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6"/>
  </p:notesMasterIdLst>
  <p:sldIdLst>
    <p:sldId id="256" r:id="rId2"/>
    <p:sldId id="298" r:id="rId3"/>
    <p:sldId id="332" r:id="rId4"/>
    <p:sldId id="333" r:id="rId5"/>
    <p:sldId id="334" r:id="rId6"/>
    <p:sldId id="335" r:id="rId7"/>
    <p:sldId id="322" r:id="rId8"/>
    <p:sldId id="299" r:id="rId9"/>
    <p:sldId id="324" r:id="rId10"/>
    <p:sldId id="304" r:id="rId11"/>
    <p:sldId id="305" r:id="rId12"/>
    <p:sldId id="368" r:id="rId13"/>
    <p:sldId id="306" r:id="rId14"/>
    <p:sldId id="326" r:id="rId15"/>
    <p:sldId id="327" r:id="rId16"/>
    <p:sldId id="328" r:id="rId17"/>
    <p:sldId id="340" r:id="rId18"/>
    <p:sldId id="330" r:id="rId19"/>
    <p:sldId id="316" r:id="rId20"/>
    <p:sldId id="272" r:id="rId21"/>
    <p:sldId id="274" r:id="rId22"/>
    <p:sldId id="276" r:id="rId23"/>
    <p:sldId id="278" r:id="rId24"/>
    <p:sldId id="339" r:id="rId25"/>
    <p:sldId id="323" r:id="rId26"/>
    <p:sldId id="370" r:id="rId27"/>
    <p:sldId id="371" r:id="rId28"/>
    <p:sldId id="343" r:id="rId29"/>
    <p:sldId id="362" r:id="rId30"/>
    <p:sldId id="363" r:id="rId31"/>
    <p:sldId id="350" r:id="rId32"/>
    <p:sldId id="351" r:id="rId33"/>
    <p:sldId id="360" r:id="rId34"/>
    <p:sldId id="361" r:id="rId35"/>
    <p:sldId id="346" r:id="rId36"/>
    <p:sldId id="364" r:id="rId37"/>
    <p:sldId id="347" r:id="rId38"/>
    <p:sldId id="348" r:id="rId39"/>
    <p:sldId id="352" r:id="rId40"/>
    <p:sldId id="353" r:id="rId41"/>
    <p:sldId id="365" r:id="rId42"/>
    <p:sldId id="366" r:id="rId43"/>
    <p:sldId id="372" r:id="rId44"/>
    <p:sldId id="373" r:id="rId4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21" autoAdjust="0"/>
    <p:restoredTop sz="94660"/>
  </p:normalViewPr>
  <p:slideViewPr>
    <p:cSldViewPr>
      <p:cViewPr varScale="1">
        <p:scale>
          <a:sx n="79" d="100"/>
          <a:sy n="79" d="100"/>
        </p:scale>
        <p:origin x="18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GB"/>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6678A3E-207A-4CE4-BC62-824FBA4387E1}"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5A3C7371-6C88-473B-B20B-11B212599CFB}" type="slidenum">
              <a:rPr lang="en-GB"/>
              <a:pPr/>
              <a:t>4</a:t>
            </a:fld>
            <a:endParaRPr lang="en-GB"/>
          </a:p>
        </p:txBody>
      </p:sp>
      <p:sp>
        <p:nvSpPr>
          <p:cNvPr id="62467" name="Rectangle 2"/>
          <p:cNvSpPr>
            <a:spLocks noGrp="1" noRot="1" noChangeAspect="1" noTextEdit="1"/>
          </p:cNvSpPr>
          <p:nvPr>
            <p:ph type="sldImg"/>
          </p:nvPr>
        </p:nvSpPr>
        <p:spPr>
          <a:xfrm>
            <a:off x="1744663" y="684213"/>
            <a:ext cx="3387725" cy="2540000"/>
          </a:xfrm>
          <a:ln/>
        </p:spPr>
      </p:sp>
      <p:sp>
        <p:nvSpPr>
          <p:cNvPr id="62468" name="Rectangle 3"/>
          <p:cNvSpPr>
            <a:spLocks noGrp="1"/>
          </p:cNvSpPr>
          <p:nvPr>
            <p:ph type="body" idx="1"/>
          </p:nvPr>
        </p:nvSpPr>
        <p:spPr>
          <a:xfrm>
            <a:off x="558800" y="3371850"/>
            <a:ext cx="5741988" cy="5087938"/>
          </a:xfrm>
          <a:noFill/>
          <a:ln/>
        </p:spPr>
        <p:txBody>
          <a:bodyPr lIns="92314" tIns="46157" rIns="92314" bIns="46157"/>
          <a:lstStyle/>
          <a:p>
            <a:pPr eaLnBrk="1" hangingPunct="1">
              <a:spcBef>
                <a:spcPct val="0"/>
              </a:spcBef>
            </a:pPr>
            <a:r>
              <a:rPr lang="en-US" altLang="en-US"/>
              <a:t>Many smokers believe that smoking/dipping/chewing is simply a bad habit. Research has shown that nicotine addiction is a chronic condition, one with a biological basis. Experts in drug abuse and addiction believe that </a:t>
            </a:r>
            <a:r>
              <a:rPr lang="en-US" altLang="en-US" b="1"/>
              <a:t>nicotine addiction is a form of chronic brain disease.</a:t>
            </a:r>
          </a:p>
          <a:p>
            <a:pPr eaLnBrk="1" hangingPunct="1">
              <a:spcBef>
                <a:spcPct val="0"/>
              </a:spcBef>
            </a:pPr>
            <a:endParaRPr lang="en-US" altLang="en-US"/>
          </a:p>
          <a:p>
            <a:pPr eaLnBrk="1" hangingPunct="1">
              <a:spcBef>
                <a:spcPct val="0"/>
              </a:spcBef>
            </a:pPr>
            <a:r>
              <a:rPr lang="en-US" altLang="en-US"/>
              <a:t>Nicotine stimulates the release of brain neurotransmitters, including dopamine, which activates the dopamine reward pathway. This induces feelings of pleasure, which reinforce repeat administration of the drug.</a:t>
            </a:r>
          </a:p>
          <a:p>
            <a:pPr eaLnBrk="1" hangingPunct="1">
              <a:spcBef>
                <a:spcPct val="0"/>
              </a:spcBef>
            </a:pPr>
            <a:endParaRPr lang="en-US" altLang="en-US"/>
          </a:p>
          <a:p>
            <a:pPr eaLnBrk="1" hangingPunct="1">
              <a:spcBef>
                <a:spcPct val="0"/>
              </a:spcBef>
            </a:pPr>
            <a:r>
              <a:rPr lang="en-US" altLang="en-US"/>
              <a:t>With chronic administration, tolerance to the behavioral and cardiovascular effects of nicotine develops over the course of the day. Tobacco users regain sensitivity to the effects of nicotine after overnight abstinence from smoking. When tobacco users abruptly discontinue nicotine they experience symptoms of withdrawal. These withdrawal symptoms serve as a powerful stimulus to repeat nicotine administration (Benowitz, 1992).</a:t>
            </a:r>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buFontTx/>
              <a:buChar char="•"/>
            </a:pPr>
            <a:endParaRPr lang="en-US" altLang="en-US"/>
          </a:p>
          <a:p>
            <a:pPr eaLnBrk="1" hangingPunct="1">
              <a:spcBef>
                <a:spcPct val="0"/>
              </a:spcBef>
              <a:spcAft>
                <a:spcPct val="30000"/>
              </a:spcAft>
            </a:pPr>
            <a:endParaRPr lang="en-US" sz="900"/>
          </a:p>
          <a:p>
            <a:pPr eaLnBrk="1" hangingPunct="1">
              <a:spcBef>
                <a:spcPct val="0"/>
              </a:spcBef>
              <a:spcAft>
                <a:spcPct val="30000"/>
              </a:spcAft>
            </a:pPr>
            <a:endParaRPr lang="en-US" sz="900"/>
          </a:p>
          <a:p>
            <a:pPr eaLnBrk="1" hangingPunct="1">
              <a:spcBef>
                <a:spcPct val="0"/>
              </a:spcBef>
              <a:spcAft>
                <a:spcPct val="30000"/>
              </a:spcAft>
            </a:pPr>
            <a:endParaRPr lang="en-US" sz="900"/>
          </a:p>
          <a:p>
            <a:pPr eaLnBrk="1" hangingPunct="1">
              <a:spcBef>
                <a:spcPct val="0"/>
              </a:spcBef>
              <a:spcAft>
                <a:spcPct val="30000"/>
              </a:spcAft>
            </a:pPr>
            <a:r>
              <a:rPr lang="en-US" sz="900"/>
              <a:t>Benowitz NL. (1992). Cigarette smoking and nicotine addiction. </a:t>
            </a:r>
            <a:r>
              <a:rPr lang="en-US" sz="900" i="1"/>
              <a:t>Med Clin N Am</a:t>
            </a:r>
            <a:r>
              <a:rPr lang="en-US" sz="900"/>
              <a:t> 76:415–437.</a:t>
            </a:r>
            <a:endParaRPr lang="en-US" altLang="en-US" sz="9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4C0D92C-506B-416F-9E94-5615CF323138}" type="slidenum">
              <a:rPr lang="en-GB"/>
              <a:pPr/>
              <a:t>5</a:t>
            </a:fld>
            <a:endParaRPr lang="en-GB"/>
          </a:p>
        </p:txBody>
      </p:sp>
      <p:sp>
        <p:nvSpPr>
          <p:cNvPr id="63491" name="Rectangle 2"/>
          <p:cNvSpPr>
            <a:spLocks noGrp="1" noRot="1" noChangeAspect="1" noTextEdit="1"/>
          </p:cNvSpPr>
          <p:nvPr>
            <p:ph type="sldImg"/>
          </p:nvPr>
        </p:nvSpPr>
        <p:spPr>
          <a:xfrm>
            <a:off x="1739900" y="684213"/>
            <a:ext cx="3386138" cy="2540000"/>
          </a:xfrm>
          <a:ln/>
        </p:spPr>
      </p:sp>
      <p:sp>
        <p:nvSpPr>
          <p:cNvPr id="63492" name="Rectangle 3"/>
          <p:cNvSpPr>
            <a:spLocks noGrp="1" noChangeArrowheads="1"/>
          </p:cNvSpPr>
          <p:nvPr>
            <p:ph type="body" idx="1"/>
          </p:nvPr>
        </p:nvSpPr>
        <p:spPr>
          <a:xfrm>
            <a:off x="560388" y="3373438"/>
            <a:ext cx="5740400" cy="5086350"/>
          </a:xfrm>
          <a:noFill/>
          <a:ln>
            <a:solidFill>
              <a:schemeClr val="tx1"/>
            </a:solidFill>
          </a:ln>
        </p:spPr>
        <p:txBody>
          <a:bodyPr lIns="92322" tIns="46160" rIns="92322" bIns="46160"/>
          <a:lstStyle/>
          <a:p>
            <a:pPr eaLnBrk="1" hangingPunct="1"/>
            <a:r>
              <a:rPr lang="en-US"/>
              <a:t>Drugs such as cocaine, heroin, amphetamine, and nicotine exert profound effects on the brain. These agents have in common the ability to </a:t>
            </a:r>
            <a:r>
              <a:rPr lang="en-US" b="1"/>
              <a:t>stimulate the release of the neurotransmitter dopamine</a:t>
            </a:r>
            <a:r>
              <a:rPr lang="en-US"/>
              <a:t> in the midbrain. </a:t>
            </a:r>
            <a:r>
              <a:rPr lang="en-US" b="1"/>
              <a:t>Dopamine induces feelings of euphoria and pleasure and is responsible for activating the dopamine reward pathway</a:t>
            </a:r>
            <a:r>
              <a:rPr lang="en-US"/>
              <a:t> (Leshner, 1997).</a:t>
            </a:r>
          </a:p>
          <a:p>
            <a:pPr eaLnBrk="1" hangingPunct="1"/>
            <a:r>
              <a:rPr lang="en-US"/>
              <a:t>The dopamine reward pathway, as depicted in this simplified diagram, is a network of nervous tissue in the middle of the brain that elicits feelings of pleasure in response to certain stimuli.</a:t>
            </a:r>
            <a:r>
              <a:rPr lang="en-US" b="1"/>
              <a:t> </a:t>
            </a:r>
            <a:r>
              <a:rPr lang="en-US"/>
              <a:t>The important interconnected structures of the reward pathway include the </a:t>
            </a:r>
            <a:r>
              <a:rPr lang="en-US" b="1"/>
              <a:t>ventral tegmental area</a:t>
            </a:r>
            <a:r>
              <a:rPr lang="en-US"/>
              <a:t> (VTA), the </a:t>
            </a:r>
            <a:r>
              <a:rPr lang="en-US" b="1"/>
              <a:t>nucleus accumbens,</a:t>
            </a:r>
            <a:r>
              <a:rPr lang="en-US"/>
              <a:t> and the </a:t>
            </a:r>
            <a:r>
              <a:rPr lang="en-US" b="1"/>
              <a:t>prefrontal cortex </a:t>
            </a:r>
            <a:r>
              <a:rPr lang="en-US"/>
              <a:t>(area of the brain responsible for thinking and judgment). The neurons of the VTA contain the neurotransmitter dopamine, which is released in the nucleus accumbens and in the prefrontal cortex.</a:t>
            </a:r>
            <a:r>
              <a:rPr lang="en-US" b="1"/>
              <a:t> </a:t>
            </a:r>
          </a:p>
          <a:p>
            <a:pPr eaLnBrk="1" hangingPunct="1"/>
            <a:r>
              <a:rPr lang="en-US"/>
              <a:t>Behaviors that naturally stimulate the reward pathway include eating to relieve hunger, drinking to alleviate thirst, or engaging in sexual activity. On a primitive, neurochemical level, </a:t>
            </a:r>
            <a:r>
              <a:rPr lang="en-US" b="1"/>
              <a:t>stimulation of the reward pathway reinforces the behavior so that it will be repeated</a:t>
            </a:r>
            <a:r>
              <a:rPr lang="en-US"/>
              <a:t>. Obviously these behaviors are necessary for continued survival of the organism. The reward pathway can also be stimulated by drugs of abuse such as cocaine, opiates, amphetamine, and nicotine. When these unnatural stimuli trigger the reward pathway the same pleasurable feelings are elicited. Researchers believe that, with chronic drug use, the brain becomes chemically altered—transforming a drug user into a drug addict (Leshner, 1997). </a:t>
            </a:r>
          </a:p>
          <a:p>
            <a:pPr eaLnBrk="1" hangingPunct="1"/>
            <a:r>
              <a:rPr lang="en-US"/>
              <a:t>Consider cigarette smoking as an example. Immediately following inhalation, a bolus of nicotine enters the brain, stimulating the release of dopamine, which induces nearly immediate feelings of pleasure and relief of symptoms of nicotine withdrawal. This rapid dose-response reinforces and perpetuates the smoking behavior. </a:t>
            </a:r>
          </a:p>
          <a:p>
            <a:pPr eaLnBrk="1" hangingPunct="1"/>
            <a:endParaRPr lang="en-US" altLang="en-US"/>
          </a:p>
          <a:p>
            <a:pPr eaLnBrk="1" hangingPunct="1"/>
            <a:r>
              <a:rPr lang="en-US" altLang="en-US"/>
              <a:t>This slide is made available to the public through the National Institute on Drug Abuse Web page, at www.nida.nih.gov/Teaching/largegifs/slide-9.gif. Adapted with permission by Dr. Rochelle D. Schwartz-Bloom, Duke University.</a:t>
            </a:r>
          </a:p>
          <a:p>
            <a:pPr eaLnBrk="1" hangingPunct="1"/>
            <a:endParaRPr lang="en-US" altLang="en-US"/>
          </a:p>
          <a:p>
            <a:pPr eaLnBrk="1" hangingPunct="1"/>
            <a:r>
              <a:rPr lang="en-US" sz="900"/>
              <a:t>Leshner Al. (1997, April). Drug abuse and addiction are biomedical problems.</a:t>
            </a:r>
            <a:r>
              <a:rPr lang="en-US" sz="900" i="1"/>
              <a:t> Hosp Pract</a:t>
            </a:r>
            <a:r>
              <a:rPr lang="en-US" sz="900"/>
              <a:t> (special report):2–4.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30AFCE60-214E-44BE-97C4-F63A1FB09582}" type="slidenum">
              <a:rPr lang="en-GB"/>
              <a:pPr/>
              <a:t>9</a:t>
            </a:fld>
            <a:endParaRPr lang="en-GB"/>
          </a:p>
        </p:txBody>
      </p:sp>
      <p:sp>
        <p:nvSpPr>
          <p:cNvPr id="64515" name="Rectangle 2"/>
          <p:cNvSpPr>
            <a:spLocks noGrp="1" noRot="1" noChangeAspect="1" noTextEdit="1"/>
          </p:cNvSpPr>
          <p:nvPr>
            <p:ph type="sldImg"/>
          </p:nvPr>
        </p:nvSpPr>
        <p:spPr>
          <a:xfrm>
            <a:off x="1739900" y="684213"/>
            <a:ext cx="3386138" cy="2540000"/>
          </a:xfrm>
          <a:ln/>
        </p:spPr>
      </p:sp>
      <p:sp>
        <p:nvSpPr>
          <p:cNvPr id="64516" name="Rectangle 3"/>
          <p:cNvSpPr>
            <a:spLocks noGrp="1"/>
          </p:cNvSpPr>
          <p:nvPr>
            <p:ph type="body" idx="1"/>
          </p:nvPr>
        </p:nvSpPr>
        <p:spPr>
          <a:xfrm>
            <a:off x="558800" y="3371850"/>
            <a:ext cx="5740400" cy="5011738"/>
          </a:xfrm>
          <a:noFill/>
          <a:ln/>
        </p:spPr>
        <p:txBody>
          <a:bodyPr lIns="90530" tIns="45265" rIns="90530" bIns="45265"/>
          <a:lstStyle/>
          <a:p>
            <a:pPr eaLnBrk="1" hangingPunct="1">
              <a:buFont typeface="Wingdings" pitchFamily="2" charset="2"/>
              <a:buNone/>
            </a:pPr>
            <a:r>
              <a:rPr lang="en-US" altLang="en-US" b="1">
                <a:sym typeface="Monotype Sorts"/>
              </a:rPr>
              <a:t>♪ Note to instructor(s):</a:t>
            </a:r>
            <a:r>
              <a:rPr lang="en-US" altLang="en-US">
                <a:sym typeface="Monotype Sorts"/>
              </a:rPr>
              <a:t> Refer students to the </a:t>
            </a:r>
            <a:r>
              <a:rPr lang="en-US" altLang="en-US" i="1">
                <a:sym typeface="Monotype Sorts"/>
              </a:rPr>
              <a:t>Withdrawal Symptoms Information Sheet</a:t>
            </a:r>
            <a:r>
              <a:rPr lang="en-US" altLang="en-US">
                <a:sym typeface="Monotype Sorts"/>
              </a:rPr>
              <a:t> handout</a:t>
            </a:r>
            <a:r>
              <a:rPr lang="en-US" altLang="en-US" i="1">
                <a:sym typeface="Monotype Sorts"/>
              </a:rPr>
              <a:t>.</a:t>
            </a:r>
            <a:r>
              <a:rPr lang="en-US" altLang="en-US">
                <a:sym typeface="Monotype Sorts"/>
              </a:rPr>
              <a:t> This handout describes several symptoms, when they occur postcessation, and how to cope with withdrawal. In addition to being an educational aid for students, it can be copied and distributed to patients who are quitting. </a:t>
            </a:r>
          </a:p>
          <a:p>
            <a:pPr eaLnBrk="1" hangingPunct="1">
              <a:buFont typeface="Monotype Sorts"/>
              <a:buNone/>
            </a:pPr>
            <a:r>
              <a:rPr lang="en-US" altLang="en-US">
                <a:sym typeface="Monotype Sorts"/>
              </a:rPr>
              <a:t>When nicotine is discontinued abruptly, the following withdrawal symptoms develop (American Psychiatric Association, 1994; Hughes et al., 1991; Hughes &amp; Hatsukami, 1998): </a:t>
            </a:r>
          </a:p>
          <a:p>
            <a:pPr lvl="1" indent="-114300" eaLnBrk="1" hangingPunct="1">
              <a:buFontTx/>
              <a:buChar char="•"/>
            </a:pPr>
            <a:r>
              <a:rPr lang="en-US" altLang="en-US"/>
              <a:t>Depression</a:t>
            </a:r>
          </a:p>
          <a:p>
            <a:pPr lvl="1" indent="-114300" eaLnBrk="1" hangingPunct="1">
              <a:buFontTx/>
              <a:buChar char="•"/>
            </a:pPr>
            <a:r>
              <a:rPr lang="en-US" altLang="en-US"/>
              <a:t>Insomnia</a:t>
            </a:r>
          </a:p>
          <a:p>
            <a:pPr lvl="1" indent="-114300" eaLnBrk="1" hangingPunct="1">
              <a:buFontTx/>
              <a:buChar char="•"/>
            </a:pPr>
            <a:r>
              <a:rPr lang="en-US" altLang="en-US"/>
              <a:t>Irritability/frustration/anger</a:t>
            </a:r>
          </a:p>
          <a:p>
            <a:pPr lvl="1" indent="-114300" eaLnBrk="1" hangingPunct="1">
              <a:buFontTx/>
              <a:buChar char="•"/>
            </a:pPr>
            <a:r>
              <a:rPr lang="en-US" altLang="en-US"/>
              <a:t>Anxiety</a:t>
            </a:r>
          </a:p>
          <a:p>
            <a:pPr lvl="1" indent="-114300" eaLnBrk="1" hangingPunct="1">
              <a:buFontTx/>
              <a:buChar char="•"/>
            </a:pPr>
            <a:r>
              <a:rPr lang="en-US" altLang="en-US"/>
              <a:t>Difficulty concentrating</a:t>
            </a:r>
          </a:p>
          <a:p>
            <a:pPr lvl="1" indent="-114300" eaLnBrk="1" hangingPunct="1">
              <a:buFontTx/>
              <a:buChar char="•"/>
            </a:pPr>
            <a:r>
              <a:rPr lang="en-US" altLang="en-US"/>
              <a:t>Restlessness</a:t>
            </a:r>
          </a:p>
          <a:p>
            <a:pPr lvl="1" indent="-114300" eaLnBrk="1" hangingPunct="1">
              <a:buFontTx/>
              <a:buChar char="•"/>
            </a:pPr>
            <a:r>
              <a:rPr lang="en-US" altLang="en-US"/>
              <a:t>Increased appetite/weight gain</a:t>
            </a:r>
          </a:p>
          <a:p>
            <a:pPr lvl="1" indent="-114300" eaLnBrk="1" hangingPunct="1">
              <a:buFontTx/>
              <a:buChar char="•"/>
            </a:pPr>
            <a:r>
              <a:rPr lang="en-US" altLang="en-US"/>
              <a:t>Decreased heart rate (not measurable through self-report)</a:t>
            </a:r>
          </a:p>
          <a:p>
            <a:pPr lvl="1" indent="-114300" eaLnBrk="1" hangingPunct="1">
              <a:buFontTx/>
              <a:buChar char="•"/>
            </a:pPr>
            <a:r>
              <a:rPr lang="en-US" altLang="en-US"/>
              <a:t>Cravings* </a:t>
            </a:r>
          </a:p>
          <a:p>
            <a:pPr eaLnBrk="1" hangingPunct="1">
              <a:buFont typeface="Monotype Sorts"/>
              <a:buNone/>
            </a:pPr>
            <a:r>
              <a:rPr lang="en-US" altLang="en-US" sz="900">
                <a:sym typeface="Monotype Sorts"/>
              </a:rPr>
              <a:t>*Cravings is a symptom of tobacco withdrawal that was included in the third edition and revised third edition of the American Psychiatric Association’s </a:t>
            </a:r>
            <a:r>
              <a:rPr lang="en-US" altLang="en-US" sz="900" i="1">
                <a:sym typeface="Monotype Sorts"/>
              </a:rPr>
              <a:t>Diagnostic and Statistical Manual of Mental Disorders</a:t>
            </a:r>
            <a:r>
              <a:rPr lang="en-US" altLang="en-US" sz="900">
                <a:sym typeface="Monotype Sorts"/>
              </a:rPr>
              <a:t>; however, this symptom was omitted from the fourth edition (</a:t>
            </a:r>
            <a:r>
              <a:rPr lang="en-US" altLang="en-US" sz="900" i="1">
                <a:sym typeface="Monotype Sorts"/>
              </a:rPr>
              <a:t>DSM</a:t>
            </a:r>
            <a:r>
              <a:rPr lang="en-US" altLang="en-US" sz="900">
                <a:sym typeface="Monotype Sorts"/>
              </a:rPr>
              <a:t>-IV) classifications. Other symptoms of quitting have been described in the literature, and many of these are addressed in the </a:t>
            </a:r>
            <a:r>
              <a:rPr lang="en-US" altLang="en-US" sz="900" i="1">
                <a:sym typeface="Monotype Sorts"/>
              </a:rPr>
              <a:t>Withdrawal Symptoms Information Sheet</a:t>
            </a:r>
            <a:r>
              <a:rPr lang="en-US" altLang="en-US" sz="900">
                <a:sym typeface="Monotype Sorts"/>
              </a:rPr>
              <a:t>.</a:t>
            </a:r>
          </a:p>
          <a:p>
            <a:pPr eaLnBrk="1" hangingPunct="1">
              <a:buFont typeface="Monotype Sorts"/>
              <a:buNone/>
            </a:pPr>
            <a:endParaRPr lang="en-US" altLang="en-US" sz="900">
              <a:sym typeface="Monotype Sorts"/>
            </a:endParaRPr>
          </a:p>
          <a:p>
            <a:pPr eaLnBrk="1" hangingPunct="1">
              <a:buFont typeface="Monotype Sorts"/>
              <a:buNone/>
            </a:pPr>
            <a:r>
              <a:rPr lang="en-US" altLang="en-US">
                <a:sym typeface="Monotype Sorts"/>
              </a:rPr>
              <a:t>Tobacco users usually experience a strong desire or craving for tobacco. In general, </a:t>
            </a:r>
            <a:r>
              <a:rPr lang="en-US" altLang="en-US" b="1">
                <a:sym typeface="Monotype Sorts"/>
              </a:rPr>
              <a:t>withdrawal symptoms peak 24–48 hours after cessation</a:t>
            </a:r>
            <a:r>
              <a:rPr lang="en-US" altLang="en-US">
                <a:sym typeface="Monotype Sorts"/>
              </a:rPr>
              <a:t> </a:t>
            </a:r>
            <a:r>
              <a:rPr lang="en-US" altLang="en-US" b="1">
                <a:sym typeface="Monotype Sorts"/>
              </a:rPr>
              <a:t>and gradually dissipate over the next 2–4 weeks</a:t>
            </a:r>
            <a:r>
              <a:rPr lang="en-US" altLang="en-US">
                <a:sym typeface="Monotype Sorts"/>
              </a:rPr>
              <a:t>. Strong cravings for tobacco may persist for months to years after cessation (Benowitz, 1992; Hughes et al., 1991). </a:t>
            </a:r>
          </a:p>
          <a:p>
            <a:pPr eaLnBrk="1" hangingPunct="1">
              <a:buFont typeface="Monotype Sorts"/>
              <a:buNone/>
            </a:pPr>
            <a:r>
              <a:rPr lang="en-US" sz="900"/>
              <a:t>American Psychiatric Association. (1994). </a:t>
            </a:r>
            <a:r>
              <a:rPr lang="en-US" sz="900" i="1"/>
              <a:t>Diagnostic and Statistical Manual of Mental Disorders</a:t>
            </a:r>
            <a:r>
              <a:rPr lang="en-US" sz="900"/>
              <a:t>, 4th ed. Washington, DC: American Psychiatric Association. </a:t>
            </a:r>
          </a:p>
          <a:p>
            <a:pPr eaLnBrk="1" hangingPunct="1">
              <a:spcBef>
                <a:spcPct val="0"/>
              </a:spcBef>
              <a:spcAft>
                <a:spcPct val="30000"/>
              </a:spcAft>
            </a:pPr>
            <a:r>
              <a:rPr lang="en-US" sz="900"/>
              <a:t>Benowitz NL. (1992). Cigarette smoking and nicotine addiction. </a:t>
            </a:r>
            <a:r>
              <a:rPr lang="en-US" sz="900" i="1"/>
              <a:t>Med Clin N Am</a:t>
            </a:r>
            <a:r>
              <a:rPr lang="en-US" sz="900"/>
              <a:t> 76:415–437.</a:t>
            </a:r>
            <a:r>
              <a:rPr lang="en-US" altLang="en-US" sz="900"/>
              <a:t> </a:t>
            </a:r>
          </a:p>
          <a:p>
            <a:pPr eaLnBrk="1" hangingPunct="1">
              <a:spcBef>
                <a:spcPct val="0"/>
              </a:spcBef>
              <a:spcAft>
                <a:spcPct val="30000"/>
              </a:spcAft>
            </a:pPr>
            <a:r>
              <a:rPr lang="en-US" sz="900"/>
              <a:t>Hughes JR, Gust SW, Skoog K, Keenan RM, Fenwick JW. (1991). Symptoms of tobacco withdrawal: A replication and extension. </a:t>
            </a:r>
            <a:r>
              <a:rPr lang="en-US" sz="900" i="1"/>
              <a:t>Arch Gen Psychiatry</a:t>
            </a:r>
            <a:r>
              <a:rPr lang="en-US" sz="900"/>
              <a:t> 48:52–59.</a:t>
            </a:r>
          </a:p>
          <a:p>
            <a:pPr eaLnBrk="1" hangingPunct="1">
              <a:spcBef>
                <a:spcPct val="0"/>
              </a:spcBef>
              <a:spcAft>
                <a:spcPct val="30000"/>
              </a:spcAft>
            </a:pPr>
            <a:r>
              <a:rPr lang="en-US" sz="900"/>
              <a:t>Hughes JR, Hatsukami D. (1998). Errors in using tobacco withdrawal scale (letter to the editor). </a:t>
            </a:r>
            <a:r>
              <a:rPr lang="en-US" sz="900" i="1"/>
              <a:t>Tob Control</a:t>
            </a:r>
            <a:r>
              <a:rPr lang="en-US" sz="900"/>
              <a:t> 7:92–93.</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C9EEB0A-8964-4FF1-9678-E5F6C28DA95E}" type="slidenum">
              <a:rPr lang="en-US" sz="1200"/>
              <a:pPr algn="r"/>
              <a:t>17</a:t>
            </a:fld>
            <a:endParaRPr 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08BC14F5-2C3E-4F19-8E91-20B9E07F6398}" type="slidenum">
              <a:rPr lang="en-GB"/>
              <a:pPr/>
              <a:t>18</a:t>
            </a:fld>
            <a:endParaRPr lang="en-GB"/>
          </a:p>
        </p:txBody>
      </p:sp>
      <p:sp>
        <p:nvSpPr>
          <p:cNvPr id="84993"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C8B5216E-DE61-4694-89D7-614DB7692B55}" type="slidenum">
              <a:rPr lang="en-GB" sz="1200">
                <a:latin typeface="+mn-lt"/>
              </a:rPr>
              <a:pPr algn="r">
                <a:defRPr/>
              </a:pPr>
              <a:t>18</a:t>
            </a:fld>
            <a:endParaRPr lang="en-GB" sz="1200">
              <a:latin typeface="+mn-lt"/>
            </a:endParaRPr>
          </a:p>
        </p:txBody>
      </p:sp>
      <p:sp>
        <p:nvSpPr>
          <p:cNvPr id="68612" name="Rectangle 2"/>
          <p:cNvSpPr>
            <a:spLocks noGrp="1" noRot="1" noChangeAspect="1" noChangeArrowheads="1" noTextEdit="1"/>
          </p:cNvSpPr>
          <p:nvPr>
            <p:ph type="sldImg"/>
          </p:nvPr>
        </p:nvSpPr>
        <p:spPr>
          <a:ln/>
        </p:spPr>
      </p:sp>
      <p:sp>
        <p:nvSpPr>
          <p:cNvPr id="68613" name="Rectangle 3"/>
          <p:cNvSpPr>
            <a:spLocks noGrp="1" noChangeArrowheads="1"/>
          </p:cNvSpPr>
          <p:nvPr>
            <p:ph type="body" idx="1"/>
          </p:nvPr>
        </p:nvSpPr>
        <p:spPr>
          <a:noFill/>
          <a:ln/>
        </p:spPr>
        <p:txBody>
          <a:bodyPr/>
          <a:lstStyle/>
          <a:p>
            <a:pPr eaLnBrk="1" hangingPunct="1">
              <a:spcBef>
                <a:spcPct val="0"/>
              </a:spcBef>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B67273BC-0873-480C-BEA7-816294719CFF}" type="slidenum">
              <a:rPr lang="en-GB"/>
              <a:pPr/>
              <a:t>23</a:t>
            </a:fld>
            <a:endParaRPr lang="en-GB"/>
          </a:p>
        </p:txBody>
      </p:sp>
      <p:sp>
        <p:nvSpPr>
          <p:cNvPr id="70659" name="Rectangle 2"/>
          <p:cNvSpPr>
            <a:spLocks noGrp="1" noRot="1" noChangeAspect="1" noTextEdit="1"/>
          </p:cNvSpPr>
          <p:nvPr>
            <p:ph type="sldImg"/>
          </p:nvPr>
        </p:nvSpPr>
        <p:spPr>
          <a:xfrm>
            <a:off x="1144588" y="685800"/>
            <a:ext cx="4570412" cy="3427413"/>
          </a:xfrm>
          <a:ln/>
        </p:spPr>
      </p:sp>
      <p:sp>
        <p:nvSpPr>
          <p:cNvPr id="70660" name="Rectangle 3"/>
          <p:cNvSpPr>
            <a:spLocks noGrp="1"/>
          </p:cNvSpPr>
          <p:nvPr>
            <p:ph type="body" idx="1"/>
          </p:nvPr>
        </p:nvSpPr>
        <p:spPr>
          <a:xfrm>
            <a:off x="914400" y="4344988"/>
            <a:ext cx="5029200" cy="4113212"/>
          </a:xfrm>
          <a:noFill/>
          <a:ln/>
        </p:spPr>
        <p:txBody>
          <a:bodyPr/>
          <a:lstStyle/>
          <a:p>
            <a:pPr eaLnBrk="1" hangingPunct="1">
              <a:lnSpc>
                <a:spcPct val="90000"/>
              </a:lnSpc>
              <a:spcBef>
                <a:spcPct val="50000"/>
              </a:spcBef>
            </a:pPr>
            <a:r>
              <a:rPr lang="en-GB"/>
              <a:t>These findings rose the question whether the observed pharmacokinetic differences extend into variable clinical results during a NRT.</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US" sz="2400">
                  <a:latin typeface="Times New Roman" pitchFamily="18" charset="0"/>
                </a:endParaRPr>
              </a:p>
            </p:txBody>
          </p:sp>
        </p:grpSp>
      </p:grpSp>
      <p:sp>
        <p:nvSpPr>
          <p:cNvPr id="821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GB"/>
              <a:t>Click to edit Master title style</a:t>
            </a:r>
          </a:p>
        </p:txBody>
      </p:sp>
      <p:sp>
        <p:nvSpPr>
          <p:cNvPr id="821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GB"/>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GB"/>
          </a:p>
        </p:txBody>
      </p:sp>
      <p:sp>
        <p:nvSpPr>
          <p:cNvPr id="19" name="Rectangle 17"/>
          <p:cNvSpPr>
            <a:spLocks noGrp="1" noChangeArrowheads="1"/>
          </p:cNvSpPr>
          <p:nvPr>
            <p:ph type="ftr" sz="quarter" idx="11"/>
          </p:nvPr>
        </p:nvSpPr>
        <p:spPr/>
        <p:txBody>
          <a:bodyPr/>
          <a:lstStyle>
            <a:lvl1pPr>
              <a:defRPr smtClean="0"/>
            </a:lvl1pPr>
          </a:lstStyle>
          <a:p>
            <a:pPr>
              <a:defRPr/>
            </a:pPr>
            <a:endParaRPr lang="en-GB"/>
          </a:p>
        </p:txBody>
      </p:sp>
      <p:sp>
        <p:nvSpPr>
          <p:cNvPr id="20" name="Rectangle 18"/>
          <p:cNvSpPr>
            <a:spLocks noGrp="1" noChangeArrowheads="1"/>
          </p:cNvSpPr>
          <p:nvPr>
            <p:ph type="sldNum" sz="quarter" idx="12"/>
          </p:nvPr>
        </p:nvSpPr>
        <p:spPr/>
        <p:txBody>
          <a:bodyPr/>
          <a:lstStyle>
            <a:lvl1pPr>
              <a:defRPr smtClean="0"/>
            </a:lvl1pPr>
          </a:lstStyle>
          <a:p>
            <a:pPr>
              <a:defRPr/>
            </a:pPr>
            <a:fld id="{46C636AF-4D7C-4EA9-9C8A-2059726F9B86}"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pPr>
              <a:defRPr/>
            </a:pPr>
            <a:fld id="{10EEA8DD-6E6C-46D0-8090-BA4B62ADBBCF}" type="slidenum">
              <a:rPr lang="en-GB"/>
              <a:pPr>
                <a:defRPr/>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pPr>
              <a:defRPr/>
            </a:pPr>
            <a:fld id="{D14FE6DB-8BC7-4775-A5F4-A9D8AC41A50C}" type="slidenum">
              <a:rPr lang="en-GB"/>
              <a:pPr>
                <a:defRPr/>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
          <p:cNvSpPr>
            <a:spLocks noGrp="1" noChangeArrowheads="1"/>
          </p:cNvSpPr>
          <p:nvPr>
            <p:ph type="ftr" sz="quarter" idx="10"/>
          </p:nvPr>
        </p:nvSpPr>
        <p:spPr>
          <a:ln/>
        </p:spPr>
        <p:txBody>
          <a:bodyPr/>
          <a:lstStyle>
            <a:lvl1pPr>
              <a:defRPr/>
            </a:lvl1pPr>
          </a:lstStyle>
          <a:p>
            <a:pPr>
              <a:defRPr/>
            </a:pPr>
            <a:endParaRPr lang="en-GB"/>
          </a:p>
        </p:txBody>
      </p:sp>
      <p:sp>
        <p:nvSpPr>
          <p:cNvPr id="4" name="Rectangle 3"/>
          <p:cNvSpPr>
            <a:spLocks noGrp="1" noChangeArrowheads="1"/>
          </p:cNvSpPr>
          <p:nvPr>
            <p:ph type="sldNum" sz="quarter" idx="11"/>
          </p:nvPr>
        </p:nvSpPr>
        <p:spPr>
          <a:ln/>
        </p:spPr>
        <p:txBody>
          <a:bodyPr/>
          <a:lstStyle>
            <a:lvl1pPr>
              <a:defRPr/>
            </a:lvl1pPr>
          </a:lstStyle>
          <a:p>
            <a:pPr>
              <a:defRPr/>
            </a:pPr>
            <a:fld id="{E85ADAE6-5826-47A3-8BE4-EEA2913C04D6}" type="slidenum">
              <a:rPr lang="en-GB"/>
              <a:pPr>
                <a:defRPr/>
              </a:pPr>
              <a:t>‹#›</a:t>
            </a:fld>
            <a:endParaRPr lang="en-GB"/>
          </a:p>
        </p:txBody>
      </p:sp>
      <p:sp>
        <p:nvSpPr>
          <p:cNvPr id="5"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pPr>
              <a:defRPr/>
            </a:pPr>
            <a:fld id="{B0C0059A-99B7-4FE8-B165-34E846E428DC}" type="slidenum">
              <a:rPr lang="en-GB"/>
              <a:pPr>
                <a:defRPr/>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a:p>
        </p:txBody>
      </p:sp>
      <p:sp>
        <p:nvSpPr>
          <p:cNvPr id="5" name="Rectangle 3"/>
          <p:cNvSpPr>
            <a:spLocks noGrp="1" noChangeArrowheads="1"/>
          </p:cNvSpPr>
          <p:nvPr>
            <p:ph type="sldNum" sz="quarter" idx="11"/>
          </p:nvPr>
        </p:nvSpPr>
        <p:spPr>
          <a:ln/>
        </p:spPr>
        <p:txBody>
          <a:bodyPr/>
          <a:lstStyle>
            <a:lvl1pPr>
              <a:defRPr/>
            </a:lvl1pPr>
          </a:lstStyle>
          <a:p>
            <a:pPr>
              <a:defRPr/>
            </a:pPr>
            <a:fld id="{CCFE2AEF-CCEE-407B-AEAD-3DE6511342AE}" type="slidenum">
              <a:rPr lang="en-GB"/>
              <a:pPr>
                <a:defRPr/>
              </a:pPr>
              <a:t>‹#›</a:t>
            </a:fld>
            <a:endParaRPr lang="en-GB"/>
          </a:p>
        </p:txBody>
      </p:sp>
      <p:sp>
        <p:nvSpPr>
          <p:cNvPr id="6"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pPr>
              <a:defRPr/>
            </a:pPr>
            <a:fld id="{3AC1D1B5-79EA-40B7-8C1C-3172A9E43DAE}" type="slidenum">
              <a:rPr lang="en-GB"/>
              <a:pPr>
                <a:defRPr/>
              </a:pPr>
              <a:t>‹#›</a:t>
            </a:fld>
            <a:endParaRPr lang="en-GB"/>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GB"/>
          </a:p>
        </p:txBody>
      </p:sp>
      <p:sp>
        <p:nvSpPr>
          <p:cNvPr id="8" name="Rectangle 3"/>
          <p:cNvSpPr>
            <a:spLocks noGrp="1" noChangeArrowheads="1"/>
          </p:cNvSpPr>
          <p:nvPr>
            <p:ph type="sldNum" sz="quarter" idx="11"/>
          </p:nvPr>
        </p:nvSpPr>
        <p:spPr>
          <a:ln/>
        </p:spPr>
        <p:txBody>
          <a:bodyPr/>
          <a:lstStyle>
            <a:lvl1pPr>
              <a:defRPr/>
            </a:lvl1pPr>
          </a:lstStyle>
          <a:p>
            <a:pPr>
              <a:defRPr/>
            </a:pPr>
            <a:fld id="{CB2804D7-B8A7-449A-B7DD-817C33BB1240}" type="slidenum">
              <a:rPr lang="en-GB"/>
              <a:pPr>
                <a:defRPr/>
              </a:pPr>
              <a:t>‹#›</a:t>
            </a:fld>
            <a:endParaRPr lang="en-GB"/>
          </a:p>
        </p:txBody>
      </p:sp>
      <p:sp>
        <p:nvSpPr>
          <p:cNvPr id="9"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GB"/>
          </a:p>
        </p:txBody>
      </p:sp>
      <p:sp>
        <p:nvSpPr>
          <p:cNvPr id="4" name="Rectangle 3"/>
          <p:cNvSpPr>
            <a:spLocks noGrp="1" noChangeArrowheads="1"/>
          </p:cNvSpPr>
          <p:nvPr>
            <p:ph type="sldNum" sz="quarter" idx="11"/>
          </p:nvPr>
        </p:nvSpPr>
        <p:spPr>
          <a:ln/>
        </p:spPr>
        <p:txBody>
          <a:bodyPr/>
          <a:lstStyle>
            <a:lvl1pPr>
              <a:defRPr/>
            </a:lvl1pPr>
          </a:lstStyle>
          <a:p>
            <a:pPr>
              <a:defRPr/>
            </a:pPr>
            <a:fld id="{FDE81415-9CE0-4D8A-A0A2-AB01741CE333}" type="slidenum">
              <a:rPr lang="en-GB"/>
              <a:pPr>
                <a:defRPr/>
              </a:pPr>
              <a:t>‹#›</a:t>
            </a:fld>
            <a:endParaRPr lang="en-GB"/>
          </a:p>
        </p:txBody>
      </p:sp>
      <p:sp>
        <p:nvSpPr>
          <p:cNvPr id="5"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GB"/>
          </a:p>
        </p:txBody>
      </p:sp>
      <p:sp>
        <p:nvSpPr>
          <p:cNvPr id="3" name="Rectangle 3"/>
          <p:cNvSpPr>
            <a:spLocks noGrp="1" noChangeArrowheads="1"/>
          </p:cNvSpPr>
          <p:nvPr>
            <p:ph type="sldNum" sz="quarter" idx="11"/>
          </p:nvPr>
        </p:nvSpPr>
        <p:spPr>
          <a:ln/>
        </p:spPr>
        <p:txBody>
          <a:bodyPr/>
          <a:lstStyle>
            <a:lvl1pPr>
              <a:defRPr/>
            </a:lvl1pPr>
          </a:lstStyle>
          <a:p>
            <a:pPr>
              <a:defRPr/>
            </a:pPr>
            <a:fld id="{7BB59D6D-A605-40D1-BFA7-6C3CE745A21E}" type="slidenum">
              <a:rPr lang="en-GB"/>
              <a:pPr>
                <a:defRPr/>
              </a:pPr>
              <a:t>‹#›</a:t>
            </a:fld>
            <a:endParaRPr lang="en-GB"/>
          </a:p>
        </p:txBody>
      </p:sp>
      <p:sp>
        <p:nvSpPr>
          <p:cNvPr id="4"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pPr>
              <a:defRPr/>
            </a:pPr>
            <a:fld id="{ED213B4B-40F7-4FAA-B8DE-491B7CDBE18F}" type="slidenum">
              <a:rPr lang="en-GB"/>
              <a:pPr>
                <a:defRPr/>
              </a:pPr>
              <a:t>‹#›</a:t>
            </a:fld>
            <a:endParaRPr lang="en-GB"/>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a:p>
        </p:txBody>
      </p:sp>
      <p:sp>
        <p:nvSpPr>
          <p:cNvPr id="6" name="Rectangle 3"/>
          <p:cNvSpPr>
            <a:spLocks noGrp="1" noChangeArrowheads="1"/>
          </p:cNvSpPr>
          <p:nvPr>
            <p:ph type="sldNum" sz="quarter" idx="11"/>
          </p:nvPr>
        </p:nvSpPr>
        <p:spPr>
          <a:ln/>
        </p:spPr>
        <p:txBody>
          <a:bodyPr/>
          <a:lstStyle>
            <a:lvl1pPr>
              <a:defRPr/>
            </a:lvl1pPr>
          </a:lstStyle>
          <a:p>
            <a:pPr>
              <a:defRPr/>
            </a:pPr>
            <a:fld id="{86D2B261-AB91-410C-9BE2-544E9230257A}" type="slidenum">
              <a:rPr lang="en-GB"/>
              <a:pPr>
                <a:defRPr/>
              </a:pPr>
              <a:t>‹#›</a:t>
            </a:fld>
            <a:endParaRPr lang="en-GB"/>
          </a:p>
        </p:txBody>
      </p:sp>
      <p:sp>
        <p:nvSpPr>
          <p:cNvPr id="7" name="Rectangle 16"/>
          <p:cNvSpPr>
            <a:spLocks noGrp="1" noChangeArrowheads="1"/>
          </p:cNvSpPr>
          <p:nvPr>
            <p:ph type="dt" sz="half" idx="12"/>
          </p:nvPr>
        </p:nvSpPr>
        <p:spPr>
          <a:ln/>
        </p:spPr>
        <p:txBody>
          <a:bodyPr/>
          <a:lstStyle>
            <a:lvl1pPr>
              <a:defRPr/>
            </a:lvl1pPr>
          </a:lstStyle>
          <a:p>
            <a:pPr>
              <a:defRPr/>
            </a:pP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vl1pPr>
          </a:lstStyle>
          <a:p>
            <a:pPr>
              <a:defRPr/>
            </a:pPr>
            <a:endParaRPr lang="en-GB"/>
          </a:p>
        </p:txBody>
      </p:sp>
      <p:sp>
        <p:nvSpPr>
          <p:cNvPr id="717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Black" pitchFamily="34" charset="0"/>
              </a:defRPr>
            </a:lvl1pPr>
          </a:lstStyle>
          <a:p>
            <a:pPr>
              <a:defRPr/>
            </a:pPr>
            <a:fld id="{50EB412C-EC26-437B-9AFF-7558A14F020F}" type="slidenum">
              <a:rPr lang="en-GB"/>
              <a:pPr>
                <a:defRPr/>
              </a:pPr>
              <a:t>‹#›</a:t>
            </a:fld>
            <a:endParaRPr lang="en-GB"/>
          </a:p>
        </p:txBody>
      </p:sp>
      <p:grpSp>
        <p:nvGrpSpPr>
          <p:cNvPr id="2052" name="Group 4"/>
          <p:cNvGrpSpPr>
            <a:grpSpLocks/>
          </p:cNvGrpSpPr>
          <p:nvPr/>
        </p:nvGrpSpPr>
        <p:grpSpPr bwMode="auto">
          <a:xfrm>
            <a:off x="0" y="0"/>
            <a:ext cx="9144000" cy="546100"/>
            <a:chOff x="0" y="0"/>
            <a:chExt cx="5760" cy="344"/>
          </a:xfrm>
        </p:grpSpPr>
        <p:sp>
          <p:nvSpPr>
            <p:cNvPr id="717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717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latin typeface="Times New Roman" pitchFamily="18" charset="0"/>
              </a:endParaRPr>
            </a:p>
          </p:txBody>
        </p:sp>
        <p:sp>
          <p:nvSpPr>
            <p:cNvPr id="717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717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717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717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a:solidFill>
                  <a:schemeClr val="hlink"/>
                </a:solidFill>
              </a:endParaRPr>
            </a:p>
          </p:txBody>
        </p:sp>
        <p:sp>
          <p:nvSpPr>
            <p:cNvPr id="717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latin typeface="Times New Roman" pitchFamily="18" charset="0"/>
              </a:endParaRPr>
            </a:p>
          </p:txBody>
        </p:sp>
        <p:sp>
          <p:nvSpPr>
            <p:cNvPr id="718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sp>
          <p:nvSpPr>
            <p:cNvPr id="718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a:solidFill>
                  <a:schemeClr val="accent2"/>
                </a:solidFill>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18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GB"/>
          </a:p>
        </p:txBody>
      </p:sp>
    </p:spTree>
  </p:cSld>
  <p:clrMap bg1="lt1" tx1="dk1" bg2="lt2" tx2="dk2" accent1="accent1" accent2="accent2" accent3="accent3" accent4="accent4" accent5="accent5" accent6="accent6" hlink="hlink" folHlink="folHlink"/>
  <p:sldLayoutIdLst>
    <p:sldLayoutId id="2147483676"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itchFamily="34" charset="0"/>
          <a:cs typeface="Arial" pitchFamily="34" charset="0"/>
        </a:defRPr>
      </a:lvl2pPr>
      <a:lvl3pPr algn="l" rtl="0" eaLnBrk="0" fontAlgn="base" hangingPunct="0">
        <a:spcBef>
          <a:spcPct val="0"/>
        </a:spcBef>
        <a:spcAft>
          <a:spcPct val="0"/>
        </a:spcAft>
        <a:defRPr sz="4400">
          <a:solidFill>
            <a:schemeClr val="tx1"/>
          </a:solidFill>
          <a:latin typeface="Arial" pitchFamily="34" charset="0"/>
          <a:cs typeface="Arial" pitchFamily="34" charset="0"/>
        </a:defRPr>
      </a:lvl3pPr>
      <a:lvl4pPr algn="l" rtl="0" eaLnBrk="0" fontAlgn="base" hangingPunct="0">
        <a:spcBef>
          <a:spcPct val="0"/>
        </a:spcBef>
        <a:spcAft>
          <a:spcPct val="0"/>
        </a:spcAft>
        <a:defRPr sz="4400">
          <a:solidFill>
            <a:schemeClr val="tx1"/>
          </a:solidFill>
          <a:latin typeface="Arial" pitchFamily="34" charset="0"/>
          <a:cs typeface="Arial" pitchFamily="34" charset="0"/>
        </a:defRPr>
      </a:lvl4pPr>
      <a:lvl5pPr algn="l" rtl="0" eaLnBrk="0" fontAlgn="base" hangingPunct="0">
        <a:spcBef>
          <a:spcPct val="0"/>
        </a:spcBef>
        <a:spcAft>
          <a:spcPct val="0"/>
        </a:spcAft>
        <a:defRPr sz="4400">
          <a:solidFill>
            <a:schemeClr val="tx1"/>
          </a:solidFill>
          <a:latin typeface="Arial" pitchFamily="34" charset="0"/>
          <a:cs typeface="Arial" pitchFamily="34" charset="0"/>
        </a:defRPr>
      </a:lvl5pPr>
      <a:lvl6pPr marL="457200" algn="l" rtl="0" fontAlgn="base">
        <a:spcBef>
          <a:spcPct val="0"/>
        </a:spcBef>
        <a:spcAft>
          <a:spcPct val="0"/>
        </a:spcAft>
        <a:defRPr sz="4400">
          <a:solidFill>
            <a:schemeClr val="tx1"/>
          </a:solidFill>
          <a:latin typeface="Arial" pitchFamily="34" charset="0"/>
          <a:cs typeface="Arial" pitchFamily="34" charset="0"/>
        </a:defRPr>
      </a:lvl6pPr>
      <a:lvl7pPr marL="914400" algn="l" rtl="0" fontAlgn="base">
        <a:spcBef>
          <a:spcPct val="0"/>
        </a:spcBef>
        <a:spcAft>
          <a:spcPct val="0"/>
        </a:spcAft>
        <a:defRPr sz="4400">
          <a:solidFill>
            <a:schemeClr val="tx1"/>
          </a:solidFill>
          <a:latin typeface="Arial" pitchFamily="34" charset="0"/>
          <a:cs typeface="Arial" pitchFamily="34" charset="0"/>
        </a:defRPr>
      </a:lvl7pPr>
      <a:lvl8pPr marL="1371600" algn="l" rtl="0" fontAlgn="base">
        <a:spcBef>
          <a:spcPct val="0"/>
        </a:spcBef>
        <a:spcAft>
          <a:spcPct val="0"/>
        </a:spcAft>
        <a:defRPr sz="4400">
          <a:solidFill>
            <a:schemeClr val="tx1"/>
          </a:solidFill>
          <a:latin typeface="Arial" pitchFamily="34" charset="0"/>
          <a:cs typeface="Arial" pitchFamily="34" charset="0"/>
        </a:defRPr>
      </a:lvl8pPr>
      <a:lvl9pPr marL="1828800" algn="l" rtl="0"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haedx-s0002\AWADEFA1$\DATA\Work\Nicotinell\Crowne%20plaza\tar.mpg"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aasproxy.museglobal.com/MuseSessionID=133f8556edcc6c7d416271866f22c8f/MuseHost=www.uptodate.com/MusePath/contents/bupropion-drug-information?source=see_link"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aasproxy.museglobal.com/MuseSessionID=133f8556edcc6c7d416271866f22c8f/MuseHost=www.uptodate.com/MusePath/contents/bupropion-drug-information?source=see_link"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t>Nicotine replacement therapy</a:t>
            </a:r>
          </a:p>
        </p:txBody>
      </p:sp>
      <p:sp>
        <p:nvSpPr>
          <p:cNvPr id="4099" name="Rectangle 3"/>
          <p:cNvSpPr>
            <a:spLocks noGrp="1" noChangeArrowheads="1"/>
          </p:cNvSpPr>
          <p:nvPr>
            <p:ph type="subTitle" idx="1"/>
          </p:nvPr>
        </p:nvSpPr>
        <p:spPr>
          <a:xfrm>
            <a:off x="1187450" y="4267200"/>
            <a:ext cx="7804150" cy="1752600"/>
          </a:xfrm>
        </p:spPr>
        <p:txBody>
          <a:bodyPr/>
          <a:lstStyle/>
          <a:p>
            <a:pPr algn="ctr" eaLnBrk="1" hangingPunct="1">
              <a:lnSpc>
                <a:spcPct val="90000"/>
              </a:lnSpc>
            </a:pPr>
            <a:r>
              <a:rPr lang="en-GB" dirty="0"/>
              <a:t>Dr Munir Abu-Helalah</a:t>
            </a:r>
          </a:p>
          <a:p>
            <a:pPr algn="ctr" eaLnBrk="1" hangingPunct="1">
              <a:lnSpc>
                <a:spcPct val="90000"/>
              </a:lnSpc>
            </a:pPr>
            <a:r>
              <a:rPr lang="en-GB" dirty="0"/>
              <a:t>Associate Professor of Epidemiology </a:t>
            </a:r>
          </a:p>
          <a:p>
            <a:pPr algn="ctr" eaLnBrk="1" hangingPunct="1">
              <a:lnSpc>
                <a:spcPct val="90000"/>
              </a:lnSpc>
            </a:pPr>
            <a:r>
              <a:rPr lang="en-GB" dirty="0"/>
              <a:t>and Preventive Medicine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000" b="1"/>
              <a:t>What are the benefits of stopping smoking?</a:t>
            </a:r>
            <a:endParaRPr lang="en-GB" sz="4000" b="1"/>
          </a:p>
        </p:txBody>
      </p:sp>
      <p:sp>
        <p:nvSpPr>
          <p:cNvPr id="25603" name="Rectangle 3"/>
          <p:cNvSpPr>
            <a:spLocks noGrp="1" noChangeArrowheads="1"/>
          </p:cNvSpPr>
          <p:nvPr>
            <p:ph type="body" idx="1"/>
          </p:nvPr>
        </p:nvSpPr>
        <p:spPr/>
        <p:txBody>
          <a:bodyPr/>
          <a:lstStyle/>
          <a:p>
            <a:pPr eaLnBrk="1" hangingPunct="1">
              <a:lnSpc>
                <a:spcPct val="90000"/>
              </a:lnSpc>
            </a:pPr>
            <a:r>
              <a:rPr lang="en-US" sz="2400" b="1"/>
              <a:t>It is never too late to stop smoking to gain health benefits. </a:t>
            </a:r>
          </a:p>
          <a:p>
            <a:pPr eaLnBrk="1" hangingPunct="1">
              <a:lnSpc>
                <a:spcPct val="90000"/>
              </a:lnSpc>
              <a:buFont typeface="Wingdings" pitchFamily="2" charset="2"/>
              <a:buNone/>
            </a:pPr>
            <a:endParaRPr lang="en-US" sz="2400" b="1"/>
          </a:p>
          <a:p>
            <a:pPr eaLnBrk="1" hangingPunct="1">
              <a:lnSpc>
                <a:spcPct val="90000"/>
              </a:lnSpc>
            </a:pPr>
            <a:r>
              <a:rPr lang="en-US" sz="2400" b="1"/>
              <a:t>For example if the smoker already has a COPD or a heart disease, there would be great improvement in prognosis upon giving up smoking. </a:t>
            </a:r>
          </a:p>
          <a:p>
            <a:pPr eaLnBrk="1" hangingPunct="1">
              <a:lnSpc>
                <a:spcPct val="90000"/>
              </a:lnSpc>
            </a:pPr>
            <a:endParaRPr lang="en-US" sz="2400" b="1"/>
          </a:p>
          <a:p>
            <a:pPr eaLnBrk="1" hangingPunct="1">
              <a:lnSpc>
                <a:spcPct val="90000"/>
              </a:lnSpc>
            </a:pPr>
            <a:r>
              <a:rPr lang="en-US" sz="2400" b="1"/>
              <a:t>Smoking cessation for smokers with history of ischaemic heart disease </a:t>
            </a:r>
            <a:r>
              <a:rPr lang="en-GB" sz="2400" b="1"/>
              <a:t>is expected to reduce risk of a subsequent fatal heart attack by 25 per cent.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759" name="Group 103"/>
          <p:cNvGraphicFramePr>
            <a:graphicFrameLocks noGrp="1"/>
          </p:cNvGraphicFramePr>
          <p:nvPr>
            <p:ph/>
          </p:nvPr>
        </p:nvGraphicFramePr>
        <p:xfrm>
          <a:off x="457200" y="457200"/>
          <a:ext cx="8229600" cy="5534344"/>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65125">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cs typeface="Times New Roman" pitchFamily="18" charset="0"/>
                        </a:rPr>
                        <a:t>Timeline of health benefits after stopping smoking</a:t>
                      </a:r>
                      <a:endParaRPr kumimoji="0" lang="en-US" sz="1800" b="1"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Time line</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(After ...)</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Health Benefit </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04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72 hours</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Breathing becomes easier. Bronchial tubes begin to relax and energy levels increase.</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88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1 month</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Skin appearance improves, owing to improved skin perfusion.</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493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3-9 months</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Times New Roman" pitchFamily="18" charset="0"/>
                        </a:rPr>
                        <a:t>Cough, wheezing, and breathing problems improve and lung function increases by up to 10%.</a:t>
                      </a:r>
                      <a:endParaRPr kumimoji="0" lang="en-GB" sz="1600" b="1" i="0" u="none" strike="noStrike" cap="none" normalizeH="0" baseline="0" dirty="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588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1 year</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Risk of a heart attack falls to about half that of a smoker.</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572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10 years</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Risk of lung cancer falls to about half that of a smoker.</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048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15 years</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Times New Roman" pitchFamily="18" charset="0"/>
                          <a:cs typeface="Times New Roman" pitchFamily="18" charset="0"/>
                        </a:rPr>
                        <a:t>Risk of heart attack falls to the same level as someone who has never smoked.</a:t>
                      </a:r>
                      <a:endParaRPr kumimoji="0" lang="en-GB" sz="1600" b="1" i="0" u="none" strike="noStrike" cap="none" normalizeH="0" baseline="0">
                        <a:ln>
                          <a:noFill/>
                        </a:ln>
                        <a:solidFill>
                          <a:schemeClr val="tx1"/>
                        </a:solidFill>
                        <a:effectLst/>
                        <a:latin typeface="Arial" pitchFamily="34" charset="0"/>
                        <a:cs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6654" name="Rectangle 101"/>
          <p:cNvSpPr>
            <a:spLocks noChangeArrowheads="1"/>
          </p:cNvSpPr>
          <p:nvPr/>
        </p:nvSpPr>
        <p:spPr bwMode="auto">
          <a:xfrm>
            <a:off x="755650" y="6021388"/>
            <a:ext cx="6683375" cy="641350"/>
          </a:xfrm>
          <a:prstGeom prst="rect">
            <a:avLst/>
          </a:prstGeom>
          <a:noFill/>
          <a:ln w="9525">
            <a:noFill/>
            <a:miter lim="800000"/>
            <a:headEnd/>
            <a:tailEnd/>
          </a:ln>
        </p:spPr>
        <p:txBody>
          <a:bodyPr>
            <a:spAutoFit/>
          </a:bodyPr>
          <a:lstStyle/>
          <a:p>
            <a:r>
              <a:rPr lang="en-GB"/>
              <a:t>Source: http://www.ash.org.uk/stopping-smoking/quitting-smoking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of smoking cessation</a:t>
            </a:r>
          </a:p>
        </p:txBody>
      </p:sp>
      <p:sp>
        <p:nvSpPr>
          <p:cNvPr id="3" name="Content Placeholder 2"/>
          <p:cNvSpPr>
            <a:spLocks noGrp="1"/>
          </p:cNvSpPr>
          <p:nvPr>
            <p:ph idx="1"/>
          </p:nvPr>
        </p:nvSpPr>
        <p:spPr/>
        <p:txBody>
          <a:bodyPr/>
          <a:lstStyle/>
          <a:p>
            <a:pPr>
              <a:buNone/>
            </a:pPr>
            <a:r>
              <a:rPr lang="en-US" dirty="0" err="1"/>
              <a:t>Behavioural</a:t>
            </a:r>
            <a:r>
              <a:rPr lang="en-US" dirty="0"/>
              <a:t> therapy </a:t>
            </a:r>
          </a:p>
          <a:p>
            <a:pPr>
              <a:buNone/>
            </a:pPr>
            <a:r>
              <a:rPr lang="en-US" dirty="0"/>
              <a:t>and </a:t>
            </a:r>
          </a:p>
          <a:p>
            <a:pPr>
              <a:buNone/>
            </a:pPr>
            <a:r>
              <a:rPr lang="en-US" dirty="0"/>
              <a:t>Nicotine replacement therapy </a:t>
            </a:r>
          </a:p>
          <a:p>
            <a:pPr>
              <a:buNone/>
            </a:pPr>
            <a:r>
              <a:rPr lang="en-US" dirty="0"/>
              <a:t>Or nicotine receptors antagonists</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sz="4000"/>
              <a:t>Nicotine replacement therapy (NRT)</a:t>
            </a:r>
          </a:p>
        </p:txBody>
      </p:sp>
      <p:sp>
        <p:nvSpPr>
          <p:cNvPr id="27651" name="Rectangle 3"/>
          <p:cNvSpPr>
            <a:spLocks noGrp="1" noChangeArrowheads="1"/>
          </p:cNvSpPr>
          <p:nvPr>
            <p:ph type="body" idx="1"/>
          </p:nvPr>
        </p:nvSpPr>
        <p:spPr/>
        <p:txBody>
          <a:bodyPr/>
          <a:lstStyle/>
          <a:p>
            <a:pPr eaLnBrk="1" hangingPunct="1">
              <a:lnSpc>
                <a:spcPct val="80000"/>
              </a:lnSpc>
            </a:pPr>
            <a:r>
              <a:rPr lang="en-GB" sz="2000"/>
              <a:t>Provides smoker with nicotine without using tobacco, thereby relieving nicotine withdrawal symptoms. </a:t>
            </a:r>
          </a:p>
          <a:p>
            <a:pPr eaLnBrk="1" hangingPunct="1">
              <a:lnSpc>
                <a:spcPct val="80000"/>
              </a:lnSpc>
              <a:buFont typeface="Wingdings" pitchFamily="2" charset="2"/>
              <a:buNone/>
            </a:pPr>
            <a:endParaRPr lang="en-GB" sz="2000"/>
          </a:p>
          <a:p>
            <a:pPr eaLnBrk="1" hangingPunct="1">
              <a:lnSpc>
                <a:spcPct val="80000"/>
              </a:lnSpc>
            </a:pPr>
            <a:r>
              <a:rPr lang="en-GB" sz="2000"/>
              <a:t>NRT products differ in the route of delivering nicotine to the circulation.</a:t>
            </a:r>
          </a:p>
          <a:p>
            <a:pPr eaLnBrk="1" hangingPunct="1">
              <a:lnSpc>
                <a:spcPct val="80000"/>
              </a:lnSpc>
            </a:pPr>
            <a:r>
              <a:rPr lang="en-GB" sz="2000"/>
              <a:t>Nicotine is absorbed transdermally with the nicotine skin patch, through the nasal mucosa by the nasal spray, or through the oral mucosa with the nicotine chewing gum, nicotine lozenge, or nicotine inhaler.</a:t>
            </a:r>
          </a:p>
          <a:p>
            <a:pPr eaLnBrk="1" hangingPunct="1">
              <a:lnSpc>
                <a:spcPct val="80000"/>
              </a:lnSpc>
              <a:buFont typeface="Wingdings" pitchFamily="2" charset="2"/>
              <a:buNone/>
            </a:pPr>
            <a:endParaRPr lang="en-GB" sz="2000"/>
          </a:p>
          <a:p>
            <a:pPr eaLnBrk="1" hangingPunct="1">
              <a:lnSpc>
                <a:spcPct val="80000"/>
              </a:lnSpc>
            </a:pPr>
            <a:r>
              <a:rPr lang="en-GB" sz="2000"/>
              <a:t>Nicotine patches are more tolerated than nasal spray and  provides the most continuous delivery of nicotine of nicotine replacement therapies.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idx="4294967295"/>
          </p:nvPr>
        </p:nvSpPr>
        <p:spPr>
          <a:xfrm>
            <a:off x="460375" y="274638"/>
            <a:ext cx="8229600" cy="1143000"/>
          </a:xfrm>
        </p:spPr>
        <p:txBody>
          <a:bodyPr>
            <a:normAutofit/>
            <a:scene3d>
              <a:camera prst="orthographicFront"/>
              <a:lightRig rig="soft" dir="t"/>
            </a:scene3d>
            <a:sp3d prstMaterial="softEdge">
              <a:bevelT w="25400" h="25400"/>
            </a:sp3d>
          </a:bodyPr>
          <a:lstStyle/>
          <a:p>
            <a:pPr eaLnBrk="1" hangingPunct="1">
              <a:defRPr/>
            </a:pPr>
            <a:r>
              <a:rPr lang="en-US" sz="3300" b="1" kern="1200" dirty="0">
                <a:solidFill>
                  <a:schemeClr val="tx2"/>
                </a:solidFill>
                <a:latin typeface="Tahoma" pitchFamily="34" charset="0"/>
              </a:rPr>
              <a:t>Nicotine replacement therapy (NRT)</a:t>
            </a:r>
          </a:p>
        </p:txBody>
      </p:sp>
      <p:sp>
        <p:nvSpPr>
          <p:cNvPr id="28675" name="Rectangle 3"/>
          <p:cNvSpPr>
            <a:spLocks noGrp="1" noChangeArrowheads="1"/>
          </p:cNvSpPr>
          <p:nvPr>
            <p:ph sz="quarter" idx="4294967295"/>
          </p:nvPr>
        </p:nvSpPr>
        <p:spPr>
          <a:xfrm>
            <a:off x="457200" y="1981200"/>
            <a:ext cx="8229600" cy="3860800"/>
          </a:xfrm>
        </p:spPr>
        <p:txBody>
          <a:bodyPr/>
          <a:lstStyle/>
          <a:p>
            <a:pPr marL="365125" indent="-255588" eaLnBrk="1" hangingPunct="1"/>
            <a:r>
              <a:rPr lang="en-US">
                <a:latin typeface="Tahoma" pitchFamily="34" charset="0"/>
              </a:rPr>
              <a:t>Principle:</a:t>
            </a:r>
          </a:p>
          <a:p>
            <a:pPr marL="365125" indent="-255588" eaLnBrk="1" hangingPunct="1"/>
            <a:endParaRPr lang="en-US">
              <a:latin typeface="Tahoma" pitchFamily="34" charset="0"/>
            </a:endParaRPr>
          </a:p>
          <a:p>
            <a:pPr marL="365125" indent="-255588" eaLnBrk="1" hangingPunct="1">
              <a:buFont typeface="Wingdings" pitchFamily="2" charset="2"/>
              <a:buNone/>
            </a:pPr>
            <a:r>
              <a:rPr lang="en-US">
                <a:latin typeface="Tahoma" pitchFamily="34" charset="0"/>
              </a:rPr>
              <a:t>		Many of the difficulties in smoking cessation stems from problems posed by nicotine withdrawal.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idx="4294967295"/>
          </p:nvPr>
        </p:nvSpPr>
        <p:spPr>
          <a:xfrm>
            <a:off x="460375" y="274638"/>
            <a:ext cx="8229600" cy="1143000"/>
          </a:xfrm>
        </p:spPr>
        <p:txBody>
          <a:bodyPr>
            <a:normAutofit/>
            <a:scene3d>
              <a:camera prst="orthographicFront"/>
              <a:lightRig rig="soft" dir="t"/>
            </a:scene3d>
            <a:sp3d prstMaterial="softEdge">
              <a:bevelT w="25400" h="25400"/>
            </a:sp3d>
          </a:bodyPr>
          <a:lstStyle/>
          <a:p>
            <a:pPr eaLnBrk="1" hangingPunct="1">
              <a:defRPr/>
            </a:pPr>
            <a:r>
              <a:rPr lang="en-US" sz="3300" b="1" kern="1200" dirty="0">
                <a:solidFill>
                  <a:schemeClr val="tx2"/>
                </a:solidFill>
                <a:latin typeface="Tahoma" pitchFamily="34" charset="0"/>
              </a:rPr>
              <a:t>Nicotine Replacement Therapy (NRT)</a:t>
            </a:r>
          </a:p>
        </p:txBody>
      </p:sp>
      <p:sp>
        <p:nvSpPr>
          <p:cNvPr id="29699" name="Rectangle 3"/>
          <p:cNvSpPr>
            <a:spLocks noGrp="1" noChangeArrowheads="1"/>
          </p:cNvSpPr>
          <p:nvPr>
            <p:ph sz="quarter" idx="4294967295"/>
          </p:nvPr>
        </p:nvSpPr>
        <p:spPr>
          <a:xfrm>
            <a:off x="1371600" y="1676400"/>
            <a:ext cx="7467600" cy="4114800"/>
          </a:xfrm>
        </p:spPr>
        <p:txBody>
          <a:bodyPr/>
          <a:lstStyle/>
          <a:p>
            <a:pPr marL="365125" indent="-255588" eaLnBrk="1" hangingPunct="1"/>
            <a:r>
              <a:rPr lang="en-US">
                <a:latin typeface="Tahoma" pitchFamily="34" charset="0"/>
              </a:rPr>
              <a:t>Reliably attenuates severity of withdrawal, making it easier for would-be ex-smokers to cope with abstinence while unlearning the deeply ingrained habit elements of smoking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idx="4294967295"/>
          </p:nvPr>
        </p:nvSpPr>
        <p:spPr>
          <a:xfrm>
            <a:off x="460375" y="274638"/>
            <a:ext cx="8229600" cy="1143000"/>
          </a:xfrm>
        </p:spPr>
        <p:txBody>
          <a:bodyPr>
            <a:normAutofit/>
            <a:scene3d>
              <a:camera prst="orthographicFront"/>
              <a:lightRig rig="soft" dir="t"/>
            </a:scene3d>
            <a:sp3d prstMaterial="softEdge">
              <a:bevelT w="25400" h="25400"/>
            </a:sp3d>
          </a:bodyPr>
          <a:lstStyle/>
          <a:p>
            <a:pPr eaLnBrk="1" hangingPunct="1">
              <a:defRPr/>
            </a:pPr>
            <a:r>
              <a:rPr lang="en-US" sz="3700" b="1" kern="1200">
                <a:solidFill>
                  <a:schemeClr val="tx2"/>
                </a:solidFill>
                <a:latin typeface="Tahoma" pitchFamily="34" charset="0"/>
              </a:rPr>
              <a:t>Nicotine Replacement Therapy</a:t>
            </a:r>
          </a:p>
        </p:txBody>
      </p:sp>
      <p:sp>
        <p:nvSpPr>
          <p:cNvPr id="30723" name="Rectangle 3"/>
          <p:cNvSpPr>
            <a:spLocks noGrp="1" noChangeArrowheads="1"/>
          </p:cNvSpPr>
          <p:nvPr>
            <p:ph sz="quarter" idx="4294967295"/>
          </p:nvPr>
        </p:nvSpPr>
        <p:spPr>
          <a:xfrm>
            <a:off x="762000" y="2308225"/>
            <a:ext cx="7845425" cy="3533775"/>
          </a:xfrm>
        </p:spPr>
        <p:txBody>
          <a:bodyPr/>
          <a:lstStyle/>
          <a:p>
            <a:pPr marL="365125" indent="-255588" eaLnBrk="1" hangingPunct="1"/>
            <a:r>
              <a:rPr lang="en-US" dirty="0">
                <a:latin typeface="Tahoma" pitchFamily="34" charset="0"/>
              </a:rPr>
              <a:t>First-line pharmacotherapy for smoking cessation</a:t>
            </a:r>
          </a:p>
          <a:p>
            <a:pPr marL="365125" indent="-255588" eaLnBrk="1" hangingPunct="1"/>
            <a:r>
              <a:rPr lang="en-US" dirty="0">
                <a:latin typeface="Tahoma" pitchFamily="34" charset="0"/>
              </a:rPr>
              <a:t>Indicated for all smokers trying to quit, except in the presence of special circumstances (those with medical contraindications, pregnant and adolescent smokers)</a:t>
            </a:r>
          </a:p>
        </p:txBody>
      </p:sp>
      <p:sp>
        <p:nvSpPr>
          <p:cNvPr id="30724" name="Rectangle 4"/>
          <p:cNvSpPr>
            <a:spLocks noChangeArrowheads="1"/>
          </p:cNvSpPr>
          <p:nvPr/>
        </p:nvSpPr>
        <p:spPr bwMode="auto">
          <a:xfrm>
            <a:off x="1258888" y="6400800"/>
            <a:ext cx="6119812" cy="457200"/>
          </a:xfrm>
          <a:prstGeom prst="rect">
            <a:avLst/>
          </a:prstGeom>
          <a:noFill/>
          <a:ln w="9525">
            <a:noFill/>
            <a:miter lim="800000"/>
            <a:headEnd/>
            <a:tailEnd/>
          </a:ln>
        </p:spPr>
        <p:txBody>
          <a:bodyPr anchor="ctr">
            <a:spAutoFit/>
          </a:bodyPr>
          <a:lstStyle/>
          <a:p>
            <a:r>
              <a:rPr lang="en-GB" sz="1200"/>
              <a:t>Piper ME, Smith SS, Schlam TR, et al. A randomized placebo-controlled clinical trial of 5 smoking cessation pharmacotherapies. Arch Gen Psychiatry. 2009;66:1253-1262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134CEFB5-C17D-4E8C-AF61-3238830D894D}" type="slidenum">
              <a:rPr lang="en-US" sz="2000">
                <a:solidFill>
                  <a:srgbClr val="B2B2B2"/>
                </a:solidFill>
              </a:rPr>
              <a:pPr/>
              <a:t>17</a:t>
            </a:fld>
            <a:endParaRPr lang="en-US" sz="2000">
              <a:solidFill>
                <a:srgbClr val="B2B2B2"/>
              </a:solidFill>
            </a:endParaRPr>
          </a:p>
        </p:txBody>
      </p:sp>
      <p:graphicFrame>
        <p:nvGraphicFramePr>
          <p:cNvPr id="170059" name="Group 75"/>
          <p:cNvGraphicFramePr>
            <a:graphicFrameLocks noGrp="1"/>
          </p:cNvGraphicFramePr>
          <p:nvPr>
            <p:ph idx="4294967295"/>
          </p:nvPr>
        </p:nvGraphicFramePr>
        <p:xfrm>
          <a:off x="990600" y="2133600"/>
          <a:ext cx="7620000" cy="4073591"/>
        </p:xfrm>
        <a:graphic>
          <a:graphicData uri="http://schemas.openxmlformats.org/drawingml/2006/table">
            <a:tbl>
              <a:tblPr/>
              <a:tblGrid>
                <a:gridCol w="2481263">
                  <a:extLst>
                    <a:ext uri="{9D8B030D-6E8A-4147-A177-3AD203B41FA5}">
                      <a16:colId xmlns:a16="http://schemas.microsoft.com/office/drawing/2014/main" val="20000"/>
                    </a:ext>
                  </a:extLst>
                </a:gridCol>
                <a:gridCol w="1417637">
                  <a:extLst>
                    <a:ext uri="{9D8B030D-6E8A-4147-A177-3AD203B41FA5}">
                      <a16:colId xmlns:a16="http://schemas.microsoft.com/office/drawing/2014/main" val="20001"/>
                    </a:ext>
                  </a:extLst>
                </a:gridCol>
                <a:gridCol w="1520825">
                  <a:extLst>
                    <a:ext uri="{9D8B030D-6E8A-4147-A177-3AD203B41FA5}">
                      <a16:colId xmlns:a16="http://schemas.microsoft.com/office/drawing/2014/main" val="20002"/>
                    </a:ext>
                  </a:extLst>
                </a:gridCol>
                <a:gridCol w="2200275">
                  <a:extLst>
                    <a:ext uri="{9D8B030D-6E8A-4147-A177-3AD203B41FA5}">
                      <a16:colId xmlns:a16="http://schemas.microsoft.com/office/drawing/2014/main" val="20003"/>
                    </a:ext>
                  </a:extLst>
                </a:gridCol>
              </a:tblGrid>
              <a:tr h="1005796">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dirty="0">
                          <a:ln>
                            <a:noFill/>
                          </a:ln>
                          <a:solidFill>
                            <a:schemeClr val="bg1"/>
                          </a:solidFill>
                          <a:effectLst/>
                          <a:latin typeface="Arial" pitchFamily="34" charset="0"/>
                          <a:cs typeface="Times New Roman" pitchFamily="18" charset="0"/>
                        </a:rPr>
                        <a:t>Medication</a:t>
                      </a:r>
                    </a:p>
                  </a:txBody>
                  <a:tcPr marT="45714" marB="45714"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2F5EBB"/>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dirty="0">
                          <a:ln>
                            <a:noFill/>
                          </a:ln>
                          <a:solidFill>
                            <a:schemeClr val="bg1"/>
                          </a:solidFill>
                          <a:effectLst/>
                          <a:latin typeface="Arial" pitchFamily="34" charset="0"/>
                          <a:cs typeface="Times New Roman" pitchFamily="18" charset="0"/>
                        </a:rPr>
                        <a:t>Number</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dirty="0">
                          <a:ln>
                            <a:noFill/>
                          </a:ln>
                          <a:solidFill>
                            <a:schemeClr val="bg1"/>
                          </a:solidFill>
                          <a:effectLst/>
                          <a:latin typeface="Arial" pitchFamily="34" charset="0"/>
                          <a:cs typeface="Times New Roman" pitchFamily="18" charset="0"/>
                        </a:rPr>
                        <a:t>of arms</a:t>
                      </a:r>
                    </a:p>
                  </a:txBody>
                  <a:tcPr marT="45714" marB="45714"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2F5EBB"/>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a:ln>
                            <a:noFill/>
                          </a:ln>
                          <a:solidFill>
                            <a:schemeClr val="bg1"/>
                          </a:solidFill>
                          <a:effectLst/>
                          <a:latin typeface="Arial" pitchFamily="34" charset="0"/>
                          <a:cs typeface="Times New Roman" pitchFamily="18" charset="0"/>
                        </a:rPr>
                        <a:t>Estimated</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a:ln>
                            <a:noFill/>
                          </a:ln>
                          <a:solidFill>
                            <a:schemeClr val="bg1"/>
                          </a:solidFill>
                          <a:effectLst/>
                          <a:latin typeface="Arial" pitchFamily="34" charset="0"/>
                          <a:cs typeface="Times New Roman" pitchFamily="18" charset="0"/>
                        </a:rPr>
                        <a:t>odds ratio</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a:ln>
                            <a:noFill/>
                          </a:ln>
                          <a:solidFill>
                            <a:schemeClr val="bg1"/>
                          </a:solidFill>
                          <a:effectLst/>
                          <a:latin typeface="Arial" pitchFamily="34" charset="0"/>
                          <a:cs typeface="Times New Roman" pitchFamily="18" charset="0"/>
                        </a:rPr>
                        <a:t>(95% C.I.)</a:t>
                      </a:r>
                    </a:p>
                  </a:txBody>
                  <a:tcPr marT="45714" marB="45714"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2F5EBB"/>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a:ln>
                            <a:noFill/>
                          </a:ln>
                          <a:solidFill>
                            <a:schemeClr val="bg1"/>
                          </a:solidFill>
                          <a:effectLst/>
                          <a:latin typeface="Arial" pitchFamily="34" charset="0"/>
                          <a:cs typeface="Times New Roman" pitchFamily="18" charset="0"/>
                        </a:rPr>
                        <a:t>Estimated</a:t>
                      </a:r>
                    </a:p>
                    <a:p>
                      <a:pPr marL="0" marR="0" lvl="0" indent="0" algn="ctr" defTabSz="914400" rtl="0" eaLnBrk="1" fontAlgn="base" latinLnBrk="0" hangingPunct="1">
                        <a:lnSpc>
                          <a:spcPct val="100000"/>
                        </a:lnSpc>
                        <a:spcBef>
                          <a:spcPct val="0"/>
                        </a:spcBef>
                        <a:spcAft>
                          <a:spcPct val="0"/>
                        </a:spcAft>
                        <a:buClrTx/>
                        <a:buSzPct val="100000"/>
                        <a:buFontTx/>
                        <a:buNone/>
                        <a:tabLst/>
                      </a:pPr>
                      <a:r>
                        <a:rPr kumimoji="0" lang="en-US" sz="2000" b="0" i="0" u="none" strike="noStrike" cap="none" normalizeH="0" baseline="0">
                          <a:ln>
                            <a:noFill/>
                          </a:ln>
                          <a:solidFill>
                            <a:schemeClr val="bg1"/>
                          </a:solidFill>
                          <a:effectLst/>
                          <a:latin typeface="Arial" pitchFamily="34" charset="0"/>
                          <a:cs typeface="Times New Roman" pitchFamily="18" charset="0"/>
                        </a:rPr>
                        <a:t>abstinence rate (95% C.I.)</a:t>
                      </a:r>
                    </a:p>
                  </a:txBody>
                  <a:tcPr marT="45714" marB="45714"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2F5EBB"/>
                    </a:solidFill>
                  </a:tcPr>
                </a:tc>
                <a:extLst>
                  <a:ext uri="{0D108BD9-81ED-4DB2-BD59-A6C34878D82A}">
                    <a16:rowId xmlns:a16="http://schemas.microsoft.com/office/drawing/2014/main" val="10000"/>
                  </a:ext>
                </a:extLst>
              </a:tr>
              <a:tr h="579091">
                <a:tc>
                  <a:txBody>
                    <a:bodyPr/>
                    <a:lstStyle/>
                    <a:p>
                      <a:pPr marL="342900" marR="0" lvl="0" indent="-342900" algn="l"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cs typeface="Times New Roman" pitchFamily="18" charset="0"/>
                        </a:rPr>
                        <a:t>Nicotine Patch </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32</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1.9 </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(1.7 - 2.2)</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23.4%</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(21.3 – 25.8)</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3658">
                <a:tc>
                  <a:txBody>
                    <a:bodyPr/>
                    <a:lstStyle/>
                    <a:p>
                      <a:pPr marL="342900" marR="0" lvl="0" indent="-342900" algn="l"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rPr>
                        <a:t>Bupropion SR</a:t>
                      </a:r>
                    </a:p>
                  </a:txBody>
                  <a:tcPr marT="45714" marB="45714" anchor="ctr"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rPr>
                        <a:t>26</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rPr>
                        <a:t>2.0</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rPr>
                        <a:t>(1.8 – 2.2)</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rPr>
                        <a:t>24.2%</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rPr>
                        <a:t>(22.2 – 26.4)</a:t>
                      </a:r>
                    </a:p>
                  </a:txBody>
                  <a:tcPr marT="45714" marB="45714"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3658">
                <a:tc>
                  <a:txBody>
                    <a:bodyPr/>
                    <a:lstStyle/>
                    <a:p>
                      <a:pPr marL="342900" marR="0" lvl="0" indent="-342900" algn="l"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cs typeface="Times New Roman" pitchFamily="18" charset="0"/>
                        </a:rPr>
                        <a:t>Varenicline </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5</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chemeClr val="tx1"/>
                          </a:solidFill>
                          <a:effectLst/>
                          <a:latin typeface="Arial Unicode MS" pitchFamily="34" charset="-128"/>
                          <a:cs typeface="Times New Roman" pitchFamily="18" charset="0"/>
                        </a:rPr>
                        <a:t>3.1 </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chemeClr val="tx1"/>
                          </a:solidFill>
                          <a:effectLst/>
                          <a:latin typeface="Arial Unicode MS" pitchFamily="34" charset="-128"/>
                          <a:cs typeface="Times New Roman" pitchFamily="18" charset="0"/>
                        </a:rPr>
                        <a:t>(2.5 – 3.8)</a:t>
                      </a:r>
                      <a:endParaRPr kumimoji="0" lang="en-US" sz="1600" b="0" i="0" u="none" strike="noStrike" cap="none" normalizeH="0" baseline="0" dirty="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33.2% </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(28.9 - 37.8)</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9091">
                <a:tc>
                  <a:txBody>
                    <a:bodyPr/>
                    <a:lstStyle/>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rgbClr val="FF0000"/>
                          </a:solidFill>
                          <a:effectLst/>
                          <a:latin typeface="Arial" pitchFamily="34" charset="0"/>
                          <a:cs typeface="Times New Roman" pitchFamily="18" charset="0"/>
                        </a:rPr>
                        <a:t>Patch (&gt;14 wks)</a:t>
                      </a:r>
                    </a:p>
                    <a:p>
                      <a:pPr marL="0" marR="0" lvl="0" indent="0" algn="l"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rgbClr val="FF0000"/>
                          </a:solidFill>
                          <a:effectLst/>
                          <a:latin typeface="Arial" pitchFamily="34" charset="0"/>
                          <a:cs typeface="Times New Roman" pitchFamily="18" charset="0"/>
                        </a:rPr>
                        <a:t>+ NRT (gum or spray)</a:t>
                      </a:r>
                    </a:p>
                  </a:txBody>
                  <a:tcPr marT="45714" marB="45714" anchor="ctr"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rgbClr val="FF0000"/>
                          </a:solidFill>
                          <a:effectLst/>
                          <a:latin typeface="Arial" pitchFamily="34" charset="0"/>
                        </a:rPr>
                        <a:t>3</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rgbClr val="FF0000"/>
                          </a:solidFill>
                          <a:effectLst/>
                          <a:latin typeface="Arial" pitchFamily="34" charset="0"/>
                        </a:rPr>
                        <a:t>3.6</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rgbClr val="FF0000"/>
                          </a:solidFill>
                          <a:effectLst/>
                          <a:latin typeface="Arial" pitchFamily="34" charset="0"/>
                        </a:rPr>
                        <a:t>(2.5 – 5.2)</a:t>
                      </a: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rgbClr val="FF0000"/>
                          </a:solidFill>
                          <a:effectLst/>
                          <a:latin typeface="Arial" pitchFamily="34" charset="0"/>
                        </a:rPr>
                        <a:t>36.5%</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rgbClr val="FF0000"/>
                          </a:solidFill>
                          <a:effectLst/>
                          <a:latin typeface="Arial" pitchFamily="34" charset="0"/>
                        </a:rPr>
                        <a:t>(28.6 – 45.3)</a:t>
                      </a:r>
                    </a:p>
                  </a:txBody>
                  <a:tcPr marT="45714" marB="45714"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22231">
                <a:tc>
                  <a:txBody>
                    <a:bodyPr/>
                    <a:lstStyle/>
                    <a:p>
                      <a:pPr marL="342900" marR="0" lvl="0" indent="-342900" algn="l"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pitchFamily="34" charset="0"/>
                          <a:cs typeface="Times New Roman" pitchFamily="18" charset="0"/>
                        </a:rPr>
                        <a:t>Patch + Bupropion SR</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a:ln>
                            <a:noFill/>
                          </a:ln>
                          <a:solidFill>
                            <a:schemeClr val="tx1"/>
                          </a:solidFill>
                          <a:effectLst/>
                          <a:latin typeface="Arial Unicode MS" pitchFamily="34" charset="-128"/>
                          <a:cs typeface="Times New Roman" pitchFamily="18" charset="0"/>
                        </a:rPr>
                        <a:t>3</a:t>
                      </a:r>
                      <a:endParaRPr kumimoji="0" lang="en-US" sz="1600" b="0" i="0" u="none" strike="noStrike" cap="none" normalizeH="0" baseline="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chemeClr val="tx1"/>
                          </a:solidFill>
                          <a:effectLst/>
                          <a:latin typeface="Arial Unicode MS" pitchFamily="34" charset="-128"/>
                          <a:cs typeface="Times New Roman" pitchFamily="18" charset="0"/>
                        </a:rPr>
                        <a:t>2.5</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chemeClr val="tx1"/>
                          </a:solidFill>
                          <a:effectLst/>
                          <a:latin typeface="Arial Unicode MS" pitchFamily="34" charset="-128"/>
                          <a:cs typeface="Times New Roman" pitchFamily="18" charset="0"/>
                        </a:rPr>
                        <a:t>(1.9 – 3.4)</a:t>
                      </a:r>
                      <a:endParaRPr kumimoji="0" lang="en-US" sz="1600" b="0" i="0" u="none" strike="noStrike" cap="none" normalizeH="0" baseline="0" dirty="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chemeClr val="tx1"/>
                          </a:solidFill>
                          <a:effectLst/>
                          <a:latin typeface="Arial Unicode MS" pitchFamily="34" charset="-128"/>
                          <a:cs typeface="Times New Roman" pitchFamily="18" charset="0"/>
                        </a:rPr>
                        <a:t>28.9%</a:t>
                      </a:r>
                    </a:p>
                    <a:p>
                      <a:pPr marL="342900" marR="0" lvl="0" indent="-342900" algn="ctr" defTabSz="914400" rtl="0" eaLnBrk="1" fontAlgn="base" latinLnBrk="0" hangingPunct="1">
                        <a:lnSpc>
                          <a:spcPct val="100000"/>
                        </a:lnSpc>
                        <a:spcBef>
                          <a:spcPct val="0"/>
                        </a:spcBef>
                        <a:spcAft>
                          <a:spcPct val="0"/>
                        </a:spcAft>
                        <a:buClrTx/>
                        <a:buSzPct val="100000"/>
                        <a:buFontTx/>
                        <a:buNone/>
                        <a:tabLst/>
                      </a:pPr>
                      <a:r>
                        <a:rPr kumimoji="0" lang="en-US" sz="1600" b="0" i="0" u="none" strike="noStrike" cap="none" normalizeH="0" baseline="0" dirty="0">
                          <a:ln>
                            <a:noFill/>
                          </a:ln>
                          <a:solidFill>
                            <a:schemeClr val="tx1"/>
                          </a:solidFill>
                          <a:effectLst/>
                          <a:latin typeface="Arial Unicode MS" pitchFamily="34" charset="-128"/>
                          <a:cs typeface="Times New Roman" pitchFamily="18" charset="0"/>
                        </a:rPr>
                        <a:t>(23.5 – 35.1)</a:t>
                      </a:r>
                      <a:endParaRPr kumimoji="0" lang="en-US" sz="1600" b="0" i="0" u="none" strike="noStrike" cap="none" normalizeH="0" baseline="0" dirty="0">
                        <a:ln>
                          <a:noFill/>
                        </a:ln>
                        <a:solidFill>
                          <a:schemeClr val="tx1"/>
                        </a:solidFill>
                        <a:effectLst/>
                        <a:latin typeface="Arial" pitchFamily="34" charset="0"/>
                      </a:endParaRPr>
                    </a:p>
                  </a:txBody>
                  <a:tcPr marT="45714" marB="45714" anchor="ctr"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1787" name="AutoShape 28"/>
          <p:cNvSpPr>
            <a:spLocks noGrp="1" noChangeArrowheads="1"/>
          </p:cNvSpPr>
          <p:nvPr>
            <p:ph type="title" idx="4294967295"/>
          </p:nvPr>
        </p:nvSpPr>
        <p:spPr>
          <a:xfrm>
            <a:off x="762000" y="609600"/>
            <a:ext cx="7924800" cy="1143000"/>
          </a:xfrm>
        </p:spPr>
        <p:txBody>
          <a:bodyPr/>
          <a:lstStyle/>
          <a:p>
            <a:pPr eaLnBrk="1" hangingPunct="1"/>
            <a:r>
              <a:rPr lang="en-US" sz="2800"/>
              <a:t>Selected Medication Options:</a:t>
            </a:r>
            <a:br>
              <a:rPr lang="en-US" sz="2800"/>
            </a:br>
            <a:r>
              <a:rPr lang="en-US" sz="2800"/>
              <a:t>Monotherapy and Combination Therapy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69" name="Rectangle 2"/>
          <p:cNvSpPr>
            <a:spLocks noGrp="1" noChangeArrowheads="1"/>
          </p:cNvSpPr>
          <p:nvPr>
            <p:ph type="title" idx="4294967295"/>
          </p:nvPr>
        </p:nvSpPr>
        <p:spPr>
          <a:xfrm>
            <a:off x="363538" y="533400"/>
            <a:ext cx="8382000" cy="838200"/>
          </a:xfrm>
        </p:spPr>
        <p:txBody>
          <a:bodyPr>
            <a:normAutofit/>
            <a:scene3d>
              <a:camera prst="orthographicFront"/>
              <a:lightRig rig="soft" dir="t"/>
            </a:scene3d>
            <a:sp3d prstMaterial="softEdge">
              <a:bevelT w="25400" h="25400"/>
            </a:sp3d>
          </a:bodyPr>
          <a:lstStyle/>
          <a:p>
            <a:pPr marL="285750" eaLnBrk="1" hangingPunct="1">
              <a:defRPr/>
            </a:pPr>
            <a:r>
              <a:rPr lang="en-GB" sz="2600" b="1" kern="1200">
                <a:solidFill>
                  <a:schemeClr val="tx2"/>
                </a:solidFill>
              </a:rPr>
              <a:t>NRT - Therapeutic Effect</a:t>
            </a:r>
          </a:p>
        </p:txBody>
      </p:sp>
      <p:sp>
        <p:nvSpPr>
          <p:cNvPr id="243715" name="Rectangle 3"/>
          <p:cNvSpPr>
            <a:spLocks noGrp="1" noChangeArrowheads="1"/>
          </p:cNvSpPr>
          <p:nvPr>
            <p:ph sz="quarter" idx="4294967295"/>
          </p:nvPr>
        </p:nvSpPr>
        <p:spPr>
          <a:xfrm>
            <a:off x="374650" y="1752600"/>
            <a:ext cx="8359775" cy="4267200"/>
          </a:xfrm>
        </p:spPr>
        <p:txBody>
          <a:bodyPr/>
          <a:lstStyle/>
          <a:p>
            <a:pPr marL="762000" indent="-381000" eaLnBrk="1" hangingPunct="1">
              <a:lnSpc>
                <a:spcPct val="90000"/>
              </a:lnSpc>
            </a:pPr>
            <a:r>
              <a:rPr lang="en-GB"/>
              <a:t>The primary therapeutic effect of NRT is to reduce the severity of symptoms associated with smoking cessation.</a:t>
            </a:r>
          </a:p>
          <a:p>
            <a:pPr marL="762000" indent="-381000" eaLnBrk="1" hangingPunct="1">
              <a:lnSpc>
                <a:spcPct val="90000"/>
              </a:lnSpc>
            </a:pPr>
            <a:endParaRPr lang="en-GB"/>
          </a:p>
          <a:p>
            <a:pPr marL="762000" indent="-381000" eaLnBrk="1" hangingPunct="1">
              <a:lnSpc>
                <a:spcPct val="90000"/>
              </a:lnSpc>
            </a:pPr>
            <a:r>
              <a:rPr lang="en-GB"/>
              <a:t>NRT provides steady levels of nicotine and may reduce the pleasurable effects of tobacco desired by smokers.</a:t>
            </a:r>
          </a:p>
          <a:p>
            <a:pPr marL="762000" indent="-381000" eaLnBrk="1" hangingPunct="1">
              <a:lnSpc>
                <a:spcPct val="90000"/>
              </a:lnSpc>
            </a:pPr>
            <a:endParaRPr lang="en-GB"/>
          </a:p>
          <a:p>
            <a:pPr marL="762000" indent="-381000" eaLnBrk="1" hangingPunct="1">
              <a:lnSpc>
                <a:spcPct val="90000"/>
              </a:lnSpc>
            </a:pPr>
            <a:r>
              <a:rPr lang="en-GB"/>
              <a:t>NRT makes it easier to cope in difficult situations.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 calcmode="lin" valueType="num">
                                      <p:cBhvr additive="base">
                                        <p:cTn id="7" dur="500" fill="hold"/>
                                        <p:tgtEl>
                                          <p:spTgt spid="2437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371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43715">
                                            <p:txEl>
                                              <p:pRg st="2" end="2"/>
                                            </p:txEl>
                                          </p:spTgt>
                                        </p:tgtEl>
                                        <p:attrNameLst>
                                          <p:attrName>style.visibility</p:attrName>
                                        </p:attrNameLst>
                                      </p:cBhvr>
                                      <p:to>
                                        <p:strVal val="visible"/>
                                      </p:to>
                                    </p:set>
                                    <p:anim calcmode="lin" valueType="num">
                                      <p:cBhvr additive="base">
                                        <p:cTn id="13" dur="500" fill="hold"/>
                                        <p:tgtEl>
                                          <p:spTgt spid="24371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371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43715">
                                            <p:txEl>
                                              <p:pRg st="4" end="4"/>
                                            </p:txEl>
                                          </p:spTgt>
                                        </p:tgtEl>
                                        <p:attrNameLst>
                                          <p:attrName>style.visibility</p:attrName>
                                        </p:attrNameLst>
                                      </p:cBhvr>
                                      <p:to>
                                        <p:strVal val="visible"/>
                                      </p:to>
                                    </p:set>
                                    <p:anim calcmode="lin" valueType="num">
                                      <p:cBhvr additive="base">
                                        <p:cTn id="19" dur="500" fill="hold"/>
                                        <p:tgtEl>
                                          <p:spTgt spid="24371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3715">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GB"/>
              <a:t>Nicotine patches</a:t>
            </a:r>
          </a:p>
        </p:txBody>
      </p:sp>
      <p:sp>
        <p:nvSpPr>
          <p:cNvPr id="45059" name="Rectangle 3"/>
          <p:cNvSpPr>
            <a:spLocks noGrp="1" noChangeArrowheads="1"/>
          </p:cNvSpPr>
          <p:nvPr>
            <p:ph type="body" idx="1"/>
          </p:nvPr>
        </p:nvSpPr>
        <p:spPr>
          <a:noFill/>
        </p:spPr>
        <p:txBody>
          <a:bodyPr/>
          <a:lstStyle/>
          <a:p>
            <a:pPr eaLnBrk="1" hangingPunct="1">
              <a:lnSpc>
                <a:spcPct val="90000"/>
              </a:lnSpc>
              <a:buFont typeface="Symbol" pitchFamily="18" charset="2"/>
              <a:buChar char="·"/>
            </a:pPr>
            <a:r>
              <a:rPr lang="en-US" sz="2700">
                <a:solidFill>
                  <a:srgbClr val="320E04"/>
                </a:solidFill>
              </a:rPr>
              <a:t>Transdermal patch (waterproof)</a:t>
            </a:r>
          </a:p>
          <a:p>
            <a:pPr eaLnBrk="1" hangingPunct="1">
              <a:lnSpc>
                <a:spcPct val="90000"/>
              </a:lnSpc>
              <a:buFont typeface="Symbol" pitchFamily="18" charset="2"/>
              <a:buChar char="·"/>
            </a:pPr>
            <a:r>
              <a:rPr lang="en-US" sz="2700">
                <a:solidFill>
                  <a:srgbClr val="320E04"/>
                </a:solidFill>
              </a:rPr>
              <a:t> Nicotine Replacement Therapy (NRT)</a:t>
            </a:r>
          </a:p>
          <a:p>
            <a:pPr eaLnBrk="1" hangingPunct="1">
              <a:lnSpc>
                <a:spcPct val="90000"/>
              </a:lnSpc>
              <a:buFont typeface="Symbol" pitchFamily="18" charset="2"/>
              <a:buChar char="·"/>
            </a:pPr>
            <a:r>
              <a:rPr lang="en-US" sz="2700">
                <a:solidFill>
                  <a:srgbClr val="320E04"/>
                </a:solidFill>
              </a:rPr>
              <a:t> To overcome withdrawal symptoms</a:t>
            </a:r>
          </a:p>
          <a:p>
            <a:pPr eaLnBrk="1" hangingPunct="1">
              <a:lnSpc>
                <a:spcPct val="90000"/>
              </a:lnSpc>
              <a:buFont typeface="Symbol" pitchFamily="18" charset="2"/>
              <a:buChar char="·"/>
            </a:pPr>
            <a:endParaRPr lang="en-US" sz="1800">
              <a:solidFill>
                <a:srgbClr val="320E04"/>
              </a:solidFill>
            </a:endParaRPr>
          </a:p>
          <a:p>
            <a:pPr eaLnBrk="1" hangingPunct="1">
              <a:lnSpc>
                <a:spcPct val="90000"/>
              </a:lnSpc>
              <a:buFont typeface="Symbol" pitchFamily="18" charset="2"/>
              <a:buChar char="·"/>
            </a:pPr>
            <a:r>
              <a:rPr lang="en-US" sz="2700">
                <a:solidFill>
                  <a:srgbClr val="320E04"/>
                </a:solidFill>
              </a:rPr>
              <a:t> 24-hour patch to deliver constant nicotine levels</a:t>
            </a:r>
          </a:p>
          <a:p>
            <a:pPr eaLnBrk="1" hangingPunct="1">
              <a:lnSpc>
                <a:spcPct val="90000"/>
              </a:lnSpc>
              <a:buFont typeface="Symbol" pitchFamily="18" charset="2"/>
              <a:buChar char="·"/>
            </a:pPr>
            <a:r>
              <a:rPr lang="en-US" sz="2700">
                <a:solidFill>
                  <a:srgbClr val="320E04"/>
                </a:solidFill>
              </a:rPr>
              <a:t> 12 week weaning program that reduces and 	eliminates body’s dependence for nicotine</a:t>
            </a:r>
          </a:p>
          <a:p>
            <a:pPr eaLnBrk="1" hangingPunct="1">
              <a:lnSpc>
                <a:spcPct val="90000"/>
              </a:lnSpc>
              <a:buFont typeface="Symbol" pitchFamily="18" charset="2"/>
              <a:buChar char="·"/>
            </a:pPr>
            <a:r>
              <a:rPr lang="en-US" sz="2700">
                <a:solidFill>
                  <a:srgbClr val="320E04"/>
                </a:solidFill>
              </a:rPr>
              <a:t> Clinically-proven to be better than willpower alone</a:t>
            </a:r>
          </a:p>
          <a:p>
            <a:pPr eaLnBrk="1" hangingPunct="1">
              <a:lnSpc>
                <a:spcPct val="90000"/>
              </a:lnSpc>
              <a:buFont typeface="Symbol" pitchFamily="18" charset="2"/>
              <a:buChar char="·"/>
            </a:pPr>
            <a:r>
              <a:rPr lang="en-US" sz="2700">
                <a:solidFill>
                  <a:srgbClr val="320E04"/>
                </a:solidFill>
              </a:rPr>
              <a:t> </a:t>
            </a:r>
            <a:r>
              <a:rPr lang="en-US" sz="2700">
                <a:solidFill>
                  <a:srgbClr val="FF3300"/>
                </a:solidFill>
              </a:rPr>
              <a:t>2-4 times the success rate of placebo patches</a:t>
            </a:r>
            <a:endParaRPr lang="en-GB" sz="2700">
              <a:solidFill>
                <a:srgbClr val="FF3300"/>
              </a:solidFill>
            </a:endParaRPr>
          </a:p>
        </p:txBody>
      </p:sp>
      <p:sp>
        <p:nvSpPr>
          <p:cNvPr id="45060" name="Rectangle 4"/>
          <p:cNvSpPr>
            <a:spLocks noChangeArrowheads="1"/>
          </p:cNvSpPr>
          <p:nvPr/>
        </p:nvSpPr>
        <p:spPr bwMode="auto">
          <a:xfrm>
            <a:off x="1187450" y="6092825"/>
            <a:ext cx="7200900" cy="457200"/>
          </a:xfrm>
          <a:prstGeom prst="rect">
            <a:avLst/>
          </a:prstGeom>
          <a:noFill/>
          <a:ln w="9525">
            <a:noFill/>
            <a:miter lim="800000"/>
            <a:headEnd/>
            <a:tailEnd/>
          </a:ln>
        </p:spPr>
        <p:txBody>
          <a:bodyPr anchor="ctr">
            <a:spAutoFit/>
          </a:bodyPr>
          <a:lstStyle/>
          <a:p>
            <a:r>
              <a:rPr lang="en-GB" sz="1200"/>
              <a:t>Hajek P, West R, Foulds J, Nilsson F, Burrows S, Meadow A. Randomized comparative trial of nicotine polacrilex, a transdermal patch, nasal spray, and an inhaler. </a:t>
            </a:r>
            <a:r>
              <a:rPr lang="en-GB" sz="1200" i="1"/>
              <a:t>Arch Intern Med.</a:t>
            </a:r>
            <a:r>
              <a:rPr lang="en-GB" sz="1200"/>
              <a:t> 1999;159:2033-2038.</a:t>
            </a:r>
            <a:r>
              <a:rPr lang="en-US" sz="12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GB"/>
              <a:t> </a:t>
            </a:r>
            <a:r>
              <a:rPr lang="en-GB" b="1"/>
              <a:t>Addiction to nicotine</a:t>
            </a:r>
            <a:r>
              <a:rPr lang="en-GB"/>
              <a:t> </a:t>
            </a:r>
          </a:p>
        </p:txBody>
      </p:sp>
      <p:sp>
        <p:nvSpPr>
          <p:cNvPr id="14339" name="Rectangle 3"/>
          <p:cNvSpPr>
            <a:spLocks noGrp="1" noChangeArrowheads="1"/>
          </p:cNvSpPr>
          <p:nvPr>
            <p:ph type="body" idx="1"/>
          </p:nvPr>
        </p:nvSpPr>
        <p:spPr/>
        <p:txBody>
          <a:bodyPr/>
          <a:lstStyle/>
          <a:p>
            <a:pPr eaLnBrk="1" hangingPunct="1">
              <a:lnSpc>
                <a:spcPct val="80000"/>
              </a:lnSpc>
            </a:pPr>
            <a:r>
              <a:rPr lang="en-US" sz="2000"/>
              <a:t>An understanding of how nicotine produces addiction and influences smoking behavior provides a necessary basis for smoking cessation therapies.</a:t>
            </a:r>
          </a:p>
          <a:p>
            <a:pPr eaLnBrk="1" hangingPunct="1">
              <a:lnSpc>
                <a:spcPct val="80000"/>
              </a:lnSpc>
              <a:buFont typeface="Wingdings" pitchFamily="2" charset="2"/>
              <a:buNone/>
            </a:pPr>
            <a:endParaRPr lang="en-US" sz="2000"/>
          </a:p>
          <a:p>
            <a:pPr eaLnBrk="1" hangingPunct="1">
              <a:lnSpc>
                <a:spcPct val="80000"/>
              </a:lnSpc>
            </a:pPr>
            <a:r>
              <a:rPr lang="en-US" sz="2000"/>
              <a:t>Chronic nicotine exposure results in neuroadaptation, that is, the development of tolerance. </a:t>
            </a:r>
          </a:p>
          <a:p>
            <a:pPr eaLnBrk="1" hangingPunct="1">
              <a:lnSpc>
                <a:spcPct val="80000"/>
              </a:lnSpc>
              <a:buFont typeface="Wingdings" pitchFamily="2" charset="2"/>
              <a:buNone/>
            </a:pPr>
            <a:endParaRPr lang="en-US" sz="2000"/>
          </a:p>
          <a:p>
            <a:pPr eaLnBrk="1" hangingPunct="1">
              <a:lnSpc>
                <a:spcPct val="80000"/>
              </a:lnSpc>
            </a:pPr>
            <a:r>
              <a:rPr lang="en-US" sz="2000"/>
              <a:t>Neuroadaptation is associated with an increased number of brain nicotinic cholinergic receptors.  </a:t>
            </a:r>
          </a:p>
          <a:p>
            <a:pPr eaLnBrk="1" hangingPunct="1">
              <a:lnSpc>
                <a:spcPct val="80000"/>
              </a:lnSpc>
              <a:buFont typeface="Wingdings" pitchFamily="2" charset="2"/>
              <a:buNone/>
            </a:pPr>
            <a:endParaRPr lang="en-US" sz="2000"/>
          </a:p>
          <a:p>
            <a:pPr eaLnBrk="1" hangingPunct="1">
              <a:lnSpc>
                <a:spcPct val="80000"/>
              </a:lnSpc>
            </a:pPr>
            <a:r>
              <a:rPr lang="en-US" sz="2000"/>
              <a:t>Chronic exposure to nicotine also results in changes in gene expression and neural plasticity; which is defined as “</a:t>
            </a:r>
            <a:r>
              <a:rPr lang="en-GB" sz="2000"/>
              <a:t>ability of the brain to reorganize neural pathways based on new experiences”</a:t>
            </a:r>
          </a:p>
        </p:txBody>
      </p:sp>
      <p:sp>
        <p:nvSpPr>
          <p:cNvPr id="14340" name="Rectangle 4"/>
          <p:cNvSpPr>
            <a:spLocks noChangeArrowheads="1"/>
          </p:cNvSpPr>
          <p:nvPr/>
        </p:nvSpPr>
        <p:spPr bwMode="auto">
          <a:xfrm>
            <a:off x="1619250" y="6034088"/>
            <a:ext cx="5903913" cy="457200"/>
          </a:xfrm>
          <a:prstGeom prst="rect">
            <a:avLst/>
          </a:prstGeom>
          <a:noFill/>
          <a:ln w="9525">
            <a:noFill/>
            <a:miter lim="800000"/>
            <a:headEnd/>
            <a:tailEnd/>
          </a:ln>
        </p:spPr>
        <p:txBody>
          <a:bodyPr anchor="ctr">
            <a:spAutoFit/>
          </a:bodyPr>
          <a:lstStyle/>
          <a:p>
            <a:r>
              <a:rPr lang="en-GB" sz="1200"/>
              <a:t>Benowitz NL. Clinical pharmacology of nicotine: implications for understanding, preventing, and treating tobacco addiction. Clin Pharmacol Ther 2008;83:531–41.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idx="4294967295"/>
          </p:nvPr>
        </p:nvSpPr>
        <p:spPr>
          <a:xfrm>
            <a:off x="460375" y="274638"/>
            <a:ext cx="8229600" cy="1143000"/>
          </a:xfrm>
        </p:spPr>
        <p:txBody>
          <a:bodyPr>
            <a:normAutofit/>
            <a:scene3d>
              <a:camera prst="orthographicFront"/>
              <a:lightRig rig="soft" dir="t"/>
            </a:scene3d>
            <a:sp3d prstMaterial="softEdge">
              <a:bevelT w="25400" h="25400"/>
            </a:sp3d>
          </a:bodyPr>
          <a:lstStyle/>
          <a:p>
            <a:pPr eaLnBrk="1" hangingPunct="1">
              <a:defRPr/>
            </a:pPr>
            <a:r>
              <a:rPr lang="en-US" sz="4100" b="1" kern="1200" dirty="0" err="1">
                <a:solidFill>
                  <a:schemeClr val="tx2"/>
                </a:solidFill>
              </a:rPr>
              <a:t>Nictoine</a:t>
            </a:r>
            <a:r>
              <a:rPr lang="en-US" sz="4100" b="1" kern="1200" dirty="0">
                <a:solidFill>
                  <a:schemeClr val="tx2"/>
                </a:solidFill>
              </a:rPr>
              <a:t> patches</a:t>
            </a:r>
          </a:p>
        </p:txBody>
      </p:sp>
      <p:sp>
        <p:nvSpPr>
          <p:cNvPr id="47107" name="Rectangle 3"/>
          <p:cNvSpPr>
            <a:spLocks noGrp="1" noChangeArrowheads="1"/>
          </p:cNvSpPr>
          <p:nvPr>
            <p:ph sz="quarter" idx="4294967295"/>
          </p:nvPr>
        </p:nvSpPr>
        <p:spPr>
          <a:xfrm>
            <a:off x="381000" y="1142984"/>
            <a:ext cx="8359775" cy="5500726"/>
          </a:xfrm>
        </p:spPr>
        <p:txBody>
          <a:bodyPr/>
          <a:lstStyle/>
          <a:p>
            <a:pPr marL="365125" indent="-255588" eaLnBrk="1" hangingPunct="1">
              <a:buFont typeface="Symbol" pitchFamily="18" charset="2"/>
              <a:buNone/>
            </a:pPr>
            <a:r>
              <a:rPr lang="en-US" sz="2000" dirty="0">
                <a:solidFill>
                  <a:srgbClr val="FF0000"/>
                </a:solidFill>
              </a:rPr>
              <a:t>21 or 24mg/24hrs, 14mg/24hrs,7mg/24hrs</a:t>
            </a:r>
          </a:p>
          <a:p>
            <a:pPr marL="365125" indent="-255588" eaLnBrk="1" hangingPunct="1">
              <a:buNone/>
            </a:pPr>
            <a:r>
              <a:rPr lang="en-US" sz="2000" dirty="0">
                <a:solidFill>
                  <a:srgbClr val="FF0000"/>
                </a:solidFill>
              </a:rPr>
              <a:t>21 or 24mg/16hrs, 14mg/16hrs,7mg/16hrs</a:t>
            </a:r>
          </a:p>
          <a:p>
            <a:pPr marL="365125" indent="-255588" eaLnBrk="1" hangingPunct="1">
              <a:buNone/>
            </a:pPr>
            <a:r>
              <a:rPr lang="en-US" sz="2000" dirty="0">
                <a:solidFill>
                  <a:srgbClr val="FF0000"/>
                </a:solidFill>
              </a:rPr>
              <a:t>15mg/24hrs, 10mg/24hrs,5mg/24hrs</a:t>
            </a:r>
          </a:p>
          <a:p>
            <a:pPr marL="365125" indent="-255588" eaLnBrk="1" hangingPunct="1">
              <a:buNone/>
            </a:pPr>
            <a:endParaRPr lang="en-US" sz="2000" dirty="0">
              <a:solidFill>
                <a:srgbClr val="FF0000"/>
              </a:solidFill>
            </a:endParaRPr>
          </a:p>
          <a:p>
            <a:pPr marL="365125" indent="-255588" eaLnBrk="1" hangingPunct="1">
              <a:buFont typeface="Symbol" pitchFamily="18" charset="2"/>
              <a:buNone/>
            </a:pPr>
            <a:endParaRPr lang="en-US" sz="2000" dirty="0">
              <a:solidFill>
                <a:srgbClr val="FF0000"/>
              </a:solidFill>
            </a:endParaRPr>
          </a:p>
          <a:p>
            <a:pPr marL="365125" indent="-255588" eaLnBrk="1" hangingPunct="1">
              <a:buFont typeface="Symbol" pitchFamily="18" charset="2"/>
              <a:buNone/>
            </a:pPr>
            <a:endParaRPr lang="en-US" sz="3300" dirty="0">
              <a:solidFill>
                <a:srgbClr val="FF0000"/>
              </a:solidFill>
            </a:endParaRPr>
          </a:p>
          <a:p>
            <a:pPr marL="365125" indent="-255588" eaLnBrk="1" hangingPunct="1"/>
            <a:endParaRPr lang="en-US" sz="3300" dirty="0">
              <a:solidFill>
                <a:srgbClr val="FF0000"/>
              </a:solidFill>
            </a:endParaRPr>
          </a:p>
          <a:p>
            <a:pPr marL="365125" indent="-255588" eaLnBrk="1" hangingPunct="1"/>
            <a:endParaRPr lang="en-US" dirty="0"/>
          </a:p>
          <a:p>
            <a:pPr marL="365125" indent="-255588" eaLnBrk="1" hangingPunct="1"/>
            <a:endParaRPr lang="en-US" dirty="0"/>
          </a:p>
        </p:txBody>
      </p:sp>
      <p:pic>
        <p:nvPicPr>
          <p:cNvPr id="47108" name="Picture 4" descr="AX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74675" y="2438400"/>
            <a:ext cx="1828800" cy="1798638"/>
          </a:xfrm>
          <a:prstGeom prst="rect">
            <a:avLst/>
          </a:prstGeom>
          <a:noFill/>
          <a:ln w="9525">
            <a:noFill/>
            <a:miter lim="800000"/>
            <a:headEnd/>
            <a:tailEnd/>
          </a:ln>
        </p:spPr>
      </p:pic>
      <p:pic>
        <p:nvPicPr>
          <p:cNvPr id="47109" name="Picture 6" descr="AX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46275" y="3429000"/>
            <a:ext cx="1295400" cy="1274763"/>
          </a:xfrm>
          <a:prstGeom prst="rect">
            <a:avLst/>
          </a:prstGeom>
          <a:noFill/>
          <a:ln w="9525">
            <a:noFill/>
            <a:miter lim="800000"/>
            <a:headEnd/>
            <a:tailEnd/>
          </a:ln>
        </p:spPr>
      </p:pic>
      <p:pic>
        <p:nvPicPr>
          <p:cNvPr id="47110" name="Picture 7" descr="AX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13075" y="4114800"/>
            <a:ext cx="1066800" cy="1049338"/>
          </a:xfrm>
          <a:prstGeom prst="rect">
            <a:avLst/>
          </a:prstGeom>
          <a:noFill/>
          <a:ln w="9525">
            <a:noFill/>
            <a:miter lim="800000"/>
            <a:headEnd/>
            <a:tailEnd/>
          </a:ln>
        </p:spPr>
      </p:pic>
      <p:sp>
        <p:nvSpPr>
          <p:cNvPr id="47111" name="Text Box 8"/>
          <p:cNvSpPr txBox="1">
            <a:spLocks noChangeArrowheads="1"/>
          </p:cNvSpPr>
          <p:nvPr/>
        </p:nvSpPr>
        <p:spPr bwMode="auto">
          <a:xfrm>
            <a:off x="1031875" y="2819400"/>
            <a:ext cx="914400" cy="666750"/>
          </a:xfrm>
          <a:prstGeom prst="rect">
            <a:avLst/>
          </a:prstGeom>
          <a:noFill/>
          <a:ln w="9525">
            <a:noFill/>
            <a:miter lim="800000"/>
            <a:headEnd/>
            <a:tailEnd/>
          </a:ln>
        </p:spPr>
        <p:txBody>
          <a:bodyPr>
            <a:spAutoFit/>
          </a:bodyPr>
          <a:lstStyle/>
          <a:p>
            <a:pPr algn="ctr">
              <a:spcBef>
                <a:spcPct val="50000"/>
              </a:spcBef>
            </a:pPr>
            <a:r>
              <a:rPr lang="en-US" sz="2800" dirty="0">
                <a:solidFill>
                  <a:schemeClr val="accent2"/>
                </a:solidFill>
                <a:latin typeface="Century Gothic" pitchFamily="34" charset="0"/>
              </a:rPr>
              <a:t>30</a:t>
            </a:r>
            <a:r>
              <a:rPr lang="en-US" sz="1400" dirty="0">
                <a:solidFill>
                  <a:schemeClr val="accent2"/>
                </a:solidFill>
                <a:latin typeface="Century Gothic" pitchFamily="34" charset="0"/>
              </a:rPr>
              <a:t>Cm</a:t>
            </a:r>
            <a:r>
              <a:rPr lang="en-US" sz="1400" baseline="30000" dirty="0">
                <a:solidFill>
                  <a:schemeClr val="accent2"/>
                </a:solidFill>
                <a:latin typeface="Century Gothic" pitchFamily="34" charset="0"/>
              </a:rPr>
              <a:t>2</a:t>
            </a:r>
          </a:p>
        </p:txBody>
      </p:sp>
      <p:sp>
        <p:nvSpPr>
          <p:cNvPr id="47112" name="Text Box 9"/>
          <p:cNvSpPr txBox="1">
            <a:spLocks noChangeArrowheads="1"/>
          </p:cNvSpPr>
          <p:nvPr/>
        </p:nvSpPr>
        <p:spPr bwMode="auto">
          <a:xfrm>
            <a:off x="2174875" y="3657600"/>
            <a:ext cx="914400" cy="519113"/>
          </a:xfrm>
          <a:prstGeom prst="rect">
            <a:avLst/>
          </a:prstGeom>
          <a:noFill/>
          <a:ln w="9525">
            <a:noFill/>
            <a:miter lim="800000"/>
            <a:headEnd/>
            <a:tailEnd/>
          </a:ln>
        </p:spPr>
        <p:txBody>
          <a:bodyPr>
            <a:spAutoFit/>
          </a:bodyPr>
          <a:lstStyle/>
          <a:p>
            <a:pPr algn="ctr">
              <a:spcBef>
                <a:spcPct val="50000"/>
              </a:spcBef>
            </a:pPr>
            <a:r>
              <a:rPr lang="en-US" sz="2800">
                <a:solidFill>
                  <a:schemeClr val="accent2"/>
                </a:solidFill>
                <a:latin typeface="Century Gothic" pitchFamily="34" charset="0"/>
              </a:rPr>
              <a:t>20</a:t>
            </a:r>
            <a:r>
              <a:rPr lang="en-US" sz="1400">
                <a:solidFill>
                  <a:schemeClr val="accent2"/>
                </a:solidFill>
                <a:latin typeface="Tw Cen MT" pitchFamily="34" charset="0"/>
              </a:rPr>
              <a:t>Cm</a:t>
            </a:r>
            <a:r>
              <a:rPr lang="en-US" sz="1400" baseline="30000">
                <a:solidFill>
                  <a:schemeClr val="accent2"/>
                </a:solidFill>
                <a:latin typeface="Tw Cen MT" pitchFamily="34" charset="0"/>
              </a:rPr>
              <a:t>2</a:t>
            </a:r>
          </a:p>
        </p:txBody>
      </p:sp>
      <p:sp>
        <p:nvSpPr>
          <p:cNvPr id="47113" name="Text Box 10"/>
          <p:cNvSpPr txBox="1">
            <a:spLocks noChangeArrowheads="1"/>
          </p:cNvSpPr>
          <p:nvPr/>
        </p:nvSpPr>
        <p:spPr bwMode="auto">
          <a:xfrm>
            <a:off x="3089275" y="4281488"/>
            <a:ext cx="914400" cy="519112"/>
          </a:xfrm>
          <a:prstGeom prst="rect">
            <a:avLst/>
          </a:prstGeom>
          <a:noFill/>
          <a:ln w="9525">
            <a:noFill/>
            <a:miter lim="800000"/>
            <a:headEnd/>
            <a:tailEnd/>
          </a:ln>
        </p:spPr>
        <p:txBody>
          <a:bodyPr>
            <a:spAutoFit/>
          </a:bodyPr>
          <a:lstStyle/>
          <a:p>
            <a:pPr algn="ctr">
              <a:spcBef>
                <a:spcPct val="50000"/>
              </a:spcBef>
            </a:pPr>
            <a:r>
              <a:rPr lang="en-US" sz="2800">
                <a:solidFill>
                  <a:schemeClr val="accent2"/>
                </a:solidFill>
                <a:latin typeface="Century Gothic" pitchFamily="34" charset="0"/>
              </a:rPr>
              <a:t>10</a:t>
            </a:r>
            <a:r>
              <a:rPr lang="en-US" sz="1400">
                <a:solidFill>
                  <a:schemeClr val="accent2"/>
                </a:solidFill>
                <a:latin typeface="Tw Cen MT" pitchFamily="34" charset="0"/>
              </a:rPr>
              <a:t>Cm</a:t>
            </a:r>
            <a:r>
              <a:rPr lang="en-US" sz="1400" baseline="30000">
                <a:solidFill>
                  <a:schemeClr val="accent2"/>
                </a:solidFill>
                <a:latin typeface="Tw Cen MT" pitchFamily="34" charset="0"/>
              </a:rPr>
              <a:t>2</a:t>
            </a:r>
          </a:p>
        </p:txBody>
      </p:sp>
      <p:sp>
        <p:nvSpPr>
          <p:cNvPr id="47115" name="Text Box 12"/>
          <p:cNvSpPr txBox="1">
            <a:spLocks noChangeArrowheads="1"/>
          </p:cNvSpPr>
          <p:nvPr/>
        </p:nvSpPr>
        <p:spPr bwMode="auto">
          <a:xfrm>
            <a:off x="1447800" y="2133600"/>
            <a:ext cx="1476375" cy="396875"/>
          </a:xfrm>
          <a:prstGeom prst="rect">
            <a:avLst/>
          </a:prstGeom>
          <a:noFill/>
          <a:ln w="12700">
            <a:noFill/>
            <a:miter lim="800000"/>
            <a:headEnd type="none" w="sm" len="sm"/>
            <a:tailEnd type="none" w="sm" len="sm"/>
          </a:ln>
        </p:spPr>
        <p:txBody>
          <a:bodyPr>
            <a:spAutoFit/>
          </a:bodyPr>
          <a:lstStyle/>
          <a:p>
            <a:pPr algn="ctr">
              <a:spcBef>
                <a:spcPct val="50000"/>
              </a:spcBef>
            </a:pPr>
            <a:r>
              <a:rPr lang="en-US" sz="2000" dirty="0">
                <a:solidFill>
                  <a:srgbClr val="003399"/>
                </a:solidFill>
                <a:latin typeface="Tw Cen MT" pitchFamily="34" charset="0"/>
              </a:rPr>
              <a:t>21 mg/day</a:t>
            </a:r>
          </a:p>
        </p:txBody>
      </p:sp>
      <p:sp>
        <p:nvSpPr>
          <p:cNvPr id="47116" name="Text Box 13"/>
          <p:cNvSpPr txBox="1">
            <a:spLocks noChangeArrowheads="1"/>
          </p:cNvSpPr>
          <p:nvPr/>
        </p:nvSpPr>
        <p:spPr bwMode="auto">
          <a:xfrm>
            <a:off x="2438400" y="3124200"/>
            <a:ext cx="1476375" cy="396875"/>
          </a:xfrm>
          <a:prstGeom prst="rect">
            <a:avLst/>
          </a:prstGeom>
          <a:noFill/>
          <a:ln w="12700">
            <a:noFill/>
            <a:miter lim="800000"/>
            <a:headEnd type="none" w="sm" len="sm"/>
            <a:tailEnd type="none" w="sm" len="sm"/>
          </a:ln>
        </p:spPr>
        <p:txBody>
          <a:bodyPr>
            <a:spAutoFit/>
          </a:bodyPr>
          <a:lstStyle/>
          <a:p>
            <a:pPr algn="ctr">
              <a:spcBef>
                <a:spcPct val="50000"/>
              </a:spcBef>
            </a:pPr>
            <a:r>
              <a:rPr lang="en-US" sz="2000">
                <a:solidFill>
                  <a:srgbClr val="003399"/>
                </a:solidFill>
                <a:latin typeface="Tw Cen MT" pitchFamily="34" charset="0"/>
              </a:rPr>
              <a:t>14 mg/day</a:t>
            </a:r>
          </a:p>
        </p:txBody>
      </p:sp>
      <p:sp>
        <p:nvSpPr>
          <p:cNvPr id="47117" name="Text Box 14"/>
          <p:cNvSpPr txBox="1">
            <a:spLocks noChangeArrowheads="1"/>
          </p:cNvSpPr>
          <p:nvPr/>
        </p:nvSpPr>
        <p:spPr bwMode="auto">
          <a:xfrm>
            <a:off x="3276600" y="3810000"/>
            <a:ext cx="1476375" cy="396875"/>
          </a:xfrm>
          <a:prstGeom prst="rect">
            <a:avLst/>
          </a:prstGeom>
          <a:noFill/>
          <a:ln w="12700">
            <a:noFill/>
            <a:miter lim="800000"/>
            <a:headEnd type="none" w="sm" len="sm"/>
            <a:tailEnd type="none" w="sm" len="sm"/>
          </a:ln>
        </p:spPr>
        <p:txBody>
          <a:bodyPr>
            <a:spAutoFit/>
          </a:bodyPr>
          <a:lstStyle/>
          <a:p>
            <a:pPr algn="ctr">
              <a:spcBef>
                <a:spcPct val="50000"/>
              </a:spcBef>
            </a:pPr>
            <a:r>
              <a:rPr lang="en-US" sz="2000">
                <a:solidFill>
                  <a:srgbClr val="003399"/>
                </a:solidFill>
                <a:latin typeface="Tw Cen MT" pitchFamily="34" charset="0"/>
              </a:rPr>
              <a:t>7 mg/day</a:t>
            </a:r>
          </a:p>
        </p:txBody>
      </p:sp>
      <p:sp>
        <p:nvSpPr>
          <p:cNvPr id="15" name="Slide Number Placeholder 1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EB34BE1E-78C4-4E74-ADA8-37132B8C8717}" type="slidenum">
              <a:rPr lang="en-US" sz="1400" b="1">
                <a:solidFill>
                  <a:srgbClr val="FFFFFF"/>
                </a:solidFill>
                <a:latin typeface="+mn-lt"/>
                <a:cs typeface="+mn-cs"/>
              </a:rPr>
              <a:pPr algn="ctr" fontAlgn="auto">
                <a:spcBef>
                  <a:spcPts val="0"/>
                </a:spcBef>
                <a:spcAft>
                  <a:spcPts val="0"/>
                </a:spcAft>
                <a:defRPr/>
              </a:pPr>
              <a:t>20</a:t>
            </a:fld>
            <a:endParaRPr lang="en-US" sz="1400" b="1" dirty="0">
              <a:solidFill>
                <a:srgbClr val="FFFFFF"/>
              </a:solidFill>
              <a:latin typeface="+mn-lt"/>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idx="4294967295"/>
          </p:nvPr>
        </p:nvSpPr>
        <p:spPr>
          <a:xfrm>
            <a:off x="460375" y="274638"/>
            <a:ext cx="8229600" cy="1143000"/>
          </a:xfrm>
        </p:spPr>
        <p:txBody>
          <a:bodyPr>
            <a:normAutofit/>
            <a:scene3d>
              <a:camera prst="orthographicFront"/>
              <a:lightRig rig="soft" dir="t"/>
            </a:scene3d>
            <a:sp3d prstMaterial="softEdge">
              <a:bevelT w="25400" h="25400"/>
            </a:sp3d>
          </a:bodyPr>
          <a:lstStyle/>
          <a:p>
            <a:pPr eaLnBrk="1" hangingPunct="1">
              <a:defRPr/>
            </a:pPr>
            <a:r>
              <a:rPr lang="en-US" sz="4100" b="1" kern="1200">
                <a:solidFill>
                  <a:schemeClr val="tx2"/>
                </a:solidFill>
              </a:rPr>
              <a:t>Precautions</a:t>
            </a:r>
          </a:p>
        </p:txBody>
      </p:sp>
      <p:sp>
        <p:nvSpPr>
          <p:cNvPr id="48131" name="Rectangle 5"/>
          <p:cNvSpPr>
            <a:spLocks noGrp="1" noChangeArrowheads="1"/>
          </p:cNvSpPr>
          <p:nvPr>
            <p:ph sz="quarter" idx="4294967295"/>
          </p:nvPr>
        </p:nvSpPr>
        <p:spPr>
          <a:xfrm>
            <a:off x="374650" y="1244600"/>
            <a:ext cx="8769350" cy="5613400"/>
          </a:xfrm>
        </p:spPr>
        <p:txBody>
          <a:bodyPr/>
          <a:lstStyle/>
          <a:p>
            <a:pPr marL="365125" indent="-255588" eaLnBrk="1" hangingPunct="1">
              <a:spcBef>
                <a:spcPct val="0"/>
              </a:spcBef>
              <a:buFont typeface="Wingdings" pitchFamily="2" charset="2"/>
              <a:buChar char="q"/>
            </a:pPr>
            <a:r>
              <a:rPr lang="en-US" sz="2900" dirty="0"/>
              <a:t>women who are pregnant or breast feeding</a:t>
            </a:r>
          </a:p>
          <a:p>
            <a:pPr marL="365125" indent="-255588" eaLnBrk="1" hangingPunct="1">
              <a:spcBef>
                <a:spcPct val="0"/>
              </a:spcBef>
              <a:buFont typeface="Wingdings" pitchFamily="2" charset="2"/>
              <a:buChar char="q"/>
            </a:pPr>
            <a:r>
              <a:rPr lang="en-US" sz="2900" dirty="0"/>
              <a:t>smokers with cardiovascular conditions</a:t>
            </a:r>
          </a:p>
          <a:p>
            <a:pPr marL="365125" indent="-255588" eaLnBrk="1" hangingPunct="1">
              <a:spcBef>
                <a:spcPct val="0"/>
              </a:spcBef>
              <a:buFontTx/>
              <a:buChar char="•"/>
            </a:pPr>
            <a:endParaRPr lang="en-US" sz="2900" dirty="0"/>
          </a:p>
          <a:p>
            <a:pPr marL="365125" indent="-255588" eaLnBrk="1" hangingPunct="1">
              <a:spcBef>
                <a:spcPct val="0"/>
              </a:spcBef>
              <a:buFontTx/>
              <a:buChar char="•"/>
            </a:pPr>
            <a:endParaRPr lang="en-US" sz="2900" dirty="0"/>
          </a:p>
          <a:p>
            <a:pPr marL="365125" indent="-255588" eaLnBrk="1" hangingPunct="1">
              <a:spcBef>
                <a:spcPct val="0"/>
              </a:spcBef>
              <a:buFont typeface="Wingdings" pitchFamily="2" charset="2"/>
              <a:buChar char="q"/>
            </a:pPr>
            <a:r>
              <a:rPr lang="en-US" sz="2900" dirty="0"/>
              <a:t> smokers using other nicotine replacement products</a:t>
            </a:r>
          </a:p>
          <a:p>
            <a:pPr marL="365125" indent="-255588" eaLnBrk="1" hangingPunct="1">
              <a:spcBef>
                <a:spcPct val="0"/>
              </a:spcBef>
              <a:buFont typeface="Wingdings" pitchFamily="2" charset="2"/>
              <a:buChar char="q"/>
            </a:pPr>
            <a:r>
              <a:rPr lang="en-US" sz="2900" dirty="0"/>
              <a:t>children</a:t>
            </a:r>
          </a:p>
          <a:p>
            <a:pPr marL="365125" indent="-255588" eaLnBrk="1" hangingPunct="1">
              <a:spcBef>
                <a:spcPct val="0"/>
              </a:spcBef>
              <a:buFont typeface="Wingdings" pitchFamily="2" charset="2"/>
              <a:buChar char="q"/>
            </a:pPr>
            <a:r>
              <a:rPr lang="en-US" sz="2900" dirty="0"/>
              <a:t>non-smokers </a:t>
            </a:r>
          </a:p>
          <a:p>
            <a:pPr marL="365125" indent="-255588" eaLnBrk="1" hangingPunct="1">
              <a:spcBef>
                <a:spcPct val="0"/>
              </a:spcBef>
              <a:buFont typeface="Wingdings" pitchFamily="2" charset="2"/>
              <a:buChar char="q"/>
            </a:pPr>
            <a:r>
              <a:rPr lang="en-US" sz="2900" dirty="0"/>
              <a:t>smokers of fewer than 10 cigarettes a day</a:t>
            </a:r>
          </a:p>
        </p:txBody>
      </p:sp>
      <p:sp>
        <p:nvSpPr>
          <p:cNvPr id="48132" name="Text Box 6"/>
          <p:cNvSpPr txBox="1">
            <a:spLocks noChangeArrowheads="1"/>
          </p:cNvSpPr>
          <p:nvPr/>
        </p:nvSpPr>
        <p:spPr bwMode="auto">
          <a:xfrm>
            <a:off x="785786" y="2357430"/>
            <a:ext cx="7772400" cy="714375"/>
          </a:xfrm>
          <a:prstGeom prst="rect">
            <a:avLst/>
          </a:prstGeom>
          <a:noFill/>
          <a:ln w="12700">
            <a:solidFill>
              <a:srgbClr val="FF3300"/>
            </a:solidFill>
            <a:miter lim="800000"/>
            <a:headEnd type="none" w="sm" len="sm"/>
            <a:tailEnd type="none" w="sm" len="sm"/>
          </a:ln>
        </p:spPr>
        <p:txBody>
          <a:bodyPr>
            <a:spAutoFit/>
          </a:bodyPr>
          <a:lstStyle/>
          <a:p>
            <a:pPr algn="ctr">
              <a:spcBef>
                <a:spcPct val="50000"/>
              </a:spcBef>
            </a:pPr>
            <a:r>
              <a:rPr lang="en-US" sz="2000" dirty="0">
                <a:solidFill>
                  <a:srgbClr val="FF3300"/>
                </a:solidFill>
                <a:latin typeface="Trebuchet MS" pitchFamily="34" charset="0"/>
              </a:rPr>
              <a:t>Doctors should weigh risks/</a:t>
            </a:r>
            <a:r>
              <a:rPr lang="en-US" sz="2000" dirty="0" err="1">
                <a:solidFill>
                  <a:srgbClr val="FF3300"/>
                </a:solidFill>
                <a:latin typeface="Trebuchet MS" pitchFamily="34" charset="0"/>
              </a:rPr>
              <a:t>vs</a:t>
            </a:r>
            <a:r>
              <a:rPr lang="en-US" sz="2000" dirty="0">
                <a:solidFill>
                  <a:srgbClr val="FF3300"/>
                </a:solidFill>
                <a:latin typeface="Trebuchet MS" pitchFamily="34" charset="0"/>
              </a:rPr>
              <a:t> benefits when prescribing NRT to pregnant women or smokers with cardiovascular conditions. </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62BFC907-9C2F-47AB-B28B-264083ECB152}" type="slidenum">
              <a:rPr lang="en-US" sz="1400" b="1">
                <a:solidFill>
                  <a:srgbClr val="FFFFFF"/>
                </a:solidFill>
                <a:latin typeface="+mn-lt"/>
                <a:cs typeface="+mn-cs"/>
              </a:rPr>
              <a:pPr algn="ctr" fontAlgn="auto">
                <a:spcBef>
                  <a:spcPts val="0"/>
                </a:spcBef>
                <a:spcAft>
                  <a:spcPts val="0"/>
                </a:spcAft>
                <a:defRPr/>
              </a:pPr>
              <a:t>21</a:t>
            </a:fld>
            <a:endParaRPr lang="en-US" sz="1400" b="1" dirty="0">
              <a:solidFill>
                <a:srgbClr val="FFFFFF"/>
              </a:solidFill>
              <a:latin typeface="+mn-lt"/>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idx="4294967295"/>
          </p:nvPr>
        </p:nvSpPr>
        <p:spPr>
          <a:xfrm>
            <a:off x="460375" y="274638"/>
            <a:ext cx="8229600" cy="1143000"/>
          </a:xfrm>
        </p:spPr>
        <p:txBody>
          <a:bodyPr>
            <a:normAutofit/>
            <a:scene3d>
              <a:camera prst="orthographicFront"/>
              <a:lightRig rig="soft" dir="t"/>
            </a:scene3d>
            <a:sp3d prstMaterial="softEdge">
              <a:bevelT w="25400" h="25400"/>
            </a:sp3d>
          </a:bodyPr>
          <a:lstStyle/>
          <a:p>
            <a:pPr eaLnBrk="1" hangingPunct="1">
              <a:defRPr/>
            </a:pPr>
            <a:r>
              <a:rPr lang="en-US" sz="4100" b="1" kern="1200" dirty="0">
                <a:solidFill>
                  <a:schemeClr val="tx2"/>
                </a:solidFill>
              </a:rPr>
              <a:t>Nicotine patches– Application</a:t>
            </a:r>
          </a:p>
        </p:txBody>
      </p:sp>
      <p:sp>
        <p:nvSpPr>
          <p:cNvPr id="49155" name="Rectangle 3"/>
          <p:cNvSpPr>
            <a:spLocks noGrp="1" noChangeArrowheads="1"/>
          </p:cNvSpPr>
          <p:nvPr>
            <p:ph sz="quarter" idx="4294967295"/>
          </p:nvPr>
        </p:nvSpPr>
        <p:spPr>
          <a:xfrm>
            <a:off x="374650" y="1244600"/>
            <a:ext cx="8359775" cy="3098800"/>
          </a:xfrm>
        </p:spPr>
        <p:txBody>
          <a:bodyPr/>
          <a:lstStyle/>
          <a:p>
            <a:pPr marL="365125" indent="-255588" eaLnBrk="1" hangingPunct="1">
              <a:buFont typeface="Wingdings" pitchFamily="2" charset="2"/>
              <a:buChar char="q"/>
            </a:pPr>
            <a:r>
              <a:rPr lang="en-US" sz="3400"/>
              <a:t>Apply to non-hairy, clean, dry skin</a:t>
            </a:r>
          </a:p>
          <a:p>
            <a:pPr marL="365125" indent="-255588" eaLnBrk="1" hangingPunct="1"/>
            <a:r>
              <a:rPr lang="en-US" sz="3400"/>
              <a:t>Rotate between sites (this helps to reduce the risk of skin irritation</a:t>
            </a:r>
          </a:p>
          <a:p>
            <a:pPr marL="365125" indent="-255588" eaLnBrk="1" hangingPunct="1"/>
            <a:r>
              <a:rPr lang="en-US" sz="3400"/>
              <a:t>Choose a flat surface</a:t>
            </a:r>
          </a:p>
          <a:p>
            <a:pPr marL="365125" indent="-255588" eaLnBrk="1" hangingPunct="1"/>
            <a:r>
              <a:rPr lang="en-US" sz="3400"/>
              <a:t>Avoid joints or skin folds</a:t>
            </a:r>
          </a:p>
          <a:p>
            <a:pPr marL="365125" indent="-255588" eaLnBrk="1" hangingPunct="1"/>
            <a:r>
              <a:rPr lang="en-US" sz="3400"/>
              <a:t>Replace the same time everyday</a:t>
            </a:r>
          </a:p>
        </p:txBody>
      </p:sp>
      <p:pic>
        <p:nvPicPr>
          <p:cNvPr id="49156" name="Picture 4" descr="AX8"/>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00125" y="5072063"/>
            <a:ext cx="1219200" cy="1198562"/>
          </a:xfrm>
          <a:prstGeom prst="rect">
            <a:avLst/>
          </a:prstGeom>
          <a:noFill/>
          <a:ln w="9525">
            <a:noFill/>
            <a:miter lim="800000"/>
            <a:headEnd/>
            <a:tailEnd/>
          </a:ln>
        </p:spPr>
      </p:pic>
      <p:sp>
        <p:nvSpPr>
          <p:cNvPr id="49157" name="Text Box 5"/>
          <p:cNvSpPr txBox="1">
            <a:spLocks noChangeArrowheads="1"/>
          </p:cNvSpPr>
          <p:nvPr/>
        </p:nvSpPr>
        <p:spPr bwMode="auto">
          <a:xfrm>
            <a:off x="2643188" y="4786313"/>
            <a:ext cx="4643437" cy="1841500"/>
          </a:xfrm>
          <a:prstGeom prst="rect">
            <a:avLst/>
          </a:prstGeom>
          <a:noFill/>
          <a:ln w="12700">
            <a:solidFill>
              <a:srgbClr val="FF3300"/>
            </a:solidFill>
            <a:miter lim="800000"/>
            <a:headEnd type="none" w="sm" len="sm"/>
            <a:tailEnd type="none" w="sm" len="sm"/>
          </a:ln>
        </p:spPr>
        <p:txBody>
          <a:bodyPr>
            <a:spAutoFit/>
          </a:bodyPr>
          <a:lstStyle/>
          <a:p>
            <a:pPr algn="ctr">
              <a:lnSpc>
                <a:spcPct val="90000"/>
              </a:lnSpc>
              <a:spcBef>
                <a:spcPct val="50000"/>
              </a:spcBef>
              <a:buFont typeface="Symbol" pitchFamily="18" charset="2"/>
              <a:buNone/>
            </a:pPr>
            <a:endParaRPr lang="en-US" sz="500">
              <a:solidFill>
                <a:srgbClr val="FF0000"/>
              </a:solidFill>
              <a:latin typeface="Trebuchet MS" pitchFamily="34" charset="0"/>
            </a:endParaRPr>
          </a:p>
          <a:p>
            <a:pPr algn="ctr">
              <a:lnSpc>
                <a:spcPct val="90000"/>
              </a:lnSpc>
              <a:spcBef>
                <a:spcPct val="50000"/>
              </a:spcBef>
              <a:buFont typeface="Symbol" pitchFamily="18" charset="2"/>
              <a:buNone/>
            </a:pPr>
            <a:r>
              <a:rPr lang="en-US" sz="3400">
                <a:solidFill>
                  <a:srgbClr val="FF0000"/>
                </a:solidFill>
                <a:latin typeface="Trebuchet MS" pitchFamily="34" charset="0"/>
              </a:rPr>
              <a:t>DO NOT SMOKE WHILE </a:t>
            </a:r>
          </a:p>
          <a:p>
            <a:pPr algn="ctr">
              <a:lnSpc>
                <a:spcPct val="90000"/>
              </a:lnSpc>
              <a:spcBef>
                <a:spcPct val="50000"/>
              </a:spcBef>
              <a:buFont typeface="Symbol" pitchFamily="18" charset="2"/>
              <a:buNone/>
            </a:pPr>
            <a:r>
              <a:rPr lang="en-US" sz="3400">
                <a:solidFill>
                  <a:srgbClr val="FF0000"/>
                </a:solidFill>
                <a:latin typeface="Trebuchet MS" pitchFamily="34" charset="0"/>
              </a:rPr>
              <a:t>USING THE PATCH</a:t>
            </a:r>
          </a:p>
          <a:p>
            <a:pPr algn="ctr">
              <a:lnSpc>
                <a:spcPct val="90000"/>
              </a:lnSpc>
              <a:spcBef>
                <a:spcPct val="50000"/>
              </a:spcBef>
              <a:buFont typeface="Symbol" pitchFamily="18" charset="2"/>
              <a:buNone/>
            </a:pPr>
            <a:endParaRPr lang="en-US" sz="1000">
              <a:latin typeface="Tw Cen MT" pitchFamily="34" charset="0"/>
            </a:endParaRPr>
          </a:p>
        </p:txBody>
      </p:sp>
      <p:sp>
        <p:nvSpPr>
          <p:cNvPr id="6" name="Slide Number Placeholder 5"/>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3D9F9EF9-6DCB-455C-85A3-AA2504DA1D56}" type="slidenum">
              <a:rPr lang="en-US" sz="1400" b="1">
                <a:solidFill>
                  <a:srgbClr val="FFFFFF"/>
                </a:solidFill>
                <a:latin typeface="+mn-lt"/>
                <a:cs typeface="+mn-cs"/>
              </a:rPr>
              <a:pPr algn="ctr" fontAlgn="auto">
                <a:spcBef>
                  <a:spcPts val="0"/>
                </a:spcBef>
                <a:spcAft>
                  <a:spcPts val="0"/>
                </a:spcAft>
                <a:defRPr/>
              </a:pPr>
              <a:t>22</a:t>
            </a:fld>
            <a:endParaRPr lang="en-US" sz="1400" b="1">
              <a:solidFill>
                <a:srgbClr val="FFFFFF"/>
              </a:solidFill>
              <a:latin typeface="+mn-lt"/>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p:cNvSpPr>
          <p:nvPr>
            <p:ph type="title" idx="4294967295"/>
          </p:nvPr>
        </p:nvSpPr>
        <p:spPr>
          <a:xfrm>
            <a:off x="650875" y="476250"/>
            <a:ext cx="8340725" cy="555625"/>
          </a:xfrm>
        </p:spPr>
        <p:txBody>
          <a:bodyPr rtlCol="0">
            <a:normAutofit fontScale="90000"/>
            <a:scene3d>
              <a:camera prst="orthographicFront"/>
              <a:lightRig rig="soft" dir="t"/>
            </a:scene3d>
            <a:sp3d prstMaterial="softEdge">
              <a:bevelT w="25400" h="25400"/>
            </a:sp3d>
          </a:bodyPr>
          <a:lstStyle/>
          <a:p>
            <a:pPr eaLnBrk="1" hangingPunct="1">
              <a:defRPr/>
            </a:pPr>
            <a:r>
              <a:rPr lang="en-US" sz="4100" b="1" kern="1200">
                <a:solidFill>
                  <a:schemeClr val="tx2"/>
                </a:solidFill>
              </a:rPr>
              <a:t>Why a 24-hour patch ?</a:t>
            </a:r>
            <a:endParaRPr lang="en-GB" sz="4100" b="1" kern="1200">
              <a:solidFill>
                <a:schemeClr val="tx2"/>
              </a:solidFill>
            </a:endParaRPr>
          </a:p>
        </p:txBody>
      </p:sp>
      <p:sp>
        <p:nvSpPr>
          <p:cNvPr id="51203" name="Rectangle 3"/>
          <p:cNvSpPr>
            <a:spLocks noChangeArrowheads="1"/>
          </p:cNvSpPr>
          <p:nvPr/>
        </p:nvSpPr>
        <p:spPr bwMode="auto">
          <a:xfrm>
            <a:off x="685800" y="2286000"/>
            <a:ext cx="7543800" cy="2322513"/>
          </a:xfrm>
          <a:prstGeom prst="rect">
            <a:avLst/>
          </a:prstGeom>
          <a:noFill/>
          <a:ln w="9525">
            <a:noFill/>
            <a:miter lim="800000"/>
            <a:headEnd/>
            <a:tailEnd/>
          </a:ln>
        </p:spPr>
        <p:txBody>
          <a:bodyPr>
            <a:spAutoFit/>
          </a:bodyPr>
          <a:lstStyle/>
          <a:p>
            <a:pPr marL="342900" indent="-233363">
              <a:lnSpc>
                <a:spcPct val="80000"/>
              </a:lnSpc>
              <a:spcBef>
                <a:spcPts val="400"/>
              </a:spcBef>
              <a:buClr>
                <a:schemeClr val="accent1"/>
              </a:buClr>
              <a:buSzPct val="68000"/>
              <a:buFont typeface="Wingdings 3" pitchFamily="18" charset="2"/>
              <a:buChar char=""/>
            </a:pPr>
            <a:r>
              <a:rPr lang="en-US" sz="2700">
                <a:latin typeface="Cambria" pitchFamily="18" charset="0"/>
              </a:rPr>
              <a:t>Many of the dependent smokers</a:t>
            </a:r>
          </a:p>
          <a:p>
            <a:pPr marL="742950" lvl="1" indent="-285750">
              <a:lnSpc>
                <a:spcPct val="80000"/>
              </a:lnSpc>
              <a:spcBef>
                <a:spcPts val="325"/>
              </a:spcBef>
              <a:buClr>
                <a:schemeClr val="accent1"/>
              </a:buClr>
              <a:buFont typeface="Verdana" pitchFamily="34" charset="0"/>
              <a:buChar char="◦"/>
            </a:pPr>
            <a:r>
              <a:rPr lang="en-US" sz="2300">
                <a:latin typeface="Cambria" pitchFamily="18" charset="0"/>
              </a:rPr>
              <a:t>Either smoke just before to go to bed,</a:t>
            </a:r>
          </a:p>
          <a:p>
            <a:pPr marL="742950" lvl="1" indent="-285750">
              <a:lnSpc>
                <a:spcPct val="80000"/>
              </a:lnSpc>
              <a:spcBef>
                <a:spcPts val="325"/>
              </a:spcBef>
              <a:buClr>
                <a:schemeClr val="accent1"/>
              </a:buClr>
              <a:buFont typeface="Verdana" pitchFamily="34" charset="0"/>
              <a:buChar char="◦"/>
            </a:pPr>
            <a:r>
              <a:rPr lang="en-US" sz="2300">
                <a:latin typeface="Cambria" pitchFamily="18" charset="0"/>
              </a:rPr>
              <a:t>Or wake up at night for smoking</a:t>
            </a:r>
          </a:p>
          <a:p>
            <a:pPr marL="742950" lvl="1" indent="-285750">
              <a:lnSpc>
                <a:spcPct val="80000"/>
              </a:lnSpc>
              <a:spcBef>
                <a:spcPts val="325"/>
              </a:spcBef>
              <a:buClr>
                <a:schemeClr val="accent1"/>
              </a:buClr>
              <a:buFont typeface="Verdana" pitchFamily="34" charset="0"/>
              <a:buChar char="◦"/>
            </a:pPr>
            <a:r>
              <a:rPr lang="en-US" sz="2300">
                <a:latin typeface="Cambria" pitchFamily="18" charset="0"/>
              </a:rPr>
              <a:t>Or wake up early in the morning to have a cigarette</a:t>
            </a:r>
          </a:p>
          <a:p>
            <a:pPr marL="742950" lvl="1" indent="-285750" algn="ctr">
              <a:lnSpc>
                <a:spcPct val="80000"/>
              </a:lnSpc>
              <a:spcBef>
                <a:spcPts val="325"/>
              </a:spcBef>
              <a:buClr>
                <a:schemeClr val="accent1"/>
              </a:buClr>
              <a:buFont typeface="Verdana" pitchFamily="34" charset="0"/>
              <a:buNone/>
            </a:pPr>
            <a:r>
              <a:rPr lang="en-US" sz="2300" i="1">
                <a:latin typeface="Cambria" pitchFamily="18" charset="0"/>
              </a:rPr>
              <a:t>Night smoking is a criteria for strong addiction to nicotine</a:t>
            </a:r>
            <a:endParaRPr lang="en-US" sz="2700" i="1">
              <a:latin typeface="Cambria" pitchFamily="18" charset="0"/>
            </a:endParaRPr>
          </a:p>
          <a:p>
            <a:pPr marL="342900" indent="-233363">
              <a:lnSpc>
                <a:spcPct val="80000"/>
              </a:lnSpc>
              <a:spcBef>
                <a:spcPts val="400"/>
              </a:spcBef>
              <a:buClr>
                <a:schemeClr val="accent1"/>
              </a:buClr>
              <a:buSzPct val="68000"/>
              <a:buFont typeface="Wingdings 3" pitchFamily="18" charset="2"/>
              <a:buChar char=""/>
            </a:pPr>
            <a:endParaRPr lang="en-US" sz="2300" i="1">
              <a:latin typeface="Cambria" pitchFamily="18" charset="0"/>
            </a:endParaRPr>
          </a:p>
        </p:txBody>
      </p:sp>
      <p:sp>
        <p:nvSpPr>
          <p:cNvPr id="51204" name="Rectangle 4"/>
          <p:cNvSpPr>
            <a:spLocks noChangeArrowheads="1"/>
          </p:cNvSpPr>
          <p:nvPr/>
        </p:nvSpPr>
        <p:spPr bwMode="auto">
          <a:xfrm>
            <a:off x="611188" y="5661025"/>
            <a:ext cx="8224837" cy="457200"/>
          </a:xfrm>
          <a:prstGeom prst="rect">
            <a:avLst/>
          </a:prstGeom>
          <a:noFill/>
          <a:ln w="9525">
            <a:noFill/>
            <a:miter lim="800000"/>
            <a:headEnd/>
            <a:tailEnd/>
          </a:ln>
        </p:spPr>
        <p:txBody>
          <a:bodyPr anchor="ctr">
            <a:spAutoFit/>
          </a:bodyPr>
          <a:lstStyle/>
          <a:p>
            <a:r>
              <a:rPr lang="en-US" sz="1200"/>
              <a:t>Aubin, H. J. </a:t>
            </a:r>
            <a:r>
              <a:rPr lang="en-GB" sz="1200"/>
              <a:t>Comparison of the effects of a 24-hour nicotine patch and a 16-hour nicotine patch on smoking urges and sleep. Nicotine.Tob.Res. 8.2 (2006): 193-201.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GB" sz="4000"/>
              <a:t>Success rates of nicotine patches as a first line monotherapy</a:t>
            </a:r>
          </a:p>
        </p:txBody>
      </p:sp>
      <p:sp>
        <p:nvSpPr>
          <p:cNvPr id="52227" name="Rectangle 3"/>
          <p:cNvSpPr>
            <a:spLocks noGrp="1" noChangeArrowheads="1"/>
          </p:cNvSpPr>
          <p:nvPr>
            <p:ph type="body" idx="1"/>
          </p:nvPr>
        </p:nvSpPr>
        <p:spPr>
          <a:xfrm>
            <a:off x="457200" y="1981200"/>
            <a:ext cx="8229600" cy="4591050"/>
          </a:xfrm>
        </p:spPr>
        <p:txBody>
          <a:bodyPr/>
          <a:lstStyle/>
          <a:p>
            <a:pPr eaLnBrk="1" hangingPunct="1">
              <a:lnSpc>
                <a:spcPct val="80000"/>
              </a:lnSpc>
            </a:pPr>
            <a:r>
              <a:rPr lang="en-GB" sz="2800" b="1" dirty="0"/>
              <a:t>Success rate of nicotine patch</a:t>
            </a:r>
            <a:br>
              <a:rPr lang="en-GB" sz="2800" dirty="0"/>
            </a:br>
            <a:r>
              <a:rPr lang="en-GB" sz="2800" b="1" dirty="0"/>
              <a:t>Many studies have been completed on the success rate of nicotine patches. </a:t>
            </a:r>
          </a:p>
          <a:p>
            <a:pPr eaLnBrk="1" hangingPunct="1">
              <a:lnSpc>
                <a:spcPct val="80000"/>
              </a:lnSpc>
              <a:buFont typeface="Wingdings" pitchFamily="2" charset="2"/>
              <a:buNone/>
            </a:pPr>
            <a:endParaRPr lang="en-GB" sz="2800" b="1" dirty="0"/>
          </a:p>
          <a:p>
            <a:pPr eaLnBrk="1" hangingPunct="1">
              <a:lnSpc>
                <a:spcPct val="80000"/>
              </a:lnSpc>
            </a:pPr>
            <a:r>
              <a:rPr lang="en-GB" sz="2800" b="1" dirty="0"/>
              <a:t>These have found that six weeks after initiating treatment between 23% and 61% of</a:t>
            </a:r>
            <a:r>
              <a:rPr lang="en-GB" sz="2800" dirty="0"/>
              <a:t> smokers were successful in quitting, while one year after quitting rates ranged from 17%-24 for </a:t>
            </a:r>
            <a:r>
              <a:rPr lang="en-GB" sz="2800" dirty="0" err="1"/>
              <a:t>monotherapy</a:t>
            </a:r>
            <a:r>
              <a:rPr lang="en-GB" sz="2800" dirty="0"/>
              <a:t> to 28%-34% for combination therapy</a:t>
            </a:r>
          </a:p>
          <a:p>
            <a:pPr eaLnBrk="1" hangingPunct="1">
              <a:lnSpc>
                <a:spcPct val="80000"/>
              </a:lnSpc>
              <a:buFont typeface="Wingdings" pitchFamily="2" charset="2"/>
              <a:buNone/>
            </a:pPr>
            <a:endParaRPr lang="en-GB" sz="2800" dirty="0"/>
          </a:p>
          <a:p>
            <a:pPr eaLnBrk="1" hangingPunct="1">
              <a:lnSpc>
                <a:spcPct val="80000"/>
              </a:lnSpc>
            </a:pPr>
            <a:r>
              <a:rPr lang="en-GB" sz="2800" dirty="0"/>
              <a:t>The difference in success rates depends largely on the level of motivation and dependency level.</a:t>
            </a:r>
            <a:br>
              <a:rPr lang="en-GB" sz="2800" dirty="0"/>
            </a:br>
            <a:endParaRPr lang="en-GB"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GB"/>
              <a:t>Nicotine Lozenges</a:t>
            </a:r>
          </a:p>
        </p:txBody>
      </p:sp>
      <p:sp>
        <p:nvSpPr>
          <p:cNvPr id="53251" name="Rectangle 3"/>
          <p:cNvSpPr>
            <a:spLocks noGrp="1" noChangeArrowheads="1"/>
          </p:cNvSpPr>
          <p:nvPr>
            <p:ph type="body" idx="1"/>
          </p:nvPr>
        </p:nvSpPr>
        <p:spPr/>
        <p:txBody>
          <a:bodyPr/>
          <a:lstStyle/>
          <a:p>
            <a:pPr eaLnBrk="1" hangingPunct="1"/>
            <a:r>
              <a:rPr lang="en-GB" sz="2800"/>
              <a:t>Nicotine Lozenges are new products that have similar efficacy to nicotine gum  but it is easier to use and does not require special technique for optimal use.</a:t>
            </a:r>
          </a:p>
          <a:p>
            <a:pPr eaLnBrk="1" hangingPunct="1"/>
            <a:r>
              <a:rPr lang="en-GB" sz="2800"/>
              <a:t>It also delivers more nicotine than equivalent dose of the gum. </a:t>
            </a:r>
          </a:p>
          <a:p>
            <a:pPr eaLnBrk="1" hangingPunct="1"/>
            <a:r>
              <a:rPr lang="en-GB" sz="2800"/>
              <a:t>Unlike nicotine gum, smokers with dentures or poor dentition can use Lozenges.</a:t>
            </a:r>
          </a:p>
          <a:p>
            <a:pPr eaLnBrk="1" hangingPunct="1"/>
            <a:endParaRPr lang="en-GB" sz="2800"/>
          </a:p>
        </p:txBody>
      </p:sp>
      <p:sp>
        <p:nvSpPr>
          <p:cNvPr id="53252" name="Rectangle 4"/>
          <p:cNvSpPr>
            <a:spLocks noChangeArrowheads="1"/>
          </p:cNvSpPr>
          <p:nvPr/>
        </p:nvSpPr>
        <p:spPr bwMode="auto">
          <a:xfrm>
            <a:off x="611188" y="6218238"/>
            <a:ext cx="6767512" cy="639762"/>
          </a:xfrm>
          <a:prstGeom prst="rect">
            <a:avLst/>
          </a:prstGeom>
          <a:noFill/>
          <a:ln w="9525">
            <a:noFill/>
            <a:miter lim="800000"/>
            <a:headEnd/>
            <a:tailEnd/>
          </a:ln>
        </p:spPr>
        <p:txBody>
          <a:bodyPr anchor="ctr">
            <a:spAutoFit/>
          </a:bodyPr>
          <a:lstStyle/>
          <a:p>
            <a:r>
              <a:rPr lang="en-GB" sz="1200"/>
              <a:t>Pach Q, Jorenby D, Fiore M, Jackson T, Weston P, Piper M, Baker T. A comparison of the nicotine Lozenge and Nicotine gum: an effectiveness randomized controlled trial. Wisconsin Medical Journal 2008; 107(5): 237-243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level of smoking addiction</a:t>
            </a:r>
          </a:p>
        </p:txBody>
      </p:sp>
      <p:sp>
        <p:nvSpPr>
          <p:cNvPr id="3" name="Content Placeholder 2"/>
          <p:cNvSpPr>
            <a:spLocks noGrp="1"/>
          </p:cNvSpPr>
          <p:nvPr>
            <p:ph idx="1"/>
          </p:nvPr>
        </p:nvSpPr>
        <p:spPr/>
        <p:txBody>
          <a:bodyPr/>
          <a:lstStyle/>
          <a:p>
            <a:pPr>
              <a:buNone/>
            </a:pPr>
            <a:r>
              <a:rPr lang="en-US" dirty="0"/>
              <a:t>Combination of </a:t>
            </a:r>
            <a:r>
              <a:rPr lang="en-US" dirty="0" err="1"/>
              <a:t>behavioural</a:t>
            </a:r>
            <a:r>
              <a:rPr lang="en-US" dirty="0"/>
              <a:t> therapy with nicotine patches and nicotine lozenges (used for cravings)</a:t>
            </a:r>
          </a:p>
          <a:p>
            <a:pPr>
              <a:buNone/>
            </a:pPr>
            <a:endParaRPr lang="en-US" dirty="0"/>
          </a:p>
          <a:p>
            <a:pPr>
              <a:buNone/>
            </a:pPr>
            <a:r>
              <a:rPr lang="en-US" dirty="0"/>
              <a:t>Or </a:t>
            </a:r>
          </a:p>
          <a:p>
            <a:pPr>
              <a:buNone/>
            </a:pPr>
            <a:r>
              <a:rPr lang="en-US" dirty="0"/>
              <a:t>Combination of </a:t>
            </a:r>
            <a:r>
              <a:rPr lang="en-US" dirty="0" err="1"/>
              <a:t>varenicline</a:t>
            </a:r>
            <a:r>
              <a:rPr lang="en-US" dirty="0"/>
              <a:t> with </a:t>
            </a:r>
            <a:r>
              <a:rPr lang="en-US" dirty="0" err="1"/>
              <a:t>behavioural</a:t>
            </a:r>
            <a:r>
              <a:rPr lang="en-US" dirty="0"/>
              <a:t> therapy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214422"/>
            <a:ext cx="8229600" cy="1371600"/>
          </a:xfrm>
        </p:spPr>
        <p:txBody>
          <a:bodyPr/>
          <a:lstStyle/>
          <a:p>
            <a:r>
              <a:rPr lang="en-US" b="1" dirty="0"/>
              <a:t>For patients with </a:t>
            </a:r>
            <a:r>
              <a:rPr lang="en-US" b="1" dirty="0" err="1"/>
              <a:t>ischaemic</a:t>
            </a:r>
            <a:r>
              <a:rPr lang="en-US" b="1" dirty="0"/>
              <a:t> heart disease with moderate or high level of addiction</a:t>
            </a:r>
            <a:r>
              <a:rPr lang="en-US" dirty="0"/>
              <a:t>:</a:t>
            </a:r>
            <a:br>
              <a:rPr lang="en-US" dirty="0"/>
            </a:br>
            <a:endParaRPr lang="en-US" dirty="0"/>
          </a:p>
        </p:txBody>
      </p:sp>
      <p:sp>
        <p:nvSpPr>
          <p:cNvPr id="3" name="Content Placeholder 2"/>
          <p:cNvSpPr>
            <a:spLocks noGrp="1"/>
          </p:cNvSpPr>
          <p:nvPr>
            <p:ph idx="1"/>
          </p:nvPr>
        </p:nvSpPr>
        <p:spPr>
          <a:xfrm>
            <a:off x="428596" y="2786058"/>
            <a:ext cx="8229600" cy="3886200"/>
          </a:xfrm>
        </p:spPr>
        <p:txBody>
          <a:bodyPr/>
          <a:lstStyle/>
          <a:p>
            <a:pPr>
              <a:buNone/>
            </a:pPr>
            <a:r>
              <a:rPr lang="en-US" dirty="0"/>
              <a:t>The best approach is to start with </a:t>
            </a:r>
            <a:r>
              <a:rPr lang="en-US" b="1" dirty="0" err="1"/>
              <a:t>behavioural</a:t>
            </a:r>
            <a:r>
              <a:rPr lang="en-US" b="1" dirty="0"/>
              <a:t> therapy</a:t>
            </a:r>
          </a:p>
          <a:p>
            <a:pPr>
              <a:buNone/>
            </a:pPr>
            <a:r>
              <a:rPr lang="en-US" dirty="0"/>
              <a:t>If failed, you can start with nicotine patches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6000" dirty="0" err="1">
                <a:solidFill>
                  <a:schemeClr val="tx1"/>
                </a:solidFill>
                <a:latin typeface="+mj-lt"/>
                <a:ea typeface="+mj-ea"/>
                <a:cs typeface="+mj-cs"/>
              </a:rPr>
              <a:t>Varenicline</a:t>
            </a:r>
            <a:r>
              <a:rPr lang="en-GB" sz="6000" dirty="0"/>
              <a:t> (</a:t>
            </a:r>
            <a:r>
              <a:rPr lang="en-GB" sz="6000" dirty="0" err="1"/>
              <a:t>Champix</a:t>
            </a:r>
            <a:r>
              <a:rPr lang="en-GB" sz="6000" dirty="0"/>
              <a:t>, </a:t>
            </a:r>
            <a:r>
              <a:rPr lang="en-GB" sz="6000" dirty="0" err="1"/>
              <a:t>Chantix</a:t>
            </a:r>
            <a:r>
              <a:rPr lang="en-GB" sz="6000" dirty="0"/>
              <a:t>)</a:t>
            </a:r>
            <a:endParaRPr lang="en-US" dirty="0"/>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a partial agonist at the alpha4beta2 subunit of the nicotinic acetylcholine receptor. </a:t>
            </a:r>
          </a:p>
          <a:p>
            <a:r>
              <a:rPr lang="en-GB" dirty="0">
                <a:solidFill>
                  <a:schemeClr val="tx1"/>
                </a:solidFill>
                <a:latin typeface="+mn-lt"/>
                <a:ea typeface="+mn-ea"/>
                <a:cs typeface="+mn-cs"/>
              </a:rPr>
              <a:t>This drug binds to nicotinic receptors leading to reduction of withdrawal symptoms and decrease rate of cigarettes’ nicotine binding to these receptors.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6000" dirty="0" err="1">
                <a:solidFill>
                  <a:schemeClr val="tx1"/>
                </a:solidFill>
                <a:latin typeface="+mj-lt"/>
                <a:ea typeface="+mj-ea"/>
                <a:cs typeface="+mj-cs"/>
              </a:rPr>
              <a:t>Varenicline</a:t>
            </a:r>
            <a:r>
              <a:rPr lang="en-GB" sz="6000" dirty="0"/>
              <a:t> (</a:t>
            </a:r>
            <a:r>
              <a:rPr lang="en-GB" sz="6000" dirty="0" err="1"/>
              <a:t>Champix</a:t>
            </a:r>
            <a:r>
              <a:rPr lang="en-GB" sz="6000" dirty="0"/>
              <a:t>, </a:t>
            </a:r>
            <a:r>
              <a:rPr lang="en-GB" sz="6000" dirty="0" err="1"/>
              <a:t>Chantix</a:t>
            </a:r>
            <a:r>
              <a:rPr lang="en-GB" sz="6000" dirty="0"/>
              <a:t>)</a:t>
            </a:r>
            <a:endParaRPr lang="en-US" dirty="0"/>
          </a:p>
        </p:txBody>
      </p:sp>
      <p:sp>
        <p:nvSpPr>
          <p:cNvPr id="3" name="Content Placeholder 2"/>
          <p:cNvSpPr>
            <a:spLocks noGrp="1"/>
          </p:cNvSpPr>
          <p:nvPr>
            <p:ph idx="1"/>
          </p:nvPr>
        </p:nvSpPr>
        <p:spPr/>
        <p:txBody>
          <a:bodyPr/>
          <a:lstStyle/>
          <a:p>
            <a:r>
              <a:rPr lang="en-GB" dirty="0">
                <a:solidFill>
                  <a:schemeClr val="tx1"/>
                </a:solidFill>
                <a:latin typeface="+mn-lt"/>
                <a:ea typeface="+mn-ea"/>
                <a:cs typeface="+mn-cs"/>
              </a:rPr>
              <a:t>This medication has shown a good abstinence rate when compared to nicotine patches, but the difference is small when compared to combined nicotine patches with gum or lozenges.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hlinkClick r:id="rId2" action="ppaction://hlinkfile"/>
          </p:cNvPr>
          <p:cNvPicPr>
            <a:picLocks noChangeAspect="1" noChangeArrowheads="1"/>
          </p:cNvPicPr>
          <p:nvPr/>
        </p:nvPicPr>
        <p:blipFill>
          <a:blip r:embed="rId3"/>
          <a:srcRect/>
          <a:stretch>
            <a:fillRect/>
          </a:stretch>
        </p:blipFill>
        <p:spPr bwMode="auto">
          <a:xfrm>
            <a:off x="0" y="-892175"/>
            <a:ext cx="9144000" cy="6858000"/>
          </a:xfrm>
          <a:prstGeom prst="rect">
            <a:avLst/>
          </a:prstGeom>
          <a:noFill/>
          <a:ln w="9525">
            <a:noFill/>
            <a:miter lim="800000"/>
            <a:headEnd/>
            <a:tailEnd/>
          </a:ln>
        </p:spPr>
      </p:pic>
      <p:sp>
        <p:nvSpPr>
          <p:cNvPr id="15363" name="Rectangle 3"/>
          <p:cNvSpPr>
            <a:spLocks noChangeArrowheads="1"/>
          </p:cNvSpPr>
          <p:nvPr/>
        </p:nvSpPr>
        <p:spPr bwMode="auto">
          <a:xfrm>
            <a:off x="107950" y="6021388"/>
            <a:ext cx="5689600" cy="457200"/>
          </a:xfrm>
          <a:prstGeom prst="rect">
            <a:avLst/>
          </a:prstGeom>
          <a:noFill/>
          <a:ln w="9525">
            <a:noFill/>
            <a:miter lim="800000"/>
            <a:headEnd/>
            <a:tailEnd/>
          </a:ln>
        </p:spPr>
        <p:txBody>
          <a:bodyPr wrap="none" anchor="ctr">
            <a:spAutoFit/>
          </a:bodyPr>
          <a:lstStyle/>
          <a:p>
            <a:pPr algn="ctr"/>
            <a:r>
              <a:rPr lang="en-US" sz="1200"/>
              <a:t>Kauer, J.A. &amp; Malenka, R.C. Synaptic plasticity and addiction. </a:t>
            </a:r>
            <a:r>
              <a:rPr lang="en-US" sz="1200" i="1"/>
              <a:t>Nat. Rev. Neurosci.</a:t>
            </a:r>
            <a:endParaRPr lang="en-US" sz="1200"/>
          </a:p>
          <a:p>
            <a:pPr algn="ctr"/>
            <a:r>
              <a:rPr lang="en-US" sz="1200"/>
              <a:t>8, 844–858 (2007).</a:t>
            </a:r>
            <a:r>
              <a:rPr lang="en-GB" sz="1200"/>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6000" dirty="0" err="1">
                <a:solidFill>
                  <a:schemeClr val="tx1"/>
                </a:solidFill>
                <a:latin typeface="+mj-lt"/>
                <a:ea typeface="+mj-ea"/>
                <a:cs typeface="+mj-cs"/>
              </a:rPr>
              <a:t>Varenicline</a:t>
            </a:r>
            <a:r>
              <a:rPr lang="en-GB" sz="6000" dirty="0"/>
              <a:t> (</a:t>
            </a:r>
            <a:r>
              <a:rPr lang="en-GB" sz="6000" dirty="0" err="1"/>
              <a:t>Champix</a:t>
            </a:r>
            <a:r>
              <a:rPr lang="en-GB" sz="6000" dirty="0"/>
              <a:t>, </a:t>
            </a:r>
            <a:r>
              <a:rPr lang="en-GB" sz="6000" dirty="0" err="1"/>
              <a:t>Chantix</a:t>
            </a:r>
            <a:r>
              <a:rPr lang="en-GB" sz="6000" dirty="0"/>
              <a:t>)</a:t>
            </a:r>
            <a:endParaRPr lang="en-US" dirty="0"/>
          </a:p>
        </p:txBody>
      </p:sp>
      <p:sp>
        <p:nvSpPr>
          <p:cNvPr id="3" name="Content Placeholder 2"/>
          <p:cNvSpPr>
            <a:spLocks noGrp="1"/>
          </p:cNvSpPr>
          <p:nvPr>
            <p:ph idx="1"/>
          </p:nvPr>
        </p:nvSpPr>
        <p:spPr/>
        <p:txBody>
          <a:bodyPr/>
          <a:lstStyle/>
          <a:p>
            <a:r>
              <a:rPr lang="en-US" dirty="0"/>
              <a:t>Week 1: Starting dose: 0.5mg once daily for three days, then 0.5mg twice daily for four days.</a:t>
            </a:r>
          </a:p>
          <a:p>
            <a:pPr>
              <a:buNone/>
            </a:pPr>
            <a:r>
              <a:rPr lang="en-US" dirty="0"/>
              <a:t>Smokers have to decide on quit day during this week. </a:t>
            </a:r>
          </a:p>
          <a:p>
            <a:r>
              <a:rPr lang="en-US" dirty="0"/>
              <a:t>Then</a:t>
            </a:r>
          </a:p>
          <a:p>
            <a:pPr>
              <a:buNone/>
            </a:pPr>
            <a:r>
              <a:rPr lang="en-US" dirty="0"/>
              <a:t>1mg daily for 8-12 weeks.</a:t>
            </a:r>
          </a:p>
          <a:p>
            <a:pPr>
              <a:buNone/>
            </a:pPr>
            <a:r>
              <a:rPr lang="en-US" dirty="0"/>
              <a:t>For moderate addicts treatment could be shortened into 4 weeks.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a:solidFill>
                  <a:schemeClr val="tx1"/>
                </a:solidFill>
                <a:latin typeface="+mj-lt"/>
                <a:ea typeface="+mj-ea"/>
                <a:cs typeface="+mj-cs"/>
              </a:rPr>
              <a:t>Contraindications</a:t>
            </a:r>
            <a:br>
              <a:rPr lang="en-US" sz="6000" b="1" dirty="0">
                <a:solidFill>
                  <a:schemeClr val="tx1"/>
                </a:solidFill>
                <a:latin typeface="+mj-lt"/>
                <a:ea typeface="+mj-ea"/>
                <a:cs typeface="+mj-cs"/>
              </a:rPr>
            </a:br>
            <a:endParaRPr lang="en-US" dirty="0"/>
          </a:p>
        </p:txBody>
      </p:sp>
      <p:sp>
        <p:nvSpPr>
          <p:cNvPr id="3" name="Content Placeholder 2"/>
          <p:cNvSpPr>
            <a:spLocks noGrp="1"/>
          </p:cNvSpPr>
          <p:nvPr>
            <p:ph idx="1"/>
          </p:nvPr>
        </p:nvSpPr>
        <p:spPr/>
        <p:txBody>
          <a:bodyPr/>
          <a:lstStyle/>
          <a:p>
            <a:r>
              <a:rPr lang="en-US" dirty="0" err="1">
                <a:solidFill>
                  <a:schemeClr val="tx1"/>
                </a:solidFill>
                <a:latin typeface="+mn-lt"/>
                <a:ea typeface="+mn-ea"/>
                <a:cs typeface="+mn-cs"/>
              </a:rPr>
              <a:t>Champix</a:t>
            </a:r>
            <a:r>
              <a:rPr lang="en-US" dirty="0">
                <a:solidFill>
                  <a:schemeClr val="tx1"/>
                </a:solidFill>
                <a:latin typeface="+mn-lt"/>
                <a:ea typeface="+mn-ea"/>
                <a:cs typeface="+mn-cs"/>
              </a:rPr>
              <a:t> has not been studied in children and should not be taking by young people who are under 18 years of age.</a:t>
            </a:r>
          </a:p>
          <a:p>
            <a:r>
              <a:rPr lang="en-US" dirty="0">
                <a:solidFill>
                  <a:schemeClr val="tx1"/>
                </a:solidFill>
                <a:latin typeface="+mn-lt"/>
                <a:ea typeface="+mn-ea"/>
                <a:cs typeface="+mn-cs"/>
              </a:rPr>
              <a:t>Breast feeding. </a:t>
            </a:r>
            <a:r>
              <a:rPr lang="en-US" dirty="0" err="1">
                <a:solidFill>
                  <a:schemeClr val="tx1"/>
                </a:solidFill>
                <a:latin typeface="+mn-lt"/>
                <a:ea typeface="+mn-ea"/>
                <a:cs typeface="+mn-cs"/>
              </a:rPr>
              <a:t>Champix</a:t>
            </a:r>
            <a:r>
              <a:rPr lang="en-US" dirty="0">
                <a:solidFill>
                  <a:schemeClr val="tx1"/>
                </a:solidFill>
                <a:latin typeface="+mn-lt"/>
                <a:ea typeface="+mn-ea"/>
                <a:cs typeface="+mn-cs"/>
              </a:rPr>
              <a:t> may pass into breast milk.</a:t>
            </a:r>
          </a:p>
          <a:p>
            <a:pPr>
              <a:buNone/>
            </a:pPr>
            <a:r>
              <a:rPr lang="en-US" dirty="0"/>
              <a:t>    Either use an alternative therapy or follow </a:t>
            </a:r>
            <a:r>
              <a:rPr lang="en-US" dirty="0">
                <a:solidFill>
                  <a:schemeClr val="tx1"/>
                </a:solidFill>
                <a:latin typeface="+mn-lt"/>
                <a:ea typeface="+mn-ea"/>
                <a:cs typeface="+mn-cs"/>
              </a:rPr>
              <a:t>other ways of feeding the baby may be appropriate if she is currently taking the drug</a:t>
            </a:r>
          </a:p>
          <a:p>
            <a:endParaRPr lang="en-US" dirty="0">
              <a:solidFill>
                <a:schemeClr val="tx1"/>
              </a:solidFill>
              <a:latin typeface="+mn-lt"/>
              <a:ea typeface="+mn-ea"/>
              <a:cs typeface="+mn-cs"/>
            </a:endParaRPr>
          </a:p>
          <a:p>
            <a:endParaRPr lang="en-US" dirty="0"/>
          </a:p>
          <a:p>
            <a:pPr>
              <a:buNone/>
            </a:pPr>
            <a:endParaRPr lang="en-US" dirty="0">
              <a:solidFill>
                <a:schemeClr val="tx1"/>
              </a:solidFill>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tx1"/>
                </a:solidFill>
                <a:latin typeface="+mj-lt"/>
                <a:ea typeface="+mj-ea"/>
                <a:cs typeface="+mj-cs"/>
              </a:rPr>
              <a:t>Precautions for </a:t>
            </a:r>
            <a:r>
              <a:rPr lang="en-US" sz="3200" b="1" dirty="0" err="1">
                <a:solidFill>
                  <a:schemeClr val="tx1"/>
                </a:solidFill>
                <a:latin typeface="+mj-lt"/>
                <a:ea typeface="+mj-ea"/>
                <a:cs typeface="+mj-cs"/>
              </a:rPr>
              <a:t>varenicline</a:t>
            </a:r>
            <a:r>
              <a:rPr lang="en-US" sz="3200" b="1" dirty="0">
                <a:solidFill>
                  <a:schemeClr val="tx1"/>
                </a:solidFill>
                <a:latin typeface="+mj-lt"/>
                <a:ea typeface="+mj-ea"/>
                <a:cs typeface="+mj-cs"/>
              </a:rPr>
              <a:t> use</a:t>
            </a:r>
            <a:endParaRPr lang="en-US" sz="3200"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kidney problems or on dialysis. It may be appropriate for prescribe a lower dose.</a:t>
            </a:r>
          </a:p>
          <a:p>
            <a:r>
              <a:rPr lang="en-US" dirty="0"/>
              <a:t>P</a:t>
            </a:r>
            <a:r>
              <a:rPr lang="en-US" dirty="0">
                <a:solidFill>
                  <a:schemeClr val="tx1"/>
                </a:solidFill>
                <a:latin typeface="+mn-lt"/>
                <a:ea typeface="+mn-ea"/>
                <a:cs typeface="+mn-cs"/>
              </a:rPr>
              <a:t>regnancy. The effects of </a:t>
            </a:r>
            <a:r>
              <a:rPr lang="en-US" dirty="0" err="1">
                <a:solidFill>
                  <a:schemeClr val="tx1"/>
                </a:solidFill>
                <a:latin typeface="+mn-lt"/>
                <a:ea typeface="+mn-ea"/>
                <a:cs typeface="+mn-cs"/>
              </a:rPr>
              <a:t>Champix</a:t>
            </a:r>
            <a:r>
              <a:rPr lang="en-US" dirty="0">
                <a:solidFill>
                  <a:schemeClr val="tx1"/>
                </a:solidFill>
                <a:latin typeface="+mn-lt"/>
                <a:ea typeface="+mn-ea"/>
                <a:cs typeface="+mn-cs"/>
              </a:rPr>
              <a:t> on the </a:t>
            </a:r>
            <a:r>
              <a:rPr lang="en-US" dirty="0" err="1">
                <a:solidFill>
                  <a:schemeClr val="tx1"/>
                </a:solidFill>
                <a:latin typeface="+mn-lt"/>
                <a:ea typeface="+mn-ea"/>
                <a:cs typeface="+mn-cs"/>
              </a:rPr>
              <a:t>foetus</a:t>
            </a:r>
            <a:r>
              <a:rPr lang="en-US" dirty="0">
                <a:solidFill>
                  <a:schemeClr val="tx1"/>
                </a:solidFill>
                <a:latin typeface="+mn-lt"/>
                <a:ea typeface="+mn-ea"/>
                <a:cs typeface="+mn-cs"/>
              </a:rPr>
              <a:t> are not known and it would be better if </a:t>
            </a:r>
            <a:r>
              <a:rPr lang="en-US" dirty="0"/>
              <a:t>the lady quits</a:t>
            </a:r>
            <a:r>
              <a:rPr lang="en-US" dirty="0">
                <a:solidFill>
                  <a:schemeClr val="tx1"/>
                </a:solidFill>
                <a:latin typeface="+mn-lt"/>
                <a:ea typeface="+mn-ea"/>
                <a:cs typeface="+mn-cs"/>
              </a:rPr>
              <a:t> smoking before getting pregnant.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tx1"/>
                </a:solidFill>
                <a:latin typeface="+mj-lt"/>
                <a:ea typeface="+mj-ea"/>
                <a:cs typeface="+mj-cs"/>
              </a:rPr>
              <a:t>Precautions for </a:t>
            </a:r>
            <a:r>
              <a:rPr lang="en-US" sz="3200" b="1" dirty="0" err="1">
                <a:solidFill>
                  <a:schemeClr val="tx1"/>
                </a:solidFill>
                <a:latin typeface="+mj-lt"/>
                <a:ea typeface="+mj-ea"/>
                <a:cs typeface="+mj-cs"/>
              </a:rPr>
              <a:t>varenicline</a:t>
            </a:r>
            <a:r>
              <a:rPr lang="en-US" sz="3200" b="1" dirty="0">
                <a:solidFill>
                  <a:schemeClr val="tx1"/>
                </a:solidFill>
                <a:latin typeface="+mj-lt"/>
                <a:ea typeface="+mj-ea"/>
                <a:cs typeface="+mj-cs"/>
              </a:rPr>
              <a:t> use</a:t>
            </a:r>
            <a:endParaRPr lang="en-US" sz="3200"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Depression or any psychiatric illnesses in the past.</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solidFill>
                  <a:schemeClr val="tx1"/>
                </a:solidFill>
                <a:latin typeface="+mj-lt"/>
                <a:ea typeface="+mj-ea"/>
                <a:cs typeface="+mj-cs"/>
              </a:rPr>
              <a:t>Varenicline</a:t>
            </a:r>
            <a:r>
              <a:rPr lang="en-GB" dirty="0">
                <a:solidFill>
                  <a:schemeClr val="tx1"/>
                </a:solidFill>
                <a:latin typeface="+mj-lt"/>
                <a:ea typeface="+mj-ea"/>
                <a:cs typeface="+mj-cs"/>
              </a:rPr>
              <a:t>: </a:t>
            </a:r>
            <a:r>
              <a:rPr lang="en-US" sz="4800" dirty="0">
                <a:solidFill>
                  <a:schemeClr val="tx1"/>
                </a:solidFill>
                <a:latin typeface="+mj-lt"/>
                <a:ea typeface="+mj-ea"/>
                <a:cs typeface="+mj-cs"/>
              </a:rPr>
              <a:t>Side effects</a:t>
            </a:r>
            <a:br>
              <a:rPr lang="en-US" sz="6000" dirty="0">
                <a:solidFill>
                  <a:schemeClr val="tx1"/>
                </a:solidFill>
                <a:latin typeface="+mj-lt"/>
                <a:ea typeface="+mj-ea"/>
                <a:cs typeface="+mj-cs"/>
              </a:rPr>
            </a:b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Vomiting and nausea</a:t>
            </a:r>
          </a:p>
          <a:p>
            <a:r>
              <a:rPr lang="en-US" dirty="0">
                <a:solidFill>
                  <a:schemeClr val="tx1"/>
                </a:solidFill>
                <a:latin typeface="+mn-lt"/>
                <a:ea typeface="+mn-ea"/>
                <a:cs typeface="+mn-cs"/>
              </a:rPr>
              <a:t>Headaches</a:t>
            </a:r>
          </a:p>
          <a:p>
            <a:r>
              <a:rPr lang="en-US" dirty="0">
                <a:solidFill>
                  <a:schemeClr val="tx1"/>
                </a:solidFill>
                <a:latin typeface="+mn-lt"/>
                <a:ea typeface="+mn-ea"/>
                <a:cs typeface="+mn-cs"/>
              </a:rPr>
              <a:t>Sleep disturbances and atypical dreams</a:t>
            </a:r>
          </a:p>
          <a:p>
            <a:r>
              <a:rPr lang="en-US" dirty="0">
                <a:solidFill>
                  <a:schemeClr val="tx1"/>
                </a:solidFill>
                <a:latin typeface="+mn-lt"/>
                <a:ea typeface="+mn-ea"/>
                <a:cs typeface="+mn-cs"/>
              </a:rPr>
              <a:t>Gas (wind)</a:t>
            </a:r>
          </a:p>
          <a:p>
            <a:r>
              <a:rPr lang="en-US" dirty="0">
                <a:solidFill>
                  <a:schemeClr val="tx1"/>
                </a:solidFill>
                <a:latin typeface="+mn-lt"/>
                <a:ea typeface="+mn-ea"/>
                <a:cs typeface="+mn-cs"/>
              </a:rPr>
              <a:t>Changes in the way food tastes (</a:t>
            </a:r>
            <a:r>
              <a:rPr lang="en-US" dirty="0" err="1">
                <a:solidFill>
                  <a:schemeClr val="tx1"/>
                </a:solidFill>
                <a:latin typeface="+mn-lt"/>
                <a:ea typeface="+mn-ea"/>
                <a:cs typeface="+mn-cs"/>
              </a:rPr>
              <a:t>Dysgeusia</a:t>
            </a:r>
            <a:r>
              <a:rPr lang="en-US" dirty="0">
                <a:solidFill>
                  <a:schemeClr val="tx1"/>
                </a:solidFill>
                <a:latin typeface="+mn-lt"/>
                <a:ea typeface="+mn-ea"/>
                <a:cs typeface="+mn-cs"/>
              </a:rPr>
              <a:t>)</a:t>
            </a:r>
          </a:p>
          <a:p>
            <a:r>
              <a:rPr lang="en-US" dirty="0">
                <a:solidFill>
                  <a:schemeClr val="tx1"/>
                </a:solidFill>
                <a:latin typeface="+mn-lt"/>
                <a:ea typeface="+mn-ea"/>
                <a:cs typeface="+mn-cs"/>
              </a:rPr>
              <a:t>Constipation</a:t>
            </a:r>
          </a:p>
          <a:p>
            <a:r>
              <a:rPr lang="en-US" dirty="0">
                <a:solidFill>
                  <a:schemeClr val="tx1"/>
                </a:solidFill>
                <a:latin typeface="+mn-lt"/>
                <a:ea typeface="+mn-ea"/>
                <a:cs typeface="+mn-cs"/>
              </a:rPr>
              <a:t>Suicidal thoughts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err="1">
                <a:solidFill>
                  <a:schemeClr val="tx1"/>
                </a:solidFill>
                <a:latin typeface="+mj-lt"/>
                <a:ea typeface="+mj-ea"/>
                <a:cs typeface="+mj-cs"/>
              </a:rPr>
              <a:t>Bupropion</a:t>
            </a:r>
            <a:r>
              <a:rPr lang="en-US" sz="6000" b="1" dirty="0">
                <a:solidFill>
                  <a:schemeClr val="tx1"/>
                </a:solidFill>
                <a:latin typeface="+mj-lt"/>
                <a:ea typeface="+mj-ea"/>
                <a:cs typeface="+mj-cs"/>
              </a:rPr>
              <a:t> (</a:t>
            </a:r>
            <a:r>
              <a:rPr lang="en-US" sz="6000" b="1" dirty="0" err="1">
                <a:solidFill>
                  <a:schemeClr val="tx1"/>
                </a:solidFill>
                <a:latin typeface="+mj-lt"/>
                <a:ea typeface="+mj-ea"/>
                <a:cs typeface="+mj-cs"/>
              </a:rPr>
              <a:t>Zyban</a:t>
            </a:r>
            <a:r>
              <a:rPr lang="en-US" sz="6000" b="1" dirty="0">
                <a:solidFill>
                  <a:schemeClr val="tx1"/>
                </a:solidFill>
                <a:latin typeface="+mj-lt"/>
                <a:ea typeface="+mj-ea"/>
                <a:cs typeface="+mj-cs"/>
              </a:rPr>
              <a:t>)</a:t>
            </a:r>
            <a:endParaRPr lang="en-US" dirty="0"/>
          </a:p>
        </p:txBody>
      </p:sp>
      <p:sp>
        <p:nvSpPr>
          <p:cNvPr id="3" name="Content Placeholder 2"/>
          <p:cNvSpPr>
            <a:spLocks noGrp="1"/>
          </p:cNvSpPr>
          <p:nvPr>
            <p:ph idx="1"/>
          </p:nvPr>
        </p:nvSpPr>
        <p:spPr>
          <a:xfrm>
            <a:off x="457200" y="1981200"/>
            <a:ext cx="8686800" cy="3886200"/>
          </a:xfrm>
        </p:spPr>
        <p:txBody>
          <a:bodyPr/>
          <a:lstStyle/>
          <a:p>
            <a:r>
              <a:rPr lang="en-US" dirty="0">
                <a:solidFill>
                  <a:schemeClr val="tx1"/>
                </a:solidFill>
                <a:latin typeface="+mn-lt"/>
                <a:ea typeface="+mn-ea"/>
                <a:cs typeface="+mn-cs"/>
              </a:rPr>
              <a:t> Available as an antidepressant in the United States since 1989, is believed to act by enhancing central nervous system noradrenergic and </a:t>
            </a:r>
            <a:r>
              <a:rPr lang="en-US" dirty="0" err="1">
                <a:solidFill>
                  <a:schemeClr val="tx1"/>
                </a:solidFill>
                <a:latin typeface="+mn-lt"/>
                <a:ea typeface="+mn-ea"/>
                <a:cs typeface="+mn-cs"/>
              </a:rPr>
              <a:t>dopaminergic</a:t>
            </a:r>
            <a:r>
              <a:rPr lang="en-US" dirty="0">
                <a:solidFill>
                  <a:schemeClr val="tx1"/>
                </a:solidFill>
                <a:latin typeface="+mn-lt"/>
                <a:ea typeface="+mn-ea"/>
                <a:cs typeface="+mn-cs"/>
              </a:rPr>
              <a:t> release. </a:t>
            </a:r>
          </a:p>
          <a:p>
            <a:r>
              <a:rPr lang="en-US" dirty="0">
                <a:solidFill>
                  <a:schemeClr val="tx1"/>
                </a:solidFill>
                <a:latin typeface="+mn-lt"/>
                <a:ea typeface="+mn-ea"/>
                <a:cs typeface="+mn-cs"/>
              </a:rPr>
              <a:t>A sustained-release formulation of the drug is licensed as an aid to smoking cessation (</a:t>
            </a:r>
            <a:r>
              <a:rPr lang="en-US" dirty="0" err="1">
                <a:solidFill>
                  <a:schemeClr val="tx1"/>
                </a:solidFill>
                <a:latin typeface="+mn-lt"/>
                <a:ea typeface="+mn-ea"/>
                <a:cs typeface="+mn-cs"/>
              </a:rPr>
              <a:t>Zyban</a:t>
            </a:r>
            <a:r>
              <a:rPr lang="en-US" dirty="0">
                <a:solidFill>
                  <a:schemeClr val="tx1"/>
                </a:solidFill>
                <a:latin typeface="+mn-lt"/>
                <a:ea typeface="+mn-ea"/>
                <a:cs typeface="+mn-cs"/>
              </a:rPr>
              <a:t>); it is identical to the antidepressant </a:t>
            </a:r>
            <a:r>
              <a:rPr lang="en-US" dirty="0" err="1">
                <a:solidFill>
                  <a:schemeClr val="tx1"/>
                </a:solidFill>
                <a:latin typeface="+mn-lt"/>
                <a:ea typeface="+mn-ea"/>
                <a:cs typeface="+mn-cs"/>
              </a:rPr>
              <a:t>Wellbutrin</a:t>
            </a:r>
            <a:r>
              <a:rPr lang="en-US" dirty="0">
                <a:solidFill>
                  <a:schemeClr val="tx1"/>
                </a:solidFill>
                <a:latin typeface="+mn-lt"/>
                <a:ea typeface="+mn-ea"/>
                <a:cs typeface="+mn-cs"/>
              </a:rPr>
              <a:t> SR and is available as a generic drug.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b="1" dirty="0" err="1">
                <a:solidFill>
                  <a:schemeClr val="tx1"/>
                </a:solidFill>
                <a:latin typeface="+mj-lt"/>
                <a:ea typeface="+mj-ea"/>
                <a:cs typeface="+mj-cs"/>
              </a:rPr>
              <a:t>Bupropion</a:t>
            </a:r>
            <a:r>
              <a:rPr lang="en-US" sz="6000" b="1" dirty="0">
                <a:solidFill>
                  <a:schemeClr val="tx1"/>
                </a:solidFill>
                <a:latin typeface="+mj-lt"/>
                <a:ea typeface="+mj-ea"/>
                <a:cs typeface="+mj-cs"/>
              </a:rPr>
              <a:t> (</a:t>
            </a:r>
            <a:r>
              <a:rPr lang="en-US" sz="6000" b="1" dirty="0" err="1">
                <a:solidFill>
                  <a:schemeClr val="tx1"/>
                </a:solidFill>
                <a:latin typeface="+mj-lt"/>
                <a:ea typeface="+mj-ea"/>
                <a:cs typeface="+mj-cs"/>
              </a:rPr>
              <a:t>Zyban</a:t>
            </a:r>
            <a:r>
              <a:rPr lang="en-US" sz="6000" b="1" dirty="0">
                <a:solidFill>
                  <a:schemeClr val="tx1"/>
                </a:solidFill>
                <a:latin typeface="+mj-lt"/>
                <a:ea typeface="+mj-ea"/>
                <a:cs typeface="+mj-cs"/>
              </a:rPr>
              <a:t>)</a:t>
            </a:r>
            <a:endParaRPr lang="en-US" dirty="0"/>
          </a:p>
        </p:txBody>
      </p:sp>
      <p:sp>
        <p:nvSpPr>
          <p:cNvPr id="3" name="Content Placeholder 2"/>
          <p:cNvSpPr>
            <a:spLocks noGrp="1"/>
          </p:cNvSpPr>
          <p:nvPr>
            <p:ph idx="1"/>
          </p:nvPr>
        </p:nvSpPr>
        <p:spPr>
          <a:xfrm>
            <a:off x="457200" y="1981200"/>
            <a:ext cx="8686800" cy="3886200"/>
          </a:xfrm>
        </p:spPr>
        <p:txBody>
          <a:bodyPr/>
          <a:lstStyle/>
          <a:p>
            <a:r>
              <a:rPr lang="en-US" dirty="0">
                <a:solidFill>
                  <a:schemeClr val="tx1"/>
                </a:solidFill>
                <a:latin typeface="+mn-lt"/>
                <a:ea typeface="+mn-ea"/>
                <a:cs typeface="+mn-cs"/>
              </a:rPr>
              <a:t> A meta-analysis of 31 randomized trials of </a:t>
            </a:r>
            <a:r>
              <a:rPr lang="en-US" dirty="0" err="1">
                <a:solidFill>
                  <a:schemeClr val="tx1"/>
                </a:solidFill>
                <a:latin typeface="+mn-lt"/>
                <a:ea typeface="+mn-ea"/>
                <a:cs typeface="+mn-cs"/>
              </a:rPr>
              <a:t>bupropion</a:t>
            </a:r>
            <a:r>
              <a:rPr lang="en-US" dirty="0">
                <a:solidFill>
                  <a:schemeClr val="tx1"/>
                </a:solidFill>
                <a:latin typeface="+mn-lt"/>
                <a:ea typeface="+mn-ea"/>
                <a:cs typeface="+mn-cs"/>
              </a:rPr>
              <a:t> </a:t>
            </a:r>
            <a:r>
              <a:rPr lang="en-US" dirty="0" err="1">
                <a:solidFill>
                  <a:schemeClr val="tx1"/>
                </a:solidFill>
                <a:latin typeface="+mn-lt"/>
                <a:ea typeface="+mn-ea"/>
                <a:cs typeface="+mn-cs"/>
              </a:rPr>
              <a:t>monotherapy</a:t>
            </a:r>
            <a:r>
              <a:rPr lang="en-US" dirty="0">
                <a:solidFill>
                  <a:schemeClr val="tx1"/>
                </a:solidFill>
                <a:latin typeface="+mn-lt"/>
                <a:ea typeface="+mn-ea"/>
                <a:cs typeface="+mn-cs"/>
              </a:rPr>
              <a:t> concluded that </a:t>
            </a:r>
            <a:r>
              <a:rPr lang="en-US" dirty="0" err="1">
                <a:solidFill>
                  <a:schemeClr val="tx1"/>
                </a:solidFill>
                <a:latin typeface="+mn-lt"/>
                <a:ea typeface="+mn-ea"/>
                <a:cs typeface="+mn-cs"/>
              </a:rPr>
              <a:t>bupropion</a:t>
            </a:r>
            <a:r>
              <a:rPr lang="en-US" dirty="0">
                <a:solidFill>
                  <a:schemeClr val="tx1"/>
                </a:solidFill>
                <a:latin typeface="+mn-lt"/>
                <a:ea typeface="+mn-ea"/>
                <a:cs typeface="+mn-cs"/>
              </a:rPr>
              <a:t> SR doubles the likelihood of smoking cessation</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371600"/>
          </a:xfrm>
        </p:spPr>
        <p:txBody>
          <a:bodyPr/>
          <a:lstStyle/>
          <a:p>
            <a:r>
              <a:rPr lang="en-US" b="1" dirty="0" err="1">
                <a:solidFill>
                  <a:schemeClr val="tx1"/>
                </a:solidFill>
                <a:latin typeface="+mj-lt"/>
                <a:ea typeface="+mj-ea"/>
                <a:cs typeface="+mj-cs"/>
              </a:rPr>
              <a:t>Bupropion</a:t>
            </a:r>
            <a:r>
              <a:rPr lang="en-US" b="1" dirty="0">
                <a:solidFill>
                  <a:schemeClr val="tx1"/>
                </a:solidFill>
                <a:latin typeface="+mj-lt"/>
                <a:ea typeface="+mj-ea"/>
                <a:cs typeface="+mj-cs"/>
              </a:rPr>
              <a:t> (</a:t>
            </a:r>
            <a:r>
              <a:rPr lang="en-US" b="1" dirty="0" err="1">
                <a:solidFill>
                  <a:schemeClr val="tx1"/>
                </a:solidFill>
                <a:latin typeface="+mj-lt"/>
                <a:ea typeface="+mj-ea"/>
                <a:cs typeface="+mj-cs"/>
              </a:rPr>
              <a:t>Zyban</a:t>
            </a:r>
            <a:r>
              <a:rPr lang="en-US" b="1" dirty="0">
                <a:solidFill>
                  <a:schemeClr val="tx1"/>
                </a:solidFill>
                <a:latin typeface="+mj-lt"/>
                <a:ea typeface="+mj-ea"/>
                <a:cs typeface="+mj-cs"/>
              </a:rPr>
              <a:t>)</a:t>
            </a:r>
            <a:endParaRPr lang="en-US" dirty="0"/>
          </a:p>
        </p:txBody>
      </p:sp>
      <p:sp>
        <p:nvSpPr>
          <p:cNvPr id="3" name="Content Placeholder 2"/>
          <p:cNvSpPr>
            <a:spLocks noGrp="1"/>
          </p:cNvSpPr>
          <p:nvPr>
            <p:ph idx="1"/>
          </p:nvPr>
        </p:nvSpPr>
        <p:spPr>
          <a:xfrm>
            <a:off x="457200" y="1571612"/>
            <a:ext cx="8686800" cy="3886200"/>
          </a:xfrm>
        </p:spPr>
        <p:txBody>
          <a:bodyPr/>
          <a:lstStyle/>
          <a:p>
            <a:r>
              <a:rPr lang="en-US" sz="2400" dirty="0">
                <a:solidFill>
                  <a:schemeClr val="tx1"/>
                </a:solidFill>
                <a:latin typeface="+mn-lt"/>
                <a:ea typeface="+mn-ea"/>
                <a:cs typeface="+mn-cs"/>
              </a:rPr>
              <a:t>As an example, one multicenter, randomized, double blind trial of 615 patients compared sustained-release </a:t>
            </a:r>
            <a:r>
              <a:rPr lang="en-US" sz="2400" dirty="0" err="1">
                <a:solidFill>
                  <a:schemeClr val="tx1"/>
                </a:solidFill>
                <a:latin typeface="+mn-lt"/>
                <a:ea typeface="+mn-ea"/>
                <a:cs typeface="+mn-cs"/>
                <a:hlinkClick r:id="rId2"/>
              </a:rPr>
              <a:t>bupropion</a:t>
            </a:r>
            <a:r>
              <a:rPr lang="en-US" sz="2400" dirty="0">
                <a:solidFill>
                  <a:schemeClr val="tx1"/>
                </a:solidFill>
                <a:latin typeface="+mn-lt"/>
                <a:ea typeface="+mn-ea"/>
                <a:cs typeface="+mn-cs"/>
              </a:rPr>
              <a:t> (150 mg twice daily) with placebo among patients who wished to stop smoking.</a:t>
            </a:r>
          </a:p>
          <a:p>
            <a:pPr>
              <a:buNone/>
            </a:pPr>
            <a:endParaRPr lang="en-US" sz="2400" dirty="0">
              <a:solidFill>
                <a:schemeClr val="tx1"/>
              </a:solidFill>
              <a:latin typeface="+mn-lt"/>
              <a:ea typeface="+mn-ea"/>
              <a:cs typeface="+mn-cs"/>
            </a:endParaRPr>
          </a:p>
          <a:p>
            <a:r>
              <a:rPr lang="en-US" sz="2400" dirty="0">
                <a:solidFill>
                  <a:schemeClr val="tx1"/>
                </a:solidFill>
                <a:latin typeface="+mn-lt"/>
                <a:ea typeface="+mn-ea"/>
                <a:cs typeface="+mn-cs"/>
              </a:rPr>
              <a:t>The rates of smoking cessation (confirmed by exhaled carbon monoxide measurements) were significantly greater at the end of a seven-week course of treatment among patients who received </a:t>
            </a:r>
            <a:r>
              <a:rPr lang="en-US" sz="2400" dirty="0" err="1">
                <a:solidFill>
                  <a:schemeClr val="tx1"/>
                </a:solidFill>
                <a:latin typeface="+mn-lt"/>
                <a:ea typeface="+mn-ea"/>
                <a:cs typeface="+mn-cs"/>
              </a:rPr>
              <a:t>bupropion</a:t>
            </a:r>
            <a:r>
              <a:rPr lang="en-US" sz="2400" dirty="0">
                <a:solidFill>
                  <a:schemeClr val="tx1"/>
                </a:solidFill>
                <a:latin typeface="+mn-lt"/>
                <a:ea typeface="+mn-ea"/>
                <a:cs typeface="+mn-cs"/>
              </a:rPr>
              <a:t> (44 versus 19 percent). </a:t>
            </a:r>
            <a:endParaRPr lang="en-US"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chemeClr val="tx1"/>
                </a:solidFill>
                <a:latin typeface="+mj-lt"/>
                <a:ea typeface="+mj-ea"/>
                <a:cs typeface="+mj-cs"/>
              </a:rPr>
              <a:t>Bupropion</a:t>
            </a:r>
            <a:r>
              <a:rPr lang="en-US" b="1" dirty="0">
                <a:solidFill>
                  <a:schemeClr val="tx1"/>
                </a:solidFill>
                <a:latin typeface="+mj-lt"/>
                <a:ea typeface="+mj-ea"/>
                <a:cs typeface="+mj-cs"/>
              </a:rPr>
              <a:t> (</a:t>
            </a:r>
            <a:r>
              <a:rPr lang="en-US" b="1" dirty="0" err="1">
                <a:solidFill>
                  <a:schemeClr val="tx1"/>
                </a:solidFill>
                <a:latin typeface="+mj-lt"/>
                <a:ea typeface="+mj-ea"/>
                <a:cs typeface="+mj-cs"/>
              </a:rPr>
              <a:t>Zyban</a:t>
            </a:r>
            <a:r>
              <a:rPr lang="en-US" b="1" dirty="0">
                <a:solidFill>
                  <a:schemeClr val="tx1"/>
                </a:solidFill>
                <a:latin typeface="+mj-lt"/>
                <a:ea typeface="+mj-ea"/>
                <a:cs typeface="+mj-cs"/>
              </a:rPr>
              <a:t>)</a:t>
            </a:r>
            <a:endParaRPr lang="en-US" dirty="0"/>
          </a:p>
        </p:txBody>
      </p:sp>
      <p:sp>
        <p:nvSpPr>
          <p:cNvPr id="3" name="Content Placeholder 2"/>
          <p:cNvSpPr>
            <a:spLocks noGrp="1"/>
          </p:cNvSpPr>
          <p:nvPr>
            <p:ph idx="1"/>
          </p:nvPr>
        </p:nvSpPr>
        <p:spPr>
          <a:xfrm>
            <a:off x="500034" y="1571612"/>
            <a:ext cx="8229600" cy="3886200"/>
          </a:xfrm>
        </p:spPr>
        <p:txBody>
          <a:bodyPr/>
          <a:lstStyle/>
          <a:p>
            <a:r>
              <a:rPr lang="en-US" sz="2800" b="1" dirty="0">
                <a:solidFill>
                  <a:schemeClr val="tx1"/>
                </a:solidFill>
                <a:latin typeface="+mn-lt"/>
                <a:ea typeface="+mn-ea"/>
                <a:cs typeface="+mn-cs"/>
              </a:rPr>
              <a:t>Safety</a:t>
            </a:r>
            <a:r>
              <a:rPr lang="en-US" sz="2800" dirty="0">
                <a:solidFill>
                  <a:schemeClr val="tx1"/>
                </a:solidFill>
                <a:latin typeface="+mn-lt"/>
                <a:ea typeface="+mn-ea"/>
                <a:cs typeface="+mn-cs"/>
              </a:rPr>
              <a:t> — The most common side effects of </a:t>
            </a:r>
            <a:r>
              <a:rPr lang="en-US" sz="2800" dirty="0" err="1">
                <a:solidFill>
                  <a:schemeClr val="tx1"/>
                </a:solidFill>
                <a:latin typeface="+mn-lt"/>
                <a:ea typeface="+mn-ea"/>
                <a:cs typeface="+mn-cs"/>
                <a:hlinkClick r:id="rId2"/>
              </a:rPr>
              <a:t>bupropion</a:t>
            </a:r>
            <a:r>
              <a:rPr lang="en-US" sz="2800" dirty="0">
                <a:solidFill>
                  <a:schemeClr val="tx1"/>
                </a:solidFill>
                <a:latin typeface="+mn-lt"/>
                <a:ea typeface="+mn-ea"/>
                <a:cs typeface="+mn-cs"/>
              </a:rPr>
              <a:t> are insomnia, agitation, dry mouth, and headache. </a:t>
            </a:r>
          </a:p>
          <a:p>
            <a:r>
              <a:rPr lang="en-US" sz="2800" dirty="0">
                <a:solidFill>
                  <a:schemeClr val="tx1"/>
                </a:solidFill>
                <a:latin typeface="+mn-lt"/>
                <a:ea typeface="+mn-ea"/>
                <a:cs typeface="+mn-cs"/>
              </a:rPr>
              <a:t>A more serious side effect is seizure, which can occur because </a:t>
            </a:r>
            <a:r>
              <a:rPr lang="en-US" sz="2800" dirty="0" err="1">
                <a:solidFill>
                  <a:schemeClr val="tx1"/>
                </a:solidFill>
                <a:latin typeface="+mn-lt"/>
                <a:ea typeface="+mn-ea"/>
                <a:cs typeface="+mn-cs"/>
              </a:rPr>
              <a:t>bupropion</a:t>
            </a:r>
            <a:r>
              <a:rPr lang="en-US" sz="2800" dirty="0">
                <a:solidFill>
                  <a:schemeClr val="tx1"/>
                </a:solidFill>
                <a:latin typeface="+mn-lt"/>
                <a:ea typeface="+mn-ea"/>
                <a:cs typeface="+mn-cs"/>
              </a:rPr>
              <a:t> reduces the seizure threshold. </a:t>
            </a:r>
          </a:p>
          <a:p>
            <a:r>
              <a:rPr lang="en-US" sz="2800" dirty="0">
                <a:solidFill>
                  <a:schemeClr val="tx1"/>
                </a:solidFill>
                <a:latin typeface="+mn-lt"/>
                <a:ea typeface="+mn-ea"/>
                <a:cs typeface="+mn-cs"/>
              </a:rPr>
              <a:t>In clinical trials, the risk of seizure was 0.1 percent, and </a:t>
            </a:r>
            <a:r>
              <a:rPr lang="en-US" sz="2800" b="1" dirty="0">
                <a:solidFill>
                  <a:schemeClr val="tx1"/>
                </a:solidFill>
                <a:latin typeface="+mn-lt"/>
                <a:ea typeface="+mn-ea"/>
                <a:cs typeface="+mn-cs"/>
              </a:rPr>
              <a:t>the drug is contraindicated in patients with a seizure disorder or predisposition to seizure.</a:t>
            </a:r>
            <a:endParaRPr lang="en-US" sz="28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GB" sz="4000" b="1"/>
              <a:t>Management plan: </a:t>
            </a:r>
            <a:br>
              <a:rPr lang="en-GB" sz="4000"/>
            </a:br>
            <a:endParaRPr lang="en-GB" sz="4000"/>
          </a:p>
        </p:txBody>
      </p:sp>
      <p:sp>
        <p:nvSpPr>
          <p:cNvPr id="35843" name="Rectangle 3"/>
          <p:cNvSpPr>
            <a:spLocks noGrp="1" noChangeArrowheads="1"/>
          </p:cNvSpPr>
          <p:nvPr>
            <p:ph type="body" idx="1"/>
          </p:nvPr>
        </p:nvSpPr>
        <p:spPr>
          <a:xfrm>
            <a:off x="457200" y="1412875"/>
            <a:ext cx="8229600" cy="4968875"/>
          </a:xfrm>
        </p:spPr>
        <p:txBody>
          <a:bodyPr/>
          <a:lstStyle/>
          <a:p>
            <a:pPr eaLnBrk="1" hangingPunct="1">
              <a:lnSpc>
                <a:spcPct val="80000"/>
              </a:lnSpc>
            </a:pPr>
            <a:r>
              <a:rPr lang="en-GB" sz="2000" b="1"/>
              <a:t>In the first visit:</a:t>
            </a:r>
          </a:p>
          <a:p>
            <a:pPr eaLnBrk="1" hangingPunct="1">
              <a:lnSpc>
                <a:spcPct val="80000"/>
              </a:lnSpc>
            </a:pPr>
            <a:r>
              <a:rPr lang="en-GB" sz="2000" b="1"/>
              <a:t>Medical and drug history, smoking pattern and history, nicotine dependence using Fagerstrom Tolerance Questionnaire.</a:t>
            </a:r>
          </a:p>
          <a:p>
            <a:pPr eaLnBrk="1" hangingPunct="1">
              <a:lnSpc>
                <a:spcPct val="80000"/>
              </a:lnSpc>
              <a:buFont typeface="Wingdings" pitchFamily="2" charset="2"/>
              <a:buNone/>
            </a:pPr>
            <a:endParaRPr lang="en-GB" sz="2000" b="1"/>
          </a:p>
          <a:p>
            <a:pPr eaLnBrk="1" hangingPunct="1">
              <a:lnSpc>
                <a:spcPct val="80000"/>
              </a:lnSpc>
            </a:pPr>
            <a:r>
              <a:rPr lang="en-GB" sz="2000" b="1"/>
              <a:t>Counselling on smoking: Motivational interviewing strategies and the “5R’s” for enhancing motivation approaches will be used. </a:t>
            </a:r>
          </a:p>
          <a:p>
            <a:pPr eaLnBrk="1" hangingPunct="1">
              <a:lnSpc>
                <a:spcPct val="80000"/>
              </a:lnSpc>
              <a:buFont typeface="Wingdings" pitchFamily="2" charset="2"/>
              <a:buNone/>
            </a:pPr>
            <a:endParaRPr lang="en-GB" sz="2000" b="1"/>
          </a:p>
          <a:p>
            <a:pPr eaLnBrk="1" hangingPunct="1">
              <a:lnSpc>
                <a:spcPct val="80000"/>
              </a:lnSpc>
            </a:pPr>
            <a:r>
              <a:rPr lang="en-GB" sz="2000" b="1"/>
              <a:t>The first approach is based on the following components: express empathy, develop discrepancy, roll with resistance, support self-efficacy. While the “5R’s” for enhancing motivation includes: Relevance, Risks, Rewards, Roadblocks, Repetition.</a:t>
            </a:r>
          </a:p>
          <a:p>
            <a:pPr eaLnBrk="1" hangingPunct="1">
              <a:lnSpc>
                <a:spcPct val="80000"/>
              </a:lnSpc>
              <a:buFont typeface="Wingdings" pitchFamily="2" charset="2"/>
              <a:buNone/>
            </a:pPr>
            <a:endParaRPr lang="en-GB" sz="2000" b="1"/>
          </a:p>
          <a:p>
            <a:pPr eaLnBrk="1" hangingPunct="1">
              <a:lnSpc>
                <a:spcPct val="80000"/>
              </a:lnSpc>
            </a:pPr>
            <a:r>
              <a:rPr lang="en-GB" sz="2000" b="1"/>
              <a:t>Smokers, who are willing to receive smoking cessation medical therapy, would receive further assessment in order to determine the treatment of choice for their particular condition and to exclude any contraindications for the selected treatments.</a:t>
            </a:r>
            <a:r>
              <a:rPr lang="en-GB" sz="200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idx="4294967295"/>
          </p:nvPr>
        </p:nvSpPr>
        <p:spPr>
          <a:xfrm>
            <a:off x="457200" y="274638"/>
            <a:ext cx="8229600" cy="1143000"/>
          </a:xfrm>
        </p:spPr>
        <p:txBody>
          <a:bodyPr anchor="b">
            <a:normAutofit fontScale="90000"/>
            <a:scene3d>
              <a:camera prst="orthographicFront"/>
              <a:lightRig rig="soft" dir="t"/>
            </a:scene3d>
            <a:sp3d prstMaterial="softEdge">
              <a:bevelT w="25400" h="25400"/>
            </a:sp3d>
          </a:bodyPr>
          <a:lstStyle/>
          <a:p>
            <a:pPr eaLnBrk="1" hangingPunct="1">
              <a:defRPr/>
            </a:pPr>
            <a:r>
              <a:rPr lang="en-US" sz="3700" b="1" kern="1200">
                <a:solidFill>
                  <a:schemeClr val="tx2"/>
                </a:solidFill>
              </a:rPr>
              <a:t>BIOLOGY of NICOTINE ADDICTION: ROLE of DOPAMINE</a:t>
            </a:r>
          </a:p>
        </p:txBody>
      </p:sp>
      <p:sp>
        <p:nvSpPr>
          <p:cNvPr id="16387" name="Text Box 3"/>
          <p:cNvSpPr txBox="1">
            <a:spLocks noChangeArrowheads="1"/>
          </p:cNvSpPr>
          <p:nvPr/>
        </p:nvSpPr>
        <p:spPr bwMode="auto">
          <a:xfrm>
            <a:off x="762000" y="2133600"/>
            <a:ext cx="3040063" cy="1122363"/>
          </a:xfrm>
          <a:prstGeom prst="rect">
            <a:avLst/>
          </a:prstGeom>
          <a:solidFill>
            <a:schemeClr val="folHlink"/>
          </a:solidFill>
          <a:ln w="25400">
            <a:solidFill>
              <a:schemeClr val="tx1"/>
            </a:solidFill>
            <a:miter lim="800000"/>
            <a:headEnd/>
            <a:tailEnd/>
          </a:ln>
        </p:spPr>
        <p:txBody>
          <a:bodyPr>
            <a:spAutoFit/>
          </a:bodyPr>
          <a:lstStyle/>
          <a:p>
            <a:pPr marL="457200" indent="-457200" algn="ctr">
              <a:buClr>
                <a:schemeClr val="tx1"/>
              </a:buClr>
              <a:buSzPct val="60000"/>
              <a:buFont typeface="Wingdings" pitchFamily="2" charset="2"/>
              <a:buNone/>
            </a:pPr>
            <a:r>
              <a:rPr lang="en-US" sz="2200">
                <a:solidFill>
                  <a:schemeClr val="bg1"/>
                </a:solidFill>
                <a:latin typeface="Tahoma" pitchFamily="34" charset="0"/>
              </a:rPr>
              <a:t>Nicotine</a:t>
            </a:r>
          </a:p>
          <a:p>
            <a:pPr marL="457200" indent="-457200" algn="ctr">
              <a:buClr>
                <a:schemeClr val="tx1"/>
              </a:buClr>
              <a:buSzPct val="60000"/>
              <a:buFont typeface="Wingdings" pitchFamily="2" charset="2"/>
              <a:buNone/>
            </a:pPr>
            <a:r>
              <a:rPr lang="en-US" sz="2200">
                <a:solidFill>
                  <a:schemeClr val="bg1"/>
                </a:solidFill>
                <a:latin typeface="Tahoma" pitchFamily="34" charset="0"/>
              </a:rPr>
              <a:t>stimulates </a:t>
            </a:r>
          </a:p>
          <a:p>
            <a:pPr marL="457200" indent="-457200" algn="ctr">
              <a:buClr>
                <a:schemeClr val="tx1"/>
              </a:buClr>
              <a:buSzPct val="60000"/>
              <a:buFont typeface="Wingdings" pitchFamily="2" charset="2"/>
              <a:buNone/>
            </a:pPr>
            <a:r>
              <a:rPr lang="en-US" sz="2200">
                <a:solidFill>
                  <a:schemeClr val="bg1"/>
                </a:solidFill>
                <a:latin typeface="Tahoma" pitchFamily="34" charset="0"/>
              </a:rPr>
              <a:t>dopamine release</a:t>
            </a:r>
          </a:p>
        </p:txBody>
      </p:sp>
      <p:grpSp>
        <p:nvGrpSpPr>
          <p:cNvPr id="16388" name="Group 4"/>
          <p:cNvGrpSpPr>
            <a:grpSpLocks/>
          </p:cNvGrpSpPr>
          <p:nvPr/>
        </p:nvGrpSpPr>
        <p:grpSpPr bwMode="auto">
          <a:xfrm>
            <a:off x="3432175" y="4049713"/>
            <a:ext cx="3040063" cy="1223962"/>
            <a:chOff x="2162" y="2551"/>
            <a:chExt cx="1915" cy="771"/>
          </a:xfrm>
        </p:grpSpPr>
        <p:sp>
          <p:nvSpPr>
            <p:cNvPr id="16398" name="Line 5"/>
            <p:cNvSpPr>
              <a:spLocks noChangeShapeType="1"/>
            </p:cNvSpPr>
            <p:nvPr/>
          </p:nvSpPr>
          <p:spPr bwMode="auto">
            <a:xfrm>
              <a:off x="2786" y="2551"/>
              <a:ext cx="0" cy="486"/>
            </a:xfrm>
            <a:prstGeom prst="line">
              <a:avLst/>
            </a:prstGeom>
            <a:noFill/>
            <a:ln w="28575">
              <a:solidFill>
                <a:schemeClr val="tx1"/>
              </a:solidFill>
              <a:round/>
              <a:headEnd/>
              <a:tailEnd type="triangle" w="med" len="med"/>
            </a:ln>
          </p:spPr>
          <p:txBody>
            <a:bodyPr/>
            <a:lstStyle/>
            <a:p>
              <a:endParaRPr lang="en-US"/>
            </a:p>
          </p:txBody>
        </p:sp>
        <p:sp>
          <p:nvSpPr>
            <p:cNvPr id="16399" name="Text Box 6"/>
            <p:cNvSpPr txBox="1">
              <a:spLocks noChangeArrowheads="1"/>
            </p:cNvSpPr>
            <p:nvPr/>
          </p:nvSpPr>
          <p:spPr bwMode="auto">
            <a:xfrm>
              <a:off x="2162" y="3037"/>
              <a:ext cx="1915" cy="285"/>
            </a:xfrm>
            <a:prstGeom prst="rect">
              <a:avLst/>
            </a:prstGeom>
            <a:solidFill>
              <a:srgbClr val="33CCCC"/>
            </a:solidFill>
            <a:ln w="25400">
              <a:solidFill>
                <a:schemeClr val="tx1"/>
              </a:solidFill>
              <a:miter lim="800000"/>
              <a:headEnd/>
              <a:tailEnd/>
            </a:ln>
          </p:spPr>
          <p:txBody>
            <a:bodyPr>
              <a:spAutoFit/>
            </a:bodyPr>
            <a:lstStyle/>
            <a:p>
              <a:pPr algn="ctr">
                <a:buClr>
                  <a:schemeClr val="tx1"/>
                </a:buClr>
                <a:buSzPct val="60000"/>
                <a:buFont typeface="Wingdings" pitchFamily="2" charset="2"/>
                <a:buNone/>
              </a:pPr>
              <a:r>
                <a:rPr lang="en-US" sz="2200">
                  <a:solidFill>
                    <a:schemeClr val="bg1"/>
                  </a:solidFill>
                  <a:latin typeface="Tahoma" pitchFamily="34" charset="0"/>
                </a:rPr>
                <a:t>Repeat administration</a:t>
              </a:r>
            </a:p>
          </p:txBody>
        </p:sp>
      </p:grpSp>
      <p:grpSp>
        <p:nvGrpSpPr>
          <p:cNvPr id="16389" name="Group 7"/>
          <p:cNvGrpSpPr>
            <a:grpSpLocks/>
          </p:cNvGrpSpPr>
          <p:nvPr/>
        </p:nvGrpSpPr>
        <p:grpSpPr bwMode="auto">
          <a:xfrm>
            <a:off x="4648200" y="5273675"/>
            <a:ext cx="3040063" cy="1304925"/>
            <a:chOff x="2928" y="3322"/>
            <a:chExt cx="1915" cy="822"/>
          </a:xfrm>
        </p:grpSpPr>
        <p:sp>
          <p:nvSpPr>
            <p:cNvPr id="16396" name="Line 8"/>
            <p:cNvSpPr>
              <a:spLocks noChangeShapeType="1"/>
            </p:cNvSpPr>
            <p:nvPr/>
          </p:nvSpPr>
          <p:spPr bwMode="auto">
            <a:xfrm>
              <a:off x="3787" y="3322"/>
              <a:ext cx="0" cy="537"/>
            </a:xfrm>
            <a:prstGeom prst="line">
              <a:avLst/>
            </a:prstGeom>
            <a:noFill/>
            <a:ln w="28575">
              <a:solidFill>
                <a:schemeClr val="tx1"/>
              </a:solidFill>
              <a:round/>
              <a:headEnd/>
              <a:tailEnd type="triangle" w="med" len="med"/>
            </a:ln>
          </p:spPr>
          <p:txBody>
            <a:bodyPr/>
            <a:lstStyle/>
            <a:p>
              <a:endParaRPr lang="en-US"/>
            </a:p>
          </p:txBody>
        </p:sp>
        <p:sp>
          <p:nvSpPr>
            <p:cNvPr id="16397" name="Text Box 9"/>
            <p:cNvSpPr txBox="1">
              <a:spLocks noChangeArrowheads="1"/>
            </p:cNvSpPr>
            <p:nvPr/>
          </p:nvSpPr>
          <p:spPr bwMode="auto">
            <a:xfrm>
              <a:off x="2928" y="3859"/>
              <a:ext cx="1915" cy="285"/>
            </a:xfrm>
            <a:prstGeom prst="rect">
              <a:avLst/>
            </a:prstGeom>
            <a:solidFill>
              <a:schemeClr val="tx1"/>
            </a:solidFill>
            <a:ln w="25400">
              <a:solidFill>
                <a:schemeClr val="tx1"/>
              </a:solidFill>
              <a:miter lim="800000"/>
              <a:headEnd/>
              <a:tailEnd/>
            </a:ln>
          </p:spPr>
          <p:txBody>
            <a:bodyPr>
              <a:spAutoFit/>
            </a:bodyPr>
            <a:lstStyle/>
            <a:p>
              <a:pPr algn="ctr">
                <a:buClr>
                  <a:schemeClr val="tx1"/>
                </a:buClr>
                <a:buSzPct val="60000"/>
                <a:buFont typeface="Wingdings" pitchFamily="2" charset="2"/>
                <a:buNone/>
              </a:pPr>
              <a:r>
                <a:rPr lang="en-US" sz="2200">
                  <a:solidFill>
                    <a:schemeClr val="bg1"/>
                  </a:solidFill>
                  <a:latin typeface="Tahoma" pitchFamily="34" charset="0"/>
                </a:rPr>
                <a:t>Tolerance</a:t>
              </a:r>
              <a:r>
                <a:rPr lang="en-US" sz="2200">
                  <a:latin typeface="Tahoma" pitchFamily="34" charset="0"/>
                </a:rPr>
                <a:t> </a:t>
              </a:r>
              <a:r>
                <a:rPr lang="en-US" sz="2200">
                  <a:solidFill>
                    <a:schemeClr val="bg1"/>
                  </a:solidFill>
                  <a:latin typeface="Tahoma" pitchFamily="34" charset="0"/>
                </a:rPr>
                <a:t>develops</a:t>
              </a:r>
            </a:p>
          </p:txBody>
        </p:sp>
      </p:grpSp>
      <p:sp>
        <p:nvSpPr>
          <p:cNvPr id="16390" name="Text Box 10"/>
          <p:cNvSpPr txBox="1">
            <a:spLocks noChangeArrowheads="1"/>
          </p:cNvSpPr>
          <p:nvPr/>
        </p:nvSpPr>
        <p:spPr bwMode="auto">
          <a:xfrm>
            <a:off x="5715000" y="3468688"/>
            <a:ext cx="2932113" cy="641350"/>
          </a:xfrm>
          <a:prstGeom prst="rect">
            <a:avLst/>
          </a:prstGeom>
          <a:noFill/>
          <a:ln w="25400">
            <a:noFill/>
            <a:miter lim="800000"/>
            <a:headEnd/>
            <a:tailEnd/>
          </a:ln>
        </p:spPr>
        <p:txBody>
          <a:bodyPr>
            <a:spAutoFit/>
          </a:bodyPr>
          <a:lstStyle/>
          <a:p>
            <a:pPr algn="ctr">
              <a:buClr>
                <a:schemeClr val="tx1"/>
              </a:buClr>
              <a:buSzPct val="60000"/>
              <a:buFont typeface="Wingdings" pitchFamily="2" charset="2"/>
              <a:buNone/>
            </a:pPr>
            <a:r>
              <a:rPr lang="en-US" i="1">
                <a:latin typeface="Tahoma" pitchFamily="34" charset="0"/>
              </a:rPr>
              <a:t>Discontinuation leads to</a:t>
            </a:r>
          </a:p>
          <a:p>
            <a:pPr algn="ctr">
              <a:buClr>
                <a:schemeClr val="tx1"/>
              </a:buClr>
              <a:buSzPct val="60000"/>
              <a:buFont typeface="Wingdings" pitchFamily="2" charset="2"/>
              <a:buNone/>
            </a:pPr>
            <a:r>
              <a:rPr lang="en-US" i="1">
                <a:latin typeface="Tahoma" pitchFamily="34" charset="0"/>
              </a:rPr>
              <a:t>withdrawal symptoms.</a:t>
            </a:r>
          </a:p>
        </p:txBody>
      </p:sp>
      <p:grpSp>
        <p:nvGrpSpPr>
          <p:cNvPr id="16391" name="Group 11"/>
          <p:cNvGrpSpPr>
            <a:grpSpLocks/>
          </p:cNvGrpSpPr>
          <p:nvPr/>
        </p:nvGrpSpPr>
        <p:grpSpPr bwMode="auto">
          <a:xfrm>
            <a:off x="1912938" y="3255963"/>
            <a:ext cx="3040062" cy="793750"/>
            <a:chOff x="1205" y="2051"/>
            <a:chExt cx="1915" cy="500"/>
          </a:xfrm>
        </p:grpSpPr>
        <p:sp>
          <p:nvSpPr>
            <p:cNvPr id="16394" name="Text Box 12"/>
            <p:cNvSpPr txBox="1">
              <a:spLocks noChangeArrowheads="1"/>
            </p:cNvSpPr>
            <p:nvPr/>
          </p:nvSpPr>
          <p:spPr bwMode="auto">
            <a:xfrm>
              <a:off x="1205" y="2266"/>
              <a:ext cx="1915" cy="285"/>
            </a:xfrm>
            <a:prstGeom prst="rect">
              <a:avLst/>
            </a:prstGeom>
            <a:solidFill>
              <a:srgbClr val="008080"/>
            </a:solidFill>
            <a:ln w="25400">
              <a:solidFill>
                <a:schemeClr val="tx1"/>
              </a:solidFill>
              <a:miter lim="800000"/>
              <a:headEnd/>
              <a:tailEnd/>
            </a:ln>
          </p:spPr>
          <p:txBody>
            <a:bodyPr>
              <a:spAutoFit/>
            </a:bodyPr>
            <a:lstStyle/>
            <a:p>
              <a:pPr algn="ctr">
                <a:buClr>
                  <a:schemeClr val="tx1"/>
                </a:buClr>
                <a:buSzPct val="60000"/>
                <a:buFont typeface="Wingdings" pitchFamily="2" charset="2"/>
                <a:buNone/>
              </a:pPr>
              <a:r>
                <a:rPr lang="en-US" sz="2200">
                  <a:solidFill>
                    <a:schemeClr val="bg1"/>
                  </a:solidFill>
                  <a:latin typeface="Tahoma" pitchFamily="34" charset="0"/>
                </a:rPr>
                <a:t>Pleasurable feelings</a:t>
              </a:r>
            </a:p>
          </p:txBody>
        </p:sp>
        <p:sp>
          <p:nvSpPr>
            <p:cNvPr id="16395" name="Line 13"/>
            <p:cNvSpPr>
              <a:spLocks noChangeShapeType="1"/>
            </p:cNvSpPr>
            <p:nvPr/>
          </p:nvSpPr>
          <p:spPr bwMode="auto">
            <a:xfrm>
              <a:off x="1683" y="2051"/>
              <a:ext cx="0" cy="215"/>
            </a:xfrm>
            <a:prstGeom prst="line">
              <a:avLst/>
            </a:prstGeom>
            <a:noFill/>
            <a:ln w="28575">
              <a:solidFill>
                <a:schemeClr val="tx1"/>
              </a:solidFill>
              <a:round/>
              <a:headEnd/>
              <a:tailEnd type="triangle" w="med" len="med"/>
            </a:ln>
          </p:spPr>
          <p:txBody>
            <a:bodyPr/>
            <a:lstStyle/>
            <a:p>
              <a:endParaRPr lang="en-US"/>
            </a:p>
          </p:txBody>
        </p:sp>
      </p:grpSp>
      <p:sp>
        <p:nvSpPr>
          <p:cNvPr id="16392" name="Rectangle 14"/>
          <p:cNvSpPr>
            <a:spLocks noChangeArrowheads="1"/>
          </p:cNvSpPr>
          <p:nvPr/>
        </p:nvSpPr>
        <p:spPr bwMode="auto">
          <a:xfrm>
            <a:off x="5481638" y="1905000"/>
            <a:ext cx="3462337" cy="1427163"/>
          </a:xfrm>
          <a:prstGeom prst="rect">
            <a:avLst/>
          </a:prstGeom>
          <a:noFill/>
          <a:ln w="9525">
            <a:noFill/>
            <a:miter lim="800000"/>
            <a:headEnd/>
            <a:tailEnd/>
          </a:ln>
        </p:spPr>
        <p:txBody>
          <a:bodyPr anchor="b"/>
          <a:lstStyle/>
          <a:p>
            <a:pPr algn="ctr"/>
            <a:r>
              <a:rPr lang="en-US" sz="3000">
                <a:latin typeface="Tahoma" pitchFamily="34" charset="0"/>
              </a:rPr>
              <a:t>Nicotine addiction </a:t>
            </a:r>
          </a:p>
          <a:p>
            <a:pPr algn="ctr"/>
            <a:endParaRPr lang="en-US" sz="3000">
              <a:latin typeface="Tahoma" pitchFamily="34" charset="0"/>
            </a:endParaRPr>
          </a:p>
        </p:txBody>
      </p:sp>
      <p:sp>
        <p:nvSpPr>
          <p:cNvPr id="16393" name="Rectangle 15"/>
          <p:cNvSpPr>
            <a:spLocks noChangeArrowheads="1"/>
          </p:cNvSpPr>
          <p:nvPr/>
        </p:nvSpPr>
        <p:spPr bwMode="auto">
          <a:xfrm>
            <a:off x="5715000" y="2819400"/>
            <a:ext cx="3228975" cy="396875"/>
          </a:xfrm>
          <a:prstGeom prst="rect">
            <a:avLst/>
          </a:prstGeom>
          <a:noFill/>
          <a:ln w="9525">
            <a:noFill/>
            <a:miter lim="800000"/>
            <a:headEnd/>
            <a:tailEnd/>
          </a:ln>
        </p:spPr>
        <p:txBody>
          <a:bodyPr>
            <a:spAutoFit/>
          </a:bodyPr>
          <a:lstStyle/>
          <a:p>
            <a:pPr algn="ctr">
              <a:spcBef>
                <a:spcPct val="50000"/>
              </a:spcBef>
            </a:pPr>
            <a:r>
              <a:rPr lang="en-US" sz="2000">
                <a:latin typeface="Tahoma" pitchFamily="34" charset="0"/>
              </a:rPr>
              <a:t>is </a:t>
            </a:r>
            <a:r>
              <a:rPr lang="en-US" sz="2000" b="1" i="1">
                <a:latin typeface="Tahoma" pitchFamily="34" charset="0"/>
              </a:rPr>
              <a:t>not</a:t>
            </a:r>
            <a:r>
              <a:rPr lang="en-US" sz="2000">
                <a:latin typeface="Tahoma" pitchFamily="34" charset="0"/>
              </a:rPr>
              <a:t> just a bad habit.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897" name="Group 121"/>
          <p:cNvGraphicFramePr>
            <a:graphicFrameLocks noGrp="1"/>
          </p:cNvGraphicFramePr>
          <p:nvPr>
            <p:ph/>
          </p:nvPr>
        </p:nvGraphicFramePr>
        <p:xfrm>
          <a:off x="468313" y="549275"/>
          <a:ext cx="7054850" cy="6019800"/>
        </p:xfrm>
        <a:graphic>
          <a:graphicData uri="http://schemas.openxmlformats.org/drawingml/2006/table">
            <a:tbl>
              <a:tblPr/>
              <a:tblGrid>
                <a:gridCol w="7054850">
                  <a:extLst>
                    <a:ext uri="{9D8B030D-6E8A-4147-A177-3AD203B41FA5}">
                      <a16:colId xmlns:a16="http://schemas.microsoft.com/office/drawing/2014/main" val="20000"/>
                    </a:ext>
                  </a:extLst>
                </a:gridCol>
              </a:tblGrid>
              <a:tr h="773113">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كم عدد السجائر التي تدخنها في اليوم الواحد؟</a:t>
                      </a:r>
                      <a:r>
                        <a:rPr kumimoji="0" lang="en-US" sz="1100" b="1" i="0" u="none" strike="noStrike" cap="none" normalizeH="0" baseline="0">
                          <a:ln>
                            <a:noFill/>
                          </a:ln>
                          <a:solidFill>
                            <a:schemeClr val="tx1"/>
                          </a:solidFill>
                          <a:effectLst/>
                          <a:latin typeface="Arial" pitchFamily="34" charset="0"/>
                          <a:cs typeface="Times New Roman" pitchFamily="18" charset="0"/>
                        </a:rPr>
                        <a:t> </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1-10.......................................................................................................................(0</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11-20.....................................................................................................................(1</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21-30.....................................................................................................................(2</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31 أو أكثر.................................................................................................................(3</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3113">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كم من الوقت تستغرق قبل أن تدخن أول سيجار عند الاستيقاظ من النوم؟</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في غضون خمس دقائق...................................................................................................(3</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من 6 دقائق إلى 30 دقيقة................................................................................................(2</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من 31 دقيقة إلى 60 دقيقة...............................................................................................(1</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بعد 60 دقيقة...............................................................................................................(0</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847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أي من السجائر التالية يصعب عليك التخلي عنها؟</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السيجار الأول في الصباح................................................................................................(1</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كل السجائر الباقية........................................................................................................(0</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5000">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اي نوع من السجائر تدخن؟</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السجائر ذات نسبة النيكوتين المنخفضة (0.9 ملغرام أو أقل).........................................................(1</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السجائر ذات نسبة النيكوتين المتوسطة (1 إلى 1.2 ملغرام).........................................................(2</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السجائر ذات نسبة النيكوتين المرتفعة (1.3 ملغرام أو أكثر).........................................................(3</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35000">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هل في الغالب تقوم باستنشاق دخان السجائر؟</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أبداً.........................................................................................................................(0</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في بعض الأحيان.........................................................................................................(1</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دائماً.......................................................................................................................(2</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96888">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هل تقوم بالتدخين أكثر في الساعتين الأولى من اليوم عنه في باقي ساعات اليوم؟</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لا...........................................................................................................................(0</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نعم.........................................................................................................................(1</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4927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هل تجد صعوبة في الامتناع عن التدخين في الأماكن العامة التي يحظر فيها التدخين مثل المباني العامة، أو على متن الطائرات، أو أثناء العمل؟</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لا...........................................................................................................................(0</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نعم.........................................................................................................................(1</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2382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هل ما زلت تمارس التدخين حتى بالرغم من شدة المرض حيث أنك تلازم السرير طوال اليوم؟</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لا...........................................................................................................................(0</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GB" sz="1100" b="1"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r" defTabSz="914400" rtl="0" eaLnBrk="0" fontAlgn="base" latinLnBrk="0" hangingPunct="0">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نعم.........................................................................................................................(1</a:t>
                      </a:r>
                      <a:r>
                        <a:rPr kumimoji="0" lang="en-US" sz="1100" b="1" i="0" u="none" strike="noStrike" cap="none" normalizeH="0" baseline="0">
                          <a:ln>
                            <a:noFill/>
                          </a:ln>
                          <a:solidFill>
                            <a:schemeClr val="tx1"/>
                          </a:solidFill>
                          <a:effectLst/>
                          <a:latin typeface="Arial" pitchFamily="34" charset="0"/>
                          <a:cs typeface="Times New Roman" pitchFamily="18" charset="0"/>
                        </a:rPr>
                        <a:t>)</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23825">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ar-SA" sz="1100" b="1" i="0" u="none" strike="noStrike" cap="none" normalizeH="0" baseline="0">
                          <a:ln>
                            <a:noFill/>
                          </a:ln>
                          <a:solidFill>
                            <a:schemeClr val="tx1"/>
                          </a:solidFill>
                          <a:effectLst/>
                          <a:latin typeface="Arial" pitchFamily="34" charset="0"/>
                          <a:cs typeface="Times New Roman" pitchFamily="18" charset="0"/>
                        </a:rPr>
                        <a:t>إجمالي النقاط</a:t>
                      </a:r>
                      <a:endParaRPr kumimoji="0" lang="en-US" sz="1100" b="1" i="0" u="none" strike="noStrike" cap="none" normalizeH="0" baseline="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6888" name="Rectangle 117"/>
          <p:cNvSpPr>
            <a:spLocks noChangeArrowheads="1"/>
          </p:cNvSpPr>
          <p:nvPr/>
        </p:nvSpPr>
        <p:spPr bwMode="auto">
          <a:xfrm>
            <a:off x="2627313" y="115888"/>
            <a:ext cx="3021012" cy="366712"/>
          </a:xfrm>
          <a:prstGeom prst="rect">
            <a:avLst/>
          </a:prstGeom>
          <a:noFill/>
          <a:ln w="9525">
            <a:noFill/>
            <a:miter lim="800000"/>
            <a:headEnd/>
            <a:tailEnd/>
          </a:ln>
        </p:spPr>
        <p:txBody>
          <a:bodyPr wrap="none" anchor="ctr">
            <a:spAutoFit/>
          </a:bodyPr>
          <a:lstStyle/>
          <a:p>
            <a:pPr algn="ctr"/>
            <a:r>
              <a:rPr lang="ar-SA" u="sng"/>
              <a:t>للتدخين</a:t>
            </a:r>
            <a:r>
              <a:rPr lang="en-US" u="sng"/>
              <a:t>  FAGERSTROM </a:t>
            </a:r>
            <a:r>
              <a:rPr lang="ar-SA" u="sng"/>
              <a:t>استبيان</a:t>
            </a:r>
            <a:endParaRPr lang="en-US" u="sng"/>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071538" y="357166"/>
          <a:ext cx="7286676" cy="7254240"/>
        </p:xfrm>
        <a:graphic>
          <a:graphicData uri="http://schemas.openxmlformats.org/drawingml/2006/table">
            <a:tbl>
              <a:tblPr/>
              <a:tblGrid>
                <a:gridCol w="6387086">
                  <a:extLst>
                    <a:ext uri="{9D8B030D-6E8A-4147-A177-3AD203B41FA5}">
                      <a16:colId xmlns:a16="http://schemas.microsoft.com/office/drawing/2014/main" val="20000"/>
                    </a:ext>
                  </a:extLst>
                </a:gridCol>
                <a:gridCol w="899590">
                  <a:extLst>
                    <a:ext uri="{9D8B030D-6E8A-4147-A177-3AD203B41FA5}">
                      <a16:colId xmlns:a16="http://schemas.microsoft.com/office/drawing/2014/main" val="20001"/>
                    </a:ext>
                  </a:extLst>
                </a:gridCol>
              </a:tblGrid>
              <a:tr h="956005">
                <a:tc>
                  <a:txBody>
                    <a:bodyPr/>
                    <a:lstStyle/>
                    <a:p>
                      <a:pPr marL="0" marR="0">
                        <a:spcBef>
                          <a:spcPts val="0"/>
                        </a:spcBef>
                        <a:spcAft>
                          <a:spcPts val="0"/>
                        </a:spcAft>
                      </a:pPr>
                      <a:r>
                        <a:rPr lang="en-GB" sz="1400" b="1" dirty="0">
                          <a:latin typeface="Arial Unicode MS"/>
                          <a:ea typeface="Times New Roman"/>
                          <a:cs typeface="Arial"/>
                        </a:rPr>
                        <a:t>1. How may cigarettes a day to you smoke?</a:t>
                      </a:r>
                      <a:endParaRPr lang="en-US" sz="1400" dirty="0">
                        <a:latin typeface="Times New Roman"/>
                        <a:ea typeface="Times New Roman"/>
                        <a:cs typeface="Arial"/>
                      </a:endParaRPr>
                    </a:p>
                    <a:p>
                      <a:pPr marL="0" marR="0">
                        <a:spcBef>
                          <a:spcPts val="0"/>
                        </a:spcBef>
                        <a:spcAft>
                          <a:spcPts val="0"/>
                        </a:spcAft>
                      </a:pPr>
                      <a:r>
                        <a:rPr lang="en-GB" sz="1400" dirty="0">
                          <a:latin typeface="Arial Unicode MS"/>
                          <a:ea typeface="Times New Roman"/>
                          <a:cs typeface="Arial"/>
                        </a:rPr>
                        <a:t>1-10……………………………………………………………… …(0)</a:t>
                      </a:r>
                      <a:endParaRPr lang="en-US" sz="1400" dirty="0">
                        <a:latin typeface="Times New Roman"/>
                        <a:ea typeface="Times New Roman"/>
                        <a:cs typeface="Arial"/>
                      </a:endParaRPr>
                    </a:p>
                    <a:p>
                      <a:pPr marL="0" marR="0">
                        <a:spcBef>
                          <a:spcPts val="0"/>
                        </a:spcBef>
                        <a:spcAft>
                          <a:spcPts val="0"/>
                        </a:spcAft>
                      </a:pPr>
                      <a:r>
                        <a:rPr lang="en-GB" sz="1400" dirty="0">
                          <a:latin typeface="Arial Unicode MS"/>
                          <a:ea typeface="Times New Roman"/>
                          <a:cs typeface="Arial"/>
                        </a:rPr>
                        <a:t>11-20……………………………………………………………….. (1)</a:t>
                      </a:r>
                      <a:endParaRPr lang="en-US" sz="1400" dirty="0">
                        <a:latin typeface="Times New Roman"/>
                        <a:ea typeface="Times New Roman"/>
                        <a:cs typeface="Arial"/>
                      </a:endParaRPr>
                    </a:p>
                    <a:p>
                      <a:pPr marL="0" marR="0">
                        <a:spcBef>
                          <a:spcPts val="0"/>
                        </a:spcBef>
                        <a:spcAft>
                          <a:spcPts val="0"/>
                        </a:spcAft>
                      </a:pPr>
                      <a:r>
                        <a:rPr lang="en-GB" sz="1400" dirty="0">
                          <a:latin typeface="Arial Unicode MS"/>
                          <a:ea typeface="Times New Roman"/>
                          <a:cs typeface="Arial"/>
                        </a:rPr>
                        <a:t>21-30…………………………………………………………….…..(2)</a:t>
                      </a:r>
                      <a:endParaRPr lang="en-US" sz="1400" dirty="0">
                        <a:latin typeface="Times New Roman"/>
                        <a:ea typeface="Times New Roman"/>
                        <a:cs typeface="Arial"/>
                      </a:endParaRPr>
                    </a:p>
                    <a:p>
                      <a:pPr marL="0" marR="0">
                        <a:spcBef>
                          <a:spcPts val="0"/>
                        </a:spcBef>
                        <a:spcAft>
                          <a:spcPts val="0"/>
                        </a:spcAft>
                      </a:pPr>
                      <a:r>
                        <a:rPr lang="en-GB" sz="1400" dirty="0">
                          <a:latin typeface="Arial Unicode MS"/>
                          <a:ea typeface="Times New Roman"/>
                          <a:cs typeface="Arial"/>
                        </a:rPr>
                        <a:t>31 or more…………………………………………………………..(3)</a:t>
                      </a:r>
                      <a:endParaRPr lang="en-US" sz="1400" dirty="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56005">
                <a:tc>
                  <a:txBody>
                    <a:bodyPr/>
                    <a:lstStyle/>
                    <a:p>
                      <a:pPr marL="0" marR="0">
                        <a:spcBef>
                          <a:spcPts val="0"/>
                        </a:spcBef>
                        <a:spcAft>
                          <a:spcPts val="0"/>
                        </a:spcAft>
                      </a:pPr>
                      <a:r>
                        <a:rPr lang="en-GB" sz="1400" b="1">
                          <a:latin typeface="Arial Unicode MS"/>
                          <a:ea typeface="Times New Roman"/>
                          <a:cs typeface="Arial"/>
                        </a:rPr>
                        <a:t>2. How soon after you wake up do you smoke your first cigarette?</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Within 5 mins……………………………………………………… (3)</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6 to 30 mins…………………………………………………………(2)</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31 to 60 mins………………………………………………………. (1)</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After 60 mins……….…………………………………………….....(0)</a:t>
                      </a:r>
                      <a:endParaRPr lang="en-US" sz="140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3603">
                <a:tc>
                  <a:txBody>
                    <a:bodyPr/>
                    <a:lstStyle/>
                    <a:p>
                      <a:pPr marL="0" marR="0">
                        <a:spcBef>
                          <a:spcPts val="0"/>
                        </a:spcBef>
                        <a:spcAft>
                          <a:spcPts val="0"/>
                        </a:spcAft>
                      </a:pPr>
                      <a:r>
                        <a:rPr lang="en-GB" sz="1400" b="1">
                          <a:latin typeface="Arial Unicode MS"/>
                          <a:ea typeface="Times New Roman"/>
                          <a:cs typeface="Arial"/>
                        </a:rPr>
                        <a:t>3. Which cigarette would you hate most to give up?</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The first one in the morning……………………………………….(1)</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All others…………………………………………………………….(0)</a:t>
                      </a:r>
                      <a:endParaRPr lang="en-US" sz="140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64804">
                <a:tc>
                  <a:txBody>
                    <a:bodyPr/>
                    <a:lstStyle/>
                    <a:p>
                      <a:pPr marL="0" marR="0">
                        <a:spcBef>
                          <a:spcPts val="0"/>
                        </a:spcBef>
                        <a:spcAft>
                          <a:spcPts val="0"/>
                        </a:spcAft>
                      </a:pPr>
                      <a:r>
                        <a:rPr lang="en-GB" sz="1400" b="1">
                          <a:latin typeface="Arial Unicode MS"/>
                          <a:ea typeface="Times New Roman"/>
                          <a:cs typeface="Arial"/>
                        </a:rPr>
                        <a:t>4. What type do you smoke?</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Low nicotine (0.9mg or less)………………………………………(1)</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Medium nicotine (1 to 1.2mg)……………………………………..(2)</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High nicotine (1.3mg or more)…………………………………….(3)</a:t>
                      </a:r>
                      <a:endParaRPr lang="en-US" sz="140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64804">
                <a:tc>
                  <a:txBody>
                    <a:bodyPr/>
                    <a:lstStyle/>
                    <a:p>
                      <a:pPr marL="0" marR="0">
                        <a:spcBef>
                          <a:spcPts val="0"/>
                        </a:spcBef>
                        <a:spcAft>
                          <a:spcPts val="0"/>
                        </a:spcAft>
                      </a:pPr>
                      <a:r>
                        <a:rPr lang="en-GB" sz="1400" b="1">
                          <a:latin typeface="Arial Unicode MS"/>
                          <a:ea typeface="Times New Roman"/>
                          <a:cs typeface="Arial"/>
                        </a:rPr>
                        <a:t>5. How often do you inhale the smoke from your cigarette?</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Never…………………………………………………………………(0)</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Sometimes…………………………………………………………..(1)</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Always……………………………………………………………….(2)</a:t>
                      </a:r>
                      <a:endParaRPr lang="en-US" sz="140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64804">
                <a:tc>
                  <a:txBody>
                    <a:bodyPr/>
                    <a:lstStyle/>
                    <a:p>
                      <a:pPr marL="0" marR="0">
                        <a:spcBef>
                          <a:spcPts val="0"/>
                        </a:spcBef>
                        <a:spcAft>
                          <a:spcPts val="0"/>
                        </a:spcAft>
                      </a:pPr>
                      <a:r>
                        <a:rPr lang="en-GB" sz="1400" b="1">
                          <a:latin typeface="Arial Unicode MS"/>
                          <a:ea typeface="Times New Roman"/>
                          <a:cs typeface="Arial"/>
                        </a:rPr>
                        <a:t>6. Do you smoke more during the first two hours of the day than during the rest of the day?</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No…………………………………………………………………….(0)</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Yes…………………………………………………………………...(1)</a:t>
                      </a:r>
                      <a:endParaRPr lang="en-US" sz="140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64804">
                <a:tc>
                  <a:txBody>
                    <a:bodyPr/>
                    <a:lstStyle/>
                    <a:p>
                      <a:pPr marL="0" marR="0">
                        <a:spcBef>
                          <a:spcPts val="0"/>
                        </a:spcBef>
                        <a:spcAft>
                          <a:spcPts val="0"/>
                        </a:spcAft>
                      </a:pPr>
                      <a:r>
                        <a:rPr lang="en-GB" sz="1400" b="1">
                          <a:latin typeface="Arial Unicode MS"/>
                          <a:ea typeface="Times New Roman"/>
                          <a:cs typeface="Arial"/>
                        </a:rPr>
                        <a:t>7. Do you find it difficult to refrain from smoking in places where it is forbidden, such as public buildings, on airplanes, or at work?</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No…………………………………………………………………….(0)</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Yes……………………………………………………………………(1)</a:t>
                      </a:r>
                      <a:endParaRPr lang="en-US" sz="140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64804">
                <a:tc>
                  <a:txBody>
                    <a:bodyPr/>
                    <a:lstStyle/>
                    <a:p>
                      <a:pPr marL="0" marR="0">
                        <a:spcBef>
                          <a:spcPts val="0"/>
                        </a:spcBef>
                        <a:spcAft>
                          <a:spcPts val="0"/>
                        </a:spcAft>
                      </a:pPr>
                      <a:r>
                        <a:rPr lang="en-GB" sz="1400">
                          <a:latin typeface="Arial Unicode MS"/>
                          <a:ea typeface="Times New Roman"/>
                          <a:cs typeface="Arial"/>
                        </a:rPr>
                        <a:t>8. Do you still smoke even when you are so ill that you are in bed most of the day?</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No…………………………………………………………………….(0)</a:t>
                      </a:r>
                      <a:endParaRPr lang="en-US" sz="1400">
                        <a:latin typeface="Times New Roman"/>
                        <a:ea typeface="Times New Roman"/>
                        <a:cs typeface="Arial"/>
                      </a:endParaRPr>
                    </a:p>
                    <a:p>
                      <a:pPr marL="0" marR="0">
                        <a:spcBef>
                          <a:spcPts val="0"/>
                        </a:spcBef>
                        <a:spcAft>
                          <a:spcPts val="0"/>
                        </a:spcAft>
                      </a:pPr>
                      <a:r>
                        <a:rPr lang="en-GB" sz="1400">
                          <a:latin typeface="Arial Unicode MS"/>
                          <a:ea typeface="Times New Roman"/>
                          <a:cs typeface="Arial"/>
                        </a:rPr>
                        <a:t>Yes……………………………………………………………………(1)</a:t>
                      </a:r>
                      <a:endParaRPr lang="en-US" sz="140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1201">
                <a:tc>
                  <a:txBody>
                    <a:bodyPr/>
                    <a:lstStyle/>
                    <a:p>
                      <a:pPr marL="0" marR="0">
                        <a:spcBef>
                          <a:spcPts val="0"/>
                        </a:spcBef>
                        <a:spcAft>
                          <a:spcPts val="0"/>
                        </a:spcAft>
                      </a:pPr>
                      <a:r>
                        <a:rPr lang="en-GB" sz="1400" b="1" dirty="0">
                          <a:latin typeface="Arial Unicode MS"/>
                          <a:ea typeface="Times New Roman"/>
                          <a:cs typeface="Arial"/>
                        </a:rPr>
                        <a:t>TOTAL POINTS</a:t>
                      </a:r>
                      <a:endParaRPr lang="en-US" sz="1400" dirty="0">
                        <a:latin typeface="Times New Roman"/>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GB" sz="800" dirty="0">
                        <a:latin typeface="Arial Unicode MS"/>
                        <a:ea typeface="Times New Roman"/>
                        <a:cs typeface="Arial"/>
                      </a:endParaRPr>
                    </a:p>
                  </a:txBody>
                  <a:tcPr marL="59296" marR="592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1428728" y="2285992"/>
            <a:ext cx="585791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1" i="1" u="sng" strike="noStrike" cap="none" normalizeH="0" baseline="0" dirty="0">
                <a:ln>
                  <a:noFill/>
                </a:ln>
                <a:solidFill>
                  <a:schemeClr val="tx1"/>
                </a:solidFill>
                <a:effectLst/>
                <a:latin typeface="Arial Unicode MS" pitchFamily="34" charset="-128"/>
                <a:ea typeface="Arial Unicode MS" pitchFamily="34" charset="-128"/>
                <a:cs typeface="Arial" pitchFamily="34" charset="0"/>
              </a:rPr>
              <a:t>The </a:t>
            </a:r>
            <a:r>
              <a:rPr kumimoji="0" lang="en-GB" sz="2400" b="1" i="1" u="sng" strike="noStrike" cap="none" normalizeH="0" baseline="0" dirty="0" err="1">
                <a:ln>
                  <a:noFill/>
                </a:ln>
                <a:solidFill>
                  <a:schemeClr val="tx1"/>
                </a:solidFill>
                <a:effectLst/>
                <a:latin typeface="Arial Unicode MS" pitchFamily="34" charset="-128"/>
                <a:ea typeface="Arial Unicode MS" pitchFamily="34" charset="-128"/>
                <a:cs typeface="Arial" pitchFamily="34" charset="0"/>
              </a:rPr>
              <a:t>Fagerstorm</a:t>
            </a:r>
            <a:r>
              <a:rPr kumimoji="0" lang="en-GB" sz="2400" b="1" i="1" u="sng" strike="noStrike" cap="none" normalizeH="0" baseline="0" dirty="0">
                <a:ln>
                  <a:noFill/>
                </a:ln>
                <a:solidFill>
                  <a:schemeClr val="tx1"/>
                </a:solidFill>
                <a:effectLst/>
                <a:latin typeface="Arial Unicode MS" pitchFamily="34" charset="-128"/>
                <a:ea typeface="Arial Unicode MS" pitchFamily="34" charset="-128"/>
                <a:cs typeface="Arial" pitchFamily="34" charset="0"/>
              </a:rPr>
              <a:t> Scoring:</a:t>
            </a:r>
            <a:endParaRPr kumimoji="0" lang="en-US" sz="2400" b="1"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Arial Unicode MS" pitchFamily="34" charset="-128"/>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b="1" i="0" u="none" strike="noStrike" cap="none" normalizeH="0" baseline="0" dirty="0">
                <a:ln>
                  <a:noFill/>
                </a:ln>
                <a:solidFill>
                  <a:schemeClr val="tx1"/>
                </a:solidFill>
                <a:effectLst/>
                <a:latin typeface="Arial Unicode MS" pitchFamily="34" charset="-128"/>
                <a:ea typeface="Arial Unicode MS" pitchFamily="34" charset="-128"/>
                <a:cs typeface="Arial" pitchFamily="34" charset="0"/>
              </a:rPr>
              <a:t>       </a:t>
            </a:r>
            <a:r>
              <a:rPr kumimoji="0" lang="en-GB" sz="2400" i="0" u="none" strike="noStrike" cap="none" normalizeH="0" baseline="0" dirty="0">
                <a:ln>
                  <a:noFill/>
                </a:ln>
                <a:solidFill>
                  <a:schemeClr val="tx1"/>
                </a:solidFill>
                <a:effectLst/>
                <a:latin typeface="Arial Unicode MS" pitchFamily="34" charset="-128"/>
                <a:ea typeface="Arial Unicode MS" pitchFamily="34" charset="-128"/>
                <a:cs typeface="Arial" pitchFamily="34" charset="0"/>
              </a:rPr>
              <a:t>0-5: Low dependence</a:t>
            </a:r>
            <a:endParaRPr kumimoji="0" lang="en-US" sz="240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i="0" u="none" strike="noStrike" cap="none" normalizeH="0" baseline="0" dirty="0">
                <a:ln>
                  <a:noFill/>
                </a:ln>
                <a:solidFill>
                  <a:schemeClr val="tx1"/>
                </a:solidFill>
                <a:effectLst/>
                <a:latin typeface="Arial Unicode MS" pitchFamily="34" charset="-128"/>
                <a:ea typeface="Arial Unicode MS" pitchFamily="34" charset="-128"/>
                <a:cs typeface="Arial" pitchFamily="34" charset="0"/>
              </a:rPr>
              <a:t>       6-10: Medium dependence</a:t>
            </a:r>
            <a:endParaRPr kumimoji="0" lang="en-US" sz="240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400" i="0" u="none" strike="noStrike" cap="none" normalizeH="0" baseline="0" dirty="0">
                <a:ln>
                  <a:noFill/>
                </a:ln>
                <a:solidFill>
                  <a:schemeClr val="tx1"/>
                </a:solidFill>
                <a:effectLst/>
                <a:latin typeface="Arial Unicode MS" pitchFamily="34" charset="-128"/>
                <a:ea typeface="Arial Unicode MS" pitchFamily="34" charset="-128"/>
                <a:cs typeface="Arial" pitchFamily="34" charset="0"/>
              </a:rPr>
              <a:t>       11-15: High dependence</a:t>
            </a:r>
            <a:endParaRPr kumimoji="0" lang="en-GB" sz="240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44A5AF9-984F-23B4-BD71-C6CC6A6BE54A}"/>
              </a:ext>
            </a:extLst>
          </p:cNvPr>
          <p:cNvPicPr>
            <a:picLocks noChangeAspect="1"/>
          </p:cNvPicPr>
          <p:nvPr/>
        </p:nvPicPr>
        <p:blipFill>
          <a:blip r:embed="rId2"/>
          <a:stretch>
            <a:fillRect/>
          </a:stretch>
        </p:blipFill>
        <p:spPr>
          <a:xfrm>
            <a:off x="827584" y="972355"/>
            <a:ext cx="7067165" cy="4913290"/>
          </a:xfrm>
          <a:prstGeom prst="rect">
            <a:avLst/>
          </a:prstGeom>
        </p:spPr>
      </p:pic>
    </p:spTree>
    <p:extLst>
      <p:ext uri="{BB962C8B-B14F-4D97-AF65-F5344CB8AC3E}">
        <p14:creationId xmlns:p14="http://schemas.microsoft.com/office/powerpoint/2010/main" val="37491881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CE16C36-2250-BF90-8B1C-398240374239}"/>
              </a:ext>
            </a:extLst>
          </p:cNvPr>
          <p:cNvPicPr>
            <a:picLocks noChangeAspect="1"/>
          </p:cNvPicPr>
          <p:nvPr/>
        </p:nvPicPr>
        <p:blipFill>
          <a:blip r:embed="rId2"/>
          <a:stretch>
            <a:fillRect/>
          </a:stretch>
        </p:blipFill>
        <p:spPr>
          <a:xfrm>
            <a:off x="683568" y="691134"/>
            <a:ext cx="7012632" cy="5475732"/>
          </a:xfrm>
          <a:prstGeom prst="rect">
            <a:avLst/>
          </a:prstGeom>
        </p:spPr>
      </p:pic>
    </p:spTree>
    <p:extLst>
      <p:ext uri="{BB962C8B-B14F-4D97-AF65-F5344CB8AC3E}">
        <p14:creationId xmlns:p14="http://schemas.microsoft.com/office/powerpoint/2010/main" val="3322299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brain hemisphere"/>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55651" name="Line 3"/>
          <p:cNvSpPr>
            <a:spLocks noChangeShapeType="1"/>
          </p:cNvSpPr>
          <p:nvPr/>
        </p:nvSpPr>
        <p:spPr bwMode="auto">
          <a:xfrm>
            <a:off x="4965700" y="5087938"/>
            <a:ext cx="315913" cy="1720850"/>
          </a:xfrm>
          <a:prstGeom prst="line">
            <a:avLst/>
          </a:prstGeom>
          <a:noFill/>
          <a:ln w="152400">
            <a:solidFill>
              <a:srgbClr val="9900CC"/>
            </a:solidFill>
            <a:prstDash val="sysDot"/>
            <a:round/>
            <a:headEnd type="triangle" w="med" len="med"/>
            <a:tailEnd/>
          </a:ln>
          <a:effectLst>
            <a:outerShdw dist="63500" dir="2212194" algn="ctr" rotWithShape="0">
              <a:srgbClr val="FFFFFF">
                <a:alpha val="50000"/>
              </a:srgbClr>
            </a:outerShdw>
          </a:effectLst>
        </p:spPr>
        <p:txBody>
          <a:bodyPr wrap="none" anchor="ctr"/>
          <a:lstStyle/>
          <a:p>
            <a:pPr>
              <a:defRPr/>
            </a:pPr>
            <a:endParaRPr lang="en-US"/>
          </a:p>
        </p:txBody>
      </p:sp>
      <p:sp>
        <p:nvSpPr>
          <p:cNvPr id="155652" name="Text Box 4"/>
          <p:cNvSpPr txBox="1">
            <a:spLocks noChangeArrowheads="1"/>
          </p:cNvSpPr>
          <p:nvPr/>
        </p:nvSpPr>
        <p:spPr bwMode="auto">
          <a:xfrm>
            <a:off x="5251450" y="5281613"/>
            <a:ext cx="3603625" cy="1066800"/>
          </a:xfrm>
          <a:prstGeom prst="rect">
            <a:avLst/>
          </a:prstGeom>
          <a:noFill/>
          <a:ln w="9525" algn="ctr">
            <a:noFill/>
            <a:miter lim="800000"/>
            <a:headEnd/>
            <a:tailEnd/>
          </a:ln>
          <a:effectLst/>
        </p:spPr>
        <p:txBody>
          <a:bodyPr>
            <a:spAutoFit/>
          </a:bodyPr>
          <a:lstStyle/>
          <a:p>
            <a:pPr eaLnBrk="0" hangingPunct="0">
              <a:spcBef>
                <a:spcPct val="50000"/>
              </a:spcBef>
              <a:defRPr/>
            </a:pPr>
            <a:r>
              <a:rPr lang="en-US" sz="3200" b="1">
                <a:solidFill>
                  <a:schemeClr val="bg1"/>
                </a:solidFill>
                <a:effectLst>
                  <a:outerShdw blurRad="38100" dist="38100" dir="2700000" algn="tl">
                    <a:srgbClr val="C0C0C0"/>
                  </a:outerShdw>
                </a:effectLst>
              </a:rPr>
              <a:t>Nicotine enters</a:t>
            </a:r>
            <a:br>
              <a:rPr lang="en-US" sz="3200" b="1">
                <a:solidFill>
                  <a:schemeClr val="bg1"/>
                </a:solidFill>
                <a:effectLst>
                  <a:outerShdw blurRad="38100" dist="38100" dir="2700000" algn="tl">
                    <a:srgbClr val="C0C0C0"/>
                  </a:outerShdw>
                </a:effectLst>
              </a:rPr>
            </a:br>
            <a:r>
              <a:rPr lang="en-US" sz="3200" b="1">
                <a:solidFill>
                  <a:schemeClr val="bg1"/>
                </a:solidFill>
                <a:effectLst>
                  <a:outerShdw blurRad="38100" dist="38100" dir="2700000" algn="tl">
                    <a:srgbClr val="C0C0C0"/>
                  </a:outerShdw>
                </a:effectLst>
              </a:rPr>
              <a:t> brain</a:t>
            </a:r>
          </a:p>
        </p:txBody>
      </p:sp>
      <p:sp>
        <p:nvSpPr>
          <p:cNvPr id="155653" name="Line 5"/>
          <p:cNvSpPr>
            <a:spLocks noChangeShapeType="1"/>
          </p:cNvSpPr>
          <p:nvPr/>
        </p:nvSpPr>
        <p:spPr bwMode="auto">
          <a:xfrm>
            <a:off x="4673600" y="3451225"/>
            <a:ext cx="317500" cy="1719263"/>
          </a:xfrm>
          <a:prstGeom prst="line">
            <a:avLst/>
          </a:prstGeom>
          <a:noFill/>
          <a:ln w="152400">
            <a:solidFill>
              <a:srgbClr val="9900CC"/>
            </a:solidFill>
            <a:prstDash val="sysDot"/>
            <a:round/>
            <a:headEnd type="triangle" w="med" len="med"/>
            <a:tailEnd/>
          </a:ln>
          <a:effectLst>
            <a:outerShdw dist="74053" dir="1857825" algn="ctr" rotWithShape="0">
              <a:srgbClr val="FFFFFF">
                <a:alpha val="50000"/>
              </a:srgbClr>
            </a:outerShdw>
          </a:effectLst>
        </p:spPr>
        <p:txBody>
          <a:bodyPr wrap="none" anchor="ctr"/>
          <a:lstStyle/>
          <a:p>
            <a:pPr>
              <a:defRPr/>
            </a:pPr>
            <a:endParaRPr lang="en-US"/>
          </a:p>
        </p:txBody>
      </p:sp>
      <p:sp>
        <p:nvSpPr>
          <p:cNvPr id="155654" name="Text Box 6"/>
          <p:cNvSpPr txBox="1">
            <a:spLocks noChangeArrowheads="1"/>
          </p:cNvSpPr>
          <p:nvPr/>
        </p:nvSpPr>
        <p:spPr bwMode="auto">
          <a:xfrm>
            <a:off x="5165725" y="3886200"/>
            <a:ext cx="3825875" cy="822325"/>
          </a:xfrm>
          <a:prstGeom prst="rect">
            <a:avLst/>
          </a:prstGeom>
          <a:noFill/>
          <a:ln w="9525" algn="ctr">
            <a:noFill/>
            <a:miter lim="800000"/>
            <a:headEnd/>
            <a:tailEnd/>
          </a:ln>
          <a:effectLst/>
        </p:spPr>
        <p:txBody>
          <a:bodyPr>
            <a:spAutoFit/>
          </a:bodyPr>
          <a:lstStyle/>
          <a:p>
            <a:pPr eaLnBrk="0" hangingPunct="0">
              <a:spcBef>
                <a:spcPct val="50000"/>
              </a:spcBef>
              <a:defRPr/>
            </a:pPr>
            <a:r>
              <a:rPr lang="en-US" sz="2400" b="1">
                <a:solidFill>
                  <a:schemeClr val="bg1"/>
                </a:solidFill>
                <a:effectLst>
                  <a:outerShdw blurRad="38100" dist="38100" dir="2700000" algn="tl">
                    <a:srgbClr val="C0C0C0"/>
                  </a:outerShdw>
                </a:effectLst>
              </a:rPr>
              <a:t>Stimulation of Alpha 4 Beta 2 nicotine receptors</a:t>
            </a:r>
          </a:p>
        </p:txBody>
      </p:sp>
      <p:sp>
        <p:nvSpPr>
          <p:cNvPr id="155655" name="AutoShape 7"/>
          <p:cNvSpPr>
            <a:spLocks noChangeArrowheads="1"/>
          </p:cNvSpPr>
          <p:nvPr/>
        </p:nvSpPr>
        <p:spPr bwMode="auto">
          <a:xfrm rot="20849674" flipH="1">
            <a:off x="3355975" y="3306763"/>
            <a:ext cx="1527175" cy="492125"/>
          </a:xfrm>
          <a:prstGeom prst="curvedDownArrow">
            <a:avLst>
              <a:gd name="adj1" fmla="val 62065"/>
              <a:gd name="adj2" fmla="val 124129"/>
              <a:gd name="adj3" fmla="val 33333"/>
            </a:avLst>
          </a:prstGeom>
          <a:solidFill>
            <a:srgbClr val="9900CC"/>
          </a:solidFill>
          <a:ln w="9525">
            <a:noFill/>
            <a:miter lim="800000"/>
            <a:headEnd/>
            <a:tailEnd/>
          </a:ln>
        </p:spPr>
        <p:txBody>
          <a:bodyPr wrap="none" anchor="ctr"/>
          <a:lstStyle/>
          <a:p>
            <a:endParaRPr lang="en-US"/>
          </a:p>
        </p:txBody>
      </p:sp>
      <p:sp>
        <p:nvSpPr>
          <p:cNvPr id="155656" name="AutoShape 8"/>
          <p:cNvSpPr>
            <a:spLocks noChangeArrowheads="1"/>
          </p:cNvSpPr>
          <p:nvPr/>
        </p:nvSpPr>
        <p:spPr bwMode="auto">
          <a:xfrm rot="20963057" flipV="1">
            <a:off x="2684463" y="1693863"/>
            <a:ext cx="698500" cy="2330450"/>
          </a:xfrm>
          <a:prstGeom prst="curvedRightArrow">
            <a:avLst>
              <a:gd name="adj1" fmla="val 82204"/>
              <a:gd name="adj2" fmla="val 133455"/>
              <a:gd name="adj3" fmla="val 47139"/>
            </a:avLst>
          </a:prstGeom>
          <a:solidFill>
            <a:srgbClr val="9900CC"/>
          </a:solidFill>
          <a:ln w="9525">
            <a:noFill/>
            <a:miter lim="800000"/>
            <a:headEnd/>
            <a:tailEnd/>
          </a:ln>
        </p:spPr>
        <p:txBody>
          <a:bodyPr wrap="none" anchor="ctr"/>
          <a:lstStyle/>
          <a:p>
            <a:endParaRPr lang="en-US"/>
          </a:p>
        </p:txBody>
      </p:sp>
      <p:sp>
        <p:nvSpPr>
          <p:cNvPr id="155657" name="Text Box 9"/>
          <p:cNvSpPr txBox="1">
            <a:spLocks noChangeArrowheads="1"/>
          </p:cNvSpPr>
          <p:nvPr/>
        </p:nvSpPr>
        <p:spPr bwMode="auto">
          <a:xfrm>
            <a:off x="3232150" y="2401888"/>
            <a:ext cx="4418013" cy="579437"/>
          </a:xfrm>
          <a:prstGeom prst="rect">
            <a:avLst/>
          </a:prstGeom>
          <a:noFill/>
          <a:ln w="9525" algn="ctr">
            <a:noFill/>
            <a:miter lim="800000"/>
            <a:headEnd/>
            <a:tailEnd/>
          </a:ln>
          <a:effectLst/>
        </p:spPr>
        <p:txBody>
          <a:bodyPr>
            <a:spAutoFit/>
          </a:bodyPr>
          <a:lstStyle/>
          <a:p>
            <a:pPr eaLnBrk="0" hangingPunct="0">
              <a:spcBef>
                <a:spcPct val="50000"/>
              </a:spcBef>
              <a:defRPr/>
            </a:pPr>
            <a:r>
              <a:rPr lang="en-US" sz="3200" b="1">
                <a:solidFill>
                  <a:schemeClr val="bg1"/>
                </a:solidFill>
                <a:effectLst>
                  <a:outerShdw blurRad="38100" dist="38100" dir="2700000" algn="tl">
                    <a:srgbClr val="C0C0C0"/>
                  </a:outerShdw>
                </a:effectLst>
              </a:rPr>
              <a:t>Dopamine release</a:t>
            </a:r>
          </a:p>
        </p:txBody>
      </p:sp>
      <p:sp>
        <p:nvSpPr>
          <p:cNvPr id="17418" name="Rectangle 10"/>
          <p:cNvSpPr>
            <a:spLocks noChangeArrowheads="1"/>
          </p:cNvSpPr>
          <p:nvPr/>
        </p:nvSpPr>
        <p:spPr bwMode="auto">
          <a:xfrm>
            <a:off x="1117600" y="-50800"/>
            <a:ext cx="7297738" cy="693738"/>
          </a:xfrm>
          <a:prstGeom prst="rect">
            <a:avLst/>
          </a:prstGeom>
          <a:noFill/>
          <a:ln w="9525">
            <a:noFill/>
            <a:miter lim="800000"/>
            <a:headEnd/>
            <a:tailEnd/>
          </a:ln>
        </p:spPr>
        <p:txBody>
          <a:bodyPr anchor="b"/>
          <a:lstStyle/>
          <a:p>
            <a:pPr algn="ctr"/>
            <a:r>
              <a:rPr lang="en-US" sz="3600">
                <a:solidFill>
                  <a:schemeClr val="bg1"/>
                </a:solidFill>
                <a:latin typeface="Calibri" pitchFamily="34" charset="0"/>
              </a:rPr>
              <a:t>DOPAMINE REWARD PATHWAY</a:t>
            </a:r>
          </a:p>
        </p:txBody>
      </p:sp>
      <p:sp>
        <p:nvSpPr>
          <p:cNvPr id="17419" name="Text Box 11"/>
          <p:cNvSpPr txBox="1">
            <a:spLocks noChangeArrowheads="1"/>
          </p:cNvSpPr>
          <p:nvPr/>
        </p:nvSpPr>
        <p:spPr bwMode="auto">
          <a:xfrm>
            <a:off x="295275" y="773113"/>
            <a:ext cx="1624013" cy="822325"/>
          </a:xfrm>
          <a:prstGeom prst="rect">
            <a:avLst/>
          </a:prstGeom>
          <a:noFill/>
          <a:ln w="9525" algn="ctr">
            <a:noFill/>
            <a:miter lim="800000"/>
            <a:headEnd/>
            <a:tailEnd/>
          </a:ln>
        </p:spPr>
        <p:txBody>
          <a:bodyPr>
            <a:spAutoFit/>
          </a:bodyPr>
          <a:lstStyle/>
          <a:p>
            <a:pPr algn="ctr" eaLnBrk="0" hangingPunct="0">
              <a:spcBef>
                <a:spcPct val="30000"/>
              </a:spcBef>
            </a:pPr>
            <a:r>
              <a:rPr lang="en-US" sz="2400" b="1">
                <a:solidFill>
                  <a:srgbClr val="FFFF99"/>
                </a:solidFill>
              </a:rPr>
              <a:t>Prefrontal cortex</a:t>
            </a:r>
          </a:p>
        </p:txBody>
      </p:sp>
      <p:sp>
        <p:nvSpPr>
          <p:cNvPr id="17420" name="Text Box 12"/>
          <p:cNvSpPr txBox="1">
            <a:spLocks noChangeArrowheads="1"/>
          </p:cNvSpPr>
          <p:nvPr/>
        </p:nvSpPr>
        <p:spPr bwMode="auto">
          <a:xfrm>
            <a:off x="400050" y="4564063"/>
            <a:ext cx="1995488" cy="822325"/>
          </a:xfrm>
          <a:prstGeom prst="rect">
            <a:avLst/>
          </a:prstGeom>
          <a:noFill/>
          <a:ln w="9525" algn="ctr">
            <a:noFill/>
            <a:miter lim="800000"/>
            <a:headEnd/>
            <a:tailEnd/>
          </a:ln>
        </p:spPr>
        <p:txBody>
          <a:bodyPr>
            <a:spAutoFit/>
          </a:bodyPr>
          <a:lstStyle/>
          <a:p>
            <a:pPr algn="ctr" eaLnBrk="0" hangingPunct="0">
              <a:spcBef>
                <a:spcPct val="30000"/>
              </a:spcBef>
            </a:pPr>
            <a:r>
              <a:rPr lang="en-US" sz="2400" b="1">
                <a:solidFill>
                  <a:srgbClr val="FFFF99"/>
                </a:solidFill>
              </a:rPr>
              <a:t>Nucleus accumbens</a:t>
            </a:r>
          </a:p>
        </p:txBody>
      </p:sp>
      <p:sp>
        <p:nvSpPr>
          <p:cNvPr id="17421" name="Line 13"/>
          <p:cNvSpPr>
            <a:spLocks noChangeShapeType="1"/>
          </p:cNvSpPr>
          <p:nvPr/>
        </p:nvSpPr>
        <p:spPr bwMode="auto">
          <a:xfrm flipV="1">
            <a:off x="3762375" y="3800475"/>
            <a:ext cx="723900" cy="1381125"/>
          </a:xfrm>
          <a:prstGeom prst="line">
            <a:avLst/>
          </a:prstGeom>
          <a:noFill/>
          <a:ln w="76200">
            <a:solidFill>
              <a:srgbClr val="FFFF99"/>
            </a:solidFill>
            <a:round/>
            <a:headEnd/>
            <a:tailEnd type="triangle" w="med" len="med"/>
          </a:ln>
        </p:spPr>
        <p:txBody>
          <a:bodyPr wrap="none" anchor="ctr"/>
          <a:lstStyle/>
          <a:p>
            <a:endParaRPr lang="en-US"/>
          </a:p>
        </p:txBody>
      </p:sp>
      <p:sp>
        <p:nvSpPr>
          <p:cNvPr id="17422" name="Text Box 14"/>
          <p:cNvSpPr txBox="1">
            <a:spLocks noChangeArrowheads="1"/>
          </p:cNvSpPr>
          <p:nvPr/>
        </p:nvSpPr>
        <p:spPr bwMode="auto">
          <a:xfrm>
            <a:off x="2476500" y="5230813"/>
            <a:ext cx="1995488" cy="1187450"/>
          </a:xfrm>
          <a:prstGeom prst="rect">
            <a:avLst/>
          </a:prstGeom>
          <a:noFill/>
          <a:ln w="9525" algn="ctr">
            <a:noFill/>
            <a:miter lim="800000"/>
            <a:headEnd/>
            <a:tailEnd/>
          </a:ln>
        </p:spPr>
        <p:txBody>
          <a:bodyPr>
            <a:spAutoFit/>
          </a:bodyPr>
          <a:lstStyle/>
          <a:p>
            <a:pPr algn="ctr" eaLnBrk="0" hangingPunct="0">
              <a:spcBef>
                <a:spcPct val="30000"/>
              </a:spcBef>
            </a:pPr>
            <a:r>
              <a:rPr lang="en-US" sz="2400" b="1">
                <a:solidFill>
                  <a:srgbClr val="FFFF99"/>
                </a:solidFill>
              </a:rPr>
              <a:t>Ventral tegmental area</a:t>
            </a:r>
          </a:p>
        </p:txBody>
      </p:sp>
      <p:sp>
        <p:nvSpPr>
          <p:cNvPr id="17423" name="Line 15"/>
          <p:cNvSpPr>
            <a:spLocks noChangeShapeType="1"/>
          </p:cNvSpPr>
          <p:nvPr/>
        </p:nvSpPr>
        <p:spPr bwMode="auto">
          <a:xfrm flipV="1">
            <a:off x="2219325" y="3971925"/>
            <a:ext cx="1200150" cy="923925"/>
          </a:xfrm>
          <a:prstGeom prst="line">
            <a:avLst/>
          </a:prstGeom>
          <a:noFill/>
          <a:ln w="76200">
            <a:solidFill>
              <a:srgbClr val="FFFF99"/>
            </a:solidFill>
            <a:round/>
            <a:headEnd/>
            <a:tailEnd type="triangle" w="med" len="med"/>
          </a:ln>
        </p:spPr>
        <p:txBody>
          <a:bodyPr wrap="none" anchor="ctr"/>
          <a:lstStyle/>
          <a:p>
            <a:endParaRPr lang="en-US"/>
          </a:p>
        </p:txBody>
      </p:sp>
      <p:sp>
        <p:nvSpPr>
          <p:cNvPr id="17424" name="Line 16"/>
          <p:cNvSpPr>
            <a:spLocks noChangeShapeType="1"/>
          </p:cNvSpPr>
          <p:nvPr/>
        </p:nvSpPr>
        <p:spPr bwMode="auto">
          <a:xfrm>
            <a:off x="1666875" y="1323975"/>
            <a:ext cx="1238250" cy="581025"/>
          </a:xfrm>
          <a:prstGeom prst="line">
            <a:avLst/>
          </a:prstGeom>
          <a:noFill/>
          <a:ln w="76200">
            <a:solidFill>
              <a:srgbClr val="FFFF99"/>
            </a:solidFill>
            <a:round/>
            <a:headEnd/>
            <a:tailEnd type="triangle" w="med" len="me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5652"/>
                                        </p:tgtEl>
                                        <p:attrNameLst>
                                          <p:attrName>style.visibility</p:attrName>
                                        </p:attrNameLst>
                                      </p:cBhvr>
                                      <p:to>
                                        <p:strVal val="visible"/>
                                      </p:to>
                                    </p:set>
                                    <p:anim calcmode="lin" valueType="num">
                                      <p:cBhvr additive="base">
                                        <p:cTn id="7" dur="500" fill="hold"/>
                                        <p:tgtEl>
                                          <p:spTgt spid="155652"/>
                                        </p:tgtEl>
                                        <p:attrNameLst>
                                          <p:attrName>ppt_x</p:attrName>
                                        </p:attrNameLst>
                                      </p:cBhvr>
                                      <p:tavLst>
                                        <p:tav tm="0">
                                          <p:val>
                                            <p:strVal val="1+#ppt_w/2"/>
                                          </p:val>
                                        </p:tav>
                                        <p:tav tm="100000">
                                          <p:val>
                                            <p:strVal val="#ppt_x"/>
                                          </p:val>
                                        </p:tav>
                                      </p:tavLst>
                                    </p:anim>
                                    <p:anim calcmode="lin" valueType="num">
                                      <p:cBhvr additive="base">
                                        <p:cTn id="8" dur="500" fill="hold"/>
                                        <p:tgtEl>
                                          <p:spTgt spid="15565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155651"/>
                                        </p:tgtEl>
                                        <p:attrNameLst>
                                          <p:attrName>style.visibility</p:attrName>
                                        </p:attrNameLst>
                                      </p:cBhvr>
                                      <p:to>
                                        <p:strVal val="visible"/>
                                      </p:to>
                                    </p:set>
                                    <p:animEffect transition="in" filter="wipe(down)">
                                      <p:cBhvr>
                                        <p:cTn id="12" dur="500"/>
                                        <p:tgtEl>
                                          <p:spTgt spid="15565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55654"/>
                                        </p:tgtEl>
                                        <p:attrNameLst>
                                          <p:attrName>style.visibility</p:attrName>
                                        </p:attrNameLst>
                                      </p:cBhvr>
                                      <p:to>
                                        <p:strVal val="visible"/>
                                      </p:to>
                                    </p:set>
                                    <p:anim calcmode="lin" valueType="num">
                                      <p:cBhvr additive="base">
                                        <p:cTn id="17" dur="500" fill="hold"/>
                                        <p:tgtEl>
                                          <p:spTgt spid="155654"/>
                                        </p:tgtEl>
                                        <p:attrNameLst>
                                          <p:attrName>ppt_x</p:attrName>
                                        </p:attrNameLst>
                                      </p:cBhvr>
                                      <p:tavLst>
                                        <p:tav tm="0">
                                          <p:val>
                                            <p:strVal val="1+#ppt_w/2"/>
                                          </p:val>
                                        </p:tav>
                                        <p:tav tm="100000">
                                          <p:val>
                                            <p:strVal val="#ppt_x"/>
                                          </p:val>
                                        </p:tav>
                                      </p:tavLst>
                                    </p:anim>
                                    <p:anim calcmode="lin" valueType="num">
                                      <p:cBhvr additive="base">
                                        <p:cTn id="18" dur="500" fill="hold"/>
                                        <p:tgtEl>
                                          <p:spTgt spid="155654"/>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22" presetClass="entr" presetSubtype="4" fill="hold" nodeType="afterEffect">
                                  <p:stCondLst>
                                    <p:cond delay="0"/>
                                  </p:stCondLst>
                                  <p:childTnLst>
                                    <p:set>
                                      <p:cBhvr>
                                        <p:cTn id="21" dur="1" fill="hold">
                                          <p:stCondLst>
                                            <p:cond delay="0"/>
                                          </p:stCondLst>
                                        </p:cTn>
                                        <p:tgtEl>
                                          <p:spTgt spid="155653"/>
                                        </p:tgtEl>
                                        <p:attrNameLst>
                                          <p:attrName>style.visibility</p:attrName>
                                        </p:attrNameLst>
                                      </p:cBhvr>
                                      <p:to>
                                        <p:strVal val="visible"/>
                                      </p:to>
                                    </p:set>
                                    <p:animEffect transition="in" filter="wipe(down)">
                                      <p:cBhvr>
                                        <p:cTn id="22" dur="500"/>
                                        <p:tgtEl>
                                          <p:spTgt spid="15565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55657"/>
                                        </p:tgtEl>
                                        <p:attrNameLst>
                                          <p:attrName>style.visibility</p:attrName>
                                        </p:attrNameLst>
                                      </p:cBhvr>
                                      <p:to>
                                        <p:strVal val="visible"/>
                                      </p:to>
                                    </p:set>
                                    <p:anim calcmode="lin" valueType="num">
                                      <p:cBhvr additive="base">
                                        <p:cTn id="27" dur="500" fill="hold"/>
                                        <p:tgtEl>
                                          <p:spTgt spid="155657"/>
                                        </p:tgtEl>
                                        <p:attrNameLst>
                                          <p:attrName>ppt_x</p:attrName>
                                        </p:attrNameLst>
                                      </p:cBhvr>
                                      <p:tavLst>
                                        <p:tav tm="0">
                                          <p:val>
                                            <p:strVal val="1+#ppt_w/2"/>
                                          </p:val>
                                        </p:tav>
                                        <p:tav tm="100000">
                                          <p:val>
                                            <p:strVal val="#ppt_x"/>
                                          </p:val>
                                        </p:tav>
                                      </p:tavLst>
                                    </p:anim>
                                    <p:anim calcmode="lin" valueType="num">
                                      <p:cBhvr additive="base">
                                        <p:cTn id="28" dur="500" fill="hold"/>
                                        <p:tgtEl>
                                          <p:spTgt spid="155657"/>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ID="22" presetClass="entr" presetSubtype="2" fill="hold" grpId="0" nodeType="afterEffect">
                                  <p:stCondLst>
                                    <p:cond delay="0"/>
                                  </p:stCondLst>
                                  <p:childTnLst>
                                    <p:set>
                                      <p:cBhvr>
                                        <p:cTn id="31" dur="1" fill="hold">
                                          <p:stCondLst>
                                            <p:cond delay="0"/>
                                          </p:stCondLst>
                                        </p:cTn>
                                        <p:tgtEl>
                                          <p:spTgt spid="155655"/>
                                        </p:tgtEl>
                                        <p:attrNameLst>
                                          <p:attrName>style.visibility</p:attrName>
                                        </p:attrNameLst>
                                      </p:cBhvr>
                                      <p:to>
                                        <p:strVal val="visible"/>
                                      </p:to>
                                    </p:set>
                                    <p:animEffect transition="in" filter="wipe(right)">
                                      <p:cBhvr>
                                        <p:cTn id="32" dur="500"/>
                                        <p:tgtEl>
                                          <p:spTgt spid="155655"/>
                                        </p:tgtEl>
                                      </p:cBhvr>
                                    </p:animEffect>
                                  </p:childTnLst>
                                </p:cTn>
                              </p:par>
                            </p:childTnLst>
                          </p:cTn>
                        </p:par>
                        <p:par>
                          <p:cTn id="33" fill="hold">
                            <p:stCondLst>
                              <p:cond delay="1000"/>
                            </p:stCondLst>
                            <p:childTnLst>
                              <p:par>
                                <p:cTn id="34" presetID="22" presetClass="entr" presetSubtype="4" fill="hold" grpId="0" nodeType="afterEffect">
                                  <p:stCondLst>
                                    <p:cond delay="0"/>
                                  </p:stCondLst>
                                  <p:childTnLst>
                                    <p:set>
                                      <p:cBhvr>
                                        <p:cTn id="35" dur="1" fill="hold">
                                          <p:stCondLst>
                                            <p:cond delay="0"/>
                                          </p:stCondLst>
                                        </p:cTn>
                                        <p:tgtEl>
                                          <p:spTgt spid="155656"/>
                                        </p:tgtEl>
                                        <p:attrNameLst>
                                          <p:attrName>style.visibility</p:attrName>
                                        </p:attrNameLst>
                                      </p:cBhvr>
                                      <p:to>
                                        <p:strVal val="visible"/>
                                      </p:to>
                                    </p:set>
                                    <p:animEffect transition="in" filter="wipe(down)">
                                      <p:cBhvr>
                                        <p:cTn id="36" dur="500"/>
                                        <p:tgtEl>
                                          <p:spTgt spid="155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2" grpId="0" autoUpdateAnimBg="0"/>
      <p:bldP spid="155654" grpId="0" autoUpdateAnimBg="0"/>
      <p:bldP spid="155655" grpId="0" animBg="1"/>
      <p:bldP spid="155656" grpId="0" animBg="1"/>
      <p:bldP spid="15565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p:cNvSpPr>
          <p:nvPr>
            <p:ph type="title" idx="4294967295"/>
          </p:nvPr>
        </p:nvSpPr>
        <p:spPr>
          <a:xfrm>
            <a:off x="457200" y="274638"/>
            <a:ext cx="8229600" cy="1143000"/>
          </a:xfrm>
        </p:spPr>
        <p:txBody>
          <a:bodyPr rtlCol="0">
            <a:normAutofit/>
            <a:scene3d>
              <a:camera prst="orthographicFront"/>
              <a:lightRig rig="soft" dir="t"/>
            </a:scene3d>
            <a:sp3d prstMaterial="softEdge">
              <a:bevelT w="25400" h="25400"/>
            </a:sp3d>
          </a:bodyPr>
          <a:lstStyle/>
          <a:p>
            <a:pPr eaLnBrk="1" hangingPunct="1">
              <a:defRPr/>
            </a:pPr>
            <a:r>
              <a:rPr lang="en-US" sz="4100" b="1" kern="1200">
                <a:solidFill>
                  <a:schemeClr val="tx2"/>
                </a:solidFill>
              </a:rPr>
              <a:t>Dopamine</a:t>
            </a:r>
          </a:p>
        </p:txBody>
      </p:sp>
      <p:sp>
        <p:nvSpPr>
          <p:cNvPr id="18435" name="Rectangle 3"/>
          <p:cNvSpPr>
            <a:spLocks noGrp="1"/>
          </p:cNvSpPr>
          <p:nvPr>
            <p:ph type="body" idx="4294967295"/>
          </p:nvPr>
        </p:nvSpPr>
        <p:spPr/>
        <p:txBody>
          <a:bodyPr/>
          <a:lstStyle/>
          <a:p>
            <a:pPr marL="365125" indent="-255588" eaLnBrk="1" hangingPunct="1"/>
            <a:r>
              <a:rPr lang="en-US" b="1"/>
              <a:t>Dopamine induces feelings of euphoria and pleasure and is responsible for activating the dopamine reward pathway</a:t>
            </a:r>
            <a:r>
              <a:rPr lang="en-US"/>
              <a:t> </a:t>
            </a:r>
          </a:p>
          <a:p>
            <a:pPr marL="365125" indent="-255588" eaLnBrk="1" hangingPunct="1"/>
            <a:r>
              <a:rPr lang="en-US"/>
              <a:t>The dopamine reward pathway, as depicted in this simplified diagram, is a network of nervous tissue in the middle of the brain that elicits feelings of pleasure in response to certain stimuli.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b="1"/>
              <a:t>Addiction to nicotine</a:t>
            </a:r>
          </a:p>
        </p:txBody>
      </p:sp>
      <p:sp>
        <p:nvSpPr>
          <p:cNvPr id="19459" name="Rectangle 3"/>
          <p:cNvSpPr>
            <a:spLocks noGrp="1" noChangeArrowheads="1"/>
          </p:cNvSpPr>
          <p:nvPr>
            <p:ph type="body" idx="1"/>
          </p:nvPr>
        </p:nvSpPr>
        <p:spPr/>
        <p:txBody>
          <a:bodyPr/>
          <a:lstStyle/>
          <a:p>
            <a:pPr eaLnBrk="1" hangingPunct="1">
              <a:lnSpc>
                <a:spcPct val="90000"/>
              </a:lnSpc>
            </a:pPr>
            <a:r>
              <a:rPr lang="en-US" sz="2800" b="1" dirty="0"/>
              <a:t>Addiction to tobacco is </a:t>
            </a:r>
            <a:r>
              <a:rPr lang="en-US" sz="2800" b="1" dirty="0" err="1"/>
              <a:t>multifactorial</a:t>
            </a:r>
            <a:r>
              <a:rPr lang="en-US" sz="2800" b="1" dirty="0"/>
              <a:t>: </a:t>
            </a:r>
          </a:p>
          <a:p>
            <a:pPr eaLnBrk="1" hangingPunct="1">
              <a:lnSpc>
                <a:spcPct val="90000"/>
              </a:lnSpc>
            </a:pPr>
            <a:endParaRPr lang="en-US" sz="2800" b="1" dirty="0"/>
          </a:p>
          <a:p>
            <a:pPr eaLnBrk="1" hangingPunct="1">
              <a:lnSpc>
                <a:spcPct val="90000"/>
              </a:lnSpc>
            </a:pPr>
            <a:r>
              <a:rPr lang="en-US" sz="2800" dirty="0"/>
              <a:t>It includes a desire for the direct pharmacologic actions of nicotine, relief of withdrawal symptoms, and learned associations. </a:t>
            </a:r>
          </a:p>
          <a:p>
            <a:pPr eaLnBrk="1" hangingPunct="1">
              <a:lnSpc>
                <a:spcPct val="90000"/>
              </a:lnSpc>
              <a:buNone/>
            </a:pPr>
            <a:endParaRPr lang="en-US" sz="2800" dirty="0"/>
          </a:p>
          <a:p>
            <a:pPr eaLnBrk="1" hangingPunct="1">
              <a:lnSpc>
                <a:spcPct val="90000"/>
              </a:lnSpc>
            </a:pPr>
            <a:r>
              <a:rPr lang="en-US" sz="2800" dirty="0"/>
              <a:t>Smokers usually provide different reasons for smoking that could include pleasure, arousal, enhanced vigilance, improved performance, relief of anxiety or depression, reduced hunger, and control of body weight</a:t>
            </a:r>
            <a:r>
              <a:rPr lang="en-GB" sz="28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b="1"/>
              <a:t>Addiction to nicotine</a:t>
            </a:r>
          </a:p>
        </p:txBody>
      </p:sp>
      <p:sp>
        <p:nvSpPr>
          <p:cNvPr id="20483" name="Rectangle 3"/>
          <p:cNvSpPr>
            <a:spLocks noGrp="1" noChangeArrowheads="1"/>
          </p:cNvSpPr>
          <p:nvPr>
            <p:ph type="body" idx="1"/>
          </p:nvPr>
        </p:nvSpPr>
        <p:spPr/>
        <p:txBody>
          <a:bodyPr/>
          <a:lstStyle/>
          <a:p>
            <a:pPr eaLnBrk="1" hangingPunct="1">
              <a:lnSpc>
                <a:spcPct val="90000"/>
              </a:lnSpc>
            </a:pPr>
            <a:r>
              <a:rPr lang="en-US" sz="2800" dirty="0"/>
              <a:t>The absence of nicotine due to smoking cessation results in subnormal release of dopamine and other neurotransmitters.</a:t>
            </a:r>
          </a:p>
          <a:p>
            <a:pPr eaLnBrk="1" hangingPunct="1">
              <a:lnSpc>
                <a:spcPct val="90000"/>
              </a:lnSpc>
              <a:buNone/>
            </a:pPr>
            <a:endParaRPr lang="en-US" sz="2800" dirty="0"/>
          </a:p>
          <a:p>
            <a:pPr eaLnBrk="1" hangingPunct="1">
              <a:lnSpc>
                <a:spcPct val="90000"/>
              </a:lnSpc>
            </a:pPr>
            <a:r>
              <a:rPr lang="en-US" sz="2800" dirty="0"/>
              <a:t> Nicotine withdrawal results in the state of deficient dopamine responses to novel stimuli in general and a state of malaise and inability to experience pleasure.</a:t>
            </a:r>
          </a:p>
          <a:p>
            <a:pPr eaLnBrk="1" hangingPunct="1">
              <a:lnSpc>
                <a:spcPct val="90000"/>
              </a:lnSpc>
              <a:buNone/>
            </a:pPr>
            <a:endParaRPr lang="en-US" sz="2800" dirty="0"/>
          </a:p>
          <a:p>
            <a:pPr eaLnBrk="1" hangingPunct="1">
              <a:lnSpc>
                <a:spcPct val="90000"/>
              </a:lnSpc>
            </a:pPr>
            <a:r>
              <a:rPr lang="en-US" sz="2800" dirty="0"/>
              <a:t> This leads to development of nicotine withdrawal symptoms.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47688" y="1982788"/>
            <a:ext cx="7724775" cy="4411662"/>
          </a:xfrm>
          <a:prstGeom prst="rect">
            <a:avLst/>
          </a:prstGeom>
          <a:noFill/>
          <a:ln w="9525">
            <a:noFill/>
            <a:miter lim="800000"/>
            <a:headEnd/>
            <a:tailEnd/>
          </a:ln>
        </p:spPr>
        <p:txBody>
          <a:bodyPr/>
          <a:lstStyle/>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Depression</a:t>
            </a:r>
          </a:p>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Insomnia</a:t>
            </a:r>
          </a:p>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Irritability/frustration/anger</a:t>
            </a:r>
          </a:p>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Anxiety</a:t>
            </a:r>
          </a:p>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Difficulty concentrating</a:t>
            </a:r>
          </a:p>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Restlessness</a:t>
            </a:r>
          </a:p>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Increased appetite/weight gain</a:t>
            </a:r>
          </a:p>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Decreased heart rate</a:t>
            </a:r>
          </a:p>
          <a:p>
            <a:pPr marL="228600" indent="-228600">
              <a:lnSpc>
                <a:spcPct val="75000"/>
              </a:lnSpc>
              <a:spcBef>
                <a:spcPct val="50000"/>
              </a:spcBef>
              <a:spcAft>
                <a:spcPct val="10000"/>
              </a:spcAft>
              <a:buClr>
                <a:schemeClr val="tx1"/>
              </a:buClr>
              <a:buSzPct val="60000"/>
              <a:buFont typeface="Wingdings" pitchFamily="2" charset="2"/>
              <a:buChar char="n"/>
            </a:pPr>
            <a:r>
              <a:rPr lang="en-US" altLang="en-US" sz="2400" dirty="0">
                <a:latin typeface="Tahoma" pitchFamily="34" charset="0"/>
              </a:rPr>
              <a:t>Cravings*</a:t>
            </a:r>
          </a:p>
        </p:txBody>
      </p:sp>
      <p:sp>
        <p:nvSpPr>
          <p:cNvPr id="160771" name="Rectangle 3"/>
          <p:cNvSpPr>
            <a:spLocks noGrp="1" noChangeArrowheads="1"/>
          </p:cNvSpPr>
          <p:nvPr>
            <p:ph type="title" idx="4294967295"/>
          </p:nvPr>
        </p:nvSpPr>
        <p:spPr>
          <a:xfrm>
            <a:off x="381000" y="228600"/>
            <a:ext cx="7515225" cy="1143000"/>
          </a:xfrm>
        </p:spPr>
        <p:txBody>
          <a:bodyPr anchor="b">
            <a:normAutofit/>
            <a:scene3d>
              <a:camera prst="orthographicFront"/>
              <a:lightRig rig="soft" dir="t"/>
            </a:scene3d>
            <a:sp3d prstMaterial="softEdge">
              <a:bevelT w="25400" h="25400"/>
            </a:sp3d>
          </a:bodyPr>
          <a:lstStyle/>
          <a:p>
            <a:pPr eaLnBrk="1" hangingPunct="1">
              <a:defRPr/>
            </a:pPr>
            <a:r>
              <a:rPr lang="en-US" sz="2900" b="1" kern="1200">
                <a:solidFill>
                  <a:schemeClr val="tx2"/>
                </a:solidFill>
              </a:rPr>
              <a:t>NICOTINE PHARMACODYNAMICS: WITHDRAWAL EFFECTS</a:t>
            </a:r>
          </a:p>
        </p:txBody>
      </p:sp>
      <p:sp>
        <p:nvSpPr>
          <p:cNvPr id="160773" name="Text Box 5"/>
          <p:cNvSpPr txBox="1">
            <a:spLocks noChangeArrowheads="1"/>
          </p:cNvSpPr>
          <p:nvPr/>
        </p:nvSpPr>
        <p:spPr bwMode="auto">
          <a:xfrm>
            <a:off x="5937250" y="2590800"/>
            <a:ext cx="2728913" cy="1917700"/>
          </a:xfrm>
          <a:prstGeom prst="rect">
            <a:avLst/>
          </a:prstGeom>
          <a:solidFill>
            <a:schemeClr val="tx1"/>
          </a:solidFill>
          <a:ln w="9525">
            <a:noFill/>
            <a:miter lim="800000"/>
            <a:headEnd/>
            <a:tailEnd/>
          </a:ln>
        </p:spPr>
        <p:txBody>
          <a:bodyPr>
            <a:spAutoFit/>
          </a:bodyPr>
          <a:lstStyle/>
          <a:p>
            <a:pPr algn="ctr" eaLnBrk="0" hangingPunct="0">
              <a:spcBef>
                <a:spcPct val="30000"/>
              </a:spcBef>
            </a:pPr>
            <a:r>
              <a:rPr lang="en-US" sz="2400">
                <a:solidFill>
                  <a:schemeClr val="bg1"/>
                </a:solidFill>
                <a:latin typeface="Tahoma" pitchFamily="34" charset="0"/>
              </a:rPr>
              <a:t>Most symptoms peak 24–48 hr after quitting and subside within     2–4 weeks.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07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3" grpId="0" animBg="1"/>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472</TotalTime>
  <Words>3703</Words>
  <Application>Microsoft Office PowerPoint</Application>
  <PresentationFormat>On-screen Show (4:3)</PresentationFormat>
  <Paragraphs>399</Paragraphs>
  <Slides>44</Slides>
  <Notes>6</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44</vt:i4>
      </vt:variant>
    </vt:vector>
  </HeadingPairs>
  <TitlesOfParts>
    <vt:vector size="60" baseType="lpstr">
      <vt:lpstr>Arial Unicode MS</vt:lpstr>
      <vt:lpstr>Arial</vt:lpstr>
      <vt:lpstr>Arial Black</vt:lpstr>
      <vt:lpstr>Calibri</vt:lpstr>
      <vt:lpstr>Cambria</vt:lpstr>
      <vt:lpstr>Century Gothic</vt:lpstr>
      <vt:lpstr>Monotype Sorts</vt:lpstr>
      <vt:lpstr>Symbol</vt:lpstr>
      <vt:lpstr>Tahoma</vt:lpstr>
      <vt:lpstr>Times New Roman</vt:lpstr>
      <vt:lpstr>Trebuchet MS</vt:lpstr>
      <vt:lpstr>Tw Cen MT</vt:lpstr>
      <vt:lpstr>Verdana</vt:lpstr>
      <vt:lpstr>Wingdings</vt:lpstr>
      <vt:lpstr>Wingdings 3</vt:lpstr>
      <vt:lpstr>Pixel</vt:lpstr>
      <vt:lpstr>Nicotine replacement therapy</vt:lpstr>
      <vt:lpstr> Addiction to nicotine </vt:lpstr>
      <vt:lpstr>PowerPoint Presentation</vt:lpstr>
      <vt:lpstr>BIOLOGY of NICOTINE ADDICTION: ROLE of DOPAMINE</vt:lpstr>
      <vt:lpstr>PowerPoint Presentation</vt:lpstr>
      <vt:lpstr>Dopamine</vt:lpstr>
      <vt:lpstr>Addiction to nicotine</vt:lpstr>
      <vt:lpstr>Addiction to nicotine</vt:lpstr>
      <vt:lpstr>NICOTINE PHARMACODYNAMICS: WITHDRAWAL EFFECTS</vt:lpstr>
      <vt:lpstr>What are the benefits of stopping smoking?</vt:lpstr>
      <vt:lpstr>PowerPoint Presentation</vt:lpstr>
      <vt:lpstr>Management of smoking cessation</vt:lpstr>
      <vt:lpstr>Nicotine replacement therapy (NRT)</vt:lpstr>
      <vt:lpstr>Nicotine replacement therapy (NRT)</vt:lpstr>
      <vt:lpstr>Nicotine Replacement Therapy (NRT)</vt:lpstr>
      <vt:lpstr>Nicotine Replacement Therapy</vt:lpstr>
      <vt:lpstr>Selected Medication Options: Monotherapy and Combination Therapy</vt:lpstr>
      <vt:lpstr>NRT - Therapeutic Effect</vt:lpstr>
      <vt:lpstr>Nicotine patches</vt:lpstr>
      <vt:lpstr>Nictoine patches</vt:lpstr>
      <vt:lpstr>Precautions</vt:lpstr>
      <vt:lpstr>Nicotine patches– Application</vt:lpstr>
      <vt:lpstr>Why a 24-hour patch ?</vt:lpstr>
      <vt:lpstr>Success rates of nicotine patches as a first line monotherapy</vt:lpstr>
      <vt:lpstr>Nicotine Lozenges</vt:lpstr>
      <vt:lpstr>High level of smoking addiction</vt:lpstr>
      <vt:lpstr>For patients with ischaemic heart disease with moderate or high level of addiction: </vt:lpstr>
      <vt:lpstr>Varenicline (Champix, Chantix)</vt:lpstr>
      <vt:lpstr>Varenicline (Champix, Chantix)</vt:lpstr>
      <vt:lpstr>Varenicline (Champix, Chantix)</vt:lpstr>
      <vt:lpstr>Contraindications </vt:lpstr>
      <vt:lpstr>Precautions for varenicline use</vt:lpstr>
      <vt:lpstr>Precautions for varenicline use</vt:lpstr>
      <vt:lpstr>Varenicline: Side effects </vt:lpstr>
      <vt:lpstr>Bupropion (Zyban)</vt:lpstr>
      <vt:lpstr>Bupropion (Zyban)</vt:lpstr>
      <vt:lpstr>Bupropion (Zyban)</vt:lpstr>
      <vt:lpstr>Bupropion (Zyban)</vt:lpstr>
      <vt:lpstr>Management plan:  </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Nicotine replacement therapy</dc:title>
  <dc:creator>User</dc:creator>
  <cp:lastModifiedBy>Munir Abu-Helalah</cp:lastModifiedBy>
  <cp:revision>51</cp:revision>
  <dcterms:created xsi:type="dcterms:W3CDTF">2011-10-10T19:23:13Z</dcterms:created>
  <dcterms:modified xsi:type="dcterms:W3CDTF">2022-11-21T09:51:45Z</dcterms:modified>
</cp:coreProperties>
</file>