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31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1378A-6E88-4C4E-905C-22FAFA1D486A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B8F7C-1BCD-426F-99F6-28C78E1EF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659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1378A-6E88-4C4E-905C-22FAFA1D486A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B8F7C-1BCD-426F-99F6-28C78E1EF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339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1378A-6E88-4C4E-905C-22FAFA1D486A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B8F7C-1BCD-426F-99F6-28C78E1EF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481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1378A-6E88-4C4E-905C-22FAFA1D486A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B8F7C-1BCD-426F-99F6-28C78E1EF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679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1378A-6E88-4C4E-905C-22FAFA1D486A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B8F7C-1BCD-426F-99F6-28C78E1EF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851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1378A-6E88-4C4E-905C-22FAFA1D486A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B8F7C-1BCD-426F-99F6-28C78E1EF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006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1378A-6E88-4C4E-905C-22FAFA1D486A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B8F7C-1BCD-426F-99F6-28C78E1EF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474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1378A-6E88-4C4E-905C-22FAFA1D486A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B8F7C-1BCD-426F-99F6-28C78E1EF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904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1378A-6E88-4C4E-905C-22FAFA1D486A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B8F7C-1BCD-426F-99F6-28C78E1EF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234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1378A-6E88-4C4E-905C-22FAFA1D486A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B8F7C-1BCD-426F-99F6-28C78E1EF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831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1378A-6E88-4C4E-905C-22FAFA1D486A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B8F7C-1BCD-426F-99F6-28C78E1EF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283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D1378A-6E88-4C4E-905C-22FAFA1D486A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B8F7C-1BCD-426F-99F6-28C78E1EF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610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Cortisol" TargetMode="External"/><Relationship Id="rId2" Type="http://schemas.openxmlformats.org/officeDocument/2006/relationships/hyperlink" Target="https://en.wikipedia.org/wiki/Hormon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.wikipedia.org/wiki/Addison's_disease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Hypopituitarism" TargetMode="External"/><Relationship Id="rId3" Type="http://schemas.openxmlformats.org/officeDocument/2006/relationships/hyperlink" Target="https://en.wikipedia.org/wiki/Addison's_disease" TargetMode="External"/><Relationship Id="rId7" Type="http://schemas.openxmlformats.org/officeDocument/2006/relationships/hyperlink" Target="https://en.wikipedia.org/wiki/Pituitary_adenoma" TargetMode="External"/><Relationship Id="rId2" Type="http://schemas.openxmlformats.org/officeDocument/2006/relationships/hyperlink" Target="https://en.wikipedia.org/wiki/Cortiso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Sheehan's_syndrome" TargetMode="External"/><Relationship Id="rId5" Type="http://schemas.openxmlformats.org/officeDocument/2006/relationships/hyperlink" Target="https://en.wikipedia.org/wiki/Pituitary" TargetMode="External"/><Relationship Id="rId4" Type="http://schemas.openxmlformats.org/officeDocument/2006/relationships/hyperlink" Target="https://en.wikipedia.org/wiki/Congenital_adrenal_hyperplasia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Diarrhea" TargetMode="External"/><Relationship Id="rId3" Type="http://schemas.openxmlformats.org/officeDocument/2006/relationships/hyperlink" Target="https://en.wikipedia.org/wiki/Lethargy" TargetMode="External"/><Relationship Id="rId7" Type="http://schemas.openxmlformats.org/officeDocument/2006/relationships/hyperlink" Target="https://en.wikipedia.org/wiki/Vomiting" TargetMode="External"/><Relationship Id="rId2" Type="http://schemas.openxmlformats.org/officeDocument/2006/relationships/hyperlink" Target="https://en.wikipedia.org/wiki/Psychosi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Hypotension" TargetMode="External"/><Relationship Id="rId5" Type="http://schemas.openxmlformats.org/officeDocument/2006/relationships/hyperlink" Target="https://en.wikipedia.org/wiki/Fever" TargetMode="External"/><Relationship Id="rId10" Type="http://schemas.openxmlformats.org/officeDocument/2006/relationships/hyperlink" Target="https://en.wikipedia.org/wiki/Syncope_(medicine)" TargetMode="External"/><Relationship Id="rId4" Type="http://schemas.openxmlformats.org/officeDocument/2006/relationships/hyperlink" Target="https://en.wikipedia.org/wiki/Non-epileptic_seizure" TargetMode="External"/><Relationship Id="rId9" Type="http://schemas.openxmlformats.org/officeDocument/2006/relationships/hyperlink" Target="https://en.wikipedia.org/wiki/Dehydration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Hypercalcemia" TargetMode="External"/><Relationship Id="rId7" Type="http://schemas.openxmlformats.org/officeDocument/2006/relationships/hyperlink" Target="https://en.wikipedia.org/wiki/Hypothyroid" TargetMode="External"/><Relationship Id="rId2" Type="http://schemas.openxmlformats.org/officeDocument/2006/relationships/hyperlink" Target="https://en.wikipedia.org/wiki/Hyperkalemi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Hypotension" TargetMode="External"/><Relationship Id="rId5" Type="http://schemas.openxmlformats.org/officeDocument/2006/relationships/hyperlink" Target="https://en.wikipedia.org/wiki/Hyponatremia" TargetMode="External"/><Relationship Id="rId4" Type="http://schemas.openxmlformats.org/officeDocument/2006/relationships/hyperlink" Target="https://en.wikipedia.org/wiki/Hypoglycemia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/>
              <a:t>Addisonian</a:t>
            </a:r>
            <a:r>
              <a:rPr lang="en-US" b="1" dirty="0"/>
              <a:t> crisis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endParaRPr lang="en-US" sz="3200" dirty="0" smtClean="0"/>
          </a:p>
          <a:p>
            <a:pPr algn="r"/>
            <a:r>
              <a:rPr lang="en-US" sz="3200" dirty="0" smtClean="0"/>
              <a:t>Fares </a:t>
            </a:r>
            <a:r>
              <a:rPr lang="en-US" sz="3200" dirty="0" err="1" smtClean="0"/>
              <a:t>alshaer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5796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Addisonian</a:t>
            </a:r>
            <a:r>
              <a:rPr lang="en-US" b="1" dirty="0"/>
              <a:t> </a:t>
            </a:r>
            <a:r>
              <a:rPr lang="en-US" b="1" dirty="0" smtClean="0"/>
              <a:t>crisis :</a:t>
            </a:r>
          </a:p>
          <a:p>
            <a:r>
              <a:rPr lang="en-US" dirty="0"/>
              <a:t> (also known as </a:t>
            </a:r>
            <a:r>
              <a:rPr lang="en-US" b="1" dirty="0" smtClean="0"/>
              <a:t> Adrenal crisis </a:t>
            </a:r>
            <a:r>
              <a:rPr lang="en-US" dirty="0"/>
              <a:t> and </a:t>
            </a:r>
            <a:r>
              <a:rPr lang="en-US" b="1" dirty="0"/>
              <a:t>acute adrenal insufficiency</a:t>
            </a:r>
            <a:r>
              <a:rPr lang="en-US" dirty="0"/>
              <a:t>) is a medical emergency and potentially life-threatening situation requiring immediate emergency </a:t>
            </a:r>
            <a:r>
              <a:rPr lang="en-US" dirty="0" smtClean="0"/>
              <a:t>treatment.</a:t>
            </a:r>
          </a:p>
          <a:p>
            <a:r>
              <a:rPr lang="en-US" dirty="0"/>
              <a:t>It is a </a:t>
            </a:r>
            <a:r>
              <a:rPr lang="en-US" dirty="0" smtClean="0"/>
              <a:t>number of </a:t>
            </a:r>
            <a:r>
              <a:rPr lang="en-US" dirty="0"/>
              <a:t>symptoms that indicate severe adrenal </a:t>
            </a:r>
            <a:r>
              <a:rPr lang="en-US" dirty="0" smtClean="0"/>
              <a:t>insufficiency </a:t>
            </a:r>
            <a:r>
              <a:rPr lang="en-US" dirty="0"/>
              <a:t>caused by insufficient levels of the </a:t>
            </a:r>
            <a:r>
              <a:rPr lang="en-US" dirty="0">
                <a:hlinkClick r:id="rId2" tooltip="Hormone"/>
              </a:rPr>
              <a:t>hormone</a:t>
            </a:r>
            <a:r>
              <a:rPr lang="en-US" dirty="0"/>
              <a:t> </a:t>
            </a:r>
            <a:r>
              <a:rPr lang="en-US" dirty="0" smtClean="0">
                <a:hlinkClick r:id="rId3" tooltip="Cortisol"/>
              </a:rPr>
              <a:t>cortisol</a:t>
            </a:r>
            <a:r>
              <a:rPr lang="en-US" dirty="0" smtClean="0"/>
              <a:t>.</a:t>
            </a:r>
          </a:p>
          <a:p>
            <a:r>
              <a:rPr lang="en-US" dirty="0"/>
              <a:t> This may be the result of either previously undiagnosed or untreated </a:t>
            </a:r>
            <a:r>
              <a:rPr lang="en-US" dirty="0">
                <a:hlinkClick r:id="rId4" tooltip="Addison's disease"/>
              </a:rPr>
              <a:t>Addison's </a:t>
            </a:r>
            <a:r>
              <a:rPr lang="en-US" dirty="0" smtClean="0">
                <a:hlinkClick r:id="rId4" tooltip="Addison's disease"/>
              </a:rPr>
              <a:t>disease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014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Adrenal crisis is caused by a deficiency of </a:t>
            </a:r>
            <a:r>
              <a:rPr lang="en-US" dirty="0">
                <a:hlinkClick r:id="rId2" tooltip="Cortisol"/>
              </a:rPr>
              <a:t>cortisol</a:t>
            </a:r>
            <a:r>
              <a:rPr lang="en-US" dirty="0"/>
              <a:t> resulting </a:t>
            </a:r>
            <a:r>
              <a:rPr lang="en-US" dirty="0" smtClean="0"/>
              <a:t>from:</a:t>
            </a:r>
          </a:p>
          <a:p>
            <a:r>
              <a:rPr lang="en-US" dirty="0"/>
              <a:t> </a:t>
            </a:r>
            <a:r>
              <a:rPr lang="en-US" dirty="0">
                <a:hlinkClick r:id="rId3" tooltip="Addison's disease"/>
              </a:rPr>
              <a:t>Addison's </a:t>
            </a:r>
            <a:r>
              <a:rPr lang="en-US" dirty="0" smtClean="0">
                <a:hlinkClick r:id="rId3" tooltip="Addison's disease"/>
              </a:rPr>
              <a:t>disease</a:t>
            </a:r>
            <a:endParaRPr lang="en-US" dirty="0" smtClean="0"/>
          </a:p>
          <a:p>
            <a:r>
              <a:rPr lang="en-US" dirty="0"/>
              <a:t> </a:t>
            </a:r>
            <a:r>
              <a:rPr lang="en-US" dirty="0">
                <a:hlinkClick r:id="rId4" tooltip="Congenital adrenal hyperplasia"/>
              </a:rPr>
              <a:t>congenital adrenal hyperplasia</a:t>
            </a:r>
            <a:r>
              <a:rPr lang="en-US" dirty="0"/>
              <a:t> (CAH</a:t>
            </a:r>
            <a:r>
              <a:rPr lang="en-US" dirty="0" smtClean="0"/>
              <a:t>) </a:t>
            </a:r>
          </a:p>
          <a:p>
            <a:r>
              <a:rPr lang="en-US" dirty="0" smtClean="0"/>
              <a:t>Infection (TB, </a:t>
            </a:r>
            <a:r>
              <a:rPr lang="en-US" dirty="0" err="1" smtClean="0"/>
              <a:t>sarciodosis</a:t>
            </a:r>
            <a:r>
              <a:rPr lang="en-US" dirty="0"/>
              <a:t> </a:t>
            </a:r>
            <a:r>
              <a:rPr lang="en-US" dirty="0" smtClean="0"/>
              <a:t>)</a:t>
            </a:r>
          </a:p>
          <a:p>
            <a:r>
              <a:rPr lang="en-US" dirty="0" smtClean="0">
                <a:hlinkClick r:id="rId5" tooltip="Pituitary"/>
              </a:rPr>
              <a:t>pituitary</a:t>
            </a:r>
            <a:r>
              <a:rPr lang="en-US" dirty="0"/>
              <a:t> disorders (such as </a:t>
            </a:r>
            <a:r>
              <a:rPr lang="en-US" dirty="0">
                <a:hlinkClick r:id="rId6" tooltip="Sheehan's syndrome"/>
              </a:rPr>
              <a:t>Sheehan's syndrome</a:t>
            </a:r>
            <a:r>
              <a:rPr lang="en-US" dirty="0"/>
              <a:t>, </a:t>
            </a:r>
            <a:r>
              <a:rPr lang="en-US" dirty="0">
                <a:hlinkClick r:id="rId7" tooltip="Pituitary adenoma"/>
              </a:rPr>
              <a:t>pituitary adenoma</a:t>
            </a:r>
            <a:r>
              <a:rPr lang="en-US" dirty="0"/>
              <a:t>, </a:t>
            </a:r>
            <a:r>
              <a:rPr lang="en-US" dirty="0">
                <a:hlinkClick r:id="rId8" tooltip="Hypopituitarism"/>
              </a:rPr>
              <a:t>hypopituitarism</a:t>
            </a:r>
            <a:r>
              <a:rPr lang="en-US" dirty="0"/>
              <a:t> </a:t>
            </a:r>
            <a:r>
              <a:rPr lang="en-US" dirty="0" smtClean="0"/>
              <a:t>) causing </a:t>
            </a:r>
            <a:r>
              <a:rPr lang="en-US" dirty="0"/>
              <a:t>failure to activate the adrenal glands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Rapid </a:t>
            </a:r>
            <a:r>
              <a:rPr lang="en-US" dirty="0" err="1" smtClean="0"/>
              <a:t>cortison</a:t>
            </a:r>
            <a:r>
              <a:rPr lang="en-US" dirty="0" smtClean="0"/>
              <a:t> stop 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450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Signs and symptoms</a:t>
            </a:r>
            <a:br>
              <a:rPr lang="en-US" dirty="0"/>
            </a:br>
            <a:endParaRPr lang="en-US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838200" y="2028809"/>
            <a:ext cx="6701450" cy="3944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71415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000" dirty="0"/>
              <a:t>Sudden penetrating pain in the legs, lower back or abdomen</a:t>
            </a:r>
          </a:p>
          <a:p>
            <a:r>
              <a:rPr lang="en-US" sz="2000" dirty="0"/>
              <a:t>Confusion, </a:t>
            </a:r>
            <a:r>
              <a:rPr lang="en-US" sz="2000" dirty="0">
                <a:hlinkClick r:id="rId2" tooltip="Psychosis"/>
              </a:rPr>
              <a:t>psychosis</a:t>
            </a:r>
            <a:r>
              <a:rPr lang="en-US" sz="2000" dirty="0"/>
              <a:t>, slurred speech</a:t>
            </a:r>
          </a:p>
          <a:p>
            <a:r>
              <a:rPr lang="en-US" sz="2000" dirty="0"/>
              <a:t>Severe </a:t>
            </a:r>
            <a:r>
              <a:rPr lang="en-US" sz="2000" dirty="0">
                <a:hlinkClick r:id="rId3" tooltip="Lethargy"/>
              </a:rPr>
              <a:t>lethargy</a:t>
            </a:r>
            <a:endParaRPr lang="en-US" sz="2000" dirty="0"/>
          </a:p>
          <a:p>
            <a:r>
              <a:rPr lang="en-US" sz="2000" dirty="0">
                <a:hlinkClick r:id="rId4" tooltip="Non-epileptic seizure"/>
              </a:rPr>
              <a:t>Convulsions</a:t>
            </a:r>
            <a:endParaRPr lang="en-US" sz="2000" dirty="0"/>
          </a:p>
          <a:p>
            <a:r>
              <a:rPr lang="en-US" sz="2000" dirty="0" smtClean="0">
                <a:hlinkClick r:id="rId5" tooltip="Fever"/>
              </a:rPr>
              <a:t>Fever</a:t>
            </a:r>
            <a:endParaRPr lang="en-US" sz="2000" dirty="0" smtClean="0"/>
          </a:p>
          <a:p>
            <a:r>
              <a:rPr lang="en-US" sz="2000" dirty="0">
                <a:hlinkClick r:id="rId6" tooltip="Hypotension"/>
              </a:rPr>
              <a:t>Hypotension</a:t>
            </a:r>
            <a:r>
              <a:rPr lang="en-US" sz="2000" dirty="0"/>
              <a:t> (low blood </a:t>
            </a:r>
            <a:r>
              <a:rPr lang="en-US" sz="2000" dirty="0" smtClean="0"/>
              <a:t>pressure)</a:t>
            </a:r>
          </a:p>
          <a:p>
            <a:r>
              <a:rPr lang="en-US" sz="2000" dirty="0" smtClean="0"/>
              <a:t>Severe</a:t>
            </a:r>
            <a:r>
              <a:rPr lang="en-US" sz="2000" dirty="0"/>
              <a:t> </a:t>
            </a:r>
            <a:r>
              <a:rPr lang="en-US" sz="2000" dirty="0">
                <a:hlinkClick r:id="rId7" tooltip="Vomiting"/>
              </a:rPr>
              <a:t>vomiting</a:t>
            </a:r>
            <a:r>
              <a:rPr lang="en-US" sz="2000" dirty="0"/>
              <a:t> and </a:t>
            </a:r>
            <a:r>
              <a:rPr lang="en-US" sz="2000" dirty="0">
                <a:hlinkClick r:id="rId8" tooltip="Diarrhea"/>
              </a:rPr>
              <a:t>diarrhea</a:t>
            </a:r>
            <a:r>
              <a:rPr lang="en-US" sz="2000" dirty="0"/>
              <a:t>, resulting in </a:t>
            </a:r>
            <a:r>
              <a:rPr lang="en-US" sz="2000" dirty="0">
                <a:hlinkClick r:id="rId9" tooltip="Dehydration"/>
              </a:rPr>
              <a:t>dehydration</a:t>
            </a:r>
            <a:endParaRPr lang="en-US" sz="2000" dirty="0"/>
          </a:p>
          <a:p>
            <a:r>
              <a:rPr lang="en-US" sz="2000" dirty="0">
                <a:hlinkClick r:id="rId10" tooltip="Syncope (medicine)"/>
              </a:rPr>
              <a:t>Syncope</a:t>
            </a:r>
            <a:r>
              <a:rPr lang="en-US" sz="2000" dirty="0"/>
              <a:t> (loss of consciousness and ability to stand)</a:t>
            </a:r>
          </a:p>
          <a:p>
            <a:endParaRPr lang="en-US" sz="20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9507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hlinkClick r:id="rId2" tooltip="Hyperkalemia"/>
              </a:rPr>
              <a:t/>
            </a:r>
            <a:br>
              <a:rPr lang="en-US" dirty="0">
                <a:hlinkClick r:id="rId2" tooltip="Hyperkalemia"/>
              </a:rPr>
            </a:br>
            <a:endParaRPr lang="en-US" dirty="0" smtClean="0">
              <a:hlinkClick r:id="rId2" tooltip="Hyperkalemia"/>
            </a:endParaRPr>
          </a:p>
          <a:p>
            <a:r>
              <a:rPr lang="en-US" dirty="0" smtClean="0">
                <a:hlinkClick r:id="rId2" tooltip="Hyperkalemia"/>
              </a:rPr>
              <a:t>Hyperkalemia</a:t>
            </a:r>
            <a:r>
              <a:rPr lang="en-US" dirty="0"/>
              <a:t> (elevated potassium level in the blood)</a:t>
            </a:r>
          </a:p>
          <a:p>
            <a:r>
              <a:rPr lang="en-US" dirty="0" smtClean="0">
                <a:hlinkClick r:id="rId3" tooltip="Hypercalcemia"/>
              </a:rPr>
              <a:t>Hypercalcemia</a:t>
            </a:r>
            <a:r>
              <a:rPr lang="en-US" dirty="0" smtClean="0"/>
              <a:t> (elevated calcium level in the blood</a:t>
            </a:r>
          </a:p>
          <a:p>
            <a:r>
              <a:rPr lang="en-US" dirty="0" smtClean="0">
                <a:hlinkClick r:id="rId4" tooltip="Hypoglycemia"/>
              </a:rPr>
              <a:t>Hypoglycemia</a:t>
            </a:r>
            <a:r>
              <a:rPr lang="en-US" dirty="0"/>
              <a:t> (reduced level of blood glucose)</a:t>
            </a:r>
          </a:p>
          <a:p>
            <a:r>
              <a:rPr lang="en-US" dirty="0">
                <a:hlinkClick r:id="rId5" tooltip="Hyponatremia"/>
              </a:rPr>
              <a:t>Hyponatremia</a:t>
            </a:r>
            <a:r>
              <a:rPr lang="en-US" dirty="0"/>
              <a:t> (low sodium level in the blood)</a:t>
            </a:r>
          </a:p>
          <a:p>
            <a:r>
              <a:rPr lang="en-US" dirty="0">
                <a:hlinkClick r:id="rId6" tooltip="Hypotension"/>
              </a:rPr>
              <a:t>Hypotension</a:t>
            </a:r>
            <a:r>
              <a:rPr lang="en-US" dirty="0"/>
              <a:t> (low blood pressure)</a:t>
            </a:r>
          </a:p>
          <a:p>
            <a:r>
              <a:rPr lang="en-US" dirty="0">
                <a:hlinkClick r:id="rId7" tooltip="Hypothyroid"/>
              </a:rPr>
              <a:t>Hypothyroid</a:t>
            </a:r>
            <a:r>
              <a:rPr lang="en-US" dirty="0"/>
              <a:t> (low T4 level)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669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Diagnosis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838200" y="1407916"/>
            <a:ext cx="8422498" cy="264751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1587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ACTH (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cosyntropin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stimulation test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Cortisol level (to assess the level of glucocorticoids)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Fasting 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blood sugar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Serum potassium (to assess the level of mineralocorticoids)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Serum sodium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172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66304"/>
          </a:xfrm>
        </p:spPr>
        <p:txBody>
          <a:bodyPr/>
          <a:lstStyle/>
          <a:p>
            <a:pPr algn="ctr"/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375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34</Words>
  <Application>Microsoft Office PowerPoint</Application>
  <PresentationFormat>Widescreen</PresentationFormat>
  <Paragraphs>41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Addisonian crisis</vt:lpstr>
      <vt:lpstr>PowerPoint Presentation</vt:lpstr>
      <vt:lpstr>PowerPoint Presentation</vt:lpstr>
      <vt:lpstr>Signs and symptoms </vt:lpstr>
      <vt:lpstr>PowerPoint Presentation</vt:lpstr>
      <vt:lpstr>Diagnosis</vt:lpstr>
      <vt:lpstr>Thank you</vt:lpstr>
    </vt:vector>
  </TitlesOfParts>
  <Company>rg-adguard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Addisonian crisis</dc:title>
  <dc:creator>Admin</dc:creator>
  <cp:lastModifiedBy>Admin</cp:lastModifiedBy>
  <cp:revision>6</cp:revision>
  <dcterms:created xsi:type="dcterms:W3CDTF">2019-02-17T21:31:40Z</dcterms:created>
  <dcterms:modified xsi:type="dcterms:W3CDTF">2019-02-17T23:11:24Z</dcterms:modified>
</cp:coreProperties>
</file>