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removePersonalInfoOnSave="1" saveSubsetFonts="1">
  <p:sldMasterIdLst>
    <p:sldMasterId id="2147483648" r:id="rId1"/>
  </p:sldMasterIdLst>
  <p:notesMasterIdLst>
    <p:notesMasterId r:id="rId16"/>
  </p:notesMasterIdLst>
  <p:handoutMasterIdLst>
    <p:handoutMasterId r:id="rId17"/>
  </p:handoutMasterIdLst>
  <p:sldIdLst>
    <p:sldId id="270" r:id="rId2"/>
    <p:sldId id="257" r:id="rId3"/>
    <p:sldId id="258" r:id="rId4"/>
    <p:sldId id="259" r:id="rId5"/>
    <p:sldId id="260" r:id="rId6"/>
    <p:sldId id="261" r:id="rId7"/>
    <p:sldId id="262" r:id="rId8"/>
    <p:sldId id="263" r:id="rId9"/>
    <p:sldId id="264" r:id="rId10"/>
    <p:sldId id="265" r:id="rId11"/>
    <p:sldId id="274" r:id="rId12"/>
    <p:sldId id="266" r:id="rId13"/>
    <p:sldId id="273" r:id="rId14"/>
    <p:sldId id="272" r:id="rId1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10" d="100"/>
          <a:sy n="110" d="100"/>
        </p:scale>
        <p:origin x="1644" y="114"/>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handoutMaster" Target="handoutMasters/handoutMaster1.xml" /><Relationship Id="rId2" Type="http://schemas.openxmlformats.org/officeDocument/2006/relationships/slide" Target="slides/slide1.xml" /><Relationship Id="rId16" Type="http://schemas.openxmlformats.org/officeDocument/2006/relationships/notesMaster" Target="notesMasters/notesMaster1.xml" /><Relationship Id="rId20"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4F0F89C-6039-3720-23C6-E47353C46ECB}"/>
              </a:ext>
            </a:extLst>
          </p:cNvPr>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hangingPunct="1">
              <a:defRPr sz="1200">
                <a:cs typeface="Arial" charset="0"/>
              </a:defRPr>
            </a:lvl1pPr>
          </a:lstStyle>
          <a:p>
            <a:pPr>
              <a:defRPr/>
            </a:pPr>
            <a:endParaRPr lang="en-US"/>
          </a:p>
        </p:txBody>
      </p:sp>
      <p:sp>
        <p:nvSpPr>
          <p:cNvPr id="7171" name="Rectangle 3">
            <a:extLst>
              <a:ext uri="{FF2B5EF4-FFF2-40B4-BE49-F238E27FC236}">
                <a16:creationId xmlns:a16="http://schemas.microsoft.com/office/drawing/2014/main" id="{62424FC1-BC3C-33C3-9B74-F58076378E05}"/>
              </a:ext>
            </a:extLst>
          </p:cNvPr>
          <p:cNvSpPr>
            <a:spLocks noGrp="1" noChangeArrowheads="1"/>
          </p:cNvSpPr>
          <p:nvPr>
            <p:ph type="dt" sz="quarter"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1" eaLnBrk="1" hangingPunct="1">
              <a:defRPr sz="1200">
                <a:cs typeface="Arial" charset="0"/>
              </a:defRPr>
            </a:lvl1pPr>
          </a:lstStyle>
          <a:p>
            <a:pPr>
              <a:defRPr/>
            </a:pPr>
            <a:endParaRPr lang="en-US"/>
          </a:p>
        </p:txBody>
      </p:sp>
      <p:sp>
        <p:nvSpPr>
          <p:cNvPr id="7172" name="Rectangle 4">
            <a:extLst>
              <a:ext uri="{FF2B5EF4-FFF2-40B4-BE49-F238E27FC236}">
                <a16:creationId xmlns:a16="http://schemas.microsoft.com/office/drawing/2014/main" id="{DFFDA88F-8B9D-9340-1E04-A0F796651B50}"/>
              </a:ext>
            </a:extLst>
          </p:cNvPr>
          <p:cNvSpPr>
            <a:spLocks noGrp="1" noChangeArrowheads="1"/>
          </p:cNvSpPr>
          <p:nvPr>
            <p:ph type="ftr" sz="quarter" idx="2"/>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eaLnBrk="1" hangingPunct="1">
              <a:defRPr sz="1200">
                <a:cs typeface="Arial" charset="0"/>
              </a:defRPr>
            </a:lvl1pPr>
          </a:lstStyle>
          <a:p>
            <a:pPr>
              <a:defRPr/>
            </a:pPr>
            <a:endParaRPr lang="en-US"/>
          </a:p>
        </p:txBody>
      </p:sp>
      <p:sp>
        <p:nvSpPr>
          <p:cNvPr id="7173" name="Rectangle 5">
            <a:extLst>
              <a:ext uri="{FF2B5EF4-FFF2-40B4-BE49-F238E27FC236}">
                <a16:creationId xmlns:a16="http://schemas.microsoft.com/office/drawing/2014/main" id="{D6F13033-1596-4079-09C3-309BCCE8F14F}"/>
              </a:ext>
            </a:extLst>
          </p:cNvPr>
          <p:cNvSpPr>
            <a:spLocks noGrp="1" noChangeArrowheads="1"/>
          </p:cNvSpPr>
          <p:nvPr>
            <p:ph type="sldNum" sz="quarter" idx="3"/>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1" eaLnBrk="1" hangingPunct="1">
              <a:defRPr sz="1200"/>
            </a:lvl1pPr>
          </a:lstStyle>
          <a:p>
            <a:fld id="{71E7A3A2-59D4-4A5F-A887-83233B9E7F71}"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4186953-5BFF-E91B-6C94-993617E0D0EA}"/>
              </a:ext>
            </a:extLst>
          </p:cNvPr>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hangingPunct="1">
              <a:defRPr sz="1200">
                <a:cs typeface="Arial" charset="0"/>
              </a:defRPr>
            </a:lvl1pPr>
          </a:lstStyle>
          <a:p>
            <a:pPr>
              <a:defRPr/>
            </a:pPr>
            <a:endParaRPr lang="en-US"/>
          </a:p>
        </p:txBody>
      </p:sp>
      <p:sp>
        <p:nvSpPr>
          <p:cNvPr id="6147" name="Rectangle 3">
            <a:extLst>
              <a:ext uri="{FF2B5EF4-FFF2-40B4-BE49-F238E27FC236}">
                <a16:creationId xmlns:a16="http://schemas.microsoft.com/office/drawing/2014/main" id="{B58F47F1-7EEE-DD40-C428-AAADFD7D35D8}"/>
              </a:ext>
            </a:extLst>
          </p:cNvPr>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1" eaLnBrk="1" hangingPunct="1">
              <a:defRPr sz="1200">
                <a:cs typeface="Arial" charset="0"/>
              </a:defRPr>
            </a:lvl1pPr>
          </a:lstStyle>
          <a:p>
            <a:pPr>
              <a:defRPr/>
            </a:pPr>
            <a:endParaRPr lang="en-US"/>
          </a:p>
        </p:txBody>
      </p:sp>
      <p:sp>
        <p:nvSpPr>
          <p:cNvPr id="2052" name="Rectangle 4">
            <a:extLst>
              <a:ext uri="{FF2B5EF4-FFF2-40B4-BE49-F238E27FC236}">
                <a16:creationId xmlns:a16="http://schemas.microsoft.com/office/drawing/2014/main" id="{6B24616E-C666-7387-82CF-F4E125AF87A0}"/>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a:extLst>
              <a:ext uri="{FF2B5EF4-FFF2-40B4-BE49-F238E27FC236}">
                <a16:creationId xmlns:a16="http://schemas.microsoft.com/office/drawing/2014/main" id="{D8B93FBD-F95B-93B3-B6A1-DDF5E7B1577A}"/>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noProof="0"/>
              <a:t>انقر لتحرير أنماط النص الرئيسي</a:t>
            </a:r>
            <a:endParaRPr lang="en-US" noProof="0"/>
          </a:p>
          <a:p>
            <a:pPr lvl="1"/>
            <a:r>
              <a:rPr lang="ar-SA" noProof="0"/>
              <a:t>المستوى الثاني</a:t>
            </a:r>
            <a:endParaRPr lang="en-US" noProof="0"/>
          </a:p>
          <a:p>
            <a:pPr lvl="2"/>
            <a:r>
              <a:rPr lang="ar-SA" noProof="0"/>
              <a:t>المستوى الثالث</a:t>
            </a:r>
            <a:endParaRPr lang="en-US" noProof="0"/>
          </a:p>
          <a:p>
            <a:pPr lvl="3"/>
            <a:r>
              <a:rPr lang="ar-SA" noProof="0"/>
              <a:t>المستوى الرابع</a:t>
            </a:r>
            <a:endParaRPr lang="en-US" noProof="0"/>
          </a:p>
          <a:p>
            <a:pPr lvl="4"/>
            <a:r>
              <a:rPr lang="ar-SA" noProof="0"/>
              <a:t>المستوى الخامس</a:t>
            </a:r>
            <a:endParaRPr lang="en-US" noProof="0"/>
          </a:p>
        </p:txBody>
      </p:sp>
      <p:sp>
        <p:nvSpPr>
          <p:cNvPr id="6150" name="Rectangle 6">
            <a:extLst>
              <a:ext uri="{FF2B5EF4-FFF2-40B4-BE49-F238E27FC236}">
                <a16:creationId xmlns:a16="http://schemas.microsoft.com/office/drawing/2014/main" id="{3801CF42-DEEF-3BBD-1644-B97715D23406}"/>
              </a:ext>
            </a:extLst>
          </p:cNvPr>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eaLnBrk="1" hangingPunct="1">
              <a:defRPr sz="1200">
                <a:cs typeface="Arial" charset="0"/>
              </a:defRPr>
            </a:lvl1pPr>
          </a:lstStyle>
          <a:p>
            <a:pPr>
              <a:defRPr/>
            </a:pPr>
            <a:endParaRPr lang="en-US"/>
          </a:p>
        </p:txBody>
      </p:sp>
      <p:sp>
        <p:nvSpPr>
          <p:cNvPr id="6151" name="Rectangle 7">
            <a:extLst>
              <a:ext uri="{FF2B5EF4-FFF2-40B4-BE49-F238E27FC236}">
                <a16:creationId xmlns:a16="http://schemas.microsoft.com/office/drawing/2014/main" id="{F0FD5094-FBE5-698C-EBC6-1CDDAE5CFC0C}"/>
              </a:ext>
            </a:extLst>
          </p:cNvPr>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1" eaLnBrk="1" hangingPunct="1">
              <a:defRPr sz="1200"/>
            </a:lvl1pPr>
          </a:lstStyle>
          <a:p>
            <a:fld id="{A0FD2D7D-561B-46DF-83FD-2CB5C3E238A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r" rtl="1"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r" rtl="1"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2714E04E-D23D-3F7B-782F-674EF6FD051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0F0D8F3-F0B6-FA74-372E-D76096DD3D3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C12FA48-262C-CD86-A237-1D87E68B0751}"/>
              </a:ext>
            </a:extLst>
          </p:cNvPr>
          <p:cNvSpPr>
            <a:spLocks noGrp="1" noChangeArrowheads="1"/>
          </p:cNvSpPr>
          <p:nvPr>
            <p:ph type="sldNum" sz="quarter" idx="12"/>
          </p:nvPr>
        </p:nvSpPr>
        <p:spPr>
          <a:ln/>
        </p:spPr>
        <p:txBody>
          <a:bodyPr/>
          <a:lstStyle>
            <a:lvl1pPr>
              <a:defRPr/>
            </a:lvl1pPr>
          </a:lstStyle>
          <a:p>
            <a:fld id="{F1BBC055-1FCA-44AC-BECB-021DB33D39FF}" type="slidenum">
              <a:rPr lang="en-US" altLang="en-US"/>
              <a:pPr/>
              <a:t>‹#›</a:t>
            </a:fld>
            <a:endParaRPr lang="en-US" altLang="en-US"/>
          </a:p>
        </p:txBody>
      </p:sp>
    </p:spTree>
    <p:extLst>
      <p:ext uri="{BB962C8B-B14F-4D97-AF65-F5344CB8AC3E}">
        <p14:creationId xmlns:p14="http://schemas.microsoft.com/office/powerpoint/2010/main" val="3469910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679EBD3-78C8-AC06-5902-5C176538623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F0B9179-C7B0-7F96-AF8E-FD2E9AD557D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3DDF4EB-FB14-C424-3DED-D4CD498423AA}"/>
              </a:ext>
            </a:extLst>
          </p:cNvPr>
          <p:cNvSpPr>
            <a:spLocks noGrp="1" noChangeArrowheads="1"/>
          </p:cNvSpPr>
          <p:nvPr>
            <p:ph type="sldNum" sz="quarter" idx="12"/>
          </p:nvPr>
        </p:nvSpPr>
        <p:spPr>
          <a:ln/>
        </p:spPr>
        <p:txBody>
          <a:bodyPr/>
          <a:lstStyle>
            <a:lvl1pPr>
              <a:defRPr/>
            </a:lvl1pPr>
          </a:lstStyle>
          <a:p>
            <a:fld id="{371F5F60-915F-44DB-AD36-1B4FFB2173D5}" type="slidenum">
              <a:rPr lang="en-US" altLang="en-US"/>
              <a:pPr/>
              <a:t>‹#›</a:t>
            </a:fld>
            <a:endParaRPr lang="en-US" altLang="en-US"/>
          </a:p>
        </p:txBody>
      </p:sp>
    </p:spTree>
    <p:extLst>
      <p:ext uri="{BB962C8B-B14F-4D97-AF65-F5344CB8AC3E}">
        <p14:creationId xmlns:p14="http://schemas.microsoft.com/office/powerpoint/2010/main" val="719120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F6CD495-A4F1-E53D-1CAE-8E5C94A822A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49ECB6A-86FE-E243-35E2-AC6A9EBF02F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54DD23A-1374-E243-5DCA-BDA37E4F5988}"/>
              </a:ext>
            </a:extLst>
          </p:cNvPr>
          <p:cNvSpPr>
            <a:spLocks noGrp="1" noChangeArrowheads="1"/>
          </p:cNvSpPr>
          <p:nvPr>
            <p:ph type="sldNum" sz="quarter" idx="12"/>
          </p:nvPr>
        </p:nvSpPr>
        <p:spPr>
          <a:ln/>
        </p:spPr>
        <p:txBody>
          <a:bodyPr/>
          <a:lstStyle>
            <a:lvl1pPr>
              <a:defRPr/>
            </a:lvl1pPr>
          </a:lstStyle>
          <a:p>
            <a:fld id="{8BB65152-0C29-4571-A645-5FFB2424B5D7}" type="slidenum">
              <a:rPr lang="en-US" altLang="en-US"/>
              <a:pPr/>
              <a:t>‹#›</a:t>
            </a:fld>
            <a:endParaRPr lang="en-US" altLang="en-US"/>
          </a:p>
        </p:txBody>
      </p:sp>
    </p:spTree>
    <p:extLst>
      <p:ext uri="{BB962C8B-B14F-4D97-AF65-F5344CB8AC3E}">
        <p14:creationId xmlns:p14="http://schemas.microsoft.com/office/powerpoint/2010/main" val="11334620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a:extLst>
              <a:ext uri="{FF2B5EF4-FFF2-40B4-BE49-F238E27FC236}">
                <a16:creationId xmlns:a16="http://schemas.microsoft.com/office/drawing/2014/main" id="{512A7F47-2BEB-CAE1-B7B7-1FFD81043EF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93DD297-06EE-7048-76DB-728B1ADEA4A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B10713A-B5CE-93DA-D51C-40B7F8037C59}"/>
              </a:ext>
            </a:extLst>
          </p:cNvPr>
          <p:cNvSpPr>
            <a:spLocks noGrp="1" noChangeArrowheads="1"/>
          </p:cNvSpPr>
          <p:nvPr>
            <p:ph type="sldNum" sz="quarter" idx="12"/>
          </p:nvPr>
        </p:nvSpPr>
        <p:spPr>
          <a:ln/>
        </p:spPr>
        <p:txBody>
          <a:bodyPr/>
          <a:lstStyle>
            <a:lvl1pPr>
              <a:defRPr/>
            </a:lvl1pPr>
          </a:lstStyle>
          <a:p>
            <a:fld id="{A484A5A9-258A-4D90-A98A-D046F8FEFAEF}" type="slidenum">
              <a:rPr lang="en-US" altLang="en-US"/>
              <a:pPr/>
              <a:t>‹#›</a:t>
            </a:fld>
            <a:endParaRPr lang="en-US" altLang="en-US"/>
          </a:p>
        </p:txBody>
      </p:sp>
    </p:spTree>
    <p:extLst>
      <p:ext uri="{BB962C8B-B14F-4D97-AF65-F5344CB8AC3E}">
        <p14:creationId xmlns:p14="http://schemas.microsoft.com/office/powerpoint/2010/main" val="1305535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3A49473-D567-730B-0A45-AC70371DD15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9C92027-EEFF-AB7E-9901-F6665398F79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D6968C9-A38C-8CDC-6230-9156A7537629}"/>
              </a:ext>
            </a:extLst>
          </p:cNvPr>
          <p:cNvSpPr>
            <a:spLocks noGrp="1" noChangeArrowheads="1"/>
          </p:cNvSpPr>
          <p:nvPr>
            <p:ph type="sldNum" sz="quarter" idx="12"/>
          </p:nvPr>
        </p:nvSpPr>
        <p:spPr>
          <a:ln/>
        </p:spPr>
        <p:txBody>
          <a:bodyPr/>
          <a:lstStyle>
            <a:lvl1pPr>
              <a:defRPr/>
            </a:lvl1pPr>
          </a:lstStyle>
          <a:p>
            <a:fld id="{E6359E27-B11D-447E-AF1D-2F0B5DAAFD05}" type="slidenum">
              <a:rPr lang="en-US" altLang="en-US"/>
              <a:pPr/>
              <a:t>‹#›</a:t>
            </a:fld>
            <a:endParaRPr lang="en-US" altLang="en-US"/>
          </a:p>
        </p:txBody>
      </p:sp>
    </p:spTree>
    <p:extLst>
      <p:ext uri="{BB962C8B-B14F-4D97-AF65-F5344CB8AC3E}">
        <p14:creationId xmlns:p14="http://schemas.microsoft.com/office/powerpoint/2010/main" val="3420223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560C238D-261F-A154-D68F-E950F9C75B9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B1E4CAA-58EE-8D30-5051-5A013DCE7D5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A5B07AD-DCE3-37D3-D997-B2AACEED3ABE}"/>
              </a:ext>
            </a:extLst>
          </p:cNvPr>
          <p:cNvSpPr>
            <a:spLocks noGrp="1" noChangeArrowheads="1"/>
          </p:cNvSpPr>
          <p:nvPr>
            <p:ph type="sldNum" sz="quarter" idx="12"/>
          </p:nvPr>
        </p:nvSpPr>
        <p:spPr>
          <a:ln/>
        </p:spPr>
        <p:txBody>
          <a:bodyPr/>
          <a:lstStyle>
            <a:lvl1pPr>
              <a:defRPr/>
            </a:lvl1pPr>
          </a:lstStyle>
          <a:p>
            <a:fld id="{0D92FD33-5C0D-4B93-8980-FC21C97E0A52}" type="slidenum">
              <a:rPr lang="en-US" altLang="en-US"/>
              <a:pPr/>
              <a:t>‹#›</a:t>
            </a:fld>
            <a:endParaRPr lang="en-US" altLang="en-US"/>
          </a:p>
        </p:txBody>
      </p:sp>
    </p:spTree>
    <p:extLst>
      <p:ext uri="{BB962C8B-B14F-4D97-AF65-F5344CB8AC3E}">
        <p14:creationId xmlns:p14="http://schemas.microsoft.com/office/powerpoint/2010/main" val="434698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318D2DC5-E224-2404-E99E-FFFF184F3E3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8F23051-EF2E-28C5-A6A2-A08529B3096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EEE0A11-C99E-5444-960D-C12EA00B3241}"/>
              </a:ext>
            </a:extLst>
          </p:cNvPr>
          <p:cNvSpPr>
            <a:spLocks noGrp="1" noChangeArrowheads="1"/>
          </p:cNvSpPr>
          <p:nvPr>
            <p:ph type="sldNum" sz="quarter" idx="12"/>
          </p:nvPr>
        </p:nvSpPr>
        <p:spPr>
          <a:ln/>
        </p:spPr>
        <p:txBody>
          <a:bodyPr/>
          <a:lstStyle>
            <a:lvl1pPr>
              <a:defRPr/>
            </a:lvl1pPr>
          </a:lstStyle>
          <a:p>
            <a:fld id="{0850CC92-8611-40AD-8632-2D924BE52BB5}" type="slidenum">
              <a:rPr lang="en-US" altLang="en-US"/>
              <a:pPr/>
              <a:t>‹#›</a:t>
            </a:fld>
            <a:endParaRPr lang="en-US" altLang="en-US"/>
          </a:p>
        </p:txBody>
      </p:sp>
    </p:spTree>
    <p:extLst>
      <p:ext uri="{BB962C8B-B14F-4D97-AF65-F5344CB8AC3E}">
        <p14:creationId xmlns:p14="http://schemas.microsoft.com/office/powerpoint/2010/main" val="2647566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5F0EF54B-5EBF-BD7F-0A54-8E48112EE58C}"/>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D96E61F3-D502-4D25-1B98-5A87FEFB361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9A06CB08-46F2-A53D-A42B-C32D91D05E66}"/>
              </a:ext>
            </a:extLst>
          </p:cNvPr>
          <p:cNvSpPr>
            <a:spLocks noGrp="1" noChangeArrowheads="1"/>
          </p:cNvSpPr>
          <p:nvPr>
            <p:ph type="sldNum" sz="quarter" idx="12"/>
          </p:nvPr>
        </p:nvSpPr>
        <p:spPr>
          <a:ln/>
        </p:spPr>
        <p:txBody>
          <a:bodyPr/>
          <a:lstStyle>
            <a:lvl1pPr>
              <a:defRPr/>
            </a:lvl1pPr>
          </a:lstStyle>
          <a:p>
            <a:fld id="{E7522E66-EB68-43C6-8CDD-D07B3B2C051C}" type="slidenum">
              <a:rPr lang="en-US" altLang="en-US"/>
              <a:pPr/>
              <a:t>‹#›</a:t>
            </a:fld>
            <a:endParaRPr lang="en-US" altLang="en-US"/>
          </a:p>
        </p:txBody>
      </p:sp>
    </p:spTree>
    <p:extLst>
      <p:ext uri="{BB962C8B-B14F-4D97-AF65-F5344CB8AC3E}">
        <p14:creationId xmlns:p14="http://schemas.microsoft.com/office/powerpoint/2010/main" val="4214474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37E6860-8A33-2313-3329-C3540032D28A}"/>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BC97936A-A8A7-A6FD-093E-BA396E5D57A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401AD59-54FB-D862-E68D-67AD20A43A85}"/>
              </a:ext>
            </a:extLst>
          </p:cNvPr>
          <p:cNvSpPr>
            <a:spLocks noGrp="1" noChangeArrowheads="1"/>
          </p:cNvSpPr>
          <p:nvPr>
            <p:ph type="sldNum" sz="quarter" idx="12"/>
          </p:nvPr>
        </p:nvSpPr>
        <p:spPr>
          <a:ln/>
        </p:spPr>
        <p:txBody>
          <a:bodyPr/>
          <a:lstStyle>
            <a:lvl1pPr>
              <a:defRPr/>
            </a:lvl1pPr>
          </a:lstStyle>
          <a:p>
            <a:fld id="{285AA37F-7CA4-4807-ABCB-A6DA71C789CD}" type="slidenum">
              <a:rPr lang="en-US" altLang="en-US"/>
              <a:pPr/>
              <a:t>‹#›</a:t>
            </a:fld>
            <a:endParaRPr lang="en-US" altLang="en-US"/>
          </a:p>
        </p:txBody>
      </p:sp>
    </p:spTree>
    <p:extLst>
      <p:ext uri="{BB962C8B-B14F-4D97-AF65-F5344CB8AC3E}">
        <p14:creationId xmlns:p14="http://schemas.microsoft.com/office/powerpoint/2010/main" val="175432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425AB7A-3C4B-AB87-0BE6-8FBCA543AE5E}"/>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2ABDA40C-D2A3-1E39-B431-803C43B16B0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9065260D-41C6-A367-0376-D4C02F6E9958}"/>
              </a:ext>
            </a:extLst>
          </p:cNvPr>
          <p:cNvSpPr>
            <a:spLocks noGrp="1" noChangeArrowheads="1"/>
          </p:cNvSpPr>
          <p:nvPr>
            <p:ph type="sldNum" sz="quarter" idx="12"/>
          </p:nvPr>
        </p:nvSpPr>
        <p:spPr>
          <a:ln/>
        </p:spPr>
        <p:txBody>
          <a:bodyPr/>
          <a:lstStyle>
            <a:lvl1pPr>
              <a:defRPr/>
            </a:lvl1pPr>
          </a:lstStyle>
          <a:p>
            <a:fld id="{ADA95890-D56F-4F13-8983-AE76D3550DE9}" type="slidenum">
              <a:rPr lang="en-US" altLang="en-US"/>
              <a:pPr/>
              <a:t>‹#›</a:t>
            </a:fld>
            <a:endParaRPr lang="en-US" altLang="en-US"/>
          </a:p>
        </p:txBody>
      </p:sp>
    </p:spTree>
    <p:extLst>
      <p:ext uri="{BB962C8B-B14F-4D97-AF65-F5344CB8AC3E}">
        <p14:creationId xmlns:p14="http://schemas.microsoft.com/office/powerpoint/2010/main" val="1078134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7A8D34A-F9A3-4515-BE16-5E48A08C676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7C59266-B824-BD4F-9031-70BC883A59E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E2D7AAE-A179-56BF-C88D-A531EDCDBCEF}"/>
              </a:ext>
            </a:extLst>
          </p:cNvPr>
          <p:cNvSpPr>
            <a:spLocks noGrp="1" noChangeArrowheads="1"/>
          </p:cNvSpPr>
          <p:nvPr>
            <p:ph type="sldNum" sz="quarter" idx="12"/>
          </p:nvPr>
        </p:nvSpPr>
        <p:spPr>
          <a:ln/>
        </p:spPr>
        <p:txBody>
          <a:bodyPr/>
          <a:lstStyle>
            <a:lvl1pPr>
              <a:defRPr/>
            </a:lvl1pPr>
          </a:lstStyle>
          <a:p>
            <a:fld id="{D69B1133-A6F2-4D57-9107-88FAB9DF0775}" type="slidenum">
              <a:rPr lang="en-US" altLang="en-US"/>
              <a:pPr/>
              <a:t>‹#›</a:t>
            </a:fld>
            <a:endParaRPr lang="en-US" altLang="en-US"/>
          </a:p>
        </p:txBody>
      </p:sp>
    </p:spTree>
    <p:extLst>
      <p:ext uri="{BB962C8B-B14F-4D97-AF65-F5344CB8AC3E}">
        <p14:creationId xmlns:p14="http://schemas.microsoft.com/office/powerpoint/2010/main" val="727176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D37B43C-8931-71C9-0A09-15344143937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7FC3532-88FF-F840-5646-50D94D24049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AE7F236-C552-20F9-B3E0-3DB92C0C63D8}"/>
              </a:ext>
            </a:extLst>
          </p:cNvPr>
          <p:cNvSpPr>
            <a:spLocks noGrp="1" noChangeArrowheads="1"/>
          </p:cNvSpPr>
          <p:nvPr>
            <p:ph type="sldNum" sz="quarter" idx="12"/>
          </p:nvPr>
        </p:nvSpPr>
        <p:spPr>
          <a:ln/>
        </p:spPr>
        <p:txBody>
          <a:bodyPr/>
          <a:lstStyle>
            <a:lvl1pPr>
              <a:defRPr/>
            </a:lvl1pPr>
          </a:lstStyle>
          <a:p>
            <a:fld id="{6F2D6729-C831-4DFB-B8FF-C233B1A47978}" type="slidenum">
              <a:rPr lang="en-US" altLang="en-US"/>
              <a:pPr/>
              <a:t>‹#›</a:t>
            </a:fld>
            <a:endParaRPr lang="en-US" altLang="en-US"/>
          </a:p>
        </p:txBody>
      </p:sp>
    </p:spTree>
    <p:extLst>
      <p:ext uri="{BB962C8B-B14F-4D97-AF65-F5344CB8AC3E}">
        <p14:creationId xmlns:p14="http://schemas.microsoft.com/office/powerpoint/2010/main" val="1224340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8605F60-B84B-3CFC-BEDF-4C8EB7F2BBBE}"/>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JO" altLang="en-US"/>
              <a:t>انقر لتحرير نمط العنوان الرئيسي</a:t>
            </a:r>
          </a:p>
        </p:txBody>
      </p:sp>
      <p:sp>
        <p:nvSpPr>
          <p:cNvPr id="1027" name="Rectangle 3">
            <a:extLst>
              <a:ext uri="{FF2B5EF4-FFF2-40B4-BE49-F238E27FC236}">
                <a16:creationId xmlns:a16="http://schemas.microsoft.com/office/drawing/2014/main" id="{29FEE890-BB4D-072C-D6DB-8A0C151D3F3F}"/>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JO" altLang="en-US"/>
              <a:t>انقر لتحرير أنماط النص الرئيسي</a:t>
            </a:r>
          </a:p>
          <a:p>
            <a:pPr lvl="1"/>
            <a:r>
              <a:rPr lang="ar-JO" altLang="en-US"/>
              <a:t>المستوى الثاني</a:t>
            </a:r>
          </a:p>
          <a:p>
            <a:pPr lvl="2"/>
            <a:r>
              <a:rPr lang="ar-JO" altLang="en-US"/>
              <a:t>المستوى الثالث</a:t>
            </a:r>
          </a:p>
          <a:p>
            <a:pPr lvl="3"/>
            <a:r>
              <a:rPr lang="ar-JO" altLang="en-US"/>
              <a:t>المستوى الرابع</a:t>
            </a:r>
          </a:p>
          <a:p>
            <a:pPr lvl="4"/>
            <a:r>
              <a:rPr lang="ar-JO" altLang="en-US"/>
              <a:t>المستوى الخامس</a:t>
            </a:r>
          </a:p>
        </p:txBody>
      </p:sp>
      <p:sp>
        <p:nvSpPr>
          <p:cNvPr id="1028" name="Rectangle 4">
            <a:extLst>
              <a:ext uri="{FF2B5EF4-FFF2-40B4-BE49-F238E27FC236}">
                <a16:creationId xmlns:a16="http://schemas.microsoft.com/office/drawing/2014/main" id="{02FABE65-3C2B-84C8-41BF-BF090BCF75D0}"/>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0" eaLnBrk="1" hangingPunct="1">
              <a:defRPr sz="1400">
                <a:cs typeface="Arial" charset="0"/>
              </a:defRPr>
            </a:lvl1pPr>
          </a:lstStyle>
          <a:p>
            <a:pPr>
              <a:defRPr/>
            </a:pPr>
            <a:endParaRPr lang="en-US"/>
          </a:p>
        </p:txBody>
      </p:sp>
      <p:sp>
        <p:nvSpPr>
          <p:cNvPr id="1029" name="Rectangle 5">
            <a:extLst>
              <a:ext uri="{FF2B5EF4-FFF2-40B4-BE49-F238E27FC236}">
                <a16:creationId xmlns:a16="http://schemas.microsoft.com/office/drawing/2014/main" id="{F9A03DFF-8837-A03B-449A-5249EE753113}"/>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eaLnBrk="1" hangingPunct="1">
              <a:defRPr sz="1400">
                <a:cs typeface="Arial" charset="0"/>
              </a:defRPr>
            </a:lvl1pPr>
          </a:lstStyle>
          <a:p>
            <a:pPr>
              <a:defRPr/>
            </a:pPr>
            <a:endParaRPr lang="en-US"/>
          </a:p>
        </p:txBody>
      </p:sp>
      <p:sp>
        <p:nvSpPr>
          <p:cNvPr id="1030" name="Rectangle 6">
            <a:extLst>
              <a:ext uri="{FF2B5EF4-FFF2-40B4-BE49-F238E27FC236}">
                <a16:creationId xmlns:a16="http://schemas.microsoft.com/office/drawing/2014/main" id="{77BDE7AA-C6DA-58FC-F386-B13BD5995AE9}"/>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97471558-EAE3-40FF-98F0-4ED7CC7A074F}" type="slidenum">
              <a:rPr lang="en-US" altLang="en-US"/>
              <a:pPr/>
              <a:t>‹#›</a:t>
            </a:fld>
            <a:endParaRPr lang="en-US" altLang="en-US"/>
          </a:p>
        </p:txBody>
      </p:sp>
      <p:sp>
        <p:nvSpPr>
          <p:cNvPr id="2" name="TextBox 1">
            <a:extLst>
              <a:ext uri="{FF2B5EF4-FFF2-40B4-BE49-F238E27FC236}">
                <a16:creationId xmlns:a16="http://schemas.microsoft.com/office/drawing/2014/main" id="{50AFC43F-2B6C-8B6D-4338-EB02B2869F49}"/>
              </a:ext>
            </a:extLst>
          </p:cNvPr>
          <p:cNvSpPr txBox="1"/>
          <p:nvPr userDrawn="1"/>
        </p:nvSpPr>
        <p:spPr>
          <a:xfrm>
            <a:off x="6300192" y="11668"/>
            <a:ext cx="3384376" cy="338554"/>
          </a:xfrm>
          <a:prstGeom prst="rect">
            <a:avLst/>
          </a:prstGeom>
          <a:noFill/>
        </p:spPr>
        <p:txBody>
          <a:bodyPr>
            <a:spAutoFit/>
          </a:bodyPr>
          <a:lstStyle/>
          <a:p>
            <a:pPr>
              <a:defRPr/>
            </a:pPr>
            <a:r>
              <a:rPr lang="en-US" sz="1600" dirty="0">
                <a:solidFill>
                  <a:schemeClr val="tx1">
                    <a:alpha val="23000"/>
                  </a:schemeClr>
                </a:solidFill>
              </a:rPr>
              <a:t>Dr. Obaisat M.A, MD Psychiatry</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Times New Roman" pitchFamily="18" charset="0"/>
          <a:cs typeface="Arial" charset="0"/>
        </a:defRPr>
      </a:lvl2pPr>
      <a:lvl3pPr algn="ctr" rtl="1" eaLnBrk="0" fontAlgn="base" hangingPunct="0">
        <a:spcBef>
          <a:spcPct val="0"/>
        </a:spcBef>
        <a:spcAft>
          <a:spcPct val="0"/>
        </a:spcAft>
        <a:defRPr sz="4400">
          <a:solidFill>
            <a:schemeClr val="tx2"/>
          </a:solidFill>
          <a:latin typeface="Times New Roman" pitchFamily="18" charset="0"/>
          <a:cs typeface="Arial" charset="0"/>
        </a:defRPr>
      </a:lvl3pPr>
      <a:lvl4pPr algn="ctr" rtl="1" eaLnBrk="0" fontAlgn="base" hangingPunct="0">
        <a:spcBef>
          <a:spcPct val="0"/>
        </a:spcBef>
        <a:spcAft>
          <a:spcPct val="0"/>
        </a:spcAft>
        <a:defRPr sz="4400">
          <a:solidFill>
            <a:schemeClr val="tx2"/>
          </a:solidFill>
          <a:latin typeface="Times New Roman" pitchFamily="18" charset="0"/>
          <a:cs typeface="Arial" charset="0"/>
        </a:defRPr>
      </a:lvl4pPr>
      <a:lvl5pPr algn="ctr" rtl="1" eaLnBrk="0" fontAlgn="base" hangingPunct="0">
        <a:spcBef>
          <a:spcPct val="0"/>
        </a:spcBef>
        <a:spcAft>
          <a:spcPct val="0"/>
        </a:spcAft>
        <a:defRPr sz="4400">
          <a:solidFill>
            <a:schemeClr val="tx2"/>
          </a:solidFill>
          <a:latin typeface="Times New Roman" pitchFamily="18" charset="0"/>
          <a:cs typeface="Arial" charset="0"/>
        </a:defRPr>
      </a:lvl5pPr>
      <a:lvl6pPr marL="457200" algn="ctr" rtl="1" fontAlgn="base">
        <a:spcBef>
          <a:spcPct val="0"/>
        </a:spcBef>
        <a:spcAft>
          <a:spcPct val="0"/>
        </a:spcAft>
        <a:defRPr sz="4400">
          <a:solidFill>
            <a:schemeClr val="tx2"/>
          </a:solidFill>
          <a:latin typeface="Times New Roman" pitchFamily="18" charset="0"/>
          <a:cs typeface="Arial" charset="0"/>
        </a:defRPr>
      </a:lvl6pPr>
      <a:lvl7pPr marL="914400" algn="ctr" rtl="1" fontAlgn="base">
        <a:spcBef>
          <a:spcPct val="0"/>
        </a:spcBef>
        <a:spcAft>
          <a:spcPct val="0"/>
        </a:spcAft>
        <a:defRPr sz="4400">
          <a:solidFill>
            <a:schemeClr val="tx2"/>
          </a:solidFill>
          <a:latin typeface="Times New Roman" pitchFamily="18" charset="0"/>
          <a:cs typeface="Arial" charset="0"/>
        </a:defRPr>
      </a:lvl7pPr>
      <a:lvl8pPr marL="1371600" algn="ctr" rtl="1" fontAlgn="base">
        <a:spcBef>
          <a:spcPct val="0"/>
        </a:spcBef>
        <a:spcAft>
          <a:spcPct val="0"/>
        </a:spcAft>
        <a:defRPr sz="4400">
          <a:solidFill>
            <a:schemeClr val="tx2"/>
          </a:solidFill>
          <a:latin typeface="Times New Roman" pitchFamily="18" charset="0"/>
          <a:cs typeface="Arial" charset="0"/>
        </a:defRPr>
      </a:lvl8pPr>
      <a:lvl9pPr marL="1828800" algn="ctr" rtl="1" fontAlgn="base">
        <a:spcBef>
          <a:spcPct val="0"/>
        </a:spcBef>
        <a:spcAft>
          <a:spcPct val="0"/>
        </a:spcAft>
        <a:defRPr sz="4400">
          <a:solidFill>
            <a:schemeClr val="tx2"/>
          </a:solidFill>
          <a:latin typeface="Times New Roman" pitchFamily="18"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a:extLst>
              <a:ext uri="{FF2B5EF4-FFF2-40B4-BE49-F238E27FC236}">
                <a16:creationId xmlns:a16="http://schemas.microsoft.com/office/drawing/2014/main" id="{EE53288E-6C1B-CDD4-9C63-781BA83C62AA}"/>
              </a:ext>
            </a:extLst>
          </p:cNvPr>
          <p:cNvSpPr>
            <a:spLocks noGrp="1" noChangeArrowheads="1"/>
          </p:cNvSpPr>
          <p:nvPr>
            <p:ph type="subTitle" idx="1"/>
          </p:nvPr>
        </p:nvSpPr>
        <p:spPr>
          <a:xfrm>
            <a:off x="0" y="1643063"/>
            <a:ext cx="9144000" cy="3143250"/>
          </a:xfrm>
        </p:spPr>
        <p:txBody>
          <a:bodyPr/>
          <a:lstStyle/>
          <a:p>
            <a:pPr eaLnBrk="1" hangingPunct="1"/>
            <a:r>
              <a:rPr lang="en-US" altLang="en-US" sz="7200" b="1"/>
              <a:t>Obsessive-Compulsive</a:t>
            </a:r>
            <a:br>
              <a:rPr lang="en-US" altLang="en-US" sz="7200" b="1"/>
            </a:br>
            <a:r>
              <a:rPr lang="en-US" altLang="en-US" sz="7200" b="1"/>
              <a:t>Disorder </a:t>
            </a:r>
            <a:br>
              <a:rPr lang="en-US" altLang="en-US" sz="7200" b="1"/>
            </a:br>
            <a:r>
              <a:rPr lang="en-US" altLang="en-US" sz="7200" b="1"/>
              <a:t>(OCD)</a:t>
            </a:r>
            <a:br>
              <a:rPr lang="en-US" altLang="en-US" sz="7200" b="1"/>
            </a:br>
            <a:br>
              <a:rPr lang="en-US" altLang="en-US" sz="7200" b="1"/>
            </a:br>
            <a:r>
              <a:rPr lang="en-US" altLang="en-US" sz="2400" b="1"/>
              <a:t>Dr. Maxim A. Obaisat, MD</a:t>
            </a:r>
            <a:br>
              <a:rPr lang="en-US" altLang="en-US" sz="2400" b="1"/>
            </a:br>
            <a:r>
              <a:rPr lang="en-US" altLang="en-US" sz="2400" b="1"/>
              <a:t>JRMS, Department of Psychiatry</a:t>
            </a:r>
            <a:endParaRPr lang="en-US" altLang="en-US" sz="7200" b="1"/>
          </a:p>
          <a:p>
            <a:pPr eaLnBrk="1" hangingPunct="1"/>
            <a:endParaRPr lang="en-US" altLang="en-US"/>
          </a:p>
        </p:txBody>
      </p:sp>
      <p:pic>
        <p:nvPicPr>
          <p:cNvPr id="4099" name="Picture 5" descr="download.jpg">
            <a:extLst>
              <a:ext uri="{FF2B5EF4-FFF2-40B4-BE49-F238E27FC236}">
                <a16:creationId xmlns:a16="http://schemas.microsoft.com/office/drawing/2014/main" id="{35BCB816-1073-785C-CD15-98E78E7F329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357688"/>
            <a:ext cx="22860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970DB78B-D33C-B633-367A-5D0BF624FA7E}"/>
              </a:ext>
            </a:extLst>
          </p:cNvPr>
          <p:cNvSpPr>
            <a:spLocks noGrp="1" noChangeArrowheads="1"/>
          </p:cNvSpPr>
          <p:nvPr>
            <p:ph type="title"/>
          </p:nvPr>
        </p:nvSpPr>
        <p:spPr>
          <a:xfrm>
            <a:off x="655638" y="31750"/>
            <a:ext cx="7772400" cy="660400"/>
          </a:xfrm>
        </p:spPr>
        <p:txBody>
          <a:bodyPr/>
          <a:lstStyle/>
          <a:p>
            <a:pPr eaLnBrk="1" hangingPunct="1"/>
            <a:r>
              <a:rPr lang="en-US" altLang="en-US" b="1"/>
              <a:t>Pattern of symptoms</a:t>
            </a:r>
          </a:p>
        </p:txBody>
      </p:sp>
      <p:sp>
        <p:nvSpPr>
          <p:cNvPr id="11267" name="Rectangle 3">
            <a:extLst>
              <a:ext uri="{FF2B5EF4-FFF2-40B4-BE49-F238E27FC236}">
                <a16:creationId xmlns:a16="http://schemas.microsoft.com/office/drawing/2014/main" id="{F1F94F82-BF1E-9ADB-E780-3C0EC96EB768}"/>
              </a:ext>
            </a:extLst>
          </p:cNvPr>
          <p:cNvSpPr>
            <a:spLocks noGrp="1" noChangeArrowheads="1"/>
          </p:cNvSpPr>
          <p:nvPr>
            <p:ph type="body" idx="1"/>
          </p:nvPr>
        </p:nvSpPr>
        <p:spPr>
          <a:xfrm>
            <a:off x="107950" y="695325"/>
            <a:ext cx="8910638" cy="5973763"/>
          </a:xfrm>
        </p:spPr>
        <p:txBody>
          <a:bodyPr/>
          <a:lstStyle/>
          <a:p>
            <a:pPr marL="0" indent="0" algn="l" rtl="0">
              <a:buFontTx/>
              <a:buNone/>
              <a:defRPr/>
            </a:pPr>
            <a:endParaRPr lang="en-US" sz="2000" dirty="0"/>
          </a:p>
          <a:p>
            <a:pPr algn="l" rtl="0">
              <a:defRPr/>
            </a:pPr>
            <a:r>
              <a:rPr lang="en-US" sz="2000" dirty="0"/>
              <a:t>The most common pattern is an obsession of contamination (45% of adults), followed by washing or accompanied by compulsive avoidance of the contaminated object </a:t>
            </a:r>
          </a:p>
          <a:p>
            <a:pPr algn="l" rtl="0">
              <a:defRPr/>
            </a:pPr>
            <a:r>
              <a:rPr lang="en-US" sz="2000" dirty="0"/>
              <a:t>Pathological doubt : is the 2</a:t>
            </a:r>
            <a:r>
              <a:rPr lang="en-US" sz="2000" baseline="30000" dirty="0"/>
              <a:t>nd</a:t>
            </a:r>
            <a:r>
              <a:rPr lang="en-US" sz="2000" dirty="0"/>
              <a:t> most common pattern , an obsessional doubt is followed by the compulsion of checking (63%)</a:t>
            </a:r>
          </a:p>
          <a:p>
            <a:pPr algn="l" rtl="0">
              <a:defRPr/>
            </a:pPr>
            <a:r>
              <a:rPr lang="en-US" sz="2000" dirty="0"/>
              <a:t>Intrusive thoughts : are the 3</a:t>
            </a:r>
            <a:r>
              <a:rPr lang="en-US" sz="2000" baseline="30000" dirty="0"/>
              <a:t>rd</a:t>
            </a:r>
            <a:r>
              <a:rPr lang="en-US" sz="2000" dirty="0"/>
              <a:t> most common pattern , obsessional thoughts without compulsions</a:t>
            </a:r>
          </a:p>
          <a:p>
            <a:pPr algn="l" rtl="0">
              <a:defRPr/>
            </a:pPr>
            <a:r>
              <a:rPr lang="en-US" sz="2000" dirty="0"/>
              <a:t>Usually thoughts of aggressive or sexual act </a:t>
            </a:r>
          </a:p>
          <a:p>
            <a:pPr algn="l" rtl="0">
              <a:defRPr/>
            </a:pPr>
            <a:r>
              <a:rPr lang="en-US" sz="2000" dirty="0"/>
              <a:t>Suicidal thoughts may also be obsessive </a:t>
            </a:r>
          </a:p>
          <a:p>
            <a:pPr algn="l" rtl="0">
              <a:defRPr/>
            </a:pPr>
            <a:r>
              <a:rPr lang="en-US" sz="2000" dirty="0"/>
              <a:t>Symmetry : 4</a:t>
            </a:r>
            <a:r>
              <a:rPr lang="en-US" sz="2000" baseline="30000" dirty="0"/>
              <a:t>th</a:t>
            </a:r>
            <a:r>
              <a:rPr lang="en-US" sz="2000" dirty="0"/>
              <a:t> most common pattern , can lead to a compulsion of slowness </a:t>
            </a:r>
          </a:p>
          <a:p>
            <a:pPr marL="0" indent="0" algn="l" rtl="0">
              <a:buFontTx/>
              <a:buNone/>
              <a:defRPr/>
            </a:pPr>
            <a:r>
              <a:rPr lang="en-US" sz="2000" dirty="0"/>
              <a:t> </a:t>
            </a:r>
          </a:p>
          <a:p>
            <a:pPr algn="l" rtl="0">
              <a:defRPr/>
            </a:pPr>
            <a:r>
              <a:rPr lang="en-US" sz="2000" dirty="0"/>
              <a:t>New onset OCD after the age of 30 , should raise questions about potential neurological contribution to the disorder ( Sydenham's chorea, Huntington's disease etc..)</a:t>
            </a:r>
          </a:p>
          <a:p>
            <a:pPr algn="l" rtl="0">
              <a:defRPr/>
            </a:pPr>
            <a:r>
              <a:rPr lang="en-US" sz="2000" dirty="0"/>
              <a:t>Two thirds of patients with Tourette disorder meet the criteria for OCD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7772E8B6-78D7-944F-B94B-C81CE72BE484}"/>
              </a:ext>
            </a:extLst>
          </p:cNvPr>
          <p:cNvSpPr>
            <a:spLocks noGrp="1"/>
          </p:cNvSpPr>
          <p:nvPr>
            <p:ph type="title"/>
          </p:nvPr>
        </p:nvSpPr>
        <p:spPr>
          <a:xfrm>
            <a:off x="107950" y="115888"/>
            <a:ext cx="8856663" cy="1152525"/>
          </a:xfrm>
        </p:spPr>
        <p:txBody>
          <a:bodyPr/>
          <a:lstStyle/>
          <a:p>
            <a:r>
              <a:rPr lang="en-US" altLang="en-US" b="1"/>
              <a:t>Questions used to elicit obsessions and compulsions</a:t>
            </a:r>
          </a:p>
        </p:txBody>
      </p:sp>
      <p:sp>
        <p:nvSpPr>
          <p:cNvPr id="14339" name="Content Placeholder 2">
            <a:extLst>
              <a:ext uri="{FF2B5EF4-FFF2-40B4-BE49-F238E27FC236}">
                <a16:creationId xmlns:a16="http://schemas.microsoft.com/office/drawing/2014/main" id="{460C2BDD-0B50-B20B-0626-AF6502BA0B0D}"/>
              </a:ext>
            </a:extLst>
          </p:cNvPr>
          <p:cNvSpPr>
            <a:spLocks noGrp="1"/>
          </p:cNvSpPr>
          <p:nvPr>
            <p:ph idx="1"/>
          </p:nvPr>
        </p:nvSpPr>
        <p:spPr>
          <a:xfrm>
            <a:off x="107950" y="1268413"/>
            <a:ext cx="8928100" cy="5400675"/>
          </a:xfrm>
        </p:spPr>
        <p:txBody>
          <a:bodyPr/>
          <a:lstStyle/>
          <a:p>
            <a:pPr marL="0" indent="0" algn="l">
              <a:buFontTx/>
              <a:buNone/>
            </a:pPr>
            <a:endParaRPr lang="en-US" altLang="en-US"/>
          </a:p>
          <a:p>
            <a:pPr marL="0" indent="0" algn="l">
              <a:buFontTx/>
              <a:buNone/>
            </a:pPr>
            <a:r>
              <a:rPr lang="en-US" altLang="en-US"/>
              <a:t>. Do you worry about contamination with dirt even when you have already washed?</a:t>
            </a:r>
          </a:p>
          <a:p>
            <a:pPr marL="0" indent="0" algn="l">
              <a:buFontTx/>
              <a:buNone/>
            </a:pPr>
            <a:r>
              <a:rPr lang="en-US" altLang="en-US"/>
              <a:t>. Do you have awful thoughts entering your mind despite trying hard to keep them out?</a:t>
            </a:r>
          </a:p>
          <a:p>
            <a:pPr marL="0" indent="0" algn="l">
              <a:buFontTx/>
              <a:buNone/>
            </a:pPr>
            <a:r>
              <a:rPr lang="en-US" altLang="en-US"/>
              <a:t>.Do you repeatedly have to check things that you have already done (stoves , lights , taps , etc.)?</a:t>
            </a:r>
          </a:p>
          <a:p>
            <a:pPr marL="0" indent="0" algn="l">
              <a:buFontTx/>
              <a:buNone/>
            </a:pPr>
            <a:r>
              <a:rPr lang="en-US" altLang="en-US"/>
              <a:t>. Do you find that you have to arrange, touch or count things many times over?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0AF5BE1D-6816-B3F2-4495-736C8842E62A}"/>
              </a:ext>
            </a:extLst>
          </p:cNvPr>
          <p:cNvSpPr>
            <a:spLocks noGrp="1"/>
          </p:cNvSpPr>
          <p:nvPr>
            <p:ph type="title"/>
          </p:nvPr>
        </p:nvSpPr>
        <p:spPr>
          <a:xfrm>
            <a:off x="179388" y="0"/>
            <a:ext cx="8856662" cy="620713"/>
          </a:xfrm>
        </p:spPr>
        <p:txBody>
          <a:bodyPr/>
          <a:lstStyle/>
          <a:p>
            <a:r>
              <a:rPr lang="en-US" altLang="en-US"/>
              <a:t>Course and prognosis</a:t>
            </a:r>
          </a:p>
        </p:txBody>
      </p:sp>
      <p:sp>
        <p:nvSpPr>
          <p:cNvPr id="15363" name="Content Placeholder 2">
            <a:extLst>
              <a:ext uri="{FF2B5EF4-FFF2-40B4-BE49-F238E27FC236}">
                <a16:creationId xmlns:a16="http://schemas.microsoft.com/office/drawing/2014/main" id="{1D4FD54C-DFC1-E5B0-FE9D-E4D99D31783E}"/>
              </a:ext>
            </a:extLst>
          </p:cNvPr>
          <p:cNvSpPr>
            <a:spLocks noGrp="1"/>
          </p:cNvSpPr>
          <p:nvPr>
            <p:ph idx="1"/>
          </p:nvPr>
        </p:nvSpPr>
        <p:spPr>
          <a:xfrm>
            <a:off x="0" y="836613"/>
            <a:ext cx="9144000" cy="6021387"/>
          </a:xfrm>
        </p:spPr>
        <p:txBody>
          <a:bodyPr/>
          <a:lstStyle/>
          <a:p>
            <a:pPr algn="l" rtl="0"/>
            <a:r>
              <a:rPr lang="en-US" altLang="en-US" sz="2000"/>
              <a:t>More than half of the patients of OCD, have sudden onset of symptoms </a:t>
            </a:r>
          </a:p>
          <a:p>
            <a:pPr algn="l" rtl="0"/>
            <a:r>
              <a:rPr lang="en-US" altLang="en-US" sz="2000"/>
              <a:t>50-70% of patients , start to have symptoms after stressful life event such as pregnancy , sexual problem or death of a relative </a:t>
            </a:r>
          </a:p>
          <a:p>
            <a:pPr algn="l" rtl="0"/>
            <a:r>
              <a:rPr lang="en-US" altLang="en-US" sz="2000"/>
              <a:t>Patients tend to keep their symptoms a secret and delay 5-10 years before coming to psychiatric attention </a:t>
            </a:r>
          </a:p>
          <a:p>
            <a:pPr algn="l" rtl="0"/>
            <a:r>
              <a:rPr lang="en-US" altLang="en-US" sz="2000"/>
              <a:t>Some patients have fluctuating course , others have a constant course </a:t>
            </a:r>
          </a:p>
          <a:p>
            <a:pPr algn="l" rtl="0"/>
            <a:r>
              <a:rPr lang="en-US" altLang="en-US" sz="2000"/>
              <a:t>20-30% of patients have significant improvement </a:t>
            </a:r>
          </a:p>
          <a:p>
            <a:pPr algn="l" rtl="0"/>
            <a:r>
              <a:rPr lang="en-US" altLang="en-US" sz="2000"/>
              <a:t>40-50% have moderate improvement </a:t>
            </a:r>
          </a:p>
          <a:p>
            <a:pPr algn="l" rtl="0"/>
            <a:r>
              <a:rPr lang="en-US" altLang="en-US" sz="2000"/>
              <a:t>20-40% remain ill or their symptoms worsen </a:t>
            </a:r>
          </a:p>
          <a:p>
            <a:pPr algn="l" rtl="0"/>
            <a:r>
              <a:rPr lang="en-US" altLang="en-US" sz="2000"/>
              <a:t>Two thirds of patients with OCD have depression , and suicide is a risk for all patients with OCD</a:t>
            </a:r>
          </a:p>
          <a:p>
            <a:pPr algn="l" rtl="0"/>
            <a:r>
              <a:rPr lang="en-US" altLang="en-US" sz="2000"/>
              <a:t>A poor prognosis is indicated by yielding to compulsions , bizarre compulsions, childhood onset , the need for hospitalization , the presence of schizotypal personality disorder </a:t>
            </a:r>
          </a:p>
          <a:p>
            <a:pPr algn="l" rtl="0"/>
            <a:r>
              <a:rPr lang="en-US" altLang="en-US" sz="2000"/>
              <a:t>A good prognosis is indicated by : good social and occupational adjustment, the presence of precipitating event , the episodic nature of symptoms</a:t>
            </a:r>
          </a:p>
          <a:p>
            <a:pPr algn="l" rtl="0"/>
            <a:r>
              <a:rPr lang="en-US" altLang="en-US" sz="2000"/>
              <a:t>Suicidal ideation in 50%, attempts in 25% of patients with OCD.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46F99E1-1313-F552-92A9-7725D6FF4468}"/>
              </a:ext>
            </a:extLst>
          </p:cNvPr>
          <p:cNvSpPr>
            <a:spLocks noGrp="1"/>
          </p:cNvSpPr>
          <p:nvPr>
            <p:ph type="title"/>
          </p:nvPr>
        </p:nvSpPr>
        <p:spPr>
          <a:xfrm>
            <a:off x="0" y="0"/>
            <a:ext cx="9144000" cy="476250"/>
          </a:xfrm>
        </p:spPr>
        <p:txBody>
          <a:bodyPr/>
          <a:lstStyle/>
          <a:p>
            <a:r>
              <a:rPr lang="en-US" altLang="en-US"/>
              <a:t>Treatment</a:t>
            </a:r>
          </a:p>
        </p:txBody>
      </p:sp>
      <p:sp>
        <p:nvSpPr>
          <p:cNvPr id="16387" name="Content Placeholder 2">
            <a:extLst>
              <a:ext uri="{FF2B5EF4-FFF2-40B4-BE49-F238E27FC236}">
                <a16:creationId xmlns:a16="http://schemas.microsoft.com/office/drawing/2014/main" id="{4C36F47A-568C-9285-A0F1-C316F41A3E85}"/>
              </a:ext>
            </a:extLst>
          </p:cNvPr>
          <p:cNvSpPr>
            <a:spLocks noGrp="1"/>
          </p:cNvSpPr>
          <p:nvPr>
            <p:ph idx="1"/>
          </p:nvPr>
        </p:nvSpPr>
        <p:spPr>
          <a:xfrm>
            <a:off x="0" y="476250"/>
            <a:ext cx="9144000" cy="6381750"/>
          </a:xfrm>
        </p:spPr>
        <p:txBody>
          <a:bodyPr/>
          <a:lstStyle/>
          <a:p>
            <a:pPr algn="l" rtl="0"/>
            <a:r>
              <a:rPr lang="en-US" altLang="en-US" sz="2200"/>
              <a:t>Behavioral and pharmacological treatment </a:t>
            </a:r>
          </a:p>
          <a:p>
            <a:pPr algn="l" rtl="0"/>
            <a:r>
              <a:rPr lang="en-US" altLang="en-US" sz="2200"/>
              <a:t>Placebo response is only = 5%</a:t>
            </a:r>
          </a:p>
          <a:p>
            <a:pPr algn="l" rtl="0"/>
            <a:r>
              <a:rPr lang="en-US" altLang="en-US" sz="2200"/>
              <a:t>Initial response of pharmacotherapy is generally seen after 4-6 weeks , 8-16 weeks are required to obtain maximal therapeutic effect </a:t>
            </a:r>
          </a:p>
          <a:p>
            <a:pPr algn="l" rtl="0"/>
            <a:r>
              <a:rPr lang="en-US" altLang="en-US" sz="2200"/>
              <a:t>Fluoxetine, fluvoxamine, paroxetine , sertraline , citalopram are all FDA approved treatments of OCD</a:t>
            </a:r>
          </a:p>
          <a:p>
            <a:pPr algn="l" rtl="0"/>
            <a:r>
              <a:rPr lang="en-US" altLang="en-US" sz="2200"/>
              <a:t>Clomipramine the first drug approved by the FDA to treat OCD, it should be increased gradually over 2-3 weeks , to avoid gastrointestinal disturbances , orthostatic hypotension , sedation , anticholinergic side effects </a:t>
            </a:r>
          </a:p>
          <a:p>
            <a:pPr algn="l" rtl="0"/>
            <a:r>
              <a:rPr lang="en-US" altLang="en-US" sz="2200"/>
              <a:t>Other drugs : lithium , valproate or carbamazepine can be used to augment SSRI or clomipramine </a:t>
            </a:r>
          </a:p>
          <a:p>
            <a:pPr algn="l" rtl="0"/>
            <a:r>
              <a:rPr lang="en-US" altLang="en-US" sz="2200"/>
              <a:t>Venlafaxine can be used to treat OCD </a:t>
            </a:r>
          </a:p>
          <a:p>
            <a:pPr algn="l" rtl="0"/>
            <a:r>
              <a:rPr lang="en-US" altLang="en-US" sz="2200"/>
              <a:t>Buspirone , tryptamine and clonazepam can be used </a:t>
            </a:r>
          </a:p>
          <a:p>
            <a:pPr algn="l" rtl="0"/>
            <a:r>
              <a:rPr lang="en-US" altLang="en-US" sz="2200"/>
              <a:t>Adding atypical antipsychotic such as Risperidone or Aripiprazole has helped in some cases </a:t>
            </a:r>
          </a:p>
          <a:p>
            <a:pPr algn="l"/>
            <a:endParaRPr lang="en-US" altLang="en-US" sz="2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ABD5BD88-9F26-844B-AF94-D3D1678053C2}"/>
              </a:ext>
            </a:extLst>
          </p:cNvPr>
          <p:cNvSpPr>
            <a:spLocks noGrp="1" noChangeArrowheads="1"/>
          </p:cNvSpPr>
          <p:nvPr>
            <p:ph type="title"/>
          </p:nvPr>
        </p:nvSpPr>
        <p:spPr>
          <a:xfrm>
            <a:off x="685800" y="1428750"/>
            <a:ext cx="7772400" cy="3500438"/>
          </a:xfrm>
        </p:spPr>
        <p:txBody>
          <a:bodyPr/>
          <a:lstStyle/>
          <a:p>
            <a:pPr eaLnBrk="1" hangingPunct="1"/>
            <a:r>
              <a:rPr lang="en-US" altLang="en-US"/>
              <a:t>Any Questions?</a:t>
            </a:r>
          </a:p>
        </p:txBody>
      </p:sp>
      <p:sp>
        <p:nvSpPr>
          <p:cNvPr id="17411" name="Rectangle 3">
            <a:extLst>
              <a:ext uri="{FF2B5EF4-FFF2-40B4-BE49-F238E27FC236}">
                <a16:creationId xmlns:a16="http://schemas.microsoft.com/office/drawing/2014/main" id="{060E4B9A-54F7-E646-B19F-B229A14A0BEB}"/>
              </a:ext>
            </a:extLst>
          </p:cNvPr>
          <p:cNvSpPr>
            <a:spLocks noGrp="1" noChangeArrowheads="1"/>
          </p:cNvSpPr>
          <p:nvPr>
            <p:ph type="body" idx="1"/>
          </p:nvPr>
        </p:nvSpPr>
        <p:spPr/>
        <p:txBody>
          <a:bodyPr/>
          <a:lstStyle/>
          <a:p>
            <a:pPr algn="l" eaLnBrk="1" hangingPunct="1">
              <a:buFontTx/>
              <a:buNone/>
            </a:pPr>
            <a:endParaRPr lang="en-US" altLang="en-US"/>
          </a:p>
          <a:p>
            <a:pPr algn="l" eaLnBrk="1" hangingPunct="1">
              <a:buFontTx/>
              <a:buNone/>
            </a:pPr>
            <a:endParaRPr lang="en-US" altLang="en-US"/>
          </a:p>
          <a:p>
            <a:pPr algn="l" eaLnBrk="1" hangingPunct="1">
              <a:buFontTx/>
              <a:buNone/>
            </a:pPr>
            <a:endParaRPr lang="en-US" altLang="en-US"/>
          </a:p>
          <a:p>
            <a:pPr algn="l" eaLnBrk="1" hangingPunct="1">
              <a:buFontTx/>
              <a:buNone/>
            </a:pPr>
            <a:endParaRPr lang="en-US" altLang="en-US"/>
          </a:p>
          <a:p>
            <a:pPr algn="l" eaLnBrk="1" hangingPunct="1">
              <a:buFontTx/>
              <a:buNone/>
            </a:pPr>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4A097E5-4F19-5531-A0BC-34BE369B14D6}"/>
              </a:ext>
            </a:extLst>
          </p:cNvPr>
          <p:cNvSpPr>
            <a:spLocks noGrp="1" noChangeArrowheads="1"/>
          </p:cNvSpPr>
          <p:nvPr>
            <p:ph type="title"/>
          </p:nvPr>
        </p:nvSpPr>
        <p:spPr/>
        <p:txBody>
          <a:bodyPr/>
          <a:lstStyle/>
          <a:p>
            <a:pPr eaLnBrk="1" hangingPunct="1"/>
            <a:r>
              <a:rPr lang="en-US" altLang="en-US" sz="4000"/>
              <a:t>Definition</a:t>
            </a:r>
            <a:br>
              <a:rPr lang="en-US" altLang="en-US" sz="4000"/>
            </a:br>
            <a:endParaRPr lang="en-US" altLang="en-US" sz="4000"/>
          </a:p>
        </p:txBody>
      </p:sp>
      <p:sp>
        <p:nvSpPr>
          <p:cNvPr id="5123" name="Rectangle 3">
            <a:extLst>
              <a:ext uri="{FF2B5EF4-FFF2-40B4-BE49-F238E27FC236}">
                <a16:creationId xmlns:a16="http://schemas.microsoft.com/office/drawing/2014/main" id="{B942BA2E-181D-DC6E-1C9F-EA246C7206A9}"/>
              </a:ext>
            </a:extLst>
          </p:cNvPr>
          <p:cNvSpPr>
            <a:spLocks noGrp="1" noChangeArrowheads="1"/>
          </p:cNvSpPr>
          <p:nvPr>
            <p:ph type="body" idx="1"/>
          </p:nvPr>
        </p:nvSpPr>
        <p:spPr>
          <a:xfrm>
            <a:off x="539750" y="1752600"/>
            <a:ext cx="7772400" cy="4114800"/>
          </a:xfrm>
        </p:spPr>
        <p:txBody>
          <a:bodyPr/>
          <a:lstStyle/>
          <a:p>
            <a:pPr algn="ctr" eaLnBrk="1" hangingPunct="1">
              <a:lnSpc>
                <a:spcPct val="80000"/>
              </a:lnSpc>
              <a:buFontTx/>
              <a:buNone/>
            </a:pPr>
            <a:r>
              <a:rPr lang="en-US" altLang="en-US" sz="1800" b="1"/>
              <a:t> </a:t>
            </a:r>
            <a:r>
              <a:rPr lang="en-US" altLang="en-US" sz="3600" b="1"/>
              <a:t>OCD</a:t>
            </a:r>
          </a:p>
          <a:p>
            <a:pPr algn="ctr" eaLnBrk="1" hangingPunct="1">
              <a:lnSpc>
                <a:spcPct val="80000"/>
              </a:lnSpc>
              <a:buFontTx/>
              <a:buNone/>
            </a:pPr>
            <a:r>
              <a:rPr lang="en-US" altLang="en-US" sz="3600"/>
              <a:t> is a common form of  anxiety disorder characterized by intrusive thoughts that produce uneasiness, apprehension, fear &amp; worry ; by repetitive behaviors aimed at reducing the associated anxiety; or by a combination of such obsessions and compulsions</a:t>
            </a:r>
            <a:r>
              <a:rPr lang="en-US" altLang="en-US" sz="1800" b="1"/>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4FC9EA8-FA9C-A9A3-7477-4D31A6B3CEB3}"/>
              </a:ext>
            </a:extLst>
          </p:cNvPr>
          <p:cNvSpPr>
            <a:spLocks noGrp="1" noChangeArrowheads="1"/>
          </p:cNvSpPr>
          <p:nvPr>
            <p:ph type="title"/>
          </p:nvPr>
        </p:nvSpPr>
        <p:spPr>
          <a:xfrm>
            <a:off x="539750" y="115888"/>
            <a:ext cx="7772400" cy="731837"/>
          </a:xfrm>
        </p:spPr>
        <p:txBody>
          <a:bodyPr/>
          <a:lstStyle/>
          <a:p>
            <a:pPr eaLnBrk="1" hangingPunct="1"/>
            <a:endParaRPr lang="en-US" altLang="en-US" sz="4000"/>
          </a:p>
        </p:txBody>
      </p:sp>
      <p:sp>
        <p:nvSpPr>
          <p:cNvPr id="6147" name="Rectangle 3">
            <a:extLst>
              <a:ext uri="{FF2B5EF4-FFF2-40B4-BE49-F238E27FC236}">
                <a16:creationId xmlns:a16="http://schemas.microsoft.com/office/drawing/2014/main" id="{B00E3D98-806C-5ECB-5398-FD408B67B263}"/>
              </a:ext>
            </a:extLst>
          </p:cNvPr>
          <p:cNvSpPr>
            <a:spLocks noGrp="1" noChangeArrowheads="1"/>
          </p:cNvSpPr>
          <p:nvPr>
            <p:ph type="body" idx="1"/>
          </p:nvPr>
        </p:nvSpPr>
        <p:spPr>
          <a:xfrm>
            <a:off x="179388" y="836613"/>
            <a:ext cx="8278812" cy="6021387"/>
          </a:xfrm>
        </p:spPr>
        <p:txBody>
          <a:bodyPr/>
          <a:lstStyle/>
          <a:p>
            <a:pPr marL="0" indent="0" algn="l">
              <a:buFontTx/>
              <a:buNone/>
            </a:pPr>
            <a:r>
              <a:rPr lang="en-US" altLang="en-US" sz="2000" b="1">
                <a:cs typeface="Times New Roman" panose="02020603050405020304" pitchFamily="18" charset="0"/>
              </a:rPr>
              <a:t>OCD</a:t>
            </a:r>
            <a:r>
              <a:rPr lang="en-US" altLang="en-US" sz="2000">
                <a:cs typeface="Times New Roman" panose="02020603050405020304" pitchFamily="18" charset="0"/>
              </a:rPr>
              <a:t> is characterized by anxiety-provoking ideas, images or impulses (obsessions) and by urges-compulsions to do something that will lesser their anxiety.</a:t>
            </a:r>
            <a:br>
              <a:rPr lang="en-US" altLang="en-US" sz="2000">
                <a:cs typeface="Times New Roman" panose="02020603050405020304" pitchFamily="18" charset="0"/>
              </a:rPr>
            </a:br>
            <a:br>
              <a:rPr lang="en-US" altLang="en-US" sz="2000">
                <a:cs typeface="Times New Roman" panose="02020603050405020304" pitchFamily="18" charset="0"/>
              </a:rPr>
            </a:br>
            <a:r>
              <a:rPr lang="en-US" altLang="en-US" sz="2000">
                <a:cs typeface="Times New Roman" panose="02020603050405020304" pitchFamily="18" charset="0"/>
              </a:rPr>
              <a:t>. </a:t>
            </a:r>
            <a:r>
              <a:rPr lang="en-US" altLang="en-US" sz="2000" b="1">
                <a:cs typeface="Times New Roman" panose="02020603050405020304" pitchFamily="18" charset="0"/>
              </a:rPr>
              <a:t>Obsessions</a:t>
            </a:r>
            <a:r>
              <a:rPr lang="en-US" altLang="en-US" sz="2000">
                <a:cs typeface="Times New Roman" panose="02020603050405020304" pitchFamily="18" charset="0"/>
              </a:rPr>
              <a:t>:</a:t>
            </a:r>
            <a:br>
              <a:rPr lang="en-US" altLang="en-US" sz="2000">
                <a:cs typeface="Times New Roman" panose="02020603050405020304" pitchFamily="18" charset="0"/>
              </a:rPr>
            </a:br>
            <a:r>
              <a:rPr lang="en-US" altLang="en-US" sz="2000">
                <a:cs typeface="Times New Roman" panose="02020603050405020304" pitchFamily="18" charset="0"/>
              </a:rPr>
              <a:t> - </a:t>
            </a:r>
            <a:r>
              <a:rPr lang="en-US" altLang="en-US" sz="1800"/>
              <a:t>Recurrent and persistent thoughts, urges,images or impulses that are experienced, at some time during the disturbance, as intrusive and unwanted, and that in most individuals cause marked anxiety or distress.</a:t>
            </a:r>
          </a:p>
          <a:p>
            <a:pPr marL="0" indent="0" algn="l">
              <a:buFontTx/>
              <a:buNone/>
            </a:pPr>
            <a:r>
              <a:rPr lang="en-US" altLang="en-US" sz="1800"/>
              <a:t>.The individual attempts to ignore or suppress such thoughts, urges, or images, or to neutralize them with some other thought or action (i.e., by performing a compulsion</a:t>
            </a:r>
            <a:r>
              <a:rPr lang="en-US" altLang="en-US" sz="2000">
                <a:cs typeface="Times New Roman" panose="02020603050405020304" pitchFamily="18" charset="0"/>
              </a:rPr>
              <a:t>.</a:t>
            </a:r>
          </a:p>
          <a:p>
            <a:pPr marL="0" indent="0" algn="l">
              <a:buFontTx/>
              <a:buNone/>
            </a:pPr>
            <a:br>
              <a:rPr lang="en-US" altLang="en-US" sz="2000">
                <a:cs typeface="Times New Roman" panose="02020603050405020304" pitchFamily="18" charset="0"/>
              </a:rPr>
            </a:br>
            <a:r>
              <a:rPr lang="en-US" altLang="en-US" sz="2000">
                <a:cs typeface="Times New Roman" panose="02020603050405020304" pitchFamily="18" charset="0"/>
              </a:rPr>
              <a:t>. </a:t>
            </a:r>
            <a:r>
              <a:rPr lang="en-US" altLang="en-US" sz="2000" b="1">
                <a:cs typeface="Times New Roman" panose="02020603050405020304" pitchFamily="18" charset="0"/>
              </a:rPr>
              <a:t>Compulsion</a:t>
            </a:r>
            <a:r>
              <a:rPr lang="en-US" altLang="en-US" sz="2000">
                <a:cs typeface="Times New Roman" panose="02020603050405020304" pitchFamily="18" charset="0"/>
              </a:rPr>
              <a:t>: - </a:t>
            </a:r>
            <a:r>
              <a:rPr lang="en-US" altLang="en-US" sz="1600"/>
              <a:t>Repetitive behaviors (e.g., hand washing, ordering, checking) or mental acts (e.g., praying, counting, repeating words silently) that the individual feels driven to perform in response to an obsession or according to rules that must be applied rigidly.</a:t>
            </a:r>
          </a:p>
          <a:p>
            <a:pPr marL="0" indent="0" algn="l">
              <a:buFontTx/>
              <a:buNone/>
            </a:pPr>
            <a:r>
              <a:rPr lang="en-US" altLang="en-US" sz="1600"/>
              <a:t>.The behaviors or mental acts are aimed at preventing or reducing anxiety or distress, or preventing some dreaded event or situation; however, these behaviors or mental acts are not connected in a realistic way with what they are designed to neutralize or prevent, or are clearly excessive.</a:t>
            </a:r>
          </a:p>
          <a:p>
            <a:pPr marL="0" indent="0" algn="l">
              <a:buFontTx/>
              <a:buNone/>
            </a:pPr>
            <a:r>
              <a:rPr lang="en-US" altLang="en-US" sz="1600" b="1" i="1"/>
              <a:t>Note</a:t>
            </a:r>
            <a:r>
              <a:rPr lang="en-US" altLang="en-US" sz="1600" i="1"/>
              <a:t>:</a:t>
            </a:r>
            <a:r>
              <a:rPr lang="en-US" altLang="en-US" sz="1600"/>
              <a:t> Young children may not be able to articulate the aims of these behaviors or mental acts</a:t>
            </a:r>
            <a:r>
              <a:rPr lang="en-US" altLang="en-US"/>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814B0B4-1842-DAD0-B585-8CB5378F8E6A}"/>
              </a:ext>
            </a:extLst>
          </p:cNvPr>
          <p:cNvSpPr>
            <a:spLocks noGrp="1" noChangeArrowheads="1"/>
          </p:cNvSpPr>
          <p:nvPr>
            <p:ph type="title"/>
          </p:nvPr>
        </p:nvSpPr>
        <p:spPr>
          <a:xfrm>
            <a:off x="684213" y="115888"/>
            <a:ext cx="7772400" cy="720725"/>
          </a:xfrm>
        </p:spPr>
        <p:txBody>
          <a:bodyPr/>
          <a:lstStyle/>
          <a:p>
            <a:pPr eaLnBrk="1" hangingPunct="1"/>
            <a:r>
              <a:rPr lang="en-US" altLang="en-US" sz="4000"/>
              <a:t>Epidemiology</a:t>
            </a:r>
          </a:p>
        </p:txBody>
      </p:sp>
      <p:sp>
        <p:nvSpPr>
          <p:cNvPr id="7171" name="Rectangle 3">
            <a:extLst>
              <a:ext uri="{FF2B5EF4-FFF2-40B4-BE49-F238E27FC236}">
                <a16:creationId xmlns:a16="http://schemas.microsoft.com/office/drawing/2014/main" id="{3365ABE4-B394-5FD0-FFD1-6A5CBC46AD79}"/>
              </a:ext>
            </a:extLst>
          </p:cNvPr>
          <p:cNvSpPr>
            <a:spLocks noGrp="1" noChangeArrowheads="1"/>
          </p:cNvSpPr>
          <p:nvPr>
            <p:ph type="body" idx="1"/>
          </p:nvPr>
        </p:nvSpPr>
        <p:spPr>
          <a:xfrm>
            <a:off x="323850" y="836613"/>
            <a:ext cx="8134350" cy="5832475"/>
          </a:xfrm>
        </p:spPr>
        <p:txBody>
          <a:bodyPr/>
          <a:lstStyle/>
          <a:p>
            <a:pPr algn="l" rtl="0">
              <a:defRPr/>
            </a:pPr>
            <a:r>
              <a:rPr lang="en-US" altLang="en-US" sz="1600" dirty="0"/>
              <a:t>Affects 2-3% of the general population (this number is according to Kaplan)</a:t>
            </a:r>
          </a:p>
          <a:p>
            <a:pPr algn="l" rtl="0">
              <a:defRPr/>
            </a:pPr>
            <a:r>
              <a:rPr lang="en-US" altLang="en-US" sz="1600" dirty="0"/>
              <a:t>OCD is the 4</a:t>
            </a:r>
            <a:r>
              <a:rPr lang="en-US" altLang="en-US" sz="1600" baseline="30000" dirty="0"/>
              <a:t>th</a:t>
            </a:r>
            <a:r>
              <a:rPr lang="en-US" altLang="en-US" sz="1600" dirty="0"/>
              <a:t> most common psychiatric diagnosis following: Phobias, substance related disorders, MDD</a:t>
            </a:r>
          </a:p>
          <a:p>
            <a:pPr algn="l" rtl="0">
              <a:defRPr/>
            </a:pPr>
            <a:r>
              <a:rPr lang="en-US" altLang="en-US" sz="1600" dirty="0"/>
              <a:t>Among adults : M=F , but among adolescents boys are more commonly to be affected than girls </a:t>
            </a:r>
          </a:p>
          <a:p>
            <a:pPr algn="l" rtl="0">
              <a:defRPr/>
            </a:pPr>
            <a:r>
              <a:rPr lang="en-US" altLang="en-US" sz="1600" dirty="0"/>
              <a:t>Mean age of onset is 20 years of age </a:t>
            </a:r>
          </a:p>
          <a:p>
            <a:pPr algn="l" rtl="0">
              <a:defRPr/>
            </a:pPr>
            <a:r>
              <a:rPr lang="en-US" altLang="en-US" sz="1600" dirty="0"/>
              <a:t>Men have earlier onset ( 19 years of age) , women slightly later ( mean age of 22 at onset)</a:t>
            </a:r>
          </a:p>
          <a:p>
            <a:pPr algn="l" rtl="0">
              <a:defRPr/>
            </a:pPr>
            <a:r>
              <a:rPr lang="en-US" altLang="en-US" sz="1600" dirty="0"/>
              <a:t>Two thirds of patients have the onset of symptoms before the age of 25 </a:t>
            </a:r>
          </a:p>
          <a:p>
            <a:pPr algn="l" rtl="0">
              <a:defRPr/>
            </a:pPr>
            <a:r>
              <a:rPr lang="en-US" altLang="en-US" sz="1600" dirty="0"/>
              <a:t>Fewer than 15% of patients have onset after the age of 35</a:t>
            </a:r>
          </a:p>
          <a:p>
            <a:pPr algn="l" rtl="0">
              <a:defRPr/>
            </a:pPr>
            <a:r>
              <a:rPr lang="en-US" altLang="en-US" sz="1600" dirty="0"/>
              <a:t>Single persons are more likely to be affected with OCD , than married</a:t>
            </a:r>
          </a:p>
          <a:p>
            <a:pPr algn="l" rtl="0">
              <a:defRPr/>
            </a:pPr>
            <a:r>
              <a:rPr lang="en-US" altLang="en-US" sz="1600" dirty="0"/>
              <a:t>OCD occurs less often among people of African origin. </a:t>
            </a:r>
          </a:p>
          <a:p>
            <a:pPr marL="0" indent="0" algn="l" rtl="0">
              <a:buFontTx/>
              <a:buNone/>
              <a:defRPr/>
            </a:pPr>
            <a:r>
              <a:rPr lang="en-US" altLang="en-US" sz="1600" dirty="0"/>
              <a:t> </a:t>
            </a:r>
          </a:p>
          <a:p>
            <a:pPr marL="0" indent="0" algn="l" rtl="0">
              <a:buFontTx/>
              <a:buNone/>
              <a:defRPr/>
            </a:pPr>
            <a:r>
              <a:rPr lang="en-US" altLang="en-US" sz="1600" b="1" dirty="0"/>
              <a:t>Comorbidity with OCD:</a:t>
            </a:r>
          </a:p>
          <a:p>
            <a:pPr algn="l" rtl="0">
              <a:defRPr/>
            </a:pPr>
            <a:r>
              <a:rPr lang="en-US" altLang="en-US" sz="1600" dirty="0"/>
              <a:t>67% of patients with OCD have MDD</a:t>
            </a:r>
          </a:p>
          <a:p>
            <a:pPr algn="l" rtl="0">
              <a:defRPr/>
            </a:pPr>
            <a:r>
              <a:rPr lang="en-US" altLang="en-US" sz="1600" dirty="0"/>
              <a:t>25% of OCD patients have social phobia </a:t>
            </a:r>
          </a:p>
          <a:p>
            <a:pPr algn="l" rtl="0">
              <a:defRPr/>
            </a:pPr>
            <a:r>
              <a:rPr lang="en-US" altLang="en-US" sz="1600" dirty="0"/>
              <a:t>The incidence of Tourette syndrome in patients with OCD is 5-7%</a:t>
            </a:r>
          </a:p>
          <a:p>
            <a:pPr algn="l" rtl="0">
              <a:defRPr/>
            </a:pPr>
            <a:r>
              <a:rPr lang="en-US" altLang="en-US" sz="1600" dirty="0"/>
              <a:t>20-30% of patients with OCD have </a:t>
            </a:r>
            <a:r>
              <a:rPr lang="en-US" altLang="en-US" sz="1600" b="1" u="sng" dirty="0"/>
              <a:t>history of tics</a:t>
            </a:r>
            <a:endParaRPr lang="en-US" altLang="en-US" sz="1600" dirty="0"/>
          </a:p>
          <a:p>
            <a:pPr algn="l" rtl="0">
              <a:defRPr/>
            </a:pPr>
            <a:r>
              <a:rPr lang="en-US" altLang="en-US" sz="1600" dirty="0"/>
              <a:t>Other comorbidities with OCD include : alcohol use disorder, eating disorders , specific phobia, GAD, panic disorder , personality disorder </a:t>
            </a:r>
          </a:p>
          <a:p>
            <a:pPr algn="l" rtl="0" eaLnBrk="1" hangingPunct="1">
              <a:lnSpc>
                <a:spcPct val="80000"/>
              </a:lnSpc>
              <a:buFontTx/>
              <a:buChar char="-"/>
              <a:defRPr/>
            </a:pPr>
            <a:endParaRPr lang="en-US" alt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47A417DB-E49C-943C-2B1C-0BE86A109C17}"/>
              </a:ext>
            </a:extLst>
          </p:cNvPr>
          <p:cNvSpPr>
            <a:spLocks noGrp="1" noChangeArrowheads="1"/>
          </p:cNvSpPr>
          <p:nvPr>
            <p:ph type="title"/>
          </p:nvPr>
        </p:nvSpPr>
        <p:spPr>
          <a:xfrm>
            <a:off x="468313" y="0"/>
            <a:ext cx="7772400" cy="936625"/>
          </a:xfrm>
        </p:spPr>
        <p:txBody>
          <a:bodyPr/>
          <a:lstStyle/>
          <a:p>
            <a:pPr eaLnBrk="1" hangingPunct="1"/>
            <a:r>
              <a:rPr lang="en-US" altLang="en-US" b="1"/>
              <a:t>Etiology</a:t>
            </a:r>
            <a:r>
              <a:rPr lang="en-US" altLang="en-US"/>
              <a:t> </a:t>
            </a:r>
          </a:p>
        </p:txBody>
      </p:sp>
      <p:sp>
        <p:nvSpPr>
          <p:cNvPr id="8195" name="Rectangle 3">
            <a:extLst>
              <a:ext uri="{FF2B5EF4-FFF2-40B4-BE49-F238E27FC236}">
                <a16:creationId xmlns:a16="http://schemas.microsoft.com/office/drawing/2014/main" id="{0EB8C8C4-7C7E-849E-D41E-39CA07165B04}"/>
              </a:ext>
            </a:extLst>
          </p:cNvPr>
          <p:cNvSpPr>
            <a:spLocks noGrp="1" noChangeArrowheads="1"/>
          </p:cNvSpPr>
          <p:nvPr>
            <p:ph type="body" idx="1"/>
          </p:nvPr>
        </p:nvSpPr>
        <p:spPr>
          <a:xfrm>
            <a:off x="179388" y="908050"/>
            <a:ext cx="8785225" cy="5761038"/>
          </a:xfrm>
        </p:spPr>
        <p:txBody>
          <a:bodyPr/>
          <a:lstStyle/>
          <a:p>
            <a:pPr marL="0" indent="0" algn="l" rtl="0">
              <a:buFontTx/>
              <a:buNone/>
              <a:defRPr/>
            </a:pPr>
            <a:r>
              <a:rPr lang="en-US" altLang="en-US" b="1" dirty="0"/>
              <a:t>Neurotransmitters</a:t>
            </a:r>
            <a:r>
              <a:rPr lang="en-US" altLang="en-US" sz="2400" dirty="0"/>
              <a:t>:</a:t>
            </a:r>
          </a:p>
          <a:p>
            <a:pPr algn="l" rtl="0">
              <a:defRPr/>
            </a:pPr>
            <a:r>
              <a:rPr lang="en-US" altLang="en-US" sz="2400" dirty="0"/>
              <a:t>Serotonin:  studies suggest that dysregulation of serotonin is involved in symptom formation of obsessions and compulsions </a:t>
            </a:r>
          </a:p>
          <a:p>
            <a:pPr algn="l" rtl="0">
              <a:defRPr/>
            </a:pPr>
            <a:r>
              <a:rPr lang="en-US" altLang="en-US" sz="2400" dirty="0"/>
              <a:t>Data shows that serotonergic drugs are more effective in treating OCD But!! Whether serotonin is involved in the cause of OCD is NOT CLEAR</a:t>
            </a:r>
          </a:p>
          <a:p>
            <a:pPr algn="l" rtl="0">
              <a:defRPr/>
            </a:pPr>
            <a:r>
              <a:rPr lang="en-US" altLang="en-US" sz="2400" dirty="0"/>
              <a:t>One study showed that the level of 5-HIAA (metabolite of serotonin)  in the CSF decreased after treatment with Clomipramine (Anfaranil)</a:t>
            </a:r>
          </a:p>
          <a:p>
            <a:pPr algn="l" rtl="0">
              <a:defRPr/>
            </a:pPr>
            <a:r>
              <a:rPr lang="en-US" altLang="en-US" sz="2400" dirty="0"/>
              <a:t>Less evidence exists for the dysfunction of the noradrenergic system </a:t>
            </a:r>
          </a:p>
          <a:p>
            <a:pPr algn="l" rtl="0">
              <a:defRPr/>
            </a:pPr>
            <a:r>
              <a:rPr lang="en-US" altLang="en-US" sz="2400" dirty="0"/>
              <a:t>There is a positive link between Group A beta hemolytic streptococcal infection , 10-30% of patients develop Sydenham's chorea and show OCD symptoms </a:t>
            </a:r>
          </a:p>
          <a:p>
            <a:pPr algn="l" eaLnBrk="1" hangingPunct="1">
              <a:lnSpc>
                <a:spcPct val="90000"/>
              </a:lnSpc>
              <a:buFontTx/>
              <a:buNone/>
              <a:defRPr/>
            </a:pPr>
            <a:endParaRPr lang="en-US" alt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C12D68AE-AD4C-4A13-596E-9C631CEE1438}"/>
              </a:ext>
            </a:extLst>
          </p:cNvPr>
          <p:cNvSpPr>
            <a:spLocks noGrp="1" noChangeArrowheads="1"/>
          </p:cNvSpPr>
          <p:nvPr>
            <p:ph type="title"/>
          </p:nvPr>
        </p:nvSpPr>
        <p:spPr>
          <a:xfrm>
            <a:off x="685800" y="23813"/>
            <a:ext cx="7772400" cy="1143000"/>
          </a:xfrm>
        </p:spPr>
        <p:txBody>
          <a:bodyPr/>
          <a:lstStyle/>
          <a:p>
            <a:pPr eaLnBrk="1" hangingPunct="1"/>
            <a:r>
              <a:rPr lang="en-US" altLang="en-US" b="1"/>
              <a:t>Etiology</a:t>
            </a:r>
          </a:p>
        </p:txBody>
      </p:sp>
      <p:sp>
        <p:nvSpPr>
          <p:cNvPr id="9219" name="Rectangle 3">
            <a:extLst>
              <a:ext uri="{FF2B5EF4-FFF2-40B4-BE49-F238E27FC236}">
                <a16:creationId xmlns:a16="http://schemas.microsoft.com/office/drawing/2014/main" id="{D82A81CE-E8C8-B127-3DBF-E6D6FC2C0A5D}"/>
              </a:ext>
            </a:extLst>
          </p:cNvPr>
          <p:cNvSpPr>
            <a:spLocks noGrp="1" noChangeArrowheads="1"/>
          </p:cNvSpPr>
          <p:nvPr>
            <p:ph type="body" idx="1"/>
          </p:nvPr>
        </p:nvSpPr>
        <p:spPr>
          <a:xfrm>
            <a:off x="107950" y="981075"/>
            <a:ext cx="8928100" cy="5761038"/>
          </a:xfrm>
        </p:spPr>
        <p:txBody>
          <a:bodyPr/>
          <a:lstStyle/>
          <a:p>
            <a:pPr marL="0" indent="0" algn="l" rtl="0">
              <a:buFontTx/>
              <a:buNone/>
              <a:defRPr/>
            </a:pPr>
            <a:r>
              <a:rPr lang="en-US" altLang="en-US" sz="2800" b="1" dirty="0"/>
              <a:t>Brain imaging studies</a:t>
            </a:r>
            <a:r>
              <a:rPr lang="en-US" altLang="en-US" sz="2800" dirty="0"/>
              <a:t>:</a:t>
            </a:r>
          </a:p>
          <a:p>
            <a:pPr algn="l" rtl="0">
              <a:defRPr/>
            </a:pPr>
            <a:r>
              <a:rPr lang="en-US" altLang="en-US" sz="2800" dirty="0"/>
              <a:t>Neuro imaging implicates altered function in the circuitry between the Orbitofrontal cortex, Caudate and the Thalamus </a:t>
            </a:r>
          </a:p>
          <a:p>
            <a:pPr algn="l" rtl="0">
              <a:defRPr/>
            </a:pPr>
            <a:r>
              <a:rPr lang="en-US" altLang="en-US" sz="2800" dirty="0"/>
              <a:t>PET scan have showed increased activity ( metabolism+ blood flow) in the frontal lobes and the basal ganglia ( especially in the caudate and the cingulum )</a:t>
            </a:r>
          </a:p>
          <a:p>
            <a:pPr algn="l" rtl="0">
              <a:defRPr/>
            </a:pPr>
            <a:r>
              <a:rPr lang="en-US" altLang="en-US" sz="2800" dirty="0"/>
              <a:t>The corticostriatal pathways in these areas are particularly involved in the pathology of the OCD, NOT the amygdala pathways </a:t>
            </a:r>
          </a:p>
          <a:p>
            <a:pPr algn="l" rtl="0">
              <a:defRPr/>
            </a:pPr>
            <a:r>
              <a:rPr lang="en-US" altLang="en-US" sz="2800" dirty="0"/>
              <a:t>CT and MRI found BILATERALLY SMALLER CAUDATES IN OCD PATIENTS</a:t>
            </a:r>
          </a:p>
          <a:p>
            <a:pPr algn="l" eaLnBrk="1" hangingPunct="1">
              <a:lnSpc>
                <a:spcPct val="80000"/>
              </a:lnSpc>
              <a:buFontTx/>
              <a:buNone/>
              <a:defRPr/>
            </a:pPr>
            <a:endParaRPr lang="en-US" alt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239FDC5B-91B1-E399-C48B-D27E9D72D57C}"/>
              </a:ext>
            </a:extLst>
          </p:cNvPr>
          <p:cNvSpPr>
            <a:spLocks noGrp="1" noChangeArrowheads="1"/>
          </p:cNvSpPr>
          <p:nvPr>
            <p:ph type="title"/>
          </p:nvPr>
        </p:nvSpPr>
        <p:spPr>
          <a:xfrm>
            <a:off x="685800" y="188913"/>
            <a:ext cx="7772400" cy="576262"/>
          </a:xfrm>
        </p:spPr>
        <p:txBody>
          <a:bodyPr/>
          <a:lstStyle/>
          <a:p>
            <a:pPr eaLnBrk="1" hangingPunct="1"/>
            <a:r>
              <a:rPr lang="en-US" altLang="en-US" sz="4000"/>
              <a:t>Con</a:t>
            </a:r>
            <a:r>
              <a:rPr lang="en-US" altLang="en-US" sz="4000">
                <a:latin typeface="Arial" panose="020B0604020202020204" pitchFamily="34" charset="0"/>
              </a:rPr>
              <a:t>’</a:t>
            </a:r>
            <a:endParaRPr lang="en-US" altLang="en-US" sz="4000"/>
          </a:p>
        </p:txBody>
      </p:sp>
      <p:sp>
        <p:nvSpPr>
          <p:cNvPr id="10243" name="Rectangle 3">
            <a:extLst>
              <a:ext uri="{FF2B5EF4-FFF2-40B4-BE49-F238E27FC236}">
                <a16:creationId xmlns:a16="http://schemas.microsoft.com/office/drawing/2014/main" id="{E9688046-366D-F01B-A3E6-1D47E2E10C69}"/>
              </a:ext>
            </a:extLst>
          </p:cNvPr>
          <p:cNvSpPr>
            <a:spLocks noGrp="1" noChangeArrowheads="1"/>
          </p:cNvSpPr>
          <p:nvPr>
            <p:ph type="body" idx="1"/>
          </p:nvPr>
        </p:nvSpPr>
        <p:spPr>
          <a:xfrm>
            <a:off x="179388" y="765175"/>
            <a:ext cx="8713787" cy="5876925"/>
          </a:xfrm>
        </p:spPr>
        <p:txBody>
          <a:bodyPr/>
          <a:lstStyle/>
          <a:p>
            <a:pPr marL="0" indent="0" algn="l" rtl="0">
              <a:buFontTx/>
              <a:buNone/>
              <a:defRPr/>
            </a:pPr>
            <a:r>
              <a:rPr lang="en-US" altLang="en-US" b="1" dirty="0"/>
              <a:t>Genetics</a:t>
            </a:r>
            <a:r>
              <a:rPr lang="en-US" altLang="en-US" dirty="0"/>
              <a:t>:</a:t>
            </a:r>
          </a:p>
          <a:p>
            <a:pPr algn="l" rtl="0">
              <a:defRPr/>
            </a:pPr>
            <a:r>
              <a:rPr lang="en-US" altLang="en-US" dirty="0"/>
              <a:t>Relatives of probands  have 3 to 5 folds higher probability of having OCD</a:t>
            </a:r>
          </a:p>
          <a:p>
            <a:pPr marL="0" indent="0" algn="l" rtl="0">
              <a:buFontTx/>
              <a:buNone/>
              <a:defRPr/>
            </a:pPr>
            <a:r>
              <a:rPr lang="en-US" altLang="en-US" dirty="0"/>
              <a:t> </a:t>
            </a:r>
          </a:p>
          <a:p>
            <a:pPr algn="l" rtl="0">
              <a:defRPr/>
            </a:pPr>
            <a:r>
              <a:rPr lang="en-US" altLang="en-US" dirty="0"/>
              <a:t>The following conditions are more common in families of patients with OCD: GAD, TIC disorders, Body dysmorphic disorder , hypochondriasis , eating disorders and habits such as nail biting </a:t>
            </a:r>
          </a:p>
          <a:p>
            <a:pPr algn="l" eaLnBrk="1" hangingPunct="1">
              <a:buFontTx/>
              <a:buNone/>
              <a:defRPr/>
            </a:pPr>
            <a:endParaRPr lang="en-US"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9EEC9F1D-4F07-B4B9-0227-F15E4A22B72E}"/>
              </a:ext>
            </a:extLst>
          </p:cNvPr>
          <p:cNvSpPr>
            <a:spLocks noGrp="1" noChangeArrowheads="1"/>
          </p:cNvSpPr>
          <p:nvPr>
            <p:ph type="title"/>
          </p:nvPr>
        </p:nvSpPr>
        <p:spPr>
          <a:xfrm>
            <a:off x="684213" y="0"/>
            <a:ext cx="7772400" cy="765175"/>
          </a:xfrm>
        </p:spPr>
        <p:txBody>
          <a:bodyPr/>
          <a:lstStyle/>
          <a:p>
            <a:pPr eaLnBrk="1" hangingPunct="1"/>
            <a:r>
              <a:rPr lang="en-US" altLang="en-US" b="1"/>
              <a:t>Etiology</a:t>
            </a:r>
          </a:p>
        </p:txBody>
      </p:sp>
      <p:sp>
        <p:nvSpPr>
          <p:cNvPr id="11267" name="Rectangle 3">
            <a:extLst>
              <a:ext uri="{FF2B5EF4-FFF2-40B4-BE49-F238E27FC236}">
                <a16:creationId xmlns:a16="http://schemas.microsoft.com/office/drawing/2014/main" id="{4E932549-538A-4FC4-A294-C2C651ADC52F}"/>
              </a:ext>
            </a:extLst>
          </p:cNvPr>
          <p:cNvSpPr>
            <a:spLocks noGrp="1" noChangeArrowheads="1"/>
          </p:cNvSpPr>
          <p:nvPr>
            <p:ph type="body" idx="1"/>
          </p:nvPr>
        </p:nvSpPr>
        <p:spPr>
          <a:xfrm>
            <a:off x="179388" y="836613"/>
            <a:ext cx="8785225" cy="5832475"/>
          </a:xfrm>
        </p:spPr>
        <p:txBody>
          <a:bodyPr/>
          <a:lstStyle/>
          <a:p>
            <a:pPr marL="0" indent="0" algn="l" rtl="0">
              <a:buFontTx/>
              <a:buNone/>
              <a:defRPr/>
            </a:pPr>
            <a:r>
              <a:rPr lang="en-US" altLang="en-US" sz="2400" b="1" dirty="0"/>
              <a:t>Behavioral factors </a:t>
            </a:r>
            <a:r>
              <a:rPr lang="en-US" altLang="en-US" sz="2400" dirty="0"/>
              <a:t>:</a:t>
            </a:r>
          </a:p>
          <a:p>
            <a:pPr algn="l" rtl="0">
              <a:defRPr/>
            </a:pPr>
            <a:r>
              <a:rPr lang="en-US" altLang="en-US" sz="2400" dirty="0"/>
              <a:t>Obsessions are conditioned stimuli: a neutral stimulus is paired with anxiety producing event </a:t>
            </a:r>
          </a:p>
          <a:p>
            <a:pPr algn="l" rtl="0">
              <a:defRPr/>
            </a:pPr>
            <a:r>
              <a:rPr lang="en-US" altLang="en-US" sz="2400" dirty="0"/>
              <a:t>Compulsions are established when a person discovers that a certain action reduces anxiety attached to an obsessional thought </a:t>
            </a:r>
          </a:p>
          <a:p>
            <a:pPr algn="l" rtl="0">
              <a:defRPr/>
            </a:pPr>
            <a:r>
              <a:rPr lang="en-US" altLang="en-US" sz="2400" dirty="0"/>
              <a:t>Only 15-35% of patients with OCD have had premorbid obsessional traits </a:t>
            </a:r>
          </a:p>
          <a:p>
            <a:pPr marL="0" indent="0" algn="l" rtl="0">
              <a:buFontTx/>
              <a:buNone/>
              <a:defRPr/>
            </a:pPr>
            <a:r>
              <a:rPr lang="en-US" altLang="en-US" sz="2400" dirty="0"/>
              <a:t> </a:t>
            </a:r>
          </a:p>
          <a:p>
            <a:pPr algn="l" rtl="0">
              <a:defRPr/>
            </a:pPr>
            <a:r>
              <a:rPr lang="en-US" altLang="en-US" sz="2400" dirty="0"/>
              <a:t>Research suggests that OCD may be precipitated by a number of environmental stressors especially those involving pregnancy, child birth or parental care of children </a:t>
            </a:r>
          </a:p>
          <a:p>
            <a:pPr algn="l" eaLnBrk="1" hangingPunct="1">
              <a:lnSpc>
                <a:spcPct val="80000"/>
              </a:lnSpc>
              <a:buFontTx/>
              <a:buNone/>
              <a:defRPr/>
            </a:pPr>
            <a:endParaRPr lang="en-US" alt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id="{ABCD4F7D-8501-B169-37C0-8DB1E4B27A16}"/>
              </a:ext>
            </a:extLst>
          </p:cNvPr>
          <p:cNvSpPr>
            <a:spLocks noGrp="1" noChangeArrowheads="1"/>
          </p:cNvSpPr>
          <p:nvPr>
            <p:ph type="body" idx="1"/>
          </p:nvPr>
        </p:nvSpPr>
        <p:spPr>
          <a:xfrm>
            <a:off x="0" y="0"/>
            <a:ext cx="9144000" cy="6881813"/>
          </a:xfrm>
        </p:spPr>
        <p:txBody>
          <a:bodyPr/>
          <a:lstStyle/>
          <a:p>
            <a:pPr algn="l" eaLnBrk="1" hangingPunct="1">
              <a:buFontTx/>
              <a:buNone/>
              <a:defRPr/>
            </a:pPr>
            <a:r>
              <a:rPr lang="it-IT" sz="1800" b="1" dirty="0"/>
              <a:t>DSM-5 Diagnostic Criteria for Obsessive-Compulsive Disorder</a:t>
            </a:r>
          </a:p>
          <a:p>
            <a:pPr marL="0" indent="0" algn="l">
              <a:buFontTx/>
              <a:buNone/>
              <a:defRPr/>
            </a:pPr>
            <a:endParaRPr lang="en-US" sz="1800" dirty="0"/>
          </a:p>
          <a:p>
            <a:pPr marL="0" indent="0" algn="l">
              <a:buFontTx/>
              <a:buNone/>
              <a:defRPr/>
            </a:pPr>
            <a:r>
              <a:rPr lang="en-US" sz="1800" b="1" dirty="0"/>
              <a:t>A</a:t>
            </a:r>
            <a:r>
              <a:rPr lang="en-US" sz="1800" dirty="0"/>
              <a:t>. Presence of obsessions, compulsions, or both:</a:t>
            </a:r>
          </a:p>
          <a:p>
            <a:pPr marL="0" indent="0" algn="l">
              <a:buFontTx/>
              <a:buNone/>
              <a:defRPr/>
            </a:pPr>
            <a:r>
              <a:rPr lang="en-US" sz="1800" b="1" dirty="0"/>
              <a:t>B</a:t>
            </a:r>
            <a:r>
              <a:rPr lang="en-US" sz="1800" dirty="0"/>
              <a:t>. The obsessions or compulsions are time-consuming (e.g., take more than 1 hour per day) or/and cause clinically significant distress or impairment in social, occupational, or other important areas of functioning.</a:t>
            </a:r>
          </a:p>
          <a:p>
            <a:pPr marL="0" indent="0" algn="l">
              <a:buFontTx/>
              <a:buNone/>
              <a:defRPr/>
            </a:pPr>
            <a:r>
              <a:rPr lang="en-US" sz="2000" b="1" dirty="0"/>
              <a:t>C</a:t>
            </a:r>
            <a:r>
              <a:rPr lang="en-US" sz="2000" dirty="0"/>
              <a:t>. The obsessive-compulsive symptoms are not attributable to the physiological effects of a substance (e.g., a drug of abuse, a medication) or another medical condition.</a:t>
            </a:r>
          </a:p>
          <a:p>
            <a:pPr marL="0" indent="0" algn="l">
              <a:buFontTx/>
              <a:buNone/>
              <a:defRPr/>
            </a:pPr>
            <a:r>
              <a:rPr lang="en-US" sz="2000" b="1" dirty="0"/>
              <a:t>D.</a:t>
            </a:r>
            <a:r>
              <a:rPr lang="en-US" sz="2000" dirty="0"/>
              <a:t> The disturbance is not better explained by the symptoms of another mental disorder (e.g., excessive worries, as in generalized anxiety disorder; preoccupation with appearance, as in body dysmorphic disorder; difficulty discarding or parting with possessions, as in hoarding disorder; hair pulling, as in trichotillomania [hair-pulling disorder]; skin picking, as in excoriation [skin-picking] disorder; stereotypies, as in stereotypic movement disorder; ritualized eating behavior, as in eating disorders; preoccupation with substances or gambling, as in substance-related and addictive disorders; preoccupation with having an illness, as in illness anxiety disorder; sexual urges or fantasies, as in paraphilic disorders; impulses, as in disruptive, impulse-control, and conduct disorders; guilty ruminations, as in major depressive disorder; thought insertion or delusional preoccupations, as in schizophrenia spectrum and other psychotic disorders; or repetitive patterns of behavior, as in autism spectrum disorder).</a:t>
            </a:r>
          </a:p>
          <a:p>
            <a:pPr marL="0" indent="0" algn="l">
              <a:buFontTx/>
              <a:buNone/>
              <a:defRPr/>
            </a:pPr>
            <a:endParaRPr lang="en-US" sz="2000" dirty="0"/>
          </a:p>
          <a:p>
            <a:pPr algn="l" eaLnBrk="1" hangingPunct="1">
              <a:buFontTx/>
              <a:buNone/>
              <a:defRPr/>
            </a:pPr>
            <a:endParaRPr lang="en-US" altLang="en-US" sz="2000"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1"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1"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934</Words>
  <Application>Microsoft Office PowerPoint</Application>
  <PresentationFormat>On-screen Show (4:3)</PresentationFormat>
  <Paragraphs>100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PowerPoint Presentation</vt:lpstr>
      <vt:lpstr>Definition </vt:lpstr>
      <vt:lpstr>PowerPoint Presentation</vt:lpstr>
      <vt:lpstr>Epidemiology</vt:lpstr>
      <vt:lpstr>Etiology </vt:lpstr>
      <vt:lpstr>Etiology</vt:lpstr>
      <vt:lpstr>Con’</vt:lpstr>
      <vt:lpstr>Etiology</vt:lpstr>
      <vt:lpstr>PowerPoint Presentation</vt:lpstr>
      <vt:lpstr>Pattern of symptoms</vt:lpstr>
      <vt:lpstr>Questions used to elicit obsessions and compulsions</vt:lpstr>
      <vt:lpstr>Course and prognosis</vt:lpstr>
      <vt:lpstr>Treatment</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من PowerPoint</dc:title>
  <dc:creator/>
  <cp:lastModifiedBy>Sanabil Hassanat</cp:lastModifiedBy>
  <cp:revision>7</cp:revision>
  <cp:lastPrinted>1601-01-01T00:00:00Z</cp:lastPrinted>
  <dcterms:created xsi:type="dcterms:W3CDTF">1601-01-01T00:00:00Z</dcterms:created>
  <dcterms:modified xsi:type="dcterms:W3CDTF">2023-02-21T06:18:57Z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LCID">
    <vt:i4>1025</vt:i4>
  </property>
</Properties>
</file>