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D12D-B708-4ADD-A3F0-3F0E4B5663DB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E4A10-BFA4-4F2C-A8D9-2DFD4369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=""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=""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=""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EE77-9D13-4E99-884F-FD5B32683D8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DDB9-DA7F-409C-B47E-1ED0438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6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EE77-9D13-4E99-884F-FD5B32683D8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DDB9-DA7F-409C-B47E-1ED0438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7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EE77-9D13-4E99-884F-FD5B32683D8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DDB9-DA7F-409C-B47E-1ED0438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EE77-9D13-4E99-884F-FD5B32683D8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DDB9-DA7F-409C-B47E-1ED0438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6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EE77-9D13-4E99-884F-FD5B32683D8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DDB9-DA7F-409C-B47E-1ED0438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4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EE77-9D13-4E99-884F-FD5B32683D8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DDB9-DA7F-409C-B47E-1ED0438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EE77-9D13-4E99-884F-FD5B32683D8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DDB9-DA7F-409C-B47E-1ED0438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6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EE77-9D13-4E99-884F-FD5B32683D8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DDB9-DA7F-409C-B47E-1ED0438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EE77-9D13-4E99-884F-FD5B32683D8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DDB9-DA7F-409C-B47E-1ED0438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8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EE77-9D13-4E99-884F-FD5B32683D8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DDB9-DA7F-409C-B47E-1ED0438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2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EE77-9D13-4E99-884F-FD5B32683D8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DDB9-DA7F-409C-B47E-1ED0438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EEE77-9D13-4E99-884F-FD5B32683D8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DDB9-DA7F-409C-B47E-1ED0438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5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="" xmlns:a16="http://schemas.microsoft.com/office/drawing/2014/main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5" y="30648"/>
            <a:ext cx="7665065" cy="24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2412840"/>
            <a:ext cx="8136904" cy="2673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565" tIns="45783" rIns="91565" bIns="45783" rtl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5053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لأستاذ </a:t>
            </a:r>
            <a:r>
              <a:rPr lang="ar-SA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الدكتور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/ يوسف حسي</a:t>
            </a: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ن</a:t>
            </a:r>
            <a:endParaRPr lang="ar-EG" sz="3600" b="1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أستاذ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التشريح وعلم الأجنة</a:t>
            </a:r>
            <a:r>
              <a:rPr lang="ar-EG" sz="3600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 </a:t>
            </a:r>
            <a:endParaRPr lang="ar-EG" sz="3600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 – جامعة</a:t>
            </a:r>
            <a:r>
              <a:rPr lang="ar-EG" sz="3600" b="1" i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الزقازيق- مصر</a:t>
            </a:r>
            <a:endParaRPr lang="ar-JO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الطب-جامعة مؤتة-الأردن</a:t>
            </a: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دكتوراة</a:t>
            </a:r>
            <a:r>
              <a:rPr lang="ar-EG" sz="3600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من جامعة كولونيا المانيا</a:t>
            </a: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="" xmlns:a16="http://schemas.microsoft.com/office/drawing/2014/main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7" y="71438"/>
            <a:ext cx="1318270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أهلا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="" xmlns:a16="http://schemas.microsoft.com/office/drawing/2014/main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6" y="50732"/>
            <a:ext cx="2088679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وسهلا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11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5"/>
          <a:stretch/>
        </p:blipFill>
        <p:spPr>
          <a:xfrm>
            <a:off x="28575" y="249517"/>
            <a:ext cx="4314825" cy="46082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5800" y="285750"/>
            <a:ext cx="4572000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- Changes </a:t>
            </a:r>
            <a:r>
              <a:rPr lang="en-US" sz="2000" b="1" dirty="0">
                <a:solidFill>
                  <a:srgbClr val="0000FF"/>
                </a:solidFill>
              </a:rPr>
              <a:t>in the </a:t>
            </a:r>
            <a:r>
              <a:rPr lang="en-US" sz="2000" b="1" dirty="0" err="1">
                <a:solidFill>
                  <a:srgbClr val="0000FF"/>
                </a:solidFill>
              </a:rPr>
              <a:t>metanephric</a:t>
            </a:r>
            <a:r>
              <a:rPr lang="en-US" sz="2000" b="1" dirty="0">
                <a:solidFill>
                  <a:srgbClr val="0000FF"/>
                </a:solidFill>
              </a:rPr>
              <a:t> cap (</a:t>
            </a:r>
            <a:r>
              <a:rPr lang="en-US" sz="2000" b="1" dirty="0" err="1">
                <a:solidFill>
                  <a:srgbClr val="FF0000"/>
                </a:solidFill>
              </a:rPr>
              <a:t>blastema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* </a:t>
            </a:r>
            <a:r>
              <a:rPr lang="en-US" sz="2000" b="1" dirty="0" err="1" smtClean="0">
                <a:solidFill>
                  <a:srgbClr val="0000FF"/>
                </a:solidFill>
              </a:rPr>
              <a:t>Dorstal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end </a:t>
            </a:r>
            <a:r>
              <a:rPr lang="en-US" sz="2000" dirty="0"/>
              <a:t>lies in contact with collecting tubule but without canalization.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* Ventral </a:t>
            </a:r>
            <a:r>
              <a:rPr lang="en-US" sz="2000" b="1" dirty="0">
                <a:solidFill>
                  <a:srgbClr val="0000FF"/>
                </a:solidFill>
              </a:rPr>
              <a:t>end</a:t>
            </a:r>
            <a:r>
              <a:rPr lang="en-US" sz="2000" dirty="0"/>
              <a:t> </a:t>
            </a:r>
            <a:r>
              <a:rPr lang="en-US" sz="2000" dirty="0" err="1"/>
              <a:t>invaginated</a:t>
            </a:r>
            <a:r>
              <a:rPr lang="en-US" sz="2000" dirty="0"/>
              <a:t> by branch from internal iliac artery forming glomerulus and Bowman's capsule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• This tubule will elongate forming </a:t>
            </a:r>
            <a:r>
              <a:rPr lang="en-US" sz="2000" dirty="0">
                <a:solidFill>
                  <a:srgbClr val="0000FF"/>
                </a:solidFill>
              </a:rPr>
              <a:t>proximal </a:t>
            </a:r>
            <a:r>
              <a:rPr lang="en-US" sz="2000" dirty="0"/>
              <a:t>convoluted tubules, </a:t>
            </a:r>
            <a:r>
              <a:rPr lang="en-US" sz="2000" dirty="0">
                <a:solidFill>
                  <a:srgbClr val="0000FF"/>
                </a:solidFill>
              </a:rPr>
              <a:t>loop</a:t>
            </a:r>
            <a:r>
              <a:rPr lang="en-US" sz="2000" dirty="0"/>
              <a:t> of </a:t>
            </a:r>
            <a:r>
              <a:rPr lang="en-US" sz="2000" dirty="0" err="1"/>
              <a:t>Henle</a:t>
            </a:r>
            <a:r>
              <a:rPr lang="en-US" sz="2000" dirty="0"/>
              <a:t> and distal convoluted tubule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• Later on </a:t>
            </a:r>
            <a:r>
              <a:rPr lang="en-US" sz="2000" dirty="0">
                <a:solidFill>
                  <a:srgbClr val="0000FF"/>
                </a:solidFill>
              </a:rPr>
              <a:t>distal</a:t>
            </a:r>
            <a:r>
              <a:rPr lang="en-US" sz="2000" dirty="0"/>
              <a:t> convoluted tubule will be </a:t>
            </a:r>
            <a:r>
              <a:rPr lang="en-US" sz="2000" b="1" dirty="0">
                <a:solidFill>
                  <a:srgbClr val="FF0000"/>
                </a:solidFill>
              </a:rPr>
              <a:t>canalized </a:t>
            </a:r>
            <a:r>
              <a:rPr lang="en-US" sz="2000" dirty="0"/>
              <a:t>with the collecting tubule.</a:t>
            </a:r>
          </a:p>
        </p:txBody>
      </p:sp>
    </p:spTree>
    <p:extLst>
      <p:ext uri="{BB962C8B-B14F-4D97-AF65-F5344CB8AC3E}">
        <p14:creationId xmlns:p14="http://schemas.microsoft.com/office/powerpoint/2010/main" val="338441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9535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1. Change </a:t>
            </a:r>
            <a:r>
              <a:rPr lang="en-US" sz="2500" b="1" dirty="0">
                <a:solidFill>
                  <a:srgbClr val="FF0000"/>
                </a:solidFill>
              </a:rPr>
              <a:t>in surface; </a:t>
            </a:r>
            <a:r>
              <a:rPr lang="en-US" sz="2500" dirty="0"/>
              <a:t>disappear of the fetal </a:t>
            </a:r>
            <a:r>
              <a:rPr lang="en-US" sz="2500" dirty="0" err="1"/>
              <a:t>lobulation</a:t>
            </a:r>
            <a:r>
              <a:rPr lang="en-US" sz="2500" dirty="0"/>
              <a:t> by the capsule. </a:t>
            </a:r>
            <a:endParaRPr lang="en-US" sz="2500" dirty="0" smtClean="0"/>
          </a:p>
          <a:p>
            <a:r>
              <a:rPr lang="en-US" sz="2500" b="1" dirty="0" smtClean="0">
                <a:solidFill>
                  <a:srgbClr val="FF0000"/>
                </a:solidFill>
              </a:rPr>
              <a:t>2</a:t>
            </a:r>
            <a:r>
              <a:rPr lang="en-US" sz="2500" b="1" dirty="0">
                <a:solidFill>
                  <a:srgbClr val="FF0000"/>
                </a:solidFill>
              </a:rPr>
              <a:t>. Change in position</a:t>
            </a:r>
            <a:r>
              <a:rPr lang="en-US" sz="2500" dirty="0"/>
              <a:t>; ascend upward to the lumbar region. </a:t>
            </a:r>
            <a:endParaRPr lang="en-US" sz="2500" dirty="0" smtClean="0"/>
          </a:p>
          <a:p>
            <a:r>
              <a:rPr lang="en-US" sz="2500" b="1" dirty="0" smtClean="0">
                <a:solidFill>
                  <a:srgbClr val="FF0000"/>
                </a:solidFill>
              </a:rPr>
              <a:t>3</a:t>
            </a:r>
            <a:r>
              <a:rPr lang="en-US" sz="2500" b="1" dirty="0">
                <a:solidFill>
                  <a:srgbClr val="FF0000"/>
                </a:solidFill>
              </a:rPr>
              <a:t>. Medial rotation </a:t>
            </a:r>
            <a:r>
              <a:rPr lang="en-US" sz="2500" b="1" dirty="0">
                <a:solidFill>
                  <a:srgbClr val="7030A0"/>
                </a:solidFill>
              </a:rPr>
              <a:t>90 degree, </a:t>
            </a:r>
            <a:r>
              <a:rPr lang="en-US" sz="2500" dirty="0"/>
              <a:t>Hilum becomes medially after rotation. </a:t>
            </a:r>
            <a:endParaRPr lang="en-US" sz="2500" dirty="0" smtClean="0"/>
          </a:p>
          <a:p>
            <a:r>
              <a:rPr lang="en-US" sz="2500" b="1" dirty="0" smtClean="0">
                <a:solidFill>
                  <a:srgbClr val="FF0000"/>
                </a:solidFill>
              </a:rPr>
              <a:t>4</a:t>
            </a:r>
            <a:r>
              <a:rPr lang="en-US" sz="2500" b="1" dirty="0">
                <a:solidFill>
                  <a:srgbClr val="FF0000"/>
                </a:solidFill>
              </a:rPr>
              <a:t>. Change in blood supply; </a:t>
            </a:r>
            <a:endParaRPr lang="en-US" sz="2500" b="1" dirty="0" smtClean="0">
              <a:solidFill>
                <a:srgbClr val="FF0000"/>
              </a:solidFill>
            </a:endParaRPr>
          </a:p>
          <a:p>
            <a:r>
              <a:rPr lang="en-US" sz="2500" dirty="0" smtClean="0"/>
              <a:t>       a) In </a:t>
            </a:r>
            <a:r>
              <a:rPr lang="en-US" sz="2500" dirty="0"/>
              <a:t>the </a:t>
            </a:r>
            <a:r>
              <a:rPr lang="en-US" sz="2500" b="1" dirty="0">
                <a:solidFill>
                  <a:srgbClr val="7030A0"/>
                </a:solidFill>
              </a:rPr>
              <a:t>pelvis</a:t>
            </a:r>
            <a:r>
              <a:rPr lang="en-US" sz="2500" dirty="0"/>
              <a:t>, it is supplied from the </a:t>
            </a:r>
            <a:r>
              <a:rPr lang="en-US" sz="2500" b="1" dirty="0">
                <a:solidFill>
                  <a:srgbClr val="7030A0"/>
                </a:solidFill>
              </a:rPr>
              <a:t>internal iliac artery</a:t>
            </a:r>
            <a:r>
              <a:rPr lang="en-US" sz="25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500" dirty="0" smtClean="0"/>
              <a:t>       b</a:t>
            </a:r>
            <a:r>
              <a:rPr lang="en-US" sz="2500" dirty="0"/>
              <a:t>) During its ascent, it is supplied by the </a:t>
            </a:r>
            <a:r>
              <a:rPr lang="en-US" sz="2500" b="1" dirty="0">
                <a:solidFill>
                  <a:srgbClr val="7030A0"/>
                </a:solidFill>
              </a:rPr>
              <a:t>common iliac artery</a:t>
            </a:r>
            <a:r>
              <a:rPr lang="en-US" sz="25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500" dirty="0" smtClean="0"/>
              <a:t>       c</a:t>
            </a:r>
            <a:r>
              <a:rPr lang="en-US" sz="2500" dirty="0"/>
              <a:t>) At its normal position, it is supplied by the </a:t>
            </a:r>
            <a:r>
              <a:rPr lang="en-US" sz="2500" b="1" dirty="0">
                <a:solidFill>
                  <a:srgbClr val="7030A0"/>
                </a:solidFill>
              </a:rPr>
              <a:t>abdominal aorta. </a:t>
            </a:r>
            <a:endParaRPr lang="en-US" sz="25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500" b="1" dirty="0" smtClean="0">
                <a:solidFill>
                  <a:srgbClr val="0000FF"/>
                </a:solidFill>
              </a:rPr>
              <a:t>Definitive </a:t>
            </a:r>
            <a:r>
              <a:rPr lang="en-US" sz="2500" b="1" dirty="0">
                <a:solidFill>
                  <a:srgbClr val="0000FF"/>
                </a:solidFill>
              </a:rPr>
              <a:t>nephrons secret urine in the 2nd half of pregnancy.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013" y="89178"/>
            <a:ext cx="8601971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Post-developmental changes of the kidneys 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3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=""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47750"/>
            <a:ext cx="8001000" cy="3048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64219"/>
            <a:ext cx="7696200" cy="230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Congenital anomalies</a:t>
            </a:r>
          </a:p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 of</a:t>
            </a:r>
          </a:p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 kidney &amp; ureter</a:t>
            </a:r>
            <a:endParaRPr lang="en-US" alt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33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0" y="150019"/>
            <a:ext cx="2994660" cy="4282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7150"/>
            <a:ext cx="6073140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FF"/>
                </a:solidFill>
              </a:rPr>
              <a:t>Agenesis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- Causes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1- Failure </a:t>
            </a:r>
            <a:r>
              <a:rPr lang="en-US" sz="2400" b="1" dirty="0"/>
              <a:t>of development of the </a:t>
            </a:r>
            <a:r>
              <a:rPr lang="en-US" sz="2400" b="1" dirty="0">
                <a:solidFill>
                  <a:srgbClr val="FF0000"/>
                </a:solidFill>
              </a:rPr>
              <a:t>ureteric bud </a:t>
            </a:r>
            <a:r>
              <a:rPr lang="en-US" sz="2400" b="1" dirty="0"/>
              <a:t>(no ureter and kidney). </a:t>
            </a:r>
            <a:endParaRPr lang="en-US" sz="2400" b="1" dirty="0" smtClean="0"/>
          </a:p>
          <a:p>
            <a:r>
              <a:rPr lang="en-US" sz="2400" b="1" dirty="0" smtClean="0"/>
              <a:t>2- </a:t>
            </a:r>
            <a:r>
              <a:rPr lang="en-US" sz="2400" b="1" dirty="0">
                <a:solidFill>
                  <a:srgbClr val="FF0000"/>
                </a:solidFill>
              </a:rPr>
              <a:t>Failure of contact</a:t>
            </a:r>
            <a:r>
              <a:rPr lang="en-US" sz="2400" b="1" dirty="0"/>
              <a:t> of the ureteric bud and intermediate mesoderm (ureter and no kidney</a:t>
            </a:r>
            <a:r>
              <a:rPr lang="en-US" sz="2400" b="1" dirty="0" smtClean="0"/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2778026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 It may be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 Unilateral agenesis</a:t>
            </a:r>
            <a:r>
              <a:rPr lang="en-US" sz="2400" b="1" dirty="0" smtClean="0"/>
              <a:t>, It may be not noticed until problems occur in the solitary kidney.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 Bilateral agenesis </a:t>
            </a:r>
            <a:r>
              <a:rPr lang="en-US" sz="2400" b="1" dirty="0" smtClean="0"/>
              <a:t>the amount of amniotic fluid decreased (</a:t>
            </a:r>
            <a:r>
              <a:rPr lang="en-US" sz="2400" b="1" dirty="0" err="1" smtClean="0"/>
              <a:t>oligohydramnios</a:t>
            </a:r>
            <a:r>
              <a:rPr lang="en-US" sz="2400" b="1" dirty="0" smtClean="0"/>
              <a:t>) and the fetus die within few days after birth.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0911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" b="2202"/>
          <a:stretch/>
        </p:blipFill>
        <p:spPr>
          <a:xfrm>
            <a:off x="0" y="1053"/>
            <a:ext cx="9144000" cy="51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" b="7500"/>
          <a:stretch/>
        </p:blipFill>
        <p:spPr>
          <a:xfrm>
            <a:off x="0" y="128703"/>
            <a:ext cx="9143999" cy="48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8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/>
          <a:stretch/>
        </p:blipFill>
        <p:spPr>
          <a:xfrm>
            <a:off x="76200" y="0"/>
            <a:ext cx="3329034" cy="4933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169366"/>
            <a:ext cx="5715000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FF"/>
                </a:solidFill>
              </a:rPr>
              <a:t>Abnormalities </a:t>
            </a:r>
            <a:r>
              <a:rPr lang="en-US" sz="2400" b="1" dirty="0">
                <a:solidFill>
                  <a:srgbClr val="0000FF"/>
                </a:solidFill>
              </a:rPr>
              <a:t>of the </a:t>
            </a:r>
            <a:r>
              <a:rPr lang="en-US" sz="2400" b="1" dirty="0" smtClean="0">
                <a:solidFill>
                  <a:srgbClr val="0000FF"/>
                </a:solidFill>
              </a:rPr>
              <a:t>position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>
                <a:solidFill>
                  <a:srgbClr val="FF0000"/>
                </a:solidFill>
              </a:rPr>
              <a:t>. Pelvic kidney: </a:t>
            </a:r>
            <a:r>
              <a:rPr lang="en-US" sz="2400" dirty="0"/>
              <a:t>failure of the ascent of one or both kidneys to their normal positions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en-US" sz="2400" b="1" dirty="0">
                <a:solidFill>
                  <a:srgbClr val="FF0000"/>
                </a:solidFill>
              </a:rPr>
              <a:t>. Incomplete ascent: </a:t>
            </a:r>
            <a:r>
              <a:rPr lang="en-US" sz="2400" dirty="0"/>
              <a:t>it ascends but not reaches its terminal position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b="1" dirty="0">
                <a:solidFill>
                  <a:srgbClr val="FF0000"/>
                </a:solidFill>
              </a:rPr>
              <a:t>. Ectopic kidney </a:t>
            </a:r>
            <a:r>
              <a:rPr lang="en-US" sz="2400" dirty="0"/>
              <a:t>due to abnormal ascent.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sz="2400" b="1" dirty="0">
                <a:solidFill>
                  <a:srgbClr val="FF0000"/>
                </a:solidFill>
              </a:rPr>
              <a:t>. Mobile (floating) kidney: </a:t>
            </a:r>
            <a:r>
              <a:rPr lang="en-US" sz="2400" dirty="0">
                <a:solidFill>
                  <a:srgbClr val="0000FF"/>
                </a:solidFill>
              </a:rPr>
              <a:t>Not fixated </a:t>
            </a:r>
            <a:r>
              <a:rPr lang="en-US" sz="2400" dirty="0"/>
              <a:t>to posterior abdominal wall, The kidney is movable with changes of body position. This lead to torsion of renal artery or ureter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Dietl's</a:t>
            </a:r>
            <a:r>
              <a:rPr lang="en-US" sz="2400" dirty="0">
                <a:solidFill>
                  <a:srgbClr val="0000FF"/>
                </a:solidFill>
              </a:rPr>
              <a:t> disease</a:t>
            </a:r>
            <a:r>
              <a:rPr lang="en-US" sz="2400" dirty="0" smtClean="0">
                <a:solidFill>
                  <a:srgbClr val="0000FF"/>
                </a:solidFill>
              </a:rPr>
              <a:t>).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3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28246" b="12083"/>
          <a:stretch/>
        </p:blipFill>
        <p:spPr>
          <a:xfrm>
            <a:off x="40177" y="57150"/>
            <a:ext cx="7756264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0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r="5369" b="7649"/>
          <a:stretch/>
        </p:blipFill>
        <p:spPr>
          <a:xfrm>
            <a:off x="685800" y="0"/>
            <a:ext cx="82687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2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r="1431" b="3750"/>
          <a:stretch/>
        </p:blipFill>
        <p:spPr>
          <a:xfrm>
            <a:off x="152400" y="0"/>
            <a:ext cx="8915400" cy="51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=""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819150"/>
            <a:ext cx="6553200" cy="25908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76350"/>
            <a:ext cx="5867400" cy="15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Development of kidney &amp; ureter</a:t>
            </a:r>
            <a:endParaRPr lang="en-US" alt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351669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The </a:t>
            </a:r>
            <a:r>
              <a:rPr lang="en-US" sz="2400" dirty="0"/>
              <a:t>kidneys developed from the </a:t>
            </a:r>
            <a:r>
              <a:rPr lang="en-US" sz="2400" b="1" dirty="0">
                <a:solidFill>
                  <a:srgbClr val="0000FF"/>
                </a:solidFill>
              </a:rPr>
              <a:t>intermediate mesoderm </a:t>
            </a:r>
            <a:r>
              <a:rPr lang="en-US" sz="2400" dirty="0"/>
              <a:t>(urogenital mesoderm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- The </a:t>
            </a:r>
            <a:r>
              <a:rPr lang="en-US" sz="2400" dirty="0"/>
              <a:t>kidneys pass into </a:t>
            </a:r>
            <a:r>
              <a:rPr lang="en-US" sz="2400" b="1" dirty="0"/>
              <a:t>3 successive stages</a:t>
            </a:r>
            <a:r>
              <a:rPr lang="en-US" sz="2400" dirty="0"/>
              <a:t> of development (overlap each other)</a:t>
            </a:r>
          </a:p>
        </p:txBody>
      </p:sp>
    </p:spTree>
    <p:extLst>
      <p:ext uri="{BB962C8B-B14F-4D97-AF65-F5344CB8AC3E}">
        <p14:creationId xmlns:p14="http://schemas.microsoft.com/office/powerpoint/2010/main" val="792336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1528" r="5328" b="5555"/>
          <a:stretch/>
        </p:blipFill>
        <p:spPr>
          <a:xfrm>
            <a:off x="404406" y="0"/>
            <a:ext cx="8510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8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r="2444" b="3473"/>
          <a:stretch/>
        </p:blipFill>
        <p:spPr>
          <a:xfrm>
            <a:off x="76200" y="0"/>
            <a:ext cx="90140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1250" r="6849" b="4167"/>
          <a:stretch/>
        </p:blipFill>
        <p:spPr>
          <a:xfrm>
            <a:off x="208395" y="-1"/>
            <a:ext cx="8478405" cy="514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3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=""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80" y="1513583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80" y="1513583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=""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605" y="157787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05" y="157787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=""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330" y="1642171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30" y="1642171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=""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9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9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=""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6" y="1221582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6" y="1221582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=""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1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=""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289105" y="8073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=""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1711645" y="3349750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0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" b="2778"/>
          <a:stretch/>
        </p:blipFill>
        <p:spPr>
          <a:xfrm>
            <a:off x="32040" y="-1"/>
            <a:ext cx="9111960" cy="51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3616" r="4130" b="7302"/>
          <a:stretch/>
        </p:blipFill>
        <p:spPr>
          <a:xfrm>
            <a:off x="6129304" y="2381"/>
            <a:ext cx="3028984" cy="28741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5545"/>
            <a:ext cx="792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first stage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{</a:t>
            </a:r>
            <a:r>
              <a:rPr lang="en-US" sz="2000" b="1" dirty="0" err="1">
                <a:solidFill>
                  <a:srgbClr val="FF0000"/>
                </a:solidFill>
              </a:rPr>
              <a:t>Pronephros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dirty="0"/>
              <a:t>It develops from the </a:t>
            </a:r>
            <a:r>
              <a:rPr lang="en-US" sz="2000" b="1" dirty="0">
                <a:solidFill>
                  <a:srgbClr val="0000FF"/>
                </a:solidFill>
              </a:rPr>
              <a:t>cranial part </a:t>
            </a:r>
            <a:r>
              <a:rPr lang="en-US" sz="2000" dirty="0"/>
              <a:t>of the </a:t>
            </a:r>
            <a:r>
              <a:rPr lang="en-US" sz="2000" b="1" dirty="0"/>
              <a:t>intermediate mesoderm. </a:t>
            </a:r>
            <a:endParaRPr lang="en-US" sz="2000" b="1" dirty="0" smtClean="0"/>
          </a:p>
          <a:p>
            <a:r>
              <a:rPr lang="en-US" sz="2000" dirty="0" smtClean="0"/>
              <a:t>• </a:t>
            </a:r>
            <a:r>
              <a:rPr lang="en-US" sz="2000" dirty="0"/>
              <a:t>It is divided into 7 or 8 mesodermal masses called </a:t>
            </a:r>
            <a:r>
              <a:rPr lang="en-US" sz="2000" b="1" dirty="0" err="1">
                <a:solidFill>
                  <a:srgbClr val="0000FF"/>
                </a:solidFill>
              </a:rPr>
              <a:t>nephrotomes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dirty="0" smtClean="0"/>
              <a:t>• </a:t>
            </a:r>
            <a:r>
              <a:rPr lang="en-US" sz="2000" dirty="0"/>
              <a:t>Each </a:t>
            </a:r>
            <a:r>
              <a:rPr lang="en-US" sz="2000" dirty="0" err="1"/>
              <a:t>nephrotome</a:t>
            </a:r>
            <a:r>
              <a:rPr lang="en-US" sz="2000" dirty="0"/>
              <a:t> gets a small cavity changing it into </a:t>
            </a:r>
            <a:r>
              <a:rPr lang="en-US" sz="2000" b="1" dirty="0" err="1">
                <a:solidFill>
                  <a:srgbClr val="0000FF"/>
                </a:solidFill>
              </a:rPr>
              <a:t>nephrocele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dirty="0"/>
              <a:t>The </a:t>
            </a:r>
            <a:r>
              <a:rPr lang="en-US" sz="2000" dirty="0" err="1"/>
              <a:t>nephroceles</a:t>
            </a:r>
            <a:r>
              <a:rPr lang="en-US" sz="2000" dirty="0"/>
              <a:t> elongated and form the </a:t>
            </a:r>
            <a:r>
              <a:rPr lang="en-US" sz="2000" b="1" dirty="0" err="1">
                <a:solidFill>
                  <a:srgbClr val="0000FF"/>
                </a:solidFill>
              </a:rPr>
              <a:t>pronephric</a:t>
            </a:r>
            <a:r>
              <a:rPr lang="en-US" sz="2000" b="1" dirty="0">
                <a:solidFill>
                  <a:srgbClr val="0000FF"/>
                </a:solidFill>
              </a:rPr>
              <a:t> tubules.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/>
              <a:t>• </a:t>
            </a:r>
            <a:r>
              <a:rPr lang="en-US" sz="2000" b="1" dirty="0"/>
              <a:t>Each tubule has </a:t>
            </a:r>
            <a:r>
              <a:rPr lang="en-US" sz="2000" b="1" dirty="0">
                <a:solidFill>
                  <a:srgbClr val="0000FF"/>
                </a:solidFill>
              </a:rPr>
              <a:t>dorsal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0000FF"/>
                </a:solidFill>
              </a:rPr>
              <a:t>ventral</a:t>
            </a:r>
            <a:r>
              <a:rPr lang="en-US" sz="2000" b="1" dirty="0"/>
              <a:t> ends. </a:t>
            </a:r>
            <a:endParaRPr lang="en-US" sz="2000" b="1" dirty="0" smtClean="0"/>
          </a:p>
          <a:p>
            <a:r>
              <a:rPr lang="en-US" sz="2000" b="1" dirty="0" smtClean="0"/>
              <a:t>1)</a:t>
            </a:r>
            <a:r>
              <a:rPr lang="en-US" sz="2000" b="1" dirty="0" smtClean="0">
                <a:solidFill>
                  <a:srgbClr val="0000FF"/>
                </a:solidFill>
              </a:rPr>
              <a:t>Ventral</a:t>
            </a:r>
            <a:r>
              <a:rPr lang="en-US" sz="2000" b="1" dirty="0" smtClean="0"/>
              <a:t> </a:t>
            </a:r>
            <a:r>
              <a:rPr lang="en-US" sz="2000" b="1" dirty="0"/>
              <a:t>ends </a:t>
            </a:r>
            <a:r>
              <a:rPr lang="en-US" sz="2000" dirty="0"/>
              <a:t>open into the </a:t>
            </a:r>
            <a:r>
              <a:rPr lang="en-US" sz="2000" b="1" dirty="0" err="1">
                <a:solidFill>
                  <a:srgbClr val="FF0000"/>
                </a:solidFill>
              </a:rPr>
              <a:t>intraembryonic</a:t>
            </a:r>
            <a:r>
              <a:rPr lang="en-US" sz="2000" b="1" dirty="0">
                <a:solidFill>
                  <a:srgbClr val="FF0000"/>
                </a:solidFill>
              </a:rPr>
              <a:t> coelom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000" b="1" dirty="0" smtClean="0"/>
              <a:t>2</a:t>
            </a:r>
            <a:r>
              <a:rPr lang="en-US" sz="2000" b="1" dirty="0"/>
              <a:t>) </a:t>
            </a:r>
            <a:r>
              <a:rPr lang="en-US" sz="2000" b="1" dirty="0">
                <a:solidFill>
                  <a:srgbClr val="0000FF"/>
                </a:solidFill>
              </a:rPr>
              <a:t>Dorsal</a:t>
            </a:r>
            <a:r>
              <a:rPr lang="en-US" sz="2000" b="1" dirty="0"/>
              <a:t> ends </a:t>
            </a:r>
            <a:r>
              <a:rPr lang="en-US" sz="2000" dirty="0"/>
              <a:t>join each other forming the </a:t>
            </a:r>
            <a:r>
              <a:rPr lang="en-US" sz="2000" b="1" dirty="0" err="1">
                <a:solidFill>
                  <a:srgbClr val="FF0000"/>
                </a:solidFill>
              </a:rPr>
              <a:t>pronephric</a:t>
            </a:r>
            <a:r>
              <a:rPr lang="en-US" sz="2000" b="1" dirty="0">
                <a:solidFill>
                  <a:srgbClr val="FF0000"/>
                </a:solidFill>
              </a:rPr>
              <a:t> Duct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000" dirty="0" smtClean="0"/>
              <a:t>• </a:t>
            </a:r>
            <a:r>
              <a:rPr lang="en-US" sz="2000" dirty="0" smtClean="0"/>
              <a:t>The </a:t>
            </a:r>
            <a:r>
              <a:rPr lang="en-US" sz="2000" dirty="0" err="1"/>
              <a:t>pronephric</a:t>
            </a:r>
            <a:r>
              <a:rPr lang="en-US" sz="2000" dirty="0"/>
              <a:t> duct elongates caudally and opens into the </a:t>
            </a:r>
            <a:r>
              <a:rPr lang="en-US" sz="2000" b="1" dirty="0">
                <a:solidFill>
                  <a:srgbClr val="FF0000"/>
                </a:solidFill>
              </a:rPr>
              <a:t>cloaca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• </a:t>
            </a:r>
            <a:r>
              <a:rPr lang="en-US" sz="2000" b="1" dirty="0" smtClean="0"/>
              <a:t>** </a:t>
            </a:r>
            <a:r>
              <a:rPr lang="en-US" sz="2000" b="1" dirty="0"/>
              <a:t>Function, </a:t>
            </a:r>
            <a:r>
              <a:rPr lang="en-US" sz="2000" dirty="0"/>
              <a:t>it has no </a:t>
            </a:r>
            <a:r>
              <a:rPr lang="en-US" sz="2000" b="1" dirty="0">
                <a:solidFill>
                  <a:srgbClr val="FF0000"/>
                </a:solidFill>
              </a:rPr>
              <a:t>excretory</a:t>
            </a:r>
            <a:r>
              <a:rPr lang="en-US" sz="2000" b="1" dirty="0"/>
              <a:t> </a:t>
            </a:r>
            <a:r>
              <a:rPr lang="en-US" sz="2000" dirty="0"/>
              <a:t>function (no glomeruli</a:t>
            </a:r>
            <a:r>
              <a:rPr lang="en-US" sz="2000" dirty="0" smtClean="0"/>
              <a:t>).</a:t>
            </a:r>
          </a:p>
          <a:p>
            <a:r>
              <a:rPr lang="en-US" sz="2000" b="1" dirty="0" smtClean="0"/>
              <a:t> </a:t>
            </a:r>
            <a:r>
              <a:rPr lang="en-US" sz="2000" b="1" dirty="0" smtClean="0"/>
              <a:t>• ** </a:t>
            </a:r>
            <a:r>
              <a:rPr lang="en-US" sz="2000" b="1" dirty="0" smtClean="0"/>
              <a:t> </a:t>
            </a:r>
            <a:r>
              <a:rPr lang="en-US" sz="2000" b="1" dirty="0"/>
              <a:t>Fate of </a:t>
            </a:r>
            <a:r>
              <a:rPr lang="en-US" sz="2000" b="1" dirty="0" err="1"/>
              <a:t>pronephros</a:t>
            </a:r>
            <a:r>
              <a:rPr lang="en-US" sz="2000" b="1" dirty="0"/>
              <a:t>: </a:t>
            </a:r>
            <a:endParaRPr lang="en-US" sz="2000" b="1" dirty="0" smtClean="0"/>
          </a:p>
          <a:p>
            <a:r>
              <a:rPr lang="en-US" sz="2000" dirty="0" smtClean="0"/>
              <a:t>1- </a:t>
            </a:r>
            <a:r>
              <a:rPr lang="en-US" sz="2000" dirty="0"/>
              <a:t>The </a:t>
            </a:r>
            <a:r>
              <a:rPr lang="en-US" sz="2000" dirty="0" err="1"/>
              <a:t>pronephric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tubules: </a:t>
            </a:r>
            <a:r>
              <a:rPr lang="en-US" sz="2000" b="1" dirty="0">
                <a:solidFill>
                  <a:srgbClr val="0000FF"/>
                </a:solidFill>
              </a:rPr>
              <a:t>disappear</a:t>
            </a:r>
            <a:r>
              <a:rPr lang="en-US" sz="2000" b="1" dirty="0"/>
              <a:t> </a:t>
            </a:r>
            <a:r>
              <a:rPr lang="en-US" sz="2000" dirty="0"/>
              <a:t>completely </a:t>
            </a:r>
            <a:endParaRPr lang="en-US" sz="2000" dirty="0" smtClean="0"/>
          </a:p>
          <a:p>
            <a:r>
              <a:rPr lang="en-US" sz="2000" dirty="0" smtClean="0"/>
              <a:t>2- </a:t>
            </a:r>
            <a:r>
              <a:rPr lang="en-US" sz="2000" dirty="0"/>
              <a:t>The </a:t>
            </a:r>
            <a:r>
              <a:rPr lang="en-US" sz="2000" dirty="0" err="1"/>
              <a:t>pronephric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duct</a:t>
            </a:r>
            <a:r>
              <a:rPr lang="en-US" sz="2000" dirty="0"/>
              <a:t>: remain to be used as a </a:t>
            </a:r>
            <a:r>
              <a:rPr lang="en-US" sz="2000" b="1" dirty="0" err="1">
                <a:solidFill>
                  <a:srgbClr val="0000FF"/>
                </a:solidFill>
              </a:rPr>
              <a:t>mesonephric</a:t>
            </a:r>
            <a:r>
              <a:rPr lang="en-US" sz="2000" b="1" dirty="0">
                <a:solidFill>
                  <a:srgbClr val="0000FF"/>
                </a:solidFill>
              </a:rPr>
              <a:t> duct.</a:t>
            </a:r>
          </a:p>
        </p:txBody>
      </p:sp>
    </p:spTree>
    <p:extLst>
      <p:ext uri="{BB962C8B-B14F-4D97-AF65-F5344CB8AC3E}">
        <p14:creationId xmlns:p14="http://schemas.microsoft.com/office/powerpoint/2010/main" val="29851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r="1" b="5416"/>
          <a:stretch/>
        </p:blipFill>
        <p:spPr>
          <a:xfrm>
            <a:off x="6171361" y="0"/>
            <a:ext cx="2972639" cy="508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400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• Second stage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• </a:t>
            </a:r>
            <a:r>
              <a:rPr lang="en-US" sz="2200" b="1" dirty="0">
                <a:solidFill>
                  <a:srgbClr val="FF0000"/>
                </a:solidFill>
              </a:rPr>
              <a:t>{</a:t>
            </a:r>
            <a:r>
              <a:rPr lang="en-US" sz="2200" b="1" dirty="0" err="1">
                <a:solidFill>
                  <a:srgbClr val="FF0000"/>
                </a:solidFill>
              </a:rPr>
              <a:t>Mesonophros</a:t>
            </a:r>
            <a:r>
              <a:rPr lang="en-US" sz="2200" b="1" dirty="0">
                <a:solidFill>
                  <a:srgbClr val="FF0000"/>
                </a:solidFill>
              </a:rPr>
              <a:t>} (WOLLFIAN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200" dirty="0" smtClean="0"/>
              <a:t>• </a:t>
            </a:r>
            <a:r>
              <a:rPr lang="en-US" sz="2200" dirty="0"/>
              <a:t>The middle part of the </a:t>
            </a:r>
            <a:r>
              <a:rPr lang="en-US" sz="2200" b="1" dirty="0">
                <a:solidFill>
                  <a:srgbClr val="C00000"/>
                </a:solidFill>
              </a:rPr>
              <a:t>intermediate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mesoderm becomes segmented into 70-80 masses called </a:t>
            </a:r>
            <a:r>
              <a:rPr lang="en-US" sz="2200" b="1" dirty="0" err="1">
                <a:solidFill>
                  <a:srgbClr val="0000FF"/>
                </a:solidFill>
              </a:rPr>
              <a:t>nephrotomes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• There is a small cavity transforming it to </a:t>
            </a:r>
            <a:r>
              <a:rPr lang="en-US" sz="2200" b="1" dirty="0" err="1" smtClean="0">
                <a:solidFill>
                  <a:srgbClr val="0000FF"/>
                </a:solidFill>
              </a:rPr>
              <a:t>nephrocele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• Each </a:t>
            </a:r>
            <a:r>
              <a:rPr lang="en-US" sz="2200" dirty="0" err="1" smtClean="0"/>
              <a:t>nephrocele</a:t>
            </a:r>
            <a:r>
              <a:rPr lang="en-US" sz="2200" dirty="0" smtClean="0"/>
              <a:t> elongates forming </a:t>
            </a:r>
            <a:r>
              <a:rPr lang="en-US" sz="2200" b="1" dirty="0" smtClean="0"/>
              <a:t>S-shape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mesonephric</a:t>
            </a:r>
            <a:r>
              <a:rPr lang="en-US" sz="2200" b="1" dirty="0" smtClean="0">
                <a:solidFill>
                  <a:srgbClr val="0000FF"/>
                </a:solidFill>
              </a:rPr>
              <a:t> tubule.</a:t>
            </a:r>
          </a:p>
          <a:p>
            <a:r>
              <a:rPr lang="en-US" sz="2200" dirty="0" smtClean="0"/>
              <a:t>• </a:t>
            </a:r>
            <a:r>
              <a:rPr lang="en-US" sz="2200" dirty="0"/>
              <a:t>Each tubule has ventral and dorsal ends. </a:t>
            </a:r>
            <a:endParaRPr lang="en-US" sz="2200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    • </a:t>
            </a:r>
            <a:r>
              <a:rPr lang="en-US" sz="2200" b="1" dirty="0">
                <a:solidFill>
                  <a:srgbClr val="FF0000"/>
                </a:solidFill>
              </a:rPr>
              <a:t>a- Dorsal end </a:t>
            </a:r>
            <a:r>
              <a:rPr lang="en-US" sz="2200" dirty="0"/>
              <a:t>of each </a:t>
            </a:r>
            <a:r>
              <a:rPr lang="en-US" sz="2200" dirty="0" err="1"/>
              <a:t>mesonephric</a:t>
            </a:r>
            <a:r>
              <a:rPr lang="en-US" sz="2200" dirty="0"/>
              <a:t> tubule opens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into </a:t>
            </a:r>
            <a:r>
              <a:rPr lang="en-US" sz="2200" b="1" dirty="0" err="1">
                <a:solidFill>
                  <a:srgbClr val="0000FF"/>
                </a:solidFill>
              </a:rPr>
              <a:t>mesonephric</a:t>
            </a:r>
            <a:r>
              <a:rPr lang="en-US" sz="2200" b="1" dirty="0">
                <a:solidFill>
                  <a:srgbClr val="0000FF"/>
                </a:solidFill>
              </a:rPr>
              <a:t> duct</a:t>
            </a:r>
            <a:r>
              <a:rPr lang="en-US" sz="22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200" dirty="0" smtClean="0"/>
              <a:t>    </a:t>
            </a:r>
            <a:r>
              <a:rPr lang="en-US" sz="2200" b="1" dirty="0" smtClean="0">
                <a:solidFill>
                  <a:srgbClr val="FF0000"/>
                </a:solidFill>
              </a:rPr>
              <a:t>• </a:t>
            </a:r>
            <a:r>
              <a:rPr lang="en-US" sz="2200" b="1" dirty="0">
                <a:solidFill>
                  <a:srgbClr val="FF0000"/>
                </a:solidFill>
              </a:rPr>
              <a:t>b- Ventral end </a:t>
            </a:r>
            <a:r>
              <a:rPr lang="en-US" sz="2200" dirty="0"/>
              <a:t>of each tubule enlarged and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invaginated</a:t>
            </a:r>
            <a:r>
              <a:rPr lang="en-US" sz="2200" dirty="0" smtClean="0"/>
              <a:t> </a:t>
            </a:r>
            <a:r>
              <a:rPr lang="en-US" sz="2200" dirty="0"/>
              <a:t>by a branch from </a:t>
            </a:r>
            <a:r>
              <a:rPr lang="en-US" sz="2200" b="1" dirty="0">
                <a:solidFill>
                  <a:srgbClr val="FF0000"/>
                </a:solidFill>
              </a:rPr>
              <a:t>dorsal aorta </a:t>
            </a:r>
            <a:r>
              <a:rPr lang="en-US" sz="2200" dirty="0"/>
              <a:t>forming </a:t>
            </a:r>
            <a:r>
              <a:rPr lang="en-US" sz="2200" dirty="0" smtClean="0"/>
              <a:t>a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b="1" dirty="0">
                <a:solidFill>
                  <a:srgbClr val="FF0000"/>
                </a:solidFill>
              </a:rPr>
              <a:t>transient glomerulus.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• </a:t>
            </a:r>
            <a:r>
              <a:rPr lang="en-US" sz="2200" b="1" dirty="0" smtClean="0">
                <a:solidFill>
                  <a:srgbClr val="0000FF"/>
                </a:solidFill>
              </a:rPr>
              <a:t>So</a:t>
            </a:r>
            <a:r>
              <a:rPr lang="en-US" sz="2200" b="1" dirty="0">
                <a:solidFill>
                  <a:srgbClr val="0000FF"/>
                </a:solidFill>
              </a:rPr>
              <a:t>; the </a:t>
            </a:r>
            <a:r>
              <a:rPr lang="en-US" sz="2200" b="1" dirty="0" err="1">
                <a:solidFill>
                  <a:srgbClr val="0000FF"/>
                </a:solidFill>
              </a:rPr>
              <a:t>mesonephros</a:t>
            </a:r>
            <a:r>
              <a:rPr lang="en-US" sz="2200" b="1" dirty="0">
                <a:solidFill>
                  <a:srgbClr val="0000FF"/>
                </a:solidFill>
              </a:rPr>
              <a:t> has an excretory function.</a:t>
            </a:r>
          </a:p>
        </p:txBody>
      </p:sp>
    </p:spTree>
    <p:extLst>
      <p:ext uri="{BB962C8B-B14F-4D97-AF65-F5344CB8AC3E}">
        <p14:creationId xmlns:p14="http://schemas.microsoft.com/office/powerpoint/2010/main" val="317076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46942"/>
            <a:ext cx="4274260" cy="47108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8600" y="107067"/>
            <a:ext cx="5029200" cy="42934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C00000"/>
                </a:solidFill>
              </a:rPr>
              <a:t>** Fate (derivatives) of </a:t>
            </a:r>
            <a:r>
              <a:rPr lang="en-US" sz="2100" b="1" dirty="0" err="1">
                <a:solidFill>
                  <a:srgbClr val="C00000"/>
                </a:solidFill>
              </a:rPr>
              <a:t>mesonephros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endParaRPr lang="en-US" sz="2100" b="1" dirty="0" smtClean="0">
              <a:solidFill>
                <a:srgbClr val="C00000"/>
              </a:solidFill>
            </a:endParaRPr>
          </a:p>
          <a:p>
            <a:r>
              <a:rPr lang="en-US" sz="2100" dirty="0" smtClean="0"/>
              <a:t>- By </a:t>
            </a:r>
            <a:r>
              <a:rPr lang="en-US" sz="2100" dirty="0"/>
              <a:t>the end of the 5th week of development shows the following changes: </a:t>
            </a:r>
            <a:endParaRPr lang="en-US" sz="2100" dirty="0" smtClean="0"/>
          </a:p>
          <a:p>
            <a:r>
              <a:rPr lang="en-US" sz="2100" b="1" dirty="0" smtClean="0">
                <a:solidFill>
                  <a:srgbClr val="FF0000"/>
                </a:solidFill>
              </a:rPr>
              <a:t>- In </a:t>
            </a:r>
            <a:r>
              <a:rPr lang="en-US" sz="2100" b="1" dirty="0">
                <a:solidFill>
                  <a:srgbClr val="FF0000"/>
                </a:solidFill>
              </a:rPr>
              <a:t>male embryo: </a:t>
            </a:r>
            <a:endParaRPr lang="en-US" sz="2100" b="1" dirty="0" smtClean="0">
              <a:solidFill>
                <a:srgbClr val="FF0000"/>
              </a:solidFill>
            </a:endParaRPr>
          </a:p>
          <a:p>
            <a:r>
              <a:rPr lang="en-US" sz="2100" b="1" dirty="0" smtClean="0">
                <a:solidFill>
                  <a:srgbClr val="0000FF"/>
                </a:solidFill>
              </a:rPr>
              <a:t>1- </a:t>
            </a:r>
            <a:r>
              <a:rPr lang="en-US" sz="2100" b="1" dirty="0" err="1">
                <a:solidFill>
                  <a:srgbClr val="0000FF"/>
                </a:solidFill>
              </a:rPr>
              <a:t>Mesonephric</a:t>
            </a:r>
            <a:r>
              <a:rPr lang="en-US" sz="2100" b="1" dirty="0">
                <a:solidFill>
                  <a:srgbClr val="0000FF"/>
                </a:solidFill>
              </a:rPr>
              <a:t> tubules: </a:t>
            </a:r>
            <a:endParaRPr lang="en-US" sz="2100" b="1" dirty="0" smtClean="0">
              <a:solidFill>
                <a:srgbClr val="0000FF"/>
              </a:solidFill>
            </a:endParaRPr>
          </a:p>
          <a:p>
            <a:r>
              <a:rPr lang="en-US" sz="2100" b="1" dirty="0" smtClean="0">
                <a:solidFill>
                  <a:srgbClr val="FF0000"/>
                </a:solidFill>
              </a:rPr>
              <a:t>- Cranial </a:t>
            </a:r>
            <a:r>
              <a:rPr lang="en-US" sz="2100" b="1" dirty="0">
                <a:solidFill>
                  <a:srgbClr val="FF0000"/>
                </a:solidFill>
              </a:rPr>
              <a:t>part </a:t>
            </a:r>
            <a:r>
              <a:rPr lang="en-US" sz="2100" dirty="0"/>
              <a:t>forms appendix of Epididymis</a:t>
            </a:r>
            <a:r>
              <a:rPr lang="en-US" sz="2100" dirty="0" smtClean="0"/>
              <a:t>.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- Middle </a:t>
            </a:r>
            <a:r>
              <a:rPr lang="en-US" sz="2100" b="1" dirty="0">
                <a:solidFill>
                  <a:srgbClr val="FF0000"/>
                </a:solidFill>
              </a:rPr>
              <a:t>part </a:t>
            </a:r>
            <a:r>
              <a:rPr lang="en-US" sz="2100" dirty="0"/>
              <a:t>will form vasa </a:t>
            </a:r>
            <a:r>
              <a:rPr lang="en-US" sz="2100" dirty="0" err="1"/>
              <a:t>efferentia</a:t>
            </a:r>
            <a:r>
              <a:rPr lang="en-US" sz="2100" dirty="0"/>
              <a:t>. </a:t>
            </a:r>
            <a:endParaRPr lang="en-US" sz="2100" dirty="0" smtClean="0"/>
          </a:p>
          <a:p>
            <a:r>
              <a:rPr lang="en-US" sz="2100" b="1" dirty="0" smtClean="0">
                <a:solidFill>
                  <a:srgbClr val="FF0000"/>
                </a:solidFill>
              </a:rPr>
              <a:t>- Caudal </a:t>
            </a:r>
            <a:r>
              <a:rPr lang="en-US" sz="2100" b="1" dirty="0">
                <a:solidFill>
                  <a:srgbClr val="FF0000"/>
                </a:solidFill>
              </a:rPr>
              <a:t>part </a:t>
            </a:r>
            <a:r>
              <a:rPr lang="en-US" sz="2100" dirty="0"/>
              <a:t>forms </a:t>
            </a:r>
            <a:r>
              <a:rPr lang="en-US" sz="2100" dirty="0" err="1"/>
              <a:t>Paradidymis</a:t>
            </a:r>
            <a:r>
              <a:rPr lang="en-US" sz="2100" dirty="0"/>
              <a:t>. </a:t>
            </a:r>
            <a:endParaRPr lang="en-US" sz="2100" dirty="0" smtClean="0"/>
          </a:p>
          <a:p>
            <a:r>
              <a:rPr lang="en-US" sz="2100" b="1" dirty="0" smtClean="0">
                <a:solidFill>
                  <a:srgbClr val="0000FF"/>
                </a:solidFill>
              </a:rPr>
              <a:t>2- </a:t>
            </a:r>
            <a:r>
              <a:rPr lang="en-US" sz="2100" b="1" dirty="0" err="1">
                <a:solidFill>
                  <a:srgbClr val="0000FF"/>
                </a:solidFill>
              </a:rPr>
              <a:t>Mesonephric</a:t>
            </a:r>
            <a:r>
              <a:rPr lang="en-US" sz="2100" b="1" dirty="0">
                <a:solidFill>
                  <a:srgbClr val="0000FF"/>
                </a:solidFill>
              </a:rPr>
              <a:t> (</a:t>
            </a:r>
            <a:r>
              <a:rPr lang="en-US" sz="2100" b="1" dirty="0" err="1">
                <a:solidFill>
                  <a:srgbClr val="0000FF"/>
                </a:solidFill>
              </a:rPr>
              <a:t>Wolffian</a:t>
            </a:r>
            <a:r>
              <a:rPr lang="en-US" sz="2100" b="1" dirty="0">
                <a:solidFill>
                  <a:srgbClr val="0000FF"/>
                </a:solidFill>
              </a:rPr>
              <a:t>) duct</a:t>
            </a:r>
            <a:r>
              <a:rPr lang="en-US" sz="21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100" b="1" dirty="0"/>
              <a:t>-</a:t>
            </a:r>
            <a:r>
              <a:rPr lang="en-US" sz="2100" b="1" dirty="0" smtClean="0">
                <a:solidFill>
                  <a:srgbClr val="0000FF"/>
                </a:solidFill>
              </a:rPr>
              <a:t> </a:t>
            </a:r>
            <a:r>
              <a:rPr lang="en-US" sz="2100" dirty="0"/>
              <a:t>It forms epididymis, vas difference, seminal vesicle and ejaculatory duct. </a:t>
            </a:r>
            <a:endParaRPr lang="en-US" sz="2100" dirty="0" smtClean="0"/>
          </a:p>
          <a:p>
            <a:r>
              <a:rPr lang="en-US" sz="2100" dirty="0" smtClean="0"/>
              <a:t>- </a:t>
            </a:r>
            <a:r>
              <a:rPr lang="en-US" sz="2100" dirty="0" err="1" smtClean="0"/>
              <a:t>Trigone</a:t>
            </a:r>
            <a:r>
              <a:rPr lang="en-US" sz="2100" dirty="0" smtClean="0"/>
              <a:t> </a:t>
            </a:r>
            <a:r>
              <a:rPr lang="en-US" sz="2100" dirty="0"/>
              <a:t>of urinary </a:t>
            </a:r>
            <a:r>
              <a:rPr lang="en-US" sz="2100" dirty="0" smtClean="0"/>
              <a:t>bladder</a:t>
            </a:r>
          </a:p>
          <a:p>
            <a:r>
              <a:rPr lang="en-US" sz="2100" dirty="0" smtClean="0"/>
              <a:t>- </a:t>
            </a:r>
            <a:r>
              <a:rPr lang="en-US" sz="2100" dirty="0"/>
              <a:t>Ureteric bud</a:t>
            </a:r>
          </a:p>
        </p:txBody>
      </p:sp>
    </p:spTree>
    <p:extLst>
      <p:ext uri="{BB962C8B-B14F-4D97-AF65-F5344CB8AC3E}">
        <p14:creationId xmlns:p14="http://schemas.microsoft.com/office/powerpoint/2010/main" val="197327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357" b="9942"/>
          <a:stretch/>
        </p:blipFill>
        <p:spPr>
          <a:xfrm>
            <a:off x="3085016" y="57151"/>
            <a:ext cx="6058982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885950"/>
            <a:ext cx="548640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** Fate (derivatives) of </a:t>
            </a:r>
            <a:r>
              <a:rPr lang="en-US" sz="2200" b="1" dirty="0" err="1">
                <a:solidFill>
                  <a:srgbClr val="FF0000"/>
                </a:solidFill>
              </a:rPr>
              <a:t>mesonephros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FF0000"/>
                </a:solidFill>
              </a:rPr>
              <a:t>- In </a:t>
            </a:r>
            <a:r>
              <a:rPr lang="en-US" sz="2200" b="1" dirty="0">
                <a:solidFill>
                  <a:srgbClr val="FF0000"/>
                </a:solidFill>
              </a:rPr>
              <a:t>female embryo</a:t>
            </a:r>
            <a:r>
              <a:rPr lang="en-US" sz="22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200" b="1" dirty="0" smtClean="0">
                <a:solidFill>
                  <a:srgbClr val="0000FF"/>
                </a:solidFill>
              </a:rPr>
              <a:t>1- The </a:t>
            </a:r>
            <a:r>
              <a:rPr lang="en-US" sz="2200" b="1" dirty="0" err="1" smtClean="0">
                <a:solidFill>
                  <a:srgbClr val="0000FF"/>
                </a:solidFill>
              </a:rPr>
              <a:t>mesonephric</a:t>
            </a:r>
            <a:r>
              <a:rPr lang="en-US" sz="2200" b="1" dirty="0" smtClean="0">
                <a:solidFill>
                  <a:srgbClr val="0000FF"/>
                </a:solidFill>
              </a:rPr>
              <a:t> tubules: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   - Cranial </a:t>
            </a:r>
            <a:r>
              <a:rPr lang="en-US" sz="2200" b="1" dirty="0">
                <a:solidFill>
                  <a:srgbClr val="FF0000"/>
                </a:solidFill>
              </a:rPr>
              <a:t>part </a:t>
            </a:r>
            <a:r>
              <a:rPr lang="en-US" sz="2200" dirty="0"/>
              <a:t>forms the </a:t>
            </a:r>
            <a:r>
              <a:rPr lang="en-US" sz="2200" dirty="0" err="1"/>
              <a:t>Epoophron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   </a:t>
            </a:r>
            <a:r>
              <a:rPr lang="en-US" sz="2200" b="1" dirty="0" smtClean="0">
                <a:solidFill>
                  <a:srgbClr val="FF0000"/>
                </a:solidFill>
              </a:rPr>
              <a:t>-  </a:t>
            </a:r>
            <a:r>
              <a:rPr lang="en-US" sz="2200" b="1" dirty="0">
                <a:solidFill>
                  <a:srgbClr val="FF0000"/>
                </a:solidFill>
              </a:rPr>
              <a:t>Caudal part</a:t>
            </a:r>
            <a:r>
              <a:rPr lang="en-US" sz="2200" dirty="0"/>
              <a:t> forms </a:t>
            </a:r>
            <a:r>
              <a:rPr lang="en-US" sz="2200" dirty="0" err="1"/>
              <a:t>Paroophron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>
                <a:solidFill>
                  <a:srgbClr val="0000FF"/>
                </a:solidFill>
              </a:rPr>
              <a:t>2- </a:t>
            </a:r>
            <a:r>
              <a:rPr lang="en-US" sz="2200" b="1" dirty="0">
                <a:solidFill>
                  <a:srgbClr val="0000FF"/>
                </a:solidFill>
              </a:rPr>
              <a:t>The </a:t>
            </a:r>
            <a:r>
              <a:rPr lang="en-US" sz="2200" b="1" dirty="0" err="1">
                <a:solidFill>
                  <a:srgbClr val="0000FF"/>
                </a:solidFill>
              </a:rPr>
              <a:t>mesonephric</a:t>
            </a:r>
            <a:r>
              <a:rPr lang="en-US" sz="2200" b="1" dirty="0">
                <a:solidFill>
                  <a:srgbClr val="0000FF"/>
                </a:solidFill>
              </a:rPr>
              <a:t> (</a:t>
            </a:r>
            <a:r>
              <a:rPr lang="en-US" sz="2200" b="1" dirty="0" err="1">
                <a:solidFill>
                  <a:srgbClr val="0000FF"/>
                </a:solidFill>
              </a:rPr>
              <a:t>Wolffian</a:t>
            </a:r>
            <a:r>
              <a:rPr lang="en-US" sz="2200" b="1" dirty="0">
                <a:solidFill>
                  <a:srgbClr val="0000FF"/>
                </a:solidFill>
              </a:rPr>
              <a:t>) ducts</a:t>
            </a:r>
            <a:r>
              <a:rPr lang="en-US" sz="22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200" dirty="0" smtClean="0"/>
              <a:t>  -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/>
              <a:t>Gartner's </a:t>
            </a:r>
            <a:r>
              <a:rPr lang="en-US" sz="2200" dirty="0"/>
              <a:t>cyst in the vaginal wall. </a:t>
            </a:r>
            <a:endParaRPr lang="en-US" sz="2200" dirty="0" smtClean="0"/>
          </a:p>
          <a:p>
            <a:r>
              <a:rPr lang="en-US" sz="2200" dirty="0" smtClean="0"/>
              <a:t>  - </a:t>
            </a:r>
            <a:r>
              <a:rPr lang="en-US" sz="2200" dirty="0" err="1" smtClean="0"/>
              <a:t>Trigone</a:t>
            </a:r>
            <a:r>
              <a:rPr lang="en-US" sz="2200" dirty="0" smtClean="0"/>
              <a:t> </a:t>
            </a:r>
            <a:r>
              <a:rPr lang="en-US" sz="2200" dirty="0"/>
              <a:t>of urinary bladder </a:t>
            </a:r>
            <a:endParaRPr lang="en-US" sz="2200" dirty="0" smtClean="0"/>
          </a:p>
          <a:p>
            <a:r>
              <a:rPr lang="en-US" sz="2200" dirty="0" smtClean="0"/>
              <a:t>  - Ureteric bud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885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" b="7546"/>
          <a:stretch/>
        </p:blipFill>
        <p:spPr>
          <a:xfrm>
            <a:off x="5218113" y="41803"/>
            <a:ext cx="3925887" cy="48159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33350"/>
            <a:ext cx="5105400" cy="48936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• Third </a:t>
            </a:r>
            <a:r>
              <a:rPr lang="en-US" sz="2400" b="1" dirty="0" smtClean="0">
                <a:solidFill>
                  <a:srgbClr val="C00000"/>
                </a:solidFill>
              </a:rPr>
              <a:t>stage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(The </a:t>
            </a:r>
            <a:r>
              <a:rPr lang="en-US" sz="2400" b="1" dirty="0" err="1">
                <a:solidFill>
                  <a:srgbClr val="C00000"/>
                </a:solidFill>
              </a:rPr>
              <a:t>Metanephros</a:t>
            </a:r>
            <a:r>
              <a:rPr lang="en-US" sz="2400" b="1" dirty="0">
                <a:solidFill>
                  <a:srgbClr val="C00000"/>
                </a:solidFill>
              </a:rPr>
              <a:t>, Permanent Kidney)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Before </a:t>
            </a:r>
            <a:r>
              <a:rPr lang="en-US" sz="2400" dirty="0"/>
              <a:t>the disappearance of </a:t>
            </a:r>
            <a:r>
              <a:rPr lang="en-US" sz="2400" dirty="0" err="1"/>
              <a:t>mesonephros</a:t>
            </a:r>
            <a:r>
              <a:rPr lang="en-US" sz="2400" dirty="0"/>
              <a:t> </a:t>
            </a:r>
            <a:r>
              <a:rPr lang="en-US" sz="2400" b="1" dirty="0"/>
              <a:t>(by the 5th week)</a:t>
            </a:r>
            <a:r>
              <a:rPr lang="en-US" sz="2400" dirty="0"/>
              <a:t>, the </a:t>
            </a:r>
            <a:r>
              <a:rPr lang="en-US" sz="2400" dirty="0" err="1"/>
              <a:t>metanephros</a:t>
            </a:r>
            <a:r>
              <a:rPr lang="en-US" sz="2400" dirty="0"/>
              <a:t> starts its development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6600"/>
                </a:solidFill>
              </a:rPr>
              <a:t>- Ureteric </a:t>
            </a:r>
            <a:r>
              <a:rPr lang="en-US" sz="2400" b="1" dirty="0">
                <a:solidFill>
                  <a:srgbClr val="006600"/>
                </a:solidFill>
              </a:rPr>
              <a:t>bud from </a:t>
            </a:r>
            <a:r>
              <a:rPr lang="en-US" sz="2400" b="1" dirty="0" err="1">
                <a:solidFill>
                  <a:srgbClr val="006600"/>
                </a:solidFill>
              </a:rPr>
              <a:t>mesonephric</a:t>
            </a:r>
            <a:r>
              <a:rPr lang="en-US" sz="2400" b="1" dirty="0">
                <a:solidFill>
                  <a:srgbClr val="006600"/>
                </a:solidFill>
              </a:rPr>
              <a:t> duct</a:t>
            </a:r>
            <a:r>
              <a:rPr lang="en-US" sz="2400" b="1" dirty="0" smtClean="0">
                <a:solidFill>
                  <a:srgbClr val="006600"/>
                </a:solidFill>
              </a:rPr>
              <a:t>.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b)</a:t>
            </a:r>
            <a:r>
              <a:rPr lang="en-US" sz="2400" dirty="0" smtClean="0"/>
              <a:t> This bud </a:t>
            </a:r>
            <a:r>
              <a:rPr lang="en-US" sz="2400" dirty="0" smtClean="0"/>
              <a:t>grows </a:t>
            </a:r>
            <a:r>
              <a:rPr lang="en-US" sz="2400" b="1" dirty="0">
                <a:solidFill>
                  <a:srgbClr val="0000FF"/>
                </a:solidFill>
              </a:rPr>
              <a:t>upward and backward </a:t>
            </a:r>
            <a:r>
              <a:rPr lang="en-US" sz="2400" dirty="0"/>
              <a:t>till invading caudal part of </a:t>
            </a:r>
            <a:r>
              <a:rPr lang="en-US" sz="2400" b="1" dirty="0" smtClean="0">
                <a:solidFill>
                  <a:srgbClr val="FF0000"/>
                </a:solidFill>
              </a:rPr>
              <a:t>intermediate </a:t>
            </a:r>
            <a:r>
              <a:rPr lang="en-US" sz="2400" b="1" dirty="0">
                <a:solidFill>
                  <a:srgbClr val="FF0000"/>
                </a:solidFill>
              </a:rPr>
              <a:t>mesoderm </a:t>
            </a:r>
            <a:r>
              <a:rPr lang="en-US" sz="2400" b="1" dirty="0"/>
              <a:t>that called </a:t>
            </a:r>
            <a:r>
              <a:rPr lang="en-US" sz="2400" b="1" dirty="0" err="1">
                <a:solidFill>
                  <a:srgbClr val="0000FF"/>
                </a:solidFill>
              </a:rPr>
              <a:t>metanephric</a:t>
            </a:r>
            <a:r>
              <a:rPr lang="en-US" sz="2400" b="1" dirty="0">
                <a:solidFill>
                  <a:srgbClr val="0000FF"/>
                </a:solidFill>
              </a:rPr>
              <a:t> cap</a:t>
            </a:r>
            <a:r>
              <a:rPr lang="en-US" sz="2400" b="1" dirty="0"/>
              <a:t> or </a:t>
            </a:r>
            <a:r>
              <a:rPr lang="en-US" sz="2400" b="1" dirty="0" err="1">
                <a:solidFill>
                  <a:srgbClr val="FF0000"/>
                </a:solidFill>
              </a:rPr>
              <a:t>blastema</a:t>
            </a:r>
            <a:r>
              <a:rPr lang="en-US" sz="2400" b="1" dirty="0">
                <a:solidFill>
                  <a:srgbClr val="FF0000"/>
                </a:solidFill>
              </a:rPr>
              <a:t> (opposite the lower lumbar and sacral </a:t>
            </a:r>
            <a:r>
              <a:rPr lang="en-US" sz="2400" b="1" dirty="0" err="1">
                <a:solidFill>
                  <a:srgbClr val="FF0000"/>
                </a:solidFill>
              </a:rPr>
              <a:t>somites</a:t>
            </a:r>
            <a:r>
              <a:rPr lang="en-US" sz="2400" b="1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9272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0"/>
            <a:ext cx="9144000" cy="51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871</Words>
  <Application>Microsoft Office PowerPoint</Application>
  <PresentationFormat>On-screen Show (16:9)</PresentationFormat>
  <Paragraphs>98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</cp:revision>
  <dcterms:created xsi:type="dcterms:W3CDTF">2021-05-16T08:56:02Z</dcterms:created>
  <dcterms:modified xsi:type="dcterms:W3CDTF">2021-05-16T11:34:27Z</dcterms:modified>
</cp:coreProperties>
</file>