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7" r:id="rId3"/>
    <p:sldId id="298" r:id="rId4"/>
    <p:sldId id="299" r:id="rId5"/>
    <p:sldId id="300" r:id="rId6"/>
    <p:sldId id="301" r:id="rId7"/>
    <p:sldId id="302" r:id="rId8"/>
    <p:sldId id="303" r:id="rId9"/>
    <p:sldId id="304" r:id="rId10"/>
    <p:sldId id="305" r:id="rId11"/>
    <p:sldId id="306" r:id="rId12"/>
    <p:sldId id="257" r:id="rId13"/>
    <p:sldId id="259" r:id="rId14"/>
    <p:sldId id="260" r:id="rId15"/>
    <p:sldId id="261" r:id="rId16"/>
    <p:sldId id="288" r:id="rId17"/>
    <p:sldId id="262" r:id="rId18"/>
    <p:sldId id="263" r:id="rId19"/>
    <p:sldId id="264" r:id="rId20"/>
    <p:sldId id="276" r:id="rId21"/>
    <p:sldId id="277" r:id="rId22"/>
    <p:sldId id="284" r:id="rId23"/>
    <p:sldId id="278" r:id="rId24"/>
    <p:sldId id="279" r:id="rId25"/>
    <p:sldId id="285" r:id="rId26"/>
    <p:sldId id="281" r:id="rId27"/>
    <p:sldId id="286" r:id="rId28"/>
    <p:sldId id="282" r:id="rId29"/>
    <p:sldId id="283" r:id="rId30"/>
    <p:sldId id="287" r:id="rId31"/>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760" autoAdjust="0"/>
  </p:normalViewPr>
  <p:slideViewPr>
    <p:cSldViewPr snapToGrid="0">
      <p:cViewPr varScale="1">
        <p:scale>
          <a:sx n="55" d="100"/>
          <a:sy n="55" d="100"/>
        </p:scale>
        <p:origin x="12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DE2EBF4F-CEAF-4DAB-9635-238ED8567295}" type="datetimeFigureOut">
              <a:rPr lang="ar-JO" smtClean="0"/>
              <a:t>01/07/1443</a:t>
            </a:fld>
            <a:endParaRPr lang="ar-J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762240D5-3867-41DE-887F-DB9958332629}" type="slidenum">
              <a:rPr lang="ar-JO" smtClean="0"/>
              <a:t>‹#›</a:t>
            </a:fld>
            <a:endParaRPr lang="ar-JO"/>
          </a:p>
        </p:txBody>
      </p:sp>
    </p:spTree>
    <p:extLst>
      <p:ext uri="{BB962C8B-B14F-4D97-AF65-F5344CB8AC3E}">
        <p14:creationId xmlns:p14="http://schemas.microsoft.com/office/powerpoint/2010/main" val="2403266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Door-to-balloon time is a commonly measured metric for quality of care in STEMI, where "door" represents the time when the patient enters the emergency department or first encounters emergency personnel, and "balloon" represents the time when the balloon is inflated within the vessel to restore blood flow.</a:t>
            </a:r>
          </a:p>
          <a:p>
            <a:pPr marL="171450" indent="-171450">
              <a:buFont typeface="Arial" panose="020B0604020202020204" pitchFamily="34" charset="0"/>
              <a:buChar char="•"/>
            </a:pPr>
            <a:r>
              <a:rPr lang="en-US" dirty="0"/>
              <a:t>Transfer patients with STEMI who initially present to a facility without PCI capabilities to a PCI-capable facility-if a door-to-balloon time of no more than 120 minutes can be achieved. </a:t>
            </a:r>
          </a:p>
          <a:p>
            <a:pPr marL="171450" indent="-171450">
              <a:buFont typeface="Arial" panose="020B0604020202020204" pitchFamily="34" charset="0"/>
              <a:buChar char="•"/>
            </a:pPr>
            <a:r>
              <a:rPr lang="en-US" dirty="0"/>
              <a:t>This time starts the minute the patient walks into the PCI-incapable facility, includes the transfer time to the secondary (PCI-capable) facility, and stops once the balloon is inflated within the affected coronary artery.</a:t>
            </a:r>
          </a:p>
          <a:p>
            <a:pPr marL="171450" indent="-171450">
              <a:buFont typeface="Arial" panose="020B0604020202020204" pitchFamily="34" charset="0"/>
              <a:buChar char="•"/>
            </a:pPr>
            <a:endParaRPr lang="ar-JO" dirty="0"/>
          </a:p>
        </p:txBody>
      </p:sp>
      <p:sp>
        <p:nvSpPr>
          <p:cNvPr id="4" name="Slide Number Placeholder 3"/>
          <p:cNvSpPr>
            <a:spLocks noGrp="1"/>
          </p:cNvSpPr>
          <p:nvPr>
            <p:ph type="sldNum" sz="quarter" idx="5"/>
          </p:nvPr>
        </p:nvSpPr>
        <p:spPr/>
        <p:txBody>
          <a:bodyPr/>
          <a:lstStyle/>
          <a:p>
            <a:fld id="{762240D5-3867-41DE-887F-DB9958332629}" type="slidenum">
              <a:rPr lang="ar-JO" smtClean="0"/>
              <a:t>22</a:t>
            </a:fld>
            <a:endParaRPr lang="ar-JO"/>
          </a:p>
        </p:txBody>
      </p:sp>
    </p:spTree>
    <p:extLst>
      <p:ext uri="{BB962C8B-B14F-4D97-AF65-F5344CB8AC3E}">
        <p14:creationId xmlns:p14="http://schemas.microsoft.com/office/powerpoint/2010/main" val="1820661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If the patient continues to have chest pain (suggesting unsuccessful fibrinolytic therapy) or has signs of hemodynamic or electrical instability (</a:t>
            </a:r>
            <a:r>
              <a:rPr lang="en-US" sz="1200" dirty="0" err="1"/>
              <a:t>e.g</a:t>
            </a:r>
            <a:r>
              <a:rPr lang="en-US" sz="1200" dirty="0"/>
              <a:t> ., hypotension, cardiogenic shock, VT, VF), coronary angiography should be performed immediately to assess coronary now and perform PCI if indicated. Regardless of success of fibrinolytic therapy, patients should always undergo coronary angiography after STEMI. </a:t>
            </a:r>
          </a:p>
          <a:p>
            <a:pPr marL="171450" indent="-171450">
              <a:buFont typeface="Arial" panose="020B0604020202020204" pitchFamily="34" charset="0"/>
              <a:buChar char="•"/>
            </a:pPr>
            <a:endParaRPr lang="ar-JO" dirty="0"/>
          </a:p>
        </p:txBody>
      </p:sp>
      <p:sp>
        <p:nvSpPr>
          <p:cNvPr id="4" name="Slide Number Placeholder 3"/>
          <p:cNvSpPr>
            <a:spLocks noGrp="1"/>
          </p:cNvSpPr>
          <p:nvPr>
            <p:ph type="sldNum" sz="quarter" idx="5"/>
          </p:nvPr>
        </p:nvSpPr>
        <p:spPr/>
        <p:txBody>
          <a:bodyPr/>
          <a:lstStyle/>
          <a:p>
            <a:fld id="{762240D5-3867-41DE-887F-DB9958332629}" type="slidenum">
              <a:rPr lang="ar-JO" smtClean="0"/>
              <a:t>26</a:t>
            </a:fld>
            <a:endParaRPr lang="ar-JO"/>
          </a:p>
        </p:txBody>
      </p:sp>
    </p:spTree>
    <p:extLst>
      <p:ext uri="{BB962C8B-B14F-4D97-AF65-F5344CB8AC3E}">
        <p14:creationId xmlns:p14="http://schemas.microsoft.com/office/powerpoint/2010/main" val="184173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Of the patients with STEMI initially evaluated for fibrinolytic therapy, almost 2/3 do not receive fibrinolytic therapy for one the contraindications listed above. The risk of intracranial hemorrhage (which is usually fatal) increases with age, to as much as 1% in patients &gt; 75 years of age, but age by itself is not a contraindication. Primary PCI is the standard of care in STEMI because of its higher success rate and lower bleeding risk than fibrinolytic therapy.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For example, the salvageable myocardial tissue is much larger In an anterior MI than in isolated posterior MI; thus, reperfusion same applies therapy to patients will with benefit new the LBBB, former who more. may have The anterior wall MI. Recall They should that fibrinolytics never be given are in indicated NSTEMI.in STEMI only.</a:t>
            </a:r>
            <a:endParaRPr lang="ar-JO" dirty="0"/>
          </a:p>
        </p:txBody>
      </p:sp>
      <p:sp>
        <p:nvSpPr>
          <p:cNvPr id="4" name="Slide Number Placeholder 3"/>
          <p:cNvSpPr>
            <a:spLocks noGrp="1"/>
          </p:cNvSpPr>
          <p:nvPr>
            <p:ph type="sldNum" sz="quarter" idx="5"/>
          </p:nvPr>
        </p:nvSpPr>
        <p:spPr/>
        <p:txBody>
          <a:bodyPr/>
          <a:lstStyle/>
          <a:p>
            <a:fld id="{762240D5-3867-41DE-887F-DB9958332629}" type="slidenum">
              <a:rPr lang="ar-JO" smtClean="0"/>
              <a:t>28</a:t>
            </a:fld>
            <a:endParaRPr lang="ar-JO"/>
          </a:p>
        </p:txBody>
      </p:sp>
    </p:spTree>
    <p:extLst>
      <p:ext uri="{BB962C8B-B14F-4D97-AF65-F5344CB8AC3E}">
        <p14:creationId xmlns:p14="http://schemas.microsoft.com/office/powerpoint/2010/main" val="1582544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A128B-4427-4156-AB20-94B6B8AFEB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JO"/>
          </a:p>
        </p:txBody>
      </p:sp>
      <p:sp>
        <p:nvSpPr>
          <p:cNvPr id="3" name="Subtitle 2">
            <a:extLst>
              <a:ext uri="{FF2B5EF4-FFF2-40B4-BE49-F238E27FC236}">
                <a16:creationId xmlns:a16="http://schemas.microsoft.com/office/drawing/2014/main" id="{C860B3E3-957E-4BF0-AE34-FB774EAFFA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JO"/>
          </a:p>
        </p:txBody>
      </p:sp>
      <p:sp>
        <p:nvSpPr>
          <p:cNvPr id="4" name="Date Placeholder 3">
            <a:extLst>
              <a:ext uri="{FF2B5EF4-FFF2-40B4-BE49-F238E27FC236}">
                <a16:creationId xmlns:a16="http://schemas.microsoft.com/office/drawing/2014/main" id="{E9E941E7-7249-4C75-B349-5ECAA254405F}"/>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5" name="Footer Placeholder 4">
            <a:extLst>
              <a:ext uri="{FF2B5EF4-FFF2-40B4-BE49-F238E27FC236}">
                <a16:creationId xmlns:a16="http://schemas.microsoft.com/office/drawing/2014/main" id="{4C000039-B1A5-4556-AA4F-986ECA97FA71}"/>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id="{2C41910C-F621-4C39-9922-B313AA25A59A}"/>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318836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D24BD-3065-43C7-9F2B-0F60876BE0F0}"/>
              </a:ext>
            </a:extLst>
          </p:cNvPr>
          <p:cNvSpPr>
            <a:spLocks noGrp="1"/>
          </p:cNvSpPr>
          <p:nvPr>
            <p:ph type="title"/>
          </p:nvPr>
        </p:nvSpPr>
        <p:spPr/>
        <p:txBody>
          <a:bodyPr/>
          <a:lstStyle/>
          <a:p>
            <a:r>
              <a:rPr lang="en-US"/>
              <a:t>Click to edit Master title style</a:t>
            </a:r>
            <a:endParaRPr lang="ar-JO"/>
          </a:p>
        </p:txBody>
      </p:sp>
      <p:sp>
        <p:nvSpPr>
          <p:cNvPr id="3" name="Vertical Text Placeholder 2">
            <a:extLst>
              <a:ext uri="{FF2B5EF4-FFF2-40B4-BE49-F238E27FC236}">
                <a16:creationId xmlns:a16="http://schemas.microsoft.com/office/drawing/2014/main" id="{DD50F251-7EB5-4E7A-A5BA-DDD85C49045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id="{FC12524B-B0AF-403B-A3C1-244CCFF9E141}"/>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5" name="Footer Placeholder 4">
            <a:extLst>
              <a:ext uri="{FF2B5EF4-FFF2-40B4-BE49-F238E27FC236}">
                <a16:creationId xmlns:a16="http://schemas.microsoft.com/office/drawing/2014/main" id="{EE8DE567-0BE5-4485-A688-2D491EFDC07D}"/>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id="{C05955D2-4AE9-4C86-8F9B-00D89E8C086E}"/>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36570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BB12D0-3741-49A2-BA34-812675AB17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JO"/>
          </a:p>
        </p:txBody>
      </p:sp>
      <p:sp>
        <p:nvSpPr>
          <p:cNvPr id="3" name="Vertical Text Placeholder 2">
            <a:extLst>
              <a:ext uri="{FF2B5EF4-FFF2-40B4-BE49-F238E27FC236}">
                <a16:creationId xmlns:a16="http://schemas.microsoft.com/office/drawing/2014/main" id="{2703C78D-3F70-494C-8C18-7C67233C9C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id="{4D27F07A-3049-46F6-A1C3-C6C39ECA9C5A}"/>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5" name="Footer Placeholder 4">
            <a:extLst>
              <a:ext uri="{FF2B5EF4-FFF2-40B4-BE49-F238E27FC236}">
                <a16:creationId xmlns:a16="http://schemas.microsoft.com/office/drawing/2014/main" id="{A04EA2AA-97E5-4DF8-8DEF-A0217E7E568F}"/>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id="{960284A8-67BB-4D2B-A7AE-628A0368A366}"/>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1871063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FE929-DB4E-493D-BE37-DF667C414180}"/>
              </a:ext>
            </a:extLst>
          </p:cNvPr>
          <p:cNvSpPr>
            <a:spLocks noGrp="1"/>
          </p:cNvSpPr>
          <p:nvPr>
            <p:ph type="title"/>
          </p:nvPr>
        </p:nvSpPr>
        <p:spPr/>
        <p:txBody>
          <a:bodyPr/>
          <a:lstStyle/>
          <a:p>
            <a:r>
              <a:rPr lang="en-US"/>
              <a:t>Click to edit Master title style</a:t>
            </a:r>
            <a:endParaRPr lang="ar-JO"/>
          </a:p>
        </p:txBody>
      </p:sp>
      <p:sp>
        <p:nvSpPr>
          <p:cNvPr id="3" name="Content Placeholder 2">
            <a:extLst>
              <a:ext uri="{FF2B5EF4-FFF2-40B4-BE49-F238E27FC236}">
                <a16:creationId xmlns:a16="http://schemas.microsoft.com/office/drawing/2014/main" id="{F922866F-0594-4536-B5C4-035BF32F00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id="{1B5F318D-6933-4FDE-8DA3-D0E2218B331F}"/>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5" name="Footer Placeholder 4">
            <a:extLst>
              <a:ext uri="{FF2B5EF4-FFF2-40B4-BE49-F238E27FC236}">
                <a16:creationId xmlns:a16="http://schemas.microsoft.com/office/drawing/2014/main" id="{0E1BC870-A744-4AA2-9BFB-9494D73CF96F}"/>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id="{06356778-5409-4759-97EA-87C268EDAA67}"/>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3543736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69A1F-278E-473C-8B2F-8A719FB181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JO"/>
          </a:p>
        </p:txBody>
      </p:sp>
      <p:sp>
        <p:nvSpPr>
          <p:cNvPr id="3" name="Text Placeholder 2">
            <a:extLst>
              <a:ext uri="{FF2B5EF4-FFF2-40B4-BE49-F238E27FC236}">
                <a16:creationId xmlns:a16="http://schemas.microsoft.com/office/drawing/2014/main" id="{67AC7113-D31F-4B6E-BC3A-3F845FEB6E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59ED8F-FB56-43F6-BDAC-98B97A1B8C47}"/>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5" name="Footer Placeholder 4">
            <a:extLst>
              <a:ext uri="{FF2B5EF4-FFF2-40B4-BE49-F238E27FC236}">
                <a16:creationId xmlns:a16="http://schemas.microsoft.com/office/drawing/2014/main" id="{43E5951F-5CCE-493B-8D1A-4A80BBB4A1CD}"/>
              </a:ext>
            </a:extLst>
          </p:cNvPr>
          <p:cNvSpPr>
            <a:spLocks noGrp="1"/>
          </p:cNvSpPr>
          <p:nvPr>
            <p:ph type="ftr" sz="quarter" idx="11"/>
          </p:nvPr>
        </p:nvSpPr>
        <p:spPr/>
        <p:txBody>
          <a:bodyPr/>
          <a:lstStyle/>
          <a:p>
            <a:endParaRPr lang="ar-JO"/>
          </a:p>
        </p:txBody>
      </p:sp>
      <p:sp>
        <p:nvSpPr>
          <p:cNvPr id="6" name="Slide Number Placeholder 5">
            <a:extLst>
              <a:ext uri="{FF2B5EF4-FFF2-40B4-BE49-F238E27FC236}">
                <a16:creationId xmlns:a16="http://schemas.microsoft.com/office/drawing/2014/main" id="{F73C8A4E-323F-433B-93BB-13D5A7356C2F}"/>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1644341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76FC0-6522-49B2-8922-1E0043D0F5B6}"/>
              </a:ext>
            </a:extLst>
          </p:cNvPr>
          <p:cNvSpPr>
            <a:spLocks noGrp="1"/>
          </p:cNvSpPr>
          <p:nvPr>
            <p:ph type="title"/>
          </p:nvPr>
        </p:nvSpPr>
        <p:spPr/>
        <p:txBody>
          <a:bodyPr/>
          <a:lstStyle/>
          <a:p>
            <a:r>
              <a:rPr lang="en-US"/>
              <a:t>Click to edit Master title style</a:t>
            </a:r>
            <a:endParaRPr lang="ar-JO"/>
          </a:p>
        </p:txBody>
      </p:sp>
      <p:sp>
        <p:nvSpPr>
          <p:cNvPr id="3" name="Content Placeholder 2">
            <a:extLst>
              <a:ext uri="{FF2B5EF4-FFF2-40B4-BE49-F238E27FC236}">
                <a16:creationId xmlns:a16="http://schemas.microsoft.com/office/drawing/2014/main" id="{0D06A821-D416-4F36-B3CA-DE6A2899CD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a:extLst>
              <a:ext uri="{FF2B5EF4-FFF2-40B4-BE49-F238E27FC236}">
                <a16:creationId xmlns:a16="http://schemas.microsoft.com/office/drawing/2014/main" id="{BE71391F-706F-4CA3-9663-EA55A9DB22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a:extLst>
              <a:ext uri="{FF2B5EF4-FFF2-40B4-BE49-F238E27FC236}">
                <a16:creationId xmlns:a16="http://schemas.microsoft.com/office/drawing/2014/main" id="{8B96ED9F-5C1F-41AF-A216-4FB71546D885}"/>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6" name="Footer Placeholder 5">
            <a:extLst>
              <a:ext uri="{FF2B5EF4-FFF2-40B4-BE49-F238E27FC236}">
                <a16:creationId xmlns:a16="http://schemas.microsoft.com/office/drawing/2014/main" id="{8CBCD09C-AD02-4B2D-8D7F-004D0D6F8041}"/>
              </a:ext>
            </a:extLst>
          </p:cNvPr>
          <p:cNvSpPr>
            <a:spLocks noGrp="1"/>
          </p:cNvSpPr>
          <p:nvPr>
            <p:ph type="ftr" sz="quarter" idx="11"/>
          </p:nvPr>
        </p:nvSpPr>
        <p:spPr/>
        <p:txBody>
          <a:bodyPr/>
          <a:lstStyle/>
          <a:p>
            <a:endParaRPr lang="ar-JO"/>
          </a:p>
        </p:txBody>
      </p:sp>
      <p:sp>
        <p:nvSpPr>
          <p:cNvPr id="7" name="Slide Number Placeholder 6">
            <a:extLst>
              <a:ext uri="{FF2B5EF4-FFF2-40B4-BE49-F238E27FC236}">
                <a16:creationId xmlns:a16="http://schemas.microsoft.com/office/drawing/2014/main" id="{114982ED-A519-4519-9EE4-83D32AC0B26B}"/>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1688251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19754-6DD9-4054-8986-ADD0D0E7E5A0}"/>
              </a:ext>
            </a:extLst>
          </p:cNvPr>
          <p:cNvSpPr>
            <a:spLocks noGrp="1"/>
          </p:cNvSpPr>
          <p:nvPr>
            <p:ph type="title"/>
          </p:nvPr>
        </p:nvSpPr>
        <p:spPr>
          <a:xfrm>
            <a:off x="839788" y="365125"/>
            <a:ext cx="10515600" cy="1325563"/>
          </a:xfrm>
        </p:spPr>
        <p:txBody>
          <a:bodyPr/>
          <a:lstStyle/>
          <a:p>
            <a:r>
              <a:rPr lang="en-US"/>
              <a:t>Click to edit Master title style</a:t>
            </a:r>
            <a:endParaRPr lang="ar-JO"/>
          </a:p>
        </p:txBody>
      </p:sp>
      <p:sp>
        <p:nvSpPr>
          <p:cNvPr id="3" name="Text Placeholder 2">
            <a:extLst>
              <a:ext uri="{FF2B5EF4-FFF2-40B4-BE49-F238E27FC236}">
                <a16:creationId xmlns:a16="http://schemas.microsoft.com/office/drawing/2014/main" id="{F22B56E3-B586-42D8-8712-93E098CD3A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A85760-BBF3-40EE-B185-3AD6E008BF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a:extLst>
              <a:ext uri="{FF2B5EF4-FFF2-40B4-BE49-F238E27FC236}">
                <a16:creationId xmlns:a16="http://schemas.microsoft.com/office/drawing/2014/main" id="{896E33BD-9E92-4537-9583-6ED0CE3680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897AE2-B73E-4771-8DDE-0A03ADAB18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a:extLst>
              <a:ext uri="{FF2B5EF4-FFF2-40B4-BE49-F238E27FC236}">
                <a16:creationId xmlns:a16="http://schemas.microsoft.com/office/drawing/2014/main" id="{4D74A7D8-E6A2-43DC-820A-06A78C56335C}"/>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8" name="Footer Placeholder 7">
            <a:extLst>
              <a:ext uri="{FF2B5EF4-FFF2-40B4-BE49-F238E27FC236}">
                <a16:creationId xmlns:a16="http://schemas.microsoft.com/office/drawing/2014/main" id="{8E676932-43BB-4F07-99F1-52B2CDC167F0}"/>
              </a:ext>
            </a:extLst>
          </p:cNvPr>
          <p:cNvSpPr>
            <a:spLocks noGrp="1"/>
          </p:cNvSpPr>
          <p:nvPr>
            <p:ph type="ftr" sz="quarter" idx="11"/>
          </p:nvPr>
        </p:nvSpPr>
        <p:spPr/>
        <p:txBody>
          <a:bodyPr/>
          <a:lstStyle/>
          <a:p>
            <a:endParaRPr lang="ar-JO"/>
          </a:p>
        </p:txBody>
      </p:sp>
      <p:sp>
        <p:nvSpPr>
          <p:cNvPr id="9" name="Slide Number Placeholder 8">
            <a:extLst>
              <a:ext uri="{FF2B5EF4-FFF2-40B4-BE49-F238E27FC236}">
                <a16:creationId xmlns:a16="http://schemas.microsoft.com/office/drawing/2014/main" id="{C9D56528-BBF5-4A01-85EE-2BC9F73D889B}"/>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87085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85618-EED2-4E95-8D84-6830ACAA6271}"/>
              </a:ext>
            </a:extLst>
          </p:cNvPr>
          <p:cNvSpPr>
            <a:spLocks noGrp="1"/>
          </p:cNvSpPr>
          <p:nvPr>
            <p:ph type="title"/>
          </p:nvPr>
        </p:nvSpPr>
        <p:spPr/>
        <p:txBody>
          <a:bodyPr/>
          <a:lstStyle/>
          <a:p>
            <a:r>
              <a:rPr lang="en-US"/>
              <a:t>Click to edit Master title style</a:t>
            </a:r>
            <a:endParaRPr lang="ar-JO"/>
          </a:p>
        </p:txBody>
      </p:sp>
      <p:sp>
        <p:nvSpPr>
          <p:cNvPr id="3" name="Date Placeholder 2">
            <a:extLst>
              <a:ext uri="{FF2B5EF4-FFF2-40B4-BE49-F238E27FC236}">
                <a16:creationId xmlns:a16="http://schemas.microsoft.com/office/drawing/2014/main" id="{5E7E74B0-C6F6-46D2-B6E7-59EE5A613C42}"/>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4" name="Footer Placeholder 3">
            <a:extLst>
              <a:ext uri="{FF2B5EF4-FFF2-40B4-BE49-F238E27FC236}">
                <a16:creationId xmlns:a16="http://schemas.microsoft.com/office/drawing/2014/main" id="{0A916ED1-7FCC-49DB-ACFB-999B7F9F6D51}"/>
              </a:ext>
            </a:extLst>
          </p:cNvPr>
          <p:cNvSpPr>
            <a:spLocks noGrp="1"/>
          </p:cNvSpPr>
          <p:nvPr>
            <p:ph type="ftr" sz="quarter" idx="11"/>
          </p:nvPr>
        </p:nvSpPr>
        <p:spPr/>
        <p:txBody>
          <a:bodyPr/>
          <a:lstStyle/>
          <a:p>
            <a:endParaRPr lang="ar-JO"/>
          </a:p>
        </p:txBody>
      </p:sp>
      <p:sp>
        <p:nvSpPr>
          <p:cNvPr id="5" name="Slide Number Placeholder 4">
            <a:extLst>
              <a:ext uri="{FF2B5EF4-FFF2-40B4-BE49-F238E27FC236}">
                <a16:creationId xmlns:a16="http://schemas.microsoft.com/office/drawing/2014/main" id="{E6D2C356-0E57-4B78-8407-EA2CCFDACA56}"/>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78772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13EE36-567A-4D38-80D7-40EE23096434}"/>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3" name="Footer Placeholder 2">
            <a:extLst>
              <a:ext uri="{FF2B5EF4-FFF2-40B4-BE49-F238E27FC236}">
                <a16:creationId xmlns:a16="http://schemas.microsoft.com/office/drawing/2014/main" id="{6C3F21D7-CBD4-48AF-BFC9-CD92E21B9B99}"/>
              </a:ext>
            </a:extLst>
          </p:cNvPr>
          <p:cNvSpPr>
            <a:spLocks noGrp="1"/>
          </p:cNvSpPr>
          <p:nvPr>
            <p:ph type="ftr" sz="quarter" idx="11"/>
          </p:nvPr>
        </p:nvSpPr>
        <p:spPr/>
        <p:txBody>
          <a:bodyPr/>
          <a:lstStyle/>
          <a:p>
            <a:endParaRPr lang="ar-JO"/>
          </a:p>
        </p:txBody>
      </p:sp>
      <p:sp>
        <p:nvSpPr>
          <p:cNvPr id="4" name="Slide Number Placeholder 3">
            <a:extLst>
              <a:ext uri="{FF2B5EF4-FFF2-40B4-BE49-F238E27FC236}">
                <a16:creationId xmlns:a16="http://schemas.microsoft.com/office/drawing/2014/main" id="{6162DF5F-860D-4DB0-B4B0-F21F13539275}"/>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1694985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73332-4B52-4BD5-A9F4-4086209C56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JO"/>
          </a:p>
        </p:txBody>
      </p:sp>
      <p:sp>
        <p:nvSpPr>
          <p:cNvPr id="3" name="Content Placeholder 2">
            <a:extLst>
              <a:ext uri="{FF2B5EF4-FFF2-40B4-BE49-F238E27FC236}">
                <a16:creationId xmlns:a16="http://schemas.microsoft.com/office/drawing/2014/main" id="{F2D18E45-ADB3-45F6-9E59-F3FFFFE63C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a:extLst>
              <a:ext uri="{FF2B5EF4-FFF2-40B4-BE49-F238E27FC236}">
                <a16:creationId xmlns:a16="http://schemas.microsoft.com/office/drawing/2014/main" id="{C387E26B-85DE-41DA-83F8-038D222E5D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9F7B89-F5C3-4862-956A-210DE4AEA852}"/>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6" name="Footer Placeholder 5">
            <a:extLst>
              <a:ext uri="{FF2B5EF4-FFF2-40B4-BE49-F238E27FC236}">
                <a16:creationId xmlns:a16="http://schemas.microsoft.com/office/drawing/2014/main" id="{42C511DC-AD95-4A06-939F-206FE9CBB8C4}"/>
              </a:ext>
            </a:extLst>
          </p:cNvPr>
          <p:cNvSpPr>
            <a:spLocks noGrp="1"/>
          </p:cNvSpPr>
          <p:nvPr>
            <p:ph type="ftr" sz="quarter" idx="11"/>
          </p:nvPr>
        </p:nvSpPr>
        <p:spPr/>
        <p:txBody>
          <a:bodyPr/>
          <a:lstStyle/>
          <a:p>
            <a:endParaRPr lang="ar-JO"/>
          </a:p>
        </p:txBody>
      </p:sp>
      <p:sp>
        <p:nvSpPr>
          <p:cNvPr id="7" name="Slide Number Placeholder 6">
            <a:extLst>
              <a:ext uri="{FF2B5EF4-FFF2-40B4-BE49-F238E27FC236}">
                <a16:creationId xmlns:a16="http://schemas.microsoft.com/office/drawing/2014/main" id="{52F7224D-66E9-41F9-B991-7CAC10DB9966}"/>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1270852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4E8D0-23EA-4AC1-9279-A562A2C6E7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JO"/>
          </a:p>
        </p:txBody>
      </p:sp>
      <p:sp>
        <p:nvSpPr>
          <p:cNvPr id="3" name="Picture Placeholder 2">
            <a:extLst>
              <a:ext uri="{FF2B5EF4-FFF2-40B4-BE49-F238E27FC236}">
                <a16:creationId xmlns:a16="http://schemas.microsoft.com/office/drawing/2014/main" id="{4AEDD4A5-3C8D-455E-BB9A-AF5C988B29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a:extLst>
              <a:ext uri="{FF2B5EF4-FFF2-40B4-BE49-F238E27FC236}">
                <a16:creationId xmlns:a16="http://schemas.microsoft.com/office/drawing/2014/main" id="{5EF93EEF-4A62-463E-9F5A-2155802FAB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89B147-3896-4705-A3C8-A67B8992B854}"/>
              </a:ext>
            </a:extLst>
          </p:cNvPr>
          <p:cNvSpPr>
            <a:spLocks noGrp="1"/>
          </p:cNvSpPr>
          <p:nvPr>
            <p:ph type="dt" sz="half" idx="10"/>
          </p:nvPr>
        </p:nvSpPr>
        <p:spPr/>
        <p:txBody>
          <a:bodyPr/>
          <a:lstStyle/>
          <a:p>
            <a:fld id="{91D3DBF3-44F4-4204-BCEF-156D0911CBE3}" type="datetimeFigureOut">
              <a:rPr lang="ar-JO" smtClean="0"/>
              <a:t>01/07/1443</a:t>
            </a:fld>
            <a:endParaRPr lang="ar-JO"/>
          </a:p>
        </p:txBody>
      </p:sp>
      <p:sp>
        <p:nvSpPr>
          <p:cNvPr id="6" name="Footer Placeholder 5">
            <a:extLst>
              <a:ext uri="{FF2B5EF4-FFF2-40B4-BE49-F238E27FC236}">
                <a16:creationId xmlns:a16="http://schemas.microsoft.com/office/drawing/2014/main" id="{9ED0BEFD-D868-4AE9-8C8B-4655DDCD8AFB}"/>
              </a:ext>
            </a:extLst>
          </p:cNvPr>
          <p:cNvSpPr>
            <a:spLocks noGrp="1"/>
          </p:cNvSpPr>
          <p:nvPr>
            <p:ph type="ftr" sz="quarter" idx="11"/>
          </p:nvPr>
        </p:nvSpPr>
        <p:spPr/>
        <p:txBody>
          <a:bodyPr/>
          <a:lstStyle/>
          <a:p>
            <a:endParaRPr lang="ar-JO"/>
          </a:p>
        </p:txBody>
      </p:sp>
      <p:sp>
        <p:nvSpPr>
          <p:cNvPr id="7" name="Slide Number Placeholder 6">
            <a:extLst>
              <a:ext uri="{FF2B5EF4-FFF2-40B4-BE49-F238E27FC236}">
                <a16:creationId xmlns:a16="http://schemas.microsoft.com/office/drawing/2014/main" id="{850CCD9C-E447-4DAA-8325-C1376305F9BA}"/>
              </a:ext>
            </a:extLst>
          </p:cNvPr>
          <p:cNvSpPr>
            <a:spLocks noGrp="1"/>
          </p:cNvSpPr>
          <p:nvPr>
            <p:ph type="sldNum" sz="quarter" idx="12"/>
          </p:nvPr>
        </p:nvSpPr>
        <p:spPr/>
        <p:txBody>
          <a:bodyPr/>
          <a:lstStyle/>
          <a:p>
            <a:fld id="{0293EB08-689D-43BD-8C9F-DAD53A396E6D}" type="slidenum">
              <a:rPr lang="ar-JO" smtClean="0"/>
              <a:t>‹#›</a:t>
            </a:fld>
            <a:endParaRPr lang="ar-JO"/>
          </a:p>
        </p:txBody>
      </p:sp>
    </p:spTree>
    <p:extLst>
      <p:ext uri="{BB962C8B-B14F-4D97-AF65-F5344CB8AC3E}">
        <p14:creationId xmlns:p14="http://schemas.microsoft.com/office/powerpoint/2010/main" val="213289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BEC4DB-23B7-405A-935E-E5E093BA17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JO"/>
          </a:p>
        </p:txBody>
      </p:sp>
      <p:sp>
        <p:nvSpPr>
          <p:cNvPr id="3" name="Text Placeholder 2">
            <a:extLst>
              <a:ext uri="{FF2B5EF4-FFF2-40B4-BE49-F238E27FC236}">
                <a16:creationId xmlns:a16="http://schemas.microsoft.com/office/drawing/2014/main" id="{2C77F016-C585-45C4-8D1F-833193A595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a:extLst>
              <a:ext uri="{FF2B5EF4-FFF2-40B4-BE49-F238E27FC236}">
                <a16:creationId xmlns:a16="http://schemas.microsoft.com/office/drawing/2014/main" id="{14FD9F32-FA27-4535-9827-BF00AE85B9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D3DBF3-44F4-4204-BCEF-156D0911CBE3}" type="datetimeFigureOut">
              <a:rPr lang="ar-JO" smtClean="0"/>
              <a:t>01/07/1443</a:t>
            </a:fld>
            <a:endParaRPr lang="ar-JO"/>
          </a:p>
        </p:txBody>
      </p:sp>
      <p:sp>
        <p:nvSpPr>
          <p:cNvPr id="5" name="Footer Placeholder 4">
            <a:extLst>
              <a:ext uri="{FF2B5EF4-FFF2-40B4-BE49-F238E27FC236}">
                <a16:creationId xmlns:a16="http://schemas.microsoft.com/office/drawing/2014/main" id="{C11FDB02-3FF3-4BA3-80E2-8BC33CBF47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a:extLst>
              <a:ext uri="{FF2B5EF4-FFF2-40B4-BE49-F238E27FC236}">
                <a16:creationId xmlns:a16="http://schemas.microsoft.com/office/drawing/2014/main" id="{276D2658-469C-47E2-B3AB-A859F6EAA6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93EB08-689D-43BD-8C9F-DAD53A396E6D}" type="slidenum">
              <a:rPr lang="ar-JO" smtClean="0"/>
              <a:t>‹#›</a:t>
            </a:fld>
            <a:endParaRPr lang="ar-JO"/>
          </a:p>
        </p:txBody>
      </p:sp>
    </p:spTree>
    <p:extLst>
      <p:ext uri="{BB962C8B-B14F-4D97-AF65-F5344CB8AC3E}">
        <p14:creationId xmlns:p14="http://schemas.microsoft.com/office/powerpoint/2010/main" val="3428796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6">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607B5EE-DD6F-46E1-8B29-771C5B931780}"/>
              </a:ext>
            </a:extLst>
          </p:cNvPr>
          <p:cNvSpPr>
            <a:spLocks noGrp="1"/>
          </p:cNvSpPr>
          <p:nvPr>
            <p:ph type="ctrTitle"/>
          </p:nvPr>
        </p:nvSpPr>
        <p:spPr>
          <a:xfrm>
            <a:off x="1127208" y="857251"/>
            <a:ext cx="4747280" cy="3098061"/>
          </a:xfrm>
        </p:spPr>
        <p:txBody>
          <a:bodyPr anchor="b">
            <a:normAutofit/>
          </a:bodyPr>
          <a:lstStyle/>
          <a:p>
            <a:pPr algn="l"/>
            <a:r>
              <a:rPr lang="en-US" sz="4800">
                <a:solidFill>
                  <a:srgbClr val="FFFFFF"/>
                </a:solidFill>
              </a:rPr>
              <a:t>Management of Myocardial Infarction</a:t>
            </a:r>
            <a:endParaRPr lang="ar-JO" sz="4800">
              <a:solidFill>
                <a:srgbClr val="FFFFFF"/>
              </a:solidFill>
            </a:endParaRPr>
          </a:p>
        </p:txBody>
      </p:sp>
      <p:sp>
        <p:nvSpPr>
          <p:cNvPr id="85" name="Rectangle 84">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009A17F-9AA0-4E9C-9154-1426CC58CF0F}"/>
              </a:ext>
            </a:extLst>
          </p:cNvPr>
          <p:cNvSpPr>
            <a:spLocks noGrp="1"/>
          </p:cNvSpPr>
          <p:nvPr>
            <p:ph type="subTitle" idx="1"/>
          </p:nvPr>
        </p:nvSpPr>
        <p:spPr>
          <a:xfrm>
            <a:off x="1127208" y="4756265"/>
            <a:ext cx="4393278" cy="1244483"/>
          </a:xfrm>
        </p:spPr>
        <p:txBody>
          <a:bodyPr anchor="t">
            <a:normAutofit/>
          </a:bodyPr>
          <a:lstStyle/>
          <a:p>
            <a:pPr algn="l"/>
            <a:r>
              <a:rPr lang="en-US" sz="2000">
                <a:solidFill>
                  <a:srgbClr val="FFFFFF"/>
                </a:solidFill>
              </a:rPr>
              <a:t>Presented by: Ashraf Nasraween &amp; Laith Qusous</a:t>
            </a:r>
          </a:p>
          <a:p>
            <a:pPr algn="l"/>
            <a:r>
              <a:rPr lang="en-US" sz="2000">
                <a:solidFill>
                  <a:srgbClr val="FFFFFF"/>
                </a:solidFill>
              </a:rPr>
              <a:t>Supervised by: Dr. Saddam Abu-Quderi </a:t>
            </a:r>
            <a:endParaRPr lang="ar-JO" sz="2000">
              <a:solidFill>
                <a:srgbClr val="FFFFFF"/>
              </a:solidFill>
            </a:endParaRPr>
          </a:p>
        </p:txBody>
      </p:sp>
      <p:sp>
        <p:nvSpPr>
          <p:cNvPr id="87" name="Oval 86">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0" name="Graphic 49" descr="Heart Organ">
            <a:extLst>
              <a:ext uri="{FF2B5EF4-FFF2-40B4-BE49-F238E27FC236}">
                <a16:creationId xmlns:a16="http://schemas.microsoft.com/office/drawing/2014/main" id="{8C73E0C3-2FF0-4E54-B284-9CA75CFC26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61874" y="2108877"/>
            <a:ext cx="2654533" cy="2654533"/>
          </a:xfrm>
          <a:prstGeom prst="rect">
            <a:avLst/>
          </a:prstGeom>
        </p:spPr>
      </p:pic>
    </p:spTree>
    <p:extLst>
      <p:ext uri="{BB962C8B-B14F-4D97-AF65-F5344CB8AC3E}">
        <p14:creationId xmlns:p14="http://schemas.microsoft.com/office/powerpoint/2010/main" val="132119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A091AC-8A82-4789-ACBB-908F2626F01A}"/>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Antithrombotic therapy in MI </a:t>
            </a:r>
            <a:endParaRPr lang="ar-JO" sz="4000" dirty="0">
              <a:solidFill>
                <a:srgbClr val="FFFFFF"/>
              </a:solidFill>
            </a:endParaRPr>
          </a:p>
        </p:txBody>
      </p:sp>
      <p:sp>
        <p:nvSpPr>
          <p:cNvPr id="3" name="Content Placeholder 2">
            <a:extLst>
              <a:ext uri="{FF2B5EF4-FFF2-40B4-BE49-F238E27FC236}">
                <a16:creationId xmlns:a16="http://schemas.microsoft.com/office/drawing/2014/main" id="{A8F1903D-534C-4DB7-85EE-4DBE89B0F5ED}"/>
              </a:ext>
            </a:extLst>
          </p:cNvPr>
          <p:cNvSpPr>
            <a:spLocks noGrp="1"/>
          </p:cNvSpPr>
          <p:nvPr>
            <p:ph idx="1"/>
          </p:nvPr>
        </p:nvSpPr>
        <p:spPr>
          <a:xfrm>
            <a:off x="1371599" y="2318197"/>
            <a:ext cx="9724031" cy="3683358"/>
          </a:xfrm>
        </p:spPr>
        <p:txBody>
          <a:bodyPr anchor="ctr">
            <a:normAutofit/>
          </a:bodyPr>
          <a:lstStyle/>
          <a:p>
            <a:r>
              <a:rPr lang="en-US" sz="2000" dirty="0"/>
              <a:t>1-Clopidogrel → loading dose vary according to the clinical setting, but maintenance dose is always 75mg daily .</a:t>
            </a:r>
          </a:p>
          <a:p>
            <a:pPr lvl="1"/>
            <a:r>
              <a:rPr lang="en-US" sz="1600" dirty="0"/>
              <a:t>STEMI undergoing emergent PCI -&gt; load with 6oomg .</a:t>
            </a:r>
          </a:p>
          <a:p>
            <a:pPr lvl="1"/>
            <a:r>
              <a:rPr lang="en-US" sz="1600" dirty="0"/>
              <a:t>STEMI undergoing fibrinolytic therapy &lt;75 years load with 300mg .</a:t>
            </a:r>
          </a:p>
          <a:p>
            <a:pPr lvl="1"/>
            <a:r>
              <a:rPr lang="en-US" sz="1600" dirty="0"/>
              <a:t>NSTEMI undergoing nonemergent PCI or treated medically load with 300mg. </a:t>
            </a:r>
          </a:p>
          <a:p>
            <a:r>
              <a:rPr lang="en-US" sz="2000" dirty="0"/>
              <a:t>2-prasugrel → loading dose 6omg and maintenance dose 10mg daily</a:t>
            </a:r>
          </a:p>
          <a:p>
            <a:r>
              <a:rPr lang="en-US" sz="2000" dirty="0"/>
              <a:t>3-ticagrelor → loading dose 180 mg and maintenance dose 90 twice daily .</a:t>
            </a:r>
            <a:endParaRPr lang="ar-JO" sz="2000" dirty="0"/>
          </a:p>
        </p:txBody>
      </p:sp>
    </p:spTree>
    <p:extLst>
      <p:ext uri="{BB962C8B-B14F-4D97-AF65-F5344CB8AC3E}">
        <p14:creationId xmlns:p14="http://schemas.microsoft.com/office/powerpoint/2010/main" val="869883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FDB66E-A6BD-4AB5-A81A-A16643CA144A}"/>
              </a:ext>
            </a:extLst>
          </p:cNvPr>
          <p:cNvSpPr>
            <a:spLocks noGrp="1"/>
          </p:cNvSpPr>
          <p:nvPr>
            <p:ph type="title"/>
          </p:nvPr>
        </p:nvSpPr>
        <p:spPr>
          <a:xfrm>
            <a:off x="1371599" y="294538"/>
            <a:ext cx="9895951" cy="1033669"/>
          </a:xfrm>
        </p:spPr>
        <p:txBody>
          <a:bodyPr>
            <a:normAutofit/>
          </a:bodyPr>
          <a:lstStyle/>
          <a:p>
            <a:endParaRPr lang="ar-JO" sz="4000">
              <a:solidFill>
                <a:srgbClr val="FFFFFF"/>
              </a:solidFill>
            </a:endParaRPr>
          </a:p>
        </p:txBody>
      </p:sp>
      <p:sp>
        <p:nvSpPr>
          <p:cNvPr id="3" name="Content Placeholder 2">
            <a:extLst>
              <a:ext uri="{FF2B5EF4-FFF2-40B4-BE49-F238E27FC236}">
                <a16:creationId xmlns:a16="http://schemas.microsoft.com/office/drawing/2014/main" id="{40A7966A-1940-4E0F-BBD3-3761DC83F00A}"/>
              </a:ext>
            </a:extLst>
          </p:cNvPr>
          <p:cNvSpPr>
            <a:spLocks noGrp="1"/>
          </p:cNvSpPr>
          <p:nvPr>
            <p:ph idx="1"/>
          </p:nvPr>
        </p:nvSpPr>
        <p:spPr>
          <a:xfrm>
            <a:off x="1371599" y="2318197"/>
            <a:ext cx="9724031" cy="3683358"/>
          </a:xfrm>
        </p:spPr>
        <p:txBody>
          <a:bodyPr anchor="ctr">
            <a:normAutofit/>
          </a:bodyPr>
          <a:lstStyle/>
          <a:p>
            <a:r>
              <a:rPr lang="en-US" sz="2000" b="1" u="sng" dirty="0"/>
              <a:t>C- Glycoprotein </a:t>
            </a:r>
            <a:r>
              <a:rPr lang="en-US" sz="2000" b="1" u="sng" dirty="0" err="1"/>
              <a:t>Ilb</a:t>
            </a:r>
            <a:r>
              <a:rPr lang="en-US" sz="2000" b="1" u="sng" dirty="0"/>
              <a:t>/Illa inhibitors</a:t>
            </a:r>
          </a:p>
          <a:p>
            <a:r>
              <a:rPr lang="en-US" sz="2000" dirty="0"/>
              <a:t>Very potent antiplatelet drugs.</a:t>
            </a:r>
          </a:p>
          <a:p>
            <a:r>
              <a:rPr lang="en-US" sz="2000" dirty="0"/>
              <a:t>Rarely used because of their high bleeding risk .</a:t>
            </a:r>
          </a:p>
          <a:p>
            <a:r>
              <a:rPr lang="en-US" sz="2000" dirty="0"/>
              <a:t>Reserved for special cases such as large thrombus in the coronary artery </a:t>
            </a:r>
            <a:r>
              <a:rPr lang="en-US" sz="2000" dirty="0" err="1"/>
              <a:t>ar</a:t>
            </a:r>
            <a:r>
              <a:rPr lang="en-US" sz="2000" dirty="0"/>
              <a:t> saphenous venous bypass graft.</a:t>
            </a:r>
          </a:p>
          <a:p>
            <a:r>
              <a:rPr lang="en-US" sz="2000" b="1" u="sng" dirty="0">
                <a:solidFill>
                  <a:srgbClr val="FF0000"/>
                </a:solidFill>
              </a:rPr>
              <a:t>Abciximab, eptifibatide, tirofiban .</a:t>
            </a:r>
            <a:endParaRPr lang="ar-JO" sz="2000" b="1" u="sng" dirty="0">
              <a:solidFill>
                <a:srgbClr val="FF0000"/>
              </a:solidFill>
            </a:endParaRPr>
          </a:p>
        </p:txBody>
      </p:sp>
    </p:spTree>
    <p:extLst>
      <p:ext uri="{BB962C8B-B14F-4D97-AF65-F5344CB8AC3E}">
        <p14:creationId xmlns:p14="http://schemas.microsoft.com/office/powerpoint/2010/main" val="1766474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1E4443C-8BD1-4E3D-8C83-911CFA06AADA}"/>
              </a:ext>
            </a:extLst>
          </p:cNvPr>
          <p:cNvSpPr>
            <a:spLocks noGrp="1"/>
          </p:cNvSpPr>
          <p:nvPr>
            <p:ph type="title"/>
          </p:nvPr>
        </p:nvSpPr>
        <p:spPr>
          <a:xfrm>
            <a:off x="1371599" y="294538"/>
            <a:ext cx="9895951" cy="1033669"/>
          </a:xfrm>
        </p:spPr>
        <p:txBody>
          <a:bodyPr>
            <a:normAutofit/>
          </a:bodyPr>
          <a:lstStyle/>
          <a:p>
            <a:r>
              <a:rPr lang="en-US" sz="3400">
                <a:solidFill>
                  <a:srgbClr val="FFFFFF"/>
                </a:solidFill>
              </a:rPr>
              <a:t>Management of Non-ST elevation ACS – Acute Ischemia Pathway</a:t>
            </a:r>
            <a:endParaRPr lang="ar-JO" sz="3400">
              <a:solidFill>
                <a:srgbClr val="FFFFFF"/>
              </a:solidFill>
            </a:endParaRPr>
          </a:p>
        </p:txBody>
      </p:sp>
      <p:sp>
        <p:nvSpPr>
          <p:cNvPr id="3" name="Content Placeholder 2">
            <a:extLst>
              <a:ext uri="{FF2B5EF4-FFF2-40B4-BE49-F238E27FC236}">
                <a16:creationId xmlns:a16="http://schemas.microsoft.com/office/drawing/2014/main" id="{E4641C3F-D873-4FD9-AE7A-85604E79C626}"/>
              </a:ext>
            </a:extLst>
          </p:cNvPr>
          <p:cNvSpPr>
            <a:spLocks noGrp="1"/>
          </p:cNvSpPr>
          <p:nvPr>
            <p:ph idx="1"/>
          </p:nvPr>
        </p:nvSpPr>
        <p:spPr>
          <a:xfrm>
            <a:off x="1371599" y="2318197"/>
            <a:ext cx="9724031" cy="3683358"/>
          </a:xfrm>
        </p:spPr>
        <p:txBody>
          <a:bodyPr anchor="ctr">
            <a:normAutofit/>
          </a:bodyPr>
          <a:lstStyle/>
          <a:p>
            <a:r>
              <a:rPr lang="en-US" sz="2000" dirty="0"/>
              <a:t>The 2014 AHA/ACC NSTE-ACS treatment guidelines have 2 areas of focus: </a:t>
            </a:r>
          </a:p>
          <a:p>
            <a:pPr marL="514350" indent="-514350">
              <a:buFont typeface="+mj-lt"/>
              <a:buAutoNum type="arabicPeriod"/>
            </a:pPr>
            <a:r>
              <a:rPr lang="en-US" sz="2000" dirty="0"/>
              <a:t>Antithrombotic (i.e., antiplatelets and anticoagulation) therapy with multiple agents</a:t>
            </a:r>
          </a:p>
          <a:p>
            <a:pPr marL="514350" indent="-514350">
              <a:buFont typeface="+mj-lt"/>
              <a:buAutoNum type="arabicPeriod"/>
            </a:pPr>
            <a:r>
              <a:rPr lang="en-US" sz="2000" dirty="0"/>
              <a:t>Aggressive use of early percutaneous coronary intervention (PCI; cardiac catheterization to determine the culprit vessel and treatment, usually with a stent) in those with moderate-to-high risk.</a:t>
            </a:r>
          </a:p>
          <a:p>
            <a:r>
              <a:rPr lang="en-US" sz="2000" dirty="0"/>
              <a:t>2 options of Management: </a:t>
            </a:r>
          </a:p>
          <a:p>
            <a:pPr marL="514350" indent="-514350">
              <a:buFont typeface="+mj-lt"/>
              <a:buAutoNum type="arabicPeriod"/>
            </a:pPr>
            <a:r>
              <a:rPr lang="en-US" sz="2000" dirty="0"/>
              <a:t>Invasive therapy (coronary angiography), which can be immediate (within 2 hours), early (within 2-24 hours), or delayed (within 24-72 hours)</a:t>
            </a:r>
          </a:p>
          <a:p>
            <a:pPr marL="514350" indent="-514350">
              <a:buFont typeface="+mj-lt"/>
              <a:buAutoNum type="arabicPeriod"/>
            </a:pPr>
            <a:r>
              <a:rPr lang="en-US" sz="2000" dirty="0"/>
              <a:t>Ischemia-guided therapy (medical or conservative therapy)</a:t>
            </a:r>
            <a:endParaRPr lang="ar-JO" sz="2000" dirty="0"/>
          </a:p>
          <a:p>
            <a:pPr marL="0" indent="0">
              <a:buNone/>
            </a:pPr>
            <a:endParaRPr lang="ar-JO" sz="2000" dirty="0"/>
          </a:p>
        </p:txBody>
      </p:sp>
    </p:spTree>
    <p:extLst>
      <p:ext uri="{BB962C8B-B14F-4D97-AF65-F5344CB8AC3E}">
        <p14:creationId xmlns:p14="http://schemas.microsoft.com/office/powerpoint/2010/main" val="567674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A04BE3-C3BC-4BE6-A675-025047B1FF0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Invasive Therapy in NSTE-ACSs </a:t>
            </a:r>
            <a:endParaRPr lang="ar-JO" sz="4000">
              <a:solidFill>
                <a:srgbClr val="FFFFFF"/>
              </a:solidFill>
            </a:endParaRPr>
          </a:p>
        </p:txBody>
      </p:sp>
      <p:sp>
        <p:nvSpPr>
          <p:cNvPr id="3" name="Content Placeholder 2">
            <a:extLst>
              <a:ext uri="{FF2B5EF4-FFF2-40B4-BE49-F238E27FC236}">
                <a16:creationId xmlns:a16="http://schemas.microsoft.com/office/drawing/2014/main" id="{5E2597CA-DFA7-4035-BC1F-AE172F3F02D1}"/>
              </a:ext>
            </a:extLst>
          </p:cNvPr>
          <p:cNvSpPr>
            <a:spLocks noGrp="1"/>
          </p:cNvSpPr>
          <p:nvPr>
            <p:ph idx="1"/>
          </p:nvPr>
        </p:nvSpPr>
        <p:spPr>
          <a:xfrm>
            <a:off x="1371599" y="2318197"/>
            <a:ext cx="9724031" cy="3683358"/>
          </a:xfrm>
        </p:spPr>
        <p:txBody>
          <a:bodyPr anchor="ctr">
            <a:normAutofit/>
          </a:bodyPr>
          <a:lstStyle/>
          <a:p>
            <a:r>
              <a:rPr lang="en-US" sz="2000"/>
              <a:t>Indications for immediate invasive therapy (coronary angiography within 2 hours) for NSTE-ACSs:</a:t>
            </a:r>
          </a:p>
          <a:p>
            <a:pPr lvl="1"/>
            <a:r>
              <a:rPr lang="en-US" sz="2000"/>
              <a:t>Signs or symptoms of HF</a:t>
            </a:r>
          </a:p>
          <a:p>
            <a:pPr lvl="1"/>
            <a:r>
              <a:rPr lang="en-US" sz="2000"/>
              <a:t>Hemodynamic instability</a:t>
            </a:r>
          </a:p>
          <a:p>
            <a:pPr lvl="1"/>
            <a:r>
              <a:rPr lang="en-US" sz="2000"/>
              <a:t>Recurrent or refractory angina that is not responding to medical therapy</a:t>
            </a:r>
          </a:p>
          <a:p>
            <a:pPr lvl="1"/>
            <a:r>
              <a:rPr lang="en-US" sz="2000"/>
              <a:t>Life-threatening arrhythmias (i.e ., VT, VF)</a:t>
            </a:r>
          </a:p>
          <a:p>
            <a:r>
              <a:rPr lang="en-US" sz="2000"/>
              <a:t>Indications for early invasive therapy for NSTE-ACSs (within 2-24 hours):</a:t>
            </a:r>
          </a:p>
          <a:p>
            <a:pPr lvl="1"/>
            <a:r>
              <a:rPr lang="en-US" sz="2000"/>
              <a:t>Global Registry of Acute Coronary Events (GRACE) score&gt;140 (which signifies increased early mortality) without indications for immediate invasive therapy </a:t>
            </a:r>
          </a:p>
          <a:p>
            <a:pPr lvl="1"/>
            <a:r>
              <a:rPr lang="en-US" sz="2000"/>
              <a:t>New ST depression</a:t>
            </a:r>
          </a:p>
          <a:p>
            <a:pPr lvl="1"/>
            <a:r>
              <a:rPr lang="en-US" sz="2000"/>
              <a:t>Positive troponin</a:t>
            </a:r>
            <a:endParaRPr lang="ar-JO" sz="2000"/>
          </a:p>
        </p:txBody>
      </p:sp>
    </p:spTree>
    <p:extLst>
      <p:ext uri="{BB962C8B-B14F-4D97-AF65-F5344CB8AC3E}">
        <p14:creationId xmlns:p14="http://schemas.microsoft.com/office/powerpoint/2010/main" val="724093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D78A40-34F8-4281-AAEC-D5B2753C5195}"/>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Invasive Therapy in NSTE-ACSs </a:t>
            </a:r>
            <a:endParaRPr lang="ar-JO" sz="4000">
              <a:solidFill>
                <a:srgbClr val="FFFFFF"/>
              </a:solidFill>
            </a:endParaRPr>
          </a:p>
        </p:txBody>
      </p:sp>
      <p:sp>
        <p:nvSpPr>
          <p:cNvPr id="3" name="Content Placeholder 2">
            <a:extLst>
              <a:ext uri="{FF2B5EF4-FFF2-40B4-BE49-F238E27FC236}">
                <a16:creationId xmlns:a16="http://schemas.microsoft.com/office/drawing/2014/main" id="{FF30BFA3-9D01-49A4-919B-C30C4020373A}"/>
              </a:ext>
            </a:extLst>
          </p:cNvPr>
          <p:cNvSpPr>
            <a:spLocks noGrp="1"/>
          </p:cNvSpPr>
          <p:nvPr>
            <p:ph idx="1"/>
          </p:nvPr>
        </p:nvSpPr>
        <p:spPr>
          <a:xfrm>
            <a:off x="1371599" y="2318197"/>
            <a:ext cx="9724031" cy="3683358"/>
          </a:xfrm>
        </p:spPr>
        <p:txBody>
          <a:bodyPr anchor="ctr">
            <a:normAutofit/>
          </a:bodyPr>
          <a:lstStyle/>
          <a:p>
            <a:r>
              <a:rPr lang="en-US" sz="2000" dirty="0"/>
              <a:t>Indications for delayed invasive therapy for NSTE-ACSs (within 24-72 hours):</a:t>
            </a:r>
          </a:p>
          <a:p>
            <a:pPr marL="971550" lvl="1" indent="-514350">
              <a:buFont typeface="+mj-lt"/>
              <a:buAutoNum type="arabicPeriod"/>
            </a:pPr>
            <a:r>
              <a:rPr lang="en-US" sz="2000" dirty="0"/>
              <a:t>Absence of the indications listed for immediate and early invasive therapy</a:t>
            </a:r>
          </a:p>
          <a:p>
            <a:pPr marL="971550" lvl="1" indent="-514350">
              <a:buFont typeface="+mj-lt"/>
              <a:buAutoNum type="arabicPeriod"/>
            </a:pPr>
            <a:r>
              <a:rPr lang="en-US" sz="2000" dirty="0"/>
              <a:t>Diabetes</a:t>
            </a:r>
          </a:p>
          <a:p>
            <a:pPr marL="971550" lvl="1" indent="-514350">
              <a:buFont typeface="+mj-lt"/>
              <a:buAutoNum type="arabicPeriod"/>
            </a:pPr>
            <a:r>
              <a:rPr lang="en-US" sz="2000" dirty="0"/>
              <a:t>Chronic kidney disease (glomerular filtration rate&lt; 60 ml/minute/1.73m2)</a:t>
            </a:r>
          </a:p>
          <a:p>
            <a:pPr marL="971550" lvl="1" indent="-514350">
              <a:buFont typeface="+mj-lt"/>
              <a:buAutoNum type="arabicPeriod"/>
            </a:pPr>
            <a:r>
              <a:rPr lang="en-US" sz="2000" dirty="0"/>
              <a:t>EF &lt; 40%</a:t>
            </a:r>
          </a:p>
          <a:p>
            <a:pPr marL="971550" lvl="1" indent="-514350">
              <a:buFont typeface="+mj-lt"/>
              <a:buAutoNum type="arabicPeriod"/>
            </a:pPr>
            <a:r>
              <a:rPr lang="en-US" sz="2000" dirty="0"/>
              <a:t>PCI within the previous 6 months</a:t>
            </a:r>
          </a:p>
          <a:p>
            <a:pPr marL="971550" lvl="1" indent="-514350">
              <a:buFont typeface="+mj-lt"/>
              <a:buAutoNum type="arabicPeriod"/>
            </a:pPr>
            <a:r>
              <a:rPr lang="en-US" sz="2000" dirty="0"/>
              <a:t>Early postinfarction angina. </a:t>
            </a:r>
          </a:p>
          <a:p>
            <a:pPr marL="971550" lvl="1" indent="-514350">
              <a:buFont typeface="+mj-lt"/>
              <a:buAutoNum type="arabicPeriod"/>
            </a:pPr>
            <a:r>
              <a:rPr lang="en-US" sz="2000" dirty="0"/>
              <a:t>Prior CABG</a:t>
            </a:r>
          </a:p>
          <a:p>
            <a:pPr marL="971550" lvl="1" indent="-514350">
              <a:buFont typeface="+mj-lt"/>
              <a:buAutoNum type="arabicPeriod"/>
            </a:pPr>
            <a:r>
              <a:rPr lang="en-US" sz="2000" dirty="0"/>
              <a:t>GRACE risk score 109-140 or TIMI (thrombolysis in myocardial infarction) score </a:t>
            </a:r>
            <a:r>
              <a:rPr lang="en-US" sz="2000" dirty="0">
                <a:latin typeface="Book Antiqua" panose="02040602050305030304" pitchFamily="18" charset="0"/>
              </a:rPr>
              <a:t>≥</a:t>
            </a:r>
            <a:r>
              <a:rPr lang="en-US" sz="2000" dirty="0"/>
              <a:t> 2</a:t>
            </a:r>
            <a:endParaRPr lang="ar-JO" sz="2000" dirty="0"/>
          </a:p>
        </p:txBody>
      </p:sp>
    </p:spTree>
    <p:extLst>
      <p:ext uri="{BB962C8B-B14F-4D97-AF65-F5344CB8AC3E}">
        <p14:creationId xmlns:p14="http://schemas.microsoft.com/office/powerpoint/2010/main" val="4279978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D623EC-B2F5-46CD-A3FD-95829D1BD19B}"/>
              </a:ext>
            </a:extLst>
          </p:cNvPr>
          <p:cNvSpPr>
            <a:spLocks noGrp="1"/>
          </p:cNvSpPr>
          <p:nvPr>
            <p:ph type="title"/>
          </p:nvPr>
        </p:nvSpPr>
        <p:spPr>
          <a:xfrm>
            <a:off x="1371599" y="294538"/>
            <a:ext cx="9895951" cy="1033669"/>
          </a:xfrm>
        </p:spPr>
        <p:txBody>
          <a:bodyPr>
            <a:normAutofit/>
          </a:bodyPr>
          <a:lstStyle/>
          <a:p>
            <a:endParaRPr lang="ar-JO" sz="4000">
              <a:solidFill>
                <a:srgbClr val="FFFFFF"/>
              </a:solidFill>
            </a:endParaRPr>
          </a:p>
        </p:txBody>
      </p:sp>
      <p:sp>
        <p:nvSpPr>
          <p:cNvPr id="3" name="Content Placeholder 2">
            <a:extLst>
              <a:ext uri="{FF2B5EF4-FFF2-40B4-BE49-F238E27FC236}">
                <a16:creationId xmlns:a16="http://schemas.microsoft.com/office/drawing/2014/main" id="{EC114AA4-DF47-4CD2-9966-851D2A6080BB}"/>
              </a:ext>
            </a:extLst>
          </p:cNvPr>
          <p:cNvSpPr>
            <a:spLocks noGrp="1"/>
          </p:cNvSpPr>
          <p:nvPr>
            <p:ph idx="1"/>
          </p:nvPr>
        </p:nvSpPr>
        <p:spPr>
          <a:xfrm>
            <a:off x="1371599" y="2318197"/>
            <a:ext cx="9724031" cy="3683358"/>
          </a:xfrm>
        </p:spPr>
        <p:txBody>
          <a:bodyPr anchor="ctr">
            <a:normAutofit/>
          </a:bodyPr>
          <a:lstStyle/>
          <a:p>
            <a:r>
              <a:rPr lang="en-US" sz="2000"/>
              <a:t>GRACE and TIMI scores are calculated using online calculators or smart device apps. </a:t>
            </a:r>
          </a:p>
          <a:p>
            <a:r>
              <a:rPr lang="en-US" sz="2000"/>
              <a:t>They use clinical features including age, systolic blood pressure, heart rate, presence of ST changes, cardiac arrest at presentation, serum creatinine, elevated serum cardiac biomarkers, CAD risk factors, prior documented CAD, and recent anginal episodes. </a:t>
            </a:r>
          </a:p>
          <a:p>
            <a:r>
              <a:rPr lang="en-US" sz="2000"/>
              <a:t>Both NSTE-ACS and STEMI patients selected for invasive therapy get parenteral anticoagulation and dual antiplatelet therapy </a:t>
            </a:r>
          </a:p>
          <a:p>
            <a:r>
              <a:rPr lang="en-US" sz="2000"/>
              <a:t>Remember: NSTE-ACS patients do not receive fibrinolytic therapy, as fibrinolytics actually increase mortality in the absence of ST elevation. Fibrolytic therapy is given in STEMI only (and only if PCI is not immediately available).</a:t>
            </a:r>
            <a:endParaRPr lang="ar-JO" sz="2000"/>
          </a:p>
        </p:txBody>
      </p:sp>
    </p:spTree>
    <p:extLst>
      <p:ext uri="{BB962C8B-B14F-4D97-AF65-F5344CB8AC3E}">
        <p14:creationId xmlns:p14="http://schemas.microsoft.com/office/powerpoint/2010/main" val="2783719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Table&#10;&#10;Description automatically generated">
            <a:extLst>
              <a:ext uri="{FF2B5EF4-FFF2-40B4-BE49-F238E27FC236}">
                <a16:creationId xmlns:a16="http://schemas.microsoft.com/office/drawing/2014/main" id="{9B4AC86F-072D-4B59-8CFD-4EF15A371D10}"/>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09" b="8714"/>
          <a:stretch/>
        </p:blipFill>
        <p:spPr>
          <a:xfrm>
            <a:off x="457200" y="304800"/>
            <a:ext cx="11277600" cy="6335486"/>
          </a:xfrm>
          <a:prstGeom prst="rect">
            <a:avLst/>
          </a:prstGeom>
        </p:spPr>
      </p:pic>
    </p:spTree>
    <p:extLst>
      <p:ext uri="{BB962C8B-B14F-4D97-AF65-F5344CB8AC3E}">
        <p14:creationId xmlns:p14="http://schemas.microsoft.com/office/powerpoint/2010/main" val="891550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9B160F-A561-496F-A565-80C9F8155516}"/>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Ischemia-Guided Therapy in NSTE-ACSs </a:t>
            </a:r>
            <a:endParaRPr lang="ar-JO" sz="4000">
              <a:solidFill>
                <a:srgbClr val="FFFFFF"/>
              </a:solidFill>
            </a:endParaRPr>
          </a:p>
        </p:txBody>
      </p:sp>
      <p:sp>
        <p:nvSpPr>
          <p:cNvPr id="3" name="Content Placeholder 2">
            <a:extLst>
              <a:ext uri="{FF2B5EF4-FFF2-40B4-BE49-F238E27FC236}">
                <a16:creationId xmlns:a16="http://schemas.microsoft.com/office/drawing/2014/main" id="{C813FEBA-7E95-45AC-B611-3C226626975D}"/>
              </a:ext>
            </a:extLst>
          </p:cNvPr>
          <p:cNvSpPr>
            <a:spLocks noGrp="1"/>
          </p:cNvSpPr>
          <p:nvPr>
            <p:ph idx="1"/>
          </p:nvPr>
        </p:nvSpPr>
        <p:spPr>
          <a:xfrm>
            <a:off x="1371599" y="2318197"/>
            <a:ext cx="9724031" cy="3683358"/>
          </a:xfrm>
        </p:spPr>
        <p:txBody>
          <a:bodyPr anchor="ctr">
            <a:normAutofit/>
          </a:bodyPr>
          <a:lstStyle/>
          <a:p>
            <a:r>
              <a:rPr lang="en-US" sz="2000"/>
              <a:t>Patients with NSTE-ACSs who are at low risk for immediate and 1-year mortality and can be followed without invasive evaluation (coronary angiography). This applies to those who:</a:t>
            </a:r>
          </a:p>
          <a:p>
            <a:pPr lvl="1"/>
            <a:r>
              <a:rPr lang="en-US" sz="2000"/>
              <a:t>respond to intense medical therapy,</a:t>
            </a:r>
          </a:p>
          <a:p>
            <a:pPr lvl="1"/>
            <a:r>
              <a:rPr lang="en-US" sz="2000"/>
              <a:t>have none of the indications for invasive therapy as listed in Invasive Therapy in NSTE-ACSs on page 13-25 (especially, a lack of elevated troponin), and</a:t>
            </a:r>
          </a:p>
          <a:p>
            <a:pPr lvl="1"/>
            <a:r>
              <a:rPr lang="en-US" sz="2000"/>
              <a:t>do well on post-ACS stress testing.</a:t>
            </a:r>
            <a:endParaRPr lang="ar-JO" sz="2000"/>
          </a:p>
        </p:txBody>
      </p:sp>
    </p:spTree>
    <p:extLst>
      <p:ext uri="{BB962C8B-B14F-4D97-AF65-F5344CB8AC3E}">
        <p14:creationId xmlns:p14="http://schemas.microsoft.com/office/powerpoint/2010/main" val="21508128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579BD1-F1B9-483E-9983-35DEE402A19F}"/>
              </a:ext>
            </a:extLst>
          </p:cNvPr>
          <p:cNvSpPr>
            <a:spLocks noGrp="1"/>
          </p:cNvSpPr>
          <p:nvPr>
            <p:ph type="title"/>
          </p:nvPr>
        </p:nvSpPr>
        <p:spPr>
          <a:xfrm>
            <a:off x="1371599" y="294538"/>
            <a:ext cx="9895951" cy="1033669"/>
          </a:xfrm>
        </p:spPr>
        <p:txBody>
          <a:bodyPr>
            <a:normAutofit fontScale="90000"/>
          </a:bodyPr>
          <a:lstStyle/>
          <a:p>
            <a:r>
              <a:rPr lang="en-US" sz="4000" dirty="0">
                <a:solidFill>
                  <a:srgbClr val="FFFFFF"/>
                </a:solidFill>
              </a:rPr>
              <a:t>Ischemia-guided therapy for NSTE-ACSs patients:</a:t>
            </a:r>
            <a:endParaRPr lang="ar-JO" sz="4000" dirty="0">
              <a:solidFill>
                <a:srgbClr val="FFFFFF"/>
              </a:solidFill>
            </a:endParaRPr>
          </a:p>
        </p:txBody>
      </p:sp>
      <p:sp>
        <p:nvSpPr>
          <p:cNvPr id="3" name="Content Placeholder 2">
            <a:extLst>
              <a:ext uri="{FF2B5EF4-FFF2-40B4-BE49-F238E27FC236}">
                <a16:creationId xmlns:a16="http://schemas.microsoft.com/office/drawing/2014/main" id="{B3C82F94-40A6-4D71-BC21-B587DC0ABEBC}"/>
              </a:ext>
            </a:extLst>
          </p:cNvPr>
          <p:cNvSpPr>
            <a:spLocks noGrp="1"/>
          </p:cNvSpPr>
          <p:nvPr>
            <p:ph idx="1"/>
          </p:nvPr>
        </p:nvSpPr>
        <p:spPr>
          <a:xfrm>
            <a:off x="1371599" y="2318197"/>
            <a:ext cx="9724031" cy="3683358"/>
          </a:xfrm>
        </p:spPr>
        <p:txBody>
          <a:bodyPr anchor="ctr">
            <a:normAutofit/>
          </a:bodyPr>
          <a:lstStyle/>
          <a:p>
            <a:r>
              <a:rPr lang="en-US" sz="2000" dirty="0"/>
              <a:t>Parenteral anticoagulant:</a:t>
            </a:r>
          </a:p>
          <a:p>
            <a:pPr lvl="1"/>
            <a:r>
              <a:rPr lang="en-US" sz="2000" dirty="0"/>
              <a:t>UFH, </a:t>
            </a:r>
            <a:r>
              <a:rPr lang="en-US" sz="2000" dirty="0" err="1"/>
              <a:t>enoxaparinan</a:t>
            </a:r>
            <a:r>
              <a:rPr lang="en-US" sz="2000" dirty="0"/>
              <a:t>, fondaparinux for 48 hours. Fondaparinux is especially useful if there is risk of bleeding.</a:t>
            </a:r>
          </a:p>
          <a:p>
            <a:r>
              <a:rPr lang="en-US" sz="2000" dirty="0"/>
              <a:t>Antiplatelet therapy:</a:t>
            </a:r>
          </a:p>
          <a:p>
            <a:pPr lvl="1"/>
            <a:r>
              <a:rPr lang="en-US" sz="2000" dirty="0"/>
              <a:t>Aspirin plus either clopidogrel or ticagrelor. Always give dual antiplatelet therapy.</a:t>
            </a:r>
          </a:p>
          <a:p>
            <a:pPr lvl="1"/>
            <a:r>
              <a:rPr lang="en-US" sz="2000" dirty="0"/>
              <a:t>Prasugrel or GP </a:t>
            </a:r>
            <a:r>
              <a:rPr lang="en-US" sz="2000" dirty="0" err="1"/>
              <a:t>Ilb</a:t>
            </a:r>
            <a:r>
              <a:rPr lang="en-US" sz="2000" dirty="0"/>
              <a:t>/Illa inhibitors are not given for conservative therapy.</a:t>
            </a:r>
          </a:p>
          <a:p>
            <a:pPr>
              <a:buFont typeface="Wingdings" panose="05000000000000000000" pitchFamily="2" charset="2"/>
              <a:buChar char="ü"/>
            </a:pPr>
            <a:r>
              <a:rPr lang="en-US" sz="2000" dirty="0"/>
              <a:t>This is basically the same anticoagulant/antiplatelet treatment as for those getting unstable angina/NSTEMI invasive therapy, except that fondaparinux is considered a reasonable option and GP IIb/Illa inhibitors and prasugrel are not used.</a:t>
            </a:r>
            <a:endParaRPr lang="ar-JO" sz="2000" dirty="0"/>
          </a:p>
        </p:txBody>
      </p:sp>
    </p:spTree>
    <p:extLst>
      <p:ext uri="{BB962C8B-B14F-4D97-AF65-F5344CB8AC3E}">
        <p14:creationId xmlns:p14="http://schemas.microsoft.com/office/powerpoint/2010/main" val="2616326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C15E8C-4FDC-4A35-8E8E-0F048A94D30C}"/>
              </a:ext>
            </a:extLst>
          </p:cNvPr>
          <p:cNvSpPr>
            <a:spLocks noGrp="1"/>
          </p:cNvSpPr>
          <p:nvPr>
            <p:ph type="title"/>
          </p:nvPr>
        </p:nvSpPr>
        <p:spPr>
          <a:xfrm>
            <a:off x="1371599" y="294538"/>
            <a:ext cx="9895951" cy="1033669"/>
          </a:xfrm>
        </p:spPr>
        <p:txBody>
          <a:bodyPr>
            <a:normAutofit/>
          </a:bodyPr>
          <a:lstStyle/>
          <a:p>
            <a:r>
              <a:rPr lang="en-US" sz="3700">
                <a:solidFill>
                  <a:srgbClr val="FFFFFF"/>
                </a:solidFill>
              </a:rPr>
              <a:t>ACSs Long-Term Antiplatelet Therapy after NSTE</a:t>
            </a:r>
            <a:endParaRPr lang="ar-JO" sz="3700">
              <a:solidFill>
                <a:srgbClr val="FFFFFF"/>
              </a:solidFill>
            </a:endParaRPr>
          </a:p>
        </p:txBody>
      </p:sp>
      <p:sp>
        <p:nvSpPr>
          <p:cNvPr id="3" name="Content Placeholder 2">
            <a:extLst>
              <a:ext uri="{FF2B5EF4-FFF2-40B4-BE49-F238E27FC236}">
                <a16:creationId xmlns:a16="http://schemas.microsoft.com/office/drawing/2014/main" id="{1B6BDA4C-DDB4-45F2-9860-B8C247895216}"/>
              </a:ext>
            </a:extLst>
          </p:cNvPr>
          <p:cNvSpPr>
            <a:spLocks noGrp="1"/>
          </p:cNvSpPr>
          <p:nvPr>
            <p:ph idx="1"/>
          </p:nvPr>
        </p:nvSpPr>
        <p:spPr>
          <a:xfrm>
            <a:off x="1371599" y="2690446"/>
            <a:ext cx="9895951" cy="3873016"/>
          </a:xfrm>
        </p:spPr>
        <p:txBody>
          <a:bodyPr anchor="ctr">
            <a:normAutofit fontScale="92500" lnSpcReduction="20000"/>
          </a:bodyPr>
          <a:lstStyle/>
          <a:p>
            <a:r>
              <a:rPr lang="en-US" sz="1800" dirty="0"/>
              <a:t>Based on the 2016 ACC/AHA DAPT Guidelines, the duration of DAPT should be the following </a:t>
            </a:r>
          </a:p>
          <a:p>
            <a:r>
              <a:rPr lang="en-US" sz="1800" dirty="0"/>
              <a:t>With bare-metal stent:</a:t>
            </a:r>
          </a:p>
          <a:p>
            <a:pPr lvl="1"/>
            <a:r>
              <a:rPr lang="en-US" sz="1800" dirty="0"/>
              <a:t>ASA 81 mg (range is 75-100 mg) daily for life. </a:t>
            </a:r>
          </a:p>
          <a:p>
            <a:pPr lvl="1"/>
            <a:r>
              <a:rPr lang="en-US" sz="1800" dirty="0"/>
              <a:t>Clopidogrel 75 mg daily, ticagrelor 10 mg daily, or prasugrel  90 mg bid for</a:t>
            </a:r>
            <a:r>
              <a:rPr lang="en-US" sz="1800" dirty="0">
                <a:latin typeface="Book Antiqua" panose="02040602050305030304" pitchFamily="18" charset="0"/>
              </a:rPr>
              <a:t> ≥ 1year </a:t>
            </a:r>
            <a:r>
              <a:rPr lang="en-US" sz="1800" dirty="0"/>
              <a:t>	</a:t>
            </a:r>
          </a:p>
          <a:p>
            <a:r>
              <a:rPr lang="en-US" sz="1800" dirty="0"/>
              <a:t>With a drug-eluting stent:</a:t>
            </a:r>
          </a:p>
          <a:p>
            <a:pPr lvl="1"/>
            <a:r>
              <a:rPr lang="en-US" sz="1800" dirty="0"/>
              <a:t>ASA 81 mg (range is 75-100 mg) daily for life. </a:t>
            </a:r>
          </a:p>
          <a:p>
            <a:pPr lvl="1"/>
            <a:r>
              <a:rPr lang="en-US" sz="1800" dirty="0"/>
              <a:t>Clopidogrel 75 mg daily, ticagrelor 10 mg daily, or prasugrel  90 mg bid for ≥ 1year </a:t>
            </a:r>
          </a:p>
          <a:p>
            <a:r>
              <a:rPr lang="en-US" sz="1800" dirty="0"/>
              <a:t>With no stent (medical therapy alone): </a:t>
            </a:r>
          </a:p>
          <a:p>
            <a:pPr lvl="1"/>
            <a:r>
              <a:rPr lang="en-US" sz="1800" dirty="0"/>
              <a:t>ASA 81 mg (range is 75-100 mg) daily for life. </a:t>
            </a:r>
          </a:p>
          <a:p>
            <a:pPr lvl="1"/>
            <a:r>
              <a:rPr lang="en-US" sz="1800" dirty="0"/>
              <a:t>Clopidogrel 75 mg daily or ticagrelor10mg daily for </a:t>
            </a:r>
            <a:r>
              <a:rPr lang="en-US" sz="1800" dirty="0">
                <a:latin typeface="Book Antiqua" panose="02040602050305030304" pitchFamily="18" charset="0"/>
              </a:rPr>
              <a:t> ≥ </a:t>
            </a:r>
            <a:r>
              <a:rPr lang="en-US" sz="1800" dirty="0"/>
              <a:t> 1 year</a:t>
            </a:r>
          </a:p>
          <a:p>
            <a:r>
              <a:rPr lang="en-US" sz="1800" dirty="0"/>
              <a:t>Note: Duration of DAPT is determined by the indications. In ACS, continue DAPT for at least 1 year by the without interruptions regardless of whether patients received a stent (DES or BMS) or not. Interrupting DAPT increases risk of recurrence of ACS-even if just 1 dose is missed. </a:t>
            </a:r>
          </a:p>
          <a:p>
            <a:r>
              <a:rPr lang="en-US" sz="1800" dirty="0"/>
              <a:t>The minimum duration of DAPT after NSTE-ACSis1year. If there is not a high risk of bleeding, then duration of DAPT can be extended beyond 1 year.</a:t>
            </a:r>
            <a:endParaRPr lang="ar-JO" sz="1800" dirty="0"/>
          </a:p>
        </p:txBody>
      </p:sp>
    </p:spTree>
    <p:extLst>
      <p:ext uri="{BB962C8B-B14F-4D97-AF65-F5344CB8AC3E}">
        <p14:creationId xmlns:p14="http://schemas.microsoft.com/office/powerpoint/2010/main" val="602047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1D7432-00B6-4010-B096-835EF2EEB0D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Introduction </a:t>
            </a:r>
            <a:endParaRPr lang="ar-JO" sz="4000">
              <a:solidFill>
                <a:srgbClr val="FFFFFF"/>
              </a:solidFill>
            </a:endParaRPr>
          </a:p>
        </p:txBody>
      </p:sp>
      <p:sp>
        <p:nvSpPr>
          <p:cNvPr id="3" name="Content Placeholder 2">
            <a:extLst>
              <a:ext uri="{FF2B5EF4-FFF2-40B4-BE49-F238E27FC236}">
                <a16:creationId xmlns:a16="http://schemas.microsoft.com/office/drawing/2014/main" id="{268626B6-14A7-4359-B898-F43E5CC3731C}"/>
              </a:ext>
            </a:extLst>
          </p:cNvPr>
          <p:cNvSpPr>
            <a:spLocks noGrp="1"/>
          </p:cNvSpPr>
          <p:nvPr>
            <p:ph idx="1"/>
          </p:nvPr>
        </p:nvSpPr>
        <p:spPr>
          <a:xfrm>
            <a:off x="1371599" y="2318197"/>
            <a:ext cx="9724031" cy="3683358"/>
          </a:xfrm>
        </p:spPr>
        <p:txBody>
          <a:bodyPr anchor="ctr">
            <a:normAutofit/>
          </a:bodyPr>
          <a:lstStyle/>
          <a:p>
            <a:r>
              <a:rPr lang="en-US" sz="2000" dirty="0"/>
              <a:t>Blood supply to the heart is provided via its coronary arteries .</a:t>
            </a:r>
          </a:p>
          <a:p>
            <a:r>
              <a:rPr lang="en-US" sz="2000" dirty="0"/>
              <a:t>Adequate tissue perfusion requires a balance between oxygen supply and demand . </a:t>
            </a:r>
          </a:p>
          <a:p>
            <a:r>
              <a:rPr lang="en-US" sz="2000" dirty="0"/>
              <a:t>Myocardial infarction means blocking of the coronary artery blood flow more than 20 minutes which result in ischemia and necrosis of the affected area .</a:t>
            </a:r>
          </a:p>
          <a:p>
            <a:r>
              <a:rPr lang="en-US" sz="2000" dirty="0"/>
              <a:t>Necrotic myocardial cells release their structural proteins , Creatine Kinase, Troponin into the blood stream .</a:t>
            </a:r>
            <a:endParaRPr lang="ar-JO" sz="2000" dirty="0"/>
          </a:p>
        </p:txBody>
      </p:sp>
    </p:spTree>
    <p:extLst>
      <p:ext uri="{BB962C8B-B14F-4D97-AF65-F5344CB8AC3E}">
        <p14:creationId xmlns:p14="http://schemas.microsoft.com/office/powerpoint/2010/main" val="880988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C446FD-BE4B-4381-A369-4B198588C60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ACSs – Management of ST-Elevation MI</a:t>
            </a:r>
            <a:endParaRPr lang="ar-JO" sz="4000">
              <a:solidFill>
                <a:srgbClr val="FFFFFF"/>
              </a:solidFill>
            </a:endParaRPr>
          </a:p>
        </p:txBody>
      </p:sp>
      <p:sp>
        <p:nvSpPr>
          <p:cNvPr id="3" name="Content Placeholder 2">
            <a:extLst>
              <a:ext uri="{FF2B5EF4-FFF2-40B4-BE49-F238E27FC236}">
                <a16:creationId xmlns:a16="http://schemas.microsoft.com/office/drawing/2014/main" id="{93A1A457-2E3F-4637-BEF2-92EE4B9FD842}"/>
              </a:ext>
            </a:extLst>
          </p:cNvPr>
          <p:cNvSpPr>
            <a:spLocks noGrp="1"/>
          </p:cNvSpPr>
          <p:nvPr>
            <p:ph idx="1"/>
          </p:nvPr>
        </p:nvSpPr>
        <p:spPr>
          <a:xfrm>
            <a:off x="1371599" y="2318197"/>
            <a:ext cx="9724031" cy="3683358"/>
          </a:xfrm>
        </p:spPr>
        <p:txBody>
          <a:bodyPr anchor="ctr">
            <a:normAutofit/>
          </a:bodyPr>
          <a:lstStyle/>
          <a:p>
            <a:r>
              <a:rPr lang="en-US" sz="2000"/>
              <a:t>all STEMI patients get the following medical therapy:</a:t>
            </a:r>
          </a:p>
          <a:p>
            <a:pPr marL="514350" indent="-514350">
              <a:buFont typeface="+mj-lt"/>
              <a:buAutoNum type="arabicPeriod"/>
            </a:pPr>
            <a:r>
              <a:rPr lang="en-US" sz="2000"/>
              <a:t>Parenteral anticoagulant-UFH, bivalirudin or enoxaparin. give UFH or bivalirudin if going to cath lab.</a:t>
            </a:r>
          </a:p>
          <a:p>
            <a:pPr marL="514350" indent="-514350">
              <a:buFont typeface="+mj-lt"/>
              <a:buAutoNum type="arabicPeriod"/>
            </a:pPr>
            <a:r>
              <a:rPr lang="en-US" sz="2000"/>
              <a:t>Dual antiplatelet therapy (DAPT)-ASA 162-325 mg plus clopidogrel 600 mg or ticagrelor 180 in emergency department.</a:t>
            </a:r>
            <a:endParaRPr lang="ar-JO" sz="2000"/>
          </a:p>
        </p:txBody>
      </p:sp>
    </p:spTree>
    <p:extLst>
      <p:ext uri="{BB962C8B-B14F-4D97-AF65-F5344CB8AC3E}">
        <p14:creationId xmlns:p14="http://schemas.microsoft.com/office/powerpoint/2010/main" val="683978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6D07A6C-C46B-4B8E-9145-8E2DC82CC7B6}"/>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Immediate Reperfusion Therapies </a:t>
            </a:r>
            <a:endParaRPr lang="ar-JO" sz="4000">
              <a:solidFill>
                <a:srgbClr val="FFFFFF"/>
              </a:solidFill>
            </a:endParaRPr>
          </a:p>
        </p:txBody>
      </p:sp>
      <p:sp>
        <p:nvSpPr>
          <p:cNvPr id="3" name="Content Placeholder 2">
            <a:extLst>
              <a:ext uri="{FF2B5EF4-FFF2-40B4-BE49-F238E27FC236}">
                <a16:creationId xmlns:a16="http://schemas.microsoft.com/office/drawing/2014/main" id="{A866B466-5D50-4319-A14C-6AC3D666113A}"/>
              </a:ext>
            </a:extLst>
          </p:cNvPr>
          <p:cNvSpPr>
            <a:spLocks noGrp="1"/>
          </p:cNvSpPr>
          <p:nvPr>
            <p:ph idx="1"/>
          </p:nvPr>
        </p:nvSpPr>
        <p:spPr>
          <a:xfrm>
            <a:off x="1371599" y="2318197"/>
            <a:ext cx="9724031" cy="3683358"/>
          </a:xfrm>
        </p:spPr>
        <p:txBody>
          <a:bodyPr anchor="ctr">
            <a:normAutofit/>
          </a:bodyPr>
          <a:lstStyle/>
          <a:p>
            <a:r>
              <a:rPr lang="en-US" sz="2000"/>
              <a:t>Consider emergent reperfusion (primary PCI or fibrinolytic therapy) in all patients who present with a 12 hours of the onset of symptoms.</a:t>
            </a:r>
          </a:p>
          <a:p>
            <a:r>
              <a:rPr lang="en-US" sz="2000"/>
              <a:t>Primary Percutaneous Coronary Intervention PCI.</a:t>
            </a:r>
          </a:p>
          <a:p>
            <a:r>
              <a:rPr lang="en-US" sz="2000"/>
              <a:t>Fibrinolytic Therapy</a:t>
            </a:r>
          </a:p>
        </p:txBody>
      </p:sp>
    </p:spTree>
    <p:extLst>
      <p:ext uri="{BB962C8B-B14F-4D97-AF65-F5344CB8AC3E}">
        <p14:creationId xmlns:p14="http://schemas.microsoft.com/office/powerpoint/2010/main" val="3329015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BBBFBC-4E0F-4556-9DB1-63D196E13B3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Primary PCI</a:t>
            </a:r>
            <a:endParaRPr lang="ar-JO" sz="4000">
              <a:solidFill>
                <a:srgbClr val="FFFFFF"/>
              </a:solidFill>
            </a:endParaRPr>
          </a:p>
        </p:txBody>
      </p:sp>
      <p:sp>
        <p:nvSpPr>
          <p:cNvPr id="3" name="Content Placeholder 2">
            <a:extLst>
              <a:ext uri="{FF2B5EF4-FFF2-40B4-BE49-F238E27FC236}">
                <a16:creationId xmlns:a16="http://schemas.microsoft.com/office/drawing/2014/main" id="{B32A9C2E-79EA-4DA2-A6BE-2795981E8F7C}"/>
              </a:ext>
            </a:extLst>
          </p:cNvPr>
          <p:cNvSpPr>
            <a:spLocks noGrp="1"/>
          </p:cNvSpPr>
          <p:nvPr>
            <p:ph idx="1"/>
          </p:nvPr>
        </p:nvSpPr>
        <p:spPr>
          <a:xfrm>
            <a:off x="1371599" y="2318197"/>
            <a:ext cx="9724031" cy="3683358"/>
          </a:xfrm>
        </p:spPr>
        <p:txBody>
          <a:bodyPr anchor="ctr">
            <a:normAutofit/>
          </a:bodyPr>
          <a:lstStyle/>
          <a:p>
            <a:r>
              <a:rPr lang="en-US" sz="2000" dirty="0"/>
              <a:t>is an emergent reperfusion. the occluded coronary artery is opened with a balloon then, usually, a bare-metal or drug-eluting stent is placed.</a:t>
            </a:r>
          </a:p>
          <a:p>
            <a:r>
              <a:rPr lang="en-US" sz="2000" dirty="0"/>
              <a:t>Primary PCI is superior to fibrinolytic therapy in patients with STEMI. </a:t>
            </a:r>
          </a:p>
          <a:p>
            <a:r>
              <a:rPr lang="en-US" sz="2000" dirty="0"/>
              <a:t>Outcomes are better than fibrinolytic therapy as long as an experienced practitioner performs the procedure within 12 hours of the onset of symptoms-and within 90 minutes of the arrival of the patient in the emergency department. </a:t>
            </a:r>
          </a:p>
          <a:p>
            <a:endParaRPr lang="ar-JO" sz="2000" dirty="0"/>
          </a:p>
        </p:txBody>
      </p:sp>
    </p:spTree>
    <p:extLst>
      <p:ext uri="{BB962C8B-B14F-4D97-AF65-F5344CB8AC3E}">
        <p14:creationId xmlns:p14="http://schemas.microsoft.com/office/powerpoint/2010/main" val="192646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DE14D1-9833-4A23-AA0C-59838096539C}"/>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Primary PCI</a:t>
            </a:r>
            <a:endParaRPr lang="ar-JO" sz="4000">
              <a:solidFill>
                <a:srgbClr val="FFFFFF"/>
              </a:solidFill>
            </a:endParaRPr>
          </a:p>
        </p:txBody>
      </p:sp>
      <p:sp>
        <p:nvSpPr>
          <p:cNvPr id="3" name="Content Placeholder 2">
            <a:extLst>
              <a:ext uri="{FF2B5EF4-FFF2-40B4-BE49-F238E27FC236}">
                <a16:creationId xmlns:a16="http://schemas.microsoft.com/office/drawing/2014/main" id="{BAA8C9F5-4A81-49C9-A57A-877FB90ECA27}"/>
              </a:ext>
            </a:extLst>
          </p:cNvPr>
          <p:cNvSpPr>
            <a:spLocks noGrp="1"/>
          </p:cNvSpPr>
          <p:nvPr>
            <p:ph idx="1"/>
          </p:nvPr>
        </p:nvSpPr>
        <p:spPr>
          <a:xfrm>
            <a:off x="1371599" y="2318197"/>
            <a:ext cx="9724031" cy="3683358"/>
          </a:xfrm>
        </p:spPr>
        <p:txBody>
          <a:bodyPr anchor="ctr">
            <a:normAutofit/>
          </a:bodyPr>
          <a:lstStyle/>
          <a:p>
            <a:r>
              <a:rPr lang="en-US" sz="2000"/>
              <a:t>In summary, PCI is always preferred over fibrinolytic therapy for STEMI, if door-to-balloon time goals can be met. If a patient with STEMI presents to the emergency department of a PCI-capable facility or is assessed by emergency personnel and can be transferred immediately to a nearby PCI-capable facility, then goal door-to-balloon time is 90 minutes. </a:t>
            </a:r>
          </a:p>
          <a:p>
            <a:r>
              <a:rPr lang="en-US" sz="2000"/>
              <a:t>If the patient with STEMI presents to a PCI incapable facility and can be transferred to a PCI-capable facility, then goal door-to-balloon time is 120 minutes (the extra 30 minutes is for interfacility transfer). If these goals cannot be met, consider fibrinolytic therapy.</a:t>
            </a:r>
            <a:endParaRPr lang="ar-JO" sz="2000"/>
          </a:p>
        </p:txBody>
      </p:sp>
    </p:spTree>
    <p:extLst>
      <p:ext uri="{BB962C8B-B14F-4D97-AF65-F5344CB8AC3E}">
        <p14:creationId xmlns:p14="http://schemas.microsoft.com/office/powerpoint/2010/main" val="2924148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6455E3-1C19-4847-8802-891A001F30C5}"/>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Primary PCI</a:t>
            </a:r>
            <a:endParaRPr lang="ar-JO" sz="4000">
              <a:solidFill>
                <a:srgbClr val="FFFFFF"/>
              </a:solidFill>
            </a:endParaRPr>
          </a:p>
        </p:txBody>
      </p:sp>
      <p:sp>
        <p:nvSpPr>
          <p:cNvPr id="3" name="Content Placeholder 2">
            <a:extLst>
              <a:ext uri="{FF2B5EF4-FFF2-40B4-BE49-F238E27FC236}">
                <a16:creationId xmlns:a16="http://schemas.microsoft.com/office/drawing/2014/main" id="{B75DF62D-D76C-4100-8208-7C134B3E860B}"/>
              </a:ext>
            </a:extLst>
          </p:cNvPr>
          <p:cNvSpPr>
            <a:spLocks noGrp="1"/>
          </p:cNvSpPr>
          <p:nvPr>
            <p:ph idx="1"/>
          </p:nvPr>
        </p:nvSpPr>
        <p:spPr>
          <a:xfrm>
            <a:off x="1371599" y="2318197"/>
            <a:ext cx="9724031" cy="3683358"/>
          </a:xfrm>
        </p:spPr>
        <p:txBody>
          <a:bodyPr anchor="ctr">
            <a:normAutofit/>
          </a:bodyPr>
          <a:lstStyle/>
          <a:p>
            <a:r>
              <a:rPr lang="en-US" sz="1700"/>
              <a:t>Primary PCI is particularly beneficial in patients with the highest risk for mortality (e.g ., cardiogenic shock) or bleeding (e.g ., elderly, trauma, low body weight). Remember that bleeding, including intracranial hemorrhage, is a potential complication of fibrinolytic therapy. </a:t>
            </a:r>
          </a:p>
          <a:p>
            <a:r>
              <a:rPr lang="en-US" sz="1700"/>
              <a:t>In the patient who presents with completed STEMI (beyond 12 hours after the onset of symptoms and all involved myocardial tissue has infarcted already), immediate coronary angiography is indicated if:</a:t>
            </a:r>
          </a:p>
          <a:p>
            <a:pPr lvl="1"/>
            <a:r>
              <a:rPr lang="en-US" sz="1700"/>
              <a:t>The patient continues to have chest pain (which suggests viable myocardial tissue at risk) or is in heart failure.</a:t>
            </a:r>
          </a:p>
          <a:p>
            <a:pPr lvl="1"/>
            <a:r>
              <a:rPr lang="en-US" sz="1700"/>
              <a:t>Left ventricular ejection fraction (LVEF) is moderately to severely reduced.</a:t>
            </a:r>
          </a:p>
          <a:p>
            <a:pPr lvl="1"/>
            <a:r>
              <a:rPr lang="en-US" sz="1700"/>
              <a:t>Ventricular tachycardia or ventricular fibrillation is present.</a:t>
            </a:r>
          </a:p>
          <a:p>
            <a:pPr lvl="1"/>
            <a:r>
              <a:rPr lang="en-US" sz="1700"/>
              <a:t>Post-MI stress test shows significant ischemia.</a:t>
            </a:r>
          </a:p>
          <a:p>
            <a:r>
              <a:rPr lang="en-US" sz="1700"/>
              <a:t>If none of these factors is present, coronary angiography does not need to be performed immediately but should still be performed within 24 hours.</a:t>
            </a:r>
            <a:endParaRPr lang="ar-JO" sz="1700"/>
          </a:p>
        </p:txBody>
      </p:sp>
    </p:spTree>
    <p:extLst>
      <p:ext uri="{BB962C8B-B14F-4D97-AF65-F5344CB8AC3E}">
        <p14:creationId xmlns:p14="http://schemas.microsoft.com/office/powerpoint/2010/main" val="24481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FD852F-9BB0-4031-A5B9-F5FDFA644583}"/>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Fibrinolytic Therapy in STEMI </a:t>
            </a:r>
            <a:endParaRPr lang="ar-JO" sz="4000">
              <a:solidFill>
                <a:srgbClr val="FFFFFF"/>
              </a:solidFill>
            </a:endParaRPr>
          </a:p>
        </p:txBody>
      </p:sp>
      <p:sp>
        <p:nvSpPr>
          <p:cNvPr id="3" name="Content Placeholder 2">
            <a:extLst>
              <a:ext uri="{FF2B5EF4-FFF2-40B4-BE49-F238E27FC236}">
                <a16:creationId xmlns:a16="http://schemas.microsoft.com/office/drawing/2014/main" id="{A11172C6-A673-4F1C-8889-1406BB2F0B1A}"/>
              </a:ext>
            </a:extLst>
          </p:cNvPr>
          <p:cNvSpPr>
            <a:spLocks noGrp="1"/>
          </p:cNvSpPr>
          <p:nvPr>
            <p:ph idx="1"/>
          </p:nvPr>
        </p:nvSpPr>
        <p:spPr>
          <a:xfrm>
            <a:off x="1371599" y="2318197"/>
            <a:ext cx="9724031" cy="3683358"/>
          </a:xfrm>
        </p:spPr>
        <p:txBody>
          <a:bodyPr anchor="ctr">
            <a:normAutofit/>
          </a:bodyPr>
          <a:lstStyle/>
          <a:p>
            <a:r>
              <a:rPr lang="en-US" sz="2000"/>
              <a:t>A PCI capable facility may be too far away, or weather can cause delays or make transfers unsafe. When primary PCI cannot be accomplished in a timely fashion, immediately administer fibrinolytic (i.e ., thrombolytic) therapy (a goal door-to-needle time of 30 minutes) unless contraindicated.</a:t>
            </a:r>
          </a:p>
          <a:p>
            <a:r>
              <a:rPr lang="en-US" sz="2000"/>
              <a:t>The sooner the patient receives fibrinolytic therapy, the greater the mortality benefit. The most benefit occurs when a patient is treated within the first hour, but there is some benefit from treatment within the first 4 hours. </a:t>
            </a:r>
          </a:p>
          <a:p>
            <a:endParaRPr lang="ar-JO" sz="2000"/>
          </a:p>
        </p:txBody>
      </p:sp>
    </p:spTree>
    <p:extLst>
      <p:ext uri="{BB962C8B-B14F-4D97-AF65-F5344CB8AC3E}">
        <p14:creationId xmlns:p14="http://schemas.microsoft.com/office/powerpoint/2010/main" val="21901007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4B2A79-15A1-45BD-857E-AA392B9A33C0}"/>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Fibrinolytic Therapy in STEMI </a:t>
            </a:r>
            <a:endParaRPr lang="ar-JO" sz="4000">
              <a:solidFill>
                <a:srgbClr val="FFFFFF"/>
              </a:solidFill>
            </a:endParaRPr>
          </a:p>
        </p:txBody>
      </p:sp>
      <p:sp>
        <p:nvSpPr>
          <p:cNvPr id="3" name="Content Placeholder 2">
            <a:extLst>
              <a:ext uri="{FF2B5EF4-FFF2-40B4-BE49-F238E27FC236}">
                <a16:creationId xmlns:a16="http://schemas.microsoft.com/office/drawing/2014/main" id="{0A7FBC36-5BDB-45FA-B1EE-7123F6F28F74}"/>
              </a:ext>
            </a:extLst>
          </p:cNvPr>
          <p:cNvSpPr>
            <a:spLocks noGrp="1"/>
          </p:cNvSpPr>
          <p:nvPr>
            <p:ph idx="1"/>
          </p:nvPr>
        </p:nvSpPr>
        <p:spPr>
          <a:xfrm>
            <a:off x="1371599" y="2318197"/>
            <a:ext cx="9724031" cy="3683358"/>
          </a:xfrm>
        </p:spPr>
        <p:txBody>
          <a:bodyPr anchor="ctr">
            <a:normAutofit/>
          </a:bodyPr>
          <a:lstStyle/>
          <a:p>
            <a:r>
              <a:rPr lang="en-US" sz="1900" dirty="0"/>
              <a:t>Note: Fibrinolytics are used at facilities that don't have the capabilities for emergent PCI.</a:t>
            </a:r>
          </a:p>
          <a:p>
            <a:r>
              <a:rPr lang="en-US" sz="1900" dirty="0"/>
              <a:t>Following administration of fibrinolytic therapy, all STEMI patients should be transferred immediately (without delays) to a PCI capable facility to receive further care. All patients who received fibrinolytic therapy should undergo coronary angiography within 24 hours. </a:t>
            </a:r>
          </a:p>
          <a:p>
            <a:r>
              <a:rPr lang="en-US" sz="1900" dirty="0"/>
              <a:t>The only difference is the timing of the procedure. If fibrinolytic therapy is unsuccessful or the patient has recurrent symptoms, then perform coronary angiography immediately. If fibrinolytic therapy is successful, perform coronary angiography within 24 hours.</a:t>
            </a:r>
            <a:endParaRPr lang="ar-JO" sz="1900" dirty="0"/>
          </a:p>
        </p:txBody>
      </p:sp>
    </p:spTree>
    <p:extLst>
      <p:ext uri="{BB962C8B-B14F-4D97-AF65-F5344CB8AC3E}">
        <p14:creationId xmlns:p14="http://schemas.microsoft.com/office/powerpoint/2010/main" val="1793278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BB78A3-3981-4668-9221-269FE5474314}"/>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Fibrinolytic Therapy in STEMI </a:t>
            </a:r>
            <a:endParaRPr lang="ar-JO" sz="4000">
              <a:solidFill>
                <a:srgbClr val="FFFFFF"/>
              </a:solidFill>
            </a:endParaRPr>
          </a:p>
        </p:txBody>
      </p:sp>
      <p:sp>
        <p:nvSpPr>
          <p:cNvPr id="3" name="Content Placeholder 2">
            <a:extLst>
              <a:ext uri="{FF2B5EF4-FFF2-40B4-BE49-F238E27FC236}">
                <a16:creationId xmlns:a16="http://schemas.microsoft.com/office/drawing/2014/main" id="{180AE053-C94A-418C-BCD3-DD4F70695363}"/>
              </a:ext>
            </a:extLst>
          </p:cNvPr>
          <p:cNvSpPr>
            <a:spLocks noGrp="1"/>
          </p:cNvSpPr>
          <p:nvPr>
            <p:ph idx="1"/>
          </p:nvPr>
        </p:nvSpPr>
        <p:spPr>
          <a:xfrm>
            <a:off x="1371599" y="2318197"/>
            <a:ext cx="9724031" cy="3683358"/>
          </a:xfrm>
        </p:spPr>
        <p:txBody>
          <a:bodyPr anchor="ctr">
            <a:normAutofit/>
          </a:bodyPr>
          <a:lstStyle/>
          <a:p>
            <a:r>
              <a:rPr lang="en-US" sz="2000" dirty="0"/>
              <a:t>Fibrinolytic agents include the recombinant, tissue type plasminogen activators (</a:t>
            </a:r>
            <a:r>
              <a:rPr lang="en-US" sz="2000" dirty="0" err="1"/>
              <a:t>e.g</a:t>
            </a:r>
            <a:r>
              <a:rPr lang="en-US" sz="2000" dirty="0"/>
              <a:t> ., alteplase [tPA], </a:t>
            </a:r>
            <a:r>
              <a:rPr lang="en-US" sz="2000" dirty="0" err="1"/>
              <a:t>tenecteplase</a:t>
            </a:r>
            <a:r>
              <a:rPr lang="en-US" sz="2000" dirty="0"/>
              <a:t> [</a:t>
            </a:r>
            <a:r>
              <a:rPr lang="en-US" sz="2000" dirty="0" err="1"/>
              <a:t>TNKase</a:t>
            </a:r>
            <a:r>
              <a:rPr lang="en-US" sz="2000" dirty="0"/>
              <a:t>]), </a:t>
            </a:r>
            <a:r>
              <a:rPr lang="en-US" sz="2000" dirty="0" err="1"/>
              <a:t>anistreplase</a:t>
            </a:r>
            <a:r>
              <a:rPr lang="en-US" sz="2000" dirty="0"/>
              <a:t>, streptokinase, and urokinase. </a:t>
            </a:r>
          </a:p>
          <a:p>
            <a:r>
              <a:rPr lang="en-US" sz="2000" dirty="0"/>
              <a:t>Remember: Always give anticoagulation and DAPT in patients with STEMI, even those getting fibrinolytic therapy. </a:t>
            </a:r>
          </a:p>
          <a:p>
            <a:r>
              <a:rPr lang="en-US" sz="2000" dirty="0"/>
              <a:t>Contraindications to fibrinolytic therapy can be either absolute or relative. </a:t>
            </a:r>
          </a:p>
          <a:p>
            <a:r>
              <a:rPr lang="en-US" sz="2000" b="1" u="sng" dirty="0"/>
              <a:t>Absolute</a:t>
            </a:r>
            <a:r>
              <a:rPr lang="en-US" sz="2000" dirty="0"/>
              <a:t> </a:t>
            </a:r>
            <a:r>
              <a:rPr lang="en-US" sz="2000" b="1" u="sng" dirty="0"/>
              <a:t>contraindications</a:t>
            </a:r>
            <a:r>
              <a:rPr lang="en-US" sz="2000" dirty="0"/>
              <a:t>: </a:t>
            </a:r>
            <a:r>
              <a:rPr lang="en-US" sz="2000" b="1" dirty="0"/>
              <a:t>1-</a:t>
            </a:r>
            <a:r>
              <a:rPr lang="en-US" sz="2000" dirty="0"/>
              <a:t> Previous hemorrhagic stroke at any time; other cerebrovascular events within 1 year </a:t>
            </a:r>
            <a:r>
              <a:rPr lang="en-US" sz="2000" b="1" dirty="0"/>
              <a:t>2-</a:t>
            </a:r>
            <a:r>
              <a:rPr lang="en-US" sz="2000" dirty="0"/>
              <a:t> Intracranial neoplasm </a:t>
            </a:r>
            <a:r>
              <a:rPr lang="en-US" sz="2000" b="1" dirty="0"/>
              <a:t>3-</a:t>
            </a:r>
            <a:r>
              <a:rPr lang="en-US" sz="2000" dirty="0"/>
              <a:t> Active internal bleeding </a:t>
            </a:r>
            <a:r>
              <a:rPr lang="en-US" sz="2000" b="1" dirty="0"/>
              <a:t>4-</a:t>
            </a:r>
            <a:r>
              <a:rPr lang="en-US" sz="2000" dirty="0"/>
              <a:t> Suspected aortic dissection </a:t>
            </a:r>
            <a:endParaRPr lang="ar-JO" sz="2000" dirty="0"/>
          </a:p>
        </p:txBody>
      </p:sp>
    </p:spTree>
    <p:extLst>
      <p:ext uri="{BB962C8B-B14F-4D97-AF65-F5344CB8AC3E}">
        <p14:creationId xmlns:p14="http://schemas.microsoft.com/office/powerpoint/2010/main" val="3163983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B83F27-74F9-4922-B87E-71C90E3545BB}"/>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Fibrinolytic Therapy in STEMI </a:t>
            </a:r>
            <a:endParaRPr lang="ar-JO" sz="4000">
              <a:solidFill>
                <a:srgbClr val="FFFFFF"/>
              </a:solidFill>
            </a:endParaRPr>
          </a:p>
        </p:txBody>
      </p:sp>
      <p:sp>
        <p:nvSpPr>
          <p:cNvPr id="3" name="Content Placeholder 2">
            <a:extLst>
              <a:ext uri="{FF2B5EF4-FFF2-40B4-BE49-F238E27FC236}">
                <a16:creationId xmlns:a16="http://schemas.microsoft.com/office/drawing/2014/main" id="{93196A92-98F3-4282-855A-84DDBB09A897}"/>
              </a:ext>
            </a:extLst>
          </p:cNvPr>
          <p:cNvSpPr>
            <a:spLocks noGrp="1"/>
          </p:cNvSpPr>
          <p:nvPr>
            <p:ph idx="1"/>
          </p:nvPr>
        </p:nvSpPr>
        <p:spPr>
          <a:xfrm>
            <a:off x="1371599" y="2318197"/>
            <a:ext cx="9724031" cy="3683358"/>
          </a:xfrm>
        </p:spPr>
        <p:txBody>
          <a:bodyPr anchor="ctr">
            <a:normAutofit/>
          </a:bodyPr>
          <a:lstStyle/>
          <a:p>
            <a:r>
              <a:rPr lang="en-US" sz="2000" b="1" u="sng" dirty="0"/>
              <a:t>Relative</a:t>
            </a:r>
            <a:r>
              <a:rPr lang="en-US" sz="2000" dirty="0"/>
              <a:t> </a:t>
            </a:r>
            <a:r>
              <a:rPr lang="en-US" sz="2000" b="1" u="sng" dirty="0"/>
              <a:t>contraindications</a:t>
            </a:r>
            <a:r>
              <a:rPr lang="en-US" sz="2000" dirty="0"/>
              <a:t>:</a:t>
            </a:r>
            <a:r>
              <a:rPr lang="en-US" sz="2000" b="1" dirty="0"/>
              <a:t>1-</a:t>
            </a:r>
            <a:r>
              <a:rPr lang="en-US" sz="2000" dirty="0"/>
              <a:t> Persistent BP &gt; 180/110 mmHg </a:t>
            </a:r>
            <a:r>
              <a:rPr lang="en-US" sz="2000" b="1" dirty="0"/>
              <a:t>2-</a:t>
            </a:r>
            <a:r>
              <a:rPr lang="en-US" sz="2000" dirty="0"/>
              <a:t> Remote (&gt; 1 year) non-hemorrhagic cerebrovascular accident </a:t>
            </a:r>
            <a:r>
              <a:rPr lang="en-US" sz="2000" b="1" dirty="0"/>
              <a:t>3-</a:t>
            </a:r>
            <a:r>
              <a:rPr lang="en-US" sz="2000" dirty="0"/>
              <a:t> Current use of anticoagulants with INR(international normalized ratio) &gt; 2-3bleeding  diathesis </a:t>
            </a:r>
            <a:r>
              <a:rPr lang="en-US" sz="2000" b="1" dirty="0"/>
              <a:t>4-</a:t>
            </a:r>
            <a:r>
              <a:rPr lang="en-US" sz="2000" dirty="0"/>
              <a:t> Recent (within 2-4) major trauma or surgical procedure </a:t>
            </a:r>
            <a:r>
              <a:rPr lang="en-US" sz="2000" b="1" dirty="0"/>
              <a:t>5-</a:t>
            </a:r>
            <a:r>
              <a:rPr lang="en-US" sz="2000" dirty="0"/>
              <a:t> Noncompressible vascular puncture </a:t>
            </a:r>
            <a:r>
              <a:rPr lang="en-US" sz="2000" b="1" dirty="0"/>
              <a:t>6-</a:t>
            </a:r>
            <a:r>
              <a:rPr lang="en-US" sz="2000" dirty="0"/>
              <a:t> Previous exposure to streptokinase/</a:t>
            </a:r>
            <a:r>
              <a:rPr lang="en-US" sz="2000" dirty="0" err="1"/>
              <a:t>anistreplase</a:t>
            </a:r>
            <a:r>
              <a:rPr lang="en-US" sz="2000" dirty="0"/>
              <a:t> </a:t>
            </a:r>
            <a:r>
              <a:rPr lang="en-US" sz="2000" b="1" dirty="0"/>
              <a:t>7-</a:t>
            </a:r>
            <a:r>
              <a:rPr lang="en-US" sz="2000" dirty="0"/>
              <a:t> Pregnancy </a:t>
            </a:r>
            <a:r>
              <a:rPr lang="en-US" sz="2000" b="1" dirty="0"/>
              <a:t>8-</a:t>
            </a:r>
            <a:r>
              <a:rPr lang="en-US" sz="2000" dirty="0"/>
              <a:t> Active peptic ulcer</a:t>
            </a:r>
          </a:p>
          <a:p>
            <a:r>
              <a:rPr lang="en-US" sz="2000" dirty="0"/>
              <a:t>Note: The larger the infarct, the greater the benefit of reperfusion therapies (PCI or fibrinolytics). </a:t>
            </a:r>
          </a:p>
          <a:p>
            <a:endParaRPr lang="en-US" sz="2000" dirty="0"/>
          </a:p>
        </p:txBody>
      </p:sp>
    </p:spTree>
    <p:extLst>
      <p:ext uri="{BB962C8B-B14F-4D97-AF65-F5344CB8AC3E}">
        <p14:creationId xmlns:p14="http://schemas.microsoft.com/office/powerpoint/2010/main" val="16153571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A22885-3745-4982-944E-AF1FD0DDE845}"/>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Fibrinolytic Therapy in STEMI </a:t>
            </a:r>
            <a:endParaRPr lang="ar-JO" sz="4000">
              <a:solidFill>
                <a:srgbClr val="FFFFFF"/>
              </a:solidFill>
            </a:endParaRPr>
          </a:p>
        </p:txBody>
      </p:sp>
      <p:sp>
        <p:nvSpPr>
          <p:cNvPr id="3" name="Content Placeholder 2">
            <a:extLst>
              <a:ext uri="{FF2B5EF4-FFF2-40B4-BE49-F238E27FC236}">
                <a16:creationId xmlns:a16="http://schemas.microsoft.com/office/drawing/2014/main" id="{58C2B7DA-EADD-4F21-AF1A-950844BD2C29}"/>
              </a:ext>
            </a:extLst>
          </p:cNvPr>
          <p:cNvSpPr>
            <a:spLocks noGrp="1"/>
          </p:cNvSpPr>
          <p:nvPr>
            <p:ph idx="1"/>
          </p:nvPr>
        </p:nvSpPr>
        <p:spPr>
          <a:xfrm>
            <a:off x="1371599" y="2318197"/>
            <a:ext cx="9724031" cy="3683358"/>
          </a:xfrm>
        </p:spPr>
        <p:txBody>
          <a:bodyPr anchor="ctr">
            <a:normAutofit/>
          </a:bodyPr>
          <a:lstStyle/>
          <a:p>
            <a:r>
              <a:rPr lang="en-US" sz="1600" dirty="0"/>
              <a:t>Additional Recommendations from the 2013 ACC / AHA STEMI Guidelines For patients with STEMI:</a:t>
            </a:r>
          </a:p>
          <a:p>
            <a:r>
              <a:rPr lang="en-US" sz="1600" dirty="0"/>
              <a:t>Stop all NSAIDs (except ASA), including COX-2 inhibitors</a:t>
            </a:r>
          </a:p>
          <a:p>
            <a:r>
              <a:rPr lang="en-US" sz="1600" dirty="0"/>
              <a:t>Start an oral B blocker within 24 hours for patients who do not have any of the following contraindications: signs of HF or low-output state; increased risk for cardiogenic shock; PR interval &gt; 0.24 seconds; 2ed degree Mobitz 2 or 3rd degree heart block; active asthma or reactive airway disease.</a:t>
            </a:r>
          </a:p>
          <a:p>
            <a:r>
              <a:rPr lang="en-US" sz="1600" dirty="0"/>
              <a:t>Do not give fibrinolytic therapy if immediate PCI is anticipated. In addition, there is no role for partial- or low-dose fibrinolytic therapy before PCI (also referred to as facilitated PCI).</a:t>
            </a:r>
          </a:p>
          <a:p>
            <a:r>
              <a:rPr lang="en-US" sz="1600" dirty="0"/>
              <a:t>Give loading doses of </a:t>
            </a:r>
            <a:r>
              <a:rPr lang="en-US" sz="1600" dirty="0" err="1"/>
              <a:t>nonenteric</a:t>
            </a:r>
            <a:r>
              <a:rPr lang="en-US" sz="1600" dirty="0"/>
              <a:t> coated aspirin, 162-325 mg, plus clopidogrel 600 mg or ticagrelor 180 mg. </a:t>
            </a:r>
          </a:p>
          <a:p>
            <a:r>
              <a:rPr lang="en-US" sz="1600" dirty="0"/>
              <a:t>Start anticoagulation therapy. </a:t>
            </a:r>
          </a:p>
          <a:p>
            <a:r>
              <a:rPr lang="en-US" sz="1600" dirty="0"/>
              <a:t>Start a high-dose statin.</a:t>
            </a:r>
          </a:p>
          <a:p>
            <a:r>
              <a:rPr lang="en-US" sz="1600" dirty="0"/>
              <a:t>Give angiotensin-converting enzyme inhibitors(ACEIs) within 24 hours to all with anterior STEMI, HF, or EF $ 40% (unless contraindicated). </a:t>
            </a:r>
            <a:endParaRPr lang="ar-JO" sz="1600" dirty="0"/>
          </a:p>
        </p:txBody>
      </p:sp>
    </p:spTree>
    <p:extLst>
      <p:ext uri="{BB962C8B-B14F-4D97-AF65-F5344CB8AC3E}">
        <p14:creationId xmlns:p14="http://schemas.microsoft.com/office/powerpoint/2010/main" val="426507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12609869-9E80-471B-A487-A53288E0E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6C6DA3-5620-4028-8F0E-43BD3435378B}"/>
              </a:ext>
            </a:extLst>
          </p:cNvPr>
          <p:cNvSpPr>
            <a:spLocks noGrp="1"/>
          </p:cNvSpPr>
          <p:nvPr>
            <p:ph type="title"/>
          </p:nvPr>
        </p:nvSpPr>
        <p:spPr>
          <a:xfrm>
            <a:off x="1136397" y="502020"/>
            <a:ext cx="5323715" cy="1642970"/>
          </a:xfrm>
        </p:spPr>
        <p:txBody>
          <a:bodyPr anchor="b">
            <a:normAutofit/>
          </a:bodyPr>
          <a:lstStyle/>
          <a:p>
            <a:r>
              <a:rPr lang="en-US" sz="4000" dirty="0"/>
              <a:t>Introduction</a:t>
            </a:r>
            <a:endParaRPr lang="ar-JO" sz="4000" dirty="0"/>
          </a:p>
        </p:txBody>
      </p:sp>
      <p:sp>
        <p:nvSpPr>
          <p:cNvPr id="3" name="Content Placeholder 2">
            <a:extLst>
              <a:ext uri="{FF2B5EF4-FFF2-40B4-BE49-F238E27FC236}">
                <a16:creationId xmlns:a16="http://schemas.microsoft.com/office/drawing/2014/main" id="{DF3F86F5-E4B9-4C9C-8337-9B3DCF3F72DD}"/>
              </a:ext>
            </a:extLst>
          </p:cNvPr>
          <p:cNvSpPr>
            <a:spLocks noGrp="1"/>
          </p:cNvSpPr>
          <p:nvPr>
            <p:ph idx="1"/>
          </p:nvPr>
        </p:nvSpPr>
        <p:spPr>
          <a:xfrm>
            <a:off x="1144923" y="2405894"/>
            <a:ext cx="5315189" cy="3535083"/>
          </a:xfrm>
        </p:spPr>
        <p:txBody>
          <a:bodyPr anchor="t">
            <a:normAutofit/>
          </a:bodyPr>
          <a:lstStyle/>
          <a:p>
            <a:r>
              <a:rPr lang="en-US" sz="1900"/>
              <a:t>Unstable Angina : Oxygen supply suddenly decreases, despite no change in oxygen demand .</a:t>
            </a:r>
          </a:p>
          <a:p>
            <a:r>
              <a:rPr lang="en-US" sz="1900"/>
              <a:t>Untreated Unstable angina , can lead to MI .</a:t>
            </a:r>
          </a:p>
          <a:p>
            <a:r>
              <a:rPr lang="en-US" sz="1900"/>
              <a:t>In contrast, patients with stable angina are not at immediate risk for MI .</a:t>
            </a:r>
          </a:p>
          <a:p>
            <a:r>
              <a:rPr lang="en-US" sz="1900"/>
              <a:t>NOTES :</a:t>
            </a:r>
          </a:p>
          <a:p>
            <a:pPr marL="514350" indent="-514350">
              <a:buFont typeface="+mj-lt"/>
              <a:buAutoNum type="arabicPeriod"/>
            </a:pPr>
            <a:r>
              <a:rPr lang="en-US" sz="1900"/>
              <a:t>15% of acute MI are asymptomatic </a:t>
            </a:r>
          </a:p>
          <a:p>
            <a:pPr marL="514350" indent="-514350">
              <a:buFont typeface="+mj-lt"/>
              <a:buAutoNum type="arabicPeriod"/>
            </a:pPr>
            <a:r>
              <a:rPr lang="en-US" sz="1900"/>
              <a:t>MI Without Chest pain or with atypical chest pain is more common in Elderly Patients &gt;75 years, Diabetics , Women</a:t>
            </a:r>
            <a:endParaRPr lang="ar-JO" sz="1900"/>
          </a:p>
        </p:txBody>
      </p:sp>
      <p:sp>
        <p:nvSpPr>
          <p:cNvPr id="20" name="Rectangle 11">
            <a:extLst>
              <a:ext uri="{FF2B5EF4-FFF2-40B4-BE49-F238E27FC236}">
                <a16:creationId xmlns:a16="http://schemas.microsoft.com/office/drawing/2014/main" id="{7004738A-9D34-43E8-97D2-CA0EED4F8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5"/>
            <a:ext cx="4092521"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B8B8D07F-F13E-443E-BA68-2D26672D76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
            <a:ext cx="4092521" cy="6400369"/>
          </a:xfrm>
          <a:prstGeom prst="rect">
            <a:avLst/>
          </a:prstGeom>
          <a:gradFill>
            <a:gsLst>
              <a:gs pos="31000">
                <a:schemeClr val="accent1">
                  <a:lumMod val="50000"/>
                  <a:alpha val="0"/>
                </a:schemeClr>
              </a:gs>
              <a:gs pos="100000">
                <a:schemeClr val="accent1">
                  <a:lumMod val="50000"/>
                  <a:alpha val="26000"/>
                </a:scheme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5">
            <a:extLst>
              <a:ext uri="{FF2B5EF4-FFF2-40B4-BE49-F238E27FC236}">
                <a16:creationId xmlns:a16="http://schemas.microsoft.com/office/drawing/2014/main" id="{2813A4FA-24A5-41ED-A534-3807D1B2F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22"/>
            <a:ext cx="4068667" cy="6400389"/>
          </a:xfrm>
          <a:prstGeom prst="rect">
            <a:avLst/>
          </a:prstGeom>
          <a:gradFill>
            <a:gsLst>
              <a:gs pos="0">
                <a:schemeClr val="accent1">
                  <a:alpha val="0"/>
                </a:schemeClr>
              </a:gs>
              <a:gs pos="72000">
                <a:srgbClr val="000000">
                  <a:alpha val="21000"/>
                </a:srgb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C3944F27-CA70-4E84-A51A-E6BF89558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3333" y="-10"/>
            <a:ext cx="3611467" cy="6857997"/>
          </a:xfrm>
          <a:prstGeom prst="rect">
            <a:avLst/>
          </a:prstGeom>
          <a:gradFill>
            <a:gsLst>
              <a:gs pos="0">
                <a:schemeClr val="accent1">
                  <a:alpha val="0"/>
                </a:schemeClr>
              </a:gs>
              <a:gs pos="93000">
                <a:srgbClr val="000000">
                  <a:alpha val="2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Heartbeat">
            <a:extLst>
              <a:ext uri="{FF2B5EF4-FFF2-40B4-BE49-F238E27FC236}">
                <a16:creationId xmlns:a16="http://schemas.microsoft.com/office/drawing/2014/main" id="{0429B189-C472-47C6-BB90-66A9A8FDCCE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75967" y="1359681"/>
            <a:ext cx="4170530" cy="4170530"/>
          </a:xfrm>
          <a:prstGeom prst="rect">
            <a:avLst/>
          </a:prstGeom>
        </p:spPr>
      </p:pic>
    </p:spTree>
    <p:extLst>
      <p:ext uri="{BB962C8B-B14F-4D97-AF65-F5344CB8AC3E}">
        <p14:creationId xmlns:p14="http://schemas.microsoft.com/office/powerpoint/2010/main" val="27141111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58E9F2-D4CF-47CC-BCB1-CDB1CD1868CD}"/>
              </a:ext>
            </a:extLst>
          </p:cNvPr>
          <p:cNvSpPr>
            <a:spLocks noGrp="1"/>
          </p:cNvSpPr>
          <p:nvPr>
            <p:ph type="title"/>
          </p:nvPr>
        </p:nvSpPr>
        <p:spPr>
          <a:xfrm>
            <a:off x="1371599" y="294538"/>
            <a:ext cx="9895951" cy="1033669"/>
          </a:xfrm>
        </p:spPr>
        <p:txBody>
          <a:bodyPr>
            <a:normAutofit/>
          </a:bodyPr>
          <a:lstStyle/>
          <a:p>
            <a:endParaRPr lang="ar-JO" sz="4000">
              <a:solidFill>
                <a:srgbClr val="FFFFFF"/>
              </a:solidFill>
            </a:endParaRPr>
          </a:p>
        </p:txBody>
      </p:sp>
      <p:sp>
        <p:nvSpPr>
          <p:cNvPr id="3" name="Content Placeholder 2">
            <a:extLst>
              <a:ext uri="{FF2B5EF4-FFF2-40B4-BE49-F238E27FC236}">
                <a16:creationId xmlns:a16="http://schemas.microsoft.com/office/drawing/2014/main" id="{91A591AF-8F7B-4786-9F52-CD7DC930616C}"/>
              </a:ext>
            </a:extLst>
          </p:cNvPr>
          <p:cNvSpPr>
            <a:spLocks noGrp="1"/>
          </p:cNvSpPr>
          <p:nvPr>
            <p:ph idx="1"/>
          </p:nvPr>
        </p:nvSpPr>
        <p:spPr>
          <a:xfrm>
            <a:off x="1371599" y="2318197"/>
            <a:ext cx="9724031" cy="3683358"/>
          </a:xfrm>
        </p:spPr>
        <p:txBody>
          <a:bodyPr anchor="ctr">
            <a:normAutofit/>
          </a:bodyPr>
          <a:lstStyle/>
          <a:p>
            <a:r>
              <a:rPr lang="en-US" sz="1700"/>
              <a:t>Use an angiotensin receptor blocker if ACEI intolerant.</a:t>
            </a:r>
          </a:p>
          <a:p>
            <a:r>
              <a:rPr lang="en-US" sz="1700"/>
              <a:t>Give an aldosterone antagonist (e.g ., spironolactone, eplerenone) to those with no contraindications who are already receiving an ACEI and </a:t>
            </a:r>
          </a:p>
          <a:p>
            <a:r>
              <a:rPr lang="en-US" sz="1700"/>
              <a:t>B-blocker, have an EF &lt; 40%, and have either symptomatic HF or diabetes mellitus.</a:t>
            </a:r>
          </a:p>
          <a:p>
            <a:r>
              <a:rPr lang="en-US" sz="1700"/>
              <a:t>Administer IV nitroglycerin in the first 24 hours for ongoing chest pain or hypertension.</a:t>
            </a:r>
          </a:p>
          <a:p>
            <a:r>
              <a:rPr lang="en-US" sz="1700"/>
              <a:t>In patients with diabetes, keep blood sugars &lt; 180 mg/dL using insulin-based regimens while avoiding hypoglycemia.</a:t>
            </a:r>
          </a:p>
          <a:p>
            <a:r>
              <a:rPr lang="en-US" sz="1700"/>
              <a:t>Vaccinate for influenza yearly.</a:t>
            </a:r>
          </a:p>
          <a:p>
            <a:r>
              <a:rPr lang="en-US" sz="1700"/>
              <a:t>Patients resuscitated after out-of-hospital cardiac arrest due to ventricular fibrillation or ventricular tachycardia should undergo immediate coronary angiography and PCI because acute coronary syndrome can be the cause.</a:t>
            </a:r>
            <a:endParaRPr lang="ar-JO" sz="1700"/>
          </a:p>
        </p:txBody>
      </p:sp>
    </p:spTree>
    <p:extLst>
      <p:ext uri="{BB962C8B-B14F-4D97-AF65-F5344CB8AC3E}">
        <p14:creationId xmlns:p14="http://schemas.microsoft.com/office/powerpoint/2010/main" val="210003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4654E3-9182-412F-AD57-30C43C26D219}"/>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Introduction</a:t>
            </a:r>
            <a:endParaRPr lang="ar-JO" sz="4000" dirty="0">
              <a:solidFill>
                <a:srgbClr val="FFFFFF"/>
              </a:solidFill>
            </a:endParaRPr>
          </a:p>
        </p:txBody>
      </p:sp>
      <p:sp>
        <p:nvSpPr>
          <p:cNvPr id="3" name="Content Placeholder 2">
            <a:extLst>
              <a:ext uri="{FF2B5EF4-FFF2-40B4-BE49-F238E27FC236}">
                <a16:creationId xmlns:a16="http://schemas.microsoft.com/office/drawing/2014/main" id="{9BE8B3C7-038E-41B6-ABC1-F8FAFD499D58}"/>
              </a:ext>
            </a:extLst>
          </p:cNvPr>
          <p:cNvSpPr>
            <a:spLocks noGrp="1"/>
          </p:cNvSpPr>
          <p:nvPr>
            <p:ph idx="1"/>
          </p:nvPr>
        </p:nvSpPr>
        <p:spPr>
          <a:xfrm>
            <a:off x="1371599" y="2318197"/>
            <a:ext cx="9724031" cy="3683358"/>
          </a:xfrm>
        </p:spPr>
        <p:txBody>
          <a:bodyPr anchor="ctr">
            <a:normAutofit/>
          </a:bodyPr>
          <a:lstStyle/>
          <a:p>
            <a:r>
              <a:rPr lang="en-US" sz="2000" dirty="0"/>
              <a:t>Markers for Acute MI </a:t>
            </a:r>
          </a:p>
          <a:p>
            <a:r>
              <a:rPr lang="en-US" sz="2000" dirty="0"/>
              <a:t>Troponin and creatine kinase → serum markers of myocardial necrosis .</a:t>
            </a:r>
          </a:p>
          <a:p>
            <a:r>
              <a:rPr lang="en-US" sz="2000" dirty="0"/>
              <a:t>Troponin is more </a:t>
            </a:r>
            <a:r>
              <a:rPr lang="en-US" sz="2000" b="1" u="sng" dirty="0">
                <a:solidFill>
                  <a:srgbClr val="FF0000"/>
                </a:solidFill>
              </a:rPr>
              <a:t>sensitive</a:t>
            </a:r>
            <a:r>
              <a:rPr lang="en-US" sz="2000" dirty="0"/>
              <a:t> and specific? for the diagnosis of acute MI . </a:t>
            </a:r>
          </a:p>
          <a:p>
            <a:r>
              <a:rPr lang="en-US" sz="2000" dirty="0"/>
              <a:t>After the onset of MI , troponin levels begin to rise 3-6 Hours and peaks after 24 hours and remain elevated for up to 2 weeks .</a:t>
            </a:r>
          </a:p>
          <a:p>
            <a:r>
              <a:rPr lang="en-US" sz="2000" dirty="0"/>
              <a:t>Creatine kinase peak within 24 hours and return to normal in 2-3 days. </a:t>
            </a:r>
          </a:p>
          <a:p>
            <a:r>
              <a:rPr lang="en-US" sz="2000" dirty="0"/>
              <a:t>Patients presenting with a new episode of chest pain within 2 weeks of a previous MI will have elevated troponin , which make it difficult to diagnose recurrent MI , in this case creatine kinase are useful for diagnosing a new acute MI because the normalize within 2-3 days of the previous MI .</a:t>
            </a:r>
            <a:endParaRPr lang="ar-JO" sz="2000" dirty="0"/>
          </a:p>
        </p:txBody>
      </p:sp>
    </p:spTree>
    <p:extLst>
      <p:ext uri="{BB962C8B-B14F-4D97-AF65-F5344CB8AC3E}">
        <p14:creationId xmlns:p14="http://schemas.microsoft.com/office/powerpoint/2010/main" val="3418867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463885C-ED35-4B31-9831-91F9C58795D8}"/>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Classification of MI </a:t>
            </a:r>
            <a:endParaRPr lang="ar-JO" sz="4000">
              <a:solidFill>
                <a:srgbClr val="FFFFFF"/>
              </a:solidFill>
            </a:endParaRPr>
          </a:p>
        </p:txBody>
      </p:sp>
      <p:sp>
        <p:nvSpPr>
          <p:cNvPr id="3" name="Content Placeholder 2">
            <a:extLst>
              <a:ext uri="{FF2B5EF4-FFF2-40B4-BE49-F238E27FC236}">
                <a16:creationId xmlns:a16="http://schemas.microsoft.com/office/drawing/2014/main" id="{FBB36229-973E-43B8-ABD1-C6E8AB7D2286}"/>
              </a:ext>
            </a:extLst>
          </p:cNvPr>
          <p:cNvSpPr>
            <a:spLocks noGrp="1"/>
          </p:cNvSpPr>
          <p:nvPr>
            <p:ph idx="1"/>
          </p:nvPr>
        </p:nvSpPr>
        <p:spPr>
          <a:xfrm>
            <a:off x="1371599" y="2318197"/>
            <a:ext cx="9724031" cy="3683358"/>
          </a:xfrm>
        </p:spPr>
        <p:txBody>
          <a:bodyPr anchor="ctr">
            <a:normAutofit/>
          </a:bodyPr>
          <a:lstStyle/>
          <a:p>
            <a:r>
              <a:rPr lang="en-US" sz="2000" dirty="0"/>
              <a:t>According to ECG Finding :</a:t>
            </a:r>
          </a:p>
          <a:p>
            <a:pPr marL="514350" indent="-514350">
              <a:buFont typeface="+mj-lt"/>
              <a:buAutoNum type="arabicPeriod"/>
            </a:pPr>
            <a:r>
              <a:rPr lang="en-US" sz="2000" dirty="0"/>
              <a:t>ST Elevation MI ( STEMI )</a:t>
            </a:r>
          </a:p>
          <a:p>
            <a:pPr marL="514350" indent="-514350">
              <a:buFont typeface="+mj-lt"/>
              <a:buAutoNum type="arabicPeriod"/>
            </a:pPr>
            <a:r>
              <a:rPr lang="en-US" sz="2000" dirty="0"/>
              <a:t>Non-ST Elevation MI ( NSTEMI )</a:t>
            </a:r>
          </a:p>
          <a:p>
            <a:r>
              <a:rPr lang="en-US" sz="2000" dirty="0"/>
              <a:t>STEMI </a:t>
            </a:r>
            <a:r>
              <a:rPr lang="en-US" sz="2000" b="1" u="sng" dirty="0"/>
              <a:t>can</a:t>
            </a:r>
            <a:r>
              <a:rPr lang="en-US" sz="2000" dirty="0"/>
              <a:t> be localized ( anterior , posterior , inferior ) myocardial wall, have high early mortality , but lower one year mortality .. </a:t>
            </a:r>
          </a:p>
          <a:p>
            <a:r>
              <a:rPr lang="en-US" sz="2000" dirty="0"/>
              <a:t>NSTEMI </a:t>
            </a:r>
            <a:r>
              <a:rPr lang="en-US" sz="2000" b="1" u="sng" dirty="0"/>
              <a:t>can't</a:t>
            </a:r>
            <a:r>
              <a:rPr lang="en-US" sz="2000" dirty="0"/>
              <a:t> be localized , patients have smaller infarct size and lower risk of early mortality than those with STEMI . But </a:t>
            </a:r>
            <a:r>
              <a:rPr lang="en-US" sz="2000" b="1" u="sng"/>
              <a:t>higher</a:t>
            </a:r>
            <a:r>
              <a:rPr lang="en-US" sz="2000" dirty="0"/>
              <a:t> one year mortality .</a:t>
            </a:r>
            <a:endParaRPr lang="ar-JO" sz="2000" dirty="0"/>
          </a:p>
        </p:txBody>
      </p:sp>
    </p:spTree>
    <p:extLst>
      <p:ext uri="{BB962C8B-B14F-4D97-AF65-F5344CB8AC3E}">
        <p14:creationId xmlns:p14="http://schemas.microsoft.com/office/powerpoint/2010/main" val="1620302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1339F2-F162-45D3-A188-DFB544C9F56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Early Medical Treatment</a:t>
            </a:r>
            <a:endParaRPr lang="ar-JO" sz="4000">
              <a:solidFill>
                <a:srgbClr val="FFFFFF"/>
              </a:solidFill>
            </a:endParaRPr>
          </a:p>
        </p:txBody>
      </p:sp>
      <p:sp>
        <p:nvSpPr>
          <p:cNvPr id="3" name="Content Placeholder 2">
            <a:extLst>
              <a:ext uri="{FF2B5EF4-FFF2-40B4-BE49-F238E27FC236}">
                <a16:creationId xmlns:a16="http://schemas.microsoft.com/office/drawing/2014/main" id="{56B9CB46-93B9-43A4-924A-FAA7669A2494}"/>
              </a:ext>
            </a:extLst>
          </p:cNvPr>
          <p:cNvSpPr>
            <a:spLocks noGrp="1"/>
          </p:cNvSpPr>
          <p:nvPr>
            <p:ph idx="1"/>
          </p:nvPr>
        </p:nvSpPr>
        <p:spPr>
          <a:xfrm>
            <a:off x="1371599" y="2318197"/>
            <a:ext cx="9724031" cy="3683358"/>
          </a:xfrm>
        </p:spPr>
        <p:txBody>
          <a:bodyPr anchor="ctr">
            <a:normAutofit/>
          </a:bodyPr>
          <a:lstStyle/>
          <a:p>
            <a:r>
              <a:rPr lang="en-US" sz="2000" dirty="0"/>
              <a:t>Management goals in MI :</a:t>
            </a:r>
          </a:p>
          <a:p>
            <a:pPr marL="514350" indent="-514350">
              <a:buFont typeface="+mj-lt"/>
              <a:buAutoNum type="arabicPeriod"/>
            </a:pPr>
            <a:r>
              <a:rPr lang="en-US" sz="2000" dirty="0"/>
              <a:t>Alleviating symptoms with </a:t>
            </a:r>
            <a:r>
              <a:rPr lang="en-US" sz="2000" dirty="0" err="1"/>
              <a:t>antiischemic</a:t>
            </a:r>
            <a:r>
              <a:rPr lang="en-US" sz="2000" dirty="0"/>
              <a:t> therapy and morphine .</a:t>
            </a:r>
          </a:p>
          <a:p>
            <a:pPr marL="514350" indent="-514350">
              <a:buFont typeface="+mj-lt"/>
              <a:buAutoNum type="arabicPeriod"/>
            </a:pPr>
            <a:r>
              <a:rPr lang="en-US" sz="2000" dirty="0"/>
              <a:t>Managing the intracoronary thrombus, with antiplatelet and anticoagulants .</a:t>
            </a:r>
          </a:p>
          <a:p>
            <a:pPr marL="514350" indent="-514350">
              <a:buFont typeface="+mj-lt"/>
              <a:buAutoNum type="arabicPeriod"/>
            </a:pPr>
            <a:r>
              <a:rPr lang="en-US" sz="2000" dirty="0"/>
              <a:t>Restoring flow in the affected coronary artery with percutaneous coronary intervention (PCI ) .</a:t>
            </a:r>
          </a:p>
          <a:p>
            <a:pPr marL="514350" indent="-514350">
              <a:buFont typeface="+mj-lt"/>
              <a:buAutoNum type="arabicPeriod"/>
            </a:pPr>
            <a:r>
              <a:rPr lang="en-US" sz="2000" dirty="0"/>
              <a:t>Optimization of medical therapy to prevent future recurrence of MI.</a:t>
            </a:r>
            <a:endParaRPr lang="ar-JO" sz="2000" dirty="0"/>
          </a:p>
        </p:txBody>
      </p:sp>
    </p:spTree>
    <p:extLst>
      <p:ext uri="{BB962C8B-B14F-4D97-AF65-F5344CB8AC3E}">
        <p14:creationId xmlns:p14="http://schemas.microsoft.com/office/powerpoint/2010/main" val="111623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227534-E5DA-4E32-985C-1B735ED9CFE2}"/>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ECG, Nitroglycerin , Morphine, B-Blocker ACEi, Atropine</a:t>
            </a:r>
            <a:endParaRPr lang="ar-JO" sz="4000">
              <a:solidFill>
                <a:srgbClr val="FFFFFF"/>
              </a:solidFill>
            </a:endParaRPr>
          </a:p>
        </p:txBody>
      </p:sp>
      <p:sp>
        <p:nvSpPr>
          <p:cNvPr id="3" name="Content Placeholder 2">
            <a:extLst>
              <a:ext uri="{FF2B5EF4-FFF2-40B4-BE49-F238E27FC236}">
                <a16:creationId xmlns:a16="http://schemas.microsoft.com/office/drawing/2014/main" id="{1473FB72-F14F-4D11-8934-C27B77752A99}"/>
              </a:ext>
            </a:extLst>
          </p:cNvPr>
          <p:cNvSpPr>
            <a:spLocks noGrp="1"/>
          </p:cNvSpPr>
          <p:nvPr>
            <p:ph idx="1"/>
          </p:nvPr>
        </p:nvSpPr>
        <p:spPr>
          <a:xfrm>
            <a:off x="4810259" y="649480"/>
            <a:ext cx="6555347" cy="5546047"/>
          </a:xfrm>
        </p:spPr>
        <p:txBody>
          <a:bodyPr anchor="ctr">
            <a:normAutofit/>
          </a:bodyPr>
          <a:lstStyle/>
          <a:p>
            <a:r>
              <a:rPr lang="en-US" sz="2000"/>
              <a:t>General Anti-Ischemic Measures For all Patients With an MI include : </a:t>
            </a:r>
          </a:p>
          <a:p>
            <a:pPr marL="514350" indent="-514350">
              <a:buFont typeface="+mj-lt"/>
              <a:buAutoNum type="arabicPeriod"/>
            </a:pPr>
            <a:r>
              <a:rPr lang="en-US" sz="2000"/>
              <a:t>Continuous ECG monitoring</a:t>
            </a:r>
          </a:p>
          <a:p>
            <a:pPr marL="514350" indent="-514350">
              <a:buFont typeface="+mj-lt"/>
              <a:buAutoNum type="arabicPeriod"/>
            </a:pPr>
            <a:r>
              <a:rPr lang="en-US" sz="2000"/>
              <a:t>Aspirin</a:t>
            </a:r>
          </a:p>
          <a:p>
            <a:pPr marL="514350" indent="-514350">
              <a:buFont typeface="+mj-lt"/>
              <a:buAutoNum type="arabicPeriod"/>
            </a:pPr>
            <a:r>
              <a:rPr lang="en-US" sz="2000"/>
              <a:t>sublingual nitroglycerin *3 for unstable angina and IV For MI</a:t>
            </a:r>
          </a:p>
          <a:p>
            <a:pPr marL="514350" indent="-514350">
              <a:buFont typeface="+mj-lt"/>
              <a:buAutoNum type="arabicPeriod"/>
            </a:pPr>
            <a:r>
              <a:rPr lang="en-US" sz="2000"/>
              <a:t>Morphine if pain is nor relieved by NTG , Never Give NSAID Except ASA .</a:t>
            </a:r>
          </a:p>
          <a:p>
            <a:pPr marL="514350" indent="-514350">
              <a:buFont typeface="+mj-lt"/>
              <a:buAutoNum type="arabicPeriod"/>
            </a:pPr>
            <a:r>
              <a:rPr lang="en-US" sz="2000"/>
              <a:t>Oral B-Blocker and ACEi if the patient is hypertensive or has LV dysfunction But Avoid B-Blocker if HF is not Stabilized .</a:t>
            </a:r>
          </a:p>
          <a:p>
            <a:pPr marL="514350" indent="-514350">
              <a:buFont typeface="+mj-lt"/>
              <a:buAutoNum type="arabicPeriod"/>
            </a:pPr>
            <a:r>
              <a:rPr lang="en-US" sz="2000"/>
              <a:t>Calcium Channel Blockers can be given if B-Blocker is contraindicated .</a:t>
            </a:r>
          </a:p>
          <a:p>
            <a:pPr marL="514350" indent="-514350">
              <a:buFont typeface="+mj-lt"/>
              <a:buAutoNum type="arabicPeriod"/>
            </a:pPr>
            <a:r>
              <a:rPr lang="en-US" sz="2000"/>
              <a:t>Atropine → treat acute sinus bradycardia with sign of low cardiac output.</a:t>
            </a:r>
            <a:endParaRPr lang="ar-JO" sz="2000"/>
          </a:p>
        </p:txBody>
      </p:sp>
    </p:spTree>
    <p:extLst>
      <p:ext uri="{BB962C8B-B14F-4D97-AF65-F5344CB8AC3E}">
        <p14:creationId xmlns:p14="http://schemas.microsoft.com/office/powerpoint/2010/main" val="3686561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18E2FA-5909-4040-8D8B-E146891F6015}"/>
              </a:ext>
            </a:extLst>
          </p:cNvPr>
          <p:cNvSpPr>
            <a:spLocks noGrp="1"/>
          </p:cNvSpPr>
          <p:nvPr>
            <p:ph type="title"/>
          </p:nvPr>
        </p:nvSpPr>
        <p:spPr>
          <a:xfrm>
            <a:off x="466722" y="586855"/>
            <a:ext cx="3201366" cy="3387497"/>
          </a:xfrm>
        </p:spPr>
        <p:txBody>
          <a:bodyPr anchor="b">
            <a:normAutofit/>
          </a:bodyPr>
          <a:lstStyle/>
          <a:p>
            <a:pPr algn="r"/>
            <a:r>
              <a:rPr lang="en-US" sz="3700" dirty="0">
                <a:solidFill>
                  <a:srgbClr val="FFFFFF"/>
                </a:solidFill>
              </a:rPr>
              <a:t>Antithrombotic therapy in MI </a:t>
            </a:r>
            <a:endParaRPr lang="ar-JO" sz="3700" dirty="0">
              <a:solidFill>
                <a:srgbClr val="FFFFFF"/>
              </a:solidFill>
            </a:endParaRPr>
          </a:p>
        </p:txBody>
      </p:sp>
      <p:sp>
        <p:nvSpPr>
          <p:cNvPr id="3" name="Content Placeholder 2">
            <a:extLst>
              <a:ext uri="{FF2B5EF4-FFF2-40B4-BE49-F238E27FC236}">
                <a16:creationId xmlns:a16="http://schemas.microsoft.com/office/drawing/2014/main" id="{5D1031BF-9AF8-4784-8322-6ECCD77AC67D}"/>
              </a:ext>
            </a:extLst>
          </p:cNvPr>
          <p:cNvSpPr>
            <a:spLocks noGrp="1"/>
          </p:cNvSpPr>
          <p:nvPr>
            <p:ph idx="1"/>
          </p:nvPr>
        </p:nvSpPr>
        <p:spPr>
          <a:xfrm>
            <a:off x="4810259" y="649480"/>
            <a:ext cx="6555347" cy="5546047"/>
          </a:xfrm>
        </p:spPr>
        <p:txBody>
          <a:bodyPr anchor="ctr">
            <a:normAutofit/>
          </a:bodyPr>
          <a:lstStyle/>
          <a:p>
            <a:pPr marL="514350" indent="-514350">
              <a:buFont typeface="+mj-lt"/>
              <a:buAutoNum type="arabicPeriod"/>
            </a:pPr>
            <a:r>
              <a:rPr lang="en-US" sz="2000" b="1" u="sng" dirty="0"/>
              <a:t>Parenteral anticoagulants :-</a:t>
            </a:r>
          </a:p>
          <a:p>
            <a:r>
              <a:rPr lang="en-US" sz="2000" dirty="0"/>
              <a:t>Unfractionated heparin → preferred because of its short half life , can be stopped if CABG surgery is needed .</a:t>
            </a:r>
          </a:p>
          <a:p>
            <a:r>
              <a:rPr lang="en-US" sz="2000" dirty="0"/>
              <a:t>Fondaparinux → used in patients with increased risk of bleeding , especially if only medical therapy are planned . (noninvasive strategy)</a:t>
            </a:r>
          </a:p>
          <a:p>
            <a:r>
              <a:rPr lang="en-US" sz="2000" dirty="0"/>
              <a:t>Bivalirudin is an alternative to UFH in patients who will undergo PCI within Hours .</a:t>
            </a:r>
          </a:p>
          <a:p>
            <a:r>
              <a:rPr lang="en-US" sz="2000" dirty="0"/>
              <a:t>Vitamin K antagonist and oral anticoagulation is not recommended .</a:t>
            </a:r>
            <a:endParaRPr lang="ar-JO" sz="2000" dirty="0"/>
          </a:p>
        </p:txBody>
      </p:sp>
    </p:spTree>
    <p:extLst>
      <p:ext uri="{BB962C8B-B14F-4D97-AF65-F5344CB8AC3E}">
        <p14:creationId xmlns:p14="http://schemas.microsoft.com/office/powerpoint/2010/main" val="3024644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A8170A-1633-48AC-BC06-E1067FDA2F26}"/>
              </a:ext>
            </a:extLst>
          </p:cNvPr>
          <p:cNvSpPr>
            <a:spLocks noGrp="1"/>
          </p:cNvSpPr>
          <p:nvPr>
            <p:ph type="title"/>
          </p:nvPr>
        </p:nvSpPr>
        <p:spPr>
          <a:xfrm>
            <a:off x="466722" y="586855"/>
            <a:ext cx="3201366" cy="3387497"/>
          </a:xfrm>
        </p:spPr>
        <p:txBody>
          <a:bodyPr anchor="b">
            <a:normAutofit/>
          </a:bodyPr>
          <a:lstStyle/>
          <a:p>
            <a:pPr algn="r"/>
            <a:r>
              <a:rPr lang="en-US" sz="3700" dirty="0">
                <a:solidFill>
                  <a:srgbClr val="FFFFFF"/>
                </a:solidFill>
              </a:rPr>
              <a:t>Antithrombotic therapy in MI </a:t>
            </a:r>
            <a:endParaRPr lang="ar-JO" sz="3700" dirty="0">
              <a:solidFill>
                <a:srgbClr val="FFFFFF"/>
              </a:solidFill>
            </a:endParaRPr>
          </a:p>
        </p:txBody>
      </p:sp>
      <p:sp>
        <p:nvSpPr>
          <p:cNvPr id="3" name="Content Placeholder 2">
            <a:extLst>
              <a:ext uri="{FF2B5EF4-FFF2-40B4-BE49-F238E27FC236}">
                <a16:creationId xmlns:a16="http://schemas.microsoft.com/office/drawing/2014/main" id="{5071E70E-B3A5-46CF-9018-3E3BAD5F43E8}"/>
              </a:ext>
            </a:extLst>
          </p:cNvPr>
          <p:cNvSpPr>
            <a:spLocks noGrp="1"/>
          </p:cNvSpPr>
          <p:nvPr>
            <p:ph idx="1"/>
          </p:nvPr>
        </p:nvSpPr>
        <p:spPr>
          <a:xfrm>
            <a:off x="4810259" y="649480"/>
            <a:ext cx="6555347" cy="5546047"/>
          </a:xfrm>
        </p:spPr>
        <p:txBody>
          <a:bodyPr anchor="ctr">
            <a:normAutofit/>
          </a:bodyPr>
          <a:lstStyle/>
          <a:p>
            <a:pPr marL="514350" indent="-514350">
              <a:buFont typeface="+mj-lt"/>
              <a:buAutoNum type="arabicPeriod" startAt="2"/>
            </a:pPr>
            <a:r>
              <a:rPr lang="en-US" sz="2000" b="1" u="sng" dirty="0"/>
              <a:t>Antiplatelets therapy :</a:t>
            </a:r>
          </a:p>
          <a:p>
            <a:r>
              <a:rPr lang="en-US" sz="2000" b="1" dirty="0"/>
              <a:t>A-Aspirin :</a:t>
            </a:r>
          </a:p>
          <a:p>
            <a:pPr lvl="1"/>
            <a:r>
              <a:rPr lang="en-US" sz="2000" dirty="0"/>
              <a:t>Immediately administer </a:t>
            </a:r>
            <a:r>
              <a:rPr lang="en-US" sz="2000" dirty="0" err="1"/>
              <a:t>nonenteric</a:t>
            </a:r>
            <a:r>
              <a:rPr lang="en-US" sz="2000" dirty="0"/>
              <a:t>-coated at a loading dose 162-325mg to all patients with MI .</a:t>
            </a:r>
          </a:p>
          <a:p>
            <a:pPr lvl="1"/>
            <a:r>
              <a:rPr lang="en-US" sz="2000" dirty="0"/>
              <a:t>Don't interrupt aspirin within the first 12 months after MI.</a:t>
            </a:r>
          </a:p>
          <a:p>
            <a:r>
              <a:rPr lang="en-US" sz="2000" b="1" dirty="0"/>
              <a:t>B- Platelet P2Y12 Receptor inhibitors :</a:t>
            </a:r>
          </a:p>
          <a:p>
            <a:pPr lvl="1"/>
            <a:r>
              <a:rPr lang="en-US" sz="1600" dirty="0"/>
              <a:t>These drugs irreversibly block the adenosine diphosphate receptor on platelets</a:t>
            </a:r>
            <a:endParaRPr lang="ar-JO" sz="1600" dirty="0"/>
          </a:p>
        </p:txBody>
      </p:sp>
    </p:spTree>
    <p:extLst>
      <p:ext uri="{BB962C8B-B14F-4D97-AF65-F5344CB8AC3E}">
        <p14:creationId xmlns:p14="http://schemas.microsoft.com/office/powerpoint/2010/main" val="3980127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TotalTime>
  <Words>2973</Words>
  <Application>Microsoft Office PowerPoint</Application>
  <PresentationFormat>Widescreen</PresentationFormat>
  <Paragraphs>188</Paragraphs>
  <Slides>30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Book Antiqua</vt:lpstr>
      <vt:lpstr>Calibri</vt:lpstr>
      <vt:lpstr>Calibri Light</vt:lpstr>
      <vt:lpstr>Wingdings</vt:lpstr>
      <vt:lpstr>Office Theme</vt:lpstr>
      <vt:lpstr>Management of Myocardial Infarction</vt:lpstr>
      <vt:lpstr>Introduction </vt:lpstr>
      <vt:lpstr>Introduction</vt:lpstr>
      <vt:lpstr>Introduction</vt:lpstr>
      <vt:lpstr>Classification of MI </vt:lpstr>
      <vt:lpstr>Early Medical Treatment</vt:lpstr>
      <vt:lpstr>ECG, Nitroglycerin , Morphine, B-Blocker ACEi, Atropine</vt:lpstr>
      <vt:lpstr>Antithrombotic therapy in MI </vt:lpstr>
      <vt:lpstr>Antithrombotic therapy in MI </vt:lpstr>
      <vt:lpstr>Antithrombotic therapy in MI </vt:lpstr>
      <vt:lpstr>PowerPoint Presentation</vt:lpstr>
      <vt:lpstr>Management of Non-ST elevation ACS – Acute Ischemia Pathway</vt:lpstr>
      <vt:lpstr>Invasive Therapy in NSTE-ACSs </vt:lpstr>
      <vt:lpstr>Invasive Therapy in NSTE-ACSs </vt:lpstr>
      <vt:lpstr>PowerPoint Presentation</vt:lpstr>
      <vt:lpstr>PowerPoint Presentation</vt:lpstr>
      <vt:lpstr>Ischemia-Guided Therapy in NSTE-ACSs </vt:lpstr>
      <vt:lpstr>Ischemia-guided therapy for NSTE-ACSs patients:</vt:lpstr>
      <vt:lpstr>ACSs Long-Term Antiplatelet Therapy after NSTE</vt:lpstr>
      <vt:lpstr>ACSs – Management of ST-Elevation MI</vt:lpstr>
      <vt:lpstr>Immediate Reperfusion Therapies </vt:lpstr>
      <vt:lpstr>Primary PCI</vt:lpstr>
      <vt:lpstr>Primary PCI</vt:lpstr>
      <vt:lpstr>Primary PCI</vt:lpstr>
      <vt:lpstr>Fibrinolytic Therapy in STEMI </vt:lpstr>
      <vt:lpstr>Fibrinolytic Therapy in STEMI </vt:lpstr>
      <vt:lpstr>Fibrinolytic Therapy in STEMI </vt:lpstr>
      <vt:lpstr>Fibrinolytic Therapy in STEMI </vt:lpstr>
      <vt:lpstr>Fibrinolytic Therapy in STEMI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Myocardial Infarction</dc:title>
  <dc:creator>اشرف النصراوين</dc:creator>
  <cp:lastModifiedBy>اشرف النصراوين</cp:lastModifiedBy>
  <cp:revision>4</cp:revision>
  <dcterms:created xsi:type="dcterms:W3CDTF">2022-01-31T20:18:24Z</dcterms:created>
  <dcterms:modified xsi:type="dcterms:W3CDTF">2022-02-02T21:25:12Z</dcterms:modified>
</cp:coreProperties>
</file>