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2" r:id="rId1"/>
    <p:sldMasterId id="2147483988" r:id="rId2"/>
  </p:sldMasterIdLst>
  <p:notesMasterIdLst>
    <p:notesMasterId r:id="rId69"/>
  </p:notesMasterIdLst>
  <p:sldIdLst>
    <p:sldId id="391" r:id="rId3"/>
    <p:sldId id="372" r:id="rId4"/>
    <p:sldId id="373" r:id="rId5"/>
    <p:sldId id="374" r:id="rId6"/>
    <p:sldId id="375" r:id="rId7"/>
    <p:sldId id="376" r:id="rId8"/>
    <p:sldId id="377" r:id="rId9"/>
    <p:sldId id="378" r:id="rId10"/>
    <p:sldId id="379" r:id="rId11"/>
    <p:sldId id="380" r:id="rId12"/>
    <p:sldId id="394" r:id="rId13"/>
    <p:sldId id="381" r:id="rId14"/>
    <p:sldId id="383" r:id="rId15"/>
    <p:sldId id="386" r:id="rId16"/>
    <p:sldId id="387" r:id="rId17"/>
    <p:sldId id="388" r:id="rId18"/>
    <p:sldId id="395" r:id="rId19"/>
    <p:sldId id="389" r:id="rId20"/>
    <p:sldId id="329" r:id="rId21"/>
    <p:sldId id="339" r:id="rId22"/>
    <p:sldId id="351" r:id="rId23"/>
    <p:sldId id="340" r:id="rId24"/>
    <p:sldId id="314" r:id="rId25"/>
    <p:sldId id="357" r:id="rId26"/>
    <p:sldId id="344" r:id="rId27"/>
    <p:sldId id="341" r:id="rId28"/>
    <p:sldId id="358" r:id="rId29"/>
    <p:sldId id="317" r:id="rId30"/>
    <p:sldId id="318" r:id="rId31"/>
    <p:sldId id="331" r:id="rId32"/>
    <p:sldId id="342" r:id="rId33"/>
    <p:sldId id="319" r:id="rId34"/>
    <p:sldId id="320" r:id="rId35"/>
    <p:sldId id="365" r:id="rId36"/>
    <p:sldId id="366" r:id="rId37"/>
    <p:sldId id="322" r:id="rId38"/>
    <p:sldId id="396" r:id="rId39"/>
    <p:sldId id="323" r:id="rId40"/>
    <p:sldId id="392" r:id="rId41"/>
    <p:sldId id="393" r:id="rId42"/>
    <p:sldId id="367" r:id="rId43"/>
    <p:sldId id="368" r:id="rId44"/>
    <p:sldId id="345" r:id="rId45"/>
    <p:sldId id="332" r:id="rId46"/>
    <p:sldId id="347" r:id="rId47"/>
    <p:sldId id="348" r:id="rId48"/>
    <p:sldId id="298" r:id="rId49"/>
    <p:sldId id="299" r:id="rId50"/>
    <p:sldId id="300" r:id="rId51"/>
    <p:sldId id="302" r:id="rId52"/>
    <p:sldId id="304" r:id="rId53"/>
    <p:sldId id="305" r:id="rId54"/>
    <p:sldId id="346" r:id="rId55"/>
    <p:sldId id="326" r:id="rId56"/>
    <p:sldId id="257" r:id="rId57"/>
    <p:sldId id="333" r:id="rId58"/>
    <p:sldId id="360" r:id="rId59"/>
    <p:sldId id="266" r:id="rId60"/>
    <p:sldId id="390" r:id="rId61"/>
    <p:sldId id="369" r:id="rId62"/>
    <p:sldId id="268" r:id="rId63"/>
    <p:sldId id="270" r:id="rId64"/>
    <p:sldId id="258" r:id="rId65"/>
    <p:sldId id="349" r:id="rId66"/>
    <p:sldId id="362" r:id="rId67"/>
    <p:sldId id="397" r:id="rId68"/>
  </p:sldIdLst>
  <p:sldSz cx="9144000" cy="6858000" type="screen4x3"/>
  <p:notesSz cx="6858000" cy="9144000"/>
  <p:defaultTextStyle>
    <a:defPPr>
      <a:defRPr lang="en-US"/>
    </a:defPPr>
    <a:lvl1pPr algn="l" rtl="0" eaLnBrk="0" fontAlgn="base" hangingPunct="0">
      <a:spcBef>
        <a:spcPct val="0"/>
      </a:spcBef>
      <a:spcAft>
        <a:spcPct val="0"/>
      </a:spcAft>
      <a:defRPr sz="48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48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48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48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48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48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48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48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48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422" autoAdjust="0"/>
    <p:restoredTop sz="90578" autoAdjust="0"/>
  </p:normalViewPr>
  <p:slideViewPr>
    <p:cSldViewPr>
      <p:cViewPr>
        <p:scale>
          <a:sx n="80" d="100"/>
          <a:sy n="80" d="100"/>
        </p:scale>
        <p:origin x="2011"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2FDCE07E-C098-4024-8B20-7F34B5F35A6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Arial" charset="0"/>
              </a:defRPr>
            </a:lvl1pPr>
          </a:lstStyle>
          <a:p>
            <a:pPr>
              <a:defRPr/>
            </a:pPr>
            <a:endParaRPr lang="en-US"/>
          </a:p>
        </p:txBody>
      </p:sp>
      <p:sp>
        <p:nvSpPr>
          <p:cNvPr id="3" name="Date Placeholder 2">
            <a:extLst>
              <a:ext uri="{FF2B5EF4-FFF2-40B4-BE49-F238E27FC236}">
                <a16:creationId xmlns="" xmlns:a16="http://schemas.microsoft.com/office/drawing/2014/main" id="{AF5069E3-7CFF-41D4-A519-22BCD8C27D5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Arial" charset="0"/>
              </a:defRPr>
            </a:lvl1pPr>
          </a:lstStyle>
          <a:p>
            <a:pPr>
              <a:defRPr/>
            </a:pPr>
            <a:fld id="{02BC146E-3BD0-45D0-B367-E988D3A281BC}" type="datetimeFigureOut">
              <a:rPr lang="en-US"/>
              <a:pPr>
                <a:defRPr/>
              </a:pPr>
              <a:t>9/22/2025</a:t>
            </a:fld>
            <a:endParaRPr lang="en-US"/>
          </a:p>
        </p:txBody>
      </p:sp>
      <p:sp>
        <p:nvSpPr>
          <p:cNvPr id="4" name="Slide Image Placeholder 3">
            <a:extLst>
              <a:ext uri="{FF2B5EF4-FFF2-40B4-BE49-F238E27FC236}">
                <a16:creationId xmlns="" xmlns:a16="http://schemas.microsoft.com/office/drawing/2014/main" id="{539A3D27-32DB-4EF4-9927-46B91B72827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 xmlns:a16="http://schemas.microsoft.com/office/drawing/2014/main" id="{C4AC72F7-2162-45A1-A917-AF5E4E5E85A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 xmlns:a16="http://schemas.microsoft.com/office/drawing/2014/main" id="{F6413C86-D82B-41B9-9E78-9D9083880BF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en-US"/>
          </a:p>
        </p:txBody>
      </p:sp>
      <p:sp>
        <p:nvSpPr>
          <p:cNvPr id="7" name="Slide Number Placeholder 6">
            <a:extLst>
              <a:ext uri="{FF2B5EF4-FFF2-40B4-BE49-F238E27FC236}">
                <a16:creationId xmlns="" xmlns:a16="http://schemas.microsoft.com/office/drawing/2014/main" id="{D2852525-2E7D-4B55-97B0-DAFDC0832F6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76F207B4-D7A5-4C2D-BF24-EFF924F15E0B}" type="slidenum">
              <a:rPr lang="ar-SA" altLang="en-US"/>
              <a:pPr/>
              <a:t>‹#›</a:t>
            </a:fld>
            <a:endParaRPr lang="en-US" altLang="en-US"/>
          </a:p>
        </p:txBody>
      </p:sp>
    </p:spTree>
    <p:extLst>
      <p:ext uri="{BB962C8B-B14F-4D97-AF65-F5344CB8AC3E}">
        <p14:creationId xmlns:p14="http://schemas.microsoft.com/office/powerpoint/2010/main" val="1778691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en.wikipedia.org/wiki/Seminiferous_tubules" TargetMode="External"/><Relationship Id="rId3" Type="http://schemas.openxmlformats.org/officeDocument/2006/relationships/hyperlink" Target="http://en.wikipedia.org/wiki/Anastomosis" TargetMode="External"/><Relationship Id="rId7" Type="http://schemas.openxmlformats.org/officeDocument/2006/relationships/hyperlink" Target="http://en.wikipedia.org/wiki/Spermatozoon"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en.wikipedia.org/wiki/Mediastinum_testis" TargetMode="External"/><Relationship Id="rId5" Type="http://schemas.openxmlformats.org/officeDocument/2006/relationships/hyperlink" Target="http://en.wikipedia.org/wiki/Testicle" TargetMode="External"/><Relationship Id="rId4" Type="http://schemas.openxmlformats.org/officeDocument/2006/relationships/hyperlink" Target="http://en.wikipedia.org/wiki/Tubule" TargetMode="External"/><Relationship Id="rId9" Type="http://schemas.openxmlformats.org/officeDocument/2006/relationships/hyperlink" Target="http://en.wikipedia.org/wiki/Vasa_efferentia"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 xmlns:a16="http://schemas.microsoft.com/office/drawing/2014/main" id="{9AA2B380-824C-4E65-976A-6D31A0B676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 xmlns:a16="http://schemas.microsoft.com/office/drawing/2014/main" id="{2EE54B38-C76D-48E9-8FAD-6F3E797399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 Dartos&gt;&gt;corrugates scrotum</a:t>
            </a:r>
          </a:p>
          <a:p>
            <a:r>
              <a:rPr lang="en-US" altLang="en-US"/>
              <a:t>Colles&gt;&gt;bind muscle o</a:t>
            </a:r>
          </a:p>
        </p:txBody>
      </p:sp>
      <p:sp>
        <p:nvSpPr>
          <p:cNvPr id="69636" name="Slide Number Placeholder 3">
            <a:extLst>
              <a:ext uri="{FF2B5EF4-FFF2-40B4-BE49-F238E27FC236}">
                <a16:creationId xmlns="" xmlns:a16="http://schemas.microsoft.com/office/drawing/2014/main" id="{960E7495-8BEE-451B-8F71-08FE661A86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fld id="{BAE52F96-16F7-4705-8D42-0B1E1A8CA1F8}" type="slidenum">
              <a:rPr lang="ar-SA" altLang="en-US" sz="1200"/>
              <a:pPr/>
              <a:t>3</a:t>
            </a:fld>
            <a:endParaRPr lang="en-US" altLang="en-US" sz="1200"/>
          </a:p>
        </p:txBody>
      </p:sp>
    </p:spTree>
    <p:extLst>
      <p:ext uri="{BB962C8B-B14F-4D97-AF65-F5344CB8AC3E}">
        <p14:creationId xmlns:p14="http://schemas.microsoft.com/office/powerpoint/2010/main" val="3298024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 xmlns:a16="http://schemas.microsoft.com/office/drawing/2014/main" id="{A16F7FF7-002B-4B7A-B7CB-F88D2C3541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fld id="{B6EA6BAD-3EE8-4B69-8C24-B69D2588B1AC}" type="slidenum">
              <a:rPr lang="ar-SA" altLang="en-US" sz="1200"/>
              <a:pPr/>
              <a:t>25</a:t>
            </a:fld>
            <a:endParaRPr lang="en-US" altLang="en-US" sz="1200"/>
          </a:p>
        </p:txBody>
      </p:sp>
      <p:sp>
        <p:nvSpPr>
          <p:cNvPr id="79875" name="Rectangle 2">
            <a:extLst>
              <a:ext uri="{FF2B5EF4-FFF2-40B4-BE49-F238E27FC236}">
                <a16:creationId xmlns="" xmlns:a16="http://schemas.microsoft.com/office/drawing/2014/main" id="{DC5545FE-FC90-46F5-BFEA-4B1E24EC97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a:extLst>
              <a:ext uri="{FF2B5EF4-FFF2-40B4-BE49-F238E27FC236}">
                <a16:creationId xmlns="" xmlns:a16="http://schemas.microsoft.com/office/drawing/2014/main" id="{908AD04F-DD36-4DCF-9B47-C5C2C754EA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sudden contraction of the cremasteric muscle, which inserts onto the cord in a spiral configuration, is the inciting event in most cases, initiating a rotational effect on the testis as it is pulled upward. The cord may twist as many as several complete (360-degree) rotations </a:t>
            </a:r>
          </a:p>
        </p:txBody>
      </p:sp>
    </p:spTree>
    <p:extLst>
      <p:ext uri="{BB962C8B-B14F-4D97-AF65-F5344CB8AC3E}">
        <p14:creationId xmlns:p14="http://schemas.microsoft.com/office/powerpoint/2010/main" val="1501159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 xmlns:a16="http://schemas.microsoft.com/office/drawing/2014/main" id="{9A8A3BC3-BE02-423C-828A-005B02EE63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 xmlns:a16="http://schemas.microsoft.com/office/drawing/2014/main" id="{6FF8B89B-6159-4AE7-B363-CDC4EA009C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solidFill>
                  <a:srgbClr val="FF0000"/>
                </a:solidFill>
              </a:rPr>
              <a:t>High riding testicle </a:t>
            </a:r>
            <a:r>
              <a:rPr lang="en-US" altLang="en-US"/>
              <a:t>with </a:t>
            </a:r>
            <a:r>
              <a:rPr lang="en-US" altLang="en-US">
                <a:solidFill>
                  <a:srgbClr val="FF0000"/>
                </a:solidFill>
              </a:rPr>
              <a:t>transverse lie </a:t>
            </a:r>
            <a:r>
              <a:rPr lang="en-US" altLang="en-US"/>
              <a:t>of testicle- </a:t>
            </a:r>
          </a:p>
          <a:p>
            <a:r>
              <a:rPr lang="en-US" altLang="en-US"/>
              <a:t>Prehn’s sign in acute epididymitis(Doppler is better)</a:t>
            </a:r>
            <a:endParaRPr lang="en-GB" altLang="en-US"/>
          </a:p>
        </p:txBody>
      </p:sp>
      <p:sp>
        <p:nvSpPr>
          <p:cNvPr id="80900" name="Slide Number Placeholder 3">
            <a:extLst>
              <a:ext uri="{FF2B5EF4-FFF2-40B4-BE49-F238E27FC236}">
                <a16:creationId xmlns="" xmlns:a16="http://schemas.microsoft.com/office/drawing/2014/main" id="{539F9163-5FC5-42B0-8259-F5DA59E6B3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fld id="{D6F0DC2B-B971-4CBC-A366-60D2B59CDAB5}" type="slidenum">
              <a:rPr lang="ar-SA" altLang="en-US" sz="1200"/>
              <a:pPr/>
              <a:t>27</a:t>
            </a:fld>
            <a:endParaRPr lang="en-US" altLang="en-US" sz="1200"/>
          </a:p>
        </p:txBody>
      </p:sp>
    </p:spTree>
    <p:extLst>
      <p:ext uri="{BB962C8B-B14F-4D97-AF65-F5344CB8AC3E}">
        <p14:creationId xmlns:p14="http://schemas.microsoft.com/office/powerpoint/2010/main" val="1811387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 xmlns:a16="http://schemas.microsoft.com/office/drawing/2014/main" id="{DB6FBE52-5718-4E81-9C70-5D36771B92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 xmlns:a16="http://schemas.microsoft.com/office/drawing/2014/main" id="{E67CA752-2904-4A06-B419-9DB0D3C2DB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best "test" to diagnose torsion is SURGICAL EXPLORATION once suspected</a:t>
            </a:r>
          </a:p>
          <a:p>
            <a:endParaRPr lang="en-GB" altLang="en-US"/>
          </a:p>
        </p:txBody>
      </p:sp>
      <p:sp>
        <p:nvSpPr>
          <p:cNvPr id="81924" name="Slide Number Placeholder 3">
            <a:extLst>
              <a:ext uri="{FF2B5EF4-FFF2-40B4-BE49-F238E27FC236}">
                <a16:creationId xmlns="" xmlns:a16="http://schemas.microsoft.com/office/drawing/2014/main" id="{F6D6F340-C045-4F90-8D8B-5B4504ADAF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fld id="{11C847FB-BF02-463D-B1F8-CCB3B0039618}" type="slidenum">
              <a:rPr lang="ar-SA" altLang="en-US" sz="1200"/>
              <a:pPr/>
              <a:t>28</a:t>
            </a:fld>
            <a:endParaRPr lang="en-US" altLang="en-US" sz="1200"/>
          </a:p>
        </p:txBody>
      </p:sp>
    </p:spTree>
    <p:extLst>
      <p:ext uri="{BB962C8B-B14F-4D97-AF65-F5344CB8AC3E}">
        <p14:creationId xmlns:p14="http://schemas.microsoft.com/office/powerpoint/2010/main" val="1319693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 xmlns:a16="http://schemas.microsoft.com/office/drawing/2014/main" id="{156F7C93-7216-4623-A769-9C86A60495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 xmlns:a16="http://schemas.microsoft.com/office/drawing/2014/main" id="{820FE00B-5458-498C-8CA0-7B78B52A22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orchidopexy</a:t>
            </a:r>
          </a:p>
          <a:p>
            <a:endParaRPr lang="en-GB" altLang="en-US"/>
          </a:p>
        </p:txBody>
      </p:sp>
      <p:sp>
        <p:nvSpPr>
          <p:cNvPr id="82948" name="Slide Number Placeholder 3">
            <a:extLst>
              <a:ext uri="{FF2B5EF4-FFF2-40B4-BE49-F238E27FC236}">
                <a16:creationId xmlns="" xmlns:a16="http://schemas.microsoft.com/office/drawing/2014/main" id="{03E43CC3-4149-4D32-B089-5327A108CF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fld id="{5478BB8A-FB08-4D73-8D20-32EB89A9E323}" type="slidenum">
              <a:rPr lang="ar-SA" altLang="en-US" sz="1200"/>
              <a:pPr/>
              <a:t>29</a:t>
            </a:fld>
            <a:endParaRPr lang="en-US" altLang="en-US" sz="1200"/>
          </a:p>
        </p:txBody>
      </p:sp>
    </p:spTree>
    <p:extLst>
      <p:ext uri="{BB962C8B-B14F-4D97-AF65-F5344CB8AC3E}">
        <p14:creationId xmlns:p14="http://schemas.microsoft.com/office/powerpoint/2010/main" val="2313110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 xmlns:a16="http://schemas.microsoft.com/office/drawing/2014/main" id="{41653DD4-BAC3-4478-9613-AC0A172F33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 xmlns:a16="http://schemas.microsoft.com/office/drawing/2014/main" id="{E8D982E9-30AE-4F16-A6A7-F7AE807C6E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altLang="en-US" sz="2400"/>
              <a:t>Onset of Symptoms: </a:t>
            </a:r>
            <a:r>
              <a:rPr lang="en-US" altLang="en-US" sz="2000"/>
              <a:t>Subacute .</a:t>
            </a:r>
          </a:p>
          <a:p>
            <a:pPr eaLnBrk="1" hangingPunct="1">
              <a:lnSpc>
                <a:spcPct val="80000"/>
              </a:lnSpc>
            </a:pPr>
            <a:r>
              <a:rPr lang="en-US" altLang="en-US" sz="2400"/>
              <a:t>Tenderness ..</a:t>
            </a:r>
            <a:r>
              <a:rPr lang="en-US" altLang="en-US" sz="2000"/>
              <a:t>Localized to upper pole</a:t>
            </a:r>
          </a:p>
          <a:p>
            <a:pPr eaLnBrk="1" hangingPunct="1">
              <a:lnSpc>
                <a:spcPct val="80000"/>
              </a:lnSpc>
            </a:pPr>
            <a:r>
              <a:rPr lang="en-US" altLang="en-US" sz="2400"/>
              <a:t>UA  Negative</a:t>
            </a:r>
          </a:p>
          <a:p>
            <a:pPr eaLnBrk="1" hangingPunct="1">
              <a:lnSpc>
                <a:spcPct val="80000"/>
              </a:lnSpc>
            </a:pPr>
            <a:r>
              <a:rPr lang="en-US" altLang="en-US" sz="2400"/>
              <a:t>Cremasteric reflex </a:t>
            </a:r>
            <a:r>
              <a:rPr lang="en-US" altLang="en-US" sz="2000"/>
              <a:t>Positive</a:t>
            </a:r>
          </a:p>
        </p:txBody>
      </p:sp>
      <p:sp>
        <p:nvSpPr>
          <p:cNvPr id="83972" name="Slide Number Placeholder 3">
            <a:extLst>
              <a:ext uri="{FF2B5EF4-FFF2-40B4-BE49-F238E27FC236}">
                <a16:creationId xmlns="" xmlns:a16="http://schemas.microsoft.com/office/drawing/2014/main" id="{02664C0F-6EA2-4A61-9DD4-108BF682B2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fld id="{D3B72B0B-07B4-4F89-BCFD-E00C4B07EE78}" type="slidenum">
              <a:rPr lang="ar-SA" altLang="en-US" sz="1200"/>
              <a:pPr/>
              <a:t>30</a:t>
            </a:fld>
            <a:endParaRPr lang="en-US" altLang="en-US" sz="1200"/>
          </a:p>
        </p:txBody>
      </p:sp>
    </p:spTree>
    <p:extLst>
      <p:ext uri="{BB962C8B-B14F-4D97-AF65-F5344CB8AC3E}">
        <p14:creationId xmlns:p14="http://schemas.microsoft.com/office/powerpoint/2010/main" val="3733800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 xmlns:a16="http://schemas.microsoft.com/office/drawing/2014/main" id="{93AC25A1-84FD-4C92-925B-5068B4CCB2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 xmlns:a16="http://schemas.microsoft.com/office/drawing/2014/main" id="{FABDDFA1-25C6-42FE-843A-E019084DA8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We have to be sure about the diagnosis .. Otherwise we do a surgical exploration</a:t>
            </a:r>
            <a:endParaRPr lang="en-GB" altLang="en-US"/>
          </a:p>
        </p:txBody>
      </p:sp>
      <p:sp>
        <p:nvSpPr>
          <p:cNvPr id="84996" name="Slide Number Placeholder 3">
            <a:extLst>
              <a:ext uri="{FF2B5EF4-FFF2-40B4-BE49-F238E27FC236}">
                <a16:creationId xmlns="" xmlns:a16="http://schemas.microsoft.com/office/drawing/2014/main" id="{01587B3F-4477-42BD-B71D-78BB26F72D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fld id="{39717D27-9828-4BF7-9B16-F88FAADE7055}" type="slidenum">
              <a:rPr lang="ar-SA" altLang="en-US" sz="1200"/>
              <a:pPr/>
              <a:t>31</a:t>
            </a:fld>
            <a:endParaRPr lang="en-US" altLang="en-US" sz="1200"/>
          </a:p>
        </p:txBody>
      </p:sp>
    </p:spTree>
    <p:extLst>
      <p:ext uri="{BB962C8B-B14F-4D97-AF65-F5344CB8AC3E}">
        <p14:creationId xmlns:p14="http://schemas.microsoft.com/office/powerpoint/2010/main" val="3698418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 xmlns:a16="http://schemas.microsoft.com/office/drawing/2014/main" id="{48E45981-59B7-43BF-940D-E554DA6D1A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fld id="{70E744BB-2AA4-494A-8077-1B8BF0E501EC}" type="slidenum">
              <a:rPr lang="en-US" altLang="en-US" sz="1200">
                <a:latin typeface="Arial" panose="020B0604020202020204" pitchFamily="34" charset="0"/>
                <a:ea typeface="MS PGothic" panose="020B0600070205080204" pitchFamily="34" charset="-128"/>
              </a:rPr>
              <a:pPr/>
              <a:t>34</a:t>
            </a:fld>
            <a:endParaRPr lang="en-US" altLang="en-US" sz="1200">
              <a:latin typeface="Arial" panose="020B0604020202020204" pitchFamily="34" charset="0"/>
              <a:ea typeface="MS PGothic" panose="020B0600070205080204" pitchFamily="34" charset="-128"/>
            </a:endParaRPr>
          </a:p>
        </p:txBody>
      </p:sp>
      <p:sp>
        <p:nvSpPr>
          <p:cNvPr id="86019" name="Rectangle 2">
            <a:extLst>
              <a:ext uri="{FF2B5EF4-FFF2-40B4-BE49-F238E27FC236}">
                <a16:creationId xmlns="" xmlns:a16="http://schemas.microsoft.com/office/drawing/2014/main" id="{A8A7477D-01D0-4AA2-83A5-F394D938FF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a:extLst>
              <a:ext uri="{FF2B5EF4-FFF2-40B4-BE49-F238E27FC236}">
                <a16:creationId xmlns="" xmlns:a16="http://schemas.microsoft.com/office/drawing/2014/main" id="{E7C6F227-8EEB-458F-96FF-C20C6B1B74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065496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 xmlns:a16="http://schemas.microsoft.com/office/drawing/2014/main" id="{0822D8DB-9CFA-4EB5-A1EA-177B340F8A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fld id="{EA0556D3-F1BF-4950-B4B5-89A8ABCFDCA5}" type="slidenum">
              <a:rPr lang="en-US" altLang="en-US" sz="1200">
                <a:latin typeface="Arial" panose="020B0604020202020204" pitchFamily="34" charset="0"/>
                <a:ea typeface="MS PGothic" panose="020B0600070205080204" pitchFamily="34" charset="-128"/>
              </a:rPr>
              <a:pPr/>
              <a:t>35</a:t>
            </a:fld>
            <a:endParaRPr lang="en-US" altLang="en-US" sz="1200">
              <a:latin typeface="Arial" panose="020B0604020202020204" pitchFamily="34" charset="0"/>
              <a:ea typeface="MS PGothic" panose="020B0600070205080204" pitchFamily="34" charset="-128"/>
            </a:endParaRPr>
          </a:p>
        </p:txBody>
      </p:sp>
      <p:sp>
        <p:nvSpPr>
          <p:cNvPr id="87043" name="Rectangle 2">
            <a:extLst>
              <a:ext uri="{FF2B5EF4-FFF2-40B4-BE49-F238E27FC236}">
                <a16:creationId xmlns="" xmlns:a16="http://schemas.microsoft.com/office/drawing/2014/main" id="{1D525A65-5191-4BAA-A05D-64CC19981C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a:extLst>
              <a:ext uri="{FF2B5EF4-FFF2-40B4-BE49-F238E27FC236}">
                <a16:creationId xmlns="" xmlns:a16="http://schemas.microsoft.com/office/drawing/2014/main" id="{9B0A623C-922D-4C4E-A64A-B295BBD1FC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499125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 xmlns:a16="http://schemas.microsoft.com/office/drawing/2014/main" id="{6DD85D45-6FA6-4731-8809-3EABAE5618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 xmlns:a16="http://schemas.microsoft.com/office/drawing/2014/main" id="{96AD02C5-9812-4756-A2AB-95BCDE5435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Complications of acute epididymitis</a:t>
            </a:r>
          </a:p>
          <a:p>
            <a:r>
              <a:rPr lang="en-GB" altLang="en-US"/>
              <a:t>These include abscess formation, infarction of the testis, chronic pain, and infertility</a:t>
            </a:r>
          </a:p>
          <a:p>
            <a:endParaRPr lang="en-GB" altLang="en-US"/>
          </a:p>
        </p:txBody>
      </p:sp>
      <p:sp>
        <p:nvSpPr>
          <p:cNvPr id="88068" name="Slide Number Placeholder 3">
            <a:extLst>
              <a:ext uri="{FF2B5EF4-FFF2-40B4-BE49-F238E27FC236}">
                <a16:creationId xmlns="" xmlns:a16="http://schemas.microsoft.com/office/drawing/2014/main" id="{EC7B189C-B565-472A-9C1D-A80BFBF2F9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fld id="{FC079DCD-92E7-4023-8494-C36D083E5C9D}" type="slidenum">
              <a:rPr lang="ar-SA" altLang="en-US" sz="1200"/>
              <a:pPr/>
              <a:t>36</a:t>
            </a:fld>
            <a:endParaRPr lang="en-US" altLang="en-US" sz="1200"/>
          </a:p>
        </p:txBody>
      </p:sp>
    </p:spTree>
    <p:extLst>
      <p:ext uri="{BB962C8B-B14F-4D97-AF65-F5344CB8AC3E}">
        <p14:creationId xmlns:p14="http://schemas.microsoft.com/office/powerpoint/2010/main" val="1481235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 xmlns:a16="http://schemas.microsoft.com/office/drawing/2014/main" id="{F4230C7B-5E18-45AE-8886-542CB0072B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 xmlns:a16="http://schemas.microsoft.com/office/drawing/2014/main" id="{9E6C7764-072F-4A1E-A6C1-37F3B1297E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Midstream specimen of urin ….. Tb: ethambutol , rifampicin … streptomycin ……..((</a:t>
            </a:r>
            <a:r>
              <a:rPr lang="en-US" altLang="en-US">
                <a:latin typeface="Times New Roman" panose="02020603050405020304" pitchFamily="18" charset="0"/>
                <a:cs typeface="Times New Roman" panose="02020603050405020304" pitchFamily="18" charset="0"/>
              </a:rPr>
              <a:t>Early morning urine specimens for TB culture</a:t>
            </a:r>
            <a:endParaRPr lang="en-GB" altLang="en-US"/>
          </a:p>
        </p:txBody>
      </p:sp>
      <p:sp>
        <p:nvSpPr>
          <p:cNvPr id="89092" name="Slide Number Placeholder 3">
            <a:extLst>
              <a:ext uri="{FF2B5EF4-FFF2-40B4-BE49-F238E27FC236}">
                <a16:creationId xmlns="" xmlns:a16="http://schemas.microsoft.com/office/drawing/2014/main" id="{E3361444-99B6-4468-BD5E-CCA95254D6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fld id="{0DF94AAD-F249-4681-8264-DCA98C990565}" type="slidenum">
              <a:rPr lang="ar-SA" altLang="en-US" sz="1200"/>
              <a:pPr/>
              <a:t>38</a:t>
            </a:fld>
            <a:endParaRPr lang="en-US" altLang="en-US" sz="1200"/>
          </a:p>
        </p:txBody>
      </p:sp>
    </p:spTree>
    <p:extLst>
      <p:ext uri="{BB962C8B-B14F-4D97-AF65-F5344CB8AC3E}">
        <p14:creationId xmlns:p14="http://schemas.microsoft.com/office/powerpoint/2010/main" val="524684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 xmlns:a16="http://schemas.microsoft.com/office/drawing/2014/main" id="{C6A9EDD1-0D59-4432-8D5E-518710E21E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 xmlns:a16="http://schemas.microsoft.com/office/drawing/2014/main" id="{F5A0A3E0-6A34-4C70-A382-DBF0A397B9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0660" name="Slide Number Placeholder 3">
            <a:extLst>
              <a:ext uri="{FF2B5EF4-FFF2-40B4-BE49-F238E27FC236}">
                <a16:creationId xmlns="" xmlns:a16="http://schemas.microsoft.com/office/drawing/2014/main" id="{EFCA2194-7A58-46A9-BEAC-ACD3EA5041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fld id="{DE167655-C5BE-4E25-8BC4-8A3B05C0825B}" type="slidenum">
              <a:rPr lang="ar-SA" altLang="en-US" sz="1200"/>
              <a:pPr/>
              <a:t>6</a:t>
            </a:fld>
            <a:endParaRPr lang="en-US" altLang="en-US" sz="1200"/>
          </a:p>
        </p:txBody>
      </p:sp>
    </p:spTree>
    <p:extLst>
      <p:ext uri="{BB962C8B-B14F-4D97-AF65-F5344CB8AC3E}">
        <p14:creationId xmlns:p14="http://schemas.microsoft.com/office/powerpoint/2010/main" val="3697887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 xmlns:a16="http://schemas.microsoft.com/office/drawing/2014/main" id="{C2D4463D-1DF9-4DBA-836F-7A1994635F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fld id="{29F6F173-D162-4D48-8459-4F266EC79D7E}" type="slidenum">
              <a:rPr lang="en-US" altLang="en-US" sz="1200">
                <a:latin typeface="Arial" panose="020B0604020202020204" pitchFamily="34" charset="0"/>
                <a:ea typeface="MS PGothic" panose="020B0600070205080204" pitchFamily="34" charset="-128"/>
              </a:rPr>
              <a:pPr/>
              <a:t>41</a:t>
            </a:fld>
            <a:endParaRPr lang="en-US" altLang="en-US" sz="1200">
              <a:latin typeface="Arial" panose="020B0604020202020204" pitchFamily="34" charset="0"/>
              <a:ea typeface="MS PGothic" panose="020B0600070205080204" pitchFamily="34" charset="-128"/>
            </a:endParaRPr>
          </a:p>
        </p:txBody>
      </p:sp>
      <p:sp>
        <p:nvSpPr>
          <p:cNvPr id="90115" name="Rectangle 2">
            <a:extLst>
              <a:ext uri="{FF2B5EF4-FFF2-40B4-BE49-F238E27FC236}">
                <a16:creationId xmlns="" xmlns:a16="http://schemas.microsoft.com/office/drawing/2014/main" id="{C53E4967-2038-442C-B0FE-2E4E56E683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a:extLst>
              <a:ext uri="{FF2B5EF4-FFF2-40B4-BE49-F238E27FC236}">
                <a16:creationId xmlns="" xmlns:a16="http://schemas.microsoft.com/office/drawing/2014/main" id="{6E54FAC2-C2EC-44DD-BE3C-130CEB36DF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rPr>
              <a:t>Mumps is the </a:t>
            </a:r>
            <a:r>
              <a:rPr lang="en-US" altLang="en-US"/>
              <a:t>Most common cause  of orchitis</a:t>
            </a:r>
          </a:p>
        </p:txBody>
      </p:sp>
    </p:spTree>
    <p:extLst>
      <p:ext uri="{BB962C8B-B14F-4D97-AF65-F5344CB8AC3E}">
        <p14:creationId xmlns:p14="http://schemas.microsoft.com/office/powerpoint/2010/main" val="3800710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 xmlns:a16="http://schemas.microsoft.com/office/drawing/2014/main" id="{BDF7F296-A51D-4A3B-9FA0-46DC1AD14A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 xmlns:a16="http://schemas.microsoft.com/office/drawing/2014/main" id="{08E8C607-C219-4CEA-A603-F7231738BF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Treatment : BED REST,</a:t>
            </a:r>
          </a:p>
          <a:p>
            <a:r>
              <a:rPr lang="en-US" altLang="en-US"/>
              <a:t> SCROTAL SUPPORT ANALGESICS, ANTIEMETICs</a:t>
            </a:r>
          </a:p>
          <a:p>
            <a:r>
              <a:rPr lang="en-US" altLang="en-US"/>
              <a:t>Similar to epididymitis if bacterial cause </a:t>
            </a:r>
          </a:p>
          <a:p>
            <a:endParaRPr lang="en-GB" altLang="en-US"/>
          </a:p>
        </p:txBody>
      </p:sp>
      <p:sp>
        <p:nvSpPr>
          <p:cNvPr id="91140" name="Slide Number Placeholder 3">
            <a:extLst>
              <a:ext uri="{FF2B5EF4-FFF2-40B4-BE49-F238E27FC236}">
                <a16:creationId xmlns="" xmlns:a16="http://schemas.microsoft.com/office/drawing/2014/main" id="{56BAF706-F299-4DF4-9B7D-BF457F9F8E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fld id="{0F9BE961-23AC-4D49-906D-B9E0B7E53E6A}" type="slidenum">
              <a:rPr lang="ar-SA" altLang="en-US" sz="1200"/>
              <a:pPr/>
              <a:t>42</a:t>
            </a:fld>
            <a:endParaRPr lang="en-US" altLang="en-US" sz="1200"/>
          </a:p>
        </p:txBody>
      </p:sp>
    </p:spTree>
    <p:extLst>
      <p:ext uri="{BB962C8B-B14F-4D97-AF65-F5344CB8AC3E}">
        <p14:creationId xmlns:p14="http://schemas.microsoft.com/office/powerpoint/2010/main" val="114274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 xmlns:a16="http://schemas.microsoft.com/office/drawing/2014/main" id="{ABC3A8EB-A1D3-4ADA-BECA-47C06C6912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 xmlns:a16="http://schemas.microsoft.com/office/drawing/2014/main" id="{3DD15235-48C9-418A-B26E-F6D09BA96D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solidFill>
                  <a:srgbClr val="FF0000"/>
                </a:solidFill>
              </a:rPr>
              <a:t>infection --- increase production +decrease excretion</a:t>
            </a:r>
            <a:endParaRPr lang="en-US" altLang="en-US">
              <a:solidFill>
                <a:srgbClr val="FF0000"/>
              </a:solidFill>
              <a:latin typeface="Times New Roman" panose="02020603050405020304" pitchFamily="18" charset="0"/>
              <a:cs typeface="Times New Roman" panose="02020603050405020304" pitchFamily="18" charset="0"/>
            </a:endParaRPr>
          </a:p>
          <a:p>
            <a:endParaRPr lang="en-GB" altLang="en-US"/>
          </a:p>
        </p:txBody>
      </p:sp>
      <p:sp>
        <p:nvSpPr>
          <p:cNvPr id="92164" name="Slide Number Placeholder 3">
            <a:extLst>
              <a:ext uri="{FF2B5EF4-FFF2-40B4-BE49-F238E27FC236}">
                <a16:creationId xmlns="" xmlns:a16="http://schemas.microsoft.com/office/drawing/2014/main" id="{ACA40696-8169-4FB3-9FFB-A34547873B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fld id="{64E74860-BEE8-4573-A747-DA51636A4864}" type="slidenum">
              <a:rPr lang="ar-SA" altLang="en-US" sz="1200"/>
              <a:pPr/>
              <a:t>47</a:t>
            </a:fld>
            <a:endParaRPr lang="en-US" altLang="en-US" sz="1200"/>
          </a:p>
        </p:txBody>
      </p:sp>
    </p:spTree>
    <p:extLst>
      <p:ext uri="{BB962C8B-B14F-4D97-AF65-F5344CB8AC3E}">
        <p14:creationId xmlns:p14="http://schemas.microsoft.com/office/powerpoint/2010/main" val="1967951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 xmlns:a16="http://schemas.microsoft.com/office/drawing/2014/main" id="{FBAC01FC-87EC-481A-98DE-E60A14DB1D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 xmlns:a16="http://schemas.microsoft.com/office/drawing/2014/main" id="{81062104-5B0B-4AAE-8656-C53200ED44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93188" name="Slide Number Placeholder 3">
            <a:extLst>
              <a:ext uri="{FF2B5EF4-FFF2-40B4-BE49-F238E27FC236}">
                <a16:creationId xmlns="" xmlns:a16="http://schemas.microsoft.com/office/drawing/2014/main" id="{1C166D2C-D17D-4BCF-867A-F2D1490771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fld id="{FA1176F9-9BE8-44BB-A8E8-0CCAA8F98568}" type="slidenum">
              <a:rPr lang="ar-SA" altLang="en-US" sz="1200"/>
              <a:pPr/>
              <a:t>48</a:t>
            </a:fld>
            <a:endParaRPr lang="en-US" altLang="en-US" sz="1200"/>
          </a:p>
        </p:txBody>
      </p:sp>
    </p:spTree>
    <p:extLst>
      <p:ext uri="{BB962C8B-B14F-4D97-AF65-F5344CB8AC3E}">
        <p14:creationId xmlns:p14="http://schemas.microsoft.com/office/powerpoint/2010/main" val="38821921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 xmlns:a16="http://schemas.microsoft.com/office/drawing/2014/main" id="{EC013807-4869-41BD-8496-914BBDF571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 xmlns:a16="http://schemas.microsoft.com/office/drawing/2014/main" id="{592B4C93-92A5-47A6-B95F-8F2945A2FB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smooth surface and it is difficult or impossible to feel the testis which is surrounded by the tense, fluid collection </a:t>
            </a:r>
          </a:p>
          <a:p>
            <a:endParaRPr lang="en-GB" altLang="en-US"/>
          </a:p>
        </p:txBody>
      </p:sp>
      <p:sp>
        <p:nvSpPr>
          <p:cNvPr id="94212" name="Slide Number Placeholder 3">
            <a:extLst>
              <a:ext uri="{FF2B5EF4-FFF2-40B4-BE49-F238E27FC236}">
                <a16:creationId xmlns="" xmlns:a16="http://schemas.microsoft.com/office/drawing/2014/main" id="{2DEB041D-D302-495B-9748-CCCF7B5F2D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fld id="{597BFBE0-FFBB-41CA-ADB9-FD3D79733593}" type="slidenum">
              <a:rPr lang="ar-SA" altLang="en-US" sz="1200"/>
              <a:pPr/>
              <a:t>49</a:t>
            </a:fld>
            <a:endParaRPr lang="en-US" altLang="en-US" sz="1200"/>
          </a:p>
        </p:txBody>
      </p:sp>
    </p:spTree>
    <p:extLst>
      <p:ext uri="{BB962C8B-B14F-4D97-AF65-F5344CB8AC3E}">
        <p14:creationId xmlns:p14="http://schemas.microsoft.com/office/powerpoint/2010/main" val="3937102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 xmlns:a16="http://schemas.microsoft.com/office/drawing/2014/main" id="{24271A4A-8776-48B7-BEDD-03CADE512E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 xmlns:a16="http://schemas.microsoft.com/office/drawing/2014/main" id="{E296373A-93D8-4E7A-ACC4-752EDE7046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Cause left testicular vein enters the left renal vein at a 90 degree angle while the right testicular drain directly into the inferior vena cava </a:t>
            </a:r>
            <a:endParaRPr lang="en-GB" altLang="en-US"/>
          </a:p>
        </p:txBody>
      </p:sp>
      <p:sp>
        <p:nvSpPr>
          <p:cNvPr id="95236" name="Slide Number Placeholder 3">
            <a:extLst>
              <a:ext uri="{FF2B5EF4-FFF2-40B4-BE49-F238E27FC236}">
                <a16:creationId xmlns="" xmlns:a16="http://schemas.microsoft.com/office/drawing/2014/main" id="{5F6EBE02-3A3E-475B-8EB0-3B3BFCB80A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fld id="{406DD092-57C6-4E69-9950-68C2DCA526CB}" type="slidenum">
              <a:rPr lang="ar-SA" altLang="en-US" sz="1200"/>
              <a:pPr/>
              <a:t>56</a:t>
            </a:fld>
            <a:endParaRPr lang="en-US" altLang="en-US" sz="1200"/>
          </a:p>
        </p:txBody>
      </p:sp>
    </p:spTree>
    <p:extLst>
      <p:ext uri="{BB962C8B-B14F-4D97-AF65-F5344CB8AC3E}">
        <p14:creationId xmlns:p14="http://schemas.microsoft.com/office/powerpoint/2010/main" val="40640565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 xmlns:a16="http://schemas.microsoft.com/office/drawing/2014/main" id="{9492B9BC-130D-45D1-9679-EC70B19DD0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 xmlns:a16="http://schemas.microsoft.com/office/drawing/2014/main" id="{AC86DCD7-5672-4F66-B658-39D38B16BC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Times New Roman" panose="02020603050405020304" pitchFamily="18" charset="0"/>
                <a:cs typeface="Times New Roman" panose="02020603050405020304" pitchFamily="18" charset="0"/>
              </a:rPr>
              <a:t>Be caution that a sudden onset of a left varicocele which does not disapear on lying down in old patient may be due to an obstruction of left renal vein by a renal cell carcinoma.</a:t>
            </a:r>
          </a:p>
          <a:p>
            <a:endParaRPr lang="en-GB" altLang="en-US"/>
          </a:p>
        </p:txBody>
      </p:sp>
      <p:sp>
        <p:nvSpPr>
          <p:cNvPr id="96260" name="Slide Number Placeholder 3">
            <a:extLst>
              <a:ext uri="{FF2B5EF4-FFF2-40B4-BE49-F238E27FC236}">
                <a16:creationId xmlns="" xmlns:a16="http://schemas.microsoft.com/office/drawing/2014/main" id="{A5C0F9B9-DA00-4445-A2C6-54E8A77B3C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fld id="{D1AD9814-3AE0-4811-AC9F-150DBED133DF}" type="slidenum">
              <a:rPr lang="ar-SA" altLang="en-US" sz="1200"/>
              <a:pPr/>
              <a:t>58</a:t>
            </a:fld>
            <a:endParaRPr lang="en-US" altLang="en-US" sz="1200"/>
          </a:p>
        </p:txBody>
      </p:sp>
    </p:spTree>
    <p:extLst>
      <p:ext uri="{BB962C8B-B14F-4D97-AF65-F5344CB8AC3E}">
        <p14:creationId xmlns:p14="http://schemas.microsoft.com/office/powerpoint/2010/main" val="1375298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 xmlns:a16="http://schemas.microsoft.com/office/drawing/2014/main" id="{0F658B4B-6972-4AF9-BAB4-2262B43236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fld id="{916F1823-C902-4F10-883A-57D1841166EA}" type="slidenum">
              <a:rPr lang="en-US" altLang="en-US" sz="1200">
                <a:latin typeface="Arial" panose="020B0604020202020204" pitchFamily="34" charset="0"/>
                <a:ea typeface="MS PGothic" panose="020B0600070205080204" pitchFamily="34" charset="-128"/>
              </a:rPr>
              <a:pPr/>
              <a:t>60</a:t>
            </a:fld>
            <a:endParaRPr lang="en-US" altLang="en-US" sz="1200">
              <a:latin typeface="Arial" panose="020B0604020202020204" pitchFamily="34" charset="0"/>
              <a:ea typeface="MS PGothic" panose="020B0600070205080204" pitchFamily="34" charset="-128"/>
            </a:endParaRPr>
          </a:p>
        </p:txBody>
      </p:sp>
      <p:sp>
        <p:nvSpPr>
          <p:cNvPr id="97283" name="Rectangle 2">
            <a:extLst>
              <a:ext uri="{FF2B5EF4-FFF2-40B4-BE49-F238E27FC236}">
                <a16:creationId xmlns="" xmlns:a16="http://schemas.microsoft.com/office/drawing/2014/main" id="{F7566817-21B4-4CF1-B09B-CBE0014A9E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a:extLst>
              <a:ext uri="{FF2B5EF4-FFF2-40B4-BE49-F238E27FC236}">
                <a16:creationId xmlns="" xmlns:a16="http://schemas.microsoft.com/office/drawing/2014/main" id="{963DE403-47CF-441A-83CB-5DEAE022CF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27332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 xmlns:a16="http://schemas.microsoft.com/office/drawing/2014/main" id="{1B2C50BF-2DAD-4484-A842-1FC1BE39F0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 xmlns:a16="http://schemas.microsoft.com/office/drawing/2014/main" id="{3A373763-8EF4-44D4-9C63-58F5ED9802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8308" name="Slide Number Placeholder 3">
            <a:extLst>
              <a:ext uri="{FF2B5EF4-FFF2-40B4-BE49-F238E27FC236}">
                <a16:creationId xmlns="" xmlns:a16="http://schemas.microsoft.com/office/drawing/2014/main" id="{B216379B-6043-4E38-A988-EF16CA074C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fld id="{4A23D8B1-DFA9-4DA6-9434-12406C12D5EE}" type="slidenum">
              <a:rPr lang="ar-SA" altLang="en-US" sz="1200"/>
              <a:pPr/>
              <a:t>63</a:t>
            </a:fld>
            <a:endParaRPr lang="en-US" altLang="en-US" sz="1200"/>
          </a:p>
        </p:txBody>
      </p:sp>
    </p:spTree>
    <p:extLst>
      <p:ext uri="{BB962C8B-B14F-4D97-AF65-F5344CB8AC3E}">
        <p14:creationId xmlns:p14="http://schemas.microsoft.com/office/powerpoint/2010/main" val="3963837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 xmlns:a16="http://schemas.microsoft.com/office/drawing/2014/main" id="{0513415C-10A3-434C-A3B1-AE83D1BA6E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 xmlns:a16="http://schemas.microsoft.com/office/drawing/2014/main" id="{36E357D6-3BDC-4CE6-87B6-BFE4E1380A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Rete testis</a:t>
            </a:r>
            <a:r>
              <a:rPr lang="en-US" altLang="en-US" dirty="0"/>
              <a:t>  : is an </a:t>
            </a:r>
            <a:r>
              <a:rPr lang="en-US" altLang="en-US" dirty="0">
                <a:hlinkClick r:id="rId3" action="ppaction://hlinkfile" tooltip="Anastomosis"/>
              </a:rPr>
              <a:t>anastomosing</a:t>
            </a:r>
            <a:r>
              <a:rPr lang="en-US" altLang="en-US" dirty="0"/>
              <a:t> network of delicate </a:t>
            </a:r>
            <a:r>
              <a:rPr lang="en-US" altLang="en-US" dirty="0">
                <a:hlinkClick r:id="rId4" action="ppaction://hlinkfile" tooltip="Tubule"/>
              </a:rPr>
              <a:t>tubules</a:t>
            </a:r>
            <a:r>
              <a:rPr lang="en-US" altLang="en-US" dirty="0"/>
              <a:t> located in the hilum of the </a:t>
            </a:r>
            <a:r>
              <a:rPr lang="en-US" altLang="en-US" dirty="0">
                <a:hlinkClick r:id="rId5" action="ppaction://hlinkfile" tooltip="Testicle"/>
              </a:rPr>
              <a:t>testicle</a:t>
            </a:r>
            <a:r>
              <a:rPr lang="en-US" altLang="en-US" dirty="0"/>
              <a:t> (</a:t>
            </a:r>
            <a:r>
              <a:rPr lang="en-US" altLang="en-US" dirty="0">
                <a:hlinkClick r:id="rId6" action="ppaction://hlinkfile" tooltip="Mediastinum testis"/>
              </a:rPr>
              <a:t>mediastinum testis</a:t>
            </a:r>
            <a:r>
              <a:rPr lang="en-US" altLang="en-US" dirty="0"/>
              <a:t>) that carries </a:t>
            </a:r>
            <a:r>
              <a:rPr lang="en-US" altLang="en-US" dirty="0">
                <a:hlinkClick r:id="rId7" action="ppaction://hlinkfile" tooltip="Spermatozoon"/>
              </a:rPr>
              <a:t>sperm</a:t>
            </a:r>
            <a:r>
              <a:rPr lang="en-US" altLang="en-US" dirty="0"/>
              <a:t> from the </a:t>
            </a:r>
            <a:r>
              <a:rPr lang="en-US" altLang="en-US" dirty="0">
                <a:hlinkClick r:id="rId8" action="ppaction://hlinkfile" tooltip="Seminiferous tubules"/>
              </a:rPr>
              <a:t>seminiferous tubules</a:t>
            </a:r>
            <a:r>
              <a:rPr lang="en-US" altLang="en-US" dirty="0"/>
              <a:t> to the </a:t>
            </a:r>
            <a:r>
              <a:rPr lang="en-US" altLang="en-US" dirty="0">
                <a:hlinkClick r:id="rId9" action="ppaction://hlinkfile" tooltip="Vasa efferentia"/>
              </a:rPr>
              <a:t>vasa </a:t>
            </a:r>
            <a:r>
              <a:rPr lang="en-US" altLang="en-US" dirty="0" err="1">
                <a:hlinkClick r:id="rId9" action="ppaction://hlinkfile" tooltip="Vasa efferentia"/>
              </a:rPr>
              <a:t>efferentia</a:t>
            </a:r>
            <a:r>
              <a:rPr lang="en-US" altLang="en-US" dirty="0"/>
              <a:t>.</a:t>
            </a:r>
            <a:endParaRPr lang="ar-JO" altLang="en-US" dirty="0"/>
          </a:p>
        </p:txBody>
      </p:sp>
      <p:sp>
        <p:nvSpPr>
          <p:cNvPr id="71684" name="Slide Number Placeholder 3">
            <a:extLst>
              <a:ext uri="{FF2B5EF4-FFF2-40B4-BE49-F238E27FC236}">
                <a16:creationId xmlns="" xmlns:a16="http://schemas.microsoft.com/office/drawing/2014/main" id="{DB18C408-E154-49F1-994D-DADC4429E5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fld id="{6B6C57EE-5C34-46F3-BD37-4A7883A35403}" type="slidenum">
              <a:rPr lang="ar-SA" altLang="en-US" sz="1200">
                <a:cs typeface="Times New Roman" panose="02020603050405020304" pitchFamily="18" charset="0"/>
              </a:rPr>
              <a:pPr/>
              <a:t>10</a:t>
            </a:fld>
            <a:endParaRPr lang="en-US" altLang="en-US" sz="1200">
              <a:cs typeface="Times New Roman" panose="02020603050405020304" pitchFamily="18" charset="0"/>
            </a:endParaRPr>
          </a:p>
        </p:txBody>
      </p:sp>
    </p:spTree>
    <p:extLst>
      <p:ext uri="{BB962C8B-B14F-4D97-AF65-F5344CB8AC3E}">
        <p14:creationId xmlns:p14="http://schemas.microsoft.com/office/powerpoint/2010/main" val="1686204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 xmlns:a16="http://schemas.microsoft.com/office/drawing/2014/main" id="{4B6D0A62-07CA-4132-A800-0D20DE7750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fld id="{DDFF4636-F309-4C2F-A590-BBB2B31FC9EB}" type="slidenum">
              <a:rPr lang="en-US" altLang="en-US" sz="1200">
                <a:latin typeface="Arial" panose="020B0604020202020204" pitchFamily="34" charset="0"/>
                <a:ea typeface="MS PGothic" panose="020B0600070205080204" pitchFamily="34" charset="-128"/>
              </a:rPr>
              <a:pPr/>
              <a:t>14</a:t>
            </a:fld>
            <a:endParaRPr lang="en-US" altLang="en-US" sz="1200">
              <a:latin typeface="Arial" panose="020B0604020202020204" pitchFamily="34" charset="0"/>
              <a:ea typeface="MS PGothic" panose="020B0600070205080204" pitchFamily="34" charset="-128"/>
            </a:endParaRPr>
          </a:p>
        </p:txBody>
      </p:sp>
      <p:sp>
        <p:nvSpPr>
          <p:cNvPr id="73731" name="Rectangle 2">
            <a:extLst>
              <a:ext uri="{FF2B5EF4-FFF2-40B4-BE49-F238E27FC236}">
                <a16:creationId xmlns="" xmlns:a16="http://schemas.microsoft.com/office/drawing/2014/main" id="{18CBB76E-857F-4984-AAE6-941BBA7EAE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a:extLst>
              <a:ext uri="{FF2B5EF4-FFF2-40B4-BE49-F238E27FC236}">
                <a16:creationId xmlns="" xmlns:a16="http://schemas.microsoft.com/office/drawing/2014/main" id="{1E1F1E42-4026-4BEF-824F-5AE65B5FF4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latin typeface="Arial" panose="020B0604020202020204" pitchFamily="34" charset="0"/>
              </a:rPr>
              <a:t>Dull aching&gt;&gt;testicular cancer</a:t>
            </a:r>
          </a:p>
          <a:p>
            <a:pPr eaLnBrk="1" hangingPunct="1"/>
            <a:r>
              <a:rPr lang="en-US" altLang="en-US" dirty="0" err="1">
                <a:latin typeface="Arial" panose="020B0604020202020204" pitchFamily="34" charset="0"/>
              </a:rPr>
              <a:t>Epidydemitis</a:t>
            </a:r>
            <a:r>
              <a:rPr lang="en-US" altLang="en-US" dirty="0">
                <a:latin typeface="Arial" panose="020B0604020202020204" pitchFamily="34" charset="0"/>
              </a:rPr>
              <a:t>&gt;&gt;acute worse with bowel movement and painful urination</a:t>
            </a:r>
          </a:p>
        </p:txBody>
      </p:sp>
    </p:spTree>
    <p:extLst>
      <p:ext uri="{BB962C8B-B14F-4D97-AF65-F5344CB8AC3E}">
        <p14:creationId xmlns:p14="http://schemas.microsoft.com/office/powerpoint/2010/main" val="977728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 xmlns:a16="http://schemas.microsoft.com/office/drawing/2014/main" id="{031147CB-9371-4B03-90CF-4AF9ACE119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 xmlns:a16="http://schemas.microsoft.com/office/drawing/2014/main" id="{99048351-5917-49F4-8A2A-389126EE99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2"/>
            <a:r>
              <a:rPr lang="en-US" altLang="en-US" sz="2800" dirty="0">
                <a:latin typeface="Times New Roman" panose="02020603050405020304" pitchFamily="18" charset="0"/>
                <a:cs typeface="Times New Roman" panose="02020603050405020304" pitchFamily="18" charset="0"/>
              </a:rPr>
              <a:t>Obtain urine culture</a:t>
            </a:r>
            <a:r>
              <a:rPr lang="en-US" altLang="en-US" sz="2800" dirty="0">
                <a:solidFill>
                  <a:srgbClr val="FF0000"/>
                </a:solidFill>
                <a:latin typeface="Times New Roman" panose="02020603050405020304" pitchFamily="18" charset="0"/>
                <a:cs typeface="Times New Roman" panose="02020603050405020304" pitchFamily="18" charset="0"/>
              </a:rPr>
              <a:t>(why ?</a:t>
            </a:r>
            <a:r>
              <a:rPr lang="en-US" altLang="en-US" sz="2800" dirty="0">
                <a:solidFill>
                  <a:srgbClr val="FF0000"/>
                </a:solidFill>
              </a:rPr>
              <a:t> If </a:t>
            </a:r>
            <a:r>
              <a:rPr lang="en-US" altLang="en-US" sz="2800" dirty="0" err="1">
                <a:solidFill>
                  <a:srgbClr val="FF0000"/>
                </a:solidFill>
              </a:rPr>
              <a:t>pt</a:t>
            </a:r>
            <a:r>
              <a:rPr lang="en-US" altLang="en-US" sz="2800" dirty="0">
                <a:solidFill>
                  <a:srgbClr val="FF0000"/>
                </a:solidFill>
              </a:rPr>
              <a:t> have +</a:t>
            </a:r>
            <a:r>
              <a:rPr lang="en-US" altLang="en-US" sz="2800" dirty="0" err="1">
                <a:solidFill>
                  <a:srgbClr val="FF0000"/>
                </a:solidFill>
              </a:rPr>
              <a:t>ve</a:t>
            </a:r>
            <a:r>
              <a:rPr lang="en-US" altLang="en-US" sz="2800" dirty="0">
                <a:solidFill>
                  <a:srgbClr val="FF0000"/>
                </a:solidFill>
              </a:rPr>
              <a:t> culture with </a:t>
            </a:r>
            <a:r>
              <a:rPr lang="en-US" altLang="en-US" sz="2800" dirty="0" err="1">
                <a:solidFill>
                  <a:srgbClr val="FF0000"/>
                </a:solidFill>
              </a:rPr>
              <a:t>epidedmytise</a:t>
            </a:r>
            <a:r>
              <a:rPr lang="en-US" altLang="en-US" sz="2800" dirty="0">
                <a:solidFill>
                  <a:srgbClr val="FF0000"/>
                </a:solidFill>
              </a:rPr>
              <a:t> R/O congenital anomaly by US or MCUG (in pediatrics </a:t>
            </a:r>
            <a:r>
              <a:rPr lang="en-US" altLang="en-US" sz="2800" dirty="0"/>
              <a:t>)</a:t>
            </a:r>
            <a:endParaRPr lang="en-US" altLang="en-US" sz="2800" dirty="0">
              <a:latin typeface="Times New Roman" panose="02020603050405020304" pitchFamily="18" charset="0"/>
              <a:cs typeface="Times New Roman" panose="02020603050405020304" pitchFamily="18" charset="0"/>
            </a:endParaRPr>
          </a:p>
          <a:p>
            <a:endParaRPr lang="en-GB" altLang="en-US" dirty="0"/>
          </a:p>
        </p:txBody>
      </p:sp>
      <p:sp>
        <p:nvSpPr>
          <p:cNvPr id="74756" name="Slide Number Placeholder 3">
            <a:extLst>
              <a:ext uri="{FF2B5EF4-FFF2-40B4-BE49-F238E27FC236}">
                <a16:creationId xmlns="" xmlns:a16="http://schemas.microsoft.com/office/drawing/2014/main" id="{D1EA18CB-D521-41B9-97FE-EAD19AD70F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fld id="{26656C19-B2B6-4FED-93EA-8C444EACF931}" type="slidenum">
              <a:rPr lang="ar-SA" altLang="en-US" sz="1200"/>
              <a:pPr/>
              <a:t>19</a:t>
            </a:fld>
            <a:endParaRPr lang="en-US" altLang="en-US" sz="1200"/>
          </a:p>
        </p:txBody>
      </p:sp>
    </p:spTree>
    <p:extLst>
      <p:ext uri="{BB962C8B-B14F-4D97-AF65-F5344CB8AC3E}">
        <p14:creationId xmlns:p14="http://schemas.microsoft.com/office/powerpoint/2010/main" val="1063044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 xmlns:a16="http://schemas.microsoft.com/office/drawing/2014/main" id="{C2579802-E31E-48B7-8A93-81CF907862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 xmlns:a16="http://schemas.microsoft.com/office/drawing/2014/main" id="{CECEAE59-5E6B-4523-B57F-F6503288E8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but its sensitivity for diagnosing torsion is only 80%</a:t>
            </a:r>
          </a:p>
        </p:txBody>
      </p:sp>
      <p:sp>
        <p:nvSpPr>
          <p:cNvPr id="75780" name="Slide Number Placeholder 3">
            <a:extLst>
              <a:ext uri="{FF2B5EF4-FFF2-40B4-BE49-F238E27FC236}">
                <a16:creationId xmlns="" xmlns:a16="http://schemas.microsoft.com/office/drawing/2014/main" id="{69D3D8B3-77F9-40C1-9E0D-A69DFF6AEA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fld id="{9425E0D4-DC3F-4EB5-9411-6E0F338EBB47}" type="slidenum">
              <a:rPr lang="ar-SA" altLang="en-US" sz="1200"/>
              <a:pPr/>
              <a:t>20</a:t>
            </a:fld>
            <a:endParaRPr lang="en-US" altLang="en-US" sz="1200"/>
          </a:p>
        </p:txBody>
      </p:sp>
    </p:spTree>
    <p:extLst>
      <p:ext uri="{BB962C8B-B14F-4D97-AF65-F5344CB8AC3E}">
        <p14:creationId xmlns:p14="http://schemas.microsoft.com/office/powerpoint/2010/main" val="2379284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 xmlns:a16="http://schemas.microsoft.com/office/drawing/2014/main" id="{BDBFDC96-6BDE-4BA0-AAAD-BDCCF94D57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 xmlns:a16="http://schemas.microsoft.com/office/drawing/2014/main" id="{E1E444E6-4D7D-44C3-BFBC-EBE72270E6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solidFill>
                  <a:srgbClr val="FF0000"/>
                </a:solidFill>
              </a:rPr>
              <a:t>Color Dopplar US is imp to differentiate between epidedmytis and torsion , the first we will see high blood supply in the affected site(infection) while in the second decrease blood supply(torsion </a:t>
            </a:r>
            <a:endParaRPr lang="en-GB" altLang="en-US"/>
          </a:p>
        </p:txBody>
      </p:sp>
      <p:sp>
        <p:nvSpPr>
          <p:cNvPr id="76804" name="Slide Number Placeholder 3">
            <a:extLst>
              <a:ext uri="{FF2B5EF4-FFF2-40B4-BE49-F238E27FC236}">
                <a16:creationId xmlns="" xmlns:a16="http://schemas.microsoft.com/office/drawing/2014/main" id="{13BE0673-C712-4072-9A98-F8852AE070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fld id="{CDFCF558-EAD5-4E62-BB6F-5DDD8D6EBE13}" type="slidenum">
              <a:rPr lang="ar-SA" altLang="en-US" sz="1200"/>
              <a:pPr/>
              <a:t>21</a:t>
            </a:fld>
            <a:endParaRPr lang="en-US" altLang="en-US" sz="1200"/>
          </a:p>
        </p:txBody>
      </p:sp>
    </p:spTree>
    <p:extLst>
      <p:ext uri="{BB962C8B-B14F-4D97-AF65-F5344CB8AC3E}">
        <p14:creationId xmlns:p14="http://schemas.microsoft.com/office/powerpoint/2010/main" val="3368530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 xmlns:a16="http://schemas.microsoft.com/office/drawing/2014/main" id="{DBA99027-E638-4784-887C-46D9898FB5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 xmlns:a16="http://schemas.microsoft.com/office/drawing/2014/main" id="{BE3A8502-E256-4AE6-A313-19DCF5F2B0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peak incidence 13â€“15 years of age), but any age group may be affected.</a:t>
            </a:r>
          </a:p>
        </p:txBody>
      </p:sp>
      <p:sp>
        <p:nvSpPr>
          <p:cNvPr id="77828" name="Slide Number Placeholder 3">
            <a:extLst>
              <a:ext uri="{FF2B5EF4-FFF2-40B4-BE49-F238E27FC236}">
                <a16:creationId xmlns="" xmlns:a16="http://schemas.microsoft.com/office/drawing/2014/main" id="{1F8E202F-5D87-4AFD-98CF-14E0C9D441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fld id="{CDF8B532-A047-4246-A3F2-33480DB9AF96}" type="slidenum">
              <a:rPr lang="ar-SA" altLang="en-US" sz="1200"/>
              <a:pPr/>
              <a:t>23</a:t>
            </a:fld>
            <a:endParaRPr lang="en-US" altLang="en-US" sz="1200"/>
          </a:p>
        </p:txBody>
      </p:sp>
    </p:spTree>
    <p:extLst>
      <p:ext uri="{BB962C8B-B14F-4D97-AF65-F5344CB8AC3E}">
        <p14:creationId xmlns:p14="http://schemas.microsoft.com/office/powerpoint/2010/main" val="376230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 xmlns:a16="http://schemas.microsoft.com/office/drawing/2014/main" id="{D458A936-BD75-4BF2-A0AC-16B7E336D1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 xmlns:a16="http://schemas.microsoft.com/office/drawing/2014/main" id="{24775FDB-FE43-4306-B9CD-EA56C7234B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reflecting its origin from the dorsal abdominal wall of the embryo and its nerve supply from T10/11)</a:t>
            </a:r>
          </a:p>
        </p:txBody>
      </p:sp>
      <p:sp>
        <p:nvSpPr>
          <p:cNvPr id="78852" name="Slide Number Placeholder 3">
            <a:extLst>
              <a:ext uri="{FF2B5EF4-FFF2-40B4-BE49-F238E27FC236}">
                <a16:creationId xmlns="" xmlns:a16="http://schemas.microsoft.com/office/drawing/2014/main" id="{A80D85FF-3DAD-48CD-A2A8-EC00370CC7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fld id="{47DC83F0-D0CE-40F8-A91F-887731B2151B}" type="slidenum">
              <a:rPr lang="ar-SA" altLang="en-US" sz="1200"/>
              <a:pPr/>
              <a:t>24</a:t>
            </a:fld>
            <a:endParaRPr lang="en-US" altLang="en-US" sz="1200"/>
          </a:p>
        </p:txBody>
      </p:sp>
    </p:spTree>
    <p:extLst>
      <p:ext uri="{BB962C8B-B14F-4D97-AF65-F5344CB8AC3E}">
        <p14:creationId xmlns:p14="http://schemas.microsoft.com/office/powerpoint/2010/main" val="2527853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 xmlns:a16="http://schemas.microsoft.com/office/drawing/2014/main" id="{D69CFC7A-7CD0-417C-9EF8-18D7C7FA45B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453AA77A-A12D-4147-B102-FE18782C55D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DA9AAC24-75BA-4FBE-A6E0-D22161FF082F}"/>
              </a:ext>
            </a:extLst>
          </p:cNvPr>
          <p:cNvSpPr>
            <a:spLocks noGrp="1"/>
          </p:cNvSpPr>
          <p:nvPr>
            <p:ph type="sldNum" sz="quarter" idx="12"/>
          </p:nvPr>
        </p:nvSpPr>
        <p:spPr/>
        <p:txBody>
          <a:bodyPr/>
          <a:lstStyle>
            <a:lvl1pPr>
              <a:defRPr/>
            </a:lvl1pPr>
          </a:lstStyle>
          <a:p>
            <a:fld id="{9EB6C57A-9EB1-48E6-B15F-C968443B0483}" type="slidenum">
              <a:rPr lang="ar-SA" altLang="en-US"/>
              <a:pPr/>
              <a:t>‹#›</a:t>
            </a:fld>
            <a:endParaRPr lang="en-US" altLang="en-US"/>
          </a:p>
        </p:txBody>
      </p:sp>
    </p:spTree>
    <p:extLst>
      <p:ext uri="{BB962C8B-B14F-4D97-AF65-F5344CB8AC3E}">
        <p14:creationId xmlns:p14="http://schemas.microsoft.com/office/powerpoint/2010/main" val="2147325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9F927CB-9819-44CA-A607-A1831A08D06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B21B9946-2B24-4874-86B7-2F4B40D2AD0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F51F167C-6BD5-43F5-A938-6F3206BA3B06}"/>
              </a:ext>
            </a:extLst>
          </p:cNvPr>
          <p:cNvSpPr>
            <a:spLocks noGrp="1"/>
          </p:cNvSpPr>
          <p:nvPr>
            <p:ph type="sldNum" sz="quarter" idx="12"/>
          </p:nvPr>
        </p:nvSpPr>
        <p:spPr/>
        <p:txBody>
          <a:bodyPr/>
          <a:lstStyle>
            <a:lvl1pPr>
              <a:defRPr/>
            </a:lvl1pPr>
          </a:lstStyle>
          <a:p>
            <a:fld id="{AFA37323-181E-43F6-A191-711F687F18ED}" type="slidenum">
              <a:rPr lang="ar-SA" altLang="en-US"/>
              <a:pPr/>
              <a:t>‹#›</a:t>
            </a:fld>
            <a:endParaRPr lang="en-US" altLang="en-US"/>
          </a:p>
        </p:txBody>
      </p:sp>
    </p:spTree>
    <p:extLst>
      <p:ext uri="{BB962C8B-B14F-4D97-AF65-F5344CB8AC3E}">
        <p14:creationId xmlns:p14="http://schemas.microsoft.com/office/powerpoint/2010/main" val="3931147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4E073AE-4E75-456B-AD40-604B98F70A7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7149B2DD-E24A-45F3-ADE9-DD3403B04A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3D69F333-AD19-4761-8214-4DB93235C6B8}"/>
              </a:ext>
            </a:extLst>
          </p:cNvPr>
          <p:cNvSpPr>
            <a:spLocks noGrp="1"/>
          </p:cNvSpPr>
          <p:nvPr>
            <p:ph type="sldNum" sz="quarter" idx="12"/>
          </p:nvPr>
        </p:nvSpPr>
        <p:spPr/>
        <p:txBody>
          <a:bodyPr/>
          <a:lstStyle>
            <a:lvl1pPr>
              <a:defRPr/>
            </a:lvl1pPr>
          </a:lstStyle>
          <a:p>
            <a:fld id="{6D2715BA-33ED-4CA6-93E4-41C7FA187490}" type="slidenum">
              <a:rPr lang="ar-SA" altLang="en-US"/>
              <a:pPr/>
              <a:t>‹#›</a:t>
            </a:fld>
            <a:endParaRPr lang="en-US" altLang="en-US"/>
          </a:p>
        </p:txBody>
      </p:sp>
    </p:spTree>
    <p:extLst>
      <p:ext uri="{BB962C8B-B14F-4D97-AF65-F5344CB8AC3E}">
        <p14:creationId xmlns:p14="http://schemas.microsoft.com/office/powerpoint/2010/main" val="3064278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467600" cy="1219200"/>
          </a:xfrm>
        </p:spPr>
        <p:txBody>
          <a:bodyPr/>
          <a:lstStyle/>
          <a:p>
            <a:r>
              <a:rPr lang="en-US"/>
              <a:t>Click to edit Master title style</a:t>
            </a:r>
          </a:p>
        </p:txBody>
      </p:sp>
      <p:sp>
        <p:nvSpPr>
          <p:cNvPr id="3" name="Text Placeholder 2"/>
          <p:cNvSpPr>
            <a:spLocks noGrp="1"/>
          </p:cNvSpPr>
          <p:nvPr>
            <p:ph type="body" sz="half" idx="1"/>
          </p:nvPr>
        </p:nvSpPr>
        <p:spPr>
          <a:xfrm>
            <a:off x="228600" y="1676400"/>
            <a:ext cx="42291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676400"/>
            <a:ext cx="42291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642292A-555D-40BF-A0C4-B6F6C8C8171E}"/>
              </a:ext>
            </a:extLst>
          </p:cNvPr>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a:extLst>
              <a:ext uri="{FF2B5EF4-FFF2-40B4-BE49-F238E27FC236}">
                <a16:creationId xmlns="" xmlns:a16="http://schemas.microsoft.com/office/drawing/2014/main" id="{737EC532-4D57-4317-A206-F0D470979412}"/>
              </a:ext>
            </a:extLst>
          </p:cNvPr>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a:extLst>
              <a:ext uri="{FF2B5EF4-FFF2-40B4-BE49-F238E27FC236}">
                <a16:creationId xmlns="" xmlns:a16="http://schemas.microsoft.com/office/drawing/2014/main" id="{5059002E-F1EF-45CA-A2E3-FD579EA752A0}"/>
              </a:ext>
            </a:extLst>
          </p:cNvPr>
          <p:cNvSpPr>
            <a:spLocks noGrp="1"/>
          </p:cNvSpPr>
          <p:nvPr>
            <p:ph type="sldNum" sz="quarter" idx="12"/>
          </p:nvPr>
        </p:nvSpPr>
        <p:spPr>
          <a:xfrm>
            <a:off x="6553200" y="6245225"/>
            <a:ext cx="2133600" cy="476250"/>
          </a:xfrm>
        </p:spPr>
        <p:txBody>
          <a:bodyPr/>
          <a:lstStyle>
            <a:lvl1pPr>
              <a:defRPr/>
            </a:lvl1pPr>
          </a:lstStyle>
          <a:p>
            <a:fld id="{DB85FA09-AEE4-48EE-BB87-9C3B9FEBF35D}" type="slidenum">
              <a:rPr lang="ar-SA" altLang="en-US"/>
              <a:pPr/>
              <a:t>‹#›</a:t>
            </a:fld>
            <a:endParaRPr lang="en-US" altLang="en-US"/>
          </a:p>
        </p:txBody>
      </p:sp>
    </p:spTree>
    <p:extLst>
      <p:ext uri="{BB962C8B-B14F-4D97-AF65-F5344CB8AC3E}">
        <p14:creationId xmlns:p14="http://schemas.microsoft.com/office/powerpoint/2010/main" val="3742716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pPr>
              <a:defRPr/>
            </a:pPr>
            <a:endParaRPr lang="en-US"/>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pPr>
              <a:defRPr/>
            </a:pPr>
            <a:endParaRPr lang="en-US"/>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9EB6C57A-9EB1-48E6-B15F-C968443B0483}" type="slidenum">
              <a:rPr lang="ar-SA" altLang="en-US" smtClean="0"/>
              <a:pPr/>
              <a:t>‹#›</a:t>
            </a:fld>
            <a:endParaRPr lang="en-US" altLang="en-US"/>
          </a:p>
        </p:txBody>
      </p:sp>
    </p:spTree>
    <p:extLst>
      <p:ext uri="{BB962C8B-B14F-4D97-AF65-F5344CB8AC3E}">
        <p14:creationId xmlns:p14="http://schemas.microsoft.com/office/powerpoint/2010/main" val="363620284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8CC2813C-C0C2-40C5-9F69-706CDF047C6D}" type="slidenum">
              <a:rPr lang="ar-SA" altLang="en-US" smtClean="0"/>
              <a:pPr/>
              <a:t>‹#›</a:t>
            </a:fld>
            <a:endParaRPr lang="en-US" altLang="en-US"/>
          </a:p>
        </p:txBody>
      </p:sp>
    </p:spTree>
    <p:extLst>
      <p:ext uri="{BB962C8B-B14F-4D97-AF65-F5344CB8AC3E}">
        <p14:creationId xmlns:p14="http://schemas.microsoft.com/office/powerpoint/2010/main" val="2352773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pPr>
              <a:defRPr/>
            </a:pPr>
            <a:endParaRPr lang="en-US"/>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pPr>
              <a:defRPr/>
            </a:pPr>
            <a:endParaRPr lang="en-US"/>
          </a:p>
        </p:txBody>
      </p:sp>
      <p:sp>
        <p:nvSpPr>
          <p:cNvPr id="6" name="Slide Number Placeholder 5"/>
          <p:cNvSpPr>
            <a:spLocks noGrp="1"/>
          </p:cNvSpPr>
          <p:nvPr>
            <p:ph type="sldNum" sz="quarter" idx="12"/>
          </p:nvPr>
        </p:nvSpPr>
        <p:spPr>
          <a:xfrm>
            <a:off x="6453378" y="5211060"/>
            <a:ext cx="1584198" cy="228600"/>
          </a:xfrm>
        </p:spPr>
        <p:txBody>
          <a:bodyPr/>
          <a:lstStyle/>
          <a:p>
            <a:fld id="{157A90C9-4AAB-48D1-B51B-9B2FD7305579}" type="slidenum">
              <a:rPr lang="ar-SA" altLang="en-US" smtClean="0"/>
              <a:pPr/>
              <a:t>‹#›</a:t>
            </a:fld>
            <a:endParaRPr lang="en-US" altLang="en-US"/>
          </a:p>
        </p:txBody>
      </p:sp>
    </p:spTree>
    <p:extLst>
      <p:ext uri="{BB962C8B-B14F-4D97-AF65-F5344CB8AC3E}">
        <p14:creationId xmlns:p14="http://schemas.microsoft.com/office/powerpoint/2010/main" val="198608586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328E2B1-65E6-4109-8DA2-E2D6C24ACC17}" type="slidenum">
              <a:rPr lang="ar-SA" altLang="en-US" smtClean="0"/>
              <a:pPr/>
              <a:t>‹#›</a:t>
            </a:fld>
            <a:endParaRPr lang="en-US" altLang="en-US"/>
          </a:p>
        </p:txBody>
      </p:sp>
    </p:spTree>
    <p:extLst>
      <p:ext uri="{BB962C8B-B14F-4D97-AF65-F5344CB8AC3E}">
        <p14:creationId xmlns:p14="http://schemas.microsoft.com/office/powerpoint/2010/main" val="2726650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6966BBE9-03C1-4251-86DA-E1B54792A076}" type="slidenum">
              <a:rPr lang="ar-SA" altLang="en-US" smtClean="0"/>
              <a:pPr/>
              <a:t>‹#›</a:t>
            </a:fld>
            <a:endParaRPr lang="en-US" altLang="en-US"/>
          </a:p>
        </p:txBody>
      </p:sp>
    </p:spTree>
    <p:extLst>
      <p:ext uri="{BB962C8B-B14F-4D97-AF65-F5344CB8AC3E}">
        <p14:creationId xmlns:p14="http://schemas.microsoft.com/office/powerpoint/2010/main" val="291238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CF0B5D9C-06EA-4108-BA37-A5892503D00F}" type="slidenum">
              <a:rPr lang="ar-SA" altLang="en-US" smtClean="0"/>
              <a:pPr/>
              <a:t>‹#›</a:t>
            </a:fld>
            <a:endParaRPr lang="en-US" altLang="en-US"/>
          </a:p>
        </p:txBody>
      </p:sp>
    </p:spTree>
    <p:extLst>
      <p:ext uri="{BB962C8B-B14F-4D97-AF65-F5344CB8AC3E}">
        <p14:creationId xmlns:p14="http://schemas.microsoft.com/office/powerpoint/2010/main" val="571735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E81CC701-8377-42C4-B24E-18D74C278A3F}" type="slidenum">
              <a:rPr lang="ar-SA" altLang="en-US" smtClean="0"/>
              <a:pPr/>
              <a:t>‹#›</a:t>
            </a:fld>
            <a:endParaRPr lang="en-US" altLang="en-US"/>
          </a:p>
        </p:txBody>
      </p:sp>
    </p:spTree>
    <p:extLst>
      <p:ext uri="{BB962C8B-B14F-4D97-AF65-F5344CB8AC3E}">
        <p14:creationId xmlns:p14="http://schemas.microsoft.com/office/powerpoint/2010/main" val="3504597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22D9EC9-9753-4132-AB35-721D18B6EE2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1E9D9F9B-31E3-42D9-9A03-60C95425E6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04CF6409-399A-4EF4-9F6C-8F221BDF27AF}"/>
              </a:ext>
            </a:extLst>
          </p:cNvPr>
          <p:cNvSpPr>
            <a:spLocks noGrp="1"/>
          </p:cNvSpPr>
          <p:nvPr>
            <p:ph type="sldNum" sz="quarter" idx="12"/>
          </p:nvPr>
        </p:nvSpPr>
        <p:spPr/>
        <p:txBody>
          <a:bodyPr/>
          <a:lstStyle>
            <a:lvl1pPr>
              <a:defRPr/>
            </a:lvl1pPr>
          </a:lstStyle>
          <a:p>
            <a:fld id="{8CC2813C-C0C2-40C5-9F69-706CDF047C6D}" type="slidenum">
              <a:rPr lang="ar-SA" altLang="en-US"/>
              <a:pPr/>
              <a:t>‹#›</a:t>
            </a:fld>
            <a:endParaRPr lang="en-US" altLang="en-US"/>
          </a:p>
        </p:txBody>
      </p:sp>
    </p:spTree>
    <p:extLst>
      <p:ext uri="{BB962C8B-B14F-4D97-AF65-F5344CB8AC3E}">
        <p14:creationId xmlns:p14="http://schemas.microsoft.com/office/powerpoint/2010/main" val="3081957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pPr>
              <a:defRPr/>
            </a:pPr>
            <a:endParaRPr lang="en-US"/>
          </a:p>
        </p:txBody>
      </p:sp>
      <p:sp>
        <p:nvSpPr>
          <p:cNvPr id="9" name="Footer Placeholder 8"/>
          <p:cNvSpPr>
            <a:spLocks noGrp="1"/>
          </p:cNvSpPr>
          <p:nvPr>
            <p:ph type="ftr" sz="quarter" idx="11"/>
          </p:nvPr>
        </p:nvSpPr>
        <p:spPr/>
        <p:txBody>
          <a:bodyPr/>
          <a:lstStyle>
            <a:lvl1pPr algn="r">
              <a:defRPr/>
            </a:lvl1pPr>
          </a:lstStyle>
          <a:p>
            <a:pPr>
              <a:defRPr/>
            </a:pPr>
            <a:endParaRPr lang="en-US"/>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2A126A49-6F6A-4E8F-8869-90B93ED419A9}" type="slidenum">
              <a:rPr lang="ar-SA" altLang="en-US" smtClean="0"/>
              <a:pPr/>
              <a:t>‹#›</a:t>
            </a:fld>
            <a:endParaRPr lang="en-US" altLang="en-US"/>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94928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pPr>
              <a:defRPr/>
            </a:pPr>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D332C125-0DE3-4840-A26C-C68AF2D8F309}" type="slidenum">
              <a:rPr lang="ar-SA" altLang="en-US" smtClean="0"/>
              <a:pPr/>
              <a:t>‹#›</a:t>
            </a:fld>
            <a:endParaRPr lang="en-US" altLang="en-US"/>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44739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FA37323-181E-43F6-A191-711F687F18ED}" type="slidenum">
              <a:rPr lang="ar-SA" altLang="en-US" smtClean="0"/>
              <a:pPr/>
              <a:t>‹#›</a:t>
            </a:fld>
            <a:endParaRPr lang="en-US" altLang="en-US"/>
          </a:p>
        </p:txBody>
      </p:sp>
    </p:spTree>
    <p:extLst>
      <p:ext uri="{BB962C8B-B14F-4D97-AF65-F5344CB8AC3E}">
        <p14:creationId xmlns:p14="http://schemas.microsoft.com/office/powerpoint/2010/main" val="844396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D2715BA-33ED-4CA6-93E4-41C7FA187490}" type="slidenum">
              <a:rPr lang="ar-SA" altLang="en-US" smtClean="0"/>
              <a:pPr/>
              <a:t>‹#›</a:t>
            </a:fld>
            <a:endParaRPr lang="en-US" altLang="en-US"/>
          </a:p>
        </p:txBody>
      </p:sp>
    </p:spTree>
    <p:extLst>
      <p:ext uri="{BB962C8B-B14F-4D97-AF65-F5344CB8AC3E}">
        <p14:creationId xmlns:p14="http://schemas.microsoft.com/office/powerpoint/2010/main" val="234648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9FD7A4AF-7854-4878-9F65-57D01AD4F83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32790B98-6C35-4C7A-B0B8-81A3F30E89C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00371C51-04DC-403E-9D07-E3C27537C83C}"/>
              </a:ext>
            </a:extLst>
          </p:cNvPr>
          <p:cNvSpPr>
            <a:spLocks noGrp="1"/>
          </p:cNvSpPr>
          <p:nvPr>
            <p:ph type="sldNum" sz="quarter" idx="12"/>
          </p:nvPr>
        </p:nvSpPr>
        <p:spPr/>
        <p:txBody>
          <a:bodyPr/>
          <a:lstStyle>
            <a:lvl1pPr>
              <a:defRPr/>
            </a:lvl1pPr>
          </a:lstStyle>
          <a:p>
            <a:fld id="{157A90C9-4AAB-48D1-B51B-9B2FD7305579}" type="slidenum">
              <a:rPr lang="ar-SA" altLang="en-US"/>
              <a:pPr/>
              <a:t>‹#›</a:t>
            </a:fld>
            <a:endParaRPr lang="en-US" altLang="en-US"/>
          </a:p>
        </p:txBody>
      </p:sp>
    </p:spTree>
    <p:extLst>
      <p:ext uri="{BB962C8B-B14F-4D97-AF65-F5344CB8AC3E}">
        <p14:creationId xmlns:p14="http://schemas.microsoft.com/office/powerpoint/2010/main" val="2829637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 xmlns:a16="http://schemas.microsoft.com/office/drawing/2014/main" id="{24AA096D-E19A-4F89-A236-4E32212856F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ED83931C-4ABD-4843-B18A-1AA85153A7C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6A7EA850-DE54-463C-AAB6-000A0384833A}"/>
              </a:ext>
            </a:extLst>
          </p:cNvPr>
          <p:cNvSpPr>
            <a:spLocks noGrp="1"/>
          </p:cNvSpPr>
          <p:nvPr>
            <p:ph type="sldNum" sz="quarter" idx="12"/>
          </p:nvPr>
        </p:nvSpPr>
        <p:spPr/>
        <p:txBody>
          <a:bodyPr/>
          <a:lstStyle>
            <a:lvl1pPr>
              <a:defRPr/>
            </a:lvl1pPr>
          </a:lstStyle>
          <a:p>
            <a:fld id="{E328E2B1-65E6-4109-8DA2-E2D6C24ACC17}" type="slidenum">
              <a:rPr lang="ar-SA" altLang="en-US"/>
              <a:pPr/>
              <a:t>‹#›</a:t>
            </a:fld>
            <a:endParaRPr lang="en-US" altLang="en-US"/>
          </a:p>
        </p:txBody>
      </p:sp>
    </p:spTree>
    <p:extLst>
      <p:ext uri="{BB962C8B-B14F-4D97-AF65-F5344CB8AC3E}">
        <p14:creationId xmlns:p14="http://schemas.microsoft.com/office/powerpoint/2010/main" val="2431315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 xmlns:a16="http://schemas.microsoft.com/office/drawing/2014/main" id="{B7388711-2C24-4031-8965-6BA835495B71}"/>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 xmlns:a16="http://schemas.microsoft.com/office/drawing/2014/main" id="{3B34B6B9-AEB1-4A74-936D-A6A52945248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 xmlns:a16="http://schemas.microsoft.com/office/drawing/2014/main" id="{8D466AC5-DC9A-4A3F-A0E1-3E0D7C7C7354}"/>
              </a:ext>
            </a:extLst>
          </p:cNvPr>
          <p:cNvSpPr>
            <a:spLocks noGrp="1"/>
          </p:cNvSpPr>
          <p:nvPr>
            <p:ph type="sldNum" sz="quarter" idx="12"/>
          </p:nvPr>
        </p:nvSpPr>
        <p:spPr/>
        <p:txBody>
          <a:bodyPr/>
          <a:lstStyle>
            <a:lvl1pPr>
              <a:defRPr/>
            </a:lvl1pPr>
          </a:lstStyle>
          <a:p>
            <a:fld id="{6966BBE9-03C1-4251-86DA-E1B54792A076}" type="slidenum">
              <a:rPr lang="ar-SA" altLang="en-US"/>
              <a:pPr/>
              <a:t>‹#›</a:t>
            </a:fld>
            <a:endParaRPr lang="en-US" altLang="en-US"/>
          </a:p>
        </p:txBody>
      </p:sp>
    </p:spTree>
    <p:extLst>
      <p:ext uri="{BB962C8B-B14F-4D97-AF65-F5344CB8AC3E}">
        <p14:creationId xmlns:p14="http://schemas.microsoft.com/office/powerpoint/2010/main" val="552681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 xmlns:a16="http://schemas.microsoft.com/office/drawing/2014/main" id="{B9060036-0011-489C-ACD9-9D9F9432FE62}"/>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 xmlns:a16="http://schemas.microsoft.com/office/drawing/2014/main" id="{5A986CCA-6298-406C-BAEE-4E9DC1F8A36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 xmlns:a16="http://schemas.microsoft.com/office/drawing/2014/main" id="{8E72ABBB-AAEF-4C3D-9482-997E2E41EBF6}"/>
              </a:ext>
            </a:extLst>
          </p:cNvPr>
          <p:cNvSpPr>
            <a:spLocks noGrp="1"/>
          </p:cNvSpPr>
          <p:nvPr>
            <p:ph type="sldNum" sz="quarter" idx="12"/>
          </p:nvPr>
        </p:nvSpPr>
        <p:spPr/>
        <p:txBody>
          <a:bodyPr/>
          <a:lstStyle>
            <a:lvl1pPr>
              <a:defRPr/>
            </a:lvl1pPr>
          </a:lstStyle>
          <a:p>
            <a:fld id="{CF0B5D9C-06EA-4108-BA37-A5892503D00F}" type="slidenum">
              <a:rPr lang="ar-SA" altLang="en-US"/>
              <a:pPr/>
              <a:t>‹#›</a:t>
            </a:fld>
            <a:endParaRPr lang="en-US" altLang="en-US"/>
          </a:p>
        </p:txBody>
      </p:sp>
    </p:spTree>
    <p:extLst>
      <p:ext uri="{BB962C8B-B14F-4D97-AF65-F5344CB8AC3E}">
        <p14:creationId xmlns:p14="http://schemas.microsoft.com/office/powerpoint/2010/main" val="4193882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63FFE6B0-F595-4C91-BA03-A97E52414001}"/>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9BD22024-249E-458A-9FD9-A7485EADF73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2946C733-41CF-4DB8-AA9A-2CBFDF1D7F51}"/>
              </a:ext>
            </a:extLst>
          </p:cNvPr>
          <p:cNvSpPr>
            <a:spLocks noGrp="1"/>
          </p:cNvSpPr>
          <p:nvPr>
            <p:ph type="sldNum" sz="quarter" idx="12"/>
          </p:nvPr>
        </p:nvSpPr>
        <p:spPr/>
        <p:txBody>
          <a:bodyPr/>
          <a:lstStyle>
            <a:lvl1pPr>
              <a:defRPr/>
            </a:lvl1pPr>
          </a:lstStyle>
          <a:p>
            <a:fld id="{E81CC701-8377-42C4-B24E-18D74C278A3F}" type="slidenum">
              <a:rPr lang="ar-SA" altLang="en-US"/>
              <a:pPr/>
              <a:t>‹#›</a:t>
            </a:fld>
            <a:endParaRPr lang="en-US" altLang="en-US"/>
          </a:p>
        </p:txBody>
      </p:sp>
    </p:spTree>
    <p:extLst>
      <p:ext uri="{BB962C8B-B14F-4D97-AF65-F5344CB8AC3E}">
        <p14:creationId xmlns:p14="http://schemas.microsoft.com/office/powerpoint/2010/main" val="209866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5FA90C94-8822-4BAE-B0D6-A6CBEE95902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5C2F487B-6979-4BE6-A59D-FE211E6475F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9F43D6DF-1763-42D8-99B9-AD1DE7EC6920}"/>
              </a:ext>
            </a:extLst>
          </p:cNvPr>
          <p:cNvSpPr>
            <a:spLocks noGrp="1"/>
          </p:cNvSpPr>
          <p:nvPr>
            <p:ph type="sldNum" sz="quarter" idx="12"/>
          </p:nvPr>
        </p:nvSpPr>
        <p:spPr/>
        <p:txBody>
          <a:bodyPr/>
          <a:lstStyle>
            <a:lvl1pPr>
              <a:defRPr/>
            </a:lvl1pPr>
          </a:lstStyle>
          <a:p>
            <a:fld id="{2A126A49-6F6A-4E8F-8869-90B93ED419A9}" type="slidenum">
              <a:rPr lang="ar-SA" altLang="en-US"/>
              <a:pPr/>
              <a:t>‹#›</a:t>
            </a:fld>
            <a:endParaRPr lang="en-US" altLang="en-US"/>
          </a:p>
        </p:txBody>
      </p:sp>
    </p:spTree>
    <p:extLst>
      <p:ext uri="{BB962C8B-B14F-4D97-AF65-F5344CB8AC3E}">
        <p14:creationId xmlns:p14="http://schemas.microsoft.com/office/powerpoint/2010/main" val="6507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763957CD-BA6E-4AFE-AC7B-6536AD02B63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A167D61E-AD4E-453C-BCAF-2E4F9773C9B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6A453C1B-7A4E-4D57-90DA-CB6556DF327D}"/>
              </a:ext>
            </a:extLst>
          </p:cNvPr>
          <p:cNvSpPr>
            <a:spLocks noGrp="1"/>
          </p:cNvSpPr>
          <p:nvPr>
            <p:ph type="sldNum" sz="quarter" idx="12"/>
          </p:nvPr>
        </p:nvSpPr>
        <p:spPr/>
        <p:txBody>
          <a:bodyPr/>
          <a:lstStyle>
            <a:lvl1pPr>
              <a:defRPr/>
            </a:lvl1pPr>
          </a:lstStyle>
          <a:p>
            <a:fld id="{D332C125-0DE3-4840-A26C-C68AF2D8F309}" type="slidenum">
              <a:rPr lang="ar-SA" altLang="en-US"/>
              <a:pPr/>
              <a:t>‹#›</a:t>
            </a:fld>
            <a:endParaRPr lang="en-US" altLang="en-US"/>
          </a:p>
        </p:txBody>
      </p:sp>
    </p:spTree>
    <p:extLst>
      <p:ext uri="{BB962C8B-B14F-4D97-AF65-F5344CB8AC3E}">
        <p14:creationId xmlns:p14="http://schemas.microsoft.com/office/powerpoint/2010/main" val="3331811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DE0A205E-5FA3-47F0-A94E-D22A719625B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 xmlns:a16="http://schemas.microsoft.com/office/drawing/2014/main" id="{54B8B433-4C6C-4BDE-AB87-EFDE2287F5B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 xmlns:a16="http://schemas.microsoft.com/office/drawing/2014/main" id="{8DE3E9B8-6BCF-4719-92E8-DA499405024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endParaRPr lang="en-US"/>
          </a:p>
        </p:txBody>
      </p:sp>
      <p:sp>
        <p:nvSpPr>
          <p:cNvPr id="5" name="Footer Placeholder 4">
            <a:extLst>
              <a:ext uri="{FF2B5EF4-FFF2-40B4-BE49-F238E27FC236}">
                <a16:creationId xmlns="" xmlns:a16="http://schemas.microsoft.com/office/drawing/2014/main" id="{A5EB8FD5-22F8-47EF-AE46-0375781CA98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endParaRPr lang="en-US"/>
          </a:p>
        </p:txBody>
      </p:sp>
      <p:sp>
        <p:nvSpPr>
          <p:cNvPr id="6" name="Slide Number Placeholder 5">
            <a:extLst>
              <a:ext uri="{FF2B5EF4-FFF2-40B4-BE49-F238E27FC236}">
                <a16:creationId xmlns="" xmlns:a16="http://schemas.microsoft.com/office/drawing/2014/main" id="{8FD9F8F3-F4A2-43E4-A783-5DEC24CA626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1CE353BE-CA3A-4F9F-BBDE-74391A64A997}" type="slidenum">
              <a:rPr lang="ar-SA"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pPr>
              <a:defRPr/>
            </a:pPr>
            <a:endParaRPr lang="en-US"/>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pPr>
              <a:defRPr/>
            </a:pPr>
            <a:endParaRPr lang="en-US"/>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1CE353BE-CA3A-4F9F-BBDE-74391A64A997}" type="slidenum">
              <a:rPr lang="ar-SA" altLang="en-US" smtClean="0"/>
              <a:pPr/>
              <a:t>‹#›</a:t>
            </a:fld>
            <a:endParaRPr lang="en-US" altLang="en-US"/>
          </a:p>
        </p:txBody>
      </p:sp>
    </p:spTree>
    <p:extLst>
      <p:ext uri="{BB962C8B-B14F-4D97-AF65-F5344CB8AC3E}">
        <p14:creationId xmlns:p14="http://schemas.microsoft.com/office/powerpoint/2010/main" val="277554022"/>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catalog.nucleusinc.com/enlargeexhibit.php?ID=8364"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emedicine.com/cgi-bin/foxweb.exe/makezoom@/em/makezoom?picture=\websites\emedicine\med\images\Large\1511testicular_torsion_copy.jpg&amp;template=izoom2"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hyperlink" Target="http://en.wikipedia.org/wiki/Pampiniform_plexu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3.png"/><Relationship Id="rId4" Type="http://schemas.openxmlformats.org/officeDocument/2006/relationships/oleObject" Target="../embeddings/oleObject1.bin"/></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447800"/>
            <a:ext cx="7772400" cy="3733799"/>
          </a:xfrm>
        </p:spPr>
        <p:txBody>
          <a:bodyPr/>
          <a:lstStyle/>
          <a:p>
            <a:r>
              <a:rPr lang="en-US" sz="7200" dirty="0">
                <a:solidFill>
                  <a:schemeClr val="accent1">
                    <a:lumMod val="50000"/>
                  </a:schemeClr>
                </a:solidFill>
                <a:latin typeface="Cooper Black" panose="0208090404030B020404" pitchFamily="18" charset="0"/>
              </a:rPr>
              <a:t>Benign scrotal swellings </a:t>
            </a:r>
          </a:p>
        </p:txBody>
      </p:sp>
      <p:sp>
        <p:nvSpPr>
          <p:cNvPr id="5" name="Subtitle 4"/>
          <p:cNvSpPr>
            <a:spLocks noGrp="1"/>
          </p:cNvSpPr>
          <p:nvPr>
            <p:ph type="subTitle" idx="1"/>
          </p:nvPr>
        </p:nvSpPr>
        <p:spPr>
          <a:xfrm>
            <a:off x="1066800" y="4648200"/>
            <a:ext cx="7010400" cy="1828800"/>
          </a:xfrm>
        </p:spPr>
        <p:txBody>
          <a:bodyPr>
            <a:normAutofit fontScale="25000" lnSpcReduction="20000"/>
          </a:bodyPr>
          <a:lstStyle/>
          <a:p>
            <a:r>
              <a:rPr lang="en-US" sz="6400" dirty="0" err="1" smtClean="0">
                <a:latin typeface="Bahnschrift Light" panose="020B0502040204020203" pitchFamily="34" charset="0"/>
              </a:rPr>
              <a:t>Dr.Mohammad</a:t>
            </a:r>
            <a:r>
              <a:rPr lang="en-US" sz="6400" dirty="0" smtClean="0">
                <a:latin typeface="Bahnschrift Light" panose="020B0502040204020203" pitchFamily="34" charset="0"/>
              </a:rPr>
              <a:t> </a:t>
            </a:r>
            <a:r>
              <a:rPr lang="en-US" sz="6400" dirty="0" err="1" smtClean="0">
                <a:latin typeface="Bahnschrift Light" panose="020B0502040204020203" pitchFamily="34" charset="0"/>
              </a:rPr>
              <a:t>Suoub,MD</a:t>
            </a:r>
            <a:endParaRPr lang="en-US" sz="6400" dirty="0" smtClean="0">
              <a:latin typeface="Bahnschrift Light" panose="020B0502040204020203" pitchFamily="34" charset="0"/>
            </a:endParaRPr>
          </a:p>
          <a:p>
            <a:r>
              <a:rPr lang="en-US" sz="6400" dirty="0" smtClean="0">
                <a:latin typeface="Bahnschrift Light" panose="020B0502040204020203" pitchFamily="34" charset="0"/>
              </a:rPr>
              <a:t>Consultant Urologist and </a:t>
            </a:r>
            <a:r>
              <a:rPr lang="en-US" sz="6400" dirty="0" err="1" smtClean="0">
                <a:latin typeface="Bahnschrift Light" panose="020B0502040204020203" pitchFamily="34" charset="0"/>
              </a:rPr>
              <a:t>Renal&amp;Reproductive</a:t>
            </a:r>
            <a:r>
              <a:rPr lang="en-US" sz="6400" dirty="0" smtClean="0">
                <a:latin typeface="Bahnschrift Light" panose="020B0502040204020203" pitchFamily="34" charset="0"/>
              </a:rPr>
              <a:t> Surgery Specialist .</a:t>
            </a:r>
          </a:p>
          <a:p>
            <a:endParaRPr lang="en-US" sz="2000" dirty="0"/>
          </a:p>
          <a:p>
            <a:endParaRPr lang="en-US" sz="2000" dirty="0" smtClean="0"/>
          </a:p>
          <a:p>
            <a:endParaRPr lang="en-US" sz="2000" dirty="0"/>
          </a:p>
          <a:p>
            <a:endParaRPr lang="en-US" sz="2000" dirty="0" smtClean="0"/>
          </a:p>
          <a:p>
            <a:endParaRPr lang="en-US" sz="6400" dirty="0" smtClean="0">
              <a:solidFill>
                <a:schemeClr val="tx1">
                  <a:lumMod val="95000"/>
                  <a:lumOff val="5000"/>
                </a:schemeClr>
              </a:solidFill>
              <a:latin typeface="Arial Rounded MT Bold" panose="020F0704030504030204" pitchFamily="34" charset="0"/>
            </a:endParaRPr>
          </a:p>
          <a:p>
            <a:endParaRPr lang="en-US" sz="6400" dirty="0">
              <a:solidFill>
                <a:schemeClr val="tx1">
                  <a:lumMod val="95000"/>
                  <a:lumOff val="5000"/>
                </a:schemeClr>
              </a:solidFill>
              <a:latin typeface="Arial Rounded MT Bold" panose="020F0704030504030204" pitchFamily="34" charset="0"/>
            </a:endParaRPr>
          </a:p>
          <a:p>
            <a:r>
              <a:rPr lang="en-US" sz="8000" dirty="0" smtClean="0">
                <a:solidFill>
                  <a:schemeClr val="tx1">
                    <a:lumMod val="95000"/>
                    <a:lumOff val="5000"/>
                  </a:schemeClr>
                </a:solidFill>
                <a:latin typeface="Arial Rounded MT Bold" panose="020F0704030504030204" pitchFamily="34" charset="0"/>
              </a:rPr>
              <a:t>Edited and Presented By </a:t>
            </a:r>
          </a:p>
          <a:p>
            <a:r>
              <a:rPr lang="en-US" sz="8000" dirty="0" smtClean="0">
                <a:solidFill>
                  <a:schemeClr val="tx1">
                    <a:lumMod val="95000"/>
                    <a:lumOff val="5000"/>
                  </a:schemeClr>
                </a:solidFill>
                <a:latin typeface="Arial Rounded MT Bold" panose="020F0704030504030204" pitchFamily="34" charset="0"/>
              </a:rPr>
              <a:t> </a:t>
            </a:r>
            <a:r>
              <a:rPr lang="en-US" sz="8000" dirty="0" err="1" smtClean="0">
                <a:solidFill>
                  <a:schemeClr val="tx1">
                    <a:lumMod val="95000"/>
                    <a:lumOff val="5000"/>
                  </a:schemeClr>
                </a:solidFill>
                <a:latin typeface="Arial Rounded MT Bold" panose="020F0704030504030204" pitchFamily="34" charset="0"/>
              </a:rPr>
              <a:t>Shahed</a:t>
            </a:r>
            <a:r>
              <a:rPr lang="en-US" sz="8000" dirty="0" smtClean="0">
                <a:solidFill>
                  <a:schemeClr val="tx1">
                    <a:lumMod val="95000"/>
                    <a:lumOff val="5000"/>
                  </a:schemeClr>
                </a:solidFill>
                <a:latin typeface="Arial Rounded MT Bold" panose="020F0704030504030204" pitchFamily="34" charset="0"/>
              </a:rPr>
              <a:t> </a:t>
            </a:r>
            <a:r>
              <a:rPr lang="en-US" sz="8000" dirty="0" err="1" smtClean="0">
                <a:solidFill>
                  <a:schemeClr val="tx1">
                    <a:lumMod val="95000"/>
                    <a:lumOff val="5000"/>
                  </a:schemeClr>
                </a:solidFill>
                <a:latin typeface="Arial Rounded MT Bold" panose="020F0704030504030204" pitchFamily="34" charset="0"/>
              </a:rPr>
              <a:t>Allymoon</a:t>
            </a:r>
            <a:endParaRPr lang="en-US" sz="8000" dirty="0" smtClean="0">
              <a:solidFill>
                <a:schemeClr val="tx1">
                  <a:lumMod val="95000"/>
                  <a:lumOff val="5000"/>
                </a:schemeClr>
              </a:solidFill>
              <a:latin typeface="Arial Rounded MT Bold" panose="020F0704030504030204" pitchFamily="34" charset="0"/>
            </a:endParaRPr>
          </a:p>
          <a:p>
            <a:r>
              <a:rPr lang="en-US" sz="8000" dirty="0" err="1" smtClean="0">
                <a:solidFill>
                  <a:schemeClr val="tx1">
                    <a:lumMod val="95000"/>
                    <a:lumOff val="5000"/>
                  </a:schemeClr>
                </a:solidFill>
                <a:latin typeface="Arial Rounded MT Bold" panose="020F0704030504030204" pitchFamily="34" charset="0"/>
              </a:rPr>
              <a:t>Hadeel</a:t>
            </a:r>
            <a:r>
              <a:rPr lang="en-US" sz="8000" dirty="0" smtClean="0">
                <a:solidFill>
                  <a:schemeClr val="tx1">
                    <a:lumMod val="95000"/>
                    <a:lumOff val="5000"/>
                  </a:schemeClr>
                </a:solidFill>
                <a:latin typeface="Arial Rounded MT Bold" panose="020F0704030504030204" pitchFamily="34" charset="0"/>
              </a:rPr>
              <a:t> </a:t>
            </a:r>
            <a:r>
              <a:rPr lang="en-US" sz="8000" dirty="0" err="1" smtClean="0">
                <a:solidFill>
                  <a:schemeClr val="tx1">
                    <a:lumMod val="95000"/>
                    <a:lumOff val="5000"/>
                  </a:schemeClr>
                </a:solidFill>
                <a:latin typeface="Arial Rounded MT Bold" panose="020F0704030504030204" pitchFamily="34" charset="0"/>
              </a:rPr>
              <a:t>Albawareed</a:t>
            </a:r>
            <a:endParaRPr lang="en-US" sz="8000" dirty="0" smtClean="0">
              <a:solidFill>
                <a:schemeClr val="tx1">
                  <a:lumMod val="95000"/>
                  <a:lumOff val="5000"/>
                </a:schemeClr>
              </a:solidFill>
              <a:latin typeface="Arial Rounded MT Bold" panose="020F0704030504030204" pitchFamily="34" charset="0"/>
            </a:endParaRPr>
          </a:p>
          <a:p>
            <a:r>
              <a:rPr lang="en-US" sz="8000" dirty="0" err="1" smtClean="0">
                <a:solidFill>
                  <a:schemeClr val="tx1">
                    <a:lumMod val="95000"/>
                    <a:lumOff val="5000"/>
                  </a:schemeClr>
                </a:solidFill>
                <a:latin typeface="Arial Rounded MT Bold" panose="020F0704030504030204" pitchFamily="34" charset="0"/>
              </a:rPr>
              <a:t>Nojoud</a:t>
            </a:r>
            <a:r>
              <a:rPr lang="en-US" sz="8000" dirty="0" smtClean="0">
                <a:solidFill>
                  <a:schemeClr val="tx1">
                    <a:lumMod val="95000"/>
                    <a:lumOff val="5000"/>
                  </a:schemeClr>
                </a:solidFill>
                <a:latin typeface="Arial Rounded MT Bold" panose="020F0704030504030204" pitchFamily="34" charset="0"/>
              </a:rPr>
              <a:t> </a:t>
            </a:r>
            <a:r>
              <a:rPr lang="en-US" sz="8000" dirty="0" err="1" smtClean="0">
                <a:solidFill>
                  <a:schemeClr val="tx1">
                    <a:lumMod val="95000"/>
                    <a:lumOff val="5000"/>
                  </a:schemeClr>
                </a:solidFill>
                <a:latin typeface="Arial Rounded MT Bold" panose="020F0704030504030204" pitchFamily="34" charset="0"/>
              </a:rPr>
              <a:t>Alfuqaha</a:t>
            </a:r>
            <a:endParaRPr lang="en-US" sz="8000" dirty="0" smtClean="0">
              <a:solidFill>
                <a:schemeClr val="tx1">
                  <a:lumMod val="95000"/>
                  <a:lumOff val="5000"/>
                </a:schemeClr>
              </a:solidFill>
              <a:latin typeface="Arial Rounded MT Bold" panose="020F0704030504030204" pitchFamily="34" charset="0"/>
            </a:endParaRPr>
          </a:p>
          <a:p>
            <a:r>
              <a:rPr lang="en-US" sz="8000" smtClean="0">
                <a:solidFill>
                  <a:schemeClr val="tx1">
                    <a:lumMod val="95000"/>
                    <a:lumOff val="5000"/>
                  </a:schemeClr>
                </a:solidFill>
                <a:latin typeface="Arial Rounded MT Bold" panose="020F0704030504030204" pitchFamily="34" charset="0"/>
              </a:rPr>
              <a:t>Mais Basil</a:t>
            </a:r>
          </a:p>
        </p:txBody>
      </p:sp>
    </p:spTree>
    <p:extLst>
      <p:ext uri="{BB962C8B-B14F-4D97-AF65-F5344CB8AC3E}">
        <p14:creationId xmlns:p14="http://schemas.microsoft.com/office/powerpoint/2010/main" val="329703374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 xmlns:a16="http://schemas.microsoft.com/office/drawing/2014/main" id="{C80A29C8-E6C7-4446-BCDC-3125EE33756A}"/>
              </a:ext>
            </a:extLst>
          </p:cNvPr>
          <p:cNvSpPr>
            <a:spLocks noGrp="1" noChangeArrowheads="1"/>
          </p:cNvSpPr>
          <p:nvPr>
            <p:ph type="title" idx="4294967295"/>
          </p:nvPr>
        </p:nvSpPr>
        <p:spPr>
          <a:xfrm>
            <a:off x="0" y="296863"/>
            <a:ext cx="7772400" cy="1143000"/>
          </a:xfrm>
        </p:spPr>
        <p:txBody>
          <a:bodyPr anchor="t"/>
          <a:lstStyle/>
          <a:p>
            <a:pPr eaLnBrk="1" hangingPunct="1"/>
            <a:r>
              <a:rPr lang="en-US" altLang="en-US"/>
              <a:t>Testis</a:t>
            </a:r>
          </a:p>
        </p:txBody>
      </p:sp>
      <p:sp>
        <p:nvSpPr>
          <p:cNvPr id="8195" name="Rectangle 3">
            <a:extLst>
              <a:ext uri="{FF2B5EF4-FFF2-40B4-BE49-F238E27FC236}">
                <a16:creationId xmlns="" xmlns:a16="http://schemas.microsoft.com/office/drawing/2014/main" id="{9C061361-0217-447F-91F6-A46A7CDFE856}"/>
              </a:ext>
            </a:extLst>
          </p:cNvPr>
          <p:cNvSpPr>
            <a:spLocks noGrp="1" noChangeArrowheads="1"/>
          </p:cNvSpPr>
          <p:nvPr>
            <p:ph type="body" idx="4294967295"/>
          </p:nvPr>
        </p:nvSpPr>
        <p:spPr>
          <a:xfrm>
            <a:off x="0" y="990600"/>
            <a:ext cx="9144000" cy="5562600"/>
          </a:xfrm>
        </p:spPr>
        <p:txBody>
          <a:bodyPr>
            <a:normAutofit lnSpcReduction="10000"/>
          </a:bodyPr>
          <a:lstStyle/>
          <a:p>
            <a:pPr marL="365760" indent="-256032" eaLnBrk="1" fontAlgn="auto" hangingPunct="1">
              <a:spcAft>
                <a:spcPts val="0"/>
              </a:spcAft>
              <a:buClr>
                <a:schemeClr val="accent3"/>
              </a:buClr>
              <a:buFont typeface="Wingdings 3"/>
              <a:buChar char=""/>
              <a:defRPr/>
            </a:pPr>
            <a:r>
              <a:rPr lang="en-US" sz="2800" dirty="0"/>
              <a:t>Each testis is surrounded by a tough fibrous capsule, the </a:t>
            </a:r>
            <a:r>
              <a:rPr lang="en-US" sz="2800" b="1" dirty="0"/>
              <a:t>tunica </a:t>
            </a:r>
            <a:r>
              <a:rPr lang="en-US" sz="2800" b="1" dirty="0" err="1"/>
              <a:t>albuginea</a:t>
            </a:r>
            <a:r>
              <a:rPr lang="en-US" sz="2800" dirty="0"/>
              <a:t>.</a:t>
            </a:r>
          </a:p>
          <a:p>
            <a:pPr marL="365760" indent="-256032" eaLnBrk="1" fontAlgn="auto" hangingPunct="1">
              <a:spcAft>
                <a:spcPts val="0"/>
              </a:spcAft>
              <a:buClr>
                <a:schemeClr val="accent3"/>
              </a:buClr>
              <a:buFont typeface="Wingdings 3"/>
              <a:buChar char=""/>
              <a:defRPr/>
            </a:pPr>
            <a:endParaRPr lang="en-US" sz="2800" dirty="0"/>
          </a:p>
          <a:p>
            <a:pPr marL="365760" indent="-256032" eaLnBrk="1" fontAlgn="auto" hangingPunct="1">
              <a:spcAft>
                <a:spcPts val="0"/>
              </a:spcAft>
              <a:buClr>
                <a:schemeClr val="accent3"/>
              </a:buClr>
              <a:buFont typeface="Wingdings 3"/>
              <a:buChar char=""/>
              <a:defRPr/>
            </a:pPr>
            <a:r>
              <a:rPr lang="en-US" sz="2800" dirty="0"/>
              <a:t>Testis is divided into lobules; laying within each lobule are 1-3 </a:t>
            </a:r>
            <a:r>
              <a:rPr lang="en-US" sz="2800" b="1" dirty="0" err="1"/>
              <a:t>seminiferous</a:t>
            </a:r>
            <a:r>
              <a:rPr lang="en-US" sz="2800" b="1" dirty="0"/>
              <a:t> tubules</a:t>
            </a:r>
            <a:r>
              <a:rPr lang="en-US" sz="2800" dirty="0"/>
              <a:t> that open into the </a:t>
            </a:r>
            <a:r>
              <a:rPr lang="en-US" sz="2800" b="1" dirty="0" err="1"/>
              <a:t>rete</a:t>
            </a:r>
            <a:r>
              <a:rPr lang="en-US" sz="2800" b="1" dirty="0"/>
              <a:t> testis</a:t>
            </a:r>
            <a:r>
              <a:rPr lang="en-US" sz="2800" dirty="0"/>
              <a:t>. </a:t>
            </a:r>
          </a:p>
          <a:p>
            <a:pPr marL="365760" indent="-256032" eaLnBrk="1" fontAlgn="auto" hangingPunct="1">
              <a:spcAft>
                <a:spcPts val="0"/>
              </a:spcAft>
              <a:buClr>
                <a:schemeClr val="accent3"/>
              </a:buClr>
              <a:buFont typeface="Wingdings 3"/>
              <a:buChar char=""/>
              <a:defRPr/>
            </a:pPr>
            <a:endParaRPr lang="en-US" sz="2800" dirty="0"/>
          </a:p>
          <a:p>
            <a:pPr marL="365760" indent="-256032" eaLnBrk="1" fontAlgn="auto" hangingPunct="1">
              <a:spcAft>
                <a:spcPts val="0"/>
              </a:spcAft>
              <a:buClr>
                <a:schemeClr val="accent3"/>
              </a:buClr>
              <a:buFont typeface="Wingdings 3"/>
              <a:buChar char=""/>
              <a:defRPr/>
            </a:pPr>
            <a:r>
              <a:rPr lang="en-US" sz="2800" dirty="0"/>
              <a:t>In the scrotum, the testes are at a temperature about </a:t>
            </a:r>
            <a:r>
              <a:rPr lang="en-US" sz="2800" b="1" dirty="0"/>
              <a:t>1-2°C lower</a:t>
            </a:r>
            <a:r>
              <a:rPr lang="en-US" sz="2800" dirty="0"/>
              <a:t> than the rectal temperature (imp. For spermatogenesis).</a:t>
            </a:r>
          </a:p>
          <a:p>
            <a:pPr marL="365760" indent="-256032" eaLnBrk="1" fontAlgn="auto" hangingPunct="1">
              <a:spcAft>
                <a:spcPts val="0"/>
              </a:spcAft>
              <a:buClr>
                <a:schemeClr val="accent3"/>
              </a:buClr>
              <a:buFont typeface="Wingdings 3"/>
              <a:buChar char=""/>
              <a:defRPr/>
            </a:pPr>
            <a:r>
              <a:rPr lang="en-US" sz="2800" dirty="0"/>
              <a:t>Rete testis  : is an anastomosing network of delicate tubules located in the hilum of the testicle (mediastinum testis) that carries sperm from the seminiferous tubules to the vasa </a:t>
            </a:r>
            <a:r>
              <a:rPr lang="en-US" sz="2800" dirty="0" err="1"/>
              <a:t>efferentia</a:t>
            </a:r>
            <a:r>
              <a:rPr lang="en-US" sz="2800" dirty="0"/>
              <a:t>.</a:t>
            </a:r>
          </a:p>
          <a:p>
            <a:pPr marL="365760" indent="-256032" eaLnBrk="1" fontAlgn="auto" hangingPunct="1">
              <a:spcAft>
                <a:spcPts val="0"/>
              </a:spcAft>
              <a:buClr>
                <a:schemeClr val="accent3"/>
              </a:buClr>
              <a:buFont typeface="Wingdings 3"/>
              <a:buChar char=""/>
              <a:defRPr/>
            </a:pPr>
            <a:endParaRPr lang="en-US" sz="2800" dirty="0"/>
          </a:p>
        </p:txBody>
      </p:sp>
    </p:spTree>
  </p:cSld>
  <p:clrMapOvr>
    <a:masterClrMapping/>
  </p:clrMapOvr>
  <p:transition advClick="0">
    <p:cover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solidFill>
                  <a:schemeClr val="accent1"/>
                </a:solidFill>
              </a:rPr>
              <a:t>The </a:t>
            </a:r>
            <a:r>
              <a:rPr lang="en-US" dirty="0"/>
              <a:t>scrotum </a:t>
            </a:r>
            <a:r>
              <a:rPr lang="en-US" dirty="0">
                <a:solidFill>
                  <a:schemeClr val="accent1"/>
                </a:solidFill>
              </a:rPr>
              <a:t>acts as a thermostat, if it’s cold then the scrotal skin will contract raising the testes closer to the abdominal area which is warmer and if it is hot the skin will relax so the size of the scrotum will increase causing more heat distribution.</a:t>
            </a:r>
          </a:p>
        </p:txBody>
      </p:sp>
    </p:spTree>
    <p:extLst>
      <p:ext uri="{BB962C8B-B14F-4D97-AF65-F5344CB8AC3E}">
        <p14:creationId xmlns:p14="http://schemas.microsoft.com/office/powerpoint/2010/main" val="3419267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a:extLst>
              <a:ext uri="{FF2B5EF4-FFF2-40B4-BE49-F238E27FC236}">
                <a16:creationId xmlns="" xmlns:a16="http://schemas.microsoft.com/office/drawing/2014/main" id="{937932F1-2A34-451A-865F-B49C5DAF13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25" y="179388"/>
            <a:ext cx="8880475" cy="631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 xmlns:a16="http://schemas.microsoft.com/office/drawing/2014/main" id="{58334338-D8CF-45E4-A365-B1D6DE690406}"/>
              </a:ext>
            </a:extLst>
          </p:cNvPr>
          <p:cNvSpPr>
            <a:spLocks noGrp="1" noChangeArrowheads="1"/>
          </p:cNvSpPr>
          <p:nvPr>
            <p:ph type="title" idx="4294967295"/>
          </p:nvPr>
        </p:nvSpPr>
        <p:spPr>
          <a:xfrm>
            <a:off x="0" y="260350"/>
            <a:ext cx="7772400" cy="1143000"/>
          </a:xfrm>
        </p:spPr>
        <p:txBody>
          <a:bodyPr anchor="t"/>
          <a:lstStyle/>
          <a:p>
            <a:pPr eaLnBrk="1" hangingPunct="1"/>
            <a:r>
              <a:rPr lang="en-US" altLang="en-US"/>
              <a:t>Epididymis</a:t>
            </a:r>
          </a:p>
        </p:txBody>
      </p:sp>
      <p:sp>
        <p:nvSpPr>
          <p:cNvPr id="10243" name="Rectangle 3">
            <a:extLst>
              <a:ext uri="{FF2B5EF4-FFF2-40B4-BE49-F238E27FC236}">
                <a16:creationId xmlns="" xmlns:a16="http://schemas.microsoft.com/office/drawing/2014/main" id="{BDB1AB33-4E41-4BBE-9DD7-954564DE82A4}"/>
              </a:ext>
            </a:extLst>
          </p:cNvPr>
          <p:cNvSpPr>
            <a:spLocks noGrp="1" noChangeArrowheads="1"/>
          </p:cNvSpPr>
          <p:nvPr>
            <p:ph type="body" idx="4294967295"/>
          </p:nvPr>
        </p:nvSpPr>
        <p:spPr>
          <a:xfrm>
            <a:off x="304800" y="1403351"/>
            <a:ext cx="8153400" cy="4692650"/>
          </a:xfrm>
        </p:spPr>
        <p:txBody>
          <a:bodyPr>
            <a:normAutofit/>
          </a:bodyPr>
          <a:lstStyle/>
          <a:p>
            <a:pPr marL="365760" indent="-256032" eaLnBrk="1" fontAlgn="auto" hangingPunct="1">
              <a:lnSpc>
                <a:spcPct val="90000"/>
              </a:lnSpc>
              <a:spcAft>
                <a:spcPts val="0"/>
              </a:spcAft>
              <a:buClr>
                <a:schemeClr val="accent3"/>
              </a:buClr>
              <a:buFont typeface="Wingdings 3"/>
              <a:buChar char=""/>
              <a:defRPr/>
            </a:pPr>
            <a:r>
              <a:rPr lang="en-US" sz="2800" dirty="0"/>
              <a:t>The </a:t>
            </a:r>
            <a:r>
              <a:rPr lang="en-US" sz="2800" dirty="0" err="1"/>
              <a:t>epididymis</a:t>
            </a:r>
            <a:r>
              <a:rPr lang="en-US" sz="2800" dirty="0"/>
              <a:t> is a much coiled tube nearly </a:t>
            </a:r>
            <a:r>
              <a:rPr lang="en-US" sz="2800" b="1" dirty="0"/>
              <a:t>6m</a:t>
            </a:r>
            <a:r>
              <a:rPr lang="en-US" sz="2800" dirty="0"/>
              <a:t> long, with the vas deferens lying on its medial side.</a:t>
            </a:r>
          </a:p>
          <a:p>
            <a:pPr marL="365760" indent="-256032" eaLnBrk="1" fontAlgn="auto" hangingPunct="1">
              <a:lnSpc>
                <a:spcPct val="90000"/>
              </a:lnSpc>
              <a:spcAft>
                <a:spcPts val="0"/>
              </a:spcAft>
              <a:buClr>
                <a:schemeClr val="accent3"/>
              </a:buClr>
              <a:buFont typeface="Wingdings 3"/>
              <a:buChar char=""/>
              <a:defRPr/>
            </a:pPr>
            <a:endParaRPr lang="en-US" sz="2800" dirty="0"/>
          </a:p>
          <a:p>
            <a:pPr marL="365760" indent="-256032" eaLnBrk="1" fontAlgn="auto" hangingPunct="1">
              <a:lnSpc>
                <a:spcPct val="90000"/>
              </a:lnSpc>
              <a:spcAft>
                <a:spcPts val="0"/>
              </a:spcAft>
              <a:buClr>
                <a:schemeClr val="accent3"/>
              </a:buClr>
              <a:buFont typeface="Wingdings 3"/>
              <a:buChar char=""/>
              <a:defRPr/>
            </a:pPr>
            <a:r>
              <a:rPr lang="en-US" sz="2800" dirty="0"/>
              <a:t>It lies on the </a:t>
            </a:r>
            <a:r>
              <a:rPr lang="en-US" sz="2800" dirty="0" err="1"/>
              <a:t>posteriolateral</a:t>
            </a:r>
            <a:r>
              <a:rPr lang="en-US" sz="2800" dirty="0"/>
              <a:t> aspect of the testes.</a:t>
            </a:r>
          </a:p>
          <a:p>
            <a:pPr marL="365760" indent="-256032" eaLnBrk="1" fontAlgn="auto" hangingPunct="1">
              <a:lnSpc>
                <a:spcPct val="90000"/>
              </a:lnSpc>
              <a:spcAft>
                <a:spcPts val="0"/>
              </a:spcAft>
              <a:buClr>
                <a:schemeClr val="accent3"/>
              </a:buClr>
              <a:buFont typeface="Wingdings 3"/>
              <a:buChar char=""/>
              <a:defRPr/>
            </a:pPr>
            <a:endParaRPr lang="en-US" sz="2800" dirty="0"/>
          </a:p>
          <a:p>
            <a:pPr marL="365760" indent="-256032" eaLnBrk="1" fontAlgn="auto" hangingPunct="1">
              <a:lnSpc>
                <a:spcPct val="90000"/>
              </a:lnSpc>
              <a:spcAft>
                <a:spcPts val="0"/>
              </a:spcAft>
              <a:buClr>
                <a:schemeClr val="accent3"/>
              </a:buClr>
              <a:buFont typeface="Wingdings 3"/>
              <a:buChar char=""/>
              <a:defRPr/>
            </a:pPr>
            <a:r>
              <a:rPr lang="en-US" sz="2800" dirty="0"/>
              <a:t>It has: head, body and tail. </a:t>
            </a:r>
          </a:p>
          <a:p>
            <a:pPr marL="365760" indent="-256032" eaLnBrk="1" fontAlgn="auto" hangingPunct="1">
              <a:lnSpc>
                <a:spcPct val="90000"/>
              </a:lnSpc>
              <a:spcAft>
                <a:spcPts val="0"/>
              </a:spcAft>
              <a:buClr>
                <a:schemeClr val="accent3"/>
              </a:buClr>
              <a:buFont typeface="Wingdings 3"/>
              <a:buChar char=""/>
              <a:defRPr/>
            </a:pPr>
            <a:endParaRPr lang="ar-SA" sz="2800" b="1" dirty="0"/>
          </a:p>
          <a:p>
            <a:pPr marL="365760" indent="-256032" eaLnBrk="1" fontAlgn="auto" hangingPunct="1">
              <a:lnSpc>
                <a:spcPct val="90000"/>
              </a:lnSpc>
              <a:spcAft>
                <a:spcPts val="0"/>
              </a:spcAft>
              <a:buClr>
                <a:schemeClr val="accent3"/>
              </a:buClr>
              <a:buFont typeface="Wingdings 3"/>
              <a:buChar char=""/>
              <a:defRPr/>
            </a:pPr>
            <a:r>
              <a:rPr lang="en-US" sz="2800" b="1" dirty="0"/>
              <a:t>Function</a:t>
            </a:r>
            <a:r>
              <a:rPr lang="ar-SA" sz="2800" dirty="0"/>
              <a:t>: </a:t>
            </a:r>
            <a:r>
              <a:rPr lang="en-US" sz="2800" dirty="0"/>
              <a:t>storage of spermatozoa and allows them to mature</a:t>
            </a:r>
            <a:r>
              <a:rPr lang="ar-SA" sz="2800" dirty="0"/>
              <a:t>; </a:t>
            </a:r>
            <a:r>
              <a:rPr lang="en-US" sz="2800" dirty="0"/>
              <a:t>absorption of fluid, and</a:t>
            </a:r>
            <a:r>
              <a:rPr lang="ar-SA" sz="2800" dirty="0"/>
              <a:t> </a:t>
            </a:r>
            <a:r>
              <a:rPr lang="en-US" sz="2800" dirty="0"/>
              <a:t>nourishment</a:t>
            </a:r>
            <a:r>
              <a:rPr lang="ar-SA" sz="2800" dirty="0"/>
              <a:t> </a:t>
            </a:r>
            <a:r>
              <a:rPr lang="en-US" sz="2800" dirty="0"/>
              <a:t>of the sperm</a:t>
            </a:r>
            <a:r>
              <a:rPr lang="ar-JO" sz="2800" dirty="0"/>
              <a:t> </a:t>
            </a:r>
            <a:endParaRPr lang="en-US" sz="2800" dirty="0"/>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3C6020CD-8ED6-4518-90F9-7D66BF701655}"/>
              </a:ext>
            </a:extLst>
          </p:cNvPr>
          <p:cNvSpPr>
            <a:spLocks noGrp="1" noChangeArrowheads="1"/>
          </p:cNvSpPr>
          <p:nvPr>
            <p:ph type="title"/>
          </p:nvPr>
        </p:nvSpPr>
        <p:spPr/>
        <p:txBody>
          <a:bodyPr/>
          <a:lstStyle/>
          <a:p>
            <a:pPr eaLnBrk="1" hangingPunct="1"/>
            <a:r>
              <a:rPr lang="en-US" altLang="en-US" dirty="0">
                <a:latin typeface="Algerian" panose="04020705040A02060702" pitchFamily="82" charset="0"/>
              </a:rPr>
              <a:t>History</a:t>
            </a:r>
            <a:r>
              <a:rPr lang="en-US" altLang="en-US" dirty="0"/>
              <a:t>	</a:t>
            </a:r>
          </a:p>
        </p:txBody>
      </p:sp>
      <p:sp>
        <p:nvSpPr>
          <p:cNvPr id="18435" name="Rectangle 3">
            <a:extLst>
              <a:ext uri="{FF2B5EF4-FFF2-40B4-BE49-F238E27FC236}">
                <a16:creationId xmlns="" xmlns:a16="http://schemas.microsoft.com/office/drawing/2014/main" id="{6E902D62-B314-493A-BB06-F53E75F89E36}"/>
              </a:ext>
            </a:extLst>
          </p:cNvPr>
          <p:cNvSpPr>
            <a:spLocks noGrp="1" noChangeArrowheads="1"/>
          </p:cNvSpPr>
          <p:nvPr>
            <p:ph type="body" idx="1"/>
          </p:nvPr>
        </p:nvSpPr>
        <p:spPr>
          <a:xfrm>
            <a:off x="457200" y="1295400"/>
            <a:ext cx="8229600" cy="4830763"/>
          </a:xfrm>
        </p:spPr>
        <p:txBody>
          <a:bodyPr/>
          <a:lstStyle/>
          <a:p>
            <a:pPr eaLnBrk="1" hangingPunct="1">
              <a:lnSpc>
                <a:spcPct val="80000"/>
              </a:lnSpc>
            </a:pPr>
            <a:r>
              <a:rPr lang="en-US" altLang="en-US" sz="2000" dirty="0">
                <a:solidFill>
                  <a:srgbClr val="FF0000"/>
                </a:solidFill>
              </a:rPr>
              <a:t>Age</a:t>
            </a:r>
            <a:r>
              <a:rPr lang="en-US" altLang="en-US" sz="2000" dirty="0"/>
              <a:t> of Patient helpful in limiting differential and determining responsible organisms :</a:t>
            </a:r>
          </a:p>
          <a:p>
            <a:pPr eaLnBrk="1" hangingPunct="1">
              <a:lnSpc>
                <a:spcPct val="80000"/>
              </a:lnSpc>
            </a:pPr>
            <a:r>
              <a:rPr lang="en-US" altLang="en-US" sz="2000" dirty="0"/>
              <a:t>Nature of </a:t>
            </a:r>
            <a:r>
              <a:rPr lang="en-US" altLang="en-US" sz="2000" dirty="0">
                <a:solidFill>
                  <a:srgbClr val="FF0000"/>
                </a:solidFill>
              </a:rPr>
              <a:t>Pain</a:t>
            </a:r>
            <a:r>
              <a:rPr lang="en-US" altLang="en-US" sz="2000" dirty="0"/>
              <a:t>:</a:t>
            </a:r>
          </a:p>
          <a:p>
            <a:pPr lvl="1" eaLnBrk="1" hangingPunct="1">
              <a:lnSpc>
                <a:spcPct val="80000"/>
              </a:lnSpc>
            </a:pPr>
            <a:r>
              <a:rPr lang="en-US" altLang="en-US" sz="1800" dirty="0"/>
              <a:t>Severity</a:t>
            </a:r>
          </a:p>
          <a:p>
            <a:pPr lvl="1" eaLnBrk="1" hangingPunct="1">
              <a:lnSpc>
                <a:spcPct val="80000"/>
              </a:lnSpc>
            </a:pPr>
            <a:r>
              <a:rPr lang="en-US" altLang="en-US" sz="1800" dirty="0"/>
              <a:t>Quality</a:t>
            </a:r>
          </a:p>
          <a:p>
            <a:pPr lvl="1" eaLnBrk="1" hangingPunct="1">
              <a:lnSpc>
                <a:spcPct val="80000"/>
              </a:lnSpc>
            </a:pPr>
            <a:r>
              <a:rPr lang="en-US" altLang="en-US" sz="1800" dirty="0"/>
              <a:t>Radiation</a:t>
            </a:r>
          </a:p>
          <a:p>
            <a:pPr lvl="1" eaLnBrk="1" hangingPunct="1">
              <a:lnSpc>
                <a:spcPct val="80000"/>
              </a:lnSpc>
            </a:pPr>
            <a:r>
              <a:rPr lang="en-US" altLang="en-US" sz="1800" dirty="0"/>
              <a:t>Alleviating/Aggravating factors</a:t>
            </a:r>
          </a:p>
          <a:p>
            <a:pPr lvl="1" eaLnBrk="1" hangingPunct="1">
              <a:lnSpc>
                <a:spcPct val="80000"/>
              </a:lnSpc>
            </a:pPr>
            <a:r>
              <a:rPr lang="en-US" altLang="en-US" sz="1800" dirty="0"/>
              <a:t>Dull aching&gt;&gt;testicular cancer</a:t>
            </a:r>
          </a:p>
          <a:p>
            <a:pPr lvl="1" eaLnBrk="1" hangingPunct="1">
              <a:lnSpc>
                <a:spcPct val="80000"/>
              </a:lnSpc>
            </a:pPr>
            <a:r>
              <a:rPr lang="en-US" altLang="en-US" sz="1800" dirty="0" err="1"/>
              <a:t>Epidydemitis</a:t>
            </a:r>
            <a:r>
              <a:rPr lang="en-US" altLang="en-US" sz="1800" dirty="0"/>
              <a:t>&gt;&gt;acute worse with bowel movement and painful urination</a:t>
            </a:r>
          </a:p>
          <a:p>
            <a:pPr lvl="1" eaLnBrk="1" hangingPunct="1">
              <a:lnSpc>
                <a:spcPct val="80000"/>
              </a:lnSpc>
            </a:pPr>
            <a:endParaRPr lang="en-US" altLang="en-US" sz="1800" dirty="0"/>
          </a:p>
          <a:p>
            <a:pPr eaLnBrk="1" hangingPunct="1">
              <a:lnSpc>
                <a:spcPct val="80000"/>
              </a:lnSpc>
            </a:pPr>
            <a:r>
              <a:rPr lang="en-US" altLang="en-US" sz="2000" u="sng" dirty="0">
                <a:solidFill>
                  <a:srgbClr val="FF0000"/>
                </a:solidFill>
              </a:rPr>
              <a:t>Sexual</a:t>
            </a:r>
            <a:r>
              <a:rPr lang="en-US" altLang="en-US" sz="2000" u="sng" dirty="0"/>
              <a:t> History</a:t>
            </a:r>
          </a:p>
          <a:p>
            <a:pPr eaLnBrk="1" hangingPunct="1">
              <a:lnSpc>
                <a:spcPct val="80000"/>
              </a:lnSpc>
            </a:pPr>
            <a:r>
              <a:rPr lang="en-US" altLang="en-US" sz="2000" dirty="0"/>
              <a:t>Associated </a:t>
            </a:r>
            <a:r>
              <a:rPr lang="en-US" altLang="en-US" sz="2000" dirty="0">
                <a:solidFill>
                  <a:srgbClr val="FF0000"/>
                </a:solidFill>
              </a:rPr>
              <a:t>constitutional</a:t>
            </a:r>
            <a:r>
              <a:rPr lang="en-US" altLang="en-US" sz="2000" dirty="0"/>
              <a:t> symptoms</a:t>
            </a:r>
          </a:p>
          <a:p>
            <a:pPr eaLnBrk="1" hangingPunct="1">
              <a:lnSpc>
                <a:spcPct val="80000"/>
              </a:lnSpc>
            </a:pPr>
            <a:r>
              <a:rPr lang="en-US" altLang="en-US" sz="2000" dirty="0"/>
              <a:t>Associated </a:t>
            </a:r>
            <a:r>
              <a:rPr lang="en-US" altLang="en-US" sz="2000" dirty="0">
                <a:solidFill>
                  <a:srgbClr val="FF0000"/>
                </a:solidFill>
              </a:rPr>
              <a:t>urinary</a:t>
            </a:r>
            <a:r>
              <a:rPr lang="en-US" altLang="en-US" sz="2000" dirty="0"/>
              <a:t> symptoms</a:t>
            </a:r>
          </a:p>
          <a:p>
            <a:pPr lvl="1" eaLnBrk="1" hangingPunct="1">
              <a:lnSpc>
                <a:spcPct val="80000"/>
              </a:lnSpc>
            </a:pPr>
            <a:r>
              <a:rPr lang="en-US" altLang="en-US" sz="1800" dirty="0"/>
              <a:t>Dysuria, frequency, hesitancy</a:t>
            </a:r>
          </a:p>
          <a:p>
            <a:pPr lvl="1" eaLnBrk="1" hangingPunct="1">
              <a:lnSpc>
                <a:spcPct val="80000"/>
              </a:lnSpc>
            </a:pPr>
            <a:r>
              <a:rPr lang="en-US" altLang="en-US" sz="1800" dirty="0"/>
              <a:t>Discharge- </a:t>
            </a:r>
            <a:r>
              <a:rPr lang="en-US" altLang="en-US" sz="1800" dirty="0" err="1"/>
              <a:t>etc</a:t>
            </a:r>
            <a:endParaRPr lang="en-US" altLang="en-US" sz="1800" dirty="0"/>
          </a:p>
          <a:p>
            <a:pPr lvl="1" eaLnBrk="1" hangingPunct="1">
              <a:lnSpc>
                <a:spcPct val="80000"/>
              </a:lnSpc>
            </a:pPr>
            <a:r>
              <a:rPr lang="en-US" altLang="en-US" sz="1800" dirty="0"/>
              <a:t>Other</a:t>
            </a:r>
          </a:p>
          <a:p>
            <a:pPr eaLnBrk="1" hangingPunct="1">
              <a:lnSpc>
                <a:spcPct val="80000"/>
              </a:lnSpc>
            </a:pPr>
            <a:r>
              <a:rPr lang="en-US" altLang="en-US" sz="2000" dirty="0">
                <a:solidFill>
                  <a:srgbClr val="FF0000"/>
                </a:solidFill>
              </a:rPr>
              <a:t>Activities</a:t>
            </a:r>
            <a:r>
              <a:rPr lang="en-US" altLang="en-US" sz="2000" dirty="0"/>
              <a:t> involved with:</a:t>
            </a:r>
          </a:p>
          <a:p>
            <a:pPr lvl="1" eaLnBrk="1" hangingPunct="1">
              <a:lnSpc>
                <a:spcPct val="80000"/>
              </a:lnSpc>
            </a:pPr>
            <a:r>
              <a:rPr lang="en-US" altLang="en-US" sz="1800" dirty="0"/>
              <a:t>Sports-lifting, trauma</a:t>
            </a:r>
          </a:p>
          <a:p>
            <a:pPr lvl="1" eaLnBrk="1" hangingPunct="1">
              <a:lnSpc>
                <a:spcPct val="80000"/>
              </a:lnSpc>
            </a:pPr>
            <a:endParaRPr lang="en-US" altLang="en-US" sz="1800" dirty="0"/>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 xmlns:a16="http://schemas.microsoft.com/office/drawing/2014/main" id="{356689FA-8445-48BA-B694-22EE490BC26A}"/>
              </a:ext>
            </a:extLst>
          </p:cNvPr>
          <p:cNvSpPr>
            <a:spLocks noGrp="1" noChangeArrowheads="1"/>
          </p:cNvSpPr>
          <p:nvPr>
            <p:ph type="title" idx="4294967295"/>
          </p:nvPr>
        </p:nvSpPr>
        <p:spPr>
          <a:xfrm>
            <a:off x="0" y="301625"/>
            <a:ext cx="7994650" cy="1074738"/>
          </a:xfrm>
        </p:spPr>
        <p:txBody>
          <a:bodyPr anchor="t"/>
          <a:lstStyle/>
          <a:p>
            <a:pPr eaLnBrk="1" hangingPunct="1"/>
            <a:r>
              <a:rPr lang="en-US" altLang="en-US" sz="4000" dirty="0">
                <a:latin typeface="Algerian" panose="04020705040A02060702" pitchFamily="82" charset="0"/>
              </a:rPr>
              <a:t>Examination of male external genitalia</a:t>
            </a:r>
          </a:p>
        </p:txBody>
      </p:sp>
      <p:sp>
        <p:nvSpPr>
          <p:cNvPr id="19459" name="Rectangle 3">
            <a:extLst>
              <a:ext uri="{FF2B5EF4-FFF2-40B4-BE49-F238E27FC236}">
                <a16:creationId xmlns="" xmlns:a16="http://schemas.microsoft.com/office/drawing/2014/main" id="{3EF1F63E-FD07-4F31-9543-0F663E4E8DC8}"/>
              </a:ext>
            </a:extLst>
          </p:cNvPr>
          <p:cNvSpPr>
            <a:spLocks noGrp="1" noChangeArrowheads="1"/>
          </p:cNvSpPr>
          <p:nvPr>
            <p:ph type="body" idx="4294967295"/>
          </p:nvPr>
        </p:nvSpPr>
        <p:spPr>
          <a:xfrm>
            <a:off x="0" y="1665288"/>
            <a:ext cx="7772400" cy="4751387"/>
          </a:xfrm>
        </p:spPr>
        <p:txBody>
          <a:bodyPr/>
          <a:lstStyle/>
          <a:p>
            <a:pPr eaLnBrk="1" hangingPunct="1">
              <a:lnSpc>
                <a:spcPct val="90000"/>
              </a:lnSpc>
            </a:pPr>
            <a:r>
              <a:rPr lang="en-US" altLang="en-US" dirty="0">
                <a:solidFill>
                  <a:schemeClr val="accent2">
                    <a:lumMod val="75000"/>
                  </a:schemeClr>
                </a:solidFill>
              </a:rPr>
              <a:t>Inspection:</a:t>
            </a:r>
          </a:p>
          <a:p>
            <a:pPr lvl="1" eaLnBrk="1" hangingPunct="1">
              <a:lnSpc>
                <a:spcPct val="90000"/>
              </a:lnSpc>
            </a:pPr>
            <a:r>
              <a:rPr lang="en-US" altLang="en-US" dirty="0"/>
              <a:t>Penis: </a:t>
            </a:r>
          </a:p>
          <a:p>
            <a:pPr lvl="2" eaLnBrk="1" hangingPunct="1">
              <a:lnSpc>
                <a:spcPct val="90000"/>
              </a:lnSpc>
            </a:pPr>
            <a:r>
              <a:rPr lang="en-US" altLang="en-US" dirty="0"/>
              <a:t>Size, circumcised or not, scar of circumcision, </a:t>
            </a:r>
          </a:p>
          <a:p>
            <a:pPr lvl="2" eaLnBrk="1" hangingPunct="1">
              <a:lnSpc>
                <a:spcPct val="90000"/>
              </a:lnSpc>
            </a:pPr>
            <a:r>
              <a:rPr lang="en-US" altLang="en-US" dirty="0"/>
              <a:t>site of urethral meatus, discharge from the meatus and on underwear.</a:t>
            </a:r>
          </a:p>
          <a:p>
            <a:pPr lvl="2" eaLnBrk="1" hangingPunct="1">
              <a:lnSpc>
                <a:spcPct val="90000"/>
              </a:lnSpc>
            </a:pPr>
            <a:r>
              <a:rPr lang="en-US" altLang="en-US" dirty="0"/>
              <a:t>If uncircumcised look for: </a:t>
            </a:r>
            <a:r>
              <a:rPr lang="en-US" altLang="en-US" dirty="0" err="1"/>
              <a:t>phimosis</a:t>
            </a:r>
            <a:r>
              <a:rPr lang="en-US" altLang="en-US" dirty="0"/>
              <a:t> and </a:t>
            </a:r>
            <a:r>
              <a:rPr lang="en-US" altLang="en-US" dirty="0" err="1"/>
              <a:t>paraphimosis</a:t>
            </a:r>
            <a:r>
              <a:rPr lang="en-US" altLang="en-US" dirty="0"/>
              <a:t>.</a:t>
            </a:r>
          </a:p>
          <a:p>
            <a:pPr lvl="1" eaLnBrk="1" hangingPunct="1">
              <a:lnSpc>
                <a:spcPct val="90000"/>
              </a:lnSpc>
            </a:pPr>
            <a:r>
              <a:rPr lang="en-US" altLang="en-US" dirty="0"/>
              <a:t>Scrotum: </a:t>
            </a:r>
          </a:p>
          <a:p>
            <a:pPr lvl="2" eaLnBrk="1" hangingPunct="1">
              <a:lnSpc>
                <a:spcPct val="90000"/>
              </a:lnSpc>
            </a:pPr>
            <a:r>
              <a:rPr lang="en-US" altLang="en-US" dirty="0"/>
              <a:t>well-developed or not (undescended testes).</a:t>
            </a:r>
          </a:p>
          <a:p>
            <a:pPr lvl="2" eaLnBrk="1" hangingPunct="1">
              <a:lnSpc>
                <a:spcPct val="90000"/>
              </a:lnSpc>
            </a:pPr>
            <a:r>
              <a:rPr lang="en-US" altLang="en-US" dirty="0"/>
              <a:t>swelling, redness, skin lesions, </a:t>
            </a:r>
          </a:p>
          <a:p>
            <a:pPr lvl="2" eaLnBrk="1" hangingPunct="1">
              <a:lnSpc>
                <a:spcPct val="90000"/>
              </a:lnSpc>
            </a:pPr>
            <a:r>
              <a:rPr lang="en-US" altLang="en-US" dirty="0"/>
              <a:t>cough impulse, </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 xmlns:a16="http://schemas.microsoft.com/office/drawing/2014/main" id="{AB03DC80-854E-421D-AB5E-8382086D6ED0}"/>
              </a:ext>
            </a:extLst>
          </p:cNvPr>
          <p:cNvSpPr>
            <a:spLocks noGrp="1" noChangeArrowheads="1"/>
          </p:cNvSpPr>
          <p:nvPr>
            <p:ph type="body" idx="4294967295"/>
          </p:nvPr>
        </p:nvSpPr>
        <p:spPr>
          <a:xfrm>
            <a:off x="0" y="115888"/>
            <a:ext cx="8605838" cy="6300787"/>
          </a:xfrm>
        </p:spPr>
        <p:txBody>
          <a:bodyPr/>
          <a:lstStyle/>
          <a:p>
            <a:pPr eaLnBrk="1" hangingPunct="1">
              <a:lnSpc>
                <a:spcPct val="90000"/>
              </a:lnSpc>
            </a:pPr>
            <a:r>
              <a:rPr lang="en-US" altLang="en-US" sz="2800" dirty="0">
                <a:solidFill>
                  <a:schemeClr val="accent2">
                    <a:lumMod val="75000"/>
                  </a:schemeClr>
                </a:solidFill>
              </a:rPr>
              <a:t>Palpation:</a:t>
            </a:r>
          </a:p>
          <a:p>
            <a:pPr lvl="1" eaLnBrk="1" hangingPunct="1">
              <a:lnSpc>
                <a:spcPct val="90000"/>
              </a:lnSpc>
            </a:pPr>
            <a:r>
              <a:rPr lang="en-US" altLang="en-US" b="1" dirty="0"/>
              <a:t>Penis</a:t>
            </a:r>
            <a:r>
              <a:rPr lang="en-US" altLang="en-US" dirty="0"/>
              <a:t>: </a:t>
            </a:r>
          </a:p>
          <a:p>
            <a:pPr lvl="2" eaLnBrk="1" hangingPunct="1">
              <a:lnSpc>
                <a:spcPct val="90000"/>
              </a:lnSpc>
            </a:pPr>
            <a:r>
              <a:rPr lang="en-US" altLang="en-US" sz="2200" dirty="0"/>
              <a:t>palpation of the shaft for tenderness and, fibrosis (</a:t>
            </a:r>
            <a:r>
              <a:rPr lang="en-US" altLang="en-US" sz="2200" dirty="0" err="1"/>
              <a:t>peyronie’s</a:t>
            </a:r>
            <a:r>
              <a:rPr lang="en-US" altLang="en-US" sz="2200" dirty="0"/>
              <a:t> diseases).</a:t>
            </a:r>
          </a:p>
          <a:p>
            <a:pPr lvl="2" eaLnBrk="1" hangingPunct="1">
              <a:lnSpc>
                <a:spcPct val="90000"/>
              </a:lnSpc>
            </a:pPr>
            <a:r>
              <a:rPr lang="en-US" altLang="en-US" sz="2200" dirty="0"/>
              <a:t>Milking of the urethra to reveal discharge.</a:t>
            </a:r>
          </a:p>
          <a:p>
            <a:pPr lvl="1" eaLnBrk="1" hangingPunct="1">
              <a:lnSpc>
                <a:spcPct val="90000"/>
              </a:lnSpc>
            </a:pPr>
            <a:r>
              <a:rPr lang="en-US" altLang="en-US" b="1" dirty="0"/>
              <a:t>Scrotum</a:t>
            </a:r>
            <a:r>
              <a:rPr lang="en-US" altLang="en-US" dirty="0"/>
              <a:t>:</a:t>
            </a:r>
          </a:p>
          <a:p>
            <a:pPr lvl="2" eaLnBrk="1" hangingPunct="1">
              <a:lnSpc>
                <a:spcPct val="90000"/>
              </a:lnSpc>
            </a:pPr>
            <a:r>
              <a:rPr lang="en-US" altLang="en-US" sz="2200" dirty="0"/>
              <a:t>Temp. and tenderness.</a:t>
            </a:r>
          </a:p>
          <a:p>
            <a:pPr lvl="2" eaLnBrk="1" hangingPunct="1">
              <a:lnSpc>
                <a:spcPct val="90000"/>
              </a:lnSpc>
            </a:pPr>
            <a:r>
              <a:rPr lang="en-US" altLang="en-US" sz="2200" dirty="0"/>
              <a:t>Presence and size of testes, consistency, tenderness,</a:t>
            </a:r>
          </a:p>
          <a:p>
            <a:pPr lvl="2" eaLnBrk="1" hangingPunct="1">
              <a:lnSpc>
                <a:spcPct val="90000"/>
              </a:lnSpc>
            </a:pPr>
            <a:r>
              <a:rPr lang="en-US" altLang="en-US" sz="2200" dirty="0"/>
              <a:t>Palpation of epididymis (head, body, tail), and spermatic cord.</a:t>
            </a:r>
          </a:p>
          <a:p>
            <a:pPr lvl="2" eaLnBrk="1" hangingPunct="1">
              <a:lnSpc>
                <a:spcPct val="90000"/>
              </a:lnSpc>
            </a:pPr>
            <a:r>
              <a:rPr lang="en-US" altLang="en-US" sz="2200" dirty="0"/>
              <a:t>In case of swelling:</a:t>
            </a:r>
          </a:p>
          <a:p>
            <a:pPr lvl="3" eaLnBrk="1" hangingPunct="1">
              <a:lnSpc>
                <a:spcPct val="90000"/>
              </a:lnSpc>
            </a:pPr>
            <a:r>
              <a:rPr lang="en-US" altLang="en-US" sz="1800" dirty="0"/>
              <a:t>Can you get above it?, Palpable cough impulse?, reducible or not?.</a:t>
            </a:r>
          </a:p>
          <a:p>
            <a:pPr lvl="3" eaLnBrk="1" hangingPunct="1">
              <a:lnSpc>
                <a:spcPct val="90000"/>
              </a:lnSpc>
            </a:pPr>
            <a:r>
              <a:rPr lang="en-US" altLang="en-US" sz="1800" dirty="0"/>
              <a:t>Can you palpate the testes?, is it tender or not?</a:t>
            </a:r>
          </a:p>
          <a:p>
            <a:pPr lvl="3" eaLnBrk="1" hangingPunct="1">
              <a:lnSpc>
                <a:spcPct val="90000"/>
              </a:lnSpc>
            </a:pPr>
            <a:r>
              <a:rPr lang="en-US" altLang="en-US" sz="1800" dirty="0" err="1"/>
              <a:t>Trasilluminate</a:t>
            </a:r>
            <a:r>
              <a:rPr lang="en-US" altLang="en-US" sz="1800" dirty="0"/>
              <a:t> or not?</a:t>
            </a:r>
          </a:p>
          <a:p>
            <a:pPr lvl="2" eaLnBrk="1" hangingPunct="1">
              <a:lnSpc>
                <a:spcPct val="90000"/>
              </a:lnSpc>
            </a:pPr>
            <a:r>
              <a:rPr lang="en-US" altLang="en-US" sz="2200" dirty="0"/>
              <a:t>If  testes are not present: </a:t>
            </a:r>
          </a:p>
          <a:p>
            <a:pPr lvl="3" eaLnBrk="1" hangingPunct="1">
              <a:lnSpc>
                <a:spcPct val="90000"/>
              </a:lnSpc>
            </a:pPr>
            <a:r>
              <a:rPr lang="en-US" altLang="en-US" sz="1800" dirty="0"/>
              <a:t>milking of inguinal canal?, is it retractile or not?.</a:t>
            </a:r>
          </a:p>
          <a:p>
            <a:pPr lvl="3" eaLnBrk="1" hangingPunct="1">
              <a:lnSpc>
                <a:spcPct val="90000"/>
              </a:lnSpc>
            </a:pPr>
            <a:r>
              <a:rPr lang="en-US" altLang="en-US" sz="1800" dirty="0"/>
              <a:t>Palpate the: root of the penis, perineum, femoral triangle and superficial  inguinal pouch.</a:t>
            </a:r>
          </a:p>
          <a:p>
            <a:pPr lvl="4" eaLnBrk="1" hangingPunct="1">
              <a:lnSpc>
                <a:spcPct val="90000"/>
              </a:lnSpc>
            </a:pPr>
            <a:endParaRPr lang="en-US" altLang="en-US" dirty="0"/>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 </a:t>
            </a:r>
            <a:r>
              <a:rPr lang="en-US" dirty="0" err="1">
                <a:solidFill>
                  <a:schemeClr val="accent2">
                    <a:lumMod val="75000"/>
                  </a:schemeClr>
                </a:solidFill>
              </a:rPr>
              <a:t>Aucaltation</a:t>
            </a:r>
            <a:r>
              <a:rPr lang="en-US" dirty="0"/>
              <a:t>; if we suspect an inguinal hernia to listen to bowel movements </a:t>
            </a:r>
          </a:p>
          <a:p>
            <a:r>
              <a:rPr lang="en-US" dirty="0"/>
              <a:t>-</a:t>
            </a:r>
            <a:r>
              <a:rPr lang="en-US" dirty="0" err="1">
                <a:solidFill>
                  <a:schemeClr val="accent2">
                    <a:lumMod val="75000"/>
                  </a:schemeClr>
                </a:solidFill>
              </a:rPr>
              <a:t>Transillumination</a:t>
            </a:r>
            <a:r>
              <a:rPr lang="en-US" dirty="0"/>
              <a:t>; if we suspect a hydrocele to differentiate </a:t>
            </a:r>
            <a:r>
              <a:rPr lang="en-US" dirty="0" err="1"/>
              <a:t>beween</a:t>
            </a:r>
            <a:r>
              <a:rPr lang="en-US" dirty="0"/>
              <a:t> cystic and solid swellings</a:t>
            </a:r>
          </a:p>
        </p:txBody>
      </p:sp>
    </p:spTree>
    <p:extLst>
      <p:ext uri="{BB962C8B-B14F-4D97-AF65-F5344CB8AC3E}">
        <p14:creationId xmlns:p14="http://schemas.microsoft.com/office/powerpoint/2010/main" val="3915939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 xmlns:a16="http://schemas.microsoft.com/office/drawing/2014/main" id="{E91861B1-281D-4A3D-81C6-1A8658AA7D06}"/>
              </a:ext>
            </a:extLst>
          </p:cNvPr>
          <p:cNvSpPr>
            <a:spLocks noGrp="1" noChangeArrowheads="1"/>
          </p:cNvSpPr>
          <p:nvPr>
            <p:ph type="title" idx="4294967295"/>
          </p:nvPr>
        </p:nvSpPr>
        <p:spPr>
          <a:xfrm>
            <a:off x="0" y="274638"/>
            <a:ext cx="8229600" cy="1143000"/>
          </a:xfrm>
        </p:spPr>
        <p:txBody>
          <a:bodyPr anchor="t"/>
          <a:lstStyle/>
          <a:p>
            <a:pPr eaLnBrk="1" hangingPunct="1"/>
            <a:r>
              <a:rPr lang="en-US" altLang="en-US" sz="3600" u="sng"/>
              <a:t>Scrotal swellings</a:t>
            </a:r>
          </a:p>
        </p:txBody>
      </p:sp>
      <p:sp>
        <p:nvSpPr>
          <p:cNvPr id="21507" name="Rectangle 3">
            <a:extLst>
              <a:ext uri="{FF2B5EF4-FFF2-40B4-BE49-F238E27FC236}">
                <a16:creationId xmlns="" xmlns:a16="http://schemas.microsoft.com/office/drawing/2014/main" id="{A9526007-C3F0-488D-B5D8-AD6E79CAA6B1}"/>
              </a:ext>
            </a:extLst>
          </p:cNvPr>
          <p:cNvSpPr>
            <a:spLocks noGrp="1" noChangeArrowheads="1"/>
          </p:cNvSpPr>
          <p:nvPr>
            <p:ph type="body" sz="half" idx="4294967295"/>
          </p:nvPr>
        </p:nvSpPr>
        <p:spPr>
          <a:xfrm>
            <a:off x="0" y="1600200"/>
            <a:ext cx="4114800" cy="4525963"/>
          </a:xfrm>
        </p:spPr>
        <p:txBody>
          <a:bodyPr/>
          <a:lstStyle/>
          <a:p>
            <a:pPr marL="609600" indent="-609600" eaLnBrk="1" hangingPunct="1">
              <a:buFontTx/>
              <a:buNone/>
            </a:pPr>
            <a:r>
              <a:rPr lang="en-US" altLang="en-US" sz="3600" dirty="0"/>
              <a:t>      </a:t>
            </a:r>
            <a:r>
              <a:rPr lang="en-US" altLang="en-US" sz="3600" b="1" u="sng" dirty="0"/>
              <a:t>Painless</a:t>
            </a:r>
          </a:p>
          <a:p>
            <a:pPr marL="609600" indent="-609600" eaLnBrk="1" hangingPunct="1"/>
            <a:r>
              <a:rPr lang="en-US" altLang="en-US" sz="2800" dirty="0">
                <a:solidFill>
                  <a:schemeClr val="accent1"/>
                </a:solidFill>
              </a:rPr>
              <a:t>Hydrocele</a:t>
            </a:r>
          </a:p>
          <a:p>
            <a:pPr marL="609600" indent="-609600" eaLnBrk="1" hangingPunct="1"/>
            <a:r>
              <a:rPr lang="en-US" altLang="en-US" sz="2800" dirty="0" err="1"/>
              <a:t>Spermatocele</a:t>
            </a:r>
            <a:endParaRPr lang="en-US" altLang="en-US" sz="2800" dirty="0"/>
          </a:p>
          <a:p>
            <a:pPr marL="609600" indent="-609600" eaLnBrk="1" hangingPunct="1"/>
            <a:r>
              <a:rPr lang="en-US" altLang="en-US" sz="2800" dirty="0">
                <a:solidFill>
                  <a:schemeClr val="accent1"/>
                </a:solidFill>
              </a:rPr>
              <a:t>Varicocele</a:t>
            </a:r>
          </a:p>
          <a:p>
            <a:pPr marL="609600" indent="-609600" eaLnBrk="1" hangingPunct="1"/>
            <a:r>
              <a:rPr lang="en-US" altLang="en-US" sz="2800" dirty="0"/>
              <a:t>Tumor</a:t>
            </a:r>
            <a:r>
              <a:rPr lang="en-US" altLang="en-US" b="1" dirty="0"/>
              <a:t> </a:t>
            </a:r>
            <a:r>
              <a:rPr lang="en-US" altLang="en-US" sz="2400" b="1" dirty="0"/>
              <a:t>(non hemorrhagic)</a:t>
            </a:r>
          </a:p>
          <a:p>
            <a:pPr marL="609600" indent="-609600" eaLnBrk="1" hangingPunct="1"/>
            <a:r>
              <a:rPr lang="en-US" altLang="en-US" sz="2800" dirty="0"/>
              <a:t>Hernia</a:t>
            </a:r>
          </a:p>
        </p:txBody>
      </p:sp>
      <p:sp>
        <p:nvSpPr>
          <p:cNvPr id="21508" name="Rectangle 4">
            <a:extLst>
              <a:ext uri="{FF2B5EF4-FFF2-40B4-BE49-F238E27FC236}">
                <a16:creationId xmlns="" xmlns:a16="http://schemas.microsoft.com/office/drawing/2014/main" id="{12946EA3-DDCD-482A-93C3-A765A20A0764}"/>
              </a:ext>
            </a:extLst>
          </p:cNvPr>
          <p:cNvSpPr>
            <a:spLocks noGrp="1" noChangeArrowheads="1"/>
          </p:cNvSpPr>
          <p:nvPr>
            <p:ph type="body" sz="half" idx="4294967295"/>
          </p:nvPr>
        </p:nvSpPr>
        <p:spPr>
          <a:xfrm>
            <a:off x="4724400" y="1014413"/>
            <a:ext cx="4419600" cy="4070350"/>
          </a:xfrm>
        </p:spPr>
        <p:txBody>
          <a:bodyPr/>
          <a:lstStyle/>
          <a:p>
            <a:pPr eaLnBrk="1" hangingPunct="1">
              <a:lnSpc>
                <a:spcPct val="90000"/>
              </a:lnSpc>
              <a:buFontTx/>
              <a:buNone/>
            </a:pPr>
            <a:endParaRPr lang="en-US" altLang="en-US" dirty="0"/>
          </a:p>
          <a:p>
            <a:pPr eaLnBrk="1" hangingPunct="1">
              <a:lnSpc>
                <a:spcPct val="90000"/>
              </a:lnSpc>
              <a:buFontTx/>
              <a:buNone/>
            </a:pPr>
            <a:r>
              <a:rPr lang="en-US" altLang="en-US" dirty="0"/>
              <a:t>   </a:t>
            </a:r>
            <a:r>
              <a:rPr lang="en-US" altLang="en-US" sz="3600" b="1" u="sng" dirty="0"/>
              <a:t>Painful</a:t>
            </a:r>
            <a:r>
              <a:rPr lang="en-US" altLang="en-US" b="1" u="sng" dirty="0"/>
              <a:t> </a:t>
            </a:r>
          </a:p>
          <a:p>
            <a:pPr eaLnBrk="1" hangingPunct="1">
              <a:lnSpc>
                <a:spcPct val="90000"/>
              </a:lnSpc>
            </a:pPr>
            <a:r>
              <a:rPr lang="en-US" altLang="en-US" sz="2800" dirty="0" err="1">
                <a:solidFill>
                  <a:schemeClr val="accent1"/>
                </a:solidFill>
              </a:rPr>
              <a:t>Epididymo-orchitis</a:t>
            </a:r>
            <a:endParaRPr lang="en-US" altLang="en-US" sz="2800" dirty="0">
              <a:solidFill>
                <a:schemeClr val="accent1"/>
              </a:solidFill>
            </a:endParaRPr>
          </a:p>
          <a:p>
            <a:pPr eaLnBrk="1" hangingPunct="1">
              <a:lnSpc>
                <a:spcPct val="90000"/>
              </a:lnSpc>
            </a:pPr>
            <a:r>
              <a:rPr lang="en-US" altLang="en-US" sz="2800" dirty="0">
                <a:solidFill>
                  <a:schemeClr val="accent1"/>
                </a:solidFill>
              </a:rPr>
              <a:t>Torsion</a:t>
            </a:r>
          </a:p>
          <a:p>
            <a:pPr eaLnBrk="1" hangingPunct="1">
              <a:lnSpc>
                <a:spcPct val="90000"/>
              </a:lnSpc>
            </a:pPr>
            <a:r>
              <a:rPr lang="en-US" altLang="en-US" sz="2800" dirty="0"/>
              <a:t>Tumor </a:t>
            </a:r>
            <a:r>
              <a:rPr lang="en-US" altLang="en-US" sz="2400" b="1" dirty="0"/>
              <a:t>(hemorrhagic)</a:t>
            </a:r>
          </a:p>
          <a:p>
            <a:pPr eaLnBrk="1" hangingPunct="1">
              <a:lnSpc>
                <a:spcPct val="90000"/>
              </a:lnSpc>
            </a:pPr>
            <a:r>
              <a:rPr lang="en-US" altLang="en-US" sz="2800" dirty="0" err="1"/>
              <a:t>Hematocele</a:t>
            </a:r>
            <a:endParaRPr lang="en-US" altLang="en-US" sz="2800" dirty="0"/>
          </a:p>
          <a:p>
            <a:pPr eaLnBrk="1" hangingPunct="1">
              <a:lnSpc>
                <a:spcPct val="90000"/>
              </a:lnSpc>
            </a:pPr>
            <a:r>
              <a:rPr lang="en-US" altLang="en-US" sz="2800" dirty="0"/>
              <a:t>Strangulated indirect Hernia</a:t>
            </a:r>
          </a:p>
          <a:p>
            <a:pPr eaLnBrk="1" hangingPunct="1">
              <a:lnSpc>
                <a:spcPct val="90000"/>
              </a:lnSpc>
            </a:pPr>
            <a:endParaRPr lang="en-US" altLang="en-US" sz="2800" dirty="0"/>
          </a:p>
          <a:p>
            <a:pPr eaLnBrk="1" hangingPunct="1">
              <a:lnSpc>
                <a:spcPct val="90000"/>
              </a:lnSpc>
              <a:buFontTx/>
              <a:buNone/>
            </a:pPr>
            <a:endParaRPr lang="en-US" altLang="en-US" sz="2800" dirty="0"/>
          </a:p>
          <a:p>
            <a:pPr eaLnBrk="1" hangingPunct="1">
              <a:lnSpc>
                <a:spcPct val="90000"/>
              </a:lnSpc>
            </a:pPr>
            <a:endParaRPr lang="en-US" altLang="en-US" dirty="0"/>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C64713-B4E0-4979-AC62-A83B799D48DA}"/>
              </a:ext>
            </a:extLst>
          </p:cNvPr>
          <p:cNvSpPr>
            <a:spLocks noGrp="1"/>
          </p:cNvSpPr>
          <p:nvPr>
            <p:ph type="title"/>
          </p:nvPr>
        </p:nvSpPr>
        <p:spPr/>
        <p:txBody>
          <a:bodyPr rtlCol="0">
            <a:noAutofit/>
          </a:bodyPr>
          <a:lstStyle/>
          <a:p>
            <a:pPr eaLnBrk="1" fontAlgn="auto" hangingPunct="1">
              <a:spcAft>
                <a:spcPts val="0"/>
              </a:spcAft>
              <a:defRPr/>
            </a:pPr>
            <a:r>
              <a:rPr lang="en-US" sz="4800" dirty="0">
                <a:solidFill>
                  <a:schemeClr val="accent2">
                    <a:lumMod val="75000"/>
                  </a:schemeClr>
                </a:solidFill>
                <a:latin typeface="Algerian" panose="04020705040A02060702" pitchFamily="82" charset="0"/>
                <a:cs typeface="Times New Roman" pitchFamily="18" charset="0"/>
              </a:rPr>
              <a:t>Investigation:</a:t>
            </a:r>
            <a:r>
              <a:rPr lang="en-US" sz="4800" dirty="0">
                <a:solidFill>
                  <a:schemeClr val="accent2">
                    <a:lumMod val="75000"/>
                  </a:schemeClr>
                </a:solidFill>
                <a:latin typeface="Algerian" panose="04020705040A02060702" pitchFamily="82" charset="0"/>
              </a:rPr>
              <a:t/>
            </a:r>
            <a:br>
              <a:rPr lang="en-US" sz="4800" dirty="0">
                <a:solidFill>
                  <a:schemeClr val="accent2">
                    <a:lumMod val="75000"/>
                  </a:schemeClr>
                </a:solidFill>
                <a:latin typeface="Algerian" panose="04020705040A02060702" pitchFamily="82" charset="0"/>
              </a:rPr>
            </a:br>
            <a:endParaRPr lang="en-US" sz="4800" dirty="0">
              <a:solidFill>
                <a:schemeClr val="accent2">
                  <a:lumMod val="75000"/>
                </a:schemeClr>
              </a:solidFill>
              <a:latin typeface="Algerian" panose="04020705040A02060702" pitchFamily="82" charset="0"/>
            </a:endParaRPr>
          </a:p>
        </p:txBody>
      </p:sp>
      <p:sp>
        <p:nvSpPr>
          <p:cNvPr id="22531" name="Content Placeholder 2">
            <a:extLst>
              <a:ext uri="{FF2B5EF4-FFF2-40B4-BE49-F238E27FC236}">
                <a16:creationId xmlns="" xmlns:a16="http://schemas.microsoft.com/office/drawing/2014/main" id="{4598161A-499A-43CF-8870-A50C37EAF87E}"/>
              </a:ext>
            </a:extLst>
          </p:cNvPr>
          <p:cNvSpPr>
            <a:spLocks noGrp="1"/>
          </p:cNvSpPr>
          <p:nvPr>
            <p:ph idx="1"/>
          </p:nvPr>
        </p:nvSpPr>
        <p:spPr>
          <a:xfrm>
            <a:off x="457200" y="1066800"/>
            <a:ext cx="8001000" cy="4953001"/>
          </a:xfrm>
        </p:spPr>
        <p:txBody>
          <a:bodyPr/>
          <a:lstStyle/>
          <a:p>
            <a:pPr lvl="2" eaLnBrk="1" hangingPunct="1"/>
            <a:r>
              <a:rPr lang="en-US" altLang="en-US" sz="2800" dirty="0">
                <a:solidFill>
                  <a:srgbClr val="FF0000"/>
                </a:solidFill>
                <a:latin typeface="Times New Roman" panose="02020603050405020304" pitchFamily="18" charset="0"/>
                <a:cs typeface="Times New Roman" panose="02020603050405020304" pitchFamily="18" charset="0"/>
              </a:rPr>
              <a:t>Urinalysis</a:t>
            </a:r>
            <a:r>
              <a:rPr lang="en-US" altLang="en-US" sz="2800" dirty="0">
                <a:latin typeface="Times New Roman" panose="02020603050405020304" pitchFamily="18" charset="0"/>
                <a:cs typeface="Times New Roman" panose="02020603050405020304" pitchFamily="18" charset="0"/>
              </a:rPr>
              <a:t>: bacteria, WBC’s, crystals</a:t>
            </a:r>
          </a:p>
          <a:p>
            <a:pPr lvl="3" eaLnBrk="1" hangingPunct="1"/>
            <a:r>
              <a:rPr lang="en-US" altLang="en-US" sz="2800" dirty="0">
                <a:latin typeface="Times New Roman" panose="02020603050405020304" pitchFamily="18" charset="0"/>
                <a:cs typeface="Times New Roman" panose="02020603050405020304" pitchFamily="18" charset="0"/>
              </a:rPr>
              <a:t>commonly in epididymitis</a:t>
            </a:r>
          </a:p>
          <a:p>
            <a:pPr lvl="2" eaLnBrk="1" hangingPunct="1"/>
            <a:r>
              <a:rPr lang="en-US" altLang="en-US" sz="2800" dirty="0">
                <a:solidFill>
                  <a:srgbClr val="FF0000"/>
                </a:solidFill>
                <a:latin typeface="Times New Roman" panose="02020603050405020304" pitchFamily="18" charset="0"/>
                <a:cs typeface="Times New Roman" panose="02020603050405020304" pitchFamily="18" charset="0"/>
              </a:rPr>
              <a:t>Obtain urine culture</a:t>
            </a:r>
            <a:r>
              <a:rPr lang="en-US" altLang="en-US" sz="2800" dirty="0">
                <a:latin typeface="Times New Roman" panose="02020603050405020304" pitchFamily="18" charset="0"/>
                <a:cs typeface="Times New Roman" panose="02020603050405020304" pitchFamily="18" charset="0"/>
              </a:rPr>
              <a:t>;(why ? If </a:t>
            </a:r>
            <a:r>
              <a:rPr lang="en-US" altLang="en-US" sz="2800" dirty="0" err="1">
                <a:latin typeface="Times New Roman" panose="02020603050405020304" pitchFamily="18" charset="0"/>
                <a:cs typeface="Times New Roman" panose="02020603050405020304" pitchFamily="18" charset="0"/>
              </a:rPr>
              <a:t>pt</a:t>
            </a:r>
            <a:r>
              <a:rPr lang="en-US" altLang="en-US" sz="2800" dirty="0">
                <a:latin typeface="Times New Roman" panose="02020603050405020304" pitchFamily="18" charset="0"/>
                <a:cs typeface="Times New Roman" panose="02020603050405020304" pitchFamily="18" charset="0"/>
              </a:rPr>
              <a:t> have +</a:t>
            </a:r>
            <a:r>
              <a:rPr lang="en-US" altLang="en-US" sz="2800" dirty="0" err="1">
                <a:latin typeface="Times New Roman" panose="02020603050405020304" pitchFamily="18" charset="0"/>
                <a:cs typeface="Times New Roman" panose="02020603050405020304" pitchFamily="18" charset="0"/>
              </a:rPr>
              <a:t>ve</a:t>
            </a:r>
            <a:r>
              <a:rPr lang="en-US" altLang="en-US" sz="2800" dirty="0">
                <a:latin typeface="Times New Roman" panose="02020603050405020304" pitchFamily="18" charset="0"/>
                <a:cs typeface="Times New Roman" panose="02020603050405020304" pitchFamily="18" charset="0"/>
              </a:rPr>
              <a:t> culture with </a:t>
            </a:r>
            <a:r>
              <a:rPr lang="en-US" altLang="en-US" sz="2800" dirty="0" err="1">
                <a:latin typeface="Times New Roman" panose="02020603050405020304" pitchFamily="18" charset="0"/>
                <a:cs typeface="Times New Roman" panose="02020603050405020304" pitchFamily="18" charset="0"/>
              </a:rPr>
              <a:t>epidedmytise</a:t>
            </a:r>
            <a:r>
              <a:rPr lang="en-US" altLang="en-US" sz="2800" dirty="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rPr>
              <a:t> </a:t>
            </a:r>
          </a:p>
          <a:p>
            <a:pPr lvl="2" eaLnBrk="1" hangingPunct="1"/>
            <a:r>
              <a:rPr lang="en-US" altLang="en-US" sz="2800" dirty="0" smtClean="0">
                <a:latin typeface="Times New Roman" panose="02020603050405020304" pitchFamily="18" charset="0"/>
                <a:cs typeface="Times New Roman" panose="02020603050405020304" pitchFamily="18" charset="0"/>
              </a:rPr>
              <a:t>R/O </a:t>
            </a:r>
            <a:r>
              <a:rPr lang="en-US" altLang="en-US" sz="2800" dirty="0">
                <a:latin typeface="Times New Roman" panose="02020603050405020304" pitchFamily="18" charset="0"/>
                <a:cs typeface="Times New Roman" panose="02020603050405020304" pitchFamily="18" charset="0"/>
              </a:rPr>
              <a:t>congenital anomaly by </a:t>
            </a:r>
            <a:r>
              <a:rPr lang="en-US" altLang="en-US" sz="2800" dirty="0">
                <a:solidFill>
                  <a:srgbClr val="FF0000"/>
                </a:solidFill>
                <a:latin typeface="Times New Roman" panose="02020603050405020304" pitchFamily="18" charset="0"/>
                <a:cs typeface="Times New Roman" panose="02020603050405020304" pitchFamily="18" charset="0"/>
              </a:rPr>
              <a:t>US or MCUG </a:t>
            </a:r>
            <a:r>
              <a:rPr lang="en-US" altLang="en-US" sz="2800" dirty="0">
                <a:latin typeface="Times New Roman" panose="02020603050405020304" pitchFamily="18" charset="0"/>
                <a:cs typeface="Times New Roman" panose="02020603050405020304" pitchFamily="18" charset="0"/>
              </a:rPr>
              <a:t>(in pediatrics )</a:t>
            </a:r>
          </a:p>
          <a:p>
            <a:pPr lvl="2" eaLnBrk="1" hangingPunct="1"/>
            <a:endParaRPr lang="en-US" altLang="en-US" sz="2800" dirty="0">
              <a:solidFill>
                <a:srgbClr val="FF0000"/>
              </a:solidFill>
              <a:latin typeface="Times New Roman" panose="02020603050405020304" pitchFamily="18" charset="0"/>
              <a:cs typeface="Times New Roman" panose="02020603050405020304" pitchFamily="18" charset="0"/>
            </a:endParaRPr>
          </a:p>
          <a:p>
            <a:pPr lvl="2" eaLnBrk="1" hangingPunct="1"/>
            <a:r>
              <a:rPr lang="en-US" altLang="en-US" sz="2800" dirty="0">
                <a:solidFill>
                  <a:srgbClr val="FF0000"/>
                </a:solidFill>
                <a:latin typeface="Times New Roman" panose="02020603050405020304" pitchFamily="18" charset="0"/>
                <a:cs typeface="Times New Roman" panose="02020603050405020304" pitchFamily="18" charset="0"/>
              </a:rPr>
              <a:t>CBC</a:t>
            </a:r>
            <a:r>
              <a:rPr lang="en-US" altLang="en-US" sz="2800" dirty="0">
                <a:latin typeface="Times New Roman" panose="02020603050405020304" pitchFamily="18" charset="0"/>
                <a:cs typeface="Times New Roman" panose="02020603050405020304" pitchFamily="18" charset="0"/>
              </a:rPr>
              <a:t> may be helpful</a:t>
            </a:r>
          </a:p>
          <a:p>
            <a:pPr lvl="2" eaLnBrk="1" hangingPunct="1"/>
            <a:r>
              <a:rPr lang="en-US" altLang="en-US" sz="2800" dirty="0">
                <a:solidFill>
                  <a:srgbClr val="FF0000"/>
                </a:solidFill>
                <a:latin typeface="Times New Roman" panose="02020603050405020304" pitchFamily="18" charset="0"/>
                <a:cs typeface="Times New Roman" panose="02020603050405020304" pitchFamily="18" charset="0"/>
              </a:rPr>
              <a:t>Radiographic studies</a:t>
            </a:r>
          </a:p>
          <a:p>
            <a:pPr lvl="3" eaLnBrk="1" hangingPunct="1"/>
            <a:r>
              <a:rPr lang="en-US" altLang="en-US" sz="2800" dirty="0">
                <a:latin typeface="Times New Roman" panose="02020603050405020304" pitchFamily="18" charset="0"/>
                <a:cs typeface="Times New Roman" panose="02020603050405020304" pitchFamily="18" charset="0"/>
              </a:rPr>
              <a:t>Ultrasonography , Nuclear Scan(tc33)</a:t>
            </a:r>
          </a:p>
          <a:p>
            <a:pPr lvl="3" eaLnBrk="1" hangingPunct="1"/>
            <a:r>
              <a:rPr lang="en-US" altLang="en-US" sz="2800" dirty="0">
                <a:latin typeface="Times New Roman" panose="02020603050405020304" pitchFamily="18" charset="0"/>
                <a:cs typeface="Times New Roman" panose="02020603050405020304" pitchFamily="18" charset="0"/>
              </a:rPr>
              <a:t>Doppler US</a:t>
            </a:r>
            <a:r>
              <a:rPr lang="en-US" altLang="en-US" sz="2800" b="1" dirty="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eaLnBrk="1" hangingPunct="1">
              <a:buFont typeface="Wingdings 2" panose="05020102010507070707" pitchFamily="18" charset="2"/>
              <a:buNone/>
            </a:pPr>
            <a:endParaRPr lang="en-US" alt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 xmlns:a16="http://schemas.microsoft.com/office/drawing/2014/main" id="{491F0050-2D55-4684-A8B3-EEE7D33836C2}"/>
              </a:ext>
            </a:extLst>
          </p:cNvPr>
          <p:cNvSpPr>
            <a:spLocks noGrp="1"/>
          </p:cNvSpPr>
          <p:nvPr>
            <p:ph type="title"/>
          </p:nvPr>
        </p:nvSpPr>
        <p:spPr/>
        <p:txBody>
          <a:bodyPr/>
          <a:lstStyle/>
          <a:p>
            <a:pPr eaLnBrk="1" hangingPunct="1"/>
            <a:r>
              <a:rPr lang="en-US" altLang="en-US" dirty="0">
                <a:solidFill>
                  <a:srgbClr val="C00000"/>
                </a:solidFill>
              </a:rPr>
              <a:t>Outline</a:t>
            </a:r>
            <a:r>
              <a:rPr lang="en-US" altLang="en-US" dirty="0"/>
              <a:t> </a:t>
            </a:r>
          </a:p>
        </p:txBody>
      </p:sp>
      <p:sp>
        <p:nvSpPr>
          <p:cNvPr id="4099" name="Content Placeholder 3">
            <a:extLst>
              <a:ext uri="{FF2B5EF4-FFF2-40B4-BE49-F238E27FC236}">
                <a16:creationId xmlns="" xmlns:a16="http://schemas.microsoft.com/office/drawing/2014/main" id="{D068D516-2C4D-44D6-AB47-EA0873A7EE2A}"/>
              </a:ext>
            </a:extLst>
          </p:cNvPr>
          <p:cNvSpPr>
            <a:spLocks noGrp="1"/>
          </p:cNvSpPr>
          <p:nvPr>
            <p:ph idx="1"/>
          </p:nvPr>
        </p:nvSpPr>
        <p:spPr/>
        <p:txBody>
          <a:bodyPr/>
          <a:lstStyle/>
          <a:p>
            <a:pPr eaLnBrk="1" hangingPunct="1"/>
            <a:r>
              <a:rPr lang="en-US" altLang="en-US" sz="3600" dirty="0">
                <a:latin typeface="Times New Roman" panose="02020603050405020304" pitchFamily="18" charset="0"/>
                <a:cs typeface="Times New Roman" panose="02020603050405020304" pitchFamily="18" charset="0"/>
              </a:rPr>
              <a:t> Anatomy of the </a:t>
            </a:r>
            <a:r>
              <a:rPr lang="en-US" altLang="en-US" sz="3600" dirty="0" err="1">
                <a:latin typeface="Times New Roman" panose="02020603050405020304" pitchFamily="18" charset="0"/>
                <a:cs typeface="Times New Roman" panose="02020603050405020304" pitchFamily="18" charset="0"/>
              </a:rPr>
              <a:t>scrotum,spermatic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cord,testis,epididemis</a:t>
            </a:r>
            <a:endParaRPr lang="en-US" altLang="en-US" sz="3600" dirty="0">
              <a:latin typeface="Times New Roman" panose="02020603050405020304" pitchFamily="18" charset="0"/>
              <a:cs typeface="Times New Roman" panose="02020603050405020304" pitchFamily="18" charset="0"/>
            </a:endParaRPr>
          </a:p>
          <a:p>
            <a:pPr eaLnBrk="1" hangingPunct="1"/>
            <a:r>
              <a:rPr lang="en-US" altLang="en-US" sz="3600" dirty="0">
                <a:latin typeface="Times New Roman" panose="02020603050405020304" pitchFamily="18" charset="0"/>
                <a:cs typeface="Times New Roman" panose="02020603050405020304" pitchFamily="18" charset="0"/>
              </a:rPr>
              <a:t> Differential diagnosis</a:t>
            </a:r>
          </a:p>
          <a:p>
            <a:pPr eaLnBrk="1" hangingPunct="1"/>
            <a:r>
              <a:rPr lang="en-US" altLang="en-US" sz="3600" dirty="0">
                <a:latin typeface="Times New Roman" panose="02020603050405020304" pitchFamily="18" charset="0"/>
                <a:cs typeface="Times New Roman" panose="02020603050405020304" pitchFamily="18" charset="0"/>
              </a:rPr>
              <a:t> Approach to a patient with scrotal swelling</a:t>
            </a:r>
          </a:p>
          <a:p>
            <a:pPr eaLnBrk="1" hangingPunct="1"/>
            <a:r>
              <a:rPr lang="en-US" altLang="en-US" sz="3600" dirty="0">
                <a:latin typeface="Times New Roman" panose="02020603050405020304" pitchFamily="18" charset="0"/>
                <a:cs typeface="Times New Roman" panose="02020603050405020304" pitchFamily="18" charset="0"/>
              </a:rPr>
              <a:t> Painful scrotal swelling</a:t>
            </a:r>
          </a:p>
          <a:p>
            <a:pPr eaLnBrk="1" hangingPunct="1"/>
            <a:r>
              <a:rPr lang="en-US" altLang="en-US" sz="3600" dirty="0">
                <a:latin typeface="Times New Roman" panose="02020603050405020304" pitchFamily="18" charset="0"/>
                <a:cs typeface="Times New Roman" panose="02020603050405020304" pitchFamily="18" charset="0"/>
              </a:rPr>
              <a:t> Painless scrotal swelling</a:t>
            </a:r>
          </a:p>
          <a:p>
            <a:pPr eaLnBrk="1" hangingPunct="1"/>
            <a:endParaRPr lang="en-US"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 xmlns:a16="http://schemas.microsoft.com/office/drawing/2014/main" id="{23814681-AFE4-4FCC-972F-60FC60BF5DB7}"/>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sz="3200" dirty="0"/>
              <a:t/>
            </a:r>
            <a:br>
              <a:rPr lang="en-US" sz="3200" dirty="0"/>
            </a:br>
            <a:r>
              <a:rPr lang="en-US" sz="3200" dirty="0"/>
              <a:t/>
            </a:r>
            <a:br>
              <a:rPr lang="en-US" sz="3200" dirty="0"/>
            </a:br>
            <a:r>
              <a:rPr lang="en-US" sz="2800" dirty="0"/>
              <a:t> </a:t>
            </a:r>
            <a:r>
              <a:rPr lang="en-US" sz="3100" dirty="0">
                <a:latin typeface="Times New Roman" pitchFamily="18" charset="0"/>
                <a:cs typeface="Times New Roman" pitchFamily="18" charset="0"/>
              </a:rPr>
              <a:t>Diagnostic test </a:t>
            </a:r>
            <a:r>
              <a:rPr lang="en-US" sz="3200" dirty="0"/>
              <a:t/>
            </a:r>
            <a:br>
              <a:rPr lang="en-US" sz="3200" dirty="0"/>
            </a:br>
            <a:r>
              <a:rPr lang="en-US" sz="3600" dirty="0">
                <a:solidFill>
                  <a:srgbClr val="FF0000"/>
                </a:solidFill>
                <a:latin typeface="Times New Roman" pitchFamily="18" charset="0"/>
                <a:cs typeface="Times New Roman" pitchFamily="18" charset="0"/>
              </a:rPr>
              <a:t>Color Doppler ultrasound</a:t>
            </a:r>
            <a:r>
              <a:rPr lang="en-US" sz="3200" dirty="0">
                <a:solidFill>
                  <a:schemeClr val="tx2"/>
                </a:solidFill>
                <a:latin typeface="Times New Roman" pitchFamily="18" charset="0"/>
                <a:cs typeface="Times New Roman" pitchFamily="18" charset="0"/>
              </a:rPr>
              <a:t/>
            </a:r>
            <a:br>
              <a:rPr lang="en-US" sz="3200" dirty="0">
                <a:solidFill>
                  <a:schemeClr val="tx2"/>
                </a:solidFill>
                <a:latin typeface="Times New Roman" pitchFamily="18" charset="0"/>
                <a:cs typeface="Times New Roman" pitchFamily="18" charset="0"/>
              </a:rPr>
            </a:br>
            <a:endParaRPr lang="en-US" sz="3200" i="1" dirty="0">
              <a:solidFill>
                <a:schemeClr val="accent2"/>
              </a:solidFill>
            </a:endParaRPr>
          </a:p>
        </p:txBody>
      </p:sp>
      <p:sp>
        <p:nvSpPr>
          <p:cNvPr id="17411" name="Text Placeholder 10">
            <a:extLst>
              <a:ext uri="{FF2B5EF4-FFF2-40B4-BE49-F238E27FC236}">
                <a16:creationId xmlns="" xmlns:a16="http://schemas.microsoft.com/office/drawing/2014/main" id="{92712602-7161-4B04-A340-68E8C7EEDCD3}"/>
              </a:ext>
            </a:extLst>
          </p:cNvPr>
          <p:cNvSpPr>
            <a:spLocks noGrp="1"/>
          </p:cNvSpPr>
          <p:nvPr>
            <p:ph type="body" idx="1"/>
          </p:nvPr>
        </p:nvSpPr>
        <p:spPr>
          <a:xfrm>
            <a:off x="4572000" y="4495800"/>
            <a:ext cx="3428999" cy="2209800"/>
          </a:xfrm>
        </p:spPr>
        <p:txBody>
          <a:bodyPr rtlCol="0">
            <a:normAutofit fontScale="85000" lnSpcReduction="20000"/>
          </a:bodyPr>
          <a:lstStyle/>
          <a:p>
            <a:pPr eaLnBrk="1" fontAlgn="auto" hangingPunct="1">
              <a:spcAft>
                <a:spcPts val="0"/>
              </a:spcAft>
              <a:defRPr/>
            </a:pPr>
            <a:r>
              <a:rPr lang="en-US" dirty="0"/>
              <a:t>FIGURE 1. </a:t>
            </a:r>
            <a:r>
              <a:rPr lang="en-US" b="0" dirty="0"/>
              <a:t>Color Doppler </a:t>
            </a:r>
            <a:r>
              <a:rPr lang="en-US" b="0" dirty="0" err="1"/>
              <a:t>ultrasonogram</a:t>
            </a:r>
            <a:r>
              <a:rPr lang="en-US" b="0" dirty="0"/>
              <a:t> showing </a:t>
            </a:r>
            <a:r>
              <a:rPr lang="en-US" b="0" dirty="0">
                <a:solidFill>
                  <a:srgbClr val="FF0000"/>
                </a:solidFill>
              </a:rPr>
              <a:t>acute torsion </a:t>
            </a:r>
            <a:r>
              <a:rPr lang="en-US" b="0" dirty="0"/>
              <a:t>affecting the left testis in a 14-year-old boy who had acute pain for four hours. Note decreased blood flow in the left testis compared with the right testis</a:t>
            </a:r>
            <a:endParaRPr lang="en-US" dirty="0"/>
          </a:p>
        </p:txBody>
      </p:sp>
      <p:sp>
        <p:nvSpPr>
          <p:cNvPr id="18436" name="Content Placeholder 9">
            <a:extLst>
              <a:ext uri="{FF2B5EF4-FFF2-40B4-BE49-F238E27FC236}">
                <a16:creationId xmlns="" xmlns:a16="http://schemas.microsoft.com/office/drawing/2014/main" id="{F70F8584-69CA-489C-9D0D-79A634D2704F}"/>
              </a:ext>
            </a:extLst>
          </p:cNvPr>
          <p:cNvSpPr>
            <a:spLocks noGrp="1"/>
          </p:cNvSpPr>
          <p:nvPr>
            <p:ph sz="half" idx="2"/>
          </p:nvPr>
        </p:nvSpPr>
        <p:spPr>
          <a:xfrm>
            <a:off x="76200" y="2057400"/>
            <a:ext cx="4421188" cy="4068763"/>
          </a:xfrm>
        </p:spPr>
        <p:txBody>
          <a:bodyPr/>
          <a:lstStyle/>
          <a:p>
            <a:pPr eaLnBrk="1" hangingPunct="1">
              <a:defRPr/>
            </a:pPr>
            <a:r>
              <a:rPr lang="en-US" altLang="en-US" dirty="0">
                <a:latin typeface="Times New Roman" panose="02020603050405020304" pitchFamily="18" charset="0"/>
                <a:cs typeface="Times New Roman" panose="02020603050405020304" pitchFamily="18" charset="0"/>
              </a:rPr>
              <a:t>Noninvasive assessment of anatomy and determining the presence or absence of blood flow.</a:t>
            </a:r>
          </a:p>
          <a:p>
            <a:pPr lvl="1" eaLnBrk="1" hangingPunct="1">
              <a:defRPr/>
            </a:pPr>
            <a:r>
              <a:rPr lang="en-US" altLang="en-US" dirty="0">
                <a:latin typeface="Times New Roman" panose="02020603050405020304" pitchFamily="18" charset="0"/>
                <a:cs typeface="Times New Roman" panose="02020603050405020304" pitchFamily="18" charset="0"/>
              </a:rPr>
              <a:t> sensitivity: 88.9%   specificity of 98.8%</a:t>
            </a:r>
          </a:p>
          <a:p>
            <a:pPr lvl="1" eaLnBrk="1" hangingPunct="1">
              <a:defRPr/>
            </a:pPr>
            <a:r>
              <a:rPr lang="en-US" altLang="en-US" dirty="0">
                <a:latin typeface="Times New Roman" panose="02020603050405020304" pitchFamily="18" charset="0"/>
                <a:cs typeface="Times New Roman" panose="02020603050405020304" pitchFamily="18" charset="0"/>
              </a:rPr>
              <a:t> operator dependent.</a:t>
            </a:r>
          </a:p>
          <a:p>
            <a:pPr marL="457200" lvl="1" indent="0" eaLnBrk="1" hangingPunct="1">
              <a:buFont typeface="Arial" panose="020B0604020202020204" pitchFamily="34" charset="0"/>
              <a:buNone/>
              <a:defRPr/>
            </a:pPr>
            <a:endParaRPr lang="en-US" altLang="en-US" dirty="0"/>
          </a:p>
          <a:p>
            <a:pPr lvl="1" eaLnBrk="1" hangingPunct="1">
              <a:defRPr/>
            </a:pPr>
            <a:r>
              <a:rPr lang="en-US" altLang="en-US" dirty="0">
                <a:latin typeface="Times New Roman" panose="02020603050405020304" pitchFamily="18" charset="0"/>
                <a:cs typeface="Times New Roman" panose="02020603050405020304" pitchFamily="18" charset="0"/>
              </a:rPr>
              <a:t>but its sensitivity for diagnosing torsion is only 80%</a:t>
            </a:r>
          </a:p>
          <a:p>
            <a:pPr lvl="1" eaLnBrk="1" hangingPunct="1">
              <a:defRPr/>
            </a:pPr>
            <a:endParaRPr lang="en-US" altLang="en-US" dirty="0">
              <a:latin typeface="Times New Roman" panose="02020603050405020304" pitchFamily="18" charset="0"/>
              <a:cs typeface="Times New Roman" panose="02020603050405020304" pitchFamily="18" charset="0"/>
            </a:endParaRPr>
          </a:p>
          <a:p>
            <a:pPr eaLnBrk="1" hangingPunct="1">
              <a:defRPr/>
            </a:pPr>
            <a:endParaRPr lang="en-US" altLang="en-US" dirty="0"/>
          </a:p>
        </p:txBody>
      </p:sp>
      <p:pic>
        <p:nvPicPr>
          <p:cNvPr id="23557" name="Content Placeholder 13" descr="817_f4.jpg">
            <a:extLst>
              <a:ext uri="{FF2B5EF4-FFF2-40B4-BE49-F238E27FC236}">
                <a16:creationId xmlns="" xmlns:a16="http://schemas.microsoft.com/office/drawing/2014/main" id="{F84D31F6-1FDB-4883-8A81-CC83F71848C6}"/>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648200" y="1828800"/>
            <a:ext cx="3886200" cy="26670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a:extLst>
              <a:ext uri="{FF2B5EF4-FFF2-40B4-BE49-F238E27FC236}">
                <a16:creationId xmlns="" xmlns:a16="http://schemas.microsoft.com/office/drawing/2014/main" id="{43C83CF6-5735-42E9-8D38-967386202CEC}"/>
              </a:ext>
            </a:extLst>
          </p:cNvPr>
          <p:cNvSpPr>
            <a:spLocks noGrp="1"/>
          </p:cNvSpPr>
          <p:nvPr>
            <p:ph type="title"/>
          </p:nvPr>
        </p:nvSpPr>
        <p:spPr>
          <a:xfrm>
            <a:off x="457200" y="320675"/>
            <a:ext cx="7242175" cy="822325"/>
          </a:xfrm>
        </p:spPr>
        <p:txBody>
          <a:bodyPr/>
          <a:lstStyle/>
          <a:p>
            <a:pPr eaLnBrk="1" hangingPunct="1"/>
            <a:r>
              <a:rPr lang="en-US" altLang="en-US" sz="3600"/>
              <a:t>Color Doppler ultrasound</a:t>
            </a:r>
          </a:p>
        </p:txBody>
      </p:sp>
      <p:sp>
        <p:nvSpPr>
          <p:cNvPr id="18435" name="Text Placeholder 5">
            <a:extLst>
              <a:ext uri="{FF2B5EF4-FFF2-40B4-BE49-F238E27FC236}">
                <a16:creationId xmlns="" xmlns:a16="http://schemas.microsoft.com/office/drawing/2014/main" id="{9C81E409-5D08-4F95-9281-FC7301336582}"/>
              </a:ext>
            </a:extLst>
          </p:cNvPr>
          <p:cNvSpPr>
            <a:spLocks noGrp="1"/>
          </p:cNvSpPr>
          <p:nvPr>
            <p:ph type="body" idx="1"/>
          </p:nvPr>
        </p:nvSpPr>
        <p:spPr>
          <a:xfrm>
            <a:off x="457200" y="4495800"/>
            <a:ext cx="3521075" cy="2133600"/>
          </a:xfrm>
        </p:spPr>
        <p:txBody>
          <a:bodyPr rtlCol="0">
            <a:normAutofit fontScale="70000" lnSpcReduction="20000"/>
          </a:bodyPr>
          <a:lstStyle/>
          <a:p>
            <a:pPr eaLnBrk="1" fontAlgn="auto" hangingPunct="1">
              <a:spcAft>
                <a:spcPts val="0"/>
              </a:spcAft>
              <a:defRPr/>
            </a:pPr>
            <a:r>
              <a:rPr lang="en-US" dirty="0">
                <a:latin typeface="Times New Roman" pitchFamily="18" charset="0"/>
                <a:cs typeface="Times New Roman" pitchFamily="18" charset="0"/>
              </a:rPr>
              <a:t>FIGURE 2. Color Doppler </a:t>
            </a:r>
            <a:r>
              <a:rPr lang="en-US" dirty="0" err="1">
                <a:latin typeface="Times New Roman" pitchFamily="18" charset="0"/>
                <a:cs typeface="Times New Roman" pitchFamily="18" charset="0"/>
              </a:rPr>
              <a:t>ultrasonogram</a:t>
            </a:r>
            <a:r>
              <a:rPr lang="en-US" dirty="0">
                <a:latin typeface="Times New Roman" pitchFamily="18" charset="0"/>
                <a:cs typeface="Times New Roman" pitchFamily="18" charset="0"/>
              </a:rPr>
              <a:t> showing late </a:t>
            </a:r>
            <a:r>
              <a:rPr lang="en-US" dirty="0">
                <a:solidFill>
                  <a:srgbClr val="FF0000"/>
                </a:solidFill>
                <a:latin typeface="Times New Roman" pitchFamily="18" charset="0"/>
                <a:cs typeface="Times New Roman" pitchFamily="18" charset="0"/>
              </a:rPr>
              <a:t>torsion</a:t>
            </a:r>
            <a:r>
              <a:rPr lang="en-US" dirty="0">
                <a:latin typeface="Times New Roman" pitchFamily="18" charset="0"/>
                <a:cs typeface="Times New Roman" pitchFamily="18" charset="0"/>
              </a:rPr>
              <a:t> affecting the right testis in a 16-year-old boy who had pain for 24 hours. </a:t>
            </a:r>
            <a:r>
              <a:rPr lang="en-US" dirty="0">
                <a:solidFill>
                  <a:srgbClr val="FF0000"/>
                </a:solidFill>
                <a:latin typeface="Times New Roman" pitchFamily="18" charset="0"/>
                <a:cs typeface="Times New Roman" pitchFamily="18" charset="0"/>
              </a:rPr>
              <a:t>Note increased blood flow around the right testis but absence of flow within the substance of the testis.</a:t>
            </a:r>
            <a:endParaRPr lang="en-US" dirty="0">
              <a:solidFill>
                <a:srgbClr val="FF0000"/>
              </a:solidFill>
            </a:endParaRPr>
          </a:p>
        </p:txBody>
      </p:sp>
      <p:pic>
        <p:nvPicPr>
          <p:cNvPr id="24580" name="Picture 2" descr="Figure 5">
            <a:extLst>
              <a:ext uri="{FF2B5EF4-FFF2-40B4-BE49-F238E27FC236}">
                <a16:creationId xmlns="" xmlns:a16="http://schemas.microsoft.com/office/drawing/2014/main" id="{5AA157B3-4DD2-4FCC-BD00-2E194AF9B11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9600" y="1447800"/>
            <a:ext cx="2895600" cy="3048000"/>
          </a:xfrm>
          <a:noFill/>
        </p:spPr>
      </p:pic>
      <p:sp>
        <p:nvSpPr>
          <p:cNvPr id="18436" name="Text Placeholder 6">
            <a:extLst>
              <a:ext uri="{FF2B5EF4-FFF2-40B4-BE49-F238E27FC236}">
                <a16:creationId xmlns="" xmlns:a16="http://schemas.microsoft.com/office/drawing/2014/main" id="{5FDD7F2E-5A7C-46A2-A997-A97C670AC504}"/>
              </a:ext>
            </a:extLst>
          </p:cNvPr>
          <p:cNvSpPr>
            <a:spLocks noGrp="1"/>
          </p:cNvSpPr>
          <p:nvPr>
            <p:ph type="body" sz="quarter" idx="3"/>
          </p:nvPr>
        </p:nvSpPr>
        <p:spPr>
          <a:xfrm>
            <a:off x="4178300" y="4495800"/>
            <a:ext cx="3521075" cy="2133600"/>
          </a:xfrm>
        </p:spPr>
        <p:txBody>
          <a:bodyPr rtlCol="0">
            <a:normAutofit fontScale="85000" lnSpcReduction="20000"/>
          </a:bodyPr>
          <a:lstStyle/>
          <a:p>
            <a:pPr eaLnBrk="1" fontAlgn="auto" hangingPunct="1">
              <a:spcAft>
                <a:spcPts val="0"/>
              </a:spcAft>
              <a:defRPr/>
            </a:pPr>
            <a:r>
              <a:rPr lang="en-US" dirty="0">
                <a:latin typeface="Times New Roman" pitchFamily="18" charset="0"/>
                <a:cs typeface="Times New Roman" pitchFamily="18" charset="0"/>
              </a:rPr>
              <a:t>FIGURE 3. Color Doppler </a:t>
            </a:r>
            <a:r>
              <a:rPr lang="en-US" dirty="0" err="1">
                <a:latin typeface="Times New Roman" pitchFamily="18" charset="0"/>
                <a:cs typeface="Times New Roman" pitchFamily="18" charset="0"/>
              </a:rPr>
              <a:t>ultrasonogram</a:t>
            </a:r>
            <a:r>
              <a:rPr lang="en-US" dirty="0">
                <a:latin typeface="Times New Roman" pitchFamily="18" charset="0"/>
                <a:cs typeface="Times New Roman" pitchFamily="18" charset="0"/>
              </a:rPr>
              <a:t> showing inflammation (</a:t>
            </a:r>
            <a:r>
              <a:rPr lang="en-US" dirty="0">
                <a:solidFill>
                  <a:srgbClr val="FF0000"/>
                </a:solidFill>
                <a:latin typeface="Times New Roman" pitchFamily="18" charset="0"/>
                <a:cs typeface="Times New Roman" pitchFamily="18" charset="0"/>
              </a:rPr>
              <a:t>epididymitis</a:t>
            </a:r>
            <a:r>
              <a:rPr lang="en-US" dirty="0">
                <a:latin typeface="Times New Roman" pitchFamily="18" charset="0"/>
                <a:cs typeface="Times New Roman" pitchFamily="18" charset="0"/>
              </a:rPr>
              <a:t>) in a 16-year-old boy who had pain in the left testis for 24 hours. </a:t>
            </a:r>
            <a:r>
              <a:rPr lang="en-US" dirty="0">
                <a:solidFill>
                  <a:srgbClr val="FF0000"/>
                </a:solidFill>
                <a:latin typeface="Times New Roman" pitchFamily="18" charset="0"/>
                <a:cs typeface="Times New Roman" pitchFamily="18" charset="0"/>
              </a:rPr>
              <a:t>Note increased blood flow in and around the left testis. </a:t>
            </a:r>
            <a:endParaRPr lang="en-US" dirty="0">
              <a:solidFill>
                <a:srgbClr val="FF0000"/>
              </a:solidFill>
            </a:endParaRPr>
          </a:p>
        </p:txBody>
      </p:sp>
      <p:pic>
        <p:nvPicPr>
          <p:cNvPr id="24582" name="Picture 3" descr="C:\Documents and Settings\user\My Documents\Downloads\817_f6.jpg">
            <a:extLst>
              <a:ext uri="{FF2B5EF4-FFF2-40B4-BE49-F238E27FC236}">
                <a16:creationId xmlns="" xmlns:a16="http://schemas.microsoft.com/office/drawing/2014/main" id="{DC7A211A-BDFC-4E1D-8559-7C45EE645573}"/>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4572000" y="1447800"/>
            <a:ext cx="2819400" cy="3048000"/>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01FE4AA-E754-44D6-B725-2A1E0FBC5262}"/>
              </a:ext>
            </a:extLst>
          </p:cNvPr>
          <p:cNvSpPr>
            <a:spLocks noGrp="1"/>
          </p:cNvSpPr>
          <p:nvPr>
            <p:ph type="title"/>
          </p:nvPr>
        </p:nvSpPr>
        <p:spPr>
          <a:xfrm>
            <a:off x="685800" y="1600200"/>
            <a:ext cx="7772400" cy="2133600"/>
          </a:xfrm>
        </p:spPr>
        <p:txBody>
          <a:bodyPr rtlCol="0">
            <a:noAutofit/>
          </a:bodyPr>
          <a:lstStyle/>
          <a:p>
            <a:pPr algn="ctr" eaLnBrk="1" fontAlgn="auto" hangingPunct="1">
              <a:spcAft>
                <a:spcPts val="0"/>
              </a:spcAft>
              <a:defRPr/>
            </a:pPr>
            <a:r>
              <a:rPr lang="en-US" sz="6600" dirty="0">
                <a:solidFill>
                  <a:srgbClr val="C00000"/>
                </a:solidFill>
                <a:latin typeface="Cooper Black" panose="0208090404030B020404" pitchFamily="18" charset="0"/>
                <a:cs typeface="Times New Roman" pitchFamily="18" charset="0"/>
              </a:rPr>
              <a:t>painful scrotal swelling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 xmlns:a16="http://schemas.microsoft.com/office/drawing/2014/main" id="{B6215EF0-6A7E-4188-99BC-8549C342FEB1}"/>
              </a:ext>
            </a:extLst>
          </p:cNvPr>
          <p:cNvSpPr>
            <a:spLocks noGrp="1" noChangeArrowheads="1"/>
          </p:cNvSpPr>
          <p:nvPr>
            <p:ph type="title"/>
          </p:nvPr>
        </p:nvSpPr>
        <p:spPr>
          <a:xfrm>
            <a:off x="762000" y="228600"/>
            <a:ext cx="7467600" cy="1219200"/>
          </a:xfrm>
        </p:spPr>
        <p:txBody>
          <a:bodyPr/>
          <a:lstStyle/>
          <a:p>
            <a:pPr eaLnBrk="1" hangingPunct="1"/>
            <a:r>
              <a:rPr lang="en-US" altLang="en-US">
                <a:solidFill>
                  <a:srgbClr val="7030A0"/>
                </a:solidFill>
                <a:latin typeface="Times New Roman" panose="02020603050405020304" pitchFamily="18" charset="0"/>
                <a:cs typeface="Times New Roman" panose="02020603050405020304" pitchFamily="18" charset="0"/>
              </a:rPr>
              <a:t>1-Testicular torsion</a:t>
            </a:r>
          </a:p>
        </p:txBody>
      </p:sp>
      <p:sp>
        <p:nvSpPr>
          <p:cNvPr id="10243" name="Rectangle 3">
            <a:extLst>
              <a:ext uri="{FF2B5EF4-FFF2-40B4-BE49-F238E27FC236}">
                <a16:creationId xmlns="" xmlns:a16="http://schemas.microsoft.com/office/drawing/2014/main" id="{5F4445F1-15D7-4113-9082-AC218BF91DB7}"/>
              </a:ext>
            </a:extLst>
          </p:cNvPr>
          <p:cNvSpPr>
            <a:spLocks noGrp="1" noChangeArrowheads="1"/>
          </p:cNvSpPr>
          <p:nvPr>
            <p:ph type="body" sz="half" idx="1"/>
          </p:nvPr>
        </p:nvSpPr>
        <p:spPr>
          <a:xfrm>
            <a:off x="228600" y="1676400"/>
            <a:ext cx="6172200" cy="4876800"/>
          </a:xfrm>
        </p:spPr>
        <p:txBody>
          <a:bodyPr/>
          <a:lstStyle/>
          <a:p>
            <a:pPr eaLnBrk="1" hangingPunct="1"/>
            <a:r>
              <a:rPr lang="en-US" altLang="en-US" sz="2800" dirty="0">
                <a:latin typeface="Times New Roman" panose="02020603050405020304" pitchFamily="18" charset="0"/>
                <a:cs typeface="Times New Roman" panose="02020603050405020304" pitchFamily="18" charset="0"/>
              </a:rPr>
              <a:t>It is an </a:t>
            </a:r>
            <a:r>
              <a:rPr lang="en-US" altLang="en-US" sz="2800" dirty="0">
                <a:solidFill>
                  <a:schemeClr val="accent1"/>
                </a:solidFill>
                <a:latin typeface="Times New Roman" panose="02020603050405020304" pitchFamily="18" charset="0"/>
                <a:cs typeface="Times New Roman" panose="02020603050405020304" pitchFamily="18" charset="0"/>
              </a:rPr>
              <a:t>Emergency</a:t>
            </a:r>
            <a:r>
              <a:rPr lang="en-US" altLang="en-US" sz="2800" dirty="0">
                <a:latin typeface="Times New Roman" panose="02020603050405020304" pitchFamily="18" charset="0"/>
                <a:cs typeface="Times New Roman" panose="02020603050405020304" pitchFamily="18" charset="0"/>
              </a:rPr>
              <a:t>.</a:t>
            </a:r>
          </a:p>
          <a:p>
            <a:pPr eaLnBrk="1" hangingPunct="1"/>
            <a:r>
              <a:rPr lang="en-US" altLang="en-US" sz="2800" dirty="0">
                <a:latin typeface="Times New Roman" panose="02020603050405020304" pitchFamily="18" charset="0"/>
                <a:cs typeface="Times New Roman" panose="02020603050405020304" pitchFamily="18" charset="0"/>
              </a:rPr>
              <a:t>Due to twisting of the spermatic cord with interference to the </a:t>
            </a:r>
            <a:r>
              <a:rPr lang="en-US" altLang="en-US" sz="2800" dirty="0">
                <a:solidFill>
                  <a:srgbClr val="FF0000"/>
                </a:solidFill>
                <a:latin typeface="Times New Roman" panose="02020603050405020304" pitchFamily="18" charset="0"/>
                <a:cs typeface="Times New Roman" panose="02020603050405020304" pitchFamily="18" charset="0"/>
              </a:rPr>
              <a:t>arterial</a:t>
            </a:r>
            <a:r>
              <a:rPr lang="en-US" altLang="en-US" sz="2800" dirty="0">
                <a:latin typeface="Times New Roman" panose="02020603050405020304" pitchFamily="18" charset="0"/>
                <a:cs typeface="Times New Roman" panose="02020603050405020304" pitchFamily="18" charset="0"/>
              </a:rPr>
              <a:t> blood </a:t>
            </a:r>
            <a:r>
              <a:rPr lang="en-US" altLang="en-US" sz="2800" dirty="0" err="1">
                <a:latin typeface="Times New Roman" panose="02020603050405020304" pitchFamily="18" charset="0"/>
                <a:cs typeface="Times New Roman" panose="02020603050405020304" pitchFamily="18" charset="0"/>
              </a:rPr>
              <a:t>supply+</a:t>
            </a:r>
            <a:r>
              <a:rPr lang="en-US" altLang="en-US" sz="2800" dirty="0" err="1">
                <a:solidFill>
                  <a:srgbClr val="FF0000"/>
                </a:solidFill>
                <a:latin typeface="Times New Roman" panose="02020603050405020304" pitchFamily="18" charset="0"/>
                <a:cs typeface="Times New Roman" panose="02020603050405020304" pitchFamily="18" charset="0"/>
              </a:rPr>
              <a:t>venous</a:t>
            </a:r>
            <a:r>
              <a:rPr lang="en-US" altLang="en-US" sz="2800" dirty="0">
                <a:latin typeface="Times New Roman" panose="02020603050405020304" pitchFamily="18" charset="0"/>
                <a:cs typeface="Times New Roman" panose="02020603050405020304" pitchFamily="18" charset="0"/>
              </a:rPr>
              <a:t> occlusion, obstructing the blood supply and venous return and </a:t>
            </a:r>
            <a:r>
              <a:rPr lang="en-US" altLang="en-US" sz="2800" u="sng" dirty="0">
                <a:solidFill>
                  <a:schemeClr val="accent1"/>
                </a:solidFill>
                <a:latin typeface="Times New Roman" panose="02020603050405020304" pitchFamily="18" charset="0"/>
                <a:cs typeface="Times New Roman" panose="02020603050405020304" pitchFamily="18" charset="0"/>
              </a:rPr>
              <a:t>if blood supply isn’t restored within 4-6 hours we will lose the testicle.</a:t>
            </a:r>
          </a:p>
          <a:p>
            <a:pPr eaLnBrk="1" hangingPunct="1"/>
            <a:r>
              <a:rPr lang="en-US" altLang="en-US" sz="2800" dirty="0">
                <a:latin typeface="Times New Roman" panose="02020603050405020304" pitchFamily="18" charset="0"/>
                <a:cs typeface="Times New Roman" panose="02020603050405020304" pitchFamily="18" charset="0"/>
              </a:rPr>
              <a:t>May </a:t>
            </a:r>
            <a:r>
              <a:rPr lang="en-US" altLang="en-US" sz="2800" u="sng" dirty="0">
                <a:latin typeface="Times New Roman" panose="02020603050405020304" pitchFamily="18" charset="0"/>
                <a:cs typeface="Times New Roman" panose="02020603050405020304" pitchFamily="18" charset="0"/>
              </a:rPr>
              <a:t>have torsion of cord or appendages</a:t>
            </a:r>
            <a:r>
              <a:rPr lang="en-US" altLang="en-US" sz="2800" dirty="0">
                <a:latin typeface="Times New Roman" panose="02020603050405020304" pitchFamily="18" charset="0"/>
                <a:cs typeface="Times New Roman" panose="02020603050405020304" pitchFamily="18" charset="0"/>
              </a:rPr>
              <a:t>.</a:t>
            </a:r>
          </a:p>
          <a:p>
            <a:pPr eaLnBrk="1" hangingPunct="1"/>
            <a:r>
              <a:rPr lang="en-US" altLang="en-US" sz="2800" dirty="0">
                <a:latin typeface="Times New Roman" panose="02020603050405020304" pitchFamily="18" charset="0"/>
                <a:cs typeface="Times New Roman" panose="02020603050405020304" pitchFamily="18" charset="0"/>
              </a:rPr>
              <a:t>Incidence is highest between </a:t>
            </a:r>
            <a:r>
              <a:rPr lang="en-US" altLang="en-US" sz="2800" dirty="0">
                <a:solidFill>
                  <a:srgbClr val="FF0000"/>
                </a:solidFill>
                <a:latin typeface="Times New Roman" panose="02020603050405020304" pitchFamily="18" charset="0"/>
                <a:cs typeface="Times New Roman" panose="02020603050405020304" pitchFamily="18" charset="0"/>
              </a:rPr>
              <a:t>10-16</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y.o</a:t>
            </a:r>
            <a:r>
              <a:rPr lang="en-US" altLang="en-US" sz="2800" dirty="0">
                <a:latin typeface="Times New Roman" panose="02020603050405020304" pitchFamily="18" charset="0"/>
                <a:cs typeface="Times New Roman" panose="02020603050405020304" pitchFamily="18" charset="0"/>
              </a:rPr>
              <a:t>. but may happen at any age.</a:t>
            </a:r>
          </a:p>
          <a:p>
            <a:pPr eaLnBrk="1" hangingPunct="1">
              <a:buFont typeface="Wingdings 2" panose="05020102010507070707" pitchFamily="18" charset="2"/>
              <a:buNone/>
            </a:pPr>
            <a:endParaRPr lang="en-US" altLang="en-US" sz="2800" dirty="0"/>
          </a:p>
        </p:txBody>
      </p:sp>
      <p:pic>
        <p:nvPicPr>
          <p:cNvPr id="26628" name="Picture 5" descr="817_f3">
            <a:extLst>
              <a:ext uri="{FF2B5EF4-FFF2-40B4-BE49-F238E27FC236}">
                <a16:creationId xmlns="" xmlns:a16="http://schemas.microsoft.com/office/drawing/2014/main" id="{C2998310-3161-4EE6-995A-BF587B1D4AB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477000" y="1447800"/>
            <a:ext cx="2390775" cy="3552825"/>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12" dur="500"/>
                                        <p:tgtEl>
                                          <p:spTgt spid="10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17" dur="500"/>
                                        <p:tgtEl>
                                          <p:spTgt spid="102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blinds(horizontal)">
                                      <p:cBhvr>
                                        <p:cTn id="22" dur="5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 xmlns:a16="http://schemas.microsoft.com/office/drawing/2014/main" id="{BE8A7826-4B9C-4DFA-AD04-A0DCCA27B101}"/>
              </a:ext>
            </a:extLst>
          </p:cNvPr>
          <p:cNvSpPr>
            <a:spLocks noGrp="1"/>
          </p:cNvSpPr>
          <p:nvPr>
            <p:ph type="title"/>
          </p:nvPr>
        </p:nvSpPr>
        <p:spPr/>
        <p:txBody>
          <a:bodyPr/>
          <a:lstStyle/>
          <a:p>
            <a:pPr eaLnBrk="1" hangingPunct="1"/>
            <a:r>
              <a:rPr lang="en-US" altLang="en-US">
                <a:solidFill>
                  <a:srgbClr val="7030A0"/>
                </a:solidFill>
              </a:rPr>
              <a:t>Clinical Feature  </a:t>
            </a:r>
          </a:p>
        </p:txBody>
      </p:sp>
      <p:sp>
        <p:nvSpPr>
          <p:cNvPr id="28675" name="Text Placeholder 2">
            <a:extLst>
              <a:ext uri="{FF2B5EF4-FFF2-40B4-BE49-F238E27FC236}">
                <a16:creationId xmlns="" xmlns:a16="http://schemas.microsoft.com/office/drawing/2014/main" id="{F6ADC4CE-CD2A-44BC-B9C0-C77A5F349165}"/>
              </a:ext>
            </a:extLst>
          </p:cNvPr>
          <p:cNvSpPr>
            <a:spLocks noGrp="1"/>
          </p:cNvSpPr>
          <p:nvPr>
            <p:ph type="body" sz="half" idx="1"/>
          </p:nvPr>
        </p:nvSpPr>
        <p:spPr>
          <a:xfrm>
            <a:off x="228600" y="1143000"/>
            <a:ext cx="5181600" cy="5181600"/>
          </a:xfrm>
        </p:spPr>
        <p:txBody>
          <a:bodyPr/>
          <a:lstStyle/>
          <a:p>
            <a:pPr eaLnBrk="1" hangingPunct="1">
              <a:buFont typeface="Arial" charset="0"/>
              <a:buChar char="•"/>
              <a:defRPr/>
            </a:pPr>
            <a:r>
              <a:rPr lang="en-US" altLang="en-US" dirty="0"/>
              <a:t>Testicular pain &amp;swelling (</a:t>
            </a:r>
            <a:r>
              <a:rPr lang="en-US" altLang="en-US" dirty="0">
                <a:solidFill>
                  <a:srgbClr val="FF0000"/>
                </a:solidFill>
                <a:latin typeface="Times New Roman" pitchFamily="18" charset="0"/>
                <a:cs typeface="Times New Roman" pitchFamily="18" charset="0"/>
              </a:rPr>
              <a:t>Sudden</a:t>
            </a:r>
            <a:r>
              <a:rPr lang="en-US" altLang="en-US" dirty="0">
                <a:latin typeface="Times New Roman" pitchFamily="18" charset="0"/>
                <a:cs typeface="Times New Roman" pitchFamily="18" charset="0"/>
              </a:rPr>
              <a:t>) radiating to the </a:t>
            </a:r>
            <a:r>
              <a:rPr lang="en-GB" altLang="en-US" dirty="0"/>
              <a:t>groin, loin, or epigastrium </a:t>
            </a:r>
            <a:endParaRPr lang="en-US" altLang="en-US" dirty="0">
              <a:latin typeface="Times New Roman" pitchFamily="18" charset="0"/>
              <a:cs typeface="Times New Roman" pitchFamily="18" charset="0"/>
            </a:endParaRPr>
          </a:p>
          <a:p>
            <a:pPr eaLnBrk="1" hangingPunct="1">
              <a:buFont typeface="Arial" charset="0"/>
              <a:buChar char="•"/>
              <a:defRPr/>
            </a:pPr>
            <a:r>
              <a:rPr lang="en-GB" altLang="en-US" dirty="0"/>
              <a:t>sometimes a </a:t>
            </a:r>
            <a:r>
              <a:rPr lang="en-GB" altLang="en-US" dirty="0">
                <a:solidFill>
                  <a:srgbClr val="FF0000"/>
                </a:solidFill>
              </a:rPr>
              <a:t>history of minor trauma </a:t>
            </a:r>
            <a:r>
              <a:rPr lang="en-GB" altLang="en-US" dirty="0"/>
              <a:t>to the testis</a:t>
            </a:r>
            <a:endParaRPr lang="en-US" altLang="en-US" dirty="0"/>
          </a:p>
          <a:p>
            <a:pPr eaLnBrk="1" hangingPunct="1">
              <a:buFont typeface="Arial" charset="0"/>
              <a:buChar char="•"/>
              <a:defRPr/>
            </a:pPr>
            <a:r>
              <a:rPr lang="en-US" altLang="en-US" dirty="0"/>
              <a:t>previous similar episode</a:t>
            </a:r>
          </a:p>
          <a:p>
            <a:pPr eaLnBrk="1" hangingPunct="1">
              <a:buFont typeface="Arial" charset="0"/>
              <a:buChar char="•"/>
              <a:defRPr/>
            </a:pPr>
            <a:r>
              <a:rPr lang="en-US" altLang="en-US" dirty="0">
                <a:solidFill>
                  <a:srgbClr val="FF0000"/>
                </a:solidFill>
              </a:rPr>
              <a:t>Most cases spontaneous torsion(50% in sleep)</a:t>
            </a:r>
            <a:r>
              <a:rPr lang="en-US" altLang="en-US" dirty="0"/>
              <a:t>.</a:t>
            </a:r>
          </a:p>
          <a:p>
            <a:pPr marL="0" indent="0" eaLnBrk="1" hangingPunct="1">
              <a:buFont typeface="Arial" charset="0"/>
              <a:buNone/>
              <a:defRPr/>
            </a:pPr>
            <a:r>
              <a:rPr lang="en-US" altLang="en-US" dirty="0"/>
              <a:t>Other causes</a:t>
            </a:r>
            <a:r>
              <a:rPr lang="en-US" altLang="en-US" dirty="0">
                <a:solidFill>
                  <a:srgbClr val="FF0000"/>
                </a:solidFill>
              </a:rPr>
              <a:t>(bell clapper deformity, cryptorchidism</a:t>
            </a:r>
            <a:r>
              <a:rPr lang="en-US" altLang="en-US" dirty="0"/>
              <a:t>)</a:t>
            </a:r>
          </a:p>
        </p:txBody>
      </p:sp>
      <p:pic>
        <p:nvPicPr>
          <p:cNvPr id="27652" name="Picture 7" descr="acutscro">
            <a:extLst>
              <a:ext uri="{FF2B5EF4-FFF2-40B4-BE49-F238E27FC236}">
                <a16:creationId xmlns="" xmlns:a16="http://schemas.microsoft.com/office/drawing/2014/main" id="{287DEBF8-3396-48D3-B8F6-D8DEBB62BCB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57850" y="1828800"/>
            <a:ext cx="3028950" cy="4191000"/>
          </a:xfr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a:extLst>
              <a:ext uri="{FF2B5EF4-FFF2-40B4-BE49-F238E27FC236}">
                <a16:creationId xmlns="" xmlns:a16="http://schemas.microsoft.com/office/drawing/2014/main" id="{A6E617E5-67F9-449D-A6BD-CC88F12E0F4A}"/>
              </a:ext>
            </a:extLst>
          </p:cNvPr>
          <p:cNvSpPr>
            <a:spLocks noGrp="1" noChangeArrowheads="1"/>
          </p:cNvSpPr>
          <p:nvPr>
            <p:ph idx="1"/>
          </p:nvPr>
        </p:nvSpPr>
        <p:spPr>
          <a:xfrm>
            <a:off x="457200" y="990600"/>
            <a:ext cx="8229600" cy="5243945"/>
          </a:xfrm>
        </p:spPr>
        <p:txBody>
          <a:bodyPr/>
          <a:lstStyle/>
          <a:p>
            <a:pPr eaLnBrk="1" hangingPunct="1"/>
            <a:r>
              <a:rPr lang="en-US" altLang="en-US" dirty="0"/>
              <a:t>Anterior surface of each testis run towards the midline.</a:t>
            </a:r>
          </a:p>
          <a:p>
            <a:pPr eaLnBrk="1" hangingPunct="1">
              <a:buFontTx/>
              <a:buNone/>
            </a:pPr>
            <a:endParaRPr lang="ar-SA" altLang="en-US" dirty="0"/>
          </a:p>
          <a:p>
            <a:pPr eaLnBrk="1" hangingPunct="1"/>
            <a:endParaRPr lang="en-US" altLang="en-US" dirty="0"/>
          </a:p>
        </p:txBody>
      </p:sp>
      <p:pic>
        <p:nvPicPr>
          <p:cNvPr id="28676" name="Picture 4" descr="testicular-torsion">
            <a:extLst>
              <a:ext uri="{FF2B5EF4-FFF2-40B4-BE49-F238E27FC236}">
                <a16:creationId xmlns="" xmlns:a16="http://schemas.microsoft.com/office/drawing/2014/main" id="{75C2C0A4-75D5-4BAA-AE4C-C3B672654D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514600"/>
            <a:ext cx="2667000" cy="38100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8677" name="Picture 5" descr="Testicular Torsion">
            <a:hlinkClick r:id="rId4"/>
            <a:extLst>
              <a:ext uri="{FF2B5EF4-FFF2-40B4-BE49-F238E27FC236}">
                <a16:creationId xmlns="" xmlns:a16="http://schemas.microsoft.com/office/drawing/2014/main" id="{5B98FE2B-2691-4B52-821B-1D6C598DE9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2514600"/>
            <a:ext cx="3429000" cy="38100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6">
            <a:extLst>
              <a:ext uri="{FF2B5EF4-FFF2-40B4-BE49-F238E27FC236}">
                <a16:creationId xmlns="" xmlns:a16="http://schemas.microsoft.com/office/drawing/2014/main" id="{CCC00A5C-68A0-46D0-B822-7C063C069086}"/>
              </a:ext>
            </a:extLst>
          </p:cNvPr>
          <p:cNvSpPr>
            <a:spLocks noGrp="1"/>
          </p:cNvSpPr>
          <p:nvPr>
            <p:ph type="title"/>
          </p:nvPr>
        </p:nvSpPr>
        <p:spPr>
          <a:xfrm>
            <a:off x="-4191000" y="152400"/>
            <a:ext cx="13030200" cy="1219200"/>
          </a:xfrm>
        </p:spPr>
        <p:txBody>
          <a:bodyPr/>
          <a:lstStyle/>
          <a:p>
            <a:pPr eaLnBrk="1" hangingPunct="1"/>
            <a:r>
              <a:rPr lang="en-US" altLang="en-US" sz="6600" dirty="0"/>
              <a:t>Types: </a:t>
            </a:r>
          </a:p>
        </p:txBody>
      </p:sp>
      <p:sp>
        <p:nvSpPr>
          <p:cNvPr id="3" name="Text Placeholder 2">
            <a:extLst>
              <a:ext uri="{FF2B5EF4-FFF2-40B4-BE49-F238E27FC236}">
                <a16:creationId xmlns="" xmlns:a16="http://schemas.microsoft.com/office/drawing/2014/main" id="{DE754365-183E-4665-81C4-0B6259920C48}"/>
              </a:ext>
            </a:extLst>
          </p:cNvPr>
          <p:cNvSpPr>
            <a:spLocks noGrp="1"/>
          </p:cNvSpPr>
          <p:nvPr>
            <p:ph type="body" sz="half" idx="1"/>
          </p:nvPr>
        </p:nvSpPr>
        <p:spPr>
          <a:xfrm>
            <a:off x="228600" y="1676400"/>
            <a:ext cx="3276600" cy="4876800"/>
          </a:xfrm>
        </p:spPr>
        <p:txBody>
          <a:bodyPr rtlCol="0">
            <a:normAutofit/>
          </a:bodyPr>
          <a:lstStyle/>
          <a:p>
            <a:pPr marL="274320" indent="-274320" eaLnBrk="1" fontAlgn="auto" hangingPunct="1">
              <a:spcAft>
                <a:spcPts val="0"/>
              </a:spcAft>
              <a:buFont typeface="Wingdings 2"/>
              <a:buChar char=""/>
              <a:defRPr/>
            </a:pPr>
            <a:r>
              <a:rPr lang="en-US" sz="2800" dirty="0" err="1">
                <a:latin typeface="Times New Roman" pitchFamily="18" charset="0"/>
                <a:cs typeface="Times New Roman" pitchFamily="18" charset="0"/>
              </a:rPr>
              <a:t>Extravaginal</a:t>
            </a:r>
            <a:r>
              <a:rPr lang="en-US" sz="2800" dirty="0">
                <a:latin typeface="Times New Roman" pitchFamily="18" charset="0"/>
                <a:cs typeface="Times New Roman" pitchFamily="18" charset="0"/>
              </a:rPr>
              <a:t>: exclusive to perinatal</a:t>
            </a:r>
            <a:r>
              <a:rPr lang="en-US" sz="2800" dirty="0"/>
              <a:t> (</a:t>
            </a:r>
            <a:r>
              <a:rPr lang="en-US" sz="2000" dirty="0">
                <a:latin typeface="Times New Roman" pitchFamily="18" charset="0"/>
                <a:cs typeface="Times New Roman" pitchFamily="18" charset="0"/>
              </a:rPr>
              <a:t>torsion, the testis, spermatic cord and tunica </a:t>
            </a:r>
            <a:r>
              <a:rPr lang="en-US" sz="2000" dirty="0" err="1">
                <a:latin typeface="Times New Roman" pitchFamily="18" charset="0"/>
                <a:cs typeface="Times New Roman" pitchFamily="18" charset="0"/>
              </a:rPr>
              <a:t>vaginalis</a:t>
            </a:r>
            <a:r>
              <a:rPr lang="en-US" sz="2000" dirty="0"/>
              <a:t>. It is usually </a:t>
            </a:r>
            <a:r>
              <a:rPr lang="en-US" sz="2000" u="sng" dirty="0"/>
              <a:t>ASYMPTOMATIC</a:t>
            </a:r>
            <a:r>
              <a:rPr lang="en-US" sz="2000" dirty="0"/>
              <a:t>(</a:t>
            </a:r>
            <a:r>
              <a:rPr lang="en-US" sz="2000" dirty="0">
                <a:solidFill>
                  <a:srgbClr val="FF0000"/>
                </a:solidFill>
              </a:rPr>
              <a:t> we discover it early before  appearance of symptoms  </a:t>
            </a:r>
            <a:r>
              <a:rPr lang="en-US" sz="2000" dirty="0"/>
              <a:t>)...and therefore could be managed by observation.</a:t>
            </a:r>
            <a:endParaRPr lang="en-US" sz="2000" dirty="0">
              <a:latin typeface="Times New Roman" pitchFamily="18" charset="0"/>
              <a:cs typeface="Times New Roman" pitchFamily="18" charset="0"/>
            </a:endParaRPr>
          </a:p>
          <a:p>
            <a:pPr marL="274320" indent="-274320" eaLnBrk="1" fontAlgn="auto" hangingPunct="1">
              <a:spcAft>
                <a:spcPts val="0"/>
              </a:spcAft>
              <a:buFont typeface="Wingdings 2"/>
              <a:buChar char=""/>
              <a:defRPr/>
            </a:pPr>
            <a:r>
              <a:rPr lang="en-US" sz="2800" dirty="0" err="1">
                <a:latin typeface="Times New Roman" pitchFamily="18" charset="0"/>
                <a:cs typeface="Times New Roman" pitchFamily="18" charset="0"/>
              </a:rPr>
              <a:t>Intravaginal</a:t>
            </a:r>
            <a:r>
              <a:rPr lang="en-US" sz="2800" dirty="0">
                <a:latin typeface="Times New Roman" pitchFamily="18" charset="0"/>
                <a:cs typeface="Times New Roman" pitchFamily="18" charset="0"/>
              </a:rPr>
              <a:t>:  90% of adolescent age group.</a:t>
            </a:r>
          </a:p>
          <a:p>
            <a:pPr eaLnBrk="1" fontAlgn="auto" hangingPunct="1">
              <a:spcAft>
                <a:spcPts val="0"/>
              </a:spcAft>
              <a:buFont typeface="Wingdings 2" pitchFamily="18" charset="2"/>
              <a:buNone/>
              <a:defRPr/>
            </a:pPr>
            <a:endParaRPr lang="en-US" dirty="0"/>
          </a:p>
        </p:txBody>
      </p:sp>
      <p:pic>
        <p:nvPicPr>
          <p:cNvPr id="29700" name="Content Placeholder 4" descr="Click to see larger picture">
            <a:hlinkClick r:id="rId2"/>
            <a:extLst>
              <a:ext uri="{FF2B5EF4-FFF2-40B4-BE49-F238E27FC236}">
                <a16:creationId xmlns="" xmlns:a16="http://schemas.microsoft.com/office/drawing/2014/main" id="{7F4FB8DC-185E-4B0F-8CF9-1E4E5082041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657600" y="1828800"/>
            <a:ext cx="4343400" cy="3128963"/>
          </a:xfrm>
          <a:ln w="38100">
            <a:solidFill>
              <a:srgbClr val="000000"/>
            </a:solidFill>
            <a:miter lim="800000"/>
            <a:headEnd/>
            <a:tailEnd/>
          </a:ln>
        </p:spPr>
      </p:pic>
      <p:sp>
        <p:nvSpPr>
          <p:cNvPr id="29701" name="Rectangle 5">
            <a:extLst>
              <a:ext uri="{FF2B5EF4-FFF2-40B4-BE49-F238E27FC236}">
                <a16:creationId xmlns="" xmlns:a16="http://schemas.microsoft.com/office/drawing/2014/main" id="{6C85074D-72B7-4AFD-A082-26DFB1FE4497}"/>
              </a:ext>
            </a:extLst>
          </p:cNvPr>
          <p:cNvSpPr>
            <a:spLocks noChangeArrowheads="1"/>
          </p:cNvSpPr>
          <p:nvPr/>
        </p:nvSpPr>
        <p:spPr bwMode="auto">
          <a:xfrm>
            <a:off x="2895600" y="4953000"/>
            <a:ext cx="5638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800" dirty="0"/>
              <a:t>       A) </a:t>
            </a:r>
            <a:r>
              <a:rPr lang="en-US" altLang="en-US" sz="2800" dirty="0" err="1"/>
              <a:t>extravaginal</a:t>
            </a:r>
            <a:r>
              <a:rPr lang="en-US" altLang="en-US" sz="2800" dirty="0"/>
              <a:t>; (B) intravaginal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Placeholder 2">
            <a:extLst>
              <a:ext uri="{FF2B5EF4-FFF2-40B4-BE49-F238E27FC236}">
                <a16:creationId xmlns="" xmlns:a16="http://schemas.microsoft.com/office/drawing/2014/main" id="{DC830DE3-CF8E-4E1D-8F4D-29CB3CB92D72}"/>
              </a:ext>
            </a:extLst>
          </p:cNvPr>
          <p:cNvSpPr>
            <a:spLocks noGrp="1"/>
          </p:cNvSpPr>
          <p:nvPr>
            <p:ph type="body" sz="half" idx="1"/>
          </p:nvPr>
        </p:nvSpPr>
        <p:spPr>
          <a:xfrm>
            <a:off x="228600" y="1295400"/>
            <a:ext cx="4495800" cy="4876800"/>
          </a:xfrm>
        </p:spPr>
        <p:txBody>
          <a:bodyPr/>
          <a:lstStyle/>
          <a:p>
            <a:pPr eaLnBrk="1" hangingPunct="1">
              <a:buFontTx/>
              <a:buChar char="•"/>
            </a:pPr>
            <a:r>
              <a:rPr lang="en-US" altLang="en-US">
                <a:solidFill>
                  <a:srgbClr val="7030A0"/>
                </a:solidFill>
                <a:latin typeface="Times New Roman" panose="02020603050405020304" pitchFamily="18" charset="0"/>
                <a:cs typeface="Times New Roman" panose="02020603050405020304" pitchFamily="18" charset="0"/>
              </a:rPr>
              <a:t>On Examination:</a:t>
            </a:r>
          </a:p>
          <a:p>
            <a:pPr eaLnBrk="1" hangingPunct="1">
              <a:buFontTx/>
              <a:buChar char="•"/>
            </a:pPr>
            <a:r>
              <a:rPr lang="en-US" altLang="en-US">
                <a:latin typeface="Times New Roman" panose="02020603050405020304" pitchFamily="18" charset="0"/>
                <a:cs typeface="Times New Roman" panose="02020603050405020304" pitchFamily="18" charset="0"/>
              </a:rPr>
              <a:t>Swollen, painful, testis </a:t>
            </a:r>
            <a:r>
              <a:rPr lang="en-US" altLang="en-US">
                <a:solidFill>
                  <a:srgbClr val="FF0000"/>
                </a:solidFill>
                <a:latin typeface="Times New Roman" panose="02020603050405020304" pitchFamily="18" charset="0"/>
                <a:cs typeface="Times New Roman" panose="02020603050405020304" pitchFamily="18" charset="0"/>
              </a:rPr>
              <a:t>drawn up </a:t>
            </a:r>
            <a:r>
              <a:rPr lang="en-US" altLang="en-US">
                <a:latin typeface="Times New Roman" panose="02020603050405020304" pitchFamily="18" charset="0"/>
                <a:cs typeface="Times New Roman" panose="02020603050405020304" pitchFamily="18" charset="0"/>
              </a:rPr>
              <a:t>to the groin-</a:t>
            </a:r>
            <a:r>
              <a:rPr lang="en-US" altLang="en-US">
                <a:solidFill>
                  <a:srgbClr val="FF0000"/>
                </a:solidFill>
                <a:latin typeface="Times New Roman" panose="02020603050405020304" pitchFamily="18" charset="0"/>
                <a:cs typeface="Times New Roman" panose="02020603050405020304" pitchFamily="18" charset="0"/>
              </a:rPr>
              <a:t>horezontal lie </a:t>
            </a:r>
            <a:r>
              <a:rPr lang="en-US" altLang="en-US">
                <a:latin typeface="Times New Roman" panose="02020603050405020304" pitchFamily="18" charset="0"/>
                <a:cs typeface="Times New Roman" panose="02020603050405020304" pitchFamily="18" charset="0"/>
              </a:rPr>
              <a:t>.</a:t>
            </a:r>
          </a:p>
          <a:p>
            <a:pPr eaLnBrk="1" hangingPunct="1"/>
            <a:r>
              <a:rPr lang="en-US" altLang="en-US">
                <a:solidFill>
                  <a:srgbClr val="FF0000"/>
                </a:solidFill>
              </a:rPr>
              <a:t>Absent of cremastic reflex</a:t>
            </a:r>
            <a:r>
              <a:rPr lang="en-US" altLang="en-US"/>
              <a:t> on the affected site</a:t>
            </a:r>
          </a:p>
          <a:p>
            <a:pPr eaLnBrk="1" hangingPunct="1"/>
            <a:r>
              <a:rPr lang="en-US" altLang="en-US"/>
              <a:t>Elevation of scrotum doesn’t provide relife of pain </a:t>
            </a:r>
            <a:r>
              <a:rPr lang="en-US" altLang="en-US">
                <a:solidFill>
                  <a:srgbClr val="FF0000"/>
                </a:solidFill>
              </a:rPr>
              <a:t>(-ve prehn sign )</a:t>
            </a:r>
          </a:p>
          <a:p>
            <a:pPr eaLnBrk="1" hangingPunct="1"/>
            <a:endParaRPr lang="en-US" altLang="en-US"/>
          </a:p>
        </p:txBody>
      </p:sp>
      <p:pic>
        <p:nvPicPr>
          <p:cNvPr id="30724" name="Content Placeholder 6">
            <a:extLst>
              <a:ext uri="{FF2B5EF4-FFF2-40B4-BE49-F238E27FC236}">
                <a16:creationId xmlns="" xmlns:a16="http://schemas.microsoft.com/office/drawing/2014/main" id="{C5BE4B96-5C70-48FF-AFFF-5050F16793F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40863" r="-40863"/>
          <a:stretch>
            <a:fillRect/>
          </a:stretch>
        </p:blipFill>
        <p:spPr>
          <a:xfrm>
            <a:off x="3657600" y="1828800"/>
            <a:ext cx="6705600" cy="47244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a:extLst>
              <a:ext uri="{FF2B5EF4-FFF2-40B4-BE49-F238E27FC236}">
                <a16:creationId xmlns="" xmlns:a16="http://schemas.microsoft.com/office/drawing/2014/main" id="{DED5CEA4-1DA5-4777-84BB-BD473F1CB8B7}"/>
              </a:ext>
            </a:extLst>
          </p:cNvPr>
          <p:cNvSpPr>
            <a:spLocks noGrp="1" noChangeArrowheads="1"/>
          </p:cNvSpPr>
          <p:nvPr>
            <p:ph type="body" sz="half" idx="1"/>
          </p:nvPr>
        </p:nvSpPr>
        <p:spPr>
          <a:xfrm>
            <a:off x="228600" y="838200"/>
            <a:ext cx="4229100" cy="5715000"/>
          </a:xfrm>
        </p:spPr>
        <p:txBody>
          <a:bodyPr/>
          <a:lstStyle/>
          <a:p>
            <a:pPr eaLnBrk="1" hangingPunct="1"/>
            <a:r>
              <a:rPr lang="en-US" altLang="en-US" sz="2800" dirty="0">
                <a:solidFill>
                  <a:srgbClr val="FF0000"/>
                </a:solidFill>
                <a:latin typeface="Times New Roman" panose="02020603050405020304" pitchFamily="18" charset="0"/>
                <a:cs typeface="Times New Roman" panose="02020603050405020304" pitchFamily="18" charset="0"/>
              </a:rPr>
              <a:t>If you are in doubt in case of acute painful scrotum so the scrotum must be explored</a:t>
            </a:r>
            <a:r>
              <a:rPr lang="en-US" altLang="en-US" sz="2800" dirty="0">
                <a:latin typeface="Times New Roman" panose="02020603050405020304" pitchFamily="18" charset="0"/>
                <a:cs typeface="Times New Roman" panose="02020603050405020304" pitchFamily="18" charset="0"/>
              </a:rPr>
              <a:t>.</a:t>
            </a:r>
          </a:p>
          <a:p>
            <a:pPr eaLnBrk="1" hangingPunct="1"/>
            <a:r>
              <a:rPr lang="en-US" altLang="en-US" sz="2800" dirty="0">
                <a:latin typeface="Times New Roman" panose="02020603050405020304" pitchFamily="18" charset="0"/>
                <a:cs typeface="Times New Roman" panose="02020603050405020304" pitchFamily="18" charset="0"/>
              </a:rPr>
              <a:t>If untreated infarction of testis will result</a:t>
            </a:r>
            <a:r>
              <a:rPr lang="en-US" altLang="en-US" sz="2800" dirty="0">
                <a:solidFill>
                  <a:srgbClr val="FF0000"/>
                </a:solidFill>
                <a:latin typeface="Times New Roman" panose="02020603050405020304" pitchFamily="18" charset="0"/>
                <a:cs typeface="Times New Roman" panose="02020603050405020304" pitchFamily="18" charset="0"/>
              </a:rPr>
              <a:t>(within 5-6h necrosis).</a:t>
            </a:r>
          </a:p>
          <a:p>
            <a:pPr eaLnBrk="1" hangingPunct="1"/>
            <a:r>
              <a:rPr lang="en-US" altLang="en-US" sz="2800" u="sng" dirty="0">
                <a:latin typeface="Times New Roman" panose="02020603050405020304" pitchFamily="18" charset="0"/>
                <a:cs typeface="Times New Roman" panose="02020603050405020304" pitchFamily="18" charset="0"/>
              </a:rPr>
              <a:t>Untwisting should be carried on within 6 hrs. of symptoms</a:t>
            </a:r>
            <a:r>
              <a:rPr lang="en-US" altLang="en-US" sz="2800" dirty="0">
                <a:latin typeface="Times New Roman" panose="02020603050405020304" pitchFamily="18" charset="0"/>
                <a:cs typeface="Times New Roman" panose="02020603050405020304" pitchFamily="18" charset="0"/>
              </a:rPr>
              <a:t>.</a:t>
            </a:r>
          </a:p>
        </p:txBody>
      </p:sp>
      <p:pic>
        <p:nvPicPr>
          <p:cNvPr id="6" name="Picture 7" descr="torsnlft">
            <a:extLst>
              <a:ext uri="{FF2B5EF4-FFF2-40B4-BE49-F238E27FC236}">
                <a16:creationId xmlns="" xmlns:a16="http://schemas.microsoft.com/office/drawing/2014/main" id="{73EC2DD6-4598-41F1-8619-4AACB6DC61F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1600200"/>
            <a:ext cx="3810000" cy="34290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blinds(horizontal)">
                                      <p:cBhvr>
                                        <p:cTn id="7" dur="500"/>
                                        <p:tgtEl>
                                          <p:spTgt spid="33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blinds(horizontal)">
                                      <p:cBhvr>
                                        <p:cTn id="12" dur="500"/>
                                        <p:tgtEl>
                                          <p:spTgt spid="337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blinds(horizontal)">
                                      <p:cBhvr>
                                        <p:cTn id="17" dur="500"/>
                                        <p:tgtEl>
                                          <p:spTgt spid="337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 xmlns:a16="http://schemas.microsoft.com/office/drawing/2014/main" id="{FD8AEB2C-C86A-40F4-AB24-643F6C027045}"/>
              </a:ext>
            </a:extLst>
          </p:cNvPr>
          <p:cNvSpPr>
            <a:spLocks noGrp="1" noChangeArrowheads="1"/>
          </p:cNvSpPr>
          <p:nvPr>
            <p:ph type="title"/>
          </p:nvPr>
        </p:nvSpPr>
        <p:spPr>
          <a:xfrm>
            <a:off x="381000" y="228600"/>
            <a:ext cx="7467600" cy="1219200"/>
          </a:xfrm>
        </p:spPr>
        <p:txBody>
          <a:bodyPr/>
          <a:lstStyle/>
          <a:p>
            <a:pPr eaLnBrk="1" hangingPunct="1"/>
            <a:r>
              <a:rPr lang="en-US" altLang="en-US" sz="6000" dirty="0" smtClean="0">
                <a:solidFill>
                  <a:srgbClr val="C00000"/>
                </a:solidFill>
                <a:latin typeface="Algerian" panose="04020705040A02060702" pitchFamily="82" charset="0"/>
              </a:rPr>
              <a:t>Management</a:t>
            </a:r>
            <a:endParaRPr lang="en-US" altLang="en-US" sz="6000" dirty="0">
              <a:solidFill>
                <a:srgbClr val="C00000"/>
              </a:solidFill>
              <a:latin typeface="Algerian" panose="04020705040A02060702" pitchFamily="82" charset="0"/>
            </a:endParaRPr>
          </a:p>
        </p:txBody>
      </p:sp>
      <p:sp>
        <p:nvSpPr>
          <p:cNvPr id="34819" name="Rectangle 3">
            <a:extLst>
              <a:ext uri="{FF2B5EF4-FFF2-40B4-BE49-F238E27FC236}">
                <a16:creationId xmlns="" xmlns:a16="http://schemas.microsoft.com/office/drawing/2014/main" id="{9B7280CE-CAE8-4B87-8FC2-ED34DB3ECB0F}"/>
              </a:ext>
            </a:extLst>
          </p:cNvPr>
          <p:cNvSpPr>
            <a:spLocks noGrp="1" noChangeArrowheads="1"/>
          </p:cNvSpPr>
          <p:nvPr>
            <p:ph type="body" sz="half" idx="1"/>
          </p:nvPr>
        </p:nvSpPr>
        <p:spPr/>
        <p:txBody>
          <a:bodyPr/>
          <a:lstStyle/>
          <a:p>
            <a:pPr eaLnBrk="1" hangingPunct="1"/>
            <a:r>
              <a:rPr lang="en-US" altLang="en-US" sz="2800" dirty="0">
                <a:latin typeface="Times New Roman" panose="02020603050405020304" pitchFamily="18" charset="0"/>
                <a:cs typeface="Times New Roman" panose="02020603050405020304" pitchFamily="18" charset="0"/>
              </a:rPr>
              <a:t>Rx: EMERGANCY</a:t>
            </a:r>
          </a:p>
          <a:p>
            <a:pPr eaLnBrk="1" hangingPunct="1">
              <a:buFont typeface="Wingdings" panose="05000000000000000000" pitchFamily="2" charset="2"/>
              <a:buChar char="ü"/>
            </a:pPr>
            <a:r>
              <a:rPr lang="en-US" altLang="en-US" sz="2800" dirty="0">
                <a:latin typeface="Times New Roman" panose="02020603050405020304" pitchFamily="18" charset="0"/>
                <a:cs typeface="Times New Roman" panose="02020603050405020304" pitchFamily="18" charset="0"/>
              </a:rPr>
              <a:t>Explore the testis.</a:t>
            </a:r>
          </a:p>
          <a:p>
            <a:pPr eaLnBrk="1" hangingPunct="1">
              <a:buFont typeface="Wingdings" panose="05000000000000000000" pitchFamily="2" charset="2"/>
              <a:buChar char="ü"/>
            </a:pPr>
            <a:r>
              <a:rPr lang="en-US" altLang="en-US" sz="2800" dirty="0">
                <a:latin typeface="Times New Roman" panose="02020603050405020304" pitchFamily="18" charset="0"/>
                <a:cs typeface="Times New Roman" panose="02020603050405020304" pitchFamily="18" charset="0"/>
              </a:rPr>
              <a:t>Untwist the testis.</a:t>
            </a:r>
          </a:p>
          <a:p>
            <a:pPr eaLnBrk="1" hangingPunct="1">
              <a:buFont typeface="Wingdings" panose="05000000000000000000" pitchFamily="2" charset="2"/>
              <a:buChar char="ü"/>
            </a:pPr>
            <a:r>
              <a:rPr lang="en-US" altLang="en-US" sz="2800" dirty="0">
                <a:latin typeface="Times New Roman" panose="02020603050405020304" pitchFamily="18" charset="0"/>
                <a:cs typeface="Times New Roman" panose="02020603050405020304" pitchFamily="18" charset="0"/>
              </a:rPr>
              <a:t>If viable we fix it by anchoring it to scrotal septum and if the other testis is abnormal fix it</a:t>
            </a:r>
            <a:r>
              <a:rPr lang="en-US" altLang="en-US" sz="2800" dirty="0">
                <a:solidFill>
                  <a:srgbClr val="FF0000"/>
                </a:solidFill>
                <a:latin typeface="Times New Roman" panose="02020603050405020304" pitchFamily="18" charset="0"/>
                <a:cs typeface="Times New Roman" panose="02020603050405020304" pitchFamily="18" charset="0"/>
              </a:rPr>
              <a:t>(</a:t>
            </a:r>
            <a:r>
              <a:rPr lang="en-US" altLang="en-US" sz="2800" dirty="0" err="1">
                <a:solidFill>
                  <a:srgbClr val="FF0000"/>
                </a:solidFill>
                <a:latin typeface="Times New Roman" panose="02020603050405020304" pitchFamily="18" charset="0"/>
                <a:cs typeface="Times New Roman" panose="02020603050405020304" pitchFamily="18" charset="0"/>
              </a:rPr>
              <a:t>orchiopexy</a:t>
            </a:r>
            <a:r>
              <a:rPr lang="en-US" altLang="en-US" sz="2800" dirty="0">
                <a:solidFill>
                  <a:srgbClr val="FF0000"/>
                </a:solidFill>
                <a:latin typeface="Times New Roman" panose="02020603050405020304" pitchFamily="18" charset="0"/>
                <a:cs typeface="Times New Roman" panose="02020603050405020304" pitchFamily="18" charset="0"/>
              </a:rPr>
              <a:t>).</a:t>
            </a:r>
          </a:p>
          <a:p>
            <a:pPr eaLnBrk="1" hangingPunct="1">
              <a:buFont typeface="Wingdings" panose="05000000000000000000" pitchFamily="2" charset="2"/>
              <a:buChar char="ü"/>
            </a:pPr>
            <a:r>
              <a:rPr lang="en-US" altLang="en-US" sz="2800" dirty="0">
                <a:latin typeface="Times New Roman" panose="02020603050405020304" pitchFamily="18" charset="0"/>
                <a:cs typeface="Times New Roman" panose="02020603050405020304" pitchFamily="18" charset="0"/>
              </a:rPr>
              <a:t>If infracted we remove it</a:t>
            </a:r>
            <a:r>
              <a:rPr lang="en-US" altLang="en-US" sz="2800" dirty="0">
                <a:solidFill>
                  <a:srgbClr val="FF0000"/>
                </a:solidFill>
                <a:latin typeface="Times New Roman" panose="02020603050405020304" pitchFamily="18" charset="0"/>
                <a:cs typeface="Times New Roman" panose="02020603050405020304" pitchFamily="18" charset="0"/>
              </a:rPr>
              <a:t>(orchiectomy).</a:t>
            </a:r>
          </a:p>
        </p:txBody>
      </p:sp>
      <p:pic>
        <p:nvPicPr>
          <p:cNvPr id="34821" name="Picture 5" descr="ttoruntw">
            <a:extLst>
              <a:ext uri="{FF2B5EF4-FFF2-40B4-BE49-F238E27FC236}">
                <a16:creationId xmlns="" xmlns:a16="http://schemas.microsoft.com/office/drawing/2014/main" id="{81206687-6C04-429E-BAB2-848595E78A0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39849" y="1524000"/>
            <a:ext cx="2735689" cy="3374418"/>
          </a:xfrm>
          <a:noFill/>
        </p:spPr>
      </p:pic>
      <p:sp>
        <p:nvSpPr>
          <p:cNvPr id="2" name="TextBox 1"/>
          <p:cNvSpPr txBox="1"/>
          <p:nvPr/>
        </p:nvSpPr>
        <p:spPr>
          <a:xfrm>
            <a:off x="5334000" y="4898418"/>
            <a:ext cx="1741182" cy="400110"/>
          </a:xfrm>
          <a:prstGeom prst="rect">
            <a:avLst/>
          </a:prstGeom>
          <a:noFill/>
        </p:spPr>
        <p:txBody>
          <a:bodyPr wrap="none" rtlCol="0">
            <a:spAutoFit/>
          </a:bodyPr>
          <a:lstStyle/>
          <a:p>
            <a:r>
              <a:rPr lang="en-US" sz="2000" dirty="0"/>
              <a:t>After </a:t>
            </a:r>
            <a:r>
              <a:rPr lang="en-US" sz="2000" dirty="0" err="1"/>
              <a:t>detorsion</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blinds(horizontal)">
                                      <p:cBhvr>
                                        <p:cTn id="7" dur="500"/>
                                        <p:tgtEl>
                                          <p:spTgt spid="34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blinds(horizontal)">
                                      <p:cBhvr>
                                        <p:cTn id="12" dur="500"/>
                                        <p:tgtEl>
                                          <p:spTgt spid="348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blinds(horizontal)">
                                      <p:cBhvr>
                                        <p:cTn id="17" dur="500"/>
                                        <p:tgtEl>
                                          <p:spTgt spid="348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4821"/>
                                        </p:tgtEl>
                                        <p:attrNameLst>
                                          <p:attrName>style.visibility</p:attrName>
                                        </p:attrNameLst>
                                      </p:cBhvr>
                                      <p:to>
                                        <p:strVal val="visible"/>
                                      </p:to>
                                    </p:set>
                                    <p:animEffect transition="in" filter="checkerboard(across)">
                                      <p:cBhvr>
                                        <p:cTn id="22" dur="500"/>
                                        <p:tgtEl>
                                          <p:spTgt spid="3482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4819">
                                            <p:txEl>
                                              <p:pRg st="3" end="3"/>
                                            </p:txEl>
                                          </p:spTgt>
                                        </p:tgtEl>
                                        <p:attrNameLst>
                                          <p:attrName>style.visibility</p:attrName>
                                        </p:attrNameLst>
                                      </p:cBhvr>
                                      <p:to>
                                        <p:strVal val="visible"/>
                                      </p:to>
                                    </p:set>
                                    <p:animEffect transition="in" filter="blinds(horizontal)">
                                      <p:cBhvr>
                                        <p:cTn id="27" dur="500"/>
                                        <p:tgtEl>
                                          <p:spTgt spid="3481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4819">
                                            <p:txEl>
                                              <p:pRg st="4" end="4"/>
                                            </p:txEl>
                                          </p:spTgt>
                                        </p:tgtEl>
                                        <p:attrNameLst>
                                          <p:attrName>style.visibility</p:attrName>
                                        </p:attrNameLst>
                                      </p:cBhvr>
                                      <p:to>
                                        <p:strVal val="visible"/>
                                      </p:to>
                                    </p:set>
                                    <p:animEffect transition="in" filter="blinds(horizontal)">
                                      <p:cBhvr>
                                        <p:cTn id="32" dur="500"/>
                                        <p:tgtEl>
                                          <p:spTgt spid="34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 xmlns:a16="http://schemas.microsoft.com/office/drawing/2014/main" id="{BDEB871B-CA48-4BB2-8FD9-74C80EC64FFC}"/>
              </a:ext>
            </a:extLst>
          </p:cNvPr>
          <p:cNvSpPr>
            <a:spLocks noGrp="1" noChangeArrowheads="1"/>
          </p:cNvSpPr>
          <p:nvPr>
            <p:ph type="title"/>
          </p:nvPr>
        </p:nvSpPr>
        <p:spPr>
          <a:xfrm>
            <a:off x="457200" y="152400"/>
            <a:ext cx="7467600" cy="1219200"/>
          </a:xfrm>
        </p:spPr>
        <p:txBody>
          <a:bodyPr rtlCol="0">
            <a:normAutofit fontScale="90000"/>
          </a:bodyPr>
          <a:lstStyle/>
          <a:p>
            <a:pPr eaLnBrk="1" fontAlgn="auto" hangingPunct="1">
              <a:spcAft>
                <a:spcPts val="0"/>
              </a:spcAft>
              <a:defRPr/>
            </a:pPr>
            <a:r>
              <a:rPr lang="en-US" sz="4000" dirty="0">
                <a:latin typeface="Times New Roman" pitchFamily="18" charset="0"/>
                <a:cs typeface="Times New Roman" pitchFamily="18" charset="0"/>
              </a:rPr>
              <a:t>The wall of scrotum has the following layers</a:t>
            </a:r>
            <a:endParaRPr lang="en-US" sz="4000" dirty="0">
              <a:solidFill>
                <a:srgbClr val="FF0000"/>
              </a:solidFill>
              <a:latin typeface="Times New Roman" pitchFamily="18" charset="0"/>
              <a:cs typeface="Times New Roman" pitchFamily="18" charset="0"/>
            </a:endParaRPr>
          </a:p>
        </p:txBody>
      </p:sp>
      <p:sp>
        <p:nvSpPr>
          <p:cNvPr id="10243" name="Rectangle 3">
            <a:extLst>
              <a:ext uri="{FF2B5EF4-FFF2-40B4-BE49-F238E27FC236}">
                <a16:creationId xmlns="" xmlns:a16="http://schemas.microsoft.com/office/drawing/2014/main" id="{D7C0D9AC-E50A-4DFF-9BFD-93A8061499DC}"/>
              </a:ext>
            </a:extLst>
          </p:cNvPr>
          <p:cNvSpPr>
            <a:spLocks noGrp="1" noChangeArrowheads="1"/>
          </p:cNvSpPr>
          <p:nvPr>
            <p:ph type="body" sz="half" idx="1"/>
          </p:nvPr>
        </p:nvSpPr>
        <p:spPr>
          <a:xfrm>
            <a:off x="228600" y="1676400"/>
            <a:ext cx="4648200" cy="4876800"/>
          </a:xfrm>
        </p:spPr>
        <p:txBody>
          <a:bodyPr rtlCol="0">
            <a:normAutofit fontScale="92500" lnSpcReduction="10000"/>
          </a:bodyPr>
          <a:lstStyle/>
          <a:p>
            <a:pPr eaLnBrk="1" fontAlgn="auto" hangingPunct="1">
              <a:lnSpc>
                <a:spcPct val="90000"/>
              </a:lnSpc>
              <a:spcAft>
                <a:spcPts val="0"/>
              </a:spcAft>
              <a:buFont typeface="Wingdings" pitchFamily="2" charset="2"/>
              <a:buNone/>
              <a:defRPr/>
            </a:pPr>
            <a:r>
              <a:rPr lang="en-US" sz="2800" dirty="0">
                <a:latin typeface="Times New Roman" pitchFamily="18" charset="0"/>
                <a:cs typeface="Times New Roman" pitchFamily="18" charset="0"/>
              </a:rPr>
              <a:t>1-skin</a:t>
            </a:r>
          </a:p>
          <a:p>
            <a:pPr eaLnBrk="1" fontAlgn="auto" hangingPunct="1">
              <a:lnSpc>
                <a:spcPct val="90000"/>
              </a:lnSpc>
              <a:spcAft>
                <a:spcPts val="0"/>
              </a:spcAft>
              <a:buFont typeface="Wingdings" pitchFamily="2" charset="2"/>
              <a:buNone/>
              <a:defRPr/>
            </a:pPr>
            <a:r>
              <a:rPr lang="en-US" sz="2800" dirty="0">
                <a:latin typeface="Times New Roman" pitchFamily="18" charset="0"/>
                <a:cs typeface="Times New Roman" pitchFamily="18" charset="0"/>
              </a:rPr>
              <a:t>2-superficial fascia( </a:t>
            </a:r>
            <a:r>
              <a:rPr lang="en-US" sz="2800" dirty="0" err="1">
                <a:latin typeface="Times New Roman" pitchFamily="18" charset="0"/>
                <a:cs typeface="Times New Roman" pitchFamily="18" charset="0"/>
              </a:rPr>
              <a:t>dartos</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muscle+colles</a:t>
            </a:r>
            <a:r>
              <a:rPr lang="en-US" sz="2800" dirty="0">
                <a:latin typeface="Times New Roman" pitchFamily="18" charset="0"/>
                <a:cs typeface="Times New Roman" pitchFamily="18" charset="0"/>
              </a:rPr>
              <a:t> fascia)</a:t>
            </a:r>
          </a:p>
          <a:p>
            <a:pPr eaLnBrk="1" fontAlgn="auto" hangingPunct="1">
              <a:lnSpc>
                <a:spcPct val="90000"/>
              </a:lnSpc>
              <a:spcAft>
                <a:spcPts val="0"/>
              </a:spcAft>
              <a:buFont typeface="Wingdings" pitchFamily="2" charset="2"/>
              <a:buNone/>
              <a:defRPr/>
            </a:pPr>
            <a:r>
              <a:rPr lang="en-US" sz="2800" dirty="0">
                <a:latin typeface="Times New Roman" pitchFamily="18" charset="0"/>
                <a:cs typeface="Times New Roman" pitchFamily="18" charset="0"/>
              </a:rPr>
              <a:t>3-external spermatic fascia derived from the external oblique</a:t>
            </a:r>
          </a:p>
          <a:p>
            <a:pPr eaLnBrk="1" fontAlgn="auto" hangingPunct="1">
              <a:lnSpc>
                <a:spcPct val="90000"/>
              </a:lnSpc>
              <a:spcAft>
                <a:spcPts val="0"/>
              </a:spcAft>
              <a:buFont typeface="Wingdings" pitchFamily="2" charset="2"/>
              <a:buNone/>
              <a:defRPr/>
            </a:pPr>
            <a:r>
              <a:rPr lang="en-US" sz="2800" dirty="0">
                <a:latin typeface="Times New Roman" pitchFamily="18" charset="0"/>
                <a:cs typeface="Times New Roman" pitchFamily="18" charset="0"/>
              </a:rPr>
              <a:t>4-cremasteric muscle derived from the internal oblique</a:t>
            </a:r>
          </a:p>
          <a:p>
            <a:pPr eaLnBrk="1" fontAlgn="auto" hangingPunct="1">
              <a:lnSpc>
                <a:spcPct val="90000"/>
              </a:lnSpc>
              <a:spcAft>
                <a:spcPts val="0"/>
              </a:spcAft>
              <a:buFont typeface="Wingdings" pitchFamily="2" charset="2"/>
              <a:buNone/>
              <a:defRPr/>
            </a:pPr>
            <a:r>
              <a:rPr lang="en-US" sz="2800" dirty="0">
                <a:latin typeface="Times New Roman" pitchFamily="18" charset="0"/>
                <a:cs typeface="Times New Roman" pitchFamily="18" charset="0"/>
              </a:rPr>
              <a:t>5- internal spermatic fascia derived from the fascia </a:t>
            </a:r>
            <a:r>
              <a:rPr lang="en-US" sz="2800" dirty="0" err="1">
                <a:latin typeface="Times New Roman" pitchFamily="18" charset="0"/>
                <a:cs typeface="Times New Roman" pitchFamily="18" charset="0"/>
              </a:rPr>
              <a:t>transversalis</a:t>
            </a:r>
            <a:endParaRPr lang="en-US" sz="2800" dirty="0">
              <a:latin typeface="Times New Roman" pitchFamily="18" charset="0"/>
              <a:cs typeface="Times New Roman" pitchFamily="18" charset="0"/>
            </a:endParaRPr>
          </a:p>
          <a:p>
            <a:pPr eaLnBrk="1" fontAlgn="auto" hangingPunct="1">
              <a:lnSpc>
                <a:spcPct val="90000"/>
              </a:lnSpc>
              <a:spcAft>
                <a:spcPts val="0"/>
              </a:spcAft>
              <a:buFont typeface="Wingdings" pitchFamily="2" charset="2"/>
              <a:buNone/>
              <a:defRPr/>
            </a:pPr>
            <a:r>
              <a:rPr lang="en-US" sz="2800" dirty="0">
                <a:latin typeface="Times New Roman" pitchFamily="18" charset="0"/>
                <a:cs typeface="Times New Roman" pitchFamily="18" charset="0"/>
              </a:rPr>
              <a:t>6-tunica </a:t>
            </a:r>
            <a:r>
              <a:rPr lang="en-US" sz="2800" dirty="0" err="1">
                <a:latin typeface="Times New Roman" pitchFamily="18" charset="0"/>
                <a:cs typeface="Times New Roman" pitchFamily="18" charset="0"/>
              </a:rPr>
              <a:t>vaginalis</a:t>
            </a:r>
            <a:r>
              <a:rPr lang="en-US" sz="2800" dirty="0">
                <a:solidFill>
                  <a:srgbClr val="FF0000"/>
                </a:solidFill>
                <a:latin typeface="Times New Roman" pitchFamily="18" charset="0"/>
                <a:cs typeface="Times New Roman" pitchFamily="18" charset="0"/>
              </a:rPr>
              <a:t>(remnant of</a:t>
            </a:r>
          </a:p>
          <a:p>
            <a:pPr eaLnBrk="1" fontAlgn="auto" hangingPunct="1">
              <a:lnSpc>
                <a:spcPct val="90000"/>
              </a:lnSpc>
              <a:spcAft>
                <a:spcPts val="0"/>
              </a:spcAft>
              <a:buFont typeface="Wingdings" pitchFamily="2" charset="2"/>
              <a:buNone/>
              <a:defRPr/>
            </a:pPr>
            <a:r>
              <a:rPr lang="en-US" sz="2800" dirty="0">
                <a:solidFill>
                  <a:srgbClr val="FF0000"/>
                </a:solidFill>
                <a:latin typeface="Times New Roman" pitchFamily="18" charset="0"/>
                <a:cs typeface="Times New Roman" pitchFamily="18" charset="0"/>
              </a:rPr>
              <a:t>Peritoneum )</a:t>
            </a:r>
          </a:p>
        </p:txBody>
      </p:sp>
      <p:pic>
        <p:nvPicPr>
          <p:cNvPr id="5124" name="Content Placeholder 6" descr="FG27_04a.jpg">
            <a:extLst>
              <a:ext uri="{FF2B5EF4-FFF2-40B4-BE49-F238E27FC236}">
                <a16:creationId xmlns="" xmlns:a16="http://schemas.microsoft.com/office/drawing/2014/main" id="{956E841D-720F-45BA-82EB-88A549714C5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29200" y="1600200"/>
            <a:ext cx="3810000" cy="502920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CE9C72-7FEB-4A23-AC5B-38A28CB1D1F6}"/>
              </a:ext>
            </a:extLst>
          </p:cNvPr>
          <p:cNvSpPr>
            <a:spLocks noGrp="1"/>
          </p:cNvSpPr>
          <p:nvPr>
            <p:ph type="title"/>
          </p:nvPr>
        </p:nvSpPr>
        <p:spPr>
          <a:xfrm>
            <a:off x="304800" y="381000"/>
            <a:ext cx="8001000" cy="1752600"/>
          </a:xfrm>
        </p:spPr>
        <p:txBody>
          <a:bodyPr rtlCol="0">
            <a:normAutofit/>
          </a:bodyPr>
          <a:lstStyle/>
          <a:p>
            <a:pPr eaLnBrk="1" fontAlgn="auto" hangingPunct="1">
              <a:spcAft>
                <a:spcPts val="0"/>
              </a:spcAft>
              <a:defRPr/>
            </a:pPr>
            <a:r>
              <a:rPr lang="en-US" dirty="0">
                <a:latin typeface="Times New Roman" pitchFamily="18" charset="0"/>
                <a:cs typeface="Times New Roman" pitchFamily="18" charset="0"/>
              </a:rPr>
              <a:t>2-Torsion of testicular </a:t>
            </a:r>
            <a:r>
              <a:rPr lang="en-US" dirty="0">
                <a:solidFill>
                  <a:srgbClr val="FF0000"/>
                </a:solidFill>
                <a:latin typeface="Times New Roman" pitchFamily="18" charset="0"/>
                <a:cs typeface="Times New Roman" pitchFamily="18" charset="0"/>
              </a:rPr>
              <a:t>appendage:</a:t>
            </a:r>
            <a:r>
              <a:rPr lang="en-US" dirty="0"/>
              <a:t/>
            </a:r>
            <a:br>
              <a:rPr lang="en-US" dirty="0"/>
            </a:br>
            <a:endParaRPr lang="en-US" dirty="0"/>
          </a:p>
        </p:txBody>
      </p:sp>
      <p:sp>
        <p:nvSpPr>
          <p:cNvPr id="39939" name="Text Placeholder 2">
            <a:extLst>
              <a:ext uri="{FF2B5EF4-FFF2-40B4-BE49-F238E27FC236}">
                <a16:creationId xmlns="" xmlns:a16="http://schemas.microsoft.com/office/drawing/2014/main" id="{F139EAA3-04F9-4DDF-B71B-7030986C5153}"/>
              </a:ext>
            </a:extLst>
          </p:cNvPr>
          <p:cNvSpPr>
            <a:spLocks noGrp="1"/>
          </p:cNvSpPr>
          <p:nvPr>
            <p:ph type="body" sz="half" idx="1"/>
          </p:nvPr>
        </p:nvSpPr>
        <p:spPr>
          <a:xfrm>
            <a:off x="228600" y="1371600"/>
            <a:ext cx="5257800" cy="5181600"/>
          </a:xfrm>
        </p:spPr>
        <p:txBody>
          <a:bodyPr/>
          <a:lstStyle/>
          <a:p>
            <a:pPr eaLnBrk="1" hangingPunct="1">
              <a:buFont typeface="Arial" charset="0"/>
              <a:buChar char="•"/>
              <a:defRPr/>
            </a:pPr>
            <a:r>
              <a:rPr lang="en-US" altLang="en-US" sz="2800" dirty="0">
                <a:solidFill>
                  <a:srgbClr val="FF0000"/>
                </a:solidFill>
                <a:latin typeface="Times New Roman" pitchFamily="18" charset="0"/>
                <a:cs typeface="Times New Roman" pitchFamily="18" charset="0"/>
              </a:rPr>
              <a:t>Most common </a:t>
            </a:r>
            <a:r>
              <a:rPr lang="en-US" altLang="en-US" sz="2800" dirty="0">
                <a:latin typeface="Times New Roman" pitchFamily="18" charset="0"/>
                <a:cs typeface="Times New Roman" pitchFamily="18" charset="0"/>
              </a:rPr>
              <a:t>structure to twist is the appendix of the testis (</a:t>
            </a:r>
            <a:r>
              <a:rPr lang="en-US" altLang="en-US" sz="2800" dirty="0" err="1">
                <a:latin typeface="Times New Roman" pitchFamily="18" charset="0"/>
                <a:cs typeface="Times New Roman" pitchFamily="18" charset="0"/>
              </a:rPr>
              <a:t>pedunculated</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hydatid</a:t>
            </a:r>
            <a:r>
              <a:rPr lang="en-US" altLang="en-US" sz="2800" dirty="0">
                <a:latin typeface="Times New Roman" pitchFamily="18" charset="0"/>
                <a:cs typeface="Times New Roman" pitchFamily="18" charset="0"/>
              </a:rPr>
              <a:t> of </a:t>
            </a:r>
            <a:r>
              <a:rPr lang="en-US" altLang="en-US" sz="2800" dirty="0" err="1">
                <a:latin typeface="Times New Roman" pitchFamily="18" charset="0"/>
                <a:cs typeface="Times New Roman" pitchFamily="18" charset="0"/>
              </a:rPr>
              <a:t>morgagni</a:t>
            </a:r>
            <a:r>
              <a:rPr lang="en-US" altLang="en-US" sz="2800" dirty="0">
                <a:latin typeface="Times New Roman" pitchFamily="18" charset="0"/>
                <a:cs typeface="Times New Roman" pitchFamily="18" charset="0"/>
              </a:rPr>
              <a:t> )</a:t>
            </a:r>
          </a:p>
          <a:p>
            <a:pPr eaLnBrk="1" hangingPunct="1">
              <a:buFont typeface="Arial" charset="0"/>
              <a:buChar char="•"/>
              <a:defRPr/>
            </a:pPr>
            <a:r>
              <a:rPr lang="en-US" altLang="en-US" sz="2800" dirty="0">
                <a:latin typeface="Times New Roman" pitchFamily="18" charset="0"/>
                <a:cs typeface="Times New Roman" pitchFamily="18" charset="0"/>
              </a:rPr>
              <a:t>Usually a </a:t>
            </a:r>
            <a:r>
              <a:rPr lang="en-US" altLang="en-US" sz="2800" dirty="0">
                <a:solidFill>
                  <a:srgbClr val="FF0000"/>
                </a:solidFill>
                <a:latin typeface="Times New Roman" pitchFamily="18" charset="0"/>
                <a:cs typeface="Times New Roman" pitchFamily="18" charset="0"/>
              </a:rPr>
              <a:t>more gradual </a:t>
            </a:r>
            <a:r>
              <a:rPr lang="en-US" altLang="en-US" sz="2800" dirty="0">
                <a:latin typeface="Times New Roman" pitchFamily="18" charset="0"/>
                <a:cs typeface="Times New Roman" pitchFamily="18" charset="0"/>
              </a:rPr>
              <a:t>onset, pain </a:t>
            </a:r>
            <a:r>
              <a:rPr lang="en-US" altLang="en-US" sz="2800" dirty="0">
                <a:solidFill>
                  <a:srgbClr val="FF0000"/>
                </a:solidFill>
                <a:latin typeface="Times New Roman" pitchFamily="18" charset="0"/>
                <a:cs typeface="Times New Roman" pitchFamily="18" charset="0"/>
              </a:rPr>
              <a:t>moderately</a:t>
            </a:r>
            <a:r>
              <a:rPr lang="en-US" altLang="en-US" sz="2800" dirty="0">
                <a:latin typeface="Times New Roman" pitchFamily="18" charset="0"/>
                <a:cs typeface="Times New Roman" pitchFamily="18" charset="0"/>
              </a:rPr>
              <a:t> severe</a:t>
            </a:r>
          </a:p>
          <a:p>
            <a:pPr eaLnBrk="1" hangingPunct="1">
              <a:buFont typeface="Arial" charset="0"/>
              <a:buChar char="•"/>
              <a:defRPr/>
            </a:pPr>
            <a:r>
              <a:rPr lang="en-US" altLang="en-US" sz="2800" dirty="0" err="1">
                <a:latin typeface="Times New Roman" pitchFamily="18" charset="0"/>
                <a:cs typeface="Times New Roman" pitchFamily="18" charset="0"/>
              </a:rPr>
              <a:t>Clinicaly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similler</a:t>
            </a:r>
            <a:r>
              <a:rPr lang="en-US" altLang="en-US" sz="2800" dirty="0">
                <a:latin typeface="Times New Roman" pitchFamily="18" charset="0"/>
                <a:cs typeface="Times New Roman" pitchFamily="18" charset="0"/>
              </a:rPr>
              <a:t> to testicular torsion but </a:t>
            </a:r>
            <a:r>
              <a:rPr lang="en-US" altLang="en-US" sz="2800" dirty="0">
                <a:solidFill>
                  <a:srgbClr val="FF0000"/>
                </a:solidFill>
                <a:latin typeface="Times New Roman" pitchFamily="18" charset="0"/>
                <a:cs typeface="Times New Roman" pitchFamily="18" charset="0"/>
              </a:rPr>
              <a:t>vertical lie and </a:t>
            </a:r>
            <a:r>
              <a:rPr lang="en-US" altLang="en-US" sz="2800" dirty="0" err="1">
                <a:solidFill>
                  <a:srgbClr val="FF0000"/>
                </a:solidFill>
                <a:latin typeface="Times New Roman" pitchFamily="18" charset="0"/>
                <a:cs typeface="Times New Roman" pitchFamily="18" charset="0"/>
              </a:rPr>
              <a:t>cremastric</a:t>
            </a:r>
            <a:r>
              <a:rPr lang="en-US" altLang="en-US" sz="2800" dirty="0">
                <a:solidFill>
                  <a:srgbClr val="FF0000"/>
                </a:solidFill>
                <a:latin typeface="Times New Roman" pitchFamily="18" charset="0"/>
                <a:cs typeface="Times New Roman" pitchFamily="18" charset="0"/>
              </a:rPr>
              <a:t> reflex preserved</a:t>
            </a:r>
            <a:r>
              <a:rPr lang="en-US" altLang="en-US" sz="2800" dirty="0">
                <a:latin typeface="Times New Roman" pitchFamily="18" charset="0"/>
                <a:cs typeface="Times New Roman" pitchFamily="18" charset="0"/>
              </a:rPr>
              <a:t>)</a:t>
            </a:r>
          </a:p>
          <a:p>
            <a:pPr eaLnBrk="1" hangingPunct="1">
              <a:buFont typeface="Arial" charset="0"/>
              <a:buChar char="•"/>
              <a:defRPr/>
            </a:pPr>
            <a:r>
              <a:rPr lang="en-US" altLang="en-US" sz="2800" dirty="0">
                <a:solidFill>
                  <a:schemeClr val="tx2">
                    <a:lumMod val="60000"/>
                    <a:lumOff val="40000"/>
                  </a:schemeClr>
                </a:solidFill>
                <a:latin typeface="Times New Roman" pitchFamily="18" charset="0"/>
                <a:cs typeface="Times New Roman" pitchFamily="18" charset="0"/>
              </a:rPr>
              <a:t>Blue dot sign</a:t>
            </a:r>
            <a:r>
              <a:rPr lang="en-US" altLang="en-US" sz="2800" dirty="0">
                <a:latin typeface="Times New Roman" pitchFamily="18" charset="0"/>
                <a:cs typeface="Times New Roman" pitchFamily="18" charset="0"/>
              </a:rPr>
              <a:t>.</a:t>
            </a:r>
          </a:p>
          <a:p>
            <a:pPr eaLnBrk="1" hangingPunct="1">
              <a:buFont typeface="Arial" charset="0"/>
              <a:buChar char="•"/>
              <a:defRPr/>
            </a:pPr>
            <a:r>
              <a:rPr lang="en-US" altLang="en-US" dirty="0"/>
              <a:t>Age:12 – 24 years age .</a:t>
            </a:r>
          </a:p>
        </p:txBody>
      </p:sp>
      <p:pic>
        <p:nvPicPr>
          <p:cNvPr id="33796" name="Content Placeholder 5" descr="apdxepi3.jpg">
            <a:extLst>
              <a:ext uri="{FF2B5EF4-FFF2-40B4-BE49-F238E27FC236}">
                <a16:creationId xmlns="" xmlns:a16="http://schemas.microsoft.com/office/drawing/2014/main" id="{9117B9E2-A10A-4184-9A85-15B63B4B024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83115" y="1600200"/>
            <a:ext cx="3048000" cy="2133600"/>
          </a:xfrm>
        </p:spPr>
      </p:pic>
      <p:pic>
        <p:nvPicPr>
          <p:cNvPr id="33797" name="Picture 5" descr="C:\Documents and Settings\user\My Documents\Downloads\bluedot.jpg">
            <a:extLst>
              <a:ext uri="{FF2B5EF4-FFF2-40B4-BE49-F238E27FC236}">
                <a16:creationId xmlns="" xmlns:a16="http://schemas.microsoft.com/office/drawing/2014/main" id="{C0135F3B-9918-4701-A8A2-721BD2CBF4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114800"/>
            <a:ext cx="3048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Rectangle 7">
            <a:extLst>
              <a:ext uri="{FF2B5EF4-FFF2-40B4-BE49-F238E27FC236}">
                <a16:creationId xmlns="" xmlns:a16="http://schemas.microsoft.com/office/drawing/2014/main" id="{4AFEE7B5-484B-4579-99DE-2A94E2DD524B}"/>
              </a:ext>
            </a:extLst>
          </p:cNvPr>
          <p:cNvSpPr>
            <a:spLocks noChangeArrowheads="1"/>
          </p:cNvSpPr>
          <p:nvPr/>
        </p:nvSpPr>
        <p:spPr bwMode="auto">
          <a:xfrm>
            <a:off x="5486400" y="5867400"/>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pPr eaLnBrk="1" hangingPunct="1">
              <a:spcBef>
                <a:spcPts val="600"/>
              </a:spcBef>
              <a:buClr>
                <a:srgbClr val="B13F9A"/>
              </a:buClr>
              <a:buSzPct val="73000"/>
            </a:pPr>
            <a:r>
              <a:rPr lang="en-US" altLang="en-US" sz="2400">
                <a:solidFill>
                  <a:srgbClr val="000000"/>
                </a:solidFill>
                <a:cs typeface="Times New Roman" panose="02020603050405020304" pitchFamily="18" charset="0"/>
              </a:rPr>
              <a:t>Blue dot sign.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 xmlns:a16="http://schemas.microsoft.com/office/drawing/2014/main" id="{7247BB0B-A800-46EA-8AF0-D1C9F881C610}"/>
              </a:ext>
            </a:extLst>
          </p:cNvPr>
          <p:cNvSpPr>
            <a:spLocks noGrp="1"/>
          </p:cNvSpPr>
          <p:nvPr>
            <p:ph type="title"/>
          </p:nvPr>
        </p:nvSpPr>
        <p:spPr>
          <a:xfrm>
            <a:off x="1371600" y="-228600"/>
            <a:ext cx="7467600" cy="1600200"/>
          </a:xfrm>
        </p:spPr>
        <p:txBody>
          <a:bodyPr/>
          <a:lstStyle/>
          <a:p>
            <a:pPr eaLnBrk="1" hangingPunct="1"/>
            <a:r>
              <a:rPr lang="en-US" altLang="en-US" sz="5400" dirty="0">
                <a:solidFill>
                  <a:srgbClr val="C00000"/>
                </a:solidFill>
                <a:latin typeface="Algerian" panose="04020705040A02060702" pitchFamily="82" charset="0"/>
                <a:cs typeface="Times New Roman" panose="02020603050405020304" pitchFamily="18" charset="0"/>
              </a:rPr>
              <a:t>Management</a:t>
            </a:r>
            <a:r>
              <a:rPr lang="en-US" altLang="en-US" sz="5400" dirty="0">
                <a:solidFill>
                  <a:srgbClr val="C00000"/>
                </a:solidFill>
                <a:latin typeface="Algerian" panose="04020705040A02060702" pitchFamily="82" charset="0"/>
              </a:rPr>
              <a:t> </a:t>
            </a:r>
          </a:p>
        </p:txBody>
      </p:sp>
      <p:sp>
        <p:nvSpPr>
          <p:cNvPr id="34819" name="Text Placeholder 2">
            <a:extLst>
              <a:ext uri="{FF2B5EF4-FFF2-40B4-BE49-F238E27FC236}">
                <a16:creationId xmlns="" xmlns:a16="http://schemas.microsoft.com/office/drawing/2014/main" id="{05355940-EE99-4D6D-92A0-6B9316E348F1}"/>
              </a:ext>
            </a:extLst>
          </p:cNvPr>
          <p:cNvSpPr>
            <a:spLocks noGrp="1"/>
          </p:cNvSpPr>
          <p:nvPr>
            <p:ph type="body" sz="half" idx="1"/>
          </p:nvPr>
        </p:nvSpPr>
        <p:spPr>
          <a:xfrm>
            <a:off x="228600" y="914400"/>
            <a:ext cx="5867400" cy="5410200"/>
          </a:xfrm>
        </p:spPr>
        <p:txBody>
          <a:bodyPr/>
          <a:lstStyle/>
          <a:p>
            <a:pPr eaLnBrk="1" hangingPunct="1"/>
            <a:r>
              <a:rPr lang="en-US" altLang="en-US" sz="2800" dirty="0">
                <a:latin typeface="Times New Roman" panose="02020603050405020304" pitchFamily="18" charset="0"/>
                <a:cs typeface="Times New Roman" panose="02020603050405020304" pitchFamily="18" charset="0"/>
              </a:rPr>
              <a:t>If the diagnosis is in </a:t>
            </a:r>
            <a:r>
              <a:rPr lang="en-US" altLang="en-US" sz="2800" dirty="0">
                <a:solidFill>
                  <a:srgbClr val="FF0000"/>
                </a:solidFill>
                <a:latin typeface="Times New Roman" panose="02020603050405020304" pitchFamily="18" charset="0"/>
                <a:cs typeface="Times New Roman" panose="02020603050405020304" pitchFamily="18" charset="0"/>
              </a:rPr>
              <a:t>question or refractory pain</a:t>
            </a:r>
            <a:r>
              <a:rPr lang="en-US" altLang="en-US" sz="2800" dirty="0">
                <a:latin typeface="Times New Roman" panose="02020603050405020304" pitchFamily="18" charset="0"/>
                <a:cs typeface="Times New Roman" panose="02020603050405020304" pitchFamily="18" charset="0"/>
              </a:rPr>
              <a:t> , we do a surgical exploration.</a:t>
            </a:r>
          </a:p>
          <a:p>
            <a:pPr eaLnBrk="1" hangingPunct="1">
              <a:buFont typeface="Arial" panose="020B0604020202020204" pitchFamily="34" charset="0"/>
              <a:buNone/>
            </a:pPr>
            <a:r>
              <a:rPr lang="en-US" altLang="en-US" sz="2800" dirty="0">
                <a:latin typeface="Times New Roman" panose="02020603050405020304" pitchFamily="18" charset="0"/>
                <a:cs typeface="Times New Roman" panose="02020603050405020304" pitchFamily="18" charset="0"/>
              </a:rPr>
              <a:t>Rx ; </a:t>
            </a:r>
            <a:endParaRPr lang="en-US" altLang="en-US" sz="2400" dirty="0">
              <a:solidFill>
                <a:srgbClr val="FF0000"/>
              </a:solidFill>
            </a:endParaRPr>
          </a:p>
          <a:p>
            <a:pPr eaLnBrk="1" hangingPunct="1">
              <a:buFontTx/>
              <a:buChar char="-"/>
            </a:pPr>
            <a:r>
              <a:rPr lang="en-US" altLang="en-US" sz="2800" dirty="0">
                <a:solidFill>
                  <a:srgbClr val="FF0000"/>
                </a:solidFill>
              </a:rPr>
              <a:t>conservatively</a:t>
            </a:r>
            <a:r>
              <a:rPr lang="en-US" altLang="en-US" sz="2800" dirty="0"/>
              <a:t> –analgesia (most will subside over 5-7 day)</a:t>
            </a:r>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immediate operation with ligation and amputation of the twisted appendage.</a:t>
            </a:r>
          </a:p>
          <a:p>
            <a:pPr eaLnBrk="1" hangingPunct="1"/>
            <a:r>
              <a:rPr lang="en-US" altLang="en-US" sz="2400" dirty="0"/>
              <a:t>when the appendix torsion is late in presentation, it could resemble testicular  torsion</a:t>
            </a:r>
          </a:p>
          <a:p>
            <a:pPr eaLnBrk="1" hangingPunct="1"/>
            <a:endParaRPr lang="en-US" altLang="en-US" sz="2400" dirty="0"/>
          </a:p>
        </p:txBody>
      </p:sp>
      <p:pic>
        <p:nvPicPr>
          <p:cNvPr id="34820" name="Content Placeholder 4" descr="Torsion_hydatide">
            <a:extLst>
              <a:ext uri="{FF2B5EF4-FFF2-40B4-BE49-F238E27FC236}">
                <a16:creationId xmlns="" xmlns:a16="http://schemas.microsoft.com/office/drawing/2014/main" id="{D06891E2-9D77-43AF-9DDB-0B720B801F8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248400" y="2057400"/>
            <a:ext cx="1676400" cy="3276600"/>
          </a:xfrm>
          <a:noFill/>
          <a:ln w="38100">
            <a:solidFill>
              <a:srgbClr val="000000"/>
            </a:solid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 xmlns:a16="http://schemas.microsoft.com/office/drawing/2014/main" id="{FEBE33D8-C16F-4B90-B3E6-8ED70C020F77}"/>
              </a:ext>
            </a:extLst>
          </p:cNvPr>
          <p:cNvSpPr>
            <a:spLocks noGrp="1" noChangeArrowheads="1"/>
          </p:cNvSpPr>
          <p:nvPr>
            <p:ph type="title"/>
          </p:nvPr>
        </p:nvSpPr>
        <p:spPr>
          <a:xfrm>
            <a:off x="914400" y="152400"/>
            <a:ext cx="7467600" cy="1219200"/>
          </a:xfrm>
        </p:spPr>
        <p:txBody>
          <a:bodyPr/>
          <a:lstStyle/>
          <a:p>
            <a:pPr eaLnBrk="1" hangingPunct="1"/>
            <a:r>
              <a:rPr lang="en-US" altLang="en-US">
                <a:latin typeface="Times New Roman" panose="02020603050405020304" pitchFamily="18" charset="0"/>
                <a:cs typeface="Times New Roman" panose="02020603050405020304" pitchFamily="18" charset="0"/>
              </a:rPr>
              <a:t>3-Testicular trauma</a:t>
            </a:r>
          </a:p>
        </p:txBody>
      </p:sp>
      <p:sp>
        <p:nvSpPr>
          <p:cNvPr id="28675" name="Text Placeholder 3">
            <a:extLst>
              <a:ext uri="{FF2B5EF4-FFF2-40B4-BE49-F238E27FC236}">
                <a16:creationId xmlns="" xmlns:a16="http://schemas.microsoft.com/office/drawing/2014/main" id="{32738C6F-824C-4078-BA79-49EA2991CA80}"/>
              </a:ext>
            </a:extLst>
          </p:cNvPr>
          <p:cNvSpPr>
            <a:spLocks noGrp="1"/>
          </p:cNvSpPr>
          <p:nvPr>
            <p:ph type="body" sz="half" idx="1"/>
          </p:nvPr>
        </p:nvSpPr>
        <p:spPr/>
        <p:txBody>
          <a:bodyPr rtlCol="0">
            <a:normAutofit fontScale="92500" lnSpcReduction="10000"/>
          </a:bodyPr>
          <a:lstStyle/>
          <a:p>
            <a:pPr eaLnBrk="1" fontAlgn="auto" hangingPunct="1">
              <a:spcAft>
                <a:spcPts val="0"/>
              </a:spcAft>
              <a:defRPr/>
            </a:pPr>
            <a:r>
              <a:rPr lang="en-US" dirty="0">
                <a:latin typeface="Times New Roman" pitchFamily="18" charset="0"/>
                <a:cs typeface="Times New Roman" pitchFamily="18" charset="0"/>
              </a:rPr>
              <a:t>Usually in sports injuries or </a:t>
            </a:r>
            <a:r>
              <a:rPr lang="en-US" dirty="0" err="1">
                <a:latin typeface="Times New Roman" pitchFamily="18" charset="0"/>
                <a:cs typeface="Times New Roman" pitchFamily="18" charset="0"/>
              </a:rPr>
              <a:t>violance</a:t>
            </a:r>
            <a:r>
              <a:rPr lang="en-US" dirty="0">
                <a:latin typeface="Times New Roman" pitchFamily="18" charset="0"/>
                <a:cs typeface="Times New Roman" pitchFamily="18" charset="0"/>
              </a:rPr>
              <a:t>.</a:t>
            </a:r>
          </a:p>
          <a:p>
            <a:pPr eaLnBrk="1" fontAlgn="auto" hangingPunct="1">
              <a:spcAft>
                <a:spcPts val="0"/>
              </a:spcAft>
              <a:defRPr/>
            </a:pPr>
            <a:r>
              <a:rPr lang="en-US" dirty="0">
                <a:latin typeface="Times New Roman" pitchFamily="18" charset="0"/>
                <a:cs typeface="Times New Roman" pitchFamily="18" charset="0"/>
              </a:rPr>
              <a:t>may result in bleeding into the layers of tunica </a:t>
            </a:r>
            <a:r>
              <a:rPr lang="en-US" dirty="0" err="1">
                <a:latin typeface="Times New Roman" pitchFamily="18" charset="0"/>
                <a:cs typeface="Times New Roman" pitchFamily="18" charset="0"/>
              </a:rPr>
              <a:t>vaginalis</a:t>
            </a:r>
            <a:r>
              <a:rPr lang="en-US" dirty="0">
                <a:latin typeface="Times New Roman" pitchFamily="18" charset="0"/>
                <a:cs typeface="Times New Roman" pitchFamily="18" charset="0"/>
              </a:rPr>
              <a:t> resulting in </a:t>
            </a:r>
            <a:r>
              <a:rPr lang="en-US" dirty="0" err="1">
                <a:solidFill>
                  <a:srgbClr val="FF0000"/>
                </a:solidFill>
                <a:latin typeface="Times New Roman" pitchFamily="18" charset="0"/>
                <a:cs typeface="Times New Roman" pitchFamily="18" charset="0"/>
              </a:rPr>
              <a:t>haematocele</a:t>
            </a:r>
            <a:r>
              <a:rPr lang="en-US" dirty="0">
                <a:latin typeface="Times New Roman" pitchFamily="18" charset="0"/>
                <a:cs typeface="Times New Roman" pitchFamily="18" charset="0"/>
              </a:rPr>
              <a:t>.</a:t>
            </a:r>
          </a:p>
          <a:p>
            <a:pPr eaLnBrk="1" fontAlgn="auto" hangingPunct="1">
              <a:spcAft>
                <a:spcPts val="0"/>
              </a:spcAft>
              <a:defRPr/>
            </a:pPr>
            <a:r>
              <a:rPr lang="en-US" dirty="0">
                <a:latin typeface="Times New Roman" pitchFamily="18" charset="0"/>
                <a:cs typeface="Times New Roman" pitchFamily="18" charset="0"/>
              </a:rPr>
              <a:t>S&amp;S: severe pain, scrotal swelling, bruising, tender, enlarged </a:t>
            </a:r>
            <a:r>
              <a:rPr lang="en-US" dirty="0" err="1">
                <a:latin typeface="Times New Roman" pitchFamily="18" charset="0"/>
                <a:cs typeface="Times New Roman" pitchFamily="18" charset="0"/>
              </a:rPr>
              <a:t>testi,</a:t>
            </a:r>
            <a:r>
              <a:rPr lang="en-US" dirty="0" err="1">
                <a:solidFill>
                  <a:srgbClr val="FF0000"/>
                </a:solidFill>
                <a:latin typeface="Times New Roman" pitchFamily="18" charset="0"/>
                <a:cs typeface="Times New Roman" pitchFamily="18" charset="0"/>
              </a:rPr>
              <a:t>no</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translumination</a:t>
            </a:r>
            <a:r>
              <a:rPr lang="en-US" dirty="0">
                <a:latin typeface="Times New Roman" pitchFamily="18" charset="0"/>
                <a:cs typeface="Times New Roman" pitchFamily="18" charset="0"/>
              </a:rPr>
              <a:t> .</a:t>
            </a:r>
          </a:p>
          <a:p>
            <a:pPr eaLnBrk="1" fontAlgn="auto" hangingPunct="1">
              <a:spcAft>
                <a:spcPts val="0"/>
              </a:spcAft>
              <a:defRPr/>
            </a:pPr>
            <a:endParaRPr lang="en-US" dirty="0"/>
          </a:p>
        </p:txBody>
      </p:sp>
      <p:pic>
        <p:nvPicPr>
          <p:cNvPr id="35844" name="Content Placeholder 6" descr="Groin_Kick[1].jpg">
            <a:extLst>
              <a:ext uri="{FF2B5EF4-FFF2-40B4-BE49-F238E27FC236}">
                <a16:creationId xmlns="" xmlns:a16="http://schemas.microsoft.com/office/drawing/2014/main" id="{13265FE1-75B0-45A6-B2A4-04A0934B9F1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05400" y="1600200"/>
            <a:ext cx="2225675" cy="2212975"/>
          </a:xfrm>
        </p:spPr>
      </p:pic>
      <p:pic>
        <p:nvPicPr>
          <p:cNvPr id="35845" name="Picture 6" descr="C:\Documents and Settings\Lib\Desktop\funny_1558[1].jpg">
            <a:extLst>
              <a:ext uri="{FF2B5EF4-FFF2-40B4-BE49-F238E27FC236}">
                <a16:creationId xmlns="" xmlns:a16="http://schemas.microsoft.com/office/drawing/2014/main" id="{0D07C698-E9EC-4E95-9578-ED8DAD7DD2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962400"/>
            <a:ext cx="31242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 xmlns:a16="http://schemas.microsoft.com/office/drawing/2014/main" id="{BACF0A21-F99A-49D4-8AC0-A92DD1303884}"/>
              </a:ext>
            </a:extLst>
          </p:cNvPr>
          <p:cNvSpPr>
            <a:spLocks noGrp="1" noChangeArrowheads="1"/>
          </p:cNvSpPr>
          <p:nvPr>
            <p:ph type="title"/>
          </p:nvPr>
        </p:nvSpPr>
        <p:spPr/>
        <p:txBody>
          <a:bodyPr/>
          <a:lstStyle/>
          <a:p>
            <a:pPr eaLnBrk="1" hangingPunct="1"/>
            <a:r>
              <a:rPr lang="en-US" altLang="en-US" sz="5400" dirty="0">
                <a:solidFill>
                  <a:srgbClr val="C00000"/>
                </a:solidFill>
                <a:latin typeface="Algerian" panose="04020705040A02060702" pitchFamily="82" charset="0"/>
                <a:cs typeface="Times New Roman" panose="02020603050405020304" pitchFamily="18" charset="0"/>
              </a:rPr>
              <a:t>Management</a:t>
            </a:r>
            <a:r>
              <a:rPr lang="en-US" altLang="en-US" sz="5400" dirty="0">
                <a:solidFill>
                  <a:srgbClr val="C00000"/>
                </a:solidFill>
                <a:latin typeface="Algerian" panose="04020705040A02060702" pitchFamily="82" charset="0"/>
              </a:rPr>
              <a:t> </a:t>
            </a:r>
          </a:p>
        </p:txBody>
      </p:sp>
      <p:sp>
        <p:nvSpPr>
          <p:cNvPr id="35843" name="Rectangle 3">
            <a:extLst>
              <a:ext uri="{FF2B5EF4-FFF2-40B4-BE49-F238E27FC236}">
                <a16:creationId xmlns="" xmlns:a16="http://schemas.microsoft.com/office/drawing/2014/main" id="{8F7D2577-AD59-41BB-B95B-CEE1AA7C47F3}"/>
              </a:ext>
            </a:extLst>
          </p:cNvPr>
          <p:cNvSpPr>
            <a:spLocks noGrp="1" noChangeArrowheads="1"/>
          </p:cNvSpPr>
          <p:nvPr>
            <p:ph idx="1"/>
          </p:nvPr>
        </p:nvSpPr>
        <p:spPr/>
        <p:txBody>
          <a:bodyPr/>
          <a:lstStyle/>
          <a:p>
            <a:pPr eaLnBrk="1" hangingPunct="1">
              <a:defRPr/>
            </a:pPr>
            <a:r>
              <a:rPr lang="en-US" altLang="en-US" sz="2800" dirty="0">
                <a:solidFill>
                  <a:schemeClr val="tx2"/>
                </a:solidFill>
                <a:latin typeface="Times New Roman" panose="02020603050405020304" pitchFamily="18" charset="0"/>
                <a:cs typeface="Times New Roman" panose="02020603050405020304" pitchFamily="18" charset="0"/>
              </a:rPr>
              <a:t>Investigation:</a:t>
            </a:r>
          </a:p>
          <a:p>
            <a:pPr lvl="1" eaLnBrk="1" hangingPunct="1">
              <a:defRPr/>
            </a:pPr>
            <a:r>
              <a:rPr lang="en-US" altLang="en-US" sz="2400" dirty="0">
                <a:latin typeface="Times New Roman" panose="02020603050405020304" pitchFamily="18" charset="0"/>
                <a:cs typeface="Times New Roman" panose="02020603050405020304" pitchFamily="18" charset="0"/>
              </a:rPr>
              <a:t> scrotal ultrasound (beware of an underlying malignancy).</a:t>
            </a:r>
          </a:p>
          <a:p>
            <a:pPr eaLnBrk="1" hangingPunct="1">
              <a:defRPr/>
            </a:pPr>
            <a:r>
              <a:rPr lang="en-US" altLang="en-US" sz="2800" dirty="0">
                <a:solidFill>
                  <a:schemeClr val="tx2"/>
                </a:solidFill>
                <a:latin typeface="Times New Roman" panose="02020603050405020304" pitchFamily="18" charset="0"/>
                <a:cs typeface="Times New Roman" panose="02020603050405020304" pitchFamily="18" charset="0"/>
              </a:rPr>
              <a:t>Treatment:</a:t>
            </a:r>
            <a:r>
              <a:rPr lang="en-US" altLang="en-US" sz="2800" dirty="0"/>
              <a:t> CONSERVATIVE</a:t>
            </a:r>
            <a:r>
              <a:rPr lang="en-US" altLang="en-US" sz="2800" dirty="0">
                <a:solidFill>
                  <a:schemeClr val="tx2"/>
                </a:solidFill>
                <a:latin typeface="Times New Roman" panose="02020603050405020304" pitchFamily="18" charset="0"/>
                <a:cs typeface="Times New Roman" panose="02020603050405020304" pitchFamily="18" charset="0"/>
              </a:rPr>
              <a:t> </a:t>
            </a:r>
          </a:p>
          <a:p>
            <a:pPr lvl="1" eaLnBrk="1" hangingPunct="1">
              <a:buFontTx/>
              <a:buChar char="•"/>
              <a:defRPr/>
            </a:pPr>
            <a:r>
              <a:rPr lang="en-US" altLang="en-US" sz="2400" dirty="0">
                <a:solidFill>
                  <a:srgbClr val="FF0000"/>
                </a:solidFill>
                <a:latin typeface="Times New Roman" panose="02020603050405020304" pitchFamily="18" charset="0"/>
                <a:cs typeface="Times New Roman" panose="02020603050405020304" pitchFamily="18" charset="0"/>
              </a:rPr>
              <a:t>Bed </a:t>
            </a:r>
            <a:r>
              <a:rPr lang="en-US" altLang="en-US" sz="2400" dirty="0" err="1">
                <a:solidFill>
                  <a:srgbClr val="FF0000"/>
                </a:solidFill>
                <a:latin typeface="Times New Roman" panose="02020603050405020304" pitchFamily="18" charset="0"/>
                <a:cs typeface="Times New Roman" panose="02020603050405020304" pitchFamily="18" charset="0"/>
              </a:rPr>
              <a:t>rest,ice</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pack,surgical</a:t>
            </a:r>
            <a:r>
              <a:rPr lang="en-US" altLang="en-US" sz="2400" dirty="0">
                <a:solidFill>
                  <a:srgbClr val="FF0000"/>
                </a:solidFill>
                <a:latin typeface="Times New Roman" panose="02020603050405020304" pitchFamily="18" charset="0"/>
                <a:cs typeface="Times New Roman" panose="02020603050405020304" pitchFamily="18" charset="0"/>
              </a:rPr>
              <a:t> repair</a:t>
            </a:r>
          </a:p>
          <a:p>
            <a:pPr lvl="1" eaLnBrk="1" hangingPunct="1">
              <a:buFontTx/>
              <a:buChar char="•"/>
              <a:defRPr/>
            </a:pPr>
            <a:r>
              <a:rPr lang="en-US" altLang="en-US" sz="2400" dirty="0">
                <a:latin typeface="Times New Roman" panose="02020603050405020304" pitchFamily="18" charset="0"/>
                <a:cs typeface="Times New Roman" panose="02020603050405020304" pitchFamily="18" charset="0"/>
              </a:rPr>
              <a:t>Scrotal elevation </a:t>
            </a:r>
          </a:p>
          <a:p>
            <a:pPr lvl="1" eaLnBrk="1" hangingPunct="1">
              <a:buFontTx/>
              <a:buChar char="•"/>
              <a:defRPr/>
            </a:pPr>
            <a:r>
              <a:rPr lang="en-US" altLang="en-US" sz="2400" dirty="0">
                <a:latin typeface="Times New Roman" panose="02020603050405020304" pitchFamily="18" charset="0"/>
                <a:cs typeface="Times New Roman" panose="02020603050405020304" pitchFamily="18" charset="0"/>
              </a:rPr>
              <a:t>Surgical exploration may needed if:</a:t>
            </a:r>
          </a:p>
          <a:p>
            <a:pPr marL="457200" lvl="1" indent="0" eaLnBrk="1" hangingPunct="1">
              <a:buFont typeface="Arial" panose="020B0604020202020204" pitchFamily="34" charset="0"/>
              <a:buNone/>
              <a:defRPr/>
            </a:pPr>
            <a:r>
              <a:rPr lang="en-US" altLang="en-US" sz="2400" dirty="0">
                <a:latin typeface="Times New Roman" panose="02020603050405020304" pitchFamily="18" charset="0"/>
                <a:cs typeface="Times New Roman" panose="02020603050405020304" pitchFamily="18" charset="0"/>
              </a:rPr>
              <a:t>1- expanding scrotal hematoma  </a:t>
            </a:r>
          </a:p>
          <a:p>
            <a:pPr lvl="1" eaLnBrk="1" hangingPunct="1">
              <a:buFont typeface="Arial" panose="020B0604020202020204" pitchFamily="34" charset="0"/>
              <a:buNone/>
              <a:defRPr/>
            </a:pPr>
            <a:r>
              <a:rPr lang="en-US" altLang="en-US" sz="2400" dirty="0">
                <a:latin typeface="Times New Roman" panose="02020603050405020304" pitchFamily="18" charset="0"/>
                <a:cs typeface="Times New Roman" panose="02020603050405020304" pitchFamily="18" charset="0"/>
              </a:rPr>
              <a:t>2- To </a:t>
            </a:r>
            <a:r>
              <a:rPr lang="en-US" altLang="en-US" sz="2400" dirty="0" err="1">
                <a:latin typeface="Times New Roman" panose="02020603050405020304" pitchFamily="18" charset="0"/>
                <a:cs typeface="Times New Roman" panose="02020603050405020304" pitchFamily="18" charset="0"/>
              </a:rPr>
              <a:t>evcuate</a:t>
            </a:r>
            <a:r>
              <a:rPr lang="en-US" altLang="en-US" sz="2400" dirty="0">
                <a:latin typeface="Times New Roman" panose="02020603050405020304" pitchFamily="18" charset="0"/>
                <a:cs typeface="Times New Roman" panose="02020603050405020304" pitchFamily="18" charset="0"/>
              </a:rPr>
              <a:t> the </a:t>
            </a:r>
            <a:r>
              <a:rPr lang="en-US" altLang="en-US" sz="2400" dirty="0" err="1">
                <a:latin typeface="Times New Roman" panose="02020603050405020304" pitchFamily="18" charset="0"/>
                <a:cs typeface="Times New Roman" panose="02020603050405020304" pitchFamily="18" charset="0"/>
              </a:rPr>
              <a:t>haematocele</a:t>
            </a:r>
            <a:r>
              <a:rPr lang="en-US" altLang="en-US" sz="2400" dirty="0">
                <a:latin typeface="Times New Roman" panose="02020603050405020304" pitchFamily="18" charset="0"/>
                <a:cs typeface="Times New Roman" panose="02020603050405020304" pitchFamily="18" charset="0"/>
              </a:rPr>
              <a:t> and to repair the split in tunica </a:t>
            </a:r>
            <a:r>
              <a:rPr lang="en-US" altLang="en-US" sz="2400" dirty="0" err="1">
                <a:latin typeface="Times New Roman" panose="02020603050405020304" pitchFamily="18" charset="0"/>
                <a:cs typeface="Times New Roman" panose="02020603050405020304" pitchFamily="18" charset="0"/>
              </a:rPr>
              <a:t>albugenea</a:t>
            </a:r>
            <a:r>
              <a:rPr lang="en-US" altLang="en-US" sz="2400" dirty="0">
                <a:latin typeface="Times New Roman" panose="02020603050405020304" pitchFamily="18" charset="0"/>
                <a:cs typeface="Times New Roman" panose="02020603050405020304" pitchFamily="18" charset="0"/>
              </a:rPr>
              <a:t>.</a:t>
            </a:r>
          </a:p>
          <a:p>
            <a:pPr lvl="1" eaLnBrk="1" hangingPunct="1">
              <a:buFont typeface="Arial" panose="020B0604020202020204" pitchFamily="34" charset="0"/>
              <a:buNone/>
              <a:defRPr/>
            </a:pPr>
            <a:r>
              <a:rPr lang="en-US" altLang="en-US" sz="2400" dirty="0">
                <a:latin typeface="Times New Roman" panose="02020603050405020304" pitchFamily="18" charset="0"/>
                <a:cs typeface="Times New Roman" panose="02020603050405020304" pitchFamily="18" charset="0"/>
              </a:rPr>
              <a:t>3- very sever pain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blinds(horizontal)">
                                      <p:cBhvr>
                                        <p:cTn id="7" dur="500"/>
                                        <p:tgtEl>
                                          <p:spTgt spid="3584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5843">
                                            <p:txEl>
                                              <p:pRg st="1" end="1"/>
                                            </p:txEl>
                                          </p:spTgt>
                                        </p:tgtEl>
                                        <p:attrNameLst>
                                          <p:attrName>style.visibility</p:attrName>
                                        </p:attrNameLst>
                                      </p:cBhvr>
                                      <p:to>
                                        <p:strVal val="visible"/>
                                      </p:to>
                                    </p:set>
                                    <p:animEffect transition="in" filter="blinds(horizontal)">
                                      <p:cBhvr>
                                        <p:cTn id="10" dur="500"/>
                                        <p:tgtEl>
                                          <p:spTgt spid="3584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animEffect transition="in" filter="blinds(horizontal)">
                                      <p:cBhvr>
                                        <p:cTn id="15" dur="500"/>
                                        <p:tgtEl>
                                          <p:spTgt spid="3584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5843">
                                            <p:txEl>
                                              <p:pRg st="3" end="3"/>
                                            </p:txEl>
                                          </p:spTgt>
                                        </p:tgtEl>
                                        <p:attrNameLst>
                                          <p:attrName>style.visibility</p:attrName>
                                        </p:attrNameLst>
                                      </p:cBhvr>
                                      <p:to>
                                        <p:strVal val="visible"/>
                                      </p:to>
                                    </p:set>
                                    <p:animEffect transition="in" filter="blinds(horizontal)">
                                      <p:cBhvr>
                                        <p:cTn id="18" dur="500"/>
                                        <p:tgtEl>
                                          <p:spTgt spid="35843">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5843">
                                            <p:txEl>
                                              <p:pRg st="4" end="4"/>
                                            </p:txEl>
                                          </p:spTgt>
                                        </p:tgtEl>
                                        <p:attrNameLst>
                                          <p:attrName>style.visibility</p:attrName>
                                        </p:attrNameLst>
                                      </p:cBhvr>
                                      <p:to>
                                        <p:strVal val="visible"/>
                                      </p:to>
                                    </p:set>
                                    <p:animEffect transition="in" filter="blinds(horizontal)">
                                      <p:cBhvr>
                                        <p:cTn id="21" dur="500"/>
                                        <p:tgtEl>
                                          <p:spTgt spid="35843">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5843">
                                            <p:txEl>
                                              <p:pRg st="5" end="5"/>
                                            </p:txEl>
                                          </p:spTgt>
                                        </p:tgtEl>
                                        <p:attrNameLst>
                                          <p:attrName>style.visibility</p:attrName>
                                        </p:attrNameLst>
                                      </p:cBhvr>
                                      <p:to>
                                        <p:strVal val="visible"/>
                                      </p:to>
                                    </p:set>
                                    <p:animEffect transition="in" filter="blinds(horizontal)">
                                      <p:cBhvr>
                                        <p:cTn id="24" dur="500"/>
                                        <p:tgtEl>
                                          <p:spTgt spid="35843">
                                            <p:txEl>
                                              <p:pRg st="5" end="5"/>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5843">
                                            <p:txEl>
                                              <p:pRg st="6" end="6"/>
                                            </p:txEl>
                                          </p:spTgt>
                                        </p:tgtEl>
                                        <p:attrNameLst>
                                          <p:attrName>style.visibility</p:attrName>
                                        </p:attrNameLst>
                                      </p:cBhvr>
                                      <p:to>
                                        <p:strVal val="visible"/>
                                      </p:to>
                                    </p:set>
                                    <p:animEffect transition="in" filter="blinds(horizontal)">
                                      <p:cBhvr>
                                        <p:cTn id="27" dur="500"/>
                                        <p:tgtEl>
                                          <p:spTgt spid="35843">
                                            <p:txEl>
                                              <p:pRg st="6" end="6"/>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5843">
                                            <p:txEl>
                                              <p:pRg st="7" end="7"/>
                                            </p:txEl>
                                          </p:spTgt>
                                        </p:tgtEl>
                                        <p:attrNameLst>
                                          <p:attrName>style.visibility</p:attrName>
                                        </p:attrNameLst>
                                      </p:cBhvr>
                                      <p:to>
                                        <p:strVal val="visible"/>
                                      </p:to>
                                    </p:set>
                                    <p:animEffect transition="in" filter="blinds(horizontal)">
                                      <p:cBhvr>
                                        <p:cTn id="30" dur="500"/>
                                        <p:tgtEl>
                                          <p:spTgt spid="35843">
                                            <p:txEl>
                                              <p:pRg st="7" end="7"/>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5843">
                                            <p:txEl>
                                              <p:pRg st="8" end="8"/>
                                            </p:txEl>
                                          </p:spTgt>
                                        </p:tgtEl>
                                        <p:attrNameLst>
                                          <p:attrName>style.visibility</p:attrName>
                                        </p:attrNameLst>
                                      </p:cBhvr>
                                      <p:to>
                                        <p:strVal val="visible"/>
                                      </p:to>
                                    </p:set>
                                    <p:animEffect transition="in" filter="blinds(horizontal)">
                                      <p:cBhvr>
                                        <p:cTn id="33" dur="500"/>
                                        <p:tgtEl>
                                          <p:spTgt spid="358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 xmlns:a16="http://schemas.microsoft.com/office/drawing/2014/main" id="{F440B929-4393-4EDD-A56A-77053675F96A}"/>
              </a:ext>
            </a:extLst>
          </p:cNvPr>
          <p:cNvSpPr>
            <a:spLocks noGrp="1" noChangeArrowheads="1"/>
          </p:cNvSpPr>
          <p:nvPr>
            <p:ph type="title"/>
          </p:nvPr>
        </p:nvSpPr>
        <p:spPr/>
        <p:txBody>
          <a:bodyPr/>
          <a:lstStyle/>
          <a:p>
            <a:pPr eaLnBrk="1" hangingPunct="1"/>
            <a:r>
              <a:rPr lang="en-US" altLang="en-US"/>
              <a:t>4-Epididymitis</a:t>
            </a:r>
          </a:p>
        </p:txBody>
      </p:sp>
      <p:sp>
        <p:nvSpPr>
          <p:cNvPr id="37891" name="Rectangle 3">
            <a:extLst>
              <a:ext uri="{FF2B5EF4-FFF2-40B4-BE49-F238E27FC236}">
                <a16:creationId xmlns="" xmlns:a16="http://schemas.microsoft.com/office/drawing/2014/main" id="{36A6BFD1-F93E-4B11-A035-0F8B94D5AAF1}"/>
              </a:ext>
            </a:extLst>
          </p:cNvPr>
          <p:cNvSpPr>
            <a:spLocks noGrp="1" noChangeArrowheads="1"/>
          </p:cNvSpPr>
          <p:nvPr>
            <p:ph type="body" idx="1"/>
          </p:nvPr>
        </p:nvSpPr>
        <p:spPr>
          <a:xfrm>
            <a:off x="457200" y="2286000"/>
            <a:ext cx="8229600" cy="4572000"/>
          </a:xfrm>
        </p:spPr>
        <p:txBody>
          <a:bodyPr/>
          <a:lstStyle/>
          <a:p>
            <a:pPr eaLnBrk="1" hangingPunct="1"/>
            <a:r>
              <a:rPr lang="en-US" altLang="en-US" sz="2400"/>
              <a:t>DEFINITION:</a:t>
            </a:r>
          </a:p>
          <a:p>
            <a:pPr lvl="1" eaLnBrk="1" hangingPunct="1"/>
            <a:r>
              <a:rPr lang="en-US" altLang="en-US" sz="2000"/>
              <a:t>Inflammation, Pain, Swelling of epididymis</a:t>
            </a:r>
          </a:p>
          <a:p>
            <a:pPr lvl="1" eaLnBrk="1" hangingPunct="1"/>
            <a:r>
              <a:rPr lang="en-US" altLang="en-US" sz="2000">
                <a:solidFill>
                  <a:srgbClr val="FF0000"/>
                </a:solidFill>
              </a:rPr>
              <a:t>Acute</a:t>
            </a:r>
            <a:r>
              <a:rPr lang="en-US" altLang="en-US" sz="2000"/>
              <a:t>: Symptoms usually lasting &lt; 6 weeks</a:t>
            </a:r>
          </a:p>
          <a:p>
            <a:pPr lvl="1" eaLnBrk="1" hangingPunct="1"/>
            <a:r>
              <a:rPr lang="en-US" altLang="en-US" sz="2000">
                <a:solidFill>
                  <a:srgbClr val="FF0000"/>
                </a:solidFill>
              </a:rPr>
              <a:t>Chronic</a:t>
            </a:r>
            <a:r>
              <a:rPr lang="en-US" altLang="en-US" sz="2000"/>
              <a:t>: Symptoms usually lasting &gt; 6 weeks</a:t>
            </a:r>
          </a:p>
          <a:p>
            <a:pPr lvl="2" eaLnBrk="1" hangingPunct="1"/>
            <a:r>
              <a:rPr lang="en-US" altLang="en-US" sz="2000"/>
              <a:t>May be acute sub-acute chronic</a:t>
            </a:r>
          </a:p>
          <a:p>
            <a:pPr eaLnBrk="1" hangingPunct="1"/>
            <a:r>
              <a:rPr lang="en-US" altLang="en-US" sz="2400"/>
              <a:t>EPIDEMIOLOGY:</a:t>
            </a:r>
          </a:p>
          <a:p>
            <a:pPr lvl="1" eaLnBrk="1" hangingPunct="1"/>
            <a:r>
              <a:rPr lang="en-US" altLang="en-US" sz="2000">
                <a:solidFill>
                  <a:srgbClr val="FF0000"/>
                </a:solidFill>
              </a:rPr>
              <a:t>Most common cause of  acute scrotal pain</a:t>
            </a:r>
          </a:p>
          <a:p>
            <a:pPr lvl="1" eaLnBrk="1" hangingPunct="1"/>
            <a:r>
              <a:rPr lang="en-US" altLang="en-US" sz="2000"/>
              <a:t>Age: 16-30 y/o &amp; 51-70 y/o</a:t>
            </a:r>
          </a:p>
          <a:p>
            <a:pPr lvl="1" eaLnBrk="1" hangingPunct="1"/>
            <a:r>
              <a:rPr lang="en-US" altLang="en-US" sz="2000"/>
              <a:t>Incidence </a:t>
            </a:r>
            <a:r>
              <a:rPr lang="en-US" altLang="en-US" sz="2000">
                <a:solidFill>
                  <a:srgbClr val="FF0000"/>
                </a:solidFill>
              </a:rPr>
              <a:t>parallels incidence of Chlamydia &amp; GC</a:t>
            </a:r>
          </a:p>
          <a:p>
            <a:pPr eaLnBrk="1" hangingPunct="1"/>
            <a:endParaRPr lang="en-US" altLang="en-US" sz="2400"/>
          </a:p>
          <a:p>
            <a:pPr eaLnBrk="1" hangingPunct="1"/>
            <a:endParaRPr lang="en-U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 xmlns:a16="http://schemas.microsoft.com/office/drawing/2014/main" id="{1F179E10-24FE-4584-A8F6-E5B2E4792EC3}"/>
              </a:ext>
            </a:extLst>
          </p:cNvPr>
          <p:cNvSpPr>
            <a:spLocks noGrp="1" noChangeArrowheads="1"/>
          </p:cNvSpPr>
          <p:nvPr>
            <p:ph type="title"/>
          </p:nvPr>
        </p:nvSpPr>
        <p:spPr/>
        <p:txBody>
          <a:bodyPr/>
          <a:lstStyle/>
          <a:p>
            <a:pPr eaLnBrk="1" hangingPunct="1"/>
            <a:r>
              <a:rPr lang="en-US" altLang="en-US"/>
              <a:t>Epididymitis</a:t>
            </a:r>
          </a:p>
        </p:txBody>
      </p:sp>
      <p:sp>
        <p:nvSpPr>
          <p:cNvPr id="38915" name="Rectangle 3">
            <a:extLst>
              <a:ext uri="{FF2B5EF4-FFF2-40B4-BE49-F238E27FC236}">
                <a16:creationId xmlns="" xmlns:a16="http://schemas.microsoft.com/office/drawing/2014/main" id="{9414528B-2FC3-4274-BEC2-6CB08E860CBF}"/>
              </a:ext>
            </a:extLst>
          </p:cNvPr>
          <p:cNvSpPr>
            <a:spLocks noGrp="1" noChangeArrowheads="1"/>
          </p:cNvSpPr>
          <p:nvPr>
            <p:ph type="body" idx="1"/>
          </p:nvPr>
        </p:nvSpPr>
        <p:spPr/>
        <p:txBody>
          <a:bodyPr/>
          <a:lstStyle/>
          <a:p>
            <a:pPr eaLnBrk="1" hangingPunct="1"/>
            <a:r>
              <a:rPr lang="en-US" altLang="en-US" sz="2400"/>
              <a:t>ETIOLOGY:</a:t>
            </a:r>
          </a:p>
          <a:p>
            <a:pPr marL="469900" lvl="1" indent="0" eaLnBrk="1" hangingPunct="1">
              <a:buFont typeface="Wingdings" panose="05000000000000000000" pitchFamily="2" charset="2"/>
              <a:buNone/>
            </a:pPr>
            <a:r>
              <a:rPr lang="en-US" altLang="en-US" sz="2400">
                <a:solidFill>
                  <a:srgbClr val="FF0000"/>
                </a:solidFill>
              </a:rPr>
              <a:t>Retrograde</a:t>
            </a:r>
            <a:r>
              <a:rPr lang="en-US" altLang="en-US" sz="2400"/>
              <a:t> infection from the urinary tract.</a:t>
            </a:r>
          </a:p>
          <a:p>
            <a:pPr marL="469900" lvl="1" indent="0" eaLnBrk="1" hangingPunct="1"/>
            <a:r>
              <a:rPr lang="en-US" altLang="en-US" sz="2400">
                <a:solidFill>
                  <a:srgbClr val="FF0000"/>
                </a:solidFill>
              </a:rPr>
              <a:t>Sexually active </a:t>
            </a:r>
            <a:r>
              <a:rPr lang="en-US" altLang="en-US" sz="2400"/>
              <a:t>– Chlamydia, Gonorrhea, E.coli</a:t>
            </a:r>
          </a:p>
          <a:p>
            <a:pPr marL="469900" lvl="1" indent="0" eaLnBrk="1" hangingPunct="1"/>
            <a:r>
              <a:rPr lang="en-US" altLang="en-US" sz="2400">
                <a:solidFill>
                  <a:srgbClr val="FF0000"/>
                </a:solidFill>
              </a:rPr>
              <a:t>Older men and children- </a:t>
            </a:r>
            <a:r>
              <a:rPr lang="en-US" altLang="en-US" sz="2400"/>
              <a:t>E.coli</a:t>
            </a:r>
          </a:p>
          <a:p>
            <a:pPr marL="469900" lvl="1" indent="0" eaLnBrk="1" hangingPunct="1"/>
            <a:r>
              <a:rPr lang="en-US" altLang="en-US" sz="2400">
                <a:solidFill>
                  <a:srgbClr val="FF0000"/>
                </a:solidFill>
              </a:rPr>
              <a:t>Non-infectious</a:t>
            </a:r>
            <a:r>
              <a:rPr lang="en-US" altLang="en-US" sz="2400"/>
              <a:t> – post surgery, drugs </a:t>
            </a:r>
          </a:p>
          <a:p>
            <a:pPr eaLnBrk="1" hangingPunct="1"/>
            <a:r>
              <a:rPr lang="en-US" altLang="en-US" sz="2800"/>
              <a:t>SIGNS/SYMPTOMS:</a:t>
            </a:r>
          </a:p>
          <a:p>
            <a:pPr marL="469900" lvl="1" indent="0" eaLnBrk="1" hangingPunct="1"/>
            <a:r>
              <a:rPr lang="en-US" altLang="en-US" sz="2400"/>
              <a:t>Scrotal pain- slow onset</a:t>
            </a:r>
          </a:p>
          <a:p>
            <a:pPr marL="469900" lvl="1" indent="0" eaLnBrk="1" hangingPunct="1"/>
            <a:r>
              <a:rPr lang="en-US" altLang="en-US" sz="2400"/>
              <a:t>+- Dysuria, frequency, Discharge, Fever</a:t>
            </a:r>
          </a:p>
          <a:p>
            <a:pPr marL="469900" lvl="1" indent="0" eaLnBrk="1" hangingPunct="1"/>
            <a:r>
              <a:rPr lang="en-US" altLang="en-US" sz="2400"/>
              <a:t>Tenderness and swelling epididymis</a:t>
            </a:r>
          </a:p>
          <a:p>
            <a:pPr eaLnBrk="1" hangingPunct="1"/>
            <a:endParaRPr lang="en-US" altLang="en-US" sz="2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 xmlns:a16="http://schemas.microsoft.com/office/drawing/2014/main" id="{EC35FDDE-F845-4378-8591-C2A7E0013BA5}"/>
              </a:ext>
            </a:extLst>
          </p:cNvPr>
          <p:cNvSpPr>
            <a:spLocks noGrp="1" noChangeArrowheads="1"/>
          </p:cNvSpPr>
          <p:nvPr>
            <p:ph type="title"/>
          </p:nvPr>
        </p:nvSpPr>
        <p:spPr/>
        <p:txBody>
          <a:bodyPr/>
          <a:lstStyle/>
          <a:p>
            <a:pPr eaLnBrk="1" hangingPunct="1"/>
            <a:r>
              <a:rPr lang="en-US" altLang="en-US" sz="5400" dirty="0" smtClean="0">
                <a:solidFill>
                  <a:srgbClr val="C00000"/>
                </a:solidFill>
                <a:latin typeface="Algerian" panose="04020705040A02060702" pitchFamily="82" charset="0"/>
                <a:cs typeface="Times New Roman" panose="02020603050405020304" pitchFamily="18" charset="0"/>
              </a:rPr>
              <a:t>Clinical </a:t>
            </a:r>
            <a:r>
              <a:rPr lang="en-US" altLang="en-US" sz="5400" dirty="0">
                <a:solidFill>
                  <a:srgbClr val="C00000"/>
                </a:solidFill>
                <a:latin typeface="Algerian" panose="04020705040A02060702" pitchFamily="82" charset="0"/>
                <a:cs typeface="Times New Roman" panose="02020603050405020304" pitchFamily="18" charset="0"/>
              </a:rPr>
              <a:t>features :</a:t>
            </a:r>
          </a:p>
        </p:txBody>
      </p:sp>
      <p:sp>
        <p:nvSpPr>
          <p:cNvPr id="26627" name="Rectangle 3">
            <a:extLst>
              <a:ext uri="{FF2B5EF4-FFF2-40B4-BE49-F238E27FC236}">
                <a16:creationId xmlns="" xmlns:a16="http://schemas.microsoft.com/office/drawing/2014/main" id="{C06EFFB4-4B38-4867-A5A8-BDCE1D2C2F8E}"/>
              </a:ext>
            </a:extLst>
          </p:cNvPr>
          <p:cNvSpPr>
            <a:spLocks noGrp="1" noChangeArrowheads="1"/>
          </p:cNvSpPr>
          <p:nvPr>
            <p:ph idx="1"/>
          </p:nvPr>
        </p:nvSpPr>
        <p:spPr>
          <a:xfrm>
            <a:off x="457200" y="1600200"/>
            <a:ext cx="8229600" cy="5029200"/>
          </a:xfrm>
        </p:spPr>
        <p:txBody>
          <a:bodyPr/>
          <a:lstStyle/>
          <a:p>
            <a:pPr eaLnBrk="1" hangingPunct="1"/>
            <a:r>
              <a:rPr lang="en-US" altLang="en-US" sz="2800" dirty="0">
                <a:latin typeface="Times New Roman" panose="02020603050405020304" pitchFamily="18" charset="0"/>
                <a:cs typeface="Times New Roman" panose="02020603050405020304" pitchFamily="18" charset="0"/>
              </a:rPr>
              <a:t>pain, edematous, redness of the scrotum, often associated with pyrexia.</a:t>
            </a:r>
          </a:p>
          <a:p>
            <a:pPr eaLnBrk="1" hangingPunct="1"/>
            <a:r>
              <a:rPr lang="en-US" altLang="en-US" sz="2800" dirty="0">
                <a:latin typeface="Times New Roman" panose="02020603050405020304" pitchFamily="18" charset="0"/>
                <a:cs typeface="Times New Roman" panose="02020603050405020304" pitchFamily="18" charset="0"/>
              </a:rPr>
              <a:t>+/- symptoms of UTI </a:t>
            </a:r>
          </a:p>
          <a:p>
            <a:pPr eaLnBrk="1" hangingPunct="1">
              <a:buFontTx/>
              <a:buChar char="•"/>
            </a:pPr>
            <a:r>
              <a:rPr lang="en-US" altLang="en-US" sz="2800" dirty="0">
                <a:latin typeface="Times New Roman" panose="02020603050405020304" pitchFamily="18" charset="0"/>
                <a:cs typeface="Times New Roman" panose="02020603050405020304" pitchFamily="18" charset="0"/>
              </a:rPr>
              <a:t>Enlarged tender testis and epididymis.</a:t>
            </a:r>
          </a:p>
          <a:p>
            <a:pPr eaLnBrk="1" hangingPunct="1">
              <a:buFontTx/>
              <a:buChar char="•"/>
            </a:pPr>
            <a:r>
              <a:rPr lang="en-US" altLang="en-US" sz="2800" dirty="0">
                <a:latin typeface="Times New Roman" panose="02020603050405020304" pitchFamily="18" charset="0"/>
                <a:cs typeface="Times New Roman" panose="02020603050405020304" pitchFamily="18" charset="0"/>
              </a:rPr>
              <a:t>In children differentiation from torsion is often impossible and scrotum should be explored.</a:t>
            </a:r>
          </a:p>
          <a:p>
            <a:pPr algn="ctr" eaLnBrk="1" hangingPunct="1">
              <a:buFont typeface="Arial" panose="020B0604020202020204" pitchFamily="34" charset="0"/>
              <a:buNone/>
            </a:pPr>
            <a:r>
              <a:rPr lang="en-US" altLang="en-US" sz="2800" b="1" dirty="0" err="1">
                <a:solidFill>
                  <a:srgbClr val="FF0000"/>
                </a:solidFill>
              </a:rPr>
              <a:t>Prehn</a:t>
            </a:r>
            <a:r>
              <a:rPr lang="en-US" altLang="en-US" sz="2800" b="1" dirty="0">
                <a:solidFill>
                  <a:srgbClr val="FF0000"/>
                </a:solidFill>
              </a:rPr>
              <a:t> sign is </a:t>
            </a:r>
            <a:r>
              <a:rPr lang="en-US" altLang="en-US" sz="2000" b="1" dirty="0">
                <a:solidFill>
                  <a:srgbClr val="FF0000"/>
                </a:solidFill>
              </a:rPr>
              <a:t>+</a:t>
            </a:r>
            <a:r>
              <a:rPr lang="en-US" altLang="en-US" sz="2000" b="1" dirty="0" err="1">
                <a:solidFill>
                  <a:srgbClr val="FF0000"/>
                </a:solidFill>
              </a:rPr>
              <a:t>ve</a:t>
            </a:r>
            <a:r>
              <a:rPr lang="en-US" altLang="en-US" sz="2000" b="1" dirty="0">
                <a:solidFill>
                  <a:srgbClr val="FF0000"/>
                </a:solidFill>
              </a:rPr>
              <a:t> (</a:t>
            </a:r>
            <a:r>
              <a:rPr lang="en-US" altLang="en-US" sz="2000" b="1" dirty="0" err="1">
                <a:solidFill>
                  <a:srgbClr val="FF0000"/>
                </a:solidFill>
              </a:rPr>
              <a:t>prehn</a:t>
            </a:r>
            <a:r>
              <a:rPr lang="en-US" altLang="en-US" sz="2000" b="1" dirty="0">
                <a:solidFill>
                  <a:srgbClr val="FF0000"/>
                </a:solidFill>
              </a:rPr>
              <a:t> sign is when the pain is relieved by elevating the testicles)</a:t>
            </a:r>
          </a:p>
          <a:p>
            <a:pPr algn="ctr" eaLnBrk="1" hangingPunct="1">
              <a:buFont typeface="Arial" panose="020B0604020202020204" pitchFamily="34" charset="0"/>
              <a:buNone/>
            </a:pPr>
            <a:r>
              <a:rPr lang="en-US" altLang="en-US" sz="2000" b="1" dirty="0" err="1">
                <a:solidFill>
                  <a:srgbClr val="FF0000"/>
                </a:solidFill>
              </a:rPr>
              <a:t>Cremastric</a:t>
            </a:r>
            <a:r>
              <a:rPr lang="en-US" altLang="en-US" sz="2000" b="1" dirty="0">
                <a:solidFill>
                  <a:srgbClr val="FF0000"/>
                </a:solidFill>
              </a:rPr>
              <a:t> reflex +</a:t>
            </a:r>
            <a:r>
              <a:rPr lang="en-US" altLang="en-US" sz="2000" b="1" dirty="0" err="1">
                <a:solidFill>
                  <a:srgbClr val="FF0000"/>
                </a:solidFill>
              </a:rPr>
              <a:t>ve</a:t>
            </a:r>
            <a:r>
              <a:rPr lang="en-US" altLang="en-US" sz="2000" b="1" dirty="0">
                <a:solidFill>
                  <a:srgbClr val="FF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linds(horizontal)">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blinds(horizontal)">
                                      <p:cBhvr>
                                        <p:cTn id="12" dur="500"/>
                                        <p:tgtEl>
                                          <p:spTgt spid="266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blinds(horizontal)">
                                      <p:cBhvr>
                                        <p:cTn id="17" dur="500"/>
                                        <p:tgtEl>
                                          <p:spTgt spid="266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blinds(horizontal)">
                                      <p:cBhvr>
                                        <p:cTn id="22" dur="500"/>
                                        <p:tgtEl>
                                          <p:spTgt spid="266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blinds(horizontal)">
                                      <p:cBhvr>
                                        <p:cTn id="27" dur="500"/>
                                        <p:tgtEl>
                                          <p:spTgt spid="2662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6627">
                                            <p:txEl>
                                              <p:pRg st="5" end="5"/>
                                            </p:txEl>
                                          </p:spTgt>
                                        </p:tgtEl>
                                        <p:attrNameLst>
                                          <p:attrName>style.visibility</p:attrName>
                                        </p:attrNameLst>
                                      </p:cBhvr>
                                      <p:to>
                                        <p:strVal val="visible"/>
                                      </p:to>
                                    </p:set>
                                    <p:animEffect transition="in" filter="blinds(horizontal)">
                                      <p:cBhvr>
                                        <p:cTn id="32" dur="500"/>
                                        <p:tgtEl>
                                          <p:spTgt spid="266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 </a:t>
            </a:r>
            <a:r>
              <a:rPr lang="en-US" dirty="0">
                <a:solidFill>
                  <a:srgbClr val="C00000"/>
                </a:solidFill>
              </a:rPr>
              <a:t>UTI</a:t>
            </a:r>
            <a:r>
              <a:rPr lang="en-US" dirty="0"/>
              <a:t> associated with high fever, chills &amp; rigors you need to look for 3 organs:</a:t>
            </a:r>
          </a:p>
          <a:p>
            <a:r>
              <a:rPr lang="en-US" dirty="0"/>
              <a:t>Pyelonephritis (kidneys)</a:t>
            </a:r>
          </a:p>
          <a:p>
            <a:r>
              <a:rPr lang="en-US" dirty="0"/>
              <a:t>Prostatitis </a:t>
            </a:r>
          </a:p>
          <a:p>
            <a:r>
              <a:rPr lang="en-US" dirty="0"/>
              <a:t>Epididymitis </a:t>
            </a:r>
          </a:p>
        </p:txBody>
      </p:sp>
    </p:spTree>
    <p:extLst>
      <p:ext uri="{BB962C8B-B14F-4D97-AF65-F5344CB8AC3E}">
        <p14:creationId xmlns:p14="http://schemas.microsoft.com/office/powerpoint/2010/main" val="8783175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 xmlns:a16="http://schemas.microsoft.com/office/drawing/2014/main" id="{B908E9BA-AE62-4C29-9200-D752FD9C80AD}"/>
              </a:ext>
            </a:extLst>
          </p:cNvPr>
          <p:cNvSpPr>
            <a:spLocks noGrp="1" noChangeArrowheads="1"/>
          </p:cNvSpPr>
          <p:nvPr>
            <p:ph type="title"/>
          </p:nvPr>
        </p:nvSpPr>
        <p:spPr/>
        <p:txBody>
          <a:bodyPr/>
          <a:lstStyle/>
          <a:p>
            <a:pPr eaLnBrk="1" hangingPunct="1"/>
            <a:r>
              <a:rPr lang="en-US" altLang="en-US" sz="5400" dirty="0">
                <a:solidFill>
                  <a:srgbClr val="C00000"/>
                </a:solidFill>
                <a:latin typeface="Algerian" panose="04020705040A02060702" pitchFamily="82" charset="0"/>
                <a:cs typeface="Times New Roman" panose="02020603050405020304" pitchFamily="18" charset="0"/>
              </a:rPr>
              <a:t>Management</a:t>
            </a:r>
            <a:r>
              <a:rPr lang="en-US" altLang="en-US" sz="5400" dirty="0">
                <a:solidFill>
                  <a:srgbClr val="C00000"/>
                </a:solidFill>
                <a:latin typeface="Algerian" panose="04020705040A02060702" pitchFamily="82" charset="0"/>
              </a:rPr>
              <a:t> </a:t>
            </a:r>
          </a:p>
        </p:txBody>
      </p:sp>
      <p:sp>
        <p:nvSpPr>
          <p:cNvPr id="27651" name="Rectangle 3">
            <a:extLst>
              <a:ext uri="{FF2B5EF4-FFF2-40B4-BE49-F238E27FC236}">
                <a16:creationId xmlns="" xmlns:a16="http://schemas.microsoft.com/office/drawing/2014/main" id="{1BB24389-5E88-46B2-BF95-229FA86C5E8B}"/>
              </a:ext>
            </a:extLst>
          </p:cNvPr>
          <p:cNvSpPr>
            <a:spLocks noGrp="1" noChangeArrowheads="1"/>
          </p:cNvSpPr>
          <p:nvPr>
            <p:ph idx="1"/>
          </p:nvPr>
        </p:nvSpPr>
        <p:spPr/>
        <p:txBody>
          <a:bodyPr rtlCol="0">
            <a:normAutofit fontScale="92500" lnSpcReduction="20000"/>
          </a:bodyPr>
          <a:lstStyle/>
          <a:p>
            <a:pPr eaLnBrk="1" fontAlgn="auto" hangingPunct="1">
              <a:spcAft>
                <a:spcPts val="0"/>
              </a:spcAft>
              <a:defRPr/>
            </a:pPr>
            <a:r>
              <a:rPr lang="en-US" sz="2800" dirty="0">
                <a:solidFill>
                  <a:schemeClr val="tx2"/>
                </a:solidFill>
                <a:latin typeface="Times New Roman" pitchFamily="18" charset="0"/>
                <a:cs typeface="Times New Roman" pitchFamily="18" charset="0"/>
              </a:rPr>
              <a:t>Investigation:</a:t>
            </a:r>
          </a:p>
          <a:p>
            <a:pPr lvl="1" eaLnBrk="1" fontAlgn="auto" hangingPunct="1">
              <a:spcAft>
                <a:spcPts val="0"/>
              </a:spcAft>
              <a:defRPr/>
            </a:pPr>
            <a:r>
              <a:rPr lang="en-US" dirty="0"/>
              <a:t> </a:t>
            </a:r>
            <a:r>
              <a:rPr lang="en-US" sz="2400" dirty="0">
                <a:latin typeface="Times New Roman" pitchFamily="18" charset="0"/>
                <a:cs typeface="Times New Roman" pitchFamily="18" charset="0"/>
              </a:rPr>
              <a:t>CBC, </a:t>
            </a:r>
            <a:r>
              <a:rPr lang="en-US" altLang="en-US" sz="2400" dirty="0"/>
              <a:t>Urinalysis, Urine Culture, Urethral Swab.</a:t>
            </a:r>
            <a:endParaRPr lang="en-US" sz="2400" dirty="0">
              <a:latin typeface="Times New Roman" pitchFamily="18" charset="0"/>
              <a:cs typeface="Times New Roman" pitchFamily="18" charset="0"/>
            </a:endParaRPr>
          </a:p>
          <a:p>
            <a:pPr eaLnBrk="1" fontAlgn="auto" hangingPunct="1">
              <a:spcAft>
                <a:spcPts val="0"/>
              </a:spcAft>
              <a:defRPr/>
            </a:pPr>
            <a:r>
              <a:rPr lang="en-US" sz="2800" dirty="0">
                <a:solidFill>
                  <a:schemeClr val="tx2"/>
                </a:solidFill>
                <a:latin typeface="Times New Roman" pitchFamily="18" charset="0"/>
                <a:cs typeface="Times New Roman" pitchFamily="18" charset="0"/>
              </a:rPr>
              <a:t>Treatment:</a:t>
            </a:r>
          </a:p>
          <a:p>
            <a:pPr lvl="1" eaLnBrk="1" fontAlgn="auto" hangingPunct="1">
              <a:spcAft>
                <a:spcPts val="0"/>
              </a:spcAft>
              <a:buFont typeface="Wingdings" pitchFamily="2" charset="2"/>
              <a:buChar char="§"/>
              <a:defRPr/>
            </a:pPr>
            <a:r>
              <a:rPr lang="en-US" sz="2400" dirty="0">
                <a:latin typeface="Times New Roman" pitchFamily="18" charset="0"/>
                <a:cs typeface="Times New Roman" pitchFamily="18" charset="0"/>
              </a:rPr>
              <a:t>Acute: Bed rest, Analgesia, </a:t>
            </a:r>
          </a:p>
          <a:p>
            <a:pPr lvl="1" eaLnBrk="1" hangingPunct="1">
              <a:defRPr/>
            </a:pPr>
            <a:r>
              <a:rPr lang="en-US" altLang="en-US" sz="2400" b="1" dirty="0">
                <a:solidFill>
                  <a:srgbClr val="FF0000"/>
                </a:solidFill>
                <a:latin typeface="Times New Roman" pitchFamily="18" charset="0"/>
                <a:cs typeface="Times New Roman" pitchFamily="18" charset="0"/>
              </a:rPr>
              <a:t>&lt; 35 y/o</a:t>
            </a:r>
          </a:p>
          <a:p>
            <a:pPr lvl="2" eaLnBrk="1" hangingPunct="1">
              <a:defRPr/>
            </a:pPr>
            <a:r>
              <a:rPr lang="en-US" altLang="en-US" dirty="0">
                <a:latin typeface="Times New Roman" pitchFamily="18" charset="0"/>
                <a:cs typeface="Times New Roman" pitchFamily="18" charset="0"/>
              </a:rPr>
              <a:t>Ceftriaxone </a:t>
            </a:r>
          </a:p>
          <a:p>
            <a:pPr lvl="2" eaLnBrk="1" hangingPunct="1">
              <a:defRPr/>
            </a:pPr>
            <a:r>
              <a:rPr lang="en-US" altLang="en-US" dirty="0" err="1">
                <a:latin typeface="Times New Roman" pitchFamily="18" charset="0"/>
                <a:cs typeface="Times New Roman" pitchFamily="18" charset="0"/>
              </a:rPr>
              <a:t>Doxycyxline</a:t>
            </a:r>
            <a:endParaRPr lang="en-US" altLang="en-US" dirty="0">
              <a:latin typeface="Times New Roman" pitchFamily="18" charset="0"/>
              <a:cs typeface="Times New Roman" pitchFamily="18" charset="0"/>
            </a:endParaRPr>
          </a:p>
          <a:p>
            <a:pPr lvl="1" eaLnBrk="1" hangingPunct="1">
              <a:defRPr/>
            </a:pPr>
            <a:r>
              <a:rPr lang="en-US" altLang="en-US" sz="2400" b="1" dirty="0">
                <a:solidFill>
                  <a:srgbClr val="FF0000"/>
                </a:solidFill>
                <a:latin typeface="Times New Roman" pitchFamily="18" charset="0"/>
                <a:cs typeface="Times New Roman" pitchFamily="18" charset="0"/>
              </a:rPr>
              <a:t>&gt; 50 y/o</a:t>
            </a:r>
          </a:p>
          <a:p>
            <a:pPr lvl="2" eaLnBrk="1" hangingPunct="1">
              <a:defRPr/>
            </a:pPr>
            <a:r>
              <a:rPr lang="en-US" altLang="en-US" dirty="0">
                <a:latin typeface="Times New Roman" pitchFamily="18" charset="0"/>
                <a:cs typeface="Times New Roman" pitchFamily="18" charset="0"/>
              </a:rPr>
              <a:t>Treat responsible organism</a:t>
            </a:r>
          </a:p>
          <a:p>
            <a:pPr lvl="2" eaLnBrk="1" hangingPunct="1">
              <a:defRPr/>
            </a:pPr>
            <a:r>
              <a:rPr lang="en-US" dirty="0" err="1">
                <a:latin typeface="Times New Roman" pitchFamily="18" charset="0"/>
                <a:cs typeface="Times New Roman" pitchFamily="18" charset="0"/>
              </a:rPr>
              <a:t>ciprofluxacin</a:t>
            </a:r>
            <a:r>
              <a:rPr lang="en-US" dirty="0">
                <a:latin typeface="Times New Roman" pitchFamily="18" charset="0"/>
                <a:cs typeface="Times New Roman" pitchFamily="18" charset="0"/>
              </a:rPr>
              <a:t> </a:t>
            </a:r>
            <a:r>
              <a:rPr lang="en-US" altLang="en-US" dirty="0">
                <a:latin typeface="Times New Roman" pitchFamily="18" charset="0"/>
                <a:cs typeface="Times New Roman" pitchFamily="18" charset="0"/>
              </a:rPr>
              <a:t>/</a:t>
            </a:r>
            <a:r>
              <a:rPr lang="en-US" altLang="en-US" dirty="0" err="1">
                <a:latin typeface="Times New Roman" pitchFamily="18" charset="0"/>
                <a:cs typeface="Times New Roman" pitchFamily="18" charset="0"/>
              </a:rPr>
              <a:t>Quinilones</a:t>
            </a:r>
            <a:endParaRPr lang="en-US" dirty="0">
              <a:latin typeface="Times New Roman" pitchFamily="18" charset="0"/>
              <a:cs typeface="Times New Roman" pitchFamily="18" charset="0"/>
            </a:endParaRPr>
          </a:p>
          <a:p>
            <a:pPr lvl="1" eaLnBrk="1" fontAlgn="auto" hangingPunct="1">
              <a:spcAft>
                <a:spcPts val="0"/>
              </a:spcAft>
              <a:buFont typeface="Wingdings" pitchFamily="2" charset="2"/>
              <a:buChar char="§"/>
              <a:defRPr/>
            </a:pPr>
            <a:r>
              <a:rPr lang="en-US" sz="2400" dirty="0">
                <a:solidFill>
                  <a:srgbClr val="FF0000"/>
                </a:solidFill>
                <a:latin typeface="Times New Roman" pitchFamily="18" charset="0"/>
                <a:cs typeface="Times New Roman" pitchFamily="18" charset="0"/>
              </a:rPr>
              <a:t>Chronic</a:t>
            </a:r>
            <a:r>
              <a:rPr lang="en-US" sz="2400" dirty="0">
                <a:latin typeface="Times New Roman" pitchFamily="18" charset="0"/>
                <a:cs typeface="Times New Roman" pitchFamily="18" charset="0"/>
              </a:rPr>
              <a:t>: TB-</a:t>
            </a:r>
            <a:r>
              <a:rPr lang="en-US" sz="2400" dirty="0" err="1">
                <a:latin typeface="Times New Roman" pitchFamily="18" charset="0"/>
                <a:cs typeface="Times New Roman" pitchFamily="18" charset="0"/>
              </a:rPr>
              <a:t>antituberculous</a:t>
            </a:r>
            <a:r>
              <a:rPr lang="en-US" sz="2400" dirty="0">
                <a:latin typeface="Times New Roman" pitchFamily="18" charset="0"/>
                <a:cs typeface="Times New Roman" pitchFamily="18" charset="0"/>
              </a:rPr>
              <a:t> drugs.</a:t>
            </a:r>
          </a:p>
          <a:p>
            <a:pPr lvl="1" eaLnBrk="1" fontAlgn="auto" hangingPunct="1">
              <a:spcAft>
                <a:spcPts val="0"/>
              </a:spcAft>
              <a:buFont typeface="Wingdings" pitchFamily="2" charset="2"/>
              <a:buChar char="§"/>
              <a:defRP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Orchidectomy</a:t>
            </a:r>
            <a:r>
              <a:rPr lang="en-US" sz="2400" dirty="0">
                <a:latin typeface="Times New Roman" pitchFamily="18" charset="0"/>
                <a:cs typeface="Times New Roman" pitchFamily="18" charset="0"/>
              </a:rPr>
              <a:t> if fails.</a:t>
            </a:r>
          </a:p>
          <a:p>
            <a:pPr marL="457200" lvl="1" indent="0" eaLnBrk="1" fontAlgn="auto" hangingPunct="1">
              <a:spcAft>
                <a:spcPts val="0"/>
              </a:spcAft>
              <a:buFont typeface="Arial" panose="020B0604020202020204" pitchFamily="34" charset="0"/>
              <a:buNone/>
              <a:defRPr/>
            </a:pP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linds(horizontal)">
                                      <p:cBhvr>
                                        <p:cTn id="7" dur="500"/>
                                        <p:tgtEl>
                                          <p:spTgt spid="27651">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651">
                                            <p:txEl>
                                              <p:pRg st="1" end="1"/>
                                            </p:txEl>
                                          </p:spTgt>
                                        </p:tgtEl>
                                        <p:attrNameLst>
                                          <p:attrName>style.visibility</p:attrName>
                                        </p:attrNameLst>
                                      </p:cBhvr>
                                      <p:to>
                                        <p:strVal val="visible"/>
                                      </p:to>
                                    </p:set>
                                    <p:animEffect transition="in" filter="blinds(horizontal)">
                                      <p:cBhvr>
                                        <p:cTn id="10" dur="500"/>
                                        <p:tgtEl>
                                          <p:spTgt spid="2765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animEffect transition="in" filter="blinds(horizontal)">
                                      <p:cBhvr>
                                        <p:cTn id="15" dur="500"/>
                                        <p:tgtEl>
                                          <p:spTgt spid="27651">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7651">
                                            <p:txEl>
                                              <p:pRg st="3" end="3"/>
                                            </p:txEl>
                                          </p:spTgt>
                                        </p:tgtEl>
                                        <p:attrNameLst>
                                          <p:attrName>style.visibility</p:attrName>
                                        </p:attrNameLst>
                                      </p:cBhvr>
                                      <p:to>
                                        <p:strVal val="visible"/>
                                      </p:to>
                                    </p:set>
                                    <p:animEffect transition="in" filter="blinds(horizontal)">
                                      <p:cBhvr>
                                        <p:cTn id="18" dur="500"/>
                                        <p:tgtEl>
                                          <p:spTgt spid="27651">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7651">
                                            <p:txEl>
                                              <p:pRg st="4" end="4"/>
                                            </p:txEl>
                                          </p:spTgt>
                                        </p:tgtEl>
                                        <p:attrNameLst>
                                          <p:attrName>style.visibility</p:attrName>
                                        </p:attrNameLst>
                                      </p:cBhvr>
                                      <p:to>
                                        <p:strVal val="visible"/>
                                      </p:to>
                                    </p:set>
                                    <p:animEffect transition="in" filter="blinds(horizontal)">
                                      <p:cBhvr>
                                        <p:cTn id="21" dur="500"/>
                                        <p:tgtEl>
                                          <p:spTgt spid="27651">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7651">
                                            <p:txEl>
                                              <p:pRg st="5" end="5"/>
                                            </p:txEl>
                                          </p:spTgt>
                                        </p:tgtEl>
                                        <p:attrNameLst>
                                          <p:attrName>style.visibility</p:attrName>
                                        </p:attrNameLst>
                                      </p:cBhvr>
                                      <p:to>
                                        <p:strVal val="visible"/>
                                      </p:to>
                                    </p:set>
                                    <p:animEffect transition="in" filter="blinds(horizontal)">
                                      <p:cBhvr>
                                        <p:cTn id="24" dur="500"/>
                                        <p:tgtEl>
                                          <p:spTgt spid="27651">
                                            <p:txEl>
                                              <p:pRg st="5" end="5"/>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7651">
                                            <p:txEl>
                                              <p:pRg st="6" end="6"/>
                                            </p:txEl>
                                          </p:spTgt>
                                        </p:tgtEl>
                                        <p:attrNameLst>
                                          <p:attrName>style.visibility</p:attrName>
                                        </p:attrNameLst>
                                      </p:cBhvr>
                                      <p:to>
                                        <p:strVal val="visible"/>
                                      </p:to>
                                    </p:set>
                                    <p:animEffect transition="in" filter="blinds(horizontal)">
                                      <p:cBhvr>
                                        <p:cTn id="27" dur="500"/>
                                        <p:tgtEl>
                                          <p:spTgt spid="27651">
                                            <p:txEl>
                                              <p:pRg st="6" end="6"/>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7651">
                                            <p:txEl>
                                              <p:pRg st="7" end="7"/>
                                            </p:txEl>
                                          </p:spTgt>
                                        </p:tgtEl>
                                        <p:attrNameLst>
                                          <p:attrName>style.visibility</p:attrName>
                                        </p:attrNameLst>
                                      </p:cBhvr>
                                      <p:to>
                                        <p:strVal val="visible"/>
                                      </p:to>
                                    </p:set>
                                    <p:animEffect transition="in" filter="blinds(horizontal)">
                                      <p:cBhvr>
                                        <p:cTn id="30" dur="500"/>
                                        <p:tgtEl>
                                          <p:spTgt spid="27651">
                                            <p:txEl>
                                              <p:pRg st="7" end="7"/>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7651">
                                            <p:txEl>
                                              <p:pRg st="8" end="8"/>
                                            </p:txEl>
                                          </p:spTgt>
                                        </p:tgtEl>
                                        <p:attrNameLst>
                                          <p:attrName>style.visibility</p:attrName>
                                        </p:attrNameLst>
                                      </p:cBhvr>
                                      <p:to>
                                        <p:strVal val="visible"/>
                                      </p:to>
                                    </p:set>
                                    <p:animEffect transition="in" filter="blinds(horizontal)">
                                      <p:cBhvr>
                                        <p:cTn id="33" dur="500"/>
                                        <p:tgtEl>
                                          <p:spTgt spid="27651">
                                            <p:txEl>
                                              <p:pRg st="8" end="8"/>
                                            </p:txEl>
                                          </p:spTgt>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7651">
                                            <p:txEl>
                                              <p:pRg st="9" end="9"/>
                                            </p:txEl>
                                          </p:spTgt>
                                        </p:tgtEl>
                                        <p:attrNameLst>
                                          <p:attrName>style.visibility</p:attrName>
                                        </p:attrNameLst>
                                      </p:cBhvr>
                                      <p:to>
                                        <p:strVal val="visible"/>
                                      </p:to>
                                    </p:set>
                                    <p:animEffect transition="in" filter="blinds(horizontal)">
                                      <p:cBhvr>
                                        <p:cTn id="36" dur="500"/>
                                        <p:tgtEl>
                                          <p:spTgt spid="27651">
                                            <p:txEl>
                                              <p:pRg st="9" end="9"/>
                                            </p:tx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7651">
                                            <p:txEl>
                                              <p:pRg st="10" end="10"/>
                                            </p:txEl>
                                          </p:spTgt>
                                        </p:tgtEl>
                                        <p:attrNameLst>
                                          <p:attrName>style.visibility</p:attrName>
                                        </p:attrNameLst>
                                      </p:cBhvr>
                                      <p:to>
                                        <p:strVal val="visible"/>
                                      </p:to>
                                    </p:set>
                                    <p:animEffect transition="in" filter="blinds(horizontal)">
                                      <p:cBhvr>
                                        <p:cTn id="39" dur="500"/>
                                        <p:tgtEl>
                                          <p:spTgt spid="27651">
                                            <p:txEl>
                                              <p:pRg st="10" end="10"/>
                                            </p:txEl>
                                          </p:spTgt>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7651">
                                            <p:txEl>
                                              <p:pRg st="11" end="11"/>
                                            </p:txEl>
                                          </p:spTgt>
                                        </p:tgtEl>
                                        <p:attrNameLst>
                                          <p:attrName>style.visibility</p:attrName>
                                        </p:attrNameLst>
                                      </p:cBhvr>
                                      <p:to>
                                        <p:strVal val="visible"/>
                                      </p:to>
                                    </p:set>
                                    <p:animEffect transition="in" filter="blinds(horizontal)">
                                      <p:cBhvr>
                                        <p:cTn id="42" dur="500"/>
                                        <p:tgtEl>
                                          <p:spTgt spid="276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811" t="28927" r="20054" b="6177"/>
          <a:stretch/>
        </p:blipFill>
        <p:spPr bwMode="auto">
          <a:xfrm>
            <a:off x="152400" y="1447800"/>
            <a:ext cx="8763000" cy="4091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3640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 xmlns:a16="http://schemas.microsoft.com/office/drawing/2014/main" id="{173D992C-2B38-4C2F-97CE-FDB0DCEC5A59}"/>
              </a:ext>
            </a:extLst>
          </p:cNvPr>
          <p:cNvSpPr>
            <a:spLocks noGrp="1" noChangeArrowheads="1"/>
          </p:cNvSpPr>
          <p:nvPr>
            <p:ph type="body" idx="4294967295"/>
          </p:nvPr>
        </p:nvSpPr>
        <p:spPr>
          <a:xfrm>
            <a:off x="76200" y="533400"/>
            <a:ext cx="8915400" cy="5807075"/>
          </a:xfrm>
        </p:spPr>
        <p:txBody>
          <a:bodyPr/>
          <a:lstStyle/>
          <a:p>
            <a:pPr eaLnBrk="1" hangingPunct="1">
              <a:lnSpc>
                <a:spcPct val="80000"/>
              </a:lnSpc>
              <a:buClr>
                <a:schemeClr val="tx1"/>
              </a:buClr>
              <a:buFont typeface="Symbol" pitchFamily="18" charset="2"/>
              <a:buChar char=""/>
              <a:defRPr/>
            </a:pPr>
            <a:r>
              <a:rPr lang="en-US" sz="2800" b="1" dirty="0"/>
              <a:t>The tunica </a:t>
            </a:r>
            <a:r>
              <a:rPr lang="en-US" sz="2800" b="1" dirty="0" err="1"/>
              <a:t>vaginalis</a:t>
            </a:r>
            <a:r>
              <a:rPr lang="en-US" sz="2800" b="1" dirty="0"/>
              <a:t>:</a:t>
            </a:r>
          </a:p>
          <a:p>
            <a:pPr lvl="2" eaLnBrk="1" hangingPunct="1">
              <a:lnSpc>
                <a:spcPct val="80000"/>
              </a:lnSpc>
              <a:buClr>
                <a:schemeClr val="tx1"/>
              </a:buClr>
              <a:buFont typeface="Symbol" pitchFamily="18" charset="2"/>
              <a:buChar char=""/>
              <a:defRPr/>
            </a:pPr>
            <a:r>
              <a:rPr lang="en-US" sz="2200" dirty="0"/>
              <a:t>is the lower expanded part of the </a:t>
            </a:r>
            <a:r>
              <a:rPr lang="en-US" sz="2200" dirty="0" err="1"/>
              <a:t>processus</a:t>
            </a:r>
            <a:r>
              <a:rPr lang="en-US" sz="2200" dirty="0"/>
              <a:t> </a:t>
            </a:r>
            <a:r>
              <a:rPr lang="en-US" sz="2200" dirty="0" err="1"/>
              <a:t>vaginalis</a:t>
            </a:r>
            <a:endParaRPr lang="en-US" sz="2200" dirty="0"/>
          </a:p>
          <a:p>
            <a:pPr lvl="2" eaLnBrk="1" hangingPunct="1">
              <a:lnSpc>
                <a:spcPct val="80000"/>
              </a:lnSpc>
              <a:buClr>
                <a:schemeClr val="tx1"/>
              </a:buClr>
              <a:buFont typeface="Symbol" pitchFamily="18" charset="2"/>
              <a:buChar char=""/>
              <a:defRPr/>
            </a:pPr>
            <a:r>
              <a:rPr lang="en-US" sz="2200" dirty="0"/>
              <a:t>it becomes closed before birth thus it is closed sac, </a:t>
            </a:r>
          </a:p>
          <a:p>
            <a:pPr lvl="2" eaLnBrk="1" hangingPunct="1">
              <a:lnSpc>
                <a:spcPct val="80000"/>
              </a:lnSpc>
              <a:buClr>
                <a:schemeClr val="tx1"/>
              </a:buClr>
              <a:buFont typeface="Symbol" pitchFamily="18" charset="2"/>
              <a:buChar char=""/>
              <a:defRPr/>
            </a:pPr>
            <a:r>
              <a:rPr lang="en-US" sz="2200" dirty="0"/>
              <a:t>It is </a:t>
            </a:r>
            <a:r>
              <a:rPr lang="en-US" sz="2200" dirty="0" err="1"/>
              <a:t>invaginated</a:t>
            </a:r>
            <a:r>
              <a:rPr lang="en-US" sz="2200" dirty="0"/>
              <a:t> from behind by the testis (covers the </a:t>
            </a:r>
            <a:r>
              <a:rPr lang="en-US" sz="2200" dirty="0">
                <a:solidFill>
                  <a:srgbClr val="FF0000"/>
                </a:solidFill>
              </a:rPr>
              <a:t>anterior, medial, and lateral surfaces </a:t>
            </a:r>
            <a:r>
              <a:rPr lang="en-US" sz="2200" dirty="0"/>
              <a:t>of testis). </a:t>
            </a:r>
          </a:p>
          <a:p>
            <a:pPr lvl="2" eaLnBrk="1" hangingPunct="1">
              <a:lnSpc>
                <a:spcPct val="80000"/>
              </a:lnSpc>
              <a:buClr>
                <a:schemeClr val="tx1"/>
              </a:buClr>
              <a:buFont typeface="Symbol" pitchFamily="18" charset="2"/>
              <a:buChar char=""/>
              <a:defRPr/>
            </a:pPr>
            <a:endParaRPr lang="en-US" sz="2200" dirty="0"/>
          </a:p>
          <a:p>
            <a:pPr eaLnBrk="1" hangingPunct="1">
              <a:lnSpc>
                <a:spcPct val="80000"/>
              </a:lnSpc>
              <a:buClr>
                <a:schemeClr val="tx1"/>
              </a:buClr>
              <a:buFont typeface="Symbol" pitchFamily="18" charset="2"/>
              <a:buChar char=""/>
              <a:defRPr/>
            </a:pPr>
            <a:r>
              <a:rPr lang="en-US" sz="2800" b="1" dirty="0"/>
              <a:t>Lymph Drainage</a:t>
            </a:r>
            <a:r>
              <a:rPr lang="en-US" sz="2800" dirty="0"/>
              <a:t>: </a:t>
            </a:r>
          </a:p>
          <a:p>
            <a:pPr lvl="2" eaLnBrk="1" hangingPunct="1">
              <a:lnSpc>
                <a:spcPct val="80000"/>
              </a:lnSpc>
              <a:buClr>
                <a:schemeClr val="tx1"/>
              </a:buClr>
              <a:buFont typeface="Symbol" pitchFamily="18" charset="2"/>
              <a:buChar char=""/>
              <a:defRPr/>
            </a:pPr>
            <a:r>
              <a:rPr lang="en-US" sz="2200" dirty="0"/>
              <a:t>The </a:t>
            </a:r>
            <a:r>
              <a:rPr lang="en-US" sz="2200" u="sng" dirty="0"/>
              <a:t>penis and scrotum, including the tunica </a:t>
            </a:r>
            <a:r>
              <a:rPr lang="en-US" sz="2200" u="sng" dirty="0" err="1"/>
              <a:t>vaginalis</a:t>
            </a:r>
            <a:r>
              <a:rPr lang="en-US" sz="2200" u="sng" dirty="0"/>
              <a:t>,</a:t>
            </a:r>
            <a:r>
              <a:rPr lang="en-US" sz="2200" dirty="0"/>
              <a:t> drains into the </a:t>
            </a:r>
            <a:r>
              <a:rPr lang="en-US" sz="2200" b="1" dirty="0">
                <a:solidFill>
                  <a:srgbClr val="FF0000"/>
                </a:solidFill>
              </a:rPr>
              <a:t>superficial inguinal L.N. </a:t>
            </a:r>
          </a:p>
          <a:p>
            <a:pPr lvl="2" eaLnBrk="1" hangingPunct="1">
              <a:lnSpc>
                <a:spcPct val="80000"/>
              </a:lnSpc>
              <a:buClr>
                <a:schemeClr val="tx1"/>
              </a:buClr>
              <a:buFont typeface="Symbol" pitchFamily="18" charset="2"/>
              <a:buChar char=""/>
              <a:defRPr/>
            </a:pPr>
            <a:endParaRPr lang="en-US" sz="2200" dirty="0"/>
          </a:p>
          <a:p>
            <a:pPr eaLnBrk="1" hangingPunct="1">
              <a:lnSpc>
                <a:spcPct val="80000"/>
              </a:lnSpc>
              <a:buClr>
                <a:schemeClr val="tx1"/>
              </a:buClr>
              <a:buFont typeface="Symbol" pitchFamily="18" charset="2"/>
              <a:buChar char=""/>
              <a:defRPr/>
            </a:pPr>
            <a:r>
              <a:rPr lang="en-US" sz="2800" b="1" dirty="0"/>
              <a:t>The </a:t>
            </a:r>
            <a:r>
              <a:rPr lang="en-US" sz="2800" b="1" dirty="0" err="1"/>
              <a:t>cremaster</a:t>
            </a:r>
            <a:r>
              <a:rPr lang="en-US" sz="2800" b="1" dirty="0"/>
              <a:t> muscle:</a:t>
            </a:r>
          </a:p>
          <a:p>
            <a:pPr lvl="2" eaLnBrk="1" hangingPunct="1">
              <a:lnSpc>
                <a:spcPct val="80000"/>
              </a:lnSpc>
              <a:buClr>
                <a:schemeClr val="tx1"/>
              </a:buClr>
              <a:buFont typeface="Symbol" pitchFamily="18" charset="2"/>
              <a:buChar char=""/>
              <a:defRPr/>
            </a:pPr>
            <a:r>
              <a:rPr lang="en-US" sz="2200" dirty="0"/>
              <a:t>Can be made to contract by stroking the skin on the medial aspect of the thigh </a:t>
            </a:r>
            <a:r>
              <a:rPr lang="en-US" sz="2200" dirty="0" err="1"/>
              <a:t>i.e</a:t>
            </a:r>
            <a:r>
              <a:rPr lang="ar-SA" sz="2200" dirty="0" err="1">
                <a:ea typeface="Majalla UI"/>
              </a:rPr>
              <a:t>.</a:t>
            </a:r>
            <a:r>
              <a:rPr lang="ar-SA" sz="2200" dirty="0">
                <a:ea typeface="Majalla UI"/>
              </a:rPr>
              <a:t> </a:t>
            </a:r>
            <a:r>
              <a:rPr lang="en-US" b="1" dirty="0">
                <a:solidFill>
                  <a:srgbClr val="FF0000"/>
                </a:solidFill>
                <a:effectLst>
                  <a:outerShdw blurRad="38100" dist="38100" dir="2700000" algn="tl">
                    <a:srgbClr val="000000">
                      <a:alpha val="43137"/>
                    </a:srgbClr>
                  </a:outerShdw>
                </a:effectLst>
                <a:latin typeface="Aharoni" pitchFamily="2" charset="-79"/>
                <a:cs typeface="Aharoni" pitchFamily="2" charset="-79"/>
              </a:rPr>
              <a:t>cremasteric reflex. </a:t>
            </a:r>
            <a:endParaRPr lang="en-US" sz="2200" b="1" dirty="0">
              <a:solidFill>
                <a:srgbClr val="FF0000"/>
              </a:solidFill>
              <a:effectLst>
                <a:outerShdw blurRad="38100" dist="38100" dir="2700000" algn="tl">
                  <a:srgbClr val="000000">
                    <a:alpha val="43137"/>
                  </a:srgbClr>
                </a:outerShdw>
              </a:effectLst>
              <a:latin typeface="Aharoni" pitchFamily="2" charset="-79"/>
              <a:cs typeface="Aharoni" pitchFamily="2" charset="-79"/>
            </a:endParaRPr>
          </a:p>
          <a:p>
            <a:pPr lvl="2" eaLnBrk="1" hangingPunct="1">
              <a:lnSpc>
                <a:spcPct val="80000"/>
              </a:lnSpc>
              <a:buClr>
                <a:schemeClr val="tx1"/>
              </a:buClr>
              <a:buFont typeface="Symbol" pitchFamily="18" charset="2"/>
              <a:buChar char=""/>
              <a:defRPr/>
            </a:pPr>
            <a:r>
              <a:rPr lang="en-US" sz="2200" dirty="0"/>
              <a:t>The</a:t>
            </a:r>
            <a:r>
              <a:rPr lang="ar-SA" sz="2200" dirty="0">
                <a:ea typeface="Majalla UI"/>
              </a:rPr>
              <a:t> </a:t>
            </a:r>
            <a:r>
              <a:rPr lang="en-US" sz="2200" dirty="0"/>
              <a:t>function of the </a:t>
            </a:r>
            <a:r>
              <a:rPr lang="en-US" sz="2200" dirty="0" err="1"/>
              <a:t>cremaster</a:t>
            </a:r>
            <a:r>
              <a:rPr lang="en-US" sz="2200" dirty="0"/>
              <a:t> muscle is to</a:t>
            </a:r>
            <a:r>
              <a:rPr lang="ar-SA" sz="2200" dirty="0">
                <a:ea typeface="Majalla UI"/>
              </a:rPr>
              <a:t> </a:t>
            </a:r>
            <a:r>
              <a:rPr lang="en-US" sz="2200" u="sng" dirty="0"/>
              <a:t>raise the testis </a:t>
            </a:r>
            <a:r>
              <a:rPr lang="en-US" sz="2200" dirty="0"/>
              <a:t>and the scrotum upward </a:t>
            </a:r>
            <a:r>
              <a:rPr lang="en-US" sz="2200" u="sng" dirty="0"/>
              <a:t>for warmth and for protection against injury.</a:t>
            </a:r>
            <a:r>
              <a:rPr lang="ar-JO" sz="2200" u="sng" dirty="0">
                <a:ea typeface="Majalla UI"/>
              </a:rPr>
              <a:t> </a:t>
            </a:r>
            <a:endParaRPr lang="en-US" sz="2200" u="sng" dirty="0"/>
          </a:p>
          <a:p>
            <a:pPr eaLnBrk="1" hangingPunct="1">
              <a:lnSpc>
                <a:spcPct val="80000"/>
              </a:lnSpc>
              <a:buClr>
                <a:schemeClr val="tx1"/>
              </a:buClr>
              <a:buFont typeface="Symbol" pitchFamily="18" charset="2"/>
              <a:buChar char=""/>
              <a:defRPr/>
            </a:pPr>
            <a:endParaRPr lang="en-US" sz="2000" dirty="0"/>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811" t="26173" r="19710" b="5258"/>
          <a:stretch/>
        </p:blipFill>
        <p:spPr bwMode="auto">
          <a:xfrm>
            <a:off x="228600" y="1143001"/>
            <a:ext cx="8763002" cy="4495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62748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 xmlns:a16="http://schemas.microsoft.com/office/drawing/2014/main" id="{9BAB4A7E-3422-448C-94F6-875260E41FAA}"/>
              </a:ext>
            </a:extLst>
          </p:cNvPr>
          <p:cNvSpPr>
            <a:spLocks noGrp="1" noChangeArrowheads="1"/>
          </p:cNvSpPr>
          <p:nvPr>
            <p:ph type="title"/>
          </p:nvPr>
        </p:nvSpPr>
        <p:spPr>
          <a:xfrm>
            <a:off x="609600" y="533400"/>
            <a:ext cx="6870700" cy="914400"/>
          </a:xfrm>
        </p:spPr>
        <p:txBody>
          <a:bodyPr/>
          <a:lstStyle/>
          <a:p>
            <a:pPr eaLnBrk="1" hangingPunct="1"/>
            <a:r>
              <a:rPr lang="en-US" altLang="en-US"/>
              <a:t>5- Orchitis</a:t>
            </a:r>
          </a:p>
        </p:txBody>
      </p:sp>
      <p:sp>
        <p:nvSpPr>
          <p:cNvPr id="41987" name="Rectangle 3">
            <a:extLst>
              <a:ext uri="{FF2B5EF4-FFF2-40B4-BE49-F238E27FC236}">
                <a16:creationId xmlns="" xmlns:a16="http://schemas.microsoft.com/office/drawing/2014/main" id="{5059EB53-5311-48C5-8CBF-1F764A9120C9}"/>
              </a:ext>
            </a:extLst>
          </p:cNvPr>
          <p:cNvSpPr>
            <a:spLocks noGrp="1" noChangeArrowheads="1"/>
          </p:cNvSpPr>
          <p:nvPr>
            <p:ph type="body" idx="1"/>
          </p:nvPr>
        </p:nvSpPr>
        <p:spPr>
          <a:xfrm>
            <a:off x="228600" y="1752600"/>
            <a:ext cx="8153400" cy="4800600"/>
          </a:xfrm>
        </p:spPr>
        <p:txBody>
          <a:bodyPr/>
          <a:lstStyle/>
          <a:p>
            <a:pPr eaLnBrk="1" hangingPunct="1">
              <a:lnSpc>
                <a:spcPct val="90000"/>
              </a:lnSpc>
            </a:pPr>
            <a:r>
              <a:rPr lang="en-US" altLang="en-US" dirty="0"/>
              <a:t>DEFINITION:</a:t>
            </a:r>
          </a:p>
          <a:p>
            <a:pPr lvl="1" eaLnBrk="1" hangingPunct="1">
              <a:lnSpc>
                <a:spcPct val="90000"/>
              </a:lnSpc>
            </a:pPr>
            <a:r>
              <a:rPr lang="en-US" altLang="en-US" dirty="0"/>
              <a:t>Inflammation or infection of the </a:t>
            </a:r>
            <a:r>
              <a:rPr lang="en-US" altLang="en-US" dirty="0">
                <a:solidFill>
                  <a:srgbClr val="FF0000"/>
                </a:solidFill>
              </a:rPr>
              <a:t>testicles</a:t>
            </a:r>
          </a:p>
          <a:p>
            <a:pPr lvl="1" eaLnBrk="1" hangingPunct="1">
              <a:lnSpc>
                <a:spcPct val="90000"/>
              </a:lnSpc>
            </a:pPr>
            <a:r>
              <a:rPr lang="en-US" altLang="en-US" dirty="0">
                <a:solidFill>
                  <a:srgbClr val="FF0000"/>
                </a:solidFill>
              </a:rPr>
              <a:t>may be related to epididymitis </a:t>
            </a:r>
            <a:r>
              <a:rPr lang="en-US" altLang="en-US" dirty="0"/>
              <a:t>with Extension to testes</a:t>
            </a:r>
          </a:p>
          <a:p>
            <a:pPr eaLnBrk="1" hangingPunct="1">
              <a:lnSpc>
                <a:spcPct val="90000"/>
              </a:lnSpc>
            </a:pPr>
            <a:r>
              <a:rPr lang="en-US" altLang="en-US" dirty="0"/>
              <a:t>Etiology:</a:t>
            </a:r>
          </a:p>
          <a:p>
            <a:pPr lvl="1" eaLnBrk="1" hangingPunct="1">
              <a:lnSpc>
                <a:spcPct val="90000"/>
              </a:lnSpc>
            </a:pPr>
            <a:r>
              <a:rPr lang="en-US" altLang="en-US" dirty="0"/>
              <a:t>bacterial (E. coli, K. pneumoniae, P. aeruginosa, Staph. or Strep)</a:t>
            </a:r>
          </a:p>
          <a:p>
            <a:pPr lvl="1" eaLnBrk="1" hangingPunct="1">
              <a:lnSpc>
                <a:spcPct val="90000"/>
              </a:lnSpc>
            </a:pPr>
            <a:r>
              <a:rPr lang="en-US" altLang="en-US" dirty="0"/>
              <a:t>viral (</a:t>
            </a:r>
            <a:r>
              <a:rPr lang="en-US" altLang="en-US" dirty="0">
                <a:solidFill>
                  <a:srgbClr val="FF0000"/>
                </a:solidFill>
              </a:rPr>
              <a:t>MUMPS VIRUS, </a:t>
            </a:r>
            <a:r>
              <a:rPr lang="en-US" altLang="en-US" dirty="0"/>
              <a:t>EBV, </a:t>
            </a:r>
            <a:r>
              <a:rPr lang="en-US" altLang="en-US" dirty="0" err="1"/>
              <a:t>coxsackievirus</a:t>
            </a:r>
            <a:r>
              <a:rPr lang="en-US" altLang="en-US" dirty="0"/>
              <a:t>, arbovirus, enterovirus) especially isolated </a:t>
            </a:r>
            <a:r>
              <a:rPr lang="en-US" altLang="en-US" dirty="0" err="1"/>
              <a:t>orchitis</a:t>
            </a:r>
            <a:r>
              <a:rPr lang="en-US" altLang="en-US" dirty="0"/>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 xmlns:a16="http://schemas.microsoft.com/office/drawing/2014/main" id="{BE1A30FD-8E8A-4E6F-B26D-9AD94F248F45}"/>
              </a:ext>
            </a:extLst>
          </p:cNvPr>
          <p:cNvSpPr>
            <a:spLocks noGrp="1"/>
          </p:cNvSpPr>
          <p:nvPr>
            <p:ph type="title"/>
          </p:nvPr>
        </p:nvSpPr>
        <p:spPr/>
        <p:txBody>
          <a:bodyPr/>
          <a:lstStyle/>
          <a:p>
            <a:r>
              <a:rPr lang="en-US" altLang="en-US"/>
              <a:t>ORCHITIS</a:t>
            </a:r>
          </a:p>
        </p:txBody>
      </p:sp>
      <p:sp>
        <p:nvSpPr>
          <p:cNvPr id="43011" name="Content Placeholder 2">
            <a:extLst>
              <a:ext uri="{FF2B5EF4-FFF2-40B4-BE49-F238E27FC236}">
                <a16:creationId xmlns="" xmlns:a16="http://schemas.microsoft.com/office/drawing/2014/main" id="{B93687C9-B4B6-49A2-85BC-49FC59FAF7CC}"/>
              </a:ext>
            </a:extLst>
          </p:cNvPr>
          <p:cNvSpPr>
            <a:spLocks noGrp="1"/>
          </p:cNvSpPr>
          <p:nvPr>
            <p:ph idx="1"/>
          </p:nvPr>
        </p:nvSpPr>
        <p:spPr/>
        <p:txBody>
          <a:bodyPr/>
          <a:lstStyle/>
          <a:p>
            <a:r>
              <a:rPr lang="en-US" altLang="en-US"/>
              <a:t>SIGNS &amp; SYMPTOMS:</a:t>
            </a:r>
          </a:p>
          <a:p>
            <a:pPr lvl="1"/>
            <a:r>
              <a:rPr lang="en-US" altLang="en-US"/>
              <a:t>similar to epididymitis</a:t>
            </a:r>
          </a:p>
          <a:p>
            <a:pPr lvl="1"/>
            <a:r>
              <a:rPr lang="en-US" altLang="en-US"/>
              <a:t>Pain</a:t>
            </a:r>
          </a:p>
          <a:p>
            <a:pPr lvl="1"/>
            <a:r>
              <a:rPr lang="en-US" altLang="en-US"/>
              <a:t>hematuria, ejaculation of blood</a:t>
            </a:r>
          </a:p>
          <a:p>
            <a:pPr lvl="1"/>
            <a:r>
              <a:rPr lang="en-US" altLang="en-US"/>
              <a:t>entire testes swollen- exquisitely tender</a:t>
            </a:r>
          </a:p>
          <a:p>
            <a:pPr lvl="1"/>
            <a:r>
              <a:rPr lang="en-US" altLang="en-US">
                <a:solidFill>
                  <a:srgbClr val="FF0000"/>
                </a:solidFill>
              </a:rPr>
              <a:t>Systemic- fever chills, malaise</a:t>
            </a:r>
          </a:p>
          <a:p>
            <a:pPr lvl="1"/>
            <a:endParaRPr lang="en-US" altLang="en-US"/>
          </a:p>
          <a:p>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295680E1-F9D3-4653-B4FA-BD61D29D4112}"/>
              </a:ext>
            </a:extLst>
          </p:cNvPr>
          <p:cNvSpPr>
            <a:spLocks noGrp="1"/>
          </p:cNvSpPr>
          <p:nvPr>
            <p:ph type="title"/>
          </p:nvPr>
        </p:nvSpPr>
        <p:spPr>
          <a:xfrm>
            <a:off x="-152400" y="1828800"/>
            <a:ext cx="9372600" cy="1828800"/>
          </a:xfrm>
        </p:spPr>
        <p:txBody>
          <a:bodyPr rtlCol="0">
            <a:noAutofit/>
          </a:bodyPr>
          <a:lstStyle/>
          <a:p>
            <a:pPr algn="ctr" eaLnBrk="1" fontAlgn="auto" hangingPunct="1">
              <a:spcAft>
                <a:spcPts val="0"/>
              </a:spcAft>
              <a:defRPr/>
            </a:pPr>
            <a:r>
              <a:rPr lang="en-US" sz="6600" dirty="0">
                <a:solidFill>
                  <a:schemeClr val="accent3">
                    <a:lumMod val="75000"/>
                  </a:schemeClr>
                </a:solidFill>
                <a:latin typeface="Cooper Black" panose="0208090404030B020404" pitchFamily="18" charset="0"/>
                <a:cs typeface="Times New Roman" pitchFamily="18" charset="0"/>
              </a:rPr>
              <a:t>Painless</a:t>
            </a:r>
            <a:br>
              <a:rPr lang="en-US" sz="6600" dirty="0">
                <a:solidFill>
                  <a:schemeClr val="accent3">
                    <a:lumMod val="75000"/>
                  </a:schemeClr>
                </a:solidFill>
                <a:latin typeface="Cooper Black" panose="0208090404030B020404" pitchFamily="18" charset="0"/>
                <a:cs typeface="Times New Roman" pitchFamily="18" charset="0"/>
              </a:rPr>
            </a:br>
            <a:r>
              <a:rPr lang="en-US" sz="6600" dirty="0">
                <a:solidFill>
                  <a:schemeClr val="accent3">
                    <a:lumMod val="75000"/>
                  </a:schemeClr>
                </a:solidFill>
                <a:latin typeface="Cooper Black" panose="0208090404030B020404" pitchFamily="18" charset="0"/>
                <a:cs typeface="Times New Roman" pitchFamily="18" charset="0"/>
              </a:rPr>
              <a:t> scrotal swelling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a:extLst>
              <a:ext uri="{FF2B5EF4-FFF2-40B4-BE49-F238E27FC236}">
                <a16:creationId xmlns="" xmlns:a16="http://schemas.microsoft.com/office/drawing/2014/main" id="{3F795B8C-FA0F-418E-AD08-50FB9B9544C9}"/>
              </a:ext>
            </a:extLst>
          </p:cNvPr>
          <p:cNvSpPr>
            <a:spLocks noGrp="1"/>
          </p:cNvSpPr>
          <p:nvPr>
            <p:ph type="title"/>
          </p:nvPr>
        </p:nvSpPr>
        <p:spPr>
          <a:xfrm>
            <a:off x="304800" y="304800"/>
            <a:ext cx="7467600" cy="1219200"/>
          </a:xfrm>
        </p:spPr>
        <p:txBody>
          <a:bodyPr/>
          <a:lstStyle/>
          <a:p>
            <a:pPr eaLnBrk="1" hangingPunct="1"/>
            <a:r>
              <a:rPr lang="en-US" altLang="en-US"/>
              <a:t>1- </a:t>
            </a:r>
            <a:r>
              <a:rPr lang="en-US" altLang="en-US">
                <a:latin typeface="Times New Roman" panose="02020603050405020304" pitchFamily="18" charset="0"/>
                <a:cs typeface="Times New Roman" panose="02020603050405020304" pitchFamily="18" charset="0"/>
              </a:rPr>
              <a:t>Hydrocele</a:t>
            </a:r>
            <a:endParaRPr lang="en-US" altLang="en-US"/>
          </a:p>
        </p:txBody>
      </p:sp>
      <p:sp>
        <p:nvSpPr>
          <p:cNvPr id="45059" name="Text Placeholder 4">
            <a:extLst>
              <a:ext uri="{FF2B5EF4-FFF2-40B4-BE49-F238E27FC236}">
                <a16:creationId xmlns="" xmlns:a16="http://schemas.microsoft.com/office/drawing/2014/main" id="{C866D011-51CB-48C5-AF8D-4EECDADB42E7}"/>
              </a:ext>
            </a:extLst>
          </p:cNvPr>
          <p:cNvSpPr>
            <a:spLocks noGrp="1"/>
          </p:cNvSpPr>
          <p:nvPr>
            <p:ph type="body" sz="half" idx="1"/>
          </p:nvPr>
        </p:nvSpPr>
        <p:spPr>
          <a:xfrm>
            <a:off x="228600" y="1295400"/>
            <a:ext cx="4229100" cy="4876800"/>
          </a:xfrm>
        </p:spPr>
        <p:txBody>
          <a:bodyPr/>
          <a:lstStyle/>
          <a:p>
            <a:pPr eaLnBrk="1" hangingPunct="1"/>
            <a:r>
              <a:rPr lang="en-US" altLang="en-US" sz="2800" dirty="0">
                <a:latin typeface="Times New Roman" panose="02020603050405020304" pitchFamily="18" charset="0"/>
                <a:cs typeface="Times New Roman" panose="02020603050405020304" pitchFamily="18" charset="0"/>
              </a:rPr>
              <a:t>Is collection of abnormal quantity of serous fluid </a:t>
            </a:r>
            <a:r>
              <a:rPr lang="en-US" altLang="en-US" sz="2800" dirty="0">
                <a:solidFill>
                  <a:srgbClr val="FF0000"/>
                </a:solidFill>
                <a:latin typeface="Times New Roman" panose="02020603050405020304" pitchFamily="18" charset="0"/>
                <a:cs typeface="Times New Roman" panose="02020603050405020304" pitchFamily="18" charset="0"/>
              </a:rPr>
              <a:t>in the tunica vaginalis</a:t>
            </a:r>
            <a:r>
              <a:rPr lang="en-US" altLang="en-US" sz="2800" dirty="0">
                <a:latin typeface="Times New Roman" panose="02020603050405020304" pitchFamily="18" charset="0"/>
                <a:cs typeface="Times New Roman" panose="02020603050405020304" pitchFamily="18" charset="0"/>
              </a:rPr>
              <a:t> (between tunica </a:t>
            </a:r>
            <a:r>
              <a:rPr lang="en-US" altLang="en-US" sz="2800" dirty="0" err="1">
                <a:latin typeface="Times New Roman" panose="02020603050405020304" pitchFamily="18" charset="0"/>
                <a:cs typeface="Times New Roman" panose="02020603050405020304" pitchFamily="18" charset="0"/>
              </a:rPr>
              <a:t>albuginia</a:t>
            </a:r>
            <a:r>
              <a:rPr lang="en-US" altLang="en-US" sz="2800" dirty="0">
                <a:latin typeface="Times New Roman" panose="02020603050405020304" pitchFamily="18" charset="0"/>
                <a:cs typeface="Times New Roman" panose="02020603050405020304" pitchFamily="18" charset="0"/>
              </a:rPr>
              <a:t> &amp; tunica vaginalis)</a:t>
            </a:r>
          </a:p>
          <a:p>
            <a:pPr eaLnBrk="1" hangingPunct="1"/>
            <a:r>
              <a:rPr lang="en-US" altLang="en-US" sz="2800" dirty="0">
                <a:latin typeface="Times New Roman" panose="02020603050405020304" pitchFamily="18" charset="0"/>
                <a:cs typeface="Times New Roman" panose="02020603050405020304" pitchFamily="18" charset="0"/>
              </a:rPr>
              <a:t>If it contains pus or blood it is called </a:t>
            </a:r>
            <a:r>
              <a:rPr lang="en-US" altLang="en-US" sz="2800" b="1" dirty="0" err="1">
                <a:latin typeface="Times New Roman" panose="02020603050405020304" pitchFamily="18" charset="0"/>
                <a:cs typeface="Times New Roman" panose="02020603050405020304" pitchFamily="18" charset="0"/>
              </a:rPr>
              <a:t>pyocele</a:t>
            </a:r>
            <a:r>
              <a:rPr lang="en-US" altLang="en-US" sz="2800" dirty="0">
                <a:latin typeface="Times New Roman" panose="02020603050405020304" pitchFamily="18" charset="0"/>
                <a:cs typeface="Times New Roman" panose="02020603050405020304" pitchFamily="18" charset="0"/>
              </a:rPr>
              <a:t> or </a:t>
            </a:r>
            <a:r>
              <a:rPr lang="en-US" altLang="en-US" sz="2800" b="1" dirty="0" err="1">
                <a:latin typeface="Times New Roman" panose="02020603050405020304" pitchFamily="18" charset="0"/>
                <a:cs typeface="Times New Roman" panose="02020603050405020304" pitchFamily="18" charset="0"/>
              </a:rPr>
              <a:t>haematocele</a:t>
            </a:r>
            <a:r>
              <a:rPr lang="en-US" altLang="en-US" sz="2800" dirty="0">
                <a:latin typeface="Times New Roman" panose="02020603050405020304" pitchFamily="18" charset="0"/>
                <a:cs typeface="Times New Roman" panose="02020603050405020304" pitchFamily="18" charset="0"/>
              </a:rPr>
              <a:t> respectively.</a:t>
            </a:r>
          </a:p>
          <a:p>
            <a:pPr eaLnBrk="1" hangingPunct="1"/>
            <a:r>
              <a:rPr lang="en-US" altLang="en-US" sz="2800" dirty="0">
                <a:latin typeface="Times New Roman" panose="02020603050405020304" pitchFamily="18" charset="0"/>
                <a:cs typeface="Times New Roman" panose="02020603050405020304" pitchFamily="18" charset="0"/>
              </a:rPr>
              <a:t>Hydrocele is more common than the two other varieties.</a:t>
            </a:r>
          </a:p>
          <a:p>
            <a:pPr eaLnBrk="1" hangingPunct="1"/>
            <a:endParaRPr lang="en-US" altLang="en-US" dirty="0"/>
          </a:p>
        </p:txBody>
      </p:sp>
      <p:pic>
        <p:nvPicPr>
          <p:cNvPr id="45060" name="Picture 6" descr="r7_hydrocele">
            <a:extLst>
              <a:ext uri="{FF2B5EF4-FFF2-40B4-BE49-F238E27FC236}">
                <a16:creationId xmlns="" xmlns:a16="http://schemas.microsoft.com/office/drawing/2014/main" id="{A55C398D-A1BD-463E-835B-6923E8F940F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19600" y="1676400"/>
            <a:ext cx="3581400" cy="3790950"/>
          </a:xfr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 xmlns:a16="http://schemas.microsoft.com/office/drawing/2014/main" id="{D29AD2A7-F77C-4B49-97AA-CF1C2C537B0A}"/>
              </a:ext>
            </a:extLst>
          </p:cNvPr>
          <p:cNvSpPr>
            <a:spLocks noGrp="1"/>
          </p:cNvSpPr>
          <p:nvPr>
            <p:ph type="title"/>
          </p:nvPr>
        </p:nvSpPr>
        <p:spPr/>
        <p:txBody>
          <a:bodyPr/>
          <a:lstStyle/>
          <a:p>
            <a:pPr eaLnBrk="1" hangingPunct="1"/>
            <a:r>
              <a:rPr lang="en-US" altLang="en-US" dirty="0" smtClean="0">
                <a:latin typeface="Times New Roman" panose="02020603050405020304" pitchFamily="18" charset="0"/>
                <a:cs typeface="Times New Roman" panose="02020603050405020304" pitchFamily="18" charset="0"/>
              </a:rPr>
              <a:t>Etiology</a:t>
            </a:r>
            <a:endParaRPr lang="en-US" altLang="en-US" dirty="0">
              <a:latin typeface="Times New Roman" panose="02020603050405020304" pitchFamily="18" charset="0"/>
              <a:cs typeface="Times New Roman" panose="02020603050405020304" pitchFamily="18" charset="0"/>
            </a:endParaRPr>
          </a:p>
        </p:txBody>
      </p:sp>
      <p:sp>
        <p:nvSpPr>
          <p:cNvPr id="46083" name="Text Placeholder 3">
            <a:extLst>
              <a:ext uri="{FF2B5EF4-FFF2-40B4-BE49-F238E27FC236}">
                <a16:creationId xmlns="" xmlns:a16="http://schemas.microsoft.com/office/drawing/2014/main" id="{732D3D26-C3F2-4C81-AF2D-24F5DCFBDA58}"/>
              </a:ext>
            </a:extLst>
          </p:cNvPr>
          <p:cNvSpPr>
            <a:spLocks noGrp="1"/>
          </p:cNvSpPr>
          <p:nvPr>
            <p:ph type="body" sz="half" idx="1"/>
          </p:nvPr>
        </p:nvSpPr>
        <p:spPr/>
        <p:txBody>
          <a:bodyPr/>
          <a:lstStyle/>
          <a:p>
            <a:pPr eaLnBrk="1" hangingPunct="1">
              <a:buFont typeface="Wingdings 2" panose="05020102010507070707" pitchFamily="18" charset="2"/>
              <a:buNone/>
            </a:pPr>
            <a:r>
              <a:rPr lang="en-US" altLang="en-US">
                <a:solidFill>
                  <a:schemeClr val="accent1"/>
                </a:solidFill>
                <a:latin typeface="Times New Roman" panose="02020603050405020304" pitchFamily="18" charset="0"/>
                <a:cs typeface="Times New Roman" panose="02020603050405020304" pitchFamily="18" charset="0"/>
              </a:rPr>
              <a:t>1-primary</a:t>
            </a:r>
          </a:p>
          <a:p>
            <a:pPr eaLnBrk="1" hangingPunct="1">
              <a:buFont typeface="Wingdings 2" panose="05020102010507070707" pitchFamily="18" charset="2"/>
              <a:buNone/>
            </a:pPr>
            <a:r>
              <a:rPr lang="en-US" altLang="en-US" sz="2800">
                <a:latin typeface="Times New Roman" panose="02020603050405020304" pitchFamily="18" charset="0"/>
                <a:cs typeface="Times New Roman" panose="02020603050405020304" pitchFamily="18" charset="0"/>
              </a:rPr>
              <a:t>The cause is unknown.</a:t>
            </a:r>
          </a:p>
          <a:p>
            <a:pPr eaLnBrk="1" hangingPunct="1"/>
            <a:r>
              <a:rPr lang="en-US" altLang="en-US" sz="2800">
                <a:latin typeface="Times New Roman" panose="02020603050405020304" pitchFamily="18" charset="0"/>
                <a:cs typeface="Times New Roman" panose="02020603050405020304" pitchFamily="18" charset="0"/>
              </a:rPr>
              <a:t> It classified as follows;</a:t>
            </a:r>
          </a:p>
          <a:p>
            <a:pPr eaLnBrk="1" hangingPunct="1"/>
            <a:endParaRPr lang="en-US" altLang="en-US"/>
          </a:p>
        </p:txBody>
      </p:sp>
      <p:sp>
        <p:nvSpPr>
          <p:cNvPr id="46084" name="Content Placeholder 2">
            <a:extLst>
              <a:ext uri="{FF2B5EF4-FFF2-40B4-BE49-F238E27FC236}">
                <a16:creationId xmlns="" xmlns:a16="http://schemas.microsoft.com/office/drawing/2014/main" id="{F3B784C6-0D7B-467A-B02E-3DA71F4E191D}"/>
              </a:ext>
            </a:extLst>
          </p:cNvPr>
          <p:cNvSpPr>
            <a:spLocks noGrp="1"/>
          </p:cNvSpPr>
          <p:nvPr>
            <p:ph sz="half" idx="2"/>
          </p:nvPr>
        </p:nvSpPr>
        <p:spPr/>
        <p:txBody>
          <a:bodyPr/>
          <a:lstStyle/>
          <a:p>
            <a:pPr eaLnBrk="1" hangingPunct="1"/>
            <a:endParaRPr lang="en-US" altLang="en-US"/>
          </a:p>
          <a:p>
            <a:pPr eaLnBrk="1" hangingPunct="1"/>
            <a:endParaRPr lang="en-US" altLang="en-US"/>
          </a:p>
        </p:txBody>
      </p:sp>
      <p:pic>
        <p:nvPicPr>
          <p:cNvPr id="46085" name="Picture 9" descr="hydrocl">
            <a:extLst>
              <a:ext uri="{FF2B5EF4-FFF2-40B4-BE49-F238E27FC236}">
                <a16:creationId xmlns="" xmlns:a16="http://schemas.microsoft.com/office/drawing/2014/main" id="{BB4260EE-9B96-48E7-A7D0-D7B171C6B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692275"/>
            <a:ext cx="3505200"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Placeholder 4">
            <a:extLst>
              <a:ext uri="{FF2B5EF4-FFF2-40B4-BE49-F238E27FC236}">
                <a16:creationId xmlns="" xmlns:a16="http://schemas.microsoft.com/office/drawing/2014/main" id="{7FFA3962-803F-4E53-BC5C-152922E839F5}"/>
              </a:ext>
            </a:extLst>
          </p:cNvPr>
          <p:cNvSpPr>
            <a:spLocks noGrp="1"/>
          </p:cNvSpPr>
          <p:nvPr>
            <p:ph type="body" sz="half" idx="1"/>
          </p:nvPr>
        </p:nvSpPr>
        <p:spPr>
          <a:xfrm>
            <a:off x="34636" y="228600"/>
            <a:ext cx="5181600" cy="4876800"/>
          </a:xfrm>
        </p:spPr>
        <p:txBody>
          <a:bodyPr/>
          <a:lstStyle/>
          <a:p>
            <a:pPr lvl="1" eaLnBrk="1" hangingPunct="1">
              <a:buFont typeface="Wingdings 2" panose="05020102010507070707" pitchFamily="18" charset="2"/>
              <a:buNone/>
            </a:pPr>
            <a:r>
              <a:rPr lang="en-US" altLang="en-US" sz="3200" dirty="0">
                <a:latin typeface="Times New Roman" panose="02020603050405020304" pitchFamily="18" charset="0"/>
                <a:cs typeface="Times New Roman" panose="02020603050405020304" pitchFamily="18" charset="0"/>
              </a:rPr>
              <a:t>1- </a:t>
            </a:r>
            <a:r>
              <a:rPr lang="en-US" altLang="en-US" sz="3200" b="1" dirty="0">
                <a:latin typeface="Times New Roman" panose="02020603050405020304" pitchFamily="18" charset="0"/>
                <a:cs typeface="Times New Roman" panose="02020603050405020304" pitchFamily="18" charset="0"/>
              </a:rPr>
              <a:t>communicating</a:t>
            </a:r>
            <a:r>
              <a:rPr lang="en-US" altLang="en-US" sz="3200" dirty="0">
                <a:latin typeface="Times New Roman" panose="02020603050405020304" pitchFamily="18" charset="0"/>
                <a:cs typeface="Times New Roman" panose="02020603050405020304" pitchFamily="18" charset="0"/>
              </a:rPr>
              <a:t>;</a:t>
            </a:r>
          </a:p>
          <a:p>
            <a:pPr lvl="1" eaLnBrk="1" hangingPunct="1">
              <a:buFont typeface="Wingdings 2" panose="05020102010507070707" pitchFamily="18" charset="2"/>
              <a:buNone/>
            </a:pPr>
            <a:r>
              <a:rPr lang="en-US" altLang="en-US" sz="3200" dirty="0">
                <a:latin typeface="Times New Roman" panose="02020603050405020304" pitchFamily="18" charset="0"/>
                <a:cs typeface="Times New Roman" panose="02020603050405020304" pitchFamily="18" charset="0"/>
              </a:rPr>
              <a:t>it connect with the peritoneal cavity, patent </a:t>
            </a:r>
            <a:r>
              <a:rPr lang="en-US" altLang="en-US" sz="3200" dirty="0" err="1">
                <a:latin typeface="Times New Roman" panose="02020603050405020304" pitchFamily="18" charset="0"/>
                <a:cs typeface="Times New Roman" panose="02020603050405020304" pitchFamily="18" charset="0"/>
              </a:rPr>
              <a:t>procesus</a:t>
            </a:r>
            <a:r>
              <a:rPr lang="en-US" altLang="en-US" sz="3200" dirty="0">
                <a:latin typeface="Times New Roman" panose="02020603050405020304" pitchFamily="18" charset="0"/>
                <a:cs typeface="Times New Roman" panose="02020603050405020304" pitchFamily="18" charset="0"/>
              </a:rPr>
              <a:t> vaginalis </a:t>
            </a:r>
          </a:p>
          <a:p>
            <a:pPr lvl="1" eaLnBrk="1" hangingPunct="1">
              <a:buFont typeface="Wingdings 2" panose="05020102010507070707" pitchFamily="18" charset="2"/>
              <a:buNone/>
            </a:pPr>
            <a:r>
              <a:rPr lang="en-US" altLang="en-US" sz="3200" dirty="0">
                <a:solidFill>
                  <a:srgbClr val="FF0000"/>
                </a:solidFill>
                <a:latin typeface="Times New Roman" panose="02020603050405020304" pitchFamily="18" charset="0"/>
                <a:cs typeface="Times New Roman" panose="02020603050405020304" pitchFamily="18" charset="0"/>
              </a:rPr>
              <a:t>In pediatric, change size during day (increase during crying and straining) </a:t>
            </a:r>
            <a:endParaRPr lang="en-US" altLang="en-US" sz="3200" dirty="0">
              <a:latin typeface="Times New Roman" panose="02020603050405020304" pitchFamily="18" charset="0"/>
              <a:cs typeface="Times New Roman" panose="02020603050405020304" pitchFamily="18" charset="0"/>
            </a:endParaRPr>
          </a:p>
          <a:p>
            <a:pPr lvl="1" eaLnBrk="1" hangingPunct="1">
              <a:buFont typeface="Wingdings 2" panose="05020102010507070707" pitchFamily="18" charset="2"/>
              <a:buNone/>
            </a:pPr>
            <a:r>
              <a:rPr lang="en-US" altLang="en-US" sz="3200" dirty="0">
                <a:latin typeface="Times New Roman" panose="02020603050405020304" pitchFamily="18" charset="0"/>
                <a:cs typeface="Times New Roman" panose="02020603050405020304" pitchFamily="18" charset="0"/>
              </a:rPr>
              <a:t>2- </a:t>
            </a:r>
            <a:r>
              <a:rPr lang="en-US" altLang="en-US" sz="3200" b="1" dirty="0" err="1">
                <a:latin typeface="Times New Roman" panose="02020603050405020304" pitchFamily="18" charset="0"/>
                <a:cs typeface="Times New Roman" panose="02020603050405020304" pitchFamily="18" charset="0"/>
              </a:rPr>
              <a:t>noncommunicating</a:t>
            </a:r>
            <a:r>
              <a:rPr lang="en-US" altLang="en-US" sz="3200" dirty="0">
                <a:latin typeface="Times New Roman" panose="02020603050405020304" pitchFamily="18" charset="0"/>
                <a:cs typeface="Times New Roman" panose="02020603050405020304" pitchFamily="18" charset="0"/>
              </a:rPr>
              <a:t>; it dose not connect with peritoneal cavity</a:t>
            </a:r>
          </a:p>
          <a:p>
            <a:pPr lvl="1" eaLnBrk="1" hangingPunct="1">
              <a:buFont typeface="Wingdings 2" panose="05020102010507070707" pitchFamily="18" charset="2"/>
              <a:buNone/>
            </a:pPr>
            <a:r>
              <a:rPr lang="en-US" altLang="en-US" sz="3200" dirty="0">
                <a:latin typeface="Times New Roman" panose="02020603050405020304" pitchFamily="18" charset="0"/>
                <a:cs typeface="Times New Roman" panose="02020603050405020304" pitchFamily="18" charset="0"/>
              </a:rPr>
              <a:t>In adult.</a:t>
            </a:r>
          </a:p>
          <a:p>
            <a:pPr eaLnBrk="1" hangingPunct="1"/>
            <a:endParaRPr lang="en-US" altLang="en-US" dirty="0"/>
          </a:p>
        </p:txBody>
      </p:sp>
      <p:pic>
        <p:nvPicPr>
          <p:cNvPr id="47108" name="Picture 9">
            <a:extLst>
              <a:ext uri="{FF2B5EF4-FFF2-40B4-BE49-F238E27FC236}">
                <a16:creationId xmlns="" xmlns:a16="http://schemas.microsoft.com/office/drawing/2014/main" id="{620DB3E4-65B1-40F4-8EA2-DF6D97029B6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72200" y="3886200"/>
            <a:ext cx="2714625" cy="2514600"/>
          </a:xfrm>
          <a:noFill/>
        </p:spPr>
      </p:pic>
      <p:pic>
        <p:nvPicPr>
          <p:cNvPr id="47109" name="Picture 7">
            <a:extLst>
              <a:ext uri="{FF2B5EF4-FFF2-40B4-BE49-F238E27FC236}">
                <a16:creationId xmlns="" xmlns:a16="http://schemas.microsoft.com/office/drawing/2014/main" id="{2120B678-7E18-4173-8408-D0036698C5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990600"/>
            <a:ext cx="29432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 xmlns:a16="http://schemas.microsoft.com/office/drawing/2014/main" id="{EFC851A5-7671-4A13-94F5-741F9FC37B62}"/>
              </a:ext>
            </a:extLst>
          </p:cNvPr>
          <p:cNvSpPr>
            <a:spLocks noGrp="1" noChangeArrowheads="1"/>
          </p:cNvSpPr>
          <p:nvPr>
            <p:ph idx="1"/>
          </p:nvPr>
        </p:nvSpPr>
        <p:spPr/>
        <p:txBody>
          <a:bodyPr/>
          <a:lstStyle/>
          <a:p>
            <a:pPr eaLnBrk="1" hangingPunct="1">
              <a:buFont typeface="Wingdings" panose="05000000000000000000" pitchFamily="2" charset="2"/>
              <a:buNone/>
            </a:pPr>
            <a:r>
              <a:rPr lang="en-US" altLang="en-US">
                <a:solidFill>
                  <a:schemeClr val="accent1"/>
                </a:solidFill>
              </a:rPr>
              <a:t>2- </a:t>
            </a:r>
            <a:r>
              <a:rPr lang="en-US" altLang="en-US" sz="4000">
                <a:solidFill>
                  <a:schemeClr val="accent1"/>
                </a:solidFill>
                <a:latin typeface="Times New Roman" panose="02020603050405020304" pitchFamily="18" charset="0"/>
                <a:cs typeface="Times New Roman" panose="02020603050405020304" pitchFamily="18" charset="0"/>
              </a:rPr>
              <a:t>secondary; </a:t>
            </a:r>
            <a:r>
              <a:rPr lang="en-US" altLang="en-US" sz="4000">
                <a:latin typeface="Times New Roman" panose="02020603050405020304" pitchFamily="18" charset="0"/>
                <a:cs typeface="Times New Roman" panose="02020603050405020304" pitchFamily="18" charset="0"/>
              </a:rPr>
              <a:t>where the fluid accumulate secondary to pathology inside the testis like </a:t>
            </a:r>
            <a:r>
              <a:rPr lang="en-US" altLang="en-US" sz="4000">
                <a:solidFill>
                  <a:srgbClr val="FF0000"/>
                </a:solidFill>
                <a:latin typeface="Times New Roman" panose="02020603050405020304" pitchFamily="18" charset="0"/>
                <a:cs typeface="Times New Roman" panose="02020603050405020304" pitchFamily="18" charset="0"/>
              </a:rPr>
              <a:t>epididymo-orchitis</a:t>
            </a:r>
            <a:r>
              <a:rPr lang="en-US" altLang="en-US" sz="4000">
                <a:latin typeface="Times New Roman" panose="02020603050405020304" pitchFamily="18" charset="0"/>
                <a:cs typeface="Times New Roman" panose="02020603050405020304" pitchFamily="18" charset="0"/>
              </a:rPr>
              <a:t>,</a:t>
            </a:r>
            <a:r>
              <a:rPr lang="en-US" altLang="en-US" sz="4000">
                <a:solidFill>
                  <a:srgbClr val="FF0000"/>
                </a:solidFill>
                <a:latin typeface="Times New Roman" panose="02020603050405020304" pitchFamily="18" charset="0"/>
                <a:cs typeface="Times New Roman" panose="02020603050405020304" pitchFamily="18" charset="0"/>
              </a:rPr>
              <a:t>testicular tumor </a:t>
            </a:r>
            <a:r>
              <a:rPr lang="en-US" altLang="en-US" sz="4000">
                <a:latin typeface="Times New Roman" panose="02020603050405020304" pitchFamily="18" charset="0"/>
                <a:cs typeface="Times New Roman" panose="02020603050405020304" pitchFamily="18" charset="0"/>
              </a:rPr>
              <a:t>5-10%  and </a:t>
            </a:r>
            <a:r>
              <a:rPr lang="en-US" altLang="en-US" sz="4000">
                <a:solidFill>
                  <a:srgbClr val="FF0000"/>
                </a:solidFill>
                <a:latin typeface="Times New Roman" panose="02020603050405020304" pitchFamily="18" charset="0"/>
                <a:cs typeface="Times New Roman" panose="02020603050405020304" pitchFamily="18" charset="0"/>
              </a:rPr>
              <a:t>trauma</a:t>
            </a:r>
            <a:r>
              <a:rPr lang="en-US" altLang="en-US" sz="4000">
                <a:latin typeface="Times New Roman" panose="02020603050405020304" pitchFamily="18" charset="0"/>
                <a:cs typeface="Times New Roman" panose="02020603050405020304" pitchFamily="18" charset="0"/>
              </a:rPr>
              <a:t>.</a:t>
            </a:r>
          </a:p>
          <a:p>
            <a:pPr eaLnBrk="1" hangingPunct="1">
              <a:buFont typeface="Wingdings" panose="05000000000000000000" pitchFamily="2" charset="2"/>
              <a:buNone/>
            </a:pPr>
            <a:r>
              <a:rPr lang="en-US" altLang="en-US" sz="4000"/>
              <a:t> </a:t>
            </a:r>
            <a:endParaRPr lang="en-US" altLang="en-US" sz="4000">
              <a:solidFill>
                <a:schemeClr val="accent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 xmlns:a16="http://schemas.microsoft.com/office/drawing/2014/main" id="{10DA22A7-4770-486A-9368-276D4A3D801A}"/>
              </a:ext>
            </a:extLst>
          </p:cNvPr>
          <p:cNvSpPr>
            <a:spLocks noGrp="1" noChangeArrowheads="1"/>
          </p:cNvSpPr>
          <p:nvPr>
            <p:ph type="title"/>
          </p:nvPr>
        </p:nvSpPr>
        <p:spPr/>
        <p:txBody>
          <a:bodyPr/>
          <a:lstStyle/>
          <a:p>
            <a:pPr eaLnBrk="1" hangingPunct="1"/>
            <a:r>
              <a:rPr lang="en-US" altLang="en-US" sz="5400">
                <a:latin typeface="Times New Roman" panose="02020603050405020304" pitchFamily="18" charset="0"/>
                <a:cs typeface="Times New Roman" panose="02020603050405020304" pitchFamily="18" charset="0"/>
              </a:rPr>
              <a:t>Clinical presentation;</a:t>
            </a:r>
          </a:p>
        </p:txBody>
      </p:sp>
      <p:sp>
        <p:nvSpPr>
          <p:cNvPr id="39939" name="Rectangle 3">
            <a:extLst>
              <a:ext uri="{FF2B5EF4-FFF2-40B4-BE49-F238E27FC236}">
                <a16:creationId xmlns="" xmlns:a16="http://schemas.microsoft.com/office/drawing/2014/main" id="{2CF2D95D-C86B-46A1-8384-B54710BDB073}"/>
              </a:ext>
            </a:extLst>
          </p:cNvPr>
          <p:cNvSpPr>
            <a:spLocks noGrp="1" noChangeArrowheads="1"/>
          </p:cNvSpPr>
          <p:nvPr>
            <p:ph idx="1"/>
          </p:nvPr>
        </p:nvSpPr>
        <p:spPr/>
        <p:txBody>
          <a:bodyPr rtlCol="0">
            <a:normAutofit/>
          </a:bodyPr>
          <a:lstStyle/>
          <a:p>
            <a:pPr eaLnBrk="1" fontAlgn="auto" hangingPunct="1">
              <a:spcAft>
                <a:spcPts val="0"/>
              </a:spcAft>
              <a:buFont typeface="Wingdings" pitchFamily="2" charset="2"/>
              <a:buChar char="v"/>
              <a:defRPr/>
            </a:pPr>
            <a:r>
              <a:rPr lang="en-US" sz="2800" dirty="0">
                <a:solidFill>
                  <a:schemeClr val="tx2"/>
                </a:solidFill>
                <a:latin typeface="Times New Roman" pitchFamily="18" charset="0"/>
                <a:cs typeface="Times New Roman" pitchFamily="18" charset="0"/>
              </a:rPr>
              <a:t>Age;</a:t>
            </a:r>
          </a:p>
          <a:p>
            <a:pPr lvl="1" eaLnBrk="1" fontAlgn="auto" hangingPunct="1">
              <a:spcAft>
                <a:spcPts val="0"/>
              </a:spcAft>
              <a:buFont typeface="Wingdings" pitchFamily="2" charset="2"/>
              <a:buChar char="v"/>
              <a:defRPr/>
            </a:pPr>
            <a:r>
              <a:rPr lang="en-US" sz="2400" dirty="0">
                <a:latin typeface="Times New Roman" pitchFamily="18" charset="0"/>
                <a:cs typeface="Times New Roman" pitchFamily="18" charset="0"/>
              </a:rPr>
              <a:t>primary </a:t>
            </a:r>
            <a:r>
              <a:rPr lang="en-US" sz="2400" dirty="0" err="1">
                <a:latin typeface="Times New Roman" pitchFamily="18" charset="0"/>
                <a:cs typeface="Times New Roman" pitchFamily="18" charset="0"/>
              </a:rPr>
              <a:t>hyrocele</a:t>
            </a:r>
            <a:r>
              <a:rPr lang="en-US" sz="2400" dirty="0">
                <a:latin typeface="Times New Roman" pitchFamily="18" charset="0"/>
                <a:cs typeface="Times New Roman" pitchFamily="18" charset="0"/>
              </a:rPr>
              <a:t> are most common newborns</a:t>
            </a:r>
          </a:p>
          <a:p>
            <a:pPr lvl="1" eaLnBrk="1" fontAlgn="auto" hangingPunct="1">
              <a:spcAft>
                <a:spcPts val="0"/>
              </a:spcAft>
              <a:buFont typeface="Wingdings" pitchFamily="2" charset="2"/>
              <a:buChar char="v"/>
              <a:defRPr/>
            </a:pPr>
            <a:r>
              <a:rPr lang="en-US" sz="2400" dirty="0">
                <a:latin typeface="Times New Roman" pitchFamily="18" charset="0"/>
                <a:cs typeface="Times New Roman" pitchFamily="18" charset="0"/>
              </a:rPr>
              <a:t>Secondary are more common between 20 to 40 years.</a:t>
            </a:r>
          </a:p>
          <a:p>
            <a:pPr eaLnBrk="1" fontAlgn="auto" hangingPunct="1">
              <a:spcAft>
                <a:spcPts val="0"/>
              </a:spcAft>
              <a:buFont typeface="Wingdings" pitchFamily="2" charset="2"/>
              <a:buChar char="v"/>
              <a:defRPr/>
            </a:pPr>
            <a:r>
              <a:rPr lang="en-US" sz="2800" dirty="0">
                <a:solidFill>
                  <a:schemeClr val="tx2"/>
                </a:solidFill>
                <a:latin typeface="Times New Roman" pitchFamily="18" charset="0"/>
                <a:cs typeface="Times New Roman" pitchFamily="18" charset="0"/>
              </a:rPr>
              <a:t>Symptoms;</a:t>
            </a:r>
          </a:p>
          <a:p>
            <a:pPr marL="0" indent="0" eaLnBrk="1" fontAlgn="auto" hangingPunct="1">
              <a:spcAft>
                <a:spcPts val="0"/>
              </a:spcAft>
              <a:buFont typeface="Arial" panose="020B0604020202020204" pitchFamily="34" charset="0"/>
              <a:buNone/>
              <a:defRPr/>
            </a:pPr>
            <a:r>
              <a:rPr lang="en-US" sz="2400" dirty="0">
                <a:latin typeface="Times New Roman" pitchFamily="18" charset="0"/>
                <a:cs typeface="Times New Roman" pitchFamily="18" charset="0"/>
              </a:rPr>
              <a:t>      1-painless swelling</a:t>
            </a:r>
          </a:p>
          <a:p>
            <a:pPr lvl="1" eaLnBrk="1" fontAlgn="auto" hangingPunct="1">
              <a:spcAft>
                <a:spcPts val="0"/>
              </a:spcAft>
              <a:buFont typeface="Wingdings" pitchFamily="2" charset="2"/>
              <a:buNone/>
              <a:defRPr/>
            </a:pPr>
            <a:r>
              <a:rPr lang="en-US" sz="2400" dirty="0">
                <a:solidFill>
                  <a:srgbClr val="FF0000"/>
                </a:solidFill>
                <a:latin typeface="Times New Roman" pitchFamily="18" charset="0"/>
                <a:cs typeface="Times New Roman" pitchFamily="18" charset="0"/>
              </a:rPr>
              <a:t>2-frequent and painful </a:t>
            </a:r>
            <a:r>
              <a:rPr lang="en-US" sz="2400" dirty="0" err="1">
                <a:solidFill>
                  <a:srgbClr val="FF0000"/>
                </a:solidFill>
                <a:latin typeface="Times New Roman" pitchFamily="18" charset="0"/>
                <a:cs typeface="Times New Roman" pitchFamily="18" charset="0"/>
              </a:rPr>
              <a:t>micturation</a:t>
            </a:r>
            <a:r>
              <a:rPr lang="en-US" sz="2400" dirty="0">
                <a:solidFill>
                  <a:srgbClr val="FF0000"/>
                </a:solidFill>
                <a:latin typeface="Times New Roman" pitchFamily="18" charset="0"/>
                <a:cs typeface="Times New Roman" pitchFamily="18" charset="0"/>
              </a:rPr>
              <a:t> may occur if hydrocele is secondary to </a:t>
            </a:r>
            <a:r>
              <a:rPr lang="en-US" sz="2400" dirty="0" err="1">
                <a:solidFill>
                  <a:srgbClr val="FF0000"/>
                </a:solidFill>
                <a:latin typeface="Times New Roman" pitchFamily="18" charset="0"/>
                <a:cs typeface="Times New Roman" pitchFamily="18" charset="0"/>
              </a:rPr>
              <a:t>epididymo-orchitis</a:t>
            </a:r>
            <a:endParaRPr lang="en-US" sz="2400" dirty="0">
              <a:solidFill>
                <a:srgbClr val="FF0000"/>
              </a:solidFill>
              <a:latin typeface="Times New Roman" pitchFamily="18" charset="0"/>
              <a:cs typeface="Times New Roman" pitchFamily="18" charset="0"/>
            </a:endParaRPr>
          </a:p>
          <a:p>
            <a:pPr eaLnBrk="1" fontAlgn="auto" hangingPunct="1">
              <a:spcAft>
                <a:spcPts val="0"/>
              </a:spcAft>
              <a:buFont typeface="Wingdings" pitchFamily="2" charset="2"/>
              <a:buChar char="v"/>
              <a:defRPr/>
            </a:pPr>
            <a:r>
              <a:rPr lang="en-US" sz="2800" u="sng" dirty="0">
                <a:solidFill>
                  <a:schemeClr val="tx2">
                    <a:lumMod val="75000"/>
                  </a:schemeClr>
                </a:solidFill>
                <a:latin typeface="Times New Roman" pitchFamily="18" charset="0"/>
                <a:cs typeface="Times New Roman" pitchFamily="18" charset="0"/>
              </a:rPr>
              <a:t>Hydrocele doesn’t affect </a:t>
            </a:r>
            <a:r>
              <a:rPr lang="en-US" sz="2800" b="1" u="sng" dirty="0">
                <a:solidFill>
                  <a:schemeClr val="tx2">
                    <a:lumMod val="75000"/>
                  </a:schemeClr>
                </a:solidFill>
                <a:latin typeface="Times New Roman" pitchFamily="18" charset="0"/>
                <a:cs typeface="Times New Roman" pitchFamily="18" charset="0"/>
              </a:rPr>
              <a:t>fertility</a:t>
            </a:r>
          </a:p>
          <a:p>
            <a:pPr eaLnBrk="1" fontAlgn="auto" hangingPunct="1">
              <a:spcAft>
                <a:spcPts val="0"/>
              </a:spcAft>
              <a:buFont typeface="Wingdings" pitchFamily="2" charset="2"/>
              <a:buNone/>
              <a:defRPr/>
            </a:pPr>
            <a:endParaRPr lang="en-US" sz="2800" dirty="0">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 xmlns:a16="http://schemas.microsoft.com/office/drawing/2014/main" id="{22E1EAE7-A42B-4D5D-8FD7-6D568D65A014}"/>
              </a:ext>
            </a:extLst>
          </p:cNvPr>
          <p:cNvSpPr>
            <a:spLocks noGrp="1" noChangeArrowheads="1"/>
          </p:cNvSpPr>
          <p:nvPr>
            <p:ph type="title"/>
          </p:nvPr>
        </p:nvSpPr>
        <p:spPr/>
        <p:txBody>
          <a:bodyPr/>
          <a:lstStyle/>
          <a:p>
            <a:pPr eaLnBrk="1" hangingPunct="1"/>
            <a:r>
              <a:rPr lang="en-US" altLang="en-US">
                <a:latin typeface="Times New Roman" panose="02020603050405020304" pitchFamily="18" charset="0"/>
                <a:cs typeface="Times New Roman" panose="02020603050405020304" pitchFamily="18" charset="0"/>
              </a:rPr>
              <a:t>Clinical picture</a:t>
            </a:r>
            <a:endParaRPr lang="en-US" altLang="en-US"/>
          </a:p>
        </p:txBody>
      </p:sp>
      <p:sp>
        <p:nvSpPr>
          <p:cNvPr id="50179" name="Rectangle 3">
            <a:extLst>
              <a:ext uri="{FF2B5EF4-FFF2-40B4-BE49-F238E27FC236}">
                <a16:creationId xmlns="" xmlns:a16="http://schemas.microsoft.com/office/drawing/2014/main" id="{40394989-D944-4ED5-B219-1110980D46B6}"/>
              </a:ext>
            </a:extLst>
          </p:cNvPr>
          <p:cNvSpPr>
            <a:spLocks noGrp="1" noChangeArrowheads="1"/>
          </p:cNvSpPr>
          <p:nvPr>
            <p:ph idx="1"/>
          </p:nvPr>
        </p:nvSpPr>
        <p:spPr/>
        <p:txBody>
          <a:bodyPr/>
          <a:lstStyle/>
          <a:p>
            <a:pPr eaLnBrk="1" hangingPunct="1">
              <a:buFont typeface="Wingdings" panose="05000000000000000000" pitchFamily="2" charset="2"/>
              <a:buChar char="v"/>
            </a:pPr>
            <a:r>
              <a:rPr lang="en-US" altLang="en-US" sz="3600" b="1">
                <a:solidFill>
                  <a:schemeClr val="tx2"/>
                </a:solidFill>
                <a:latin typeface="Times New Roman" panose="02020603050405020304" pitchFamily="18" charset="0"/>
                <a:cs typeface="Times New Roman" panose="02020603050405020304" pitchFamily="18" charset="0"/>
              </a:rPr>
              <a:t>Examination;</a:t>
            </a:r>
            <a:endParaRPr lang="en-US" altLang="en-US" sz="3600" b="1">
              <a:latin typeface="Times New Roman" panose="02020603050405020304" pitchFamily="18" charset="0"/>
              <a:cs typeface="Times New Roman" panose="02020603050405020304" pitchFamily="18" charset="0"/>
            </a:endParaRPr>
          </a:p>
          <a:p>
            <a:pPr lvl="1" eaLnBrk="1" hangingPunct="1">
              <a:buFont typeface="Wingdings" panose="05000000000000000000" pitchFamily="2" charset="2"/>
              <a:buChar char="v"/>
            </a:pPr>
            <a:r>
              <a:rPr lang="en-US" altLang="en-US" sz="2400">
                <a:solidFill>
                  <a:schemeClr val="tx2"/>
                </a:solidFill>
                <a:latin typeface="Times New Roman" panose="02020603050405020304" pitchFamily="18" charset="0"/>
                <a:cs typeface="Times New Roman" panose="02020603050405020304" pitchFamily="18" charset="0"/>
              </a:rPr>
              <a:t>Position; </a:t>
            </a:r>
            <a:r>
              <a:rPr lang="en-US" altLang="en-US" sz="2400">
                <a:latin typeface="Times New Roman" panose="02020603050405020304" pitchFamily="18" charset="0"/>
                <a:cs typeface="Times New Roman" panose="02020603050405020304" pitchFamily="18" charset="0"/>
              </a:rPr>
              <a:t>the swelling usually </a:t>
            </a:r>
            <a:r>
              <a:rPr lang="en-US" altLang="en-US" sz="2400">
                <a:solidFill>
                  <a:srgbClr val="FF0000"/>
                </a:solidFill>
                <a:latin typeface="Times New Roman" panose="02020603050405020304" pitchFamily="18" charset="0"/>
                <a:cs typeface="Times New Roman" panose="02020603050405020304" pitchFamily="18" charset="0"/>
              </a:rPr>
              <a:t>unilateral</a:t>
            </a:r>
            <a:r>
              <a:rPr lang="en-US" altLang="en-US" sz="2400">
                <a:latin typeface="Times New Roman" panose="02020603050405020304" pitchFamily="18" charset="0"/>
                <a:cs typeface="Times New Roman" panose="02020603050405020304" pitchFamily="18" charset="0"/>
              </a:rPr>
              <a:t> but can be bilateral if communicating we </a:t>
            </a:r>
            <a:r>
              <a:rPr lang="en-US" altLang="en-US" sz="2400">
                <a:solidFill>
                  <a:srgbClr val="FF0000"/>
                </a:solidFill>
                <a:latin typeface="Times New Roman" panose="02020603050405020304" pitchFamily="18" charset="0"/>
                <a:cs typeface="Times New Roman" panose="02020603050405020304" pitchFamily="18" charset="0"/>
              </a:rPr>
              <a:t>can’t feel </a:t>
            </a:r>
            <a:r>
              <a:rPr lang="en-US" altLang="en-US" sz="2400">
                <a:latin typeface="Times New Roman" panose="02020603050405020304" pitchFamily="18" charset="0"/>
                <a:cs typeface="Times New Roman" panose="02020603050405020304" pitchFamily="18" charset="0"/>
              </a:rPr>
              <a:t>the cord above the lump.</a:t>
            </a:r>
          </a:p>
          <a:p>
            <a:pPr lvl="1" eaLnBrk="1" hangingPunct="1">
              <a:buFont typeface="Wingdings" panose="05000000000000000000" pitchFamily="2" charset="2"/>
              <a:buChar char="v"/>
            </a:pPr>
            <a:r>
              <a:rPr lang="en-US" altLang="en-US" sz="2400">
                <a:solidFill>
                  <a:schemeClr val="tx2"/>
                </a:solidFill>
                <a:latin typeface="Times New Roman" panose="02020603050405020304" pitchFamily="18" charset="0"/>
                <a:cs typeface="Times New Roman" panose="02020603050405020304" pitchFamily="18" charset="0"/>
              </a:rPr>
              <a:t>Colour and temperature; </a:t>
            </a:r>
            <a:r>
              <a:rPr lang="en-US" altLang="en-US" sz="2400">
                <a:latin typeface="Times New Roman" panose="02020603050405020304" pitchFamily="18" charset="0"/>
                <a:cs typeface="Times New Roman" panose="02020603050405020304" pitchFamily="18" charset="0"/>
              </a:rPr>
              <a:t>normal</a:t>
            </a:r>
          </a:p>
          <a:p>
            <a:pPr lvl="1" eaLnBrk="1" hangingPunct="1">
              <a:buFont typeface="Wingdings" panose="05000000000000000000" pitchFamily="2" charset="2"/>
              <a:buChar char="v"/>
            </a:pPr>
            <a:r>
              <a:rPr lang="en-US" altLang="en-US" sz="2400">
                <a:solidFill>
                  <a:schemeClr val="tx2"/>
                </a:solidFill>
                <a:latin typeface="Times New Roman" panose="02020603050405020304" pitchFamily="18" charset="0"/>
                <a:cs typeface="Times New Roman" panose="02020603050405020304" pitchFamily="18" charset="0"/>
              </a:rPr>
              <a:t>Tenderness; </a:t>
            </a:r>
            <a:r>
              <a:rPr lang="en-US" altLang="en-US" sz="2400">
                <a:latin typeface="Times New Roman" panose="02020603050405020304" pitchFamily="18" charset="0"/>
                <a:cs typeface="Times New Roman" panose="02020603050405020304" pitchFamily="18" charset="0"/>
              </a:rPr>
              <a:t>primary are not tender but secondary may be tender</a:t>
            </a:r>
          </a:p>
          <a:p>
            <a:pPr lvl="1" eaLnBrk="1" hangingPunct="1">
              <a:buFont typeface="Wingdings" panose="05000000000000000000" pitchFamily="2" charset="2"/>
              <a:buChar char="v"/>
            </a:pPr>
            <a:r>
              <a:rPr lang="en-US" altLang="en-US" sz="2400">
                <a:solidFill>
                  <a:schemeClr val="tx2"/>
                </a:solidFill>
                <a:latin typeface="Times New Roman" panose="02020603050405020304" pitchFamily="18" charset="0"/>
                <a:cs typeface="Times New Roman" panose="02020603050405020304" pitchFamily="18" charset="0"/>
              </a:rPr>
              <a:t>Composition; </a:t>
            </a:r>
            <a:r>
              <a:rPr lang="en-US" altLang="en-US" sz="2400">
                <a:latin typeface="Times New Roman" panose="02020603050405020304" pitchFamily="18" charset="0"/>
                <a:cs typeface="Times New Roman" panose="02020603050405020304" pitchFamily="18" charset="0"/>
              </a:rPr>
              <a:t>fluctuant and have fluid thrill if large enough</a:t>
            </a:r>
          </a:p>
          <a:p>
            <a:pPr lvl="1" eaLnBrk="1" hangingPunct="1">
              <a:buFont typeface="Wingdings" panose="05000000000000000000" pitchFamily="2" charset="2"/>
              <a:buChar char="v"/>
            </a:pPr>
            <a:r>
              <a:rPr lang="en-US" altLang="en-US" sz="2400">
                <a:solidFill>
                  <a:schemeClr val="folHlink"/>
                </a:solidFill>
                <a:latin typeface="Times New Roman" panose="02020603050405020304" pitchFamily="18" charset="0"/>
                <a:cs typeface="Times New Roman" panose="02020603050405020304" pitchFamily="18" charset="0"/>
              </a:rPr>
              <a:t>Reducibility; </a:t>
            </a:r>
            <a:r>
              <a:rPr lang="en-US" altLang="en-US" sz="2400">
                <a:solidFill>
                  <a:srgbClr val="FF0000"/>
                </a:solidFill>
                <a:latin typeface="Times New Roman" panose="02020603050405020304" pitchFamily="18" charset="0"/>
                <a:cs typeface="Times New Roman" panose="02020603050405020304" pitchFamily="18" charset="0"/>
              </a:rPr>
              <a:t>can not reduced</a:t>
            </a:r>
          </a:p>
          <a:p>
            <a:pPr lvl="1" eaLnBrk="1" hangingPunct="1">
              <a:buFont typeface="Wingdings" panose="05000000000000000000" pitchFamily="2" charset="2"/>
              <a:buChar char="v"/>
            </a:pPr>
            <a:r>
              <a:rPr lang="en-US" altLang="en-US" sz="2400">
                <a:solidFill>
                  <a:srgbClr val="FF0000"/>
                </a:solidFill>
                <a:latin typeface="Times New Roman" panose="02020603050405020304" pitchFamily="18" charset="0"/>
                <a:cs typeface="Times New Roman" panose="02020603050405020304" pitchFamily="18" charset="0"/>
              </a:rPr>
              <a:t> -ve cought impulse</a:t>
            </a:r>
          </a:p>
          <a:p>
            <a:pPr lvl="1" eaLnBrk="1" hangingPunct="1">
              <a:buFont typeface="Wingdings" panose="05000000000000000000" pitchFamily="2" charset="2"/>
              <a:buChar char="v"/>
            </a:pPr>
            <a:r>
              <a:rPr lang="en-US" altLang="en-US" sz="2400">
                <a:solidFill>
                  <a:schemeClr val="folHlink"/>
                </a:solidFill>
                <a:latin typeface="Times New Roman" panose="02020603050405020304" pitchFamily="18" charset="0"/>
                <a:cs typeface="Times New Roman" panose="02020603050405020304" pitchFamily="18" charset="0"/>
              </a:rPr>
              <a:t>transillumenate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 xmlns:a16="http://schemas.microsoft.com/office/drawing/2014/main" id="{2923DD97-243B-448D-9F43-3694338F236D}"/>
              </a:ext>
            </a:extLst>
          </p:cNvPr>
          <p:cNvSpPr>
            <a:spLocks noGrp="1"/>
          </p:cNvSpPr>
          <p:nvPr>
            <p:ph type="title"/>
          </p:nvPr>
        </p:nvSpPr>
        <p:spPr/>
        <p:txBody>
          <a:bodyPr/>
          <a:lstStyle/>
          <a:p>
            <a:pPr eaLnBrk="1" hangingPunct="1"/>
            <a:endParaRPr lang="en-US" altLang="en-US"/>
          </a:p>
        </p:txBody>
      </p:sp>
      <p:pic>
        <p:nvPicPr>
          <p:cNvPr id="7171" name="Picture 7" descr="817_f2">
            <a:extLst>
              <a:ext uri="{FF2B5EF4-FFF2-40B4-BE49-F238E27FC236}">
                <a16:creationId xmlns="" xmlns:a16="http://schemas.microsoft.com/office/drawing/2014/main" id="{CA7E9ECF-AF8A-4A37-B554-4A73BCF241D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2" name="Rectangle 1"/>
          <p:cNvSpPr/>
          <p:nvPr/>
        </p:nvSpPr>
        <p:spPr>
          <a:xfrm>
            <a:off x="228600" y="2362200"/>
            <a:ext cx="2895600" cy="7620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 </a:t>
            </a:r>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a:extLst>
              <a:ext uri="{FF2B5EF4-FFF2-40B4-BE49-F238E27FC236}">
                <a16:creationId xmlns="" xmlns:a16="http://schemas.microsoft.com/office/drawing/2014/main" id="{46A2D039-EFD4-4322-9E8B-18AB04EDFC29}"/>
              </a:ext>
            </a:extLst>
          </p:cNvPr>
          <p:cNvSpPr>
            <a:spLocks noGrp="1" noChangeArrowheads="1"/>
          </p:cNvSpPr>
          <p:nvPr>
            <p:ph type="title"/>
          </p:nvPr>
        </p:nvSpPr>
        <p:spPr/>
        <p:txBody>
          <a:bodyPr/>
          <a:lstStyle/>
          <a:p>
            <a:pPr eaLnBrk="1" hangingPunct="1"/>
            <a:r>
              <a:rPr lang="en-US" altLang="en-US"/>
              <a:t>Transillumenation</a:t>
            </a:r>
          </a:p>
        </p:txBody>
      </p:sp>
      <p:pic>
        <p:nvPicPr>
          <p:cNvPr id="51203" name="Picture 6" descr="hydrcltr trans">
            <a:extLst>
              <a:ext uri="{FF2B5EF4-FFF2-40B4-BE49-F238E27FC236}">
                <a16:creationId xmlns="" xmlns:a16="http://schemas.microsoft.com/office/drawing/2014/main" id="{E7367470-8149-433D-9E8F-2C23DD98D87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95400" y="1752600"/>
            <a:ext cx="5410200" cy="3886200"/>
          </a:xfr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 xmlns:a16="http://schemas.microsoft.com/office/drawing/2014/main" id="{D2CA6962-7200-49E3-A4C1-8101305A5E1A}"/>
              </a:ext>
            </a:extLst>
          </p:cNvPr>
          <p:cNvSpPr>
            <a:spLocks noGrp="1" noChangeArrowheads="1"/>
          </p:cNvSpPr>
          <p:nvPr>
            <p:ph type="title"/>
          </p:nvPr>
        </p:nvSpPr>
        <p:spPr/>
        <p:txBody>
          <a:bodyPr/>
          <a:lstStyle/>
          <a:p>
            <a:pPr eaLnBrk="1" hangingPunct="1"/>
            <a:r>
              <a:rPr lang="en-US" altLang="en-US" sz="5400" dirty="0" err="1">
                <a:solidFill>
                  <a:srgbClr val="C00000"/>
                </a:solidFill>
                <a:latin typeface="Algerian" panose="04020705040A02060702" pitchFamily="82" charset="0"/>
                <a:cs typeface="Times New Roman" panose="02020603050405020304" pitchFamily="18" charset="0"/>
              </a:rPr>
              <a:t>Mangement</a:t>
            </a:r>
            <a:r>
              <a:rPr lang="en-US" altLang="en-US" sz="5400" dirty="0">
                <a:solidFill>
                  <a:srgbClr val="C00000"/>
                </a:solidFill>
                <a:latin typeface="Algerian" panose="04020705040A02060702" pitchFamily="82" charset="0"/>
                <a:cs typeface="Times New Roman" panose="02020603050405020304" pitchFamily="18" charset="0"/>
              </a:rPr>
              <a:t>;</a:t>
            </a:r>
          </a:p>
        </p:txBody>
      </p:sp>
      <p:sp>
        <p:nvSpPr>
          <p:cNvPr id="46083" name="Rectangle 3">
            <a:extLst>
              <a:ext uri="{FF2B5EF4-FFF2-40B4-BE49-F238E27FC236}">
                <a16:creationId xmlns="" xmlns:a16="http://schemas.microsoft.com/office/drawing/2014/main" id="{73455348-2F8D-4322-8712-CB1226971647}"/>
              </a:ext>
            </a:extLst>
          </p:cNvPr>
          <p:cNvSpPr>
            <a:spLocks noGrp="1" noChangeArrowheads="1"/>
          </p:cNvSpPr>
          <p:nvPr>
            <p:ph idx="1"/>
          </p:nvPr>
        </p:nvSpPr>
        <p:spPr/>
        <p:txBody>
          <a:bodyPr rtlCol="0">
            <a:normAutofit fontScale="77500" lnSpcReduction="20000"/>
          </a:bodyPr>
          <a:lstStyle/>
          <a:p>
            <a:pPr eaLnBrk="1" fontAlgn="auto" hangingPunct="1">
              <a:spcAft>
                <a:spcPts val="0"/>
              </a:spcAft>
              <a:buFont typeface="Wingdings" pitchFamily="2" charset="2"/>
              <a:buChar char="v"/>
              <a:defRPr/>
            </a:pPr>
            <a:r>
              <a:rPr lang="en-US" sz="3600" b="1" dirty="0">
                <a:solidFill>
                  <a:schemeClr val="tx2"/>
                </a:solidFill>
                <a:latin typeface="Times New Roman" pitchFamily="18" charset="0"/>
                <a:cs typeface="Times New Roman" pitchFamily="18" charset="0"/>
              </a:rPr>
              <a:t>Primary; </a:t>
            </a:r>
            <a:r>
              <a:rPr lang="en-US" sz="3600" b="1" dirty="0">
                <a:solidFill>
                  <a:schemeClr val="bg2">
                    <a:lumMod val="75000"/>
                  </a:schemeClr>
                </a:solidFill>
                <a:latin typeface="Times New Roman" pitchFamily="18" charset="0"/>
                <a:cs typeface="Times New Roman" pitchFamily="18" charset="0"/>
              </a:rPr>
              <a:t>in children we go through the inguinal canal </a:t>
            </a:r>
          </a:p>
          <a:p>
            <a:pPr lvl="1" eaLnBrk="1" fontAlgn="auto" hangingPunct="1">
              <a:spcAft>
                <a:spcPts val="0"/>
              </a:spcAft>
              <a:buFont typeface="Wingdings" pitchFamily="2" charset="2"/>
              <a:buChar char="v"/>
              <a:defRPr/>
            </a:pPr>
            <a:r>
              <a:rPr lang="en-US" sz="3200" dirty="0">
                <a:solidFill>
                  <a:schemeClr val="tx2"/>
                </a:solidFill>
                <a:latin typeface="Times New Roman" pitchFamily="18" charset="0"/>
                <a:cs typeface="Times New Roman" pitchFamily="18" charset="0"/>
              </a:rPr>
              <a:t>Communicating;</a:t>
            </a:r>
          </a:p>
          <a:p>
            <a:pPr lvl="2" eaLnBrk="1" fontAlgn="auto" hangingPunct="1">
              <a:spcAft>
                <a:spcPts val="0"/>
              </a:spcAft>
              <a:buFont typeface="Wingdings" pitchFamily="2" charset="2"/>
              <a:buChar char="v"/>
              <a:defRPr/>
            </a:pPr>
            <a:r>
              <a:rPr lang="en-US" sz="2900" dirty="0">
                <a:latin typeface="Times New Roman" pitchFamily="18" charset="0"/>
                <a:cs typeface="Times New Roman" pitchFamily="18" charset="0"/>
              </a:rPr>
              <a:t>most neonatal hydrocele </a:t>
            </a:r>
            <a:r>
              <a:rPr lang="en-US" sz="2900" dirty="0">
                <a:solidFill>
                  <a:srgbClr val="FFC000"/>
                </a:solidFill>
                <a:latin typeface="Times New Roman" pitchFamily="18" charset="0"/>
                <a:cs typeface="Times New Roman" pitchFamily="18" charset="0"/>
              </a:rPr>
              <a:t>resolve</a:t>
            </a:r>
            <a:r>
              <a:rPr lang="en-US" sz="2900" dirty="0">
                <a:latin typeface="Times New Roman" pitchFamily="18" charset="0"/>
                <a:cs typeface="Times New Roman" pitchFamily="18" charset="0"/>
              </a:rPr>
              <a:t> </a:t>
            </a:r>
            <a:r>
              <a:rPr lang="en-US" sz="2900" dirty="0">
                <a:solidFill>
                  <a:srgbClr val="FFC000"/>
                </a:solidFill>
                <a:latin typeface="Times New Roman" pitchFamily="18" charset="0"/>
                <a:cs typeface="Times New Roman" pitchFamily="18" charset="0"/>
              </a:rPr>
              <a:t>in first 2 year </a:t>
            </a:r>
            <a:r>
              <a:rPr lang="en-US" sz="2900" dirty="0">
                <a:latin typeface="Times New Roman" pitchFamily="18" charset="0"/>
                <a:cs typeface="Times New Roman" pitchFamily="18" charset="0"/>
              </a:rPr>
              <a:t>of life if persists repair as </a:t>
            </a:r>
            <a:r>
              <a:rPr lang="en-US" sz="2900" dirty="0" err="1">
                <a:latin typeface="Times New Roman" pitchFamily="18" charset="0"/>
                <a:cs typeface="Times New Roman" pitchFamily="18" charset="0"/>
              </a:rPr>
              <a:t>herniotomy</a:t>
            </a:r>
            <a:r>
              <a:rPr lang="en-US" sz="2900" dirty="0">
                <a:latin typeface="Times New Roman" pitchFamily="18" charset="0"/>
                <a:cs typeface="Times New Roman" pitchFamily="18" charset="0"/>
              </a:rPr>
              <a:t>(</a:t>
            </a:r>
            <a:r>
              <a:rPr lang="en-US" sz="2900" dirty="0">
                <a:solidFill>
                  <a:srgbClr val="FFC000"/>
                </a:solidFill>
                <a:latin typeface="Times New Roman" pitchFamily="18" charset="0"/>
                <a:cs typeface="Times New Roman" pitchFamily="18" charset="0"/>
              </a:rPr>
              <a:t>inguinal incision </a:t>
            </a:r>
            <a:r>
              <a:rPr lang="en-US" sz="2900" dirty="0">
                <a:latin typeface="Times New Roman" pitchFamily="18" charset="0"/>
                <a:cs typeface="Times New Roman" pitchFamily="18" charset="0"/>
              </a:rPr>
              <a:t>).</a:t>
            </a:r>
          </a:p>
          <a:p>
            <a:pPr eaLnBrk="1" fontAlgn="auto" hangingPunct="1">
              <a:spcAft>
                <a:spcPts val="0"/>
              </a:spcAft>
              <a:buFont typeface="Arial" panose="020B0604020202020204" pitchFamily="34" charset="0"/>
              <a:buNone/>
              <a:defRPr/>
            </a:pPr>
            <a:r>
              <a:rPr lang="en-US" sz="2400" dirty="0">
                <a:latin typeface="Times New Roman" pitchFamily="18" charset="0"/>
                <a:cs typeface="Times New Roman" pitchFamily="18" charset="0"/>
              </a:rPr>
              <a:t>         NEVER do surgery before 2 years of age</a:t>
            </a:r>
          </a:p>
          <a:p>
            <a:pPr eaLnBrk="1" fontAlgn="auto" hangingPunct="1">
              <a:spcAft>
                <a:spcPts val="0"/>
              </a:spcAft>
              <a:buFont typeface="Arial" panose="020B0604020202020204" pitchFamily="34" charset="0"/>
              <a:buNone/>
              <a:defRPr/>
            </a:pPr>
            <a:r>
              <a:rPr lang="en-US" sz="2400" dirty="0">
                <a:solidFill>
                  <a:srgbClr val="FF0000"/>
                </a:solidFill>
                <a:latin typeface="Times New Roman" pitchFamily="18" charset="0"/>
                <a:cs typeface="Times New Roman" pitchFamily="18" charset="0"/>
              </a:rPr>
              <a:t>EXCEPT in </a:t>
            </a:r>
          </a:p>
          <a:p>
            <a:pPr eaLnBrk="1" hangingPunct="1">
              <a:buFont typeface="Arial" charset="0"/>
              <a:buNone/>
              <a:defRPr/>
            </a:pPr>
            <a:r>
              <a:rPr lang="en-US" sz="2400" dirty="0">
                <a:solidFill>
                  <a:srgbClr val="FF0000"/>
                </a:solidFill>
              </a:rPr>
              <a:t>1- very large amount –</a:t>
            </a:r>
          </a:p>
          <a:p>
            <a:pPr eaLnBrk="1" hangingPunct="1">
              <a:buFont typeface="Arial" charset="0"/>
              <a:buNone/>
              <a:defRPr/>
            </a:pPr>
            <a:r>
              <a:rPr lang="en-US" sz="2400" dirty="0">
                <a:solidFill>
                  <a:srgbClr val="FF0000"/>
                </a:solidFill>
              </a:rPr>
              <a:t>2- if can’t differentiate between it and hernia </a:t>
            </a:r>
          </a:p>
          <a:p>
            <a:pPr eaLnBrk="1" hangingPunct="1">
              <a:buFont typeface="Arial" charset="0"/>
              <a:buNone/>
              <a:defRPr/>
            </a:pPr>
            <a:r>
              <a:rPr lang="en-US" sz="2400" dirty="0">
                <a:solidFill>
                  <a:srgbClr val="FF0000"/>
                </a:solidFill>
              </a:rPr>
              <a:t>3- increase </a:t>
            </a:r>
            <a:r>
              <a:rPr lang="en-US" sz="2400" dirty="0" err="1">
                <a:solidFill>
                  <a:srgbClr val="FF0000"/>
                </a:solidFill>
              </a:rPr>
              <a:t>intrabdominal</a:t>
            </a:r>
            <a:r>
              <a:rPr lang="en-US" sz="2400" dirty="0">
                <a:solidFill>
                  <a:srgbClr val="FF0000"/>
                </a:solidFill>
              </a:rPr>
              <a:t> pressure</a:t>
            </a:r>
            <a:endParaRPr lang="en-US" sz="2400" dirty="0">
              <a:solidFill>
                <a:srgbClr val="FF0000"/>
              </a:solidFill>
              <a:latin typeface="Times New Roman" pitchFamily="18" charset="0"/>
              <a:cs typeface="Times New Roman" pitchFamily="18" charset="0"/>
            </a:endParaRPr>
          </a:p>
          <a:p>
            <a:pPr eaLnBrk="1" fontAlgn="auto" hangingPunct="1">
              <a:spcAft>
                <a:spcPts val="0"/>
              </a:spcAft>
              <a:buFont typeface="Arial" panose="020B0604020202020204" pitchFamily="34" charset="0"/>
              <a:buNone/>
              <a:defRPr/>
            </a:pPr>
            <a:r>
              <a:rPr lang="en-US" sz="2400" dirty="0">
                <a:latin typeface="Times New Roman" pitchFamily="18" charset="0"/>
                <a:cs typeface="Times New Roman" pitchFamily="18" charset="0"/>
              </a:rPr>
              <a:t>         NEVER do needle aspiration EVEN in the non-communicating </a:t>
            </a:r>
            <a:r>
              <a:rPr lang="en-US" sz="2400" dirty="0">
                <a:solidFill>
                  <a:srgbClr val="FF0000"/>
                </a:solidFill>
                <a:latin typeface="Times New Roman" pitchFamily="18" charset="0"/>
                <a:cs typeface="Times New Roman" pitchFamily="18" charset="0"/>
              </a:rPr>
              <a:t>type(cause it will </a:t>
            </a:r>
            <a:r>
              <a:rPr lang="en-US" sz="2400" dirty="0" err="1">
                <a:solidFill>
                  <a:srgbClr val="FF0000"/>
                </a:solidFill>
                <a:latin typeface="Times New Roman" pitchFamily="18" charset="0"/>
                <a:cs typeface="Times New Roman" pitchFamily="18" charset="0"/>
              </a:rPr>
              <a:t>reaccumulate</a:t>
            </a:r>
            <a:r>
              <a:rPr lang="en-US" sz="2400" dirty="0">
                <a:solidFill>
                  <a:srgbClr val="FF0000"/>
                </a:solidFill>
                <a:latin typeface="Times New Roman" pitchFamily="18" charset="0"/>
                <a:cs typeface="Times New Roman" pitchFamily="18" charset="0"/>
              </a:rPr>
              <a:t>) </a:t>
            </a:r>
          </a:p>
          <a:p>
            <a:pPr lvl="1" eaLnBrk="1" fontAlgn="auto" hangingPunct="1">
              <a:spcAft>
                <a:spcPts val="0"/>
              </a:spcAft>
              <a:buFont typeface="Wingdings" pitchFamily="2" charset="2"/>
              <a:buChar char="v"/>
              <a:defRPr/>
            </a:pPr>
            <a:r>
              <a:rPr lang="en-US" sz="3200" dirty="0" err="1">
                <a:solidFill>
                  <a:schemeClr val="folHlink"/>
                </a:solidFill>
                <a:latin typeface="Times New Roman" pitchFamily="18" charset="0"/>
                <a:cs typeface="Times New Roman" pitchFamily="18" charset="0"/>
              </a:rPr>
              <a:t>Noncommunicating</a:t>
            </a:r>
            <a:r>
              <a:rPr lang="en-US" sz="3200" dirty="0">
                <a:solidFill>
                  <a:schemeClr val="folHlink"/>
                </a:solidFill>
                <a:latin typeface="Times New Roman" pitchFamily="18" charset="0"/>
                <a:cs typeface="Times New Roman" pitchFamily="18" charset="0"/>
              </a:rPr>
              <a:t>;</a:t>
            </a:r>
          </a:p>
          <a:p>
            <a:pPr lvl="2" eaLnBrk="1" fontAlgn="auto" hangingPunct="1">
              <a:spcAft>
                <a:spcPts val="0"/>
              </a:spcAft>
              <a:buFont typeface="Wingdings" pitchFamily="2" charset="2"/>
              <a:buChar char="v"/>
              <a:defRPr/>
            </a:pPr>
            <a:r>
              <a:rPr lang="en-US" sz="2900" dirty="0">
                <a:latin typeface="Times New Roman" pitchFamily="18" charset="0"/>
                <a:cs typeface="Times New Roman" pitchFamily="18" charset="0"/>
              </a:rPr>
              <a:t>usually resolves spontaneously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 xmlns:a16="http://schemas.microsoft.com/office/drawing/2014/main" id="{52808308-16A9-414D-A062-690ED3BB34BC}"/>
              </a:ext>
            </a:extLst>
          </p:cNvPr>
          <p:cNvSpPr>
            <a:spLocks noGrp="1" noChangeArrowheads="1"/>
          </p:cNvSpPr>
          <p:nvPr>
            <p:ph idx="1"/>
          </p:nvPr>
        </p:nvSpPr>
        <p:spPr>
          <a:xfrm>
            <a:off x="457200" y="1143000"/>
            <a:ext cx="8229600" cy="4983163"/>
          </a:xfrm>
        </p:spPr>
        <p:txBody>
          <a:bodyPr/>
          <a:lstStyle/>
          <a:p>
            <a:pPr eaLnBrk="1" hangingPunct="1">
              <a:buFont typeface="Wingdings" panose="05000000000000000000" pitchFamily="2" charset="2"/>
              <a:buChar char="v"/>
            </a:pPr>
            <a:r>
              <a:rPr lang="en-US" altLang="en-US" sz="2800" dirty="0">
                <a:solidFill>
                  <a:schemeClr val="tx2"/>
                </a:solidFill>
                <a:latin typeface="Times New Roman" panose="02020603050405020304" pitchFamily="18" charset="0"/>
                <a:cs typeface="Times New Roman" panose="02020603050405020304" pitchFamily="18" charset="0"/>
              </a:rPr>
              <a:t>In adult; </a:t>
            </a:r>
            <a:r>
              <a:rPr lang="en-US" altLang="en-US" sz="2800" dirty="0">
                <a:solidFill>
                  <a:srgbClr val="FFC000"/>
                </a:solidFill>
                <a:latin typeface="Times New Roman" panose="02020603050405020304" pitchFamily="18" charset="0"/>
                <a:cs typeface="Times New Roman" panose="02020603050405020304" pitchFamily="18" charset="0"/>
              </a:rPr>
              <a:t>surgical excision</a:t>
            </a:r>
            <a:r>
              <a:rPr lang="en-US" altLang="en-US" sz="2800" dirty="0">
                <a:latin typeface="Times New Roman" panose="02020603050405020304" pitchFamily="18" charset="0"/>
                <a:cs typeface="Times New Roman" panose="02020603050405020304" pitchFamily="18" charset="0"/>
              </a:rPr>
              <a:t>; opening the tunica vaginalis longitudinally (</a:t>
            </a:r>
            <a:r>
              <a:rPr lang="en-US" altLang="en-US" sz="2800" dirty="0">
                <a:solidFill>
                  <a:srgbClr val="FFC000"/>
                </a:solidFill>
                <a:latin typeface="Times New Roman" panose="02020603050405020304" pitchFamily="18" charset="0"/>
                <a:cs typeface="Times New Roman" panose="02020603050405020304" pitchFamily="18" charset="0"/>
              </a:rPr>
              <a:t>scrotal incision </a:t>
            </a:r>
            <a:r>
              <a:rPr lang="en-US" altLang="en-US" sz="2800" dirty="0">
                <a:latin typeface="Times New Roman" panose="02020603050405020304" pitchFamily="18" charset="0"/>
                <a:cs typeface="Times New Roman" panose="02020603050405020304" pitchFamily="18" charset="0"/>
              </a:rPr>
              <a:t>), </a:t>
            </a:r>
            <a:r>
              <a:rPr lang="en-US" altLang="en-US" sz="2800" u="sng" dirty="0">
                <a:latin typeface="Times New Roman" panose="02020603050405020304" pitchFamily="18" charset="0"/>
                <a:cs typeface="Times New Roman" panose="02020603050405020304" pitchFamily="18" charset="0"/>
              </a:rPr>
              <a:t>emptying</a:t>
            </a:r>
            <a:r>
              <a:rPr lang="en-US" altLang="en-US" sz="2800" dirty="0">
                <a:latin typeface="Times New Roman" panose="02020603050405020304" pitchFamily="18" charset="0"/>
                <a:cs typeface="Times New Roman" panose="02020603050405020304" pitchFamily="18" charset="0"/>
              </a:rPr>
              <a:t> the hydrocele, everting the sac after </a:t>
            </a:r>
            <a:r>
              <a:rPr lang="en-US" altLang="en-US" sz="2800" u="sng" dirty="0">
                <a:latin typeface="Times New Roman" panose="02020603050405020304" pitchFamily="18" charset="0"/>
                <a:cs typeface="Times New Roman" panose="02020603050405020304" pitchFamily="18" charset="0"/>
              </a:rPr>
              <a:t>excising</a:t>
            </a:r>
            <a:r>
              <a:rPr lang="en-US" altLang="en-US" sz="2800" dirty="0">
                <a:latin typeface="Times New Roman" panose="02020603050405020304" pitchFamily="18" charset="0"/>
                <a:cs typeface="Times New Roman" panose="02020603050405020304" pitchFamily="18" charset="0"/>
              </a:rPr>
              <a:t> the redundant sac and </a:t>
            </a:r>
            <a:r>
              <a:rPr lang="en-US" altLang="en-US" sz="2800" u="sng" dirty="0">
                <a:latin typeface="Times New Roman" panose="02020603050405020304" pitchFamily="18" charset="0"/>
                <a:cs typeface="Times New Roman" panose="02020603050405020304" pitchFamily="18" charset="0"/>
              </a:rPr>
              <a:t>suturing</a:t>
            </a:r>
            <a:r>
              <a:rPr lang="en-US" altLang="en-US" sz="2800" dirty="0">
                <a:latin typeface="Times New Roman" panose="02020603050405020304" pitchFamily="18" charset="0"/>
                <a:cs typeface="Times New Roman" panose="02020603050405020304" pitchFamily="18" charset="0"/>
              </a:rPr>
              <a:t> the sac behind the cord thus obliterating the potential space</a:t>
            </a:r>
            <a:endParaRPr lang="ar-SA" altLang="en-US" sz="2800" dirty="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v"/>
            </a:pPr>
            <a:r>
              <a:rPr lang="en-US" altLang="en-US" sz="2800" dirty="0">
                <a:solidFill>
                  <a:schemeClr val="folHlink"/>
                </a:solidFill>
                <a:latin typeface="Times New Roman" panose="02020603050405020304" pitchFamily="18" charset="0"/>
                <a:cs typeface="Times New Roman" panose="02020603050405020304" pitchFamily="18" charset="0"/>
              </a:rPr>
              <a:t>Secondary </a:t>
            </a:r>
            <a:r>
              <a:rPr lang="en-US" altLang="en-US" sz="2800" dirty="0">
                <a:latin typeface="Times New Roman" panose="02020603050405020304" pitchFamily="18" charset="0"/>
                <a:cs typeface="Times New Roman" panose="02020603050405020304" pitchFamily="18" charset="0"/>
              </a:rPr>
              <a:t>treatment of the underlying condition</a:t>
            </a:r>
          </a:p>
          <a:p>
            <a:pPr eaLnBrk="1" hangingPunct="1">
              <a:buFont typeface="Arial" panose="020B0604020202020204" pitchFamily="34" charset="0"/>
              <a:buNone/>
            </a:pPr>
            <a:r>
              <a:rPr lang="en-US" altLang="en-US" sz="2400" dirty="0">
                <a:solidFill>
                  <a:srgbClr val="FF0000"/>
                </a:solidFill>
              </a:rPr>
              <a:t>Case ; </a:t>
            </a:r>
          </a:p>
          <a:p>
            <a:pPr eaLnBrk="1" hangingPunct="1">
              <a:buFont typeface="Arial" panose="020B0604020202020204" pitchFamily="34" charset="0"/>
              <a:buNone/>
            </a:pPr>
            <a:r>
              <a:rPr lang="en-US" altLang="en-US" sz="2400" dirty="0">
                <a:solidFill>
                  <a:srgbClr val="FF0000"/>
                </a:solidFill>
              </a:rPr>
              <a:t>40 y old man came with painless , </a:t>
            </a:r>
            <a:r>
              <a:rPr lang="en-US" altLang="en-US" sz="2400" dirty="0" err="1">
                <a:solidFill>
                  <a:srgbClr val="FF0000"/>
                </a:solidFill>
              </a:rPr>
              <a:t>transeluminate</a:t>
            </a:r>
            <a:r>
              <a:rPr lang="en-US" altLang="en-US" sz="2400" dirty="0">
                <a:solidFill>
                  <a:srgbClr val="FF0000"/>
                </a:solidFill>
              </a:rPr>
              <a:t>  hydrocele .</a:t>
            </a:r>
          </a:p>
          <a:p>
            <a:pPr eaLnBrk="1" hangingPunct="1">
              <a:buFont typeface="Arial" panose="020B0604020202020204" pitchFamily="34" charset="0"/>
              <a:buNone/>
            </a:pPr>
            <a:r>
              <a:rPr lang="en-US" altLang="en-US" sz="2400" dirty="0">
                <a:solidFill>
                  <a:srgbClr val="FF0000"/>
                </a:solidFill>
              </a:rPr>
              <a:t>What's your next step ?</a:t>
            </a:r>
          </a:p>
          <a:p>
            <a:pPr eaLnBrk="1" hangingPunct="1">
              <a:buFont typeface="Arial" panose="020B0604020202020204" pitchFamily="34" charset="0"/>
              <a:buNone/>
            </a:pPr>
            <a:r>
              <a:rPr lang="en-US" altLang="en-US" sz="2400" dirty="0">
                <a:solidFill>
                  <a:srgbClr val="FF0000"/>
                </a:solidFill>
              </a:rPr>
              <a:t>A; scrotal US to R/O testicular tumor  </a:t>
            </a:r>
          </a:p>
          <a:p>
            <a:pPr eaLnBrk="1" hangingPunct="1">
              <a:buFont typeface="Wingdings" panose="05000000000000000000" pitchFamily="2" charset="2"/>
              <a:buChar char="v"/>
            </a:pPr>
            <a:endParaRPr lang="en-US" altLang="en-US" dirty="0">
              <a:solidFill>
                <a:schemeClr val="folHlin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8131">
                                            <p:txEl>
                                              <p:pRg st="5" end="5"/>
                                            </p:txEl>
                                          </p:spTgt>
                                        </p:tgtEl>
                                        <p:attrNameLst>
                                          <p:attrName>style.visibility</p:attrName>
                                        </p:attrNameLst>
                                      </p:cBhvr>
                                      <p:to>
                                        <p:strVal val="visible"/>
                                      </p:to>
                                    </p:set>
                                    <p:animEffect transition="in" filter="fade">
                                      <p:cBhvr>
                                        <p:cTn id="7" dur="500"/>
                                        <p:tgtEl>
                                          <p:spTgt spid="481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A04912-D44D-46C9-B8DD-B97FC6AD8E72}"/>
              </a:ext>
            </a:extLst>
          </p:cNvPr>
          <p:cNvSpPr>
            <a:spLocks noGrp="1"/>
          </p:cNvSpPr>
          <p:nvPr>
            <p:ph type="title"/>
          </p:nvPr>
        </p:nvSpPr>
        <p:spPr>
          <a:xfrm>
            <a:off x="381000" y="762000"/>
            <a:ext cx="7239000" cy="1143000"/>
          </a:xfrm>
        </p:spPr>
        <p:txBody>
          <a:bodyPr rtlCol="0">
            <a:normAutofit fontScale="90000"/>
          </a:bodyPr>
          <a:lstStyle/>
          <a:p>
            <a:pPr eaLnBrk="1" fontAlgn="auto" hangingPunct="1">
              <a:spcAft>
                <a:spcPts val="0"/>
              </a:spcAft>
              <a:defRPr/>
            </a:pPr>
            <a:r>
              <a:rPr lang="en-US" dirty="0">
                <a:solidFill>
                  <a:srgbClr val="7030A0"/>
                </a:solidFill>
                <a:latin typeface="Times New Roman" pitchFamily="18" charset="0"/>
                <a:cs typeface="Times New Roman" pitchFamily="18" charset="0"/>
              </a:rPr>
              <a:t>2- Indirect inguinal hernia:</a:t>
            </a:r>
            <a:r>
              <a:rPr lang="en-US" dirty="0">
                <a:solidFill>
                  <a:srgbClr val="7030A0"/>
                </a:solidFill>
              </a:rPr>
              <a:t/>
            </a:r>
            <a:br>
              <a:rPr lang="en-US" dirty="0">
                <a:solidFill>
                  <a:srgbClr val="7030A0"/>
                </a:solidFill>
              </a:rPr>
            </a:br>
            <a:endParaRPr lang="en-US" dirty="0">
              <a:solidFill>
                <a:srgbClr val="7030A0"/>
              </a:solidFill>
            </a:endParaRPr>
          </a:p>
        </p:txBody>
      </p:sp>
      <p:sp>
        <p:nvSpPr>
          <p:cNvPr id="54275" name="Content Placeholder 2">
            <a:extLst>
              <a:ext uri="{FF2B5EF4-FFF2-40B4-BE49-F238E27FC236}">
                <a16:creationId xmlns="" xmlns:a16="http://schemas.microsoft.com/office/drawing/2014/main" id="{38B90247-4EE8-41FE-B992-9E3D5C646F45}"/>
              </a:ext>
            </a:extLst>
          </p:cNvPr>
          <p:cNvSpPr>
            <a:spLocks noGrp="1"/>
          </p:cNvSpPr>
          <p:nvPr>
            <p:ph idx="1"/>
          </p:nvPr>
        </p:nvSpPr>
        <p:spPr/>
        <p:txBody>
          <a:bodyPr/>
          <a:lstStyle/>
          <a:p>
            <a:pPr lvl="1" eaLnBrk="1" hangingPunct="1"/>
            <a:r>
              <a:rPr lang="en-US" altLang="en-US">
                <a:latin typeface="Times New Roman" panose="02020603050405020304" pitchFamily="18" charset="0"/>
                <a:cs typeface="Times New Roman" panose="02020603050405020304" pitchFamily="18" charset="0"/>
              </a:rPr>
              <a:t>most common ( young , Rt. Side )</a:t>
            </a:r>
          </a:p>
          <a:p>
            <a:pPr lvl="1" eaLnBrk="1" hangingPunct="1"/>
            <a:r>
              <a:rPr lang="en-US" altLang="en-US">
                <a:latin typeface="Times New Roman" panose="02020603050405020304" pitchFamily="18" charset="0"/>
                <a:cs typeface="Times New Roman" panose="02020603050405020304" pitchFamily="18" charset="0"/>
              </a:rPr>
              <a:t>10% bilateral . </a:t>
            </a:r>
          </a:p>
          <a:p>
            <a:pPr lvl="1" eaLnBrk="1" hangingPunct="1"/>
            <a:r>
              <a:rPr lang="en-US" altLang="en-US">
                <a:solidFill>
                  <a:srgbClr val="FFC000"/>
                </a:solidFill>
                <a:latin typeface="Times New Roman" panose="02020603050405020304" pitchFamily="18" charset="0"/>
                <a:cs typeface="Times New Roman" panose="02020603050405020304" pitchFamily="18" charset="0"/>
              </a:rPr>
              <a:t>Hernia in babies are a result of persistent processus vaginalis</a:t>
            </a:r>
            <a:r>
              <a:rPr lang="en-US" altLang="en-US">
                <a:latin typeface="Times New Roman" panose="02020603050405020304" pitchFamily="18" charset="0"/>
                <a:cs typeface="Times New Roman" panose="02020603050405020304" pitchFamily="18" charset="0"/>
              </a:rPr>
              <a:t>.</a:t>
            </a:r>
          </a:p>
          <a:p>
            <a:pPr lvl="1" eaLnBrk="1" hangingPunct="1"/>
            <a:r>
              <a:rPr lang="en-US" altLang="en-US">
                <a:latin typeface="Times New Roman" panose="02020603050405020304" pitchFamily="18" charset="0"/>
                <a:cs typeface="Times New Roman" panose="02020603050405020304" pitchFamily="18" charset="0"/>
              </a:rPr>
              <a:t>If strangulated &gt;&gt; painful and may cause testicular atrophy</a:t>
            </a:r>
          </a:p>
          <a:p>
            <a:pPr lvl="1" eaLnBrk="1" hangingPunct="1"/>
            <a:r>
              <a:rPr lang="en-US" altLang="en-US">
                <a:latin typeface="Times New Roman" panose="02020603050405020304" pitchFamily="18" charset="0"/>
                <a:cs typeface="Times New Roman" panose="02020603050405020304" pitchFamily="18" charset="0"/>
              </a:rPr>
              <a:t>Surgery is usually recommended .</a:t>
            </a:r>
          </a:p>
          <a:p>
            <a:pPr eaLnBrk="1" hangingPunct="1">
              <a:buFont typeface="Wingdings 2" panose="05020102010507070707" pitchFamily="18" charset="2"/>
              <a:buNone/>
            </a:pPr>
            <a:endParaRPr lang="en-US"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 xmlns:a16="http://schemas.microsoft.com/office/drawing/2014/main" id="{EB1A616C-C9F2-470A-A8E8-FD030AF25E4E}"/>
              </a:ext>
            </a:extLst>
          </p:cNvPr>
          <p:cNvSpPr>
            <a:spLocks noGrp="1"/>
          </p:cNvSpPr>
          <p:nvPr>
            <p:ph type="title"/>
          </p:nvPr>
        </p:nvSpPr>
        <p:spPr/>
        <p:txBody>
          <a:bodyPr/>
          <a:lstStyle/>
          <a:p>
            <a:pPr eaLnBrk="1" hangingPunct="1"/>
            <a:endParaRPr lang="en-US" altLang="en-US"/>
          </a:p>
        </p:txBody>
      </p:sp>
      <p:pic>
        <p:nvPicPr>
          <p:cNvPr id="55299" name="Content Placeholder 3" descr="uhykh.bmp">
            <a:extLst>
              <a:ext uri="{FF2B5EF4-FFF2-40B4-BE49-F238E27FC236}">
                <a16:creationId xmlns="" xmlns:a16="http://schemas.microsoft.com/office/drawing/2014/main" id="{71F5301C-DB35-4073-BEAF-E787197FDC6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609600"/>
            <a:ext cx="7239000" cy="5334000"/>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 xmlns:a16="http://schemas.microsoft.com/office/drawing/2014/main" id="{1AD5C483-C1FD-48B7-8ADA-C9E008F434CC}"/>
              </a:ext>
            </a:extLst>
          </p:cNvPr>
          <p:cNvSpPr>
            <a:spLocks noGrp="1" noChangeArrowheads="1"/>
          </p:cNvSpPr>
          <p:nvPr>
            <p:ph type="title"/>
          </p:nvPr>
        </p:nvSpPr>
        <p:spPr>
          <a:xfrm>
            <a:off x="-1066800" y="-152400"/>
            <a:ext cx="10744200" cy="1689100"/>
          </a:xfrm>
        </p:spPr>
        <p:txBody>
          <a:bodyPr/>
          <a:lstStyle/>
          <a:p>
            <a:pPr eaLnBrk="1" hangingPunct="1"/>
            <a:r>
              <a:rPr lang="en-US" altLang="en-US"/>
              <a:t>3-Varicocele</a:t>
            </a:r>
          </a:p>
        </p:txBody>
      </p:sp>
      <p:sp>
        <p:nvSpPr>
          <p:cNvPr id="8195" name="Rectangle 3">
            <a:extLst>
              <a:ext uri="{FF2B5EF4-FFF2-40B4-BE49-F238E27FC236}">
                <a16:creationId xmlns="" xmlns:a16="http://schemas.microsoft.com/office/drawing/2014/main" id="{6623EB19-C987-44FA-8146-B82421FB65E1}"/>
              </a:ext>
            </a:extLst>
          </p:cNvPr>
          <p:cNvSpPr>
            <a:spLocks noGrp="1" noChangeArrowheads="1"/>
          </p:cNvSpPr>
          <p:nvPr>
            <p:ph type="body" sz="half" idx="1"/>
          </p:nvPr>
        </p:nvSpPr>
        <p:spPr/>
        <p:txBody>
          <a:bodyPr/>
          <a:lstStyle/>
          <a:p>
            <a:pPr eaLnBrk="1" hangingPunct="1"/>
            <a:endParaRPr lang="en-US" altLang="en-US" sz="2800"/>
          </a:p>
          <a:p>
            <a:pPr eaLnBrk="1" hangingPunct="1">
              <a:buFont typeface="Wingdings" panose="05000000000000000000" pitchFamily="2" charset="2"/>
              <a:buNone/>
            </a:pPr>
            <a:r>
              <a:rPr lang="en-US" altLang="en-US" sz="2800"/>
              <a:t> </a:t>
            </a:r>
          </a:p>
        </p:txBody>
      </p:sp>
      <p:pic>
        <p:nvPicPr>
          <p:cNvPr id="56324" name="Picture 5" descr="r7_varicocele">
            <a:extLst>
              <a:ext uri="{FF2B5EF4-FFF2-40B4-BE49-F238E27FC236}">
                <a16:creationId xmlns="" xmlns:a16="http://schemas.microsoft.com/office/drawing/2014/main" id="{31878088-60D6-4415-A0D9-CC8E0C64D75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447800" y="1447800"/>
            <a:ext cx="5257800" cy="52451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strips(downLeft)">
                                      <p:cBhvr>
                                        <p:cTn id="7" dur="5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strips(downLeft)">
                                      <p:cBhvr>
                                        <p:cTn id="12" dur="500"/>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3">
            <a:extLst>
              <a:ext uri="{FF2B5EF4-FFF2-40B4-BE49-F238E27FC236}">
                <a16:creationId xmlns="" xmlns:a16="http://schemas.microsoft.com/office/drawing/2014/main" id="{EC36EAD2-4322-4859-8160-98F7FCD876F8}"/>
              </a:ext>
            </a:extLst>
          </p:cNvPr>
          <p:cNvSpPr>
            <a:spLocks noGrp="1"/>
          </p:cNvSpPr>
          <p:nvPr>
            <p:ph type="title"/>
          </p:nvPr>
        </p:nvSpPr>
        <p:spPr>
          <a:xfrm>
            <a:off x="457200" y="6927"/>
            <a:ext cx="8229600" cy="1143000"/>
          </a:xfrm>
        </p:spPr>
        <p:txBody>
          <a:bodyPr/>
          <a:lstStyle/>
          <a:p>
            <a:pPr eaLnBrk="1" hangingPunct="1"/>
            <a:r>
              <a:rPr lang="en-US" altLang="en-US" dirty="0"/>
              <a:t>Definition</a:t>
            </a:r>
          </a:p>
        </p:txBody>
      </p:sp>
      <p:sp>
        <p:nvSpPr>
          <p:cNvPr id="57347" name="Rectangle 3">
            <a:extLst>
              <a:ext uri="{FF2B5EF4-FFF2-40B4-BE49-F238E27FC236}">
                <a16:creationId xmlns="" xmlns:a16="http://schemas.microsoft.com/office/drawing/2014/main" id="{24D24E07-AD85-41A3-A614-DBADF3B2A9BD}"/>
              </a:ext>
            </a:extLst>
          </p:cNvPr>
          <p:cNvSpPr>
            <a:spLocks noGrp="1"/>
          </p:cNvSpPr>
          <p:nvPr>
            <p:ph idx="1"/>
          </p:nvPr>
        </p:nvSpPr>
        <p:spPr>
          <a:xfrm>
            <a:off x="457200" y="914400"/>
            <a:ext cx="8229600" cy="4525963"/>
          </a:xfrm>
        </p:spPr>
        <p:txBody>
          <a:bodyPr/>
          <a:lstStyle/>
          <a:p>
            <a:pPr eaLnBrk="1" hangingPunct="1"/>
            <a:r>
              <a:rPr lang="en-US" altLang="en-US" sz="2400" dirty="0">
                <a:latin typeface="Times New Roman" panose="02020603050405020304" pitchFamily="18" charset="0"/>
                <a:cs typeface="Times New Roman" panose="02020603050405020304" pitchFamily="18" charset="0"/>
              </a:rPr>
              <a:t>Is dilatation and tortuosity of the </a:t>
            </a:r>
            <a:r>
              <a:rPr lang="en-US" altLang="en-US" sz="2400" dirty="0" err="1">
                <a:solidFill>
                  <a:schemeClr val="tx2"/>
                </a:solidFill>
                <a:latin typeface="Times New Roman" panose="02020603050405020304" pitchFamily="18" charset="0"/>
                <a:cs typeface="Times New Roman" panose="02020603050405020304" pitchFamily="18" charset="0"/>
                <a:hlinkClick r:id="rId3" tooltip="Pampiniform plexus"/>
              </a:rPr>
              <a:t>pampiniform</a:t>
            </a:r>
            <a:r>
              <a:rPr lang="en-US" altLang="en-US" sz="2400" dirty="0">
                <a:solidFill>
                  <a:schemeClr val="tx2"/>
                </a:solidFill>
                <a:latin typeface="Times New Roman" panose="02020603050405020304" pitchFamily="18" charset="0"/>
                <a:cs typeface="Times New Roman" panose="02020603050405020304" pitchFamily="18" charset="0"/>
                <a:hlinkClick r:id="rId3" tooltip="Pampiniform plexus"/>
              </a:rPr>
              <a:t> plexus</a:t>
            </a:r>
            <a:r>
              <a:rPr lang="en-US" altLang="en-US" sz="2400" dirty="0">
                <a:latin typeface="Times New Roman" panose="02020603050405020304" pitchFamily="18" charset="0"/>
                <a:cs typeface="Times New Roman" panose="02020603050405020304" pitchFamily="18" charset="0"/>
              </a:rPr>
              <a:t>, which is the network of veins that drain the testicle.</a:t>
            </a:r>
          </a:p>
          <a:p>
            <a:pPr eaLnBrk="1" hangingPunct="1"/>
            <a:r>
              <a:rPr lang="en-US" altLang="en-US" sz="2400" dirty="0">
                <a:latin typeface="Times New Roman" panose="02020603050405020304" pitchFamily="18" charset="0"/>
                <a:cs typeface="Times New Roman" panose="02020603050405020304" pitchFamily="18" charset="0"/>
              </a:rPr>
              <a:t>Due to defective valve or compression of the vein by a nearby structure.</a:t>
            </a:r>
          </a:p>
          <a:p>
            <a:pPr eaLnBrk="1" hangingPunct="1"/>
            <a:r>
              <a:rPr lang="en-US" altLang="en-US" sz="2400" dirty="0">
                <a:latin typeface="Times New Roman" panose="02020603050405020304" pitchFamily="18" charset="0"/>
                <a:cs typeface="Times New Roman" panose="02020603050405020304" pitchFamily="18" charset="0"/>
              </a:rPr>
              <a:t>Very common; about </a:t>
            </a:r>
            <a:r>
              <a:rPr lang="en-US" altLang="en-US" sz="2400" dirty="0">
                <a:solidFill>
                  <a:srgbClr val="FFC000"/>
                </a:solidFill>
                <a:latin typeface="Times New Roman" panose="02020603050405020304" pitchFamily="18" charset="0"/>
                <a:cs typeface="Times New Roman" panose="02020603050405020304" pitchFamily="18" charset="0"/>
              </a:rPr>
              <a:t>15% of men </a:t>
            </a:r>
            <a:r>
              <a:rPr lang="en-US" altLang="en-US" sz="2400" dirty="0">
                <a:latin typeface="Times New Roman" panose="02020603050405020304" pitchFamily="18" charset="0"/>
                <a:cs typeface="Times New Roman" panose="02020603050405020304" pitchFamily="18" charset="0"/>
              </a:rPr>
              <a:t>will have some degree of varicocele.</a:t>
            </a:r>
          </a:p>
          <a:p>
            <a:pPr eaLnBrk="1" hangingPunct="1"/>
            <a:r>
              <a:rPr lang="en-US" altLang="en-US" sz="2400" dirty="0">
                <a:latin typeface="Times New Roman" panose="02020603050405020304" pitchFamily="18" charset="0"/>
                <a:cs typeface="Times New Roman" panose="02020603050405020304" pitchFamily="18" charset="0"/>
              </a:rPr>
              <a:t>More common on </a:t>
            </a:r>
            <a:r>
              <a:rPr lang="en-US" altLang="en-US" sz="2400" dirty="0">
                <a:solidFill>
                  <a:srgbClr val="FFC000"/>
                </a:solidFill>
                <a:latin typeface="Times New Roman" panose="02020603050405020304" pitchFamily="18" charset="0"/>
                <a:cs typeface="Times New Roman" panose="02020603050405020304" pitchFamily="18" charset="0"/>
              </a:rPr>
              <a:t>left side in 90%(why?? The longer course of the left spermatic vein and its insertion at a 90° angle into the left renal vein, predisposes to slower drainage and increased hydrostatic pressure.) </a:t>
            </a:r>
            <a:r>
              <a:rPr lang="en-US" altLang="en-US" sz="2400" dirty="0">
                <a:latin typeface="Times New Roman" panose="02020603050405020304" pitchFamily="18" charset="0"/>
                <a:cs typeface="Times New Roman" panose="02020603050405020304" pitchFamily="18" charset="0"/>
              </a:rPr>
              <a:t>of cases.</a:t>
            </a:r>
          </a:p>
          <a:p>
            <a:pPr eaLnBrk="1" hangingPunct="1"/>
            <a:r>
              <a:rPr lang="en-US" altLang="en-US" sz="2400" dirty="0" err="1">
                <a:latin typeface="Times New Roman" panose="02020603050405020304" pitchFamily="18" charset="0"/>
                <a:cs typeface="Times New Roman" panose="02020603050405020304" pitchFamily="18" charset="0"/>
              </a:rPr>
              <a:t>Bilatral</a:t>
            </a:r>
            <a:r>
              <a:rPr lang="en-US" altLang="en-US" sz="2400" dirty="0">
                <a:latin typeface="Times New Roman" panose="02020603050405020304" pitchFamily="18" charset="0"/>
                <a:cs typeface="Times New Roman" panose="02020603050405020304" pitchFamily="18" charset="0"/>
              </a:rPr>
              <a:t> in up to 50% of cases.</a:t>
            </a:r>
            <a:r>
              <a:rPr lang="en-US" altLang="en-US" sz="2800" dirty="0">
                <a:latin typeface="Times New Roman" panose="02020603050405020304" pitchFamily="18" charset="0"/>
                <a:cs typeface="Times New Roman" panose="02020603050405020304" pitchFamily="18" charset="0"/>
              </a:rPr>
              <a:t> </a:t>
            </a:r>
          </a:p>
          <a:p>
            <a:pPr eaLnBrk="1" hangingPunct="1"/>
            <a:r>
              <a:rPr lang="en-US" altLang="en-US" sz="2800" dirty="0">
                <a:solidFill>
                  <a:srgbClr val="FF0000"/>
                </a:solidFill>
              </a:rPr>
              <a:t>not painful but if long standing may cause a dull aching pain, fertility &amp; subfertility issues, testicular atrophy and a mass (bag of worms) </a:t>
            </a:r>
            <a:endParaRPr lang="en-US" altLang="en-US" sz="2800" dirty="0"/>
          </a:p>
          <a:p>
            <a:pPr eaLnBrk="1" hangingPunct="1"/>
            <a:endParaRPr lang="en-US" altLang="en-US"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Content Placeholder 2">
            <a:extLst>
              <a:ext uri="{FF2B5EF4-FFF2-40B4-BE49-F238E27FC236}">
                <a16:creationId xmlns="" xmlns:a16="http://schemas.microsoft.com/office/drawing/2014/main" id="{CFDD3613-9965-4A1D-8D37-BA81961C5BF1}"/>
              </a:ext>
            </a:extLst>
          </p:cNvPr>
          <p:cNvSpPr>
            <a:spLocks noGrp="1"/>
          </p:cNvSpPr>
          <p:nvPr>
            <p:ph idx="1"/>
          </p:nvPr>
        </p:nvSpPr>
        <p:spPr>
          <a:xfrm>
            <a:off x="457200" y="762000"/>
            <a:ext cx="8229600" cy="5638800"/>
          </a:xfrm>
        </p:spPr>
        <p:txBody>
          <a:bodyPr/>
          <a:lstStyle/>
          <a:p>
            <a:pPr eaLnBrk="1" hangingPunct="1">
              <a:buFont typeface="Arial" panose="020B0604020202020204" pitchFamily="34" charset="0"/>
              <a:buNone/>
            </a:pPr>
            <a:r>
              <a:rPr lang="en-US" altLang="en-US" b="1" dirty="0"/>
              <a:t>Primary  </a:t>
            </a:r>
            <a:r>
              <a:rPr lang="en-US" altLang="en-US" b="1" dirty="0" err="1"/>
              <a:t>varicocele</a:t>
            </a:r>
            <a:r>
              <a:rPr lang="en-US" altLang="en-US" b="1" dirty="0"/>
              <a:t> </a:t>
            </a:r>
            <a:r>
              <a:rPr lang="en-US" altLang="en-US" dirty="0"/>
              <a:t>:</a:t>
            </a:r>
          </a:p>
          <a:p>
            <a:pPr eaLnBrk="1" hangingPunct="1">
              <a:buFont typeface="Arial" panose="020B0604020202020204" pitchFamily="34" charset="0"/>
              <a:buNone/>
            </a:pPr>
            <a:r>
              <a:rPr lang="en-US" altLang="en-US" dirty="0"/>
              <a:t> +</a:t>
            </a:r>
            <a:r>
              <a:rPr lang="en-US" altLang="en-US" dirty="0" err="1"/>
              <a:t>ve</a:t>
            </a:r>
            <a:r>
              <a:rPr lang="en-US" altLang="en-US" dirty="0"/>
              <a:t> when standing only.</a:t>
            </a:r>
          </a:p>
          <a:p>
            <a:pPr eaLnBrk="1" hangingPunct="1">
              <a:buFont typeface="Arial" panose="020B0604020202020204" pitchFamily="34" charset="0"/>
              <a:buNone/>
            </a:pPr>
            <a:r>
              <a:rPr lang="en-US" altLang="en-US" dirty="0"/>
              <a:t> </a:t>
            </a:r>
            <a:r>
              <a:rPr lang="en-US" altLang="en-US" b="1" dirty="0"/>
              <a:t>Secondary </a:t>
            </a:r>
            <a:r>
              <a:rPr lang="en-US" altLang="en-US" b="1" dirty="0" err="1"/>
              <a:t>varicocele</a:t>
            </a:r>
            <a:r>
              <a:rPr lang="en-US" altLang="en-US" b="1" dirty="0"/>
              <a:t> </a:t>
            </a:r>
            <a:r>
              <a:rPr lang="en-US" altLang="en-US" dirty="0"/>
              <a:t>: when </a:t>
            </a:r>
            <a:r>
              <a:rPr lang="en-US" altLang="en-US" dirty="0" err="1"/>
              <a:t>varicocele</a:t>
            </a:r>
            <a:r>
              <a:rPr lang="en-US" altLang="en-US" dirty="0"/>
              <a:t> is +</a:t>
            </a:r>
            <a:r>
              <a:rPr lang="en-US" altLang="en-US" dirty="0" err="1"/>
              <a:t>ve</a:t>
            </a:r>
            <a:r>
              <a:rPr lang="en-US" altLang="en-US" dirty="0"/>
              <a:t> at BOTH standing and supine positions.</a:t>
            </a:r>
          </a:p>
          <a:p>
            <a:pPr eaLnBrk="1" hangingPunct="1">
              <a:buFont typeface="Arial" panose="020B0604020202020204" pitchFamily="34" charset="0"/>
              <a:buNone/>
            </a:pPr>
            <a:r>
              <a:rPr lang="en-US" altLang="en-US" sz="2400" dirty="0"/>
              <a:t>Secondary </a:t>
            </a:r>
            <a:r>
              <a:rPr lang="en-US" altLang="en-US" sz="2400" dirty="0" err="1"/>
              <a:t>varicocele</a:t>
            </a:r>
            <a:r>
              <a:rPr lang="en-US" altLang="en-US" sz="2400" dirty="0"/>
              <a:t> could be a </a:t>
            </a:r>
            <a:r>
              <a:rPr lang="en-US" altLang="en-US" sz="2400" dirty="0">
                <a:solidFill>
                  <a:srgbClr val="FFC000"/>
                </a:solidFill>
              </a:rPr>
              <a:t>sign of a retroperitoneal mass </a:t>
            </a:r>
            <a:r>
              <a:rPr lang="en-US" altLang="en-US" sz="2400" dirty="0"/>
              <a:t>like Renal Cell Carcinoma, Wilms tumor and </a:t>
            </a:r>
            <a:r>
              <a:rPr lang="en-US" altLang="en-US" sz="2400" dirty="0" err="1"/>
              <a:t>phaeochromocytoma</a:t>
            </a:r>
            <a:r>
              <a:rPr lang="en-US" altLang="en-US" sz="2400" dirty="0"/>
              <a:t> </a:t>
            </a:r>
            <a:endParaRPr lang="en-US" altLang="en-US" dirty="0"/>
          </a:p>
          <a:p>
            <a:pPr eaLnBrk="1" hangingPunct="1">
              <a:buFontTx/>
              <a:buChar char="-"/>
            </a:pPr>
            <a:r>
              <a:rPr lang="en-US" altLang="en-US" sz="2000" dirty="0">
                <a:solidFill>
                  <a:srgbClr val="FF0000"/>
                </a:solidFill>
              </a:rPr>
              <a:t>Do retroperitoneal US to role out renal ca in 2 cases ;</a:t>
            </a:r>
          </a:p>
          <a:p>
            <a:pPr eaLnBrk="1" hangingPunct="1">
              <a:buFont typeface="Arial" panose="020B0604020202020204" pitchFamily="34" charset="0"/>
              <a:buNone/>
            </a:pPr>
            <a:r>
              <a:rPr lang="en-US" altLang="en-US" sz="2000" dirty="0">
                <a:solidFill>
                  <a:srgbClr val="FF0000"/>
                </a:solidFill>
              </a:rPr>
              <a:t>     1- </a:t>
            </a:r>
            <a:r>
              <a:rPr lang="en-US" altLang="en-US" sz="2000" dirty="0" err="1">
                <a:solidFill>
                  <a:srgbClr val="FF0000"/>
                </a:solidFill>
              </a:rPr>
              <a:t>varicocele</a:t>
            </a:r>
            <a:r>
              <a:rPr lang="en-US" altLang="en-US" sz="2000" dirty="0">
                <a:solidFill>
                  <a:srgbClr val="FF0000"/>
                </a:solidFill>
              </a:rPr>
              <a:t> on the </a:t>
            </a:r>
            <a:r>
              <a:rPr lang="en-US" altLang="en-US" sz="2000" dirty="0" err="1">
                <a:solidFill>
                  <a:srgbClr val="FF0000"/>
                </a:solidFill>
              </a:rPr>
              <a:t>rt</a:t>
            </a:r>
            <a:r>
              <a:rPr lang="en-US" altLang="en-US" sz="2000" dirty="0">
                <a:solidFill>
                  <a:srgbClr val="FF0000"/>
                </a:solidFill>
              </a:rPr>
              <a:t> side </a:t>
            </a:r>
          </a:p>
          <a:p>
            <a:pPr eaLnBrk="1" hangingPunct="1">
              <a:buFont typeface="Arial" panose="020B0604020202020204" pitchFamily="34" charset="0"/>
              <a:buNone/>
            </a:pPr>
            <a:r>
              <a:rPr lang="en-US" altLang="en-US" sz="2000" dirty="0">
                <a:solidFill>
                  <a:srgbClr val="FF0000"/>
                </a:solidFill>
              </a:rPr>
              <a:t>     2- secondary </a:t>
            </a:r>
            <a:r>
              <a:rPr lang="en-US" altLang="en-US" sz="2000" dirty="0"/>
              <a:t>.</a:t>
            </a:r>
          </a:p>
          <a:p>
            <a:pPr eaLnBrk="1" hangingPunct="1">
              <a:buFont typeface="Arial" panose="020B0604020202020204" pitchFamily="34" charset="0"/>
              <a:buNone/>
            </a:pPr>
            <a:r>
              <a:rPr lang="en-US" altLang="en-US" sz="2000" dirty="0"/>
              <a:t>      3- palpable abdominal mass </a:t>
            </a:r>
          </a:p>
          <a:p>
            <a:pPr eaLnBrk="1" hangingPunct="1">
              <a:buFont typeface="Arial" panose="020B0604020202020204" pitchFamily="34" charset="0"/>
              <a:buNone/>
            </a:pPr>
            <a:r>
              <a:rPr lang="en-US" altLang="en-US" sz="2000" dirty="0"/>
              <a:t>       4- acute onset```</a:t>
            </a:r>
          </a:p>
          <a:p>
            <a:pPr eaLnBrk="1" hangingPunct="1">
              <a:buFont typeface="Arial" panose="020B0604020202020204" pitchFamily="34" charset="0"/>
              <a:buNone/>
            </a:pPr>
            <a:endParaRPr lang="en-US" altLang="en-US" sz="2000" dirty="0"/>
          </a:p>
          <a:p>
            <a:pPr eaLnBrk="1" hangingPunct="1"/>
            <a:endParaRPr lang="en-US"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 xmlns:a16="http://schemas.microsoft.com/office/drawing/2014/main" id="{06B4B245-3ED2-41A5-95B6-1EA43B2763AB}"/>
              </a:ext>
            </a:extLst>
          </p:cNvPr>
          <p:cNvSpPr>
            <a:spLocks noGrp="1" noChangeArrowheads="1"/>
          </p:cNvSpPr>
          <p:nvPr>
            <p:ph type="title"/>
          </p:nvPr>
        </p:nvSpPr>
        <p:spPr/>
        <p:txBody>
          <a:bodyPr/>
          <a:lstStyle/>
          <a:p>
            <a:pPr eaLnBrk="1" hangingPunct="1"/>
            <a:r>
              <a:rPr lang="en-US" altLang="en-US">
                <a:latin typeface="Times New Roman" panose="02020603050405020304" pitchFamily="18" charset="0"/>
                <a:cs typeface="Times New Roman" panose="02020603050405020304" pitchFamily="18" charset="0"/>
              </a:rPr>
              <a:t>Clinical feature</a:t>
            </a:r>
            <a:endParaRPr lang="en-US" altLang="en-US" sz="2000">
              <a:latin typeface="Times New Roman" panose="02020603050405020304" pitchFamily="18" charset="0"/>
              <a:cs typeface="Times New Roman" panose="02020603050405020304" pitchFamily="18" charset="0"/>
            </a:endParaRPr>
          </a:p>
        </p:txBody>
      </p:sp>
      <p:sp>
        <p:nvSpPr>
          <p:cNvPr id="18435" name="Rectangle 3">
            <a:extLst>
              <a:ext uri="{FF2B5EF4-FFF2-40B4-BE49-F238E27FC236}">
                <a16:creationId xmlns="" xmlns:a16="http://schemas.microsoft.com/office/drawing/2014/main" id="{9A44DDBB-4B42-4071-BC18-8077DEA5E5D6}"/>
              </a:ext>
            </a:extLst>
          </p:cNvPr>
          <p:cNvSpPr>
            <a:spLocks noGrp="1" noChangeArrowheads="1"/>
          </p:cNvSpPr>
          <p:nvPr>
            <p:ph idx="1"/>
          </p:nvPr>
        </p:nvSpPr>
        <p:spPr/>
        <p:txBody>
          <a:bodyPr/>
          <a:lstStyle/>
          <a:p>
            <a:pPr marL="609600" indent="-609600" eaLnBrk="1" hangingPunct="1">
              <a:buFont typeface="Wingdings" panose="05000000000000000000" pitchFamily="2" charset="2"/>
              <a:buAutoNum type="arabicPeriod"/>
            </a:pPr>
            <a:r>
              <a:rPr lang="en-US" altLang="en-US" sz="2800">
                <a:latin typeface="Times New Roman" panose="02020603050405020304" pitchFamily="18" charset="0"/>
                <a:cs typeface="Times New Roman" panose="02020603050405020304" pitchFamily="18" charset="0"/>
              </a:rPr>
              <a:t>Appear on standing and disappear on lying down.</a:t>
            </a:r>
          </a:p>
          <a:p>
            <a:pPr marL="609600" indent="-609600" eaLnBrk="1" hangingPunct="1">
              <a:buFont typeface="Wingdings" panose="05000000000000000000" pitchFamily="2" charset="2"/>
              <a:buAutoNum type="arabicPeriod"/>
            </a:pPr>
            <a:r>
              <a:rPr lang="en-US" altLang="en-US" sz="2800">
                <a:latin typeface="Times New Roman" panose="02020603050405020304" pitchFamily="18" charset="0"/>
                <a:cs typeface="Times New Roman" panose="02020603050405020304" pitchFamily="18" charset="0"/>
              </a:rPr>
              <a:t>Heavy or dragging sensation in scrotum.</a:t>
            </a:r>
          </a:p>
          <a:p>
            <a:pPr marL="609600" indent="-609600" eaLnBrk="1" hangingPunct="1">
              <a:buFont typeface="Wingdings" panose="05000000000000000000" pitchFamily="2" charset="2"/>
              <a:buAutoNum type="arabicPeriod"/>
            </a:pPr>
            <a:r>
              <a:rPr lang="en-US" altLang="en-US" sz="2800">
                <a:latin typeface="Times New Roman" panose="02020603050405020304" pitchFamily="18" charset="0"/>
                <a:cs typeface="Times New Roman" panose="02020603050405020304" pitchFamily="18" charset="0"/>
              </a:rPr>
              <a:t>The veins often described as ‘</a:t>
            </a:r>
            <a:r>
              <a:rPr lang="en-US" altLang="en-US" sz="2800">
                <a:solidFill>
                  <a:srgbClr val="FFC000"/>
                </a:solidFill>
                <a:latin typeface="Times New Roman" panose="02020603050405020304" pitchFamily="18" charset="0"/>
                <a:cs typeface="Times New Roman" panose="02020603050405020304" pitchFamily="18" charset="0"/>
              </a:rPr>
              <a:t>bag of worms</a:t>
            </a:r>
            <a:r>
              <a:rPr lang="en-US" altLang="en-US" sz="2800">
                <a:latin typeface="Times New Roman" panose="02020603050405020304" pitchFamily="18" charset="0"/>
                <a:cs typeface="Times New Roman" panose="02020603050405020304" pitchFamily="18" charset="0"/>
              </a:rPr>
              <a:t>’ but feeling like a ’plate of lukewarm spaghetti’.</a:t>
            </a:r>
          </a:p>
          <a:p>
            <a:pPr marL="609600" indent="-609600" eaLnBrk="1" hangingPunct="1">
              <a:buFont typeface="Wingdings" panose="05000000000000000000" pitchFamily="2" charset="2"/>
              <a:buAutoNum type="arabicPeriod"/>
            </a:pPr>
            <a:r>
              <a:rPr lang="en-US" altLang="en-US" sz="2800">
                <a:latin typeface="Times New Roman" panose="02020603050405020304" pitchFamily="18" charset="0"/>
                <a:cs typeface="Times New Roman" panose="02020603050405020304" pitchFamily="18" charset="0"/>
              </a:rPr>
              <a:t>The affected testes may be small.  </a:t>
            </a:r>
          </a:p>
          <a:p>
            <a:pPr marL="609600" indent="-609600" eaLnBrk="1" hangingPunct="1">
              <a:buFont typeface="Wingdings" panose="05000000000000000000" pitchFamily="2" charset="2"/>
              <a:buAutoNum type="arabicPeriod"/>
            </a:pPr>
            <a:r>
              <a:rPr lang="en-US" altLang="en-US">
                <a:solidFill>
                  <a:srgbClr val="FFC000"/>
                </a:solidFill>
                <a:latin typeface="Times New Roman" panose="02020603050405020304" pitchFamily="18" charset="0"/>
                <a:cs typeface="Times New Roman" panose="02020603050405020304" pitchFamily="18" charset="0"/>
              </a:rPr>
              <a:t>90% of Bilateral varicocele may cause infertility</a:t>
            </a:r>
            <a:r>
              <a:rPr lang="en-US" altLang="en-US">
                <a:latin typeface="Times New Roman" panose="02020603050405020304" pitchFamily="18" charset="0"/>
                <a:cs typeface="Times New Roman" panose="02020603050405020304" pitchFamily="18" charset="0"/>
              </a:rPr>
              <a:t>.</a:t>
            </a:r>
          </a:p>
          <a:p>
            <a:pPr marL="609600" indent="-609600" eaLnBrk="1" hangingPunct="1">
              <a:buFont typeface="Wingdings" panose="05000000000000000000" pitchFamily="2" charset="2"/>
              <a:buAutoNum type="arabicPeriod"/>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linds(horizontal)">
                                      <p:cBhvr>
                                        <p:cTn id="7" dur="5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blinds(horizontal)">
                                      <p:cBhvr>
                                        <p:cTn id="12" dur="500"/>
                                        <p:tgtEl>
                                          <p:spTgt spid="184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blinds(horizontal)">
                                      <p:cBhvr>
                                        <p:cTn id="17" dur="500"/>
                                        <p:tgtEl>
                                          <p:spTgt spid="184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blinds(horizontal)">
                                      <p:cBhvr>
                                        <p:cTn id="22" dur="500"/>
                                        <p:tgtEl>
                                          <p:spTgt spid="184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blinds(horizontal)">
                                      <p:cBhvr>
                                        <p:cTn id="27" dur="5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a:extLst>
              <a:ext uri="{FF2B5EF4-FFF2-40B4-BE49-F238E27FC236}">
                <a16:creationId xmlns="" xmlns:a16="http://schemas.microsoft.com/office/drawing/2014/main" id="{6309BDFD-72A6-4530-886E-8D6EB5DB82E2}"/>
              </a:ext>
            </a:extLst>
          </p:cNvPr>
          <p:cNvSpPr>
            <a:spLocks noChangeArrowheads="1"/>
          </p:cNvSpPr>
          <p:nvPr/>
        </p:nvSpPr>
        <p:spPr bwMode="auto">
          <a:xfrm>
            <a:off x="1187450" y="584200"/>
            <a:ext cx="39195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anose="02020603050405020304" pitchFamily="18" charset="0"/>
                <a:cs typeface="Arial" panose="020B0604020202020204" pitchFamily="34" charset="0"/>
              </a:defRPr>
            </a:lvl1pPr>
            <a:lvl2pPr marL="742950" indent="-285750">
              <a:defRPr sz="4800">
                <a:solidFill>
                  <a:schemeClr val="tx1"/>
                </a:solidFill>
                <a:latin typeface="Times New Roman" panose="02020603050405020304" pitchFamily="18" charset="0"/>
                <a:cs typeface="Arial" panose="020B0604020202020204" pitchFamily="34" charset="0"/>
              </a:defRPr>
            </a:lvl2pPr>
            <a:lvl3pPr marL="1143000" indent="-228600">
              <a:defRPr sz="4800">
                <a:solidFill>
                  <a:schemeClr val="tx1"/>
                </a:solidFill>
                <a:latin typeface="Times New Roman" panose="02020603050405020304" pitchFamily="18" charset="0"/>
                <a:cs typeface="Arial" panose="020B0604020202020204" pitchFamily="34" charset="0"/>
              </a:defRPr>
            </a:lvl3pPr>
            <a:lvl4pPr marL="1600200" indent="-228600">
              <a:defRPr sz="4800">
                <a:solidFill>
                  <a:schemeClr val="tx1"/>
                </a:solidFill>
                <a:latin typeface="Times New Roman" panose="02020603050405020304" pitchFamily="18" charset="0"/>
                <a:cs typeface="Arial" panose="020B0604020202020204" pitchFamily="34" charset="0"/>
              </a:defRPr>
            </a:lvl4pPr>
            <a:lvl5pPr marL="2057400" indent="-228600">
              <a:defRPr sz="4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cs typeface="Arial" panose="020B0604020202020204" pitchFamily="34" charset="0"/>
              </a:defRPr>
            </a:lvl9pPr>
          </a:lstStyle>
          <a:p>
            <a:r>
              <a:rPr lang="en-GB" altLang="en-US" sz="4000">
                <a:solidFill>
                  <a:srgbClr val="FF0000"/>
                </a:solidFill>
              </a:rPr>
              <a:t>Grading</a:t>
            </a:r>
            <a:r>
              <a:rPr lang="en-GB" altLang="en-US" sz="4000"/>
              <a:t> </a:t>
            </a:r>
            <a:endParaRPr lang="en-US" altLang="en-US" sz="4000"/>
          </a:p>
        </p:txBody>
      </p:sp>
      <p:sp>
        <p:nvSpPr>
          <p:cNvPr id="3" name="Rectangle 2">
            <a:extLst>
              <a:ext uri="{FF2B5EF4-FFF2-40B4-BE49-F238E27FC236}">
                <a16:creationId xmlns="" xmlns:a16="http://schemas.microsoft.com/office/drawing/2014/main" id="{A17B9005-BF47-48E4-B8FE-530EDB554D17}"/>
              </a:ext>
            </a:extLst>
          </p:cNvPr>
          <p:cNvSpPr/>
          <p:nvPr/>
        </p:nvSpPr>
        <p:spPr>
          <a:xfrm>
            <a:off x="611188" y="1582738"/>
            <a:ext cx="7777162" cy="5459412"/>
          </a:xfrm>
          <a:prstGeom prst="rect">
            <a:avLst/>
          </a:prstGeom>
        </p:spPr>
        <p:txBody>
          <a:bodyPr>
            <a:spAutoFit/>
          </a:bodyPr>
          <a:lstStyle/>
          <a:p>
            <a:pPr marL="658368" lvl="1" indent="-246888" fontAlgn="auto">
              <a:lnSpc>
                <a:spcPct val="90000"/>
              </a:lnSpc>
              <a:spcAft>
                <a:spcPts val="0"/>
              </a:spcAft>
              <a:buFont typeface="Georgia"/>
              <a:buChar char="▫"/>
              <a:defRPr/>
            </a:pPr>
            <a:r>
              <a:rPr lang="en-US" sz="3200" b="1" dirty="0">
                <a:solidFill>
                  <a:srgbClr val="FF0000"/>
                </a:solidFill>
                <a:cs typeface="Arial" charset="0"/>
              </a:rPr>
              <a:t>Grade 0 </a:t>
            </a:r>
            <a:r>
              <a:rPr lang="en-US" sz="3200" b="1" dirty="0">
                <a:cs typeface="Arial" charset="0"/>
              </a:rPr>
              <a:t>- Subclinical </a:t>
            </a:r>
            <a:r>
              <a:rPr lang="en-US" sz="3200" b="1" dirty="0" err="1">
                <a:cs typeface="Arial" charset="0"/>
              </a:rPr>
              <a:t>varicocele</a:t>
            </a:r>
            <a:r>
              <a:rPr lang="en-US" sz="3200" b="1" dirty="0">
                <a:cs typeface="Arial" charset="0"/>
              </a:rPr>
              <a:t>, </a:t>
            </a:r>
            <a:r>
              <a:rPr lang="en-US" sz="3200" b="1" dirty="0" err="1">
                <a:cs typeface="Arial" charset="0"/>
              </a:rPr>
              <a:t>Dx</a:t>
            </a:r>
            <a:r>
              <a:rPr lang="en-US" sz="3200" b="1" dirty="0">
                <a:cs typeface="Arial" charset="0"/>
              </a:rPr>
              <a:t> by US or </a:t>
            </a:r>
            <a:r>
              <a:rPr lang="en-US" sz="3200" b="1" dirty="0" err="1">
                <a:cs typeface="Arial" charset="0"/>
              </a:rPr>
              <a:t>venography</a:t>
            </a:r>
            <a:r>
              <a:rPr lang="en-US" sz="3200" b="1" dirty="0">
                <a:cs typeface="Arial" charset="0"/>
              </a:rPr>
              <a:t> </a:t>
            </a:r>
          </a:p>
          <a:p>
            <a:pPr marL="658368" lvl="1" indent="-246888" fontAlgn="auto">
              <a:lnSpc>
                <a:spcPct val="90000"/>
              </a:lnSpc>
              <a:spcAft>
                <a:spcPts val="0"/>
              </a:spcAft>
              <a:buFont typeface="Georgia"/>
              <a:buChar char="▫"/>
              <a:defRPr/>
            </a:pPr>
            <a:endParaRPr lang="en-US" sz="3200" b="1" dirty="0">
              <a:solidFill>
                <a:srgbClr val="FF0000"/>
              </a:solidFill>
              <a:cs typeface="Arial" charset="0"/>
            </a:endParaRPr>
          </a:p>
          <a:p>
            <a:pPr marL="658368" lvl="1" indent="-246888" fontAlgn="auto">
              <a:lnSpc>
                <a:spcPct val="90000"/>
              </a:lnSpc>
              <a:spcAft>
                <a:spcPts val="0"/>
              </a:spcAft>
              <a:buFont typeface="Georgia"/>
              <a:buChar char="▫"/>
              <a:defRPr/>
            </a:pPr>
            <a:r>
              <a:rPr lang="en-US" sz="3200" b="1" dirty="0">
                <a:solidFill>
                  <a:srgbClr val="FF0000"/>
                </a:solidFill>
                <a:cs typeface="Arial" charset="0"/>
              </a:rPr>
              <a:t>Grade 1 </a:t>
            </a:r>
            <a:r>
              <a:rPr lang="en-US" sz="3200" b="1" dirty="0">
                <a:cs typeface="Arial" charset="0"/>
              </a:rPr>
              <a:t>– palpable with </a:t>
            </a:r>
            <a:r>
              <a:rPr lang="en-US" sz="3200" b="1" dirty="0" err="1">
                <a:cs typeface="Arial" charset="0"/>
              </a:rPr>
              <a:t>Valsalva</a:t>
            </a:r>
            <a:r>
              <a:rPr lang="en-US" sz="3200" b="1" dirty="0">
                <a:cs typeface="Arial" charset="0"/>
              </a:rPr>
              <a:t> maneuver on standing</a:t>
            </a:r>
          </a:p>
          <a:p>
            <a:pPr marL="658368" lvl="1" indent="-246888" fontAlgn="auto">
              <a:lnSpc>
                <a:spcPct val="90000"/>
              </a:lnSpc>
              <a:spcAft>
                <a:spcPts val="0"/>
              </a:spcAft>
              <a:buFont typeface="Georgia"/>
              <a:buChar char="▫"/>
              <a:defRPr/>
            </a:pPr>
            <a:endParaRPr lang="en-US" sz="3200" b="1" dirty="0">
              <a:solidFill>
                <a:srgbClr val="FF0000"/>
              </a:solidFill>
              <a:cs typeface="Arial" charset="0"/>
            </a:endParaRPr>
          </a:p>
          <a:p>
            <a:pPr marL="658368" lvl="1" indent="-246888" fontAlgn="auto">
              <a:lnSpc>
                <a:spcPct val="90000"/>
              </a:lnSpc>
              <a:spcAft>
                <a:spcPts val="0"/>
              </a:spcAft>
              <a:buFont typeface="Georgia"/>
              <a:buChar char="▫"/>
              <a:defRPr/>
            </a:pPr>
            <a:r>
              <a:rPr lang="en-US" sz="3200" b="1" dirty="0">
                <a:solidFill>
                  <a:srgbClr val="FF0000"/>
                </a:solidFill>
                <a:cs typeface="Arial" charset="0"/>
              </a:rPr>
              <a:t>Grade 2 </a:t>
            </a:r>
            <a:r>
              <a:rPr lang="en-US" sz="3200" b="1" dirty="0">
                <a:cs typeface="Arial" charset="0"/>
              </a:rPr>
              <a:t>- Easily detected without </a:t>
            </a:r>
            <a:r>
              <a:rPr lang="en-US" sz="3200" b="1" dirty="0" err="1">
                <a:cs typeface="Arial" charset="0"/>
              </a:rPr>
              <a:t>Valsalva</a:t>
            </a:r>
            <a:r>
              <a:rPr lang="en-US" sz="3200" b="1" dirty="0">
                <a:cs typeface="Arial" charset="0"/>
              </a:rPr>
              <a:t> maneuver on standing</a:t>
            </a:r>
          </a:p>
          <a:p>
            <a:pPr marL="658368" lvl="1" indent="-246888" fontAlgn="auto">
              <a:lnSpc>
                <a:spcPct val="90000"/>
              </a:lnSpc>
              <a:spcAft>
                <a:spcPts val="0"/>
              </a:spcAft>
              <a:buFont typeface="Georgia"/>
              <a:buChar char="▫"/>
              <a:defRPr/>
            </a:pPr>
            <a:endParaRPr lang="en-US" sz="3200" b="1" dirty="0">
              <a:solidFill>
                <a:srgbClr val="FF0000"/>
              </a:solidFill>
              <a:cs typeface="Arial" charset="0"/>
            </a:endParaRPr>
          </a:p>
          <a:p>
            <a:pPr marL="658368" lvl="1" indent="-246888" fontAlgn="auto">
              <a:lnSpc>
                <a:spcPct val="90000"/>
              </a:lnSpc>
              <a:spcAft>
                <a:spcPts val="0"/>
              </a:spcAft>
              <a:buFont typeface="Georgia"/>
              <a:buChar char="▫"/>
              <a:defRPr/>
            </a:pPr>
            <a:r>
              <a:rPr lang="en-US" sz="3200" b="1" dirty="0">
                <a:solidFill>
                  <a:srgbClr val="FF0000"/>
                </a:solidFill>
                <a:cs typeface="Arial" charset="0"/>
              </a:rPr>
              <a:t>Grade 3 </a:t>
            </a:r>
            <a:r>
              <a:rPr lang="en-US" sz="3200" b="1" dirty="0">
                <a:cs typeface="Arial" charset="0"/>
              </a:rPr>
              <a:t>- Detected visually at a distance</a:t>
            </a:r>
          </a:p>
          <a:p>
            <a:pPr marL="365760" indent="-256032" fontAlgn="auto">
              <a:spcAft>
                <a:spcPts val="0"/>
              </a:spcAft>
              <a:buClr>
                <a:schemeClr val="accent3"/>
              </a:buClr>
              <a:buFont typeface="Georgia"/>
              <a:buChar char="•"/>
              <a:defRPr/>
            </a:pPr>
            <a:endParaRPr lang="en-GB" sz="3200" dirty="0">
              <a:cs typeface="Arial" charset="0"/>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 xmlns:a16="http://schemas.microsoft.com/office/drawing/2014/main" id="{F478ADC9-0392-4053-A1A1-33A2424422C4}"/>
              </a:ext>
            </a:extLst>
          </p:cNvPr>
          <p:cNvSpPr>
            <a:spLocks noGrp="1"/>
          </p:cNvSpPr>
          <p:nvPr>
            <p:ph idx="1"/>
          </p:nvPr>
        </p:nvSpPr>
        <p:spPr>
          <a:xfrm>
            <a:off x="457200" y="1239715"/>
            <a:ext cx="8229600" cy="4886448"/>
          </a:xfrm>
        </p:spPr>
        <p:txBody>
          <a:bodyPr/>
          <a:lstStyle/>
          <a:p>
            <a:pPr eaLnBrk="1" hangingPunct="1"/>
            <a:r>
              <a:rPr lang="en-US" altLang="en-US" b="1" dirty="0"/>
              <a:t>Coverings of the spermatic cord:</a:t>
            </a:r>
            <a:r>
              <a:rPr lang="en-US" altLang="en-US" dirty="0"/>
              <a:t/>
            </a:r>
            <a:br>
              <a:rPr lang="en-US" altLang="en-US" dirty="0"/>
            </a:br>
            <a:r>
              <a:rPr lang="en-US" altLang="en-US" dirty="0"/>
              <a:t/>
            </a:r>
            <a:br>
              <a:rPr lang="en-US" altLang="en-US" dirty="0"/>
            </a:br>
            <a:r>
              <a:rPr lang="en-US" altLang="en-US" dirty="0"/>
              <a:t>* </a:t>
            </a:r>
            <a:r>
              <a:rPr lang="en-US" altLang="en-US" b="1" dirty="0">
                <a:solidFill>
                  <a:srgbClr val="C00000"/>
                </a:solidFill>
              </a:rPr>
              <a:t>Internal spermatic fascia </a:t>
            </a:r>
            <a:r>
              <a:rPr lang="en-US" altLang="en-US" dirty="0"/>
              <a:t>(transversalis/</a:t>
            </a:r>
            <a:r>
              <a:rPr lang="en-US" altLang="en-US" dirty="0" err="1"/>
              <a:t>endoabdominal</a:t>
            </a:r>
            <a:r>
              <a:rPr lang="en-US" altLang="en-US" dirty="0"/>
              <a:t> fascia)</a:t>
            </a:r>
            <a:br>
              <a:rPr lang="en-US" altLang="en-US" dirty="0"/>
            </a:br>
            <a:r>
              <a:rPr lang="en-US" altLang="en-US" b="1" dirty="0"/>
              <a:t>* </a:t>
            </a:r>
            <a:r>
              <a:rPr lang="en-US" altLang="en-US" b="1" dirty="0" err="1">
                <a:solidFill>
                  <a:srgbClr val="C00000"/>
                </a:solidFill>
              </a:rPr>
              <a:t>Cremasteric</a:t>
            </a:r>
            <a:r>
              <a:rPr lang="en-US" altLang="en-US" b="1" dirty="0">
                <a:solidFill>
                  <a:srgbClr val="C00000"/>
                </a:solidFill>
              </a:rPr>
              <a:t> fascia/muscle  </a:t>
            </a:r>
            <a:r>
              <a:rPr lang="en-US" altLang="en-US" dirty="0"/>
              <a:t>(fascia of internal oblique muscle)</a:t>
            </a:r>
            <a:br>
              <a:rPr lang="en-US" altLang="en-US" dirty="0"/>
            </a:br>
            <a:r>
              <a:rPr lang="en-US" altLang="en-US" dirty="0"/>
              <a:t>* </a:t>
            </a:r>
            <a:r>
              <a:rPr lang="en-US" altLang="en-US" b="1" dirty="0">
                <a:solidFill>
                  <a:srgbClr val="C00000"/>
                </a:solidFill>
              </a:rPr>
              <a:t>External spermatic fascia </a:t>
            </a:r>
            <a:r>
              <a:rPr lang="en-US" altLang="en-US" dirty="0"/>
              <a:t>(aponeurosis of the external oblique muscle)</a:t>
            </a:r>
            <a:br>
              <a:rPr lang="en-US" altLang="en-US" dirty="0"/>
            </a:br>
            <a:endParaRPr lang="en-US" altLang="en-US" dirty="0"/>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 xmlns:a16="http://schemas.microsoft.com/office/drawing/2014/main" id="{1D3FB3F0-9584-45CF-88AB-2074C1A504DF}"/>
              </a:ext>
            </a:extLst>
          </p:cNvPr>
          <p:cNvSpPr>
            <a:spLocks noGrp="1" noChangeArrowheads="1"/>
          </p:cNvSpPr>
          <p:nvPr>
            <p:ph type="title"/>
          </p:nvPr>
        </p:nvSpPr>
        <p:spPr/>
        <p:txBody>
          <a:bodyPr/>
          <a:lstStyle/>
          <a:p>
            <a:pPr eaLnBrk="1" hangingPunct="1"/>
            <a:r>
              <a:rPr lang="en-US" altLang="en-US" b="1" i="1">
                <a:solidFill>
                  <a:srgbClr val="003366"/>
                </a:solidFill>
                <a:cs typeface="Times New Roman" panose="02020603050405020304" pitchFamily="18" charset="0"/>
              </a:rPr>
              <a:t>Varicocele</a:t>
            </a:r>
            <a:r>
              <a:rPr lang="en-US" altLang="en-US"/>
              <a:t> </a:t>
            </a:r>
          </a:p>
        </p:txBody>
      </p:sp>
      <p:graphicFrame>
        <p:nvGraphicFramePr>
          <p:cNvPr id="61443" name="Object 3">
            <a:extLst>
              <a:ext uri="{FF2B5EF4-FFF2-40B4-BE49-F238E27FC236}">
                <a16:creationId xmlns="" xmlns:a16="http://schemas.microsoft.com/office/drawing/2014/main" id="{64282B31-3D57-4510-9276-731E6B50CB05}"/>
              </a:ext>
            </a:extLst>
          </p:cNvPr>
          <p:cNvGraphicFramePr>
            <a:graphicFrameLocks noGrp="1" noChangeAspect="1"/>
          </p:cNvGraphicFramePr>
          <p:nvPr>
            <p:ph type="body" idx="1"/>
          </p:nvPr>
        </p:nvGraphicFramePr>
        <p:xfrm>
          <a:off x="1219200" y="1443038"/>
          <a:ext cx="6705600" cy="5257800"/>
        </p:xfrm>
        <a:graphic>
          <a:graphicData uri="http://schemas.openxmlformats.org/presentationml/2006/ole">
            <mc:AlternateContent xmlns:mc="http://schemas.openxmlformats.org/markup-compatibility/2006">
              <mc:Choice xmlns:v="urn:schemas-microsoft-com:vml" Requires="v">
                <p:oleObj spid="_x0000_s1035" name="Photo Editor Photo" r:id="rId4" imgW="0" imgH="0" progId="MSPhotoEd.3">
                  <p:embed/>
                </p:oleObj>
              </mc:Choice>
              <mc:Fallback>
                <p:oleObj name="Photo Editor Photo" r:id="rId4" imgW="0" imgH="0" progId="MSPhotoEd.3">
                  <p:embed/>
                  <p:pic>
                    <p:nvPicPr>
                      <p:cNvPr id="61443" name="Object 3">
                        <a:extLst>
                          <a:ext uri="{FF2B5EF4-FFF2-40B4-BE49-F238E27FC236}">
                            <a16:creationId xmlns="" xmlns:a16="http://schemas.microsoft.com/office/drawing/2014/main" id="{64282B31-3D57-4510-9276-731E6B50CB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443038"/>
                        <a:ext cx="6705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 xmlns:a16="http://schemas.microsoft.com/office/drawing/2014/main" id="{11ACE44E-080E-47B0-8E12-423800A6B6A1}"/>
              </a:ext>
            </a:extLst>
          </p:cNvPr>
          <p:cNvSpPr>
            <a:spLocks noGrp="1" noChangeArrowheads="1"/>
          </p:cNvSpPr>
          <p:nvPr>
            <p:ph idx="1"/>
          </p:nvPr>
        </p:nvSpPr>
        <p:spPr>
          <a:xfrm>
            <a:off x="304800" y="0"/>
            <a:ext cx="8229600" cy="4800600"/>
          </a:xfrm>
        </p:spPr>
        <p:txBody>
          <a:bodyPr/>
          <a:lstStyle/>
          <a:p>
            <a:pPr marL="609600" indent="-609600" eaLnBrk="1" hangingPunct="1">
              <a:defRPr/>
            </a:pPr>
            <a:r>
              <a:rPr lang="en-US" altLang="en-US" sz="2800" dirty="0">
                <a:solidFill>
                  <a:schemeClr val="tx2"/>
                </a:solidFill>
                <a:latin typeface="Times New Roman" panose="02020603050405020304" pitchFamily="18" charset="0"/>
                <a:cs typeface="Times New Roman" panose="02020603050405020304" pitchFamily="18" charset="0"/>
              </a:rPr>
              <a:t>Diagnosis:</a:t>
            </a:r>
          </a:p>
          <a:p>
            <a:pPr marL="857250" lvl="1" indent="-609600" eaLnBrk="1" hangingPunct="1">
              <a:defRPr/>
            </a:pPr>
            <a:r>
              <a:rPr lang="en-US" altLang="en-US" dirty="0"/>
              <a:t> </a:t>
            </a:r>
            <a:r>
              <a:rPr lang="en-US" altLang="en-US" sz="2400" dirty="0">
                <a:latin typeface="Times New Roman" panose="02020603050405020304" pitchFamily="18" charset="0"/>
                <a:cs typeface="Times New Roman" panose="02020603050405020304" pitchFamily="18" charset="0"/>
              </a:rPr>
              <a:t>Clinical and US.</a:t>
            </a:r>
          </a:p>
          <a:p>
            <a:pPr marL="609600" indent="-609600" eaLnBrk="1" hangingPunct="1">
              <a:defRPr/>
            </a:pPr>
            <a:r>
              <a:rPr lang="en-US" altLang="en-US" sz="2800" dirty="0">
                <a:solidFill>
                  <a:schemeClr val="tx2"/>
                </a:solidFill>
                <a:latin typeface="Times New Roman" panose="02020603050405020304" pitchFamily="18" charset="0"/>
                <a:cs typeface="Times New Roman" panose="02020603050405020304" pitchFamily="18" charset="0"/>
              </a:rPr>
              <a:t>Treatment:</a:t>
            </a:r>
          </a:p>
          <a:p>
            <a:pPr marL="857250" lvl="1" indent="-609600" eaLnBrk="1" hangingPunct="1">
              <a:buFont typeface="Wingdings" panose="05000000000000000000" pitchFamily="2" charset="2"/>
              <a:buChar char="ü"/>
              <a:defRPr/>
            </a:pPr>
            <a:r>
              <a:rPr lang="en-US" altLang="en-US" sz="2400" dirty="0">
                <a:latin typeface="Times New Roman" panose="02020603050405020304" pitchFamily="18" charset="0"/>
                <a:cs typeface="Times New Roman" panose="02020603050405020304" pitchFamily="18" charset="0"/>
              </a:rPr>
              <a:t>No treatment required in asymptomatic.</a:t>
            </a:r>
          </a:p>
          <a:p>
            <a:pPr marL="857250" lvl="1" indent="-609600" eaLnBrk="1" hangingPunct="1">
              <a:buFont typeface="Wingdings" panose="05000000000000000000" pitchFamily="2" charset="2"/>
              <a:buChar char="ü"/>
              <a:defRPr/>
            </a:pPr>
            <a:r>
              <a:rPr lang="en-US" altLang="en-US" sz="2400" dirty="0">
                <a:latin typeface="Times New Roman" panose="02020603050405020304" pitchFamily="18" charset="0"/>
                <a:cs typeface="Times New Roman" panose="02020603050405020304" pitchFamily="18" charset="0"/>
              </a:rPr>
              <a:t>Indication  of treatment : </a:t>
            </a:r>
          </a:p>
          <a:p>
            <a:pPr marL="247650" lvl="1" indent="0" eaLnBrk="1" hangingPunct="1">
              <a:buFont typeface="Arial" charset="0"/>
              <a:buNone/>
              <a:defRPr/>
            </a:pPr>
            <a:r>
              <a:rPr lang="en-US" altLang="en-US" sz="2400" dirty="0">
                <a:solidFill>
                  <a:srgbClr val="FF0000"/>
                </a:solidFill>
                <a:latin typeface="Times New Roman" panose="02020603050405020304" pitchFamily="18" charset="0"/>
                <a:cs typeface="Times New Roman" panose="02020603050405020304" pitchFamily="18" charset="0"/>
              </a:rPr>
              <a:t>1- impaired sperm quality or quantity (fertility &amp; subfertility issues) </a:t>
            </a:r>
          </a:p>
          <a:p>
            <a:pPr marL="247650" lvl="1" indent="0" eaLnBrk="1" hangingPunct="1">
              <a:buFont typeface="Arial" charset="0"/>
              <a:buNone/>
              <a:defRPr/>
            </a:pPr>
            <a:r>
              <a:rPr lang="en-US" altLang="en-US" sz="2400" dirty="0">
                <a:solidFill>
                  <a:srgbClr val="FF0000"/>
                </a:solidFill>
                <a:latin typeface="Times New Roman" panose="02020603050405020304" pitchFamily="18" charset="0"/>
                <a:cs typeface="Times New Roman" panose="02020603050405020304" pitchFamily="18" charset="0"/>
              </a:rPr>
              <a:t>2- pain or dull ache affect quality of life</a:t>
            </a:r>
          </a:p>
          <a:p>
            <a:pPr marL="247650" lvl="1" indent="0" eaLnBrk="1" hangingPunct="1">
              <a:buFont typeface="Arial" charset="0"/>
              <a:buNone/>
              <a:defRPr/>
            </a:pPr>
            <a:r>
              <a:rPr lang="en-US" altLang="en-US" sz="2400" dirty="0">
                <a:solidFill>
                  <a:srgbClr val="FF0000"/>
                </a:solidFill>
                <a:latin typeface="Times New Roman" panose="02020603050405020304" pitchFamily="18" charset="0"/>
                <a:cs typeface="Times New Roman" panose="02020603050405020304" pitchFamily="18" charset="0"/>
              </a:rPr>
              <a:t>3- affected testis fail in grow in adolescent causing testicular atrophy  </a:t>
            </a:r>
          </a:p>
          <a:p>
            <a:pPr marL="247650" lvl="1" indent="0" eaLnBrk="1" hangingPunct="1">
              <a:buFont typeface="Arial" charset="0"/>
              <a:buNone/>
              <a:defRPr/>
            </a:pPr>
            <a:r>
              <a:rPr lang="en-US" altLang="en-US" sz="2400" dirty="0">
                <a:solidFill>
                  <a:srgbClr val="FF0000"/>
                </a:solidFill>
                <a:latin typeface="Times New Roman" panose="02020603050405020304" pitchFamily="18" charset="0"/>
                <a:cs typeface="Times New Roman" panose="02020603050405020304" pitchFamily="18" charset="0"/>
              </a:rPr>
              <a:t>4- </a:t>
            </a:r>
            <a:r>
              <a:rPr lang="en-US" altLang="en-US" sz="2400" dirty="0" err="1">
                <a:solidFill>
                  <a:srgbClr val="FF0000"/>
                </a:solidFill>
                <a:latin typeface="Times New Roman" panose="02020603050405020304" pitchFamily="18" charset="0"/>
                <a:cs typeface="Times New Roman" panose="02020603050405020304" pitchFamily="18" charset="0"/>
              </a:rPr>
              <a:t>discripancy</a:t>
            </a:r>
            <a:r>
              <a:rPr lang="en-US" altLang="en-US" sz="2400" dirty="0">
                <a:solidFill>
                  <a:srgbClr val="FF0000"/>
                </a:solidFill>
                <a:latin typeface="Times New Roman" panose="02020603050405020304" pitchFamily="18" charset="0"/>
                <a:cs typeface="Times New Roman" panose="02020603050405020304" pitchFamily="18" charset="0"/>
              </a:rPr>
              <a:t> in size more than 20%</a:t>
            </a:r>
          </a:p>
          <a:p>
            <a:pPr marL="247650" lvl="1" indent="0" eaLnBrk="1" hangingPunct="1">
              <a:buFont typeface="Arial" charset="0"/>
              <a:buNone/>
              <a:defRPr/>
            </a:pPr>
            <a:r>
              <a:rPr lang="en-US" altLang="en-US" sz="2400" dirty="0">
                <a:solidFill>
                  <a:srgbClr val="FF0000"/>
                </a:solidFill>
                <a:latin typeface="Times New Roman" panose="02020603050405020304" pitchFamily="18" charset="0"/>
                <a:cs typeface="Times New Roman" panose="02020603050405020304" pitchFamily="18" charset="0"/>
              </a:rPr>
              <a:t>4- </a:t>
            </a:r>
            <a:r>
              <a:rPr lang="en-US" altLang="en-US" sz="2400" dirty="0" err="1">
                <a:solidFill>
                  <a:srgbClr val="FF0000"/>
                </a:solidFill>
                <a:latin typeface="Times New Roman" panose="02020603050405020304" pitchFamily="18" charset="0"/>
                <a:cs typeface="Times New Roman" panose="02020603050405020304" pitchFamily="18" charset="0"/>
              </a:rPr>
              <a:t>cosmtic</a:t>
            </a:r>
            <a:r>
              <a:rPr lang="en-US" altLang="en-US" sz="2400" dirty="0">
                <a:solidFill>
                  <a:srgbClr val="FF0000"/>
                </a:solidFill>
                <a:latin typeface="Times New Roman" panose="02020603050405020304" pitchFamily="18" charset="0"/>
                <a:cs typeface="Times New Roman" panose="02020603050405020304" pitchFamily="18" charset="0"/>
              </a:rPr>
              <a:t> indication </a:t>
            </a:r>
          </a:p>
          <a:p>
            <a:pPr marL="857250" lvl="1" indent="-609600" eaLnBrk="1" hangingPunct="1">
              <a:buFont typeface="Wingdings" panose="05000000000000000000" pitchFamily="2" charset="2"/>
              <a:buChar char="ü"/>
              <a:defRPr/>
            </a:pPr>
            <a:r>
              <a:rPr lang="en-US" altLang="en-US" sz="2400" dirty="0">
                <a:latin typeface="Times New Roman" panose="02020603050405020304" pitchFamily="18" charset="0"/>
                <a:cs typeface="Times New Roman" panose="02020603050405020304" pitchFamily="18" charset="0"/>
              </a:rPr>
              <a:t> intervention required either by </a:t>
            </a:r>
            <a:r>
              <a:rPr lang="en-US" altLang="en-US" sz="2400" dirty="0">
                <a:solidFill>
                  <a:srgbClr val="FFC000"/>
                </a:solidFill>
                <a:latin typeface="Times New Roman" panose="02020603050405020304" pitchFamily="18" charset="0"/>
                <a:cs typeface="Times New Roman" panose="02020603050405020304" pitchFamily="18" charset="0"/>
              </a:rPr>
              <a:t>embolization</a:t>
            </a:r>
            <a:r>
              <a:rPr lang="en-US" altLang="en-US" sz="2400" dirty="0">
                <a:latin typeface="Times New Roman" panose="02020603050405020304" pitchFamily="18" charset="0"/>
                <a:cs typeface="Times New Roman" panose="02020603050405020304" pitchFamily="18" charset="0"/>
              </a:rPr>
              <a:t> and obliteration under radiological control or if surgery indicated </a:t>
            </a:r>
            <a:r>
              <a:rPr lang="en-US" altLang="en-US" sz="2400" dirty="0" err="1">
                <a:solidFill>
                  <a:srgbClr val="FFC000"/>
                </a:solidFill>
                <a:latin typeface="Times New Roman" panose="02020603050405020304" pitchFamily="18" charset="0"/>
                <a:cs typeface="Times New Roman" panose="02020603050405020304" pitchFamily="18" charset="0"/>
              </a:rPr>
              <a:t>varecocelectomy</a:t>
            </a:r>
            <a:r>
              <a:rPr lang="en-US" altLang="en-US" sz="2400" dirty="0">
                <a:solidFill>
                  <a:srgbClr val="FFC000"/>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is via inguinal approach.</a:t>
            </a:r>
          </a:p>
          <a:p>
            <a:pPr marL="247650" lvl="1" indent="0" eaLnBrk="1" hangingPunct="1">
              <a:buFont typeface="Arial" charset="0"/>
              <a:buNone/>
              <a:defRPr/>
            </a:pPr>
            <a:endParaRPr lang="en-US" altLang="en-US" sz="2400" dirty="0">
              <a:latin typeface="Times New Roman" panose="02020603050405020304" pitchFamily="18" charset="0"/>
              <a:cs typeface="Times New Roman" panose="02020603050405020304" pitchFamily="18" charset="0"/>
            </a:endParaRPr>
          </a:p>
          <a:p>
            <a:pPr marL="247650" lvl="1" indent="0" eaLnBrk="1" hangingPunct="1">
              <a:buFont typeface="Arial" panose="020B0604020202020204" pitchFamily="34" charset="0"/>
              <a:buNone/>
              <a:defRPr/>
            </a:pPr>
            <a:endParaRPr lang="en-US" altLang="en-US" sz="2400" dirty="0">
              <a:latin typeface="Times New Roman" panose="02020603050405020304" pitchFamily="18" charset="0"/>
              <a:cs typeface="Times New Roman" panose="02020603050405020304" pitchFamily="18" charset="0"/>
            </a:endParaRPr>
          </a:p>
          <a:p>
            <a:pPr marL="609600" indent="-609600" eaLnBrk="1" hangingPunct="1">
              <a:buFont typeface="Wingdings" panose="05000000000000000000" pitchFamily="2" charset="2"/>
              <a:buChar char="ü"/>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linds(horizontal)">
                                      <p:cBhvr>
                                        <p:cTn id="7" dur="500"/>
                                        <p:tgtEl>
                                          <p:spTgt spid="2048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483">
                                            <p:txEl>
                                              <p:pRg st="1" end="1"/>
                                            </p:txEl>
                                          </p:spTgt>
                                        </p:tgtEl>
                                        <p:attrNameLst>
                                          <p:attrName>style.visibility</p:attrName>
                                        </p:attrNameLst>
                                      </p:cBhvr>
                                      <p:to>
                                        <p:strVal val="visible"/>
                                      </p:to>
                                    </p:set>
                                    <p:animEffect transition="in" filter="blinds(horizontal)">
                                      <p:cBhvr>
                                        <p:cTn id="10" dur="500"/>
                                        <p:tgtEl>
                                          <p:spTgt spid="2048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animEffect transition="in" filter="blinds(horizontal)">
                                      <p:cBhvr>
                                        <p:cTn id="15" dur="500"/>
                                        <p:tgtEl>
                                          <p:spTgt spid="2048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483">
                                            <p:txEl>
                                              <p:pRg st="3" end="3"/>
                                            </p:txEl>
                                          </p:spTgt>
                                        </p:tgtEl>
                                        <p:attrNameLst>
                                          <p:attrName>style.visibility</p:attrName>
                                        </p:attrNameLst>
                                      </p:cBhvr>
                                      <p:to>
                                        <p:strVal val="visible"/>
                                      </p:to>
                                    </p:set>
                                    <p:animEffect transition="in" filter="blinds(horizontal)">
                                      <p:cBhvr>
                                        <p:cTn id="18" dur="500"/>
                                        <p:tgtEl>
                                          <p:spTgt spid="20483">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0483">
                                            <p:txEl>
                                              <p:pRg st="4" end="4"/>
                                            </p:txEl>
                                          </p:spTgt>
                                        </p:tgtEl>
                                        <p:attrNameLst>
                                          <p:attrName>style.visibility</p:attrName>
                                        </p:attrNameLst>
                                      </p:cBhvr>
                                      <p:to>
                                        <p:strVal val="visible"/>
                                      </p:to>
                                    </p:set>
                                    <p:animEffect transition="in" filter="blinds(horizontal)">
                                      <p:cBhvr>
                                        <p:cTn id="21" dur="500"/>
                                        <p:tgtEl>
                                          <p:spTgt spid="20483">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0483">
                                            <p:txEl>
                                              <p:pRg st="5" end="5"/>
                                            </p:txEl>
                                          </p:spTgt>
                                        </p:tgtEl>
                                        <p:attrNameLst>
                                          <p:attrName>style.visibility</p:attrName>
                                        </p:attrNameLst>
                                      </p:cBhvr>
                                      <p:to>
                                        <p:strVal val="visible"/>
                                      </p:to>
                                    </p:set>
                                    <p:animEffect transition="in" filter="blinds(horizontal)">
                                      <p:cBhvr>
                                        <p:cTn id="24" dur="500"/>
                                        <p:tgtEl>
                                          <p:spTgt spid="20483">
                                            <p:txEl>
                                              <p:pRg st="5" end="5"/>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0483">
                                            <p:txEl>
                                              <p:pRg st="6" end="6"/>
                                            </p:txEl>
                                          </p:spTgt>
                                        </p:tgtEl>
                                        <p:attrNameLst>
                                          <p:attrName>style.visibility</p:attrName>
                                        </p:attrNameLst>
                                      </p:cBhvr>
                                      <p:to>
                                        <p:strVal val="visible"/>
                                      </p:to>
                                    </p:set>
                                    <p:animEffect transition="in" filter="blinds(horizontal)">
                                      <p:cBhvr>
                                        <p:cTn id="27" dur="500"/>
                                        <p:tgtEl>
                                          <p:spTgt spid="20483">
                                            <p:txEl>
                                              <p:pRg st="6" end="6"/>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0483">
                                            <p:txEl>
                                              <p:pRg st="7" end="7"/>
                                            </p:txEl>
                                          </p:spTgt>
                                        </p:tgtEl>
                                        <p:attrNameLst>
                                          <p:attrName>style.visibility</p:attrName>
                                        </p:attrNameLst>
                                      </p:cBhvr>
                                      <p:to>
                                        <p:strVal val="visible"/>
                                      </p:to>
                                    </p:set>
                                    <p:animEffect transition="in" filter="blinds(horizontal)">
                                      <p:cBhvr>
                                        <p:cTn id="30" dur="500"/>
                                        <p:tgtEl>
                                          <p:spTgt spid="20483">
                                            <p:txEl>
                                              <p:pRg st="7" end="7"/>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0483">
                                            <p:txEl>
                                              <p:pRg st="8" end="8"/>
                                            </p:txEl>
                                          </p:spTgt>
                                        </p:tgtEl>
                                        <p:attrNameLst>
                                          <p:attrName>style.visibility</p:attrName>
                                        </p:attrNameLst>
                                      </p:cBhvr>
                                      <p:to>
                                        <p:strVal val="visible"/>
                                      </p:to>
                                    </p:set>
                                    <p:animEffect transition="in" filter="blinds(horizontal)">
                                      <p:cBhvr>
                                        <p:cTn id="33" dur="500"/>
                                        <p:tgtEl>
                                          <p:spTgt spid="20483">
                                            <p:txEl>
                                              <p:pRg st="8" end="8"/>
                                            </p:txEl>
                                          </p:spTgt>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0483">
                                            <p:txEl>
                                              <p:pRg st="9" end="9"/>
                                            </p:txEl>
                                          </p:spTgt>
                                        </p:tgtEl>
                                        <p:attrNameLst>
                                          <p:attrName>style.visibility</p:attrName>
                                        </p:attrNameLst>
                                      </p:cBhvr>
                                      <p:to>
                                        <p:strVal val="visible"/>
                                      </p:to>
                                    </p:set>
                                    <p:animEffect transition="in" filter="blinds(horizontal)">
                                      <p:cBhvr>
                                        <p:cTn id="36" dur="500"/>
                                        <p:tgtEl>
                                          <p:spTgt spid="20483">
                                            <p:txEl>
                                              <p:pRg st="9" end="9"/>
                                            </p:tx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0483">
                                            <p:txEl>
                                              <p:pRg st="10" end="10"/>
                                            </p:txEl>
                                          </p:spTgt>
                                        </p:tgtEl>
                                        <p:attrNameLst>
                                          <p:attrName>style.visibility</p:attrName>
                                        </p:attrNameLst>
                                      </p:cBhvr>
                                      <p:to>
                                        <p:strVal val="visible"/>
                                      </p:to>
                                    </p:set>
                                    <p:animEffect transition="in" filter="blinds(horizontal)">
                                      <p:cBhvr>
                                        <p:cTn id="39" dur="500"/>
                                        <p:tgtEl>
                                          <p:spTgt spid="2048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6">
            <a:extLst>
              <a:ext uri="{FF2B5EF4-FFF2-40B4-BE49-F238E27FC236}">
                <a16:creationId xmlns="" xmlns:a16="http://schemas.microsoft.com/office/drawing/2014/main" id="{4DCA0A6F-2774-4D7D-A3C8-1DD6594CE690}"/>
              </a:ext>
            </a:extLst>
          </p:cNvPr>
          <p:cNvSpPr>
            <a:spLocks noGrp="1" noChangeArrowheads="1"/>
          </p:cNvSpPr>
          <p:nvPr>
            <p:ph type="title"/>
          </p:nvPr>
        </p:nvSpPr>
        <p:spPr>
          <a:xfrm>
            <a:off x="457200" y="231775"/>
            <a:ext cx="8245475" cy="1143000"/>
          </a:xfrm>
        </p:spPr>
        <p:txBody>
          <a:bodyPr/>
          <a:lstStyle/>
          <a:p>
            <a:pPr eaLnBrk="1" hangingPunct="1"/>
            <a:r>
              <a:rPr lang="en-US" altLang="en-US">
                <a:latin typeface="Times New Roman" panose="02020603050405020304" pitchFamily="18" charset="0"/>
                <a:cs typeface="Times New Roman" panose="02020603050405020304" pitchFamily="18" charset="0"/>
              </a:rPr>
              <a:t>4- Epididymal cyst</a:t>
            </a:r>
          </a:p>
        </p:txBody>
      </p:sp>
      <p:pic>
        <p:nvPicPr>
          <p:cNvPr id="63491" name="Picture 5" descr="ans7_spermatocele">
            <a:extLst>
              <a:ext uri="{FF2B5EF4-FFF2-40B4-BE49-F238E27FC236}">
                <a16:creationId xmlns="" xmlns:a16="http://schemas.microsoft.com/office/drawing/2014/main" id="{AEDFA870-86B4-4097-AFD2-478E3972D4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67000" y="2052638"/>
            <a:ext cx="3810000" cy="3619500"/>
          </a:xfr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 xmlns:a16="http://schemas.microsoft.com/office/drawing/2014/main" id="{B0412912-3059-4A8A-A492-B3C4C98B1C2A}"/>
              </a:ext>
            </a:extLst>
          </p:cNvPr>
          <p:cNvSpPr>
            <a:spLocks noGrp="1" noChangeArrowheads="1"/>
          </p:cNvSpPr>
          <p:nvPr>
            <p:ph type="title"/>
          </p:nvPr>
        </p:nvSpPr>
        <p:spPr/>
        <p:txBody>
          <a:bodyPr/>
          <a:lstStyle/>
          <a:p>
            <a:pPr eaLnBrk="1" hangingPunct="1"/>
            <a:r>
              <a:rPr lang="en-US" altLang="en-US">
                <a:latin typeface="Times New Roman" panose="02020603050405020304" pitchFamily="18" charset="0"/>
                <a:cs typeface="Times New Roman" panose="02020603050405020304" pitchFamily="18" charset="0"/>
              </a:rPr>
              <a:t>Epididymal cyst (spermatocele)</a:t>
            </a:r>
          </a:p>
        </p:txBody>
      </p:sp>
      <p:sp>
        <p:nvSpPr>
          <p:cNvPr id="53251" name="Text Placeholder 4">
            <a:extLst>
              <a:ext uri="{FF2B5EF4-FFF2-40B4-BE49-F238E27FC236}">
                <a16:creationId xmlns="" xmlns:a16="http://schemas.microsoft.com/office/drawing/2014/main" id="{CF1C2FDB-363E-45F2-9C99-3BFE7462D8F0}"/>
              </a:ext>
            </a:extLst>
          </p:cNvPr>
          <p:cNvSpPr>
            <a:spLocks noGrp="1"/>
          </p:cNvSpPr>
          <p:nvPr>
            <p:ph type="body" sz="half" idx="1"/>
          </p:nvPr>
        </p:nvSpPr>
        <p:spPr>
          <a:xfrm>
            <a:off x="266700" y="1295400"/>
            <a:ext cx="4229100" cy="5562600"/>
          </a:xfrm>
        </p:spPr>
        <p:txBody>
          <a:bodyPr rtlCol="0">
            <a:normAutofit fontScale="70000" lnSpcReduction="20000"/>
          </a:bodyPr>
          <a:lstStyle/>
          <a:p>
            <a:pPr eaLnBrk="1" fontAlgn="auto" hangingPunct="1">
              <a:lnSpc>
                <a:spcPct val="90000"/>
              </a:lnSpc>
              <a:spcAft>
                <a:spcPts val="0"/>
              </a:spcAft>
              <a:defRPr/>
            </a:pPr>
            <a:r>
              <a:rPr lang="en-US" dirty="0">
                <a:latin typeface="Times New Roman" pitchFamily="18" charset="0"/>
                <a:cs typeface="Times New Roman" pitchFamily="18" charset="0"/>
              </a:rPr>
              <a:t>Cysts arise from diverticula of the vasa </a:t>
            </a:r>
            <a:r>
              <a:rPr lang="en-US" dirty="0" err="1">
                <a:latin typeface="Times New Roman" pitchFamily="18" charset="0"/>
                <a:cs typeface="Times New Roman" pitchFamily="18" charset="0"/>
              </a:rPr>
              <a:t>efferentia</a:t>
            </a:r>
            <a:r>
              <a:rPr lang="en-US" dirty="0">
                <a:latin typeface="Times New Roman" pitchFamily="18" charset="0"/>
                <a:cs typeface="Times New Roman" pitchFamily="18" charset="0"/>
              </a:rPr>
              <a:t>, they are </a:t>
            </a:r>
            <a:r>
              <a:rPr lang="en-US" dirty="0">
                <a:solidFill>
                  <a:srgbClr val="FF0000"/>
                </a:solidFill>
                <a:latin typeface="Times New Roman" pitchFamily="18" charset="0"/>
                <a:cs typeface="Times New Roman" pitchFamily="18" charset="0"/>
              </a:rPr>
              <a:t>fluid /sperm filled </a:t>
            </a:r>
            <a:r>
              <a:rPr lang="en-US" dirty="0">
                <a:latin typeface="Times New Roman" pitchFamily="18" charset="0"/>
                <a:cs typeface="Times New Roman" pitchFamily="18" charset="0"/>
              </a:rPr>
              <a:t>cysts connected with epididymis.</a:t>
            </a:r>
          </a:p>
          <a:p>
            <a:pPr eaLnBrk="1" fontAlgn="auto" hangingPunct="1">
              <a:lnSpc>
                <a:spcPct val="90000"/>
              </a:lnSpc>
              <a:spcAft>
                <a:spcPts val="0"/>
              </a:spcAft>
              <a:defRPr/>
            </a:pPr>
            <a:r>
              <a:rPr lang="en-US" dirty="0">
                <a:latin typeface="Times New Roman" pitchFamily="18" charset="0"/>
                <a:cs typeface="Times New Roman" pitchFamily="18" charset="0"/>
              </a:rPr>
              <a:t>THEORIES:</a:t>
            </a:r>
          </a:p>
          <a:p>
            <a:pPr marL="0" indent="0" eaLnBrk="1" fontAlgn="auto" hangingPunct="1">
              <a:lnSpc>
                <a:spcPct val="90000"/>
              </a:lnSpc>
              <a:spcAft>
                <a:spcPts val="0"/>
              </a:spcAft>
              <a:buFont typeface="Arial" charset="0"/>
              <a:buNone/>
              <a:defRPr/>
            </a:pPr>
            <a:r>
              <a:rPr lang="en-US" dirty="0">
                <a:latin typeface="Times New Roman" pitchFamily="18" charset="0"/>
                <a:cs typeface="Times New Roman" pitchFamily="18" charset="0"/>
              </a:rPr>
              <a:t>1- distal obstruction </a:t>
            </a:r>
          </a:p>
          <a:p>
            <a:pPr marL="0" indent="0" eaLnBrk="1" fontAlgn="auto" hangingPunct="1">
              <a:lnSpc>
                <a:spcPct val="90000"/>
              </a:lnSpc>
              <a:spcAft>
                <a:spcPts val="0"/>
              </a:spcAft>
              <a:buFont typeface="Arial" charset="0"/>
              <a:buNone/>
              <a:defRPr/>
            </a:pPr>
            <a:r>
              <a:rPr lang="en-US" dirty="0">
                <a:latin typeface="Times New Roman" pitchFamily="18" charset="0"/>
                <a:cs typeface="Times New Roman" pitchFamily="18" charset="0"/>
              </a:rPr>
              <a:t>2- aneurysmal dilation of epididymis</a:t>
            </a:r>
          </a:p>
          <a:p>
            <a:pPr marL="0" indent="0" eaLnBrk="1" fontAlgn="auto" hangingPunct="1">
              <a:lnSpc>
                <a:spcPct val="90000"/>
              </a:lnSpc>
              <a:spcAft>
                <a:spcPts val="0"/>
              </a:spcAft>
              <a:buFont typeface="Arial" charset="0"/>
              <a:buNone/>
              <a:defRPr/>
            </a:pPr>
            <a:r>
              <a:rPr lang="en-US" dirty="0">
                <a:latin typeface="Times New Roman" pitchFamily="18" charset="0"/>
                <a:cs typeface="Times New Roman" pitchFamily="18" charset="0"/>
              </a:rPr>
              <a:t>2-agglutinated germ cell </a:t>
            </a:r>
          </a:p>
          <a:p>
            <a:pPr eaLnBrk="1" fontAlgn="auto" hangingPunct="1">
              <a:lnSpc>
                <a:spcPct val="90000"/>
              </a:lnSpc>
              <a:spcAft>
                <a:spcPts val="0"/>
              </a:spcAft>
              <a:defRPr/>
            </a:pPr>
            <a:r>
              <a:rPr lang="en-US" dirty="0">
                <a:latin typeface="Times New Roman" pitchFamily="18" charset="0"/>
                <a:cs typeface="Times New Roman" pitchFamily="18" charset="0"/>
              </a:rPr>
              <a:t>May be small ,large ,multiple, </a:t>
            </a:r>
            <a:r>
              <a:rPr lang="en-US" dirty="0" err="1">
                <a:latin typeface="Times New Roman" pitchFamily="18" charset="0"/>
                <a:cs typeface="Times New Roman" pitchFamily="18" charset="0"/>
              </a:rPr>
              <a:t>uni</a:t>
            </a:r>
            <a:r>
              <a:rPr lang="en-US" dirty="0">
                <a:latin typeface="Times New Roman" pitchFamily="18" charset="0"/>
                <a:cs typeface="Times New Roman" pitchFamily="18" charset="0"/>
              </a:rPr>
              <a:t> or bilateral.</a:t>
            </a:r>
          </a:p>
          <a:p>
            <a:pPr eaLnBrk="1" fontAlgn="auto" hangingPunct="1">
              <a:lnSpc>
                <a:spcPct val="90000"/>
              </a:lnSpc>
              <a:spcAft>
                <a:spcPts val="0"/>
              </a:spcAft>
              <a:defRPr/>
            </a:pPr>
            <a:r>
              <a:rPr lang="en-US" dirty="0">
                <a:latin typeface="Times New Roman" pitchFamily="18" charset="0"/>
                <a:cs typeface="Times New Roman" pitchFamily="18" charset="0"/>
              </a:rPr>
              <a:t>Usually occur over 40 years.</a:t>
            </a:r>
          </a:p>
          <a:p>
            <a:pPr eaLnBrk="1" fontAlgn="auto" hangingPunct="1">
              <a:lnSpc>
                <a:spcPct val="90000"/>
              </a:lnSpc>
              <a:spcAft>
                <a:spcPts val="0"/>
              </a:spcAft>
              <a:defRPr/>
            </a:pPr>
            <a:r>
              <a:rPr lang="en-US" dirty="0">
                <a:latin typeface="Times New Roman" pitchFamily="18" charset="0"/>
                <a:cs typeface="Times New Roman" pitchFamily="18" charset="0"/>
              </a:rPr>
              <a:t>S&amp;S: Scrotal swelling, slowly enlarges, painless.</a:t>
            </a:r>
          </a:p>
          <a:p>
            <a:pPr eaLnBrk="1" fontAlgn="auto" hangingPunct="1">
              <a:lnSpc>
                <a:spcPct val="90000"/>
              </a:lnSpc>
              <a:spcAft>
                <a:spcPts val="0"/>
              </a:spcAft>
              <a:buFontTx/>
              <a:buChar char="•"/>
              <a:defRPr/>
            </a:pPr>
            <a:r>
              <a:rPr lang="en-US" dirty="0">
                <a:latin typeface="Times New Roman" pitchFamily="18" charset="0"/>
                <a:cs typeface="Times New Roman" pitchFamily="18" charset="0"/>
              </a:rPr>
              <a:t>Lie </a:t>
            </a:r>
            <a:r>
              <a:rPr lang="en-US" dirty="0">
                <a:solidFill>
                  <a:srgbClr val="FF0000"/>
                </a:solidFill>
                <a:latin typeface="Times New Roman" pitchFamily="18" charset="0"/>
                <a:cs typeface="Times New Roman" pitchFamily="18" charset="0"/>
              </a:rPr>
              <a:t>above and slightly behind the testes</a:t>
            </a:r>
            <a:r>
              <a:rPr lang="en-US" dirty="0">
                <a:latin typeface="Times New Roman" pitchFamily="18" charset="0"/>
                <a:cs typeface="Times New Roman" pitchFamily="18" charset="0"/>
              </a:rPr>
              <a:t>.</a:t>
            </a:r>
          </a:p>
          <a:p>
            <a:pPr eaLnBrk="1" fontAlgn="auto" hangingPunct="1">
              <a:spcAft>
                <a:spcPts val="0"/>
              </a:spcAft>
              <a:defRPr/>
            </a:pPr>
            <a:r>
              <a:rPr lang="en-US" dirty="0">
                <a:solidFill>
                  <a:srgbClr val="FF0000"/>
                </a:solidFill>
                <a:latin typeface="Times New Roman" pitchFamily="18" charset="0"/>
                <a:cs typeface="Times New Roman" pitchFamily="18" charset="0"/>
              </a:rPr>
              <a:t>You can get above it</a:t>
            </a:r>
            <a:r>
              <a:rPr lang="en-US" dirty="0">
                <a:latin typeface="Times New Roman" pitchFamily="18" charset="0"/>
                <a:cs typeface="Times New Roman" pitchFamily="18" charset="0"/>
              </a:rPr>
              <a:t>.</a:t>
            </a:r>
          </a:p>
          <a:p>
            <a:pPr eaLnBrk="1" fontAlgn="auto" hangingPunct="1">
              <a:spcAft>
                <a:spcPts val="0"/>
              </a:spcAft>
              <a:defRPr/>
            </a:pPr>
            <a:r>
              <a:rPr lang="en-US" dirty="0" err="1">
                <a:solidFill>
                  <a:srgbClr val="FF0000"/>
                </a:solidFill>
                <a:latin typeface="Times New Roman" pitchFamily="18" charset="0"/>
                <a:cs typeface="Times New Roman" pitchFamily="18" charset="0"/>
              </a:rPr>
              <a:t>transluminated</a:t>
            </a:r>
            <a:endParaRPr lang="en-US" dirty="0">
              <a:solidFill>
                <a:srgbClr val="FF0000"/>
              </a:solidFill>
              <a:latin typeface="Times New Roman" pitchFamily="18" charset="0"/>
              <a:cs typeface="Times New Roman" pitchFamily="18" charset="0"/>
            </a:endParaRPr>
          </a:p>
          <a:p>
            <a:pPr eaLnBrk="1" fontAlgn="auto" hangingPunct="1">
              <a:spcAft>
                <a:spcPts val="0"/>
              </a:spcAft>
              <a:defRPr/>
            </a:pPr>
            <a:endParaRPr lang="en-US" dirty="0"/>
          </a:p>
        </p:txBody>
      </p:sp>
      <p:sp>
        <p:nvSpPr>
          <p:cNvPr id="9219" name="Rectangle 3">
            <a:extLst>
              <a:ext uri="{FF2B5EF4-FFF2-40B4-BE49-F238E27FC236}">
                <a16:creationId xmlns="" xmlns:a16="http://schemas.microsoft.com/office/drawing/2014/main" id="{CA68CF40-2425-4CEE-A4E8-A90DC423C096}"/>
              </a:ext>
            </a:extLst>
          </p:cNvPr>
          <p:cNvSpPr>
            <a:spLocks noGrp="1" noChangeArrowheads="1"/>
          </p:cNvSpPr>
          <p:nvPr>
            <p:ph sz="half" idx="2"/>
          </p:nvPr>
        </p:nvSpPr>
        <p:spPr/>
        <p:txBody>
          <a:bodyPr/>
          <a:lstStyle/>
          <a:p>
            <a:pPr eaLnBrk="1" hangingPunct="1">
              <a:lnSpc>
                <a:spcPct val="90000"/>
              </a:lnSpc>
              <a:buFontTx/>
              <a:buChar char="•"/>
            </a:pPr>
            <a:endParaRPr lang="ar-SA" altLang="en-US"/>
          </a:p>
        </p:txBody>
      </p:sp>
      <p:pic>
        <p:nvPicPr>
          <p:cNvPr id="64517" name="Picture 6" descr="Diagram of a spermatocele.">
            <a:extLst>
              <a:ext uri="{FF2B5EF4-FFF2-40B4-BE49-F238E27FC236}">
                <a16:creationId xmlns="" xmlns:a16="http://schemas.microsoft.com/office/drawing/2014/main" id="{4D3CDF47-93AA-47FB-ACA4-C90965FEDE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76400"/>
            <a:ext cx="411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linds(horizontal)">
                                      <p:cBhvr>
                                        <p:cTn id="7" dur="5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 xmlns:a16="http://schemas.microsoft.com/office/drawing/2014/main" id="{95B8560C-C8F8-439F-B5EE-5861F96AA5F3}"/>
              </a:ext>
            </a:extLst>
          </p:cNvPr>
          <p:cNvSpPr>
            <a:spLocks noGrp="1"/>
          </p:cNvSpPr>
          <p:nvPr>
            <p:ph type="title"/>
          </p:nvPr>
        </p:nvSpPr>
        <p:spPr/>
        <p:txBody>
          <a:bodyPr/>
          <a:lstStyle/>
          <a:p>
            <a:pPr eaLnBrk="1" hangingPunct="1"/>
            <a:r>
              <a:rPr lang="en-US" altLang="en-US" sz="4000">
                <a:latin typeface="Times New Roman" panose="02020603050405020304" pitchFamily="18" charset="0"/>
                <a:cs typeface="Times New Roman" panose="02020603050405020304" pitchFamily="18" charset="0"/>
              </a:rPr>
              <a:t>Epididymal cyst</a:t>
            </a:r>
            <a:endParaRPr lang="en-US" altLang="en-US"/>
          </a:p>
        </p:txBody>
      </p:sp>
      <p:sp>
        <p:nvSpPr>
          <p:cNvPr id="65539" name="Content Placeholder 2">
            <a:extLst>
              <a:ext uri="{FF2B5EF4-FFF2-40B4-BE49-F238E27FC236}">
                <a16:creationId xmlns="" xmlns:a16="http://schemas.microsoft.com/office/drawing/2014/main" id="{6D773F49-2971-4931-81FA-0223E51C4AAC}"/>
              </a:ext>
            </a:extLst>
          </p:cNvPr>
          <p:cNvSpPr>
            <a:spLocks noGrp="1"/>
          </p:cNvSpPr>
          <p:nvPr>
            <p:ph idx="1"/>
          </p:nvPr>
        </p:nvSpPr>
        <p:spPr>
          <a:xfrm>
            <a:off x="457200" y="1195388"/>
            <a:ext cx="8229600" cy="4525962"/>
          </a:xfrm>
        </p:spPr>
        <p:txBody>
          <a:bodyPr/>
          <a:lstStyle/>
          <a:p>
            <a:pPr eaLnBrk="1" hangingPunct="1">
              <a:buFontTx/>
              <a:buChar char="•"/>
            </a:pPr>
            <a:r>
              <a:rPr lang="en-US" altLang="en-US" sz="2800">
                <a:latin typeface="Times New Roman" panose="02020603050405020304" pitchFamily="18" charset="0"/>
                <a:cs typeface="Times New Roman" panose="02020603050405020304" pitchFamily="18" charset="0"/>
              </a:rPr>
              <a:t>Usually smooth and lobulated, fluctuant, transilluminates if contains clear fliud.</a:t>
            </a:r>
          </a:p>
          <a:p>
            <a:pPr eaLnBrk="1" hangingPunct="1">
              <a:buFontTx/>
              <a:buChar char="•"/>
            </a:pPr>
            <a:r>
              <a:rPr lang="en-US" altLang="en-US" sz="2800">
                <a:solidFill>
                  <a:srgbClr val="FF0000"/>
                </a:solidFill>
                <a:latin typeface="Times New Roman" panose="02020603050405020304" pitchFamily="18" charset="0"/>
                <a:cs typeface="Times New Roman" panose="02020603050405020304" pitchFamily="18" charset="0"/>
              </a:rPr>
              <a:t>US TO ROLE OUT MALIGNANCY</a:t>
            </a:r>
          </a:p>
          <a:p>
            <a:pPr eaLnBrk="1" hangingPunct="1"/>
            <a:r>
              <a:rPr lang="en-US" altLang="en-US" sz="2800">
                <a:latin typeface="Times New Roman" panose="02020603050405020304" pitchFamily="18" charset="0"/>
                <a:cs typeface="Times New Roman" panose="02020603050405020304" pitchFamily="18" charset="0"/>
              </a:rPr>
              <a:t>Rx : none unless </a:t>
            </a:r>
            <a:r>
              <a:rPr lang="en-US" altLang="en-US" sz="2800" b="1">
                <a:latin typeface="Times New Roman" panose="02020603050405020304" pitchFamily="18" charset="0"/>
                <a:cs typeface="Times New Roman" panose="02020603050405020304" pitchFamily="18" charset="0"/>
              </a:rPr>
              <a:t>large or painfull </a:t>
            </a:r>
            <a:r>
              <a:rPr lang="en-US" altLang="en-US" sz="2800">
                <a:latin typeface="Times New Roman" panose="02020603050405020304" pitchFamily="18" charset="0"/>
                <a:cs typeface="Times New Roman" panose="02020603050405020304" pitchFamily="18" charset="0"/>
              </a:rPr>
              <a:t>; </a:t>
            </a:r>
            <a:r>
              <a:rPr lang="en-US" altLang="en-US" sz="2800">
                <a:solidFill>
                  <a:srgbClr val="FFC000"/>
                </a:solidFill>
                <a:latin typeface="Times New Roman" panose="02020603050405020304" pitchFamily="18" charset="0"/>
                <a:cs typeface="Times New Roman" panose="02020603050405020304" pitchFamily="18" charset="0"/>
              </a:rPr>
              <a:t>surgical excision</a:t>
            </a:r>
            <a:r>
              <a:rPr lang="en-US" altLang="en-US" sz="2800">
                <a:latin typeface="Times New Roman" panose="02020603050405020304" pitchFamily="18" charset="0"/>
                <a:cs typeface="Times New Roman" panose="02020603050405020304" pitchFamily="18" charset="0"/>
              </a:rPr>
              <a:t>, and that will compromise the fertility of the testis.</a:t>
            </a:r>
            <a:r>
              <a:rPr lang="en-US" altLang="en-US" sz="2800"/>
              <a:t> </a:t>
            </a:r>
            <a:r>
              <a:rPr lang="en-US" altLang="en-US" sz="2800">
                <a:solidFill>
                  <a:srgbClr val="FF0000"/>
                </a:solidFill>
              </a:rPr>
              <a:t>In consent form we have to inform the patient about the sideeffect which is infertility. </a:t>
            </a:r>
          </a:p>
          <a:p>
            <a:pPr eaLnBrk="1" hangingPunct="1"/>
            <a:r>
              <a:rPr lang="en-US" altLang="en-US" sz="1800">
                <a:solidFill>
                  <a:srgbClr val="FF0000"/>
                </a:solidFill>
              </a:rPr>
              <a:t> </a:t>
            </a:r>
            <a:r>
              <a:rPr lang="en-US" altLang="en-US" sz="1800">
                <a:solidFill>
                  <a:srgbClr val="FFC000"/>
                </a:solidFill>
              </a:rPr>
              <a:t>AVOID NEEDLE ASPIRATION </a:t>
            </a:r>
            <a:r>
              <a:rPr lang="en-US" altLang="en-US" sz="1800">
                <a:solidFill>
                  <a:srgbClr val="FF0000"/>
                </a:solidFill>
              </a:rPr>
              <a:t>AS IT CAN LEAD TO INFECTION AND SPILLING OF IRRITATING SPERM WITHIN SCROTUM</a:t>
            </a:r>
          </a:p>
          <a:p>
            <a:pPr eaLnBrk="1" hangingPunct="1"/>
            <a:endParaRPr lang="en-US" altLang="en-US" sz="2800">
              <a:solidFill>
                <a:srgbClr val="FF0000"/>
              </a:solidFill>
              <a:latin typeface="Times New Roman" panose="02020603050405020304" pitchFamily="18" charset="0"/>
              <a:cs typeface="Times New Roman" panose="02020603050405020304" pitchFamily="18" charset="0"/>
            </a:endParaRPr>
          </a:p>
          <a:p>
            <a:pPr eaLnBrk="1" hangingPunct="1"/>
            <a:endParaRPr lang="en-US" altLang="en-US"/>
          </a:p>
        </p:txBody>
      </p:sp>
      <p:pic>
        <p:nvPicPr>
          <p:cNvPr id="65540" name="Picture 7" descr="Spermatocele as seen prior to incision.">
            <a:extLst>
              <a:ext uri="{FF2B5EF4-FFF2-40B4-BE49-F238E27FC236}">
                <a16:creationId xmlns="" xmlns:a16="http://schemas.microsoft.com/office/drawing/2014/main" id="{309FB23B-54A2-49CC-9618-5083ECAA74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275" y="5029200"/>
            <a:ext cx="2971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9" descr="Intraoperative view of spermatocele with adjacent...">
            <a:extLst>
              <a:ext uri="{FF2B5EF4-FFF2-40B4-BE49-F238E27FC236}">
                <a16:creationId xmlns="" xmlns:a16="http://schemas.microsoft.com/office/drawing/2014/main" id="{7B9BBCB5-B893-4C5C-81DF-BBFB30CA55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5029200"/>
            <a:ext cx="3276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 xmlns:a16="http://schemas.microsoft.com/office/drawing/2014/main" id="{6074725D-A7BD-449D-8A9A-EE9DD6BCE7EF}"/>
              </a:ext>
            </a:extLst>
          </p:cNvPr>
          <p:cNvSpPr>
            <a:spLocks noGrp="1"/>
          </p:cNvSpPr>
          <p:nvPr>
            <p:ph type="title"/>
          </p:nvPr>
        </p:nvSpPr>
        <p:spPr/>
        <p:txBody>
          <a:bodyPr/>
          <a:lstStyle/>
          <a:p>
            <a:r>
              <a:rPr lang="en-US" altLang="en-US" dirty="0" err="1"/>
              <a:t>Refrences</a:t>
            </a:r>
            <a:r>
              <a:rPr lang="en-US" altLang="en-US" dirty="0"/>
              <a:t> </a:t>
            </a:r>
            <a:endParaRPr lang="en-GB" altLang="en-US" dirty="0"/>
          </a:p>
        </p:txBody>
      </p:sp>
      <p:sp>
        <p:nvSpPr>
          <p:cNvPr id="67587" name="Content Placeholder 2">
            <a:extLst>
              <a:ext uri="{FF2B5EF4-FFF2-40B4-BE49-F238E27FC236}">
                <a16:creationId xmlns="" xmlns:a16="http://schemas.microsoft.com/office/drawing/2014/main" id="{18F3354C-57F2-4F4B-AA9A-D09E7E72FFD4}"/>
              </a:ext>
            </a:extLst>
          </p:cNvPr>
          <p:cNvSpPr>
            <a:spLocks noGrp="1"/>
          </p:cNvSpPr>
          <p:nvPr>
            <p:ph idx="1"/>
          </p:nvPr>
        </p:nvSpPr>
        <p:spPr/>
        <p:txBody>
          <a:bodyPr/>
          <a:lstStyle/>
          <a:p>
            <a:r>
              <a:rPr lang="en-US" altLang="en-US" dirty="0"/>
              <a:t>Oxford Handbook Of Urology 3</a:t>
            </a:r>
            <a:r>
              <a:rPr lang="en-US" altLang="en-US" baseline="30000" dirty="0"/>
              <a:t>rd</a:t>
            </a:r>
            <a:r>
              <a:rPr lang="en-US" altLang="en-US" dirty="0"/>
              <a:t> edition.</a:t>
            </a:r>
          </a:p>
          <a:p>
            <a:r>
              <a:rPr lang="en-GB" altLang="en-US" dirty="0"/>
              <a:t>Lecture Notes Urology, Sixth Edition.</a:t>
            </a:r>
          </a:p>
          <a:p>
            <a:r>
              <a:rPr lang="en-GB" altLang="en-US" dirty="0"/>
              <a:t>Medscape.</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9938940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 xmlns:a16="http://schemas.microsoft.com/office/drawing/2014/main" id="{9E002DB7-8A19-4B3C-B9A8-15B2EFF7DC4A}"/>
              </a:ext>
            </a:extLst>
          </p:cNvPr>
          <p:cNvSpPr>
            <a:spLocks noGrp="1"/>
          </p:cNvSpPr>
          <p:nvPr>
            <p:ph type="title"/>
          </p:nvPr>
        </p:nvSpPr>
        <p:spPr/>
        <p:txBody>
          <a:bodyPr/>
          <a:lstStyle/>
          <a:p>
            <a:pPr eaLnBrk="1" hangingPunct="1"/>
            <a:r>
              <a:rPr lang="en-US" altLang="en-US" dirty="0"/>
              <a:t>Contents of spermatic cord</a:t>
            </a:r>
          </a:p>
        </p:txBody>
      </p:sp>
      <p:sp>
        <p:nvSpPr>
          <p:cNvPr id="9219" name="Content Placeholder 2">
            <a:extLst>
              <a:ext uri="{FF2B5EF4-FFF2-40B4-BE49-F238E27FC236}">
                <a16:creationId xmlns="" xmlns:a16="http://schemas.microsoft.com/office/drawing/2014/main" id="{13391F9A-E85B-4F45-A300-CBC374B07C93}"/>
              </a:ext>
            </a:extLst>
          </p:cNvPr>
          <p:cNvSpPr>
            <a:spLocks noGrp="1"/>
          </p:cNvSpPr>
          <p:nvPr>
            <p:ph idx="1"/>
          </p:nvPr>
        </p:nvSpPr>
        <p:spPr/>
        <p:txBody>
          <a:bodyPr/>
          <a:lstStyle/>
          <a:p>
            <a:pPr eaLnBrk="1" hangingPunct="1"/>
            <a:r>
              <a:rPr lang="en-US" altLang="en-US" sz="1800" dirty="0">
                <a:solidFill>
                  <a:srgbClr val="FF0000"/>
                </a:solidFill>
              </a:rPr>
              <a:t>Ductus deferens </a:t>
            </a:r>
            <a:r>
              <a:rPr lang="en-US" altLang="en-US" sz="1800" dirty="0"/>
              <a:t>(conveys sperm from the epididymis to the ejaculatory duct)</a:t>
            </a:r>
            <a:br>
              <a:rPr lang="en-US" altLang="en-US" sz="1800" dirty="0"/>
            </a:br>
            <a:r>
              <a:rPr lang="en-US" altLang="en-US" sz="1800" dirty="0"/>
              <a:t>* </a:t>
            </a:r>
            <a:r>
              <a:rPr lang="en-US" altLang="en-US" sz="1800" b="1" dirty="0">
                <a:solidFill>
                  <a:srgbClr val="C00000"/>
                </a:solidFill>
              </a:rPr>
              <a:t>Arteries</a:t>
            </a:r>
            <a:r>
              <a:rPr lang="en-US" altLang="en-US" sz="1800" dirty="0"/>
              <a:t/>
            </a:r>
            <a:br>
              <a:rPr lang="en-US" altLang="en-US" sz="1800" dirty="0"/>
            </a:br>
            <a:r>
              <a:rPr lang="en-US" altLang="en-US" sz="1800" dirty="0"/>
              <a:t>* </a:t>
            </a:r>
            <a:r>
              <a:rPr lang="en-US" altLang="en-US" sz="1800" dirty="0">
                <a:solidFill>
                  <a:srgbClr val="FF0000"/>
                </a:solidFill>
              </a:rPr>
              <a:t>Testicular artery </a:t>
            </a:r>
            <a:r>
              <a:rPr lang="en-US" altLang="en-US" sz="1800" dirty="0"/>
              <a:t>(arises from the abdominal aorta at L2)</a:t>
            </a:r>
            <a:br>
              <a:rPr lang="en-US" altLang="en-US" sz="1800" dirty="0"/>
            </a:br>
            <a:r>
              <a:rPr lang="en-US" altLang="en-US" sz="1800" dirty="0"/>
              <a:t>* Artery of the ductus deferens (arises from inferior vesical artery)</a:t>
            </a:r>
            <a:br>
              <a:rPr lang="en-US" altLang="en-US" sz="1800" dirty="0"/>
            </a:br>
            <a:r>
              <a:rPr lang="en-US" altLang="en-US" sz="1800" dirty="0"/>
              <a:t>* </a:t>
            </a:r>
            <a:r>
              <a:rPr lang="en-US" altLang="en-US" sz="1800" dirty="0" err="1"/>
              <a:t>Cremasteric</a:t>
            </a:r>
            <a:r>
              <a:rPr lang="en-US" altLang="en-US" sz="1800" dirty="0"/>
              <a:t> artery (arises from the inferior epigastric artery)</a:t>
            </a:r>
            <a:br>
              <a:rPr lang="en-US" altLang="en-US" sz="1800" dirty="0"/>
            </a:br>
            <a:r>
              <a:rPr lang="en-US" altLang="en-US" sz="1800" b="1" dirty="0"/>
              <a:t>* </a:t>
            </a:r>
            <a:r>
              <a:rPr lang="en-US" altLang="en-US" sz="1800" b="1" dirty="0">
                <a:solidFill>
                  <a:schemeClr val="tx2"/>
                </a:solidFill>
              </a:rPr>
              <a:t>Veins</a:t>
            </a:r>
            <a:r>
              <a:rPr lang="en-US" altLang="en-US" sz="1800" dirty="0"/>
              <a:t/>
            </a:r>
            <a:br>
              <a:rPr lang="en-US" altLang="en-US" sz="1800" dirty="0"/>
            </a:br>
            <a:r>
              <a:rPr lang="en-US" altLang="en-US" sz="1800" dirty="0"/>
              <a:t>* </a:t>
            </a:r>
            <a:r>
              <a:rPr lang="en-US" altLang="en-US" sz="1800" dirty="0" err="1"/>
              <a:t>Pampiniform</a:t>
            </a:r>
            <a:r>
              <a:rPr lang="en-US" altLang="en-US" sz="1800" dirty="0"/>
              <a:t> plexus (formed by up to 12 veins, drain into right and left</a:t>
            </a:r>
            <a:r>
              <a:rPr lang="en-US" altLang="en-US" sz="1800" dirty="0">
                <a:solidFill>
                  <a:srgbClr val="FF0000"/>
                </a:solidFill>
              </a:rPr>
              <a:t> testicular veins)</a:t>
            </a:r>
            <a:r>
              <a:rPr lang="en-US" altLang="en-US" sz="1800" dirty="0"/>
              <a:t/>
            </a:r>
            <a:br>
              <a:rPr lang="en-US" altLang="en-US" sz="1800" dirty="0"/>
            </a:br>
            <a:r>
              <a:rPr lang="en-US" altLang="en-US" sz="1800" b="1" dirty="0"/>
              <a:t>* </a:t>
            </a:r>
            <a:r>
              <a:rPr lang="en-US" altLang="en-US" sz="1800" b="1" dirty="0">
                <a:solidFill>
                  <a:schemeClr val="bg2">
                    <a:lumMod val="50000"/>
                  </a:schemeClr>
                </a:solidFill>
              </a:rPr>
              <a:t>Nerves</a:t>
            </a:r>
            <a:r>
              <a:rPr lang="en-US" altLang="en-US" sz="1800" dirty="0"/>
              <a:t/>
            </a:r>
            <a:br>
              <a:rPr lang="en-US" altLang="en-US" sz="1800" dirty="0"/>
            </a:br>
            <a:r>
              <a:rPr lang="en-US" altLang="en-US" sz="1800" dirty="0"/>
              <a:t>* Sympathetic nerve fibers on arteries</a:t>
            </a:r>
            <a:br>
              <a:rPr lang="en-US" altLang="en-US" sz="1800" dirty="0"/>
            </a:br>
            <a:r>
              <a:rPr lang="en-US" altLang="en-US" sz="1800" dirty="0"/>
              <a:t>* Sympathetic and parasympathetic nerve fibers on the ductus deferens</a:t>
            </a:r>
            <a:br>
              <a:rPr lang="en-US" altLang="en-US" sz="1800" dirty="0"/>
            </a:br>
            <a:r>
              <a:rPr lang="en-US" altLang="en-US" sz="1800" dirty="0"/>
              <a:t>* Genital branch of the genitofemoral nerve supplying the cremaster muscle</a:t>
            </a:r>
            <a:br>
              <a:rPr lang="en-US" altLang="en-US" sz="1800" dirty="0"/>
            </a:br>
            <a:r>
              <a:rPr lang="en-US" altLang="en-US" sz="1800" dirty="0"/>
              <a:t>* </a:t>
            </a:r>
            <a:r>
              <a:rPr lang="en-US" altLang="en-US" sz="1800" b="1" dirty="0">
                <a:solidFill>
                  <a:schemeClr val="accent3">
                    <a:lumMod val="50000"/>
                  </a:schemeClr>
                </a:solidFill>
              </a:rPr>
              <a:t>Lymphatics</a:t>
            </a:r>
            <a:r>
              <a:rPr lang="en-US" altLang="en-US" sz="1800" dirty="0"/>
              <a:t/>
            </a:r>
            <a:br>
              <a:rPr lang="en-US" altLang="en-US" sz="1800" dirty="0"/>
            </a:br>
            <a:r>
              <a:rPr lang="en-US" altLang="en-US" sz="1800" dirty="0"/>
              <a:t>* Lymphatic vessels draining the testis and closely associated structures</a:t>
            </a:r>
            <a:br>
              <a:rPr lang="en-US" altLang="en-US" sz="1800" dirty="0"/>
            </a:br>
            <a:r>
              <a:rPr lang="en-US" altLang="en-US" sz="1800" dirty="0"/>
              <a:t>* lumbar lymph nodes</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1">
            <a:extLst>
              <a:ext uri="{FF2B5EF4-FFF2-40B4-BE49-F238E27FC236}">
                <a16:creationId xmlns="" xmlns:a16="http://schemas.microsoft.com/office/drawing/2014/main" id="{F32B8F5A-C0A6-469D-8832-C571B58440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088" y="1019175"/>
            <a:ext cx="8361362" cy="463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a:extLst>
              <a:ext uri="{FF2B5EF4-FFF2-40B4-BE49-F238E27FC236}">
                <a16:creationId xmlns="" xmlns:a16="http://schemas.microsoft.com/office/drawing/2014/main" id="{204DE966-EB6E-43FF-BB78-3369D216FB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215900"/>
            <a:ext cx="8829675" cy="604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v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4579</TotalTime>
  <Words>3087</Words>
  <Application>Microsoft Office PowerPoint</Application>
  <PresentationFormat>On-screen Show (4:3)</PresentationFormat>
  <Paragraphs>440</Paragraphs>
  <Slides>66</Slides>
  <Notes>28</Notes>
  <HiddenSlides>0</HiddenSlides>
  <MMClips>0</MMClips>
  <ScaleCrop>false</ScaleCrop>
  <HeadingPairs>
    <vt:vector size="8" baseType="variant">
      <vt:variant>
        <vt:lpstr>Fonts Used</vt:lpstr>
      </vt:variant>
      <vt:variant>
        <vt:i4>17</vt:i4>
      </vt:variant>
      <vt:variant>
        <vt:lpstr>Theme</vt:lpstr>
      </vt:variant>
      <vt:variant>
        <vt:i4>2</vt:i4>
      </vt:variant>
      <vt:variant>
        <vt:lpstr>Embedded OLE Servers</vt:lpstr>
      </vt:variant>
      <vt:variant>
        <vt:i4>1</vt:i4>
      </vt:variant>
      <vt:variant>
        <vt:lpstr>Slide Titles</vt:lpstr>
      </vt:variant>
      <vt:variant>
        <vt:i4>66</vt:i4>
      </vt:variant>
    </vt:vector>
  </HeadingPairs>
  <TitlesOfParts>
    <vt:vector size="86" baseType="lpstr">
      <vt:lpstr>MS PGothic</vt:lpstr>
      <vt:lpstr>Aharoni</vt:lpstr>
      <vt:lpstr>Algerian</vt:lpstr>
      <vt:lpstr>Arial</vt:lpstr>
      <vt:lpstr>Arial Rounded MT Bold</vt:lpstr>
      <vt:lpstr>Bahnschrift Light</vt:lpstr>
      <vt:lpstr>Calibri</vt:lpstr>
      <vt:lpstr>Century Gothic</vt:lpstr>
      <vt:lpstr>Cooper Black</vt:lpstr>
      <vt:lpstr>Garamond</vt:lpstr>
      <vt:lpstr>Georgia</vt:lpstr>
      <vt:lpstr>Majalla UI</vt:lpstr>
      <vt:lpstr>Symbol</vt:lpstr>
      <vt:lpstr>Times New Roman</vt:lpstr>
      <vt:lpstr>Wingdings</vt:lpstr>
      <vt:lpstr>Wingdings 2</vt:lpstr>
      <vt:lpstr>Wingdings 3</vt:lpstr>
      <vt:lpstr>Office Theme</vt:lpstr>
      <vt:lpstr>Savon</vt:lpstr>
      <vt:lpstr>Photo Editor Photo</vt:lpstr>
      <vt:lpstr>Benign scrotal swellings </vt:lpstr>
      <vt:lpstr>Outline </vt:lpstr>
      <vt:lpstr>The wall of scrotum has the following layers</vt:lpstr>
      <vt:lpstr>PowerPoint Presentation</vt:lpstr>
      <vt:lpstr>PowerPoint Presentation</vt:lpstr>
      <vt:lpstr>PowerPoint Presentation</vt:lpstr>
      <vt:lpstr>Contents of spermatic cord</vt:lpstr>
      <vt:lpstr>PowerPoint Presentation</vt:lpstr>
      <vt:lpstr>PowerPoint Presentation</vt:lpstr>
      <vt:lpstr>Testis</vt:lpstr>
      <vt:lpstr>PowerPoint Presentation</vt:lpstr>
      <vt:lpstr>PowerPoint Presentation</vt:lpstr>
      <vt:lpstr>Epididymis</vt:lpstr>
      <vt:lpstr>History </vt:lpstr>
      <vt:lpstr>Examination of male external genitalia</vt:lpstr>
      <vt:lpstr>PowerPoint Presentation</vt:lpstr>
      <vt:lpstr>PowerPoint Presentation</vt:lpstr>
      <vt:lpstr>Scrotal swellings</vt:lpstr>
      <vt:lpstr>Investigation: </vt:lpstr>
      <vt:lpstr>   Diagnostic test  Color Doppler ultrasound </vt:lpstr>
      <vt:lpstr>Color Doppler ultrasound</vt:lpstr>
      <vt:lpstr>painful scrotal swelling </vt:lpstr>
      <vt:lpstr>1-Testicular torsion</vt:lpstr>
      <vt:lpstr>Clinical Feature  </vt:lpstr>
      <vt:lpstr>PowerPoint Presentation</vt:lpstr>
      <vt:lpstr>Types: </vt:lpstr>
      <vt:lpstr>PowerPoint Presentation</vt:lpstr>
      <vt:lpstr>PowerPoint Presentation</vt:lpstr>
      <vt:lpstr>Management</vt:lpstr>
      <vt:lpstr>2-Torsion of testicular appendage: </vt:lpstr>
      <vt:lpstr>Management </vt:lpstr>
      <vt:lpstr>3-Testicular trauma</vt:lpstr>
      <vt:lpstr>Management </vt:lpstr>
      <vt:lpstr>4-Epididymitis</vt:lpstr>
      <vt:lpstr>Epididymitis</vt:lpstr>
      <vt:lpstr>Clinical features :</vt:lpstr>
      <vt:lpstr>PowerPoint Presentation</vt:lpstr>
      <vt:lpstr>Management </vt:lpstr>
      <vt:lpstr>PowerPoint Presentation</vt:lpstr>
      <vt:lpstr>PowerPoint Presentation</vt:lpstr>
      <vt:lpstr>5- Orchitis</vt:lpstr>
      <vt:lpstr>ORCHITIS</vt:lpstr>
      <vt:lpstr>Painless  scrotal swelling </vt:lpstr>
      <vt:lpstr>1- Hydrocele</vt:lpstr>
      <vt:lpstr>Etiology</vt:lpstr>
      <vt:lpstr>PowerPoint Presentation</vt:lpstr>
      <vt:lpstr>PowerPoint Presentation</vt:lpstr>
      <vt:lpstr>Clinical presentation;</vt:lpstr>
      <vt:lpstr>Clinical picture</vt:lpstr>
      <vt:lpstr>Transillumenation</vt:lpstr>
      <vt:lpstr>Mangement;</vt:lpstr>
      <vt:lpstr>PowerPoint Presentation</vt:lpstr>
      <vt:lpstr>2- Indirect inguinal hernia: </vt:lpstr>
      <vt:lpstr>PowerPoint Presentation</vt:lpstr>
      <vt:lpstr>3-Varicocele</vt:lpstr>
      <vt:lpstr>Definition</vt:lpstr>
      <vt:lpstr>PowerPoint Presentation</vt:lpstr>
      <vt:lpstr>Clinical feature</vt:lpstr>
      <vt:lpstr>PowerPoint Presentation</vt:lpstr>
      <vt:lpstr>Varicocele </vt:lpstr>
      <vt:lpstr>PowerPoint Presentation</vt:lpstr>
      <vt:lpstr>4- Epididymal cyst</vt:lpstr>
      <vt:lpstr>Epididymal cyst (spermatocele)</vt:lpstr>
      <vt:lpstr>Epididymal cyst</vt:lpstr>
      <vt:lpstr>Refrences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Scrotal Swelling</dc:title>
  <dc:creator>DR.ER</dc:creator>
  <cp:lastModifiedBy>Microsoft account</cp:lastModifiedBy>
  <cp:revision>106</cp:revision>
  <dcterms:created xsi:type="dcterms:W3CDTF">2007-05-07T16:57:30Z</dcterms:created>
  <dcterms:modified xsi:type="dcterms:W3CDTF">2025-09-23T04:54:14Z</dcterms:modified>
</cp:coreProperties>
</file>