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4.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5" r:id="rId2"/>
    <p:sldMasterId id="2147483677" r:id="rId3"/>
    <p:sldMasterId id="2147483689" r:id="rId4"/>
    <p:sldMasterId id="2147483706" r:id="rId5"/>
  </p:sldMasterIdLst>
  <p:notesMasterIdLst>
    <p:notesMasterId r:id="rId63"/>
  </p:notesMasterIdLst>
  <p:sldIdLst>
    <p:sldId id="256" r:id="rId6"/>
    <p:sldId id="257" r:id="rId7"/>
    <p:sldId id="258" r:id="rId8"/>
    <p:sldId id="259" r:id="rId9"/>
    <p:sldId id="260" r:id="rId10"/>
    <p:sldId id="261" r:id="rId11"/>
    <p:sldId id="262"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5" r:id="rId6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95298" autoAdjust="0"/>
    <p:restoredTop sz="94660"/>
  </p:normalViewPr>
  <p:slideViewPr>
    <p:cSldViewPr>
      <p:cViewPr varScale="1">
        <p:scale>
          <a:sx n="84" d="100"/>
          <a:sy n="84" d="100"/>
        </p:scale>
        <p:origin x="-1939"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647FD9-2E53-4C25-BBA3-E3270DAB324D}" type="datetimeFigureOut">
              <a:rPr lang="en-US" smtClean="0"/>
              <a:t>4/13/2024</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37C1E4-1530-4099-892A-85A9DC3AC8AC}" type="slidenum">
              <a:rPr lang="en-US" smtClean="0"/>
              <a:t>‹#›</a:t>
            </a:fld>
            <a:endParaRPr lang="en-US"/>
          </a:p>
        </p:txBody>
      </p:sp>
    </p:spTree>
    <p:extLst>
      <p:ext uri="{BB962C8B-B14F-4D97-AF65-F5344CB8AC3E}">
        <p14:creationId xmlns:p14="http://schemas.microsoft.com/office/powerpoint/2010/main" val="2142543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en-US" dirty="0" smtClean="0"/>
              <a:t>The apparent increase in seizures seen in past studies may have been due, at least in part, to lack of awareness of increased ASM metabolism during pregnancy when those studies were conducted.</a:t>
            </a:r>
          </a:p>
          <a:p>
            <a:endParaRPr lang="en-US" dirty="0"/>
          </a:p>
        </p:txBody>
      </p:sp>
      <p:sp>
        <p:nvSpPr>
          <p:cNvPr id="4" name="عنصر نائب لرقم الشريحة 3"/>
          <p:cNvSpPr>
            <a:spLocks noGrp="1"/>
          </p:cNvSpPr>
          <p:nvPr>
            <p:ph type="sldNum" sz="quarter" idx="10"/>
          </p:nvPr>
        </p:nvSpPr>
        <p:spPr/>
        <p:txBody>
          <a:bodyPr/>
          <a:lstStyle/>
          <a:p>
            <a:fld id="{9437C1E4-1530-4099-892A-85A9DC3AC8AC}" type="slidenum">
              <a:rPr lang="en-US" smtClean="0"/>
              <a:t>9</a:t>
            </a:fld>
            <a:endParaRPr lang="en-US"/>
          </a:p>
        </p:txBody>
      </p:sp>
    </p:spTree>
    <p:extLst>
      <p:ext uri="{BB962C8B-B14F-4D97-AF65-F5344CB8AC3E}">
        <p14:creationId xmlns:p14="http://schemas.microsoft.com/office/powerpoint/2010/main" val="3648165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en-US" dirty="0" smtClean="0"/>
              <a:t>Counseling all women of childbearing age about potential future pregnancies is important because approximately one-half of pregnancies are unplanned and the risks of complications can be minimized by interventions before and early on in pregnancy. </a:t>
            </a:r>
            <a:endParaRPr lang="en-US" dirty="0"/>
          </a:p>
        </p:txBody>
      </p:sp>
      <p:sp>
        <p:nvSpPr>
          <p:cNvPr id="4" name="عنصر نائب لرقم الشريحة 3"/>
          <p:cNvSpPr>
            <a:spLocks noGrp="1"/>
          </p:cNvSpPr>
          <p:nvPr>
            <p:ph type="sldNum" sz="quarter" idx="10"/>
          </p:nvPr>
        </p:nvSpPr>
        <p:spPr/>
        <p:txBody>
          <a:bodyPr/>
          <a:lstStyle/>
          <a:p>
            <a:fld id="{9437C1E4-1530-4099-892A-85A9DC3AC8AC}" type="slidenum">
              <a:rPr lang="en-US" smtClean="0"/>
              <a:t>20</a:t>
            </a:fld>
            <a:endParaRPr lang="en-US"/>
          </a:p>
        </p:txBody>
      </p:sp>
    </p:spTree>
    <p:extLst>
      <p:ext uri="{BB962C8B-B14F-4D97-AF65-F5344CB8AC3E}">
        <p14:creationId xmlns:p14="http://schemas.microsoft.com/office/powerpoint/2010/main" val="297929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5"/>
        <p:cNvGrpSpPr/>
        <p:nvPr/>
      </p:nvGrpSpPr>
      <p:grpSpPr>
        <a:xfrm>
          <a:off x="0" y="0"/>
          <a:ext cx="0" cy="0"/>
          <a:chOff x="0" y="0"/>
          <a:chExt cx="0" cy="0"/>
        </a:xfrm>
      </p:grpSpPr>
      <p:sp>
        <p:nvSpPr>
          <p:cNvPr id="486" name="Google Shape;486;g20642643dab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7" name="Google Shape;487;g20642643dab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g11e375b9f55_0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 name="Google Shape;433;g11e375b9f55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g11e375b9f55_0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 name="Google Shape;433;g11e375b9f55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g11e375b9f55_0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7" name="Google Shape;517;g11e375b9f5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g11e375b9f55_0_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0" name="Google Shape;760;g11e375b9f5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Migraine during pregnancy should be treated with analgesics, </a:t>
            </a:r>
            <a:r>
              <a:rPr lang="en-US" dirty="0" err="1"/>
              <a:t>antiemetics</a:t>
            </a:r>
            <a:r>
              <a:rPr lang="en-US" dirty="0"/>
              <a:t> and,</a:t>
            </a:r>
          </a:p>
          <a:p>
            <a:pPr marL="0" lvl="0" indent="0" algn="l" rtl="0">
              <a:spcBef>
                <a:spcPts val="0"/>
              </a:spcBef>
              <a:spcAft>
                <a:spcPts val="0"/>
              </a:spcAft>
              <a:buNone/>
            </a:pPr>
            <a:r>
              <a:rPr lang="en-US" dirty="0"/>
              <a:t>where possible, avoidance of factors that trigger the</a:t>
            </a:r>
          </a:p>
          <a:p>
            <a:pPr marL="0" lvl="0" indent="0" algn="l" rtl="0">
              <a:spcBef>
                <a:spcPts val="0"/>
              </a:spcBef>
              <a:spcAft>
                <a:spcPts val="0"/>
              </a:spcAft>
              <a:buNone/>
            </a:pPr>
            <a:r>
              <a:rPr lang="en-US" dirty="0"/>
              <a:t>attack. Low-dose aspirin or beta-blockers may be</a:t>
            </a:r>
          </a:p>
          <a:p>
            <a:pPr marL="0" lvl="0" indent="0" algn="l" rtl="0">
              <a:spcBef>
                <a:spcPts val="0"/>
              </a:spcBef>
              <a:spcAft>
                <a:spcPts val="0"/>
              </a:spcAft>
              <a:buNone/>
            </a:pPr>
            <a:r>
              <a:rPr lang="en-US" dirty="0"/>
              <a:t>used to prevent attacks.</a:t>
            </a:r>
          </a:p>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g11e375b9f55_0_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0" name="Google Shape;760;g11e375b9f5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g11e375b9f55_0_8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1" name="Google Shape;851;g11e375b9f55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62"/>
        <p:cNvGrpSpPr/>
        <p:nvPr/>
      </p:nvGrpSpPr>
      <p:grpSpPr>
        <a:xfrm>
          <a:off x="0" y="0"/>
          <a:ext cx="0" cy="0"/>
          <a:chOff x="0" y="0"/>
          <a:chExt cx="0" cy="0"/>
        </a:xfrm>
      </p:grpSpPr>
      <p:sp>
        <p:nvSpPr>
          <p:cNvPr id="63" name="Google Shape;63;p8"/>
          <p:cNvSpPr txBox="1">
            <a:spLocks noGrp="1"/>
          </p:cNvSpPr>
          <p:nvPr>
            <p:ph type="title"/>
          </p:nvPr>
        </p:nvSpPr>
        <p:spPr>
          <a:xfrm>
            <a:off x="2061100" y="1742800"/>
            <a:ext cx="6367800" cy="3372400"/>
          </a:xfrm>
          <a:prstGeom prst="rect">
            <a:avLst/>
          </a:prstGeom>
        </p:spPr>
        <p:txBody>
          <a:bodyPr spcFirstLastPara="1" wrap="square" lIns="91425" tIns="91425" rIns="91425" bIns="91425" anchor="ctr" anchorCtr="0">
            <a:noAutofit/>
          </a:bodyPr>
          <a:lstStyle>
            <a:lvl1pPr lvl="0" algn="r">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endParaRPr/>
          </a:p>
        </p:txBody>
      </p:sp>
    </p:spTree>
    <p:extLst>
      <p:ext uri="{BB962C8B-B14F-4D97-AF65-F5344CB8AC3E}">
        <p14:creationId xmlns:p14="http://schemas.microsoft.com/office/powerpoint/2010/main" val="481727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02"/>
        <p:cNvGrpSpPr/>
        <p:nvPr/>
      </p:nvGrpSpPr>
      <p:grpSpPr>
        <a:xfrm>
          <a:off x="0" y="0"/>
          <a:ext cx="0" cy="0"/>
          <a:chOff x="0" y="0"/>
          <a:chExt cx="0" cy="0"/>
        </a:xfrm>
      </p:grpSpPr>
      <p:sp>
        <p:nvSpPr>
          <p:cNvPr id="103" name="Google Shape;103;p14"/>
          <p:cNvSpPr txBox="1">
            <a:spLocks noGrp="1"/>
          </p:cNvSpPr>
          <p:nvPr>
            <p:ph type="title"/>
          </p:nvPr>
        </p:nvSpPr>
        <p:spPr>
          <a:xfrm>
            <a:off x="2290025" y="4035451"/>
            <a:ext cx="4563900" cy="70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4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04" name="Google Shape;104;p14"/>
          <p:cNvSpPr txBox="1">
            <a:spLocks noGrp="1"/>
          </p:cNvSpPr>
          <p:nvPr>
            <p:ph type="subTitle" idx="1"/>
          </p:nvPr>
        </p:nvSpPr>
        <p:spPr>
          <a:xfrm>
            <a:off x="1458125" y="2113351"/>
            <a:ext cx="6227700" cy="1763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None/>
              <a:defRPr sz="25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
        <p:nvSpPr>
          <p:cNvPr id="105" name="Google Shape;105;p14"/>
          <p:cNvSpPr/>
          <p:nvPr/>
        </p:nvSpPr>
        <p:spPr>
          <a:xfrm rot="-5914077" flipH="1">
            <a:off x="-3343888" y="5012780"/>
            <a:ext cx="5533349" cy="4388775"/>
          </a:xfrm>
          <a:custGeom>
            <a:avLst/>
            <a:gdLst/>
            <a:ahLst/>
            <a:cxnLst/>
            <a:rect l="l" t="t" r="r" b="b"/>
            <a:pathLst>
              <a:path w="49641" h="52497" extrusionOk="0">
                <a:moveTo>
                  <a:pt x="29311" y="1"/>
                </a:moveTo>
                <a:cubicBezTo>
                  <a:pt x="23063" y="1"/>
                  <a:pt x="17178" y="1588"/>
                  <a:pt x="15881" y="3381"/>
                </a:cubicBezTo>
                <a:cubicBezTo>
                  <a:pt x="13153" y="7150"/>
                  <a:pt x="6162" y="6431"/>
                  <a:pt x="2497" y="12474"/>
                </a:cubicBezTo>
                <a:cubicBezTo>
                  <a:pt x="421" y="15893"/>
                  <a:pt x="1187" y="20679"/>
                  <a:pt x="2242" y="24190"/>
                </a:cubicBezTo>
                <a:cubicBezTo>
                  <a:pt x="3166" y="27264"/>
                  <a:pt x="3263" y="30518"/>
                  <a:pt x="2606" y="33660"/>
                </a:cubicBezTo>
                <a:cubicBezTo>
                  <a:pt x="1" y="46105"/>
                  <a:pt x="7953" y="50462"/>
                  <a:pt x="7953" y="50463"/>
                </a:cubicBezTo>
                <a:cubicBezTo>
                  <a:pt x="10342" y="51879"/>
                  <a:pt x="13764" y="52496"/>
                  <a:pt x="17581" y="52496"/>
                </a:cubicBezTo>
                <a:cubicBezTo>
                  <a:pt x="30650" y="52496"/>
                  <a:pt x="48354" y="45263"/>
                  <a:pt x="45121" y="38113"/>
                </a:cubicBezTo>
                <a:cubicBezTo>
                  <a:pt x="40945" y="28875"/>
                  <a:pt x="49640" y="18536"/>
                  <a:pt x="45633" y="7644"/>
                </a:cubicBezTo>
                <a:cubicBezTo>
                  <a:pt x="43532" y="1931"/>
                  <a:pt x="36201" y="1"/>
                  <a:pt x="293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4"/>
          <p:cNvSpPr/>
          <p:nvPr/>
        </p:nvSpPr>
        <p:spPr>
          <a:xfrm rot="-3475616">
            <a:off x="7379804" y="-672931"/>
            <a:ext cx="3605120" cy="2915349"/>
          </a:xfrm>
          <a:custGeom>
            <a:avLst/>
            <a:gdLst/>
            <a:ahLst/>
            <a:cxnLst/>
            <a:rect l="l" t="t" r="r" b="b"/>
            <a:pathLst>
              <a:path w="32662" h="35217" extrusionOk="0">
                <a:moveTo>
                  <a:pt x="11615" y="0"/>
                </a:moveTo>
                <a:cubicBezTo>
                  <a:pt x="7702" y="0"/>
                  <a:pt x="4070" y="1806"/>
                  <a:pt x="2636" y="5704"/>
                </a:cubicBezTo>
                <a:cubicBezTo>
                  <a:pt x="0" y="12871"/>
                  <a:pt x="5721" y="19674"/>
                  <a:pt x="2973" y="25752"/>
                </a:cubicBezTo>
                <a:cubicBezTo>
                  <a:pt x="846" y="30456"/>
                  <a:pt x="12494" y="35216"/>
                  <a:pt x="21094" y="35216"/>
                </a:cubicBezTo>
                <a:cubicBezTo>
                  <a:pt x="23606" y="35216"/>
                  <a:pt x="25857" y="34810"/>
                  <a:pt x="27430" y="33878"/>
                </a:cubicBezTo>
                <a:cubicBezTo>
                  <a:pt x="27430" y="33878"/>
                  <a:pt x="32661" y="31010"/>
                  <a:pt x="30948" y="22823"/>
                </a:cubicBezTo>
                <a:cubicBezTo>
                  <a:pt x="30515" y="20756"/>
                  <a:pt x="30579" y="18614"/>
                  <a:pt x="31187" y="16592"/>
                </a:cubicBezTo>
                <a:cubicBezTo>
                  <a:pt x="31882" y="14282"/>
                  <a:pt x="32385" y="11133"/>
                  <a:pt x="31020" y="8882"/>
                </a:cubicBezTo>
                <a:cubicBezTo>
                  <a:pt x="28607" y="4906"/>
                  <a:pt x="26504" y="8837"/>
                  <a:pt x="20921" y="3641"/>
                </a:cubicBezTo>
                <a:cubicBezTo>
                  <a:pt x="18375" y="1270"/>
                  <a:pt x="14896" y="0"/>
                  <a:pt x="11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7447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07"/>
        <p:cNvGrpSpPr/>
        <p:nvPr/>
      </p:nvGrpSpPr>
      <p:grpSpPr>
        <a:xfrm>
          <a:off x="0" y="0"/>
          <a:ext cx="0" cy="0"/>
          <a:chOff x="0" y="0"/>
          <a:chExt cx="0" cy="0"/>
        </a:xfrm>
      </p:grpSpPr>
      <p:sp>
        <p:nvSpPr>
          <p:cNvPr id="108" name="Google Shape;108;p15"/>
          <p:cNvSpPr txBox="1">
            <a:spLocks noGrp="1"/>
          </p:cNvSpPr>
          <p:nvPr>
            <p:ph type="subTitle" idx="1"/>
          </p:nvPr>
        </p:nvSpPr>
        <p:spPr>
          <a:xfrm>
            <a:off x="4562775" y="2860909"/>
            <a:ext cx="3663000" cy="187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Char char="●"/>
              <a:defRPr/>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109" name="Google Shape;109;p15"/>
          <p:cNvSpPr txBox="1">
            <a:spLocks noGrp="1"/>
          </p:cNvSpPr>
          <p:nvPr>
            <p:ph type="title"/>
          </p:nvPr>
        </p:nvSpPr>
        <p:spPr>
          <a:xfrm>
            <a:off x="4562775" y="2121484"/>
            <a:ext cx="36630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0" name="Google Shape;110;p15"/>
          <p:cNvSpPr>
            <a:spLocks noGrp="1"/>
          </p:cNvSpPr>
          <p:nvPr>
            <p:ph type="pic" idx="2"/>
          </p:nvPr>
        </p:nvSpPr>
        <p:spPr>
          <a:xfrm>
            <a:off x="762000" y="1222400"/>
            <a:ext cx="3309900" cy="4413200"/>
          </a:xfrm>
          <a:prstGeom prst="ellipse">
            <a:avLst/>
          </a:prstGeom>
          <a:noFill/>
          <a:ln>
            <a:noFill/>
          </a:ln>
        </p:spPr>
      </p:sp>
      <p:sp>
        <p:nvSpPr>
          <p:cNvPr id="111" name="Google Shape;111;p15"/>
          <p:cNvSpPr/>
          <p:nvPr/>
        </p:nvSpPr>
        <p:spPr>
          <a:xfrm rot="-10272701">
            <a:off x="8518692" y="5594429"/>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5"/>
          <p:cNvSpPr/>
          <p:nvPr/>
        </p:nvSpPr>
        <p:spPr>
          <a:xfrm rot="-2700000">
            <a:off x="8296188" y="6232949"/>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5"/>
          <p:cNvSpPr/>
          <p:nvPr/>
        </p:nvSpPr>
        <p:spPr>
          <a:xfrm rot="-2700000">
            <a:off x="610963" y="289349"/>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5"/>
          <p:cNvSpPr/>
          <p:nvPr/>
        </p:nvSpPr>
        <p:spPr>
          <a:xfrm rot="-8435688">
            <a:off x="280390" y="821711"/>
            <a:ext cx="208268" cy="274971"/>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2603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115"/>
        <p:cNvGrpSpPr/>
        <p:nvPr/>
      </p:nvGrpSpPr>
      <p:grpSpPr>
        <a:xfrm>
          <a:off x="0" y="0"/>
          <a:ext cx="0" cy="0"/>
          <a:chOff x="0" y="0"/>
          <a:chExt cx="0" cy="0"/>
        </a:xfrm>
      </p:grpSpPr>
      <p:sp>
        <p:nvSpPr>
          <p:cNvPr id="116" name="Google Shape;116;p16"/>
          <p:cNvSpPr txBox="1">
            <a:spLocks noGrp="1"/>
          </p:cNvSpPr>
          <p:nvPr>
            <p:ph type="title"/>
          </p:nvPr>
        </p:nvSpPr>
        <p:spPr>
          <a:xfrm>
            <a:off x="715100" y="2097500"/>
            <a:ext cx="37386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7" name="Google Shape;117;p16"/>
          <p:cNvSpPr txBox="1">
            <a:spLocks noGrp="1"/>
          </p:cNvSpPr>
          <p:nvPr>
            <p:ph type="subTitle" idx="1"/>
          </p:nvPr>
        </p:nvSpPr>
        <p:spPr>
          <a:xfrm>
            <a:off x="715100" y="2833700"/>
            <a:ext cx="3738600" cy="192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8" name="Google Shape;118;p16"/>
          <p:cNvSpPr>
            <a:spLocks noGrp="1"/>
          </p:cNvSpPr>
          <p:nvPr>
            <p:ph type="pic" idx="2"/>
          </p:nvPr>
        </p:nvSpPr>
        <p:spPr>
          <a:xfrm>
            <a:off x="4876000" y="1060400"/>
            <a:ext cx="3552900" cy="4737200"/>
          </a:xfrm>
          <a:prstGeom prst="ellipse">
            <a:avLst/>
          </a:prstGeom>
          <a:noFill/>
          <a:ln>
            <a:noFill/>
          </a:ln>
        </p:spPr>
      </p:sp>
      <p:sp>
        <p:nvSpPr>
          <p:cNvPr id="119" name="Google Shape;119;p16"/>
          <p:cNvSpPr/>
          <p:nvPr/>
        </p:nvSpPr>
        <p:spPr>
          <a:xfrm rot="-10272701">
            <a:off x="385367" y="509896"/>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6"/>
          <p:cNvSpPr/>
          <p:nvPr/>
        </p:nvSpPr>
        <p:spPr>
          <a:xfrm>
            <a:off x="804778" y="5737016"/>
            <a:ext cx="3719600" cy="5244800"/>
          </a:xfrm>
          <a:custGeom>
            <a:avLst/>
            <a:gdLst/>
            <a:ahLst/>
            <a:cxnLst/>
            <a:rect l="l" t="t" r="r" b="b"/>
            <a:pathLst>
              <a:path w="49641" h="52497" extrusionOk="0">
                <a:moveTo>
                  <a:pt x="29311" y="1"/>
                </a:moveTo>
                <a:cubicBezTo>
                  <a:pt x="23063" y="1"/>
                  <a:pt x="17178" y="1588"/>
                  <a:pt x="15881" y="3381"/>
                </a:cubicBezTo>
                <a:cubicBezTo>
                  <a:pt x="13153" y="7150"/>
                  <a:pt x="6162" y="6431"/>
                  <a:pt x="2497" y="12474"/>
                </a:cubicBezTo>
                <a:cubicBezTo>
                  <a:pt x="421" y="15893"/>
                  <a:pt x="1187" y="20679"/>
                  <a:pt x="2242" y="24190"/>
                </a:cubicBezTo>
                <a:cubicBezTo>
                  <a:pt x="3166" y="27264"/>
                  <a:pt x="3263" y="30518"/>
                  <a:pt x="2606" y="33660"/>
                </a:cubicBezTo>
                <a:cubicBezTo>
                  <a:pt x="1" y="46105"/>
                  <a:pt x="7953" y="50462"/>
                  <a:pt x="7953" y="50463"/>
                </a:cubicBezTo>
                <a:cubicBezTo>
                  <a:pt x="10342" y="51879"/>
                  <a:pt x="13764" y="52496"/>
                  <a:pt x="17581" y="52496"/>
                </a:cubicBezTo>
                <a:cubicBezTo>
                  <a:pt x="30650" y="52496"/>
                  <a:pt x="48354" y="45263"/>
                  <a:pt x="45121" y="38113"/>
                </a:cubicBezTo>
                <a:cubicBezTo>
                  <a:pt x="40945" y="28875"/>
                  <a:pt x="49640" y="18536"/>
                  <a:pt x="45633" y="7644"/>
                </a:cubicBezTo>
                <a:cubicBezTo>
                  <a:pt x="43532" y="1931"/>
                  <a:pt x="36201" y="1"/>
                  <a:pt x="293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6"/>
          <p:cNvSpPr/>
          <p:nvPr/>
        </p:nvSpPr>
        <p:spPr>
          <a:xfrm rot="2319520">
            <a:off x="361701" y="6007191"/>
            <a:ext cx="208277" cy="274965"/>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42861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75"/>
        <p:cNvGrpSpPr/>
        <p:nvPr/>
      </p:nvGrpSpPr>
      <p:grpSpPr>
        <a:xfrm>
          <a:off x="0" y="0"/>
          <a:ext cx="0" cy="0"/>
          <a:chOff x="0" y="0"/>
          <a:chExt cx="0" cy="0"/>
        </a:xfrm>
      </p:grpSpPr>
      <p:sp>
        <p:nvSpPr>
          <p:cNvPr id="76" name="Google Shape;76;p11"/>
          <p:cNvSpPr txBox="1">
            <a:spLocks noGrp="1"/>
          </p:cNvSpPr>
          <p:nvPr>
            <p:ph type="title" hasCustomPrompt="1"/>
          </p:nvPr>
        </p:nvSpPr>
        <p:spPr>
          <a:xfrm>
            <a:off x="2793150" y="1945967"/>
            <a:ext cx="4472100" cy="22180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77" name="Google Shape;77;p11"/>
          <p:cNvSpPr txBox="1">
            <a:spLocks noGrp="1"/>
          </p:cNvSpPr>
          <p:nvPr>
            <p:ph type="subTitle" idx="1"/>
          </p:nvPr>
        </p:nvSpPr>
        <p:spPr>
          <a:xfrm>
            <a:off x="2793150" y="4163900"/>
            <a:ext cx="4472100" cy="1324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extLst>
      <p:ext uri="{BB962C8B-B14F-4D97-AF65-F5344CB8AC3E}">
        <p14:creationId xmlns:p14="http://schemas.microsoft.com/office/powerpoint/2010/main" val="1873058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2667763" y="630937"/>
            <a:ext cx="3926681"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EA0C0817-A112-4847-8014-A94B7D2A4EA3}" type="datetime1">
              <a:rPr lang="en-US" smtClean="0">
                <a:solidFill>
                  <a:srgbClr val="F8B323">
                    <a:lumMod val="50000"/>
                  </a:srgbClr>
                </a:solidFill>
              </a:rPr>
              <a:pPr/>
              <a:t>4/14/2024</a:t>
            </a:fld>
            <a:endParaRPr lang="en-US" dirty="0">
              <a:solidFill>
                <a:srgbClr val="F8B323">
                  <a:lumMod val="50000"/>
                </a:srgbClr>
              </a:solidFill>
            </a:endParaRPr>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dirty="0">
              <a:solidFill>
                <a:srgbClr val="F8B323">
                  <a:lumMod val="50000"/>
                </a:srgbClr>
              </a:solidFill>
            </a:endParaRPr>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34B7E4EF-A1BD-40F4-AB7B-04F084DD991D}" type="slidenum">
              <a:rPr lang="en-US" smtClean="0">
                <a:solidFill>
                  <a:srgbClr val="F8B323">
                    <a:lumMod val="50000"/>
                  </a:srgbClr>
                </a:solidFill>
              </a:rPr>
              <a:pPr/>
              <a:t>‹#›</a:t>
            </a:fld>
            <a:endParaRPr lang="en-US" dirty="0">
              <a:solidFill>
                <a:srgbClr val="F8B323">
                  <a:lumMod val="50000"/>
                </a:srgbClr>
              </a:solidFill>
            </a:endParaRPr>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0298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565230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2197" y="1073889"/>
            <a:ext cx="6140303"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D9C646AA-F36E-4540-911D-FFFC0A0EF24A}" type="datetime1">
              <a:rPr lang="en-US" smtClean="0">
                <a:solidFill>
                  <a:srgbClr val="F3F3F2"/>
                </a:solidFill>
              </a:rPr>
              <a:pPr/>
              <a:t>4/14/2024</a:t>
            </a:fld>
            <a:endParaRPr lang="en-US" dirty="0">
              <a:solidFill>
                <a:srgbClr val="F3F3F2"/>
              </a:solidFill>
            </a:endParaRPr>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dirty="0">
              <a:solidFill>
                <a:srgbClr val="F3F3F2"/>
              </a:solidFill>
            </a:endParaRPr>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34B7E4EF-A1BD-40F4-AB7B-04F084DD991D}" type="slidenum">
              <a:rPr lang="en-US" smtClean="0">
                <a:solidFill>
                  <a:srgbClr val="F3F3F2"/>
                </a:solidFill>
              </a:rPr>
              <a:pPr/>
              <a:t>‹#›</a:t>
            </a:fld>
            <a:endParaRPr lang="en-US" dirty="0">
              <a:solidFill>
                <a:srgbClr val="F3F3F2"/>
              </a:solidFill>
            </a:endParaRPr>
          </a:p>
        </p:txBody>
      </p:sp>
      <p:grpSp>
        <p:nvGrpSpPr>
          <p:cNvPr id="7" name="Group 6"/>
          <p:cNvGrpSpPr/>
          <p:nvPr/>
        </p:nvGrpSpPr>
        <p:grpSpPr>
          <a:xfrm>
            <a:off x="0" y="0"/>
            <a:ext cx="2110979"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95243793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60045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7" y="2286000"/>
            <a:ext cx="360045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532964286"/>
      </p:ext>
    </p:extLst>
  </p:cSld>
  <p:clrMapOvr>
    <a:masterClrMapping/>
  </p:clrMapOvr>
  <p:extLst mod="1">
    <p:ext uri="{DCECCB84-F9BA-43D5-87BE-67443E8EF086}">
      <p15:sldGuideLst xmlns=""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39546"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38759" y="2199634"/>
            <a:ext cx="360045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2975" y="2909102"/>
            <a:ext cx="360045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0045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75398" y="2909102"/>
            <a:ext cx="360045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651089365"/>
      </p:ext>
    </p:extLst>
  </p:cSld>
  <p:clrMapOvr>
    <a:masterClrMapping/>
  </p:clrMapOvr>
  <p:extLst mod="1">
    <p:ext uri="{DCECCB84-F9BA-43D5-87BE-67443E8EF086}">
      <p15:sldGuideLst xmlns=""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9664262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65000"/>
                  <a:lumOff val="35000"/>
                </a:prstClr>
              </a:solidFill>
            </a:endParaRPr>
          </a:p>
        </p:txBody>
      </p:sp>
      <p:sp>
        <p:nvSpPr>
          <p:cNvPr id="4" name="Slide Number Placeholder 3"/>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256846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73789" y="6375679"/>
            <a:ext cx="925016" cy="348462"/>
          </a:xfrm>
        </p:spPr>
        <p:txBody>
          <a:bodyPr/>
          <a:lstStyle/>
          <a:p>
            <a:fld id="{7E8D12A6-918A-48BD-8CB9-CA713993B0EA}"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a:xfrm>
            <a:off x="1577716" y="6375679"/>
            <a:ext cx="2611634" cy="345796"/>
          </a:xfrm>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a:xfrm>
            <a:off x="4268261" y="6375679"/>
            <a:ext cx="924342" cy="345796"/>
          </a:xfrm>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28694281"/>
      </p:ext>
    </p:extLst>
  </p:cSld>
  <p:clrMapOvr>
    <a:masterClrMapping/>
  </p:clrMapOvr>
  <p:extLst mod="1">
    <p:ext uri="{DCECCB84-F9BA-43D5-87BE-67443E8EF086}">
      <p15:sldGuideLst xmlns="" xmlns:p15="http://schemas.microsoft.com/office/powerpoint/2012/main">
        <p15:guide id="4294967295" orient="horz" pos="69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74463" y="6375679"/>
            <a:ext cx="924342" cy="348462"/>
          </a:xfrm>
        </p:spPr>
        <p:txBody>
          <a:bodyPr/>
          <a:lstStyle/>
          <a:p>
            <a:fld id="{E778CE86-875F-4587-BCF6-FA054AFC0D53}"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a:xfrm>
            <a:off x="1577716" y="6375679"/>
            <a:ext cx="2611634" cy="345796"/>
          </a:xfrm>
        </p:spPr>
        <p:txBody>
          <a:bodyPr/>
          <a:lstStyle/>
          <a:p>
            <a:pPr algn="l"/>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a:xfrm>
            <a:off x="4265676" y="6375679"/>
            <a:ext cx="925830" cy="345796"/>
          </a:xfrm>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1157258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858563885"/>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49741" y="382386"/>
            <a:ext cx="1119099"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5" y="382386"/>
            <a:ext cx="6294439"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solidFill>
                  <a:prstClr val="black">
                    <a:lumMod val="65000"/>
                    <a:lumOff val="35000"/>
                  </a:prstClr>
                </a:solidFill>
              </a:rPr>
              <a:pPr/>
              <a:t>4/14/2024</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677166094"/>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0C0817-A112-4847-8014-A94B7D2A4EA3}" type="datetime1">
              <a:rPr lang="en-US" smtClean="0">
                <a:solidFill>
                  <a:prstClr val="black">
                    <a:tint val="75000"/>
                  </a:prstClr>
                </a:solidFill>
              </a:rPr>
              <a:pPr/>
              <a:t>4/14/2024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366624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32B432-ACDA-4023-A761-2BAB76577B62}" type="datetime1">
              <a:rPr lang="en-US" smtClean="0">
                <a:solidFill>
                  <a:prstClr val="black">
                    <a:tint val="75000"/>
                  </a:prstClr>
                </a:solidFill>
              </a:rPr>
              <a:pPr/>
              <a:t>4/14/2024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9287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solidFill>
                  <a:prstClr val="black">
                    <a:tint val="75000"/>
                  </a:prstClr>
                </a:solidFill>
              </a:rPr>
              <a:pPr/>
              <a:t>4/14/2024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389204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186D26-FA5F-4637-B602-B7C2DC34CFD4}" type="datetime1">
              <a:rPr lang="en-US" smtClean="0">
                <a:solidFill>
                  <a:prstClr val="black">
                    <a:tint val="75000"/>
                  </a:prstClr>
                </a:solidFill>
              </a:rPr>
              <a:pPr/>
              <a:t>4/14/2024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773715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7F15D8-96D1-4781-BC50-CA8A088B2FE4}" type="datetime1">
              <a:rPr lang="en-US" smtClean="0">
                <a:solidFill>
                  <a:prstClr val="black">
                    <a:tint val="75000"/>
                  </a:prstClr>
                </a:solidFill>
              </a:rPr>
              <a:pPr/>
              <a:t>4/14/2024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423220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A96C99-B8F8-4528-BD05-0E16E943DC09}" type="datetime1">
              <a:rPr lang="en-US" smtClean="0">
                <a:solidFill>
                  <a:prstClr val="black">
                    <a:tint val="75000"/>
                  </a:prstClr>
                </a:solidFill>
              </a:rPr>
              <a:pPr/>
              <a:t>4/14/2024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750367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solidFill>
                  <a:prstClr val="black">
                    <a:tint val="75000"/>
                  </a:prstClr>
                </a:solidFill>
              </a:rPr>
              <a:pPr/>
              <a:t>4/14/2024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4920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solidFill>
                  <a:prstClr val="black">
                    <a:tint val="75000"/>
                  </a:prstClr>
                </a:solidFill>
              </a:rPr>
              <a:pPr/>
              <a:t>4/14/2024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49212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8"/>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78CE86-875F-4587-BCF6-FA054AFC0D53}" type="datetime1">
              <a:rPr lang="en-US" smtClean="0">
                <a:solidFill>
                  <a:prstClr val="black">
                    <a:tint val="75000"/>
                  </a:prstClr>
                </a:solidFill>
              </a:rPr>
              <a:pPr/>
              <a:t>4/14/2024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lgn="l"/>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85777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FA2B21-3FCD-4721-B95C-427943F61125}" type="datetime1">
              <a:rPr lang="en-US" smtClean="0">
                <a:solidFill>
                  <a:prstClr val="black">
                    <a:tint val="75000"/>
                  </a:prstClr>
                </a:solidFill>
              </a:rPr>
              <a:pPr/>
              <a:t>4/14/2024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2573002"/>
      </p:ext>
    </p:extLst>
  </p:cSld>
  <p:clrMapOvr>
    <a:masterClrMapping/>
  </p:clrMapOvr>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FA2B21-3FCD-4721-B95C-427943F61125}" type="datetime1">
              <a:rPr lang="en-US" smtClean="0">
                <a:solidFill>
                  <a:prstClr val="black">
                    <a:tint val="75000"/>
                  </a:prstClr>
                </a:solidFill>
              </a:rPr>
              <a:pPr/>
              <a:t>4/14/2024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4B7E4EF-A1BD-40F4-AB7B-04F084DD99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18118621"/>
      </p:ext>
    </p:extLst>
  </p:cSld>
  <p:clrMapOvr>
    <a:masterClrMapping/>
  </p:clrMapOvr>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1B8ABB09-4A1D-463E-8065-109CC2B7EFAA}" type="datetimeFigureOut">
              <a:rPr lang="ar-SA" smtClean="0"/>
              <a:t>05/10/1445</a:t>
            </a:fld>
            <a:endParaRPr lang="ar-SA"/>
          </a:p>
        </p:txBody>
      </p:sp>
      <p:sp>
        <p:nvSpPr>
          <p:cNvPr id="17" name="عنصر نائب للتذييل 16"/>
          <p:cNvSpPr>
            <a:spLocks noGrp="1"/>
          </p:cNvSpPr>
          <p:nvPr>
            <p:ph type="ftr" sz="quarter" idx="11"/>
          </p:nvPr>
        </p:nvSpPr>
        <p:spPr>
          <a:xfrm>
            <a:off x="5410200" y="4205288"/>
            <a:ext cx="1295400" cy="457200"/>
          </a:xfrm>
        </p:spPr>
        <p:txBody>
          <a:bodyPr/>
          <a:lstStyle/>
          <a:p>
            <a:endParaRPr lang="ar-SA"/>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1B8ABB09-4A1D-463E-8065-109CC2B7EFAA}" type="datetimeFigureOut">
              <a:rPr lang="ar-SA" smtClean="0"/>
              <a:t>05/10/1445</a:t>
            </a:fld>
            <a:endParaRPr lang="ar-SA"/>
          </a:p>
        </p:txBody>
      </p:sp>
      <p:sp>
        <p:nvSpPr>
          <p:cNvPr id="27" name="عنصر نائب لرقم الشريحة 26"/>
          <p:cNvSpPr>
            <a:spLocks noGrp="1"/>
          </p:cNvSpPr>
          <p:nvPr>
            <p:ph type="sldNum" sz="quarter" idx="11"/>
          </p:nvPr>
        </p:nvSpPr>
        <p:spPr/>
        <p:txBody>
          <a:bodyPr rtlCol="0"/>
          <a:lstStyle/>
          <a:p>
            <a:fld id="{0B34F065-1154-456A-91E3-76DE8E75E17B}" type="slidenum">
              <a:rPr lang="ar-SA" smtClean="0"/>
              <a:t>‹#›</a:t>
            </a:fld>
            <a:endParaRPr lang="ar-SA"/>
          </a:p>
        </p:txBody>
      </p:sp>
      <p:sp>
        <p:nvSpPr>
          <p:cNvPr id="28" name="عنصر نائب للتذييل 27"/>
          <p:cNvSpPr>
            <a:spLocks noGrp="1"/>
          </p:cNvSpPr>
          <p:nvPr>
            <p:ph type="ftr" sz="quarter" idx="12"/>
          </p:nvPr>
        </p:nvSpPr>
        <p:spPr/>
        <p:txBody>
          <a:bodyPr rtlCol="0"/>
          <a:lstStyle/>
          <a:p>
            <a:endParaRPr lang="ar-SA"/>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1B8ABB09-4A1D-463E-8065-109CC2B7EFAA}" type="datetimeFigureOut">
              <a:rPr lang="ar-SA" smtClean="0"/>
              <a:t>05/10/1445</a:t>
            </a:fld>
            <a:endParaRPr lang="ar-SA"/>
          </a:p>
        </p:txBody>
      </p:sp>
      <p:sp>
        <p:nvSpPr>
          <p:cNvPr id="4" name="عنصر نائب للتذييل 3"/>
          <p:cNvSpPr>
            <a:spLocks noGrp="1"/>
          </p:cNvSpPr>
          <p:nvPr>
            <p:ph type="ftr" sz="quarter" idx="11"/>
          </p:nvPr>
        </p:nvSpPr>
        <p:spPr>
          <a:xfrm>
            <a:off x="5257800" y="612648"/>
            <a:ext cx="1325880" cy="457200"/>
          </a:xfrm>
        </p:spPr>
        <p:txBody>
          <a:bodyPr/>
          <a:lstStyle/>
          <a:p>
            <a:endParaRPr lang="ar-SA"/>
          </a:p>
        </p:txBody>
      </p:sp>
      <p:sp>
        <p:nvSpPr>
          <p:cNvPr id="5" name="عنصر نائب لرقم الشريحة 4"/>
          <p:cNvSpPr>
            <a:spLocks noGrp="1"/>
          </p:cNvSpPr>
          <p:nvPr>
            <p:ph type="sldNum" sz="quarter" idx="12"/>
          </p:nvPr>
        </p:nvSpPr>
        <p:spPr>
          <a:xfrm>
            <a:off x="8174736" y="2272"/>
            <a:ext cx="762000" cy="365760"/>
          </a:xfrm>
        </p:spPr>
        <p:txBody>
          <a:bodyPr/>
          <a:lstStyle/>
          <a:p>
            <a:fld id="{0B34F065-1154-456A-91E3-76DE8E75E17B}" type="slidenum">
              <a:rPr lang="ar-SA" smtClean="0"/>
              <a:t>‹#›</a:t>
            </a:fld>
            <a:endParaRPr lang="ar-SA"/>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05/10/1445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05/10/1445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62"/>
        <p:cNvGrpSpPr/>
        <p:nvPr/>
      </p:nvGrpSpPr>
      <p:grpSpPr>
        <a:xfrm>
          <a:off x="0" y="0"/>
          <a:ext cx="0" cy="0"/>
          <a:chOff x="0" y="0"/>
          <a:chExt cx="0" cy="0"/>
        </a:xfrm>
      </p:grpSpPr>
      <p:sp>
        <p:nvSpPr>
          <p:cNvPr id="63" name="Google Shape;63;p8"/>
          <p:cNvSpPr txBox="1">
            <a:spLocks noGrp="1"/>
          </p:cNvSpPr>
          <p:nvPr>
            <p:ph type="title"/>
          </p:nvPr>
        </p:nvSpPr>
        <p:spPr>
          <a:xfrm>
            <a:off x="2061100" y="1742800"/>
            <a:ext cx="6367800" cy="3372400"/>
          </a:xfrm>
          <a:prstGeom prst="rect">
            <a:avLst/>
          </a:prstGeom>
        </p:spPr>
        <p:txBody>
          <a:bodyPr spcFirstLastPara="1" wrap="square" lIns="91425" tIns="91425" rIns="91425" bIns="91425" anchor="ctr" anchorCtr="0">
            <a:noAutofit/>
          </a:bodyPr>
          <a:lstStyle>
            <a:lvl1pPr lvl="0" algn="r">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endParaRPr/>
          </a:p>
        </p:txBody>
      </p:sp>
    </p:spTree>
    <p:extLst>
      <p:ext uri="{BB962C8B-B14F-4D97-AF65-F5344CB8AC3E}">
        <p14:creationId xmlns:p14="http://schemas.microsoft.com/office/powerpoint/2010/main" val="4817276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02"/>
        <p:cNvGrpSpPr/>
        <p:nvPr/>
      </p:nvGrpSpPr>
      <p:grpSpPr>
        <a:xfrm>
          <a:off x="0" y="0"/>
          <a:ext cx="0" cy="0"/>
          <a:chOff x="0" y="0"/>
          <a:chExt cx="0" cy="0"/>
        </a:xfrm>
      </p:grpSpPr>
      <p:sp>
        <p:nvSpPr>
          <p:cNvPr id="103" name="Google Shape;103;p14"/>
          <p:cNvSpPr txBox="1">
            <a:spLocks noGrp="1"/>
          </p:cNvSpPr>
          <p:nvPr>
            <p:ph type="title"/>
          </p:nvPr>
        </p:nvSpPr>
        <p:spPr>
          <a:xfrm>
            <a:off x="2290025" y="4035451"/>
            <a:ext cx="4563900" cy="70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24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04" name="Google Shape;104;p14"/>
          <p:cNvSpPr txBox="1">
            <a:spLocks noGrp="1"/>
          </p:cNvSpPr>
          <p:nvPr>
            <p:ph type="subTitle" idx="1"/>
          </p:nvPr>
        </p:nvSpPr>
        <p:spPr>
          <a:xfrm>
            <a:off x="1458125" y="2113351"/>
            <a:ext cx="6227700" cy="1763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None/>
              <a:defRPr sz="25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extLst>
      <p:ext uri="{BB962C8B-B14F-4D97-AF65-F5344CB8AC3E}">
        <p14:creationId xmlns:p14="http://schemas.microsoft.com/office/powerpoint/2010/main" val="224744781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07"/>
        <p:cNvGrpSpPr/>
        <p:nvPr/>
      </p:nvGrpSpPr>
      <p:grpSpPr>
        <a:xfrm>
          <a:off x="0" y="0"/>
          <a:ext cx="0" cy="0"/>
          <a:chOff x="0" y="0"/>
          <a:chExt cx="0" cy="0"/>
        </a:xfrm>
      </p:grpSpPr>
      <p:sp>
        <p:nvSpPr>
          <p:cNvPr id="108" name="Google Shape;108;p15"/>
          <p:cNvSpPr txBox="1">
            <a:spLocks noGrp="1"/>
          </p:cNvSpPr>
          <p:nvPr>
            <p:ph type="subTitle" idx="1"/>
          </p:nvPr>
        </p:nvSpPr>
        <p:spPr>
          <a:xfrm>
            <a:off x="4562775" y="2860909"/>
            <a:ext cx="3663000" cy="187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Char char="●"/>
              <a:defRPr/>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109" name="Google Shape;109;p15"/>
          <p:cNvSpPr txBox="1">
            <a:spLocks noGrp="1"/>
          </p:cNvSpPr>
          <p:nvPr>
            <p:ph type="title"/>
          </p:nvPr>
        </p:nvSpPr>
        <p:spPr>
          <a:xfrm>
            <a:off x="4562775" y="2121484"/>
            <a:ext cx="36630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0" name="Google Shape;110;p15"/>
          <p:cNvSpPr>
            <a:spLocks noGrp="1"/>
          </p:cNvSpPr>
          <p:nvPr>
            <p:ph type="pic" idx="2"/>
          </p:nvPr>
        </p:nvSpPr>
        <p:spPr>
          <a:xfrm>
            <a:off x="762000" y="1222400"/>
            <a:ext cx="3309900" cy="4413200"/>
          </a:xfrm>
          <a:prstGeom prst="ellipse">
            <a:avLst/>
          </a:prstGeom>
          <a:noFill/>
          <a:ln>
            <a:noFill/>
          </a:ln>
        </p:spPr>
      </p:sp>
    </p:spTree>
    <p:extLst>
      <p:ext uri="{BB962C8B-B14F-4D97-AF65-F5344CB8AC3E}">
        <p14:creationId xmlns:p14="http://schemas.microsoft.com/office/powerpoint/2010/main" val="414260328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115"/>
        <p:cNvGrpSpPr/>
        <p:nvPr/>
      </p:nvGrpSpPr>
      <p:grpSpPr>
        <a:xfrm>
          <a:off x="0" y="0"/>
          <a:ext cx="0" cy="0"/>
          <a:chOff x="0" y="0"/>
          <a:chExt cx="0" cy="0"/>
        </a:xfrm>
      </p:grpSpPr>
      <p:sp>
        <p:nvSpPr>
          <p:cNvPr id="116" name="Google Shape;116;p16"/>
          <p:cNvSpPr txBox="1">
            <a:spLocks noGrp="1"/>
          </p:cNvSpPr>
          <p:nvPr>
            <p:ph type="title"/>
          </p:nvPr>
        </p:nvSpPr>
        <p:spPr>
          <a:xfrm>
            <a:off x="715100" y="2097500"/>
            <a:ext cx="37386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17" name="Google Shape;117;p16"/>
          <p:cNvSpPr txBox="1">
            <a:spLocks noGrp="1"/>
          </p:cNvSpPr>
          <p:nvPr>
            <p:ph type="subTitle" idx="1"/>
          </p:nvPr>
        </p:nvSpPr>
        <p:spPr>
          <a:xfrm>
            <a:off x="715100" y="2833700"/>
            <a:ext cx="3738600" cy="192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8" name="Google Shape;118;p16"/>
          <p:cNvSpPr>
            <a:spLocks noGrp="1"/>
          </p:cNvSpPr>
          <p:nvPr>
            <p:ph type="pic" idx="2"/>
          </p:nvPr>
        </p:nvSpPr>
        <p:spPr>
          <a:xfrm>
            <a:off x="4876000" y="1060400"/>
            <a:ext cx="3552900" cy="4737200"/>
          </a:xfrm>
          <a:prstGeom prst="ellipse">
            <a:avLst/>
          </a:prstGeom>
          <a:noFill/>
          <a:ln>
            <a:noFill/>
          </a:ln>
        </p:spPr>
      </p:sp>
    </p:spTree>
    <p:extLst>
      <p:ext uri="{BB962C8B-B14F-4D97-AF65-F5344CB8AC3E}">
        <p14:creationId xmlns:p14="http://schemas.microsoft.com/office/powerpoint/2010/main" val="63428618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75"/>
        <p:cNvGrpSpPr/>
        <p:nvPr/>
      </p:nvGrpSpPr>
      <p:grpSpPr>
        <a:xfrm>
          <a:off x="0" y="0"/>
          <a:ext cx="0" cy="0"/>
          <a:chOff x="0" y="0"/>
          <a:chExt cx="0" cy="0"/>
        </a:xfrm>
      </p:grpSpPr>
      <p:sp>
        <p:nvSpPr>
          <p:cNvPr id="76" name="Google Shape;76;p11"/>
          <p:cNvSpPr txBox="1">
            <a:spLocks noGrp="1"/>
          </p:cNvSpPr>
          <p:nvPr>
            <p:ph type="title" hasCustomPrompt="1"/>
          </p:nvPr>
        </p:nvSpPr>
        <p:spPr>
          <a:xfrm>
            <a:off x="2793150" y="1945967"/>
            <a:ext cx="4472100" cy="22180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77" name="Google Shape;77;p11"/>
          <p:cNvSpPr txBox="1">
            <a:spLocks noGrp="1"/>
          </p:cNvSpPr>
          <p:nvPr>
            <p:ph type="subTitle" idx="1"/>
          </p:nvPr>
        </p:nvSpPr>
        <p:spPr>
          <a:xfrm>
            <a:off x="2793150" y="4163900"/>
            <a:ext cx="4472100" cy="1324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extLst>
      <p:ext uri="{BB962C8B-B14F-4D97-AF65-F5344CB8AC3E}">
        <p14:creationId xmlns:p14="http://schemas.microsoft.com/office/powerpoint/2010/main" val="18730584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1B8ABB09-4A1D-463E-8065-109CC2B7EFAA}" type="datetimeFigureOut">
              <a:rPr lang="ar-SA" smtClean="0"/>
              <a:t>05/10/1445</a:t>
            </a:fld>
            <a:endParaRPr lang="ar-SA"/>
          </a:p>
        </p:txBody>
      </p:sp>
      <p:sp>
        <p:nvSpPr>
          <p:cNvPr id="17" name="عنصر نائب للتذييل 16"/>
          <p:cNvSpPr>
            <a:spLocks noGrp="1"/>
          </p:cNvSpPr>
          <p:nvPr>
            <p:ph type="ftr" sz="quarter" idx="11"/>
          </p:nvPr>
        </p:nvSpPr>
        <p:spPr>
          <a:xfrm>
            <a:off x="5410200" y="4205288"/>
            <a:ext cx="1295400" cy="457200"/>
          </a:xfrm>
        </p:spPr>
        <p:txBody>
          <a:bodyPr/>
          <a:lstStyle/>
          <a:p>
            <a:endParaRPr lang="ar-SA"/>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B34F065-1154-456A-91E3-76DE8E75E17B}" type="slidenum">
              <a:rPr lang="ar-SA" smtClean="0"/>
              <a:t>‹#›</a:t>
            </a:fld>
            <a:endParaRPr lang="ar-SA"/>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1B8ABB09-4A1D-463E-8065-109CC2B7EFAA}" type="datetimeFigureOut">
              <a:rPr lang="ar-SA" smtClean="0"/>
              <a:t>05/10/1445</a:t>
            </a:fld>
            <a:endParaRPr lang="ar-SA"/>
          </a:p>
        </p:txBody>
      </p:sp>
      <p:sp>
        <p:nvSpPr>
          <p:cNvPr id="27" name="عنصر نائب لرقم الشريحة 26"/>
          <p:cNvSpPr>
            <a:spLocks noGrp="1"/>
          </p:cNvSpPr>
          <p:nvPr>
            <p:ph type="sldNum" sz="quarter" idx="11"/>
          </p:nvPr>
        </p:nvSpPr>
        <p:spPr/>
        <p:txBody>
          <a:bodyPr rtlCol="0"/>
          <a:lstStyle/>
          <a:p>
            <a:fld id="{0B34F065-1154-456A-91E3-76DE8E75E17B}" type="slidenum">
              <a:rPr lang="ar-SA" smtClean="0"/>
              <a:t>‹#›</a:t>
            </a:fld>
            <a:endParaRPr lang="ar-SA"/>
          </a:p>
        </p:txBody>
      </p:sp>
      <p:sp>
        <p:nvSpPr>
          <p:cNvPr id="28" name="عنصر نائب للتذييل 27"/>
          <p:cNvSpPr>
            <a:spLocks noGrp="1"/>
          </p:cNvSpPr>
          <p:nvPr>
            <p:ph type="ftr" sz="quarter" idx="12"/>
          </p:nvPr>
        </p:nvSpPr>
        <p:spPr/>
        <p:txBody>
          <a:bodyPr rtlCol="0"/>
          <a:lstStyle/>
          <a:p>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05/10/1445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1B8ABB09-4A1D-463E-8065-109CC2B7EFAA}" type="datetimeFigureOut">
              <a:rPr lang="ar-SA" smtClean="0"/>
              <a:t>05/10/1445</a:t>
            </a:fld>
            <a:endParaRPr lang="ar-SA"/>
          </a:p>
        </p:txBody>
      </p:sp>
      <p:sp>
        <p:nvSpPr>
          <p:cNvPr id="4" name="عنصر نائب للتذييل 3"/>
          <p:cNvSpPr>
            <a:spLocks noGrp="1"/>
          </p:cNvSpPr>
          <p:nvPr>
            <p:ph type="ftr" sz="quarter" idx="11"/>
          </p:nvPr>
        </p:nvSpPr>
        <p:spPr>
          <a:xfrm>
            <a:off x="5257800" y="612648"/>
            <a:ext cx="1325880" cy="457200"/>
          </a:xfrm>
        </p:spPr>
        <p:txBody>
          <a:bodyPr/>
          <a:lstStyle/>
          <a:p>
            <a:endParaRPr lang="ar-SA"/>
          </a:p>
        </p:txBody>
      </p:sp>
      <p:sp>
        <p:nvSpPr>
          <p:cNvPr id="5" name="عنصر نائب لرقم الشريحة 4"/>
          <p:cNvSpPr>
            <a:spLocks noGrp="1"/>
          </p:cNvSpPr>
          <p:nvPr>
            <p:ph type="sldNum" sz="quarter" idx="12"/>
          </p:nvPr>
        </p:nvSpPr>
        <p:spPr>
          <a:xfrm>
            <a:off x="8174736" y="2272"/>
            <a:ext cx="762000" cy="365760"/>
          </a:xfrm>
        </p:spPr>
        <p:txBody>
          <a:bodyPr/>
          <a:lstStyle/>
          <a:p>
            <a:fld id="{0B34F065-1154-456A-91E3-76DE8E75E17B}" type="slidenum">
              <a:rPr lang="ar-SA" smtClean="0"/>
              <a:t>‹#›</a:t>
            </a:fld>
            <a:endParaRPr lang="ar-SA"/>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05/10/1445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75"/>
        <p:cNvGrpSpPr/>
        <p:nvPr/>
      </p:nvGrpSpPr>
      <p:grpSpPr>
        <a:xfrm>
          <a:off x="0" y="0"/>
          <a:ext cx="0" cy="0"/>
          <a:chOff x="0" y="0"/>
          <a:chExt cx="0" cy="0"/>
        </a:xfrm>
      </p:grpSpPr>
      <p:sp>
        <p:nvSpPr>
          <p:cNvPr id="76" name="Google Shape;76;p11"/>
          <p:cNvSpPr txBox="1">
            <a:spLocks noGrp="1"/>
          </p:cNvSpPr>
          <p:nvPr>
            <p:ph type="title" hasCustomPrompt="1"/>
          </p:nvPr>
        </p:nvSpPr>
        <p:spPr>
          <a:xfrm>
            <a:off x="2793150" y="1945967"/>
            <a:ext cx="4472100" cy="22180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77" name="Google Shape;77;p11"/>
          <p:cNvSpPr txBox="1">
            <a:spLocks noGrp="1"/>
          </p:cNvSpPr>
          <p:nvPr>
            <p:ph type="subTitle" idx="1"/>
          </p:nvPr>
        </p:nvSpPr>
        <p:spPr>
          <a:xfrm>
            <a:off x="2793150" y="4163900"/>
            <a:ext cx="4472100" cy="1324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extLst>
      <p:ext uri="{BB962C8B-B14F-4D97-AF65-F5344CB8AC3E}">
        <p14:creationId xmlns:p14="http://schemas.microsoft.com/office/powerpoint/2010/main" val="187305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05/10/1445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theme" Target="../theme/theme4.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theme" Target="../theme/theme5.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05/10/1445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defTabSz="457200" rtl="0"/>
            <a:fld id="{F6FA2B21-3FCD-4721-B95C-427943F61125}" type="datetime1">
              <a:rPr lang="en-US" smtClean="0">
                <a:solidFill>
                  <a:prstClr val="black">
                    <a:lumMod val="65000"/>
                    <a:lumOff val="35000"/>
                  </a:prstClr>
                </a:solidFill>
              </a:rPr>
              <a:pPr defTabSz="457200" rtl="0"/>
              <a:t>4/14/2024</a:t>
            </a:fld>
            <a:endParaRPr lang="en-US" dirty="0">
              <a:solidFill>
                <a:prstClr val="black">
                  <a:lumMod val="65000"/>
                  <a:lumOff val="35000"/>
                </a:prstClr>
              </a:solidFill>
            </a:endParaRPr>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defTabSz="457200" rtl="0"/>
            <a:endParaRPr lang="en-US" dirty="0">
              <a:solidFill>
                <a:prstClr val="black">
                  <a:lumMod val="65000"/>
                  <a:lumOff val="35000"/>
                </a:prstClr>
              </a:solidFill>
            </a:endParaRPr>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defTabSz="457200" rtl="0"/>
            <a:fld id="{34B7E4EF-A1BD-40F4-AB7B-04F084DD991D}" type="slidenum">
              <a:rPr lang="en-US" smtClean="0">
                <a:solidFill>
                  <a:prstClr val="black">
                    <a:lumMod val="65000"/>
                    <a:lumOff val="35000"/>
                  </a:prstClr>
                </a:solidFill>
              </a:rPr>
              <a:pPr defTabSz="457200" rtl="0"/>
              <a:t>‹#›</a:t>
            </a:fld>
            <a:endParaRPr lang="en-US" dirty="0">
              <a:solidFill>
                <a:prstClr val="black">
                  <a:lumMod val="65000"/>
                  <a:lumOff val="35000"/>
                </a:prstClr>
              </a:solidFill>
            </a:endParaRPr>
          </a:p>
        </p:txBody>
      </p:sp>
      <p:sp>
        <p:nvSpPr>
          <p:cNvPr id="11" name="Freeform 6"/>
          <p:cNvSpPr/>
          <p:nvPr/>
        </p:nvSpPr>
        <p:spPr bwMode="auto">
          <a:xfrm>
            <a:off x="0" y="0"/>
            <a:ext cx="664369"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91908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294967295" pos="792">
          <p15:clr>
            <a:srgbClr val="F26B43"/>
          </p15:clr>
        </p15:guide>
        <p15:guide id="4294967295" pos="7200">
          <p15:clr>
            <a:srgbClr val="F26B43"/>
          </p15:clr>
        </p15:guide>
        <p15:guide id="4294967295" orient="horz" pos="4008">
          <p15:clr>
            <a:srgbClr val="F26B43"/>
          </p15:clr>
        </p15:guide>
        <p15:guide id="4294967295" orient="horz" pos="1440">
          <p15:clr>
            <a:srgbClr val="F26B43"/>
          </p15:clr>
        </p15:guide>
        <p15:guide id="4294967295" orient="horz" pos="3720">
          <p15:clr>
            <a:srgbClr val="F26B43"/>
          </p15:clr>
        </p15:guide>
        <p15:guide id="4294967295" orient="horz" pos="2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F6FA2B21-3FCD-4721-B95C-427943F61125}" type="datetime1">
              <a:rPr lang="en-US" smtClean="0">
                <a:solidFill>
                  <a:prstClr val="black">
                    <a:tint val="75000"/>
                  </a:prstClr>
                </a:solidFill>
              </a:rPr>
              <a:pPr rtl="0"/>
              <a:t>4/14/2024</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34B7E4EF-A1BD-40F4-AB7B-04F084DD991D}" type="slidenum">
              <a:rPr lang="en-US" smtClean="0">
                <a:solidFill>
                  <a:prstClr val="black">
                    <a:tint val="75000"/>
                  </a:prstClr>
                </a:solidFill>
              </a:rPr>
              <a:pPr rtl="0"/>
              <a:t>‹#›</a:t>
            </a:fld>
            <a:endParaRPr lang="en-US" dirty="0">
              <a:solidFill>
                <a:prstClr val="black">
                  <a:tint val="75000"/>
                </a:prstClr>
              </a:solidFill>
            </a:endParaRPr>
          </a:p>
        </p:txBody>
      </p:sp>
    </p:spTree>
    <p:extLst>
      <p:ext uri="{BB962C8B-B14F-4D97-AF65-F5344CB8AC3E}">
        <p14:creationId xmlns:p14="http://schemas.microsoft.com/office/powerpoint/2010/main" val="320336921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8ABB09-4A1D-463E-8065-109CC2B7EFAA}" type="datetimeFigureOut">
              <a:rPr lang="ar-SA" smtClean="0"/>
              <a:t>05/10/1445</a:t>
            </a:fld>
            <a:endParaRPr lang="ar-SA"/>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SA"/>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8ABB09-4A1D-463E-8065-109CC2B7EFAA}" type="datetimeFigureOut">
              <a:rPr lang="ar-SA" smtClean="0"/>
              <a:t>05/10/1445</a:t>
            </a:fld>
            <a:endParaRPr lang="ar-SA"/>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SA"/>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2" Type="http://schemas.openxmlformats.org/officeDocument/2006/relationships/hyperlink" Target="https://0l10hgkju-y-https-www-uptodate-com.ju.proxy.coe-elibrary.com/contents/valproate-valproic-acid-drug-information?search=pregnancy+seizures&amp;topicRef=2224&amp;source=see_link" TargetMode="External"/><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5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95536" y="2060848"/>
            <a:ext cx="8458200" cy="1470025"/>
          </a:xfrm>
        </p:spPr>
        <p:txBody>
          <a:bodyPr/>
          <a:lstStyle/>
          <a:p>
            <a:r>
              <a:rPr lang="en-US" dirty="0" smtClean="0"/>
              <a:t>Neurological Conditions In Pregnancy</a:t>
            </a:r>
            <a:endParaRPr lang="en-US" dirty="0"/>
          </a:p>
        </p:txBody>
      </p:sp>
      <p:sp>
        <p:nvSpPr>
          <p:cNvPr id="3" name="عنوان فرعي 2"/>
          <p:cNvSpPr>
            <a:spLocks noGrp="1"/>
          </p:cNvSpPr>
          <p:nvPr>
            <p:ph type="subTitle" idx="1"/>
          </p:nvPr>
        </p:nvSpPr>
        <p:spPr/>
        <p:txBody>
          <a:bodyPr>
            <a:normAutofit fontScale="92500" lnSpcReduction="10000"/>
          </a:bodyPr>
          <a:lstStyle/>
          <a:p>
            <a:r>
              <a:rPr lang="en-US" dirty="0" smtClean="0"/>
              <a:t>Presented by:</a:t>
            </a:r>
          </a:p>
          <a:p>
            <a:r>
              <a:rPr lang="en-US" dirty="0" err="1" smtClean="0"/>
              <a:t>Moath</a:t>
            </a:r>
            <a:r>
              <a:rPr lang="en-US" dirty="0" smtClean="0"/>
              <a:t> </a:t>
            </a:r>
            <a:r>
              <a:rPr lang="en-US" dirty="0" err="1" smtClean="0"/>
              <a:t>Daher</a:t>
            </a:r>
            <a:endParaRPr lang="en-US" dirty="0" smtClean="0"/>
          </a:p>
          <a:p>
            <a:r>
              <a:rPr lang="en-US" dirty="0" err="1" smtClean="0"/>
              <a:t>Tuqa</a:t>
            </a:r>
            <a:r>
              <a:rPr lang="en-US" dirty="0" smtClean="0"/>
              <a:t> </a:t>
            </a:r>
            <a:r>
              <a:rPr lang="en-US" dirty="0" err="1" smtClean="0"/>
              <a:t>Alhawari</a:t>
            </a:r>
            <a:endParaRPr lang="en-US" dirty="0" smtClean="0"/>
          </a:p>
          <a:p>
            <a:r>
              <a:rPr lang="en-US" dirty="0" smtClean="0"/>
              <a:t>Rania </a:t>
            </a:r>
            <a:r>
              <a:rPr lang="en-US" dirty="0" err="1" smtClean="0"/>
              <a:t>Assouli</a:t>
            </a:r>
            <a:endParaRPr lang="en-US" dirty="0" smtClean="0"/>
          </a:p>
          <a:p>
            <a:r>
              <a:rPr lang="en-US" dirty="0" smtClean="0"/>
              <a:t>Supervised by: </a:t>
            </a:r>
            <a:r>
              <a:rPr lang="en-US" dirty="0" err="1" smtClean="0"/>
              <a:t>Dr</a:t>
            </a:r>
            <a:r>
              <a:rPr lang="en-US" dirty="0"/>
              <a:t> </a:t>
            </a:r>
            <a:r>
              <a:rPr lang="en-US" dirty="0" err="1" smtClean="0"/>
              <a:t>Seham</a:t>
            </a:r>
            <a:r>
              <a:rPr lang="en-US" dirty="0" smtClean="0"/>
              <a:t> Abu </a:t>
            </a:r>
            <a:r>
              <a:rPr lang="en-US" dirty="0" err="1" smtClean="0"/>
              <a:t>Fraijeh</a:t>
            </a:r>
            <a:endParaRPr lang="en-US" dirty="0"/>
          </a:p>
        </p:txBody>
      </p:sp>
    </p:spTree>
    <p:extLst>
      <p:ext uri="{BB962C8B-B14F-4D97-AF65-F5344CB8AC3E}">
        <p14:creationId xmlns:p14="http://schemas.microsoft.com/office/powerpoint/2010/main" val="515400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l" rtl="0"/>
            <a:r>
              <a:rPr lang="en-US" b="1" dirty="0"/>
              <a:t>Prevention of seizure worsening during pregnancy </a:t>
            </a:r>
            <a:r>
              <a:rPr lang="en-US" dirty="0"/>
              <a:t>– In the context of meticulous ASM management with therapeutic drug monitoring during pregnancy, seizure frequency does not seem to increase during pregnancy</a:t>
            </a:r>
            <a:r>
              <a:rPr lang="en-US" dirty="0" smtClean="0"/>
              <a:t>.</a:t>
            </a:r>
          </a:p>
          <a:p>
            <a:pPr algn="l" rtl="0"/>
            <a:r>
              <a:rPr lang="en-US" b="1" dirty="0"/>
              <a:t>Seizures during the </a:t>
            </a:r>
            <a:r>
              <a:rPr lang="en-US" b="1" dirty="0" err="1"/>
              <a:t>peripartum</a:t>
            </a:r>
            <a:r>
              <a:rPr lang="en-US" b="1" dirty="0"/>
              <a:t> period</a:t>
            </a:r>
            <a:r>
              <a:rPr lang="en-US" dirty="0"/>
              <a:t> – Seizures may be more likely to occur during the </a:t>
            </a:r>
            <a:r>
              <a:rPr lang="en-US" dirty="0" err="1"/>
              <a:t>peripartum</a:t>
            </a:r>
            <a:r>
              <a:rPr lang="en-US" dirty="0"/>
              <a:t> period.</a:t>
            </a:r>
            <a:endParaRPr lang="en-US" dirty="0"/>
          </a:p>
        </p:txBody>
      </p:sp>
    </p:spTree>
    <p:extLst>
      <p:ext uri="{BB962C8B-B14F-4D97-AF65-F5344CB8AC3E}">
        <p14:creationId xmlns:p14="http://schemas.microsoft.com/office/powerpoint/2010/main" val="3118619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pPr algn="l" rtl="0"/>
            <a:r>
              <a:rPr lang="en-US" b="1" dirty="0"/>
              <a:t>Predictors of seizure worsening </a:t>
            </a:r>
            <a:r>
              <a:rPr lang="en-US" dirty="0"/>
              <a:t>— </a:t>
            </a:r>
            <a:r>
              <a:rPr lang="en-US" dirty="0">
                <a:solidFill>
                  <a:srgbClr val="FF0000"/>
                </a:solidFill>
              </a:rPr>
              <a:t>The main risk factor for seizures during pregnancy is baseline seizure frequency before pregnancy</a:t>
            </a:r>
            <a:r>
              <a:rPr lang="en-US" dirty="0"/>
              <a:t>; patients who are seizure free in the nine months prior to pregnancy are less likely to have seizure </a:t>
            </a:r>
            <a:r>
              <a:rPr lang="en-US" dirty="0" smtClean="0"/>
              <a:t>worsening</a:t>
            </a:r>
          </a:p>
          <a:p>
            <a:pPr algn="l" rtl="0"/>
            <a:r>
              <a:rPr lang="en-US" dirty="0"/>
              <a:t>Some patients who experience increased seizure frequency are </a:t>
            </a:r>
            <a:r>
              <a:rPr lang="en-US" dirty="0">
                <a:solidFill>
                  <a:srgbClr val="FF0000"/>
                </a:solidFill>
              </a:rPr>
              <a:t>sleep deprived or </a:t>
            </a:r>
            <a:r>
              <a:rPr lang="en-US" dirty="0" err="1">
                <a:solidFill>
                  <a:srgbClr val="FF0000"/>
                </a:solidFill>
              </a:rPr>
              <a:t>nonadherent</a:t>
            </a:r>
            <a:r>
              <a:rPr lang="en-US" dirty="0">
                <a:solidFill>
                  <a:srgbClr val="FF0000"/>
                </a:solidFill>
              </a:rPr>
              <a:t> with their medications because of concerns about the effects of the medication on the developing </a:t>
            </a:r>
            <a:r>
              <a:rPr lang="en-US" dirty="0" smtClean="0">
                <a:solidFill>
                  <a:srgbClr val="FF0000"/>
                </a:solidFill>
              </a:rPr>
              <a:t>fetus. </a:t>
            </a:r>
            <a:r>
              <a:rPr lang="en-US" dirty="0">
                <a:solidFill>
                  <a:srgbClr val="FF0000"/>
                </a:solidFill>
              </a:rPr>
              <a:t>Altered ASM pharmacokinetics also contribute to increased seizure frequency during pregnancy</a:t>
            </a:r>
            <a:r>
              <a:rPr lang="en-US" dirty="0"/>
              <a:t>. </a:t>
            </a:r>
            <a:endParaRPr lang="en-US" dirty="0"/>
          </a:p>
        </p:txBody>
      </p:sp>
    </p:spTree>
    <p:extLst>
      <p:ext uri="{BB962C8B-B14F-4D97-AF65-F5344CB8AC3E}">
        <p14:creationId xmlns:p14="http://schemas.microsoft.com/office/powerpoint/2010/main" val="952858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20688"/>
            <a:ext cx="8229600" cy="1143000"/>
          </a:xfrm>
        </p:spPr>
        <p:txBody>
          <a:bodyPr>
            <a:normAutofit fontScale="90000"/>
          </a:bodyPr>
          <a:lstStyle/>
          <a:p>
            <a:r>
              <a:rPr lang="en-US" dirty="0"/>
              <a:t>EFFECTS OF ASMs ON THE FETUS AND CHILD</a:t>
            </a:r>
            <a:br>
              <a:rPr lang="en-US" dirty="0"/>
            </a:br>
            <a:endParaRPr lang="en-US" dirty="0"/>
          </a:p>
        </p:txBody>
      </p:sp>
      <p:sp>
        <p:nvSpPr>
          <p:cNvPr id="3" name="عنصر نائب للمحتوى 2"/>
          <p:cNvSpPr>
            <a:spLocks noGrp="1"/>
          </p:cNvSpPr>
          <p:nvPr>
            <p:ph idx="1"/>
          </p:nvPr>
        </p:nvSpPr>
        <p:spPr/>
        <p:txBody>
          <a:bodyPr>
            <a:normAutofit/>
          </a:bodyPr>
          <a:lstStyle/>
          <a:p>
            <a:pPr algn="l" rtl="0"/>
            <a:r>
              <a:rPr lang="en-US" sz="2400" dirty="0"/>
              <a:t>Risks associated with ASM use during pregnancy can be minimized by preconception planning and careful management during pregnancy. Choosing ASM(s) with lower risks for the fetus and child and ensuring the lowest therapeutic dose is used during pregnancy can reduce potential risks</a:t>
            </a:r>
            <a:r>
              <a:rPr lang="en-US" sz="2400" dirty="0" smtClean="0"/>
              <a:t>.</a:t>
            </a:r>
          </a:p>
          <a:p>
            <a:pPr algn="l" rtl="0"/>
            <a:r>
              <a:rPr lang="en-US" sz="2400" dirty="0"/>
              <a:t>When all ASMs are considered, the reported risk of MCMs with fetal exposure is </a:t>
            </a:r>
            <a:r>
              <a:rPr lang="en-US" sz="2400" dirty="0">
                <a:solidFill>
                  <a:srgbClr val="FF0000"/>
                </a:solidFill>
              </a:rPr>
              <a:t>4 to 6 percent</a:t>
            </a:r>
            <a:r>
              <a:rPr lang="en-US" sz="2400" dirty="0"/>
              <a:t>, compared with a population estimate of 2 to 3 </a:t>
            </a:r>
            <a:r>
              <a:rPr lang="en-US" sz="2400" dirty="0" smtClean="0"/>
              <a:t>percent.</a:t>
            </a:r>
            <a:r>
              <a:rPr lang="en-US" sz="2400" dirty="0"/>
              <a:t> </a:t>
            </a:r>
            <a:endParaRPr lang="en-US" sz="2400" dirty="0"/>
          </a:p>
        </p:txBody>
      </p:sp>
    </p:spTree>
    <p:extLst>
      <p:ext uri="{BB962C8B-B14F-4D97-AF65-F5344CB8AC3E}">
        <p14:creationId xmlns:p14="http://schemas.microsoft.com/office/powerpoint/2010/main" val="1942307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IN GENERAL </a:t>
            </a:r>
            <a:endParaRPr lang="en-US" dirty="0"/>
          </a:p>
        </p:txBody>
      </p:sp>
      <p:sp>
        <p:nvSpPr>
          <p:cNvPr id="3" name="عنصر نائب للمحتوى 2"/>
          <p:cNvSpPr>
            <a:spLocks noGrp="1"/>
          </p:cNvSpPr>
          <p:nvPr>
            <p:ph idx="1"/>
          </p:nvPr>
        </p:nvSpPr>
        <p:spPr/>
        <p:txBody>
          <a:bodyPr>
            <a:normAutofit fontScale="92500" lnSpcReduction="10000"/>
          </a:bodyPr>
          <a:lstStyle/>
          <a:p>
            <a:pPr algn="l" rtl="0"/>
            <a:r>
              <a:rPr lang="en-US" sz="2400" dirty="0">
                <a:solidFill>
                  <a:srgbClr val="FF0000"/>
                </a:solidFill>
              </a:rPr>
              <a:t>The most common major malformations associated with ASMs are neural tube, congenital heart, and urinary tract defects, as well as skeletal abnormalities and oral </a:t>
            </a:r>
            <a:r>
              <a:rPr lang="en-US" sz="2400" dirty="0" smtClean="0">
                <a:solidFill>
                  <a:srgbClr val="FF0000"/>
                </a:solidFill>
              </a:rPr>
              <a:t>clefts</a:t>
            </a:r>
          </a:p>
          <a:p>
            <a:pPr algn="l" rtl="0"/>
            <a:r>
              <a:rPr lang="en-US" sz="2400" dirty="0"/>
              <a:t>Different ASMs carry substantially different levels of risk for major malformations</a:t>
            </a:r>
            <a:r>
              <a:rPr lang="en-US" sz="2400" dirty="0" smtClean="0"/>
              <a:t>.</a:t>
            </a:r>
          </a:p>
          <a:p>
            <a:pPr algn="l" rtl="0"/>
            <a:r>
              <a:rPr lang="en-US" sz="2400" dirty="0"/>
              <a:t>Across all pregnancy registries, </a:t>
            </a:r>
            <a:r>
              <a:rPr lang="en-US" sz="2400" dirty="0">
                <a:solidFill>
                  <a:srgbClr val="FF0000"/>
                </a:solidFill>
              </a:rPr>
              <a:t>valproate monotherapy is associated with the highest rates of major malformations compared with other ASMs </a:t>
            </a:r>
            <a:endParaRPr lang="en-US" sz="2400" dirty="0" smtClean="0">
              <a:solidFill>
                <a:srgbClr val="FF0000"/>
              </a:solidFill>
            </a:endParaRPr>
          </a:p>
          <a:p>
            <a:pPr algn="l" rtl="0"/>
            <a:r>
              <a:rPr lang="en-US" sz="2400" dirty="0"/>
              <a:t>the gestational timing of the exposure and the dose of the ASM used are also likely to be important</a:t>
            </a:r>
            <a:r>
              <a:rPr lang="en-US" sz="2400" dirty="0" smtClean="0"/>
              <a:t>.</a:t>
            </a:r>
          </a:p>
          <a:p>
            <a:pPr algn="l" rtl="0"/>
            <a:r>
              <a:rPr lang="en-US" sz="2400" dirty="0"/>
              <a:t>ASM </a:t>
            </a:r>
            <a:r>
              <a:rPr lang="en-US" sz="2400" dirty="0" err="1"/>
              <a:t>polytherapy</a:t>
            </a:r>
            <a:r>
              <a:rPr lang="en-US" sz="2400" dirty="0"/>
              <a:t> is a risk factor for fetal major </a:t>
            </a:r>
            <a:r>
              <a:rPr lang="en-US" sz="2400" dirty="0" smtClean="0"/>
              <a:t>malformations</a:t>
            </a:r>
          </a:p>
          <a:p>
            <a:pPr algn="l" rtl="0"/>
            <a:r>
              <a:rPr lang="en-US" sz="2400" dirty="0"/>
              <a:t>A family history of congenital malformations, including from the paternal </a:t>
            </a:r>
            <a:r>
              <a:rPr lang="en-US" sz="2400" dirty="0" smtClean="0"/>
              <a:t>side predispose </a:t>
            </a:r>
            <a:r>
              <a:rPr lang="en-US" sz="2400" dirty="0"/>
              <a:t>to ASM-associated </a:t>
            </a:r>
            <a:r>
              <a:rPr lang="en-US" sz="2400" dirty="0" err="1"/>
              <a:t>teratogenesis</a:t>
            </a:r>
            <a:r>
              <a:rPr lang="en-US" sz="2400" dirty="0"/>
              <a:t>.</a:t>
            </a:r>
            <a:endParaRPr lang="en-US" sz="2400" dirty="0"/>
          </a:p>
        </p:txBody>
      </p:sp>
    </p:spTree>
    <p:extLst>
      <p:ext uri="{BB962C8B-B14F-4D97-AF65-F5344CB8AC3E}">
        <p14:creationId xmlns:p14="http://schemas.microsoft.com/office/powerpoint/2010/main" val="1855344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en-US" dirty="0" smtClean="0"/>
              <a:t>There </a:t>
            </a:r>
            <a:r>
              <a:rPr lang="en-US" dirty="0"/>
              <a:t>is an increased risk of fetal growth restriction and delivery of an SGA infant with </a:t>
            </a:r>
            <a:r>
              <a:rPr lang="en-US" dirty="0" smtClean="0"/>
              <a:t>prenatal </a:t>
            </a:r>
            <a:r>
              <a:rPr lang="en-US" dirty="0"/>
              <a:t>exposure to </a:t>
            </a:r>
            <a:r>
              <a:rPr lang="en-US" dirty="0" smtClean="0"/>
              <a:t>ASMs </a:t>
            </a:r>
            <a:r>
              <a:rPr lang="en-US" dirty="0" smtClean="0">
                <a:solidFill>
                  <a:srgbClr val="FF0000"/>
                </a:solidFill>
              </a:rPr>
              <a:t>esp. </a:t>
            </a:r>
            <a:r>
              <a:rPr lang="en-US" dirty="0">
                <a:solidFill>
                  <a:srgbClr val="FF0000"/>
                </a:solidFill>
              </a:rPr>
              <a:t>Topiramate</a:t>
            </a:r>
            <a:endParaRPr lang="en-US" dirty="0" smtClean="0">
              <a:solidFill>
                <a:srgbClr val="FF0000"/>
              </a:solidFill>
            </a:endParaRPr>
          </a:p>
          <a:p>
            <a:pPr algn="l" rtl="0"/>
            <a:r>
              <a:rPr lang="en-US" dirty="0"/>
              <a:t>ASM treatment during pregnancy can be associated with cognitive and behavioral effects that manifest later in the life of the offspring</a:t>
            </a:r>
            <a:endParaRPr lang="en-US" dirty="0"/>
          </a:p>
        </p:txBody>
      </p:sp>
    </p:spTree>
    <p:extLst>
      <p:ext uri="{BB962C8B-B14F-4D97-AF65-F5344CB8AC3E}">
        <p14:creationId xmlns:p14="http://schemas.microsoft.com/office/powerpoint/2010/main" val="422445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Risks with specific ASMs</a:t>
            </a:r>
          </a:p>
        </p:txBody>
      </p:sp>
      <p:sp>
        <p:nvSpPr>
          <p:cNvPr id="3" name="عنصر نائب للمحتوى 2"/>
          <p:cNvSpPr>
            <a:spLocks noGrp="1"/>
          </p:cNvSpPr>
          <p:nvPr>
            <p:ph idx="1"/>
          </p:nvPr>
        </p:nvSpPr>
        <p:spPr/>
        <p:txBody>
          <a:bodyPr>
            <a:normAutofit fontScale="25000" lnSpcReduction="20000"/>
          </a:bodyPr>
          <a:lstStyle/>
          <a:p>
            <a:pPr algn="l" rtl="0"/>
            <a:r>
              <a:rPr lang="en-US" sz="7200" b="1" dirty="0">
                <a:solidFill>
                  <a:srgbClr val="FF0000"/>
                </a:solidFill>
              </a:rPr>
              <a:t>Valproate</a:t>
            </a:r>
            <a:r>
              <a:rPr lang="en-US" sz="7200" dirty="0"/>
              <a:t> — Valproate (VPA) should be avoided in females of childbearing age if possible</a:t>
            </a:r>
            <a:r>
              <a:rPr lang="en-US" sz="7200" dirty="0" smtClean="0"/>
              <a:t>.</a:t>
            </a:r>
          </a:p>
          <a:p>
            <a:pPr marL="0" indent="0" algn="l" rtl="0">
              <a:buNone/>
            </a:pPr>
            <a:r>
              <a:rPr lang="en-US" sz="7200" dirty="0" smtClean="0">
                <a:solidFill>
                  <a:srgbClr val="FF0000"/>
                </a:solidFill>
              </a:rPr>
              <a:t>VPA </a:t>
            </a:r>
            <a:r>
              <a:rPr lang="en-US" sz="7200" dirty="0">
                <a:solidFill>
                  <a:srgbClr val="FF0000"/>
                </a:solidFill>
              </a:rPr>
              <a:t>exposure in utero is associated with the development of neural tube-like defects (</a:t>
            </a:r>
            <a:r>
              <a:rPr lang="en-US" sz="7200" dirty="0" err="1">
                <a:solidFill>
                  <a:srgbClr val="FF0000"/>
                </a:solidFill>
              </a:rPr>
              <a:t>eg</a:t>
            </a:r>
            <a:r>
              <a:rPr lang="en-US" sz="7200" dirty="0">
                <a:solidFill>
                  <a:srgbClr val="FF0000"/>
                </a:solidFill>
              </a:rPr>
              <a:t>, spina bifida, open lumbosacral </a:t>
            </a:r>
            <a:r>
              <a:rPr lang="en-US" sz="7200" dirty="0" err="1">
                <a:solidFill>
                  <a:srgbClr val="FF0000"/>
                </a:solidFill>
              </a:rPr>
              <a:t>myelocele</a:t>
            </a:r>
            <a:r>
              <a:rPr lang="en-US" sz="7200" dirty="0">
                <a:solidFill>
                  <a:srgbClr val="FF0000"/>
                </a:solidFill>
              </a:rPr>
              <a:t>) in 1 to 2 percent of fetuses, which represents a 10- to 20-fold increase over the general </a:t>
            </a:r>
            <a:r>
              <a:rPr lang="en-US" sz="7200" dirty="0" smtClean="0">
                <a:solidFill>
                  <a:srgbClr val="FF0000"/>
                </a:solidFill>
              </a:rPr>
              <a:t>population. </a:t>
            </a:r>
            <a:r>
              <a:rPr lang="en-US" sz="7200" dirty="0"/>
              <a:t>Additional patterns of major malformations associated with first-trimester VPA exposure include oral clefts, cardiovascular and urogenital malformations, and multiple </a:t>
            </a:r>
            <a:r>
              <a:rPr lang="en-US" sz="7200" dirty="0" smtClean="0"/>
              <a:t>malformations.</a:t>
            </a:r>
          </a:p>
          <a:p>
            <a:pPr marL="0" indent="0" algn="l" rtl="0">
              <a:buNone/>
            </a:pPr>
            <a:r>
              <a:rPr lang="en-US" sz="7200" dirty="0"/>
              <a:t>The effect of VPA on malformation risk is dose dependent, but a lowest </a:t>
            </a:r>
            <a:r>
              <a:rPr lang="en-US" sz="7200" dirty="0" smtClean="0"/>
              <a:t>safe </a:t>
            </a:r>
            <a:r>
              <a:rPr lang="en-US" sz="7200" dirty="0"/>
              <a:t>dose has not been </a:t>
            </a:r>
            <a:r>
              <a:rPr lang="en-US" sz="7200" dirty="0" smtClean="0"/>
              <a:t>established</a:t>
            </a:r>
          </a:p>
          <a:p>
            <a:pPr marL="0" indent="0" algn="l" rtl="0">
              <a:buNone/>
            </a:pPr>
            <a:endParaRPr lang="en-US" sz="7200" dirty="0" smtClean="0"/>
          </a:p>
          <a:p>
            <a:pPr marL="0" indent="0" algn="l" rtl="0">
              <a:buNone/>
            </a:pPr>
            <a:r>
              <a:rPr lang="en-US" sz="7200" b="1" dirty="0"/>
              <a:t>Neurodevelopment</a:t>
            </a:r>
            <a:r>
              <a:rPr lang="en-US" sz="7200" dirty="0"/>
              <a:t> – </a:t>
            </a:r>
            <a:r>
              <a:rPr lang="en-US" sz="7200" dirty="0">
                <a:solidFill>
                  <a:srgbClr val="FF0000"/>
                </a:solidFill>
              </a:rPr>
              <a:t>Of all ASMs, VPA is the most strongly associated with adverse neurodevelopmental </a:t>
            </a:r>
            <a:r>
              <a:rPr lang="en-US" sz="7200" dirty="0" smtClean="0">
                <a:solidFill>
                  <a:srgbClr val="FF0000"/>
                </a:solidFill>
              </a:rPr>
              <a:t>outcomes. </a:t>
            </a:r>
            <a:r>
              <a:rPr lang="en-US" sz="7200" dirty="0">
                <a:solidFill>
                  <a:srgbClr val="FF0000"/>
                </a:solidFill>
              </a:rPr>
              <a:t>It has been specifically </a:t>
            </a:r>
            <a:r>
              <a:rPr lang="en-US" sz="7200" dirty="0" smtClean="0">
                <a:solidFill>
                  <a:srgbClr val="FF0000"/>
                </a:solidFill>
              </a:rPr>
              <a:t>associated with </a:t>
            </a:r>
            <a:r>
              <a:rPr lang="en-US" sz="7200" dirty="0">
                <a:solidFill>
                  <a:srgbClr val="FF0000"/>
                </a:solidFill>
              </a:rPr>
              <a:t>a risk of lower IQ in exposed </a:t>
            </a:r>
            <a:r>
              <a:rPr lang="en-US" sz="7200" dirty="0" smtClean="0">
                <a:solidFill>
                  <a:srgbClr val="FF0000"/>
                </a:solidFill>
              </a:rPr>
              <a:t>children as </a:t>
            </a:r>
            <a:r>
              <a:rPr lang="en-US" sz="7200" dirty="0">
                <a:solidFill>
                  <a:srgbClr val="FF0000"/>
                </a:solidFill>
              </a:rPr>
              <a:t>well as an increased risk of autism spectrum </a:t>
            </a:r>
            <a:r>
              <a:rPr lang="en-US" sz="7200" dirty="0" smtClean="0">
                <a:solidFill>
                  <a:srgbClr val="FF0000"/>
                </a:solidFill>
              </a:rPr>
              <a:t>disorder.</a:t>
            </a:r>
          </a:p>
          <a:p>
            <a:pPr marL="0" indent="0" algn="l" rtl="0">
              <a:buNone/>
            </a:pPr>
            <a:endParaRPr lang="en-US" sz="7200" dirty="0" smtClean="0"/>
          </a:p>
          <a:p>
            <a:pPr marL="0" indent="0" algn="l" rtl="0">
              <a:buNone/>
            </a:pPr>
            <a:r>
              <a:rPr lang="en-US" sz="7200" b="1" dirty="0" smtClean="0"/>
              <a:t>Neonatal </a:t>
            </a:r>
            <a:r>
              <a:rPr lang="en-US" sz="7200" b="1" dirty="0"/>
              <a:t>coagulopathy</a:t>
            </a:r>
            <a:r>
              <a:rPr lang="en-US" sz="7200" dirty="0"/>
              <a:t> – Rare cases of neonatal coagulopathy due to VPA-induced </a:t>
            </a:r>
            <a:r>
              <a:rPr lang="en-US" sz="7200" dirty="0" err="1"/>
              <a:t>hypofibrinogenemia</a:t>
            </a:r>
            <a:r>
              <a:rPr lang="en-US" sz="7200" dirty="0"/>
              <a:t> have been </a:t>
            </a:r>
            <a:r>
              <a:rPr lang="en-US" sz="7200" dirty="0" smtClean="0"/>
              <a:t>reported.</a:t>
            </a:r>
            <a:endParaRPr lang="en-US" sz="7200" dirty="0"/>
          </a:p>
          <a:p>
            <a:pPr marL="0" indent="0" algn="l" rtl="0">
              <a:buNone/>
            </a:pPr>
            <a:r>
              <a:rPr lang="en-US" dirty="0"/>
              <a:t/>
            </a:r>
            <a:br>
              <a:rPr lang="en-US" dirty="0"/>
            </a:br>
            <a:endParaRPr lang="en-US" dirty="0"/>
          </a:p>
        </p:txBody>
      </p:sp>
    </p:spTree>
    <p:extLst>
      <p:ext uri="{BB962C8B-B14F-4D97-AF65-F5344CB8AC3E}">
        <p14:creationId xmlns:p14="http://schemas.microsoft.com/office/powerpoint/2010/main" val="1339532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pPr algn="l" rtl="0"/>
            <a:r>
              <a:rPr lang="en-US" b="1" dirty="0" smtClean="0"/>
              <a:t>Carbamazepine</a:t>
            </a:r>
            <a:r>
              <a:rPr lang="en-US" dirty="0" smtClean="0"/>
              <a:t>: </a:t>
            </a:r>
          </a:p>
          <a:p>
            <a:pPr marL="0" indent="0" algn="l" rtl="0">
              <a:buNone/>
            </a:pPr>
            <a:r>
              <a:rPr lang="en-US" dirty="0" smtClean="0"/>
              <a:t>Carbamazepine </a:t>
            </a:r>
            <a:r>
              <a:rPr lang="en-US" dirty="0"/>
              <a:t>does have a specific association with neural </a:t>
            </a:r>
            <a:r>
              <a:rPr lang="en-US" dirty="0" smtClean="0"/>
              <a:t>tube defects</a:t>
            </a:r>
          </a:p>
          <a:p>
            <a:pPr marL="0" indent="0" algn="l" rtl="0">
              <a:buNone/>
            </a:pPr>
            <a:r>
              <a:rPr lang="en-US" dirty="0"/>
              <a:t>the rate of specific malformations with carbamazepine monotherapy was 0.3 percent for neural tube defects, 0.8 percent for cardiac malformations, 0.4 percent for hypospadias, and 0.36 percent for oral clefts</a:t>
            </a:r>
            <a:r>
              <a:rPr lang="en-US" dirty="0" smtClean="0"/>
              <a:t>,</a:t>
            </a:r>
          </a:p>
          <a:p>
            <a:pPr marL="0" indent="0" algn="l" rtl="0">
              <a:buNone/>
            </a:pPr>
            <a:r>
              <a:rPr lang="en-US" b="1" dirty="0" smtClean="0"/>
              <a:t> Gabapentin</a:t>
            </a:r>
          </a:p>
          <a:p>
            <a:pPr marL="0" indent="0" algn="l" rtl="0">
              <a:buNone/>
            </a:pPr>
            <a:r>
              <a:rPr lang="en-US" dirty="0" smtClean="0"/>
              <a:t>Increased risk of preterm </a:t>
            </a:r>
            <a:r>
              <a:rPr lang="en-US" dirty="0"/>
              <a:t>births and low birth weight &lt;2500 grams.</a:t>
            </a:r>
            <a:endParaRPr lang="en-US" dirty="0"/>
          </a:p>
        </p:txBody>
      </p:sp>
    </p:spTree>
    <p:extLst>
      <p:ext uri="{BB962C8B-B14F-4D97-AF65-F5344CB8AC3E}">
        <p14:creationId xmlns:p14="http://schemas.microsoft.com/office/powerpoint/2010/main" val="3682283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484784"/>
            <a:ext cx="8229600" cy="4325112"/>
          </a:xfrm>
        </p:spPr>
        <p:txBody>
          <a:bodyPr>
            <a:normAutofit fontScale="25000" lnSpcReduction="20000"/>
          </a:bodyPr>
          <a:lstStyle/>
          <a:p>
            <a:pPr marL="0" indent="0" algn="l" rtl="0">
              <a:buNone/>
            </a:pPr>
            <a:r>
              <a:rPr lang="en-US" sz="7200" b="1" dirty="0" smtClean="0"/>
              <a:t>Lamotrigine</a:t>
            </a:r>
            <a:r>
              <a:rPr lang="en-US" sz="7200" dirty="0" smtClean="0"/>
              <a:t>: a </a:t>
            </a:r>
            <a:r>
              <a:rPr lang="en-US" sz="7200" dirty="0"/>
              <a:t>higher-than-expected prevalence of cleft palate and/or cleft lip in infants exposed to lamotrigine in the first trimester (8.9 per 1000 compared with the expected 0.7 to 2.5 per </a:t>
            </a:r>
            <a:r>
              <a:rPr lang="en-US" sz="7200" dirty="0" smtClean="0"/>
              <a:t>1000)</a:t>
            </a:r>
          </a:p>
          <a:p>
            <a:pPr algn="l" rtl="0"/>
            <a:endParaRPr lang="en-US" sz="7200" dirty="0" smtClean="0"/>
          </a:p>
          <a:p>
            <a:pPr marL="0" indent="0" algn="l" rtl="0">
              <a:buNone/>
            </a:pPr>
            <a:r>
              <a:rPr lang="en-US" sz="7200" b="1" dirty="0"/>
              <a:t>Phenobarbital</a:t>
            </a:r>
            <a:endParaRPr lang="en-US" sz="7200" dirty="0"/>
          </a:p>
          <a:p>
            <a:pPr marL="0" indent="0" algn="l" rtl="0">
              <a:buNone/>
            </a:pPr>
            <a:r>
              <a:rPr lang="en-US" sz="7200" dirty="0"/>
              <a:t>Cardiac, orofacial, and urogenital malformations occur with increased frequency with in utero phenobarbital </a:t>
            </a:r>
            <a:r>
              <a:rPr lang="en-US" sz="7200" dirty="0" smtClean="0"/>
              <a:t>exposure</a:t>
            </a:r>
          </a:p>
          <a:p>
            <a:pPr marL="0" indent="0" algn="l" rtl="0">
              <a:buNone/>
            </a:pPr>
            <a:endParaRPr lang="en-US" sz="7200" dirty="0" smtClean="0"/>
          </a:p>
          <a:p>
            <a:pPr marL="0" indent="0" algn="l" rtl="0">
              <a:buNone/>
            </a:pPr>
            <a:r>
              <a:rPr lang="en-US" sz="7200" b="1" dirty="0" smtClean="0"/>
              <a:t>Phenytoin</a:t>
            </a:r>
          </a:p>
          <a:p>
            <a:pPr marL="0" indent="0" algn="l" rtl="0">
              <a:buNone/>
            </a:pPr>
            <a:r>
              <a:rPr lang="en-US" sz="7200" dirty="0"/>
              <a:t> Orofacial clefts, cardiac malformations, and genitourinary defects are the major malformations described with </a:t>
            </a:r>
            <a:r>
              <a:rPr lang="en-US" sz="7200" dirty="0" smtClean="0"/>
              <a:t>phenytoin</a:t>
            </a:r>
          </a:p>
          <a:p>
            <a:pPr marL="0" indent="0" algn="l" rtl="0">
              <a:buNone/>
            </a:pPr>
            <a:r>
              <a:rPr lang="en-US" sz="7200" dirty="0"/>
              <a:t/>
            </a:r>
            <a:br>
              <a:rPr lang="en-US" sz="7200" dirty="0"/>
            </a:br>
            <a:r>
              <a:rPr lang="en-US" sz="7200" b="1" dirty="0">
                <a:solidFill>
                  <a:srgbClr val="FF0000"/>
                </a:solidFill>
              </a:rPr>
              <a:t>Fetal </a:t>
            </a:r>
            <a:r>
              <a:rPr lang="en-US" sz="7200" b="1" dirty="0" err="1">
                <a:solidFill>
                  <a:srgbClr val="FF0000"/>
                </a:solidFill>
              </a:rPr>
              <a:t>hydantoin</a:t>
            </a:r>
            <a:r>
              <a:rPr lang="en-US" sz="7200" b="1" dirty="0">
                <a:solidFill>
                  <a:srgbClr val="FF0000"/>
                </a:solidFill>
              </a:rPr>
              <a:t> syndrome </a:t>
            </a:r>
            <a:r>
              <a:rPr lang="en-US" sz="7200" dirty="0"/>
              <a:t>is a characteristic pattern of mental and physical birth defects that results from maternal use of drug phenytoin (Dilantin) during pregnancy. The range and severity of associated abnormalities will vary greatly from one infant to another . </a:t>
            </a:r>
            <a:br>
              <a:rPr lang="en-US" sz="7200" dirty="0"/>
            </a:br>
            <a:r>
              <a:rPr lang="en-US" sz="7200" dirty="0"/>
              <a:t/>
            </a:r>
            <a:br>
              <a:rPr lang="en-US" sz="7200" dirty="0"/>
            </a:br>
            <a:r>
              <a:rPr lang="en-US" sz="7200" dirty="0"/>
              <a:t>The characteristics of fetal </a:t>
            </a:r>
            <a:r>
              <a:rPr lang="en-US" sz="7200" dirty="0" err="1"/>
              <a:t>hydantoin</a:t>
            </a:r>
            <a:r>
              <a:rPr lang="en-US" sz="7200" dirty="0"/>
              <a:t> syndrome include IUGR with small head circumference, dysmorphic facies, orofacial clefts, cardiac defects, and </a:t>
            </a:r>
            <a:r>
              <a:rPr lang="en-US" sz="7200" dirty="0" smtClean="0"/>
              <a:t>digital </a:t>
            </a:r>
            <a:r>
              <a:rPr lang="en-US" sz="7200" dirty="0"/>
              <a:t>hypoplasia with small nails</a:t>
            </a:r>
            <a:r>
              <a:rPr lang="en-US" dirty="0"/>
              <a:t>.</a:t>
            </a:r>
            <a:br>
              <a:rPr lang="en-US" dirty="0"/>
            </a:br>
            <a:r>
              <a:rPr lang="en-US" dirty="0"/>
              <a:t/>
            </a:r>
            <a:br>
              <a:rPr lang="en-US" dirty="0"/>
            </a:br>
            <a:endParaRPr lang="en-US" dirty="0"/>
          </a:p>
          <a:p>
            <a:pPr marL="0" indent="0" algn="l" rtl="0">
              <a:buNone/>
            </a:pPr>
            <a:r>
              <a:rPr lang="en-US" dirty="0"/>
              <a:t/>
            </a:r>
            <a:br>
              <a:rPr lang="en-US" dirty="0"/>
            </a:br>
            <a:endParaRPr lang="en-US" dirty="0"/>
          </a:p>
        </p:txBody>
      </p:sp>
    </p:spTree>
    <p:extLst>
      <p:ext uri="{BB962C8B-B14F-4D97-AF65-F5344CB8AC3E}">
        <p14:creationId xmlns:p14="http://schemas.microsoft.com/office/powerpoint/2010/main" val="13868760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l" rtl="0"/>
            <a:r>
              <a:rPr lang="en-US" dirty="0" smtClean="0"/>
              <a:t>Topiramate</a:t>
            </a:r>
          </a:p>
          <a:p>
            <a:pPr marL="0" indent="0" algn="l" rtl="0">
              <a:buNone/>
            </a:pPr>
            <a:r>
              <a:rPr lang="en-US" dirty="0" smtClean="0"/>
              <a:t>a </a:t>
            </a:r>
            <a:r>
              <a:rPr lang="en-US" dirty="0"/>
              <a:t>significant and reproducible </a:t>
            </a:r>
            <a:r>
              <a:rPr lang="en-US" dirty="0">
                <a:solidFill>
                  <a:srgbClr val="FF0000"/>
                </a:solidFill>
              </a:rPr>
              <a:t>risk of oral clefts </a:t>
            </a:r>
            <a:r>
              <a:rPr lang="en-US" dirty="0"/>
              <a:t>with topiramate exposure has raised concerns that it is a significant teratogen</a:t>
            </a:r>
            <a:r>
              <a:rPr lang="en-US" dirty="0" smtClean="0"/>
              <a:t>.</a:t>
            </a:r>
          </a:p>
          <a:p>
            <a:pPr marL="0" indent="0" algn="l" rtl="0">
              <a:buNone/>
            </a:pPr>
            <a:r>
              <a:rPr lang="en-US" dirty="0"/>
              <a:t>Topiramate use in pregnancy is associated with </a:t>
            </a:r>
            <a:r>
              <a:rPr lang="en-US" dirty="0">
                <a:solidFill>
                  <a:srgbClr val="FF0000"/>
                </a:solidFill>
              </a:rPr>
              <a:t>an increased risk for fetal growth restriction and low birth weight</a:t>
            </a:r>
            <a:endParaRPr lang="en-US" dirty="0">
              <a:solidFill>
                <a:srgbClr val="FF0000"/>
              </a:solidFill>
            </a:endParaRPr>
          </a:p>
        </p:txBody>
      </p:sp>
    </p:spTree>
    <p:extLst>
      <p:ext uri="{BB962C8B-B14F-4D97-AF65-F5344CB8AC3E}">
        <p14:creationId xmlns:p14="http://schemas.microsoft.com/office/powerpoint/2010/main" val="36866417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196752"/>
            <a:ext cx="8229600" cy="4570085"/>
          </a:xfrm>
        </p:spPr>
      </p:pic>
    </p:spTree>
    <p:extLst>
      <p:ext uri="{BB962C8B-B14F-4D97-AF65-F5344CB8AC3E}">
        <p14:creationId xmlns:p14="http://schemas.microsoft.com/office/powerpoint/2010/main" val="2982903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1- Epilepsy </a:t>
            </a:r>
            <a:r>
              <a:rPr lang="en-US" dirty="0"/>
              <a:t>in Pregnancy</a:t>
            </a:r>
          </a:p>
        </p:txBody>
      </p:sp>
      <p:sp>
        <p:nvSpPr>
          <p:cNvPr id="3" name="عنصر نائب للمحتوى 2"/>
          <p:cNvSpPr>
            <a:spLocks noGrp="1"/>
          </p:cNvSpPr>
          <p:nvPr>
            <p:ph idx="1"/>
          </p:nvPr>
        </p:nvSpPr>
        <p:spPr/>
        <p:txBody>
          <a:bodyPr>
            <a:normAutofit fontScale="92500" lnSpcReduction="10000"/>
          </a:bodyPr>
          <a:lstStyle/>
          <a:p>
            <a:pPr algn="l" rtl="0"/>
            <a:r>
              <a:rPr lang="en-US" dirty="0"/>
              <a:t>Women with epilepsy were once counseled to avoid pregnancy, </a:t>
            </a:r>
            <a:r>
              <a:rPr lang="en-US" dirty="0">
                <a:solidFill>
                  <a:srgbClr val="FF0000"/>
                </a:solidFill>
              </a:rPr>
              <a:t>but epilepsy is no longer considered a contraindication to pregnancy.</a:t>
            </a:r>
            <a:r>
              <a:rPr lang="en-US" dirty="0"/>
              <a:t> Over 90 percent of women with epilepsy will have good </a:t>
            </a:r>
            <a:r>
              <a:rPr lang="en-US" dirty="0" smtClean="0"/>
              <a:t>outcomes.</a:t>
            </a:r>
          </a:p>
          <a:p>
            <a:pPr algn="l" rtl="0"/>
            <a:r>
              <a:rPr lang="en-US" dirty="0"/>
              <a:t>There are several important issues to be addressed by the care team when a woman with seizures becomes pregnant. Successful management of these pregnancies therefore ideally involves </a:t>
            </a:r>
            <a:r>
              <a:rPr lang="en-US" dirty="0" err="1"/>
              <a:t>prepregnancy</a:t>
            </a:r>
            <a:r>
              <a:rPr lang="en-US" dirty="0"/>
              <a:t> consultation and close collaboration between the obstetric and neurology providers as a multidisciplinary team.</a:t>
            </a:r>
            <a:endParaRPr lang="en-US" dirty="0"/>
          </a:p>
        </p:txBody>
      </p:sp>
    </p:spTree>
    <p:extLst>
      <p:ext uri="{BB962C8B-B14F-4D97-AF65-F5344CB8AC3E}">
        <p14:creationId xmlns:p14="http://schemas.microsoft.com/office/powerpoint/2010/main" val="28952847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PRECONCEPTION MANAGEMENT</a:t>
            </a:r>
            <a:br>
              <a:rPr lang="en-US" dirty="0"/>
            </a:br>
            <a:endParaRPr lang="en-US" dirty="0"/>
          </a:p>
        </p:txBody>
      </p:sp>
      <p:sp>
        <p:nvSpPr>
          <p:cNvPr id="3" name="عنصر نائب للمحتوى 2"/>
          <p:cNvSpPr>
            <a:spLocks noGrp="1"/>
          </p:cNvSpPr>
          <p:nvPr>
            <p:ph idx="1"/>
          </p:nvPr>
        </p:nvSpPr>
        <p:spPr/>
        <p:txBody>
          <a:bodyPr>
            <a:normAutofit fontScale="92500" lnSpcReduction="20000"/>
          </a:bodyPr>
          <a:lstStyle/>
          <a:p>
            <a:pPr algn="l" rtl="0"/>
            <a:r>
              <a:rPr lang="en-US" b="1" dirty="0"/>
              <a:t>Counseling</a:t>
            </a:r>
            <a:r>
              <a:rPr lang="en-US" dirty="0">
                <a:solidFill>
                  <a:srgbClr val="FF0000"/>
                </a:solidFill>
              </a:rPr>
              <a:t> </a:t>
            </a:r>
            <a:r>
              <a:rPr lang="en-US" dirty="0" smtClean="0"/>
              <a:t>—counseling </a:t>
            </a:r>
            <a:r>
              <a:rPr lang="en-US" dirty="0"/>
              <a:t>should include information about contraception, </a:t>
            </a:r>
            <a:r>
              <a:rPr lang="en-US" dirty="0">
                <a:solidFill>
                  <a:srgbClr val="FF0000"/>
                </a:solidFill>
              </a:rPr>
              <a:t>the potential of </a:t>
            </a:r>
            <a:r>
              <a:rPr lang="en-US" dirty="0" err="1">
                <a:solidFill>
                  <a:srgbClr val="FF0000"/>
                </a:solidFill>
              </a:rPr>
              <a:t>antiseizure</a:t>
            </a:r>
            <a:r>
              <a:rPr lang="en-US" dirty="0">
                <a:solidFill>
                  <a:srgbClr val="FF0000"/>
                </a:solidFill>
              </a:rPr>
              <a:t> medications (ASMs) to cause contraceptive failure</a:t>
            </a:r>
            <a:r>
              <a:rPr lang="en-US" dirty="0" smtClean="0">
                <a:solidFill>
                  <a:srgbClr val="FF0000"/>
                </a:solidFill>
              </a:rPr>
              <a:t>,</a:t>
            </a:r>
            <a:r>
              <a:rPr lang="en-US" dirty="0" smtClean="0"/>
              <a:t> </a:t>
            </a:r>
            <a:r>
              <a:rPr lang="en-US" dirty="0">
                <a:solidFill>
                  <a:srgbClr val="FF0000"/>
                </a:solidFill>
              </a:rPr>
              <a:t>the risks of ASMs on pregnancy outcomes, possible changes needed to optimize the ASM regimen, and the importance of folic acid supplementation to prevent neural tube </a:t>
            </a:r>
            <a:r>
              <a:rPr lang="en-US" dirty="0" smtClean="0">
                <a:solidFill>
                  <a:srgbClr val="FF0000"/>
                </a:solidFill>
              </a:rPr>
              <a:t>defects.</a:t>
            </a:r>
          </a:p>
          <a:p>
            <a:pPr algn="l" rtl="0"/>
            <a:r>
              <a:rPr lang="en-US" b="1" dirty="0"/>
              <a:t>Contraception</a:t>
            </a:r>
            <a:r>
              <a:rPr lang="en-US" dirty="0"/>
              <a:t> — </a:t>
            </a:r>
            <a:r>
              <a:rPr lang="en-US" dirty="0">
                <a:solidFill>
                  <a:srgbClr val="FF0000"/>
                </a:solidFill>
              </a:rPr>
              <a:t>Ideally, pregnancies for women on ASMs should be planned.</a:t>
            </a:r>
          </a:p>
          <a:p>
            <a:pPr algn="l" rtl="0"/>
            <a:r>
              <a:rPr lang="en-US" dirty="0"/>
              <a:t>for women on enzyme-inducing ASMs, it is ideal to use an intrauterine device (IUD) or intramuscular depot medroxyprogesterone acetate (DMPA).</a:t>
            </a:r>
          </a:p>
          <a:p>
            <a:pPr algn="l" rtl="0"/>
            <a:endParaRPr lang="en-US" dirty="0"/>
          </a:p>
        </p:txBody>
      </p:sp>
    </p:spTree>
    <p:extLst>
      <p:ext uri="{BB962C8B-B14F-4D97-AF65-F5344CB8AC3E}">
        <p14:creationId xmlns:p14="http://schemas.microsoft.com/office/powerpoint/2010/main" val="37387406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Necessity for </a:t>
            </a:r>
            <a:r>
              <a:rPr lang="en-US" dirty="0" err="1"/>
              <a:t>antiseizure</a:t>
            </a:r>
            <a:r>
              <a:rPr lang="en-US" dirty="0"/>
              <a:t> medications </a:t>
            </a:r>
          </a:p>
        </p:txBody>
      </p:sp>
      <p:sp>
        <p:nvSpPr>
          <p:cNvPr id="3" name="عنصر نائب للمحتوى 2"/>
          <p:cNvSpPr>
            <a:spLocks noGrp="1"/>
          </p:cNvSpPr>
          <p:nvPr>
            <p:ph idx="1"/>
          </p:nvPr>
        </p:nvSpPr>
        <p:spPr/>
        <p:txBody>
          <a:bodyPr>
            <a:normAutofit fontScale="85000" lnSpcReduction="20000"/>
          </a:bodyPr>
          <a:lstStyle/>
          <a:p>
            <a:pPr algn="l" rtl="0"/>
            <a:r>
              <a:rPr lang="en-US" b="1" dirty="0"/>
              <a:t>Is the diagnosis of epilepsy well established</a:t>
            </a:r>
            <a:r>
              <a:rPr lang="en-US" b="1" dirty="0" smtClean="0"/>
              <a:t>?</a:t>
            </a:r>
          </a:p>
          <a:p>
            <a:pPr algn="l" rtl="0"/>
            <a:r>
              <a:rPr lang="en-US" b="1" dirty="0"/>
              <a:t>Does the patient require ASMs, and, if so, is she on the most appropriate medication(s) and at the minimum dose to maintain seizure control</a:t>
            </a:r>
            <a:r>
              <a:rPr lang="en-US" b="1" dirty="0" smtClean="0"/>
              <a:t>?</a:t>
            </a:r>
            <a:r>
              <a:rPr lang="en-US" dirty="0"/>
              <a:t> If a woman has been seizure free for a satisfactory period and she meets the general criteria for consideration of discontinuing </a:t>
            </a:r>
            <a:r>
              <a:rPr lang="en-US" dirty="0"/>
              <a:t>medications(at least 2 </a:t>
            </a:r>
            <a:r>
              <a:rPr lang="en-US" dirty="0" smtClean="0"/>
              <a:t>years), </a:t>
            </a:r>
            <a:r>
              <a:rPr lang="en-US" dirty="0"/>
              <a:t>we suggest doing so at least 6 to 12 months prior to becoming pregnant, as the risk of seizure recurrence after withdrawal is highest during this period.</a:t>
            </a:r>
            <a:endParaRPr lang="en-US" b="1" dirty="0" smtClean="0"/>
          </a:p>
          <a:p>
            <a:pPr algn="l" rtl="0"/>
            <a:r>
              <a:rPr lang="en-US" b="1" dirty="0"/>
              <a:t>Does the patient have ongoing seizures despite one or two trials of appropriately selected ASMs?</a:t>
            </a:r>
            <a:endParaRPr lang="en-US" dirty="0"/>
          </a:p>
        </p:txBody>
      </p:sp>
    </p:spTree>
    <p:extLst>
      <p:ext uri="{BB962C8B-B14F-4D97-AF65-F5344CB8AC3E}">
        <p14:creationId xmlns:p14="http://schemas.microsoft.com/office/powerpoint/2010/main" val="3600994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836712"/>
            <a:ext cx="8229600" cy="5721499"/>
          </a:xfrm>
        </p:spPr>
        <p:txBody>
          <a:bodyPr>
            <a:noAutofit/>
          </a:bodyPr>
          <a:lstStyle/>
          <a:p>
            <a:pPr algn="l" rtl="0"/>
            <a:r>
              <a:rPr lang="en-US" sz="2800" b="1" dirty="0"/>
              <a:t>Choice of </a:t>
            </a:r>
            <a:r>
              <a:rPr lang="en-US" sz="2800" b="1" dirty="0" err="1"/>
              <a:t>antiseizure</a:t>
            </a:r>
            <a:r>
              <a:rPr lang="en-US" sz="2800" b="1" dirty="0"/>
              <a:t> medication </a:t>
            </a:r>
            <a:r>
              <a:rPr lang="en-US" sz="2400" dirty="0"/>
              <a:t>— </a:t>
            </a:r>
            <a:r>
              <a:rPr lang="en-US" sz="2400" dirty="0">
                <a:solidFill>
                  <a:srgbClr val="FF0000"/>
                </a:solidFill>
              </a:rPr>
              <a:t>For </a:t>
            </a:r>
            <a:r>
              <a:rPr lang="en-US" sz="2000" dirty="0">
                <a:solidFill>
                  <a:srgbClr val="FF0000"/>
                </a:solidFill>
              </a:rPr>
              <a:t>women with epilepsy of childbearing age who are planning pregnancy, lamotrigine or levetiracetam monotherapy are preferred as first line treatment options because they have the most abundant and consistent data for low structural and neurodevelopmental teratogenic risk during pregnancy</a:t>
            </a:r>
            <a:r>
              <a:rPr lang="en-US" sz="2000" dirty="0" smtClean="0">
                <a:solidFill>
                  <a:srgbClr val="FF0000"/>
                </a:solidFill>
              </a:rPr>
              <a:t>.</a:t>
            </a:r>
          </a:p>
          <a:p>
            <a:pPr algn="l" rtl="0"/>
            <a:r>
              <a:rPr lang="en-US" sz="2000" dirty="0" smtClean="0"/>
              <a:t> </a:t>
            </a:r>
            <a:r>
              <a:rPr lang="en-US" sz="2000" dirty="0"/>
              <a:t>Key considerations are prior medication failures (if any), epilepsy syndrome and seizure types, seizure severity, adverse effects, and comorbidities</a:t>
            </a:r>
            <a:r>
              <a:rPr lang="en-US" sz="2000" dirty="0" smtClean="0"/>
              <a:t>.</a:t>
            </a:r>
            <a:r>
              <a:rPr lang="en-US" sz="2000" dirty="0">
                <a:hlinkClick r:id="rId2"/>
              </a:rPr>
              <a:t> </a:t>
            </a:r>
            <a:endParaRPr lang="en-US" sz="2000" dirty="0" smtClean="0"/>
          </a:p>
          <a:p>
            <a:pPr algn="l" rtl="0"/>
            <a:r>
              <a:rPr lang="en-US" sz="2000" dirty="0" smtClean="0"/>
              <a:t>Valproate</a:t>
            </a:r>
            <a:r>
              <a:rPr lang="en-US" sz="2000" dirty="0"/>
              <a:t> should be avoided in all situations, with the rare exception that it may be used as a last resort when other ASMs have been tried and have failed to provide adequate control of </a:t>
            </a:r>
            <a:r>
              <a:rPr lang="en-US" sz="2000" dirty="0" smtClean="0"/>
              <a:t>seizures</a:t>
            </a:r>
          </a:p>
          <a:p>
            <a:pPr algn="l" rtl="0"/>
            <a:r>
              <a:rPr lang="en-US" sz="2000" dirty="0"/>
              <a:t>ASM </a:t>
            </a:r>
            <a:r>
              <a:rPr lang="en-US" sz="2000" dirty="0" err="1"/>
              <a:t>polytherapy</a:t>
            </a:r>
            <a:r>
              <a:rPr lang="en-US" sz="2000" dirty="0"/>
              <a:t> should also be evaluated and simplified, particularly regimens that include </a:t>
            </a:r>
            <a:r>
              <a:rPr lang="en-US" sz="2000" dirty="0">
                <a:solidFill>
                  <a:srgbClr val="FF0000"/>
                </a:solidFill>
              </a:rPr>
              <a:t>valproate and topiramate</a:t>
            </a:r>
            <a:r>
              <a:rPr lang="en-US" sz="2000" dirty="0"/>
              <a:t>, as these are associated with the greatest teratogenic </a:t>
            </a:r>
            <a:r>
              <a:rPr lang="en-US" sz="2000" dirty="0" smtClean="0"/>
              <a:t>risk.</a:t>
            </a:r>
            <a:r>
              <a:rPr lang="en-US" sz="2000" dirty="0"/>
              <a:t> </a:t>
            </a:r>
            <a:endParaRPr lang="en-US" sz="2000" dirty="0"/>
          </a:p>
        </p:txBody>
      </p:sp>
    </p:spTree>
    <p:extLst>
      <p:ext uri="{BB962C8B-B14F-4D97-AF65-F5344CB8AC3E}">
        <p14:creationId xmlns:p14="http://schemas.microsoft.com/office/powerpoint/2010/main" val="626355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l" rtl="0"/>
            <a:r>
              <a:rPr lang="en-US" b="1" dirty="0" err="1"/>
              <a:t>Antiseizure</a:t>
            </a:r>
            <a:r>
              <a:rPr lang="en-US" b="1" dirty="0"/>
              <a:t> medication dosing at conception</a:t>
            </a:r>
            <a:r>
              <a:rPr lang="en-US" dirty="0"/>
              <a:t> — ASMs should be administered at the lowest effective dose to control seizures to the </a:t>
            </a:r>
            <a:r>
              <a:rPr lang="en-US" dirty="0" smtClean="0"/>
              <a:t>optimal </a:t>
            </a:r>
            <a:r>
              <a:rPr lang="en-US" dirty="0"/>
              <a:t>level for each individual </a:t>
            </a:r>
            <a:r>
              <a:rPr lang="en-US" dirty="0" smtClean="0"/>
              <a:t>woman.</a:t>
            </a:r>
          </a:p>
          <a:p>
            <a:pPr algn="l" rtl="0"/>
            <a:r>
              <a:rPr lang="en-US" dirty="0"/>
              <a:t>For women taking lamotrigine and estrogen-containing contraception, dose adjustments may be required when stopping the contraception. </a:t>
            </a:r>
            <a:r>
              <a:rPr lang="en-US" dirty="0" smtClean="0"/>
              <a:t>as </a:t>
            </a:r>
            <a:r>
              <a:rPr lang="en-US" dirty="0"/>
              <a:t>lamotrigine levels may rise when contraception is stopped.</a:t>
            </a:r>
            <a:endParaRPr lang="en-US" dirty="0"/>
          </a:p>
        </p:txBody>
      </p:sp>
    </p:spTree>
    <p:extLst>
      <p:ext uri="{BB962C8B-B14F-4D97-AF65-F5344CB8AC3E}">
        <p14:creationId xmlns:p14="http://schemas.microsoft.com/office/powerpoint/2010/main" val="4133030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08720"/>
            <a:ext cx="8229600" cy="5217443"/>
          </a:xfrm>
        </p:spPr>
        <p:txBody>
          <a:bodyPr>
            <a:normAutofit fontScale="77500" lnSpcReduction="20000"/>
          </a:bodyPr>
          <a:lstStyle/>
          <a:p>
            <a:pPr algn="l" rtl="0"/>
            <a:r>
              <a:rPr lang="en-US" b="1" dirty="0"/>
              <a:t>Folic acid</a:t>
            </a:r>
            <a:r>
              <a:rPr lang="en-US" dirty="0"/>
              <a:t> </a:t>
            </a:r>
            <a:r>
              <a:rPr lang="en-US" dirty="0" smtClean="0"/>
              <a:t>– A </a:t>
            </a:r>
            <a:r>
              <a:rPr lang="en-US" dirty="0"/>
              <a:t>higher dose (4 mg daily) is suggested for women with a previous pregnancy affected by a neural tube defect and for women with a neural tube defect affecting either parent. Prescribing additional folic acid for women with epilepsy is common practice, but the optimal dose is not known</a:t>
            </a:r>
            <a:r>
              <a:rPr lang="en-US" dirty="0" smtClean="0"/>
              <a:t>.</a:t>
            </a:r>
            <a:endParaRPr lang="en-US" dirty="0"/>
          </a:p>
          <a:p>
            <a:pPr algn="l" rtl="0"/>
            <a:r>
              <a:rPr lang="en-US" dirty="0"/>
              <a:t>-</a:t>
            </a:r>
            <a:r>
              <a:rPr lang="en-US" b="1" dirty="0"/>
              <a:t>Dose for most women taking ASMs</a:t>
            </a:r>
            <a:r>
              <a:rPr lang="en-US" dirty="0"/>
              <a:t> – For women of child-bearing potential taking ASMs, </a:t>
            </a:r>
            <a:r>
              <a:rPr lang="en-US" dirty="0">
                <a:solidFill>
                  <a:srgbClr val="FF0000"/>
                </a:solidFill>
              </a:rPr>
              <a:t>we suggest folic acid 0.8 to 1 mg daily rather than a lower dose (</a:t>
            </a:r>
            <a:r>
              <a:rPr lang="en-US" b="1" dirty="0">
                <a:solidFill>
                  <a:srgbClr val="FF0000"/>
                </a:solidFill>
              </a:rPr>
              <a:t>Grade 2C</a:t>
            </a:r>
            <a:r>
              <a:rPr lang="en-US" dirty="0">
                <a:solidFill>
                  <a:srgbClr val="FF0000"/>
                </a:solidFill>
              </a:rPr>
              <a:t>), regardless of pregnancy planning, </a:t>
            </a:r>
            <a:r>
              <a:rPr lang="en-US" dirty="0"/>
              <a:t>given that </a:t>
            </a:r>
            <a:r>
              <a:rPr lang="en-US" dirty="0" err="1"/>
              <a:t>periconceptional</a:t>
            </a:r>
            <a:r>
              <a:rPr lang="en-US" dirty="0"/>
              <a:t> folic acid is associated with improved cognitive and behavioral outcomes of children born to women on </a:t>
            </a:r>
            <a:r>
              <a:rPr lang="en-US" dirty="0" smtClean="0"/>
              <a:t>ASMs.</a:t>
            </a:r>
            <a:endParaRPr lang="en-US" dirty="0"/>
          </a:p>
          <a:p>
            <a:pPr algn="l" rtl="0"/>
            <a:r>
              <a:rPr lang="en-US" dirty="0"/>
              <a:t>-</a:t>
            </a:r>
            <a:r>
              <a:rPr lang="en-US" b="1" dirty="0"/>
              <a:t>Dose with </a:t>
            </a:r>
            <a:r>
              <a:rPr lang="en-US" dirty="0"/>
              <a:t>carbamazepine</a:t>
            </a:r>
            <a:r>
              <a:rPr lang="en-US" b="1" dirty="0"/>
              <a:t> or </a:t>
            </a:r>
            <a:r>
              <a:rPr lang="en-US" dirty="0"/>
              <a:t>valproate</a:t>
            </a:r>
            <a:r>
              <a:rPr lang="en-US" b="1" dirty="0"/>
              <a:t> </a:t>
            </a:r>
            <a:r>
              <a:rPr lang="en-US" dirty="0"/>
              <a:t>– For women taking carbamazepine or valproate, </a:t>
            </a:r>
            <a:r>
              <a:rPr lang="en-US" dirty="0">
                <a:solidFill>
                  <a:srgbClr val="FF0000"/>
                </a:solidFill>
              </a:rPr>
              <a:t>we suggest folic acid 2 to 4 mg daily </a:t>
            </a:r>
            <a:r>
              <a:rPr lang="en-US" dirty="0"/>
              <a:t>rather than a lower dose (</a:t>
            </a:r>
            <a:r>
              <a:rPr lang="en-US" b="1" dirty="0"/>
              <a:t>Grade 2C</a:t>
            </a:r>
            <a:r>
              <a:rPr lang="en-US" dirty="0"/>
              <a:t>).</a:t>
            </a:r>
          </a:p>
          <a:p>
            <a:pPr algn="l" rtl="0"/>
            <a:r>
              <a:rPr lang="en-US" dirty="0" err="1">
                <a:solidFill>
                  <a:srgbClr val="FF0000"/>
                </a:solidFill>
              </a:rPr>
              <a:t>Preconceptional</a:t>
            </a:r>
            <a:r>
              <a:rPr lang="en-US" dirty="0">
                <a:solidFill>
                  <a:srgbClr val="FF0000"/>
                </a:solidFill>
              </a:rPr>
              <a:t> doses of folic acid should be continued throughout pregnancy. </a:t>
            </a:r>
            <a:endParaRPr lang="en-US" dirty="0">
              <a:solidFill>
                <a:srgbClr val="FF0000"/>
              </a:solidFill>
            </a:endParaRPr>
          </a:p>
        </p:txBody>
      </p:sp>
    </p:spTree>
    <p:extLst>
      <p:ext uri="{BB962C8B-B14F-4D97-AF65-F5344CB8AC3E}">
        <p14:creationId xmlns:p14="http://schemas.microsoft.com/office/powerpoint/2010/main" val="36316094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t>MANAGEMENT DURING PREGNANCY</a:t>
            </a:r>
            <a:r>
              <a:rPr lang="en-US" dirty="0"/>
              <a:t/>
            </a:r>
            <a:br>
              <a:rPr lang="en-US" dirty="0"/>
            </a:br>
            <a:endParaRPr lang="en-US" dirty="0"/>
          </a:p>
        </p:txBody>
      </p:sp>
      <p:sp>
        <p:nvSpPr>
          <p:cNvPr id="3" name="عنصر نائب للمحتوى 2"/>
          <p:cNvSpPr>
            <a:spLocks noGrp="1"/>
          </p:cNvSpPr>
          <p:nvPr>
            <p:ph idx="1"/>
          </p:nvPr>
        </p:nvSpPr>
        <p:spPr>
          <a:xfrm>
            <a:off x="457200" y="1844824"/>
            <a:ext cx="8229600" cy="5013176"/>
          </a:xfrm>
        </p:spPr>
        <p:txBody>
          <a:bodyPr>
            <a:normAutofit fontScale="62500" lnSpcReduction="20000"/>
          </a:bodyPr>
          <a:lstStyle/>
          <a:p>
            <a:r>
              <a:rPr lang="en-US" b="1" dirty="0"/>
              <a:t>Changing </a:t>
            </a:r>
            <a:r>
              <a:rPr lang="en-US" b="1" dirty="0" err="1"/>
              <a:t>antiseizure</a:t>
            </a:r>
            <a:r>
              <a:rPr lang="en-US" b="1" dirty="0"/>
              <a:t> medications during pregnancy</a:t>
            </a:r>
            <a:r>
              <a:rPr lang="en-US" dirty="0"/>
              <a:t> — With few exceptions, </a:t>
            </a:r>
            <a:r>
              <a:rPr lang="en-US" dirty="0">
                <a:solidFill>
                  <a:srgbClr val="FF0000"/>
                </a:solidFill>
              </a:rPr>
              <a:t>we do not alter ASMs during an established pregnancy </a:t>
            </a:r>
            <a:r>
              <a:rPr lang="en-US" dirty="0"/>
              <a:t>solely for the purpose of reducing the risk of ASM-related fetal malformations. Doing so is likely ineffective as a means of structural teratogen avoidance, while potentially risky with regard to seizure occurrence.</a:t>
            </a:r>
            <a:endParaRPr lang="en-US" b="1" dirty="0" smtClean="0"/>
          </a:p>
          <a:p>
            <a:pPr algn="l" rtl="0"/>
            <a:r>
              <a:rPr lang="en-US" b="1" dirty="0" err="1"/>
              <a:t>A</a:t>
            </a:r>
            <a:r>
              <a:rPr lang="en-US" b="1" dirty="0" err="1" smtClean="0"/>
              <a:t>ntiseizure</a:t>
            </a:r>
            <a:r>
              <a:rPr lang="en-US" b="1" dirty="0" smtClean="0"/>
              <a:t> </a:t>
            </a:r>
            <a:r>
              <a:rPr lang="en-US" b="1" dirty="0"/>
              <a:t>medication monitoring</a:t>
            </a:r>
            <a:r>
              <a:rPr lang="en-US" dirty="0"/>
              <a:t> – Increased ASM clearance during </a:t>
            </a:r>
            <a:r>
              <a:rPr lang="en-US" dirty="0" smtClean="0"/>
              <a:t>pregnancy </a:t>
            </a:r>
            <a:r>
              <a:rPr lang="en-US" dirty="0"/>
              <a:t>can lead to seizure deterioration (increased frequency or severity) if target blood levels are not maintained. </a:t>
            </a:r>
            <a:r>
              <a:rPr lang="en-US" dirty="0">
                <a:solidFill>
                  <a:srgbClr val="FF0000"/>
                </a:solidFill>
              </a:rPr>
              <a:t>We suggest monitoring ASM levels during pregnancy. Our preferred schedule is to test levels every four weeks, and more often if seizures increase or side effects worsen</a:t>
            </a:r>
            <a:r>
              <a:rPr lang="en-US" dirty="0">
                <a:solidFill>
                  <a:srgbClr val="FF0000"/>
                </a:solidFill>
              </a:rPr>
              <a:t>. </a:t>
            </a:r>
            <a:endParaRPr lang="en-US" dirty="0" smtClean="0">
              <a:solidFill>
                <a:srgbClr val="FF0000"/>
              </a:solidFill>
            </a:endParaRPr>
          </a:p>
          <a:p>
            <a:pPr algn="l" rtl="0"/>
            <a:r>
              <a:rPr lang="en-US" b="1" dirty="0" smtClean="0"/>
              <a:t>The </a:t>
            </a:r>
            <a:r>
              <a:rPr lang="en-US" b="1" dirty="0"/>
              <a:t>maternal serum AFP </a:t>
            </a:r>
            <a:r>
              <a:rPr lang="en-US" dirty="0"/>
              <a:t>should be measured at 15 to 19 weeks’ gestation to screen for open neural tube defects, and an </a:t>
            </a:r>
            <a:r>
              <a:rPr lang="en-US" b="1" dirty="0"/>
              <a:t>obstetric ultrasound</a:t>
            </a:r>
            <a:r>
              <a:rPr lang="en-US" dirty="0"/>
              <a:t> should be done at 18 to 22 weeks to look for fetal anatomic anomalies, especially neural tube defects, cardiac anomalies, cleft lip, and cleft palate. Because some AEDs increase the rate of vitamin K degradation, </a:t>
            </a:r>
            <a:r>
              <a:rPr lang="en-US" b="1" dirty="0"/>
              <a:t>supplemental vitamin K (10 to 20 mg/day) is usually advised after 35 weeks’ gestation to prevent neonatal hemorrhage.</a:t>
            </a:r>
          </a:p>
        </p:txBody>
      </p:sp>
    </p:spTree>
    <p:extLst>
      <p:ext uri="{BB962C8B-B14F-4D97-AF65-F5344CB8AC3E}">
        <p14:creationId xmlns:p14="http://schemas.microsoft.com/office/powerpoint/2010/main" val="6132916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10000"/>
          </a:bodyPr>
          <a:lstStyle/>
          <a:p>
            <a:pPr algn="l" rtl="0"/>
            <a:r>
              <a:rPr lang="en-US" b="1" dirty="0"/>
              <a:t>First seizure in pregnancy</a:t>
            </a:r>
            <a:r>
              <a:rPr lang="en-US" dirty="0"/>
              <a:t> – With a few exceptions, the approach to the diagnosis and management of a first seizure in pregnancy is the same as in a </a:t>
            </a:r>
            <a:r>
              <a:rPr lang="en-US" dirty="0" err="1"/>
              <a:t>nonpregnant</a:t>
            </a:r>
            <a:r>
              <a:rPr lang="en-US" dirty="0"/>
              <a:t> individual. </a:t>
            </a:r>
            <a:r>
              <a:rPr lang="en-US" dirty="0">
                <a:solidFill>
                  <a:srgbClr val="FF0000"/>
                </a:solidFill>
              </a:rPr>
              <a:t>Additional diagnostic considerations include pregnancy-associated conditions such as eclampsia and cerebral venous thrombosis</a:t>
            </a:r>
            <a:r>
              <a:rPr lang="en-US" dirty="0"/>
              <a:t>. The choice of ASM treatment is complicated by concerns of fetal safety; </a:t>
            </a:r>
            <a:r>
              <a:rPr lang="en-US" dirty="0">
                <a:solidFill>
                  <a:srgbClr val="FF0000"/>
                </a:solidFill>
              </a:rPr>
              <a:t>levetiracetam</a:t>
            </a:r>
            <a:r>
              <a:rPr lang="en-US" dirty="0"/>
              <a:t> has a favorable reproductive safety profile, can be started at a therapeutic dose immediately, and has a broad spectrum of action across multiple seizure types. If seizures are focal and begin after the first trimester, </a:t>
            </a:r>
            <a:r>
              <a:rPr lang="en-US" dirty="0">
                <a:solidFill>
                  <a:srgbClr val="FF0000"/>
                </a:solidFill>
              </a:rPr>
              <a:t>carbamazepine</a:t>
            </a:r>
            <a:r>
              <a:rPr lang="en-US" dirty="0"/>
              <a:t> is another option.</a:t>
            </a:r>
            <a:endParaRPr lang="en-US" dirty="0"/>
          </a:p>
        </p:txBody>
      </p:sp>
    </p:spTree>
    <p:extLst>
      <p:ext uri="{BB962C8B-B14F-4D97-AF65-F5344CB8AC3E}">
        <p14:creationId xmlns:p14="http://schemas.microsoft.com/office/powerpoint/2010/main" val="33605343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algn="l" rtl="0"/>
            <a:r>
              <a:rPr lang="en-US" b="1" dirty="0"/>
              <a:t>Delivery – </a:t>
            </a:r>
            <a:r>
              <a:rPr lang="en-US" dirty="0"/>
              <a:t>The mode of delivery should be dictated by obstetric indications; most women with epilepsy have a normal vaginal delivery. However, </a:t>
            </a:r>
            <a:r>
              <a:rPr lang="en-US" dirty="0" err="1"/>
              <a:t>peripartum</a:t>
            </a:r>
            <a:r>
              <a:rPr lang="en-US" dirty="0"/>
              <a:t> is a time of increased seizure risk. </a:t>
            </a:r>
            <a:r>
              <a:rPr lang="en-US" dirty="0">
                <a:solidFill>
                  <a:srgbClr val="FF0000"/>
                </a:solidFill>
              </a:rPr>
              <a:t>ASM doses must not be missed during the period of labor. </a:t>
            </a:r>
            <a:r>
              <a:rPr lang="en-US" dirty="0"/>
              <a:t>Convulsive seizures, if they occur during labor and delivery, should be treated promptly with intravenous benzodiazepines; </a:t>
            </a:r>
            <a:r>
              <a:rPr lang="en-US" dirty="0">
                <a:solidFill>
                  <a:srgbClr val="FF0000"/>
                </a:solidFill>
              </a:rPr>
              <a:t>lorazepam is considered the drug of choice.</a:t>
            </a:r>
          </a:p>
        </p:txBody>
      </p:sp>
    </p:spTree>
    <p:extLst>
      <p:ext uri="{BB962C8B-B14F-4D97-AF65-F5344CB8AC3E}">
        <p14:creationId xmlns:p14="http://schemas.microsoft.com/office/powerpoint/2010/main" val="26999474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Postpartum management</a:t>
            </a:r>
            <a:endParaRPr lang="en-US" dirty="0"/>
          </a:p>
        </p:txBody>
      </p:sp>
      <p:sp>
        <p:nvSpPr>
          <p:cNvPr id="3" name="عنصر نائب للمحتوى 2"/>
          <p:cNvSpPr>
            <a:spLocks noGrp="1"/>
          </p:cNvSpPr>
          <p:nvPr>
            <p:ph idx="1"/>
          </p:nvPr>
        </p:nvSpPr>
        <p:spPr/>
        <p:txBody>
          <a:bodyPr/>
          <a:lstStyle/>
          <a:p>
            <a:pPr algn="l" rtl="0"/>
            <a:r>
              <a:rPr lang="en-US" dirty="0"/>
              <a:t>During the postpartum period</a:t>
            </a:r>
            <a:r>
              <a:rPr lang="en-US" dirty="0" smtClean="0"/>
              <a:t>, arrangements </a:t>
            </a:r>
            <a:r>
              <a:rPr lang="en-US" dirty="0"/>
              <a:t>should be made to avoid sleep deprivation, which increases the risk of seizures. </a:t>
            </a:r>
            <a:r>
              <a:rPr lang="en-US" dirty="0">
                <a:solidFill>
                  <a:srgbClr val="FF0000"/>
                </a:solidFill>
              </a:rPr>
              <a:t>ASM therapy is generally not considered a contraindication to breastfeeding</a:t>
            </a:r>
            <a:r>
              <a:rPr lang="en-US" dirty="0" smtClean="0">
                <a:solidFill>
                  <a:srgbClr val="FF0000"/>
                </a:solidFill>
              </a:rPr>
              <a:t>.</a:t>
            </a:r>
          </a:p>
          <a:p>
            <a:r>
              <a:rPr lang="en-US" dirty="0"/>
              <a:t>Common sense safety considerations must be discussed; these include not driving, not having the mother bathe the baby alone, and not co-sleeping with the baby</a:t>
            </a:r>
            <a:endParaRPr lang="en-US" dirty="0">
              <a:solidFill>
                <a:srgbClr val="FF0000"/>
              </a:solidFill>
            </a:endParaRPr>
          </a:p>
        </p:txBody>
      </p:sp>
    </p:spTree>
    <p:extLst>
      <p:ext uri="{BB962C8B-B14F-4D97-AF65-F5344CB8AC3E}">
        <p14:creationId xmlns:p14="http://schemas.microsoft.com/office/powerpoint/2010/main" val="22688897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88"/>
        <p:cNvGrpSpPr/>
        <p:nvPr/>
      </p:nvGrpSpPr>
      <p:grpSpPr>
        <a:xfrm>
          <a:off x="0" y="0"/>
          <a:ext cx="0" cy="0"/>
          <a:chOff x="0" y="0"/>
          <a:chExt cx="0" cy="0"/>
        </a:xfrm>
      </p:grpSpPr>
      <p:sp>
        <p:nvSpPr>
          <p:cNvPr id="490" name="Google Shape;490;p49"/>
          <p:cNvSpPr/>
          <p:nvPr/>
        </p:nvSpPr>
        <p:spPr>
          <a:xfrm rot="2514047" flipH="1">
            <a:off x="6397880" y="4931740"/>
            <a:ext cx="5552665" cy="7829501"/>
          </a:xfrm>
          <a:custGeom>
            <a:avLst/>
            <a:gdLst/>
            <a:ahLst/>
            <a:cxnLst/>
            <a:rect l="l" t="t" r="r" b="b"/>
            <a:pathLst>
              <a:path w="49641" h="52497" extrusionOk="0">
                <a:moveTo>
                  <a:pt x="29311" y="1"/>
                </a:moveTo>
                <a:cubicBezTo>
                  <a:pt x="23063" y="1"/>
                  <a:pt x="17178" y="1588"/>
                  <a:pt x="15881" y="3381"/>
                </a:cubicBezTo>
                <a:cubicBezTo>
                  <a:pt x="13153" y="7150"/>
                  <a:pt x="6162" y="6431"/>
                  <a:pt x="2497" y="12474"/>
                </a:cubicBezTo>
                <a:cubicBezTo>
                  <a:pt x="421" y="15893"/>
                  <a:pt x="1187" y="20679"/>
                  <a:pt x="2242" y="24190"/>
                </a:cubicBezTo>
                <a:cubicBezTo>
                  <a:pt x="3166" y="27264"/>
                  <a:pt x="3263" y="30518"/>
                  <a:pt x="2606" y="33660"/>
                </a:cubicBezTo>
                <a:cubicBezTo>
                  <a:pt x="1" y="46105"/>
                  <a:pt x="7953" y="50462"/>
                  <a:pt x="7953" y="50463"/>
                </a:cubicBezTo>
                <a:cubicBezTo>
                  <a:pt x="10342" y="51879"/>
                  <a:pt x="13764" y="52496"/>
                  <a:pt x="17581" y="52496"/>
                </a:cubicBezTo>
                <a:cubicBezTo>
                  <a:pt x="30650" y="52496"/>
                  <a:pt x="48354" y="45263"/>
                  <a:pt x="45121" y="38113"/>
                </a:cubicBezTo>
                <a:cubicBezTo>
                  <a:pt x="40945" y="28875"/>
                  <a:pt x="49640" y="18536"/>
                  <a:pt x="45633" y="7644"/>
                </a:cubicBezTo>
                <a:cubicBezTo>
                  <a:pt x="43532" y="1931"/>
                  <a:pt x="36201" y="1"/>
                  <a:pt x="2931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93" name="Google Shape;493;p49"/>
          <p:cNvSpPr/>
          <p:nvPr/>
        </p:nvSpPr>
        <p:spPr>
          <a:xfrm rot="-10272701">
            <a:off x="6304342" y="5829862"/>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94" name="Google Shape;494;p49"/>
          <p:cNvSpPr/>
          <p:nvPr/>
        </p:nvSpPr>
        <p:spPr>
          <a:xfrm rot="-2700000">
            <a:off x="3740125" y="1072249"/>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95" name="Google Shape;495;p49"/>
          <p:cNvSpPr/>
          <p:nvPr/>
        </p:nvSpPr>
        <p:spPr>
          <a:xfrm rot="2700000">
            <a:off x="7148387" y="788720"/>
            <a:ext cx="277695" cy="206225"/>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96" name="Google Shape;496;p49"/>
          <p:cNvSpPr/>
          <p:nvPr/>
        </p:nvSpPr>
        <p:spPr>
          <a:xfrm rot="-2699850" flipH="1">
            <a:off x="7691263" y="4938516"/>
            <a:ext cx="1211513" cy="2539957"/>
          </a:xfrm>
          <a:custGeom>
            <a:avLst/>
            <a:gdLst/>
            <a:ahLst/>
            <a:cxnLst/>
            <a:rect l="l" t="t" r="r" b="b"/>
            <a:pathLst>
              <a:path w="29840" h="46918" extrusionOk="0">
                <a:moveTo>
                  <a:pt x="21115" y="4482"/>
                </a:moveTo>
                <a:cubicBezTo>
                  <a:pt x="21131" y="4482"/>
                  <a:pt x="21146" y="4491"/>
                  <a:pt x="21153" y="4507"/>
                </a:cubicBezTo>
                <a:lnTo>
                  <a:pt x="21153" y="4508"/>
                </a:lnTo>
                <a:cubicBezTo>
                  <a:pt x="21176" y="4561"/>
                  <a:pt x="21282" y="4713"/>
                  <a:pt x="21403" y="4889"/>
                </a:cubicBezTo>
                <a:cubicBezTo>
                  <a:pt x="22364" y="6279"/>
                  <a:pt x="25286" y="10508"/>
                  <a:pt x="22851" y="14872"/>
                </a:cubicBezTo>
                <a:cubicBezTo>
                  <a:pt x="22645" y="15243"/>
                  <a:pt x="22393" y="15628"/>
                  <a:pt x="22103" y="16028"/>
                </a:cubicBezTo>
                <a:cubicBezTo>
                  <a:pt x="22081" y="16058"/>
                  <a:pt x="22106" y="16093"/>
                  <a:pt x="22136" y="16093"/>
                </a:cubicBezTo>
                <a:cubicBezTo>
                  <a:pt x="22144" y="16093"/>
                  <a:pt x="22152" y="16091"/>
                  <a:pt x="22160" y="16085"/>
                </a:cubicBezTo>
                <a:cubicBezTo>
                  <a:pt x="23978" y="14751"/>
                  <a:pt x="25668" y="14404"/>
                  <a:pt x="25691" y="14399"/>
                </a:cubicBezTo>
                <a:lnTo>
                  <a:pt x="25692" y="14399"/>
                </a:lnTo>
                <a:cubicBezTo>
                  <a:pt x="25694" y="14399"/>
                  <a:pt x="25697" y="14398"/>
                  <a:pt x="25699" y="14398"/>
                </a:cubicBezTo>
                <a:cubicBezTo>
                  <a:pt x="25718" y="14398"/>
                  <a:pt x="25735" y="14412"/>
                  <a:pt x="25739" y="14431"/>
                </a:cubicBezTo>
                <a:lnTo>
                  <a:pt x="25777" y="14618"/>
                </a:lnTo>
                <a:cubicBezTo>
                  <a:pt x="25781" y="14641"/>
                  <a:pt x="25767" y="14662"/>
                  <a:pt x="25745" y="14666"/>
                </a:cubicBezTo>
                <a:lnTo>
                  <a:pt x="25744" y="14666"/>
                </a:lnTo>
                <a:cubicBezTo>
                  <a:pt x="25716" y="14672"/>
                  <a:pt x="22962" y="15249"/>
                  <a:pt x="20754" y="17728"/>
                </a:cubicBezTo>
                <a:cubicBezTo>
                  <a:pt x="20284" y="18284"/>
                  <a:pt x="19773" y="18867"/>
                  <a:pt x="19237" y="19480"/>
                </a:cubicBezTo>
                <a:cubicBezTo>
                  <a:pt x="18600" y="20206"/>
                  <a:pt x="17928" y="20974"/>
                  <a:pt x="17245" y="21786"/>
                </a:cubicBezTo>
                <a:cubicBezTo>
                  <a:pt x="17242" y="21790"/>
                  <a:pt x="17239" y="21794"/>
                  <a:pt x="17235" y="21798"/>
                </a:cubicBezTo>
                <a:lnTo>
                  <a:pt x="17209" y="21830"/>
                </a:lnTo>
                <a:lnTo>
                  <a:pt x="17208" y="21829"/>
                </a:lnTo>
                <a:cubicBezTo>
                  <a:pt x="16083" y="23170"/>
                  <a:pt x="14932" y="24634"/>
                  <a:pt x="13868" y="26240"/>
                </a:cubicBezTo>
                <a:cubicBezTo>
                  <a:pt x="13849" y="26270"/>
                  <a:pt x="13873" y="26304"/>
                  <a:pt x="13902" y="26304"/>
                </a:cubicBezTo>
                <a:cubicBezTo>
                  <a:pt x="13910" y="26304"/>
                  <a:pt x="13919" y="26302"/>
                  <a:pt x="13927" y="26296"/>
                </a:cubicBezTo>
                <a:cubicBezTo>
                  <a:pt x="14079" y="26181"/>
                  <a:pt x="14236" y="26076"/>
                  <a:pt x="14401" y="25980"/>
                </a:cubicBezTo>
                <a:cubicBezTo>
                  <a:pt x="15011" y="25624"/>
                  <a:pt x="15700" y="25402"/>
                  <a:pt x="16449" y="25322"/>
                </a:cubicBezTo>
                <a:cubicBezTo>
                  <a:pt x="16676" y="25297"/>
                  <a:pt x="16894" y="25287"/>
                  <a:pt x="17100" y="25287"/>
                </a:cubicBezTo>
                <a:cubicBezTo>
                  <a:pt x="18058" y="25287"/>
                  <a:pt x="18753" y="25505"/>
                  <a:pt x="18788" y="25516"/>
                </a:cubicBezTo>
                <a:lnTo>
                  <a:pt x="18789" y="25517"/>
                </a:lnTo>
                <a:cubicBezTo>
                  <a:pt x="18811" y="25523"/>
                  <a:pt x="18822" y="25547"/>
                  <a:pt x="18815" y="25569"/>
                </a:cubicBezTo>
                <a:lnTo>
                  <a:pt x="18753" y="25750"/>
                </a:lnTo>
                <a:cubicBezTo>
                  <a:pt x="18747" y="25767"/>
                  <a:pt x="18732" y="25777"/>
                  <a:pt x="18715" y="25777"/>
                </a:cubicBezTo>
                <a:cubicBezTo>
                  <a:pt x="18710" y="25777"/>
                  <a:pt x="18706" y="25777"/>
                  <a:pt x="18702" y="25775"/>
                </a:cubicBezTo>
                <a:lnTo>
                  <a:pt x="18702" y="25774"/>
                </a:lnTo>
                <a:cubicBezTo>
                  <a:pt x="18693" y="25772"/>
                  <a:pt x="18027" y="25559"/>
                  <a:pt x="17104" y="25559"/>
                </a:cubicBezTo>
                <a:cubicBezTo>
                  <a:pt x="16907" y="25559"/>
                  <a:pt x="16698" y="25569"/>
                  <a:pt x="16481" y="25592"/>
                </a:cubicBezTo>
                <a:cubicBezTo>
                  <a:pt x="15365" y="25713"/>
                  <a:pt x="13810" y="26240"/>
                  <a:pt x="12743" y="28064"/>
                </a:cubicBezTo>
                <a:lnTo>
                  <a:pt x="12722" y="28100"/>
                </a:lnTo>
                <a:lnTo>
                  <a:pt x="12720" y="28098"/>
                </a:lnTo>
                <a:cubicBezTo>
                  <a:pt x="11864" y="29594"/>
                  <a:pt x="11107" y="31203"/>
                  <a:pt x="10523" y="32940"/>
                </a:cubicBezTo>
                <a:cubicBezTo>
                  <a:pt x="10486" y="33072"/>
                  <a:pt x="10443" y="33202"/>
                  <a:pt x="10397" y="33333"/>
                </a:cubicBezTo>
                <a:lnTo>
                  <a:pt x="10383" y="33371"/>
                </a:lnTo>
                <a:cubicBezTo>
                  <a:pt x="10085" y="34317"/>
                  <a:pt x="9839" y="35301"/>
                  <a:pt x="9657" y="36324"/>
                </a:cubicBezTo>
                <a:cubicBezTo>
                  <a:pt x="9652" y="36352"/>
                  <a:pt x="9674" y="36372"/>
                  <a:pt x="9698" y="36372"/>
                </a:cubicBezTo>
                <a:cubicBezTo>
                  <a:pt x="9711" y="36372"/>
                  <a:pt x="9725" y="36366"/>
                  <a:pt x="9733" y="36350"/>
                </a:cubicBezTo>
                <a:cubicBezTo>
                  <a:pt x="11159" y="33744"/>
                  <a:pt x="13187" y="32435"/>
                  <a:pt x="13210" y="32421"/>
                </a:cubicBezTo>
                <a:lnTo>
                  <a:pt x="13211" y="32420"/>
                </a:lnTo>
                <a:cubicBezTo>
                  <a:pt x="13217" y="32416"/>
                  <a:pt x="13225" y="32414"/>
                  <a:pt x="13232" y="32414"/>
                </a:cubicBezTo>
                <a:cubicBezTo>
                  <a:pt x="13246" y="32414"/>
                  <a:pt x="13259" y="32420"/>
                  <a:pt x="13266" y="32432"/>
                </a:cubicBezTo>
                <a:lnTo>
                  <a:pt x="13371" y="32594"/>
                </a:lnTo>
                <a:cubicBezTo>
                  <a:pt x="13384" y="32612"/>
                  <a:pt x="13378" y="32638"/>
                  <a:pt x="13359" y="32649"/>
                </a:cubicBezTo>
                <a:lnTo>
                  <a:pt x="13359" y="32650"/>
                </a:lnTo>
                <a:cubicBezTo>
                  <a:pt x="13333" y="32666"/>
                  <a:pt x="10834" y="34278"/>
                  <a:pt x="9480" y="37508"/>
                </a:cubicBezTo>
                <a:cubicBezTo>
                  <a:pt x="9478" y="37512"/>
                  <a:pt x="9477" y="37516"/>
                  <a:pt x="9477" y="37520"/>
                </a:cubicBezTo>
                <a:cubicBezTo>
                  <a:pt x="9354" y="38502"/>
                  <a:pt x="9292" y="39519"/>
                  <a:pt x="9299" y="40573"/>
                </a:cubicBezTo>
                <a:cubicBezTo>
                  <a:pt x="9299" y="40596"/>
                  <a:pt x="9280" y="40614"/>
                  <a:pt x="9258" y="40614"/>
                </a:cubicBezTo>
                <a:lnTo>
                  <a:pt x="9064" y="40615"/>
                </a:lnTo>
                <a:cubicBezTo>
                  <a:pt x="9042" y="40615"/>
                  <a:pt x="9024" y="40598"/>
                  <a:pt x="9023" y="40575"/>
                </a:cubicBezTo>
                <a:lnTo>
                  <a:pt x="9023" y="40574"/>
                </a:lnTo>
                <a:cubicBezTo>
                  <a:pt x="9017" y="39533"/>
                  <a:pt x="9077" y="38528"/>
                  <a:pt x="9195" y="37557"/>
                </a:cubicBezTo>
                <a:lnTo>
                  <a:pt x="9208" y="37445"/>
                </a:lnTo>
                <a:cubicBezTo>
                  <a:pt x="9414" y="35812"/>
                  <a:pt x="9782" y="34274"/>
                  <a:pt x="10271" y="32826"/>
                </a:cubicBezTo>
                <a:cubicBezTo>
                  <a:pt x="11418" y="28731"/>
                  <a:pt x="7709" y="25787"/>
                  <a:pt x="7670" y="25756"/>
                </a:cubicBezTo>
                <a:cubicBezTo>
                  <a:pt x="7652" y="25742"/>
                  <a:pt x="7649" y="25717"/>
                  <a:pt x="7663" y="25698"/>
                </a:cubicBezTo>
                <a:lnTo>
                  <a:pt x="7783" y="25548"/>
                </a:lnTo>
                <a:cubicBezTo>
                  <a:pt x="7791" y="25538"/>
                  <a:pt x="7802" y="25533"/>
                  <a:pt x="7814" y="25533"/>
                </a:cubicBezTo>
                <a:cubicBezTo>
                  <a:pt x="7823" y="25533"/>
                  <a:pt x="7832" y="25536"/>
                  <a:pt x="7840" y="25542"/>
                </a:cubicBezTo>
                <a:lnTo>
                  <a:pt x="7841" y="25543"/>
                </a:lnTo>
                <a:cubicBezTo>
                  <a:pt x="7851" y="25551"/>
                  <a:pt x="8896" y="26377"/>
                  <a:pt x="9733" y="27764"/>
                </a:cubicBezTo>
                <a:cubicBezTo>
                  <a:pt x="10217" y="28565"/>
                  <a:pt x="10535" y="29393"/>
                  <a:pt x="10678" y="30224"/>
                </a:cubicBezTo>
                <a:cubicBezTo>
                  <a:pt x="10738" y="30574"/>
                  <a:pt x="10767" y="30926"/>
                  <a:pt x="10765" y="31276"/>
                </a:cubicBezTo>
                <a:cubicBezTo>
                  <a:pt x="10765" y="31302"/>
                  <a:pt x="10785" y="31317"/>
                  <a:pt x="10806" y="31317"/>
                </a:cubicBezTo>
                <a:cubicBezTo>
                  <a:pt x="10821" y="31317"/>
                  <a:pt x="10836" y="31309"/>
                  <a:pt x="10844" y="31292"/>
                </a:cubicBezTo>
                <a:cubicBezTo>
                  <a:pt x="12414" y="27466"/>
                  <a:pt x="14780" y="24293"/>
                  <a:pt x="17035" y="21611"/>
                </a:cubicBezTo>
                <a:cubicBezTo>
                  <a:pt x="19942" y="18076"/>
                  <a:pt x="18928" y="15494"/>
                  <a:pt x="17911" y="13859"/>
                </a:cubicBezTo>
                <a:cubicBezTo>
                  <a:pt x="17899" y="13840"/>
                  <a:pt x="17905" y="13814"/>
                  <a:pt x="17924" y="13803"/>
                </a:cubicBezTo>
                <a:lnTo>
                  <a:pt x="18089" y="13702"/>
                </a:lnTo>
                <a:cubicBezTo>
                  <a:pt x="18095" y="13698"/>
                  <a:pt x="18103" y="13696"/>
                  <a:pt x="18110" y="13696"/>
                </a:cubicBezTo>
                <a:cubicBezTo>
                  <a:pt x="18123" y="13696"/>
                  <a:pt x="18137" y="13703"/>
                  <a:pt x="18144" y="13715"/>
                </a:cubicBezTo>
                <a:lnTo>
                  <a:pt x="18145" y="13716"/>
                </a:lnTo>
                <a:cubicBezTo>
                  <a:pt x="18987" y="15070"/>
                  <a:pt x="19829" y="17044"/>
                  <a:pt x="18632" y="19636"/>
                </a:cubicBezTo>
                <a:cubicBezTo>
                  <a:pt x="18618" y="19666"/>
                  <a:pt x="18643" y="19693"/>
                  <a:pt x="18669" y="19693"/>
                </a:cubicBezTo>
                <a:cubicBezTo>
                  <a:pt x="18680" y="19693"/>
                  <a:pt x="18691" y="19689"/>
                  <a:pt x="18700" y="19679"/>
                </a:cubicBezTo>
                <a:cubicBezTo>
                  <a:pt x="18810" y="19552"/>
                  <a:pt x="18920" y="19427"/>
                  <a:pt x="19030" y="19302"/>
                </a:cubicBezTo>
                <a:cubicBezTo>
                  <a:pt x="19505" y="18759"/>
                  <a:pt x="19960" y="18239"/>
                  <a:pt x="20385" y="17741"/>
                </a:cubicBezTo>
                <a:lnTo>
                  <a:pt x="20382" y="17739"/>
                </a:lnTo>
                <a:lnTo>
                  <a:pt x="20409" y="17707"/>
                </a:lnTo>
                <a:cubicBezTo>
                  <a:pt x="20456" y="17653"/>
                  <a:pt x="20503" y="17599"/>
                  <a:pt x="20551" y="17546"/>
                </a:cubicBezTo>
                <a:cubicBezTo>
                  <a:pt x="21416" y="16521"/>
                  <a:pt x="22138" y="15589"/>
                  <a:pt x="22611" y="14740"/>
                </a:cubicBezTo>
                <a:cubicBezTo>
                  <a:pt x="24965" y="10522"/>
                  <a:pt x="22113" y="6398"/>
                  <a:pt x="21176" y="5044"/>
                </a:cubicBezTo>
                <a:lnTo>
                  <a:pt x="21172" y="5037"/>
                </a:lnTo>
                <a:cubicBezTo>
                  <a:pt x="21023" y="4821"/>
                  <a:pt x="20932" y="4691"/>
                  <a:pt x="20899" y="4613"/>
                </a:cubicBezTo>
                <a:cubicBezTo>
                  <a:pt x="20891" y="4591"/>
                  <a:pt x="20901" y="4567"/>
                  <a:pt x="20922" y="4559"/>
                </a:cubicBezTo>
                <a:lnTo>
                  <a:pt x="21100" y="4485"/>
                </a:lnTo>
                <a:cubicBezTo>
                  <a:pt x="21105" y="4483"/>
                  <a:pt x="21110" y="4482"/>
                  <a:pt x="21115" y="4482"/>
                </a:cubicBezTo>
                <a:close/>
                <a:moveTo>
                  <a:pt x="17091" y="0"/>
                </a:moveTo>
                <a:lnTo>
                  <a:pt x="17091" y="0"/>
                </a:lnTo>
                <a:cubicBezTo>
                  <a:pt x="21161" y="9722"/>
                  <a:pt x="11744" y="17139"/>
                  <a:pt x="5872" y="23388"/>
                </a:cubicBezTo>
                <a:cubicBezTo>
                  <a:pt x="1" y="29638"/>
                  <a:pt x="5404" y="37356"/>
                  <a:pt x="6002" y="38144"/>
                </a:cubicBezTo>
                <a:cubicBezTo>
                  <a:pt x="7139" y="39645"/>
                  <a:pt x="7975" y="40582"/>
                  <a:pt x="8711" y="41002"/>
                </a:cubicBezTo>
                <a:cubicBezTo>
                  <a:pt x="8736" y="41645"/>
                  <a:pt x="8871" y="44128"/>
                  <a:pt x="9486" y="46519"/>
                </a:cubicBezTo>
                <a:cubicBezTo>
                  <a:pt x="9548" y="46759"/>
                  <a:pt x="9738" y="46918"/>
                  <a:pt x="9957" y="46918"/>
                </a:cubicBezTo>
                <a:cubicBezTo>
                  <a:pt x="9961" y="46918"/>
                  <a:pt x="9965" y="46917"/>
                  <a:pt x="9969" y="46917"/>
                </a:cubicBezTo>
                <a:cubicBezTo>
                  <a:pt x="10337" y="46908"/>
                  <a:pt x="10585" y="46474"/>
                  <a:pt x="10446" y="46094"/>
                </a:cubicBezTo>
                <a:cubicBezTo>
                  <a:pt x="10027" y="44961"/>
                  <a:pt x="9331" y="43543"/>
                  <a:pt x="9627" y="41264"/>
                </a:cubicBezTo>
                <a:lnTo>
                  <a:pt x="9615" y="41258"/>
                </a:lnTo>
                <a:cubicBezTo>
                  <a:pt x="11110" y="41223"/>
                  <a:pt x="12533" y="38817"/>
                  <a:pt x="15959" y="34502"/>
                </a:cubicBezTo>
                <a:cubicBezTo>
                  <a:pt x="21628" y="27364"/>
                  <a:pt x="29839" y="21904"/>
                  <a:pt x="27987" y="13307"/>
                </a:cubicBezTo>
                <a:cubicBezTo>
                  <a:pt x="26135" y="4710"/>
                  <a:pt x="17091" y="0"/>
                  <a:pt x="1709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97" name="Google Shape;497;p49"/>
          <p:cNvSpPr/>
          <p:nvPr/>
        </p:nvSpPr>
        <p:spPr>
          <a:xfrm rot="-10272701">
            <a:off x="4219692" y="5144196"/>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13" name="Google Shape;513;p49"/>
          <p:cNvSpPr/>
          <p:nvPr/>
        </p:nvSpPr>
        <p:spPr>
          <a:xfrm rot="2021608" flipH="1">
            <a:off x="325890" y="-22330"/>
            <a:ext cx="891846" cy="2234711"/>
          </a:xfrm>
          <a:custGeom>
            <a:avLst/>
            <a:gdLst/>
            <a:ahLst/>
            <a:cxnLst/>
            <a:rect l="l" t="t" r="r" b="b"/>
            <a:pathLst>
              <a:path w="12712" h="23889" extrusionOk="0">
                <a:moveTo>
                  <a:pt x="5211" y="11170"/>
                </a:moveTo>
                <a:lnTo>
                  <a:pt x="5211" y="11170"/>
                </a:lnTo>
                <a:cubicBezTo>
                  <a:pt x="5211" y="11170"/>
                  <a:pt x="5211" y="11170"/>
                  <a:pt x="5211" y="11170"/>
                </a:cubicBezTo>
                <a:lnTo>
                  <a:pt x="5211" y="11170"/>
                </a:lnTo>
                <a:cubicBezTo>
                  <a:pt x="5211" y="11170"/>
                  <a:pt x="5211" y="11170"/>
                  <a:pt x="5211" y="11170"/>
                </a:cubicBezTo>
                <a:close/>
                <a:moveTo>
                  <a:pt x="3960" y="1"/>
                </a:moveTo>
                <a:cubicBezTo>
                  <a:pt x="3960" y="1"/>
                  <a:pt x="3960" y="1"/>
                  <a:pt x="3960" y="1"/>
                </a:cubicBezTo>
                <a:cubicBezTo>
                  <a:pt x="3972" y="12"/>
                  <a:pt x="3875" y="2074"/>
                  <a:pt x="4457" y="3390"/>
                </a:cubicBezTo>
                <a:cubicBezTo>
                  <a:pt x="4994" y="4471"/>
                  <a:pt x="5541" y="6588"/>
                  <a:pt x="5710" y="7351"/>
                </a:cubicBezTo>
                <a:cubicBezTo>
                  <a:pt x="5495" y="7038"/>
                  <a:pt x="5286" y="6732"/>
                  <a:pt x="5083" y="6430"/>
                </a:cubicBezTo>
                <a:cubicBezTo>
                  <a:pt x="4711" y="5874"/>
                  <a:pt x="4367" y="5336"/>
                  <a:pt x="4073" y="4825"/>
                </a:cubicBezTo>
                <a:cubicBezTo>
                  <a:pt x="3923" y="4570"/>
                  <a:pt x="3794" y="4320"/>
                  <a:pt x="3670" y="4083"/>
                </a:cubicBezTo>
                <a:cubicBezTo>
                  <a:pt x="3613" y="3963"/>
                  <a:pt x="3557" y="3846"/>
                  <a:pt x="3501" y="3733"/>
                </a:cubicBezTo>
                <a:cubicBezTo>
                  <a:pt x="3445" y="3620"/>
                  <a:pt x="3404" y="3508"/>
                  <a:pt x="3355" y="3401"/>
                </a:cubicBezTo>
                <a:cubicBezTo>
                  <a:pt x="3333" y="3347"/>
                  <a:pt x="3309" y="3294"/>
                  <a:pt x="3286" y="3242"/>
                </a:cubicBezTo>
                <a:cubicBezTo>
                  <a:pt x="3265" y="3190"/>
                  <a:pt x="3247" y="3139"/>
                  <a:pt x="3229" y="3089"/>
                </a:cubicBezTo>
                <a:cubicBezTo>
                  <a:pt x="3191" y="2988"/>
                  <a:pt x="3155" y="2892"/>
                  <a:pt x="3119" y="2798"/>
                </a:cubicBezTo>
                <a:cubicBezTo>
                  <a:pt x="3059" y="2614"/>
                  <a:pt x="3006" y="2444"/>
                  <a:pt x="2957" y="2291"/>
                </a:cubicBezTo>
                <a:cubicBezTo>
                  <a:pt x="2920" y="2141"/>
                  <a:pt x="2886" y="2006"/>
                  <a:pt x="2856" y="1889"/>
                </a:cubicBezTo>
                <a:cubicBezTo>
                  <a:pt x="2826" y="1772"/>
                  <a:pt x="2814" y="1677"/>
                  <a:pt x="2797" y="1597"/>
                </a:cubicBezTo>
                <a:cubicBezTo>
                  <a:pt x="2767" y="1439"/>
                  <a:pt x="2750" y="1355"/>
                  <a:pt x="2750" y="1355"/>
                </a:cubicBezTo>
                <a:cubicBezTo>
                  <a:pt x="2708" y="1337"/>
                  <a:pt x="2667" y="1319"/>
                  <a:pt x="2627" y="1301"/>
                </a:cubicBezTo>
                <a:lnTo>
                  <a:pt x="2627" y="1301"/>
                </a:lnTo>
                <a:cubicBezTo>
                  <a:pt x="2627" y="1301"/>
                  <a:pt x="2643" y="1387"/>
                  <a:pt x="2670" y="1547"/>
                </a:cubicBezTo>
                <a:cubicBezTo>
                  <a:pt x="2686" y="1628"/>
                  <a:pt x="2696" y="1724"/>
                  <a:pt x="2724" y="1845"/>
                </a:cubicBezTo>
                <a:cubicBezTo>
                  <a:pt x="2753" y="1965"/>
                  <a:pt x="2786" y="2103"/>
                  <a:pt x="2822" y="2257"/>
                </a:cubicBezTo>
                <a:cubicBezTo>
                  <a:pt x="2867" y="2414"/>
                  <a:pt x="2919" y="2590"/>
                  <a:pt x="2978" y="2782"/>
                </a:cubicBezTo>
                <a:cubicBezTo>
                  <a:pt x="3014" y="2878"/>
                  <a:pt x="3050" y="2979"/>
                  <a:pt x="3087" y="3084"/>
                </a:cubicBezTo>
                <a:cubicBezTo>
                  <a:pt x="3105" y="3136"/>
                  <a:pt x="3122" y="3190"/>
                  <a:pt x="3144" y="3243"/>
                </a:cubicBezTo>
                <a:cubicBezTo>
                  <a:pt x="3167" y="3298"/>
                  <a:pt x="3190" y="3353"/>
                  <a:pt x="3213" y="3409"/>
                </a:cubicBezTo>
                <a:cubicBezTo>
                  <a:pt x="3262" y="3521"/>
                  <a:pt x="3303" y="3638"/>
                  <a:pt x="3359" y="3756"/>
                </a:cubicBezTo>
                <a:cubicBezTo>
                  <a:pt x="3415" y="3875"/>
                  <a:pt x="3472" y="3997"/>
                  <a:pt x="3529" y="4123"/>
                </a:cubicBezTo>
                <a:cubicBezTo>
                  <a:pt x="3655" y="4370"/>
                  <a:pt x="3784" y="4634"/>
                  <a:pt x="3935" y="4899"/>
                </a:cubicBezTo>
                <a:cubicBezTo>
                  <a:pt x="4046" y="5101"/>
                  <a:pt x="4165" y="5306"/>
                  <a:pt x="4289" y="5514"/>
                </a:cubicBezTo>
                <a:cubicBezTo>
                  <a:pt x="4045" y="5447"/>
                  <a:pt x="3438" y="5194"/>
                  <a:pt x="2887" y="4281"/>
                </a:cubicBezTo>
                <a:cubicBezTo>
                  <a:pt x="2199" y="3118"/>
                  <a:pt x="944" y="1713"/>
                  <a:pt x="50" y="1713"/>
                </a:cubicBezTo>
                <a:cubicBezTo>
                  <a:pt x="33" y="1713"/>
                  <a:pt x="17" y="1713"/>
                  <a:pt x="1" y="1714"/>
                </a:cubicBezTo>
                <a:cubicBezTo>
                  <a:pt x="3" y="1719"/>
                  <a:pt x="267" y="2704"/>
                  <a:pt x="1165" y="3628"/>
                </a:cubicBezTo>
                <a:cubicBezTo>
                  <a:pt x="1952" y="4400"/>
                  <a:pt x="3786" y="5322"/>
                  <a:pt x="4493" y="5850"/>
                </a:cubicBezTo>
                <a:cubicBezTo>
                  <a:pt x="4639" y="6088"/>
                  <a:pt x="4792" y="6330"/>
                  <a:pt x="4949" y="6574"/>
                </a:cubicBezTo>
                <a:cubicBezTo>
                  <a:pt x="5321" y="7152"/>
                  <a:pt x="5719" y="7747"/>
                  <a:pt x="6120" y="8361"/>
                </a:cubicBezTo>
                <a:cubicBezTo>
                  <a:pt x="6521" y="8975"/>
                  <a:pt x="6926" y="9610"/>
                  <a:pt x="7314" y="10272"/>
                </a:cubicBezTo>
                <a:cubicBezTo>
                  <a:pt x="7311" y="10275"/>
                  <a:pt x="7270" y="10291"/>
                  <a:pt x="7195" y="10291"/>
                </a:cubicBezTo>
                <a:cubicBezTo>
                  <a:pt x="6963" y="10291"/>
                  <a:pt x="6408" y="10137"/>
                  <a:pt x="5688" y="8940"/>
                </a:cubicBezTo>
                <a:cubicBezTo>
                  <a:pt x="4747" y="7368"/>
                  <a:pt x="2631" y="6120"/>
                  <a:pt x="1942" y="6120"/>
                </a:cubicBezTo>
                <a:cubicBezTo>
                  <a:pt x="1922" y="6120"/>
                  <a:pt x="1904" y="6121"/>
                  <a:pt x="1887" y="6123"/>
                </a:cubicBezTo>
                <a:cubicBezTo>
                  <a:pt x="1911" y="6132"/>
                  <a:pt x="2770" y="8286"/>
                  <a:pt x="4192" y="9278"/>
                </a:cubicBezTo>
                <a:cubicBezTo>
                  <a:pt x="5643" y="10259"/>
                  <a:pt x="7510" y="10671"/>
                  <a:pt x="7897" y="11325"/>
                </a:cubicBezTo>
                <a:cubicBezTo>
                  <a:pt x="8072" y="11659"/>
                  <a:pt x="8238" y="12000"/>
                  <a:pt x="8393" y="12350"/>
                </a:cubicBezTo>
                <a:cubicBezTo>
                  <a:pt x="8714" y="13070"/>
                  <a:pt x="8985" y="13832"/>
                  <a:pt x="9139" y="14596"/>
                </a:cubicBezTo>
                <a:cubicBezTo>
                  <a:pt x="9162" y="14692"/>
                  <a:pt x="9175" y="14786"/>
                  <a:pt x="9189" y="14881"/>
                </a:cubicBezTo>
                <a:cubicBezTo>
                  <a:pt x="9203" y="14974"/>
                  <a:pt x="9221" y="15073"/>
                  <a:pt x="9229" y="15162"/>
                </a:cubicBezTo>
                <a:cubicBezTo>
                  <a:pt x="9237" y="15249"/>
                  <a:pt x="9244" y="15337"/>
                  <a:pt x="9251" y="15426"/>
                </a:cubicBezTo>
                <a:cubicBezTo>
                  <a:pt x="9256" y="15467"/>
                  <a:pt x="9257" y="15517"/>
                  <a:pt x="9257" y="15568"/>
                </a:cubicBezTo>
                <a:cubicBezTo>
                  <a:pt x="9257" y="15617"/>
                  <a:pt x="9258" y="15666"/>
                  <a:pt x="9258" y="15716"/>
                </a:cubicBezTo>
                <a:cubicBezTo>
                  <a:pt x="9258" y="15765"/>
                  <a:pt x="9258" y="15815"/>
                  <a:pt x="9259" y="15864"/>
                </a:cubicBezTo>
                <a:lnTo>
                  <a:pt x="9259" y="15875"/>
                </a:lnTo>
                <a:cubicBezTo>
                  <a:pt x="9258" y="15877"/>
                  <a:pt x="9258" y="15879"/>
                  <a:pt x="9258" y="15881"/>
                </a:cubicBezTo>
                <a:cubicBezTo>
                  <a:pt x="9258" y="15893"/>
                  <a:pt x="9257" y="15905"/>
                  <a:pt x="9256" y="15916"/>
                </a:cubicBezTo>
                <a:lnTo>
                  <a:pt x="9253" y="15987"/>
                </a:lnTo>
                <a:cubicBezTo>
                  <a:pt x="9247" y="16081"/>
                  <a:pt x="9242" y="16174"/>
                  <a:pt x="9236" y="16268"/>
                </a:cubicBezTo>
                <a:cubicBezTo>
                  <a:pt x="9232" y="16330"/>
                  <a:pt x="9228" y="16391"/>
                  <a:pt x="9223" y="16453"/>
                </a:cubicBezTo>
                <a:cubicBezTo>
                  <a:pt x="9159" y="15614"/>
                  <a:pt x="8991" y="14691"/>
                  <a:pt x="8605" y="14215"/>
                </a:cubicBezTo>
                <a:cubicBezTo>
                  <a:pt x="7817" y="13267"/>
                  <a:pt x="6884" y="13718"/>
                  <a:pt x="5211" y="11170"/>
                </a:cubicBezTo>
                <a:lnTo>
                  <a:pt x="5211" y="11170"/>
                </a:lnTo>
                <a:cubicBezTo>
                  <a:pt x="5225" y="11199"/>
                  <a:pt x="5294" y="13122"/>
                  <a:pt x="6360" y="14321"/>
                </a:cubicBezTo>
                <a:cubicBezTo>
                  <a:pt x="6677" y="14690"/>
                  <a:pt x="6974" y="14796"/>
                  <a:pt x="7249" y="14796"/>
                </a:cubicBezTo>
                <a:cubicBezTo>
                  <a:pt x="7622" y="14796"/>
                  <a:pt x="7954" y="14600"/>
                  <a:pt x="8237" y="14600"/>
                </a:cubicBezTo>
                <a:cubicBezTo>
                  <a:pt x="8455" y="14600"/>
                  <a:pt x="8644" y="14717"/>
                  <a:pt x="8800" y="15136"/>
                </a:cubicBezTo>
                <a:cubicBezTo>
                  <a:pt x="9035" y="15774"/>
                  <a:pt x="9115" y="16586"/>
                  <a:pt x="9131" y="17276"/>
                </a:cubicBezTo>
                <a:cubicBezTo>
                  <a:pt x="9128" y="17302"/>
                  <a:pt x="9125" y="17325"/>
                  <a:pt x="9121" y="17350"/>
                </a:cubicBezTo>
                <a:cubicBezTo>
                  <a:pt x="9094" y="17524"/>
                  <a:pt x="9062" y="17693"/>
                  <a:pt x="9031" y="17861"/>
                </a:cubicBezTo>
                <a:cubicBezTo>
                  <a:pt x="9015" y="17944"/>
                  <a:pt x="8999" y="18028"/>
                  <a:pt x="8983" y="18110"/>
                </a:cubicBezTo>
                <a:cubicBezTo>
                  <a:pt x="8964" y="18191"/>
                  <a:pt x="8946" y="18271"/>
                  <a:pt x="8926" y="18351"/>
                </a:cubicBezTo>
                <a:cubicBezTo>
                  <a:pt x="8888" y="18510"/>
                  <a:pt x="8852" y="18668"/>
                  <a:pt x="8810" y="18820"/>
                </a:cubicBezTo>
                <a:cubicBezTo>
                  <a:pt x="8641" y="19426"/>
                  <a:pt x="8449" y="19973"/>
                  <a:pt x="8245" y="20453"/>
                </a:cubicBezTo>
                <a:cubicBezTo>
                  <a:pt x="8112" y="20766"/>
                  <a:pt x="7976" y="21054"/>
                  <a:pt x="7842" y="21312"/>
                </a:cubicBezTo>
                <a:cubicBezTo>
                  <a:pt x="7689" y="20951"/>
                  <a:pt x="7435" y="20180"/>
                  <a:pt x="7564" y="19230"/>
                </a:cubicBezTo>
                <a:cubicBezTo>
                  <a:pt x="7737" y="17913"/>
                  <a:pt x="8096" y="16594"/>
                  <a:pt x="6819" y="15155"/>
                </a:cubicBezTo>
                <a:cubicBezTo>
                  <a:pt x="6817" y="15160"/>
                  <a:pt x="6404" y="16159"/>
                  <a:pt x="6529" y="17473"/>
                </a:cubicBezTo>
                <a:cubicBezTo>
                  <a:pt x="6686" y="18752"/>
                  <a:pt x="7974" y="21165"/>
                  <a:pt x="7521" y="21892"/>
                </a:cubicBezTo>
                <a:cubicBezTo>
                  <a:pt x="7367" y="22153"/>
                  <a:pt x="7221" y="22368"/>
                  <a:pt x="7096" y="22548"/>
                </a:cubicBezTo>
                <a:cubicBezTo>
                  <a:pt x="7016" y="22652"/>
                  <a:pt x="6947" y="22753"/>
                  <a:pt x="6884" y="22828"/>
                </a:cubicBezTo>
                <a:cubicBezTo>
                  <a:pt x="6852" y="22866"/>
                  <a:pt x="6823" y="22901"/>
                  <a:pt x="6796" y="22934"/>
                </a:cubicBezTo>
                <a:cubicBezTo>
                  <a:pt x="6769" y="22968"/>
                  <a:pt x="6752" y="22983"/>
                  <a:pt x="6734" y="23005"/>
                </a:cubicBezTo>
                <a:cubicBezTo>
                  <a:pt x="6715" y="23025"/>
                  <a:pt x="6700" y="23043"/>
                  <a:pt x="6686" y="23059"/>
                </a:cubicBezTo>
                <a:cubicBezTo>
                  <a:pt x="6667" y="23075"/>
                  <a:pt x="6651" y="23090"/>
                  <a:pt x="6638" y="23102"/>
                </a:cubicBezTo>
                <a:cubicBezTo>
                  <a:pt x="6612" y="23124"/>
                  <a:pt x="6599" y="23137"/>
                  <a:pt x="6599" y="23137"/>
                </a:cubicBezTo>
                <a:cubicBezTo>
                  <a:pt x="6665" y="23385"/>
                  <a:pt x="6727" y="23636"/>
                  <a:pt x="6787" y="23889"/>
                </a:cubicBezTo>
                <a:cubicBezTo>
                  <a:pt x="6787" y="23889"/>
                  <a:pt x="6800" y="23876"/>
                  <a:pt x="6827" y="23852"/>
                </a:cubicBezTo>
                <a:cubicBezTo>
                  <a:pt x="6840" y="23840"/>
                  <a:pt x="6856" y="23825"/>
                  <a:pt x="6876" y="23807"/>
                </a:cubicBezTo>
                <a:cubicBezTo>
                  <a:pt x="6898" y="23783"/>
                  <a:pt x="6925" y="23754"/>
                  <a:pt x="6955" y="23721"/>
                </a:cubicBezTo>
                <a:cubicBezTo>
                  <a:pt x="6984" y="23689"/>
                  <a:pt x="7023" y="23649"/>
                  <a:pt x="7051" y="23612"/>
                </a:cubicBezTo>
                <a:cubicBezTo>
                  <a:pt x="7081" y="23575"/>
                  <a:pt x="7115" y="23533"/>
                  <a:pt x="7150" y="23489"/>
                </a:cubicBezTo>
                <a:cubicBezTo>
                  <a:pt x="7223" y="23400"/>
                  <a:pt x="7298" y="23291"/>
                  <a:pt x="7386" y="23172"/>
                </a:cubicBezTo>
                <a:cubicBezTo>
                  <a:pt x="7553" y="22926"/>
                  <a:pt x="7753" y="22622"/>
                  <a:pt x="7960" y="22243"/>
                </a:cubicBezTo>
                <a:cubicBezTo>
                  <a:pt x="8061" y="22061"/>
                  <a:pt x="8165" y="21861"/>
                  <a:pt x="8270" y="21645"/>
                </a:cubicBezTo>
                <a:cubicBezTo>
                  <a:pt x="8270" y="21645"/>
                  <a:pt x="8272" y="21642"/>
                  <a:pt x="8274" y="21636"/>
                </a:cubicBezTo>
                <a:cubicBezTo>
                  <a:pt x="8341" y="21497"/>
                  <a:pt x="8409" y="21349"/>
                  <a:pt x="8476" y="21197"/>
                </a:cubicBezTo>
                <a:cubicBezTo>
                  <a:pt x="8637" y="20886"/>
                  <a:pt x="8880" y="20503"/>
                  <a:pt x="9160" y="20366"/>
                </a:cubicBezTo>
                <a:cubicBezTo>
                  <a:pt x="9229" y="20332"/>
                  <a:pt x="9313" y="20317"/>
                  <a:pt x="9409" y="20317"/>
                </a:cubicBezTo>
                <a:cubicBezTo>
                  <a:pt x="9839" y="20317"/>
                  <a:pt x="10497" y="20602"/>
                  <a:pt x="11030" y="20602"/>
                </a:cubicBezTo>
                <a:cubicBezTo>
                  <a:pt x="11257" y="20602"/>
                  <a:pt x="11461" y="20550"/>
                  <a:pt x="11616" y="20404"/>
                </a:cubicBezTo>
                <a:cubicBezTo>
                  <a:pt x="12227" y="19832"/>
                  <a:pt x="12712" y="18190"/>
                  <a:pt x="12702" y="18187"/>
                </a:cubicBezTo>
                <a:cubicBezTo>
                  <a:pt x="12701" y="18182"/>
                  <a:pt x="12345" y="18103"/>
                  <a:pt x="11896" y="18103"/>
                </a:cubicBezTo>
                <a:cubicBezTo>
                  <a:pt x="11355" y="18103"/>
                  <a:pt x="10679" y="18217"/>
                  <a:pt x="10331" y="18713"/>
                </a:cubicBezTo>
                <a:cubicBezTo>
                  <a:pt x="9941" y="19279"/>
                  <a:pt x="9246" y="20003"/>
                  <a:pt x="8768" y="20473"/>
                </a:cubicBezTo>
                <a:cubicBezTo>
                  <a:pt x="8917" y="20071"/>
                  <a:pt x="9057" y="19633"/>
                  <a:pt x="9182" y="19162"/>
                </a:cubicBezTo>
                <a:cubicBezTo>
                  <a:pt x="9224" y="19000"/>
                  <a:pt x="9261" y="18830"/>
                  <a:pt x="9301" y="18660"/>
                </a:cubicBezTo>
                <a:cubicBezTo>
                  <a:pt x="9943" y="16228"/>
                  <a:pt x="10840" y="17207"/>
                  <a:pt x="11342" y="15398"/>
                </a:cubicBezTo>
                <a:cubicBezTo>
                  <a:pt x="11810" y="13550"/>
                  <a:pt x="11040" y="11684"/>
                  <a:pt x="11031" y="11684"/>
                </a:cubicBezTo>
                <a:cubicBezTo>
                  <a:pt x="11031" y="11684"/>
                  <a:pt x="11031" y="11684"/>
                  <a:pt x="11031" y="11684"/>
                </a:cubicBezTo>
                <a:cubicBezTo>
                  <a:pt x="9978" y="13000"/>
                  <a:pt x="9908" y="15115"/>
                  <a:pt x="9923" y="15891"/>
                </a:cubicBezTo>
                <a:cubicBezTo>
                  <a:pt x="9948" y="16360"/>
                  <a:pt x="9708" y="17025"/>
                  <a:pt x="9509" y="17482"/>
                </a:cubicBezTo>
                <a:cubicBezTo>
                  <a:pt x="9528" y="17329"/>
                  <a:pt x="9545" y="17176"/>
                  <a:pt x="9562" y="17021"/>
                </a:cubicBezTo>
                <a:cubicBezTo>
                  <a:pt x="9585" y="16831"/>
                  <a:pt x="9594" y="16631"/>
                  <a:pt x="9605" y="16433"/>
                </a:cubicBezTo>
                <a:cubicBezTo>
                  <a:pt x="9611" y="16333"/>
                  <a:pt x="9615" y="16233"/>
                  <a:pt x="9620" y="16132"/>
                </a:cubicBezTo>
                <a:cubicBezTo>
                  <a:pt x="9621" y="16108"/>
                  <a:pt x="9622" y="16082"/>
                  <a:pt x="9623" y="16057"/>
                </a:cubicBezTo>
                <a:lnTo>
                  <a:pt x="9625" y="16019"/>
                </a:lnTo>
                <a:cubicBezTo>
                  <a:pt x="9625" y="16016"/>
                  <a:pt x="9625" y="16013"/>
                  <a:pt x="9626" y="16010"/>
                </a:cubicBezTo>
                <a:cubicBezTo>
                  <a:pt x="9626" y="16000"/>
                  <a:pt x="9626" y="15990"/>
                  <a:pt x="9626" y="15980"/>
                </a:cubicBezTo>
                <a:cubicBezTo>
                  <a:pt x="9626" y="15974"/>
                  <a:pt x="9626" y="15968"/>
                  <a:pt x="9625" y="15962"/>
                </a:cubicBezTo>
                <a:cubicBezTo>
                  <a:pt x="9625" y="15911"/>
                  <a:pt x="9623" y="15862"/>
                  <a:pt x="9622" y="15811"/>
                </a:cubicBezTo>
                <a:cubicBezTo>
                  <a:pt x="9621" y="15761"/>
                  <a:pt x="9620" y="15711"/>
                  <a:pt x="9619" y="15660"/>
                </a:cubicBezTo>
                <a:cubicBezTo>
                  <a:pt x="9618" y="15611"/>
                  <a:pt x="9617" y="15561"/>
                  <a:pt x="9611" y="15500"/>
                </a:cubicBezTo>
                <a:cubicBezTo>
                  <a:pt x="9601" y="15385"/>
                  <a:pt x="9590" y="15269"/>
                  <a:pt x="9578" y="15154"/>
                </a:cubicBezTo>
                <a:cubicBezTo>
                  <a:pt x="9566" y="15039"/>
                  <a:pt x="9544" y="14935"/>
                  <a:pt x="9528" y="14824"/>
                </a:cubicBezTo>
                <a:cubicBezTo>
                  <a:pt x="9509" y="14715"/>
                  <a:pt x="9491" y="14606"/>
                  <a:pt x="9465" y="14500"/>
                </a:cubicBezTo>
                <a:cubicBezTo>
                  <a:pt x="9295" y="13727"/>
                  <a:pt x="9031" y="13006"/>
                  <a:pt x="8727" y="12331"/>
                </a:cubicBezTo>
                <a:cubicBezTo>
                  <a:pt x="8586" y="11699"/>
                  <a:pt x="8461" y="10960"/>
                  <a:pt x="8503" y="10429"/>
                </a:cubicBezTo>
                <a:cubicBezTo>
                  <a:pt x="8598" y="9306"/>
                  <a:pt x="9306" y="7811"/>
                  <a:pt x="8048" y="5232"/>
                </a:cubicBezTo>
                <a:cubicBezTo>
                  <a:pt x="8048" y="5232"/>
                  <a:pt x="8048" y="5232"/>
                  <a:pt x="8048" y="5232"/>
                </a:cubicBezTo>
                <a:cubicBezTo>
                  <a:pt x="8036" y="5232"/>
                  <a:pt x="7494" y="5913"/>
                  <a:pt x="7399" y="7593"/>
                </a:cubicBezTo>
                <a:cubicBezTo>
                  <a:pt x="7400" y="8513"/>
                  <a:pt x="7957" y="10306"/>
                  <a:pt x="8426" y="11702"/>
                </a:cubicBezTo>
                <a:cubicBezTo>
                  <a:pt x="8132" y="11117"/>
                  <a:pt x="7816" y="10563"/>
                  <a:pt x="7490" y="10032"/>
                </a:cubicBezTo>
                <a:cubicBezTo>
                  <a:pt x="7087" y="9377"/>
                  <a:pt x="6672" y="8757"/>
                  <a:pt x="6265" y="8158"/>
                </a:cubicBezTo>
                <a:cubicBezTo>
                  <a:pt x="6256" y="8146"/>
                  <a:pt x="6247" y="8133"/>
                  <a:pt x="6239" y="8122"/>
                </a:cubicBezTo>
                <a:lnTo>
                  <a:pt x="6239" y="8122"/>
                </a:lnTo>
                <a:cubicBezTo>
                  <a:pt x="6240" y="8122"/>
                  <a:pt x="6240" y="8123"/>
                  <a:pt x="6240" y="8123"/>
                </a:cubicBezTo>
                <a:cubicBezTo>
                  <a:pt x="6241" y="8124"/>
                  <a:pt x="6241" y="8124"/>
                  <a:pt x="6241" y="8124"/>
                </a:cubicBezTo>
                <a:cubicBezTo>
                  <a:pt x="6256" y="8124"/>
                  <a:pt x="5618" y="6895"/>
                  <a:pt x="5509" y="6083"/>
                </a:cubicBezTo>
                <a:cubicBezTo>
                  <a:pt x="5416" y="5265"/>
                  <a:pt x="6203" y="3623"/>
                  <a:pt x="5764" y="2475"/>
                </a:cubicBezTo>
                <a:cubicBezTo>
                  <a:pt x="5349" y="1333"/>
                  <a:pt x="3976" y="1"/>
                  <a:pt x="3960"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14" name="Google Shape;514;p49"/>
          <p:cNvSpPr/>
          <p:nvPr/>
        </p:nvSpPr>
        <p:spPr>
          <a:xfrm rot="2268352">
            <a:off x="2025360" y="3812723"/>
            <a:ext cx="1205216" cy="2046984"/>
          </a:xfrm>
          <a:custGeom>
            <a:avLst/>
            <a:gdLst/>
            <a:ahLst/>
            <a:cxnLst/>
            <a:rect l="l" t="t" r="r" b="b"/>
            <a:pathLst>
              <a:path w="17179" h="21882" extrusionOk="0">
                <a:moveTo>
                  <a:pt x="7851" y="10254"/>
                </a:moveTo>
                <a:lnTo>
                  <a:pt x="7851" y="10254"/>
                </a:lnTo>
                <a:cubicBezTo>
                  <a:pt x="7851" y="10254"/>
                  <a:pt x="7851" y="10254"/>
                  <a:pt x="7851" y="10254"/>
                </a:cubicBezTo>
                <a:lnTo>
                  <a:pt x="7851" y="10254"/>
                </a:lnTo>
                <a:cubicBezTo>
                  <a:pt x="7851" y="10254"/>
                  <a:pt x="7851" y="10254"/>
                  <a:pt x="7851" y="10254"/>
                </a:cubicBezTo>
                <a:close/>
                <a:moveTo>
                  <a:pt x="3248" y="1"/>
                </a:moveTo>
                <a:cubicBezTo>
                  <a:pt x="3248" y="1"/>
                  <a:pt x="3248" y="1"/>
                  <a:pt x="3248" y="1"/>
                </a:cubicBezTo>
                <a:cubicBezTo>
                  <a:pt x="3262" y="8"/>
                  <a:pt x="3800" y="2000"/>
                  <a:pt x="4756" y="3077"/>
                </a:cubicBezTo>
                <a:cubicBezTo>
                  <a:pt x="5598" y="3942"/>
                  <a:pt x="6765" y="5790"/>
                  <a:pt x="7160" y="6464"/>
                </a:cubicBezTo>
                <a:cubicBezTo>
                  <a:pt x="6859" y="6232"/>
                  <a:pt x="6565" y="6005"/>
                  <a:pt x="6281" y="5779"/>
                </a:cubicBezTo>
                <a:cubicBezTo>
                  <a:pt x="5757" y="5364"/>
                  <a:pt x="5264" y="4957"/>
                  <a:pt x="4828" y="4560"/>
                </a:cubicBezTo>
                <a:cubicBezTo>
                  <a:pt x="4608" y="4363"/>
                  <a:pt x="4410" y="4164"/>
                  <a:pt x="4218" y="3977"/>
                </a:cubicBezTo>
                <a:cubicBezTo>
                  <a:pt x="4128" y="3879"/>
                  <a:pt x="4038" y="3785"/>
                  <a:pt x="3951" y="3694"/>
                </a:cubicBezTo>
                <a:cubicBezTo>
                  <a:pt x="3863" y="3603"/>
                  <a:pt x="3790" y="3510"/>
                  <a:pt x="3710" y="3422"/>
                </a:cubicBezTo>
                <a:cubicBezTo>
                  <a:pt x="3672" y="3378"/>
                  <a:pt x="3634" y="3335"/>
                  <a:pt x="3596" y="3293"/>
                </a:cubicBezTo>
                <a:cubicBezTo>
                  <a:pt x="3559" y="3250"/>
                  <a:pt x="3528" y="3206"/>
                  <a:pt x="3494" y="3164"/>
                </a:cubicBezTo>
                <a:cubicBezTo>
                  <a:pt x="3428" y="3080"/>
                  <a:pt x="3364" y="2999"/>
                  <a:pt x="3301" y="2921"/>
                </a:cubicBezTo>
                <a:cubicBezTo>
                  <a:pt x="3188" y="2764"/>
                  <a:pt x="3085" y="2618"/>
                  <a:pt x="2993" y="2487"/>
                </a:cubicBezTo>
                <a:cubicBezTo>
                  <a:pt x="2911" y="2356"/>
                  <a:pt x="2837" y="2238"/>
                  <a:pt x="2772" y="2136"/>
                </a:cubicBezTo>
                <a:cubicBezTo>
                  <a:pt x="2709" y="2033"/>
                  <a:pt x="2669" y="1947"/>
                  <a:pt x="2627" y="1876"/>
                </a:cubicBezTo>
                <a:cubicBezTo>
                  <a:pt x="2550" y="1735"/>
                  <a:pt x="2508" y="1660"/>
                  <a:pt x="2508" y="1660"/>
                </a:cubicBezTo>
                <a:cubicBezTo>
                  <a:pt x="2464" y="1655"/>
                  <a:pt x="2420" y="1650"/>
                  <a:pt x="2376" y="1645"/>
                </a:cubicBezTo>
                <a:lnTo>
                  <a:pt x="2376" y="1645"/>
                </a:lnTo>
                <a:cubicBezTo>
                  <a:pt x="2376" y="1645"/>
                  <a:pt x="2417" y="1722"/>
                  <a:pt x="2492" y="1867"/>
                </a:cubicBezTo>
                <a:cubicBezTo>
                  <a:pt x="2532" y="1939"/>
                  <a:pt x="2571" y="2028"/>
                  <a:pt x="2634" y="2134"/>
                </a:cubicBezTo>
                <a:cubicBezTo>
                  <a:pt x="2698" y="2240"/>
                  <a:pt x="2772" y="2361"/>
                  <a:pt x="2853" y="2497"/>
                </a:cubicBezTo>
                <a:cubicBezTo>
                  <a:pt x="2944" y="2632"/>
                  <a:pt x="3048" y="2785"/>
                  <a:pt x="3162" y="2948"/>
                </a:cubicBezTo>
                <a:cubicBezTo>
                  <a:pt x="3226" y="3029"/>
                  <a:pt x="3291" y="3115"/>
                  <a:pt x="3358" y="3203"/>
                </a:cubicBezTo>
                <a:cubicBezTo>
                  <a:pt x="3393" y="3246"/>
                  <a:pt x="3424" y="3293"/>
                  <a:pt x="3462" y="3338"/>
                </a:cubicBezTo>
                <a:cubicBezTo>
                  <a:pt x="3500" y="3382"/>
                  <a:pt x="3539" y="3427"/>
                  <a:pt x="3578" y="3474"/>
                </a:cubicBezTo>
                <a:cubicBezTo>
                  <a:pt x="3658" y="3565"/>
                  <a:pt x="3733" y="3665"/>
                  <a:pt x="3824" y="3760"/>
                </a:cubicBezTo>
                <a:cubicBezTo>
                  <a:pt x="3913" y="3856"/>
                  <a:pt x="4003" y="3955"/>
                  <a:pt x="4096" y="4057"/>
                </a:cubicBezTo>
                <a:cubicBezTo>
                  <a:pt x="4291" y="4255"/>
                  <a:pt x="4496" y="4465"/>
                  <a:pt x="4720" y="4673"/>
                </a:cubicBezTo>
                <a:cubicBezTo>
                  <a:pt x="4888" y="4830"/>
                  <a:pt x="5064" y="4990"/>
                  <a:pt x="5246" y="5150"/>
                </a:cubicBezTo>
                <a:cubicBezTo>
                  <a:pt x="5230" y="5151"/>
                  <a:pt x="5213" y="5151"/>
                  <a:pt x="5194" y="5151"/>
                </a:cubicBezTo>
                <a:cubicBezTo>
                  <a:pt x="4911" y="5151"/>
                  <a:pt x="4287" y="5062"/>
                  <a:pt x="3533" y="4403"/>
                </a:cubicBezTo>
                <a:cubicBezTo>
                  <a:pt x="2643" y="3613"/>
                  <a:pt x="1276" y="2777"/>
                  <a:pt x="381" y="2777"/>
                </a:cubicBezTo>
                <a:cubicBezTo>
                  <a:pt x="241" y="2777"/>
                  <a:pt x="114" y="2798"/>
                  <a:pt x="1" y="2841"/>
                </a:cubicBezTo>
                <a:cubicBezTo>
                  <a:pt x="5" y="2846"/>
                  <a:pt x="557" y="3703"/>
                  <a:pt x="1695" y="4308"/>
                </a:cubicBezTo>
                <a:cubicBezTo>
                  <a:pt x="2680" y="4802"/>
                  <a:pt x="4708" y="5120"/>
                  <a:pt x="5542" y="5407"/>
                </a:cubicBezTo>
                <a:cubicBezTo>
                  <a:pt x="5754" y="5589"/>
                  <a:pt x="5974" y="5772"/>
                  <a:pt x="6198" y="5957"/>
                </a:cubicBezTo>
                <a:cubicBezTo>
                  <a:pt x="6729" y="6393"/>
                  <a:pt x="7289" y="6839"/>
                  <a:pt x="7859" y="7300"/>
                </a:cubicBezTo>
                <a:cubicBezTo>
                  <a:pt x="8429" y="7763"/>
                  <a:pt x="9009" y="8245"/>
                  <a:pt x="9580" y="8757"/>
                </a:cubicBezTo>
                <a:cubicBezTo>
                  <a:pt x="9577" y="8762"/>
                  <a:pt x="9477" y="8841"/>
                  <a:pt x="9259" y="8841"/>
                </a:cubicBezTo>
                <a:cubicBezTo>
                  <a:pt x="8957" y="8841"/>
                  <a:pt x="8430" y="8690"/>
                  <a:pt x="7625" y="7984"/>
                </a:cubicBezTo>
                <a:cubicBezTo>
                  <a:pt x="6442" y="6946"/>
                  <a:pt x="4508" y="6399"/>
                  <a:pt x="3569" y="6399"/>
                </a:cubicBezTo>
                <a:cubicBezTo>
                  <a:pt x="3384" y="6399"/>
                  <a:pt x="3238" y="6420"/>
                  <a:pt x="3144" y="6463"/>
                </a:cubicBezTo>
                <a:cubicBezTo>
                  <a:pt x="3170" y="6464"/>
                  <a:pt x="4646" y="8253"/>
                  <a:pt x="6303" y="8763"/>
                </a:cubicBezTo>
                <a:cubicBezTo>
                  <a:pt x="7983" y="9254"/>
                  <a:pt x="9888" y="9077"/>
                  <a:pt x="10456" y="9580"/>
                </a:cubicBezTo>
                <a:cubicBezTo>
                  <a:pt x="10724" y="9846"/>
                  <a:pt x="10987" y="10119"/>
                  <a:pt x="11241" y="10404"/>
                </a:cubicBezTo>
                <a:cubicBezTo>
                  <a:pt x="11768" y="10992"/>
                  <a:pt x="12259" y="11635"/>
                  <a:pt x="12639" y="12316"/>
                </a:cubicBezTo>
                <a:cubicBezTo>
                  <a:pt x="12688" y="12399"/>
                  <a:pt x="12731" y="12486"/>
                  <a:pt x="12774" y="12572"/>
                </a:cubicBezTo>
                <a:cubicBezTo>
                  <a:pt x="12814" y="12656"/>
                  <a:pt x="12862" y="12745"/>
                  <a:pt x="12896" y="12827"/>
                </a:cubicBezTo>
                <a:cubicBezTo>
                  <a:pt x="12930" y="12908"/>
                  <a:pt x="12965" y="12990"/>
                  <a:pt x="12998" y="13072"/>
                </a:cubicBezTo>
                <a:cubicBezTo>
                  <a:pt x="13015" y="13110"/>
                  <a:pt x="13032" y="13156"/>
                  <a:pt x="13047" y="13205"/>
                </a:cubicBezTo>
                <a:cubicBezTo>
                  <a:pt x="13063" y="13252"/>
                  <a:pt x="13078" y="13299"/>
                  <a:pt x="13094" y="13345"/>
                </a:cubicBezTo>
                <a:cubicBezTo>
                  <a:pt x="13109" y="13393"/>
                  <a:pt x="13124" y="13440"/>
                  <a:pt x="13140" y="13486"/>
                </a:cubicBezTo>
                <a:cubicBezTo>
                  <a:pt x="13141" y="13490"/>
                  <a:pt x="13142" y="13494"/>
                  <a:pt x="13143" y="13497"/>
                </a:cubicBezTo>
                <a:cubicBezTo>
                  <a:pt x="13144" y="13499"/>
                  <a:pt x="13144" y="13501"/>
                  <a:pt x="13145" y="13503"/>
                </a:cubicBezTo>
                <a:cubicBezTo>
                  <a:pt x="13148" y="13514"/>
                  <a:pt x="13151" y="13525"/>
                  <a:pt x="13154" y="13537"/>
                </a:cubicBezTo>
                <a:cubicBezTo>
                  <a:pt x="13159" y="13559"/>
                  <a:pt x="13166" y="13583"/>
                  <a:pt x="13172" y="13606"/>
                </a:cubicBezTo>
                <a:cubicBezTo>
                  <a:pt x="13195" y="13696"/>
                  <a:pt x="13218" y="13787"/>
                  <a:pt x="13241" y="13878"/>
                </a:cubicBezTo>
                <a:cubicBezTo>
                  <a:pt x="13256" y="13938"/>
                  <a:pt x="13272" y="13998"/>
                  <a:pt x="13286" y="14059"/>
                </a:cubicBezTo>
                <a:cubicBezTo>
                  <a:pt x="12968" y="13279"/>
                  <a:pt x="12526" y="12451"/>
                  <a:pt x="12014" y="12116"/>
                </a:cubicBezTo>
                <a:cubicBezTo>
                  <a:pt x="10973" y="11454"/>
                  <a:pt x="10222" y="12168"/>
                  <a:pt x="7851" y="10254"/>
                </a:cubicBezTo>
                <a:lnTo>
                  <a:pt x="7851" y="10254"/>
                </a:lnTo>
                <a:cubicBezTo>
                  <a:pt x="7874" y="10277"/>
                  <a:pt x="8527" y="12088"/>
                  <a:pt x="9909" y="12903"/>
                </a:cubicBezTo>
                <a:cubicBezTo>
                  <a:pt x="10178" y="13069"/>
                  <a:pt x="10406" y="13131"/>
                  <a:pt x="10604" y="13131"/>
                </a:cubicBezTo>
                <a:cubicBezTo>
                  <a:pt x="11200" y="13131"/>
                  <a:pt x="11530" y="12570"/>
                  <a:pt x="11929" y="12570"/>
                </a:cubicBezTo>
                <a:cubicBezTo>
                  <a:pt x="12093" y="12570"/>
                  <a:pt x="12269" y="12665"/>
                  <a:pt x="12480" y="12933"/>
                </a:cubicBezTo>
                <a:cubicBezTo>
                  <a:pt x="12899" y="13469"/>
                  <a:pt x="13223" y="14217"/>
                  <a:pt x="13449" y="14870"/>
                </a:cubicBezTo>
                <a:cubicBezTo>
                  <a:pt x="13454" y="14894"/>
                  <a:pt x="13459" y="14919"/>
                  <a:pt x="13463" y="14944"/>
                </a:cubicBezTo>
                <a:cubicBezTo>
                  <a:pt x="13490" y="15117"/>
                  <a:pt x="13511" y="15288"/>
                  <a:pt x="13533" y="15457"/>
                </a:cubicBezTo>
                <a:cubicBezTo>
                  <a:pt x="13543" y="15542"/>
                  <a:pt x="13553" y="15625"/>
                  <a:pt x="13564" y="15710"/>
                </a:cubicBezTo>
                <a:cubicBezTo>
                  <a:pt x="13570" y="15792"/>
                  <a:pt x="13577" y="15874"/>
                  <a:pt x="13583" y="15956"/>
                </a:cubicBezTo>
                <a:cubicBezTo>
                  <a:pt x="13595" y="16119"/>
                  <a:pt x="13609" y="16281"/>
                  <a:pt x="13616" y="16438"/>
                </a:cubicBezTo>
                <a:cubicBezTo>
                  <a:pt x="13641" y="17066"/>
                  <a:pt x="13624" y="17647"/>
                  <a:pt x="13577" y="18166"/>
                </a:cubicBezTo>
                <a:cubicBezTo>
                  <a:pt x="13545" y="18505"/>
                  <a:pt x="13504" y="18820"/>
                  <a:pt x="13456" y="19107"/>
                </a:cubicBezTo>
                <a:cubicBezTo>
                  <a:pt x="13198" y="18809"/>
                  <a:pt x="12722" y="18153"/>
                  <a:pt x="12554" y="17209"/>
                </a:cubicBezTo>
                <a:cubicBezTo>
                  <a:pt x="12317" y="15902"/>
                  <a:pt x="12255" y="14537"/>
                  <a:pt x="10601" y="13556"/>
                </a:cubicBezTo>
                <a:lnTo>
                  <a:pt x="10601" y="13556"/>
                </a:lnTo>
                <a:cubicBezTo>
                  <a:pt x="10600" y="13562"/>
                  <a:pt x="10510" y="14639"/>
                  <a:pt x="11032" y="15853"/>
                </a:cubicBezTo>
                <a:cubicBezTo>
                  <a:pt x="11567" y="17012"/>
                  <a:pt x="13503" y="18895"/>
                  <a:pt x="13331" y="19737"/>
                </a:cubicBezTo>
                <a:cubicBezTo>
                  <a:pt x="13262" y="20040"/>
                  <a:pt x="13188" y="20296"/>
                  <a:pt x="13122" y="20510"/>
                </a:cubicBezTo>
                <a:cubicBezTo>
                  <a:pt x="13079" y="20635"/>
                  <a:pt x="13042" y="20753"/>
                  <a:pt x="13005" y="20843"/>
                </a:cubicBezTo>
                <a:cubicBezTo>
                  <a:pt x="12988" y="20889"/>
                  <a:pt x="12970" y="20931"/>
                  <a:pt x="12955" y="20970"/>
                </a:cubicBezTo>
                <a:cubicBezTo>
                  <a:pt x="12939" y="21011"/>
                  <a:pt x="12928" y="21030"/>
                  <a:pt x="12917" y="21057"/>
                </a:cubicBezTo>
                <a:cubicBezTo>
                  <a:pt x="12906" y="21082"/>
                  <a:pt x="12896" y="21104"/>
                  <a:pt x="12888" y="21122"/>
                </a:cubicBezTo>
                <a:cubicBezTo>
                  <a:pt x="12876" y="21145"/>
                  <a:pt x="12864" y="21163"/>
                  <a:pt x="12856" y="21178"/>
                </a:cubicBezTo>
                <a:cubicBezTo>
                  <a:pt x="12839" y="21208"/>
                  <a:pt x="12829" y="21223"/>
                  <a:pt x="12829" y="21223"/>
                </a:cubicBezTo>
                <a:cubicBezTo>
                  <a:pt x="12968" y="21440"/>
                  <a:pt x="13104" y="21659"/>
                  <a:pt x="13238" y="21881"/>
                </a:cubicBezTo>
                <a:cubicBezTo>
                  <a:pt x="13238" y="21881"/>
                  <a:pt x="13247" y="21866"/>
                  <a:pt x="13264" y="21835"/>
                </a:cubicBezTo>
                <a:cubicBezTo>
                  <a:pt x="13274" y="21820"/>
                  <a:pt x="13284" y="21800"/>
                  <a:pt x="13297" y="21777"/>
                </a:cubicBezTo>
                <a:cubicBezTo>
                  <a:pt x="13312" y="21747"/>
                  <a:pt x="13328" y="21712"/>
                  <a:pt x="13347" y="21671"/>
                </a:cubicBezTo>
                <a:cubicBezTo>
                  <a:pt x="13364" y="21632"/>
                  <a:pt x="13389" y="21582"/>
                  <a:pt x="13405" y="21538"/>
                </a:cubicBezTo>
                <a:cubicBezTo>
                  <a:pt x="13423" y="21493"/>
                  <a:pt x="13441" y="21443"/>
                  <a:pt x="13462" y="21390"/>
                </a:cubicBezTo>
                <a:cubicBezTo>
                  <a:pt x="13503" y="21284"/>
                  <a:pt x="13541" y="21157"/>
                  <a:pt x="13588" y="21016"/>
                </a:cubicBezTo>
                <a:cubicBezTo>
                  <a:pt x="13674" y="20731"/>
                  <a:pt x="13770" y="20381"/>
                  <a:pt x="13852" y="19957"/>
                </a:cubicBezTo>
                <a:cubicBezTo>
                  <a:pt x="13893" y="19752"/>
                  <a:pt x="13931" y="19530"/>
                  <a:pt x="13965" y="19292"/>
                </a:cubicBezTo>
                <a:cubicBezTo>
                  <a:pt x="13965" y="19292"/>
                  <a:pt x="13965" y="19289"/>
                  <a:pt x="13966" y="19282"/>
                </a:cubicBezTo>
                <a:cubicBezTo>
                  <a:pt x="13987" y="19129"/>
                  <a:pt x="14006" y="18969"/>
                  <a:pt x="14023" y="18803"/>
                </a:cubicBezTo>
                <a:cubicBezTo>
                  <a:pt x="14082" y="18458"/>
                  <a:pt x="14196" y="18020"/>
                  <a:pt x="14421" y="17803"/>
                </a:cubicBezTo>
                <a:cubicBezTo>
                  <a:pt x="14829" y="17404"/>
                  <a:pt x="16373" y="17812"/>
                  <a:pt x="16771" y="17089"/>
                </a:cubicBezTo>
                <a:cubicBezTo>
                  <a:pt x="17178" y="16358"/>
                  <a:pt x="17138" y="14647"/>
                  <a:pt x="17127" y="14646"/>
                </a:cubicBezTo>
                <a:cubicBezTo>
                  <a:pt x="17127" y="14646"/>
                  <a:pt x="17126" y="14646"/>
                  <a:pt x="17123" y="14646"/>
                </a:cubicBezTo>
                <a:cubicBezTo>
                  <a:pt x="17032" y="14646"/>
                  <a:pt x="15351" y="14843"/>
                  <a:pt x="15030" y="15872"/>
                </a:cubicBezTo>
                <a:cubicBezTo>
                  <a:pt x="14833" y="16530"/>
                  <a:pt x="14391" y="17432"/>
                  <a:pt x="14080" y="18025"/>
                </a:cubicBezTo>
                <a:cubicBezTo>
                  <a:pt x="14099" y="17598"/>
                  <a:pt x="14098" y="17137"/>
                  <a:pt x="14074" y="16651"/>
                </a:cubicBezTo>
                <a:cubicBezTo>
                  <a:pt x="14064" y="16483"/>
                  <a:pt x="14049" y="16310"/>
                  <a:pt x="14034" y="16137"/>
                </a:cubicBezTo>
                <a:cubicBezTo>
                  <a:pt x="13902" y="13624"/>
                  <a:pt x="15055" y="14282"/>
                  <a:pt x="14981" y="12406"/>
                </a:cubicBezTo>
                <a:cubicBezTo>
                  <a:pt x="14862" y="10506"/>
                  <a:pt x="13560" y="8965"/>
                  <a:pt x="13550" y="8965"/>
                </a:cubicBezTo>
                <a:cubicBezTo>
                  <a:pt x="13550" y="8965"/>
                  <a:pt x="13550" y="8965"/>
                  <a:pt x="13550" y="8965"/>
                </a:cubicBezTo>
                <a:cubicBezTo>
                  <a:pt x="12950" y="10540"/>
                  <a:pt x="13529" y="12575"/>
                  <a:pt x="13780" y="13309"/>
                </a:cubicBezTo>
                <a:cubicBezTo>
                  <a:pt x="13948" y="13748"/>
                  <a:pt x="13921" y="14455"/>
                  <a:pt x="13872" y="14951"/>
                </a:cubicBezTo>
                <a:cubicBezTo>
                  <a:pt x="13843" y="14801"/>
                  <a:pt x="13813" y="14648"/>
                  <a:pt x="13782" y="14496"/>
                </a:cubicBezTo>
                <a:cubicBezTo>
                  <a:pt x="13746" y="14307"/>
                  <a:pt x="13693" y="14115"/>
                  <a:pt x="13643" y="13921"/>
                </a:cubicBezTo>
                <a:cubicBezTo>
                  <a:pt x="13618" y="13826"/>
                  <a:pt x="13591" y="13729"/>
                  <a:pt x="13566" y="13631"/>
                </a:cubicBezTo>
                <a:cubicBezTo>
                  <a:pt x="13558" y="13608"/>
                  <a:pt x="13552" y="13583"/>
                  <a:pt x="13545" y="13559"/>
                </a:cubicBezTo>
                <a:cubicBezTo>
                  <a:pt x="13542" y="13547"/>
                  <a:pt x="13539" y="13535"/>
                  <a:pt x="13535" y="13522"/>
                </a:cubicBezTo>
                <a:cubicBezTo>
                  <a:pt x="13535" y="13519"/>
                  <a:pt x="13534" y="13516"/>
                  <a:pt x="13533" y="13513"/>
                </a:cubicBezTo>
                <a:cubicBezTo>
                  <a:pt x="13530" y="13504"/>
                  <a:pt x="13527" y="13495"/>
                  <a:pt x="13523" y="13485"/>
                </a:cubicBezTo>
                <a:cubicBezTo>
                  <a:pt x="13521" y="13479"/>
                  <a:pt x="13520" y="13474"/>
                  <a:pt x="13518" y="13468"/>
                </a:cubicBezTo>
                <a:cubicBezTo>
                  <a:pt x="13502" y="13421"/>
                  <a:pt x="13485" y="13373"/>
                  <a:pt x="13469" y="13325"/>
                </a:cubicBezTo>
                <a:cubicBezTo>
                  <a:pt x="13454" y="13278"/>
                  <a:pt x="13437" y="13230"/>
                  <a:pt x="13421" y="13183"/>
                </a:cubicBezTo>
                <a:cubicBezTo>
                  <a:pt x="13404" y="13136"/>
                  <a:pt x="13388" y="13088"/>
                  <a:pt x="13363" y="13033"/>
                </a:cubicBezTo>
                <a:cubicBezTo>
                  <a:pt x="13318" y="12926"/>
                  <a:pt x="13273" y="12820"/>
                  <a:pt x="13226" y="12714"/>
                </a:cubicBezTo>
                <a:cubicBezTo>
                  <a:pt x="13180" y="12607"/>
                  <a:pt x="13128" y="12514"/>
                  <a:pt x="13077" y="12415"/>
                </a:cubicBezTo>
                <a:cubicBezTo>
                  <a:pt x="13027" y="12317"/>
                  <a:pt x="12976" y="12217"/>
                  <a:pt x="12919" y="12125"/>
                </a:cubicBezTo>
                <a:cubicBezTo>
                  <a:pt x="12521" y="11441"/>
                  <a:pt x="12049" y="10835"/>
                  <a:pt x="11554" y="10286"/>
                </a:cubicBezTo>
                <a:cubicBezTo>
                  <a:pt x="11226" y="9725"/>
                  <a:pt x="10883" y="9061"/>
                  <a:pt x="10758" y="8542"/>
                </a:cubicBezTo>
                <a:cubicBezTo>
                  <a:pt x="10506" y="7444"/>
                  <a:pt x="10724" y="5805"/>
                  <a:pt x="8738" y="3733"/>
                </a:cubicBezTo>
                <a:lnTo>
                  <a:pt x="8738" y="3733"/>
                </a:lnTo>
                <a:cubicBezTo>
                  <a:pt x="8728" y="3733"/>
                  <a:pt x="8418" y="4545"/>
                  <a:pt x="8841" y="6179"/>
                </a:cubicBezTo>
                <a:cubicBezTo>
                  <a:pt x="9124" y="7055"/>
                  <a:pt x="10202" y="8593"/>
                  <a:pt x="11075" y="9778"/>
                </a:cubicBezTo>
                <a:cubicBezTo>
                  <a:pt x="10617" y="9311"/>
                  <a:pt x="10145" y="8880"/>
                  <a:pt x="9672" y="8474"/>
                </a:cubicBezTo>
                <a:cubicBezTo>
                  <a:pt x="9090" y="7973"/>
                  <a:pt x="8505" y="7509"/>
                  <a:pt x="7934" y="7064"/>
                </a:cubicBezTo>
                <a:cubicBezTo>
                  <a:pt x="7922" y="7055"/>
                  <a:pt x="7909" y="7045"/>
                  <a:pt x="7897" y="7036"/>
                </a:cubicBezTo>
                <a:lnTo>
                  <a:pt x="7897" y="7036"/>
                </a:lnTo>
                <a:cubicBezTo>
                  <a:pt x="7898" y="7036"/>
                  <a:pt x="7899" y="7037"/>
                  <a:pt x="7900" y="7038"/>
                </a:cubicBezTo>
                <a:cubicBezTo>
                  <a:pt x="7901" y="7039"/>
                  <a:pt x="7901" y="7039"/>
                  <a:pt x="7902" y="7039"/>
                </a:cubicBezTo>
                <a:cubicBezTo>
                  <a:pt x="7920" y="7039"/>
                  <a:pt x="6932" y="6060"/>
                  <a:pt x="6580" y="5319"/>
                </a:cubicBezTo>
                <a:cubicBezTo>
                  <a:pt x="6241" y="4568"/>
                  <a:pt x="6489" y="2764"/>
                  <a:pt x="5721" y="1806"/>
                </a:cubicBezTo>
                <a:cubicBezTo>
                  <a:pt x="4979" y="848"/>
                  <a:pt x="3272" y="1"/>
                  <a:pt x="3248"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2" name="عنوان 1"/>
          <p:cNvSpPr>
            <a:spLocks noGrp="1"/>
          </p:cNvSpPr>
          <p:nvPr>
            <p:ph type="title"/>
          </p:nvPr>
        </p:nvSpPr>
        <p:spPr/>
        <p:txBody>
          <a:bodyPr/>
          <a:lstStyle/>
          <a:p>
            <a:pPr algn="l"/>
            <a:r>
              <a:rPr lang="en-US" dirty="0"/>
              <a:t>2.Carpal tunnel syndrome </a:t>
            </a:r>
          </a:p>
        </p:txBody>
      </p:sp>
    </p:spTree>
    <p:extLst>
      <p:ext uri="{BB962C8B-B14F-4D97-AF65-F5344CB8AC3E}">
        <p14:creationId xmlns:p14="http://schemas.microsoft.com/office/powerpoint/2010/main" val="32865897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060848"/>
            <a:ext cx="8229600" cy="2736304"/>
          </a:xfrm>
        </p:spPr>
        <p:txBody>
          <a:bodyPr>
            <a:normAutofit/>
          </a:bodyPr>
          <a:lstStyle/>
          <a:p>
            <a:r>
              <a:rPr lang="en-US" dirty="0"/>
              <a:t>Risks associated with epilepsy during pregnancy and the postpartum period</a:t>
            </a:r>
            <a:br>
              <a:rPr lang="en-US" dirty="0"/>
            </a:br>
            <a:endParaRPr lang="en-US" dirty="0"/>
          </a:p>
        </p:txBody>
      </p:sp>
    </p:spTree>
    <p:extLst>
      <p:ext uri="{BB962C8B-B14F-4D97-AF65-F5344CB8AC3E}">
        <p14:creationId xmlns:p14="http://schemas.microsoft.com/office/powerpoint/2010/main" val="9771641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8" name="Google Shape;438;p46"/>
          <p:cNvSpPr/>
          <p:nvPr/>
        </p:nvSpPr>
        <p:spPr>
          <a:xfrm rot="-10272701">
            <a:off x="5333921" y="5910252"/>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39" name="Google Shape;439;p46"/>
          <p:cNvSpPr/>
          <p:nvPr/>
        </p:nvSpPr>
        <p:spPr>
          <a:xfrm rot="-2700000">
            <a:off x="6896325" y="1382933"/>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40" name="Google Shape;440;p46"/>
          <p:cNvSpPr/>
          <p:nvPr/>
        </p:nvSpPr>
        <p:spPr>
          <a:xfrm rot="2700000">
            <a:off x="2827188" y="1026537"/>
            <a:ext cx="277695" cy="206225"/>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41" name="Google Shape;441;p46"/>
          <p:cNvSpPr/>
          <p:nvPr/>
        </p:nvSpPr>
        <p:spPr>
          <a:xfrm rot="-3390819">
            <a:off x="7909672" y="6046437"/>
            <a:ext cx="1287387" cy="1623129"/>
          </a:xfrm>
          <a:custGeom>
            <a:avLst/>
            <a:gdLst/>
            <a:ahLst/>
            <a:cxnLst/>
            <a:rect l="l" t="t" r="r" b="b"/>
            <a:pathLst>
              <a:path w="11650" h="19584" extrusionOk="0">
                <a:moveTo>
                  <a:pt x="5508" y="1"/>
                </a:moveTo>
                <a:cubicBezTo>
                  <a:pt x="5508" y="1"/>
                  <a:pt x="4687" y="1171"/>
                  <a:pt x="4744" y="2091"/>
                </a:cubicBezTo>
                <a:cubicBezTo>
                  <a:pt x="4802" y="3012"/>
                  <a:pt x="6522" y="4376"/>
                  <a:pt x="6715" y="5080"/>
                </a:cubicBezTo>
                <a:cubicBezTo>
                  <a:pt x="6835" y="5517"/>
                  <a:pt x="6758" y="6095"/>
                  <a:pt x="6683" y="6470"/>
                </a:cubicBezTo>
                <a:cubicBezTo>
                  <a:pt x="6604" y="6578"/>
                  <a:pt x="6523" y="6687"/>
                  <a:pt x="6439" y="6795"/>
                </a:cubicBezTo>
                <a:cubicBezTo>
                  <a:pt x="6078" y="7265"/>
                  <a:pt x="5684" y="7737"/>
                  <a:pt x="5283" y="8219"/>
                </a:cubicBezTo>
                <a:cubicBezTo>
                  <a:pt x="4950" y="8620"/>
                  <a:pt x="4611" y="9028"/>
                  <a:pt x="4285" y="9453"/>
                </a:cubicBezTo>
                <a:cubicBezTo>
                  <a:pt x="4723" y="8407"/>
                  <a:pt x="5156" y="7012"/>
                  <a:pt x="4778" y="6213"/>
                </a:cubicBezTo>
                <a:cubicBezTo>
                  <a:pt x="4119" y="4817"/>
                  <a:pt x="3107" y="4247"/>
                  <a:pt x="3107" y="4247"/>
                </a:cubicBezTo>
                <a:lnTo>
                  <a:pt x="3107" y="4247"/>
                </a:lnTo>
                <a:cubicBezTo>
                  <a:pt x="2459" y="6183"/>
                  <a:pt x="3788" y="8001"/>
                  <a:pt x="4037" y="8665"/>
                </a:cubicBezTo>
                <a:cubicBezTo>
                  <a:pt x="4153" y="8977"/>
                  <a:pt x="4071" y="9468"/>
                  <a:pt x="3949" y="9904"/>
                </a:cubicBezTo>
                <a:cubicBezTo>
                  <a:pt x="3620" y="10366"/>
                  <a:pt x="3319" y="10857"/>
                  <a:pt x="3102" y="11395"/>
                </a:cubicBezTo>
                <a:cubicBezTo>
                  <a:pt x="3068" y="11470"/>
                  <a:pt x="3044" y="11550"/>
                  <a:pt x="3019" y="11629"/>
                </a:cubicBezTo>
                <a:cubicBezTo>
                  <a:pt x="2995" y="11710"/>
                  <a:pt x="2965" y="11784"/>
                  <a:pt x="2947" y="11869"/>
                </a:cubicBezTo>
                <a:lnTo>
                  <a:pt x="2893" y="12127"/>
                </a:lnTo>
                <a:cubicBezTo>
                  <a:pt x="2883" y="12171"/>
                  <a:pt x="2880" y="12209"/>
                  <a:pt x="2877" y="12247"/>
                </a:cubicBezTo>
                <a:lnTo>
                  <a:pt x="2866" y="12361"/>
                </a:lnTo>
                <a:lnTo>
                  <a:pt x="2854" y="12476"/>
                </a:lnTo>
                <a:lnTo>
                  <a:pt x="2853" y="12491"/>
                </a:lnTo>
                <a:lnTo>
                  <a:pt x="2852" y="12512"/>
                </a:lnTo>
                <a:lnTo>
                  <a:pt x="2852" y="12519"/>
                </a:lnTo>
                <a:lnTo>
                  <a:pt x="2852" y="12549"/>
                </a:lnTo>
                <a:lnTo>
                  <a:pt x="2852" y="12608"/>
                </a:lnTo>
                <a:cubicBezTo>
                  <a:pt x="2852" y="12686"/>
                  <a:pt x="2851" y="12764"/>
                  <a:pt x="2851" y="12841"/>
                </a:cubicBezTo>
                <a:cubicBezTo>
                  <a:pt x="2852" y="12997"/>
                  <a:pt x="2847" y="13151"/>
                  <a:pt x="2860" y="13303"/>
                </a:cubicBezTo>
                <a:cubicBezTo>
                  <a:pt x="2867" y="13428"/>
                  <a:pt x="2874" y="13550"/>
                  <a:pt x="2881" y="13671"/>
                </a:cubicBezTo>
                <a:cubicBezTo>
                  <a:pt x="2666" y="13257"/>
                  <a:pt x="2408" y="12673"/>
                  <a:pt x="2458" y="12327"/>
                </a:cubicBezTo>
                <a:cubicBezTo>
                  <a:pt x="2543" y="11752"/>
                  <a:pt x="2412" y="10075"/>
                  <a:pt x="813" y="8832"/>
                </a:cubicBezTo>
                <a:cubicBezTo>
                  <a:pt x="813" y="8832"/>
                  <a:pt x="0" y="10027"/>
                  <a:pt x="566" y="11513"/>
                </a:cubicBezTo>
                <a:cubicBezTo>
                  <a:pt x="1096" y="12905"/>
                  <a:pt x="1881" y="12421"/>
                  <a:pt x="2933" y="14195"/>
                </a:cubicBezTo>
                <a:cubicBezTo>
                  <a:pt x="2933" y="14197"/>
                  <a:pt x="2933" y="14198"/>
                  <a:pt x="2933" y="14200"/>
                </a:cubicBezTo>
                <a:cubicBezTo>
                  <a:pt x="2943" y="14273"/>
                  <a:pt x="2951" y="14345"/>
                  <a:pt x="2959" y="14418"/>
                </a:cubicBezTo>
                <a:cubicBezTo>
                  <a:pt x="2970" y="14489"/>
                  <a:pt x="2982" y="14560"/>
                  <a:pt x="2993" y="14631"/>
                </a:cubicBezTo>
                <a:cubicBezTo>
                  <a:pt x="3017" y="14773"/>
                  <a:pt x="3036" y="14913"/>
                  <a:pt x="3063" y="15050"/>
                </a:cubicBezTo>
                <a:cubicBezTo>
                  <a:pt x="3170" y="15599"/>
                  <a:pt x="3297" y="16112"/>
                  <a:pt x="3440" y="16578"/>
                </a:cubicBezTo>
                <a:cubicBezTo>
                  <a:pt x="3584" y="17042"/>
                  <a:pt x="3732" y="17465"/>
                  <a:pt x="3884" y="17831"/>
                </a:cubicBezTo>
                <a:cubicBezTo>
                  <a:pt x="4030" y="18200"/>
                  <a:pt x="4179" y="18514"/>
                  <a:pt x="4305" y="18773"/>
                </a:cubicBezTo>
                <a:cubicBezTo>
                  <a:pt x="4374" y="18901"/>
                  <a:pt x="4430" y="19016"/>
                  <a:pt x="4488" y="19116"/>
                </a:cubicBezTo>
                <a:cubicBezTo>
                  <a:pt x="4517" y="19165"/>
                  <a:pt x="4544" y="19211"/>
                  <a:pt x="4569" y="19253"/>
                </a:cubicBezTo>
                <a:cubicBezTo>
                  <a:pt x="4591" y="19294"/>
                  <a:pt x="4625" y="19342"/>
                  <a:pt x="4649" y="19380"/>
                </a:cubicBezTo>
                <a:cubicBezTo>
                  <a:pt x="4675" y="19418"/>
                  <a:pt x="4697" y="19452"/>
                  <a:pt x="4717" y="19481"/>
                </a:cubicBezTo>
                <a:cubicBezTo>
                  <a:pt x="4734" y="19503"/>
                  <a:pt x="4750" y="19523"/>
                  <a:pt x="4761" y="19537"/>
                </a:cubicBezTo>
                <a:cubicBezTo>
                  <a:pt x="4785" y="19568"/>
                  <a:pt x="4797" y="19584"/>
                  <a:pt x="4797" y="19584"/>
                </a:cubicBezTo>
                <a:lnTo>
                  <a:pt x="5338" y="19133"/>
                </a:lnTo>
                <a:cubicBezTo>
                  <a:pt x="5338" y="19133"/>
                  <a:pt x="5325" y="19118"/>
                  <a:pt x="5301" y="19088"/>
                </a:cubicBezTo>
                <a:cubicBezTo>
                  <a:pt x="5288" y="19072"/>
                  <a:pt x="5273" y="19054"/>
                  <a:pt x="5255" y="19032"/>
                </a:cubicBezTo>
                <a:cubicBezTo>
                  <a:pt x="5243" y="19015"/>
                  <a:pt x="5229" y="18993"/>
                  <a:pt x="5213" y="18971"/>
                </a:cubicBezTo>
                <a:cubicBezTo>
                  <a:pt x="5197" y="18945"/>
                  <a:pt x="5182" y="18926"/>
                  <a:pt x="5158" y="18887"/>
                </a:cubicBezTo>
                <a:cubicBezTo>
                  <a:pt x="5135" y="18850"/>
                  <a:pt x="5111" y="18810"/>
                  <a:pt x="5085" y="18767"/>
                </a:cubicBezTo>
                <a:cubicBezTo>
                  <a:pt x="5030" y="18683"/>
                  <a:pt x="4975" y="18574"/>
                  <a:pt x="4908" y="18459"/>
                </a:cubicBezTo>
                <a:cubicBezTo>
                  <a:pt x="4784" y="18221"/>
                  <a:pt x="4633" y="17928"/>
                  <a:pt x="4483" y="17579"/>
                </a:cubicBezTo>
                <a:cubicBezTo>
                  <a:pt x="4329" y="17234"/>
                  <a:pt x="4176" y="16833"/>
                  <a:pt x="4025" y="16390"/>
                </a:cubicBezTo>
                <a:cubicBezTo>
                  <a:pt x="3875" y="15947"/>
                  <a:pt x="3740" y="15460"/>
                  <a:pt x="3621" y="14937"/>
                </a:cubicBezTo>
                <a:cubicBezTo>
                  <a:pt x="3593" y="14807"/>
                  <a:pt x="3571" y="14673"/>
                  <a:pt x="3544" y="14538"/>
                </a:cubicBezTo>
                <a:cubicBezTo>
                  <a:pt x="3531" y="14470"/>
                  <a:pt x="3518" y="14402"/>
                  <a:pt x="3505" y="14335"/>
                </a:cubicBezTo>
                <a:cubicBezTo>
                  <a:pt x="3495" y="14266"/>
                  <a:pt x="3486" y="14197"/>
                  <a:pt x="3475" y="14128"/>
                </a:cubicBezTo>
                <a:cubicBezTo>
                  <a:pt x="3457" y="13988"/>
                  <a:pt x="3435" y="13848"/>
                  <a:pt x="3418" y="13706"/>
                </a:cubicBezTo>
                <a:cubicBezTo>
                  <a:pt x="3416" y="13684"/>
                  <a:pt x="3414" y="13660"/>
                  <a:pt x="3412" y="13637"/>
                </a:cubicBezTo>
                <a:cubicBezTo>
                  <a:pt x="3509" y="13116"/>
                  <a:pt x="3684" y="12518"/>
                  <a:pt x="3997" y="12084"/>
                </a:cubicBezTo>
                <a:cubicBezTo>
                  <a:pt x="4134" y="11894"/>
                  <a:pt x="4286" y="11821"/>
                  <a:pt x="4453" y="11821"/>
                </a:cubicBezTo>
                <a:cubicBezTo>
                  <a:pt x="4980" y="11821"/>
                  <a:pt x="5658" y="12540"/>
                  <a:pt x="6493" y="12540"/>
                </a:cubicBezTo>
                <a:cubicBezTo>
                  <a:pt x="6717" y="12540"/>
                  <a:pt x="6952" y="12488"/>
                  <a:pt x="7198" y="12357"/>
                </a:cubicBezTo>
                <a:cubicBezTo>
                  <a:pt x="8654" y="11584"/>
                  <a:pt x="8935" y="9319"/>
                  <a:pt x="8935" y="9319"/>
                </a:cubicBezTo>
                <a:lnTo>
                  <a:pt x="8935" y="9319"/>
                </a:lnTo>
                <a:cubicBezTo>
                  <a:pt x="8033" y="10348"/>
                  <a:pt x="5136" y="10791"/>
                  <a:pt x="4140" y="11377"/>
                </a:cubicBezTo>
                <a:cubicBezTo>
                  <a:pt x="3729" y="11618"/>
                  <a:pt x="3492" y="12148"/>
                  <a:pt x="3356" y="12694"/>
                </a:cubicBezTo>
                <a:lnTo>
                  <a:pt x="3354" y="12613"/>
                </a:lnTo>
                <a:lnTo>
                  <a:pt x="3353" y="12558"/>
                </a:lnTo>
                <a:lnTo>
                  <a:pt x="3352" y="12529"/>
                </a:lnTo>
                <a:lnTo>
                  <a:pt x="3352" y="12524"/>
                </a:lnTo>
                <a:lnTo>
                  <a:pt x="3352" y="12516"/>
                </a:lnTo>
                <a:lnTo>
                  <a:pt x="3360" y="12401"/>
                </a:lnTo>
                <a:lnTo>
                  <a:pt x="3367" y="12286"/>
                </a:lnTo>
                <a:cubicBezTo>
                  <a:pt x="3369" y="12247"/>
                  <a:pt x="3373" y="12209"/>
                  <a:pt x="3381" y="12178"/>
                </a:cubicBezTo>
                <a:lnTo>
                  <a:pt x="3418" y="11979"/>
                </a:lnTo>
                <a:cubicBezTo>
                  <a:pt x="3428" y="11912"/>
                  <a:pt x="3456" y="11840"/>
                  <a:pt x="3473" y="11771"/>
                </a:cubicBezTo>
                <a:cubicBezTo>
                  <a:pt x="3494" y="11701"/>
                  <a:pt x="3512" y="11630"/>
                  <a:pt x="3541" y="11561"/>
                </a:cubicBezTo>
                <a:cubicBezTo>
                  <a:pt x="3746" y="11005"/>
                  <a:pt x="4069" y="10467"/>
                  <a:pt x="4428" y="9954"/>
                </a:cubicBezTo>
                <a:cubicBezTo>
                  <a:pt x="4699" y="9563"/>
                  <a:pt x="4990" y="9182"/>
                  <a:pt x="5283" y="8807"/>
                </a:cubicBezTo>
                <a:cubicBezTo>
                  <a:pt x="6254" y="8489"/>
                  <a:pt x="8530" y="8245"/>
                  <a:pt x="9491" y="7952"/>
                </a:cubicBezTo>
                <a:cubicBezTo>
                  <a:pt x="10628" y="7605"/>
                  <a:pt x="11391" y="5088"/>
                  <a:pt x="11391" y="5088"/>
                </a:cubicBezTo>
                <a:cubicBezTo>
                  <a:pt x="11390" y="5088"/>
                  <a:pt x="11389" y="5088"/>
                  <a:pt x="11388" y="5088"/>
                </a:cubicBezTo>
                <a:cubicBezTo>
                  <a:pt x="10562" y="5088"/>
                  <a:pt x="8285" y="6255"/>
                  <a:pt x="7419" y="7520"/>
                </a:cubicBezTo>
                <a:cubicBezTo>
                  <a:pt x="6885" y="8301"/>
                  <a:pt x="6235" y="8451"/>
                  <a:pt x="5813" y="8451"/>
                </a:cubicBezTo>
                <a:cubicBezTo>
                  <a:pt x="5721" y="8451"/>
                  <a:pt x="5641" y="8444"/>
                  <a:pt x="5574" y="8435"/>
                </a:cubicBezTo>
                <a:cubicBezTo>
                  <a:pt x="5958" y="7946"/>
                  <a:pt x="6338" y="7464"/>
                  <a:pt x="6687" y="6980"/>
                </a:cubicBezTo>
                <a:cubicBezTo>
                  <a:pt x="7040" y="6494"/>
                  <a:pt x="7362" y="6007"/>
                  <a:pt x="7627" y="5519"/>
                </a:cubicBezTo>
                <a:cubicBezTo>
                  <a:pt x="7737" y="5316"/>
                  <a:pt x="7837" y="5114"/>
                  <a:pt x="7926" y="4913"/>
                </a:cubicBezTo>
                <a:cubicBezTo>
                  <a:pt x="8610" y="4464"/>
                  <a:pt x="10534" y="3582"/>
                  <a:pt x="11054" y="2761"/>
                </a:cubicBezTo>
                <a:cubicBezTo>
                  <a:pt x="11649" y="1822"/>
                  <a:pt x="11303" y="897"/>
                  <a:pt x="11303" y="897"/>
                </a:cubicBezTo>
                <a:lnTo>
                  <a:pt x="11303" y="897"/>
                </a:lnTo>
                <a:cubicBezTo>
                  <a:pt x="10224" y="1024"/>
                  <a:pt x="9570" y="2424"/>
                  <a:pt x="9257" y="3493"/>
                </a:cubicBezTo>
                <a:cubicBezTo>
                  <a:pt x="9013" y="4327"/>
                  <a:pt x="8338" y="4552"/>
                  <a:pt x="8051" y="4611"/>
                </a:cubicBezTo>
                <a:cubicBezTo>
                  <a:pt x="8121" y="4431"/>
                  <a:pt x="8181" y="4252"/>
                  <a:pt x="8230" y="4075"/>
                </a:cubicBezTo>
                <a:cubicBezTo>
                  <a:pt x="8300" y="3842"/>
                  <a:pt x="8338" y="3610"/>
                  <a:pt x="8373" y="3390"/>
                </a:cubicBezTo>
                <a:cubicBezTo>
                  <a:pt x="8382" y="3279"/>
                  <a:pt x="8391" y="3171"/>
                  <a:pt x="8400" y="3066"/>
                </a:cubicBezTo>
                <a:cubicBezTo>
                  <a:pt x="8411" y="2961"/>
                  <a:pt x="8400" y="2859"/>
                  <a:pt x="8401" y="2760"/>
                </a:cubicBezTo>
                <a:cubicBezTo>
                  <a:pt x="8400" y="2710"/>
                  <a:pt x="8399" y="2661"/>
                  <a:pt x="8399" y="2614"/>
                </a:cubicBezTo>
                <a:cubicBezTo>
                  <a:pt x="8397" y="2565"/>
                  <a:pt x="8389" y="2519"/>
                  <a:pt x="8384" y="2473"/>
                </a:cubicBezTo>
                <a:cubicBezTo>
                  <a:pt x="8373" y="2380"/>
                  <a:pt x="8362" y="2292"/>
                  <a:pt x="8352" y="2208"/>
                </a:cubicBezTo>
                <a:cubicBezTo>
                  <a:pt x="8318" y="2039"/>
                  <a:pt x="8281" y="1886"/>
                  <a:pt x="8247" y="1749"/>
                </a:cubicBezTo>
                <a:cubicBezTo>
                  <a:pt x="8200" y="1615"/>
                  <a:pt x="8159" y="1495"/>
                  <a:pt x="8123" y="1391"/>
                </a:cubicBezTo>
                <a:cubicBezTo>
                  <a:pt x="8085" y="1288"/>
                  <a:pt x="8039" y="1206"/>
                  <a:pt x="8009" y="1137"/>
                </a:cubicBezTo>
                <a:cubicBezTo>
                  <a:pt x="7945" y="999"/>
                  <a:pt x="7911" y="926"/>
                  <a:pt x="7911" y="926"/>
                </a:cubicBezTo>
                <a:lnTo>
                  <a:pt x="7797" y="985"/>
                </a:lnTo>
                <a:cubicBezTo>
                  <a:pt x="7797" y="985"/>
                  <a:pt x="7829" y="1057"/>
                  <a:pt x="7886" y="1192"/>
                </a:cubicBezTo>
                <a:cubicBezTo>
                  <a:pt x="7914" y="1260"/>
                  <a:pt x="7956" y="1341"/>
                  <a:pt x="7990" y="1441"/>
                </a:cubicBezTo>
                <a:cubicBezTo>
                  <a:pt x="8022" y="1543"/>
                  <a:pt x="8059" y="1659"/>
                  <a:pt x="8100" y="1790"/>
                </a:cubicBezTo>
                <a:cubicBezTo>
                  <a:pt x="8129" y="1923"/>
                  <a:pt x="8160" y="2071"/>
                  <a:pt x="8189" y="2232"/>
                </a:cubicBezTo>
                <a:cubicBezTo>
                  <a:pt x="8196" y="2315"/>
                  <a:pt x="8204" y="2399"/>
                  <a:pt x="8211" y="2487"/>
                </a:cubicBezTo>
                <a:cubicBezTo>
                  <a:pt x="8214" y="2532"/>
                  <a:pt x="8221" y="2577"/>
                  <a:pt x="8223" y="2622"/>
                </a:cubicBezTo>
                <a:cubicBezTo>
                  <a:pt x="8221" y="2668"/>
                  <a:pt x="8220" y="2715"/>
                  <a:pt x="8220" y="2762"/>
                </a:cubicBezTo>
                <a:cubicBezTo>
                  <a:pt x="8216" y="2857"/>
                  <a:pt x="8224" y="2954"/>
                  <a:pt x="8211" y="3055"/>
                </a:cubicBezTo>
                <a:cubicBezTo>
                  <a:pt x="8200" y="3155"/>
                  <a:pt x="8188" y="3258"/>
                  <a:pt x="8176" y="3362"/>
                </a:cubicBezTo>
                <a:cubicBezTo>
                  <a:pt x="8136" y="3572"/>
                  <a:pt x="8094" y="3791"/>
                  <a:pt x="8021" y="4014"/>
                </a:cubicBezTo>
                <a:cubicBezTo>
                  <a:pt x="7883" y="4461"/>
                  <a:pt x="7670" y="4925"/>
                  <a:pt x="7399" y="5391"/>
                </a:cubicBezTo>
                <a:cubicBezTo>
                  <a:pt x="7254" y="5639"/>
                  <a:pt x="7093" y="5888"/>
                  <a:pt x="6920" y="6138"/>
                </a:cubicBezTo>
                <a:cubicBezTo>
                  <a:pt x="6878" y="5486"/>
                  <a:pt x="6780" y="3724"/>
                  <a:pt x="6842" y="2807"/>
                </a:cubicBezTo>
                <a:cubicBezTo>
                  <a:pt x="6922" y="1670"/>
                  <a:pt x="5508" y="1"/>
                  <a:pt x="5508"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3" name="عنوان فرعي 1"/>
          <p:cNvSpPr/>
          <p:nvPr/>
        </p:nvSpPr>
        <p:spPr>
          <a:xfrm>
            <a:off x="179706" y="309033"/>
            <a:ext cx="8785225" cy="5748867"/>
          </a:xfrm>
          <a:prstGeom prst="rect">
            <a:avLst/>
          </a:prstGeom>
          <a:noFill/>
          <a:ln>
            <a:noFill/>
          </a:ln>
        </p:spPr>
        <p:txBody>
          <a:bodyPr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1pPr>
            <a:lvl2pPr marL="914400" marR="0" lvl="1"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2pPr>
            <a:lvl3pPr marL="1371600" marR="0" lvl="2"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3pPr>
            <a:lvl4pPr marL="1828800" marR="0" lvl="3"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4pPr>
            <a:lvl5pPr marL="2286000" marR="0" lvl="4"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5pPr>
            <a:lvl6pPr marL="2743200" marR="0" lvl="5"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6pPr>
            <a:lvl7pPr marL="3200400" marR="0" lvl="6"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7pPr>
            <a:lvl8pPr marL="3657600" marR="0" lvl="7"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8pPr>
            <a:lvl9pPr marL="4114800" marR="0" lvl="8" indent="-317500" algn="ctr" rtl="0">
              <a:lnSpc>
                <a:spcPct val="100000"/>
              </a:lnSpc>
              <a:spcBef>
                <a:spcPts val="0"/>
              </a:spcBef>
              <a:spcAft>
                <a:spcPts val="0"/>
              </a:spcAft>
              <a:buClr>
                <a:schemeClr val="dk2"/>
              </a:buClr>
              <a:buSzPts val="2500"/>
              <a:buFont typeface="Nunito"/>
              <a:buNone/>
              <a:defRPr sz="2500" b="0" i="0" u="none" strike="noStrike" cap="none">
                <a:solidFill>
                  <a:schemeClr val="dk2"/>
                </a:solidFill>
                <a:latin typeface="Nunito"/>
                <a:ea typeface="Nunito"/>
                <a:cs typeface="Nunito"/>
                <a:sym typeface="Nunito"/>
              </a:defRPr>
            </a:lvl9pPr>
          </a:lstStyle>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2800" b="1" i="0" u="none" strike="noStrike" kern="0" cap="none" spc="0" normalizeH="0" baseline="0" noProof="0" dirty="0">
                <a:ln>
                  <a:noFill/>
                </a:ln>
                <a:solidFill>
                  <a:srgbClr val="0F0E49"/>
                </a:solidFill>
                <a:effectLst/>
                <a:uLnTx/>
                <a:uFillTx/>
                <a:latin typeface="Nunito"/>
                <a:sym typeface="Nunito"/>
              </a:rPr>
              <a:t>— Carpal tunnel syndrome (CTS)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endParaRPr kumimoji="0" lang="en-US" sz="1600" b="1" i="0" u="none" strike="noStrike" kern="0" cap="none" spc="0" normalizeH="0" baseline="0" noProof="0" dirty="0">
              <a:ln>
                <a:noFill/>
              </a:ln>
              <a:solidFill>
                <a:srgbClr val="0F0E49"/>
              </a:solidFill>
              <a:effectLst/>
              <a:uLnTx/>
              <a:uFillTx/>
              <a:latin typeface="Nunito"/>
              <a:sym typeface="Nunito"/>
            </a:endParaRP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endParaRPr kumimoji="0" lang="en-US" sz="1600" b="1" i="0" u="none" strike="noStrike" kern="0" cap="none" spc="0" normalizeH="0" baseline="0" noProof="0" dirty="0">
              <a:ln>
                <a:noFill/>
              </a:ln>
              <a:solidFill>
                <a:srgbClr val="0F0E49"/>
              </a:solidFill>
              <a:effectLst/>
              <a:uLnTx/>
              <a:uFillTx/>
              <a:latin typeface="Nunito"/>
              <a:sym typeface="Nunito"/>
            </a:endParaRP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refers to </a:t>
            </a:r>
            <a:r>
              <a:rPr kumimoji="0" lang="en-US" sz="1600" b="1" i="0" u="none" strike="noStrike" kern="0" cap="none" spc="0" normalizeH="0" baseline="0" noProof="0" dirty="0" err="1">
                <a:ln>
                  <a:noFill/>
                </a:ln>
                <a:solidFill>
                  <a:srgbClr val="0F0E49"/>
                </a:solidFill>
                <a:effectLst/>
                <a:uLnTx/>
                <a:uFillTx/>
                <a:latin typeface="Nunito"/>
                <a:sym typeface="Nunito"/>
              </a:rPr>
              <a:t>paresthesias</a:t>
            </a:r>
            <a:r>
              <a:rPr kumimoji="0" lang="en-US" sz="1600" b="1" i="0" u="none" strike="noStrike" kern="0" cap="none" spc="0" normalizeH="0" baseline="0" noProof="0" dirty="0">
                <a:ln>
                  <a:noFill/>
                </a:ln>
                <a:solidFill>
                  <a:srgbClr val="0F0E49"/>
                </a:solidFill>
                <a:effectLst/>
                <a:uLnTx/>
                <a:uFillTx/>
                <a:latin typeface="Nunito"/>
                <a:sym typeface="Nunito"/>
              </a:rPr>
              <a:t>, </a:t>
            </a:r>
            <a:r>
              <a:rPr kumimoji="0" lang="en-US" sz="1600" b="1" i="0" u="none" strike="noStrike" kern="0" cap="none" spc="0" normalizeH="0" baseline="0" noProof="0" dirty="0" err="1">
                <a:ln>
                  <a:noFill/>
                </a:ln>
                <a:solidFill>
                  <a:srgbClr val="0F0E49"/>
                </a:solidFill>
                <a:effectLst/>
                <a:uLnTx/>
                <a:uFillTx/>
                <a:latin typeface="Nunito"/>
                <a:sym typeface="Nunito"/>
              </a:rPr>
              <a:t>hypesthesia</a:t>
            </a:r>
            <a:r>
              <a:rPr kumimoji="0" lang="en-US" sz="1600" b="1" i="0" u="none" strike="noStrike" kern="0" cap="none" spc="0" normalizeH="0" baseline="0" noProof="0" dirty="0">
                <a:ln>
                  <a:noFill/>
                </a:ln>
                <a:solidFill>
                  <a:srgbClr val="0F0E49"/>
                </a:solidFill>
                <a:effectLst/>
                <a:uLnTx/>
                <a:uFillTx/>
                <a:latin typeface="Nunito"/>
                <a:sym typeface="Nunito"/>
              </a:rPr>
              <a:t>, pain, or numbness of the thumb, index, and middle fingers as a result of compression of the median nerve in the carpal tunnel.</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Affected patients often awake with burning, numbness, and tingling in the median nerve distribution, which is bilateral in 75 percent of cases. Patients commonly report shaking the hand to relieve the discomfort.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endParaRPr kumimoji="0" lang="en-US" sz="1600" b="1" i="0" u="none" strike="noStrike" kern="0" cap="none" spc="0" normalizeH="0" baseline="0" noProof="0" dirty="0">
              <a:ln>
                <a:noFill/>
              </a:ln>
              <a:solidFill>
                <a:srgbClr val="0F0E49"/>
              </a:solidFill>
              <a:effectLst/>
              <a:uLnTx/>
              <a:uFillTx/>
              <a:latin typeface="Nunito"/>
              <a:sym typeface="Nunito"/>
            </a:endParaRP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The diagnosis is based upon presence of characteristic symptoms and objective findings and is similar to that in </a:t>
            </a:r>
            <a:r>
              <a:rPr kumimoji="0" lang="en-US" sz="1600" b="1" i="0" u="none" strike="noStrike" kern="0" cap="none" spc="0" normalizeH="0" baseline="0" noProof="0" dirty="0" err="1">
                <a:ln>
                  <a:noFill/>
                </a:ln>
                <a:solidFill>
                  <a:srgbClr val="0F0E49"/>
                </a:solidFill>
                <a:effectLst/>
                <a:uLnTx/>
                <a:uFillTx/>
                <a:latin typeface="Nunito"/>
                <a:sym typeface="Nunito"/>
              </a:rPr>
              <a:t>nonpregnant</a:t>
            </a:r>
            <a:r>
              <a:rPr kumimoji="0" lang="en-US" sz="1600" b="1" i="0" u="none" strike="noStrike" kern="0" cap="none" spc="0" normalizeH="0" baseline="0" noProof="0" dirty="0">
                <a:ln>
                  <a:noFill/>
                </a:ln>
                <a:solidFill>
                  <a:srgbClr val="0F0E49"/>
                </a:solidFill>
                <a:effectLst/>
                <a:uLnTx/>
                <a:uFillTx/>
                <a:latin typeface="Nunito"/>
                <a:sym typeface="Nunito"/>
              </a:rPr>
              <a:t> individuals.)</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endParaRPr kumimoji="0" lang="en-US" sz="1600" b="1" i="0" u="none" strike="noStrike" kern="0" cap="none" spc="0" normalizeH="0" baseline="0" noProof="0" dirty="0">
              <a:ln>
                <a:noFill/>
              </a:ln>
              <a:solidFill>
                <a:srgbClr val="0F0E49"/>
              </a:solidFill>
              <a:effectLst/>
              <a:uLnTx/>
              <a:uFillTx/>
              <a:latin typeface="Nunito"/>
              <a:sym typeface="Nunito"/>
            </a:endParaRP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CTS is relatively common during pregnancy, with an incidence of 2 to 35 percent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 In one large series, pregnancy accounted for 7 percent of cases of CTS in women between the ages of 15 and 44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r>
              <a:rPr kumimoji="0" lang="en-US" sz="1600" b="1" i="0" u="none" strike="noStrike" kern="0" cap="none" spc="0" normalizeH="0" baseline="0" noProof="0" dirty="0">
                <a:ln>
                  <a:noFill/>
                </a:ln>
                <a:solidFill>
                  <a:srgbClr val="0F0E49"/>
                </a:solidFill>
                <a:effectLst/>
                <a:uLnTx/>
                <a:uFillTx/>
                <a:latin typeface="Nunito"/>
                <a:sym typeface="Nunito"/>
              </a:rPr>
              <a:t> The increased prevalence in pregnant women is thought to be caused by pregnancy-related fluid retention leading to compression of the nerve in the carpal tunnel; hormonal changes affecting the musculoskeletal system may also play a role. </a:t>
            </a:r>
          </a:p>
          <a:p>
            <a:pPr marL="457200" marR="0" lvl="0" indent="-317500" algn="l" defTabSz="914400" rtl="0" eaLnBrk="1" fontAlgn="auto" latinLnBrk="0" hangingPunct="1">
              <a:lnSpc>
                <a:spcPct val="100000"/>
              </a:lnSpc>
              <a:spcBef>
                <a:spcPts val="0"/>
              </a:spcBef>
              <a:spcAft>
                <a:spcPts val="0"/>
              </a:spcAft>
              <a:buClr>
                <a:srgbClr val="0F0E49"/>
              </a:buClr>
              <a:buSzPts val="2500"/>
              <a:buFont typeface="Nunito"/>
              <a:buNone/>
              <a:tabLst/>
              <a:defRPr/>
            </a:pPr>
            <a:endParaRPr kumimoji="0" lang="en-US" sz="1600" b="1" i="0" u="none" strike="noStrike" kern="0" cap="none" spc="0" normalizeH="0" baseline="0" noProof="0" dirty="0">
              <a:ln>
                <a:noFill/>
              </a:ln>
              <a:solidFill>
                <a:srgbClr val="0F0E49"/>
              </a:solidFill>
              <a:effectLst/>
              <a:uLnTx/>
              <a:uFillTx/>
              <a:latin typeface="Nunito"/>
              <a:sym typeface="Nunito"/>
            </a:endParaRPr>
          </a:p>
        </p:txBody>
      </p:sp>
    </p:spTree>
    <p:extLst>
      <p:ext uri="{BB962C8B-B14F-4D97-AF65-F5344CB8AC3E}">
        <p14:creationId xmlns:p14="http://schemas.microsoft.com/office/powerpoint/2010/main" val="923518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8" name="Google Shape;438;p46"/>
          <p:cNvSpPr/>
          <p:nvPr/>
        </p:nvSpPr>
        <p:spPr>
          <a:xfrm rot="-10272701">
            <a:off x="5193042" y="5445362"/>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39" name="Google Shape;439;p46"/>
          <p:cNvSpPr/>
          <p:nvPr/>
        </p:nvSpPr>
        <p:spPr>
          <a:xfrm rot="-2700000">
            <a:off x="6896325" y="1382933"/>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40" name="Google Shape;440;p46"/>
          <p:cNvSpPr/>
          <p:nvPr/>
        </p:nvSpPr>
        <p:spPr>
          <a:xfrm rot="2700000">
            <a:off x="2827188" y="1026537"/>
            <a:ext cx="277695" cy="206225"/>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441" name="Google Shape;441;p46"/>
          <p:cNvSpPr/>
          <p:nvPr/>
        </p:nvSpPr>
        <p:spPr>
          <a:xfrm rot="-3390819">
            <a:off x="7893888" y="5007240"/>
            <a:ext cx="1287387" cy="1623129"/>
          </a:xfrm>
          <a:custGeom>
            <a:avLst/>
            <a:gdLst/>
            <a:ahLst/>
            <a:cxnLst/>
            <a:rect l="l" t="t" r="r" b="b"/>
            <a:pathLst>
              <a:path w="11650" h="19584" extrusionOk="0">
                <a:moveTo>
                  <a:pt x="5508" y="1"/>
                </a:moveTo>
                <a:cubicBezTo>
                  <a:pt x="5508" y="1"/>
                  <a:pt x="4687" y="1171"/>
                  <a:pt x="4744" y="2091"/>
                </a:cubicBezTo>
                <a:cubicBezTo>
                  <a:pt x="4802" y="3012"/>
                  <a:pt x="6522" y="4376"/>
                  <a:pt x="6715" y="5080"/>
                </a:cubicBezTo>
                <a:cubicBezTo>
                  <a:pt x="6835" y="5517"/>
                  <a:pt x="6758" y="6095"/>
                  <a:pt x="6683" y="6470"/>
                </a:cubicBezTo>
                <a:cubicBezTo>
                  <a:pt x="6604" y="6578"/>
                  <a:pt x="6523" y="6687"/>
                  <a:pt x="6439" y="6795"/>
                </a:cubicBezTo>
                <a:cubicBezTo>
                  <a:pt x="6078" y="7265"/>
                  <a:pt x="5684" y="7737"/>
                  <a:pt x="5283" y="8219"/>
                </a:cubicBezTo>
                <a:cubicBezTo>
                  <a:pt x="4950" y="8620"/>
                  <a:pt x="4611" y="9028"/>
                  <a:pt x="4285" y="9453"/>
                </a:cubicBezTo>
                <a:cubicBezTo>
                  <a:pt x="4723" y="8407"/>
                  <a:pt x="5156" y="7012"/>
                  <a:pt x="4778" y="6213"/>
                </a:cubicBezTo>
                <a:cubicBezTo>
                  <a:pt x="4119" y="4817"/>
                  <a:pt x="3107" y="4247"/>
                  <a:pt x="3107" y="4247"/>
                </a:cubicBezTo>
                <a:lnTo>
                  <a:pt x="3107" y="4247"/>
                </a:lnTo>
                <a:cubicBezTo>
                  <a:pt x="2459" y="6183"/>
                  <a:pt x="3788" y="8001"/>
                  <a:pt x="4037" y="8665"/>
                </a:cubicBezTo>
                <a:cubicBezTo>
                  <a:pt x="4153" y="8977"/>
                  <a:pt x="4071" y="9468"/>
                  <a:pt x="3949" y="9904"/>
                </a:cubicBezTo>
                <a:cubicBezTo>
                  <a:pt x="3620" y="10366"/>
                  <a:pt x="3319" y="10857"/>
                  <a:pt x="3102" y="11395"/>
                </a:cubicBezTo>
                <a:cubicBezTo>
                  <a:pt x="3068" y="11470"/>
                  <a:pt x="3044" y="11550"/>
                  <a:pt x="3019" y="11629"/>
                </a:cubicBezTo>
                <a:cubicBezTo>
                  <a:pt x="2995" y="11710"/>
                  <a:pt x="2965" y="11784"/>
                  <a:pt x="2947" y="11869"/>
                </a:cubicBezTo>
                <a:lnTo>
                  <a:pt x="2893" y="12127"/>
                </a:lnTo>
                <a:cubicBezTo>
                  <a:pt x="2883" y="12171"/>
                  <a:pt x="2880" y="12209"/>
                  <a:pt x="2877" y="12247"/>
                </a:cubicBezTo>
                <a:lnTo>
                  <a:pt x="2866" y="12361"/>
                </a:lnTo>
                <a:lnTo>
                  <a:pt x="2854" y="12476"/>
                </a:lnTo>
                <a:lnTo>
                  <a:pt x="2853" y="12491"/>
                </a:lnTo>
                <a:lnTo>
                  <a:pt x="2852" y="12512"/>
                </a:lnTo>
                <a:lnTo>
                  <a:pt x="2852" y="12519"/>
                </a:lnTo>
                <a:lnTo>
                  <a:pt x="2852" y="12549"/>
                </a:lnTo>
                <a:lnTo>
                  <a:pt x="2852" y="12608"/>
                </a:lnTo>
                <a:cubicBezTo>
                  <a:pt x="2852" y="12686"/>
                  <a:pt x="2851" y="12764"/>
                  <a:pt x="2851" y="12841"/>
                </a:cubicBezTo>
                <a:cubicBezTo>
                  <a:pt x="2852" y="12997"/>
                  <a:pt x="2847" y="13151"/>
                  <a:pt x="2860" y="13303"/>
                </a:cubicBezTo>
                <a:cubicBezTo>
                  <a:pt x="2867" y="13428"/>
                  <a:pt x="2874" y="13550"/>
                  <a:pt x="2881" y="13671"/>
                </a:cubicBezTo>
                <a:cubicBezTo>
                  <a:pt x="2666" y="13257"/>
                  <a:pt x="2408" y="12673"/>
                  <a:pt x="2458" y="12327"/>
                </a:cubicBezTo>
                <a:cubicBezTo>
                  <a:pt x="2543" y="11752"/>
                  <a:pt x="2412" y="10075"/>
                  <a:pt x="813" y="8832"/>
                </a:cubicBezTo>
                <a:cubicBezTo>
                  <a:pt x="813" y="8832"/>
                  <a:pt x="0" y="10027"/>
                  <a:pt x="566" y="11513"/>
                </a:cubicBezTo>
                <a:cubicBezTo>
                  <a:pt x="1096" y="12905"/>
                  <a:pt x="1881" y="12421"/>
                  <a:pt x="2933" y="14195"/>
                </a:cubicBezTo>
                <a:cubicBezTo>
                  <a:pt x="2933" y="14197"/>
                  <a:pt x="2933" y="14198"/>
                  <a:pt x="2933" y="14200"/>
                </a:cubicBezTo>
                <a:cubicBezTo>
                  <a:pt x="2943" y="14273"/>
                  <a:pt x="2951" y="14345"/>
                  <a:pt x="2959" y="14418"/>
                </a:cubicBezTo>
                <a:cubicBezTo>
                  <a:pt x="2970" y="14489"/>
                  <a:pt x="2982" y="14560"/>
                  <a:pt x="2993" y="14631"/>
                </a:cubicBezTo>
                <a:cubicBezTo>
                  <a:pt x="3017" y="14773"/>
                  <a:pt x="3036" y="14913"/>
                  <a:pt x="3063" y="15050"/>
                </a:cubicBezTo>
                <a:cubicBezTo>
                  <a:pt x="3170" y="15599"/>
                  <a:pt x="3297" y="16112"/>
                  <a:pt x="3440" y="16578"/>
                </a:cubicBezTo>
                <a:cubicBezTo>
                  <a:pt x="3584" y="17042"/>
                  <a:pt x="3732" y="17465"/>
                  <a:pt x="3884" y="17831"/>
                </a:cubicBezTo>
                <a:cubicBezTo>
                  <a:pt x="4030" y="18200"/>
                  <a:pt x="4179" y="18514"/>
                  <a:pt x="4305" y="18773"/>
                </a:cubicBezTo>
                <a:cubicBezTo>
                  <a:pt x="4374" y="18901"/>
                  <a:pt x="4430" y="19016"/>
                  <a:pt x="4488" y="19116"/>
                </a:cubicBezTo>
                <a:cubicBezTo>
                  <a:pt x="4517" y="19165"/>
                  <a:pt x="4544" y="19211"/>
                  <a:pt x="4569" y="19253"/>
                </a:cubicBezTo>
                <a:cubicBezTo>
                  <a:pt x="4591" y="19294"/>
                  <a:pt x="4625" y="19342"/>
                  <a:pt x="4649" y="19380"/>
                </a:cubicBezTo>
                <a:cubicBezTo>
                  <a:pt x="4675" y="19418"/>
                  <a:pt x="4697" y="19452"/>
                  <a:pt x="4717" y="19481"/>
                </a:cubicBezTo>
                <a:cubicBezTo>
                  <a:pt x="4734" y="19503"/>
                  <a:pt x="4750" y="19523"/>
                  <a:pt x="4761" y="19537"/>
                </a:cubicBezTo>
                <a:cubicBezTo>
                  <a:pt x="4785" y="19568"/>
                  <a:pt x="4797" y="19584"/>
                  <a:pt x="4797" y="19584"/>
                </a:cubicBezTo>
                <a:lnTo>
                  <a:pt x="5338" y="19133"/>
                </a:lnTo>
                <a:cubicBezTo>
                  <a:pt x="5338" y="19133"/>
                  <a:pt x="5325" y="19118"/>
                  <a:pt x="5301" y="19088"/>
                </a:cubicBezTo>
                <a:cubicBezTo>
                  <a:pt x="5288" y="19072"/>
                  <a:pt x="5273" y="19054"/>
                  <a:pt x="5255" y="19032"/>
                </a:cubicBezTo>
                <a:cubicBezTo>
                  <a:pt x="5243" y="19015"/>
                  <a:pt x="5229" y="18993"/>
                  <a:pt x="5213" y="18971"/>
                </a:cubicBezTo>
                <a:cubicBezTo>
                  <a:pt x="5197" y="18945"/>
                  <a:pt x="5182" y="18926"/>
                  <a:pt x="5158" y="18887"/>
                </a:cubicBezTo>
                <a:cubicBezTo>
                  <a:pt x="5135" y="18850"/>
                  <a:pt x="5111" y="18810"/>
                  <a:pt x="5085" y="18767"/>
                </a:cubicBezTo>
                <a:cubicBezTo>
                  <a:pt x="5030" y="18683"/>
                  <a:pt x="4975" y="18574"/>
                  <a:pt x="4908" y="18459"/>
                </a:cubicBezTo>
                <a:cubicBezTo>
                  <a:pt x="4784" y="18221"/>
                  <a:pt x="4633" y="17928"/>
                  <a:pt x="4483" y="17579"/>
                </a:cubicBezTo>
                <a:cubicBezTo>
                  <a:pt x="4329" y="17234"/>
                  <a:pt x="4176" y="16833"/>
                  <a:pt x="4025" y="16390"/>
                </a:cubicBezTo>
                <a:cubicBezTo>
                  <a:pt x="3875" y="15947"/>
                  <a:pt x="3740" y="15460"/>
                  <a:pt x="3621" y="14937"/>
                </a:cubicBezTo>
                <a:cubicBezTo>
                  <a:pt x="3593" y="14807"/>
                  <a:pt x="3571" y="14673"/>
                  <a:pt x="3544" y="14538"/>
                </a:cubicBezTo>
                <a:cubicBezTo>
                  <a:pt x="3531" y="14470"/>
                  <a:pt x="3518" y="14402"/>
                  <a:pt x="3505" y="14335"/>
                </a:cubicBezTo>
                <a:cubicBezTo>
                  <a:pt x="3495" y="14266"/>
                  <a:pt x="3486" y="14197"/>
                  <a:pt x="3475" y="14128"/>
                </a:cubicBezTo>
                <a:cubicBezTo>
                  <a:pt x="3457" y="13988"/>
                  <a:pt x="3435" y="13848"/>
                  <a:pt x="3418" y="13706"/>
                </a:cubicBezTo>
                <a:cubicBezTo>
                  <a:pt x="3416" y="13684"/>
                  <a:pt x="3414" y="13660"/>
                  <a:pt x="3412" y="13637"/>
                </a:cubicBezTo>
                <a:cubicBezTo>
                  <a:pt x="3509" y="13116"/>
                  <a:pt x="3684" y="12518"/>
                  <a:pt x="3997" y="12084"/>
                </a:cubicBezTo>
                <a:cubicBezTo>
                  <a:pt x="4134" y="11894"/>
                  <a:pt x="4286" y="11821"/>
                  <a:pt x="4453" y="11821"/>
                </a:cubicBezTo>
                <a:cubicBezTo>
                  <a:pt x="4980" y="11821"/>
                  <a:pt x="5658" y="12540"/>
                  <a:pt x="6493" y="12540"/>
                </a:cubicBezTo>
                <a:cubicBezTo>
                  <a:pt x="6717" y="12540"/>
                  <a:pt x="6952" y="12488"/>
                  <a:pt x="7198" y="12357"/>
                </a:cubicBezTo>
                <a:cubicBezTo>
                  <a:pt x="8654" y="11584"/>
                  <a:pt x="8935" y="9319"/>
                  <a:pt x="8935" y="9319"/>
                </a:cubicBezTo>
                <a:lnTo>
                  <a:pt x="8935" y="9319"/>
                </a:lnTo>
                <a:cubicBezTo>
                  <a:pt x="8033" y="10348"/>
                  <a:pt x="5136" y="10791"/>
                  <a:pt x="4140" y="11377"/>
                </a:cubicBezTo>
                <a:cubicBezTo>
                  <a:pt x="3729" y="11618"/>
                  <a:pt x="3492" y="12148"/>
                  <a:pt x="3356" y="12694"/>
                </a:cubicBezTo>
                <a:lnTo>
                  <a:pt x="3354" y="12613"/>
                </a:lnTo>
                <a:lnTo>
                  <a:pt x="3353" y="12558"/>
                </a:lnTo>
                <a:lnTo>
                  <a:pt x="3352" y="12529"/>
                </a:lnTo>
                <a:lnTo>
                  <a:pt x="3352" y="12524"/>
                </a:lnTo>
                <a:lnTo>
                  <a:pt x="3352" y="12516"/>
                </a:lnTo>
                <a:lnTo>
                  <a:pt x="3360" y="12401"/>
                </a:lnTo>
                <a:lnTo>
                  <a:pt x="3367" y="12286"/>
                </a:lnTo>
                <a:cubicBezTo>
                  <a:pt x="3369" y="12247"/>
                  <a:pt x="3373" y="12209"/>
                  <a:pt x="3381" y="12178"/>
                </a:cubicBezTo>
                <a:lnTo>
                  <a:pt x="3418" y="11979"/>
                </a:lnTo>
                <a:cubicBezTo>
                  <a:pt x="3428" y="11912"/>
                  <a:pt x="3456" y="11840"/>
                  <a:pt x="3473" y="11771"/>
                </a:cubicBezTo>
                <a:cubicBezTo>
                  <a:pt x="3494" y="11701"/>
                  <a:pt x="3512" y="11630"/>
                  <a:pt x="3541" y="11561"/>
                </a:cubicBezTo>
                <a:cubicBezTo>
                  <a:pt x="3746" y="11005"/>
                  <a:pt x="4069" y="10467"/>
                  <a:pt x="4428" y="9954"/>
                </a:cubicBezTo>
                <a:cubicBezTo>
                  <a:pt x="4699" y="9563"/>
                  <a:pt x="4990" y="9182"/>
                  <a:pt x="5283" y="8807"/>
                </a:cubicBezTo>
                <a:cubicBezTo>
                  <a:pt x="6254" y="8489"/>
                  <a:pt x="8530" y="8245"/>
                  <a:pt x="9491" y="7952"/>
                </a:cubicBezTo>
                <a:cubicBezTo>
                  <a:pt x="10628" y="7605"/>
                  <a:pt x="11391" y="5088"/>
                  <a:pt x="11391" y="5088"/>
                </a:cubicBezTo>
                <a:cubicBezTo>
                  <a:pt x="11390" y="5088"/>
                  <a:pt x="11389" y="5088"/>
                  <a:pt x="11388" y="5088"/>
                </a:cubicBezTo>
                <a:cubicBezTo>
                  <a:pt x="10562" y="5088"/>
                  <a:pt x="8285" y="6255"/>
                  <a:pt x="7419" y="7520"/>
                </a:cubicBezTo>
                <a:cubicBezTo>
                  <a:pt x="6885" y="8301"/>
                  <a:pt x="6235" y="8451"/>
                  <a:pt x="5813" y="8451"/>
                </a:cubicBezTo>
                <a:cubicBezTo>
                  <a:pt x="5721" y="8451"/>
                  <a:pt x="5641" y="8444"/>
                  <a:pt x="5574" y="8435"/>
                </a:cubicBezTo>
                <a:cubicBezTo>
                  <a:pt x="5958" y="7946"/>
                  <a:pt x="6338" y="7464"/>
                  <a:pt x="6687" y="6980"/>
                </a:cubicBezTo>
                <a:cubicBezTo>
                  <a:pt x="7040" y="6494"/>
                  <a:pt x="7362" y="6007"/>
                  <a:pt x="7627" y="5519"/>
                </a:cubicBezTo>
                <a:cubicBezTo>
                  <a:pt x="7737" y="5316"/>
                  <a:pt x="7837" y="5114"/>
                  <a:pt x="7926" y="4913"/>
                </a:cubicBezTo>
                <a:cubicBezTo>
                  <a:pt x="8610" y="4464"/>
                  <a:pt x="10534" y="3582"/>
                  <a:pt x="11054" y="2761"/>
                </a:cubicBezTo>
                <a:cubicBezTo>
                  <a:pt x="11649" y="1822"/>
                  <a:pt x="11303" y="897"/>
                  <a:pt x="11303" y="897"/>
                </a:cubicBezTo>
                <a:lnTo>
                  <a:pt x="11303" y="897"/>
                </a:lnTo>
                <a:cubicBezTo>
                  <a:pt x="10224" y="1024"/>
                  <a:pt x="9570" y="2424"/>
                  <a:pt x="9257" y="3493"/>
                </a:cubicBezTo>
                <a:cubicBezTo>
                  <a:pt x="9013" y="4327"/>
                  <a:pt x="8338" y="4552"/>
                  <a:pt x="8051" y="4611"/>
                </a:cubicBezTo>
                <a:cubicBezTo>
                  <a:pt x="8121" y="4431"/>
                  <a:pt x="8181" y="4252"/>
                  <a:pt x="8230" y="4075"/>
                </a:cubicBezTo>
                <a:cubicBezTo>
                  <a:pt x="8300" y="3842"/>
                  <a:pt x="8338" y="3610"/>
                  <a:pt x="8373" y="3390"/>
                </a:cubicBezTo>
                <a:cubicBezTo>
                  <a:pt x="8382" y="3279"/>
                  <a:pt x="8391" y="3171"/>
                  <a:pt x="8400" y="3066"/>
                </a:cubicBezTo>
                <a:cubicBezTo>
                  <a:pt x="8411" y="2961"/>
                  <a:pt x="8400" y="2859"/>
                  <a:pt x="8401" y="2760"/>
                </a:cubicBezTo>
                <a:cubicBezTo>
                  <a:pt x="8400" y="2710"/>
                  <a:pt x="8399" y="2661"/>
                  <a:pt x="8399" y="2614"/>
                </a:cubicBezTo>
                <a:cubicBezTo>
                  <a:pt x="8397" y="2565"/>
                  <a:pt x="8389" y="2519"/>
                  <a:pt x="8384" y="2473"/>
                </a:cubicBezTo>
                <a:cubicBezTo>
                  <a:pt x="8373" y="2380"/>
                  <a:pt x="8362" y="2292"/>
                  <a:pt x="8352" y="2208"/>
                </a:cubicBezTo>
                <a:cubicBezTo>
                  <a:pt x="8318" y="2039"/>
                  <a:pt x="8281" y="1886"/>
                  <a:pt x="8247" y="1749"/>
                </a:cubicBezTo>
                <a:cubicBezTo>
                  <a:pt x="8200" y="1615"/>
                  <a:pt x="8159" y="1495"/>
                  <a:pt x="8123" y="1391"/>
                </a:cubicBezTo>
                <a:cubicBezTo>
                  <a:pt x="8085" y="1288"/>
                  <a:pt x="8039" y="1206"/>
                  <a:pt x="8009" y="1137"/>
                </a:cubicBezTo>
                <a:cubicBezTo>
                  <a:pt x="7945" y="999"/>
                  <a:pt x="7911" y="926"/>
                  <a:pt x="7911" y="926"/>
                </a:cubicBezTo>
                <a:lnTo>
                  <a:pt x="7797" y="985"/>
                </a:lnTo>
                <a:cubicBezTo>
                  <a:pt x="7797" y="985"/>
                  <a:pt x="7829" y="1057"/>
                  <a:pt x="7886" y="1192"/>
                </a:cubicBezTo>
                <a:cubicBezTo>
                  <a:pt x="7914" y="1260"/>
                  <a:pt x="7956" y="1341"/>
                  <a:pt x="7990" y="1441"/>
                </a:cubicBezTo>
                <a:cubicBezTo>
                  <a:pt x="8022" y="1543"/>
                  <a:pt x="8059" y="1659"/>
                  <a:pt x="8100" y="1790"/>
                </a:cubicBezTo>
                <a:cubicBezTo>
                  <a:pt x="8129" y="1923"/>
                  <a:pt x="8160" y="2071"/>
                  <a:pt x="8189" y="2232"/>
                </a:cubicBezTo>
                <a:cubicBezTo>
                  <a:pt x="8196" y="2315"/>
                  <a:pt x="8204" y="2399"/>
                  <a:pt x="8211" y="2487"/>
                </a:cubicBezTo>
                <a:cubicBezTo>
                  <a:pt x="8214" y="2532"/>
                  <a:pt x="8221" y="2577"/>
                  <a:pt x="8223" y="2622"/>
                </a:cubicBezTo>
                <a:cubicBezTo>
                  <a:pt x="8221" y="2668"/>
                  <a:pt x="8220" y="2715"/>
                  <a:pt x="8220" y="2762"/>
                </a:cubicBezTo>
                <a:cubicBezTo>
                  <a:pt x="8216" y="2857"/>
                  <a:pt x="8224" y="2954"/>
                  <a:pt x="8211" y="3055"/>
                </a:cubicBezTo>
                <a:cubicBezTo>
                  <a:pt x="8200" y="3155"/>
                  <a:pt x="8188" y="3258"/>
                  <a:pt x="8176" y="3362"/>
                </a:cubicBezTo>
                <a:cubicBezTo>
                  <a:pt x="8136" y="3572"/>
                  <a:pt x="8094" y="3791"/>
                  <a:pt x="8021" y="4014"/>
                </a:cubicBezTo>
                <a:cubicBezTo>
                  <a:pt x="7883" y="4461"/>
                  <a:pt x="7670" y="4925"/>
                  <a:pt x="7399" y="5391"/>
                </a:cubicBezTo>
                <a:cubicBezTo>
                  <a:pt x="7254" y="5639"/>
                  <a:pt x="7093" y="5888"/>
                  <a:pt x="6920" y="6138"/>
                </a:cubicBezTo>
                <a:cubicBezTo>
                  <a:pt x="6878" y="5486"/>
                  <a:pt x="6780" y="3724"/>
                  <a:pt x="6842" y="2807"/>
                </a:cubicBezTo>
                <a:cubicBezTo>
                  <a:pt x="6922" y="1670"/>
                  <a:pt x="5508" y="1"/>
                  <a:pt x="5508"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2" name="عنوان فرعي 1"/>
          <p:cNvSpPr>
            <a:spLocks noGrp="1"/>
          </p:cNvSpPr>
          <p:nvPr>
            <p:ph type="subTitle" idx="1"/>
          </p:nvPr>
        </p:nvSpPr>
        <p:spPr>
          <a:xfrm>
            <a:off x="51020" y="8316"/>
            <a:ext cx="8736205" cy="6432715"/>
          </a:xfrm>
        </p:spPr>
        <p:txBody>
          <a:bodyPr/>
          <a:lstStyle/>
          <a:p>
            <a:pPr algn="l"/>
            <a:r>
              <a:rPr lang="x-none" altLang="en-US" sz="2000" dirty="0"/>
              <a:t> </a:t>
            </a:r>
            <a:r>
              <a:rPr lang="en-US" sz="2000" dirty="0"/>
              <a:t>Symptoms tend to occur during the last trimester but can occur at any time </a:t>
            </a:r>
          </a:p>
          <a:p>
            <a:pPr algn="l"/>
            <a:r>
              <a:rPr lang="en-US" sz="2000" dirty="0"/>
              <a:t> In most cases, they gradually resolve over a period of weeks to months after delivery; however, symptoms can be prolonged for several months in women who are breastfeeding </a:t>
            </a:r>
          </a:p>
          <a:p>
            <a:pPr algn="l"/>
            <a:r>
              <a:rPr lang="en-US" sz="2000" dirty="0"/>
              <a:t> In one series of 37 women followed prospectively from near term to approximately 12 months after delivery, symptoms remained in 46 percent and were more common in women with early onset of disease </a:t>
            </a:r>
          </a:p>
          <a:p>
            <a:pPr algn="l"/>
            <a:r>
              <a:rPr lang="en-US" sz="2000" dirty="0"/>
              <a:t>Symptoms may recur in subsequent pregnancies.</a:t>
            </a:r>
          </a:p>
          <a:p>
            <a:pPr algn="l"/>
            <a:endParaRPr lang="en-US" sz="2000" dirty="0"/>
          </a:p>
          <a:p>
            <a:pPr algn="l"/>
            <a:r>
              <a:rPr lang="en-US" sz="2000" dirty="0"/>
              <a:t>Patients may receive benefit from splinting the wrist at night in a neutral position or slight extension. Wrist splints may need to be worn throughout the day in severe cases. </a:t>
            </a:r>
          </a:p>
          <a:p>
            <a:pPr algn="l"/>
            <a:endParaRPr lang="en-US" sz="2000" dirty="0"/>
          </a:p>
          <a:p>
            <a:pPr algn="l"/>
            <a:r>
              <a:rPr lang="en-US" sz="2000" dirty="0"/>
              <a:t>Corticosteroid injection or surgery to release the flexor retinaculum is rarely indicated during pregnancy since the disease has a better prognosis than idiopathic CTS and often resolves postpartum</a:t>
            </a:r>
          </a:p>
        </p:txBody>
      </p:sp>
    </p:spTree>
    <p:extLst>
      <p:ext uri="{BB962C8B-B14F-4D97-AF65-F5344CB8AC3E}">
        <p14:creationId xmlns:p14="http://schemas.microsoft.com/office/powerpoint/2010/main" val="13222994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18"/>
        <p:cNvGrpSpPr/>
        <p:nvPr/>
      </p:nvGrpSpPr>
      <p:grpSpPr>
        <a:xfrm>
          <a:off x="0" y="0"/>
          <a:ext cx="0" cy="0"/>
          <a:chOff x="0" y="0"/>
          <a:chExt cx="0" cy="0"/>
        </a:xfrm>
      </p:grpSpPr>
      <p:sp>
        <p:nvSpPr>
          <p:cNvPr id="524" name="Google Shape;524;p50"/>
          <p:cNvSpPr/>
          <p:nvPr/>
        </p:nvSpPr>
        <p:spPr>
          <a:xfrm rot="-6977621">
            <a:off x="381041" y="313063"/>
            <a:ext cx="1455028" cy="2050821"/>
          </a:xfrm>
          <a:custGeom>
            <a:avLst/>
            <a:gdLst/>
            <a:ahLst/>
            <a:cxnLst/>
            <a:rect l="l" t="t" r="r" b="b"/>
            <a:pathLst>
              <a:path w="20455" h="38441" extrusionOk="0">
                <a:moveTo>
                  <a:pt x="8383" y="17974"/>
                </a:moveTo>
                <a:lnTo>
                  <a:pt x="8383" y="17974"/>
                </a:lnTo>
                <a:cubicBezTo>
                  <a:pt x="8384" y="17974"/>
                  <a:pt x="8384" y="17974"/>
                  <a:pt x="8384" y="17975"/>
                </a:cubicBezTo>
                <a:lnTo>
                  <a:pt x="8384" y="17975"/>
                </a:lnTo>
                <a:cubicBezTo>
                  <a:pt x="8384" y="17974"/>
                  <a:pt x="8384" y="17974"/>
                  <a:pt x="8383" y="17974"/>
                </a:cubicBezTo>
                <a:close/>
                <a:moveTo>
                  <a:pt x="6372" y="0"/>
                </a:moveTo>
                <a:cubicBezTo>
                  <a:pt x="6372" y="0"/>
                  <a:pt x="6372" y="1"/>
                  <a:pt x="6372" y="1"/>
                </a:cubicBezTo>
                <a:cubicBezTo>
                  <a:pt x="6391" y="18"/>
                  <a:pt x="6235" y="3336"/>
                  <a:pt x="7172" y="5455"/>
                </a:cubicBezTo>
                <a:cubicBezTo>
                  <a:pt x="8035" y="7193"/>
                  <a:pt x="8915" y="10599"/>
                  <a:pt x="9189" y="11828"/>
                </a:cubicBezTo>
                <a:cubicBezTo>
                  <a:pt x="8843" y="11325"/>
                  <a:pt x="8505" y="10831"/>
                  <a:pt x="8180" y="10346"/>
                </a:cubicBezTo>
                <a:cubicBezTo>
                  <a:pt x="7580" y="9452"/>
                  <a:pt x="7027" y="8586"/>
                  <a:pt x="6554" y="7763"/>
                </a:cubicBezTo>
                <a:cubicBezTo>
                  <a:pt x="6312" y="7354"/>
                  <a:pt x="6107" y="6951"/>
                  <a:pt x="5905" y="6569"/>
                </a:cubicBezTo>
                <a:cubicBezTo>
                  <a:pt x="5813" y="6377"/>
                  <a:pt x="5723" y="6189"/>
                  <a:pt x="5634" y="6007"/>
                </a:cubicBezTo>
                <a:cubicBezTo>
                  <a:pt x="5543" y="5824"/>
                  <a:pt x="5477" y="5645"/>
                  <a:pt x="5399" y="5472"/>
                </a:cubicBezTo>
                <a:cubicBezTo>
                  <a:pt x="5362" y="5385"/>
                  <a:pt x="5325" y="5300"/>
                  <a:pt x="5288" y="5217"/>
                </a:cubicBezTo>
                <a:cubicBezTo>
                  <a:pt x="5253" y="5132"/>
                  <a:pt x="5226" y="5050"/>
                  <a:pt x="5194" y="4970"/>
                </a:cubicBezTo>
                <a:cubicBezTo>
                  <a:pt x="5135" y="4807"/>
                  <a:pt x="5076" y="4652"/>
                  <a:pt x="5018" y="4502"/>
                </a:cubicBezTo>
                <a:cubicBezTo>
                  <a:pt x="4922" y="4205"/>
                  <a:pt x="4835" y="3931"/>
                  <a:pt x="4759" y="3685"/>
                </a:cubicBezTo>
                <a:cubicBezTo>
                  <a:pt x="4700" y="3444"/>
                  <a:pt x="4644" y="3227"/>
                  <a:pt x="4595" y="3039"/>
                </a:cubicBezTo>
                <a:cubicBezTo>
                  <a:pt x="4547" y="2850"/>
                  <a:pt x="4528" y="2697"/>
                  <a:pt x="4500" y="2570"/>
                </a:cubicBezTo>
                <a:cubicBezTo>
                  <a:pt x="4452" y="2315"/>
                  <a:pt x="4424" y="2179"/>
                  <a:pt x="4424" y="2179"/>
                </a:cubicBezTo>
                <a:cubicBezTo>
                  <a:pt x="4358" y="2150"/>
                  <a:pt x="4292" y="2121"/>
                  <a:pt x="4227" y="2092"/>
                </a:cubicBezTo>
                <a:lnTo>
                  <a:pt x="4227" y="2092"/>
                </a:lnTo>
                <a:cubicBezTo>
                  <a:pt x="4227" y="2092"/>
                  <a:pt x="4252" y="2230"/>
                  <a:pt x="4297" y="2488"/>
                </a:cubicBezTo>
                <a:cubicBezTo>
                  <a:pt x="4322" y="2619"/>
                  <a:pt x="4339" y="2774"/>
                  <a:pt x="4383" y="2967"/>
                </a:cubicBezTo>
                <a:cubicBezTo>
                  <a:pt x="4430" y="3161"/>
                  <a:pt x="4483" y="3383"/>
                  <a:pt x="4539" y="3632"/>
                </a:cubicBezTo>
                <a:cubicBezTo>
                  <a:pt x="4613" y="3885"/>
                  <a:pt x="4698" y="4168"/>
                  <a:pt x="4792" y="4476"/>
                </a:cubicBezTo>
                <a:cubicBezTo>
                  <a:pt x="4849" y="4632"/>
                  <a:pt x="4907" y="4794"/>
                  <a:pt x="4966" y="4962"/>
                </a:cubicBezTo>
                <a:cubicBezTo>
                  <a:pt x="4997" y="5046"/>
                  <a:pt x="5024" y="5131"/>
                  <a:pt x="5059" y="5219"/>
                </a:cubicBezTo>
                <a:cubicBezTo>
                  <a:pt x="5096" y="5306"/>
                  <a:pt x="5133" y="5395"/>
                  <a:pt x="5171" y="5485"/>
                </a:cubicBezTo>
                <a:cubicBezTo>
                  <a:pt x="5248" y="5665"/>
                  <a:pt x="5315" y="5853"/>
                  <a:pt x="5405" y="6044"/>
                </a:cubicBezTo>
                <a:cubicBezTo>
                  <a:pt x="5496" y="6235"/>
                  <a:pt x="5586" y="6431"/>
                  <a:pt x="5678" y="6634"/>
                </a:cubicBezTo>
                <a:cubicBezTo>
                  <a:pt x="5880" y="7033"/>
                  <a:pt x="6089" y="7456"/>
                  <a:pt x="6332" y="7883"/>
                </a:cubicBezTo>
                <a:cubicBezTo>
                  <a:pt x="6512" y="8207"/>
                  <a:pt x="6702" y="8537"/>
                  <a:pt x="6901" y="8873"/>
                </a:cubicBezTo>
                <a:cubicBezTo>
                  <a:pt x="6510" y="8765"/>
                  <a:pt x="5531" y="8358"/>
                  <a:pt x="4645" y="6888"/>
                </a:cubicBezTo>
                <a:cubicBezTo>
                  <a:pt x="3538" y="5016"/>
                  <a:pt x="1519" y="2754"/>
                  <a:pt x="80" y="2754"/>
                </a:cubicBezTo>
                <a:cubicBezTo>
                  <a:pt x="54" y="2754"/>
                  <a:pt x="27" y="2755"/>
                  <a:pt x="1" y="2757"/>
                </a:cubicBezTo>
                <a:cubicBezTo>
                  <a:pt x="3" y="2766"/>
                  <a:pt x="429" y="4351"/>
                  <a:pt x="1874" y="5837"/>
                </a:cubicBezTo>
                <a:cubicBezTo>
                  <a:pt x="3141" y="7079"/>
                  <a:pt x="6093" y="8563"/>
                  <a:pt x="7230" y="9413"/>
                </a:cubicBezTo>
                <a:cubicBezTo>
                  <a:pt x="7465" y="9796"/>
                  <a:pt x="7711" y="10185"/>
                  <a:pt x="7964" y="10578"/>
                </a:cubicBezTo>
                <a:cubicBezTo>
                  <a:pt x="8562" y="11507"/>
                  <a:pt x="9203" y="12464"/>
                  <a:pt x="9848" y="13453"/>
                </a:cubicBezTo>
                <a:cubicBezTo>
                  <a:pt x="10494" y="14442"/>
                  <a:pt x="11146" y="15464"/>
                  <a:pt x="11770" y="16530"/>
                </a:cubicBezTo>
                <a:cubicBezTo>
                  <a:pt x="11766" y="16534"/>
                  <a:pt x="11700" y="16560"/>
                  <a:pt x="11580" y="16560"/>
                </a:cubicBezTo>
                <a:cubicBezTo>
                  <a:pt x="11206" y="16560"/>
                  <a:pt x="10312" y="16312"/>
                  <a:pt x="9153" y="14385"/>
                </a:cubicBezTo>
                <a:cubicBezTo>
                  <a:pt x="7638" y="11856"/>
                  <a:pt x="4233" y="9847"/>
                  <a:pt x="3123" y="9847"/>
                </a:cubicBezTo>
                <a:cubicBezTo>
                  <a:pt x="3092" y="9847"/>
                  <a:pt x="3062" y="9849"/>
                  <a:pt x="3035" y="9852"/>
                </a:cubicBezTo>
                <a:cubicBezTo>
                  <a:pt x="3077" y="9866"/>
                  <a:pt x="4457" y="13333"/>
                  <a:pt x="6745" y="14929"/>
                </a:cubicBezTo>
                <a:cubicBezTo>
                  <a:pt x="9080" y="16508"/>
                  <a:pt x="12085" y="17172"/>
                  <a:pt x="12708" y="18223"/>
                </a:cubicBezTo>
                <a:cubicBezTo>
                  <a:pt x="12989" y="18761"/>
                  <a:pt x="13256" y="19310"/>
                  <a:pt x="13506" y="19872"/>
                </a:cubicBezTo>
                <a:cubicBezTo>
                  <a:pt x="14024" y="21032"/>
                  <a:pt x="14458" y="22257"/>
                  <a:pt x="14707" y="23487"/>
                </a:cubicBezTo>
                <a:cubicBezTo>
                  <a:pt x="14743" y="23641"/>
                  <a:pt x="14765" y="23794"/>
                  <a:pt x="14787" y="23946"/>
                </a:cubicBezTo>
                <a:cubicBezTo>
                  <a:pt x="14809" y="24096"/>
                  <a:pt x="14839" y="24256"/>
                  <a:pt x="14850" y="24397"/>
                </a:cubicBezTo>
                <a:cubicBezTo>
                  <a:pt x="14863" y="24538"/>
                  <a:pt x="14875" y="24680"/>
                  <a:pt x="14887" y="24822"/>
                </a:cubicBezTo>
                <a:cubicBezTo>
                  <a:pt x="14894" y="24890"/>
                  <a:pt x="14896" y="24969"/>
                  <a:pt x="14896" y="25051"/>
                </a:cubicBezTo>
                <a:cubicBezTo>
                  <a:pt x="14897" y="25131"/>
                  <a:pt x="14897" y="25210"/>
                  <a:pt x="14898" y="25290"/>
                </a:cubicBezTo>
                <a:cubicBezTo>
                  <a:pt x="14898" y="25369"/>
                  <a:pt x="14899" y="25449"/>
                  <a:pt x="14899" y="25529"/>
                </a:cubicBezTo>
                <a:lnTo>
                  <a:pt x="14899" y="25545"/>
                </a:lnTo>
                <a:cubicBezTo>
                  <a:pt x="14899" y="25548"/>
                  <a:pt x="14899" y="25552"/>
                  <a:pt x="14898" y="25556"/>
                </a:cubicBezTo>
                <a:cubicBezTo>
                  <a:pt x="14897" y="25575"/>
                  <a:pt x="14896" y="25594"/>
                  <a:pt x="14895" y="25612"/>
                </a:cubicBezTo>
                <a:cubicBezTo>
                  <a:pt x="14893" y="25650"/>
                  <a:pt x="14891" y="25688"/>
                  <a:pt x="14889" y="25726"/>
                </a:cubicBezTo>
                <a:cubicBezTo>
                  <a:pt x="14881" y="25876"/>
                  <a:pt x="14872" y="26028"/>
                  <a:pt x="14862" y="26178"/>
                </a:cubicBezTo>
                <a:cubicBezTo>
                  <a:pt x="14855" y="26278"/>
                  <a:pt x="14849" y="26377"/>
                  <a:pt x="14842" y="26477"/>
                </a:cubicBezTo>
                <a:cubicBezTo>
                  <a:pt x="14738" y="25126"/>
                  <a:pt x="14467" y="23640"/>
                  <a:pt x="13847" y="22875"/>
                </a:cubicBezTo>
                <a:cubicBezTo>
                  <a:pt x="12578" y="21349"/>
                  <a:pt x="11077" y="22074"/>
                  <a:pt x="8384" y="17975"/>
                </a:cubicBezTo>
                <a:lnTo>
                  <a:pt x="8384" y="17975"/>
                </a:lnTo>
                <a:cubicBezTo>
                  <a:pt x="8408" y="18022"/>
                  <a:pt x="8518" y="21117"/>
                  <a:pt x="10235" y="23046"/>
                </a:cubicBezTo>
                <a:cubicBezTo>
                  <a:pt x="10744" y="23639"/>
                  <a:pt x="11222" y="23809"/>
                  <a:pt x="11664" y="23809"/>
                </a:cubicBezTo>
                <a:cubicBezTo>
                  <a:pt x="12266" y="23809"/>
                  <a:pt x="12800" y="23493"/>
                  <a:pt x="13254" y="23493"/>
                </a:cubicBezTo>
                <a:cubicBezTo>
                  <a:pt x="13606" y="23493"/>
                  <a:pt x="13910" y="23683"/>
                  <a:pt x="14160" y="24356"/>
                </a:cubicBezTo>
                <a:cubicBezTo>
                  <a:pt x="14541" y="25384"/>
                  <a:pt x="14668" y="26690"/>
                  <a:pt x="14694" y="27801"/>
                </a:cubicBezTo>
                <a:cubicBezTo>
                  <a:pt x="14688" y="27841"/>
                  <a:pt x="14682" y="27881"/>
                  <a:pt x="14677" y="27920"/>
                </a:cubicBezTo>
                <a:cubicBezTo>
                  <a:pt x="14633" y="28200"/>
                  <a:pt x="14582" y="28471"/>
                  <a:pt x="14532" y="28742"/>
                </a:cubicBezTo>
                <a:cubicBezTo>
                  <a:pt x="14507" y="28876"/>
                  <a:pt x="14481" y="29010"/>
                  <a:pt x="14455" y="29143"/>
                </a:cubicBezTo>
                <a:cubicBezTo>
                  <a:pt x="14425" y="29272"/>
                  <a:pt x="14396" y="29402"/>
                  <a:pt x="14365" y="29530"/>
                </a:cubicBezTo>
                <a:cubicBezTo>
                  <a:pt x="14303" y="29785"/>
                  <a:pt x="14244" y="30040"/>
                  <a:pt x="14177" y="30284"/>
                </a:cubicBezTo>
                <a:cubicBezTo>
                  <a:pt x="13906" y="31260"/>
                  <a:pt x="13595" y="32142"/>
                  <a:pt x="13268" y="32913"/>
                </a:cubicBezTo>
                <a:cubicBezTo>
                  <a:pt x="13053" y="33418"/>
                  <a:pt x="12835" y="33880"/>
                  <a:pt x="12620" y="34296"/>
                </a:cubicBezTo>
                <a:cubicBezTo>
                  <a:pt x="12373" y="33714"/>
                  <a:pt x="11964" y="32475"/>
                  <a:pt x="12170" y="30943"/>
                </a:cubicBezTo>
                <a:cubicBezTo>
                  <a:pt x="12451" y="28825"/>
                  <a:pt x="13028" y="26703"/>
                  <a:pt x="10974" y="24387"/>
                </a:cubicBezTo>
                <a:cubicBezTo>
                  <a:pt x="10970" y="24397"/>
                  <a:pt x="10303" y="26003"/>
                  <a:pt x="10506" y="28117"/>
                </a:cubicBezTo>
                <a:cubicBezTo>
                  <a:pt x="10759" y="30174"/>
                  <a:pt x="12830" y="34058"/>
                  <a:pt x="12102" y="35229"/>
                </a:cubicBezTo>
                <a:cubicBezTo>
                  <a:pt x="11854" y="35647"/>
                  <a:pt x="11620" y="35994"/>
                  <a:pt x="11418" y="36282"/>
                </a:cubicBezTo>
                <a:cubicBezTo>
                  <a:pt x="11291" y="36453"/>
                  <a:pt x="11178" y="36615"/>
                  <a:pt x="11077" y="36734"/>
                </a:cubicBezTo>
                <a:cubicBezTo>
                  <a:pt x="11026" y="36796"/>
                  <a:pt x="10980" y="36853"/>
                  <a:pt x="10937" y="36905"/>
                </a:cubicBezTo>
                <a:cubicBezTo>
                  <a:pt x="10893" y="36961"/>
                  <a:pt x="10866" y="36983"/>
                  <a:pt x="10835" y="37019"/>
                </a:cubicBezTo>
                <a:cubicBezTo>
                  <a:pt x="10806" y="37052"/>
                  <a:pt x="10782" y="37080"/>
                  <a:pt x="10759" y="37106"/>
                </a:cubicBezTo>
                <a:cubicBezTo>
                  <a:pt x="10728" y="37132"/>
                  <a:pt x="10702" y="37156"/>
                  <a:pt x="10682" y="37175"/>
                </a:cubicBezTo>
                <a:cubicBezTo>
                  <a:pt x="10641" y="37212"/>
                  <a:pt x="10619" y="37231"/>
                  <a:pt x="10619" y="37231"/>
                </a:cubicBezTo>
                <a:cubicBezTo>
                  <a:pt x="10725" y="37630"/>
                  <a:pt x="10826" y="38033"/>
                  <a:pt x="10922" y="38441"/>
                </a:cubicBezTo>
                <a:cubicBezTo>
                  <a:pt x="10922" y="38441"/>
                  <a:pt x="10943" y="38421"/>
                  <a:pt x="10985" y="38382"/>
                </a:cubicBezTo>
                <a:cubicBezTo>
                  <a:pt x="11006" y="38362"/>
                  <a:pt x="11033" y="38339"/>
                  <a:pt x="11063" y="38310"/>
                </a:cubicBezTo>
                <a:cubicBezTo>
                  <a:pt x="11100" y="38271"/>
                  <a:pt x="11144" y="38225"/>
                  <a:pt x="11192" y="38172"/>
                </a:cubicBezTo>
                <a:cubicBezTo>
                  <a:pt x="11238" y="38121"/>
                  <a:pt x="11300" y="38056"/>
                  <a:pt x="11347" y="37996"/>
                </a:cubicBezTo>
                <a:cubicBezTo>
                  <a:pt x="11396" y="37936"/>
                  <a:pt x="11449" y="37869"/>
                  <a:pt x="11507" y="37797"/>
                </a:cubicBezTo>
                <a:cubicBezTo>
                  <a:pt x="11623" y="37655"/>
                  <a:pt x="11743" y="37479"/>
                  <a:pt x="11884" y="37287"/>
                </a:cubicBezTo>
                <a:cubicBezTo>
                  <a:pt x="12155" y="36892"/>
                  <a:pt x="12475" y="36401"/>
                  <a:pt x="12808" y="35792"/>
                </a:cubicBezTo>
                <a:cubicBezTo>
                  <a:pt x="12972" y="35499"/>
                  <a:pt x="13140" y="35177"/>
                  <a:pt x="13307" y="34829"/>
                </a:cubicBezTo>
                <a:lnTo>
                  <a:pt x="13307" y="34830"/>
                </a:lnTo>
                <a:cubicBezTo>
                  <a:pt x="13308" y="34830"/>
                  <a:pt x="13311" y="34825"/>
                  <a:pt x="13315" y="34816"/>
                </a:cubicBezTo>
                <a:cubicBezTo>
                  <a:pt x="13423" y="34591"/>
                  <a:pt x="13531" y="34356"/>
                  <a:pt x="13640" y="34109"/>
                </a:cubicBezTo>
                <a:cubicBezTo>
                  <a:pt x="13898" y="33608"/>
                  <a:pt x="14289" y="32993"/>
                  <a:pt x="14740" y="32772"/>
                </a:cubicBezTo>
                <a:cubicBezTo>
                  <a:pt x="14851" y="32716"/>
                  <a:pt x="14987" y="32693"/>
                  <a:pt x="15141" y="32693"/>
                </a:cubicBezTo>
                <a:cubicBezTo>
                  <a:pt x="15831" y="32693"/>
                  <a:pt x="16891" y="33151"/>
                  <a:pt x="17750" y="33151"/>
                </a:cubicBezTo>
                <a:cubicBezTo>
                  <a:pt x="18114" y="33151"/>
                  <a:pt x="18443" y="33069"/>
                  <a:pt x="18691" y="32834"/>
                </a:cubicBezTo>
                <a:cubicBezTo>
                  <a:pt x="19675" y="31914"/>
                  <a:pt x="20455" y="29272"/>
                  <a:pt x="20439" y="29266"/>
                </a:cubicBezTo>
                <a:cubicBezTo>
                  <a:pt x="20438" y="29258"/>
                  <a:pt x="19866" y="29132"/>
                  <a:pt x="19145" y="29132"/>
                </a:cubicBezTo>
                <a:cubicBezTo>
                  <a:pt x="18273" y="29132"/>
                  <a:pt x="17184" y="29316"/>
                  <a:pt x="16624" y="30113"/>
                </a:cubicBezTo>
                <a:cubicBezTo>
                  <a:pt x="15998" y="31025"/>
                  <a:pt x="14879" y="32190"/>
                  <a:pt x="14110" y="32946"/>
                </a:cubicBezTo>
                <a:cubicBezTo>
                  <a:pt x="14348" y="32300"/>
                  <a:pt x="14573" y="31594"/>
                  <a:pt x="14775" y="30836"/>
                </a:cubicBezTo>
                <a:cubicBezTo>
                  <a:pt x="14843" y="30575"/>
                  <a:pt x="14904" y="30302"/>
                  <a:pt x="14966" y="30029"/>
                </a:cubicBezTo>
                <a:cubicBezTo>
                  <a:pt x="16000" y="26114"/>
                  <a:pt x="17444" y="27690"/>
                  <a:pt x="18251" y="24778"/>
                </a:cubicBezTo>
                <a:cubicBezTo>
                  <a:pt x="19005" y="21806"/>
                  <a:pt x="17764" y="18803"/>
                  <a:pt x="17751" y="18803"/>
                </a:cubicBezTo>
                <a:cubicBezTo>
                  <a:pt x="17751" y="18803"/>
                  <a:pt x="17751" y="18803"/>
                  <a:pt x="17751" y="18803"/>
                </a:cubicBezTo>
                <a:cubicBezTo>
                  <a:pt x="16056" y="20920"/>
                  <a:pt x="15943" y="24324"/>
                  <a:pt x="15966" y="25572"/>
                </a:cubicBezTo>
                <a:cubicBezTo>
                  <a:pt x="16009" y="26326"/>
                  <a:pt x="15621" y="27397"/>
                  <a:pt x="15302" y="28133"/>
                </a:cubicBezTo>
                <a:cubicBezTo>
                  <a:pt x="15331" y="27887"/>
                  <a:pt x="15360" y="27640"/>
                  <a:pt x="15387" y="27390"/>
                </a:cubicBezTo>
                <a:cubicBezTo>
                  <a:pt x="15424" y="27085"/>
                  <a:pt x="15438" y="26763"/>
                  <a:pt x="15457" y="26443"/>
                </a:cubicBezTo>
                <a:cubicBezTo>
                  <a:pt x="15465" y="26283"/>
                  <a:pt x="15473" y="26122"/>
                  <a:pt x="15479" y="25961"/>
                </a:cubicBezTo>
                <a:cubicBezTo>
                  <a:pt x="15482" y="25920"/>
                  <a:pt x="15484" y="25880"/>
                  <a:pt x="15485" y="25839"/>
                </a:cubicBezTo>
                <a:cubicBezTo>
                  <a:pt x="15486" y="25819"/>
                  <a:pt x="15487" y="25798"/>
                  <a:pt x="15488" y="25778"/>
                </a:cubicBezTo>
                <a:cubicBezTo>
                  <a:pt x="15488" y="25774"/>
                  <a:pt x="15488" y="25768"/>
                  <a:pt x="15488" y="25763"/>
                </a:cubicBezTo>
                <a:cubicBezTo>
                  <a:pt x="15489" y="25747"/>
                  <a:pt x="15489" y="25731"/>
                  <a:pt x="15489" y="25716"/>
                </a:cubicBezTo>
                <a:cubicBezTo>
                  <a:pt x="15489" y="25706"/>
                  <a:pt x="15488" y="25695"/>
                  <a:pt x="15488" y="25686"/>
                </a:cubicBezTo>
                <a:cubicBezTo>
                  <a:pt x="15487" y="25605"/>
                  <a:pt x="15486" y="25525"/>
                  <a:pt x="15484" y="25443"/>
                </a:cubicBezTo>
                <a:cubicBezTo>
                  <a:pt x="15483" y="25362"/>
                  <a:pt x="15480" y="25282"/>
                  <a:pt x="15478" y="25201"/>
                </a:cubicBezTo>
                <a:cubicBezTo>
                  <a:pt x="15477" y="25122"/>
                  <a:pt x="15475" y="25039"/>
                  <a:pt x="15465" y="24943"/>
                </a:cubicBezTo>
                <a:cubicBezTo>
                  <a:pt x="15449" y="24758"/>
                  <a:pt x="15431" y="24572"/>
                  <a:pt x="15413" y="24387"/>
                </a:cubicBezTo>
                <a:cubicBezTo>
                  <a:pt x="15394" y="24200"/>
                  <a:pt x="15359" y="24034"/>
                  <a:pt x="15331" y="23856"/>
                </a:cubicBezTo>
                <a:cubicBezTo>
                  <a:pt x="15302" y="23680"/>
                  <a:pt x="15273" y="23504"/>
                  <a:pt x="15231" y="23334"/>
                </a:cubicBezTo>
                <a:cubicBezTo>
                  <a:pt x="14957" y="22090"/>
                  <a:pt x="14532" y="20929"/>
                  <a:pt x="14043" y="19844"/>
                </a:cubicBezTo>
                <a:cubicBezTo>
                  <a:pt x="13815" y="18825"/>
                  <a:pt x="13616" y="17638"/>
                  <a:pt x="13682" y="16781"/>
                </a:cubicBezTo>
                <a:cubicBezTo>
                  <a:pt x="13835" y="14974"/>
                  <a:pt x="14975" y="12570"/>
                  <a:pt x="12952" y="8419"/>
                </a:cubicBezTo>
                <a:cubicBezTo>
                  <a:pt x="12952" y="8419"/>
                  <a:pt x="12952" y="8419"/>
                  <a:pt x="12951" y="8419"/>
                </a:cubicBezTo>
                <a:cubicBezTo>
                  <a:pt x="12931" y="8419"/>
                  <a:pt x="12060" y="9514"/>
                  <a:pt x="11906" y="12219"/>
                </a:cubicBezTo>
                <a:cubicBezTo>
                  <a:pt x="11908" y="13698"/>
                  <a:pt x="12805" y="16586"/>
                  <a:pt x="13559" y="18830"/>
                </a:cubicBezTo>
                <a:cubicBezTo>
                  <a:pt x="13087" y="17890"/>
                  <a:pt x="12576" y="16998"/>
                  <a:pt x="12052" y="16143"/>
                </a:cubicBezTo>
                <a:cubicBezTo>
                  <a:pt x="11405" y="15089"/>
                  <a:pt x="10736" y="14090"/>
                  <a:pt x="10080" y="13128"/>
                </a:cubicBezTo>
                <a:cubicBezTo>
                  <a:pt x="10068" y="13110"/>
                  <a:pt x="10056" y="13092"/>
                  <a:pt x="10043" y="13073"/>
                </a:cubicBezTo>
                <a:lnTo>
                  <a:pt x="10043" y="13073"/>
                </a:lnTo>
                <a:cubicBezTo>
                  <a:pt x="10066" y="13069"/>
                  <a:pt x="9039" y="11093"/>
                  <a:pt x="8864" y="9788"/>
                </a:cubicBezTo>
                <a:cubicBezTo>
                  <a:pt x="8715" y="8472"/>
                  <a:pt x="9981" y="5829"/>
                  <a:pt x="9275" y="3983"/>
                </a:cubicBezTo>
                <a:cubicBezTo>
                  <a:pt x="8606" y="2144"/>
                  <a:pt x="6398" y="0"/>
                  <a:pt x="6372"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27" name="Google Shape;527;p50"/>
          <p:cNvSpPr/>
          <p:nvPr/>
        </p:nvSpPr>
        <p:spPr>
          <a:xfrm rot="8100000">
            <a:off x="7281330" y="482767"/>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28" name="Google Shape;528;p50"/>
          <p:cNvSpPr/>
          <p:nvPr/>
        </p:nvSpPr>
        <p:spPr>
          <a:xfrm rot="-8983715">
            <a:off x="7809076" y="1528489"/>
            <a:ext cx="208272" cy="274960"/>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29" name="Google Shape;529;p50"/>
          <p:cNvSpPr/>
          <p:nvPr/>
        </p:nvSpPr>
        <p:spPr>
          <a:xfrm rot="527299">
            <a:off x="7079925" y="1132332"/>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31" name="Google Shape;531;p50"/>
          <p:cNvSpPr/>
          <p:nvPr/>
        </p:nvSpPr>
        <p:spPr>
          <a:xfrm rot="899973">
            <a:off x="862711" y="6045270"/>
            <a:ext cx="208269"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532" name="Google Shape;532;p50"/>
          <p:cNvSpPr/>
          <p:nvPr/>
        </p:nvSpPr>
        <p:spPr>
          <a:xfrm rot="-6672719">
            <a:off x="1301809" y="5847264"/>
            <a:ext cx="410981" cy="305158"/>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3" name="عنوان 2"/>
          <p:cNvSpPr>
            <a:spLocks noGrp="1"/>
          </p:cNvSpPr>
          <p:nvPr>
            <p:ph type="title"/>
          </p:nvPr>
        </p:nvSpPr>
        <p:spPr>
          <a:xfrm>
            <a:off x="789297" y="2204864"/>
            <a:ext cx="7369436" cy="1802717"/>
          </a:xfrm>
        </p:spPr>
        <p:txBody>
          <a:bodyPr/>
          <a:lstStyle/>
          <a:p>
            <a:pPr algn="l"/>
            <a:r>
              <a:rPr lang="en-US" sz="2400" dirty="0"/>
              <a:t>3.Bell’s palsy</a:t>
            </a:r>
            <a:r>
              <a:rPr lang="en-US" sz="1400" dirty="0"/>
              <a:t/>
            </a:r>
            <a:br>
              <a:rPr lang="en-US" sz="1400" dirty="0"/>
            </a:br>
            <a:r>
              <a:rPr lang="en-US" sz="2000" dirty="0"/>
              <a:t>The incidence of Bell’s palsy is increased 10-fold</a:t>
            </a:r>
            <a:br>
              <a:rPr lang="en-US" sz="2000" dirty="0"/>
            </a:br>
            <a:r>
              <a:rPr lang="en-US" sz="2000" dirty="0"/>
              <a:t>during</a:t>
            </a:r>
            <a:br>
              <a:rPr lang="en-US" sz="2000" dirty="0"/>
            </a:br>
            <a:r>
              <a:rPr lang="en-US" sz="2000" dirty="0"/>
              <a:t>the third trimester of pregnancy. </a:t>
            </a:r>
            <a:br>
              <a:rPr lang="en-US" sz="2000" dirty="0"/>
            </a:br>
            <a:r>
              <a:rPr lang="en-US" sz="2000" dirty="0"/>
              <a:t>The outcome is generally good and complete recovery is</a:t>
            </a:r>
            <a:br>
              <a:rPr lang="en-US" sz="2000" dirty="0"/>
            </a:br>
            <a:r>
              <a:rPr lang="en-US" sz="2000" dirty="0"/>
              <a:t>the norm if the time of onset is within 2 weeks of</a:t>
            </a:r>
            <a:br>
              <a:rPr lang="en-US" sz="2000" dirty="0"/>
            </a:br>
            <a:r>
              <a:rPr lang="en-US" sz="2000" dirty="0"/>
              <a:t>delivery. </a:t>
            </a:r>
            <a:br>
              <a:rPr lang="en-US" sz="2000" dirty="0"/>
            </a:br>
            <a:r>
              <a:rPr lang="en-US" sz="2000" dirty="0"/>
              <a:t>The role of corticosteroids and antivirals is</a:t>
            </a:r>
            <a:br>
              <a:rPr lang="en-US" sz="2000" dirty="0"/>
            </a:br>
            <a:r>
              <a:rPr lang="en-US" sz="2000" dirty="0"/>
              <a:t>controversial but both can be used in pregnancy and</a:t>
            </a:r>
            <a:br>
              <a:rPr lang="en-US" sz="2000" dirty="0"/>
            </a:br>
            <a:r>
              <a:rPr lang="en-US" sz="2000" dirty="0"/>
              <a:t>they may hasten recovery if given with 24 hours of</a:t>
            </a:r>
            <a:br>
              <a:rPr lang="en-US" sz="2000" dirty="0"/>
            </a:br>
            <a:r>
              <a:rPr lang="en-US" sz="2000" dirty="0"/>
              <a:t>the onset of symptoms</a:t>
            </a:r>
          </a:p>
        </p:txBody>
      </p:sp>
      <p:sp>
        <p:nvSpPr>
          <p:cNvPr id="5" name="مستطيل 4"/>
          <p:cNvSpPr/>
          <p:nvPr/>
        </p:nvSpPr>
        <p:spPr>
          <a:xfrm>
            <a:off x="1002801" y="4422565"/>
            <a:ext cx="6942428" cy="16004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r>
              <a:rPr kumimoji="0" lang="en-US" sz="1400" b="1" i="0" u="none" strike="noStrike" kern="0" cap="none" spc="0" normalizeH="0" baseline="0" noProof="0" dirty="0">
                <a:ln>
                  <a:noFill/>
                </a:ln>
                <a:solidFill>
                  <a:srgbClr val="91517B">
                    <a:lumMod val="75000"/>
                  </a:srgbClr>
                </a:solidFill>
                <a:effectLst/>
                <a:uLnTx/>
                <a:uFillTx/>
                <a:latin typeface="Arial" charset="0"/>
                <a:cs typeface="Arial" charset="0"/>
                <a:sym typeface="Arial" charset="0"/>
              </a:rPr>
              <a:t> Optimal treatment for Bell's palsy remains controversial. While early treatment with corticosteroids for 10 days is highly recommended, </a:t>
            </a:r>
          </a:p>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r>
              <a:rPr kumimoji="0" lang="en-US" sz="1400" b="1" i="0" u="none" strike="noStrike" kern="0" cap="none" spc="0" normalizeH="0" baseline="0" noProof="0" dirty="0">
                <a:ln>
                  <a:noFill/>
                </a:ln>
                <a:solidFill>
                  <a:srgbClr val="91517B">
                    <a:lumMod val="75000"/>
                  </a:srgbClr>
                </a:solidFill>
                <a:effectLst/>
                <a:uLnTx/>
                <a:uFillTx/>
                <a:latin typeface="Arial" charset="0"/>
                <a:cs typeface="Arial" charset="0"/>
                <a:sym typeface="Arial" charset="0"/>
              </a:rPr>
              <a:t>the simultaneous use of antiviral therapy is frequently performed but has less supporting evidence. Pregnancy itself and delay in treatment initiation are associated with persistent nerve palsy, whereas treatment started within 3 days of symptom onset is usually associated with full recovery. Recurrence of Bell's palsy in pregnancy is rare</a:t>
            </a:r>
          </a:p>
        </p:txBody>
      </p:sp>
    </p:spTree>
    <p:extLst>
      <p:ext uri="{BB962C8B-B14F-4D97-AF65-F5344CB8AC3E}">
        <p14:creationId xmlns:p14="http://schemas.microsoft.com/office/powerpoint/2010/main" val="9487764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7" name="Google Shape;767;p54"/>
          <p:cNvSpPr/>
          <p:nvPr/>
        </p:nvSpPr>
        <p:spPr>
          <a:xfrm rot="-8734210" flipH="1">
            <a:off x="7519722" y="4411847"/>
            <a:ext cx="1002949" cy="2513116"/>
          </a:xfrm>
          <a:custGeom>
            <a:avLst/>
            <a:gdLst/>
            <a:ahLst/>
            <a:cxnLst/>
            <a:rect l="l" t="t" r="r" b="b"/>
            <a:pathLst>
              <a:path w="20455" h="38441" extrusionOk="0">
                <a:moveTo>
                  <a:pt x="8383" y="17974"/>
                </a:moveTo>
                <a:lnTo>
                  <a:pt x="8383" y="17974"/>
                </a:lnTo>
                <a:cubicBezTo>
                  <a:pt x="8384" y="17974"/>
                  <a:pt x="8384" y="17974"/>
                  <a:pt x="8384" y="17975"/>
                </a:cubicBezTo>
                <a:lnTo>
                  <a:pt x="8384" y="17975"/>
                </a:lnTo>
                <a:cubicBezTo>
                  <a:pt x="8384" y="17974"/>
                  <a:pt x="8384" y="17974"/>
                  <a:pt x="8383" y="17974"/>
                </a:cubicBezTo>
                <a:close/>
                <a:moveTo>
                  <a:pt x="6372" y="0"/>
                </a:moveTo>
                <a:cubicBezTo>
                  <a:pt x="6372" y="0"/>
                  <a:pt x="6372" y="1"/>
                  <a:pt x="6372" y="1"/>
                </a:cubicBezTo>
                <a:cubicBezTo>
                  <a:pt x="6391" y="18"/>
                  <a:pt x="6235" y="3336"/>
                  <a:pt x="7172" y="5455"/>
                </a:cubicBezTo>
                <a:cubicBezTo>
                  <a:pt x="8035" y="7193"/>
                  <a:pt x="8915" y="10599"/>
                  <a:pt x="9189" y="11828"/>
                </a:cubicBezTo>
                <a:cubicBezTo>
                  <a:pt x="8843" y="11325"/>
                  <a:pt x="8505" y="10831"/>
                  <a:pt x="8180" y="10346"/>
                </a:cubicBezTo>
                <a:cubicBezTo>
                  <a:pt x="7580" y="9452"/>
                  <a:pt x="7027" y="8586"/>
                  <a:pt x="6554" y="7763"/>
                </a:cubicBezTo>
                <a:cubicBezTo>
                  <a:pt x="6312" y="7354"/>
                  <a:pt x="6107" y="6951"/>
                  <a:pt x="5905" y="6569"/>
                </a:cubicBezTo>
                <a:cubicBezTo>
                  <a:pt x="5813" y="6377"/>
                  <a:pt x="5723" y="6189"/>
                  <a:pt x="5634" y="6007"/>
                </a:cubicBezTo>
                <a:cubicBezTo>
                  <a:pt x="5543" y="5824"/>
                  <a:pt x="5477" y="5645"/>
                  <a:pt x="5399" y="5472"/>
                </a:cubicBezTo>
                <a:cubicBezTo>
                  <a:pt x="5362" y="5385"/>
                  <a:pt x="5325" y="5300"/>
                  <a:pt x="5288" y="5217"/>
                </a:cubicBezTo>
                <a:cubicBezTo>
                  <a:pt x="5253" y="5132"/>
                  <a:pt x="5226" y="5050"/>
                  <a:pt x="5194" y="4970"/>
                </a:cubicBezTo>
                <a:cubicBezTo>
                  <a:pt x="5135" y="4807"/>
                  <a:pt x="5076" y="4652"/>
                  <a:pt x="5018" y="4502"/>
                </a:cubicBezTo>
                <a:cubicBezTo>
                  <a:pt x="4922" y="4205"/>
                  <a:pt x="4835" y="3931"/>
                  <a:pt x="4759" y="3685"/>
                </a:cubicBezTo>
                <a:cubicBezTo>
                  <a:pt x="4700" y="3444"/>
                  <a:pt x="4644" y="3227"/>
                  <a:pt x="4595" y="3039"/>
                </a:cubicBezTo>
                <a:cubicBezTo>
                  <a:pt x="4547" y="2850"/>
                  <a:pt x="4528" y="2697"/>
                  <a:pt x="4500" y="2570"/>
                </a:cubicBezTo>
                <a:cubicBezTo>
                  <a:pt x="4452" y="2315"/>
                  <a:pt x="4424" y="2179"/>
                  <a:pt x="4424" y="2179"/>
                </a:cubicBezTo>
                <a:cubicBezTo>
                  <a:pt x="4358" y="2150"/>
                  <a:pt x="4292" y="2121"/>
                  <a:pt x="4227" y="2092"/>
                </a:cubicBezTo>
                <a:lnTo>
                  <a:pt x="4227" y="2092"/>
                </a:lnTo>
                <a:cubicBezTo>
                  <a:pt x="4227" y="2092"/>
                  <a:pt x="4252" y="2230"/>
                  <a:pt x="4297" y="2488"/>
                </a:cubicBezTo>
                <a:cubicBezTo>
                  <a:pt x="4322" y="2619"/>
                  <a:pt x="4339" y="2774"/>
                  <a:pt x="4383" y="2967"/>
                </a:cubicBezTo>
                <a:cubicBezTo>
                  <a:pt x="4430" y="3161"/>
                  <a:pt x="4483" y="3383"/>
                  <a:pt x="4539" y="3632"/>
                </a:cubicBezTo>
                <a:cubicBezTo>
                  <a:pt x="4613" y="3885"/>
                  <a:pt x="4698" y="4168"/>
                  <a:pt x="4792" y="4476"/>
                </a:cubicBezTo>
                <a:cubicBezTo>
                  <a:pt x="4849" y="4632"/>
                  <a:pt x="4907" y="4794"/>
                  <a:pt x="4966" y="4962"/>
                </a:cubicBezTo>
                <a:cubicBezTo>
                  <a:pt x="4997" y="5046"/>
                  <a:pt x="5024" y="5131"/>
                  <a:pt x="5059" y="5219"/>
                </a:cubicBezTo>
                <a:cubicBezTo>
                  <a:pt x="5096" y="5306"/>
                  <a:pt x="5133" y="5395"/>
                  <a:pt x="5171" y="5485"/>
                </a:cubicBezTo>
                <a:cubicBezTo>
                  <a:pt x="5248" y="5665"/>
                  <a:pt x="5315" y="5853"/>
                  <a:pt x="5405" y="6044"/>
                </a:cubicBezTo>
                <a:cubicBezTo>
                  <a:pt x="5496" y="6235"/>
                  <a:pt x="5586" y="6431"/>
                  <a:pt x="5678" y="6634"/>
                </a:cubicBezTo>
                <a:cubicBezTo>
                  <a:pt x="5880" y="7033"/>
                  <a:pt x="6089" y="7456"/>
                  <a:pt x="6332" y="7883"/>
                </a:cubicBezTo>
                <a:cubicBezTo>
                  <a:pt x="6512" y="8207"/>
                  <a:pt x="6702" y="8537"/>
                  <a:pt x="6901" y="8873"/>
                </a:cubicBezTo>
                <a:cubicBezTo>
                  <a:pt x="6510" y="8765"/>
                  <a:pt x="5531" y="8358"/>
                  <a:pt x="4645" y="6888"/>
                </a:cubicBezTo>
                <a:cubicBezTo>
                  <a:pt x="3538" y="5016"/>
                  <a:pt x="1519" y="2754"/>
                  <a:pt x="80" y="2754"/>
                </a:cubicBezTo>
                <a:cubicBezTo>
                  <a:pt x="54" y="2754"/>
                  <a:pt x="27" y="2755"/>
                  <a:pt x="1" y="2757"/>
                </a:cubicBezTo>
                <a:cubicBezTo>
                  <a:pt x="3" y="2766"/>
                  <a:pt x="429" y="4351"/>
                  <a:pt x="1874" y="5837"/>
                </a:cubicBezTo>
                <a:cubicBezTo>
                  <a:pt x="3141" y="7079"/>
                  <a:pt x="6093" y="8563"/>
                  <a:pt x="7230" y="9413"/>
                </a:cubicBezTo>
                <a:cubicBezTo>
                  <a:pt x="7465" y="9796"/>
                  <a:pt x="7711" y="10185"/>
                  <a:pt x="7964" y="10578"/>
                </a:cubicBezTo>
                <a:cubicBezTo>
                  <a:pt x="8562" y="11507"/>
                  <a:pt x="9203" y="12464"/>
                  <a:pt x="9848" y="13453"/>
                </a:cubicBezTo>
                <a:cubicBezTo>
                  <a:pt x="10494" y="14442"/>
                  <a:pt x="11146" y="15464"/>
                  <a:pt x="11770" y="16530"/>
                </a:cubicBezTo>
                <a:cubicBezTo>
                  <a:pt x="11766" y="16534"/>
                  <a:pt x="11700" y="16560"/>
                  <a:pt x="11580" y="16560"/>
                </a:cubicBezTo>
                <a:cubicBezTo>
                  <a:pt x="11206" y="16560"/>
                  <a:pt x="10312" y="16312"/>
                  <a:pt x="9153" y="14385"/>
                </a:cubicBezTo>
                <a:cubicBezTo>
                  <a:pt x="7638" y="11856"/>
                  <a:pt x="4233" y="9847"/>
                  <a:pt x="3123" y="9847"/>
                </a:cubicBezTo>
                <a:cubicBezTo>
                  <a:pt x="3092" y="9847"/>
                  <a:pt x="3062" y="9849"/>
                  <a:pt x="3035" y="9852"/>
                </a:cubicBezTo>
                <a:cubicBezTo>
                  <a:pt x="3077" y="9866"/>
                  <a:pt x="4457" y="13333"/>
                  <a:pt x="6745" y="14929"/>
                </a:cubicBezTo>
                <a:cubicBezTo>
                  <a:pt x="9080" y="16508"/>
                  <a:pt x="12085" y="17172"/>
                  <a:pt x="12708" y="18223"/>
                </a:cubicBezTo>
                <a:cubicBezTo>
                  <a:pt x="12989" y="18761"/>
                  <a:pt x="13256" y="19310"/>
                  <a:pt x="13506" y="19872"/>
                </a:cubicBezTo>
                <a:cubicBezTo>
                  <a:pt x="14024" y="21032"/>
                  <a:pt x="14458" y="22257"/>
                  <a:pt x="14707" y="23487"/>
                </a:cubicBezTo>
                <a:cubicBezTo>
                  <a:pt x="14743" y="23641"/>
                  <a:pt x="14765" y="23794"/>
                  <a:pt x="14787" y="23946"/>
                </a:cubicBezTo>
                <a:cubicBezTo>
                  <a:pt x="14809" y="24096"/>
                  <a:pt x="14839" y="24256"/>
                  <a:pt x="14850" y="24397"/>
                </a:cubicBezTo>
                <a:cubicBezTo>
                  <a:pt x="14863" y="24538"/>
                  <a:pt x="14875" y="24680"/>
                  <a:pt x="14887" y="24822"/>
                </a:cubicBezTo>
                <a:cubicBezTo>
                  <a:pt x="14894" y="24890"/>
                  <a:pt x="14896" y="24969"/>
                  <a:pt x="14896" y="25051"/>
                </a:cubicBezTo>
                <a:cubicBezTo>
                  <a:pt x="14897" y="25131"/>
                  <a:pt x="14897" y="25210"/>
                  <a:pt x="14898" y="25290"/>
                </a:cubicBezTo>
                <a:cubicBezTo>
                  <a:pt x="14898" y="25369"/>
                  <a:pt x="14899" y="25449"/>
                  <a:pt x="14899" y="25529"/>
                </a:cubicBezTo>
                <a:lnTo>
                  <a:pt x="14899" y="25545"/>
                </a:lnTo>
                <a:cubicBezTo>
                  <a:pt x="14899" y="25548"/>
                  <a:pt x="14899" y="25552"/>
                  <a:pt x="14898" y="25556"/>
                </a:cubicBezTo>
                <a:cubicBezTo>
                  <a:pt x="14897" y="25575"/>
                  <a:pt x="14896" y="25594"/>
                  <a:pt x="14895" y="25612"/>
                </a:cubicBezTo>
                <a:cubicBezTo>
                  <a:pt x="14893" y="25650"/>
                  <a:pt x="14891" y="25688"/>
                  <a:pt x="14889" y="25726"/>
                </a:cubicBezTo>
                <a:cubicBezTo>
                  <a:pt x="14881" y="25876"/>
                  <a:pt x="14872" y="26028"/>
                  <a:pt x="14862" y="26178"/>
                </a:cubicBezTo>
                <a:cubicBezTo>
                  <a:pt x="14855" y="26278"/>
                  <a:pt x="14849" y="26377"/>
                  <a:pt x="14842" y="26477"/>
                </a:cubicBezTo>
                <a:cubicBezTo>
                  <a:pt x="14738" y="25126"/>
                  <a:pt x="14467" y="23640"/>
                  <a:pt x="13847" y="22875"/>
                </a:cubicBezTo>
                <a:cubicBezTo>
                  <a:pt x="12578" y="21349"/>
                  <a:pt x="11077" y="22074"/>
                  <a:pt x="8384" y="17975"/>
                </a:cubicBezTo>
                <a:lnTo>
                  <a:pt x="8384" y="17975"/>
                </a:lnTo>
                <a:cubicBezTo>
                  <a:pt x="8408" y="18022"/>
                  <a:pt x="8518" y="21117"/>
                  <a:pt x="10235" y="23046"/>
                </a:cubicBezTo>
                <a:cubicBezTo>
                  <a:pt x="10744" y="23639"/>
                  <a:pt x="11222" y="23809"/>
                  <a:pt x="11664" y="23809"/>
                </a:cubicBezTo>
                <a:cubicBezTo>
                  <a:pt x="12266" y="23809"/>
                  <a:pt x="12800" y="23493"/>
                  <a:pt x="13254" y="23493"/>
                </a:cubicBezTo>
                <a:cubicBezTo>
                  <a:pt x="13606" y="23493"/>
                  <a:pt x="13910" y="23683"/>
                  <a:pt x="14160" y="24356"/>
                </a:cubicBezTo>
                <a:cubicBezTo>
                  <a:pt x="14541" y="25384"/>
                  <a:pt x="14668" y="26690"/>
                  <a:pt x="14694" y="27801"/>
                </a:cubicBezTo>
                <a:cubicBezTo>
                  <a:pt x="14688" y="27841"/>
                  <a:pt x="14682" y="27881"/>
                  <a:pt x="14677" y="27920"/>
                </a:cubicBezTo>
                <a:cubicBezTo>
                  <a:pt x="14633" y="28200"/>
                  <a:pt x="14582" y="28471"/>
                  <a:pt x="14532" y="28742"/>
                </a:cubicBezTo>
                <a:cubicBezTo>
                  <a:pt x="14507" y="28876"/>
                  <a:pt x="14481" y="29010"/>
                  <a:pt x="14455" y="29143"/>
                </a:cubicBezTo>
                <a:cubicBezTo>
                  <a:pt x="14425" y="29272"/>
                  <a:pt x="14396" y="29402"/>
                  <a:pt x="14365" y="29530"/>
                </a:cubicBezTo>
                <a:cubicBezTo>
                  <a:pt x="14303" y="29785"/>
                  <a:pt x="14244" y="30040"/>
                  <a:pt x="14177" y="30284"/>
                </a:cubicBezTo>
                <a:cubicBezTo>
                  <a:pt x="13906" y="31260"/>
                  <a:pt x="13595" y="32142"/>
                  <a:pt x="13268" y="32913"/>
                </a:cubicBezTo>
                <a:cubicBezTo>
                  <a:pt x="13053" y="33418"/>
                  <a:pt x="12835" y="33880"/>
                  <a:pt x="12620" y="34296"/>
                </a:cubicBezTo>
                <a:cubicBezTo>
                  <a:pt x="12373" y="33714"/>
                  <a:pt x="11964" y="32475"/>
                  <a:pt x="12170" y="30943"/>
                </a:cubicBezTo>
                <a:cubicBezTo>
                  <a:pt x="12451" y="28825"/>
                  <a:pt x="13028" y="26703"/>
                  <a:pt x="10974" y="24387"/>
                </a:cubicBezTo>
                <a:cubicBezTo>
                  <a:pt x="10970" y="24397"/>
                  <a:pt x="10303" y="26003"/>
                  <a:pt x="10506" y="28117"/>
                </a:cubicBezTo>
                <a:cubicBezTo>
                  <a:pt x="10759" y="30174"/>
                  <a:pt x="12830" y="34058"/>
                  <a:pt x="12102" y="35229"/>
                </a:cubicBezTo>
                <a:cubicBezTo>
                  <a:pt x="11854" y="35647"/>
                  <a:pt x="11620" y="35994"/>
                  <a:pt x="11418" y="36282"/>
                </a:cubicBezTo>
                <a:cubicBezTo>
                  <a:pt x="11291" y="36453"/>
                  <a:pt x="11178" y="36615"/>
                  <a:pt x="11077" y="36734"/>
                </a:cubicBezTo>
                <a:cubicBezTo>
                  <a:pt x="11026" y="36796"/>
                  <a:pt x="10980" y="36853"/>
                  <a:pt x="10937" y="36905"/>
                </a:cubicBezTo>
                <a:cubicBezTo>
                  <a:pt x="10893" y="36961"/>
                  <a:pt x="10866" y="36983"/>
                  <a:pt x="10835" y="37019"/>
                </a:cubicBezTo>
                <a:cubicBezTo>
                  <a:pt x="10806" y="37052"/>
                  <a:pt x="10782" y="37080"/>
                  <a:pt x="10759" y="37106"/>
                </a:cubicBezTo>
                <a:cubicBezTo>
                  <a:pt x="10728" y="37132"/>
                  <a:pt x="10702" y="37156"/>
                  <a:pt x="10682" y="37175"/>
                </a:cubicBezTo>
                <a:cubicBezTo>
                  <a:pt x="10641" y="37212"/>
                  <a:pt x="10619" y="37231"/>
                  <a:pt x="10619" y="37231"/>
                </a:cubicBezTo>
                <a:cubicBezTo>
                  <a:pt x="10725" y="37630"/>
                  <a:pt x="10826" y="38033"/>
                  <a:pt x="10922" y="38441"/>
                </a:cubicBezTo>
                <a:cubicBezTo>
                  <a:pt x="10922" y="38441"/>
                  <a:pt x="10943" y="38421"/>
                  <a:pt x="10985" y="38382"/>
                </a:cubicBezTo>
                <a:cubicBezTo>
                  <a:pt x="11006" y="38362"/>
                  <a:pt x="11033" y="38339"/>
                  <a:pt x="11063" y="38310"/>
                </a:cubicBezTo>
                <a:cubicBezTo>
                  <a:pt x="11100" y="38271"/>
                  <a:pt x="11144" y="38225"/>
                  <a:pt x="11192" y="38172"/>
                </a:cubicBezTo>
                <a:cubicBezTo>
                  <a:pt x="11238" y="38121"/>
                  <a:pt x="11300" y="38056"/>
                  <a:pt x="11347" y="37996"/>
                </a:cubicBezTo>
                <a:cubicBezTo>
                  <a:pt x="11396" y="37936"/>
                  <a:pt x="11449" y="37869"/>
                  <a:pt x="11507" y="37797"/>
                </a:cubicBezTo>
                <a:cubicBezTo>
                  <a:pt x="11623" y="37655"/>
                  <a:pt x="11743" y="37479"/>
                  <a:pt x="11884" y="37287"/>
                </a:cubicBezTo>
                <a:cubicBezTo>
                  <a:pt x="12155" y="36892"/>
                  <a:pt x="12475" y="36401"/>
                  <a:pt x="12808" y="35792"/>
                </a:cubicBezTo>
                <a:cubicBezTo>
                  <a:pt x="12972" y="35499"/>
                  <a:pt x="13140" y="35177"/>
                  <a:pt x="13307" y="34829"/>
                </a:cubicBezTo>
                <a:lnTo>
                  <a:pt x="13307" y="34830"/>
                </a:lnTo>
                <a:cubicBezTo>
                  <a:pt x="13308" y="34830"/>
                  <a:pt x="13311" y="34825"/>
                  <a:pt x="13315" y="34816"/>
                </a:cubicBezTo>
                <a:cubicBezTo>
                  <a:pt x="13423" y="34591"/>
                  <a:pt x="13531" y="34356"/>
                  <a:pt x="13640" y="34109"/>
                </a:cubicBezTo>
                <a:cubicBezTo>
                  <a:pt x="13898" y="33608"/>
                  <a:pt x="14289" y="32993"/>
                  <a:pt x="14740" y="32772"/>
                </a:cubicBezTo>
                <a:cubicBezTo>
                  <a:pt x="14851" y="32716"/>
                  <a:pt x="14987" y="32693"/>
                  <a:pt x="15141" y="32693"/>
                </a:cubicBezTo>
                <a:cubicBezTo>
                  <a:pt x="15831" y="32693"/>
                  <a:pt x="16891" y="33151"/>
                  <a:pt x="17750" y="33151"/>
                </a:cubicBezTo>
                <a:cubicBezTo>
                  <a:pt x="18114" y="33151"/>
                  <a:pt x="18443" y="33069"/>
                  <a:pt x="18691" y="32834"/>
                </a:cubicBezTo>
                <a:cubicBezTo>
                  <a:pt x="19675" y="31914"/>
                  <a:pt x="20455" y="29272"/>
                  <a:pt x="20439" y="29266"/>
                </a:cubicBezTo>
                <a:cubicBezTo>
                  <a:pt x="20438" y="29258"/>
                  <a:pt x="19866" y="29132"/>
                  <a:pt x="19145" y="29132"/>
                </a:cubicBezTo>
                <a:cubicBezTo>
                  <a:pt x="18273" y="29132"/>
                  <a:pt x="17184" y="29316"/>
                  <a:pt x="16624" y="30113"/>
                </a:cubicBezTo>
                <a:cubicBezTo>
                  <a:pt x="15998" y="31025"/>
                  <a:pt x="14879" y="32190"/>
                  <a:pt x="14110" y="32946"/>
                </a:cubicBezTo>
                <a:cubicBezTo>
                  <a:pt x="14348" y="32300"/>
                  <a:pt x="14573" y="31594"/>
                  <a:pt x="14775" y="30836"/>
                </a:cubicBezTo>
                <a:cubicBezTo>
                  <a:pt x="14843" y="30575"/>
                  <a:pt x="14904" y="30302"/>
                  <a:pt x="14966" y="30029"/>
                </a:cubicBezTo>
                <a:cubicBezTo>
                  <a:pt x="16000" y="26114"/>
                  <a:pt x="17444" y="27690"/>
                  <a:pt x="18251" y="24778"/>
                </a:cubicBezTo>
                <a:cubicBezTo>
                  <a:pt x="19005" y="21806"/>
                  <a:pt x="17764" y="18803"/>
                  <a:pt x="17751" y="18803"/>
                </a:cubicBezTo>
                <a:cubicBezTo>
                  <a:pt x="17751" y="18803"/>
                  <a:pt x="17751" y="18803"/>
                  <a:pt x="17751" y="18803"/>
                </a:cubicBezTo>
                <a:cubicBezTo>
                  <a:pt x="16056" y="20920"/>
                  <a:pt x="15943" y="24324"/>
                  <a:pt x="15966" y="25572"/>
                </a:cubicBezTo>
                <a:cubicBezTo>
                  <a:pt x="16009" y="26326"/>
                  <a:pt x="15621" y="27397"/>
                  <a:pt x="15302" y="28133"/>
                </a:cubicBezTo>
                <a:cubicBezTo>
                  <a:pt x="15331" y="27887"/>
                  <a:pt x="15360" y="27640"/>
                  <a:pt x="15387" y="27390"/>
                </a:cubicBezTo>
                <a:cubicBezTo>
                  <a:pt x="15424" y="27085"/>
                  <a:pt x="15438" y="26763"/>
                  <a:pt x="15457" y="26443"/>
                </a:cubicBezTo>
                <a:cubicBezTo>
                  <a:pt x="15465" y="26283"/>
                  <a:pt x="15473" y="26122"/>
                  <a:pt x="15479" y="25961"/>
                </a:cubicBezTo>
                <a:cubicBezTo>
                  <a:pt x="15482" y="25920"/>
                  <a:pt x="15484" y="25880"/>
                  <a:pt x="15485" y="25839"/>
                </a:cubicBezTo>
                <a:cubicBezTo>
                  <a:pt x="15486" y="25819"/>
                  <a:pt x="15487" y="25798"/>
                  <a:pt x="15488" y="25778"/>
                </a:cubicBezTo>
                <a:cubicBezTo>
                  <a:pt x="15488" y="25774"/>
                  <a:pt x="15488" y="25768"/>
                  <a:pt x="15488" y="25763"/>
                </a:cubicBezTo>
                <a:cubicBezTo>
                  <a:pt x="15489" y="25747"/>
                  <a:pt x="15489" y="25731"/>
                  <a:pt x="15489" y="25716"/>
                </a:cubicBezTo>
                <a:cubicBezTo>
                  <a:pt x="15489" y="25706"/>
                  <a:pt x="15488" y="25695"/>
                  <a:pt x="15488" y="25686"/>
                </a:cubicBezTo>
                <a:cubicBezTo>
                  <a:pt x="15487" y="25605"/>
                  <a:pt x="15486" y="25525"/>
                  <a:pt x="15484" y="25443"/>
                </a:cubicBezTo>
                <a:cubicBezTo>
                  <a:pt x="15483" y="25362"/>
                  <a:pt x="15480" y="25282"/>
                  <a:pt x="15478" y="25201"/>
                </a:cubicBezTo>
                <a:cubicBezTo>
                  <a:pt x="15477" y="25122"/>
                  <a:pt x="15475" y="25039"/>
                  <a:pt x="15465" y="24943"/>
                </a:cubicBezTo>
                <a:cubicBezTo>
                  <a:pt x="15449" y="24758"/>
                  <a:pt x="15431" y="24572"/>
                  <a:pt x="15413" y="24387"/>
                </a:cubicBezTo>
                <a:cubicBezTo>
                  <a:pt x="15394" y="24200"/>
                  <a:pt x="15359" y="24034"/>
                  <a:pt x="15331" y="23856"/>
                </a:cubicBezTo>
                <a:cubicBezTo>
                  <a:pt x="15302" y="23680"/>
                  <a:pt x="15273" y="23504"/>
                  <a:pt x="15231" y="23334"/>
                </a:cubicBezTo>
                <a:cubicBezTo>
                  <a:pt x="14957" y="22090"/>
                  <a:pt x="14532" y="20929"/>
                  <a:pt x="14043" y="19844"/>
                </a:cubicBezTo>
                <a:cubicBezTo>
                  <a:pt x="13815" y="18825"/>
                  <a:pt x="13616" y="17638"/>
                  <a:pt x="13682" y="16781"/>
                </a:cubicBezTo>
                <a:cubicBezTo>
                  <a:pt x="13835" y="14974"/>
                  <a:pt x="14975" y="12570"/>
                  <a:pt x="12952" y="8419"/>
                </a:cubicBezTo>
                <a:cubicBezTo>
                  <a:pt x="12952" y="8419"/>
                  <a:pt x="12952" y="8419"/>
                  <a:pt x="12951" y="8419"/>
                </a:cubicBezTo>
                <a:cubicBezTo>
                  <a:pt x="12931" y="8419"/>
                  <a:pt x="12060" y="9514"/>
                  <a:pt x="11906" y="12219"/>
                </a:cubicBezTo>
                <a:cubicBezTo>
                  <a:pt x="11908" y="13698"/>
                  <a:pt x="12805" y="16586"/>
                  <a:pt x="13559" y="18830"/>
                </a:cubicBezTo>
                <a:cubicBezTo>
                  <a:pt x="13087" y="17890"/>
                  <a:pt x="12576" y="16998"/>
                  <a:pt x="12052" y="16143"/>
                </a:cubicBezTo>
                <a:cubicBezTo>
                  <a:pt x="11405" y="15089"/>
                  <a:pt x="10736" y="14090"/>
                  <a:pt x="10080" y="13128"/>
                </a:cubicBezTo>
                <a:cubicBezTo>
                  <a:pt x="10068" y="13110"/>
                  <a:pt x="10056" y="13092"/>
                  <a:pt x="10043" y="13073"/>
                </a:cubicBezTo>
                <a:lnTo>
                  <a:pt x="10043" y="13073"/>
                </a:lnTo>
                <a:cubicBezTo>
                  <a:pt x="10066" y="13069"/>
                  <a:pt x="9039" y="11093"/>
                  <a:pt x="8864" y="9788"/>
                </a:cubicBezTo>
                <a:cubicBezTo>
                  <a:pt x="8715" y="8472"/>
                  <a:pt x="9981" y="5829"/>
                  <a:pt x="9275" y="3983"/>
                </a:cubicBezTo>
                <a:cubicBezTo>
                  <a:pt x="8606" y="2144"/>
                  <a:pt x="6398" y="0"/>
                  <a:pt x="6372"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768" name="Google Shape;768;p54"/>
          <p:cNvSpPr/>
          <p:nvPr/>
        </p:nvSpPr>
        <p:spPr>
          <a:xfrm rot="-193384">
            <a:off x="5304790" y="883900"/>
            <a:ext cx="208267" cy="27496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769" name="Google Shape;769;p54"/>
          <p:cNvSpPr/>
          <p:nvPr/>
        </p:nvSpPr>
        <p:spPr>
          <a:xfrm rot="8100000">
            <a:off x="4971800" y="5464721"/>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2" name="عنوان فرعي 1"/>
          <p:cNvSpPr>
            <a:spLocks noGrp="1"/>
          </p:cNvSpPr>
          <p:nvPr>
            <p:ph type="subTitle" idx="1"/>
          </p:nvPr>
        </p:nvSpPr>
        <p:spPr>
          <a:xfrm>
            <a:off x="35496" y="740703"/>
            <a:ext cx="9217024" cy="5376597"/>
          </a:xfrm>
        </p:spPr>
        <p:txBody>
          <a:bodyPr/>
          <a:lstStyle/>
          <a:p>
            <a:pPr algn="l"/>
            <a:r>
              <a:rPr lang="en-US" sz="2000" dirty="0"/>
              <a:t>4.Migraine</a:t>
            </a:r>
          </a:p>
          <a:p>
            <a:pPr algn="l"/>
            <a:endParaRPr lang="en-US" sz="2400" dirty="0"/>
          </a:p>
          <a:p>
            <a:pPr algn="l"/>
            <a:r>
              <a:rPr lang="en-US" sz="2400" dirty="0"/>
              <a:t>Migraine is influenced by cyclical changes in the</a:t>
            </a:r>
          </a:p>
          <a:p>
            <a:pPr algn="l"/>
            <a:r>
              <a:rPr lang="en-US" sz="2400" dirty="0"/>
              <a:t>sex hormones, and attacks often occur during the</a:t>
            </a:r>
          </a:p>
          <a:p>
            <a:pPr algn="l"/>
            <a:r>
              <a:rPr lang="en-US" sz="2400" dirty="0"/>
              <a:t>menstrual period, attributed to a fall in </a:t>
            </a:r>
            <a:r>
              <a:rPr lang="en-US" sz="2400" dirty="0" err="1"/>
              <a:t>oestrogen</a:t>
            </a:r>
            <a:endParaRPr lang="en-US" sz="2400" dirty="0"/>
          </a:p>
          <a:p>
            <a:pPr algn="l"/>
            <a:r>
              <a:rPr lang="en-US" sz="2400" dirty="0"/>
              <a:t>levels.</a:t>
            </a:r>
          </a:p>
          <a:p>
            <a:pPr algn="l"/>
            <a:endParaRPr lang="en-US" sz="2400" dirty="0"/>
          </a:p>
          <a:p>
            <a:pPr algn="l"/>
            <a:endParaRPr lang="en-US" sz="2400" dirty="0"/>
          </a:p>
          <a:p>
            <a:pPr algn="l"/>
            <a:r>
              <a:rPr lang="en-US" sz="2400" dirty="0"/>
              <a:t> Migraine often improves in pregnancy, with</a:t>
            </a:r>
          </a:p>
          <a:p>
            <a:pPr algn="l"/>
            <a:r>
              <a:rPr lang="en-US" sz="2400" dirty="0"/>
              <a:t>worsening of headaches occurring infrequently.</a:t>
            </a:r>
          </a:p>
          <a:p>
            <a:pPr algn="l"/>
            <a:r>
              <a:rPr lang="en-US" sz="2400" dirty="0"/>
              <a:t>Throughout pregnancy around 20% of pregnant</a:t>
            </a:r>
          </a:p>
          <a:p>
            <a:pPr algn="l"/>
            <a:r>
              <a:rPr lang="en-US" sz="2400" dirty="0"/>
              <a:t>women will experience migraine-like headaches,</a:t>
            </a:r>
          </a:p>
          <a:p>
            <a:pPr algn="l"/>
            <a:r>
              <a:rPr lang="en-US" sz="2400" dirty="0"/>
              <a:t>many of whom do not get migraines </a:t>
            </a:r>
            <a:r>
              <a:rPr lang="en-US" sz="2400" dirty="0" err="1"/>
              <a:t>outwith</a:t>
            </a:r>
            <a:r>
              <a:rPr lang="en-US" sz="2400" dirty="0"/>
              <a:t> pregnancy.</a:t>
            </a:r>
          </a:p>
          <a:p>
            <a:pPr algn="l"/>
            <a:r>
              <a:rPr lang="en-US" sz="2400" dirty="0"/>
              <a:t>Obstetric complications are not increased</a:t>
            </a:r>
          </a:p>
          <a:p>
            <a:pPr algn="l"/>
            <a:r>
              <a:rPr lang="en-US" sz="2400" dirty="0"/>
              <a:t>in migraine sufferers. </a:t>
            </a:r>
          </a:p>
        </p:txBody>
      </p:sp>
    </p:spTree>
    <p:extLst>
      <p:ext uri="{BB962C8B-B14F-4D97-AF65-F5344CB8AC3E}">
        <p14:creationId xmlns:p14="http://schemas.microsoft.com/office/powerpoint/2010/main" val="3942137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7" name="Google Shape;767;p54"/>
          <p:cNvSpPr/>
          <p:nvPr/>
        </p:nvSpPr>
        <p:spPr>
          <a:xfrm rot="-8734210" flipH="1">
            <a:off x="7519722" y="4411847"/>
            <a:ext cx="1002949" cy="2513116"/>
          </a:xfrm>
          <a:custGeom>
            <a:avLst/>
            <a:gdLst/>
            <a:ahLst/>
            <a:cxnLst/>
            <a:rect l="l" t="t" r="r" b="b"/>
            <a:pathLst>
              <a:path w="20455" h="38441" extrusionOk="0">
                <a:moveTo>
                  <a:pt x="8383" y="17974"/>
                </a:moveTo>
                <a:lnTo>
                  <a:pt x="8383" y="17974"/>
                </a:lnTo>
                <a:cubicBezTo>
                  <a:pt x="8384" y="17974"/>
                  <a:pt x="8384" y="17974"/>
                  <a:pt x="8384" y="17975"/>
                </a:cubicBezTo>
                <a:lnTo>
                  <a:pt x="8384" y="17975"/>
                </a:lnTo>
                <a:cubicBezTo>
                  <a:pt x="8384" y="17974"/>
                  <a:pt x="8384" y="17974"/>
                  <a:pt x="8383" y="17974"/>
                </a:cubicBezTo>
                <a:close/>
                <a:moveTo>
                  <a:pt x="6372" y="0"/>
                </a:moveTo>
                <a:cubicBezTo>
                  <a:pt x="6372" y="0"/>
                  <a:pt x="6372" y="1"/>
                  <a:pt x="6372" y="1"/>
                </a:cubicBezTo>
                <a:cubicBezTo>
                  <a:pt x="6391" y="18"/>
                  <a:pt x="6235" y="3336"/>
                  <a:pt x="7172" y="5455"/>
                </a:cubicBezTo>
                <a:cubicBezTo>
                  <a:pt x="8035" y="7193"/>
                  <a:pt x="8915" y="10599"/>
                  <a:pt x="9189" y="11828"/>
                </a:cubicBezTo>
                <a:cubicBezTo>
                  <a:pt x="8843" y="11325"/>
                  <a:pt x="8505" y="10831"/>
                  <a:pt x="8180" y="10346"/>
                </a:cubicBezTo>
                <a:cubicBezTo>
                  <a:pt x="7580" y="9452"/>
                  <a:pt x="7027" y="8586"/>
                  <a:pt x="6554" y="7763"/>
                </a:cubicBezTo>
                <a:cubicBezTo>
                  <a:pt x="6312" y="7354"/>
                  <a:pt x="6107" y="6951"/>
                  <a:pt x="5905" y="6569"/>
                </a:cubicBezTo>
                <a:cubicBezTo>
                  <a:pt x="5813" y="6377"/>
                  <a:pt x="5723" y="6189"/>
                  <a:pt x="5634" y="6007"/>
                </a:cubicBezTo>
                <a:cubicBezTo>
                  <a:pt x="5543" y="5824"/>
                  <a:pt x="5477" y="5645"/>
                  <a:pt x="5399" y="5472"/>
                </a:cubicBezTo>
                <a:cubicBezTo>
                  <a:pt x="5362" y="5385"/>
                  <a:pt x="5325" y="5300"/>
                  <a:pt x="5288" y="5217"/>
                </a:cubicBezTo>
                <a:cubicBezTo>
                  <a:pt x="5253" y="5132"/>
                  <a:pt x="5226" y="5050"/>
                  <a:pt x="5194" y="4970"/>
                </a:cubicBezTo>
                <a:cubicBezTo>
                  <a:pt x="5135" y="4807"/>
                  <a:pt x="5076" y="4652"/>
                  <a:pt x="5018" y="4502"/>
                </a:cubicBezTo>
                <a:cubicBezTo>
                  <a:pt x="4922" y="4205"/>
                  <a:pt x="4835" y="3931"/>
                  <a:pt x="4759" y="3685"/>
                </a:cubicBezTo>
                <a:cubicBezTo>
                  <a:pt x="4700" y="3444"/>
                  <a:pt x="4644" y="3227"/>
                  <a:pt x="4595" y="3039"/>
                </a:cubicBezTo>
                <a:cubicBezTo>
                  <a:pt x="4547" y="2850"/>
                  <a:pt x="4528" y="2697"/>
                  <a:pt x="4500" y="2570"/>
                </a:cubicBezTo>
                <a:cubicBezTo>
                  <a:pt x="4452" y="2315"/>
                  <a:pt x="4424" y="2179"/>
                  <a:pt x="4424" y="2179"/>
                </a:cubicBezTo>
                <a:cubicBezTo>
                  <a:pt x="4358" y="2150"/>
                  <a:pt x="4292" y="2121"/>
                  <a:pt x="4227" y="2092"/>
                </a:cubicBezTo>
                <a:lnTo>
                  <a:pt x="4227" y="2092"/>
                </a:lnTo>
                <a:cubicBezTo>
                  <a:pt x="4227" y="2092"/>
                  <a:pt x="4252" y="2230"/>
                  <a:pt x="4297" y="2488"/>
                </a:cubicBezTo>
                <a:cubicBezTo>
                  <a:pt x="4322" y="2619"/>
                  <a:pt x="4339" y="2774"/>
                  <a:pt x="4383" y="2967"/>
                </a:cubicBezTo>
                <a:cubicBezTo>
                  <a:pt x="4430" y="3161"/>
                  <a:pt x="4483" y="3383"/>
                  <a:pt x="4539" y="3632"/>
                </a:cubicBezTo>
                <a:cubicBezTo>
                  <a:pt x="4613" y="3885"/>
                  <a:pt x="4698" y="4168"/>
                  <a:pt x="4792" y="4476"/>
                </a:cubicBezTo>
                <a:cubicBezTo>
                  <a:pt x="4849" y="4632"/>
                  <a:pt x="4907" y="4794"/>
                  <a:pt x="4966" y="4962"/>
                </a:cubicBezTo>
                <a:cubicBezTo>
                  <a:pt x="4997" y="5046"/>
                  <a:pt x="5024" y="5131"/>
                  <a:pt x="5059" y="5219"/>
                </a:cubicBezTo>
                <a:cubicBezTo>
                  <a:pt x="5096" y="5306"/>
                  <a:pt x="5133" y="5395"/>
                  <a:pt x="5171" y="5485"/>
                </a:cubicBezTo>
                <a:cubicBezTo>
                  <a:pt x="5248" y="5665"/>
                  <a:pt x="5315" y="5853"/>
                  <a:pt x="5405" y="6044"/>
                </a:cubicBezTo>
                <a:cubicBezTo>
                  <a:pt x="5496" y="6235"/>
                  <a:pt x="5586" y="6431"/>
                  <a:pt x="5678" y="6634"/>
                </a:cubicBezTo>
                <a:cubicBezTo>
                  <a:pt x="5880" y="7033"/>
                  <a:pt x="6089" y="7456"/>
                  <a:pt x="6332" y="7883"/>
                </a:cubicBezTo>
                <a:cubicBezTo>
                  <a:pt x="6512" y="8207"/>
                  <a:pt x="6702" y="8537"/>
                  <a:pt x="6901" y="8873"/>
                </a:cubicBezTo>
                <a:cubicBezTo>
                  <a:pt x="6510" y="8765"/>
                  <a:pt x="5531" y="8358"/>
                  <a:pt x="4645" y="6888"/>
                </a:cubicBezTo>
                <a:cubicBezTo>
                  <a:pt x="3538" y="5016"/>
                  <a:pt x="1519" y="2754"/>
                  <a:pt x="80" y="2754"/>
                </a:cubicBezTo>
                <a:cubicBezTo>
                  <a:pt x="54" y="2754"/>
                  <a:pt x="27" y="2755"/>
                  <a:pt x="1" y="2757"/>
                </a:cubicBezTo>
                <a:cubicBezTo>
                  <a:pt x="3" y="2766"/>
                  <a:pt x="429" y="4351"/>
                  <a:pt x="1874" y="5837"/>
                </a:cubicBezTo>
                <a:cubicBezTo>
                  <a:pt x="3141" y="7079"/>
                  <a:pt x="6093" y="8563"/>
                  <a:pt x="7230" y="9413"/>
                </a:cubicBezTo>
                <a:cubicBezTo>
                  <a:pt x="7465" y="9796"/>
                  <a:pt x="7711" y="10185"/>
                  <a:pt x="7964" y="10578"/>
                </a:cubicBezTo>
                <a:cubicBezTo>
                  <a:pt x="8562" y="11507"/>
                  <a:pt x="9203" y="12464"/>
                  <a:pt x="9848" y="13453"/>
                </a:cubicBezTo>
                <a:cubicBezTo>
                  <a:pt x="10494" y="14442"/>
                  <a:pt x="11146" y="15464"/>
                  <a:pt x="11770" y="16530"/>
                </a:cubicBezTo>
                <a:cubicBezTo>
                  <a:pt x="11766" y="16534"/>
                  <a:pt x="11700" y="16560"/>
                  <a:pt x="11580" y="16560"/>
                </a:cubicBezTo>
                <a:cubicBezTo>
                  <a:pt x="11206" y="16560"/>
                  <a:pt x="10312" y="16312"/>
                  <a:pt x="9153" y="14385"/>
                </a:cubicBezTo>
                <a:cubicBezTo>
                  <a:pt x="7638" y="11856"/>
                  <a:pt x="4233" y="9847"/>
                  <a:pt x="3123" y="9847"/>
                </a:cubicBezTo>
                <a:cubicBezTo>
                  <a:pt x="3092" y="9847"/>
                  <a:pt x="3062" y="9849"/>
                  <a:pt x="3035" y="9852"/>
                </a:cubicBezTo>
                <a:cubicBezTo>
                  <a:pt x="3077" y="9866"/>
                  <a:pt x="4457" y="13333"/>
                  <a:pt x="6745" y="14929"/>
                </a:cubicBezTo>
                <a:cubicBezTo>
                  <a:pt x="9080" y="16508"/>
                  <a:pt x="12085" y="17172"/>
                  <a:pt x="12708" y="18223"/>
                </a:cubicBezTo>
                <a:cubicBezTo>
                  <a:pt x="12989" y="18761"/>
                  <a:pt x="13256" y="19310"/>
                  <a:pt x="13506" y="19872"/>
                </a:cubicBezTo>
                <a:cubicBezTo>
                  <a:pt x="14024" y="21032"/>
                  <a:pt x="14458" y="22257"/>
                  <a:pt x="14707" y="23487"/>
                </a:cubicBezTo>
                <a:cubicBezTo>
                  <a:pt x="14743" y="23641"/>
                  <a:pt x="14765" y="23794"/>
                  <a:pt x="14787" y="23946"/>
                </a:cubicBezTo>
                <a:cubicBezTo>
                  <a:pt x="14809" y="24096"/>
                  <a:pt x="14839" y="24256"/>
                  <a:pt x="14850" y="24397"/>
                </a:cubicBezTo>
                <a:cubicBezTo>
                  <a:pt x="14863" y="24538"/>
                  <a:pt x="14875" y="24680"/>
                  <a:pt x="14887" y="24822"/>
                </a:cubicBezTo>
                <a:cubicBezTo>
                  <a:pt x="14894" y="24890"/>
                  <a:pt x="14896" y="24969"/>
                  <a:pt x="14896" y="25051"/>
                </a:cubicBezTo>
                <a:cubicBezTo>
                  <a:pt x="14897" y="25131"/>
                  <a:pt x="14897" y="25210"/>
                  <a:pt x="14898" y="25290"/>
                </a:cubicBezTo>
                <a:cubicBezTo>
                  <a:pt x="14898" y="25369"/>
                  <a:pt x="14899" y="25449"/>
                  <a:pt x="14899" y="25529"/>
                </a:cubicBezTo>
                <a:lnTo>
                  <a:pt x="14899" y="25545"/>
                </a:lnTo>
                <a:cubicBezTo>
                  <a:pt x="14899" y="25548"/>
                  <a:pt x="14899" y="25552"/>
                  <a:pt x="14898" y="25556"/>
                </a:cubicBezTo>
                <a:cubicBezTo>
                  <a:pt x="14897" y="25575"/>
                  <a:pt x="14896" y="25594"/>
                  <a:pt x="14895" y="25612"/>
                </a:cubicBezTo>
                <a:cubicBezTo>
                  <a:pt x="14893" y="25650"/>
                  <a:pt x="14891" y="25688"/>
                  <a:pt x="14889" y="25726"/>
                </a:cubicBezTo>
                <a:cubicBezTo>
                  <a:pt x="14881" y="25876"/>
                  <a:pt x="14872" y="26028"/>
                  <a:pt x="14862" y="26178"/>
                </a:cubicBezTo>
                <a:cubicBezTo>
                  <a:pt x="14855" y="26278"/>
                  <a:pt x="14849" y="26377"/>
                  <a:pt x="14842" y="26477"/>
                </a:cubicBezTo>
                <a:cubicBezTo>
                  <a:pt x="14738" y="25126"/>
                  <a:pt x="14467" y="23640"/>
                  <a:pt x="13847" y="22875"/>
                </a:cubicBezTo>
                <a:cubicBezTo>
                  <a:pt x="12578" y="21349"/>
                  <a:pt x="11077" y="22074"/>
                  <a:pt x="8384" y="17975"/>
                </a:cubicBezTo>
                <a:lnTo>
                  <a:pt x="8384" y="17975"/>
                </a:lnTo>
                <a:cubicBezTo>
                  <a:pt x="8408" y="18022"/>
                  <a:pt x="8518" y="21117"/>
                  <a:pt x="10235" y="23046"/>
                </a:cubicBezTo>
                <a:cubicBezTo>
                  <a:pt x="10744" y="23639"/>
                  <a:pt x="11222" y="23809"/>
                  <a:pt x="11664" y="23809"/>
                </a:cubicBezTo>
                <a:cubicBezTo>
                  <a:pt x="12266" y="23809"/>
                  <a:pt x="12800" y="23493"/>
                  <a:pt x="13254" y="23493"/>
                </a:cubicBezTo>
                <a:cubicBezTo>
                  <a:pt x="13606" y="23493"/>
                  <a:pt x="13910" y="23683"/>
                  <a:pt x="14160" y="24356"/>
                </a:cubicBezTo>
                <a:cubicBezTo>
                  <a:pt x="14541" y="25384"/>
                  <a:pt x="14668" y="26690"/>
                  <a:pt x="14694" y="27801"/>
                </a:cubicBezTo>
                <a:cubicBezTo>
                  <a:pt x="14688" y="27841"/>
                  <a:pt x="14682" y="27881"/>
                  <a:pt x="14677" y="27920"/>
                </a:cubicBezTo>
                <a:cubicBezTo>
                  <a:pt x="14633" y="28200"/>
                  <a:pt x="14582" y="28471"/>
                  <a:pt x="14532" y="28742"/>
                </a:cubicBezTo>
                <a:cubicBezTo>
                  <a:pt x="14507" y="28876"/>
                  <a:pt x="14481" y="29010"/>
                  <a:pt x="14455" y="29143"/>
                </a:cubicBezTo>
                <a:cubicBezTo>
                  <a:pt x="14425" y="29272"/>
                  <a:pt x="14396" y="29402"/>
                  <a:pt x="14365" y="29530"/>
                </a:cubicBezTo>
                <a:cubicBezTo>
                  <a:pt x="14303" y="29785"/>
                  <a:pt x="14244" y="30040"/>
                  <a:pt x="14177" y="30284"/>
                </a:cubicBezTo>
                <a:cubicBezTo>
                  <a:pt x="13906" y="31260"/>
                  <a:pt x="13595" y="32142"/>
                  <a:pt x="13268" y="32913"/>
                </a:cubicBezTo>
                <a:cubicBezTo>
                  <a:pt x="13053" y="33418"/>
                  <a:pt x="12835" y="33880"/>
                  <a:pt x="12620" y="34296"/>
                </a:cubicBezTo>
                <a:cubicBezTo>
                  <a:pt x="12373" y="33714"/>
                  <a:pt x="11964" y="32475"/>
                  <a:pt x="12170" y="30943"/>
                </a:cubicBezTo>
                <a:cubicBezTo>
                  <a:pt x="12451" y="28825"/>
                  <a:pt x="13028" y="26703"/>
                  <a:pt x="10974" y="24387"/>
                </a:cubicBezTo>
                <a:cubicBezTo>
                  <a:pt x="10970" y="24397"/>
                  <a:pt x="10303" y="26003"/>
                  <a:pt x="10506" y="28117"/>
                </a:cubicBezTo>
                <a:cubicBezTo>
                  <a:pt x="10759" y="30174"/>
                  <a:pt x="12830" y="34058"/>
                  <a:pt x="12102" y="35229"/>
                </a:cubicBezTo>
                <a:cubicBezTo>
                  <a:pt x="11854" y="35647"/>
                  <a:pt x="11620" y="35994"/>
                  <a:pt x="11418" y="36282"/>
                </a:cubicBezTo>
                <a:cubicBezTo>
                  <a:pt x="11291" y="36453"/>
                  <a:pt x="11178" y="36615"/>
                  <a:pt x="11077" y="36734"/>
                </a:cubicBezTo>
                <a:cubicBezTo>
                  <a:pt x="11026" y="36796"/>
                  <a:pt x="10980" y="36853"/>
                  <a:pt x="10937" y="36905"/>
                </a:cubicBezTo>
                <a:cubicBezTo>
                  <a:pt x="10893" y="36961"/>
                  <a:pt x="10866" y="36983"/>
                  <a:pt x="10835" y="37019"/>
                </a:cubicBezTo>
                <a:cubicBezTo>
                  <a:pt x="10806" y="37052"/>
                  <a:pt x="10782" y="37080"/>
                  <a:pt x="10759" y="37106"/>
                </a:cubicBezTo>
                <a:cubicBezTo>
                  <a:pt x="10728" y="37132"/>
                  <a:pt x="10702" y="37156"/>
                  <a:pt x="10682" y="37175"/>
                </a:cubicBezTo>
                <a:cubicBezTo>
                  <a:pt x="10641" y="37212"/>
                  <a:pt x="10619" y="37231"/>
                  <a:pt x="10619" y="37231"/>
                </a:cubicBezTo>
                <a:cubicBezTo>
                  <a:pt x="10725" y="37630"/>
                  <a:pt x="10826" y="38033"/>
                  <a:pt x="10922" y="38441"/>
                </a:cubicBezTo>
                <a:cubicBezTo>
                  <a:pt x="10922" y="38441"/>
                  <a:pt x="10943" y="38421"/>
                  <a:pt x="10985" y="38382"/>
                </a:cubicBezTo>
                <a:cubicBezTo>
                  <a:pt x="11006" y="38362"/>
                  <a:pt x="11033" y="38339"/>
                  <a:pt x="11063" y="38310"/>
                </a:cubicBezTo>
                <a:cubicBezTo>
                  <a:pt x="11100" y="38271"/>
                  <a:pt x="11144" y="38225"/>
                  <a:pt x="11192" y="38172"/>
                </a:cubicBezTo>
                <a:cubicBezTo>
                  <a:pt x="11238" y="38121"/>
                  <a:pt x="11300" y="38056"/>
                  <a:pt x="11347" y="37996"/>
                </a:cubicBezTo>
                <a:cubicBezTo>
                  <a:pt x="11396" y="37936"/>
                  <a:pt x="11449" y="37869"/>
                  <a:pt x="11507" y="37797"/>
                </a:cubicBezTo>
                <a:cubicBezTo>
                  <a:pt x="11623" y="37655"/>
                  <a:pt x="11743" y="37479"/>
                  <a:pt x="11884" y="37287"/>
                </a:cubicBezTo>
                <a:cubicBezTo>
                  <a:pt x="12155" y="36892"/>
                  <a:pt x="12475" y="36401"/>
                  <a:pt x="12808" y="35792"/>
                </a:cubicBezTo>
                <a:cubicBezTo>
                  <a:pt x="12972" y="35499"/>
                  <a:pt x="13140" y="35177"/>
                  <a:pt x="13307" y="34829"/>
                </a:cubicBezTo>
                <a:lnTo>
                  <a:pt x="13307" y="34830"/>
                </a:lnTo>
                <a:cubicBezTo>
                  <a:pt x="13308" y="34830"/>
                  <a:pt x="13311" y="34825"/>
                  <a:pt x="13315" y="34816"/>
                </a:cubicBezTo>
                <a:cubicBezTo>
                  <a:pt x="13423" y="34591"/>
                  <a:pt x="13531" y="34356"/>
                  <a:pt x="13640" y="34109"/>
                </a:cubicBezTo>
                <a:cubicBezTo>
                  <a:pt x="13898" y="33608"/>
                  <a:pt x="14289" y="32993"/>
                  <a:pt x="14740" y="32772"/>
                </a:cubicBezTo>
                <a:cubicBezTo>
                  <a:pt x="14851" y="32716"/>
                  <a:pt x="14987" y="32693"/>
                  <a:pt x="15141" y="32693"/>
                </a:cubicBezTo>
                <a:cubicBezTo>
                  <a:pt x="15831" y="32693"/>
                  <a:pt x="16891" y="33151"/>
                  <a:pt x="17750" y="33151"/>
                </a:cubicBezTo>
                <a:cubicBezTo>
                  <a:pt x="18114" y="33151"/>
                  <a:pt x="18443" y="33069"/>
                  <a:pt x="18691" y="32834"/>
                </a:cubicBezTo>
                <a:cubicBezTo>
                  <a:pt x="19675" y="31914"/>
                  <a:pt x="20455" y="29272"/>
                  <a:pt x="20439" y="29266"/>
                </a:cubicBezTo>
                <a:cubicBezTo>
                  <a:pt x="20438" y="29258"/>
                  <a:pt x="19866" y="29132"/>
                  <a:pt x="19145" y="29132"/>
                </a:cubicBezTo>
                <a:cubicBezTo>
                  <a:pt x="18273" y="29132"/>
                  <a:pt x="17184" y="29316"/>
                  <a:pt x="16624" y="30113"/>
                </a:cubicBezTo>
                <a:cubicBezTo>
                  <a:pt x="15998" y="31025"/>
                  <a:pt x="14879" y="32190"/>
                  <a:pt x="14110" y="32946"/>
                </a:cubicBezTo>
                <a:cubicBezTo>
                  <a:pt x="14348" y="32300"/>
                  <a:pt x="14573" y="31594"/>
                  <a:pt x="14775" y="30836"/>
                </a:cubicBezTo>
                <a:cubicBezTo>
                  <a:pt x="14843" y="30575"/>
                  <a:pt x="14904" y="30302"/>
                  <a:pt x="14966" y="30029"/>
                </a:cubicBezTo>
                <a:cubicBezTo>
                  <a:pt x="16000" y="26114"/>
                  <a:pt x="17444" y="27690"/>
                  <a:pt x="18251" y="24778"/>
                </a:cubicBezTo>
                <a:cubicBezTo>
                  <a:pt x="19005" y="21806"/>
                  <a:pt x="17764" y="18803"/>
                  <a:pt x="17751" y="18803"/>
                </a:cubicBezTo>
                <a:cubicBezTo>
                  <a:pt x="17751" y="18803"/>
                  <a:pt x="17751" y="18803"/>
                  <a:pt x="17751" y="18803"/>
                </a:cubicBezTo>
                <a:cubicBezTo>
                  <a:pt x="16056" y="20920"/>
                  <a:pt x="15943" y="24324"/>
                  <a:pt x="15966" y="25572"/>
                </a:cubicBezTo>
                <a:cubicBezTo>
                  <a:pt x="16009" y="26326"/>
                  <a:pt x="15621" y="27397"/>
                  <a:pt x="15302" y="28133"/>
                </a:cubicBezTo>
                <a:cubicBezTo>
                  <a:pt x="15331" y="27887"/>
                  <a:pt x="15360" y="27640"/>
                  <a:pt x="15387" y="27390"/>
                </a:cubicBezTo>
                <a:cubicBezTo>
                  <a:pt x="15424" y="27085"/>
                  <a:pt x="15438" y="26763"/>
                  <a:pt x="15457" y="26443"/>
                </a:cubicBezTo>
                <a:cubicBezTo>
                  <a:pt x="15465" y="26283"/>
                  <a:pt x="15473" y="26122"/>
                  <a:pt x="15479" y="25961"/>
                </a:cubicBezTo>
                <a:cubicBezTo>
                  <a:pt x="15482" y="25920"/>
                  <a:pt x="15484" y="25880"/>
                  <a:pt x="15485" y="25839"/>
                </a:cubicBezTo>
                <a:cubicBezTo>
                  <a:pt x="15486" y="25819"/>
                  <a:pt x="15487" y="25798"/>
                  <a:pt x="15488" y="25778"/>
                </a:cubicBezTo>
                <a:cubicBezTo>
                  <a:pt x="15488" y="25774"/>
                  <a:pt x="15488" y="25768"/>
                  <a:pt x="15488" y="25763"/>
                </a:cubicBezTo>
                <a:cubicBezTo>
                  <a:pt x="15489" y="25747"/>
                  <a:pt x="15489" y="25731"/>
                  <a:pt x="15489" y="25716"/>
                </a:cubicBezTo>
                <a:cubicBezTo>
                  <a:pt x="15489" y="25706"/>
                  <a:pt x="15488" y="25695"/>
                  <a:pt x="15488" y="25686"/>
                </a:cubicBezTo>
                <a:cubicBezTo>
                  <a:pt x="15487" y="25605"/>
                  <a:pt x="15486" y="25525"/>
                  <a:pt x="15484" y="25443"/>
                </a:cubicBezTo>
                <a:cubicBezTo>
                  <a:pt x="15483" y="25362"/>
                  <a:pt x="15480" y="25282"/>
                  <a:pt x="15478" y="25201"/>
                </a:cubicBezTo>
                <a:cubicBezTo>
                  <a:pt x="15477" y="25122"/>
                  <a:pt x="15475" y="25039"/>
                  <a:pt x="15465" y="24943"/>
                </a:cubicBezTo>
                <a:cubicBezTo>
                  <a:pt x="15449" y="24758"/>
                  <a:pt x="15431" y="24572"/>
                  <a:pt x="15413" y="24387"/>
                </a:cubicBezTo>
                <a:cubicBezTo>
                  <a:pt x="15394" y="24200"/>
                  <a:pt x="15359" y="24034"/>
                  <a:pt x="15331" y="23856"/>
                </a:cubicBezTo>
                <a:cubicBezTo>
                  <a:pt x="15302" y="23680"/>
                  <a:pt x="15273" y="23504"/>
                  <a:pt x="15231" y="23334"/>
                </a:cubicBezTo>
                <a:cubicBezTo>
                  <a:pt x="14957" y="22090"/>
                  <a:pt x="14532" y="20929"/>
                  <a:pt x="14043" y="19844"/>
                </a:cubicBezTo>
                <a:cubicBezTo>
                  <a:pt x="13815" y="18825"/>
                  <a:pt x="13616" y="17638"/>
                  <a:pt x="13682" y="16781"/>
                </a:cubicBezTo>
                <a:cubicBezTo>
                  <a:pt x="13835" y="14974"/>
                  <a:pt x="14975" y="12570"/>
                  <a:pt x="12952" y="8419"/>
                </a:cubicBezTo>
                <a:cubicBezTo>
                  <a:pt x="12952" y="8419"/>
                  <a:pt x="12952" y="8419"/>
                  <a:pt x="12951" y="8419"/>
                </a:cubicBezTo>
                <a:cubicBezTo>
                  <a:pt x="12931" y="8419"/>
                  <a:pt x="12060" y="9514"/>
                  <a:pt x="11906" y="12219"/>
                </a:cubicBezTo>
                <a:cubicBezTo>
                  <a:pt x="11908" y="13698"/>
                  <a:pt x="12805" y="16586"/>
                  <a:pt x="13559" y="18830"/>
                </a:cubicBezTo>
                <a:cubicBezTo>
                  <a:pt x="13087" y="17890"/>
                  <a:pt x="12576" y="16998"/>
                  <a:pt x="12052" y="16143"/>
                </a:cubicBezTo>
                <a:cubicBezTo>
                  <a:pt x="11405" y="15089"/>
                  <a:pt x="10736" y="14090"/>
                  <a:pt x="10080" y="13128"/>
                </a:cubicBezTo>
                <a:cubicBezTo>
                  <a:pt x="10068" y="13110"/>
                  <a:pt x="10056" y="13092"/>
                  <a:pt x="10043" y="13073"/>
                </a:cubicBezTo>
                <a:lnTo>
                  <a:pt x="10043" y="13073"/>
                </a:lnTo>
                <a:cubicBezTo>
                  <a:pt x="10066" y="13069"/>
                  <a:pt x="9039" y="11093"/>
                  <a:pt x="8864" y="9788"/>
                </a:cubicBezTo>
                <a:cubicBezTo>
                  <a:pt x="8715" y="8472"/>
                  <a:pt x="9981" y="5829"/>
                  <a:pt x="9275" y="3983"/>
                </a:cubicBezTo>
                <a:cubicBezTo>
                  <a:pt x="8606" y="2144"/>
                  <a:pt x="6398" y="0"/>
                  <a:pt x="6372"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769" name="Google Shape;769;p54"/>
          <p:cNvSpPr/>
          <p:nvPr/>
        </p:nvSpPr>
        <p:spPr>
          <a:xfrm rot="8100000">
            <a:off x="4971800" y="5464721"/>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3" name="عنوان فرعي 2"/>
          <p:cNvSpPr>
            <a:spLocks noGrp="1"/>
          </p:cNvSpPr>
          <p:nvPr>
            <p:ph type="subTitle" idx="1"/>
          </p:nvPr>
        </p:nvSpPr>
        <p:spPr>
          <a:xfrm>
            <a:off x="251520" y="1052736"/>
            <a:ext cx="8100392" cy="1926800"/>
          </a:xfrm>
        </p:spPr>
        <p:txBody>
          <a:bodyPr/>
          <a:lstStyle/>
          <a:p>
            <a:pPr algn="l"/>
            <a:r>
              <a:rPr lang="en-US" sz="2000" b="1" dirty="0">
                <a:solidFill>
                  <a:srgbClr val="FF0000"/>
                </a:solidFill>
              </a:rPr>
              <a:t>— Headache is common among females in their childbearing </a:t>
            </a:r>
            <a:r>
              <a:rPr lang="en-US" sz="2000" b="1" dirty="0" smtClean="0">
                <a:solidFill>
                  <a:srgbClr val="FF0000"/>
                </a:solidFill>
              </a:rPr>
              <a:t>years</a:t>
            </a:r>
            <a:endParaRPr lang="en-US" sz="2000" b="1" dirty="0">
              <a:solidFill>
                <a:srgbClr val="FF0000"/>
              </a:solidFill>
            </a:endParaRPr>
          </a:p>
          <a:p>
            <a:pPr algn="l"/>
            <a:r>
              <a:rPr lang="en-US" sz="2000" b="1" dirty="0">
                <a:solidFill>
                  <a:srgbClr val="FF0000"/>
                </a:solidFill>
              </a:rPr>
              <a:t>60 percent of females ≤40 years of age reported experiencing a headache within the previous year ]</a:t>
            </a:r>
          </a:p>
          <a:p>
            <a:pPr algn="l"/>
            <a:endParaRPr lang="en-US" sz="2000" b="1" dirty="0">
              <a:solidFill>
                <a:srgbClr val="FF0000"/>
              </a:solidFill>
            </a:endParaRPr>
          </a:p>
          <a:p>
            <a:pPr algn="l"/>
            <a:endParaRPr lang="en-US" sz="2000" b="1" dirty="0">
              <a:solidFill>
                <a:srgbClr val="FF0000"/>
              </a:solidFill>
            </a:endParaRPr>
          </a:p>
          <a:p>
            <a:pPr algn="l"/>
            <a:r>
              <a:rPr lang="en-US" sz="2000" b="1" dirty="0">
                <a:solidFill>
                  <a:srgbClr val="FF0000"/>
                </a:solidFill>
              </a:rPr>
              <a:t> For patients with a history of headache, the effect of pregnancy on the frequency </a:t>
            </a:r>
          </a:p>
          <a:p>
            <a:pPr algn="l"/>
            <a:r>
              <a:rPr lang="en-US" sz="2000" b="1" dirty="0">
                <a:solidFill>
                  <a:srgbClr val="FF0000"/>
                </a:solidFill>
              </a:rPr>
              <a:t>and severity of headache, the effect of headache on pregnancy outcome, and the fetal safety of maternal headache treatment are major concerns</a:t>
            </a:r>
          </a:p>
          <a:p>
            <a:pPr algn="l"/>
            <a:endParaRPr lang="en-US" sz="2000" b="1" dirty="0">
              <a:solidFill>
                <a:srgbClr val="FF0000"/>
              </a:solidFill>
            </a:endParaRPr>
          </a:p>
          <a:p>
            <a:pPr algn="l"/>
            <a:r>
              <a:rPr lang="en-US" sz="2000" b="1" dirty="0">
                <a:solidFill>
                  <a:srgbClr val="FF0000"/>
                </a:solidFill>
              </a:rPr>
              <a:t>. For patients with new onset of headache during pregnancy or postpartum, a diagnostic evaluation is indicated and should include evaluation for pregnancy-related causes of headache. Preeclampsia with severe features always needs to be excluded in pregnant patients over 20 weeks of gestation with a headache.</a:t>
            </a:r>
          </a:p>
          <a:p>
            <a:pPr algn="l"/>
            <a:endParaRPr lang="en-US" sz="2000" b="1" dirty="0">
              <a:solidFill>
                <a:srgbClr val="FF0000"/>
              </a:solidFill>
            </a:endParaRPr>
          </a:p>
        </p:txBody>
      </p:sp>
    </p:spTree>
    <p:extLst>
      <p:ext uri="{BB962C8B-B14F-4D97-AF65-F5344CB8AC3E}">
        <p14:creationId xmlns:p14="http://schemas.microsoft.com/office/powerpoint/2010/main" val="20841630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858" name="Google Shape;858;p59"/>
          <p:cNvSpPr/>
          <p:nvPr/>
        </p:nvSpPr>
        <p:spPr>
          <a:xfrm rot="-2982236" flipH="1">
            <a:off x="7524828" y="5041174"/>
            <a:ext cx="1616951" cy="2038645"/>
          </a:xfrm>
          <a:custGeom>
            <a:avLst/>
            <a:gdLst/>
            <a:ahLst/>
            <a:cxnLst/>
            <a:rect l="l" t="t" r="r" b="b"/>
            <a:pathLst>
              <a:path w="11650" h="19584" extrusionOk="0">
                <a:moveTo>
                  <a:pt x="5508" y="1"/>
                </a:moveTo>
                <a:cubicBezTo>
                  <a:pt x="5508" y="1"/>
                  <a:pt x="4687" y="1171"/>
                  <a:pt x="4744" y="2091"/>
                </a:cubicBezTo>
                <a:cubicBezTo>
                  <a:pt x="4802" y="3012"/>
                  <a:pt x="6522" y="4376"/>
                  <a:pt x="6715" y="5080"/>
                </a:cubicBezTo>
                <a:cubicBezTo>
                  <a:pt x="6835" y="5517"/>
                  <a:pt x="6758" y="6095"/>
                  <a:pt x="6683" y="6470"/>
                </a:cubicBezTo>
                <a:cubicBezTo>
                  <a:pt x="6604" y="6578"/>
                  <a:pt x="6523" y="6687"/>
                  <a:pt x="6439" y="6795"/>
                </a:cubicBezTo>
                <a:cubicBezTo>
                  <a:pt x="6078" y="7265"/>
                  <a:pt x="5684" y="7737"/>
                  <a:pt x="5283" y="8219"/>
                </a:cubicBezTo>
                <a:cubicBezTo>
                  <a:pt x="4950" y="8620"/>
                  <a:pt x="4611" y="9028"/>
                  <a:pt x="4285" y="9453"/>
                </a:cubicBezTo>
                <a:cubicBezTo>
                  <a:pt x="4723" y="8407"/>
                  <a:pt x="5156" y="7012"/>
                  <a:pt x="4778" y="6213"/>
                </a:cubicBezTo>
                <a:cubicBezTo>
                  <a:pt x="4119" y="4817"/>
                  <a:pt x="3107" y="4247"/>
                  <a:pt x="3107" y="4247"/>
                </a:cubicBezTo>
                <a:lnTo>
                  <a:pt x="3107" y="4247"/>
                </a:lnTo>
                <a:cubicBezTo>
                  <a:pt x="2459" y="6183"/>
                  <a:pt x="3788" y="8001"/>
                  <a:pt x="4037" y="8665"/>
                </a:cubicBezTo>
                <a:cubicBezTo>
                  <a:pt x="4153" y="8977"/>
                  <a:pt x="4071" y="9468"/>
                  <a:pt x="3949" y="9904"/>
                </a:cubicBezTo>
                <a:cubicBezTo>
                  <a:pt x="3620" y="10366"/>
                  <a:pt x="3319" y="10857"/>
                  <a:pt x="3102" y="11395"/>
                </a:cubicBezTo>
                <a:cubicBezTo>
                  <a:pt x="3068" y="11470"/>
                  <a:pt x="3044" y="11550"/>
                  <a:pt x="3019" y="11629"/>
                </a:cubicBezTo>
                <a:cubicBezTo>
                  <a:pt x="2995" y="11710"/>
                  <a:pt x="2965" y="11784"/>
                  <a:pt x="2947" y="11869"/>
                </a:cubicBezTo>
                <a:lnTo>
                  <a:pt x="2893" y="12127"/>
                </a:lnTo>
                <a:cubicBezTo>
                  <a:pt x="2883" y="12171"/>
                  <a:pt x="2880" y="12209"/>
                  <a:pt x="2877" y="12247"/>
                </a:cubicBezTo>
                <a:lnTo>
                  <a:pt x="2866" y="12361"/>
                </a:lnTo>
                <a:lnTo>
                  <a:pt x="2854" y="12476"/>
                </a:lnTo>
                <a:lnTo>
                  <a:pt x="2853" y="12491"/>
                </a:lnTo>
                <a:lnTo>
                  <a:pt x="2852" y="12512"/>
                </a:lnTo>
                <a:lnTo>
                  <a:pt x="2852" y="12519"/>
                </a:lnTo>
                <a:lnTo>
                  <a:pt x="2852" y="12549"/>
                </a:lnTo>
                <a:lnTo>
                  <a:pt x="2852" y="12608"/>
                </a:lnTo>
                <a:cubicBezTo>
                  <a:pt x="2852" y="12686"/>
                  <a:pt x="2851" y="12764"/>
                  <a:pt x="2851" y="12841"/>
                </a:cubicBezTo>
                <a:cubicBezTo>
                  <a:pt x="2852" y="12997"/>
                  <a:pt x="2847" y="13151"/>
                  <a:pt x="2860" y="13303"/>
                </a:cubicBezTo>
                <a:cubicBezTo>
                  <a:pt x="2867" y="13428"/>
                  <a:pt x="2874" y="13550"/>
                  <a:pt x="2881" y="13671"/>
                </a:cubicBezTo>
                <a:cubicBezTo>
                  <a:pt x="2666" y="13257"/>
                  <a:pt x="2408" y="12673"/>
                  <a:pt x="2458" y="12327"/>
                </a:cubicBezTo>
                <a:cubicBezTo>
                  <a:pt x="2543" y="11752"/>
                  <a:pt x="2412" y="10075"/>
                  <a:pt x="813" y="8832"/>
                </a:cubicBezTo>
                <a:cubicBezTo>
                  <a:pt x="813" y="8832"/>
                  <a:pt x="0" y="10027"/>
                  <a:pt x="566" y="11513"/>
                </a:cubicBezTo>
                <a:cubicBezTo>
                  <a:pt x="1096" y="12905"/>
                  <a:pt x="1881" y="12421"/>
                  <a:pt x="2933" y="14195"/>
                </a:cubicBezTo>
                <a:cubicBezTo>
                  <a:pt x="2933" y="14197"/>
                  <a:pt x="2933" y="14198"/>
                  <a:pt x="2933" y="14200"/>
                </a:cubicBezTo>
                <a:cubicBezTo>
                  <a:pt x="2943" y="14273"/>
                  <a:pt x="2951" y="14345"/>
                  <a:pt x="2959" y="14418"/>
                </a:cubicBezTo>
                <a:cubicBezTo>
                  <a:pt x="2970" y="14489"/>
                  <a:pt x="2982" y="14560"/>
                  <a:pt x="2993" y="14631"/>
                </a:cubicBezTo>
                <a:cubicBezTo>
                  <a:pt x="3017" y="14773"/>
                  <a:pt x="3036" y="14913"/>
                  <a:pt x="3063" y="15050"/>
                </a:cubicBezTo>
                <a:cubicBezTo>
                  <a:pt x="3170" y="15599"/>
                  <a:pt x="3297" y="16112"/>
                  <a:pt x="3440" y="16578"/>
                </a:cubicBezTo>
                <a:cubicBezTo>
                  <a:pt x="3584" y="17042"/>
                  <a:pt x="3732" y="17465"/>
                  <a:pt x="3884" y="17831"/>
                </a:cubicBezTo>
                <a:cubicBezTo>
                  <a:pt x="4030" y="18200"/>
                  <a:pt x="4179" y="18514"/>
                  <a:pt x="4305" y="18773"/>
                </a:cubicBezTo>
                <a:cubicBezTo>
                  <a:pt x="4374" y="18901"/>
                  <a:pt x="4430" y="19016"/>
                  <a:pt x="4488" y="19116"/>
                </a:cubicBezTo>
                <a:cubicBezTo>
                  <a:pt x="4517" y="19165"/>
                  <a:pt x="4544" y="19211"/>
                  <a:pt x="4569" y="19253"/>
                </a:cubicBezTo>
                <a:cubicBezTo>
                  <a:pt x="4591" y="19294"/>
                  <a:pt x="4625" y="19342"/>
                  <a:pt x="4649" y="19380"/>
                </a:cubicBezTo>
                <a:cubicBezTo>
                  <a:pt x="4675" y="19418"/>
                  <a:pt x="4697" y="19452"/>
                  <a:pt x="4717" y="19481"/>
                </a:cubicBezTo>
                <a:cubicBezTo>
                  <a:pt x="4734" y="19503"/>
                  <a:pt x="4750" y="19523"/>
                  <a:pt x="4761" y="19537"/>
                </a:cubicBezTo>
                <a:cubicBezTo>
                  <a:pt x="4785" y="19568"/>
                  <a:pt x="4797" y="19584"/>
                  <a:pt x="4797" y="19584"/>
                </a:cubicBezTo>
                <a:lnTo>
                  <a:pt x="5338" y="19133"/>
                </a:lnTo>
                <a:cubicBezTo>
                  <a:pt x="5338" y="19133"/>
                  <a:pt x="5325" y="19118"/>
                  <a:pt x="5301" y="19088"/>
                </a:cubicBezTo>
                <a:cubicBezTo>
                  <a:pt x="5288" y="19072"/>
                  <a:pt x="5273" y="19054"/>
                  <a:pt x="5255" y="19032"/>
                </a:cubicBezTo>
                <a:cubicBezTo>
                  <a:pt x="5243" y="19015"/>
                  <a:pt x="5229" y="18993"/>
                  <a:pt x="5213" y="18971"/>
                </a:cubicBezTo>
                <a:cubicBezTo>
                  <a:pt x="5197" y="18945"/>
                  <a:pt x="5182" y="18926"/>
                  <a:pt x="5158" y="18887"/>
                </a:cubicBezTo>
                <a:cubicBezTo>
                  <a:pt x="5135" y="18850"/>
                  <a:pt x="5111" y="18810"/>
                  <a:pt x="5085" y="18767"/>
                </a:cubicBezTo>
                <a:cubicBezTo>
                  <a:pt x="5030" y="18683"/>
                  <a:pt x="4975" y="18574"/>
                  <a:pt x="4908" y="18459"/>
                </a:cubicBezTo>
                <a:cubicBezTo>
                  <a:pt x="4784" y="18221"/>
                  <a:pt x="4633" y="17928"/>
                  <a:pt x="4483" y="17579"/>
                </a:cubicBezTo>
                <a:cubicBezTo>
                  <a:pt x="4329" y="17234"/>
                  <a:pt x="4176" y="16833"/>
                  <a:pt x="4025" y="16390"/>
                </a:cubicBezTo>
                <a:cubicBezTo>
                  <a:pt x="3875" y="15947"/>
                  <a:pt x="3740" y="15460"/>
                  <a:pt x="3621" y="14937"/>
                </a:cubicBezTo>
                <a:cubicBezTo>
                  <a:pt x="3593" y="14807"/>
                  <a:pt x="3571" y="14673"/>
                  <a:pt x="3544" y="14538"/>
                </a:cubicBezTo>
                <a:cubicBezTo>
                  <a:pt x="3531" y="14470"/>
                  <a:pt x="3518" y="14402"/>
                  <a:pt x="3505" y="14335"/>
                </a:cubicBezTo>
                <a:cubicBezTo>
                  <a:pt x="3495" y="14266"/>
                  <a:pt x="3486" y="14197"/>
                  <a:pt x="3475" y="14128"/>
                </a:cubicBezTo>
                <a:cubicBezTo>
                  <a:pt x="3457" y="13988"/>
                  <a:pt x="3435" y="13848"/>
                  <a:pt x="3418" y="13706"/>
                </a:cubicBezTo>
                <a:cubicBezTo>
                  <a:pt x="3416" y="13684"/>
                  <a:pt x="3414" y="13660"/>
                  <a:pt x="3412" y="13637"/>
                </a:cubicBezTo>
                <a:cubicBezTo>
                  <a:pt x="3509" y="13116"/>
                  <a:pt x="3684" y="12518"/>
                  <a:pt x="3997" y="12084"/>
                </a:cubicBezTo>
                <a:cubicBezTo>
                  <a:pt x="4134" y="11894"/>
                  <a:pt x="4286" y="11821"/>
                  <a:pt x="4453" y="11821"/>
                </a:cubicBezTo>
                <a:cubicBezTo>
                  <a:pt x="4980" y="11821"/>
                  <a:pt x="5658" y="12540"/>
                  <a:pt x="6493" y="12540"/>
                </a:cubicBezTo>
                <a:cubicBezTo>
                  <a:pt x="6717" y="12540"/>
                  <a:pt x="6952" y="12488"/>
                  <a:pt x="7198" y="12357"/>
                </a:cubicBezTo>
                <a:cubicBezTo>
                  <a:pt x="8654" y="11584"/>
                  <a:pt x="8935" y="9319"/>
                  <a:pt x="8935" y="9319"/>
                </a:cubicBezTo>
                <a:lnTo>
                  <a:pt x="8935" y="9319"/>
                </a:lnTo>
                <a:cubicBezTo>
                  <a:pt x="8033" y="10348"/>
                  <a:pt x="5136" y="10791"/>
                  <a:pt x="4140" y="11377"/>
                </a:cubicBezTo>
                <a:cubicBezTo>
                  <a:pt x="3729" y="11618"/>
                  <a:pt x="3492" y="12148"/>
                  <a:pt x="3356" y="12694"/>
                </a:cubicBezTo>
                <a:lnTo>
                  <a:pt x="3354" y="12613"/>
                </a:lnTo>
                <a:lnTo>
                  <a:pt x="3353" y="12558"/>
                </a:lnTo>
                <a:lnTo>
                  <a:pt x="3352" y="12529"/>
                </a:lnTo>
                <a:lnTo>
                  <a:pt x="3352" y="12524"/>
                </a:lnTo>
                <a:lnTo>
                  <a:pt x="3352" y="12516"/>
                </a:lnTo>
                <a:lnTo>
                  <a:pt x="3360" y="12401"/>
                </a:lnTo>
                <a:lnTo>
                  <a:pt x="3367" y="12286"/>
                </a:lnTo>
                <a:cubicBezTo>
                  <a:pt x="3369" y="12247"/>
                  <a:pt x="3373" y="12209"/>
                  <a:pt x="3381" y="12178"/>
                </a:cubicBezTo>
                <a:lnTo>
                  <a:pt x="3418" y="11979"/>
                </a:lnTo>
                <a:cubicBezTo>
                  <a:pt x="3428" y="11912"/>
                  <a:pt x="3456" y="11840"/>
                  <a:pt x="3473" y="11771"/>
                </a:cubicBezTo>
                <a:cubicBezTo>
                  <a:pt x="3494" y="11701"/>
                  <a:pt x="3512" y="11630"/>
                  <a:pt x="3541" y="11561"/>
                </a:cubicBezTo>
                <a:cubicBezTo>
                  <a:pt x="3746" y="11005"/>
                  <a:pt x="4069" y="10467"/>
                  <a:pt x="4428" y="9954"/>
                </a:cubicBezTo>
                <a:cubicBezTo>
                  <a:pt x="4699" y="9563"/>
                  <a:pt x="4990" y="9182"/>
                  <a:pt x="5283" y="8807"/>
                </a:cubicBezTo>
                <a:cubicBezTo>
                  <a:pt x="6254" y="8489"/>
                  <a:pt x="8530" y="8245"/>
                  <a:pt x="9491" y="7952"/>
                </a:cubicBezTo>
                <a:cubicBezTo>
                  <a:pt x="10628" y="7605"/>
                  <a:pt x="11391" y="5088"/>
                  <a:pt x="11391" y="5088"/>
                </a:cubicBezTo>
                <a:cubicBezTo>
                  <a:pt x="11390" y="5088"/>
                  <a:pt x="11389" y="5088"/>
                  <a:pt x="11388" y="5088"/>
                </a:cubicBezTo>
                <a:cubicBezTo>
                  <a:pt x="10562" y="5088"/>
                  <a:pt x="8285" y="6255"/>
                  <a:pt x="7419" y="7520"/>
                </a:cubicBezTo>
                <a:cubicBezTo>
                  <a:pt x="6885" y="8301"/>
                  <a:pt x="6235" y="8451"/>
                  <a:pt x="5813" y="8451"/>
                </a:cubicBezTo>
                <a:cubicBezTo>
                  <a:pt x="5721" y="8451"/>
                  <a:pt x="5641" y="8444"/>
                  <a:pt x="5574" y="8435"/>
                </a:cubicBezTo>
                <a:cubicBezTo>
                  <a:pt x="5958" y="7946"/>
                  <a:pt x="6338" y="7464"/>
                  <a:pt x="6687" y="6980"/>
                </a:cubicBezTo>
                <a:cubicBezTo>
                  <a:pt x="7040" y="6494"/>
                  <a:pt x="7362" y="6007"/>
                  <a:pt x="7627" y="5519"/>
                </a:cubicBezTo>
                <a:cubicBezTo>
                  <a:pt x="7737" y="5316"/>
                  <a:pt x="7837" y="5114"/>
                  <a:pt x="7926" y="4913"/>
                </a:cubicBezTo>
                <a:cubicBezTo>
                  <a:pt x="8610" y="4464"/>
                  <a:pt x="10534" y="3582"/>
                  <a:pt x="11054" y="2761"/>
                </a:cubicBezTo>
                <a:cubicBezTo>
                  <a:pt x="11649" y="1822"/>
                  <a:pt x="11303" y="897"/>
                  <a:pt x="11303" y="897"/>
                </a:cubicBezTo>
                <a:lnTo>
                  <a:pt x="11303" y="897"/>
                </a:lnTo>
                <a:cubicBezTo>
                  <a:pt x="10224" y="1024"/>
                  <a:pt x="9570" y="2424"/>
                  <a:pt x="9257" y="3493"/>
                </a:cubicBezTo>
                <a:cubicBezTo>
                  <a:pt x="9013" y="4327"/>
                  <a:pt x="8338" y="4552"/>
                  <a:pt x="8051" y="4611"/>
                </a:cubicBezTo>
                <a:cubicBezTo>
                  <a:pt x="8121" y="4431"/>
                  <a:pt x="8181" y="4252"/>
                  <a:pt x="8230" y="4075"/>
                </a:cubicBezTo>
                <a:cubicBezTo>
                  <a:pt x="8300" y="3842"/>
                  <a:pt x="8338" y="3610"/>
                  <a:pt x="8373" y="3390"/>
                </a:cubicBezTo>
                <a:cubicBezTo>
                  <a:pt x="8382" y="3279"/>
                  <a:pt x="8391" y="3171"/>
                  <a:pt x="8400" y="3066"/>
                </a:cubicBezTo>
                <a:cubicBezTo>
                  <a:pt x="8411" y="2961"/>
                  <a:pt x="8400" y="2859"/>
                  <a:pt x="8401" y="2760"/>
                </a:cubicBezTo>
                <a:cubicBezTo>
                  <a:pt x="8400" y="2710"/>
                  <a:pt x="8399" y="2661"/>
                  <a:pt x="8399" y="2614"/>
                </a:cubicBezTo>
                <a:cubicBezTo>
                  <a:pt x="8397" y="2565"/>
                  <a:pt x="8389" y="2519"/>
                  <a:pt x="8384" y="2473"/>
                </a:cubicBezTo>
                <a:cubicBezTo>
                  <a:pt x="8373" y="2380"/>
                  <a:pt x="8362" y="2292"/>
                  <a:pt x="8352" y="2208"/>
                </a:cubicBezTo>
                <a:cubicBezTo>
                  <a:pt x="8318" y="2039"/>
                  <a:pt x="8281" y="1886"/>
                  <a:pt x="8247" y="1749"/>
                </a:cubicBezTo>
                <a:cubicBezTo>
                  <a:pt x="8200" y="1615"/>
                  <a:pt x="8159" y="1495"/>
                  <a:pt x="8123" y="1391"/>
                </a:cubicBezTo>
                <a:cubicBezTo>
                  <a:pt x="8085" y="1288"/>
                  <a:pt x="8039" y="1206"/>
                  <a:pt x="8009" y="1137"/>
                </a:cubicBezTo>
                <a:cubicBezTo>
                  <a:pt x="7945" y="999"/>
                  <a:pt x="7911" y="926"/>
                  <a:pt x="7911" y="926"/>
                </a:cubicBezTo>
                <a:lnTo>
                  <a:pt x="7797" y="985"/>
                </a:lnTo>
                <a:cubicBezTo>
                  <a:pt x="7797" y="985"/>
                  <a:pt x="7829" y="1057"/>
                  <a:pt x="7886" y="1192"/>
                </a:cubicBezTo>
                <a:cubicBezTo>
                  <a:pt x="7914" y="1260"/>
                  <a:pt x="7956" y="1341"/>
                  <a:pt x="7990" y="1441"/>
                </a:cubicBezTo>
                <a:cubicBezTo>
                  <a:pt x="8022" y="1543"/>
                  <a:pt x="8059" y="1659"/>
                  <a:pt x="8100" y="1790"/>
                </a:cubicBezTo>
                <a:cubicBezTo>
                  <a:pt x="8129" y="1923"/>
                  <a:pt x="8160" y="2071"/>
                  <a:pt x="8189" y="2232"/>
                </a:cubicBezTo>
                <a:cubicBezTo>
                  <a:pt x="8196" y="2315"/>
                  <a:pt x="8204" y="2399"/>
                  <a:pt x="8211" y="2487"/>
                </a:cubicBezTo>
                <a:cubicBezTo>
                  <a:pt x="8214" y="2532"/>
                  <a:pt x="8221" y="2577"/>
                  <a:pt x="8223" y="2622"/>
                </a:cubicBezTo>
                <a:cubicBezTo>
                  <a:pt x="8221" y="2668"/>
                  <a:pt x="8220" y="2715"/>
                  <a:pt x="8220" y="2762"/>
                </a:cubicBezTo>
                <a:cubicBezTo>
                  <a:pt x="8216" y="2857"/>
                  <a:pt x="8224" y="2954"/>
                  <a:pt x="8211" y="3055"/>
                </a:cubicBezTo>
                <a:cubicBezTo>
                  <a:pt x="8200" y="3155"/>
                  <a:pt x="8188" y="3258"/>
                  <a:pt x="8176" y="3362"/>
                </a:cubicBezTo>
                <a:cubicBezTo>
                  <a:pt x="8136" y="3572"/>
                  <a:pt x="8094" y="3791"/>
                  <a:pt x="8021" y="4014"/>
                </a:cubicBezTo>
                <a:cubicBezTo>
                  <a:pt x="7883" y="4461"/>
                  <a:pt x="7670" y="4925"/>
                  <a:pt x="7399" y="5391"/>
                </a:cubicBezTo>
                <a:cubicBezTo>
                  <a:pt x="7254" y="5639"/>
                  <a:pt x="7093" y="5888"/>
                  <a:pt x="6920" y="6138"/>
                </a:cubicBezTo>
                <a:cubicBezTo>
                  <a:pt x="6878" y="5486"/>
                  <a:pt x="6780" y="3724"/>
                  <a:pt x="6842" y="2807"/>
                </a:cubicBezTo>
                <a:cubicBezTo>
                  <a:pt x="6922" y="1670"/>
                  <a:pt x="5508" y="1"/>
                  <a:pt x="5508"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860" name="Google Shape;860;p59"/>
          <p:cNvSpPr/>
          <p:nvPr/>
        </p:nvSpPr>
        <p:spPr>
          <a:xfrm rot="-10272701">
            <a:off x="560980" y="509896"/>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861" name="Google Shape;861;p59"/>
          <p:cNvSpPr/>
          <p:nvPr/>
        </p:nvSpPr>
        <p:spPr>
          <a:xfrm rot="-2700000">
            <a:off x="7556425" y="3244699"/>
            <a:ext cx="208271" cy="274967"/>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863" name="Google Shape;863;p59"/>
          <p:cNvSpPr/>
          <p:nvPr/>
        </p:nvSpPr>
        <p:spPr>
          <a:xfrm rot="-10272701">
            <a:off x="4447617" y="5857062"/>
            <a:ext cx="308232" cy="406873"/>
          </a:xfrm>
          <a:custGeom>
            <a:avLst/>
            <a:gdLst/>
            <a:ahLst/>
            <a:cxnLst/>
            <a:rect l="l" t="t" r="r" b="b"/>
            <a:pathLst>
              <a:path w="3519" h="3484" extrusionOk="0">
                <a:moveTo>
                  <a:pt x="1760" y="1267"/>
                </a:moveTo>
                <a:cubicBezTo>
                  <a:pt x="1892" y="1267"/>
                  <a:pt x="2024" y="1323"/>
                  <a:pt x="2118" y="1432"/>
                </a:cubicBezTo>
                <a:cubicBezTo>
                  <a:pt x="2290" y="1630"/>
                  <a:pt x="2269" y="1929"/>
                  <a:pt x="2070" y="2100"/>
                </a:cubicBezTo>
                <a:cubicBezTo>
                  <a:pt x="1980" y="2178"/>
                  <a:pt x="1870" y="2216"/>
                  <a:pt x="1760" y="2216"/>
                </a:cubicBezTo>
                <a:cubicBezTo>
                  <a:pt x="1627" y="2216"/>
                  <a:pt x="1495" y="2160"/>
                  <a:pt x="1402" y="2052"/>
                </a:cubicBezTo>
                <a:cubicBezTo>
                  <a:pt x="1230" y="1854"/>
                  <a:pt x="1251" y="1555"/>
                  <a:pt x="1450" y="1383"/>
                </a:cubicBezTo>
                <a:cubicBezTo>
                  <a:pt x="1539" y="1306"/>
                  <a:pt x="1650" y="1267"/>
                  <a:pt x="1760" y="1267"/>
                </a:cubicBezTo>
                <a:close/>
                <a:moveTo>
                  <a:pt x="1578" y="0"/>
                </a:moveTo>
                <a:cubicBezTo>
                  <a:pt x="1506" y="0"/>
                  <a:pt x="1428" y="38"/>
                  <a:pt x="1348" y="128"/>
                </a:cubicBezTo>
                <a:cubicBezTo>
                  <a:pt x="1101" y="400"/>
                  <a:pt x="1130" y="784"/>
                  <a:pt x="1228" y="1096"/>
                </a:cubicBezTo>
                <a:cubicBezTo>
                  <a:pt x="1023" y="976"/>
                  <a:pt x="734" y="891"/>
                  <a:pt x="504" y="891"/>
                </a:cubicBezTo>
                <a:cubicBezTo>
                  <a:pt x="245" y="891"/>
                  <a:pt x="61" y="999"/>
                  <a:pt x="155" y="1291"/>
                </a:cubicBezTo>
                <a:cubicBezTo>
                  <a:pt x="269" y="1641"/>
                  <a:pt x="616" y="1808"/>
                  <a:pt x="936" y="1880"/>
                </a:cubicBezTo>
                <a:cubicBezTo>
                  <a:pt x="497" y="2129"/>
                  <a:pt x="1" y="2785"/>
                  <a:pt x="568" y="2905"/>
                </a:cubicBezTo>
                <a:cubicBezTo>
                  <a:pt x="618" y="2916"/>
                  <a:pt x="668" y="2921"/>
                  <a:pt x="716" y="2921"/>
                </a:cubicBezTo>
                <a:cubicBezTo>
                  <a:pt x="1015" y="2921"/>
                  <a:pt x="1276" y="2732"/>
                  <a:pt x="1467" y="2525"/>
                </a:cubicBezTo>
                <a:lnTo>
                  <a:pt x="1467" y="2525"/>
                </a:lnTo>
                <a:cubicBezTo>
                  <a:pt x="1464" y="2925"/>
                  <a:pt x="1665" y="3483"/>
                  <a:pt x="1941" y="3483"/>
                </a:cubicBezTo>
                <a:cubicBezTo>
                  <a:pt x="2014" y="3483"/>
                  <a:pt x="2091" y="3445"/>
                  <a:pt x="2172" y="3356"/>
                </a:cubicBezTo>
                <a:cubicBezTo>
                  <a:pt x="2419" y="3083"/>
                  <a:pt x="2389" y="2700"/>
                  <a:pt x="2292" y="2387"/>
                </a:cubicBezTo>
                <a:lnTo>
                  <a:pt x="2292" y="2387"/>
                </a:lnTo>
                <a:cubicBezTo>
                  <a:pt x="2496" y="2507"/>
                  <a:pt x="2785" y="2593"/>
                  <a:pt x="3015" y="2593"/>
                </a:cubicBezTo>
                <a:cubicBezTo>
                  <a:pt x="3274" y="2593"/>
                  <a:pt x="3459" y="2484"/>
                  <a:pt x="3364" y="2193"/>
                </a:cubicBezTo>
                <a:cubicBezTo>
                  <a:pt x="3250" y="1842"/>
                  <a:pt x="2904" y="1675"/>
                  <a:pt x="2584" y="1603"/>
                </a:cubicBezTo>
                <a:cubicBezTo>
                  <a:pt x="3023" y="1355"/>
                  <a:pt x="3518" y="698"/>
                  <a:pt x="2952" y="578"/>
                </a:cubicBezTo>
                <a:cubicBezTo>
                  <a:pt x="2902" y="567"/>
                  <a:pt x="2852" y="562"/>
                  <a:pt x="2803" y="562"/>
                </a:cubicBezTo>
                <a:cubicBezTo>
                  <a:pt x="2505" y="562"/>
                  <a:pt x="2243" y="752"/>
                  <a:pt x="2052" y="959"/>
                </a:cubicBezTo>
                <a:cubicBezTo>
                  <a:pt x="2056" y="559"/>
                  <a:pt x="1855" y="0"/>
                  <a:pt x="157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charset="0"/>
              <a:buNone/>
              <a:tabLst/>
              <a:defRPr/>
            </a:pPr>
            <a:endParaRPr kumimoji="0" sz="1400" b="0" i="0" u="none" strike="noStrike" kern="0" cap="none" spc="0" normalizeH="0" baseline="0" noProof="0">
              <a:ln>
                <a:noFill/>
              </a:ln>
              <a:solidFill>
                <a:srgbClr val="000000"/>
              </a:solidFill>
              <a:effectLst/>
              <a:uLnTx/>
              <a:uFillTx/>
              <a:latin typeface="Arial" charset="0"/>
              <a:cs typeface="Arial" charset="0"/>
              <a:sym typeface="Arial" charset="0"/>
            </a:endParaRPr>
          </a:p>
        </p:txBody>
      </p:sp>
      <p:sp>
        <p:nvSpPr>
          <p:cNvPr id="2" name="عنوان 1"/>
          <p:cNvSpPr>
            <a:spLocks noGrp="1"/>
          </p:cNvSpPr>
          <p:nvPr>
            <p:ph type="title"/>
          </p:nvPr>
        </p:nvSpPr>
        <p:spPr>
          <a:xfrm>
            <a:off x="567781" y="1700808"/>
            <a:ext cx="7701126" cy="2218000"/>
          </a:xfrm>
        </p:spPr>
        <p:txBody>
          <a:bodyPr/>
          <a:lstStyle/>
          <a:p>
            <a:pPr algn="l"/>
            <a:r>
              <a:rPr lang="en-US" sz="1800" dirty="0"/>
              <a:t>Migraine headaches are a type of vascular headache that results from blood vessels dilating in the brain. These are different from stress or tension headaches. influenced by cyclical changes in the sex hormones, and attacks often occur  during  the  menstrual  period,  attributed  to  a  fall  in  </a:t>
            </a:r>
            <a:r>
              <a:rPr lang="en-US" sz="1800" dirty="0" err="1"/>
              <a:t>oestrogen</a:t>
            </a:r>
            <a:r>
              <a:rPr lang="en-US" sz="1800" dirty="0"/>
              <a:t>  levels.</a:t>
            </a:r>
            <a:br>
              <a:rPr lang="en-US" sz="1800" dirty="0"/>
            </a:br>
            <a:r>
              <a:rPr lang="en-US" sz="1800" dirty="0"/>
              <a:t/>
            </a:r>
            <a:br>
              <a:rPr lang="en-US" sz="1800" dirty="0"/>
            </a:br>
            <a:r>
              <a:rPr lang="en-US" sz="1600" dirty="0"/>
              <a:t/>
            </a:r>
            <a:br>
              <a:rPr lang="en-US" sz="1600" dirty="0"/>
            </a:br>
            <a:r>
              <a:rPr lang="en-US" sz="1600" dirty="0"/>
              <a:t/>
            </a:r>
            <a:br>
              <a:rPr lang="en-US" sz="1600" dirty="0"/>
            </a:br>
            <a:r>
              <a:rPr lang="en-US" sz="1600" dirty="0"/>
              <a:t> It starts out as a dull ache and then eventually becomes a throbbing, constant, and pulsating pain in the temples, front of the head, or base of the head </a:t>
            </a:r>
            <a:br>
              <a:rPr lang="en-US" sz="1600" dirty="0"/>
            </a:br>
            <a:r>
              <a:rPr lang="en-US" sz="1600" dirty="0"/>
              <a:t> Sometimes accompanied by nausea and vomiting. Or also experience tunnel vision or blind </a:t>
            </a:r>
            <a:r>
              <a:rPr lang="en-US" sz="1600" dirty="0" err="1"/>
              <a:t>spotshead</a:t>
            </a:r>
            <a:r>
              <a:rPr lang="en-US" sz="1600" dirty="0"/>
              <a:t>. </a:t>
            </a:r>
            <a:br>
              <a:rPr lang="en-US" sz="1600" dirty="0"/>
            </a:br>
            <a:endParaRPr lang="en-US" sz="1600" dirty="0"/>
          </a:p>
        </p:txBody>
      </p:sp>
      <p:sp>
        <p:nvSpPr>
          <p:cNvPr id="3" name="عنوان فرعي 2"/>
          <p:cNvSpPr>
            <a:spLocks noGrp="1"/>
          </p:cNvSpPr>
          <p:nvPr>
            <p:ph type="subTitle" idx="1"/>
          </p:nvPr>
        </p:nvSpPr>
        <p:spPr>
          <a:xfrm>
            <a:off x="898485" y="3958622"/>
            <a:ext cx="6010945" cy="1774633"/>
          </a:xfrm>
        </p:spPr>
        <p:txBody>
          <a:bodyPr/>
          <a:lstStyle/>
          <a:p>
            <a:pPr algn="l"/>
            <a:r>
              <a:rPr lang="en-US" sz="1400" b="1" dirty="0"/>
              <a:t>Migraine headaches are usually characterized by the following </a:t>
            </a:r>
          </a:p>
          <a:p>
            <a:pPr algn="l"/>
            <a:endParaRPr lang="en-US" sz="1400" b="1" dirty="0"/>
          </a:p>
          <a:p>
            <a:pPr algn="l"/>
            <a:r>
              <a:rPr lang="en-US" sz="1400" b="1" dirty="0"/>
              <a:t> Severe pain on one or both sides of the head</a:t>
            </a:r>
          </a:p>
          <a:p>
            <a:pPr algn="l"/>
            <a:endParaRPr lang="en-US" sz="1400" b="1" dirty="0"/>
          </a:p>
          <a:p>
            <a:pPr algn="l"/>
            <a:r>
              <a:rPr lang="en-US" sz="1400" b="1" dirty="0"/>
              <a:t>    Nausea and/or vomiting</a:t>
            </a:r>
          </a:p>
          <a:p>
            <a:pPr algn="l"/>
            <a:endParaRPr lang="en-US" sz="1400" b="1" dirty="0"/>
          </a:p>
          <a:p>
            <a:pPr algn="l"/>
            <a:r>
              <a:rPr lang="en-US" sz="1400" b="1" dirty="0"/>
              <a:t>    Disturbed vision and intolerance to light</a:t>
            </a:r>
          </a:p>
          <a:p>
            <a:pPr algn="l"/>
            <a:endParaRPr lang="en-US" sz="1400" b="1" dirty="0"/>
          </a:p>
        </p:txBody>
      </p:sp>
    </p:spTree>
    <p:extLst>
      <p:ext uri="{BB962C8B-B14F-4D97-AF65-F5344CB8AC3E}">
        <p14:creationId xmlns:p14="http://schemas.microsoft.com/office/powerpoint/2010/main" val="17893477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5576" y="908720"/>
            <a:ext cx="8117205" cy="2218267"/>
          </a:xfrm>
        </p:spPr>
        <p:txBody>
          <a:bodyPr/>
          <a:lstStyle/>
          <a:p>
            <a:pPr algn="l"/>
            <a:r>
              <a:rPr lang="en-US" sz="1800" dirty="0"/>
              <a:t>Approximately 60-70% of </a:t>
            </a:r>
            <a:r>
              <a:rPr lang="en-US" sz="1800" dirty="0" err="1"/>
              <a:t>migraineurs</a:t>
            </a:r>
            <a:r>
              <a:rPr lang="en-US" sz="1800" dirty="0"/>
              <a:t> improve spontaneously during pregnancy, usually in the third or fourth month. On occasion, the first migraine attack occurs during pregnancy, usually during the first trimester. New onset of aura may occur during the second and third trimesters.</a:t>
            </a:r>
            <a:br>
              <a:rPr lang="en-US" sz="1800" dirty="0"/>
            </a:br>
            <a:r>
              <a:rPr lang="en-US" sz="1800" dirty="0"/>
              <a:t>Headaches often return during the first week post partum; however, lactation may also affect the presence of headache. Postpartum headaches occur in about 34% of women, typically from days 3 to 6. Postpartum headache is usually less severe than the typical migraine and is usually </a:t>
            </a:r>
            <a:r>
              <a:rPr lang="en-US" sz="1800" dirty="0" err="1"/>
              <a:t>bifrontal</a:t>
            </a:r>
            <a:r>
              <a:rPr lang="en-US" sz="1800" dirty="0"/>
              <a:t>, prolonged, and associated with photophobia, nausea, and anorexia</a:t>
            </a:r>
          </a:p>
        </p:txBody>
      </p:sp>
      <p:sp>
        <p:nvSpPr>
          <p:cNvPr id="3" name="عنوان فرعي 2"/>
          <p:cNvSpPr>
            <a:spLocks noGrp="1"/>
          </p:cNvSpPr>
          <p:nvPr>
            <p:ph type="subTitle" idx="1"/>
          </p:nvPr>
        </p:nvSpPr>
        <p:spPr>
          <a:xfrm>
            <a:off x="827584" y="3525011"/>
            <a:ext cx="7872730" cy="2272453"/>
          </a:xfrm>
        </p:spPr>
        <p:txBody>
          <a:bodyPr/>
          <a:lstStyle/>
          <a:p>
            <a:pPr algn="l"/>
            <a:r>
              <a:rPr lang="en-US" b="1" dirty="0"/>
              <a:t>Pharmacologic options for treatment of headaches during pregnancy are limited and should be avoided if possible. Acceptable agents for acute attacks include acetaminophen, caffeine, and opioids. Ibuprofen and naproxen are also acceptable before the third trimester. Caffeine is particularly effective for women who do not habitually consume caffeine and women in whom caffeine withdrawal does not trigger migraine. </a:t>
            </a:r>
            <a:r>
              <a:rPr lang="en-US" b="1" dirty="0" err="1"/>
              <a:t>Antiemetics</a:t>
            </a:r>
            <a:r>
              <a:rPr lang="en-US" b="1" dirty="0"/>
              <a:t> that may be considered for use during pregnancy are </a:t>
            </a:r>
            <a:r>
              <a:rPr lang="en-US" b="1" dirty="0" err="1"/>
              <a:t>prochlorperazine</a:t>
            </a:r>
            <a:r>
              <a:rPr lang="en-US" b="1" dirty="0"/>
              <a:t> and promethazine</a:t>
            </a:r>
          </a:p>
        </p:txBody>
      </p:sp>
    </p:spTree>
    <p:extLst>
      <p:ext uri="{BB962C8B-B14F-4D97-AF65-F5344CB8AC3E}">
        <p14:creationId xmlns:p14="http://schemas.microsoft.com/office/powerpoint/2010/main" val="1655209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1"/>
          </p:nvPr>
        </p:nvSpPr>
        <p:spPr>
          <a:xfrm>
            <a:off x="-108520" y="548680"/>
            <a:ext cx="9073008" cy="1324400"/>
          </a:xfrm>
        </p:spPr>
        <p:txBody>
          <a:bodyPr/>
          <a:lstStyle/>
          <a:p>
            <a:pPr algn="l"/>
            <a:r>
              <a:rPr lang="en-US" sz="2000" dirty="0"/>
              <a:t>Acute migraine treatment</a:t>
            </a:r>
          </a:p>
          <a:p>
            <a:pPr algn="l"/>
            <a:r>
              <a:rPr lang="en-US" sz="2000" b="1" u="sng" dirty="0"/>
              <a:t>First-line therapy: Acetaminophen alone or combination therapy</a:t>
            </a:r>
          </a:p>
          <a:p>
            <a:pPr algn="l"/>
            <a:endParaRPr lang="en-US" sz="2000" dirty="0"/>
          </a:p>
          <a:p>
            <a:pPr algn="l"/>
            <a:r>
              <a:rPr lang="en-US" sz="2000" b="1" u="sng" dirty="0"/>
              <a:t>Second-line therapy: Aspirin or </a:t>
            </a:r>
            <a:r>
              <a:rPr lang="en-US" sz="2000" b="1" u="sng" dirty="0" err="1"/>
              <a:t>nonsteroidal</a:t>
            </a:r>
            <a:r>
              <a:rPr lang="en-US" sz="2000" b="1" u="sng" dirty="0"/>
              <a:t> anti-inflammatory drugs — Aspirin and </a:t>
            </a:r>
            <a:r>
              <a:rPr lang="en-US" sz="2000" b="1" u="sng" dirty="0" err="1"/>
              <a:t>nonsteroidal</a:t>
            </a:r>
            <a:r>
              <a:rPr lang="en-US" sz="2000" b="1" u="sng" dirty="0"/>
              <a:t> anti-inflammatory drugs, such as naproxen, ibuprofen, and ketorolac</a:t>
            </a:r>
            <a:r>
              <a:rPr lang="en-US" sz="2000" dirty="0"/>
              <a:t>, are second-line options and are safest in the second trimester before 20 </a:t>
            </a:r>
            <a:r>
              <a:rPr lang="en-US" sz="2000" dirty="0" err="1"/>
              <a:t>weeksNon</a:t>
            </a:r>
            <a:r>
              <a:rPr lang="en-US" sz="2000" dirty="0"/>
              <a:t>-oral preparations are available. In the first trimester, a possible modest increase in early pregnancy loss and some congenital anomalies has been suggested, but available evidence is limited and weak. </a:t>
            </a:r>
          </a:p>
          <a:p>
            <a:pPr algn="l"/>
            <a:r>
              <a:rPr lang="en-US" sz="2000" dirty="0"/>
              <a:t>From 20 to approximately 30 weeks, fetal renal effects leading to </a:t>
            </a:r>
            <a:r>
              <a:rPr lang="en-US" sz="2000" dirty="0" err="1"/>
              <a:t>oligohydramnios</a:t>
            </a:r>
            <a:r>
              <a:rPr lang="en-US" sz="2000" dirty="0"/>
              <a:t> are a concern, generally after days to weeks of treatment; treatment &lt;48 hours is generally safe. After 30 weeks, use should be avoided or limited to fewer than 48 hours due to concerns about prenatal constriction of the </a:t>
            </a:r>
            <a:r>
              <a:rPr lang="en-US" sz="2000" dirty="0" err="1"/>
              <a:t>ductus</a:t>
            </a:r>
            <a:r>
              <a:rPr lang="en-US" sz="2000" dirty="0"/>
              <a:t> </a:t>
            </a:r>
            <a:r>
              <a:rPr lang="en-US" sz="2000" dirty="0" err="1"/>
              <a:t>arteriosus</a:t>
            </a:r>
            <a:r>
              <a:rPr lang="en-US" sz="2000" dirty="0"/>
              <a:t>, persistent pulmonary hypertension of the newborn, </a:t>
            </a:r>
            <a:r>
              <a:rPr lang="en-US" sz="2000" dirty="0" err="1"/>
              <a:t>oligohydramnios</a:t>
            </a:r>
            <a:r>
              <a:rPr lang="en-US" sz="2000" dirty="0"/>
              <a:t> and its </a:t>
            </a:r>
            <a:r>
              <a:rPr lang="en-US" sz="2000" dirty="0" err="1"/>
              <a:t>sequelae</a:t>
            </a:r>
            <a:r>
              <a:rPr lang="en-US" sz="2000" dirty="0"/>
              <a:t>, necrotizing </a:t>
            </a:r>
            <a:r>
              <a:rPr lang="en-US" sz="2000" dirty="0" err="1"/>
              <a:t>enterocolitis</a:t>
            </a:r>
            <a:r>
              <a:rPr lang="en-US" sz="2000" dirty="0"/>
              <a:t>, renal dysfunction or failure, and intracranial hemorrhage. </a:t>
            </a:r>
          </a:p>
          <a:p>
            <a:pPr algn="l"/>
            <a:endParaRPr lang="en-US" sz="1800" dirty="0">
              <a:solidFill>
                <a:schemeClr val="bg1">
                  <a:lumMod val="75000"/>
                </a:schemeClr>
              </a:solidFill>
            </a:endParaRPr>
          </a:p>
        </p:txBody>
      </p:sp>
    </p:spTree>
    <p:extLst>
      <p:ext uri="{BB962C8B-B14F-4D97-AF65-F5344CB8AC3E}">
        <p14:creationId xmlns:p14="http://schemas.microsoft.com/office/powerpoint/2010/main" val="504989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8520" y="1412777"/>
            <a:ext cx="9577064" cy="2817495"/>
          </a:xfrm>
        </p:spPr>
        <p:txBody>
          <a:bodyPr/>
          <a:lstStyle/>
          <a:p>
            <a:pPr algn="l"/>
            <a:r>
              <a:rPr lang="en-US" sz="4400" dirty="0">
                <a:solidFill>
                  <a:srgbClr val="FF0000"/>
                </a:solidFill>
              </a:rPr>
              <a:t>Drugs to avoid</a:t>
            </a:r>
          </a:p>
          <a:p>
            <a:pPr algn="l"/>
            <a:endParaRPr lang="en-US" sz="2000" dirty="0"/>
          </a:p>
          <a:p>
            <a:pPr algn="l"/>
            <a:r>
              <a:rPr lang="en-US" sz="2000" dirty="0"/>
              <a:t>●</a:t>
            </a:r>
            <a:r>
              <a:rPr lang="en-US" sz="2000" dirty="0">
                <a:solidFill>
                  <a:srgbClr val="FF0000"/>
                </a:solidFill>
              </a:rPr>
              <a:t>Ergotamine</a:t>
            </a:r>
            <a:r>
              <a:rPr lang="en-US" sz="2000" dirty="0"/>
              <a:t> is absolutely contraindicated during pregnancy because of the potential to induce hypertonic uterine contractions and vasospasm/vasoconstriction, which could cause adverse fetal effects. Postpartum use is reasonable; contraindications are the same as for </a:t>
            </a:r>
            <a:r>
              <a:rPr lang="en-US" sz="2000" dirty="0" err="1"/>
              <a:t>nonpregnant</a:t>
            </a:r>
            <a:r>
              <a:rPr lang="en-US" sz="2000" dirty="0"/>
              <a:t> adults (</a:t>
            </a:r>
            <a:r>
              <a:rPr lang="en-US" sz="2000" dirty="0" err="1"/>
              <a:t>eg</a:t>
            </a:r>
            <a:r>
              <a:rPr lang="en-US" sz="2000" dirty="0"/>
              <a:t>, hypertension; concurrent use of protease inhibitors, azole antifungals, and some macrolide antibiotics).</a:t>
            </a:r>
          </a:p>
          <a:p>
            <a:pPr algn="l"/>
            <a:endParaRPr lang="en-US" sz="2000" dirty="0"/>
          </a:p>
          <a:p>
            <a:pPr algn="l"/>
            <a:r>
              <a:rPr lang="en-US" sz="2000" dirty="0"/>
              <a:t>●</a:t>
            </a:r>
            <a:r>
              <a:rPr lang="en-US" sz="2000" dirty="0" err="1">
                <a:solidFill>
                  <a:srgbClr val="FF0000"/>
                </a:solidFill>
              </a:rPr>
              <a:t>Isometheptene</a:t>
            </a:r>
            <a:r>
              <a:rPr lang="en-US" sz="2000" dirty="0">
                <a:solidFill>
                  <a:srgbClr val="FF0000"/>
                </a:solidFill>
              </a:rPr>
              <a:t> </a:t>
            </a:r>
            <a:r>
              <a:rPr lang="en-US" sz="2000" dirty="0"/>
              <a:t>is a sympathomimetic amine that is used for relief of migraine and tension-type headaches. It is sold in combination with </a:t>
            </a:r>
            <a:r>
              <a:rPr lang="en-US" sz="2000" dirty="0" err="1"/>
              <a:t>dichloralphenazone</a:t>
            </a:r>
            <a:r>
              <a:rPr lang="en-US" sz="2000" dirty="0"/>
              <a:t> and acetaminophen. There is no information on its use in pregnancy and other alpha adrenergic agents have been shown to compromise uterine blood flow; therefore, it should be avoided.</a:t>
            </a:r>
          </a:p>
          <a:p>
            <a:pPr algn="l"/>
            <a:endParaRPr lang="en-US" sz="2000" dirty="0"/>
          </a:p>
        </p:txBody>
      </p:sp>
    </p:spTree>
    <p:extLst>
      <p:ext uri="{BB962C8B-B14F-4D97-AF65-F5344CB8AC3E}">
        <p14:creationId xmlns:p14="http://schemas.microsoft.com/office/powerpoint/2010/main" val="27617505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1F2F97-95F1-4FFF-B8CC-3996C483E609}"/>
              </a:ext>
            </a:extLst>
          </p:cNvPr>
          <p:cNvSpPr>
            <a:spLocks noGrp="1"/>
          </p:cNvSpPr>
          <p:nvPr>
            <p:ph type="title"/>
          </p:nvPr>
        </p:nvSpPr>
        <p:spPr>
          <a:xfrm>
            <a:off x="971600" y="764704"/>
            <a:ext cx="7633742" cy="1101858"/>
          </a:xfrm>
        </p:spPr>
        <p:txBody>
          <a:bodyPr>
            <a:noAutofit/>
          </a:bodyPr>
          <a:lstStyle/>
          <a:p>
            <a:pPr fontAlgn="base"/>
            <a:r>
              <a:rPr lang="en-US" sz="4000" b="1" i="0" dirty="0">
                <a:solidFill>
                  <a:srgbClr val="2A2A2A"/>
                </a:solidFill>
                <a:effectLst/>
                <a:latin typeface="Source Sans Pro" panose="020B0503030403020204" pitchFamily="34" charset="0"/>
              </a:rPr>
              <a:t>Post-</a:t>
            </a:r>
            <a:r>
              <a:rPr lang="en-US" sz="4000" b="1" i="0" dirty="0" err="1">
                <a:solidFill>
                  <a:srgbClr val="2A2A2A"/>
                </a:solidFill>
                <a:effectLst/>
                <a:latin typeface="Source Sans Pro" panose="020B0503030403020204" pitchFamily="34" charset="0"/>
              </a:rPr>
              <a:t>dural</a:t>
            </a:r>
            <a:r>
              <a:rPr lang="en-US" sz="4000" b="1" i="0" dirty="0">
                <a:solidFill>
                  <a:srgbClr val="2A2A2A"/>
                </a:solidFill>
                <a:effectLst/>
                <a:latin typeface="Source Sans Pro" panose="020B0503030403020204" pitchFamily="34" charset="0"/>
              </a:rPr>
              <a:t> puncture headache</a:t>
            </a:r>
            <a:br>
              <a:rPr lang="en-US" sz="4000" b="1" i="0" dirty="0">
                <a:solidFill>
                  <a:srgbClr val="2A2A2A"/>
                </a:solidFill>
                <a:effectLst/>
                <a:latin typeface="Source Sans Pro" panose="020B0503030403020204" pitchFamily="34" charset="0"/>
              </a:rPr>
            </a:br>
            <a:r>
              <a:rPr lang="en-US" sz="4000" dirty="0"/>
              <a:t/>
            </a:r>
            <a:br>
              <a:rPr lang="en-US" sz="4000" dirty="0"/>
            </a:br>
            <a:endParaRPr lang="en-US" sz="4000" dirty="0"/>
          </a:p>
        </p:txBody>
      </p:sp>
      <p:sp>
        <p:nvSpPr>
          <p:cNvPr id="3" name="Content Placeholder 2">
            <a:extLst>
              <a:ext uri="{FF2B5EF4-FFF2-40B4-BE49-F238E27FC236}">
                <a16:creationId xmlns:a16="http://schemas.microsoft.com/office/drawing/2014/main" xmlns="" id="{535BFF84-6CC6-446D-86E4-02D11C80C6FE}"/>
              </a:ext>
            </a:extLst>
          </p:cNvPr>
          <p:cNvSpPr>
            <a:spLocks noGrp="1"/>
          </p:cNvSpPr>
          <p:nvPr>
            <p:ph idx="1"/>
          </p:nvPr>
        </p:nvSpPr>
        <p:spPr>
          <a:xfrm>
            <a:off x="899592" y="1340768"/>
            <a:ext cx="7633742" cy="5088833"/>
          </a:xfrm>
        </p:spPr>
        <p:txBody>
          <a:bodyPr>
            <a:noAutofit/>
          </a:bodyPr>
          <a:lstStyle/>
          <a:p>
            <a:r>
              <a:rPr lang="en-US" sz="2000" b="0" i="0" dirty="0">
                <a:solidFill>
                  <a:srgbClr val="2A2A2A"/>
                </a:solidFill>
                <a:effectLst/>
                <a:latin typeface="Lucida Bright" panose="02040602050505020304" pitchFamily="18" charset="0"/>
              </a:rPr>
              <a:t>The cause of PDPH is believed to be secondary to intracranial hypotension caused by CSF leak through the puncture site. Pain is thought to be a result of either traction on intracranial structures or from compensatory cerebral vasodilatation</a:t>
            </a:r>
          </a:p>
          <a:p>
            <a:endParaRPr lang="en-US" sz="2000" dirty="0">
              <a:solidFill>
                <a:srgbClr val="2A2A2A"/>
              </a:solidFill>
              <a:latin typeface="Lucida Bright" panose="02040602050505020304" pitchFamily="18" charset="0"/>
            </a:endParaRPr>
          </a:p>
          <a:p>
            <a:r>
              <a:rPr lang="en-US" sz="2000" b="0" i="0" dirty="0">
                <a:solidFill>
                  <a:srgbClr val="2A2A2A"/>
                </a:solidFill>
                <a:effectLst/>
                <a:latin typeface="Lucida Bright" panose="02040602050505020304" pitchFamily="18" charset="0"/>
              </a:rPr>
              <a:t>Headaches normally occur in the first 72 h after </a:t>
            </a:r>
            <a:r>
              <a:rPr lang="en-US" sz="2000" b="0" i="0" dirty="0" err="1">
                <a:solidFill>
                  <a:srgbClr val="2A2A2A"/>
                </a:solidFill>
                <a:effectLst/>
                <a:latin typeface="Lucida Bright" panose="02040602050505020304" pitchFamily="18" charset="0"/>
              </a:rPr>
              <a:t>dural</a:t>
            </a:r>
            <a:r>
              <a:rPr lang="en-US" sz="2000" b="0" i="0" dirty="0">
                <a:solidFill>
                  <a:srgbClr val="2A2A2A"/>
                </a:solidFill>
                <a:effectLst/>
                <a:latin typeface="Lucida Bright" panose="02040602050505020304" pitchFamily="18" charset="0"/>
              </a:rPr>
              <a:t> puncture. Patients complain of a frontal or occipital headache, characterized by its postural component. The severity increases on sitting or standing, coughing or straining, and improves on lying down.</a:t>
            </a:r>
          </a:p>
          <a:p>
            <a:pPr marL="0" indent="0">
              <a:buNone/>
            </a:pPr>
            <a:endParaRPr lang="en-US" sz="2000" b="0" i="0" dirty="0">
              <a:solidFill>
                <a:srgbClr val="2A2A2A"/>
              </a:solidFill>
              <a:effectLst/>
              <a:latin typeface="Lucida Bright" panose="02040602050505020304" pitchFamily="18" charset="0"/>
            </a:endParaRPr>
          </a:p>
          <a:p>
            <a:r>
              <a:rPr lang="en-US" sz="2000" b="0" i="0" dirty="0">
                <a:solidFill>
                  <a:srgbClr val="2A2A2A"/>
                </a:solidFill>
                <a:effectLst/>
                <a:latin typeface="Lucida Bright" panose="02040602050505020304" pitchFamily="18" charset="0"/>
              </a:rPr>
              <a:t>Associated symptoms include: neck stiffness, nausea, vomiting, visual disturbances, photophobia and auditory symptoms, such as hearing loss, </a:t>
            </a:r>
            <a:r>
              <a:rPr lang="en-US" sz="2000" b="0" i="0" dirty="0" err="1">
                <a:solidFill>
                  <a:srgbClr val="2A2A2A"/>
                </a:solidFill>
                <a:effectLst/>
                <a:latin typeface="Lucida Bright" panose="02040602050505020304" pitchFamily="18" charset="0"/>
              </a:rPr>
              <a:t>hypacusis</a:t>
            </a:r>
            <a:r>
              <a:rPr lang="en-US" sz="2000" b="0" i="0" dirty="0">
                <a:solidFill>
                  <a:srgbClr val="2A2A2A"/>
                </a:solidFill>
                <a:effectLst/>
                <a:latin typeface="Lucida Bright" panose="02040602050505020304" pitchFamily="18" charset="0"/>
              </a:rPr>
              <a:t>, and tinnitus.</a:t>
            </a:r>
          </a:p>
          <a:p>
            <a:endParaRPr lang="en-US" sz="1800" dirty="0">
              <a:solidFill>
                <a:srgbClr val="2A2A2A"/>
              </a:solidFill>
              <a:latin typeface="Merriweather" panose="00000500000000000000" pitchFamily="2" charset="0"/>
            </a:endParaRPr>
          </a:p>
          <a:p>
            <a:endParaRPr lang="en-US" sz="1800" b="0" i="0" dirty="0">
              <a:solidFill>
                <a:srgbClr val="2A2A2A"/>
              </a:solidFill>
              <a:effectLst/>
              <a:latin typeface="Merriweather" panose="00000500000000000000" pitchFamily="2" charset="0"/>
            </a:endParaRPr>
          </a:p>
          <a:p>
            <a:endParaRPr lang="en-US" sz="1800" dirty="0">
              <a:solidFill>
                <a:srgbClr val="2A2A2A"/>
              </a:solidFill>
              <a:latin typeface="Merriweather" panose="00000500000000000000" pitchFamily="2" charset="0"/>
            </a:endParaRPr>
          </a:p>
          <a:p>
            <a:endParaRPr lang="en-US" sz="1800" dirty="0"/>
          </a:p>
        </p:txBody>
      </p:sp>
    </p:spTree>
    <p:extLst>
      <p:ext uri="{BB962C8B-B14F-4D97-AF65-F5344CB8AC3E}">
        <p14:creationId xmlns:p14="http://schemas.microsoft.com/office/powerpoint/2010/main" val="2445716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Obstetric complications</a:t>
            </a:r>
          </a:p>
        </p:txBody>
      </p:sp>
      <p:sp>
        <p:nvSpPr>
          <p:cNvPr id="3" name="عنصر نائب للمحتوى 2"/>
          <p:cNvSpPr>
            <a:spLocks noGrp="1"/>
          </p:cNvSpPr>
          <p:nvPr>
            <p:ph idx="1"/>
          </p:nvPr>
        </p:nvSpPr>
        <p:spPr/>
        <p:txBody>
          <a:bodyPr>
            <a:normAutofit fontScale="92500" lnSpcReduction="10000"/>
          </a:bodyPr>
          <a:lstStyle/>
          <a:p>
            <a:pPr algn="l" rtl="0"/>
            <a:r>
              <a:rPr lang="en-US" dirty="0"/>
              <a:t>a tendency towards a small but increased risk of obstetric complications in this </a:t>
            </a:r>
            <a:r>
              <a:rPr lang="en-US" dirty="0" smtClean="0"/>
              <a:t>population. </a:t>
            </a:r>
            <a:r>
              <a:rPr lang="en-US" dirty="0"/>
              <a:t>A meta-analysis found that compared with pregnant patients without epilepsy, those with epilepsy had an </a:t>
            </a:r>
            <a:r>
              <a:rPr lang="en-US" dirty="0">
                <a:solidFill>
                  <a:srgbClr val="FF0000"/>
                </a:solidFill>
              </a:rPr>
              <a:t>increased risk of cesarean delivery, induced labor, preterm birth, gestational diabetes, pre-eclampsia, intrauterine growth restriction, placental abruption, and </a:t>
            </a:r>
            <a:r>
              <a:rPr lang="en-US" dirty="0" smtClean="0">
                <a:solidFill>
                  <a:srgbClr val="FF0000"/>
                </a:solidFill>
              </a:rPr>
              <a:t>stillbirth.</a:t>
            </a:r>
          </a:p>
          <a:p>
            <a:pPr algn="l" rtl="0"/>
            <a:r>
              <a:rPr lang="en-US" dirty="0" smtClean="0"/>
              <a:t> </a:t>
            </a:r>
            <a:r>
              <a:rPr lang="en-US" dirty="0"/>
              <a:t>These complications were increased during pregnancies with epilepsy regardless of whether they were taking </a:t>
            </a:r>
            <a:r>
              <a:rPr lang="en-US" dirty="0" err="1"/>
              <a:t>antiseizure</a:t>
            </a:r>
            <a:r>
              <a:rPr lang="en-US" dirty="0"/>
              <a:t> medications (ASMs</a:t>
            </a:r>
            <a:r>
              <a:rPr lang="en-US" dirty="0" smtClean="0"/>
              <a:t>).</a:t>
            </a:r>
            <a:endParaRPr lang="en-US" dirty="0"/>
          </a:p>
        </p:txBody>
      </p:sp>
    </p:spTree>
    <p:extLst>
      <p:ext uri="{BB962C8B-B14F-4D97-AF65-F5344CB8AC3E}">
        <p14:creationId xmlns:p14="http://schemas.microsoft.com/office/powerpoint/2010/main" val="39923653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Subarachnoid hemorrhage </a:t>
            </a:r>
            <a:endParaRPr lang="ar-JO" b="1" dirty="0"/>
          </a:p>
        </p:txBody>
      </p:sp>
      <p:sp>
        <p:nvSpPr>
          <p:cNvPr id="3" name="Content Placeholder 2"/>
          <p:cNvSpPr>
            <a:spLocks noGrp="1"/>
          </p:cNvSpPr>
          <p:nvPr>
            <p:ph idx="1"/>
          </p:nvPr>
        </p:nvSpPr>
        <p:spPr/>
        <p:txBody>
          <a:bodyPr>
            <a:normAutofit fontScale="92500" lnSpcReduction="10000"/>
          </a:bodyPr>
          <a:lstStyle/>
          <a:p>
            <a:r>
              <a:rPr lang="en-US" dirty="0"/>
              <a:t>Outside pregnancy the commonest cause is a ruptured berry aneurysm, </a:t>
            </a:r>
          </a:p>
          <a:p>
            <a:r>
              <a:rPr lang="en-US" dirty="0"/>
              <a:t>but </a:t>
            </a:r>
            <a:r>
              <a:rPr lang="en-US" dirty="0" err="1"/>
              <a:t>arteriovenous</a:t>
            </a:r>
            <a:r>
              <a:rPr lang="en-US" dirty="0"/>
              <a:t> malformations (AVMs) may dilate in pregnancy due to </a:t>
            </a:r>
          </a:p>
          <a:p>
            <a:r>
              <a:rPr lang="en-US" dirty="0"/>
              <a:t>the effect of </a:t>
            </a:r>
            <a:r>
              <a:rPr lang="en-US" dirty="0" err="1"/>
              <a:t>oestrogen</a:t>
            </a:r>
            <a:r>
              <a:rPr lang="en-US" dirty="0"/>
              <a:t>, resulting in a similar incidence. </a:t>
            </a:r>
          </a:p>
          <a:p>
            <a:r>
              <a:rPr lang="en-US" dirty="0"/>
              <a:t>  Presentation  </a:t>
            </a:r>
          </a:p>
          <a:p>
            <a:r>
              <a:rPr lang="en-US" dirty="0"/>
              <a:t>   Headache.  • </a:t>
            </a:r>
          </a:p>
          <a:p>
            <a:r>
              <a:rPr lang="en-US" dirty="0"/>
              <a:t>  Vomiting.  • </a:t>
            </a:r>
          </a:p>
          <a:p>
            <a:r>
              <a:rPr lang="en-US" dirty="0"/>
              <a:t>  Loss of or impaired consciousness.  • </a:t>
            </a:r>
          </a:p>
          <a:p>
            <a:r>
              <a:rPr lang="en-US" dirty="0"/>
              <a:t>  Neck stiffness.  • </a:t>
            </a:r>
          </a:p>
          <a:p>
            <a:r>
              <a:rPr lang="en-US" dirty="0"/>
              <a:t>  Focal neurological signs. </a:t>
            </a:r>
            <a:endParaRPr lang="ar-JO" dirty="0"/>
          </a:p>
        </p:txBody>
      </p:sp>
    </p:spTree>
    <p:extLst>
      <p:ext uri="{BB962C8B-B14F-4D97-AF65-F5344CB8AC3E}">
        <p14:creationId xmlns:p14="http://schemas.microsoft.com/office/powerpoint/2010/main" val="32691963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0" y="588936"/>
            <a:ext cx="7543800" cy="5363808"/>
          </a:xfrm>
        </p:spPr>
        <p:txBody>
          <a:bodyPr>
            <a:normAutofit fontScale="70000" lnSpcReduction="20000"/>
          </a:bodyPr>
          <a:lstStyle/>
          <a:p>
            <a:r>
              <a:rPr lang="en-US" sz="2400" b="1" dirty="0"/>
              <a:t> </a:t>
            </a:r>
            <a:r>
              <a:rPr lang="en-US" sz="3200" b="1" dirty="0"/>
              <a:t>Management</a:t>
            </a:r>
          </a:p>
          <a:p>
            <a:r>
              <a:rPr lang="en-US" sz="2400" b="1" i="1" dirty="0"/>
              <a:t> Early treatment is recommended to reduce the chance of subsequent • </a:t>
            </a:r>
          </a:p>
          <a:p>
            <a:r>
              <a:rPr lang="en-US" sz="2400" b="1" i="1" dirty="0"/>
              <a:t>bleeding (the risk is high for AVM).  </a:t>
            </a:r>
          </a:p>
          <a:p>
            <a:r>
              <a:rPr lang="en-US" sz="2400" b="1" i="1" dirty="0"/>
              <a:t>  Surgery is usually recommended, excision of the AVM, coiling, or • </a:t>
            </a:r>
          </a:p>
          <a:p>
            <a:r>
              <a:rPr lang="en-US" sz="2400" b="1" i="1" dirty="0"/>
              <a:t>clipping.  </a:t>
            </a:r>
          </a:p>
          <a:p>
            <a:r>
              <a:rPr lang="en-US" sz="2400" b="1" i="1" dirty="0"/>
              <a:t>  Interventional radiology is associated with exposure of the fetus to • </a:t>
            </a:r>
          </a:p>
          <a:p>
            <a:r>
              <a:rPr lang="en-US" sz="2400" b="1" i="1" dirty="0"/>
              <a:t>large doses of radiation.  </a:t>
            </a:r>
          </a:p>
          <a:p>
            <a:r>
              <a:rPr lang="en-US" sz="2400" b="1" i="1" dirty="0"/>
              <a:t>  </a:t>
            </a:r>
            <a:r>
              <a:rPr lang="en-US" sz="2400" b="1" i="1" dirty="0" err="1"/>
              <a:t>Nimodipine</a:t>
            </a:r>
            <a:r>
              <a:rPr lang="en-US" sz="2400" b="1" i="1" dirty="0"/>
              <a:t> is used to decrease vasospasm.  • </a:t>
            </a:r>
          </a:p>
          <a:p>
            <a:r>
              <a:rPr lang="en-US" sz="2400" b="1" i="1" dirty="0"/>
              <a:t>   •  Delivery:  </a:t>
            </a:r>
          </a:p>
          <a:p>
            <a:r>
              <a:rPr lang="en-US" sz="2400" b="1" i="1" dirty="0"/>
              <a:t>   </a:t>
            </a:r>
            <a:r>
              <a:rPr lang="en-US" sz="2400" b="1" i="1" dirty="0" err="1"/>
              <a:t>labour</a:t>
            </a:r>
            <a:r>
              <a:rPr lang="en-US" sz="2400" b="1" i="1" dirty="0"/>
              <a:t> is a high-risk time for bleeding, so elective CS should be • </a:t>
            </a:r>
          </a:p>
          <a:p>
            <a:r>
              <a:rPr lang="en-US" sz="2400" b="1" i="1" dirty="0"/>
              <a:t>recommended if the lesion is inoperable  </a:t>
            </a:r>
          </a:p>
          <a:p>
            <a:r>
              <a:rPr lang="en-US" sz="2400" b="1" i="1" dirty="0"/>
              <a:t>  epidural </a:t>
            </a:r>
            <a:r>
              <a:rPr lang="en-US" sz="2400" b="1" i="1" dirty="0" err="1"/>
              <a:t>anaesthesia</a:t>
            </a:r>
            <a:r>
              <a:rPr lang="en-US" sz="2400" b="1" i="1" dirty="0"/>
              <a:t> is contraindicated with a recent subarachnoid • </a:t>
            </a:r>
          </a:p>
          <a:p>
            <a:r>
              <a:rPr lang="en-US" sz="2400" b="1" i="1" dirty="0" err="1"/>
              <a:t>haemorrhage</a:t>
            </a:r>
            <a:r>
              <a:rPr lang="en-US" sz="2400" b="1" i="1" dirty="0"/>
              <a:t> (SAH) due to raised intracranial pressure  </a:t>
            </a:r>
          </a:p>
          <a:p>
            <a:r>
              <a:rPr lang="en-US" sz="2400" b="1" i="1" dirty="0"/>
              <a:t>  if the lesion has been successfully treated, vaginal delivery is • </a:t>
            </a:r>
          </a:p>
          <a:p>
            <a:r>
              <a:rPr lang="en-US" sz="2400" b="1" i="1" dirty="0"/>
              <a:t>recommended (a longer passive 2nd stage with early use of assisted </a:t>
            </a:r>
          </a:p>
          <a:p>
            <a:r>
              <a:rPr lang="en-US" sz="2400" b="1" i="1" dirty="0"/>
              <a:t>delivery may reduce the risk of </a:t>
            </a:r>
            <a:r>
              <a:rPr lang="en-US" sz="2400" b="1" i="1" dirty="0" err="1"/>
              <a:t>rebleeding</a:t>
            </a:r>
            <a:r>
              <a:rPr lang="en-US" sz="2400" b="1" i="1" dirty="0"/>
              <a:t>). </a:t>
            </a:r>
            <a:endParaRPr lang="ar-JO" sz="2400" b="1" i="1" dirty="0"/>
          </a:p>
        </p:txBody>
      </p:sp>
    </p:spTree>
    <p:extLst>
      <p:ext uri="{BB962C8B-B14F-4D97-AF65-F5344CB8AC3E}">
        <p14:creationId xmlns:p14="http://schemas.microsoft.com/office/powerpoint/2010/main" val="29565537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382386"/>
            <a:ext cx="7633742" cy="995841"/>
          </a:xfrm>
        </p:spPr>
        <p:txBody>
          <a:bodyPr>
            <a:normAutofit fontScale="90000"/>
          </a:bodyPr>
          <a:lstStyle/>
          <a:p>
            <a:r>
              <a:rPr lang="en-US" sz="4000" dirty="0"/>
              <a:t> </a:t>
            </a:r>
            <a:r>
              <a:rPr lang="en-US" sz="4000" b="1" dirty="0"/>
              <a:t>Cerebrovascular disease in pregnancy </a:t>
            </a:r>
            <a:endParaRPr lang="ar-JO" sz="4000" b="1" dirty="0"/>
          </a:p>
        </p:txBody>
      </p:sp>
      <p:sp>
        <p:nvSpPr>
          <p:cNvPr id="3" name="Content Placeholder 2"/>
          <p:cNvSpPr>
            <a:spLocks noGrp="1"/>
          </p:cNvSpPr>
          <p:nvPr>
            <p:ph idx="1"/>
          </p:nvPr>
        </p:nvSpPr>
        <p:spPr>
          <a:xfrm>
            <a:off x="938758" y="1470991"/>
            <a:ext cx="7633742" cy="5168348"/>
          </a:xfrm>
        </p:spPr>
        <p:txBody>
          <a:bodyPr>
            <a:noAutofit/>
          </a:bodyPr>
          <a:lstStyle/>
          <a:p>
            <a:pPr algn="l"/>
            <a:r>
              <a:rPr lang="en-US" b="0" i="0" dirty="0">
                <a:solidFill>
                  <a:srgbClr val="2A2A2A"/>
                </a:solidFill>
                <a:effectLst/>
                <a:latin typeface="proxima_nova_rgregular"/>
              </a:rPr>
              <a:t>Ischemic strokes account for 85% of all strokes.</a:t>
            </a:r>
            <a:r>
              <a:rPr lang="en-US" b="0" i="0" baseline="30000" dirty="0">
                <a:solidFill>
                  <a:srgbClr val="2A2A2A"/>
                </a:solidFill>
                <a:effectLst/>
                <a:latin typeface="proxima_nova_rgregular"/>
              </a:rPr>
              <a:t> </a:t>
            </a:r>
            <a:r>
              <a:rPr lang="en-US" b="0" i="0" dirty="0">
                <a:solidFill>
                  <a:srgbClr val="2A2A2A"/>
                </a:solidFill>
                <a:effectLst/>
                <a:latin typeface="proxima_nova_rgregular"/>
              </a:rPr>
              <a:t>Causes of ischemic stroke in pregnancy may be divided into 2 general categories: pregnancy-specific etiologies and stroke-in-the-young factors.</a:t>
            </a:r>
          </a:p>
          <a:p>
            <a:pPr algn="l"/>
            <a:r>
              <a:rPr lang="en-US" b="0" i="0" dirty="0">
                <a:solidFill>
                  <a:srgbClr val="2A2A2A"/>
                </a:solidFill>
                <a:effectLst/>
                <a:latin typeface="proxima_nova_rgregular"/>
              </a:rPr>
              <a:t>The first category includes the following:</a:t>
            </a:r>
          </a:p>
          <a:p>
            <a:pPr algn="l">
              <a:buFont typeface="Arial" panose="020B0604020202020204" pitchFamily="34" charset="0"/>
              <a:buChar char="•"/>
            </a:pPr>
            <a:r>
              <a:rPr lang="en-US" b="0" i="0" dirty="0">
                <a:solidFill>
                  <a:srgbClr val="2A2A2A"/>
                </a:solidFill>
                <a:effectLst/>
                <a:latin typeface="proxima_nova_rgregular"/>
              </a:rPr>
              <a:t>Preeclampsia</a:t>
            </a:r>
            <a:r>
              <a:rPr lang="en-US" baseline="30000" dirty="0">
                <a:solidFill>
                  <a:srgbClr val="2A2A2A"/>
                </a:solidFill>
                <a:latin typeface="proxima_nova_rgregular"/>
              </a:rPr>
              <a:t> </a:t>
            </a:r>
            <a:r>
              <a:rPr lang="en-US" b="0" i="0" baseline="30000" dirty="0">
                <a:solidFill>
                  <a:srgbClr val="2A2A2A"/>
                </a:solidFill>
                <a:effectLst/>
                <a:latin typeface="proxima_nova_rgregular"/>
              </a:rPr>
              <a:t> </a:t>
            </a:r>
            <a:r>
              <a:rPr lang="en-US" b="0" i="0" dirty="0">
                <a:solidFill>
                  <a:srgbClr val="2A2A2A"/>
                </a:solidFill>
                <a:effectLst/>
                <a:latin typeface="proxima_nova_rgregular"/>
              </a:rPr>
              <a:t>and eclampsia – These are present in 24-47% of ischemic strokes and 14-44% of intracranial hemorrhages</a:t>
            </a:r>
          </a:p>
          <a:p>
            <a:pPr algn="l">
              <a:buFont typeface="Arial" panose="020B0604020202020204" pitchFamily="34" charset="0"/>
              <a:buChar char="•"/>
            </a:pPr>
            <a:r>
              <a:rPr lang="en-US" b="0" i="0" dirty="0">
                <a:solidFill>
                  <a:srgbClr val="2A2A2A"/>
                </a:solidFill>
                <a:effectLst/>
                <a:latin typeface="proxima_nova_rgregular"/>
              </a:rPr>
              <a:t> Choriocarcinoma</a:t>
            </a:r>
          </a:p>
          <a:p>
            <a:pPr algn="l">
              <a:buFont typeface="Arial" panose="020B0604020202020204" pitchFamily="34" charset="0"/>
              <a:buChar char="•"/>
            </a:pPr>
            <a:r>
              <a:rPr lang="en-US" b="0" i="0" dirty="0">
                <a:solidFill>
                  <a:srgbClr val="2A2A2A"/>
                </a:solidFill>
                <a:effectLst/>
                <a:latin typeface="proxima_nova_rgregular"/>
              </a:rPr>
              <a:t>Amniotic fluid embolism</a:t>
            </a:r>
          </a:p>
          <a:p>
            <a:pPr algn="l">
              <a:buFont typeface="Arial" panose="020B0604020202020204" pitchFamily="34" charset="0"/>
              <a:buChar char="•"/>
            </a:pPr>
            <a:r>
              <a:rPr lang="en-US" b="0" i="0" dirty="0">
                <a:solidFill>
                  <a:srgbClr val="2A2A2A"/>
                </a:solidFill>
                <a:effectLst/>
                <a:latin typeface="proxima_nova_rgregular"/>
              </a:rPr>
              <a:t>Peripartum cardiomyopathy</a:t>
            </a:r>
          </a:p>
          <a:p>
            <a:pPr algn="l">
              <a:buFont typeface="Arial" panose="020B0604020202020204" pitchFamily="34" charset="0"/>
              <a:buChar char="•"/>
            </a:pPr>
            <a:r>
              <a:rPr lang="en-US" b="0" i="0" dirty="0">
                <a:solidFill>
                  <a:srgbClr val="2A2A2A"/>
                </a:solidFill>
                <a:effectLst/>
                <a:latin typeface="proxima_nova_rgregular"/>
              </a:rPr>
              <a:t>Postpartum cerebral angiopathy – This rare and reversible condition causes narrowing of the blood vessels, which can lead to ischemia</a:t>
            </a:r>
            <a:r>
              <a:rPr lang="en-US" b="0" i="0" baseline="30000" dirty="0">
                <a:solidFill>
                  <a:srgbClr val="2A2A2A"/>
                </a:solidFill>
                <a:effectLst/>
                <a:latin typeface="proxima_nova_rgregular"/>
              </a:rPr>
              <a:t> </a:t>
            </a:r>
            <a:endParaRPr lang="ar-JO" b="1" dirty="0"/>
          </a:p>
        </p:txBody>
      </p:sp>
    </p:spTree>
    <p:extLst>
      <p:ext uri="{BB962C8B-B14F-4D97-AF65-F5344CB8AC3E}">
        <p14:creationId xmlns:p14="http://schemas.microsoft.com/office/powerpoint/2010/main" val="42411523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0" y="480450"/>
            <a:ext cx="7543800" cy="5472297"/>
          </a:xfrm>
        </p:spPr>
        <p:txBody>
          <a:bodyPr>
            <a:normAutofit lnSpcReduction="10000"/>
          </a:bodyPr>
          <a:lstStyle/>
          <a:p>
            <a:pPr algn="l"/>
            <a:r>
              <a:rPr lang="en-US" sz="2400" b="0" i="0" dirty="0">
                <a:solidFill>
                  <a:schemeClr val="tx1"/>
                </a:solidFill>
                <a:effectLst/>
                <a:latin typeface="proxima_nova_rgregular"/>
              </a:rPr>
              <a:t>Causes of stroke in a young person include the following:</a:t>
            </a:r>
          </a:p>
          <a:p>
            <a:pPr algn="l">
              <a:buFont typeface="Arial" panose="020B0604020202020204" pitchFamily="34" charset="0"/>
              <a:buChar char="•"/>
            </a:pPr>
            <a:r>
              <a:rPr lang="en-US" sz="2400" b="0" i="0" dirty="0">
                <a:solidFill>
                  <a:schemeClr val="tx1"/>
                </a:solidFill>
                <a:effectLst/>
                <a:latin typeface="proxima_nova_rgregular"/>
              </a:rPr>
              <a:t>Atherothrombotic etiologies</a:t>
            </a:r>
          </a:p>
          <a:p>
            <a:pPr algn="l">
              <a:buFont typeface="Arial" panose="020B0604020202020204" pitchFamily="34" charset="0"/>
              <a:buChar char="•"/>
            </a:pPr>
            <a:r>
              <a:rPr lang="en-US" sz="2400" b="0" i="0" dirty="0">
                <a:solidFill>
                  <a:schemeClr val="tx1"/>
                </a:solidFill>
                <a:effectLst/>
                <a:latin typeface="proxima_nova_rgregular"/>
              </a:rPr>
              <a:t>Cardioembolic events</a:t>
            </a:r>
          </a:p>
          <a:p>
            <a:pPr algn="l">
              <a:buFont typeface="Arial" panose="020B0604020202020204" pitchFamily="34" charset="0"/>
              <a:buChar char="•"/>
            </a:pPr>
            <a:r>
              <a:rPr lang="en-US" sz="2400" b="0" i="0" dirty="0">
                <a:solidFill>
                  <a:schemeClr val="tx1"/>
                </a:solidFill>
                <a:effectLst/>
                <a:latin typeface="proxima_nova_rgregular"/>
              </a:rPr>
              <a:t>Lacunar disease</a:t>
            </a:r>
          </a:p>
          <a:p>
            <a:pPr algn="l">
              <a:buFont typeface="Arial" panose="020B0604020202020204" pitchFamily="34" charset="0"/>
              <a:buChar char="•"/>
            </a:pPr>
            <a:r>
              <a:rPr lang="en-US" sz="2400" b="0" i="0" dirty="0">
                <a:solidFill>
                  <a:schemeClr val="tx1"/>
                </a:solidFill>
                <a:effectLst/>
                <a:latin typeface="proxima_nova_rgregular"/>
              </a:rPr>
              <a:t>Other vasculopathy (</a:t>
            </a:r>
            <a:r>
              <a:rPr lang="en-US" sz="2400" b="0" i="0" dirty="0" err="1">
                <a:solidFill>
                  <a:schemeClr val="tx1"/>
                </a:solidFill>
                <a:effectLst/>
                <a:latin typeface="proxima_nova_rgregular"/>
              </a:rPr>
              <a:t>eg</a:t>
            </a:r>
            <a:r>
              <a:rPr lang="en-US" sz="2400" b="0" i="0" dirty="0">
                <a:solidFill>
                  <a:schemeClr val="tx1"/>
                </a:solidFill>
                <a:effectLst/>
                <a:latin typeface="proxima_nova_rgregular"/>
              </a:rPr>
              <a:t>, fibromuscular dysplasia [FMD], dissection, or arteritis)</a:t>
            </a:r>
          </a:p>
          <a:p>
            <a:pPr algn="l">
              <a:buFont typeface="Arial" panose="020B0604020202020204" pitchFamily="34" charset="0"/>
              <a:buChar char="•"/>
            </a:pPr>
            <a:r>
              <a:rPr lang="en-US" sz="2400" b="0" i="0" dirty="0">
                <a:solidFill>
                  <a:schemeClr val="tx1"/>
                </a:solidFill>
                <a:effectLst/>
                <a:latin typeface="proxima_nova_rgregular"/>
              </a:rPr>
              <a:t>Hematologic disorders</a:t>
            </a:r>
          </a:p>
          <a:p>
            <a:pPr algn="l">
              <a:buFont typeface="Arial" panose="020B0604020202020204" pitchFamily="34" charset="0"/>
              <a:buChar char="•"/>
            </a:pPr>
            <a:r>
              <a:rPr lang="en-US" sz="2400" b="0" i="0" dirty="0">
                <a:solidFill>
                  <a:schemeClr val="tx1"/>
                </a:solidFill>
                <a:effectLst/>
                <a:latin typeface="proxima_nova_rgregular"/>
              </a:rPr>
              <a:t>Drugs (</a:t>
            </a:r>
            <a:r>
              <a:rPr lang="en-US" sz="2400" b="0" i="0" dirty="0" err="1">
                <a:solidFill>
                  <a:schemeClr val="tx1"/>
                </a:solidFill>
                <a:effectLst/>
                <a:latin typeface="proxima_nova_rgregular"/>
              </a:rPr>
              <a:t>eg</a:t>
            </a:r>
            <a:r>
              <a:rPr lang="en-US" sz="2400" b="0" i="0" dirty="0">
                <a:solidFill>
                  <a:schemeClr val="tx1"/>
                </a:solidFill>
                <a:effectLst/>
                <a:latin typeface="proxima_nova_rgregular"/>
              </a:rPr>
              <a:t>, cocaine)</a:t>
            </a:r>
          </a:p>
          <a:p>
            <a:r>
              <a:rPr lang="en-US" sz="2000" b="1" dirty="0">
                <a:solidFill>
                  <a:schemeClr val="tx1"/>
                </a:solidFill>
              </a:rPr>
              <a:t>Management</a:t>
            </a:r>
            <a:r>
              <a:rPr lang="en-US" dirty="0">
                <a:solidFill>
                  <a:schemeClr val="tx1"/>
                </a:solidFill>
              </a:rPr>
              <a:t> </a:t>
            </a:r>
          </a:p>
          <a:p>
            <a:r>
              <a:rPr lang="en-US" dirty="0">
                <a:solidFill>
                  <a:schemeClr val="tx1"/>
                </a:solidFill>
              </a:rPr>
              <a:t>1)treatments depend on the cause </a:t>
            </a:r>
          </a:p>
          <a:p>
            <a:r>
              <a:rPr lang="en-US" dirty="0">
                <a:solidFill>
                  <a:schemeClr val="tx1"/>
                </a:solidFill>
              </a:rPr>
              <a:t>2)anticoagulation  </a:t>
            </a:r>
          </a:p>
        </p:txBody>
      </p:sp>
    </p:spTree>
    <p:extLst>
      <p:ext uri="{BB962C8B-B14F-4D97-AF65-F5344CB8AC3E}">
        <p14:creationId xmlns:p14="http://schemas.microsoft.com/office/powerpoint/2010/main" val="69161462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Pseudotumor</a:t>
            </a:r>
            <a:r>
              <a:rPr lang="en-US" b="1" dirty="0"/>
              <a:t> </a:t>
            </a:r>
            <a:r>
              <a:rPr lang="en-US" b="1" dirty="0" err="1"/>
              <a:t>cerebri</a:t>
            </a:r>
            <a:r>
              <a:rPr lang="en-US" b="1" dirty="0"/>
              <a:t> </a:t>
            </a:r>
            <a:endParaRPr lang="ar-JO" b="1" dirty="0"/>
          </a:p>
        </p:txBody>
      </p:sp>
      <p:sp>
        <p:nvSpPr>
          <p:cNvPr id="3" name="Content Placeholder 2"/>
          <p:cNvSpPr>
            <a:spLocks noGrp="1"/>
          </p:cNvSpPr>
          <p:nvPr>
            <p:ph idx="1"/>
          </p:nvPr>
        </p:nvSpPr>
        <p:spPr/>
        <p:txBody>
          <a:bodyPr>
            <a:normAutofit fontScale="92500" lnSpcReduction="10000"/>
          </a:bodyPr>
          <a:lstStyle/>
          <a:p>
            <a:r>
              <a:rPr lang="en-US" sz="2000" dirty="0" err="1"/>
              <a:t>Pseudotumor</a:t>
            </a:r>
            <a:r>
              <a:rPr lang="en-US" sz="2000" dirty="0"/>
              <a:t> </a:t>
            </a:r>
            <a:r>
              <a:rPr lang="en-US" sz="2000" dirty="0" err="1"/>
              <a:t>cerebri</a:t>
            </a:r>
            <a:r>
              <a:rPr lang="en-US" sz="2000" dirty="0"/>
              <a:t> (PTC) is most commonly seen in obese women of reproductive age. We studied 109 women with PTC between ages 16 and 44 years. In 11, PTC started during pregnancy. Thirteen women with previous diagnosis of PTC, including two of the aforementioned 11, had an additional 17 documented pregnancies. Patients were matched by age and parity with controls. Obstetric complications occurred more frequently in the controls. Visual loss occurred with the same frequency in pregnant and </a:t>
            </a:r>
            <a:r>
              <a:rPr lang="en-US" sz="2000" dirty="0" err="1"/>
              <a:t>nonpregnant</a:t>
            </a:r>
            <a:r>
              <a:rPr lang="en-US" sz="2000" dirty="0"/>
              <a:t> patients. Treatment of PTC patients in pregnancy should be the same as for </a:t>
            </a:r>
            <a:r>
              <a:rPr lang="en-US" sz="2000" dirty="0" err="1"/>
              <a:t>nonpregnant</a:t>
            </a:r>
            <a:r>
              <a:rPr lang="en-US" sz="2000" dirty="0"/>
              <a:t> PTC patients, except that calorie restriction and diuretic use are contraindicated. Obstetric management is no different from that of normal pregnancy</a:t>
            </a:r>
            <a:endParaRPr lang="ar-JO" sz="2000" dirty="0"/>
          </a:p>
        </p:txBody>
      </p:sp>
    </p:spTree>
    <p:extLst>
      <p:ext uri="{BB962C8B-B14F-4D97-AF65-F5344CB8AC3E}">
        <p14:creationId xmlns:p14="http://schemas.microsoft.com/office/powerpoint/2010/main" val="37814039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endParaRPr lang="ar-J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383" y="619934"/>
            <a:ext cx="7580327" cy="5703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476867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smtClean="0"/>
              <a:t>Cerebral venous thrombosis</a:t>
            </a:r>
            <a:endParaRPr lang="ar-JO" dirty="0"/>
          </a:p>
        </p:txBody>
      </p:sp>
      <p:sp>
        <p:nvSpPr>
          <p:cNvPr id="3" name="Subtitle 2"/>
          <p:cNvSpPr>
            <a:spLocks noGrp="1"/>
          </p:cNvSpPr>
          <p:nvPr>
            <p:ph type="subTitle" idx="1"/>
          </p:nvPr>
        </p:nvSpPr>
        <p:spPr/>
        <p:txBody>
          <a:bodyPr/>
          <a:lstStyle/>
          <a:p>
            <a:endParaRPr lang="ar-JO"/>
          </a:p>
        </p:txBody>
      </p:sp>
    </p:spTree>
    <p:extLst>
      <p:ext uri="{BB962C8B-B14F-4D97-AF65-F5344CB8AC3E}">
        <p14:creationId xmlns:p14="http://schemas.microsoft.com/office/powerpoint/2010/main" val="35150546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163D4C-9BD7-4A23-8A73-19AFDBFD8D50}"/>
              </a:ext>
            </a:extLst>
          </p:cNvPr>
          <p:cNvSpPr>
            <a:spLocks noGrp="1"/>
          </p:cNvSpPr>
          <p:nvPr>
            <p:ph type="title"/>
          </p:nvPr>
        </p:nvSpPr>
        <p:spPr/>
        <p:txBody>
          <a:bodyPr rtlCol="0">
            <a:normAutofit fontScale="90000"/>
          </a:bodyPr>
          <a:lstStyle/>
          <a:p>
            <a:pPr fontAlgn="auto">
              <a:spcAft>
                <a:spcPts val="0"/>
              </a:spcAft>
              <a:defRPr/>
            </a:pPr>
            <a:r>
              <a:rPr lang="en-GB" b="1" dirty="0"/>
              <a:t>Cerebral venous thrombosis</a:t>
            </a:r>
            <a:br>
              <a:rPr lang="en-GB" b="1" dirty="0"/>
            </a:br>
            <a:endParaRPr lang="en-GB" dirty="0"/>
          </a:p>
        </p:txBody>
      </p:sp>
      <p:sp>
        <p:nvSpPr>
          <p:cNvPr id="3" name="Content Placeholder 2">
            <a:extLst>
              <a:ext uri="{FF2B5EF4-FFF2-40B4-BE49-F238E27FC236}">
                <a16:creationId xmlns="" xmlns:a16="http://schemas.microsoft.com/office/drawing/2014/main" id="{AAB0E5B6-9DF6-4BB5-89F4-EFF2D317B6D5}"/>
              </a:ext>
            </a:extLst>
          </p:cNvPr>
          <p:cNvSpPr>
            <a:spLocks noGrp="1"/>
          </p:cNvSpPr>
          <p:nvPr>
            <p:ph idx="1"/>
          </p:nvPr>
        </p:nvSpPr>
        <p:spPr/>
        <p:txBody>
          <a:bodyPr rtlCol="0">
            <a:normAutofit/>
          </a:bodyPr>
          <a:lstStyle/>
          <a:p>
            <a:pPr fontAlgn="auto">
              <a:spcAft>
                <a:spcPts val="0"/>
              </a:spcAft>
              <a:defRPr/>
            </a:pPr>
            <a:r>
              <a:rPr lang="en-GB" dirty="0"/>
              <a:t>Cerebral venous thrombosis is as common a cause of stroke as cerebral ischemia or cerebral </a:t>
            </a:r>
            <a:r>
              <a:rPr lang="en-GB" dirty="0" err="1"/>
              <a:t>hemorrhage</a:t>
            </a:r>
            <a:r>
              <a:rPr lang="en-GB" dirty="0"/>
              <a:t> in pregnancy women. </a:t>
            </a:r>
          </a:p>
          <a:p>
            <a:pPr fontAlgn="auto">
              <a:spcAft>
                <a:spcPts val="0"/>
              </a:spcAft>
              <a:defRPr/>
            </a:pPr>
            <a:r>
              <a:rPr lang="en-GB" dirty="0"/>
              <a:t>It is often encountered after delivery. </a:t>
            </a:r>
          </a:p>
          <a:p>
            <a:pPr fontAlgn="auto">
              <a:spcAft>
                <a:spcPts val="0"/>
              </a:spcAft>
              <a:defRPr/>
            </a:pPr>
            <a:r>
              <a:rPr lang="en-GB" dirty="0"/>
              <a:t>The main symptoms and findings are headache, stroke in a venous distribution, or both. The clinical challenges are as follows:</a:t>
            </a:r>
          </a:p>
          <a:p>
            <a:pPr fontAlgn="auto">
              <a:spcAft>
                <a:spcPts val="0"/>
              </a:spcAft>
              <a:defRPr/>
            </a:pPr>
            <a:r>
              <a:rPr lang="en-GB" dirty="0"/>
              <a:t>CVT may lead to emergence or progression of stroke, exacerbation of dysfunction, worsening of increased intracranial pressure that leads to vision impairment, and persistence of a headache that is difficult to treat.</a:t>
            </a:r>
          </a:p>
          <a:p>
            <a:pPr fontAlgn="auto">
              <a:spcAft>
                <a:spcPts val="0"/>
              </a:spcAft>
              <a:defRPr/>
            </a:pPr>
            <a:endParaRPr lang="en-GB" dirty="0"/>
          </a:p>
        </p:txBody>
      </p:sp>
    </p:spTree>
    <p:extLst>
      <p:ext uri="{BB962C8B-B14F-4D97-AF65-F5344CB8AC3E}">
        <p14:creationId xmlns:p14="http://schemas.microsoft.com/office/powerpoint/2010/main" val="258541066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 xmlns:a16="http://schemas.microsoft.com/office/drawing/2014/main" id="{7AEBAD33-41F9-411B-A86F-1C9F8B116BE6}"/>
              </a:ext>
            </a:extLst>
          </p:cNvPr>
          <p:cNvSpPr>
            <a:spLocks noGrp="1"/>
          </p:cNvSpPr>
          <p:nvPr>
            <p:ph type="title"/>
          </p:nvPr>
        </p:nvSpPr>
        <p:spPr/>
        <p:txBody>
          <a:bodyPr/>
          <a:lstStyle/>
          <a:p>
            <a:r>
              <a:rPr lang="en-GB" altLang="en-US" dirty="0"/>
              <a:t>Cerebral venous thrombosis</a:t>
            </a:r>
          </a:p>
        </p:txBody>
      </p:sp>
      <p:sp>
        <p:nvSpPr>
          <p:cNvPr id="12291" name="Content Placeholder 2">
            <a:extLst>
              <a:ext uri="{FF2B5EF4-FFF2-40B4-BE49-F238E27FC236}">
                <a16:creationId xmlns="" xmlns:a16="http://schemas.microsoft.com/office/drawing/2014/main" id="{64D8A5D3-049B-412F-87E7-7FCB6463FDF9}"/>
              </a:ext>
            </a:extLst>
          </p:cNvPr>
          <p:cNvSpPr>
            <a:spLocks noGrp="1"/>
          </p:cNvSpPr>
          <p:nvPr>
            <p:ph idx="1"/>
          </p:nvPr>
        </p:nvSpPr>
        <p:spPr/>
        <p:txBody>
          <a:bodyPr/>
          <a:lstStyle/>
          <a:p>
            <a:r>
              <a:rPr lang="en-GB" altLang="en-US"/>
              <a:t>Therapy for CVT consists of anticoagulation with heparin, which after delivery is switched to warfarin. In rare cases, elevated ICP must be treated. However, acetazolamide is a category C drug</a:t>
            </a:r>
          </a:p>
          <a:p>
            <a:r>
              <a:rPr lang="en-GB" altLang="en-US"/>
              <a:t>At present, no data are available to guide recommendations about how long the patient should take warfarin.</a:t>
            </a:r>
          </a:p>
          <a:p>
            <a:endParaRPr lang="en-GB" altLang="en-US"/>
          </a:p>
        </p:txBody>
      </p:sp>
    </p:spTree>
    <p:extLst>
      <p:ext uri="{BB962C8B-B14F-4D97-AF65-F5344CB8AC3E}">
        <p14:creationId xmlns:p14="http://schemas.microsoft.com/office/powerpoint/2010/main" val="26223118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A32687-98E1-4646-A445-EE490014D1A4}"/>
              </a:ext>
            </a:extLst>
          </p:cNvPr>
          <p:cNvSpPr>
            <a:spLocks noGrp="1"/>
          </p:cNvSpPr>
          <p:nvPr>
            <p:ph type="ctrTitle"/>
          </p:nvPr>
        </p:nvSpPr>
        <p:spPr/>
        <p:txBody>
          <a:bodyPr>
            <a:normAutofit/>
          </a:bodyPr>
          <a:lstStyle/>
          <a:p>
            <a:r>
              <a:rPr lang="en-US" b="1" i="1" dirty="0" smtClean="0">
                <a:latin typeface="+mn-lt"/>
              </a:rPr>
              <a:t>Brain tumors during pregnancy </a:t>
            </a:r>
            <a:endParaRPr lang="en-US" b="1" i="1" dirty="0">
              <a:latin typeface="+mn-lt"/>
            </a:endParaRPr>
          </a:p>
        </p:txBody>
      </p:sp>
      <p:sp>
        <p:nvSpPr>
          <p:cNvPr id="5" name="Subtitle 4">
            <a:extLst>
              <a:ext uri="{FF2B5EF4-FFF2-40B4-BE49-F238E27FC236}">
                <a16:creationId xmlns:a16="http://schemas.microsoft.com/office/drawing/2014/main" xmlns="" id="{201972C2-C5BC-48F4-86DC-175F245B69DF}"/>
              </a:ext>
            </a:extLst>
          </p:cNvPr>
          <p:cNvSpPr>
            <a:spLocks noGrp="1"/>
          </p:cNvSpPr>
          <p:nvPr>
            <p:ph type="subTitle" idx="1"/>
          </p:nvPr>
        </p:nvSpPr>
        <p:spPr>
          <a:xfrm>
            <a:off x="1143000" y="4042304"/>
            <a:ext cx="6858000" cy="1655762"/>
          </a:xfrm>
        </p:spPr>
        <p:txBody>
          <a:bodyPr/>
          <a:lstStyle/>
          <a:p>
            <a:endParaRPr lang="en-US" dirty="0"/>
          </a:p>
        </p:txBody>
      </p:sp>
    </p:spTree>
    <p:extLst>
      <p:ext uri="{BB962C8B-B14F-4D97-AF65-F5344CB8AC3E}">
        <p14:creationId xmlns:p14="http://schemas.microsoft.com/office/powerpoint/2010/main" val="2919378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pPr algn="l" rtl="0"/>
            <a:r>
              <a:rPr lang="en-US" b="1" dirty="0"/>
              <a:t>Maternal mortality — </a:t>
            </a:r>
            <a:r>
              <a:rPr lang="en-US" dirty="0"/>
              <a:t>A few studies have found that mortality rates during pregnancy are increased for pregnant patients with epilepsy compared with the population of pregnancies in </a:t>
            </a:r>
            <a:r>
              <a:rPr lang="en-US" dirty="0" smtClean="0"/>
              <a:t>general.</a:t>
            </a:r>
          </a:p>
          <a:p>
            <a:pPr algn="l" rtl="0"/>
            <a:r>
              <a:rPr lang="en-US" dirty="0"/>
              <a:t>There are several possible explanations for increased maternal mortality among pregnant patients with epilepsy in these reports, </a:t>
            </a:r>
            <a:r>
              <a:rPr lang="en-US" dirty="0">
                <a:solidFill>
                  <a:srgbClr val="FF0000"/>
                </a:solidFill>
              </a:rPr>
              <a:t>including an increase in medical comorbidities, an increase in life-threatening complications of pregnancy, and an increase in seizure-related complications,</a:t>
            </a:r>
            <a:r>
              <a:rPr lang="en-US" dirty="0"/>
              <a:t> including sudden unexpected death in epilepsy (SUDEP).</a:t>
            </a:r>
            <a:endParaRPr lang="en-US" dirty="0"/>
          </a:p>
        </p:txBody>
      </p:sp>
    </p:spTree>
    <p:extLst>
      <p:ext uri="{BB962C8B-B14F-4D97-AF65-F5344CB8AC3E}">
        <p14:creationId xmlns:p14="http://schemas.microsoft.com/office/powerpoint/2010/main" val="25540931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 tumors during pregnancy</a:t>
            </a:r>
          </a:p>
        </p:txBody>
      </p:sp>
      <p:sp>
        <p:nvSpPr>
          <p:cNvPr id="3" name="Content Placeholder 2"/>
          <p:cNvSpPr>
            <a:spLocks noGrp="1"/>
          </p:cNvSpPr>
          <p:nvPr>
            <p:ph idx="1"/>
          </p:nvPr>
        </p:nvSpPr>
        <p:spPr/>
        <p:txBody>
          <a:bodyPr/>
          <a:lstStyle/>
          <a:p>
            <a:r>
              <a:rPr lang="en-US" dirty="0"/>
              <a:t>Meningiomas are a common type of benign brain tumor that sometimes grows dramatically in pregnant women. A new study suggests that this sudden tumor growth likely results from "hemodynamic changes" associated with pregnancy, reports the November issue of Neurosurgery, official journal of the Congress of Neurological Surgeons.</a:t>
            </a:r>
          </a:p>
        </p:txBody>
      </p:sp>
    </p:spTree>
    <p:extLst>
      <p:ext uri="{BB962C8B-B14F-4D97-AF65-F5344CB8AC3E}">
        <p14:creationId xmlns:p14="http://schemas.microsoft.com/office/powerpoint/2010/main" val="6116867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Over the years, there have been several reports of meningiomas enlarging or becoming symptomatic during pregnancy. For this reason -- and because meningiomas occur more often in women than men -- it has sometimes been assumed that rapid tumor growth is related to changes in hormone levels during pregnancy.</a:t>
            </a:r>
          </a:p>
        </p:txBody>
      </p:sp>
    </p:spTree>
    <p:extLst>
      <p:ext uri="{BB962C8B-B14F-4D97-AF65-F5344CB8AC3E}">
        <p14:creationId xmlns:p14="http://schemas.microsoft.com/office/powerpoint/2010/main" val="16255732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Surgery for meningioma was successful in 16 of the 17 patients; the remaining patient died before surgery. Most of the women developed meningioma-related symptoms during the third trimester of pregnancy or within eight days after delivery. The most common symptoms of enlarging meningioma were changes in vision and facial paralysis or other cranial nerve palsies.</a:t>
            </a:r>
          </a:p>
        </p:txBody>
      </p:sp>
    </p:spTree>
    <p:extLst>
      <p:ext uri="{BB962C8B-B14F-4D97-AF65-F5344CB8AC3E}">
        <p14:creationId xmlns:p14="http://schemas.microsoft.com/office/powerpoint/2010/main" val="258808767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Most of the tumors were located in the skull base region and were typical, "low-grade" benign tumors. At surgery, the tumors showed an unusual "</a:t>
            </a:r>
            <a:r>
              <a:rPr lang="en-US" dirty="0" err="1"/>
              <a:t>hypervascular</a:t>
            </a:r>
            <a:r>
              <a:rPr lang="en-US" dirty="0"/>
              <a:t>" pattern, which was not seen in other cases of meningioma in non-pregnant patients. There was also a high rate of edema (swelling) in and around the tumor.</a:t>
            </a:r>
          </a:p>
        </p:txBody>
      </p:sp>
    </p:spTree>
    <p:extLst>
      <p:ext uri="{BB962C8B-B14F-4D97-AF65-F5344CB8AC3E}">
        <p14:creationId xmlns:p14="http://schemas.microsoft.com/office/powerpoint/2010/main" val="689477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These and other findings strongly suggested that the rapid tumor growth resulted from "potentially reversible hemodynamic changes" -- changes in blood flow -- related to pregnancy. The pattern did not support the theory that meningioma growth resulted from "hormone-induced cellular proliferation."</a:t>
            </a:r>
          </a:p>
        </p:txBody>
      </p:sp>
    </p:spTree>
    <p:extLst>
      <p:ext uri="{BB962C8B-B14F-4D97-AF65-F5344CB8AC3E}">
        <p14:creationId xmlns:p14="http://schemas.microsoft.com/office/powerpoint/2010/main" val="325735607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The results may help to explain the uncommon but well-documented occurrence of rapid meningioma growth during pregnancy. Since most </a:t>
            </a:r>
            <a:r>
              <a:rPr lang="en-US" dirty="0" err="1"/>
              <a:t>meningiomas</a:t>
            </a:r>
            <a:r>
              <a:rPr lang="en-US" dirty="0"/>
              <a:t> don't cause any symptoms, they may go undetected. Even if they are detected, they may require no treatment unless they grow.</a:t>
            </a:r>
          </a:p>
          <a:p>
            <a:endParaRPr lang="en-US" dirty="0"/>
          </a:p>
          <a:p>
            <a:r>
              <a:rPr lang="en-US" dirty="0"/>
              <a:t>Together with previous evidence, the findings may have implications for the management of </a:t>
            </a:r>
            <a:r>
              <a:rPr lang="en-US" dirty="0" err="1"/>
              <a:t>meningiomas</a:t>
            </a:r>
            <a:r>
              <a:rPr lang="en-US" dirty="0"/>
              <a:t> in women of child-bearing age. Dr. </a:t>
            </a:r>
            <a:r>
              <a:rPr lang="en-US" dirty="0" err="1"/>
              <a:t>Lusis</a:t>
            </a:r>
            <a:r>
              <a:rPr lang="en-US" dirty="0"/>
              <a:t> and coauthors write, "[F]or the vast majority of women of child bearing age, we would not consider the presence of residual or unresected meningioma to be a contraindication to pregnancy." In contrast, for patients with evidence of tumor growth or swelling, the authors suggest they might consider treating the tumor before pregnancy.</a:t>
            </a:r>
            <a:br>
              <a:rPr lang="en-US" dirty="0"/>
            </a:br>
            <a:endParaRPr lang="en-US" dirty="0"/>
          </a:p>
        </p:txBody>
      </p:sp>
    </p:spTree>
    <p:extLst>
      <p:ext uri="{BB962C8B-B14F-4D97-AF65-F5344CB8AC3E}">
        <p14:creationId xmlns:p14="http://schemas.microsoft.com/office/powerpoint/2010/main" val="253211256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 xmlns:a16="http://schemas.microsoft.com/office/drawing/2014/main" id="{B1F1C746-2725-4D90-A950-5C31C2DBBB01}"/>
              </a:ext>
            </a:extLst>
          </p:cNvPr>
          <p:cNvPicPr>
            <a:picLocks noGrp="1" noChangeAspect="1"/>
          </p:cNvPicPr>
          <p:nvPr>
            <p:ph idx="1"/>
          </p:nvPr>
        </p:nvPicPr>
        <p:blipFill>
          <a:blip r:embed="rId2"/>
          <a:stretch>
            <a:fillRect/>
          </a:stretch>
        </p:blipFill>
        <p:spPr>
          <a:xfrm>
            <a:off x="1629545" y="1103088"/>
            <a:ext cx="5884911" cy="4876799"/>
          </a:xfrm>
          <a:prstGeom prst="rect">
            <a:avLst/>
          </a:prstGeom>
        </p:spPr>
      </p:pic>
    </p:spTree>
    <p:extLst>
      <p:ext uri="{BB962C8B-B14F-4D97-AF65-F5344CB8AC3E}">
        <p14:creationId xmlns:p14="http://schemas.microsoft.com/office/powerpoint/2010/main" val="302715808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350" y="153892"/>
            <a:ext cx="6991350" cy="6513608"/>
          </a:xfrm>
          <a:prstGeom prst="rect">
            <a:avLst/>
          </a:prstGeom>
        </p:spPr>
      </p:pic>
    </p:spTree>
    <p:extLst>
      <p:ext uri="{BB962C8B-B14F-4D97-AF65-F5344CB8AC3E}">
        <p14:creationId xmlns:p14="http://schemas.microsoft.com/office/powerpoint/2010/main" val="114751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algn="l" rtl="0"/>
            <a:r>
              <a:rPr lang="en-US" b="1" dirty="0"/>
              <a:t>Fetal death or stillbirth</a:t>
            </a:r>
            <a:r>
              <a:rPr lang="en-US" dirty="0"/>
              <a:t>: stillbirth was more frequent among pregnancies with epilepsy compared with those without epilepsy (0.86 versus </a:t>
            </a:r>
            <a:r>
              <a:rPr lang="en-US" dirty="0" smtClean="0"/>
              <a:t>0.60 percent).</a:t>
            </a:r>
          </a:p>
          <a:p>
            <a:pPr algn="l" rtl="0"/>
            <a:r>
              <a:rPr lang="en-US" b="1" dirty="0"/>
              <a:t>Preterm birth</a:t>
            </a:r>
            <a:r>
              <a:rPr lang="en-US" dirty="0"/>
              <a:t> — ASM exposure is associated with an increased risk of preterm </a:t>
            </a:r>
            <a:r>
              <a:rPr lang="en-US" dirty="0" smtClean="0"/>
              <a:t>birth. </a:t>
            </a:r>
            <a:r>
              <a:rPr lang="en-US" dirty="0"/>
              <a:t>Interestingly, the effect was also present among females prescribed ASMs for a psychiatric indication, suggesting that the effect may be medication </a:t>
            </a:r>
            <a:r>
              <a:rPr lang="en-US" dirty="0" smtClean="0"/>
              <a:t>associated.</a:t>
            </a:r>
            <a:endParaRPr lang="en-US" dirty="0"/>
          </a:p>
        </p:txBody>
      </p:sp>
    </p:spTree>
    <p:extLst>
      <p:ext uri="{BB962C8B-B14F-4D97-AF65-F5344CB8AC3E}">
        <p14:creationId xmlns:p14="http://schemas.microsoft.com/office/powerpoint/2010/main" val="3377113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l" rtl="0"/>
            <a:r>
              <a:rPr lang="en-US" b="1" dirty="0"/>
              <a:t>Cesarean delivery</a:t>
            </a:r>
            <a:r>
              <a:rPr lang="en-US" dirty="0"/>
              <a:t> — Most experts agree that epilepsy alone is not an indication for cesarean </a:t>
            </a:r>
            <a:r>
              <a:rPr lang="en-US" dirty="0" smtClean="0"/>
              <a:t>delivery. </a:t>
            </a:r>
            <a:r>
              <a:rPr lang="en-US" dirty="0"/>
              <a:t>However, pregnant patients with epilepsy may be more likely to be delivered by cesarean.</a:t>
            </a:r>
            <a:endParaRPr lang="en-US" dirty="0"/>
          </a:p>
        </p:txBody>
      </p:sp>
      <p:sp>
        <p:nvSpPr>
          <p:cNvPr id="4" name="عنصر نائب للمحتوى 2"/>
          <p:cNvSpPr txBox="1">
            <a:spLocks/>
          </p:cNvSpPr>
          <p:nvPr/>
        </p:nvSpPr>
        <p:spPr>
          <a:xfrm>
            <a:off x="509034" y="4365104"/>
            <a:ext cx="8229600" cy="2262982"/>
          </a:xfrm>
          <a:prstGeom prst="rect">
            <a:avLst/>
          </a:prstGeom>
        </p:spPr>
        <p:txBody>
          <a:bodyPr vert="horz" lIns="91440" tIns="45720" rIns="91440" bIns="45720" rtlCol="1">
            <a:normAutofit fontScale="85000" lnSpcReduction="10000"/>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rtl="0"/>
            <a:r>
              <a:rPr lang="en-US" b="1" dirty="0" smtClean="0"/>
              <a:t>Other outcomes:</a:t>
            </a:r>
          </a:p>
          <a:p>
            <a:pPr marL="0" indent="0" algn="l" rtl="0">
              <a:buFont typeface="Arial" pitchFamily="34" charset="0"/>
              <a:buNone/>
            </a:pPr>
            <a:r>
              <a:rPr lang="en-US" dirty="0" smtClean="0"/>
              <a:t>Pre-eclampsia – 6.8 versus 5.2 percent</a:t>
            </a:r>
          </a:p>
          <a:p>
            <a:pPr marL="0" indent="0" algn="l" rtl="0">
              <a:buFont typeface="Arial" pitchFamily="34" charset="0"/>
              <a:buNone/>
            </a:pPr>
            <a:r>
              <a:rPr lang="en-US" dirty="0" smtClean="0"/>
              <a:t>Antepartum hemorrhage – 2.2 versus 1.6 percent</a:t>
            </a:r>
          </a:p>
          <a:p>
            <a:pPr marL="0" indent="0" algn="l" rtl="0">
              <a:buFont typeface="Arial" pitchFamily="34" charset="0"/>
              <a:buNone/>
            </a:pPr>
            <a:r>
              <a:rPr lang="en-US" dirty="0" smtClean="0"/>
              <a:t>Small for gestational age (SGA) – 7.7 versus 4.6 percent</a:t>
            </a:r>
            <a:endParaRPr lang="en-US" dirty="0"/>
          </a:p>
        </p:txBody>
      </p:sp>
    </p:spTree>
    <p:extLst>
      <p:ext uri="{BB962C8B-B14F-4D97-AF65-F5344CB8AC3E}">
        <p14:creationId xmlns:p14="http://schemas.microsoft.com/office/powerpoint/2010/main" val="172420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Effect of seizures on the fetus</a:t>
            </a:r>
          </a:p>
        </p:txBody>
      </p:sp>
      <p:sp>
        <p:nvSpPr>
          <p:cNvPr id="3" name="عنصر نائب للمحتوى 2"/>
          <p:cNvSpPr>
            <a:spLocks noGrp="1"/>
          </p:cNvSpPr>
          <p:nvPr>
            <p:ph idx="1"/>
          </p:nvPr>
        </p:nvSpPr>
        <p:spPr/>
        <p:txBody>
          <a:bodyPr>
            <a:normAutofit/>
          </a:bodyPr>
          <a:lstStyle/>
          <a:p>
            <a:pPr algn="l" rtl="0"/>
            <a:r>
              <a:rPr lang="en-US" dirty="0"/>
              <a:t> In addition to concerns about fetal exposure to ASMs, there are risks to the fetus from maternal seizures. </a:t>
            </a:r>
            <a:r>
              <a:rPr lang="en-US" dirty="0">
                <a:solidFill>
                  <a:srgbClr val="FF0000"/>
                </a:solidFill>
              </a:rPr>
              <a:t>In particular, generalized tonic-</a:t>
            </a:r>
            <a:r>
              <a:rPr lang="en-US" dirty="0" err="1">
                <a:solidFill>
                  <a:srgbClr val="FF0000"/>
                </a:solidFill>
              </a:rPr>
              <a:t>clonic</a:t>
            </a:r>
            <a:r>
              <a:rPr lang="en-US" dirty="0">
                <a:solidFill>
                  <a:srgbClr val="FF0000"/>
                </a:solidFill>
              </a:rPr>
              <a:t> seizures can lead to hypoxia and lactic acidosis, which may harm the fetus via placental </a:t>
            </a:r>
            <a:r>
              <a:rPr lang="en-US" dirty="0" smtClean="0">
                <a:solidFill>
                  <a:srgbClr val="FF0000"/>
                </a:solidFill>
              </a:rPr>
              <a:t>transfer</a:t>
            </a:r>
            <a:r>
              <a:rPr lang="en-US" dirty="0" smtClean="0"/>
              <a:t>.</a:t>
            </a:r>
          </a:p>
          <a:p>
            <a:pPr algn="l" rtl="0"/>
            <a:r>
              <a:rPr lang="en-US" dirty="0"/>
              <a:t>Other risks of maternal seizures include injury to the fetus, placental abruption, or fetal loss due to maternal trauma sustained during a seizure.</a:t>
            </a:r>
            <a:endParaRPr lang="en-US" dirty="0"/>
          </a:p>
        </p:txBody>
      </p:sp>
    </p:spTree>
    <p:extLst>
      <p:ext uri="{BB962C8B-B14F-4D97-AF65-F5344CB8AC3E}">
        <p14:creationId xmlns:p14="http://schemas.microsoft.com/office/powerpoint/2010/main" val="461537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764704"/>
            <a:ext cx="8229600" cy="1143000"/>
          </a:xfrm>
        </p:spPr>
        <p:txBody>
          <a:bodyPr>
            <a:normAutofit fontScale="90000"/>
          </a:bodyPr>
          <a:lstStyle/>
          <a:p>
            <a:r>
              <a:rPr lang="en-US" dirty="0"/>
              <a:t>EFFECT OF PREGNANCY ON SEIZURES</a:t>
            </a:r>
            <a:br>
              <a:rPr lang="en-US" dirty="0"/>
            </a:br>
            <a:r>
              <a:rPr lang="en-US" dirty="0"/>
              <a:t/>
            </a:r>
            <a:br>
              <a:rPr lang="en-US" dirty="0"/>
            </a:br>
            <a:endParaRPr lang="en-US" dirty="0"/>
          </a:p>
        </p:txBody>
      </p:sp>
      <p:sp>
        <p:nvSpPr>
          <p:cNvPr id="3" name="عنصر نائب للمحتوى 2"/>
          <p:cNvSpPr>
            <a:spLocks noGrp="1"/>
          </p:cNvSpPr>
          <p:nvPr>
            <p:ph idx="1"/>
          </p:nvPr>
        </p:nvSpPr>
        <p:spPr/>
        <p:txBody>
          <a:bodyPr>
            <a:normAutofit/>
          </a:bodyPr>
          <a:lstStyle/>
          <a:p>
            <a:pPr algn="l" rtl="0"/>
            <a:r>
              <a:rPr lang="en-US" dirty="0"/>
              <a:t>most earlier studies reported that 20 to 50 percent of patients have worsening of seizures during pregnancy compared with their </a:t>
            </a:r>
            <a:r>
              <a:rPr lang="en-US" dirty="0" smtClean="0"/>
              <a:t>baseline.</a:t>
            </a:r>
          </a:p>
          <a:p>
            <a:pPr algn="l" rtl="0"/>
            <a:r>
              <a:rPr lang="en-US" dirty="0"/>
              <a:t>The risk of worsened seizures is increased in patients with higher baseline seizure frequency before pregnancy and with focal epilepsy.</a:t>
            </a:r>
            <a:endParaRPr lang="en-US" dirty="0" smtClean="0"/>
          </a:p>
          <a:p>
            <a:pPr algn="l" rtl="0"/>
            <a:r>
              <a:rPr lang="en-US" dirty="0" smtClean="0"/>
              <a:t>Common </a:t>
            </a:r>
            <a:r>
              <a:rPr lang="en-US" dirty="0"/>
              <a:t>triggers include sleep deprivation and increased emotional stress, as well as nausea and vomiting affecting medication levels</a:t>
            </a:r>
            <a:r>
              <a:rPr lang="en-US" dirty="0" smtClean="0"/>
              <a:t>.</a:t>
            </a:r>
          </a:p>
        </p:txBody>
      </p:sp>
    </p:spTree>
    <p:extLst>
      <p:ext uri="{BB962C8B-B14F-4D97-AF65-F5344CB8AC3E}">
        <p14:creationId xmlns:p14="http://schemas.microsoft.com/office/powerpoint/2010/main" val="3957020786"/>
      </p:ext>
    </p:extLst>
  </p:cSld>
  <p:clrMapOvr>
    <a:masterClrMapping/>
  </p:clrMapOvr>
  <p:timing>
    <p:tnLst>
      <p:par>
        <p:cTn id="1" dur="indefinite" restart="never" nodeType="tmRoot"/>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Badge" id="{71A07785-5930-41D4-9A83-E23602B48E98}" vid="{771EA782-DFA6-45B1-AEA3-661F1715B31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5.xml><?xml version="1.0" encoding="utf-8"?>
<a:theme xmlns:a="http://schemas.openxmlformats.org/drawingml/2006/main" name="1_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6.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2887</TotalTime>
  <Words>3428</Words>
  <Application>Microsoft Office PowerPoint</Application>
  <PresentationFormat>عرض على الشاشة (3:4)‏</PresentationFormat>
  <Paragraphs>246</Paragraphs>
  <Slides>57</Slides>
  <Notes>9</Notes>
  <HiddenSlides>0</HiddenSlides>
  <MMClips>0</MMClips>
  <ScaleCrop>false</ScaleCrop>
  <HeadingPairs>
    <vt:vector size="4" baseType="variant">
      <vt:variant>
        <vt:lpstr>نسق</vt:lpstr>
      </vt:variant>
      <vt:variant>
        <vt:i4>5</vt:i4>
      </vt:variant>
      <vt:variant>
        <vt:lpstr>عناوين الشرائح</vt:lpstr>
      </vt:variant>
      <vt:variant>
        <vt:i4>57</vt:i4>
      </vt:variant>
    </vt:vector>
  </HeadingPairs>
  <TitlesOfParts>
    <vt:vector size="62" baseType="lpstr">
      <vt:lpstr>سمة Office</vt:lpstr>
      <vt:lpstr>Badge</vt:lpstr>
      <vt:lpstr>Office Theme</vt:lpstr>
      <vt:lpstr>حضري</vt:lpstr>
      <vt:lpstr>1_حضري</vt:lpstr>
      <vt:lpstr>Neurological Conditions In Pregnancy</vt:lpstr>
      <vt:lpstr>1- Epilepsy in Pregnancy</vt:lpstr>
      <vt:lpstr>Risks associated with epilepsy during pregnancy and the postpartum period </vt:lpstr>
      <vt:lpstr>Obstetric complications</vt:lpstr>
      <vt:lpstr>عرض تقديمي في PowerPoint</vt:lpstr>
      <vt:lpstr>عرض تقديمي في PowerPoint</vt:lpstr>
      <vt:lpstr>عرض تقديمي في PowerPoint</vt:lpstr>
      <vt:lpstr>Effect of seizures on the fetus</vt:lpstr>
      <vt:lpstr>EFFECT OF PREGNANCY ON SEIZURES  </vt:lpstr>
      <vt:lpstr>عرض تقديمي في PowerPoint</vt:lpstr>
      <vt:lpstr>عرض تقديمي في PowerPoint</vt:lpstr>
      <vt:lpstr>EFFECTS OF ASMs ON THE FETUS AND CHILD </vt:lpstr>
      <vt:lpstr>IN GENERAL </vt:lpstr>
      <vt:lpstr>عرض تقديمي في PowerPoint</vt:lpstr>
      <vt:lpstr>Risks with specific ASMs</vt:lpstr>
      <vt:lpstr>عرض تقديمي في PowerPoint</vt:lpstr>
      <vt:lpstr>عرض تقديمي في PowerPoint</vt:lpstr>
      <vt:lpstr>عرض تقديمي في PowerPoint</vt:lpstr>
      <vt:lpstr>عرض تقديمي في PowerPoint</vt:lpstr>
      <vt:lpstr>PRECONCEPTION MANAGEMENT </vt:lpstr>
      <vt:lpstr>Necessity for antiseizure medications </vt:lpstr>
      <vt:lpstr>عرض تقديمي في PowerPoint</vt:lpstr>
      <vt:lpstr>عرض تقديمي في PowerPoint</vt:lpstr>
      <vt:lpstr>عرض تقديمي في PowerPoint</vt:lpstr>
      <vt:lpstr>MANAGEMENT DURING PREGNANCY </vt:lpstr>
      <vt:lpstr>عرض تقديمي في PowerPoint</vt:lpstr>
      <vt:lpstr>عرض تقديمي في PowerPoint</vt:lpstr>
      <vt:lpstr>Postpartum management</vt:lpstr>
      <vt:lpstr>2.Carpal tunnel syndrome </vt:lpstr>
      <vt:lpstr>عرض تقديمي في PowerPoint</vt:lpstr>
      <vt:lpstr>عرض تقديمي في PowerPoint</vt:lpstr>
      <vt:lpstr>3.Bell’s palsy The incidence of Bell’s palsy is increased 10-fold during the third trimester of pregnancy.  The outcome is generally good and complete recovery is the norm if the time of onset is within 2 weeks of delivery.  The role of corticosteroids and antivirals is controversial but both can be used in pregnancy and they may hasten recovery if given with 24 hours of the onset of symptoms</vt:lpstr>
      <vt:lpstr>عرض تقديمي في PowerPoint</vt:lpstr>
      <vt:lpstr>عرض تقديمي في PowerPoint</vt:lpstr>
      <vt:lpstr>Migraine headaches are a type of vascular headache that results from blood vessels dilating in the brain. These are different from stress or tension headaches. influenced by cyclical changes in the sex hormones, and attacks often occur  during  the  menstrual  period,  attributed  to  a  fall  in  oestrogen  levels.     It starts out as a dull ache and then eventually becomes a throbbing, constant, and pulsating pain in the temples, front of the head, or base of the head   Sometimes accompanied by nausea and vomiting. Or also experience tunnel vision or blind spotshead.  </vt:lpstr>
      <vt:lpstr>Approximately 60-70% of migraineurs improve spontaneously during pregnancy, usually in the third or fourth month. On occasion, the first migraine attack occurs during pregnancy, usually during the first trimester. New onset of aura may occur during the second and third trimesters. Headaches often return during the first week post partum; however, lactation may also affect the presence of headache. Postpartum headaches occur in about 34% of women, typically from days 3 to 6. Postpartum headache is usually less severe than the typical migraine and is usually bifrontal, prolonged, and associated with photophobia, nausea, and anorexia</vt:lpstr>
      <vt:lpstr>عرض تقديمي في PowerPoint</vt:lpstr>
      <vt:lpstr>عرض تقديمي في PowerPoint</vt:lpstr>
      <vt:lpstr>Post-dural puncture headache  </vt:lpstr>
      <vt:lpstr> Subarachnoid hemorrhage </vt:lpstr>
      <vt:lpstr>عرض تقديمي في PowerPoint</vt:lpstr>
      <vt:lpstr> Cerebrovascular disease in pregnancy </vt:lpstr>
      <vt:lpstr>عرض تقديمي في PowerPoint</vt:lpstr>
      <vt:lpstr>Pseudotumor cerebri </vt:lpstr>
      <vt:lpstr>عرض تقديمي في PowerPoint</vt:lpstr>
      <vt:lpstr>Cerebral venous thrombosis</vt:lpstr>
      <vt:lpstr>Cerebral venous thrombosis </vt:lpstr>
      <vt:lpstr>Cerebral venous thrombosis</vt:lpstr>
      <vt:lpstr>Brain tumors during pregnancy </vt:lpstr>
      <vt:lpstr>Brain tumors during pregnancy</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Lenovo</dc:creator>
  <cp:lastModifiedBy>DR.Ahmed Saker 2O11</cp:lastModifiedBy>
  <cp:revision>44</cp:revision>
  <dcterms:created xsi:type="dcterms:W3CDTF">2024-04-13T12:59:26Z</dcterms:created>
  <dcterms:modified xsi:type="dcterms:W3CDTF">2024-04-15T13:16:54Z</dcterms:modified>
</cp:coreProperties>
</file>