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sldIdLst>
    <p:sldId id="300" r:id="rId2"/>
    <p:sldId id="302" r:id="rId3"/>
    <p:sldId id="301" r:id="rId4"/>
    <p:sldId id="336" r:id="rId5"/>
    <p:sldId id="337" r:id="rId6"/>
    <p:sldId id="390" r:id="rId7"/>
    <p:sldId id="303" r:id="rId8"/>
    <p:sldId id="304" r:id="rId9"/>
    <p:sldId id="305" r:id="rId10"/>
    <p:sldId id="306" r:id="rId11"/>
    <p:sldId id="331" r:id="rId12"/>
    <p:sldId id="330" r:id="rId13"/>
    <p:sldId id="332" r:id="rId14"/>
    <p:sldId id="333" r:id="rId15"/>
    <p:sldId id="391" r:id="rId16"/>
    <p:sldId id="317" r:id="rId17"/>
    <p:sldId id="340" r:id="rId18"/>
    <p:sldId id="339" r:id="rId19"/>
    <p:sldId id="341" r:id="rId20"/>
    <p:sldId id="392" r:id="rId21"/>
    <p:sldId id="334" r:id="rId22"/>
    <p:sldId id="319" r:id="rId23"/>
    <p:sldId id="335" r:id="rId24"/>
    <p:sldId id="321" r:id="rId25"/>
    <p:sldId id="323" r:id="rId26"/>
    <p:sldId id="324" r:id="rId27"/>
    <p:sldId id="326" r:id="rId28"/>
    <p:sldId id="327" r:id="rId29"/>
    <p:sldId id="360" r:id="rId30"/>
    <p:sldId id="361" r:id="rId31"/>
    <p:sldId id="343" r:id="rId32"/>
    <p:sldId id="344" r:id="rId33"/>
    <p:sldId id="345" r:id="rId34"/>
    <p:sldId id="346" r:id="rId35"/>
    <p:sldId id="394" r:id="rId36"/>
    <p:sldId id="350" r:id="rId37"/>
    <p:sldId id="354" r:id="rId38"/>
    <p:sldId id="356" r:id="rId39"/>
    <p:sldId id="357" r:id="rId40"/>
    <p:sldId id="395" r:id="rId41"/>
    <p:sldId id="362" r:id="rId42"/>
    <p:sldId id="359" r:id="rId43"/>
    <p:sldId id="363" r:id="rId44"/>
    <p:sldId id="368" r:id="rId45"/>
    <p:sldId id="369" r:id="rId46"/>
    <p:sldId id="370" r:id="rId47"/>
    <p:sldId id="396" r:id="rId48"/>
    <p:sldId id="374" r:id="rId49"/>
    <p:sldId id="397" r:id="rId50"/>
    <p:sldId id="398" r:id="rId51"/>
    <p:sldId id="399" r:id="rId52"/>
    <p:sldId id="380" r:id="rId53"/>
    <p:sldId id="400" r:id="rId54"/>
    <p:sldId id="383" r:id="rId55"/>
    <p:sldId id="385" r:id="rId56"/>
    <p:sldId id="386" r:id="rId57"/>
    <p:sldId id="387" r:id="rId58"/>
    <p:sldId id="388" r:id="rId59"/>
    <p:sldId id="389" r:id="rId6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3712" autoAdjust="0"/>
  </p:normalViewPr>
  <p:slideViewPr>
    <p:cSldViewPr snapToGrid="0">
      <p:cViewPr varScale="1">
        <p:scale>
          <a:sx n="62" d="100"/>
          <a:sy n="62" d="100"/>
        </p:scale>
        <p:origin x="1032" y="60"/>
      </p:cViewPr>
      <p:guideLst/>
    </p:cSldViewPr>
  </p:slideViewPr>
  <p:outlineViewPr>
    <p:cViewPr>
      <p:scale>
        <a:sx n="33" d="100"/>
        <a:sy n="33" d="100"/>
      </p:scale>
      <p:origin x="0" y="-5963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11C8FA-0604-4B5C-B2CE-EF89BB835FF5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9065A-8AB2-480B-AACC-18C44DCCB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72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9065A-8AB2-480B-AACC-18C44DCCBB0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3902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7AF3AD-3842-4192-B9F8-E91479217921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827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86D6D8-6085-41B1-8D58-87EC6A208F0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48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 studies shown that non </a:t>
            </a:r>
            <a:r>
              <a:rPr lang="en-US" dirty="0" err="1" smtClean="0"/>
              <a:t>ecoli</a:t>
            </a:r>
            <a:r>
              <a:rPr lang="en-US" dirty="0" smtClean="0"/>
              <a:t> </a:t>
            </a:r>
            <a:r>
              <a:rPr lang="en-US" dirty="0" err="1" smtClean="0"/>
              <a:t>uti</a:t>
            </a:r>
            <a:r>
              <a:rPr lang="en-US" dirty="0" smtClean="0"/>
              <a:t> is associated with high grade </a:t>
            </a:r>
            <a:r>
              <a:rPr lang="en-US" dirty="0" err="1" smtClean="0"/>
              <a:t>vur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86D6D8-6085-41B1-8D58-87EC6A208F0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692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Bedwetting is medical problem and dose not associated with psychological cause</a:t>
            </a:r>
          </a:p>
          <a:p>
            <a:r>
              <a:rPr lang="en-US" dirty="0" smtClean="0"/>
              <a:t>It has a huge effect on well being and self esteem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D9FB5-CC96-4589-9F98-CE2D1E48B16F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323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Bedwetting is medical problem and dose not associated with psychological cause</a:t>
            </a:r>
          </a:p>
          <a:p>
            <a:r>
              <a:rPr lang="en-US" dirty="0" smtClean="0"/>
              <a:t>It has a huge effect on well being and self esteem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D9FB5-CC96-4589-9F98-CE2D1E48B16F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6880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>
              <a:latin typeface="Arial" pitchFamily="34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9A803D-90EC-41FF-ACC3-47615B5DA76C}" type="slidenum">
              <a:rPr lang="ar-JO" altLang="en-US">
                <a:solidFill>
                  <a:srgbClr val="000000"/>
                </a:solidFill>
                <a:latin typeface="Times New Roman" pitchFamily="18" charset="0"/>
              </a:rPr>
              <a:pPr/>
              <a:t>52</a:t>
            </a:fld>
            <a:endParaRPr lang="en-US" altLang="en-US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0864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>
              <a:latin typeface="Arial" pitchFamily="34" charset="0"/>
            </a:endParaRP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38DD66-6700-4CAA-A2D2-06F99D7A9217}" type="slidenum">
              <a:rPr lang="ar-JO" altLang="en-US">
                <a:solidFill>
                  <a:srgbClr val="000000"/>
                </a:solidFill>
                <a:latin typeface="Times New Roman" pitchFamily="18" charset="0"/>
              </a:rPr>
              <a:pPr/>
              <a:t>54</a:t>
            </a:fld>
            <a:endParaRPr lang="en-US" altLang="en-US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260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07DB-A5F1-4F01-979C-935069075046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BB34-F334-487E-94A6-285017186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110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07DB-A5F1-4F01-979C-935069075046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BB34-F334-487E-94A6-285017186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66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07DB-A5F1-4F01-979C-935069075046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BB34-F334-487E-94A6-285017186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637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07DB-A5F1-4F01-979C-935069075046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BB34-F334-487E-94A6-285017186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87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07DB-A5F1-4F01-979C-935069075046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BB34-F334-487E-94A6-285017186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433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07DB-A5F1-4F01-979C-935069075046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BB34-F334-487E-94A6-285017186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89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07DB-A5F1-4F01-979C-935069075046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BB34-F334-487E-94A6-285017186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531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07DB-A5F1-4F01-979C-935069075046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BB34-F334-487E-94A6-285017186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110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07DB-A5F1-4F01-979C-935069075046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BB34-F334-487E-94A6-285017186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216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07DB-A5F1-4F01-979C-935069075046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BB34-F334-487E-94A6-285017186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91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07DB-A5F1-4F01-979C-935069075046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BB34-F334-487E-94A6-285017186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42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207DB-A5F1-4F01-979C-935069075046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4BB34-F334-487E-94A6-285017186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185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676400" y="1627322"/>
            <a:ext cx="9067800" cy="1507211"/>
          </a:xfrm>
        </p:spPr>
        <p:txBody>
          <a:bodyPr>
            <a:normAutofit fontScale="90000"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  <a:t>Urinary Tract infection in 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  <a:t>pediatrics</a:t>
            </a:r>
            <a:b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</a:b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  <a:t>VUR</a:t>
            </a:r>
            <a:b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</a:b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  <a:t>Enuresis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  <a:t/>
            </a:r>
            <a:b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</a:b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  <a:t>5</a:t>
            </a:r>
            <a:r>
              <a:rPr lang="en-US" sz="48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  <a:t>th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  <a:t> y, 23-24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04981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Atypical UTI</a:t>
            </a:r>
            <a:endParaRPr lang="en-US" dirty="0"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+mj-cs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ncludes seriously ill</a:t>
            </a:r>
          </a:p>
          <a:p>
            <a:r>
              <a:rPr lang="en-US" dirty="0">
                <a:latin typeface="Times New Roman" panose="02020603050405020304" pitchFamily="18" charset="0"/>
                <a:cs typeface="+mj-cs"/>
              </a:rPr>
              <a:t>P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oor urine flow, </a:t>
            </a:r>
          </a:p>
          <a:p>
            <a:r>
              <a:rPr lang="en-US" dirty="0">
                <a:latin typeface="Times New Roman" panose="02020603050405020304" pitchFamily="18" charset="0"/>
                <a:cs typeface="+mj-cs"/>
              </a:rPr>
              <a:t>A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bdominal or bladder mass</a:t>
            </a:r>
          </a:p>
          <a:p>
            <a:r>
              <a:rPr lang="en-US" dirty="0">
                <a:latin typeface="Times New Roman" panose="02020603050405020304" pitchFamily="18" charset="0"/>
                <a:cs typeface="+mj-cs"/>
              </a:rPr>
              <a:t>R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aised creatinine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Septicemia</a:t>
            </a:r>
          </a:p>
          <a:p>
            <a:r>
              <a:rPr lang="en-US" dirty="0">
                <a:latin typeface="Times New Roman" panose="02020603050405020304" pitchFamily="18" charset="0"/>
                <a:cs typeface="+mj-cs"/>
              </a:rPr>
              <a:t>F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ailure to respond to treatment with suitable antibiotics within 48 hours</a:t>
            </a:r>
          </a:p>
          <a:p>
            <a:r>
              <a:rPr lang="en-US" dirty="0">
                <a:latin typeface="Times New Roman" panose="02020603050405020304" pitchFamily="18" charset="0"/>
                <a:cs typeface="+mj-cs"/>
              </a:rPr>
              <a:t>N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on-E. coli organisms</a:t>
            </a:r>
            <a:endParaRPr lang="en-US" dirty="0"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3172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+mj-cs"/>
              </a:rPr>
              <a:t>Symptoms (heterogeneous)</a:t>
            </a:r>
            <a:endParaRPr lang="en-US" b="1" dirty="0"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Pyelonephritis: abdominal and loin pain, urgency during urination,  dysuria, fever, anorexia, vomiting, lethargy</a:t>
            </a:r>
          </a:p>
          <a:p>
            <a:endParaRPr lang="en-US" dirty="0">
              <a:latin typeface="Times New Roman" panose="02020603050405020304" pitchFamily="18" charset="0"/>
              <a:cs typeface="+mj-cs"/>
            </a:endParaRPr>
          </a:p>
          <a:p>
            <a:r>
              <a:rPr lang="en-US" dirty="0">
                <a:latin typeface="Times New Roman" panose="02020603050405020304" pitchFamily="18" charset="0"/>
                <a:cs typeface="+mj-cs"/>
              </a:rPr>
              <a:t>Cystitis: 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frequency</a:t>
            </a:r>
            <a:r>
              <a:rPr lang="en-US" dirty="0">
                <a:latin typeface="Times New Roman" panose="02020603050405020304" pitchFamily="18" charset="0"/>
                <a:cs typeface="+mj-cs"/>
              </a:rPr>
              <a:t>, urgency, dysuria, hematuria, or suprapubic 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pain, new onset urinary incontinence, gross hematuria</a:t>
            </a:r>
            <a:endParaRPr lang="en-US" dirty="0">
              <a:latin typeface="Times New Roman" panose="02020603050405020304" pitchFamily="18" charset="0"/>
              <a:cs typeface="+mj-cs"/>
            </a:endParaRPr>
          </a:p>
          <a:p>
            <a:endParaRPr lang="en-US" dirty="0" smtClean="0">
              <a:latin typeface="Times New Roman" panose="02020603050405020304" pitchFamily="18" charset="0"/>
              <a:cs typeface="+mj-cs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 In younger patients, especially in newborns and infants, these symptoms are atypical and rarely diagnose accurately</a:t>
            </a:r>
          </a:p>
        </p:txBody>
      </p:sp>
    </p:spTree>
    <p:extLst>
      <p:ext uri="{BB962C8B-B14F-4D97-AF65-F5344CB8AC3E}">
        <p14:creationId xmlns:p14="http://schemas.microsoft.com/office/powerpoint/2010/main" val="2006628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+mj-cs"/>
              </a:rPr>
              <a:t>Physical Examination </a:t>
            </a:r>
            <a:r>
              <a:rPr lang="en-US" sz="4800" b="1" dirty="0">
                <a:latin typeface="Times New Roman" panose="02020603050405020304" pitchFamily="18" charset="0"/>
                <a:cs typeface="+mj-cs"/>
              </a:rPr>
              <a:t/>
            </a:r>
            <a:br>
              <a:rPr lang="en-US" sz="4800" b="1" dirty="0">
                <a:latin typeface="Times New Roman" panose="02020603050405020304" pitchFamily="18" charset="0"/>
                <a:cs typeface="+mj-cs"/>
              </a:rPr>
            </a:br>
            <a:endParaRPr lang="en-US" sz="4800" b="1" dirty="0"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981200" y="1224367"/>
            <a:ext cx="8229600" cy="52272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+mj-cs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  <a:t>Fever &gt;39°C : </a:t>
            </a:r>
            <a:r>
              <a:rPr lang="en-US" sz="2300" dirty="0">
                <a:latin typeface="Times New Roman" panose="02020603050405020304" pitchFamily="18" charset="0"/>
                <a:cs typeface="+mj-cs"/>
              </a:rPr>
              <a:t>Higher fever and fever duration &gt;24 hours increase the likelihood of UTI in infants. (Absence of high fever does not preclude the presence of UTI). The overall prevalence of UTI in children &lt;2 years of age with an undifferentiated febrile illness is approximately 5%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  <a:t>Irritability (neonates &amp; infants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  <a:t>Dehydration , ill looking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  <a:t>Suprapubic tenderness or costovertebral tenderness : </a:t>
            </a:r>
            <a:r>
              <a:rPr lang="en-US" sz="2200" dirty="0">
                <a:latin typeface="Times New Roman" panose="02020603050405020304" pitchFamily="18" charset="0"/>
                <a:cs typeface="+mj-cs"/>
              </a:rPr>
              <a:t>In infant girls, may be the only helpful sign for making the diagnosis of UTI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>
              <a:latin typeface="Times New Roman" panose="02020603050405020304" pitchFamily="18" charset="0"/>
              <a:cs typeface="+mj-cs"/>
            </a:endParaRPr>
          </a:p>
          <a:p>
            <a:pPr marL="514350" indent="-514350">
              <a:buFont typeface="+mj-lt"/>
              <a:buAutoNum type="arabicPeriod"/>
            </a:pPr>
            <a:endParaRPr lang="en-US" sz="2400" dirty="0"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49191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Physical examination </a:t>
            </a:r>
            <a:endParaRPr lang="en-US" dirty="0"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+mj-cs"/>
              </a:rPr>
              <a:t>Examine the external genitalia for signs of irritation, pinworms, vaginitis, trauma, or sexual 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abuse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For recurrent UTI: check BP, Growth parameters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Abdominal examination for fecal masses other masses as palpable kidneys, palpable bladder,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Don’t forget the back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Neurological examination of the lower limb </a:t>
            </a:r>
            <a:endParaRPr lang="en-US" dirty="0"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14609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Diagnosis</a:t>
            </a:r>
            <a:endParaRPr lang="en-US" dirty="0"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Clinical picture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Urine analysis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Urine culture</a:t>
            </a:r>
            <a:endParaRPr lang="en-US" dirty="0"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28083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Diagnosis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Diagnosis: urine culture and microscopy (standard, </a:t>
            </a:r>
            <a:r>
              <a:rPr lang="en-A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automated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 CRP,  ESR,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WBC,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Dipstick for LE, nitrite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Urine gram stain of bacteria is most sensitive and specific</a:t>
            </a:r>
          </a:p>
          <a:p>
            <a:r>
              <a:rPr lang="en-A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Pyruia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more than 10 cells/mm</a:t>
            </a:r>
            <a:r>
              <a:rPr lang="en-AU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5 cells per HPF</a:t>
            </a:r>
          </a:p>
          <a:p>
            <a:r>
              <a:rPr lang="en-A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Pyruia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may be found in streptococcal infection, Kawasaki, vaginitis</a:t>
            </a:r>
          </a:p>
          <a:p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Absence of </a:t>
            </a:r>
            <a:r>
              <a:rPr lang="en-A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pyurea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non </a:t>
            </a:r>
            <a:r>
              <a:rPr lang="en-A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Ecoli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infection</a:t>
            </a:r>
          </a:p>
          <a:p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Microscopic hematuria is common,  gross hematuria seen 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25%</a:t>
            </a:r>
            <a:endParaRPr lang="en-A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7744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1208868" y="609600"/>
            <a:ext cx="976393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Caveats for Urinalysis as a Screening tool</a:t>
            </a: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Negative in at least 10%  of patients with positive urine cultures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Certain bacterial uropathogens are less likely to elicit pyuria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Pyuria reflects any local or systemic inflammatory process and is therefore not specific for UTI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Detection of nitrite is highly specific for UTI (98%) but depends on the type of bacterium and requires that urine remain in bladder for 4 hours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733344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+mj-cs"/>
              </a:rPr>
              <a:t>Dipstick testing </a:t>
            </a:r>
            <a:endParaRPr lang="en-GB" dirty="0"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+mj-cs"/>
              </a:rPr>
              <a:t>This is a positive urine analysis test indicating UTI :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 err="1" smtClean="0">
                <a:latin typeface="Times New Roman" panose="02020603050405020304" pitchFamily="18" charset="0"/>
                <a:cs typeface="+mj-cs"/>
              </a:rPr>
              <a:t>Pyuria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 (</a:t>
            </a:r>
            <a:r>
              <a:rPr lang="en-US" dirty="0" err="1" smtClean="0">
                <a:latin typeface="Times New Roman" panose="02020603050405020304" pitchFamily="18" charset="0"/>
                <a:cs typeface="+mj-cs"/>
              </a:rPr>
              <a:t>wbc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 &gt;5)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 err="1" smtClean="0">
                <a:latin typeface="Times New Roman" panose="02020603050405020304" pitchFamily="18" charset="0"/>
                <a:cs typeface="+mj-cs"/>
              </a:rPr>
              <a:t>Hematuria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 (</a:t>
            </a:r>
            <a:r>
              <a:rPr lang="en-US" dirty="0" err="1" smtClean="0">
                <a:latin typeface="Times New Roman" panose="02020603050405020304" pitchFamily="18" charset="0"/>
                <a:cs typeface="+mj-cs"/>
              </a:rPr>
              <a:t>rbcs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 &gt;3)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+mj-cs"/>
              </a:rPr>
              <a:t>Turbid and cloudy 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+mj-cs"/>
              </a:rPr>
              <a:t>Color concentrated 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+mj-cs"/>
              </a:rPr>
              <a:t>Ph less acidic 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+mj-cs"/>
              </a:rPr>
              <a:t>Bad smell 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+mj-cs"/>
              </a:rPr>
              <a:t>Positive dipstick (leukocyte esterase and nitrite ) </a:t>
            </a:r>
            <a:endParaRPr lang="en-GB" dirty="0"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5977219" y="3244334"/>
            <a:ext cx="2375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 </a:t>
            </a:r>
            <a:endParaRPr lang="en-GB" dirty="0"/>
          </a:p>
        </p:txBody>
      </p:sp>
      <p:sp>
        <p:nvSpPr>
          <p:cNvPr id="5" name="مستطيل 4"/>
          <p:cNvSpPr/>
          <p:nvPr/>
        </p:nvSpPr>
        <p:spPr>
          <a:xfrm>
            <a:off x="5977219" y="3244334"/>
            <a:ext cx="2375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 </a:t>
            </a:r>
            <a:endParaRPr lang="en-GB" dirty="0"/>
          </a:p>
        </p:txBody>
      </p:sp>
      <p:sp>
        <p:nvSpPr>
          <p:cNvPr id="6" name="مستطيل 5"/>
          <p:cNvSpPr/>
          <p:nvPr/>
        </p:nvSpPr>
        <p:spPr>
          <a:xfrm>
            <a:off x="5977219" y="3244334"/>
            <a:ext cx="2375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 </a:t>
            </a:r>
            <a:endParaRPr lang="en-GB" dirty="0"/>
          </a:p>
        </p:txBody>
      </p:sp>
      <p:pic>
        <p:nvPicPr>
          <p:cNvPr id="61442" name="Picture 2" descr="Leukocytes in the urine: Causes, symptoms, and diagnosis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6133" y="2786058"/>
            <a:ext cx="3308707" cy="22860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936253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dirty="0" smtClean="0">
                <a:latin typeface="Times New Roman" panose="02020603050405020304" pitchFamily="18" charset="0"/>
                <a:cs typeface="+mj-cs"/>
              </a:rPr>
              <a:t>Causative microorganism </a:t>
            </a:r>
            <a:r>
              <a:rPr lang="en-AU" sz="4000" dirty="0">
                <a:latin typeface="Times New Roman" panose="02020603050405020304" pitchFamily="18" charset="0"/>
                <a:cs typeface="+mj-cs"/>
              </a:rPr>
              <a:t/>
            </a:r>
            <a:br>
              <a:rPr lang="en-AU" sz="4000" dirty="0">
                <a:latin typeface="Times New Roman" panose="02020603050405020304" pitchFamily="18" charset="0"/>
                <a:cs typeface="+mj-cs"/>
              </a:rPr>
            </a:br>
            <a:endParaRPr lang="en-AU" sz="4000" dirty="0"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80% caused by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E.coli</a:t>
            </a:r>
          </a:p>
          <a:p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Other: Klebsiella, Enterobacter, enterococcus, Proteus, Pseudomonas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Pathogenesis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A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Ecoli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strong adhesive capacity</a:t>
            </a:r>
          </a:p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Bacteria usually comes from bowel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from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foreskin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boys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collection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SPA,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ath, clean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midstream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used has a high false positive result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3272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>
              <a:cs typeface="+mj-cs"/>
            </a:endParaRPr>
          </a:p>
        </p:txBody>
      </p:sp>
      <p:pic>
        <p:nvPicPr>
          <p:cNvPr id="757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381752" y="571480"/>
            <a:ext cx="3714776" cy="2463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5780" name="AutoShape 4" descr="C:\Users\Admin\Desktop\C113-TT1.webp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782" name="AutoShape 6" descr="C:\Users\Admin\Desktop\C113-TT1.webp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5785" name="Picture 9" descr="Needle position for SP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0953" y="3296840"/>
            <a:ext cx="2786082" cy="3561160"/>
          </a:xfrm>
          <a:prstGeom prst="rect">
            <a:avLst/>
          </a:prstGeom>
          <a:noFill/>
        </p:spPr>
      </p:pic>
      <p:sp>
        <p:nvSpPr>
          <p:cNvPr id="75787" name="AutoShape 11" descr="C:\Users\Admin\Desktop\HTB1k9A.PVXXXXagXVXXq6xXFXXXd.jpg_.webp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5788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95473" y="214290"/>
            <a:ext cx="3095625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25504" y="3485155"/>
            <a:ext cx="7383101" cy="3372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708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+mj-cs"/>
              </a:rPr>
              <a:t>Definition</a:t>
            </a:r>
            <a:br>
              <a:rPr lang="en-US" b="1" dirty="0" smtClean="0">
                <a:latin typeface="Times New Roman" panose="02020603050405020304" pitchFamily="18" charset="0"/>
                <a:cs typeface="+mj-cs"/>
              </a:rPr>
            </a:br>
            <a:endParaRPr lang="en-US" b="1" dirty="0"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An </a:t>
            </a:r>
            <a:r>
              <a:rPr lang="en-US" dirty="0">
                <a:latin typeface="Times New Roman" panose="02020603050405020304" pitchFamily="18" charset="0"/>
                <a:cs typeface="+mj-cs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llness </a:t>
            </a:r>
            <a:r>
              <a:rPr lang="en-US" dirty="0">
                <a:latin typeface="Times New Roman" panose="02020603050405020304" pitchFamily="18" charset="0"/>
                <a:cs typeface="+mj-cs"/>
              </a:rPr>
              <a:t>caused by infection of the lower urinary tract (cystitis), the upper urinary tract (pyelonephritis), or 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both</a:t>
            </a:r>
          </a:p>
          <a:p>
            <a:endParaRPr lang="en-US" dirty="0" smtClean="0">
              <a:latin typeface="Times New Roman" panose="02020603050405020304" pitchFamily="18" charset="0"/>
              <a:cs typeface="+mj-cs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+mj-cs"/>
              </a:rPr>
              <a:t>presence of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  <a:t>pyuria and symptoms distinguishes </a:t>
            </a:r>
            <a:r>
              <a:rPr lang="en-US" dirty="0">
                <a:latin typeface="Times New Roman" panose="02020603050405020304" pitchFamily="18" charset="0"/>
                <a:cs typeface="+mj-cs"/>
              </a:rPr>
              <a:t>UTI from asymptomatic 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bacteriuria </a:t>
            </a:r>
          </a:p>
          <a:p>
            <a:endParaRPr lang="en-US" dirty="0">
              <a:latin typeface="Times New Roman" panose="02020603050405020304" pitchFamily="18" charset="0"/>
              <a:cs typeface="+mj-cs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We need a symptoms along with positive urine culture ± Pyuria</a:t>
            </a:r>
            <a:endParaRPr lang="en-US" dirty="0">
              <a:latin typeface="Times New Roman" panose="02020603050405020304" pitchFamily="18" charset="0"/>
              <a:cs typeface="+mj-cs"/>
            </a:endParaRPr>
          </a:p>
          <a:p>
            <a:endParaRPr lang="en-US" dirty="0"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97710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Bag samples:  has a false-positive rate so high that this method of urine collection is not suitable for diagnosing UTI</a:t>
            </a:r>
          </a:p>
          <a:p>
            <a:r>
              <a:rPr lang="en-US" dirty="0"/>
              <a:t> However, a culture of a urine specimen from a sterile bag that shows no growth is strong evidence that UTI is absent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9334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Treatment of UTI</a:t>
            </a:r>
            <a:endParaRPr lang="en-US" dirty="0"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Oral and parenteral antibiotics are equally effective </a:t>
            </a:r>
            <a:endParaRPr lang="en-US" dirty="0">
              <a:latin typeface="Times New Roman" panose="02020603050405020304" pitchFamily="18" charset="0"/>
              <a:cs typeface="+mj-cs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Infants up to 3 months, parenteral therapy is recommended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The base for initial antibiotic choice depends on the local antimicrobial sensitivity and adjust according to susceptibility test </a:t>
            </a:r>
          </a:p>
          <a:p>
            <a:endParaRPr lang="en-US" dirty="0"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989601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Duration of treatment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Pyelonephritis: 7-10-14 day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Cystitis; 3-5 days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6107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Further investigation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Urinary Ultrasound: hydronephrosis, confirm the presence of 2 kidneys other abnormalities as cystic kidney disease or masses,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urteric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dilatation , bladder abnormalities as Uretrocele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Micturition cystourythrogram ( MCUG): VUR, NB, PUV</a:t>
            </a: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Dimercapto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-succinic  acid (DMSA scan): Kidney scaring and split percentage of function for each kidney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7451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71"/>
          <a:stretch/>
        </p:blipFill>
        <p:spPr bwMode="auto">
          <a:xfrm>
            <a:off x="1524001" y="1828800"/>
            <a:ext cx="9108565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مربع نص 3"/>
          <p:cNvSpPr txBox="1"/>
          <p:nvPr/>
        </p:nvSpPr>
        <p:spPr>
          <a:xfrm>
            <a:off x="2514600" y="685801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RBUS findings suggestive of VUR</a:t>
            </a:r>
          </a:p>
        </p:txBody>
      </p:sp>
    </p:spTree>
    <p:extLst>
      <p:ext uri="{BB962C8B-B14F-4D97-AF65-F5344CB8AC3E}">
        <p14:creationId xmlns:p14="http://schemas.microsoft.com/office/powerpoint/2010/main" val="38387139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Renal Bladder Ultrasound(AAP)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Febrile infants aged 2-24 months with UTIs 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Delayed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unsatisfactory response to treatment of a first febrile UTI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abdominal mass or abnormal voiding (dribbling of urine)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Recurrence of febrile UTI after a satisfactory response to treatment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child with a first febrile UTI in whom good follow-up cannot be ensured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9151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+mj-cs"/>
              </a:rPr>
              <a:t>RBUS for first febrile UTI</a:t>
            </a:r>
            <a:endParaRPr lang="en-US" b="1" dirty="0"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 ( NICE): first febrile UTI after 6 weeks unless Atypical UTI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it during acute illness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Seriously ill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Poor urine outflow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Abdominal or bladder mass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Raised creatinine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Septicemia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Poor response to treatment to suitable antibiotic after 48 hours of treatment </a:t>
            </a:r>
          </a:p>
          <a:p>
            <a:pPr marL="514350" indent="-514350">
              <a:buAutoNum type="arabicPeriod"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EColi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micro-organism infection 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Italian society of pediatric Nephrology: 2-4 weeks after the first Febrile UTI in all children with first febrile UTI 2 months – 3 years </a:t>
            </a:r>
          </a:p>
          <a:p>
            <a:pPr marL="514350" indent="-514350">
              <a:buAutoNum type="arabicPeriod"/>
            </a:pPr>
            <a:endParaRPr lang="en-US" dirty="0" smtClean="0">
              <a:cs typeface="+mj-cs"/>
            </a:endParaRPr>
          </a:p>
          <a:p>
            <a:pPr marL="514350" indent="-514350">
              <a:buAutoNum type="arabicPeriod"/>
            </a:pPr>
            <a:endParaRPr lang="en-US" dirty="0" smtClean="0">
              <a:cs typeface="+mj-cs"/>
            </a:endParaRPr>
          </a:p>
          <a:p>
            <a:pPr marL="514350" indent="-514350">
              <a:buAutoNum type="arabicPeriod"/>
            </a:pPr>
            <a:endParaRPr lang="en-US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882066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What is so special about Non-E. Coli UTI </a:t>
            </a:r>
            <a:endParaRPr lang="en-US" dirty="0"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In more than one study it was shown that it is associated with high grade VUR some studies Grade 4 VUR</a:t>
            </a:r>
            <a:endParaRPr lang="en-US" dirty="0"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337790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+mj-cs"/>
              </a:rPr>
              <a:t>Factors that predicts Renal Scaring at first UTI</a:t>
            </a:r>
            <a:endParaRPr lang="en-US" dirty="0"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Temperature &gt; 39 C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Etiology other than non-</a:t>
            </a:r>
            <a:r>
              <a:rPr lang="en-US" dirty="0" err="1" smtClean="0">
                <a:latin typeface="Times New Roman" panose="02020603050405020304" pitchFamily="18" charset="0"/>
                <a:cs typeface="+mj-cs"/>
              </a:rPr>
              <a:t>E.Coli</a:t>
            </a:r>
            <a:endParaRPr lang="en-US" dirty="0" smtClean="0">
              <a:latin typeface="Times New Roman" panose="02020603050405020304" pitchFamily="18" charset="0"/>
              <a:cs typeface="+mj-cs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 Abnormal Us findings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PMN  &gt; 60%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CRP &gt; 40 mg/L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Grade 4 or 5 VUR</a:t>
            </a:r>
          </a:p>
          <a:p>
            <a:endParaRPr lang="en-US" dirty="0">
              <a:latin typeface="Times New Roman" panose="02020603050405020304" pitchFamily="18" charset="0"/>
              <a:cs typeface="+mj-cs"/>
            </a:endParaRPr>
          </a:p>
          <a:p>
            <a:endParaRPr lang="en-US" dirty="0" smtClean="0">
              <a:latin typeface="Times New Roman" panose="02020603050405020304" pitchFamily="18" charset="0"/>
              <a:cs typeface="+mj-cs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Recurrent UTI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Delayed treatment more than 3 days </a:t>
            </a:r>
          </a:p>
          <a:p>
            <a:endParaRPr lang="en-US" dirty="0" smtClean="0">
              <a:latin typeface="Times New Roman" panose="02020603050405020304" pitchFamily="18" charset="0"/>
              <a:cs typeface="+mj-cs"/>
            </a:endParaRPr>
          </a:p>
          <a:p>
            <a:endParaRPr lang="en-US" dirty="0" smtClean="0">
              <a:latin typeface="Times New Roman" panose="02020603050405020304" pitchFamily="18" charset="0"/>
              <a:cs typeface="+mj-cs"/>
            </a:endParaRPr>
          </a:p>
          <a:p>
            <a:endParaRPr lang="en-US" dirty="0"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220668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Vesicoureteral Reflux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522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+mj-cs"/>
              </a:rPr>
              <a:t>Urinary tract infections</a:t>
            </a:r>
            <a:endParaRPr lang="en-US" b="1" dirty="0"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Times New Roman" panose="02020603050405020304" pitchFamily="18" charset="0"/>
                <a:cs typeface="+mj-cs"/>
              </a:rPr>
              <a:t>O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ne of the most common bacterial infections in children</a:t>
            </a:r>
          </a:p>
          <a:p>
            <a:endParaRPr lang="en-US" dirty="0" smtClean="0">
              <a:latin typeface="Times New Roman" panose="02020603050405020304" pitchFamily="18" charset="0"/>
              <a:cs typeface="+mj-cs"/>
            </a:endParaRPr>
          </a:p>
          <a:p>
            <a:r>
              <a:rPr lang="en-US" dirty="0">
                <a:latin typeface="Times New Roman" panose="02020603050405020304" pitchFamily="18" charset="0"/>
                <a:cs typeface="+mj-cs"/>
              </a:rPr>
              <a:t>O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ccurs in 30 % of children with anomalies of urinary tract &amp; can be the first sign</a:t>
            </a:r>
          </a:p>
          <a:p>
            <a:endParaRPr lang="en-US" dirty="0" smtClean="0">
              <a:latin typeface="Times New Roman" panose="02020603050405020304" pitchFamily="18" charset="0"/>
              <a:cs typeface="+mj-cs"/>
            </a:endParaRPr>
          </a:p>
          <a:p>
            <a:r>
              <a:rPr lang="en-US" dirty="0">
                <a:latin typeface="Times New Roman" panose="02020603050405020304" pitchFamily="18" charset="0"/>
                <a:cs typeface="+mj-cs"/>
              </a:rPr>
              <a:t>C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lassified according to site, symptoms or episode</a:t>
            </a:r>
          </a:p>
          <a:p>
            <a:endParaRPr lang="en-US" dirty="0" smtClean="0">
              <a:latin typeface="Times New Roman" panose="02020603050405020304" pitchFamily="18" charset="0"/>
              <a:cs typeface="+mj-cs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E. coli is responsible for 80-90 % of acute pyelonephritis episodes</a:t>
            </a:r>
          </a:p>
          <a:p>
            <a:endParaRPr lang="en-US" dirty="0" smtClean="0">
              <a:latin typeface="Times New Roman" panose="02020603050405020304" pitchFamily="18" charset="0"/>
              <a:cs typeface="+mj-cs"/>
            </a:endParaRPr>
          </a:p>
          <a:p>
            <a:r>
              <a:rPr lang="en-US" dirty="0">
                <a:latin typeface="Times New Roman" panose="02020603050405020304" pitchFamily="18" charset="0"/>
                <a:cs typeface="+mj-cs"/>
              </a:rPr>
              <a:t>The incidence is estimated by 2-8%</a:t>
            </a:r>
          </a:p>
          <a:p>
            <a:r>
              <a:rPr lang="en-US" dirty="0">
                <a:latin typeface="Times New Roman" panose="02020603050405020304" pitchFamily="18" charset="0"/>
                <a:cs typeface="+mj-cs"/>
              </a:rPr>
              <a:t>5-10% of children with UTI and fever develop 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scarring</a:t>
            </a:r>
            <a:endParaRPr lang="en-US" dirty="0"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468148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Vesicoureteral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reflux (VUR) </a:t>
            </a:r>
            <a:endParaRPr lang="ar-J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2918413-4C49-48AD-9CD7-663CD08A3FA1}" type="slidenum">
              <a:rPr lang="ar-JO" smtClean="0"/>
              <a:pPr/>
              <a:t>30</a:t>
            </a:fld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l" rtl="0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etrograde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passage of urine from the bladder into the upper urinary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tract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most common urologic diagnosis in children, occurring in approximately 1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newborns and in as many as 30 to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45 % of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children with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UTI)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Vesicoureteral reflux (VUR) is divided into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- Primary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- Secondary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ar-J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92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b="1" dirty="0">
                <a:cs typeface="+mj-cs"/>
              </a:rPr>
              <a:t>Primary </a:t>
            </a:r>
            <a:r>
              <a:rPr lang="en-US" b="1" dirty="0" smtClean="0">
                <a:cs typeface="+mj-cs"/>
              </a:rPr>
              <a:t>VUR</a:t>
            </a:r>
            <a:endParaRPr lang="ar-JO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 rtl="0"/>
            <a:r>
              <a:rPr lang="en-US" sz="2500" dirty="0">
                <a:latin typeface="Times New Roman" panose="02020603050405020304" pitchFamily="18" charset="0"/>
                <a:cs typeface="+mj-cs"/>
              </a:rPr>
              <a:t>M</a:t>
            </a:r>
            <a:r>
              <a:rPr lang="en-US" sz="2500" dirty="0" smtClean="0">
                <a:latin typeface="Times New Roman" panose="02020603050405020304" pitchFamily="18" charset="0"/>
                <a:cs typeface="+mj-cs"/>
              </a:rPr>
              <a:t>ost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common form of </a:t>
            </a:r>
            <a:r>
              <a:rPr lang="en-US" sz="2500" dirty="0" smtClean="0">
                <a:latin typeface="Times New Roman" panose="02020603050405020304" pitchFamily="18" charset="0"/>
                <a:cs typeface="+mj-cs"/>
              </a:rPr>
              <a:t>reflux</a:t>
            </a:r>
            <a:endParaRPr lang="en-US" sz="2500" dirty="0">
              <a:latin typeface="Times New Roman" panose="02020603050405020304" pitchFamily="18" charset="0"/>
              <a:cs typeface="+mj-cs"/>
            </a:endParaRPr>
          </a:p>
          <a:p>
            <a:pPr algn="l" rtl="0"/>
            <a:r>
              <a:rPr lang="en-US" sz="2500" dirty="0">
                <a:latin typeface="Times New Roman" panose="02020603050405020304" pitchFamily="18" charset="0"/>
                <a:cs typeface="+mj-cs"/>
              </a:rPr>
              <a:t>I</a:t>
            </a:r>
            <a:r>
              <a:rPr lang="en-US" sz="2500" dirty="0" smtClean="0">
                <a:latin typeface="Times New Roman" panose="02020603050405020304" pitchFamily="18" charset="0"/>
                <a:cs typeface="+mj-cs"/>
              </a:rPr>
              <a:t>ncompetent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or inadequate closure of the ureterovesical junction </a:t>
            </a:r>
            <a:r>
              <a:rPr lang="en-US" sz="2500" dirty="0" smtClean="0">
                <a:latin typeface="Times New Roman" panose="02020603050405020304" pitchFamily="18" charset="0"/>
                <a:cs typeface="+mj-cs"/>
              </a:rPr>
              <a:t>which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contains a segment of the ureter within the bladder wall (</a:t>
            </a:r>
            <a:r>
              <a:rPr lang="en-US" sz="2500" dirty="0" err="1">
                <a:latin typeface="Times New Roman" panose="02020603050405020304" pitchFamily="18" charset="0"/>
                <a:cs typeface="+mj-cs"/>
              </a:rPr>
              <a:t>intravesical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 ureter</a:t>
            </a:r>
            <a:r>
              <a:rPr lang="en-US" sz="2500" dirty="0" smtClean="0">
                <a:latin typeface="Times New Roman" panose="02020603050405020304" pitchFamily="18" charset="0"/>
                <a:cs typeface="+mj-cs"/>
              </a:rPr>
              <a:t>)</a:t>
            </a:r>
          </a:p>
          <a:p>
            <a:pPr algn="l" rtl="0"/>
            <a:r>
              <a:rPr lang="en-US" sz="2500" dirty="0" smtClean="0">
                <a:latin typeface="Times New Roman" panose="02020603050405020304" pitchFamily="18" charset="0"/>
                <a:cs typeface="+mj-cs"/>
              </a:rPr>
              <a:t>Normally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, reflux is prevented during bladder contraction by fully compressing the </a:t>
            </a:r>
            <a:r>
              <a:rPr lang="en-US" sz="2500" dirty="0" err="1">
                <a:latin typeface="Times New Roman" panose="02020603050405020304" pitchFamily="18" charset="0"/>
                <a:cs typeface="+mj-cs"/>
              </a:rPr>
              <a:t>intravesical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 ureter and sealing it off with the surrounding bladder </a:t>
            </a:r>
            <a:r>
              <a:rPr lang="en-US" sz="2500" dirty="0" smtClean="0">
                <a:latin typeface="Times New Roman" panose="02020603050405020304" pitchFamily="18" charset="0"/>
                <a:cs typeface="+mj-cs"/>
              </a:rPr>
              <a:t>muscles</a:t>
            </a:r>
            <a:endParaRPr lang="en-US" sz="2500" dirty="0">
              <a:latin typeface="Times New Roman" panose="02020603050405020304" pitchFamily="18" charset="0"/>
              <a:cs typeface="+mj-cs"/>
            </a:endParaRPr>
          </a:p>
          <a:p>
            <a:pPr algn="l" rtl="0"/>
            <a:r>
              <a:rPr lang="en-US" sz="2500" dirty="0">
                <a:latin typeface="Times New Roman" panose="02020603050405020304" pitchFamily="18" charset="0"/>
                <a:cs typeface="+mj-cs"/>
              </a:rPr>
              <a:t>F</a:t>
            </a:r>
            <a:r>
              <a:rPr lang="en-US" sz="2500" dirty="0" smtClean="0">
                <a:latin typeface="Times New Roman" panose="02020603050405020304" pitchFamily="18" charset="0"/>
                <a:cs typeface="+mj-cs"/>
              </a:rPr>
              <a:t>ailure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of this anti-reflux mechanism is due to the shortening of the </a:t>
            </a:r>
            <a:r>
              <a:rPr lang="en-US" sz="2500" dirty="0" err="1">
                <a:latin typeface="Times New Roman" panose="02020603050405020304" pitchFamily="18" charset="0"/>
                <a:cs typeface="+mj-cs"/>
              </a:rPr>
              <a:t>intravesical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 </a:t>
            </a:r>
            <a:r>
              <a:rPr lang="en-US" sz="2500" dirty="0" smtClean="0">
                <a:latin typeface="Times New Roman" panose="02020603050405020304" pitchFamily="18" charset="0"/>
                <a:cs typeface="+mj-cs"/>
              </a:rPr>
              <a:t>ureter.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The </a:t>
            </a:r>
            <a:r>
              <a:rPr lang="en-US" sz="2500" dirty="0" err="1">
                <a:latin typeface="Times New Roman" panose="02020603050405020304" pitchFamily="18" charset="0"/>
                <a:cs typeface="+mj-cs"/>
              </a:rPr>
              <a:t>intravesical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 ureter length may be genetically dictated, which may explain the increased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incidence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in family members of patients with </a:t>
            </a:r>
            <a:r>
              <a:rPr lang="en-US" sz="2500" dirty="0" smtClean="0">
                <a:latin typeface="Times New Roman" panose="02020603050405020304" pitchFamily="18" charset="0"/>
                <a:cs typeface="+mj-cs"/>
              </a:rPr>
              <a:t>VUR</a:t>
            </a:r>
            <a:endParaRPr lang="en-US" sz="2500" dirty="0"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2918413-4C49-48AD-9CD7-663CD08A3FA1}" type="slidenum">
              <a:rPr lang="ar-JO" smtClean="0"/>
              <a:pPr/>
              <a:t>31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5689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>
              <a:cs typeface="+mj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2918413-4C49-48AD-9CD7-663CD08A3FA1}" type="slidenum">
              <a:rPr lang="ar-JO" smtClean="0"/>
              <a:pPr/>
              <a:t>32</a:t>
            </a:fld>
            <a:endParaRPr lang="ar-JO"/>
          </a:p>
        </p:txBody>
      </p:sp>
      <p:pic>
        <p:nvPicPr>
          <p:cNvPr id="4" name="Content Placeholder 3" descr="Normal_vs_reflux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949584" y="464948"/>
            <a:ext cx="4869674" cy="5517206"/>
          </a:xfrm>
        </p:spPr>
      </p:pic>
      <p:sp>
        <p:nvSpPr>
          <p:cNvPr id="5" name="Rectangle 4"/>
          <p:cNvSpPr/>
          <p:nvPr/>
        </p:nvSpPr>
        <p:spPr>
          <a:xfrm>
            <a:off x="5879976" y="2285992"/>
            <a:ext cx="47880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GB" b="1" dirty="0"/>
              <a:t>Normal versus refluxing </a:t>
            </a:r>
            <a:r>
              <a:rPr lang="en-GB" b="1" dirty="0" err="1"/>
              <a:t>ureterovesical</a:t>
            </a:r>
            <a:r>
              <a:rPr lang="en-GB" b="1" dirty="0"/>
              <a:t> junctions</a:t>
            </a:r>
          </a:p>
          <a:p>
            <a:r>
              <a:rPr lang="en-GB" dirty="0"/>
              <a:t/>
            </a:r>
            <a:br>
              <a:rPr lang="en-GB" dirty="0"/>
            </a:b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08847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Secondary VUR</a:t>
            </a:r>
            <a:endParaRPr lang="ar-J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Abnormally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pressure in the bladder that results in failure of the closure of the UVJ during bladder 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contraction</a:t>
            </a:r>
          </a:p>
          <a:p>
            <a:pPr marL="0" indent="0" algn="l" rtl="0">
              <a:buNone/>
            </a:pP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Secondary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VUR is often associated with anatomic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(posterior urethral valves)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functional 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bladder obstruction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(dysfunctional voiding and neurogenic bladder) 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degree and chronicity of obstruction can influence the severity of VUR.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management of secondary VUR is focused on treating the primary abnormality with the rare need 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direct surgical correction of the 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VUR</a:t>
            </a:r>
            <a:endParaRPr lang="ar-JO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ar-JO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2918413-4C49-48AD-9CD7-663CD08A3FA1}" type="slidenum">
              <a:rPr lang="ar-JO" smtClean="0"/>
              <a:pPr/>
              <a:t>33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05471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2995"/>
            <a:ext cx="10515600" cy="1334227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+mj-cs"/>
              </a:rPr>
              <a:t>Epidemiology </a:t>
            </a:r>
            <a:endParaRPr lang="ar-JO" dirty="0"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6699"/>
            <a:ext cx="10515600" cy="4351338"/>
          </a:xfrm>
        </p:spPr>
        <p:txBody>
          <a:bodyPr>
            <a:noAutofit/>
          </a:bodyPr>
          <a:lstStyle/>
          <a:p>
            <a:pPr algn="l" rtl="0"/>
            <a:r>
              <a:rPr lang="en-US" sz="2500" dirty="0" smtClean="0">
                <a:latin typeface="Times New Roman" panose="02020603050405020304" pitchFamily="18" charset="0"/>
                <a:cs typeface="+mj-cs"/>
              </a:rPr>
              <a:t>VUR is present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in approximately 1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%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of </a:t>
            </a:r>
            <a:r>
              <a:rPr lang="en-US" sz="2500" dirty="0" smtClean="0">
                <a:latin typeface="Times New Roman" panose="02020603050405020304" pitchFamily="18" charset="0"/>
                <a:cs typeface="+mj-cs"/>
              </a:rPr>
              <a:t>newborns</a:t>
            </a:r>
          </a:p>
          <a:p>
            <a:pPr algn="l" rtl="0"/>
            <a:r>
              <a:rPr lang="en-US" sz="2500" dirty="0" smtClean="0">
                <a:latin typeface="Times New Roman" panose="02020603050405020304" pitchFamily="18" charset="0"/>
                <a:cs typeface="+mj-cs"/>
              </a:rPr>
              <a:t>The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risk of VUR is increased in children with febrile UTIs, with a reported incidence that ranges from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  <a:t>30 to 45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  <a:t>% </a:t>
            </a:r>
            <a:endParaRPr lang="en-US" sz="2500" dirty="0">
              <a:latin typeface="Times New Roman" panose="02020603050405020304" pitchFamily="18" charset="0"/>
              <a:cs typeface="+mj-cs"/>
            </a:endParaRPr>
          </a:p>
          <a:p>
            <a:pPr algn="l" rtl="0"/>
            <a:r>
              <a:rPr lang="en-US" sz="2500" dirty="0" smtClean="0">
                <a:latin typeface="Times New Roman" panose="02020603050405020304" pitchFamily="18" charset="0"/>
                <a:cs typeface="+mj-cs"/>
              </a:rPr>
              <a:t>In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neonates with prenatal hydronephrosis, the prevalence of VUR is about </a:t>
            </a:r>
            <a:r>
              <a:rPr lang="en-US" sz="2500" dirty="0" smtClean="0">
                <a:latin typeface="Times New Roman" panose="02020603050405020304" pitchFamily="18" charset="0"/>
                <a:cs typeface="+mj-cs"/>
              </a:rPr>
              <a:t>15%</a:t>
            </a:r>
            <a:endParaRPr lang="en-US" sz="2500" dirty="0">
              <a:latin typeface="Times New Roman" panose="02020603050405020304" pitchFamily="18" charset="0"/>
              <a:cs typeface="+mj-cs"/>
            </a:endParaRPr>
          </a:p>
          <a:p>
            <a:pPr algn="l" rtl="0"/>
            <a:r>
              <a:rPr lang="en-US" sz="2500" dirty="0">
                <a:latin typeface="Times New Roman" panose="02020603050405020304" pitchFamily="18" charset="0"/>
                <a:cs typeface="+mj-cs"/>
              </a:rPr>
              <a:t>Ethnicity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– White children </a:t>
            </a:r>
            <a:r>
              <a:rPr lang="en-US" sz="2500" dirty="0" smtClean="0">
                <a:latin typeface="Times New Roman" panose="02020603050405020304" pitchFamily="18" charset="0"/>
                <a:cs typeface="+mj-cs"/>
              </a:rPr>
              <a:t>were3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times more likely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than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black children. The maximal grade of reflux was significantly lower in black children</a:t>
            </a:r>
            <a:r>
              <a:rPr lang="en-US" sz="2500" dirty="0" smtClean="0">
                <a:latin typeface="Times New Roman" panose="02020603050405020304" pitchFamily="18" charset="0"/>
                <a:cs typeface="+mj-cs"/>
              </a:rPr>
              <a:t>.</a:t>
            </a:r>
            <a:endParaRPr lang="en-US" sz="2500" dirty="0">
              <a:latin typeface="Times New Roman" panose="02020603050405020304" pitchFamily="18" charset="0"/>
              <a:cs typeface="+mj-cs"/>
            </a:endParaRPr>
          </a:p>
          <a:p>
            <a:pPr algn="l" rtl="0"/>
            <a:r>
              <a:rPr lang="en-US" sz="2500" dirty="0">
                <a:latin typeface="Times New Roman" panose="02020603050405020304" pitchFamily="18" charset="0"/>
                <a:cs typeface="+mj-cs"/>
              </a:rPr>
              <a:t>Gender –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  <a:t>Girls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were twice as likely to have reflux as </a:t>
            </a:r>
            <a:r>
              <a:rPr lang="en-US" sz="2500" dirty="0" smtClean="0">
                <a:latin typeface="Times New Roman" panose="02020603050405020304" pitchFamily="18" charset="0"/>
                <a:cs typeface="+mj-cs"/>
              </a:rPr>
              <a:t>boys.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However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, this ratio is reversed in patients who present with antenatal hydronephrosis with a male predominance </a:t>
            </a:r>
          </a:p>
          <a:p>
            <a:pPr algn="l" rtl="0"/>
            <a:r>
              <a:rPr lang="en-US" sz="2500" dirty="0">
                <a:latin typeface="Times New Roman" panose="02020603050405020304" pitchFamily="18" charset="0"/>
                <a:cs typeface="+mj-cs"/>
              </a:rPr>
              <a:t>Age – Young children and infants (younger than two years of </a:t>
            </a:r>
            <a:r>
              <a:rPr lang="en-US" sz="2500" dirty="0" smtClean="0">
                <a:latin typeface="Times New Roman" panose="02020603050405020304" pitchFamily="18" charset="0"/>
                <a:cs typeface="+mj-cs"/>
              </a:rPr>
              <a:t>age were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more likely to have VUR than older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children</a:t>
            </a:r>
            <a:r>
              <a:rPr lang="en-US" sz="2500" dirty="0" smtClean="0">
                <a:latin typeface="Times New Roman" panose="02020603050405020304" pitchFamily="18" charset="0"/>
                <a:cs typeface="+mj-cs"/>
              </a:rPr>
              <a:t>.</a:t>
            </a:r>
            <a:endParaRPr lang="en-US" sz="2500" dirty="0">
              <a:latin typeface="Times New Roman" panose="02020603050405020304" pitchFamily="18" charset="0"/>
              <a:cs typeface="+mj-cs"/>
            </a:endParaRPr>
          </a:p>
          <a:p>
            <a:pPr algn="l" rtl="0"/>
            <a:r>
              <a:rPr lang="en-US" sz="2500" dirty="0">
                <a:latin typeface="Times New Roman" panose="02020603050405020304" pitchFamily="18" charset="0"/>
                <a:cs typeface="+mj-cs"/>
              </a:rPr>
              <a:t>Genetic studies reported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prevalence rates of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  <a:t>27.4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  <a:t>%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for siblings of a patient with VUR, and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  <a:t>35.7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% </a:t>
            </a:r>
            <a:r>
              <a:rPr lang="en-US" sz="2500" dirty="0">
                <a:latin typeface="Times New Roman" panose="02020603050405020304" pitchFamily="18" charset="0"/>
                <a:cs typeface="+mj-cs"/>
              </a:rPr>
              <a:t>for children of an affected parent</a:t>
            </a:r>
          </a:p>
          <a:p>
            <a:pPr algn="l" rtl="0"/>
            <a:endParaRPr lang="ar-JO" sz="2500" dirty="0"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7588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897" y="267974"/>
            <a:ext cx="10399363" cy="6363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7778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>
              <a:cs typeface="+mj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2918413-4C49-48AD-9CD7-663CD08A3FA1}" type="slidenum">
              <a:rPr lang="ar-JO" smtClean="0"/>
              <a:pPr/>
              <a:t>36</a:t>
            </a:fld>
            <a:endParaRPr lang="ar-JO"/>
          </a:p>
        </p:txBody>
      </p:sp>
      <p:pic>
        <p:nvPicPr>
          <p:cNvPr id="5" name="Content Placeholder 4" descr="VCUG_grade_II_reflux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595803" y="861456"/>
            <a:ext cx="4497409" cy="5996545"/>
          </a:xfrm>
        </p:spPr>
      </p:pic>
    </p:spTree>
    <p:extLst>
      <p:ext uri="{BB962C8B-B14F-4D97-AF65-F5344CB8AC3E}">
        <p14:creationId xmlns:p14="http://schemas.microsoft.com/office/powerpoint/2010/main" val="168492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endParaRPr lang="ar-J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2918413-4C49-48AD-9CD7-663CD08A3FA1}" type="slidenum">
              <a:rPr lang="ar-JO" smtClean="0"/>
              <a:pPr/>
              <a:t>37</a:t>
            </a:fld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ANHN ( antenatal hydronephrosis)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endParaRPr lang="de-D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 not cause any specific signs or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symptoms ( silent) 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unless complicated by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</a:t>
            </a:r>
          </a:p>
        </p:txBody>
      </p:sp>
    </p:spTree>
    <p:extLst>
      <p:ext uri="{BB962C8B-B14F-4D97-AF65-F5344CB8AC3E}">
        <p14:creationId xmlns:p14="http://schemas.microsoft.com/office/powerpoint/2010/main" val="120640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Theraputic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intervention</a:t>
            </a:r>
            <a:b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 of vesicoureteral reflux (VUR) is principally based upon the following: </a:t>
            </a:r>
            <a:endParaRPr lang="ar-JO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2918413-4C49-48AD-9CD7-663CD08A3FA1}" type="slidenum">
              <a:rPr lang="ar-JO" smtClean="0"/>
              <a:pPr/>
              <a:t>38</a:t>
            </a:fld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+mj-cs"/>
              </a:rPr>
              <a:t>Identification </a:t>
            </a:r>
            <a:r>
              <a:rPr lang="en-US" dirty="0">
                <a:cs typeface="+mj-cs"/>
              </a:rPr>
              <a:t>of children with VUR </a:t>
            </a:r>
          </a:p>
          <a:p>
            <a:pPr algn="l" rtl="0"/>
            <a:r>
              <a:rPr lang="en-US" dirty="0">
                <a:cs typeface="+mj-cs"/>
              </a:rPr>
              <a:t>Prevention of </a:t>
            </a:r>
            <a:r>
              <a:rPr lang="en-US" dirty="0" err="1">
                <a:cs typeface="+mj-cs"/>
              </a:rPr>
              <a:t>pyelonephritis</a:t>
            </a:r>
            <a:endParaRPr lang="en-US" dirty="0">
              <a:cs typeface="+mj-cs"/>
            </a:endParaRPr>
          </a:p>
          <a:p>
            <a:pPr algn="l" rtl="0"/>
            <a:r>
              <a:rPr lang="en-US" dirty="0">
                <a:cs typeface="+mj-cs"/>
              </a:rPr>
              <a:t>Prevention of further renal damage resulting from infection and inflammation</a:t>
            </a:r>
          </a:p>
          <a:p>
            <a:pPr algn="l" rtl="0"/>
            <a:r>
              <a:rPr lang="en-US" dirty="0">
                <a:cs typeface="+mj-cs"/>
              </a:rPr>
              <a:t>Minimization of morbidity </a:t>
            </a:r>
            <a:r>
              <a:rPr lang="en-US" dirty="0" smtClean="0">
                <a:cs typeface="+mj-cs"/>
              </a:rPr>
              <a:t>by </a:t>
            </a:r>
            <a:r>
              <a:rPr lang="en-US" dirty="0">
                <a:cs typeface="+mj-cs"/>
              </a:rPr>
              <a:t>treatment and follow-up</a:t>
            </a:r>
          </a:p>
          <a:p>
            <a:pPr algn="l" rtl="0"/>
            <a:r>
              <a:rPr lang="en-US" dirty="0">
                <a:cs typeface="+mj-cs"/>
              </a:rPr>
              <a:t>Identifying and managing children with bladder and bowel </a:t>
            </a:r>
            <a:r>
              <a:rPr lang="en-US" dirty="0" smtClean="0">
                <a:cs typeface="+mj-cs"/>
              </a:rPr>
              <a:t>dysfunction – as constipation is a very important risk factor for all urinary </a:t>
            </a:r>
            <a:r>
              <a:rPr lang="en-US" dirty="0" smtClean="0">
                <a:cs typeface="+mj-cs"/>
              </a:rPr>
              <a:t>pathologies</a:t>
            </a:r>
            <a:endParaRPr lang="en-US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1941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Therapeutic intervention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ar-J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2918413-4C49-48AD-9CD7-663CD08A3FA1}" type="slidenum">
              <a:rPr lang="ar-JO" smtClean="0"/>
              <a:pPr/>
              <a:t>39</a:t>
            </a:fld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medical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therapy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antibiotic prophylaxis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l" rtl="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Treating comorbid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voiding dysfunction)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surgical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correction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trials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demonstrate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decrease in the incidence of pyelonephritis with surgical intervention, but no significant difference in the risk of developing subsequent new renal scars, hypertension, or chronic kidney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disease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81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Urinary Tract Infections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8% girls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boys had UTI by age of 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of febrile infants had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</a:t>
            </a:r>
          </a:p>
          <a:p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Overall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prevalence in infants with UTI was 7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Prevalence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UTI is decreasing with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</a:t>
            </a:r>
          </a:p>
          <a:p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Among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febrile male infants less than 3 months of age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2.4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of circumcised males and 20.1% of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uncircumcised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males had a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Highest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incidence during first 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</a:p>
          <a:p>
            <a:r>
              <a:rPr lang="ar-JO" dirty="0" smtClean="0">
                <a:cs typeface="+mj-cs"/>
              </a:rPr>
              <a:t> 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&gt;F as neonate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more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uncircumcised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Recurrence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rate 12- 30% in first 6-12 m after UTI</a:t>
            </a:r>
            <a:endParaRPr lang="ar-J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90000"/>
              </a:lnSpc>
              <a:buFont typeface="Wingdings" pitchFamily="2" charset="2"/>
              <a:buNone/>
            </a:pPr>
            <a:endParaRPr lang="en-US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787411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Therapeutic intervention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there is no ureteral dilation, there is an 85% chance of spontaneous resolution as the child grows. In the meantime, the urinary tract must be kept free of infection, and this is done by: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Regular voiding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fluid intake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Avoiding constipation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Maintaining perineal hygiene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Prophylactic antibiotics (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Trimethoprim-sulfamethoxazole)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Regular follow up, with charting of growth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02129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Spontaneous Resolution after the age of 1 year </a:t>
            </a:r>
            <a:endParaRPr lang="ar-J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Grade 1 and 2: 80% resolution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Grade 3: 70% if young and unilater,20% if older and bilateral</a:t>
            </a:r>
            <a:endParaRPr lang="ar-J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Grade 4:60%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unilateral,less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than 10% bilateral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Grade 5:low resolution except in males in first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Spontaneous resolution of primary VUR can occur with growth. As the bladder grows,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intravesical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ureter increases in length, improving the function of the anti-reflux mechanism. This is especially true in infants</a:t>
            </a:r>
          </a:p>
          <a:p>
            <a:pPr marL="0" indent="0">
              <a:buNone/>
            </a:pPr>
            <a:endParaRPr lang="ar-J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3763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Correction of VUR</a:t>
            </a:r>
            <a:endParaRPr lang="ar-J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2918413-4C49-48AD-9CD7-663CD08A3FA1}" type="slidenum">
              <a:rPr lang="ar-JO" smtClean="0"/>
              <a:pPr/>
              <a:t>42</a:t>
            </a:fld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indication but not all cases</a:t>
            </a:r>
          </a:p>
          <a:p>
            <a:pPr algn="l" rtl="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Surgical reimplantation </a:t>
            </a:r>
          </a:p>
          <a:p>
            <a:pPr algn="l" rtl="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Injection therapy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ar-J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26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Enuresis (bed wetting)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26683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cs typeface="+mj-cs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Discrete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episodes of urinary incontinence during sleep in children ≥5 years of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</a:t>
            </a:r>
          </a:p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Monosymptomatic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enuresis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Enuresis in children without any other lower urinary tract symptoms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(frequency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daytime incontinence, urgency, genital or lower urinary tract pain) and without a history of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bladder. </a:t>
            </a:r>
            <a:r>
              <a:rPr lang="en-GB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</a:t>
            </a:r>
            <a:r>
              <a:rPr lang="en-GB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</a:p>
          <a:p>
            <a:r>
              <a:rPr lang="en-GB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Nonmonosymptomatic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enuresis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Enuresis in children with other lower urinary tract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symptoms</a:t>
            </a:r>
          </a:p>
          <a:p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Primary enuresis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Enuresis in children who have never achieved a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satisfactory period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dryness</a:t>
            </a:r>
          </a:p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Secondary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enuresis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Enuresis that develops after a dry period of at least six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months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99751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="" xmlns:a16="http://schemas.microsoft.com/office/drawing/2014/main" id="{E550FE9A-A12E-46D4-9496-4B3AA09951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Nocturnal enuresis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10% of 7 year old children wet bed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Prevalence :</a:t>
            </a:r>
            <a:r>
              <a:rPr lang="en-US" altLang="en-US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15-20 %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altLang="en-US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10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1-2 </a:t>
            </a:r>
            <a:r>
              <a:rPr lang="en-US" altLang="en-US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15 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Boys are  affected more than girls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15 % become dry each year without treatment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256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</a:t>
            </a:r>
            <a:r>
              <a:rPr lang="en-US" alt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monosymotomatic</a:t>
            </a: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enuresis</a:t>
            </a:r>
            <a:endParaRPr lang="ar-JO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Daytime wetting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Frequency; increased more than 8 times or decreased last than 3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urgency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Hesitancy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Straining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Weak stream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Intermittent stream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Holding maneuvers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Feeling of incomplete emptying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Genital or lower urinary tract pain</a:t>
            </a:r>
            <a:endParaRPr lang="ar-JO" altLang="en-US" dirty="0" smtClean="0">
              <a:latin typeface="Times New Roman" panose="02020603050405020304" pitchFamily="18" charset="0"/>
              <a:ea typeface="Majalla U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82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04801"/>
            <a:ext cx="10515600" cy="129177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Causes of Primary bedwetting 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970" y="1825625"/>
            <a:ext cx="10366829" cy="4351338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Low capacity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bladder (Bladder over activity)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 smtClean="0">
                <a:solidFill>
                  <a:srgbClr val="FF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Night time urine production is </a:t>
            </a:r>
            <a:r>
              <a:rPr lang="en-US" dirty="0" smtClean="0">
                <a:solidFill>
                  <a:srgbClr val="FF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 (</a:t>
            </a:r>
            <a:r>
              <a:rPr lang="en-US" dirty="0" err="1" smtClean="0">
                <a:solidFill>
                  <a:srgbClr val="FF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Nucternal</a:t>
            </a:r>
            <a:r>
              <a:rPr lang="en-US" dirty="0" smtClean="0">
                <a:solidFill>
                  <a:srgbClr val="FF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polyuria)</a:t>
            </a:r>
            <a:endParaRPr lang="en-US" dirty="0" smtClean="0">
              <a:solidFill>
                <a:srgbClr val="FF5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The child dose not wake up when the bladder 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full (impaired arousal)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Runs in family, genetic background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Additional factors as Constipation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711200" y="1669143"/>
            <a:ext cx="106426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117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9384" y="0"/>
            <a:ext cx="8477571" cy="6651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26176" y="6478290"/>
            <a:ext cx="2433732" cy="208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0246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3527"/>
            <a:ext cx="10515600" cy="1325563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Risk Factors Nocturnal Enuresis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4343" y="1825625"/>
            <a:ext cx="9989457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ounger age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sex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Constipation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OSA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lack race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istory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urinary tract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infection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Family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enuresis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Obesity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Chronic illness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 socioeconomic status is not consistently associated with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enuresis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Sexual abuse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Stressful home condition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711200" y="1698172"/>
            <a:ext cx="106426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200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0AE257F0-5428-43F4-9062-F8134A1F6D7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Factors for Urinary Tract Infection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Female</a:t>
            </a:r>
          </a:p>
          <a:p>
            <a:pPr>
              <a:lnSpc>
                <a:spcPct val="80000"/>
              </a:lnSpc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Uncircumcised male</a:t>
            </a:r>
          </a:p>
          <a:p>
            <a:pPr>
              <a:lnSpc>
                <a:spcPct val="80000"/>
              </a:lnSpc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Vesicoureteral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reflux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Toilet training</a:t>
            </a:r>
          </a:p>
          <a:p>
            <a:pPr>
              <a:lnSpc>
                <a:spcPct val="80000"/>
              </a:lnSpc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Voiding dysfunction</a:t>
            </a:r>
          </a:p>
          <a:p>
            <a:pPr>
              <a:lnSpc>
                <a:spcPct val="80000"/>
              </a:lnSpc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Obstructive uropathy</a:t>
            </a:r>
          </a:p>
          <a:p>
            <a:pPr>
              <a:lnSpc>
                <a:spcPct val="80000"/>
              </a:lnSpc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Urethral instrumentation</a:t>
            </a:r>
          </a:p>
          <a:p>
            <a:pPr>
              <a:lnSpc>
                <a:spcPct val="80000"/>
              </a:lnSpc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Wiping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back to front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Bubble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bath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Tight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clothing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underwear)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Pinworm infestation</a:t>
            </a: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Constipation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fimbriated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bacteria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Anatomic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abnormality (e.g., labial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adhesion)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Neuropathic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bladder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8382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 dirty="0">
                <a:solidFill>
                  <a:srgbClr val="B20606"/>
                </a:solidFill>
              </a:rPr>
              <a:t>Primary evaluation: examinations and tests</a:t>
            </a:r>
            <a:br>
              <a:rPr lang="sv-SE" altLang="en-US" dirty="0">
                <a:solidFill>
                  <a:srgbClr val="B20606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39649"/>
            <a:ext cx="10515600" cy="4351338"/>
          </a:xfrm>
        </p:spPr>
        <p:txBody>
          <a:bodyPr>
            <a:noAutofit/>
          </a:bodyPr>
          <a:lstStyle/>
          <a:p>
            <a:r>
              <a:rPr lang="sv-S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Physical </a:t>
            </a:r>
            <a:r>
              <a:rPr lang="sv-SE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examination: ( Free in pure </a:t>
            </a:r>
            <a:r>
              <a:rPr lang="sv-S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MNE)</a:t>
            </a:r>
          </a:p>
          <a:p>
            <a:r>
              <a:rPr lang="sv-S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Height, weight, blood pressure, general neurological exam,back</a:t>
            </a:r>
          </a:p>
          <a:p>
            <a:r>
              <a:rPr lang="sv-S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Genital inspection. Consider rectal exam if constipation </a:t>
            </a:r>
            <a:r>
              <a:rPr lang="sv-SE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suspected</a:t>
            </a:r>
            <a:endParaRPr lang="sv-SE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Urine tests</a:t>
            </a:r>
          </a:p>
          <a:p>
            <a:r>
              <a:rPr lang="sv-S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Dipstick test: glucose, leukocytes, protein, erythrocytes and </a:t>
            </a:r>
            <a:r>
              <a:rPr lang="sv-SE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bacteria</a:t>
            </a:r>
            <a:endParaRPr lang="sv-SE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Blood tests, radiology, urodynamics</a:t>
            </a:r>
          </a:p>
          <a:p>
            <a:r>
              <a:rPr lang="sv-S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indicated in uncomplicated MNE</a:t>
            </a:r>
          </a:p>
          <a:p>
            <a:endParaRPr lang="sv-SE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Bladder diary/voiding charts</a:t>
            </a:r>
          </a:p>
          <a:p>
            <a:r>
              <a:rPr lang="sv-S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Strongly recommended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84210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Warning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44911"/>
            <a:ext cx="10515600" cy="4377192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Weight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loss, growth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retardation: creatinine,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urine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glucose, electrolytes &amp; physical examination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Voiding difficulties, weak stream, need to strain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void: uroflow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residual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urine, urine analysis &amp; culture, Physical examination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Heavy snoring or sleep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apneas,  consult ENT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Secondary nocturnal enuresis with recent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debut: Check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urine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glucose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Excessive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thirst with a need to drink at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night: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rine glucose, complete a fluid intake list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972457" y="1702480"/>
            <a:ext cx="10203543" cy="14514"/>
          </a:xfrm>
          <a:prstGeom prst="line">
            <a:avLst/>
          </a:prstGeom>
          <a:ln w="7620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3464" y="50799"/>
            <a:ext cx="1257300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75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reeform 2"/>
          <p:cNvSpPr>
            <a:spLocks/>
          </p:cNvSpPr>
          <p:nvPr/>
        </p:nvSpPr>
        <p:spPr bwMode="auto">
          <a:xfrm>
            <a:off x="4214813" y="4362451"/>
            <a:ext cx="3790950" cy="1990725"/>
          </a:xfrm>
          <a:custGeom>
            <a:avLst/>
            <a:gdLst>
              <a:gd name="T0" fmla="*/ 2147483646 w 2388"/>
              <a:gd name="T1" fmla="*/ 0 h 1254"/>
              <a:gd name="T2" fmla="*/ 2147483646 w 2388"/>
              <a:gd name="T3" fmla="*/ 2147483646 h 1254"/>
              <a:gd name="T4" fmla="*/ 2147483646 w 2388"/>
              <a:gd name="T5" fmla="*/ 2147483646 h 1254"/>
              <a:gd name="T6" fmla="*/ 2147483646 w 2388"/>
              <a:gd name="T7" fmla="*/ 2147483646 h 1254"/>
              <a:gd name="T8" fmla="*/ 2147483646 w 2388"/>
              <a:gd name="T9" fmla="*/ 2147483646 h 1254"/>
              <a:gd name="T10" fmla="*/ 2147483646 w 2388"/>
              <a:gd name="T11" fmla="*/ 2147483646 h 1254"/>
              <a:gd name="T12" fmla="*/ 2147483646 w 2388"/>
              <a:gd name="T13" fmla="*/ 2147483646 h 1254"/>
              <a:gd name="T14" fmla="*/ 2147483646 w 2388"/>
              <a:gd name="T15" fmla="*/ 2147483646 h 1254"/>
              <a:gd name="T16" fmla="*/ 2147483646 w 2388"/>
              <a:gd name="T17" fmla="*/ 2147483646 h 1254"/>
              <a:gd name="T18" fmla="*/ 2147483646 w 2388"/>
              <a:gd name="T19" fmla="*/ 2147483646 h 1254"/>
              <a:gd name="T20" fmla="*/ 2147483646 w 2388"/>
              <a:gd name="T21" fmla="*/ 2147483646 h 1254"/>
              <a:gd name="T22" fmla="*/ 2147483646 w 2388"/>
              <a:gd name="T23" fmla="*/ 2147483646 h 1254"/>
              <a:gd name="T24" fmla="*/ 2147483646 w 2388"/>
              <a:gd name="T25" fmla="*/ 2147483646 h 1254"/>
              <a:gd name="T26" fmla="*/ 2147483646 w 2388"/>
              <a:gd name="T27" fmla="*/ 2147483646 h 1254"/>
              <a:gd name="T28" fmla="*/ 0 w 2388"/>
              <a:gd name="T29" fmla="*/ 2147483646 h 1254"/>
              <a:gd name="T30" fmla="*/ 0 w 2388"/>
              <a:gd name="T31" fmla="*/ 2147483646 h 1254"/>
              <a:gd name="T32" fmla="*/ 2147483646 w 2388"/>
              <a:gd name="T33" fmla="*/ 2147483646 h 1254"/>
              <a:gd name="T34" fmla="*/ 2147483646 w 2388"/>
              <a:gd name="T35" fmla="*/ 2147483646 h 1254"/>
              <a:gd name="T36" fmla="*/ 2147483646 w 2388"/>
              <a:gd name="T37" fmla="*/ 2147483646 h 1254"/>
              <a:gd name="T38" fmla="*/ 2147483646 w 2388"/>
              <a:gd name="T39" fmla="*/ 2147483646 h 1254"/>
              <a:gd name="T40" fmla="*/ 2147483646 w 2388"/>
              <a:gd name="T41" fmla="*/ 2147483646 h 1254"/>
              <a:gd name="T42" fmla="*/ 2147483646 w 2388"/>
              <a:gd name="T43" fmla="*/ 2147483646 h 1254"/>
              <a:gd name="T44" fmla="*/ 2147483646 w 2388"/>
              <a:gd name="T45" fmla="*/ 2147483646 h 1254"/>
              <a:gd name="T46" fmla="*/ 2147483646 w 2388"/>
              <a:gd name="T47" fmla="*/ 2147483646 h 1254"/>
              <a:gd name="T48" fmla="*/ 2147483646 w 2388"/>
              <a:gd name="T49" fmla="*/ 2147483646 h 1254"/>
              <a:gd name="T50" fmla="*/ 2147483646 w 2388"/>
              <a:gd name="T51" fmla="*/ 2147483646 h 1254"/>
              <a:gd name="T52" fmla="*/ 2147483646 w 2388"/>
              <a:gd name="T53" fmla="*/ 2147483646 h 1254"/>
              <a:gd name="T54" fmla="*/ 2147483646 w 2388"/>
              <a:gd name="T55" fmla="*/ 2147483646 h 1254"/>
              <a:gd name="T56" fmla="*/ 2147483646 w 2388"/>
              <a:gd name="T57" fmla="*/ 2147483646 h 1254"/>
              <a:gd name="T58" fmla="*/ 2147483646 w 2388"/>
              <a:gd name="T59" fmla="*/ 2147483646 h 1254"/>
              <a:gd name="T60" fmla="*/ 2147483646 w 2388"/>
              <a:gd name="T61" fmla="*/ 2147483646 h 1254"/>
              <a:gd name="T62" fmla="*/ 2147483646 w 2388"/>
              <a:gd name="T63" fmla="*/ 2147483646 h 1254"/>
              <a:gd name="T64" fmla="*/ 2147483646 w 2388"/>
              <a:gd name="T65" fmla="*/ 2147483646 h 1254"/>
              <a:gd name="T66" fmla="*/ 2147483646 w 2388"/>
              <a:gd name="T67" fmla="*/ 2147483646 h 1254"/>
              <a:gd name="T68" fmla="*/ 2147483646 w 2388"/>
              <a:gd name="T69" fmla="*/ 2147483646 h 1254"/>
              <a:gd name="T70" fmla="*/ 2147483646 w 2388"/>
              <a:gd name="T71" fmla="*/ 2147483646 h 1254"/>
              <a:gd name="T72" fmla="*/ 2147483646 w 2388"/>
              <a:gd name="T73" fmla="*/ 2147483646 h 1254"/>
              <a:gd name="T74" fmla="*/ 2147483646 w 2388"/>
              <a:gd name="T75" fmla="*/ 2147483646 h 1254"/>
              <a:gd name="T76" fmla="*/ 2147483646 w 2388"/>
              <a:gd name="T77" fmla="*/ 2147483646 h 1254"/>
              <a:gd name="T78" fmla="*/ 2147483646 w 2388"/>
              <a:gd name="T79" fmla="*/ 2147483646 h 1254"/>
              <a:gd name="T80" fmla="*/ 2147483646 w 2388"/>
              <a:gd name="T81" fmla="*/ 2147483646 h 1254"/>
              <a:gd name="T82" fmla="*/ 2147483646 w 2388"/>
              <a:gd name="T83" fmla="*/ 2147483646 h 1254"/>
              <a:gd name="T84" fmla="*/ 2147483646 w 2388"/>
              <a:gd name="T85" fmla="*/ 2147483646 h 1254"/>
              <a:gd name="T86" fmla="*/ 2147483646 w 2388"/>
              <a:gd name="T87" fmla="*/ 2147483646 h 1254"/>
              <a:gd name="T88" fmla="*/ 2147483646 w 2388"/>
              <a:gd name="T89" fmla="*/ 2147483646 h 1254"/>
              <a:gd name="T90" fmla="*/ 2147483646 w 2388"/>
              <a:gd name="T91" fmla="*/ 2147483646 h 1254"/>
              <a:gd name="T92" fmla="*/ 2147483646 w 2388"/>
              <a:gd name="T93" fmla="*/ 2147483646 h 1254"/>
              <a:gd name="T94" fmla="*/ 2147483646 w 2388"/>
              <a:gd name="T95" fmla="*/ 2147483646 h 1254"/>
              <a:gd name="T96" fmla="*/ 2147483646 w 2388"/>
              <a:gd name="T97" fmla="*/ 2147483646 h 1254"/>
              <a:gd name="T98" fmla="*/ 2147483646 w 2388"/>
              <a:gd name="T99" fmla="*/ 2147483646 h 1254"/>
              <a:gd name="T100" fmla="*/ 2147483646 w 2388"/>
              <a:gd name="T101" fmla="*/ 2147483646 h 1254"/>
              <a:gd name="T102" fmla="*/ 2147483646 w 2388"/>
              <a:gd name="T103" fmla="*/ 2147483646 h 1254"/>
              <a:gd name="T104" fmla="*/ 2147483646 w 2388"/>
              <a:gd name="T105" fmla="*/ 2147483646 h 1254"/>
              <a:gd name="T106" fmla="*/ 2147483646 w 2388"/>
              <a:gd name="T107" fmla="*/ 2147483646 h 1254"/>
              <a:gd name="T108" fmla="*/ 2147483646 w 2388"/>
              <a:gd name="T109" fmla="*/ 2147483646 h 1254"/>
              <a:gd name="T110" fmla="*/ 2147483646 w 2388"/>
              <a:gd name="T111" fmla="*/ 0 h 1254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388"/>
              <a:gd name="T169" fmla="*/ 0 h 1254"/>
              <a:gd name="T170" fmla="*/ 2388 w 2388"/>
              <a:gd name="T171" fmla="*/ 1254 h 1254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388" h="1254">
                <a:moveTo>
                  <a:pt x="1188" y="0"/>
                </a:moveTo>
                <a:lnTo>
                  <a:pt x="1110" y="48"/>
                </a:lnTo>
                <a:lnTo>
                  <a:pt x="1020" y="90"/>
                </a:lnTo>
                <a:lnTo>
                  <a:pt x="927" y="129"/>
                </a:lnTo>
                <a:lnTo>
                  <a:pt x="849" y="153"/>
                </a:lnTo>
                <a:lnTo>
                  <a:pt x="762" y="174"/>
                </a:lnTo>
                <a:lnTo>
                  <a:pt x="660" y="195"/>
                </a:lnTo>
                <a:lnTo>
                  <a:pt x="537" y="213"/>
                </a:lnTo>
                <a:lnTo>
                  <a:pt x="378" y="225"/>
                </a:lnTo>
                <a:lnTo>
                  <a:pt x="261" y="219"/>
                </a:lnTo>
                <a:lnTo>
                  <a:pt x="120" y="207"/>
                </a:lnTo>
                <a:lnTo>
                  <a:pt x="69" y="198"/>
                </a:lnTo>
                <a:lnTo>
                  <a:pt x="42" y="255"/>
                </a:lnTo>
                <a:lnTo>
                  <a:pt x="12" y="336"/>
                </a:lnTo>
                <a:lnTo>
                  <a:pt x="0" y="417"/>
                </a:lnTo>
                <a:lnTo>
                  <a:pt x="0" y="495"/>
                </a:lnTo>
                <a:lnTo>
                  <a:pt x="12" y="582"/>
                </a:lnTo>
                <a:lnTo>
                  <a:pt x="39" y="678"/>
                </a:lnTo>
                <a:lnTo>
                  <a:pt x="78" y="747"/>
                </a:lnTo>
                <a:lnTo>
                  <a:pt x="132" y="825"/>
                </a:lnTo>
                <a:lnTo>
                  <a:pt x="186" y="888"/>
                </a:lnTo>
                <a:lnTo>
                  <a:pt x="243" y="945"/>
                </a:lnTo>
                <a:lnTo>
                  <a:pt x="336" y="1017"/>
                </a:lnTo>
                <a:lnTo>
                  <a:pt x="432" y="1074"/>
                </a:lnTo>
                <a:lnTo>
                  <a:pt x="528" y="1119"/>
                </a:lnTo>
                <a:lnTo>
                  <a:pt x="660" y="1176"/>
                </a:lnTo>
                <a:lnTo>
                  <a:pt x="792" y="1209"/>
                </a:lnTo>
                <a:lnTo>
                  <a:pt x="921" y="1236"/>
                </a:lnTo>
                <a:lnTo>
                  <a:pt x="1062" y="1251"/>
                </a:lnTo>
                <a:lnTo>
                  <a:pt x="1221" y="1254"/>
                </a:lnTo>
                <a:lnTo>
                  <a:pt x="1365" y="1248"/>
                </a:lnTo>
                <a:lnTo>
                  <a:pt x="1521" y="1227"/>
                </a:lnTo>
                <a:lnTo>
                  <a:pt x="1662" y="1191"/>
                </a:lnTo>
                <a:lnTo>
                  <a:pt x="1788" y="1152"/>
                </a:lnTo>
                <a:lnTo>
                  <a:pt x="1893" y="1107"/>
                </a:lnTo>
                <a:lnTo>
                  <a:pt x="2004" y="1047"/>
                </a:lnTo>
                <a:lnTo>
                  <a:pt x="2082" y="993"/>
                </a:lnTo>
                <a:lnTo>
                  <a:pt x="2157" y="936"/>
                </a:lnTo>
                <a:lnTo>
                  <a:pt x="2223" y="867"/>
                </a:lnTo>
                <a:lnTo>
                  <a:pt x="2271" y="807"/>
                </a:lnTo>
                <a:lnTo>
                  <a:pt x="2322" y="726"/>
                </a:lnTo>
                <a:lnTo>
                  <a:pt x="2358" y="642"/>
                </a:lnTo>
                <a:lnTo>
                  <a:pt x="2382" y="543"/>
                </a:lnTo>
                <a:lnTo>
                  <a:pt x="2388" y="456"/>
                </a:lnTo>
                <a:lnTo>
                  <a:pt x="2376" y="360"/>
                </a:lnTo>
                <a:lnTo>
                  <a:pt x="2355" y="282"/>
                </a:lnTo>
                <a:lnTo>
                  <a:pt x="2313" y="192"/>
                </a:lnTo>
                <a:lnTo>
                  <a:pt x="2247" y="210"/>
                </a:lnTo>
                <a:lnTo>
                  <a:pt x="2115" y="219"/>
                </a:lnTo>
                <a:lnTo>
                  <a:pt x="1986" y="222"/>
                </a:lnTo>
                <a:lnTo>
                  <a:pt x="1800" y="213"/>
                </a:lnTo>
                <a:lnTo>
                  <a:pt x="1659" y="192"/>
                </a:lnTo>
                <a:lnTo>
                  <a:pt x="1527" y="159"/>
                </a:lnTo>
                <a:lnTo>
                  <a:pt x="1413" y="117"/>
                </a:lnTo>
                <a:lnTo>
                  <a:pt x="1272" y="54"/>
                </a:lnTo>
                <a:lnTo>
                  <a:pt x="1188" y="0"/>
                </a:lnTo>
                <a:close/>
              </a:path>
            </a:pathLst>
          </a:custGeom>
          <a:solidFill>
            <a:srgbClr val="33CC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723" name="Freeform 3"/>
          <p:cNvSpPr>
            <a:spLocks/>
          </p:cNvSpPr>
          <p:nvPr/>
        </p:nvSpPr>
        <p:spPr bwMode="auto">
          <a:xfrm>
            <a:off x="4324350" y="3876675"/>
            <a:ext cx="1771650" cy="838200"/>
          </a:xfrm>
          <a:custGeom>
            <a:avLst/>
            <a:gdLst>
              <a:gd name="T0" fmla="*/ 0 w 1116"/>
              <a:gd name="T1" fmla="*/ 2147483646 h 528"/>
              <a:gd name="T2" fmla="*/ 2147483646 w 1116"/>
              <a:gd name="T3" fmla="*/ 2147483646 h 528"/>
              <a:gd name="T4" fmla="*/ 2147483646 w 1116"/>
              <a:gd name="T5" fmla="*/ 2147483646 h 528"/>
              <a:gd name="T6" fmla="*/ 2147483646 w 1116"/>
              <a:gd name="T7" fmla="*/ 2147483646 h 528"/>
              <a:gd name="T8" fmla="*/ 2147483646 w 1116"/>
              <a:gd name="T9" fmla="*/ 2147483646 h 528"/>
              <a:gd name="T10" fmla="*/ 2147483646 w 1116"/>
              <a:gd name="T11" fmla="*/ 2147483646 h 528"/>
              <a:gd name="T12" fmla="*/ 2147483646 w 1116"/>
              <a:gd name="T13" fmla="*/ 2147483646 h 528"/>
              <a:gd name="T14" fmla="*/ 2147483646 w 1116"/>
              <a:gd name="T15" fmla="*/ 2147483646 h 528"/>
              <a:gd name="T16" fmla="*/ 2147483646 w 1116"/>
              <a:gd name="T17" fmla="*/ 2147483646 h 528"/>
              <a:gd name="T18" fmla="*/ 2147483646 w 1116"/>
              <a:gd name="T19" fmla="*/ 2147483646 h 528"/>
              <a:gd name="T20" fmla="*/ 2147483646 w 1116"/>
              <a:gd name="T21" fmla="*/ 2147483646 h 528"/>
              <a:gd name="T22" fmla="*/ 2147483646 w 1116"/>
              <a:gd name="T23" fmla="*/ 0 h 528"/>
              <a:gd name="T24" fmla="*/ 2147483646 w 1116"/>
              <a:gd name="T25" fmla="*/ 2147483646 h 528"/>
              <a:gd name="T26" fmla="*/ 2147483646 w 1116"/>
              <a:gd name="T27" fmla="*/ 2147483646 h 528"/>
              <a:gd name="T28" fmla="*/ 2147483646 w 1116"/>
              <a:gd name="T29" fmla="*/ 2147483646 h 528"/>
              <a:gd name="T30" fmla="*/ 2147483646 w 1116"/>
              <a:gd name="T31" fmla="*/ 2147483646 h 528"/>
              <a:gd name="T32" fmla="*/ 2147483646 w 1116"/>
              <a:gd name="T33" fmla="*/ 2147483646 h 528"/>
              <a:gd name="T34" fmla="*/ 2147483646 w 1116"/>
              <a:gd name="T35" fmla="*/ 2147483646 h 528"/>
              <a:gd name="T36" fmla="*/ 2147483646 w 1116"/>
              <a:gd name="T37" fmla="*/ 2147483646 h 528"/>
              <a:gd name="T38" fmla="*/ 2147483646 w 1116"/>
              <a:gd name="T39" fmla="*/ 2147483646 h 528"/>
              <a:gd name="T40" fmla="*/ 2147483646 w 1116"/>
              <a:gd name="T41" fmla="*/ 2147483646 h 528"/>
              <a:gd name="T42" fmla="*/ 2147483646 w 1116"/>
              <a:gd name="T43" fmla="*/ 2147483646 h 528"/>
              <a:gd name="T44" fmla="*/ 2147483646 w 1116"/>
              <a:gd name="T45" fmla="*/ 2147483646 h 528"/>
              <a:gd name="T46" fmla="*/ 2147483646 w 1116"/>
              <a:gd name="T47" fmla="*/ 2147483646 h 528"/>
              <a:gd name="T48" fmla="*/ 2147483646 w 1116"/>
              <a:gd name="T49" fmla="*/ 2147483646 h 528"/>
              <a:gd name="T50" fmla="*/ 2147483646 w 1116"/>
              <a:gd name="T51" fmla="*/ 2147483646 h 528"/>
              <a:gd name="T52" fmla="*/ 2147483646 w 1116"/>
              <a:gd name="T53" fmla="*/ 2147483646 h 528"/>
              <a:gd name="T54" fmla="*/ 2147483646 w 1116"/>
              <a:gd name="T55" fmla="*/ 2147483646 h 528"/>
              <a:gd name="T56" fmla="*/ 0 w 1116"/>
              <a:gd name="T57" fmla="*/ 2147483646 h 528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1116"/>
              <a:gd name="T88" fmla="*/ 0 h 528"/>
              <a:gd name="T89" fmla="*/ 1116 w 1116"/>
              <a:gd name="T90" fmla="*/ 528 h 528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1116" h="528">
                <a:moveTo>
                  <a:pt x="0" y="504"/>
                </a:moveTo>
                <a:lnTo>
                  <a:pt x="30" y="450"/>
                </a:lnTo>
                <a:lnTo>
                  <a:pt x="87" y="378"/>
                </a:lnTo>
                <a:lnTo>
                  <a:pt x="135" y="324"/>
                </a:lnTo>
                <a:lnTo>
                  <a:pt x="198" y="267"/>
                </a:lnTo>
                <a:lnTo>
                  <a:pt x="279" y="210"/>
                </a:lnTo>
                <a:lnTo>
                  <a:pt x="360" y="159"/>
                </a:lnTo>
                <a:lnTo>
                  <a:pt x="465" y="108"/>
                </a:lnTo>
                <a:lnTo>
                  <a:pt x="558" y="72"/>
                </a:lnTo>
                <a:lnTo>
                  <a:pt x="657" y="42"/>
                </a:lnTo>
                <a:lnTo>
                  <a:pt x="750" y="18"/>
                </a:lnTo>
                <a:lnTo>
                  <a:pt x="822" y="0"/>
                </a:lnTo>
                <a:lnTo>
                  <a:pt x="846" y="54"/>
                </a:lnTo>
                <a:lnTo>
                  <a:pt x="894" y="117"/>
                </a:lnTo>
                <a:lnTo>
                  <a:pt x="954" y="180"/>
                </a:lnTo>
                <a:lnTo>
                  <a:pt x="1020" y="240"/>
                </a:lnTo>
                <a:lnTo>
                  <a:pt x="1083" y="288"/>
                </a:lnTo>
                <a:lnTo>
                  <a:pt x="1116" y="309"/>
                </a:lnTo>
                <a:lnTo>
                  <a:pt x="1065" y="339"/>
                </a:lnTo>
                <a:lnTo>
                  <a:pt x="987" y="381"/>
                </a:lnTo>
                <a:lnTo>
                  <a:pt x="897" y="420"/>
                </a:lnTo>
                <a:lnTo>
                  <a:pt x="795" y="456"/>
                </a:lnTo>
                <a:lnTo>
                  <a:pt x="678" y="486"/>
                </a:lnTo>
                <a:lnTo>
                  <a:pt x="576" y="507"/>
                </a:lnTo>
                <a:lnTo>
                  <a:pt x="477" y="522"/>
                </a:lnTo>
                <a:lnTo>
                  <a:pt x="357" y="528"/>
                </a:lnTo>
                <a:lnTo>
                  <a:pt x="219" y="528"/>
                </a:lnTo>
                <a:lnTo>
                  <a:pt x="114" y="519"/>
                </a:lnTo>
                <a:lnTo>
                  <a:pt x="0" y="504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724" name="Freeform 4"/>
          <p:cNvSpPr>
            <a:spLocks/>
          </p:cNvSpPr>
          <p:nvPr/>
        </p:nvSpPr>
        <p:spPr bwMode="auto">
          <a:xfrm>
            <a:off x="6096000" y="3876676"/>
            <a:ext cx="1804988" cy="842963"/>
          </a:xfrm>
          <a:custGeom>
            <a:avLst/>
            <a:gdLst>
              <a:gd name="T0" fmla="*/ 0 w 1137"/>
              <a:gd name="T1" fmla="*/ 2147483646 h 531"/>
              <a:gd name="T2" fmla="*/ 2147483646 w 1137"/>
              <a:gd name="T3" fmla="*/ 2147483646 h 531"/>
              <a:gd name="T4" fmla="*/ 2147483646 w 1137"/>
              <a:gd name="T5" fmla="*/ 2147483646 h 531"/>
              <a:gd name="T6" fmla="*/ 2147483646 w 1137"/>
              <a:gd name="T7" fmla="*/ 2147483646 h 531"/>
              <a:gd name="T8" fmla="*/ 2147483646 w 1137"/>
              <a:gd name="T9" fmla="*/ 2147483646 h 531"/>
              <a:gd name="T10" fmla="*/ 2147483646 w 1137"/>
              <a:gd name="T11" fmla="*/ 2147483646 h 531"/>
              <a:gd name="T12" fmla="*/ 2147483646 w 1137"/>
              <a:gd name="T13" fmla="*/ 2147483646 h 531"/>
              <a:gd name="T14" fmla="*/ 2147483646 w 1137"/>
              <a:gd name="T15" fmla="*/ 2147483646 h 531"/>
              <a:gd name="T16" fmla="*/ 2147483646 w 1137"/>
              <a:gd name="T17" fmla="*/ 2147483646 h 531"/>
              <a:gd name="T18" fmla="*/ 2147483646 w 1137"/>
              <a:gd name="T19" fmla="*/ 2147483646 h 531"/>
              <a:gd name="T20" fmla="*/ 2147483646 w 1137"/>
              <a:gd name="T21" fmla="*/ 2147483646 h 531"/>
              <a:gd name="T22" fmla="*/ 2147483646 w 1137"/>
              <a:gd name="T23" fmla="*/ 2147483646 h 531"/>
              <a:gd name="T24" fmla="*/ 2147483646 w 1137"/>
              <a:gd name="T25" fmla="*/ 2147483646 h 531"/>
              <a:gd name="T26" fmla="*/ 2147483646 w 1137"/>
              <a:gd name="T27" fmla="*/ 2147483646 h 531"/>
              <a:gd name="T28" fmla="*/ 2147483646 w 1137"/>
              <a:gd name="T29" fmla="*/ 2147483646 h 531"/>
              <a:gd name="T30" fmla="*/ 2147483646 w 1137"/>
              <a:gd name="T31" fmla="*/ 2147483646 h 531"/>
              <a:gd name="T32" fmla="*/ 2147483646 w 1137"/>
              <a:gd name="T33" fmla="*/ 2147483646 h 531"/>
              <a:gd name="T34" fmla="*/ 2147483646 w 1137"/>
              <a:gd name="T35" fmla="*/ 2147483646 h 531"/>
              <a:gd name="T36" fmla="*/ 2147483646 w 1137"/>
              <a:gd name="T37" fmla="*/ 2147483646 h 531"/>
              <a:gd name="T38" fmla="*/ 2147483646 w 1137"/>
              <a:gd name="T39" fmla="*/ 2147483646 h 531"/>
              <a:gd name="T40" fmla="*/ 2147483646 w 1137"/>
              <a:gd name="T41" fmla="*/ 2147483646 h 531"/>
              <a:gd name="T42" fmla="*/ 2147483646 w 1137"/>
              <a:gd name="T43" fmla="*/ 0 h 531"/>
              <a:gd name="T44" fmla="*/ 2147483646 w 1137"/>
              <a:gd name="T45" fmla="*/ 2147483646 h 531"/>
              <a:gd name="T46" fmla="*/ 2147483646 w 1137"/>
              <a:gd name="T47" fmla="*/ 2147483646 h 531"/>
              <a:gd name="T48" fmla="*/ 2147483646 w 1137"/>
              <a:gd name="T49" fmla="*/ 2147483646 h 531"/>
              <a:gd name="T50" fmla="*/ 2147483646 w 1137"/>
              <a:gd name="T51" fmla="*/ 2147483646 h 531"/>
              <a:gd name="T52" fmla="*/ 2147483646 w 1137"/>
              <a:gd name="T53" fmla="*/ 2147483646 h 531"/>
              <a:gd name="T54" fmla="*/ 0 w 1137"/>
              <a:gd name="T55" fmla="*/ 2147483646 h 531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137"/>
              <a:gd name="T85" fmla="*/ 0 h 531"/>
              <a:gd name="T86" fmla="*/ 1137 w 1137"/>
              <a:gd name="T87" fmla="*/ 531 h 531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137" h="531">
                <a:moveTo>
                  <a:pt x="0" y="306"/>
                </a:moveTo>
                <a:lnTo>
                  <a:pt x="60" y="345"/>
                </a:lnTo>
                <a:lnTo>
                  <a:pt x="144" y="387"/>
                </a:lnTo>
                <a:lnTo>
                  <a:pt x="246" y="432"/>
                </a:lnTo>
                <a:lnTo>
                  <a:pt x="324" y="456"/>
                </a:lnTo>
                <a:lnTo>
                  <a:pt x="414" y="483"/>
                </a:lnTo>
                <a:lnTo>
                  <a:pt x="543" y="507"/>
                </a:lnTo>
                <a:lnTo>
                  <a:pt x="675" y="525"/>
                </a:lnTo>
                <a:lnTo>
                  <a:pt x="789" y="531"/>
                </a:lnTo>
                <a:lnTo>
                  <a:pt x="891" y="531"/>
                </a:lnTo>
                <a:lnTo>
                  <a:pt x="1011" y="522"/>
                </a:lnTo>
                <a:lnTo>
                  <a:pt x="1137" y="504"/>
                </a:lnTo>
                <a:lnTo>
                  <a:pt x="1104" y="444"/>
                </a:lnTo>
                <a:lnTo>
                  <a:pt x="1047" y="375"/>
                </a:lnTo>
                <a:lnTo>
                  <a:pt x="972" y="297"/>
                </a:lnTo>
                <a:lnTo>
                  <a:pt x="879" y="225"/>
                </a:lnTo>
                <a:lnTo>
                  <a:pt x="774" y="159"/>
                </a:lnTo>
                <a:lnTo>
                  <a:pt x="669" y="108"/>
                </a:lnTo>
                <a:lnTo>
                  <a:pt x="561" y="66"/>
                </a:lnTo>
                <a:lnTo>
                  <a:pt x="468" y="39"/>
                </a:lnTo>
                <a:lnTo>
                  <a:pt x="366" y="12"/>
                </a:lnTo>
                <a:lnTo>
                  <a:pt x="297" y="0"/>
                </a:lnTo>
                <a:lnTo>
                  <a:pt x="267" y="51"/>
                </a:lnTo>
                <a:lnTo>
                  <a:pt x="222" y="114"/>
                </a:lnTo>
                <a:lnTo>
                  <a:pt x="174" y="171"/>
                </a:lnTo>
                <a:lnTo>
                  <a:pt x="114" y="228"/>
                </a:lnTo>
                <a:lnTo>
                  <a:pt x="57" y="273"/>
                </a:lnTo>
                <a:lnTo>
                  <a:pt x="0" y="306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725" name="Freeform 5"/>
          <p:cNvSpPr>
            <a:spLocks/>
          </p:cNvSpPr>
          <p:nvPr/>
        </p:nvSpPr>
        <p:spPr bwMode="auto">
          <a:xfrm>
            <a:off x="6096001" y="2209800"/>
            <a:ext cx="3209925" cy="2471738"/>
          </a:xfrm>
          <a:custGeom>
            <a:avLst/>
            <a:gdLst>
              <a:gd name="T0" fmla="*/ 2147483646 w 2022"/>
              <a:gd name="T1" fmla="*/ 2147483646 h 1557"/>
              <a:gd name="T2" fmla="*/ 2147483646 w 2022"/>
              <a:gd name="T3" fmla="*/ 2147483646 h 1557"/>
              <a:gd name="T4" fmla="*/ 2147483646 w 2022"/>
              <a:gd name="T5" fmla="*/ 2147483646 h 1557"/>
              <a:gd name="T6" fmla="*/ 2147483646 w 2022"/>
              <a:gd name="T7" fmla="*/ 2147483646 h 1557"/>
              <a:gd name="T8" fmla="*/ 2147483646 w 2022"/>
              <a:gd name="T9" fmla="*/ 2147483646 h 1557"/>
              <a:gd name="T10" fmla="*/ 2147483646 w 2022"/>
              <a:gd name="T11" fmla="*/ 2147483646 h 1557"/>
              <a:gd name="T12" fmla="*/ 2147483646 w 2022"/>
              <a:gd name="T13" fmla="*/ 2147483646 h 1557"/>
              <a:gd name="T14" fmla="*/ 2147483646 w 2022"/>
              <a:gd name="T15" fmla="*/ 2147483646 h 1557"/>
              <a:gd name="T16" fmla="*/ 2147483646 w 2022"/>
              <a:gd name="T17" fmla="*/ 2147483646 h 1557"/>
              <a:gd name="T18" fmla="*/ 2147483646 w 2022"/>
              <a:gd name="T19" fmla="*/ 2147483646 h 1557"/>
              <a:gd name="T20" fmla="*/ 2147483646 w 2022"/>
              <a:gd name="T21" fmla="*/ 2147483646 h 1557"/>
              <a:gd name="T22" fmla="*/ 2147483646 w 2022"/>
              <a:gd name="T23" fmla="*/ 2147483646 h 1557"/>
              <a:gd name="T24" fmla="*/ 2147483646 w 2022"/>
              <a:gd name="T25" fmla="*/ 2147483646 h 1557"/>
              <a:gd name="T26" fmla="*/ 0 w 2022"/>
              <a:gd name="T27" fmla="*/ 2147483646 h 1557"/>
              <a:gd name="T28" fmla="*/ 2147483646 w 2022"/>
              <a:gd name="T29" fmla="*/ 2147483646 h 1557"/>
              <a:gd name="T30" fmla="*/ 2147483646 w 2022"/>
              <a:gd name="T31" fmla="*/ 2147483646 h 1557"/>
              <a:gd name="T32" fmla="*/ 2147483646 w 2022"/>
              <a:gd name="T33" fmla="*/ 2147483646 h 1557"/>
              <a:gd name="T34" fmla="*/ 2147483646 w 2022"/>
              <a:gd name="T35" fmla="*/ 2147483646 h 1557"/>
              <a:gd name="T36" fmla="*/ 2147483646 w 2022"/>
              <a:gd name="T37" fmla="*/ 2147483646 h 1557"/>
              <a:gd name="T38" fmla="*/ 2147483646 w 2022"/>
              <a:gd name="T39" fmla="*/ 2147483646 h 1557"/>
              <a:gd name="T40" fmla="*/ 2147483646 w 2022"/>
              <a:gd name="T41" fmla="*/ 2147483646 h 1557"/>
              <a:gd name="T42" fmla="*/ 2147483646 w 2022"/>
              <a:gd name="T43" fmla="*/ 0 h 1557"/>
              <a:gd name="T44" fmla="*/ 2147483646 w 2022"/>
              <a:gd name="T45" fmla="*/ 2147483646 h 1557"/>
              <a:gd name="T46" fmla="*/ 2147483646 w 2022"/>
              <a:gd name="T47" fmla="*/ 2147483646 h 1557"/>
              <a:gd name="T48" fmla="*/ 2147483646 w 2022"/>
              <a:gd name="T49" fmla="*/ 2147483646 h 1557"/>
              <a:gd name="T50" fmla="*/ 2147483646 w 2022"/>
              <a:gd name="T51" fmla="*/ 2147483646 h 1557"/>
              <a:gd name="T52" fmla="*/ 2147483646 w 2022"/>
              <a:gd name="T53" fmla="*/ 2147483646 h 1557"/>
              <a:gd name="T54" fmla="*/ 2147483646 w 2022"/>
              <a:gd name="T55" fmla="*/ 2147483646 h 1557"/>
              <a:gd name="T56" fmla="*/ 2147483646 w 2022"/>
              <a:gd name="T57" fmla="*/ 2147483646 h 1557"/>
              <a:gd name="T58" fmla="*/ 2147483646 w 2022"/>
              <a:gd name="T59" fmla="*/ 2147483646 h 1557"/>
              <a:gd name="T60" fmla="*/ 2147483646 w 2022"/>
              <a:gd name="T61" fmla="*/ 2147483646 h 1557"/>
              <a:gd name="T62" fmla="*/ 2147483646 w 2022"/>
              <a:gd name="T63" fmla="*/ 2147483646 h 1557"/>
              <a:gd name="T64" fmla="*/ 2147483646 w 2022"/>
              <a:gd name="T65" fmla="*/ 2147483646 h 1557"/>
              <a:gd name="T66" fmla="*/ 2147483646 w 2022"/>
              <a:gd name="T67" fmla="*/ 2147483646 h 1557"/>
              <a:gd name="T68" fmla="*/ 2147483646 w 2022"/>
              <a:gd name="T69" fmla="*/ 2147483646 h 1557"/>
              <a:gd name="T70" fmla="*/ 2147483646 w 2022"/>
              <a:gd name="T71" fmla="*/ 2147483646 h 1557"/>
              <a:gd name="T72" fmla="*/ 2147483646 w 2022"/>
              <a:gd name="T73" fmla="*/ 2147483646 h 1557"/>
              <a:gd name="T74" fmla="*/ 2147483646 w 2022"/>
              <a:gd name="T75" fmla="*/ 2147483646 h 1557"/>
              <a:gd name="T76" fmla="*/ 2147483646 w 2022"/>
              <a:gd name="T77" fmla="*/ 2147483646 h 1557"/>
              <a:gd name="T78" fmla="*/ 2147483646 w 2022"/>
              <a:gd name="T79" fmla="*/ 2147483646 h 1557"/>
              <a:gd name="T80" fmla="*/ 2147483646 w 2022"/>
              <a:gd name="T81" fmla="*/ 2147483646 h 1557"/>
              <a:gd name="T82" fmla="*/ 2147483646 w 2022"/>
              <a:gd name="T83" fmla="*/ 2147483646 h 1557"/>
              <a:gd name="T84" fmla="*/ 2147483646 w 2022"/>
              <a:gd name="T85" fmla="*/ 2147483646 h 1557"/>
              <a:gd name="T86" fmla="*/ 2147483646 w 2022"/>
              <a:gd name="T87" fmla="*/ 2147483646 h 1557"/>
              <a:gd name="T88" fmla="*/ 2147483646 w 2022"/>
              <a:gd name="T89" fmla="*/ 2147483646 h 1557"/>
              <a:gd name="T90" fmla="*/ 2147483646 w 2022"/>
              <a:gd name="T91" fmla="*/ 2147483646 h 1557"/>
              <a:gd name="T92" fmla="*/ 2147483646 w 2022"/>
              <a:gd name="T93" fmla="*/ 2147483646 h 1557"/>
              <a:gd name="T94" fmla="*/ 2147483646 w 2022"/>
              <a:gd name="T95" fmla="*/ 2147483646 h 1557"/>
              <a:gd name="T96" fmla="*/ 2147483646 w 2022"/>
              <a:gd name="T97" fmla="*/ 2147483646 h 1557"/>
              <a:gd name="T98" fmla="*/ 2147483646 w 2022"/>
              <a:gd name="T99" fmla="*/ 2147483646 h 1557"/>
              <a:gd name="T100" fmla="*/ 2147483646 w 2022"/>
              <a:gd name="T101" fmla="*/ 2147483646 h 1557"/>
              <a:gd name="T102" fmla="*/ 2147483646 w 2022"/>
              <a:gd name="T103" fmla="*/ 2147483646 h 1557"/>
              <a:gd name="T104" fmla="*/ 2147483646 w 2022"/>
              <a:gd name="T105" fmla="*/ 2147483646 h 1557"/>
              <a:gd name="T106" fmla="*/ 2147483646 w 2022"/>
              <a:gd name="T107" fmla="*/ 2147483646 h 1557"/>
              <a:gd name="T108" fmla="*/ 2147483646 w 2022"/>
              <a:gd name="T109" fmla="*/ 2147483646 h 1557"/>
              <a:gd name="T110" fmla="*/ 2147483646 w 2022"/>
              <a:gd name="T111" fmla="*/ 2147483646 h 1557"/>
              <a:gd name="T112" fmla="*/ 2147483646 w 2022"/>
              <a:gd name="T113" fmla="*/ 2147483646 h 1557"/>
              <a:gd name="T114" fmla="*/ 2147483646 w 2022"/>
              <a:gd name="T115" fmla="*/ 2147483646 h 1557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022"/>
              <a:gd name="T175" fmla="*/ 0 h 1557"/>
              <a:gd name="T176" fmla="*/ 2022 w 2022"/>
              <a:gd name="T177" fmla="*/ 1557 h 1557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022" h="1557">
                <a:moveTo>
                  <a:pt x="300" y="1056"/>
                </a:moveTo>
                <a:lnTo>
                  <a:pt x="327" y="999"/>
                </a:lnTo>
                <a:lnTo>
                  <a:pt x="348" y="936"/>
                </a:lnTo>
                <a:lnTo>
                  <a:pt x="363" y="873"/>
                </a:lnTo>
                <a:lnTo>
                  <a:pt x="366" y="813"/>
                </a:lnTo>
                <a:lnTo>
                  <a:pt x="366" y="741"/>
                </a:lnTo>
                <a:lnTo>
                  <a:pt x="351" y="654"/>
                </a:lnTo>
                <a:lnTo>
                  <a:pt x="324" y="582"/>
                </a:lnTo>
                <a:lnTo>
                  <a:pt x="282" y="504"/>
                </a:lnTo>
                <a:lnTo>
                  <a:pt x="234" y="435"/>
                </a:lnTo>
                <a:lnTo>
                  <a:pt x="168" y="354"/>
                </a:lnTo>
                <a:lnTo>
                  <a:pt x="93" y="294"/>
                </a:lnTo>
                <a:lnTo>
                  <a:pt x="33" y="243"/>
                </a:lnTo>
                <a:lnTo>
                  <a:pt x="0" y="222"/>
                </a:lnTo>
                <a:lnTo>
                  <a:pt x="63" y="183"/>
                </a:lnTo>
                <a:lnTo>
                  <a:pt x="153" y="141"/>
                </a:lnTo>
                <a:lnTo>
                  <a:pt x="249" y="99"/>
                </a:lnTo>
                <a:lnTo>
                  <a:pt x="345" y="69"/>
                </a:lnTo>
                <a:lnTo>
                  <a:pt x="474" y="36"/>
                </a:lnTo>
                <a:lnTo>
                  <a:pt x="609" y="15"/>
                </a:lnTo>
                <a:lnTo>
                  <a:pt x="726" y="3"/>
                </a:lnTo>
                <a:lnTo>
                  <a:pt x="867" y="0"/>
                </a:lnTo>
                <a:lnTo>
                  <a:pt x="978" y="6"/>
                </a:lnTo>
                <a:lnTo>
                  <a:pt x="1104" y="21"/>
                </a:lnTo>
                <a:lnTo>
                  <a:pt x="1251" y="51"/>
                </a:lnTo>
                <a:lnTo>
                  <a:pt x="1383" y="93"/>
                </a:lnTo>
                <a:lnTo>
                  <a:pt x="1500" y="141"/>
                </a:lnTo>
                <a:lnTo>
                  <a:pt x="1617" y="201"/>
                </a:lnTo>
                <a:lnTo>
                  <a:pt x="1710" y="264"/>
                </a:lnTo>
                <a:lnTo>
                  <a:pt x="1794" y="330"/>
                </a:lnTo>
                <a:lnTo>
                  <a:pt x="1884" y="423"/>
                </a:lnTo>
                <a:lnTo>
                  <a:pt x="1944" y="513"/>
                </a:lnTo>
                <a:lnTo>
                  <a:pt x="1986" y="606"/>
                </a:lnTo>
                <a:lnTo>
                  <a:pt x="2010" y="693"/>
                </a:lnTo>
                <a:lnTo>
                  <a:pt x="2022" y="774"/>
                </a:lnTo>
                <a:lnTo>
                  <a:pt x="2016" y="876"/>
                </a:lnTo>
                <a:lnTo>
                  <a:pt x="1989" y="978"/>
                </a:lnTo>
                <a:lnTo>
                  <a:pt x="1947" y="1068"/>
                </a:lnTo>
                <a:lnTo>
                  <a:pt x="1905" y="1137"/>
                </a:lnTo>
                <a:lnTo>
                  <a:pt x="1842" y="1212"/>
                </a:lnTo>
                <a:lnTo>
                  <a:pt x="1767" y="1281"/>
                </a:lnTo>
                <a:lnTo>
                  <a:pt x="1698" y="1338"/>
                </a:lnTo>
                <a:lnTo>
                  <a:pt x="1620" y="1386"/>
                </a:lnTo>
                <a:lnTo>
                  <a:pt x="1527" y="1434"/>
                </a:lnTo>
                <a:lnTo>
                  <a:pt x="1452" y="1467"/>
                </a:lnTo>
                <a:lnTo>
                  <a:pt x="1365" y="1497"/>
                </a:lnTo>
                <a:lnTo>
                  <a:pt x="1260" y="1530"/>
                </a:lnTo>
                <a:lnTo>
                  <a:pt x="1131" y="1557"/>
                </a:lnTo>
                <a:lnTo>
                  <a:pt x="1101" y="1512"/>
                </a:lnTo>
                <a:lnTo>
                  <a:pt x="1053" y="1443"/>
                </a:lnTo>
                <a:lnTo>
                  <a:pt x="981" y="1368"/>
                </a:lnTo>
                <a:lnTo>
                  <a:pt x="897" y="1296"/>
                </a:lnTo>
                <a:lnTo>
                  <a:pt x="807" y="1236"/>
                </a:lnTo>
                <a:lnTo>
                  <a:pt x="717" y="1188"/>
                </a:lnTo>
                <a:lnTo>
                  <a:pt x="606" y="1137"/>
                </a:lnTo>
                <a:lnTo>
                  <a:pt x="489" y="1098"/>
                </a:lnTo>
                <a:lnTo>
                  <a:pt x="384" y="1077"/>
                </a:lnTo>
                <a:lnTo>
                  <a:pt x="300" y="1056"/>
                </a:lnTo>
                <a:close/>
              </a:path>
            </a:pathLst>
          </a:custGeom>
          <a:solidFill>
            <a:srgbClr val="FFFF9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726" name="Freeform 6"/>
          <p:cNvSpPr>
            <a:spLocks/>
          </p:cNvSpPr>
          <p:nvPr/>
        </p:nvSpPr>
        <p:spPr bwMode="auto">
          <a:xfrm>
            <a:off x="5624513" y="3838575"/>
            <a:ext cx="952500" cy="533400"/>
          </a:xfrm>
          <a:custGeom>
            <a:avLst/>
            <a:gdLst>
              <a:gd name="T0" fmla="*/ 0 w 600"/>
              <a:gd name="T1" fmla="*/ 2147483646 h 336"/>
              <a:gd name="T2" fmla="*/ 2147483646 w 600"/>
              <a:gd name="T3" fmla="*/ 2147483646 h 336"/>
              <a:gd name="T4" fmla="*/ 2147483646 w 600"/>
              <a:gd name="T5" fmla="*/ 2147483646 h 336"/>
              <a:gd name="T6" fmla="*/ 2147483646 w 600"/>
              <a:gd name="T7" fmla="*/ 0 h 336"/>
              <a:gd name="T8" fmla="*/ 2147483646 w 600"/>
              <a:gd name="T9" fmla="*/ 0 h 336"/>
              <a:gd name="T10" fmla="*/ 2147483646 w 600"/>
              <a:gd name="T11" fmla="*/ 2147483646 h 336"/>
              <a:gd name="T12" fmla="*/ 2147483646 w 600"/>
              <a:gd name="T13" fmla="*/ 2147483646 h 336"/>
              <a:gd name="T14" fmla="*/ 2147483646 w 600"/>
              <a:gd name="T15" fmla="*/ 2147483646 h 336"/>
              <a:gd name="T16" fmla="*/ 2147483646 w 600"/>
              <a:gd name="T17" fmla="*/ 2147483646 h 336"/>
              <a:gd name="T18" fmla="*/ 2147483646 w 600"/>
              <a:gd name="T19" fmla="*/ 2147483646 h 336"/>
              <a:gd name="T20" fmla="*/ 2147483646 w 600"/>
              <a:gd name="T21" fmla="*/ 2147483646 h 336"/>
              <a:gd name="T22" fmla="*/ 2147483646 w 600"/>
              <a:gd name="T23" fmla="*/ 2147483646 h 336"/>
              <a:gd name="T24" fmla="*/ 2147483646 w 600"/>
              <a:gd name="T25" fmla="*/ 2147483646 h 336"/>
              <a:gd name="T26" fmla="*/ 2147483646 w 600"/>
              <a:gd name="T27" fmla="*/ 2147483646 h 336"/>
              <a:gd name="T28" fmla="*/ 2147483646 w 600"/>
              <a:gd name="T29" fmla="*/ 2147483646 h 336"/>
              <a:gd name="T30" fmla="*/ 2147483646 w 600"/>
              <a:gd name="T31" fmla="*/ 2147483646 h 336"/>
              <a:gd name="T32" fmla="*/ 2147483646 w 600"/>
              <a:gd name="T33" fmla="*/ 2147483646 h 336"/>
              <a:gd name="T34" fmla="*/ 2147483646 w 600"/>
              <a:gd name="T35" fmla="*/ 2147483646 h 336"/>
              <a:gd name="T36" fmla="*/ 2147483646 w 600"/>
              <a:gd name="T37" fmla="*/ 2147483646 h 336"/>
              <a:gd name="T38" fmla="*/ 0 w 600"/>
              <a:gd name="T39" fmla="*/ 2147483646 h 3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600"/>
              <a:gd name="T61" fmla="*/ 0 h 336"/>
              <a:gd name="T62" fmla="*/ 600 w 600"/>
              <a:gd name="T63" fmla="*/ 336 h 3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600" h="336">
                <a:moveTo>
                  <a:pt x="0" y="27"/>
                </a:moveTo>
                <a:lnTo>
                  <a:pt x="66" y="15"/>
                </a:lnTo>
                <a:lnTo>
                  <a:pt x="141" y="6"/>
                </a:lnTo>
                <a:lnTo>
                  <a:pt x="222" y="0"/>
                </a:lnTo>
                <a:lnTo>
                  <a:pt x="306" y="0"/>
                </a:lnTo>
                <a:lnTo>
                  <a:pt x="396" y="3"/>
                </a:lnTo>
                <a:lnTo>
                  <a:pt x="477" y="9"/>
                </a:lnTo>
                <a:lnTo>
                  <a:pt x="555" y="18"/>
                </a:lnTo>
                <a:lnTo>
                  <a:pt x="600" y="24"/>
                </a:lnTo>
                <a:lnTo>
                  <a:pt x="564" y="81"/>
                </a:lnTo>
                <a:lnTo>
                  <a:pt x="513" y="150"/>
                </a:lnTo>
                <a:lnTo>
                  <a:pt x="462" y="207"/>
                </a:lnTo>
                <a:lnTo>
                  <a:pt x="408" y="252"/>
                </a:lnTo>
                <a:lnTo>
                  <a:pt x="351" y="297"/>
                </a:lnTo>
                <a:lnTo>
                  <a:pt x="294" y="336"/>
                </a:lnTo>
                <a:lnTo>
                  <a:pt x="234" y="291"/>
                </a:lnTo>
                <a:lnTo>
                  <a:pt x="165" y="234"/>
                </a:lnTo>
                <a:lnTo>
                  <a:pt x="96" y="171"/>
                </a:lnTo>
                <a:lnTo>
                  <a:pt x="42" y="96"/>
                </a:lnTo>
                <a:lnTo>
                  <a:pt x="0" y="27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727" name="Freeform 7"/>
          <p:cNvSpPr>
            <a:spLocks/>
          </p:cNvSpPr>
          <p:nvPr/>
        </p:nvSpPr>
        <p:spPr bwMode="auto">
          <a:xfrm>
            <a:off x="5514976" y="2547939"/>
            <a:ext cx="1166813" cy="1328737"/>
          </a:xfrm>
          <a:custGeom>
            <a:avLst/>
            <a:gdLst>
              <a:gd name="T0" fmla="*/ 2147483646 w 735"/>
              <a:gd name="T1" fmla="*/ 2147483646 h 837"/>
              <a:gd name="T2" fmla="*/ 2147483646 w 735"/>
              <a:gd name="T3" fmla="*/ 2147483646 h 837"/>
              <a:gd name="T4" fmla="*/ 2147483646 w 735"/>
              <a:gd name="T5" fmla="*/ 2147483646 h 837"/>
              <a:gd name="T6" fmla="*/ 2147483646 w 735"/>
              <a:gd name="T7" fmla="*/ 2147483646 h 837"/>
              <a:gd name="T8" fmla="*/ 2147483646 w 735"/>
              <a:gd name="T9" fmla="*/ 2147483646 h 837"/>
              <a:gd name="T10" fmla="*/ 2147483646 w 735"/>
              <a:gd name="T11" fmla="*/ 2147483646 h 837"/>
              <a:gd name="T12" fmla="*/ 2147483646 w 735"/>
              <a:gd name="T13" fmla="*/ 2147483646 h 837"/>
              <a:gd name="T14" fmla="*/ 2147483646 w 735"/>
              <a:gd name="T15" fmla="*/ 2147483646 h 837"/>
              <a:gd name="T16" fmla="*/ 2147483646 w 735"/>
              <a:gd name="T17" fmla="*/ 2147483646 h 837"/>
              <a:gd name="T18" fmla="*/ 2147483646 w 735"/>
              <a:gd name="T19" fmla="*/ 2147483646 h 837"/>
              <a:gd name="T20" fmla="*/ 2147483646 w 735"/>
              <a:gd name="T21" fmla="*/ 2147483646 h 837"/>
              <a:gd name="T22" fmla="*/ 2147483646 w 735"/>
              <a:gd name="T23" fmla="*/ 2147483646 h 837"/>
              <a:gd name="T24" fmla="*/ 2147483646 w 735"/>
              <a:gd name="T25" fmla="*/ 2147483646 h 837"/>
              <a:gd name="T26" fmla="*/ 2147483646 w 735"/>
              <a:gd name="T27" fmla="*/ 2147483646 h 837"/>
              <a:gd name="T28" fmla="*/ 2147483646 w 735"/>
              <a:gd name="T29" fmla="*/ 2147483646 h 837"/>
              <a:gd name="T30" fmla="*/ 2147483646 w 735"/>
              <a:gd name="T31" fmla="*/ 2147483646 h 837"/>
              <a:gd name="T32" fmla="*/ 2147483646 w 735"/>
              <a:gd name="T33" fmla="*/ 2147483646 h 837"/>
              <a:gd name="T34" fmla="*/ 2147483646 w 735"/>
              <a:gd name="T35" fmla="*/ 2147483646 h 837"/>
              <a:gd name="T36" fmla="*/ 2147483646 w 735"/>
              <a:gd name="T37" fmla="*/ 0 h 837"/>
              <a:gd name="T38" fmla="*/ 2147483646 w 735"/>
              <a:gd name="T39" fmla="*/ 2147483646 h 837"/>
              <a:gd name="T40" fmla="*/ 2147483646 w 735"/>
              <a:gd name="T41" fmla="*/ 2147483646 h 837"/>
              <a:gd name="T42" fmla="*/ 2147483646 w 735"/>
              <a:gd name="T43" fmla="*/ 2147483646 h 837"/>
              <a:gd name="T44" fmla="*/ 2147483646 w 735"/>
              <a:gd name="T45" fmla="*/ 2147483646 h 837"/>
              <a:gd name="T46" fmla="*/ 2147483646 w 735"/>
              <a:gd name="T47" fmla="*/ 2147483646 h 837"/>
              <a:gd name="T48" fmla="*/ 2147483646 w 735"/>
              <a:gd name="T49" fmla="*/ 2147483646 h 837"/>
              <a:gd name="T50" fmla="*/ 2147483646 w 735"/>
              <a:gd name="T51" fmla="*/ 2147483646 h 837"/>
              <a:gd name="T52" fmla="*/ 0 w 735"/>
              <a:gd name="T53" fmla="*/ 2147483646 h 837"/>
              <a:gd name="T54" fmla="*/ 0 w 735"/>
              <a:gd name="T55" fmla="*/ 2147483646 h 837"/>
              <a:gd name="T56" fmla="*/ 2147483646 w 735"/>
              <a:gd name="T57" fmla="*/ 2147483646 h 837"/>
              <a:gd name="T58" fmla="*/ 2147483646 w 735"/>
              <a:gd name="T59" fmla="*/ 2147483646 h 837"/>
              <a:gd name="T60" fmla="*/ 2147483646 w 735"/>
              <a:gd name="T61" fmla="*/ 2147483646 h 837"/>
              <a:gd name="T62" fmla="*/ 2147483646 w 735"/>
              <a:gd name="T63" fmla="*/ 2147483646 h 83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735"/>
              <a:gd name="T97" fmla="*/ 0 h 837"/>
              <a:gd name="T98" fmla="*/ 735 w 735"/>
              <a:gd name="T99" fmla="*/ 837 h 837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735" h="837">
                <a:moveTo>
                  <a:pt x="63" y="837"/>
                </a:moveTo>
                <a:lnTo>
                  <a:pt x="147" y="828"/>
                </a:lnTo>
                <a:lnTo>
                  <a:pt x="240" y="819"/>
                </a:lnTo>
                <a:lnTo>
                  <a:pt x="327" y="816"/>
                </a:lnTo>
                <a:lnTo>
                  <a:pt x="453" y="816"/>
                </a:lnTo>
                <a:lnTo>
                  <a:pt x="570" y="825"/>
                </a:lnTo>
                <a:lnTo>
                  <a:pt x="669" y="837"/>
                </a:lnTo>
                <a:lnTo>
                  <a:pt x="693" y="783"/>
                </a:lnTo>
                <a:lnTo>
                  <a:pt x="723" y="693"/>
                </a:lnTo>
                <a:lnTo>
                  <a:pt x="735" y="621"/>
                </a:lnTo>
                <a:lnTo>
                  <a:pt x="735" y="537"/>
                </a:lnTo>
                <a:lnTo>
                  <a:pt x="723" y="453"/>
                </a:lnTo>
                <a:lnTo>
                  <a:pt x="696" y="369"/>
                </a:lnTo>
                <a:lnTo>
                  <a:pt x="654" y="291"/>
                </a:lnTo>
                <a:lnTo>
                  <a:pt x="606" y="219"/>
                </a:lnTo>
                <a:lnTo>
                  <a:pt x="552" y="156"/>
                </a:lnTo>
                <a:lnTo>
                  <a:pt x="489" y="93"/>
                </a:lnTo>
                <a:lnTo>
                  <a:pt x="429" y="45"/>
                </a:lnTo>
                <a:lnTo>
                  <a:pt x="360" y="0"/>
                </a:lnTo>
                <a:lnTo>
                  <a:pt x="282" y="57"/>
                </a:lnTo>
                <a:lnTo>
                  <a:pt x="216" y="117"/>
                </a:lnTo>
                <a:lnTo>
                  <a:pt x="153" y="180"/>
                </a:lnTo>
                <a:lnTo>
                  <a:pt x="102" y="249"/>
                </a:lnTo>
                <a:lnTo>
                  <a:pt x="57" y="324"/>
                </a:lnTo>
                <a:lnTo>
                  <a:pt x="30" y="393"/>
                </a:lnTo>
                <a:lnTo>
                  <a:pt x="15" y="447"/>
                </a:lnTo>
                <a:lnTo>
                  <a:pt x="0" y="516"/>
                </a:lnTo>
                <a:lnTo>
                  <a:pt x="0" y="594"/>
                </a:lnTo>
                <a:lnTo>
                  <a:pt x="6" y="660"/>
                </a:lnTo>
                <a:lnTo>
                  <a:pt x="18" y="732"/>
                </a:lnTo>
                <a:lnTo>
                  <a:pt x="45" y="798"/>
                </a:lnTo>
                <a:lnTo>
                  <a:pt x="63" y="837"/>
                </a:lnTo>
                <a:close/>
              </a:path>
            </a:pathLst>
          </a:custGeom>
          <a:solidFill>
            <a:srgbClr val="3399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728" name="Freeform 8"/>
          <p:cNvSpPr>
            <a:spLocks/>
          </p:cNvSpPr>
          <p:nvPr/>
        </p:nvSpPr>
        <p:spPr bwMode="auto">
          <a:xfrm>
            <a:off x="2890839" y="2200275"/>
            <a:ext cx="3195637" cy="2476500"/>
          </a:xfrm>
          <a:custGeom>
            <a:avLst/>
            <a:gdLst>
              <a:gd name="T0" fmla="*/ 2147483646 w 2013"/>
              <a:gd name="T1" fmla="*/ 2147483646 h 1560"/>
              <a:gd name="T2" fmla="*/ 2147483646 w 2013"/>
              <a:gd name="T3" fmla="*/ 2147483646 h 1560"/>
              <a:gd name="T4" fmla="*/ 2147483646 w 2013"/>
              <a:gd name="T5" fmla="*/ 2147483646 h 1560"/>
              <a:gd name="T6" fmla="*/ 2147483646 w 2013"/>
              <a:gd name="T7" fmla="*/ 2147483646 h 1560"/>
              <a:gd name="T8" fmla="*/ 2147483646 w 2013"/>
              <a:gd name="T9" fmla="*/ 2147483646 h 1560"/>
              <a:gd name="T10" fmla="*/ 2147483646 w 2013"/>
              <a:gd name="T11" fmla="*/ 2147483646 h 1560"/>
              <a:gd name="T12" fmla="*/ 2147483646 w 2013"/>
              <a:gd name="T13" fmla="*/ 2147483646 h 1560"/>
              <a:gd name="T14" fmla="*/ 2147483646 w 2013"/>
              <a:gd name="T15" fmla="*/ 2147483646 h 1560"/>
              <a:gd name="T16" fmla="*/ 2147483646 w 2013"/>
              <a:gd name="T17" fmla="*/ 2147483646 h 1560"/>
              <a:gd name="T18" fmla="*/ 2147483646 w 2013"/>
              <a:gd name="T19" fmla="*/ 2147483646 h 1560"/>
              <a:gd name="T20" fmla="*/ 2147483646 w 2013"/>
              <a:gd name="T21" fmla="*/ 2147483646 h 1560"/>
              <a:gd name="T22" fmla="*/ 2147483646 w 2013"/>
              <a:gd name="T23" fmla="*/ 2147483646 h 1560"/>
              <a:gd name="T24" fmla="*/ 2147483646 w 2013"/>
              <a:gd name="T25" fmla="*/ 2147483646 h 1560"/>
              <a:gd name="T26" fmla="*/ 2147483646 w 2013"/>
              <a:gd name="T27" fmla="*/ 2147483646 h 1560"/>
              <a:gd name="T28" fmla="*/ 2147483646 w 2013"/>
              <a:gd name="T29" fmla="*/ 2147483646 h 1560"/>
              <a:gd name="T30" fmla="*/ 2147483646 w 2013"/>
              <a:gd name="T31" fmla="*/ 2147483646 h 1560"/>
              <a:gd name="T32" fmla="*/ 2147483646 w 2013"/>
              <a:gd name="T33" fmla="*/ 2147483646 h 1560"/>
              <a:gd name="T34" fmla="*/ 2147483646 w 2013"/>
              <a:gd name="T35" fmla="*/ 2147483646 h 1560"/>
              <a:gd name="T36" fmla="*/ 2147483646 w 2013"/>
              <a:gd name="T37" fmla="*/ 2147483646 h 1560"/>
              <a:gd name="T38" fmla="*/ 2147483646 w 2013"/>
              <a:gd name="T39" fmla="*/ 0 h 1560"/>
              <a:gd name="T40" fmla="*/ 2147483646 w 2013"/>
              <a:gd name="T41" fmla="*/ 2147483646 h 1560"/>
              <a:gd name="T42" fmla="*/ 2147483646 w 2013"/>
              <a:gd name="T43" fmla="*/ 2147483646 h 1560"/>
              <a:gd name="T44" fmla="*/ 2147483646 w 2013"/>
              <a:gd name="T45" fmla="*/ 2147483646 h 1560"/>
              <a:gd name="T46" fmla="*/ 2147483646 w 2013"/>
              <a:gd name="T47" fmla="*/ 2147483646 h 1560"/>
              <a:gd name="T48" fmla="*/ 2147483646 w 2013"/>
              <a:gd name="T49" fmla="*/ 2147483646 h 1560"/>
              <a:gd name="T50" fmla="*/ 2147483646 w 2013"/>
              <a:gd name="T51" fmla="*/ 2147483646 h 1560"/>
              <a:gd name="T52" fmla="*/ 2147483646 w 2013"/>
              <a:gd name="T53" fmla="*/ 2147483646 h 1560"/>
              <a:gd name="T54" fmla="*/ 2147483646 w 2013"/>
              <a:gd name="T55" fmla="*/ 2147483646 h 1560"/>
              <a:gd name="T56" fmla="*/ 2147483646 w 2013"/>
              <a:gd name="T57" fmla="*/ 2147483646 h 1560"/>
              <a:gd name="T58" fmla="*/ 2147483646 w 2013"/>
              <a:gd name="T59" fmla="*/ 2147483646 h 1560"/>
              <a:gd name="T60" fmla="*/ 2147483646 w 2013"/>
              <a:gd name="T61" fmla="*/ 2147483646 h 1560"/>
              <a:gd name="T62" fmla="*/ 2147483646 w 2013"/>
              <a:gd name="T63" fmla="*/ 2147483646 h 1560"/>
              <a:gd name="T64" fmla="*/ 2147483646 w 2013"/>
              <a:gd name="T65" fmla="*/ 2147483646 h 1560"/>
              <a:gd name="T66" fmla="*/ 0 w 2013"/>
              <a:gd name="T67" fmla="*/ 2147483646 h 1560"/>
              <a:gd name="T68" fmla="*/ 2147483646 w 2013"/>
              <a:gd name="T69" fmla="*/ 2147483646 h 1560"/>
              <a:gd name="T70" fmla="*/ 2147483646 w 2013"/>
              <a:gd name="T71" fmla="*/ 2147483646 h 1560"/>
              <a:gd name="T72" fmla="*/ 2147483646 w 2013"/>
              <a:gd name="T73" fmla="*/ 2147483646 h 1560"/>
              <a:gd name="T74" fmla="*/ 2147483646 w 2013"/>
              <a:gd name="T75" fmla="*/ 2147483646 h 1560"/>
              <a:gd name="T76" fmla="*/ 2147483646 w 2013"/>
              <a:gd name="T77" fmla="*/ 2147483646 h 1560"/>
              <a:gd name="T78" fmla="*/ 2147483646 w 2013"/>
              <a:gd name="T79" fmla="*/ 2147483646 h 1560"/>
              <a:gd name="T80" fmla="*/ 2147483646 w 2013"/>
              <a:gd name="T81" fmla="*/ 2147483646 h 1560"/>
              <a:gd name="T82" fmla="*/ 2147483646 w 2013"/>
              <a:gd name="T83" fmla="*/ 2147483646 h 1560"/>
              <a:gd name="T84" fmla="*/ 2147483646 w 2013"/>
              <a:gd name="T85" fmla="*/ 2147483646 h 1560"/>
              <a:gd name="T86" fmla="*/ 2147483646 w 2013"/>
              <a:gd name="T87" fmla="*/ 2147483646 h 1560"/>
              <a:gd name="T88" fmla="*/ 2147483646 w 2013"/>
              <a:gd name="T89" fmla="*/ 2147483646 h 1560"/>
              <a:gd name="T90" fmla="*/ 2147483646 w 2013"/>
              <a:gd name="T91" fmla="*/ 2147483646 h 1560"/>
              <a:gd name="T92" fmla="*/ 2147483646 w 2013"/>
              <a:gd name="T93" fmla="*/ 2147483646 h 1560"/>
              <a:gd name="T94" fmla="*/ 2147483646 w 2013"/>
              <a:gd name="T95" fmla="*/ 2147483646 h 1560"/>
              <a:gd name="T96" fmla="*/ 2147483646 w 2013"/>
              <a:gd name="T97" fmla="*/ 2147483646 h 1560"/>
              <a:gd name="T98" fmla="*/ 2147483646 w 2013"/>
              <a:gd name="T99" fmla="*/ 2147483646 h 1560"/>
              <a:gd name="T100" fmla="*/ 2147483646 w 2013"/>
              <a:gd name="T101" fmla="*/ 2147483646 h 1560"/>
              <a:gd name="T102" fmla="*/ 2147483646 w 2013"/>
              <a:gd name="T103" fmla="*/ 2147483646 h 1560"/>
              <a:gd name="T104" fmla="*/ 2147483646 w 2013"/>
              <a:gd name="T105" fmla="*/ 2147483646 h 1560"/>
              <a:gd name="T106" fmla="*/ 2147483646 w 2013"/>
              <a:gd name="T107" fmla="*/ 2147483646 h 1560"/>
              <a:gd name="T108" fmla="*/ 2147483646 w 2013"/>
              <a:gd name="T109" fmla="*/ 2147483646 h 1560"/>
              <a:gd name="T110" fmla="*/ 2147483646 w 2013"/>
              <a:gd name="T111" fmla="*/ 2147483646 h 1560"/>
              <a:gd name="T112" fmla="*/ 2147483646 w 2013"/>
              <a:gd name="T113" fmla="*/ 2147483646 h 1560"/>
              <a:gd name="T114" fmla="*/ 2147483646 w 2013"/>
              <a:gd name="T115" fmla="*/ 2147483646 h 1560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013"/>
              <a:gd name="T175" fmla="*/ 0 h 1560"/>
              <a:gd name="T176" fmla="*/ 2013 w 2013"/>
              <a:gd name="T177" fmla="*/ 1560 h 1560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013" h="1560">
                <a:moveTo>
                  <a:pt x="1722" y="1062"/>
                </a:moveTo>
                <a:lnTo>
                  <a:pt x="1689" y="993"/>
                </a:lnTo>
                <a:lnTo>
                  <a:pt x="1665" y="912"/>
                </a:lnTo>
                <a:lnTo>
                  <a:pt x="1653" y="834"/>
                </a:lnTo>
                <a:lnTo>
                  <a:pt x="1653" y="753"/>
                </a:lnTo>
                <a:lnTo>
                  <a:pt x="1668" y="666"/>
                </a:lnTo>
                <a:lnTo>
                  <a:pt x="1692" y="588"/>
                </a:lnTo>
                <a:lnTo>
                  <a:pt x="1725" y="522"/>
                </a:lnTo>
                <a:lnTo>
                  <a:pt x="1767" y="459"/>
                </a:lnTo>
                <a:lnTo>
                  <a:pt x="1818" y="393"/>
                </a:lnTo>
                <a:lnTo>
                  <a:pt x="1875" y="333"/>
                </a:lnTo>
                <a:lnTo>
                  <a:pt x="1938" y="276"/>
                </a:lnTo>
                <a:lnTo>
                  <a:pt x="2013" y="222"/>
                </a:lnTo>
                <a:lnTo>
                  <a:pt x="1956" y="186"/>
                </a:lnTo>
                <a:lnTo>
                  <a:pt x="1869" y="138"/>
                </a:lnTo>
                <a:lnTo>
                  <a:pt x="1752" y="93"/>
                </a:lnTo>
                <a:lnTo>
                  <a:pt x="1635" y="57"/>
                </a:lnTo>
                <a:lnTo>
                  <a:pt x="1539" y="36"/>
                </a:lnTo>
                <a:lnTo>
                  <a:pt x="1434" y="18"/>
                </a:lnTo>
                <a:lnTo>
                  <a:pt x="1251" y="0"/>
                </a:lnTo>
                <a:lnTo>
                  <a:pt x="1092" y="3"/>
                </a:lnTo>
                <a:lnTo>
                  <a:pt x="918" y="21"/>
                </a:lnTo>
                <a:lnTo>
                  <a:pt x="768" y="51"/>
                </a:lnTo>
                <a:lnTo>
                  <a:pt x="609" y="102"/>
                </a:lnTo>
                <a:lnTo>
                  <a:pt x="501" y="147"/>
                </a:lnTo>
                <a:lnTo>
                  <a:pt x="384" y="210"/>
                </a:lnTo>
                <a:lnTo>
                  <a:pt x="291" y="273"/>
                </a:lnTo>
                <a:lnTo>
                  <a:pt x="216" y="339"/>
                </a:lnTo>
                <a:lnTo>
                  <a:pt x="153" y="405"/>
                </a:lnTo>
                <a:lnTo>
                  <a:pt x="102" y="474"/>
                </a:lnTo>
                <a:lnTo>
                  <a:pt x="60" y="540"/>
                </a:lnTo>
                <a:lnTo>
                  <a:pt x="30" y="618"/>
                </a:lnTo>
                <a:lnTo>
                  <a:pt x="9" y="693"/>
                </a:lnTo>
                <a:lnTo>
                  <a:pt x="0" y="789"/>
                </a:lnTo>
                <a:lnTo>
                  <a:pt x="3" y="873"/>
                </a:lnTo>
                <a:lnTo>
                  <a:pt x="27" y="975"/>
                </a:lnTo>
                <a:lnTo>
                  <a:pt x="66" y="1053"/>
                </a:lnTo>
                <a:lnTo>
                  <a:pt x="108" y="1131"/>
                </a:lnTo>
                <a:lnTo>
                  <a:pt x="177" y="1212"/>
                </a:lnTo>
                <a:lnTo>
                  <a:pt x="258" y="1287"/>
                </a:lnTo>
                <a:lnTo>
                  <a:pt x="336" y="1347"/>
                </a:lnTo>
                <a:lnTo>
                  <a:pt x="444" y="1413"/>
                </a:lnTo>
                <a:lnTo>
                  <a:pt x="528" y="1452"/>
                </a:lnTo>
                <a:lnTo>
                  <a:pt x="633" y="1494"/>
                </a:lnTo>
                <a:lnTo>
                  <a:pt x="735" y="1524"/>
                </a:lnTo>
                <a:lnTo>
                  <a:pt x="834" y="1548"/>
                </a:lnTo>
                <a:lnTo>
                  <a:pt x="906" y="1560"/>
                </a:lnTo>
                <a:lnTo>
                  <a:pt x="936" y="1503"/>
                </a:lnTo>
                <a:lnTo>
                  <a:pt x="978" y="1446"/>
                </a:lnTo>
                <a:lnTo>
                  <a:pt x="1035" y="1386"/>
                </a:lnTo>
                <a:lnTo>
                  <a:pt x="1101" y="1326"/>
                </a:lnTo>
                <a:lnTo>
                  <a:pt x="1179" y="1266"/>
                </a:lnTo>
                <a:lnTo>
                  <a:pt x="1266" y="1215"/>
                </a:lnTo>
                <a:lnTo>
                  <a:pt x="1365" y="1167"/>
                </a:lnTo>
                <a:lnTo>
                  <a:pt x="1449" y="1131"/>
                </a:lnTo>
                <a:lnTo>
                  <a:pt x="1554" y="1098"/>
                </a:lnTo>
                <a:lnTo>
                  <a:pt x="1659" y="1071"/>
                </a:lnTo>
                <a:lnTo>
                  <a:pt x="1722" y="1062"/>
                </a:lnTo>
                <a:close/>
              </a:path>
            </a:pathLst>
          </a:custGeom>
          <a:solidFill>
            <a:srgbClr val="CCEC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3984167" y="1143001"/>
            <a:ext cx="4047454" cy="492443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FFFFFF"/>
            </a:outerShdw>
          </a:effectLst>
        </p:spPr>
        <p:txBody>
          <a:bodyPr wrap="none" anchorCtr="1">
            <a:spAutoFit/>
          </a:bodyPr>
          <a:lstStyle/>
          <a:p>
            <a:pPr algn="ctr">
              <a:spcBef>
                <a:spcPct val="60000"/>
              </a:spcBef>
              <a:buClr>
                <a:srgbClr val="002AB0"/>
              </a:buClr>
              <a:buFont typeface="Wingdings" pitchFamily="2" charset="2"/>
              <a:buNone/>
            </a:pPr>
            <a:r>
              <a:rPr lang="en-US" altLang="en-US" sz="2600">
                <a:solidFill>
                  <a:srgbClr val="336699"/>
                </a:solidFill>
              </a:rPr>
              <a:t>( </a:t>
            </a:r>
            <a:r>
              <a:rPr lang="en-US" altLang="en-US" sz="2600">
                <a:solidFill>
                  <a:srgbClr val="CCECFF"/>
                </a:solidFill>
              </a:rPr>
              <a:t>A heterogeneous disorder )</a:t>
            </a: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524000" y="-152400"/>
            <a:ext cx="863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FFFFFF"/>
            </a:outerShdw>
          </a:effectLst>
        </p:spPr>
        <p:txBody>
          <a:bodyPr anchor="ctr"/>
          <a:lstStyle/>
          <a:p>
            <a:pPr algn="ctr"/>
            <a:r>
              <a:rPr lang="en-US" altLang="en-US" sz="4400"/>
              <a:t>Treatment / Pathophysiology</a:t>
            </a:r>
          </a:p>
        </p:txBody>
      </p:sp>
      <p:sp>
        <p:nvSpPr>
          <p:cNvPr id="30731" name="Oval 11"/>
          <p:cNvSpPr>
            <a:spLocks noChangeArrowheads="1"/>
          </p:cNvSpPr>
          <p:nvPr/>
        </p:nvSpPr>
        <p:spPr bwMode="auto">
          <a:xfrm>
            <a:off x="4214813" y="3844926"/>
            <a:ext cx="3789362" cy="2513013"/>
          </a:xfrm>
          <a:prstGeom prst="ellipse">
            <a:avLst/>
          </a:prstGeom>
          <a:noFill/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30732" name="Oval 12"/>
          <p:cNvSpPr>
            <a:spLocks noChangeArrowheads="1"/>
          </p:cNvSpPr>
          <p:nvPr/>
        </p:nvSpPr>
        <p:spPr bwMode="auto">
          <a:xfrm>
            <a:off x="2890838" y="2206626"/>
            <a:ext cx="3789362" cy="2513013"/>
          </a:xfrm>
          <a:prstGeom prst="ellipse">
            <a:avLst/>
          </a:prstGeom>
          <a:noFill/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30733" name="Oval 13"/>
          <p:cNvSpPr>
            <a:spLocks noChangeArrowheads="1"/>
          </p:cNvSpPr>
          <p:nvPr/>
        </p:nvSpPr>
        <p:spPr bwMode="auto">
          <a:xfrm>
            <a:off x="5514976" y="2206626"/>
            <a:ext cx="3789363" cy="2513013"/>
          </a:xfrm>
          <a:prstGeom prst="ellipse">
            <a:avLst/>
          </a:prstGeom>
          <a:noFill/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3121620" y="2730500"/>
            <a:ext cx="222766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a typeface="PMingLiU" pitchFamily="18" charset="-120"/>
              </a:rPr>
              <a:t>Nocturnal</a:t>
            </a:r>
          </a:p>
          <a:p>
            <a:pPr algn="ctr"/>
            <a:r>
              <a:rPr lang="en-US" altLang="en-US">
                <a:solidFill>
                  <a:srgbClr val="000000"/>
                </a:solidFill>
                <a:ea typeface="PMingLiU" pitchFamily="18" charset="-120"/>
              </a:rPr>
              <a:t>Polyuria</a:t>
            </a:r>
          </a:p>
          <a:p>
            <a:pPr algn="ctr"/>
            <a:r>
              <a:rPr lang="en-US" altLang="en-US">
                <a:solidFill>
                  <a:srgbClr val="000000"/>
                </a:solidFill>
                <a:ea typeface="PMingLiU" pitchFamily="18" charset="-120"/>
              </a:rPr>
              <a:t>(Lack of ADH Release)</a:t>
            </a: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6838210" y="2730500"/>
            <a:ext cx="201125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a typeface="PMingLiU" pitchFamily="18" charset="-120"/>
              </a:rPr>
              <a:t>Reduced nocturnal </a:t>
            </a:r>
          </a:p>
          <a:p>
            <a:pPr algn="ctr"/>
            <a:r>
              <a:rPr lang="en-US" altLang="en-US">
                <a:solidFill>
                  <a:srgbClr val="000000"/>
                </a:solidFill>
                <a:ea typeface="PMingLiU" pitchFamily="18" charset="-120"/>
              </a:rPr>
              <a:t>functional bladder </a:t>
            </a:r>
          </a:p>
          <a:p>
            <a:pPr algn="ctr"/>
            <a:r>
              <a:rPr lang="en-US" altLang="en-US">
                <a:solidFill>
                  <a:srgbClr val="000000"/>
                </a:solidFill>
                <a:ea typeface="PMingLiU" pitchFamily="18" charset="-120"/>
              </a:rPr>
              <a:t>capacity</a:t>
            </a: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4210050" y="4076701"/>
            <a:ext cx="3771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2000">
                <a:solidFill>
                  <a:srgbClr val="FFFFFF"/>
                </a:solidFill>
                <a:ea typeface="PMingLiU" pitchFamily="18" charset="-120"/>
              </a:rPr>
              <a:t>Nocturnal enuresis</a:t>
            </a:r>
          </a:p>
        </p:txBody>
      </p: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4710604" y="5068888"/>
            <a:ext cx="266919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a typeface="PMingLiU" pitchFamily="18" charset="-120"/>
              </a:rPr>
              <a:t>Impaired arousal response</a:t>
            </a:r>
          </a:p>
          <a:p>
            <a:pPr algn="ctr"/>
            <a:r>
              <a:rPr lang="en-US" altLang="en-US">
                <a:solidFill>
                  <a:srgbClr val="000000"/>
                </a:solidFill>
                <a:ea typeface="PMingLiU" pitchFamily="18" charset="-120"/>
              </a:rPr>
              <a:t>to bladder fullness</a:t>
            </a:r>
          </a:p>
          <a:p>
            <a:pPr algn="ctr"/>
            <a:r>
              <a:rPr lang="en-US" altLang="en-US">
                <a:solidFill>
                  <a:srgbClr val="000000"/>
                </a:solidFill>
                <a:ea typeface="PMingLiU" pitchFamily="18" charset="-120"/>
              </a:rPr>
              <a:t>from sleep</a:t>
            </a:r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>
            <a:off x="3141663" y="6353175"/>
            <a:ext cx="5715000" cy="0"/>
          </a:xfrm>
          <a:prstGeom prst="line">
            <a:avLst/>
          </a:prstGeom>
          <a:noFill/>
          <a:ln w="57150" cap="sq">
            <a:solidFill>
              <a:srgbClr val="336699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n-GB"/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4267200" y="64008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en-US" altLang="en-US" sz="2800">
                <a:solidFill>
                  <a:srgbClr val="99FF99"/>
                </a:solidFill>
                <a:latin typeface="Times New Roman" pitchFamily="18" charset="0"/>
              </a:rPr>
              <a:t>Genetics </a:t>
            </a:r>
          </a:p>
        </p:txBody>
      </p:sp>
      <p:sp>
        <p:nvSpPr>
          <p:cNvPr id="207894" name="Line 22">
            <a:extLst>
              <a:ext uri="{FF2B5EF4-FFF2-40B4-BE49-F238E27FC236}">
                <a16:creationId xmlns="" xmlns:a16="http://schemas.microsoft.com/office/drawing/2014/main" id="{E19006D0-31C9-4F5D-8B13-96F2B508605E}"/>
              </a:ext>
            </a:extLst>
          </p:cNvPr>
          <p:cNvSpPr>
            <a:spLocks noChangeShapeType="1"/>
          </p:cNvSpPr>
          <p:nvPr/>
        </p:nvSpPr>
        <p:spPr bwMode="auto">
          <a:xfrm rot="17494367" flipH="1">
            <a:off x="2514600" y="1752600"/>
            <a:ext cx="533400" cy="1066800"/>
          </a:xfrm>
          <a:prstGeom prst="line">
            <a:avLst/>
          </a:prstGeom>
          <a:noFill/>
          <a:ln w="76200" cap="sq">
            <a:solidFill>
              <a:schemeClr val="tx2">
                <a:lumMod val="10000"/>
              </a:schemeClr>
            </a:solidFill>
            <a:round/>
            <a:headEnd type="none" w="sm" len="sm"/>
            <a:tailEnd type="triangle" w="sm" len="sm"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07895" name="Line 23">
            <a:extLst>
              <a:ext uri="{FF2B5EF4-FFF2-40B4-BE49-F238E27FC236}">
                <a16:creationId xmlns="" xmlns:a16="http://schemas.microsoft.com/office/drawing/2014/main" id="{BD1D3EBB-BC25-4A9C-843A-BD6412B61164}"/>
              </a:ext>
            </a:extLst>
          </p:cNvPr>
          <p:cNvSpPr>
            <a:spLocks noChangeShapeType="1"/>
          </p:cNvSpPr>
          <p:nvPr/>
        </p:nvSpPr>
        <p:spPr bwMode="auto">
          <a:xfrm rot="13760630" flipH="1">
            <a:off x="2895601" y="1539876"/>
            <a:ext cx="3013075" cy="1622425"/>
          </a:xfrm>
          <a:prstGeom prst="line">
            <a:avLst/>
          </a:prstGeom>
          <a:noFill/>
          <a:ln w="76200" cap="sq">
            <a:solidFill>
              <a:schemeClr val="tx2">
                <a:lumMod val="10000"/>
              </a:schemeClr>
            </a:solidFill>
            <a:round/>
            <a:headEnd type="none" w="sm" len="sm"/>
            <a:tailEnd type="triangle" w="sm" len="sm"/>
          </a:ln>
          <a:effectLst/>
        </p:spPr>
        <p:txBody>
          <a:bodyPr wrap="none"/>
          <a:lstStyle/>
          <a:p>
            <a:pPr>
              <a:defRPr/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30742" name="Rectangle 24"/>
          <p:cNvSpPr>
            <a:spLocks noChangeArrowheads="1"/>
          </p:cNvSpPr>
          <p:nvPr/>
        </p:nvSpPr>
        <p:spPr bwMode="auto">
          <a:xfrm>
            <a:off x="1802637" y="1143001"/>
            <a:ext cx="143821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 sz="3200">
                <a:solidFill>
                  <a:srgbClr val="001D2E"/>
                </a:solidFill>
                <a:latin typeface="Times New Roman" pitchFamily="18" charset="0"/>
              </a:rPr>
              <a:t>Minirin</a:t>
            </a:r>
          </a:p>
        </p:txBody>
      </p:sp>
      <p:sp>
        <p:nvSpPr>
          <p:cNvPr id="30743" name="Line 25"/>
          <p:cNvSpPr>
            <a:spLocks noChangeShapeType="1"/>
          </p:cNvSpPr>
          <p:nvPr/>
        </p:nvSpPr>
        <p:spPr bwMode="auto">
          <a:xfrm rot="1892549" flipH="1">
            <a:off x="9120188" y="4365625"/>
            <a:ext cx="914400" cy="1588"/>
          </a:xfrm>
          <a:prstGeom prst="line">
            <a:avLst/>
          </a:prstGeom>
          <a:noFill/>
          <a:ln w="57150" cap="sq">
            <a:solidFill>
              <a:srgbClr val="FF3300"/>
            </a:solidFill>
            <a:round/>
            <a:headEnd type="none" w="sm" len="sm"/>
            <a:tailEnd type="triangle" w="sm" len="sm"/>
          </a:ln>
        </p:spPr>
        <p:txBody>
          <a:bodyPr wrap="none"/>
          <a:lstStyle/>
          <a:p>
            <a:endParaRPr lang="en-GB"/>
          </a:p>
        </p:txBody>
      </p:sp>
      <p:sp>
        <p:nvSpPr>
          <p:cNvPr id="30744" name="Rectangle 26"/>
          <p:cNvSpPr>
            <a:spLocks noChangeArrowheads="1"/>
          </p:cNvSpPr>
          <p:nvPr/>
        </p:nvSpPr>
        <p:spPr bwMode="auto">
          <a:xfrm>
            <a:off x="8650229" y="4800600"/>
            <a:ext cx="171938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>
                <a:solidFill>
                  <a:srgbClr val="99FF99"/>
                </a:solidFill>
                <a:latin typeface="Times New Roman" pitchFamily="18" charset="0"/>
              </a:rPr>
              <a:t>Anticholinergics</a:t>
            </a:r>
          </a:p>
        </p:txBody>
      </p:sp>
    </p:spTree>
    <p:extLst>
      <p:ext uri="{BB962C8B-B14F-4D97-AF65-F5344CB8AC3E}">
        <p14:creationId xmlns:p14="http://schemas.microsoft.com/office/powerpoint/2010/main" val="2483500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dirty="0" smtClean="0">
                <a:cs typeface="+mj-cs"/>
              </a:rPr>
              <a:t>Behavioral </a:t>
            </a:r>
            <a:r>
              <a:rPr lang="en-US" altLang="en-US" dirty="0" err="1" smtClean="0">
                <a:cs typeface="+mj-cs"/>
              </a:rPr>
              <a:t>therppy</a:t>
            </a:r>
            <a:r>
              <a:rPr lang="en-US" altLang="en-US" dirty="0" smtClean="0">
                <a:cs typeface="+mj-cs"/>
              </a:rPr>
              <a:t> </a:t>
            </a:r>
            <a:r>
              <a:rPr lang="en-US" altLang="en-US" dirty="0">
                <a:cs typeface="+mj-cs"/>
              </a:rPr>
              <a:t>:needs to achieve good bowel and bladder habits requires a supportive parent</a:t>
            </a:r>
            <a:r>
              <a:rPr lang="en-US" altLang="en-US" dirty="0" smtClean="0">
                <a:cs typeface="+mj-cs"/>
              </a:rPr>
              <a:t>, a </a:t>
            </a:r>
            <a:r>
              <a:rPr lang="en-US" altLang="en-US" dirty="0">
                <a:cs typeface="+mj-cs"/>
              </a:rPr>
              <a:t>motivated child, patience and time</a:t>
            </a:r>
          </a:p>
          <a:p>
            <a:endParaRPr lang="en-US" altLang="en-US" dirty="0">
              <a:cs typeface="+mj-cs"/>
            </a:endParaRPr>
          </a:p>
          <a:p>
            <a:r>
              <a:rPr lang="en-US" altLang="en-US" dirty="0">
                <a:cs typeface="+mj-cs"/>
              </a:rPr>
              <a:t>Frequent regular voiding, fluid </a:t>
            </a:r>
            <a:r>
              <a:rPr lang="en-US" altLang="en-US" dirty="0" smtClean="0">
                <a:cs typeface="+mj-cs"/>
              </a:rPr>
              <a:t>intake</a:t>
            </a:r>
            <a:endParaRPr lang="en-US" altLang="en-US" dirty="0">
              <a:cs typeface="+mj-cs"/>
            </a:endParaRPr>
          </a:p>
          <a:p>
            <a:r>
              <a:rPr lang="en-US" altLang="en-US" dirty="0">
                <a:cs typeface="+mj-cs"/>
              </a:rPr>
              <a:t>Star </a:t>
            </a:r>
            <a:r>
              <a:rPr lang="en-US" altLang="en-US" dirty="0" smtClean="0">
                <a:cs typeface="+mj-cs"/>
              </a:rPr>
              <a:t>charts</a:t>
            </a:r>
            <a:endParaRPr lang="en-US" dirty="0" smtClean="0">
              <a:cs typeface="+mj-cs"/>
            </a:endParaRPr>
          </a:p>
          <a:p>
            <a:pPr>
              <a:defRPr/>
            </a:pPr>
            <a:endParaRPr lang="en-US" dirty="0">
              <a:cs typeface="+mj-cs"/>
            </a:endParaRPr>
          </a:p>
          <a:p>
            <a:pPr>
              <a:defRPr/>
            </a:pPr>
            <a:r>
              <a:rPr lang="en-US" dirty="0" smtClean="0">
                <a:cs typeface="+mj-cs"/>
              </a:rPr>
              <a:t>Avoid </a:t>
            </a:r>
            <a:r>
              <a:rPr lang="en-US" dirty="0">
                <a:cs typeface="+mj-cs"/>
              </a:rPr>
              <a:t>caffeinated drink</a:t>
            </a:r>
          </a:p>
          <a:p>
            <a:pPr>
              <a:defRPr/>
            </a:pPr>
            <a:endParaRPr lang="en-US" dirty="0">
              <a:cs typeface="+mj-cs"/>
            </a:endParaRPr>
          </a:p>
          <a:p>
            <a:pPr>
              <a:defRPr/>
            </a:pPr>
            <a:r>
              <a:rPr lang="en-US" dirty="0">
                <a:cs typeface="+mj-cs"/>
              </a:rPr>
              <a:t>Treat constipation</a:t>
            </a:r>
          </a:p>
          <a:p>
            <a:pPr marL="0" indent="0">
              <a:buNone/>
              <a:defRPr/>
            </a:pPr>
            <a:r>
              <a:rPr lang="en-US" dirty="0">
                <a:cs typeface="+mj-cs"/>
              </a:rPr>
              <a:t>Relief of constipation resulted in disappearance of daytime urinary incontinence in 89% and nighttime urinary incontinence in 63% of patients</a:t>
            </a:r>
            <a:endParaRPr lang="ar-JO" dirty="0">
              <a:ea typeface="Majalla UI"/>
              <a:cs typeface="+mj-cs"/>
            </a:endParaRPr>
          </a:p>
          <a:p>
            <a:endParaRPr lang="en-US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6947767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xfrm>
            <a:off x="1981200" y="260351"/>
            <a:ext cx="8229600" cy="792163"/>
          </a:xfrm>
        </p:spPr>
        <p:txBody>
          <a:bodyPr/>
          <a:lstStyle/>
          <a:p>
            <a:pPr eaLnBrk="1" hangingPunct="1"/>
            <a:r>
              <a:rPr lang="en-US" altLang="en-US" sz="3600" b="1">
                <a:cs typeface="+mj-cs"/>
              </a:rPr>
              <a:t> Selecting treatments for PNE categories</a:t>
            </a:r>
          </a:p>
        </p:txBody>
      </p:sp>
      <p:sp>
        <p:nvSpPr>
          <p:cNvPr id="36867" name="Rectangle 3"/>
          <p:cNvSpPr>
            <a:spLocks noGrp="1"/>
          </p:cNvSpPr>
          <p:nvPr>
            <p:ph idx="1"/>
          </p:nvPr>
        </p:nvSpPr>
        <p:spPr>
          <a:xfrm>
            <a:off x="2209800" y="1600200"/>
            <a:ext cx="7772400" cy="5029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Insufficient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nocturnal release of ADH and normal bladder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capacity: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Desmopressin is indicated </a:t>
            </a:r>
            <a:r>
              <a:rPr lang="en-US" altLang="en-US" sz="24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Line </a:t>
            </a:r>
            <a:r>
              <a:rPr lang="en-US" altLang="en-US" sz="2400" b="1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Small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bladder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capacity: Anticholinergic 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Difficult arousal : Enuresis alarm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maleam alar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55293" y="2806081"/>
            <a:ext cx="3197225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979103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Text Box 8"/>
          <p:cNvSpPr txBox="1">
            <a:spLocks noChangeArrowheads="1"/>
          </p:cNvSpPr>
          <p:nvPr/>
        </p:nvSpPr>
        <p:spPr bwMode="auto">
          <a:xfrm>
            <a:off x="2057400" y="5153025"/>
            <a:ext cx="3000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altLang="en-US">
                <a:solidFill>
                  <a:srgbClr val="515151"/>
                </a:solidFill>
              </a:rPr>
              <a:t>*</a:t>
            </a:r>
            <a:endParaRPr lang="sv-SE" altLang="en-US" sz="1600">
              <a:solidFill>
                <a:srgbClr val="515151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Enuresis alarm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altLang="en-US" dirty="0">
                <a:solidFill>
                  <a:srgbClr val="090AE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sv-SE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Curative potential. Cheap. Harmless</a:t>
            </a:r>
          </a:p>
          <a:p>
            <a:r>
              <a:rPr lang="sv-SE" altLang="en-US" dirty="0">
                <a:solidFill>
                  <a:srgbClr val="FF03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Drawbacks</a:t>
            </a:r>
            <a:r>
              <a:rPr lang="sv-SE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Requires time, motivation and hard work</a:t>
            </a:r>
          </a:p>
          <a:p>
            <a:r>
              <a:rPr lang="sv-SE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Prognostic indicators: best effect in motivated families</a:t>
            </a:r>
          </a:p>
          <a:p>
            <a:r>
              <a:rPr lang="sv-SE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Practicalities</a:t>
            </a:r>
            <a:endParaRPr lang="sv-SE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Information, motivation and early follow-up are essential!</a:t>
            </a:r>
          </a:p>
          <a:p>
            <a:r>
              <a:rPr lang="sv-SE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parents need to help the child to wake up</a:t>
            </a:r>
          </a:p>
          <a:p>
            <a:r>
              <a:rPr lang="sv-SE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consistently every night without interruptions</a:t>
            </a:r>
          </a:p>
          <a:p>
            <a:r>
              <a:rPr lang="sv-SE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until either 14 consecutive dry nights or 2-3 months without effect</a:t>
            </a:r>
          </a:p>
          <a:p>
            <a:r>
              <a:rPr lang="sv-SE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Success rate 50-80%</a:t>
            </a:r>
          </a:p>
          <a:p>
            <a:r>
              <a:rPr lang="sv-SE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Relpase  30</a:t>
            </a:r>
            <a:r>
              <a:rPr lang="sv-SE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sv-SE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53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desmopressin</a:t>
            </a:r>
            <a:endParaRPr lang="ar-JO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30% full responder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40% partial response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ea typeface="Majalla UI"/>
                <a:cs typeface="Times New Roman" panose="02020603050405020304" pitchFamily="18" charset="0"/>
              </a:rPr>
              <a:t>Relapse rate 60%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ea typeface="Majalla UI"/>
                <a:cs typeface="Times New Roman" panose="02020603050405020304" pitchFamily="18" charset="0"/>
              </a:rPr>
              <a:t>Tapering the dose decrease relapse</a:t>
            </a:r>
            <a:endParaRPr lang="ar-JO" altLang="en-US" dirty="0" smtClean="0">
              <a:latin typeface="Times New Roman" panose="02020603050405020304" pitchFamily="18" charset="0"/>
              <a:ea typeface="Majalla U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85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2209800" y="609600"/>
            <a:ext cx="7772400" cy="890588"/>
          </a:xfrm>
        </p:spPr>
        <p:txBody>
          <a:bodyPr/>
          <a:lstStyle/>
          <a:p>
            <a:pPr eaLnBrk="1" hangingPunct="1"/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Anticholingerics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059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Oxybutinin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tolterodine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constipation as side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</a:t>
            </a:r>
          </a:p>
        </p:txBody>
      </p:sp>
    </p:spTree>
    <p:extLst>
      <p:ext uri="{BB962C8B-B14F-4D97-AF65-F5344CB8AC3E}">
        <p14:creationId xmlns:p14="http://schemas.microsoft.com/office/powerpoint/2010/main" val="258999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Tricyclic antidepressant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="" xmlns:a16="http://schemas.microsoft.com/office/drawing/2014/main" id="{E5C189AC-EC18-4458-9F61-96D80F788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143126"/>
            <a:ext cx="8229600" cy="4181475"/>
          </a:xfrm>
        </p:spPr>
        <p:txBody>
          <a:bodyPr>
            <a:normAutofit/>
          </a:bodyPr>
          <a:lstStyle/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Imipramine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clomaprimine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improve, 40 % become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dry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relapse rate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anticholinergic ,central effects on sleep and perception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Third line of treatment due to safety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Affect mood and cause sleep disturbances 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constipation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cardiotoxic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516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Bladder dysfunction</a:t>
            </a:r>
            <a:endParaRPr lang="ar-JO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Prevalence of LUTD  is 20% in children</a:t>
            </a:r>
          </a:p>
          <a:p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Cause is neurologic (MMC), anatomic (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puv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),functional</a:t>
            </a:r>
          </a:p>
          <a:p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Cause of recurrent UTI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be caused by constipation</a:t>
            </a:r>
          </a:p>
          <a:p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the problem during filling or emptying</a:t>
            </a:r>
            <a:endParaRPr lang="ar-JO" altLang="en-US" dirty="0" smtClean="0">
              <a:latin typeface="Times New Roman" panose="02020603050405020304" pitchFamily="18" charset="0"/>
              <a:ea typeface="Majalla U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17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Risk factor for UTI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8% girls, 2% boys had UTI by age of  8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5% of febrile infants had UTI</a:t>
            </a:r>
          </a:p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Overall prevalence in infants with UTI was 7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Prevalence of UTI is decreasing with age</a:t>
            </a:r>
          </a:p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Among febrile male infants less than 3 months of age , 2.4% of circumcised males and 20.1% of uncircumcised males had a UTI</a:t>
            </a:r>
          </a:p>
          <a:p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Highest incidence during first year</a:t>
            </a:r>
          </a:p>
          <a:p>
            <a:r>
              <a:rPr lang="ar-J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&gt;F as neonate, more in  uncircumcised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Recurrence rate 12- 30% in first 6-12 m after UTI</a:t>
            </a:r>
            <a:endParaRPr lang="ar-J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96492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+mj-cs"/>
              </a:rPr>
              <a:t>Asymptomatic bacteriuria</a:t>
            </a:r>
            <a:endParaRPr lang="en-US" b="1" dirty="0"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 Presence </a:t>
            </a:r>
            <a:r>
              <a:rPr lang="en-US" dirty="0">
                <a:latin typeface="Times New Roman" panose="02020603050405020304" pitchFamily="18" charset="0"/>
                <a:cs typeface="+mj-cs"/>
              </a:rPr>
              <a:t>of bacteria in urine obtained in asymptomatic children on routine screening or incidentally during other 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investigations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+mj-cs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+mj-cs"/>
              </a:rPr>
              <a:t>prevalence of asymptomatic bacteriuria is 0.37% in boys and 0.47% in 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girls</a:t>
            </a:r>
          </a:p>
          <a:p>
            <a:endParaRPr lang="en-US" dirty="0" smtClean="0">
              <a:latin typeface="Times New Roman" panose="02020603050405020304" pitchFamily="18" charset="0"/>
              <a:cs typeface="+mj-cs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 Highest </a:t>
            </a:r>
            <a:r>
              <a:rPr lang="en-US" dirty="0">
                <a:latin typeface="Times New Roman" panose="02020603050405020304" pitchFamily="18" charset="0"/>
                <a:cs typeface="+mj-cs"/>
              </a:rPr>
              <a:t>rates in uncircumcised boys younger than 1 year old and girls older than 2 years of 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age</a:t>
            </a:r>
          </a:p>
          <a:p>
            <a:endParaRPr lang="en-US" dirty="0" smtClean="0">
              <a:latin typeface="Times New Roman" panose="02020603050405020304" pitchFamily="18" charset="0"/>
              <a:cs typeface="+mj-cs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Asymptomatic </a:t>
            </a:r>
            <a:r>
              <a:rPr lang="en-US" dirty="0">
                <a:latin typeface="Times New Roman" panose="02020603050405020304" pitchFamily="18" charset="0"/>
                <a:cs typeface="+mj-cs"/>
              </a:rPr>
              <a:t>bacteriuria does not require treatment</a:t>
            </a:r>
          </a:p>
        </p:txBody>
      </p:sp>
    </p:spTree>
    <p:extLst>
      <p:ext uri="{BB962C8B-B14F-4D97-AF65-F5344CB8AC3E}">
        <p14:creationId xmlns:p14="http://schemas.microsoft.com/office/powerpoint/2010/main" val="19613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+mj-cs"/>
              </a:rPr>
              <a:t>Uncomplicated UTI</a:t>
            </a:r>
            <a:endParaRPr lang="en-US" b="1" dirty="0"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UTI </a:t>
            </a:r>
            <a:r>
              <a:rPr lang="en-US" dirty="0">
                <a:latin typeface="Times New Roman" panose="02020603050405020304" pitchFamily="18" charset="0"/>
                <a:cs typeface="+mj-cs"/>
              </a:rPr>
              <a:t>in a patient older than 2 months, who has a structurally and functionally normal urinary tract, normal renal function, and a competent immune 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system</a:t>
            </a:r>
            <a:endParaRPr lang="en-US" dirty="0"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83774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+mj-cs"/>
              </a:rPr>
              <a:t>Complicated UTI</a:t>
            </a:r>
            <a:endParaRPr lang="en-US" b="1" dirty="0"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676400" y="1371601"/>
            <a:ext cx="8915400" cy="45259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+mj-cs"/>
              </a:rPr>
              <a:t>C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hild who is: ≤ 2 </a:t>
            </a:r>
            <a:r>
              <a:rPr lang="en-US" dirty="0">
                <a:latin typeface="Times New Roman" panose="02020603050405020304" pitchFamily="18" charset="0"/>
                <a:cs typeface="+mj-cs"/>
              </a:rPr>
              <a:t>months old</a:t>
            </a:r>
            <a:r>
              <a:rPr lang="en-US" dirty="0" smtClean="0">
                <a:latin typeface="Times New Roman" panose="02020603050405020304" pitchFamily="18" charset="0"/>
                <a:cs typeface="+mj-cs"/>
              </a:rPr>
              <a:t>;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+mj-cs"/>
              </a:rPr>
              <a:t>or</a:t>
            </a:r>
            <a:r>
              <a:rPr lang="en-US" dirty="0">
                <a:latin typeface="Times New Roman" panose="02020603050405020304" pitchFamily="18" charset="0"/>
                <a:cs typeface="+mj-cs"/>
              </a:rPr>
              <a:t> </a:t>
            </a:r>
            <a:endParaRPr lang="en-US" dirty="0" smtClean="0">
              <a:latin typeface="Times New Roman" panose="02020603050405020304" pitchFamily="18" charset="0"/>
              <a:cs typeface="+mj-cs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+mj-cs"/>
              </a:rPr>
              <a:t>has a structural </a:t>
            </a:r>
            <a:r>
              <a:rPr lang="en-US" dirty="0">
                <a:latin typeface="Times New Roman" panose="02020603050405020304" pitchFamily="18" charset="0"/>
                <a:cs typeface="+mj-cs"/>
              </a:rPr>
              <a:t>or functional abnormality of the urinary tract; or has abnormal renal function; or is systemically unwell (toxic-looking, hemodynamically unstable, immunocompromised, unable to tolerate oral medication, or not responding to oral medication)</a:t>
            </a:r>
          </a:p>
        </p:txBody>
      </p:sp>
    </p:spTree>
    <p:extLst>
      <p:ext uri="{BB962C8B-B14F-4D97-AF65-F5344CB8AC3E}">
        <p14:creationId xmlns:p14="http://schemas.microsoft.com/office/powerpoint/2010/main" val="3457568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29313</TotalTime>
  <Words>2541</Words>
  <Application>Microsoft Office PowerPoint</Application>
  <PresentationFormat>Widescreen</PresentationFormat>
  <Paragraphs>401</Paragraphs>
  <Slides>59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8" baseType="lpstr">
      <vt:lpstr>Arial</vt:lpstr>
      <vt:lpstr>Calibri</vt:lpstr>
      <vt:lpstr>Calibri Light</vt:lpstr>
      <vt:lpstr>Majalla UI</vt:lpstr>
      <vt:lpstr>PMingLiU</vt:lpstr>
      <vt:lpstr>Times New Roman</vt:lpstr>
      <vt:lpstr>Wingdings</vt:lpstr>
      <vt:lpstr>Wingdings 2</vt:lpstr>
      <vt:lpstr>Office Theme</vt:lpstr>
      <vt:lpstr>Urinary Tract infection in pediatrics VUR Enuresis 5th y, 23-24</vt:lpstr>
      <vt:lpstr>Definition </vt:lpstr>
      <vt:lpstr>Urinary tract infections</vt:lpstr>
      <vt:lpstr>Urinary Tract Infections</vt:lpstr>
      <vt:lpstr>Risk Factors for Urinary Tract Infection </vt:lpstr>
      <vt:lpstr>Risk factor for UTI</vt:lpstr>
      <vt:lpstr>Asymptomatic bacteriuria</vt:lpstr>
      <vt:lpstr>Uncomplicated UTI</vt:lpstr>
      <vt:lpstr>Complicated UTI</vt:lpstr>
      <vt:lpstr>Atypical UTI</vt:lpstr>
      <vt:lpstr>Symptoms (heterogeneous)</vt:lpstr>
      <vt:lpstr>Physical Examination  </vt:lpstr>
      <vt:lpstr>Physical examination </vt:lpstr>
      <vt:lpstr>Diagnosis</vt:lpstr>
      <vt:lpstr>Diagnosis</vt:lpstr>
      <vt:lpstr>PowerPoint Presentation</vt:lpstr>
      <vt:lpstr>Dipstick testing </vt:lpstr>
      <vt:lpstr>Causative microorganism  </vt:lpstr>
      <vt:lpstr>PowerPoint Presentation</vt:lpstr>
      <vt:lpstr>PowerPoint Presentation</vt:lpstr>
      <vt:lpstr>Treatment of UTI</vt:lpstr>
      <vt:lpstr>Duration of treatment </vt:lpstr>
      <vt:lpstr>Further investigation</vt:lpstr>
      <vt:lpstr>PowerPoint Presentation</vt:lpstr>
      <vt:lpstr>Renal Bladder Ultrasound(AAP)</vt:lpstr>
      <vt:lpstr>RBUS for first febrile UTI</vt:lpstr>
      <vt:lpstr>What is so special about Non-E. Coli UTI </vt:lpstr>
      <vt:lpstr>Factors that predicts Renal Scaring at first UTI</vt:lpstr>
      <vt:lpstr>Vesicoureteral Reflux</vt:lpstr>
      <vt:lpstr> Vesicoureteral reflux (VUR) </vt:lpstr>
      <vt:lpstr>Primary VUR</vt:lpstr>
      <vt:lpstr>PowerPoint Presentation</vt:lpstr>
      <vt:lpstr>Secondary VUR</vt:lpstr>
      <vt:lpstr>Epidemiology </vt:lpstr>
      <vt:lpstr>PowerPoint Presentation</vt:lpstr>
      <vt:lpstr>PowerPoint Presentation</vt:lpstr>
      <vt:lpstr>Presentation</vt:lpstr>
      <vt:lpstr>Theraputic intervention  Management of vesicoureteral reflux (VUR) is principally based upon the following: </vt:lpstr>
      <vt:lpstr>Therapeutic intervention </vt:lpstr>
      <vt:lpstr>Therapeutic intervention</vt:lpstr>
      <vt:lpstr>Spontaneous Resolution after the age of 1 year </vt:lpstr>
      <vt:lpstr>Correction of VUR</vt:lpstr>
      <vt:lpstr>Enuresis (bed wetting)</vt:lpstr>
      <vt:lpstr>PowerPoint Presentation</vt:lpstr>
      <vt:lpstr>Nocturnal enuresis</vt:lpstr>
      <vt:lpstr>Non-monosymotomatic enuresis</vt:lpstr>
      <vt:lpstr>Causes of Primary bedwetting </vt:lpstr>
      <vt:lpstr>PowerPoint Presentation</vt:lpstr>
      <vt:lpstr>Risk Factors Nocturnal Enuresis</vt:lpstr>
      <vt:lpstr>Primary evaluation: examinations and tests </vt:lpstr>
      <vt:lpstr> Warning signs </vt:lpstr>
      <vt:lpstr>PowerPoint Presentation</vt:lpstr>
      <vt:lpstr>Management </vt:lpstr>
      <vt:lpstr> Selecting treatments for PNE categories</vt:lpstr>
      <vt:lpstr>Enuresis alarm</vt:lpstr>
      <vt:lpstr>desmopressin</vt:lpstr>
      <vt:lpstr>Anticholingerics</vt:lpstr>
      <vt:lpstr>Tricyclic antidepressant</vt:lpstr>
      <vt:lpstr>Bladder dysfunction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131</cp:revision>
  <dcterms:created xsi:type="dcterms:W3CDTF">2022-07-01T16:15:05Z</dcterms:created>
  <dcterms:modified xsi:type="dcterms:W3CDTF">2023-07-07T01:11:16Z</dcterms:modified>
</cp:coreProperties>
</file>