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31" r:id="rId2"/>
    <p:sldId id="342" r:id="rId3"/>
    <p:sldId id="345" r:id="rId4"/>
    <p:sldId id="346" r:id="rId5"/>
    <p:sldId id="344" r:id="rId6"/>
    <p:sldId id="343" r:id="rId7"/>
    <p:sldId id="334" r:id="rId8"/>
    <p:sldId id="333" r:id="rId9"/>
    <p:sldId id="335" r:id="rId10"/>
    <p:sldId id="336" r:id="rId11"/>
    <p:sldId id="337" r:id="rId12"/>
    <p:sldId id="339" r:id="rId13"/>
    <p:sldId id="340" r:id="rId14"/>
    <p:sldId id="341" r:id="rId15"/>
    <p:sldId id="332" r:id="rId16"/>
    <p:sldId id="347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49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64540" y="2821748"/>
            <a:ext cx="7614919" cy="2107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rgbClr val="675E46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E2B1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rgbClr val="675E46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rgbClr val="675E46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458200" y="0"/>
            <a:ext cx="685800" cy="6858000"/>
          </a:xfrm>
          <a:custGeom>
            <a:avLst/>
            <a:gdLst/>
            <a:ahLst/>
            <a:cxnLst/>
            <a:rect l="l" t="t" r="r" b="b"/>
            <a:pathLst>
              <a:path w="685800" h="6858000">
                <a:moveTo>
                  <a:pt x="685800" y="6172200"/>
                </a:moveTo>
                <a:lnTo>
                  <a:pt x="0" y="6172200"/>
                </a:lnTo>
                <a:lnTo>
                  <a:pt x="0" y="6858000"/>
                </a:lnTo>
                <a:lnTo>
                  <a:pt x="685800" y="6858000"/>
                </a:lnTo>
                <a:lnTo>
                  <a:pt x="685800" y="6172200"/>
                </a:lnTo>
                <a:close/>
              </a:path>
              <a:path w="685800" h="6858000">
                <a:moveTo>
                  <a:pt x="685800" y="0"/>
                </a:moveTo>
                <a:lnTo>
                  <a:pt x="0" y="0"/>
                </a:lnTo>
                <a:lnTo>
                  <a:pt x="0" y="5486400"/>
                </a:lnTo>
                <a:lnTo>
                  <a:pt x="685800" y="5486400"/>
                </a:lnTo>
                <a:lnTo>
                  <a:pt x="685800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800" y="0"/>
                </a:moveTo>
                <a:lnTo>
                  <a:pt x="0" y="0"/>
                </a:lnTo>
                <a:lnTo>
                  <a:pt x="0" y="685800"/>
                </a:lnTo>
                <a:lnTo>
                  <a:pt x="685800" y="685800"/>
                </a:lnTo>
                <a:lnTo>
                  <a:pt x="685800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4570"/>
            <a:ext cx="9143999" cy="68488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285115"/>
            <a:ext cx="3418840" cy="72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rgbClr val="675E46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0240" y="1552003"/>
            <a:ext cx="5547360" cy="2587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E2B1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C82B277-350B-0B24-74E4-52D166370E86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9EC876-CAB5-5511-6D34-B3654A8FD785}"/>
              </a:ext>
            </a:extLst>
          </p:cNvPr>
          <p:cNvSpPr txBox="1"/>
          <p:nvPr/>
        </p:nvSpPr>
        <p:spPr>
          <a:xfrm>
            <a:off x="304800" y="2895600"/>
            <a:ext cx="6781800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6600" b="0" i="0" u="none" strike="noStrike" kern="1200" cap="none" spc="-70" normalizeH="0" baseline="0" noProof="0" dirty="0">
                <a:ln>
                  <a:noFill/>
                </a:ln>
                <a:solidFill>
                  <a:srgbClr val="675E46"/>
                </a:solidFill>
                <a:effectLst/>
                <a:uLnTx/>
                <a:uFillTx/>
                <a:latin typeface="Cambria"/>
                <a:ea typeface="+mn-ea"/>
                <a:cs typeface="Cambria"/>
              </a:rPr>
              <a:t>ADHD</a:t>
            </a:r>
          </a:p>
          <a:p>
            <a:r>
              <a:rPr lang="en-US" sz="3200" spc="-13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lang="en-US" sz="3200" spc="-12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ent</a:t>
            </a:r>
            <a:r>
              <a:rPr lang="en-US" sz="3200" spc="-105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lang="en-US" sz="32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lang="en-US" sz="32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lang="en-US" sz="3200" spc="-25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lang="en-US" sz="32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efi</a:t>
            </a:r>
            <a:r>
              <a:rPr lang="en-US" sz="3200" spc="-100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lang="en-US" sz="320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lang="en-US" sz="3200" spc="-24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lang="en-US" sz="3200" spc="-15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lang="en-US" sz="32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lang="en-US" sz="3200" spc="-13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lang="en-US" sz="3200" spc="-100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lang="en-US" sz="3200" spc="-155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lang="en-US" sz="3200" spc="-110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lang="en-US" sz="3200" spc="-105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lang="en-US" sz="3200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lang="en-US" sz="3200" spc="-24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lang="en-US" sz="32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lang="en-US" sz="3200" spc="-100" dirty="0">
                <a:solidFill>
                  <a:srgbClr val="675E46"/>
                </a:solidFill>
                <a:latin typeface="Cambria"/>
                <a:cs typeface="Cambria"/>
              </a:rPr>
              <a:t>so</a:t>
            </a:r>
            <a:r>
              <a:rPr lang="en-US" sz="3200" spc="-13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lang="en-US" sz="32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lang="en-US" sz="3200" spc="-95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lang="en-US" sz="320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endParaRPr lang="en-US" sz="3200" dirty="0">
              <a:latin typeface="Cambria"/>
              <a:cs typeface="Cambria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5C76EA-0663-3DF1-EF5E-6F0E9612B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860" y="5223698"/>
            <a:ext cx="3418840" cy="923330"/>
          </a:xfrm>
        </p:spPr>
        <p:txBody>
          <a:bodyPr/>
          <a:lstStyle/>
          <a:p>
            <a:r>
              <a:rPr lang="en-US" sz="2000" dirty="0"/>
              <a:t>Edited and presented by :</a:t>
            </a:r>
            <a:br>
              <a:rPr lang="en-US" sz="2000" dirty="0"/>
            </a:br>
            <a:r>
              <a:rPr lang="en-US" sz="2000" dirty="0"/>
              <a:t>Jalal Al-</a:t>
            </a:r>
            <a:r>
              <a:rPr lang="en-US" sz="2000" dirty="0" err="1"/>
              <a:t>Deen</a:t>
            </a:r>
            <a:r>
              <a:rPr lang="en-US" sz="2000" dirty="0"/>
              <a:t> </a:t>
            </a:r>
            <a:r>
              <a:rPr lang="en-US" sz="2000" dirty="0" err="1"/>
              <a:t>Saqqa</a:t>
            </a:r>
            <a:br>
              <a:rPr lang="en-US" sz="2000" dirty="0"/>
            </a:br>
            <a:r>
              <a:rPr lang="en-US" sz="2000" dirty="0" err="1"/>
              <a:t>Hamzeh</a:t>
            </a:r>
            <a:r>
              <a:rPr lang="en-US" sz="2000" dirty="0"/>
              <a:t> Al-</a:t>
            </a:r>
            <a:r>
              <a:rPr lang="en-US" sz="2000" dirty="0" err="1"/>
              <a:t>Tarawneh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259461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0" dirty="0"/>
              <a:t>Stimulants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0" y="2203211"/>
            <a:ext cx="7023100" cy="902811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80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Increase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CNS</a:t>
            </a:r>
            <a:r>
              <a:rPr sz="2400" spc="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dopamine and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norepinephrine</a:t>
            </a:r>
            <a:r>
              <a:rPr sz="2400" spc="-3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activity</a:t>
            </a:r>
            <a:endParaRPr sz="2400" dirty="0">
              <a:latin typeface="Cambria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25" dirty="0">
                <a:solidFill>
                  <a:srgbClr val="2E2B1F"/>
                </a:solidFill>
                <a:latin typeface="Cambria"/>
                <a:cs typeface="Cambria"/>
              </a:rPr>
              <a:t>Improve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ADHD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symptoms</a:t>
            </a:r>
            <a:endParaRPr sz="2400" dirty="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1411" y="4114800"/>
            <a:ext cx="2590800" cy="106375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3733800"/>
            <a:ext cx="3008376" cy="163982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003551" y="5401462"/>
            <a:ext cx="102996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2E2B1F"/>
                </a:solidFill>
                <a:latin typeface="Cambria"/>
                <a:cs typeface="Cambria"/>
              </a:rPr>
              <a:t>Dopamine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6986" y="5401462"/>
            <a:ext cx="15862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2E2B1F"/>
                </a:solidFill>
                <a:latin typeface="Cambria"/>
                <a:cs typeface="Cambria"/>
              </a:rPr>
              <a:t>Norepinephrine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31BCA7-4A39-0268-58F2-65C18984AA17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259461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0" dirty="0"/>
              <a:t>Stimulants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3706367"/>
            <a:ext cx="2667000" cy="23332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19600" y="4239767"/>
            <a:ext cx="2179320" cy="16002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50240" y="1552003"/>
            <a:ext cx="6854190" cy="188277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80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Methylphenidate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(Ritalin)</a:t>
            </a:r>
            <a:endParaRPr sz="2400">
              <a:latin typeface="Cambria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Amphetamine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(Adderall)</a:t>
            </a:r>
            <a:endParaRPr sz="2400">
              <a:latin typeface="Cambria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Dexmethylphenidate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(Focalin)</a:t>
            </a:r>
            <a:endParaRPr sz="2400">
              <a:latin typeface="Cambria"/>
              <a:cs typeface="Cambria"/>
            </a:endParaRPr>
          </a:p>
          <a:p>
            <a:pPr marR="5080" algn="r">
              <a:lnSpc>
                <a:spcPct val="100000"/>
              </a:lnSpc>
              <a:spcBef>
                <a:spcPts val="2090"/>
              </a:spcBef>
            </a:pPr>
            <a:r>
              <a:rPr sz="1800" spc="-5" dirty="0">
                <a:solidFill>
                  <a:srgbClr val="2E2B1F"/>
                </a:solidFill>
                <a:latin typeface="Cambria"/>
                <a:cs typeface="Cambria"/>
              </a:rPr>
              <a:t>Amphetamine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81525" y="5955588"/>
            <a:ext cx="21615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2E2B1F"/>
                </a:solidFill>
                <a:latin typeface="Cambria"/>
                <a:cs typeface="Cambria"/>
              </a:rPr>
              <a:t>Dexamethylphenidate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49172" y="5970828"/>
            <a:ext cx="1678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2E2B1F"/>
                </a:solidFill>
                <a:latin typeface="Cambria"/>
                <a:cs typeface="Cambria"/>
              </a:rPr>
              <a:t>Methylphenidate</a:t>
            </a:r>
            <a:endParaRPr sz="1800">
              <a:latin typeface="Cambria"/>
              <a:cs typeface="Cambria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81600" y="1626107"/>
            <a:ext cx="2971800" cy="148285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86D73F0-FBE1-9AC4-22A0-4685E81F28E5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85115"/>
            <a:ext cx="259461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0" dirty="0"/>
              <a:t>Stimulants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93775"/>
            <a:ext cx="2420620" cy="2340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400" spc="-145" dirty="0">
                <a:solidFill>
                  <a:srgbClr val="675E46"/>
                </a:solidFill>
                <a:latin typeface="Cambria"/>
                <a:cs typeface="Cambria"/>
              </a:rPr>
              <a:t>dv</a:t>
            </a:r>
            <a:r>
              <a:rPr sz="2400" spc="-95" dirty="0">
                <a:solidFill>
                  <a:srgbClr val="675E46"/>
                </a:solidFill>
                <a:latin typeface="Cambria"/>
                <a:cs typeface="Cambria"/>
              </a:rPr>
              <a:t>er</a:t>
            </a:r>
            <a:r>
              <a:rPr sz="2400" spc="-10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400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400" spc="-21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400" spc="-100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400" spc="-95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2400" spc="-114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2400" spc="-105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400" spc="-100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2400" spc="-9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40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240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209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Loss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of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appetite</a:t>
            </a:r>
            <a:endParaRPr sz="240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30" dirty="0">
                <a:solidFill>
                  <a:srgbClr val="2E2B1F"/>
                </a:solidFill>
                <a:latin typeface="Cambria"/>
                <a:cs typeface="Cambria"/>
              </a:rPr>
              <a:t>Weight</a:t>
            </a:r>
            <a:r>
              <a:rPr sz="2400" spc="-4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loss</a:t>
            </a:r>
            <a:endParaRPr sz="240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Insomnia</a:t>
            </a:r>
            <a:endParaRPr sz="240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Abuse</a:t>
            </a:r>
            <a:r>
              <a:rPr sz="2400" spc="-5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potential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38600" y="1371600"/>
            <a:ext cx="2971800" cy="424586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13205AA-E4F8-B319-8E9B-23D384CC636A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307340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20" dirty="0"/>
              <a:t>Atomoxetine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240" y="1552086"/>
            <a:ext cx="6692265" cy="2075814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80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Considered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a</a:t>
            </a:r>
            <a:r>
              <a:rPr sz="2400" spc="-3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non-stimulant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treatment</a:t>
            </a:r>
            <a:r>
              <a:rPr sz="2400" spc="-3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for</a:t>
            </a:r>
            <a:r>
              <a:rPr sz="2400" spc="-3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ADHD</a:t>
            </a:r>
            <a:endParaRPr sz="2400">
              <a:latin typeface="Cambria"/>
              <a:cs typeface="Cambria"/>
            </a:endParaRPr>
          </a:p>
          <a:p>
            <a:pPr marL="538480" lvl="1" indent="-229235">
              <a:lnSpc>
                <a:spcPct val="100000"/>
              </a:lnSpc>
              <a:spcBef>
                <a:spcPts val="484"/>
              </a:spcBef>
              <a:buClr>
                <a:srgbClr val="9CBDBC"/>
              </a:buClr>
              <a:buFont typeface="Arial MT"/>
              <a:buChar char="•"/>
              <a:tabLst>
                <a:tab pos="538480" algn="l"/>
                <a:tab pos="539115" algn="l"/>
              </a:tabLst>
            </a:pPr>
            <a:r>
              <a:rPr sz="2000" spc="-15" dirty="0">
                <a:solidFill>
                  <a:srgbClr val="2E2B1F"/>
                </a:solidFill>
                <a:latin typeface="Cambria"/>
                <a:cs typeface="Cambria"/>
              </a:rPr>
              <a:t>May</a:t>
            </a:r>
            <a:r>
              <a:rPr sz="2000" spc="-3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20" dirty="0">
                <a:solidFill>
                  <a:srgbClr val="2E2B1F"/>
                </a:solidFill>
                <a:latin typeface="Cambria"/>
                <a:cs typeface="Cambria"/>
              </a:rPr>
              <a:t>have </a:t>
            </a: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less insomnia,</a:t>
            </a:r>
            <a:r>
              <a:rPr sz="2000" spc="-3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loss</a:t>
            </a:r>
            <a:r>
              <a:rPr sz="20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2E2B1F"/>
                </a:solidFill>
                <a:latin typeface="Cambria"/>
                <a:cs typeface="Cambria"/>
              </a:rPr>
              <a:t>of</a:t>
            </a:r>
            <a:r>
              <a:rPr sz="20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appetite</a:t>
            </a:r>
            <a:endParaRPr sz="2000">
              <a:latin typeface="Cambria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Selective </a:t>
            </a:r>
            <a:r>
              <a:rPr sz="2400" b="1" spc="-10" dirty="0">
                <a:solidFill>
                  <a:srgbClr val="006FC0"/>
                </a:solidFill>
                <a:latin typeface="Cambria"/>
                <a:cs typeface="Cambria"/>
              </a:rPr>
              <a:t>norepinephrine</a:t>
            </a:r>
            <a:r>
              <a:rPr sz="2400" b="1" spc="35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re-uptake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 inhibitor</a:t>
            </a:r>
            <a:endParaRPr sz="2400">
              <a:latin typeface="Cambria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No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direct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effects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on dopamine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systems</a:t>
            </a:r>
            <a:r>
              <a:rPr sz="2400" spc="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in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CNS</a:t>
            </a:r>
            <a:endParaRPr sz="2400">
              <a:latin typeface="Cambria"/>
              <a:cs typeface="Cambria"/>
            </a:endParaRPr>
          </a:p>
          <a:p>
            <a:pPr marL="538480" lvl="1" indent="-229235">
              <a:lnSpc>
                <a:spcPct val="100000"/>
              </a:lnSpc>
              <a:spcBef>
                <a:spcPts val="484"/>
              </a:spcBef>
              <a:buClr>
                <a:srgbClr val="9CBDBC"/>
              </a:buClr>
              <a:buFont typeface="Arial MT"/>
              <a:buChar char="•"/>
              <a:tabLst>
                <a:tab pos="538480" algn="l"/>
                <a:tab pos="539115" algn="l"/>
              </a:tabLst>
            </a:pP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Dopamine</a:t>
            </a:r>
            <a:r>
              <a:rPr sz="20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effects</a:t>
            </a:r>
            <a:r>
              <a:rPr sz="2000" spc="-2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15" dirty="0">
                <a:solidFill>
                  <a:srgbClr val="2E2B1F"/>
                </a:solidFill>
                <a:latin typeface="Cambria"/>
                <a:cs typeface="Cambria"/>
              </a:rPr>
              <a:t>may</a:t>
            </a:r>
            <a:r>
              <a:rPr sz="20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2E2B1F"/>
                </a:solidFill>
                <a:latin typeface="Cambria"/>
                <a:cs typeface="Cambria"/>
              </a:rPr>
              <a:t>cause</a:t>
            </a:r>
            <a:r>
              <a:rPr sz="20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euphoria</a:t>
            </a:r>
            <a:r>
              <a:rPr sz="2000" spc="-3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2E2B1F"/>
                </a:solidFill>
                <a:latin typeface="Cambria"/>
                <a:cs typeface="Cambria"/>
              </a:rPr>
              <a:t>(abuse</a:t>
            </a:r>
            <a:r>
              <a:rPr sz="20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potential)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0" y="4191000"/>
            <a:ext cx="2438400" cy="158191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554726" y="5812028"/>
            <a:ext cx="1271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2E2B1F"/>
                </a:solidFill>
                <a:latin typeface="Cambria"/>
                <a:cs typeface="Cambria"/>
              </a:rPr>
              <a:t>Atomoxetine</a:t>
            </a:r>
            <a:endParaRPr sz="1800">
              <a:latin typeface="Cambria"/>
              <a:cs typeface="Cambri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95400" y="4052315"/>
            <a:ext cx="3008376" cy="1638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851151" y="5719673"/>
            <a:ext cx="15862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2E2B1F"/>
                </a:solidFill>
                <a:latin typeface="Cambria"/>
                <a:cs typeface="Cambria"/>
              </a:rPr>
              <a:t>Norepinephrine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F6DFD6-D7B6-B037-05B5-1890E4E39F60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409194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5" dirty="0"/>
              <a:t>A</a:t>
            </a:r>
            <a:r>
              <a:rPr spc="-100" dirty="0"/>
              <a:t>l</a:t>
            </a:r>
            <a:r>
              <a:rPr spc="-105" dirty="0"/>
              <a:t>pha-</a:t>
            </a:r>
            <a:r>
              <a:rPr spc="-5" dirty="0"/>
              <a:t>2</a:t>
            </a:r>
            <a:r>
              <a:rPr spc="-200" dirty="0"/>
              <a:t> </a:t>
            </a:r>
            <a:r>
              <a:rPr spc="-100" dirty="0"/>
              <a:t>A</a:t>
            </a:r>
            <a:r>
              <a:rPr spc="-105" dirty="0"/>
              <a:t>go</a:t>
            </a:r>
            <a:r>
              <a:rPr spc="-100" dirty="0"/>
              <a:t>n</a:t>
            </a:r>
            <a:r>
              <a:rPr spc="-110" dirty="0"/>
              <a:t>i</a:t>
            </a:r>
            <a:r>
              <a:rPr spc="-100" dirty="0"/>
              <a:t>s</a:t>
            </a:r>
            <a:r>
              <a:rPr spc="-95" dirty="0"/>
              <a:t>t</a:t>
            </a:r>
            <a:r>
              <a:rPr spc="-5"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240" y="1552086"/>
            <a:ext cx="7218045" cy="295275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80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Clonidine</a:t>
            </a:r>
            <a:endParaRPr sz="2400">
              <a:latin typeface="Cambria"/>
              <a:cs typeface="Cambria"/>
            </a:endParaRPr>
          </a:p>
          <a:p>
            <a:pPr marL="538480" lvl="1" indent="-229235">
              <a:lnSpc>
                <a:spcPct val="100000"/>
              </a:lnSpc>
              <a:spcBef>
                <a:spcPts val="484"/>
              </a:spcBef>
              <a:buClr>
                <a:srgbClr val="9CBDBC"/>
              </a:buClr>
              <a:buFont typeface="Arial MT"/>
              <a:buChar char="•"/>
              <a:tabLst>
                <a:tab pos="538480" algn="l"/>
                <a:tab pos="539115" algn="l"/>
              </a:tabLst>
            </a:pP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Old,</a:t>
            </a:r>
            <a:r>
              <a:rPr sz="2000" spc="-1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20" dirty="0">
                <a:solidFill>
                  <a:srgbClr val="2E2B1F"/>
                </a:solidFill>
                <a:latin typeface="Cambria"/>
                <a:cs typeface="Cambria"/>
              </a:rPr>
              <a:t>rarely</a:t>
            </a:r>
            <a:r>
              <a:rPr sz="2000" spc="-3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used</a:t>
            </a:r>
            <a:r>
              <a:rPr sz="2000" spc="-2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hypertension</a:t>
            </a:r>
            <a:r>
              <a:rPr sz="2000" spc="-5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2E2B1F"/>
                </a:solidFill>
                <a:latin typeface="Cambria"/>
                <a:cs typeface="Cambria"/>
              </a:rPr>
              <a:t>drug</a:t>
            </a:r>
            <a:endParaRPr sz="2000">
              <a:latin typeface="Cambria"/>
              <a:cs typeface="Cambria"/>
            </a:endParaRPr>
          </a:p>
          <a:p>
            <a:pPr marL="538480" lvl="1" indent="-229235">
              <a:lnSpc>
                <a:spcPct val="100000"/>
              </a:lnSpc>
              <a:spcBef>
                <a:spcPts val="480"/>
              </a:spcBef>
              <a:buClr>
                <a:srgbClr val="9CBDBC"/>
              </a:buClr>
              <a:buFont typeface="Arial MT"/>
              <a:buChar char="•"/>
              <a:tabLst>
                <a:tab pos="538480" algn="l"/>
                <a:tab pos="539115" algn="l"/>
              </a:tabLst>
            </a:pPr>
            <a:r>
              <a:rPr sz="2000" spc="-25" dirty="0">
                <a:solidFill>
                  <a:srgbClr val="2E2B1F"/>
                </a:solidFill>
                <a:latin typeface="Cambria"/>
                <a:cs typeface="Cambria"/>
              </a:rPr>
              <a:t>Key</a:t>
            </a:r>
            <a:r>
              <a:rPr sz="2000" dirty="0">
                <a:solidFill>
                  <a:srgbClr val="2E2B1F"/>
                </a:solidFill>
                <a:latin typeface="Cambria"/>
                <a:cs typeface="Cambria"/>
              </a:rPr>
              <a:t> side</a:t>
            </a:r>
            <a:r>
              <a:rPr sz="20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2E2B1F"/>
                </a:solidFill>
                <a:latin typeface="Cambria"/>
                <a:cs typeface="Cambria"/>
              </a:rPr>
              <a:t>effect:</a:t>
            </a:r>
            <a:r>
              <a:rPr sz="2000" spc="-4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C00000"/>
                </a:solidFill>
                <a:latin typeface="Cambria"/>
                <a:cs typeface="Cambria"/>
              </a:rPr>
              <a:t>sedation</a:t>
            </a:r>
            <a:endParaRPr sz="2000">
              <a:latin typeface="Cambria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b="1" spc="-5" dirty="0">
                <a:solidFill>
                  <a:srgbClr val="337C55"/>
                </a:solidFill>
                <a:latin typeface="Cambria"/>
                <a:cs typeface="Cambria"/>
              </a:rPr>
              <a:t>Guanfacine</a:t>
            </a:r>
            <a:endParaRPr sz="2400">
              <a:latin typeface="Cambria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Major effects:</a:t>
            </a:r>
            <a:r>
              <a:rPr sz="2400" spc="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Cambria"/>
                <a:cs typeface="Cambria"/>
              </a:rPr>
              <a:t>alpha-2A</a:t>
            </a:r>
            <a:r>
              <a:rPr sz="2400" b="1" spc="25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6FC0"/>
                </a:solidFill>
                <a:latin typeface="Cambria"/>
                <a:cs typeface="Cambria"/>
              </a:rPr>
              <a:t>receptors</a:t>
            </a:r>
            <a:r>
              <a:rPr sz="2400" b="1" spc="5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6FC0"/>
                </a:solidFill>
                <a:latin typeface="Cambria"/>
                <a:cs typeface="Cambria"/>
              </a:rPr>
              <a:t>prefrontal</a:t>
            </a:r>
            <a:r>
              <a:rPr sz="2400" b="1" spc="25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6FC0"/>
                </a:solidFill>
                <a:latin typeface="Cambria"/>
                <a:cs typeface="Cambria"/>
              </a:rPr>
              <a:t>cortex</a:t>
            </a:r>
            <a:endParaRPr sz="2400">
              <a:latin typeface="Cambria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Increases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prefrontal</a:t>
            </a:r>
            <a:r>
              <a:rPr sz="2400" spc="-3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cortical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activity</a:t>
            </a:r>
            <a:endParaRPr sz="2400">
              <a:latin typeface="Cambria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Font typeface="Arial MT"/>
              <a:buChar char="•"/>
              <a:tabLst>
                <a:tab pos="241935" algn="l"/>
              </a:tabLst>
            </a:pP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Regulate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attention</a:t>
            </a:r>
            <a:r>
              <a:rPr sz="2400" spc="-3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and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behavior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C3EFE6-730E-2E4B-E9AA-BF91CFF8F450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4030" y="322629"/>
            <a:ext cx="152654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5" dirty="0"/>
              <a:t>A</a:t>
            </a:r>
            <a:r>
              <a:rPr spc="-105" dirty="0"/>
              <a:t>D</a:t>
            </a:r>
            <a:r>
              <a:rPr spc="-100" dirty="0"/>
              <a:t>H</a:t>
            </a:r>
            <a:r>
              <a:rPr spc="-5" dirty="0"/>
              <a:t>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8BC14E-5801-FDAE-4FA0-B2479F7B3B7F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A2BCBF-C15F-D41E-481E-E490EEB7BD74}"/>
              </a:ext>
            </a:extLst>
          </p:cNvPr>
          <p:cNvSpPr txBox="1"/>
          <p:nvPr/>
        </p:nvSpPr>
        <p:spPr>
          <a:xfrm>
            <a:off x="464722" y="1049069"/>
            <a:ext cx="8115202" cy="5212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prognosis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Stable through adolescence.</a:t>
            </a: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Many continue to have symptoms as adults (inattentive &gt; hyperactive) .</a:t>
            </a: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28600" marR="0" lvl="0" indent="-2286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High incidence of comorbid oppositional defiant disorder, conduct disorder(CD), and specific learning disorder.</a:t>
            </a:r>
            <a:endParaRPr kumimoji="0" lang="en-JO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C82B277-350B-0B24-74E4-52D166370E86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9EC876-CAB5-5511-6D34-B3654A8FD785}"/>
              </a:ext>
            </a:extLst>
          </p:cNvPr>
          <p:cNvSpPr txBox="1"/>
          <p:nvPr/>
        </p:nvSpPr>
        <p:spPr>
          <a:xfrm>
            <a:off x="1181100" y="2567225"/>
            <a:ext cx="6781800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8800" b="0" i="0" u="none" strike="noStrike" kern="1200" cap="none" spc="-70" normalizeH="0" baseline="0" noProof="0" dirty="0">
                <a:ln>
                  <a:noFill/>
                </a:ln>
                <a:solidFill>
                  <a:srgbClr val="675E46"/>
                </a:solidFill>
                <a:effectLst/>
                <a:uLnTx/>
                <a:uFillTx/>
                <a:latin typeface="Cambria"/>
                <a:ea typeface="+mn-ea"/>
                <a:cs typeface="Cambria"/>
              </a:rPr>
              <a:t>Thank you </a:t>
            </a:r>
            <a:endParaRPr lang="en-US" sz="8800" dirty="0"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02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C82B277-350B-0B24-74E4-52D166370E86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C2702F-EC0A-1E8E-C72C-2F987B1D5CEC}"/>
              </a:ext>
            </a:extLst>
          </p:cNvPr>
          <p:cNvSpPr txBox="1"/>
          <p:nvPr/>
        </p:nvSpPr>
        <p:spPr>
          <a:xfrm>
            <a:off x="457200" y="2654654"/>
            <a:ext cx="7772400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ADHD is a chronic condition characterized by persistent inattention, hyperactivity, and impulsivity inconsistent with the patient’s developmental stage.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700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12D3E5-0DAC-3988-44B4-8BA6754E4D69}"/>
              </a:ext>
            </a:extLst>
          </p:cNvPr>
          <p:cNvSpPr txBox="1"/>
          <p:nvPr/>
        </p:nvSpPr>
        <p:spPr>
          <a:xfrm>
            <a:off x="457200" y="555113"/>
            <a:ext cx="45790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Definition</a:t>
            </a:r>
          </a:p>
        </p:txBody>
      </p:sp>
    </p:spTree>
    <p:extLst>
      <p:ext uri="{BB962C8B-B14F-4D97-AF65-F5344CB8AC3E}">
        <p14:creationId xmlns:p14="http://schemas.microsoft.com/office/powerpoint/2010/main" val="1225382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C82B277-350B-0B24-74E4-52D166370E86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708FCA-8ACF-124A-741A-8DCF5A54C5A7}"/>
              </a:ext>
            </a:extLst>
          </p:cNvPr>
          <p:cNvSpPr txBox="1"/>
          <p:nvPr/>
        </p:nvSpPr>
        <p:spPr>
          <a:xfrm>
            <a:off x="685800" y="2590800"/>
            <a:ext cx="7162800" cy="2499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A. Predominantly inattentive type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B. Predominantly hyperactive type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C. Combined type</a:t>
            </a:r>
            <a:endParaRPr lang="en-JO" sz="3600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9BBF96-1471-2759-9445-0058AE2CAF96}"/>
              </a:ext>
            </a:extLst>
          </p:cNvPr>
          <p:cNvSpPr txBox="1"/>
          <p:nvPr/>
        </p:nvSpPr>
        <p:spPr>
          <a:xfrm>
            <a:off x="685800" y="609600"/>
            <a:ext cx="6324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ADHD subcategories</a:t>
            </a:r>
          </a:p>
        </p:txBody>
      </p:sp>
    </p:spTree>
    <p:extLst>
      <p:ext uri="{BB962C8B-B14F-4D97-AF65-F5344CB8AC3E}">
        <p14:creationId xmlns:p14="http://schemas.microsoft.com/office/powerpoint/2010/main" val="3315239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C82B277-350B-0B24-74E4-52D166370E86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46834CC-303B-BD1C-BFAE-1AD787E3B5AE}"/>
              </a:ext>
            </a:extLst>
          </p:cNvPr>
          <p:cNvSpPr txBox="1">
            <a:spLocks/>
          </p:cNvSpPr>
          <p:nvPr/>
        </p:nvSpPr>
        <p:spPr>
          <a:xfrm>
            <a:off x="32825" y="1524000"/>
            <a:ext cx="9144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Fails to give close attention to details or makes careless mistakes.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Does not appear to listen.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Struggles to follow through on instructions.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Has difficulty with organization.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Avoids or dislikes tasks requiring a lot of thinking.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Loses things.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Is easily distracted.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Is forgetful in daily activities.</a:t>
            </a:r>
            <a:endParaRPr kumimoji="0" lang="en-JO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C6BE3C5-351C-714A-A7C2-A42ADF93B69D}"/>
              </a:ext>
            </a:extLst>
          </p:cNvPr>
          <p:cNvSpPr txBox="1">
            <a:spLocks/>
          </p:cNvSpPr>
          <p:nvPr/>
        </p:nvSpPr>
        <p:spPr>
          <a:xfrm>
            <a:off x="32825" y="243840"/>
            <a:ext cx="10515600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chemeClr val="tx1"/>
                </a:solidFill>
                <a:latin typeface="Cambria"/>
                <a:ea typeface="+mj-ea"/>
                <a:cs typeface="Cambria"/>
              </a:defRPr>
            </a:lvl1pPr>
          </a:lstStyle>
          <a:p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Inattentive Symptoms</a:t>
            </a:r>
            <a:endParaRPr lang="en-JO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31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C82B277-350B-0B24-74E4-52D166370E86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607B271-97AF-63BE-1E84-05344A3CDB3F}"/>
              </a:ext>
            </a:extLst>
          </p:cNvPr>
          <p:cNvSpPr txBox="1">
            <a:spLocks/>
          </p:cNvSpPr>
          <p:nvPr/>
        </p:nvSpPr>
        <p:spPr>
          <a:xfrm>
            <a:off x="232117" y="1752600"/>
            <a:ext cx="8679766" cy="5702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Fidgets with hands or feet or squirms in chair.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Has difficulty remaining seated.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Runs about or climbs excessively in childhood.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Difficulty engaging in activities quietly.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Talks excessively.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Blurts out answers before questions have been completed.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Difficulty waiting or taking turns.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Interrupts or intrudes upon others.</a:t>
            </a:r>
            <a:endParaRPr kumimoji="0" lang="en-JO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CD32E6-FD1E-0946-AB90-11A1EED9810B}"/>
              </a:ext>
            </a:extLst>
          </p:cNvPr>
          <p:cNvSpPr txBox="1"/>
          <p:nvPr/>
        </p:nvSpPr>
        <p:spPr>
          <a:xfrm>
            <a:off x="0" y="152400"/>
            <a:ext cx="7391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Hyperactivity Symptoms</a:t>
            </a:r>
            <a:endParaRPr lang="en-US" sz="4800" dirty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960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C82B277-350B-0B24-74E4-52D166370E86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910686-4034-C2CD-600E-B67CDB2A9AC3}"/>
              </a:ext>
            </a:extLst>
          </p:cNvPr>
          <p:cNvSpPr txBox="1"/>
          <p:nvPr/>
        </p:nvSpPr>
        <p:spPr>
          <a:xfrm>
            <a:off x="283698" y="1164707"/>
            <a:ext cx="8458200" cy="3981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E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tiology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The etiology of ADHD is multifactorial and may include: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Genetic factors: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↑ rate in first-degree relatives of affected individuals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Environmental factors: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Low birth weight, smoking during pregnancy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childhood   abuse/neglect, neurotoxin/alcohol exposure</a:t>
            </a:r>
            <a:endParaRPr kumimoji="0" lang="en-JO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11776E-AC0B-0FFF-0ADC-6A8E1918E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723" y="313781"/>
            <a:ext cx="2219136" cy="12314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4A3073C-DA3F-2E74-C4BA-9DD6055EB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4255" y="4800600"/>
            <a:ext cx="2059745" cy="2059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18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85115"/>
            <a:ext cx="152654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5" dirty="0"/>
              <a:t>A</a:t>
            </a:r>
            <a:r>
              <a:rPr spc="-105" dirty="0"/>
              <a:t>D</a:t>
            </a:r>
            <a:r>
              <a:rPr spc="-100" dirty="0"/>
              <a:t>H</a:t>
            </a:r>
            <a:r>
              <a:rPr spc="-5" dirty="0"/>
              <a:t>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93775"/>
            <a:ext cx="6800850" cy="1901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95" dirty="0">
                <a:solidFill>
                  <a:srgbClr val="675E46"/>
                </a:solidFill>
                <a:latin typeface="Cambria"/>
                <a:cs typeface="Cambria"/>
              </a:rPr>
              <a:t>Epidemiology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209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30" dirty="0">
                <a:solidFill>
                  <a:srgbClr val="2E2B1F"/>
                </a:solidFill>
                <a:latin typeface="Cambria"/>
                <a:cs typeface="Cambria"/>
              </a:rPr>
              <a:t>Four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times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more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 common</a:t>
            </a:r>
            <a:r>
              <a:rPr sz="2400" spc="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in </a:t>
            </a:r>
            <a:r>
              <a:rPr sz="2400" b="1" spc="-5" dirty="0">
                <a:solidFill>
                  <a:srgbClr val="006FC0"/>
                </a:solidFill>
                <a:latin typeface="Cambria"/>
                <a:cs typeface="Cambria"/>
              </a:rPr>
              <a:t>males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Most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cases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among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children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6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 to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12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years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old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Symptoms</a:t>
            </a:r>
            <a:r>
              <a:rPr sz="2400" spc="1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persist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to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 adulthood</a:t>
            </a:r>
            <a:r>
              <a:rPr sz="2400" spc="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up 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to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2/3</a:t>
            </a:r>
            <a:r>
              <a:rPr sz="2400" spc="-3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of cases</a:t>
            </a:r>
            <a:endParaRPr sz="2400" dirty="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3600" y="3352800"/>
            <a:ext cx="4419600" cy="304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FBC9E36-B7ED-3723-0014-E54E756D5837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85115"/>
            <a:ext cx="152654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5" dirty="0"/>
              <a:t>A</a:t>
            </a:r>
            <a:r>
              <a:rPr spc="-105" dirty="0"/>
              <a:t>D</a:t>
            </a:r>
            <a:r>
              <a:rPr spc="-100" dirty="0"/>
              <a:t>H</a:t>
            </a:r>
            <a:r>
              <a:rPr spc="-5" dirty="0"/>
              <a:t>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93775"/>
            <a:ext cx="7094220" cy="321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400" spc="-95" dirty="0">
                <a:solidFill>
                  <a:srgbClr val="675E46"/>
                </a:solidFill>
                <a:latin typeface="Cambria"/>
                <a:cs typeface="Cambria"/>
              </a:rPr>
              <a:t>iagn</a:t>
            </a:r>
            <a:r>
              <a:rPr sz="2400" spc="-100" dirty="0">
                <a:solidFill>
                  <a:srgbClr val="675E46"/>
                </a:solidFill>
                <a:latin typeface="Cambria"/>
                <a:cs typeface="Cambria"/>
              </a:rPr>
              <a:t>os</a:t>
            </a:r>
            <a:r>
              <a:rPr sz="2400" spc="-105" dirty="0">
                <a:solidFill>
                  <a:srgbClr val="675E46"/>
                </a:solidFill>
                <a:latin typeface="Cambria"/>
                <a:cs typeface="Cambria"/>
              </a:rPr>
              <a:t>ti</a:t>
            </a:r>
            <a:r>
              <a:rPr sz="2400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2400" spc="-23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400" spc="-90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2400" spc="-95" dirty="0">
                <a:solidFill>
                  <a:srgbClr val="675E46"/>
                </a:solidFill>
                <a:latin typeface="Cambria"/>
                <a:cs typeface="Cambria"/>
              </a:rPr>
              <a:t>ri</a:t>
            </a:r>
            <a:r>
              <a:rPr sz="2400" spc="-12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400" spc="-105" dirty="0">
                <a:solidFill>
                  <a:srgbClr val="675E46"/>
                </a:solidFill>
                <a:latin typeface="Cambria"/>
                <a:cs typeface="Cambria"/>
              </a:rPr>
              <a:t>eri</a:t>
            </a:r>
            <a:r>
              <a:rPr sz="24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209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Frequent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symptoms</a:t>
            </a:r>
            <a:r>
              <a:rPr sz="2400" spc="3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of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hyperactivity/impulsivity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b="1" spc="-10" dirty="0">
                <a:solidFill>
                  <a:srgbClr val="006FC0"/>
                </a:solidFill>
                <a:latin typeface="Cambria"/>
                <a:cs typeface="Cambria"/>
              </a:rPr>
              <a:t>Present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Cambria"/>
                <a:cs typeface="Cambria"/>
              </a:rPr>
              <a:t>in</a:t>
            </a:r>
            <a:r>
              <a:rPr sz="2400" b="1" spc="-10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6FC0"/>
                </a:solidFill>
                <a:latin typeface="Cambria"/>
                <a:cs typeface="Cambria"/>
              </a:rPr>
              <a:t>more</a:t>
            </a:r>
            <a:r>
              <a:rPr sz="2400" b="1" spc="10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Cambria"/>
                <a:cs typeface="Cambria"/>
              </a:rPr>
              <a:t>than</a:t>
            </a:r>
            <a:r>
              <a:rPr sz="2400" b="1" spc="5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Cambria"/>
                <a:cs typeface="Cambria"/>
              </a:rPr>
              <a:t>one</a:t>
            </a:r>
            <a:r>
              <a:rPr sz="2400" b="1" spc="-10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setting</a:t>
            </a:r>
            <a:r>
              <a:rPr sz="2400" b="1" spc="-10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Cambria"/>
                <a:cs typeface="Cambria"/>
              </a:rPr>
              <a:t>(school/home)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Persist</a:t>
            </a:r>
            <a:r>
              <a:rPr sz="2400" spc="-2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for</a:t>
            </a:r>
            <a:r>
              <a:rPr sz="2400" spc="-3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337C55"/>
                </a:solidFill>
                <a:latin typeface="Cambria"/>
                <a:cs typeface="Cambria"/>
              </a:rPr>
              <a:t>at</a:t>
            </a:r>
            <a:r>
              <a:rPr sz="2400" b="1" spc="-20" dirty="0">
                <a:solidFill>
                  <a:srgbClr val="337C55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337C55"/>
                </a:solidFill>
                <a:latin typeface="Cambria"/>
                <a:cs typeface="Cambria"/>
              </a:rPr>
              <a:t>least</a:t>
            </a:r>
            <a:r>
              <a:rPr sz="2400" b="1" spc="-20" dirty="0">
                <a:solidFill>
                  <a:srgbClr val="337C55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337C55"/>
                </a:solidFill>
                <a:latin typeface="Cambria"/>
                <a:cs typeface="Cambria"/>
              </a:rPr>
              <a:t>six</a:t>
            </a:r>
            <a:r>
              <a:rPr sz="2400" b="1" spc="-25" dirty="0">
                <a:solidFill>
                  <a:srgbClr val="337C55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337C55"/>
                </a:solidFill>
                <a:latin typeface="Cambria"/>
                <a:cs typeface="Cambria"/>
              </a:rPr>
              <a:t>months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Present 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before</a:t>
            </a:r>
            <a:r>
              <a:rPr sz="2400" b="1" spc="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age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of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12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Impairs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social/school</a:t>
            </a:r>
            <a:r>
              <a:rPr sz="2400" spc="1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functioning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Excessive</a:t>
            </a: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 for developmental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20" dirty="0">
                <a:solidFill>
                  <a:srgbClr val="2E2B1F"/>
                </a:solidFill>
                <a:latin typeface="Cambria"/>
                <a:cs typeface="Cambria"/>
              </a:rPr>
              <a:t>level</a:t>
            </a:r>
            <a:r>
              <a:rPr sz="2400" spc="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of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 the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child</a:t>
            </a:r>
            <a:endParaRPr sz="2400" dirty="0">
              <a:latin typeface="Cambria"/>
              <a:cs typeface="Cambria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CA6919-B8B7-4ADA-402E-E59E4CCE976E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85115"/>
            <a:ext cx="152654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5" dirty="0"/>
              <a:t>A</a:t>
            </a:r>
            <a:r>
              <a:rPr spc="-105" dirty="0"/>
              <a:t>D</a:t>
            </a:r>
            <a:r>
              <a:rPr spc="-100" dirty="0"/>
              <a:t>H</a:t>
            </a:r>
            <a:r>
              <a:rPr spc="-5" dirty="0"/>
              <a:t>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93775"/>
            <a:ext cx="6170295" cy="2780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0" dirty="0">
                <a:solidFill>
                  <a:srgbClr val="675E46"/>
                </a:solidFill>
                <a:latin typeface="Cambria"/>
                <a:cs typeface="Cambria"/>
              </a:rPr>
              <a:t>Treatment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209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Behavioral</a:t>
            </a:r>
            <a:r>
              <a:rPr sz="2400" spc="-4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interventions</a:t>
            </a:r>
            <a:r>
              <a:rPr sz="2400" spc="-3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(rewards,</a:t>
            </a:r>
            <a:r>
              <a:rPr sz="2400" spc="-2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time</a:t>
            </a:r>
            <a:r>
              <a:rPr sz="2400" spc="-35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out)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10" dirty="0">
                <a:solidFill>
                  <a:srgbClr val="2E2B1F"/>
                </a:solidFill>
                <a:latin typeface="Cambria"/>
                <a:cs typeface="Cambria"/>
              </a:rPr>
              <a:t>Behavioral</a:t>
            </a:r>
            <a:r>
              <a:rPr sz="2400" spc="-6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therapy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Stimulants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15" dirty="0">
                <a:solidFill>
                  <a:srgbClr val="2E2B1F"/>
                </a:solidFill>
                <a:latin typeface="Cambria"/>
                <a:cs typeface="Cambria"/>
              </a:rPr>
              <a:t>Atomoxetine</a:t>
            </a:r>
            <a:endParaRPr sz="2400" dirty="0">
              <a:latin typeface="Cambria"/>
              <a:cs typeface="Cambri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Font typeface="Arial MT"/>
              <a:buChar char="•"/>
              <a:tabLst>
                <a:tab pos="356235" algn="l"/>
              </a:tabLst>
            </a:pPr>
            <a:r>
              <a:rPr sz="2400" spc="-5" dirty="0">
                <a:solidFill>
                  <a:srgbClr val="2E2B1F"/>
                </a:solidFill>
                <a:latin typeface="Cambria"/>
                <a:cs typeface="Cambria"/>
              </a:rPr>
              <a:t>Alpha-2</a:t>
            </a:r>
            <a:r>
              <a:rPr sz="2400" spc="-30" dirty="0">
                <a:solidFill>
                  <a:srgbClr val="2E2B1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Cambria"/>
                <a:cs typeface="Cambria"/>
              </a:rPr>
              <a:t>agonists</a:t>
            </a:r>
            <a:endParaRPr sz="2400" dirty="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0" y="3124200"/>
            <a:ext cx="2971800" cy="29718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6BA08AF-4BE5-EC04-0DE4-DE1E1AA82B5E}"/>
              </a:ext>
            </a:extLst>
          </p:cNvPr>
          <p:cNvSpPr/>
          <p:nvPr/>
        </p:nvSpPr>
        <p:spPr>
          <a:xfrm>
            <a:off x="0" y="6400800"/>
            <a:ext cx="2514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449</Words>
  <Application>Microsoft Office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MT</vt:lpstr>
      <vt:lpstr>Calibri</vt:lpstr>
      <vt:lpstr>Cambria</vt:lpstr>
      <vt:lpstr>Office Theme</vt:lpstr>
      <vt:lpstr>Edited and presented by : Jalal Al-Deen Saqqa Hamzeh Al-Tarawneh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ADHD</vt:lpstr>
      <vt:lpstr>ADHD</vt:lpstr>
      <vt:lpstr>ADHD</vt:lpstr>
      <vt:lpstr>Stimulants</vt:lpstr>
      <vt:lpstr>Stimulants</vt:lpstr>
      <vt:lpstr>Stimulants</vt:lpstr>
      <vt:lpstr>Atomoxetine</vt:lpstr>
      <vt:lpstr>Alpha-2 Agonists</vt:lpstr>
      <vt:lpstr>ADHD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Psychiatry Slides</dc:title>
  <dc:creator>Ryan,Jason</dc:creator>
  <cp:lastModifiedBy>jalalaldeen Issam AlSaqa</cp:lastModifiedBy>
  <cp:revision>3</cp:revision>
  <dcterms:created xsi:type="dcterms:W3CDTF">2023-07-29T05:59:24Z</dcterms:created>
  <dcterms:modified xsi:type="dcterms:W3CDTF">2023-07-29T19:01:24Z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2023-07-29T00:00:00Z</vt:filetime>
  </property>
</Properties>
</file>