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1"/>
  </p:notesMasterIdLst>
  <p:sldIdLst>
    <p:sldId id="409" r:id="rId2"/>
    <p:sldId id="410" r:id="rId3"/>
    <p:sldId id="411" r:id="rId4"/>
    <p:sldId id="415" r:id="rId5"/>
    <p:sldId id="418" r:id="rId6"/>
    <p:sldId id="419" r:id="rId7"/>
    <p:sldId id="420" r:id="rId8"/>
    <p:sldId id="421" r:id="rId9"/>
    <p:sldId id="422" r:id="rId10"/>
    <p:sldId id="424" r:id="rId11"/>
    <p:sldId id="425" r:id="rId12"/>
    <p:sldId id="426" r:id="rId13"/>
    <p:sldId id="427" r:id="rId14"/>
    <p:sldId id="429" r:id="rId15"/>
    <p:sldId id="430" r:id="rId16"/>
    <p:sldId id="434" r:id="rId17"/>
    <p:sldId id="433" r:id="rId18"/>
    <p:sldId id="435" r:id="rId19"/>
    <p:sldId id="43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DCE53-527F-0145-922F-014648DAF54E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6B75-26D6-314D-BB7C-4214F0EC4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Its traction of fetal head by</a:t>
            </a:r>
            <a:r>
              <a:rPr lang="en-US" baseline="0" dirty="0"/>
              <a:t> created Negative pressure through  a cup applied to the head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Preterm</a:t>
            </a:r>
            <a:r>
              <a:rPr lang="en-US" baseline="0" dirty="0"/>
              <a:t> fetal head and scalp are more prone to injury from the suction cup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9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Cups diameter</a:t>
            </a:r>
            <a:r>
              <a:rPr lang="en-US" baseline="0" dirty="0"/>
              <a:t> average 40-60 mm</a:t>
            </a:r>
          </a:p>
          <a:p>
            <a:r>
              <a:rPr lang="en-US" baseline="0" dirty="0"/>
              <a:t>Shapes : mushroom </a:t>
            </a:r>
            <a:r>
              <a:rPr lang="en-US" baseline="0"/>
              <a:t>, bell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dirty="0" err="1"/>
              <a:t>Befor</a:t>
            </a:r>
            <a:r>
              <a:rPr lang="en-US" dirty="0"/>
              <a:t> these </a:t>
            </a:r>
          </a:p>
          <a:p>
            <a:pPr algn="l" rtl="0"/>
            <a:r>
              <a:rPr lang="en-US" dirty="0"/>
              <a:t>1- explain to mother why its important to use the vacuum and tell them about the swelling of fetal scalp that may appear </a:t>
            </a:r>
            <a:r>
              <a:rPr lang="en-US" dirty="0" err="1"/>
              <a:t>worring</a:t>
            </a:r>
            <a:endParaRPr lang="en-US" dirty="0"/>
          </a:p>
          <a:p>
            <a:pPr algn="l" rtl="0"/>
            <a:r>
              <a:rPr lang="en-US" dirty="0"/>
              <a:t>2- set the mother in </a:t>
            </a:r>
            <a:r>
              <a:rPr lang="en-US" dirty="0" err="1"/>
              <a:t>lithotomy</a:t>
            </a:r>
            <a:r>
              <a:rPr lang="en-US" dirty="0"/>
              <a:t> position</a:t>
            </a:r>
          </a:p>
          <a:p>
            <a:pPr algn="l" rtl="0"/>
            <a:r>
              <a:rPr lang="en-US" dirty="0"/>
              <a:t>3- insure woman bladder is empty </a:t>
            </a:r>
          </a:p>
          <a:p>
            <a:pPr algn="l" rtl="0"/>
            <a:r>
              <a:rPr lang="en-US" dirty="0"/>
              <a:t>4-palpat the mother abdomen to insure that the head is engaged</a:t>
            </a:r>
          </a:p>
          <a:p>
            <a:pPr algn="l" rtl="0"/>
            <a:r>
              <a:rPr lang="en-US" dirty="0"/>
              <a:t>5-check the vacuum </a:t>
            </a:r>
            <a:r>
              <a:rPr lang="en-US" dirty="0" err="1"/>
              <a:t>deviice</a:t>
            </a:r>
            <a:r>
              <a:rPr lang="en-US" dirty="0"/>
              <a:t> that working </a:t>
            </a:r>
            <a:r>
              <a:rPr lang="en-US" dirty="0" err="1"/>
              <a:t>befor</a:t>
            </a:r>
            <a:r>
              <a:rPr lang="en-US" dirty="0"/>
              <a:t> start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51F80-1152-40E9-8578-4872CA9333C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8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onset of contraction ,</a:t>
            </a:r>
            <a:r>
              <a:rPr lang="en-US" baseline="0" dirty="0"/>
              <a:t> vacuum pressure is raised rapidly to -450 to -600 mm hg ( never exceed ) . Then , apply traction in time of mother’s contractions , with each successive contraction draw the head gently toward the perineum  </a:t>
            </a:r>
          </a:p>
          <a:p>
            <a:r>
              <a:rPr lang="en-US" baseline="0" dirty="0"/>
              <a:t>It takes less than 15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episiotomy is not recommended as a routine measure during a VE operation unless the soft tissue impedes the descent of the presenting part. Episiotomy has been shown to increase the incidence of third and fourth degree lacerations.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Also include : intracranial hemorrhage, </a:t>
            </a:r>
            <a:r>
              <a:rPr lang="en-US" dirty="0" err="1"/>
              <a:t>subgaleal</a:t>
            </a:r>
            <a:r>
              <a:rPr lang="en-US" dirty="0"/>
              <a:t> hematomas, scalp lacerations (if torsion is excessive), </a:t>
            </a:r>
            <a:r>
              <a:rPr lang="en-US" dirty="0" err="1"/>
              <a:t>hyperbilirubinemia</a:t>
            </a:r>
            <a:r>
              <a:rPr lang="en-US" dirty="0"/>
              <a:t>, and retinal hemorrhage.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6B75-26D6-314D-BB7C-4214F0EC4C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1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9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4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9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9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7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5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9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3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ldbir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emature_birt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48139" y="914400"/>
            <a:ext cx="10287000" cy="3068638"/>
          </a:xfrm>
        </p:spPr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6600" b="1" dirty="0">
                <a:cs typeface="+mj-cs"/>
              </a:rPr>
            </a:br>
            <a:r>
              <a:rPr lang="en-US" sz="6600" b="1" dirty="0">
                <a:cs typeface="+mj-cs"/>
              </a:rPr>
              <a:t>vacuum-assisted vaginal delivery</a:t>
            </a:r>
            <a:br>
              <a:rPr lang="en-US" sz="6600" b="1" dirty="0">
                <a:cs typeface="+mj-cs"/>
              </a:rPr>
            </a:br>
            <a:r>
              <a:rPr lang="en-US" sz="6600" dirty="0">
                <a:cs typeface="+mj-cs"/>
              </a:rPr>
              <a:t> </a:t>
            </a:r>
            <a:r>
              <a:rPr lang="en-US" sz="6600" b="1" dirty="0">
                <a:cs typeface="+mj-cs"/>
              </a:rPr>
              <a:t>vacuum extraction</a:t>
            </a:r>
            <a:r>
              <a:rPr lang="en-US" sz="6600" dirty="0">
                <a:cs typeface="+mj-cs"/>
              </a:rPr>
              <a:t> (</a:t>
            </a:r>
            <a:r>
              <a:rPr lang="en-US" sz="6600" b="1" dirty="0">
                <a:cs typeface="+mj-cs"/>
              </a:rPr>
              <a:t>VE</a:t>
            </a:r>
            <a:r>
              <a:rPr lang="en-US" sz="6600" dirty="0">
                <a:cs typeface="+mj-cs"/>
              </a:rPr>
              <a:t>)</a:t>
            </a:r>
            <a:endParaRPr lang="ar-JO" sz="6600" dirty="0">
              <a:cs typeface="+mj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9200" y="4516438"/>
            <a:ext cx="9144000" cy="1655762"/>
          </a:xfrm>
        </p:spPr>
        <p:txBody>
          <a:bodyPr rtlCol="1">
            <a:normAutofit fontScale="92500" lnSpcReduction="20000"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</a:rPr>
              <a:t>(</a:t>
            </a:r>
            <a:r>
              <a:rPr lang="en-US" sz="6000" b="1" dirty="0" err="1">
                <a:solidFill>
                  <a:srgbClr val="C00000"/>
                </a:solidFill>
              </a:rPr>
              <a:t>Ventouse</a:t>
            </a:r>
            <a:r>
              <a:rPr lang="en-US" sz="6000" b="1" dirty="0">
                <a:solidFill>
                  <a:srgbClr val="C00000"/>
                </a:solidFill>
              </a:rPr>
              <a:t>)                       </a:t>
            </a:r>
          </a:p>
          <a:p>
            <a:pPr>
              <a:defRPr/>
            </a:pPr>
            <a:r>
              <a:rPr lang="en-US" sz="2600" dirty="0">
                <a:cs typeface="+mn-cs"/>
              </a:rPr>
              <a:t>Done by : QUTAIBA HABAHBEH.</a:t>
            </a:r>
          </a:p>
          <a:p>
            <a:pPr>
              <a:defRPr/>
            </a:pPr>
            <a:r>
              <a:rPr lang="en-US" sz="2600" dirty="0"/>
              <a:t>Supervised by: Dr. ALAA OWAIS . </a:t>
            </a:r>
            <a:endParaRPr lang="ar-JO" sz="2600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2" y="685800"/>
            <a:ext cx="12144375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360° check </a:t>
            </a:r>
            <a:r>
              <a:rPr lang="en-US" sz="2400" b="1" dirty="0"/>
              <a:t>should be performed to ensure that the pelvic tissue of the mother ( cervix or vagina) or umbilical cord .</a:t>
            </a:r>
            <a:br>
              <a:rPr lang="ar-JO" sz="2400" b="1" dirty="0"/>
            </a:br>
            <a:r>
              <a:rPr lang="en-US" sz="2400" b="1" dirty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is not trapped in the vacuum cup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MILEY\Desktop\Ventouse\bsi-1165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839" y="1904999"/>
            <a:ext cx="6705600" cy="438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Traction.jpg"/>
          <p:cNvPicPr>
            <a:picLocks noChangeAspect="1"/>
          </p:cNvPicPr>
          <p:nvPr/>
        </p:nvPicPr>
        <p:blipFill>
          <a:blip r:embed="rId3"/>
          <a:srcRect t="6352" b="5403"/>
          <a:stretch>
            <a:fillRect/>
          </a:stretch>
        </p:blipFill>
        <p:spPr bwMode="auto">
          <a:xfrm>
            <a:off x="2374901" y="3200400"/>
            <a:ext cx="6870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/>
              <a:t>Traction :</a:t>
            </a:r>
            <a:endParaRPr lang="ar-JO" dirty="0"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851" y="1295400"/>
            <a:ext cx="10972800" cy="452596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endParaRPr lang="en-US" sz="2800" dirty="0"/>
          </a:p>
          <a:p>
            <a:pPr algn="l" rtl="0" eaLnBrk="1" hangingPunct="1">
              <a:buFont typeface="Arial" pitchFamily="34" charset="0"/>
              <a:buNone/>
            </a:pPr>
            <a:r>
              <a:rPr lang="en-US" dirty="0"/>
              <a:t>Once the doctor has verified cup placement, full vacuum is applied (450-600 mm Hg) with onset of contraction and the traction pulls along the axis of the pelvis , handle perpendicular to the cup , paralleling the uterine contractions with the aid of maternal pushing effort .</a:t>
            </a:r>
            <a:endParaRPr lang="en-US" b="1" dirty="0"/>
          </a:p>
          <a:p>
            <a:pPr algn="l" rtl="0" eaLnBrk="1" hangingPunct="1"/>
            <a:endParaRPr lang="ar-JO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MILEY\Desktop\Ventouse\MityOne-detail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15152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0515600" cy="5795963"/>
          </a:xfrm>
        </p:spPr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r>
              <a:rPr lang="en-US" sz="3200" dirty="0"/>
              <a:t>Applying </a:t>
            </a:r>
            <a:r>
              <a:rPr lang="en-US" sz="3200" b="1" dirty="0"/>
              <a:t>rotational</a:t>
            </a:r>
            <a:r>
              <a:rPr lang="en-US" sz="3200" dirty="0"/>
              <a:t> force to rotate the head of the fetus is </a:t>
            </a:r>
            <a:r>
              <a:rPr lang="en-US" sz="3200" u="sng" dirty="0"/>
              <a:t>contraindicated</a:t>
            </a:r>
            <a:r>
              <a:rPr lang="en-US" sz="3200" dirty="0"/>
              <a:t> because it can lead to detachment of the cup, cephalohematoma of the fetus, and scalp laceration .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b="1" dirty="0"/>
              <a:t>“ </a:t>
            </a:r>
            <a:r>
              <a:rPr lang="en-US" sz="4400" b="1" dirty="0"/>
              <a:t>Pop-off</a:t>
            </a:r>
            <a:r>
              <a:rPr lang="en-US" sz="3200" b="1" dirty="0"/>
              <a:t> “</a:t>
            </a:r>
          </a:p>
          <a:p>
            <a:pPr marL="0" indent="0">
              <a:buNone/>
            </a:pPr>
            <a:br>
              <a:rPr lang="en-US" sz="3200" b="1" dirty="0"/>
            </a:br>
            <a:r>
              <a:rPr lang="en-US" sz="3200" b="1" dirty="0"/>
              <a:t>&gt;&gt;</a:t>
            </a:r>
            <a:r>
              <a:rPr lang="en-US" sz="3200" dirty="0"/>
              <a:t>Detachment of the suction cup from the fetal head during traction</a:t>
            </a:r>
          </a:p>
          <a:p>
            <a:r>
              <a:rPr lang="en-US" sz="3000" dirty="0"/>
              <a:t>IF</a:t>
            </a:r>
            <a:r>
              <a:rPr lang="en-US" sz="3200" dirty="0"/>
              <a:t> two “pop-offs”  occur , the procedure should be discontinued in favor of CS . </a:t>
            </a:r>
          </a:p>
          <a:p>
            <a:r>
              <a:rPr lang="en-US" sz="3200" dirty="0"/>
              <a:t>Maximum time from application to delivery should ideally be less than </a:t>
            </a:r>
            <a:r>
              <a:rPr lang="en-US" sz="3200" b="1" dirty="0"/>
              <a:t>15-20 minutes 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pPr>
              <a:buNone/>
            </a:pPr>
            <a:endParaRPr lang="ar-JO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cs typeface="+mj-cs"/>
              </a:rPr>
              <a:t>Birth Injuries</a:t>
            </a:r>
            <a:br>
              <a:rPr lang="en-US" b="1" u="sng" dirty="0">
                <a:cs typeface="+mj-cs"/>
              </a:rPr>
            </a:br>
            <a:endParaRPr lang="ar-JO" b="1" u="sng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/>
              <a:t>fetal death or severe fetal injury from vacuum extraction (VE) is low, ranging from 0.1-3 cases per 1,000 extraction procedures.</a:t>
            </a:r>
          </a:p>
          <a:p>
            <a:pPr algn="l" rtl="0" eaLnBrk="1" hangingPunct="1"/>
            <a:r>
              <a:rPr lang="en-US" sz="2800" dirty="0"/>
              <a:t>The most common injuries are to the fetal scalp.</a:t>
            </a:r>
          </a:p>
          <a:p>
            <a:pPr algn="l" rtl="0" eaLnBrk="1" hangingPunct="1"/>
            <a:endParaRPr lang="en-US" sz="2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Injuries :</a:t>
            </a:r>
            <a:endParaRPr lang="ar-JO" dirty="0"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850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Cephalo-hematomas</a:t>
            </a:r>
            <a:r>
              <a:rPr lang="en-US" sz="2400" dirty="0"/>
              <a:t> : </a:t>
            </a:r>
            <a:r>
              <a:rPr lang="en-US" sz="2100" dirty="0"/>
              <a:t>collection of blood between fetal scalp and skull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Caput succedaneum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 err="1"/>
              <a:t>Subgaleal</a:t>
            </a:r>
            <a:r>
              <a:rPr lang="en-US" sz="2400" b="1" dirty="0"/>
              <a:t> hemorrhages </a:t>
            </a:r>
            <a:r>
              <a:rPr lang="en-US" sz="2400" dirty="0"/>
              <a:t>: bleeding in the potential space between the skull periosteum and the scalp galea aponeurosis 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Intracranial hemorrhage , Scalp Lacerations                                                                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u="sng" dirty="0">
              <a:solidFill>
                <a:srgbClr val="C00000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u="sng" dirty="0">
                <a:solidFill>
                  <a:srgbClr val="C00000"/>
                </a:solidFill>
              </a:rPr>
              <a:t>radiographic or ultrasonic studies of the CNS performed on newborns who were delivered by instrumental assistance ,help to discover injuries more frequently than clinical examination </a:t>
            </a:r>
            <a:r>
              <a:rPr lang="en-US" sz="2400" dirty="0"/>
              <a:t>.</a:t>
            </a:r>
            <a:endParaRPr lang="ar-JO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01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u="sng" dirty="0">
                <a:cs typeface="Times New Roman" pitchFamily="18" charset="0"/>
              </a:rPr>
              <a:t>Caput succedaneum</a:t>
            </a:r>
            <a:endParaRPr lang="ar-JO" u="sng" dirty="0"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7533" y="5084764"/>
            <a:ext cx="10574867" cy="1252537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A swelling at the top of the head after a </a:t>
            </a:r>
            <a:r>
              <a:rPr lang="en-US" dirty="0" err="1">
                <a:cs typeface="+mn-cs"/>
              </a:rPr>
              <a:t>ventouse</a:t>
            </a:r>
            <a:r>
              <a:rPr lang="en-US" dirty="0">
                <a:cs typeface="+mn-cs"/>
              </a:rPr>
              <a:t> delivery , in most cases</a:t>
            </a:r>
            <a:r>
              <a:rPr lang="en-US" dirty="0"/>
              <a:t> </a:t>
            </a:r>
            <a:r>
              <a:rPr lang="en-US" dirty="0">
                <a:cs typeface="+mn-cs"/>
              </a:rPr>
              <a:t>nothing but </a:t>
            </a:r>
            <a:r>
              <a:rPr lang="en-US" dirty="0" err="1">
                <a:cs typeface="+mn-cs"/>
              </a:rPr>
              <a:t>oedema</a:t>
            </a:r>
            <a:r>
              <a:rPr lang="en-US" dirty="0">
                <a:cs typeface="+mn-cs"/>
              </a:rPr>
              <a:t> of the scalp skin and shortly disappear.</a:t>
            </a:r>
            <a:endParaRPr lang="ar-JO" dirty="0">
              <a:cs typeface="+mn-cs"/>
            </a:endParaRPr>
          </a:p>
        </p:txBody>
      </p:sp>
      <p:pic>
        <p:nvPicPr>
          <p:cNvPr id="35844" name="صورة 3" descr="12355219_1737698469791661_1708825522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6811" y="1295400"/>
            <a:ext cx="5739104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MILEY\Desktop\Ventouse\Caput-Succedaneum-vs-Cephalohemat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55" y="1295400"/>
            <a:ext cx="6021552" cy="3492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cs typeface="+mj-cs"/>
              </a:rPr>
              <a:t>Maternal injury</a:t>
            </a:r>
            <a:br>
              <a:rPr lang="en-US" b="1" dirty="0">
                <a:cs typeface="+mj-cs"/>
              </a:rPr>
            </a:br>
            <a:endParaRPr lang="ar-JO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dirty="0"/>
              <a:t>Vacuum extraction has a low rate of maternal injury in comparison with forceps operations or cesarean delivery</a:t>
            </a:r>
          </a:p>
          <a:p>
            <a:pPr algn="l" rtl="0" eaLnBrk="1" hangingPunct="1"/>
            <a:r>
              <a:rPr lang="en-US" sz="2400" dirty="0"/>
              <a:t> such as </a:t>
            </a:r>
            <a:r>
              <a:rPr lang="en-US" sz="2400" b="1" dirty="0"/>
              <a:t>urinary incontinence, fecal incontinence, pelvic organ prolapse, and occasionally fistula formation.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  <a:endParaRPr lang="ar-JO"/>
          </a:p>
        </p:txBody>
      </p:sp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>
          <a:xfrm>
            <a:off x="431800" y="427038"/>
            <a:ext cx="8712200" cy="574516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4000" b="1" i="1" dirty="0"/>
              <a:t>Advantages</a:t>
            </a:r>
            <a:r>
              <a:rPr lang="en-US" dirty="0"/>
              <a:t> of VE : 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/>
              <a:t>1- less training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/>
              <a:t>2- no risk of excessive traction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/>
              <a:t>3-less injury to mother</a:t>
            </a:r>
          </a:p>
          <a:p>
            <a:pPr algn="l" rtl="0">
              <a:buFont typeface="Arial" pitchFamily="34" charset="0"/>
              <a:buNone/>
            </a:pPr>
            <a:endParaRPr lang="en-US" sz="2800" dirty="0"/>
          </a:p>
          <a:p>
            <a:pPr algn="l" rtl="0"/>
            <a:endParaRPr lang="en-US" sz="4000" b="1" i="1" dirty="0"/>
          </a:p>
          <a:p>
            <a:pPr algn="l" rtl="0"/>
            <a:r>
              <a:rPr lang="en-US" sz="4000" b="1" i="1" dirty="0"/>
              <a:t>Disadvantages</a:t>
            </a:r>
            <a:r>
              <a:rPr lang="en-US" dirty="0"/>
              <a:t> :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/>
              <a:t>1-cannot used for </a:t>
            </a:r>
            <a:r>
              <a:rPr lang="en-US" sz="2800" dirty="0">
                <a:sym typeface="Wingdings" pitchFamily="2" charset="2"/>
              </a:rPr>
              <a:t> preterm , face or breech presentation 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>
                <a:sym typeface="Wingdings" pitchFamily="2" charset="2"/>
              </a:rPr>
              <a:t>2-need more complex equipments</a:t>
            </a:r>
          </a:p>
          <a:p>
            <a:pPr algn="l" rtl="0">
              <a:buFont typeface="Arial" pitchFamily="34" charset="0"/>
              <a:buNone/>
            </a:pPr>
            <a:r>
              <a:rPr lang="en-US" sz="2800" dirty="0">
                <a:sym typeface="Wingdings" pitchFamily="2" charset="2"/>
              </a:rPr>
              <a:t>3-more trauma for baby</a:t>
            </a:r>
            <a:endParaRPr lang="en-US" sz="2800" dirty="0"/>
          </a:p>
        </p:txBody>
      </p:sp>
      <p:pic>
        <p:nvPicPr>
          <p:cNvPr id="4" name="Picture 2" descr="https://upload.wikimedia.org/wikipedia/commons/thumb/1/13/Vacuum-assisted_Delivery.png/320px-Vacuum-assisted_Deliv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3048000" cy="68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58" y="0"/>
            <a:ext cx="12250658" cy="6848768"/>
          </a:xfrm>
        </p:spPr>
      </p:pic>
    </p:spTree>
    <p:extLst>
      <p:ext uri="{BB962C8B-B14F-4D97-AF65-F5344CB8AC3E}">
        <p14:creationId xmlns:p14="http://schemas.microsoft.com/office/powerpoint/2010/main" val="50549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Definition</a:t>
            </a:r>
            <a:r>
              <a:rPr lang="en-US" dirty="0"/>
              <a:t>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/>
              <a:t>Traction of fetal head by </a:t>
            </a:r>
            <a:r>
              <a:rPr lang="en-US" sz="3200" dirty="0"/>
              <a:t>CREATING</a:t>
            </a:r>
            <a:r>
              <a:rPr lang="en-US" sz="4000" dirty="0"/>
              <a:t> Negative pressure through a </a:t>
            </a:r>
            <a:r>
              <a:rPr lang="en-US" sz="3200" dirty="0"/>
              <a:t>SUCTION</a:t>
            </a:r>
            <a:r>
              <a:rPr lang="en-US" sz="4000" dirty="0"/>
              <a:t> cup                      ( </a:t>
            </a:r>
            <a:r>
              <a:rPr lang="en-US" sz="3200" dirty="0"/>
              <a:t>RIGID OR SOFT </a:t>
            </a:r>
            <a:r>
              <a:rPr lang="en-US" sz="4000" dirty="0"/>
              <a:t>) applied to the head . </a:t>
            </a:r>
            <a:endParaRPr lang="ar-JO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Overview :</a:t>
            </a:r>
            <a:endParaRPr lang="ar-JO" dirty="0"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cs typeface="+mn-cs"/>
              </a:rPr>
              <a:t>used in the second stage of </a:t>
            </a:r>
            <a:r>
              <a:rPr lang="en-US" sz="2800" dirty="0" err="1">
                <a:cs typeface="+mn-cs"/>
                <a:hlinkClick r:id="rId3" tooltip="Childbirth"/>
              </a:rPr>
              <a:t>labour</a:t>
            </a:r>
            <a:r>
              <a:rPr lang="en-US" sz="2800" dirty="0">
                <a:cs typeface="+mn-cs"/>
              </a:rPr>
              <a:t> if it has not progressed adequately.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cannot be used when the baby is in the </a:t>
            </a:r>
            <a:r>
              <a:rPr lang="en-US" sz="2800" u="sng" dirty="0">
                <a:solidFill>
                  <a:srgbClr val="FFC000"/>
                </a:solidFill>
              </a:rPr>
              <a:t>breech </a:t>
            </a:r>
            <a:r>
              <a:rPr lang="en-US" sz="2400" u="sng" dirty="0">
                <a:solidFill>
                  <a:srgbClr val="FFC000"/>
                </a:solidFill>
              </a:rPr>
              <a:t>PRESENTATION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 or for </a:t>
            </a:r>
            <a:r>
              <a:rPr lang="en-US" sz="2800" dirty="0">
                <a:solidFill>
                  <a:srgbClr val="FFC000"/>
                </a:solidFill>
                <a:cs typeface="+mn-cs"/>
                <a:hlinkClick r:id="rId4" tooltip="Premature bi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premature</a:t>
            </a:r>
            <a:r>
              <a:rPr lang="en-US" sz="2800" dirty="0">
                <a:solidFill>
                  <a:srgbClr val="CC9900"/>
                </a:solidFill>
                <a:cs typeface="+mn-cs"/>
                <a:hlinkClick r:id="rId4" tooltip="Premature bi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>
                <a:solidFill>
                  <a:srgbClr val="FFC000"/>
                </a:solidFill>
                <a:cs typeface="+mn-cs"/>
                <a:hlinkClick r:id="rId4" tooltip="Premature bi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births</a:t>
            </a:r>
            <a:r>
              <a:rPr lang="en-US" sz="2800" dirty="0">
                <a:cs typeface="+mn-cs"/>
              </a:rPr>
              <a:t>.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cs typeface="+mn-cs"/>
              </a:rPr>
              <a:t>Its generally safe, but it can occasionally have negative effects on the mother or the child.</a:t>
            </a:r>
            <a:endParaRPr lang="en-US" sz="2800" baseline="30000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eaLnBrk="1" hangingPunct="1"/>
            <a:r>
              <a:rPr lang="en-US" dirty="0"/>
              <a:t>Rigid VS. Soft cups </a:t>
            </a:r>
            <a:endParaRPr lang="ar-JO" dirty="0"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9848" y="1828800"/>
            <a:ext cx="5102352" cy="43434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Soft Cups </a:t>
            </a:r>
            <a:r>
              <a:rPr lang="en-US" dirty="0"/>
              <a:t>(polyethylene or </a:t>
            </a:r>
            <a:r>
              <a:rPr lang="en-US" dirty="0" err="1"/>
              <a:t>silastic</a:t>
            </a:r>
            <a:r>
              <a:rPr lang="en-US" dirty="0"/>
              <a:t> ) : are associated with less scalp injuries and appropriate for </a:t>
            </a:r>
            <a:r>
              <a:rPr lang="en-US" dirty="0" err="1">
                <a:solidFill>
                  <a:srgbClr val="FFC000"/>
                </a:solidFill>
              </a:rPr>
              <a:t>occipitoanterior</a:t>
            </a:r>
            <a:r>
              <a:rPr lang="en-US" dirty="0"/>
              <a:t> position .</a:t>
            </a:r>
          </a:p>
          <a:p>
            <a:endParaRPr lang="en-US" dirty="0"/>
          </a:p>
          <a:p>
            <a:pPr algn="l" rtl="0" eaLnBrk="1" hangingPunct="1"/>
            <a:r>
              <a:rPr lang="en-US" sz="2800" b="1" dirty="0">
                <a:solidFill>
                  <a:srgbClr val="C00000"/>
                </a:solidFill>
              </a:rPr>
              <a:t>Rigid cups</a:t>
            </a:r>
            <a:r>
              <a:rPr lang="en-US" sz="2800" dirty="0"/>
              <a:t> </a:t>
            </a:r>
            <a:r>
              <a:rPr lang="en-US" dirty="0"/>
              <a:t>(Metal or Plastic ) are more suitable for </a:t>
            </a:r>
            <a:r>
              <a:rPr lang="en-US" dirty="0" err="1">
                <a:solidFill>
                  <a:srgbClr val="FFC000"/>
                </a:solidFill>
              </a:rPr>
              <a:t>occipitoposterior</a:t>
            </a:r>
            <a:r>
              <a:rPr lang="en-US" dirty="0"/>
              <a:t> , </a:t>
            </a:r>
            <a:r>
              <a:rPr lang="en-US" dirty="0">
                <a:solidFill>
                  <a:srgbClr val="FFC000"/>
                </a:solidFill>
              </a:rPr>
              <a:t>transverse</a:t>
            </a:r>
            <a:r>
              <a:rPr lang="en-US" dirty="0"/>
              <a:t> , and difficult </a:t>
            </a:r>
            <a:r>
              <a:rPr lang="en-US" dirty="0" err="1"/>
              <a:t>occipitoanterior</a:t>
            </a:r>
            <a:r>
              <a:rPr lang="en-US" dirty="0"/>
              <a:t> position where the infant is larger.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sz="2800" b="1" u="sng" dirty="0"/>
              <a:t>There is higher rate of failure with soft cups .</a:t>
            </a:r>
            <a:endParaRPr lang="ar-JO" sz="2800" b="1" u="sng" dirty="0"/>
          </a:p>
        </p:txBody>
      </p:sp>
      <p:pic>
        <p:nvPicPr>
          <p:cNvPr id="4" name="Picture 3" descr="C:\Users\SMILEY\Desktop\Ventouse\medela-vacuum-assisted-delivery-system-vad-suction-cups-silicone-cup-reusable.jpg"/>
          <p:cNvPicPr>
            <a:picLocks noChangeAspect="1" noChangeArrowheads="1"/>
          </p:cNvPicPr>
          <p:nvPr/>
        </p:nvPicPr>
        <p:blipFill>
          <a:blip r:embed="rId3"/>
          <a:srcRect l="7200" t="8000" b="7100"/>
          <a:stretch>
            <a:fillRect/>
          </a:stretch>
        </p:blipFill>
        <p:spPr bwMode="auto">
          <a:xfrm>
            <a:off x="7091172" y="516829"/>
            <a:ext cx="4343400" cy="2927953"/>
          </a:xfrm>
          <a:prstGeom prst="rect">
            <a:avLst/>
          </a:prstGeom>
          <a:noFill/>
        </p:spPr>
      </p:pic>
      <p:pic>
        <p:nvPicPr>
          <p:cNvPr id="5" name="Picture 2" descr="C:\Users\SMILEY\Desktop\Ventouse\metal-cup-with-silicon-tube-500x500.jpg"/>
          <p:cNvPicPr>
            <a:picLocks noChangeAspect="1" noChangeArrowheads="1"/>
          </p:cNvPicPr>
          <p:nvPr/>
        </p:nvPicPr>
        <p:blipFill>
          <a:blip r:embed="rId4"/>
          <a:srcRect t="2125"/>
          <a:stretch>
            <a:fillRect/>
          </a:stretch>
        </p:blipFill>
        <p:spPr bwMode="auto">
          <a:xfrm>
            <a:off x="6653019" y="3425261"/>
            <a:ext cx="4475229" cy="3285102"/>
          </a:xfrm>
          <a:prstGeom prst="rect">
            <a:avLst/>
          </a:prstGeom>
          <a:noFill/>
        </p:spPr>
      </p:pic>
      <p:sp>
        <p:nvSpPr>
          <p:cNvPr id="6" name="سهم إلى اليمين 7"/>
          <p:cNvSpPr/>
          <p:nvPr/>
        </p:nvSpPr>
        <p:spPr>
          <a:xfrm>
            <a:off x="5980977" y="2322172"/>
            <a:ext cx="1344084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solidFill>
                <a:prstClr val="white"/>
              </a:solidFill>
            </a:endParaRPr>
          </a:p>
        </p:txBody>
      </p:sp>
      <p:sp>
        <p:nvSpPr>
          <p:cNvPr id="7" name="سهم إلى اليمين 7"/>
          <p:cNvSpPr/>
          <p:nvPr/>
        </p:nvSpPr>
        <p:spPr>
          <a:xfrm>
            <a:off x="5427006" y="4796106"/>
            <a:ext cx="1344084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6342" y="465038"/>
            <a:ext cx="10058400" cy="1609344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Vacuum Extraction Technique</a:t>
            </a:r>
            <a:br>
              <a:rPr lang="en-US" dirty="0">
                <a:cs typeface="+mj-cs"/>
              </a:rPr>
            </a:br>
            <a:endParaRPr lang="ar-JO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2978" y="1866999"/>
            <a:ext cx="10972800" cy="4525963"/>
          </a:xfrm>
        </p:spPr>
        <p:txBody>
          <a:bodyPr/>
          <a:lstStyle/>
          <a:p>
            <a:pPr algn="l" rtl="0" eaLnBrk="1" hangingPunct="1"/>
            <a:r>
              <a:rPr lang="en-US" sz="2400" dirty="0"/>
              <a:t>The doctor holds the vacuum cup in front of the perineum in the same angle and position expected once the extractor has correctly been applied to the fetal head.</a:t>
            </a:r>
            <a:endParaRPr lang="en-US" b="1" dirty="0"/>
          </a:p>
          <a:p>
            <a:pPr algn="l" rtl="0" eaLnBrk="1" hangingPunct="1"/>
            <a:endParaRPr lang="ar-JO" dirty="0"/>
          </a:p>
        </p:txBody>
      </p:sp>
      <p:pic>
        <p:nvPicPr>
          <p:cNvPr id="4" name="صورة 3" descr="Ghoast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24764"/>
            <a:ext cx="6144684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Insertion</a:t>
            </a:r>
            <a:r>
              <a:rPr lang="en-US" sz="2400" dirty="0"/>
              <a:t>: the labia are gently spread, and the device is slipped into the vagina and then positioned against the fetal head.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Correct application</a:t>
            </a:r>
            <a:r>
              <a:rPr lang="en-US" sz="2400" dirty="0"/>
              <a:t> : the vector of traction is directed through the cranial </a:t>
            </a:r>
            <a:r>
              <a:rPr lang="en-US" sz="2400" u="sng" dirty="0">
                <a:solidFill>
                  <a:srgbClr val="FF0000"/>
                </a:solidFill>
              </a:rPr>
              <a:t>FLEXION </a:t>
            </a:r>
            <a:r>
              <a:rPr lang="en-US" sz="2800" u="sng" dirty="0">
                <a:solidFill>
                  <a:srgbClr val="FF0000"/>
                </a:solidFill>
              </a:rPr>
              <a:t>point</a:t>
            </a:r>
            <a:r>
              <a:rPr lang="en-US" sz="2400" dirty="0"/>
              <a:t>. </a:t>
            </a:r>
            <a:endParaRPr lang="en-US" sz="2400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/>
              <a:t>Flexion of fetal head must be maintained </a:t>
            </a:r>
            <a:r>
              <a:rPr lang="en-US" sz="2400" u="sng" dirty="0"/>
              <a:t>to provide the smallest diameter </a:t>
            </a:r>
            <a:r>
              <a:rPr lang="en-US" sz="2400" dirty="0"/>
              <a:t>to the maternal pelvis by the correct application .</a:t>
            </a:r>
          </a:p>
          <a:p>
            <a:pPr>
              <a:buNone/>
              <a:defRPr/>
            </a:pPr>
            <a:endParaRPr lang="en-US" sz="2400" b="1" dirty="0"/>
          </a:p>
          <a:p>
            <a:pPr>
              <a:buNone/>
              <a:defRPr/>
            </a:pPr>
            <a:r>
              <a:rPr lang="en-US" sz="2400" b="1" dirty="0"/>
              <a:t>(</a:t>
            </a:r>
            <a:r>
              <a:rPr lang="en-US" sz="2400" dirty="0"/>
              <a:t>the </a:t>
            </a:r>
            <a:r>
              <a:rPr lang="en-US" dirty="0">
                <a:solidFill>
                  <a:srgbClr val="C00000"/>
                </a:solidFill>
              </a:rPr>
              <a:t>FLEXION POINT </a:t>
            </a:r>
            <a:r>
              <a:rPr lang="en-US" sz="2400" dirty="0"/>
              <a:t>is a point over the sagittal suture of the fetal skull, located approximately 6 cm posterior to the center of the anterior fontanel or 3 cm anterior to the posterior fontanel. )</a:t>
            </a:r>
            <a:endParaRPr lang="en-US" sz="2400" b="1" dirty="0"/>
          </a:p>
          <a:p>
            <a:endParaRPr lang="ar-JO" sz="2400" dirty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762000"/>
            <a:ext cx="5181600" cy="563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11" name="Down Arrow 10"/>
          <p:cNvSpPr/>
          <p:nvPr/>
        </p:nvSpPr>
        <p:spPr>
          <a:xfrm>
            <a:off x="5441211" y="2194560"/>
            <a:ext cx="479986" cy="14939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67262" y="1066800"/>
            <a:ext cx="1862138" cy="112776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Ant </a:t>
            </a:r>
            <a:r>
              <a:rPr lang="en-US" b="1" dirty="0" err="1"/>
              <a:t>Fontanelle</a:t>
            </a:r>
            <a:endParaRPr lang="ar-JO" b="1" dirty="0"/>
          </a:p>
        </p:txBody>
      </p:sp>
      <p:sp>
        <p:nvSpPr>
          <p:cNvPr id="13" name="Oval 12"/>
          <p:cNvSpPr/>
          <p:nvPr/>
        </p:nvSpPr>
        <p:spPr>
          <a:xfrm>
            <a:off x="4843462" y="4968240"/>
            <a:ext cx="1862138" cy="112776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Post </a:t>
            </a:r>
            <a:r>
              <a:rPr lang="en-US" b="1" dirty="0" err="1"/>
              <a:t>Fontanelle</a:t>
            </a:r>
            <a:endParaRPr lang="ar-JO" b="1" dirty="0"/>
          </a:p>
        </p:txBody>
      </p:sp>
      <p:sp>
        <p:nvSpPr>
          <p:cNvPr id="14" name="Down Arrow 13"/>
          <p:cNvSpPr/>
          <p:nvPr/>
        </p:nvSpPr>
        <p:spPr>
          <a:xfrm flipV="1">
            <a:off x="5486400" y="4152899"/>
            <a:ext cx="423254" cy="6847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TextBox 14"/>
          <p:cNvSpPr txBox="1"/>
          <p:nvPr/>
        </p:nvSpPr>
        <p:spPr>
          <a:xfrm>
            <a:off x="5936963" y="2546866"/>
            <a:ext cx="947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 cm</a:t>
            </a:r>
            <a:endParaRPr lang="ar-JO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4076" y="4230469"/>
            <a:ext cx="947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 cm</a:t>
            </a:r>
            <a:endParaRPr lang="ar-JO" sz="2800" b="1" dirty="0">
              <a:solidFill>
                <a:srgbClr val="C0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273566" y="3520966"/>
            <a:ext cx="851336" cy="8150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8859107" y="3896380"/>
            <a:ext cx="1808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Pivot Point</a:t>
            </a:r>
            <a:endParaRPr lang="ar-JO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MILEY\Desktop\Ventouse\11_ventouse_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83616"/>
            <a:ext cx="5486400" cy="5993384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>
            <a:off x="5909654" y="4189412"/>
            <a:ext cx="277714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Correct application</a:t>
            </a:r>
            <a:endParaRPr lang="ar-JO">
              <a:cs typeface="Times New Roman" pitchFamily="18" charset="0"/>
            </a:endParaRPr>
          </a:p>
        </p:txBody>
      </p:sp>
      <p:pic>
        <p:nvPicPr>
          <p:cNvPr id="4" name="عنصر نائب للمحتوى 3" descr="the pivo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6367" y="1557338"/>
            <a:ext cx="7679267" cy="4868862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04" y="588962"/>
            <a:ext cx="11114496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1534</TotalTime>
  <Words>897</Words>
  <Application>Microsoft Office PowerPoint</Application>
  <PresentationFormat>Widescreen</PresentationFormat>
  <Paragraphs>93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Rockwell</vt:lpstr>
      <vt:lpstr>Rockwell Condensed</vt:lpstr>
      <vt:lpstr>Wingdings</vt:lpstr>
      <vt:lpstr>Wood Type</vt:lpstr>
      <vt:lpstr> vacuum-assisted vaginal delivery  vacuum extraction (VE)</vt:lpstr>
      <vt:lpstr>Definition : </vt:lpstr>
      <vt:lpstr>Overview :</vt:lpstr>
      <vt:lpstr>Rigid VS. Soft cups </vt:lpstr>
      <vt:lpstr>Vacuum Extraction Technique </vt:lpstr>
      <vt:lpstr>PowerPoint Presentation</vt:lpstr>
      <vt:lpstr>PowerPoint Presentation</vt:lpstr>
      <vt:lpstr>Correct application</vt:lpstr>
      <vt:lpstr>PowerPoint Presentation</vt:lpstr>
      <vt:lpstr>  360° check should be performed to ensure that the pelvic tissue of the mother ( cervix or vagina) or umbilical cord .   is not trapped in the vacuum cup</vt:lpstr>
      <vt:lpstr>Traction :</vt:lpstr>
      <vt:lpstr>PowerPoint Presentation</vt:lpstr>
      <vt:lpstr>PowerPoint Presentation</vt:lpstr>
      <vt:lpstr>Birth Injuries </vt:lpstr>
      <vt:lpstr>Injuries :</vt:lpstr>
      <vt:lpstr>Caput succedaneum</vt:lpstr>
      <vt:lpstr>Maternal injury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 Jafreh</dc:creator>
  <cp:lastModifiedBy>qutaibahani98</cp:lastModifiedBy>
  <cp:revision>415</cp:revision>
  <dcterms:created xsi:type="dcterms:W3CDTF">2017-09-28T06:06:37Z</dcterms:created>
  <dcterms:modified xsi:type="dcterms:W3CDTF">2020-07-13T04:39:19Z</dcterms:modified>
</cp:coreProperties>
</file>