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1008" r:id="rId12"/>
    <p:sldId id="311" r:id="rId13"/>
    <p:sldId id="264" r:id="rId14"/>
    <p:sldId id="313" r:id="rId15"/>
    <p:sldId id="1006" r:id="rId16"/>
    <p:sldId id="1015" r:id="rId17"/>
    <p:sldId id="312" r:id="rId18"/>
    <p:sldId id="265" r:id="rId19"/>
    <p:sldId id="309" r:id="rId20"/>
    <p:sldId id="308" r:id="rId21"/>
    <p:sldId id="310" r:id="rId22"/>
    <p:sldId id="266" r:id="rId23"/>
    <p:sldId id="267" r:id="rId24"/>
    <p:sldId id="268" r:id="rId25"/>
    <p:sldId id="269" r:id="rId26"/>
    <p:sldId id="332" r:id="rId27"/>
    <p:sldId id="270" r:id="rId28"/>
    <p:sldId id="271" r:id="rId29"/>
    <p:sldId id="272" r:id="rId30"/>
    <p:sldId id="273" r:id="rId31"/>
    <p:sldId id="1009" r:id="rId32"/>
    <p:sldId id="1012" r:id="rId33"/>
    <p:sldId id="274" r:id="rId34"/>
    <p:sldId id="1014" r:id="rId35"/>
    <p:sldId id="275" r:id="rId36"/>
    <p:sldId id="276" r:id="rId37"/>
    <p:sldId id="277" r:id="rId38"/>
    <p:sldId id="340" r:id="rId39"/>
  </p:sldIdLst>
  <p:sldSz cx="12192000" cy="6858000"/>
  <p:notesSz cx="6858000" cy="9144000"/>
  <p:defaultTextStyle>
    <a:defPPr>
      <a:defRPr lang="ar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8BD12C-F4F5-41CD-B03E-CE0F18BF2874}" v="7" dt="2022-03-02T08:34:19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67" autoAdjust="0"/>
  </p:normalViewPr>
  <p:slideViewPr>
    <p:cSldViewPr snapToGrid="0">
      <p:cViewPr varScale="1">
        <p:scale>
          <a:sx n="66" d="100"/>
          <a:sy n="66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C5DA8CA-D0B4-455C-B9C6-5BA0B4B1E5DB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4C03466-86BD-4D76-A617-1E58EA4F344E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40888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D80B3-3B49-408F-A2F2-FB8F1DFB86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059E0-F483-4957-A52A-1FC1F1295605}" type="slidenum">
              <a:rPr lang="ar-SA"/>
              <a:t>13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0" y="685800"/>
            <a:ext cx="5400675" cy="3429000"/>
          </a:xfrm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b="1" dirty="0"/>
              <a:t>Ankylosing spondylitis: advanced </a:t>
            </a:r>
            <a:r>
              <a:rPr lang="en-US" b="1" dirty="0" err="1"/>
              <a:t>sacroiliitis</a:t>
            </a:r>
            <a:r>
              <a:rPr lang="en-US" b="1" dirty="0"/>
              <a:t> (radiograph)</a:t>
            </a:r>
          </a:p>
          <a:p>
            <a:pPr eaLnBrk="1" hangingPunct="1"/>
            <a:r>
              <a:rPr lang="en-US" dirty="0"/>
              <a:t>The sacroiliac joints are almost completely obliterated. Bony </a:t>
            </a:r>
            <a:r>
              <a:rPr lang="en-US" dirty="0" err="1"/>
              <a:t>trabeculae</a:t>
            </a:r>
            <a:r>
              <a:rPr lang="en-US" dirty="0"/>
              <a:t> cross the residual sacroiliac joint space. There is no gross sclerosis at this time. A moderate degree of osteopenia is present.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err="1"/>
              <a:t>Berens</a:t>
            </a:r>
            <a:r>
              <a:rPr lang="en-US" dirty="0"/>
              <a:t> DL. Roentgen features of ankylosing spondylitis.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Orthop</a:t>
            </a:r>
            <a:r>
              <a:rPr lang="en-US" dirty="0"/>
              <a:t> 1971;74:20-33. Reproduced with permission of Lippincott-Raven Publishers. </a:t>
            </a:r>
          </a:p>
          <a:p>
            <a:pPr eaLnBrk="1" hangingPunct="1"/>
            <a:endParaRPr lang="en-US" dirty="0"/>
          </a:p>
          <a:p>
            <a:pPr>
              <a:spcBef>
                <a:spcPct val="0"/>
              </a:spcBef>
            </a:pPr>
            <a:r>
              <a:rPr lang="en-US" b="1" dirty="0"/>
              <a:t>#9507020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04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03466-86BD-4D76-A617-1E58EA4F344E}" type="slidenum">
              <a:rPr lang="ar-JO" smtClean="0"/>
              <a:t>23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1571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b="1" dirty="0"/>
              <a:t>Reactive arthritis: </a:t>
            </a:r>
            <a:r>
              <a:rPr lang="en-US" altLang="en-US" b="1" dirty="0" err="1"/>
              <a:t>keratoderma</a:t>
            </a:r>
            <a:r>
              <a:rPr lang="en-US" altLang="en-US" b="1" dirty="0"/>
              <a:t> </a:t>
            </a:r>
            <a:r>
              <a:rPr lang="en-US" altLang="en-US" b="1" dirty="0" err="1"/>
              <a:t>blennorrhagica</a:t>
            </a:r>
            <a:r>
              <a:rPr lang="en-US" altLang="en-US" b="1" dirty="0"/>
              <a:t>, foot</a:t>
            </a:r>
          </a:p>
          <a:p>
            <a:pPr eaLnBrk="1" hangingPunct="1"/>
            <a:r>
              <a:rPr lang="en-US" altLang="en-US" dirty="0"/>
              <a:t>Discrete, </a:t>
            </a:r>
            <a:r>
              <a:rPr lang="en-US" altLang="en-US" dirty="0" err="1"/>
              <a:t>circinate</a:t>
            </a:r>
            <a:r>
              <a:rPr lang="en-US" altLang="en-US" dirty="0"/>
              <a:t>, scaly, and plaque-like lesions on the foot in reactive arthritis resemble secondary syphilis and psoriasis. Note the two small lesions are in an early phase of </a:t>
            </a:r>
            <a:r>
              <a:rPr lang="en-US" altLang="en-US" dirty="0" err="1"/>
              <a:t>keratoderma</a:t>
            </a:r>
            <a:r>
              <a:rPr lang="en-US" altLang="en-US" dirty="0"/>
              <a:t>. </a:t>
            </a:r>
          </a:p>
          <a:p>
            <a:endParaRPr lang="en-US" altLang="ar-JO" dirty="0"/>
          </a:p>
        </p:txBody>
      </p:sp>
      <p:sp>
        <p:nvSpPr>
          <p:cNvPr id="8294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2EAB5-FA98-4E9B-A943-5CAA8B14BCE0}" type="slidenum">
              <a:rPr kumimoji="0" lang="ar-SA" altLang="ar-J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0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FBE9-DFC2-4D1E-A30E-AD4AE509F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DE158-B4E8-49E7-AE1B-883F10F3E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986D8-E89A-4729-BE9F-4378D6CE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65926-D52F-4A7D-9FA6-C8B1CCAAB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93BC5-78C7-4C69-B655-D5DA5BB5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4806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8DFB-7A1F-459D-B0E9-FDA787FD2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A006E-6AD1-4E27-B154-5D10841CD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A7625-C37C-4080-AB76-1163365A7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5D702-D046-46DE-B999-14428205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68D80-AF17-452F-8541-5B700D1C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3823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C6524-7827-4084-8ECE-FDEF6CA488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3FE06-24A5-4A4B-B8CC-B4D41E410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6EA4C-1112-46A0-9BED-B4F6E729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28D8F-8C09-40CF-9BB4-C77F01482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BA70-0798-4D1B-8D31-7AC317BAD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243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62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84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2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7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2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9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94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2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F317-0021-46EF-A9C6-0C4A70B5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64717-96CE-416C-9D80-C37002705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50BBC-12BA-4CB5-AB86-03C780E2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866C6-872F-4174-9C0E-A770F78BD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AF26F-4B77-471F-804A-27938CE5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165582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81376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15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ar-JO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8EDD0-C414-4339-B471-6169BFD404EE}" type="slidenum">
              <a:rPr lang="ar-SA" altLang="ar-JO"/>
              <a:pPr/>
              <a:t>‹#›</a:t>
            </a:fld>
            <a:endParaRPr lang="en-US" altLang="ar-JO"/>
          </a:p>
        </p:txBody>
      </p:sp>
    </p:spTree>
    <p:extLst>
      <p:ext uri="{BB962C8B-B14F-4D97-AF65-F5344CB8AC3E}">
        <p14:creationId xmlns:p14="http://schemas.microsoft.com/office/powerpoint/2010/main" val="3021710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560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7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36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7035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48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61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27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9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056-F364-442D-8FEC-EB47D9B53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1214A-C9C1-4409-B7F3-33C2B4CE4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FC5C0-18D0-4B9B-9816-09F976F1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0AFE-9D61-4DBA-B04A-CA5F5C3D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A205E-33D2-4191-9E8B-81BB3926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71981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65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09" y="2731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7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0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86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7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27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41300"/>
            <a:ext cx="10160000" cy="939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27200" y="1524000"/>
            <a:ext cx="10160000" cy="5105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1907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/>
              <a:t>Copyright © 1972-2004 American College of Rheumatology Slide Collection.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6707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0137-08FE-4FD2-AD46-493197CE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CDB8-C970-4B3B-8AE7-71C088AA2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F387E-2E75-47ED-AC6A-7C0AF20C9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55077-7723-4812-AD0A-C0A49938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616AC-73E2-4ED7-809F-D5767BE54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48059-83FD-4A89-BE25-451B5D53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7373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8BE2-F7EF-4509-8BA9-5DEFCA333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596E6-8193-4B94-9C77-FCC403D5E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81C9B-0204-4A8D-9FDA-4EDC302CE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FF6B5-2EF7-4487-9E5F-E5686BAB7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55866-170A-48E5-9253-ED00D7D04C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AFB43B-08E3-4FF1-A87D-FC7CB8920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CC62B1-CEF7-4ACB-B2CB-5F6F2C8E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E75DE-3A5A-485B-876A-C1008AF8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444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9B65-080E-40C4-B02D-7B0B9D5D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28F63-EA78-4851-B058-C63CCBA88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7763F-BED1-4197-932A-1ECF9F5A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80A-3587-4AE8-A792-1474FB40A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199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F2CB38-D8FE-4455-93BF-F99F3188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A8BF4-73EE-48E7-BA55-54C19C86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E4015-AD09-49C6-A2C9-AFD6DD31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3652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98C7-622E-4C21-8975-63BE7460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3C298-15C6-4986-9D17-A1BA9C786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C71-9965-4478-B249-3D5580DD8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3BA72-7B56-42FB-B89B-AC0FE987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CCC47-448A-4222-AA8D-383B11FA5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C2C10-4D9D-4862-A0A4-CC4E0099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4166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6CD6F-7EAD-485A-B751-19C416A9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32180-8B5F-473A-9376-165E87366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1242E-CC7E-4B35-8523-FEB9AF7DB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9309B-3DE8-48EA-A758-3C5F7CA2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6CF6A-E63B-490B-ACFF-6F651D417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510C1-6738-4268-98A9-2AA4CC23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713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44B60-93AA-4E0D-89F2-393ADAA5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F0F40-0A98-4A42-AAF6-791331F3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4A3F5-4924-43A4-893F-0A6EAD693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E7B33-1E6D-4A4C-8511-E5DEA6C2AFAD}" type="datetimeFigureOut">
              <a:rPr lang="ar-JO" smtClean="0"/>
              <a:t>05/08/1443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AF31-8D56-4A1C-B1BE-0C31E8A01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F636-3574-4F05-A574-34B68FA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7C7B3-174E-40C5-9480-D8B8A446C0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7498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C57C9FC-23D9-4C39-9CF0-CBAB81AB0B4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E48BEA8-2C05-450A-B2E3-9FC67014A4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255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4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3B200-4734-45FC-B15B-67F7E604CEA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76" y="6356485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9CB4F-19C8-4778-A41D-414D027A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4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thritis-health.com/types/general/understanding-different-names-and-classifications-spondyloarthritis-spa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6056A-3900-4C65-B39E-1655856AF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endParaRPr lang="en-US" sz="2000">
              <a:solidFill>
                <a:srgbClr val="080808"/>
              </a:solidFill>
            </a:endParaRPr>
          </a:p>
          <a:p>
            <a:r>
              <a:rPr lang="en-US" sz="2000">
                <a:solidFill>
                  <a:srgbClr val="080808"/>
                </a:solidFill>
              </a:rPr>
              <a:t>Maram </a:t>
            </a:r>
            <a:r>
              <a:rPr lang="en-US" sz="2000" dirty="0">
                <a:solidFill>
                  <a:srgbClr val="080808"/>
                </a:solidFill>
              </a:rPr>
              <a:t>Nawaiseh</a:t>
            </a:r>
            <a:endParaRPr lang="ar-JO" sz="2000" dirty="0">
              <a:solidFill>
                <a:srgbClr val="08080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CEA24-41C7-4409-8FBD-B91DE679E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ource Sans Pro" panose="020B0503030403020204" pitchFamily="34" charset="0"/>
                <a:ea typeface="+mj-ea"/>
                <a:cs typeface="+mj-cs"/>
              </a:rPr>
              <a:t>Seronegative spondyloarthropathies</a:t>
            </a:r>
            <a:endParaRPr lang="ar-JO" sz="3600" dirty="0">
              <a:solidFill>
                <a:srgbClr val="080808"/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56657" y="381000"/>
            <a:ext cx="8229600" cy="1066800"/>
          </a:xfrm>
        </p:spPr>
        <p:txBody>
          <a:bodyPr>
            <a:normAutofit/>
          </a:bodyPr>
          <a:lstStyle/>
          <a:p>
            <a:r>
              <a:rPr lang="en-US" sz="4800" dirty="0"/>
              <a:t>Diagnoses: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905000" y="1447800"/>
            <a:ext cx="8382000" cy="5126736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altLang="ar-SA" sz="3600" dirty="0">
                <a:solidFill>
                  <a:schemeClr val="tx2"/>
                </a:solidFill>
              </a:rPr>
              <a:t>Modified New York Criteria (1984):</a:t>
            </a:r>
          </a:p>
          <a:p>
            <a:r>
              <a:rPr lang="en-US" altLang="ar-SA" dirty="0">
                <a:solidFill>
                  <a:schemeClr val="tx2"/>
                </a:solidFill>
              </a:rPr>
              <a:t>Criteria components</a:t>
            </a:r>
          </a:p>
          <a:p>
            <a:pPr marL="1161288" lvl="2" indent="-457200">
              <a:buFont typeface="+mj-lt"/>
              <a:buAutoNum type="arabicPeriod"/>
            </a:pPr>
            <a:r>
              <a:rPr lang="en-US" alt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back pain of at least 3 months’ duration that improved by exercise and was not relieved by rest</a:t>
            </a:r>
          </a:p>
          <a:p>
            <a:pPr marL="1161288" lvl="2" indent="-457200">
              <a:buFont typeface="+mj-lt"/>
              <a:buAutoNum type="arabicPeriod"/>
            </a:pPr>
            <a:r>
              <a:rPr lang="en-US" alt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Limited lumbar spinal motion in sagittal (sideways) and frontal (forward and backward) planes.</a:t>
            </a:r>
          </a:p>
          <a:p>
            <a:pPr marL="1161288" lvl="2" indent="-457200">
              <a:buFont typeface="+mj-lt"/>
              <a:buAutoNum type="arabicPeriod"/>
            </a:pPr>
            <a:r>
              <a:rPr lang="en-US" alt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Chest expansion decreased relative to normal values for sex and age.</a:t>
            </a:r>
          </a:p>
          <a:p>
            <a:pPr marL="1161288" lvl="2" indent="-457200">
              <a:buFont typeface="+mj-lt"/>
              <a:buAutoNum type="arabicPeriod"/>
            </a:pPr>
            <a:r>
              <a:rPr lang="en-US" alt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Bilateral </a:t>
            </a:r>
            <a:r>
              <a:rPr lang="en-US" alt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sacroiliitis</a:t>
            </a:r>
            <a:r>
              <a:rPr lang="en-US" alt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grade 2–4 or unilateral </a:t>
            </a:r>
            <a:r>
              <a:rPr lang="en-US" altLang="ar-S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sacroiliitis</a:t>
            </a:r>
            <a:r>
              <a:rPr lang="en-US" alt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grade 3 or 4</a:t>
            </a:r>
          </a:p>
          <a:p>
            <a:pPr lvl="1"/>
            <a:r>
              <a:rPr lang="en-US" altLang="ar-SA" dirty="0">
                <a:solidFill>
                  <a:srgbClr val="FF0000"/>
                </a:solidFill>
              </a:rPr>
              <a:t>Definite ankylosing spondylitis if criterion 4 and any one of the other criteria is fulfilled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48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C198F-BD9F-49FA-982D-B1D780C9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Investigations </a:t>
            </a:r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35605-2B04-4218-8F55-BCA4AB6A3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470027" cy="4393982"/>
          </a:xfrm>
        </p:spPr>
        <p:txBody>
          <a:bodyPr>
            <a:normAutofit/>
          </a:bodyPr>
          <a:lstStyle/>
          <a:p>
            <a:r>
              <a:rPr lang="en-US" sz="2000" b="1" dirty="0"/>
              <a:t>1- X ray </a:t>
            </a:r>
            <a:r>
              <a:rPr lang="en-US" sz="2000" b="1" dirty="0" err="1"/>
              <a:t>Sarco</a:t>
            </a:r>
            <a:r>
              <a:rPr lang="en-US" sz="2000" b="1" dirty="0"/>
              <a:t> iliac joint </a:t>
            </a:r>
            <a:r>
              <a:rPr lang="en-US" sz="2000" dirty="0"/>
              <a:t>: erosion, sclerosis. It is often the first abnormality.</a:t>
            </a:r>
          </a:p>
          <a:p>
            <a:r>
              <a:rPr lang="en-US" sz="2000" b="1" dirty="0"/>
              <a:t>2- X ray Spine </a:t>
            </a:r>
            <a:r>
              <a:rPr lang="en-US" sz="2000" dirty="0"/>
              <a:t>(The disc is preserved, unlike in spondylosis).</a:t>
            </a:r>
          </a:p>
          <a:p>
            <a:r>
              <a:rPr lang="en-US" sz="2000" dirty="0"/>
              <a:t>• Square shaped vertebrae.</a:t>
            </a:r>
          </a:p>
          <a:p>
            <a:r>
              <a:rPr lang="en-US" sz="2000" dirty="0"/>
              <a:t>• Calcification of longitudinal ligament.</a:t>
            </a:r>
          </a:p>
          <a:p>
            <a:r>
              <a:rPr lang="en-US" sz="2000" dirty="0"/>
              <a:t>• Bony bridging between vertebral bodies = </a:t>
            </a:r>
            <a:r>
              <a:rPr lang="en-US" sz="2000" dirty="0" err="1"/>
              <a:t>syndesmophytes</a:t>
            </a:r>
            <a:r>
              <a:rPr lang="en-US" sz="2000" dirty="0"/>
              <a:t> bamboo spine.</a:t>
            </a:r>
          </a:p>
          <a:p>
            <a:r>
              <a:rPr lang="en-US" sz="2000" dirty="0"/>
              <a:t>3- </a:t>
            </a:r>
            <a:r>
              <a:rPr lang="en-US" sz="2000" b="1" dirty="0"/>
              <a:t>MRI SPINE </a:t>
            </a:r>
            <a:r>
              <a:rPr lang="en-US" sz="2000" dirty="0"/>
              <a:t>: changes in sacroiliac joint appears earlier (bone marrow </a:t>
            </a:r>
            <a:r>
              <a:rPr lang="en-US" sz="2000" dirty="0" err="1"/>
              <a:t>odema</a:t>
            </a:r>
            <a:r>
              <a:rPr lang="en-US" sz="2000" dirty="0"/>
              <a:t>)</a:t>
            </a:r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93FBB-123C-4DC8-B1FA-2AAC2838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928" y="1401051"/>
            <a:ext cx="4206605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5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1A3E1-8A69-4742-BBD4-E1B110D7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38" b="6831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5" name="Picture 4" descr="07R01">
            <a:extLst>
              <a:ext uri="{FF2B5EF4-FFF2-40B4-BE49-F238E27FC236}">
                <a16:creationId xmlns:a16="http://schemas.microsoft.com/office/drawing/2014/main" id="{74C656F8-820E-4A12-BD53-4F3DF39AD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990" r="17513" b="3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AF4F9-DCA8-4CFE-B84C-3352E619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endParaRPr lang="ar-JO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4F176-FB6E-410C-A049-376F11B4C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In AS, X-rays of the sacroiliac joint show </a:t>
            </a:r>
            <a:r>
              <a:rPr lang="en-US" sz="1800" dirty="0">
                <a:solidFill>
                  <a:srgbClr val="FF0000"/>
                </a:solidFill>
              </a:rPr>
              <a:t>irregularity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FF0000"/>
                </a:solidFill>
              </a:rPr>
              <a:t>loss of cortical margins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widening of the joint space </a:t>
            </a:r>
            <a:r>
              <a:rPr lang="en-US" sz="1800" dirty="0"/>
              <a:t>and subsequently sclerosis, joint space narrowing and fusion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EA853-7911-403C-BAEA-952B5C3A7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990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4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045561" y="3535363"/>
            <a:ext cx="81010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sz="2400">
              <a:latin typeface="Times New Roman" panose="02020603050405020304" pitchFamily="18" charset="0"/>
            </a:endParaRPr>
          </a:p>
        </p:txBody>
      </p:sp>
      <p:pic>
        <p:nvPicPr>
          <p:cNvPr id="26628" name="Picture 4" descr="07R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4166" y="2071811"/>
            <a:ext cx="5929354" cy="452327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Content Placeholder 2"/>
          <p:cNvSpPr txBox="1"/>
          <p:nvPr/>
        </p:nvSpPr>
        <p:spPr>
          <a:xfrm>
            <a:off x="1238216" y="428605"/>
            <a:ext cx="9572692" cy="15716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Ankylosing spondylitis: advanced sacroiliitis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(radiograph)</a:t>
            </a:r>
          </a:p>
          <a:p>
            <a:pPr algn="l" rtl="0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 sacroiliac joints are almost completely obliterated. Bony trabeculae cross the residual sacroiliac joint space. There is no gross sclerosis at this time. A moderate degree of osteopenia is present. </a:t>
            </a:r>
          </a:p>
          <a:p>
            <a:pPr algn="l" rtl="0"/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algn="l" rtl="0"/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A055E-72F7-463E-B99D-544A1362B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1641"/>
            <a:ext cx="5294716" cy="52947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FC52204-248E-4BB3-A632-CC723323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410" y="643467"/>
            <a:ext cx="39415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97AB9-F8C3-413D-B279-2BDBF27D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4207C-BB73-4FB7-85BA-0EDC552BD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b="1" dirty="0"/>
              <a:t>4- Laboratory finding </a:t>
            </a:r>
            <a:r>
              <a:rPr lang="en-US" sz="2000" dirty="0"/>
              <a:t>(there is no specific laboratory test).</a:t>
            </a:r>
          </a:p>
          <a:p>
            <a:r>
              <a:rPr lang="en-US" sz="2000" dirty="0"/>
              <a:t>• Normochromic anemia.</a:t>
            </a:r>
          </a:p>
          <a:p>
            <a:r>
              <a:rPr lang="en-US" sz="2000" dirty="0"/>
              <a:t>• ESR ,CRP elevation during activity.</a:t>
            </a:r>
          </a:p>
          <a:p>
            <a:r>
              <a:rPr lang="en-US" sz="2000" dirty="0"/>
              <a:t>• Rheumatoid factor -</a:t>
            </a:r>
            <a:r>
              <a:rPr lang="en-US" sz="2000" dirty="0" err="1"/>
              <a:t>ve</a:t>
            </a:r>
            <a:r>
              <a:rPr lang="en-US" sz="2000" dirty="0"/>
              <a:t>.</a:t>
            </a:r>
          </a:p>
          <a:p>
            <a:r>
              <a:rPr lang="en-US" sz="2000" dirty="0"/>
              <a:t>• HLA Testing is rarely of value because of the high frequency of HLA-B27 in the population.</a:t>
            </a:r>
          </a:p>
          <a:p>
            <a:r>
              <a:rPr lang="en-US" sz="2000" dirty="0"/>
              <a:t>• Alkaline Phosphatase elevated with activity!?</a:t>
            </a:r>
          </a:p>
          <a:p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5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9E590-C280-4566-86A6-EC3EEAC1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Treatment</a:t>
            </a:r>
            <a:r>
              <a:rPr lang="en-US" sz="3600" dirty="0"/>
              <a:t>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principles are to relieve pain and spinal stiffness).</a:t>
            </a:r>
            <a:endParaRPr lang="ar-JO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4A2E3-73C8-4DD0-9136-EF6B89FA0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/>
              <a:t>• The key of treatment is </a:t>
            </a:r>
            <a:r>
              <a:rPr lang="en-US" sz="2000" b="1"/>
              <a:t>early diagnosis </a:t>
            </a:r>
            <a:r>
              <a:rPr lang="en-US" sz="2000"/>
              <a:t>to start preventive exercise program before syndesmophytes have formed. Exercises aim to maintain spinal mobility, posture and chest expansion (</a:t>
            </a:r>
            <a:r>
              <a:rPr lang="en-US" sz="2000" b="1"/>
              <a:t>swimming </a:t>
            </a:r>
            <a:r>
              <a:rPr lang="en-US" sz="2000"/>
              <a:t>is recommended).</a:t>
            </a:r>
          </a:p>
          <a:p>
            <a:r>
              <a:rPr lang="en-US" sz="2000"/>
              <a:t>• NSAIDs to relieve symptoms, but don't alter the course of the disease</a:t>
            </a:r>
          </a:p>
          <a:p>
            <a:r>
              <a:rPr lang="en-US" sz="2000"/>
              <a:t>• Local steroid for enthesopathy and planter fasciitis.</a:t>
            </a:r>
          </a:p>
          <a:p>
            <a:r>
              <a:rPr lang="en-US" sz="2000"/>
              <a:t>• Genetic counselling.</a:t>
            </a:r>
          </a:p>
          <a:p>
            <a:r>
              <a:rPr lang="en-US" sz="2000"/>
              <a:t>• Systemic steroid sometimes required for treatment of uveitis.</a:t>
            </a:r>
          </a:p>
          <a:p>
            <a:r>
              <a:rPr lang="en-US" sz="2000"/>
              <a:t>• Sulfasalazine and methotrexate may be of value for peripheral arthropathy.</a:t>
            </a:r>
          </a:p>
          <a:p>
            <a:r>
              <a:rPr lang="en-US" sz="2000" b="1"/>
              <a:t>• TNF blockers are effective</a:t>
            </a:r>
          </a:p>
          <a:p>
            <a:r>
              <a:rPr lang="en-US" sz="2000"/>
              <a:t>• Surgery: plaster jackets to correct kyphosis, hip arthroplasty.</a:t>
            </a:r>
            <a:endParaRPr lang="ar-JO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9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53183" y="304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MANAGEMENT</a:t>
            </a:r>
            <a:r>
              <a:rPr lang="en-US" dirty="0">
                <a:highlight>
                  <a:srgbClr val="FFFF00"/>
                </a:highlight>
              </a:rPr>
              <a:t> :</a:t>
            </a:r>
            <a:br>
              <a:rPr lang="ar-JO" dirty="0">
                <a:highlight>
                  <a:srgbClr val="FFFF00"/>
                </a:highlight>
              </a:rPr>
            </a:b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52600" y="1295400"/>
            <a:ext cx="8458200" cy="527913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There are four types of medications commonly used to treat ankylosing spondylitis:</a:t>
            </a:r>
            <a:endParaRPr lang="ar-JO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Nonsteroidal anti-inflammatory drugs (NSAIDs)</a:t>
            </a:r>
            <a:endParaRPr lang="ar-JO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biologics</a:t>
            </a:r>
            <a:r>
              <a:rPr lang="ar-JO" sz="2400" dirty="0"/>
              <a:t>  </a:t>
            </a:r>
            <a:r>
              <a:rPr lang="en-US" sz="2400" dirty="0"/>
              <a:t>agents .</a:t>
            </a:r>
            <a:endParaRPr lang="ar-JO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 steroids</a:t>
            </a:r>
            <a:r>
              <a:rPr lang="ar-JO" sz="2400" dirty="0"/>
              <a:t> </a:t>
            </a:r>
            <a:r>
              <a:rPr lang="en-US" sz="2400" dirty="0"/>
              <a:t>.</a:t>
            </a:r>
            <a:endParaRPr lang="ar-JO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Disease-modifying </a:t>
            </a:r>
            <a:r>
              <a:rPr lang="en-US" sz="2400" dirty="0" err="1"/>
              <a:t>antirheumatic</a:t>
            </a:r>
            <a:r>
              <a:rPr lang="en-US" sz="2400" dirty="0"/>
              <a:t> drugs (DMARDs).</a:t>
            </a:r>
          </a:p>
        </p:txBody>
      </p:sp>
    </p:spTree>
    <p:extLst>
      <p:ext uri="{BB962C8B-B14F-4D97-AF65-F5344CB8AC3E}">
        <p14:creationId xmlns:p14="http://schemas.microsoft.com/office/powerpoint/2010/main" val="217290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676400" y="152400"/>
            <a:ext cx="8596009" cy="2209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100" dirty="0"/>
              <a:t>Nonsteroidal anti-inflammatory drugs (NSAIDs)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C00000"/>
                </a:solidFill>
              </a:rPr>
              <a:t>NSAIDs are often the first line of defense against ankylosing spondylitis pain. NSAIDs is a broad category of medications that includes: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Over the counter NSAIDs</a:t>
            </a:r>
            <a:r>
              <a:rPr lang="en-US" sz="1800" dirty="0">
                <a:solidFill>
                  <a:srgbClr val="C00000"/>
                </a:solidFill>
              </a:rPr>
              <a:t>, such as aspirin, ibuprofen, and naproxen.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Prescriptions NSAIDs, </a:t>
            </a:r>
            <a:r>
              <a:rPr lang="ar-JO" sz="1800" dirty="0">
                <a:solidFill>
                  <a:srgbClr val="C00000"/>
                </a:solidFill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COX-2 inhibitors, </a:t>
            </a:r>
            <a:r>
              <a:rPr lang="ar-JO" sz="1800" dirty="0">
                <a:solidFill>
                  <a:srgbClr val="C00000"/>
                </a:solidFill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  <a:p>
            <a:endParaRPr lang="en-US" sz="1800" dirty="0">
              <a:solidFill>
                <a:srgbClr val="C00000"/>
              </a:solidFill>
            </a:endParaRPr>
          </a:p>
          <a:p>
            <a:pPr marL="109728"/>
            <a:endParaRPr lang="en-US" sz="1800" dirty="0"/>
          </a:p>
        </p:txBody>
      </p:sp>
      <p:sp>
        <p:nvSpPr>
          <p:cNvPr id="4" name="مستطيل 3"/>
          <p:cNvSpPr/>
          <p:nvPr/>
        </p:nvSpPr>
        <p:spPr>
          <a:xfrm>
            <a:off x="1524001" y="2362201"/>
            <a:ext cx="874840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Biologics agents :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  <a:p>
            <a:r>
              <a:rPr lang="en-US" sz="2000" dirty="0">
                <a:solidFill>
                  <a:srgbClr val="C00000"/>
                </a:solidFill>
                <a:latin typeface="Arial"/>
              </a:rPr>
              <a:t>Biologic medications suppress immune system activity, thereby decreasing ankylosing spondylitis disease activity and symptoms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.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In some people, biologic drugs called </a:t>
            </a:r>
            <a:r>
              <a:rPr lang="en-US" sz="2000" dirty="0">
                <a:solidFill>
                  <a:srgbClr val="C00000"/>
                </a:solidFill>
                <a:latin typeface="Arial"/>
              </a:rPr>
              <a:t>TNF-inhibitors (TNF-blockers) as well as certain interleukin (IL) inhibitors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a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ppear to do one or more of the following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:</a:t>
            </a:r>
            <a:r>
              <a:rPr lang="ar-JO" sz="20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ar-JO" sz="20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there are six FDA-approved biologic medications for ankylosing spondylitis: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0000"/>
                </a:solidFill>
                <a:latin typeface="Arial"/>
              </a:rPr>
              <a:t>Etanercept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(Enbrel)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Infliximab (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Remicade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Adalimumab (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Humira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0000"/>
                </a:solidFill>
                <a:latin typeface="Arial"/>
              </a:rPr>
              <a:t>Golimumab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Simponi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0000"/>
                </a:solidFill>
                <a:latin typeface="Arial"/>
              </a:rPr>
              <a:t>Certolizumab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Cimzia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000000"/>
                </a:solidFill>
                <a:latin typeface="Arial"/>
              </a:rPr>
              <a:t>Secukinumab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Cosentyx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720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04544" y="0"/>
            <a:ext cx="8458200" cy="2667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Steroids</a:t>
            </a:r>
            <a:r>
              <a:rPr lang="ar-JO" sz="2800" dirty="0"/>
              <a:t>:</a:t>
            </a:r>
          </a:p>
          <a:p>
            <a:pPr marL="109728"/>
            <a:r>
              <a:rPr lang="en-US" sz="2400" dirty="0"/>
              <a:t>Steroids may be used to </a:t>
            </a:r>
            <a:r>
              <a:rPr lang="en-US" sz="2400" dirty="0">
                <a:solidFill>
                  <a:srgbClr val="C00000"/>
                </a:solidFill>
              </a:rPr>
              <a:t>control painful eye symptoms or injected into painful joints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/>
              <a:t>Oral steroids, such as oral prednisone, are rarely used to treatment AS or other </a:t>
            </a:r>
            <a:r>
              <a:rPr lang="en-US" sz="2400" b="0" dirty="0" err="1">
                <a:solidFill>
                  <a:srgbClr val="C00000"/>
                </a:solidFill>
                <a:hlinkClick r:id="rId2"/>
              </a:rPr>
              <a:t>spondyloarthropathies</a:t>
            </a:r>
            <a:r>
              <a:rPr lang="en-US" sz="2400" b="0" dirty="0">
                <a:solidFill>
                  <a:srgbClr val="C00000"/>
                </a:solidFill>
              </a:rPr>
              <a:t>.</a:t>
            </a:r>
          </a:p>
          <a:p>
            <a:endParaRPr lang="en-US" sz="2400" dirty="0"/>
          </a:p>
        </p:txBody>
      </p:sp>
      <p:sp>
        <p:nvSpPr>
          <p:cNvPr id="4" name="مستطيل 3"/>
          <p:cNvSpPr/>
          <p:nvPr/>
        </p:nvSpPr>
        <p:spPr>
          <a:xfrm>
            <a:off x="1538591" y="2900600"/>
            <a:ext cx="80772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Disease-modifying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antirheumatic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drugs (DMARDs)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DMARDs, such 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as methotrexate and sulfasalazine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, may be prescribed to people whose ankylosing spondylitis causes peripheral joint pain, such as pain in the knees, hips or ankles.</a:t>
            </a:r>
            <a:endParaRPr lang="ar-JO" sz="2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endParaRPr lang="ar-JO" sz="2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endParaRPr lang="ar-JO" sz="2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endParaRPr lang="ar-JO" sz="2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62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C21A3-44D6-47B1-825F-D91D2A87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AC5EE-C873-4043-B7FF-8E095103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/>
              <a:t>These are group of sero-negative arthritis (negative rheumatoid factor) that share certain epidemiologic, clinical and pathologic features. They all show considerable overlap and similarity of articular and extra - articular clinical features.</a:t>
            </a:r>
          </a:p>
          <a:p>
            <a:pPr marL="0" indent="0">
              <a:buNone/>
            </a:pPr>
            <a:r>
              <a:rPr lang="en-US" sz="2000" b="1"/>
              <a:t>They include</a:t>
            </a:r>
          </a:p>
          <a:p>
            <a:r>
              <a:rPr lang="en-US" sz="2000"/>
              <a:t>• Ankylosing spondylitis.</a:t>
            </a:r>
          </a:p>
          <a:p>
            <a:r>
              <a:rPr lang="en-US" sz="2000"/>
              <a:t>• Reiter's disease.</a:t>
            </a:r>
          </a:p>
          <a:p>
            <a:r>
              <a:rPr lang="en-US" sz="2000"/>
              <a:t>• Psoriatic arthritis.</a:t>
            </a:r>
          </a:p>
          <a:p>
            <a:r>
              <a:rPr lang="en-US" sz="2000"/>
              <a:t>• Post infectious reactive arthropathies.</a:t>
            </a:r>
          </a:p>
          <a:p>
            <a:r>
              <a:rPr lang="en-US" sz="2000"/>
              <a:t>• Enteropathic arthropathies associated with:.</a:t>
            </a:r>
          </a:p>
          <a:p>
            <a:pPr marL="0" indent="0">
              <a:buNone/>
            </a:pPr>
            <a:r>
              <a:rPr lang="en-US" sz="2000"/>
              <a:t>Ulcerative colitis.</a:t>
            </a:r>
          </a:p>
          <a:p>
            <a:pPr marL="0" indent="0">
              <a:buNone/>
            </a:pPr>
            <a:r>
              <a:rPr lang="en-US" sz="2000"/>
              <a:t>Chron's disease</a:t>
            </a:r>
            <a:endParaRPr lang="ar-JO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43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2A3E6A-7ABB-4449-8CA7-4B0F88C9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Reactive Arthritis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D84737-DDB5-4F60-9AC4-C436B7B56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1745" y="4557900"/>
            <a:ext cx="2442690" cy="915772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77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7D035-E797-4A1E-94FD-33B81BE4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67CDD-03E5-4A95-89D4-67690E0E7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/>
              <a:t>It is a sterile arthritis which occurs following an infection.</a:t>
            </a:r>
          </a:p>
          <a:p>
            <a:r>
              <a:rPr lang="en-US" sz="2000"/>
              <a:t>• The infection is either sexually transmitted or gastrointestinal which occurs before the onset of arthritis by 1-4 weeks.</a:t>
            </a:r>
          </a:p>
          <a:p>
            <a:r>
              <a:rPr lang="en-US" sz="2000"/>
              <a:t>• The arthritogenic bacteria causing reactive arthritis are salmonella, yersinia, shigella, helicobacter or klebsiella pneumoniae, also Chlamydia can cause arthritis.</a:t>
            </a:r>
          </a:p>
          <a:p>
            <a:r>
              <a:rPr lang="en-US" sz="2000"/>
              <a:t>• Reactive arthritis may be just arthritis, but sometimes the full picture of Reiter's disease may occur.</a:t>
            </a:r>
            <a:endParaRPr lang="ar-JO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3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24B0D-32B9-470F-B672-F5E4A438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4000" b="1" dirty="0"/>
              <a:t>Reiter’s syndrome</a:t>
            </a:r>
            <a:endParaRPr lang="ar-JO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E9353-DF10-4CA8-B64F-540C27B7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/>
              <a:t>It is an inflammatory arthritis which is usually associated with </a:t>
            </a:r>
            <a:r>
              <a:rPr lang="en-US" sz="2000" b="1"/>
              <a:t>sexually acquired infection</a:t>
            </a:r>
            <a:r>
              <a:rPr lang="en-US" sz="2000"/>
              <a:t> e.g non specific urethritis in males, non specific cervicitis in females. Also it may follow an acute attack of </a:t>
            </a:r>
            <a:r>
              <a:rPr lang="en-US" sz="2000" b="1"/>
              <a:t>gastrointestinal infection</a:t>
            </a:r>
            <a:r>
              <a:rPr lang="en-US" sz="2000"/>
              <a:t>. A variety of organisms can be the trigger.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01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86CB3-0498-426B-B62B-238C3650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0"/>
            <a:ext cx="6236304" cy="1135737"/>
          </a:xfrm>
        </p:spPr>
        <p:txBody>
          <a:bodyPr>
            <a:normAutofit/>
          </a:bodyPr>
          <a:lstStyle/>
          <a:p>
            <a:r>
              <a:rPr lang="en-US" sz="4000" b="1" dirty="0"/>
              <a:t>Clinical picture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(predominantly a disease of young men).</a:t>
            </a:r>
            <a:endParaRPr lang="ar-JO" sz="2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F3AA3-8458-4CEB-B455-172119663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4" r="15909"/>
          <a:stretch/>
        </p:blipFill>
        <p:spPr>
          <a:xfrm>
            <a:off x="7547429" y="0"/>
            <a:ext cx="484777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E25F0-92BA-4A4F-81DE-BAEE622C6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45814"/>
            <a:ext cx="7649029" cy="5190451"/>
          </a:xfrm>
        </p:spPr>
        <p:txBody>
          <a:bodyPr>
            <a:normAutofit/>
          </a:bodyPr>
          <a:lstStyle/>
          <a:p>
            <a:r>
              <a:rPr lang="en-US" sz="1700" dirty="0"/>
              <a:t>• The onset is typically acute with development of urethritis, conjunctivitis and arthritis.</a:t>
            </a:r>
          </a:p>
          <a:p>
            <a:r>
              <a:rPr lang="en-US" sz="1700" dirty="0"/>
              <a:t>• Sex male: female with ratio of 15-1</a:t>
            </a:r>
          </a:p>
          <a:p>
            <a:r>
              <a:rPr lang="en-US" sz="1700" dirty="0"/>
              <a:t>• Age : 20 - 40 years</a:t>
            </a:r>
          </a:p>
          <a:p>
            <a:r>
              <a:rPr lang="en-US" sz="1700" dirty="0"/>
              <a:t>• </a:t>
            </a:r>
            <a:r>
              <a:rPr lang="en-US" sz="1700" b="1" dirty="0"/>
              <a:t>Asymmetric arthritis </a:t>
            </a:r>
            <a:r>
              <a:rPr lang="en-US" sz="1700" dirty="0"/>
              <a:t>: big joint of L.L. (knee, ankles, and feet).</a:t>
            </a:r>
          </a:p>
          <a:p>
            <a:r>
              <a:rPr lang="en-US" sz="1700" dirty="0"/>
              <a:t>• Planter </a:t>
            </a:r>
            <a:r>
              <a:rPr lang="en-US" sz="1700" dirty="0" err="1"/>
              <a:t>faciitis</a:t>
            </a:r>
            <a:r>
              <a:rPr lang="en-US" sz="1700" dirty="0"/>
              <a:t> and </a:t>
            </a:r>
            <a:r>
              <a:rPr lang="en-US" sz="1700" dirty="0" err="1"/>
              <a:t>achilles</a:t>
            </a:r>
            <a:r>
              <a:rPr lang="en-US" sz="1700" dirty="0"/>
              <a:t> </a:t>
            </a:r>
            <a:r>
              <a:rPr lang="en-US" sz="1700" dirty="0" err="1"/>
              <a:t>tendenitis</a:t>
            </a:r>
            <a:r>
              <a:rPr lang="en-US" sz="1700" dirty="0"/>
              <a:t> : painful heel syndrome.</a:t>
            </a:r>
          </a:p>
          <a:p>
            <a:r>
              <a:rPr lang="en-US" sz="1700" dirty="0"/>
              <a:t>• </a:t>
            </a:r>
            <a:r>
              <a:rPr lang="en-US" sz="1700" dirty="0" err="1"/>
              <a:t>Sacroilitis</a:t>
            </a:r>
            <a:r>
              <a:rPr lang="en-US" sz="1700" dirty="0"/>
              <a:t> and spondylitis may occur</a:t>
            </a:r>
          </a:p>
          <a:p>
            <a:r>
              <a:rPr lang="en-US" sz="1700" dirty="0"/>
              <a:t>• Eye :conjunctivitis, uveitis.</a:t>
            </a:r>
          </a:p>
          <a:p>
            <a:r>
              <a:rPr lang="en-US" sz="1700" dirty="0"/>
              <a:t>• </a:t>
            </a:r>
            <a:r>
              <a:rPr lang="en-US" sz="1700" b="1" dirty="0"/>
              <a:t>Skin - keratoderma </a:t>
            </a:r>
            <a:r>
              <a:rPr lang="en-US" sz="1700" dirty="0"/>
              <a:t>: yellow brown papules with desquamating margins on the soles and plasms. </a:t>
            </a:r>
          </a:p>
          <a:p>
            <a:r>
              <a:rPr lang="en-US" sz="1700" b="1" dirty="0"/>
              <a:t>Circinate balanitis </a:t>
            </a:r>
            <a:r>
              <a:rPr lang="en-US" sz="1700" dirty="0"/>
              <a:t>(ulcers on glans penis), present in 20-50% of patients.</a:t>
            </a:r>
          </a:p>
          <a:p>
            <a:r>
              <a:rPr lang="en-US" sz="1700" dirty="0"/>
              <a:t>• Heart : A.I. - pericarditis.</a:t>
            </a:r>
          </a:p>
          <a:p>
            <a:r>
              <a:rPr lang="en-US" sz="1700" dirty="0"/>
              <a:t>• Neurological : meningoencephalitis and neuropathy.</a:t>
            </a:r>
          </a:p>
          <a:p>
            <a:r>
              <a:rPr lang="en-US" sz="1700" dirty="0"/>
              <a:t>• </a:t>
            </a:r>
            <a:r>
              <a:rPr lang="en-US" sz="1700" b="1" dirty="0"/>
              <a:t>Buccal ulceration </a:t>
            </a:r>
            <a:r>
              <a:rPr lang="en-US" sz="1700" dirty="0"/>
              <a:t>(tongue, palate, buccal mucosa and lips), they are painless.</a:t>
            </a:r>
            <a:endParaRPr lang="ar-JO" sz="1700" dirty="0"/>
          </a:p>
        </p:txBody>
      </p:sp>
    </p:spTree>
    <p:extLst>
      <p:ext uri="{BB962C8B-B14F-4D97-AF65-F5344CB8AC3E}">
        <p14:creationId xmlns:p14="http://schemas.microsoft.com/office/powerpoint/2010/main" val="4093117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39" y="236767"/>
            <a:ext cx="55626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Keratoderma blennorrhagica</a:t>
            </a:r>
          </a:p>
        </p:txBody>
      </p:sp>
      <p:pic>
        <p:nvPicPr>
          <p:cNvPr id="81923" name="Content Placeholder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20125" y="1633496"/>
            <a:ext cx="2308225" cy="34242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2A5568-260B-4F40-AF67-6DBAF5FEB0EB}"/>
              </a:ext>
            </a:extLst>
          </p:cNvPr>
          <p:cNvSpPr txBox="1">
            <a:spLocks/>
          </p:cNvSpPr>
          <p:nvPr/>
        </p:nvSpPr>
        <p:spPr>
          <a:xfrm>
            <a:off x="6749370" y="213221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D1282E"/>
                </a:solidFill>
                <a:latin typeface="Arial Black"/>
              </a:rPr>
              <a:t>conjunctivitis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7FEA86A-B942-4B4B-9EF2-45EAB6F33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5764" y="2015361"/>
            <a:ext cx="4455655" cy="2990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80D95-E787-4C72-8812-A12F4BBC1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53" y="3867694"/>
            <a:ext cx="4017184" cy="29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6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CAF0C-0F25-4CBA-AC82-EDD0B0BA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Investigation </a:t>
            </a:r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48F58-0211-48E4-9773-EC8DFAD4A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/>
              <a:t>• ESR CRP </a:t>
            </a:r>
          </a:p>
          <a:p>
            <a:r>
              <a:rPr lang="en-US" sz="2000" dirty="0"/>
              <a:t>• Rheumatoid factor -</a:t>
            </a:r>
            <a:r>
              <a:rPr lang="en-US" sz="2000" dirty="0" err="1"/>
              <a:t>ve</a:t>
            </a:r>
            <a:r>
              <a:rPr lang="en-US" sz="2000" dirty="0"/>
              <a:t>.</a:t>
            </a:r>
          </a:p>
          <a:p>
            <a:r>
              <a:rPr lang="en-US" sz="2000" dirty="0"/>
              <a:t>• HLA B27 is present in 80% of patients</a:t>
            </a:r>
          </a:p>
          <a:p>
            <a:r>
              <a:rPr lang="en-US" sz="2000" dirty="0"/>
              <a:t>• Anemia. (normocytic, normochromic) </a:t>
            </a:r>
          </a:p>
          <a:p>
            <a:r>
              <a:rPr lang="en-US" sz="2000" dirty="0"/>
              <a:t>• Sterile pyuria.</a:t>
            </a:r>
          </a:p>
          <a:p>
            <a:r>
              <a:rPr lang="en-US" sz="2000" dirty="0"/>
              <a:t>• X-ray showing soft tissue swelling, narrowing of joint spaces with or without sacroiliitis.</a:t>
            </a:r>
          </a:p>
          <a:p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6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2C4CA-47AD-40C5-AB20-72E95673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Treatment </a:t>
            </a:r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099A3-AD20-402E-80B0-4FAE5686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/>
              <a:t>• Rest..</a:t>
            </a:r>
          </a:p>
          <a:p>
            <a:r>
              <a:rPr lang="en-US" sz="2000"/>
              <a:t>• NSAIDs for arthritis.</a:t>
            </a:r>
          </a:p>
          <a:p>
            <a:r>
              <a:rPr lang="en-US" sz="2000"/>
              <a:t>• Steroid (not for arthritis), it is used for:  Achilles tendenitis (local injection.),  Eye (topical)</a:t>
            </a:r>
          </a:p>
          <a:p>
            <a:r>
              <a:rPr lang="en-US" sz="2000"/>
              <a:t>• Systemic corticosteroids are rarely required.</a:t>
            </a:r>
          </a:p>
          <a:p>
            <a:r>
              <a:rPr lang="en-US" sz="2000"/>
              <a:t>• Methotrexate, azathioprine or sulphasalazin may be used.</a:t>
            </a:r>
          </a:p>
          <a:p>
            <a:r>
              <a:rPr lang="en-US" sz="2000"/>
              <a:t>• The non-specific urethritis or any infection should be treated with short course of antibiotics e.g tetracycline.</a:t>
            </a:r>
          </a:p>
          <a:p>
            <a:r>
              <a:rPr lang="en-US" sz="2000"/>
              <a:t>• Anterior uveitis is a medical emergency requiring topical, subconjunctival or systemic steroids.</a:t>
            </a:r>
            <a:endParaRPr lang="ar-JO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8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362C2D-46D5-434E-9103-A39991CF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Psoriatic arthritis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EC18B-68A7-4ACF-AB04-0AFB8C9ED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557899"/>
            <a:ext cx="11763059" cy="168184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• It is an inflammatory arthritis that occurs in about 10 % of patients with</a:t>
            </a:r>
          </a:p>
          <a:p>
            <a:pPr algn="ctr"/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Psoriasis, and usually occurs within 10 years of developing the skin changes</a:t>
            </a:r>
          </a:p>
          <a:p>
            <a:pPr algn="ctr"/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• It shares symptoms, signs and x-ray finding of </a:t>
            </a:r>
            <a:r>
              <a:rPr lang="en-US" kern="1200" dirty="0" err="1">
                <a:solidFill>
                  <a:srgbClr val="080808"/>
                </a:solidFill>
                <a:latin typeface="+mn-lt"/>
                <a:ea typeface="+mn-ea"/>
                <a:cs typeface="+mn-cs"/>
              </a:rPr>
              <a:t>spondyloarthritis</a:t>
            </a:r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ctr"/>
            <a:endParaRPr lang="en-US" sz="800" kern="1200" dirty="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2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48593-3A7E-48C7-9B6C-B4DD71C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248C4-8293-4E38-850C-83DA8385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1-Asymmetric </a:t>
            </a:r>
            <a:r>
              <a:rPr lang="en-US" sz="2000" b="1" dirty="0" err="1"/>
              <a:t>oligoarthropathy</a:t>
            </a:r>
            <a:r>
              <a:rPr lang="en-US" sz="2000" b="1" dirty="0"/>
              <a:t>:-</a:t>
            </a:r>
          </a:p>
          <a:p>
            <a:r>
              <a:rPr lang="en-US" sz="2000" dirty="0"/>
              <a:t>• There is asymmetric </a:t>
            </a:r>
            <a:r>
              <a:rPr lang="en-US" sz="2000" dirty="0" err="1"/>
              <a:t>involvemment</a:t>
            </a:r>
            <a:r>
              <a:rPr lang="en-US" sz="2000" dirty="0"/>
              <a:t> of both large and small joints</a:t>
            </a:r>
          </a:p>
          <a:p>
            <a:r>
              <a:rPr lang="en-US" sz="2000" dirty="0"/>
              <a:t>• There is a sausage finger or toe (dactylitis) due to interphalangeal joint synovitis, </a:t>
            </a:r>
            <a:r>
              <a:rPr lang="en-US" sz="2000" dirty="0" err="1"/>
              <a:t>tensosynovitis</a:t>
            </a:r>
            <a:r>
              <a:rPr lang="en-US" sz="2000" dirty="0"/>
              <a:t> and inflammation of the intervening tissues.</a:t>
            </a:r>
          </a:p>
          <a:p>
            <a:r>
              <a:rPr lang="en-US" sz="2000" b="1" dirty="0"/>
              <a:t>2- Symmetric </a:t>
            </a:r>
            <a:r>
              <a:rPr lang="en-US" sz="2000" b="1" dirty="0" err="1"/>
              <a:t>polyarthropathy</a:t>
            </a:r>
            <a:r>
              <a:rPr lang="en-US" sz="2000" b="1" dirty="0"/>
              <a:t> like rheumatoid disease.</a:t>
            </a:r>
          </a:p>
          <a:p>
            <a:r>
              <a:rPr lang="en-US" sz="2000" dirty="0"/>
              <a:t>presents similarly to rheumatoid arthritis and is more common in women. The hands, wrists, ankles and DIP joints are affected. The MCP joints are less commonly affected (unlike rheumatoid).</a:t>
            </a:r>
          </a:p>
          <a:p>
            <a:r>
              <a:rPr lang="en-US" sz="2000" b="1" dirty="0"/>
              <a:t>3- Arthritis </a:t>
            </a:r>
            <a:r>
              <a:rPr lang="en-US" sz="2000" b="1" dirty="0" err="1"/>
              <a:t>mutilans</a:t>
            </a:r>
            <a:r>
              <a:rPr lang="en-US" sz="2000" b="1" dirty="0"/>
              <a:t>:-</a:t>
            </a:r>
          </a:p>
          <a:p>
            <a:r>
              <a:rPr lang="en-US" sz="2000" dirty="0"/>
              <a:t>• This is a severe destructive arthropathy of fingers and toes with periarticular osteolysis and bone shortening causing telescoping of digits </a:t>
            </a:r>
            <a:r>
              <a:rPr lang="en-US" sz="2000" dirty="0" err="1"/>
              <a:t>i.e</a:t>
            </a:r>
            <a:r>
              <a:rPr lang="en-US" sz="2000" dirty="0"/>
              <a:t> the encasing skin appears invaginated and telescoped.</a:t>
            </a:r>
          </a:p>
          <a:p>
            <a:r>
              <a:rPr lang="en-US" sz="2000" b="1" dirty="0"/>
              <a:t>4- Psoriatic spondylitis with sacroiliitis</a:t>
            </a:r>
            <a:r>
              <a:rPr lang="en-US" sz="2000" dirty="0"/>
              <a:t>.</a:t>
            </a:r>
          </a:p>
          <a:p>
            <a:r>
              <a:rPr lang="en-US" sz="2000" b="1" dirty="0"/>
              <a:t>5- Psoriatic nail disease with distal interphalangeal joint involvement.</a:t>
            </a:r>
          </a:p>
          <a:p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2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E7E8-F5BC-4322-9494-44528DF8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</a:t>
            </a:r>
            <a:endParaRPr lang="ar-J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497424-7CB4-4127-A971-08BF165B0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56265"/>
            <a:ext cx="6172200" cy="4535945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C3243-02CA-4F39-9622-14D26D875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194" y="2589212"/>
            <a:ext cx="4821424" cy="3811588"/>
          </a:xfrm>
        </p:spPr>
        <p:txBody>
          <a:bodyPr/>
          <a:lstStyle/>
          <a:p>
            <a:pPr algn="l">
              <a:buNone/>
            </a:pPr>
            <a:r>
              <a:rPr lang="en-US" dirty="0"/>
              <a:t>-Plaques of psoriasis on the skin</a:t>
            </a:r>
          </a:p>
          <a:p>
            <a:pPr algn="l">
              <a:buNone/>
            </a:pPr>
            <a:r>
              <a:rPr lang="en-US" dirty="0"/>
              <a:t>-Pitting of the nails</a:t>
            </a:r>
          </a:p>
          <a:p>
            <a:pPr algn="l">
              <a:buNone/>
            </a:pPr>
            <a:r>
              <a:rPr lang="en-US" b="1" i="1" dirty="0"/>
              <a:t>-Onycholysis</a:t>
            </a:r>
            <a:r>
              <a:rPr lang="en-US" dirty="0"/>
              <a:t> (separation of the nail from the nail bed)</a:t>
            </a:r>
          </a:p>
          <a:p>
            <a:pPr algn="l">
              <a:buNone/>
            </a:pPr>
            <a:r>
              <a:rPr lang="en-US" b="1" i="1" dirty="0"/>
              <a:t>-Dactylitis</a:t>
            </a:r>
            <a:r>
              <a:rPr lang="en-US" dirty="0"/>
              <a:t> (inflammation of the full finger)</a:t>
            </a:r>
          </a:p>
          <a:p>
            <a:pPr algn="l">
              <a:buNone/>
            </a:pPr>
            <a:r>
              <a:rPr lang="en-US" b="1" i="1" dirty="0"/>
              <a:t>-</a:t>
            </a:r>
            <a:r>
              <a:rPr lang="en-US" b="1" i="1" dirty="0" err="1"/>
              <a:t>Enthesitis</a:t>
            </a:r>
            <a:r>
              <a:rPr lang="en-US" dirty="0"/>
              <a:t> (inflammation of the entheses, which are the points of insertion of tendons into bone)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5760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209BB-0FD7-4469-9B4F-D46E7765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GENERAL FEATURE</a:t>
            </a:r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69080-C697-4A1C-9D22-2D62EFAAD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/>
              <a:t>• Sacroiliitis and / or spondylitis.</a:t>
            </a:r>
          </a:p>
          <a:p>
            <a:r>
              <a:rPr lang="en-US" sz="2000" dirty="0"/>
              <a:t>• Asymmetrical peripheral arthritis.</a:t>
            </a:r>
          </a:p>
          <a:p>
            <a:r>
              <a:rPr lang="en-US" sz="2000" dirty="0"/>
              <a:t>• Familial association.</a:t>
            </a:r>
          </a:p>
          <a:p>
            <a:r>
              <a:rPr lang="en-US" sz="2000" dirty="0"/>
              <a:t>• High prevalence with HLA - B27•</a:t>
            </a:r>
          </a:p>
          <a:p>
            <a:r>
              <a:rPr lang="en-US" sz="2000" dirty="0"/>
              <a:t>• Negative rheumatoid factor.</a:t>
            </a:r>
          </a:p>
          <a:p>
            <a:r>
              <a:rPr lang="en-US" sz="2000" dirty="0"/>
              <a:t>• Uveitis.</a:t>
            </a:r>
          </a:p>
          <a:p>
            <a:r>
              <a:rPr lang="en-US" sz="2000" dirty="0"/>
              <a:t>• Aortic root fibrosis -» aortic incompetence.</a:t>
            </a:r>
          </a:p>
          <a:p>
            <a:r>
              <a:rPr lang="en-US" sz="2000" dirty="0"/>
              <a:t>• Erythema nodosum.</a:t>
            </a:r>
          </a:p>
          <a:p>
            <a:r>
              <a:rPr lang="en-US" sz="2000" dirty="0"/>
              <a:t>• </a:t>
            </a:r>
            <a:r>
              <a:rPr lang="en-US" sz="2000" dirty="0" err="1"/>
              <a:t>Enthesitis</a:t>
            </a:r>
            <a:r>
              <a:rPr lang="en-US" sz="2000" dirty="0"/>
              <a:t> </a:t>
            </a:r>
            <a:r>
              <a:rPr lang="en-US" sz="2000" dirty="0" err="1"/>
              <a:t>i.e</a:t>
            </a:r>
            <a:r>
              <a:rPr lang="en-US" sz="2000" dirty="0"/>
              <a:t> 'inflammation at the enthesis (the site of insertion of ligaments or tendons into bone).</a:t>
            </a:r>
          </a:p>
          <a:p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2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8271" y="143434"/>
            <a:ext cx="3911148" cy="3285566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45121-CF35-4D0A-94C0-8FAC127C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4" y="559478"/>
            <a:ext cx="7240848" cy="573904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39A29A-2317-4DE6-82E6-69582FB6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8270" y="3711708"/>
            <a:ext cx="4087905" cy="25917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26C84-161B-47D7-9A11-859F9303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Invistigations </a:t>
            </a:r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6C0B8-24EC-4685-A9C1-2C8B9D664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93" y="1693217"/>
            <a:ext cx="6105674" cy="4393982"/>
          </a:xfrm>
        </p:spPr>
        <p:txBody>
          <a:bodyPr>
            <a:normAutofit/>
          </a:bodyPr>
          <a:lstStyle/>
          <a:p>
            <a:r>
              <a:rPr lang="en-US" sz="2000" dirty="0"/>
              <a:t>• Rheumatoid factor is negative.</a:t>
            </a:r>
          </a:p>
          <a:p>
            <a:r>
              <a:rPr lang="en-US" sz="2000" dirty="0"/>
              <a:t>• </a:t>
            </a:r>
            <a:r>
              <a:rPr lang="en-US" sz="2000" dirty="0" err="1"/>
              <a:t>Anaemia</a:t>
            </a:r>
            <a:endParaRPr lang="en-US" sz="2000" dirty="0"/>
          </a:p>
          <a:p>
            <a:r>
              <a:rPr lang="en-US" sz="2000" dirty="0"/>
              <a:t>• Hyperuricemia.</a:t>
            </a:r>
          </a:p>
          <a:p>
            <a:r>
              <a:rPr lang="en-US" sz="2000" dirty="0"/>
              <a:t>• Polyclonal </a:t>
            </a:r>
            <a:r>
              <a:rPr lang="en-US" sz="2000" dirty="0" err="1"/>
              <a:t>hypergamma</a:t>
            </a:r>
            <a:r>
              <a:rPr lang="en-US" sz="2000" dirty="0"/>
              <a:t> </a:t>
            </a:r>
            <a:r>
              <a:rPr lang="en-US" sz="2000" dirty="0" err="1"/>
              <a:t>globulinemia</a:t>
            </a:r>
            <a:r>
              <a:rPr lang="en-US" sz="2000" dirty="0"/>
              <a:t>.</a:t>
            </a:r>
          </a:p>
          <a:p>
            <a:r>
              <a:rPr lang="en-US" sz="2000" dirty="0"/>
              <a:t>• There is osteolysis of the metatarsal heads and central erosion of the proximal phalanges causing </a:t>
            </a:r>
            <a:r>
              <a:rPr lang="en-US" sz="2000" b="1" dirty="0"/>
              <a:t>(pencil cup) </a:t>
            </a:r>
            <a:r>
              <a:rPr lang="en-US" sz="2000" dirty="0"/>
              <a:t>appearance.</a:t>
            </a:r>
          </a:p>
          <a:p>
            <a:r>
              <a:rPr lang="en-US" sz="2000" dirty="0"/>
              <a:t>• Bone resorption giving </a:t>
            </a:r>
            <a:r>
              <a:rPr lang="en-US" sz="2000" b="1" dirty="0"/>
              <a:t>opera-glass appearance</a:t>
            </a:r>
            <a:r>
              <a:rPr lang="en-US" sz="2000" dirty="0"/>
              <a:t>. Also sacroiliitis and spondylitis may present.</a:t>
            </a:r>
          </a:p>
          <a:p>
            <a:endParaRPr lang="ar-JO" sz="2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16416E-37AC-4A92-AC8E-2BD6EFB0A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515" y="1248054"/>
            <a:ext cx="6165218" cy="436189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0374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4" y="428737"/>
            <a:ext cx="4625921" cy="798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000" dirty="0">
                <a:solidFill>
                  <a:srgbClr val="1F497D">
                    <a:lumMod val="75000"/>
                  </a:srgbClr>
                </a:solidFill>
                <a:latin typeface="Comic Sans MS"/>
                <a:cs typeface="Times New Roman"/>
              </a:rPr>
              <a:t>Psoriatic arthritis: progressive joint changes (radiographs)</a:t>
            </a:r>
          </a:p>
        </p:txBody>
      </p:sp>
      <p:pic>
        <p:nvPicPr>
          <p:cNvPr id="6" name="Picture 4" descr="07R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8841" y="1227094"/>
            <a:ext cx="4603084" cy="4125165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F08C1-931D-4968-A690-202ECA4E2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7" y="1310062"/>
            <a:ext cx="5617346" cy="42378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516EA-9DD5-467C-935B-79558A34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Treatment </a:t>
            </a:r>
            <a:endParaRPr lang="ar-JO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C4CB-8E1D-4587-807A-87618E936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/>
              <a:t>• Rest, NSAIDs, local synovitis responds to intraarticular steroid injection.</a:t>
            </a:r>
          </a:p>
          <a:p>
            <a:r>
              <a:rPr lang="en-US" sz="2000" dirty="0"/>
              <a:t>• Gold and methotrexate are tried.</a:t>
            </a:r>
          </a:p>
          <a:p>
            <a:r>
              <a:rPr lang="en-US" sz="2000" dirty="0"/>
              <a:t>• Photochemotherapy and long wave U.V light for skin lesions.</a:t>
            </a:r>
          </a:p>
          <a:p>
            <a:r>
              <a:rPr lang="en-US" sz="2000" dirty="0"/>
              <a:t>• TNF blockers can be used in resistant cases.</a:t>
            </a:r>
          </a:p>
          <a:p>
            <a:endParaRPr lang="en-US" sz="2000" dirty="0"/>
          </a:p>
          <a:p>
            <a:r>
              <a:rPr lang="en-US" sz="2000" b="1" dirty="0"/>
              <a:t>STEROIDS</a:t>
            </a:r>
            <a:r>
              <a:rPr lang="en-US" sz="2000" dirty="0"/>
              <a:t>: lead to flare of psoriasis</a:t>
            </a:r>
          </a:p>
          <a:p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74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9C3704-9167-40D2-9F52-37644CAE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677" y="2452525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Arthritis associated with inflammatory bowel disease </a:t>
            </a:r>
            <a:br>
              <a:rPr lang="en-US" sz="31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( </a:t>
            </a:r>
            <a:r>
              <a:rPr lang="en-US" sz="31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enteropathic</a:t>
            </a:r>
            <a:r>
              <a:rPr lang="en-US" sz="31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synovitis )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67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C7EEC-9A2C-48EE-AB27-B6712F99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DE8D5-DA39-42E3-8BF2-F00747557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/>
              <a:t>• It occurs in 10-15% of patients with ulcerative colitis and Crohn's disease, 50% of patients have HLA-B27</a:t>
            </a:r>
          </a:p>
          <a:p>
            <a:r>
              <a:rPr lang="en-US" sz="2000" dirty="0"/>
              <a:t>• Acute, often migratory.</a:t>
            </a:r>
          </a:p>
          <a:p>
            <a:r>
              <a:rPr lang="en-US" sz="2000" dirty="0"/>
              <a:t>• Non erosive.</a:t>
            </a:r>
          </a:p>
          <a:p>
            <a:r>
              <a:rPr lang="en-US" sz="2000" dirty="0"/>
              <a:t>• Affects mainly knees and ankles.</a:t>
            </a:r>
          </a:p>
          <a:p>
            <a:r>
              <a:rPr lang="en-US" sz="2000" dirty="0"/>
              <a:t>• There is sacroiliitis or spondylitis.</a:t>
            </a:r>
          </a:p>
          <a:p>
            <a:r>
              <a:rPr lang="en-US" sz="2000" dirty="0"/>
              <a:t>• It is treated by NSAIDs.</a:t>
            </a:r>
          </a:p>
          <a:p>
            <a:r>
              <a:rPr lang="en-US" sz="2000" dirty="0"/>
              <a:t>• Intra articular steroids for </a:t>
            </a:r>
            <a:r>
              <a:rPr lang="en-US" sz="2000" dirty="0" err="1"/>
              <a:t>monoarthritis</a:t>
            </a:r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b="1" dirty="0" err="1"/>
              <a:t>Sulphasalazine</a:t>
            </a:r>
            <a:r>
              <a:rPr lang="en-US" sz="2000" dirty="0"/>
              <a:t> is frequently prescribed as this may help both bowel and joint disease.</a:t>
            </a:r>
          </a:p>
          <a:p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48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33528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Anterior uveitis</a:t>
            </a:r>
          </a:p>
        </p:txBody>
      </p:sp>
      <p:pic>
        <p:nvPicPr>
          <p:cNvPr id="76803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8180" y="1"/>
            <a:ext cx="5528441" cy="34290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E95A9A-AFAD-4B56-997C-89CB53FBA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3634271"/>
            <a:ext cx="5755123" cy="28640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1BB571-8864-4967-9489-26FBCD58085A}"/>
              </a:ext>
            </a:extLst>
          </p:cNvPr>
          <p:cNvSpPr txBox="1">
            <a:spLocks/>
          </p:cNvSpPr>
          <p:nvPr/>
        </p:nvSpPr>
        <p:spPr>
          <a:xfrm>
            <a:off x="1754518" y="4102819"/>
            <a:ext cx="4267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D1282E"/>
                </a:solidFill>
                <a:latin typeface="Arial Black"/>
              </a:rPr>
              <a:t>Erythema nodosum</a:t>
            </a:r>
          </a:p>
        </p:txBody>
      </p:sp>
    </p:spTree>
    <p:extLst>
      <p:ext uri="{BB962C8B-B14F-4D97-AF65-F5344CB8AC3E}">
        <p14:creationId xmlns:p14="http://schemas.microsoft.com/office/powerpoint/2010/main" val="20267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1B046E-5BDB-4610-9B54-0CF80797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Ankylosing spondylitis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A107A-2498-434A-AC8A-F18F45BDC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1745" y="4557900"/>
            <a:ext cx="2442690" cy="915772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3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A3C6B-EEBF-43E5-B8E0-CCB0C131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FDC1-3E80-400B-A64B-33E0C7F64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2000" dirty="0"/>
              <a:t>It is an inflammatory arthropathy starting in the sacroiliac and spinal joints with tendency to </a:t>
            </a:r>
            <a:r>
              <a:rPr lang="en-US" sz="2000" b="1" dirty="0"/>
              <a:t>ankylosis</a:t>
            </a:r>
            <a:r>
              <a:rPr lang="en-US" sz="2000" dirty="0"/>
              <a:t> of the axial skeleton.</a:t>
            </a:r>
          </a:p>
          <a:p>
            <a:r>
              <a:rPr lang="en-US" sz="2000" dirty="0"/>
              <a:t>• The prevalence is about 0.2% of the general population.</a:t>
            </a:r>
          </a:p>
          <a:p>
            <a:r>
              <a:rPr lang="en-US" sz="2000" dirty="0"/>
              <a:t>• Age of onset: 15 - 40 years.</a:t>
            </a:r>
          </a:p>
          <a:p>
            <a:r>
              <a:rPr lang="en-US" sz="2000" dirty="0"/>
              <a:t>• Sex : male : female= 3 : 1</a:t>
            </a:r>
          </a:p>
          <a:p>
            <a:r>
              <a:rPr lang="en-US" sz="2000" dirty="0"/>
              <a:t>" HLA - B27 association (95% of patients have HLA-B27).</a:t>
            </a:r>
          </a:p>
          <a:p>
            <a:r>
              <a:rPr lang="en-US" sz="2000" dirty="0"/>
              <a:t>• High incidence of prostatic infection by klebsiella?</a:t>
            </a:r>
          </a:p>
          <a:p>
            <a:endParaRPr lang="ar-JO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2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1AC81-4C2C-4B0A-BA61-B21D5EA4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Pathology </a:t>
            </a:r>
            <a:endParaRPr lang="ar-JO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060F-D0C8-4543-9E4D-A479361BE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7" y="1457471"/>
            <a:ext cx="7271654" cy="4719492"/>
          </a:xfrm>
        </p:spPr>
        <p:txBody>
          <a:bodyPr>
            <a:normAutofit/>
          </a:bodyPr>
          <a:lstStyle/>
          <a:p>
            <a:r>
              <a:rPr lang="en-US" sz="2000" dirty="0"/>
              <a:t>1- Vertebrae become </a:t>
            </a:r>
            <a:r>
              <a:rPr lang="en-US" sz="2000" b="1" dirty="0"/>
              <a:t>square</a:t>
            </a:r>
            <a:r>
              <a:rPr lang="en-US" sz="2000" dirty="0"/>
              <a:t> shaped due to erosion of their corners.</a:t>
            </a:r>
          </a:p>
          <a:p>
            <a:r>
              <a:rPr lang="en-US" sz="2000" dirty="0"/>
              <a:t>2- Periosteal reaction with new bone formation around vertebrae (bony bridging) = </a:t>
            </a:r>
            <a:r>
              <a:rPr lang="en-US" sz="2000" dirty="0" err="1"/>
              <a:t>Syndesmophytes</a:t>
            </a:r>
            <a:r>
              <a:rPr lang="en-US" sz="2000" dirty="0"/>
              <a:t> (osteophytes) spread up and down from vertebral body with fusion ~ </a:t>
            </a:r>
            <a:r>
              <a:rPr lang="en-US" sz="2000" b="1" dirty="0"/>
              <a:t>bamboo spin</a:t>
            </a:r>
            <a:r>
              <a:rPr lang="en-US" sz="2000" dirty="0"/>
              <a:t>~</a:t>
            </a:r>
          </a:p>
          <a:p>
            <a:r>
              <a:rPr lang="en-US" sz="2000" dirty="0"/>
              <a:t>3- </a:t>
            </a:r>
            <a:r>
              <a:rPr lang="en-US" sz="2000" b="1" dirty="0"/>
              <a:t>Calcification</a:t>
            </a:r>
            <a:r>
              <a:rPr lang="en-US" sz="2000" dirty="0"/>
              <a:t> of anterior longitudinal ligament</a:t>
            </a:r>
          </a:p>
          <a:p>
            <a:r>
              <a:rPr lang="en-US" sz="2000" dirty="0"/>
              <a:t>4- </a:t>
            </a:r>
            <a:r>
              <a:rPr lang="en-US" sz="2000" b="1" dirty="0"/>
              <a:t>Extra-articular lesions</a:t>
            </a:r>
            <a:r>
              <a:rPr lang="en-US" sz="2000" dirty="0"/>
              <a:t>:</a:t>
            </a:r>
          </a:p>
          <a:p>
            <a:r>
              <a:rPr lang="en-US" sz="2000" dirty="0"/>
              <a:t>- Aortic valve (Aortitis) : fibrosis at valve base : A.I.</a:t>
            </a:r>
          </a:p>
          <a:p>
            <a:r>
              <a:rPr lang="en-US" sz="2000" dirty="0"/>
              <a:t>- Lung? upper lobe fibrosis.</a:t>
            </a:r>
          </a:p>
          <a:p>
            <a:r>
              <a:rPr lang="en-US" sz="2000" dirty="0"/>
              <a:t>Iritis in 25% of patients.</a:t>
            </a:r>
          </a:p>
          <a:p>
            <a:r>
              <a:rPr lang="en-US" sz="2000" dirty="0"/>
              <a:t>- Amyloidosis of kidney : nephrotic syndrome.</a:t>
            </a:r>
            <a:endParaRPr lang="ar-JO" sz="2000" dirty="0"/>
          </a:p>
        </p:txBody>
      </p:sp>
      <p:grpSp>
        <p:nvGrpSpPr>
          <p:cNvPr id="30" name="Group 2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7332ED6-E65E-4DB2-94F7-27EDEA95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114" y="48857"/>
            <a:ext cx="4455885" cy="28629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2B01B9-BFC1-4700-AFC0-2E6D8C1C7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13" y="3429000"/>
            <a:ext cx="4455885" cy="28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F92AE-3E36-4951-83D0-C81A8406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Clinical picture</a:t>
            </a:r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327B-2B31-41A6-A48A-13BD712D5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en-US" sz="1700" dirty="0"/>
              <a:t>• The onset is usually </a:t>
            </a:r>
            <a:r>
              <a:rPr lang="en-US" sz="1700" b="1" dirty="0"/>
              <a:t>insidious</a:t>
            </a:r>
            <a:r>
              <a:rPr lang="en-US" sz="1700" dirty="0"/>
              <a:t> over months or. years with </a:t>
            </a:r>
            <a:r>
              <a:rPr lang="en-US" sz="1700" b="1" dirty="0"/>
              <a:t>recurring</a:t>
            </a:r>
            <a:r>
              <a:rPr lang="en-US" sz="1700" dirty="0"/>
              <a:t> episodes of low back pain and stiffness sometimes radiating to buttocks or thighs, </a:t>
            </a:r>
            <a:r>
              <a:rPr lang="en-US" sz="1700" b="1" dirty="0"/>
              <a:t>improved with movement</a:t>
            </a:r>
            <a:r>
              <a:rPr lang="en-US" sz="1700" dirty="0"/>
              <a:t>. </a:t>
            </a:r>
            <a:r>
              <a:rPr lang="en-US" sz="1700" b="1" dirty="0"/>
              <a:t>(early morning stiffness)</a:t>
            </a:r>
          </a:p>
          <a:p>
            <a:r>
              <a:rPr lang="en-US" sz="1700" b="1" dirty="0"/>
              <a:t>1- Vertebral column.</a:t>
            </a:r>
          </a:p>
          <a:p>
            <a:r>
              <a:rPr lang="en-US" sz="1700" dirty="0"/>
              <a:t>• Limited lumber movement.</a:t>
            </a:r>
          </a:p>
          <a:p>
            <a:r>
              <a:rPr lang="en-US" sz="1700" dirty="0"/>
              <a:t>• Chest pain aggravated by breathing results from affection of costovertebral joints.</a:t>
            </a:r>
          </a:p>
          <a:p>
            <a:r>
              <a:rPr lang="en-US" sz="1700" dirty="0"/>
              <a:t>• Neck pain.</a:t>
            </a:r>
          </a:p>
          <a:p>
            <a:r>
              <a:rPr lang="en-US" sz="1700" dirty="0"/>
              <a:t>• </a:t>
            </a:r>
            <a:r>
              <a:rPr lang="en-US" sz="1700" dirty="0" err="1"/>
              <a:t>Atlanto</a:t>
            </a:r>
            <a:r>
              <a:rPr lang="en-US" sz="1700" dirty="0"/>
              <a:t> - axial </a:t>
            </a:r>
            <a:r>
              <a:rPr lang="en-US" sz="1700" dirty="0" err="1"/>
              <a:t>sublaxation</a:t>
            </a:r>
            <a:r>
              <a:rPr lang="en-US" sz="1700" dirty="0"/>
              <a:t>.</a:t>
            </a:r>
          </a:p>
          <a:p>
            <a:r>
              <a:rPr lang="en-US" sz="1700" b="1" dirty="0"/>
              <a:t>2- Enthesopathy</a:t>
            </a:r>
          </a:p>
          <a:p>
            <a:r>
              <a:rPr lang="en-US" sz="1700" dirty="0"/>
              <a:t>• Inflammation at the site of ligamentous insertion. e.g. Achilles tendinitis.</a:t>
            </a:r>
          </a:p>
          <a:p>
            <a:r>
              <a:rPr lang="en-US" sz="1700" b="1" dirty="0"/>
              <a:t>3- Peripheral joint</a:t>
            </a:r>
          </a:p>
          <a:p>
            <a:r>
              <a:rPr lang="en-US" sz="1700" dirty="0"/>
              <a:t>• Asymmetrical arthritis.</a:t>
            </a:r>
          </a:p>
          <a:p>
            <a:r>
              <a:rPr lang="en-US" sz="1700" dirty="0"/>
              <a:t>• Shoulder and hip joint are usually affected.</a:t>
            </a:r>
            <a:endParaRPr lang="ar-JO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2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78EE2-F38C-419D-8B1C-603AAC79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endParaRPr lang="ar-JO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452BF-489B-4A84-8831-E038D0A63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>
            <a:normAutofit/>
          </a:bodyPr>
          <a:lstStyle/>
          <a:p>
            <a:r>
              <a:rPr lang="en-US" sz="2000"/>
              <a:t>4- </a:t>
            </a:r>
            <a:r>
              <a:rPr lang="en-US" sz="2000" b="1"/>
              <a:t>Extra-articular manifestations</a:t>
            </a:r>
          </a:p>
          <a:p>
            <a:r>
              <a:rPr lang="en-US" sz="2000"/>
              <a:t>• Amyloidosis kidney.</a:t>
            </a:r>
          </a:p>
          <a:p>
            <a:r>
              <a:rPr lang="en-US" sz="2000"/>
              <a:t>• Aortic incompetence, cardiac conduction defects, pericarditis.</a:t>
            </a:r>
          </a:p>
          <a:p>
            <a:r>
              <a:rPr lang="en-US" sz="2000"/>
              <a:t>• Apical lung fibrosis.</a:t>
            </a:r>
          </a:p>
          <a:p>
            <a:r>
              <a:rPr lang="en-US" sz="2000"/>
              <a:t>• Prolonged fever.</a:t>
            </a:r>
          </a:p>
          <a:p>
            <a:r>
              <a:rPr lang="en-US" sz="2000"/>
              <a:t>• Uveitis.</a:t>
            </a:r>
            <a:endParaRPr lang="ar-JO" sz="2000"/>
          </a:p>
        </p:txBody>
      </p:sp>
      <p:pic>
        <p:nvPicPr>
          <p:cNvPr id="5" name="Picture 4" descr="99CSC-07C04">
            <a:extLst>
              <a:ext uri="{FF2B5EF4-FFF2-40B4-BE49-F238E27FC236}">
                <a16:creationId xmlns:a16="http://schemas.microsoft.com/office/drawing/2014/main" id="{7C14470E-70F9-453F-8481-86FB645E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8864" r="877" b="9871"/>
          <a:stretch>
            <a:fillRect/>
          </a:stretch>
        </p:blipFill>
        <p:spPr bwMode="auto">
          <a:xfrm>
            <a:off x="5900232" y="810601"/>
            <a:ext cx="2709334" cy="2539398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CF9E55D-716C-4875-B373-BD353463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4344" y="3860245"/>
            <a:ext cx="6096001" cy="298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56B6D5-B12D-4DD9-A421-7A1097EE9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334" y="145023"/>
            <a:ext cx="3386666" cy="375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2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14" y="332656"/>
            <a:ext cx="9866896" cy="6271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0294" y="5949280"/>
            <a:ext cx="476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omic Sans MS"/>
                <a:cs typeface="Arial"/>
              </a:rPr>
              <a:t>Which is seen in ankylosing spondylitis</a:t>
            </a:r>
            <a:endParaRPr lang="en-US" dirty="0">
              <a:solidFill>
                <a:prstClr val="black"/>
              </a:solidFill>
              <a:latin typeface="Comic Sans MS"/>
              <a:cs typeface="Arial"/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2034</Words>
  <Application>Microsoft Office PowerPoint</Application>
  <PresentationFormat>Widescreen</PresentationFormat>
  <Paragraphs>210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Comic Sans MS</vt:lpstr>
      <vt:lpstr>Source Sans Pro</vt:lpstr>
      <vt:lpstr>Times New Roman</vt:lpstr>
      <vt:lpstr>Wingdings</vt:lpstr>
      <vt:lpstr>Office Theme</vt:lpstr>
      <vt:lpstr>أساسية</vt:lpstr>
      <vt:lpstr>1_Office Theme</vt:lpstr>
      <vt:lpstr>Seronegative spondyloarthropathies</vt:lpstr>
      <vt:lpstr>PowerPoint Presentation</vt:lpstr>
      <vt:lpstr>GENERAL FEATURE</vt:lpstr>
      <vt:lpstr>Ankylosing spondylitis </vt:lpstr>
      <vt:lpstr>PowerPoint Presentation</vt:lpstr>
      <vt:lpstr>Pathology </vt:lpstr>
      <vt:lpstr>Clinical picture</vt:lpstr>
      <vt:lpstr>PowerPoint Presentation</vt:lpstr>
      <vt:lpstr>PowerPoint Presentation</vt:lpstr>
      <vt:lpstr>Diagnoses:</vt:lpstr>
      <vt:lpstr>Investigations </vt:lpstr>
      <vt:lpstr>PowerPoint Presentation</vt:lpstr>
      <vt:lpstr>PowerPoint Presentation</vt:lpstr>
      <vt:lpstr>PowerPoint Presentation</vt:lpstr>
      <vt:lpstr>PowerPoint Presentation</vt:lpstr>
      <vt:lpstr>Treatment (The principles are to relieve pain and spinal stiffness).</vt:lpstr>
      <vt:lpstr>MANAGEMENT : </vt:lpstr>
      <vt:lpstr>PowerPoint Presentation</vt:lpstr>
      <vt:lpstr>PowerPoint Presentation</vt:lpstr>
      <vt:lpstr>Reactive Arthritis</vt:lpstr>
      <vt:lpstr>PowerPoint Presentation</vt:lpstr>
      <vt:lpstr>Reiter’s syndrome</vt:lpstr>
      <vt:lpstr>Clinical picture (predominantly a disease of young men).</vt:lpstr>
      <vt:lpstr>Keratoderma blennorrhagica</vt:lpstr>
      <vt:lpstr>Investigation </vt:lpstr>
      <vt:lpstr>Treatment </vt:lpstr>
      <vt:lpstr>Psoriatic arthritis </vt:lpstr>
      <vt:lpstr>PowerPoint Presentation</vt:lpstr>
      <vt:lpstr>SIGNS</vt:lpstr>
      <vt:lpstr>PowerPoint Presentation</vt:lpstr>
      <vt:lpstr>Invistigations </vt:lpstr>
      <vt:lpstr>PowerPoint Presentation</vt:lpstr>
      <vt:lpstr>Treatment </vt:lpstr>
      <vt:lpstr>Arthritis associated with inflammatory bowel disease  ( enteropathic synovitis )</vt:lpstr>
      <vt:lpstr>PowerPoint Presentation</vt:lpstr>
      <vt:lpstr>Anterior uveitis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Maram nawaiseh</dc:creator>
  <cp:lastModifiedBy>Maram nawaiseh</cp:lastModifiedBy>
  <cp:revision>17</cp:revision>
  <dcterms:created xsi:type="dcterms:W3CDTF">2022-02-28T19:20:21Z</dcterms:created>
  <dcterms:modified xsi:type="dcterms:W3CDTF">2022-03-09T01:52:55Z</dcterms:modified>
</cp:coreProperties>
</file>