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viewProps" Target="view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tableStyles" Target="tableStyle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79ADF8B-8614-4ECA-AF00-B3F7E0570BA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12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7FD17-22DC-4B8A-99B5-5047988C64F2}"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ADF8B-8614-4ECA-AF00-B3F7E0570BAE}" type="slidenum">
              <a:rPr lang="en-US" smtClean="0"/>
              <a:t>‹#›</a:t>
            </a:fld>
            <a:endParaRPr lang="en-US"/>
          </a:p>
        </p:txBody>
      </p:sp>
    </p:spTree>
    <p:extLst>
      <p:ext uri="{BB962C8B-B14F-4D97-AF65-F5344CB8AC3E}">
        <p14:creationId xmlns:p14="http://schemas.microsoft.com/office/powerpoint/2010/main" val="54118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06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41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spTree>
    <p:extLst>
      <p:ext uri="{BB962C8B-B14F-4D97-AF65-F5344CB8AC3E}">
        <p14:creationId xmlns:p14="http://schemas.microsoft.com/office/powerpoint/2010/main" val="252478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722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488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70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02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spTree>
    <p:extLst>
      <p:ext uri="{BB962C8B-B14F-4D97-AF65-F5344CB8AC3E}">
        <p14:creationId xmlns:p14="http://schemas.microsoft.com/office/powerpoint/2010/main" val="5362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D7FD17-22DC-4B8A-99B5-5047988C64F2}"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ADF8B-8614-4ECA-AF00-B3F7E0570BA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6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D7FD17-22DC-4B8A-99B5-5047988C64F2}"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ADF8B-8614-4ECA-AF00-B3F7E0570BAE}" type="slidenum">
              <a:rPr lang="en-US" smtClean="0"/>
              <a:t>‹#›</a:t>
            </a:fld>
            <a:endParaRPr lang="en-US"/>
          </a:p>
        </p:txBody>
      </p:sp>
    </p:spTree>
    <p:extLst>
      <p:ext uri="{BB962C8B-B14F-4D97-AF65-F5344CB8AC3E}">
        <p14:creationId xmlns:p14="http://schemas.microsoft.com/office/powerpoint/2010/main" val="216927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D7FD17-22DC-4B8A-99B5-5047988C64F2}"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ADF8B-8614-4ECA-AF00-B3F7E0570BA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87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D7FD17-22DC-4B8A-99B5-5047988C64F2}"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ADF8B-8614-4ECA-AF00-B3F7E0570BA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96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7FD17-22DC-4B8A-99B5-5047988C64F2}"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ADF8B-8614-4ECA-AF00-B3F7E0570BAE}" type="slidenum">
              <a:rPr lang="en-US" smtClean="0"/>
              <a:t>‹#›</a:t>
            </a:fld>
            <a:endParaRPr lang="en-US"/>
          </a:p>
        </p:txBody>
      </p:sp>
    </p:spTree>
    <p:extLst>
      <p:ext uri="{BB962C8B-B14F-4D97-AF65-F5344CB8AC3E}">
        <p14:creationId xmlns:p14="http://schemas.microsoft.com/office/powerpoint/2010/main" val="65693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7FD17-22DC-4B8A-99B5-5047988C64F2}"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ADF8B-8614-4ECA-AF00-B3F7E0570BA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33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7FD17-22DC-4B8A-99B5-5047988C64F2}"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ADF8B-8614-4ECA-AF00-B3F7E0570BAE}" type="slidenum">
              <a:rPr lang="en-US" smtClean="0"/>
              <a:t>‹#›</a:t>
            </a:fld>
            <a:endParaRPr lang="en-US"/>
          </a:p>
        </p:txBody>
      </p:sp>
    </p:spTree>
    <p:extLst>
      <p:ext uri="{BB962C8B-B14F-4D97-AF65-F5344CB8AC3E}">
        <p14:creationId xmlns:p14="http://schemas.microsoft.com/office/powerpoint/2010/main" val="13780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D7FD17-22DC-4B8A-99B5-5047988C64F2}" type="datetimeFigureOut">
              <a:rPr lang="en-US" smtClean="0"/>
              <a:t>8/9/2021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9ADF8B-8614-4ECA-AF00-B3F7E0570BAE}" type="slidenum">
              <a:rPr lang="en-US" smtClean="0"/>
              <a:t>‹#›</a:t>
            </a:fld>
            <a:endParaRPr lang="en-US"/>
          </a:p>
        </p:txBody>
      </p:sp>
    </p:spTree>
    <p:extLst>
      <p:ext uri="{BB962C8B-B14F-4D97-AF65-F5344CB8AC3E}">
        <p14:creationId xmlns:p14="http://schemas.microsoft.com/office/powerpoint/2010/main" val="3709464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tmp"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tmp"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3A46-D5E5-4EC4-896D-8D4482924D11}"/>
              </a:ext>
            </a:extLst>
          </p:cNvPr>
          <p:cNvSpPr>
            <a:spLocks noGrp="1"/>
          </p:cNvSpPr>
          <p:nvPr>
            <p:ph type="ctrTitle"/>
          </p:nvPr>
        </p:nvSpPr>
        <p:spPr/>
        <p:txBody>
          <a:bodyPr/>
          <a:lstStyle/>
          <a:p>
            <a:r>
              <a:rPr lang="en-US" dirty="0"/>
              <a:t>Schizophrenia</a:t>
            </a:r>
          </a:p>
        </p:txBody>
      </p:sp>
      <p:sp>
        <p:nvSpPr>
          <p:cNvPr id="3" name="Subtitle 2">
            <a:extLst>
              <a:ext uri="{FF2B5EF4-FFF2-40B4-BE49-F238E27FC236}">
                <a16:creationId xmlns:a16="http://schemas.microsoft.com/office/drawing/2014/main" id="{06412359-2DF4-4044-B54C-F01FAB322F68}"/>
              </a:ext>
            </a:extLst>
          </p:cNvPr>
          <p:cNvSpPr>
            <a:spLocks noGrp="1"/>
          </p:cNvSpPr>
          <p:nvPr>
            <p:ph type="subTitle" idx="1"/>
          </p:nvPr>
        </p:nvSpPr>
        <p:spPr/>
        <p:txBody>
          <a:bodyPr/>
          <a:lstStyle/>
          <a:p>
            <a:pPr algn="l"/>
            <a:r>
              <a:rPr lang="en-US" dirty="0"/>
              <a:t>Dr. Yazan Al-Mrayat	</a:t>
            </a:r>
          </a:p>
          <a:p>
            <a:pPr algn="l"/>
            <a:r>
              <a:rPr lang="en-US" dirty="0"/>
              <a:t>Summer of 2021</a:t>
            </a:r>
          </a:p>
        </p:txBody>
      </p:sp>
    </p:spTree>
    <p:extLst>
      <p:ext uri="{BB962C8B-B14F-4D97-AF65-F5344CB8AC3E}">
        <p14:creationId xmlns:p14="http://schemas.microsoft.com/office/powerpoint/2010/main" val="108594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74C4-E82A-4BD3-ACCE-3DA3D3BFCC6F}"/>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6000" dirty="0"/>
          </a:p>
        </p:txBody>
      </p:sp>
      <p:sp>
        <p:nvSpPr>
          <p:cNvPr id="3" name="Content Placeholder 2">
            <a:extLst>
              <a:ext uri="{FF2B5EF4-FFF2-40B4-BE49-F238E27FC236}">
                <a16:creationId xmlns:a16="http://schemas.microsoft.com/office/drawing/2014/main" id="{8E1FDBB9-F6DE-4A48-9EC8-58E876028351}"/>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Recognition of the behaviors associated with the prodromal phase provides an opportunity for early intervention with a possibility for improvement in long-term outcomes. Current treatment guidelines suggest therapeutic interventions that offer support with identified problems, cognitive therapies to minimize functional impairment, family interventions to improve coping, and involvement with the schools to reduce the possibility of failure.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Some controversy exists as to the benefit of pharmaceutical therapy during the prodromal phase; however, evidence supports that comprehensive treatment started at the time of the first psychotic episode is associated with better outcomes.</a:t>
            </a:r>
            <a:endParaRPr lang="en-US" dirty="0"/>
          </a:p>
        </p:txBody>
      </p:sp>
    </p:spTree>
    <p:extLst>
      <p:ext uri="{BB962C8B-B14F-4D97-AF65-F5344CB8AC3E}">
        <p14:creationId xmlns:p14="http://schemas.microsoft.com/office/powerpoint/2010/main" val="100073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F48C-510B-4388-8DB5-A89587FF31E2}"/>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2800" dirty="0"/>
          </a:p>
        </p:txBody>
      </p:sp>
      <p:sp>
        <p:nvSpPr>
          <p:cNvPr id="3" name="Content Placeholder 2">
            <a:extLst>
              <a:ext uri="{FF2B5EF4-FFF2-40B4-BE49-F238E27FC236}">
                <a16:creationId xmlns:a16="http://schemas.microsoft.com/office/drawing/2014/main" id="{5EA65EB6-525A-4299-AB1B-89C2FB8821FC}"/>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cs typeface="Arial" panose="020B0604020202020204" pitchFamily="34" charset="0"/>
              </a:rPr>
              <a:t>Phase III: Active Psychotic Phase (Acute Schizophrenic Episode)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Schizophrenia is a chronic illness but is characterized by acute episodes in which symptoms are more pronounced. In the active phase of the disorder, psychotic symptoms are typically prominent. </a:t>
            </a:r>
            <a:endParaRPr lang="en-US" dirty="0"/>
          </a:p>
        </p:txBody>
      </p:sp>
    </p:spTree>
    <p:extLst>
      <p:ext uri="{BB962C8B-B14F-4D97-AF65-F5344CB8AC3E}">
        <p14:creationId xmlns:p14="http://schemas.microsoft.com/office/powerpoint/2010/main" val="382442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BB15-BAD6-4D9B-ACEC-F84112F1B5FE}"/>
              </a:ext>
            </a:extLst>
          </p:cNvPr>
          <p:cNvSpPr>
            <a:spLocks noGrp="1"/>
          </p:cNvSpPr>
          <p:nvPr>
            <p:ph type="title"/>
          </p:nvPr>
        </p:nvSpPr>
        <p:spPr>
          <a:xfrm>
            <a:off x="1295402" y="210607"/>
            <a:ext cx="9601196" cy="1303867"/>
          </a:xfrm>
        </p:spPr>
        <p:txBody>
          <a:bodyPr>
            <a:normAutofit/>
          </a:bodyPr>
          <a:lstStyle/>
          <a:p>
            <a:r>
              <a:rPr lang="en-US" sz="2800" dirty="0"/>
              <a:t>DSM-V Diagnostic Criteria for Schizophrenia</a:t>
            </a:r>
          </a:p>
        </p:txBody>
      </p:sp>
      <p:pic>
        <p:nvPicPr>
          <p:cNvPr id="5" name="Content Placeholder 4" descr="Text&#10;&#10;Description automatically generated">
            <a:extLst>
              <a:ext uri="{FF2B5EF4-FFF2-40B4-BE49-F238E27FC236}">
                <a16:creationId xmlns:a16="http://schemas.microsoft.com/office/drawing/2014/main" id="{B1C81AF9-1EFE-485B-9B1D-80F54A1E6D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4425"/>
            <a:ext cx="12192000" cy="5743576"/>
          </a:xfrm>
        </p:spPr>
      </p:pic>
    </p:spTree>
    <p:extLst>
      <p:ext uri="{BB962C8B-B14F-4D97-AF65-F5344CB8AC3E}">
        <p14:creationId xmlns:p14="http://schemas.microsoft.com/office/powerpoint/2010/main" val="146796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2B6D-0042-424A-B876-BC8560B7D43C}"/>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2800" dirty="0"/>
          </a:p>
        </p:txBody>
      </p:sp>
      <p:sp>
        <p:nvSpPr>
          <p:cNvPr id="3" name="Content Placeholder 2">
            <a:extLst>
              <a:ext uri="{FF2B5EF4-FFF2-40B4-BE49-F238E27FC236}">
                <a16:creationId xmlns:a16="http://schemas.microsoft.com/office/drawing/2014/main" id="{7BCEA0AB-416F-4D84-8E17-0337D82CF3FB}"/>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cs typeface="Arial" panose="020B0604020202020204" pitchFamily="34" charset="0"/>
              </a:rPr>
              <a:t>Phase IV: Residual Phase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Schizophrenia is characterized by periods of remission and exacerbation and consequently is described as episodic despite being a chronic illness. A residual phase usually follows the active phase of the illness, during which symptoms of the active phase are either absent or no longer prominent. </a:t>
            </a:r>
          </a:p>
          <a:p>
            <a:pPr marL="0" marR="0" indent="0" algn="just">
              <a:lnSpc>
                <a:spcPct val="107000"/>
              </a:lnSpc>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Negative symptoms may remain, and flat affect and impairment in role functioning are common during this phase. It has long been thought that these remaining symptoms are pervasive and stable, but current research has challenged that belief with evidence that negative symptoms can improve over time. Residual impairment often increases with additional episodes of active psychosis.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961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8B07-D2B1-479F-B5BF-E1342186E29B}"/>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2800" dirty="0"/>
          </a:p>
        </p:txBody>
      </p:sp>
      <p:sp>
        <p:nvSpPr>
          <p:cNvPr id="3" name="Content Placeholder 2">
            <a:extLst>
              <a:ext uri="{FF2B5EF4-FFF2-40B4-BE49-F238E27FC236}">
                <a16:creationId xmlns:a16="http://schemas.microsoft.com/office/drawing/2014/main" id="{046F27AD-2907-4B7E-B50F-52EF2CB3E958}"/>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cs typeface="Arial" panose="020B0604020202020204" pitchFamily="34" charset="0"/>
              </a:rPr>
              <a:t>Prognosis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Outcomes in schizophrenia are difficult to predict, but a complete return to full premorbid functioning is uncommon.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However, several factors have been associated with a more positive outcome, including high-level premorbid functioning, later age at onset, female gender, abrupt onset of symptoms with obvious precipitating factor (as opposed to gradual, insidious onset of symptoms), associated mood disturbance, rapid resolution of active-phase symptoms, minimal residual symptoms, absence of structural brain abnormalities, normal neurological functioning, and no family history of schizophrenia.</a:t>
            </a:r>
            <a:endParaRPr lang="en-US" dirty="0"/>
          </a:p>
        </p:txBody>
      </p:sp>
    </p:spTree>
    <p:extLst>
      <p:ext uri="{BB962C8B-B14F-4D97-AF65-F5344CB8AC3E}">
        <p14:creationId xmlns:p14="http://schemas.microsoft.com/office/powerpoint/2010/main" val="161361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F92B-DF7B-4627-958E-E8A3C05E0C0B}"/>
              </a:ext>
            </a:extLst>
          </p:cNvPr>
          <p:cNvSpPr>
            <a:spLocks noGrp="1"/>
          </p:cNvSpPr>
          <p:nvPr>
            <p:ph type="title"/>
          </p:nvPr>
        </p:nvSpPr>
        <p:spPr/>
        <p:txBody>
          <a:bodyPr>
            <a:normAutofit/>
          </a:bodyPr>
          <a:lstStyle/>
          <a:p>
            <a:r>
              <a:rPr lang="en-US" sz="2800" dirty="0"/>
              <a:t>Predisposing Factors – </a:t>
            </a:r>
            <a:r>
              <a:rPr lang="en-US" sz="2800" i="1" dirty="0"/>
              <a:t>Biological Factors</a:t>
            </a:r>
          </a:p>
        </p:txBody>
      </p:sp>
      <p:sp>
        <p:nvSpPr>
          <p:cNvPr id="3" name="Content Placeholder 2">
            <a:extLst>
              <a:ext uri="{FF2B5EF4-FFF2-40B4-BE49-F238E27FC236}">
                <a16:creationId xmlns:a16="http://schemas.microsoft.com/office/drawing/2014/main" id="{CF91E89D-6638-40C7-A199-A0B684640675}"/>
              </a:ext>
            </a:extLst>
          </p:cNvPr>
          <p:cNvSpPr>
            <a:spLocks noGrp="1"/>
          </p:cNvSpPr>
          <p:nvPr>
            <p:ph idx="1"/>
          </p:nvPr>
        </p:nvSpPr>
        <p:spPr/>
        <p:txBody>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Biological Factors</a:t>
            </a:r>
            <a:endParaRPr lang="en-US" sz="1800" b="1" dirty="0">
              <a:effectLst/>
              <a:latin typeface="Times New Roman" panose="02020603050405020304" pitchFamily="18" charset="0"/>
              <a:ea typeface="Times New Roman" panose="02020603050405020304" pitchFamily="18" charset="0"/>
            </a:endParaRPr>
          </a:p>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Genetics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body of evidence for genetic vulnerability to schizophrenia is growing. Studies show that relatives of individuals with schizophrenia have a much higher probability of developing the disease than does the general population. Whereas the lifetime risk for developing schizophrenia is about 1 percent in most population studies, the siblings of an identified client have a 10 percent risk of developing schizophrenia, and individuals with one parent who has schizophrenia have a 5 to 6 percent chance of developing the disorder.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4242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D3A8-B6B6-449B-A94D-C4B2B19E4C00}"/>
              </a:ext>
            </a:extLst>
          </p:cNvPr>
          <p:cNvSpPr>
            <a:spLocks noGrp="1"/>
          </p:cNvSpPr>
          <p:nvPr>
            <p:ph type="title"/>
          </p:nvPr>
        </p:nvSpPr>
        <p:spPr/>
        <p:txBody>
          <a:bodyPr>
            <a:normAutofit/>
          </a:bodyPr>
          <a:lstStyle/>
          <a:p>
            <a:r>
              <a:rPr lang="en-US" sz="2800" dirty="0"/>
              <a:t>Predisposing Factors – </a:t>
            </a:r>
            <a:r>
              <a:rPr lang="en-US" sz="2800" i="1" dirty="0"/>
              <a:t>Biological Factors</a:t>
            </a:r>
            <a:endParaRPr lang="en-US" sz="2800" dirty="0"/>
          </a:p>
        </p:txBody>
      </p:sp>
      <p:sp>
        <p:nvSpPr>
          <p:cNvPr id="3" name="Content Placeholder 2">
            <a:extLst>
              <a:ext uri="{FF2B5EF4-FFF2-40B4-BE49-F238E27FC236}">
                <a16:creationId xmlns:a16="http://schemas.microsoft.com/office/drawing/2014/main" id="{540AC877-E630-4481-9660-0F57F945467F}"/>
              </a:ext>
            </a:extLst>
          </p:cNvPr>
          <p:cNvSpPr>
            <a:spLocks noGrp="1"/>
          </p:cNvSpPr>
          <p:nvPr>
            <p:ph idx="1"/>
          </p:nvPr>
        </p:nvSpPr>
        <p:spPr/>
        <p:txBody>
          <a:bodyPr>
            <a:normAutofit fontScale="92500" lnSpcReduction="20000"/>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Biochemical Factors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oldest and most thoroughly explored biological theory to explain schizophrenia attributes a pathogenic role to abnormal brain biochemistry. Notions of a “chemical disturbance” as an explanation for mental illness were suggested by some theorists as early as the mid-19th century.</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The Dopamine Hypothesis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This theory suggests that schizophrenia or schizophrenia-like symptoms may be caused by an excess of dopamine-dependent neuronal activity in the brain. This excess activity may be related to increased production or release of the substance at nerve terminals, increased receptor sensitivity, too many dopamine receptors, or a combination of these mechanisms.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Pharmacological support for this hypothesis exists. Amphetamines, which increase levels of dopamine, induce symptoms that mimic those of psychosis. The antipsychotics (e.g., chlorpromazine or haloperidol) lower brain levels of dopamine by blocking dopamine receptors, thus reducing psychotic symptoms, including those induced by amphetamines.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0051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B5FA-933D-406C-B942-3A0AEECF0FD8}"/>
              </a:ext>
            </a:extLst>
          </p:cNvPr>
          <p:cNvSpPr>
            <a:spLocks noGrp="1"/>
          </p:cNvSpPr>
          <p:nvPr>
            <p:ph type="title"/>
          </p:nvPr>
        </p:nvSpPr>
        <p:spPr/>
        <p:txBody>
          <a:bodyPr>
            <a:normAutofit/>
          </a:bodyPr>
          <a:lstStyle/>
          <a:p>
            <a:r>
              <a:rPr lang="en-US" sz="2800" dirty="0"/>
              <a:t>Predisposing Factors – </a:t>
            </a:r>
            <a:r>
              <a:rPr lang="en-US" sz="2800" i="1" dirty="0"/>
              <a:t>Biological Factors</a:t>
            </a:r>
            <a:endParaRPr lang="en-US" sz="2800" dirty="0"/>
          </a:p>
        </p:txBody>
      </p:sp>
      <p:pic>
        <p:nvPicPr>
          <p:cNvPr id="5" name="Content Placeholder 4" descr="Diagram&#10;&#10;Description automatically generated">
            <a:extLst>
              <a:ext uri="{FF2B5EF4-FFF2-40B4-BE49-F238E27FC236}">
                <a16:creationId xmlns:a16="http://schemas.microsoft.com/office/drawing/2014/main" id="{8E307C39-C431-48BA-8816-8C1D98CF71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272099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532E-7AE0-489F-A4B7-15F77541582D}"/>
              </a:ext>
            </a:extLst>
          </p:cNvPr>
          <p:cNvSpPr>
            <a:spLocks noGrp="1"/>
          </p:cNvSpPr>
          <p:nvPr>
            <p:ph type="title"/>
          </p:nvPr>
        </p:nvSpPr>
        <p:spPr/>
        <p:txBody>
          <a:bodyPr>
            <a:normAutofit/>
          </a:bodyPr>
          <a:lstStyle/>
          <a:p>
            <a:r>
              <a:rPr lang="en-US" sz="2800" dirty="0"/>
              <a:t>Predisposing Factors – </a:t>
            </a:r>
            <a:r>
              <a:rPr lang="en-US" sz="2800" i="1" dirty="0"/>
              <a:t>Biological Factors</a:t>
            </a:r>
            <a:endParaRPr lang="en-US" sz="2800" dirty="0"/>
          </a:p>
        </p:txBody>
      </p:sp>
      <p:sp>
        <p:nvSpPr>
          <p:cNvPr id="3" name="Content Placeholder 2">
            <a:extLst>
              <a:ext uri="{FF2B5EF4-FFF2-40B4-BE49-F238E27FC236}">
                <a16:creationId xmlns:a16="http://schemas.microsoft.com/office/drawing/2014/main" id="{1957AB5D-C4F1-408D-92A1-A8E70A6BD9D1}"/>
              </a:ext>
            </a:extLst>
          </p:cNvPr>
          <p:cNvSpPr>
            <a:spLocks noGrp="1"/>
          </p:cNvSpPr>
          <p:nvPr>
            <p:ph idx="1"/>
          </p:nvPr>
        </p:nvSpPr>
        <p:spPr/>
        <p:txBody>
          <a:bodyPr>
            <a:normAutofit/>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Physiological Factors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 number of physical factors have been identified in the medical literature. However, their specific mechanisms in the etiology of schizophrenia are unclear.</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Viral Infection</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Sadock and colleagues (2015) report that epidemiological data indicate a high incidence of schizophrenia after prenatal exposure to influenza. </a:t>
            </a: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effect of autoimmune antibodies in the brain is being studied within the field of psychoneuroimmunology, and evidence suggests that these antibodies may be responsible for the development of at least some cases of schizophrenia following infection from a neurotoxic virus (particularly prenatal exposure to toxoplasma gondii). </a:t>
            </a:r>
            <a:endParaRPr lang="en-US" dirty="0"/>
          </a:p>
        </p:txBody>
      </p:sp>
    </p:spTree>
    <p:extLst>
      <p:ext uri="{BB962C8B-B14F-4D97-AF65-F5344CB8AC3E}">
        <p14:creationId xmlns:p14="http://schemas.microsoft.com/office/powerpoint/2010/main" val="357503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0DA4-E87C-4A6B-8315-A638C42CAF59}"/>
              </a:ext>
            </a:extLst>
          </p:cNvPr>
          <p:cNvSpPr>
            <a:spLocks noGrp="1"/>
          </p:cNvSpPr>
          <p:nvPr>
            <p:ph type="title"/>
          </p:nvPr>
        </p:nvSpPr>
        <p:spPr/>
        <p:txBody>
          <a:bodyPr>
            <a:normAutofit/>
          </a:bodyPr>
          <a:lstStyle/>
          <a:p>
            <a:r>
              <a:rPr lang="en-US" sz="2800" dirty="0"/>
              <a:t>Predisposing Factors – </a:t>
            </a:r>
            <a:r>
              <a:rPr lang="en-US" sz="2800" i="1" dirty="0"/>
              <a:t>Biological Factors</a:t>
            </a:r>
            <a:endParaRPr lang="en-US" sz="2800" dirty="0"/>
          </a:p>
        </p:txBody>
      </p:sp>
      <p:sp>
        <p:nvSpPr>
          <p:cNvPr id="3" name="Content Placeholder 2">
            <a:extLst>
              <a:ext uri="{FF2B5EF4-FFF2-40B4-BE49-F238E27FC236}">
                <a16:creationId xmlns:a16="http://schemas.microsoft.com/office/drawing/2014/main" id="{F177B555-35BE-42D3-817B-A5D59675A8E3}"/>
              </a:ext>
            </a:extLst>
          </p:cNvPr>
          <p:cNvSpPr>
            <a:spLocks noGrp="1"/>
          </p:cNvSpPr>
          <p:nvPr>
            <p:ph idx="1"/>
          </p:nvPr>
        </p:nvSpPr>
        <p:spPr/>
        <p:txBody>
          <a:bodyPr>
            <a:normAutofit fontScale="92500" lnSpcReduction="10000"/>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Anatomical Abnormalities</a:t>
            </a:r>
          </a:p>
          <a:p>
            <a:pPr marL="0" marR="0" indent="0">
              <a:lnSpc>
                <a:spcPct val="107000"/>
              </a:lnSpc>
              <a:spcBef>
                <a:spcPts val="600"/>
              </a:spcBef>
              <a:spcAft>
                <a:spcPts val="240"/>
              </a:spcAft>
              <a:buNone/>
            </a:pP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With the use of neuroimaging technologies, structural brain abnormalities have been observed in individuals with schizophrenia. Ventricular enlargement is the most consistent finding; however, some reduction in gray matter is also reported. A reduction in the volume of the hippocampus observed in neuroimaging studies may signal risk for transition to a first psychotic episode.</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Magnetic resonance imaging has revealed reduced symmetry in lobes of the brain and reductions in size of structures within the limbic system in clients with schizophrenia. Considerable evidence from postmortem studies has shown abnormalities in the prefrontal cortex, and people who have had prefrontal lobotomies are reported to manifest with many symptoms common to schizophrenia.</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7379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4C48-3AE0-4E23-9E03-BD6B149B965C}"/>
              </a:ext>
            </a:extLst>
          </p:cNvPr>
          <p:cNvSpPr>
            <a:spLocks noGrp="1"/>
          </p:cNvSpPr>
          <p:nvPr>
            <p:ph type="title"/>
          </p:nvPr>
        </p:nvSpPr>
        <p:spPr/>
        <p:txBody>
          <a:bodyPr/>
          <a:lstStyle/>
          <a:p>
            <a:pPr algn="l"/>
            <a:r>
              <a:rPr lang="en-US" dirty="0"/>
              <a:t>Outlines</a:t>
            </a:r>
          </a:p>
        </p:txBody>
      </p:sp>
      <p:sp>
        <p:nvSpPr>
          <p:cNvPr id="3" name="Content Placeholder 2">
            <a:extLst>
              <a:ext uri="{FF2B5EF4-FFF2-40B4-BE49-F238E27FC236}">
                <a16:creationId xmlns:a16="http://schemas.microsoft.com/office/drawing/2014/main" id="{51E5FCA0-83BD-4FC9-AED8-7DBBEAB77D9A}"/>
              </a:ext>
            </a:extLst>
          </p:cNvPr>
          <p:cNvSpPr>
            <a:spLocks noGrp="1"/>
          </p:cNvSpPr>
          <p:nvPr>
            <p:ph idx="1"/>
          </p:nvPr>
        </p:nvSpPr>
        <p:spPr/>
        <p:txBody>
          <a:bodyPr/>
          <a:lstStyle/>
          <a:p>
            <a:r>
              <a:rPr lang="en-US" dirty="0"/>
              <a:t>Introduction</a:t>
            </a:r>
          </a:p>
          <a:p>
            <a:r>
              <a:rPr lang="en-US" dirty="0"/>
              <a:t>Nature (phases) of schizophrenia</a:t>
            </a:r>
          </a:p>
          <a:p>
            <a:r>
              <a:rPr lang="en-US" dirty="0"/>
              <a:t>Predisposing factors of schizophrenia</a:t>
            </a:r>
          </a:p>
          <a:p>
            <a:pPr lvl="1"/>
            <a:r>
              <a:rPr lang="en-US" dirty="0"/>
              <a:t>Biological</a:t>
            </a:r>
          </a:p>
          <a:p>
            <a:pPr lvl="1"/>
            <a:r>
              <a:rPr lang="en-US" dirty="0"/>
              <a:t>Psychological</a:t>
            </a:r>
          </a:p>
          <a:p>
            <a:pPr lvl="1"/>
            <a:r>
              <a:rPr lang="en-US" dirty="0"/>
              <a:t>Environmental</a:t>
            </a:r>
          </a:p>
        </p:txBody>
      </p:sp>
    </p:spTree>
    <p:extLst>
      <p:ext uri="{BB962C8B-B14F-4D97-AF65-F5344CB8AC3E}">
        <p14:creationId xmlns:p14="http://schemas.microsoft.com/office/powerpoint/2010/main" val="88927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62BB-2B08-4E5A-A163-A1544F5C605D}"/>
              </a:ext>
            </a:extLst>
          </p:cNvPr>
          <p:cNvSpPr>
            <a:spLocks noGrp="1"/>
          </p:cNvSpPr>
          <p:nvPr>
            <p:ph type="title"/>
          </p:nvPr>
        </p:nvSpPr>
        <p:spPr/>
        <p:txBody>
          <a:bodyPr>
            <a:normAutofit/>
          </a:bodyPr>
          <a:lstStyle/>
          <a:p>
            <a:r>
              <a:rPr lang="en-US" sz="2800" dirty="0"/>
              <a:t>Predisposing Factors – </a:t>
            </a:r>
            <a:r>
              <a:rPr lang="en-US" sz="2800" i="1" dirty="0"/>
              <a:t>Biological Factors</a:t>
            </a:r>
            <a:endParaRPr lang="en-US" sz="2800" dirty="0"/>
          </a:p>
        </p:txBody>
      </p:sp>
      <p:sp>
        <p:nvSpPr>
          <p:cNvPr id="3" name="Content Placeholder 2">
            <a:extLst>
              <a:ext uri="{FF2B5EF4-FFF2-40B4-BE49-F238E27FC236}">
                <a16:creationId xmlns:a16="http://schemas.microsoft.com/office/drawing/2014/main" id="{AE29C9F5-CA12-4E96-8938-F6ECBCBA77CC}"/>
              </a:ext>
            </a:extLst>
          </p:cNvPr>
          <p:cNvSpPr>
            <a:spLocks noGrp="1"/>
          </p:cNvSpPr>
          <p:nvPr>
            <p:ph idx="1"/>
          </p:nvPr>
        </p:nvSpPr>
        <p:spPr/>
        <p:txBody>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Imaging studies have identified widespread white matter abnormalities in schizophrenia. These abnormalities in white matter microstructure appear to be primarily associated with negative symptoms and psychomotor behavior abnormalities.</a:t>
            </a:r>
            <a:endParaRPr lang="en-US" sz="1800" dirty="0">
              <a:effectLst/>
              <a:latin typeface="Times New Roman" panose="02020603050405020304" pitchFamily="18" charset="0"/>
              <a:ea typeface="Times New Roman" panose="02020603050405020304" pitchFamily="18" charset="0"/>
            </a:endParaRPr>
          </a:p>
          <a:p>
            <a:pPr marL="0" marR="0" indent="152400" algn="just">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Long-term studies of patients with schizophrenia have noted brain volume reduction, particularly in the temporal and pre-ventricular areas. It has been postulated that long-term antipsychotic medication use may contribute to this reduction, but the implications are unclear. However, it was found that symptom severity, level of functional ability, and decline in cognitive abilities were not correlated with this reduction in brain volume.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9018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38DD-29FD-42C6-A3DB-9928FE34CDAA}"/>
              </a:ext>
            </a:extLst>
          </p:cNvPr>
          <p:cNvSpPr>
            <a:spLocks noGrp="1"/>
          </p:cNvSpPr>
          <p:nvPr>
            <p:ph type="title"/>
          </p:nvPr>
        </p:nvSpPr>
        <p:spPr/>
        <p:txBody>
          <a:bodyPr>
            <a:normAutofit/>
          </a:bodyPr>
          <a:lstStyle/>
          <a:p>
            <a:r>
              <a:rPr lang="en-US" sz="2800" dirty="0"/>
              <a:t>Predisposing Factors – </a:t>
            </a:r>
            <a:r>
              <a:rPr lang="en-US" sz="2800" i="1" dirty="0"/>
              <a:t>Biological Factors</a:t>
            </a:r>
            <a:endParaRPr lang="en-US" sz="2800" dirty="0"/>
          </a:p>
        </p:txBody>
      </p:sp>
      <p:sp>
        <p:nvSpPr>
          <p:cNvPr id="3" name="Content Placeholder 2">
            <a:extLst>
              <a:ext uri="{FF2B5EF4-FFF2-40B4-BE49-F238E27FC236}">
                <a16:creationId xmlns:a16="http://schemas.microsoft.com/office/drawing/2014/main" id="{8925CDA1-A181-450C-B25E-D3F7B1C2C3C2}"/>
              </a:ext>
            </a:extLst>
          </p:cNvPr>
          <p:cNvSpPr>
            <a:spLocks noGrp="1"/>
          </p:cNvSpPr>
          <p:nvPr>
            <p:ph idx="1"/>
          </p:nvPr>
        </p:nvSpPr>
        <p:spPr/>
        <p:txBody>
          <a:bodyPr>
            <a:normAutofit/>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Physical Conditions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Several medical conditions are known to cause acute psychotic episodes, including but not limited to Huntington’s disease, hypo- or hyperthyroidism, hypoglycemia, calcium imbalances, temporal lobe epilepsy, Wilson’s disease, central nervous system (CNS) neoplasms, encephalitis, meningitis, neurosyphilis, and stroke.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6439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A9DB-1E28-4D21-9F2E-DA7DF2E92EB6}"/>
              </a:ext>
            </a:extLst>
          </p:cNvPr>
          <p:cNvSpPr>
            <a:spLocks noGrp="1"/>
          </p:cNvSpPr>
          <p:nvPr>
            <p:ph type="title"/>
          </p:nvPr>
        </p:nvSpPr>
        <p:spPr/>
        <p:txBody>
          <a:bodyPr>
            <a:normAutofit/>
          </a:bodyPr>
          <a:lstStyle/>
          <a:p>
            <a:r>
              <a:rPr lang="en-US" sz="2800" dirty="0"/>
              <a:t>Predisposing Factors – </a:t>
            </a:r>
            <a:r>
              <a:rPr lang="en-US" sz="2800" i="1" dirty="0"/>
              <a:t>Psychological Factors</a:t>
            </a:r>
            <a:endParaRPr lang="en-US" sz="2800" dirty="0"/>
          </a:p>
        </p:txBody>
      </p:sp>
      <p:sp>
        <p:nvSpPr>
          <p:cNvPr id="3" name="Content Placeholder 2">
            <a:extLst>
              <a:ext uri="{FF2B5EF4-FFF2-40B4-BE49-F238E27FC236}">
                <a16:creationId xmlns:a16="http://schemas.microsoft.com/office/drawing/2014/main" id="{EE2762E1-FCE9-49E6-858A-8B39C3A45198}"/>
              </a:ext>
            </a:extLst>
          </p:cNvPr>
          <p:cNvSpPr>
            <a:spLocks noGrp="1"/>
          </p:cNvSpPr>
          <p:nvPr>
            <p:ph idx="1"/>
          </p:nvPr>
        </p:nvSpPr>
        <p:spPr/>
        <p:txBody>
          <a:bodyPr/>
          <a:lstStyle/>
          <a:p>
            <a:pPr marL="0" marR="0" indent="0">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rPr>
              <a:t>Psychological Factors</a:t>
            </a:r>
          </a:p>
          <a:p>
            <a:pPr marL="0" marR="0" indent="0">
              <a:spcBef>
                <a:spcPts val="720"/>
              </a:spcBef>
              <a:spcAft>
                <a:spcPts val="240"/>
              </a:spcAft>
              <a:buNone/>
            </a:pPr>
            <a:endParaRPr lang="en-US" sz="1800" b="1"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Early conceptualizations of schizophrenia focused on family relationship factors as major influences in the development of the illness, probably in light of the conspicuous absence of information related to a biological connection. These early theories implicated poor parent-child communication, particularly condemning the mother as schizophrenogenic (inducing schizophrenia in her child) related to a troublesome communication style known as </a:t>
            </a:r>
            <a:r>
              <a:rPr lang="en-US" sz="1800" i="1" dirty="0">
                <a:solidFill>
                  <a:srgbClr val="000000"/>
                </a:solidFill>
                <a:effectLst/>
                <a:latin typeface="Times New Roman" panose="02020603050405020304" pitchFamily="18" charset="0"/>
                <a:ea typeface="Times New Roman" panose="02020603050405020304" pitchFamily="18" charset="0"/>
              </a:rPr>
              <a:t>double-bind communication</a:t>
            </a:r>
            <a:r>
              <a:rPr lang="en-US" sz="1800" dirty="0">
                <a:solidFill>
                  <a:srgbClr val="000000"/>
                </a:solidFill>
                <a:effectLst/>
                <a:latin typeface="Times New Roman" panose="02020603050405020304" pitchFamily="18" charset="0"/>
                <a:ea typeface="Times New Roman" panose="02020603050405020304" pitchFamily="18" charset="0"/>
              </a:rPr>
              <a:t>. This theory no longer holds credibility. Researchers now focus their studies on schizophrenia as a brain disorder.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2412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E597-BBCA-4EF7-9D80-629DE9A62C0B}"/>
              </a:ext>
            </a:extLst>
          </p:cNvPr>
          <p:cNvSpPr>
            <a:spLocks noGrp="1"/>
          </p:cNvSpPr>
          <p:nvPr>
            <p:ph type="title"/>
          </p:nvPr>
        </p:nvSpPr>
        <p:spPr/>
        <p:txBody>
          <a:bodyPr>
            <a:normAutofit/>
          </a:bodyPr>
          <a:lstStyle/>
          <a:p>
            <a:r>
              <a:rPr lang="en-US" sz="2800" dirty="0"/>
              <a:t>Predisposing Factors – </a:t>
            </a:r>
            <a:r>
              <a:rPr lang="en-US" sz="2800" i="1" dirty="0"/>
              <a:t>Psychological Factors</a:t>
            </a:r>
            <a:endParaRPr lang="en-US" sz="2800" dirty="0"/>
          </a:p>
        </p:txBody>
      </p:sp>
      <p:sp>
        <p:nvSpPr>
          <p:cNvPr id="3" name="Content Placeholder 2">
            <a:extLst>
              <a:ext uri="{FF2B5EF4-FFF2-40B4-BE49-F238E27FC236}">
                <a16:creationId xmlns:a16="http://schemas.microsoft.com/office/drawing/2014/main" id="{472F7E3D-CF53-45BE-BFD6-F13BF007E86B}"/>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Even though family communication patterns are no longer a credible explanation for the etiology of schizophrenia, the symptoms of the disease can contribute to significant disruption in communication and relationships among family members. For this reason, psychosocial factors should always be part of a comprehensive assessment.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Further, evidence suggests that childhood trauma, and particularly multiple </a:t>
            </a:r>
            <a:r>
              <a:rPr lang="en-US" sz="1800" dirty="0" err="1">
                <a:solidFill>
                  <a:srgbClr val="000000"/>
                </a:solidFill>
                <a:effectLst/>
                <a:latin typeface="Times New Roman" panose="02020603050405020304" pitchFamily="18" charset="0"/>
                <a:ea typeface="Times New Roman" panose="02020603050405020304" pitchFamily="18" charset="0"/>
              </a:rPr>
              <a:t>traumatizations</a:t>
            </a:r>
            <a:r>
              <a:rPr lang="en-US" sz="1800" dirty="0">
                <a:solidFill>
                  <a:srgbClr val="000000"/>
                </a:solidFill>
                <a:effectLst/>
                <a:latin typeface="Times New Roman" panose="02020603050405020304" pitchFamily="18" charset="0"/>
                <a:ea typeface="Times New Roman" panose="02020603050405020304" pitchFamily="18" charset="0"/>
              </a:rPr>
              <a:t>, are associated (in combination with many other influences) with the development of schizophrenia.</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0938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E140-AD53-4504-B581-D1BFFF8F5356}"/>
              </a:ext>
            </a:extLst>
          </p:cNvPr>
          <p:cNvSpPr>
            <a:spLocks noGrp="1"/>
          </p:cNvSpPr>
          <p:nvPr>
            <p:ph type="title"/>
          </p:nvPr>
        </p:nvSpPr>
        <p:spPr/>
        <p:txBody>
          <a:bodyPr>
            <a:normAutofit/>
          </a:bodyPr>
          <a:lstStyle/>
          <a:p>
            <a:r>
              <a:rPr lang="en-US" sz="2800" dirty="0"/>
              <a:t>Predisposing Factors – </a:t>
            </a:r>
            <a:r>
              <a:rPr lang="en-US" sz="2800" i="1" dirty="0"/>
              <a:t>Environmental Influences</a:t>
            </a:r>
            <a:endParaRPr lang="en-US" sz="2800" dirty="0"/>
          </a:p>
        </p:txBody>
      </p:sp>
      <p:sp>
        <p:nvSpPr>
          <p:cNvPr id="3" name="Content Placeholder 2">
            <a:extLst>
              <a:ext uri="{FF2B5EF4-FFF2-40B4-BE49-F238E27FC236}">
                <a16:creationId xmlns:a16="http://schemas.microsoft.com/office/drawing/2014/main" id="{230E10FD-FF05-4A21-9E9C-DC197DE0C6E9}"/>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Times New Roman" panose="02020603050405020304" pitchFamily="18" charset="0"/>
                <a:ea typeface="Times New Roman" panose="02020603050405020304" pitchFamily="18" charset="0"/>
                <a:cs typeface="Times New Roman" panose="02020603050405020304" pitchFamily="18" charset="0"/>
              </a:rPr>
              <a:t>Sociocultural Factors</a:t>
            </a:r>
            <a:endParaRPr lang="en-US" sz="1800" b="1" i="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Many studies have attempted to link schizophrenia to social class. Epidemiological statistics have shown that more individuals from lower socioeconomic classes experience symptoms associated with schizophrenia than do those from higher socioeconomic groups. This occurrence may be explained by the conditions associated with living in poverty, such as congested housing accommodations, inadequate nutrition, absence of prenatal care, few resources for dealing with stressful situations, and feelings of hopelessness for escaping the cycle of poverty.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6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8C85-467C-439B-8BB8-7542C8A7452D}"/>
              </a:ext>
            </a:extLst>
          </p:cNvPr>
          <p:cNvSpPr>
            <a:spLocks noGrp="1"/>
          </p:cNvSpPr>
          <p:nvPr>
            <p:ph type="title"/>
          </p:nvPr>
        </p:nvSpPr>
        <p:spPr/>
        <p:txBody>
          <a:bodyPr>
            <a:normAutofit/>
          </a:bodyPr>
          <a:lstStyle/>
          <a:p>
            <a:r>
              <a:rPr lang="en-US" sz="2800" dirty="0"/>
              <a:t>Predisposing Factors – </a:t>
            </a:r>
            <a:r>
              <a:rPr lang="en-US" sz="2800" i="1" dirty="0"/>
              <a:t>Environmental Influences</a:t>
            </a:r>
            <a:endParaRPr lang="en-US" sz="2800" dirty="0"/>
          </a:p>
        </p:txBody>
      </p:sp>
      <p:sp>
        <p:nvSpPr>
          <p:cNvPr id="3" name="Content Placeholder 2">
            <a:extLst>
              <a:ext uri="{FF2B5EF4-FFF2-40B4-BE49-F238E27FC236}">
                <a16:creationId xmlns:a16="http://schemas.microsoft.com/office/drawing/2014/main" id="{8951A530-1BCA-4965-AFA2-247074D3A465}"/>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An alternative view is that of the </a:t>
            </a:r>
            <a:r>
              <a:rPr lang="en-US" sz="1800" i="1" dirty="0">
                <a:solidFill>
                  <a:srgbClr val="000000"/>
                </a:solidFill>
                <a:effectLst/>
                <a:latin typeface="Times New Roman" panose="02020603050405020304" pitchFamily="18" charset="0"/>
                <a:ea typeface="Times New Roman" panose="02020603050405020304" pitchFamily="18" charset="0"/>
              </a:rPr>
              <a:t>downward drift hypothesis</a:t>
            </a:r>
            <a:r>
              <a:rPr lang="en-US" sz="1800" dirty="0">
                <a:solidFill>
                  <a:srgbClr val="000000"/>
                </a:solidFill>
                <a:effectLst/>
                <a:latin typeface="Times New Roman" panose="02020603050405020304" pitchFamily="18" charset="0"/>
                <a:ea typeface="Times New Roman" panose="02020603050405020304" pitchFamily="18" charset="0"/>
              </a:rPr>
              <a:t>, which suggests that because of the characteristic symptoms of the disorder, individuals with schizophrenia have difficulty maintaining gainful employment and “drift down” to a lower socioeconomic level (or fail to rise out of a lower socioeconomic group). Proponents of this view consider poor social conditions to be a consequence rather than a cause of schizophrenia.</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8543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4C13-B1F1-453C-A2A7-CF45781427F5}"/>
              </a:ext>
            </a:extLst>
          </p:cNvPr>
          <p:cNvSpPr>
            <a:spLocks noGrp="1"/>
          </p:cNvSpPr>
          <p:nvPr>
            <p:ph type="title"/>
          </p:nvPr>
        </p:nvSpPr>
        <p:spPr/>
        <p:txBody>
          <a:bodyPr>
            <a:normAutofit/>
          </a:bodyPr>
          <a:lstStyle/>
          <a:p>
            <a:r>
              <a:rPr lang="en-US" sz="2800" dirty="0"/>
              <a:t>Predisposing Factors – </a:t>
            </a:r>
            <a:r>
              <a:rPr lang="en-US" sz="2800" i="1" dirty="0"/>
              <a:t>Environmental Influences</a:t>
            </a:r>
            <a:endParaRPr lang="en-US" sz="2800" dirty="0"/>
          </a:p>
        </p:txBody>
      </p:sp>
      <p:sp>
        <p:nvSpPr>
          <p:cNvPr id="3" name="Content Placeholder 2">
            <a:extLst>
              <a:ext uri="{FF2B5EF4-FFF2-40B4-BE49-F238E27FC236}">
                <a16:creationId xmlns:a16="http://schemas.microsoft.com/office/drawing/2014/main" id="{806A184F-539F-45B3-9CFF-3ECD51358E23}"/>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Stressful Life Events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Studies have been conducted to determine whether psychotic episodes may be precipitated by stressful life events. No scientific evidence indicates that stress causes schizophrenia. It is probable, however, that stress may contribute to the severity and course of the illness. It is known that extreme stress can precipitate psychotic episodes, so it may also precipitate symptoms in an individual who possesses a genetic vulnerability to schizophrenia. Stressful life events also may be associated with exacerbation of schizophrenic symptoms and increased rates of relapse.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1504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F8A2-EA91-4EAE-95D7-440472381D3A}"/>
              </a:ext>
            </a:extLst>
          </p:cNvPr>
          <p:cNvSpPr>
            <a:spLocks noGrp="1"/>
          </p:cNvSpPr>
          <p:nvPr>
            <p:ph type="title"/>
          </p:nvPr>
        </p:nvSpPr>
        <p:spPr/>
        <p:txBody>
          <a:bodyPr>
            <a:normAutofit/>
          </a:bodyPr>
          <a:lstStyle/>
          <a:p>
            <a:r>
              <a:rPr lang="en-US" sz="2800" dirty="0"/>
              <a:t>Predisposing Factors – </a:t>
            </a:r>
            <a:r>
              <a:rPr lang="en-US" sz="2800" i="1" dirty="0"/>
              <a:t>Environmental Influences</a:t>
            </a:r>
            <a:endParaRPr lang="en-US" sz="2800" dirty="0"/>
          </a:p>
        </p:txBody>
      </p:sp>
      <p:sp>
        <p:nvSpPr>
          <p:cNvPr id="3" name="Content Placeholder 2">
            <a:extLst>
              <a:ext uri="{FF2B5EF4-FFF2-40B4-BE49-F238E27FC236}">
                <a16:creationId xmlns:a16="http://schemas.microsoft.com/office/drawing/2014/main" id="{AA20C913-D7BC-4DF0-8863-154E26B4A0EE}"/>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Cannabis and Genetic Vulnerability</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Studies of genetic vulnerability for schizophrenia have linked certain genes (COMT and ATK1) to increased risk for psychosis, particularly for adolescents with this genetic vulnerability who use cannabinoids. Both cannabis and synthetic cannabinoids can induce schizophrenia-like symptoms.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In individuals with a preexisting psychosis, cannabinoids can exacerbate symptoms. More important, the increased risk for psychotic disorders such as schizophrenia when combined with cannabis use suggests the influence of lifestyle factors in the expression of genes and points to the possibility of multiple factors playing a role in the causality of this illness.</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8587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846AB9-F78F-4D62-AAB9-A7F252AD8761}"/>
              </a:ext>
            </a:extLst>
          </p:cNvPr>
          <p:cNvSpPr/>
          <p:nvPr/>
        </p:nvSpPr>
        <p:spPr>
          <a:xfrm>
            <a:off x="4326895" y="2967335"/>
            <a:ext cx="3538213"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Thank you!</a:t>
            </a:r>
          </a:p>
        </p:txBody>
      </p:sp>
    </p:spTree>
    <p:extLst>
      <p:ext uri="{BB962C8B-B14F-4D97-AF65-F5344CB8AC3E}">
        <p14:creationId xmlns:p14="http://schemas.microsoft.com/office/powerpoint/2010/main" val="239637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D76B-AABD-485E-8850-D6CD33D68B0E}"/>
              </a:ext>
            </a:extLst>
          </p:cNvPr>
          <p:cNvSpPr>
            <a:spLocks noGrp="1"/>
          </p:cNvSpPr>
          <p:nvPr>
            <p:ph type="title"/>
          </p:nvPr>
        </p:nvSpPr>
        <p:spPr/>
        <p:txBody>
          <a:bodyPr/>
          <a:lstStyle/>
          <a:p>
            <a:r>
              <a:rPr lang="en-US" sz="2800" b="1" dirty="0"/>
              <a:t>Introduction</a:t>
            </a:r>
            <a:endParaRPr lang="en-US" b="1" dirty="0"/>
          </a:p>
        </p:txBody>
      </p:sp>
      <p:sp>
        <p:nvSpPr>
          <p:cNvPr id="3" name="Content Placeholder 2">
            <a:extLst>
              <a:ext uri="{FF2B5EF4-FFF2-40B4-BE49-F238E27FC236}">
                <a16:creationId xmlns:a16="http://schemas.microsoft.com/office/drawing/2014/main" id="{DABD2C74-6B9B-46E0-A355-7813A2052051}"/>
              </a:ext>
            </a:extLst>
          </p:cNvPr>
          <p:cNvSpPr>
            <a:spLocks noGrp="1"/>
          </p:cNvSpPr>
          <p:nvPr>
            <p:ph idx="1"/>
          </p:nvPr>
        </p:nvSpPr>
        <p:spPr/>
        <p:txBody>
          <a:bodyPr>
            <a:normAutofit fontScale="92500" lnSpcReduction="20000"/>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term </a:t>
            </a:r>
            <a:r>
              <a:rPr lang="en-US" sz="1800" i="1" dirty="0">
                <a:solidFill>
                  <a:srgbClr val="000000"/>
                </a:solidFill>
                <a:effectLst/>
                <a:latin typeface="Times New Roman" panose="02020603050405020304" pitchFamily="18" charset="0"/>
                <a:ea typeface="Times New Roman" panose="02020603050405020304" pitchFamily="18" charset="0"/>
              </a:rPr>
              <a:t>schizophrenia</a:t>
            </a:r>
            <a:r>
              <a:rPr lang="en-US" sz="1800" dirty="0">
                <a:solidFill>
                  <a:srgbClr val="000000"/>
                </a:solidFill>
                <a:effectLst/>
                <a:latin typeface="Times New Roman" panose="02020603050405020304" pitchFamily="18" charset="0"/>
                <a:ea typeface="Times New Roman" panose="02020603050405020304" pitchFamily="18" charset="0"/>
              </a:rPr>
              <a:t> was coined in 1908 by the Swiss psychiatrist Eugen Bleuler, derived from the Greek </a:t>
            </a:r>
            <a:r>
              <a:rPr lang="en-US" sz="1800" i="1" dirty="0" err="1">
                <a:solidFill>
                  <a:srgbClr val="000000"/>
                </a:solidFill>
                <a:effectLst/>
                <a:latin typeface="Times New Roman" panose="02020603050405020304" pitchFamily="18" charset="0"/>
                <a:ea typeface="Times New Roman" panose="02020603050405020304" pitchFamily="18" charset="0"/>
              </a:rPr>
              <a:t>skhizo</a:t>
            </a:r>
            <a:r>
              <a:rPr lang="en-US" sz="1800" dirty="0">
                <a:solidFill>
                  <a:srgbClr val="000000"/>
                </a:solidFill>
                <a:effectLst/>
                <a:latin typeface="Times New Roman" panose="02020603050405020304" pitchFamily="18" charset="0"/>
                <a:ea typeface="Times New Roman" panose="02020603050405020304" pitchFamily="18" charset="0"/>
              </a:rPr>
              <a:t> (“split’) and </a:t>
            </a:r>
            <a:r>
              <a:rPr lang="en-US" sz="1800" i="1" dirty="0" err="1">
                <a:solidFill>
                  <a:srgbClr val="000000"/>
                </a:solidFill>
                <a:effectLst/>
                <a:latin typeface="Times New Roman" panose="02020603050405020304" pitchFamily="18" charset="0"/>
                <a:ea typeface="Times New Roman" panose="02020603050405020304" pitchFamily="18" charset="0"/>
              </a:rPr>
              <a:t>phren</a:t>
            </a:r>
            <a:r>
              <a:rPr lang="en-US" sz="1800" dirty="0">
                <a:solidFill>
                  <a:srgbClr val="000000"/>
                </a:solidFill>
                <a:effectLst/>
                <a:latin typeface="Times New Roman" panose="02020603050405020304" pitchFamily="18" charset="0"/>
                <a:ea typeface="Times New Roman" panose="02020603050405020304" pitchFamily="18" charset="0"/>
              </a:rPr>
              <a:t> (“mind”).</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Over the years, much debate has surrounded the concept of schizophrenia. Various definitions of the disorder have evolved, and numerous treatment strategies been proposed, but none have proven to be uniformly effective or sufficient.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Although controversy lingers, two general factors appear to be gaining acceptance among clinicians. The first is that schizophrenia is probably not a homogeneous disease entity. The </a:t>
            </a:r>
            <a:r>
              <a:rPr lang="en-US" sz="1800" i="1" dirty="0">
                <a:solidFill>
                  <a:srgbClr val="000000"/>
                </a:solidFill>
                <a:effectLst/>
                <a:latin typeface="Times New Roman" panose="02020603050405020304" pitchFamily="18" charset="0"/>
                <a:ea typeface="Times New Roman" panose="02020603050405020304" pitchFamily="18" charset="0"/>
              </a:rPr>
              <a:t>Diagnostic and Statistical Manual of Mental Disorders, Fifth Edition (DSM-5)</a:t>
            </a:r>
            <a:r>
              <a:rPr lang="en-US" sz="1800" dirty="0">
                <a:solidFill>
                  <a:srgbClr val="000000"/>
                </a:solidFill>
                <a:effectLst/>
                <a:latin typeface="Times New Roman" panose="02020603050405020304" pitchFamily="18" charset="0"/>
                <a:ea typeface="Times New Roman" panose="02020603050405020304" pitchFamily="18" charset="0"/>
              </a:rPr>
              <a:t>, supports this concept by describing schizophrenia as one of the schizophrenia spectrum disorders (American Psychiatric Association [APA], 2013). While current consensus points to schizophrenia as a neurodevelopmental disorder, schizophrenia spectrum disorders may have several etiological influences, including genetic predisposition, biochemical dysfunction, physiological factors, and psychosocial stress.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2158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B58A-5559-419D-9249-F04A2EB292F5}"/>
              </a:ext>
            </a:extLst>
          </p:cNvPr>
          <p:cNvSpPr>
            <a:spLocks noGrp="1"/>
          </p:cNvSpPr>
          <p:nvPr>
            <p:ph type="title"/>
          </p:nvPr>
        </p:nvSpPr>
        <p:spPr/>
        <p:txBody>
          <a:bodyPr>
            <a:normAutofit/>
          </a:bodyPr>
          <a:lstStyle/>
          <a:p>
            <a:r>
              <a:rPr lang="en-US" sz="2800" b="1" dirty="0"/>
              <a:t>Introduction</a:t>
            </a:r>
            <a:endParaRPr lang="en-US" sz="2800" dirty="0"/>
          </a:p>
        </p:txBody>
      </p:sp>
      <p:sp>
        <p:nvSpPr>
          <p:cNvPr id="3" name="Content Placeholder 2">
            <a:extLst>
              <a:ext uri="{FF2B5EF4-FFF2-40B4-BE49-F238E27FC236}">
                <a16:creationId xmlns:a16="http://schemas.microsoft.com/office/drawing/2014/main" id="{9657E570-4356-4C67-87EC-68010A39EA83}"/>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The second agreed-upon factor among clinicians is that there is not now and may never be a single treatment that cures schizophrenia. Effective treatment currently requires a comprehensive, multidisciplinary effort, including pharmacotherapy and various forms of psychosocial care, such as living skills and social skills training, rehabilitation and recovery, and family therapy.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Emerging evidence indicates that a comprehensive, patient-centered approach offers hope for a recovery process and improved quality of life in this population.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3005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249C-5D6B-4DFF-BCB3-EABAEE47EFB3}"/>
              </a:ext>
            </a:extLst>
          </p:cNvPr>
          <p:cNvSpPr>
            <a:spLocks noGrp="1"/>
          </p:cNvSpPr>
          <p:nvPr>
            <p:ph type="title"/>
          </p:nvPr>
        </p:nvSpPr>
        <p:spPr/>
        <p:txBody>
          <a:bodyPr/>
          <a:lstStyle/>
          <a:p>
            <a:r>
              <a:rPr lang="en-US" sz="2800" b="1" dirty="0"/>
              <a:t>Introduction</a:t>
            </a:r>
            <a:endParaRPr lang="en-US" dirty="0"/>
          </a:p>
        </p:txBody>
      </p:sp>
      <p:sp>
        <p:nvSpPr>
          <p:cNvPr id="3" name="Content Placeholder 2">
            <a:extLst>
              <a:ext uri="{FF2B5EF4-FFF2-40B4-BE49-F238E27FC236}">
                <a16:creationId xmlns:a16="http://schemas.microsoft.com/office/drawing/2014/main" id="{18B5D29D-2D75-4324-B99C-608313370304}"/>
              </a:ext>
            </a:extLst>
          </p:cNvPr>
          <p:cNvSpPr>
            <a:spLocks noGrp="1"/>
          </p:cNvSpPr>
          <p:nvPr>
            <p:ph idx="1"/>
          </p:nvPr>
        </p:nvSpPr>
        <p:spPr/>
        <p:txBody>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all the mental illnesses that cause suffering in society, schizophrenia is likely responsible for longer hospitalizations, greater chaos in family life, more exorbitant costs to individuals and governments, and more fear than any other. Because it is such an enormous threat to life and happiness and because its causes are an unsolved puzzle, it has also probably been studied more than any other mental disorder.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 for suicide is a major concern among patients with schizophrenia. About one-third of people with schizophrenia attempt suicide, and about 1 in 10 die from the act.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98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1476-83B9-4ABB-B121-E644CBC23F7D}"/>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6000" dirty="0"/>
          </a:p>
        </p:txBody>
      </p:sp>
      <p:sp>
        <p:nvSpPr>
          <p:cNvPr id="3" name="Content Placeholder 2">
            <a:extLst>
              <a:ext uri="{FF2B5EF4-FFF2-40B4-BE49-F238E27FC236}">
                <a16:creationId xmlns:a16="http://schemas.microsoft.com/office/drawing/2014/main" id="{533DB31D-8982-4F18-8548-6B8A4077E179}"/>
              </a:ext>
            </a:extLst>
          </p:cNvPr>
          <p:cNvSpPr>
            <a:spLocks noGrp="1"/>
          </p:cNvSpPr>
          <p:nvPr>
            <p:ph idx="1"/>
          </p:nvPr>
        </p:nvSpPr>
        <p:spPr/>
        <p:txBody>
          <a:bodyPr/>
          <a:lstStyle/>
          <a:p>
            <a:pPr marL="0" marR="0" algn="just">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Psychosis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 severe mental condition in which there is disorganization of the personality, deterioration in social functioning, and loss of contact with, or distortion of, reality. There may be evidence of hallucinations and delusional thinking. Psychosis can occur with or without the presence of organic impairment.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2485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566C-7298-44AB-985B-A4F1A6077776}"/>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6000" dirty="0"/>
          </a:p>
        </p:txBody>
      </p:sp>
      <p:sp>
        <p:nvSpPr>
          <p:cNvPr id="3" name="Content Placeholder 2">
            <a:extLst>
              <a:ext uri="{FF2B5EF4-FFF2-40B4-BE49-F238E27FC236}">
                <a16:creationId xmlns:a16="http://schemas.microsoft.com/office/drawing/2014/main" id="{03EFCABE-BBD3-4339-A0EE-D8E51FDFB748}"/>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lifetime prevalence of schizophrenia is about 1 percent in the general population. Symptoms generally appear in late adolescence or early adulthood, although they may occur in middle or late adult life. Early-onset schizophrenia refers to symptoms that begin in childhood and adolescence before age 18 years.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This condition, although rare, is recognized as a progressive neurodevelopmental disorder with a chronic and severely symptomatic course. Some studies have indicated that symptoms occur earlier in men than in women. The pattern of development of schizophrenia may be viewed in four phases: the premorbid, prodromal, active psychotic (acute schizophrenic episode), and residual phases.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0671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D1FD-BD40-42A8-8BA0-593FE6D348F4}"/>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6000" dirty="0"/>
          </a:p>
        </p:txBody>
      </p:sp>
      <p:sp>
        <p:nvSpPr>
          <p:cNvPr id="3" name="Content Placeholder 2">
            <a:extLst>
              <a:ext uri="{FF2B5EF4-FFF2-40B4-BE49-F238E27FC236}">
                <a16:creationId xmlns:a16="http://schemas.microsoft.com/office/drawing/2014/main" id="{1FC80660-256D-4130-ACDF-A88C592F5FDB}"/>
              </a:ext>
            </a:extLst>
          </p:cNvPr>
          <p:cNvSpPr>
            <a:spLocks noGrp="1"/>
          </p:cNvSpPr>
          <p:nvPr>
            <p:ph idx="1"/>
          </p:nvPr>
        </p:nvSpPr>
        <p:spPr/>
        <p:txBody>
          <a:bodyPr>
            <a:normAutofit/>
          </a:bodyPr>
          <a:lstStyle/>
          <a:p>
            <a:pPr marL="0" marR="0" indent="0">
              <a:lnSpc>
                <a:spcPct val="107000"/>
              </a:lnSpc>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cs typeface="Arial" panose="020B0604020202020204" pitchFamily="34" charset="0"/>
              </a:rPr>
              <a:t>Phase I: Premorbid Phase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Premorbid signs are those that occur before there is clear evidence of illness and may include distinctive personality traits or behaviors. Premorbid personality and behavioral indications may include being very shy and withdrawn, having poor peer relationships, doing poorly in school, and demonstrating antisocial behavior. </a:t>
            </a:r>
          </a:p>
          <a:p>
            <a:pPr marL="0" marR="0" indent="0" algn="just">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p>
            <a:endParaRPr lang="en-US" dirty="0"/>
          </a:p>
        </p:txBody>
      </p:sp>
    </p:spTree>
    <p:extLst>
      <p:ext uri="{BB962C8B-B14F-4D97-AF65-F5344CB8AC3E}">
        <p14:creationId xmlns:p14="http://schemas.microsoft.com/office/powerpoint/2010/main" val="410658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476C-B8DE-47C9-AD39-F4015B9673CB}"/>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Nature of the Disorder</a:t>
            </a:r>
            <a:endParaRPr lang="en-US" sz="6000" dirty="0"/>
          </a:p>
        </p:txBody>
      </p:sp>
      <p:sp>
        <p:nvSpPr>
          <p:cNvPr id="3" name="Content Placeholder 2">
            <a:extLst>
              <a:ext uri="{FF2B5EF4-FFF2-40B4-BE49-F238E27FC236}">
                <a16:creationId xmlns:a16="http://schemas.microsoft.com/office/drawing/2014/main" id="{92E377A2-A957-439D-B0D3-2BDE87E951F2}"/>
              </a:ext>
            </a:extLst>
          </p:cNvPr>
          <p:cNvSpPr>
            <a:spLocks noGrp="1"/>
          </p:cNvSpPr>
          <p:nvPr>
            <p:ph idx="1"/>
          </p:nvPr>
        </p:nvSpPr>
        <p:spPr/>
        <p:txBody>
          <a:bodyPr>
            <a:normAutofit lnSpcReduction="10000"/>
          </a:bodyPr>
          <a:lstStyle/>
          <a:p>
            <a:pPr marL="0" marR="0" indent="0">
              <a:lnSpc>
                <a:spcPct val="107000"/>
              </a:lnSpc>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cs typeface="Arial" panose="020B0604020202020204" pitchFamily="34" charset="0"/>
              </a:rPr>
              <a:t>Phase II: Prodromal Phase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Prodromal signs more clearly manifest as signs of developing schizophrenia than do premorbid signs. The prodromal phase of schizophrenia begins with a change from premorbid functioning and extends until the onset of frank psychotic symptoms. This phase can be as brief as a few weeks or months, but most studies indicate that the average length of the prodromal phase is between 2 and 5 years. During this phase, the individual begins to show signs of significant deterioration in function. </a:t>
            </a:r>
          </a:p>
          <a:p>
            <a:pPr marL="0" marR="0" indent="0" algn="just">
              <a:lnSpc>
                <a:spcPct val="107000"/>
              </a:lnSpc>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Fifty percent complain of depressive symptoms (APA, 2013). Social withdrawal is not uncommon, and signs of cognitive impairment may begin to emerge. In addition, some adolescent patients develop sudden onset of obsessive-compulsive behavior during the prodromal phase.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33192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4" ma:contentTypeDescription="Create a new document." ma:contentTypeScope="" ma:versionID="4c40dbe13afeee972c5a88e1c6daacc1">
  <xsd:schema xmlns:xsd="http://www.w3.org/2001/XMLSchema" xmlns:xs="http://www.w3.org/2001/XMLSchema" xmlns:p="http://schemas.microsoft.com/office/2006/metadata/properties" xmlns:ns2="45500715-b3f9-42b0-bc72-b20bef4117f8" targetNamespace="http://schemas.microsoft.com/office/2006/metadata/properties" ma:root="true" ma:fieldsID="345313b5a76a17b29a155270b33d775b" ns2:_="">
    <xsd:import namespace="45500715-b3f9-42b0-bc72-b20bef411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3D1AF9-852F-445C-B218-793E6E9E26F8}">
  <ds:schemaRefs>
    <ds:schemaRef ds:uri="http://schemas.microsoft.com/office/2006/metadata/contentType"/>
    <ds:schemaRef ds:uri="http://schemas.microsoft.com/office/2006/metadata/properties/metaAttributes"/>
    <ds:schemaRef ds:uri="http://www.w3.org/2000/xmlns/"/>
    <ds:schemaRef ds:uri="http://www.w3.org/2001/XMLSchema"/>
    <ds:schemaRef ds:uri="45500715-b3f9-42b0-bc72-b20bef4117f8"/>
  </ds:schemaRefs>
</ds:datastoreItem>
</file>

<file path=customXml/itemProps2.xml><?xml version="1.0" encoding="utf-8"?>
<ds:datastoreItem xmlns:ds="http://schemas.openxmlformats.org/officeDocument/2006/customXml" ds:itemID="{59685243-D06B-47A5-A07F-67A23B97BBD8}">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B36E81FE-844B-4FAA-B5D9-099E891827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210</TotalTime>
  <Words>2340</Words>
  <Application>Microsoft Office PowerPoint</Application>
  <PresentationFormat>Widescreen</PresentationFormat>
  <Paragraphs>117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Schizophrenia</vt:lpstr>
      <vt:lpstr>Outlines</vt:lpstr>
      <vt:lpstr>Introduction</vt:lpstr>
      <vt:lpstr>Introduction</vt:lpstr>
      <vt:lpstr>Introduction</vt:lpstr>
      <vt:lpstr>Nature of the Disorder</vt:lpstr>
      <vt:lpstr>Nature of the Disorder</vt:lpstr>
      <vt:lpstr>Nature of the Disorder</vt:lpstr>
      <vt:lpstr>Nature of the Disorder</vt:lpstr>
      <vt:lpstr>Nature of the Disorder</vt:lpstr>
      <vt:lpstr>Nature of the Disorder</vt:lpstr>
      <vt:lpstr>DSM-V Diagnostic Criteria for Schizophrenia</vt:lpstr>
      <vt:lpstr>Nature of the Disorder</vt:lpstr>
      <vt:lpstr>Nature of the Disorder</vt:lpstr>
      <vt:lpstr>Predisposing Factors – Biological Factors</vt:lpstr>
      <vt:lpstr>Predisposing Factors – Biological Factors</vt:lpstr>
      <vt:lpstr>Predisposing Factors – Biological Factors</vt:lpstr>
      <vt:lpstr>Predisposing Factors – Biological Factors</vt:lpstr>
      <vt:lpstr>Predisposing Factors – Biological Factors</vt:lpstr>
      <vt:lpstr>Predisposing Factors – Biological Factors</vt:lpstr>
      <vt:lpstr>Predisposing Factors – Biological Factors</vt:lpstr>
      <vt:lpstr>Predisposing Factors – Psychological Factors</vt:lpstr>
      <vt:lpstr>Predisposing Factors – Psychological Factors</vt:lpstr>
      <vt:lpstr>Predisposing Factors – Environmental Influences</vt:lpstr>
      <vt:lpstr>Predisposing Factors – Environmental Influences</vt:lpstr>
      <vt:lpstr>Predisposing Factors – Environmental Influences</vt:lpstr>
      <vt:lpstr>Predisposing Factors – Environmental Influences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dc:title>
  <dc:creator>Yazan Almrayat</dc:creator>
  <cp:lastModifiedBy>Hashem Jamal salaemeh</cp:lastModifiedBy>
  <cp:revision>47</cp:revision>
  <dcterms:created xsi:type="dcterms:W3CDTF">2021-08-03T06:59:16Z</dcterms:created>
  <dcterms:modified xsi:type="dcterms:W3CDTF">2021-08-09T12:13:58Z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