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9"/>
  </p:notesMasterIdLst>
  <p:sldIdLst>
    <p:sldId id="257" r:id="rId2"/>
    <p:sldId id="356" r:id="rId3"/>
    <p:sldId id="357" r:id="rId4"/>
    <p:sldId id="355" r:id="rId5"/>
    <p:sldId id="359" r:id="rId6"/>
    <p:sldId id="314" r:id="rId7"/>
    <p:sldId id="331" r:id="rId8"/>
    <p:sldId id="332" r:id="rId9"/>
    <p:sldId id="362" r:id="rId10"/>
    <p:sldId id="363" r:id="rId11"/>
    <p:sldId id="334" r:id="rId12"/>
    <p:sldId id="353" r:id="rId13"/>
    <p:sldId id="335" r:id="rId14"/>
    <p:sldId id="350" r:id="rId15"/>
    <p:sldId id="361" r:id="rId16"/>
    <p:sldId id="349" r:id="rId17"/>
    <p:sldId id="338" r:id="rId18"/>
    <p:sldId id="339" r:id="rId19"/>
    <p:sldId id="342" r:id="rId20"/>
    <p:sldId id="354" r:id="rId21"/>
    <p:sldId id="360" r:id="rId22"/>
    <p:sldId id="340" r:id="rId23"/>
    <p:sldId id="341" r:id="rId24"/>
    <p:sldId id="343" r:id="rId25"/>
    <p:sldId id="344" r:id="rId26"/>
    <p:sldId id="345" r:id="rId27"/>
    <p:sldId id="364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291" autoAdjust="0"/>
  </p:normalViewPr>
  <p:slideViewPr>
    <p:cSldViewPr>
      <p:cViewPr varScale="1">
        <p:scale>
          <a:sx n="69" d="100"/>
          <a:sy n="69" d="100"/>
        </p:scale>
        <p:origin x="1332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customXml" Target="../customXml/item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35" Type="http://schemas.openxmlformats.org/officeDocument/2006/relationships/customXml" Target="../customXml/item2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272B2017-2D3A-4676-8400-5E2EB657C5BB}" type="datetimeFigureOut">
              <a:rPr lang="en-US"/>
              <a:pPr>
                <a:defRPr/>
              </a:pPr>
              <a:t>4/16/2022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F98F0CB3-7AFA-4732-99D7-84AAD31A4A3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30DB0A5-0937-41EF-AB03-C95E5511C191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98F0CB3-7AFA-4732-99D7-84AAD31A4A36}" type="slidenum">
              <a:rPr lang="en-GB" smtClean="0"/>
              <a:pPr>
                <a:defRPr/>
              </a:pPr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893425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98F0CB3-7AFA-4732-99D7-84AAD31A4A36}" type="slidenum">
              <a:rPr lang="en-GB" smtClean="0"/>
              <a:pPr>
                <a:defRPr/>
              </a:pPr>
              <a:t>16</a:t>
            </a:fld>
            <a:endParaRPr lang="en-GB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98F0CB3-7AFA-4732-99D7-84AAD31A4A36}" type="slidenum">
              <a:rPr lang="en-GB" smtClean="0"/>
              <a:pPr>
                <a:defRPr/>
              </a:pPr>
              <a:t>17</a:t>
            </a:fld>
            <a:endParaRPr lang="en-GB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98F0CB3-7AFA-4732-99D7-84AAD31A4A36}" type="slidenum">
              <a:rPr lang="en-GB" smtClean="0"/>
              <a:pPr>
                <a:defRPr/>
              </a:pPr>
              <a:t>18</a:t>
            </a:fld>
            <a:endParaRPr lang="en-GB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98F0CB3-7AFA-4732-99D7-84AAD31A4A36}" type="slidenum">
              <a:rPr lang="en-GB" smtClean="0"/>
              <a:pPr>
                <a:defRPr/>
              </a:pPr>
              <a:t>19</a:t>
            </a:fld>
            <a:endParaRPr lang="en-GB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98F0CB3-7AFA-4732-99D7-84AAD31A4A36}" type="slidenum">
              <a:rPr lang="en-GB" smtClean="0"/>
              <a:pPr>
                <a:defRPr/>
              </a:pPr>
              <a:t>20</a:t>
            </a:fld>
            <a:endParaRPr lang="en-GB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98F0CB3-7AFA-4732-99D7-84AAD31A4A36}" type="slidenum">
              <a:rPr lang="en-GB" smtClean="0"/>
              <a:pPr>
                <a:defRPr/>
              </a:pPr>
              <a:t>21</a:t>
            </a:fld>
            <a:endParaRPr lang="en-GB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98F0CB3-7AFA-4732-99D7-84AAD31A4A36}" type="slidenum">
              <a:rPr lang="en-GB" smtClean="0"/>
              <a:pPr>
                <a:defRPr/>
              </a:pPr>
              <a:t>22</a:t>
            </a:fld>
            <a:endParaRPr lang="en-GB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98F0CB3-7AFA-4732-99D7-84AAD31A4A36}" type="slidenum">
              <a:rPr lang="en-GB" smtClean="0"/>
              <a:pPr>
                <a:defRPr/>
              </a:pPr>
              <a:t>23</a:t>
            </a:fld>
            <a:endParaRPr lang="en-GB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98F0CB3-7AFA-4732-99D7-84AAD31A4A36}" type="slidenum">
              <a:rPr lang="en-GB" smtClean="0"/>
              <a:pPr>
                <a:defRPr/>
              </a:pPr>
              <a:t>24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98F0CB3-7AFA-4732-99D7-84AAD31A4A36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98F0CB3-7AFA-4732-99D7-84AAD31A4A36}" type="slidenum">
              <a:rPr lang="en-GB" smtClean="0"/>
              <a:pPr>
                <a:defRPr/>
              </a:pPr>
              <a:t>25</a:t>
            </a:fld>
            <a:endParaRPr lang="en-GB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98F0CB3-7AFA-4732-99D7-84AAD31A4A36}" type="slidenum">
              <a:rPr lang="en-GB" smtClean="0"/>
              <a:pPr>
                <a:defRPr/>
              </a:pPr>
              <a:t>26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98F0CB3-7AFA-4732-99D7-84AAD31A4A36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sz="1200" dirty="0"/>
              <a:t>The outer capsid is formed by two proteins: VP7and VP4 </a:t>
            </a:r>
          </a:p>
          <a:p>
            <a:r>
              <a:rPr lang="en-GB" sz="1200" dirty="0"/>
              <a:t>Each of these surface proteins carries neutralization-specific epitopes that define the virus </a:t>
            </a:r>
            <a:r>
              <a:rPr lang="en-GB" sz="1200" dirty="0" err="1"/>
              <a:t>serotyp</a:t>
            </a:r>
            <a:endParaRPr lang="en-GB" sz="1200" dirty="0"/>
          </a:p>
          <a:p>
            <a:r>
              <a:rPr lang="en-GB" sz="1200" dirty="0"/>
              <a:t> 26 different VP4-specific types (P types, derived from protease-sensitive protein) and 15 different VP7-specific serotypes (G types, derived from glycoprotein) have been distinguished. </a:t>
            </a:r>
          </a:p>
          <a:p>
            <a:r>
              <a:rPr lang="en-GB" sz="1200" dirty="0"/>
              <a:t>Rotavirus has RNA polymerases for their replication &gt;  frequent point mutations &gt; </a:t>
            </a:r>
            <a:r>
              <a:rPr lang="en-GB" sz="1200" dirty="0">
                <a:solidFill>
                  <a:srgbClr val="FF0000"/>
                </a:solidFill>
              </a:rPr>
              <a:t>antigenic drift</a:t>
            </a:r>
            <a:endParaRPr lang="en-GB" sz="1200" dirty="0"/>
          </a:p>
          <a:p>
            <a:r>
              <a:rPr lang="en-GB" sz="1200" dirty="0"/>
              <a:t>Rotaviruses, like other segmented RNA viruses, undergo extensive reassortment in doubly infected cells &gt; </a:t>
            </a:r>
            <a:r>
              <a:rPr lang="en-GB" sz="1200" dirty="0">
                <a:solidFill>
                  <a:srgbClr val="FF0000"/>
                </a:solidFill>
              </a:rPr>
              <a:t>antigenic shift 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98F0CB3-7AFA-4732-99D7-84AAD31A4A36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98F0CB3-7AFA-4732-99D7-84AAD31A4A36}" type="slidenum">
              <a:rPr lang="en-GB" smtClean="0"/>
              <a:pPr>
                <a:defRPr/>
              </a:pPr>
              <a:t>9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98F0CB3-7AFA-4732-99D7-84AAD31A4A36}" type="slidenum">
              <a:rPr lang="en-GB" smtClean="0"/>
              <a:pPr>
                <a:defRPr/>
              </a:pPr>
              <a:t>10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98F0CB3-7AFA-4732-99D7-84AAD31A4A36}" type="slidenum">
              <a:rPr lang="en-GB" smtClean="0"/>
              <a:pPr>
                <a:defRPr/>
              </a:pPr>
              <a:t>11</a:t>
            </a:fld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98F0CB3-7AFA-4732-99D7-84AAD31A4A36}" type="slidenum">
              <a:rPr lang="en-GB" smtClean="0"/>
              <a:pPr>
                <a:defRPr/>
              </a:pPr>
              <a:t>13</a:t>
            </a:fld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98F0CB3-7AFA-4732-99D7-84AAD31A4A36}" type="slidenum">
              <a:rPr lang="en-GB" smtClean="0"/>
              <a:pPr>
                <a:defRPr/>
              </a:pPr>
              <a:t>14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82BCA4-3ADA-487C-A7F1-7C578DFDE1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84990CF-C9A2-43ED-963F-F158ABC0B5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2A9782-29D2-4FC4-80F1-6AB9FDD395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51470F0-D56C-4A40-B64B-372CCD7CEC36}" type="datetimeFigureOut">
              <a:rPr lang="en-US" smtClean="0"/>
              <a:pPr>
                <a:defRPr/>
              </a:pPr>
              <a:t>4/16/2022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EA94BF-B4F5-4FF1-929B-48822667D9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CEE0E1-1F48-401E-8DC2-F886D44A1A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F57F5A-11DB-4079-B546-5F62544B465D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27410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4CB3A-080E-44C1-AA31-ED5D4080A8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E75C20-C104-4273-A270-5B78F8A08D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888020-AF74-44A8-A684-88C5EA96FE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EF2210C-0D62-4DB0-BC3D-B8BD1316C6A5}" type="datetimeFigureOut">
              <a:rPr lang="en-US" smtClean="0"/>
              <a:pPr>
                <a:defRPr/>
              </a:pPr>
              <a:t>4/16/2022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9D9B1E-FCCD-4614-B02E-9FC4D6B4A4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6EC23E-95F0-4E6E-9A6C-18B696551F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98E4C6-E0AE-4791-A83A-62B3E7FC910F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8833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8134536-B56E-4294-9F4A-01D18EC5ADF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E4B9D8-B88A-4C1D-B2CA-B2C3483332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5A204E-EDC3-4DBA-A9C0-8DA617B0A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69AD083-39D8-4988-9643-24313377D6BE}" type="datetimeFigureOut">
              <a:rPr lang="en-US" smtClean="0"/>
              <a:pPr>
                <a:defRPr/>
              </a:pPr>
              <a:t>4/16/2022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FBABE6-E7DE-4A12-B246-ACAFA5775E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A33797-4D1A-441C-A62E-BDE8E4AE31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8F787A-1BBE-48A8-9B39-F6940D6EE0B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51894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F8012D-E5BE-4E90-814B-EDABE62598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CFE6E4-2F4D-459C-9AEF-5BC7402E2D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51556C-8D8A-4D36-A6D9-F38F0B4990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8DBF371-A413-47C2-A5B3-787962313FA1}" type="datetimeFigureOut">
              <a:rPr lang="en-US" smtClean="0"/>
              <a:pPr>
                <a:defRPr/>
              </a:pPr>
              <a:t>4/16/2022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28F3C8-A251-4EDD-A610-B87A615182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95B18B-B8A1-48B3-9AAB-FBD69FB35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09C2F2-DAD1-4A13-B66D-3695C771932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651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245190-300E-49D5-8BD0-3B1087CDD7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6981A1-C641-4F22-BC2E-DBDE5711BE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C6EB60-BFE7-408F-8B8D-D8481EC3B9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392D4FB-B8D6-4BBA-81B4-04838B427D2F}" type="datetimeFigureOut">
              <a:rPr lang="en-US" smtClean="0"/>
              <a:pPr>
                <a:defRPr/>
              </a:pPr>
              <a:t>4/16/2022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4E33FD-C307-4A40-A9A5-773C98910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788D6A-3D0E-4CC0-AFDA-6E7370A860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0040D4-1396-41A2-8C0F-F9D6D624F504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4179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2C7C32-8B87-4810-9525-A334632C99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2EFE81-CBDF-4880-AC0F-07883B9976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8E063E-5BDC-444A-99D9-59887AF3BD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10E12A-A2D5-4588-8114-4F8833789C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F8D9665-F71B-4B6F-9440-91AF917E925F}" type="datetimeFigureOut">
              <a:rPr lang="en-US" smtClean="0"/>
              <a:pPr>
                <a:defRPr/>
              </a:pPr>
              <a:t>4/16/2022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796A25-3F2F-4F79-89CC-4B939234E2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114879-BE0B-4675-AAAF-79187CDE86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1191AC-B0FD-4EDE-A6E5-F6BED5C626ED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45458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5A90D0-AECE-4A94-A71A-0B31EF5561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D64F9C-E2FC-445A-9B1F-87F308E208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96602C-F431-40DA-8F6B-390A5B2D95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2F1BD3F-809A-4A30-8638-F199CE1665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F368466-6440-470C-A405-B8B0126398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456D5D4-A19E-4CF5-B96A-3AC43A2A55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D20B13E-3935-4F26-BEEF-E07BF5083003}" type="datetimeFigureOut">
              <a:rPr lang="en-US" smtClean="0"/>
              <a:pPr>
                <a:defRPr/>
              </a:pPr>
              <a:t>4/16/2022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BFA8AF7-445D-4992-84EE-F2D891DD52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B279615-8CE6-49CA-A7C9-862C9E4582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24284C-CA44-4EAB-BA76-C7C02B1083E0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7219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D61E56-CD1F-478F-96C0-BFBDA60A0E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567E881-E603-4B4A-B567-C5D9D10C45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1340E3D-1790-42EA-BF24-FA4DA7C5B3C8}" type="datetimeFigureOut">
              <a:rPr lang="en-US" smtClean="0"/>
              <a:pPr>
                <a:defRPr/>
              </a:pPr>
              <a:t>4/16/2022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B08498E-24A0-4F00-9CD9-642EEEDB1F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D3C6FCA-8EAB-4C1D-8F82-0468F6FF41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B190AA-66EC-4794-A890-6B8F17313E9A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52516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17BF56B-FADF-4353-B662-13E2123C7C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6A6D066-717E-4EEB-AD4C-01827EE20555}" type="datetimeFigureOut">
              <a:rPr lang="en-US" smtClean="0"/>
              <a:pPr>
                <a:defRPr/>
              </a:pPr>
              <a:t>4/16/2022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F105046-9ACB-431B-B3C7-8C4F83CCE8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68BED4-0E0F-476C-818C-0B9CDE58D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603B1B-5CAB-4A65-A2F9-52EFA60B5ED3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79548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1BCEB6-D75C-409F-84DC-47784E945B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F79FAD-6DDB-4107-AE73-683132CF97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E5D4DE8-F958-44BB-8EA5-655C0B72F4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DF55A1-8135-4A22-A167-7120489A4A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D960C0B-68FD-4D5D-B83B-722C4B1F9D50}" type="datetimeFigureOut">
              <a:rPr lang="en-US" smtClean="0"/>
              <a:pPr>
                <a:defRPr/>
              </a:pPr>
              <a:t>4/16/2022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D52293-D213-456E-B856-E84DF593D2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15F2D7-FAA5-4706-94A6-2A54602EA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638565-2B27-4A20-9FCE-C754B61B699A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3423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CC67D9-6271-4E65-A5D2-5BD5375F8A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588BBE-5D21-4C01-A97B-466813F6F6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C026A8-FEA5-404D-9939-0D0A258AC3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8369E4-E626-445E-9644-D513A5B5FB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1BEC82B-89ED-462D-9CC7-5FE94868B433}" type="datetimeFigureOut">
              <a:rPr lang="en-US" smtClean="0"/>
              <a:pPr>
                <a:defRPr/>
              </a:pPr>
              <a:t>4/16/2022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66BD8D-22D5-493D-87D0-04BA28598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1E40E8-DF41-4994-9BC3-94668156D4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09B2AA-1F3C-4F62-9E50-AE6B64D20930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7442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423279D-5074-4C85-9141-E480C1FF25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18E358-86FF-4B66-BB4D-5532E66AE1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8A2419-2382-42AA-9096-8481225B0C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11AE70F-B686-4D77-B110-71D9FEC6978D}" type="datetimeFigureOut">
              <a:rPr lang="en-US" smtClean="0"/>
              <a:pPr>
                <a:defRPr/>
              </a:pPr>
              <a:t>4/16/2022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4190FF-7A60-4199-B8A0-7B34A9E1EF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EFFB3D-3CFC-45C9-9602-73B560CAA0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72C8C75-6C51-4E27-A234-A694D3F877F9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97935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13" Type="http://schemas.openxmlformats.org/officeDocument/2006/relationships/image" Target="../media/image20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12" Type="http://schemas.openxmlformats.org/officeDocument/2006/relationships/image" Target="../media/image19.png"/><Relationship Id="rId2" Type="http://schemas.openxmlformats.org/officeDocument/2006/relationships/notesSlide" Target="../notesSlides/notesSlide10.xml"/><Relationship Id="rId16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11" Type="http://schemas.openxmlformats.org/officeDocument/2006/relationships/image" Target="../media/image18.png"/><Relationship Id="rId5" Type="http://schemas.openxmlformats.org/officeDocument/2006/relationships/image" Target="../media/image12.png"/><Relationship Id="rId15" Type="http://schemas.openxmlformats.org/officeDocument/2006/relationships/image" Target="../media/image22.png"/><Relationship Id="rId10" Type="http://schemas.openxmlformats.org/officeDocument/2006/relationships/image" Target="../media/image17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Relationship Id="rId14" Type="http://schemas.openxmlformats.org/officeDocument/2006/relationships/image" Target="../media/image21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>
            <a:extLst>
              <a:ext uri="{FF2B5EF4-FFF2-40B4-BE49-F238E27FC236}">
                <a16:creationId xmlns:a16="http://schemas.microsoft.com/office/drawing/2014/main" id="{95D293D6-516E-4572-B73C-3498CF015B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8960" y="2718429"/>
            <a:ext cx="7935811" cy="1102519"/>
          </a:xfrm>
        </p:spPr>
        <p:txBody>
          <a:bodyPr>
            <a:noAutofit/>
          </a:bodyPr>
          <a:lstStyle/>
          <a:p>
            <a:r>
              <a:rPr lang="fr-FR" altLang="ar-JO" sz="3600" b="1" dirty="0"/>
              <a:t>GIT Module </a:t>
            </a:r>
            <a:br>
              <a:rPr lang="fr-FR" altLang="ar-JO" sz="3600" b="1" dirty="0"/>
            </a:br>
            <a:r>
              <a:rPr lang="fr-FR" altLang="ar-JO" sz="3600" b="1" dirty="0"/>
              <a:t>2021-2022 </a:t>
            </a:r>
            <a:br>
              <a:rPr lang="fr-FR" altLang="ar-JO" sz="3600" b="1" dirty="0"/>
            </a:br>
            <a:r>
              <a:rPr lang="fr-FR" altLang="ar-JO" sz="3600" b="1" dirty="0"/>
              <a:t>(Rotaviruses, </a:t>
            </a:r>
            <a:r>
              <a:rPr lang="en-GB" altLang="ar-JO" sz="3600" b="1" dirty="0"/>
              <a:t>Caliciviruses</a:t>
            </a:r>
            <a:r>
              <a:rPr lang="en-GB" sz="3600" b="1" i="1" dirty="0"/>
              <a:t>, </a:t>
            </a:r>
            <a:r>
              <a:rPr lang="en-GB" altLang="ar-JO" sz="3600" b="1" dirty="0"/>
              <a:t>Adenoviruses</a:t>
            </a:r>
            <a:r>
              <a:rPr lang="en-US" altLang="en-US" sz="3000" b="1" dirty="0"/>
              <a:t>)</a:t>
            </a:r>
            <a:endParaRPr lang="en-US" altLang="ar-JO" sz="36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9AD781B-E1DF-4249-8F04-5A816E0AAC2B}"/>
              </a:ext>
            </a:extLst>
          </p:cNvPr>
          <p:cNvSpPr txBox="1"/>
          <p:nvPr/>
        </p:nvSpPr>
        <p:spPr>
          <a:xfrm>
            <a:off x="2153023" y="4972051"/>
            <a:ext cx="5336717" cy="1631216"/>
          </a:xfrm>
          <a:prstGeom prst="rect">
            <a:avLst/>
          </a:prstGeom>
          <a:noFill/>
          <a:effectLst/>
        </p:spPr>
        <p:txBody>
          <a:bodyPr wrap="none">
            <a:spAutoFit/>
          </a:bodyPr>
          <a:lstStyle/>
          <a:p>
            <a:pPr algn="ctr" rtl="1" eaLnBrk="1" hangingPunct="1">
              <a:defRPr/>
            </a:pP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  <a:cs typeface="Arial" charset="0"/>
              </a:rPr>
              <a:t>Dr. Mohammad </a:t>
            </a:r>
            <a:r>
              <a:rPr lang="en-US" sz="2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  <a:cs typeface="Arial" charset="0"/>
              </a:rPr>
              <a:t>Odaibat</a:t>
            </a: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Schoolbook" pitchFamily="18" charset="0"/>
              <a:cs typeface="Arial" charset="0"/>
            </a:endParaRPr>
          </a:p>
          <a:p>
            <a:pPr algn="ctr" rtl="1" eaLnBrk="1" hangingPunct="1">
              <a:defRPr/>
            </a:pP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  <a:cs typeface="Arial" charset="0"/>
              </a:rPr>
              <a:t>Department of Microbiology and Pathology </a:t>
            </a:r>
          </a:p>
          <a:p>
            <a:pPr algn="ctr" rtl="1" eaLnBrk="1" hangingPunct="1">
              <a:defRPr/>
            </a:pP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  <a:cs typeface="Arial" charset="0"/>
              </a:rPr>
              <a:t>Faculty of Medicine, Mutah University </a:t>
            </a:r>
          </a:p>
          <a:p>
            <a:pPr algn="ctr" rtl="1" eaLnBrk="1" hangingPunct="1">
              <a:defRPr/>
            </a:pP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Schoolbook" pitchFamily="18" charset="0"/>
              <a:cs typeface="Arial" charset="0"/>
            </a:endParaRPr>
          </a:p>
          <a:p>
            <a:pPr algn="ctr" rtl="1" eaLnBrk="1" hangingPunct="1">
              <a:defRPr/>
            </a:pP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Schoolbook" pitchFamily="18" charset="0"/>
              <a:cs typeface="Arial" charset="0"/>
            </a:endParaRPr>
          </a:p>
        </p:txBody>
      </p:sp>
      <p:pic>
        <p:nvPicPr>
          <p:cNvPr id="2050" name="Picture 2" descr="17,797 Human Digestive System Illustrations &amp; Clip Art - iStock">
            <a:extLst>
              <a:ext uri="{FF2B5EF4-FFF2-40B4-BE49-F238E27FC236}">
                <a16:creationId xmlns:a16="http://schemas.microsoft.com/office/drawing/2014/main" id="{91C3A6BC-0AF3-4815-BF32-3AA7E595E3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5261" y="379670"/>
            <a:ext cx="1763207" cy="1763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908720"/>
            <a:ext cx="8712968" cy="5760640"/>
          </a:xfrm>
        </p:spPr>
        <p:txBody>
          <a:bodyPr rtlCol="0">
            <a:normAutofit/>
          </a:bodyPr>
          <a:lstStyle/>
          <a:p>
            <a:pPr algn="just"/>
            <a:r>
              <a:rPr lang="en-GB" sz="3200" dirty="0">
                <a:solidFill>
                  <a:srgbClr val="7030A0"/>
                </a:solidFill>
              </a:rPr>
              <a:t>Multiple</a:t>
            </a:r>
            <a:r>
              <a:rPr lang="en-GB" sz="3200" dirty="0"/>
              <a:t> rotavirus infections commonly occur during </a:t>
            </a:r>
            <a:r>
              <a:rPr lang="en-GB" sz="3200" dirty="0">
                <a:solidFill>
                  <a:srgbClr val="7030A0"/>
                </a:solidFill>
              </a:rPr>
              <a:t>infancy and early childhood</a:t>
            </a:r>
            <a:r>
              <a:rPr lang="en-GB" sz="3200" dirty="0"/>
              <a:t>; the </a:t>
            </a:r>
            <a:r>
              <a:rPr lang="en-GB" sz="3200" dirty="0">
                <a:solidFill>
                  <a:srgbClr val="7030A0"/>
                </a:solidFill>
              </a:rPr>
              <a:t>first</a:t>
            </a:r>
            <a:r>
              <a:rPr lang="en-GB" sz="3200" dirty="0"/>
              <a:t> rotavirus infection </a:t>
            </a:r>
            <a:r>
              <a:rPr lang="en-GB" sz="3200" dirty="0">
                <a:solidFill>
                  <a:srgbClr val="7030A0"/>
                </a:solidFill>
              </a:rPr>
              <a:t>typically results</a:t>
            </a:r>
            <a:r>
              <a:rPr lang="en-GB" sz="3200" dirty="0"/>
              <a:t> in the most </a:t>
            </a:r>
            <a:r>
              <a:rPr lang="en-GB" sz="3200" dirty="0">
                <a:solidFill>
                  <a:srgbClr val="7030A0"/>
                </a:solidFill>
              </a:rPr>
              <a:t>severe</a:t>
            </a:r>
            <a:r>
              <a:rPr lang="en-GB" sz="3200" dirty="0"/>
              <a:t> disease outcome, with </a:t>
            </a:r>
            <a:r>
              <a:rPr lang="en-GB" sz="3200" dirty="0">
                <a:solidFill>
                  <a:srgbClr val="7030A0"/>
                </a:solidFill>
              </a:rPr>
              <a:t>subsequent</a:t>
            </a:r>
            <a:r>
              <a:rPr lang="en-GB" sz="3200" dirty="0"/>
              <a:t> infections generally associated with milder disease or even </a:t>
            </a:r>
            <a:r>
              <a:rPr lang="en-GB" sz="3200" dirty="0">
                <a:solidFill>
                  <a:srgbClr val="7030A0"/>
                </a:solidFill>
              </a:rPr>
              <a:t>asymptomatic infection</a:t>
            </a:r>
            <a:r>
              <a:rPr lang="en-GB" sz="3200" dirty="0"/>
              <a:t>. </a:t>
            </a:r>
          </a:p>
          <a:p>
            <a:pPr algn="just"/>
            <a:endParaRPr lang="en-GB" sz="3200" dirty="0"/>
          </a:p>
          <a:p>
            <a:pPr algn="just"/>
            <a:r>
              <a:rPr lang="en-GB" sz="3200" dirty="0"/>
              <a:t>Extra-intestinal spread of rotaviruses in man has been documented, with occasional reports of infection in the liver and central nervous system</a:t>
            </a:r>
          </a:p>
          <a:p>
            <a:pPr marL="514350" indent="-514350" algn="just" fontAlgn="auto">
              <a:spcAft>
                <a:spcPts val="0"/>
              </a:spcAft>
              <a:buNone/>
              <a:defRPr/>
            </a:pPr>
            <a:endParaRPr lang="en-GB" sz="3200" i="1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01D4B89-1F7D-41B1-B620-A382F056B27F}"/>
              </a:ext>
            </a:extLst>
          </p:cNvPr>
          <p:cNvSpPr txBox="1">
            <a:spLocks/>
          </p:cNvSpPr>
          <p:nvPr/>
        </p:nvSpPr>
        <p:spPr>
          <a:xfrm>
            <a:off x="421196" y="116023"/>
            <a:ext cx="8229600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4000" b="1" i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Rotaviruses /epidemiology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title"/>
          </p:nvPr>
        </p:nvSpPr>
        <p:spPr>
          <a:xfrm>
            <a:off x="421196" y="17342"/>
            <a:ext cx="8229600" cy="634082"/>
          </a:xfrm>
        </p:spPr>
        <p:txBody>
          <a:bodyPr>
            <a:normAutofit fontScale="90000"/>
          </a:bodyPr>
          <a:lstStyle/>
          <a:p>
            <a:br>
              <a:rPr lang="en-GB" sz="3200" b="1" i="1" dirty="0"/>
            </a:br>
            <a:r>
              <a:rPr lang="en-GB" sz="4400" b="1" i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Rotaviruses/Pathogenesis and immunity </a:t>
            </a:r>
            <a:br>
              <a:rPr lang="en-GB" sz="3200" dirty="0"/>
            </a:b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764704"/>
            <a:ext cx="8712968" cy="5544616"/>
          </a:xfrm>
        </p:spPr>
        <p:txBody>
          <a:bodyPr rtlCol="0">
            <a:noAutofit/>
          </a:bodyPr>
          <a:lstStyle/>
          <a:p>
            <a:pPr algn="just"/>
            <a:r>
              <a:rPr lang="en-GB" sz="2800" dirty="0"/>
              <a:t>Rotaviruses replicate exclusively in the differentiated epithelial cells at the tips of the small intestinal </a:t>
            </a:r>
            <a:r>
              <a:rPr lang="en-GB" sz="2800" dirty="0" err="1"/>
              <a:t>villi</a:t>
            </a:r>
            <a:r>
              <a:rPr lang="en-GB" sz="2800" dirty="0"/>
              <a:t>.</a:t>
            </a:r>
          </a:p>
          <a:p>
            <a:pPr algn="just">
              <a:buNone/>
            </a:pPr>
            <a:endParaRPr lang="en-GB" sz="2800" dirty="0"/>
          </a:p>
          <a:p>
            <a:pPr algn="just"/>
            <a:r>
              <a:rPr lang="en-GB" sz="2800" dirty="0"/>
              <a:t>Progeny virus is produced after 10-12 h, and released in large numbers into the intestinal lumen ready to infect other cells.</a:t>
            </a:r>
          </a:p>
          <a:p>
            <a:pPr algn="just"/>
            <a:endParaRPr lang="en-GB" sz="2800" dirty="0"/>
          </a:p>
          <a:p>
            <a:pPr algn="just"/>
            <a:r>
              <a:rPr lang="en-GB" sz="2800" dirty="0"/>
              <a:t>Biopsies show atrophy of the villi and mononuclear cell infiltrates in the lamina propria.</a:t>
            </a:r>
          </a:p>
          <a:p>
            <a:pPr algn="just"/>
            <a:endParaRPr lang="en-GB" sz="2800" dirty="0"/>
          </a:p>
          <a:p>
            <a:pPr algn="just"/>
            <a:r>
              <a:rPr lang="en-GB" sz="2800" dirty="0"/>
              <a:t>The cellular damage leads to malabsorption of nutrients, electrolytes and water, resulting in diarrhoea with vomiting followed by dehydration.</a:t>
            </a:r>
          </a:p>
          <a:p>
            <a:pPr marL="514350" indent="-514350" algn="just" fontAlgn="auto">
              <a:spcAft>
                <a:spcPts val="0"/>
              </a:spcAft>
              <a:buNone/>
              <a:defRPr/>
            </a:pPr>
            <a:endParaRPr lang="en-GB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7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394" name="Picture 2" descr="http://www.sciencephoto.com/image/310015/350wm/P5200129-Small_intestine_villi,_SEM-SP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3005" y="3789040"/>
            <a:ext cx="3522971" cy="2736304"/>
          </a:xfrm>
          <a:prstGeom prst="rect">
            <a:avLst/>
          </a:prstGeom>
          <a:noFill/>
        </p:spPr>
      </p:pic>
      <p:pic>
        <p:nvPicPr>
          <p:cNvPr id="59406" name="Picture 14" descr="Small intestine anatomy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404664"/>
            <a:ext cx="7992888" cy="3096344"/>
          </a:xfrm>
          <a:prstGeom prst="rect">
            <a:avLst/>
          </a:prstGeom>
          <a:noFill/>
        </p:spPr>
      </p:pic>
      <p:sp>
        <p:nvSpPr>
          <p:cNvPr id="13" name="Rectangle 12"/>
          <p:cNvSpPr/>
          <p:nvPr/>
        </p:nvSpPr>
        <p:spPr>
          <a:xfrm>
            <a:off x="5508104" y="5013176"/>
            <a:ext cx="1296144" cy="720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pic>
        <p:nvPicPr>
          <p:cNvPr id="59408" name="Picture 16" descr="http://www.vetmed.vt.edu/education/Curriculum/VM8054/HISTO%20CASEBOOK/TGE%20IN%20SWINE/VILLOUS%20ATROPHY%20SMALL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0" y="3717032"/>
            <a:ext cx="3672408" cy="277270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59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59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59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908720"/>
            <a:ext cx="8712968" cy="5760640"/>
          </a:xfrm>
        </p:spPr>
        <p:txBody>
          <a:bodyPr rtlCol="0">
            <a:normAutofit/>
          </a:bodyPr>
          <a:lstStyle/>
          <a:p>
            <a:pPr algn="just"/>
            <a:r>
              <a:rPr lang="en-GB" sz="3200" dirty="0"/>
              <a:t>Additional mechanism that may contribute to the pathogenesis of rotavirus diarrhoea include: </a:t>
            </a:r>
          </a:p>
          <a:p>
            <a:pPr algn="just"/>
            <a:endParaRPr lang="en-GB" sz="3200" dirty="0"/>
          </a:p>
          <a:p>
            <a:pPr lvl="1" algn="just">
              <a:buFont typeface="Wingdings"/>
              <a:buChar char="Ø"/>
            </a:pPr>
            <a:r>
              <a:rPr lang="en-GB" sz="2900" dirty="0"/>
              <a:t>stimulation of the enteric nervous system leading to increased paracellular permeability e.g via rotavirus </a:t>
            </a:r>
            <a:r>
              <a:rPr lang="en-GB" sz="2900" b="1" dirty="0">
                <a:solidFill>
                  <a:srgbClr val="FF0000"/>
                </a:solidFill>
              </a:rPr>
              <a:t>NSP4</a:t>
            </a:r>
            <a:r>
              <a:rPr lang="en-GB" sz="2900" dirty="0"/>
              <a:t>, which functions as a viral enterotoxin.</a:t>
            </a:r>
          </a:p>
          <a:p>
            <a:pPr lvl="0" algn="just">
              <a:buFont typeface="Wingdings"/>
              <a:buChar char="Ø"/>
            </a:pPr>
            <a:endParaRPr lang="en-GB" sz="3200" dirty="0"/>
          </a:p>
          <a:p>
            <a:pPr algn="just"/>
            <a:r>
              <a:rPr lang="en-GB" sz="3200" dirty="0"/>
              <a:t>Infection is followed by a mucosal humoral and cell-mediated immune response, and the virus is normally cleared within 1 week. </a:t>
            </a:r>
          </a:p>
          <a:p>
            <a:pPr marL="514350" indent="-514350" algn="just" fontAlgn="auto">
              <a:spcAft>
                <a:spcPts val="0"/>
              </a:spcAft>
              <a:buNone/>
              <a:defRPr/>
            </a:pPr>
            <a:endParaRPr lang="en-GB" sz="3200" i="1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21196" y="17342"/>
            <a:ext cx="8229600" cy="634082"/>
          </a:xfrm>
        </p:spPr>
        <p:txBody>
          <a:bodyPr>
            <a:normAutofit fontScale="90000"/>
          </a:bodyPr>
          <a:lstStyle/>
          <a:p>
            <a:br>
              <a:rPr lang="en-GB" sz="3200" b="1" i="1" dirty="0"/>
            </a:br>
            <a:r>
              <a:rPr lang="en-GB" sz="4400" b="1" i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Rotaviruses/Pathogenesis and immunity </a:t>
            </a:r>
            <a:br>
              <a:rPr lang="en-GB" sz="3200" dirty="0"/>
            </a:br>
            <a:endParaRPr lang="en-GB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908720"/>
            <a:ext cx="8712968" cy="5760640"/>
          </a:xfrm>
        </p:spPr>
        <p:txBody>
          <a:bodyPr rtlCol="0">
            <a:normAutofit/>
          </a:bodyPr>
          <a:lstStyle/>
          <a:p>
            <a:pPr algn="just"/>
            <a:endParaRPr lang="en-GB" sz="2800" dirty="0"/>
          </a:p>
          <a:p>
            <a:pPr algn="just"/>
            <a:r>
              <a:rPr lang="en-GB" sz="2800" dirty="0"/>
              <a:t>Rotavirus-specific immunoglobulin (</a:t>
            </a:r>
            <a:r>
              <a:rPr lang="en-GB" sz="2800" dirty="0" err="1"/>
              <a:t>Ig</a:t>
            </a:r>
            <a:r>
              <a:rPr lang="en-GB" sz="2800" dirty="0"/>
              <a:t>) A antibodies on the enteric mucosal surface are thought to mediate protective immunity.</a:t>
            </a:r>
          </a:p>
          <a:p>
            <a:pPr algn="just"/>
            <a:endParaRPr lang="en-GB" sz="2800" dirty="0"/>
          </a:p>
          <a:p>
            <a:pPr algn="just"/>
            <a:r>
              <a:rPr lang="en-GB" sz="2800" dirty="0"/>
              <a:t>Infection with one serotype provides serotype-specific (</a:t>
            </a:r>
            <a:r>
              <a:rPr lang="en-GB" sz="2800" dirty="0" err="1"/>
              <a:t>homotypic</a:t>
            </a:r>
            <a:r>
              <a:rPr lang="en-GB" sz="2800" dirty="0"/>
              <a:t>) protection, and repeated infections lead to partial cross-serotype (heterotypic) protection. 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21196" y="17342"/>
            <a:ext cx="8229600" cy="634082"/>
          </a:xfrm>
        </p:spPr>
        <p:txBody>
          <a:bodyPr>
            <a:normAutofit fontScale="90000"/>
          </a:bodyPr>
          <a:lstStyle/>
          <a:p>
            <a:br>
              <a:rPr lang="en-GB" sz="3200" b="1" i="1" dirty="0"/>
            </a:br>
            <a:r>
              <a:rPr lang="en-GB" sz="4400" b="1" i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Rotaviruses/Pathogenesis and immunity </a:t>
            </a:r>
            <a:br>
              <a:rPr lang="en-GB" sz="3200" dirty="0"/>
            </a:br>
            <a:endParaRPr lang="en-GB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836712"/>
            <a:ext cx="5832648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940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732240" y="980728"/>
            <a:ext cx="576064" cy="8751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941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43608" y="1844824"/>
            <a:ext cx="6552728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942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979712" y="2392085"/>
            <a:ext cx="576064" cy="4608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012160" y="2392085"/>
            <a:ext cx="576064" cy="4608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943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15913" y="2880320"/>
            <a:ext cx="3209925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944" name="Picture 8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748361" y="2952328"/>
            <a:ext cx="3267075" cy="36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949" name="Picture 13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87921" y="3384376"/>
            <a:ext cx="3024336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950" name="Picture 14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940152" y="4437112"/>
            <a:ext cx="504056" cy="389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14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940049" y="5127734"/>
            <a:ext cx="504056" cy="389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14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940049" y="3960440"/>
            <a:ext cx="504056" cy="389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951" name="Picture 15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787920" y="4392488"/>
            <a:ext cx="2991991" cy="7647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952" name="Picture 16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715913" y="5472608"/>
            <a:ext cx="3024336" cy="126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953" name="Picture 17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668241" y="5501990"/>
            <a:ext cx="1047775" cy="4472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954" name="Picture 18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788024" y="4869160"/>
            <a:ext cx="3456384" cy="7261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956" name="Picture 20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4788024" y="3384376"/>
            <a:ext cx="3528392" cy="100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957" name="Picture 21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4572000" y="5661248"/>
            <a:ext cx="3744416" cy="1124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" name="Title 1"/>
          <p:cNvSpPr>
            <a:spLocks noGrp="1"/>
          </p:cNvSpPr>
          <p:nvPr>
            <p:ph type="title"/>
          </p:nvPr>
        </p:nvSpPr>
        <p:spPr>
          <a:xfrm>
            <a:off x="421196" y="17342"/>
            <a:ext cx="8229600" cy="634082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br>
              <a:rPr lang="en-GB" sz="3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GB" sz="4400" b="1" i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</a:rPr>
              <a:t>Rotaviruses/Pathogenesis and immunity </a:t>
            </a:r>
            <a:br>
              <a:rPr lang="en-GB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endParaRPr lang="en-GB" sz="3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9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39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39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39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0" dur="500"/>
                                        <p:tgtEl>
                                          <p:spTgt spid="39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5" dur="500"/>
                                        <p:tgtEl>
                                          <p:spTgt spid="39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0" dur="500"/>
                                        <p:tgtEl>
                                          <p:spTgt spid="399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8" dur="500"/>
                                        <p:tgtEl>
                                          <p:spTgt spid="399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6" dur="500"/>
                                        <p:tgtEl>
                                          <p:spTgt spid="399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1" dur="500"/>
                                        <p:tgtEl>
                                          <p:spTgt spid="399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6" dur="500"/>
                                        <p:tgtEl>
                                          <p:spTgt spid="399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9" dur="500"/>
                                        <p:tgtEl>
                                          <p:spTgt spid="399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4" dur="500"/>
                                        <p:tgtEl>
                                          <p:spTgt spid="399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9" dur="500"/>
                                        <p:tgtEl>
                                          <p:spTgt spid="399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title"/>
          </p:nvPr>
        </p:nvSpPr>
        <p:spPr>
          <a:xfrm>
            <a:off x="421196" y="99694"/>
            <a:ext cx="8229600" cy="634082"/>
          </a:xfrm>
        </p:spPr>
        <p:txBody>
          <a:bodyPr/>
          <a:lstStyle/>
          <a:p>
            <a:pPr algn="ctr"/>
            <a:r>
              <a:rPr lang="en-GB" sz="3900" b="1" i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Rotaviruses / clinically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908720"/>
            <a:ext cx="8712968" cy="5760640"/>
          </a:xfrm>
        </p:spPr>
        <p:txBody>
          <a:bodyPr rtlCol="0">
            <a:normAutofit/>
          </a:bodyPr>
          <a:lstStyle/>
          <a:p>
            <a:pPr algn="just"/>
            <a:r>
              <a:rPr lang="en-GB" sz="3200" dirty="0"/>
              <a:t>The </a:t>
            </a:r>
            <a:r>
              <a:rPr lang="en-GB" sz="3200" dirty="0">
                <a:solidFill>
                  <a:srgbClr val="FF0000"/>
                </a:solidFill>
              </a:rPr>
              <a:t>onset of symptoms </a:t>
            </a:r>
            <a:r>
              <a:rPr lang="en-GB" sz="3200" dirty="0"/>
              <a:t>is abrupt after a </a:t>
            </a:r>
            <a:r>
              <a:rPr lang="en-GB" sz="3200" dirty="0">
                <a:solidFill>
                  <a:srgbClr val="FF0000"/>
                </a:solidFill>
              </a:rPr>
              <a:t>short incubation period of 1-2 days</a:t>
            </a:r>
          </a:p>
          <a:p>
            <a:pPr algn="just"/>
            <a:r>
              <a:rPr lang="en-GB" sz="3200" dirty="0"/>
              <a:t>Transmitted by </a:t>
            </a:r>
            <a:r>
              <a:rPr lang="en-GB" sz="3200" dirty="0">
                <a:solidFill>
                  <a:srgbClr val="FF0000"/>
                </a:solidFill>
              </a:rPr>
              <a:t>faecal oral route/fomites</a:t>
            </a:r>
            <a:r>
              <a:rPr lang="en-GB" sz="3200" dirty="0"/>
              <a:t>.</a:t>
            </a:r>
          </a:p>
          <a:p>
            <a:pPr algn="just"/>
            <a:r>
              <a:rPr lang="en-GB" sz="3200" dirty="0">
                <a:solidFill>
                  <a:srgbClr val="FF0000"/>
                </a:solidFill>
              </a:rPr>
              <a:t>Communicability: 2 days before onset and 10 days after</a:t>
            </a:r>
          </a:p>
          <a:p>
            <a:pPr algn="just"/>
            <a:r>
              <a:rPr lang="en-GB" sz="3200" dirty="0"/>
              <a:t>Fever, vomiting and watery diarrhoea are seen in the majority of infected children, lasting for 2-6 days.</a:t>
            </a:r>
          </a:p>
          <a:p>
            <a:pPr algn="just"/>
            <a:r>
              <a:rPr lang="en-GB" sz="3200" dirty="0"/>
              <a:t>If body fluids are not replaced, dehydration / metabolic acidosis follows that may range in severity from mild to life threatening.</a:t>
            </a:r>
          </a:p>
          <a:p>
            <a:pPr marL="514350" indent="-514350" algn="just" fontAlgn="auto">
              <a:spcAft>
                <a:spcPts val="0"/>
              </a:spcAft>
              <a:buNone/>
              <a:defRPr/>
            </a:pPr>
            <a:endParaRPr lang="en-GB" sz="3200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7" grpId="0"/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title"/>
          </p:nvPr>
        </p:nvSpPr>
        <p:spPr>
          <a:xfrm>
            <a:off x="421196" y="116023"/>
            <a:ext cx="8229600" cy="634082"/>
          </a:xfrm>
        </p:spPr>
        <p:txBody>
          <a:bodyPr/>
          <a:lstStyle/>
          <a:p>
            <a:pPr algn="ctr"/>
            <a:r>
              <a:rPr lang="en-GB" sz="3900" b="1" i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Rotaviruses / lab. diagnosis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908720"/>
            <a:ext cx="8712968" cy="5760640"/>
          </a:xfrm>
        </p:spPr>
        <p:txBody>
          <a:bodyPr rtlCol="0">
            <a:normAutofit lnSpcReduction="10000"/>
          </a:bodyPr>
          <a:lstStyle/>
          <a:p>
            <a:r>
              <a:rPr lang="en-GB" sz="2600" dirty="0"/>
              <a:t>At the peak of infection, as many as 10</a:t>
            </a:r>
            <a:r>
              <a:rPr lang="en-GB" sz="2600" baseline="30000" dirty="0"/>
              <a:t>11</a:t>
            </a:r>
            <a:r>
              <a:rPr lang="en-GB" sz="2600" dirty="0"/>
              <a:t> virus particles per millilitre of faeces are present, and can be detected by a variety of methods. </a:t>
            </a:r>
          </a:p>
          <a:p>
            <a:endParaRPr lang="en-GB" sz="2600" dirty="0"/>
          </a:p>
          <a:p>
            <a:pPr marL="514350" indent="-514350">
              <a:buAutoNum type="arabicPeriod"/>
            </a:pPr>
            <a:r>
              <a:rPr lang="en-GB" sz="2600" dirty="0"/>
              <a:t>Antigen detection tests, targeted on VP6, include latex agglutination assays, and ELISA assays.</a:t>
            </a:r>
          </a:p>
          <a:p>
            <a:pPr marL="514350" indent="-514350">
              <a:buAutoNum type="arabicPeriod"/>
            </a:pPr>
            <a:endParaRPr lang="en-GB" sz="2600" dirty="0"/>
          </a:p>
          <a:p>
            <a:pPr marL="514350" indent="-514350">
              <a:buAutoNum type="arabicPeriod"/>
            </a:pPr>
            <a:r>
              <a:rPr lang="en-GB" sz="2600" dirty="0"/>
              <a:t>Electron microscopy will easily detect the characteristic virus particles.</a:t>
            </a:r>
          </a:p>
          <a:p>
            <a:pPr marL="514350" indent="-514350">
              <a:buAutoNum type="arabicPeriod"/>
            </a:pPr>
            <a:endParaRPr lang="en-GB" sz="2600" dirty="0"/>
          </a:p>
          <a:p>
            <a:pPr marL="514350" indent="-514350">
              <a:buAutoNum type="arabicPeriod"/>
            </a:pPr>
            <a:r>
              <a:rPr lang="en-GB" sz="2600" dirty="0"/>
              <a:t>Rotaviruses can be propagated in cultures of monkey kidney cells (Not commonly used in diagnosis).</a:t>
            </a:r>
          </a:p>
          <a:p>
            <a:pPr marL="514350" indent="-514350">
              <a:buAutoNum type="arabicPeriod"/>
            </a:pPr>
            <a:endParaRPr lang="en-GB" sz="2600" dirty="0"/>
          </a:p>
          <a:p>
            <a:pPr marL="514350" indent="-514350">
              <a:buAutoNum type="arabicPeriod"/>
            </a:pPr>
            <a:r>
              <a:rPr lang="en-GB" sz="2600" dirty="0"/>
              <a:t>RT-PCR</a:t>
            </a:r>
          </a:p>
          <a:p>
            <a:pPr marL="514350" indent="-514350" algn="ctr" fontAlgn="auto">
              <a:spcAft>
                <a:spcPts val="0"/>
              </a:spcAft>
              <a:buNone/>
              <a:defRPr/>
            </a:pPr>
            <a:endParaRPr lang="en-GB" sz="2600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7" grpId="0"/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title"/>
          </p:nvPr>
        </p:nvSpPr>
        <p:spPr>
          <a:xfrm>
            <a:off x="421196" y="9837"/>
            <a:ext cx="8229600" cy="634082"/>
          </a:xfrm>
        </p:spPr>
        <p:txBody>
          <a:bodyPr/>
          <a:lstStyle/>
          <a:p>
            <a:pPr algn="ctr"/>
            <a:r>
              <a:rPr lang="en-GB" sz="3900" b="1" i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Rotaviruses / treatment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908720"/>
            <a:ext cx="8712968" cy="5760640"/>
          </a:xfrm>
        </p:spPr>
        <p:txBody>
          <a:bodyPr rtlCol="0">
            <a:normAutofit/>
          </a:bodyPr>
          <a:lstStyle/>
          <a:p>
            <a:r>
              <a:rPr lang="en-GB" sz="2600" dirty="0"/>
              <a:t>No specific anti-rotavirus treatment is available routinely</a:t>
            </a:r>
          </a:p>
          <a:p>
            <a:endParaRPr lang="en-GB" sz="2600" dirty="0"/>
          </a:p>
          <a:p>
            <a:r>
              <a:rPr lang="en-GB" sz="2600" dirty="0"/>
              <a:t>Probiotic therapy (e.g. with </a:t>
            </a:r>
            <a:r>
              <a:rPr lang="en-GB" sz="2600" i="1" dirty="0"/>
              <a:t>Lactobacillus</a:t>
            </a:r>
            <a:r>
              <a:rPr lang="en-GB" sz="2600" dirty="0"/>
              <a:t>) has been shown in clinical trials to shorten the duration of symptoms of gastro-enteritis. </a:t>
            </a:r>
          </a:p>
          <a:p>
            <a:endParaRPr lang="en-GB" sz="2600" dirty="0"/>
          </a:p>
          <a:p>
            <a:r>
              <a:rPr lang="en-GB" sz="2600" dirty="0"/>
              <a:t>The mainstay of therapy consists of oral rehydration with fluids of specified electrolyte and glucose composition </a:t>
            </a:r>
          </a:p>
          <a:p>
            <a:endParaRPr lang="en-GB" sz="2600" dirty="0"/>
          </a:p>
          <a:p>
            <a:r>
              <a:rPr lang="en-GB" sz="2600" dirty="0"/>
              <a:t>Intravenous rehydration therapy is reserved for patients with severe dehydration, shock or reduced level of consciousness.</a:t>
            </a:r>
            <a:endParaRPr lang="en-GB" sz="2600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7" grpId="0"/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title"/>
          </p:nvPr>
        </p:nvSpPr>
        <p:spPr>
          <a:xfrm>
            <a:off x="457200" y="85998"/>
            <a:ext cx="8229600" cy="634082"/>
          </a:xfrm>
        </p:spPr>
        <p:txBody>
          <a:bodyPr/>
          <a:lstStyle/>
          <a:p>
            <a:pPr algn="ctr"/>
            <a:r>
              <a:rPr lang="en-GB" sz="3900" b="1" i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Rotaviruses / control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516" y="746246"/>
            <a:ext cx="8712968" cy="5760640"/>
          </a:xfrm>
        </p:spPr>
        <p:txBody>
          <a:bodyPr rtlCol="0">
            <a:normAutofit/>
          </a:bodyPr>
          <a:lstStyle/>
          <a:p>
            <a:pPr algn="just"/>
            <a:r>
              <a:rPr lang="en-GB" sz="2800" dirty="0">
                <a:solidFill>
                  <a:srgbClr val="FF0000"/>
                </a:solidFill>
              </a:rPr>
              <a:t>hygienic measures </a:t>
            </a:r>
            <a:r>
              <a:rPr lang="en-GB" sz="2800" dirty="0"/>
              <a:t>such as handwashing, safe disposal of faeces and disinfection of contaminated surfaces.</a:t>
            </a:r>
          </a:p>
          <a:p>
            <a:pPr algn="just"/>
            <a:r>
              <a:rPr lang="en-GB" sz="2800" dirty="0"/>
              <a:t>Oral live-attenuated </a:t>
            </a:r>
            <a:r>
              <a:rPr lang="en-GB" sz="2800" dirty="0">
                <a:solidFill>
                  <a:srgbClr val="FF0000"/>
                </a:solidFill>
              </a:rPr>
              <a:t>vaccine</a:t>
            </a:r>
            <a:r>
              <a:rPr lang="en-GB" sz="2800" dirty="0"/>
              <a:t>: </a:t>
            </a:r>
          </a:p>
          <a:p>
            <a:pPr algn="just"/>
            <a:r>
              <a:rPr lang="en-GB" sz="2800" dirty="0"/>
              <a:t>The first licensed rotavirus vaccine, </a:t>
            </a:r>
            <a:r>
              <a:rPr lang="en-GB" sz="2800" dirty="0" err="1"/>
              <a:t>RotaShield</a:t>
            </a:r>
            <a:r>
              <a:rPr lang="en-GB" sz="2800" dirty="0"/>
              <a:t>, was withdrawn after this live oral vaccine was associated with the development of intestinal</a:t>
            </a:r>
            <a:r>
              <a:rPr lang="en-GB" sz="2800" dirty="0">
                <a:solidFill>
                  <a:srgbClr val="FF0000"/>
                </a:solidFill>
              </a:rPr>
              <a:t> intussusception</a:t>
            </a:r>
          </a:p>
          <a:p>
            <a:pPr marL="514350" indent="-514350" algn="just" fontAlgn="auto">
              <a:spcAft>
                <a:spcPts val="0"/>
              </a:spcAft>
              <a:buNone/>
              <a:defRPr/>
            </a:pPr>
            <a:endParaRPr lang="en-GB" sz="2800" i="1" dirty="0"/>
          </a:p>
        </p:txBody>
      </p:sp>
      <p:pic>
        <p:nvPicPr>
          <p:cNvPr id="2050" name="Picture 2" descr="Intussusception (for Parents) - Nemours KidsHealth">
            <a:extLst>
              <a:ext uri="{FF2B5EF4-FFF2-40B4-BE49-F238E27FC236}">
                <a16:creationId xmlns:a16="http://schemas.microsoft.com/office/drawing/2014/main" id="{E7375A9D-8F48-4119-8E51-4CC8F6646E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3893000"/>
            <a:ext cx="5127836" cy="28790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7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3090664" y="285750"/>
            <a:ext cx="2962672" cy="63341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GB" sz="4000" b="1" dirty="0">
                <a:solidFill>
                  <a:srgbClr val="FF0000"/>
                </a:solidFill>
              </a:rPr>
              <a:t>GIT infections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360539"/>
            <a:ext cx="4248472" cy="5429250"/>
          </a:xfrm>
        </p:spPr>
        <p:txBody>
          <a:bodyPr rtlCol="0">
            <a:normAutofit/>
          </a:bodyPr>
          <a:lstStyle/>
          <a:p>
            <a:pPr eaLnBrk="1" hangingPunct="1">
              <a:buFont typeface="Arial" charset="0"/>
              <a:buNone/>
              <a:defRPr/>
            </a:pPr>
            <a:r>
              <a:rPr lang="en-US" sz="2600" b="1" dirty="0">
                <a:solidFill>
                  <a:srgbClr val="FF0000"/>
                </a:solidFill>
              </a:rPr>
              <a:t>                                                            </a:t>
            </a:r>
          </a:p>
          <a:p>
            <a:pPr marL="514350" indent="-514350" fontAlgn="auto">
              <a:spcAft>
                <a:spcPts val="0"/>
              </a:spcAft>
              <a:defRPr/>
            </a:pPr>
            <a:endParaRPr lang="en-GB" sz="2800" i="1" dirty="0"/>
          </a:p>
          <a:p>
            <a:pPr eaLnBrk="1" hangingPunct="1">
              <a:buFont typeface="Arial" charset="0"/>
              <a:buNone/>
              <a:defRPr/>
            </a:pPr>
            <a:endParaRPr lang="en-GB" sz="2600" i="1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1C40FF97-C5C2-4B3F-99D3-25127520D25A}"/>
              </a:ext>
            </a:extLst>
          </p:cNvPr>
          <p:cNvSpPr txBox="1">
            <a:spLocks/>
          </p:cNvSpPr>
          <p:nvPr/>
        </p:nvSpPr>
        <p:spPr>
          <a:xfrm>
            <a:off x="3929100" y="3429000"/>
            <a:ext cx="3667236" cy="6334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defRPr/>
            </a:pPr>
            <a:r>
              <a:rPr lang="en-GB" sz="2800" i="1" dirty="0">
                <a:solidFill>
                  <a:srgbClr val="FF0000"/>
                </a:solidFill>
              </a:rPr>
              <a:t>protozoa and parasites</a:t>
            </a:r>
          </a:p>
          <a:p>
            <a:pPr>
              <a:buFont typeface="Arial" charset="0"/>
              <a:buNone/>
              <a:defRPr/>
            </a:pPr>
            <a:endParaRPr lang="en-GB" sz="2600" i="1" dirty="0"/>
          </a:p>
        </p:txBody>
      </p:sp>
      <p:graphicFrame>
        <p:nvGraphicFramePr>
          <p:cNvPr id="2" name="Table 4">
            <a:extLst>
              <a:ext uri="{FF2B5EF4-FFF2-40B4-BE49-F238E27FC236}">
                <a16:creationId xmlns:a16="http://schemas.microsoft.com/office/drawing/2014/main" id="{144303DB-C780-4A74-831D-3633AA95E3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6591229"/>
              </p:ext>
            </p:extLst>
          </p:nvPr>
        </p:nvGraphicFramePr>
        <p:xfrm>
          <a:off x="483987" y="908720"/>
          <a:ext cx="3188778" cy="583831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88778">
                  <a:extLst>
                    <a:ext uri="{9D8B030D-6E8A-4147-A177-3AD203B41FA5}">
                      <a16:colId xmlns:a16="http://schemas.microsoft.com/office/drawing/2014/main" val="993028968"/>
                    </a:ext>
                  </a:extLst>
                </a:gridCol>
              </a:tblGrid>
              <a:tr h="534824">
                <a:tc>
                  <a:txBody>
                    <a:bodyPr/>
                    <a:lstStyle/>
                    <a:p>
                      <a:r>
                        <a:rPr lang="en-US" sz="2800" b="1" dirty="0">
                          <a:solidFill>
                            <a:srgbClr val="FF0000"/>
                          </a:solidFill>
                        </a:rPr>
                        <a:t>Bacterial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9893097"/>
                  </a:ext>
                </a:extLst>
              </a:tr>
              <a:tr h="493000">
                <a:tc>
                  <a:txBody>
                    <a:bodyPr/>
                    <a:lstStyle/>
                    <a:p>
                      <a:pPr eaLnBrk="1" hangingPunct="1">
                        <a:defRPr/>
                      </a:pPr>
                      <a:r>
                        <a:rPr lang="en-US" sz="2800" b="1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H. pylori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9804419"/>
                  </a:ext>
                </a:extLst>
              </a:tr>
              <a:tr h="332765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Campylobacter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4741748"/>
                  </a:ext>
                </a:extLst>
              </a:tr>
              <a:tr h="534824">
                <a:tc>
                  <a:txBody>
                    <a:bodyPr/>
                    <a:lstStyle/>
                    <a:p>
                      <a:r>
                        <a:rPr lang="en-GB" sz="2800" b="1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Salmonella</a:t>
                      </a:r>
                      <a:endParaRPr lang="en-US" sz="2800" b="1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2867078"/>
                  </a:ext>
                </a:extLst>
              </a:tr>
              <a:tr h="545761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b="1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E.coli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3131274"/>
                  </a:ext>
                </a:extLst>
              </a:tr>
              <a:tr h="534824">
                <a:tc>
                  <a:txBody>
                    <a:bodyPr/>
                    <a:lstStyle/>
                    <a:p>
                      <a:r>
                        <a:rPr lang="en-GB" sz="2800" b="1" i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Vibrios</a:t>
                      </a:r>
                      <a:endParaRPr lang="en-US" sz="2800" b="1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224251"/>
                  </a:ext>
                </a:extLst>
              </a:tr>
              <a:tr h="1186869">
                <a:tc>
                  <a:txBody>
                    <a:bodyPr/>
                    <a:lstStyle/>
                    <a:p>
                      <a:pPr marL="514350" indent="-514350" fontAlgn="auto">
                        <a:spcAft>
                          <a:spcPts val="0"/>
                        </a:spcAft>
                        <a:defRPr/>
                      </a:pPr>
                      <a:r>
                        <a:rPr lang="en-GB" sz="2800" b="1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S. aureus</a:t>
                      </a:r>
                    </a:p>
                    <a:p>
                      <a:pPr marL="514350" indent="-514350" fontAlgn="auto">
                        <a:spcAft>
                          <a:spcPts val="0"/>
                        </a:spcAft>
                        <a:defRPr/>
                      </a:pPr>
                      <a:r>
                        <a:rPr lang="en-GB" sz="2800" b="1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Bacillus cereus</a:t>
                      </a:r>
                    </a:p>
                    <a:p>
                      <a:pPr marL="58738" indent="-58738" fontAlgn="auto">
                        <a:spcAft>
                          <a:spcPts val="0"/>
                        </a:spcAft>
                        <a:tabLst/>
                        <a:defRPr/>
                      </a:pPr>
                      <a:r>
                        <a:rPr lang="en-GB" sz="2800" b="1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Clostridium botulinum and perfringens </a:t>
                      </a:r>
                    </a:p>
                    <a:p>
                      <a:pPr marL="514350" indent="-514350" fontAlgn="auto">
                        <a:spcAft>
                          <a:spcPts val="0"/>
                        </a:spcAft>
                        <a:defRPr/>
                      </a:pPr>
                      <a:r>
                        <a:rPr lang="en-GB" sz="2800" b="1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Shigella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1600175"/>
                  </a:ext>
                </a:extLst>
              </a:tr>
            </a:tbl>
          </a:graphicData>
        </a:graphic>
      </p:graphicFrame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DB71452D-C18A-4623-A16E-6F983BD646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7213189"/>
              </p:ext>
            </p:extLst>
          </p:nvPr>
        </p:nvGraphicFramePr>
        <p:xfrm>
          <a:off x="3756306" y="908720"/>
          <a:ext cx="2962671" cy="1737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62671">
                  <a:extLst>
                    <a:ext uri="{9D8B030D-6E8A-4147-A177-3AD203B41FA5}">
                      <a16:colId xmlns:a16="http://schemas.microsoft.com/office/drawing/2014/main" val="18079543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rgbClr val="FF0000"/>
                          </a:solidFill>
                        </a:rPr>
                        <a:t>Viral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79119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i="1" dirty="0"/>
                        <a:t>rotaviruses and others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69283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i="1" dirty="0"/>
                        <a:t>hepatitis viruses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2566562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  <p:bldP spid="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/>
          <a:lstStyle/>
          <a:p>
            <a:pPr algn="ctr"/>
            <a:r>
              <a:rPr lang="en-GB" sz="3900" b="1" i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Rotaviruses / control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908720"/>
            <a:ext cx="8712968" cy="5760640"/>
          </a:xfrm>
        </p:spPr>
        <p:txBody>
          <a:bodyPr rtlCol="0">
            <a:normAutofit/>
          </a:bodyPr>
          <a:lstStyle/>
          <a:p>
            <a:pPr algn="just"/>
            <a:endParaRPr lang="en-GB" sz="3200" dirty="0"/>
          </a:p>
          <a:p>
            <a:pPr algn="just"/>
            <a:r>
              <a:rPr lang="en-GB" sz="3200" dirty="0"/>
              <a:t>Two further live-attenuated/Live oral rotavirus vaccines (</a:t>
            </a:r>
            <a:r>
              <a:rPr lang="en-GB" sz="3200" dirty="0" err="1"/>
              <a:t>Rotarix</a:t>
            </a:r>
            <a:r>
              <a:rPr lang="en-GB" sz="3200" dirty="0"/>
              <a:t> and </a:t>
            </a:r>
            <a:r>
              <a:rPr lang="en-GB" sz="3200" dirty="0" err="1"/>
              <a:t>RotaTeq</a:t>
            </a:r>
            <a:r>
              <a:rPr lang="en-GB" sz="3200" dirty="0"/>
              <a:t>)</a:t>
            </a:r>
          </a:p>
          <a:p>
            <a:pPr algn="just"/>
            <a:r>
              <a:rPr lang="en-GB" sz="3200" dirty="0"/>
              <a:t> both appear to be safe with respect to intussusception. </a:t>
            </a:r>
          </a:p>
          <a:p>
            <a:pPr algn="just"/>
            <a:r>
              <a:rPr lang="en-GB" sz="3200" dirty="0"/>
              <a:t> vaccines are licensed for global use by FDA </a:t>
            </a:r>
          </a:p>
          <a:p>
            <a:pPr algn="just"/>
            <a:r>
              <a:rPr lang="en-GB" sz="3200" dirty="0"/>
              <a:t>Given at age of 6 weeks-32 weeks</a:t>
            </a:r>
          </a:p>
          <a:p>
            <a:pPr marL="514350" indent="-514350" algn="just" fontAlgn="auto">
              <a:spcAft>
                <a:spcPts val="0"/>
              </a:spcAft>
              <a:buNone/>
              <a:defRPr/>
            </a:pPr>
            <a:endParaRPr lang="en-GB" sz="3200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7" grpId="0"/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title"/>
          </p:nvPr>
        </p:nvSpPr>
        <p:spPr>
          <a:xfrm>
            <a:off x="457200" y="83366"/>
            <a:ext cx="8229600" cy="850106"/>
          </a:xfrm>
        </p:spPr>
        <p:txBody>
          <a:bodyPr>
            <a:normAutofit/>
          </a:bodyPr>
          <a:lstStyle/>
          <a:p>
            <a:pPr algn="ctr"/>
            <a:r>
              <a:rPr lang="en-GB" sz="4000" b="1" i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Adenoviruses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908720"/>
            <a:ext cx="8712968" cy="5760640"/>
          </a:xfrm>
        </p:spPr>
        <p:txBody>
          <a:bodyPr rtlCol="0">
            <a:normAutofit/>
          </a:bodyPr>
          <a:lstStyle/>
          <a:p>
            <a:pPr marL="0" indent="0" algn="just" fontAlgn="auto">
              <a:spcAft>
                <a:spcPts val="0"/>
              </a:spcAft>
              <a:buNone/>
              <a:defRPr/>
            </a:pPr>
            <a:r>
              <a:rPr lang="en-GB" sz="4000" dirty="0"/>
              <a:t>Adenoviruses serotypes 40 &amp; 41:</a:t>
            </a:r>
          </a:p>
          <a:p>
            <a:pPr marL="514350" indent="-514350" algn="just" fontAlgn="auto">
              <a:spcAft>
                <a:spcPts val="0"/>
              </a:spcAft>
              <a:defRPr/>
            </a:pPr>
            <a:r>
              <a:rPr lang="en-GB" sz="4000" dirty="0"/>
              <a:t>Adenoviruses are second to rotaviruses in causing diarrhoea </a:t>
            </a:r>
          </a:p>
          <a:p>
            <a:pPr marL="514350" indent="-514350" algn="just" fontAlgn="auto">
              <a:spcAft>
                <a:spcPts val="0"/>
              </a:spcAft>
              <a:defRPr/>
            </a:pPr>
            <a:r>
              <a:rPr lang="en-GB" sz="4000" dirty="0"/>
              <a:t>Incubation period 8-10 days </a:t>
            </a:r>
          </a:p>
          <a:p>
            <a:pPr marL="514350" indent="-514350" algn="just" fontAlgn="auto">
              <a:spcAft>
                <a:spcPts val="0"/>
              </a:spcAft>
              <a:defRPr/>
            </a:pPr>
            <a:r>
              <a:rPr lang="en-GB" sz="4000" dirty="0"/>
              <a:t>Diarrhoea last longer than Rotaviruses but tends to be milder</a:t>
            </a:r>
          </a:p>
          <a:p>
            <a:pPr marL="514350" indent="-514350" algn="just" fontAlgn="auto">
              <a:spcAft>
                <a:spcPts val="0"/>
              </a:spcAft>
              <a:defRPr/>
            </a:pPr>
            <a:endParaRPr lang="en-GB" sz="24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title"/>
          </p:nvPr>
        </p:nvSpPr>
        <p:spPr>
          <a:xfrm>
            <a:off x="662880" y="59634"/>
            <a:ext cx="8229600" cy="634082"/>
          </a:xfrm>
        </p:spPr>
        <p:txBody>
          <a:bodyPr/>
          <a:lstStyle/>
          <a:p>
            <a:r>
              <a:rPr lang="en-GB" sz="3600" b="1" i="1" dirty="0">
                <a:solidFill>
                  <a:srgbClr val="7030A0"/>
                </a:solidFill>
              </a:rPr>
              <a:t>Caliciviruses / noroviruses &amp; </a:t>
            </a:r>
            <a:r>
              <a:rPr lang="en-GB" sz="3600" b="1" i="1" dirty="0" err="1">
                <a:solidFill>
                  <a:srgbClr val="7030A0"/>
                </a:solidFill>
              </a:rPr>
              <a:t>sapoviruses</a:t>
            </a:r>
            <a:endParaRPr lang="en-GB" sz="3600" b="1" i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908720"/>
            <a:ext cx="8712968" cy="5760640"/>
          </a:xfrm>
        </p:spPr>
        <p:txBody>
          <a:bodyPr rtlCol="0">
            <a:normAutofit/>
          </a:bodyPr>
          <a:lstStyle/>
          <a:p>
            <a:pPr marL="0" indent="0" algn="just" fontAlgn="auto">
              <a:spcAft>
                <a:spcPts val="0"/>
              </a:spcAft>
              <a:buNone/>
              <a:defRPr/>
            </a:pPr>
            <a:r>
              <a:rPr lang="en-GB" sz="3200" dirty="0"/>
              <a:t>General background:</a:t>
            </a:r>
            <a:endParaRPr lang="en-GB" sz="2800" dirty="0"/>
          </a:p>
          <a:p>
            <a:pPr marL="514350" indent="-514350" algn="just" fontAlgn="auto">
              <a:spcAft>
                <a:spcPts val="0"/>
              </a:spcAft>
              <a:defRPr/>
            </a:pPr>
            <a:r>
              <a:rPr lang="en-GB" sz="2800" dirty="0" err="1"/>
              <a:t>Caliciviruses</a:t>
            </a:r>
            <a:r>
              <a:rPr lang="en-GB" sz="2800" dirty="0"/>
              <a:t> are nonenveloped with an </a:t>
            </a:r>
            <a:r>
              <a:rPr lang="en-GB" sz="2800" dirty="0" err="1"/>
              <a:t>icosahedral</a:t>
            </a:r>
            <a:r>
              <a:rPr lang="en-GB" sz="2800" dirty="0"/>
              <a:t> capsid</a:t>
            </a:r>
          </a:p>
          <a:p>
            <a:pPr marL="514350" indent="-514350" algn="just" fontAlgn="auto">
              <a:spcAft>
                <a:spcPts val="0"/>
              </a:spcAft>
              <a:defRPr/>
            </a:pPr>
            <a:r>
              <a:rPr lang="en-GB" sz="2800" dirty="0"/>
              <a:t>+ss RNA without a polymerase</a:t>
            </a:r>
          </a:p>
          <a:p>
            <a:pPr marL="514350" indent="-514350" algn="just" fontAlgn="auto">
              <a:spcAft>
                <a:spcPts val="0"/>
              </a:spcAft>
              <a:defRPr/>
            </a:pPr>
            <a:r>
              <a:rPr lang="en-GB" sz="2800" dirty="0" err="1"/>
              <a:t>sapo</a:t>
            </a:r>
            <a:r>
              <a:rPr lang="en-GB" sz="2800" dirty="0"/>
              <a:t> and </a:t>
            </a:r>
            <a:r>
              <a:rPr lang="en-GB" sz="2800" dirty="0" err="1"/>
              <a:t>norovirus</a:t>
            </a:r>
            <a:r>
              <a:rPr lang="en-GB" sz="2800" dirty="0"/>
              <a:t> Replicate in the cytoplasm</a:t>
            </a:r>
          </a:p>
          <a:p>
            <a:pPr marL="514350" indent="-514350" algn="just" fontAlgn="auto">
              <a:spcAft>
                <a:spcPts val="0"/>
              </a:spcAft>
              <a:defRPr/>
            </a:pPr>
            <a:r>
              <a:rPr lang="en-GB" sz="2800" dirty="0" err="1"/>
              <a:t>Sapo</a:t>
            </a:r>
            <a:r>
              <a:rPr lang="en-GB" sz="2800" dirty="0"/>
              <a:t> and noroviruses have approximately 5 and 12 antigenic strains respectively</a:t>
            </a:r>
          </a:p>
          <a:p>
            <a:pPr marL="514350" indent="-514350" algn="just" fontAlgn="auto">
              <a:spcAft>
                <a:spcPts val="0"/>
              </a:spcAft>
              <a:defRPr/>
            </a:pPr>
            <a:r>
              <a:rPr lang="en-GB" sz="2800" dirty="0" err="1"/>
              <a:t>Sapovirus</a:t>
            </a:r>
            <a:r>
              <a:rPr lang="en-GB" sz="2800" dirty="0"/>
              <a:t> transmitted by faecal oral route, while </a:t>
            </a:r>
            <a:r>
              <a:rPr lang="en-GB" sz="2800" dirty="0" err="1"/>
              <a:t>norovirus</a:t>
            </a:r>
            <a:r>
              <a:rPr lang="en-GB" sz="2800" dirty="0"/>
              <a:t> routes can be faecal oral and airborne (inhalation of vomit, faecal material bed-linen or nappies) Both have similar host range &gt; human</a:t>
            </a:r>
          </a:p>
          <a:p>
            <a:pPr marL="514350" indent="-514350" algn="just" fontAlgn="auto">
              <a:spcAft>
                <a:spcPts val="0"/>
              </a:spcAft>
              <a:defRPr/>
            </a:pPr>
            <a:endParaRPr lang="en-GB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7" grpId="0"/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title"/>
          </p:nvPr>
        </p:nvSpPr>
        <p:spPr>
          <a:xfrm>
            <a:off x="179512" y="0"/>
            <a:ext cx="8964488" cy="634082"/>
          </a:xfrm>
        </p:spPr>
        <p:txBody>
          <a:bodyPr>
            <a:normAutofit fontScale="90000"/>
          </a:bodyPr>
          <a:lstStyle/>
          <a:p>
            <a:pPr algn="ctr"/>
            <a:r>
              <a:rPr lang="en-GB" sz="4000" b="1" i="1" dirty="0" err="1">
                <a:solidFill>
                  <a:srgbClr val="7030A0"/>
                </a:solidFill>
              </a:rPr>
              <a:t>Caliciviruses</a:t>
            </a:r>
            <a:r>
              <a:rPr lang="en-GB" sz="4000" b="1" i="1" dirty="0">
                <a:solidFill>
                  <a:srgbClr val="7030A0"/>
                </a:solidFill>
              </a:rPr>
              <a:t> / </a:t>
            </a:r>
            <a:r>
              <a:rPr lang="en-GB" sz="4000" b="1" i="1" dirty="0" err="1">
                <a:solidFill>
                  <a:srgbClr val="7030A0"/>
                </a:solidFill>
              </a:rPr>
              <a:t>noroviruses</a:t>
            </a:r>
            <a:r>
              <a:rPr lang="en-GB" sz="4000" b="1" i="1" dirty="0">
                <a:solidFill>
                  <a:srgbClr val="7030A0"/>
                </a:solidFill>
              </a:rPr>
              <a:t> &amp; </a:t>
            </a:r>
            <a:r>
              <a:rPr lang="en-GB" sz="4000" b="1" i="1" dirty="0" err="1">
                <a:solidFill>
                  <a:srgbClr val="7030A0"/>
                </a:solidFill>
              </a:rPr>
              <a:t>sapoviruses</a:t>
            </a:r>
            <a:endParaRPr lang="en-GB" sz="4000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8519" y="634082"/>
            <a:ext cx="8496944" cy="5760640"/>
          </a:xfrm>
        </p:spPr>
        <p:txBody>
          <a:bodyPr rtlCol="0">
            <a:noAutofit/>
          </a:bodyPr>
          <a:lstStyle/>
          <a:p>
            <a:pPr marL="514350" indent="-514350" algn="just" fontAlgn="auto">
              <a:spcAft>
                <a:spcPts val="0"/>
              </a:spcAft>
              <a:buNone/>
              <a:defRPr/>
            </a:pPr>
            <a:r>
              <a:rPr lang="en-GB" sz="2800" dirty="0">
                <a:solidFill>
                  <a:srgbClr val="FF0000"/>
                </a:solidFill>
              </a:rPr>
              <a:t>Pathogenesis:</a:t>
            </a:r>
          </a:p>
          <a:p>
            <a:pPr algn="just">
              <a:defRPr/>
            </a:pPr>
            <a:r>
              <a:rPr lang="en-GB" sz="2800" dirty="0"/>
              <a:t>Infects the proximal part of small intestine, mainly jejunum</a:t>
            </a:r>
          </a:p>
          <a:p>
            <a:pPr algn="just">
              <a:defRPr/>
            </a:pPr>
            <a:r>
              <a:rPr lang="en-GB" sz="2800" dirty="0"/>
              <a:t>Broadening and blunting of villi in the proximal part of the small Intestine</a:t>
            </a:r>
          </a:p>
          <a:p>
            <a:pPr marL="514350" indent="-514350" algn="just" fontAlgn="auto">
              <a:spcAft>
                <a:spcPts val="0"/>
              </a:spcAft>
              <a:buNone/>
              <a:defRPr/>
            </a:pPr>
            <a:endParaRPr lang="en-GB" sz="2800" dirty="0"/>
          </a:p>
          <a:p>
            <a:pPr marL="514350" indent="-514350" algn="just" fontAlgn="auto">
              <a:spcAft>
                <a:spcPts val="0"/>
              </a:spcAft>
              <a:buNone/>
              <a:defRPr/>
            </a:pPr>
            <a:r>
              <a:rPr lang="en-GB" sz="2800" dirty="0">
                <a:solidFill>
                  <a:srgbClr val="FF0000"/>
                </a:solidFill>
              </a:rPr>
              <a:t>Clinically:</a:t>
            </a:r>
          </a:p>
          <a:p>
            <a:pPr marL="514350" indent="-514350" algn="just" fontAlgn="auto">
              <a:spcAft>
                <a:spcPts val="0"/>
              </a:spcAft>
              <a:defRPr/>
            </a:pPr>
            <a:r>
              <a:rPr lang="en-GB" sz="2800" dirty="0"/>
              <a:t>The incubation period is between 12 and 72 h.</a:t>
            </a:r>
          </a:p>
          <a:p>
            <a:pPr marL="514350" indent="-514350" algn="just" fontAlgn="auto">
              <a:spcAft>
                <a:spcPts val="0"/>
              </a:spcAft>
              <a:defRPr/>
            </a:pPr>
            <a:r>
              <a:rPr lang="en-GB" sz="2800" dirty="0"/>
              <a:t>Abdominal pain and vomiting which can be projectile (winter vomiting disease)</a:t>
            </a:r>
          </a:p>
          <a:p>
            <a:pPr marL="514350" indent="-514350" algn="just" fontAlgn="auto">
              <a:spcAft>
                <a:spcPts val="0"/>
              </a:spcAft>
              <a:defRPr/>
            </a:pPr>
            <a:r>
              <a:rPr lang="en-GB" sz="2800" dirty="0"/>
              <a:t>Some times: 'gastric flu' (i.e. diarrhoea, headache, fever, aching limbs and malaise)</a:t>
            </a:r>
          </a:p>
          <a:p>
            <a:pPr marL="514350" indent="-514350" algn="just" fontAlgn="auto">
              <a:spcAft>
                <a:spcPts val="0"/>
              </a:spcAft>
              <a:buNone/>
              <a:defRPr/>
            </a:pPr>
            <a:endParaRPr lang="en-GB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908720"/>
            <a:ext cx="8568952" cy="5760640"/>
          </a:xfrm>
        </p:spPr>
        <p:txBody>
          <a:bodyPr rtlCol="0">
            <a:normAutofit/>
          </a:bodyPr>
          <a:lstStyle/>
          <a:p>
            <a:pPr marL="514350" indent="-514350" fontAlgn="auto">
              <a:spcAft>
                <a:spcPts val="0"/>
              </a:spcAft>
              <a:defRPr/>
            </a:pPr>
            <a:r>
              <a:rPr lang="en-GB" sz="2800" dirty="0"/>
              <a:t>The norovirus is highly infectious and can lead to serious outbreaks in hospitals and community (infectious dose is &lt; 100 virions)</a:t>
            </a:r>
          </a:p>
          <a:p>
            <a:pPr marL="514350" indent="-514350" fontAlgn="auto">
              <a:spcAft>
                <a:spcPts val="0"/>
              </a:spcAft>
              <a:defRPr/>
            </a:pPr>
            <a:r>
              <a:rPr lang="en-GB" sz="2800" dirty="0"/>
              <a:t>Clinical symptoms usually resolve in 1-4 days.</a:t>
            </a:r>
          </a:p>
          <a:p>
            <a:pPr marL="514350" indent="-514350" fontAlgn="auto">
              <a:spcAft>
                <a:spcPts val="0"/>
              </a:spcAft>
              <a:buNone/>
              <a:defRPr/>
            </a:pPr>
            <a:endParaRPr lang="en-GB" sz="2800" dirty="0"/>
          </a:p>
          <a:p>
            <a:pPr marL="514350" indent="-514350" fontAlgn="auto">
              <a:spcAft>
                <a:spcPts val="0"/>
              </a:spcAft>
              <a:buNone/>
              <a:defRPr/>
            </a:pPr>
            <a:r>
              <a:rPr lang="en-GB" sz="2800" dirty="0"/>
              <a:t>Diagnosis:</a:t>
            </a:r>
          </a:p>
          <a:p>
            <a:pPr marL="514350" indent="-514350" fontAlgn="auto">
              <a:spcAft>
                <a:spcPts val="0"/>
              </a:spcAft>
              <a:defRPr/>
            </a:pPr>
            <a:r>
              <a:rPr lang="en-GB" sz="2800" dirty="0"/>
              <a:t>Stool / blood sample</a:t>
            </a:r>
          </a:p>
          <a:p>
            <a:pPr marL="514350" indent="-514350" fontAlgn="auto">
              <a:spcAft>
                <a:spcPts val="0"/>
              </a:spcAft>
              <a:defRPr/>
            </a:pPr>
            <a:r>
              <a:rPr lang="en-GB" sz="2800" dirty="0"/>
              <a:t>Electron microscope</a:t>
            </a:r>
          </a:p>
          <a:p>
            <a:pPr marL="514350" indent="-514350" fontAlgn="auto">
              <a:spcAft>
                <a:spcPts val="0"/>
              </a:spcAft>
              <a:defRPr/>
            </a:pPr>
            <a:r>
              <a:rPr lang="en-GB" sz="2800" dirty="0"/>
              <a:t>ELISA</a:t>
            </a:r>
          </a:p>
          <a:p>
            <a:pPr marL="514350" indent="-514350" fontAlgn="auto">
              <a:spcAft>
                <a:spcPts val="0"/>
              </a:spcAft>
              <a:defRPr/>
            </a:pPr>
            <a:r>
              <a:rPr lang="en-GB" sz="2800" dirty="0"/>
              <a:t>RT-PCR</a:t>
            </a:r>
          </a:p>
          <a:p>
            <a:pPr marL="514350" indent="-514350" fontAlgn="auto">
              <a:spcAft>
                <a:spcPts val="0"/>
              </a:spcAft>
              <a:buNone/>
              <a:defRPr/>
            </a:pPr>
            <a:endParaRPr lang="en-GB" sz="2800" dirty="0"/>
          </a:p>
          <a:p>
            <a:pPr marL="514350" indent="-514350" fontAlgn="auto">
              <a:spcAft>
                <a:spcPts val="0"/>
              </a:spcAft>
              <a:buNone/>
              <a:defRPr/>
            </a:pPr>
            <a:endParaRPr lang="en-GB" sz="2800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DEDDB67-58E5-4179-B7A1-29EA2BE34A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0"/>
            <a:ext cx="8964488" cy="634082"/>
          </a:xfrm>
        </p:spPr>
        <p:txBody>
          <a:bodyPr>
            <a:normAutofit fontScale="90000"/>
          </a:bodyPr>
          <a:lstStyle/>
          <a:p>
            <a:pPr algn="ctr"/>
            <a:r>
              <a:rPr lang="en-GB" sz="4000" b="1" i="1" dirty="0" err="1">
                <a:solidFill>
                  <a:srgbClr val="7030A0"/>
                </a:solidFill>
              </a:rPr>
              <a:t>Caliciviruses</a:t>
            </a:r>
            <a:r>
              <a:rPr lang="en-GB" sz="4000" b="1" i="1" dirty="0">
                <a:solidFill>
                  <a:srgbClr val="7030A0"/>
                </a:solidFill>
              </a:rPr>
              <a:t> / </a:t>
            </a:r>
            <a:r>
              <a:rPr lang="en-GB" sz="4000" b="1" i="1" dirty="0" err="1">
                <a:solidFill>
                  <a:srgbClr val="7030A0"/>
                </a:solidFill>
              </a:rPr>
              <a:t>noroviruses</a:t>
            </a:r>
            <a:r>
              <a:rPr lang="en-GB" sz="4000" b="1" i="1" dirty="0">
                <a:solidFill>
                  <a:srgbClr val="7030A0"/>
                </a:solidFill>
              </a:rPr>
              <a:t> &amp; </a:t>
            </a:r>
            <a:r>
              <a:rPr lang="en-GB" sz="4000" b="1" i="1" dirty="0" err="1">
                <a:solidFill>
                  <a:srgbClr val="7030A0"/>
                </a:solidFill>
              </a:rPr>
              <a:t>sapoviruses</a:t>
            </a:r>
            <a:endParaRPr lang="en-GB" sz="4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/>
          <a:lstStyle/>
          <a:p>
            <a:r>
              <a:rPr lang="en-GB" sz="3600" b="1" i="1" dirty="0" err="1"/>
              <a:t>Caliciviruses</a:t>
            </a:r>
            <a:r>
              <a:rPr lang="en-GB" sz="3600" b="1" i="1" dirty="0"/>
              <a:t> / </a:t>
            </a:r>
            <a:r>
              <a:rPr lang="en-GB" sz="3600" b="1" i="1" dirty="0" err="1"/>
              <a:t>noroviruses</a:t>
            </a:r>
            <a:r>
              <a:rPr lang="en-GB" sz="3600" b="1" i="1" dirty="0"/>
              <a:t> &amp; </a:t>
            </a:r>
            <a:r>
              <a:rPr lang="en-GB" sz="3600" b="1" i="1" dirty="0" err="1"/>
              <a:t>sapoviruses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908720"/>
            <a:ext cx="8712968" cy="5760640"/>
          </a:xfrm>
        </p:spPr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n-GB" sz="2400" dirty="0"/>
              <a:t>Control:</a:t>
            </a:r>
          </a:p>
          <a:p>
            <a:pPr marL="514350" indent="-514350" fontAlgn="auto">
              <a:spcAft>
                <a:spcPts val="0"/>
              </a:spcAft>
              <a:defRPr/>
            </a:pPr>
            <a:r>
              <a:rPr lang="en-GB" sz="2400" dirty="0"/>
              <a:t>Staff who develop or have had symptoms such as diarrhoea and/or vomiting should be excluded from work until 48 h after recovery</a:t>
            </a:r>
          </a:p>
          <a:p>
            <a:pPr marL="514350" indent="-514350" fontAlgn="auto">
              <a:spcAft>
                <a:spcPts val="0"/>
              </a:spcAft>
              <a:defRPr/>
            </a:pPr>
            <a:r>
              <a:rPr lang="en-GB" sz="2400" dirty="0"/>
              <a:t>If kitchen or adjacent areas have been fouled (e.g. by </a:t>
            </a:r>
            <a:r>
              <a:rPr lang="en-GB" sz="2400" dirty="0" err="1"/>
              <a:t>vomitus</a:t>
            </a:r>
            <a:r>
              <a:rPr lang="en-GB" sz="2400" dirty="0"/>
              <a:t>) then: 1. the area should be thoroughly cleaned and disinfected with a 10 000 </a:t>
            </a:r>
            <a:r>
              <a:rPr lang="en-GB" sz="2400" dirty="0" err="1"/>
              <a:t>ppm</a:t>
            </a:r>
            <a:r>
              <a:rPr lang="en-GB" sz="2400" dirty="0"/>
              <a:t> hypochlorite solution, and 2: all food to be eaten uncooked should be destroyed</a:t>
            </a:r>
          </a:p>
          <a:p>
            <a:pPr marL="514350" indent="-514350" fontAlgn="auto">
              <a:spcAft>
                <a:spcPts val="0"/>
              </a:spcAft>
              <a:defRPr/>
            </a:pPr>
            <a:r>
              <a:rPr lang="en-GB" sz="2400" dirty="0"/>
              <a:t>The importance of hygienic practices, particularly hand-washing, should be reinforced.</a:t>
            </a:r>
          </a:p>
          <a:p>
            <a:pPr marL="514350" indent="-514350" fontAlgn="auto">
              <a:spcAft>
                <a:spcPts val="0"/>
              </a:spcAft>
              <a:defRPr/>
            </a:pPr>
            <a:r>
              <a:rPr lang="en-GB" sz="2400" dirty="0"/>
              <a:t>High-risk foods such as shellfish / food to be eaten raw should be excluded from the kitchen</a:t>
            </a:r>
          </a:p>
          <a:p>
            <a:pPr marL="514350" indent="-514350" fontAlgn="auto">
              <a:spcAft>
                <a:spcPts val="0"/>
              </a:spcAft>
              <a:defRPr/>
            </a:pPr>
            <a:r>
              <a:rPr lang="en-GB" sz="2400" dirty="0"/>
              <a:t>Unnecessary kitchen traffic should be stopped: the kitchen should not be used as a short cut for other staff, particularly during an outbreak.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908720"/>
            <a:ext cx="8784976" cy="5760640"/>
          </a:xfrm>
        </p:spPr>
        <p:txBody>
          <a:bodyPr rtlCol="0">
            <a:normAutofit/>
          </a:bodyPr>
          <a:lstStyle/>
          <a:p>
            <a:pPr marL="514350" indent="-514350" algn="just" fontAlgn="auto">
              <a:spcAft>
                <a:spcPts val="0"/>
              </a:spcAft>
              <a:buNone/>
              <a:defRPr/>
            </a:pPr>
            <a:r>
              <a:rPr lang="en-GB" sz="2400" dirty="0"/>
              <a:t>Additional measures in a hospital outbreak:</a:t>
            </a:r>
          </a:p>
          <a:p>
            <a:pPr algn="just" fontAlgn="auto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GB" sz="2400" dirty="0"/>
              <a:t>Ensure that both bacteriological and </a:t>
            </a:r>
            <a:r>
              <a:rPr lang="en-GB" sz="2400" dirty="0" err="1"/>
              <a:t>virological</a:t>
            </a:r>
            <a:r>
              <a:rPr lang="en-GB" sz="2400" dirty="0"/>
              <a:t> investigations are</a:t>
            </a:r>
          </a:p>
          <a:p>
            <a:pPr marL="514350" indent="-514350" algn="just" fontAlgn="auto">
              <a:spcAft>
                <a:spcPts val="0"/>
              </a:spcAft>
              <a:buNone/>
              <a:defRPr/>
            </a:pPr>
            <a:r>
              <a:rPr lang="en-GB" sz="2400" dirty="0"/>
              <a:t>initiated at the same time.</a:t>
            </a:r>
          </a:p>
          <a:p>
            <a:pPr marL="514350" indent="-514350" algn="just" fontAlgn="auto">
              <a:spcAft>
                <a:spcPts val="0"/>
              </a:spcAft>
              <a:buNone/>
              <a:defRPr/>
            </a:pPr>
            <a:endParaRPr lang="en-GB" sz="2400" dirty="0"/>
          </a:p>
          <a:p>
            <a:pPr algn="just">
              <a:buFont typeface="Wingdings" panose="05000000000000000000" pitchFamily="2" charset="2"/>
              <a:buChar char="q"/>
              <a:defRPr/>
            </a:pPr>
            <a:r>
              <a:rPr lang="en-GB" sz="2400" dirty="0"/>
              <a:t>Whenever possible, affected patients should be isolated and infected nursing, medical and support staff excluded from work.</a:t>
            </a:r>
          </a:p>
          <a:p>
            <a:pPr algn="just">
              <a:buFont typeface="Wingdings" panose="05000000000000000000" pitchFamily="2" charset="2"/>
              <a:buChar char="q"/>
              <a:defRPr/>
            </a:pPr>
            <a:endParaRPr lang="en-GB" sz="2400" dirty="0"/>
          </a:p>
          <a:p>
            <a:pPr algn="just">
              <a:buFont typeface="Wingdings" panose="05000000000000000000" pitchFamily="2" charset="2"/>
              <a:buChar char="q"/>
              <a:defRPr/>
            </a:pPr>
            <a:r>
              <a:rPr lang="en-GB" sz="2400" dirty="0"/>
              <a:t>Some outbreaks it may be necessary to close wards to new</a:t>
            </a:r>
          </a:p>
          <a:p>
            <a:pPr marL="514350" indent="-514350" algn="just" fontAlgn="auto">
              <a:spcAft>
                <a:spcPts val="0"/>
              </a:spcAft>
              <a:buNone/>
              <a:defRPr/>
            </a:pPr>
            <a:r>
              <a:rPr lang="en-GB" sz="2400" dirty="0"/>
              <a:t>Admissions until all patients have stopped excreting virus and no new</a:t>
            </a:r>
          </a:p>
          <a:p>
            <a:pPr marL="514350" indent="-514350" algn="just" fontAlgn="auto">
              <a:spcAft>
                <a:spcPts val="0"/>
              </a:spcAft>
              <a:buNone/>
              <a:defRPr/>
            </a:pPr>
            <a:r>
              <a:rPr lang="en-GB" sz="2400" dirty="0"/>
              <a:t>cases have occurred for a period of 72 h.</a:t>
            </a:r>
          </a:p>
          <a:p>
            <a:pPr marL="514350" indent="-514350" algn="just" fontAlgn="auto">
              <a:spcAft>
                <a:spcPts val="0"/>
              </a:spcAft>
              <a:buNone/>
              <a:defRPr/>
            </a:pPr>
            <a:endParaRPr lang="en-GB" sz="2400" dirty="0"/>
          </a:p>
          <a:p>
            <a:pPr algn="just">
              <a:buFont typeface="Wingdings" panose="05000000000000000000" pitchFamily="2" charset="2"/>
              <a:buChar char="q"/>
              <a:defRPr/>
            </a:pPr>
            <a:r>
              <a:rPr lang="en-GB" sz="2400" dirty="0"/>
              <a:t>Staff movement from affected to unaffected wards should be</a:t>
            </a:r>
          </a:p>
          <a:p>
            <a:pPr marL="514350" indent="-514350" algn="just" fontAlgn="auto">
              <a:spcAft>
                <a:spcPts val="0"/>
              </a:spcAft>
              <a:buNone/>
              <a:defRPr/>
            </a:pPr>
            <a:r>
              <a:rPr lang="en-GB" sz="2400" dirty="0"/>
              <a:t>restricted, group activities stopped and visits by children discouraged.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BBDB57D6-0729-4FEC-AA0F-F104A7093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0"/>
            <a:ext cx="8964488" cy="634082"/>
          </a:xfrm>
        </p:spPr>
        <p:txBody>
          <a:bodyPr>
            <a:normAutofit fontScale="90000"/>
          </a:bodyPr>
          <a:lstStyle/>
          <a:p>
            <a:pPr algn="ctr"/>
            <a:r>
              <a:rPr lang="en-GB" sz="4000" b="1" i="1" dirty="0" err="1">
                <a:solidFill>
                  <a:srgbClr val="7030A0"/>
                </a:solidFill>
              </a:rPr>
              <a:t>Caliciviruses</a:t>
            </a:r>
            <a:r>
              <a:rPr lang="en-GB" sz="4000" b="1" i="1" dirty="0">
                <a:solidFill>
                  <a:srgbClr val="7030A0"/>
                </a:solidFill>
              </a:rPr>
              <a:t> / </a:t>
            </a:r>
            <a:r>
              <a:rPr lang="en-GB" sz="4000" b="1" i="1" dirty="0" err="1">
                <a:solidFill>
                  <a:srgbClr val="7030A0"/>
                </a:solidFill>
              </a:rPr>
              <a:t>noroviruses</a:t>
            </a:r>
            <a:r>
              <a:rPr lang="en-GB" sz="4000" b="1" i="1" dirty="0">
                <a:solidFill>
                  <a:srgbClr val="7030A0"/>
                </a:solidFill>
              </a:rPr>
              <a:t> &amp; </a:t>
            </a:r>
            <a:r>
              <a:rPr lang="en-GB" sz="4000" b="1" i="1" dirty="0" err="1">
                <a:solidFill>
                  <a:srgbClr val="7030A0"/>
                </a:solidFill>
              </a:rPr>
              <a:t>sapoviruses</a:t>
            </a:r>
            <a:endParaRPr lang="en-GB" sz="4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1467B5-4B97-4B93-BF6E-A087EB8985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6449" y="44624"/>
            <a:ext cx="7886700" cy="903634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>
                <a:solidFill>
                  <a:srgbClr val="FF0000"/>
                </a:solidFill>
              </a:rPr>
              <a:t>Bacterial vs. viral gastroenteritis 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0D0E3FE2-6AEF-4998-A177-2284A4E5BE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4236891"/>
              </p:ext>
            </p:extLst>
          </p:nvPr>
        </p:nvGraphicFramePr>
        <p:xfrm>
          <a:off x="601653" y="2060848"/>
          <a:ext cx="7886700" cy="3718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943350">
                  <a:extLst>
                    <a:ext uri="{9D8B030D-6E8A-4147-A177-3AD203B41FA5}">
                      <a16:colId xmlns:a16="http://schemas.microsoft.com/office/drawing/2014/main" val="2147577960"/>
                    </a:ext>
                  </a:extLst>
                </a:gridCol>
                <a:gridCol w="3943350">
                  <a:extLst>
                    <a:ext uri="{9D8B030D-6E8A-4147-A177-3AD203B41FA5}">
                      <a16:colId xmlns:a16="http://schemas.microsoft.com/office/drawing/2014/main" val="86612995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solidFill>
                            <a:srgbClr val="FF0000"/>
                          </a:solidFill>
                        </a:rPr>
                        <a:t>Bacterial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solidFill>
                            <a:srgbClr val="FF0000"/>
                          </a:solidFill>
                        </a:rPr>
                        <a:t>Viral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59903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Tend to affect children &gt;2 years of age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Viral Tend to affect children &lt;2 years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73970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Blood often present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Blood absent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15239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Fecal leukocytes often present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Fecal leukocytes absent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84679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 May be associated with travel, exposure to animals, consumption of meat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Not often associated with travel, animals, or meat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61743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/>
                        <a:t>accounts for 10-20% of cases </a:t>
                      </a:r>
                    </a:p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accounts for 70-90% of cases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92757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951397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97755"/>
            <a:ext cx="8229600" cy="634082"/>
          </a:xfrm>
        </p:spPr>
        <p:txBody>
          <a:bodyPr>
            <a:normAutofit/>
          </a:bodyPr>
          <a:lstStyle/>
          <a:p>
            <a:r>
              <a:rPr lang="en-GB" sz="3600" b="1" dirty="0">
                <a:solidFill>
                  <a:srgbClr val="7030A0"/>
                </a:solidFill>
              </a:rPr>
              <a:t>Gastrointestinal Tract</a:t>
            </a:r>
            <a:endParaRPr lang="ar-JO" sz="3600" b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803845"/>
            <a:ext cx="8229600" cy="514543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800" b="1" dirty="0">
                <a:solidFill>
                  <a:srgbClr val="FF0000"/>
                </a:solidFill>
              </a:rPr>
              <a:t>Pathology</a:t>
            </a:r>
            <a:r>
              <a:rPr lang="en-US" sz="2400" b="1" dirty="0">
                <a:solidFill>
                  <a:srgbClr val="FF0000"/>
                </a:solidFill>
              </a:rPr>
              <a:t>:</a:t>
            </a:r>
          </a:p>
          <a:p>
            <a:pPr algn="just"/>
            <a:r>
              <a:rPr lang="en-US" sz="2400" dirty="0"/>
              <a:t>Host - pathogen factors</a:t>
            </a:r>
          </a:p>
          <a:p>
            <a:pPr algn="just"/>
            <a:r>
              <a:rPr lang="en-US" sz="2400" dirty="0"/>
              <a:t>Viruses: destroy villous epithelial leading to decreased water and electrolytes absorption</a:t>
            </a:r>
          </a:p>
          <a:p>
            <a:pPr algn="just"/>
            <a:r>
              <a:rPr lang="en-US" sz="2400" dirty="0"/>
              <a:t>Bacteria: epithelial damage and/or toxin production</a:t>
            </a:r>
            <a:endParaRPr lang="ar-JO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20695"/>
            <a:ext cx="7632848" cy="634082"/>
          </a:xfrm>
        </p:spPr>
        <p:txBody>
          <a:bodyPr/>
          <a:lstStyle/>
          <a:p>
            <a:pPr algn="r"/>
            <a:r>
              <a:rPr lang="en-US" sz="3600" b="1" dirty="0">
                <a:solidFill>
                  <a:srgbClr val="7030A0"/>
                </a:solidFill>
              </a:rPr>
              <a:t>General principles in GIT infections</a:t>
            </a:r>
            <a:endParaRPr lang="ar-JO" sz="3600" b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820278"/>
            <a:ext cx="3970784" cy="5217443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800" b="1" dirty="0">
                <a:solidFill>
                  <a:srgbClr val="FF0000"/>
                </a:solidFill>
              </a:rPr>
              <a:t>Diagnosis:</a:t>
            </a:r>
          </a:p>
          <a:p>
            <a:pPr algn="just"/>
            <a:r>
              <a:rPr lang="en-US" sz="2400" dirty="0"/>
              <a:t>History:</a:t>
            </a:r>
          </a:p>
          <a:p>
            <a:pPr algn="just"/>
            <a:r>
              <a:rPr lang="en-US" sz="2400" dirty="0"/>
              <a:t>Travel,  recently eaten food, contacts, underlying illnesses, antibiotic exposure</a:t>
            </a:r>
          </a:p>
          <a:p>
            <a:pPr algn="just"/>
            <a:r>
              <a:rPr lang="en-US" sz="2400" dirty="0"/>
              <a:t>Examination:</a:t>
            </a:r>
          </a:p>
          <a:p>
            <a:pPr algn="just"/>
            <a:r>
              <a:rPr lang="en-US" sz="2400" dirty="0"/>
              <a:t>Vital signs and systemic examination</a:t>
            </a:r>
          </a:p>
          <a:p>
            <a:pPr algn="just"/>
            <a:r>
              <a:rPr lang="en-US" sz="2400" dirty="0"/>
              <a:t>Assessing dehydration level</a:t>
            </a:r>
          </a:p>
          <a:p>
            <a:pPr algn="just"/>
            <a:r>
              <a:rPr lang="en-US" sz="2400" dirty="0"/>
              <a:t>Laboratory diagnosis</a:t>
            </a:r>
          </a:p>
          <a:p>
            <a:pPr algn="just"/>
            <a:r>
              <a:rPr lang="en-US" sz="2400" dirty="0"/>
              <a:t>Treatment: Supportive ± antibiotics  </a:t>
            </a:r>
            <a:endParaRPr lang="ar-JO" sz="2400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348A9B00-CD19-454E-B5B5-DE4E26B18E25}"/>
              </a:ext>
            </a:extLst>
          </p:cNvPr>
          <p:cNvSpPr txBox="1">
            <a:spLocks/>
          </p:cNvSpPr>
          <p:nvPr/>
        </p:nvSpPr>
        <p:spPr>
          <a:xfrm>
            <a:off x="4716018" y="852784"/>
            <a:ext cx="3970784" cy="521744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en-US" sz="2400" b="1" dirty="0">
                <a:solidFill>
                  <a:srgbClr val="FF0000"/>
                </a:solidFill>
              </a:rPr>
              <a:t>Manifestations:</a:t>
            </a:r>
          </a:p>
          <a:p>
            <a:pPr algn="just"/>
            <a:r>
              <a:rPr lang="en-US" sz="2400" dirty="0"/>
              <a:t>Asymptomatic</a:t>
            </a:r>
          </a:p>
          <a:p>
            <a:pPr algn="just"/>
            <a:r>
              <a:rPr lang="en-US" sz="2400" dirty="0"/>
              <a:t>Symptomatic: mild to severe</a:t>
            </a:r>
          </a:p>
          <a:p>
            <a:pPr algn="just"/>
            <a:r>
              <a:rPr lang="en-US" sz="2400" dirty="0"/>
              <a:t>Gastroenteritis ± systemic manifestations</a:t>
            </a:r>
          </a:p>
          <a:p>
            <a:pPr algn="just"/>
            <a:endParaRPr lang="en-US" sz="2400" dirty="0"/>
          </a:p>
          <a:p>
            <a:pPr algn="just"/>
            <a:r>
              <a:rPr lang="en-US" sz="2400" dirty="0" err="1"/>
              <a:t>Diarrhoea</a:t>
            </a:r>
            <a:r>
              <a:rPr lang="en-US" sz="2400" dirty="0"/>
              <a:t>: </a:t>
            </a:r>
          </a:p>
          <a:p>
            <a:pPr marL="58738" indent="-58738" algn="just">
              <a:buFont typeface="Arial" panose="020B0604020202020204" pitchFamily="34" charset="0"/>
              <a:buNone/>
            </a:pPr>
            <a:r>
              <a:rPr lang="en-US" sz="2400" dirty="0"/>
              <a:t>having three or more loose or liquid stools per day, or as having more stools than is normal for that person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sz="2800" dirty="0">
                <a:solidFill>
                  <a:srgbClr val="FF0000"/>
                </a:solidFill>
              </a:rPr>
              <a:t>Small bowel </a:t>
            </a:r>
            <a:r>
              <a:rPr lang="en-US" sz="2800" dirty="0" err="1">
                <a:solidFill>
                  <a:srgbClr val="FF0000"/>
                </a:solidFill>
              </a:rPr>
              <a:t>diarrhoea</a:t>
            </a:r>
            <a:r>
              <a:rPr lang="en-US" sz="2800" dirty="0"/>
              <a:t>: large volume, watery, less frequent, painless stools. Blood and WBCs are rare. Pain is mid-abdominal.</a:t>
            </a:r>
          </a:p>
          <a:p>
            <a:pPr algn="just" eaLnBrk="1" hangingPunct="1"/>
            <a:endParaRPr lang="en-US" sz="2800" dirty="0"/>
          </a:p>
          <a:p>
            <a:pPr algn="just" eaLnBrk="1" hangingPunct="1"/>
            <a:r>
              <a:rPr lang="en-US" sz="2800" dirty="0">
                <a:solidFill>
                  <a:srgbClr val="FF0000"/>
                </a:solidFill>
              </a:rPr>
              <a:t>Large bowel </a:t>
            </a:r>
            <a:r>
              <a:rPr lang="en-US" sz="2800" dirty="0" err="1">
                <a:solidFill>
                  <a:srgbClr val="FF0000"/>
                </a:solidFill>
              </a:rPr>
              <a:t>diarrhoea</a:t>
            </a:r>
            <a:r>
              <a:rPr lang="en-US" sz="2800" dirty="0">
                <a:solidFill>
                  <a:srgbClr val="FF0000"/>
                </a:solidFill>
              </a:rPr>
              <a:t>: </a:t>
            </a:r>
            <a:r>
              <a:rPr lang="en-US" sz="2800" dirty="0"/>
              <a:t>small volume, often mucoid, more frequent, painful stools. Blood and WBCs are common. Pain is lower-abdominal (left lower quadrant)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07888FD1-1AB6-416E-AC68-85D45BAF5D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35114"/>
            <a:ext cx="7632848" cy="634082"/>
          </a:xfrm>
        </p:spPr>
        <p:txBody>
          <a:bodyPr/>
          <a:lstStyle/>
          <a:p>
            <a:pPr algn="r"/>
            <a:r>
              <a:rPr lang="en-US" sz="3600" b="1" dirty="0">
                <a:solidFill>
                  <a:srgbClr val="7030A0"/>
                </a:solidFill>
              </a:rPr>
              <a:t>General principles in GIT infections</a:t>
            </a:r>
            <a:endParaRPr lang="ar-JO" sz="3600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title"/>
          </p:nvPr>
        </p:nvSpPr>
        <p:spPr>
          <a:xfrm>
            <a:off x="421196" y="111808"/>
            <a:ext cx="8229600" cy="796911"/>
          </a:xfrm>
        </p:spPr>
        <p:txBody>
          <a:bodyPr>
            <a:normAutofit/>
          </a:bodyPr>
          <a:lstStyle/>
          <a:p>
            <a:pPr algn="ctr"/>
            <a:r>
              <a:rPr lang="en-GB" sz="4000" b="1" i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Rotaviruses</a:t>
            </a:r>
            <a:endParaRPr lang="en-GB" sz="40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908720"/>
            <a:ext cx="8712968" cy="5760640"/>
          </a:xfrm>
        </p:spPr>
        <p:txBody>
          <a:bodyPr rtlCol="0">
            <a:normAutofit/>
          </a:bodyPr>
          <a:lstStyle/>
          <a:p>
            <a:pPr algn="just"/>
            <a:r>
              <a:rPr lang="en-GB" sz="3200" dirty="0"/>
              <a:t>The cardinal disease syndrome is acute gastro-enteritis, which is usually </a:t>
            </a:r>
            <a:r>
              <a:rPr lang="en-GB" sz="3200" dirty="0">
                <a:solidFill>
                  <a:srgbClr val="7030A0"/>
                </a:solidFill>
              </a:rPr>
              <a:t>mild</a:t>
            </a:r>
            <a:r>
              <a:rPr lang="en-GB" sz="3200" dirty="0"/>
              <a:t> to moderately severe among children in </a:t>
            </a:r>
            <a:r>
              <a:rPr lang="en-GB" sz="3200" dirty="0">
                <a:solidFill>
                  <a:srgbClr val="7030A0"/>
                </a:solidFill>
              </a:rPr>
              <a:t>developed countries </a:t>
            </a:r>
            <a:r>
              <a:rPr lang="en-GB" sz="3200" dirty="0"/>
              <a:t>but can be very severe and associated with </a:t>
            </a:r>
            <a:r>
              <a:rPr lang="en-GB" sz="3200" dirty="0">
                <a:solidFill>
                  <a:srgbClr val="7030A0"/>
                </a:solidFill>
              </a:rPr>
              <a:t>high mortality rates in developing countries.</a:t>
            </a:r>
          </a:p>
          <a:p>
            <a:pPr algn="just">
              <a:buNone/>
            </a:pPr>
            <a:r>
              <a:rPr lang="en-GB" sz="3200" dirty="0"/>
              <a:t> </a:t>
            </a:r>
          </a:p>
          <a:p>
            <a:pPr algn="just"/>
            <a:r>
              <a:rPr lang="en-GB" sz="3200" dirty="0"/>
              <a:t>Rotaviruses also cause diarrhoea in the young of a wide variety of birds and mammals including cattle, sheep, goat, horses, pigs, dogs, cats and mice, and also rabbits, monkeys and many others.</a:t>
            </a:r>
          </a:p>
          <a:p>
            <a:pPr algn="just">
              <a:buNone/>
            </a:pPr>
            <a:r>
              <a:rPr lang="en-GB" sz="3200" dirty="0"/>
              <a:t> </a:t>
            </a:r>
          </a:p>
          <a:p>
            <a:pPr marL="514350" indent="-514350" algn="just" fontAlgn="auto">
              <a:spcAft>
                <a:spcPts val="0"/>
              </a:spcAft>
              <a:buNone/>
              <a:defRPr/>
            </a:pPr>
            <a:endParaRPr lang="en-GB" sz="3200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908720"/>
            <a:ext cx="4464496" cy="5760640"/>
          </a:xfrm>
        </p:spPr>
        <p:txBody>
          <a:bodyPr rtlCol="0">
            <a:normAutofit/>
          </a:bodyPr>
          <a:lstStyle/>
          <a:p>
            <a:pPr marL="514350" indent="-514350" algn="just" fontAlgn="auto">
              <a:spcAft>
                <a:spcPts val="0"/>
              </a:spcAft>
              <a:buNone/>
              <a:defRPr/>
            </a:pPr>
            <a:r>
              <a:rPr lang="en-GB" sz="2400" b="1" dirty="0">
                <a:solidFill>
                  <a:srgbClr val="FF0000"/>
                </a:solidFill>
              </a:rPr>
              <a:t>Characteristics</a:t>
            </a:r>
            <a:r>
              <a:rPr lang="en-GB" sz="2400" dirty="0"/>
              <a:t>:</a:t>
            </a:r>
          </a:p>
          <a:p>
            <a:pPr algn="just"/>
            <a:r>
              <a:rPr lang="en-GB" sz="2400" dirty="0"/>
              <a:t>Belongs to </a:t>
            </a:r>
            <a:r>
              <a:rPr lang="en-GB" sz="2400" dirty="0" err="1"/>
              <a:t>Reoviruses</a:t>
            </a:r>
            <a:endParaRPr lang="en-GB" sz="2400" dirty="0"/>
          </a:p>
          <a:p>
            <a:pPr algn="just"/>
            <a:r>
              <a:rPr lang="en-GB" sz="2400" dirty="0"/>
              <a:t>Has characteristic double-shelled capsid (inner and outer layer), which in electron micrographs look like spokes grouped around the hub of a wheel (the Latin word, </a:t>
            </a:r>
            <a:r>
              <a:rPr lang="en-GB" sz="2400" i="1" dirty="0"/>
              <a:t>rota</a:t>
            </a:r>
            <a:r>
              <a:rPr lang="en-GB" sz="2400" dirty="0"/>
              <a:t>, means wheel) </a:t>
            </a:r>
          </a:p>
          <a:p>
            <a:pPr algn="just"/>
            <a:r>
              <a:rPr lang="en-GB" sz="2400" dirty="0"/>
              <a:t> Non-enveloped</a:t>
            </a:r>
          </a:p>
          <a:p>
            <a:pPr algn="just">
              <a:buFont typeface="Wingdings" pitchFamily="2" charset="2"/>
              <a:buChar char="Ø"/>
            </a:pPr>
            <a:r>
              <a:rPr lang="en-GB" sz="2400" dirty="0"/>
              <a:t>Genome  </a:t>
            </a:r>
          </a:p>
          <a:p>
            <a:pPr algn="just"/>
            <a:r>
              <a:rPr lang="en-GB" sz="2400" dirty="0"/>
              <a:t>Double stranded RNA genome, 11 segments, RNA polymerase, non-enveloped</a:t>
            </a:r>
          </a:p>
          <a:p>
            <a:pPr marL="514350" indent="-514350" algn="just" fontAlgn="auto">
              <a:spcAft>
                <a:spcPts val="0"/>
              </a:spcAft>
              <a:buNone/>
              <a:defRPr/>
            </a:pPr>
            <a:endParaRPr lang="en-GB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53023" y="260648"/>
            <a:ext cx="3446102" cy="2908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8C0A6A6C-DBC8-4DA0-A631-93E8E5291C61}"/>
              </a:ext>
            </a:extLst>
          </p:cNvPr>
          <p:cNvSpPr txBox="1">
            <a:spLocks/>
          </p:cNvSpPr>
          <p:nvPr/>
        </p:nvSpPr>
        <p:spPr>
          <a:xfrm>
            <a:off x="421196" y="111808"/>
            <a:ext cx="8229600" cy="7969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4000" b="1" i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Rotaviruses</a:t>
            </a:r>
            <a:endParaRPr lang="en-GB" sz="40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2" name="Picture 2" descr="When should I replace my wheel bearings? Avoid a wheel write-off with these  simple checks | road.cc">
            <a:extLst>
              <a:ext uri="{FF2B5EF4-FFF2-40B4-BE49-F238E27FC236}">
                <a16:creationId xmlns:a16="http://schemas.microsoft.com/office/drawing/2014/main" id="{459A0B21-14D8-4035-94C3-CF66E24221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9048" y="3325233"/>
            <a:ext cx="2881748" cy="18724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573A8603-C5D1-4162-B6C2-FC4A1BCE91E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85598" y="5197717"/>
            <a:ext cx="1780952" cy="146775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908720"/>
            <a:ext cx="4968552" cy="5760640"/>
          </a:xfrm>
        </p:spPr>
        <p:txBody>
          <a:bodyPr rtlCol="0">
            <a:normAutofit/>
          </a:bodyPr>
          <a:lstStyle/>
          <a:p>
            <a:pPr algn="just"/>
            <a:r>
              <a:rPr lang="en-GB" sz="2400" dirty="0"/>
              <a:t>Generally, each genome segment codes for only one virus-specific protein (VP). </a:t>
            </a:r>
          </a:p>
          <a:p>
            <a:pPr algn="just"/>
            <a:r>
              <a:rPr lang="en-GB" sz="2400" dirty="0"/>
              <a:t>RNA segment 6 codes for the inner capsid proteins.</a:t>
            </a:r>
          </a:p>
          <a:p>
            <a:pPr algn="just"/>
            <a:r>
              <a:rPr lang="en-GB" sz="2400" dirty="0"/>
              <a:t>VP6 carries epitopes specifying groups and subgroups.</a:t>
            </a:r>
          </a:p>
          <a:p>
            <a:pPr algn="just"/>
            <a:r>
              <a:rPr lang="en-GB" sz="2400" dirty="0"/>
              <a:t>To date, seven different groups (A-G) have been identified.</a:t>
            </a:r>
          </a:p>
          <a:p>
            <a:pPr algn="just"/>
            <a:r>
              <a:rPr lang="en-GB" sz="2400" dirty="0"/>
              <a:t>Only groups A, B and C have been associated with human illness. </a:t>
            </a:r>
          </a:p>
          <a:p>
            <a:pPr algn="just"/>
            <a:r>
              <a:rPr lang="en-GB" sz="2400" dirty="0"/>
              <a:t>Group A rotavirus, or </a:t>
            </a:r>
            <a:r>
              <a:rPr lang="en-GB" sz="2400" i="1" dirty="0"/>
              <a:t>Rotavirus A</a:t>
            </a:r>
            <a:r>
              <a:rPr lang="en-GB" sz="2400" dirty="0"/>
              <a:t>, is responsible for the vast majority of human rotavirus infections (mostly children).  </a:t>
            </a:r>
          </a:p>
          <a:p>
            <a:pPr marL="514350" indent="-514350" algn="just" fontAlgn="auto">
              <a:spcAft>
                <a:spcPts val="0"/>
              </a:spcAft>
              <a:buNone/>
              <a:defRPr/>
            </a:pPr>
            <a:endParaRPr lang="en-GB" sz="2400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F897A61-C9E6-4006-96BB-5897A9C5A4E0}"/>
              </a:ext>
            </a:extLst>
          </p:cNvPr>
          <p:cNvSpPr txBox="1">
            <a:spLocks/>
          </p:cNvSpPr>
          <p:nvPr/>
        </p:nvSpPr>
        <p:spPr>
          <a:xfrm>
            <a:off x="421196" y="111808"/>
            <a:ext cx="8229600" cy="7969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4000" b="1" i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Rotaviruses</a:t>
            </a:r>
            <a:endParaRPr lang="en-GB" sz="40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964E1B6-595C-4CAC-B113-5D877D68A577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76056" y="773527"/>
            <a:ext cx="4032448" cy="417195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0322B3DC-C7C0-4864-A5B9-C9140A78EE53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455756" y="3316510"/>
            <a:ext cx="436724" cy="22497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title"/>
          </p:nvPr>
        </p:nvSpPr>
        <p:spPr>
          <a:xfrm>
            <a:off x="421196" y="116023"/>
            <a:ext cx="8229600" cy="634082"/>
          </a:xfrm>
        </p:spPr>
        <p:txBody>
          <a:bodyPr>
            <a:normAutofit fontScale="90000"/>
          </a:bodyPr>
          <a:lstStyle/>
          <a:p>
            <a:pPr algn="ctr"/>
            <a:r>
              <a:rPr lang="en-GB" sz="4000" b="1" i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Rotaviruses /epidemiology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908720"/>
            <a:ext cx="8712968" cy="5760640"/>
          </a:xfrm>
        </p:spPr>
        <p:txBody>
          <a:bodyPr rtlCol="0">
            <a:noAutofit/>
          </a:bodyPr>
          <a:lstStyle/>
          <a:p>
            <a:pPr algn="just"/>
            <a:r>
              <a:rPr lang="en-GB" sz="2800" dirty="0"/>
              <a:t>Worldwide infections, but the vast majority of deaths occur in children in developing countries.</a:t>
            </a:r>
          </a:p>
          <a:p>
            <a:pPr algn="just"/>
            <a:r>
              <a:rPr lang="en-GB" sz="2800" dirty="0"/>
              <a:t>About 2 million children under 5 years die from diarrhoeal disease in developing countries each year, and rotavirus accounts for about 40% of these deaths </a:t>
            </a:r>
          </a:p>
          <a:p>
            <a:pPr algn="just"/>
            <a:r>
              <a:rPr lang="en-GB" sz="2800" dirty="0"/>
              <a:t>By the age of 5 years, virtually all children have been infected with rotavirus.</a:t>
            </a:r>
          </a:p>
          <a:p>
            <a:pPr algn="just"/>
            <a:r>
              <a:rPr lang="en-US" sz="2800" dirty="0"/>
              <a:t>The most severe disease occurs among children 3-24 months of age</a:t>
            </a:r>
            <a:endParaRPr lang="en-GB" sz="2800" dirty="0"/>
          </a:p>
          <a:p>
            <a:pPr algn="just"/>
            <a:r>
              <a:rPr lang="en-GB" sz="2800" dirty="0"/>
              <a:t>Only a few virus particles (~100 particles) are sufficient to cause disease in the susceptible host. </a:t>
            </a:r>
          </a:p>
          <a:p>
            <a:pPr algn="just">
              <a:buNone/>
            </a:pPr>
            <a:endParaRPr lang="en-GB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7" grpId="0"/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A1E8E06EC6444FAFC969E2A8D1A55E" ma:contentTypeVersion="9" ma:contentTypeDescription="Create a new document." ma:contentTypeScope="" ma:versionID="d3892fa1bde7b531f7fa0a790ea43488">
  <xsd:schema xmlns:xsd="http://www.w3.org/2001/XMLSchema" xmlns:xs="http://www.w3.org/2001/XMLSchema" xmlns:p="http://schemas.microsoft.com/office/2006/metadata/properties" xmlns:ns2="3ae45523-5a85-45e7-8008-accd3c84eec0" xmlns:ns3="5b9ef952-99af-4d0a-b2f4-0e3827503894" targetNamespace="http://schemas.microsoft.com/office/2006/metadata/properties" ma:root="true" ma:fieldsID="d840f164b99fee1144f69857238fa762" ns2:_="" ns3:_="">
    <xsd:import namespace="3ae45523-5a85-45e7-8008-accd3c84eec0"/>
    <xsd:import namespace="5b9ef952-99af-4d0a-b2f4-0e382750389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e45523-5a85-45e7-8008-accd3c84eec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9ff52f34-b351-492d-bd72-b80be8882ab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9ef952-99af-4d0a-b2f4-0e3827503894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792bc8bc-752c-41c2-a696-5d2463662cd4}" ma:internalName="TaxCatchAll" ma:showField="CatchAllData" ma:web="5b9ef952-99af-4d0a-b2f4-0e382750389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b9ef952-99af-4d0a-b2f4-0e3827503894" xsi:nil="true"/>
    <lcf76f155ced4ddcb4097134ff3c332f xmlns="3ae45523-5a85-45e7-8008-accd3c84eec0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97492F80-E204-4DA3-99E4-BFC7522C786C}"/>
</file>

<file path=customXml/itemProps2.xml><?xml version="1.0" encoding="utf-8"?>
<ds:datastoreItem xmlns:ds="http://schemas.openxmlformats.org/officeDocument/2006/customXml" ds:itemID="{8351D81E-BD74-417D-96E3-E2567A0F34F3}"/>
</file>

<file path=customXml/itemProps3.xml><?xml version="1.0" encoding="utf-8"?>
<ds:datastoreItem xmlns:ds="http://schemas.openxmlformats.org/officeDocument/2006/customXml" ds:itemID="{51C85BE7-C97C-457D-AAF6-8622ED063B70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3479</TotalTime>
  <Words>1753</Words>
  <Application>Microsoft Office PowerPoint</Application>
  <PresentationFormat>On-screen Show (4:3)</PresentationFormat>
  <Paragraphs>217</Paragraphs>
  <Slides>27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3" baseType="lpstr">
      <vt:lpstr>Arial</vt:lpstr>
      <vt:lpstr>Calibri</vt:lpstr>
      <vt:lpstr>Calibri Light</vt:lpstr>
      <vt:lpstr>Century Schoolbook</vt:lpstr>
      <vt:lpstr>Wingdings</vt:lpstr>
      <vt:lpstr>Office Theme</vt:lpstr>
      <vt:lpstr>GIT Module  2021-2022  (Rotaviruses, Caliciviruses, Adenoviruses)</vt:lpstr>
      <vt:lpstr>GIT infections</vt:lpstr>
      <vt:lpstr>Gastrointestinal Tract</vt:lpstr>
      <vt:lpstr>General principles in GIT infections</vt:lpstr>
      <vt:lpstr>General principles in GIT infections</vt:lpstr>
      <vt:lpstr>Rotaviruses</vt:lpstr>
      <vt:lpstr>PowerPoint Presentation</vt:lpstr>
      <vt:lpstr>PowerPoint Presentation</vt:lpstr>
      <vt:lpstr>Rotaviruses /epidemiology</vt:lpstr>
      <vt:lpstr>PowerPoint Presentation</vt:lpstr>
      <vt:lpstr> Rotaviruses/Pathogenesis and immunity  </vt:lpstr>
      <vt:lpstr>PowerPoint Presentation</vt:lpstr>
      <vt:lpstr> Rotaviruses/Pathogenesis and immunity  </vt:lpstr>
      <vt:lpstr> Rotaviruses/Pathogenesis and immunity  </vt:lpstr>
      <vt:lpstr> Rotaviruses/Pathogenesis and immunity  </vt:lpstr>
      <vt:lpstr>Rotaviruses / clinically</vt:lpstr>
      <vt:lpstr>Rotaviruses / lab. diagnosis</vt:lpstr>
      <vt:lpstr>Rotaviruses / treatment</vt:lpstr>
      <vt:lpstr>Rotaviruses / control</vt:lpstr>
      <vt:lpstr>Rotaviruses / control</vt:lpstr>
      <vt:lpstr>Adenoviruses</vt:lpstr>
      <vt:lpstr>Caliciviruses / noroviruses &amp; sapoviruses</vt:lpstr>
      <vt:lpstr>Caliciviruses / noroviruses &amp; sapoviruses</vt:lpstr>
      <vt:lpstr>Caliciviruses / noroviruses &amp; sapoviruses</vt:lpstr>
      <vt:lpstr>Caliciviruses / noroviruses &amp; sapoviruses</vt:lpstr>
      <vt:lpstr>Caliciviruses / noroviruses &amp; sapoviruses</vt:lpstr>
      <vt:lpstr>Bacterial vs. viral gastroenteritis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Pneumocustic pneumonia</dc:title>
  <dc:creator>Windows User</dc:creator>
  <cp:lastModifiedBy>HP</cp:lastModifiedBy>
  <cp:revision>323</cp:revision>
  <dcterms:created xsi:type="dcterms:W3CDTF">2009-12-14T20:42:40Z</dcterms:created>
  <dcterms:modified xsi:type="dcterms:W3CDTF">2022-04-16T19:37:54Z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0x01010081A1E8E06EC6444FAFC969E2A8D1A55E</vt:lpwstr>
  </property>
</Properties>
</file>