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935" r:id="rId1"/>
  </p:sldMasterIdLst>
  <p:notesMasterIdLst>
    <p:notesMasterId r:id="rId54"/>
  </p:notesMasterIdLst>
  <p:sldIdLst>
    <p:sldId id="256" r:id="rId2"/>
    <p:sldId id="301" r:id="rId3"/>
    <p:sldId id="257" r:id="rId4"/>
    <p:sldId id="258" r:id="rId5"/>
    <p:sldId id="259" r:id="rId6"/>
    <p:sldId id="260" r:id="rId7"/>
    <p:sldId id="261" r:id="rId8"/>
    <p:sldId id="262" r:id="rId9"/>
    <p:sldId id="263" r:id="rId10"/>
    <p:sldId id="264" r:id="rId11"/>
    <p:sldId id="303" r:id="rId12"/>
    <p:sldId id="265" r:id="rId13"/>
    <p:sldId id="302" r:id="rId14"/>
    <p:sldId id="266" r:id="rId15"/>
    <p:sldId id="267" r:id="rId16"/>
    <p:sldId id="268" r:id="rId17"/>
    <p:sldId id="269" r:id="rId18"/>
    <p:sldId id="271" r:id="rId19"/>
    <p:sldId id="272" r:id="rId20"/>
    <p:sldId id="273" r:id="rId21"/>
    <p:sldId id="274" r:id="rId22"/>
    <p:sldId id="275" r:id="rId23"/>
    <p:sldId id="306" r:id="rId24"/>
    <p:sldId id="276" r:id="rId25"/>
    <p:sldId id="277" r:id="rId26"/>
    <p:sldId id="311" r:id="rId27"/>
    <p:sldId id="312" r:id="rId28"/>
    <p:sldId id="279" r:id="rId29"/>
    <p:sldId id="280" r:id="rId30"/>
    <p:sldId id="313" r:id="rId31"/>
    <p:sldId id="308" r:id="rId32"/>
    <p:sldId id="281" r:id="rId33"/>
    <p:sldId id="282" r:id="rId34"/>
    <p:sldId id="285" r:id="rId35"/>
    <p:sldId id="314" r:id="rId36"/>
    <p:sldId id="307" r:id="rId37"/>
    <p:sldId id="287" r:id="rId38"/>
    <p:sldId id="288" r:id="rId39"/>
    <p:sldId id="289" r:id="rId40"/>
    <p:sldId id="290" r:id="rId41"/>
    <p:sldId id="291" r:id="rId42"/>
    <p:sldId id="292" r:id="rId43"/>
    <p:sldId id="293" r:id="rId44"/>
    <p:sldId id="294" r:id="rId45"/>
    <p:sldId id="295" r:id="rId46"/>
    <p:sldId id="296" r:id="rId47"/>
    <p:sldId id="305" r:id="rId48"/>
    <p:sldId id="297" r:id="rId49"/>
    <p:sldId id="298" r:id="rId50"/>
    <p:sldId id="299" r:id="rId51"/>
    <p:sldId id="300" r:id="rId52"/>
    <p:sldId id="304" r:id="rId53"/>
  </p:sldIdLst>
  <p:sldSz cx="9144000" cy="6858000" type="screen4x3"/>
  <p:notesSz cx="6858000" cy="9144000"/>
  <p:defaultTextStyle>
    <a:defPPr>
      <a:defRPr lang="ar-JO"/>
    </a:defPPr>
    <a:lvl1pPr algn="l" rtl="0" eaLnBrk="0" fontAlgn="base" hangingPunct="0">
      <a:spcBef>
        <a:spcPct val="0"/>
      </a:spcBef>
      <a:spcAft>
        <a:spcPct val="0"/>
      </a:spcAft>
      <a:defRPr kern="1200">
        <a:solidFill>
          <a:schemeClr val="tx1"/>
        </a:solidFill>
        <a:latin typeface="Comic Sans MS" pitchFamily="66" charset="0"/>
        <a:ea typeface="+mn-ea"/>
        <a:cs typeface="Arial" charset="0"/>
      </a:defRPr>
    </a:lvl1pPr>
    <a:lvl2pPr marL="457200" algn="l" rtl="0" eaLnBrk="0" fontAlgn="base" hangingPunct="0">
      <a:spcBef>
        <a:spcPct val="0"/>
      </a:spcBef>
      <a:spcAft>
        <a:spcPct val="0"/>
      </a:spcAft>
      <a:defRPr kern="1200">
        <a:solidFill>
          <a:schemeClr val="tx1"/>
        </a:solidFill>
        <a:latin typeface="Comic Sans MS" pitchFamily="66" charset="0"/>
        <a:ea typeface="+mn-ea"/>
        <a:cs typeface="Arial" charset="0"/>
      </a:defRPr>
    </a:lvl2pPr>
    <a:lvl3pPr marL="914400" algn="l" rtl="0" eaLnBrk="0" fontAlgn="base" hangingPunct="0">
      <a:spcBef>
        <a:spcPct val="0"/>
      </a:spcBef>
      <a:spcAft>
        <a:spcPct val="0"/>
      </a:spcAft>
      <a:defRPr kern="1200">
        <a:solidFill>
          <a:schemeClr val="tx1"/>
        </a:solidFill>
        <a:latin typeface="Comic Sans MS" pitchFamily="66" charset="0"/>
        <a:ea typeface="+mn-ea"/>
        <a:cs typeface="Arial" charset="0"/>
      </a:defRPr>
    </a:lvl3pPr>
    <a:lvl4pPr marL="1371600" algn="l" rtl="0" eaLnBrk="0" fontAlgn="base" hangingPunct="0">
      <a:spcBef>
        <a:spcPct val="0"/>
      </a:spcBef>
      <a:spcAft>
        <a:spcPct val="0"/>
      </a:spcAft>
      <a:defRPr kern="1200">
        <a:solidFill>
          <a:schemeClr val="tx1"/>
        </a:solidFill>
        <a:latin typeface="Comic Sans MS" pitchFamily="66" charset="0"/>
        <a:ea typeface="+mn-ea"/>
        <a:cs typeface="Arial" charset="0"/>
      </a:defRPr>
    </a:lvl4pPr>
    <a:lvl5pPr marL="1828800" algn="l" rtl="0" eaLnBrk="0" fontAlgn="base" hangingPunct="0">
      <a:spcBef>
        <a:spcPct val="0"/>
      </a:spcBef>
      <a:spcAft>
        <a:spcPct val="0"/>
      </a:spcAft>
      <a:defRPr kern="1200">
        <a:solidFill>
          <a:schemeClr val="tx1"/>
        </a:solidFill>
        <a:latin typeface="Comic Sans MS" pitchFamily="66" charset="0"/>
        <a:ea typeface="+mn-ea"/>
        <a:cs typeface="Arial" charset="0"/>
      </a:defRPr>
    </a:lvl5pPr>
    <a:lvl6pPr marL="2286000" algn="l" defTabSz="914400" rtl="0" eaLnBrk="1" latinLnBrk="0" hangingPunct="1">
      <a:defRPr kern="1200">
        <a:solidFill>
          <a:schemeClr val="tx1"/>
        </a:solidFill>
        <a:latin typeface="Comic Sans MS" pitchFamily="66" charset="0"/>
        <a:ea typeface="+mn-ea"/>
        <a:cs typeface="Arial" charset="0"/>
      </a:defRPr>
    </a:lvl6pPr>
    <a:lvl7pPr marL="2743200" algn="l" defTabSz="914400" rtl="0" eaLnBrk="1" latinLnBrk="0" hangingPunct="1">
      <a:defRPr kern="1200">
        <a:solidFill>
          <a:schemeClr val="tx1"/>
        </a:solidFill>
        <a:latin typeface="Comic Sans MS" pitchFamily="66" charset="0"/>
        <a:ea typeface="+mn-ea"/>
        <a:cs typeface="Arial" charset="0"/>
      </a:defRPr>
    </a:lvl7pPr>
    <a:lvl8pPr marL="3200400" algn="l" defTabSz="914400" rtl="0" eaLnBrk="1" latinLnBrk="0" hangingPunct="1">
      <a:defRPr kern="1200">
        <a:solidFill>
          <a:schemeClr val="tx1"/>
        </a:solidFill>
        <a:latin typeface="Comic Sans MS" pitchFamily="66" charset="0"/>
        <a:ea typeface="+mn-ea"/>
        <a:cs typeface="Arial" charset="0"/>
      </a:defRPr>
    </a:lvl8pPr>
    <a:lvl9pPr marL="3657600" algn="l" defTabSz="914400" rtl="0" eaLnBrk="1" latinLnBrk="0" hangingPunct="1">
      <a:defRPr kern="1200">
        <a:solidFill>
          <a:schemeClr val="tx1"/>
        </a:solidFill>
        <a:latin typeface="Comic Sans MS" pitchFamily="66"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3990" autoAdjust="0"/>
    <p:restoredTop sz="95401" autoAdjust="0"/>
  </p:normalViewPr>
  <p:slideViewPr>
    <p:cSldViewPr>
      <p:cViewPr>
        <p:scale>
          <a:sx n="77" d="100"/>
          <a:sy n="77" d="100"/>
        </p:scale>
        <p:origin x="-1158"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362D40CE-D0E4-4767-9B55-C7F956424EA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rtl="1" eaLnBrk="1" hangingPunct="1">
              <a:defRPr sz="1200">
                <a:cs typeface="Arial" panose="020B0604020202020204" pitchFamily="34" charset="0"/>
              </a:defRPr>
            </a:lvl1pPr>
          </a:lstStyle>
          <a:p>
            <a:pPr>
              <a:defRPr/>
            </a:pPr>
            <a:endParaRPr lang="en-US"/>
          </a:p>
        </p:txBody>
      </p:sp>
      <p:sp>
        <p:nvSpPr>
          <p:cNvPr id="3" name="Date Placeholder 2">
            <a:extLst>
              <a:ext uri="{FF2B5EF4-FFF2-40B4-BE49-F238E27FC236}">
                <a16:creationId xmlns:a16="http://schemas.microsoft.com/office/drawing/2014/main" xmlns="" id="{D2C21D08-29EC-475D-AA05-6A04B0BA3AC3}"/>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rtl="1" eaLnBrk="1" hangingPunct="1">
              <a:defRPr sz="1200">
                <a:cs typeface="Arial" panose="020B0604020202020204" pitchFamily="34" charset="0"/>
              </a:defRPr>
            </a:lvl1pPr>
          </a:lstStyle>
          <a:p>
            <a:pPr>
              <a:defRPr/>
            </a:pPr>
            <a:fld id="{CEF1FCDA-BCC4-4310-A802-323D62DF2A8C}" type="datetimeFigureOut">
              <a:rPr lang="en-US"/>
              <a:pPr>
                <a:defRPr/>
              </a:pPr>
              <a:t>2/12/2021</a:t>
            </a:fld>
            <a:endParaRPr lang="en-US"/>
          </a:p>
        </p:txBody>
      </p:sp>
      <p:sp>
        <p:nvSpPr>
          <p:cNvPr id="4" name="Slide Image Placeholder 3">
            <a:extLst>
              <a:ext uri="{FF2B5EF4-FFF2-40B4-BE49-F238E27FC236}">
                <a16:creationId xmlns:a16="http://schemas.microsoft.com/office/drawing/2014/main" xmlns="" id="{512DA5D2-3450-4F8C-969F-42842439CB3A}"/>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xmlns="" id="{61AD36E7-E51B-4F76-9597-0C08E9AD26AD}"/>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xmlns="" id="{F520E428-32EF-4D6B-9197-60EC2E9A274E}"/>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rtl="1" eaLnBrk="1" hangingPunct="1">
              <a:defRPr sz="1200">
                <a:cs typeface="Arial" panose="020B0604020202020204" pitchFamily="34" charset="0"/>
              </a:defRPr>
            </a:lvl1pPr>
          </a:lstStyle>
          <a:p>
            <a:pPr>
              <a:defRPr/>
            </a:pPr>
            <a:endParaRPr lang="en-US"/>
          </a:p>
        </p:txBody>
      </p:sp>
      <p:sp>
        <p:nvSpPr>
          <p:cNvPr id="7" name="Slide Number Placeholder 6">
            <a:extLst>
              <a:ext uri="{FF2B5EF4-FFF2-40B4-BE49-F238E27FC236}">
                <a16:creationId xmlns:a16="http://schemas.microsoft.com/office/drawing/2014/main" xmlns="" id="{E45781CF-845C-4F98-BFA3-CBD67A895FE3}"/>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rtl="1" eaLnBrk="1" hangingPunct="1">
              <a:defRPr sz="1200"/>
            </a:lvl1pPr>
          </a:lstStyle>
          <a:p>
            <a:fld id="{AFD18503-FC6D-4F77-B497-3E4C32BB5D96}" type="slidenum">
              <a:rPr lang="en-US" altLang="en-US"/>
              <a:pPr/>
              <a:t>‹#›</a:t>
            </a:fld>
            <a:endParaRPr lang="en-US" altLang="en-US"/>
          </a:p>
        </p:txBody>
      </p:sp>
    </p:spTree>
    <p:extLst>
      <p:ext uri="{BB962C8B-B14F-4D97-AF65-F5344CB8AC3E}">
        <p14:creationId xmlns:p14="http://schemas.microsoft.com/office/powerpoint/2010/main" val="28393412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uptodate.com/contents/approach-to-the-child-with-anemia/abstract/1"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cs typeface="Arial" charset="0"/>
              </a:rPr>
              <a:t>with term infants, preterm infants are born with lower HCT and HGB, have shorter red blood cell (RBC) life span, and have impaired erythropoietin production due to immature liver function [</a:t>
            </a:r>
            <a:r>
              <a:rPr lang="en-US" altLang="en-US" u="sng" smtClean="0">
                <a:cs typeface="Arial" charset="0"/>
                <a:hlinkClick r:id="rId3"/>
              </a:rPr>
              <a:t>1</a:t>
            </a:r>
            <a:r>
              <a:rPr lang="en-US" altLang="en-US" smtClean="0">
                <a:cs typeface="Arial" charset="0"/>
              </a:rPr>
              <a:t>]. Hence the decline in RBC production occurs earlier after birth and is more severe than the anemia seen in term infants. This is referred to as "anemia of prematurity" and is discussed in detail separately</a:t>
            </a:r>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mic Sans MS" pitchFamily="66" charset="0"/>
                <a:cs typeface="Arial" charset="0"/>
              </a:defRPr>
            </a:lvl1pPr>
            <a:lvl2pPr marL="742950" indent="-285750">
              <a:defRPr>
                <a:solidFill>
                  <a:schemeClr val="tx1"/>
                </a:solidFill>
                <a:latin typeface="Comic Sans MS" pitchFamily="66" charset="0"/>
                <a:cs typeface="Arial" charset="0"/>
              </a:defRPr>
            </a:lvl2pPr>
            <a:lvl3pPr marL="1143000" indent="-228600">
              <a:defRPr>
                <a:solidFill>
                  <a:schemeClr val="tx1"/>
                </a:solidFill>
                <a:latin typeface="Comic Sans MS" pitchFamily="66" charset="0"/>
                <a:cs typeface="Arial" charset="0"/>
              </a:defRPr>
            </a:lvl3pPr>
            <a:lvl4pPr marL="1600200" indent="-228600">
              <a:defRPr>
                <a:solidFill>
                  <a:schemeClr val="tx1"/>
                </a:solidFill>
                <a:latin typeface="Comic Sans MS" pitchFamily="66" charset="0"/>
                <a:cs typeface="Arial" charset="0"/>
              </a:defRPr>
            </a:lvl4pPr>
            <a:lvl5pPr marL="2057400" indent="-228600">
              <a:defRPr>
                <a:solidFill>
                  <a:schemeClr val="tx1"/>
                </a:solidFill>
                <a:latin typeface="Comic Sans MS" pitchFamily="66" charset="0"/>
                <a:cs typeface="Arial" charset="0"/>
              </a:defRPr>
            </a:lvl5pPr>
            <a:lvl6pPr marL="2514600" indent="-228600" eaLnBrk="0" fontAlgn="base" hangingPunct="0">
              <a:spcBef>
                <a:spcPct val="0"/>
              </a:spcBef>
              <a:spcAft>
                <a:spcPct val="0"/>
              </a:spcAft>
              <a:defRPr>
                <a:solidFill>
                  <a:schemeClr val="tx1"/>
                </a:solidFill>
                <a:latin typeface="Comic Sans MS" pitchFamily="66" charset="0"/>
                <a:cs typeface="Arial" charset="0"/>
              </a:defRPr>
            </a:lvl6pPr>
            <a:lvl7pPr marL="2971800" indent="-228600" eaLnBrk="0" fontAlgn="base" hangingPunct="0">
              <a:spcBef>
                <a:spcPct val="0"/>
              </a:spcBef>
              <a:spcAft>
                <a:spcPct val="0"/>
              </a:spcAft>
              <a:defRPr>
                <a:solidFill>
                  <a:schemeClr val="tx1"/>
                </a:solidFill>
                <a:latin typeface="Comic Sans MS" pitchFamily="66" charset="0"/>
                <a:cs typeface="Arial" charset="0"/>
              </a:defRPr>
            </a:lvl7pPr>
            <a:lvl8pPr marL="3429000" indent="-228600" eaLnBrk="0" fontAlgn="base" hangingPunct="0">
              <a:spcBef>
                <a:spcPct val="0"/>
              </a:spcBef>
              <a:spcAft>
                <a:spcPct val="0"/>
              </a:spcAft>
              <a:defRPr>
                <a:solidFill>
                  <a:schemeClr val="tx1"/>
                </a:solidFill>
                <a:latin typeface="Comic Sans MS" pitchFamily="66" charset="0"/>
                <a:cs typeface="Arial" charset="0"/>
              </a:defRPr>
            </a:lvl8pPr>
            <a:lvl9pPr marL="3886200" indent="-228600" eaLnBrk="0" fontAlgn="base" hangingPunct="0">
              <a:spcBef>
                <a:spcPct val="0"/>
              </a:spcBef>
              <a:spcAft>
                <a:spcPct val="0"/>
              </a:spcAft>
              <a:defRPr>
                <a:solidFill>
                  <a:schemeClr val="tx1"/>
                </a:solidFill>
                <a:latin typeface="Comic Sans MS" pitchFamily="66" charset="0"/>
                <a:cs typeface="Arial" charset="0"/>
              </a:defRPr>
            </a:lvl9pPr>
          </a:lstStyle>
          <a:p>
            <a:fld id="{FF94DAAE-64A9-4C95-8784-55A047267E96}" type="slidenum">
              <a:rPr lang="en-US" altLang="en-US"/>
              <a:pPr/>
              <a:t>4</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cs typeface="Arial" charset="0"/>
              </a:rPr>
              <a:t>Screning ,,AOP VS EXAGGERATED</a:t>
            </a:r>
          </a:p>
          <a:p>
            <a:pPr eaLnBrk="1" hangingPunct="1"/>
            <a:endParaRPr lang="en-US" altLang="en-US" smtClean="0">
              <a:cs typeface="Arial" charset="0"/>
            </a:endParaRPr>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mic Sans MS" pitchFamily="66" charset="0"/>
                <a:cs typeface="Arial" charset="0"/>
              </a:defRPr>
            </a:lvl1pPr>
            <a:lvl2pPr marL="742950" indent="-285750">
              <a:defRPr>
                <a:solidFill>
                  <a:schemeClr val="tx1"/>
                </a:solidFill>
                <a:latin typeface="Comic Sans MS" pitchFamily="66" charset="0"/>
                <a:cs typeface="Arial" charset="0"/>
              </a:defRPr>
            </a:lvl2pPr>
            <a:lvl3pPr marL="1143000" indent="-228600">
              <a:defRPr>
                <a:solidFill>
                  <a:schemeClr val="tx1"/>
                </a:solidFill>
                <a:latin typeface="Comic Sans MS" pitchFamily="66" charset="0"/>
                <a:cs typeface="Arial" charset="0"/>
              </a:defRPr>
            </a:lvl3pPr>
            <a:lvl4pPr marL="1600200" indent="-228600">
              <a:defRPr>
                <a:solidFill>
                  <a:schemeClr val="tx1"/>
                </a:solidFill>
                <a:latin typeface="Comic Sans MS" pitchFamily="66" charset="0"/>
                <a:cs typeface="Arial" charset="0"/>
              </a:defRPr>
            </a:lvl4pPr>
            <a:lvl5pPr marL="2057400" indent="-228600">
              <a:defRPr>
                <a:solidFill>
                  <a:schemeClr val="tx1"/>
                </a:solidFill>
                <a:latin typeface="Comic Sans MS" pitchFamily="66" charset="0"/>
                <a:cs typeface="Arial" charset="0"/>
              </a:defRPr>
            </a:lvl5pPr>
            <a:lvl6pPr marL="2514600" indent="-228600" eaLnBrk="0" fontAlgn="base" hangingPunct="0">
              <a:spcBef>
                <a:spcPct val="0"/>
              </a:spcBef>
              <a:spcAft>
                <a:spcPct val="0"/>
              </a:spcAft>
              <a:defRPr>
                <a:solidFill>
                  <a:schemeClr val="tx1"/>
                </a:solidFill>
                <a:latin typeface="Comic Sans MS" pitchFamily="66" charset="0"/>
                <a:cs typeface="Arial" charset="0"/>
              </a:defRPr>
            </a:lvl6pPr>
            <a:lvl7pPr marL="2971800" indent="-228600" eaLnBrk="0" fontAlgn="base" hangingPunct="0">
              <a:spcBef>
                <a:spcPct val="0"/>
              </a:spcBef>
              <a:spcAft>
                <a:spcPct val="0"/>
              </a:spcAft>
              <a:defRPr>
                <a:solidFill>
                  <a:schemeClr val="tx1"/>
                </a:solidFill>
                <a:latin typeface="Comic Sans MS" pitchFamily="66" charset="0"/>
                <a:cs typeface="Arial" charset="0"/>
              </a:defRPr>
            </a:lvl7pPr>
            <a:lvl8pPr marL="3429000" indent="-228600" eaLnBrk="0" fontAlgn="base" hangingPunct="0">
              <a:spcBef>
                <a:spcPct val="0"/>
              </a:spcBef>
              <a:spcAft>
                <a:spcPct val="0"/>
              </a:spcAft>
              <a:defRPr>
                <a:solidFill>
                  <a:schemeClr val="tx1"/>
                </a:solidFill>
                <a:latin typeface="Comic Sans MS" pitchFamily="66" charset="0"/>
                <a:cs typeface="Arial" charset="0"/>
              </a:defRPr>
            </a:lvl8pPr>
            <a:lvl9pPr marL="3886200" indent="-228600" eaLnBrk="0" fontAlgn="base" hangingPunct="0">
              <a:spcBef>
                <a:spcPct val="0"/>
              </a:spcBef>
              <a:spcAft>
                <a:spcPct val="0"/>
              </a:spcAft>
              <a:defRPr>
                <a:solidFill>
                  <a:schemeClr val="tx1"/>
                </a:solidFill>
                <a:latin typeface="Comic Sans MS" pitchFamily="66" charset="0"/>
                <a:cs typeface="Arial" charset="0"/>
              </a:defRPr>
            </a:lvl9pPr>
          </a:lstStyle>
          <a:p>
            <a:fld id="{5AE57919-D49B-4B95-8D8C-827B3FB1FA2C}" type="slidenum">
              <a:rPr lang="en-US" altLang="en-US"/>
              <a:pPr/>
              <a:t>10</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cs typeface="Arial" charset="0"/>
              </a:rPr>
              <a:t>Dba:congenital bone marrow failure  recognized in 1</a:t>
            </a:r>
            <a:r>
              <a:rPr lang="en-US" altLang="en-US" baseline="30000" smtClean="0">
                <a:cs typeface="Arial" charset="0"/>
              </a:rPr>
              <a:t>st</a:t>
            </a:r>
            <a:r>
              <a:rPr lang="en-US" altLang="en-US" smtClean="0">
                <a:cs typeface="Arial" charset="0"/>
              </a:rPr>
              <a:t> year of life </a:t>
            </a:r>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mic Sans MS" pitchFamily="66" charset="0"/>
                <a:cs typeface="Arial" charset="0"/>
              </a:defRPr>
            </a:lvl1pPr>
            <a:lvl2pPr marL="742950" indent="-285750">
              <a:defRPr>
                <a:solidFill>
                  <a:schemeClr val="tx1"/>
                </a:solidFill>
                <a:latin typeface="Comic Sans MS" pitchFamily="66" charset="0"/>
                <a:cs typeface="Arial" charset="0"/>
              </a:defRPr>
            </a:lvl2pPr>
            <a:lvl3pPr marL="1143000" indent="-228600">
              <a:defRPr>
                <a:solidFill>
                  <a:schemeClr val="tx1"/>
                </a:solidFill>
                <a:latin typeface="Comic Sans MS" pitchFamily="66" charset="0"/>
                <a:cs typeface="Arial" charset="0"/>
              </a:defRPr>
            </a:lvl3pPr>
            <a:lvl4pPr marL="1600200" indent="-228600">
              <a:defRPr>
                <a:solidFill>
                  <a:schemeClr val="tx1"/>
                </a:solidFill>
                <a:latin typeface="Comic Sans MS" pitchFamily="66" charset="0"/>
                <a:cs typeface="Arial" charset="0"/>
              </a:defRPr>
            </a:lvl4pPr>
            <a:lvl5pPr marL="2057400" indent="-228600">
              <a:defRPr>
                <a:solidFill>
                  <a:schemeClr val="tx1"/>
                </a:solidFill>
                <a:latin typeface="Comic Sans MS" pitchFamily="66" charset="0"/>
                <a:cs typeface="Arial" charset="0"/>
              </a:defRPr>
            </a:lvl5pPr>
            <a:lvl6pPr marL="2514600" indent="-228600" eaLnBrk="0" fontAlgn="base" hangingPunct="0">
              <a:spcBef>
                <a:spcPct val="0"/>
              </a:spcBef>
              <a:spcAft>
                <a:spcPct val="0"/>
              </a:spcAft>
              <a:defRPr>
                <a:solidFill>
                  <a:schemeClr val="tx1"/>
                </a:solidFill>
                <a:latin typeface="Comic Sans MS" pitchFamily="66" charset="0"/>
                <a:cs typeface="Arial" charset="0"/>
              </a:defRPr>
            </a:lvl6pPr>
            <a:lvl7pPr marL="2971800" indent="-228600" eaLnBrk="0" fontAlgn="base" hangingPunct="0">
              <a:spcBef>
                <a:spcPct val="0"/>
              </a:spcBef>
              <a:spcAft>
                <a:spcPct val="0"/>
              </a:spcAft>
              <a:defRPr>
                <a:solidFill>
                  <a:schemeClr val="tx1"/>
                </a:solidFill>
                <a:latin typeface="Comic Sans MS" pitchFamily="66" charset="0"/>
                <a:cs typeface="Arial" charset="0"/>
              </a:defRPr>
            </a:lvl7pPr>
            <a:lvl8pPr marL="3429000" indent="-228600" eaLnBrk="0" fontAlgn="base" hangingPunct="0">
              <a:spcBef>
                <a:spcPct val="0"/>
              </a:spcBef>
              <a:spcAft>
                <a:spcPct val="0"/>
              </a:spcAft>
              <a:defRPr>
                <a:solidFill>
                  <a:schemeClr val="tx1"/>
                </a:solidFill>
                <a:latin typeface="Comic Sans MS" pitchFamily="66" charset="0"/>
                <a:cs typeface="Arial" charset="0"/>
              </a:defRPr>
            </a:lvl8pPr>
            <a:lvl9pPr marL="3886200" indent="-228600" eaLnBrk="0" fontAlgn="base" hangingPunct="0">
              <a:spcBef>
                <a:spcPct val="0"/>
              </a:spcBef>
              <a:spcAft>
                <a:spcPct val="0"/>
              </a:spcAft>
              <a:defRPr>
                <a:solidFill>
                  <a:schemeClr val="tx1"/>
                </a:solidFill>
                <a:latin typeface="Comic Sans MS" pitchFamily="66" charset="0"/>
                <a:cs typeface="Arial" charset="0"/>
              </a:defRPr>
            </a:lvl9pPr>
          </a:lstStyle>
          <a:p>
            <a:fld id="{B980DC11-DF43-4828-B0DB-27C2C95E7F6B}" type="slidenum">
              <a:rPr lang="en-US" altLang="en-US"/>
              <a:pPr/>
              <a:t>24</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a:t>Click to edit Master title style</a:t>
            </a: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13">
            <a:extLst>
              <a:ext uri="{FF2B5EF4-FFF2-40B4-BE49-F238E27FC236}">
                <a16:creationId xmlns:a16="http://schemas.microsoft.com/office/drawing/2014/main" xmlns="" id="{20667730-25FE-4A12-9F8E-3313C238C55B}"/>
              </a:ext>
            </a:extLst>
          </p:cNvPr>
          <p:cNvSpPr>
            <a:spLocks noGrp="1"/>
          </p:cNvSpPr>
          <p:nvPr>
            <p:ph type="dt" sz="half" idx="10"/>
          </p:nvPr>
        </p:nvSpPr>
        <p:spPr/>
        <p:txBody>
          <a:bodyPr/>
          <a:lstStyle>
            <a:lvl1pPr>
              <a:defRPr/>
            </a:lvl1pPr>
          </a:lstStyle>
          <a:p>
            <a:pPr>
              <a:defRPr/>
            </a:pPr>
            <a:endParaRPr lang="en-US"/>
          </a:p>
        </p:txBody>
      </p:sp>
      <p:sp>
        <p:nvSpPr>
          <p:cNvPr id="5" name="Footer Placeholder 2">
            <a:extLst>
              <a:ext uri="{FF2B5EF4-FFF2-40B4-BE49-F238E27FC236}">
                <a16:creationId xmlns:a16="http://schemas.microsoft.com/office/drawing/2014/main" xmlns="" id="{05AD28D3-D696-40BF-B4EE-0159EC85F46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xmlns="" id="{6E2456E3-999F-4998-8726-E6D3471CEB32}"/>
              </a:ext>
            </a:extLst>
          </p:cNvPr>
          <p:cNvSpPr>
            <a:spLocks noGrp="1"/>
          </p:cNvSpPr>
          <p:nvPr>
            <p:ph type="sldNum" sz="quarter" idx="12"/>
          </p:nvPr>
        </p:nvSpPr>
        <p:spPr/>
        <p:txBody>
          <a:bodyPr/>
          <a:lstStyle>
            <a:lvl1pPr>
              <a:defRPr/>
            </a:lvl1pPr>
          </a:lstStyle>
          <a:p>
            <a:fld id="{DCCDC5C6-1AF2-4F8D-9B47-9C5320A6A830}" type="slidenum">
              <a:rPr lang="ar-JO" altLang="en-US"/>
              <a:pPr/>
              <a:t>‹#›</a:t>
            </a:fld>
            <a:endParaRPr lang="en-CA" altLang="en-US"/>
          </a:p>
        </p:txBody>
      </p:sp>
    </p:spTree>
    <p:extLst>
      <p:ext uri="{BB962C8B-B14F-4D97-AF65-F5344CB8AC3E}">
        <p14:creationId xmlns:p14="http://schemas.microsoft.com/office/powerpoint/2010/main" val="707687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xmlns="" id="{20667730-25FE-4A12-9F8E-3313C238C55B}"/>
              </a:ext>
            </a:extLst>
          </p:cNvPr>
          <p:cNvSpPr>
            <a:spLocks noGrp="1"/>
          </p:cNvSpPr>
          <p:nvPr>
            <p:ph type="dt" sz="half" idx="10"/>
          </p:nvPr>
        </p:nvSpPr>
        <p:spPr/>
        <p:txBody>
          <a:bodyPr/>
          <a:lstStyle>
            <a:lvl1pPr>
              <a:defRPr/>
            </a:lvl1pPr>
          </a:lstStyle>
          <a:p>
            <a:pPr>
              <a:defRPr/>
            </a:pPr>
            <a:endParaRPr lang="en-US"/>
          </a:p>
        </p:txBody>
      </p:sp>
      <p:sp>
        <p:nvSpPr>
          <p:cNvPr id="5" name="Footer Placeholder 2">
            <a:extLst>
              <a:ext uri="{FF2B5EF4-FFF2-40B4-BE49-F238E27FC236}">
                <a16:creationId xmlns:a16="http://schemas.microsoft.com/office/drawing/2014/main" xmlns="" id="{05AD28D3-D696-40BF-B4EE-0159EC85F46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xmlns="" id="{6E2456E3-999F-4998-8726-E6D3471CEB32}"/>
              </a:ext>
            </a:extLst>
          </p:cNvPr>
          <p:cNvSpPr>
            <a:spLocks noGrp="1"/>
          </p:cNvSpPr>
          <p:nvPr>
            <p:ph type="sldNum" sz="quarter" idx="12"/>
          </p:nvPr>
        </p:nvSpPr>
        <p:spPr/>
        <p:txBody>
          <a:bodyPr/>
          <a:lstStyle>
            <a:lvl1pPr>
              <a:defRPr/>
            </a:lvl1pPr>
          </a:lstStyle>
          <a:p>
            <a:fld id="{4E043EE9-B337-4BD6-BF74-674AC070F866}" type="slidenum">
              <a:rPr lang="ar-JO" altLang="en-US"/>
              <a:pPr/>
              <a:t>‹#›</a:t>
            </a:fld>
            <a:endParaRPr lang="en-CA" altLang="en-US"/>
          </a:p>
        </p:txBody>
      </p:sp>
    </p:spTree>
    <p:extLst>
      <p:ext uri="{BB962C8B-B14F-4D97-AF65-F5344CB8AC3E}">
        <p14:creationId xmlns:p14="http://schemas.microsoft.com/office/powerpoint/2010/main" val="3310562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xmlns="" id="{20667730-25FE-4A12-9F8E-3313C238C55B}"/>
              </a:ext>
            </a:extLst>
          </p:cNvPr>
          <p:cNvSpPr>
            <a:spLocks noGrp="1"/>
          </p:cNvSpPr>
          <p:nvPr>
            <p:ph type="dt" sz="half" idx="10"/>
          </p:nvPr>
        </p:nvSpPr>
        <p:spPr/>
        <p:txBody>
          <a:bodyPr/>
          <a:lstStyle>
            <a:lvl1pPr>
              <a:defRPr/>
            </a:lvl1pPr>
          </a:lstStyle>
          <a:p>
            <a:pPr>
              <a:defRPr/>
            </a:pPr>
            <a:endParaRPr lang="en-US"/>
          </a:p>
        </p:txBody>
      </p:sp>
      <p:sp>
        <p:nvSpPr>
          <p:cNvPr id="5" name="Footer Placeholder 2">
            <a:extLst>
              <a:ext uri="{FF2B5EF4-FFF2-40B4-BE49-F238E27FC236}">
                <a16:creationId xmlns:a16="http://schemas.microsoft.com/office/drawing/2014/main" xmlns="" id="{05AD28D3-D696-40BF-B4EE-0159EC85F46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xmlns="" id="{6E2456E3-999F-4998-8726-E6D3471CEB32}"/>
              </a:ext>
            </a:extLst>
          </p:cNvPr>
          <p:cNvSpPr>
            <a:spLocks noGrp="1"/>
          </p:cNvSpPr>
          <p:nvPr>
            <p:ph type="sldNum" sz="quarter" idx="12"/>
          </p:nvPr>
        </p:nvSpPr>
        <p:spPr/>
        <p:txBody>
          <a:bodyPr/>
          <a:lstStyle>
            <a:lvl1pPr>
              <a:defRPr/>
            </a:lvl1pPr>
          </a:lstStyle>
          <a:p>
            <a:fld id="{2EF6506C-2E89-4AB8-A88E-893094F77B75}" type="slidenum">
              <a:rPr lang="ar-JO" altLang="en-US"/>
              <a:pPr/>
              <a:t>‹#›</a:t>
            </a:fld>
            <a:endParaRPr lang="en-CA" altLang="en-US"/>
          </a:p>
        </p:txBody>
      </p:sp>
    </p:spTree>
    <p:extLst>
      <p:ext uri="{BB962C8B-B14F-4D97-AF65-F5344CB8AC3E}">
        <p14:creationId xmlns:p14="http://schemas.microsoft.com/office/powerpoint/2010/main" val="28288515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6870700" cy="1600200"/>
          </a:xfrm>
        </p:spPr>
        <p:txBody>
          <a:bodyPr/>
          <a:lstStyle/>
          <a:p>
            <a:r>
              <a:rPr lang="en-US"/>
              <a:t>Click to edit Master title style</a:t>
            </a:r>
            <a:endParaRPr lang="en-CA"/>
          </a:p>
        </p:txBody>
      </p:sp>
      <p:sp>
        <p:nvSpPr>
          <p:cNvPr id="3" name="Table Placeholder 2"/>
          <p:cNvSpPr>
            <a:spLocks noGrp="1"/>
          </p:cNvSpPr>
          <p:nvPr>
            <p:ph type="tbl" idx="1"/>
          </p:nvPr>
        </p:nvSpPr>
        <p:spPr>
          <a:xfrm>
            <a:off x="685800" y="1828800"/>
            <a:ext cx="7696200" cy="3657600"/>
          </a:xfrm>
        </p:spPr>
        <p:txBody>
          <a:bodyPr>
            <a:normAutofit/>
          </a:bodyPr>
          <a:lstStyle/>
          <a:p>
            <a:pPr lvl="0"/>
            <a:endParaRPr lang="en-CA" noProof="0"/>
          </a:p>
        </p:txBody>
      </p:sp>
      <p:sp>
        <p:nvSpPr>
          <p:cNvPr id="4" name="Date Placeholder 13">
            <a:extLst>
              <a:ext uri="{FF2B5EF4-FFF2-40B4-BE49-F238E27FC236}">
                <a16:creationId xmlns:a16="http://schemas.microsoft.com/office/drawing/2014/main" xmlns="" id="{20667730-25FE-4A12-9F8E-3313C238C55B}"/>
              </a:ext>
            </a:extLst>
          </p:cNvPr>
          <p:cNvSpPr>
            <a:spLocks noGrp="1"/>
          </p:cNvSpPr>
          <p:nvPr>
            <p:ph type="dt" sz="half" idx="10"/>
          </p:nvPr>
        </p:nvSpPr>
        <p:spPr/>
        <p:txBody>
          <a:bodyPr/>
          <a:lstStyle>
            <a:lvl1pPr>
              <a:defRPr/>
            </a:lvl1pPr>
          </a:lstStyle>
          <a:p>
            <a:pPr>
              <a:defRPr/>
            </a:pPr>
            <a:endParaRPr lang="en-US"/>
          </a:p>
        </p:txBody>
      </p:sp>
      <p:sp>
        <p:nvSpPr>
          <p:cNvPr id="5" name="Footer Placeholder 2">
            <a:extLst>
              <a:ext uri="{FF2B5EF4-FFF2-40B4-BE49-F238E27FC236}">
                <a16:creationId xmlns:a16="http://schemas.microsoft.com/office/drawing/2014/main" xmlns="" id="{05AD28D3-D696-40BF-B4EE-0159EC85F46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xmlns="" id="{6E2456E3-999F-4998-8726-E6D3471CEB32}"/>
              </a:ext>
            </a:extLst>
          </p:cNvPr>
          <p:cNvSpPr>
            <a:spLocks noGrp="1"/>
          </p:cNvSpPr>
          <p:nvPr>
            <p:ph type="sldNum" sz="quarter" idx="12"/>
          </p:nvPr>
        </p:nvSpPr>
        <p:spPr/>
        <p:txBody>
          <a:bodyPr/>
          <a:lstStyle>
            <a:lvl1pPr>
              <a:defRPr/>
            </a:lvl1pPr>
          </a:lstStyle>
          <a:p>
            <a:fld id="{75F36540-317C-4310-A884-642C46F58E8B}" type="slidenum">
              <a:rPr lang="ar-JO" altLang="en-US"/>
              <a:pPr/>
              <a:t>‹#›</a:t>
            </a:fld>
            <a:endParaRPr lang="en-CA" altLang="en-US"/>
          </a:p>
        </p:txBody>
      </p:sp>
    </p:spTree>
    <p:extLst>
      <p:ext uri="{BB962C8B-B14F-4D97-AF65-F5344CB8AC3E}">
        <p14:creationId xmlns:p14="http://schemas.microsoft.com/office/powerpoint/2010/main" val="661592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xmlns="" id="{20667730-25FE-4A12-9F8E-3313C238C55B}"/>
              </a:ext>
            </a:extLst>
          </p:cNvPr>
          <p:cNvSpPr>
            <a:spLocks noGrp="1"/>
          </p:cNvSpPr>
          <p:nvPr>
            <p:ph type="dt" sz="half" idx="10"/>
          </p:nvPr>
        </p:nvSpPr>
        <p:spPr/>
        <p:txBody>
          <a:bodyPr/>
          <a:lstStyle>
            <a:lvl1pPr>
              <a:defRPr/>
            </a:lvl1pPr>
          </a:lstStyle>
          <a:p>
            <a:pPr>
              <a:defRPr/>
            </a:pPr>
            <a:endParaRPr lang="en-US"/>
          </a:p>
        </p:txBody>
      </p:sp>
      <p:sp>
        <p:nvSpPr>
          <p:cNvPr id="5" name="Footer Placeholder 2">
            <a:extLst>
              <a:ext uri="{FF2B5EF4-FFF2-40B4-BE49-F238E27FC236}">
                <a16:creationId xmlns:a16="http://schemas.microsoft.com/office/drawing/2014/main" xmlns="" id="{05AD28D3-D696-40BF-B4EE-0159EC85F46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xmlns="" id="{6E2456E3-999F-4998-8726-E6D3471CEB32}"/>
              </a:ext>
            </a:extLst>
          </p:cNvPr>
          <p:cNvSpPr>
            <a:spLocks noGrp="1"/>
          </p:cNvSpPr>
          <p:nvPr>
            <p:ph type="sldNum" sz="quarter" idx="12"/>
          </p:nvPr>
        </p:nvSpPr>
        <p:spPr/>
        <p:txBody>
          <a:bodyPr/>
          <a:lstStyle>
            <a:lvl1pPr>
              <a:defRPr/>
            </a:lvl1pPr>
          </a:lstStyle>
          <a:p>
            <a:fld id="{A33FBE83-FC7E-4A20-966F-52EF80DA44E8}" type="slidenum">
              <a:rPr lang="ar-JO" altLang="en-US"/>
              <a:pPr/>
              <a:t>‹#›</a:t>
            </a:fld>
            <a:endParaRPr lang="en-CA" altLang="en-US"/>
          </a:p>
        </p:txBody>
      </p:sp>
    </p:spTree>
    <p:extLst>
      <p:ext uri="{BB962C8B-B14F-4D97-AF65-F5344CB8AC3E}">
        <p14:creationId xmlns:p14="http://schemas.microsoft.com/office/powerpoint/2010/main" val="1669730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a:extLst>
              <a:ext uri="{FF2B5EF4-FFF2-40B4-BE49-F238E27FC236}">
                <a16:creationId xmlns:a16="http://schemas.microsoft.com/office/drawing/2014/main" xmlns="" id="{5FDFE63A-9878-4C34-A234-2EDD8658038C}"/>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xmlns="" id="{90CE582D-53A3-4FAB-8267-A8FF37EEED8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7BF7D64D-8F23-413D-9DFC-D57DD766237E}"/>
              </a:ext>
            </a:extLst>
          </p:cNvPr>
          <p:cNvSpPr>
            <a:spLocks noGrp="1"/>
          </p:cNvSpPr>
          <p:nvPr>
            <p:ph type="sldNum" sz="quarter" idx="12"/>
          </p:nvPr>
        </p:nvSpPr>
        <p:spPr/>
        <p:txBody>
          <a:bodyPr/>
          <a:lstStyle>
            <a:lvl1pPr>
              <a:defRPr/>
            </a:lvl1pPr>
          </a:lstStyle>
          <a:p>
            <a:fld id="{76CB8CE7-5A8D-45A1-A5BD-F9D9FC06722A}" type="slidenum">
              <a:rPr lang="ar-JO" altLang="en-US"/>
              <a:pPr/>
              <a:t>‹#›</a:t>
            </a:fld>
            <a:endParaRPr lang="en-CA" altLang="en-US"/>
          </a:p>
        </p:txBody>
      </p:sp>
    </p:spTree>
    <p:extLst>
      <p:ext uri="{BB962C8B-B14F-4D97-AF65-F5344CB8AC3E}">
        <p14:creationId xmlns:p14="http://schemas.microsoft.com/office/powerpoint/2010/main" val="346227364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xmlns="" id="{20667730-25FE-4A12-9F8E-3313C238C55B}"/>
              </a:ext>
            </a:extLst>
          </p:cNvPr>
          <p:cNvSpPr>
            <a:spLocks noGrp="1"/>
          </p:cNvSpPr>
          <p:nvPr>
            <p:ph type="dt" sz="half" idx="10"/>
          </p:nvPr>
        </p:nvSpPr>
        <p:spPr/>
        <p:txBody>
          <a:bodyPr/>
          <a:lstStyle>
            <a:lvl1pPr>
              <a:defRPr/>
            </a:lvl1pPr>
          </a:lstStyle>
          <a:p>
            <a:pPr>
              <a:defRPr/>
            </a:pPr>
            <a:endParaRPr lang="en-US"/>
          </a:p>
        </p:txBody>
      </p:sp>
      <p:sp>
        <p:nvSpPr>
          <p:cNvPr id="6" name="Footer Placeholder 2">
            <a:extLst>
              <a:ext uri="{FF2B5EF4-FFF2-40B4-BE49-F238E27FC236}">
                <a16:creationId xmlns:a16="http://schemas.microsoft.com/office/drawing/2014/main" xmlns="" id="{05AD28D3-D696-40BF-B4EE-0159EC85F46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22">
            <a:extLst>
              <a:ext uri="{FF2B5EF4-FFF2-40B4-BE49-F238E27FC236}">
                <a16:creationId xmlns:a16="http://schemas.microsoft.com/office/drawing/2014/main" xmlns="" id="{6E2456E3-999F-4998-8726-E6D3471CEB32}"/>
              </a:ext>
            </a:extLst>
          </p:cNvPr>
          <p:cNvSpPr>
            <a:spLocks noGrp="1"/>
          </p:cNvSpPr>
          <p:nvPr>
            <p:ph type="sldNum" sz="quarter" idx="12"/>
          </p:nvPr>
        </p:nvSpPr>
        <p:spPr/>
        <p:txBody>
          <a:bodyPr/>
          <a:lstStyle>
            <a:lvl1pPr>
              <a:defRPr/>
            </a:lvl1pPr>
          </a:lstStyle>
          <a:p>
            <a:fld id="{460D84E8-DCA9-467F-8CE2-B21A403EEDA2}" type="slidenum">
              <a:rPr lang="ar-JO" altLang="en-US"/>
              <a:pPr/>
              <a:t>‹#›</a:t>
            </a:fld>
            <a:endParaRPr lang="en-CA" altLang="en-US"/>
          </a:p>
        </p:txBody>
      </p:sp>
    </p:spTree>
    <p:extLst>
      <p:ext uri="{BB962C8B-B14F-4D97-AF65-F5344CB8AC3E}">
        <p14:creationId xmlns:p14="http://schemas.microsoft.com/office/powerpoint/2010/main" val="2413828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a:extLst>
              <a:ext uri="{FF2B5EF4-FFF2-40B4-BE49-F238E27FC236}">
                <a16:creationId xmlns:a16="http://schemas.microsoft.com/office/drawing/2014/main" xmlns="" id="{20667730-25FE-4A12-9F8E-3313C238C55B}"/>
              </a:ext>
            </a:extLst>
          </p:cNvPr>
          <p:cNvSpPr>
            <a:spLocks noGrp="1"/>
          </p:cNvSpPr>
          <p:nvPr>
            <p:ph type="dt" sz="half" idx="10"/>
          </p:nvPr>
        </p:nvSpPr>
        <p:spPr/>
        <p:txBody>
          <a:bodyPr/>
          <a:lstStyle>
            <a:lvl1pPr>
              <a:defRPr/>
            </a:lvl1pPr>
          </a:lstStyle>
          <a:p>
            <a:pPr>
              <a:defRPr/>
            </a:pPr>
            <a:endParaRPr lang="en-US"/>
          </a:p>
        </p:txBody>
      </p:sp>
      <p:sp>
        <p:nvSpPr>
          <p:cNvPr id="8" name="Footer Placeholder 2">
            <a:extLst>
              <a:ext uri="{FF2B5EF4-FFF2-40B4-BE49-F238E27FC236}">
                <a16:creationId xmlns:a16="http://schemas.microsoft.com/office/drawing/2014/main" xmlns="" id="{05AD28D3-D696-40BF-B4EE-0159EC85F46B}"/>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22">
            <a:extLst>
              <a:ext uri="{FF2B5EF4-FFF2-40B4-BE49-F238E27FC236}">
                <a16:creationId xmlns:a16="http://schemas.microsoft.com/office/drawing/2014/main" xmlns="" id="{6E2456E3-999F-4998-8726-E6D3471CEB32}"/>
              </a:ext>
            </a:extLst>
          </p:cNvPr>
          <p:cNvSpPr>
            <a:spLocks noGrp="1"/>
          </p:cNvSpPr>
          <p:nvPr>
            <p:ph type="sldNum" sz="quarter" idx="12"/>
          </p:nvPr>
        </p:nvSpPr>
        <p:spPr/>
        <p:txBody>
          <a:bodyPr/>
          <a:lstStyle>
            <a:lvl1pPr>
              <a:defRPr/>
            </a:lvl1pPr>
          </a:lstStyle>
          <a:p>
            <a:fld id="{5D548558-DD08-42BD-B9EB-7A9707D88166}" type="slidenum">
              <a:rPr lang="ar-JO" altLang="en-US"/>
              <a:pPr/>
              <a:t>‹#›</a:t>
            </a:fld>
            <a:endParaRPr lang="en-CA" altLang="en-US"/>
          </a:p>
        </p:txBody>
      </p:sp>
    </p:spTree>
    <p:extLst>
      <p:ext uri="{BB962C8B-B14F-4D97-AF65-F5344CB8AC3E}">
        <p14:creationId xmlns:p14="http://schemas.microsoft.com/office/powerpoint/2010/main" val="1746100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a:extLst>
              <a:ext uri="{FF2B5EF4-FFF2-40B4-BE49-F238E27FC236}">
                <a16:creationId xmlns:a16="http://schemas.microsoft.com/office/drawing/2014/main" xmlns="" id="{20667730-25FE-4A12-9F8E-3313C238C55B}"/>
              </a:ext>
            </a:extLst>
          </p:cNvPr>
          <p:cNvSpPr>
            <a:spLocks noGrp="1"/>
          </p:cNvSpPr>
          <p:nvPr>
            <p:ph type="dt" sz="half" idx="10"/>
          </p:nvPr>
        </p:nvSpPr>
        <p:spPr/>
        <p:txBody>
          <a:bodyPr/>
          <a:lstStyle>
            <a:lvl1pPr>
              <a:defRPr/>
            </a:lvl1pPr>
          </a:lstStyle>
          <a:p>
            <a:pPr>
              <a:defRPr/>
            </a:pPr>
            <a:endParaRPr lang="en-US"/>
          </a:p>
        </p:txBody>
      </p:sp>
      <p:sp>
        <p:nvSpPr>
          <p:cNvPr id="4" name="Footer Placeholder 2">
            <a:extLst>
              <a:ext uri="{FF2B5EF4-FFF2-40B4-BE49-F238E27FC236}">
                <a16:creationId xmlns:a16="http://schemas.microsoft.com/office/drawing/2014/main" xmlns="" id="{05AD28D3-D696-40BF-B4EE-0159EC85F46B}"/>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22">
            <a:extLst>
              <a:ext uri="{FF2B5EF4-FFF2-40B4-BE49-F238E27FC236}">
                <a16:creationId xmlns:a16="http://schemas.microsoft.com/office/drawing/2014/main" xmlns="" id="{6E2456E3-999F-4998-8726-E6D3471CEB32}"/>
              </a:ext>
            </a:extLst>
          </p:cNvPr>
          <p:cNvSpPr>
            <a:spLocks noGrp="1"/>
          </p:cNvSpPr>
          <p:nvPr>
            <p:ph type="sldNum" sz="quarter" idx="12"/>
          </p:nvPr>
        </p:nvSpPr>
        <p:spPr/>
        <p:txBody>
          <a:bodyPr/>
          <a:lstStyle>
            <a:lvl1pPr>
              <a:defRPr/>
            </a:lvl1pPr>
          </a:lstStyle>
          <a:p>
            <a:fld id="{C6F2980B-C02F-4D69-A890-7995D04CF401}" type="slidenum">
              <a:rPr lang="ar-JO" altLang="en-US"/>
              <a:pPr/>
              <a:t>‹#›</a:t>
            </a:fld>
            <a:endParaRPr lang="en-CA" altLang="en-US"/>
          </a:p>
        </p:txBody>
      </p:sp>
    </p:spTree>
    <p:extLst>
      <p:ext uri="{BB962C8B-B14F-4D97-AF65-F5344CB8AC3E}">
        <p14:creationId xmlns:p14="http://schemas.microsoft.com/office/powerpoint/2010/main" val="2132167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a:extLst>
              <a:ext uri="{FF2B5EF4-FFF2-40B4-BE49-F238E27FC236}">
                <a16:creationId xmlns:a16="http://schemas.microsoft.com/office/drawing/2014/main" xmlns="" id="{20667730-25FE-4A12-9F8E-3313C238C55B}"/>
              </a:ext>
            </a:extLst>
          </p:cNvPr>
          <p:cNvSpPr>
            <a:spLocks noGrp="1"/>
          </p:cNvSpPr>
          <p:nvPr>
            <p:ph type="dt" sz="half" idx="10"/>
          </p:nvPr>
        </p:nvSpPr>
        <p:spPr/>
        <p:txBody>
          <a:bodyPr/>
          <a:lstStyle>
            <a:lvl1pPr>
              <a:defRPr/>
            </a:lvl1pPr>
          </a:lstStyle>
          <a:p>
            <a:pPr>
              <a:defRPr/>
            </a:pPr>
            <a:endParaRPr lang="en-US"/>
          </a:p>
        </p:txBody>
      </p:sp>
      <p:sp>
        <p:nvSpPr>
          <p:cNvPr id="3" name="Footer Placeholder 2">
            <a:extLst>
              <a:ext uri="{FF2B5EF4-FFF2-40B4-BE49-F238E27FC236}">
                <a16:creationId xmlns:a16="http://schemas.microsoft.com/office/drawing/2014/main" xmlns="" id="{05AD28D3-D696-40BF-B4EE-0159EC85F46B}"/>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22">
            <a:extLst>
              <a:ext uri="{FF2B5EF4-FFF2-40B4-BE49-F238E27FC236}">
                <a16:creationId xmlns:a16="http://schemas.microsoft.com/office/drawing/2014/main" xmlns="" id="{6E2456E3-999F-4998-8726-E6D3471CEB32}"/>
              </a:ext>
            </a:extLst>
          </p:cNvPr>
          <p:cNvSpPr>
            <a:spLocks noGrp="1"/>
          </p:cNvSpPr>
          <p:nvPr>
            <p:ph type="sldNum" sz="quarter" idx="12"/>
          </p:nvPr>
        </p:nvSpPr>
        <p:spPr/>
        <p:txBody>
          <a:bodyPr/>
          <a:lstStyle>
            <a:lvl1pPr>
              <a:defRPr/>
            </a:lvl1pPr>
          </a:lstStyle>
          <a:p>
            <a:fld id="{1F50AC44-1203-4948-BB2D-283423334E73}" type="slidenum">
              <a:rPr lang="ar-JO" altLang="en-US"/>
              <a:pPr/>
              <a:t>‹#›</a:t>
            </a:fld>
            <a:endParaRPr lang="en-CA" altLang="en-US"/>
          </a:p>
        </p:txBody>
      </p:sp>
    </p:spTree>
    <p:extLst>
      <p:ext uri="{BB962C8B-B14F-4D97-AF65-F5344CB8AC3E}">
        <p14:creationId xmlns:p14="http://schemas.microsoft.com/office/powerpoint/2010/main" val="2482513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xmlns="" id="{20667730-25FE-4A12-9F8E-3313C238C55B}"/>
              </a:ext>
            </a:extLst>
          </p:cNvPr>
          <p:cNvSpPr>
            <a:spLocks noGrp="1"/>
          </p:cNvSpPr>
          <p:nvPr>
            <p:ph type="dt" sz="half" idx="10"/>
          </p:nvPr>
        </p:nvSpPr>
        <p:spPr/>
        <p:txBody>
          <a:bodyPr/>
          <a:lstStyle>
            <a:lvl1pPr>
              <a:defRPr/>
            </a:lvl1pPr>
          </a:lstStyle>
          <a:p>
            <a:pPr>
              <a:defRPr/>
            </a:pPr>
            <a:endParaRPr lang="en-US"/>
          </a:p>
        </p:txBody>
      </p:sp>
      <p:sp>
        <p:nvSpPr>
          <p:cNvPr id="6" name="Footer Placeholder 2">
            <a:extLst>
              <a:ext uri="{FF2B5EF4-FFF2-40B4-BE49-F238E27FC236}">
                <a16:creationId xmlns:a16="http://schemas.microsoft.com/office/drawing/2014/main" xmlns="" id="{05AD28D3-D696-40BF-B4EE-0159EC85F46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22">
            <a:extLst>
              <a:ext uri="{FF2B5EF4-FFF2-40B4-BE49-F238E27FC236}">
                <a16:creationId xmlns:a16="http://schemas.microsoft.com/office/drawing/2014/main" xmlns="" id="{6E2456E3-999F-4998-8726-E6D3471CEB32}"/>
              </a:ext>
            </a:extLst>
          </p:cNvPr>
          <p:cNvSpPr>
            <a:spLocks noGrp="1"/>
          </p:cNvSpPr>
          <p:nvPr>
            <p:ph type="sldNum" sz="quarter" idx="12"/>
          </p:nvPr>
        </p:nvSpPr>
        <p:spPr/>
        <p:txBody>
          <a:bodyPr/>
          <a:lstStyle>
            <a:lvl1pPr>
              <a:defRPr/>
            </a:lvl1pPr>
          </a:lstStyle>
          <a:p>
            <a:fld id="{1B6117F1-CFD6-4A68-BC50-79B94304C148}" type="slidenum">
              <a:rPr lang="ar-JO" altLang="en-US"/>
              <a:pPr/>
              <a:t>‹#›</a:t>
            </a:fld>
            <a:endParaRPr lang="en-CA" altLang="en-US"/>
          </a:p>
        </p:txBody>
      </p:sp>
    </p:spTree>
    <p:extLst>
      <p:ext uri="{BB962C8B-B14F-4D97-AF65-F5344CB8AC3E}">
        <p14:creationId xmlns:p14="http://schemas.microsoft.com/office/powerpoint/2010/main" val="1433493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13">
            <a:extLst>
              <a:ext uri="{FF2B5EF4-FFF2-40B4-BE49-F238E27FC236}">
                <a16:creationId xmlns:a16="http://schemas.microsoft.com/office/drawing/2014/main" xmlns="" id="{20667730-25FE-4A12-9F8E-3313C238C55B}"/>
              </a:ext>
            </a:extLst>
          </p:cNvPr>
          <p:cNvSpPr>
            <a:spLocks noGrp="1"/>
          </p:cNvSpPr>
          <p:nvPr>
            <p:ph type="dt" sz="half" idx="10"/>
          </p:nvPr>
        </p:nvSpPr>
        <p:spPr/>
        <p:txBody>
          <a:bodyPr/>
          <a:lstStyle>
            <a:lvl1pPr>
              <a:defRPr/>
            </a:lvl1pPr>
          </a:lstStyle>
          <a:p>
            <a:pPr>
              <a:defRPr/>
            </a:pPr>
            <a:endParaRPr lang="en-US"/>
          </a:p>
        </p:txBody>
      </p:sp>
      <p:sp>
        <p:nvSpPr>
          <p:cNvPr id="6" name="Footer Placeholder 2">
            <a:extLst>
              <a:ext uri="{FF2B5EF4-FFF2-40B4-BE49-F238E27FC236}">
                <a16:creationId xmlns:a16="http://schemas.microsoft.com/office/drawing/2014/main" xmlns="" id="{05AD28D3-D696-40BF-B4EE-0159EC85F46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22">
            <a:extLst>
              <a:ext uri="{FF2B5EF4-FFF2-40B4-BE49-F238E27FC236}">
                <a16:creationId xmlns:a16="http://schemas.microsoft.com/office/drawing/2014/main" xmlns="" id="{6E2456E3-999F-4998-8726-E6D3471CEB32}"/>
              </a:ext>
            </a:extLst>
          </p:cNvPr>
          <p:cNvSpPr>
            <a:spLocks noGrp="1"/>
          </p:cNvSpPr>
          <p:nvPr>
            <p:ph type="sldNum" sz="quarter" idx="12"/>
          </p:nvPr>
        </p:nvSpPr>
        <p:spPr/>
        <p:txBody>
          <a:bodyPr/>
          <a:lstStyle>
            <a:lvl1pPr>
              <a:defRPr/>
            </a:lvl1pPr>
          </a:lstStyle>
          <a:p>
            <a:fld id="{033B9F4F-B156-48AA-8E74-13849C61E018}" type="slidenum">
              <a:rPr lang="ar-JO" altLang="en-US"/>
              <a:pPr/>
              <a:t>‹#›</a:t>
            </a:fld>
            <a:endParaRPr lang="en-CA" altLang="en-US"/>
          </a:p>
        </p:txBody>
      </p:sp>
    </p:spTree>
    <p:extLst>
      <p:ext uri="{BB962C8B-B14F-4D97-AF65-F5344CB8AC3E}">
        <p14:creationId xmlns:p14="http://schemas.microsoft.com/office/powerpoint/2010/main" val="3173178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22" name="Title Placeholder 21">
            <a:extLst>
              <a:ext uri="{FF2B5EF4-FFF2-40B4-BE49-F238E27FC236}">
                <a16:creationId xmlns:a16="http://schemas.microsoft.com/office/drawing/2014/main" xmlns="" id="{1EB7B92E-EC70-4F83-8B89-763DB2E75448}"/>
              </a:ext>
            </a:extLst>
          </p:cNvPr>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a:t>Click to edit Master title style</a:t>
            </a:r>
          </a:p>
        </p:txBody>
      </p:sp>
      <p:sp>
        <p:nvSpPr>
          <p:cNvPr id="1027" name="Text Placeholder 12"/>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4" name="Date Placeholder 13">
            <a:extLst>
              <a:ext uri="{FF2B5EF4-FFF2-40B4-BE49-F238E27FC236}">
                <a16:creationId xmlns:a16="http://schemas.microsoft.com/office/drawing/2014/main" xmlns="" id="{20667730-25FE-4A12-9F8E-3313C238C55B}"/>
              </a:ext>
            </a:extLst>
          </p:cNvPr>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cs typeface="Arial" charset="0"/>
              </a:defRPr>
            </a:lvl1pPr>
          </a:lstStyle>
          <a:p>
            <a:pPr>
              <a:defRPr/>
            </a:pPr>
            <a:endParaRPr lang="en-US"/>
          </a:p>
        </p:txBody>
      </p:sp>
      <p:sp>
        <p:nvSpPr>
          <p:cNvPr id="3" name="Footer Placeholder 2">
            <a:extLst>
              <a:ext uri="{FF2B5EF4-FFF2-40B4-BE49-F238E27FC236}">
                <a16:creationId xmlns:a16="http://schemas.microsoft.com/office/drawing/2014/main" xmlns="" id="{05AD28D3-D696-40BF-B4EE-0159EC85F46B}"/>
              </a:ext>
            </a:extLst>
          </p:cNvPr>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cs typeface="Arial" charset="0"/>
              </a:defRPr>
            </a:lvl1pPr>
          </a:lstStyle>
          <a:p>
            <a:pPr>
              <a:defRPr/>
            </a:pPr>
            <a:endParaRPr lang="en-US"/>
          </a:p>
        </p:txBody>
      </p:sp>
      <p:sp>
        <p:nvSpPr>
          <p:cNvPr id="23" name="Slide Number Placeholder 22">
            <a:extLst>
              <a:ext uri="{FF2B5EF4-FFF2-40B4-BE49-F238E27FC236}">
                <a16:creationId xmlns:a16="http://schemas.microsoft.com/office/drawing/2014/main" xmlns="" id="{6E2456E3-999F-4998-8726-E6D3471CEB32}"/>
              </a:ext>
            </a:extLst>
          </p:cNvPr>
          <p:cNvSpPr>
            <a:spLocks noGrp="1"/>
          </p:cNvSpPr>
          <p:nvPr>
            <p:ph type="sldNum" sz="quarter" idx="4"/>
          </p:nvPr>
        </p:nvSpPr>
        <p:spPr>
          <a:xfrm>
            <a:off x="7924800" y="6416675"/>
            <a:ext cx="762000" cy="365125"/>
          </a:xfrm>
          <a:prstGeom prst="rect">
            <a:avLst/>
          </a:prstGeom>
        </p:spPr>
        <p:txBody>
          <a:bodyPr vert="horz" wrap="square" lIns="0" tIns="45720" rIns="0" bIns="45720" numCol="1" anchor="b" anchorCtr="0" compatLnSpc="1">
            <a:prstTxWarp prst="textNoShape">
              <a:avLst/>
            </a:prstTxWarp>
          </a:bodyPr>
          <a:lstStyle>
            <a:lvl1pPr algn="r" eaLnBrk="1" hangingPunct="1">
              <a:defRPr sz="1200">
                <a:solidFill>
                  <a:srgbClr val="BCBCBC"/>
                </a:solidFill>
              </a:defRPr>
            </a:lvl1pPr>
          </a:lstStyle>
          <a:p>
            <a:fld id="{A7C51144-D29F-481D-9A28-B5B6C5CCD31F}" type="slidenum">
              <a:rPr lang="ar-JO" altLang="en-US"/>
              <a:pPr/>
              <a:t>‹#›</a:t>
            </a:fld>
            <a:endParaRPr lang="en-CA" altLang="en-US"/>
          </a:p>
        </p:txBody>
      </p:sp>
    </p:spTree>
  </p:cSld>
  <p:clrMap bg1="dk1" tx1="lt1" bg2="dk2" tx2="lt2" accent1="accent1" accent2="accent2" accent3="accent3" accent4="accent4" accent5="accent5" accent6="accent6" hlink="hlink" folHlink="folHlink"/>
  <p:sldLayoutIdLst>
    <p:sldLayoutId id="2147483988" r:id="rId1"/>
    <p:sldLayoutId id="2147483989" r:id="rId2"/>
    <p:sldLayoutId id="2147483999" r:id="rId3"/>
    <p:sldLayoutId id="2147483990" r:id="rId4"/>
    <p:sldLayoutId id="2147483991" r:id="rId5"/>
    <p:sldLayoutId id="2147483992" r:id="rId6"/>
    <p:sldLayoutId id="2147483993" r:id="rId7"/>
    <p:sldLayoutId id="2147483994" r:id="rId8"/>
    <p:sldLayoutId id="2147483995" r:id="rId9"/>
    <p:sldLayoutId id="2147483996" r:id="rId10"/>
    <p:sldLayoutId id="2147483997" r:id="rId11"/>
    <p:sldLayoutId id="2147483998" r:id="rId12"/>
  </p:sldLayoutIdLst>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itchFamily="34" charset="0"/>
          <a:cs typeface="Tahoma" pitchFamily="34" charset="0"/>
        </a:defRPr>
      </a:lvl2pPr>
      <a:lvl3pPr algn="ctr" rtl="0" eaLnBrk="0" fontAlgn="base" hangingPunct="0">
        <a:spcBef>
          <a:spcPct val="0"/>
        </a:spcBef>
        <a:spcAft>
          <a:spcPct val="0"/>
        </a:spcAft>
        <a:defRPr sz="4100" b="1">
          <a:solidFill>
            <a:schemeClr val="tx1"/>
          </a:solidFill>
          <a:latin typeface="Lucida Sans" pitchFamily="34" charset="0"/>
          <a:cs typeface="Tahoma" pitchFamily="34" charset="0"/>
        </a:defRPr>
      </a:lvl3pPr>
      <a:lvl4pPr algn="ctr" rtl="0" eaLnBrk="0" fontAlgn="base" hangingPunct="0">
        <a:spcBef>
          <a:spcPct val="0"/>
        </a:spcBef>
        <a:spcAft>
          <a:spcPct val="0"/>
        </a:spcAft>
        <a:defRPr sz="4100" b="1">
          <a:solidFill>
            <a:schemeClr val="tx1"/>
          </a:solidFill>
          <a:latin typeface="Lucida Sans" pitchFamily="34" charset="0"/>
          <a:cs typeface="Tahoma" pitchFamily="34" charset="0"/>
        </a:defRPr>
      </a:lvl4pPr>
      <a:lvl5pPr algn="ctr" rtl="0" eaLnBrk="0" fontAlgn="base" hangingPunct="0">
        <a:spcBef>
          <a:spcPct val="0"/>
        </a:spcBef>
        <a:spcAft>
          <a:spcPct val="0"/>
        </a:spcAft>
        <a:defRPr sz="4100" b="1">
          <a:solidFill>
            <a:schemeClr val="tx1"/>
          </a:solidFill>
          <a:latin typeface="Lucida Sans" pitchFamily="34" charset="0"/>
          <a:cs typeface="Tahoma" pitchFamily="34" charset="0"/>
        </a:defRPr>
      </a:lvl5pPr>
      <a:lvl6pPr marL="457200" algn="ctr" rtl="0" fontAlgn="base">
        <a:spcBef>
          <a:spcPct val="0"/>
        </a:spcBef>
        <a:spcAft>
          <a:spcPct val="0"/>
        </a:spcAft>
        <a:defRPr sz="4100" b="1">
          <a:solidFill>
            <a:schemeClr val="tx1"/>
          </a:solidFill>
          <a:latin typeface="Lucida Sans" pitchFamily="34" charset="0"/>
          <a:cs typeface="Tahoma" pitchFamily="34" charset="0"/>
        </a:defRPr>
      </a:lvl6pPr>
      <a:lvl7pPr marL="914400" algn="ctr" rtl="0" fontAlgn="base">
        <a:spcBef>
          <a:spcPct val="0"/>
        </a:spcBef>
        <a:spcAft>
          <a:spcPct val="0"/>
        </a:spcAft>
        <a:defRPr sz="4100" b="1">
          <a:solidFill>
            <a:schemeClr val="tx1"/>
          </a:solidFill>
          <a:latin typeface="Lucida Sans" pitchFamily="34" charset="0"/>
          <a:cs typeface="Tahoma" pitchFamily="34" charset="0"/>
        </a:defRPr>
      </a:lvl7pPr>
      <a:lvl8pPr marL="1371600" algn="ctr" rtl="0" fontAlgn="base">
        <a:spcBef>
          <a:spcPct val="0"/>
        </a:spcBef>
        <a:spcAft>
          <a:spcPct val="0"/>
        </a:spcAft>
        <a:defRPr sz="4100" b="1">
          <a:solidFill>
            <a:schemeClr val="tx1"/>
          </a:solidFill>
          <a:latin typeface="Lucida Sans" pitchFamily="34" charset="0"/>
          <a:cs typeface="Tahoma" pitchFamily="34" charset="0"/>
        </a:defRPr>
      </a:lvl8pPr>
      <a:lvl9pPr marL="1828800" algn="ctr" rtl="0" fontAlgn="base">
        <a:spcBef>
          <a:spcPct val="0"/>
        </a:spcBef>
        <a:spcAft>
          <a:spcPct val="0"/>
        </a:spcAft>
        <a:defRPr sz="4100" b="1">
          <a:solidFill>
            <a:schemeClr val="tx1"/>
          </a:solidFill>
          <a:latin typeface="Lucida Sans" pitchFamily="34" charset="0"/>
          <a:cs typeface="Tahoma" pitchFamily="34" charset="0"/>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image" Target="../media/image4.emf"/><Relationship Id="rId7" Type="http://schemas.openxmlformats.org/officeDocument/2006/relationships/image" Target="../media/image8.emf"/><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emf"/><Relationship Id="rId11" Type="http://schemas.openxmlformats.org/officeDocument/2006/relationships/image" Target="../media/image12.emf"/><Relationship Id="rId5" Type="http://schemas.openxmlformats.org/officeDocument/2006/relationships/image" Target="../media/image6.emf"/><Relationship Id="rId10" Type="http://schemas.openxmlformats.org/officeDocument/2006/relationships/image" Target="../media/image11.emf"/><Relationship Id="rId4" Type="http://schemas.openxmlformats.org/officeDocument/2006/relationships/image" Target="../media/image5.emf"/><Relationship Id="rId9" Type="http://schemas.openxmlformats.org/officeDocument/2006/relationships/image" Target="../media/image10.emf"/></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a:extLst>
              <a:ext uri="{FF2B5EF4-FFF2-40B4-BE49-F238E27FC236}">
                <a16:creationId xmlns:a16="http://schemas.microsoft.com/office/drawing/2014/main" xmlns="" id="{5DEBF793-A6AD-4FE8-BE11-D22086F3F688}"/>
              </a:ext>
            </a:extLst>
          </p:cNvPr>
          <p:cNvSpPr>
            <a:spLocks noGrp="1" noChangeArrowheads="1"/>
          </p:cNvSpPr>
          <p:nvPr>
            <p:ph type="ctrTitle"/>
          </p:nvPr>
        </p:nvSpPr>
        <p:spPr/>
        <p:txBody>
          <a:bodyPr/>
          <a:lstStyle/>
          <a:p>
            <a:pPr eaLnBrk="1" fontAlgn="auto" hangingPunct="1">
              <a:spcAft>
                <a:spcPts val="0"/>
              </a:spcAft>
              <a:defRPr/>
            </a:pPr>
            <a:r>
              <a:rPr lang="en-US" altLang="en-US" dirty="0">
                <a:cs typeface="Arial" charset="0"/>
              </a:rPr>
              <a:t> </a:t>
            </a:r>
            <a:r>
              <a:rPr lang="en-US" altLang="en-US" sz="5400" dirty="0">
                <a:cs typeface="Arial" charset="0"/>
              </a:rPr>
              <a:t>ANEMIA</a:t>
            </a:r>
          </a:p>
        </p:txBody>
      </p:sp>
      <p:sp>
        <p:nvSpPr>
          <p:cNvPr id="4099" name="Rectangle 3"/>
          <p:cNvSpPr>
            <a:spLocks noGrp="1"/>
          </p:cNvSpPr>
          <p:nvPr>
            <p:ph type="subTitle" idx="1"/>
          </p:nvPr>
        </p:nvSpPr>
        <p:spPr>
          <a:xfrm>
            <a:off x="1371600" y="3332163"/>
            <a:ext cx="6400800" cy="1752600"/>
          </a:xfrm>
        </p:spPr>
        <p:txBody>
          <a:bodyPr/>
          <a:lstStyle/>
          <a:p>
            <a:pPr algn="l" eaLnBrk="1" hangingPunct="1"/>
            <a:r>
              <a:rPr lang="en-US" altLang="en-US" smtClean="0">
                <a:cs typeface="Times New Roman" pitchFamily="18" charset="0"/>
              </a:rPr>
              <a:t> Dr.Randa AlQaisi, MD</a:t>
            </a:r>
          </a:p>
        </p:txBody>
      </p:sp>
    </p:spTree>
  </p:cSld>
  <p:clrMapOvr>
    <a:masterClrMapping/>
  </p:clrMapOvr>
  <p:transition>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xmlns="" id="{D08840B7-80D9-4D9B-9594-9A5C2280CDB4}"/>
              </a:ext>
            </a:extLst>
          </p:cNvPr>
          <p:cNvSpPr>
            <a:spLocks noGrp="1" noChangeArrowheads="1"/>
          </p:cNvSpPr>
          <p:nvPr>
            <p:ph type="title"/>
          </p:nvPr>
        </p:nvSpPr>
        <p:spPr/>
        <p:txBody>
          <a:bodyPr>
            <a:normAutofit fontScale="90000"/>
          </a:bodyPr>
          <a:lstStyle/>
          <a:p>
            <a:pPr eaLnBrk="1" fontAlgn="auto" hangingPunct="1">
              <a:spcAft>
                <a:spcPts val="0"/>
              </a:spcAft>
              <a:defRPr/>
            </a:pPr>
            <a:r>
              <a:rPr lang="en-US" altLang="en-US">
                <a:solidFill>
                  <a:srgbClr val="7B9899"/>
                </a:solidFill>
                <a:cs typeface="Arial" charset="0"/>
              </a:rPr>
              <a:t>PHYSIOLOGIC ANEMIA OF INFANCY</a:t>
            </a:r>
          </a:p>
        </p:txBody>
      </p:sp>
      <p:sp>
        <p:nvSpPr>
          <p:cNvPr id="22531" name="Rectangle 3">
            <a:extLst>
              <a:ext uri="{FF2B5EF4-FFF2-40B4-BE49-F238E27FC236}">
                <a16:creationId xmlns:a16="http://schemas.microsoft.com/office/drawing/2014/main" xmlns="" id="{47F4018A-DCB2-44AC-A51B-224313AE69C8}"/>
              </a:ext>
            </a:extLst>
          </p:cNvPr>
          <p:cNvSpPr>
            <a:spLocks noGrp="1" noChangeArrowheads="1"/>
          </p:cNvSpPr>
          <p:nvPr>
            <p:ph idx="1"/>
          </p:nvPr>
        </p:nvSpPr>
        <p:spPr/>
        <p:txBody>
          <a:bodyPr>
            <a:normAutofit fontScale="92500" lnSpcReduction="20000"/>
          </a:bodyPr>
          <a:lstStyle/>
          <a:p>
            <a:pPr marL="548640" indent="-411480" eaLnBrk="1" fontAlgn="auto" hangingPunct="1">
              <a:spcAft>
                <a:spcPts val="0"/>
              </a:spcAft>
              <a:buClr>
                <a:schemeClr val="tx1">
                  <a:shade val="95000"/>
                </a:schemeClr>
              </a:buClr>
              <a:buFont typeface="Wingdings 2"/>
              <a:buNone/>
              <a:defRPr/>
            </a:pPr>
            <a:r>
              <a:rPr lang="en-US" dirty="0">
                <a:cs typeface="Times New Roman" pitchFamily="18" charset="0"/>
              </a:rPr>
              <a:t> how to </a:t>
            </a:r>
            <a:r>
              <a:rPr lang="en-US" dirty="0" err="1">
                <a:cs typeface="Times New Roman" pitchFamily="18" charset="0"/>
              </a:rPr>
              <a:t>differntiate</a:t>
            </a:r>
            <a:r>
              <a:rPr lang="en-US" dirty="0">
                <a:cs typeface="Times New Roman" pitchFamily="18" charset="0"/>
              </a:rPr>
              <a:t>??</a:t>
            </a:r>
            <a:endParaRPr lang="ar-JO" dirty="0"/>
          </a:p>
          <a:p>
            <a:pPr marL="548640" indent="-411480" eaLnBrk="1" fontAlgn="auto" hangingPunct="1">
              <a:spcAft>
                <a:spcPts val="0"/>
              </a:spcAft>
              <a:buClr>
                <a:schemeClr val="tx1">
                  <a:shade val="95000"/>
                </a:schemeClr>
              </a:buClr>
              <a:buFont typeface="Wingdings 2"/>
              <a:buChar char=""/>
              <a:defRPr/>
            </a:pPr>
            <a:r>
              <a:rPr lang="en-US" dirty="0"/>
              <a:t>Pathologic anemia in newborns and young infants is distinguished from physiologic anemia by any of the following </a:t>
            </a:r>
          </a:p>
          <a:p>
            <a:pPr marL="548640" indent="-411480" eaLnBrk="1" fontAlgn="auto" hangingPunct="1">
              <a:spcAft>
                <a:spcPts val="0"/>
              </a:spcAft>
              <a:buClr>
                <a:schemeClr val="tx1">
                  <a:shade val="95000"/>
                </a:schemeClr>
              </a:buClr>
              <a:buFont typeface="Wingdings 2"/>
              <a:buChar char=""/>
              <a:defRPr/>
            </a:pPr>
            <a:r>
              <a:rPr lang="en-US" dirty="0"/>
              <a:t>Anemia (HGB &lt;13.5 g/</a:t>
            </a:r>
            <a:r>
              <a:rPr lang="en-US" dirty="0" err="1"/>
              <a:t>dL</a:t>
            </a:r>
            <a:r>
              <a:rPr lang="en-US" dirty="0"/>
              <a:t>) within the first month of life</a:t>
            </a:r>
          </a:p>
          <a:p>
            <a:pPr marL="548640" indent="-411480" eaLnBrk="1" fontAlgn="auto" hangingPunct="1">
              <a:spcAft>
                <a:spcPts val="0"/>
              </a:spcAft>
              <a:buClr>
                <a:schemeClr val="tx1">
                  <a:shade val="95000"/>
                </a:schemeClr>
              </a:buClr>
              <a:buFont typeface="Wingdings 2"/>
              <a:buChar char=""/>
              <a:defRPr/>
            </a:pPr>
            <a:r>
              <a:rPr lang="en-US" dirty="0"/>
              <a:t>Anemia with lower HGB level than is typically seen with physiologic anemia (</a:t>
            </a:r>
            <a:r>
              <a:rPr lang="en-US" dirty="0" err="1"/>
              <a:t>ie</a:t>
            </a:r>
            <a:r>
              <a:rPr lang="en-US" dirty="0"/>
              <a:t>, &lt;9 g/</a:t>
            </a:r>
            <a:r>
              <a:rPr lang="en-US" dirty="0" err="1"/>
              <a:t>dL</a:t>
            </a:r>
            <a:r>
              <a:rPr lang="en-US" dirty="0"/>
              <a:t>)</a:t>
            </a:r>
          </a:p>
          <a:p>
            <a:pPr marL="548640" indent="-411480" eaLnBrk="1" fontAlgn="auto" hangingPunct="1">
              <a:spcAft>
                <a:spcPts val="0"/>
              </a:spcAft>
              <a:buClr>
                <a:schemeClr val="tx1">
                  <a:shade val="95000"/>
                </a:schemeClr>
              </a:buClr>
              <a:buFont typeface="Wingdings 2"/>
              <a:buChar char=""/>
              <a:defRPr/>
            </a:pPr>
            <a:r>
              <a:rPr lang="en-US" dirty="0"/>
              <a:t>Signs of </a:t>
            </a:r>
            <a:r>
              <a:rPr lang="en-US" dirty="0" err="1"/>
              <a:t>hemolysis</a:t>
            </a:r>
            <a:r>
              <a:rPr lang="en-US" dirty="0"/>
              <a:t> (</a:t>
            </a:r>
            <a:r>
              <a:rPr lang="en-US" dirty="0" err="1"/>
              <a:t>eg</a:t>
            </a:r>
            <a:r>
              <a:rPr lang="en-US" dirty="0"/>
              <a:t>, jaundice, </a:t>
            </a:r>
            <a:r>
              <a:rPr lang="en-US" dirty="0" err="1"/>
              <a:t>scleral</a:t>
            </a:r>
            <a:r>
              <a:rPr lang="en-US" dirty="0"/>
              <a:t> </a:t>
            </a:r>
            <a:r>
              <a:rPr lang="en-US" dirty="0" err="1"/>
              <a:t>icterus</a:t>
            </a:r>
            <a:r>
              <a:rPr lang="en-US" dirty="0"/>
              <a:t>, or dark urine) or symptoms of anemia (</a:t>
            </a:r>
            <a:r>
              <a:rPr lang="en-US" dirty="0" err="1"/>
              <a:t>eg</a:t>
            </a:r>
            <a:r>
              <a:rPr lang="en-US" dirty="0"/>
              <a:t>, irritability or poor feeding</a:t>
            </a:r>
          </a:p>
          <a:p>
            <a:pPr marL="548640" indent="-411480" eaLnBrk="1" fontAlgn="auto" hangingPunct="1">
              <a:spcAft>
                <a:spcPts val="0"/>
              </a:spcAft>
              <a:buClr>
                <a:schemeClr val="tx1">
                  <a:shade val="95000"/>
                </a:schemeClr>
              </a:buClr>
              <a:buFont typeface="Wingdings 2"/>
              <a:buChar char=""/>
              <a:defRPr/>
            </a:pPr>
            <a:r>
              <a:rPr lang="en-US" dirty="0"/>
              <a:t>Physiological anemia need NO </a:t>
            </a:r>
            <a:r>
              <a:rPr lang="en-US" dirty="0" err="1"/>
              <a:t>ttx</a:t>
            </a:r>
            <a:r>
              <a:rPr lang="en-US" dirty="0"/>
              <a:t> </a:t>
            </a:r>
          </a:p>
          <a:p>
            <a:pPr marL="548640" indent="-411480" eaLnBrk="1" fontAlgn="auto" hangingPunct="1">
              <a:spcAft>
                <a:spcPts val="0"/>
              </a:spcAft>
              <a:buClr>
                <a:schemeClr val="tx1">
                  <a:shade val="95000"/>
                </a:schemeClr>
              </a:buClr>
              <a:buFont typeface="Wingdings 2"/>
              <a:buNone/>
              <a:defRPr/>
            </a:pPr>
            <a:endParaRPr lang="en-US" dirty="0"/>
          </a:p>
          <a:p>
            <a:pPr marL="548640" indent="-411480" eaLnBrk="1" fontAlgn="auto" hangingPunct="1">
              <a:spcAft>
                <a:spcPts val="0"/>
              </a:spcAft>
              <a:buClr>
                <a:schemeClr val="tx1">
                  <a:shade val="95000"/>
                </a:schemeClr>
              </a:buClr>
              <a:buFont typeface="Wingdings 2"/>
              <a:buChar char=""/>
              <a:defRPr/>
            </a:pPr>
            <a:endParaRPr lang="en-CA" dirty="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a:extLst>
              <a:ext uri="{FF2B5EF4-FFF2-40B4-BE49-F238E27FC236}">
                <a16:creationId xmlns:a16="http://schemas.microsoft.com/office/drawing/2014/main" xmlns="" id="{E370586E-8DC9-478F-BEA0-14BD5AB98205}"/>
              </a:ext>
            </a:extLst>
          </p:cNvPr>
          <p:cNvSpPr>
            <a:spLocks noGrp="1" noChangeArrowheads="1"/>
          </p:cNvSpPr>
          <p:nvPr>
            <p:ph type="title"/>
          </p:nvPr>
        </p:nvSpPr>
        <p:spPr>
          <a:xfrm>
            <a:off x="457200" y="274638"/>
            <a:ext cx="7931150" cy="4667250"/>
          </a:xfrm>
        </p:spPr>
        <p:txBody>
          <a:bodyPr/>
          <a:lstStyle/>
          <a:p>
            <a:pPr eaLnBrk="1" fontAlgn="auto" hangingPunct="1">
              <a:spcAft>
                <a:spcPts val="0"/>
              </a:spcAft>
              <a:defRPr/>
            </a:pPr>
            <a:r>
              <a:rPr lang="en-US" altLang="en-US" sz="6000">
                <a:cs typeface="Arial" charset="0"/>
              </a:rPr>
              <a:t>CLASSIFICATION OF ANEMIA</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xmlns="" id="{EC158827-9BE4-43EE-8DDA-27232A000BA6}"/>
              </a:ext>
            </a:extLst>
          </p:cNvPr>
          <p:cNvSpPr>
            <a:spLocks noGrp="1" noChangeArrowheads="1"/>
          </p:cNvSpPr>
          <p:nvPr>
            <p:ph type="title"/>
          </p:nvPr>
        </p:nvSpPr>
        <p:spPr>
          <a:xfrm>
            <a:off x="301625" y="115888"/>
            <a:ext cx="8534400" cy="1009650"/>
          </a:xfrm>
        </p:spPr>
        <p:txBody>
          <a:bodyPr>
            <a:normAutofit fontScale="90000"/>
          </a:bodyPr>
          <a:lstStyle/>
          <a:p>
            <a:pPr eaLnBrk="1" fontAlgn="auto" hangingPunct="1">
              <a:spcAft>
                <a:spcPts val="0"/>
              </a:spcAft>
              <a:defRPr/>
            </a:pPr>
            <a:r>
              <a:rPr lang="en-US" sz="3600" dirty="0"/>
              <a:t/>
            </a:r>
            <a:br>
              <a:rPr lang="en-US" sz="3600" dirty="0"/>
            </a:br>
            <a:r>
              <a:rPr lang="en-US" sz="3600" dirty="0"/>
              <a:t>Classification of anemia by pathophysiologic  mechanism </a:t>
            </a:r>
          </a:p>
        </p:txBody>
      </p:sp>
      <p:sp>
        <p:nvSpPr>
          <p:cNvPr id="17411" name="Rectangle 3"/>
          <p:cNvSpPr>
            <a:spLocks noGrp="1"/>
          </p:cNvSpPr>
          <p:nvPr>
            <p:ph idx="1"/>
          </p:nvPr>
        </p:nvSpPr>
        <p:spPr/>
        <p:txBody>
          <a:bodyPr/>
          <a:lstStyle/>
          <a:p>
            <a:pPr eaLnBrk="1" hangingPunct="1"/>
            <a:r>
              <a:rPr lang="en-US" altLang="en-US" smtClean="0">
                <a:cs typeface="Times New Roman" pitchFamily="18" charset="0"/>
              </a:rPr>
              <a:t>I. </a:t>
            </a:r>
            <a:r>
              <a:rPr lang="en-US" altLang="en-US" b="1" smtClean="0">
                <a:cs typeface="Times New Roman" pitchFamily="18" charset="0"/>
              </a:rPr>
              <a:t>Failure of erythrocyte  production</a:t>
            </a:r>
            <a:r>
              <a:rPr lang="en-US" altLang="en-US" smtClean="0">
                <a:cs typeface="Times New Roman" pitchFamily="18" charset="0"/>
              </a:rPr>
              <a:t> </a:t>
            </a:r>
          </a:p>
          <a:p>
            <a:pPr eaLnBrk="1" hangingPunct="1">
              <a:buFontTx/>
              <a:buNone/>
            </a:pPr>
            <a:r>
              <a:rPr lang="en-US" altLang="en-US" smtClean="0">
                <a:cs typeface="Times New Roman" pitchFamily="18" charset="0"/>
              </a:rPr>
              <a:t>       A. Bone marrow failure </a:t>
            </a:r>
            <a:endParaRPr lang="ar-JO" altLang="en-US" smtClean="0"/>
          </a:p>
          <a:p>
            <a:pPr eaLnBrk="1" hangingPunct="1">
              <a:buFontTx/>
              <a:buNone/>
            </a:pPr>
            <a:r>
              <a:rPr lang="en-CA" altLang="en-US" smtClean="0">
                <a:cs typeface="Times New Roman" pitchFamily="18" charset="0"/>
              </a:rPr>
              <a:t> </a:t>
            </a:r>
            <a:r>
              <a:rPr lang="ar-JO" altLang="en-US" smtClean="0"/>
              <a:t>     </a:t>
            </a:r>
            <a:r>
              <a:rPr lang="en-US" altLang="en-US" smtClean="0">
                <a:cs typeface="Times New Roman" pitchFamily="18" charset="0"/>
              </a:rPr>
              <a:t>B. Impaired erythropoietin production </a:t>
            </a:r>
            <a:endParaRPr lang="ar-JO" altLang="en-US" smtClean="0"/>
          </a:p>
          <a:p>
            <a:pPr eaLnBrk="1" hangingPunct="1">
              <a:buFontTx/>
              <a:buNone/>
            </a:pPr>
            <a:r>
              <a:rPr lang="ar-JO" altLang="en-US" smtClean="0"/>
              <a:t> </a:t>
            </a:r>
            <a:r>
              <a:rPr lang="en-CA" altLang="en-US" smtClean="0">
                <a:cs typeface="Times New Roman" pitchFamily="18" charset="0"/>
              </a:rPr>
              <a:t> </a:t>
            </a:r>
            <a:r>
              <a:rPr lang="ar-JO" altLang="en-US" smtClean="0"/>
              <a:t>    </a:t>
            </a:r>
            <a:r>
              <a:rPr lang="en-US" altLang="en-US" smtClean="0">
                <a:cs typeface="Times New Roman" pitchFamily="18" charset="0"/>
              </a:rPr>
              <a:t>C. Disorders of erythroid maturation/ineffective erythropoiesis </a:t>
            </a:r>
          </a:p>
          <a:p>
            <a:pPr eaLnBrk="1" hangingPunct="1">
              <a:buFontTx/>
              <a:buNone/>
            </a:pPr>
            <a:endParaRPr lang="en-US" altLang="en-US" smtClean="0">
              <a:cs typeface="Times New Roman" pitchFamily="18" charset="0"/>
            </a:endParaRPr>
          </a:p>
          <a:p>
            <a:pPr eaLnBrk="1" hangingPunct="1"/>
            <a:r>
              <a:rPr lang="en-US" altLang="en-US" smtClean="0">
                <a:cs typeface="Times New Roman" pitchFamily="18" charset="0"/>
              </a:rPr>
              <a:t>II. </a:t>
            </a:r>
            <a:r>
              <a:rPr lang="en-US" altLang="en-US" b="1" smtClean="0">
                <a:cs typeface="Times New Roman" pitchFamily="18" charset="0"/>
              </a:rPr>
              <a:t>Increased RBC loss or destruction</a:t>
            </a:r>
            <a:r>
              <a:rPr lang="en-US" altLang="en-US" smtClean="0">
                <a:cs typeface="Times New Roman" pitchFamily="18" charset="0"/>
              </a:rPr>
              <a:t> </a:t>
            </a:r>
          </a:p>
          <a:p>
            <a:pPr eaLnBrk="1" hangingPunct="1">
              <a:buFontTx/>
              <a:buNone/>
            </a:pPr>
            <a:endParaRPr lang="en-US" altLang="en-US" smtClean="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a:extLst>
              <a:ext uri="{FF2B5EF4-FFF2-40B4-BE49-F238E27FC236}">
                <a16:creationId xmlns:a16="http://schemas.microsoft.com/office/drawing/2014/main" xmlns="" id="{4B5907C8-7EBB-4DA0-B956-660A5747C671}"/>
              </a:ext>
            </a:extLst>
          </p:cNvPr>
          <p:cNvSpPr>
            <a:spLocks noGrp="1" noChangeArrowheads="1"/>
          </p:cNvSpPr>
          <p:nvPr>
            <p:ph type="title"/>
          </p:nvPr>
        </p:nvSpPr>
        <p:spPr>
          <a:xfrm>
            <a:off x="457200" y="274638"/>
            <a:ext cx="8229600" cy="4954587"/>
          </a:xfrm>
        </p:spPr>
        <p:txBody>
          <a:bodyPr/>
          <a:lstStyle/>
          <a:p>
            <a:pPr eaLnBrk="1" fontAlgn="auto" hangingPunct="1">
              <a:spcAft>
                <a:spcPts val="0"/>
              </a:spcAft>
              <a:defRPr/>
            </a:pPr>
            <a:r>
              <a:rPr lang="en-US" altLang="en-US">
                <a:cs typeface="Arial" charset="0"/>
              </a:rPr>
              <a:t>I. Failure of erythrocyte production</a:t>
            </a:r>
            <a:br>
              <a:rPr lang="en-US" altLang="en-US">
                <a:cs typeface="Arial" charset="0"/>
              </a:rPr>
            </a:br>
            <a:endParaRPr lang="en-US" altLang="en-US">
              <a:cs typeface="Arial"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xmlns="" id="{D7F6FF7F-3D52-4A58-8F24-DEAEAE46C9F8}"/>
              </a:ext>
            </a:extLst>
          </p:cNvPr>
          <p:cNvSpPr>
            <a:spLocks noGrp="1" noChangeArrowheads="1"/>
          </p:cNvSpPr>
          <p:nvPr>
            <p:ph type="title"/>
          </p:nvPr>
        </p:nvSpPr>
        <p:spPr/>
        <p:txBody>
          <a:bodyPr/>
          <a:lstStyle/>
          <a:p>
            <a:pPr eaLnBrk="1" fontAlgn="auto" hangingPunct="1">
              <a:spcAft>
                <a:spcPts val="0"/>
              </a:spcAft>
              <a:defRPr/>
            </a:pPr>
            <a:r>
              <a:rPr lang="en-US" altLang="en-US">
                <a:solidFill>
                  <a:srgbClr val="7B9899"/>
                </a:solidFill>
                <a:cs typeface="Arial" charset="0"/>
              </a:rPr>
              <a:t>A. Bone marrow failure </a:t>
            </a:r>
          </a:p>
        </p:txBody>
      </p:sp>
      <p:sp>
        <p:nvSpPr>
          <p:cNvPr id="19459" name="Rectangle 3"/>
          <p:cNvSpPr>
            <a:spLocks noGrp="1"/>
          </p:cNvSpPr>
          <p:nvPr>
            <p:ph idx="1"/>
          </p:nvPr>
        </p:nvSpPr>
        <p:spPr/>
        <p:txBody>
          <a:bodyPr/>
          <a:lstStyle/>
          <a:p>
            <a:pPr eaLnBrk="1" hangingPunct="1">
              <a:lnSpc>
                <a:spcPct val="90000"/>
              </a:lnSpc>
            </a:pPr>
            <a:r>
              <a:rPr lang="en-US" altLang="en-US" smtClean="0">
                <a:cs typeface="Times New Roman" pitchFamily="18" charset="0"/>
              </a:rPr>
              <a:t>1. Aplastic </a:t>
            </a:r>
            <a:r>
              <a:rPr lang="en-US" altLang="en-US" b="1" smtClean="0">
                <a:cs typeface="Times New Roman" pitchFamily="18" charset="0"/>
              </a:rPr>
              <a:t>anemia</a:t>
            </a:r>
            <a:r>
              <a:rPr lang="en-US" altLang="en-US" smtClean="0">
                <a:cs typeface="Times New Roman" pitchFamily="18" charset="0"/>
              </a:rPr>
              <a:t> (congenital or acquired)</a:t>
            </a:r>
          </a:p>
          <a:p>
            <a:pPr eaLnBrk="1" hangingPunct="1">
              <a:lnSpc>
                <a:spcPct val="90000"/>
              </a:lnSpc>
            </a:pPr>
            <a:r>
              <a:rPr lang="en-US" altLang="en-US" smtClean="0">
                <a:cs typeface="Times New Roman" pitchFamily="18" charset="0"/>
              </a:rPr>
              <a:t>2. Pure red cell aplasia.</a:t>
            </a:r>
          </a:p>
          <a:p>
            <a:pPr eaLnBrk="1" hangingPunct="1">
              <a:lnSpc>
                <a:spcPct val="90000"/>
              </a:lnSpc>
              <a:buFontTx/>
              <a:buNone/>
            </a:pPr>
            <a:r>
              <a:rPr lang="en-US" altLang="en-US" smtClean="0">
                <a:cs typeface="Times New Roman" pitchFamily="18" charset="0"/>
              </a:rPr>
              <a:t>     </a:t>
            </a:r>
            <a:r>
              <a:rPr lang="en-US" altLang="en-US" sz="2000" smtClean="0">
                <a:cs typeface="Times New Roman" pitchFamily="18" charset="0"/>
              </a:rPr>
              <a:t>a. Diamond-Blackfan </a:t>
            </a:r>
            <a:r>
              <a:rPr lang="en-US" altLang="en-US" sz="2000" b="1" smtClean="0">
                <a:cs typeface="Times New Roman" pitchFamily="18" charset="0"/>
              </a:rPr>
              <a:t>anemia</a:t>
            </a:r>
            <a:r>
              <a:rPr lang="en-US" altLang="en-US" sz="2000" smtClean="0">
                <a:cs typeface="Times New Roman" pitchFamily="18" charset="0"/>
              </a:rPr>
              <a:t> (congenital)</a:t>
            </a:r>
          </a:p>
          <a:p>
            <a:pPr eaLnBrk="1" hangingPunct="1">
              <a:lnSpc>
                <a:spcPct val="90000"/>
              </a:lnSpc>
              <a:buFontTx/>
              <a:buNone/>
            </a:pPr>
            <a:r>
              <a:rPr lang="en-US" altLang="en-US" sz="2000" smtClean="0">
                <a:cs typeface="Times New Roman" pitchFamily="18" charset="0"/>
              </a:rPr>
              <a:t>       b. Transient erythroblastopenia of childhood (acquired)</a:t>
            </a:r>
          </a:p>
          <a:p>
            <a:pPr eaLnBrk="1" hangingPunct="1">
              <a:lnSpc>
                <a:spcPct val="90000"/>
              </a:lnSpc>
            </a:pPr>
            <a:r>
              <a:rPr lang="en-US" altLang="en-US" smtClean="0">
                <a:cs typeface="Times New Roman" pitchFamily="18" charset="0"/>
              </a:rPr>
              <a:t>3. Marrow replacement </a:t>
            </a:r>
            <a:endParaRPr lang="ar-JO" altLang="en-US" smtClean="0"/>
          </a:p>
          <a:p>
            <a:pPr eaLnBrk="1" hangingPunct="1">
              <a:lnSpc>
                <a:spcPct val="90000"/>
              </a:lnSpc>
              <a:buFontTx/>
              <a:buNone/>
            </a:pPr>
            <a:r>
              <a:rPr lang="ar-JO" altLang="en-US" smtClean="0"/>
              <a:t>   </a:t>
            </a:r>
            <a:r>
              <a:rPr lang="en-US" altLang="en-US" smtClean="0">
                <a:cs typeface="Times New Roman" pitchFamily="18" charset="0"/>
              </a:rPr>
              <a:t> a. Malignancies</a:t>
            </a:r>
          </a:p>
          <a:p>
            <a:pPr eaLnBrk="1" hangingPunct="1">
              <a:lnSpc>
                <a:spcPct val="90000"/>
              </a:lnSpc>
              <a:buFontTx/>
              <a:buNone/>
            </a:pPr>
            <a:r>
              <a:rPr lang="en-US" altLang="en-US" smtClean="0">
                <a:cs typeface="Times New Roman" pitchFamily="18" charset="0"/>
              </a:rPr>
              <a:t>    b. Osteopetrosis</a:t>
            </a:r>
          </a:p>
          <a:p>
            <a:pPr eaLnBrk="1" hangingPunct="1">
              <a:lnSpc>
                <a:spcPct val="90000"/>
              </a:lnSpc>
              <a:buFontTx/>
              <a:buNone/>
            </a:pPr>
            <a:r>
              <a:rPr lang="en-US" altLang="en-US" smtClean="0">
                <a:cs typeface="Times New Roman" pitchFamily="18" charset="0"/>
              </a:rPr>
              <a:t>    c. Myelofibrosis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xmlns="" id="{0A7CE741-6579-43D2-8F1B-EA3FFBA0DC19}"/>
              </a:ext>
            </a:extLst>
          </p:cNvPr>
          <p:cNvSpPr>
            <a:spLocks noGrp="1" noChangeArrowheads="1"/>
          </p:cNvSpPr>
          <p:nvPr>
            <p:ph type="title"/>
          </p:nvPr>
        </p:nvSpPr>
        <p:spPr/>
        <p:txBody>
          <a:bodyPr>
            <a:normAutofit fontScale="90000"/>
          </a:bodyPr>
          <a:lstStyle/>
          <a:p>
            <a:pPr eaLnBrk="1" fontAlgn="auto" hangingPunct="1">
              <a:spcAft>
                <a:spcPts val="0"/>
              </a:spcAft>
              <a:defRPr/>
            </a:pPr>
            <a:r>
              <a:rPr lang="en-US" sz="4000"/>
              <a:t>B. Impaired erythropoietin production </a:t>
            </a:r>
          </a:p>
        </p:txBody>
      </p:sp>
      <p:sp>
        <p:nvSpPr>
          <p:cNvPr id="17411" name="Rectangle 3">
            <a:extLst>
              <a:ext uri="{FF2B5EF4-FFF2-40B4-BE49-F238E27FC236}">
                <a16:creationId xmlns:a16="http://schemas.microsoft.com/office/drawing/2014/main" xmlns="" id="{404E68CC-9834-4F29-9E90-F29E3E909DFA}"/>
              </a:ext>
            </a:extLst>
          </p:cNvPr>
          <p:cNvSpPr>
            <a:spLocks noGrp="1" noChangeArrowheads="1"/>
          </p:cNvSpPr>
          <p:nvPr>
            <p:ph idx="1"/>
          </p:nvPr>
        </p:nvSpPr>
        <p:spPr/>
        <p:txBody>
          <a:bodyPr>
            <a:normAutofit/>
          </a:bodyPr>
          <a:lstStyle/>
          <a:p>
            <a:pPr marL="274320" indent="-274320" eaLnBrk="1" fontAlgn="auto" hangingPunct="1">
              <a:spcAft>
                <a:spcPts val="0"/>
              </a:spcAft>
              <a:buClr>
                <a:schemeClr val="tx1">
                  <a:shade val="95000"/>
                </a:schemeClr>
              </a:buClr>
              <a:buFont typeface="Wingdings 2"/>
              <a:buChar char=""/>
              <a:defRPr/>
            </a:pPr>
            <a:r>
              <a:rPr lang="en-US" dirty="0"/>
              <a:t>1. Chronic renal disease</a:t>
            </a:r>
          </a:p>
          <a:p>
            <a:pPr marL="274320" indent="-274320" eaLnBrk="1" fontAlgn="auto" hangingPunct="1">
              <a:spcAft>
                <a:spcPts val="0"/>
              </a:spcAft>
              <a:buClr>
                <a:schemeClr val="tx1">
                  <a:shade val="95000"/>
                </a:schemeClr>
              </a:buClr>
              <a:buFont typeface="Wingdings 2"/>
              <a:buChar char=""/>
              <a:defRPr/>
            </a:pPr>
            <a:r>
              <a:rPr lang="en-US" dirty="0"/>
              <a:t>2. Hypothyroidism, hypopituitarism</a:t>
            </a:r>
          </a:p>
          <a:p>
            <a:pPr marL="274320" indent="-274320" eaLnBrk="1" fontAlgn="auto" hangingPunct="1">
              <a:spcAft>
                <a:spcPts val="0"/>
              </a:spcAft>
              <a:buClr>
                <a:schemeClr val="tx1">
                  <a:shade val="95000"/>
                </a:schemeClr>
              </a:buClr>
              <a:buFont typeface="Wingdings 2"/>
              <a:buChar char=""/>
              <a:defRPr/>
            </a:pPr>
            <a:r>
              <a:rPr lang="en-US" dirty="0"/>
              <a:t>3. Chronic inflammation</a:t>
            </a:r>
          </a:p>
          <a:p>
            <a:pPr marL="274320" indent="-274320" eaLnBrk="1" fontAlgn="auto" hangingPunct="1">
              <a:spcAft>
                <a:spcPts val="0"/>
              </a:spcAft>
              <a:buClr>
                <a:schemeClr val="tx1">
                  <a:shade val="95000"/>
                </a:schemeClr>
              </a:buClr>
              <a:buFont typeface="Wingdings 2"/>
              <a:buChar char=""/>
              <a:defRPr/>
            </a:pPr>
            <a:r>
              <a:rPr lang="en-US" dirty="0"/>
              <a:t>4. Protein malnutrition</a:t>
            </a:r>
          </a:p>
          <a:p>
            <a:pPr marL="0" indent="0" eaLnBrk="1" fontAlgn="auto" hangingPunct="1">
              <a:spcAft>
                <a:spcPts val="0"/>
              </a:spcAft>
              <a:buClr>
                <a:schemeClr val="tx1">
                  <a:shade val="95000"/>
                </a:schemeClr>
              </a:buClr>
              <a:buFontTx/>
              <a:buNone/>
              <a:defRPr/>
            </a:pP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xmlns="" id="{687E5964-248B-4BD5-B4DA-3579E8A7DC40}"/>
              </a:ext>
            </a:extLst>
          </p:cNvPr>
          <p:cNvSpPr>
            <a:spLocks noGrp="1" noChangeArrowheads="1"/>
          </p:cNvSpPr>
          <p:nvPr>
            <p:ph type="title"/>
          </p:nvPr>
        </p:nvSpPr>
        <p:spPr/>
        <p:txBody>
          <a:bodyPr>
            <a:normAutofit fontScale="90000"/>
          </a:bodyPr>
          <a:lstStyle/>
          <a:p>
            <a:pPr eaLnBrk="1" fontAlgn="auto" hangingPunct="1">
              <a:spcAft>
                <a:spcPts val="0"/>
              </a:spcAft>
              <a:defRPr/>
            </a:pPr>
            <a:r>
              <a:rPr lang="en-US" sz="3600"/>
              <a:t>C. Disorders of erythroid maturation/ineffective erythropoiesis </a:t>
            </a:r>
          </a:p>
        </p:txBody>
      </p:sp>
      <p:sp>
        <p:nvSpPr>
          <p:cNvPr id="21507" name="Rectangle 3"/>
          <p:cNvSpPr>
            <a:spLocks noGrp="1"/>
          </p:cNvSpPr>
          <p:nvPr>
            <p:ph idx="1"/>
          </p:nvPr>
        </p:nvSpPr>
        <p:spPr/>
        <p:txBody>
          <a:bodyPr/>
          <a:lstStyle/>
          <a:p>
            <a:pPr eaLnBrk="1" hangingPunct="1"/>
            <a:r>
              <a:rPr lang="en-US" altLang="en-US" b="1" smtClean="0">
                <a:cs typeface="Times New Roman" pitchFamily="18" charset="0"/>
              </a:rPr>
              <a:t>1. Abnormalities of </a:t>
            </a:r>
            <a:r>
              <a:rPr lang="en-US" altLang="en-US" b="1" u="sng" smtClean="0">
                <a:cs typeface="Times New Roman" pitchFamily="18" charset="0"/>
              </a:rPr>
              <a:t>cytoplasmic</a:t>
            </a:r>
            <a:r>
              <a:rPr lang="en-US" altLang="en-US" b="1" smtClean="0">
                <a:cs typeface="Times New Roman" pitchFamily="18" charset="0"/>
              </a:rPr>
              <a:t> maturation</a:t>
            </a:r>
          </a:p>
          <a:p>
            <a:pPr eaLnBrk="1" hangingPunct="1">
              <a:buFontTx/>
              <a:buNone/>
            </a:pPr>
            <a:r>
              <a:rPr lang="en-US" altLang="en-US" smtClean="0">
                <a:cs typeface="Times New Roman" pitchFamily="18" charset="0"/>
              </a:rPr>
              <a:t> a. Iron deficiency</a:t>
            </a:r>
          </a:p>
          <a:p>
            <a:pPr eaLnBrk="1" hangingPunct="1">
              <a:buFontTx/>
              <a:buNone/>
            </a:pPr>
            <a:r>
              <a:rPr lang="en-US" altLang="en-US" smtClean="0">
                <a:cs typeface="Times New Roman" pitchFamily="18" charset="0"/>
              </a:rPr>
              <a:t> b. Thalassemia syndromes</a:t>
            </a:r>
          </a:p>
          <a:p>
            <a:pPr eaLnBrk="1" hangingPunct="1">
              <a:buFontTx/>
              <a:buNone/>
            </a:pPr>
            <a:r>
              <a:rPr lang="en-US" altLang="en-US" smtClean="0">
                <a:cs typeface="Times New Roman" pitchFamily="18" charset="0"/>
              </a:rPr>
              <a:t> c. Lead poisoning</a:t>
            </a:r>
          </a:p>
          <a:p>
            <a:pPr eaLnBrk="1" hangingPunct="1">
              <a:buFontTx/>
              <a:buNone/>
            </a:pPr>
            <a:r>
              <a:rPr lang="en-US" altLang="en-US" smtClean="0">
                <a:cs typeface="Times New Roman" pitchFamily="18" charset="0"/>
              </a:rPr>
              <a:t> d. Sideroblastic </a:t>
            </a:r>
            <a:r>
              <a:rPr lang="en-US" altLang="en-US" b="1" smtClean="0">
                <a:cs typeface="Times New Roman" pitchFamily="18" charset="0"/>
              </a:rPr>
              <a:t>anemia</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xmlns="" id="{9586BF84-0E9F-4F4F-B291-485D9E8430A9}"/>
              </a:ext>
            </a:extLst>
          </p:cNvPr>
          <p:cNvSpPr>
            <a:spLocks noGrp="1" noChangeArrowheads="1"/>
          </p:cNvSpPr>
          <p:nvPr>
            <p:ph type="title"/>
          </p:nvPr>
        </p:nvSpPr>
        <p:spPr/>
        <p:txBody>
          <a:bodyPr>
            <a:normAutofit fontScale="90000"/>
          </a:bodyPr>
          <a:lstStyle/>
          <a:p>
            <a:pPr eaLnBrk="1" fontAlgn="auto" hangingPunct="1">
              <a:spcAft>
                <a:spcPts val="0"/>
              </a:spcAft>
              <a:defRPr/>
            </a:pPr>
            <a:r>
              <a:rPr lang="en-US" sz="3600"/>
              <a:t>C. Disorders of erythroid maturation/ineffective erythropoiesis</a:t>
            </a:r>
          </a:p>
        </p:txBody>
      </p:sp>
      <p:sp>
        <p:nvSpPr>
          <p:cNvPr id="22531" name="Rectangle 3"/>
          <p:cNvSpPr>
            <a:spLocks noGrp="1"/>
          </p:cNvSpPr>
          <p:nvPr>
            <p:ph idx="1"/>
          </p:nvPr>
        </p:nvSpPr>
        <p:spPr>
          <a:xfrm>
            <a:off x="685800" y="1828800"/>
            <a:ext cx="7696200" cy="4552950"/>
          </a:xfrm>
        </p:spPr>
        <p:txBody>
          <a:bodyPr/>
          <a:lstStyle/>
          <a:p>
            <a:pPr eaLnBrk="1" hangingPunct="1"/>
            <a:r>
              <a:rPr lang="en-US" altLang="en-US" b="1" smtClean="0">
                <a:cs typeface="Times New Roman" pitchFamily="18" charset="0"/>
              </a:rPr>
              <a:t>2. Abnormalities of </a:t>
            </a:r>
            <a:r>
              <a:rPr lang="en-US" altLang="en-US" b="1" u="sng" smtClean="0">
                <a:cs typeface="Times New Roman" pitchFamily="18" charset="0"/>
              </a:rPr>
              <a:t>nuclear</a:t>
            </a:r>
            <a:r>
              <a:rPr lang="en-US" altLang="en-US" b="1" smtClean="0">
                <a:cs typeface="Times New Roman" pitchFamily="18" charset="0"/>
              </a:rPr>
              <a:t> maturation</a:t>
            </a:r>
          </a:p>
          <a:p>
            <a:pPr eaLnBrk="1" hangingPunct="1">
              <a:buFontTx/>
              <a:buNone/>
            </a:pPr>
            <a:r>
              <a:rPr lang="en-US" altLang="en-US" smtClean="0">
                <a:cs typeface="Times New Roman" pitchFamily="18" charset="0"/>
              </a:rPr>
              <a:t>a.</a:t>
            </a:r>
            <a:r>
              <a:rPr lang="en-US" altLang="en-US" b="1" smtClean="0">
                <a:cs typeface="Times New Roman" pitchFamily="18" charset="0"/>
              </a:rPr>
              <a:t> </a:t>
            </a:r>
            <a:r>
              <a:rPr lang="en-US" altLang="en-US" smtClean="0">
                <a:cs typeface="Times New Roman" pitchFamily="18" charset="0"/>
              </a:rPr>
              <a:t>Vitamin B12 deficiency</a:t>
            </a:r>
          </a:p>
          <a:p>
            <a:pPr eaLnBrk="1" hangingPunct="1">
              <a:buFontTx/>
              <a:buNone/>
            </a:pPr>
            <a:r>
              <a:rPr lang="en-US" altLang="en-US" smtClean="0">
                <a:cs typeface="Times New Roman" pitchFamily="18" charset="0"/>
              </a:rPr>
              <a:t>b. Folic acid deficiency</a:t>
            </a:r>
          </a:p>
          <a:p>
            <a:pPr eaLnBrk="1" hangingPunct="1">
              <a:buFontTx/>
              <a:buNone/>
            </a:pPr>
            <a:endParaRPr lang="en-US" altLang="en-US" smtClean="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xmlns="" id="{825BF391-E997-415A-ADE6-A04D56A6A8F8}"/>
              </a:ext>
            </a:extLst>
          </p:cNvPr>
          <p:cNvSpPr>
            <a:spLocks noGrp="1" noChangeArrowheads="1"/>
          </p:cNvSpPr>
          <p:nvPr>
            <p:ph type="title"/>
          </p:nvPr>
        </p:nvSpPr>
        <p:spPr/>
        <p:txBody>
          <a:bodyPr>
            <a:normAutofit fontScale="90000"/>
          </a:bodyPr>
          <a:lstStyle/>
          <a:p>
            <a:pPr eaLnBrk="1" fontAlgn="auto" hangingPunct="1">
              <a:spcAft>
                <a:spcPts val="0"/>
              </a:spcAft>
              <a:defRPr/>
            </a:pPr>
            <a:r>
              <a:rPr lang="en-US" altLang="en-US">
                <a:solidFill>
                  <a:srgbClr val="7B9899"/>
                </a:solidFill>
                <a:cs typeface="Arial" charset="0"/>
              </a:rPr>
              <a:t>II. Increased RBC loss or destruction </a:t>
            </a:r>
          </a:p>
        </p:txBody>
      </p:sp>
      <p:sp>
        <p:nvSpPr>
          <p:cNvPr id="23555" name="Rectangle 3"/>
          <p:cNvSpPr>
            <a:spLocks noGrp="1"/>
          </p:cNvSpPr>
          <p:nvPr>
            <p:ph idx="1"/>
          </p:nvPr>
        </p:nvSpPr>
        <p:spPr/>
        <p:txBody>
          <a:bodyPr/>
          <a:lstStyle/>
          <a:p>
            <a:pPr eaLnBrk="1" hangingPunct="1">
              <a:lnSpc>
                <a:spcPct val="90000"/>
              </a:lnSpc>
            </a:pPr>
            <a:r>
              <a:rPr lang="en-US" altLang="en-US" sz="2400" smtClean="0">
                <a:cs typeface="Times New Roman" pitchFamily="18" charset="0"/>
              </a:rPr>
              <a:t>1. Hemoglobinopathies (including structural and synthetic mutants)</a:t>
            </a:r>
          </a:p>
          <a:p>
            <a:pPr eaLnBrk="1" hangingPunct="1">
              <a:lnSpc>
                <a:spcPct val="90000"/>
              </a:lnSpc>
            </a:pPr>
            <a:r>
              <a:rPr lang="en-US" altLang="en-US" sz="2400" smtClean="0">
                <a:cs typeface="Times New Roman" pitchFamily="18" charset="0"/>
              </a:rPr>
              <a:t>2. Red cell membrane defects</a:t>
            </a:r>
          </a:p>
          <a:p>
            <a:pPr eaLnBrk="1" hangingPunct="1">
              <a:lnSpc>
                <a:spcPct val="90000"/>
              </a:lnSpc>
            </a:pPr>
            <a:r>
              <a:rPr lang="en-US" altLang="en-US" sz="2400" smtClean="0">
                <a:cs typeface="Times New Roman" pitchFamily="18" charset="0"/>
              </a:rPr>
              <a:t>3. Red cell metabolic defects</a:t>
            </a:r>
          </a:p>
          <a:p>
            <a:pPr eaLnBrk="1" hangingPunct="1">
              <a:lnSpc>
                <a:spcPct val="90000"/>
              </a:lnSpc>
            </a:pPr>
            <a:r>
              <a:rPr lang="en-US" altLang="en-US" sz="2400" smtClean="0">
                <a:cs typeface="Times New Roman" pitchFamily="18" charset="0"/>
              </a:rPr>
              <a:t>4. Antibody-mediated</a:t>
            </a:r>
          </a:p>
          <a:p>
            <a:pPr eaLnBrk="1" hangingPunct="1">
              <a:lnSpc>
                <a:spcPct val="90000"/>
              </a:lnSpc>
            </a:pPr>
            <a:r>
              <a:rPr lang="en-US" altLang="en-US" sz="2400" smtClean="0">
                <a:cs typeface="Times New Roman" pitchFamily="18" charset="0"/>
              </a:rPr>
              <a:t>5. Mechanical injury to the erythrocyte</a:t>
            </a:r>
          </a:p>
          <a:p>
            <a:pPr eaLnBrk="1" hangingPunct="1">
              <a:lnSpc>
                <a:spcPct val="90000"/>
              </a:lnSpc>
            </a:pPr>
            <a:r>
              <a:rPr lang="en-US" altLang="en-US" sz="2400" smtClean="0">
                <a:cs typeface="Times New Roman" pitchFamily="18" charset="0"/>
              </a:rPr>
              <a:t>6. Oxidant-induced injury to the erythrocyte</a:t>
            </a:r>
          </a:p>
          <a:p>
            <a:pPr eaLnBrk="1" hangingPunct="1">
              <a:lnSpc>
                <a:spcPct val="90000"/>
              </a:lnSpc>
            </a:pPr>
            <a:r>
              <a:rPr lang="en-US" altLang="en-US" sz="2400" smtClean="0">
                <a:cs typeface="Times New Roman" pitchFamily="18" charset="0"/>
              </a:rPr>
              <a:t>7. Infectious agent-induced red cell injury</a:t>
            </a:r>
          </a:p>
          <a:p>
            <a:pPr eaLnBrk="1" hangingPunct="1">
              <a:lnSpc>
                <a:spcPct val="90000"/>
              </a:lnSpc>
            </a:pPr>
            <a:r>
              <a:rPr lang="en-US" altLang="en-US" sz="2400" smtClean="0">
                <a:cs typeface="Times New Roman" pitchFamily="18" charset="0"/>
              </a:rPr>
              <a:t>8. Paroxysmal nocturnal hemoglobinuria</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xmlns="" id="{BA0183F3-4175-4384-BE8D-F46F5D0BA59C}"/>
              </a:ext>
            </a:extLst>
          </p:cNvPr>
          <p:cNvSpPr>
            <a:spLocks noGrp="1" noChangeArrowheads="1"/>
          </p:cNvSpPr>
          <p:nvPr>
            <p:ph type="title"/>
          </p:nvPr>
        </p:nvSpPr>
        <p:spPr>
          <a:xfrm>
            <a:off x="323850" y="0"/>
            <a:ext cx="8534400" cy="1230313"/>
          </a:xfrm>
        </p:spPr>
        <p:txBody>
          <a:bodyPr>
            <a:normAutofit fontScale="90000"/>
          </a:bodyPr>
          <a:lstStyle/>
          <a:p>
            <a:pPr eaLnBrk="1" fontAlgn="auto" hangingPunct="1">
              <a:spcAft>
                <a:spcPts val="0"/>
              </a:spcAft>
              <a:defRPr/>
            </a:pPr>
            <a:r>
              <a:rPr lang="en-US" sz="4000" dirty="0"/>
              <a:t> </a:t>
            </a:r>
            <a:r>
              <a:rPr lang="arn-CL" sz="4000" dirty="0"/>
              <a:t>Classification of anemia based on red cell size</a:t>
            </a:r>
            <a:r>
              <a:rPr lang="en-US" sz="4000" dirty="0"/>
              <a:t> </a:t>
            </a:r>
          </a:p>
        </p:txBody>
      </p:sp>
      <p:sp>
        <p:nvSpPr>
          <p:cNvPr id="24579" name="Rectangle 3"/>
          <p:cNvSpPr>
            <a:spLocks noGrp="1"/>
          </p:cNvSpPr>
          <p:nvPr>
            <p:ph idx="1"/>
          </p:nvPr>
        </p:nvSpPr>
        <p:spPr/>
        <p:txBody>
          <a:bodyPr/>
          <a:lstStyle/>
          <a:p>
            <a:pPr eaLnBrk="1" hangingPunct="1"/>
            <a:r>
              <a:rPr lang="en-US" altLang="en-US" sz="2200" smtClean="0">
                <a:cs typeface="Times New Roman" pitchFamily="18" charset="0"/>
              </a:rPr>
              <a:t> I. </a:t>
            </a:r>
            <a:r>
              <a:rPr lang="en-US" altLang="en-US" sz="2200" b="1" smtClean="0">
                <a:cs typeface="Times New Roman" pitchFamily="18" charset="0"/>
              </a:rPr>
              <a:t>Microcytic anemia</a:t>
            </a:r>
            <a:r>
              <a:rPr lang="en-US" altLang="en-US" sz="2200" smtClean="0">
                <a:cs typeface="Times New Roman" pitchFamily="18" charset="0"/>
              </a:rPr>
              <a:t> (</a:t>
            </a:r>
            <a:r>
              <a:rPr lang="en-US" altLang="en-US" sz="2200" b="1" smtClean="0">
                <a:cs typeface="Times New Roman" pitchFamily="18" charset="0"/>
              </a:rPr>
              <a:t>MCV &lt; 70 fL + years of age)</a:t>
            </a:r>
          </a:p>
          <a:p>
            <a:pPr eaLnBrk="1" hangingPunct="1"/>
            <a:r>
              <a:rPr lang="en-US" altLang="en-US" sz="2200" smtClean="0">
                <a:cs typeface="Times New Roman" pitchFamily="18" charset="0"/>
              </a:rPr>
              <a:t>II. </a:t>
            </a:r>
            <a:r>
              <a:rPr lang="en-US" altLang="en-US" sz="2200" b="1" smtClean="0">
                <a:cs typeface="Times New Roman" pitchFamily="18" charset="0"/>
              </a:rPr>
              <a:t>Normocytic anemia</a:t>
            </a:r>
            <a:r>
              <a:rPr lang="en-US" altLang="en-US" sz="2200" smtClean="0">
                <a:cs typeface="Times New Roman" pitchFamily="18" charset="0"/>
              </a:rPr>
              <a:t> </a:t>
            </a:r>
            <a:endParaRPr lang="ar-JO" altLang="en-US" sz="2200" smtClean="0"/>
          </a:p>
          <a:p>
            <a:pPr eaLnBrk="1" hangingPunct="1"/>
            <a:r>
              <a:rPr lang="en-US" altLang="en-US" sz="2200" smtClean="0">
                <a:cs typeface="Times New Roman" pitchFamily="18" charset="0"/>
              </a:rPr>
              <a:t>III. </a:t>
            </a:r>
            <a:r>
              <a:rPr lang="en-US" altLang="en-US" sz="2200" b="1" smtClean="0">
                <a:cs typeface="Times New Roman" pitchFamily="18" charset="0"/>
              </a:rPr>
              <a:t>Macrocytic anemia</a:t>
            </a:r>
            <a:r>
              <a:rPr lang="en-US" altLang="en-US" sz="2200" smtClean="0">
                <a:cs typeface="Times New Roman" pitchFamily="18" charset="0"/>
              </a:rPr>
              <a:t> (</a:t>
            </a:r>
            <a:r>
              <a:rPr lang="en-US" altLang="en-US" sz="2200" b="1" smtClean="0">
                <a:cs typeface="Times New Roman" pitchFamily="18" charset="0"/>
              </a:rPr>
              <a:t>MCV &gt; 84 fL + 0.6 × yrs of age) </a:t>
            </a:r>
          </a:p>
        </p:txBody>
      </p:sp>
      <p:pic>
        <p:nvPicPr>
          <p:cNvPr id="24580"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3850" y="2997200"/>
            <a:ext cx="8424863" cy="386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xmlns="" id="{0973AD5C-19A7-45C5-BF0F-DEFC8EA4EB69}"/>
              </a:ext>
            </a:extLst>
          </p:cNvPr>
          <p:cNvSpPr>
            <a:spLocks noGrp="1" noChangeArrowheads="1"/>
          </p:cNvSpPr>
          <p:nvPr>
            <p:ph type="title"/>
          </p:nvPr>
        </p:nvSpPr>
        <p:spPr/>
        <p:txBody>
          <a:bodyPr/>
          <a:lstStyle/>
          <a:p>
            <a:pPr eaLnBrk="1" fontAlgn="auto" hangingPunct="1">
              <a:spcAft>
                <a:spcPts val="0"/>
              </a:spcAft>
              <a:defRPr/>
            </a:pPr>
            <a:r>
              <a:rPr lang="en-US" altLang="en-US">
                <a:solidFill>
                  <a:srgbClr val="7B9899"/>
                </a:solidFill>
                <a:cs typeface="Arial" charset="0"/>
              </a:rPr>
              <a:t>ANEMIA</a:t>
            </a:r>
          </a:p>
        </p:txBody>
      </p:sp>
      <p:sp>
        <p:nvSpPr>
          <p:cNvPr id="5123" name="Rectangle 3"/>
          <p:cNvSpPr>
            <a:spLocks noGrp="1"/>
          </p:cNvSpPr>
          <p:nvPr>
            <p:ph idx="1"/>
          </p:nvPr>
        </p:nvSpPr>
        <p:spPr/>
        <p:txBody>
          <a:bodyPr/>
          <a:lstStyle/>
          <a:p>
            <a:pPr eaLnBrk="1" hangingPunct="1"/>
            <a:r>
              <a:rPr lang="en-US" altLang="en-US" smtClean="0">
                <a:cs typeface="Times New Roman" pitchFamily="18" charset="0"/>
              </a:rPr>
              <a:t>Anemia is a frequent laboratory abnormality in children.</a:t>
            </a:r>
          </a:p>
          <a:p>
            <a:pPr eaLnBrk="1" hangingPunct="1"/>
            <a:r>
              <a:rPr lang="en-US" altLang="en-US" smtClean="0">
                <a:cs typeface="Times New Roman" pitchFamily="18" charset="0"/>
              </a:rPr>
              <a:t>20 % of children in the United States and 80 % of children in developing countries will be anemic at some point by the age of 18 years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xmlns="" id="{CB368E04-DB20-431A-8D62-0673F7312ED3}"/>
              </a:ext>
            </a:extLst>
          </p:cNvPr>
          <p:cNvSpPr>
            <a:spLocks noGrp="1" noChangeArrowheads="1"/>
          </p:cNvSpPr>
          <p:nvPr>
            <p:ph type="title"/>
          </p:nvPr>
        </p:nvSpPr>
        <p:spPr/>
        <p:txBody>
          <a:bodyPr/>
          <a:lstStyle/>
          <a:p>
            <a:pPr eaLnBrk="1" fontAlgn="auto" hangingPunct="1">
              <a:spcAft>
                <a:spcPts val="0"/>
              </a:spcAft>
              <a:defRPr/>
            </a:pPr>
            <a:r>
              <a:rPr lang="en-US" altLang="en-US">
                <a:solidFill>
                  <a:srgbClr val="7B9899"/>
                </a:solidFill>
                <a:cs typeface="Arial" charset="0"/>
              </a:rPr>
              <a:t>Microcytic anemia</a:t>
            </a:r>
          </a:p>
        </p:txBody>
      </p:sp>
      <p:sp>
        <p:nvSpPr>
          <p:cNvPr id="25603" name="Rectangle 3"/>
          <p:cNvSpPr>
            <a:spLocks noGrp="1"/>
          </p:cNvSpPr>
          <p:nvPr>
            <p:ph idx="1"/>
          </p:nvPr>
        </p:nvSpPr>
        <p:spPr/>
        <p:txBody>
          <a:bodyPr/>
          <a:lstStyle/>
          <a:p>
            <a:pPr eaLnBrk="1" hangingPunct="1"/>
            <a:r>
              <a:rPr lang="en-US" altLang="en-US" smtClean="0">
                <a:cs typeface="Times New Roman" pitchFamily="18" charset="0"/>
              </a:rPr>
              <a:t>1. Iron deficiency</a:t>
            </a:r>
          </a:p>
          <a:p>
            <a:pPr eaLnBrk="1" hangingPunct="1"/>
            <a:r>
              <a:rPr lang="en-US" altLang="en-US" smtClean="0">
                <a:cs typeface="Times New Roman" pitchFamily="18" charset="0"/>
              </a:rPr>
              <a:t>2. Drug/toxin-mediated (including lead poisoning)</a:t>
            </a:r>
          </a:p>
          <a:p>
            <a:pPr eaLnBrk="1" hangingPunct="1"/>
            <a:r>
              <a:rPr lang="en-US" altLang="en-US" smtClean="0">
                <a:cs typeface="Times New Roman" pitchFamily="18" charset="0"/>
              </a:rPr>
              <a:t>3. Thalassemia syndromes</a:t>
            </a:r>
          </a:p>
          <a:p>
            <a:pPr eaLnBrk="1" hangingPunct="1"/>
            <a:r>
              <a:rPr lang="en-US" altLang="en-US" smtClean="0">
                <a:cs typeface="Times New Roman" pitchFamily="18" charset="0"/>
              </a:rPr>
              <a:t>4. Sideroblastic </a:t>
            </a:r>
            <a:r>
              <a:rPr lang="en-US" altLang="en-US" b="1" smtClean="0">
                <a:cs typeface="Times New Roman" pitchFamily="18" charset="0"/>
              </a:rPr>
              <a:t>anemias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xmlns="" id="{51ADADA5-CD55-4F42-B039-0CAD5718BC67}"/>
              </a:ext>
            </a:extLst>
          </p:cNvPr>
          <p:cNvSpPr>
            <a:spLocks noGrp="1" noChangeArrowheads="1"/>
          </p:cNvSpPr>
          <p:nvPr>
            <p:ph type="title"/>
          </p:nvPr>
        </p:nvSpPr>
        <p:spPr/>
        <p:txBody>
          <a:bodyPr/>
          <a:lstStyle/>
          <a:p>
            <a:pPr eaLnBrk="1" fontAlgn="auto" hangingPunct="1">
              <a:spcAft>
                <a:spcPts val="0"/>
              </a:spcAft>
              <a:defRPr/>
            </a:pPr>
            <a:r>
              <a:rPr lang="en-US" altLang="en-US">
                <a:solidFill>
                  <a:srgbClr val="7B9899"/>
                </a:solidFill>
                <a:cs typeface="Arial" charset="0"/>
              </a:rPr>
              <a:t>Normocytic anemia </a:t>
            </a:r>
          </a:p>
        </p:txBody>
      </p:sp>
      <p:sp>
        <p:nvSpPr>
          <p:cNvPr id="26627" name="Rectangle 3"/>
          <p:cNvSpPr>
            <a:spLocks noGrp="1"/>
          </p:cNvSpPr>
          <p:nvPr>
            <p:ph idx="1"/>
          </p:nvPr>
        </p:nvSpPr>
        <p:spPr/>
        <p:txBody>
          <a:bodyPr/>
          <a:lstStyle/>
          <a:p>
            <a:pPr eaLnBrk="1" hangingPunct="1">
              <a:lnSpc>
                <a:spcPct val="80000"/>
              </a:lnSpc>
            </a:pPr>
            <a:r>
              <a:rPr lang="en-US" altLang="en-US" sz="2000" smtClean="0">
                <a:cs typeface="Times New Roman" pitchFamily="18" charset="0"/>
              </a:rPr>
              <a:t>1. </a:t>
            </a:r>
            <a:r>
              <a:rPr lang="en-US" altLang="en-US" sz="2000" b="1" smtClean="0">
                <a:cs typeface="Times New Roman" pitchFamily="18" charset="0"/>
              </a:rPr>
              <a:t>Congenital hemolytic</a:t>
            </a:r>
            <a:r>
              <a:rPr lang="en-US" altLang="en-US" sz="2000" smtClean="0">
                <a:cs typeface="Times New Roman" pitchFamily="18" charset="0"/>
              </a:rPr>
              <a:t> </a:t>
            </a:r>
            <a:r>
              <a:rPr lang="en-US" altLang="en-US" sz="2000" b="1" smtClean="0">
                <a:cs typeface="Times New Roman" pitchFamily="18" charset="0"/>
              </a:rPr>
              <a:t>anemias</a:t>
            </a:r>
          </a:p>
          <a:p>
            <a:pPr eaLnBrk="1" hangingPunct="1">
              <a:lnSpc>
                <a:spcPct val="80000"/>
              </a:lnSpc>
              <a:buFontTx/>
              <a:buNone/>
            </a:pPr>
            <a:r>
              <a:rPr lang="en-US" altLang="en-US" sz="2000" smtClean="0">
                <a:cs typeface="Times New Roman" pitchFamily="18" charset="0"/>
              </a:rPr>
              <a:t>a. Hemoglobinopathies</a:t>
            </a:r>
          </a:p>
          <a:p>
            <a:pPr eaLnBrk="1" hangingPunct="1">
              <a:lnSpc>
                <a:spcPct val="80000"/>
              </a:lnSpc>
              <a:buFontTx/>
              <a:buNone/>
            </a:pPr>
            <a:r>
              <a:rPr lang="en-US" altLang="en-US" sz="2000" smtClean="0">
                <a:cs typeface="Times New Roman" pitchFamily="18" charset="0"/>
              </a:rPr>
              <a:t>b. Red cell enzyme defects</a:t>
            </a:r>
          </a:p>
          <a:p>
            <a:pPr eaLnBrk="1" hangingPunct="1">
              <a:lnSpc>
                <a:spcPct val="80000"/>
              </a:lnSpc>
              <a:buFontTx/>
              <a:buNone/>
            </a:pPr>
            <a:r>
              <a:rPr lang="en-US" altLang="en-US" sz="2000" smtClean="0">
                <a:cs typeface="Times New Roman" pitchFamily="18" charset="0"/>
              </a:rPr>
              <a:t>c. Red cell membrane defects</a:t>
            </a:r>
          </a:p>
          <a:p>
            <a:pPr eaLnBrk="1" hangingPunct="1">
              <a:lnSpc>
                <a:spcPct val="80000"/>
              </a:lnSpc>
            </a:pPr>
            <a:r>
              <a:rPr lang="en-US" altLang="en-US" sz="2000" smtClean="0">
                <a:cs typeface="Times New Roman" pitchFamily="18" charset="0"/>
              </a:rPr>
              <a:t>2. </a:t>
            </a:r>
            <a:r>
              <a:rPr lang="en-US" altLang="en-US" sz="2000" b="1" smtClean="0">
                <a:cs typeface="Times New Roman" pitchFamily="18" charset="0"/>
              </a:rPr>
              <a:t>Acquired hemolytic</a:t>
            </a:r>
            <a:r>
              <a:rPr lang="en-US" altLang="en-US" sz="2000" smtClean="0">
                <a:cs typeface="Times New Roman" pitchFamily="18" charset="0"/>
              </a:rPr>
              <a:t> </a:t>
            </a:r>
            <a:r>
              <a:rPr lang="en-US" altLang="en-US" sz="2000" b="1" smtClean="0">
                <a:cs typeface="Times New Roman" pitchFamily="18" charset="0"/>
              </a:rPr>
              <a:t>anemias</a:t>
            </a:r>
          </a:p>
          <a:p>
            <a:pPr eaLnBrk="1" hangingPunct="1">
              <a:lnSpc>
                <a:spcPct val="80000"/>
              </a:lnSpc>
              <a:buFontTx/>
              <a:buNone/>
            </a:pPr>
            <a:r>
              <a:rPr lang="en-US" altLang="en-US" sz="2000" smtClean="0">
                <a:cs typeface="Times New Roman" pitchFamily="18" charset="0"/>
              </a:rPr>
              <a:t>a. Antibody-mediated</a:t>
            </a:r>
          </a:p>
          <a:p>
            <a:pPr eaLnBrk="1" hangingPunct="1">
              <a:lnSpc>
                <a:spcPct val="80000"/>
              </a:lnSpc>
              <a:buFontTx/>
              <a:buNone/>
            </a:pPr>
            <a:r>
              <a:rPr lang="en-US" altLang="en-US" sz="2000" smtClean="0">
                <a:cs typeface="Times New Roman" pitchFamily="18" charset="0"/>
              </a:rPr>
              <a:t>b. Microangiopathic hemolytic </a:t>
            </a:r>
            <a:r>
              <a:rPr lang="en-US" altLang="en-US" sz="2000" b="1" smtClean="0">
                <a:cs typeface="Times New Roman" pitchFamily="18" charset="0"/>
              </a:rPr>
              <a:t>anemias</a:t>
            </a:r>
          </a:p>
          <a:p>
            <a:pPr eaLnBrk="1" hangingPunct="1">
              <a:lnSpc>
                <a:spcPct val="80000"/>
              </a:lnSpc>
              <a:buFontTx/>
              <a:buNone/>
            </a:pPr>
            <a:r>
              <a:rPr lang="en-US" altLang="en-US" sz="2000" smtClean="0">
                <a:cs typeface="Times New Roman" pitchFamily="18" charset="0"/>
              </a:rPr>
              <a:t>c. </a:t>
            </a:r>
            <a:r>
              <a:rPr lang="en-US" altLang="en-US" sz="2000" b="1" smtClean="0">
                <a:cs typeface="Times New Roman" pitchFamily="18" charset="0"/>
              </a:rPr>
              <a:t>Anemia</a:t>
            </a:r>
            <a:r>
              <a:rPr lang="en-US" altLang="en-US" sz="2000" smtClean="0">
                <a:cs typeface="Times New Roman" pitchFamily="18" charset="0"/>
              </a:rPr>
              <a:t> secondary to acute infection</a:t>
            </a:r>
          </a:p>
          <a:p>
            <a:pPr eaLnBrk="1" hangingPunct="1">
              <a:lnSpc>
                <a:spcPct val="80000"/>
              </a:lnSpc>
            </a:pPr>
            <a:r>
              <a:rPr lang="en-US" altLang="en-US" sz="2000" smtClean="0">
                <a:cs typeface="Times New Roman" pitchFamily="18" charset="0"/>
              </a:rPr>
              <a:t>3. </a:t>
            </a:r>
            <a:r>
              <a:rPr lang="en-US" altLang="en-US" sz="2000" b="1" smtClean="0">
                <a:cs typeface="Times New Roman" pitchFamily="18" charset="0"/>
              </a:rPr>
              <a:t>Acute blood loss</a:t>
            </a:r>
          </a:p>
          <a:p>
            <a:pPr eaLnBrk="1" hangingPunct="1">
              <a:lnSpc>
                <a:spcPct val="80000"/>
              </a:lnSpc>
            </a:pPr>
            <a:r>
              <a:rPr lang="en-US" altLang="en-US" sz="2000" b="1" smtClean="0">
                <a:cs typeface="Times New Roman" pitchFamily="18" charset="0"/>
              </a:rPr>
              <a:t>4. Chronic renal disease</a:t>
            </a:r>
          </a:p>
          <a:p>
            <a:pPr eaLnBrk="1" hangingPunct="1">
              <a:lnSpc>
                <a:spcPct val="80000"/>
              </a:lnSpc>
            </a:pPr>
            <a:r>
              <a:rPr lang="en-US" altLang="en-US" sz="2000" b="1" smtClean="0">
                <a:cs typeface="Times New Roman" pitchFamily="18" charset="0"/>
              </a:rPr>
              <a:t>5. Splenic sequestration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xmlns="" id="{D6FCCA66-1CEA-4A8C-834C-FD9D02314DE3}"/>
              </a:ext>
            </a:extLst>
          </p:cNvPr>
          <p:cNvSpPr>
            <a:spLocks noGrp="1" noChangeArrowheads="1"/>
          </p:cNvSpPr>
          <p:nvPr>
            <p:ph type="title"/>
          </p:nvPr>
        </p:nvSpPr>
        <p:spPr/>
        <p:txBody>
          <a:bodyPr/>
          <a:lstStyle/>
          <a:p>
            <a:pPr eaLnBrk="1" fontAlgn="auto" hangingPunct="1">
              <a:spcAft>
                <a:spcPts val="0"/>
              </a:spcAft>
              <a:defRPr/>
            </a:pPr>
            <a:r>
              <a:rPr lang="en-US" altLang="en-US">
                <a:solidFill>
                  <a:srgbClr val="7B9899"/>
                </a:solidFill>
                <a:cs typeface="Arial" charset="0"/>
              </a:rPr>
              <a:t>Macrocytic anemia</a:t>
            </a:r>
          </a:p>
        </p:txBody>
      </p:sp>
      <p:sp>
        <p:nvSpPr>
          <p:cNvPr id="25603" name="Rectangle 3">
            <a:extLst>
              <a:ext uri="{FF2B5EF4-FFF2-40B4-BE49-F238E27FC236}">
                <a16:creationId xmlns:a16="http://schemas.microsoft.com/office/drawing/2014/main" xmlns="" id="{2A73E36F-61B9-4892-B341-F662B3C5632E}"/>
              </a:ext>
            </a:extLst>
          </p:cNvPr>
          <p:cNvSpPr>
            <a:spLocks noGrp="1" noChangeArrowheads="1"/>
          </p:cNvSpPr>
          <p:nvPr>
            <p:ph idx="1"/>
          </p:nvPr>
        </p:nvSpPr>
        <p:spPr>
          <a:xfrm>
            <a:off x="685800" y="1828800"/>
            <a:ext cx="7696200" cy="4479925"/>
          </a:xfrm>
        </p:spPr>
        <p:txBody>
          <a:bodyPr>
            <a:normAutofit/>
          </a:bodyPr>
          <a:lstStyle/>
          <a:p>
            <a:pPr marL="0" indent="0" eaLnBrk="1" fontAlgn="auto" hangingPunct="1">
              <a:spcAft>
                <a:spcPts val="0"/>
              </a:spcAft>
              <a:buClr>
                <a:schemeClr val="tx1">
                  <a:shade val="95000"/>
                </a:schemeClr>
              </a:buClr>
              <a:buFontTx/>
              <a:buNone/>
              <a:defRPr/>
            </a:pPr>
            <a:r>
              <a:rPr lang="en-US" b="1" dirty="0"/>
              <a:t>1. With megaloblastic bone marrow (disturbance of DNA synthesis) </a:t>
            </a:r>
          </a:p>
          <a:p>
            <a:pPr marL="274320" indent="-274320" eaLnBrk="1" fontAlgn="auto" hangingPunct="1">
              <a:spcAft>
                <a:spcPts val="0"/>
              </a:spcAft>
              <a:buClr>
                <a:schemeClr val="tx1">
                  <a:shade val="95000"/>
                </a:schemeClr>
              </a:buClr>
              <a:buFont typeface="Wingdings 2"/>
              <a:buChar char=""/>
              <a:defRPr/>
            </a:pPr>
            <a:r>
              <a:rPr lang="en-US" dirty="0"/>
              <a:t>a. Vitamin B12 deficiency</a:t>
            </a:r>
          </a:p>
          <a:p>
            <a:pPr marL="274320" indent="-274320" eaLnBrk="1" fontAlgn="auto" hangingPunct="1">
              <a:spcAft>
                <a:spcPts val="0"/>
              </a:spcAft>
              <a:buClr>
                <a:schemeClr val="tx1">
                  <a:shade val="95000"/>
                </a:schemeClr>
              </a:buClr>
              <a:buFont typeface="Wingdings 2"/>
              <a:buChar char=""/>
              <a:defRPr/>
            </a:pPr>
            <a:r>
              <a:rPr lang="en-US" dirty="0"/>
              <a:t>b. Folic acid deficiency</a:t>
            </a:r>
            <a:endParaRPr lang="en-US" b="1" dirty="0"/>
          </a:p>
          <a:p>
            <a:pPr marL="274320" indent="-274320" eaLnBrk="1" fontAlgn="auto" hangingPunct="1">
              <a:spcAft>
                <a:spcPts val="0"/>
              </a:spcAft>
              <a:buClr>
                <a:schemeClr val="tx1">
                  <a:shade val="95000"/>
                </a:schemeClr>
              </a:buClr>
              <a:buFont typeface="Wingdings 2"/>
              <a:buChar char=""/>
              <a:defRPr/>
            </a:pPr>
            <a:r>
              <a:rPr lang="en-US" dirty="0"/>
              <a:t>c. Drugs (</a:t>
            </a:r>
            <a:r>
              <a:rPr lang="en-US" dirty="0" err="1"/>
              <a:t>eg</a:t>
            </a:r>
            <a:r>
              <a:rPr lang="en-US" dirty="0"/>
              <a:t>, methotrexate, certain anticonvulsants)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xmlns="" id="{AC0DA5C8-1901-4EB1-9F57-F511DC3B3E2E}"/>
              </a:ext>
            </a:extLst>
          </p:cNvPr>
          <p:cNvSpPr>
            <a:spLocks noGrp="1"/>
          </p:cNvSpPr>
          <p:nvPr>
            <p:ph type="title"/>
          </p:nvPr>
        </p:nvSpPr>
        <p:spPr/>
        <p:txBody>
          <a:bodyPr/>
          <a:lstStyle/>
          <a:p>
            <a:pPr eaLnBrk="1" fontAlgn="auto" hangingPunct="1">
              <a:spcAft>
                <a:spcPts val="0"/>
              </a:spcAft>
              <a:defRPr/>
            </a:pPr>
            <a:r>
              <a:rPr lang="en-CA" altLang="en-US">
                <a:solidFill>
                  <a:srgbClr val="7B9899"/>
                </a:solidFill>
                <a:cs typeface="Arial" charset="0"/>
              </a:rPr>
              <a:t>Megaloblastic Changes</a:t>
            </a:r>
          </a:p>
        </p:txBody>
      </p:sp>
      <p:sp>
        <p:nvSpPr>
          <p:cNvPr id="28675" name="Content Placeholder 2"/>
          <p:cNvSpPr>
            <a:spLocks noGrp="1"/>
          </p:cNvSpPr>
          <p:nvPr>
            <p:ph idx="1"/>
          </p:nvPr>
        </p:nvSpPr>
        <p:spPr>
          <a:xfrm>
            <a:off x="685800" y="1828800"/>
            <a:ext cx="7696200" cy="4913313"/>
          </a:xfrm>
        </p:spPr>
        <p:txBody>
          <a:bodyPr/>
          <a:lstStyle/>
          <a:p>
            <a:pPr marL="0" indent="0" eaLnBrk="1" hangingPunct="1">
              <a:buFont typeface="Wingdings 2" pitchFamily="18" charset="2"/>
              <a:buNone/>
            </a:pPr>
            <a:r>
              <a:rPr lang="en-CA" altLang="en-US" smtClean="0">
                <a:cs typeface="Times New Roman" pitchFamily="18" charset="0"/>
              </a:rPr>
              <a:t>Megaloblastic anemias share common characteristics. </a:t>
            </a:r>
          </a:p>
          <a:p>
            <a:pPr marL="0" indent="0" eaLnBrk="1" hangingPunct="1">
              <a:buFont typeface="Wingdings 2" pitchFamily="18" charset="2"/>
              <a:buNone/>
            </a:pPr>
            <a:r>
              <a:rPr lang="en-CA" altLang="en-US" smtClean="0">
                <a:cs typeface="Times New Roman" pitchFamily="18" charset="0"/>
              </a:rPr>
              <a:t>-Erythrocytes are larger and have higher nuclear-to-cytoplasmic ratios</a:t>
            </a:r>
          </a:p>
          <a:p>
            <a:pPr marL="0" indent="0" eaLnBrk="1" hangingPunct="1">
              <a:buFont typeface="Wingdings 2" pitchFamily="18" charset="2"/>
              <a:buNone/>
            </a:pPr>
            <a:r>
              <a:rPr lang="en-CA" altLang="en-US" smtClean="0">
                <a:cs typeface="Times New Roman" pitchFamily="18" charset="0"/>
              </a:rPr>
              <a:t>-Neutrophils hypersegmented, and megakaryocytes are abnormal. </a:t>
            </a:r>
          </a:p>
          <a:p>
            <a:pPr marL="0" indent="0" eaLnBrk="1" hangingPunct="1">
              <a:buFont typeface="Wingdings 2" pitchFamily="18" charset="2"/>
              <a:buNone/>
            </a:pPr>
            <a:r>
              <a:rPr lang="en-CA" altLang="en-US" smtClean="0">
                <a:cs typeface="Times New Roman" pitchFamily="18" charset="0"/>
              </a:rPr>
              <a:t>-On the molecular level, the maturation of nuclei is delayed, while cytoplasmic development is normal.</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xmlns="" id="{15A74DA6-FE44-4B1E-940D-6BAEE9AEAAFD}"/>
              </a:ext>
            </a:extLst>
          </p:cNvPr>
          <p:cNvSpPr>
            <a:spLocks noGrp="1" noChangeArrowheads="1"/>
          </p:cNvSpPr>
          <p:nvPr>
            <p:ph type="title"/>
          </p:nvPr>
        </p:nvSpPr>
        <p:spPr/>
        <p:txBody>
          <a:bodyPr/>
          <a:lstStyle/>
          <a:p>
            <a:pPr eaLnBrk="1" fontAlgn="auto" hangingPunct="1">
              <a:spcAft>
                <a:spcPts val="0"/>
              </a:spcAft>
              <a:defRPr/>
            </a:pPr>
            <a:r>
              <a:rPr lang="en-US" altLang="en-US">
                <a:solidFill>
                  <a:srgbClr val="7B9899"/>
                </a:solidFill>
                <a:cs typeface="Arial" charset="0"/>
              </a:rPr>
              <a:t>Macrocytic anemia</a:t>
            </a:r>
          </a:p>
        </p:txBody>
      </p:sp>
      <p:sp>
        <p:nvSpPr>
          <p:cNvPr id="26627" name="Rectangle 3">
            <a:extLst>
              <a:ext uri="{FF2B5EF4-FFF2-40B4-BE49-F238E27FC236}">
                <a16:creationId xmlns:a16="http://schemas.microsoft.com/office/drawing/2014/main" xmlns="" id="{09828313-3AED-48F2-B194-B5CB04A8B92E}"/>
              </a:ext>
            </a:extLst>
          </p:cNvPr>
          <p:cNvSpPr>
            <a:spLocks noGrp="1" noChangeArrowheads="1"/>
          </p:cNvSpPr>
          <p:nvPr>
            <p:ph idx="1"/>
          </p:nvPr>
        </p:nvSpPr>
        <p:spPr/>
        <p:txBody>
          <a:bodyPr>
            <a:normAutofit/>
          </a:bodyPr>
          <a:lstStyle/>
          <a:p>
            <a:pPr marL="0" indent="0" eaLnBrk="1" fontAlgn="auto" hangingPunct="1">
              <a:spcAft>
                <a:spcPts val="0"/>
              </a:spcAft>
              <a:buClr>
                <a:schemeClr val="tx1">
                  <a:shade val="95000"/>
                </a:schemeClr>
              </a:buClr>
              <a:buFontTx/>
              <a:buNone/>
              <a:defRPr/>
            </a:pPr>
            <a:r>
              <a:rPr lang="en-US" b="1" dirty="0"/>
              <a:t>2. Without megaloblastic bone marrow</a:t>
            </a:r>
            <a:r>
              <a:rPr lang="ar-JO" dirty="0"/>
              <a:t> </a:t>
            </a:r>
            <a:endParaRPr lang="en-US" dirty="0"/>
          </a:p>
          <a:p>
            <a:pPr marL="609600" indent="-609600" eaLnBrk="1" fontAlgn="auto" hangingPunct="1">
              <a:spcAft>
                <a:spcPts val="0"/>
              </a:spcAft>
              <a:buClr>
                <a:schemeClr val="tx1">
                  <a:shade val="95000"/>
                </a:schemeClr>
              </a:buClr>
              <a:buFontTx/>
              <a:buAutoNum type="alphaLcPeriod"/>
              <a:defRPr/>
            </a:pPr>
            <a:r>
              <a:rPr lang="en-US" dirty="0"/>
              <a:t>Aplastic anemia</a:t>
            </a:r>
          </a:p>
          <a:p>
            <a:pPr marL="609600" indent="-609600" eaLnBrk="1" fontAlgn="auto" hangingPunct="1">
              <a:spcAft>
                <a:spcPts val="0"/>
              </a:spcAft>
              <a:buClr>
                <a:schemeClr val="tx1">
                  <a:shade val="95000"/>
                </a:schemeClr>
              </a:buClr>
              <a:buFontTx/>
              <a:buAutoNum type="alphaLcPeriod"/>
              <a:defRPr/>
            </a:pPr>
            <a:r>
              <a:rPr lang="en-US" dirty="0"/>
              <a:t>Diamond-</a:t>
            </a:r>
            <a:r>
              <a:rPr lang="en-US" dirty="0" err="1"/>
              <a:t>Blackfan</a:t>
            </a:r>
            <a:r>
              <a:rPr lang="en-US" dirty="0"/>
              <a:t> anemia</a:t>
            </a:r>
          </a:p>
          <a:p>
            <a:pPr marL="609600" indent="-609600" eaLnBrk="1" fontAlgn="auto" hangingPunct="1">
              <a:spcAft>
                <a:spcPts val="0"/>
              </a:spcAft>
              <a:buClr>
                <a:schemeClr val="tx1">
                  <a:shade val="95000"/>
                </a:schemeClr>
              </a:buClr>
              <a:buFontTx/>
              <a:buAutoNum type="alphaLcPeriod"/>
              <a:defRPr/>
            </a:pPr>
            <a:r>
              <a:rPr lang="en-US" dirty="0"/>
              <a:t>Hypothyroidism/hypopituitarism.</a:t>
            </a:r>
          </a:p>
          <a:p>
            <a:pPr marL="609600" indent="-609600" eaLnBrk="1" fontAlgn="auto" hangingPunct="1">
              <a:spcAft>
                <a:spcPts val="0"/>
              </a:spcAft>
              <a:buClr>
                <a:schemeClr val="tx1">
                  <a:shade val="95000"/>
                </a:schemeClr>
              </a:buClr>
              <a:buFontTx/>
              <a:buAutoNum type="alphaLcPeriod"/>
              <a:defRPr/>
            </a:pPr>
            <a:r>
              <a:rPr lang="en-US" dirty="0"/>
              <a:t>Liver </a:t>
            </a:r>
            <a:r>
              <a:rPr lang="en-US" dirty="0" err="1"/>
              <a:t>diseasee</a:t>
            </a:r>
            <a:r>
              <a:rPr lang="en-US" dirty="0"/>
              <a:t>. </a:t>
            </a:r>
          </a:p>
          <a:p>
            <a:pPr marL="609600" indent="-609600" eaLnBrk="1" fontAlgn="auto" hangingPunct="1">
              <a:spcAft>
                <a:spcPts val="0"/>
              </a:spcAft>
              <a:buClr>
                <a:schemeClr val="tx1">
                  <a:shade val="95000"/>
                </a:schemeClr>
              </a:buClr>
              <a:buFontTx/>
              <a:buAutoNum type="alphaLcPeriod"/>
              <a:defRPr/>
            </a:pPr>
            <a:r>
              <a:rPr lang="en-US" dirty="0"/>
              <a:t>Bone marrow infiltration. </a:t>
            </a:r>
          </a:p>
          <a:p>
            <a:pPr marL="609600" indent="-609600" eaLnBrk="1" fontAlgn="auto" hangingPunct="1">
              <a:spcAft>
                <a:spcPts val="0"/>
              </a:spcAft>
              <a:buClr>
                <a:schemeClr val="tx1">
                  <a:shade val="95000"/>
                </a:schemeClr>
              </a:buClr>
              <a:buFontTx/>
              <a:buAutoNum type="alphaLcPeriod"/>
              <a:defRPr/>
            </a:pPr>
            <a:r>
              <a:rPr lang="en-US" dirty="0"/>
              <a:t>Congenital </a:t>
            </a:r>
            <a:r>
              <a:rPr lang="en-US" dirty="0" err="1"/>
              <a:t>dyserythropoietic</a:t>
            </a:r>
            <a:r>
              <a:rPr lang="en-US" dirty="0"/>
              <a:t> anemia</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xmlns="" id="{E86345E3-8C9A-4251-8222-AF9D617F54F3}"/>
              </a:ext>
            </a:extLst>
          </p:cNvPr>
          <p:cNvSpPr>
            <a:spLocks noGrp="1" noChangeArrowheads="1"/>
          </p:cNvSpPr>
          <p:nvPr>
            <p:ph type="title"/>
          </p:nvPr>
        </p:nvSpPr>
        <p:spPr>
          <a:xfrm>
            <a:off x="457200" y="274638"/>
            <a:ext cx="8229600" cy="706090"/>
          </a:xfrm>
        </p:spPr>
        <p:txBody>
          <a:bodyPr>
            <a:normAutofit fontScale="90000"/>
          </a:bodyPr>
          <a:lstStyle/>
          <a:p>
            <a:pPr eaLnBrk="1" fontAlgn="auto" hangingPunct="1">
              <a:spcAft>
                <a:spcPts val="0"/>
              </a:spcAft>
              <a:defRPr/>
            </a:pPr>
            <a:r>
              <a:rPr lang="en-US" altLang="en-US" i="1" dirty="0">
                <a:solidFill>
                  <a:srgbClr val="7B9899"/>
                </a:solidFill>
                <a:cs typeface="Arial" charset="0"/>
              </a:rPr>
              <a:t>Approach to Patient</a:t>
            </a:r>
          </a:p>
        </p:txBody>
      </p:sp>
      <p:sp>
        <p:nvSpPr>
          <p:cNvPr id="27651" name="Rectangle 3">
            <a:extLst>
              <a:ext uri="{FF2B5EF4-FFF2-40B4-BE49-F238E27FC236}">
                <a16:creationId xmlns:a16="http://schemas.microsoft.com/office/drawing/2014/main" xmlns="" id="{6EB65611-51EC-47DA-99D7-B08CA126D389}"/>
              </a:ext>
            </a:extLst>
          </p:cNvPr>
          <p:cNvSpPr>
            <a:spLocks noGrp="1" noChangeArrowheads="1"/>
          </p:cNvSpPr>
          <p:nvPr>
            <p:ph idx="1"/>
          </p:nvPr>
        </p:nvSpPr>
        <p:spPr>
          <a:xfrm>
            <a:off x="395288" y="981075"/>
            <a:ext cx="8424862" cy="5472113"/>
          </a:xfrm>
        </p:spPr>
        <p:txBody>
          <a:bodyPr>
            <a:normAutofit fontScale="85000" lnSpcReduction="10000"/>
          </a:bodyPr>
          <a:lstStyle/>
          <a:p>
            <a:pPr marL="274320" indent="-274320" eaLnBrk="1" fontAlgn="auto" hangingPunct="1">
              <a:lnSpc>
                <a:spcPct val="90000"/>
              </a:lnSpc>
              <a:spcAft>
                <a:spcPts val="0"/>
              </a:spcAft>
              <a:buClr>
                <a:schemeClr val="tx1">
                  <a:shade val="95000"/>
                </a:schemeClr>
              </a:buClr>
              <a:buFont typeface="Wingdings 2"/>
              <a:buChar char=""/>
              <a:defRPr/>
            </a:pPr>
            <a:r>
              <a:rPr lang="en-US" sz="2400" b="1" i="1" dirty="0"/>
              <a:t>Age</a:t>
            </a:r>
            <a:r>
              <a:rPr lang="en-US" sz="2400" dirty="0"/>
              <a:t>: </a:t>
            </a:r>
          </a:p>
          <a:p>
            <a:pPr marL="0" indent="0" eaLnBrk="1" fontAlgn="auto" hangingPunct="1">
              <a:lnSpc>
                <a:spcPct val="90000"/>
              </a:lnSpc>
              <a:spcAft>
                <a:spcPts val="0"/>
              </a:spcAft>
              <a:buClr>
                <a:schemeClr val="tx1">
                  <a:shade val="95000"/>
                </a:schemeClr>
              </a:buClr>
              <a:buFont typeface="Wingdings 2"/>
              <a:buNone/>
              <a:defRPr/>
            </a:pPr>
            <a:r>
              <a:rPr lang="en-US" sz="2400" dirty="0"/>
              <a:t> IDA develops after doubling of birth wt.    </a:t>
            </a:r>
          </a:p>
          <a:p>
            <a:pPr marL="0" indent="0" eaLnBrk="1" fontAlgn="auto" hangingPunct="1">
              <a:lnSpc>
                <a:spcPct val="90000"/>
              </a:lnSpc>
              <a:spcAft>
                <a:spcPts val="0"/>
              </a:spcAft>
              <a:buClr>
                <a:schemeClr val="tx1">
                  <a:shade val="95000"/>
                </a:schemeClr>
              </a:buClr>
              <a:buFont typeface="Wingdings 2"/>
              <a:buNone/>
              <a:defRPr/>
            </a:pPr>
            <a:r>
              <a:rPr lang="en-US" sz="2400" dirty="0"/>
              <a:t> Thalassemia and sickle cell anemia .. seen &gt; 6months</a:t>
            </a:r>
          </a:p>
          <a:p>
            <a:pPr marL="274320" indent="-274320" eaLnBrk="1" fontAlgn="auto" hangingPunct="1">
              <a:lnSpc>
                <a:spcPct val="90000"/>
              </a:lnSpc>
              <a:spcAft>
                <a:spcPts val="0"/>
              </a:spcAft>
              <a:buClr>
                <a:schemeClr val="tx1">
                  <a:shade val="95000"/>
                </a:schemeClr>
              </a:buClr>
              <a:buFont typeface="Wingdings 2"/>
              <a:buChar char=""/>
              <a:defRPr/>
            </a:pPr>
            <a:r>
              <a:rPr lang="en-US" sz="2400" b="1" i="1" dirty="0"/>
              <a:t>Sex:</a:t>
            </a:r>
            <a:r>
              <a:rPr lang="en-US" sz="2400" dirty="0"/>
              <a:t> G6PD</a:t>
            </a:r>
          </a:p>
          <a:p>
            <a:pPr marL="274320" indent="-274320" eaLnBrk="1" fontAlgn="auto" hangingPunct="1">
              <a:lnSpc>
                <a:spcPct val="90000"/>
              </a:lnSpc>
              <a:spcAft>
                <a:spcPts val="0"/>
              </a:spcAft>
              <a:buClr>
                <a:schemeClr val="tx1">
                  <a:shade val="95000"/>
                </a:schemeClr>
              </a:buClr>
              <a:buFont typeface="Wingdings 2"/>
              <a:buChar char=""/>
              <a:defRPr/>
            </a:pPr>
            <a:r>
              <a:rPr lang="en-US" sz="2400" b="1" i="1" dirty="0"/>
              <a:t>Race: </a:t>
            </a:r>
            <a:r>
              <a:rPr lang="en-US" sz="2400" dirty="0"/>
              <a:t>G6PD in </a:t>
            </a:r>
            <a:r>
              <a:rPr lang="en-US" sz="2400" dirty="0" err="1"/>
              <a:t>mediteranean</a:t>
            </a:r>
            <a:r>
              <a:rPr lang="en-US" sz="2400" dirty="0"/>
              <a:t> ,</a:t>
            </a:r>
          </a:p>
          <a:p>
            <a:pPr marL="274320" indent="-274320" eaLnBrk="1" fontAlgn="auto" hangingPunct="1">
              <a:lnSpc>
                <a:spcPct val="90000"/>
              </a:lnSpc>
              <a:spcAft>
                <a:spcPts val="0"/>
              </a:spcAft>
              <a:buClr>
                <a:schemeClr val="tx1">
                  <a:shade val="95000"/>
                </a:schemeClr>
              </a:buClr>
              <a:buFont typeface="Wingdings 2"/>
              <a:buChar char=""/>
              <a:defRPr/>
            </a:pPr>
            <a:r>
              <a:rPr lang="en-US" sz="2400" dirty="0"/>
              <a:t> </a:t>
            </a:r>
            <a:r>
              <a:rPr lang="en-US" sz="2400" b="1" dirty="0"/>
              <a:t>FAMILY </a:t>
            </a:r>
            <a:r>
              <a:rPr lang="en-US" sz="2400" b="1" dirty="0" err="1"/>
              <a:t>Hx</a:t>
            </a:r>
            <a:endParaRPr lang="en-US" sz="2400" b="1" dirty="0"/>
          </a:p>
          <a:p>
            <a:pPr marL="274320" indent="-274320" eaLnBrk="1" fontAlgn="auto" hangingPunct="1">
              <a:lnSpc>
                <a:spcPct val="90000"/>
              </a:lnSpc>
              <a:spcAft>
                <a:spcPts val="0"/>
              </a:spcAft>
              <a:buClr>
                <a:schemeClr val="tx1">
                  <a:shade val="95000"/>
                </a:schemeClr>
              </a:buClr>
              <a:buFont typeface="Wingdings 2"/>
              <a:buChar char=""/>
              <a:defRPr/>
            </a:pPr>
            <a:r>
              <a:rPr lang="en-US" sz="2400" b="1" i="1" dirty="0"/>
              <a:t>Neonatal history: </a:t>
            </a:r>
            <a:r>
              <a:rPr lang="en-US" sz="2400" dirty="0" err="1"/>
              <a:t>hyperbilirubinemia</a:t>
            </a:r>
            <a:r>
              <a:rPr lang="en-US" sz="2400" dirty="0"/>
              <a:t> (G6PD, spherocytosis, ABO ,Rh </a:t>
            </a:r>
            <a:r>
              <a:rPr lang="en-US" sz="2400" dirty="0" err="1"/>
              <a:t>incompatability</a:t>
            </a:r>
            <a:r>
              <a:rPr lang="en-US" sz="2400" dirty="0"/>
              <a:t>)</a:t>
            </a:r>
          </a:p>
          <a:p>
            <a:pPr marL="274320" indent="-274320" eaLnBrk="1" fontAlgn="auto" hangingPunct="1">
              <a:spcAft>
                <a:spcPts val="0"/>
              </a:spcAft>
              <a:buClr>
                <a:schemeClr val="tx1">
                  <a:shade val="95000"/>
                </a:schemeClr>
              </a:buClr>
              <a:buFont typeface="Wingdings 2"/>
              <a:buChar char=""/>
              <a:defRPr/>
            </a:pPr>
            <a:r>
              <a:rPr lang="en-US" b="1" dirty="0"/>
              <a:t>The patient's past medical  history :</a:t>
            </a:r>
            <a:r>
              <a:rPr lang="en-US" sz="2400" dirty="0"/>
              <a:t> </a:t>
            </a:r>
            <a:r>
              <a:rPr lang="en-US" sz="2400" dirty="0" err="1"/>
              <a:t>hyperbilirubinemia</a:t>
            </a:r>
            <a:r>
              <a:rPr lang="en-US" sz="2400" dirty="0"/>
              <a:t> , diet, medications, acute or chronic infections, </a:t>
            </a:r>
            <a:r>
              <a:rPr lang="en-US" sz="2400" dirty="0" err="1"/>
              <a:t>endocrinopathies</a:t>
            </a:r>
            <a:r>
              <a:rPr lang="en-US" sz="2400" dirty="0"/>
              <a:t>,  easy bruising or blood loss</a:t>
            </a:r>
          </a:p>
          <a:p>
            <a:pPr marL="274320" indent="-274320" eaLnBrk="1" fontAlgn="auto" hangingPunct="1">
              <a:spcAft>
                <a:spcPts val="0"/>
              </a:spcAft>
              <a:buClr>
                <a:schemeClr val="tx1">
                  <a:shade val="95000"/>
                </a:schemeClr>
              </a:buClr>
              <a:buFont typeface="Wingdings 2"/>
              <a:buChar char=""/>
              <a:defRPr/>
            </a:pPr>
            <a:r>
              <a:rPr lang="en-US" sz="2400" b="1" dirty="0"/>
              <a:t>DRUGS: </a:t>
            </a:r>
            <a:r>
              <a:rPr lang="en-US" sz="2400" dirty="0" err="1"/>
              <a:t>phynetoin</a:t>
            </a:r>
            <a:r>
              <a:rPr lang="en-US" sz="2400" dirty="0"/>
              <a:t>.. </a:t>
            </a:r>
            <a:r>
              <a:rPr lang="en-US" sz="2400" dirty="0" err="1"/>
              <a:t>megaloblastic</a:t>
            </a:r>
            <a:r>
              <a:rPr lang="en-US" sz="2400" dirty="0"/>
              <a:t> anemia  </a:t>
            </a:r>
          </a:p>
          <a:p>
            <a:pPr marL="274320" indent="-274320" eaLnBrk="1" fontAlgn="auto" hangingPunct="1">
              <a:spcAft>
                <a:spcPts val="0"/>
              </a:spcAft>
              <a:buClr>
                <a:schemeClr val="tx1">
                  <a:shade val="95000"/>
                </a:schemeClr>
              </a:buClr>
              <a:buFont typeface="Wingdings 2"/>
              <a:buNone/>
              <a:defRPr/>
            </a:pPr>
            <a:r>
              <a:rPr lang="en-US" sz="2400" dirty="0"/>
              <a:t>               </a:t>
            </a:r>
            <a:r>
              <a:rPr lang="en-US" sz="2400" dirty="0" err="1"/>
              <a:t>chloramphinicol</a:t>
            </a:r>
            <a:r>
              <a:rPr lang="en-US" sz="2400" dirty="0"/>
              <a:t> :  </a:t>
            </a:r>
            <a:r>
              <a:rPr lang="en-US" sz="2400" dirty="0" err="1"/>
              <a:t>aplastic</a:t>
            </a:r>
            <a:r>
              <a:rPr lang="en-US" sz="2400" dirty="0"/>
              <a:t> anemia</a:t>
            </a:r>
          </a:p>
          <a:p>
            <a:pPr marL="274320" indent="-274320" eaLnBrk="1" fontAlgn="auto" hangingPunct="1">
              <a:spcAft>
                <a:spcPts val="0"/>
              </a:spcAft>
              <a:buClr>
                <a:schemeClr val="tx1">
                  <a:shade val="95000"/>
                </a:schemeClr>
              </a:buClr>
              <a:buFont typeface="Wingdings 2"/>
              <a:buChar char=""/>
              <a:defRPr/>
            </a:pPr>
            <a:r>
              <a:rPr lang="en-US" sz="2400" b="1" dirty="0"/>
              <a:t>Infections: </a:t>
            </a:r>
            <a:r>
              <a:rPr lang="en-US" sz="2400" b="1" dirty="0" err="1"/>
              <a:t>Parvo</a:t>
            </a:r>
            <a:r>
              <a:rPr lang="en-US" sz="2400" b="1" dirty="0"/>
              <a:t>     </a:t>
            </a:r>
            <a:r>
              <a:rPr lang="en-US" sz="2400" dirty="0" err="1"/>
              <a:t>aplastic</a:t>
            </a:r>
            <a:r>
              <a:rPr lang="en-US" sz="2400" dirty="0"/>
              <a:t> anemia ,  EBV          autoimmune anemia</a:t>
            </a:r>
          </a:p>
          <a:p>
            <a:pPr marL="274320" indent="-274320" eaLnBrk="1" fontAlgn="auto" hangingPunct="1">
              <a:spcAft>
                <a:spcPts val="0"/>
              </a:spcAft>
              <a:buClr>
                <a:schemeClr val="tx1">
                  <a:shade val="95000"/>
                </a:schemeClr>
              </a:buClr>
              <a:buFont typeface="Wingdings 2"/>
              <a:buChar char=""/>
              <a:defRPr/>
            </a:pPr>
            <a:r>
              <a:rPr lang="en-US" sz="2400" dirty="0"/>
              <a:t>Diet and drugs</a:t>
            </a:r>
          </a:p>
          <a:p>
            <a:pPr marL="0" indent="0" eaLnBrk="1" fontAlgn="auto" hangingPunct="1">
              <a:spcAft>
                <a:spcPts val="0"/>
              </a:spcAft>
              <a:buClr>
                <a:schemeClr val="tx1">
                  <a:shade val="95000"/>
                </a:schemeClr>
              </a:buClr>
              <a:buFont typeface="Wingdings 2"/>
              <a:buNone/>
              <a:defRPr/>
            </a:pPr>
            <a:r>
              <a:rPr lang="en-US" sz="2400" dirty="0"/>
              <a:t>Symptoms of anemia :</a:t>
            </a:r>
            <a:r>
              <a:rPr lang="en-US" sz="2400" dirty="0" err="1"/>
              <a:t>pallor,lethargy,loss</a:t>
            </a:r>
            <a:r>
              <a:rPr lang="en-US" sz="2400" dirty="0"/>
              <a:t> of appetite(acute)</a:t>
            </a:r>
          </a:p>
          <a:p>
            <a:pPr marL="0" indent="0" eaLnBrk="1" fontAlgn="auto" hangingPunct="1">
              <a:spcAft>
                <a:spcPts val="0"/>
              </a:spcAft>
              <a:buClr>
                <a:schemeClr val="tx1">
                  <a:shade val="95000"/>
                </a:schemeClr>
              </a:buClr>
              <a:buFont typeface="Wingdings 2"/>
              <a:buNone/>
              <a:defRPr/>
            </a:pPr>
            <a:r>
              <a:rPr lang="en-US" sz="2400" dirty="0" err="1"/>
              <a:t>Syptoms</a:t>
            </a:r>
            <a:r>
              <a:rPr lang="en-US" sz="2400" dirty="0"/>
              <a:t> of blood loss(</a:t>
            </a:r>
            <a:r>
              <a:rPr lang="en-US" sz="2400" dirty="0" err="1"/>
              <a:t>melena</a:t>
            </a:r>
            <a:r>
              <a:rPr lang="en-US" sz="2400" dirty="0"/>
              <a:t>, </a:t>
            </a:r>
            <a:r>
              <a:rPr lang="en-US" sz="2400" dirty="0" err="1"/>
              <a:t>epistaxis</a:t>
            </a:r>
            <a:r>
              <a:rPr lang="en-US" sz="2400" dirty="0"/>
              <a:t>) or </a:t>
            </a:r>
            <a:r>
              <a:rPr lang="en-US" sz="2400" dirty="0" err="1"/>
              <a:t>hemolysis</a:t>
            </a:r>
            <a:endParaRPr lang="en-US" sz="2400" dirty="0"/>
          </a:p>
          <a:p>
            <a:pPr marL="0" indent="0" eaLnBrk="1" fontAlgn="auto" hangingPunct="1">
              <a:spcAft>
                <a:spcPts val="0"/>
              </a:spcAft>
              <a:buClr>
                <a:schemeClr val="tx1">
                  <a:shade val="95000"/>
                </a:schemeClr>
              </a:buClr>
              <a:buFont typeface="Wingdings 2"/>
              <a:buNone/>
              <a:defRPr/>
            </a:pPr>
            <a:endParaRPr lang="en-US" sz="2400" b="1" dirty="0"/>
          </a:p>
          <a:p>
            <a:pPr marL="274320" indent="-274320" eaLnBrk="1" fontAlgn="auto" hangingPunct="1">
              <a:lnSpc>
                <a:spcPct val="90000"/>
              </a:lnSpc>
              <a:spcAft>
                <a:spcPts val="0"/>
              </a:spcAft>
              <a:buClr>
                <a:schemeClr val="tx1">
                  <a:shade val="95000"/>
                </a:schemeClr>
              </a:buClr>
              <a:buFont typeface="Wingdings 2"/>
              <a:buChar char=""/>
              <a:defRPr/>
            </a:pPr>
            <a:endParaRPr lang="en-US" sz="2400" b="1" i="1"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CE0A42-7EED-4339-A788-8852B59B5C7B}"/>
              </a:ext>
            </a:extLst>
          </p:cNvPr>
          <p:cNvSpPr>
            <a:spLocks noGrp="1"/>
          </p:cNvSpPr>
          <p:nvPr>
            <p:ph type="title"/>
          </p:nvPr>
        </p:nvSpPr>
        <p:spPr/>
        <p:txBody>
          <a:bodyPr/>
          <a:lstStyle/>
          <a:p>
            <a:pPr eaLnBrk="1" fontAlgn="auto" hangingPunct="1">
              <a:spcAft>
                <a:spcPts val="0"/>
              </a:spcAft>
              <a:defRPr/>
            </a:pPr>
            <a:endParaRPr lang="en-US"/>
          </a:p>
        </p:txBody>
      </p:sp>
      <p:sp>
        <p:nvSpPr>
          <p:cNvPr id="32771" name="Content Placeholder 2"/>
          <p:cNvSpPr>
            <a:spLocks noGrp="1"/>
          </p:cNvSpPr>
          <p:nvPr>
            <p:ph idx="1"/>
          </p:nvPr>
        </p:nvSpPr>
        <p:spPr/>
        <p:txBody>
          <a:bodyPr/>
          <a:lstStyle/>
          <a:p>
            <a:pPr eaLnBrk="1" hangingPunct="1"/>
            <a:endParaRPr lang="en-US" altLang="en-US" smtClean="0">
              <a:cs typeface="Times New Roman" pitchFamily="18" charset="0"/>
            </a:endParaRPr>
          </a:p>
        </p:txBody>
      </p:sp>
      <p:pic>
        <p:nvPicPr>
          <p:cNvPr id="3277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88913"/>
            <a:ext cx="9144000" cy="6669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B2D49CC-37CF-49F9-BF56-297C805EF0CE}"/>
              </a:ext>
            </a:extLst>
          </p:cNvPr>
          <p:cNvSpPr>
            <a:spLocks noGrp="1"/>
          </p:cNvSpPr>
          <p:nvPr>
            <p:ph type="title"/>
          </p:nvPr>
        </p:nvSpPr>
        <p:spPr/>
        <p:txBody>
          <a:bodyPr/>
          <a:lstStyle/>
          <a:p>
            <a:pPr eaLnBrk="1" fontAlgn="auto" hangingPunct="1">
              <a:spcAft>
                <a:spcPts val="0"/>
              </a:spcAft>
              <a:defRPr/>
            </a:pPr>
            <a:endParaRPr lang="en-US"/>
          </a:p>
        </p:txBody>
      </p:sp>
      <p:sp>
        <p:nvSpPr>
          <p:cNvPr id="33795" name="Content Placeholder 2"/>
          <p:cNvSpPr>
            <a:spLocks noGrp="1"/>
          </p:cNvSpPr>
          <p:nvPr>
            <p:ph idx="1"/>
          </p:nvPr>
        </p:nvSpPr>
        <p:spPr/>
        <p:txBody>
          <a:bodyPr/>
          <a:lstStyle/>
          <a:p>
            <a:pPr eaLnBrk="1" hangingPunct="1"/>
            <a:endParaRPr lang="en-US" altLang="en-US" smtClean="0">
              <a:cs typeface="Times New Roman" pitchFamily="18" charset="0"/>
            </a:endParaRPr>
          </a:p>
        </p:txBody>
      </p:sp>
      <p:pic>
        <p:nvPicPr>
          <p:cNvPr id="3379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04813"/>
            <a:ext cx="9144000"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xmlns="" id="{FD1FFE63-E8E2-4A49-8F8B-8535AAF3BCAD}"/>
              </a:ext>
            </a:extLst>
          </p:cNvPr>
          <p:cNvSpPr/>
          <p:nvPr/>
        </p:nvSpPr>
        <p:spPr>
          <a:xfrm>
            <a:off x="2051050" y="3716338"/>
            <a:ext cx="2233613" cy="2889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xmlns="" id="{50FE6B0E-4136-45E3-88DF-D7587A662443}"/>
              </a:ext>
            </a:extLst>
          </p:cNvPr>
          <p:cNvSpPr>
            <a:spLocks noGrp="1" noChangeArrowheads="1"/>
          </p:cNvSpPr>
          <p:nvPr>
            <p:ph type="title"/>
          </p:nvPr>
        </p:nvSpPr>
        <p:spPr>
          <a:xfrm>
            <a:off x="457200" y="274638"/>
            <a:ext cx="8229600" cy="706090"/>
          </a:xfrm>
        </p:spPr>
        <p:txBody>
          <a:bodyPr>
            <a:normAutofit fontScale="90000"/>
          </a:bodyPr>
          <a:lstStyle/>
          <a:p>
            <a:pPr eaLnBrk="1" fontAlgn="auto" hangingPunct="1">
              <a:spcAft>
                <a:spcPts val="0"/>
              </a:spcAft>
              <a:defRPr/>
            </a:pPr>
            <a:r>
              <a:rPr lang="en-US" sz="5400" i="1" dirty="0"/>
              <a:t>Physical examination</a:t>
            </a:r>
          </a:p>
        </p:txBody>
      </p:sp>
      <p:sp>
        <p:nvSpPr>
          <p:cNvPr id="34819" name="Rectangle 3"/>
          <p:cNvSpPr>
            <a:spLocks noGrp="1"/>
          </p:cNvSpPr>
          <p:nvPr>
            <p:ph idx="1"/>
          </p:nvPr>
        </p:nvSpPr>
        <p:spPr>
          <a:xfrm>
            <a:off x="457200" y="1052513"/>
            <a:ext cx="8229600" cy="5256212"/>
          </a:xfrm>
        </p:spPr>
        <p:txBody>
          <a:bodyPr/>
          <a:lstStyle/>
          <a:p>
            <a:pPr eaLnBrk="1" hangingPunct="1"/>
            <a:r>
              <a:rPr lang="en-US" altLang="en-US" sz="3600" b="1" i="1" smtClean="0">
                <a:cs typeface="Times New Roman" pitchFamily="18" charset="0"/>
              </a:rPr>
              <a:t>Physical examination</a:t>
            </a:r>
            <a:r>
              <a:rPr lang="en-US" altLang="en-US" b="1" smtClean="0">
                <a:cs typeface="Times New Roman" pitchFamily="18" charset="0"/>
              </a:rPr>
              <a:t>: </a:t>
            </a:r>
            <a:r>
              <a:rPr lang="en-US" altLang="en-US" sz="2400" b="1" smtClean="0">
                <a:cs typeface="Times New Roman" pitchFamily="18" charset="0"/>
              </a:rPr>
              <a:t>The physical examination is important but will be unremarkable in most children with anemia.</a:t>
            </a:r>
          </a:p>
          <a:p>
            <a:pPr eaLnBrk="1" hangingPunct="1"/>
            <a:endParaRPr lang="en-US" altLang="en-US" sz="1800" b="1" i="1" smtClean="0">
              <a:cs typeface="Times New Roman" pitchFamily="18" charset="0"/>
            </a:endParaRPr>
          </a:p>
          <a:p>
            <a:pPr eaLnBrk="1" hangingPunct="1"/>
            <a:r>
              <a:rPr lang="en-US" altLang="en-US" sz="1800" b="1" smtClean="0">
                <a:cs typeface="Times New Roman" pitchFamily="18" charset="0"/>
              </a:rPr>
              <a:t>Pitecheal rash / purpura</a:t>
            </a:r>
            <a:r>
              <a:rPr lang="en-US" altLang="en-US" sz="1800" smtClean="0">
                <a:cs typeface="Times New Roman" pitchFamily="18" charset="0"/>
              </a:rPr>
              <a:t> :  HUS , BM infiltration. </a:t>
            </a:r>
          </a:p>
          <a:p>
            <a:pPr eaLnBrk="1" hangingPunct="1"/>
            <a:r>
              <a:rPr lang="en-US" altLang="en-US" sz="1800" b="1" smtClean="0">
                <a:cs typeface="Times New Roman" pitchFamily="18" charset="0"/>
              </a:rPr>
              <a:t>Hyperpigmentation: Fnconi Anemia</a:t>
            </a:r>
          </a:p>
          <a:p>
            <a:pPr eaLnBrk="1" hangingPunct="1"/>
            <a:r>
              <a:rPr lang="en-US" altLang="en-US" sz="1800" b="1" smtClean="0">
                <a:cs typeface="Times New Roman" pitchFamily="18" charset="0"/>
              </a:rPr>
              <a:t>Jaundice </a:t>
            </a:r>
          </a:p>
          <a:p>
            <a:pPr eaLnBrk="1" hangingPunct="1"/>
            <a:r>
              <a:rPr lang="en-US" altLang="en-US" sz="1800" b="1" smtClean="0">
                <a:cs typeface="Times New Roman" pitchFamily="18" charset="0"/>
              </a:rPr>
              <a:t>Frontal bossing, prominent maxilla</a:t>
            </a:r>
          </a:p>
          <a:p>
            <a:pPr eaLnBrk="1" hangingPunct="1"/>
            <a:r>
              <a:rPr lang="en-US" altLang="en-US" sz="1800" b="1" smtClean="0">
                <a:cs typeface="Times New Roman" pitchFamily="18" charset="0"/>
              </a:rPr>
              <a:t>Triphalyngeal thumb</a:t>
            </a:r>
            <a:r>
              <a:rPr lang="en-US" altLang="en-US" sz="1800" b="1" smtClean="0">
                <a:latin typeface="Arial" charset="0"/>
                <a:cs typeface="Times New Roman" pitchFamily="18" charset="0"/>
              </a:rPr>
              <a:t>…</a:t>
            </a:r>
            <a:r>
              <a:rPr lang="en-US" altLang="en-US" sz="1800" b="1" smtClean="0">
                <a:cs typeface="Times New Roman" pitchFamily="18" charset="0"/>
              </a:rPr>
              <a:t>Black Fan Diamond </a:t>
            </a:r>
          </a:p>
          <a:p>
            <a:pPr eaLnBrk="1" hangingPunct="1"/>
            <a:r>
              <a:rPr lang="en-US" altLang="en-US" sz="1800" b="1" smtClean="0">
                <a:cs typeface="Times New Roman" pitchFamily="18" charset="0"/>
              </a:rPr>
              <a:t>TAR  absent radius, thrombocytopenia</a:t>
            </a:r>
          </a:p>
          <a:p>
            <a:pPr eaLnBrk="1" hangingPunct="1"/>
            <a:r>
              <a:rPr lang="en-US" altLang="en-US" sz="1800" b="1" smtClean="0">
                <a:cs typeface="Times New Roman" pitchFamily="18" charset="0"/>
              </a:rPr>
              <a:t>Splenomegaly</a:t>
            </a:r>
            <a:r>
              <a:rPr lang="en-US" altLang="en-US" sz="1800" b="1" smtClean="0">
                <a:latin typeface="Arial" charset="0"/>
                <a:cs typeface="Times New Roman" pitchFamily="18" charset="0"/>
              </a:rPr>
              <a:t>…</a:t>
            </a:r>
            <a:r>
              <a:rPr lang="en-US" altLang="en-US" sz="1800" b="1" smtClean="0">
                <a:cs typeface="Times New Roman" pitchFamily="18" charset="0"/>
              </a:rPr>
              <a:t> spherocytosis, thalassemia</a:t>
            </a:r>
            <a:endParaRPr lang="en-US" altLang="en-US" sz="1800" b="1" i="1" smtClean="0">
              <a:cs typeface="Times New Roman" pitchFamily="18" charset="0"/>
            </a:endParaRPr>
          </a:p>
          <a:p>
            <a:pPr eaLnBrk="1" hangingPunct="1">
              <a:lnSpc>
                <a:spcPct val="90000"/>
              </a:lnSpc>
            </a:pPr>
            <a:r>
              <a:rPr lang="en-US" altLang="en-US" sz="1800" b="1" i="1" smtClean="0">
                <a:cs typeface="Times New Roman" pitchFamily="18" charset="0"/>
              </a:rPr>
              <a:t>pallor (usually not seen until hemoglobin levels are less than 7 g per dL.</a:t>
            </a:r>
            <a:r>
              <a:rPr lang="en-US" altLang="en-US" sz="1800" i="1" smtClean="0">
                <a:cs typeface="Times New Roman" pitchFamily="18" charset="0"/>
              </a:rPr>
              <a:t> </a:t>
            </a:r>
          </a:p>
          <a:p>
            <a:pPr eaLnBrk="1" hangingPunct="1">
              <a:lnSpc>
                <a:spcPct val="90000"/>
              </a:lnSpc>
            </a:pPr>
            <a:r>
              <a:rPr lang="en-US" altLang="en-US" sz="1600" i="1" smtClean="0">
                <a:cs typeface="Times New Roman" pitchFamily="18" charset="0"/>
              </a:rPr>
              <a:t>glossitis, a  systolic murmur , growth delay and nail bed changes</a:t>
            </a:r>
          </a:p>
          <a:p>
            <a:pPr eaLnBrk="1" hangingPunct="1"/>
            <a:endParaRPr lang="en-US" altLang="en-US" sz="1800" b="1" smtClean="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F8D85C34-8B5D-45B4-8810-CA96DFBA5F33}"/>
              </a:ext>
            </a:extLst>
          </p:cNvPr>
          <p:cNvSpPr>
            <a:spLocks noGrp="1"/>
          </p:cNvSpPr>
          <p:nvPr>
            <p:ph type="title"/>
          </p:nvPr>
        </p:nvSpPr>
        <p:spPr/>
        <p:txBody>
          <a:bodyPr/>
          <a:lstStyle/>
          <a:p>
            <a:pPr eaLnBrk="1" fontAlgn="auto" hangingPunct="1">
              <a:spcAft>
                <a:spcPts val="0"/>
              </a:spcAft>
              <a:defRPr/>
            </a:pPr>
            <a:endParaRPr lang="en-US"/>
          </a:p>
        </p:txBody>
      </p:sp>
      <p:pic>
        <p:nvPicPr>
          <p:cNvPr id="3584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0"/>
            <a:ext cx="8893175" cy="659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4" name="Content Placeholder 6"/>
          <p:cNvSpPr>
            <a:spLocks noGrp="1"/>
          </p:cNvSpPr>
          <p:nvPr>
            <p:ph idx="1"/>
          </p:nvPr>
        </p:nvSpPr>
        <p:spPr/>
        <p:txBody>
          <a:bodyPr/>
          <a:lstStyle/>
          <a:p>
            <a:pPr eaLnBrk="1" hangingPunct="1"/>
            <a:endParaRPr lang="en-US" altLang="en-US" smtClean="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xmlns="" id="{F2DB05DF-3869-4029-AFBE-4F087381297C}"/>
              </a:ext>
            </a:extLst>
          </p:cNvPr>
          <p:cNvSpPr>
            <a:spLocks noGrp="1" noChangeArrowheads="1"/>
          </p:cNvSpPr>
          <p:nvPr>
            <p:ph type="title"/>
          </p:nvPr>
        </p:nvSpPr>
        <p:spPr>
          <a:xfrm>
            <a:off x="467544" y="0"/>
            <a:ext cx="8229600" cy="1143000"/>
          </a:xfrm>
        </p:spPr>
        <p:txBody>
          <a:bodyPr/>
          <a:lstStyle/>
          <a:p>
            <a:pPr eaLnBrk="1" fontAlgn="auto" hangingPunct="1">
              <a:spcAft>
                <a:spcPts val="0"/>
              </a:spcAft>
              <a:defRPr/>
            </a:pPr>
            <a:r>
              <a:rPr lang="en-US" altLang="en-US" dirty="0">
                <a:solidFill>
                  <a:srgbClr val="7B9899"/>
                </a:solidFill>
                <a:cs typeface="Arial" charset="0"/>
              </a:rPr>
              <a:t>ANEMIA</a:t>
            </a:r>
          </a:p>
        </p:txBody>
      </p:sp>
      <p:sp>
        <p:nvSpPr>
          <p:cNvPr id="16387" name="Rectangle 3">
            <a:extLst>
              <a:ext uri="{FF2B5EF4-FFF2-40B4-BE49-F238E27FC236}">
                <a16:creationId xmlns:a16="http://schemas.microsoft.com/office/drawing/2014/main" xmlns="" id="{675BB681-BB1D-44EB-9C83-1333D557D31D}"/>
              </a:ext>
            </a:extLst>
          </p:cNvPr>
          <p:cNvSpPr>
            <a:spLocks noGrp="1" noChangeArrowheads="1"/>
          </p:cNvSpPr>
          <p:nvPr>
            <p:ph idx="1"/>
          </p:nvPr>
        </p:nvSpPr>
        <p:spPr>
          <a:xfrm>
            <a:off x="250825" y="981075"/>
            <a:ext cx="8504238" cy="4859338"/>
          </a:xfrm>
        </p:spPr>
        <p:txBody>
          <a:bodyPr>
            <a:normAutofit/>
          </a:bodyPr>
          <a:lstStyle/>
          <a:p>
            <a:pPr marL="548640" indent="-411480" eaLnBrk="1" fontAlgn="auto" hangingPunct="1">
              <a:spcAft>
                <a:spcPts val="0"/>
              </a:spcAft>
              <a:buClr>
                <a:schemeClr val="tx1">
                  <a:shade val="95000"/>
                </a:schemeClr>
              </a:buClr>
              <a:buFont typeface="Wingdings 2"/>
              <a:buChar char=""/>
              <a:defRPr/>
            </a:pPr>
            <a:r>
              <a:rPr lang="en-US" altLang="en-US" sz="2500" dirty="0">
                <a:cs typeface="Times New Roman" pitchFamily="18" charset="0"/>
              </a:rPr>
              <a:t>Anemia is defined as the reduction in RBC mass or blood HB concentration resulting in a decrease in the oxygen binding capacity of the blood.</a:t>
            </a:r>
          </a:p>
          <a:p>
            <a:pPr marL="548640" indent="-411480" eaLnBrk="1" fontAlgn="auto" hangingPunct="1">
              <a:spcAft>
                <a:spcPts val="0"/>
              </a:spcAft>
              <a:buClr>
                <a:schemeClr val="tx1">
                  <a:shade val="95000"/>
                </a:schemeClr>
              </a:buClr>
              <a:buFont typeface="Wingdings 2"/>
              <a:buChar char=""/>
              <a:defRPr/>
            </a:pPr>
            <a:r>
              <a:rPr lang="en-US" altLang="en-US" sz="2500" dirty="0">
                <a:cs typeface="Times New Roman" pitchFamily="18" charset="0"/>
              </a:rPr>
              <a:t>It is a HB concentration &lt; 2 SD below the mean for the child</a:t>
            </a:r>
            <a:r>
              <a:rPr lang="en-US" altLang="en-US" sz="2500" dirty="0">
                <a:latin typeface="Arial" charset="0"/>
                <a:cs typeface="Times New Roman" pitchFamily="18" charset="0"/>
              </a:rPr>
              <a:t>’</a:t>
            </a:r>
            <a:r>
              <a:rPr lang="en-US" altLang="en-US" sz="2500" dirty="0">
                <a:cs typeface="Times New Roman" pitchFamily="18" charset="0"/>
              </a:rPr>
              <a:t>s age.</a:t>
            </a:r>
            <a:endParaRPr lang="en-US" sz="2500" dirty="0"/>
          </a:p>
          <a:p>
            <a:pPr marL="548640" indent="-411480" eaLnBrk="1" fontAlgn="auto" hangingPunct="1">
              <a:spcAft>
                <a:spcPts val="0"/>
              </a:spcAft>
              <a:buClr>
                <a:schemeClr val="tx1">
                  <a:shade val="95000"/>
                </a:schemeClr>
              </a:buClr>
              <a:buFont typeface="Wingdings 2"/>
              <a:buChar char=""/>
              <a:defRPr/>
            </a:pPr>
            <a:endParaRPr lang="en-US" altLang="en-US" sz="2500" dirty="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D49DB8-1FAC-475D-AC9C-B46E1667D120}"/>
              </a:ext>
            </a:extLst>
          </p:cNvPr>
          <p:cNvSpPr>
            <a:spLocks noGrp="1"/>
          </p:cNvSpPr>
          <p:nvPr>
            <p:ph type="title"/>
          </p:nvPr>
        </p:nvSpPr>
        <p:spPr/>
        <p:txBody>
          <a:bodyPr/>
          <a:lstStyle/>
          <a:p>
            <a:pPr eaLnBrk="1" fontAlgn="auto" hangingPunct="1">
              <a:spcAft>
                <a:spcPts val="0"/>
              </a:spcAft>
              <a:defRPr/>
            </a:pPr>
            <a:endParaRPr lang="en-US"/>
          </a:p>
        </p:txBody>
      </p:sp>
      <p:sp>
        <p:nvSpPr>
          <p:cNvPr id="36867" name="Content Placeholder 2"/>
          <p:cNvSpPr>
            <a:spLocks noGrp="1"/>
          </p:cNvSpPr>
          <p:nvPr>
            <p:ph idx="1"/>
          </p:nvPr>
        </p:nvSpPr>
        <p:spPr/>
        <p:txBody>
          <a:bodyPr/>
          <a:lstStyle/>
          <a:p>
            <a:pPr eaLnBrk="1" hangingPunct="1"/>
            <a:endParaRPr lang="en-US" altLang="en-US" smtClean="0">
              <a:cs typeface="Times New Roman" pitchFamily="18" charset="0"/>
            </a:endParaRPr>
          </a:p>
        </p:txBody>
      </p:sp>
      <p:pic>
        <p:nvPicPr>
          <p:cNvPr id="3686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41438"/>
            <a:ext cx="8964613" cy="482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xmlns="" id="{0F06285A-7A1C-4943-8DD3-48479E4426A7}"/>
              </a:ext>
            </a:extLst>
          </p:cNvPr>
          <p:cNvSpPr>
            <a:spLocks noGrp="1"/>
          </p:cNvSpPr>
          <p:nvPr>
            <p:ph type="title"/>
          </p:nvPr>
        </p:nvSpPr>
        <p:spPr/>
        <p:txBody>
          <a:bodyPr/>
          <a:lstStyle/>
          <a:p>
            <a:pPr eaLnBrk="1" fontAlgn="auto" hangingPunct="1">
              <a:spcAft>
                <a:spcPts val="0"/>
              </a:spcAft>
              <a:defRPr/>
            </a:pPr>
            <a:endParaRPr lang="en-CA" altLang="en-US">
              <a:solidFill>
                <a:srgbClr val="7B9899"/>
              </a:solidFill>
              <a:cs typeface="Arial" charset="0"/>
            </a:endParaRPr>
          </a:p>
        </p:txBody>
      </p:sp>
      <p:sp>
        <p:nvSpPr>
          <p:cNvPr id="37891" name="Content Placeholder 2"/>
          <p:cNvSpPr>
            <a:spLocks noGrp="1"/>
          </p:cNvSpPr>
          <p:nvPr>
            <p:ph idx="1"/>
          </p:nvPr>
        </p:nvSpPr>
        <p:spPr/>
        <p:txBody>
          <a:bodyPr/>
          <a:lstStyle/>
          <a:p>
            <a:pPr marL="0" indent="0" algn="ctr" eaLnBrk="1" hangingPunct="1">
              <a:buFont typeface="Wingdings 2" pitchFamily="18" charset="2"/>
              <a:buNone/>
            </a:pPr>
            <a:r>
              <a:rPr lang="en-CA" altLang="en-US" sz="4800" smtClean="0">
                <a:cs typeface="Times New Roman" pitchFamily="18" charset="0"/>
              </a:rPr>
              <a:t>Labs &amp; Investigations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xmlns="" id="{FB418E44-F990-4D74-B73B-59224DEB8346}"/>
              </a:ext>
            </a:extLst>
          </p:cNvPr>
          <p:cNvSpPr>
            <a:spLocks noGrp="1" noChangeArrowheads="1"/>
          </p:cNvSpPr>
          <p:nvPr>
            <p:ph type="title"/>
          </p:nvPr>
        </p:nvSpPr>
        <p:spPr/>
        <p:txBody>
          <a:bodyPr/>
          <a:lstStyle/>
          <a:p>
            <a:pPr eaLnBrk="1" fontAlgn="auto" hangingPunct="1">
              <a:spcAft>
                <a:spcPts val="0"/>
              </a:spcAft>
              <a:defRPr/>
            </a:pPr>
            <a:r>
              <a:rPr lang="en-US" sz="5400" i="1"/>
              <a:t>Lab</a:t>
            </a:r>
          </a:p>
        </p:txBody>
      </p:sp>
      <p:sp>
        <p:nvSpPr>
          <p:cNvPr id="38915" name="Rectangle 3"/>
          <p:cNvSpPr>
            <a:spLocks noGrp="1"/>
          </p:cNvSpPr>
          <p:nvPr>
            <p:ph idx="1"/>
          </p:nvPr>
        </p:nvSpPr>
        <p:spPr>
          <a:xfrm>
            <a:off x="685800" y="1628775"/>
            <a:ext cx="7696200" cy="4321175"/>
          </a:xfrm>
        </p:spPr>
        <p:txBody>
          <a:bodyPr/>
          <a:lstStyle/>
          <a:p>
            <a:pPr eaLnBrk="1" hangingPunct="1">
              <a:lnSpc>
                <a:spcPct val="80000"/>
              </a:lnSpc>
            </a:pPr>
            <a:r>
              <a:rPr lang="en-US" altLang="en-US" sz="2000" b="1" i="1" smtClean="0">
                <a:cs typeface="Times New Roman" pitchFamily="18" charset="0"/>
              </a:rPr>
              <a:t>CBC: </a:t>
            </a:r>
            <a:r>
              <a:rPr lang="en-US" altLang="en-US" sz="2000" smtClean="0">
                <a:cs typeface="Times New Roman" pitchFamily="18" charset="0"/>
              </a:rPr>
              <a:t>Hb level, WBC count, PLATELET count</a:t>
            </a:r>
            <a:r>
              <a:rPr lang="en-US" altLang="en-US" sz="2000" smtClean="0">
                <a:latin typeface="Arial" charset="0"/>
                <a:cs typeface="Times New Roman" pitchFamily="18" charset="0"/>
              </a:rPr>
              <a:t>…</a:t>
            </a:r>
            <a:r>
              <a:rPr lang="en-US" altLang="en-US" sz="2000" smtClean="0">
                <a:cs typeface="Times New Roman" pitchFamily="18" charset="0"/>
              </a:rPr>
              <a:t>is it only low Hb or pancytopenia?</a:t>
            </a:r>
          </a:p>
          <a:p>
            <a:pPr eaLnBrk="1" hangingPunct="1">
              <a:lnSpc>
                <a:spcPct val="80000"/>
              </a:lnSpc>
            </a:pPr>
            <a:r>
              <a:rPr lang="en-US" altLang="en-US" sz="2000" b="1" i="1" smtClean="0">
                <a:cs typeface="Times New Roman" pitchFamily="18" charset="0"/>
              </a:rPr>
              <a:t>Red cell indices:  MCV mean corpuscular volume</a:t>
            </a:r>
            <a:r>
              <a:rPr lang="en-US" altLang="en-US" sz="2000" smtClean="0">
                <a:cs typeface="Times New Roman" pitchFamily="18" charset="0"/>
              </a:rPr>
              <a:t>  microcytic, normocytic and macrocytic </a:t>
            </a:r>
          </a:p>
          <a:p>
            <a:pPr eaLnBrk="1" hangingPunct="1">
              <a:lnSpc>
                <a:spcPct val="80000"/>
              </a:lnSpc>
            </a:pPr>
            <a:r>
              <a:rPr lang="en-US" altLang="en-US" sz="2000" b="1" smtClean="0">
                <a:cs typeface="Times New Roman" pitchFamily="18" charset="0"/>
              </a:rPr>
              <a:t>RETIC COUNT</a:t>
            </a:r>
            <a:r>
              <a:rPr lang="en-US" altLang="en-US" sz="2000" smtClean="0">
                <a:cs typeface="Times New Roman" pitchFamily="18" charset="0"/>
              </a:rPr>
              <a:t> to distinguish a (decreased RBC production) from a destructive process (increased RBC destruction). </a:t>
            </a:r>
          </a:p>
          <a:p>
            <a:pPr eaLnBrk="1" hangingPunct="1">
              <a:lnSpc>
                <a:spcPct val="80000"/>
              </a:lnSpc>
            </a:pPr>
            <a:r>
              <a:rPr lang="en-US" altLang="en-US" sz="2000" b="1" smtClean="0">
                <a:cs typeface="Times New Roman" pitchFamily="18" charset="0"/>
              </a:rPr>
              <a:t>corrected reticulocyte count </a:t>
            </a:r>
          </a:p>
          <a:p>
            <a:pPr eaLnBrk="1" hangingPunct="1">
              <a:lnSpc>
                <a:spcPct val="80000"/>
              </a:lnSpc>
              <a:buFontTx/>
              <a:buNone/>
            </a:pPr>
            <a:r>
              <a:rPr lang="en-US" altLang="en-US" sz="2000" smtClean="0">
                <a:cs typeface="Times New Roman" pitchFamily="18" charset="0"/>
              </a:rPr>
              <a:t>     A corrected reticulocyte count above 2%  suggests increased RBC production . The marrow normally responds with increased reticulocyte production.</a:t>
            </a:r>
            <a:endParaRPr lang="en-CA" altLang="en-US" sz="2000" smtClean="0">
              <a:cs typeface="Times New Roman" pitchFamily="18" charset="0"/>
            </a:endParaRPr>
          </a:p>
          <a:p>
            <a:pPr eaLnBrk="1" hangingPunct="1">
              <a:lnSpc>
                <a:spcPct val="80000"/>
              </a:lnSpc>
              <a:buFontTx/>
              <a:buNone/>
            </a:pPr>
            <a:endParaRPr lang="en-CA" altLang="en-US" sz="2000" smtClean="0">
              <a:cs typeface="Times New Roman" pitchFamily="18" charset="0"/>
            </a:endParaRPr>
          </a:p>
          <a:p>
            <a:pPr eaLnBrk="1" hangingPunct="1">
              <a:lnSpc>
                <a:spcPct val="80000"/>
              </a:lnSpc>
              <a:buFontTx/>
              <a:buNone/>
            </a:pPr>
            <a:r>
              <a:rPr lang="en-CA" altLang="en-US" sz="2000" smtClean="0">
                <a:cs typeface="Times New Roman" pitchFamily="18" charset="0"/>
              </a:rPr>
              <a:t> Corrected Retic Count=Retic%  X (Patient's HCT/Normal HCT)</a:t>
            </a:r>
            <a:endParaRPr lang="en-US" altLang="en-US" sz="2000" smtClean="0">
              <a:cs typeface="Times New Roman" pitchFamily="18" charset="0"/>
            </a:endParaRPr>
          </a:p>
          <a:p>
            <a:pPr eaLnBrk="1" hangingPunct="1">
              <a:lnSpc>
                <a:spcPct val="80000"/>
              </a:lnSpc>
              <a:buFontTx/>
              <a:buNone/>
            </a:pPr>
            <a:r>
              <a:rPr lang="en-US" altLang="en-US" sz="2000" smtClean="0">
                <a:cs typeface="Times New Roman" pitchFamily="18" charset="0"/>
              </a:rPr>
              <a:t>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xmlns="" id="{6A14A63C-B259-4107-A23E-3BE5B1F3B4F4}"/>
              </a:ext>
            </a:extLst>
          </p:cNvPr>
          <p:cNvSpPr>
            <a:spLocks noGrp="1" noChangeArrowheads="1"/>
          </p:cNvSpPr>
          <p:nvPr>
            <p:ph type="title"/>
          </p:nvPr>
        </p:nvSpPr>
        <p:spPr/>
        <p:txBody>
          <a:bodyPr/>
          <a:lstStyle/>
          <a:p>
            <a:pPr eaLnBrk="1" fontAlgn="auto" hangingPunct="1">
              <a:spcAft>
                <a:spcPts val="0"/>
              </a:spcAft>
              <a:defRPr/>
            </a:pPr>
            <a:r>
              <a:rPr lang="en-US" sz="5400" i="1"/>
              <a:t>Lab</a:t>
            </a:r>
          </a:p>
        </p:txBody>
      </p:sp>
      <p:sp>
        <p:nvSpPr>
          <p:cNvPr id="39939" name="Rectangle 3"/>
          <p:cNvSpPr>
            <a:spLocks noGrp="1"/>
          </p:cNvSpPr>
          <p:nvPr>
            <p:ph idx="1"/>
          </p:nvPr>
        </p:nvSpPr>
        <p:spPr>
          <a:xfrm>
            <a:off x="685800" y="1828800"/>
            <a:ext cx="7696200" cy="3616325"/>
          </a:xfrm>
        </p:spPr>
        <p:txBody>
          <a:bodyPr/>
          <a:lstStyle/>
          <a:p>
            <a:pPr eaLnBrk="1" hangingPunct="1">
              <a:lnSpc>
                <a:spcPct val="80000"/>
              </a:lnSpc>
            </a:pPr>
            <a:r>
              <a:rPr lang="en-US" altLang="en-US" sz="2000" b="1" smtClean="0">
                <a:cs typeface="Times New Roman" pitchFamily="18" charset="0"/>
              </a:rPr>
              <a:t>BLOOD SMEAR/FILM</a:t>
            </a:r>
            <a:r>
              <a:rPr lang="en-US" altLang="en-US" sz="1600" smtClean="0">
                <a:cs typeface="Times New Roman" pitchFamily="18" charset="0"/>
              </a:rPr>
              <a:t> :  </a:t>
            </a:r>
            <a:r>
              <a:rPr lang="en-US" altLang="en-US" sz="2000" b="1" smtClean="0">
                <a:cs typeface="Times New Roman" pitchFamily="18" charset="0"/>
              </a:rPr>
              <a:t>red cell morphology</a:t>
            </a:r>
            <a:r>
              <a:rPr lang="en-US" altLang="en-US" sz="2000" smtClean="0">
                <a:cs typeface="Times New Roman" pitchFamily="18" charset="0"/>
              </a:rPr>
              <a:t> ,</a:t>
            </a:r>
          </a:p>
          <a:p>
            <a:pPr eaLnBrk="1" hangingPunct="1">
              <a:lnSpc>
                <a:spcPct val="80000"/>
              </a:lnSpc>
              <a:buFontTx/>
              <a:buNone/>
            </a:pPr>
            <a:r>
              <a:rPr lang="en-US" altLang="en-US" sz="2000" smtClean="0">
                <a:cs typeface="Times New Roman" pitchFamily="18" charset="0"/>
              </a:rPr>
              <a:t>      </a:t>
            </a:r>
            <a:r>
              <a:rPr lang="en-US" altLang="en-US" sz="2000" b="1" smtClean="0">
                <a:cs typeface="Times New Roman" pitchFamily="18" charset="0"/>
              </a:rPr>
              <a:t>Basophilic stippling</a:t>
            </a:r>
            <a:r>
              <a:rPr lang="en-US" altLang="en-US" sz="2000" smtClean="0">
                <a:cs typeface="Times New Roman" pitchFamily="18" charset="0"/>
              </a:rPr>
              <a:t> : aggregated ribosomes; can be seen in thalassemia, iron deficiency and lead poisoning </a:t>
            </a:r>
          </a:p>
          <a:p>
            <a:pPr eaLnBrk="1" hangingPunct="1">
              <a:lnSpc>
                <a:spcPct val="80000"/>
              </a:lnSpc>
              <a:buFontTx/>
              <a:buNone/>
            </a:pPr>
            <a:r>
              <a:rPr lang="en-US" altLang="en-US" sz="2000" smtClean="0">
                <a:cs typeface="Times New Roman" pitchFamily="18" charset="0"/>
              </a:rPr>
              <a:t>      </a:t>
            </a:r>
            <a:r>
              <a:rPr lang="en-US" altLang="en-US" sz="2000" b="1" smtClean="0">
                <a:cs typeface="Times New Roman" pitchFamily="18" charset="0"/>
              </a:rPr>
              <a:t>Howell-Jolly bodies</a:t>
            </a:r>
            <a:r>
              <a:rPr lang="en-US" altLang="en-US" sz="2000" smtClean="0">
                <a:cs typeface="Times New Roman" pitchFamily="18" charset="0"/>
              </a:rPr>
              <a:t> : are nuclear remnants seen in asplenia, pernicious anemia and severe iron deficiency </a:t>
            </a:r>
          </a:p>
          <a:p>
            <a:pPr eaLnBrk="1" hangingPunct="1">
              <a:lnSpc>
                <a:spcPct val="80000"/>
              </a:lnSpc>
              <a:buFontTx/>
              <a:buNone/>
            </a:pPr>
            <a:r>
              <a:rPr lang="en-US" altLang="en-US" sz="2000" b="1" smtClean="0">
                <a:cs typeface="Times New Roman" pitchFamily="18" charset="0"/>
              </a:rPr>
              <a:t>     Heinz's bodies</a:t>
            </a:r>
            <a:r>
              <a:rPr lang="en-US" altLang="en-US" sz="2000" smtClean="0">
                <a:cs typeface="Times New Roman" pitchFamily="18" charset="0"/>
              </a:rPr>
              <a:t> : are denatured aggregated hemoglobin and can be seen in thalassemia, asplenia  and chronic liver disease, G6PD.</a:t>
            </a:r>
          </a:p>
          <a:p>
            <a:pPr eaLnBrk="1" hangingPunct="1">
              <a:lnSpc>
                <a:spcPct val="80000"/>
              </a:lnSpc>
            </a:pPr>
            <a:r>
              <a:rPr lang="en-US" altLang="en-US" sz="2000" b="1" smtClean="0">
                <a:cs typeface="Times New Roman" pitchFamily="18" charset="0"/>
              </a:rPr>
              <a:t>Spherocytes</a:t>
            </a:r>
            <a:r>
              <a:rPr lang="en-US" altLang="en-US" sz="2000" smtClean="0">
                <a:cs typeface="Times New Roman" pitchFamily="18" charset="0"/>
              </a:rPr>
              <a:t>: spherocytosis, hemolytic anemia</a:t>
            </a:r>
          </a:p>
          <a:p>
            <a:pPr eaLnBrk="1" hangingPunct="1">
              <a:lnSpc>
                <a:spcPct val="80000"/>
              </a:lnSpc>
            </a:pPr>
            <a:r>
              <a:rPr lang="en-US" altLang="en-US" sz="2000" b="1" smtClean="0">
                <a:cs typeface="Times New Roman" pitchFamily="18" charset="0"/>
              </a:rPr>
              <a:t>Target cells</a:t>
            </a:r>
            <a:r>
              <a:rPr lang="en-US" altLang="en-US" sz="2000" smtClean="0">
                <a:cs typeface="Times New Roman" pitchFamily="18" charset="0"/>
              </a:rPr>
              <a:t>: Thalassemia, post splenectomy, iron def.</a:t>
            </a:r>
          </a:p>
          <a:p>
            <a:pPr eaLnBrk="1" hangingPunct="1">
              <a:lnSpc>
                <a:spcPct val="80000"/>
              </a:lnSpc>
            </a:pPr>
            <a:r>
              <a:rPr lang="en-US" altLang="en-US" sz="2000" b="1" smtClean="0">
                <a:cs typeface="Times New Roman" pitchFamily="18" charset="0"/>
              </a:rPr>
              <a:t>Fragmented RBCs</a:t>
            </a:r>
            <a:r>
              <a:rPr lang="en-US" altLang="en-US" sz="2000" smtClean="0">
                <a:cs typeface="Times New Roman" pitchFamily="18" charset="0"/>
              </a:rPr>
              <a:t>…. Hemolytic anemia, microangiopathic hemolysis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xmlns="" id="{E24A78BB-740B-4462-88AB-0F4476D76FAA}"/>
              </a:ext>
            </a:extLst>
          </p:cNvPr>
          <p:cNvSpPr>
            <a:spLocks noGrp="1" noChangeArrowheads="1"/>
          </p:cNvSpPr>
          <p:nvPr>
            <p:ph type="title"/>
          </p:nvPr>
        </p:nvSpPr>
        <p:spPr>
          <a:xfrm>
            <a:off x="467544" y="188640"/>
            <a:ext cx="8229600" cy="562074"/>
          </a:xfrm>
        </p:spPr>
        <p:txBody>
          <a:bodyPr>
            <a:normAutofit fontScale="90000"/>
          </a:bodyPr>
          <a:lstStyle/>
          <a:p>
            <a:pPr eaLnBrk="1" fontAlgn="auto" hangingPunct="1">
              <a:spcAft>
                <a:spcPts val="0"/>
              </a:spcAft>
              <a:defRPr/>
            </a:pPr>
            <a:r>
              <a:rPr lang="en-US" altLang="en-US" dirty="0">
                <a:solidFill>
                  <a:srgbClr val="7B9899"/>
                </a:solidFill>
                <a:cs typeface="Arial" charset="0"/>
              </a:rPr>
              <a:t>LABs</a:t>
            </a:r>
          </a:p>
        </p:txBody>
      </p:sp>
      <p:sp>
        <p:nvSpPr>
          <p:cNvPr id="35843" name="Rectangle 3">
            <a:extLst>
              <a:ext uri="{FF2B5EF4-FFF2-40B4-BE49-F238E27FC236}">
                <a16:creationId xmlns:a16="http://schemas.microsoft.com/office/drawing/2014/main" xmlns="" id="{2FE030AE-CF8C-44EE-B1F4-E490364A8BFD}"/>
              </a:ext>
            </a:extLst>
          </p:cNvPr>
          <p:cNvSpPr>
            <a:spLocks noGrp="1" noChangeArrowheads="1"/>
          </p:cNvSpPr>
          <p:nvPr>
            <p:ph idx="1"/>
          </p:nvPr>
        </p:nvSpPr>
        <p:spPr>
          <a:xfrm>
            <a:off x="395288" y="836613"/>
            <a:ext cx="8291512" cy="5832475"/>
          </a:xfrm>
        </p:spPr>
        <p:txBody>
          <a:bodyPr>
            <a:normAutofit fontScale="92500" lnSpcReduction="10000"/>
          </a:bodyPr>
          <a:lstStyle/>
          <a:p>
            <a:pPr marL="0" indent="0" eaLnBrk="1" fontAlgn="auto" hangingPunct="1">
              <a:lnSpc>
                <a:spcPct val="80000"/>
              </a:lnSpc>
              <a:spcAft>
                <a:spcPts val="0"/>
              </a:spcAft>
              <a:buClr>
                <a:schemeClr val="tx1">
                  <a:shade val="95000"/>
                </a:schemeClr>
              </a:buClr>
              <a:buFont typeface="Wingdings 2" pitchFamily="18" charset="2"/>
              <a:buNone/>
              <a:defRPr/>
            </a:pPr>
            <a:r>
              <a:rPr lang="en-US" b="1" dirty="0"/>
              <a:t> RDW</a:t>
            </a:r>
            <a:r>
              <a:rPr lang="en-US" dirty="0"/>
              <a:t>:  </a:t>
            </a:r>
            <a:r>
              <a:rPr lang="en-US" sz="2400" dirty="0"/>
              <a:t>RBC distribution width (</a:t>
            </a:r>
            <a:r>
              <a:rPr lang="en-US" sz="2400" b="1" dirty="0"/>
              <a:t>RDW</a:t>
            </a:r>
            <a:r>
              <a:rPr lang="en-US" sz="2400" dirty="0"/>
              <a:t>) </a:t>
            </a:r>
          </a:p>
          <a:p>
            <a:pPr marL="274320" indent="-274320" eaLnBrk="1" fontAlgn="auto" hangingPunct="1">
              <a:lnSpc>
                <a:spcPct val="80000"/>
              </a:lnSpc>
              <a:spcAft>
                <a:spcPts val="0"/>
              </a:spcAft>
              <a:buClr>
                <a:schemeClr val="tx1">
                  <a:shade val="95000"/>
                </a:schemeClr>
              </a:buClr>
              <a:buFont typeface="Wingdings 2"/>
              <a:buChar char=""/>
              <a:defRPr/>
            </a:pPr>
            <a:r>
              <a:rPr lang="en-US" sz="2400" dirty="0"/>
              <a:t>an index of the variation in red cell size. </a:t>
            </a:r>
          </a:p>
          <a:p>
            <a:pPr marL="274320" indent="-274320" eaLnBrk="1" fontAlgn="auto" hangingPunct="1">
              <a:lnSpc>
                <a:spcPct val="80000"/>
              </a:lnSpc>
              <a:spcAft>
                <a:spcPts val="0"/>
              </a:spcAft>
              <a:buClr>
                <a:schemeClr val="tx1">
                  <a:shade val="95000"/>
                </a:schemeClr>
              </a:buClr>
              <a:buFont typeface="Wingdings 2"/>
              <a:buChar char=""/>
              <a:defRPr/>
            </a:pPr>
            <a:r>
              <a:rPr lang="en-US" sz="2400" b="1" dirty="0"/>
              <a:t>normal RDW</a:t>
            </a:r>
            <a:r>
              <a:rPr lang="en-US" sz="2400" dirty="0"/>
              <a:t> (11.5%-14.5%) indicates that a uniform population of RBCs exists. </a:t>
            </a:r>
          </a:p>
          <a:p>
            <a:pPr marL="0" indent="0" eaLnBrk="1" fontAlgn="auto" hangingPunct="1">
              <a:lnSpc>
                <a:spcPct val="80000"/>
              </a:lnSpc>
              <a:spcAft>
                <a:spcPts val="0"/>
              </a:spcAft>
              <a:buClr>
                <a:schemeClr val="tx1">
                  <a:shade val="95000"/>
                </a:schemeClr>
              </a:buClr>
              <a:buFont typeface="Wingdings 2" pitchFamily="18" charset="2"/>
              <a:buNone/>
              <a:defRPr/>
            </a:pPr>
            <a:r>
              <a:rPr lang="en-US" sz="2400" dirty="0"/>
              <a:t> </a:t>
            </a:r>
          </a:p>
          <a:p>
            <a:pPr marL="274320" indent="-274320" eaLnBrk="1" fontAlgn="auto" hangingPunct="1">
              <a:lnSpc>
                <a:spcPct val="80000"/>
              </a:lnSpc>
              <a:spcAft>
                <a:spcPts val="0"/>
              </a:spcAft>
              <a:buClr>
                <a:schemeClr val="tx1">
                  <a:shade val="95000"/>
                </a:schemeClr>
              </a:buClr>
              <a:buFont typeface="Wingdings 2"/>
              <a:buChar char=""/>
              <a:defRPr/>
            </a:pPr>
            <a:r>
              <a:rPr lang="en-US" sz="2400" b="1" dirty="0"/>
              <a:t>elevated RDW </a:t>
            </a:r>
            <a:r>
              <a:rPr lang="en-US" sz="2400" dirty="0"/>
              <a:t>indicates a varying population of RBCs</a:t>
            </a:r>
          </a:p>
          <a:p>
            <a:pPr marL="0" indent="0" eaLnBrk="1" fontAlgn="auto" hangingPunct="1">
              <a:lnSpc>
                <a:spcPct val="80000"/>
              </a:lnSpc>
              <a:spcAft>
                <a:spcPts val="0"/>
              </a:spcAft>
              <a:buClr>
                <a:schemeClr val="tx1">
                  <a:shade val="95000"/>
                </a:schemeClr>
              </a:buClr>
              <a:buFont typeface="Wingdings 2" pitchFamily="18" charset="2"/>
              <a:buNone/>
              <a:defRPr/>
            </a:pPr>
            <a:r>
              <a:rPr lang="en-US" sz="2400" dirty="0"/>
              <a:t>  ( anisocytosis) .</a:t>
            </a:r>
          </a:p>
          <a:p>
            <a:pPr marL="0" indent="0" eaLnBrk="1" fontAlgn="auto" hangingPunct="1">
              <a:lnSpc>
                <a:spcPct val="80000"/>
              </a:lnSpc>
              <a:spcAft>
                <a:spcPts val="0"/>
              </a:spcAft>
              <a:buClr>
                <a:schemeClr val="tx1">
                  <a:shade val="95000"/>
                </a:schemeClr>
              </a:buClr>
              <a:buFont typeface="Wingdings 2"/>
              <a:buNone/>
              <a:defRPr/>
            </a:pPr>
            <a:r>
              <a:rPr lang="en-US" sz="2400" dirty="0"/>
              <a:t>Other tests include :</a:t>
            </a:r>
          </a:p>
          <a:p>
            <a:pPr marL="274320" indent="-274320" eaLnBrk="1" fontAlgn="auto" hangingPunct="1">
              <a:lnSpc>
                <a:spcPct val="80000"/>
              </a:lnSpc>
              <a:spcAft>
                <a:spcPts val="0"/>
              </a:spcAft>
              <a:buClr>
                <a:schemeClr val="tx1">
                  <a:shade val="95000"/>
                </a:schemeClr>
              </a:buClr>
              <a:buFont typeface="Wingdings 2"/>
              <a:buChar char=""/>
              <a:defRPr/>
            </a:pPr>
            <a:r>
              <a:rPr lang="en-US" sz="2400" dirty="0"/>
              <a:t> serum iron level, total iron binding capacity (TIBC) ,lead level and serum </a:t>
            </a:r>
            <a:r>
              <a:rPr lang="en-US" sz="2400" dirty="0" err="1"/>
              <a:t>ferritin</a:t>
            </a:r>
            <a:endParaRPr lang="en-US" sz="2400" dirty="0"/>
          </a:p>
          <a:p>
            <a:pPr marL="274320" indent="-274320" eaLnBrk="1" fontAlgn="auto" hangingPunct="1">
              <a:lnSpc>
                <a:spcPct val="80000"/>
              </a:lnSpc>
              <a:spcAft>
                <a:spcPts val="0"/>
              </a:spcAft>
              <a:buClr>
                <a:schemeClr val="tx1">
                  <a:shade val="95000"/>
                </a:schemeClr>
              </a:buClr>
              <a:buFont typeface="Wingdings 2"/>
              <a:buChar char=""/>
              <a:defRPr/>
            </a:pPr>
            <a:r>
              <a:rPr lang="en-US" sz="2400" dirty="0"/>
              <a:t> DCT, l (LDH), </a:t>
            </a:r>
            <a:r>
              <a:rPr lang="en-US" sz="2400" dirty="0" err="1"/>
              <a:t>haptoglobin</a:t>
            </a:r>
            <a:r>
              <a:rPr lang="en-US" sz="2400" dirty="0"/>
              <a:t> and </a:t>
            </a:r>
            <a:r>
              <a:rPr lang="en-US" sz="2400" dirty="0" err="1"/>
              <a:t>bilirubin</a:t>
            </a:r>
            <a:r>
              <a:rPr lang="en-US" sz="2400" dirty="0"/>
              <a:t> </a:t>
            </a:r>
          </a:p>
          <a:p>
            <a:pPr marL="274320" indent="-274320" eaLnBrk="1" fontAlgn="auto" hangingPunct="1">
              <a:lnSpc>
                <a:spcPct val="80000"/>
              </a:lnSpc>
              <a:spcAft>
                <a:spcPts val="0"/>
              </a:spcAft>
              <a:buClr>
                <a:schemeClr val="tx1">
                  <a:shade val="95000"/>
                </a:schemeClr>
              </a:buClr>
              <a:buFont typeface="Wingdings 2"/>
              <a:buChar char=""/>
              <a:defRPr/>
            </a:pPr>
            <a:r>
              <a:rPr lang="en-US" sz="2400" dirty="0"/>
              <a:t>the vitamin B12, </a:t>
            </a:r>
            <a:r>
              <a:rPr lang="en-US" sz="2400" dirty="0" err="1"/>
              <a:t>folate</a:t>
            </a:r>
            <a:r>
              <a:rPr lang="en-US" sz="2400" dirty="0"/>
              <a:t> </a:t>
            </a:r>
          </a:p>
          <a:p>
            <a:pPr marL="274320" indent="-274320" eaLnBrk="1" fontAlgn="auto" hangingPunct="1">
              <a:lnSpc>
                <a:spcPct val="80000"/>
              </a:lnSpc>
              <a:spcAft>
                <a:spcPts val="0"/>
              </a:spcAft>
              <a:buClr>
                <a:schemeClr val="tx1">
                  <a:shade val="95000"/>
                </a:schemeClr>
              </a:buClr>
              <a:buFont typeface="Wingdings 2"/>
              <a:buChar char=""/>
              <a:defRPr/>
            </a:pPr>
            <a:endParaRPr lang="en-US" sz="2400" dirty="0"/>
          </a:p>
          <a:p>
            <a:pPr marL="274320" indent="-274320" eaLnBrk="1" fontAlgn="auto" hangingPunct="1">
              <a:lnSpc>
                <a:spcPct val="80000"/>
              </a:lnSpc>
              <a:spcAft>
                <a:spcPts val="0"/>
              </a:spcAft>
              <a:buClr>
                <a:schemeClr val="tx1">
                  <a:shade val="95000"/>
                </a:schemeClr>
              </a:buClr>
              <a:buFont typeface="Wingdings 2"/>
              <a:buChar char=""/>
              <a:defRPr/>
            </a:pPr>
            <a:r>
              <a:rPr lang="en-US" sz="2400" dirty="0" err="1"/>
              <a:t>Hb</a:t>
            </a:r>
            <a:r>
              <a:rPr lang="en-US" sz="2400" dirty="0"/>
              <a:t> electrophoresis</a:t>
            </a:r>
          </a:p>
          <a:p>
            <a:pPr marL="274320" indent="-274320" eaLnBrk="1" fontAlgn="auto" hangingPunct="1">
              <a:lnSpc>
                <a:spcPct val="80000"/>
              </a:lnSpc>
              <a:spcAft>
                <a:spcPts val="0"/>
              </a:spcAft>
              <a:buClr>
                <a:schemeClr val="tx1">
                  <a:shade val="95000"/>
                </a:schemeClr>
              </a:buClr>
              <a:buFont typeface="Wingdings 2"/>
              <a:buChar char=""/>
              <a:defRPr/>
            </a:pPr>
            <a:r>
              <a:rPr lang="en-US" sz="2400" b="1" dirty="0"/>
              <a:t>enzyme panel </a:t>
            </a:r>
            <a:r>
              <a:rPr lang="en-US" sz="2400" dirty="0"/>
              <a:t>to diagnose </a:t>
            </a:r>
            <a:r>
              <a:rPr lang="en-US" sz="2400" dirty="0" err="1"/>
              <a:t>enzymopathies</a:t>
            </a:r>
            <a:r>
              <a:rPr lang="en-US" sz="2400" dirty="0"/>
              <a:t>,</a:t>
            </a:r>
            <a:r>
              <a:rPr lang="en-US" sz="2400" b="1" dirty="0"/>
              <a:t> </a:t>
            </a:r>
          </a:p>
          <a:p>
            <a:pPr marL="274320" indent="-274320" eaLnBrk="1" fontAlgn="auto" hangingPunct="1">
              <a:lnSpc>
                <a:spcPct val="80000"/>
              </a:lnSpc>
              <a:spcAft>
                <a:spcPts val="0"/>
              </a:spcAft>
              <a:buClr>
                <a:schemeClr val="tx1">
                  <a:shade val="95000"/>
                </a:schemeClr>
              </a:buClr>
              <a:buFont typeface="Wingdings 2"/>
              <a:buChar char=""/>
              <a:defRPr/>
            </a:pPr>
            <a:r>
              <a:rPr lang="en-US" sz="2400" b="1" dirty="0"/>
              <a:t>osmotic</a:t>
            </a:r>
            <a:r>
              <a:rPr lang="en-US" sz="2400" dirty="0"/>
              <a:t> </a:t>
            </a:r>
            <a:r>
              <a:rPr lang="en-US" sz="2400" b="1" dirty="0"/>
              <a:t>fragility </a:t>
            </a:r>
            <a:r>
              <a:rPr lang="en-US" sz="2400" dirty="0"/>
              <a:t>to diagnose hereditary </a:t>
            </a:r>
            <a:r>
              <a:rPr lang="en-US" sz="2400" dirty="0" err="1"/>
              <a:t>spherocytosis</a:t>
            </a:r>
            <a:r>
              <a:rPr lang="en-US" sz="2400" dirty="0"/>
              <a:t> </a:t>
            </a:r>
          </a:p>
          <a:p>
            <a:pPr marL="274320" indent="-274320" eaLnBrk="1" fontAlgn="auto" hangingPunct="1">
              <a:lnSpc>
                <a:spcPct val="80000"/>
              </a:lnSpc>
              <a:spcAft>
                <a:spcPts val="0"/>
              </a:spcAft>
              <a:buClr>
                <a:schemeClr val="tx1">
                  <a:shade val="95000"/>
                </a:schemeClr>
              </a:buClr>
              <a:buFont typeface="Wingdings 2"/>
              <a:buChar char=""/>
              <a:defRPr/>
            </a:pPr>
            <a:r>
              <a:rPr lang="en-US" sz="2400" b="1" dirty="0"/>
              <a:t>bone marrow aspiration</a:t>
            </a:r>
            <a:r>
              <a:rPr lang="en-US" sz="2400" dirty="0"/>
              <a:t> may be indicated (if malignancy or </a:t>
            </a:r>
            <a:r>
              <a:rPr lang="en-US" sz="2400" dirty="0" err="1"/>
              <a:t>aplastic</a:t>
            </a:r>
            <a:r>
              <a:rPr lang="en-US" sz="2400" dirty="0"/>
              <a:t> anemia) . </a:t>
            </a:r>
          </a:p>
          <a:p>
            <a:pPr marL="0" indent="0" eaLnBrk="1" fontAlgn="auto" hangingPunct="1">
              <a:lnSpc>
                <a:spcPct val="80000"/>
              </a:lnSpc>
              <a:spcAft>
                <a:spcPts val="0"/>
              </a:spcAft>
              <a:buClr>
                <a:schemeClr val="tx1">
                  <a:shade val="95000"/>
                </a:schemeClr>
              </a:buClr>
              <a:buFont typeface="Wingdings 2" pitchFamily="18" charset="2"/>
              <a:buNone/>
              <a:defRPr/>
            </a:pPr>
            <a:endParaRPr lang="en-US" sz="24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6940FB4-E8A1-4371-8C43-09E8F17329C9}"/>
              </a:ext>
            </a:extLst>
          </p:cNvPr>
          <p:cNvSpPr>
            <a:spLocks noGrp="1"/>
          </p:cNvSpPr>
          <p:nvPr>
            <p:ph type="title"/>
          </p:nvPr>
        </p:nvSpPr>
        <p:spPr/>
        <p:txBody>
          <a:bodyPr/>
          <a:lstStyle/>
          <a:p>
            <a:pPr eaLnBrk="1" fontAlgn="auto" hangingPunct="1">
              <a:spcAft>
                <a:spcPts val="0"/>
              </a:spcAft>
              <a:defRPr/>
            </a:pPr>
            <a:endParaRPr lang="en-US"/>
          </a:p>
        </p:txBody>
      </p:sp>
      <p:sp>
        <p:nvSpPr>
          <p:cNvPr id="41987" name="Content Placeholder 2"/>
          <p:cNvSpPr>
            <a:spLocks noGrp="1"/>
          </p:cNvSpPr>
          <p:nvPr>
            <p:ph idx="1"/>
          </p:nvPr>
        </p:nvSpPr>
        <p:spPr/>
        <p:txBody>
          <a:bodyPr/>
          <a:lstStyle/>
          <a:p>
            <a:pPr eaLnBrk="1" hangingPunct="1"/>
            <a:endParaRPr lang="en-US" altLang="en-US" smtClean="0">
              <a:cs typeface="Times New Roman" pitchFamily="18" charset="0"/>
            </a:endParaRPr>
          </a:p>
        </p:txBody>
      </p:sp>
      <p:pic>
        <p:nvPicPr>
          <p:cNvPr id="41988"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050"/>
            <a:ext cx="9144000" cy="724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a:extLst>
              <a:ext uri="{FF2B5EF4-FFF2-40B4-BE49-F238E27FC236}">
                <a16:creationId xmlns:a16="http://schemas.microsoft.com/office/drawing/2014/main" xmlns="" id="{15392524-7B50-401F-9D45-03FB90A10CA2}"/>
              </a:ext>
            </a:extLst>
          </p:cNvPr>
          <p:cNvSpPr>
            <a:spLocks noGrp="1"/>
          </p:cNvSpPr>
          <p:nvPr>
            <p:ph type="title"/>
          </p:nvPr>
        </p:nvSpPr>
        <p:spPr/>
        <p:txBody>
          <a:bodyPr/>
          <a:lstStyle/>
          <a:p>
            <a:pPr eaLnBrk="1" fontAlgn="auto" hangingPunct="1">
              <a:spcAft>
                <a:spcPts val="0"/>
              </a:spcAft>
              <a:defRPr/>
            </a:pPr>
            <a:endParaRPr lang="en-CA" altLang="en-US">
              <a:solidFill>
                <a:srgbClr val="7B9899"/>
              </a:solidFill>
              <a:cs typeface="Arial" charset="0"/>
            </a:endParaRPr>
          </a:p>
        </p:txBody>
      </p:sp>
      <p:sp>
        <p:nvSpPr>
          <p:cNvPr id="43011" name="Content Placeholder 2"/>
          <p:cNvSpPr>
            <a:spLocks noGrp="1"/>
          </p:cNvSpPr>
          <p:nvPr>
            <p:ph idx="1"/>
          </p:nvPr>
        </p:nvSpPr>
        <p:spPr/>
        <p:txBody>
          <a:bodyPr/>
          <a:lstStyle/>
          <a:p>
            <a:pPr marL="0" indent="0" eaLnBrk="1" hangingPunct="1">
              <a:buFont typeface="Wingdings 2" pitchFamily="18" charset="2"/>
              <a:buNone/>
            </a:pPr>
            <a:r>
              <a:rPr lang="en-CA" altLang="en-US" sz="4800" smtClean="0">
                <a:cs typeface="Times New Roman" pitchFamily="18" charset="0"/>
              </a:rPr>
              <a:t>     Iron Deficiency Anemia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xmlns="" id="{03EB269A-7C90-41A9-8C7B-BA7796357579}"/>
              </a:ext>
            </a:extLst>
          </p:cNvPr>
          <p:cNvSpPr>
            <a:spLocks noGrp="1" noChangeArrowheads="1"/>
          </p:cNvSpPr>
          <p:nvPr>
            <p:ph type="title"/>
          </p:nvPr>
        </p:nvSpPr>
        <p:spPr/>
        <p:txBody>
          <a:bodyPr/>
          <a:lstStyle/>
          <a:p>
            <a:pPr eaLnBrk="1" fontAlgn="auto" hangingPunct="1">
              <a:spcAft>
                <a:spcPts val="0"/>
              </a:spcAft>
              <a:defRPr/>
            </a:pPr>
            <a:r>
              <a:rPr lang="en-US" altLang="en-US">
                <a:solidFill>
                  <a:srgbClr val="7B9899"/>
                </a:solidFill>
                <a:cs typeface="Arial" charset="0"/>
              </a:rPr>
              <a:t>IRON DEFICIENCY ANEMIA</a:t>
            </a:r>
          </a:p>
        </p:txBody>
      </p:sp>
      <p:sp>
        <p:nvSpPr>
          <p:cNvPr id="37891" name="Rectangle 3">
            <a:extLst>
              <a:ext uri="{FF2B5EF4-FFF2-40B4-BE49-F238E27FC236}">
                <a16:creationId xmlns:a16="http://schemas.microsoft.com/office/drawing/2014/main" xmlns="" id="{65A64783-EE07-44AC-80AF-929482826340}"/>
              </a:ext>
            </a:extLst>
          </p:cNvPr>
          <p:cNvSpPr>
            <a:spLocks noGrp="1" noChangeArrowheads="1"/>
          </p:cNvSpPr>
          <p:nvPr>
            <p:ph idx="1"/>
          </p:nvPr>
        </p:nvSpPr>
        <p:spPr>
          <a:xfrm>
            <a:off x="468313" y="1268413"/>
            <a:ext cx="8207375" cy="5329237"/>
          </a:xfrm>
        </p:spPr>
        <p:txBody>
          <a:bodyPr>
            <a:normAutofit fontScale="92500" lnSpcReduction="10000"/>
          </a:bodyPr>
          <a:lstStyle/>
          <a:p>
            <a:pPr marL="548640" indent="-411480" eaLnBrk="1" fontAlgn="auto" hangingPunct="1">
              <a:spcAft>
                <a:spcPts val="0"/>
              </a:spcAft>
              <a:buClr>
                <a:schemeClr val="tx1">
                  <a:shade val="95000"/>
                </a:schemeClr>
              </a:buClr>
              <a:buFont typeface="Wingdings 2"/>
              <a:buChar char=""/>
              <a:defRPr/>
            </a:pPr>
            <a:r>
              <a:rPr lang="en-US" sz="2400" dirty="0"/>
              <a:t>For children 6 months to &lt;5 years:</a:t>
            </a:r>
          </a:p>
          <a:p>
            <a:pPr marL="548640" indent="-411480" eaLnBrk="1" fontAlgn="auto" hangingPunct="1">
              <a:spcAft>
                <a:spcPts val="0"/>
              </a:spcAft>
              <a:buClr>
                <a:schemeClr val="tx1">
                  <a:shade val="95000"/>
                </a:schemeClr>
              </a:buClr>
              <a:buFont typeface="Wingdings 2"/>
              <a:buNone/>
              <a:defRPr/>
            </a:pPr>
            <a:r>
              <a:rPr lang="en-US" sz="2400" dirty="0" err="1"/>
              <a:t>Ferritin</a:t>
            </a:r>
            <a:r>
              <a:rPr lang="en-US" sz="2400" dirty="0"/>
              <a:t> &lt;12 micrograms/L </a:t>
            </a:r>
            <a:r>
              <a:rPr lang="en-US" sz="2400" b="1" dirty="0"/>
              <a:t>and</a:t>
            </a:r>
            <a:endParaRPr lang="en-US" sz="2400" dirty="0"/>
          </a:p>
          <a:p>
            <a:pPr marL="548640" indent="-411480" eaLnBrk="1" fontAlgn="auto" hangingPunct="1">
              <a:spcAft>
                <a:spcPts val="0"/>
              </a:spcAft>
              <a:buClr>
                <a:schemeClr val="tx1">
                  <a:shade val="95000"/>
                </a:schemeClr>
              </a:buClr>
              <a:buFont typeface="Wingdings 2"/>
              <a:buNone/>
              <a:defRPr/>
            </a:pPr>
            <a:r>
              <a:rPr lang="en-US" sz="2400" dirty="0"/>
              <a:t>Hemoglobin &lt;11 g/</a:t>
            </a:r>
            <a:r>
              <a:rPr lang="en-US" sz="2400" dirty="0" err="1"/>
              <a:t>dL</a:t>
            </a:r>
            <a:r>
              <a:rPr lang="en-US" sz="2400" dirty="0"/>
              <a:t> (for children 0.5 to 5 years)</a:t>
            </a:r>
          </a:p>
          <a:p>
            <a:pPr marL="548640" indent="-411480" eaLnBrk="1" fontAlgn="auto" hangingPunct="1">
              <a:spcAft>
                <a:spcPts val="0"/>
              </a:spcAft>
              <a:buClr>
                <a:schemeClr val="tx1">
                  <a:shade val="95000"/>
                </a:schemeClr>
              </a:buClr>
              <a:buFont typeface="Wingdings 2"/>
              <a:buChar char=""/>
              <a:defRPr/>
            </a:pPr>
            <a:r>
              <a:rPr lang="en-US" sz="2400" dirty="0"/>
              <a:t>For children 5 to &lt;12 years:</a:t>
            </a:r>
          </a:p>
          <a:p>
            <a:pPr marL="548640" indent="-411480" eaLnBrk="1" fontAlgn="auto" hangingPunct="1">
              <a:spcAft>
                <a:spcPts val="0"/>
              </a:spcAft>
              <a:buClr>
                <a:schemeClr val="tx1">
                  <a:shade val="95000"/>
                </a:schemeClr>
              </a:buClr>
              <a:buFont typeface="Wingdings 2"/>
              <a:buNone/>
              <a:defRPr/>
            </a:pPr>
            <a:r>
              <a:rPr lang="en-US" sz="2400" dirty="0" err="1"/>
              <a:t>Ferritin</a:t>
            </a:r>
            <a:r>
              <a:rPr lang="en-US" sz="2400" dirty="0"/>
              <a:t> &lt;15 micrograms/L </a:t>
            </a:r>
            <a:r>
              <a:rPr lang="en-US" sz="2400" b="1" dirty="0"/>
              <a:t>and</a:t>
            </a:r>
            <a:endParaRPr lang="en-US" sz="2400" dirty="0"/>
          </a:p>
          <a:p>
            <a:pPr marL="548640" indent="-411480" eaLnBrk="1" fontAlgn="auto" hangingPunct="1">
              <a:spcAft>
                <a:spcPts val="0"/>
              </a:spcAft>
              <a:buClr>
                <a:schemeClr val="tx1">
                  <a:shade val="95000"/>
                </a:schemeClr>
              </a:buClr>
              <a:buFont typeface="Wingdings 2"/>
              <a:buNone/>
              <a:defRPr/>
            </a:pPr>
            <a:r>
              <a:rPr lang="en-US" sz="2400" dirty="0"/>
              <a:t>Hemoglobin &lt;11.5 g/</a:t>
            </a:r>
            <a:r>
              <a:rPr lang="en-US" sz="2400" dirty="0" err="1"/>
              <a:t>dL</a:t>
            </a:r>
            <a:r>
              <a:rPr lang="en-US" sz="2400" dirty="0"/>
              <a:t> (for children 5 to 12 years)</a:t>
            </a:r>
          </a:p>
          <a:p>
            <a:pPr marL="274320" indent="-274320" eaLnBrk="1" fontAlgn="auto" hangingPunct="1">
              <a:lnSpc>
                <a:spcPct val="80000"/>
              </a:lnSpc>
              <a:spcAft>
                <a:spcPts val="0"/>
              </a:spcAft>
              <a:buClr>
                <a:schemeClr val="tx1">
                  <a:shade val="95000"/>
                </a:schemeClr>
              </a:buClr>
              <a:buFont typeface="Wingdings 2"/>
              <a:buChar char=""/>
              <a:defRPr/>
            </a:pPr>
            <a:endParaRPr lang="en-US" sz="2400" dirty="0"/>
          </a:p>
          <a:p>
            <a:pPr marL="274320" indent="-274320" eaLnBrk="1" fontAlgn="auto" hangingPunct="1">
              <a:lnSpc>
                <a:spcPct val="80000"/>
              </a:lnSpc>
              <a:spcAft>
                <a:spcPts val="0"/>
              </a:spcAft>
              <a:buClr>
                <a:schemeClr val="tx1">
                  <a:shade val="95000"/>
                </a:schemeClr>
              </a:buClr>
              <a:buFont typeface="Wingdings 2"/>
              <a:buChar char=""/>
              <a:defRPr/>
            </a:pPr>
            <a:r>
              <a:rPr lang="en-US" sz="2400" dirty="0"/>
              <a:t>IDA is the most common hematologic disease of infancy and childhood.</a:t>
            </a:r>
          </a:p>
          <a:p>
            <a:pPr marL="274320" indent="-274320" eaLnBrk="1" fontAlgn="auto" hangingPunct="1">
              <a:lnSpc>
                <a:spcPct val="80000"/>
              </a:lnSpc>
              <a:spcAft>
                <a:spcPts val="0"/>
              </a:spcAft>
              <a:buClr>
                <a:schemeClr val="tx1">
                  <a:shade val="95000"/>
                </a:schemeClr>
              </a:buClr>
              <a:buFont typeface="Wingdings 2"/>
              <a:buChar char=""/>
              <a:defRPr/>
            </a:pPr>
            <a:r>
              <a:rPr lang="en-US" sz="2400" dirty="0"/>
              <a:t>The body of a newborn infant contains about 0.5 g of iron, the adult content is estimated at 5 g. </a:t>
            </a:r>
          </a:p>
          <a:p>
            <a:pPr marL="274320" indent="-274320" eaLnBrk="1" fontAlgn="auto" hangingPunct="1">
              <a:lnSpc>
                <a:spcPct val="80000"/>
              </a:lnSpc>
              <a:spcAft>
                <a:spcPts val="0"/>
              </a:spcAft>
              <a:buClr>
                <a:schemeClr val="tx1">
                  <a:shade val="95000"/>
                </a:schemeClr>
              </a:buClr>
              <a:buFont typeface="Wingdings 2"/>
              <a:buChar char=""/>
              <a:defRPr/>
            </a:pPr>
            <a:r>
              <a:rPr lang="en-US" sz="2400" dirty="0"/>
              <a:t>Iron is absorbed in the proximal small intestine, mediated by duodenal proteins.</a:t>
            </a:r>
          </a:p>
          <a:p>
            <a:pPr marL="274320" indent="-274320" eaLnBrk="1" fontAlgn="auto" hangingPunct="1">
              <a:lnSpc>
                <a:spcPct val="80000"/>
              </a:lnSpc>
              <a:spcAft>
                <a:spcPts val="0"/>
              </a:spcAft>
              <a:buClr>
                <a:schemeClr val="tx1">
                  <a:shade val="95000"/>
                </a:schemeClr>
              </a:buClr>
              <a:buFont typeface="Wingdings 2"/>
              <a:buChar char=""/>
              <a:defRPr/>
            </a:pPr>
            <a:r>
              <a:rPr lang="en-US" sz="2400" dirty="0"/>
              <a:t> absorption of dietary iron is assumed to be about 10%, a diet containing 8</a:t>
            </a:r>
            <a:r>
              <a:rPr lang="en-US" sz="2400" dirty="0">
                <a:latin typeface="Arial" charset="0"/>
              </a:rPr>
              <a:t>–</a:t>
            </a:r>
            <a:r>
              <a:rPr lang="en-US" sz="2400" dirty="0"/>
              <a:t>10 mg of iron daily is necessary for optimal nutrition.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xmlns="" id="{B73BC29F-BB51-4500-B165-56659C8811B9}"/>
              </a:ext>
            </a:extLst>
          </p:cNvPr>
          <p:cNvSpPr>
            <a:spLocks noGrp="1" noChangeArrowheads="1"/>
          </p:cNvSpPr>
          <p:nvPr>
            <p:ph type="title"/>
          </p:nvPr>
        </p:nvSpPr>
        <p:spPr/>
        <p:txBody>
          <a:bodyPr/>
          <a:lstStyle/>
          <a:p>
            <a:pPr eaLnBrk="1" fontAlgn="auto" hangingPunct="1">
              <a:spcAft>
                <a:spcPts val="0"/>
              </a:spcAft>
              <a:defRPr/>
            </a:pPr>
            <a:r>
              <a:rPr lang="en-US" altLang="en-US">
                <a:solidFill>
                  <a:srgbClr val="7B9899"/>
                </a:solidFill>
                <a:cs typeface="Arial" charset="0"/>
              </a:rPr>
              <a:t>IRON DEFICIENCY ANEMIA</a:t>
            </a:r>
          </a:p>
        </p:txBody>
      </p:sp>
      <p:sp>
        <p:nvSpPr>
          <p:cNvPr id="40963" name="Rectangle 3">
            <a:extLst>
              <a:ext uri="{FF2B5EF4-FFF2-40B4-BE49-F238E27FC236}">
                <a16:creationId xmlns:a16="http://schemas.microsoft.com/office/drawing/2014/main" xmlns="" id="{4E47F2D1-B20F-4D49-B21B-714544CF6F4E}"/>
              </a:ext>
            </a:extLst>
          </p:cNvPr>
          <p:cNvSpPr>
            <a:spLocks noGrp="1" noChangeArrowheads="1"/>
          </p:cNvSpPr>
          <p:nvPr>
            <p:ph idx="1"/>
          </p:nvPr>
        </p:nvSpPr>
        <p:spPr>
          <a:xfrm>
            <a:off x="685800" y="1628775"/>
            <a:ext cx="7696200" cy="3857625"/>
          </a:xfrm>
        </p:spPr>
        <p:txBody>
          <a:bodyPr/>
          <a:lstStyle/>
          <a:p>
            <a:pPr eaLnBrk="1" hangingPunct="1">
              <a:lnSpc>
                <a:spcPct val="80000"/>
              </a:lnSpc>
              <a:defRPr/>
            </a:pPr>
            <a:endParaRPr lang="en-US" altLang="en-US" sz="2400" dirty="0">
              <a:cs typeface="Times New Roman" panose="02020603050405020304" pitchFamily="18" charset="0"/>
            </a:endParaRPr>
          </a:p>
          <a:p>
            <a:pPr marL="274320" indent="-274320" eaLnBrk="1" fontAlgn="auto" hangingPunct="1">
              <a:lnSpc>
                <a:spcPct val="80000"/>
              </a:lnSpc>
              <a:spcAft>
                <a:spcPts val="0"/>
              </a:spcAft>
              <a:buClr>
                <a:schemeClr val="tx1">
                  <a:shade val="95000"/>
                </a:schemeClr>
              </a:buClr>
              <a:buFont typeface="Wingdings 2"/>
              <a:buChar char=""/>
              <a:defRPr/>
            </a:pPr>
            <a:r>
              <a:rPr lang="en-US" sz="2400" dirty="0"/>
              <a:t>Iron is absorbed two to three times more efficiently from human milk than from cow's milk, </a:t>
            </a:r>
          </a:p>
          <a:p>
            <a:pPr marL="0" indent="0" eaLnBrk="1" fontAlgn="auto" hangingPunct="1">
              <a:lnSpc>
                <a:spcPct val="80000"/>
              </a:lnSpc>
              <a:spcAft>
                <a:spcPts val="0"/>
              </a:spcAft>
              <a:buClr>
                <a:schemeClr val="tx1">
                  <a:shade val="95000"/>
                </a:schemeClr>
              </a:buClr>
              <a:buFont typeface="Wingdings 2"/>
              <a:buNone/>
              <a:defRPr/>
            </a:pPr>
            <a:r>
              <a:rPr lang="en-US" sz="2400" dirty="0"/>
              <a:t>   partly because of differences in calcium content. </a:t>
            </a:r>
          </a:p>
          <a:p>
            <a:pPr eaLnBrk="1" hangingPunct="1">
              <a:lnSpc>
                <a:spcPct val="80000"/>
              </a:lnSpc>
              <a:defRPr/>
            </a:pPr>
            <a:endParaRPr lang="en-US" altLang="en-US" sz="2400" dirty="0">
              <a:cs typeface="Times New Roman" panose="02020603050405020304" pitchFamily="18" charset="0"/>
            </a:endParaRPr>
          </a:p>
          <a:p>
            <a:pPr eaLnBrk="1" hangingPunct="1">
              <a:lnSpc>
                <a:spcPct val="80000"/>
              </a:lnSpc>
              <a:defRPr/>
            </a:pPr>
            <a:r>
              <a:rPr lang="en-US" altLang="en-US" sz="2400" dirty="0">
                <a:cs typeface="Times New Roman" panose="02020603050405020304" pitchFamily="18" charset="0"/>
              </a:rPr>
              <a:t>During the first years of life , the diet should include foods as infant cereals or formulas that have been fortified with iron; </a:t>
            </a:r>
          </a:p>
          <a:p>
            <a:pPr eaLnBrk="1" hangingPunct="1">
              <a:lnSpc>
                <a:spcPct val="80000"/>
              </a:lnSpc>
              <a:defRPr/>
            </a:pPr>
            <a:r>
              <a:rPr lang="en-US" altLang="en-US" sz="2400" dirty="0">
                <a:cs typeface="Times New Roman" panose="02020603050405020304" pitchFamily="18" charset="0"/>
              </a:rPr>
              <a:t>Infants breast-fed exclusively should receive iron supplementation from 4 </a:t>
            </a:r>
            <a:r>
              <a:rPr lang="en-US" altLang="en-US" sz="2400" dirty="0" err="1">
                <a:cs typeface="Times New Roman" panose="02020603050405020304" pitchFamily="18" charset="0"/>
              </a:rPr>
              <a:t>mo</a:t>
            </a:r>
            <a:r>
              <a:rPr lang="en-US" altLang="en-US" sz="2400" dirty="0">
                <a:cs typeface="Times New Roman" panose="02020603050405020304" pitchFamily="18" charset="0"/>
              </a:rPr>
              <a:t> of age. </a:t>
            </a:r>
          </a:p>
          <a:p>
            <a:pPr eaLnBrk="1" hangingPunct="1">
              <a:lnSpc>
                <a:spcPct val="80000"/>
              </a:lnSpc>
              <a:defRPr/>
            </a:pPr>
            <a:r>
              <a:rPr lang="en-US" altLang="en-US" sz="2400" dirty="0">
                <a:cs typeface="Times New Roman" panose="02020603050405020304" pitchFamily="18" charset="0"/>
              </a:rPr>
              <a:t>Adolescents are also susceptible to iron deficiency because of high requirements due to the growth spurt, dietary deficiencies, and menstrual blood loss.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xmlns="" id="{1E0E4019-FE91-4188-95A8-50B203592816}"/>
              </a:ext>
            </a:extLst>
          </p:cNvPr>
          <p:cNvSpPr>
            <a:spLocks noGrp="1" noChangeArrowheads="1"/>
          </p:cNvSpPr>
          <p:nvPr>
            <p:ph type="title"/>
          </p:nvPr>
        </p:nvSpPr>
        <p:spPr/>
        <p:txBody>
          <a:bodyPr>
            <a:normAutofit fontScale="90000"/>
          </a:bodyPr>
          <a:lstStyle/>
          <a:p>
            <a:pPr eaLnBrk="1" fontAlgn="auto" hangingPunct="1">
              <a:spcAft>
                <a:spcPts val="0"/>
              </a:spcAft>
              <a:defRPr/>
            </a:pPr>
            <a:r>
              <a:rPr lang="en-US" dirty="0"/>
              <a:t>       </a:t>
            </a:r>
            <a:br>
              <a:rPr lang="en-US" dirty="0"/>
            </a:br>
            <a:r>
              <a:rPr lang="en-US" dirty="0"/>
              <a:t>           IDA   :  </a:t>
            </a:r>
            <a:r>
              <a:rPr lang="arn-CL" dirty="0"/>
              <a:t>Etiology</a:t>
            </a:r>
            <a:endParaRPr lang="en-US" dirty="0"/>
          </a:p>
        </p:txBody>
      </p:sp>
      <p:sp>
        <p:nvSpPr>
          <p:cNvPr id="46083" name="Rectangle 3"/>
          <p:cNvSpPr>
            <a:spLocks noGrp="1"/>
          </p:cNvSpPr>
          <p:nvPr>
            <p:ph idx="1"/>
          </p:nvPr>
        </p:nvSpPr>
        <p:spPr/>
        <p:txBody>
          <a:bodyPr/>
          <a:lstStyle/>
          <a:p>
            <a:pPr eaLnBrk="1" hangingPunct="1">
              <a:lnSpc>
                <a:spcPct val="90000"/>
              </a:lnSpc>
            </a:pPr>
            <a:r>
              <a:rPr lang="en-US" altLang="en-US" sz="2000" smtClean="0">
                <a:cs typeface="Times New Roman" pitchFamily="18" charset="0"/>
              </a:rPr>
              <a:t>The dietary pattern observed in infants with iron-deficiency anemia is consumption of large amounts of cow's milk and of foods not supplemented with iron. </a:t>
            </a:r>
          </a:p>
          <a:p>
            <a:pPr eaLnBrk="1" hangingPunct="1">
              <a:lnSpc>
                <a:spcPct val="90000"/>
              </a:lnSpc>
            </a:pPr>
            <a:r>
              <a:rPr lang="en-US" altLang="en-US" sz="2000" smtClean="0">
                <a:cs typeface="Times New Roman" pitchFamily="18" charset="0"/>
              </a:rPr>
              <a:t>The iron stores are usually sufficient for blood formation in the first   6</a:t>
            </a:r>
            <a:r>
              <a:rPr lang="en-US" altLang="en-US" sz="2000" smtClean="0">
                <a:latin typeface="Arial" charset="0"/>
                <a:cs typeface="Times New Roman" pitchFamily="18" charset="0"/>
              </a:rPr>
              <a:t>–</a:t>
            </a:r>
            <a:r>
              <a:rPr lang="en-US" altLang="en-US" sz="2000" smtClean="0">
                <a:cs typeface="Times New Roman" pitchFamily="18" charset="0"/>
              </a:rPr>
              <a:t>9 mo of life in term infants</a:t>
            </a:r>
          </a:p>
          <a:p>
            <a:pPr eaLnBrk="1" hangingPunct="1">
              <a:lnSpc>
                <a:spcPct val="90000"/>
              </a:lnSpc>
            </a:pPr>
            <a:r>
              <a:rPr lang="en-US" altLang="en-US" sz="2000" smtClean="0">
                <a:cs typeface="Times New Roman" pitchFamily="18" charset="0"/>
              </a:rPr>
              <a:t>In term infants, anemia caused by inadequate dietary iron is unusual before 6 mo and usually occurs at 9</a:t>
            </a:r>
            <a:r>
              <a:rPr lang="en-US" altLang="en-US" sz="2000" smtClean="0">
                <a:latin typeface="Arial" charset="0"/>
                <a:cs typeface="Times New Roman" pitchFamily="18" charset="0"/>
              </a:rPr>
              <a:t>–</a:t>
            </a:r>
            <a:r>
              <a:rPr lang="en-US" altLang="en-US" sz="2000" smtClean="0">
                <a:cs typeface="Times New Roman" pitchFamily="18" charset="0"/>
              </a:rPr>
              <a:t>24 mo of age. </a:t>
            </a:r>
          </a:p>
          <a:p>
            <a:pPr eaLnBrk="1" hangingPunct="1">
              <a:lnSpc>
                <a:spcPct val="90000"/>
              </a:lnSpc>
            </a:pPr>
            <a:r>
              <a:rPr lang="en-US" altLang="en-US" sz="2000" smtClean="0">
                <a:cs typeface="Times New Roman" pitchFamily="18" charset="0"/>
              </a:rPr>
              <a:t> In low-birth weight infants or those with perinatal blood loss, stored iron may be depleted earlier</a:t>
            </a:r>
          </a:p>
          <a:p>
            <a:pPr eaLnBrk="1" hangingPunct="1">
              <a:lnSpc>
                <a:spcPct val="90000"/>
              </a:lnSpc>
            </a:pPr>
            <a:r>
              <a:rPr lang="en-US" altLang="en-US" sz="2000" smtClean="0">
                <a:cs typeface="Times New Roman" pitchFamily="18" charset="0"/>
              </a:rPr>
              <a:t> </a:t>
            </a:r>
            <a:r>
              <a:rPr lang="en-US" altLang="en-US" sz="2000" b="1" smtClean="0">
                <a:cs typeface="Times New Roman" pitchFamily="18" charset="0"/>
              </a:rPr>
              <a:t>Blood loss must be considered</a:t>
            </a:r>
            <a:r>
              <a:rPr lang="en-US" altLang="en-US" sz="2000" smtClean="0">
                <a:cs typeface="Times New Roman" pitchFamily="18" charset="0"/>
              </a:rPr>
              <a:t>  : lesion of the gastrointestinal tract , hookworm infestation, and Chronic diarrhea in early childhood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xmlns="" id="{3FC538C3-73AB-46F9-991A-AAE530F524E6}"/>
              </a:ext>
            </a:extLst>
          </p:cNvPr>
          <p:cNvSpPr>
            <a:spLocks noGrp="1" noChangeArrowheads="1"/>
          </p:cNvSpPr>
          <p:nvPr>
            <p:ph type="title"/>
          </p:nvPr>
        </p:nvSpPr>
        <p:spPr/>
        <p:txBody>
          <a:bodyPr/>
          <a:lstStyle/>
          <a:p>
            <a:pPr eaLnBrk="1" fontAlgn="auto" hangingPunct="1">
              <a:spcAft>
                <a:spcPts val="0"/>
              </a:spcAft>
              <a:defRPr/>
            </a:pPr>
            <a:r>
              <a:rPr lang="en-US" altLang="en-US">
                <a:solidFill>
                  <a:srgbClr val="7B9899"/>
                </a:solidFill>
                <a:cs typeface="Arial" charset="0"/>
              </a:rPr>
              <a:t>ANEMIA</a:t>
            </a:r>
          </a:p>
        </p:txBody>
      </p:sp>
      <p:sp>
        <p:nvSpPr>
          <p:cNvPr id="7171" name="Rectangle 3"/>
          <p:cNvSpPr>
            <a:spLocks noGrp="1"/>
          </p:cNvSpPr>
          <p:nvPr>
            <p:ph idx="1"/>
          </p:nvPr>
        </p:nvSpPr>
        <p:spPr/>
        <p:txBody>
          <a:bodyPr/>
          <a:lstStyle/>
          <a:p>
            <a:pPr eaLnBrk="1" hangingPunct="1"/>
            <a:r>
              <a:rPr lang="en-US" altLang="en-US" smtClean="0">
                <a:cs typeface="Times New Roman" pitchFamily="18" charset="0"/>
              </a:rPr>
              <a:t>HB varies according to age groups(infants vs child // term vs preterm…. ).</a:t>
            </a:r>
          </a:p>
          <a:p>
            <a:pPr eaLnBrk="1" hangingPunct="1"/>
            <a:r>
              <a:rPr lang="en-US" altLang="en-US" smtClean="0">
                <a:cs typeface="Times New Roman" pitchFamily="18" charset="0"/>
              </a:rPr>
              <a:t>It differs with ethnicity</a:t>
            </a:r>
          </a:p>
          <a:p>
            <a:pPr eaLnBrk="1" hangingPunct="1"/>
            <a:r>
              <a:rPr lang="en-US" altLang="en-US" smtClean="0">
                <a:cs typeface="Times New Roman" pitchFamily="18" charset="0"/>
              </a:rPr>
              <a:t>A sex difference in HB about 0.5-1.0 g/dl appears around puberty..</a:t>
            </a:r>
          </a:p>
          <a:p>
            <a:pPr eaLnBrk="1" hangingPunct="1">
              <a:buFontTx/>
              <a:buNone/>
            </a:pPr>
            <a:endParaRPr lang="en-US" altLang="en-US" smtClean="0">
              <a:cs typeface="Times New Roman" pitchFamily="18" charset="0"/>
            </a:endParaRPr>
          </a:p>
          <a:p>
            <a:pPr eaLnBrk="1" hangingPunct="1"/>
            <a:endParaRPr lang="en-US" altLang="en-US" smtClean="0">
              <a:cs typeface="Times New Roman" pitchFamily="18"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xmlns="" id="{9D52655D-FDC6-48C2-ADCD-92B20CC54358}"/>
              </a:ext>
            </a:extLst>
          </p:cNvPr>
          <p:cNvSpPr>
            <a:spLocks noGrp="1" noChangeArrowheads="1"/>
          </p:cNvSpPr>
          <p:nvPr>
            <p:ph type="title"/>
          </p:nvPr>
        </p:nvSpPr>
        <p:spPr/>
        <p:txBody>
          <a:bodyPr/>
          <a:lstStyle/>
          <a:p>
            <a:pPr eaLnBrk="1" fontAlgn="auto" hangingPunct="1">
              <a:spcAft>
                <a:spcPts val="0"/>
              </a:spcAft>
              <a:defRPr/>
            </a:pPr>
            <a:r>
              <a:rPr lang="en-US" altLang="en-US">
                <a:solidFill>
                  <a:srgbClr val="7B9899"/>
                </a:solidFill>
                <a:cs typeface="Arial" charset="0"/>
              </a:rPr>
              <a:t>Cow milk blood loss</a:t>
            </a:r>
          </a:p>
        </p:txBody>
      </p:sp>
      <p:sp>
        <p:nvSpPr>
          <p:cNvPr id="47107" name="Rectangle 3"/>
          <p:cNvSpPr>
            <a:spLocks noGrp="1"/>
          </p:cNvSpPr>
          <p:nvPr>
            <p:ph idx="1"/>
          </p:nvPr>
        </p:nvSpPr>
        <p:spPr/>
        <p:txBody>
          <a:bodyPr/>
          <a:lstStyle/>
          <a:p>
            <a:pPr eaLnBrk="1" hangingPunct="1">
              <a:lnSpc>
                <a:spcPct val="90000"/>
              </a:lnSpc>
            </a:pPr>
            <a:r>
              <a:rPr lang="en-US" altLang="en-US" sz="2400" smtClean="0">
                <a:cs typeface="Times New Roman" pitchFamily="18" charset="0"/>
              </a:rPr>
              <a:t>chronic intestinal blood loss induced by exposure to a heat-labile protein in whole cow's milk. </a:t>
            </a:r>
          </a:p>
          <a:p>
            <a:pPr eaLnBrk="1" hangingPunct="1">
              <a:lnSpc>
                <a:spcPct val="90000"/>
              </a:lnSpc>
            </a:pPr>
            <a:r>
              <a:rPr lang="en-US" altLang="en-US" sz="2400" smtClean="0">
                <a:cs typeface="Times New Roman" pitchFamily="18" charset="0"/>
              </a:rPr>
              <a:t>can be prevented either by reducing the quantity of whole cow's milk , by using heated or evaporated milk, or by feeding a milk substitute .</a:t>
            </a:r>
          </a:p>
          <a:p>
            <a:pPr eaLnBrk="1" hangingPunct="1">
              <a:lnSpc>
                <a:spcPct val="90000"/>
              </a:lnSpc>
            </a:pPr>
            <a:r>
              <a:rPr lang="en-US" altLang="en-US" sz="2400" smtClean="0">
                <a:cs typeface="Times New Roman" pitchFamily="18" charset="0"/>
              </a:rPr>
              <a:t>It </a:t>
            </a:r>
            <a:r>
              <a:rPr lang="en-US" altLang="en-US" sz="2400" i="1" smtClean="0">
                <a:cs typeface="Times New Roman" pitchFamily="18" charset="0"/>
              </a:rPr>
              <a:t>is </a:t>
            </a:r>
            <a:r>
              <a:rPr lang="en-US" altLang="en-US" sz="2400" i="1" u="sng" smtClean="0">
                <a:cs typeface="Times New Roman" pitchFamily="18" charset="0"/>
              </a:rPr>
              <a:t>not related </a:t>
            </a:r>
            <a:r>
              <a:rPr lang="en-US" altLang="en-US" sz="2400" smtClean="0">
                <a:cs typeface="Times New Roman" pitchFamily="18" charset="0"/>
              </a:rPr>
              <a:t>to enzymatic abnormalities in the mucosa, such as lactase deficiency, nor to typical </a:t>
            </a:r>
            <a:r>
              <a:rPr lang="en-US" altLang="en-US" sz="2400" smtClean="0">
                <a:latin typeface="Arial" charset="0"/>
                <a:cs typeface="Times New Roman" pitchFamily="18" charset="0"/>
              </a:rPr>
              <a:t>“</a:t>
            </a:r>
            <a:r>
              <a:rPr lang="en-US" altLang="en-US" sz="2400" smtClean="0">
                <a:cs typeface="Times New Roman" pitchFamily="18" charset="0"/>
              </a:rPr>
              <a:t>milk allergy.</a:t>
            </a:r>
            <a:r>
              <a:rPr lang="en-US" altLang="en-US" sz="2400" smtClean="0">
                <a:latin typeface="Arial" charset="0"/>
                <a:cs typeface="Times New Roman" pitchFamily="18" charset="0"/>
              </a:rPr>
              <a:t>”</a:t>
            </a:r>
            <a:endParaRPr lang="en-US" altLang="en-US" sz="2400" smtClean="0">
              <a:cs typeface="Times New Roman" pitchFamily="18"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xmlns="" id="{0CC8FAF2-02DD-415E-BDD0-FD382E7383C2}"/>
              </a:ext>
            </a:extLst>
          </p:cNvPr>
          <p:cNvSpPr>
            <a:spLocks noGrp="1" noChangeArrowheads="1"/>
          </p:cNvSpPr>
          <p:nvPr>
            <p:ph type="title"/>
          </p:nvPr>
        </p:nvSpPr>
        <p:spPr/>
        <p:txBody>
          <a:bodyPr/>
          <a:lstStyle/>
          <a:p>
            <a:pPr eaLnBrk="1" fontAlgn="auto" hangingPunct="1">
              <a:spcAft>
                <a:spcPts val="0"/>
              </a:spcAft>
              <a:defRPr/>
            </a:pPr>
            <a:r>
              <a:rPr lang="en-US" altLang="en-US">
                <a:solidFill>
                  <a:srgbClr val="7B9899"/>
                </a:solidFill>
                <a:cs typeface="Arial" charset="0"/>
              </a:rPr>
              <a:t>IDA : Clinical Manifestations </a:t>
            </a:r>
          </a:p>
        </p:txBody>
      </p:sp>
      <p:sp>
        <p:nvSpPr>
          <p:cNvPr id="54275" name="Rectangle 3">
            <a:extLst>
              <a:ext uri="{FF2B5EF4-FFF2-40B4-BE49-F238E27FC236}">
                <a16:creationId xmlns:a16="http://schemas.microsoft.com/office/drawing/2014/main" xmlns="" id="{49A1E114-4A15-4BE8-8E8D-00D7DBD7F5F6}"/>
              </a:ext>
            </a:extLst>
          </p:cNvPr>
          <p:cNvSpPr>
            <a:spLocks noGrp="1" noChangeArrowheads="1"/>
          </p:cNvSpPr>
          <p:nvPr>
            <p:ph idx="1"/>
          </p:nvPr>
        </p:nvSpPr>
        <p:spPr>
          <a:xfrm>
            <a:off x="323850" y="1268413"/>
            <a:ext cx="8362950" cy="5040312"/>
          </a:xfrm>
        </p:spPr>
        <p:txBody>
          <a:bodyPr>
            <a:normAutofit fontScale="85000" lnSpcReduction="10000"/>
          </a:bodyPr>
          <a:lstStyle/>
          <a:p>
            <a:pPr marL="548640" indent="-411480" eaLnBrk="1" fontAlgn="auto" hangingPunct="1">
              <a:lnSpc>
                <a:spcPct val="90000"/>
              </a:lnSpc>
              <a:spcAft>
                <a:spcPts val="0"/>
              </a:spcAft>
              <a:buClr>
                <a:schemeClr val="tx1">
                  <a:shade val="95000"/>
                </a:schemeClr>
              </a:buClr>
              <a:buFont typeface="Wingdings 2"/>
              <a:buChar char=""/>
              <a:defRPr/>
            </a:pPr>
            <a:r>
              <a:rPr lang="en-US" dirty="0"/>
              <a:t>The most common presentation of IDA is an otherwise asymptomatic, well-nourished infant or child who has a mild to moderate </a:t>
            </a:r>
            <a:r>
              <a:rPr lang="en-US" dirty="0" err="1"/>
              <a:t>microcytic</a:t>
            </a:r>
            <a:r>
              <a:rPr lang="en-US" dirty="0"/>
              <a:t>, </a:t>
            </a:r>
            <a:r>
              <a:rPr lang="en-US" dirty="0" err="1"/>
              <a:t>hypochromic</a:t>
            </a:r>
            <a:r>
              <a:rPr lang="en-US" dirty="0"/>
              <a:t> anemia</a:t>
            </a:r>
            <a:endParaRPr lang="en-US" altLang="en-US" dirty="0">
              <a:cs typeface="Times New Roman" pitchFamily="18" charset="0"/>
            </a:endParaRPr>
          </a:p>
          <a:p>
            <a:pPr marL="548640" indent="-411480" eaLnBrk="1" fontAlgn="auto" hangingPunct="1">
              <a:lnSpc>
                <a:spcPct val="90000"/>
              </a:lnSpc>
              <a:spcAft>
                <a:spcPts val="0"/>
              </a:spcAft>
              <a:buClr>
                <a:schemeClr val="tx1">
                  <a:shade val="95000"/>
                </a:schemeClr>
              </a:buClr>
              <a:buFont typeface="Wingdings 2"/>
              <a:buChar char=""/>
              <a:defRPr/>
            </a:pPr>
            <a:r>
              <a:rPr lang="en-US" altLang="en-US" dirty="0">
                <a:cs typeface="Times New Roman" pitchFamily="18" charset="0"/>
              </a:rPr>
              <a:t>Pallor , headache, generalized weakness</a:t>
            </a:r>
          </a:p>
          <a:p>
            <a:pPr marL="548640" indent="-411480" eaLnBrk="1" fontAlgn="auto" hangingPunct="1">
              <a:lnSpc>
                <a:spcPct val="90000"/>
              </a:lnSpc>
              <a:spcAft>
                <a:spcPts val="0"/>
              </a:spcAft>
              <a:buClr>
                <a:schemeClr val="tx1">
                  <a:shade val="95000"/>
                </a:schemeClr>
              </a:buClr>
              <a:buFont typeface="Wingdings 2"/>
              <a:buChar char=""/>
              <a:defRPr/>
            </a:pPr>
            <a:r>
              <a:rPr lang="en-US" altLang="en-US" dirty="0">
                <a:cs typeface="Times New Roman" pitchFamily="18" charset="0"/>
              </a:rPr>
              <a:t>Tachycardia and cardiac dilation and systolic murmurs. </a:t>
            </a:r>
          </a:p>
          <a:p>
            <a:pPr marL="548640" indent="-411480" eaLnBrk="1" fontAlgn="auto" hangingPunct="1">
              <a:lnSpc>
                <a:spcPct val="90000"/>
              </a:lnSpc>
              <a:spcAft>
                <a:spcPts val="0"/>
              </a:spcAft>
              <a:buClr>
                <a:schemeClr val="tx1">
                  <a:shade val="95000"/>
                </a:schemeClr>
              </a:buClr>
              <a:buFont typeface="Wingdings 2"/>
              <a:buChar char=""/>
              <a:defRPr/>
            </a:pPr>
            <a:r>
              <a:rPr lang="en-US" altLang="en-US" dirty="0">
                <a:cs typeface="Times New Roman" pitchFamily="18" charset="0"/>
              </a:rPr>
              <a:t>irritability and anorexia characteristic of advanced cases </a:t>
            </a:r>
          </a:p>
          <a:p>
            <a:pPr marL="548640" indent="-411480" eaLnBrk="1" fontAlgn="auto" hangingPunct="1">
              <a:lnSpc>
                <a:spcPct val="90000"/>
              </a:lnSpc>
              <a:spcAft>
                <a:spcPts val="0"/>
              </a:spcAft>
              <a:buClr>
                <a:schemeClr val="tx1">
                  <a:shade val="95000"/>
                </a:schemeClr>
              </a:buClr>
              <a:buFont typeface="Wingdings 2"/>
              <a:buChar char=""/>
              <a:defRPr/>
            </a:pPr>
            <a:r>
              <a:rPr lang="en-US" altLang="en-US" dirty="0">
                <a:cs typeface="Times New Roman" pitchFamily="18" charset="0"/>
              </a:rPr>
              <a:t>affects attention span, alertness, and learning of both infants and adolescents</a:t>
            </a:r>
          </a:p>
          <a:p>
            <a:pPr marL="548640" indent="-411480" eaLnBrk="1" fontAlgn="auto" hangingPunct="1">
              <a:lnSpc>
                <a:spcPct val="90000"/>
              </a:lnSpc>
              <a:spcAft>
                <a:spcPts val="0"/>
              </a:spcAft>
              <a:buClr>
                <a:schemeClr val="tx1">
                  <a:shade val="95000"/>
                </a:schemeClr>
              </a:buClr>
              <a:buFont typeface="Wingdings 2"/>
              <a:buChar char=""/>
              <a:defRPr/>
            </a:pPr>
            <a:r>
              <a:rPr lang="en-US" altLang="en-US" dirty="0">
                <a:cs typeface="Times New Roman" pitchFamily="18" charset="0"/>
              </a:rPr>
              <a:t>Associated with many conditions :</a:t>
            </a:r>
          </a:p>
          <a:p>
            <a:pPr marL="548640" indent="-411480" eaLnBrk="1" fontAlgn="auto" hangingPunct="1">
              <a:lnSpc>
                <a:spcPct val="90000"/>
              </a:lnSpc>
              <a:spcAft>
                <a:spcPts val="0"/>
              </a:spcAft>
              <a:buClr>
                <a:schemeClr val="tx1">
                  <a:shade val="95000"/>
                </a:schemeClr>
              </a:buClr>
              <a:buFont typeface="Wingdings 2"/>
              <a:buChar char=""/>
              <a:defRPr/>
            </a:pPr>
            <a:r>
              <a:rPr lang="en-US" altLang="en-US" dirty="0">
                <a:cs typeface="Times New Roman" pitchFamily="18" charset="0"/>
              </a:rPr>
              <a:t>Restless leg syndrome</a:t>
            </a:r>
          </a:p>
          <a:p>
            <a:pPr marL="548640" indent="-411480" eaLnBrk="1" fontAlgn="auto" hangingPunct="1">
              <a:lnSpc>
                <a:spcPct val="90000"/>
              </a:lnSpc>
              <a:spcAft>
                <a:spcPts val="0"/>
              </a:spcAft>
              <a:buClr>
                <a:schemeClr val="tx1">
                  <a:shade val="95000"/>
                </a:schemeClr>
              </a:buClr>
              <a:buFont typeface="Wingdings 2"/>
              <a:buChar char=""/>
              <a:defRPr/>
            </a:pPr>
            <a:r>
              <a:rPr lang="en-US" altLang="en-US" dirty="0">
                <a:cs typeface="Times New Roman" pitchFamily="18" charset="0"/>
              </a:rPr>
              <a:t>Febrile convulsion</a:t>
            </a:r>
          </a:p>
          <a:p>
            <a:pPr marL="548640" indent="-411480" eaLnBrk="1" fontAlgn="auto" hangingPunct="1">
              <a:lnSpc>
                <a:spcPct val="90000"/>
              </a:lnSpc>
              <a:spcAft>
                <a:spcPts val="0"/>
              </a:spcAft>
              <a:buClr>
                <a:schemeClr val="tx1">
                  <a:shade val="95000"/>
                </a:schemeClr>
              </a:buClr>
              <a:buFont typeface="Wingdings 2"/>
              <a:buChar char=""/>
              <a:defRPr/>
            </a:pPr>
            <a:r>
              <a:rPr lang="en-US" altLang="en-US" dirty="0">
                <a:cs typeface="Times New Roman" pitchFamily="18" charset="0"/>
              </a:rPr>
              <a:t>ADHD</a:t>
            </a:r>
          </a:p>
          <a:p>
            <a:pPr marL="548640" indent="-411480" eaLnBrk="1" fontAlgn="auto" hangingPunct="1">
              <a:lnSpc>
                <a:spcPct val="90000"/>
              </a:lnSpc>
              <a:spcAft>
                <a:spcPts val="0"/>
              </a:spcAft>
              <a:buClr>
                <a:schemeClr val="tx1">
                  <a:shade val="95000"/>
                </a:schemeClr>
              </a:buClr>
              <a:buFont typeface="Wingdings 2"/>
              <a:buChar char=""/>
              <a:defRPr/>
            </a:pPr>
            <a:r>
              <a:rPr lang="en-US" altLang="en-US" dirty="0">
                <a:cs typeface="Times New Roman" pitchFamily="18" charset="0"/>
              </a:rPr>
              <a:t>Immunity and infections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xmlns="" id="{620A69AA-C49E-4023-9479-86FA3A91A153}"/>
              </a:ext>
            </a:extLst>
          </p:cNvPr>
          <p:cNvSpPr>
            <a:spLocks noGrp="1" noChangeArrowheads="1"/>
          </p:cNvSpPr>
          <p:nvPr>
            <p:ph type="title"/>
          </p:nvPr>
        </p:nvSpPr>
        <p:spPr/>
        <p:txBody>
          <a:bodyPr/>
          <a:lstStyle/>
          <a:p>
            <a:pPr eaLnBrk="1" fontAlgn="auto" hangingPunct="1">
              <a:spcAft>
                <a:spcPts val="0"/>
              </a:spcAft>
              <a:defRPr/>
            </a:pPr>
            <a:r>
              <a:rPr lang="en-US" altLang="en-US">
                <a:solidFill>
                  <a:srgbClr val="7B9899"/>
                </a:solidFill>
                <a:cs typeface="Arial" charset="0"/>
              </a:rPr>
              <a:t>LAB diagnosis</a:t>
            </a:r>
          </a:p>
        </p:txBody>
      </p:sp>
      <p:sp>
        <p:nvSpPr>
          <p:cNvPr id="49155" name="Rectangle 3"/>
          <p:cNvSpPr>
            <a:spLocks noGrp="1"/>
          </p:cNvSpPr>
          <p:nvPr>
            <p:ph idx="1"/>
          </p:nvPr>
        </p:nvSpPr>
        <p:spPr/>
        <p:txBody>
          <a:bodyPr/>
          <a:lstStyle/>
          <a:p>
            <a:pPr eaLnBrk="1" hangingPunct="1">
              <a:lnSpc>
                <a:spcPct val="80000"/>
              </a:lnSpc>
            </a:pPr>
            <a:r>
              <a:rPr lang="en-US" altLang="en-US" sz="2400" smtClean="0">
                <a:cs typeface="Times New Roman" pitchFamily="18" charset="0"/>
              </a:rPr>
              <a:t>CBC, red cell indices, RDW</a:t>
            </a:r>
          </a:p>
          <a:p>
            <a:pPr eaLnBrk="1" hangingPunct="1">
              <a:lnSpc>
                <a:spcPct val="80000"/>
              </a:lnSpc>
            </a:pPr>
            <a:r>
              <a:rPr lang="en-US" altLang="en-US" sz="2400" smtClean="0">
                <a:cs typeface="Times New Roman" pitchFamily="18" charset="0"/>
              </a:rPr>
              <a:t> blood film, retic count </a:t>
            </a:r>
          </a:p>
          <a:p>
            <a:pPr eaLnBrk="1" hangingPunct="1">
              <a:lnSpc>
                <a:spcPct val="80000"/>
              </a:lnSpc>
            </a:pPr>
            <a:r>
              <a:rPr lang="en-US" altLang="en-US" sz="2400" smtClean="0">
                <a:cs typeface="Times New Roman" pitchFamily="18" charset="0"/>
              </a:rPr>
              <a:t>ESR</a:t>
            </a:r>
          </a:p>
          <a:p>
            <a:pPr eaLnBrk="1" hangingPunct="1">
              <a:lnSpc>
                <a:spcPct val="80000"/>
              </a:lnSpc>
            </a:pPr>
            <a:r>
              <a:rPr lang="en-US" altLang="en-US" sz="2400" smtClean="0">
                <a:cs typeface="Times New Roman" pitchFamily="18" charset="0"/>
              </a:rPr>
              <a:t>Iron, ferritin, transferrin saturation , TIBC level</a:t>
            </a:r>
          </a:p>
          <a:p>
            <a:pPr eaLnBrk="1" hangingPunct="1">
              <a:lnSpc>
                <a:spcPct val="80000"/>
              </a:lnSpc>
            </a:pPr>
            <a:r>
              <a:rPr lang="en-US" altLang="en-US" sz="2400" smtClean="0">
                <a:cs typeface="Times New Roman" pitchFamily="18" charset="0"/>
              </a:rPr>
              <a:t>The serum transferrin receptor (TfR) level </a:t>
            </a:r>
          </a:p>
          <a:p>
            <a:pPr eaLnBrk="1" hangingPunct="1">
              <a:lnSpc>
                <a:spcPct val="80000"/>
              </a:lnSpc>
            </a:pPr>
            <a:r>
              <a:rPr lang="en-US" altLang="en-US" sz="2400" smtClean="0">
                <a:cs typeface="Times New Roman" pitchFamily="18" charset="0"/>
              </a:rPr>
              <a:t>HB electrophoresis</a:t>
            </a:r>
          </a:p>
          <a:p>
            <a:pPr eaLnBrk="1" hangingPunct="1">
              <a:lnSpc>
                <a:spcPct val="80000"/>
              </a:lnSpc>
            </a:pPr>
            <a:r>
              <a:rPr lang="en-US" altLang="en-US" sz="2400" smtClean="0">
                <a:cs typeface="Times New Roman" pitchFamily="18" charset="0"/>
              </a:rPr>
              <a:t>Bone marrow Aspirate </a:t>
            </a:r>
          </a:p>
          <a:p>
            <a:pPr eaLnBrk="1" hangingPunct="1">
              <a:lnSpc>
                <a:spcPct val="80000"/>
              </a:lnSpc>
            </a:pPr>
            <a:endParaRPr lang="en-US" altLang="en-US" sz="2400" smtClean="0">
              <a:cs typeface="Times New Roman" pitchFamily="18"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xmlns="" id="{AD55085C-C65F-4D2F-B02D-4B58CC9BBA3B}"/>
              </a:ext>
            </a:extLst>
          </p:cNvPr>
          <p:cNvSpPr>
            <a:spLocks noGrp="1" noChangeArrowheads="1"/>
          </p:cNvSpPr>
          <p:nvPr>
            <p:ph type="title"/>
          </p:nvPr>
        </p:nvSpPr>
        <p:spPr/>
        <p:txBody>
          <a:bodyPr>
            <a:normAutofit fontScale="90000"/>
          </a:bodyPr>
          <a:lstStyle/>
          <a:p>
            <a:pPr eaLnBrk="1" fontAlgn="auto" hangingPunct="1">
              <a:spcAft>
                <a:spcPts val="0"/>
              </a:spcAft>
              <a:defRPr/>
            </a:pPr>
            <a:r>
              <a:rPr lang="en-US" altLang="en-US">
                <a:solidFill>
                  <a:srgbClr val="7B9899"/>
                </a:solidFill>
                <a:cs typeface="Arial" charset="0"/>
              </a:rPr>
              <a:t>Hematological sequence in IDA</a:t>
            </a:r>
          </a:p>
        </p:txBody>
      </p:sp>
      <p:sp>
        <p:nvSpPr>
          <p:cNvPr id="50179" name="Rectangle 3"/>
          <p:cNvSpPr>
            <a:spLocks noGrp="1"/>
          </p:cNvSpPr>
          <p:nvPr>
            <p:ph idx="1"/>
          </p:nvPr>
        </p:nvSpPr>
        <p:spPr/>
        <p:txBody>
          <a:bodyPr/>
          <a:lstStyle/>
          <a:p>
            <a:pPr eaLnBrk="1" hangingPunct="1">
              <a:lnSpc>
                <a:spcPct val="80000"/>
              </a:lnSpc>
            </a:pPr>
            <a:r>
              <a:rPr lang="en-US" altLang="en-US" smtClean="0">
                <a:cs typeface="Times New Roman" pitchFamily="18" charset="0"/>
              </a:rPr>
              <a:t>First, the tissue iron stores (hemosiderin) disappear </a:t>
            </a:r>
          </a:p>
          <a:p>
            <a:pPr eaLnBrk="1" hangingPunct="1">
              <a:lnSpc>
                <a:spcPct val="80000"/>
              </a:lnSpc>
            </a:pPr>
            <a:r>
              <a:rPr lang="en-US" altLang="en-US" smtClean="0">
                <a:cs typeface="Times New Roman" pitchFamily="18" charset="0"/>
              </a:rPr>
              <a:t>Decreased serum ferritin, increased RDW</a:t>
            </a:r>
          </a:p>
          <a:p>
            <a:pPr eaLnBrk="1" hangingPunct="1">
              <a:lnSpc>
                <a:spcPct val="80000"/>
              </a:lnSpc>
            </a:pPr>
            <a:r>
              <a:rPr lang="en-US" altLang="en-US" smtClean="0">
                <a:cs typeface="Times New Roman" pitchFamily="18" charset="0"/>
              </a:rPr>
              <a:t>Then serum iron level decreases</a:t>
            </a:r>
          </a:p>
          <a:p>
            <a:pPr eaLnBrk="1" hangingPunct="1">
              <a:lnSpc>
                <a:spcPct val="80000"/>
              </a:lnSpc>
            </a:pPr>
            <a:r>
              <a:rPr lang="en-US" altLang="en-US" smtClean="0">
                <a:cs typeface="Times New Roman" pitchFamily="18" charset="0"/>
              </a:rPr>
              <a:t> Iron-binding capacity of the serum (serum transferrin) increases and transferrin saturation falls below normal ,then</a:t>
            </a:r>
          </a:p>
          <a:p>
            <a:pPr eaLnBrk="1" hangingPunct="1">
              <a:lnSpc>
                <a:spcPct val="80000"/>
              </a:lnSpc>
            </a:pPr>
            <a:r>
              <a:rPr lang="en-US" altLang="en-US" smtClean="0">
                <a:cs typeface="Times New Roman" pitchFamily="18" charset="0"/>
              </a:rPr>
              <a:t>Then free erythrocyte protoporphyrins (FEP) accumulates ,then</a:t>
            </a:r>
          </a:p>
          <a:p>
            <a:pPr eaLnBrk="1" hangingPunct="1">
              <a:lnSpc>
                <a:spcPct val="80000"/>
              </a:lnSpc>
            </a:pPr>
            <a:r>
              <a:rPr lang="en-US" altLang="en-US" smtClean="0">
                <a:cs typeface="Times New Roman" pitchFamily="18" charset="0"/>
              </a:rPr>
              <a:t>(RBCs) become smaller than normal and their hemoglobin content decreases (Low MCV)</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xmlns="" id="{9DA3DCA7-20DB-498A-9847-318E646D8FD5}"/>
              </a:ext>
            </a:extLst>
          </p:cNvPr>
          <p:cNvSpPr>
            <a:spLocks noGrp="1" noChangeArrowheads="1"/>
          </p:cNvSpPr>
          <p:nvPr>
            <p:ph type="title"/>
          </p:nvPr>
        </p:nvSpPr>
        <p:spPr/>
        <p:txBody>
          <a:bodyPr/>
          <a:lstStyle/>
          <a:p>
            <a:pPr eaLnBrk="1" fontAlgn="auto" hangingPunct="1">
              <a:spcAft>
                <a:spcPts val="0"/>
              </a:spcAft>
              <a:defRPr/>
            </a:pPr>
            <a:r>
              <a:rPr lang="arn-CL" altLang="en-US">
                <a:solidFill>
                  <a:srgbClr val="7B9899"/>
                </a:solidFill>
                <a:cs typeface="Arial" charset="0"/>
              </a:rPr>
              <a:t>Differential Diagnosis</a:t>
            </a:r>
            <a:r>
              <a:rPr lang="en-US" altLang="en-US">
                <a:solidFill>
                  <a:srgbClr val="7B9899"/>
                </a:solidFill>
                <a:cs typeface="Arial" charset="0"/>
              </a:rPr>
              <a:t> </a:t>
            </a:r>
          </a:p>
        </p:txBody>
      </p:sp>
      <p:sp>
        <p:nvSpPr>
          <p:cNvPr id="45059" name="Rectangle 3">
            <a:extLst>
              <a:ext uri="{FF2B5EF4-FFF2-40B4-BE49-F238E27FC236}">
                <a16:creationId xmlns:a16="http://schemas.microsoft.com/office/drawing/2014/main" xmlns="" id="{A6A7ED53-F1D1-4878-B46F-B46E76790D33}"/>
              </a:ext>
            </a:extLst>
          </p:cNvPr>
          <p:cNvSpPr>
            <a:spLocks noGrp="1" noChangeArrowheads="1"/>
          </p:cNvSpPr>
          <p:nvPr>
            <p:ph idx="1"/>
          </p:nvPr>
        </p:nvSpPr>
        <p:spPr/>
        <p:txBody>
          <a:bodyPr>
            <a:normAutofit/>
          </a:bodyPr>
          <a:lstStyle/>
          <a:p>
            <a:pPr marL="274320" indent="-274320" eaLnBrk="1" fontAlgn="auto" hangingPunct="1">
              <a:lnSpc>
                <a:spcPct val="90000"/>
              </a:lnSpc>
              <a:spcAft>
                <a:spcPts val="0"/>
              </a:spcAft>
              <a:buClr>
                <a:schemeClr val="tx1">
                  <a:shade val="95000"/>
                </a:schemeClr>
              </a:buClr>
              <a:buFont typeface="Wingdings 2"/>
              <a:buChar char=""/>
              <a:defRPr/>
            </a:pPr>
            <a:r>
              <a:rPr lang="en-US" dirty="0"/>
              <a:t>differential from other hypochromic microcytic anemia . </a:t>
            </a:r>
          </a:p>
          <a:p>
            <a:pPr marL="0" indent="0" eaLnBrk="1" fontAlgn="auto" hangingPunct="1">
              <a:lnSpc>
                <a:spcPct val="90000"/>
              </a:lnSpc>
              <a:spcAft>
                <a:spcPts val="0"/>
              </a:spcAft>
              <a:buClr>
                <a:schemeClr val="tx1">
                  <a:shade val="95000"/>
                </a:schemeClr>
              </a:buClr>
              <a:buFont typeface="Wingdings 2"/>
              <a:buNone/>
              <a:defRPr/>
            </a:pPr>
            <a:r>
              <a:rPr lang="en-US" dirty="0"/>
              <a:t>   </a:t>
            </a:r>
            <a:r>
              <a:rPr lang="en-US" u="sng" dirty="0"/>
              <a:t>α</a:t>
            </a:r>
            <a:r>
              <a:rPr lang="en-US" u="sng" dirty="0">
                <a:latin typeface="Arial" charset="0"/>
              </a:rPr>
              <a:t>–</a:t>
            </a:r>
            <a:r>
              <a:rPr lang="en-US" u="sng" dirty="0"/>
              <a:t> and β</a:t>
            </a:r>
            <a:r>
              <a:rPr lang="en-US" u="sng" dirty="0">
                <a:latin typeface="Arial" charset="0"/>
              </a:rPr>
              <a:t>–</a:t>
            </a:r>
            <a:r>
              <a:rPr lang="en-US" u="sng" dirty="0"/>
              <a:t>thalassemia </a:t>
            </a:r>
            <a:r>
              <a:rPr lang="en-US" dirty="0"/>
              <a:t>( </a:t>
            </a:r>
            <a:r>
              <a:rPr lang="en-US" b="1" dirty="0"/>
              <a:t>RDW</a:t>
            </a:r>
            <a:r>
              <a:rPr lang="en-US" dirty="0"/>
              <a:t> is elevated in iron deficiency.) </a:t>
            </a:r>
          </a:p>
          <a:p>
            <a:pPr marL="274320" indent="-274320" eaLnBrk="1" fontAlgn="auto" hangingPunct="1">
              <a:lnSpc>
                <a:spcPct val="90000"/>
              </a:lnSpc>
              <a:spcAft>
                <a:spcPts val="0"/>
              </a:spcAft>
              <a:buClr>
                <a:schemeClr val="tx1">
                  <a:shade val="95000"/>
                </a:schemeClr>
              </a:buClr>
              <a:buFont typeface="Wingdings 2"/>
              <a:buChar char=""/>
              <a:defRPr/>
            </a:pPr>
            <a:r>
              <a:rPr lang="en-US" i="1" dirty="0"/>
              <a:t>Thalassemia trait has </a:t>
            </a:r>
            <a:r>
              <a:rPr lang="en-US" dirty="0"/>
              <a:t> elevated levels of hemoglobin A2 and/or increased fetal hemoglobin concentration.  Serum iron, total iron-binding capacity (transferrin), and ferritin are normal  .</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xmlns="" id="{E46BBAD6-D2B3-46F6-99FA-E80C7BF444BF}"/>
              </a:ext>
            </a:extLst>
          </p:cNvPr>
          <p:cNvSpPr>
            <a:spLocks noGrp="1" noChangeArrowheads="1"/>
          </p:cNvSpPr>
          <p:nvPr>
            <p:ph type="title"/>
          </p:nvPr>
        </p:nvSpPr>
        <p:spPr/>
        <p:txBody>
          <a:bodyPr/>
          <a:lstStyle/>
          <a:p>
            <a:pPr eaLnBrk="1" fontAlgn="auto" hangingPunct="1">
              <a:spcAft>
                <a:spcPts val="0"/>
              </a:spcAft>
              <a:defRPr/>
            </a:pPr>
            <a:r>
              <a:rPr lang="arn-CL" altLang="en-US">
                <a:solidFill>
                  <a:srgbClr val="7B9899"/>
                </a:solidFill>
                <a:cs typeface="Arial" charset="0"/>
              </a:rPr>
              <a:t>Differential Diagnosis</a:t>
            </a:r>
            <a:endParaRPr lang="en-US" altLang="en-US">
              <a:solidFill>
                <a:srgbClr val="7B9899"/>
              </a:solidFill>
              <a:cs typeface="Arial" charset="0"/>
            </a:endParaRPr>
          </a:p>
        </p:txBody>
      </p:sp>
      <p:sp>
        <p:nvSpPr>
          <p:cNvPr id="47107" name="Rectangle 3">
            <a:extLst>
              <a:ext uri="{FF2B5EF4-FFF2-40B4-BE49-F238E27FC236}">
                <a16:creationId xmlns:a16="http://schemas.microsoft.com/office/drawing/2014/main" xmlns="" id="{867B7FBB-93FC-42D8-B3F4-E3F65975F75F}"/>
              </a:ext>
            </a:extLst>
          </p:cNvPr>
          <p:cNvSpPr>
            <a:spLocks noGrp="1" noChangeArrowheads="1"/>
          </p:cNvSpPr>
          <p:nvPr>
            <p:ph idx="1"/>
          </p:nvPr>
        </p:nvSpPr>
        <p:spPr/>
        <p:txBody>
          <a:bodyPr>
            <a:normAutofit/>
          </a:bodyPr>
          <a:lstStyle/>
          <a:p>
            <a:pPr marL="0" indent="0" eaLnBrk="1" fontAlgn="auto" hangingPunct="1">
              <a:lnSpc>
                <a:spcPct val="80000"/>
              </a:lnSpc>
              <a:spcAft>
                <a:spcPts val="0"/>
              </a:spcAft>
              <a:buClr>
                <a:schemeClr val="tx1">
                  <a:shade val="95000"/>
                </a:schemeClr>
              </a:buClr>
              <a:buFont typeface="Wingdings 2"/>
              <a:buNone/>
              <a:defRPr/>
            </a:pPr>
            <a:r>
              <a:rPr lang="en-US" sz="2400" dirty="0"/>
              <a:t>IDA from The </a:t>
            </a:r>
            <a:r>
              <a:rPr lang="en-US" sz="2400" i="1" u="sng" dirty="0"/>
              <a:t>anemia of chronic disease </a:t>
            </a:r>
            <a:r>
              <a:rPr lang="en-US" sz="2400" i="1" dirty="0"/>
              <a:t>(ACD)</a:t>
            </a:r>
            <a:r>
              <a:rPr lang="en-US" sz="2400" dirty="0"/>
              <a:t> and infection </a:t>
            </a:r>
          </a:p>
          <a:p>
            <a:pPr marL="274320" indent="-274320" eaLnBrk="1" fontAlgn="auto" hangingPunct="1">
              <a:lnSpc>
                <a:spcPct val="80000"/>
              </a:lnSpc>
              <a:spcAft>
                <a:spcPts val="0"/>
              </a:spcAft>
              <a:buClr>
                <a:schemeClr val="tx1">
                  <a:shade val="95000"/>
                </a:schemeClr>
              </a:buClr>
              <a:buFont typeface="Wingdings 2"/>
              <a:buChar char=""/>
              <a:defRPr/>
            </a:pPr>
            <a:r>
              <a:rPr lang="en-US" sz="2400" dirty="0"/>
              <a:t>usually normocytic </a:t>
            </a:r>
          </a:p>
          <a:p>
            <a:pPr marL="274320" indent="-274320" eaLnBrk="1" fontAlgn="auto" hangingPunct="1">
              <a:lnSpc>
                <a:spcPct val="80000"/>
              </a:lnSpc>
              <a:spcAft>
                <a:spcPts val="0"/>
              </a:spcAft>
              <a:buClr>
                <a:schemeClr val="tx1">
                  <a:shade val="95000"/>
                </a:schemeClr>
              </a:buClr>
              <a:buFont typeface="Wingdings 2"/>
              <a:buChar char=""/>
              <a:defRPr/>
            </a:pPr>
            <a:r>
              <a:rPr lang="en-US" sz="2400" dirty="0"/>
              <a:t>both the serum iron level and iron-binding capacity (transferrin) are reduced but serum ferritin levels are normal or elevated.</a:t>
            </a:r>
          </a:p>
          <a:p>
            <a:pPr marL="274320" indent="-274320" eaLnBrk="1" fontAlgn="auto" hangingPunct="1">
              <a:lnSpc>
                <a:spcPct val="80000"/>
              </a:lnSpc>
              <a:spcAft>
                <a:spcPts val="0"/>
              </a:spcAft>
              <a:buClr>
                <a:schemeClr val="tx1">
                  <a:shade val="95000"/>
                </a:schemeClr>
              </a:buClr>
              <a:buFont typeface="Wingdings 2"/>
              <a:buChar char=""/>
              <a:defRPr/>
            </a:pPr>
            <a:r>
              <a:rPr lang="en-US" sz="2400" dirty="0"/>
              <a:t> serum transferrin receptor (</a:t>
            </a:r>
            <a:r>
              <a:rPr lang="en-US" sz="2400" dirty="0" err="1"/>
              <a:t>TfR</a:t>
            </a:r>
            <a:r>
              <a:rPr lang="en-US" sz="2400" dirty="0"/>
              <a:t>) level is not affected by inflammation . </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xmlns="" id="{805D49B9-4417-4A21-9991-8E14C44AF7F7}"/>
              </a:ext>
            </a:extLst>
          </p:cNvPr>
          <p:cNvSpPr>
            <a:spLocks noGrp="1" noChangeArrowheads="1"/>
          </p:cNvSpPr>
          <p:nvPr>
            <p:ph type="title"/>
          </p:nvPr>
        </p:nvSpPr>
        <p:spPr/>
        <p:txBody>
          <a:bodyPr/>
          <a:lstStyle/>
          <a:p>
            <a:pPr eaLnBrk="1" fontAlgn="auto" hangingPunct="1">
              <a:spcAft>
                <a:spcPts val="0"/>
              </a:spcAft>
              <a:defRPr/>
            </a:pPr>
            <a:r>
              <a:rPr lang="arn-CL" altLang="en-US">
                <a:solidFill>
                  <a:srgbClr val="7B9899"/>
                </a:solidFill>
                <a:cs typeface="Arial" charset="0"/>
              </a:rPr>
              <a:t>Differential Diagnosis</a:t>
            </a:r>
            <a:endParaRPr lang="en-US" altLang="en-US">
              <a:solidFill>
                <a:srgbClr val="7B9899"/>
              </a:solidFill>
              <a:cs typeface="Arial" charset="0"/>
            </a:endParaRPr>
          </a:p>
        </p:txBody>
      </p:sp>
      <p:sp>
        <p:nvSpPr>
          <p:cNvPr id="48131" name="Rectangle 3">
            <a:extLst>
              <a:ext uri="{FF2B5EF4-FFF2-40B4-BE49-F238E27FC236}">
                <a16:creationId xmlns:a16="http://schemas.microsoft.com/office/drawing/2014/main" xmlns="" id="{C06F2F4F-E1FB-46AD-BA30-8AD847F23171}"/>
              </a:ext>
            </a:extLst>
          </p:cNvPr>
          <p:cNvSpPr>
            <a:spLocks noGrp="1" noChangeArrowheads="1"/>
          </p:cNvSpPr>
          <p:nvPr>
            <p:ph idx="1"/>
          </p:nvPr>
        </p:nvSpPr>
        <p:spPr>
          <a:xfrm>
            <a:off x="301625" y="1593850"/>
            <a:ext cx="8504238" cy="4572000"/>
          </a:xfrm>
        </p:spPr>
        <p:txBody>
          <a:bodyPr>
            <a:normAutofit/>
          </a:bodyPr>
          <a:lstStyle/>
          <a:p>
            <a:pPr marL="0" indent="0" eaLnBrk="1" fontAlgn="auto" hangingPunct="1">
              <a:spcAft>
                <a:spcPts val="0"/>
              </a:spcAft>
              <a:buClr>
                <a:schemeClr val="tx1">
                  <a:shade val="95000"/>
                </a:schemeClr>
              </a:buClr>
              <a:buFont typeface="Wingdings 2"/>
              <a:buNone/>
              <a:defRPr/>
            </a:pPr>
            <a:r>
              <a:rPr lang="en-US" i="1" u="sng" dirty="0"/>
              <a:t>Lead poisoning </a:t>
            </a:r>
            <a:r>
              <a:rPr lang="en-US" u="sng" dirty="0"/>
              <a:t> </a:t>
            </a:r>
            <a:r>
              <a:rPr lang="en-US" dirty="0"/>
              <a:t>and iron-deficiency anemia </a:t>
            </a:r>
          </a:p>
          <a:p>
            <a:pPr marL="274320" indent="-274320" eaLnBrk="1" fontAlgn="auto" hangingPunct="1">
              <a:spcAft>
                <a:spcPts val="0"/>
              </a:spcAft>
              <a:buClr>
                <a:schemeClr val="tx1">
                  <a:shade val="95000"/>
                </a:schemeClr>
              </a:buClr>
              <a:buFont typeface="Wingdings 2"/>
              <a:buChar char=""/>
              <a:defRPr/>
            </a:pPr>
            <a:r>
              <a:rPr lang="en-US" dirty="0"/>
              <a:t>the RBCs are morphologically similar but coarse basophilic stippling in lead poisoning</a:t>
            </a:r>
          </a:p>
          <a:p>
            <a:pPr marL="274320" indent="-274320" eaLnBrk="1" fontAlgn="auto" hangingPunct="1">
              <a:spcAft>
                <a:spcPts val="0"/>
              </a:spcAft>
              <a:buClr>
                <a:schemeClr val="tx1">
                  <a:shade val="95000"/>
                </a:schemeClr>
              </a:buClr>
              <a:buFont typeface="Wingdings 2"/>
              <a:buChar char=""/>
              <a:defRPr/>
            </a:pPr>
            <a:r>
              <a:rPr lang="en-US" dirty="0"/>
              <a:t>Elevations of blood lead level.</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01">
            <a:extLst>
              <a:ext uri="{FF2B5EF4-FFF2-40B4-BE49-F238E27FC236}">
                <a16:creationId xmlns:a16="http://schemas.microsoft.com/office/drawing/2014/main" xmlns="" id="{7FC5D090-578F-4153-A264-DD4D15170A7C}"/>
              </a:ext>
            </a:extLst>
          </p:cNvPr>
          <p:cNvSpPr>
            <a:spLocks noGrp="1" noChangeArrowheads="1"/>
          </p:cNvSpPr>
          <p:nvPr>
            <p:ph type="title"/>
          </p:nvPr>
        </p:nvSpPr>
        <p:spPr>
          <a:xfrm>
            <a:off x="900113" y="333375"/>
            <a:ext cx="6870700" cy="698500"/>
          </a:xfrm>
        </p:spPr>
        <p:txBody>
          <a:bodyPr>
            <a:normAutofit fontScale="90000"/>
          </a:bodyPr>
          <a:lstStyle/>
          <a:p>
            <a:pPr eaLnBrk="1" fontAlgn="auto" hangingPunct="1">
              <a:spcAft>
                <a:spcPts val="0"/>
              </a:spcAft>
              <a:defRPr/>
            </a:pPr>
            <a:r>
              <a:rPr lang="en-US" altLang="en-US">
                <a:cs typeface="Arial" charset="0"/>
              </a:rPr>
              <a:t>RDW</a:t>
            </a:r>
          </a:p>
        </p:txBody>
      </p:sp>
      <p:pic>
        <p:nvPicPr>
          <p:cNvPr id="54275" name="Table Placeholder 4"/>
          <p:cNvPicPr>
            <a:picLocks noGrp="1" noChangeAspect="1" noChangeArrowheads="1"/>
          </p:cNvPicPr>
          <p:nvPr>
            <p:ph type="tbl" idx="1"/>
          </p:nvPr>
        </p:nvPicPr>
        <p:blipFill>
          <a:blip r:embed="rId2">
            <a:extLst>
              <a:ext uri="{28A0092B-C50C-407E-A947-70E740481C1C}">
                <a14:useLocalDpi xmlns:a14="http://schemas.microsoft.com/office/drawing/2010/main" val="0"/>
              </a:ext>
            </a:extLst>
          </a:blip>
          <a:srcRect/>
          <a:stretch>
            <a:fillRect/>
          </a:stretch>
        </p:blipFill>
        <p:spPr>
          <a:xfrm>
            <a:off x="1476375" y="-315913"/>
            <a:ext cx="5327650" cy="7623176"/>
          </a:xfrm>
        </p:spPr>
      </p:pic>
      <p:sp>
        <p:nvSpPr>
          <p:cNvPr id="2" name="Rectangle 1">
            <a:extLst>
              <a:ext uri="{FF2B5EF4-FFF2-40B4-BE49-F238E27FC236}">
                <a16:creationId xmlns:a16="http://schemas.microsoft.com/office/drawing/2014/main" xmlns="" id="{6519AA6C-CD68-4792-986F-2DA4A7FB591C}"/>
              </a:ext>
            </a:extLst>
          </p:cNvPr>
          <p:cNvSpPr/>
          <p:nvPr/>
        </p:nvSpPr>
        <p:spPr>
          <a:xfrm>
            <a:off x="2916238" y="1700213"/>
            <a:ext cx="719137" cy="215900"/>
          </a:xfrm>
          <a:prstGeom prst="rect">
            <a:avLst/>
          </a:prstGeom>
          <a:noFill/>
        </p:spPr>
        <p:style>
          <a:lnRef idx="2">
            <a:schemeClr val="dk1"/>
          </a:lnRef>
          <a:fillRef idx="1">
            <a:schemeClr val="lt1"/>
          </a:fillRef>
          <a:effectRef idx="0">
            <a:schemeClr val="dk1"/>
          </a:effectRef>
          <a:fontRef idx="minor">
            <a:schemeClr val="dk1"/>
          </a:fontRef>
        </p:style>
        <p:txBody>
          <a:bodyPr anchor="ctr"/>
          <a:lstStyle/>
          <a:p>
            <a:pPr algn="ctr">
              <a:defRPr/>
            </a:pPr>
            <a:endParaRPr lang="en-US" dirty="0"/>
          </a:p>
        </p:txBody>
      </p:sp>
      <p:sp>
        <p:nvSpPr>
          <p:cNvPr id="3" name="Rectangle 2">
            <a:extLst>
              <a:ext uri="{FF2B5EF4-FFF2-40B4-BE49-F238E27FC236}">
                <a16:creationId xmlns:a16="http://schemas.microsoft.com/office/drawing/2014/main" xmlns="" id="{39E1F0EE-2FA7-40E0-B5B3-279F400F64CA}"/>
              </a:ext>
            </a:extLst>
          </p:cNvPr>
          <p:cNvSpPr/>
          <p:nvPr/>
        </p:nvSpPr>
        <p:spPr>
          <a:xfrm>
            <a:off x="2916238" y="2997200"/>
            <a:ext cx="719137" cy="1444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 name="Rectangle 3">
            <a:extLst>
              <a:ext uri="{FF2B5EF4-FFF2-40B4-BE49-F238E27FC236}">
                <a16:creationId xmlns:a16="http://schemas.microsoft.com/office/drawing/2014/main" xmlns="" id="{CC7865DB-A1FA-40F0-AA76-2F21D62D3C0C}"/>
              </a:ext>
            </a:extLst>
          </p:cNvPr>
          <p:cNvSpPr/>
          <p:nvPr/>
        </p:nvSpPr>
        <p:spPr>
          <a:xfrm>
            <a:off x="2916238" y="3933825"/>
            <a:ext cx="647700" cy="2159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xmlns="" id="{23DD3621-522C-4CF9-96FE-470D7D3A3604}"/>
              </a:ext>
            </a:extLst>
          </p:cNvPr>
          <p:cNvSpPr>
            <a:spLocks noGrp="1" noChangeArrowheads="1"/>
          </p:cNvSpPr>
          <p:nvPr>
            <p:ph type="title"/>
          </p:nvPr>
        </p:nvSpPr>
        <p:spPr/>
        <p:txBody>
          <a:bodyPr/>
          <a:lstStyle/>
          <a:p>
            <a:pPr eaLnBrk="1" fontAlgn="auto" hangingPunct="1">
              <a:spcAft>
                <a:spcPts val="0"/>
              </a:spcAft>
              <a:defRPr/>
            </a:pPr>
            <a:r>
              <a:rPr lang="arn-CL" altLang="en-US">
                <a:solidFill>
                  <a:srgbClr val="7B9899"/>
                </a:solidFill>
                <a:cs typeface="Arial" charset="0"/>
              </a:rPr>
              <a:t>Treatment</a:t>
            </a:r>
            <a:r>
              <a:rPr lang="en-US" altLang="en-US">
                <a:solidFill>
                  <a:srgbClr val="7B9899"/>
                </a:solidFill>
                <a:cs typeface="Arial" charset="0"/>
              </a:rPr>
              <a:t> </a:t>
            </a:r>
          </a:p>
        </p:txBody>
      </p:sp>
      <p:sp>
        <p:nvSpPr>
          <p:cNvPr id="55299" name="Rectangle 3"/>
          <p:cNvSpPr>
            <a:spLocks noGrp="1"/>
          </p:cNvSpPr>
          <p:nvPr>
            <p:ph idx="1"/>
          </p:nvPr>
        </p:nvSpPr>
        <p:spPr>
          <a:xfrm>
            <a:off x="468313" y="1384300"/>
            <a:ext cx="8229600" cy="4708525"/>
          </a:xfrm>
        </p:spPr>
        <p:txBody>
          <a:bodyPr/>
          <a:lstStyle/>
          <a:p>
            <a:pPr eaLnBrk="1" hangingPunct="1">
              <a:lnSpc>
                <a:spcPct val="90000"/>
              </a:lnSpc>
            </a:pPr>
            <a:r>
              <a:rPr lang="en-US" altLang="en-US" sz="2400" smtClean="0">
                <a:cs typeface="Times New Roman" pitchFamily="18" charset="0"/>
              </a:rPr>
              <a:t>Treatment with Iron supplement is both therapeutic and diagnostic.</a:t>
            </a:r>
          </a:p>
          <a:p>
            <a:pPr eaLnBrk="1" hangingPunct="1">
              <a:lnSpc>
                <a:spcPct val="90000"/>
              </a:lnSpc>
            </a:pPr>
            <a:r>
              <a:rPr lang="en-US" altLang="en-US" sz="2400" smtClean="0">
                <a:cs typeface="Times New Roman" pitchFamily="18" charset="0"/>
              </a:rPr>
              <a:t>Simple ferrous salts (sulfate, gluconate, fumarate) </a:t>
            </a:r>
          </a:p>
          <a:p>
            <a:pPr eaLnBrk="1" hangingPunct="1">
              <a:lnSpc>
                <a:spcPct val="90000"/>
              </a:lnSpc>
            </a:pPr>
            <a:r>
              <a:rPr lang="en-US" altLang="en-US" sz="2400" smtClean="0">
                <a:cs typeface="Times New Roman" pitchFamily="18" charset="0"/>
              </a:rPr>
              <a:t>The therapeutic dose is total of  4-6 mg/kg daily</a:t>
            </a:r>
          </a:p>
          <a:p>
            <a:pPr eaLnBrk="1" hangingPunct="1">
              <a:lnSpc>
                <a:spcPct val="90000"/>
              </a:lnSpc>
            </a:pPr>
            <a:r>
              <a:rPr lang="en-US" altLang="en-US" sz="2400" smtClean="0">
                <a:cs typeface="Times New Roman" pitchFamily="18" charset="0"/>
              </a:rPr>
              <a:t>Therapy duration for 3-6 months </a:t>
            </a:r>
          </a:p>
          <a:p>
            <a:pPr eaLnBrk="1" hangingPunct="1">
              <a:lnSpc>
                <a:spcPct val="90000"/>
              </a:lnSpc>
            </a:pPr>
            <a:r>
              <a:rPr lang="en-US" altLang="en-US" sz="2400" smtClean="0">
                <a:cs typeface="Times New Roman" pitchFamily="18" charset="0"/>
              </a:rPr>
              <a:t> Intolerance to oral iron is uncommon in young children, although older children and adolescents sometimes have gastrointestinal complaints. </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xmlns="" id="{111AE9A0-1A66-4762-9DD6-BBB1BA84F0D7}"/>
              </a:ext>
            </a:extLst>
          </p:cNvPr>
          <p:cNvSpPr>
            <a:spLocks noGrp="1" noChangeArrowheads="1"/>
          </p:cNvSpPr>
          <p:nvPr>
            <p:ph type="title"/>
          </p:nvPr>
        </p:nvSpPr>
        <p:spPr/>
        <p:txBody>
          <a:bodyPr/>
          <a:lstStyle/>
          <a:p>
            <a:pPr eaLnBrk="1" fontAlgn="auto" hangingPunct="1">
              <a:spcAft>
                <a:spcPts val="0"/>
              </a:spcAft>
              <a:defRPr/>
            </a:pPr>
            <a:endParaRPr lang="en-US" altLang="en-US">
              <a:solidFill>
                <a:srgbClr val="7B9899"/>
              </a:solidFill>
              <a:cs typeface="Arial" charset="0"/>
            </a:endParaRPr>
          </a:p>
        </p:txBody>
      </p:sp>
      <p:sp>
        <p:nvSpPr>
          <p:cNvPr id="56323" name="Rectangle 3"/>
          <p:cNvSpPr>
            <a:spLocks noGrp="1"/>
          </p:cNvSpPr>
          <p:nvPr>
            <p:ph idx="1"/>
          </p:nvPr>
        </p:nvSpPr>
        <p:spPr/>
        <p:txBody>
          <a:bodyPr/>
          <a:lstStyle/>
          <a:p>
            <a:pPr eaLnBrk="1" hangingPunct="1"/>
            <a:r>
              <a:rPr lang="en-US" altLang="en-US" smtClean="0">
                <a:cs typeface="Times New Roman" pitchFamily="18" charset="0"/>
              </a:rPr>
              <a:t>patient's diet, and the consumption of milk should be limited to a reasonable quantity, preferably 500 mL (1 pint)/24 hr or less. </a:t>
            </a:r>
          </a:p>
          <a:p>
            <a:pPr eaLnBrk="1" hangingPunct="1"/>
            <a:r>
              <a:rPr lang="en-US" altLang="en-US" smtClean="0">
                <a:cs typeface="Times New Roman" pitchFamily="18" charset="0"/>
              </a:rPr>
              <a:t>The amount of iron-rich foods is increased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xmlns="" id="{6519C378-4CB9-4A80-8EA3-251EC929F9B0}"/>
              </a:ext>
            </a:extLst>
          </p:cNvPr>
          <p:cNvSpPr>
            <a:spLocks noGrp="1" noChangeArrowheads="1"/>
          </p:cNvSpPr>
          <p:nvPr>
            <p:ph type="title"/>
          </p:nvPr>
        </p:nvSpPr>
        <p:spPr>
          <a:xfrm flipV="1">
            <a:off x="457200" y="0"/>
            <a:ext cx="8229600" cy="274638"/>
          </a:xfrm>
        </p:spPr>
        <p:txBody>
          <a:bodyPr>
            <a:normAutofit fontScale="90000"/>
          </a:bodyPr>
          <a:lstStyle/>
          <a:p>
            <a:pPr eaLnBrk="1" fontAlgn="auto" hangingPunct="1">
              <a:spcAft>
                <a:spcPts val="0"/>
              </a:spcAft>
              <a:defRPr/>
            </a:pPr>
            <a:endParaRPr lang="en-US" sz="4000"/>
          </a:p>
        </p:txBody>
      </p:sp>
      <p:pic>
        <p:nvPicPr>
          <p:cNvPr id="9219"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0" y="0"/>
            <a:ext cx="9144000" cy="6858000"/>
          </a:xfrm>
        </p:spPr>
      </p:pic>
      <p:pic>
        <p:nvPicPr>
          <p:cNvPr id="9220" name="Ink 38"/>
          <p:cNvPicPr>
            <a:picLocks noRot="1" noChangeAspect="1" noEditPoints="1" noChangeArrowheads="1" noChangeShapeType="1"/>
          </p:cNvPicPr>
          <p:nvPr/>
        </p:nvPicPr>
        <p:blipFill>
          <a:blip r:embed="rId3">
            <a:extLst>
              <a:ext uri="{28A0092B-C50C-407E-A947-70E740481C1C}">
                <a14:useLocalDpi xmlns:a14="http://schemas.microsoft.com/office/drawing/2010/main" val="0"/>
              </a:ext>
            </a:extLst>
          </a:blip>
          <a:srcRect/>
          <a:stretch>
            <a:fillRect/>
          </a:stretch>
        </p:blipFill>
        <p:spPr bwMode="auto">
          <a:xfrm>
            <a:off x="-4763" y="2171700"/>
            <a:ext cx="844551"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Ink 39"/>
          <p:cNvPicPr>
            <a:picLocks noRot="1" noChangeAspect="1" noEditPoints="1" noChangeArrowheads="1" noChangeShapeType="1"/>
          </p:cNvPicPr>
          <p:nvPr/>
        </p:nvPicPr>
        <p:blipFill>
          <a:blip r:embed="rId4">
            <a:extLst>
              <a:ext uri="{28A0092B-C50C-407E-A947-70E740481C1C}">
                <a14:useLocalDpi xmlns:a14="http://schemas.microsoft.com/office/drawing/2010/main" val="0"/>
              </a:ext>
            </a:extLst>
          </a:blip>
          <a:srcRect/>
          <a:stretch>
            <a:fillRect/>
          </a:stretch>
        </p:blipFill>
        <p:spPr bwMode="auto">
          <a:xfrm>
            <a:off x="4578350" y="1770063"/>
            <a:ext cx="320675" cy="1011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Ink 40"/>
          <p:cNvPicPr>
            <a:picLocks noRot="1" noChangeAspect="1" noEditPoints="1" noChangeArrowheads="1" noChangeShapeType="1"/>
          </p:cNvPicPr>
          <p:nvPr/>
        </p:nvPicPr>
        <p:blipFill>
          <a:blip r:embed="rId5">
            <a:extLst>
              <a:ext uri="{28A0092B-C50C-407E-A947-70E740481C1C}">
                <a14:useLocalDpi xmlns:a14="http://schemas.microsoft.com/office/drawing/2010/main" val="0"/>
              </a:ext>
            </a:extLst>
          </a:blip>
          <a:srcRect/>
          <a:stretch>
            <a:fillRect/>
          </a:stretch>
        </p:blipFill>
        <p:spPr bwMode="auto">
          <a:xfrm>
            <a:off x="1868488" y="2149475"/>
            <a:ext cx="388937" cy="236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Ink 41"/>
          <p:cNvPicPr>
            <a:picLocks noRot="1" noChangeAspect="1" noEditPoints="1" noChangeArrowheads="1" noChangeShapeType="1"/>
          </p:cNvPicPr>
          <p:nvPr/>
        </p:nvPicPr>
        <p:blipFill>
          <a:blip r:embed="rId6">
            <a:extLst>
              <a:ext uri="{28A0092B-C50C-407E-A947-70E740481C1C}">
                <a14:useLocalDpi xmlns:a14="http://schemas.microsoft.com/office/drawing/2010/main" val="0"/>
              </a:ext>
            </a:extLst>
          </a:blip>
          <a:srcRect/>
          <a:stretch>
            <a:fillRect/>
          </a:stretch>
        </p:blipFill>
        <p:spPr bwMode="auto">
          <a:xfrm>
            <a:off x="7446963" y="1792288"/>
            <a:ext cx="411162" cy="1011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4" name="Ink 42"/>
          <p:cNvPicPr>
            <a:picLocks noRot="1" noChangeAspect="1" noEditPoints="1" noChangeArrowheads="1" noChangeShapeType="1"/>
          </p:cNvPicPr>
          <p:nvPr/>
        </p:nvPicPr>
        <p:blipFill>
          <a:blip r:embed="rId7">
            <a:extLst>
              <a:ext uri="{28A0092B-C50C-407E-A947-70E740481C1C}">
                <a14:useLocalDpi xmlns:a14="http://schemas.microsoft.com/office/drawing/2010/main" val="0"/>
              </a:ext>
            </a:extLst>
          </a:blip>
          <a:srcRect/>
          <a:stretch>
            <a:fillRect/>
          </a:stretch>
        </p:blipFill>
        <p:spPr bwMode="auto">
          <a:xfrm>
            <a:off x="-17463" y="3443288"/>
            <a:ext cx="674688" cy="23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5" name="Ink 43"/>
          <p:cNvPicPr>
            <a:picLocks noRot="1" noChangeAspect="1" noEditPoints="1" noChangeArrowheads="1" noChangeShapeType="1"/>
          </p:cNvPicPr>
          <p:nvPr/>
        </p:nvPicPr>
        <p:blipFill>
          <a:blip r:embed="rId8">
            <a:extLst>
              <a:ext uri="{28A0092B-C50C-407E-A947-70E740481C1C}">
                <a14:useLocalDpi xmlns:a14="http://schemas.microsoft.com/office/drawing/2010/main" val="0"/>
              </a:ext>
            </a:extLst>
          </a:blip>
          <a:srcRect/>
          <a:stretch>
            <a:fillRect/>
          </a:stretch>
        </p:blipFill>
        <p:spPr bwMode="auto">
          <a:xfrm>
            <a:off x="1879600" y="3049588"/>
            <a:ext cx="355600" cy="1011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6" name="Ink 44"/>
          <p:cNvPicPr>
            <a:picLocks noRot="1" noChangeAspect="1" noEditPoints="1" noChangeArrowheads="1" noChangeShapeType="1"/>
          </p:cNvPicPr>
          <p:nvPr/>
        </p:nvPicPr>
        <p:blipFill>
          <a:blip r:embed="rId9">
            <a:extLst>
              <a:ext uri="{28A0092B-C50C-407E-A947-70E740481C1C}">
                <a14:useLocalDpi xmlns:a14="http://schemas.microsoft.com/office/drawing/2010/main" val="0"/>
              </a:ext>
            </a:extLst>
          </a:blip>
          <a:srcRect/>
          <a:stretch>
            <a:fillRect/>
          </a:stretch>
        </p:blipFill>
        <p:spPr bwMode="auto">
          <a:xfrm>
            <a:off x="3217863" y="3430588"/>
            <a:ext cx="228600" cy="24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7" name="Ink 45"/>
          <p:cNvPicPr>
            <a:picLocks noRot="1" noChangeAspect="1" noEditPoints="1" noChangeArrowheads="1" noChangeShapeType="1"/>
          </p:cNvPicPr>
          <p:nvPr/>
        </p:nvPicPr>
        <p:blipFill>
          <a:blip r:embed="rId10">
            <a:extLst>
              <a:ext uri="{28A0092B-C50C-407E-A947-70E740481C1C}">
                <a14:useLocalDpi xmlns:a14="http://schemas.microsoft.com/office/drawing/2010/main" val="0"/>
              </a:ext>
            </a:extLst>
          </a:blip>
          <a:srcRect/>
          <a:stretch>
            <a:fillRect/>
          </a:stretch>
        </p:blipFill>
        <p:spPr bwMode="auto">
          <a:xfrm>
            <a:off x="4692650" y="3027363"/>
            <a:ext cx="239713" cy="1011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8" name="Ink 46"/>
          <p:cNvPicPr>
            <a:picLocks noRot="1" noChangeAspect="1" noEditPoints="1" noChangeArrowheads="1" noChangeShapeType="1"/>
          </p:cNvPicPr>
          <p:nvPr/>
        </p:nvPicPr>
        <p:blipFill>
          <a:blip r:embed="rId11">
            <a:extLst>
              <a:ext uri="{28A0092B-C50C-407E-A947-70E740481C1C}">
                <a14:useLocalDpi xmlns:a14="http://schemas.microsoft.com/office/drawing/2010/main" val="0"/>
              </a:ext>
            </a:extLst>
          </a:blip>
          <a:srcRect/>
          <a:stretch>
            <a:fillRect/>
          </a:stretch>
        </p:blipFill>
        <p:spPr bwMode="auto">
          <a:xfrm>
            <a:off x="4692650" y="3738563"/>
            <a:ext cx="239713"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xmlns="" id="{77852D44-DB63-44A7-8A29-F6CBEAEE8944}"/>
              </a:ext>
            </a:extLst>
          </p:cNvPr>
          <p:cNvSpPr>
            <a:spLocks noGrp="1" noChangeArrowheads="1"/>
          </p:cNvSpPr>
          <p:nvPr>
            <p:ph type="title"/>
          </p:nvPr>
        </p:nvSpPr>
        <p:spPr>
          <a:xfrm>
            <a:off x="301625" y="0"/>
            <a:ext cx="8534400" cy="987425"/>
          </a:xfrm>
        </p:spPr>
        <p:txBody>
          <a:bodyPr>
            <a:normAutofit fontScale="90000"/>
          </a:bodyPr>
          <a:lstStyle/>
          <a:p>
            <a:pPr eaLnBrk="1" fontAlgn="auto" hangingPunct="1">
              <a:spcAft>
                <a:spcPts val="0"/>
              </a:spcAft>
              <a:defRPr/>
            </a:pPr>
            <a:r>
              <a:rPr lang="en-US" sz="3200" dirty="0">
                <a:latin typeface="Arial" charset="0"/>
              </a:rPr>
              <a:t> </a:t>
            </a:r>
            <a:br>
              <a:rPr lang="en-US" sz="3200" dirty="0">
                <a:latin typeface="Arial" charset="0"/>
              </a:rPr>
            </a:br>
            <a:r>
              <a:rPr lang="en-US" sz="3200" dirty="0"/>
              <a:t>Responses to Iron Therapy in Iron-Deficiency Anemia </a:t>
            </a:r>
          </a:p>
        </p:txBody>
      </p:sp>
      <p:sp>
        <p:nvSpPr>
          <p:cNvPr id="57347" name="Rectangle 3"/>
          <p:cNvSpPr>
            <a:spLocks noGrp="1"/>
          </p:cNvSpPr>
          <p:nvPr>
            <p:ph idx="1"/>
          </p:nvPr>
        </p:nvSpPr>
        <p:spPr/>
        <p:txBody>
          <a:bodyPr/>
          <a:lstStyle/>
          <a:p>
            <a:pPr eaLnBrk="1" hangingPunct="1">
              <a:lnSpc>
                <a:spcPct val="80000"/>
              </a:lnSpc>
            </a:pPr>
            <a:r>
              <a:rPr lang="en-US" altLang="en-US" smtClean="0">
                <a:cs typeface="Times New Roman" pitchFamily="18" charset="0"/>
              </a:rPr>
              <a:t>12</a:t>
            </a:r>
            <a:r>
              <a:rPr lang="en-US" altLang="en-US" smtClean="0">
                <a:latin typeface="Arial" charset="0"/>
                <a:cs typeface="Times New Roman" pitchFamily="18" charset="0"/>
              </a:rPr>
              <a:t>–</a:t>
            </a:r>
            <a:r>
              <a:rPr lang="en-US" altLang="en-US" smtClean="0">
                <a:cs typeface="Times New Roman" pitchFamily="18" charset="0"/>
              </a:rPr>
              <a:t>24hr  Replacement of intracellular iron enzymes; subjective improvement; decreased irritability; increased Appetite</a:t>
            </a:r>
          </a:p>
          <a:p>
            <a:pPr eaLnBrk="1" hangingPunct="1">
              <a:lnSpc>
                <a:spcPct val="80000"/>
              </a:lnSpc>
            </a:pPr>
            <a:r>
              <a:rPr lang="en-US" altLang="en-US" smtClean="0">
                <a:cs typeface="Times New Roman" pitchFamily="18" charset="0"/>
              </a:rPr>
              <a:t>36</a:t>
            </a:r>
            <a:r>
              <a:rPr lang="en-US" altLang="en-US" smtClean="0">
                <a:latin typeface="Arial" charset="0"/>
                <a:cs typeface="Times New Roman" pitchFamily="18" charset="0"/>
              </a:rPr>
              <a:t>–</a:t>
            </a:r>
            <a:r>
              <a:rPr lang="en-US" altLang="en-US" smtClean="0">
                <a:cs typeface="Times New Roman" pitchFamily="18" charset="0"/>
              </a:rPr>
              <a:t>48 hr  Initial bone marrow response; erythroid hyperplasia </a:t>
            </a:r>
          </a:p>
          <a:p>
            <a:pPr eaLnBrk="1" hangingPunct="1">
              <a:lnSpc>
                <a:spcPct val="80000"/>
              </a:lnSpc>
            </a:pPr>
            <a:r>
              <a:rPr lang="en-US" altLang="en-US" smtClean="0">
                <a:cs typeface="Times New Roman" pitchFamily="18" charset="0"/>
              </a:rPr>
              <a:t>48</a:t>
            </a:r>
            <a:r>
              <a:rPr lang="en-US" altLang="en-US" smtClean="0">
                <a:latin typeface="Arial" charset="0"/>
                <a:cs typeface="Times New Roman" pitchFamily="18" charset="0"/>
              </a:rPr>
              <a:t>–</a:t>
            </a:r>
            <a:r>
              <a:rPr lang="en-US" altLang="en-US" smtClean="0">
                <a:cs typeface="Times New Roman" pitchFamily="18" charset="0"/>
              </a:rPr>
              <a:t>72 hr  Reticulocytosis, peaking at 5</a:t>
            </a:r>
            <a:r>
              <a:rPr lang="en-US" altLang="en-US" smtClean="0">
                <a:latin typeface="Arial" charset="0"/>
                <a:cs typeface="Times New Roman" pitchFamily="18" charset="0"/>
              </a:rPr>
              <a:t>–</a:t>
            </a:r>
            <a:r>
              <a:rPr lang="en-US" altLang="en-US" smtClean="0">
                <a:cs typeface="Times New Roman" pitchFamily="18" charset="0"/>
              </a:rPr>
              <a:t>7 days </a:t>
            </a:r>
          </a:p>
          <a:p>
            <a:pPr eaLnBrk="1" hangingPunct="1">
              <a:lnSpc>
                <a:spcPct val="80000"/>
              </a:lnSpc>
            </a:pPr>
            <a:r>
              <a:rPr lang="en-US" altLang="en-US" smtClean="0">
                <a:cs typeface="Times New Roman" pitchFamily="18" charset="0"/>
              </a:rPr>
              <a:t>4</a:t>
            </a:r>
            <a:r>
              <a:rPr lang="en-US" altLang="en-US" smtClean="0">
                <a:latin typeface="Arial" charset="0"/>
                <a:cs typeface="Times New Roman" pitchFamily="18" charset="0"/>
              </a:rPr>
              <a:t>–</a:t>
            </a:r>
            <a:r>
              <a:rPr lang="en-US" altLang="en-US" smtClean="0">
                <a:cs typeface="Times New Roman" pitchFamily="18" charset="0"/>
              </a:rPr>
              <a:t>30  days  Increase in hemoglobin level</a:t>
            </a:r>
          </a:p>
          <a:p>
            <a:pPr eaLnBrk="1" hangingPunct="1">
              <a:lnSpc>
                <a:spcPct val="80000"/>
              </a:lnSpc>
            </a:pPr>
            <a:r>
              <a:rPr lang="en-US" altLang="en-US" smtClean="0">
                <a:cs typeface="Times New Roman" pitchFamily="18" charset="0"/>
              </a:rPr>
              <a:t>1</a:t>
            </a:r>
            <a:r>
              <a:rPr lang="en-US" altLang="en-US" smtClean="0">
                <a:latin typeface="Arial" charset="0"/>
                <a:cs typeface="Times New Roman" pitchFamily="18" charset="0"/>
              </a:rPr>
              <a:t>–</a:t>
            </a:r>
            <a:r>
              <a:rPr lang="en-US" altLang="en-US" smtClean="0">
                <a:cs typeface="Times New Roman" pitchFamily="18" charset="0"/>
              </a:rPr>
              <a:t>3 mo Repletion of stores</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xmlns="" id="{962B27A6-7310-4EAF-80CF-80C4E60E9220}"/>
              </a:ext>
            </a:extLst>
          </p:cNvPr>
          <p:cNvSpPr>
            <a:spLocks noGrp="1" noChangeArrowheads="1"/>
          </p:cNvSpPr>
          <p:nvPr>
            <p:ph type="title"/>
          </p:nvPr>
        </p:nvSpPr>
        <p:spPr/>
        <p:txBody>
          <a:bodyPr/>
          <a:lstStyle/>
          <a:p>
            <a:pPr eaLnBrk="1" fontAlgn="auto" hangingPunct="1">
              <a:spcAft>
                <a:spcPts val="0"/>
              </a:spcAft>
              <a:defRPr/>
            </a:pPr>
            <a:r>
              <a:rPr lang="en-US" altLang="en-US">
                <a:solidFill>
                  <a:srgbClr val="7B9899"/>
                </a:solidFill>
                <a:cs typeface="Arial" charset="0"/>
              </a:rPr>
              <a:t>Blood Transfusion for IDA</a:t>
            </a:r>
          </a:p>
        </p:txBody>
      </p:sp>
      <p:sp>
        <p:nvSpPr>
          <p:cNvPr id="58371" name="Rectangle 3"/>
          <p:cNvSpPr>
            <a:spLocks noGrp="1"/>
          </p:cNvSpPr>
          <p:nvPr>
            <p:ph idx="1"/>
          </p:nvPr>
        </p:nvSpPr>
        <p:spPr/>
        <p:txBody>
          <a:bodyPr/>
          <a:lstStyle/>
          <a:p>
            <a:pPr eaLnBrk="1" hangingPunct="1">
              <a:lnSpc>
                <a:spcPct val="80000"/>
              </a:lnSpc>
            </a:pPr>
            <a:r>
              <a:rPr lang="en-US" altLang="en-US" smtClean="0">
                <a:cs typeface="Times New Roman" pitchFamily="18" charset="0"/>
              </a:rPr>
              <a:t> a good rapid hematologic response can be achieved in typical iron deficiency,</a:t>
            </a:r>
          </a:p>
          <a:p>
            <a:pPr eaLnBrk="1" hangingPunct="1">
              <a:lnSpc>
                <a:spcPct val="80000"/>
              </a:lnSpc>
            </a:pPr>
            <a:r>
              <a:rPr lang="en-US" altLang="en-US" smtClean="0">
                <a:cs typeface="Times New Roman" pitchFamily="18" charset="0"/>
              </a:rPr>
              <a:t> blood transfusion is indicated only when the anemia is very severe with hemoglobin values less than 4 g/dL  ,when the patient is clincally symptomatic or critically ill.</a:t>
            </a:r>
          </a:p>
          <a:p>
            <a:pPr eaLnBrk="1" hangingPunct="1">
              <a:lnSpc>
                <a:spcPct val="80000"/>
              </a:lnSpc>
            </a:pPr>
            <a:r>
              <a:rPr lang="en-US" altLang="en-US" smtClean="0">
                <a:cs typeface="Times New Roman" pitchFamily="18" charset="0"/>
              </a:rPr>
              <a:t>This  procedure may be dangerous because of  the associated hypervolemia and cardiac dilatation </a:t>
            </a:r>
          </a:p>
          <a:p>
            <a:pPr eaLnBrk="1" hangingPunct="1">
              <a:lnSpc>
                <a:spcPct val="80000"/>
              </a:lnSpc>
            </a:pPr>
            <a:endParaRPr lang="en-US" altLang="en-US" smtClean="0">
              <a:cs typeface="Times New Roman" pitchFamily="18"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4">
            <a:extLst>
              <a:ext uri="{FF2B5EF4-FFF2-40B4-BE49-F238E27FC236}">
                <a16:creationId xmlns:a16="http://schemas.microsoft.com/office/drawing/2014/main" xmlns="" id="{79086161-02FE-4F47-9F11-284279F796AA}"/>
              </a:ext>
            </a:extLst>
          </p:cNvPr>
          <p:cNvSpPr>
            <a:spLocks noGrp="1" noChangeArrowheads="1"/>
          </p:cNvSpPr>
          <p:nvPr>
            <p:ph type="ctrTitle"/>
          </p:nvPr>
        </p:nvSpPr>
        <p:spPr>
          <a:xfrm>
            <a:off x="1371600" y="1511300"/>
            <a:ext cx="6400800" cy="2422525"/>
          </a:xfrm>
        </p:spPr>
        <p:txBody>
          <a:bodyPr/>
          <a:lstStyle/>
          <a:p>
            <a:pPr eaLnBrk="1" fontAlgn="auto" hangingPunct="1">
              <a:spcAft>
                <a:spcPts val="0"/>
              </a:spcAft>
              <a:defRPr/>
            </a:pPr>
            <a:r>
              <a:rPr lang="en-US" altLang="en-US" sz="6000" i="1">
                <a:cs typeface="Arial" charset="0"/>
              </a:rPr>
              <a:t>THANK</a:t>
            </a:r>
            <a:r>
              <a:rPr lang="en-US" altLang="en-US" sz="6000">
                <a:cs typeface="Arial" charset="0"/>
              </a:rPr>
              <a:t> </a:t>
            </a:r>
            <a:r>
              <a:rPr lang="en-US" altLang="en-US" sz="6600">
                <a:cs typeface="Arial" charset="0"/>
              </a:rPr>
              <a:t>YOU</a:t>
            </a:r>
          </a:p>
        </p:txBody>
      </p:sp>
      <p:sp>
        <p:nvSpPr>
          <p:cNvPr id="59395" name="Rectangle 5"/>
          <p:cNvSpPr>
            <a:spLocks noGrp="1"/>
          </p:cNvSpPr>
          <p:nvPr>
            <p:ph type="subTitle" idx="1"/>
          </p:nvPr>
        </p:nvSpPr>
        <p:spPr>
          <a:xfrm>
            <a:off x="1371600" y="3332163"/>
            <a:ext cx="6400800" cy="1752600"/>
          </a:xfrm>
        </p:spPr>
        <p:txBody>
          <a:bodyPr/>
          <a:lstStyle/>
          <a:p>
            <a:pPr eaLnBrk="1" hangingPunct="1"/>
            <a:endParaRPr lang="en-US" altLang="en-US" smtClean="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xmlns="" id="{E5F2F2A5-23C6-4543-B7D4-BEAD76D42E32}"/>
              </a:ext>
            </a:extLst>
          </p:cNvPr>
          <p:cNvSpPr>
            <a:spLocks noGrp="1" noChangeArrowheads="1"/>
          </p:cNvSpPr>
          <p:nvPr>
            <p:ph type="title"/>
          </p:nvPr>
        </p:nvSpPr>
        <p:spPr/>
        <p:txBody>
          <a:bodyPr>
            <a:normAutofit fontScale="90000"/>
          </a:bodyPr>
          <a:lstStyle/>
          <a:p>
            <a:pPr eaLnBrk="1" fontAlgn="auto" hangingPunct="1">
              <a:spcAft>
                <a:spcPts val="0"/>
              </a:spcAft>
              <a:defRPr/>
            </a:pPr>
            <a:r>
              <a:rPr lang="en-US" altLang="en-US">
                <a:solidFill>
                  <a:srgbClr val="7B9899"/>
                </a:solidFill>
                <a:cs typeface="Arial" charset="0"/>
              </a:rPr>
              <a:t>Physiology of Hemoglobin Production </a:t>
            </a:r>
          </a:p>
        </p:txBody>
      </p:sp>
      <p:sp>
        <p:nvSpPr>
          <p:cNvPr id="8195" name="Rectangle 4">
            <a:extLst>
              <a:ext uri="{FF2B5EF4-FFF2-40B4-BE49-F238E27FC236}">
                <a16:creationId xmlns:a16="http://schemas.microsoft.com/office/drawing/2014/main" xmlns="" id="{F5318D54-A771-40D8-B1BC-9B4EDBC410CB}"/>
              </a:ext>
            </a:extLst>
          </p:cNvPr>
          <p:cNvSpPr>
            <a:spLocks noGrp="1" noChangeArrowheads="1"/>
          </p:cNvSpPr>
          <p:nvPr>
            <p:ph idx="1"/>
          </p:nvPr>
        </p:nvSpPr>
        <p:spPr/>
        <p:txBody>
          <a:bodyPr>
            <a:normAutofit/>
          </a:bodyPr>
          <a:lstStyle/>
          <a:p>
            <a:pPr marL="274320" indent="-274320" eaLnBrk="1" fontAlgn="auto" hangingPunct="1">
              <a:lnSpc>
                <a:spcPct val="80000"/>
              </a:lnSpc>
              <a:spcAft>
                <a:spcPts val="0"/>
              </a:spcAft>
              <a:buClr>
                <a:schemeClr val="tx1">
                  <a:shade val="95000"/>
                </a:schemeClr>
              </a:buClr>
              <a:buFont typeface="Wingdings 2"/>
              <a:buChar char=""/>
              <a:defRPr/>
            </a:pPr>
            <a:r>
              <a:rPr lang="en-US" sz="2400" b="1" i="1" dirty="0"/>
              <a:t>Erythropoietin</a:t>
            </a:r>
            <a:r>
              <a:rPr lang="en-US" sz="2400" dirty="0"/>
              <a:t> </a:t>
            </a:r>
          </a:p>
          <a:p>
            <a:pPr marL="0" indent="0" eaLnBrk="1" fontAlgn="auto" hangingPunct="1">
              <a:lnSpc>
                <a:spcPct val="80000"/>
              </a:lnSpc>
              <a:spcAft>
                <a:spcPts val="0"/>
              </a:spcAft>
              <a:buClr>
                <a:schemeClr val="tx1">
                  <a:shade val="95000"/>
                </a:schemeClr>
              </a:buClr>
              <a:buFontTx/>
              <a:buNone/>
              <a:defRPr/>
            </a:pPr>
            <a:r>
              <a:rPr lang="en-US" sz="2400" dirty="0"/>
              <a:t>is the primary hormone regulator of red blood cell (RBC) production </a:t>
            </a:r>
          </a:p>
          <a:p>
            <a:pPr marL="0" indent="0" eaLnBrk="1" fontAlgn="auto" hangingPunct="1">
              <a:lnSpc>
                <a:spcPct val="80000"/>
              </a:lnSpc>
              <a:spcAft>
                <a:spcPts val="0"/>
              </a:spcAft>
              <a:buClr>
                <a:schemeClr val="tx1">
                  <a:shade val="95000"/>
                </a:schemeClr>
              </a:buClr>
              <a:buFontTx/>
              <a:buNone/>
              <a:defRPr/>
            </a:pPr>
            <a:endParaRPr lang="en-US" sz="2400" dirty="0"/>
          </a:p>
          <a:p>
            <a:pPr marL="274320" indent="-274320" eaLnBrk="1" fontAlgn="auto" hangingPunct="1">
              <a:lnSpc>
                <a:spcPct val="80000"/>
              </a:lnSpc>
              <a:spcAft>
                <a:spcPts val="0"/>
              </a:spcAft>
              <a:buClr>
                <a:schemeClr val="tx1">
                  <a:shade val="95000"/>
                </a:schemeClr>
              </a:buClr>
              <a:buFont typeface="Wingdings 2"/>
              <a:buChar char=""/>
              <a:defRPr/>
            </a:pPr>
            <a:r>
              <a:rPr lang="en-US" sz="2400" dirty="0"/>
              <a:t>In the fetus, erythropoietin comes from the monocyte/macrophage system of the liver. </a:t>
            </a:r>
            <a:endParaRPr lang="ar-JO" sz="2400" dirty="0"/>
          </a:p>
          <a:p>
            <a:pPr marL="274320" indent="-274320" eaLnBrk="1" fontAlgn="auto" hangingPunct="1">
              <a:lnSpc>
                <a:spcPct val="80000"/>
              </a:lnSpc>
              <a:spcAft>
                <a:spcPts val="0"/>
              </a:spcAft>
              <a:buClr>
                <a:schemeClr val="tx1">
                  <a:shade val="95000"/>
                </a:schemeClr>
              </a:buClr>
              <a:buFont typeface="Wingdings 2"/>
              <a:buChar char=""/>
              <a:defRPr/>
            </a:pPr>
            <a:r>
              <a:rPr lang="en-US" sz="2400" dirty="0"/>
              <a:t>Postnatally, erythropoietin is produced in the peritubular cells of the kidneys.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xmlns="" id="{EB381E20-CFCB-43FC-903A-98807BAA6880}"/>
              </a:ext>
            </a:extLst>
          </p:cNvPr>
          <p:cNvSpPr>
            <a:spLocks noGrp="1" noChangeArrowheads="1"/>
          </p:cNvSpPr>
          <p:nvPr>
            <p:ph type="title"/>
          </p:nvPr>
        </p:nvSpPr>
        <p:spPr/>
        <p:txBody>
          <a:bodyPr>
            <a:normAutofit fontScale="90000"/>
          </a:bodyPr>
          <a:lstStyle/>
          <a:p>
            <a:pPr eaLnBrk="1" fontAlgn="auto" hangingPunct="1">
              <a:spcAft>
                <a:spcPts val="0"/>
              </a:spcAft>
              <a:defRPr/>
            </a:pPr>
            <a:r>
              <a:rPr lang="en-US" altLang="en-US">
                <a:solidFill>
                  <a:srgbClr val="7B9899"/>
                </a:solidFill>
                <a:cs typeface="Arial" charset="0"/>
              </a:rPr>
              <a:t>Physiology of Hemoglobin Production</a:t>
            </a:r>
          </a:p>
        </p:txBody>
      </p:sp>
      <p:sp>
        <p:nvSpPr>
          <p:cNvPr id="9219" name="Rectangle 3">
            <a:extLst>
              <a:ext uri="{FF2B5EF4-FFF2-40B4-BE49-F238E27FC236}">
                <a16:creationId xmlns:a16="http://schemas.microsoft.com/office/drawing/2014/main" xmlns="" id="{CB800A6F-A44F-489C-BEC2-AEE7FFCF304F}"/>
              </a:ext>
            </a:extLst>
          </p:cNvPr>
          <p:cNvSpPr>
            <a:spLocks noGrp="1" noChangeArrowheads="1"/>
          </p:cNvSpPr>
          <p:nvPr>
            <p:ph idx="1"/>
          </p:nvPr>
        </p:nvSpPr>
        <p:spPr>
          <a:xfrm>
            <a:off x="684213" y="1700213"/>
            <a:ext cx="7696200" cy="4768850"/>
          </a:xfrm>
        </p:spPr>
        <p:txBody>
          <a:bodyPr>
            <a:normAutofit/>
          </a:bodyPr>
          <a:lstStyle/>
          <a:p>
            <a:pPr marL="274320" indent="-274320" eaLnBrk="1" fontAlgn="auto" hangingPunct="1">
              <a:lnSpc>
                <a:spcPct val="80000"/>
              </a:lnSpc>
              <a:spcAft>
                <a:spcPts val="0"/>
              </a:spcAft>
              <a:buClr>
                <a:schemeClr val="tx1">
                  <a:shade val="95000"/>
                </a:schemeClr>
              </a:buClr>
              <a:buFont typeface="Wingdings 2"/>
              <a:buChar char=""/>
              <a:defRPr/>
            </a:pPr>
            <a:r>
              <a:rPr lang="en-US" sz="2400" dirty="0"/>
              <a:t>Normal RBCs survive an average of 120 days.</a:t>
            </a:r>
          </a:p>
          <a:p>
            <a:pPr marL="274320" indent="-274320" eaLnBrk="1" fontAlgn="auto" hangingPunct="1">
              <a:lnSpc>
                <a:spcPct val="80000"/>
              </a:lnSpc>
              <a:spcAft>
                <a:spcPts val="0"/>
              </a:spcAft>
              <a:buClr>
                <a:schemeClr val="tx1">
                  <a:shade val="95000"/>
                </a:schemeClr>
              </a:buClr>
              <a:buFont typeface="Wingdings 2"/>
              <a:buChar char=""/>
              <a:defRPr/>
            </a:pPr>
            <a:r>
              <a:rPr lang="en-US" sz="2400" dirty="0"/>
              <a:t>The hemoglobin molecule is a </a:t>
            </a:r>
            <a:r>
              <a:rPr lang="en-US" sz="2400" dirty="0" err="1"/>
              <a:t>heme</a:t>
            </a:r>
            <a:r>
              <a:rPr lang="en-US" sz="2400" dirty="0"/>
              <a:t>-protein complex of two pairs of similar polypeptide chains </a:t>
            </a:r>
          </a:p>
          <a:p>
            <a:pPr marL="274320" indent="-274320" eaLnBrk="1" fontAlgn="auto" hangingPunct="1">
              <a:lnSpc>
                <a:spcPct val="80000"/>
              </a:lnSpc>
              <a:spcAft>
                <a:spcPts val="0"/>
              </a:spcAft>
              <a:buClr>
                <a:schemeClr val="tx1">
                  <a:shade val="95000"/>
                </a:schemeClr>
              </a:buClr>
              <a:buFont typeface="Wingdings 2"/>
              <a:buChar char=""/>
              <a:defRPr/>
            </a:pPr>
            <a:r>
              <a:rPr lang="en-US" sz="2400" dirty="0"/>
              <a:t>There are six types of hemoglobin in humans: </a:t>
            </a:r>
          </a:p>
          <a:p>
            <a:pPr marL="0" indent="0" eaLnBrk="1" fontAlgn="auto" hangingPunct="1">
              <a:lnSpc>
                <a:spcPct val="80000"/>
              </a:lnSpc>
              <a:spcAft>
                <a:spcPts val="0"/>
              </a:spcAft>
              <a:buClr>
                <a:schemeClr val="tx1">
                  <a:shade val="95000"/>
                </a:schemeClr>
              </a:buClr>
              <a:buFontTx/>
              <a:buNone/>
              <a:defRPr/>
            </a:pPr>
            <a:r>
              <a:rPr lang="en-US" sz="2400" dirty="0"/>
              <a:t>   -the embryonic: Gower-I, Gower-II, Portland, fetal hemoglobin (</a:t>
            </a:r>
            <a:r>
              <a:rPr lang="en-US" sz="2400" dirty="0" err="1"/>
              <a:t>HbF</a:t>
            </a:r>
            <a:r>
              <a:rPr lang="en-US" sz="2400" dirty="0"/>
              <a:t>)      and </a:t>
            </a:r>
          </a:p>
          <a:p>
            <a:pPr marL="0" indent="0" eaLnBrk="1" fontAlgn="auto" hangingPunct="1">
              <a:lnSpc>
                <a:spcPct val="80000"/>
              </a:lnSpc>
              <a:spcAft>
                <a:spcPts val="0"/>
              </a:spcAft>
              <a:buClr>
                <a:schemeClr val="tx1">
                  <a:shade val="95000"/>
                </a:schemeClr>
              </a:buClr>
              <a:buFontTx/>
              <a:buNone/>
              <a:defRPr/>
            </a:pPr>
            <a:r>
              <a:rPr lang="en-US" sz="2400" dirty="0"/>
              <a:t>  -normal adult hemoglobin (</a:t>
            </a:r>
            <a:r>
              <a:rPr lang="en-US" sz="2400" dirty="0" err="1"/>
              <a:t>HbA</a:t>
            </a:r>
            <a:r>
              <a:rPr lang="en-US" sz="2400" dirty="0"/>
              <a:t> and HbA2).</a:t>
            </a:r>
          </a:p>
          <a:p>
            <a:pPr marL="274320" indent="-274320" eaLnBrk="1" fontAlgn="auto" hangingPunct="1">
              <a:lnSpc>
                <a:spcPct val="80000"/>
              </a:lnSpc>
              <a:spcAft>
                <a:spcPts val="0"/>
              </a:spcAft>
              <a:buClr>
                <a:schemeClr val="tx1">
                  <a:shade val="95000"/>
                </a:schemeClr>
              </a:buClr>
              <a:buFont typeface="Wingdings 2"/>
              <a:buChar char=""/>
              <a:defRPr/>
            </a:pPr>
            <a:r>
              <a:rPr lang="en-US" sz="2400" dirty="0"/>
              <a:t> Hb F has a higher affinity for oxygen than adult hemoglobin</a:t>
            </a:r>
          </a:p>
          <a:p>
            <a:pPr marL="274320" indent="-274320" eaLnBrk="1" fontAlgn="auto" hangingPunct="1">
              <a:lnSpc>
                <a:spcPct val="80000"/>
              </a:lnSpc>
              <a:spcAft>
                <a:spcPts val="0"/>
              </a:spcAft>
              <a:buClr>
                <a:schemeClr val="tx1">
                  <a:shade val="95000"/>
                </a:schemeClr>
              </a:buClr>
              <a:buFont typeface="Wingdings 2"/>
              <a:buChar char=""/>
              <a:defRPr/>
            </a:pPr>
            <a:r>
              <a:rPr lang="en-US" sz="2400" dirty="0"/>
              <a:t> Hb F rapidly decrease to trace levels and is ultimately replaced by the age of 6-12 months </a:t>
            </a:r>
          </a:p>
          <a:p>
            <a:pPr marL="0" indent="0" eaLnBrk="1" fontAlgn="auto" hangingPunct="1">
              <a:lnSpc>
                <a:spcPct val="80000"/>
              </a:lnSpc>
              <a:spcAft>
                <a:spcPts val="0"/>
              </a:spcAft>
              <a:buClr>
                <a:schemeClr val="tx1">
                  <a:shade val="95000"/>
                </a:schemeClr>
              </a:buClr>
              <a:buFont typeface="Wingdings 2" pitchFamily="18" charset="2"/>
              <a:buNone/>
              <a:defRPr/>
            </a:pPr>
            <a:r>
              <a:rPr lang="en-US" sz="2400" dirty="0"/>
              <a:t>   by adult </a:t>
            </a:r>
            <a:r>
              <a:rPr lang="en-US" sz="2400" dirty="0" err="1"/>
              <a:t>HbA</a:t>
            </a:r>
            <a:r>
              <a:rPr lang="en-US" sz="2400" dirty="0"/>
              <a:t> and HbA2. </a:t>
            </a:r>
            <a:endParaRPr lang="ar-JO" sz="2400" dirty="0"/>
          </a:p>
          <a:p>
            <a:pPr marL="274320" indent="-274320" eaLnBrk="1" fontAlgn="auto" hangingPunct="1">
              <a:lnSpc>
                <a:spcPct val="80000"/>
              </a:lnSpc>
              <a:spcAft>
                <a:spcPts val="0"/>
              </a:spcAft>
              <a:buClr>
                <a:schemeClr val="tx1">
                  <a:shade val="95000"/>
                </a:schemeClr>
              </a:buClr>
              <a:buFont typeface="Wingdings 2"/>
              <a:buChar char=""/>
              <a:defRPr/>
            </a:pPr>
            <a:endParaRPr lang="en-CA"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xmlns="" id="{7589839C-0E2B-4802-AB9A-9FF4C1CE5FB3}"/>
              </a:ext>
            </a:extLst>
          </p:cNvPr>
          <p:cNvSpPr>
            <a:spLocks noGrp="1" noChangeArrowheads="1"/>
          </p:cNvSpPr>
          <p:nvPr>
            <p:ph type="title"/>
          </p:nvPr>
        </p:nvSpPr>
        <p:spPr/>
        <p:txBody>
          <a:bodyPr/>
          <a:lstStyle/>
          <a:p>
            <a:pPr eaLnBrk="1" fontAlgn="auto" hangingPunct="1">
              <a:spcAft>
                <a:spcPts val="0"/>
              </a:spcAft>
              <a:defRPr/>
            </a:pPr>
            <a:r>
              <a:rPr lang="en-US" altLang="en-US">
                <a:solidFill>
                  <a:srgbClr val="7B9899"/>
                </a:solidFill>
                <a:cs typeface="Arial" charset="0"/>
              </a:rPr>
              <a:t>PHYSIOLOGICAL  ANEMIA</a:t>
            </a:r>
          </a:p>
        </p:txBody>
      </p:sp>
      <p:sp>
        <p:nvSpPr>
          <p:cNvPr id="10243" name="Rectangle 3">
            <a:extLst>
              <a:ext uri="{FF2B5EF4-FFF2-40B4-BE49-F238E27FC236}">
                <a16:creationId xmlns:a16="http://schemas.microsoft.com/office/drawing/2014/main" xmlns="" id="{FEA8B2FB-C939-4363-8E30-D9187CA4300E}"/>
              </a:ext>
            </a:extLst>
          </p:cNvPr>
          <p:cNvSpPr>
            <a:spLocks noGrp="1" noChangeArrowheads="1"/>
          </p:cNvSpPr>
          <p:nvPr>
            <p:ph idx="1"/>
          </p:nvPr>
        </p:nvSpPr>
        <p:spPr>
          <a:xfrm>
            <a:off x="4067175" y="1484313"/>
            <a:ext cx="4835525" cy="4824412"/>
          </a:xfrm>
        </p:spPr>
        <p:txBody>
          <a:bodyPr>
            <a:normAutofit/>
          </a:bodyPr>
          <a:lstStyle/>
          <a:p>
            <a:pPr marL="274320" indent="-274320" eaLnBrk="1" fontAlgn="auto" hangingPunct="1">
              <a:lnSpc>
                <a:spcPct val="90000"/>
              </a:lnSpc>
              <a:spcAft>
                <a:spcPts val="0"/>
              </a:spcAft>
              <a:buClr>
                <a:schemeClr val="tx1">
                  <a:shade val="95000"/>
                </a:schemeClr>
              </a:buClr>
              <a:buFont typeface="Wingdings 2"/>
              <a:buChar char=""/>
              <a:defRPr/>
            </a:pPr>
            <a:r>
              <a:rPr lang="en-US" dirty="0"/>
              <a:t>PHYSIOLOGIC ANEMIA OF INFANCY occurs at 8-12wk in full term babies and  6-8wk in  premature babies. </a:t>
            </a:r>
          </a:p>
          <a:p>
            <a:pPr marL="274320" indent="-274320" eaLnBrk="1" fontAlgn="auto" hangingPunct="1">
              <a:lnSpc>
                <a:spcPct val="90000"/>
              </a:lnSpc>
              <a:spcAft>
                <a:spcPts val="0"/>
              </a:spcAft>
              <a:buClr>
                <a:schemeClr val="tx1">
                  <a:shade val="95000"/>
                </a:schemeClr>
              </a:buClr>
              <a:buFont typeface="Wingdings 2"/>
              <a:buChar char=""/>
              <a:defRPr/>
            </a:pPr>
            <a:r>
              <a:rPr lang="en-US" dirty="0"/>
              <a:t>hemoglobin concentration is  as low as </a:t>
            </a:r>
          </a:p>
          <a:p>
            <a:pPr marL="0" indent="0" eaLnBrk="1" fontAlgn="auto" hangingPunct="1">
              <a:lnSpc>
                <a:spcPct val="90000"/>
              </a:lnSpc>
              <a:spcAft>
                <a:spcPts val="0"/>
              </a:spcAft>
              <a:buClr>
                <a:schemeClr val="tx1">
                  <a:shade val="95000"/>
                </a:schemeClr>
              </a:buClr>
              <a:buFontTx/>
              <a:buNone/>
              <a:defRPr/>
            </a:pPr>
            <a:r>
              <a:rPr lang="en-US" dirty="0"/>
              <a:t>  9</a:t>
            </a:r>
            <a:r>
              <a:rPr lang="en-US" dirty="0">
                <a:latin typeface="Arial" charset="0"/>
              </a:rPr>
              <a:t>–</a:t>
            </a:r>
            <a:r>
              <a:rPr lang="en-US" dirty="0"/>
              <a:t>11g/dl in term and, in premature Minimal hemoglobin levels of 7</a:t>
            </a:r>
            <a:r>
              <a:rPr lang="en-US" dirty="0">
                <a:latin typeface="Arial" charset="0"/>
              </a:rPr>
              <a:t>–</a:t>
            </a:r>
            <a:r>
              <a:rPr lang="en-US" dirty="0"/>
              <a:t>9 g/</a:t>
            </a:r>
            <a:r>
              <a:rPr lang="en-US" dirty="0" err="1"/>
              <a:t>dL</a:t>
            </a:r>
            <a:endParaRPr lang="ar-JO" dirty="0"/>
          </a:p>
          <a:p>
            <a:pPr marL="274320" indent="-274320" eaLnBrk="1" fontAlgn="auto" hangingPunct="1">
              <a:lnSpc>
                <a:spcPct val="90000"/>
              </a:lnSpc>
              <a:spcAft>
                <a:spcPts val="0"/>
              </a:spcAft>
              <a:buClr>
                <a:schemeClr val="tx1">
                  <a:shade val="95000"/>
                </a:schemeClr>
              </a:buClr>
              <a:buFont typeface="Wingdings 2"/>
              <a:buChar char=""/>
              <a:defRPr/>
            </a:pPr>
            <a:endParaRPr lang="en-CA" dirty="0"/>
          </a:p>
        </p:txBody>
      </p:sp>
      <p:pic>
        <p:nvPicPr>
          <p:cNvPr id="1229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916113"/>
            <a:ext cx="3960813"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xmlns="" id="{1E3CDF87-DE17-4B23-9760-59DCB7CA0BCF}"/>
              </a:ext>
            </a:extLst>
          </p:cNvPr>
          <p:cNvSpPr>
            <a:spLocks noGrp="1" noChangeArrowheads="1"/>
          </p:cNvSpPr>
          <p:nvPr>
            <p:ph type="title"/>
          </p:nvPr>
        </p:nvSpPr>
        <p:spPr>
          <a:xfrm>
            <a:off x="467544" y="0"/>
            <a:ext cx="8229600" cy="1143000"/>
          </a:xfrm>
        </p:spPr>
        <p:txBody>
          <a:bodyPr>
            <a:normAutofit fontScale="90000"/>
          </a:bodyPr>
          <a:lstStyle/>
          <a:p>
            <a:pPr eaLnBrk="1" fontAlgn="auto" hangingPunct="1">
              <a:spcAft>
                <a:spcPts val="0"/>
              </a:spcAft>
              <a:defRPr/>
            </a:pPr>
            <a:r>
              <a:rPr lang="en-US" altLang="en-US" dirty="0">
                <a:solidFill>
                  <a:srgbClr val="7B9899"/>
                </a:solidFill>
                <a:cs typeface="Arial" charset="0"/>
              </a:rPr>
              <a:t>PHYSIOLOGIC ANEMIA OF INFANCY</a:t>
            </a:r>
          </a:p>
        </p:txBody>
      </p:sp>
      <p:sp>
        <p:nvSpPr>
          <p:cNvPr id="11267" name="Rectangle 3">
            <a:extLst>
              <a:ext uri="{FF2B5EF4-FFF2-40B4-BE49-F238E27FC236}">
                <a16:creationId xmlns:a16="http://schemas.microsoft.com/office/drawing/2014/main" xmlns="" id="{2DBF4B88-E0CD-4CB8-8958-A687844EFC74}"/>
              </a:ext>
            </a:extLst>
          </p:cNvPr>
          <p:cNvSpPr>
            <a:spLocks noGrp="1" noChangeArrowheads="1"/>
          </p:cNvSpPr>
          <p:nvPr>
            <p:ph idx="1"/>
          </p:nvPr>
        </p:nvSpPr>
        <p:spPr>
          <a:xfrm>
            <a:off x="684213" y="1341438"/>
            <a:ext cx="7696200" cy="4679950"/>
          </a:xfrm>
        </p:spPr>
        <p:txBody>
          <a:bodyPr>
            <a:normAutofit lnSpcReduction="10000"/>
          </a:bodyPr>
          <a:lstStyle/>
          <a:p>
            <a:pPr marL="0" indent="0" eaLnBrk="1" fontAlgn="auto" hangingPunct="1">
              <a:lnSpc>
                <a:spcPct val="80000"/>
              </a:lnSpc>
              <a:spcAft>
                <a:spcPts val="0"/>
              </a:spcAft>
              <a:buClr>
                <a:schemeClr val="tx1">
                  <a:shade val="95000"/>
                </a:schemeClr>
              </a:buClr>
              <a:buFontTx/>
              <a:buNone/>
              <a:defRPr/>
            </a:pPr>
            <a:r>
              <a:rPr lang="en-US" sz="2500" dirty="0"/>
              <a:t>Why?</a:t>
            </a:r>
          </a:p>
          <a:p>
            <a:pPr marL="0" indent="0" eaLnBrk="1" fontAlgn="auto" hangingPunct="1">
              <a:lnSpc>
                <a:spcPct val="80000"/>
              </a:lnSpc>
              <a:spcAft>
                <a:spcPts val="0"/>
              </a:spcAft>
              <a:buClr>
                <a:schemeClr val="tx1">
                  <a:shade val="95000"/>
                </a:schemeClr>
              </a:buClr>
              <a:buFontTx/>
              <a:buNone/>
              <a:defRPr/>
            </a:pPr>
            <a:endParaRPr lang="en-US" sz="2500" dirty="0"/>
          </a:p>
          <a:p>
            <a:pPr marL="274320" indent="-274320" eaLnBrk="1" fontAlgn="auto" hangingPunct="1">
              <a:lnSpc>
                <a:spcPct val="80000"/>
              </a:lnSpc>
              <a:spcAft>
                <a:spcPts val="0"/>
              </a:spcAft>
              <a:buClr>
                <a:schemeClr val="tx1">
                  <a:shade val="95000"/>
                </a:schemeClr>
              </a:buClr>
              <a:buFont typeface="Wingdings 2"/>
              <a:buChar char=""/>
              <a:defRPr/>
            </a:pPr>
            <a:r>
              <a:rPr lang="en-US" sz="2500" dirty="0"/>
              <a:t>at birth, the hemoglobin-oxygen saturation increases from 50 to 95% or more after the first respiration . </a:t>
            </a:r>
          </a:p>
          <a:p>
            <a:pPr marL="274320" indent="-274320" eaLnBrk="1" fontAlgn="auto" hangingPunct="1">
              <a:lnSpc>
                <a:spcPct val="80000"/>
              </a:lnSpc>
              <a:spcAft>
                <a:spcPts val="0"/>
              </a:spcAft>
              <a:buClr>
                <a:schemeClr val="tx1">
                  <a:shade val="95000"/>
                </a:schemeClr>
              </a:buClr>
              <a:buFont typeface="Wingdings 2"/>
              <a:buChar char=""/>
              <a:defRPr/>
            </a:pPr>
            <a:r>
              <a:rPr lang="en-US" sz="2500" dirty="0"/>
              <a:t>the increase in tissue oxygen delivery (gradual shift of the </a:t>
            </a:r>
            <a:r>
              <a:rPr lang="en-US" sz="2500" dirty="0" err="1"/>
              <a:t>heamoglobin</a:t>
            </a:r>
            <a:r>
              <a:rPr lang="en-US" sz="2500" dirty="0"/>
              <a:t> )downregulates erythropoietin (EPO) </a:t>
            </a:r>
            <a:r>
              <a:rPr lang="en-US" sz="2500" b="1" i="1" dirty="0"/>
              <a:t>production</a:t>
            </a:r>
            <a:r>
              <a:rPr lang="en-US" sz="2500" dirty="0"/>
              <a:t>  and, erythropoiesis is suppressed(aged RBCS not replaced)still the response to EPO IS NORMAL)  </a:t>
            </a:r>
          </a:p>
          <a:p>
            <a:pPr marL="548640" indent="-411480" eaLnBrk="1" fontAlgn="auto" hangingPunct="1">
              <a:spcAft>
                <a:spcPts val="0"/>
              </a:spcAft>
              <a:buClr>
                <a:schemeClr val="tx1">
                  <a:shade val="95000"/>
                </a:schemeClr>
              </a:buClr>
              <a:buFont typeface="Wingdings 2"/>
              <a:buChar char=""/>
              <a:defRPr/>
            </a:pPr>
            <a:r>
              <a:rPr lang="en-US" sz="2400" dirty="0">
                <a:cs typeface="Times New Roman" pitchFamily="18" charset="0"/>
              </a:rPr>
              <a:t>Dilution factors, rapid growth of the baby</a:t>
            </a:r>
          </a:p>
          <a:p>
            <a:pPr marL="548640" indent="-411480" eaLnBrk="1" fontAlgn="auto" hangingPunct="1">
              <a:spcAft>
                <a:spcPts val="0"/>
              </a:spcAft>
              <a:buClr>
                <a:schemeClr val="tx1">
                  <a:shade val="95000"/>
                </a:schemeClr>
              </a:buClr>
              <a:buFont typeface="Wingdings 2"/>
              <a:buChar char=""/>
              <a:defRPr/>
            </a:pPr>
            <a:r>
              <a:rPr lang="en-US" sz="2400" dirty="0">
                <a:cs typeface="Times New Roman" pitchFamily="18" charset="0"/>
              </a:rPr>
              <a:t>Shortened RBC SPAN</a:t>
            </a:r>
          </a:p>
          <a:p>
            <a:pPr marL="548640" indent="-411480" eaLnBrk="1" fontAlgn="auto" hangingPunct="1">
              <a:spcAft>
                <a:spcPts val="0"/>
              </a:spcAft>
              <a:buClr>
                <a:schemeClr val="tx1">
                  <a:shade val="95000"/>
                </a:schemeClr>
              </a:buClr>
              <a:buFont typeface="Wingdings 2"/>
              <a:buChar char=""/>
              <a:defRPr/>
            </a:pPr>
            <a:r>
              <a:rPr lang="en-US" sz="2400" dirty="0">
                <a:cs typeface="Times New Roman" pitchFamily="18" charset="0"/>
              </a:rPr>
              <a:t>At appoint where o2 need exceed the o2 delivery </a:t>
            </a:r>
            <a:r>
              <a:rPr lang="en-US" sz="2400" dirty="0" err="1">
                <a:cs typeface="Times New Roman" pitchFamily="18" charset="0"/>
              </a:rPr>
              <a:t>anemioa</a:t>
            </a:r>
            <a:r>
              <a:rPr lang="en-US" sz="2400" dirty="0">
                <a:cs typeface="Times New Roman" pitchFamily="18" charset="0"/>
              </a:rPr>
              <a:t> occur then </a:t>
            </a:r>
            <a:r>
              <a:rPr lang="en-US" sz="2400" dirty="0" err="1">
                <a:cs typeface="Times New Roman" pitchFamily="18" charset="0"/>
              </a:rPr>
              <a:t>erythropiosis</a:t>
            </a:r>
            <a:r>
              <a:rPr lang="en-US" sz="2400" dirty="0">
                <a:cs typeface="Times New Roman" pitchFamily="18" charset="0"/>
              </a:rPr>
              <a:t> re-started </a:t>
            </a:r>
          </a:p>
          <a:p>
            <a:pPr marL="274320" indent="-274320" eaLnBrk="1" fontAlgn="auto" hangingPunct="1">
              <a:lnSpc>
                <a:spcPct val="80000"/>
              </a:lnSpc>
              <a:spcAft>
                <a:spcPts val="0"/>
              </a:spcAft>
              <a:buClr>
                <a:schemeClr val="tx1">
                  <a:shade val="95000"/>
                </a:schemeClr>
              </a:buClr>
              <a:buFont typeface="Wingdings 2"/>
              <a:buChar char=""/>
              <a:defRPr/>
            </a:pPr>
            <a:endParaRPr lang="en-US" sz="2500" dirty="0"/>
          </a:p>
          <a:p>
            <a:pPr marL="274320" indent="-274320" eaLnBrk="1" fontAlgn="auto" hangingPunct="1">
              <a:lnSpc>
                <a:spcPct val="80000"/>
              </a:lnSpc>
              <a:spcAft>
                <a:spcPts val="0"/>
              </a:spcAft>
              <a:buClr>
                <a:schemeClr val="tx1">
                  <a:shade val="95000"/>
                </a:schemeClr>
              </a:buClr>
              <a:buFont typeface="Wingdings 2"/>
              <a:buChar char=""/>
              <a:defRPr/>
            </a:pPr>
            <a:endParaRPr lang="en-US" sz="25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Apex</Template>
  <TotalTime>7885</TotalTime>
  <Words>2192</Words>
  <Application>Microsoft Office PowerPoint</Application>
  <PresentationFormat>On-screen Show (4:3)</PresentationFormat>
  <Paragraphs>284</Paragraphs>
  <Slides>52</Slides>
  <Notes>3</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52</vt:i4>
      </vt:variant>
    </vt:vector>
  </HeadingPairs>
  <TitlesOfParts>
    <vt:vector size="63" baseType="lpstr">
      <vt:lpstr>Comic Sans MS</vt:lpstr>
      <vt:lpstr>Arial</vt:lpstr>
      <vt:lpstr>Lucida Sans</vt:lpstr>
      <vt:lpstr>Tahoma</vt:lpstr>
      <vt:lpstr>Book Antiqua</vt:lpstr>
      <vt:lpstr>Times New Roman</vt:lpstr>
      <vt:lpstr>Wingdings 2</vt:lpstr>
      <vt:lpstr>Wingdings</vt:lpstr>
      <vt:lpstr>Wingdings 3</vt:lpstr>
      <vt:lpstr>Calibri</vt:lpstr>
      <vt:lpstr>Apex</vt:lpstr>
      <vt:lpstr> ANEMIA</vt:lpstr>
      <vt:lpstr>ANEMIA</vt:lpstr>
      <vt:lpstr>ANEMIA</vt:lpstr>
      <vt:lpstr>ANEMIA</vt:lpstr>
      <vt:lpstr>PowerPoint Presentation</vt:lpstr>
      <vt:lpstr>Physiology of Hemoglobin Production </vt:lpstr>
      <vt:lpstr>Physiology of Hemoglobin Production</vt:lpstr>
      <vt:lpstr>PHYSIOLOGICAL  ANEMIA</vt:lpstr>
      <vt:lpstr>PHYSIOLOGIC ANEMIA OF INFANCY</vt:lpstr>
      <vt:lpstr>PHYSIOLOGIC ANEMIA OF INFANCY</vt:lpstr>
      <vt:lpstr>CLASSIFICATION OF ANEMIA</vt:lpstr>
      <vt:lpstr> Classification of anemia by pathophysiologic  mechanism </vt:lpstr>
      <vt:lpstr>I. Failure of erythrocyte production </vt:lpstr>
      <vt:lpstr>A. Bone marrow failure </vt:lpstr>
      <vt:lpstr>B. Impaired erythropoietin production </vt:lpstr>
      <vt:lpstr>C. Disorders of erythroid maturation/ineffective erythropoiesis </vt:lpstr>
      <vt:lpstr>C. Disorders of erythroid maturation/ineffective erythropoiesis</vt:lpstr>
      <vt:lpstr>II. Increased RBC loss or destruction </vt:lpstr>
      <vt:lpstr> Classification of anemia based on red cell size </vt:lpstr>
      <vt:lpstr>Microcytic anemia</vt:lpstr>
      <vt:lpstr>Normocytic anemia </vt:lpstr>
      <vt:lpstr>Macrocytic anemia</vt:lpstr>
      <vt:lpstr>Megaloblastic Changes</vt:lpstr>
      <vt:lpstr>Macrocytic anemia</vt:lpstr>
      <vt:lpstr>Approach to Patient</vt:lpstr>
      <vt:lpstr>PowerPoint Presentation</vt:lpstr>
      <vt:lpstr>PowerPoint Presentation</vt:lpstr>
      <vt:lpstr>Physical examination</vt:lpstr>
      <vt:lpstr>PowerPoint Presentation</vt:lpstr>
      <vt:lpstr>PowerPoint Presentation</vt:lpstr>
      <vt:lpstr>PowerPoint Presentation</vt:lpstr>
      <vt:lpstr>Lab</vt:lpstr>
      <vt:lpstr>Lab</vt:lpstr>
      <vt:lpstr>LABs</vt:lpstr>
      <vt:lpstr>PowerPoint Presentation</vt:lpstr>
      <vt:lpstr>PowerPoint Presentation</vt:lpstr>
      <vt:lpstr>IRON DEFICIENCY ANEMIA</vt:lpstr>
      <vt:lpstr>IRON DEFICIENCY ANEMIA</vt:lpstr>
      <vt:lpstr>                   IDA   :  Etiology</vt:lpstr>
      <vt:lpstr>Cow milk blood loss</vt:lpstr>
      <vt:lpstr>IDA : Clinical Manifestations </vt:lpstr>
      <vt:lpstr>LAB diagnosis</vt:lpstr>
      <vt:lpstr>Hematological sequence in IDA</vt:lpstr>
      <vt:lpstr>Differential Diagnosis </vt:lpstr>
      <vt:lpstr>Differential Diagnosis</vt:lpstr>
      <vt:lpstr>Differential Diagnosis</vt:lpstr>
      <vt:lpstr>RDW</vt:lpstr>
      <vt:lpstr>Treatment </vt:lpstr>
      <vt:lpstr>PowerPoint Presentation</vt:lpstr>
      <vt:lpstr>  Responses to Iron Therapy in Iron-Deficiency Anemia </vt:lpstr>
      <vt:lpstr>Blood Transfusion for IDA</vt:lpstr>
      <vt:lpstr>THANK YOU</vt:lpstr>
    </vt:vector>
  </TitlesOfParts>
  <Company>mutah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ANEMIA</dc:title>
  <dc:creator>ADMINnedal hofthi</dc:creator>
  <cp:lastModifiedBy>Abeer Alsarairah</cp:lastModifiedBy>
  <cp:revision>71</cp:revision>
  <dcterms:created xsi:type="dcterms:W3CDTF">2007-11-12T21:27:06Z</dcterms:created>
  <dcterms:modified xsi:type="dcterms:W3CDTF">2021-02-12T09:33:57Z</dcterms:modified>
</cp:coreProperties>
</file>