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86" r:id="rId2"/>
    <p:sldId id="257" r:id="rId3"/>
    <p:sldId id="259" r:id="rId4"/>
    <p:sldId id="261" r:id="rId5"/>
    <p:sldId id="284" r:id="rId6"/>
    <p:sldId id="258" r:id="rId7"/>
    <p:sldId id="277" r:id="rId8"/>
    <p:sldId id="280" r:id="rId9"/>
    <p:sldId id="281" r:id="rId10"/>
    <p:sldId id="282" r:id="rId11"/>
    <p:sldId id="278" r:id="rId12"/>
    <p:sldId id="279" r:id="rId13"/>
    <p:sldId id="274" r:id="rId14"/>
    <p:sldId id="275" r:id="rId15"/>
    <p:sldId id="276" r:id="rId16"/>
    <p:sldId id="270" r:id="rId17"/>
    <p:sldId id="273" r:id="rId18"/>
    <p:sldId id="272" r:id="rId19"/>
    <p:sldId id="268" r:id="rId20"/>
    <p:sldId id="269" r:id="rId21"/>
    <p:sldId id="271" r:id="rId22"/>
    <p:sldId id="264" r:id="rId23"/>
    <p:sldId id="265" r:id="rId24"/>
    <p:sldId id="267" r:id="rId25"/>
    <p:sldId id="266" r:id="rId26"/>
    <p:sldId id="260" r:id="rId27"/>
    <p:sldId id="262" r:id="rId28"/>
    <p:sldId id="263" r:id="rId29"/>
    <p:sldId id="285" r:id="rId30"/>
    <p:sldId id="283" r:id="rId31"/>
  </p:sldIdLst>
  <p:sldSz cx="9144000" cy="6858000" type="screen4x3"/>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19" name="عنصر نائب للتذييل 18"/>
          <p:cNvSpPr>
            <a:spLocks noGrp="1"/>
          </p:cNvSpPr>
          <p:nvPr>
            <p:ph type="ftr" sz="quarter" idx="11"/>
          </p:nvPr>
        </p:nvSpPr>
        <p:spPr/>
        <p:txBody>
          <a:bodyPr/>
          <a:lstStyle/>
          <a:p>
            <a:endParaRPr lang="ar-AE"/>
          </a:p>
        </p:txBody>
      </p:sp>
      <p:sp>
        <p:nvSpPr>
          <p:cNvPr id="27" name="عنصر نائب لرقم الشريحة 26"/>
          <p:cNvSpPr>
            <a:spLocks noGrp="1"/>
          </p:cNvSpPr>
          <p:nvPr>
            <p:ph type="sldNum" sz="quarter" idx="12"/>
          </p:nvPr>
        </p:nvSpPr>
        <p:spPr/>
        <p:txBody>
          <a:bodyPr/>
          <a:lstStyle/>
          <a:p>
            <a:fld id="{0701C9FE-7258-4E48-A33F-CE45A84BB4B7}" type="slidenum">
              <a:rPr lang="ar-AE" smtClean="0"/>
              <a:pPr/>
              <a:t>‹#›</a:t>
            </a:fld>
            <a:endParaRPr lang="ar-A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5" name="عنصر نائب للتذييل 4"/>
          <p:cNvSpPr>
            <a:spLocks noGrp="1"/>
          </p:cNvSpPr>
          <p:nvPr>
            <p:ph type="ftr" sz="quarter" idx="11"/>
          </p:nvPr>
        </p:nvSpPr>
        <p:spPr/>
        <p:txBody>
          <a:bodyPr/>
          <a:lstStyle/>
          <a:p>
            <a:endParaRPr lang="ar-AE"/>
          </a:p>
        </p:txBody>
      </p:sp>
      <p:sp>
        <p:nvSpPr>
          <p:cNvPr id="6" name="عنصر نائب لرقم الشريحة 5"/>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5" name="عنصر نائب للتذييل 4"/>
          <p:cNvSpPr>
            <a:spLocks noGrp="1"/>
          </p:cNvSpPr>
          <p:nvPr>
            <p:ph type="ftr" sz="quarter" idx="11"/>
          </p:nvPr>
        </p:nvSpPr>
        <p:spPr/>
        <p:txBody>
          <a:bodyPr/>
          <a:lstStyle/>
          <a:p>
            <a:endParaRPr lang="ar-AE"/>
          </a:p>
        </p:txBody>
      </p:sp>
      <p:sp>
        <p:nvSpPr>
          <p:cNvPr id="6" name="عنصر نائب لرقم الشريحة 5"/>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5" name="عنصر نائب للتذييل 4"/>
          <p:cNvSpPr>
            <a:spLocks noGrp="1"/>
          </p:cNvSpPr>
          <p:nvPr>
            <p:ph type="ftr" sz="quarter" idx="11"/>
          </p:nvPr>
        </p:nvSpPr>
        <p:spPr/>
        <p:txBody>
          <a:bodyPr/>
          <a:lstStyle/>
          <a:p>
            <a:endParaRPr lang="ar-AE"/>
          </a:p>
        </p:txBody>
      </p:sp>
      <p:sp>
        <p:nvSpPr>
          <p:cNvPr id="6" name="عنصر نائب لرقم الشريحة 5"/>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5" name="عنصر نائب للتذييل 4"/>
          <p:cNvSpPr>
            <a:spLocks noGrp="1"/>
          </p:cNvSpPr>
          <p:nvPr>
            <p:ph type="ftr" sz="quarter" idx="11"/>
          </p:nvPr>
        </p:nvSpPr>
        <p:spPr/>
        <p:txBody>
          <a:bodyPr/>
          <a:lstStyle/>
          <a:p>
            <a:endParaRPr lang="ar-AE"/>
          </a:p>
        </p:txBody>
      </p:sp>
      <p:sp>
        <p:nvSpPr>
          <p:cNvPr id="6" name="عنصر نائب لرقم الشريحة 5"/>
          <p:cNvSpPr>
            <a:spLocks noGrp="1"/>
          </p:cNvSpPr>
          <p:nvPr>
            <p:ph type="sldNum" sz="quarter" idx="12"/>
          </p:nvPr>
        </p:nvSpPr>
        <p:spPr/>
        <p:txBody>
          <a:bodyPr/>
          <a:lstStyle/>
          <a:p>
            <a:fld id="{0701C9FE-7258-4E48-A33F-CE45A84BB4B7}" type="slidenum">
              <a:rPr lang="ar-AE" smtClean="0"/>
              <a:pPr/>
              <a:t>‹#›</a:t>
            </a:fld>
            <a:endParaRPr lang="ar-A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6" name="عنصر نائب للتذييل 5"/>
          <p:cNvSpPr>
            <a:spLocks noGrp="1"/>
          </p:cNvSpPr>
          <p:nvPr>
            <p:ph type="ftr" sz="quarter" idx="11"/>
          </p:nvPr>
        </p:nvSpPr>
        <p:spPr/>
        <p:txBody>
          <a:bodyPr/>
          <a:lstStyle/>
          <a:p>
            <a:endParaRPr lang="ar-AE"/>
          </a:p>
        </p:txBody>
      </p:sp>
      <p:sp>
        <p:nvSpPr>
          <p:cNvPr id="7" name="عنصر نائب لرقم الشريحة 6"/>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8" name="عنصر نائب للتذييل 7"/>
          <p:cNvSpPr>
            <a:spLocks noGrp="1"/>
          </p:cNvSpPr>
          <p:nvPr>
            <p:ph type="ftr" sz="quarter" idx="11"/>
          </p:nvPr>
        </p:nvSpPr>
        <p:spPr/>
        <p:txBody>
          <a:bodyPr/>
          <a:lstStyle/>
          <a:p>
            <a:endParaRPr lang="ar-AE"/>
          </a:p>
        </p:txBody>
      </p:sp>
      <p:sp>
        <p:nvSpPr>
          <p:cNvPr id="9" name="عنصر نائب لرقم الشريحة 8"/>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8" name="عنصر نائب لرقم الشريحة 7"/>
          <p:cNvSpPr>
            <a:spLocks noGrp="1"/>
          </p:cNvSpPr>
          <p:nvPr>
            <p:ph type="sldNum" sz="quarter" idx="11"/>
          </p:nvPr>
        </p:nvSpPr>
        <p:spPr/>
        <p:txBody>
          <a:bodyPr/>
          <a:lstStyle/>
          <a:p>
            <a:fld id="{0701C9FE-7258-4E48-A33F-CE45A84BB4B7}" type="slidenum">
              <a:rPr lang="ar-AE" smtClean="0"/>
              <a:pPr/>
              <a:t>‹#›</a:t>
            </a:fld>
            <a:endParaRPr lang="ar-AE"/>
          </a:p>
        </p:txBody>
      </p:sp>
      <p:sp>
        <p:nvSpPr>
          <p:cNvPr id="9" name="عنصر نائب للتذييل 8"/>
          <p:cNvSpPr>
            <a:spLocks noGrp="1"/>
          </p:cNvSpPr>
          <p:nvPr>
            <p:ph type="ftr" sz="quarter" idx="12"/>
          </p:nvPr>
        </p:nvSpPr>
        <p:spPr/>
        <p:txBody>
          <a:bodyPr/>
          <a:lstStyle/>
          <a:p>
            <a:endParaRPr lang="ar-A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3" name="عنصر نائب للتذييل 2"/>
          <p:cNvSpPr>
            <a:spLocks noGrp="1"/>
          </p:cNvSpPr>
          <p:nvPr>
            <p:ph type="ftr" sz="quarter" idx="11"/>
          </p:nvPr>
        </p:nvSpPr>
        <p:spPr/>
        <p:txBody>
          <a:bodyPr/>
          <a:lstStyle/>
          <a:p>
            <a:endParaRPr lang="ar-AE"/>
          </a:p>
        </p:txBody>
      </p:sp>
      <p:sp>
        <p:nvSpPr>
          <p:cNvPr id="4" name="عنصر نائب لرقم الشريحة 3"/>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13F7CF4-FA47-4C96-9C98-E7CDF40A6203}" type="datetimeFigureOut">
              <a:rPr lang="ar-AE" smtClean="0"/>
              <a:pPr/>
              <a:t>26/01/1444</a:t>
            </a:fld>
            <a:endParaRPr lang="ar-AE"/>
          </a:p>
        </p:txBody>
      </p:sp>
      <p:sp>
        <p:nvSpPr>
          <p:cNvPr id="6" name="عنصر نائب للتذييل 5"/>
          <p:cNvSpPr>
            <a:spLocks noGrp="1"/>
          </p:cNvSpPr>
          <p:nvPr>
            <p:ph type="ftr" sz="quarter" idx="11"/>
          </p:nvPr>
        </p:nvSpPr>
        <p:spPr/>
        <p:txBody>
          <a:bodyPr/>
          <a:lstStyle/>
          <a:p>
            <a:endParaRPr lang="ar-AE"/>
          </a:p>
        </p:txBody>
      </p:sp>
      <p:sp>
        <p:nvSpPr>
          <p:cNvPr id="7" name="عنصر نائب لرقم الشريحة 6"/>
          <p:cNvSpPr>
            <a:spLocks noGrp="1"/>
          </p:cNvSpPr>
          <p:nvPr>
            <p:ph type="sldNum" sz="quarter" idx="12"/>
          </p:nvPr>
        </p:nvSpPr>
        <p:spPr>
          <a:xfrm>
            <a:off x="8156448" y="6422064"/>
            <a:ext cx="762000" cy="365125"/>
          </a:xfrm>
        </p:spPr>
        <p:txBody>
          <a:bodyPr/>
          <a:lstStyle/>
          <a:p>
            <a:fld id="{0701C9FE-7258-4E48-A33F-CE45A84BB4B7}" type="slidenum">
              <a:rPr lang="ar-AE" smtClean="0"/>
              <a:pPr/>
              <a:t>‹#›</a:t>
            </a:fld>
            <a:endParaRPr lang="ar-A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613F7CF4-FA47-4C96-9C98-E7CDF40A6203}" type="datetimeFigureOut">
              <a:rPr lang="ar-AE" smtClean="0"/>
              <a:pPr/>
              <a:t>26/01/1444</a:t>
            </a:fld>
            <a:endParaRPr lang="ar-AE"/>
          </a:p>
        </p:txBody>
      </p:sp>
      <p:sp>
        <p:nvSpPr>
          <p:cNvPr id="6" name="عنصر نائب للتذييل 5"/>
          <p:cNvSpPr>
            <a:spLocks noGrp="1"/>
          </p:cNvSpPr>
          <p:nvPr>
            <p:ph type="ftr" sz="quarter" idx="11"/>
          </p:nvPr>
        </p:nvSpPr>
        <p:spPr/>
        <p:txBody>
          <a:bodyPr/>
          <a:lstStyle/>
          <a:p>
            <a:endParaRPr lang="ar-AE"/>
          </a:p>
        </p:txBody>
      </p:sp>
      <p:sp>
        <p:nvSpPr>
          <p:cNvPr id="7" name="عنصر نائب لرقم الشريحة 6"/>
          <p:cNvSpPr>
            <a:spLocks noGrp="1"/>
          </p:cNvSpPr>
          <p:nvPr>
            <p:ph type="sldNum" sz="quarter" idx="12"/>
          </p:nvPr>
        </p:nvSpPr>
        <p:spPr/>
        <p:txBody>
          <a:bodyPr/>
          <a:lstStyle/>
          <a:p>
            <a:fld id="{0701C9FE-7258-4E48-A33F-CE45A84BB4B7}" type="slidenum">
              <a:rPr lang="ar-AE" smtClean="0"/>
              <a:pPr/>
              <a:t>‹#›</a:t>
            </a:fld>
            <a:endParaRPr lang="ar-A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13F7CF4-FA47-4C96-9C98-E7CDF40A6203}" type="datetimeFigureOut">
              <a:rPr lang="ar-AE" smtClean="0"/>
              <a:pPr/>
              <a:t>26/01/1444</a:t>
            </a:fld>
            <a:endParaRPr lang="ar-AE"/>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AE"/>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701C9FE-7258-4E48-A33F-CE45A84BB4B7}" type="slidenum">
              <a:rPr lang="ar-AE" smtClean="0"/>
              <a:pPr/>
              <a:t>‹#›</a:t>
            </a:fld>
            <a:endParaRPr lang="ar-AE"/>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124200" y="2057400"/>
            <a:ext cx="6019800" cy="1470025"/>
          </a:xfrm>
        </p:spPr>
        <p:txBody>
          <a:bodyPr/>
          <a:lstStyle/>
          <a:p>
            <a:r>
              <a:rPr lang="en-US" b="1" dirty="0" smtClean="0"/>
              <a:t>Anxiety Disorders </a:t>
            </a:r>
            <a:endParaRPr lang="en-US" dirty="0"/>
          </a:p>
        </p:txBody>
      </p:sp>
      <p:sp>
        <p:nvSpPr>
          <p:cNvPr id="3" name="عنوان فرعي 2"/>
          <p:cNvSpPr>
            <a:spLocks noGrp="1"/>
          </p:cNvSpPr>
          <p:nvPr>
            <p:ph type="subTitle" idx="1"/>
          </p:nvPr>
        </p:nvSpPr>
        <p:spPr>
          <a:xfrm>
            <a:off x="2667000" y="2895600"/>
            <a:ext cx="6400800" cy="1752600"/>
          </a:xfrm>
        </p:spPr>
        <p:txBody>
          <a:bodyPr>
            <a:normAutofit/>
          </a:bodyPr>
          <a:lstStyle/>
          <a:p>
            <a:pPr>
              <a:spcBef>
                <a:spcPts val="0"/>
              </a:spcBef>
              <a:defRPr/>
            </a:pPr>
            <a:r>
              <a:rPr lang="en-US" altLang="ko-KR" b="1" dirty="0" smtClean="0"/>
              <a:t>Presented by: Ahmad </a:t>
            </a:r>
            <a:r>
              <a:rPr lang="en-US" altLang="ko-KR" b="1" dirty="0" smtClean="0"/>
              <a:t>AL-</a:t>
            </a:r>
            <a:r>
              <a:rPr lang="en-US" altLang="ko-KR" b="1" smtClean="0"/>
              <a:t>Jawazneh</a:t>
            </a:r>
            <a:endParaRPr lang="en-US" altLang="ko-KR" b="1" dirty="0"/>
          </a:p>
          <a:p>
            <a:pPr>
              <a:spcBef>
                <a:spcPts val="0"/>
              </a:spcBef>
              <a:defRPr/>
            </a:pPr>
            <a:endParaRPr lang="en-US" altLang="ko-KR" b="1" dirty="0"/>
          </a:p>
          <a:p>
            <a:pPr>
              <a:spcBef>
                <a:spcPts val="0"/>
              </a:spcBef>
              <a:defRPr/>
            </a:pPr>
            <a:endParaRPr lang="en-US" altLang="ko-KR" b="1" dirty="0"/>
          </a:p>
          <a:p>
            <a:pPr>
              <a:spcBef>
                <a:spcPts val="0"/>
              </a:spcBef>
              <a:defRPr/>
            </a:pPr>
            <a:r>
              <a:rPr lang="en-US" altLang="ko-KR" b="1" dirty="0" smtClean="0"/>
              <a:t>Supervised by: DR-</a:t>
            </a:r>
            <a:r>
              <a:rPr lang="en-US" altLang="ko-KR" b="1" dirty="0" err="1" smtClean="0"/>
              <a:t>Amer</a:t>
            </a:r>
            <a:r>
              <a:rPr lang="en-US" altLang="ko-KR" b="1" dirty="0" smtClean="0"/>
              <a:t> AL-</a:t>
            </a:r>
            <a:r>
              <a:rPr lang="en-US" altLang="ko-KR" b="1" dirty="0" err="1" smtClean="0"/>
              <a:t>Rawajfeh</a:t>
            </a:r>
            <a:endParaRPr lang="en-US" altLang="ko-KR" b="1" dirty="0" smtClean="0"/>
          </a:p>
        </p:txBody>
      </p:sp>
      <p:sp>
        <p:nvSpPr>
          <p:cNvPr id="4" name="Oval 8">
            <a:extLst>
              <a:ext uri="{FF2B5EF4-FFF2-40B4-BE49-F238E27FC236}">
                <a16:creationId xmlns="" xmlns:a16="http://schemas.microsoft.com/office/drawing/2014/main" id="{DE25AF50-FA87-4F55-917E-2C3E09C144FD}"/>
              </a:ext>
            </a:extLst>
          </p:cNvPr>
          <p:cNvSpPr/>
          <p:nvPr/>
        </p:nvSpPr>
        <p:spPr>
          <a:xfrm>
            <a:off x="381000" y="1828800"/>
            <a:ext cx="2857520" cy="3714776"/>
          </a:xfrm>
          <a:custGeom>
            <a:avLst/>
            <a:gdLst/>
            <a:ahLst/>
            <a:cxnLst/>
            <a:rect l="l" t="t" r="r" b="b"/>
            <a:pathLst>
              <a:path w="3068057" h="3083879">
                <a:moveTo>
                  <a:pt x="1943022" y="0"/>
                </a:moveTo>
                <a:cubicBezTo>
                  <a:pt x="2091435" y="0"/>
                  <a:pt x="2214809" y="107202"/>
                  <a:pt x="2232575" y="249298"/>
                </a:cubicBezTo>
                <a:cubicBezTo>
                  <a:pt x="2066806" y="323095"/>
                  <a:pt x="1966497" y="475331"/>
                  <a:pt x="1992863" y="623272"/>
                </a:cubicBezTo>
                <a:lnTo>
                  <a:pt x="2032344" y="614884"/>
                </a:lnTo>
                <a:cubicBezTo>
                  <a:pt x="2007703" y="472429"/>
                  <a:pt x="2119863" y="324636"/>
                  <a:pt x="2294697" y="266187"/>
                </a:cubicBezTo>
                <a:cubicBezTo>
                  <a:pt x="2304190" y="260641"/>
                  <a:pt x="2314409" y="260119"/>
                  <a:pt x="2324748" y="260119"/>
                </a:cubicBezTo>
                <a:cubicBezTo>
                  <a:pt x="2491310" y="260119"/>
                  <a:pt x="2626336" y="395145"/>
                  <a:pt x="2626336" y="561708"/>
                </a:cubicBezTo>
                <a:lnTo>
                  <a:pt x="2609021" y="647481"/>
                </a:lnTo>
                <a:lnTo>
                  <a:pt x="2626336" y="647481"/>
                </a:lnTo>
                <a:lnTo>
                  <a:pt x="2626336" y="656343"/>
                </a:lnTo>
                <a:cubicBezTo>
                  <a:pt x="2762823" y="669742"/>
                  <a:pt x="2867295" y="786613"/>
                  <a:pt x="2867295" y="927882"/>
                </a:cubicBezTo>
                <a:lnTo>
                  <a:pt x="2850464" y="1011252"/>
                </a:lnTo>
                <a:cubicBezTo>
                  <a:pt x="2978255" y="1064152"/>
                  <a:pt x="3068057" y="1190111"/>
                  <a:pt x="3068057" y="1337042"/>
                </a:cubicBezTo>
                <a:cubicBezTo>
                  <a:pt x="3068057" y="1418703"/>
                  <a:pt x="3040320" y="1493884"/>
                  <a:pt x="2992210" y="1551889"/>
                </a:cubicBezTo>
                <a:cubicBezTo>
                  <a:pt x="2909241" y="1651289"/>
                  <a:pt x="2791782" y="1696238"/>
                  <a:pt x="2686704" y="1660749"/>
                </a:cubicBezTo>
                <a:lnTo>
                  <a:pt x="2673794" y="1698968"/>
                </a:lnTo>
                <a:cubicBezTo>
                  <a:pt x="2768232" y="1730865"/>
                  <a:pt x="2870956" y="1707121"/>
                  <a:pt x="2955415" y="1640323"/>
                </a:cubicBezTo>
                <a:cubicBezTo>
                  <a:pt x="2993943" y="1688574"/>
                  <a:pt x="3012247" y="1750635"/>
                  <a:pt x="3012247" y="1816968"/>
                </a:cubicBezTo>
                <a:cubicBezTo>
                  <a:pt x="3012247" y="1986406"/>
                  <a:pt x="2892829" y="2127952"/>
                  <a:pt x="2733451" y="2161496"/>
                </a:cubicBezTo>
                <a:cubicBezTo>
                  <a:pt x="2570803" y="2185843"/>
                  <a:pt x="2422847" y="2122052"/>
                  <a:pt x="2373218" y="2004561"/>
                </a:cubicBezTo>
                <a:cubicBezTo>
                  <a:pt x="2397575" y="1987765"/>
                  <a:pt x="2417022" y="1964396"/>
                  <a:pt x="2431421" y="1936987"/>
                </a:cubicBezTo>
                <a:cubicBezTo>
                  <a:pt x="2469123" y="1865220"/>
                  <a:pt x="2466430" y="1776674"/>
                  <a:pt x="2424327" y="1703750"/>
                </a:cubicBezTo>
                <a:lnTo>
                  <a:pt x="2390880" y="1723060"/>
                </a:lnTo>
                <a:cubicBezTo>
                  <a:pt x="2426033" y="1783948"/>
                  <a:pt x="2428758" y="1857660"/>
                  <a:pt x="2398065" y="1917447"/>
                </a:cubicBezTo>
                <a:cubicBezTo>
                  <a:pt x="2386618" y="1939743"/>
                  <a:pt x="2371177" y="1958844"/>
                  <a:pt x="2348681" y="1969064"/>
                </a:cubicBezTo>
                <a:lnTo>
                  <a:pt x="2314536" y="1978212"/>
                </a:lnTo>
                <a:lnTo>
                  <a:pt x="2320989" y="1994504"/>
                </a:lnTo>
                <a:cubicBezTo>
                  <a:pt x="2292439" y="2010252"/>
                  <a:pt x="2259301" y="2017439"/>
                  <a:pt x="2224883" y="2015050"/>
                </a:cubicBezTo>
                <a:cubicBezTo>
                  <a:pt x="2157880" y="2010397"/>
                  <a:pt x="2096183" y="1970105"/>
                  <a:pt x="2062112" y="1908746"/>
                </a:cubicBezTo>
                <a:lnTo>
                  <a:pt x="2028307" y="1927422"/>
                </a:lnTo>
                <a:cubicBezTo>
                  <a:pt x="2069101" y="2000945"/>
                  <a:pt x="2143517" y="2048870"/>
                  <a:pt x="2224395" y="2053708"/>
                </a:cubicBezTo>
                <a:cubicBezTo>
                  <a:pt x="2263912" y="2056070"/>
                  <a:pt x="2302036" y="2047984"/>
                  <a:pt x="2335071" y="2030056"/>
                </a:cubicBezTo>
                <a:cubicBezTo>
                  <a:pt x="2400196" y="2159379"/>
                  <a:pt x="2567325" y="2230480"/>
                  <a:pt x="2748680" y="2204554"/>
                </a:cubicBezTo>
                <a:cubicBezTo>
                  <a:pt x="2767068" y="2240602"/>
                  <a:pt x="2774723" y="2281713"/>
                  <a:pt x="2774723" y="2324613"/>
                </a:cubicBezTo>
                <a:cubicBezTo>
                  <a:pt x="2774723" y="2444667"/>
                  <a:pt x="2714770" y="2550720"/>
                  <a:pt x="2619461" y="2609132"/>
                </a:cubicBezTo>
                <a:cubicBezTo>
                  <a:pt x="2594093" y="2739763"/>
                  <a:pt x="2496512" y="2844553"/>
                  <a:pt x="2368919" y="2876858"/>
                </a:cubicBezTo>
                <a:cubicBezTo>
                  <a:pt x="2184369" y="2908073"/>
                  <a:pt x="2016372" y="2826285"/>
                  <a:pt x="1978290" y="2684161"/>
                </a:cubicBezTo>
                <a:lnTo>
                  <a:pt x="1939323" y="2694602"/>
                </a:lnTo>
                <a:cubicBezTo>
                  <a:pt x="1970494" y="2810931"/>
                  <a:pt x="2075973" y="2892306"/>
                  <a:pt x="2210223" y="2912307"/>
                </a:cubicBezTo>
                <a:cubicBezTo>
                  <a:pt x="2165434" y="3014618"/>
                  <a:pt x="2062317" y="3083879"/>
                  <a:pt x="1943022" y="3083879"/>
                </a:cubicBezTo>
                <a:cubicBezTo>
                  <a:pt x="1804718" y="3083879"/>
                  <a:pt x="1736151" y="2990782"/>
                  <a:pt x="1657612" y="2862428"/>
                </a:cubicBezTo>
                <a:cubicBezTo>
                  <a:pt x="1632100" y="2775963"/>
                  <a:pt x="1598588" y="2449530"/>
                  <a:pt x="1653064" y="2147091"/>
                </a:cubicBezTo>
                <a:cubicBezTo>
                  <a:pt x="1775302" y="2294672"/>
                  <a:pt x="1947360" y="2360889"/>
                  <a:pt x="2101389" y="2319520"/>
                </a:cubicBezTo>
                <a:lnTo>
                  <a:pt x="2085913" y="2268654"/>
                </a:lnTo>
                <a:cubicBezTo>
                  <a:pt x="1935632" y="2308197"/>
                  <a:pt x="1765039" y="2228547"/>
                  <a:pt x="1652548" y="2065927"/>
                </a:cubicBezTo>
                <a:cubicBezTo>
                  <a:pt x="1594744" y="1988631"/>
                  <a:pt x="1552933" y="1543383"/>
                  <a:pt x="1647107" y="1210118"/>
                </a:cubicBezTo>
                <a:cubicBezTo>
                  <a:pt x="1757451" y="1073526"/>
                  <a:pt x="1924310" y="1023711"/>
                  <a:pt x="2044795" y="1095494"/>
                </a:cubicBezTo>
                <a:lnTo>
                  <a:pt x="2046624" y="1092427"/>
                </a:lnTo>
                <a:cubicBezTo>
                  <a:pt x="2044963" y="1115904"/>
                  <a:pt x="2049817" y="1139574"/>
                  <a:pt x="2059741" y="1162003"/>
                </a:cubicBezTo>
                <a:cubicBezTo>
                  <a:pt x="2085174" y="1219476"/>
                  <a:pt x="2140055" y="1259997"/>
                  <a:pt x="2204060" y="1268556"/>
                </a:cubicBezTo>
                <a:lnTo>
                  <a:pt x="2208020" y="1238949"/>
                </a:lnTo>
                <a:cubicBezTo>
                  <a:pt x="2154665" y="1231814"/>
                  <a:pt x="2108853" y="1198319"/>
                  <a:pt x="2087448" y="1150798"/>
                </a:cubicBezTo>
                <a:cubicBezTo>
                  <a:pt x="2064784" y="1100476"/>
                  <a:pt x="2073123" y="1042569"/>
                  <a:pt x="2109077" y="1000639"/>
                </a:cubicBezTo>
                <a:cubicBezTo>
                  <a:pt x="2142987" y="961090"/>
                  <a:pt x="2196315" y="941798"/>
                  <a:pt x="2249471" y="949847"/>
                </a:cubicBezTo>
                <a:lnTo>
                  <a:pt x="2253988" y="920317"/>
                </a:lnTo>
                <a:cubicBezTo>
                  <a:pt x="2190211" y="910645"/>
                  <a:pt x="2126205" y="934132"/>
                  <a:pt x="2085632" y="982099"/>
                </a:cubicBezTo>
                <a:lnTo>
                  <a:pt x="2052614" y="1055246"/>
                </a:lnTo>
                <a:cubicBezTo>
                  <a:pt x="1928226" y="988072"/>
                  <a:pt x="1765306" y="1028878"/>
                  <a:pt x="1646726" y="1149851"/>
                </a:cubicBezTo>
                <a:cubicBezTo>
                  <a:pt x="1576863" y="1018908"/>
                  <a:pt x="1584053" y="461235"/>
                  <a:pt x="1633436" y="269593"/>
                </a:cubicBezTo>
                <a:cubicBezTo>
                  <a:pt x="1697428" y="119029"/>
                  <a:pt x="1776459" y="0"/>
                  <a:pt x="1943022" y="0"/>
                </a:cubicBezTo>
                <a:close/>
                <a:moveTo>
                  <a:pt x="1125035" y="0"/>
                </a:moveTo>
                <a:cubicBezTo>
                  <a:pt x="1263339" y="0"/>
                  <a:pt x="1331906" y="93097"/>
                  <a:pt x="1410445" y="221451"/>
                </a:cubicBezTo>
                <a:cubicBezTo>
                  <a:pt x="1435957" y="307916"/>
                  <a:pt x="1469469" y="634350"/>
                  <a:pt x="1414993" y="936788"/>
                </a:cubicBezTo>
                <a:cubicBezTo>
                  <a:pt x="1292755" y="789207"/>
                  <a:pt x="1120697" y="722990"/>
                  <a:pt x="966668" y="764359"/>
                </a:cubicBezTo>
                <a:lnTo>
                  <a:pt x="982144" y="815225"/>
                </a:lnTo>
                <a:cubicBezTo>
                  <a:pt x="1132425" y="775682"/>
                  <a:pt x="1303018" y="855332"/>
                  <a:pt x="1415509" y="1017952"/>
                </a:cubicBezTo>
                <a:cubicBezTo>
                  <a:pt x="1473313" y="1095249"/>
                  <a:pt x="1515123" y="1540497"/>
                  <a:pt x="1420950" y="1873762"/>
                </a:cubicBezTo>
                <a:cubicBezTo>
                  <a:pt x="1310606" y="2010353"/>
                  <a:pt x="1143747" y="2060168"/>
                  <a:pt x="1023262" y="1988385"/>
                </a:cubicBezTo>
                <a:lnTo>
                  <a:pt x="1021433" y="1991453"/>
                </a:lnTo>
                <a:cubicBezTo>
                  <a:pt x="1023094" y="1967976"/>
                  <a:pt x="1018240" y="1944306"/>
                  <a:pt x="1008316" y="1921877"/>
                </a:cubicBezTo>
                <a:cubicBezTo>
                  <a:pt x="982883" y="1864403"/>
                  <a:pt x="928002" y="1823883"/>
                  <a:pt x="863997" y="1815323"/>
                </a:cubicBezTo>
                <a:lnTo>
                  <a:pt x="860037" y="1844930"/>
                </a:lnTo>
                <a:cubicBezTo>
                  <a:pt x="913392" y="1852066"/>
                  <a:pt x="959204" y="1885560"/>
                  <a:pt x="980609" y="1933082"/>
                </a:cubicBezTo>
                <a:cubicBezTo>
                  <a:pt x="1003273" y="1983404"/>
                  <a:pt x="994934" y="2041310"/>
                  <a:pt x="958980" y="2083241"/>
                </a:cubicBezTo>
                <a:cubicBezTo>
                  <a:pt x="925070" y="2122789"/>
                  <a:pt x="871742" y="2142082"/>
                  <a:pt x="818586" y="2134033"/>
                </a:cubicBezTo>
                <a:lnTo>
                  <a:pt x="814069" y="2163562"/>
                </a:lnTo>
                <a:cubicBezTo>
                  <a:pt x="877846" y="2173235"/>
                  <a:pt x="941852" y="2149747"/>
                  <a:pt x="982425" y="2101780"/>
                </a:cubicBezTo>
                <a:lnTo>
                  <a:pt x="1015443" y="2028633"/>
                </a:lnTo>
                <a:cubicBezTo>
                  <a:pt x="1139831" y="2095808"/>
                  <a:pt x="1302751" y="2055001"/>
                  <a:pt x="1421331" y="1934029"/>
                </a:cubicBezTo>
                <a:cubicBezTo>
                  <a:pt x="1491194" y="2064971"/>
                  <a:pt x="1484003" y="2622644"/>
                  <a:pt x="1434621" y="2814287"/>
                </a:cubicBezTo>
                <a:cubicBezTo>
                  <a:pt x="1370629" y="2964850"/>
                  <a:pt x="1291598" y="3083879"/>
                  <a:pt x="1125035" y="3083879"/>
                </a:cubicBezTo>
                <a:cubicBezTo>
                  <a:pt x="976622" y="3083879"/>
                  <a:pt x="853248" y="2976677"/>
                  <a:pt x="835482" y="2834581"/>
                </a:cubicBezTo>
                <a:cubicBezTo>
                  <a:pt x="1001251" y="2760784"/>
                  <a:pt x="1101560" y="2608549"/>
                  <a:pt x="1075194" y="2460607"/>
                </a:cubicBezTo>
                <a:lnTo>
                  <a:pt x="1035713" y="2468996"/>
                </a:lnTo>
                <a:cubicBezTo>
                  <a:pt x="1060354" y="2611450"/>
                  <a:pt x="948194" y="2759243"/>
                  <a:pt x="773360" y="2817692"/>
                </a:cubicBezTo>
                <a:cubicBezTo>
                  <a:pt x="763867" y="2823239"/>
                  <a:pt x="753648" y="2823760"/>
                  <a:pt x="743309" y="2823760"/>
                </a:cubicBezTo>
                <a:cubicBezTo>
                  <a:pt x="576747" y="2823760"/>
                  <a:pt x="441721" y="2688734"/>
                  <a:pt x="441721" y="2522172"/>
                </a:cubicBezTo>
                <a:lnTo>
                  <a:pt x="459036" y="2436399"/>
                </a:lnTo>
                <a:lnTo>
                  <a:pt x="441721" y="2436399"/>
                </a:lnTo>
                <a:lnTo>
                  <a:pt x="441721" y="2427537"/>
                </a:lnTo>
                <a:cubicBezTo>
                  <a:pt x="305234" y="2414137"/>
                  <a:pt x="200762" y="2297266"/>
                  <a:pt x="200762" y="2155997"/>
                </a:cubicBezTo>
                <a:lnTo>
                  <a:pt x="217593" y="2072628"/>
                </a:lnTo>
                <a:cubicBezTo>
                  <a:pt x="89802" y="2019727"/>
                  <a:pt x="0" y="1893768"/>
                  <a:pt x="0" y="1746838"/>
                </a:cubicBezTo>
                <a:cubicBezTo>
                  <a:pt x="0" y="1665177"/>
                  <a:pt x="27737" y="1589996"/>
                  <a:pt x="75847" y="1531990"/>
                </a:cubicBezTo>
                <a:cubicBezTo>
                  <a:pt x="158816" y="1432590"/>
                  <a:pt x="276275" y="1387641"/>
                  <a:pt x="381353" y="1423131"/>
                </a:cubicBezTo>
                <a:lnTo>
                  <a:pt x="394263" y="1384911"/>
                </a:lnTo>
                <a:cubicBezTo>
                  <a:pt x="299825" y="1353014"/>
                  <a:pt x="197101" y="1376758"/>
                  <a:pt x="112642" y="1443556"/>
                </a:cubicBezTo>
                <a:cubicBezTo>
                  <a:pt x="74114" y="1395305"/>
                  <a:pt x="55810" y="1333244"/>
                  <a:pt x="55810" y="1266911"/>
                </a:cubicBezTo>
                <a:cubicBezTo>
                  <a:pt x="55810" y="1097473"/>
                  <a:pt x="175228" y="955927"/>
                  <a:pt x="334606" y="922383"/>
                </a:cubicBezTo>
                <a:cubicBezTo>
                  <a:pt x="497254" y="898036"/>
                  <a:pt x="645210" y="961827"/>
                  <a:pt x="694839" y="1079319"/>
                </a:cubicBezTo>
                <a:cubicBezTo>
                  <a:pt x="670482" y="1096114"/>
                  <a:pt x="651035" y="1119484"/>
                  <a:pt x="636636" y="1146893"/>
                </a:cubicBezTo>
                <a:cubicBezTo>
                  <a:pt x="598934" y="1218660"/>
                  <a:pt x="601627" y="1307205"/>
                  <a:pt x="643730" y="1380130"/>
                </a:cubicBezTo>
                <a:lnTo>
                  <a:pt x="677177" y="1360819"/>
                </a:lnTo>
                <a:cubicBezTo>
                  <a:pt x="642024" y="1299932"/>
                  <a:pt x="639299" y="1226219"/>
                  <a:pt x="669992" y="1166433"/>
                </a:cubicBezTo>
                <a:cubicBezTo>
                  <a:pt x="681439" y="1144136"/>
                  <a:pt x="696880" y="1125036"/>
                  <a:pt x="719376" y="1114815"/>
                </a:cubicBezTo>
                <a:lnTo>
                  <a:pt x="753521" y="1105667"/>
                </a:lnTo>
                <a:lnTo>
                  <a:pt x="747068" y="1089375"/>
                </a:lnTo>
                <a:cubicBezTo>
                  <a:pt x="775618" y="1073627"/>
                  <a:pt x="808756" y="1066440"/>
                  <a:pt x="843174" y="1068829"/>
                </a:cubicBezTo>
                <a:cubicBezTo>
                  <a:pt x="910177" y="1073482"/>
                  <a:pt x="971874" y="1113774"/>
                  <a:pt x="1005945" y="1175134"/>
                </a:cubicBezTo>
                <a:lnTo>
                  <a:pt x="1039750" y="1156458"/>
                </a:lnTo>
                <a:cubicBezTo>
                  <a:pt x="998956" y="1082934"/>
                  <a:pt x="924540" y="1035010"/>
                  <a:pt x="843662" y="1030172"/>
                </a:cubicBezTo>
                <a:cubicBezTo>
                  <a:pt x="804145" y="1027809"/>
                  <a:pt x="766021" y="1035895"/>
                  <a:pt x="732986" y="1053824"/>
                </a:cubicBezTo>
                <a:cubicBezTo>
                  <a:pt x="667861" y="924500"/>
                  <a:pt x="500732" y="853399"/>
                  <a:pt x="319377" y="879325"/>
                </a:cubicBezTo>
                <a:cubicBezTo>
                  <a:pt x="300989" y="843277"/>
                  <a:pt x="293334" y="802167"/>
                  <a:pt x="293334" y="759266"/>
                </a:cubicBezTo>
                <a:cubicBezTo>
                  <a:pt x="293334" y="639212"/>
                  <a:pt x="353287" y="533159"/>
                  <a:pt x="448596" y="474747"/>
                </a:cubicBezTo>
                <a:cubicBezTo>
                  <a:pt x="473964" y="344116"/>
                  <a:pt x="571545" y="239326"/>
                  <a:pt x="699138" y="207021"/>
                </a:cubicBezTo>
                <a:cubicBezTo>
                  <a:pt x="883688" y="175806"/>
                  <a:pt x="1051685" y="257594"/>
                  <a:pt x="1089767" y="399718"/>
                </a:cubicBezTo>
                <a:lnTo>
                  <a:pt x="1128734" y="389277"/>
                </a:lnTo>
                <a:cubicBezTo>
                  <a:pt x="1097563" y="272948"/>
                  <a:pt x="992084" y="191573"/>
                  <a:pt x="857834" y="171572"/>
                </a:cubicBezTo>
                <a:cubicBezTo>
                  <a:pt x="902623" y="69261"/>
                  <a:pt x="1005740" y="0"/>
                  <a:pt x="1125035"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lstStyle/>
          <a:p>
            <a:endParaRPr lang="en-US"/>
          </a:p>
        </p:txBody>
      </p:sp>
      <p:sp>
        <p:nvSpPr>
          <p:cNvPr id="8" name="عنصر نائب للمحتوى 7"/>
          <p:cNvSpPr>
            <a:spLocks noGrp="1"/>
          </p:cNvSpPr>
          <p:nvPr>
            <p:ph idx="1"/>
          </p:nvPr>
        </p:nvSpPr>
        <p:spPr/>
        <p:txBody>
          <a:bodyPr>
            <a:normAutofit lnSpcReduction="10000"/>
          </a:bodyPr>
          <a:lstStyle/>
          <a:p>
            <a:pPr algn="l" rtl="0">
              <a:buNone/>
            </a:pPr>
            <a:r>
              <a:rPr lang="en-US" dirty="0" smtClean="0"/>
              <a:t>Other symptoms:</a:t>
            </a:r>
          </a:p>
          <a:p>
            <a:pPr algn="l" rtl="0"/>
            <a:r>
              <a:rPr lang="en-US" dirty="0" smtClean="0"/>
              <a:t>- Exaggerated responses to minor surprises.</a:t>
            </a:r>
          </a:p>
          <a:p>
            <a:pPr algn="l" rtl="0"/>
            <a:r>
              <a:rPr lang="en-US" dirty="0" smtClean="0"/>
              <a:t>-  Easily being startled</a:t>
            </a:r>
          </a:p>
          <a:p>
            <a:pPr algn="l" rtl="0"/>
            <a:r>
              <a:rPr lang="en-US" dirty="0" smtClean="0"/>
              <a:t>- Persistent irritability.</a:t>
            </a:r>
          </a:p>
          <a:p>
            <a:pPr algn="l" rtl="0"/>
            <a:r>
              <a:rPr lang="en-US" dirty="0" smtClean="0"/>
              <a:t>- Poor sleep (initial insomnia, night terrors, waking and feeling </a:t>
            </a:r>
            <a:r>
              <a:rPr lang="en-US" dirty="0" err="1" smtClean="0"/>
              <a:t>unrefreshed</a:t>
            </a:r>
            <a:r>
              <a:rPr lang="en-US" dirty="0" smtClean="0"/>
              <a:t>).</a:t>
            </a:r>
          </a:p>
          <a:p>
            <a:pPr algn="l" rtl="0"/>
            <a:r>
              <a:rPr lang="en-US" dirty="0" smtClean="0"/>
              <a:t>- Poor concentration.</a:t>
            </a:r>
          </a:p>
          <a:p>
            <a:pPr algn="l" rtl="0"/>
            <a:r>
              <a:rPr lang="en-US" dirty="0" smtClean="0"/>
              <a:t>- Mind goes blank.</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and DSM-5 Criteria:</a:t>
            </a:r>
            <a:endParaRPr lang="ar-AE" dirty="0"/>
          </a:p>
        </p:txBody>
      </p:sp>
      <p:sp>
        <p:nvSpPr>
          <p:cNvPr id="3" name="Content Placeholder 2"/>
          <p:cNvSpPr>
            <a:spLocks noGrp="1"/>
          </p:cNvSpPr>
          <p:nvPr>
            <p:ph idx="1"/>
          </p:nvPr>
        </p:nvSpPr>
        <p:spPr>
          <a:xfrm>
            <a:off x="467544" y="1772816"/>
            <a:ext cx="8229600" cy="4572000"/>
          </a:xfrm>
        </p:spPr>
        <p:txBody>
          <a:bodyPr>
            <a:normAutofit fontScale="92500" lnSpcReduction="20000"/>
          </a:bodyPr>
          <a:lstStyle/>
          <a:p>
            <a:pPr algn="l" rtl="0"/>
            <a:r>
              <a:rPr lang="en-US" dirty="0"/>
              <a:t>Excessive, anxiety/worry about various daily events/activities &gt; 6 months so at least 90 or more days out of 180 .</a:t>
            </a:r>
          </a:p>
          <a:p>
            <a:pPr algn="l" rtl="0"/>
            <a:r>
              <a:rPr lang="en-US" dirty="0"/>
              <a:t>Difficulty controlling the worry.</a:t>
            </a:r>
          </a:p>
          <a:p>
            <a:pPr algn="l" rtl="0"/>
            <a:r>
              <a:rPr lang="en-US" dirty="0"/>
              <a:t>Associated &gt; 3 symptoms: restlessness, fatigue, impaired concentration,  irritability, muscle tension, insomnia.</a:t>
            </a:r>
          </a:p>
          <a:p>
            <a:pPr algn="l" rtl="0"/>
            <a:r>
              <a:rPr lang="en-US" dirty="0"/>
              <a:t>Symptoms are not caused by the direct effects of a substance, or another mental disorder or medical condition .</a:t>
            </a:r>
          </a:p>
          <a:p>
            <a:pPr algn="l" rtl="0"/>
            <a:r>
              <a:rPr lang="fr-FR" dirty="0" err="1"/>
              <a:t>Symptoms</a:t>
            </a:r>
            <a:r>
              <a:rPr lang="fr-FR" dirty="0"/>
              <a:t> cause </a:t>
            </a:r>
            <a:r>
              <a:rPr lang="fr-FR" dirty="0" err="1"/>
              <a:t>significant</a:t>
            </a:r>
            <a:r>
              <a:rPr lang="fr-FR" dirty="0"/>
              <a:t> social or </a:t>
            </a:r>
            <a:r>
              <a:rPr lang="fr-FR" dirty="0" err="1"/>
              <a:t>occupational</a:t>
            </a:r>
            <a:r>
              <a:rPr lang="fr-FR" dirty="0"/>
              <a:t> </a:t>
            </a:r>
            <a:r>
              <a:rPr lang="fr-FR" dirty="0" err="1"/>
              <a:t>dysfunction</a:t>
            </a:r>
            <a:endParaRPr lang="en-US" dirty="0"/>
          </a:p>
          <a:p>
            <a:pPr algn="l" rtl="0"/>
            <a:endParaRPr lang="ar-AE" dirty="0"/>
          </a:p>
        </p:txBody>
      </p:sp>
    </p:spTree>
    <p:extLst>
      <p:ext uri="{BB962C8B-B14F-4D97-AF65-F5344CB8AC3E}">
        <p14:creationId xmlns:p14="http://schemas.microsoft.com/office/powerpoint/2010/main" val="8268867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40768"/>
            <a:ext cx="8229600" cy="4572000"/>
          </a:xfrm>
        </p:spPr>
        <p:txBody>
          <a:bodyPr>
            <a:normAutofit fontScale="85000" lnSpcReduction="20000"/>
          </a:bodyPr>
          <a:lstStyle/>
          <a:p>
            <a:pPr marL="64008" indent="0" algn="l" rtl="0">
              <a:buNone/>
            </a:pPr>
            <a:r>
              <a:rPr lang="en-US" b="1" dirty="0"/>
              <a:t>Epidemiology:</a:t>
            </a:r>
          </a:p>
          <a:p>
            <a:pPr algn="l" rtl="0"/>
            <a:r>
              <a:rPr lang="en-US" dirty="0"/>
              <a:t>Life time prevalence :5-9%.</a:t>
            </a:r>
          </a:p>
          <a:p>
            <a:pPr algn="l" rtl="0"/>
            <a:r>
              <a:rPr lang="en-US" dirty="0"/>
              <a:t>Female: male ratio , 2:1.</a:t>
            </a:r>
          </a:p>
          <a:p>
            <a:pPr algn="l" rtl="0"/>
            <a:r>
              <a:rPr lang="en-US" dirty="0"/>
              <a:t>1/3 of risk for developing GAD is genetic.</a:t>
            </a:r>
          </a:p>
          <a:p>
            <a:pPr marL="64008" indent="0" algn="l" rtl="0">
              <a:buNone/>
            </a:pPr>
            <a:r>
              <a:rPr lang="en-US" dirty="0"/>
              <a:t> </a:t>
            </a:r>
            <a:r>
              <a:rPr lang="en-US" b="1" dirty="0"/>
              <a:t>Course and prognosis :</a:t>
            </a:r>
          </a:p>
          <a:p>
            <a:pPr algn="l" rtl="0"/>
            <a:r>
              <a:rPr lang="en-US" dirty="0" err="1" smtClean="0"/>
              <a:t>Comorbidity</a:t>
            </a:r>
            <a:r>
              <a:rPr lang="en-US" dirty="0" smtClean="0"/>
              <a:t>: concurrent panic disorder (25%) and depression (80%).</a:t>
            </a:r>
          </a:p>
          <a:p>
            <a:pPr algn="l" rtl="0"/>
            <a:r>
              <a:rPr lang="en-US" dirty="0" smtClean="0"/>
              <a:t>Prognosis: 70% of patients have mild or no impairment and 9% have severe impairment. Poor prognostic factors include severe anxiety symptoms, frequent syncope, and </a:t>
            </a:r>
            <a:r>
              <a:rPr lang="en-US" dirty="0" err="1" smtClean="0"/>
              <a:t>derealisation</a:t>
            </a:r>
            <a:r>
              <a:rPr lang="en-US" dirty="0" smtClean="0"/>
              <a:t> and suicide attempts.</a:t>
            </a:r>
            <a:endParaRPr lang="ar-AE" dirty="0"/>
          </a:p>
        </p:txBody>
      </p:sp>
    </p:spTree>
    <p:extLst>
      <p:ext uri="{BB962C8B-B14F-4D97-AF65-F5344CB8AC3E}">
        <p14:creationId xmlns:p14="http://schemas.microsoft.com/office/powerpoint/2010/main" val="3276578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399032"/>
          </a:xfrm>
        </p:spPr>
        <p:txBody>
          <a:bodyPr/>
          <a:lstStyle/>
          <a:p>
            <a:pPr rtl="0"/>
            <a:r>
              <a:rPr lang="en-US" b="1" dirty="0" smtClean="0"/>
              <a:t>Separation </a:t>
            </a:r>
            <a:r>
              <a:rPr lang="en-US" b="1" dirty="0"/>
              <a:t>anxiety disorder:</a:t>
            </a:r>
            <a:endParaRPr lang="ar-AE" b="1" dirty="0"/>
          </a:p>
        </p:txBody>
      </p:sp>
      <p:sp>
        <p:nvSpPr>
          <p:cNvPr id="3" name="Content Placeholder 2"/>
          <p:cNvSpPr>
            <a:spLocks noGrp="1"/>
          </p:cNvSpPr>
          <p:nvPr>
            <p:ph idx="1"/>
          </p:nvPr>
        </p:nvSpPr>
        <p:spPr/>
        <p:txBody>
          <a:bodyPr/>
          <a:lstStyle/>
          <a:p>
            <a:pPr algn="l" rtl="0"/>
            <a:r>
              <a:rPr lang="en-US" dirty="0"/>
              <a:t>Separation anxiety typically emerges by 1 year old and peaks by 18 months.</a:t>
            </a:r>
          </a:p>
          <a:p>
            <a:pPr algn="l" rtl="0"/>
            <a:r>
              <a:rPr lang="en-US" dirty="0"/>
              <a:t>It is considered pathological when it become extreme or developmentally inappropriate .</a:t>
            </a:r>
          </a:p>
          <a:p>
            <a:pPr algn="l" rtl="0"/>
            <a:r>
              <a:rPr lang="en-US" dirty="0"/>
              <a:t>It may be preceded by a stressful life event.</a:t>
            </a:r>
          </a:p>
          <a:p>
            <a:pPr algn="l" rtl="0"/>
            <a:r>
              <a:rPr lang="en-US" dirty="0"/>
              <a:t>It may lead to complaints of somatic symptoms to avoid school or work.</a:t>
            </a:r>
            <a:endParaRPr lang="ar-AE" dirty="0"/>
          </a:p>
        </p:txBody>
      </p:sp>
    </p:spTree>
    <p:extLst>
      <p:ext uri="{BB962C8B-B14F-4D97-AF65-F5344CB8AC3E}">
        <p14:creationId xmlns:p14="http://schemas.microsoft.com/office/powerpoint/2010/main" val="3901591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435280" cy="1399032"/>
          </a:xfrm>
        </p:spPr>
        <p:txBody>
          <a:bodyPr/>
          <a:lstStyle/>
          <a:p>
            <a:r>
              <a:rPr lang="en-US" dirty="0"/>
              <a:t>Diagnosis and DSM-5 Criteria :</a:t>
            </a:r>
            <a:endParaRPr lang="ar-AE" dirty="0"/>
          </a:p>
        </p:txBody>
      </p:sp>
      <p:sp>
        <p:nvSpPr>
          <p:cNvPr id="3" name="Content Placeholder 2"/>
          <p:cNvSpPr>
            <a:spLocks noGrp="1"/>
          </p:cNvSpPr>
          <p:nvPr>
            <p:ph idx="1"/>
          </p:nvPr>
        </p:nvSpPr>
        <p:spPr>
          <a:xfrm>
            <a:off x="457200" y="1628800"/>
            <a:ext cx="8229600" cy="4826008"/>
          </a:xfrm>
        </p:spPr>
        <p:txBody>
          <a:bodyPr>
            <a:normAutofit fontScale="92500"/>
          </a:bodyPr>
          <a:lstStyle/>
          <a:p>
            <a:pPr algn="l" rtl="0"/>
            <a:r>
              <a:rPr lang="en-US" dirty="0"/>
              <a:t>Excessive and developmentally inappropriate fear/anxiety regarding separation from attachment figures, with at least three of the following: </a:t>
            </a:r>
          </a:p>
          <a:p>
            <a:pPr marL="64008" indent="0" algn="l" rtl="0">
              <a:buNone/>
            </a:pPr>
            <a:r>
              <a:rPr lang="en-US" dirty="0"/>
              <a:t>-Separation from attachment figures leads to extreme distress.</a:t>
            </a:r>
          </a:p>
          <a:p>
            <a:pPr marL="64008" indent="0" algn="l" rtl="0">
              <a:buNone/>
            </a:pPr>
            <a:r>
              <a:rPr lang="en-US" dirty="0"/>
              <a:t>-Excessive worry about loss of or harm to attachment figures.</a:t>
            </a:r>
          </a:p>
          <a:p>
            <a:pPr marL="64008" indent="0" algn="l" rtl="0">
              <a:buNone/>
            </a:pPr>
            <a:r>
              <a:rPr lang="en-US" dirty="0"/>
              <a:t>-Excessive worry about experiencing an event that leads to separation from attachment figures. </a:t>
            </a:r>
            <a:endParaRPr lang="ar-AE" dirty="0"/>
          </a:p>
        </p:txBody>
      </p:sp>
    </p:spTree>
    <p:extLst>
      <p:ext uri="{BB962C8B-B14F-4D97-AF65-F5344CB8AC3E}">
        <p14:creationId xmlns:p14="http://schemas.microsoft.com/office/powerpoint/2010/main" val="2629621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6048672"/>
          </a:xfrm>
        </p:spPr>
        <p:txBody>
          <a:bodyPr>
            <a:normAutofit fontScale="92500" lnSpcReduction="20000"/>
          </a:bodyPr>
          <a:lstStyle/>
          <a:p>
            <a:pPr marL="64008" indent="0" algn="l" rtl="0">
              <a:buNone/>
            </a:pPr>
            <a:r>
              <a:rPr lang="en-US" dirty="0"/>
              <a:t>-Excessive worry about experiencing an event that leads to separation from attachment figures.</a:t>
            </a:r>
          </a:p>
          <a:p>
            <a:pPr marL="64008" indent="0" algn="l" rtl="0">
              <a:buNone/>
            </a:pPr>
            <a:r>
              <a:rPr lang="en-US" dirty="0"/>
              <a:t>-Reluctance to leave home, or attend school or work.</a:t>
            </a:r>
          </a:p>
          <a:p>
            <a:pPr marL="64008" indent="0" algn="l" rtl="0">
              <a:buNone/>
            </a:pPr>
            <a:r>
              <a:rPr lang="en-US" dirty="0"/>
              <a:t>-Reluctance to be alone.</a:t>
            </a:r>
          </a:p>
          <a:p>
            <a:pPr marL="64008" indent="0" algn="l" rtl="0">
              <a:buNone/>
            </a:pPr>
            <a:r>
              <a:rPr lang="en-US" dirty="0"/>
              <a:t>-Reluctance to sleep alone or away from home. </a:t>
            </a:r>
          </a:p>
          <a:p>
            <a:pPr marL="64008" indent="0" algn="l" rtl="0">
              <a:buNone/>
            </a:pPr>
            <a:r>
              <a:rPr lang="en-US" dirty="0"/>
              <a:t>-Complaints of physical symptoms when separated from major attachment figures.</a:t>
            </a:r>
          </a:p>
          <a:p>
            <a:pPr marL="64008" indent="0" algn="l" rtl="0">
              <a:buNone/>
            </a:pPr>
            <a:r>
              <a:rPr lang="en-US" dirty="0"/>
              <a:t>-Nightmares of separation and refusal to sleep without proximity to attachment figure.</a:t>
            </a:r>
          </a:p>
          <a:p>
            <a:pPr marL="64008" indent="0" algn="l" rtl="0">
              <a:buNone/>
            </a:pPr>
            <a:r>
              <a:rPr lang="en-US" dirty="0"/>
              <a:t>-Lasts for ≥ 4 weeks in children/adolescents and ≥ 6 months in adults. </a:t>
            </a:r>
          </a:p>
          <a:p>
            <a:pPr marL="64008" indent="0" algn="l" rtl="0">
              <a:buNone/>
            </a:pPr>
            <a:r>
              <a:rPr lang="en-US" dirty="0"/>
              <a:t>-Symptoms cause significant social, academic, or occupational dysfunction. </a:t>
            </a:r>
          </a:p>
          <a:p>
            <a:pPr marL="64008" indent="0" algn="l" rtl="0">
              <a:buNone/>
            </a:pPr>
            <a:r>
              <a:rPr lang="en-US" dirty="0"/>
              <a:t>-Symptoms not due to another mental disorder</a:t>
            </a:r>
          </a:p>
          <a:p>
            <a:pPr algn="l" rtl="0">
              <a:buFontTx/>
              <a:buChar char="-"/>
            </a:pPr>
            <a:endParaRPr lang="ar-AE" dirty="0"/>
          </a:p>
        </p:txBody>
      </p:sp>
    </p:spTree>
    <p:extLst>
      <p:ext uri="{BB962C8B-B14F-4D97-AF65-F5344CB8AC3E}">
        <p14:creationId xmlns:p14="http://schemas.microsoft.com/office/powerpoint/2010/main" val="22520872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1" dirty="0" smtClean="0"/>
              <a:t>Selective </a:t>
            </a:r>
            <a:r>
              <a:rPr lang="en-US" b="1" dirty="0"/>
              <a:t>mutism: </a:t>
            </a:r>
            <a:endParaRPr lang="ar-AE" b="1" dirty="0"/>
          </a:p>
        </p:txBody>
      </p:sp>
      <p:sp>
        <p:nvSpPr>
          <p:cNvPr id="3" name="Content Placeholder 2"/>
          <p:cNvSpPr>
            <a:spLocks noGrp="1"/>
          </p:cNvSpPr>
          <p:nvPr>
            <p:ph idx="1"/>
          </p:nvPr>
        </p:nvSpPr>
        <p:spPr>
          <a:xfrm>
            <a:off x="457200" y="1882808"/>
            <a:ext cx="8435280" cy="4572000"/>
          </a:xfrm>
        </p:spPr>
        <p:txBody>
          <a:bodyPr>
            <a:normAutofit lnSpcReduction="10000"/>
          </a:bodyPr>
          <a:lstStyle/>
          <a:p>
            <a:pPr algn="l" rtl="0"/>
            <a:r>
              <a:rPr lang="en-US" dirty="0"/>
              <a:t>Is a </a:t>
            </a:r>
            <a:r>
              <a:rPr lang="en-US" b="1" u="sng" dirty="0">
                <a:solidFill>
                  <a:srgbClr val="FF0000"/>
                </a:solidFill>
              </a:rPr>
              <a:t>rare</a:t>
            </a:r>
            <a:r>
              <a:rPr lang="en-US" dirty="0"/>
              <a:t> condition characterized by failure to speak in specific situations for at least </a:t>
            </a:r>
            <a:r>
              <a:rPr lang="en-US" b="1" u="sng" dirty="0">
                <a:solidFill>
                  <a:srgbClr val="FF0000"/>
                </a:solidFill>
              </a:rPr>
              <a:t>1</a:t>
            </a:r>
            <a:r>
              <a:rPr lang="en-US" dirty="0"/>
              <a:t> month, despite the intact ability to comprehend and use language.</a:t>
            </a:r>
          </a:p>
          <a:p>
            <a:pPr algn="l" rtl="0"/>
            <a:r>
              <a:rPr lang="en-US" dirty="0"/>
              <a:t>Onset typically starts during childhood.</a:t>
            </a:r>
          </a:p>
          <a:p>
            <a:pPr algn="l" rtl="0"/>
            <a:r>
              <a:rPr lang="en-US" dirty="0"/>
              <a:t>The majority of them suffer particularly from social anxiety.</a:t>
            </a:r>
          </a:p>
          <a:p>
            <a:pPr algn="l" rtl="0"/>
            <a:r>
              <a:rPr lang="en-US" dirty="0"/>
              <a:t>They may remain completely silent , whisper, or use non-verbal communication (writing – gesturing).</a:t>
            </a:r>
          </a:p>
          <a:p>
            <a:pPr algn="l" rtl="0"/>
            <a:endParaRPr lang="en-US" dirty="0"/>
          </a:p>
          <a:p>
            <a:pPr algn="l" rtl="0"/>
            <a:endParaRPr lang="ar-AE" dirty="0"/>
          </a:p>
        </p:txBody>
      </p:sp>
    </p:spTree>
    <p:extLst>
      <p:ext uri="{BB962C8B-B14F-4D97-AF65-F5344CB8AC3E}">
        <p14:creationId xmlns:p14="http://schemas.microsoft.com/office/powerpoint/2010/main" val="28841369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507288" cy="1399032"/>
          </a:xfrm>
        </p:spPr>
        <p:txBody>
          <a:bodyPr/>
          <a:lstStyle/>
          <a:p>
            <a:r>
              <a:rPr lang="en-US" dirty="0"/>
              <a:t>Diagnosis and DSM-5 Criteria :</a:t>
            </a:r>
            <a:endParaRPr lang="ar-AE" dirty="0"/>
          </a:p>
        </p:txBody>
      </p:sp>
      <p:sp>
        <p:nvSpPr>
          <p:cNvPr id="3" name="Content Placeholder 2"/>
          <p:cNvSpPr>
            <a:spLocks noGrp="1"/>
          </p:cNvSpPr>
          <p:nvPr>
            <p:ph idx="1"/>
          </p:nvPr>
        </p:nvSpPr>
        <p:spPr>
          <a:xfrm>
            <a:off x="395536" y="1772816"/>
            <a:ext cx="8229600" cy="4572000"/>
          </a:xfrm>
        </p:spPr>
        <p:txBody>
          <a:bodyPr>
            <a:normAutofit lnSpcReduction="10000"/>
          </a:bodyPr>
          <a:lstStyle/>
          <a:p>
            <a:pPr algn="l" rtl="0"/>
            <a:r>
              <a:rPr lang="en-US" dirty="0"/>
              <a:t>Consistent failure to speak in select social situations (e.g., school) despite speech ability in other scenarios.</a:t>
            </a:r>
          </a:p>
          <a:p>
            <a:pPr algn="l" rtl="0"/>
            <a:r>
              <a:rPr lang="en-US" dirty="0"/>
              <a:t>Mutism is not due to a language difficulty or a communication disorder.</a:t>
            </a:r>
          </a:p>
          <a:p>
            <a:pPr algn="l" rtl="0"/>
            <a:r>
              <a:rPr lang="en-US" dirty="0"/>
              <a:t>Symptoms cause significant impairment in academic, occupational, or social functioning.</a:t>
            </a:r>
          </a:p>
          <a:p>
            <a:pPr algn="l" rtl="0"/>
            <a:r>
              <a:rPr lang="en-US" dirty="0"/>
              <a:t> Symptoms last &gt;1 month (extending beyond 1st month of school).</a:t>
            </a:r>
          </a:p>
          <a:p>
            <a:pPr algn="l" rtl="0"/>
            <a:endParaRPr lang="ar-AE" dirty="0"/>
          </a:p>
        </p:txBody>
      </p:sp>
    </p:spTree>
    <p:extLst>
      <p:ext uri="{BB962C8B-B14F-4D97-AF65-F5344CB8AC3E}">
        <p14:creationId xmlns:p14="http://schemas.microsoft.com/office/powerpoint/2010/main" val="2021123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Specific </a:t>
            </a:r>
            <a:r>
              <a:rPr lang="en-US" dirty="0"/>
              <a:t>Phobias :</a:t>
            </a:r>
            <a:endParaRPr lang="ar-AE" dirty="0"/>
          </a:p>
        </p:txBody>
      </p:sp>
      <p:sp>
        <p:nvSpPr>
          <p:cNvPr id="3" name="Content Placeholder 2"/>
          <p:cNvSpPr>
            <a:spLocks noGrp="1"/>
          </p:cNvSpPr>
          <p:nvPr>
            <p:ph idx="1"/>
          </p:nvPr>
        </p:nvSpPr>
        <p:spPr>
          <a:xfrm>
            <a:off x="457200" y="1882808"/>
            <a:ext cx="8291264" cy="4572000"/>
          </a:xfrm>
        </p:spPr>
        <p:txBody>
          <a:bodyPr/>
          <a:lstStyle/>
          <a:p>
            <a:pPr algn="l" rtl="0"/>
            <a:r>
              <a:rPr lang="en-US" dirty="0"/>
              <a:t>Phobia: defined as an irrational fear that leads to endurance of the anxiety and or avoidance of the feared object or situation.</a:t>
            </a:r>
          </a:p>
          <a:p>
            <a:pPr algn="l" rtl="0"/>
            <a:r>
              <a:rPr lang="en-US" dirty="0"/>
              <a:t>Specific phobia: intense fear of a specific object or situation.</a:t>
            </a:r>
          </a:p>
          <a:p>
            <a:pPr algn="l" rtl="0"/>
            <a:r>
              <a:rPr lang="en-US" dirty="0"/>
              <a:t>Examples: animals(cats-snakes-dogs) , heights , blood , needles.</a:t>
            </a:r>
            <a:endParaRPr lang="ar-AE" dirty="0"/>
          </a:p>
        </p:txBody>
      </p:sp>
    </p:spTree>
    <p:extLst>
      <p:ext uri="{BB962C8B-B14F-4D97-AF65-F5344CB8AC3E}">
        <p14:creationId xmlns:p14="http://schemas.microsoft.com/office/powerpoint/2010/main" val="27075589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dirty="0"/>
              <a:t>Social anxiety disorder (social phobia):</a:t>
            </a:r>
            <a:endParaRPr lang="ar-AE" dirty="0"/>
          </a:p>
        </p:txBody>
      </p:sp>
      <p:sp>
        <p:nvSpPr>
          <p:cNvPr id="3" name="Content Placeholder 2"/>
          <p:cNvSpPr>
            <a:spLocks noGrp="1"/>
          </p:cNvSpPr>
          <p:nvPr>
            <p:ph idx="1"/>
          </p:nvPr>
        </p:nvSpPr>
        <p:spPr>
          <a:xfrm>
            <a:off x="381000" y="1676400"/>
            <a:ext cx="8229600" cy="4572000"/>
          </a:xfrm>
        </p:spPr>
        <p:txBody>
          <a:bodyPr>
            <a:normAutofit fontScale="85000" lnSpcReduction="20000"/>
          </a:bodyPr>
          <a:lstStyle/>
          <a:p>
            <a:pPr algn="l" rtl="0"/>
            <a:r>
              <a:rPr lang="en-US" dirty="0"/>
              <a:t>Social anxiety disorder (social phobia) is the fear of scrutiny by others or fear of acting in a humiliating or embarrassing way.</a:t>
            </a:r>
          </a:p>
          <a:p>
            <a:pPr algn="l" rtl="0"/>
            <a:r>
              <a:rPr lang="en-US" dirty="0"/>
              <a:t>The phobia may develop in the wake of negative or traumatic encounters with the stimulus.</a:t>
            </a:r>
          </a:p>
          <a:p>
            <a:pPr algn="l" rtl="0"/>
            <a:r>
              <a:rPr lang="en-US" dirty="0"/>
              <a:t>Social situations causing significant anxiety may be avoided altogether, resulting in social and academic/occupational impairment</a:t>
            </a:r>
            <a:r>
              <a:rPr lang="en-US" dirty="0" smtClean="0"/>
              <a:t>.</a:t>
            </a:r>
          </a:p>
          <a:p>
            <a:r>
              <a:rPr lang="en-US" dirty="0"/>
              <a:t>A subtype of social anxiety disorder is the performance type, where fear and anxiety are only experienced during speaking or performing in public, but not in other types of social situations</a:t>
            </a:r>
            <a:endParaRPr lang="ar-AE" dirty="0"/>
          </a:p>
        </p:txBody>
      </p:sp>
    </p:spTree>
    <p:extLst>
      <p:ext uri="{BB962C8B-B14F-4D97-AF65-F5344CB8AC3E}">
        <p14:creationId xmlns:p14="http://schemas.microsoft.com/office/powerpoint/2010/main" val="2036976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125538"/>
            <a:ext cx="8229600" cy="4970462"/>
          </a:xfrm>
        </p:spPr>
        <p:txBody>
          <a:bodyPr>
            <a:normAutofit fontScale="77500" lnSpcReduction="20000"/>
          </a:bodyPr>
          <a:lstStyle/>
          <a:p>
            <a:pPr algn="l" rtl="0"/>
            <a:r>
              <a:rPr lang="en-US" b="1" dirty="0">
                <a:solidFill>
                  <a:schemeClr val="tx1">
                    <a:lumMod val="95000"/>
                    <a:lumOff val="5000"/>
                  </a:schemeClr>
                </a:solidFill>
                <a:latin typeface="Century Gothic (Body)"/>
              </a:rPr>
              <a:t>Anxiety</a:t>
            </a:r>
            <a:r>
              <a:rPr lang="en-US" dirty="0">
                <a:solidFill>
                  <a:schemeClr val="tx1">
                    <a:lumMod val="95000"/>
                    <a:lumOff val="5000"/>
                  </a:schemeClr>
                </a:solidFill>
                <a:latin typeface="Century Gothic (Body)"/>
              </a:rPr>
              <a:t> : is defined as an individual’s emotional and physical fear response to a perceived threat</a:t>
            </a:r>
            <a:r>
              <a:rPr lang="en-US" dirty="0" smtClean="0">
                <a:solidFill>
                  <a:schemeClr val="tx1">
                    <a:lumMod val="95000"/>
                    <a:lumOff val="5000"/>
                  </a:schemeClr>
                </a:solidFill>
                <a:latin typeface="Century Gothic (Body)"/>
              </a:rPr>
              <a:t>.</a:t>
            </a:r>
          </a:p>
          <a:p>
            <a:pPr algn="l" rtl="0"/>
            <a:r>
              <a:rPr lang="en-US" dirty="0">
                <a:solidFill>
                  <a:schemeClr val="tx1">
                    <a:lumMod val="95000"/>
                    <a:lumOff val="5000"/>
                  </a:schemeClr>
                </a:solidFill>
                <a:latin typeface="Century Gothic (Body)"/>
              </a:rPr>
              <a:t>Normal anxiety usually occurs is in response to a real situation, isn’t excessive, and doesn’t cause physical symptoms - other than mild insomnia before an important event.</a:t>
            </a:r>
          </a:p>
          <a:p>
            <a:pPr algn="l" rtl="0"/>
            <a:endParaRPr lang="en-US" dirty="0" smtClean="0">
              <a:solidFill>
                <a:schemeClr val="tx1">
                  <a:lumMod val="95000"/>
                  <a:lumOff val="5000"/>
                </a:schemeClr>
              </a:solidFill>
              <a:latin typeface="Century Gothic (Body)"/>
            </a:endParaRPr>
          </a:p>
          <a:p>
            <a:pPr algn="l" rtl="0"/>
            <a:endParaRPr lang="en-US" dirty="0">
              <a:solidFill>
                <a:schemeClr val="tx1">
                  <a:lumMod val="95000"/>
                  <a:lumOff val="5000"/>
                </a:schemeClr>
              </a:solidFill>
              <a:latin typeface="Century Gothic (Body)"/>
            </a:endParaRPr>
          </a:p>
          <a:p>
            <a:pPr marL="64008" indent="0" algn="l" rtl="0">
              <a:buNone/>
            </a:pPr>
            <a:endParaRPr lang="en-US" dirty="0">
              <a:solidFill>
                <a:schemeClr val="tx1">
                  <a:lumMod val="95000"/>
                  <a:lumOff val="5000"/>
                </a:schemeClr>
              </a:solidFill>
              <a:latin typeface="Century Gothic (Body)"/>
            </a:endParaRPr>
          </a:p>
          <a:p>
            <a:pPr algn="l" rtl="0"/>
            <a:r>
              <a:rPr lang="en-US" b="1" u="sng" dirty="0">
                <a:solidFill>
                  <a:srgbClr val="FF0000"/>
                </a:solidFill>
                <a:latin typeface="Century Gothic (Body)"/>
              </a:rPr>
              <a:t>Anxiety becomes pathological when:</a:t>
            </a:r>
          </a:p>
          <a:p>
            <a:pPr marL="64008" indent="0" algn="l" rtl="0">
              <a:buNone/>
            </a:pPr>
            <a:r>
              <a:rPr lang="en-US" sz="2800" dirty="0">
                <a:solidFill>
                  <a:srgbClr val="FF0000"/>
                </a:solidFill>
                <a:latin typeface="Century Gothic (Body)"/>
              </a:rPr>
              <a:t> </a:t>
            </a:r>
            <a:r>
              <a:rPr lang="en-US" sz="2800" dirty="0">
                <a:latin typeface="Century Gothic (Body)"/>
              </a:rPr>
              <a:t>- fear is greatly out of proportion to risk of threat.</a:t>
            </a:r>
          </a:p>
          <a:p>
            <a:pPr marL="64008" indent="0" algn="l" rtl="0">
              <a:buNone/>
            </a:pPr>
            <a:r>
              <a:rPr lang="en-US" sz="2800" dirty="0">
                <a:latin typeface="Century Gothic (Body)"/>
              </a:rPr>
              <a:t> -response continues beyond existence of threat .</a:t>
            </a:r>
          </a:p>
          <a:p>
            <a:pPr marL="64008" indent="0" algn="l" rtl="0">
              <a:buNone/>
            </a:pPr>
            <a:r>
              <a:rPr lang="en-US" sz="2800" dirty="0">
                <a:latin typeface="Century Gothic (Body)"/>
              </a:rPr>
              <a:t> -social or occupational functioning is impaired.</a:t>
            </a:r>
          </a:p>
          <a:p>
            <a:pPr marL="64008" indent="0" algn="l" rtl="0">
              <a:buNone/>
            </a:pPr>
            <a:r>
              <a:rPr lang="en-US" sz="2800" dirty="0">
                <a:latin typeface="Century Gothic (Body)"/>
              </a:rPr>
              <a:t> </a:t>
            </a:r>
            <a:endParaRPr lang="en-US" sz="2800" dirty="0" smtClean="0">
              <a:latin typeface="Century Gothic (Body)"/>
            </a:endParaRPr>
          </a:p>
        </p:txBody>
      </p:sp>
    </p:spTree>
    <p:extLst>
      <p:ext uri="{BB962C8B-B14F-4D97-AF65-F5344CB8AC3E}">
        <p14:creationId xmlns:p14="http://schemas.microsoft.com/office/powerpoint/2010/main" val="2891675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507288" cy="1399032"/>
          </a:xfrm>
        </p:spPr>
        <p:txBody>
          <a:bodyPr/>
          <a:lstStyle/>
          <a:p>
            <a:r>
              <a:rPr lang="en-US" dirty="0"/>
              <a:t>Diagnosis and DSM-5 Criteria :</a:t>
            </a:r>
            <a:endParaRPr lang="ar-AE" dirty="0"/>
          </a:p>
        </p:txBody>
      </p:sp>
      <p:sp>
        <p:nvSpPr>
          <p:cNvPr id="3" name="Content Placeholder 2"/>
          <p:cNvSpPr>
            <a:spLocks noGrp="1"/>
          </p:cNvSpPr>
          <p:nvPr>
            <p:ph idx="1"/>
          </p:nvPr>
        </p:nvSpPr>
        <p:spPr/>
        <p:txBody>
          <a:bodyPr>
            <a:normAutofit fontScale="92500"/>
          </a:bodyPr>
          <a:lstStyle/>
          <a:p>
            <a:pPr algn="l" rtl="0"/>
            <a:r>
              <a:rPr lang="en-US" dirty="0"/>
              <a:t>Persistent, excessive fear elicited by a specific situation or object which is out of proportion to any actual danger/threat .</a:t>
            </a:r>
          </a:p>
          <a:p>
            <a:pPr algn="l" rtl="0"/>
            <a:r>
              <a:rPr lang="en-US" dirty="0"/>
              <a:t>Exposure to the situation triggers an immediate fear response.</a:t>
            </a:r>
          </a:p>
          <a:p>
            <a:pPr algn="l" rtl="0"/>
            <a:r>
              <a:rPr lang="en-US" dirty="0"/>
              <a:t>Situation or object is avoided when possible or tolerated with intense anxiety.</a:t>
            </a:r>
          </a:p>
          <a:p>
            <a:pPr algn="l" rtl="0"/>
            <a:r>
              <a:rPr lang="fr-FR" dirty="0" err="1"/>
              <a:t>Symptoms</a:t>
            </a:r>
            <a:r>
              <a:rPr lang="fr-FR" dirty="0"/>
              <a:t> cause </a:t>
            </a:r>
            <a:r>
              <a:rPr lang="fr-FR" dirty="0" err="1"/>
              <a:t>significant</a:t>
            </a:r>
            <a:r>
              <a:rPr lang="fr-FR" dirty="0"/>
              <a:t> social or </a:t>
            </a:r>
            <a:r>
              <a:rPr lang="fr-FR" dirty="0" err="1"/>
              <a:t>occupational</a:t>
            </a:r>
            <a:r>
              <a:rPr lang="fr-FR" dirty="0"/>
              <a:t> </a:t>
            </a:r>
            <a:r>
              <a:rPr lang="fr-FR" dirty="0" err="1"/>
              <a:t>dysfunction</a:t>
            </a:r>
            <a:r>
              <a:rPr lang="fr-FR" dirty="0"/>
              <a:t>.</a:t>
            </a:r>
            <a:endParaRPr lang="ar-AE" dirty="0"/>
          </a:p>
        </p:txBody>
      </p:sp>
    </p:spTree>
    <p:extLst>
      <p:ext uri="{BB962C8B-B14F-4D97-AF65-F5344CB8AC3E}">
        <p14:creationId xmlns:p14="http://schemas.microsoft.com/office/powerpoint/2010/main" val="7125156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4896544"/>
          </a:xfrm>
        </p:spPr>
        <p:txBody>
          <a:bodyPr>
            <a:normAutofit fontScale="92500" lnSpcReduction="20000"/>
          </a:bodyPr>
          <a:lstStyle/>
          <a:p>
            <a:pPr algn="l" rtl="0"/>
            <a:r>
              <a:rPr lang="en-US" dirty="0"/>
              <a:t>Duration ≥ 6 months.</a:t>
            </a:r>
          </a:p>
          <a:p>
            <a:pPr algn="l" rtl="0"/>
            <a:r>
              <a:rPr lang="en-US" dirty="0"/>
              <a:t>Symptoms not solely due to another mental disorder, substance (medication or drug), or another medical condition.</a:t>
            </a:r>
          </a:p>
          <a:p>
            <a:pPr marL="64008" indent="0" algn="l" rtl="0">
              <a:buNone/>
            </a:pPr>
            <a:endParaRPr lang="en-US" dirty="0"/>
          </a:p>
          <a:p>
            <a:pPr marL="64008" indent="0" algn="l" rtl="0">
              <a:buNone/>
            </a:pPr>
            <a:r>
              <a:rPr lang="en-US" dirty="0"/>
              <a:t>-The diagnostic criteria for social anxiety disorder (social phobia) are similar to the above except the phobic stimulus is related to social scrutiny and negative evaluation. The patients fear embarrassment, humiliation, and rejection. This fear may be limited to performance or public speaking, which may be routinely encountered in the patient’s occupation or academic pursuit.</a:t>
            </a:r>
          </a:p>
          <a:p>
            <a:pPr marL="64008" indent="0" algn="l" rtl="0">
              <a:buNone/>
            </a:pPr>
            <a:endParaRPr lang="en-US" dirty="0"/>
          </a:p>
        </p:txBody>
      </p:sp>
    </p:spTree>
    <p:extLst>
      <p:ext uri="{BB962C8B-B14F-4D97-AF65-F5344CB8AC3E}">
        <p14:creationId xmlns:p14="http://schemas.microsoft.com/office/powerpoint/2010/main" val="34150282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Agoraphobia</a:t>
            </a:r>
            <a:r>
              <a:rPr lang="en-US" dirty="0"/>
              <a:t>:</a:t>
            </a:r>
            <a:endParaRPr lang="ar-AE" dirty="0"/>
          </a:p>
        </p:txBody>
      </p:sp>
      <p:sp>
        <p:nvSpPr>
          <p:cNvPr id="3" name="Content Placeholder 2"/>
          <p:cNvSpPr>
            <a:spLocks noGrp="1"/>
          </p:cNvSpPr>
          <p:nvPr>
            <p:ph idx="1"/>
          </p:nvPr>
        </p:nvSpPr>
        <p:spPr/>
        <p:txBody>
          <a:bodyPr/>
          <a:lstStyle/>
          <a:p>
            <a:pPr algn="l" rtl="0"/>
            <a:r>
              <a:rPr lang="en-US" dirty="0"/>
              <a:t>is intense fear of being in </a:t>
            </a:r>
            <a:r>
              <a:rPr lang="en-US" u="sng" dirty="0"/>
              <a:t>public places </a:t>
            </a:r>
            <a:r>
              <a:rPr lang="en-US" dirty="0"/>
              <a:t>where escape or obtaining help may be difficult. It often develops with panic disorder.</a:t>
            </a:r>
          </a:p>
          <a:p>
            <a:pPr algn="l" rtl="0"/>
            <a:r>
              <a:rPr lang="en-US" dirty="0"/>
              <a:t>The course of the disorder is usually chronic.</a:t>
            </a:r>
          </a:p>
          <a:p>
            <a:pPr algn="l" rtl="0"/>
            <a:r>
              <a:rPr lang="en-US" dirty="0"/>
              <a:t>Avoidance behaviors may become as extreme as complete confinement to the home. </a:t>
            </a:r>
            <a:endParaRPr lang="ar-AE" dirty="0"/>
          </a:p>
        </p:txBody>
      </p:sp>
    </p:spTree>
    <p:extLst>
      <p:ext uri="{BB962C8B-B14F-4D97-AF65-F5344CB8AC3E}">
        <p14:creationId xmlns:p14="http://schemas.microsoft.com/office/powerpoint/2010/main" val="11779965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and DSM-5 Criteria </a:t>
            </a:r>
            <a:endParaRPr lang="ar-AE" dirty="0"/>
          </a:p>
        </p:txBody>
      </p:sp>
      <p:sp>
        <p:nvSpPr>
          <p:cNvPr id="3" name="Content Placeholder 2"/>
          <p:cNvSpPr>
            <a:spLocks noGrp="1"/>
          </p:cNvSpPr>
          <p:nvPr>
            <p:ph idx="1"/>
          </p:nvPr>
        </p:nvSpPr>
        <p:spPr>
          <a:xfrm>
            <a:off x="467544" y="1484784"/>
            <a:ext cx="8229600" cy="4572000"/>
          </a:xfrm>
        </p:spPr>
        <p:txBody>
          <a:bodyPr>
            <a:normAutofit fontScale="85000" lnSpcReduction="10000"/>
          </a:bodyPr>
          <a:lstStyle/>
          <a:p>
            <a:pPr marL="64008" indent="0" algn="l" rtl="0">
              <a:buNone/>
            </a:pPr>
            <a:r>
              <a:rPr lang="en-US" dirty="0"/>
              <a:t> 1. Intense fear/anxiety about &gt;2 situations due to concern of difficulty escaping or obtaining help in case of panic or other humiliating symptoms:</a:t>
            </a:r>
          </a:p>
          <a:p>
            <a:pPr marL="64008" indent="0" algn="l" rtl="0">
              <a:buNone/>
            </a:pPr>
            <a:r>
              <a:rPr lang="en-US" dirty="0"/>
              <a:t>-</a:t>
            </a:r>
            <a:r>
              <a:rPr lang="en-US" sz="2400" dirty="0"/>
              <a:t>outside of the home alone - open spaces (e.g., bridges) - enclosed places (e.g., stores) - public transportation (e.g., trains) - crowds/lines .</a:t>
            </a:r>
          </a:p>
          <a:p>
            <a:pPr marL="64008" indent="0" algn="l" rtl="0">
              <a:buNone/>
            </a:pPr>
            <a:r>
              <a:rPr lang="en-US" dirty="0"/>
              <a:t>2. The triggering situations cause fear/anxiety out of proportion to the potential danger posed, leading to endurance of intense anxiety, avoidance, or requiring a companion. This holds true even if the patient suffers from a medical condition such as inflammatory bowel disease (IBS) which may lead to embarrassing public scenarios. </a:t>
            </a:r>
          </a:p>
        </p:txBody>
      </p:sp>
    </p:spTree>
    <p:extLst>
      <p:ext uri="{BB962C8B-B14F-4D97-AF65-F5344CB8AC3E}">
        <p14:creationId xmlns:p14="http://schemas.microsoft.com/office/powerpoint/2010/main" val="841349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229600" cy="4572000"/>
          </a:xfrm>
        </p:spPr>
        <p:txBody>
          <a:bodyPr/>
          <a:lstStyle/>
          <a:p>
            <a:pPr marL="64008" indent="0" algn="l" rtl="0">
              <a:buNone/>
            </a:pPr>
            <a:r>
              <a:rPr lang="en-US" dirty="0"/>
              <a:t>3.</a:t>
            </a:r>
            <a:r>
              <a:rPr lang="fr-FR" dirty="0"/>
              <a:t> </a:t>
            </a:r>
            <a:r>
              <a:rPr lang="fr-FR" dirty="0" err="1"/>
              <a:t>Symptoms</a:t>
            </a:r>
            <a:r>
              <a:rPr lang="fr-FR" dirty="0"/>
              <a:t> cause </a:t>
            </a:r>
            <a:r>
              <a:rPr lang="fr-FR" dirty="0" err="1"/>
              <a:t>significant</a:t>
            </a:r>
            <a:r>
              <a:rPr lang="fr-FR" dirty="0"/>
              <a:t> social or </a:t>
            </a:r>
            <a:r>
              <a:rPr lang="fr-FR" dirty="0" err="1"/>
              <a:t>occupational</a:t>
            </a:r>
            <a:r>
              <a:rPr lang="fr-FR" dirty="0"/>
              <a:t> </a:t>
            </a:r>
            <a:r>
              <a:rPr lang="fr-FR" dirty="0" err="1"/>
              <a:t>dysfunction</a:t>
            </a:r>
            <a:r>
              <a:rPr lang="fr-FR" dirty="0"/>
              <a:t>.</a:t>
            </a:r>
          </a:p>
          <a:p>
            <a:pPr marL="64008" indent="0" algn="l" rtl="0">
              <a:buNone/>
            </a:pPr>
            <a:endParaRPr lang="fr-FR" dirty="0"/>
          </a:p>
          <a:p>
            <a:pPr marL="64008" indent="0" algn="l" rtl="0">
              <a:buNone/>
            </a:pPr>
            <a:r>
              <a:rPr lang="fr-FR" dirty="0"/>
              <a:t>4.</a:t>
            </a:r>
            <a:r>
              <a:rPr lang="en-US" dirty="0"/>
              <a:t> Symptoms last ≥ 6 months.</a:t>
            </a:r>
          </a:p>
          <a:p>
            <a:pPr marL="64008" indent="0" algn="l" rtl="0">
              <a:buNone/>
            </a:pPr>
            <a:endParaRPr lang="en-US" dirty="0"/>
          </a:p>
          <a:p>
            <a:pPr marL="64008" indent="0" algn="l" rtl="0">
              <a:buNone/>
            </a:pPr>
            <a:r>
              <a:rPr lang="en-US" dirty="0"/>
              <a:t>5. Symptoms not better explained by another mental disorder.</a:t>
            </a:r>
            <a:endParaRPr lang="ar-AE" dirty="0"/>
          </a:p>
        </p:txBody>
      </p:sp>
    </p:spTree>
    <p:extLst>
      <p:ext uri="{BB962C8B-B14F-4D97-AF65-F5344CB8AC3E}">
        <p14:creationId xmlns:p14="http://schemas.microsoft.com/office/powerpoint/2010/main" val="42333234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412776"/>
            <a:ext cx="8229600" cy="4572000"/>
          </a:xfrm>
        </p:spPr>
        <p:txBody>
          <a:bodyPr/>
          <a:lstStyle/>
          <a:p>
            <a:pPr marL="64008" indent="0" algn="l" rtl="0">
              <a:buNone/>
            </a:pPr>
            <a:r>
              <a:rPr lang="en-US" dirty="0"/>
              <a:t>Course and prognosis:</a:t>
            </a:r>
          </a:p>
          <a:p>
            <a:pPr algn="l" rtl="0"/>
            <a:r>
              <a:rPr lang="en-US" dirty="0"/>
              <a:t>50% of patients experience a panic attack prior to developing agoraphobia.</a:t>
            </a:r>
          </a:p>
          <a:p>
            <a:pPr algn="l" rtl="0"/>
            <a:r>
              <a:rPr lang="en-US" dirty="0"/>
              <a:t>Onset is usually before the age of 35.</a:t>
            </a:r>
          </a:p>
          <a:p>
            <a:pPr algn="l" rtl="0"/>
            <a:r>
              <a:rPr lang="en-US" dirty="0"/>
              <a:t>Course is persistent and chronic, with rare full remission.</a:t>
            </a:r>
            <a:endParaRPr lang="ar-AE" dirty="0"/>
          </a:p>
        </p:txBody>
      </p:sp>
    </p:spTree>
    <p:extLst>
      <p:ext uri="{BB962C8B-B14F-4D97-AF65-F5344CB8AC3E}">
        <p14:creationId xmlns:p14="http://schemas.microsoft.com/office/powerpoint/2010/main" val="4069644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Panic </a:t>
            </a:r>
            <a:r>
              <a:rPr lang="en-US" dirty="0"/>
              <a:t>Disorders:</a:t>
            </a:r>
            <a:endParaRPr lang="ar-AE" dirty="0"/>
          </a:p>
        </p:txBody>
      </p:sp>
      <p:sp>
        <p:nvSpPr>
          <p:cNvPr id="3" name="Content Placeholder 2"/>
          <p:cNvSpPr>
            <a:spLocks noGrp="1"/>
          </p:cNvSpPr>
          <p:nvPr>
            <p:ph idx="1"/>
          </p:nvPr>
        </p:nvSpPr>
        <p:spPr>
          <a:xfrm>
            <a:off x="395536" y="1700808"/>
            <a:ext cx="8229600" cy="4572000"/>
          </a:xfrm>
        </p:spPr>
        <p:txBody>
          <a:bodyPr/>
          <a:lstStyle/>
          <a:p>
            <a:pPr algn="l" rtl="0"/>
            <a:r>
              <a:rPr lang="en-US" dirty="0"/>
              <a:t>characterized by spontaneous, </a:t>
            </a:r>
            <a:r>
              <a:rPr lang="en-US" b="1" u="sng" dirty="0">
                <a:solidFill>
                  <a:srgbClr val="FF0000"/>
                </a:solidFill>
              </a:rPr>
              <a:t>recurrent</a:t>
            </a:r>
            <a:r>
              <a:rPr lang="en-US" dirty="0"/>
              <a:t> panic attacks.</a:t>
            </a:r>
          </a:p>
          <a:p>
            <a:pPr algn="l" rtl="0"/>
            <a:r>
              <a:rPr lang="en-US" dirty="0"/>
              <a:t>These attacks occur </a:t>
            </a:r>
            <a:r>
              <a:rPr lang="en-US" b="1" u="sng" dirty="0"/>
              <a:t>suddenly</a:t>
            </a:r>
            <a:r>
              <a:rPr lang="en-US" dirty="0"/>
              <a:t>, “out of the blue.” </a:t>
            </a:r>
          </a:p>
          <a:p>
            <a:pPr algn="l" rtl="0"/>
            <a:r>
              <a:rPr lang="en-US" dirty="0"/>
              <a:t>The frequency of attacks ranges from multiple </a:t>
            </a:r>
            <a:r>
              <a:rPr lang="en-US" u="sng" dirty="0"/>
              <a:t>times per day</a:t>
            </a:r>
            <a:r>
              <a:rPr lang="en-US" dirty="0"/>
              <a:t> to a </a:t>
            </a:r>
            <a:r>
              <a:rPr lang="en-US" u="sng" dirty="0"/>
              <a:t>few monthly</a:t>
            </a:r>
            <a:r>
              <a:rPr lang="en-US" dirty="0"/>
              <a:t>.</a:t>
            </a:r>
          </a:p>
          <a:p>
            <a:pPr algn="l" rtl="0"/>
            <a:endParaRPr lang="ar-AE" dirty="0"/>
          </a:p>
        </p:txBody>
      </p:sp>
    </p:spTree>
    <p:extLst>
      <p:ext uri="{BB962C8B-B14F-4D97-AF65-F5344CB8AC3E}">
        <p14:creationId xmlns:p14="http://schemas.microsoft.com/office/powerpoint/2010/main" val="14688791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507288" cy="1399032"/>
          </a:xfrm>
        </p:spPr>
        <p:txBody>
          <a:bodyPr/>
          <a:lstStyle/>
          <a:p>
            <a:r>
              <a:rPr lang="en-US" dirty="0"/>
              <a:t>Diagnosis and DSM-5 Criteria :</a:t>
            </a:r>
            <a:endParaRPr lang="ar-AE" dirty="0"/>
          </a:p>
        </p:txBody>
      </p:sp>
      <p:sp>
        <p:nvSpPr>
          <p:cNvPr id="3" name="Content Placeholder 2"/>
          <p:cNvSpPr>
            <a:spLocks noGrp="1"/>
          </p:cNvSpPr>
          <p:nvPr>
            <p:ph idx="1"/>
          </p:nvPr>
        </p:nvSpPr>
        <p:spPr>
          <a:xfrm>
            <a:off x="467544" y="1484784"/>
            <a:ext cx="8229600" cy="4572000"/>
          </a:xfrm>
        </p:spPr>
        <p:txBody>
          <a:bodyPr>
            <a:normAutofit fontScale="92500"/>
          </a:bodyPr>
          <a:lstStyle/>
          <a:p>
            <a:pPr marL="578358" indent="-514350" algn="l" rtl="0">
              <a:buFont typeface="+mj-lt"/>
              <a:buAutoNum type="arabicPeriod"/>
            </a:pPr>
            <a:r>
              <a:rPr lang="en-US" dirty="0"/>
              <a:t>Recurrent, unexpected panic attacks without an identifiable trigger.</a:t>
            </a:r>
          </a:p>
          <a:p>
            <a:pPr marL="578358" indent="-514350" algn="l" rtl="0">
              <a:buFont typeface="+mj-lt"/>
              <a:buAutoNum type="arabicPeriod"/>
            </a:pPr>
            <a:r>
              <a:rPr lang="en-US" dirty="0"/>
              <a:t> One or more of panic attacks followed by &gt;1 month of continuous worry about experiencing subsequent attacks or their consequences, and/or a maladaptive change in behaviors (e.g., avoidance of possible triggers) .</a:t>
            </a:r>
          </a:p>
          <a:p>
            <a:pPr marL="578358" indent="-514350" algn="l" rtl="0">
              <a:buFont typeface="+mj-lt"/>
              <a:buAutoNum type="arabicPeriod"/>
            </a:pPr>
            <a:r>
              <a:rPr lang="en-US" dirty="0"/>
              <a:t>Not caused by the direct effects of a substance, another mental disorder, or another medical condition </a:t>
            </a:r>
            <a:endParaRPr lang="ar-AE" dirty="0"/>
          </a:p>
        </p:txBody>
      </p:sp>
    </p:spTree>
    <p:extLst>
      <p:ext uri="{BB962C8B-B14F-4D97-AF65-F5344CB8AC3E}">
        <p14:creationId xmlns:p14="http://schemas.microsoft.com/office/powerpoint/2010/main" val="29689745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4572000"/>
          </a:xfrm>
        </p:spPr>
        <p:txBody>
          <a:bodyPr>
            <a:normAutofit fontScale="85000" lnSpcReduction="20000"/>
          </a:bodyPr>
          <a:lstStyle/>
          <a:p>
            <a:pPr marL="64008" indent="0" algn="l" rtl="0">
              <a:buNone/>
            </a:pPr>
            <a:r>
              <a:rPr lang="en-US" sz="3300" b="1" dirty="0"/>
              <a:t>Epidemiology:</a:t>
            </a:r>
          </a:p>
          <a:p>
            <a:pPr algn="l" rtl="0"/>
            <a:r>
              <a:rPr lang="en-US" dirty="0"/>
              <a:t>Life time prevalence is 4%</a:t>
            </a:r>
          </a:p>
          <a:p>
            <a:pPr algn="l" rtl="0"/>
            <a:r>
              <a:rPr lang="en-US" dirty="0" err="1"/>
              <a:t>Female:male</a:t>
            </a:r>
            <a:r>
              <a:rPr lang="en-US" dirty="0"/>
              <a:t> ratio is 2:1.</a:t>
            </a:r>
          </a:p>
          <a:p>
            <a:pPr algn="l" rtl="0"/>
            <a:r>
              <a:rPr lang="en-US" dirty="0"/>
              <a:t>Median age of onset is 20-24 years old.</a:t>
            </a:r>
          </a:p>
          <a:p>
            <a:pPr marL="64008" indent="0" algn="l" rtl="0">
              <a:buNone/>
            </a:pPr>
            <a:endParaRPr lang="en-US" dirty="0"/>
          </a:p>
          <a:p>
            <a:pPr marL="64008" indent="0" algn="l" rtl="0">
              <a:buNone/>
            </a:pPr>
            <a:r>
              <a:rPr lang="en-US" sz="3300" b="1" dirty="0"/>
              <a:t>Course and prognosis:</a:t>
            </a:r>
          </a:p>
          <a:p>
            <a:pPr algn="l" rtl="0"/>
            <a:r>
              <a:rPr lang="en-US" dirty="0"/>
              <a:t>It has a chronic course, relapses are common with discontinuation of medication.</a:t>
            </a:r>
          </a:p>
          <a:p>
            <a:pPr algn="l" rtl="0"/>
            <a:r>
              <a:rPr lang="en-US" dirty="0"/>
              <a:t>Only a minority of patients has full remission of symptoms.</a:t>
            </a:r>
          </a:p>
          <a:p>
            <a:pPr algn="l" rtl="0"/>
            <a:r>
              <a:rPr lang="en-US" dirty="0"/>
              <a:t>Up to 65% of patients have major depression.</a:t>
            </a:r>
            <a:endParaRPr lang="ar-AE" dirty="0"/>
          </a:p>
        </p:txBody>
      </p:sp>
    </p:spTree>
    <p:extLst>
      <p:ext uri="{BB962C8B-B14F-4D97-AF65-F5344CB8AC3E}">
        <p14:creationId xmlns:p14="http://schemas.microsoft.com/office/powerpoint/2010/main" val="24909334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0"/>
            <a:ext cx="8229600" cy="4572000"/>
          </a:xfrm>
        </p:spPr>
        <p:txBody>
          <a:bodyPr>
            <a:noAutofit/>
          </a:bodyPr>
          <a:lstStyle/>
          <a:p>
            <a:pPr algn="l" rtl="0"/>
            <a:r>
              <a:rPr lang="en-US" sz="2200" b="1" dirty="0" smtClean="0"/>
              <a:t>Treatment</a:t>
            </a:r>
            <a:r>
              <a:rPr lang="en-US" sz="2200" dirty="0" smtClean="0"/>
              <a:t>:</a:t>
            </a:r>
          </a:p>
          <a:p>
            <a:pPr algn="l" rtl="0"/>
            <a:r>
              <a:rPr lang="en-US" sz="2200" b="1" dirty="0" smtClean="0"/>
              <a:t>Medications</a:t>
            </a:r>
            <a:r>
              <a:rPr lang="en-US" sz="2200" dirty="0" smtClean="0"/>
              <a:t>: Almost all the selective serotonin reuptake inhibitors (SSRIs) (</a:t>
            </a:r>
            <a:r>
              <a:rPr lang="en-US" sz="2200" dirty="0" err="1" smtClean="0"/>
              <a:t>fluoxetine</a:t>
            </a:r>
            <a:r>
              <a:rPr lang="en-US" sz="2200" dirty="0" smtClean="0"/>
              <a:t>, </a:t>
            </a:r>
            <a:r>
              <a:rPr lang="en-US" sz="2200" dirty="0" err="1" smtClean="0"/>
              <a:t>sertraline</a:t>
            </a:r>
            <a:r>
              <a:rPr lang="en-US" sz="2200" dirty="0" smtClean="0"/>
              <a:t>, </a:t>
            </a:r>
            <a:r>
              <a:rPr lang="en-US" sz="2200" dirty="0" err="1" smtClean="0"/>
              <a:t>fluvoxamine</a:t>
            </a:r>
            <a:r>
              <a:rPr lang="en-US" sz="2200" dirty="0" smtClean="0"/>
              <a:t>, </a:t>
            </a:r>
            <a:r>
              <a:rPr lang="en-US" sz="2200" dirty="0" err="1" smtClean="0"/>
              <a:t>escitalopram</a:t>
            </a:r>
            <a:r>
              <a:rPr lang="en-US" sz="2200" dirty="0" smtClean="0"/>
              <a:t>, </a:t>
            </a:r>
            <a:r>
              <a:rPr lang="en-US" sz="2200" dirty="0" err="1" smtClean="0"/>
              <a:t>paroxetine</a:t>
            </a:r>
            <a:r>
              <a:rPr lang="en-US" sz="2200" dirty="0" smtClean="0"/>
              <a:t>) have documented efficacy in the treatment of panic disorder. High potency agents like </a:t>
            </a:r>
            <a:r>
              <a:rPr lang="en-US" sz="2200" dirty="0" err="1" smtClean="0"/>
              <a:t>alprazolam</a:t>
            </a:r>
            <a:r>
              <a:rPr lang="en-US" sz="2200" dirty="0" smtClean="0"/>
              <a:t> and </a:t>
            </a:r>
            <a:r>
              <a:rPr lang="en-US" sz="2200" dirty="0" err="1" smtClean="0"/>
              <a:t>clonazepam</a:t>
            </a:r>
            <a:r>
              <a:rPr lang="en-US" sz="2200" dirty="0" smtClean="0"/>
              <a:t> are effective in providing rapid relief. With discontinuation of these agents, however, patients should be closely monitored for recurrence of symptoms, as the rates of relapse are very high, especially for shorter-acting agents. After improvement with medication, antidepressant treatment for panic disorders should be continued for at least 6 months.</a:t>
            </a:r>
          </a:p>
          <a:p>
            <a:pPr algn="l" rtl="0"/>
            <a:r>
              <a:rPr lang="en-US" sz="2200" b="1" dirty="0" smtClean="0"/>
              <a:t>Psychotherapy</a:t>
            </a:r>
            <a:r>
              <a:rPr lang="en-US" sz="2200" dirty="0" smtClean="0"/>
              <a:t>: CBT is the psychotherapy of choice for panic disorder. Possible treatment components for panic disorder, with or without agoraphobia include </a:t>
            </a:r>
            <a:r>
              <a:rPr lang="en-US" sz="2200" dirty="0" err="1" smtClean="0"/>
              <a:t>psychoeducation</a:t>
            </a:r>
            <a:r>
              <a:rPr lang="en-US" sz="2200" dirty="0" smtClean="0"/>
              <a:t>, exposure to symptoms or situations, cognitive restructuring, breathing exercise and monitoring for panic attacks. </a:t>
            </a:r>
            <a:endParaRPr lang="en-US"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a:t>It’s the most common form of psychopathology.</a:t>
            </a:r>
          </a:p>
          <a:p>
            <a:pPr algn="l" rtl="0"/>
            <a:r>
              <a:rPr lang="en-US" dirty="0"/>
              <a:t>Lifetime prevalence : females 30% - males 19%.</a:t>
            </a:r>
          </a:p>
          <a:p>
            <a:pPr algn="l" rtl="0"/>
            <a:r>
              <a:rPr lang="en-US" dirty="0"/>
              <a:t>More frequently seen in women compared to men (2:1) .</a:t>
            </a:r>
            <a:endParaRPr lang="ar-AE" dirty="0"/>
          </a:p>
        </p:txBody>
      </p:sp>
    </p:spTree>
    <p:extLst>
      <p:ext uri="{BB962C8B-B14F-4D97-AF65-F5344CB8AC3E}">
        <p14:creationId xmlns:p14="http://schemas.microsoft.com/office/powerpoint/2010/main" val="17516704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ctr" rtl="0">
              <a:buNone/>
            </a:pPr>
            <a:r>
              <a:rPr lang="en-US" sz="7200" dirty="0" smtClean="0"/>
              <a:t>Thank you</a:t>
            </a:r>
            <a:endParaRPr lang="en-US" sz="7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Panic attacks:</a:t>
            </a:r>
            <a:endParaRPr lang="ar-AE" dirty="0"/>
          </a:p>
        </p:txBody>
      </p:sp>
      <p:sp>
        <p:nvSpPr>
          <p:cNvPr id="3" name="Content Placeholder 2"/>
          <p:cNvSpPr>
            <a:spLocks noGrp="1"/>
          </p:cNvSpPr>
          <p:nvPr>
            <p:ph idx="1"/>
          </p:nvPr>
        </p:nvSpPr>
        <p:spPr/>
        <p:txBody>
          <a:bodyPr>
            <a:normAutofit/>
          </a:bodyPr>
          <a:lstStyle/>
          <a:p>
            <a:pPr algn="l" rtl="0"/>
            <a:r>
              <a:rPr lang="en-US" dirty="0"/>
              <a:t>Panic attacks are a type of fear response involving an </a:t>
            </a:r>
            <a:r>
              <a:rPr lang="en-US" b="1" dirty="0">
                <a:solidFill>
                  <a:srgbClr val="FFFF00"/>
                </a:solidFill>
              </a:rPr>
              <a:t>abrupt surge of intense anxiety </a:t>
            </a:r>
            <a:r>
              <a:rPr lang="en-US" dirty="0"/>
              <a:t>which may be triggered or occur spontaneously.</a:t>
            </a:r>
          </a:p>
          <a:p>
            <a:pPr algn="l" rtl="0"/>
            <a:r>
              <a:rPr lang="en-US" dirty="0" smtClean="0"/>
              <a:t>It </a:t>
            </a:r>
            <a:r>
              <a:rPr lang="en-US" u="sng" dirty="0">
                <a:solidFill>
                  <a:srgbClr val="FF0000"/>
                </a:solidFill>
              </a:rPr>
              <a:t>peaks within minutes </a:t>
            </a:r>
            <a:r>
              <a:rPr lang="en-US" dirty="0"/>
              <a:t>and usually resolves within half an hour.</a:t>
            </a:r>
            <a:endParaRPr lang="ar-AE" dirty="0"/>
          </a:p>
        </p:txBody>
      </p:sp>
    </p:spTree>
    <p:extLst>
      <p:ext uri="{BB962C8B-B14F-4D97-AF65-F5344CB8AC3E}">
        <p14:creationId xmlns:p14="http://schemas.microsoft.com/office/powerpoint/2010/main" val="3241331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228600"/>
            <a:ext cx="8229600" cy="4572000"/>
          </a:xfrm>
        </p:spPr>
        <p:txBody>
          <a:bodyPr>
            <a:noAutofit/>
          </a:bodyPr>
          <a:lstStyle/>
          <a:p>
            <a:pPr algn="l" rtl="0">
              <a:buNone/>
            </a:pPr>
            <a:r>
              <a:rPr lang="en-US" sz="1800" b="1" dirty="0" smtClean="0"/>
              <a:t>fear that usually peaks within minutes and during which the following symptoms might </a:t>
            </a:r>
            <a:r>
              <a:rPr lang="en-US" sz="1800" b="1" dirty="0"/>
              <a:t>occur </a:t>
            </a:r>
            <a:r>
              <a:rPr lang="en-US" sz="1800" b="1" dirty="0" smtClean="0"/>
              <a:t>The </a:t>
            </a:r>
            <a:r>
              <a:rPr lang="en-US" sz="1800" b="1" dirty="0"/>
              <a:t>DSM-5 characterized panic attack as the sudden onset of at least four of the following thirteen symptoms:</a:t>
            </a:r>
            <a:endParaRPr lang="en-US" sz="1800" b="1" dirty="0" smtClean="0"/>
          </a:p>
          <a:p>
            <a:pPr algn="l" rtl="0">
              <a:buNone/>
            </a:pPr>
            <a:r>
              <a:rPr lang="en-US" sz="1800" b="1" dirty="0" smtClean="0"/>
              <a:t>Physical symptoms:</a:t>
            </a:r>
          </a:p>
          <a:p>
            <a:pPr algn="l" rtl="0"/>
            <a:r>
              <a:rPr lang="en-US" sz="1800" dirty="0" smtClean="0"/>
              <a:t>a. Palpitations</a:t>
            </a:r>
          </a:p>
          <a:p>
            <a:pPr algn="l" rtl="0"/>
            <a:r>
              <a:rPr lang="en-US" sz="1800" dirty="0" smtClean="0"/>
              <a:t>b. Sweating</a:t>
            </a:r>
          </a:p>
          <a:p>
            <a:pPr algn="l" rtl="0"/>
            <a:r>
              <a:rPr lang="en-US" sz="1800" dirty="0" smtClean="0"/>
              <a:t>c. Tremors</a:t>
            </a:r>
          </a:p>
          <a:p>
            <a:pPr algn="l" rtl="0"/>
            <a:r>
              <a:rPr lang="en-US" sz="1800" dirty="0" smtClean="0"/>
              <a:t>d. Difficulties breathing</a:t>
            </a:r>
          </a:p>
          <a:p>
            <a:pPr algn="l" rtl="0"/>
            <a:r>
              <a:rPr lang="en-US" sz="1800" dirty="0" smtClean="0"/>
              <a:t>e. Choking sensations</a:t>
            </a:r>
          </a:p>
          <a:p>
            <a:pPr algn="l" rtl="0"/>
            <a:r>
              <a:rPr lang="en-US" sz="1800" dirty="0" smtClean="0"/>
              <a:t>f. Chest pain or discomfort</a:t>
            </a:r>
          </a:p>
          <a:p>
            <a:pPr algn="l" rtl="0"/>
            <a:r>
              <a:rPr lang="en-US" sz="1800" dirty="0" smtClean="0"/>
              <a:t>g. Abdominal discomfort</a:t>
            </a:r>
          </a:p>
          <a:p>
            <a:pPr algn="l" rtl="0"/>
            <a:r>
              <a:rPr lang="en-US" sz="1800" dirty="0" smtClean="0"/>
              <a:t>h. Dizziness</a:t>
            </a:r>
          </a:p>
          <a:p>
            <a:pPr algn="l" rtl="0"/>
            <a:r>
              <a:rPr lang="en-US" sz="1800" dirty="0" err="1" smtClean="0"/>
              <a:t>i</a:t>
            </a:r>
            <a:r>
              <a:rPr lang="en-US" sz="1800" dirty="0" smtClean="0"/>
              <a:t>. Feeling hot or cold</a:t>
            </a:r>
          </a:p>
          <a:p>
            <a:pPr algn="l" rtl="0">
              <a:buNone/>
            </a:pPr>
            <a:r>
              <a:rPr lang="en-US" sz="1800" b="1" dirty="0" smtClean="0"/>
              <a:t>Mental Symptoms:</a:t>
            </a:r>
          </a:p>
          <a:p>
            <a:pPr algn="l" rtl="0"/>
            <a:r>
              <a:rPr lang="en-US" sz="1800" dirty="0" smtClean="0"/>
              <a:t>a. </a:t>
            </a:r>
            <a:r>
              <a:rPr lang="en-US" sz="1800" dirty="0" err="1" smtClean="0"/>
              <a:t>Derealization</a:t>
            </a:r>
            <a:endParaRPr lang="en-US" sz="1800" dirty="0" smtClean="0"/>
          </a:p>
          <a:p>
            <a:pPr algn="l" rtl="0"/>
            <a:r>
              <a:rPr lang="en-US" sz="1800" dirty="0" smtClean="0"/>
              <a:t>b. Depersonalization</a:t>
            </a:r>
          </a:p>
          <a:p>
            <a:pPr algn="l" rtl="0"/>
            <a:r>
              <a:rPr lang="en-US" sz="1800" dirty="0" smtClean="0"/>
              <a:t>c. Feelings of losing control and going crazy</a:t>
            </a:r>
          </a:p>
          <a:p>
            <a:pPr algn="l" rtl="0"/>
            <a:r>
              <a:rPr lang="en-US" sz="1800" dirty="0" smtClean="0"/>
              <a:t>d. Feelings of death</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Anxiety Disorders:</a:t>
            </a:r>
            <a:endParaRPr lang="ar-AE" dirty="0"/>
          </a:p>
        </p:txBody>
      </p:sp>
      <p:sp>
        <p:nvSpPr>
          <p:cNvPr id="3" name="Content Placeholder 2"/>
          <p:cNvSpPr>
            <a:spLocks noGrp="1"/>
          </p:cNvSpPr>
          <p:nvPr>
            <p:ph idx="1"/>
          </p:nvPr>
        </p:nvSpPr>
        <p:spPr/>
        <p:txBody>
          <a:bodyPr>
            <a:normAutofit fontScale="92500" lnSpcReduction="10000"/>
          </a:bodyPr>
          <a:lstStyle/>
          <a:p>
            <a:r>
              <a:rPr lang="en-US" dirty="0" smtClean="0"/>
              <a:t>Generalized </a:t>
            </a:r>
            <a:r>
              <a:rPr lang="en-US" dirty="0"/>
              <a:t>Anxiety Disorder(GAD).</a:t>
            </a:r>
          </a:p>
          <a:p>
            <a:pPr algn="l" rtl="0"/>
            <a:endParaRPr lang="en-US" dirty="0" smtClean="0"/>
          </a:p>
          <a:p>
            <a:pPr algn="l" rtl="0"/>
            <a:r>
              <a:rPr lang="en-US" dirty="0" smtClean="0"/>
              <a:t>Panic </a:t>
            </a:r>
            <a:r>
              <a:rPr lang="en-US" dirty="0"/>
              <a:t>disorder.</a:t>
            </a:r>
          </a:p>
          <a:p>
            <a:pPr algn="l" rtl="0"/>
            <a:r>
              <a:rPr lang="en-US" dirty="0"/>
              <a:t>Agoraphobia.</a:t>
            </a:r>
          </a:p>
          <a:p>
            <a:pPr algn="l" rtl="0"/>
            <a:r>
              <a:rPr lang="en-US" dirty="0"/>
              <a:t>Specific Phobias/Social anxiety Disorder.</a:t>
            </a:r>
          </a:p>
          <a:p>
            <a:pPr algn="l" rtl="0"/>
            <a:r>
              <a:rPr lang="en-US" dirty="0"/>
              <a:t>Selective mutism.</a:t>
            </a:r>
          </a:p>
          <a:p>
            <a:pPr algn="l" rtl="0"/>
            <a:r>
              <a:rPr lang="en-US" dirty="0"/>
              <a:t>Separation Anxiety Disorder</a:t>
            </a:r>
            <a:r>
              <a:rPr lang="en-US" dirty="0" smtClean="0"/>
              <a:t>.</a:t>
            </a:r>
          </a:p>
          <a:p>
            <a:pPr algn="l" rtl="0"/>
            <a:r>
              <a:rPr lang="en-US" dirty="0" smtClean="0"/>
              <a:t>Anxiety due to substance use/withdrawal</a:t>
            </a:r>
            <a:endParaRPr lang="en-US" dirty="0"/>
          </a:p>
          <a:p>
            <a:pPr algn="l" rtl="0"/>
            <a:r>
              <a:rPr lang="en-US" dirty="0" smtClean="0"/>
              <a:t>Anxiety due to medical condition</a:t>
            </a:r>
            <a:endParaRPr lang="en-US" dirty="0"/>
          </a:p>
        </p:txBody>
      </p:sp>
    </p:spTree>
    <p:extLst>
      <p:ext uri="{BB962C8B-B14F-4D97-AF65-F5344CB8AC3E}">
        <p14:creationId xmlns:p14="http://schemas.microsoft.com/office/powerpoint/2010/main" val="3653850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Generalized </a:t>
            </a:r>
            <a:r>
              <a:rPr lang="en-US" dirty="0"/>
              <a:t>anxiety Disorder:</a:t>
            </a:r>
            <a:endParaRPr lang="ar-AE" dirty="0"/>
          </a:p>
        </p:txBody>
      </p:sp>
      <p:sp>
        <p:nvSpPr>
          <p:cNvPr id="3" name="Content Placeholder 2"/>
          <p:cNvSpPr>
            <a:spLocks noGrp="1"/>
          </p:cNvSpPr>
          <p:nvPr>
            <p:ph idx="1"/>
          </p:nvPr>
        </p:nvSpPr>
        <p:spPr/>
        <p:txBody>
          <a:bodyPr>
            <a:normAutofit/>
          </a:bodyPr>
          <a:lstStyle/>
          <a:p>
            <a:pPr algn="l" rtl="0"/>
            <a:r>
              <a:rPr lang="en-US" dirty="0" err="1" smtClean="0"/>
              <a:t>Generalised</a:t>
            </a:r>
            <a:r>
              <a:rPr lang="en-US" dirty="0" smtClean="0"/>
              <a:t> anxiety is the most common studied subtype and commonly described as a sensation of persistent worry and apprehension about common day  problems and events, associated with symptoms involving the chest / abdomen, mental state symptoms.  </a:t>
            </a:r>
            <a:endParaRPr lang="en-US" dirty="0"/>
          </a:p>
          <a:p>
            <a:pPr algn="l" rtl="0">
              <a:buNone/>
            </a:pPr>
            <a:endParaRPr lang="en-US" dirty="0"/>
          </a:p>
        </p:txBody>
      </p:sp>
    </p:spTree>
    <p:extLst>
      <p:ext uri="{BB962C8B-B14F-4D97-AF65-F5344CB8AC3E}">
        <p14:creationId xmlns:p14="http://schemas.microsoft.com/office/powerpoint/2010/main" val="3570430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title"/>
          </p:nvPr>
        </p:nvSpPr>
        <p:spPr/>
        <p:txBody>
          <a:bodyPr/>
          <a:lstStyle/>
          <a:p>
            <a:endParaRPr lang="en-US"/>
          </a:p>
        </p:txBody>
      </p:sp>
      <p:sp>
        <p:nvSpPr>
          <p:cNvPr id="3" name="عنصر نائب للمحتوى 2"/>
          <p:cNvSpPr>
            <a:spLocks noGrp="1"/>
          </p:cNvSpPr>
          <p:nvPr>
            <p:ph sz="half" idx="1"/>
          </p:nvPr>
        </p:nvSpPr>
        <p:spPr/>
        <p:txBody>
          <a:bodyPr/>
          <a:lstStyle/>
          <a:p>
            <a:pPr algn="l" rtl="0">
              <a:buNone/>
            </a:pPr>
            <a:r>
              <a:rPr lang="en-US" dirty="0" smtClean="0"/>
              <a:t>Autonomic arousal symptoms :</a:t>
            </a:r>
          </a:p>
          <a:p>
            <a:pPr algn="l" rtl="0"/>
            <a:r>
              <a:rPr lang="en-US" dirty="0" smtClean="0"/>
              <a:t>- Palpitation/HR.</a:t>
            </a:r>
          </a:p>
          <a:p>
            <a:pPr algn="l" rtl="0"/>
            <a:r>
              <a:rPr lang="en-US" dirty="0" smtClean="0"/>
              <a:t>- Sweating.</a:t>
            </a:r>
          </a:p>
          <a:p>
            <a:pPr algn="l" rtl="0"/>
            <a:r>
              <a:rPr lang="en-US" dirty="0" smtClean="0"/>
              <a:t>- Trembling/ </a:t>
            </a:r>
          </a:p>
          <a:p>
            <a:pPr algn="l" rtl="0"/>
            <a:r>
              <a:rPr lang="en-US" dirty="0" smtClean="0"/>
              <a:t>-Shaking.</a:t>
            </a:r>
          </a:p>
          <a:p>
            <a:pPr algn="l" rtl="0"/>
            <a:r>
              <a:rPr lang="en-US" dirty="0" smtClean="0"/>
              <a:t>- Dry mouth</a:t>
            </a:r>
            <a:endParaRPr lang="en-US" dirty="0"/>
          </a:p>
        </p:txBody>
      </p:sp>
      <p:sp>
        <p:nvSpPr>
          <p:cNvPr id="6" name="عنصر نائب للمحتوى 5"/>
          <p:cNvSpPr>
            <a:spLocks noGrp="1"/>
          </p:cNvSpPr>
          <p:nvPr>
            <p:ph sz="half" idx="2"/>
          </p:nvPr>
        </p:nvSpPr>
        <p:spPr/>
        <p:txBody>
          <a:bodyPr/>
          <a:lstStyle/>
          <a:p>
            <a:pPr algn="l" rtl="0">
              <a:buNone/>
            </a:pPr>
            <a:r>
              <a:rPr lang="en-US" dirty="0" smtClean="0"/>
              <a:t>Symptoms involving chest/ abdomen:</a:t>
            </a:r>
          </a:p>
          <a:p>
            <a:pPr algn="l" rtl="0"/>
            <a:r>
              <a:rPr lang="en-US" dirty="0" smtClean="0"/>
              <a:t>- Difficulty breathing.</a:t>
            </a:r>
          </a:p>
          <a:p>
            <a:pPr algn="l" rtl="0"/>
            <a:r>
              <a:rPr lang="en-US" dirty="0" smtClean="0"/>
              <a:t>- Choking sensation.</a:t>
            </a:r>
          </a:p>
          <a:p>
            <a:pPr algn="l" rtl="0"/>
            <a:r>
              <a:rPr lang="en-US" dirty="0" smtClean="0"/>
              <a:t>- Chest pain.</a:t>
            </a:r>
          </a:p>
          <a:p>
            <a:pPr algn="l" rtl="0"/>
            <a:r>
              <a:rPr lang="en-US" dirty="0" smtClean="0"/>
              <a:t>- Nausea/ stomach churning.</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en-US"/>
          </a:p>
        </p:txBody>
      </p:sp>
      <p:sp>
        <p:nvSpPr>
          <p:cNvPr id="5" name="عنصر نائب للمحتوى 4"/>
          <p:cNvSpPr>
            <a:spLocks noGrp="1"/>
          </p:cNvSpPr>
          <p:nvPr>
            <p:ph sz="half" idx="1"/>
          </p:nvPr>
        </p:nvSpPr>
        <p:spPr/>
        <p:txBody>
          <a:bodyPr>
            <a:normAutofit fontScale="92500"/>
          </a:bodyPr>
          <a:lstStyle/>
          <a:p>
            <a:pPr algn="l" rtl="0">
              <a:buNone/>
            </a:pPr>
            <a:r>
              <a:rPr lang="en-US" dirty="0" smtClean="0"/>
              <a:t>Mental symptoms:</a:t>
            </a:r>
          </a:p>
          <a:p>
            <a:pPr algn="l" rtl="0"/>
            <a:r>
              <a:rPr lang="en-US" dirty="0" smtClean="0"/>
              <a:t>- Giddiness / fainting.</a:t>
            </a:r>
          </a:p>
          <a:p>
            <a:pPr algn="l" rtl="0"/>
            <a:r>
              <a:rPr lang="en-US" dirty="0" smtClean="0"/>
              <a:t>- </a:t>
            </a:r>
            <a:r>
              <a:rPr lang="en-US" dirty="0" err="1" smtClean="0"/>
              <a:t>Derealisation</a:t>
            </a:r>
            <a:r>
              <a:rPr lang="en-US" dirty="0" smtClean="0"/>
              <a:t> or </a:t>
            </a:r>
            <a:r>
              <a:rPr lang="en-US" dirty="0" err="1" smtClean="0"/>
              <a:t>depersonalisation</a:t>
            </a:r>
            <a:r>
              <a:rPr lang="en-US" dirty="0" smtClean="0"/>
              <a:t>.</a:t>
            </a:r>
          </a:p>
          <a:p>
            <a:pPr algn="l" rtl="0"/>
            <a:r>
              <a:rPr lang="en-US" dirty="0" smtClean="0"/>
              <a:t>- Fear of losing control.</a:t>
            </a:r>
          </a:p>
          <a:p>
            <a:pPr algn="l" rtl="0"/>
            <a:r>
              <a:rPr lang="en-US" dirty="0" smtClean="0"/>
              <a:t>- Fear of dying or “going crazy”.</a:t>
            </a:r>
            <a:endParaRPr lang="en-US" dirty="0"/>
          </a:p>
        </p:txBody>
      </p:sp>
      <p:sp>
        <p:nvSpPr>
          <p:cNvPr id="6" name="عنصر نائب للمحتوى 5"/>
          <p:cNvSpPr>
            <a:spLocks noGrp="1"/>
          </p:cNvSpPr>
          <p:nvPr>
            <p:ph sz="half" idx="2"/>
          </p:nvPr>
        </p:nvSpPr>
        <p:spPr/>
        <p:txBody>
          <a:bodyPr>
            <a:normAutofit fontScale="92500"/>
          </a:bodyPr>
          <a:lstStyle/>
          <a:p>
            <a:pPr algn="l" rtl="0">
              <a:buNone/>
            </a:pPr>
            <a:r>
              <a:rPr lang="en-US" dirty="0" smtClean="0"/>
              <a:t>General symptoms:</a:t>
            </a:r>
          </a:p>
          <a:p>
            <a:pPr algn="l" rtl="0"/>
            <a:r>
              <a:rPr lang="en-US" dirty="0" smtClean="0"/>
              <a:t>- Hot flushes/cold chills. </a:t>
            </a:r>
          </a:p>
          <a:p>
            <a:pPr algn="l" rtl="0"/>
            <a:r>
              <a:rPr lang="en-US" dirty="0" smtClean="0"/>
              <a:t>- Numbness /tingling. </a:t>
            </a:r>
          </a:p>
          <a:p>
            <a:pPr algn="l" rtl="0"/>
            <a:r>
              <a:rPr lang="en-US" dirty="0" smtClean="0"/>
              <a:t>-Muscle tension/</a:t>
            </a:r>
          </a:p>
          <a:p>
            <a:pPr algn="l" rtl="0">
              <a:buNone/>
            </a:pPr>
            <a:r>
              <a:rPr lang="en-US" dirty="0" smtClean="0"/>
              <a:t>aches.</a:t>
            </a:r>
          </a:p>
          <a:p>
            <a:pPr algn="l" rtl="0"/>
            <a:r>
              <a:rPr lang="en-US" dirty="0" smtClean="0"/>
              <a:t>- Restlessness.</a:t>
            </a:r>
          </a:p>
          <a:p>
            <a:pPr algn="l" rtl="0"/>
            <a:r>
              <a:rPr lang="en-US" dirty="0" smtClean="0"/>
              <a:t>- Feelings of keyed up, on the edge.</a:t>
            </a:r>
          </a:p>
          <a:p>
            <a:pPr algn="l" rtl="0"/>
            <a:r>
              <a:rPr lang="en-US" dirty="0" smtClean="0"/>
              <a:t>- Lump in the throat.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363</TotalTime>
  <Words>1833</Words>
  <Application>Microsoft Office PowerPoint</Application>
  <PresentationFormat>عرض على الشاشة (3:4)‏</PresentationFormat>
  <Paragraphs>178</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تقنية</vt:lpstr>
      <vt:lpstr>Anxiety Disorders </vt:lpstr>
      <vt:lpstr>عرض تقديمي في PowerPoint</vt:lpstr>
      <vt:lpstr>عرض تقديمي في PowerPoint</vt:lpstr>
      <vt:lpstr>Panic attacks:</vt:lpstr>
      <vt:lpstr>عرض تقديمي في PowerPoint</vt:lpstr>
      <vt:lpstr>Anxiety Disorders:</vt:lpstr>
      <vt:lpstr>Generalized anxiety Disorder:</vt:lpstr>
      <vt:lpstr>عرض تقديمي في PowerPoint</vt:lpstr>
      <vt:lpstr>عرض تقديمي في PowerPoint</vt:lpstr>
      <vt:lpstr>عرض تقديمي في PowerPoint</vt:lpstr>
      <vt:lpstr>Diagnosis and DSM-5 Criteria:</vt:lpstr>
      <vt:lpstr>عرض تقديمي في PowerPoint</vt:lpstr>
      <vt:lpstr>Separation anxiety disorder:</vt:lpstr>
      <vt:lpstr>Diagnosis and DSM-5 Criteria :</vt:lpstr>
      <vt:lpstr>عرض تقديمي في PowerPoint</vt:lpstr>
      <vt:lpstr>Selective mutism: </vt:lpstr>
      <vt:lpstr>Diagnosis and DSM-5 Criteria :</vt:lpstr>
      <vt:lpstr>Specific Phobias :</vt:lpstr>
      <vt:lpstr>Social anxiety disorder (social phobia):</vt:lpstr>
      <vt:lpstr>Diagnosis and DSM-5 Criteria :</vt:lpstr>
      <vt:lpstr>عرض تقديمي في PowerPoint</vt:lpstr>
      <vt:lpstr>Agoraphobia:</vt:lpstr>
      <vt:lpstr>Diagnosis and DSM-5 Criteria </vt:lpstr>
      <vt:lpstr>عرض تقديمي في PowerPoint</vt:lpstr>
      <vt:lpstr>عرض تقديمي في PowerPoint</vt:lpstr>
      <vt:lpstr>Panic Disorders:</vt:lpstr>
      <vt:lpstr>Diagnosis and DSM-5 Criteria :</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Disorders</dc:title>
  <dc:creator>USER</dc:creator>
  <cp:lastModifiedBy>Dell_i5_th11</cp:lastModifiedBy>
  <cp:revision>51</cp:revision>
  <dcterms:created xsi:type="dcterms:W3CDTF">2017-10-23T17:15:38Z</dcterms:created>
  <dcterms:modified xsi:type="dcterms:W3CDTF">2022-08-23T10:09:38Z</dcterms:modified>
</cp:coreProperties>
</file>