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69" r:id="rId5"/>
    <p:sldId id="270" r:id="rId6"/>
    <p:sldId id="271" r:id="rId7"/>
    <p:sldId id="272" r:id="rId8"/>
    <p:sldId id="288" r:id="rId9"/>
    <p:sldId id="273" r:id="rId10"/>
    <p:sldId id="274" r:id="rId11"/>
    <p:sldId id="275" r:id="rId12"/>
    <p:sldId id="276" r:id="rId13"/>
    <p:sldId id="289" r:id="rId14"/>
    <p:sldId id="277" r:id="rId15"/>
    <p:sldId id="278" r:id="rId16"/>
    <p:sldId id="279" r:id="rId17"/>
    <p:sldId id="290" r:id="rId18"/>
    <p:sldId id="280" r:id="rId19"/>
    <p:sldId id="281" r:id="rId20"/>
    <p:sldId id="282" r:id="rId21"/>
    <p:sldId id="283" r:id="rId22"/>
    <p:sldId id="284" r:id="rId23"/>
    <p:sldId id="258" r:id="rId24"/>
    <p:sldId id="259" r:id="rId25"/>
    <p:sldId id="260" r:id="rId26"/>
    <p:sldId id="261" r:id="rId27"/>
    <p:sldId id="262" r:id="rId28"/>
    <p:sldId id="263" r:id="rId29"/>
    <p:sldId id="264" r:id="rId30"/>
    <p:sldId id="265" r:id="rId31"/>
    <p:sldId id="266" r:id="rId32"/>
    <p:sldId id="291" r:id="rId33"/>
    <p:sldId id="267" r:id="rId34"/>
    <p:sldId id="268" r:id="rId35"/>
    <p:sldId id="286"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928F-81A2-4C47-8CF9-0FE39C604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CC4CA8-0986-48D7-87B4-00FA4C0D1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C640F0-1E08-4B9A-87C1-4FE187F1827E}"/>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5" name="Footer Placeholder 4">
            <a:extLst>
              <a:ext uri="{FF2B5EF4-FFF2-40B4-BE49-F238E27FC236}">
                <a16:creationId xmlns:a16="http://schemas.microsoft.com/office/drawing/2014/main" id="{3C9C281E-0B25-49F4-A0A7-98BEC4C69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19406-3A93-4203-9DB7-ED8DF2604698}"/>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263220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19E6-DCDF-4D1D-A239-A18074CB19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72902-73AE-4DBD-83FA-F99BB0AF5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CC6F2-4B06-4CBF-9570-6C28B54229B2}"/>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5" name="Footer Placeholder 4">
            <a:extLst>
              <a:ext uri="{FF2B5EF4-FFF2-40B4-BE49-F238E27FC236}">
                <a16:creationId xmlns:a16="http://schemas.microsoft.com/office/drawing/2014/main" id="{0B0ECA94-02C0-4BD2-89A1-5C95097B7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D6F25-96F3-4EDF-A09E-9AFDF17C2477}"/>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7674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857F2-096D-42B8-97A6-711092669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FD7A5-75E8-4143-89C7-24CB4F539F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FE55F-637F-40C1-81E7-8B95A5B79C97}"/>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5" name="Footer Placeholder 4">
            <a:extLst>
              <a:ext uri="{FF2B5EF4-FFF2-40B4-BE49-F238E27FC236}">
                <a16:creationId xmlns:a16="http://schemas.microsoft.com/office/drawing/2014/main" id="{4649E46C-57A2-4D67-993E-3E1A55AED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A9137-0CCB-4A89-84C9-D6ECB02710CD}"/>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186734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E751-EB8B-4FF3-BBAB-DEA35DBCA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19F15-78E3-4C7A-ACB8-4D8C1EAD1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CA4C4-A603-4BB9-87E1-0DAC1D69E358}"/>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5" name="Footer Placeholder 4">
            <a:extLst>
              <a:ext uri="{FF2B5EF4-FFF2-40B4-BE49-F238E27FC236}">
                <a16:creationId xmlns:a16="http://schemas.microsoft.com/office/drawing/2014/main" id="{83806DAF-F721-4A33-9FDE-A3EA891D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ECC68-665F-4959-8351-661FEFE81FE4}"/>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259719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20C3-608D-4787-BEED-36F659147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CF9D7D-4243-42AE-8520-9F334DE4F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D1656-C10A-4161-9FFD-16BDB25ACB14}"/>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5" name="Footer Placeholder 4">
            <a:extLst>
              <a:ext uri="{FF2B5EF4-FFF2-40B4-BE49-F238E27FC236}">
                <a16:creationId xmlns:a16="http://schemas.microsoft.com/office/drawing/2014/main" id="{FB826BAE-0F2C-4A33-BE42-91CF627CB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B2DC5-D484-4BB7-9403-B036CC42EA51}"/>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227842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75EE-BF0A-4686-BFEF-1534D34BA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796BB-5434-44D9-A398-01199B3FC5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7CA29-834D-47CE-BBE0-7E6DC95C2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229AA-1E4E-4ED5-803F-8C1BA968EE68}"/>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6" name="Footer Placeholder 5">
            <a:extLst>
              <a:ext uri="{FF2B5EF4-FFF2-40B4-BE49-F238E27FC236}">
                <a16:creationId xmlns:a16="http://schemas.microsoft.com/office/drawing/2014/main" id="{6D8CE47E-606E-4184-90B0-EBF0550C0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A66EB-1A7F-42EA-B32C-361BCBEF59D3}"/>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12909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6A58-663A-4D37-A5AC-912F294CBC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3AFB15-44D5-42AA-B7CA-CF87C610E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5E7EA-1058-45DB-98EA-D29413874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09487D-145D-4B18-B998-6140CE8C7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19574-FD23-4727-ABB7-6ED6FC0D6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C7B68-F749-4023-8F72-983B484643BB}"/>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8" name="Footer Placeholder 7">
            <a:extLst>
              <a:ext uri="{FF2B5EF4-FFF2-40B4-BE49-F238E27FC236}">
                <a16:creationId xmlns:a16="http://schemas.microsoft.com/office/drawing/2014/main" id="{F8B341EB-3575-4870-8EC3-C31670D8D9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AA579D-F7B9-4483-A8B9-BD79773199F6}"/>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16191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8D30-1E7C-4346-B34F-AFFB0623E5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A5BCE-EB1E-4EE8-8DC8-5C76FF2149D0}"/>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4" name="Footer Placeholder 3">
            <a:extLst>
              <a:ext uri="{FF2B5EF4-FFF2-40B4-BE49-F238E27FC236}">
                <a16:creationId xmlns:a16="http://schemas.microsoft.com/office/drawing/2014/main" id="{D513EBE1-E90B-4D3D-8F61-74C51F138F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04867-3EE8-456C-9433-AB1DF096C6A5}"/>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83596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A82996-7E4C-48AA-99A3-F7010F46ADA6}"/>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3" name="Footer Placeholder 2">
            <a:extLst>
              <a:ext uri="{FF2B5EF4-FFF2-40B4-BE49-F238E27FC236}">
                <a16:creationId xmlns:a16="http://schemas.microsoft.com/office/drawing/2014/main" id="{DA932F02-8BA7-4C1D-AC67-C2FBA8210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7D251F-4048-4412-A390-1F4EE7996D24}"/>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385502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3031-9139-4A47-BA87-F80346DA6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52091C-7FE8-450E-A490-9F8D75F4D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877F9C-A095-4308-B7F4-22961A723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A3437-A90D-4A05-B8B0-EDB25FEAAEA4}"/>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6" name="Footer Placeholder 5">
            <a:extLst>
              <a:ext uri="{FF2B5EF4-FFF2-40B4-BE49-F238E27FC236}">
                <a16:creationId xmlns:a16="http://schemas.microsoft.com/office/drawing/2014/main" id="{F92BB357-5FD3-422D-89DA-3E99EB224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A5B21-DDB8-46C2-85AE-C5C1A491D0AE}"/>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172660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C08D-B392-4BB2-80ED-D8780A96F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0F56C-00CF-4AD6-A719-CBC4ADB97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2BB7E-F753-448B-8780-8B5E661C6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70E62-44BD-4AF6-8ED6-4CDA2AFC3FBE}"/>
              </a:ext>
            </a:extLst>
          </p:cNvPr>
          <p:cNvSpPr>
            <a:spLocks noGrp="1"/>
          </p:cNvSpPr>
          <p:nvPr>
            <p:ph type="dt" sz="half" idx="10"/>
          </p:nvPr>
        </p:nvSpPr>
        <p:spPr/>
        <p:txBody>
          <a:bodyPr/>
          <a:lstStyle/>
          <a:p>
            <a:fld id="{590BB8FA-4883-48CE-8095-05BAAC3C0208}" type="datetimeFigureOut">
              <a:rPr lang="en-US" smtClean="0"/>
              <a:t>1/2/2022</a:t>
            </a:fld>
            <a:endParaRPr lang="en-US"/>
          </a:p>
        </p:txBody>
      </p:sp>
      <p:sp>
        <p:nvSpPr>
          <p:cNvPr id="6" name="Footer Placeholder 5">
            <a:extLst>
              <a:ext uri="{FF2B5EF4-FFF2-40B4-BE49-F238E27FC236}">
                <a16:creationId xmlns:a16="http://schemas.microsoft.com/office/drawing/2014/main" id="{02842453-E5EA-4962-A966-937767529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346BF-BBCD-4E66-BB8D-BC6714446502}"/>
              </a:ext>
            </a:extLst>
          </p:cNvPr>
          <p:cNvSpPr>
            <a:spLocks noGrp="1"/>
          </p:cNvSpPr>
          <p:nvPr>
            <p:ph type="sldNum" sz="quarter" idx="12"/>
          </p:nvPr>
        </p:nvSpPr>
        <p:spPr/>
        <p:txBody>
          <a:bodyPr/>
          <a:lstStyle/>
          <a:p>
            <a:fld id="{5C73006E-93BA-44F8-BB6A-8627021B3553}" type="slidenum">
              <a:rPr lang="en-US" smtClean="0"/>
              <a:t>‹#›</a:t>
            </a:fld>
            <a:endParaRPr lang="en-US"/>
          </a:p>
        </p:txBody>
      </p:sp>
    </p:spTree>
    <p:extLst>
      <p:ext uri="{BB962C8B-B14F-4D97-AF65-F5344CB8AC3E}">
        <p14:creationId xmlns:p14="http://schemas.microsoft.com/office/powerpoint/2010/main" val="226033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4FC9C-097C-4B97-8CC4-AACB31A9D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0321A-D443-426C-8C2C-120D590AF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C5AA2-6F09-47FA-AE6D-FFF896EB7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B8FA-4883-48CE-8095-05BAAC3C0208}" type="datetimeFigureOut">
              <a:rPr lang="en-US" smtClean="0"/>
              <a:t>1/2/2022</a:t>
            </a:fld>
            <a:endParaRPr lang="en-US"/>
          </a:p>
        </p:txBody>
      </p:sp>
      <p:sp>
        <p:nvSpPr>
          <p:cNvPr id="5" name="Footer Placeholder 4">
            <a:extLst>
              <a:ext uri="{FF2B5EF4-FFF2-40B4-BE49-F238E27FC236}">
                <a16:creationId xmlns:a16="http://schemas.microsoft.com/office/drawing/2014/main" id="{376FE84A-79EC-4B76-BC5E-53E952811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A2274E-E8FB-4A63-8E20-CBD813C45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3006E-93BA-44F8-BB6A-8627021B3553}" type="slidenum">
              <a:rPr lang="en-US" smtClean="0"/>
              <a:t>‹#›</a:t>
            </a:fld>
            <a:endParaRPr lang="en-US"/>
          </a:p>
        </p:txBody>
      </p:sp>
    </p:spTree>
    <p:extLst>
      <p:ext uri="{BB962C8B-B14F-4D97-AF65-F5344CB8AC3E}">
        <p14:creationId xmlns:p14="http://schemas.microsoft.com/office/powerpoint/2010/main" val="72814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2CBA-BE4C-45B1-814F-162EE3217836}"/>
              </a:ext>
            </a:extLst>
          </p:cNvPr>
          <p:cNvSpPr>
            <a:spLocks noGrp="1"/>
          </p:cNvSpPr>
          <p:nvPr>
            <p:ph type="ctrTitle"/>
          </p:nvPr>
        </p:nvSpPr>
        <p:spPr/>
        <p:txBody>
          <a:bodyPr/>
          <a:lstStyle/>
          <a:p>
            <a:r>
              <a:rPr lang="en-US" dirty="0"/>
              <a:t>Tumors</a:t>
            </a:r>
          </a:p>
        </p:txBody>
      </p:sp>
      <p:sp>
        <p:nvSpPr>
          <p:cNvPr id="3" name="Subtitle 2">
            <a:extLst>
              <a:ext uri="{FF2B5EF4-FFF2-40B4-BE49-F238E27FC236}">
                <a16:creationId xmlns:a16="http://schemas.microsoft.com/office/drawing/2014/main" id="{BBCF5170-210C-4729-89BD-3814FBCD15E6}"/>
              </a:ext>
            </a:extLst>
          </p:cNvPr>
          <p:cNvSpPr>
            <a:spLocks noGrp="1"/>
          </p:cNvSpPr>
          <p:nvPr>
            <p:ph type="subTitle" idx="1"/>
          </p:nvPr>
        </p:nvSpPr>
        <p:spPr/>
        <p:txBody>
          <a:bodyPr/>
          <a:lstStyle/>
          <a:p>
            <a:r>
              <a:rPr lang="en-US" dirty="0"/>
              <a:t>Dr. </a:t>
            </a:r>
            <a:r>
              <a:rPr lang="en-US" dirty="0" err="1"/>
              <a:t>Wiam</a:t>
            </a:r>
            <a:r>
              <a:rPr lang="en-US" dirty="0"/>
              <a:t> </a:t>
            </a:r>
            <a:r>
              <a:rPr lang="en-US" dirty="0" err="1"/>
              <a:t>Khreasat</a:t>
            </a:r>
            <a:endParaRPr lang="en-US" dirty="0"/>
          </a:p>
          <a:p>
            <a:r>
              <a:rPr lang="en-US" dirty="0"/>
              <a:t>3 January 2022</a:t>
            </a:r>
          </a:p>
        </p:txBody>
      </p:sp>
    </p:spTree>
    <p:extLst>
      <p:ext uri="{BB962C8B-B14F-4D97-AF65-F5344CB8AC3E}">
        <p14:creationId xmlns:p14="http://schemas.microsoft.com/office/powerpoint/2010/main" val="404139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food&#10;&#10;Description automatically generated with low confidence">
            <a:extLst>
              <a:ext uri="{FF2B5EF4-FFF2-40B4-BE49-F238E27FC236}">
                <a16:creationId xmlns:a16="http://schemas.microsoft.com/office/drawing/2014/main" id="{D4BC78CF-8C73-4A31-AC83-1374A27BC8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675" y="552450"/>
            <a:ext cx="8934450" cy="5834063"/>
          </a:xfrm>
        </p:spPr>
      </p:pic>
    </p:spTree>
    <p:extLst>
      <p:ext uri="{BB962C8B-B14F-4D97-AF65-F5344CB8AC3E}">
        <p14:creationId xmlns:p14="http://schemas.microsoft.com/office/powerpoint/2010/main" val="230638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5F24-93BA-42D7-951F-1B3A2A4B52DB}"/>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E4026195-D4D0-420D-B2E2-D607AB64802D}"/>
              </a:ext>
            </a:extLst>
          </p:cNvPr>
          <p:cNvSpPr>
            <a:spLocks noGrp="1"/>
          </p:cNvSpPr>
          <p:nvPr>
            <p:ph idx="1"/>
          </p:nvPr>
        </p:nvSpPr>
        <p:spPr/>
        <p:txBody>
          <a:bodyPr>
            <a:normAutofit fontScale="92500" lnSpcReduction="20000"/>
          </a:bodyPr>
          <a:lstStyle/>
          <a:p>
            <a:r>
              <a:rPr lang="en-US" dirty="0"/>
              <a:t>Well-differentiated oligodendrogliomas (WHO grade II) are infiltrative tumors that form gelatinous, gray masses and may show cysts, focal hemorrhage, and calcification. </a:t>
            </a:r>
          </a:p>
          <a:p>
            <a:r>
              <a:rPr lang="en-US" dirty="0"/>
              <a:t>On microscopic examination, the tumor is composed of sheets of regular cells with spherical nuclei containing finely granular chromatin (similar to that in normal oligodendrocytes) surrounded by a clear halo of cytoplasm.</a:t>
            </a:r>
          </a:p>
          <a:p>
            <a:r>
              <a:rPr lang="en-US" dirty="0"/>
              <a:t>The tumor typically contains a delicate network of anastomosing capillaries. </a:t>
            </a:r>
          </a:p>
          <a:p>
            <a:r>
              <a:rPr lang="en-US" dirty="0"/>
              <a:t>Calcification, present in as many as 90% of these </a:t>
            </a:r>
            <a:r>
              <a:rPr lang="en-US" dirty="0" err="1"/>
              <a:t>tumors,ranges</a:t>
            </a:r>
            <a:r>
              <a:rPr lang="en-US" dirty="0"/>
              <a:t> in extent from microscopic foci to massive depositions. </a:t>
            </a:r>
          </a:p>
          <a:p>
            <a:r>
              <a:rPr lang="en-US" dirty="0"/>
              <a:t>Mitotic activity usually is low. Anaplastic oligodendroglioma (WHO grade III) is a more aggressive subtype with higher cell density, nuclear anaplasia, increased mitotic activity, and often microvascular proliferation.</a:t>
            </a:r>
          </a:p>
        </p:txBody>
      </p:sp>
    </p:spTree>
    <p:extLst>
      <p:ext uri="{BB962C8B-B14F-4D97-AF65-F5344CB8AC3E}">
        <p14:creationId xmlns:p14="http://schemas.microsoft.com/office/powerpoint/2010/main" val="188491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AA9E-A19E-4E6D-9C93-2C999F2052D2}"/>
              </a:ext>
            </a:extLst>
          </p:cNvPr>
          <p:cNvSpPr>
            <a:spLocks noGrp="1"/>
          </p:cNvSpPr>
          <p:nvPr>
            <p:ph type="title"/>
          </p:nvPr>
        </p:nvSpPr>
        <p:spPr/>
        <p:txBody>
          <a:bodyPr/>
          <a:lstStyle/>
          <a:p>
            <a:r>
              <a:rPr lang="en-US" dirty="0"/>
              <a:t>Genetics and Pathogenesis</a:t>
            </a:r>
          </a:p>
        </p:txBody>
      </p:sp>
      <p:sp>
        <p:nvSpPr>
          <p:cNvPr id="3" name="Content Placeholder 2">
            <a:extLst>
              <a:ext uri="{FF2B5EF4-FFF2-40B4-BE49-F238E27FC236}">
                <a16:creationId xmlns:a16="http://schemas.microsoft.com/office/drawing/2014/main" id="{1F7C7738-FB89-47E8-B963-1379A17A2B6A}"/>
              </a:ext>
            </a:extLst>
          </p:cNvPr>
          <p:cNvSpPr>
            <a:spLocks noGrp="1"/>
          </p:cNvSpPr>
          <p:nvPr>
            <p:ph idx="1"/>
          </p:nvPr>
        </p:nvSpPr>
        <p:spPr/>
        <p:txBody>
          <a:bodyPr>
            <a:normAutofit lnSpcReduction="10000"/>
          </a:bodyPr>
          <a:lstStyle/>
          <a:p>
            <a:r>
              <a:rPr lang="en-US" dirty="0"/>
              <a:t>Mutations in isocitrate dehydrogenase (IDH) genes are commonly observed in grade II </a:t>
            </a:r>
            <a:r>
              <a:rPr lang="en-US" dirty="0" err="1"/>
              <a:t>astrocytomas</a:t>
            </a:r>
            <a:r>
              <a:rPr lang="en-US" dirty="0"/>
              <a:t> and oligodendrogliomas. </a:t>
            </a:r>
          </a:p>
          <a:p>
            <a:r>
              <a:rPr lang="en-US" dirty="0"/>
              <a:t>These mutations may occur in IDH1 or IDH2.</a:t>
            </a:r>
          </a:p>
          <a:p>
            <a:r>
              <a:rPr lang="en-US" dirty="0"/>
              <a:t>Mutations in the promoter for telomerase, which contribute to the immortalization of tumor cells, are seen in glioblastomas and other astrocytic tumors. </a:t>
            </a:r>
          </a:p>
          <a:p>
            <a:r>
              <a:rPr lang="en-US" dirty="0"/>
              <a:t>In tumors with IDH mutations, telomerase mutations are uncommon; instead, these tumors often have loss of function mutations in ATRX, which normally suppresses recombination events that can preserve telomere length, a mechanism called alternative lengthening of telomeres. </a:t>
            </a:r>
          </a:p>
        </p:txBody>
      </p:sp>
    </p:spTree>
    <p:extLst>
      <p:ext uri="{BB962C8B-B14F-4D97-AF65-F5344CB8AC3E}">
        <p14:creationId xmlns:p14="http://schemas.microsoft.com/office/powerpoint/2010/main" val="3170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492D6-12E0-4C3F-80DA-7B216F145879}"/>
              </a:ext>
            </a:extLst>
          </p:cNvPr>
          <p:cNvSpPr>
            <a:spLocks noGrp="1"/>
          </p:cNvSpPr>
          <p:nvPr>
            <p:ph idx="1"/>
          </p:nvPr>
        </p:nvSpPr>
        <p:spPr/>
        <p:txBody>
          <a:bodyPr/>
          <a:lstStyle/>
          <a:p>
            <a:r>
              <a:rPr lang="en-US" dirty="0"/>
              <a:t>Co-deletion of 1p and 19q chromosomal segments are present in oligodendrogliomas.</a:t>
            </a:r>
          </a:p>
          <a:p>
            <a:r>
              <a:rPr lang="en-US" dirty="0"/>
              <a:t>The mechanism through which these chromosomal alterations shape tumor morphology and response to treatment is not known. </a:t>
            </a:r>
          </a:p>
          <a:p>
            <a:r>
              <a:rPr lang="en-US" dirty="0"/>
              <a:t>Other genetic alterations, which are also common in tumors outside the CNS, include mutations that lead to overexpression of the EGF receptor and other receptor tyrosine kinases or disable p53 or RB.</a:t>
            </a:r>
          </a:p>
          <a:p>
            <a:endParaRPr lang="en-US" dirty="0"/>
          </a:p>
        </p:txBody>
      </p:sp>
    </p:spTree>
    <p:extLst>
      <p:ext uri="{BB962C8B-B14F-4D97-AF65-F5344CB8AC3E}">
        <p14:creationId xmlns:p14="http://schemas.microsoft.com/office/powerpoint/2010/main" val="92084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B77D-709D-46D5-B5CD-C20EA1976D4F}"/>
              </a:ext>
            </a:extLst>
          </p:cNvPr>
          <p:cNvSpPr>
            <a:spLocks noGrp="1"/>
          </p:cNvSpPr>
          <p:nvPr>
            <p:ph type="title"/>
          </p:nvPr>
        </p:nvSpPr>
        <p:spPr/>
        <p:txBody>
          <a:bodyPr/>
          <a:lstStyle/>
          <a:p>
            <a:r>
              <a:rPr lang="en-US" dirty="0"/>
              <a:t>Midline gliomas </a:t>
            </a:r>
          </a:p>
        </p:txBody>
      </p:sp>
      <p:sp>
        <p:nvSpPr>
          <p:cNvPr id="3" name="Content Placeholder 2">
            <a:extLst>
              <a:ext uri="{FF2B5EF4-FFF2-40B4-BE49-F238E27FC236}">
                <a16:creationId xmlns:a16="http://schemas.microsoft.com/office/drawing/2014/main" id="{B2E7CA3E-0109-4245-A797-B0FF86C85F7E}"/>
              </a:ext>
            </a:extLst>
          </p:cNvPr>
          <p:cNvSpPr>
            <a:spLocks noGrp="1"/>
          </p:cNvSpPr>
          <p:nvPr>
            <p:ph idx="1"/>
          </p:nvPr>
        </p:nvSpPr>
        <p:spPr/>
        <p:txBody>
          <a:bodyPr>
            <a:normAutofit fontScale="92500" lnSpcReduction="20000"/>
          </a:bodyPr>
          <a:lstStyle/>
          <a:p>
            <a:r>
              <a:rPr lang="en-US" dirty="0"/>
              <a:t>Arise most commonly in the brain stem (specifically in the pons) and also occur in the spinal cord and thalamus. </a:t>
            </a:r>
          </a:p>
          <a:p>
            <a:r>
              <a:rPr lang="en-US" dirty="0"/>
              <a:t>They are infiltrative and result in significant neurologic impairment because of the disruption of critical nearby structures. </a:t>
            </a:r>
          </a:p>
          <a:p>
            <a:r>
              <a:rPr lang="en-US" dirty="0"/>
              <a:t>Although they may not show typical high-grade features such as necrosis or vascular proliferation, they often behave aggressively. </a:t>
            </a:r>
          </a:p>
          <a:p>
            <a:r>
              <a:rPr lang="en-US" dirty="0"/>
              <a:t>These lesions typically have acquired point mutations in histone H3, the consequence of which is loss of a lysine residue that is the target of post-translational modifications that regulate gene expression, another example of oncogenesis via alteration of the cancer cell “epigenome”. </a:t>
            </a:r>
          </a:p>
          <a:p>
            <a:r>
              <a:rPr lang="en-US" dirty="0"/>
              <a:t>Precisely how this mutation contributes to cellular transformation remains to be determined.</a:t>
            </a:r>
          </a:p>
        </p:txBody>
      </p:sp>
    </p:spTree>
    <p:extLst>
      <p:ext uri="{BB962C8B-B14F-4D97-AF65-F5344CB8AC3E}">
        <p14:creationId xmlns:p14="http://schemas.microsoft.com/office/powerpoint/2010/main" val="356125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4D6CC107-B86D-4CB0-922D-B97F3BB309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750" y="561976"/>
            <a:ext cx="6953250" cy="5138726"/>
          </a:xfrm>
        </p:spPr>
      </p:pic>
    </p:spTree>
    <p:extLst>
      <p:ext uri="{BB962C8B-B14F-4D97-AF65-F5344CB8AC3E}">
        <p14:creationId xmlns:p14="http://schemas.microsoft.com/office/powerpoint/2010/main" val="384761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3432-0DF3-463A-A594-7F81CC62D816}"/>
              </a:ext>
            </a:extLst>
          </p:cNvPr>
          <p:cNvSpPr>
            <a:spLocks noGrp="1"/>
          </p:cNvSpPr>
          <p:nvPr>
            <p:ph type="title"/>
          </p:nvPr>
        </p:nvSpPr>
        <p:spPr/>
        <p:txBody>
          <a:bodyPr/>
          <a:lstStyle/>
          <a:p>
            <a:r>
              <a:rPr lang="en-US" dirty="0"/>
              <a:t>Pilocytic </a:t>
            </a:r>
            <a:r>
              <a:rPr lang="en-US" dirty="0" err="1"/>
              <a:t>astrocytomas</a:t>
            </a:r>
            <a:r>
              <a:rPr lang="en-US" dirty="0"/>
              <a:t> </a:t>
            </a:r>
          </a:p>
        </p:txBody>
      </p:sp>
      <p:sp>
        <p:nvSpPr>
          <p:cNvPr id="3" name="Content Placeholder 2">
            <a:extLst>
              <a:ext uri="{FF2B5EF4-FFF2-40B4-BE49-F238E27FC236}">
                <a16:creationId xmlns:a16="http://schemas.microsoft.com/office/drawing/2014/main" id="{0F8219E6-9A41-4E90-A242-D2C6741FAD15}"/>
              </a:ext>
            </a:extLst>
          </p:cNvPr>
          <p:cNvSpPr>
            <a:spLocks noGrp="1"/>
          </p:cNvSpPr>
          <p:nvPr>
            <p:ph idx="1"/>
          </p:nvPr>
        </p:nvSpPr>
        <p:spPr/>
        <p:txBody>
          <a:bodyPr>
            <a:normAutofit/>
          </a:bodyPr>
          <a:lstStyle/>
          <a:p>
            <a:r>
              <a:rPr lang="en-US" dirty="0"/>
              <a:t>Are relatively benign tumors that typically affect children and young adults. </a:t>
            </a:r>
          </a:p>
          <a:p>
            <a:r>
              <a:rPr lang="en-US" dirty="0"/>
              <a:t>Most commonly located in the cerebellum, they also may involve the third ventricle, the optic pathways, the spinal cord, and occasionally the cerebral hemispheres. </a:t>
            </a:r>
          </a:p>
          <a:p>
            <a:r>
              <a:rPr lang="en-US" dirty="0"/>
              <a:t>There is often a cyst associated with the tumor, and symptoms appearing after the incomplete resection of the lesions may be associated with cyst enlargement, rather than growth of the solid component. </a:t>
            </a:r>
          </a:p>
        </p:txBody>
      </p:sp>
    </p:spTree>
    <p:extLst>
      <p:ext uri="{BB962C8B-B14F-4D97-AF65-F5344CB8AC3E}">
        <p14:creationId xmlns:p14="http://schemas.microsoft.com/office/powerpoint/2010/main" val="285249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68B3A-EEFB-48BE-946F-5B4B9B444CE2}"/>
              </a:ext>
            </a:extLst>
          </p:cNvPr>
          <p:cNvSpPr>
            <a:spLocks noGrp="1"/>
          </p:cNvSpPr>
          <p:nvPr>
            <p:ph idx="1"/>
          </p:nvPr>
        </p:nvSpPr>
        <p:spPr/>
        <p:txBody>
          <a:bodyPr/>
          <a:lstStyle/>
          <a:p>
            <a:r>
              <a:rPr lang="en-US" dirty="0"/>
              <a:t>Tumors that involve the hypothalamus are especially problematic because they cannot be resected completely. </a:t>
            </a:r>
          </a:p>
          <a:p>
            <a:r>
              <a:rPr lang="en-US" dirty="0"/>
              <a:t>A high proportion of pilocytic </a:t>
            </a:r>
            <a:r>
              <a:rPr lang="en-US" dirty="0" err="1"/>
              <a:t>astrocytomas</a:t>
            </a:r>
            <a:r>
              <a:rPr lang="en-US" dirty="0"/>
              <a:t> have activating mutations or translocations involving the gene encoding the serine-threonine kinase BRAF, which result in activation of the MAPK signaling pathway. </a:t>
            </a:r>
          </a:p>
          <a:p>
            <a:r>
              <a:rPr lang="en-US" dirty="0"/>
              <a:t>Pilocytic </a:t>
            </a:r>
            <a:r>
              <a:rPr lang="en-US" dirty="0" err="1"/>
              <a:t>astrocytomas</a:t>
            </a:r>
            <a:r>
              <a:rPr lang="en-US" dirty="0"/>
              <a:t> do not have mutations in IDH1 and IDH2, supporting their distinction from the low-grade diffuse gliomas.</a:t>
            </a:r>
          </a:p>
          <a:p>
            <a:endParaRPr lang="en-US" dirty="0"/>
          </a:p>
        </p:txBody>
      </p:sp>
    </p:spTree>
    <p:extLst>
      <p:ext uri="{BB962C8B-B14F-4D97-AF65-F5344CB8AC3E}">
        <p14:creationId xmlns:p14="http://schemas.microsoft.com/office/powerpoint/2010/main" val="30913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0C8D-78D2-4908-B6AF-84D5D977022F}"/>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F726C38F-27A5-4358-BA53-77E7DC2ADD18}"/>
              </a:ext>
            </a:extLst>
          </p:cNvPr>
          <p:cNvSpPr>
            <a:spLocks noGrp="1"/>
          </p:cNvSpPr>
          <p:nvPr>
            <p:ph idx="1"/>
          </p:nvPr>
        </p:nvSpPr>
        <p:spPr/>
        <p:txBody>
          <a:bodyPr/>
          <a:lstStyle/>
          <a:p>
            <a:r>
              <a:rPr lang="en-US" dirty="0"/>
              <a:t>A pilocytic astrocytoma often is cystic, with a mural nodule in the wall of the cyst; if solid, it is usually well circumscribed.</a:t>
            </a:r>
          </a:p>
          <a:p>
            <a:r>
              <a:rPr lang="en-US" dirty="0"/>
              <a:t>The tumor is composed of bipolar cells with long, thin “hairlike” processes that are GFAP-positive. </a:t>
            </a:r>
          </a:p>
          <a:p>
            <a:r>
              <a:rPr lang="en-US" dirty="0"/>
              <a:t>Rosenthal fibers, eosinophilic granular bodies, and microcysts are often present, while necrosis and mitoses are rare.</a:t>
            </a:r>
          </a:p>
        </p:txBody>
      </p:sp>
    </p:spTree>
    <p:extLst>
      <p:ext uri="{BB962C8B-B14F-4D97-AF65-F5344CB8AC3E}">
        <p14:creationId xmlns:p14="http://schemas.microsoft.com/office/powerpoint/2010/main" val="275182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0683-F061-4D1B-A9D1-58DDE3F0E725}"/>
              </a:ext>
            </a:extLst>
          </p:cNvPr>
          <p:cNvSpPr>
            <a:spLocks noGrp="1"/>
          </p:cNvSpPr>
          <p:nvPr>
            <p:ph type="title"/>
          </p:nvPr>
        </p:nvSpPr>
        <p:spPr/>
        <p:txBody>
          <a:bodyPr/>
          <a:lstStyle/>
          <a:p>
            <a:r>
              <a:rPr lang="en-US" dirty="0"/>
              <a:t>Ependymomas </a:t>
            </a:r>
          </a:p>
        </p:txBody>
      </p:sp>
      <p:sp>
        <p:nvSpPr>
          <p:cNvPr id="3" name="Content Placeholder 2">
            <a:extLst>
              <a:ext uri="{FF2B5EF4-FFF2-40B4-BE49-F238E27FC236}">
                <a16:creationId xmlns:a16="http://schemas.microsoft.com/office/drawing/2014/main" id="{9AA17BA4-8CC6-4BCF-8CD4-92236305F8D4}"/>
              </a:ext>
            </a:extLst>
          </p:cNvPr>
          <p:cNvSpPr>
            <a:spLocks noGrp="1"/>
          </p:cNvSpPr>
          <p:nvPr>
            <p:ph idx="1"/>
          </p:nvPr>
        </p:nvSpPr>
        <p:spPr/>
        <p:txBody>
          <a:bodyPr/>
          <a:lstStyle/>
          <a:p>
            <a:r>
              <a:rPr lang="en-US" dirty="0"/>
              <a:t>Most often arise next to the </a:t>
            </a:r>
            <a:r>
              <a:rPr lang="en-US" dirty="0" err="1"/>
              <a:t>ependymalined</a:t>
            </a:r>
            <a:r>
              <a:rPr lang="en-US" dirty="0"/>
              <a:t> ventricular system, including the central canal of the spinal cord. </a:t>
            </a:r>
          </a:p>
          <a:p>
            <a:r>
              <a:rPr lang="en-US" dirty="0"/>
              <a:t>In the first 2 decades of life, they typically occur near the fourth ventricle and constitute 5% to 10% of the primary brain tumors in this age group. </a:t>
            </a:r>
          </a:p>
          <a:p>
            <a:r>
              <a:rPr lang="en-US" dirty="0"/>
              <a:t>In adults, the spinal cord is their most common location; tumors in this site are particularly frequent in the setting of neurofibromatosis type 2. </a:t>
            </a:r>
          </a:p>
          <a:p>
            <a:r>
              <a:rPr lang="en-US" dirty="0"/>
              <a:t>The clinical outcome for completely resected supratentorial and spinal ependymomas is better than for those in the posterior fossa.</a:t>
            </a:r>
          </a:p>
        </p:txBody>
      </p:sp>
    </p:spTree>
    <p:extLst>
      <p:ext uri="{BB962C8B-B14F-4D97-AF65-F5344CB8AC3E}">
        <p14:creationId xmlns:p14="http://schemas.microsoft.com/office/powerpoint/2010/main" val="15755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06D1-239F-485A-B50A-6BBDF9DF2AF2}"/>
              </a:ext>
            </a:extLst>
          </p:cNvPr>
          <p:cNvSpPr>
            <a:spLocks noGrp="1"/>
          </p:cNvSpPr>
          <p:nvPr>
            <p:ph type="title"/>
          </p:nvPr>
        </p:nvSpPr>
        <p:spPr>
          <a:xfrm>
            <a:off x="838200" y="365126"/>
            <a:ext cx="10515600" cy="678584"/>
          </a:xfrm>
        </p:spPr>
        <p:txBody>
          <a:bodyPr>
            <a:normAutofit fontScale="90000"/>
          </a:bodyPr>
          <a:lstStyle/>
          <a:p>
            <a:r>
              <a:rPr lang="en-US" dirty="0"/>
              <a:t>Tumors </a:t>
            </a:r>
          </a:p>
        </p:txBody>
      </p:sp>
      <p:sp>
        <p:nvSpPr>
          <p:cNvPr id="3" name="Content Placeholder 2">
            <a:extLst>
              <a:ext uri="{FF2B5EF4-FFF2-40B4-BE49-F238E27FC236}">
                <a16:creationId xmlns:a16="http://schemas.microsoft.com/office/drawing/2014/main" id="{5C5B392B-CD47-4722-9497-3014725CD980}"/>
              </a:ext>
            </a:extLst>
          </p:cNvPr>
          <p:cNvSpPr>
            <a:spLocks noGrp="1"/>
          </p:cNvSpPr>
          <p:nvPr>
            <p:ph idx="1"/>
          </p:nvPr>
        </p:nvSpPr>
        <p:spPr>
          <a:xfrm>
            <a:off x="838200" y="1043710"/>
            <a:ext cx="10515600" cy="5133253"/>
          </a:xfrm>
        </p:spPr>
        <p:txBody>
          <a:bodyPr>
            <a:normAutofit/>
          </a:bodyPr>
          <a:lstStyle/>
          <a:p>
            <a:r>
              <a:rPr lang="en-US" dirty="0"/>
              <a:t>Tumors of the CNS make up a larger proportion of childhood cancers, accounting for as many of 20% of all pediatric tumors. </a:t>
            </a:r>
          </a:p>
          <a:p>
            <a:r>
              <a:rPr lang="en-US" dirty="0"/>
              <a:t>Childhood CNS tumors differ from those in adults in both histologic subtype and location. </a:t>
            </a:r>
          </a:p>
          <a:p>
            <a:r>
              <a:rPr lang="en-US" dirty="0"/>
              <a:t>In childhood, tumors are likely to arise in the posterior fossa, whereas tumors in adults are mostly supratentorial. </a:t>
            </a:r>
          </a:p>
          <a:p>
            <a:r>
              <a:rPr lang="en-US" dirty="0"/>
              <a:t>Tumors of the nervous system have unique characteristics that set them apart from neoplastic processes elsewhere in the body. </a:t>
            </a:r>
          </a:p>
        </p:txBody>
      </p:sp>
    </p:spTree>
    <p:extLst>
      <p:ext uri="{BB962C8B-B14F-4D97-AF65-F5344CB8AC3E}">
        <p14:creationId xmlns:p14="http://schemas.microsoft.com/office/powerpoint/2010/main" val="11670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1472-7B2F-4E69-A988-FEF188C86354}"/>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821B59F6-EC40-44E0-8C6D-099C473BB2EE}"/>
              </a:ext>
            </a:extLst>
          </p:cNvPr>
          <p:cNvSpPr>
            <a:spLocks noGrp="1"/>
          </p:cNvSpPr>
          <p:nvPr>
            <p:ph idx="1"/>
          </p:nvPr>
        </p:nvSpPr>
        <p:spPr/>
        <p:txBody>
          <a:bodyPr>
            <a:normAutofit fontScale="92500" lnSpcReduction="20000"/>
          </a:bodyPr>
          <a:lstStyle/>
          <a:p>
            <a:r>
              <a:rPr lang="en-US" dirty="0"/>
              <a:t>In the fourth ventricle, ependymomas typically are solid or papillary masses extending from the ventricular floor.</a:t>
            </a:r>
          </a:p>
          <a:p>
            <a:r>
              <a:rPr lang="en-US" dirty="0"/>
              <a:t>The tumors are composed of cells with regular, round to oval nuclei and abundant granular chromatin. </a:t>
            </a:r>
          </a:p>
          <a:p>
            <a:r>
              <a:rPr lang="en-US" dirty="0"/>
              <a:t>Between the nuclei is a variably dense fibrillary background.</a:t>
            </a:r>
          </a:p>
          <a:p>
            <a:r>
              <a:rPr lang="en-US" dirty="0"/>
              <a:t>Tumor cells may form round or elongated structures (rosettes, canals) that resemble the embryologic ependymal canal, with long, delicate processes extending into a lumen; more frequently present are perivascular </a:t>
            </a:r>
            <a:r>
              <a:rPr lang="en-US" dirty="0" err="1"/>
              <a:t>pseudorosettes</a:t>
            </a:r>
            <a:r>
              <a:rPr lang="en-US" dirty="0"/>
              <a:t> in which tumor cells are arranged around vessels with an intervening zone containing thin ependymal processes. </a:t>
            </a:r>
          </a:p>
          <a:p>
            <a:r>
              <a:rPr lang="en-US" dirty="0"/>
              <a:t>Anaplastic ependymomas show increased cell density, high mitotic rates, necrosis, microvascular proliferation, and less evident ependymal differentiation.</a:t>
            </a:r>
          </a:p>
        </p:txBody>
      </p:sp>
    </p:spTree>
    <p:extLst>
      <p:ext uri="{BB962C8B-B14F-4D97-AF65-F5344CB8AC3E}">
        <p14:creationId xmlns:p14="http://schemas.microsoft.com/office/powerpoint/2010/main" val="193048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8321-8820-4950-99E8-084EF030B984}"/>
              </a:ext>
            </a:extLst>
          </p:cNvPr>
          <p:cNvSpPr>
            <a:spLocks noGrp="1"/>
          </p:cNvSpPr>
          <p:nvPr>
            <p:ph type="title"/>
          </p:nvPr>
        </p:nvSpPr>
        <p:spPr/>
        <p:txBody>
          <a:bodyPr/>
          <a:lstStyle/>
          <a:p>
            <a:r>
              <a:rPr lang="en-US" dirty="0"/>
              <a:t>Neuronal Tumors </a:t>
            </a:r>
          </a:p>
        </p:txBody>
      </p:sp>
      <p:sp>
        <p:nvSpPr>
          <p:cNvPr id="3" name="Content Placeholder 2">
            <a:extLst>
              <a:ext uri="{FF2B5EF4-FFF2-40B4-BE49-F238E27FC236}">
                <a16:creationId xmlns:a16="http://schemas.microsoft.com/office/drawing/2014/main" id="{9A7716D1-4A7F-4741-BE98-A891AB6F7655}"/>
              </a:ext>
            </a:extLst>
          </p:cNvPr>
          <p:cNvSpPr>
            <a:spLocks noGrp="1"/>
          </p:cNvSpPr>
          <p:nvPr>
            <p:ph idx="1"/>
          </p:nvPr>
        </p:nvSpPr>
        <p:spPr/>
        <p:txBody>
          <a:bodyPr/>
          <a:lstStyle/>
          <a:p>
            <a:r>
              <a:rPr lang="en-US" dirty="0"/>
              <a:t>Far less frequent than gliomas, tumors composed of cells with neuronal characteristics are typically lower-grade lesions that often present with seizures.</a:t>
            </a:r>
          </a:p>
          <a:p>
            <a:r>
              <a:rPr lang="en-US" dirty="0"/>
              <a:t>Are primarily composed of cells that express neuronal markers, such as synaptophysin and neurofilaments. </a:t>
            </a:r>
          </a:p>
          <a:p>
            <a:r>
              <a:rPr lang="en-US" dirty="0"/>
              <a:t>1• Central neurocytoma is a low-grade neoplasm found within and adjacent to the ventricular system (most commonly the lateral or third ventricle); it is characterized by evenly spaced, round, uniform nuclei and often islands of neuropil.</a:t>
            </a:r>
          </a:p>
        </p:txBody>
      </p:sp>
    </p:spTree>
    <p:extLst>
      <p:ext uri="{BB962C8B-B14F-4D97-AF65-F5344CB8AC3E}">
        <p14:creationId xmlns:p14="http://schemas.microsoft.com/office/powerpoint/2010/main" val="338405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ADCA8-7A22-42DE-84C0-4A122CBFBD6C}"/>
              </a:ext>
            </a:extLst>
          </p:cNvPr>
          <p:cNvSpPr>
            <a:spLocks noGrp="1"/>
          </p:cNvSpPr>
          <p:nvPr>
            <p:ph idx="1"/>
          </p:nvPr>
        </p:nvSpPr>
        <p:spPr/>
        <p:txBody>
          <a:bodyPr>
            <a:normAutofit fontScale="92500" lnSpcReduction="10000"/>
          </a:bodyPr>
          <a:lstStyle/>
          <a:p>
            <a:r>
              <a:rPr lang="en-US" dirty="0"/>
              <a:t>2• </a:t>
            </a:r>
            <a:r>
              <a:rPr lang="en-US" dirty="0" err="1"/>
              <a:t>Dysembryoplastic</a:t>
            </a:r>
            <a:r>
              <a:rPr lang="en-US" dirty="0"/>
              <a:t> neuroepithelial tumor is a distinctive, low-grade tumor of children and young adults that grows slowly, often manifests as a seizure disorder, and carries a favorable prognosis after resection. </a:t>
            </a:r>
          </a:p>
          <a:p>
            <a:r>
              <a:rPr lang="en-US" dirty="0"/>
              <a:t>It typically is located in the superficial temporal lobe and consists of small, round neuronal cells arranged in columns and around central cores of processes. </a:t>
            </a:r>
          </a:p>
          <a:p>
            <a:r>
              <a:rPr lang="en-US" dirty="0"/>
              <a:t>3• Gangliogliomas are tumors with a mixture of glial elements, usually a low-grade astrocytoma and </a:t>
            </a:r>
            <a:r>
              <a:rPr lang="en-US" dirty="0" err="1"/>
              <a:t>matureappearing</a:t>
            </a:r>
            <a:r>
              <a:rPr lang="en-US" dirty="0"/>
              <a:t> neurons. </a:t>
            </a:r>
          </a:p>
          <a:p>
            <a:r>
              <a:rPr lang="en-US" dirty="0"/>
              <a:t>Most of these tumors are slow growing, and often manifest with seizures. </a:t>
            </a:r>
          </a:p>
          <a:p>
            <a:r>
              <a:rPr lang="en-US" dirty="0"/>
              <a:t>About 20% to 50% of gangliogliomas harbor point mutations in the BRAF gene.</a:t>
            </a:r>
          </a:p>
        </p:txBody>
      </p:sp>
    </p:spTree>
    <p:extLst>
      <p:ext uri="{BB962C8B-B14F-4D97-AF65-F5344CB8AC3E}">
        <p14:creationId xmlns:p14="http://schemas.microsoft.com/office/powerpoint/2010/main" val="210147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rug&#10;&#10;Description automatically generated">
            <a:extLst>
              <a:ext uri="{FF2B5EF4-FFF2-40B4-BE49-F238E27FC236}">
                <a16:creationId xmlns:a16="http://schemas.microsoft.com/office/drawing/2014/main" id="{8025F31E-7A6D-4F3C-91FF-41FC97A261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5074" y="952500"/>
            <a:ext cx="6638925" cy="4652943"/>
          </a:xfrm>
        </p:spPr>
      </p:pic>
    </p:spTree>
    <p:extLst>
      <p:ext uri="{BB962C8B-B14F-4D97-AF65-F5344CB8AC3E}">
        <p14:creationId xmlns:p14="http://schemas.microsoft.com/office/powerpoint/2010/main" val="227227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CF27-2DBF-4D73-A6CF-6A7C22DBD696}"/>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689EBE77-5CB1-4FBB-89F2-23537E637D92}"/>
              </a:ext>
            </a:extLst>
          </p:cNvPr>
          <p:cNvSpPr>
            <a:spLocks noGrp="1"/>
          </p:cNvSpPr>
          <p:nvPr>
            <p:ph idx="1"/>
          </p:nvPr>
        </p:nvSpPr>
        <p:spPr/>
        <p:txBody>
          <a:bodyPr>
            <a:normAutofit fontScale="85000" lnSpcReduction="10000"/>
          </a:bodyPr>
          <a:lstStyle/>
          <a:p>
            <a:r>
              <a:rPr lang="en-US" dirty="0"/>
              <a:t>Current approaches separate medulloblastoma into distinct groups with different core pathogenic pathways or driver mutations. </a:t>
            </a:r>
          </a:p>
          <a:p>
            <a:r>
              <a:rPr lang="en-US" dirty="0"/>
              <a:t>Examples of oncogenic pathways in these tumors are the following: </a:t>
            </a:r>
          </a:p>
          <a:p>
            <a:r>
              <a:rPr lang="en-US" dirty="0">
                <a:highlight>
                  <a:srgbClr val="FFFF00"/>
                </a:highlight>
              </a:rPr>
              <a:t>1• </a:t>
            </a:r>
            <a:r>
              <a:rPr lang="en-US" dirty="0" err="1">
                <a:highlight>
                  <a:srgbClr val="FFFF00"/>
                </a:highlight>
              </a:rPr>
              <a:t>Wnt</a:t>
            </a:r>
            <a:r>
              <a:rPr lang="en-US" dirty="0">
                <a:highlight>
                  <a:srgbClr val="FFFF00"/>
                </a:highlight>
              </a:rPr>
              <a:t> pathway activation</a:t>
            </a:r>
            <a:r>
              <a:rPr lang="en-US" dirty="0"/>
              <a:t>, most commonly associated with gain of function mutations in the gene for β-catenin; these have the most favorable prognosis of all of the genetic subtypes and are commonly classic-type tumors.</a:t>
            </a:r>
          </a:p>
          <a:p>
            <a:r>
              <a:rPr lang="en-US" dirty="0">
                <a:highlight>
                  <a:srgbClr val="FFFF00"/>
                </a:highlight>
              </a:rPr>
              <a:t> 2• Hedgehog pathway activation, </a:t>
            </a:r>
            <a:r>
              <a:rPr lang="en-US" dirty="0"/>
              <a:t>most commonly associated with loss of function mutations in PTCH1, a negative regulator of the Hedgehog; these tumors have an intermediate prognosis, but the concomitant presence of TP53 mutation confers a very poor prognosis. </a:t>
            </a:r>
          </a:p>
          <a:p>
            <a:r>
              <a:rPr lang="en-US" dirty="0">
                <a:highlight>
                  <a:srgbClr val="FFFF00"/>
                </a:highlight>
              </a:rPr>
              <a:t>3• MYC overexpression, </a:t>
            </a:r>
            <a:r>
              <a:rPr lang="en-US" dirty="0"/>
              <a:t>due to MYC amplification as well as other changes that result in increased expression; these tumors have the poorest prognosis.</a:t>
            </a:r>
          </a:p>
        </p:txBody>
      </p:sp>
    </p:spTree>
    <p:extLst>
      <p:ext uri="{BB962C8B-B14F-4D97-AF65-F5344CB8AC3E}">
        <p14:creationId xmlns:p14="http://schemas.microsoft.com/office/powerpoint/2010/main" val="227093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E6FE-8C2B-4E4C-9364-65F5C3AA87EB}"/>
              </a:ext>
            </a:extLst>
          </p:cNvPr>
          <p:cNvSpPr>
            <a:spLocks noGrp="1"/>
          </p:cNvSpPr>
          <p:nvPr>
            <p:ph type="title"/>
          </p:nvPr>
        </p:nvSpPr>
        <p:spPr/>
        <p:txBody>
          <a:bodyPr/>
          <a:lstStyle/>
          <a:p>
            <a:r>
              <a:rPr lang="en-US" dirty="0"/>
              <a:t>Other Parenchymal Tumors</a:t>
            </a:r>
          </a:p>
        </p:txBody>
      </p:sp>
      <p:sp>
        <p:nvSpPr>
          <p:cNvPr id="3" name="Content Placeholder 2">
            <a:extLst>
              <a:ext uri="{FF2B5EF4-FFF2-40B4-BE49-F238E27FC236}">
                <a16:creationId xmlns:a16="http://schemas.microsoft.com/office/drawing/2014/main" id="{7CE9EA38-9BCE-40F2-B2D2-CA58DE51DB92}"/>
              </a:ext>
            </a:extLst>
          </p:cNvPr>
          <p:cNvSpPr>
            <a:spLocks noGrp="1"/>
          </p:cNvSpPr>
          <p:nvPr>
            <p:ph idx="1"/>
          </p:nvPr>
        </p:nvSpPr>
        <p:spPr/>
        <p:txBody>
          <a:bodyPr>
            <a:normAutofit fontScale="77500" lnSpcReduction="20000"/>
          </a:bodyPr>
          <a:lstStyle/>
          <a:p>
            <a:r>
              <a:rPr lang="en-US" b="1" dirty="0"/>
              <a:t>Primary Central Nervous System Lymphoma </a:t>
            </a:r>
          </a:p>
          <a:p>
            <a:r>
              <a:rPr lang="en-US" dirty="0"/>
              <a:t>Occurring mostly as diffuse large B-cell lymphomas, accounts for 2% of </a:t>
            </a:r>
            <a:r>
              <a:rPr lang="en-US" dirty="0" err="1"/>
              <a:t>extranodal</a:t>
            </a:r>
            <a:r>
              <a:rPr lang="en-US" dirty="0"/>
              <a:t> lymphomas and 1% of intracranial tumors. </a:t>
            </a:r>
          </a:p>
          <a:p>
            <a:r>
              <a:rPr lang="en-US" dirty="0"/>
              <a:t>It is the most common CNS neoplasm in immunosuppressed individuals, in </a:t>
            </a:r>
            <a:r>
              <a:rPr lang="en-US" dirty="0" err="1"/>
              <a:t>hom</a:t>
            </a:r>
            <a:r>
              <a:rPr lang="en-US" dirty="0"/>
              <a:t> the tumors are nearly always positive for </a:t>
            </a:r>
            <a:r>
              <a:rPr lang="en-US" dirty="0" err="1"/>
              <a:t>EpsteinBarr</a:t>
            </a:r>
            <a:r>
              <a:rPr lang="en-US" dirty="0"/>
              <a:t> virus (EBV). </a:t>
            </a:r>
          </a:p>
          <a:p>
            <a:r>
              <a:rPr lang="en-US" dirty="0"/>
              <a:t>In </a:t>
            </a:r>
            <a:r>
              <a:rPr lang="en-US" dirty="0" err="1"/>
              <a:t>nonimmunosuppressed</a:t>
            </a:r>
            <a:r>
              <a:rPr lang="en-US" dirty="0"/>
              <a:t> populations, the age spectrum is relatively wide, with the incidence increasing after 60 years of age. </a:t>
            </a:r>
          </a:p>
          <a:p>
            <a:r>
              <a:rPr lang="en-US" dirty="0"/>
              <a:t>Regardless of the clinical context, primary brain lymphoma is an aggressive disease with a relatively poor response to chemotherapy as compared with peripheral lymphomas. </a:t>
            </a:r>
          </a:p>
          <a:p>
            <a:r>
              <a:rPr lang="en-US" dirty="0"/>
              <a:t>Patients with primary brain lymphoma often are found to have multiple tumor nodules within the brain parenchyma, yet involvement of sites outside of the CNS is uncommon.</a:t>
            </a:r>
          </a:p>
          <a:p>
            <a:r>
              <a:rPr lang="en-US" dirty="0"/>
              <a:t>Conversely, lymphoma originating outside the CNS rarely spreads to the brain parenchyma; when this occurs, the tumor usually also involves the CSF or the meninges.</a:t>
            </a:r>
          </a:p>
        </p:txBody>
      </p:sp>
    </p:spTree>
    <p:extLst>
      <p:ext uri="{BB962C8B-B14F-4D97-AF65-F5344CB8AC3E}">
        <p14:creationId xmlns:p14="http://schemas.microsoft.com/office/powerpoint/2010/main" val="268512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different&#10;&#10;Description automatically generated">
            <a:extLst>
              <a:ext uri="{FF2B5EF4-FFF2-40B4-BE49-F238E27FC236}">
                <a16:creationId xmlns:a16="http://schemas.microsoft.com/office/drawing/2014/main" id="{317A64A2-36DA-442F-951D-9902A2BA05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913" y="1600041"/>
            <a:ext cx="8474174" cy="3657917"/>
          </a:xfrm>
        </p:spPr>
      </p:pic>
    </p:spTree>
    <p:extLst>
      <p:ext uri="{BB962C8B-B14F-4D97-AF65-F5344CB8AC3E}">
        <p14:creationId xmlns:p14="http://schemas.microsoft.com/office/powerpoint/2010/main" val="9138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701E-C289-4698-A45D-E1E85AC3C630}"/>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2608B9F-648A-4B24-A0DB-6CEF67B3E1F2}"/>
              </a:ext>
            </a:extLst>
          </p:cNvPr>
          <p:cNvSpPr>
            <a:spLocks noGrp="1"/>
          </p:cNvSpPr>
          <p:nvPr>
            <p:ph idx="1"/>
          </p:nvPr>
        </p:nvSpPr>
        <p:spPr/>
        <p:txBody>
          <a:bodyPr>
            <a:normAutofit fontScale="92500" lnSpcReduction="20000"/>
          </a:bodyPr>
          <a:lstStyle/>
          <a:p>
            <a:r>
              <a:rPr lang="en-US" dirty="0"/>
              <a:t>Lesions often involve deep gray structures, as well as the white matter and the cortex. </a:t>
            </a:r>
          </a:p>
          <a:p>
            <a:r>
              <a:rPr lang="en-US" dirty="0"/>
              <a:t>Periventricular spread is common. </a:t>
            </a:r>
          </a:p>
          <a:p>
            <a:r>
              <a:rPr lang="en-US" dirty="0"/>
              <a:t>The tumors are relatively well defined as compared with glial neoplasms, but they are not as discrete as metastases. </a:t>
            </a:r>
          </a:p>
          <a:p>
            <a:r>
              <a:rPr lang="en-US" dirty="0"/>
              <a:t>EBV-associated tumors often show extensive areas of necrosis.</a:t>
            </a:r>
          </a:p>
          <a:p>
            <a:r>
              <a:rPr lang="en-US" dirty="0"/>
              <a:t>The tumors are nearly always aggressive large B-cell lymphomas, although other histologic types may be encountered. </a:t>
            </a:r>
          </a:p>
          <a:p>
            <a:r>
              <a:rPr lang="en-US" dirty="0"/>
              <a:t>Microscopically, malignant lymphoid cells accumulate around blood vessels and infiltrate the surrounding brain parenchyma.</a:t>
            </a:r>
          </a:p>
          <a:p>
            <a:r>
              <a:rPr lang="en-US" dirty="0"/>
              <a:t>The diagnosis is confirmed by immunohistochemistry for B cell markers such as CD20, which also is a target of therapeutic antibodies.</a:t>
            </a:r>
          </a:p>
        </p:txBody>
      </p:sp>
    </p:spTree>
    <p:extLst>
      <p:ext uri="{BB962C8B-B14F-4D97-AF65-F5344CB8AC3E}">
        <p14:creationId xmlns:p14="http://schemas.microsoft.com/office/powerpoint/2010/main" val="318794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15E4-EDA1-4C39-AB8C-CCBD1E06597F}"/>
              </a:ext>
            </a:extLst>
          </p:cNvPr>
          <p:cNvSpPr>
            <a:spLocks noGrp="1"/>
          </p:cNvSpPr>
          <p:nvPr>
            <p:ph type="title"/>
          </p:nvPr>
        </p:nvSpPr>
        <p:spPr/>
        <p:txBody>
          <a:bodyPr/>
          <a:lstStyle/>
          <a:p>
            <a:r>
              <a:rPr lang="en-US" dirty="0"/>
              <a:t>Germ Cell Tumors </a:t>
            </a:r>
          </a:p>
        </p:txBody>
      </p:sp>
      <p:sp>
        <p:nvSpPr>
          <p:cNvPr id="3" name="Content Placeholder 2">
            <a:extLst>
              <a:ext uri="{FF2B5EF4-FFF2-40B4-BE49-F238E27FC236}">
                <a16:creationId xmlns:a16="http://schemas.microsoft.com/office/drawing/2014/main" id="{3DD10930-493B-455D-9A8B-7CC2CD4D3AA6}"/>
              </a:ext>
            </a:extLst>
          </p:cNvPr>
          <p:cNvSpPr>
            <a:spLocks noGrp="1"/>
          </p:cNvSpPr>
          <p:nvPr>
            <p:ph idx="1"/>
          </p:nvPr>
        </p:nvSpPr>
        <p:spPr/>
        <p:txBody>
          <a:bodyPr>
            <a:normAutofit fontScale="92500" lnSpcReduction="20000"/>
          </a:bodyPr>
          <a:lstStyle/>
          <a:p>
            <a:r>
              <a:rPr lang="en-US" dirty="0"/>
              <a:t>Occur along the midline, most commonly in the pineal and the suprasellar regions. </a:t>
            </a:r>
          </a:p>
          <a:p>
            <a:r>
              <a:rPr lang="en-US" dirty="0"/>
              <a:t>They account for 0.2% to 1% of brain tumors in individuals of European descent but in as many as 10% of brain tumors in individuals of Japanese ethnicity. </a:t>
            </a:r>
          </a:p>
          <a:p>
            <a:r>
              <a:rPr lang="en-US" dirty="0"/>
              <a:t>They are a tumor of the young, with 90% occurring during the first 2 decades of life. </a:t>
            </a:r>
          </a:p>
          <a:p>
            <a:r>
              <a:rPr lang="en-US" dirty="0"/>
              <a:t>Germ cell tumors in the pineal region show a strong male predominance.</a:t>
            </a:r>
          </a:p>
          <a:p>
            <a:r>
              <a:rPr lang="en-US" dirty="0"/>
              <a:t>The most common primary CNS germ cell tumor is germinoma, a tumor that closely resembles testicular seminoma. </a:t>
            </a:r>
          </a:p>
          <a:p>
            <a:r>
              <a:rPr lang="en-US" dirty="0"/>
              <a:t>Secondary CNS involvement by metastatic gonadal germ cell tumors also occurs.</a:t>
            </a:r>
          </a:p>
        </p:txBody>
      </p:sp>
    </p:spTree>
    <p:extLst>
      <p:ext uri="{BB962C8B-B14F-4D97-AF65-F5344CB8AC3E}">
        <p14:creationId xmlns:p14="http://schemas.microsoft.com/office/powerpoint/2010/main" val="52535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9D34-C65C-4ED5-916C-631839ED2C69}"/>
              </a:ext>
            </a:extLst>
          </p:cNvPr>
          <p:cNvSpPr>
            <a:spLocks noGrp="1"/>
          </p:cNvSpPr>
          <p:nvPr>
            <p:ph type="title"/>
          </p:nvPr>
        </p:nvSpPr>
        <p:spPr/>
        <p:txBody>
          <a:bodyPr/>
          <a:lstStyle/>
          <a:p>
            <a:r>
              <a:rPr lang="en-US" dirty="0"/>
              <a:t>Meningiomas</a:t>
            </a:r>
          </a:p>
        </p:txBody>
      </p:sp>
      <p:sp>
        <p:nvSpPr>
          <p:cNvPr id="3" name="Content Placeholder 2">
            <a:extLst>
              <a:ext uri="{FF2B5EF4-FFF2-40B4-BE49-F238E27FC236}">
                <a16:creationId xmlns:a16="http://schemas.microsoft.com/office/drawing/2014/main" id="{759285B2-AAFB-4373-9D94-0D24D6B99018}"/>
              </a:ext>
            </a:extLst>
          </p:cNvPr>
          <p:cNvSpPr>
            <a:spLocks noGrp="1"/>
          </p:cNvSpPr>
          <p:nvPr>
            <p:ph idx="1"/>
          </p:nvPr>
        </p:nvSpPr>
        <p:spPr/>
        <p:txBody>
          <a:bodyPr>
            <a:normAutofit fontScale="92500" lnSpcReduction="20000"/>
          </a:bodyPr>
          <a:lstStyle/>
          <a:p>
            <a:r>
              <a:rPr lang="en-US" dirty="0"/>
              <a:t>Are predominantly benign tumors that arise from arachnoid meningothelial cells. </a:t>
            </a:r>
          </a:p>
          <a:p>
            <a:r>
              <a:rPr lang="en-US" dirty="0"/>
              <a:t>They usually occur in adults and are often attached to the dura.</a:t>
            </a:r>
          </a:p>
          <a:p>
            <a:r>
              <a:rPr lang="en-US" dirty="0"/>
              <a:t>Meningiomas may be found along any of the external surfaces of the brain as well as within the ventricular system, where they arise from the stromal arachnoid cells of the choroid plexus. </a:t>
            </a:r>
          </a:p>
          <a:p>
            <a:r>
              <a:rPr lang="en-US" dirty="0"/>
              <a:t>They often come to attention because of vague </a:t>
            </a:r>
            <a:r>
              <a:rPr lang="en-US" dirty="0" err="1"/>
              <a:t>nonlocalizing</a:t>
            </a:r>
            <a:r>
              <a:rPr lang="en-US" dirty="0"/>
              <a:t> symptoms, or with focal findings referable to compression of adjacent brain. </a:t>
            </a:r>
          </a:p>
          <a:p>
            <a:r>
              <a:rPr lang="en-US" dirty="0"/>
              <a:t>Most meningiomas are easily separable from underlying brain, but some tumors are infiltrative, a feature associated with an increased risk for recurrence. </a:t>
            </a:r>
          </a:p>
          <a:p>
            <a:r>
              <a:rPr lang="en-US" dirty="0"/>
              <a:t>The overall prognosis is determined by the lesion size and location, surgical accessibility, and histologic grade.</a:t>
            </a:r>
          </a:p>
        </p:txBody>
      </p:sp>
    </p:spTree>
    <p:extLst>
      <p:ext uri="{BB962C8B-B14F-4D97-AF65-F5344CB8AC3E}">
        <p14:creationId xmlns:p14="http://schemas.microsoft.com/office/powerpoint/2010/main" val="10452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7E56B-6F22-476F-9898-3F24AD2C6F6A}"/>
              </a:ext>
            </a:extLst>
          </p:cNvPr>
          <p:cNvSpPr>
            <a:spLocks noGrp="1"/>
          </p:cNvSpPr>
          <p:nvPr>
            <p:ph idx="1"/>
          </p:nvPr>
        </p:nvSpPr>
        <p:spPr/>
        <p:txBody>
          <a:bodyPr>
            <a:normAutofit lnSpcReduction="10000"/>
          </a:bodyPr>
          <a:lstStyle/>
          <a:p>
            <a:r>
              <a:rPr lang="en-US" dirty="0"/>
              <a:t>1• do not have morphologically evident premalignant or in situ stages comparable to those of carcinomas. </a:t>
            </a:r>
          </a:p>
          <a:p>
            <a:r>
              <a:rPr lang="en-US" dirty="0"/>
              <a:t>2• Even low-grade lesions may infiltrate large regions of the brain, leading to serious clinical deficits, inability to be resected, and poor prognosis. </a:t>
            </a:r>
          </a:p>
          <a:p>
            <a:r>
              <a:rPr lang="en-US" dirty="0"/>
              <a:t>3• The anatomic site of the neoplasm can influence outcome independent of histologic classification due to local effects (e.g., a benign meningioma may cause cardiorespiratory arrest from compression of the medulla). </a:t>
            </a:r>
          </a:p>
          <a:p>
            <a:r>
              <a:rPr lang="en-US" dirty="0"/>
              <a:t>4• Even the most highly malignant gliomas rarely spread outside of the CNS.</a:t>
            </a:r>
          </a:p>
          <a:p>
            <a:endParaRPr lang="en-US" dirty="0"/>
          </a:p>
        </p:txBody>
      </p:sp>
    </p:spTree>
    <p:extLst>
      <p:ext uri="{BB962C8B-B14F-4D97-AF65-F5344CB8AC3E}">
        <p14:creationId xmlns:p14="http://schemas.microsoft.com/office/powerpoint/2010/main" val="426682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B22A2-AEE4-4C41-88C8-B30145F8AE83}"/>
              </a:ext>
            </a:extLst>
          </p:cNvPr>
          <p:cNvSpPr>
            <a:spLocks noGrp="1"/>
          </p:cNvSpPr>
          <p:nvPr>
            <p:ph idx="1"/>
          </p:nvPr>
        </p:nvSpPr>
        <p:spPr/>
        <p:txBody>
          <a:bodyPr>
            <a:normAutofit fontScale="92500" lnSpcReduction="10000"/>
          </a:bodyPr>
          <a:lstStyle/>
          <a:p>
            <a:r>
              <a:rPr lang="en-US" dirty="0"/>
              <a:t>When an individual has multiple meningiomas, especially in association with eighth-nerve schwannomas or glial tumors, the diagnosis of neurofibromatosis type 2 (NF2) should be considered.</a:t>
            </a:r>
          </a:p>
          <a:p>
            <a:r>
              <a:rPr lang="en-US" dirty="0"/>
              <a:t> About half of meningiomas not associated with NF2 have somatic </a:t>
            </a:r>
            <a:r>
              <a:rPr lang="en-US" dirty="0" err="1"/>
              <a:t>lossof</a:t>
            </a:r>
            <a:r>
              <a:rPr lang="en-US" dirty="0"/>
              <a:t>-function mutations in the NF2 tumor suppressor gene on the long arm of chromosome 22. </a:t>
            </a:r>
          </a:p>
          <a:p>
            <a:r>
              <a:rPr lang="en-US" dirty="0"/>
              <a:t>These mutations are found in all grades of meningioma, suggesting that they are involved in tumor initiation. </a:t>
            </a:r>
          </a:p>
          <a:p>
            <a:r>
              <a:rPr lang="en-US" dirty="0"/>
              <a:t>Among sporadic tumors that lack mutations in NF2, several other driver mutations have been identified including in genes that regulate the Hedgehog pathway as well as in various signaling molecules and transcription factors.</a:t>
            </a:r>
          </a:p>
        </p:txBody>
      </p:sp>
    </p:spTree>
    <p:extLst>
      <p:ext uri="{BB962C8B-B14F-4D97-AF65-F5344CB8AC3E}">
        <p14:creationId xmlns:p14="http://schemas.microsoft.com/office/powerpoint/2010/main" val="306803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C00F-8086-4308-9345-95F05865225B}"/>
              </a:ext>
            </a:extLst>
          </p:cNvPr>
          <p:cNvSpPr>
            <a:spLocks noGrp="1"/>
          </p:cNvSpPr>
          <p:nvPr>
            <p:ph type="title"/>
          </p:nvPr>
        </p:nvSpPr>
        <p:spPr>
          <a:xfrm>
            <a:off x="838200" y="365125"/>
            <a:ext cx="10515600" cy="641639"/>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88914551-CA85-4945-B50C-635A19961F5E}"/>
              </a:ext>
            </a:extLst>
          </p:cNvPr>
          <p:cNvSpPr>
            <a:spLocks noGrp="1"/>
          </p:cNvSpPr>
          <p:nvPr>
            <p:ph idx="1"/>
          </p:nvPr>
        </p:nvSpPr>
        <p:spPr>
          <a:xfrm>
            <a:off x="838200" y="1006764"/>
            <a:ext cx="10515600" cy="5170199"/>
          </a:xfrm>
        </p:spPr>
        <p:txBody>
          <a:bodyPr>
            <a:normAutofit/>
          </a:bodyPr>
          <a:lstStyle/>
          <a:p>
            <a:r>
              <a:rPr lang="en-US" dirty="0"/>
              <a:t>Meningiomas (WHO grade I) grow as well-defined </a:t>
            </a:r>
            <a:r>
              <a:rPr lang="en-US" dirty="0" err="1"/>
              <a:t>durabased</a:t>
            </a:r>
            <a:r>
              <a:rPr lang="en-US" dirty="0"/>
              <a:t> masses that may compress the brain but do not typically invade it. </a:t>
            </a:r>
          </a:p>
          <a:p>
            <a:r>
              <a:rPr lang="en-US" dirty="0"/>
              <a:t>Extension into the overlying bone may be present. </a:t>
            </a:r>
          </a:p>
          <a:p>
            <a:r>
              <a:rPr lang="en-US" dirty="0"/>
              <a:t>The varied histologic patterns include: meningothelial, named for whorled, tight clusters of cells without visible cell membranes; fibroblastic, with elongated cells and abundant collagen deposition; transitional, with features of the meningothelial and fibroblastic types; </a:t>
            </a:r>
            <a:r>
              <a:rPr lang="en-US" dirty="0" err="1"/>
              <a:t>psammomatous</a:t>
            </a:r>
            <a:r>
              <a:rPr lang="en-US" dirty="0"/>
              <a:t>, with numerous psammoma bodies; and secretory, with glandlike spaces containing PAS-positive eosinophilic material. </a:t>
            </a:r>
          </a:p>
        </p:txBody>
      </p:sp>
    </p:spTree>
    <p:extLst>
      <p:ext uri="{BB962C8B-B14F-4D97-AF65-F5344CB8AC3E}">
        <p14:creationId xmlns:p14="http://schemas.microsoft.com/office/powerpoint/2010/main" val="438707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A4BD5-E04D-45BF-9F65-2C9536014471}"/>
              </a:ext>
            </a:extLst>
          </p:cNvPr>
          <p:cNvSpPr>
            <a:spLocks noGrp="1"/>
          </p:cNvSpPr>
          <p:nvPr>
            <p:ph idx="1"/>
          </p:nvPr>
        </p:nvSpPr>
        <p:spPr>
          <a:xfrm>
            <a:off x="838200" y="766618"/>
            <a:ext cx="10515600" cy="5410345"/>
          </a:xfrm>
        </p:spPr>
        <p:txBody>
          <a:bodyPr>
            <a:normAutofit lnSpcReduction="10000"/>
          </a:bodyPr>
          <a:lstStyle/>
          <a:p>
            <a:r>
              <a:rPr lang="en-US" dirty="0"/>
              <a:t>Atypical meningiomas (WHO grade II) are recognized by the presence of either an increased mitotic rate, or prominent nucleoli, increased cellularity, </a:t>
            </a:r>
            <a:r>
              <a:rPr lang="en-US" dirty="0" err="1"/>
              <a:t>patternless</a:t>
            </a:r>
            <a:r>
              <a:rPr lang="en-US" dirty="0"/>
              <a:t> growth, high nucleus-</a:t>
            </a:r>
            <a:r>
              <a:rPr lang="en-US" dirty="0" err="1"/>
              <a:t>tocytoplasm</a:t>
            </a:r>
            <a:r>
              <a:rPr lang="en-US" dirty="0"/>
              <a:t> ratio, or necrosis. </a:t>
            </a:r>
          </a:p>
          <a:p>
            <a:r>
              <a:rPr lang="en-US" dirty="0"/>
              <a:t>These tumors demonstrate more aggressive local growth and a higher rate of recurrence and may require therapy in addition to surgery. </a:t>
            </a:r>
          </a:p>
          <a:p>
            <a:r>
              <a:rPr lang="en-US" dirty="0"/>
              <a:t>Some histologic patterns—clear cell and chordoid—also correlate with more aggressive behavior, as does the presence of brain invasion. </a:t>
            </a:r>
          </a:p>
          <a:p>
            <a:r>
              <a:rPr lang="en-US" dirty="0"/>
              <a:t>Anaplastic (malignant) meningiomas (WHO grade III) are highly aggressive tumors that may resemble a high-grade sarcoma or carcinoma </a:t>
            </a:r>
            <a:r>
              <a:rPr lang="en-US" dirty="0" err="1"/>
              <a:t>morphologically.Mitotic</a:t>
            </a:r>
            <a:r>
              <a:rPr lang="en-US" dirty="0"/>
              <a:t> rates are typically much higher than in atypical meningiomas.</a:t>
            </a:r>
          </a:p>
          <a:p>
            <a:endParaRPr lang="en-US" dirty="0"/>
          </a:p>
        </p:txBody>
      </p:sp>
    </p:spTree>
    <p:extLst>
      <p:ext uri="{BB962C8B-B14F-4D97-AF65-F5344CB8AC3E}">
        <p14:creationId xmlns:p14="http://schemas.microsoft.com/office/powerpoint/2010/main" val="4142792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3593-686B-404A-ADC4-A9731AF19183}"/>
              </a:ext>
            </a:extLst>
          </p:cNvPr>
          <p:cNvSpPr>
            <a:spLocks noGrp="1"/>
          </p:cNvSpPr>
          <p:nvPr>
            <p:ph type="title"/>
          </p:nvPr>
        </p:nvSpPr>
        <p:spPr/>
        <p:txBody>
          <a:bodyPr/>
          <a:lstStyle/>
          <a:p>
            <a:r>
              <a:rPr lang="en-US" dirty="0"/>
              <a:t>Metastatic Tumors</a:t>
            </a:r>
          </a:p>
        </p:txBody>
      </p:sp>
      <p:sp>
        <p:nvSpPr>
          <p:cNvPr id="3" name="Content Placeholder 2">
            <a:extLst>
              <a:ext uri="{FF2B5EF4-FFF2-40B4-BE49-F238E27FC236}">
                <a16:creationId xmlns:a16="http://schemas.microsoft.com/office/drawing/2014/main" id="{15F3FC89-2E43-4162-9F5B-F70FE82CB4D6}"/>
              </a:ext>
            </a:extLst>
          </p:cNvPr>
          <p:cNvSpPr>
            <a:spLocks noGrp="1"/>
          </p:cNvSpPr>
          <p:nvPr>
            <p:ph idx="1"/>
          </p:nvPr>
        </p:nvSpPr>
        <p:spPr/>
        <p:txBody>
          <a:bodyPr>
            <a:normAutofit fontScale="85000" lnSpcReduction="20000"/>
          </a:bodyPr>
          <a:lstStyle/>
          <a:p>
            <a:r>
              <a:rPr lang="en-US" dirty="0"/>
              <a:t>Mostly carcinomas, account for approximately one-fourth to one-half of intracranial tumors. </a:t>
            </a:r>
          </a:p>
          <a:p>
            <a:r>
              <a:rPr lang="en-US" dirty="0"/>
              <a:t>The most common primary sites are lung, breast, skin (melanoma), kidney, and gastrointestinal tract, which together account for about 80% of cases. </a:t>
            </a:r>
          </a:p>
          <a:p>
            <a:r>
              <a:rPr lang="en-US" dirty="0"/>
              <a:t>Metastases form sharply demarcated masses, often at the grey-white matter junction, and elicit local edema (Fig. 23.34). </a:t>
            </a:r>
          </a:p>
          <a:p>
            <a:r>
              <a:rPr lang="en-US" dirty="0"/>
              <a:t>The boundary between tumor and brain parenchyma is sharp at the microscopic level as well, with surrounding reactive gliosis. </a:t>
            </a:r>
          </a:p>
          <a:p>
            <a:r>
              <a:rPr lang="en-US" dirty="0"/>
              <a:t>In addition to the direct and localized effects produced by metastases, paraneoplastic syndromes may involve the peripheral and central nervous systems, sometimes even preceding the clinical recognition of the malignant neoplasm. </a:t>
            </a:r>
          </a:p>
          <a:p>
            <a:r>
              <a:rPr lang="en-US" dirty="0"/>
              <a:t>Many patients with paraneoplastic syndromes have antibodies against tumor antigens. </a:t>
            </a:r>
          </a:p>
        </p:txBody>
      </p:sp>
    </p:spTree>
    <p:extLst>
      <p:ext uri="{BB962C8B-B14F-4D97-AF65-F5344CB8AC3E}">
        <p14:creationId xmlns:p14="http://schemas.microsoft.com/office/powerpoint/2010/main" val="369171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859A5-3CD0-4AB6-A0E1-FF242092EC3B}"/>
              </a:ext>
            </a:extLst>
          </p:cNvPr>
          <p:cNvSpPr>
            <a:spLocks noGrp="1"/>
          </p:cNvSpPr>
          <p:nvPr>
            <p:ph idx="1"/>
          </p:nvPr>
        </p:nvSpPr>
        <p:spPr>
          <a:xfrm>
            <a:off x="838200" y="1459345"/>
            <a:ext cx="10515600" cy="4717618"/>
          </a:xfrm>
        </p:spPr>
        <p:txBody>
          <a:bodyPr>
            <a:normAutofit fontScale="92500" lnSpcReduction="10000"/>
          </a:bodyPr>
          <a:lstStyle/>
          <a:p>
            <a:r>
              <a:rPr lang="en-US" dirty="0"/>
              <a:t>Some of the more common patterns include the following: </a:t>
            </a:r>
          </a:p>
          <a:p>
            <a:r>
              <a:rPr lang="en-US" dirty="0">
                <a:highlight>
                  <a:srgbClr val="FFFF00"/>
                </a:highlight>
              </a:rPr>
              <a:t>1• Subacute cerebellar degeneration </a:t>
            </a:r>
            <a:r>
              <a:rPr lang="en-US" dirty="0"/>
              <a:t>resulting in ataxia, with destruction of Purkinje cells, gliosis, and a mild inflammatory infiltrate.</a:t>
            </a:r>
          </a:p>
          <a:p>
            <a:r>
              <a:rPr lang="en-US" dirty="0">
                <a:highlight>
                  <a:srgbClr val="FFFF00"/>
                </a:highlight>
              </a:rPr>
              <a:t>2• Limbic encephalitis </a:t>
            </a:r>
            <a:r>
              <a:rPr lang="en-US" dirty="0"/>
              <a:t>causing a subacute dementia, with perivascular inflammatory cells, microglial nodules, neuronal loss, and gliosis, all centered in the medial temporal lobe </a:t>
            </a:r>
          </a:p>
          <a:p>
            <a:r>
              <a:rPr lang="en-US" dirty="0">
                <a:highlight>
                  <a:srgbClr val="FFFF00"/>
                </a:highlight>
              </a:rPr>
              <a:t>3• Subacute sensory neuropathy </a:t>
            </a:r>
            <a:r>
              <a:rPr lang="en-US" dirty="0"/>
              <a:t>leading to altered pain sensation, with loss of sensory neurons from dorsal root ganglia, in association with inflammation </a:t>
            </a:r>
          </a:p>
          <a:p>
            <a:r>
              <a:rPr lang="en-US" dirty="0">
                <a:highlight>
                  <a:srgbClr val="FFFF00"/>
                </a:highlight>
              </a:rPr>
              <a:t>4• Syndrome of rapid-onset psychosis, catatonia, epilepsy, and coma </a:t>
            </a:r>
            <a:r>
              <a:rPr lang="en-US" dirty="0"/>
              <a:t>associated with ovarian teratoma and antibodies against the N-methyl-D-aspartate (NMDA) receptor.</a:t>
            </a:r>
          </a:p>
        </p:txBody>
      </p:sp>
    </p:spTree>
    <p:extLst>
      <p:ext uri="{BB962C8B-B14F-4D97-AF65-F5344CB8AC3E}">
        <p14:creationId xmlns:p14="http://schemas.microsoft.com/office/powerpoint/2010/main" val="740938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82B222F-6D3A-43C6-8281-A84A24D1D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568" y="1394392"/>
            <a:ext cx="8580864" cy="4069216"/>
          </a:xfrm>
        </p:spPr>
      </p:pic>
    </p:spTree>
    <p:extLst>
      <p:ext uri="{BB962C8B-B14F-4D97-AF65-F5344CB8AC3E}">
        <p14:creationId xmlns:p14="http://schemas.microsoft.com/office/powerpoint/2010/main" val="913089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FB49-6B45-4E13-B047-3D4A51E038BB}"/>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04431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CB76-9957-442D-AB12-9C95F5BDBA97}"/>
              </a:ext>
            </a:extLst>
          </p:cNvPr>
          <p:cNvSpPr>
            <a:spLocks noGrp="1"/>
          </p:cNvSpPr>
          <p:nvPr>
            <p:ph type="title"/>
          </p:nvPr>
        </p:nvSpPr>
        <p:spPr>
          <a:xfrm>
            <a:off x="838200" y="365126"/>
            <a:ext cx="10515600" cy="484620"/>
          </a:xfrm>
        </p:spPr>
        <p:txBody>
          <a:bodyPr>
            <a:normAutofit fontScale="90000"/>
          </a:bodyPr>
          <a:lstStyle/>
          <a:p>
            <a:r>
              <a:rPr lang="en-US" dirty="0"/>
              <a:t>Gliomas</a:t>
            </a:r>
          </a:p>
        </p:txBody>
      </p:sp>
      <p:sp>
        <p:nvSpPr>
          <p:cNvPr id="3" name="Content Placeholder 2">
            <a:extLst>
              <a:ext uri="{FF2B5EF4-FFF2-40B4-BE49-F238E27FC236}">
                <a16:creationId xmlns:a16="http://schemas.microsoft.com/office/drawing/2014/main" id="{0DE77EE8-4FB2-45B0-A54E-53A549C06515}"/>
              </a:ext>
            </a:extLst>
          </p:cNvPr>
          <p:cNvSpPr>
            <a:spLocks noGrp="1"/>
          </p:cNvSpPr>
          <p:nvPr>
            <p:ph idx="1"/>
          </p:nvPr>
        </p:nvSpPr>
        <p:spPr>
          <a:xfrm>
            <a:off x="838200" y="1154545"/>
            <a:ext cx="10515600" cy="5022418"/>
          </a:xfrm>
        </p:spPr>
        <p:txBody>
          <a:bodyPr/>
          <a:lstStyle/>
          <a:p>
            <a:r>
              <a:rPr lang="en-US" dirty="0"/>
              <a:t>Gliomas are tumors of the brain parenchyma that have long been classified as </a:t>
            </a:r>
            <a:r>
              <a:rPr lang="en-US" dirty="0" err="1"/>
              <a:t>astrocytomas</a:t>
            </a:r>
            <a:r>
              <a:rPr lang="en-US" dirty="0"/>
              <a:t>, oligodendrogliomas, and ependymomas based on their morphologic resemblance to different types of glial cells. </a:t>
            </a:r>
          </a:p>
          <a:p>
            <a:r>
              <a:rPr lang="en-US" dirty="0"/>
              <a:t>With emerging genetic information, it has become clear that the gliomas are a molecularly distinct family of neoplastic lesions, independent of the histologic patterns. </a:t>
            </a:r>
          </a:p>
          <a:p>
            <a:r>
              <a:rPr lang="en-US" dirty="0"/>
              <a:t>Nonetheless, histologic patterns continue to inform diagnosis and guide treatment, with refinement based on molecular characterization.</a:t>
            </a:r>
          </a:p>
        </p:txBody>
      </p:sp>
    </p:spTree>
    <p:extLst>
      <p:ext uri="{BB962C8B-B14F-4D97-AF65-F5344CB8AC3E}">
        <p14:creationId xmlns:p14="http://schemas.microsoft.com/office/powerpoint/2010/main" val="46242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475A-45DD-4492-9823-2AB48548D013}"/>
              </a:ext>
            </a:extLst>
          </p:cNvPr>
          <p:cNvSpPr>
            <a:spLocks noGrp="1"/>
          </p:cNvSpPr>
          <p:nvPr>
            <p:ph type="title"/>
          </p:nvPr>
        </p:nvSpPr>
        <p:spPr/>
        <p:txBody>
          <a:bodyPr/>
          <a:lstStyle/>
          <a:p>
            <a:r>
              <a:rPr lang="en-US" dirty="0"/>
              <a:t>Diffuse Astrocytoma </a:t>
            </a:r>
          </a:p>
        </p:txBody>
      </p:sp>
      <p:sp>
        <p:nvSpPr>
          <p:cNvPr id="3" name="Content Placeholder 2">
            <a:extLst>
              <a:ext uri="{FF2B5EF4-FFF2-40B4-BE49-F238E27FC236}">
                <a16:creationId xmlns:a16="http://schemas.microsoft.com/office/drawing/2014/main" id="{5D5D42BE-AA82-4C32-B6D1-C82CAEE273FB}"/>
              </a:ext>
            </a:extLst>
          </p:cNvPr>
          <p:cNvSpPr>
            <a:spLocks noGrp="1"/>
          </p:cNvSpPr>
          <p:nvPr>
            <p:ph idx="1"/>
          </p:nvPr>
        </p:nvSpPr>
        <p:spPr/>
        <p:txBody>
          <a:bodyPr>
            <a:normAutofit lnSpcReduction="10000"/>
          </a:bodyPr>
          <a:lstStyle/>
          <a:p>
            <a:r>
              <a:rPr lang="en-US" dirty="0" err="1"/>
              <a:t>Astrocytomas</a:t>
            </a:r>
            <a:r>
              <a:rPr lang="en-US" dirty="0"/>
              <a:t> account for about 80% of adult gliomas. </a:t>
            </a:r>
          </a:p>
          <a:p>
            <a:r>
              <a:rPr lang="en-US" dirty="0"/>
              <a:t>They are most frequent in the fourth through the sixth decades of life. </a:t>
            </a:r>
          </a:p>
          <a:p>
            <a:r>
              <a:rPr lang="en-US" dirty="0"/>
              <a:t>They usually are found in the cerebral hemispheres. </a:t>
            </a:r>
          </a:p>
          <a:p>
            <a:r>
              <a:rPr lang="en-US" dirty="0"/>
              <a:t>The most common presenting signs and symptoms are seizures, headaches, and focal neurologic deficits related to the anatomic site of involvement. </a:t>
            </a:r>
          </a:p>
          <a:p>
            <a:r>
              <a:rPr lang="en-US" dirty="0"/>
              <a:t>On the basis of histologic features, </a:t>
            </a:r>
            <a:r>
              <a:rPr lang="en-US" dirty="0" err="1"/>
              <a:t>astrocytomas</a:t>
            </a:r>
            <a:r>
              <a:rPr lang="en-US" dirty="0"/>
              <a:t> are stratified into three groups: diffuse astrocytoma (grade II), anaplastic astrocytoma (grade III), and glioblastoma (grade IV), with increasingly grim prognosis as the grade increases.</a:t>
            </a:r>
          </a:p>
        </p:txBody>
      </p:sp>
    </p:spTree>
    <p:extLst>
      <p:ext uri="{BB962C8B-B14F-4D97-AF65-F5344CB8AC3E}">
        <p14:creationId xmlns:p14="http://schemas.microsoft.com/office/powerpoint/2010/main" val="277658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FCC49-A9F4-49C5-ABAD-100AF6DB76B5}"/>
              </a:ext>
            </a:extLst>
          </p:cNvPr>
          <p:cNvSpPr>
            <a:spLocks noGrp="1"/>
          </p:cNvSpPr>
          <p:nvPr>
            <p:ph idx="1"/>
          </p:nvPr>
        </p:nvSpPr>
        <p:spPr/>
        <p:txBody>
          <a:bodyPr/>
          <a:lstStyle/>
          <a:p>
            <a:r>
              <a:rPr lang="en-US" dirty="0"/>
              <a:t>Diffuse </a:t>
            </a:r>
            <a:r>
              <a:rPr lang="en-US" dirty="0" err="1"/>
              <a:t>astrocytomas</a:t>
            </a:r>
            <a:r>
              <a:rPr lang="en-US" dirty="0"/>
              <a:t> can be static for several years, but at some point they progress; the mean survival is more than 5 years. </a:t>
            </a:r>
          </a:p>
          <a:p>
            <a:r>
              <a:rPr lang="en-US" dirty="0"/>
              <a:t>Eventually, patients suffer rapid clinical deterioration that is correlated with the appearance of anaplastic features and more rapid tumor growth. </a:t>
            </a:r>
          </a:p>
          <a:p>
            <a:r>
              <a:rPr lang="en-US" dirty="0"/>
              <a:t>Other patients present with glioblastoma from the outset. </a:t>
            </a:r>
          </a:p>
          <a:p>
            <a:r>
              <a:rPr lang="en-US" dirty="0"/>
              <a:t>Once the histologic features of glioblastoma appear, the prognosis is very poor; with treatment (resection, radiotherapy, and chemotherapy), the median survival is only 15 months.</a:t>
            </a:r>
          </a:p>
        </p:txBody>
      </p:sp>
    </p:spTree>
    <p:extLst>
      <p:ext uri="{BB962C8B-B14F-4D97-AF65-F5344CB8AC3E}">
        <p14:creationId xmlns:p14="http://schemas.microsoft.com/office/powerpoint/2010/main" val="72926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EE37-2FB7-4BBA-BFDC-4B0AC8411FE8}"/>
              </a:ext>
            </a:extLst>
          </p:cNvPr>
          <p:cNvSpPr>
            <a:spLocks noGrp="1"/>
          </p:cNvSpPr>
          <p:nvPr>
            <p:ph type="title"/>
          </p:nvPr>
        </p:nvSpPr>
        <p:spPr>
          <a:xfrm>
            <a:off x="838200" y="365125"/>
            <a:ext cx="10515600" cy="549275"/>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FCAB9E57-89A9-44E1-8CA6-219B8073F2D0}"/>
              </a:ext>
            </a:extLst>
          </p:cNvPr>
          <p:cNvSpPr>
            <a:spLocks noGrp="1"/>
          </p:cNvSpPr>
          <p:nvPr>
            <p:ph idx="1"/>
          </p:nvPr>
        </p:nvSpPr>
        <p:spPr>
          <a:xfrm>
            <a:off x="838200" y="1117600"/>
            <a:ext cx="10515600" cy="5059363"/>
          </a:xfrm>
        </p:spPr>
        <p:txBody>
          <a:bodyPr>
            <a:normAutofit/>
          </a:bodyPr>
          <a:lstStyle/>
          <a:p>
            <a:r>
              <a:rPr lang="en-US" dirty="0"/>
              <a:t>Grade II and III </a:t>
            </a:r>
            <a:r>
              <a:rPr lang="en-US" dirty="0" err="1"/>
              <a:t>astrocytomas</a:t>
            </a:r>
            <a:r>
              <a:rPr lang="en-US" dirty="0"/>
              <a:t> are poorly defined, gray, infiltrative tumors that expand and distort the invaded brain without forming a discrete mass. </a:t>
            </a:r>
          </a:p>
          <a:p>
            <a:r>
              <a:rPr lang="en-US" dirty="0"/>
              <a:t>Infiltration beyond the grossly evident margins is always </a:t>
            </a:r>
            <a:r>
              <a:rPr lang="en-US" dirty="0" err="1"/>
              <a:t>present.The</a:t>
            </a:r>
            <a:r>
              <a:rPr lang="en-US" dirty="0"/>
              <a:t> cut surface of the tumor is either firm or soft and gelatinous; cystic degeneration may be seen. </a:t>
            </a:r>
          </a:p>
          <a:p>
            <a:r>
              <a:rPr lang="en-US" dirty="0"/>
              <a:t>In glioblastoma, variation in the gross appearance of the tumor from region to region is characteristic. </a:t>
            </a:r>
          </a:p>
          <a:p>
            <a:r>
              <a:rPr lang="en-US" dirty="0"/>
              <a:t>Some areas are firm and white, others are soft and yellow (the result of tissue necrosis), and still others show regions of cystic degeneration and hemorrhage. </a:t>
            </a:r>
          </a:p>
        </p:txBody>
      </p:sp>
    </p:spTree>
    <p:extLst>
      <p:ext uri="{BB962C8B-B14F-4D97-AF65-F5344CB8AC3E}">
        <p14:creationId xmlns:p14="http://schemas.microsoft.com/office/powerpoint/2010/main" val="18405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ED711-934B-49EE-A39A-88CF74BAC00F}"/>
              </a:ext>
            </a:extLst>
          </p:cNvPr>
          <p:cNvSpPr>
            <a:spLocks noGrp="1"/>
          </p:cNvSpPr>
          <p:nvPr>
            <p:ph idx="1"/>
          </p:nvPr>
        </p:nvSpPr>
        <p:spPr>
          <a:xfrm>
            <a:off x="838200" y="1145309"/>
            <a:ext cx="10515600" cy="5031654"/>
          </a:xfrm>
        </p:spPr>
        <p:txBody>
          <a:bodyPr>
            <a:normAutofit fontScale="92500" lnSpcReduction="10000"/>
          </a:bodyPr>
          <a:lstStyle/>
          <a:p>
            <a:r>
              <a:rPr lang="en-US" dirty="0"/>
              <a:t>Microscopically, low-grade (WHO grade II) </a:t>
            </a:r>
            <a:r>
              <a:rPr lang="en-US" dirty="0" err="1"/>
              <a:t>astrocytomas</a:t>
            </a:r>
            <a:r>
              <a:rPr lang="en-US" dirty="0"/>
              <a:t> are characterized by a mild to moderate increase in the number of glial cell nuclei, somewhat variable nuclear pleomorphism, and an intervening feltwork of fine, glial fibrillary acidic protein (GFAP)-positive astrocytic cell processes that give the background a fibrillary appearance.</a:t>
            </a:r>
          </a:p>
          <a:p>
            <a:r>
              <a:rPr lang="en-US" dirty="0"/>
              <a:t>The transition between neoplastic and normal tissue is indistinct, and tumor cells can be seen infiltrating normal tissue many centimeters from the main lesion. </a:t>
            </a:r>
          </a:p>
          <a:p>
            <a:r>
              <a:rPr lang="en-US" dirty="0"/>
              <a:t>Anaplastic </a:t>
            </a:r>
            <a:r>
              <a:rPr lang="en-US" dirty="0" err="1"/>
              <a:t>astrocytomas</a:t>
            </a:r>
            <a:r>
              <a:rPr lang="en-US" dirty="0"/>
              <a:t> show regions that are more densely cellular and have greater nuclear pleomorphism; mitotic figures are present. </a:t>
            </a:r>
          </a:p>
          <a:p>
            <a:r>
              <a:rPr lang="en-US" dirty="0"/>
              <a:t>Glioblastoma has a histologic appearance similar to that of anaplastic astrocytoma, as well as either necrosis (commonly present as serpiginous bands of necrosis with palisaded tumor cells along the border) or microvascular proliferation.</a:t>
            </a:r>
          </a:p>
          <a:p>
            <a:endParaRPr lang="en-US" dirty="0"/>
          </a:p>
        </p:txBody>
      </p:sp>
    </p:spTree>
    <p:extLst>
      <p:ext uri="{BB962C8B-B14F-4D97-AF65-F5344CB8AC3E}">
        <p14:creationId xmlns:p14="http://schemas.microsoft.com/office/powerpoint/2010/main" val="404504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F4CF-3135-4BE3-80D9-A19A8EF0EE1C}"/>
              </a:ext>
            </a:extLst>
          </p:cNvPr>
          <p:cNvSpPr>
            <a:spLocks noGrp="1"/>
          </p:cNvSpPr>
          <p:nvPr>
            <p:ph type="title"/>
          </p:nvPr>
        </p:nvSpPr>
        <p:spPr/>
        <p:txBody>
          <a:bodyPr/>
          <a:lstStyle/>
          <a:p>
            <a:r>
              <a:rPr lang="en-US" dirty="0"/>
              <a:t>Oligodendrogliomas </a:t>
            </a:r>
          </a:p>
        </p:txBody>
      </p:sp>
      <p:sp>
        <p:nvSpPr>
          <p:cNvPr id="3" name="Content Placeholder 2">
            <a:extLst>
              <a:ext uri="{FF2B5EF4-FFF2-40B4-BE49-F238E27FC236}">
                <a16:creationId xmlns:a16="http://schemas.microsoft.com/office/drawing/2014/main" id="{A8FA5200-7F75-4D00-A555-068BFFD7CE63}"/>
              </a:ext>
            </a:extLst>
          </p:cNvPr>
          <p:cNvSpPr>
            <a:spLocks noGrp="1"/>
          </p:cNvSpPr>
          <p:nvPr>
            <p:ph idx="1"/>
          </p:nvPr>
        </p:nvSpPr>
        <p:spPr/>
        <p:txBody>
          <a:bodyPr/>
          <a:lstStyle/>
          <a:p>
            <a:r>
              <a:rPr lang="en-US" dirty="0"/>
              <a:t>Oligodendrogliomas account for 5% to 15% of gliomas and most commonly are detected in the fourth and fifth decades of life.</a:t>
            </a:r>
          </a:p>
          <a:p>
            <a:r>
              <a:rPr lang="en-US" dirty="0"/>
              <a:t>Patients may have had several years of antecedent neurologic complaints, often including seizures. </a:t>
            </a:r>
          </a:p>
          <a:p>
            <a:r>
              <a:rPr lang="en-US" dirty="0"/>
              <a:t>The lesions are found mostly in the cerebral hemispheres, mainly in the frontal or temporal lobes. </a:t>
            </a:r>
          </a:p>
          <a:p>
            <a:r>
              <a:rPr lang="en-US" dirty="0"/>
              <a:t>The combination of surgery, chemotherapy, and radiotherapy yields an average survival of 10 to 20 years for well-differentiated (WHO grade II) oligodendrogliomas or 5 to 10 years for anaplastic (WHO grade III) oligodendrogliomas.</a:t>
            </a:r>
          </a:p>
        </p:txBody>
      </p:sp>
    </p:spTree>
    <p:extLst>
      <p:ext uri="{BB962C8B-B14F-4D97-AF65-F5344CB8AC3E}">
        <p14:creationId xmlns:p14="http://schemas.microsoft.com/office/powerpoint/2010/main" val="3672195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3059</Words>
  <Application>Microsoft Office PowerPoint</Application>
  <PresentationFormat>Widescreen</PresentationFormat>
  <Paragraphs>152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Tumors</vt:lpstr>
      <vt:lpstr>Tumors </vt:lpstr>
      <vt:lpstr>PowerPoint Presentation</vt:lpstr>
      <vt:lpstr>Gliomas</vt:lpstr>
      <vt:lpstr>Diffuse Astrocytoma </vt:lpstr>
      <vt:lpstr>PowerPoint Presentation</vt:lpstr>
      <vt:lpstr>MORPHOLOGY</vt:lpstr>
      <vt:lpstr>PowerPoint Presentation</vt:lpstr>
      <vt:lpstr>Oligodendrogliomas </vt:lpstr>
      <vt:lpstr>PowerPoint Presentation</vt:lpstr>
      <vt:lpstr>MORPHOLOGY</vt:lpstr>
      <vt:lpstr>Genetics and Pathogenesis</vt:lpstr>
      <vt:lpstr>PowerPoint Presentation</vt:lpstr>
      <vt:lpstr>Midline gliomas </vt:lpstr>
      <vt:lpstr>PowerPoint Presentation</vt:lpstr>
      <vt:lpstr>Pilocytic astrocytomas </vt:lpstr>
      <vt:lpstr>PowerPoint Presentation</vt:lpstr>
      <vt:lpstr>MORPHOLOGY</vt:lpstr>
      <vt:lpstr>Ependymomas </vt:lpstr>
      <vt:lpstr>MORPHOLOGY</vt:lpstr>
      <vt:lpstr>Neuronal Tumors </vt:lpstr>
      <vt:lpstr>PowerPoint Presentation</vt:lpstr>
      <vt:lpstr>PowerPoint Presentation</vt:lpstr>
      <vt:lpstr>Pathogenesis</vt:lpstr>
      <vt:lpstr>Other Parenchymal Tumors</vt:lpstr>
      <vt:lpstr>PowerPoint Presentation</vt:lpstr>
      <vt:lpstr>MORPHOLOGY</vt:lpstr>
      <vt:lpstr>Germ Cell Tumors </vt:lpstr>
      <vt:lpstr>Meningiomas</vt:lpstr>
      <vt:lpstr>PowerPoint Presentation</vt:lpstr>
      <vt:lpstr>MORPHOLOGY</vt:lpstr>
      <vt:lpstr>PowerPoint Presentation</vt:lpstr>
      <vt:lpstr>Metastatic Tumors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Tumors</dc:title>
  <dc:creator>Leen Aldabbas</dc:creator>
  <cp:lastModifiedBy>Leen Aldabbas</cp:lastModifiedBy>
  <cp:revision>2</cp:revision>
  <dcterms:created xsi:type="dcterms:W3CDTF">2022-01-02T18:50:54Z</dcterms:created>
  <dcterms:modified xsi:type="dcterms:W3CDTF">2022-01-02T19:52:43Z</dcterms:modified>
</cp:coreProperties>
</file>