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72" r:id="rId14"/>
    <p:sldId id="273" r:id="rId15"/>
    <p:sldId id="274" r:id="rId16"/>
    <p:sldId id="275" r:id="rId17"/>
    <p:sldId id="278" r:id="rId18"/>
    <p:sldId id="280" r:id="rId19"/>
    <p:sldId id="289" r:id="rId20"/>
    <p:sldId id="281" r:id="rId21"/>
    <p:sldId id="268" r:id="rId22"/>
    <p:sldId id="290" r:id="rId23"/>
    <p:sldId id="282" r:id="rId24"/>
    <p:sldId id="271" r:id="rId25"/>
    <p:sldId id="266" r:id="rId26"/>
    <p:sldId id="267" r:id="rId27"/>
    <p:sldId id="283" r:id="rId28"/>
    <p:sldId id="284" r:id="rId29"/>
    <p:sldId id="285" r:id="rId30"/>
    <p:sldId id="286" r:id="rId31"/>
    <p:sldId id="291" r:id="rId32"/>
    <p:sldId id="292" r:id="rId33"/>
    <p:sldId id="293" r:id="rId34"/>
    <p:sldId id="294" r:id="rId35"/>
    <p:sldId id="295" r:id="rId36"/>
    <p:sldId id="296" r:id="rId37"/>
    <p:sldId id="28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FD9C-B99C-48EC-BFAA-2B4C33656DCA}" type="datetimeFigureOut">
              <a:rPr lang="en-GB" smtClean="0"/>
              <a:pPr/>
              <a:t>20/03/2019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D9F4-52AB-442C-85ED-07BC7F578B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FD9C-B99C-48EC-BFAA-2B4C33656DCA}" type="datetimeFigureOut">
              <a:rPr lang="en-GB" smtClean="0"/>
              <a:pPr/>
              <a:t>20/03/2019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D9F4-52AB-442C-85ED-07BC7F578B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FD9C-B99C-48EC-BFAA-2B4C33656DCA}" type="datetimeFigureOut">
              <a:rPr lang="en-GB" smtClean="0"/>
              <a:pPr/>
              <a:t>20/03/2019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D9F4-52AB-442C-85ED-07BC7F578B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FD9C-B99C-48EC-BFAA-2B4C33656DCA}" type="datetimeFigureOut">
              <a:rPr lang="en-GB" smtClean="0"/>
              <a:pPr/>
              <a:t>20/03/2019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D9F4-52AB-442C-85ED-07BC7F578B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FD9C-B99C-48EC-BFAA-2B4C33656DCA}" type="datetimeFigureOut">
              <a:rPr lang="en-GB" smtClean="0"/>
              <a:pPr/>
              <a:t>20/03/2019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D9F4-52AB-442C-85ED-07BC7F578B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FD9C-B99C-48EC-BFAA-2B4C33656DCA}" type="datetimeFigureOut">
              <a:rPr lang="en-GB" smtClean="0"/>
              <a:pPr/>
              <a:t>20/03/2019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D9F4-52AB-442C-85ED-07BC7F578B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FD9C-B99C-48EC-BFAA-2B4C33656DCA}" type="datetimeFigureOut">
              <a:rPr lang="en-GB" smtClean="0"/>
              <a:pPr/>
              <a:t>20/03/2019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D9F4-52AB-442C-85ED-07BC7F578B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FD9C-B99C-48EC-BFAA-2B4C33656DCA}" type="datetimeFigureOut">
              <a:rPr lang="en-GB" smtClean="0"/>
              <a:pPr/>
              <a:t>20/03/2019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D9F4-52AB-442C-85ED-07BC7F578B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FD9C-B99C-48EC-BFAA-2B4C33656DCA}" type="datetimeFigureOut">
              <a:rPr lang="en-GB" smtClean="0"/>
              <a:pPr/>
              <a:t>20/03/2019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D9F4-52AB-442C-85ED-07BC7F578B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FD9C-B99C-48EC-BFAA-2B4C33656DCA}" type="datetimeFigureOut">
              <a:rPr lang="en-GB" smtClean="0"/>
              <a:pPr/>
              <a:t>20/03/2019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D9F4-52AB-442C-85ED-07BC7F578B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FD9C-B99C-48EC-BFAA-2B4C33656DCA}" type="datetimeFigureOut">
              <a:rPr lang="en-GB" smtClean="0"/>
              <a:pPr/>
              <a:t>20/03/2019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D9F4-52AB-442C-85ED-07BC7F578B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1FD9C-B99C-48EC-BFAA-2B4C33656DCA}" type="datetimeFigureOut">
              <a:rPr lang="en-GB" smtClean="0"/>
              <a:pPr/>
              <a:t>20/03/2019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3D9F4-52AB-442C-85ED-07BC7F578B3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Anatomy</a:t>
            </a:r>
            <a:br>
              <a:rPr lang="en-GB" dirty="0" smtClean="0"/>
            </a:br>
            <a:r>
              <a:rPr lang="en-GB" dirty="0" smtClean="0"/>
              <a:t>first year/Medicine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GB" dirty="0" smtClean="0"/>
              <a:t>The Skull</a:t>
            </a:r>
          </a:p>
          <a:p>
            <a:pPr algn="l"/>
            <a:r>
              <a:rPr lang="en-GB" dirty="0" smtClean="0"/>
              <a:t>Lecture 1</a:t>
            </a:r>
          </a:p>
          <a:p>
            <a:pPr algn="l"/>
            <a:r>
              <a:rPr lang="en-GB" dirty="0" smtClean="0"/>
              <a:t>Dr Omar </a:t>
            </a:r>
            <a:r>
              <a:rPr lang="en-GB" dirty="0" err="1" smtClean="0"/>
              <a:t>Alrawashdeh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Anterior view of the skull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GB" dirty="0" smtClean="0"/>
              <a:t>The frontal bone</a:t>
            </a:r>
          </a:p>
          <a:p>
            <a:r>
              <a:rPr lang="en-GB" dirty="0" smtClean="0"/>
              <a:t>it forms the forehead</a:t>
            </a:r>
          </a:p>
          <a:p>
            <a:r>
              <a:rPr lang="en-GB" dirty="0" smtClean="0"/>
              <a:t>It curves downward to form the superior margin of the orbit (</a:t>
            </a:r>
            <a:r>
              <a:rPr lang="en-GB" dirty="0" err="1" smtClean="0"/>
              <a:t>superciliary</a:t>
            </a:r>
            <a:r>
              <a:rPr lang="en-GB" dirty="0" smtClean="0"/>
              <a:t> arches), </a:t>
            </a:r>
          </a:p>
          <a:p>
            <a:r>
              <a:rPr lang="en-GB" dirty="0" smtClean="0"/>
              <a:t> The </a:t>
            </a:r>
            <a:r>
              <a:rPr lang="en-GB" dirty="0" err="1" smtClean="0"/>
              <a:t>supraorbital</a:t>
            </a:r>
            <a:r>
              <a:rPr lang="en-GB" dirty="0" smtClean="0"/>
              <a:t> notch is found in the medial side of the superior orbital margin, where the </a:t>
            </a:r>
            <a:r>
              <a:rPr lang="en-GB" dirty="0" err="1" smtClean="0"/>
              <a:t>supraorbital</a:t>
            </a:r>
            <a:r>
              <a:rPr lang="en-GB" dirty="0" smtClean="0"/>
              <a:t> nerve emerges to supply the forehead.</a:t>
            </a:r>
          </a:p>
          <a:p>
            <a:r>
              <a:rPr lang="en-GB" dirty="0" smtClean="0"/>
              <a:t>It articulates medially with the nasal bones and the frontal process of the maxillary bones</a:t>
            </a:r>
          </a:p>
          <a:p>
            <a:r>
              <a:rPr lang="en-GB" dirty="0" smtClean="0"/>
              <a:t>It articulates laterally with the </a:t>
            </a:r>
            <a:r>
              <a:rPr lang="en-GB" dirty="0" err="1" smtClean="0"/>
              <a:t>zygomatic</a:t>
            </a:r>
            <a:r>
              <a:rPr lang="en-GB" dirty="0" smtClean="0"/>
              <a:t> bone</a:t>
            </a:r>
          </a:p>
          <a:p>
            <a:r>
              <a:rPr lang="en-GB" dirty="0" smtClean="0"/>
              <a:t>The frontal air sinuses are just above the superior orbital margins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4530"/>
            <a:ext cx="7056784" cy="682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Anterior 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 orbital margin is formed of the frontal bone superiorly, the maxilla inferiorly, the frontal process of maxilla and the frontal bone medially, the </a:t>
            </a:r>
            <a:r>
              <a:rPr lang="en-GB" dirty="0" err="1" smtClean="0"/>
              <a:t>zygomatic</a:t>
            </a:r>
            <a:r>
              <a:rPr lang="en-GB" dirty="0" smtClean="0"/>
              <a:t> bone laterally.</a:t>
            </a:r>
          </a:p>
          <a:p>
            <a:r>
              <a:rPr lang="en-GB" dirty="0" smtClean="0"/>
              <a:t>The two nasal bones articulates inferiorly with the maxilla forming the nasal bridge</a:t>
            </a:r>
          </a:p>
          <a:p>
            <a:r>
              <a:rPr lang="en-GB" dirty="0" smtClean="0"/>
              <a:t>From inside the nasal cavity is divided by the nasal septum, which is mainly formed of the </a:t>
            </a:r>
            <a:r>
              <a:rPr lang="en-GB" dirty="0" err="1" smtClean="0"/>
              <a:t>vomer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Anterior 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GB" dirty="0" smtClean="0"/>
              <a:t>The maxillary bones</a:t>
            </a:r>
          </a:p>
          <a:p>
            <a:r>
              <a:rPr lang="en-GB" dirty="0" smtClean="0"/>
              <a:t>Form the inferior part of the orbital margin and part of the floor of the orbital cavity</a:t>
            </a:r>
          </a:p>
          <a:p>
            <a:r>
              <a:rPr lang="en-GB" dirty="0" smtClean="0"/>
              <a:t>They form part of the lateral border of the nasal cavity</a:t>
            </a:r>
          </a:p>
          <a:p>
            <a:r>
              <a:rPr lang="en-GB" dirty="0" smtClean="0"/>
              <a:t>Form the anterior part of the hard palate (the posterior part is formed of the palatine bones).</a:t>
            </a:r>
          </a:p>
          <a:p>
            <a:r>
              <a:rPr lang="en-GB" dirty="0" smtClean="0"/>
              <a:t>The maxillary bones meet at the midline at the </a:t>
            </a:r>
            <a:r>
              <a:rPr lang="en-GB" dirty="0" err="1" smtClean="0"/>
              <a:t>intermaxillary</a:t>
            </a:r>
            <a:r>
              <a:rPr lang="en-GB" dirty="0" smtClean="0"/>
              <a:t> suture</a:t>
            </a:r>
          </a:p>
          <a:p>
            <a:r>
              <a:rPr lang="en-GB" dirty="0" smtClean="0"/>
              <a:t>The </a:t>
            </a:r>
            <a:r>
              <a:rPr lang="en-GB" dirty="0" err="1" smtClean="0"/>
              <a:t>infraorbital</a:t>
            </a:r>
            <a:r>
              <a:rPr lang="en-GB" dirty="0" smtClean="0"/>
              <a:t> foramen is found in the maxillary bone below the inferior orbital margin.</a:t>
            </a:r>
          </a:p>
          <a:p>
            <a:r>
              <a:rPr lang="en-GB" dirty="0" smtClean="0"/>
              <a:t>Within the maxillary bones are the maxillary air sinuses</a:t>
            </a:r>
          </a:p>
          <a:p>
            <a:r>
              <a:rPr lang="en-GB" dirty="0" smtClean="0"/>
              <a:t>The alveolar processes form the  alveolar arch that carries the upper teeth.</a:t>
            </a:r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4530"/>
            <a:ext cx="7056784" cy="682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Hard palate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 is the bony part of the mouth roof</a:t>
            </a:r>
          </a:p>
          <a:p>
            <a:r>
              <a:rPr lang="en-GB" dirty="0" smtClean="0"/>
              <a:t>Separates the nasal and the mouth cavities </a:t>
            </a:r>
          </a:p>
          <a:p>
            <a:r>
              <a:rPr lang="en-GB" dirty="0" smtClean="0"/>
              <a:t>Important for feeding of babies (sucking)</a:t>
            </a:r>
          </a:p>
          <a:p>
            <a:r>
              <a:rPr lang="en-GB" dirty="0" smtClean="0"/>
              <a:t>Formed of the palatine processes of the maxillary bones and the horizontal plate of palatine bones.</a:t>
            </a:r>
          </a:p>
          <a:p>
            <a:r>
              <a:rPr lang="en-GB" dirty="0" smtClean="0"/>
              <a:t>It can be affected by cleft palate (failure of fusion at the midline)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0111" y="0"/>
            <a:ext cx="62533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Anterior 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 smtClean="0"/>
              <a:t>The </a:t>
            </a:r>
            <a:r>
              <a:rPr lang="en-GB" dirty="0" err="1" smtClean="0"/>
              <a:t>zygomatic</a:t>
            </a:r>
            <a:r>
              <a:rPr lang="en-GB" dirty="0" smtClean="0"/>
              <a:t> bone</a:t>
            </a:r>
          </a:p>
          <a:p>
            <a:r>
              <a:rPr lang="en-GB" dirty="0" smtClean="0"/>
              <a:t>It forms the prominence of the cheek</a:t>
            </a:r>
          </a:p>
          <a:p>
            <a:r>
              <a:rPr lang="en-GB" dirty="0" smtClean="0"/>
              <a:t>Forms part of the lateral wall and the floor of the orbit</a:t>
            </a:r>
          </a:p>
          <a:p>
            <a:r>
              <a:rPr lang="en-GB" dirty="0" smtClean="0"/>
              <a:t>It articulates medially with the maxilla at the </a:t>
            </a:r>
            <a:r>
              <a:rPr lang="en-GB" dirty="0" err="1" smtClean="0"/>
              <a:t>zygomaticomaxillary</a:t>
            </a:r>
            <a:r>
              <a:rPr lang="en-GB" dirty="0" smtClean="0"/>
              <a:t> suture</a:t>
            </a:r>
          </a:p>
          <a:p>
            <a:r>
              <a:rPr lang="en-GB" dirty="0" smtClean="0"/>
              <a:t>It articulates laterally with the </a:t>
            </a:r>
            <a:r>
              <a:rPr lang="en-GB" dirty="0" err="1" smtClean="0"/>
              <a:t>zygomatic</a:t>
            </a:r>
            <a:r>
              <a:rPr lang="en-GB" dirty="0" smtClean="0"/>
              <a:t> process of the temporal bone forming the </a:t>
            </a:r>
            <a:r>
              <a:rPr lang="en-GB" dirty="0" err="1" smtClean="0"/>
              <a:t>zygomatic</a:t>
            </a:r>
            <a:r>
              <a:rPr lang="en-GB" dirty="0" smtClean="0"/>
              <a:t> arch.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4530"/>
            <a:ext cx="7056784" cy="682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368" y="-1"/>
            <a:ext cx="8675263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skull is formed of several bones</a:t>
            </a:r>
          </a:p>
          <a:p>
            <a:r>
              <a:rPr lang="en-GB" dirty="0" smtClean="0"/>
              <a:t>The bones are attached to each others by joints called sutures</a:t>
            </a:r>
          </a:p>
          <a:p>
            <a:r>
              <a:rPr lang="en-GB" dirty="0" smtClean="0"/>
              <a:t>The suture ligaments are the connective tissue that connects the bones at the suture sites</a:t>
            </a:r>
          </a:p>
          <a:p>
            <a:r>
              <a:rPr lang="en-GB" dirty="0" smtClean="0"/>
              <a:t>These sutures are immobile in adults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Lateral 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frontal bone articulates </a:t>
            </a:r>
            <a:r>
              <a:rPr lang="en-GB" dirty="0" err="1" smtClean="0"/>
              <a:t>posteriorly</a:t>
            </a:r>
            <a:r>
              <a:rPr lang="en-GB" dirty="0" smtClean="0"/>
              <a:t> with the parietal bone at the coronal </a:t>
            </a:r>
            <a:r>
              <a:rPr lang="en-GB" dirty="0" err="1" smtClean="0"/>
              <a:t>sulcus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The frontal bone also articulates with the greater wing of sphenoid.</a:t>
            </a:r>
          </a:p>
          <a:p>
            <a:r>
              <a:rPr lang="en-GB" dirty="0" smtClean="0"/>
              <a:t>The parietal bones articulate with the occipital bone at the </a:t>
            </a:r>
            <a:r>
              <a:rPr lang="en-GB" dirty="0" err="1" smtClean="0"/>
              <a:t>lambdoid</a:t>
            </a:r>
            <a:r>
              <a:rPr lang="en-GB" dirty="0" smtClean="0"/>
              <a:t> suture.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5449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-10295"/>
            <a:ext cx="8640960" cy="687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444" y="476672"/>
            <a:ext cx="7800807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732839" cy="689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Inferior view of the skull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hard palate is most anterior, the hard palate contains the incisive </a:t>
            </a:r>
            <a:r>
              <a:rPr lang="en-GB" dirty="0" err="1" smtClean="0"/>
              <a:t>fossa</a:t>
            </a:r>
            <a:r>
              <a:rPr lang="en-GB" dirty="0" smtClean="0"/>
              <a:t> and foramen, the greater and lesser </a:t>
            </a:r>
            <a:r>
              <a:rPr lang="en-GB" dirty="0" err="1" smtClean="0"/>
              <a:t>palatin</a:t>
            </a:r>
            <a:r>
              <a:rPr lang="en-GB" dirty="0" smtClean="0"/>
              <a:t> </a:t>
            </a:r>
            <a:r>
              <a:rPr lang="en-GB" dirty="0" err="1" smtClean="0"/>
              <a:t>foramena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The </a:t>
            </a:r>
            <a:r>
              <a:rPr lang="en-GB" dirty="0" smtClean="0"/>
              <a:t>medial </a:t>
            </a:r>
            <a:r>
              <a:rPr lang="en-GB" dirty="0" err="1" smtClean="0"/>
              <a:t>pterygoid</a:t>
            </a:r>
            <a:r>
              <a:rPr lang="en-GB" dirty="0" smtClean="0"/>
              <a:t> plates of the sphenoid are lateral to the vomer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-2043"/>
            <a:ext cx="6336704" cy="686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Inferior view of the skull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Posterior </a:t>
            </a:r>
            <a:r>
              <a:rPr lang="en-GB" dirty="0" smtClean="0"/>
              <a:t>and lateral to the lateral </a:t>
            </a:r>
            <a:r>
              <a:rPr lang="en-GB" dirty="0" err="1" smtClean="0"/>
              <a:t>pterygoid</a:t>
            </a:r>
            <a:r>
              <a:rPr lang="en-GB" dirty="0" smtClean="0"/>
              <a:t> plate is the greater wing of the sphenoid.</a:t>
            </a:r>
          </a:p>
          <a:p>
            <a:r>
              <a:rPr lang="en-GB" dirty="0" smtClean="0"/>
              <a:t>The greater wing of the sphenoid is pierced by the foramen </a:t>
            </a:r>
            <a:r>
              <a:rPr lang="en-GB" dirty="0" err="1" smtClean="0"/>
              <a:t>ovale</a:t>
            </a:r>
            <a:r>
              <a:rPr lang="en-GB" dirty="0" smtClean="0"/>
              <a:t> and foramen </a:t>
            </a:r>
            <a:r>
              <a:rPr lang="en-GB" dirty="0" err="1" smtClean="0"/>
              <a:t>spinosum</a:t>
            </a:r>
            <a:endParaRPr lang="en-GB" dirty="0" smtClean="0"/>
          </a:p>
          <a:p>
            <a:r>
              <a:rPr lang="en-GB" dirty="0" smtClean="0"/>
              <a:t>The temporal bone can be seen and divided in to </a:t>
            </a:r>
            <a:r>
              <a:rPr lang="en-GB" dirty="0" smtClean="0"/>
              <a:t>tympanic </a:t>
            </a:r>
            <a:r>
              <a:rPr lang="en-GB" dirty="0" smtClean="0"/>
              <a:t>and </a:t>
            </a:r>
            <a:r>
              <a:rPr lang="en-GB" dirty="0" err="1" smtClean="0"/>
              <a:t>petrous</a:t>
            </a:r>
            <a:r>
              <a:rPr lang="en-GB" dirty="0" smtClean="0"/>
              <a:t> parts.</a:t>
            </a:r>
          </a:p>
          <a:p>
            <a:r>
              <a:rPr lang="en-GB" dirty="0" smtClean="0"/>
              <a:t>The auditory tube emerge between the greater wing of the sphenoid and the </a:t>
            </a:r>
            <a:r>
              <a:rPr lang="en-GB" dirty="0" err="1" smtClean="0"/>
              <a:t>petrous</a:t>
            </a:r>
            <a:r>
              <a:rPr lang="en-GB" dirty="0" smtClean="0"/>
              <a:t> part of the temporal bone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-2043"/>
            <a:ext cx="6336704" cy="686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Inferior view of the scalp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Lateral to the temporal bone is the </a:t>
            </a:r>
            <a:r>
              <a:rPr lang="en-GB" dirty="0" err="1" smtClean="0"/>
              <a:t>mendibular</a:t>
            </a:r>
            <a:r>
              <a:rPr lang="en-GB" dirty="0" smtClean="0"/>
              <a:t> </a:t>
            </a:r>
            <a:r>
              <a:rPr lang="en-GB" dirty="0" err="1" smtClean="0"/>
              <a:t>fossa</a:t>
            </a:r>
            <a:endParaRPr lang="en-GB" dirty="0" smtClean="0"/>
          </a:p>
          <a:p>
            <a:r>
              <a:rPr lang="en-GB" dirty="0" smtClean="0"/>
              <a:t>The opening of the carotid canal can be seen on the inferior surface of the </a:t>
            </a:r>
            <a:r>
              <a:rPr lang="en-GB" dirty="0" err="1" smtClean="0"/>
              <a:t>petrous</a:t>
            </a:r>
            <a:r>
              <a:rPr lang="en-GB" dirty="0" smtClean="0"/>
              <a:t> part of the temporal bone.</a:t>
            </a:r>
          </a:p>
          <a:p>
            <a:r>
              <a:rPr lang="en-GB" dirty="0" smtClean="0"/>
              <a:t>The </a:t>
            </a:r>
            <a:r>
              <a:rPr lang="en-GB" dirty="0" err="1" smtClean="0"/>
              <a:t>stylomastoid</a:t>
            </a:r>
            <a:r>
              <a:rPr lang="en-GB" dirty="0" smtClean="0"/>
              <a:t> foramen is located between the </a:t>
            </a:r>
            <a:r>
              <a:rPr lang="en-GB" dirty="0" err="1" smtClean="0"/>
              <a:t>styloid</a:t>
            </a:r>
            <a:r>
              <a:rPr lang="en-GB" dirty="0" smtClean="0"/>
              <a:t> and the mastoid processes.</a:t>
            </a:r>
          </a:p>
          <a:p>
            <a:r>
              <a:rPr lang="en-GB" dirty="0" smtClean="0"/>
              <a:t>Medial to the </a:t>
            </a:r>
            <a:r>
              <a:rPr lang="en-GB" dirty="0" err="1" smtClean="0"/>
              <a:t>styloid</a:t>
            </a:r>
            <a:r>
              <a:rPr lang="en-GB" dirty="0" smtClean="0"/>
              <a:t> process is the jugular foramen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GB" dirty="0" smtClean="0"/>
              <a:t>Bones of the skull are divided in to two groups:</a:t>
            </a:r>
          </a:p>
          <a:p>
            <a:r>
              <a:rPr lang="en-GB" dirty="0" smtClean="0"/>
              <a:t>Bones of the cranium</a:t>
            </a:r>
          </a:p>
          <a:p>
            <a:r>
              <a:rPr lang="en-GB" dirty="0" smtClean="0"/>
              <a:t>Bones of the face</a:t>
            </a:r>
          </a:p>
          <a:p>
            <a:pPr>
              <a:buNone/>
            </a:pPr>
            <a:r>
              <a:rPr lang="en-GB" dirty="0" smtClean="0"/>
              <a:t>Bones of the cranium are further divided in to two groups:</a:t>
            </a:r>
          </a:p>
          <a:p>
            <a:r>
              <a:rPr lang="en-GB" dirty="0" smtClean="0"/>
              <a:t>Bones of the vault (the upper part of the cranial cavity</a:t>
            </a:r>
          </a:p>
          <a:p>
            <a:r>
              <a:rPr lang="en-GB" dirty="0" smtClean="0"/>
              <a:t>Bones of the skull base ( the floor of the cranium)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72728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Base of the skull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cranial cavity is divided into anterior, middle, and posterior cranial </a:t>
            </a:r>
            <a:r>
              <a:rPr lang="en-GB" dirty="0" err="1" smtClean="0"/>
              <a:t>fossae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464"/>
            <a:ext cx="9144000" cy="68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Anterior cranial </a:t>
            </a:r>
            <a:r>
              <a:rPr lang="en-GB" dirty="0" err="1" smtClean="0"/>
              <a:t>fossa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Bounded </a:t>
            </a:r>
            <a:r>
              <a:rPr lang="en-GB" dirty="0" err="1" smtClean="0"/>
              <a:t>anteriorly</a:t>
            </a:r>
            <a:r>
              <a:rPr lang="en-GB" dirty="0" smtClean="0"/>
              <a:t> by the frontal bone</a:t>
            </a:r>
          </a:p>
          <a:p>
            <a:r>
              <a:rPr lang="en-GB" dirty="0" err="1" smtClean="0"/>
              <a:t>Posteriorly</a:t>
            </a:r>
            <a:r>
              <a:rPr lang="en-GB" dirty="0" smtClean="0"/>
              <a:t> by the  lesser wing of the sphenoid bone</a:t>
            </a:r>
          </a:p>
          <a:p>
            <a:r>
              <a:rPr lang="en-GB" dirty="0" smtClean="0"/>
              <a:t>Laterally by the frontal and temporal bones.</a:t>
            </a:r>
          </a:p>
          <a:p>
            <a:r>
              <a:rPr lang="en-GB" dirty="0" smtClean="0"/>
              <a:t>The </a:t>
            </a:r>
            <a:r>
              <a:rPr lang="en-GB" dirty="0" err="1" smtClean="0"/>
              <a:t>fossa</a:t>
            </a:r>
            <a:r>
              <a:rPr lang="en-GB" dirty="0" smtClean="0"/>
              <a:t> contains the </a:t>
            </a:r>
            <a:r>
              <a:rPr lang="en-GB" dirty="0" err="1" smtClean="0"/>
              <a:t>cribriform</a:t>
            </a:r>
            <a:r>
              <a:rPr lang="en-GB" dirty="0" smtClean="0"/>
              <a:t> plate, </a:t>
            </a:r>
            <a:r>
              <a:rPr lang="en-GB" dirty="0" err="1" smtClean="0"/>
              <a:t>crista</a:t>
            </a:r>
            <a:r>
              <a:rPr lang="en-GB" dirty="0" smtClean="0"/>
              <a:t> </a:t>
            </a:r>
            <a:r>
              <a:rPr lang="en-GB" dirty="0" err="1" smtClean="0"/>
              <a:t>galli</a:t>
            </a:r>
            <a:r>
              <a:rPr lang="en-GB" dirty="0" smtClean="0"/>
              <a:t>, anterior </a:t>
            </a:r>
            <a:r>
              <a:rPr lang="en-GB" dirty="0" err="1" smtClean="0"/>
              <a:t>clenoid</a:t>
            </a:r>
            <a:r>
              <a:rPr lang="en-GB" dirty="0" smtClean="0"/>
              <a:t> processes,</a:t>
            </a:r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464"/>
            <a:ext cx="9144000" cy="68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Middle cranial </a:t>
            </a:r>
            <a:r>
              <a:rPr lang="en-GB" dirty="0" err="1" smtClean="0"/>
              <a:t>fossa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Bounded </a:t>
            </a:r>
            <a:r>
              <a:rPr lang="en-GB" dirty="0" err="1" smtClean="0"/>
              <a:t>anteriorly</a:t>
            </a:r>
            <a:r>
              <a:rPr lang="en-GB" dirty="0" smtClean="0"/>
              <a:t> by the lesser wings of the sphenoid bone</a:t>
            </a:r>
          </a:p>
          <a:p>
            <a:r>
              <a:rPr lang="en-GB" dirty="0" smtClean="0"/>
              <a:t>Bounded </a:t>
            </a:r>
            <a:r>
              <a:rPr lang="en-GB" dirty="0" err="1" smtClean="0"/>
              <a:t>posteriolry</a:t>
            </a:r>
            <a:r>
              <a:rPr lang="en-GB" dirty="0" smtClean="0"/>
              <a:t> by the </a:t>
            </a:r>
            <a:r>
              <a:rPr lang="en-GB" dirty="0" err="1" smtClean="0"/>
              <a:t>petrous</a:t>
            </a:r>
            <a:r>
              <a:rPr lang="en-GB" dirty="0" smtClean="0"/>
              <a:t> bone</a:t>
            </a:r>
          </a:p>
          <a:p>
            <a:r>
              <a:rPr lang="en-GB" dirty="0" smtClean="0"/>
              <a:t>Laterally are the greater wings of the sphenoid, and the parietal bones.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Posterior cranial </a:t>
            </a:r>
            <a:r>
              <a:rPr lang="en-GB" dirty="0" err="1" smtClean="0"/>
              <a:t>fossa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 contains the cerebellum, midbrain, and </a:t>
            </a:r>
            <a:r>
              <a:rPr lang="en-GB" dirty="0" err="1" smtClean="0"/>
              <a:t>pons</a:t>
            </a:r>
            <a:endParaRPr lang="en-GB" dirty="0" smtClean="0"/>
          </a:p>
          <a:p>
            <a:r>
              <a:rPr lang="en-GB" dirty="0" smtClean="0"/>
              <a:t>Bounded </a:t>
            </a:r>
            <a:r>
              <a:rPr lang="en-GB" dirty="0" err="1" smtClean="0"/>
              <a:t>anteriorly</a:t>
            </a:r>
            <a:r>
              <a:rPr lang="en-GB" dirty="0" smtClean="0"/>
              <a:t> by the </a:t>
            </a:r>
            <a:r>
              <a:rPr lang="en-GB" dirty="0" err="1" smtClean="0"/>
              <a:t>petrous</a:t>
            </a:r>
            <a:r>
              <a:rPr lang="en-GB" dirty="0" smtClean="0"/>
              <a:t> bone</a:t>
            </a:r>
          </a:p>
          <a:p>
            <a:r>
              <a:rPr lang="en-GB" dirty="0" smtClean="0"/>
              <a:t>Bounded </a:t>
            </a:r>
            <a:r>
              <a:rPr lang="en-GB" dirty="0" err="1" smtClean="0"/>
              <a:t>posteriorly</a:t>
            </a:r>
            <a:r>
              <a:rPr lang="en-GB" dirty="0" smtClean="0"/>
              <a:t> by the occipital bone</a:t>
            </a:r>
          </a:p>
          <a:p>
            <a:r>
              <a:rPr lang="en-GB" dirty="0" smtClean="0"/>
              <a:t>The roof of the </a:t>
            </a:r>
            <a:r>
              <a:rPr lang="en-GB" dirty="0" err="1" smtClean="0"/>
              <a:t>fossa</a:t>
            </a:r>
            <a:r>
              <a:rPr lang="en-GB" dirty="0" smtClean="0"/>
              <a:t> is formed of the </a:t>
            </a:r>
            <a:r>
              <a:rPr lang="en-GB" dirty="0" err="1" smtClean="0"/>
              <a:t>tentorium</a:t>
            </a:r>
            <a:r>
              <a:rPr lang="en-GB" dirty="0" smtClean="0"/>
              <a:t> </a:t>
            </a:r>
            <a:r>
              <a:rPr lang="en-GB" dirty="0" err="1" smtClean="0"/>
              <a:t>cerebelli</a:t>
            </a:r>
            <a:endParaRPr lang="en-GB" dirty="0" smtClean="0"/>
          </a:p>
          <a:p>
            <a:r>
              <a:rPr lang="en-GB" dirty="0" smtClean="0"/>
              <a:t>Centrally the foramen magnum is located which transmit the brain stem, vertebral arteries, and the ascending accessory nerves</a:t>
            </a:r>
            <a:endParaRPr lang="en-GB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9552" y="1"/>
          <a:ext cx="7704855" cy="6867581"/>
        </p:xfrm>
        <a:graphic>
          <a:graphicData uri="http://schemas.openxmlformats.org/drawingml/2006/table">
            <a:tbl>
              <a:tblPr/>
              <a:tblGrid>
                <a:gridCol w="2568285"/>
                <a:gridCol w="2568285"/>
                <a:gridCol w="2568285"/>
              </a:tblGrid>
              <a:tr h="244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Times New Roman"/>
                          <a:ea typeface="Times New Roman"/>
                          <a:cs typeface="Arial"/>
                        </a:rPr>
                        <a:t>Opening in </a:t>
                      </a:r>
                      <a:r>
                        <a:rPr lang="en-GB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Skull</a:t>
                      </a:r>
                      <a:endParaRPr lang="en-GB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/>
                          <a:ea typeface="Times New Roman"/>
                          <a:cs typeface="Arial"/>
                        </a:rPr>
                        <a:t>Bone of </a:t>
                      </a:r>
                      <a:r>
                        <a:rPr lang="en-GB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Skull</a:t>
                      </a:r>
                      <a:endParaRPr lang="en-GB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/>
                          <a:ea typeface="Times New Roman"/>
                          <a:cs typeface="Arial"/>
                        </a:rPr>
                        <a:t>Structures Transmitted</a:t>
                      </a:r>
                      <a:endParaRPr lang="en-GB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Arial"/>
                        </a:rPr>
                        <a:t>Anterior Cranial Fossa</a:t>
                      </a:r>
                      <a:endParaRPr lang="en-GB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44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Arial"/>
                        </a:rPr>
                        <a:t>Perforations in cribriform plate</a:t>
                      </a:r>
                      <a:endParaRPr lang="en-GB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Arial"/>
                        </a:rPr>
                        <a:t>Ethmoid</a:t>
                      </a:r>
                      <a:endParaRPr lang="en-GB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Arial"/>
                        </a:rPr>
                        <a:t>Olfactory nerves</a:t>
                      </a:r>
                      <a:endParaRPr lang="en-GB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92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Arial"/>
                        </a:rPr>
                        <a:t>Middle Cranial Fossa</a:t>
                      </a:r>
                      <a:endParaRPr lang="en-GB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44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Arial"/>
                        </a:rPr>
                        <a:t>Optic canal</a:t>
                      </a:r>
                      <a:endParaRPr lang="en-GB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Arial"/>
                        </a:rPr>
                        <a:t>Lesser wing of sphenoid</a:t>
                      </a:r>
                      <a:endParaRPr lang="en-GB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Arial"/>
                        </a:rPr>
                        <a:t>Optic nerve, ophthalmic artery</a:t>
                      </a:r>
                      <a:endParaRPr lang="en-GB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79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Arial"/>
                        </a:rPr>
                        <a:t>Superior orbital fissure</a:t>
                      </a:r>
                      <a:endParaRPr lang="en-GB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  <a:cs typeface="Arial"/>
                        </a:rPr>
                        <a:t>Between lesser and greater wings of sphenoid</a:t>
                      </a:r>
                      <a:endParaRPr lang="en-GB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Arial"/>
                        </a:rPr>
                        <a:t>Lacrimal, frontal, trochlear, oculomotor, nasociliary, and abducent nerves; superior ophthalmic vein</a:t>
                      </a:r>
                      <a:endParaRPr lang="en-GB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9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Arial"/>
                        </a:rPr>
                        <a:t>Foramen rotundum</a:t>
                      </a:r>
                      <a:endParaRPr lang="en-GB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Arial"/>
                        </a:rPr>
                        <a:t>Greater wing of sphenoid</a:t>
                      </a:r>
                      <a:endParaRPr lang="en-GB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  <a:cs typeface="Arial"/>
                        </a:rPr>
                        <a:t>Maxillary division of the trigeminal nerve</a:t>
                      </a:r>
                      <a:endParaRPr lang="en-GB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4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Arial"/>
                        </a:rPr>
                        <a:t>Foramen ovale</a:t>
                      </a:r>
                      <a:endParaRPr lang="en-GB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Arial"/>
                        </a:rPr>
                        <a:t>Greater wing of sphenoid</a:t>
                      </a:r>
                      <a:endParaRPr lang="en-GB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latin typeface="Times New Roman"/>
                          <a:ea typeface="Times New Roman"/>
                          <a:cs typeface="Arial"/>
                        </a:rPr>
                        <a:t>Mandibular</a:t>
                      </a:r>
                      <a:r>
                        <a:rPr lang="en-GB" sz="1400" dirty="0">
                          <a:latin typeface="Times New Roman"/>
                          <a:ea typeface="Times New Roman"/>
                          <a:cs typeface="Arial"/>
                        </a:rPr>
                        <a:t> division of the trigeminal nerve, lesser </a:t>
                      </a:r>
                      <a:r>
                        <a:rPr lang="en-GB" sz="1400" dirty="0" err="1">
                          <a:latin typeface="Times New Roman"/>
                          <a:ea typeface="Times New Roman"/>
                          <a:cs typeface="Arial"/>
                        </a:rPr>
                        <a:t>petrosal</a:t>
                      </a:r>
                      <a:r>
                        <a:rPr lang="en-GB" sz="1400" dirty="0">
                          <a:latin typeface="Times New Roman"/>
                          <a:ea typeface="Times New Roman"/>
                          <a:cs typeface="Arial"/>
                        </a:rPr>
                        <a:t> nerve</a:t>
                      </a:r>
                      <a:endParaRPr lang="en-GB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Arial"/>
                        </a:rPr>
                        <a:t>Foramen spinosum</a:t>
                      </a:r>
                      <a:endParaRPr lang="en-GB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Arial"/>
                        </a:rPr>
                        <a:t>Greater wing of sphenoid</a:t>
                      </a:r>
                      <a:endParaRPr lang="en-GB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  <a:cs typeface="Arial"/>
                        </a:rPr>
                        <a:t>Middle </a:t>
                      </a:r>
                      <a:r>
                        <a:rPr lang="en-GB" sz="1400" dirty="0" err="1">
                          <a:latin typeface="Times New Roman"/>
                          <a:ea typeface="Times New Roman"/>
                          <a:cs typeface="Arial"/>
                        </a:rPr>
                        <a:t>meningeal</a:t>
                      </a:r>
                      <a:r>
                        <a:rPr lang="en-GB" sz="1400" dirty="0">
                          <a:latin typeface="Times New Roman"/>
                          <a:ea typeface="Times New Roman"/>
                          <a:cs typeface="Arial"/>
                        </a:rPr>
                        <a:t> artery</a:t>
                      </a:r>
                      <a:endParaRPr lang="en-GB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9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Arial"/>
                        </a:rPr>
                        <a:t>Foramen lacerum</a:t>
                      </a:r>
                      <a:endParaRPr lang="en-GB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Arial"/>
                        </a:rPr>
                        <a:t>Between petrous part of temporal and sphenoid</a:t>
                      </a:r>
                      <a:endParaRPr lang="en-GB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  <a:cs typeface="Arial"/>
                        </a:rPr>
                        <a:t>Internal carotid artery</a:t>
                      </a:r>
                      <a:endParaRPr lang="en-GB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92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Arial"/>
                        </a:rPr>
                        <a:t>Posterior Cranial Fossa</a:t>
                      </a:r>
                      <a:endParaRPr lang="en-GB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34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Arial"/>
                        </a:rPr>
                        <a:t>Foramen magnum</a:t>
                      </a:r>
                      <a:endParaRPr lang="en-GB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Arial"/>
                        </a:rPr>
                        <a:t>Occipital</a:t>
                      </a:r>
                      <a:endParaRPr lang="en-GB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Arial"/>
                        </a:rPr>
                        <a:t>Medulla oblongata, spinal part of accessory nerve, and right and left vertebral arteries</a:t>
                      </a:r>
                      <a:endParaRPr lang="en-GB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Arial"/>
                        </a:rPr>
                        <a:t>Hypoglossal canal</a:t>
                      </a:r>
                      <a:endParaRPr lang="en-GB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Arial"/>
                        </a:rPr>
                        <a:t>Occipital</a:t>
                      </a:r>
                      <a:endParaRPr lang="en-GB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Arial"/>
                        </a:rPr>
                        <a:t>Hypoglossal nerve</a:t>
                      </a:r>
                      <a:endParaRPr lang="en-GB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79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Arial"/>
                        </a:rPr>
                        <a:t>Jugular foramen</a:t>
                      </a:r>
                      <a:endParaRPr lang="en-GB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Arial"/>
                        </a:rPr>
                        <a:t>Between petrous part of temporal and condylar part of occipital</a:t>
                      </a:r>
                      <a:endParaRPr lang="en-GB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Arial"/>
                        </a:rPr>
                        <a:t>Glossopharyngeal, vagus, and accessory nerves; sigmoid sinus becomes internal jugular vein</a:t>
                      </a:r>
                      <a:endParaRPr lang="en-GB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9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Arial"/>
                        </a:rPr>
                        <a:t>Internal acoustic meatus</a:t>
                      </a:r>
                      <a:endParaRPr lang="en-GB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Arial"/>
                        </a:rPr>
                        <a:t>Petrous part of temporal</a:t>
                      </a:r>
                      <a:endParaRPr lang="en-GB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latin typeface="Times New Roman"/>
                          <a:ea typeface="Times New Roman"/>
                          <a:cs typeface="Arial"/>
                        </a:rPr>
                        <a:t>Vestibulocochlear</a:t>
                      </a:r>
                      <a:r>
                        <a:rPr lang="en-GB" sz="1400" dirty="0">
                          <a:latin typeface="Times New Roman"/>
                          <a:ea typeface="Times New Roman"/>
                          <a:cs typeface="Arial"/>
                        </a:rPr>
                        <a:t> and facial nerves</a:t>
                      </a:r>
                      <a:endParaRPr lang="en-GB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6192" y="0"/>
            <a:ext cx="68916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-16144"/>
            <a:ext cx="6912768" cy="689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Bones of the skull are of two types: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Flat bones of the cranium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Irregular bones of the face</a:t>
            </a:r>
          </a:p>
          <a:p>
            <a:r>
              <a:rPr lang="en-GB" dirty="0" smtClean="0"/>
              <a:t>Bones of the skull do not produce RBCs</a:t>
            </a:r>
          </a:p>
          <a:p>
            <a:r>
              <a:rPr lang="en-GB" dirty="0" smtClean="0"/>
              <a:t>The flat bones of the cranium are formed of inner and outer tables</a:t>
            </a:r>
          </a:p>
          <a:p>
            <a:r>
              <a:rPr lang="en-GB" dirty="0" smtClean="0"/>
              <a:t>Each one of these tables is covered with </a:t>
            </a:r>
            <a:r>
              <a:rPr lang="en-GB" dirty="0" err="1" smtClean="0"/>
              <a:t>periosteum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3999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Bones of the cranium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Two parietal bones</a:t>
            </a:r>
          </a:p>
          <a:p>
            <a:r>
              <a:rPr lang="en-GB" dirty="0" smtClean="0"/>
              <a:t>Two temporal bones</a:t>
            </a:r>
          </a:p>
          <a:p>
            <a:r>
              <a:rPr lang="en-GB" dirty="0" smtClean="0"/>
              <a:t>One frontal bone</a:t>
            </a:r>
          </a:p>
          <a:p>
            <a:r>
              <a:rPr lang="en-GB" dirty="0" smtClean="0"/>
              <a:t>One occipital bone</a:t>
            </a:r>
          </a:p>
          <a:p>
            <a:r>
              <a:rPr lang="en-GB" dirty="0" smtClean="0"/>
              <a:t>One sphenoid bone</a:t>
            </a:r>
          </a:p>
          <a:p>
            <a:r>
              <a:rPr lang="en-GB" dirty="0" smtClean="0"/>
              <a:t>One </a:t>
            </a:r>
            <a:r>
              <a:rPr lang="en-GB" dirty="0" err="1" smtClean="0"/>
              <a:t>ethmoid</a:t>
            </a:r>
            <a:r>
              <a:rPr lang="en-GB" dirty="0" smtClean="0"/>
              <a:t> bone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Bones of the face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Two maxillary bones</a:t>
            </a:r>
          </a:p>
          <a:p>
            <a:r>
              <a:rPr lang="en-GB" dirty="0" smtClean="0"/>
              <a:t>Two </a:t>
            </a:r>
            <a:r>
              <a:rPr lang="en-GB" dirty="0" err="1" smtClean="0"/>
              <a:t>zygomatic</a:t>
            </a:r>
            <a:r>
              <a:rPr lang="en-GB" dirty="0" smtClean="0"/>
              <a:t> bones</a:t>
            </a:r>
          </a:p>
          <a:p>
            <a:r>
              <a:rPr lang="en-GB" dirty="0" smtClean="0"/>
              <a:t>Two nasal bones</a:t>
            </a:r>
          </a:p>
          <a:p>
            <a:r>
              <a:rPr lang="en-GB" dirty="0" smtClean="0"/>
              <a:t>Two palatine bones</a:t>
            </a:r>
          </a:p>
          <a:p>
            <a:r>
              <a:rPr lang="en-GB" dirty="0" smtClean="0"/>
              <a:t>Two </a:t>
            </a:r>
            <a:r>
              <a:rPr lang="en-GB" dirty="0" err="1" smtClean="0"/>
              <a:t>lacrimal</a:t>
            </a:r>
            <a:r>
              <a:rPr lang="en-GB" dirty="0" smtClean="0"/>
              <a:t> bones</a:t>
            </a:r>
          </a:p>
          <a:p>
            <a:r>
              <a:rPr lang="en-GB" dirty="0" smtClean="0"/>
              <a:t>Two inferior </a:t>
            </a:r>
            <a:r>
              <a:rPr lang="en-GB" dirty="0" err="1" smtClean="0"/>
              <a:t>conchae</a:t>
            </a:r>
            <a:endParaRPr lang="en-GB" dirty="0" smtClean="0"/>
          </a:p>
          <a:p>
            <a:r>
              <a:rPr lang="en-GB" dirty="0" smtClean="0"/>
              <a:t>One mandible</a:t>
            </a:r>
          </a:p>
          <a:p>
            <a:r>
              <a:rPr lang="en-GB" dirty="0" smtClean="0"/>
              <a:t>One </a:t>
            </a:r>
            <a:r>
              <a:rPr lang="en-GB" dirty="0" err="1" smtClean="0"/>
              <a:t>vomer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The superior and middle </a:t>
            </a:r>
            <a:r>
              <a:rPr lang="en-GB" dirty="0" err="1" smtClean="0"/>
              <a:t>conchae</a:t>
            </a:r>
            <a:r>
              <a:rPr lang="en-GB" dirty="0" smtClean="0"/>
              <a:t> are part of the </a:t>
            </a:r>
            <a:r>
              <a:rPr lang="en-GB" dirty="0" err="1" smtClean="0"/>
              <a:t>ethmoid</a:t>
            </a:r>
            <a:r>
              <a:rPr lang="en-GB" dirty="0" smtClean="0"/>
              <a:t> bone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1100</Words>
  <Application>Microsoft Office PowerPoint</Application>
  <PresentationFormat>On-screen Show (4:3)</PresentationFormat>
  <Paragraphs>148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Anatomy first year/Medicine</vt:lpstr>
      <vt:lpstr>Introduction</vt:lpstr>
      <vt:lpstr>Introduction</vt:lpstr>
      <vt:lpstr>Slide 4</vt:lpstr>
      <vt:lpstr>Slide 5</vt:lpstr>
      <vt:lpstr>Introduction</vt:lpstr>
      <vt:lpstr>Slide 7</vt:lpstr>
      <vt:lpstr>Bones of the cranium</vt:lpstr>
      <vt:lpstr>Bones of the face</vt:lpstr>
      <vt:lpstr>Anterior view of the skull</vt:lpstr>
      <vt:lpstr>Slide 11</vt:lpstr>
      <vt:lpstr>Anterior view</vt:lpstr>
      <vt:lpstr>Anterior view</vt:lpstr>
      <vt:lpstr>Slide 14</vt:lpstr>
      <vt:lpstr>Hard palate</vt:lpstr>
      <vt:lpstr>Slide 16</vt:lpstr>
      <vt:lpstr>Anterior view</vt:lpstr>
      <vt:lpstr>Slide 18</vt:lpstr>
      <vt:lpstr>Slide 19</vt:lpstr>
      <vt:lpstr>Lateral view</vt:lpstr>
      <vt:lpstr>Slide 21</vt:lpstr>
      <vt:lpstr>Slide 22</vt:lpstr>
      <vt:lpstr>Slide 23</vt:lpstr>
      <vt:lpstr>Slide 24</vt:lpstr>
      <vt:lpstr>Inferior view of the skull</vt:lpstr>
      <vt:lpstr>Slide 26</vt:lpstr>
      <vt:lpstr>Inferior view of the skull</vt:lpstr>
      <vt:lpstr>Slide 28</vt:lpstr>
      <vt:lpstr>Inferior view of the scalp</vt:lpstr>
      <vt:lpstr>Slide 30</vt:lpstr>
      <vt:lpstr>Base of the skull</vt:lpstr>
      <vt:lpstr>Slide 32</vt:lpstr>
      <vt:lpstr>Anterior cranial fossa</vt:lpstr>
      <vt:lpstr>Slide 34</vt:lpstr>
      <vt:lpstr>Middle cranial fossa</vt:lpstr>
      <vt:lpstr>Posterior cranial fossa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Neuroscience II</dc:title>
  <dc:creator>Omar</dc:creator>
  <cp:lastModifiedBy>Omar Alrawashdeh</cp:lastModifiedBy>
  <cp:revision>42</cp:revision>
  <dcterms:created xsi:type="dcterms:W3CDTF">2012-02-05T18:05:06Z</dcterms:created>
  <dcterms:modified xsi:type="dcterms:W3CDTF">2019-03-20T21:25:06Z</dcterms:modified>
</cp:coreProperties>
</file>