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5.jpg" ContentType="image/jpg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</p:sldMasterIdLst>
  <p:sldIdLst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3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7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9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2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7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4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9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7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32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8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0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3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3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ywellhealth.com/metastatic-cancer-224912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ywellhealth.com/large-cell-carcinoma-of-the-lungs-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ywellhealth.com/large-cell-carcinoma-of-the-lungs-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283" y="1596665"/>
            <a:ext cx="6858000" cy="1790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Respiratory system  Pathology- Lung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38" y="3489722"/>
            <a:ext cx="5143500" cy="1318555"/>
          </a:xfrm>
        </p:spPr>
        <p:txBody>
          <a:bodyPr>
            <a:normAutofit fontScale="92500" lnSpcReduction="20000"/>
          </a:bodyPr>
          <a:lstStyle/>
          <a:p>
            <a:r>
              <a:rPr lang="en" sz="2100" b="1" dirty="0"/>
              <a:t>Dr. Omar Hamdan</a:t>
            </a:r>
          </a:p>
          <a:p>
            <a:r>
              <a:rPr lang="en-US" b="1" dirty="0" smtClean="0"/>
              <a:t>Gastrointestinal and liver pathologist</a:t>
            </a:r>
            <a:r>
              <a:rPr lang="en" b="1" dirty="0"/>
              <a:t/>
            </a:r>
            <a:br>
              <a:rPr lang="en" b="1" dirty="0"/>
            </a:br>
            <a:r>
              <a:rPr lang="en" sz="2100" dirty="0"/>
              <a:t>Mutah University</a:t>
            </a:r>
            <a:br>
              <a:rPr lang="en" sz="2100" dirty="0"/>
            </a:br>
            <a:r>
              <a:rPr lang="en-US" sz="2100" dirty="0"/>
              <a:t>S</a:t>
            </a:r>
            <a:r>
              <a:rPr lang="en" sz="2100" dirty="0"/>
              <a:t>chool of Medicine-</a:t>
            </a:r>
            <a:r>
              <a:rPr lang="en-US" sz="2100" dirty="0"/>
              <a:t>Pathology </a:t>
            </a:r>
            <a:r>
              <a:rPr lang="en" sz="2100" dirty="0"/>
              <a:t>Department</a:t>
            </a:r>
            <a:br>
              <a:rPr lang="en" sz="2100" dirty="0"/>
            </a:br>
            <a:r>
              <a:rPr lang="en-US" sz="2100" dirty="0"/>
              <a:t>U</a:t>
            </a:r>
            <a:r>
              <a:rPr lang="en" sz="2100" dirty="0"/>
              <a:t>ndergraduate Lectures 2023</a:t>
            </a:r>
            <a:endParaRPr lang="en-US" sz="2100" dirty="0"/>
          </a:p>
          <a:p>
            <a:endParaRPr lang="en" sz="2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6926239" y="4148999"/>
            <a:ext cx="1560963" cy="1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0"/>
            <a:ext cx="8368665" cy="292156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400"/>
              </a:lnSpc>
              <a:spcBef>
                <a:spcPts val="5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cell and small cell carcinomas have the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strongest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smoking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183515" indent="-342900">
              <a:lnSpc>
                <a:spcPct val="99600"/>
              </a:lnSpc>
              <a:spcBef>
                <a:spcPts val="2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 has replaced squamous cell carcinoma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 primary lung tumor in recent </a:t>
            </a:r>
            <a:r>
              <a:rPr sz="1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changes in smoking patterns in US.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354330" indent="-342900" algn="just">
              <a:lnSpc>
                <a:spcPct val="101099"/>
              </a:lnSpc>
              <a:spcBef>
                <a:spcPts val="2120"/>
              </a:spcBef>
              <a:buFont typeface="Arial"/>
              <a:buChar char="•"/>
              <a:tabLst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Adenocarcinomas is the most common primary 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arising 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women, in never-smokers, and in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younger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45 years of 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447800"/>
            <a:ext cx="8030845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designation to small cell lung cancer (SCLC)</a:t>
            </a: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non–small cell lung cancer (NSCLC)</a:t>
            </a:r>
          </a:p>
          <a:p>
            <a:pPr>
              <a:lnSpc>
                <a:spcPct val="100000"/>
              </a:lnSpc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ct val="100299"/>
              </a:lnSpc>
              <a:spcBef>
                <a:spcPts val="24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NSCLC includes adenocarcinoma, squamous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carcinoma, and large cell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neuroendocrine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carcinomas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761492"/>
            <a:ext cx="1687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pc="-370" dirty="0">
                <a:solidFill>
                  <a:srgbClr val="FF0000"/>
                </a:solidFill>
                <a:latin typeface="Arial"/>
                <a:cs typeface="Arial"/>
              </a:rPr>
              <a:t>SCLCs: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480" y="1447800"/>
            <a:ext cx="2913380" cy="2907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0200"/>
              </a:lnSpc>
              <a:spcBef>
                <a:spcPts val="90"/>
              </a:spcBef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virtually all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metastasized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605790" indent="-457200">
              <a:lnSpc>
                <a:spcPts val="3290"/>
              </a:lnSpc>
              <a:spcBef>
                <a:spcPts val="915"/>
              </a:spcBef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curable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69900" marR="100965" indent="-457200">
              <a:lnSpc>
                <a:spcPct val="99600"/>
              </a:lnSpc>
              <a:spcBef>
                <a:spcPts val="655"/>
              </a:spcBef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treated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chemotherapy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+/-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6429" y="933583"/>
            <a:ext cx="150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95" dirty="0">
                <a:solidFill>
                  <a:srgbClr val="FF0000"/>
                </a:solidFill>
                <a:latin typeface="Arial"/>
                <a:cs typeface="Arial"/>
              </a:rPr>
              <a:t>NSCLCS: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9340" y="1530824"/>
            <a:ext cx="3204210" cy="25112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603250" indent="-457200">
              <a:lnSpc>
                <a:spcPct val="101400"/>
              </a:lnSpc>
              <a:spcBef>
                <a:spcPts val="50"/>
              </a:spcBef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likely to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Resectable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359410" indent="-457200">
              <a:lnSpc>
                <a:spcPct val="101400"/>
              </a:lnSpc>
              <a:spcBef>
                <a:spcPts val="1180"/>
              </a:spcBef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 poorly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chemotherapy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Clr>
                <a:srgbClr val="D128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ct val="100200"/>
              </a:lnSpc>
              <a:buClr>
                <a:srgbClr val="D1282E"/>
              </a:buClr>
              <a:buChar char="•"/>
              <a:tabLst>
                <a:tab pos="469265" algn="l"/>
                <a:tab pos="4699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targeted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nowadays for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 and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SqCC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934715"/>
            <a:ext cx="783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ETIOLOGY</a:t>
            </a:r>
            <a:r>
              <a:rPr sz="3600" spc="-260" dirty="0"/>
              <a:t> </a:t>
            </a:r>
            <a:r>
              <a:rPr sz="3600" dirty="0"/>
              <a:t>AND</a:t>
            </a:r>
            <a:r>
              <a:rPr sz="3600" spc="-250" dirty="0"/>
              <a:t> </a:t>
            </a:r>
            <a:r>
              <a:rPr sz="3600" spc="-110" dirty="0"/>
              <a:t>PATHOGENESIS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92555"/>
            <a:ext cx="7792084" cy="2069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D1282E"/>
                </a:solidFill>
                <a:latin typeface="Arial Black"/>
                <a:cs typeface="Arial Black"/>
              </a:rPr>
              <a:t>PATHOGENESIS:</a:t>
            </a:r>
            <a:endParaRPr sz="3600" dirty="0">
              <a:latin typeface="Arial Black"/>
              <a:cs typeface="Arial Black"/>
            </a:endParaRPr>
          </a:p>
          <a:p>
            <a:pPr marL="12700" marR="5080">
              <a:lnSpc>
                <a:spcPct val="100499"/>
              </a:lnSpc>
              <a:spcBef>
                <a:spcPts val="2580"/>
              </a:spcBef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Accumulation of genetic abnormalities after exposure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carcinogens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a stepwise accumulation of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 transformation of benign progenitor cells in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neoplastic cells possessing all of the hallmarks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3469360"/>
            <a:ext cx="5459095" cy="831215"/>
          </a:xfrm>
          <a:prstGeom prst="rect">
            <a:avLst/>
          </a:prstGeom>
          <a:ln w="28575">
            <a:solidFill>
              <a:srgbClr val="DC592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4800" b="1" spc="-459" dirty="0">
                <a:latin typeface="Arial"/>
                <a:cs typeface="Arial"/>
              </a:rPr>
              <a:t>Genetic</a:t>
            </a:r>
            <a:r>
              <a:rPr sz="4800" b="1" spc="-225" dirty="0">
                <a:latin typeface="Arial"/>
                <a:cs typeface="Arial"/>
              </a:rPr>
              <a:t> </a:t>
            </a:r>
            <a:r>
              <a:rPr sz="4800" b="1" spc="-450" dirty="0">
                <a:latin typeface="Arial"/>
                <a:cs typeface="Arial"/>
              </a:rPr>
              <a:t>abnormalities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0927" y="4837153"/>
            <a:ext cx="3898900" cy="1016000"/>
          </a:xfrm>
          <a:prstGeom prst="rect">
            <a:avLst/>
          </a:prstGeom>
          <a:ln w="28575">
            <a:solidFill>
              <a:srgbClr val="DC592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6000" b="1" spc="-605" dirty="0">
                <a:latin typeface="Arial"/>
                <a:cs typeface="Arial"/>
              </a:rPr>
              <a:t>carcinogens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2408427"/>
            <a:ext cx="7270750" cy="26162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459740" indent="-342900">
              <a:lnSpc>
                <a:spcPct val="100699"/>
              </a:lnSpc>
              <a:spcBef>
                <a:spcPts val="75"/>
              </a:spcBef>
              <a:buClr>
                <a:srgbClr val="D1282E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Inactivation of tumor suppressor genes located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(3p) as an early event</a:t>
            </a:r>
          </a:p>
          <a:p>
            <a:pPr>
              <a:lnSpc>
                <a:spcPct val="100000"/>
              </a:lnSpc>
              <a:buClr>
                <a:srgbClr val="D1282E"/>
              </a:buClr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>
              <a:lnSpc>
                <a:spcPct val="100000"/>
              </a:lnSpc>
              <a:buClr>
                <a:srgbClr val="D1282E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in TP53 tumor suppressor gene and KRAS</a:t>
            </a: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oncogene as a late event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379095" indent="-342900">
              <a:lnSpc>
                <a:spcPts val="3290"/>
              </a:lnSpc>
              <a:buClr>
                <a:srgbClr val="D1282E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that activate the epidermal growth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(EGFR)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92555"/>
            <a:ext cx="6715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GENETIC</a:t>
            </a:r>
            <a:r>
              <a:rPr sz="3600" spc="-245" dirty="0"/>
              <a:t> </a:t>
            </a:r>
            <a:r>
              <a:rPr sz="3600" spc="-65" dirty="0"/>
              <a:t>ABNORMALITIES: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44955"/>
            <a:ext cx="3872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/>
              <a:t>CARCINOGENS: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2360675"/>
            <a:ext cx="4816475" cy="134874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pc="-280" dirty="0">
                <a:latin typeface="Arial"/>
                <a:cs typeface="Arial"/>
              </a:rPr>
              <a:t>cigarette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360" dirty="0">
                <a:latin typeface="Arial"/>
                <a:cs typeface="Arial"/>
              </a:rPr>
              <a:t>smoking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b="1" spc="-310" dirty="0">
                <a:latin typeface="Arial"/>
                <a:cs typeface="Arial"/>
              </a:rPr>
              <a:t>environmental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spc="-330" dirty="0">
                <a:latin typeface="Arial"/>
                <a:cs typeface="Arial"/>
              </a:rPr>
              <a:t>carcinogens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585" y="914400"/>
            <a:ext cx="541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CIGARETTE</a:t>
            </a:r>
            <a:r>
              <a:rPr sz="3600" spc="-425" dirty="0"/>
              <a:t> </a:t>
            </a:r>
            <a:r>
              <a:rPr sz="3600" spc="-55" dirty="0"/>
              <a:t>SMOKING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057400"/>
            <a:ext cx="8223250" cy="327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 in active smokers or those who stopped recently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ts val="2810"/>
              </a:lnSpc>
              <a:spcBef>
                <a:spcPts val="187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correlation between the frequency of lung cancer and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pack-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cigarette smoking.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habitual heavy smokers (two packs a day for 20 years)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60X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risk than among nonsmokers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1255395" indent="-342900">
              <a:lnSpc>
                <a:spcPts val="2810"/>
              </a:lnSpc>
              <a:spcBef>
                <a:spcPts val="177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unclear reasons, women are more susceptible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carcinogens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tobacco smoke than men.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8112759" cy="3055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smoking cessation decreases the risk over time, it</a:t>
            </a: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returns to baseline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92710" indent="-342900">
              <a:lnSpc>
                <a:spcPts val="3290"/>
              </a:lnSpc>
              <a:spcBef>
                <a:spcPts val="2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 of pipes, cigars and passive smoking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>
              <a:lnSpc>
                <a:spcPct val="100000"/>
              </a:lnSpc>
              <a:spcBef>
                <a:spcPts val="217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11% of heavy smokers develop lung cancer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110489" indent="-457200">
              <a:lnSpc>
                <a:spcPct val="101099"/>
              </a:lnSpc>
              <a:spcBef>
                <a:spcPts val="2115"/>
              </a:spcBef>
              <a:buChar char="•"/>
              <a:tabLst>
                <a:tab pos="469265" algn="l"/>
                <a:tab pos="469900" algn="l"/>
                <a:tab pos="268859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all individuals exposed to tobacco smoke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	the mutagenic effect of carcinogens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modified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hereditary (genetic) factors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416" y="1066800"/>
            <a:ext cx="8363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ENVIRONMENTAL</a:t>
            </a:r>
            <a:r>
              <a:rPr sz="3600" spc="-190" dirty="0"/>
              <a:t> </a:t>
            </a:r>
            <a:r>
              <a:rPr sz="3600" spc="-70" dirty="0"/>
              <a:t>CARCINOGENS: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14400" y="2209800"/>
            <a:ext cx="7543801" cy="220739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14020" marR="87630" indent="-342900">
              <a:lnSpc>
                <a:spcPct val="101400"/>
              </a:lnSpc>
              <a:spcBef>
                <a:spcPts val="5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1900" dirty="0">
                <a:solidFill>
                  <a:schemeClr val="tx1"/>
                </a:solidFill>
              </a:rPr>
              <a:t>Occupational exposures to some </a:t>
            </a:r>
            <a:r>
              <a:rPr sz="1900" dirty="0" smtClean="0">
                <a:solidFill>
                  <a:schemeClr val="tx1"/>
                </a:solidFill>
              </a:rPr>
              <a:t>environmental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sz="1900" dirty="0" smtClean="0">
                <a:solidFill>
                  <a:schemeClr val="tx1"/>
                </a:solidFill>
              </a:rPr>
              <a:t>carcinogens </a:t>
            </a:r>
            <a:r>
              <a:rPr sz="1900" dirty="0">
                <a:solidFill>
                  <a:schemeClr val="tx1"/>
                </a:solidFill>
              </a:rPr>
              <a:t>may sometimes be responsible for lung </a:t>
            </a:r>
            <a:r>
              <a:rPr sz="1900" dirty="0" smtClean="0">
                <a:solidFill>
                  <a:schemeClr val="tx1"/>
                </a:solidFill>
              </a:rPr>
              <a:t>cancer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sz="1900" dirty="0" smtClean="0">
                <a:solidFill>
                  <a:schemeClr val="tx1"/>
                </a:solidFill>
              </a:rPr>
              <a:t>all </a:t>
            </a:r>
            <a:r>
              <a:rPr sz="1900" dirty="0">
                <a:solidFill>
                  <a:schemeClr val="tx1"/>
                </a:solidFill>
              </a:rPr>
              <a:t>by themselves, e.g:</a:t>
            </a:r>
          </a:p>
          <a:p>
            <a:pPr marL="871219" lvl="1" indent="-342900">
              <a:lnSpc>
                <a:spcPct val="100000"/>
              </a:lnSpc>
              <a:spcBef>
                <a:spcPts val="1135"/>
              </a:spcBef>
              <a:buClr>
                <a:srgbClr val="D1282E"/>
              </a:buClr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900" dirty="0">
                <a:solidFill>
                  <a:schemeClr val="tx1"/>
                </a:solidFill>
              </a:rPr>
              <a:t>uranium mines</a:t>
            </a:r>
          </a:p>
          <a:p>
            <a:pPr marL="945515" lvl="1" indent="-417830">
              <a:lnSpc>
                <a:spcPct val="100000"/>
              </a:lnSpc>
              <a:spcBef>
                <a:spcPts val="675"/>
              </a:spcBef>
              <a:buClr>
                <a:srgbClr val="D1282E"/>
              </a:buClr>
              <a:buChar char="•"/>
              <a:tabLst>
                <a:tab pos="945515" algn="l"/>
                <a:tab pos="946150" algn="l"/>
              </a:tabLst>
            </a:pPr>
            <a:r>
              <a:rPr sz="1900" dirty="0">
                <a:solidFill>
                  <a:schemeClr val="tx1"/>
                </a:solidFill>
              </a:rPr>
              <a:t>work with asbestos</a:t>
            </a:r>
          </a:p>
          <a:p>
            <a:pPr marL="871219" marR="5080" lvl="1" indent="-342900">
              <a:lnSpc>
                <a:spcPct val="103099"/>
              </a:lnSpc>
              <a:spcBef>
                <a:spcPts val="480"/>
              </a:spcBef>
              <a:buClr>
                <a:srgbClr val="D1282E"/>
              </a:buClr>
              <a:buChar char="•"/>
              <a:tabLst>
                <a:tab pos="870585" algn="l"/>
                <a:tab pos="871219" algn="l"/>
              </a:tabLst>
            </a:pPr>
            <a:r>
              <a:rPr sz="1900" dirty="0">
                <a:solidFill>
                  <a:schemeClr val="tx1"/>
                </a:solidFill>
              </a:rPr>
              <a:t>inhalation of dusts containing arsenic, chromium, nickel, </a:t>
            </a:r>
            <a:r>
              <a:rPr sz="1900" dirty="0" smtClean="0">
                <a:solidFill>
                  <a:schemeClr val="tx1"/>
                </a:solidFill>
              </a:rPr>
              <a:t>or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sz="1900" dirty="0" smtClean="0">
                <a:solidFill>
                  <a:schemeClr val="tx1"/>
                </a:solidFill>
              </a:rPr>
              <a:t>vinyl </a:t>
            </a:r>
            <a:r>
              <a:rPr sz="1900" dirty="0">
                <a:solidFill>
                  <a:schemeClr val="tx1"/>
                </a:solidFill>
              </a:rPr>
              <a:t>chloride.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3997" cy="6095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6676643"/>
            <a:ext cx="2714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https://</a:t>
            </a:r>
            <a:r>
              <a:rPr sz="800" dirty="0">
                <a:latin typeface="Arial"/>
                <a:cs typeface="Arial"/>
                <a:hlinkClick r:id="rId3"/>
              </a:rPr>
              <a:t>www.verywellhealth.com/metastatic-cancer-</a:t>
            </a:r>
            <a:r>
              <a:rPr sz="800" spc="-10" dirty="0">
                <a:latin typeface="Arial"/>
                <a:cs typeface="Arial"/>
                <a:hlinkClick r:id="rId3"/>
              </a:rPr>
              <a:t>2249128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961250"/>
            <a:ext cx="7846060" cy="5790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5080">
              <a:lnSpc>
                <a:spcPts val="4300"/>
              </a:lnSpc>
              <a:spcBef>
                <a:spcPts val="215"/>
              </a:spcBef>
            </a:pPr>
            <a:r>
              <a:rPr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AND </a:t>
            </a:r>
            <a:r>
              <a:rPr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</a:t>
            </a:r>
            <a:endParaRPr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133600"/>
            <a:ext cx="8036559" cy="2567369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SYNERGISTIC INTERACTION:</a:t>
            </a:r>
          </a:p>
          <a:p>
            <a:pPr marL="812800" marR="86360" lvl="1" indent="-342900">
              <a:lnSpc>
                <a:spcPts val="3310"/>
              </a:lnSpc>
              <a:spcBef>
                <a:spcPts val="150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to asbestos in nonsmokers increases the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lung cancer </a:t>
            </a:r>
            <a:r>
              <a:rPr sz="19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5-fold</a:t>
            </a:r>
            <a:r>
              <a:rPr lang="en-US" sz="19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  <a:endParaRPr sz="19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812800" marR="5080" lvl="1" indent="-342900">
              <a:lnSpc>
                <a:spcPts val="3290"/>
              </a:lnSpc>
              <a:spcBef>
                <a:spcPts val="81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heavy smokers exposed to asbestos the risk is elevated
approximately </a:t>
            </a:r>
            <a:r>
              <a:rPr sz="19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55-fold.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79717"/>
            <a:ext cx="7931784" cy="70993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invasive adenocarcinomas of the lung arise through </a:t>
            </a:r>
            <a:r>
              <a:rPr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atypical </a:t>
            </a:r>
            <a:r>
              <a:rPr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adenomatous hyperplasia–adenocarcinoma </a:t>
            </a:r>
            <a:r>
              <a:rPr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situ–invasive </a:t>
            </a:r>
            <a:r>
              <a:rPr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 sequence</a:t>
            </a:r>
            <a:r>
              <a:rPr sz="2800" spc="-27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72883"/>
            <a:ext cx="8021955" cy="9980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MAJOR HISTOLOGIC TYPES OF
CARCINOMAS OF THE LUNG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981200"/>
            <a:ext cx="8667115" cy="2353978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b="1" kern="1200" spc="-5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Adenocarcinoma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Squamous Cell Carcinoma</a:t>
            </a:r>
          </a:p>
          <a:p>
            <a:pPr marL="469900" marR="5080" indent="-457200">
              <a:lnSpc>
                <a:spcPct val="101899"/>
              </a:lnSpc>
              <a:spcBef>
                <a:spcPts val="12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Small Cell Carcinoma (a subtype of neuroendocrine
carcinoma)</a:t>
            </a: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Large Cell Carcinoma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2089" cy="33915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1" y="0"/>
            <a:ext cx="4495798" cy="3391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3475231"/>
            <a:ext cx="4495800" cy="29446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9200" y="3456181"/>
            <a:ext cx="4534799" cy="296366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14287" y="1296775"/>
            <a:ext cx="4524375" cy="736600"/>
            <a:chOff x="-14287" y="1296775"/>
            <a:chExt cx="4524375" cy="736600"/>
          </a:xfrm>
        </p:grpSpPr>
        <p:sp>
          <p:nvSpPr>
            <p:cNvPr id="7" name="object 7"/>
            <p:cNvSpPr/>
            <p:nvPr/>
          </p:nvSpPr>
          <p:spPr>
            <a:xfrm>
              <a:off x="0" y="1311062"/>
              <a:ext cx="4495800" cy="708025"/>
            </a:xfrm>
            <a:custGeom>
              <a:avLst/>
              <a:gdLst/>
              <a:ahLst/>
              <a:cxnLst/>
              <a:rect l="l" t="t" r="r" b="b"/>
              <a:pathLst>
                <a:path w="4495800" h="708025">
                  <a:moveTo>
                    <a:pt x="0" y="707886"/>
                  </a:moveTo>
                  <a:lnTo>
                    <a:pt x="0" y="0"/>
                  </a:lnTo>
                  <a:lnTo>
                    <a:pt x="4495801" y="0"/>
                  </a:lnTo>
                  <a:lnTo>
                    <a:pt x="4495801" y="707886"/>
                  </a:lnTo>
                  <a:lnTo>
                    <a:pt x="0" y="707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311062"/>
              <a:ext cx="4495800" cy="708025"/>
            </a:xfrm>
            <a:custGeom>
              <a:avLst/>
              <a:gdLst/>
              <a:ahLst/>
              <a:cxnLst/>
              <a:rect l="l" t="t" r="r" b="b"/>
              <a:pathLst>
                <a:path w="4495800" h="708025">
                  <a:moveTo>
                    <a:pt x="0" y="0"/>
                  </a:moveTo>
                  <a:lnTo>
                    <a:pt x="4495801" y="0"/>
                  </a:lnTo>
                  <a:lnTo>
                    <a:pt x="4495801" y="707886"/>
                  </a:lnTo>
                  <a:lnTo>
                    <a:pt x="0" y="707886"/>
                  </a:lnTo>
                </a:path>
              </a:pathLst>
            </a:custGeom>
            <a:ln w="28575">
              <a:solidFill>
                <a:srgbClr val="989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332484"/>
            <a:ext cx="4481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Adenocarcinoma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39" y="6574535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8821" y="6403847"/>
            <a:ext cx="39300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</a:t>
            </a: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www.verywellhealth.com/large-</a:t>
            </a:r>
            <a:r>
              <a:rPr sz="11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cell-carcinoma-</a:t>
            </a: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of-the-</a:t>
            </a: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lungs-</a:t>
            </a:r>
            <a:r>
              <a:rPr sz="1100" spc="-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
</a:t>
            </a: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2249356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764" y="2057400"/>
            <a:ext cx="8013065" cy="124264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 indent="-457200"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peripherally located, but also may occur closer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hilum.</a:t>
            </a:r>
          </a:p>
          <a:p>
            <a:pPr marL="469900" indent="-457200"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masses</a:t>
            </a:r>
          </a:p>
          <a:p>
            <a:pPr marL="469900" indent="-457200"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 to metastasize widely at an early stage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92555"/>
            <a:ext cx="5010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ADENOCARCINOMA: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859268"/>
            <a:ext cx="7574280" cy="32766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3600" spc="-60" dirty="0">
                <a:solidFill>
                  <a:srgbClr val="D1282E"/>
                </a:solidFill>
                <a:latin typeface="Arial Black"/>
                <a:cs typeface="Arial Black"/>
              </a:rPr>
              <a:t>MO</a:t>
            </a:r>
            <a:r>
              <a:rPr sz="3600" spc="-65" dirty="0">
                <a:solidFill>
                  <a:srgbClr val="D1282E"/>
                </a:solidFill>
                <a:latin typeface="Arial Black"/>
                <a:cs typeface="Arial Black"/>
              </a:rPr>
              <a:t>R</a:t>
            </a:r>
            <a:r>
              <a:rPr sz="3600" spc="-60" dirty="0">
                <a:solidFill>
                  <a:srgbClr val="D1282E"/>
                </a:solidFill>
                <a:latin typeface="Arial Black"/>
                <a:cs typeface="Arial Black"/>
              </a:rPr>
              <a:t>PHO</a:t>
            </a:r>
            <a:r>
              <a:rPr sz="3600" spc="-125" dirty="0">
                <a:solidFill>
                  <a:srgbClr val="D1282E"/>
                </a:solidFill>
                <a:latin typeface="Arial Black"/>
                <a:cs typeface="Arial Black"/>
              </a:rPr>
              <a:t>L</a:t>
            </a:r>
            <a:r>
              <a:rPr sz="3600" spc="-60" dirty="0">
                <a:solidFill>
                  <a:srgbClr val="D1282E"/>
                </a:solidFill>
                <a:latin typeface="Arial Black"/>
                <a:cs typeface="Arial Black"/>
              </a:rPr>
              <a:t>OG</a:t>
            </a:r>
            <a:r>
              <a:rPr sz="3600" spc="-650" dirty="0">
                <a:solidFill>
                  <a:srgbClr val="D1282E"/>
                </a:solidFill>
                <a:latin typeface="Arial Black"/>
                <a:cs typeface="Arial Black"/>
              </a:rPr>
              <a:t>Y</a:t>
            </a:r>
            <a:r>
              <a:rPr sz="3600" dirty="0">
                <a:solidFill>
                  <a:srgbClr val="D1282E"/>
                </a:solidFill>
                <a:latin typeface="Arial Black"/>
                <a:cs typeface="Arial Black"/>
              </a:rPr>
              <a:t>,</a:t>
            </a:r>
            <a:r>
              <a:rPr sz="3600" spc="-12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600" spc="-25" dirty="0">
                <a:solidFill>
                  <a:srgbClr val="D1282E"/>
                </a:solidFill>
                <a:latin typeface="Arial Black"/>
                <a:cs typeface="Arial Black"/>
              </a:rPr>
              <a:t>MICROSCOPIC:</a:t>
            </a:r>
            <a:endParaRPr sz="3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tabLst>
                <a:tab pos="342265" algn="l"/>
              </a:tabLst>
            </a:pPr>
            <a:r>
              <a:rPr sz="2800" spc="-50" dirty="0">
                <a:latin typeface="Arial"/>
                <a:cs typeface="Arial"/>
              </a:rPr>
              <a:t>•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20" dirty="0">
                <a:latin typeface="Arial"/>
                <a:cs typeface="Arial"/>
              </a:rPr>
              <a:t>variety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60" dirty="0">
                <a:latin typeface="Arial"/>
                <a:cs typeface="Arial"/>
              </a:rPr>
              <a:t>growth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patterns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 marL="342900" indent="-342900">
              <a:lnSpc>
                <a:spcPts val="3310"/>
              </a:lnSpc>
              <a:spcBef>
                <a:spcPts val="2335"/>
              </a:spcBef>
              <a:tabLst>
                <a:tab pos="342265" algn="l"/>
              </a:tabLst>
            </a:pPr>
            <a:r>
              <a:rPr sz="2800" spc="-50" dirty="0">
                <a:latin typeface="Arial"/>
                <a:cs typeface="Arial"/>
              </a:rPr>
              <a:t>•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29" dirty="0">
                <a:latin typeface="Arial"/>
                <a:cs typeface="Arial"/>
              </a:rPr>
              <a:t>including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acinar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(gland-forming)</a:t>
            </a:r>
            <a:r>
              <a:rPr sz="2800" spc="-254" dirty="0">
                <a:latin typeface="Arial"/>
                <a:cs typeface="Arial"/>
              </a:rPr>
              <a:t>;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papillary;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855" dirty="0">
                <a:latin typeface="Arial"/>
                <a:cs typeface="Arial"/>
              </a:rPr>
              <a:t>mucinous
and</a:t>
            </a:r>
            <a:r>
              <a:rPr sz="2800" b="1" spc="-245" dirty="0">
                <a:latin typeface="Arial"/>
                <a:cs typeface="Arial"/>
              </a:rPr>
              <a:t> solid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types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915400" cy="6686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39" y="6617207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62312" y="2119312"/>
            <a:ext cx="626110" cy="513715"/>
            <a:chOff x="3262312" y="2119312"/>
            <a:chExt cx="626110" cy="513715"/>
          </a:xfrm>
        </p:grpSpPr>
        <p:sp>
          <p:nvSpPr>
            <p:cNvPr id="6" name="object 6"/>
            <p:cNvSpPr/>
            <p:nvPr/>
          </p:nvSpPr>
          <p:spPr>
            <a:xfrm>
              <a:off x="3276600" y="21336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355091" y="0"/>
                  </a:moveTo>
                  <a:lnTo>
                    <a:pt x="355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355091" y="363474"/>
                  </a:lnTo>
                  <a:lnTo>
                    <a:pt x="355091" y="484632"/>
                  </a:lnTo>
                  <a:lnTo>
                    <a:pt x="597408" y="242315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21336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0" y="121158"/>
                  </a:moveTo>
                  <a:lnTo>
                    <a:pt x="355092" y="121158"/>
                  </a:lnTo>
                  <a:lnTo>
                    <a:pt x="355092" y="0"/>
                  </a:lnTo>
                  <a:lnTo>
                    <a:pt x="597408" y="242316"/>
                  </a:lnTo>
                  <a:lnTo>
                    <a:pt x="355092" y="484632"/>
                  </a:lnTo>
                  <a:lnTo>
                    <a:pt x="355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66912" y="4062412"/>
            <a:ext cx="5731510" cy="1452245"/>
            <a:chOff x="1966912" y="4062412"/>
            <a:chExt cx="5731510" cy="1452245"/>
          </a:xfrm>
        </p:grpSpPr>
        <p:sp>
          <p:nvSpPr>
            <p:cNvPr id="9" name="object 9"/>
            <p:cNvSpPr/>
            <p:nvPr/>
          </p:nvSpPr>
          <p:spPr>
            <a:xfrm>
              <a:off x="1981200" y="40767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355092" y="0"/>
                  </a:moveTo>
                  <a:lnTo>
                    <a:pt x="355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355092" y="363474"/>
                  </a:lnTo>
                  <a:lnTo>
                    <a:pt x="355092" y="484631"/>
                  </a:lnTo>
                  <a:lnTo>
                    <a:pt x="597407" y="24231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0" y="40767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0" y="121158"/>
                  </a:moveTo>
                  <a:lnTo>
                    <a:pt x="355092" y="121158"/>
                  </a:lnTo>
                  <a:lnTo>
                    <a:pt x="355092" y="0"/>
                  </a:lnTo>
                  <a:lnTo>
                    <a:pt x="597408" y="242316"/>
                  </a:lnTo>
                  <a:lnTo>
                    <a:pt x="355092" y="484632"/>
                  </a:lnTo>
                  <a:lnTo>
                    <a:pt x="355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6600" y="48768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4" h="485139">
                  <a:moveTo>
                    <a:pt x="355092" y="0"/>
                  </a:moveTo>
                  <a:lnTo>
                    <a:pt x="355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355092" y="363474"/>
                  </a:lnTo>
                  <a:lnTo>
                    <a:pt x="355092" y="484631"/>
                  </a:lnTo>
                  <a:lnTo>
                    <a:pt x="597407" y="24231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6600" y="4876800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4" h="485139">
                  <a:moveTo>
                    <a:pt x="0" y="121158"/>
                  </a:moveTo>
                  <a:lnTo>
                    <a:pt x="355092" y="121158"/>
                  </a:lnTo>
                  <a:lnTo>
                    <a:pt x="355092" y="0"/>
                  </a:lnTo>
                  <a:lnTo>
                    <a:pt x="597408" y="242316"/>
                  </a:lnTo>
                  <a:lnTo>
                    <a:pt x="355092" y="484632"/>
                  </a:lnTo>
                  <a:lnTo>
                    <a:pt x="355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87595" y="5015483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355091" y="0"/>
                  </a:moveTo>
                  <a:lnTo>
                    <a:pt x="355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355091" y="363474"/>
                  </a:lnTo>
                  <a:lnTo>
                    <a:pt x="355091" y="484632"/>
                  </a:lnTo>
                  <a:lnTo>
                    <a:pt x="597407" y="242316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87595" y="5015483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0" y="121158"/>
                  </a:moveTo>
                  <a:lnTo>
                    <a:pt x="355092" y="121158"/>
                  </a:lnTo>
                  <a:lnTo>
                    <a:pt x="355092" y="0"/>
                  </a:lnTo>
                  <a:lnTo>
                    <a:pt x="597408" y="242316"/>
                  </a:lnTo>
                  <a:lnTo>
                    <a:pt x="355092" y="484632"/>
                  </a:lnTo>
                  <a:lnTo>
                    <a:pt x="355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501770"/>
            <a:ext cx="4953000" cy="75341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900" marR="5080" indent="-457200">
              <a:lnSpc>
                <a:spcPts val="2780"/>
              </a:lnSpc>
              <a:spcBef>
                <a:spcPts val="13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b="1" spc="-305" dirty="0">
                <a:latin typeface="Arial"/>
                <a:cs typeface="Arial"/>
              </a:rPr>
              <a:t>atypical adenomatous</a:t>
            </a:r>
            <a:r>
              <a:rPr lang="en-US" sz="2800" b="1" spc="-305" dirty="0">
                <a:latin typeface="Arial"/>
                <a:cs typeface="Arial"/>
              </a:rPr>
              <a:t> </a:t>
            </a:r>
            <a:r>
              <a:rPr sz="2800" b="1" spc="-305" dirty="0">
                <a:latin typeface="Arial"/>
                <a:cs typeface="Arial"/>
              </a:rPr>
              <a:t>hyperplasia (AAH)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3581400"/>
            <a:ext cx="347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4" dirty="0">
                <a:solidFill>
                  <a:srgbClr val="000000"/>
                </a:solidFill>
                <a:latin typeface="Arial"/>
                <a:cs typeface="Arial"/>
              </a:rPr>
              <a:t>adenocarcinoma</a:t>
            </a:r>
            <a:r>
              <a:rPr sz="24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000000"/>
                </a:solidFill>
                <a:latin typeface="Arial"/>
                <a:cs typeface="Arial"/>
              </a:rPr>
              <a:t>situ</a:t>
            </a:r>
            <a:r>
              <a:rPr sz="24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000000"/>
                </a:solidFill>
                <a:latin typeface="Arial"/>
                <a:cs typeface="Arial"/>
              </a:rPr>
              <a:t>(AIS)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9240" y="4514595"/>
            <a:ext cx="428307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5" dirty="0">
                <a:latin typeface="Arial"/>
                <a:cs typeface="Arial"/>
              </a:rPr>
              <a:t>Adenocarcinoma,</a:t>
            </a:r>
            <a:endParaRPr sz="28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45"/>
              </a:spcBef>
            </a:pPr>
            <a:r>
              <a:rPr sz="2800" b="1" spc="-270" dirty="0">
                <a:latin typeface="Arial"/>
                <a:cs typeface="Arial"/>
              </a:rPr>
              <a:t>minimally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invasive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70" dirty="0">
                <a:latin typeface="Arial"/>
                <a:cs typeface="Arial"/>
              </a:rPr>
              <a:t>or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65" dirty="0">
                <a:latin typeface="Arial"/>
                <a:cs typeface="Arial"/>
              </a:rPr>
              <a:t>invasive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" y="6587235"/>
            <a:ext cx="2803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ROBBINS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BASIC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PATHOLOGY,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60" baseline="23809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38200"/>
            <a:ext cx="8160384" cy="438004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b="1" dirty="0">
                <a:latin typeface="Arial"/>
                <a:cs typeface="Arial"/>
              </a:rPr>
              <a:t>Atypical adenomatous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hyperplasia: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well-demarcated focus of epithelial proliferation</a:t>
            </a:r>
          </a:p>
          <a:p>
            <a:pPr>
              <a:lnSpc>
                <a:spcPct val="100000"/>
              </a:lnSpc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diameter of &lt;5 mm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composed of cuboidal to low-columnar cells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ts val="3000"/>
              </a:lnSpc>
              <a:spcBef>
                <a:spcPts val="195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demonstrating nuclear hyperchromasia, pleomorphism,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prominent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nucleoli.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248920" indent="-457200">
              <a:lnSpc>
                <a:spcPts val="3000"/>
              </a:lnSpc>
              <a:spcBef>
                <a:spcPts val="1914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monoclonal and shares many molecular aberrations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adenocarcinomas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KRAS mutations).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39" y="6620256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0112" y="1594010"/>
            <a:ext cx="7401559" cy="4437380"/>
            <a:chOff x="900112" y="1594010"/>
            <a:chExt cx="7401559" cy="4437380"/>
          </a:xfrm>
        </p:grpSpPr>
        <p:sp>
          <p:nvSpPr>
            <p:cNvPr id="5" name="object 5"/>
            <p:cNvSpPr/>
            <p:nvPr/>
          </p:nvSpPr>
          <p:spPr>
            <a:xfrm>
              <a:off x="7765795" y="5532432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278892" y="0"/>
                  </a:moveTo>
                  <a:lnTo>
                    <a:pt x="2788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78892" y="363474"/>
                  </a:lnTo>
                  <a:lnTo>
                    <a:pt x="278892" y="484632"/>
                  </a:lnTo>
                  <a:lnTo>
                    <a:pt x="521207" y="242316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65795" y="5532432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0" y="121158"/>
                  </a:moveTo>
                  <a:lnTo>
                    <a:pt x="278892" y="121158"/>
                  </a:lnTo>
                  <a:lnTo>
                    <a:pt x="278892" y="0"/>
                  </a:lnTo>
                  <a:lnTo>
                    <a:pt x="521208" y="242316"/>
                  </a:lnTo>
                  <a:lnTo>
                    <a:pt x="278892" y="484632"/>
                  </a:lnTo>
                  <a:lnTo>
                    <a:pt x="2788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1608297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278892" y="0"/>
                  </a:moveTo>
                  <a:lnTo>
                    <a:pt x="2788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78892" y="363474"/>
                  </a:lnTo>
                  <a:lnTo>
                    <a:pt x="278892" y="484631"/>
                  </a:lnTo>
                  <a:lnTo>
                    <a:pt x="521208" y="242317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1608297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0" y="121158"/>
                  </a:moveTo>
                  <a:lnTo>
                    <a:pt x="278892" y="121158"/>
                  </a:lnTo>
                  <a:lnTo>
                    <a:pt x="278892" y="0"/>
                  </a:lnTo>
                  <a:lnTo>
                    <a:pt x="521208" y="242316"/>
                  </a:lnTo>
                  <a:lnTo>
                    <a:pt x="278892" y="484632"/>
                  </a:lnTo>
                  <a:lnTo>
                    <a:pt x="2788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0127" y="4343400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5" h="485139">
                  <a:moveTo>
                    <a:pt x="278891" y="0"/>
                  </a:moveTo>
                  <a:lnTo>
                    <a:pt x="2788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78891" y="363474"/>
                  </a:lnTo>
                  <a:lnTo>
                    <a:pt x="278891" y="484631"/>
                  </a:lnTo>
                  <a:lnTo>
                    <a:pt x="521207" y="242316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0127" y="4343400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5" h="485139">
                  <a:moveTo>
                    <a:pt x="0" y="121158"/>
                  </a:moveTo>
                  <a:lnTo>
                    <a:pt x="278892" y="121158"/>
                  </a:lnTo>
                  <a:lnTo>
                    <a:pt x="278892" y="0"/>
                  </a:lnTo>
                  <a:lnTo>
                    <a:pt x="521208" y="242316"/>
                  </a:lnTo>
                  <a:lnTo>
                    <a:pt x="278892" y="484632"/>
                  </a:lnTo>
                  <a:lnTo>
                    <a:pt x="2788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3251" y="4522754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278892" y="0"/>
                  </a:moveTo>
                  <a:lnTo>
                    <a:pt x="2788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78892" y="363474"/>
                  </a:lnTo>
                  <a:lnTo>
                    <a:pt x="278892" y="484632"/>
                  </a:lnTo>
                  <a:lnTo>
                    <a:pt x="521207" y="242317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3251" y="4522754"/>
              <a:ext cx="521334" cy="485140"/>
            </a:xfrm>
            <a:custGeom>
              <a:avLst/>
              <a:gdLst/>
              <a:ahLst/>
              <a:cxnLst/>
              <a:rect l="l" t="t" r="r" b="b"/>
              <a:pathLst>
                <a:path w="521334" h="485139">
                  <a:moveTo>
                    <a:pt x="0" y="121158"/>
                  </a:moveTo>
                  <a:lnTo>
                    <a:pt x="278892" y="121158"/>
                  </a:lnTo>
                  <a:lnTo>
                    <a:pt x="278892" y="0"/>
                  </a:lnTo>
                  <a:lnTo>
                    <a:pt x="521208" y="242316"/>
                  </a:lnTo>
                  <a:lnTo>
                    <a:pt x="278892" y="484632"/>
                  </a:lnTo>
                  <a:lnTo>
                    <a:pt x="2788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066800"/>
            <a:ext cx="7952105" cy="4434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Adenocarcinoma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situ </a:t>
            </a:r>
            <a:r>
              <a:rPr sz="2800" spc="-10" dirty="0">
                <a:latin typeface="Arial"/>
                <a:cs typeface="Arial"/>
              </a:rPr>
              <a:t>(AIS):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 marL="568325" indent="-555625">
              <a:lnSpc>
                <a:spcPct val="100000"/>
              </a:lnSpc>
              <a:spcBef>
                <a:spcPts val="2385"/>
              </a:spcBef>
              <a:buChar char="•"/>
              <a:tabLst>
                <a:tab pos="567690" algn="l"/>
                <a:tab pos="568325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formerly bronchioloalveolar carcinoma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495300" indent="-457200">
              <a:lnSpc>
                <a:spcPts val="3310"/>
              </a:lnSpc>
              <a:spcBef>
                <a:spcPts val="240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involves peripheral parts of the lung as a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nodule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spcBef>
                <a:spcPts val="215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diameter of &lt;3 cm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ts val="3290"/>
              </a:lnSpc>
              <a:spcBef>
                <a:spcPts val="24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 along preexisting structures, and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preservation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alveolar architecture.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593" y="3004820"/>
            <a:ext cx="744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9" dirty="0">
                <a:solidFill>
                  <a:srgbClr val="000000"/>
                </a:solidFill>
                <a:latin typeface="Arial"/>
                <a:cs typeface="Arial"/>
              </a:rPr>
              <a:t>95%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27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600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330" dirty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r>
              <a:rPr sz="36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330" dirty="0">
                <a:solidFill>
                  <a:srgbClr val="000000"/>
                </a:solidFill>
                <a:latin typeface="Arial"/>
                <a:cs typeface="Arial"/>
              </a:rPr>
              <a:t>lung</a:t>
            </a:r>
            <a:r>
              <a:rPr sz="36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340" dirty="0">
                <a:solidFill>
                  <a:srgbClr val="000000"/>
                </a:solidFill>
                <a:latin typeface="Arial"/>
                <a:cs typeface="Arial"/>
              </a:rPr>
              <a:t>tumors</a:t>
            </a:r>
            <a:r>
              <a:rPr sz="36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32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3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380" dirty="0">
                <a:solidFill>
                  <a:srgbClr val="000000"/>
                </a:solidFill>
                <a:latin typeface="Arial"/>
                <a:cs typeface="Arial"/>
              </a:rPr>
              <a:t>carcinomas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1395"/>
            <a:ext cx="8065134" cy="132510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 indent="-457200">
              <a:lnSpc>
                <a:spcPct val="101400"/>
              </a:lnSpc>
              <a:spcBef>
                <a:spcPts val="5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tumor cells, which may be nonmucinous, mucinous,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</a:t>
            </a: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85725" indent="-457200">
              <a:lnSpc>
                <a:spcPts val="3290"/>
              </a:lnSpc>
              <a:spcBef>
                <a:spcPts val="244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 in a monolayer along the alveolar septa, which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scaffold.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1807015"/>
            <a:ext cx="8007984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80"/>
              </a:lnSpc>
              <a:tabLst>
                <a:tab pos="456565" algn="l"/>
              </a:tabLst>
            </a:pPr>
            <a:r>
              <a:rPr sz="2800" spc="-50" dirty="0">
                <a:latin typeface="Arial"/>
                <a:cs typeface="Arial"/>
              </a:rPr>
              <a:t>•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95" dirty="0">
                <a:latin typeface="Arial"/>
                <a:cs typeface="Arial"/>
              </a:rPr>
              <a:t>By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4" dirty="0">
                <a:latin typeface="Arial"/>
                <a:cs typeface="Arial"/>
              </a:rPr>
              <a:t>definition,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b="1" spc="-300" dirty="0">
                <a:latin typeface="Arial"/>
                <a:cs typeface="Arial"/>
              </a:rPr>
              <a:t>AIS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375" dirty="0">
                <a:latin typeface="Arial"/>
                <a:cs typeface="Arial"/>
              </a:rPr>
              <a:t>DOES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370" dirty="0">
                <a:latin typeface="Arial"/>
                <a:cs typeface="Arial"/>
              </a:rPr>
              <a:t>NOT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spc="-260" dirty="0">
                <a:latin typeface="Arial"/>
                <a:cs typeface="Arial"/>
              </a:rPr>
              <a:t>demonstrate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destruction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457200">
              <a:lnSpc>
                <a:spcPct val="99600"/>
              </a:lnSpc>
              <a:spcBef>
                <a:spcPts val="60"/>
              </a:spcBef>
            </a:pPr>
            <a:r>
              <a:rPr sz="2800" spc="-235" dirty="0">
                <a:latin typeface="Arial"/>
                <a:cs typeface="Arial"/>
              </a:rPr>
              <a:t>alveolar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architecture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or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stromal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invasion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with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770" dirty="0">
                <a:latin typeface="Arial"/>
                <a:cs typeface="Arial"/>
              </a:rPr>
              <a:t>desmoplasia,
features</a:t>
            </a:r>
            <a:r>
              <a:rPr sz="2800" spc="-220" dirty="0">
                <a:latin typeface="Arial"/>
                <a:cs typeface="Arial"/>
              </a:rPr>
              <a:t> that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would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merit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the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50" dirty="0">
                <a:latin typeface="Arial"/>
                <a:cs typeface="Arial"/>
              </a:rPr>
              <a:t>diagnosis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of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370" dirty="0">
                <a:latin typeface="Arial"/>
                <a:cs typeface="Arial"/>
              </a:rPr>
              <a:t>invasive
adenocarcinoma.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298814"/>
            <a:ext cx="8636000" cy="6477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38" y="6647688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9312" y="1495996"/>
            <a:ext cx="397510" cy="513715"/>
            <a:chOff x="5929312" y="1495996"/>
            <a:chExt cx="397510" cy="513715"/>
          </a:xfrm>
        </p:grpSpPr>
        <p:sp>
          <p:nvSpPr>
            <p:cNvPr id="6" name="object 6"/>
            <p:cNvSpPr/>
            <p:nvPr/>
          </p:nvSpPr>
          <p:spPr>
            <a:xfrm>
              <a:off x="5943600" y="15102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3" y="0"/>
                  </a:moveTo>
                  <a:lnTo>
                    <a:pt x="184403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84403" y="363474"/>
                  </a:lnTo>
                  <a:lnTo>
                    <a:pt x="184403" y="484631"/>
                  </a:lnTo>
                  <a:lnTo>
                    <a:pt x="368808" y="242315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3600" y="15102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00312" y="3172396"/>
            <a:ext cx="1757045" cy="2190115"/>
            <a:chOff x="2500312" y="3172396"/>
            <a:chExt cx="1757045" cy="2190115"/>
          </a:xfrm>
        </p:grpSpPr>
        <p:sp>
          <p:nvSpPr>
            <p:cNvPr id="9" name="object 9"/>
            <p:cNvSpPr/>
            <p:nvPr/>
          </p:nvSpPr>
          <p:spPr>
            <a:xfrm>
              <a:off x="3505200" y="31866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3" y="0"/>
                  </a:moveTo>
                  <a:lnTo>
                    <a:pt x="184403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84403" y="363474"/>
                  </a:lnTo>
                  <a:lnTo>
                    <a:pt x="184403" y="484631"/>
                  </a:lnTo>
                  <a:lnTo>
                    <a:pt x="368808" y="242315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5200" y="31866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600" y="3939381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4" y="0"/>
                  </a:moveTo>
                  <a:lnTo>
                    <a:pt x="184404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84404" y="363474"/>
                  </a:lnTo>
                  <a:lnTo>
                    <a:pt x="184404" y="484631"/>
                  </a:lnTo>
                  <a:lnTo>
                    <a:pt x="368807" y="242316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600" y="3939381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4008" y="48630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3" y="0"/>
                  </a:moveTo>
                  <a:lnTo>
                    <a:pt x="184403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84403" y="363474"/>
                  </a:lnTo>
                  <a:lnTo>
                    <a:pt x="184403" y="484632"/>
                  </a:lnTo>
                  <a:lnTo>
                    <a:pt x="368807" y="24231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4008" y="4863083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8203"/>
            <a:ext cx="7837805" cy="17354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5080" indent="-342900">
              <a:lnSpc>
                <a:spcPts val="3310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Minimally invasive adenocarcinoma: &lt;3 cm in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diameter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invasive component of &lt;5 mm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382270" indent="-342900">
              <a:lnSpc>
                <a:spcPct val="1014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Invasive adenocarcinoma a tumor of any size with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invasion &gt;5 mm.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2089" cy="33915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1" y="0"/>
            <a:ext cx="4495798" cy="3391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3475231"/>
            <a:ext cx="4495800" cy="29446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9200" y="3456181"/>
            <a:ext cx="4534799" cy="29636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4515" y="1600198"/>
            <a:ext cx="4083685" cy="462280"/>
          </a:xfrm>
          <a:prstGeom prst="rect">
            <a:avLst/>
          </a:prstGeom>
          <a:solidFill>
            <a:srgbClr val="FFFFFF"/>
          </a:solidFill>
          <a:ln w="28575">
            <a:solidFill>
              <a:srgbClr val="DC592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Squamous</a:t>
            </a:r>
            <a:r>
              <a:rPr sz="24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Carcinoma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9" y="6574535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5979" y="6403847"/>
            <a:ext cx="39300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</a:t>
            </a: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www.verywellhealth.com/large-</a:t>
            </a:r>
            <a:r>
              <a:rPr sz="11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cell-carcinoma-</a:t>
            </a: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of-the-</a:t>
            </a: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lungs-</a:t>
            </a:r>
            <a:r>
              <a:rPr sz="1100" spc="-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
</a:t>
            </a: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2249356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696212"/>
            <a:ext cx="8063865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121410" algn="l"/>
              </a:tabLst>
            </a:pP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men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 correlated with smoking history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ts val="31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Arise Centrally in major bronchi and eventually spread to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hilar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 and outside the thorax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ts val="3110"/>
              </a:lnSpc>
              <a:spcBef>
                <a:spcPts val="2035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lesions may undergo central necrosis, giving rise to</a:t>
            </a:r>
          </a:p>
          <a:p>
            <a:pPr marL="469900">
              <a:lnSpc>
                <a:spcPts val="3110"/>
              </a:lnSpc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cavitation.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48715"/>
            <a:ext cx="7875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SQUAMOUS</a:t>
            </a:r>
            <a:r>
              <a:rPr sz="3600" spc="-260" dirty="0"/>
              <a:t> </a:t>
            </a:r>
            <a:r>
              <a:rPr sz="3600" spc="-10" dirty="0"/>
              <a:t>CELL</a:t>
            </a:r>
            <a:r>
              <a:rPr sz="3600" spc="-254" dirty="0"/>
              <a:t> </a:t>
            </a:r>
            <a:r>
              <a:rPr sz="3600" spc="-60" dirty="0"/>
              <a:t>CARCINOMAS</a:t>
            </a: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990600"/>
            <a:ext cx="7596505" cy="3000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265" dirty="0">
                <a:latin typeface="Arial"/>
                <a:cs typeface="Arial"/>
              </a:rPr>
              <a:t>Preneoplastic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Arial"/>
                <a:cs typeface="Arial"/>
              </a:rPr>
              <a:t>lesions: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469900" marR="240665" lvl="1" indent="-182880">
              <a:lnSpc>
                <a:spcPct val="99600"/>
              </a:lnSpc>
              <a:spcBef>
                <a:spcPts val="2285"/>
              </a:spcBef>
              <a:buClr>
                <a:srgbClr val="D1282E"/>
              </a:buClr>
              <a:buFont typeface="Arial"/>
              <a:buChar char="•"/>
              <a:tabLst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metaplasia or dysplasia in the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epithelium </a:t>
            </a:r>
            <a:r>
              <a:rPr lang="en-US"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situ 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</a:t>
            </a:r>
            <a:endParaRPr sz="19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lvl="1" indent="-182880">
              <a:lnSpc>
                <a:spcPct val="99600"/>
              </a:lnSpc>
              <a:spcBef>
                <a:spcPts val="755"/>
              </a:spcBef>
              <a:buClr>
                <a:srgbClr val="D1282E"/>
              </a:buClr>
              <a:buChar char="•"/>
              <a:tabLst>
                <a:tab pos="469900" algn="l"/>
              </a:tabLst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lesion is asymptomatic until reaches a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symptomatic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begins to obstruct the lumen of a major
bronchus, +/- atelectasis and infection.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086600" y="2209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895600" y="2514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057400"/>
            <a:ext cx="8299450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Ranges from Well differentiated squamous cell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neoplasms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 pearls and intercellular bridges to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Poorly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differentiated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neoplasms with only minimal residual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</a:t>
            </a:r>
            <a:r>
              <a:rPr lang="en-US"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</a:t>
            </a:r>
            <a:r>
              <a:rPr sz="19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3749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MORPHOLOGY: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65" y="0"/>
            <a:ext cx="9123045" cy="6858000"/>
            <a:chOff x="21565" y="0"/>
            <a:chExt cx="91230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5" y="761998"/>
              <a:ext cx="9122434" cy="54542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92" y="1985665"/>
              <a:ext cx="2981960" cy="462280"/>
            </a:xfrm>
            <a:custGeom>
              <a:avLst/>
              <a:gdLst/>
              <a:ahLst/>
              <a:cxnLst/>
              <a:rect l="l" t="t" r="r" b="b"/>
              <a:pathLst>
                <a:path w="2981960" h="462280">
                  <a:moveTo>
                    <a:pt x="2981907" y="0"/>
                  </a:moveTo>
                  <a:lnTo>
                    <a:pt x="0" y="0"/>
                  </a:lnTo>
                  <a:lnTo>
                    <a:pt x="0" y="461664"/>
                  </a:lnTo>
                  <a:lnTo>
                    <a:pt x="2981907" y="461664"/>
                  </a:lnTo>
                  <a:lnTo>
                    <a:pt x="298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92" y="1985665"/>
              <a:ext cx="2981960" cy="462280"/>
            </a:xfrm>
            <a:custGeom>
              <a:avLst/>
              <a:gdLst/>
              <a:ahLst/>
              <a:cxnLst/>
              <a:rect l="l" t="t" r="r" b="b"/>
              <a:pathLst>
                <a:path w="2981960" h="462280">
                  <a:moveTo>
                    <a:pt x="0" y="0"/>
                  </a:moveTo>
                  <a:lnTo>
                    <a:pt x="2981907" y="0"/>
                  </a:lnTo>
                  <a:lnTo>
                    <a:pt x="2981907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832" y="2017267"/>
            <a:ext cx="272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solidFill>
                  <a:srgbClr val="000000"/>
                </a:solidFill>
                <a:latin typeface="Arial"/>
                <a:cs typeface="Arial"/>
              </a:rPr>
              <a:t>goblet</a:t>
            </a:r>
            <a:r>
              <a:rPr sz="24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r>
              <a:rPr sz="24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000000"/>
                </a:solidFill>
                <a:latin typeface="Arial"/>
                <a:cs typeface="Arial"/>
              </a:rPr>
              <a:t>hyperplasia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86112" y="1971377"/>
            <a:ext cx="2930525" cy="490855"/>
            <a:chOff x="3186112" y="1971377"/>
            <a:chExt cx="2930525" cy="490855"/>
          </a:xfrm>
        </p:grpSpPr>
        <p:sp>
          <p:nvSpPr>
            <p:cNvPr id="8" name="object 8"/>
            <p:cNvSpPr/>
            <p:nvPr/>
          </p:nvSpPr>
          <p:spPr>
            <a:xfrm>
              <a:off x="3200400" y="1985665"/>
              <a:ext cx="2901950" cy="462280"/>
            </a:xfrm>
            <a:custGeom>
              <a:avLst/>
              <a:gdLst/>
              <a:ahLst/>
              <a:cxnLst/>
              <a:rect l="l" t="t" r="r" b="b"/>
              <a:pathLst>
                <a:path w="2901950" h="462280">
                  <a:moveTo>
                    <a:pt x="2901755" y="0"/>
                  </a:moveTo>
                  <a:lnTo>
                    <a:pt x="0" y="0"/>
                  </a:lnTo>
                  <a:lnTo>
                    <a:pt x="0" y="461664"/>
                  </a:lnTo>
                  <a:lnTo>
                    <a:pt x="2901755" y="461664"/>
                  </a:lnTo>
                  <a:lnTo>
                    <a:pt x="2901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0400" y="1985665"/>
              <a:ext cx="2901950" cy="462280"/>
            </a:xfrm>
            <a:custGeom>
              <a:avLst/>
              <a:gdLst/>
              <a:ahLst/>
              <a:cxnLst/>
              <a:rect l="l" t="t" r="r" b="b"/>
              <a:pathLst>
                <a:path w="2901950" h="462280">
                  <a:moveTo>
                    <a:pt x="0" y="0"/>
                  </a:moveTo>
                  <a:lnTo>
                    <a:pt x="2901756" y="0"/>
                  </a:lnTo>
                  <a:lnTo>
                    <a:pt x="2901756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00400" y="1985665"/>
            <a:ext cx="2901950" cy="4622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sz="2400" b="1" spc="-240" dirty="0">
                <a:latin typeface="Arial"/>
                <a:cs typeface="Arial"/>
              </a:rPr>
              <a:t>Basal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cell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hyperplasia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7912" y="1971376"/>
            <a:ext cx="3000375" cy="490855"/>
            <a:chOff x="6157912" y="1971376"/>
            <a:chExt cx="3000375" cy="490855"/>
          </a:xfrm>
        </p:grpSpPr>
        <p:sp>
          <p:nvSpPr>
            <p:cNvPr id="12" name="object 12"/>
            <p:cNvSpPr/>
            <p:nvPr/>
          </p:nvSpPr>
          <p:spPr>
            <a:xfrm>
              <a:off x="6172200" y="1985664"/>
              <a:ext cx="2971800" cy="462280"/>
            </a:xfrm>
            <a:custGeom>
              <a:avLst/>
              <a:gdLst/>
              <a:ahLst/>
              <a:cxnLst/>
              <a:rect l="l" t="t" r="r" b="b"/>
              <a:pathLst>
                <a:path w="2971800" h="462280">
                  <a:moveTo>
                    <a:pt x="0" y="0"/>
                  </a:moveTo>
                  <a:lnTo>
                    <a:pt x="2971800" y="0"/>
                  </a:lnTo>
                  <a:lnTo>
                    <a:pt x="29718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200" y="1971376"/>
              <a:ext cx="2971800" cy="28575"/>
            </a:xfrm>
            <a:custGeom>
              <a:avLst/>
              <a:gdLst/>
              <a:ahLst/>
              <a:cxnLst/>
              <a:rect l="l" t="t" r="r" b="b"/>
              <a:pathLst>
                <a:path w="2971800" h="28575">
                  <a:moveTo>
                    <a:pt x="0" y="0"/>
                  </a:moveTo>
                  <a:lnTo>
                    <a:pt x="2971800" y="0"/>
                  </a:lnTo>
                  <a:lnTo>
                    <a:pt x="2971800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2200" y="1985664"/>
              <a:ext cx="2971800" cy="462280"/>
            </a:xfrm>
            <a:custGeom>
              <a:avLst/>
              <a:gdLst/>
              <a:ahLst/>
              <a:cxnLst/>
              <a:rect l="l" t="t" r="r" b="b"/>
              <a:pathLst>
                <a:path w="2971800" h="462280">
                  <a:moveTo>
                    <a:pt x="2971800" y="461665"/>
                  </a:moveTo>
                  <a:lnTo>
                    <a:pt x="0" y="46166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86487" y="2017267"/>
            <a:ext cx="295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2400" b="1" spc="-280" dirty="0">
                <a:latin typeface="Arial"/>
                <a:cs typeface="Arial"/>
              </a:rPr>
              <a:t>Squamous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metaplasia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8111" y="4786312"/>
            <a:ext cx="2728595" cy="490855"/>
            <a:chOff x="138111" y="4786312"/>
            <a:chExt cx="2728595" cy="490855"/>
          </a:xfrm>
        </p:grpSpPr>
        <p:sp>
          <p:nvSpPr>
            <p:cNvPr id="17" name="object 17"/>
            <p:cNvSpPr/>
            <p:nvPr/>
          </p:nvSpPr>
          <p:spPr>
            <a:xfrm>
              <a:off x="152398" y="4800600"/>
              <a:ext cx="2700020" cy="462280"/>
            </a:xfrm>
            <a:custGeom>
              <a:avLst/>
              <a:gdLst/>
              <a:ahLst/>
              <a:cxnLst/>
              <a:rect l="l" t="t" r="r" b="b"/>
              <a:pathLst>
                <a:path w="2700020" h="462279">
                  <a:moveTo>
                    <a:pt x="2699778" y="0"/>
                  </a:moveTo>
                  <a:lnTo>
                    <a:pt x="0" y="0"/>
                  </a:lnTo>
                  <a:lnTo>
                    <a:pt x="0" y="461665"/>
                  </a:lnTo>
                  <a:lnTo>
                    <a:pt x="2699778" y="461665"/>
                  </a:lnTo>
                  <a:lnTo>
                    <a:pt x="2699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398" y="4800600"/>
              <a:ext cx="2700020" cy="462280"/>
            </a:xfrm>
            <a:custGeom>
              <a:avLst/>
              <a:gdLst/>
              <a:ahLst/>
              <a:cxnLst/>
              <a:rect l="l" t="t" r="r" b="b"/>
              <a:pathLst>
                <a:path w="2700020" h="462279">
                  <a:moveTo>
                    <a:pt x="0" y="0"/>
                  </a:moveTo>
                  <a:lnTo>
                    <a:pt x="2699778" y="0"/>
                  </a:lnTo>
                  <a:lnTo>
                    <a:pt x="2699778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2398" y="4800600"/>
            <a:ext cx="2700020" cy="4622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b="1" spc="-280" dirty="0">
                <a:latin typeface="Arial"/>
                <a:cs typeface="Arial"/>
              </a:rPr>
              <a:t>Squamous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dysplasia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86112" y="4786311"/>
            <a:ext cx="2993390" cy="490855"/>
            <a:chOff x="3186112" y="4786311"/>
            <a:chExt cx="2993390" cy="490855"/>
          </a:xfrm>
        </p:grpSpPr>
        <p:sp>
          <p:nvSpPr>
            <p:cNvPr id="21" name="object 21"/>
            <p:cNvSpPr/>
            <p:nvPr/>
          </p:nvSpPr>
          <p:spPr>
            <a:xfrm>
              <a:off x="3200400" y="4800598"/>
              <a:ext cx="2964815" cy="462280"/>
            </a:xfrm>
            <a:custGeom>
              <a:avLst/>
              <a:gdLst/>
              <a:ahLst/>
              <a:cxnLst/>
              <a:rect l="l" t="t" r="r" b="b"/>
              <a:pathLst>
                <a:path w="2964815" h="462279">
                  <a:moveTo>
                    <a:pt x="2964272" y="0"/>
                  </a:moveTo>
                  <a:lnTo>
                    <a:pt x="0" y="0"/>
                  </a:lnTo>
                  <a:lnTo>
                    <a:pt x="0" y="461665"/>
                  </a:lnTo>
                  <a:lnTo>
                    <a:pt x="2964272" y="461665"/>
                  </a:lnTo>
                  <a:lnTo>
                    <a:pt x="2964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0400" y="4800598"/>
              <a:ext cx="2964815" cy="462280"/>
            </a:xfrm>
            <a:custGeom>
              <a:avLst/>
              <a:gdLst/>
              <a:ahLst/>
              <a:cxnLst/>
              <a:rect l="l" t="t" r="r" b="b"/>
              <a:pathLst>
                <a:path w="2964815" h="462279">
                  <a:moveTo>
                    <a:pt x="0" y="0"/>
                  </a:moveTo>
                  <a:lnTo>
                    <a:pt x="2964273" y="0"/>
                  </a:lnTo>
                  <a:lnTo>
                    <a:pt x="2964273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00400" y="4800598"/>
            <a:ext cx="2964815" cy="4622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b="1" spc="-260" dirty="0">
                <a:latin typeface="Arial"/>
                <a:cs typeface="Arial"/>
              </a:rPr>
              <a:t>Carcinoma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in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situ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(CIS)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32764" y="4247703"/>
            <a:ext cx="2926080" cy="982980"/>
            <a:chOff x="6232764" y="4247703"/>
            <a:chExt cx="2926080" cy="982980"/>
          </a:xfrm>
        </p:grpSpPr>
        <p:sp>
          <p:nvSpPr>
            <p:cNvPr id="25" name="object 25"/>
            <p:cNvSpPr/>
            <p:nvPr/>
          </p:nvSpPr>
          <p:spPr>
            <a:xfrm>
              <a:off x="6247052" y="4261990"/>
              <a:ext cx="2897505" cy="954405"/>
            </a:xfrm>
            <a:custGeom>
              <a:avLst/>
              <a:gdLst/>
              <a:ahLst/>
              <a:cxnLst/>
              <a:rect l="l" t="t" r="r" b="b"/>
              <a:pathLst>
                <a:path w="2897504" h="954404">
                  <a:moveTo>
                    <a:pt x="2896947" y="0"/>
                  </a:moveTo>
                  <a:lnTo>
                    <a:pt x="0" y="0"/>
                  </a:lnTo>
                  <a:lnTo>
                    <a:pt x="0" y="954107"/>
                  </a:lnTo>
                  <a:lnTo>
                    <a:pt x="2896947" y="954107"/>
                  </a:lnTo>
                  <a:lnTo>
                    <a:pt x="2896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47052" y="4261990"/>
              <a:ext cx="2897505" cy="954405"/>
            </a:xfrm>
            <a:custGeom>
              <a:avLst/>
              <a:gdLst/>
              <a:ahLst/>
              <a:cxnLst/>
              <a:rect l="l" t="t" r="r" b="b"/>
              <a:pathLst>
                <a:path w="2897504" h="954404">
                  <a:moveTo>
                    <a:pt x="0" y="0"/>
                  </a:moveTo>
                  <a:lnTo>
                    <a:pt x="2896947" y="0"/>
                  </a:lnTo>
                  <a:lnTo>
                    <a:pt x="2896947" y="954107"/>
                  </a:lnTo>
                  <a:lnTo>
                    <a:pt x="0" y="95410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47052" y="4261990"/>
            <a:ext cx="2897505" cy="779316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72085" marR="111125" indent="-81280">
              <a:lnSpc>
                <a:spcPct val="100699"/>
              </a:lnSpc>
              <a:spcBef>
                <a:spcPts val="240"/>
              </a:spcBef>
            </a:pPr>
            <a:r>
              <a:rPr sz="2400" b="1" spc="-260" dirty="0">
                <a:latin typeface="Arial"/>
                <a:cs typeface="Arial"/>
              </a:rPr>
              <a:t>invasive squamous
cell carcinoma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339" y="6574535"/>
            <a:ext cx="2944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latin typeface="Arial"/>
                <a:cs typeface="Arial"/>
              </a:rPr>
              <a:t>ROBBINS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BASIC</a:t>
            </a:r>
            <a:r>
              <a:rPr sz="1100" b="1" spc="-40" dirty="0">
                <a:latin typeface="Arial"/>
                <a:cs typeface="Arial"/>
              </a:rPr>
              <a:t> PATHOLOGY,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10</a:t>
            </a:r>
            <a:r>
              <a:rPr sz="1050" b="1" baseline="23809" dirty="0">
                <a:latin typeface="Arial"/>
                <a:cs typeface="Arial"/>
              </a:rPr>
              <a:t>TH</a:t>
            </a:r>
            <a:r>
              <a:rPr sz="1050" b="1" spc="157" baseline="23809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58000"/>
            <a:chOff x="-6350" y="0"/>
            <a:chExt cx="9150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2616" y="3148583"/>
              <a:ext cx="1075944" cy="600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99" y="320673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E5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6999" y="320673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DC5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87367"/>
              <a:ext cx="670559" cy="5974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4143834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355092" y="0"/>
                  </a:moveTo>
                  <a:lnTo>
                    <a:pt x="355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355092" y="363474"/>
                  </a:lnTo>
                  <a:lnTo>
                    <a:pt x="355092" y="484631"/>
                  </a:lnTo>
                  <a:lnTo>
                    <a:pt x="597408" y="242315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E5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143834"/>
              <a:ext cx="597535" cy="485140"/>
            </a:xfrm>
            <a:custGeom>
              <a:avLst/>
              <a:gdLst/>
              <a:ahLst/>
              <a:cxnLst/>
              <a:rect l="l" t="t" r="r" b="b"/>
              <a:pathLst>
                <a:path w="597535" h="485139">
                  <a:moveTo>
                    <a:pt x="0" y="121158"/>
                  </a:moveTo>
                  <a:lnTo>
                    <a:pt x="355092" y="121158"/>
                  </a:lnTo>
                  <a:lnTo>
                    <a:pt x="355092" y="0"/>
                  </a:lnTo>
                  <a:lnTo>
                    <a:pt x="597408" y="242316"/>
                  </a:lnTo>
                  <a:lnTo>
                    <a:pt x="355092" y="484632"/>
                  </a:lnTo>
                  <a:lnTo>
                    <a:pt x="355092" y="363473"/>
                  </a:lnTo>
                  <a:lnTo>
                    <a:pt x="0" y="363473"/>
                  </a:lnTo>
                </a:path>
              </a:pathLst>
            </a:custGeom>
            <a:ln w="12700">
              <a:solidFill>
                <a:srgbClr val="DC5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339" y="6586219"/>
            <a:ext cx="4932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ROBBINS</a:t>
            </a:r>
            <a:r>
              <a:rPr sz="1800" b="1" spc="-3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BASIC</a:t>
            </a:r>
            <a:r>
              <a:rPr sz="18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2F2F2"/>
                </a:solidFill>
                <a:latin typeface="Arial"/>
                <a:cs typeface="Arial"/>
              </a:rPr>
              <a:t>PATHOLOGY,</a:t>
            </a:r>
            <a:r>
              <a:rPr sz="18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10</a:t>
            </a:r>
            <a:r>
              <a:rPr sz="1800" b="1" baseline="23148" dirty="0">
                <a:solidFill>
                  <a:srgbClr val="F2F2F2"/>
                </a:solidFill>
                <a:latin typeface="Arial"/>
                <a:cs typeface="Arial"/>
              </a:rPr>
              <a:t>TH</a:t>
            </a:r>
            <a:r>
              <a:rPr sz="1800" b="1" spc="209" baseline="23148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2F2F2"/>
                </a:solidFill>
                <a:latin typeface="Arial"/>
                <a:cs typeface="Arial"/>
              </a:rPr>
              <a:t>EDITION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0"/>
            <a:ext cx="8458200" cy="6858000"/>
            <a:chOff x="685800" y="0"/>
            <a:chExt cx="845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990600"/>
              <a:ext cx="7848600" cy="5867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9960" y="4343400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3" y="0"/>
                  </a:moveTo>
                  <a:lnTo>
                    <a:pt x="184403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84403" y="363474"/>
                  </a:lnTo>
                  <a:lnTo>
                    <a:pt x="184403" y="484631"/>
                  </a:lnTo>
                  <a:lnTo>
                    <a:pt x="368808" y="24231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960" y="4343400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925" y="4343400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4" h="485139">
                  <a:moveTo>
                    <a:pt x="184404" y="0"/>
                  </a:moveTo>
                  <a:lnTo>
                    <a:pt x="184404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84404" y="363474"/>
                  </a:lnTo>
                  <a:lnTo>
                    <a:pt x="184404" y="484631"/>
                  </a:lnTo>
                  <a:lnTo>
                    <a:pt x="368808" y="242316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925" y="4343400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4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000" y="995286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40">
                  <a:moveTo>
                    <a:pt x="184404" y="0"/>
                  </a:moveTo>
                  <a:lnTo>
                    <a:pt x="184404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184404" y="363473"/>
                  </a:lnTo>
                  <a:lnTo>
                    <a:pt x="184404" y="484631"/>
                  </a:lnTo>
                  <a:lnTo>
                    <a:pt x="368807" y="242315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5000" y="995286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40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800" y="2087086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184403" y="0"/>
                  </a:moveTo>
                  <a:lnTo>
                    <a:pt x="184403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84403" y="363474"/>
                  </a:lnTo>
                  <a:lnTo>
                    <a:pt x="184403" y="484632"/>
                  </a:lnTo>
                  <a:lnTo>
                    <a:pt x="368808" y="24231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0" y="2087086"/>
              <a:ext cx="368935" cy="485140"/>
            </a:xfrm>
            <a:custGeom>
              <a:avLst/>
              <a:gdLst/>
              <a:ahLst/>
              <a:cxnLst/>
              <a:rect l="l" t="t" r="r" b="b"/>
              <a:pathLst>
                <a:path w="368935" h="485139">
                  <a:moveTo>
                    <a:pt x="0" y="121158"/>
                  </a:moveTo>
                  <a:lnTo>
                    <a:pt x="184404" y="121158"/>
                  </a:lnTo>
                  <a:lnTo>
                    <a:pt x="184404" y="0"/>
                  </a:lnTo>
                  <a:lnTo>
                    <a:pt x="368808" y="242316"/>
                  </a:lnTo>
                  <a:lnTo>
                    <a:pt x="184404" y="484632"/>
                  </a:lnTo>
                  <a:lnTo>
                    <a:pt x="18440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7289" y="4449368"/>
              <a:ext cx="3124200" cy="240863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8739" y="103859"/>
            <a:ext cx="876109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WELL-DIFFERENTIATED SQUAMOUS CELL CARCINOMA SHOWING
KERATINIZATION AND PEARLS.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3315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HAMARTOMA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4400" y="2209800"/>
            <a:ext cx="7418070" cy="2669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benign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clonal, so the name hamartoma is a misnomer</a:t>
            </a:r>
          </a:p>
          <a:p>
            <a:pPr marL="355600" indent="-342900">
              <a:lnSpc>
                <a:spcPct val="100000"/>
              </a:lnSpc>
              <a:spcBef>
                <a:spcPts val="212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spherical, small (1 to 4 cm), discrete</a:t>
            </a: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CXR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coin lesion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ts val="3100"/>
              </a:lnSpc>
              <a:spcBef>
                <a:spcPts val="223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Microscopic: mature cartilage, fat, fibrous tissue, and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vessels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62000"/>
            <a:ext cx="8551545" cy="508857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69 year old gentleman, smoker, presented with cough and a 7
kg weight loss over the past 4 months. Physical examination
shows finger clubbing. He is afebrile. CXR shows no hilar
adenopathy, but there is cavitation within a 3-cm lesion near
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hilum. Labs show elevated serum calcium.</a:t>
            </a:r>
          </a:p>
          <a:p>
            <a:pPr marL="12700" marR="5080" algn="l" rtl="0">
              <a:spcBef>
                <a:spcPts val="100"/>
              </a:spcBef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Bronchoscopy shows a lesion occluding the right main
bronchus. A surgical procedure with curative intent is</a:t>
            </a:r>
          </a:p>
          <a:p>
            <a:pPr marL="12700" marR="5080" algn="l" rtl="0">
              <a:spcBef>
                <a:spcPts val="100"/>
              </a:spcBef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attempted. Which of the following neoplasms is most likely to
be present in this patient?</a:t>
            </a:r>
          </a:p>
          <a:p>
            <a:pPr marL="12700" marR="5080" algn="l" rtl="0">
              <a:spcBef>
                <a:spcPts val="100"/>
              </a:spcBef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situ</a:t>
            </a:r>
          </a:p>
          <a:p>
            <a:pPr marL="12700" marR="5080" algn="l" rtl="0">
              <a:spcBef>
                <a:spcPts val="100"/>
              </a:spcBef>
            </a:pP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cell carcinoma</a:t>
            </a:r>
          </a:p>
          <a:p>
            <a:pPr marL="12700" marR="5080" algn="l" rtl="0">
              <a:spcBef>
                <a:spcPts val="100"/>
              </a:spcBef>
            </a:pP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Metastatic renal cell carcinoma</a:t>
            </a:r>
            <a:r>
              <a:rPr sz="2800" b="1" spc="-625" dirty="0" smtClean="0">
                <a:latin typeface="Arial"/>
                <a:cs typeface="Arial"/>
              </a:rPr>
              <a:t>
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cell anaplastic carcinoma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355" y="533400"/>
            <a:ext cx="8716645" cy="517385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9850">
              <a:lnSpc>
                <a:spcPct val="100400"/>
              </a:lnSpc>
              <a:spcBef>
                <a:spcPts val="85"/>
              </a:spcBef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57 year old lady presented with chronic nonproductive
cough for 4 months along with loss of appetite and a 7 kg
weight loss. She does not smoke. On physical examination, no
remarkable findings. Her CXR shows a right peripheral
</a:t>
            </a:r>
            <a:r>
              <a:rPr sz="2400" kern="1200" spc="-5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subpleural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mass. A fine-needle aspiration biopsy is performed,
and  she undergoes a right lower lobectomy. Microscopically
the proliferating cells show glandular differentiation. Which of
the following neoplasms did she most likely have?</a:t>
            </a:r>
          </a:p>
          <a:p>
            <a:pPr marL="471805" indent="-459740">
              <a:lnSpc>
                <a:spcPct val="100000"/>
              </a:lnSpc>
              <a:spcBef>
                <a:spcPts val="1225"/>
              </a:spcBef>
              <a:buAutoNum type="alphaUcParenR"/>
              <a:tabLst>
                <a:tab pos="471805" algn="l"/>
                <a:tab pos="47244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</a:t>
            </a:r>
          </a:p>
          <a:p>
            <a:pPr marL="482600" indent="-470534">
              <a:lnSpc>
                <a:spcPct val="100000"/>
              </a:lnSpc>
              <a:spcBef>
                <a:spcPts val="1245"/>
              </a:spcBef>
              <a:buAutoNum type="alphaUcParenR"/>
              <a:tabLst>
                <a:tab pos="482600" algn="l"/>
                <a:tab pos="483234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 carcinoid</a:t>
            </a:r>
          </a:p>
          <a:p>
            <a:pPr marL="482600" indent="-469900">
              <a:lnSpc>
                <a:spcPct val="100000"/>
              </a:lnSpc>
              <a:spcBef>
                <a:spcPts val="1345"/>
              </a:spcBef>
              <a:buAutoNum type="alphaUcParenR"/>
              <a:tabLst>
                <a:tab pos="481965" algn="l"/>
                <a:tab pos="482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Hamartoma</a:t>
            </a:r>
          </a:p>
          <a:p>
            <a:pPr marL="401320" indent="-389255">
              <a:lnSpc>
                <a:spcPct val="100000"/>
              </a:lnSpc>
              <a:spcBef>
                <a:spcPts val="1250"/>
              </a:spcBef>
              <a:buAutoNum type="alphaUcParenR"/>
              <a:tabLst>
                <a:tab pos="401955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cell carcinoma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991600" cy="44957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2343911"/>
            <a:ext cx="691286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362200"/>
            <a:ext cx="7390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CARCINOMA</a:t>
            </a:r>
            <a:r>
              <a:rPr sz="4000" spc="-235" dirty="0"/>
              <a:t> </a:t>
            </a:r>
            <a:r>
              <a:rPr sz="4000" dirty="0"/>
              <a:t>OF</a:t>
            </a:r>
            <a:r>
              <a:rPr sz="4000" spc="-229" dirty="0"/>
              <a:t> </a:t>
            </a:r>
            <a:r>
              <a:rPr sz="4000" dirty="0"/>
              <a:t>THE</a:t>
            </a:r>
            <a:r>
              <a:rPr sz="4000" spc="-229" dirty="0"/>
              <a:t> </a:t>
            </a:r>
            <a:r>
              <a:rPr sz="4000" spc="-55" dirty="0"/>
              <a:t>LUNG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905000"/>
            <a:ext cx="8162290" cy="205274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899160" indent="-342900">
              <a:lnSpc>
                <a:spcPct val="101400"/>
              </a:lnSpc>
              <a:spcBef>
                <a:spcPts val="5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cause of cancer-related deaths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industrialized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ct val="99000"/>
              </a:lnSpc>
              <a:spcBef>
                <a:spcPts val="230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incidence among males is gradually decreasing, but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continues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increase among females BECAUSE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smoking in women increased markedly over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century.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91819"/>
            <a:ext cx="7695565" cy="4508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incidence at 50s &amp; 60s.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6245" indent="-424180">
              <a:lnSpc>
                <a:spcPct val="100000"/>
              </a:lnSpc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diagnosis:</a:t>
            </a:r>
          </a:p>
          <a:p>
            <a:pPr marL="893444" lvl="1" indent="-424180">
              <a:lnSpc>
                <a:spcPct val="100000"/>
              </a:lnSpc>
              <a:spcBef>
                <a:spcPts val="935"/>
              </a:spcBef>
              <a:buClr>
                <a:srgbClr val="D1282E"/>
              </a:buClr>
              <a:buChar char="•"/>
              <a:tabLst>
                <a:tab pos="893444" algn="l"/>
                <a:tab pos="89408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&gt;50% of pts have distant metastases</a:t>
            </a:r>
          </a:p>
          <a:p>
            <a:pPr marL="893444" lvl="1" indent="-42418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Char char="•"/>
              <a:tabLst>
                <a:tab pos="893444" algn="l"/>
                <a:tab pos="89408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¼ have disease in the regional LNs.</a:t>
            </a: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D1282E"/>
              </a:buClr>
              <a:buFont typeface="Arial"/>
              <a:buChar char="•"/>
            </a:pPr>
            <a:endParaRPr sz="19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prognosis is dismal:</a:t>
            </a:r>
          </a:p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5-year survival rate for all stages of lung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about 16%</a:t>
            </a:r>
          </a:p>
          <a:p>
            <a:pPr marL="812800" marR="5080" lvl="1" indent="-342900" algn="just">
              <a:lnSpc>
                <a:spcPts val="3000"/>
              </a:lnSpc>
              <a:spcBef>
                <a:spcPts val="69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Prognosis has not changed over the last 35 yrs;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 </a:t>
            </a: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localized to the lung, the 5-year survival
rate is only 45%.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447800"/>
            <a:ext cx="8098155" cy="314829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adenocarcinoma</a:t>
            </a:r>
          </a:p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squamous cell carcinoma</a:t>
            </a:r>
          </a:p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cell carcinoma (a subtype of neuroendocrine
carcinoma)</a:t>
            </a:r>
          </a:p>
          <a:p>
            <a:pPr marL="812800" marR="263525" lvl="1" indent="-342900" algn="just">
              <a:lnSpc>
                <a:spcPts val="3000"/>
              </a:lnSpc>
              <a:spcBef>
                <a:spcPts val="1335"/>
              </a:spcBef>
              <a:buClr>
                <a:srgbClr val="D1282E"/>
              </a:buClr>
              <a:buChar char="•"/>
              <a:tabLst>
                <a:tab pos="812800" algn="l"/>
              </a:tabLst>
            </a:pPr>
            <a:r>
              <a:rPr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cell carcinoma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12800" marR="263525" lvl="1" indent="-342900">
              <a:lnSpc>
                <a:spcPts val="3000"/>
              </a:lnSpc>
              <a:spcBef>
                <a:spcPts val="1335"/>
              </a:spcBef>
              <a:tabLst>
                <a:tab pos="812800" algn="l"/>
              </a:tabLst>
            </a:pPr>
            <a:r>
              <a:rPr lang="en-US" sz="1900" kern="1200" dirty="0">
                <a:solidFill>
                  <a:schemeClr val="tx1"/>
                </a:solidFill>
              </a:rPr>
              <a:t>THE FOUR MAJOR HISTOLOGIC TYPES OF CARCINOMAS OF THE LUNG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7" y="0"/>
            <a:ext cx="9158605" cy="6858000"/>
            <a:chOff x="-14287" y="0"/>
            <a:chExt cx="91586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91059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03" y="9144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40">
                  <a:moveTo>
                    <a:pt x="190500" y="0"/>
                  </a:moveTo>
                  <a:lnTo>
                    <a:pt x="1905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90500" y="363474"/>
                  </a:lnTo>
                  <a:lnTo>
                    <a:pt x="190500" y="484632"/>
                  </a:lnTo>
                  <a:lnTo>
                    <a:pt x="380999" y="2423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3" y="9144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40">
                  <a:moveTo>
                    <a:pt x="0" y="121158"/>
                  </a:moveTo>
                  <a:lnTo>
                    <a:pt x="190500" y="121158"/>
                  </a:lnTo>
                  <a:lnTo>
                    <a:pt x="190500" y="0"/>
                  </a:lnTo>
                  <a:lnTo>
                    <a:pt x="381000" y="242316"/>
                  </a:lnTo>
                  <a:lnTo>
                    <a:pt x="190500" y="484632"/>
                  </a:lnTo>
                  <a:lnTo>
                    <a:pt x="1905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9050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90500" y="363474"/>
                  </a:lnTo>
                  <a:lnTo>
                    <a:pt x="190500" y="484632"/>
                  </a:lnTo>
                  <a:lnTo>
                    <a:pt x="381000" y="2423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9050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190500" y="121158"/>
                  </a:lnTo>
                  <a:lnTo>
                    <a:pt x="190500" y="0"/>
                  </a:lnTo>
                  <a:lnTo>
                    <a:pt x="381000" y="242316"/>
                  </a:lnTo>
                  <a:lnTo>
                    <a:pt x="190500" y="484632"/>
                  </a:lnTo>
                  <a:lnTo>
                    <a:pt x="1905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" y="22098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90500" y="363474"/>
                  </a:lnTo>
                  <a:lnTo>
                    <a:pt x="190500" y="484632"/>
                  </a:lnTo>
                  <a:lnTo>
                    <a:pt x="381000" y="2423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" y="2209800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190500" y="121158"/>
                  </a:lnTo>
                  <a:lnTo>
                    <a:pt x="190500" y="0"/>
                  </a:lnTo>
                  <a:lnTo>
                    <a:pt x="381000" y="242316"/>
                  </a:lnTo>
                  <a:lnTo>
                    <a:pt x="190500" y="484632"/>
                  </a:lnTo>
                  <a:lnTo>
                    <a:pt x="1905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700" y="2984863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90500" y="363474"/>
                  </a:lnTo>
                  <a:lnTo>
                    <a:pt x="190500" y="484632"/>
                  </a:lnTo>
                  <a:lnTo>
                    <a:pt x="381000" y="242316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700" y="2984863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190500" y="121158"/>
                  </a:lnTo>
                  <a:lnTo>
                    <a:pt x="190500" y="0"/>
                  </a:lnTo>
                  <a:lnTo>
                    <a:pt x="381000" y="242316"/>
                  </a:lnTo>
                  <a:lnTo>
                    <a:pt x="190500" y="484632"/>
                  </a:lnTo>
                  <a:lnTo>
                    <a:pt x="1905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1051</Words>
  <Application>Microsoft Office PowerPoint</Application>
  <PresentationFormat>On-screen Show (4:3)</PresentationFormat>
  <Paragraphs>175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Retrospect</vt:lpstr>
      <vt:lpstr>1_Office Theme</vt:lpstr>
      <vt:lpstr>Respiratory system  Pathology- Lung tumors</vt:lpstr>
      <vt:lpstr>PowerPoint Presentation</vt:lpstr>
      <vt:lpstr>95% of primary lung tumors are carcinomas</vt:lpstr>
      <vt:lpstr>HAMARTOMA</vt:lpstr>
      <vt:lpstr>CARCINOMA OF THE LUNG</vt:lpstr>
      <vt:lpstr>PowerPoint Presentation</vt:lpstr>
      <vt:lpstr>PowerPoint Presentation</vt:lpstr>
      <vt:lpstr>THE FOUR MAJOR HISTOLOGIC TYPES OF CARCINOMAS OF THE LUNG</vt:lpstr>
      <vt:lpstr>PowerPoint Presentation</vt:lpstr>
      <vt:lpstr>PowerPoint Presentation</vt:lpstr>
      <vt:lpstr>PowerPoint Presentation</vt:lpstr>
      <vt:lpstr>PowerPoint Presentation</vt:lpstr>
      <vt:lpstr>ETIOLOGY AND PATHOGENESIS</vt:lpstr>
      <vt:lpstr>PowerPoint Presentation</vt:lpstr>
      <vt:lpstr>GENETIC ABNORMALITIES:</vt:lpstr>
      <vt:lpstr>CARCINOGENS:</vt:lpstr>
      <vt:lpstr>CIGARETTE SMOKING</vt:lpstr>
      <vt:lpstr>PowerPoint Presentation</vt:lpstr>
      <vt:lpstr>ENVIRONMENTAL CARCINOGENS:</vt:lpstr>
      <vt:lpstr>ASBESTOS AND TOBACCO SMOKING</vt:lpstr>
      <vt:lpstr>Some invasive adenocarcinomas of the lung arise through an atypical adenomatous hyperplasia–adenocarcinoma in situ–invasive adenocarcinoma sequence.</vt:lpstr>
      <vt:lpstr>THE FOUR MAJOR HISTOLOGIC TYPES OF
CARCINOMAS OF THE LUNG</vt:lpstr>
      <vt:lpstr>Adenocarcinoma</vt:lpstr>
      <vt:lpstr>ADENOCARCINOMA:</vt:lpstr>
      <vt:lpstr>PowerPoint Presentation</vt:lpstr>
      <vt:lpstr>adenocarcinoma in situ (AIS)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Squamous Cell Carcinoma</vt:lpstr>
      <vt:lpstr>SQUAMOUS CELL CARCINOMAS</vt:lpstr>
      <vt:lpstr>PowerPoint Presentation</vt:lpstr>
      <vt:lpstr>MORPHOLOGY:</vt:lpstr>
      <vt:lpstr>goblet cell hyperplasia</vt:lpstr>
      <vt:lpstr>PowerPoint Presentation</vt:lpstr>
      <vt:lpstr>WELL-DIFFERENTIATED SQUAMOUS CELL CARCINOMA SHOWING
KERATINIZATION AND PEARLS.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 Pathology- Lung tumors</dc:title>
  <cp:lastModifiedBy>User</cp:lastModifiedBy>
  <cp:revision>7</cp:revision>
  <dcterms:created xsi:type="dcterms:W3CDTF">2023-10-15T18:29:52Z</dcterms:created>
  <dcterms:modified xsi:type="dcterms:W3CDTF">2023-10-21T16:10:59Z</dcterms:modified>
</cp:coreProperties>
</file>