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5" r:id="rId2"/>
    <p:sldId id="257" r:id="rId3"/>
    <p:sldId id="258" r:id="rId4"/>
    <p:sldId id="259" r:id="rId5"/>
    <p:sldId id="260" r:id="rId6"/>
    <p:sldId id="261" r:id="rId7"/>
    <p:sldId id="263" r:id="rId8"/>
    <p:sldId id="265" r:id="rId9"/>
    <p:sldId id="264" r:id="rId10"/>
    <p:sldId id="266" r:id="rId11"/>
    <p:sldId id="267" r:id="rId12"/>
    <p:sldId id="268" r:id="rId13"/>
    <p:sldId id="269" r:id="rId14"/>
    <p:sldId id="270" r:id="rId15"/>
    <p:sldId id="271" r:id="rId16"/>
    <p:sldId id="272" r:id="rId17"/>
    <p:sldId id="316" r:id="rId18"/>
    <p:sldId id="273" r:id="rId19"/>
    <p:sldId id="274" r:id="rId20"/>
    <p:sldId id="317" r:id="rId21"/>
    <p:sldId id="318" r:id="rId22"/>
    <p:sldId id="319" r:id="rId23"/>
    <p:sldId id="320" r:id="rId24"/>
    <p:sldId id="321" r:id="rId25"/>
    <p:sldId id="322" r:id="rId26"/>
    <p:sldId id="275" r:id="rId27"/>
    <p:sldId id="276" r:id="rId28"/>
    <p:sldId id="277" r:id="rId29"/>
    <p:sldId id="27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74" autoAdjust="0"/>
    <p:restoredTop sz="94660"/>
  </p:normalViewPr>
  <p:slideViewPr>
    <p:cSldViewPr snapToGrid="0">
      <p:cViewPr>
        <p:scale>
          <a:sx n="67" d="100"/>
          <a:sy n="67" d="100"/>
        </p:scale>
        <p:origin x="85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3AE83F-4518-47C6-9072-67D26C4824F1}" type="datetimeFigureOut">
              <a:rPr lang="en-US" smtClean="0"/>
              <a:t>27/09/2023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3983381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3AE83F-4518-47C6-9072-67D26C4824F1}" type="datetimeFigureOut">
              <a:rPr lang="en-US" smtClean="0"/>
              <a:t>27/09/2023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1427362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3AE83F-4518-47C6-9072-67D26C4824F1}" type="datetimeFigureOut">
              <a:rPr lang="en-US" smtClean="0"/>
              <a:t>27/09/2023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93920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3AE83F-4518-47C6-9072-67D26C4824F1}" type="datetimeFigureOut">
              <a:rPr lang="en-US" smtClean="0"/>
              <a:t>27/09/2023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1079739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3AE83F-4518-47C6-9072-67D26C4824F1}" type="datetimeFigureOut">
              <a:rPr lang="en-US" smtClean="0"/>
              <a:t>27/09/2023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198452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3AE83F-4518-47C6-9072-67D26C4824F1}" type="datetimeFigureOut">
              <a:rPr lang="en-US" smtClean="0"/>
              <a:t>27/09/2023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251808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3AE83F-4518-47C6-9072-67D26C4824F1}" type="datetimeFigureOut">
              <a:rPr lang="en-US" smtClean="0"/>
              <a:t>27/09/2023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4051744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3AE83F-4518-47C6-9072-67D26C4824F1}" type="datetimeFigureOut">
              <a:rPr lang="en-US" smtClean="0"/>
              <a:t>27/09/2023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100353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3AE83F-4518-47C6-9072-67D26C4824F1}" type="datetimeFigureOut">
              <a:rPr lang="en-US" smtClean="0"/>
              <a:t>27/09/2023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1692075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3AE83F-4518-47C6-9072-67D26C4824F1}" type="datetimeFigureOut">
              <a:rPr lang="en-US" smtClean="0"/>
              <a:t>27/09/2023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1748410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3AE83F-4518-47C6-9072-67D26C4824F1}" type="datetimeFigureOut">
              <a:rPr lang="en-US" smtClean="0"/>
              <a:t>27/09/2023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27AB8D-C1A3-4242-AD45-06578CC894E8}" type="slidenum">
              <a:rPr lang="en-US" smtClean="0"/>
              <a:t>‹#›</a:t>
            </a:fld>
            <a:endParaRPr lang="en-US"/>
          </a:p>
        </p:txBody>
      </p:sp>
    </p:spTree>
    <p:extLst>
      <p:ext uri="{BB962C8B-B14F-4D97-AF65-F5344CB8AC3E}">
        <p14:creationId xmlns:p14="http://schemas.microsoft.com/office/powerpoint/2010/main" val="630637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3AE83F-4518-47C6-9072-67D26C4824F1}" type="datetimeFigureOut">
              <a:rPr lang="en-US" smtClean="0"/>
              <a:t>27/09/2023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27AB8D-C1A3-4242-AD45-06578CC894E8}" type="slidenum">
              <a:rPr lang="en-US" smtClean="0"/>
              <a:t>‹#›</a:t>
            </a:fld>
            <a:endParaRPr lang="en-US"/>
          </a:p>
        </p:txBody>
      </p:sp>
    </p:spTree>
    <p:extLst>
      <p:ext uri="{BB962C8B-B14F-4D97-AF65-F5344CB8AC3E}">
        <p14:creationId xmlns:p14="http://schemas.microsoft.com/office/powerpoint/2010/main" val="3811288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888" y="657225"/>
            <a:ext cx="9282112" cy="2852738"/>
          </a:xfrm>
        </p:spPr>
        <p:txBody>
          <a:bodyPr>
            <a:normAutofit/>
          </a:bodyPr>
          <a:lstStyle/>
          <a:p>
            <a:r>
              <a:rPr lang="en-US" sz="8000" b="1" dirty="0" smtClean="0">
                <a:latin typeface="+mn-lt"/>
              </a:rPr>
              <a:t>RECURRENT MISCARRIAGES</a:t>
            </a:r>
            <a:endParaRPr lang="en-US" sz="8000" b="1" dirty="0">
              <a:latin typeface="+mn-lt"/>
            </a:endParaRPr>
          </a:p>
        </p:txBody>
      </p:sp>
      <p:sp>
        <p:nvSpPr>
          <p:cNvPr id="3" name="Subtitle 2"/>
          <p:cNvSpPr>
            <a:spLocks noGrp="1"/>
          </p:cNvSpPr>
          <p:nvPr>
            <p:ph type="subTitle" idx="1"/>
          </p:nvPr>
        </p:nvSpPr>
        <p:spPr>
          <a:xfrm>
            <a:off x="7286626" y="3629024"/>
            <a:ext cx="3381374" cy="2900364"/>
          </a:xfrm>
        </p:spPr>
        <p:txBody>
          <a:bodyPr>
            <a:normAutofit/>
          </a:bodyPr>
          <a:lstStyle/>
          <a:p>
            <a:r>
              <a:rPr lang="en-US" sz="2800" b="1" dirty="0" smtClean="0"/>
              <a:t>Jana </a:t>
            </a:r>
            <a:r>
              <a:rPr lang="en-US" sz="2800" b="1" dirty="0" err="1" smtClean="0"/>
              <a:t>Mubaydeen</a:t>
            </a:r>
            <a:r>
              <a:rPr lang="en-US" sz="2800" b="1" dirty="0" smtClean="0"/>
              <a:t/>
            </a:r>
            <a:br>
              <a:rPr lang="en-US" sz="2800" b="1" dirty="0" smtClean="0"/>
            </a:br>
            <a:r>
              <a:rPr lang="en-US" sz="2800" b="1" dirty="0" err="1" smtClean="0"/>
              <a:t>Moath</a:t>
            </a:r>
            <a:r>
              <a:rPr lang="en-US" sz="2800" b="1" dirty="0" smtClean="0"/>
              <a:t> </a:t>
            </a:r>
            <a:r>
              <a:rPr lang="en-US" sz="2800" b="1" dirty="0" err="1" smtClean="0"/>
              <a:t>Alqaramseh</a:t>
            </a:r>
            <a:r>
              <a:rPr lang="en-US" sz="2800" b="1" dirty="0"/>
              <a:t/>
            </a:r>
            <a:br>
              <a:rPr lang="en-US" sz="2800" b="1" dirty="0"/>
            </a:br>
            <a:r>
              <a:rPr lang="en-US" sz="2800" b="1" dirty="0" err="1" smtClean="0"/>
              <a:t>Ismaeel</a:t>
            </a:r>
            <a:r>
              <a:rPr lang="en-US" sz="2800" b="1" dirty="0" smtClean="0"/>
              <a:t> </a:t>
            </a:r>
            <a:r>
              <a:rPr lang="en-US" sz="2800" b="1" dirty="0" err="1" smtClean="0"/>
              <a:t>Alnahawi</a:t>
            </a:r>
            <a:endParaRPr lang="en-US" sz="2800" b="1" dirty="0" smtClean="0"/>
          </a:p>
          <a:p>
            <a:endParaRPr lang="en-US" sz="2800" b="1" dirty="0"/>
          </a:p>
          <a:p>
            <a:r>
              <a:rPr lang="en-US" sz="3200" b="1" dirty="0" smtClean="0"/>
              <a:t>Supervised by: </a:t>
            </a:r>
            <a:br>
              <a:rPr lang="en-US" sz="3200" b="1" dirty="0" smtClean="0"/>
            </a:br>
            <a:r>
              <a:rPr lang="en-US" sz="3200" b="1" dirty="0" smtClean="0"/>
              <a:t>Dr. Malik </a:t>
            </a:r>
            <a:r>
              <a:rPr lang="en-US" sz="3200" b="1" dirty="0" err="1" smtClean="0"/>
              <a:t>Qasim</a:t>
            </a:r>
            <a:endParaRPr lang="en-US" sz="3200" b="1" dirty="0"/>
          </a:p>
        </p:txBody>
      </p:sp>
    </p:spTree>
    <p:extLst>
      <p:ext uri="{BB962C8B-B14F-4D97-AF65-F5344CB8AC3E}">
        <p14:creationId xmlns:p14="http://schemas.microsoft.com/office/powerpoint/2010/main" val="206431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latin typeface="+mn-lt"/>
              </a:rPr>
              <a:t>THROMBOPHILIA</a:t>
            </a:r>
            <a:endParaRPr lang="en-US" sz="6000" b="1" dirty="0">
              <a:latin typeface="+mn-lt"/>
            </a:endParaRPr>
          </a:p>
        </p:txBody>
      </p:sp>
      <p:sp>
        <p:nvSpPr>
          <p:cNvPr id="3" name="Content Placeholder 2"/>
          <p:cNvSpPr>
            <a:spLocks noGrp="1"/>
          </p:cNvSpPr>
          <p:nvPr>
            <p:ph idx="1"/>
          </p:nvPr>
        </p:nvSpPr>
        <p:spPr/>
        <p:txBody>
          <a:bodyPr>
            <a:normAutofit fontScale="92500"/>
          </a:bodyPr>
          <a:lstStyle/>
          <a:p>
            <a:r>
              <a:rPr lang="en-US" sz="4000" b="1" dirty="0" smtClean="0"/>
              <a:t>ACQUIRED:</a:t>
            </a:r>
            <a:br>
              <a:rPr lang="en-US" sz="4000" b="1" dirty="0" smtClean="0"/>
            </a:br>
            <a:r>
              <a:rPr lang="en-US" b="1" dirty="0" smtClean="0"/>
              <a:t>Antiphospholipid syndrome (APS</a:t>
            </a:r>
            <a:r>
              <a:rPr lang="en-US" sz="2400" b="1" dirty="0" smtClean="0"/>
              <a:t>) </a:t>
            </a:r>
            <a:r>
              <a:rPr lang="en-US" sz="2400" dirty="0" smtClean="0"/>
              <a:t>is defined as the association between antiphospholipid (</a:t>
            </a:r>
            <a:r>
              <a:rPr lang="en-US" sz="2400" dirty="0" err="1" smtClean="0"/>
              <a:t>aPL</a:t>
            </a:r>
            <a:r>
              <a:rPr lang="en-US" sz="2400" dirty="0" smtClean="0"/>
              <a:t>) antibodies (</a:t>
            </a:r>
            <a:r>
              <a:rPr lang="en-US" sz="2400" i="1" dirty="0" smtClean="0"/>
              <a:t>lupus anticoagulant, </a:t>
            </a:r>
            <a:r>
              <a:rPr lang="en-US" sz="2400" i="1" dirty="0" err="1" smtClean="0"/>
              <a:t>anticardiolipin</a:t>
            </a:r>
            <a:r>
              <a:rPr lang="en-US" sz="2400" i="1" dirty="0" smtClean="0"/>
              <a:t> [</a:t>
            </a:r>
            <a:r>
              <a:rPr lang="en-US" sz="2400" i="1" dirty="0" err="1" smtClean="0"/>
              <a:t>aCL</a:t>
            </a:r>
            <a:r>
              <a:rPr lang="en-US" sz="2400" i="1" dirty="0" smtClean="0"/>
              <a:t>] antibodies </a:t>
            </a:r>
            <a:r>
              <a:rPr lang="en-US" sz="2400" dirty="0" smtClean="0"/>
              <a:t>and antibeta-2-glycoprotein-I antibodies) and adverse pregnancy outcome or vascular thrombosis.</a:t>
            </a:r>
            <a:br>
              <a:rPr lang="en-US" sz="2400" dirty="0" smtClean="0"/>
            </a:br>
            <a:endParaRPr lang="en-US" sz="3200" b="1" dirty="0" smtClean="0"/>
          </a:p>
          <a:p>
            <a:r>
              <a:rPr lang="en-US" sz="3200" b="1" dirty="0" smtClean="0"/>
              <a:t>Adverse pregnancy outcomes include:</a:t>
            </a:r>
          </a:p>
          <a:p>
            <a:pPr marL="0" indent="0">
              <a:buNone/>
            </a:pPr>
            <a:r>
              <a:rPr lang="en-US" sz="2400" dirty="0" smtClean="0"/>
              <a:t>• three or more </a:t>
            </a:r>
            <a:r>
              <a:rPr lang="en-US" sz="2600" b="1" dirty="0" smtClean="0"/>
              <a:t>consecutive</a:t>
            </a:r>
            <a:r>
              <a:rPr lang="en-US" sz="2400" dirty="0" smtClean="0"/>
              <a:t> miscarriages before 10 weeks of gestation;</a:t>
            </a:r>
          </a:p>
          <a:p>
            <a:pPr marL="0" indent="0">
              <a:buNone/>
            </a:pPr>
            <a:r>
              <a:rPr lang="en-US" sz="2400" dirty="0" smtClean="0"/>
              <a:t>• one or more morphologically normal fetal losses after the tenth week of gestation; </a:t>
            </a:r>
            <a:br>
              <a:rPr lang="en-US" sz="2400" dirty="0" smtClean="0"/>
            </a:br>
            <a:r>
              <a:rPr lang="en-US" sz="2400" dirty="0" smtClean="0"/>
              <a:t>• one or more preterm births before 34+0 weeks of gestation because of placental disease.</a:t>
            </a:r>
          </a:p>
        </p:txBody>
      </p:sp>
    </p:spTree>
    <p:extLst>
      <p:ext uri="{BB962C8B-B14F-4D97-AF65-F5344CB8AC3E}">
        <p14:creationId xmlns:p14="http://schemas.microsoft.com/office/powerpoint/2010/main" val="2012157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742950" y="485775"/>
            <a:ext cx="10610850" cy="5691188"/>
          </a:xfrm>
        </p:spPr>
        <p:txBody>
          <a:bodyPr>
            <a:normAutofit fontScale="92500" lnSpcReduction="20000"/>
          </a:bodyPr>
          <a:lstStyle/>
          <a:p>
            <a:r>
              <a:rPr lang="en-US" b="1" dirty="0" smtClean="0"/>
              <a:t>Lupus anticoagulant </a:t>
            </a:r>
            <a:r>
              <a:rPr lang="en-US" dirty="0" smtClean="0"/>
              <a:t>was found to have the strongest association with recurrent miscarriage. </a:t>
            </a:r>
            <a:r>
              <a:rPr lang="en-US" b="1" dirty="0" smtClean="0"/>
              <a:t>IgG and IgM </a:t>
            </a:r>
            <a:r>
              <a:rPr lang="en-US" b="1" dirty="0" err="1" smtClean="0"/>
              <a:t>aCL</a:t>
            </a:r>
            <a:r>
              <a:rPr lang="en-US" b="1" dirty="0" smtClean="0"/>
              <a:t> antibodies </a:t>
            </a:r>
            <a:r>
              <a:rPr lang="en-US" dirty="0" smtClean="0"/>
              <a:t>were found to have the second strongest association with recurrent miscarriage.</a:t>
            </a:r>
          </a:p>
          <a:p>
            <a:endParaRPr lang="en-US" dirty="0"/>
          </a:p>
          <a:p>
            <a:endParaRPr lang="en-US" dirty="0" smtClean="0"/>
          </a:p>
          <a:p>
            <a:r>
              <a:rPr lang="en-US" sz="5200" b="1" dirty="0" smtClean="0"/>
              <a:t>INHERITED:</a:t>
            </a:r>
          </a:p>
          <a:p>
            <a:pPr marL="0" indent="0">
              <a:buNone/>
            </a:pPr>
            <a:r>
              <a:rPr lang="en-US" sz="4000" b="1" dirty="0" smtClean="0"/>
              <a:t/>
            </a:r>
            <a:br>
              <a:rPr lang="en-US" sz="4000" b="1" dirty="0" smtClean="0"/>
            </a:br>
            <a:r>
              <a:rPr lang="en-US" sz="4000" b="1" dirty="0" smtClean="0"/>
              <a:t>  </a:t>
            </a:r>
            <a:r>
              <a:rPr lang="en-US" dirty="0" smtClean="0"/>
              <a:t>Inherited </a:t>
            </a:r>
            <a:r>
              <a:rPr lang="en-US" dirty="0" err="1" smtClean="0"/>
              <a:t>thrombophilias</a:t>
            </a:r>
            <a:r>
              <a:rPr lang="en-US" dirty="0" smtClean="0"/>
              <a:t>, including </a:t>
            </a:r>
            <a:r>
              <a:rPr lang="en-US" b="1" dirty="0" smtClean="0"/>
              <a:t>Factor V Leiden mutation, protein C and S deficiencies, </a:t>
            </a:r>
            <a:r>
              <a:rPr lang="en-US" b="1" dirty="0" err="1" smtClean="0"/>
              <a:t>antithrombin</a:t>
            </a:r>
            <a:r>
              <a:rPr lang="en-US" b="1" dirty="0" smtClean="0"/>
              <a:t> deficiency and prothrombin gene mutation</a:t>
            </a:r>
            <a:r>
              <a:rPr lang="en-US" dirty="0" smtClean="0"/>
              <a:t>, are established causes of systemic thrombosis. However, inherited </a:t>
            </a:r>
            <a:r>
              <a:rPr lang="en-US" dirty="0" err="1" smtClean="0"/>
              <a:t>thrombophilias</a:t>
            </a:r>
            <a:r>
              <a:rPr lang="en-US" dirty="0" smtClean="0"/>
              <a:t> have also been implicated as a possible cause in recurrent miscarriage and late pregnancy complications with the presumed mechanism </a:t>
            </a:r>
            <a:r>
              <a:rPr lang="en-US" b="1" dirty="0" smtClean="0"/>
              <a:t>being thrombosis of the </a:t>
            </a:r>
            <a:r>
              <a:rPr lang="en-US" b="1" dirty="0" err="1" smtClean="0"/>
              <a:t>uteroplacental</a:t>
            </a:r>
            <a:r>
              <a:rPr lang="en-US" b="1" dirty="0" smtClean="0"/>
              <a:t> circulation. </a:t>
            </a: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endParaRPr lang="en-US" dirty="0"/>
          </a:p>
        </p:txBody>
      </p:sp>
    </p:spTree>
    <p:extLst>
      <p:ext uri="{BB962C8B-B14F-4D97-AF65-F5344CB8AC3E}">
        <p14:creationId xmlns:p14="http://schemas.microsoft.com/office/powerpoint/2010/main" val="2550453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5775" y="500063"/>
            <a:ext cx="10868025" cy="5676900"/>
          </a:xfrm>
        </p:spPr>
        <p:txBody>
          <a:bodyPr>
            <a:normAutofit lnSpcReduction="10000"/>
          </a:bodyPr>
          <a:lstStyle/>
          <a:p>
            <a:r>
              <a:rPr lang="en-US" dirty="0"/>
              <a:t>T</a:t>
            </a:r>
            <a:r>
              <a:rPr lang="en-US" dirty="0" smtClean="0"/>
              <a:t>he magnitude of the association between inherited </a:t>
            </a:r>
            <a:r>
              <a:rPr lang="en-US" dirty="0" err="1" smtClean="0"/>
              <a:t>thrombophilias</a:t>
            </a:r>
            <a:r>
              <a:rPr lang="en-US" dirty="0" smtClean="0"/>
              <a:t> and fetal loss varies according to the </a:t>
            </a:r>
            <a:r>
              <a:rPr lang="en-US" i="1" dirty="0" smtClean="0"/>
              <a:t>type</a:t>
            </a:r>
            <a:r>
              <a:rPr lang="en-US" dirty="0" smtClean="0"/>
              <a:t> of thrombophilia, </a:t>
            </a:r>
            <a:r>
              <a:rPr lang="en-US" i="1" dirty="0" smtClean="0"/>
              <a:t>timing </a:t>
            </a:r>
            <a:r>
              <a:rPr lang="en-US" dirty="0" smtClean="0"/>
              <a:t>of fetal loss, </a:t>
            </a:r>
            <a:r>
              <a:rPr lang="en-US" i="1" dirty="0" smtClean="0"/>
              <a:t>maternal ethnicity and maternal age</a:t>
            </a:r>
            <a:r>
              <a:rPr lang="en-US" dirty="0" smtClean="0"/>
              <a:t>.</a:t>
            </a:r>
            <a:r>
              <a:rPr lang="en-US" b="1" dirty="0" smtClean="0"/>
              <a:t> It is generally </a:t>
            </a:r>
            <a:r>
              <a:rPr lang="en-US" b="1" dirty="0" err="1" smtClean="0"/>
              <a:t>recognised</a:t>
            </a:r>
            <a:r>
              <a:rPr lang="en-US" b="1" dirty="0" smtClean="0"/>
              <a:t> that there is a stronger and more consistent association between </a:t>
            </a:r>
            <a:r>
              <a:rPr lang="en-US" b="1" i="1" dirty="0" smtClean="0"/>
              <a:t>second trimester</a:t>
            </a:r>
            <a:r>
              <a:rPr lang="en-US" b="1" dirty="0" smtClean="0"/>
              <a:t> miscarriages and inherited </a:t>
            </a:r>
            <a:r>
              <a:rPr lang="en-US" b="1" dirty="0" err="1" smtClean="0"/>
              <a:t>thrombophilias</a:t>
            </a:r>
            <a:r>
              <a:rPr lang="en-US" b="1" dirty="0" smtClean="0"/>
              <a:t>.</a:t>
            </a:r>
          </a:p>
          <a:p>
            <a:r>
              <a:rPr lang="en-US" dirty="0" smtClean="0"/>
              <a:t>            Factor V Leiden appears to be associated with</a:t>
            </a:r>
            <a:r>
              <a:rPr lang="en-US" b="1" dirty="0" smtClean="0"/>
              <a:t> first </a:t>
            </a:r>
            <a:r>
              <a:rPr lang="en-US" dirty="0" smtClean="0"/>
              <a:t>and particularly </a:t>
            </a:r>
            <a:r>
              <a:rPr lang="en-US" b="1" dirty="0" smtClean="0"/>
              <a:t>second trimester </a:t>
            </a:r>
            <a:r>
              <a:rPr lang="en-US" dirty="0" smtClean="0"/>
              <a:t>recurrent miscarriages.</a:t>
            </a:r>
          </a:p>
          <a:p>
            <a:r>
              <a:rPr lang="en-US" dirty="0" smtClean="0"/>
              <a:t>            Prothrombin gene mutation is associated with </a:t>
            </a:r>
            <a:r>
              <a:rPr lang="en-US" b="1" dirty="0" smtClean="0"/>
              <a:t>recurrent miscarriage</a:t>
            </a:r>
            <a:endParaRPr lang="en-US" dirty="0"/>
          </a:p>
          <a:p>
            <a:r>
              <a:rPr lang="en-US" dirty="0" smtClean="0"/>
              <a:t>            Protein S deficiency </a:t>
            </a:r>
            <a:r>
              <a:rPr lang="en-US" b="1" dirty="0" smtClean="0"/>
              <a:t>has not </a:t>
            </a:r>
            <a:r>
              <a:rPr lang="en-US" dirty="0" smtClean="0"/>
              <a:t>demonstrated a consistent association with recurrent </a:t>
            </a:r>
            <a:r>
              <a:rPr lang="en-US" b="1" dirty="0" smtClean="0"/>
              <a:t>first trimester miscarriage</a:t>
            </a:r>
            <a:r>
              <a:rPr lang="en-US" dirty="0" smtClean="0"/>
              <a:t>, but has shown an association </a:t>
            </a:r>
            <a:r>
              <a:rPr lang="en-US" b="1" dirty="0" smtClean="0"/>
              <a:t>with second trimester.</a:t>
            </a:r>
          </a:p>
          <a:p>
            <a:r>
              <a:rPr lang="en-US" dirty="0" smtClean="0"/>
              <a:t>            Protein C deficiency </a:t>
            </a:r>
            <a:r>
              <a:rPr lang="en-US" b="1" dirty="0" smtClean="0"/>
              <a:t>has not shown </a:t>
            </a:r>
            <a:r>
              <a:rPr lang="en-US" dirty="0" smtClean="0"/>
              <a:t>a consistent association with recurrent miscarriage.</a:t>
            </a:r>
            <a:endParaRPr lang="en-US" b="1" dirty="0"/>
          </a:p>
        </p:txBody>
      </p:sp>
    </p:spTree>
    <p:extLst>
      <p:ext uri="{BB962C8B-B14F-4D97-AF65-F5344CB8AC3E}">
        <p14:creationId xmlns:p14="http://schemas.microsoft.com/office/powerpoint/2010/main" val="3122759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latin typeface="+mn-lt"/>
              </a:rPr>
              <a:t>GENETIC FACTORS</a:t>
            </a:r>
            <a:endParaRPr lang="en-US" sz="6000" b="1" dirty="0">
              <a:latin typeface="+mn-lt"/>
            </a:endParaRPr>
          </a:p>
        </p:txBody>
      </p:sp>
      <p:sp>
        <p:nvSpPr>
          <p:cNvPr id="3" name="Content Placeholder 2"/>
          <p:cNvSpPr>
            <a:spLocks noGrp="1"/>
          </p:cNvSpPr>
          <p:nvPr>
            <p:ph idx="1"/>
          </p:nvPr>
        </p:nvSpPr>
        <p:spPr>
          <a:xfrm>
            <a:off x="838200" y="1825625"/>
            <a:ext cx="9734550" cy="4351338"/>
          </a:xfrm>
        </p:spPr>
        <p:txBody>
          <a:bodyPr>
            <a:normAutofit/>
          </a:bodyPr>
          <a:lstStyle/>
          <a:p>
            <a:r>
              <a:rPr lang="en-US" sz="3600" b="1" dirty="0" smtClean="0"/>
              <a:t>Parental chromosomal rearrangements:</a:t>
            </a:r>
            <a:r>
              <a:rPr lang="en-US" sz="3200" b="1" dirty="0" smtClean="0"/>
              <a:t/>
            </a:r>
            <a:br>
              <a:rPr lang="en-US" sz="3200" b="1" dirty="0" smtClean="0"/>
            </a:br>
            <a:r>
              <a:rPr lang="en-US" sz="2400" dirty="0" smtClean="0"/>
              <a:t>The association between the type of parental chromosomal rearrangement and risk of subsequent miscarriage also appear dependent </a:t>
            </a:r>
            <a:r>
              <a:rPr lang="en-US" sz="2400" b="1" dirty="0" smtClean="0"/>
              <a:t>on the type of </a:t>
            </a:r>
            <a:r>
              <a:rPr lang="en-US" sz="2400" dirty="0" smtClean="0"/>
              <a:t>rearrangement, as miscarriage rates for parents with </a:t>
            </a:r>
            <a:r>
              <a:rPr lang="en-US" sz="2400" b="1" dirty="0" smtClean="0"/>
              <a:t>reciprocal translocations, inversions, </a:t>
            </a:r>
            <a:r>
              <a:rPr lang="en-US" sz="2400" b="1" dirty="0" err="1" smtClean="0"/>
              <a:t>Robertsonian</a:t>
            </a:r>
            <a:r>
              <a:rPr lang="en-US" sz="2400" b="1" dirty="0" smtClean="0"/>
              <a:t> translocations</a:t>
            </a:r>
            <a:r>
              <a:rPr lang="en-US" sz="2400" dirty="0" smtClean="0"/>
              <a:t>, and other types of chromosomal anomalies have been shown to be 54%, 49%, 34% and 27% respectively.</a:t>
            </a:r>
            <a:endParaRPr lang="en-US" sz="2400" b="1" dirty="0"/>
          </a:p>
        </p:txBody>
      </p:sp>
    </p:spTree>
    <p:extLst>
      <p:ext uri="{BB962C8B-B14F-4D97-AF65-F5344CB8AC3E}">
        <p14:creationId xmlns:p14="http://schemas.microsoft.com/office/powerpoint/2010/main" val="3397295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38" y="514351"/>
            <a:ext cx="10710862" cy="5705475"/>
          </a:xfrm>
        </p:spPr>
        <p:txBody>
          <a:bodyPr>
            <a:normAutofit/>
          </a:bodyPr>
          <a:lstStyle/>
          <a:p>
            <a:r>
              <a:rPr lang="en-US" sz="4000" b="1" dirty="0" smtClean="0"/>
              <a:t>Fetal chromosomal anomalies</a:t>
            </a:r>
            <a:r>
              <a:rPr lang="en-US" sz="4000" b="1" dirty="0" smtClean="0"/>
              <a:t>:</a:t>
            </a:r>
          </a:p>
          <a:p>
            <a:endParaRPr lang="en-US" sz="3600" b="1" dirty="0" smtClean="0"/>
          </a:p>
          <a:p>
            <a:pPr marL="0" indent="0">
              <a:buNone/>
            </a:pPr>
            <a:r>
              <a:rPr lang="en-US" dirty="0" smtClean="0"/>
              <a:t> Chromosome anomalies of the pregnancy </a:t>
            </a:r>
            <a:r>
              <a:rPr lang="en-US" b="1" dirty="0" smtClean="0"/>
              <a:t>are the commonest cause of both sporadic miscarriage and recurrent miscarriage</a:t>
            </a:r>
            <a:r>
              <a:rPr lang="en-US" dirty="0" smtClean="0"/>
              <a:t>. A review reported that approximately </a:t>
            </a:r>
            <a:r>
              <a:rPr lang="en-US" b="1" dirty="0" smtClean="0"/>
              <a:t>50% </a:t>
            </a:r>
            <a:r>
              <a:rPr lang="en-US" dirty="0" smtClean="0"/>
              <a:t>of sporadic miscarriages are a result of fetal chromosome anomalies. Among those with anomalies, in descending order of frequency were: </a:t>
            </a:r>
            <a:r>
              <a:rPr lang="en-US" b="1" dirty="0" smtClean="0"/>
              <a:t>trisomy (51.9%); </a:t>
            </a:r>
            <a:r>
              <a:rPr lang="en-US" dirty="0" smtClean="0"/>
              <a:t>polyploidy (18.8%); monosomy (15.2%); structural anomalies (6.5%); and others (7.6%)</a:t>
            </a:r>
            <a:endParaRPr lang="en-US" dirty="0"/>
          </a:p>
        </p:txBody>
      </p:sp>
    </p:spTree>
    <p:extLst>
      <p:ext uri="{BB962C8B-B14F-4D97-AF65-F5344CB8AC3E}">
        <p14:creationId xmlns:p14="http://schemas.microsoft.com/office/powerpoint/2010/main" val="3006273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latin typeface="+mn-lt"/>
              </a:rPr>
              <a:t>ANATOMICAL FACTORS</a:t>
            </a:r>
            <a:endParaRPr lang="en-US" sz="5400" b="1" dirty="0">
              <a:latin typeface="+mn-lt"/>
            </a:endParaRPr>
          </a:p>
        </p:txBody>
      </p:sp>
      <p:sp>
        <p:nvSpPr>
          <p:cNvPr id="3" name="Content Placeholder 2"/>
          <p:cNvSpPr>
            <a:spLocks noGrp="1"/>
          </p:cNvSpPr>
          <p:nvPr>
            <p:ph idx="1"/>
          </p:nvPr>
        </p:nvSpPr>
        <p:spPr/>
        <p:txBody>
          <a:bodyPr>
            <a:normAutofit/>
          </a:bodyPr>
          <a:lstStyle/>
          <a:p>
            <a:r>
              <a:rPr lang="en-US" sz="3600" b="1" dirty="0" smtClean="0"/>
              <a:t>Congenital uterine anomalies:</a:t>
            </a:r>
            <a:br>
              <a:rPr lang="en-US" sz="3600" b="1" dirty="0" smtClean="0"/>
            </a:br>
            <a:r>
              <a:rPr lang="en-US" dirty="0" smtClean="0"/>
              <a:t>The commonest anomalies across all populations appear to be the </a:t>
            </a:r>
            <a:r>
              <a:rPr lang="en-US" dirty="0" err="1" smtClean="0"/>
              <a:t>canalisation</a:t>
            </a:r>
            <a:r>
              <a:rPr lang="en-US" dirty="0" smtClean="0"/>
              <a:t> defects (i.e. the septate variety) followed by the unification defects (i.e. the </a:t>
            </a:r>
            <a:r>
              <a:rPr lang="en-US" dirty="0" err="1" smtClean="0"/>
              <a:t>bicornuate</a:t>
            </a:r>
            <a:r>
              <a:rPr lang="en-US" dirty="0" smtClean="0"/>
              <a:t> and </a:t>
            </a:r>
            <a:r>
              <a:rPr lang="en-US" dirty="0" err="1" smtClean="0"/>
              <a:t>unicornuate</a:t>
            </a:r>
            <a:r>
              <a:rPr lang="en-US" dirty="0" smtClean="0"/>
              <a:t> variety).</a:t>
            </a:r>
          </a:p>
          <a:p>
            <a:endParaRPr lang="en-US" sz="3600" b="1" i="1" dirty="0"/>
          </a:p>
          <a:p>
            <a:r>
              <a:rPr lang="en-US" b="1" i="1" dirty="0" smtClean="0"/>
              <a:t>First trimester miscarriage:</a:t>
            </a:r>
            <a:r>
              <a:rPr lang="en-US" sz="3600" b="1" i="1" dirty="0" smtClean="0"/>
              <a:t/>
            </a:r>
            <a:br>
              <a:rPr lang="en-US" sz="3600" b="1" i="1" dirty="0" smtClean="0"/>
            </a:br>
            <a:r>
              <a:rPr lang="en-US" sz="3600" dirty="0" smtClean="0"/>
              <a:t>women with </a:t>
            </a:r>
            <a:r>
              <a:rPr lang="en-US" sz="3600" b="1" dirty="0" smtClean="0"/>
              <a:t>septate and </a:t>
            </a:r>
            <a:r>
              <a:rPr lang="en-US" sz="3600" b="1" dirty="0" err="1" smtClean="0"/>
              <a:t>bicornuate</a:t>
            </a:r>
            <a:r>
              <a:rPr lang="en-US" sz="3600" b="1" dirty="0" smtClean="0"/>
              <a:t> </a:t>
            </a:r>
            <a:r>
              <a:rPr lang="en-US" sz="3600" dirty="0" smtClean="0"/>
              <a:t>uteri had a significantly increased risk of sporadic first trimester miscarriage versus normal controls.</a:t>
            </a:r>
            <a:endParaRPr lang="en-US" sz="3600" b="1" i="1" dirty="0"/>
          </a:p>
        </p:txBody>
      </p:sp>
    </p:spTree>
    <p:extLst>
      <p:ext uri="{BB962C8B-B14F-4D97-AF65-F5344CB8AC3E}">
        <p14:creationId xmlns:p14="http://schemas.microsoft.com/office/powerpoint/2010/main" val="4040054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7225" y="428625"/>
            <a:ext cx="10696575" cy="5748338"/>
          </a:xfrm>
        </p:spPr>
        <p:txBody>
          <a:bodyPr>
            <a:normAutofit/>
          </a:bodyPr>
          <a:lstStyle/>
          <a:p>
            <a:r>
              <a:rPr lang="en-US" sz="3200" b="1" i="1" dirty="0" smtClean="0"/>
              <a:t>Second trimester miscarriage:</a:t>
            </a:r>
          </a:p>
          <a:p>
            <a:endParaRPr lang="en-US" dirty="0"/>
          </a:p>
          <a:p>
            <a:r>
              <a:rPr lang="en-US" dirty="0" smtClean="0"/>
              <a:t>Women with </a:t>
            </a:r>
            <a:r>
              <a:rPr lang="en-US" b="1" dirty="0" smtClean="0"/>
              <a:t>arcuate, septate and </a:t>
            </a:r>
            <a:r>
              <a:rPr lang="en-US" b="1" dirty="0" err="1" smtClean="0"/>
              <a:t>bicornuate</a:t>
            </a:r>
            <a:r>
              <a:rPr lang="en-US" b="1" dirty="0" smtClean="0"/>
              <a:t> uteri</a:t>
            </a:r>
            <a:r>
              <a:rPr lang="en-US" dirty="0" smtClean="0"/>
              <a:t> had a significantly increased risk of sporadic second trimester miscarriage versus controls.</a:t>
            </a:r>
          </a:p>
          <a:p>
            <a:r>
              <a:rPr lang="en-US" dirty="0" smtClean="0"/>
              <a:t>Using gold standard 3D ultrasound solely to diagnose the arcuate uterus reported similar clinical pregnancy and live birth rates between arcuate and normal uteri. Moreover, all the latest classifications on uterine anomalies consider </a:t>
            </a:r>
            <a:r>
              <a:rPr lang="en-US" sz="3200" b="1" dirty="0" smtClean="0"/>
              <a:t>the arcuate uterus to be a normal variant with no clinical implications, something which should be reassuring to both clinicians and patients.</a:t>
            </a:r>
            <a:endParaRPr lang="en-US" b="1" dirty="0"/>
          </a:p>
        </p:txBody>
      </p:sp>
    </p:spTree>
    <p:extLst>
      <p:ext uri="{BB962C8B-B14F-4D97-AF65-F5344CB8AC3E}">
        <p14:creationId xmlns:p14="http://schemas.microsoft.com/office/powerpoint/2010/main" val="1586377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0" y="1008539"/>
            <a:ext cx="7689623" cy="5382736"/>
          </a:xfrm>
        </p:spPr>
      </p:pic>
    </p:spTree>
    <p:extLst>
      <p:ext uri="{BB962C8B-B14F-4D97-AF65-F5344CB8AC3E}">
        <p14:creationId xmlns:p14="http://schemas.microsoft.com/office/powerpoint/2010/main" val="2651756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475" y="528638"/>
            <a:ext cx="10982325" cy="5648325"/>
          </a:xfrm>
        </p:spPr>
        <p:txBody>
          <a:bodyPr>
            <a:normAutofit/>
          </a:bodyPr>
          <a:lstStyle/>
          <a:p>
            <a:r>
              <a:rPr lang="en-US" sz="3600" b="1" dirty="0" err="1" smtClean="0"/>
              <a:t>Aquired</a:t>
            </a:r>
            <a:r>
              <a:rPr lang="en-US" sz="3600" b="1" dirty="0" smtClean="0"/>
              <a:t> uterine anomalies:</a:t>
            </a:r>
            <a:br>
              <a:rPr lang="en-US" sz="3600" b="1" dirty="0" smtClean="0"/>
            </a:br>
            <a:r>
              <a:rPr lang="en-US" sz="3600" b="1" dirty="0" smtClean="0"/>
              <a:t> - MYOMAS:</a:t>
            </a:r>
          </a:p>
          <a:p>
            <a:r>
              <a:rPr lang="en-US" sz="3600" dirty="0" smtClean="0"/>
              <a:t>In </a:t>
            </a:r>
            <a:r>
              <a:rPr lang="en-US" sz="3600" dirty="0" smtClean="0"/>
              <a:t>a large meta-analysis of a general obstetric </a:t>
            </a:r>
            <a:r>
              <a:rPr lang="en-US" sz="3600" dirty="0" smtClean="0"/>
              <a:t>population, </a:t>
            </a:r>
            <a:r>
              <a:rPr lang="en-US" sz="3600" b="1" dirty="0" smtClean="0"/>
              <a:t>no </a:t>
            </a:r>
            <a:r>
              <a:rPr lang="en-US" sz="3600" b="1" dirty="0" smtClean="0"/>
              <a:t>increase in risk of miscarriage was found</a:t>
            </a:r>
            <a:r>
              <a:rPr lang="en-US" sz="3600" dirty="0" smtClean="0"/>
              <a:t>. </a:t>
            </a:r>
          </a:p>
          <a:p>
            <a:r>
              <a:rPr lang="en-US" sz="3600" dirty="0" smtClean="0"/>
              <a:t>However, in the recurrent miscarriage study, women with submucosal and intramural/</a:t>
            </a:r>
            <a:r>
              <a:rPr lang="en-US" sz="3600" dirty="0" err="1" smtClean="0"/>
              <a:t>subserosal</a:t>
            </a:r>
            <a:r>
              <a:rPr lang="en-US" sz="3600" dirty="0" smtClean="0"/>
              <a:t> </a:t>
            </a:r>
            <a:r>
              <a:rPr lang="en-US" sz="3600" dirty="0" err="1" smtClean="0"/>
              <a:t>myomas</a:t>
            </a:r>
            <a:r>
              <a:rPr lang="en-US" sz="3600" dirty="0" smtClean="0"/>
              <a:t> were found to have a higher proportion of </a:t>
            </a:r>
            <a:r>
              <a:rPr lang="en-US" sz="3600" b="1" dirty="0" smtClean="0"/>
              <a:t>second trimester miscarriages </a:t>
            </a:r>
            <a:r>
              <a:rPr lang="en-US" sz="3600" dirty="0" smtClean="0"/>
              <a:t>compared with women with unexplained recurrent miscarriage.</a:t>
            </a:r>
            <a:endParaRPr lang="en-US" sz="3600" b="1" dirty="0"/>
          </a:p>
        </p:txBody>
      </p:sp>
    </p:spTree>
    <p:extLst>
      <p:ext uri="{BB962C8B-B14F-4D97-AF65-F5344CB8AC3E}">
        <p14:creationId xmlns:p14="http://schemas.microsoft.com/office/powerpoint/2010/main" val="3344984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5" y="671513"/>
            <a:ext cx="10925175" cy="5791200"/>
          </a:xfrm>
        </p:spPr>
        <p:txBody>
          <a:bodyPr>
            <a:normAutofit/>
          </a:bodyPr>
          <a:lstStyle/>
          <a:p>
            <a:pPr>
              <a:buFontTx/>
              <a:buChar char="-"/>
            </a:pPr>
            <a:r>
              <a:rPr lang="en-US" sz="3200" b="1" dirty="0" smtClean="0"/>
              <a:t>ENDOMETRIAL POLYPS:</a:t>
            </a:r>
          </a:p>
          <a:p>
            <a:r>
              <a:rPr lang="en-US" sz="3200" dirty="0" smtClean="0"/>
              <a:t>There are no data specifically examining the effect of polyps on sporadic or recurrent miscarriage.</a:t>
            </a:r>
          </a:p>
          <a:p>
            <a:endParaRPr lang="en-US" sz="3200" b="1" dirty="0"/>
          </a:p>
          <a:p>
            <a:pPr>
              <a:buFontTx/>
              <a:buChar char="-"/>
            </a:pPr>
            <a:r>
              <a:rPr lang="en-US" sz="3200" b="1" dirty="0" smtClean="0"/>
              <a:t>INTRAUTERINE ADHESIONS:</a:t>
            </a:r>
            <a:br>
              <a:rPr lang="en-US" sz="3200" b="1" dirty="0" smtClean="0"/>
            </a:br>
            <a:r>
              <a:rPr lang="en-US" dirty="0" smtClean="0"/>
              <a:t>There is a plausible link between intrauterine adhesions and miscarriage. These include</a:t>
            </a:r>
            <a:r>
              <a:rPr lang="en-US" sz="3200" dirty="0" smtClean="0"/>
              <a:t>:</a:t>
            </a:r>
          </a:p>
          <a:p>
            <a:pPr marL="0" indent="0">
              <a:buNone/>
            </a:pPr>
            <a:r>
              <a:rPr lang="en-US" sz="2400" dirty="0" smtClean="0"/>
              <a:t> </a:t>
            </a:r>
            <a:r>
              <a:rPr lang="en-US" sz="2400" dirty="0" err="1" smtClean="0"/>
              <a:t>i</a:t>
            </a:r>
            <a:r>
              <a:rPr lang="en-US" sz="2400" dirty="0" smtClean="0"/>
              <a:t>) </a:t>
            </a:r>
            <a:r>
              <a:rPr lang="en-US" sz="2400" b="1" dirty="0" smtClean="0"/>
              <a:t>constriction</a:t>
            </a:r>
            <a:r>
              <a:rPr lang="en-US" sz="2400" dirty="0" smtClean="0"/>
              <a:t> of the uterine cavity caused by adhesions,</a:t>
            </a:r>
          </a:p>
          <a:p>
            <a:pPr marL="0" indent="0">
              <a:buNone/>
            </a:pPr>
            <a:r>
              <a:rPr lang="en-US" sz="2400" dirty="0" smtClean="0"/>
              <a:t> ii) lack of a sufficient </a:t>
            </a:r>
            <a:r>
              <a:rPr lang="en-US" sz="2400" b="1" dirty="0" smtClean="0"/>
              <a:t>amount of normal endometrial tissue </a:t>
            </a:r>
            <a:r>
              <a:rPr lang="en-US" sz="2400" dirty="0" smtClean="0"/>
              <a:t>to support implantation and development of the placenta,</a:t>
            </a:r>
          </a:p>
          <a:p>
            <a:pPr marL="0" indent="0">
              <a:buNone/>
            </a:pPr>
            <a:r>
              <a:rPr lang="en-US" sz="2400" dirty="0" smtClean="0"/>
              <a:t>iii) </a:t>
            </a:r>
            <a:r>
              <a:rPr lang="en-US" sz="2400" b="1" dirty="0" smtClean="0"/>
              <a:t>defective </a:t>
            </a:r>
            <a:r>
              <a:rPr lang="en-US" sz="2400" b="1" dirty="0" err="1" smtClean="0"/>
              <a:t>vascularisation</a:t>
            </a:r>
            <a:r>
              <a:rPr lang="en-US" sz="2400" b="1" dirty="0" smtClean="0"/>
              <a:t> </a:t>
            </a:r>
            <a:r>
              <a:rPr lang="en-US" sz="2400" dirty="0" smtClean="0"/>
              <a:t>of the residual endometrial tissue consequent upon fibrosis of endometrium</a:t>
            </a:r>
            <a:endParaRPr lang="en-US" sz="2400" b="1" dirty="0"/>
          </a:p>
        </p:txBody>
      </p:sp>
    </p:spTree>
    <p:extLst>
      <p:ext uri="{BB962C8B-B14F-4D97-AF65-F5344CB8AC3E}">
        <p14:creationId xmlns:p14="http://schemas.microsoft.com/office/powerpoint/2010/main" val="3293956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14375" y="1071563"/>
            <a:ext cx="10639425" cy="5105400"/>
          </a:xfrm>
        </p:spPr>
        <p:txBody>
          <a:bodyPr>
            <a:normAutofit lnSpcReduction="10000"/>
          </a:bodyPr>
          <a:lstStyle/>
          <a:p>
            <a:r>
              <a:rPr lang="en-US" sz="3200" b="1" dirty="0" smtClean="0"/>
              <a:t>Miscarriage</a:t>
            </a:r>
            <a:r>
              <a:rPr lang="en-US" dirty="0" smtClean="0"/>
              <a:t> is defined as the spontaneous loss of pregnancy before the fetus reaches viability (all pregnancy losses from the time of conception until </a:t>
            </a:r>
            <a:r>
              <a:rPr lang="en-US" sz="3200" b="1" dirty="0" smtClean="0"/>
              <a:t>24 weeks of gestation</a:t>
            </a:r>
            <a:r>
              <a:rPr lang="en-US" dirty="0" smtClean="0"/>
              <a:t>). </a:t>
            </a:r>
            <a:r>
              <a:rPr lang="en-US" sz="2400" i="1" dirty="0" smtClean="0"/>
              <a:t>It should be noted that advances in neonatal care have resulted in more babies surviving birth before 24 weeks of </a:t>
            </a:r>
            <a:r>
              <a:rPr lang="en-US" sz="2400" i="1" dirty="0" smtClean="0"/>
              <a:t>gestation.</a:t>
            </a:r>
            <a:endParaRPr lang="en-US" sz="2400" i="1" dirty="0" smtClean="0"/>
          </a:p>
          <a:p>
            <a:endParaRPr lang="en-US" dirty="0"/>
          </a:p>
          <a:p>
            <a:r>
              <a:rPr lang="en-US" dirty="0" smtClean="0"/>
              <a:t>There are two types of miscarriage: </a:t>
            </a:r>
            <a:r>
              <a:rPr lang="en-US" sz="3200" b="1" dirty="0" smtClean="0"/>
              <a:t>sporadic and recurrent. </a:t>
            </a:r>
            <a:r>
              <a:rPr lang="en-US" b="1" dirty="0" smtClean="0"/>
              <a:t>Sporadic</a:t>
            </a:r>
            <a:r>
              <a:rPr lang="en-US" dirty="0" smtClean="0"/>
              <a:t> miscarriage (occurring most commonly in the first trimester) is often the result of random fetal chromosomal anomalies. Its incidence increases with age and may affect between </a:t>
            </a:r>
            <a:r>
              <a:rPr lang="en-US" b="1" dirty="0" smtClean="0"/>
              <a:t>10% and 50% </a:t>
            </a:r>
            <a:r>
              <a:rPr lang="en-US" dirty="0" smtClean="0"/>
              <a:t>of women aged 20 to 45 years respectively. By contrast, </a:t>
            </a:r>
            <a:r>
              <a:rPr lang="en-US" b="1" dirty="0" smtClean="0"/>
              <a:t>recurrent miscarriage </a:t>
            </a:r>
            <a:r>
              <a:rPr lang="en-US" dirty="0" smtClean="0"/>
              <a:t>has traditionally been defined as three or more miscarriages affecting </a:t>
            </a:r>
            <a:r>
              <a:rPr lang="en-US" dirty="0" err="1" smtClean="0"/>
              <a:t>aproximately</a:t>
            </a:r>
            <a:r>
              <a:rPr lang="en-US" dirty="0" smtClean="0"/>
              <a:t> only </a:t>
            </a:r>
            <a:r>
              <a:rPr lang="en-US" b="1" dirty="0" smtClean="0"/>
              <a:t>1%</a:t>
            </a:r>
            <a:r>
              <a:rPr lang="en-US" dirty="0" smtClean="0"/>
              <a:t> of women.</a:t>
            </a:r>
            <a:endParaRPr lang="en-US" dirty="0"/>
          </a:p>
        </p:txBody>
      </p:sp>
    </p:spTree>
    <p:extLst>
      <p:ext uri="{BB962C8B-B14F-4D97-AF65-F5344CB8AC3E}">
        <p14:creationId xmlns:p14="http://schemas.microsoft.com/office/powerpoint/2010/main" val="697332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6713" y="965200"/>
            <a:ext cx="5662612" cy="4406899"/>
          </a:xfrm>
        </p:spPr>
        <p:txBody>
          <a:bodyPr>
            <a:normAutofit/>
          </a:bodyPr>
          <a:lstStyle/>
          <a:p>
            <a:pPr algn="l"/>
            <a:r>
              <a:rPr lang="en-US" b="1" dirty="0" smtClean="0">
                <a:latin typeface="+mn-lt"/>
              </a:rPr>
              <a:t>CERVICAL INCOMPETENCE </a:t>
            </a:r>
            <a:endParaRPr lang="en-US" b="1" dirty="0">
              <a:latin typeface="+mn-lt"/>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0033" y="1350962"/>
            <a:ext cx="5081158" cy="3861680"/>
          </a:xfrm>
          <a:prstGeom prst="rect">
            <a:avLst/>
          </a:prstGeom>
        </p:spPr>
      </p:pic>
    </p:spTree>
    <p:extLst>
      <p:ext uri="{BB962C8B-B14F-4D97-AF65-F5344CB8AC3E}">
        <p14:creationId xmlns:p14="http://schemas.microsoft.com/office/powerpoint/2010/main" val="3432385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latin typeface="+mn-lt"/>
              </a:rPr>
              <a:t>Cervical Integrity</a:t>
            </a:r>
            <a:endParaRPr lang="en-US" sz="6000" b="1" dirty="0">
              <a:latin typeface="+mn-lt"/>
            </a:endParaRPr>
          </a:p>
        </p:txBody>
      </p:sp>
      <p:sp>
        <p:nvSpPr>
          <p:cNvPr id="3" name="Content Placeholder 2"/>
          <p:cNvSpPr>
            <a:spLocks noGrp="1"/>
          </p:cNvSpPr>
          <p:nvPr>
            <p:ph idx="1"/>
          </p:nvPr>
        </p:nvSpPr>
        <p:spPr/>
        <p:txBody>
          <a:bodyPr>
            <a:normAutofit fontScale="92500" lnSpcReduction="20000"/>
          </a:bodyPr>
          <a:lstStyle/>
          <a:p>
            <a:r>
              <a:rPr lang="en-US" dirty="0" smtClean="0"/>
              <a:t>Causes of second trimester miscarriage appear to overlap with the causes of first trimester miscarriage on one end of the spectrum and causes of preterm birth on the other end of the spectrum. </a:t>
            </a:r>
            <a:r>
              <a:rPr lang="en-US" b="1" dirty="0" smtClean="0"/>
              <a:t>Cervical insufficiency, along with infection and congenital uterine anomalies </a:t>
            </a:r>
            <a:r>
              <a:rPr lang="en-US" dirty="0" smtClean="0"/>
              <a:t>appear to be main contributors </a:t>
            </a:r>
            <a:r>
              <a:rPr lang="en-US" b="1" dirty="0" smtClean="0"/>
              <a:t>of second trimester miscarriage.</a:t>
            </a:r>
          </a:p>
          <a:p>
            <a:r>
              <a:rPr lang="en-US" dirty="0" smtClean="0"/>
              <a:t>The true incidence of cervical insufficiency remains unknown, since the </a:t>
            </a:r>
            <a:r>
              <a:rPr lang="en-US" b="1" dirty="0" smtClean="0"/>
              <a:t>diagnosis is clinical</a:t>
            </a:r>
            <a:r>
              <a:rPr lang="en-US" dirty="0" smtClean="0"/>
              <a:t>. There is currently no satisfactory objective test that can identify women with cervical insufficiency </a:t>
            </a:r>
            <a:r>
              <a:rPr lang="en-US" b="1" dirty="0" smtClean="0"/>
              <a:t>in the non-pregnant state. </a:t>
            </a:r>
          </a:p>
          <a:p>
            <a:r>
              <a:rPr lang="en-US" dirty="0" smtClean="0"/>
              <a:t>The diagnosis is usually based on </a:t>
            </a:r>
            <a:r>
              <a:rPr lang="en-US" b="1" dirty="0" smtClean="0"/>
              <a:t>a history of second trimester miscarriage</a:t>
            </a:r>
            <a:r>
              <a:rPr lang="en-US" dirty="0" smtClean="0"/>
              <a:t>, where commonly there has been </a:t>
            </a:r>
            <a:r>
              <a:rPr lang="en-US" b="1" dirty="0" smtClean="0"/>
              <a:t>painless cervical dilatation, </a:t>
            </a:r>
            <a:r>
              <a:rPr lang="en-US" dirty="0" smtClean="0"/>
              <a:t>with </a:t>
            </a:r>
            <a:r>
              <a:rPr lang="en-US" b="1" dirty="0" smtClean="0"/>
              <a:t>often intact membranes </a:t>
            </a:r>
            <a:r>
              <a:rPr lang="en-US" dirty="0" smtClean="0"/>
              <a:t>until the expulsion of the sac and a live fetus.</a:t>
            </a:r>
          </a:p>
          <a:p>
            <a:r>
              <a:rPr lang="en-US" dirty="0" smtClean="0"/>
              <a:t>A </a:t>
            </a:r>
            <a:r>
              <a:rPr lang="en-US" b="1" dirty="0" smtClean="0"/>
              <a:t>previous cervical cone biops</a:t>
            </a:r>
            <a:r>
              <a:rPr lang="en-US" dirty="0" smtClean="0"/>
              <a:t>y or </a:t>
            </a:r>
            <a:r>
              <a:rPr lang="en-US" b="1" dirty="0" smtClean="0"/>
              <a:t>an </a:t>
            </a:r>
            <a:r>
              <a:rPr lang="en-US" b="1" dirty="0" err="1" smtClean="0"/>
              <a:t>ultrasonographically</a:t>
            </a:r>
            <a:r>
              <a:rPr lang="en-US" b="1" dirty="0" smtClean="0"/>
              <a:t> short cervix </a:t>
            </a:r>
            <a:r>
              <a:rPr lang="en-US" dirty="0" smtClean="0"/>
              <a:t>appear to significantly predispose to second trimester miscarriage.</a:t>
            </a:r>
            <a:endParaRPr lang="en-US" dirty="0"/>
          </a:p>
        </p:txBody>
      </p:sp>
    </p:spTree>
    <p:extLst>
      <p:ext uri="{BB962C8B-B14F-4D97-AF65-F5344CB8AC3E}">
        <p14:creationId xmlns:p14="http://schemas.microsoft.com/office/powerpoint/2010/main" val="1741837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latin typeface="+mn-lt"/>
              </a:rPr>
              <a:t>P</a:t>
            </a:r>
            <a:r>
              <a:rPr lang="en-US" sz="4800" b="1" dirty="0" smtClean="0">
                <a:latin typeface="+mn-lt"/>
              </a:rPr>
              <a:t>rophylactic Cervical </a:t>
            </a:r>
            <a:r>
              <a:rPr lang="en-US" sz="4800" b="1" dirty="0" err="1">
                <a:latin typeface="+mn-lt"/>
              </a:rPr>
              <a:t>C</a:t>
            </a:r>
            <a:r>
              <a:rPr lang="en-US" sz="4800" b="1" dirty="0" err="1" smtClean="0">
                <a:latin typeface="+mn-lt"/>
              </a:rPr>
              <a:t>erclage</a:t>
            </a:r>
            <a:endParaRPr lang="en-US" sz="4800" b="1" dirty="0">
              <a:latin typeface="+mn-lt"/>
            </a:endParaRPr>
          </a:p>
        </p:txBody>
      </p:sp>
      <p:sp>
        <p:nvSpPr>
          <p:cNvPr id="3" name="Content Placeholder 2"/>
          <p:cNvSpPr>
            <a:spLocks noGrp="1"/>
          </p:cNvSpPr>
          <p:nvPr>
            <p:ph idx="1"/>
          </p:nvPr>
        </p:nvSpPr>
        <p:spPr/>
        <p:txBody>
          <a:bodyPr>
            <a:normAutofit/>
          </a:bodyPr>
          <a:lstStyle/>
          <a:p>
            <a:r>
              <a:rPr lang="en-US" dirty="0" smtClean="0"/>
              <a:t>Offer a choice of prophylactic vaginal progesterone or prophylactic cervical </a:t>
            </a:r>
            <a:r>
              <a:rPr lang="en-US" dirty="0" err="1" smtClean="0"/>
              <a:t>cerclage</a:t>
            </a:r>
            <a:r>
              <a:rPr lang="en-US" dirty="0" smtClean="0"/>
              <a:t> to women who have both: </a:t>
            </a:r>
          </a:p>
          <a:p>
            <a:pPr marL="0" indent="0">
              <a:buNone/>
            </a:pPr>
            <a:r>
              <a:rPr lang="en-US" dirty="0" smtClean="0"/>
              <a:t>• a history of spontaneous preterm birth (up to 34+0 weeks of pregnancy) or loss (from 16+0 weeks of pregnancy onwards), </a:t>
            </a:r>
          </a:p>
          <a:p>
            <a:pPr marL="0" indent="0">
              <a:buNone/>
            </a:pPr>
            <a:r>
              <a:rPr lang="en-US" dirty="0" smtClean="0"/>
              <a:t> • results from a transvaginal ultrasound scan carried out between 16+0 and 24+0 weeks of pregnancy that show a cervical length of 25 mm or less.</a:t>
            </a:r>
          </a:p>
        </p:txBody>
      </p:sp>
    </p:spTree>
    <p:extLst>
      <p:ext uri="{BB962C8B-B14F-4D97-AF65-F5344CB8AC3E}">
        <p14:creationId xmlns:p14="http://schemas.microsoft.com/office/powerpoint/2010/main" val="793228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4286" y="740229"/>
            <a:ext cx="10809514" cy="5436734"/>
          </a:xfrm>
        </p:spPr>
        <p:txBody>
          <a:bodyPr>
            <a:normAutofit/>
          </a:bodyPr>
          <a:lstStyle/>
          <a:p>
            <a:r>
              <a:rPr lang="en-US" dirty="0" smtClean="0"/>
              <a:t>When using vaginal progesterone, start treatment between 16+0 and 24+0 weeks of pregnancy and continue until at least 34 weeks. </a:t>
            </a:r>
          </a:p>
          <a:p>
            <a:r>
              <a:rPr lang="en-US" dirty="0" smtClean="0"/>
              <a:t>Consider prophylactic cervical </a:t>
            </a:r>
            <a:r>
              <a:rPr lang="en-US" dirty="0" err="1" smtClean="0"/>
              <a:t>cerclage</a:t>
            </a:r>
            <a:r>
              <a:rPr lang="en-US" dirty="0" smtClean="0"/>
              <a:t> for women when results of a transvaginal ultrasound scan carried out between 16+0 and 24+0 weeks of pregnancy show a cervical length of 25 mm or less, who have had either</a:t>
            </a:r>
            <a:r>
              <a:rPr lang="en-US" b="1" dirty="0" smtClean="0"/>
              <a:t>: • preterm </a:t>
            </a:r>
            <a:r>
              <a:rPr lang="en-US" b="1" dirty="0" err="1" smtClean="0"/>
              <a:t>prelabour</a:t>
            </a:r>
            <a:r>
              <a:rPr lang="en-US" b="1" dirty="0" smtClean="0"/>
              <a:t> rupture of membranes (P-PROM) in a previous pregnancy </a:t>
            </a:r>
            <a:r>
              <a:rPr lang="en-US" dirty="0" smtClean="0"/>
              <a:t>or </a:t>
            </a:r>
            <a:r>
              <a:rPr lang="en-US" b="1" dirty="0" smtClean="0"/>
              <a:t>• a history of cervical trauma</a:t>
            </a:r>
            <a:r>
              <a:rPr lang="en-US" dirty="0" smtClean="0"/>
              <a:t>. </a:t>
            </a:r>
          </a:p>
          <a:p>
            <a:r>
              <a:rPr lang="en-US" dirty="0" smtClean="0"/>
              <a:t>If prophylactic cervical </a:t>
            </a:r>
            <a:r>
              <a:rPr lang="en-US" dirty="0" err="1" smtClean="0"/>
              <a:t>cerclage</a:t>
            </a:r>
            <a:r>
              <a:rPr lang="en-US" dirty="0" smtClean="0"/>
              <a:t> is used, ensure a plan is made and documented for removal of the suture.</a:t>
            </a:r>
          </a:p>
          <a:p>
            <a:endParaRPr lang="en-US" dirty="0"/>
          </a:p>
        </p:txBody>
      </p:sp>
    </p:spTree>
    <p:extLst>
      <p:ext uri="{BB962C8B-B14F-4D97-AF65-F5344CB8AC3E}">
        <p14:creationId xmlns:p14="http://schemas.microsoft.com/office/powerpoint/2010/main" val="6539314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latin typeface="+mn-lt"/>
              </a:rPr>
              <a:t>Emergency Cervical </a:t>
            </a:r>
            <a:r>
              <a:rPr lang="en-US" sz="6000" b="1" dirty="0" err="1">
                <a:latin typeface="+mn-lt"/>
              </a:rPr>
              <a:t>C</a:t>
            </a:r>
            <a:r>
              <a:rPr lang="en-US" sz="6000" b="1" dirty="0" err="1" smtClean="0">
                <a:latin typeface="+mn-lt"/>
              </a:rPr>
              <a:t>erclage</a:t>
            </a:r>
            <a:r>
              <a:rPr lang="en-US" sz="6000" b="1" dirty="0" smtClean="0">
                <a:latin typeface="+mn-lt"/>
              </a:rPr>
              <a:t> </a:t>
            </a:r>
            <a:endParaRPr lang="en-US" sz="6000" b="1" dirty="0">
              <a:latin typeface="+mn-lt"/>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Do not offer emergency cervical </a:t>
            </a:r>
            <a:r>
              <a:rPr lang="en-US" b="1" dirty="0" err="1" smtClean="0"/>
              <a:t>cerclage</a:t>
            </a:r>
            <a:r>
              <a:rPr lang="en-US" b="1" dirty="0" smtClean="0"/>
              <a:t> to women with: </a:t>
            </a:r>
          </a:p>
          <a:p>
            <a:pPr marL="0" indent="0">
              <a:buNone/>
            </a:pPr>
            <a:r>
              <a:rPr lang="en-US" dirty="0" smtClean="0"/>
              <a:t>• signs of infection, or </a:t>
            </a:r>
          </a:p>
          <a:p>
            <a:pPr marL="0" indent="0">
              <a:buNone/>
            </a:pPr>
            <a:r>
              <a:rPr lang="en-US" dirty="0" smtClean="0"/>
              <a:t>• active vaginal bleeding, or </a:t>
            </a:r>
          </a:p>
          <a:p>
            <a:pPr marL="0" indent="0">
              <a:buNone/>
            </a:pPr>
            <a:r>
              <a:rPr lang="en-US" dirty="0" smtClean="0"/>
              <a:t>• uterine contractions.</a:t>
            </a:r>
            <a:br>
              <a:rPr lang="en-US" dirty="0" smtClean="0"/>
            </a:br>
            <a:endParaRPr lang="en-US" dirty="0" smtClean="0"/>
          </a:p>
          <a:p>
            <a:pPr marL="0" indent="0">
              <a:buNone/>
            </a:pPr>
            <a:r>
              <a:rPr lang="en-US" b="1" dirty="0" smtClean="0"/>
              <a:t>Consider emergency cervical </a:t>
            </a:r>
            <a:r>
              <a:rPr lang="en-US" b="1" dirty="0" err="1" smtClean="0"/>
              <a:t>cerclage</a:t>
            </a:r>
            <a:r>
              <a:rPr lang="en-US" b="1" dirty="0" smtClean="0"/>
              <a:t> for women between 16+0 and 27+6 weeks of pregnancy with a dilated cervix and exposed, </a:t>
            </a:r>
            <a:r>
              <a:rPr lang="en-US" b="1" dirty="0" err="1" smtClean="0"/>
              <a:t>unruptured</a:t>
            </a:r>
            <a:r>
              <a:rPr lang="en-US" b="1" dirty="0" smtClean="0"/>
              <a:t> fetal membranes</a:t>
            </a:r>
            <a:r>
              <a:rPr lang="en-US" dirty="0" smtClean="0"/>
              <a:t>. </a:t>
            </a:r>
          </a:p>
          <a:p>
            <a:pPr marL="0" indent="0">
              <a:buNone/>
            </a:pPr>
            <a:r>
              <a:rPr lang="en-US" dirty="0" smtClean="0"/>
              <a:t>Also: • take into account gestational age (being aware that the benefits are likely to be greater for earlier gestations) and the extent of cervical dilatation • discuss with a consultant obstetrician and consultant </a:t>
            </a:r>
            <a:r>
              <a:rPr lang="en-US" dirty="0" err="1" smtClean="0"/>
              <a:t>paediatrician</a:t>
            </a:r>
            <a:r>
              <a:rPr lang="en-US" dirty="0" smtClean="0"/>
              <a:t>. </a:t>
            </a:r>
            <a:endParaRPr lang="en-US" dirty="0"/>
          </a:p>
        </p:txBody>
      </p:sp>
    </p:spTree>
    <p:extLst>
      <p:ext uri="{BB962C8B-B14F-4D97-AF65-F5344CB8AC3E}">
        <p14:creationId xmlns:p14="http://schemas.microsoft.com/office/powerpoint/2010/main" val="18334441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457" y="638629"/>
            <a:ext cx="10889343" cy="5538334"/>
          </a:xfrm>
        </p:spPr>
        <p:txBody>
          <a:bodyPr/>
          <a:lstStyle/>
          <a:p>
            <a:r>
              <a:rPr lang="en-US" dirty="0" smtClean="0"/>
              <a:t>If emergency cervical </a:t>
            </a:r>
            <a:r>
              <a:rPr lang="en-US" dirty="0" err="1" smtClean="0"/>
              <a:t>cerclage</a:t>
            </a:r>
            <a:r>
              <a:rPr lang="en-US" dirty="0" smtClean="0"/>
              <a:t> is being considered, explain to the woman (and their family members or </a:t>
            </a:r>
            <a:r>
              <a:rPr lang="en-US" dirty="0" err="1" smtClean="0"/>
              <a:t>carers</a:t>
            </a:r>
            <a:r>
              <a:rPr lang="en-US" dirty="0" smtClean="0"/>
              <a:t>, as appropriate):</a:t>
            </a:r>
          </a:p>
          <a:p>
            <a:pPr marL="0" indent="0">
              <a:buNone/>
            </a:pPr>
            <a:r>
              <a:rPr lang="en-US" dirty="0" smtClean="0"/>
              <a:t>        • about the risks of the procedure </a:t>
            </a:r>
          </a:p>
          <a:p>
            <a:pPr marL="0" indent="0">
              <a:buNone/>
            </a:pPr>
            <a:r>
              <a:rPr lang="en-US" dirty="0" smtClean="0"/>
              <a:t>        • that it aims to delay the birth, and so increase the likelihood of the baby surviving and of reducing serious neonatal morbidity </a:t>
            </a:r>
          </a:p>
          <a:p>
            <a:pPr marL="0" indent="0">
              <a:buNone/>
            </a:pPr>
            <a:endParaRPr lang="en-US" dirty="0"/>
          </a:p>
          <a:p>
            <a:pPr marL="0" indent="0">
              <a:buNone/>
            </a:pPr>
            <a:endParaRPr lang="en-US" dirty="0" smtClean="0"/>
          </a:p>
          <a:p>
            <a:r>
              <a:rPr lang="en-US" dirty="0" smtClean="0"/>
              <a:t>If emergency cervical </a:t>
            </a:r>
            <a:r>
              <a:rPr lang="en-US" dirty="0" err="1" smtClean="0"/>
              <a:t>cerclage</a:t>
            </a:r>
            <a:r>
              <a:rPr lang="en-US" dirty="0" smtClean="0"/>
              <a:t> is used, ensure that a plan is made and documented for removal of the suture</a:t>
            </a:r>
            <a:endParaRPr lang="en-US" dirty="0"/>
          </a:p>
        </p:txBody>
      </p:sp>
    </p:spTree>
    <p:extLst>
      <p:ext uri="{BB962C8B-B14F-4D97-AF65-F5344CB8AC3E}">
        <p14:creationId xmlns:p14="http://schemas.microsoft.com/office/powerpoint/2010/main" val="4004008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50963"/>
            <a:ext cx="10515600" cy="1325563"/>
          </a:xfrm>
        </p:spPr>
        <p:txBody>
          <a:bodyPr>
            <a:normAutofit/>
          </a:bodyPr>
          <a:lstStyle/>
          <a:p>
            <a:r>
              <a:rPr lang="en-US" sz="6600" b="1" dirty="0" smtClean="0">
                <a:latin typeface="+mn-lt"/>
              </a:rPr>
              <a:t>ENDOCRINE</a:t>
            </a:r>
            <a:endParaRPr lang="en-US" sz="6600" b="1" dirty="0">
              <a:latin typeface="+mn-lt"/>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34480" y="1027906"/>
            <a:ext cx="5719320" cy="5455705"/>
          </a:xfrm>
        </p:spPr>
      </p:pic>
    </p:spTree>
    <p:extLst>
      <p:ext uri="{BB962C8B-B14F-4D97-AF65-F5344CB8AC3E}">
        <p14:creationId xmlns:p14="http://schemas.microsoft.com/office/powerpoint/2010/main" val="37660753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latin typeface="+mn-lt"/>
              </a:rPr>
              <a:t>Immune factors</a:t>
            </a:r>
            <a:endParaRPr lang="en-US" sz="6000" b="1" dirty="0">
              <a:latin typeface="+mn-lt"/>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8"/>
            <a:ext cx="7105650" cy="2547544"/>
          </a:xfr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650" y="4187802"/>
            <a:ext cx="7848600" cy="2492073"/>
          </a:xfrm>
          <a:prstGeom prst="rect">
            <a:avLst/>
          </a:prstGeom>
        </p:spPr>
      </p:pic>
    </p:spTree>
    <p:extLst>
      <p:ext uri="{BB962C8B-B14F-4D97-AF65-F5344CB8AC3E}">
        <p14:creationId xmlns:p14="http://schemas.microsoft.com/office/powerpoint/2010/main" val="1714396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latin typeface="+mn-lt"/>
              </a:rPr>
              <a:t>INFECTIVE FACTORS</a:t>
            </a:r>
            <a:endParaRPr lang="en-US" sz="5400" b="1" dirty="0">
              <a:latin typeface="+mn-lt"/>
            </a:endParaRPr>
          </a:p>
        </p:txBody>
      </p:sp>
      <p:sp>
        <p:nvSpPr>
          <p:cNvPr id="3" name="Content Placeholder 2"/>
          <p:cNvSpPr>
            <a:spLocks noGrp="1"/>
          </p:cNvSpPr>
          <p:nvPr>
            <p:ph idx="1"/>
          </p:nvPr>
        </p:nvSpPr>
        <p:spPr/>
        <p:txBody>
          <a:bodyPr>
            <a:normAutofit lnSpcReduction="10000"/>
          </a:bodyPr>
          <a:lstStyle/>
          <a:p>
            <a:r>
              <a:rPr lang="en-US" sz="2400" dirty="0" smtClean="0"/>
              <a:t>A whole range of organisms have been implicated in first and second trimester miscarriage, including </a:t>
            </a:r>
            <a:r>
              <a:rPr lang="en-US" sz="2400" dirty="0" err="1" smtClean="0"/>
              <a:t>ureaplasma</a:t>
            </a:r>
            <a:r>
              <a:rPr lang="en-US" sz="2400" dirty="0" smtClean="0"/>
              <a:t>/mycoplasma, organisms causing bacterial vaginosis and chlamydia trachomatis. </a:t>
            </a:r>
            <a:r>
              <a:rPr lang="en-US" sz="2400" b="1" dirty="0" smtClean="0"/>
              <a:t>For an infective agent to be implicated in the </a:t>
            </a:r>
            <a:r>
              <a:rPr lang="en-US" sz="2400" b="1" dirty="0" err="1" smtClean="0"/>
              <a:t>aetiology</a:t>
            </a:r>
            <a:r>
              <a:rPr lang="en-US" sz="2400" b="1" dirty="0" smtClean="0"/>
              <a:t> of recurrent miscarriage, it must be capable of persisting in the genital tract and avoiding detection or must cause insufficient symptoms to disturb the woman. </a:t>
            </a:r>
            <a:r>
              <a:rPr lang="en-US" sz="2400" dirty="0" smtClean="0"/>
              <a:t>Toxoplasmosis, rubella, cytomegalovirus, herpes simplex (TORCH) and listeria infections do not fulfil these criteria and therefore routine TORCH screening should not be undertaken.</a:t>
            </a:r>
          </a:p>
          <a:p>
            <a:r>
              <a:rPr lang="en-US" sz="2400" dirty="0" smtClean="0"/>
              <a:t>The presence of bacterial vaginosis in the first trimester of pregnancy has been reported as a risk factor for miscarriage and preterm birth. However, the evidence for an association with first trimester miscarriage is inconsistent.</a:t>
            </a:r>
          </a:p>
          <a:p>
            <a:r>
              <a:rPr lang="en-US" sz="2400" dirty="0" smtClean="0"/>
              <a:t>Chronic endometritis has also been implicated in recurrent miscarriage, although the diagnostic criteria remain controversial.</a:t>
            </a:r>
            <a:endParaRPr lang="en-US" sz="2400" dirty="0"/>
          </a:p>
        </p:txBody>
      </p:sp>
    </p:spTree>
    <p:extLst>
      <p:ext uri="{BB962C8B-B14F-4D97-AF65-F5344CB8AC3E}">
        <p14:creationId xmlns:p14="http://schemas.microsoft.com/office/powerpoint/2010/main" val="4129520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noRot="1"/>
          </p:cNvGrpSpPr>
          <p:nvPr/>
        </p:nvGrpSpPr>
        <p:grpSpPr bwMode="auto">
          <a:xfrm>
            <a:off x="653257" y="1524794"/>
            <a:ext cx="10891044" cy="4587081"/>
            <a:chOff x="823" y="1921"/>
            <a:chExt cx="13721" cy="5779"/>
          </a:xfrm>
        </p:grpSpPr>
        <p:sp>
          <p:nvSpPr>
            <p:cNvPr id="3" name="Rectangle 2"/>
            <p:cNvSpPr>
              <a:spLocks noChangeArrowheads="1"/>
            </p:cNvSpPr>
            <p:nvPr/>
          </p:nvSpPr>
          <p:spPr bwMode="auto">
            <a:xfrm>
              <a:off x="824" y="1921"/>
              <a:ext cx="2146" cy="1103"/>
            </a:xfrm>
            <a:prstGeom prst="rect">
              <a:avLst/>
            </a:prstGeom>
            <a:solidFill>
              <a:srgbClr val="D6A96F">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5400" tIns="25400" rIns="25400" bIns="25400" anchor="ctr"/>
            <a:lstStyle>
              <a:lvl1pPr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1pPr>
              <a:lvl2pPr marL="13208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2pPr>
              <a:lvl3pPr marL="19812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3pPr>
              <a:lvl4pPr marL="26416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4pPr>
              <a:lvl5pPr marL="33020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5pPr>
              <a:lvl6pPr marL="37592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6pPr>
              <a:lvl7pPr marL="42164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7pPr>
              <a:lvl8pPr marL="46736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8pPr>
              <a:lvl9pPr marL="51308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9pPr>
            </a:lstStyle>
            <a:p>
              <a:pPr algn="ctr">
                <a:spcBef>
                  <a:spcPct val="0"/>
                </a:spcBef>
                <a:buSzTx/>
              </a:pPr>
              <a:r>
                <a:rPr lang="en-US" altLang="en-US" sz="2100" b="1" dirty="0">
                  <a:latin typeface="+mn-lt"/>
                </a:rPr>
                <a:t>Risk factors </a:t>
              </a:r>
              <a:endParaRPr lang="en-US" altLang="en-US" sz="900" b="1" dirty="0">
                <a:solidFill>
                  <a:srgbClr val="000000"/>
                </a:solidFill>
                <a:latin typeface="+mn-lt"/>
                <a:ea typeface="+mn-ea" charset="0"/>
                <a:cs typeface="+mn-ea" charset="0"/>
              </a:endParaRPr>
            </a:p>
          </p:txBody>
        </p:sp>
        <p:sp>
          <p:nvSpPr>
            <p:cNvPr id="4" name="Rectangle 3"/>
            <p:cNvSpPr>
              <a:spLocks noChangeArrowheads="1"/>
            </p:cNvSpPr>
            <p:nvPr/>
          </p:nvSpPr>
          <p:spPr bwMode="auto">
            <a:xfrm>
              <a:off x="2970" y="1921"/>
              <a:ext cx="11566" cy="1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5400" tIns="25400" rIns="25400" bIns="25400" anchor="ctr"/>
            <a:lstStyle>
              <a:lvl1pPr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1pPr>
              <a:lvl2pPr marL="1320800" indent="-660400"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2pPr>
              <a:lvl3pPr marL="1981200" indent="-660400"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3pPr>
              <a:lvl4pPr marL="2641600" indent="-660400"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4pPr>
              <a:lvl5pPr marL="3302000" indent="-660400"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5pPr>
              <a:lvl6pPr marL="3759200" indent="-660400" defTabSz="4572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6pPr>
              <a:lvl7pPr marL="4216400" indent="-660400" defTabSz="4572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7pPr>
              <a:lvl8pPr marL="4673600" indent="-660400" defTabSz="4572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8pPr>
              <a:lvl9pPr marL="5130800" indent="-660400" defTabSz="4572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9pPr>
            </a:lstStyle>
            <a:p>
              <a:pPr>
                <a:spcBef>
                  <a:spcPts val="600"/>
                </a:spcBef>
                <a:buSzTx/>
              </a:pPr>
              <a:endParaRPr lang="en-US" altLang="en-US" sz="2000" dirty="0" smtClean="0">
                <a:solidFill>
                  <a:srgbClr val="000000"/>
                </a:solidFill>
                <a:latin typeface="Times Roman"/>
                <a:ea typeface="Times Roman"/>
                <a:cs typeface="Times Roman"/>
                <a:sym typeface="Times Roman"/>
              </a:endParaRPr>
            </a:p>
            <a:p>
              <a:pPr>
                <a:spcBef>
                  <a:spcPts val="600"/>
                </a:spcBef>
                <a:buSzTx/>
              </a:pPr>
              <a:endParaRPr lang="en-US" altLang="en-US" sz="2000" dirty="0">
                <a:solidFill>
                  <a:srgbClr val="000000"/>
                </a:solidFill>
                <a:latin typeface="Times Roman"/>
                <a:ea typeface="Times Roman"/>
                <a:cs typeface="Times Roman"/>
                <a:sym typeface="Times Roman"/>
              </a:endParaRPr>
            </a:p>
            <a:p>
              <a:pPr>
                <a:spcBef>
                  <a:spcPts val="600"/>
                </a:spcBef>
                <a:buSzTx/>
              </a:pPr>
              <a:r>
                <a:rPr lang="en-US" altLang="en-US" sz="2000" dirty="0" smtClean="0">
                  <a:solidFill>
                    <a:srgbClr val="000000"/>
                  </a:solidFill>
                  <a:latin typeface="Times Roman"/>
                  <a:ea typeface="Times Roman"/>
                  <a:cs typeface="Times Roman"/>
                  <a:sym typeface="Times Roman"/>
                </a:rPr>
                <a:t>• Increased </a:t>
              </a:r>
              <a:r>
                <a:rPr lang="en-US" altLang="en-US" sz="2000" dirty="0">
                  <a:solidFill>
                    <a:srgbClr val="000000"/>
                  </a:solidFill>
                  <a:latin typeface="Times Roman"/>
                  <a:ea typeface="Times Roman"/>
                  <a:cs typeface="Times Roman"/>
                  <a:sym typeface="Times Roman"/>
                </a:rPr>
                <a:t>sperm DNA fragmentation is associated with Increased risk of recurrent miscarriage </a:t>
              </a:r>
              <a:endParaRPr lang="en-US" altLang="en-US" sz="600" dirty="0">
                <a:solidFill>
                  <a:srgbClr val="000000"/>
                </a:solidFill>
                <a:latin typeface="Times Roman"/>
                <a:ea typeface="Times Roman"/>
                <a:cs typeface="Times Roman"/>
                <a:sym typeface="Times Roman"/>
              </a:endParaRPr>
            </a:p>
            <a:p>
              <a:pPr>
                <a:spcBef>
                  <a:spcPts val="600"/>
                </a:spcBef>
                <a:buSzTx/>
              </a:pPr>
              <a:endParaRPr lang="en-US" altLang="en-US" sz="600" dirty="0">
                <a:solidFill>
                  <a:srgbClr val="000000"/>
                </a:solidFill>
                <a:latin typeface="Times Roman"/>
                <a:ea typeface="Times Roman"/>
                <a:cs typeface="Times Roman"/>
                <a:sym typeface="Times Roman"/>
              </a:endParaRPr>
            </a:p>
            <a:p>
              <a:pPr>
                <a:spcBef>
                  <a:spcPts val="600"/>
                </a:spcBef>
                <a:buSzTx/>
              </a:pPr>
              <a:endParaRPr lang="en-US" altLang="en-US" sz="2000" dirty="0">
                <a:solidFill>
                  <a:srgbClr val="000000"/>
                </a:solidFill>
                <a:latin typeface="Times Roman"/>
                <a:ea typeface="Times Roman"/>
                <a:cs typeface="Times Roman"/>
                <a:sym typeface="Times Roman"/>
              </a:endParaRPr>
            </a:p>
            <a:p>
              <a:pPr>
                <a:spcBef>
                  <a:spcPts val="600"/>
                </a:spcBef>
                <a:buSzTx/>
              </a:pPr>
              <a:endParaRPr lang="en-US" altLang="en-US" sz="2000" dirty="0">
                <a:solidFill>
                  <a:srgbClr val="000000"/>
                </a:solidFill>
                <a:latin typeface="Times Roman"/>
                <a:ea typeface="Times Roman"/>
                <a:cs typeface="Times Roman"/>
                <a:sym typeface="Times Roman"/>
              </a:endParaRPr>
            </a:p>
          </p:txBody>
        </p:sp>
        <p:sp>
          <p:nvSpPr>
            <p:cNvPr id="5" name="Rectangle 4"/>
            <p:cNvSpPr>
              <a:spLocks noChangeArrowheads="1"/>
            </p:cNvSpPr>
            <p:nvPr/>
          </p:nvSpPr>
          <p:spPr bwMode="auto">
            <a:xfrm>
              <a:off x="824" y="3024"/>
              <a:ext cx="2146" cy="2136"/>
            </a:xfrm>
            <a:prstGeom prst="rect">
              <a:avLst/>
            </a:prstGeom>
            <a:solidFill>
              <a:srgbClr val="D6A96F">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5400" tIns="25400" rIns="25400" bIns="25400" anchor="ctr"/>
            <a:lstStyle>
              <a:lvl1pPr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1pPr>
              <a:lvl2pPr marL="13208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2pPr>
              <a:lvl3pPr marL="19812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3pPr>
              <a:lvl4pPr marL="26416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4pPr>
              <a:lvl5pPr marL="33020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5pPr>
              <a:lvl6pPr marL="37592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6pPr>
              <a:lvl7pPr marL="42164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7pPr>
              <a:lvl8pPr marL="46736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8pPr>
              <a:lvl9pPr marL="51308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9pPr>
            </a:lstStyle>
            <a:p>
              <a:pPr algn="ctr">
                <a:spcBef>
                  <a:spcPct val="0"/>
                </a:spcBef>
                <a:buSzTx/>
              </a:pPr>
              <a:endParaRPr lang="en-US" altLang="en-US" sz="2100"/>
            </a:p>
          </p:txBody>
        </p:sp>
        <p:sp>
          <p:nvSpPr>
            <p:cNvPr id="6" name="Rectangle 5"/>
            <p:cNvSpPr>
              <a:spLocks noChangeArrowheads="1"/>
            </p:cNvSpPr>
            <p:nvPr/>
          </p:nvSpPr>
          <p:spPr bwMode="auto">
            <a:xfrm>
              <a:off x="2970" y="3024"/>
              <a:ext cx="11566" cy="2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5400" tIns="25400" rIns="25400" bIns="25400" anchor="ctr"/>
            <a:lstStyle>
              <a:lvl1pPr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1pPr>
              <a:lvl2pPr marL="1320800" indent="-660400"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2pPr>
              <a:lvl3pPr marL="1981200" indent="-660400"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3pPr>
              <a:lvl4pPr marL="2641600" indent="-660400"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4pPr>
              <a:lvl5pPr marL="3302000" indent="-660400" algn="l" defTabSz="457200">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5pPr>
              <a:lvl6pPr marL="3759200" indent="-660400" defTabSz="4572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6pPr>
              <a:lvl7pPr marL="4216400" indent="-660400" defTabSz="4572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7pPr>
              <a:lvl8pPr marL="4673600" indent="-660400" defTabSz="4572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8pPr>
              <a:lvl9pPr marL="5130800" indent="-660400" defTabSz="4572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9pPr>
            </a:lstStyle>
            <a:p>
              <a:pPr>
                <a:spcBef>
                  <a:spcPts val="600"/>
                </a:spcBef>
                <a:buSzTx/>
              </a:pPr>
              <a:r>
                <a:rPr lang="en-US" altLang="en-US" sz="2000">
                  <a:solidFill>
                    <a:srgbClr val="000000"/>
                  </a:solidFill>
                  <a:latin typeface="Times Roman"/>
                  <a:ea typeface="Times Roman"/>
                  <a:cs typeface="Times Roman"/>
                  <a:sym typeface="Times Roman"/>
                </a:rPr>
                <a:t>• Studies have found some sperm parameters (sperm DNA fragmentation, nuclear chromatin decondensation, and sperm aneuploidy) to be consistent with men experiencing recurrent miscarriage versus controls. </a:t>
              </a:r>
              <a:endParaRPr lang="en-US" altLang="en-US" sz="600">
                <a:solidFill>
                  <a:srgbClr val="000000"/>
                </a:solidFill>
                <a:latin typeface="Times Roman"/>
                <a:ea typeface="Times Roman"/>
                <a:cs typeface="Times Roman"/>
                <a:sym typeface="Times Roman"/>
              </a:endParaRPr>
            </a:p>
            <a:p>
              <a:pPr>
                <a:spcBef>
                  <a:spcPts val="600"/>
                </a:spcBef>
                <a:buSzTx/>
              </a:pPr>
              <a:endParaRPr lang="en-US" altLang="en-US" sz="650">
                <a:solidFill>
                  <a:srgbClr val="000000"/>
                </a:solidFill>
                <a:latin typeface="Times Roman"/>
                <a:ea typeface="Times Roman"/>
                <a:cs typeface="Times Roman"/>
                <a:sym typeface="Times Roman"/>
              </a:endParaRPr>
            </a:p>
          </p:txBody>
        </p:sp>
        <p:sp>
          <p:nvSpPr>
            <p:cNvPr id="7" name="Rectangle 6"/>
            <p:cNvSpPr>
              <a:spLocks noChangeArrowheads="1"/>
            </p:cNvSpPr>
            <p:nvPr/>
          </p:nvSpPr>
          <p:spPr bwMode="auto">
            <a:xfrm>
              <a:off x="824" y="5160"/>
              <a:ext cx="2146" cy="2540"/>
            </a:xfrm>
            <a:prstGeom prst="rect">
              <a:avLst/>
            </a:prstGeom>
            <a:solidFill>
              <a:srgbClr val="D6A96F">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5400" tIns="25400" rIns="25400" bIns="25400" anchor="ctr"/>
            <a:lstStyle>
              <a:lvl1pPr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1pPr>
              <a:lvl2pPr marL="13208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2pPr>
              <a:lvl3pPr marL="19812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3pPr>
              <a:lvl4pPr marL="26416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4pPr>
              <a:lvl5pPr marL="33020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5pPr>
              <a:lvl6pPr marL="37592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6pPr>
              <a:lvl7pPr marL="42164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7pPr>
              <a:lvl8pPr marL="46736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8pPr>
              <a:lvl9pPr marL="51308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9pPr>
            </a:lstStyle>
            <a:p>
              <a:pPr algn="ctr">
                <a:spcBef>
                  <a:spcPct val="0"/>
                </a:spcBef>
                <a:buSzTx/>
              </a:pPr>
              <a:endParaRPr lang="en-US" altLang="en-US" sz="2100"/>
            </a:p>
          </p:txBody>
        </p:sp>
        <p:sp>
          <p:nvSpPr>
            <p:cNvPr id="8" name="Rectangle 7"/>
            <p:cNvSpPr>
              <a:spLocks noChangeArrowheads="1"/>
            </p:cNvSpPr>
            <p:nvPr/>
          </p:nvSpPr>
          <p:spPr bwMode="auto">
            <a:xfrm>
              <a:off x="2970" y="5160"/>
              <a:ext cx="11566" cy="2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5400" tIns="25400" rIns="25400" bIns="25400" anchor="ctr"/>
            <a:lstStyle>
              <a:lvl1pPr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1pPr>
              <a:lvl2pPr marL="13208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2pPr>
              <a:lvl3pPr marL="19812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3pPr>
              <a:lvl4pPr marL="26416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4pPr>
              <a:lvl5pPr marL="3302000" indent="-660400" algn="l">
                <a:spcBef>
                  <a:spcPts val="4200"/>
                </a:spcBef>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5pPr>
              <a:lvl6pPr marL="37592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6pPr>
              <a:lvl7pPr marL="42164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7pPr>
              <a:lvl8pPr marL="46736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8pPr>
              <a:lvl9pPr marL="5130800" indent="-660400" defTabSz="825500" fontAlgn="base" hangingPunct="0">
                <a:spcBef>
                  <a:spcPts val="4200"/>
                </a:spcBef>
                <a:spcAft>
                  <a:spcPct val="0"/>
                </a:spcAft>
                <a:buSzPct val="25000"/>
                <a:defRPr sz="4800">
                  <a:solidFill>
                    <a:srgbClr val="3E231A"/>
                  </a:solidFill>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defRPr>
              </a:lvl9pPr>
            </a:lstStyle>
            <a:p>
              <a:pPr>
                <a:spcBef>
                  <a:spcPct val="0"/>
                </a:spcBef>
                <a:buSzTx/>
              </a:pPr>
              <a:r>
                <a:rPr lang="en-US" altLang="en-US" sz="2000">
                  <a:latin typeface="Times Roman"/>
                  <a:ea typeface="Times Roman"/>
                  <a:cs typeface="Times Roman"/>
                  <a:sym typeface="Times Roman"/>
                </a:rPr>
                <a:t>• Interventions that may affect sperm DNA fragmentation such as </a:t>
              </a:r>
              <a:r>
                <a:rPr lang="en-US" altLang="en-US" sz="2000" b="1">
                  <a:latin typeface="Times Roman"/>
                  <a:ea typeface="Times Roman"/>
                  <a:cs typeface="Times Roman"/>
                  <a:sym typeface="Times Roman"/>
                </a:rPr>
                <a:t>lifestyle</a:t>
              </a:r>
              <a:r>
                <a:rPr lang="en-US" altLang="en-US" sz="2000">
                  <a:latin typeface="Times Roman"/>
                  <a:ea typeface="Times Roman"/>
                  <a:cs typeface="Times Roman"/>
                  <a:sym typeface="Times Roman"/>
                </a:rPr>
                <a:t> </a:t>
              </a:r>
              <a:r>
                <a:rPr lang="en-US" altLang="en-US" sz="2000" b="1">
                  <a:latin typeface="Times Roman"/>
                  <a:ea typeface="Times Roman"/>
                  <a:cs typeface="Times Roman"/>
                  <a:sym typeface="Times Roman"/>
                </a:rPr>
                <a:t>modification</a:t>
              </a:r>
              <a:r>
                <a:rPr lang="en-US" altLang="en-US" sz="2000">
                  <a:latin typeface="Times Roman"/>
                  <a:ea typeface="Times Roman"/>
                  <a:cs typeface="Times Roman"/>
                  <a:sym typeface="Times Roman"/>
                </a:rPr>
                <a:t> (smoking cessation, weight loss/exercise, reduction in pollutant exposure), treatment of infections, control of diabetes, treatment of varicocele. </a:t>
              </a:r>
              <a:endParaRPr lang="en-US" altLang="en-US" sz="600">
                <a:latin typeface="Times Roman"/>
                <a:ea typeface="Times Roman"/>
                <a:cs typeface="Times Roman"/>
                <a:sym typeface="Times Roman"/>
              </a:endParaRPr>
            </a:p>
          </p:txBody>
        </p:sp>
        <p:sp>
          <p:nvSpPr>
            <p:cNvPr id="9" name="Line 8"/>
            <p:cNvSpPr>
              <a:spLocks noChangeShapeType="1"/>
            </p:cNvSpPr>
            <p:nvPr/>
          </p:nvSpPr>
          <p:spPr bwMode="auto">
            <a:xfrm>
              <a:off x="824" y="1921"/>
              <a:ext cx="2146" cy="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0" name="Line 9"/>
            <p:cNvSpPr>
              <a:spLocks noChangeShapeType="1"/>
            </p:cNvSpPr>
            <p:nvPr/>
          </p:nvSpPr>
          <p:spPr bwMode="auto">
            <a:xfrm>
              <a:off x="2970" y="1921"/>
              <a:ext cx="11566" cy="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1" name="Line 10"/>
            <p:cNvSpPr>
              <a:spLocks noChangeShapeType="1"/>
            </p:cNvSpPr>
            <p:nvPr/>
          </p:nvSpPr>
          <p:spPr bwMode="auto">
            <a:xfrm>
              <a:off x="824" y="3024"/>
              <a:ext cx="2146" cy="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2" name="Line 11"/>
            <p:cNvSpPr>
              <a:spLocks noChangeShapeType="1"/>
            </p:cNvSpPr>
            <p:nvPr/>
          </p:nvSpPr>
          <p:spPr bwMode="auto">
            <a:xfrm>
              <a:off x="2970" y="3024"/>
              <a:ext cx="11566" cy="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3" name="Line 12"/>
            <p:cNvSpPr>
              <a:spLocks noChangeShapeType="1"/>
            </p:cNvSpPr>
            <p:nvPr/>
          </p:nvSpPr>
          <p:spPr bwMode="auto">
            <a:xfrm>
              <a:off x="824" y="5160"/>
              <a:ext cx="2146" cy="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4" name="Line 13"/>
            <p:cNvSpPr>
              <a:spLocks noChangeShapeType="1"/>
            </p:cNvSpPr>
            <p:nvPr/>
          </p:nvSpPr>
          <p:spPr bwMode="auto">
            <a:xfrm>
              <a:off x="2970" y="5160"/>
              <a:ext cx="11566" cy="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5" name="Line 14"/>
            <p:cNvSpPr>
              <a:spLocks noChangeShapeType="1"/>
            </p:cNvSpPr>
            <p:nvPr/>
          </p:nvSpPr>
          <p:spPr bwMode="auto">
            <a:xfrm>
              <a:off x="824" y="7700"/>
              <a:ext cx="2146" cy="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6" name="Line 15"/>
            <p:cNvSpPr>
              <a:spLocks noChangeShapeType="1"/>
            </p:cNvSpPr>
            <p:nvPr/>
          </p:nvSpPr>
          <p:spPr bwMode="auto">
            <a:xfrm>
              <a:off x="2970" y="7700"/>
              <a:ext cx="11566" cy="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7" name="Line 16"/>
            <p:cNvSpPr>
              <a:spLocks noChangeShapeType="1"/>
            </p:cNvSpPr>
            <p:nvPr/>
          </p:nvSpPr>
          <p:spPr bwMode="auto">
            <a:xfrm>
              <a:off x="824" y="1921"/>
              <a:ext cx="0" cy="1103"/>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8" name="Line 17"/>
            <p:cNvSpPr>
              <a:spLocks noChangeShapeType="1"/>
            </p:cNvSpPr>
            <p:nvPr/>
          </p:nvSpPr>
          <p:spPr bwMode="auto">
            <a:xfrm>
              <a:off x="824" y="3024"/>
              <a:ext cx="0" cy="2136"/>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19" name="Line 18"/>
            <p:cNvSpPr>
              <a:spLocks noChangeShapeType="1"/>
            </p:cNvSpPr>
            <p:nvPr/>
          </p:nvSpPr>
          <p:spPr bwMode="auto">
            <a:xfrm>
              <a:off x="824" y="5160"/>
              <a:ext cx="0" cy="254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20" name="Line 19"/>
            <p:cNvSpPr>
              <a:spLocks noChangeShapeType="1"/>
            </p:cNvSpPr>
            <p:nvPr/>
          </p:nvSpPr>
          <p:spPr bwMode="auto">
            <a:xfrm>
              <a:off x="2970" y="1921"/>
              <a:ext cx="0" cy="1103"/>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21" name="Line 20"/>
            <p:cNvSpPr>
              <a:spLocks noChangeShapeType="1"/>
            </p:cNvSpPr>
            <p:nvPr/>
          </p:nvSpPr>
          <p:spPr bwMode="auto">
            <a:xfrm>
              <a:off x="2970" y="3024"/>
              <a:ext cx="0" cy="2136"/>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22" name="Line 21"/>
            <p:cNvSpPr>
              <a:spLocks noChangeShapeType="1"/>
            </p:cNvSpPr>
            <p:nvPr/>
          </p:nvSpPr>
          <p:spPr bwMode="auto">
            <a:xfrm>
              <a:off x="2970" y="5160"/>
              <a:ext cx="0" cy="254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23" name="Line 22"/>
            <p:cNvSpPr>
              <a:spLocks noChangeShapeType="1"/>
            </p:cNvSpPr>
            <p:nvPr/>
          </p:nvSpPr>
          <p:spPr bwMode="auto">
            <a:xfrm>
              <a:off x="14536" y="1921"/>
              <a:ext cx="0" cy="1103"/>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24" name="Line 23"/>
            <p:cNvSpPr>
              <a:spLocks noChangeShapeType="1"/>
            </p:cNvSpPr>
            <p:nvPr/>
          </p:nvSpPr>
          <p:spPr bwMode="auto">
            <a:xfrm>
              <a:off x="14536" y="3024"/>
              <a:ext cx="0" cy="2136"/>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sp>
          <p:nvSpPr>
            <p:cNvPr id="25" name="Line 24"/>
            <p:cNvSpPr>
              <a:spLocks noChangeShapeType="1"/>
            </p:cNvSpPr>
            <p:nvPr/>
          </p:nvSpPr>
          <p:spPr bwMode="auto">
            <a:xfrm>
              <a:off x="14536" y="5160"/>
              <a:ext cx="0" cy="2540"/>
            </a:xfrm>
            <a:prstGeom prst="line">
              <a:avLst/>
            </a:prstGeom>
            <a:noFill/>
            <a:ln w="12700" cap="flat" cmpd="sng">
              <a:solidFill>
                <a:srgbClr val="3E231A"/>
              </a:solidFill>
              <a:prstDash val="solid"/>
              <a:miter lim="400000"/>
              <a:headEnd type="none" w="med" len="med"/>
              <a:tailEnd type="none" w="med" len="med"/>
            </a:ln>
            <a:extLst>
              <a:ext uri="{909E8E84-426E-40DD-AFC4-6F175D3DCCD1}">
                <a14:hiddenFill xmlns:a14="http://schemas.microsoft.com/office/drawing/2010/main">
                  <a:noFill/>
                </a14:hiddenFill>
              </a:ext>
            </a:extLst>
          </p:spPr>
          <p:txBody>
            <a:bodyPr/>
            <a:lstStyle/>
            <a:p>
              <a:endParaRPr lang="en-US" sz="900"/>
            </a:p>
          </p:txBody>
        </p:sp>
      </p:grpSp>
      <p:sp>
        <p:nvSpPr>
          <p:cNvPr id="3097" name="Rectangle 25"/>
          <p:cNvSpPr>
            <a:spLocks noGrp="1" noChangeArrowheads="1"/>
          </p:cNvSpPr>
          <p:nvPr>
            <p:ph type="title"/>
          </p:nvPr>
        </p:nvSpPr>
        <p:spPr>
          <a:xfrm>
            <a:off x="314325" y="384176"/>
            <a:ext cx="10569575" cy="942975"/>
          </a:xfrm>
        </p:spPr>
        <p:txBody>
          <a:bodyPr>
            <a:noAutofit/>
          </a:bodyPr>
          <a:lstStyle/>
          <a:p>
            <a:pPr algn="ctr"/>
            <a:r>
              <a:rPr lang="en-US" altLang="en-US" sz="7200" b="1" dirty="0">
                <a:latin typeface="+mn-lt"/>
              </a:rPr>
              <a:t>Male F</a:t>
            </a:r>
            <a:r>
              <a:rPr lang="en-US" altLang="en-US" sz="7200" b="1" dirty="0" smtClean="0">
                <a:latin typeface="+mn-lt"/>
              </a:rPr>
              <a:t>actors</a:t>
            </a:r>
            <a:r>
              <a:rPr lang="en-US" altLang="en-US" sz="1050" b="1" dirty="0">
                <a:solidFill>
                  <a:srgbClr val="000000"/>
                </a:solidFill>
                <a:latin typeface="+mn-lt"/>
              </a:rPr>
              <a:t/>
            </a:r>
            <a:br>
              <a:rPr lang="en-US" altLang="en-US" sz="1050" b="1" dirty="0">
                <a:solidFill>
                  <a:srgbClr val="000000"/>
                </a:solidFill>
                <a:latin typeface="+mn-lt"/>
              </a:rPr>
            </a:br>
            <a:endParaRPr lang="en-US" altLang="en-US" sz="1050" b="1" dirty="0">
              <a:solidFill>
                <a:srgbClr val="000000"/>
              </a:solidFill>
              <a:latin typeface="+mn-lt"/>
            </a:endParaRPr>
          </a:p>
        </p:txBody>
      </p:sp>
    </p:spTree>
    <p:extLst>
      <p:ext uri="{BB962C8B-B14F-4D97-AF65-F5344CB8AC3E}">
        <p14:creationId xmlns:p14="http://schemas.microsoft.com/office/powerpoint/2010/main" val="259288431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a:t>
            </a:r>
            <a:r>
              <a:rPr lang="en-US" dirty="0" smtClean="0"/>
              <a:t>he greatest determinant of the </a:t>
            </a:r>
            <a:r>
              <a:rPr lang="en-US" b="1" dirty="0" smtClean="0"/>
              <a:t>incidence</a:t>
            </a:r>
            <a:r>
              <a:rPr lang="en-US" dirty="0" smtClean="0"/>
              <a:t> of recurrent miscarriage is </a:t>
            </a:r>
            <a:r>
              <a:rPr lang="en-US" sz="4000" b="1" dirty="0" smtClean="0"/>
              <a:t>age, </a:t>
            </a:r>
            <a:r>
              <a:rPr lang="en-US" dirty="0" smtClean="0"/>
              <a:t>while the </a:t>
            </a:r>
            <a:r>
              <a:rPr lang="en-US" b="1" dirty="0" smtClean="0"/>
              <a:t>number of previous miscarriages</a:t>
            </a:r>
            <a:r>
              <a:rPr lang="en-US" dirty="0" smtClean="0"/>
              <a:t> affects the chance of a live birth across all age groups.</a:t>
            </a:r>
            <a:endParaRPr lang="en-US" dirty="0"/>
          </a:p>
        </p:txBody>
      </p:sp>
    </p:spTree>
    <p:extLst>
      <p:ext uri="{BB962C8B-B14F-4D97-AF65-F5344CB8AC3E}">
        <p14:creationId xmlns:p14="http://schemas.microsoft.com/office/powerpoint/2010/main" val="2415688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5788" y="642938"/>
            <a:ext cx="10768012" cy="5534025"/>
          </a:xfrm>
        </p:spPr>
        <p:txBody>
          <a:bodyPr/>
          <a:lstStyle/>
          <a:p>
            <a:r>
              <a:rPr lang="en-US" dirty="0" smtClean="0"/>
              <a:t>The RCOG Green-top guidelines defined </a:t>
            </a:r>
            <a:r>
              <a:rPr lang="en-US" b="1" dirty="0" smtClean="0"/>
              <a:t>recurrent miscarriages </a:t>
            </a:r>
            <a:r>
              <a:rPr lang="en-US" dirty="0" smtClean="0"/>
              <a:t>as</a:t>
            </a:r>
            <a:r>
              <a:rPr lang="en-US" b="1" dirty="0" smtClean="0"/>
              <a:t> </a:t>
            </a:r>
            <a:r>
              <a:rPr lang="en-US" b="1" dirty="0" smtClean="0"/>
              <a:t>three or more first trimester miscarriages. </a:t>
            </a:r>
            <a:r>
              <a:rPr lang="en-US" sz="2000" i="1" dirty="0" smtClean="0"/>
              <a:t>However, clinicians are encouraged to use their clinical discretion to recommend extensive evaluation after two first trimester miscarriages, if there is a suspicion that the miscarriages are of pathological and not of sporadic nature (for example if a woman has had a pregnancy loss with a normal non-invasive prenatal test or karyotype</a:t>
            </a:r>
            <a:r>
              <a:rPr lang="en-US" sz="2000" i="1" dirty="0" smtClean="0"/>
              <a:t>).</a:t>
            </a:r>
            <a:br>
              <a:rPr lang="en-US" sz="2000" i="1" dirty="0" smtClean="0"/>
            </a:br>
            <a:endParaRPr lang="en-US" sz="2000" i="1" dirty="0" smtClean="0"/>
          </a:p>
          <a:p>
            <a:r>
              <a:rPr lang="en-US" dirty="0"/>
              <a:t>T</a:t>
            </a:r>
            <a:r>
              <a:rPr lang="en-US" dirty="0" smtClean="0"/>
              <a:t>he incidence of certain diagnoses does not appear to differ between women with </a:t>
            </a:r>
            <a:r>
              <a:rPr lang="en-US" sz="3200" b="1" dirty="0" smtClean="0"/>
              <a:t>consecutive versus non-consecutive losses</a:t>
            </a:r>
            <a:r>
              <a:rPr lang="en-US" dirty="0" smtClean="0"/>
              <a:t>, the definition in the RCOG guideline </a:t>
            </a:r>
            <a:r>
              <a:rPr lang="en-US" i="1" dirty="0" smtClean="0"/>
              <a:t>has not been restricted </a:t>
            </a:r>
            <a:r>
              <a:rPr lang="en-US" dirty="0" smtClean="0"/>
              <a:t>to women suffering with consecutive miscarriages only. In addition, it is </a:t>
            </a:r>
            <a:r>
              <a:rPr lang="en-US" b="1" dirty="0" smtClean="0"/>
              <a:t>not restricted </a:t>
            </a:r>
            <a:r>
              <a:rPr lang="en-US" dirty="0" smtClean="0"/>
              <a:t>to miscarriages suffered with </a:t>
            </a:r>
            <a:r>
              <a:rPr lang="en-US" b="1" dirty="0" smtClean="0"/>
              <a:t>the same partner</a:t>
            </a:r>
            <a:r>
              <a:rPr lang="en-US" dirty="0" smtClean="0"/>
              <a:t>, as certain maternal pathologies would be unaffected by the partner.</a:t>
            </a:r>
            <a:endParaRPr lang="en-US" dirty="0"/>
          </a:p>
        </p:txBody>
      </p:sp>
    </p:spTree>
    <p:extLst>
      <p:ext uri="{BB962C8B-B14F-4D97-AF65-F5344CB8AC3E}">
        <p14:creationId xmlns:p14="http://schemas.microsoft.com/office/powerpoint/2010/main" val="3791931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8" y="365125"/>
            <a:ext cx="10596561" cy="5992813"/>
          </a:xfrm>
        </p:spPr>
        <p:txBody>
          <a:bodyPr>
            <a:normAutofit/>
          </a:bodyPr>
          <a:lstStyle/>
          <a:p>
            <a:r>
              <a:rPr lang="en-US" sz="8800" b="1" dirty="0" smtClean="0">
                <a:latin typeface="+mn-lt"/>
              </a:rPr>
              <a:t>RISK FACTORS FOR RECURRENT MISCARRIAGE</a:t>
            </a:r>
            <a:endParaRPr lang="en-US" sz="8800" b="1" dirty="0">
              <a:latin typeface="+mn-lt"/>
            </a:endParaRPr>
          </a:p>
        </p:txBody>
      </p:sp>
    </p:spTree>
    <p:extLst>
      <p:ext uri="{BB962C8B-B14F-4D97-AF65-F5344CB8AC3E}">
        <p14:creationId xmlns:p14="http://schemas.microsoft.com/office/powerpoint/2010/main" val="1074695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b="1" dirty="0">
                <a:latin typeface="+mn-lt"/>
              </a:rPr>
              <a:t>Epidemiological Factors</a:t>
            </a:r>
          </a:p>
        </p:txBody>
      </p:sp>
      <p:sp>
        <p:nvSpPr>
          <p:cNvPr id="3" name="Content Placeholder 2"/>
          <p:cNvSpPr>
            <a:spLocks noGrp="1"/>
          </p:cNvSpPr>
          <p:nvPr>
            <p:ph idx="1"/>
          </p:nvPr>
        </p:nvSpPr>
        <p:spPr/>
        <p:txBody>
          <a:bodyPr/>
          <a:lstStyle/>
          <a:p>
            <a:r>
              <a:rPr lang="en-US" sz="3600" b="1" dirty="0" smtClean="0"/>
              <a:t>Advancing maternal age </a:t>
            </a:r>
            <a:r>
              <a:rPr lang="en-US" dirty="0" smtClean="0"/>
              <a:t>is associated with a decline in both the number and quality of the remaining oocytes, resulting in higher rates of </a:t>
            </a:r>
            <a:r>
              <a:rPr lang="en-US" b="1" dirty="0" smtClean="0"/>
              <a:t>aneuploidy</a:t>
            </a:r>
            <a:r>
              <a:rPr lang="en-US" dirty="0" smtClean="0"/>
              <a:t> in the fertilized embryos.</a:t>
            </a:r>
          </a:p>
          <a:p>
            <a:r>
              <a:rPr lang="en-US" dirty="0" smtClean="0"/>
              <a:t> The age-related risk of miscarriage to be: 12–19 years, 13%; 20–24 years, 11%; 25–29 years, 12%; 30–34 years, 15%; 35–39 years, 25%; 40–44 years, 51%; and </a:t>
            </a:r>
            <a:r>
              <a:rPr lang="en-US" sz="3200" b="1" dirty="0" smtClean="0"/>
              <a:t>45 or more years, 93%.</a:t>
            </a:r>
          </a:p>
          <a:p>
            <a:r>
              <a:rPr lang="en-US" sz="3600" b="1" dirty="0" smtClean="0"/>
              <a:t>Advancing paternal age </a:t>
            </a:r>
            <a:r>
              <a:rPr lang="en-US" sz="3200" dirty="0" smtClean="0"/>
              <a:t>increased miscarriage rates for men aged over 40 years, although far less pronounced effect when compared with the effect of increased maternal age.</a:t>
            </a:r>
            <a:endParaRPr lang="en-US" sz="3200" b="1" dirty="0"/>
          </a:p>
        </p:txBody>
      </p:sp>
    </p:spTree>
    <p:extLst>
      <p:ext uri="{BB962C8B-B14F-4D97-AF65-F5344CB8AC3E}">
        <p14:creationId xmlns:p14="http://schemas.microsoft.com/office/powerpoint/2010/main" val="1412084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0101" y="914400"/>
            <a:ext cx="10910887" cy="5334000"/>
          </a:xfrm>
        </p:spPr>
        <p:txBody>
          <a:bodyPr>
            <a:normAutofit lnSpcReduction="10000"/>
          </a:bodyPr>
          <a:lstStyle/>
          <a:p>
            <a:r>
              <a:rPr lang="en-US" sz="3600" dirty="0"/>
              <a:t>M</a:t>
            </a:r>
            <a:r>
              <a:rPr lang="en-US" sz="3600" dirty="0" smtClean="0"/>
              <a:t>iscarriage rates </a:t>
            </a:r>
            <a:r>
              <a:rPr lang="en-US" sz="3200" dirty="0" smtClean="0"/>
              <a:t>were found to be </a:t>
            </a:r>
            <a:r>
              <a:rPr lang="en-US" sz="3200" b="1" dirty="0" smtClean="0"/>
              <a:t>11.3%, 17.0%, 28.0%, 39.6%, 47.2% and 63.9% </a:t>
            </a:r>
            <a:r>
              <a:rPr lang="en-US" sz="3200" dirty="0" smtClean="0"/>
              <a:t>for women with no, one, two or three, four, five and six </a:t>
            </a:r>
            <a:r>
              <a:rPr lang="en-US" sz="3200" b="1" dirty="0" smtClean="0"/>
              <a:t>previous miscarriages </a:t>
            </a:r>
            <a:r>
              <a:rPr lang="en-US" sz="3200" dirty="0" smtClean="0"/>
              <a:t>respectively.</a:t>
            </a:r>
            <a:endParaRPr lang="en-US" sz="3200" dirty="0"/>
          </a:p>
          <a:p>
            <a:r>
              <a:rPr lang="en-US" sz="3000" dirty="0"/>
              <a:t>C</a:t>
            </a:r>
            <a:r>
              <a:rPr lang="en-US" sz="3000" dirty="0" smtClean="0"/>
              <a:t>ompared with white Europeans, the odds of a sporadic miscarriage were increased in </a:t>
            </a:r>
            <a:r>
              <a:rPr lang="en-US" sz="3200" b="1" dirty="0" smtClean="0"/>
              <a:t>Black African and Black Caribbean women.</a:t>
            </a:r>
            <a:endParaRPr lang="en-US" sz="3200" b="1" dirty="0"/>
          </a:p>
          <a:p>
            <a:r>
              <a:rPr lang="en-US" sz="3600" b="1" dirty="0" smtClean="0"/>
              <a:t>Smoking</a:t>
            </a:r>
            <a:r>
              <a:rPr lang="en-US" sz="3200" dirty="0" smtClean="0"/>
              <a:t> has been shown to increase the risk of sporadic miscarriage.</a:t>
            </a:r>
            <a:endParaRPr lang="en-US" sz="3200" dirty="0"/>
          </a:p>
          <a:p>
            <a:r>
              <a:rPr lang="en-US" sz="3200" dirty="0"/>
              <a:t>F</a:t>
            </a:r>
            <a:r>
              <a:rPr lang="en-US" sz="3200" dirty="0" smtClean="0"/>
              <a:t>or women consuming five or more </a:t>
            </a:r>
            <a:r>
              <a:rPr lang="en-US" sz="3900" b="1" dirty="0" smtClean="0"/>
              <a:t>alcoholic</a:t>
            </a:r>
            <a:r>
              <a:rPr lang="en-US" sz="3200" dirty="0" smtClean="0"/>
              <a:t> drinks/week (approximately 10 units/week), an increased risk of spontaneous miscarriage in the first trimester has been observed.</a:t>
            </a:r>
            <a:endParaRPr lang="en-US" sz="3200" b="1" dirty="0" smtClean="0"/>
          </a:p>
        </p:txBody>
      </p:sp>
    </p:spTree>
    <p:extLst>
      <p:ext uri="{BB962C8B-B14F-4D97-AF65-F5344CB8AC3E}">
        <p14:creationId xmlns:p14="http://schemas.microsoft.com/office/powerpoint/2010/main" val="3541831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700088"/>
            <a:ext cx="10868025" cy="5991225"/>
          </a:xfrm>
        </p:spPr>
        <p:txBody>
          <a:bodyPr/>
          <a:lstStyle/>
          <a:p>
            <a:r>
              <a:rPr lang="en-US" dirty="0" smtClean="0"/>
              <a:t>Similarly, there is some evidence for an association between increased </a:t>
            </a:r>
            <a:r>
              <a:rPr lang="en-US" sz="4400" b="1" dirty="0" smtClean="0"/>
              <a:t>caffeine intake</a:t>
            </a:r>
            <a:r>
              <a:rPr lang="en-US" dirty="0" smtClean="0"/>
              <a:t> and sporadic miscarriage.</a:t>
            </a:r>
          </a:p>
          <a:p>
            <a:endParaRPr lang="en-US" dirty="0"/>
          </a:p>
          <a:p>
            <a:r>
              <a:rPr lang="en-US" dirty="0"/>
              <a:t>S</a:t>
            </a:r>
            <a:r>
              <a:rPr lang="en-US" dirty="0" smtClean="0"/>
              <a:t>tudies have reported that obesity increases the risk of sporadic miscarriage. </a:t>
            </a:r>
            <a:r>
              <a:rPr lang="en-US" sz="3200" b="1" dirty="0" smtClean="0"/>
              <a:t>Women with a BMI below 19 and above 25 kg/m2 were at higher odds of recurrent miscarriage.</a:t>
            </a:r>
          </a:p>
          <a:p>
            <a:endParaRPr lang="en-US" sz="3600" b="1" dirty="0"/>
          </a:p>
          <a:p>
            <a:r>
              <a:rPr lang="en-US" dirty="0" smtClean="0"/>
              <a:t>The association between </a:t>
            </a:r>
            <a:r>
              <a:rPr lang="en-US" sz="3200" b="1" dirty="0" smtClean="0"/>
              <a:t>environmental risk factors (such as air pollution and household chemicals) </a:t>
            </a:r>
            <a:r>
              <a:rPr lang="en-US" dirty="0" smtClean="0"/>
              <a:t>and pregnancy loss is based mainly on women with sporadic rather than recurrent miscarriage.</a:t>
            </a:r>
            <a:endParaRPr lang="en-US" b="1" dirty="0"/>
          </a:p>
        </p:txBody>
      </p:sp>
    </p:spTree>
    <p:extLst>
      <p:ext uri="{BB962C8B-B14F-4D97-AF65-F5344CB8AC3E}">
        <p14:creationId xmlns:p14="http://schemas.microsoft.com/office/powerpoint/2010/main" val="3239483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588" y="900113"/>
            <a:ext cx="11920537" cy="5357811"/>
          </a:xfrm>
        </p:spPr>
      </p:pic>
    </p:spTree>
    <p:extLst>
      <p:ext uri="{BB962C8B-B14F-4D97-AF65-F5344CB8AC3E}">
        <p14:creationId xmlns:p14="http://schemas.microsoft.com/office/powerpoint/2010/main" val="9743518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2258</TotalTime>
  <Words>1530</Words>
  <Application>Microsoft Office PowerPoint</Application>
  <PresentationFormat>Widescreen</PresentationFormat>
  <Paragraphs>102</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Papyrus</vt:lpstr>
      <vt:lpstr>Times Roman</vt:lpstr>
      <vt:lpstr>Office Theme</vt:lpstr>
      <vt:lpstr>RECURRENT MISCARRIAGES</vt:lpstr>
      <vt:lpstr>PowerPoint Presentation</vt:lpstr>
      <vt:lpstr>PowerPoint Presentation</vt:lpstr>
      <vt:lpstr>PowerPoint Presentation</vt:lpstr>
      <vt:lpstr>RISK FACTORS FOR RECURRENT MISCARRIAGE</vt:lpstr>
      <vt:lpstr>Epidemiological Factors</vt:lpstr>
      <vt:lpstr>PowerPoint Presentation</vt:lpstr>
      <vt:lpstr>PowerPoint Presentation</vt:lpstr>
      <vt:lpstr>PowerPoint Presentation</vt:lpstr>
      <vt:lpstr>THROMBOPHILIA</vt:lpstr>
      <vt:lpstr>PowerPoint Presentation</vt:lpstr>
      <vt:lpstr>PowerPoint Presentation</vt:lpstr>
      <vt:lpstr>GENETIC FACTORS</vt:lpstr>
      <vt:lpstr>PowerPoint Presentation</vt:lpstr>
      <vt:lpstr>ANATOMICAL FACTORS</vt:lpstr>
      <vt:lpstr>PowerPoint Presentation</vt:lpstr>
      <vt:lpstr>PowerPoint Presentation</vt:lpstr>
      <vt:lpstr>PowerPoint Presentation</vt:lpstr>
      <vt:lpstr>PowerPoint Presentation</vt:lpstr>
      <vt:lpstr>CERVICAL INCOMPETENCE </vt:lpstr>
      <vt:lpstr>Cervical Integrity</vt:lpstr>
      <vt:lpstr>Prophylactic Cervical Cerclage</vt:lpstr>
      <vt:lpstr>PowerPoint Presentation</vt:lpstr>
      <vt:lpstr>Emergency Cervical Cerclage </vt:lpstr>
      <vt:lpstr>PowerPoint Presentation</vt:lpstr>
      <vt:lpstr>ENDOCRINE</vt:lpstr>
      <vt:lpstr>Immune factors</vt:lpstr>
      <vt:lpstr>INFECTIVE FACTORS</vt:lpstr>
      <vt:lpstr>Male Factors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Recurrent Miscarriage</dc:title>
  <dc:creator>Admin</dc:creator>
  <cp:lastModifiedBy>Admin</cp:lastModifiedBy>
  <cp:revision>28</cp:revision>
  <dcterms:created xsi:type="dcterms:W3CDTF">2023-09-26T14:57:22Z</dcterms:created>
  <dcterms:modified xsi:type="dcterms:W3CDTF">2023-09-28T04:48:47Z</dcterms:modified>
</cp:coreProperties>
</file>