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0" r:id="rId44"/>
    <p:sldId id="299" r:id="rId45"/>
    <p:sldId id="300" r:id="rId46"/>
    <p:sldId id="301" r:id="rId47"/>
    <p:sldId id="302" r:id="rId48"/>
    <p:sldId id="303" r:id="rId4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3631474"/>
            <a:ext cx="5575073" cy="1015278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tx2"/>
                </a:solidFill>
              </a:rPr>
              <a:t>Endometriosis</a:t>
            </a:r>
            <a:endParaRPr lang="en-US" sz="6000" b="1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6045336" cy="1401352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0070C0"/>
                </a:solidFill>
              </a:rPr>
              <a:t>Dr. </a:t>
            </a:r>
            <a:r>
              <a:rPr lang="en-US" b="1" dirty="0" err="1" smtClean="0">
                <a:solidFill>
                  <a:srgbClr val="0070C0"/>
                </a:solidFill>
              </a:rPr>
              <a:t>Samer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Yaghi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0070C0"/>
                </a:solidFill>
              </a:rPr>
              <a:t>Consultant infertility &amp;IVF </a:t>
            </a:r>
            <a:r>
              <a:rPr lang="en-US" b="1" i="1" u="sng" dirty="0" smtClean="0">
                <a:solidFill>
                  <a:srgbClr val="0070C0"/>
                </a:solidFill>
              </a:rPr>
              <a:t>(Barcelona University)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0070C0"/>
                </a:solidFill>
              </a:rPr>
              <a:t>Consultant OBS &amp; </a:t>
            </a:r>
            <a:r>
              <a:rPr lang="en-US" b="1" dirty="0" err="1" smtClean="0">
                <a:solidFill>
                  <a:srgbClr val="0070C0"/>
                </a:solidFill>
              </a:rPr>
              <a:t>Gynaecology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i="1" u="sng" dirty="0" smtClean="0">
                <a:solidFill>
                  <a:srgbClr val="0070C0"/>
                </a:solidFill>
              </a:rPr>
              <a:t>(JBOG)</a:t>
            </a:r>
          </a:p>
          <a:p>
            <a:r>
              <a:rPr lang="en-US" sz="600" b="1" dirty="0"/>
              <a:t> </a:t>
            </a:r>
            <a:r>
              <a:rPr lang="en-US" sz="600" b="1" dirty="0" smtClean="0"/>
              <a:t>           </a:t>
            </a:r>
            <a:endParaRPr lang="en-US" sz="600" b="1" dirty="0"/>
          </a:p>
        </p:txBody>
      </p:sp>
    </p:spTree>
    <p:extLst>
      <p:ext uri="{BB962C8B-B14F-4D97-AF65-F5344CB8AC3E}">
        <p14:creationId xmlns:p14="http://schemas.microsoft.com/office/powerpoint/2010/main" val="32316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177" y="388979"/>
            <a:ext cx="8911687" cy="1280890"/>
          </a:xfrm>
        </p:spPr>
        <p:txBody>
          <a:bodyPr>
            <a:normAutofit/>
          </a:bodyPr>
          <a:lstStyle/>
          <a:p>
            <a:r>
              <a:rPr lang="en-US" sz="4800" b="1" dirty="0" err="1" smtClean="0">
                <a:latin typeface="Century" panose="02040604050505020304" pitchFamily="18" charset="0"/>
              </a:rPr>
              <a:t>Pathophisiology</a:t>
            </a:r>
            <a:r>
              <a:rPr lang="en-US" sz="4800" b="1" dirty="0" smtClean="0">
                <a:latin typeface="Century" panose="02040604050505020304" pitchFamily="18" charset="0"/>
              </a:rPr>
              <a:t>: </a:t>
            </a:r>
            <a:endParaRPr lang="en-US" sz="4800" b="1"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6614" y="1375953"/>
            <a:ext cx="10438811" cy="5482047"/>
          </a:xfrm>
        </p:spPr>
        <p:txBody>
          <a:bodyPr>
            <a:noAutofit/>
          </a:bodyPr>
          <a:lstStyle/>
          <a:p>
            <a:r>
              <a:rPr lang="en-US" sz="2000" dirty="0" smtClean="0"/>
              <a:t>Endometriosis </a:t>
            </a:r>
            <a:r>
              <a:rPr lang="en-US" sz="2000" dirty="0"/>
              <a:t>is an </a:t>
            </a:r>
            <a:r>
              <a:rPr lang="en-US" sz="2000" dirty="0" smtClean="0"/>
              <a:t>estrogen-dependent disease </a:t>
            </a:r>
            <a:r>
              <a:rPr lang="en-US" sz="2000" dirty="0"/>
              <a:t>and, thus, usually affects </a:t>
            </a:r>
            <a:r>
              <a:rPr lang="en-US" sz="2000" dirty="0" smtClean="0"/>
              <a:t>reproductive-aged </a:t>
            </a:r>
            <a:r>
              <a:rPr lang="en-US" sz="2000" dirty="0"/>
              <a:t>women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 </a:t>
            </a:r>
            <a:r>
              <a:rPr lang="en-US" sz="2000" dirty="0"/>
              <a:t>Ectopic endometrial </a:t>
            </a:r>
            <a:r>
              <a:rPr lang="en-US" sz="2000" dirty="0" smtClean="0"/>
              <a:t>tissues are </a:t>
            </a:r>
            <a:r>
              <a:rPr lang="en-US" sz="2000" dirty="0"/>
              <a:t>most commonly located in the </a:t>
            </a:r>
            <a:r>
              <a:rPr lang="en-US" sz="2000" dirty="0" smtClean="0"/>
              <a:t>dependent portions </a:t>
            </a:r>
            <a:r>
              <a:rPr lang="en-US" sz="2000" dirty="0"/>
              <a:t>of the female pelvis </a:t>
            </a:r>
            <a:r>
              <a:rPr lang="en-US" sz="2000" b="1" dirty="0">
                <a:latin typeface="Century" panose="02040604050505020304" pitchFamily="18" charset="0"/>
              </a:rPr>
              <a:t>(e.g., </a:t>
            </a:r>
            <a:r>
              <a:rPr lang="en-US" sz="2000" b="1" dirty="0" smtClean="0">
                <a:latin typeface="Century" panose="02040604050505020304" pitchFamily="18" charset="0"/>
              </a:rPr>
              <a:t>posterior and </a:t>
            </a:r>
            <a:r>
              <a:rPr lang="en-US" sz="2000" b="1" dirty="0">
                <a:latin typeface="Century" panose="02040604050505020304" pitchFamily="18" charset="0"/>
              </a:rPr>
              <a:t>anterior cul-de-sac, uterosacral </a:t>
            </a:r>
            <a:r>
              <a:rPr lang="en-US" sz="2000" b="1" dirty="0" smtClean="0">
                <a:latin typeface="Century" panose="02040604050505020304" pitchFamily="18" charset="0"/>
              </a:rPr>
              <a:t>ligaments, tubes</a:t>
            </a:r>
            <a:r>
              <a:rPr lang="en-US" sz="2000" b="1" dirty="0">
                <a:latin typeface="Century" panose="02040604050505020304" pitchFamily="18" charset="0"/>
              </a:rPr>
              <a:t>, ovaries)</a:t>
            </a:r>
            <a:r>
              <a:rPr lang="en-US" sz="2000" dirty="0"/>
              <a:t>, but any organ system </a:t>
            </a:r>
            <a:r>
              <a:rPr lang="en-US" sz="2000" dirty="0" smtClean="0"/>
              <a:t>is potentially </a:t>
            </a:r>
            <a:r>
              <a:rPr lang="en-US" sz="2000" dirty="0"/>
              <a:t>at risk </a:t>
            </a:r>
            <a:r>
              <a:rPr lang="en-US" sz="2000" dirty="0" smtClean="0"/>
              <a:t>.</a:t>
            </a:r>
            <a:endParaRPr lang="en-US" sz="2000" dirty="0"/>
          </a:p>
          <a:p>
            <a:r>
              <a:rPr lang="en-US" sz="2000" dirty="0" smtClean="0"/>
              <a:t> </a:t>
            </a:r>
            <a:r>
              <a:rPr lang="en-US" sz="2000" dirty="0" err="1" smtClean="0"/>
              <a:t>Transtubal</a:t>
            </a:r>
            <a:r>
              <a:rPr lang="en-US" sz="2000" dirty="0" smtClean="0"/>
              <a:t> dissemination </a:t>
            </a:r>
            <a:r>
              <a:rPr lang="en-US" sz="2000" dirty="0"/>
              <a:t>is the most common </a:t>
            </a:r>
            <a:r>
              <a:rPr lang="en-US" sz="2000" dirty="0" smtClean="0"/>
              <a:t>route, although </a:t>
            </a:r>
            <a:r>
              <a:rPr lang="en-US" sz="2000" dirty="0"/>
              <a:t>other routes, such </a:t>
            </a:r>
            <a:r>
              <a:rPr lang="en-US" sz="2000" b="1" dirty="0">
                <a:solidFill>
                  <a:srgbClr val="7030A0"/>
                </a:solidFill>
                <a:latin typeface="Century" panose="02040604050505020304" pitchFamily="18" charset="0"/>
              </a:rPr>
              <a:t>as lymphatic </a:t>
            </a:r>
            <a:r>
              <a:rPr lang="en-US" sz="2000" b="1" dirty="0" smtClean="0">
                <a:solidFill>
                  <a:srgbClr val="7030A0"/>
                </a:solidFill>
                <a:latin typeface="Century" panose="02040604050505020304" pitchFamily="18" charset="0"/>
              </a:rPr>
              <a:t>and vascular </a:t>
            </a:r>
            <a:r>
              <a:rPr lang="en-US" sz="2000" b="1" dirty="0">
                <a:solidFill>
                  <a:srgbClr val="7030A0"/>
                </a:solidFill>
                <a:latin typeface="Century" panose="02040604050505020304" pitchFamily="18" charset="0"/>
              </a:rPr>
              <a:t>channels</a:t>
            </a:r>
            <a:r>
              <a:rPr lang="en-US" sz="2000" dirty="0"/>
              <a:t>, have been observed. </a:t>
            </a:r>
            <a:endParaRPr lang="en-US" sz="2000" dirty="0" smtClean="0"/>
          </a:p>
          <a:p>
            <a:r>
              <a:rPr lang="en-US" sz="2000" dirty="0" smtClean="0"/>
              <a:t>This may </a:t>
            </a:r>
            <a:r>
              <a:rPr lang="en-US" sz="2000" dirty="0"/>
              <a:t>explain how endometrial tissue can </a:t>
            </a:r>
            <a:r>
              <a:rPr lang="en-US" sz="2000" dirty="0" smtClean="0"/>
              <a:t>be found </a:t>
            </a:r>
            <a:r>
              <a:rPr lang="en-US" sz="2000" dirty="0"/>
              <a:t>at distant, noncontiguous locations </a:t>
            </a:r>
            <a:r>
              <a:rPr lang="en-US" sz="2000" dirty="0" smtClean="0"/>
              <a:t>in the body.</a:t>
            </a:r>
          </a:p>
          <a:p>
            <a:r>
              <a:rPr lang="en-US" sz="2000" dirty="0" smtClean="0"/>
              <a:t>The </a:t>
            </a:r>
            <a:r>
              <a:rPr lang="en-US" sz="2000" dirty="0" err="1" smtClean="0"/>
              <a:t>endometriotic</a:t>
            </a:r>
            <a:r>
              <a:rPr lang="en-US" sz="2000" dirty="0" smtClean="0"/>
              <a:t> </a:t>
            </a:r>
            <a:r>
              <a:rPr lang="en-US" sz="2000" dirty="0"/>
              <a:t>implants are </a:t>
            </a:r>
            <a:r>
              <a:rPr lang="en-US" sz="2000" dirty="0" smtClean="0"/>
              <a:t>often  functional </a:t>
            </a:r>
            <a:r>
              <a:rPr lang="en-US" sz="2000" b="1" dirty="0">
                <a:solidFill>
                  <a:srgbClr val="FF0000"/>
                </a:solidFill>
                <a:latin typeface="Century" panose="02040604050505020304" pitchFamily="18" charset="0"/>
              </a:rPr>
              <a:t>causing pain during </a:t>
            </a:r>
            <a:r>
              <a:rPr lang="en-US" sz="2000" b="1" dirty="0" smtClean="0">
                <a:solidFill>
                  <a:srgbClr val="FF0000"/>
                </a:solidFill>
                <a:latin typeface="Century" panose="02040604050505020304" pitchFamily="18" charset="0"/>
              </a:rPr>
              <a:t>patient’s menses.</a:t>
            </a:r>
          </a:p>
          <a:p>
            <a:r>
              <a:rPr lang="en-US" sz="2000" dirty="0" smtClean="0"/>
              <a:t> </a:t>
            </a:r>
            <a:r>
              <a:rPr lang="en-US" sz="2000" dirty="0"/>
              <a:t>Over time, inflammation and </a:t>
            </a:r>
            <a:r>
              <a:rPr lang="en-US" sz="2000" dirty="0" smtClean="0"/>
              <a:t>scarring may </a:t>
            </a:r>
            <a:r>
              <a:rPr lang="en-US" sz="2000" dirty="0"/>
              <a:t>ensue, which may distort the </a:t>
            </a:r>
            <a:r>
              <a:rPr lang="en-US" sz="2000" dirty="0" smtClean="0"/>
              <a:t>pelvic anatomy </a:t>
            </a:r>
            <a:r>
              <a:rPr lang="en-US" sz="2000" dirty="0"/>
              <a:t>causing pain and infertility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 As inflammation </a:t>
            </a:r>
            <a:r>
              <a:rPr lang="en-US" sz="2000" dirty="0"/>
              <a:t>and scarring </a:t>
            </a:r>
            <a:r>
              <a:rPr lang="en-US" sz="2000" dirty="0" smtClean="0"/>
              <a:t>progresses patient’s </a:t>
            </a:r>
            <a:r>
              <a:rPr lang="en-US" sz="2000" dirty="0"/>
              <a:t>pain may be noted at any time </a:t>
            </a:r>
            <a:r>
              <a:rPr lang="en-US" sz="2000" dirty="0" smtClean="0"/>
              <a:t>during the </a:t>
            </a:r>
            <a:r>
              <a:rPr lang="en-US" sz="2000" dirty="0"/>
              <a:t>cycle, not confined to menses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3041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Century" panose="02040604050505020304" pitchFamily="18" charset="0"/>
              </a:rPr>
              <a:t>Types of endometriosis </a:t>
            </a:r>
            <a:endParaRPr lang="en-US" sz="4800" b="1"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There are three typical types of </a:t>
            </a:r>
            <a:r>
              <a:rPr lang="en-US" sz="2400" b="1" dirty="0" err="1" smtClean="0"/>
              <a:t>endometriotic</a:t>
            </a:r>
            <a:r>
              <a:rPr lang="en-US" sz="2400" b="1" dirty="0" smtClean="0"/>
              <a:t> </a:t>
            </a:r>
            <a:r>
              <a:rPr lang="en-US" sz="2400" b="1" dirty="0"/>
              <a:t>lesions</a:t>
            </a:r>
            <a:r>
              <a:rPr lang="en-US" sz="2400" b="1" dirty="0" smtClean="0"/>
              <a:t>:</a:t>
            </a:r>
          </a:p>
          <a:p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1.</a:t>
            </a:r>
            <a:r>
              <a:rPr lang="en-US" dirty="0"/>
              <a:t> Superficial peritoneal and ovarian </a:t>
            </a:r>
            <a:r>
              <a:rPr lang="en-US" dirty="0" smtClean="0"/>
              <a:t>implants.</a:t>
            </a:r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2.</a:t>
            </a:r>
            <a:r>
              <a:rPr lang="en-US" dirty="0"/>
              <a:t> </a:t>
            </a:r>
            <a:r>
              <a:rPr lang="en-US" dirty="0" err="1"/>
              <a:t>Endometriomas</a:t>
            </a:r>
            <a:r>
              <a:rPr lang="en-US" dirty="0"/>
              <a:t> or chocolate cysts (</a:t>
            </a:r>
            <a:r>
              <a:rPr lang="en-US" dirty="0" smtClean="0"/>
              <a:t>ovarian cysts </a:t>
            </a:r>
            <a:r>
              <a:rPr lang="en-US" dirty="0"/>
              <a:t>that are lined with </a:t>
            </a:r>
            <a:r>
              <a:rPr lang="en-US" dirty="0" err="1" smtClean="0"/>
              <a:t>endometrioidm</a:t>
            </a:r>
            <a:r>
              <a:rPr lang="en-US" dirty="0" smtClean="0"/>
              <a:t> mucosa).</a:t>
            </a:r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3.</a:t>
            </a:r>
            <a:r>
              <a:rPr lang="en-US" dirty="0"/>
              <a:t> Deep infiltrating endometriosis (</a:t>
            </a:r>
            <a:r>
              <a:rPr lang="en-US" dirty="0" smtClean="0"/>
              <a:t>complex nodules </a:t>
            </a:r>
            <a:r>
              <a:rPr lang="en-US" dirty="0"/>
              <a:t>comprised of </a:t>
            </a:r>
            <a:r>
              <a:rPr lang="en-US" dirty="0" err="1"/>
              <a:t>endometriotic</a:t>
            </a:r>
            <a:r>
              <a:rPr lang="en-US" dirty="0"/>
              <a:t> </a:t>
            </a:r>
            <a:r>
              <a:rPr lang="en-US" dirty="0" smtClean="0"/>
              <a:t>tissue, adipose </a:t>
            </a:r>
            <a:r>
              <a:rPr lang="en-US" dirty="0"/>
              <a:t>tissue, and fibromuscular tissue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2000" i="1" u="sng" dirty="0"/>
              <a:t>Iatrogenic deposition of endometrial </a:t>
            </a:r>
            <a:r>
              <a:rPr lang="en-US" sz="2000" i="1" u="sng" dirty="0" smtClean="0"/>
              <a:t>tissue has </a:t>
            </a:r>
            <a:r>
              <a:rPr lang="en-US" sz="2000" i="1" u="sng" dirty="0"/>
              <a:t>been found in some cases </a:t>
            </a:r>
            <a:r>
              <a:rPr lang="en-US" sz="2000" i="1" u="sng" dirty="0" smtClean="0"/>
              <a:t>following gynecologic </a:t>
            </a:r>
            <a:r>
              <a:rPr lang="en-US" sz="2000" i="1" u="sng" dirty="0"/>
              <a:t>procedures and cesarean </a:t>
            </a:r>
            <a:r>
              <a:rPr lang="en-US" sz="2000" i="1" u="sng" dirty="0" smtClean="0"/>
              <a:t>sections.</a:t>
            </a:r>
            <a:endParaRPr lang="en-US" sz="2000" i="1" u="sng" dirty="0"/>
          </a:p>
          <a:p>
            <a:endParaRPr lang="en-US" sz="2000" i="1" u="sng" dirty="0"/>
          </a:p>
        </p:txBody>
      </p:sp>
    </p:spTree>
    <p:extLst>
      <p:ext uri="{BB962C8B-B14F-4D97-AF65-F5344CB8AC3E}">
        <p14:creationId xmlns:p14="http://schemas.microsoft.com/office/powerpoint/2010/main" val="26159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2377" y="592182"/>
            <a:ext cx="9925005" cy="6265817"/>
          </a:xfrm>
        </p:spPr>
        <p:txBody>
          <a:bodyPr>
            <a:noAutofit/>
          </a:bodyPr>
          <a:lstStyle/>
          <a:p>
            <a:r>
              <a:rPr lang="en-US" sz="2400" b="1" dirty="0"/>
              <a:t>The ovary </a:t>
            </a:r>
            <a:r>
              <a:rPr lang="en-US" sz="2400" i="1" u="sng" dirty="0"/>
              <a:t>is the most common site </a:t>
            </a:r>
            <a:r>
              <a:rPr lang="en-US" sz="2400" i="1" u="sng" dirty="0" smtClean="0"/>
              <a:t>for endometriosis.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Lesions can vary in size </a:t>
            </a:r>
            <a:r>
              <a:rPr lang="en-US" sz="2400" dirty="0" smtClean="0"/>
              <a:t>from spots </a:t>
            </a:r>
            <a:r>
              <a:rPr lang="en-US" sz="2400" dirty="0"/>
              <a:t>to large </a:t>
            </a:r>
            <a:r>
              <a:rPr lang="en-US" sz="2400" dirty="0" err="1"/>
              <a:t>endometriomas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Endometriomas</a:t>
            </a:r>
            <a:r>
              <a:rPr lang="en-US" sz="2400" dirty="0" smtClean="0"/>
              <a:t> </a:t>
            </a:r>
            <a:r>
              <a:rPr lang="en-US" sz="2400" b="1" dirty="0" smtClean="0">
                <a:latin typeface="Century" panose="02040604050505020304" pitchFamily="18" charset="0"/>
              </a:rPr>
              <a:t>are </a:t>
            </a:r>
            <a:r>
              <a:rPr lang="en-US" sz="2400" b="1" dirty="0">
                <a:latin typeface="Century" panose="02040604050505020304" pitchFamily="18" charset="0"/>
              </a:rPr>
              <a:t>cystic endometrial lesions </a:t>
            </a:r>
            <a:r>
              <a:rPr lang="en-US" sz="2400" b="1" dirty="0" smtClean="0">
                <a:latin typeface="Century" panose="02040604050505020304" pitchFamily="18" charset="0"/>
              </a:rPr>
              <a:t>contained within </a:t>
            </a:r>
            <a:r>
              <a:rPr lang="en-US" sz="2400" b="1" dirty="0">
                <a:latin typeface="Century" panose="02040604050505020304" pitchFamily="18" charset="0"/>
              </a:rPr>
              <a:t>the ovary. </a:t>
            </a:r>
            <a:endParaRPr lang="en-US" sz="2400" b="1" dirty="0" smtClean="0">
              <a:latin typeface="Century" panose="02040604050505020304" pitchFamily="18" charset="0"/>
            </a:endParaRPr>
          </a:p>
          <a:p>
            <a:r>
              <a:rPr lang="en-US" sz="2400" dirty="0" smtClean="0"/>
              <a:t>The </a:t>
            </a:r>
            <a:r>
              <a:rPr lang="en-US" sz="2400" dirty="0"/>
              <a:t>classic lesion is </a:t>
            </a:r>
            <a:r>
              <a:rPr lang="en-US" sz="2400" dirty="0" smtClean="0"/>
              <a:t>a chocolate </a:t>
            </a:r>
            <a:r>
              <a:rPr lang="en-US" sz="2400" dirty="0"/>
              <a:t>cyst of the ovary that contains </a:t>
            </a:r>
            <a:r>
              <a:rPr lang="en-US" sz="2400" dirty="0" smtClean="0"/>
              <a:t>old blood </a:t>
            </a:r>
            <a:r>
              <a:rPr lang="en-US" sz="2400" dirty="0"/>
              <a:t>that has undergone hemolysis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It </a:t>
            </a:r>
            <a:r>
              <a:rPr lang="en-US" sz="2400" dirty="0" smtClean="0"/>
              <a:t>has an </a:t>
            </a:r>
            <a:r>
              <a:rPr lang="en-US" sz="2400" dirty="0"/>
              <a:t>appearance of smooth walled, brown </a:t>
            </a:r>
            <a:r>
              <a:rPr lang="en-US" sz="2400" dirty="0" smtClean="0"/>
              <a:t>cyst, may </a:t>
            </a:r>
            <a:r>
              <a:rPr lang="en-US" sz="2400" dirty="0"/>
              <a:t>be </a:t>
            </a:r>
            <a:r>
              <a:rPr lang="en-US" sz="2400" dirty="0" err="1"/>
              <a:t>unilocular</a:t>
            </a:r>
            <a:r>
              <a:rPr lang="en-US" sz="2400" dirty="0"/>
              <a:t> but often </a:t>
            </a:r>
            <a:r>
              <a:rPr lang="en-US" sz="2400" dirty="0" err="1" smtClean="0"/>
              <a:t>multilocular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when </a:t>
            </a:r>
            <a:r>
              <a:rPr lang="en-US" sz="2400" b="1" dirty="0">
                <a:solidFill>
                  <a:srgbClr val="FF0000"/>
                </a:solidFill>
              </a:rPr>
              <a:t>&gt;3 cm in diameter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The cyst </a:t>
            </a:r>
            <a:r>
              <a:rPr lang="en-US" sz="2400" dirty="0" smtClean="0"/>
              <a:t>may undergo </a:t>
            </a:r>
            <a:r>
              <a:rPr lang="en-US" sz="2400" dirty="0"/>
              <a:t>rupture following rise in intra </a:t>
            </a:r>
            <a:r>
              <a:rPr lang="en-US" sz="2400" dirty="0" smtClean="0"/>
              <a:t>cystic pressure</a:t>
            </a:r>
            <a:r>
              <a:rPr lang="en-US" sz="2400" dirty="0"/>
              <a:t>, spilling its contents within </a:t>
            </a:r>
            <a:r>
              <a:rPr lang="en-US" sz="2400" dirty="0" smtClean="0"/>
              <a:t>the peritoneal </a:t>
            </a:r>
            <a:r>
              <a:rPr lang="en-US" sz="2400" dirty="0"/>
              <a:t>cavity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This can cause the </a:t>
            </a:r>
            <a:r>
              <a:rPr lang="en-US" sz="2400" dirty="0" smtClean="0"/>
              <a:t>severe </a:t>
            </a:r>
            <a:r>
              <a:rPr lang="en-US" sz="2400" b="1" dirty="0" smtClean="0">
                <a:solidFill>
                  <a:srgbClr val="7030A0"/>
                </a:solidFill>
                <a:latin typeface="Century" panose="02040604050505020304" pitchFamily="18" charset="0"/>
              </a:rPr>
              <a:t>abdominal </a:t>
            </a:r>
            <a:r>
              <a:rPr lang="en-US" sz="2400" b="1" dirty="0">
                <a:solidFill>
                  <a:srgbClr val="7030A0"/>
                </a:solidFill>
                <a:latin typeface="Century" panose="02040604050505020304" pitchFamily="18" charset="0"/>
              </a:rPr>
              <a:t>pain typically </a:t>
            </a:r>
            <a:r>
              <a:rPr lang="en-US" sz="2400" dirty="0"/>
              <a:t>associated </a:t>
            </a:r>
            <a:r>
              <a:rPr lang="en-US" sz="2400" dirty="0" smtClean="0"/>
              <a:t>with endometriosis </a:t>
            </a:r>
            <a:r>
              <a:rPr lang="en-US" sz="2400" dirty="0"/>
              <a:t>exacerbations. </a:t>
            </a:r>
            <a:endParaRPr lang="en-US" sz="2400" dirty="0" smtClean="0"/>
          </a:p>
          <a:p>
            <a:r>
              <a:rPr lang="en-US" sz="2400" dirty="0" smtClean="0"/>
              <a:t>The inflammatory </a:t>
            </a:r>
            <a:r>
              <a:rPr lang="en-US" sz="2400" dirty="0"/>
              <a:t>response causes adhesions that </a:t>
            </a:r>
            <a:r>
              <a:rPr lang="en-US" sz="2400" dirty="0" smtClean="0"/>
              <a:t>further increase </a:t>
            </a:r>
            <a:r>
              <a:rPr lang="en-US" sz="2400" dirty="0"/>
              <a:t>the morbidity of the </a:t>
            </a:r>
            <a:r>
              <a:rPr lang="en-US" sz="2400" dirty="0" smtClean="0"/>
              <a:t>disease.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4732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Century" panose="02040604050505020304" pitchFamily="18" charset="0"/>
              </a:rPr>
              <a:t>Clinical presentation </a:t>
            </a:r>
            <a:endParaRPr lang="en-US" sz="4800" b="1"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5720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 Women </a:t>
            </a:r>
            <a:r>
              <a:rPr lang="en-US" sz="2000" dirty="0"/>
              <a:t>are usually </a:t>
            </a:r>
            <a:r>
              <a:rPr lang="en-US" sz="2000" b="1" dirty="0" err="1">
                <a:solidFill>
                  <a:srgbClr val="7030A0"/>
                </a:solidFill>
              </a:rPr>
              <a:t>nullipara</a:t>
            </a:r>
            <a:r>
              <a:rPr lang="en-US" sz="2000" b="1" dirty="0">
                <a:solidFill>
                  <a:srgbClr val="7030A0"/>
                </a:solidFill>
              </a:rPr>
              <a:t> and </a:t>
            </a:r>
            <a:r>
              <a:rPr lang="en-US" sz="2000" b="1" dirty="0" smtClean="0">
                <a:solidFill>
                  <a:srgbClr val="7030A0"/>
                </a:solidFill>
              </a:rPr>
              <a:t>in reproductive </a:t>
            </a:r>
            <a:r>
              <a:rPr lang="en-US" sz="2000" b="1" dirty="0">
                <a:solidFill>
                  <a:srgbClr val="7030A0"/>
                </a:solidFill>
              </a:rPr>
              <a:t>age. </a:t>
            </a:r>
            <a:endParaRPr lang="en-US" sz="2000" b="1" dirty="0" smtClean="0">
              <a:solidFill>
                <a:srgbClr val="7030A0"/>
              </a:solidFill>
            </a:endParaRPr>
          </a:p>
          <a:p>
            <a:r>
              <a:rPr lang="en-US" sz="2000" dirty="0" smtClean="0"/>
              <a:t>There </a:t>
            </a:r>
            <a:r>
              <a:rPr lang="en-US" sz="2000" dirty="0"/>
              <a:t>may be family </a:t>
            </a:r>
            <a:r>
              <a:rPr lang="en-US" sz="2000" dirty="0" smtClean="0"/>
              <a:t>history of </a:t>
            </a:r>
            <a:r>
              <a:rPr lang="en-US" sz="2000" dirty="0"/>
              <a:t>endometriosis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 </a:t>
            </a:r>
            <a:r>
              <a:rPr lang="en-US" sz="2000" dirty="0"/>
              <a:t>The most </a:t>
            </a:r>
            <a:r>
              <a:rPr lang="en-US" sz="2000" dirty="0" smtClean="0"/>
              <a:t>common symptoms </a:t>
            </a:r>
            <a:r>
              <a:rPr lang="en-US" sz="2000" dirty="0"/>
              <a:t>associated with endometriosis </a:t>
            </a:r>
            <a:r>
              <a:rPr lang="en-US" sz="2000" dirty="0" smtClean="0"/>
              <a:t>are pelvic </a:t>
            </a:r>
            <a:r>
              <a:rPr lang="en-US" sz="2000" dirty="0"/>
              <a:t>pain, infertility, and abnormal </a:t>
            </a:r>
            <a:r>
              <a:rPr lang="en-US" sz="2000" dirty="0" smtClean="0"/>
              <a:t>uterine bleeding.</a:t>
            </a:r>
          </a:p>
          <a:p>
            <a:r>
              <a:rPr lang="en-US" sz="2000" dirty="0" smtClean="0"/>
              <a:t> </a:t>
            </a:r>
            <a:r>
              <a:rPr lang="en-US" sz="2000" dirty="0"/>
              <a:t>Women usually present </a:t>
            </a:r>
            <a:r>
              <a:rPr lang="en-US" sz="2000" dirty="0" smtClean="0"/>
              <a:t>with regular</a:t>
            </a:r>
            <a:r>
              <a:rPr lang="en-US" sz="2000" dirty="0"/>
              <a:t>, although short, menstrual cycles </a:t>
            </a:r>
            <a:r>
              <a:rPr lang="en-US" sz="2000" dirty="0" smtClean="0"/>
              <a:t>with  prolonged </a:t>
            </a:r>
            <a:r>
              <a:rPr lang="en-US" sz="2000" dirty="0"/>
              <a:t>flow of </a:t>
            </a:r>
            <a:r>
              <a:rPr lang="en-US" sz="2000" b="1" dirty="0">
                <a:solidFill>
                  <a:srgbClr val="002060"/>
                </a:solidFill>
              </a:rPr>
              <a:t>8 or more days</a:t>
            </a:r>
            <a:r>
              <a:rPr lang="en-US" sz="2000" b="1" dirty="0" smtClean="0">
                <a:solidFill>
                  <a:srgbClr val="002060"/>
                </a:solidFill>
              </a:rPr>
              <a:t>.</a:t>
            </a:r>
          </a:p>
          <a:p>
            <a:r>
              <a:rPr lang="en-US" sz="2000" dirty="0" smtClean="0"/>
              <a:t> </a:t>
            </a:r>
            <a:r>
              <a:rPr lang="en-US" sz="2000" dirty="0"/>
              <a:t>Onset </a:t>
            </a:r>
            <a:r>
              <a:rPr lang="en-US" sz="2000" dirty="0" smtClean="0"/>
              <a:t>of pain </a:t>
            </a:r>
            <a:r>
              <a:rPr lang="en-US" sz="2000" dirty="0"/>
              <a:t>usually precedes flow by a few days </a:t>
            </a:r>
            <a:r>
              <a:rPr lang="en-US" sz="2000" dirty="0" smtClean="0"/>
              <a:t>and begins </a:t>
            </a:r>
            <a:r>
              <a:rPr lang="en-US" sz="2000" dirty="0"/>
              <a:t>to resolve </a:t>
            </a:r>
            <a:r>
              <a:rPr lang="en-US" sz="2000" b="1" dirty="0">
                <a:solidFill>
                  <a:srgbClr val="FF0000"/>
                </a:solidFill>
              </a:rPr>
              <a:t>1–2 days </a:t>
            </a:r>
            <a:r>
              <a:rPr lang="en-US" sz="2000" dirty="0"/>
              <a:t>into the </a:t>
            </a:r>
            <a:r>
              <a:rPr lang="en-US" sz="2000" dirty="0" smtClean="0"/>
              <a:t>menses.</a:t>
            </a:r>
          </a:p>
          <a:p>
            <a:r>
              <a:rPr lang="en-US" sz="2000" dirty="0" smtClean="0"/>
              <a:t> Occasionally </a:t>
            </a:r>
            <a:r>
              <a:rPr lang="en-US" sz="2000" dirty="0"/>
              <a:t>women may present </a:t>
            </a:r>
            <a:r>
              <a:rPr lang="en-US" sz="2000" dirty="0" smtClean="0"/>
              <a:t>with </a:t>
            </a:r>
            <a:r>
              <a:rPr lang="en-US" sz="2000" dirty="0" err="1" smtClean="0"/>
              <a:t>endometriotic</a:t>
            </a:r>
            <a:r>
              <a:rPr lang="en-US" sz="2000" dirty="0" smtClean="0"/>
              <a:t> </a:t>
            </a:r>
            <a:r>
              <a:rPr lang="en-US" sz="2000" dirty="0"/>
              <a:t>cyst of one or both </a:t>
            </a:r>
            <a:r>
              <a:rPr lang="en-US" sz="2000" dirty="0" smtClean="0"/>
              <a:t>ovaries.</a:t>
            </a:r>
          </a:p>
          <a:p>
            <a:r>
              <a:rPr lang="en-US" sz="2000" dirty="0" smtClean="0"/>
              <a:t> These </a:t>
            </a:r>
            <a:r>
              <a:rPr lang="en-US" sz="2000" dirty="0"/>
              <a:t>masses can become quite painful, </a:t>
            </a:r>
            <a:r>
              <a:rPr lang="en-US" sz="2000" dirty="0" smtClean="0"/>
              <a:t>and patients </a:t>
            </a:r>
            <a:r>
              <a:rPr lang="en-US" sz="2000" dirty="0"/>
              <a:t>with rupture present with an </a:t>
            </a:r>
            <a:r>
              <a:rPr lang="en-US" sz="2000" dirty="0" smtClean="0"/>
              <a:t>acute surgical </a:t>
            </a:r>
            <a:r>
              <a:rPr lang="en-US" sz="2000" dirty="0"/>
              <a:t>abdomen.</a:t>
            </a:r>
          </a:p>
        </p:txBody>
      </p:sp>
    </p:spTree>
    <p:extLst>
      <p:ext uri="{BB962C8B-B14F-4D97-AF65-F5344CB8AC3E}">
        <p14:creationId xmlns:p14="http://schemas.microsoft.com/office/powerpoint/2010/main" val="22817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Century" panose="02040604050505020304" pitchFamily="18" charset="0"/>
              </a:rPr>
              <a:t>Symptoms </a:t>
            </a:r>
            <a:endParaRPr lang="en-US" sz="4800" b="1"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9679" y="1905000"/>
            <a:ext cx="9911943" cy="47701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300" b="1" dirty="0">
                <a:solidFill>
                  <a:srgbClr val="FF0000"/>
                </a:solidFill>
                <a:latin typeface="Century" panose="02040604050505020304" pitchFamily="18" charset="0"/>
              </a:rPr>
              <a:t>Pain</a:t>
            </a:r>
          </a:p>
          <a:p>
            <a:r>
              <a:rPr lang="en-US" sz="2100" dirty="0"/>
              <a:t>Although pain is common, a </a:t>
            </a:r>
            <a:r>
              <a:rPr lang="en-US" sz="2100" dirty="0" smtClean="0"/>
              <a:t>significant number </a:t>
            </a:r>
            <a:r>
              <a:rPr lang="en-US" sz="2100" dirty="0"/>
              <a:t>of women with endometriosis </a:t>
            </a:r>
            <a:r>
              <a:rPr lang="en-US" sz="2100" dirty="0" smtClean="0"/>
              <a:t>remain asymptomatic </a:t>
            </a:r>
            <a:r>
              <a:rPr lang="en-US" sz="2100" b="1" i="1" dirty="0" smtClean="0"/>
              <a:t>30%</a:t>
            </a:r>
            <a:r>
              <a:rPr lang="en-US" sz="2100" dirty="0" smtClean="0"/>
              <a:t>.</a:t>
            </a:r>
          </a:p>
          <a:p>
            <a:r>
              <a:rPr lang="en-US" sz="2100" dirty="0" smtClean="0"/>
              <a:t>The most </a:t>
            </a:r>
            <a:r>
              <a:rPr lang="en-US" sz="2100" dirty="0"/>
              <a:t>important point to remember is that </a:t>
            </a:r>
            <a:r>
              <a:rPr lang="en-US" sz="2100" dirty="0" smtClean="0"/>
              <a:t>the degree </a:t>
            </a:r>
            <a:r>
              <a:rPr lang="en-US" sz="2100" dirty="0"/>
              <a:t>of visible endometriosis has </a:t>
            </a:r>
            <a:r>
              <a:rPr lang="en-US" sz="2100" b="1" dirty="0" smtClean="0"/>
              <a:t>no correlation </a:t>
            </a:r>
            <a:r>
              <a:rPr lang="en-US" sz="2100" b="1" dirty="0"/>
              <a:t>with the degree of pain</a:t>
            </a:r>
            <a:r>
              <a:rPr lang="en-US" sz="2100" dirty="0"/>
              <a:t> or </a:t>
            </a:r>
            <a:r>
              <a:rPr lang="en-US" sz="2100" dirty="0" smtClean="0"/>
              <a:t>other symptomatic </a:t>
            </a:r>
            <a:r>
              <a:rPr lang="en-US" sz="2100" dirty="0"/>
              <a:t>impairment</a:t>
            </a:r>
            <a:r>
              <a:rPr lang="en-US" sz="2100" dirty="0" smtClean="0"/>
              <a:t>.</a:t>
            </a:r>
          </a:p>
          <a:p>
            <a:r>
              <a:rPr lang="en-US" sz="2100" dirty="0" smtClean="0"/>
              <a:t> </a:t>
            </a:r>
            <a:r>
              <a:rPr lang="en-US" sz="2100" dirty="0"/>
              <a:t>However, </a:t>
            </a:r>
            <a:r>
              <a:rPr lang="en-US" sz="2100" dirty="0" smtClean="0"/>
              <a:t>pain does </a:t>
            </a:r>
            <a:r>
              <a:rPr lang="en-US" sz="2100" dirty="0"/>
              <a:t>correlate with the depth of </a:t>
            </a:r>
            <a:r>
              <a:rPr lang="en-US" sz="2100" dirty="0" smtClean="0"/>
              <a:t>tissue infiltration</a:t>
            </a:r>
            <a:r>
              <a:rPr lang="en-US" sz="2100" dirty="0"/>
              <a:t>, as pain is thought to be related </a:t>
            </a:r>
            <a:r>
              <a:rPr lang="en-US" sz="2100" dirty="0" smtClean="0"/>
              <a:t>to the </a:t>
            </a:r>
            <a:r>
              <a:rPr lang="en-US" sz="2100" dirty="0"/>
              <a:t>degree of peritoneal inflammation </a:t>
            </a:r>
            <a:r>
              <a:rPr lang="en-US" sz="2100" dirty="0" smtClean="0"/>
              <a:t>rather than </a:t>
            </a:r>
            <a:r>
              <a:rPr lang="en-US" sz="2100" dirty="0"/>
              <a:t>the volume of implants</a:t>
            </a:r>
            <a:r>
              <a:rPr lang="en-US" sz="2100" dirty="0" smtClean="0"/>
              <a:t>.</a:t>
            </a:r>
          </a:p>
          <a:p>
            <a:r>
              <a:rPr lang="en-US" sz="2100" dirty="0" smtClean="0"/>
              <a:t> Associated </a:t>
            </a:r>
            <a:r>
              <a:rPr lang="en-US" sz="2100" dirty="0" smtClean="0"/>
              <a:t>intra pelvic/intra-abdominal </a:t>
            </a:r>
            <a:r>
              <a:rPr lang="en-US" sz="2100" dirty="0"/>
              <a:t>adhesions </a:t>
            </a:r>
            <a:r>
              <a:rPr lang="en-US" sz="2100" dirty="0" smtClean="0"/>
              <a:t>are </a:t>
            </a:r>
            <a:r>
              <a:rPr lang="en-US" sz="2100" dirty="0" smtClean="0"/>
              <a:t>also </a:t>
            </a:r>
            <a:r>
              <a:rPr lang="en-US" sz="2100" dirty="0"/>
              <a:t>important determinants of the degree </a:t>
            </a:r>
            <a:r>
              <a:rPr lang="en-US" sz="2100" dirty="0" smtClean="0"/>
              <a:t>of pain </a:t>
            </a:r>
            <a:r>
              <a:rPr lang="en-US" sz="2100" dirty="0"/>
              <a:t>experienced</a:t>
            </a:r>
            <a:r>
              <a:rPr lang="en-US" sz="2100" dirty="0" smtClean="0"/>
              <a:t>.</a:t>
            </a:r>
          </a:p>
          <a:p>
            <a:r>
              <a:rPr lang="en-US" sz="2100" dirty="0" smtClean="0"/>
              <a:t> </a:t>
            </a:r>
            <a:r>
              <a:rPr lang="en-US" sz="2100" b="1" dirty="0">
                <a:solidFill>
                  <a:srgbClr val="002060"/>
                </a:solidFill>
              </a:rPr>
              <a:t>Midline disease </a:t>
            </a:r>
            <a:r>
              <a:rPr lang="en-US" sz="2100" dirty="0"/>
              <a:t>is </a:t>
            </a:r>
            <a:r>
              <a:rPr lang="en-US" sz="2100" dirty="0" smtClean="0"/>
              <a:t>general believed </a:t>
            </a:r>
            <a:r>
              <a:rPr lang="en-US" sz="2100" dirty="0"/>
              <a:t>to be more painful than </a:t>
            </a:r>
            <a:r>
              <a:rPr lang="en-US" sz="2100" dirty="0" smtClean="0"/>
              <a:t>lateral disease.</a:t>
            </a:r>
          </a:p>
          <a:p>
            <a:r>
              <a:rPr lang="en-US" sz="2100" dirty="0" smtClean="0"/>
              <a:t> </a:t>
            </a:r>
            <a:r>
              <a:rPr lang="en-US" sz="2100" dirty="0"/>
              <a:t>In addition to pain, patients </a:t>
            </a:r>
            <a:r>
              <a:rPr lang="en-US" sz="2100" dirty="0" smtClean="0"/>
              <a:t>present with </a:t>
            </a:r>
            <a:r>
              <a:rPr lang="en-US" sz="2100" b="1" i="1" u="sng" dirty="0">
                <a:solidFill>
                  <a:srgbClr val="7030A0"/>
                </a:solidFill>
              </a:rPr>
              <a:t>nonspecific symptoms </a:t>
            </a:r>
            <a:r>
              <a:rPr lang="en-US" sz="2100" dirty="0"/>
              <a:t>of </a:t>
            </a:r>
            <a:r>
              <a:rPr lang="en-US" sz="2100" dirty="0" smtClean="0"/>
              <a:t>fatigue</a:t>
            </a:r>
            <a:r>
              <a:rPr lang="en-US" sz="2100" dirty="0" smtClean="0"/>
              <a:t>, generalized </a:t>
            </a:r>
            <a:r>
              <a:rPr lang="en-US" sz="2100" dirty="0"/>
              <a:t>malaise, and sleep disturbances.</a:t>
            </a:r>
          </a:p>
        </p:txBody>
      </p:sp>
    </p:spTree>
    <p:extLst>
      <p:ext uri="{BB962C8B-B14F-4D97-AF65-F5344CB8AC3E}">
        <p14:creationId xmlns:p14="http://schemas.microsoft.com/office/powerpoint/2010/main" val="353346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5075" y="879566"/>
            <a:ext cx="8915400" cy="533835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Century" panose="02040604050505020304" pitchFamily="18" charset="0"/>
              </a:rPr>
              <a:t>    </a:t>
            </a:r>
            <a:r>
              <a:rPr lang="en-US" sz="2800" b="1" dirty="0" smtClean="0">
                <a:latin typeface="Century" panose="02040604050505020304" pitchFamily="18" charset="0"/>
              </a:rPr>
              <a:t>Pain </a:t>
            </a:r>
            <a:r>
              <a:rPr lang="en-US" sz="2800" b="1" dirty="0">
                <a:latin typeface="Century" panose="02040604050505020304" pitchFamily="18" charset="0"/>
              </a:rPr>
              <a:t>related to endometriosis may present </a:t>
            </a:r>
            <a:r>
              <a:rPr lang="en-US" sz="2800" b="1" dirty="0" smtClean="0">
                <a:latin typeface="Century" panose="02040604050505020304" pitchFamily="18" charset="0"/>
              </a:rPr>
              <a:t>as any </a:t>
            </a:r>
            <a:r>
              <a:rPr lang="en-US" sz="2800" b="1" dirty="0">
                <a:latin typeface="Century" panose="02040604050505020304" pitchFamily="18" charset="0"/>
              </a:rPr>
              <a:t>of the following</a:t>
            </a:r>
            <a:r>
              <a:rPr lang="en-US" sz="2800" b="1" dirty="0" smtClean="0">
                <a:latin typeface="Century" panose="02040604050505020304" pitchFamily="18" charset="0"/>
              </a:rPr>
              <a:t>: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sz="2100" dirty="0"/>
              <a:t> </a:t>
            </a:r>
            <a:r>
              <a:rPr lang="en-US" sz="2100" dirty="0" smtClean="0"/>
              <a:t>Dysmenorrhea.</a:t>
            </a:r>
            <a:endParaRPr lang="en-US" sz="2100" dirty="0"/>
          </a:p>
          <a:p>
            <a:r>
              <a:rPr lang="en-US" sz="2100" dirty="0"/>
              <a:t> Dyspareunia </a:t>
            </a:r>
            <a:r>
              <a:rPr lang="en-US" sz="2100" b="1" u="sng" dirty="0">
                <a:solidFill>
                  <a:srgbClr val="00B050"/>
                </a:solidFill>
              </a:rPr>
              <a:t>(painful intercourse</a:t>
            </a:r>
            <a:r>
              <a:rPr lang="en-US" sz="2100" b="1" u="sng" dirty="0" smtClean="0">
                <a:solidFill>
                  <a:srgbClr val="00B050"/>
                </a:solidFill>
              </a:rPr>
              <a:t>).</a:t>
            </a:r>
            <a:endParaRPr lang="en-US" sz="2100" b="1" u="sng" dirty="0">
              <a:solidFill>
                <a:srgbClr val="00B050"/>
              </a:solidFill>
            </a:endParaRPr>
          </a:p>
          <a:p>
            <a:r>
              <a:rPr lang="en-US" sz="2100" dirty="0"/>
              <a:t> Painful defecation </a:t>
            </a:r>
            <a:r>
              <a:rPr lang="en-US" sz="2100" b="1" dirty="0">
                <a:solidFill>
                  <a:srgbClr val="7030A0"/>
                </a:solidFill>
              </a:rPr>
              <a:t>(</a:t>
            </a:r>
            <a:r>
              <a:rPr lang="en-US" sz="2100" b="1" dirty="0" err="1">
                <a:solidFill>
                  <a:srgbClr val="7030A0"/>
                </a:solidFill>
              </a:rPr>
              <a:t>dyschezia</a:t>
            </a:r>
            <a:r>
              <a:rPr lang="en-US" sz="2100" b="1" dirty="0" smtClean="0">
                <a:solidFill>
                  <a:srgbClr val="7030A0"/>
                </a:solidFill>
              </a:rPr>
              <a:t>).</a:t>
            </a:r>
            <a:endParaRPr lang="en-US" sz="2100" b="1" dirty="0">
              <a:solidFill>
                <a:srgbClr val="7030A0"/>
              </a:solidFill>
            </a:endParaRPr>
          </a:p>
          <a:p>
            <a:r>
              <a:rPr lang="en-US" sz="2100" dirty="0"/>
              <a:t> Lower back or abdominal </a:t>
            </a:r>
            <a:r>
              <a:rPr lang="en-US" sz="2100" dirty="0" smtClean="0"/>
              <a:t>pain.</a:t>
            </a:r>
            <a:endParaRPr lang="en-US" sz="2100" dirty="0"/>
          </a:p>
          <a:p>
            <a:r>
              <a:rPr lang="en-US" sz="2100" dirty="0"/>
              <a:t> Chronic pelvic pain </a:t>
            </a:r>
            <a:r>
              <a:rPr lang="en-US" sz="2100" b="1" dirty="0">
                <a:solidFill>
                  <a:srgbClr val="FF0000"/>
                </a:solidFill>
              </a:rPr>
              <a:t>(noncyclic </a:t>
            </a:r>
            <a:r>
              <a:rPr lang="en-US" sz="2100" b="1" dirty="0" smtClean="0">
                <a:solidFill>
                  <a:srgbClr val="FF0000"/>
                </a:solidFill>
              </a:rPr>
              <a:t>abdominal  </a:t>
            </a:r>
            <a:r>
              <a:rPr lang="en-US" sz="2100" b="1" dirty="0">
                <a:solidFill>
                  <a:srgbClr val="FF0000"/>
                </a:solidFill>
              </a:rPr>
              <a:t>pelvic pain of at least 6 months duration</a:t>
            </a:r>
            <a:r>
              <a:rPr lang="en-US" sz="2100" b="1" dirty="0" smtClean="0">
                <a:solidFill>
                  <a:srgbClr val="FF0000"/>
                </a:solidFill>
              </a:rPr>
              <a:t>).</a:t>
            </a:r>
            <a:endParaRPr lang="en-US" sz="2100" b="1" dirty="0">
              <a:solidFill>
                <a:srgbClr val="FF0000"/>
              </a:solidFill>
            </a:endParaRPr>
          </a:p>
          <a:p>
            <a:r>
              <a:rPr lang="en-US" sz="2100" dirty="0"/>
              <a:t> Painful micturition </a:t>
            </a:r>
            <a:r>
              <a:rPr lang="en-US" sz="2100" b="1" dirty="0">
                <a:solidFill>
                  <a:srgbClr val="0070C0"/>
                </a:solidFill>
              </a:rPr>
              <a:t>(dysuria</a:t>
            </a:r>
            <a:r>
              <a:rPr lang="en-US" sz="2100" b="1" dirty="0" smtClean="0">
                <a:solidFill>
                  <a:srgbClr val="0070C0"/>
                </a:solidFill>
              </a:rPr>
              <a:t>).</a:t>
            </a:r>
            <a:endParaRPr lang="en-US" sz="2100" b="1" dirty="0">
              <a:solidFill>
                <a:srgbClr val="0070C0"/>
              </a:solidFill>
            </a:endParaRPr>
          </a:p>
          <a:p>
            <a:r>
              <a:rPr lang="en-US" sz="2100" dirty="0"/>
              <a:t> Inguinal </a:t>
            </a:r>
            <a:r>
              <a:rPr lang="en-US" sz="2100" dirty="0" smtClean="0"/>
              <a:t>pain.</a:t>
            </a:r>
            <a:endParaRPr lang="en-US" sz="2100" dirty="0"/>
          </a:p>
          <a:p>
            <a:r>
              <a:rPr lang="en-US" sz="2100" dirty="0"/>
              <a:t> Pain during </a:t>
            </a:r>
            <a:r>
              <a:rPr lang="en-US" sz="2100" dirty="0" smtClean="0"/>
              <a:t>exercise.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07945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2824" y="666206"/>
            <a:ext cx="9324114" cy="528420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  <a:latin typeface="Century" panose="02040604050505020304" pitchFamily="18" charset="0"/>
              </a:rPr>
              <a:t>Infertility</a:t>
            </a:r>
            <a:r>
              <a:rPr lang="en-US" sz="3600" b="1" dirty="0" smtClean="0">
                <a:latin typeface="Century" panose="020406040505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dirty="0" smtClean="0"/>
              <a:t>The </a:t>
            </a:r>
            <a:r>
              <a:rPr lang="en-US" sz="2400" dirty="0"/>
              <a:t>next most common symptom </a:t>
            </a:r>
            <a:r>
              <a:rPr lang="en-US" sz="2400" b="1" dirty="0">
                <a:solidFill>
                  <a:srgbClr val="0070C0"/>
                </a:solidFill>
              </a:rPr>
              <a:t>is infertility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In women with moderate and </a:t>
            </a:r>
            <a:r>
              <a:rPr lang="en-US" sz="2400" dirty="0" smtClean="0"/>
              <a:t>severe endometriosis</a:t>
            </a:r>
            <a:r>
              <a:rPr lang="en-US" sz="2400" dirty="0"/>
              <a:t>, there is adhesion of </a:t>
            </a:r>
            <a:r>
              <a:rPr lang="en-US" sz="2400" dirty="0" smtClean="0"/>
              <a:t>ovaries</a:t>
            </a:r>
            <a:r>
              <a:rPr lang="en-US" sz="2400" dirty="0"/>
              <a:t> </a:t>
            </a:r>
            <a:r>
              <a:rPr lang="en-US" sz="2400" dirty="0" smtClean="0"/>
              <a:t>and </a:t>
            </a:r>
            <a:r>
              <a:rPr lang="en-US" sz="2400" dirty="0"/>
              <a:t>fallopian tubes with adjacent </a:t>
            </a:r>
            <a:r>
              <a:rPr lang="en-US" sz="2400" dirty="0" smtClean="0"/>
              <a:t>structures resulting </a:t>
            </a:r>
            <a:r>
              <a:rPr lang="en-US" sz="2400" dirty="0"/>
              <a:t>in decreased fertility </a:t>
            </a:r>
            <a:r>
              <a:rPr lang="en-US" sz="2400" dirty="0" smtClean="0"/>
              <a:t>rates.</a:t>
            </a:r>
          </a:p>
          <a:p>
            <a:pPr marL="0" indent="0">
              <a:buNone/>
            </a:pPr>
            <a:r>
              <a:rPr lang="en-US" sz="2400" dirty="0" smtClean="0"/>
              <a:t> Interestingly</a:t>
            </a:r>
            <a:r>
              <a:rPr lang="en-US" sz="2400" dirty="0"/>
              <a:t>, women with only minimal </a:t>
            </a:r>
            <a:r>
              <a:rPr lang="en-US" sz="2400" dirty="0" smtClean="0"/>
              <a:t>or mild </a:t>
            </a:r>
            <a:r>
              <a:rPr lang="en-US" sz="2400" dirty="0"/>
              <a:t>disease may also </a:t>
            </a:r>
            <a:r>
              <a:rPr lang="en-US" sz="2400" b="1" i="1" u="sng" dirty="0">
                <a:solidFill>
                  <a:srgbClr val="002060"/>
                </a:solidFill>
              </a:rPr>
              <a:t>have decreased </a:t>
            </a:r>
            <a:r>
              <a:rPr lang="en-US" sz="2400" b="1" i="1" u="sng" dirty="0" smtClean="0">
                <a:solidFill>
                  <a:srgbClr val="002060"/>
                </a:solidFill>
              </a:rPr>
              <a:t>fertility</a:t>
            </a:r>
            <a:r>
              <a:rPr lang="en-US" sz="2400" dirty="0" smtClean="0"/>
              <a:t> when </a:t>
            </a:r>
            <a:r>
              <a:rPr lang="en-US" sz="2400" dirty="0"/>
              <a:t>compared to those without </a:t>
            </a:r>
            <a:r>
              <a:rPr lang="en-US" sz="2400" dirty="0" smtClean="0"/>
              <a:t>clinical evidence </a:t>
            </a:r>
            <a:r>
              <a:rPr lang="en-US" sz="2400" dirty="0"/>
              <a:t>of endometriosis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  <a:r>
              <a:rPr lang="en-US" sz="2400" dirty="0"/>
              <a:t>In the absence </a:t>
            </a:r>
            <a:r>
              <a:rPr lang="en-US" sz="2400" dirty="0" smtClean="0"/>
              <a:t>of anatomic </a:t>
            </a:r>
            <a:r>
              <a:rPr lang="en-US" sz="2400" dirty="0"/>
              <a:t>distortion of the pelvis, </a:t>
            </a:r>
            <a:r>
              <a:rPr lang="en-US" sz="2400" dirty="0" smtClean="0"/>
              <a:t>the mechanism </a:t>
            </a:r>
            <a:r>
              <a:rPr lang="en-US" sz="2400" dirty="0"/>
              <a:t>of infertility associated </a:t>
            </a:r>
            <a:r>
              <a:rPr lang="en-US" sz="2400" dirty="0" smtClean="0"/>
              <a:t>with endometriosis </a:t>
            </a:r>
            <a:r>
              <a:rPr lang="en-US" sz="2400" dirty="0"/>
              <a:t>implants alone </a:t>
            </a:r>
            <a:r>
              <a:rPr lang="en-US" sz="2400" b="1" dirty="0"/>
              <a:t>is </a:t>
            </a:r>
            <a:r>
              <a:rPr lang="en-US" sz="2400" b="1" dirty="0" smtClean="0"/>
              <a:t>poorly understood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060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7327" y="775063"/>
            <a:ext cx="9311050" cy="52207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b="1" dirty="0"/>
              <a:t>There are three other </a:t>
            </a:r>
            <a:r>
              <a:rPr lang="en-US" sz="2400" b="1" dirty="0" smtClean="0"/>
              <a:t>major theories </a:t>
            </a:r>
            <a:r>
              <a:rPr lang="en-US" sz="2400" b="1" dirty="0"/>
              <a:t>that may explain the </a:t>
            </a:r>
            <a:r>
              <a:rPr lang="en-US" sz="2400" b="1" dirty="0" smtClean="0"/>
              <a:t>decreased monthly </a:t>
            </a:r>
            <a:r>
              <a:rPr lang="en-US" sz="2400" b="1" dirty="0"/>
              <a:t>fecundity rates seen in women </a:t>
            </a:r>
            <a:r>
              <a:rPr lang="en-US" sz="2400" b="1" dirty="0" smtClean="0"/>
              <a:t>with endometriosis</a:t>
            </a:r>
            <a:r>
              <a:rPr lang="en-US" sz="2400" b="1" dirty="0" smtClean="0"/>
              <a:t>: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1</a:t>
            </a:r>
            <a:r>
              <a:rPr lang="en-US" sz="2000" b="1" dirty="0">
                <a:solidFill>
                  <a:srgbClr val="FF0000"/>
                </a:solidFill>
              </a:rPr>
              <a:t>.</a:t>
            </a:r>
            <a:r>
              <a:rPr lang="en-US" sz="2000" dirty="0"/>
              <a:t> </a:t>
            </a:r>
            <a:r>
              <a:rPr lang="en-US" sz="2000" dirty="0" smtClean="0"/>
              <a:t>  Increased </a:t>
            </a:r>
            <a:r>
              <a:rPr lang="en-US" sz="2000" dirty="0"/>
              <a:t>incidence of </a:t>
            </a:r>
            <a:r>
              <a:rPr lang="en-US" sz="2000" dirty="0" smtClean="0"/>
              <a:t>luteinized </a:t>
            </a:r>
            <a:r>
              <a:rPr lang="en-US" sz="2000" dirty="0" err="1" smtClean="0"/>
              <a:t>unruptured</a:t>
            </a:r>
            <a:r>
              <a:rPr lang="en-US" sz="2000" dirty="0" smtClean="0"/>
              <a:t> </a:t>
            </a:r>
            <a:r>
              <a:rPr lang="en-US" sz="2000" dirty="0"/>
              <a:t>ovarian follicle </a:t>
            </a:r>
            <a:r>
              <a:rPr lang="en-US" sz="2000" dirty="0" smtClean="0"/>
              <a:t>syndrome 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(trapped </a:t>
            </a: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oocyte)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</a:rPr>
              <a:t>2.</a:t>
            </a:r>
            <a:r>
              <a:rPr lang="en-US" sz="2000" dirty="0"/>
              <a:t> </a:t>
            </a:r>
            <a:r>
              <a:rPr lang="en-US" sz="2000" dirty="0" smtClean="0"/>
              <a:t>  Increased </a:t>
            </a:r>
            <a:r>
              <a:rPr lang="en-US" sz="2000" dirty="0"/>
              <a:t>peritoneal </a:t>
            </a:r>
            <a:r>
              <a:rPr lang="en-US" sz="2000" dirty="0" smtClean="0"/>
              <a:t>prostaglandin production </a:t>
            </a:r>
            <a:r>
              <a:rPr lang="en-US" sz="2000" dirty="0"/>
              <a:t>or peritoneal </a:t>
            </a:r>
            <a:r>
              <a:rPr lang="en-US" sz="2000" dirty="0" smtClean="0"/>
              <a:t>macrophage activity </a:t>
            </a: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(resulting in oocyte phagocytosis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endParaRPr 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</a:rPr>
              <a:t>3</a:t>
            </a:r>
            <a:r>
              <a:rPr lang="en-US" sz="2000" b="1" dirty="0" smtClean="0">
                <a:solidFill>
                  <a:srgbClr val="FF0000"/>
                </a:solidFill>
              </a:rPr>
              <a:t>.</a:t>
            </a:r>
            <a:r>
              <a:rPr lang="en-US" sz="2000" dirty="0" smtClean="0"/>
              <a:t>   </a:t>
            </a:r>
            <a:r>
              <a:rPr lang="en-US" sz="2000" dirty="0"/>
              <a:t>Non receptive endometrium </a:t>
            </a: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(because 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luteal </a:t>
            </a: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phase dysfunction or 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abnormalities</a:t>
            </a: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90869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rgbClr val="FF0000"/>
                </a:solidFill>
              </a:rPr>
              <a:t>Abnormal </a:t>
            </a:r>
            <a:r>
              <a:rPr lang="en-US" sz="2000" dirty="0">
                <a:solidFill>
                  <a:srgbClr val="FF0000"/>
                </a:solidFill>
              </a:rPr>
              <a:t>Uterine Bleeding</a:t>
            </a:r>
          </a:p>
          <a:p>
            <a:r>
              <a:rPr lang="en-US" dirty="0"/>
              <a:t>Abnormal uterine bleeding frequently </a:t>
            </a:r>
            <a:r>
              <a:rPr lang="en-US" dirty="0" smtClean="0"/>
              <a:t>has been </a:t>
            </a:r>
            <a:r>
              <a:rPr lang="en-US" dirty="0"/>
              <a:t>associated with endometriosis.</a:t>
            </a:r>
          </a:p>
          <a:p>
            <a:r>
              <a:rPr lang="en-US" dirty="0"/>
              <a:t>Abnormal uterine bleeding may be due </a:t>
            </a:r>
            <a:r>
              <a:rPr lang="en-US" dirty="0" smtClean="0"/>
              <a:t>to associated </a:t>
            </a:r>
            <a:r>
              <a:rPr lang="en-US" dirty="0"/>
              <a:t>anovulation or </a:t>
            </a:r>
            <a:r>
              <a:rPr lang="en-US" dirty="0" smtClean="0"/>
              <a:t>coexisting pathology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04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symptoms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67543"/>
            <a:ext cx="8915400" cy="4885508"/>
          </a:xfrm>
        </p:spPr>
        <p:txBody>
          <a:bodyPr>
            <a:normAutofit/>
          </a:bodyPr>
          <a:lstStyle/>
          <a:p>
            <a:r>
              <a:rPr lang="en-US" dirty="0" smtClean="0"/>
              <a:t>Uncommon </a:t>
            </a:r>
            <a:r>
              <a:rPr lang="en-US" dirty="0"/>
              <a:t>symptoms are usually </a:t>
            </a:r>
            <a:r>
              <a:rPr lang="en-US" dirty="0" smtClean="0"/>
              <a:t>attributable to </a:t>
            </a:r>
            <a:r>
              <a:rPr lang="en-US" dirty="0"/>
              <a:t>endometriosis involvement of </a:t>
            </a:r>
            <a:r>
              <a:rPr lang="en-US" dirty="0" smtClean="0"/>
              <a:t>atypical locations.</a:t>
            </a:r>
          </a:p>
          <a:p>
            <a:r>
              <a:rPr lang="en-US" dirty="0" smtClean="0"/>
              <a:t> </a:t>
            </a:r>
            <a:r>
              <a:rPr lang="en-US" dirty="0"/>
              <a:t>In addition to bowel implants </a:t>
            </a:r>
            <a:r>
              <a:rPr lang="en-US" dirty="0" smtClean="0"/>
              <a:t>that can </a:t>
            </a:r>
            <a:r>
              <a:rPr lang="en-US" dirty="0"/>
              <a:t>cause rectal bleeding or </a:t>
            </a:r>
            <a:r>
              <a:rPr lang="en-US" dirty="0" smtClean="0"/>
              <a:t>obstruction, endometriosis </a:t>
            </a:r>
            <a:r>
              <a:rPr lang="en-US" dirty="0"/>
              <a:t>can be located in the </a:t>
            </a:r>
            <a:r>
              <a:rPr lang="en-US" dirty="0" smtClean="0"/>
              <a:t>bladder, causing </a:t>
            </a:r>
            <a:r>
              <a:rPr lang="en-US" dirty="0"/>
              <a:t>suprapubic pain, frequency, </a:t>
            </a:r>
            <a:r>
              <a:rPr lang="en-US" dirty="0" smtClean="0"/>
              <a:t>urgency, dysuria</a:t>
            </a:r>
            <a:r>
              <a:rPr lang="en-US" dirty="0"/>
              <a:t>, and hematuria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Ureteral </a:t>
            </a:r>
            <a:r>
              <a:rPr lang="en-US" dirty="0" smtClean="0"/>
              <a:t>involvement may </a:t>
            </a:r>
            <a:r>
              <a:rPr lang="en-US" dirty="0"/>
              <a:t>cause upper urinary tract symptoms </a:t>
            </a:r>
            <a:r>
              <a:rPr lang="en-US" dirty="0" smtClean="0"/>
              <a:t>such as </a:t>
            </a:r>
            <a:r>
              <a:rPr lang="en-US" dirty="0"/>
              <a:t>flank pain or backaches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Pulmonary involvement </a:t>
            </a:r>
            <a:r>
              <a:rPr lang="en-US" dirty="0"/>
              <a:t>can result in pleuritic </a:t>
            </a:r>
            <a:r>
              <a:rPr lang="en-US" dirty="0" smtClean="0"/>
              <a:t>pain, pleural </a:t>
            </a:r>
            <a:r>
              <a:rPr lang="en-US" dirty="0"/>
              <a:t>effusion, cough, hemoptysis, </a:t>
            </a:r>
            <a:r>
              <a:rPr lang="en-US" dirty="0" smtClean="0"/>
              <a:t>or pneumothorax.</a:t>
            </a:r>
          </a:p>
          <a:p>
            <a:r>
              <a:rPr lang="en-US" dirty="0" smtClean="0"/>
              <a:t> </a:t>
            </a:r>
            <a:r>
              <a:rPr lang="en-US" dirty="0"/>
              <a:t>Cyclic headaches or </a:t>
            </a:r>
            <a:r>
              <a:rPr lang="en-US" dirty="0" smtClean="0"/>
              <a:t>seizures may </a:t>
            </a:r>
            <a:r>
              <a:rPr lang="en-US" dirty="0"/>
              <a:t>indicate brain lesions. </a:t>
            </a:r>
            <a:endParaRPr lang="en-US" dirty="0" smtClean="0"/>
          </a:p>
          <a:p>
            <a:r>
              <a:rPr lang="en-US" dirty="0" smtClean="0"/>
              <a:t>Sciatica </a:t>
            </a:r>
            <a:r>
              <a:rPr lang="en-US" dirty="0"/>
              <a:t>has </a:t>
            </a:r>
            <a:r>
              <a:rPr lang="en-US" dirty="0" smtClean="0"/>
              <a:t>been reported </a:t>
            </a:r>
            <a:r>
              <a:rPr lang="en-US" dirty="0"/>
              <a:t>from endometriosis in </a:t>
            </a:r>
            <a:r>
              <a:rPr lang="en-US" dirty="0" err="1" smtClean="0"/>
              <a:t>th</a:t>
            </a:r>
            <a:r>
              <a:rPr lang="en-US" dirty="0" smtClean="0"/>
              <a:t> retroperitoneal space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85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3473" y="637172"/>
            <a:ext cx="8911687" cy="1280890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Introduction 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9759" y="1624149"/>
            <a:ext cx="9794377" cy="5090160"/>
          </a:xfrm>
        </p:spPr>
        <p:txBody>
          <a:bodyPr>
            <a:noAutofit/>
          </a:bodyPr>
          <a:lstStyle/>
          <a:p>
            <a:r>
              <a:rPr lang="en-US" sz="2400" dirty="0"/>
              <a:t>Endometriosis is defined as the </a:t>
            </a:r>
            <a:r>
              <a:rPr lang="en-US" sz="2400" dirty="0" smtClean="0"/>
              <a:t>presence of </a:t>
            </a:r>
            <a:r>
              <a:rPr lang="en-US" sz="2400" dirty="0"/>
              <a:t>normal endometrial mucosa </a:t>
            </a:r>
            <a:r>
              <a:rPr lang="en-US" sz="2400" b="1" i="1" u="sng" dirty="0">
                <a:solidFill>
                  <a:srgbClr val="FF0000"/>
                </a:solidFill>
              </a:rPr>
              <a:t>(</a:t>
            </a:r>
            <a:r>
              <a:rPr lang="en-US" sz="2400" b="1" i="1" u="sng" dirty="0" smtClean="0">
                <a:solidFill>
                  <a:srgbClr val="FF0000"/>
                </a:solidFill>
              </a:rPr>
              <a:t>glands  and </a:t>
            </a:r>
            <a:r>
              <a:rPr lang="en-US" sz="2400" b="1" i="1" u="sng" dirty="0">
                <a:solidFill>
                  <a:srgbClr val="FF0000"/>
                </a:solidFill>
              </a:rPr>
              <a:t>stroma) </a:t>
            </a:r>
            <a:r>
              <a:rPr lang="en-US" sz="2400" dirty="0"/>
              <a:t>abnormally implanted </a:t>
            </a:r>
            <a:r>
              <a:rPr lang="en-US" sz="2400" dirty="0" smtClean="0"/>
              <a:t>in locations </a:t>
            </a:r>
            <a:r>
              <a:rPr lang="en-US" sz="2400" dirty="0"/>
              <a:t>other than the uterus </a:t>
            </a:r>
            <a:r>
              <a:rPr lang="en-US" sz="2400" b="1" i="1" u="sng" dirty="0">
                <a:solidFill>
                  <a:srgbClr val="0070C0"/>
                </a:solidFill>
              </a:rPr>
              <a:t>(outside </a:t>
            </a:r>
            <a:r>
              <a:rPr lang="en-US" sz="2400" b="1" i="1" u="sng" dirty="0" smtClean="0">
                <a:solidFill>
                  <a:srgbClr val="0070C0"/>
                </a:solidFill>
              </a:rPr>
              <a:t>the endometrium </a:t>
            </a:r>
            <a:r>
              <a:rPr lang="en-US" sz="2400" b="1" i="1" u="sng" dirty="0">
                <a:solidFill>
                  <a:srgbClr val="0070C0"/>
                </a:solidFill>
              </a:rPr>
              <a:t>and myometrium</a:t>
            </a:r>
            <a:r>
              <a:rPr lang="en-US" sz="2400" b="1" i="1" u="sng" dirty="0" smtClean="0">
                <a:solidFill>
                  <a:srgbClr val="0070C0"/>
                </a:solidFill>
              </a:rPr>
              <a:t>).</a:t>
            </a:r>
          </a:p>
          <a:p>
            <a:r>
              <a:rPr lang="en-US" sz="2400" dirty="0" smtClean="0"/>
              <a:t> This endometrial </a:t>
            </a:r>
            <a:r>
              <a:rPr lang="en-US" sz="2400" dirty="0"/>
              <a:t>tissue possesses the same </a:t>
            </a:r>
            <a:r>
              <a:rPr lang="en-US" sz="2400" dirty="0" smtClean="0"/>
              <a:t>steroid receptors </a:t>
            </a:r>
            <a:r>
              <a:rPr lang="en-US" sz="2400" dirty="0"/>
              <a:t>as normal endometrium and </a:t>
            </a:r>
            <a:r>
              <a:rPr lang="en-US" sz="2400" dirty="0" smtClean="0"/>
              <a:t>is capable </a:t>
            </a:r>
            <a:r>
              <a:rPr lang="en-US" sz="2400" dirty="0"/>
              <a:t>of responding to the normal </a:t>
            </a:r>
            <a:r>
              <a:rPr lang="en-US" sz="2400" dirty="0" smtClean="0"/>
              <a:t>cyclic hormonal </a:t>
            </a:r>
            <a:r>
              <a:rPr lang="en-US" sz="2400" dirty="0"/>
              <a:t>changes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This results in </a:t>
            </a:r>
            <a:r>
              <a:rPr lang="en-US" sz="2400" dirty="0" smtClean="0"/>
              <a:t>microscopic internal </a:t>
            </a:r>
            <a:r>
              <a:rPr lang="en-US" sz="2400" dirty="0"/>
              <a:t>bleeding, with the </a:t>
            </a:r>
            <a:r>
              <a:rPr lang="en-US" sz="2400" dirty="0" smtClean="0"/>
              <a:t>subsequent inflammatory </a:t>
            </a:r>
            <a:r>
              <a:rPr lang="en-US" sz="2400" dirty="0"/>
              <a:t>response, </a:t>
            </a:r>
            <a:r>
              <a:rPr lang="en-US" sz="2400" dirty="0" smtClean="0"/>
              <a:t>neovascularization, and </a:t>
            </a:r>
            <a:r>
              <a:rPr lang="en-US" sz="2400" dirty="0"/>
              <a:t>fibrosis formation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Resulted changes </a:t>
            </a:r>
            <a:r>
              <a:rPr lang="en-US" sz="2400" dirty="0" smtClean="0"/>
              <a:t>are responsible </a:t>
            </a:r>
            <a:r>
              <a:rPr lang="en-US" sz="2400" dirty="0"/>
              <a:t>for </a:t>
            </a:r>
            <a:r>
              <a:rPr lang="en-US" sz="2400" b="1" dirty="0">
                <a:solidFill>
                  <a:srgbClr val="7030A0"/>
                </a:solidFill>
              </a:rPr>
              <a:t>the clinical consequences </a:t>
            </a:r>
            <a:r>
              <a:rPr lang="en-US" sz="2400" b="1" dirty="0" smtClean="0">
                <a:solidFill>
                  <a:srgbClr val="7030A0"/>
                </a:solidFill>
              </a:rPr>
              <a:t>of this </a:t>
            </a:r>
            <a:r>
              <a:rPr lang="en-US" sz="2400" b="1" dirty="0">
                <a:solidFill>
                  <a:srgbClr val="7030A0"/>
                </a:solidFill>
              </a:rPr>
              <a:t>disease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3819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5703" y="597985"/>
            <a:ext cx="8911687" cy="1280890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Century" panose="02040604050505020304" pitchFamily="18" charset="0"/>
              </a:rPr>
              <a:t>Sings</a:t>
            </a:r>
            <a:endParaRPr lang="en-US" sz="4800"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2011" y="1441268"/>
            <a:ext cx="9611497" cy="507709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Inspection</a:t>
            </a:r>
          </a:p>
          <a:p>
            <a:r>
              <a:rPr lang="en-US" b="1" dirty="0"/>
              <a:t>Endometriosis of the vagina, </a:t>
            </a:r>
            <a:r>
              <a:rPr lang="en-US" b="1" dirty="0" smtClean="0"/>
              <a:t>perineum umbilicus</a:t>
            </a:r>
            <a:r>
              <a:rPr lang="en-US" b="1" dirty="0"/>
              <a:t>, inguinal area, or surgical </a:t>
            </a:r>
            <a:r>
              <a:rPr lang="en-US" b="1" dirty="0" smtClean="0"/>
              <a:t>scars </a:t>
            </a:r>
            <a:r>
              <a:rPr lang="en-US" b="1" dirty="0"/>
              <a:t>may be visible as pigmented </a:t>
            </a:r>
            <a:r>
              <a:rPr lang="en-US" b="1" dirty="0" smtClean="0"/>
              <a:t>lesion that </a:t>
            </a:r>
            <a:r>
              <a:rPr lang="en-US" b="1" dirty="0"/>
              <a:t>have cyclic pain and swelling</a:t>
            </a:r>
            <a:r>
              <a:rPr lang="en-US" b="1" dirty="0" smtClean="0"/>
              <a:t>.</a:t>
            </a:r>
          </a:p>
          <a:p>
            <a:endParaRPr lang="en-US" b="1" dirty="0"/>
          </a:p>
          <a:p>
            <a:endParaRPr lang="en-US" dirty="0"/>
          </a:p>
          <a:p>
            <a:r>
              <a:rPr lang="en-US" sz="3200" dirty="0">
                <a:solidFill>
                  <a:srgbClr val="FF0000"/>
                </a:solidFill>
              </a:rPr>
              <a:t>Speculum Examination</a:t>
            </a:r>
          </a:p>
          <a:p>
            <a:r>
              <a:rPr lang="en-US" b="1" dirty="0"/>
              <a:t>Unfortunately, due to the diffuse and </a:t>
            </a:r>
            <a:r>
              <a:rPr lang="en-US" b="1" dirty="0" smtClean="0"/>
              <a:t>often varying </a:t>
            </a:r>
            <a:r>
              <a:rPr lang="en-US" b="1" dirty="0"/>
              <a:t>nature of </a:t>
            </a:r>
            <a:r>
              <a:rPr lang="en-US" b="1" dirty="0" err="1"/>
              <a:t>endometriotic</a:t>
            </a:r>
            <a:r>
              <a:rPr lang="en-US" b="1" dirty="0"/>
              <a:t> lesions, </a:t>
            </a:r>
            <a:r>
              <a:rPr lang="en-US" b="1" dirty="0" smtClean="0"/>
              <a:t>the physical </a:t>
            </a:r>
            <a:r>
              <a:rPr lang="en-US" b="1" dirty="0"/>
              <a:t>examination may not reveal </a:t>
            </a:r>
            <a:r>
              <a:rPr lang="en-US" b="1" dirty="0" smtClean="0"/>
              <a:t>any abnormality</a:t>
            </a:r>
            <a:r>
              <a:rPr lang="en-US" b="1" dirty="0"/>
              <a:t>. </a:t>
            </a:r>
            <a:endParaRPr lang="en-US" b="1" dirty="0" smtClean="0"/>
          </a:p>
          <a:p>
            <a:r>
              <a:rPr lang="en-US" b="1" dirty="0" smtClean="0"/>
              <a:t>Occasionally</a:t>
            </a:r>
            <a:r>
              <a:rPr lang="en-US" b="1" dirty="0"/>
              <a:t>, bluish or </a:t>
            </a:r>
            <a:r>
              <a:rPr lang="en-US" b="1" dirty="0" smtClean="0"/>
              <a:t>red powder-burn </a:t>
            </a:r>
            <a:r>
              <a:rPr lang="en-US" b="1" dirty="0"/>
              <a:t>lesions may be seen on </a:t>
            </a:r>
            <a:r>
              <a:rPr lang="en-US" b="1" dirty="0" smtClean="0"/>
              <a:t>the cervix </a:t>
            </a:r>
            <a:r>
              <a:rPr lang="en-US" b="1" dirty="0"/>
              <a:t>or the posterior fornix of the </a:t>
            </a:r>
            <a:r>
              <a:rPr lang="en-US" b="1" dirty="0" smtClean="0"/>
              <a:t>vagina. </a:t>
            </a:r>
          </a:p>
          <a:p>
            <a:r>
              <a:rPr lang="en-US" b="1" dirty="0" smtClean="0"/>
              <a:t>These </a:t>
            </a:r>
            <a:r>
              <a:rPr lang="en-US" b="1" dirty="0"/>
              <a:t>lesions may be tender or bleed </a:t>
            </a:r>
            <a:r>
              <a:rPr lang="en-US" b="1" dirty="0" smtClean="0"/>
              <a:t>with contact</a:t>
            </a:r>
            <a:r>
              <a:rPr lang="en-US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747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2457" y="683622"/>
            <a:ext cx="8915400" cy="5808618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Bimanual Examination</a:t>
            </a:r>
          </a:p>
          <a:p>
            <a:r>
              <a:rPr lang="en-US" sz="2000" b="1" dirty="0"/>
              <a:t>Tender nodules may be palpable along </a:t>
            </a:r>
            <a:r>
              <a:rPr lang="en-US" sz="2000" b="1" dirty="0" smtClean="0"/>
              <a:t>the uterosacral </a:t>
            </a:r>
            <a:r>
              <a:rPr lang="en-US" sz="2000" b="1" dirty="0"/>
              <a:t>ligaments, rectovaginal septum, </a:t>
            </a:r>
            <a:r>
              <a:rPr lang="en-US" sz="2000" b="1" dirty="0" smtClean="0"/>
              <a:t>or within </a:t>
            </a:r>
            <a:r>
              <a:rPr lang="en-US" sz="2000" b="1" dirty="0"/>
              <a:t>the cul-de-sac, especially if </a:t>
            </a:r>
            <a:r>
              <a:rPr lang="en-US" sz="2000" b="1" dirty="0" smtClean="0"/>
              <a:t>the examination </a:t>
            </a:r>
            <a:r>
              <a:rPr lang="en-US" sz="2000" b="1" dirty="0"/>
              <a:t>is performed just before </a:t>
            </a:r>
            <a:r>
              <a:rPr lang="en-US" sz="2000" b="1" dirty="0" smtClean="0"/>
              <a:t>menses.</a:t>
            </a:r>
          </a:p>
          <a:p>
            <a:r>
              <a:rPr lang="en-US" sz="2000" b="1" dirty="0" smtClean="0"/>
              <a:t> A </a:t>
            </a:r>
            <a:r>
              <a:rPr lang="en-US" sz="2000" b="1" dirty="0"/>
              <a:t>fixed, </a:t>
            </a:r>
            <a:r>
              <a:rPr lang="en-US" sz="2000" b="1" dirty="0" err="1"/>
              <a:t>retroverted</a:t>
            </a:r>
            <a:r>
              <a:rPr lang="en-US" sz="2000" b="1" dirty="0"/>
              <a:t> uterus and </a:t>
            </a:r>
            <a:r>
              <a:rPr lang="en-US" sz="2000" b="1" dirty="0" smtClean="0"/>
              <a:t>thickened </a:t>
            </a:r>
            <a:r>
              <a:rPr lang="en-US" sz="2000" b="1" dirty="0" err="1" smtClean="0"/>
              <a:t>parametrial</a:t>
            </a:r>
            <a:r>
              <a:rPr lang="en-US" sz="2000" b="1" dirty="0" smtClean="0"/>
              <a:t> </a:t>
            </a:r>
            <a:r>
              <a:rPr lang="en-US" sz="2000" b="1" dirty="0"/>
              <a:t>areas may indicate </a:t>
            </a:r>
            <a:r>
              <a:rPr lang="en-US" sz="2000" b="1" dirty="0" smtClean="0"/>
              <a:t>more advanced </a:t>
            </a:r>
            <a:r>
              <a:rPr lang="en-US" sz="2000" b="1" dirty="0"/>
              <a:t>disease</a:t>
            </a:r>
            <a:r>
              <a:rPr lang="en-US" sz="2000" b="1" dirty="0" smtClean="0"/>
              <a:t>.</a:t>
            </a:r>
          </a:p>
          <a:p>
            <a:r>
              <a:rPr lang="en-US" sz="2000" b="1" dirty="0" smtClean="0"/>
              <a:t> </a:t>
            </a:r>
            <a:r>
              <a:rPr lang="en-US" sz="2000" b="1" dirty="0"/>
              <a:t>Significant cystic </a:t>
            </a:r>
            <a:r>
              <a:rPr lang="en-US" sz="2000" b="1" dirty="0" smtClean="0"/>
              <a:t>formation may </a:t>
            </a:r>
            <a:r>
              <a:rPr lang="en-US" sz="2000" b="1" dirty="0"/>
              <a:t>be detected as adnexal enlargement </a:t>
            </a:r>
            <a:r>
              <a:rPr lang="en-US" sz="2000" b="1" dirty="0" smtClean="0"/>
              <a:t>or tenderness.</a:t>
            </a:r>
          </a:p>
          <a:p>
            <a:r>
              <a:rPr lang="en-US" sz="2000" b="1" dirty="0" smtClean="0"/>
              <a:t> </a:t>
            </a:r>
            <a:r>
              <a:rPr lang="en-US" sz="2000" b="1" dirty="0"/>
              <a:t>Because much disease is found </a:t>
            </a:r>
            <a:r>
              <a:rPr lang="en-US" sz="2000" b="1" dirty="0" smtClean="0"/>
              <a:t>in the </a:t>
            </a:r>
            <a:r>
              <a:rPr lang="en-US" sz="2000" b="1" dirty="0"/>
              <a:t>dependent areas of the pelvis, </a:t>
            </a:r>
            <a:r>
              <a:rPr lang="en-US" sz="2000" b="1" dirty="0" smtClean="0"/>
              <a:t>a rectovaginal </a:t>
            </a:r>
            <a:r>
              <a:rPr lang="en-US" sz="2000" b="1" dirty="0"/>
              <a:t>examination is </a:t>
            </a:r>
            <a:r>
              <a:rPr lang="en-US" sz="2000" b="1" dirty="0" smtClean="0"/>
              <a:t>particularly helpful </a:t>
            </a:r>
            <a:r>
              <a:rPr lang="en-US" sz="2000" b="1" dirty="0"/>
              <a:t>in evaluating the posterior </a:t>
            </a:r>
            <a:r>
              <a:rPr lang="en-US" sz="2000" b="1" dirty="0" smtClean="0"/>
              <a:t>cul-de-sac structures</a:t>
            </a:r>
            <a:r>
              <a:rPr lang="en-US" sz="20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218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Century" panose="02040604050505020304" pitchFamily="18" charset="0"/>
              </a:rPr>
              <a:t>Staging</a:t>
            </a:r>
            <a:endParaRPr lang="en-US" sz="4800" b="1"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2823" y="1676400"/>
            <a:ext cx="8915400" cy="4972594"/>
          </a:xfrm>
        </p:spPr>
        <p:txBody>
          <a:bodyPr>
            <a:noAutofit/>
          </a:bodyPr>
          <a:lstStyle/>
          <a:p>
            <a:r>
              <a:rPr lang="en-US" sz="2000" dirty="0" smtClean="0"/>
              <a:t>At </a:t>
            </a:r>
            <a:r>
              <a:rPr lang="en-US" sz="2000" dirty="0"/>
              <a:t>the time of laparoscopy, the extent </a:t>
            </a:r>
            <a:r>
              <a:rPr lang="en-US" sz="2000" dirty="0" smtClean="0"/>
              <a:t>of endometriosis </a:t>
            </a:r>
            <a:r>
              <a:rPr lang="en-US" sz="2000" dirty="0"/>
              <a:t>lesions should be assessed </a:t>
            </a:r>
            <a:r>
              <a:rPr lang="en-US" sz="2000" dirty="0" smtClean="0"/>
              <a:t>to stage </a:t>
            </a:r>
            <a:r>
              <a:rPr lang="en-US" sz="2000" dirty="0"/>
              <a:t>the disease. </a:t>
            </a:r>
          </a:p>
          <a:p>
            <a:r>
              <a:rPr lang="en-US" sz="2000" dirty="0" smtClean="0"/>
              <a:t> </a:t>
            </a:r>
            <a:r>
              <a:rPr lang="en-US" sz="2000" dirty="0"/>
              <a:t>Surgically, </a:t>
            </a:r>
            <a:r>
              <a:rPr lang="en-US" sz="2000" dirty="0" smtClean="0"/>
              <a:t>endometriosis can </a:t>
            </a:r>
            <a:r>
              <a:rPr lang="en-US" sz="2000" dirty="0"/>
              <a:t>be staged </a:t>
            </a:r>
            <a:r>
              <a:rPr lang="en-US" sz="2000" dirty="0" smtClean="0"/>
              <a:t>I-IV.</a:t>
            </a:r>
          </a:p>
          <a:p>
            <a:r>
              <a:rPr lang="en-US" sz="2000" dirty="0" smtClean="0"/>
              <a:t> </a:t>
            </a:r>
            <a:r>
              <a:rPr lang="en-US" sz="2000" dirty="0"/>
              <a:t>The process is a complex </a:t>
            </a:r>
            <a:r>
              <a:rPr lang="en-US" sz="2000" dirty="0" smtClean="0"/>
              <a:t>point system </a:t>
            </a:r>
            <a:r>
              <a:rPr lang="en-US" sz="2000" dirty="0"/>
              <a:t>that assesses lesions and adhesions </a:t>
            </a:r>
            <a:r>
              <a:rPr lang="en-US" sz="2000" dirty="0" smtClean="0"/>
              <a:t>in the </a:t>
            </a:r>
            <a:r>
              <a:rPr lang="en-US" sz="2000" dirty="0"/>
              <a:t>pelvic organs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 </a:t>
            </a:r>
            <a:r>
              <a:rPr lang="en-US" sz="2000" dirty="0"/>
              <a:t>For the purpose of </a:t>
            </a:r>
            <a:r>
              <a:rPr lang="en-US" sz="2000" dirty="0" smtClean="0"/>
              <a:t>planning treatment</a:t>
            </a:r>
            <a:r>
              <a:rPr lang="en-US" sz="2000" dirty="0"/>
              <a:t>, stages I and II can be combined </a:t>
            </a:r>
            <a:r>
              <a:rPr lang="en-US" sz="2000" dirty="0" smtClean="0"/>
              <a:t>as </a:t>
            </a:r>
            <a:r>
              <a:rPr lang="en-US" sz="2000" b="1" u="sng" dirty="0" smtClean="0">
                <a:solidFill>
                  <a:srgbClr val="002060"/>
                </a:solidFill>
              </a:rPr>
              <a:t>“early </a:t>
            </a:r>
            <a:r>
              <a:rPr lang="en-US" sz="2000" b="1" u="sng" dirty="0">
                <a:solidFill>
                  <a:srgbClr val="002060"/>
                </a:solidFill>
              </a:rPr>
              <a:t>stage endometriosis”</a:t>
            </a:r>
            <a:r>
              <a:rPr lang="en-US" sz="2000" dirty="0"/>
              <a:t> and Stage III </a:t>
            </a:r>
            <a:r>
              <a:rPr lang="en-US" sz="2000" dirty="0" smtClean="0"/>
              <a:t>and IV </a:t>
            </a:r>
            <a:r>
              <a:rPr lang="en-US" sz="2000" dirty="0"/>
              <a:t>can be combined as </a:t>
            </a:r>
            <a:r>
              <a:rPr lang="en-US" sz="2000" b="1" u="sng" dirty="0">
                <a:solidFill>
                  <a:srgbClr val="002060"/>
                </a:solidFill>
              </a:rPr>
              <a:t>“advanced </a:t>
            </a:r>
            <a:r>
              <a:rPr lang="en-US" sz="2000" b="1" u="sng" dirty="0" smtClean="0">
                <a:solidFill>
                  <a:srgbClr val="002060"/>
                </a:solidFill>
              </a:rPr>
              <a:t>endometriosis</a:t>
            </a:r>
            <a:r>
              <a:rPr lang="en-US" sz="2000" b="1" u="sng" dirty="0">
                <a:solidFill>
                  <a:srgbClr val="002060"/>
                </a:solidFill>
              </a:rPr>
              <a:t>” 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 </a:t>
            </a:r>
            <a:r>
              <a:rPr lang="en-US" sz="2000" dirty="0"/>
              <a:t>However, it is </a:t>
            </a:r>
            <a:r>
              <a:rPr lang="en-US" sz="2000" dirty="0" smtClean="0"/>
              <a:t>important to </a:t>
            </a:r>
            <a:r>
              <a:rPr lang="en-US" sz="2000" dirty="0"/>
              <a:t>note staging assesses physical disease </a:t>
            </a:r>
            <a:r>
              <a:rPr lang="en-US" sz="2000" dirty="0" smtClean="0"/>
              <a:t>only, not </a:t>
            </a:r>
            <a:r>
              <a:rPr lang="en-US" sz="2000" dirty="0"/>
              <a:t>the level of pain or infertility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 </a:t>
            </a:r>
            <a:r>
              <a:rPr lang="en-US" sz="2000" dirty="0"/>
              <a:t>A </a:t>
            </a:r>
            <a:r>
              <a:rPr lang="en-US" sz="2000" dirty="0" smtClean="0"/>
              <a:t>patient with </a:t>
            </a:r>
            <a:r>
              <a:rPr lang="en-US" sz="2000" dirty="0"/>
              <a:t>Stage I endometriosis may have </a:t>
            </a:r>
            <a:r>
              <a:rPr lang="en-US" sz="2000" dirty="0" smtClean="0"/>
              <a:t>little disease </a:t>
            </a:r>
            <a:r>
              <a:rPr lang="en-US" sz="2000" dirty="0"/>
              <a:t>and severe pain, while a patient </a:t>
            </a:r>
            <a:r>
              <a:rPr lang="en-US" sz="2000" dirty="0" smtClean="0"/>
              <a:t>with Stage </a:t>
            </a:r>
            <a:r>
              <a:rPr lang="en-US" sz="2000" dirty="0"/>
              <a:t>IV endometriosis may have </a:t>
            </a:r>
            <a:r>
              <a:rPr lang="en-US" sz="2000" dirty="0" smtClean="0"/>
              <a:t>severe disease </a:t>
            </a:r>
            <a:r>
              <a:rPr lang="en-US" sz="2000" dirty="0"/>
              <a:t>and no pain or vice </a:t>
            </a:r>
            <a:r>
              <a:rPr lang="en-US" sz="2000" dirty="0" smtClean="0"/>
              <a:t>versa.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9710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6697" y="313508"/>
            <a:ext cx="9676811" cy="6400801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3200" b="1" dirty="0">
                <a:solidFill>
                  <a:srgbClr val="FF0000"/>
                </a:solidFill>
              </a:rPr>
              <a:t>Stage I (Minimal)</a:t>
            </a:r>
          </a:p>
          <a:p>
            <a:r>
              <a:rPr lang="en-US" sz="2000" dirty="0"/>
              <a:t>Findings restricted to only superficial </a:t>
            </a:r>
            <a:r>
              <a:rPr lang="en-US" sz="2000" dirty="0" smtClean="0"/>
              <a:t>lesions and </a:t>
            </a:r>
            <a:r>
              <a:rPr lang="en-US" sz="2000" dirty="0"/>
              <a:t>possibly a few filmy adhesions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800" b="1" dirty="0">
                <a:solidFill>
                  <a:srgbClr val="FF0000"/>
                </a:solidFill>
              </a:rPr>
              <a:t>Stage II (Mild)</a:t>
            </a:r>
          </a:p>
          <a:p>
            <a:r>
              <a:rPr lang="en-US" sz="2000" dirty="0"/>
              <a:t>In addition, some deep lesions are present </a:t>
            </a:r>
            <a:r>
              <a:rPr lang="en-US" sz="2000" dirty="0" smtClean="0"/>
              <a:t>in the </a:t>
            </a:r>
            <a:r>
              <a:rPr lang="en-US" sz="2000" dirty="0"/>
              <a:t>cul-de-sac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800" b="1" dirty="0">
                <a:solidFill>
                  <a:srgbClr val="FF0000"/>
                </a:solidFill>
              </a:rPr>
              <a:t>Stage III (Moderate)</a:t>
            </a:r>
          </a:p>
          <a:p>
            <a:r>
              <a:rPr lang="en-US" sz="2000" dirty="0"/>
              <a:t>As above, plus presence of </a:t>
            </a:r>
            <a:r>
              <a:rPr lang="en-US" sz="2000" dirty="0" err="1"/>
              <a:t>endometriomas</a:t>
            </a:r>
            <a:r>
              <a:rPr lang="en-US" sz="2000" dirty="0"/>
              <a:t> </a:t>
            </a:r>
            <a:r>
              <a:rPr lang="en-US" sz="2000" dirty="0" smtClean="0"/>
              <a:t>on the </a:t>
            </a:r>
            <a:r>
              <a:rPr lang="en-US" sz="2000" dirty="0"/>
              <a:t>ovary and more adhesions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800" b="1" dirty="0">
                <a:solidFill>
                  <a:srgbClr val="FF0000"/>
                </a:solidFill>
              </a:rPr>
              <a:t>Stage IV (Severe)</a:t>
            </a:r>
          </a:p>
          <a:p>
            <a:r>
              <a:rPr lang="en-US" sz="2000" dirty="0"/>
              <a:t>As above, plus large </a:t>
            </a:r>
            <a:r>
              <a:rPr lang="en-US" sz="2000" dirty="0" err="1" smtClean="0"/>
              <a:t>endometriomas</a:t>
            </a:r>
            <a:r>
              <a:rPr lang="en-US" sz="2000" dirty="0" smtClean="0"/>
              <a:t>, extensive </a:t>
            </a:r>
            <a:r>
              <a:rPr lang="en-US" sz="2000" dirty="0"/>
              <a:t>adhesions.</a:t>
            </a:r>
          </a:p>
        </p:txBody>
      </p:sp>
    </p:spTree>
    <p:extLst>
      <p:ext uri="{BB962C8B-B14F-4D97-AF65-F5344CB8AC3E}">
        <p14:creationId xmlns:p14="http://schemas.microsoft.com/office/powerpoint/2010/main" val="47718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Century" panose="02040604050505020304" pitchFamily="18" charset="0"/>
              </a:rPr>
              <a:t>Differential Diagnosis</a:t>
            </a:r>
            <a:endParaRPr lang="en-US" sz="4800" b="1"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0572" y="1689462"/>
            <a:ext cx="9911942" cy="50117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 smtClean="0"/>
              <a:t>The </a:t>
            </a:r>
            <a:r>
              <a:rPr lang="en-US" sz="3200" b="1" dirty="0"/>
              <a:t>differential diagnosis of </a:t>
            </a:r>
            <a:r>
              <a:rPr lang="en-US" sz="3200" b="1" dirty="0" smtClean="0"/>
              <a:t>endometriosis includes: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sz="2400" dirty="0"/>
              <a:t>pelvic inflammatory disease, </a:t>
            </a:r>
            <a:r>
              <a:rPr lang="en-US" sz="2400" dirty="0" err="1" smtClean="0"/>
              <a:t>tuboovarian</a:t>
            </a:r>
            <a:r>
              <a:rPr lang="en-US" sz="2400" dirty="0" smtClean="0"/>
              <a:t> </a:t>
            </a:r>
            <a:r>
              <a:rPr lang="en-US" sz="2400" dirty="0"/>
              <a:t>abscess</a:t>
            </a:r>
            <a:r>
              <a:rPr lang="en-US" sz="2400" dirty="0" smtClean="0"/>
              <a:t>,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ectopic pregnancy, </a:t>
            </a:r>
            <a:r>
              <a:rPr lang="en-US" sz="2400" dirty="0" smtClean="0"/>
              <a:t>interstitial cystitis</a:t>
            </a:r>
            <a:r>
              <a:rPr lang="en-US" sz="2400" dirty="0"/>
              <a:t>, </a:t>
            </a:r>
            <a:r>
              <a:rPr lang="en-US" sz="2400" dirty="0" err="1"/>
              <a:t>adenomyosis</a:t>
            </a:r>
            <a:r>
              <a:rPr lang="en-US" sz="2400" dirty="0"/>
              <a:t>, pelvic adhesions,</a:t>
            </a:r>
          </a:p>
          <a:p>
            <a:r>
              <a:rPr lang="en-US" sz="2400" dirty="0"/>
              <a:t>uterine fibroids, chronic or acute </a:t>
            </a:r>
            <a:r>
              <a:rPr lang="en-US" sz="2400" dirty="0" err="1"/>
              <a:t>endometritis</a:t>
            </a:r>
            <a:r>
              <a:rPr lang="en-US" sz="2400" dirty="0"/>
              <a:t>,</a:t>
            </a:r>
          </a:p>
          <a:p>
            <a:r>
              <a:rPr lang="en-US" sz="2400" dirty="0"/>
              <a:t>ovarian neoplasms, musculoskeletal disease,</a:t>
            </a:r>
          </a:p>
          <a:p>
            <a:r>
              <a:rPr lang="en-US" sz="2400" dirty="0"/>
              <a:t>gastrointestinal neoplasms, appendicitis, </a:t>
            </a:r>
          </a:p>
          <a:p>
            <a:r>
              <a:rPr lang="en-US" sz="2400" dirty="0"/>
              <a:t>diverticular disease.</a:t>
            </a:r>
          </a:p>
        </p:txBody>
      </p:sp>
    </p:spTree>
    <p:extLst>
      <p:ext uri="{BB962C8B-B14F-4D97-AF65-F5344CB8AC3E}">
        <p14:creationId xmlns:p14="http://schemas.microsoft.com/office/powerpoint/2010/main" val="331970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Century" panose="02040604050505020304" pitchFamily="18" charset="0"/>
              </a:rPr>
              <a:t>Investigations </a:t>
            </a:r>
            <a:endParaRPr lang="en-US" sz="4800" b="1"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5075" y="2211977"/>
            <a:ext cx="8915400" cy="3777622"/>
          </a:xfrm>
        </p:spPr>
        <p:txBody>
          <a:bodyPr>
            <a:noAutofit/>
          </a:bodyPr>
          <a:lstStyle/>
          <a:p>
            <a:r>
              <a:rPr lang="en-US" sz="2400" b="1" dirty="0"/>
              <a:t>Clinical suspicion of endometriosis usually </a:t>
            </a:r>
            <a:r>
              <a:rPr lang="en-US" sz="2400" b="1" dirty="0" smtClean="0"/>
              <a:t>is based </a:t>
            </a:r>
            <a:r>
              <a:rPr lang="en-US" sz="2400" b="1" dirty="0"/>
              <a:t>on the history and physical </a:t>
            </a:r>
            <a:r>
              <a:rPr lang="en-US" sz="2400" b="1" dirty="0" smtClean="0"/>
              <a:t>examination.</a:t>
            </a:r>
          </a:p>
          <a:p>
            <a:r>
              <a:rPr lang="en-US" sz="2400" b="1" dirty="0" smtClean="0"/>
              <a:t> </a:t>
            </a:r>
            <a:r>
              <a:rPr lang="en-US" sz="2400" b="1" dirty="0"/>
              <a:t>Confirmation of endometriosis, </a:t>
            </a:r>
            <a:r>
              <a:rPr lang="en-US" sz="2400" b="1" dirty="0" smtClean="0"/>
              <a:t>however, requires </a:t>
            </a:r>
            <a:r>
              <a:rPr lang="en-US" sz="2400" b="1" dirty="0"/>
              <a:t>direct visualization and </a:t>
            </a:r>
            <a:r>
              <a:rPr lang="en-US" sz="2400" b="1" dirty="0" smtClean="0"/>
              <a:t>occasionally biopsy</a:t>
            </a:r>
            <a:r>
              <a:rPr lang="en-US" sz="2400" b="1" dirty="0"/>
              <a:t>, if the surgeon is uncertain of </a:t>
            </a:r>
            <a:r>
              <a:rPr lang="en-US" sz="2400" b="1" dirty="0" smtClean="0"/>
              <a:t>the diagnosis.</a:t>
            </a:r>
          </a:p>
          <a:p>
            <a:r>
              <a:rPr lang="en-US" sz="2400" b="1" dirty="0" smtClean="0"/>
              <a:t> </a:t>
            </a:r>
            <a:r>
              <a:rPr lang="en-US" sz="2400" b="1" dirty="0"/>
              <a:t>The initial clinical </a:t>
            </a:r>
            <a:r>
              <a:rPr lang="en-US" sz="2400" b="1" dirty="0" smtClean="0"/>
              <a:t>assessment identifies </a:t>
            </a:r>
            <a:r>
              <a:rPr lang="en-US" sz="2400" b="1" dirty="0"/>
              <a:t>patients at risk for </a:t>
            </a:r>
            <a:r>
              <a:rPr lang="en-US" sz="2400" b="1" dirty="0" smtClean="0"/>
              <a:t>endometriosis who </a:t>
            </a:r>
            <a:r>
              <a:rPr lang="en-US" sz="2400" b="1" dirty="0"/>
              <a:t>should undergo further evaluation </a:t>
            </a:r>
            <a:r>
              <a:rPr lang="en-US" sz="2400" b="1" dirty="0" smtClean="0"/>
              <a:t>by laboratory </a:t>
            </a:r>
            <a:r>
              <a:rPr lang="en-US" sz="2400" b="1" dirty="0"/>
              <a:t>tests, diagnostic imaging, </a:t>
            </a:r>
            <a:r>
              <a:rPr lang="en-US" sz="2400" b="1" dirty="0" smtClean="0"/>
              <a:t>and laparoscopy</a:t>
            </a:r>
            <a:r>
              <a:rPr lang="en-US" sz="24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66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7806" y="496389"/>
            <a:ext cx="9692640" cy="68057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1. Imaging Techniques</a:t>
            </a:r>
          </a:p>
          <a:p>
            <a:r>
              <a:rPr lang="en-US" sz="2000" b="1" u="sng" dirty="0">
                <a:solidFill>
                  <a:srgbClr val="7030A0"/>
                </a:solidFill>
              </a:rPr>
              <a:t>a. Ultrasonography</a:t>
            </a:r>
            <a:r>
              <a:rPr lang="en-US" sz="2000" b="1" u="sng" dirty="0" smtClean="0"/>
              <a:t>:</a:t>
            </a:r>
          </a:p>
          <a:p>
            <a:endParaRPr lang="en-US" sz="2000" b="1" u="sng" dirty="0" smtClean="0"/>
          </a:p>
          <a:p>
            <a:endParaRPr lang="en-US" sz="2000" b="1" u="sng" dirty="0" smtClean="0"/>
          </a:p>
          <a:p>
            <a:r>
              <a:rPr lang="en-US" dirty="0" smtClean="0"/>
              <a:t> </a:t>
            </a:r>
            <a:r>
              <a:rPr lang="en-US" dirty="0"/>
              <a:t>Ultrasound </a:t>
            </a:r>
            <a:r>
              <a:rPr lang="en-US" dirty="0" smtClean="0"/>
              <a:t>examination is </a:t>
            </a:r>
            <a:r>
              <a:rPr lang="en-US" dirty="0"/>
              <a:t>the first line investigational tool </a:t>
            </a:r>
            <a:r>
              <a:rPr lang="en-US" dirty="0" smtClean="0"/>
              <a:t>for suspected </a:t>
            </a:r>
            <a:r>
              <a:rPr lang="en-US" dirty="0"/>
              <a:t>endometriosis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It </a:t>
            </a:r>
            <a:r>
              <a:rPr lang="en-US" dirty="0" smtClean="0"/>
              <a:t>allows detection </a:t>
            </a:r>
            <a:r>
              <a:rPr lang="en-US" dirty="0"/>
              <a:t>of ovarian cysts and other </a:t>
            </a:r>
            <a:r>
              <a:rPr lang="en-US" dirty="0" smtClean="0"/>
              <a:t>pelvic disorders </a:t>
            </a:r>
            <a:r>
              <a:rPr lang="en-US" dirty="0"/>
              <a:t>such as uterine fibroids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The usefulness </a:t>
            </a:r>
            <a:r>
              <a:rPr lang="en-US" dirty="0"/>
              <a:t>of ultrasonography in </a:t>
            </a:r>
            <a:r>
              <a:rPr lang="en-US" dirty="0" smtClean="0"/>
              <a:t>detecting focal </a:t>
            </a:r>
            <a:r>
              <a:rPr lang="en-US" dirty="0"/>
              <a:t>implants is </a:t>
            </a:r>
            <a:r>
              <a:rPr lang="en-US" dirty="0" smtClean="0"/>
              <a:t>poor.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Endometriomas</a:t>
            </a:r>
            <a:r>
              <a:rPr lang="en-US" dirty="0" smtClean="0"/>
              <a:t> </a:t>
            </a:r>
            <a:r>
              <a:rPr lang="en-US" dirty="0"/>
              <a:t>have several </a:t>
            </a:r>
            <a:r>
              <a:rPr lang="en-US" dirty="0" smtClean="0"/>
              <a:t>different </a:t>
            </a:r>
            <a:r>
              <a:rPr lang="en-US" dirty="0" err="1" smtClean="0"/>
              <a:t>ultrasonographic</a:t>
            </a:r>
            <a:r>
              <a:rPr lang="en-US" dirty="0" smtClean="0"/>
              <a:t> </a:t>
            </a:r>
            <a:r>
              <a:rPr lang="en-US" dirty="0"/>
              <a:t>appearances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They usually </a:t>
            </a:r>
            <a:r>
              <a:rPr lang="en-US" dirty="0"/>
              <a:t>appear as cystic masses with </a:t>
            </a:r>
            <a:r>
              <a:rPr lang="en-US" dirty="0" smtClean="0"/>
              <a:t>thick walls </a:t>
            </a:r>
            <a:r>
              <a:rPr lang="en-US" dirty="0"/>
              <a:t>and scattered internal echoes. </a:t>
            </a:r>
            <a:endParaRPr lang="en-US" dirty="0" smtClean="0"/>
          </a:p>
          <a:p>
            <a:r>
              <a:rPr lang="en-US" dirty="0" smtClean="0"/>
              <a:t>Some </a:t>
            </a:r>
            <a:r>
              <a:rPr lang="en-US" dirty="0" err="1" smtClean="0"/>
              <a:t>endometriomas</a:t>
            </a:r>
            <a:r>
              <a:rPr lang="en-US" dirty="0" smtClean="0"/>
              <a:t> </a:t>
            </a:r>
            <a:r>
              <a:rPr lang="en-US" dirty="0"/>
              <a:t>contain </a:t>
            </a:r>
            <a:r>
              <a:rPr lang="en-US" dirty="0" err="1"/>
              <a:t>septations</a:t>
            </a:r>
            <a:r>
              <a:rPr lang="en-US" dirty="0"/>
              <a:t>, </a:t>
            </a:r>
            <a:r>
              <a:rPr lang="en-US" dirty="0" smtClean="0"/>
              <a:t>a combination </a:t>
            </a:r>
            <a:r>
              <a:rPr lang="en-US" dirty="0"/>
              <a:t>of cystic and solid </a:t>
            </a:r>
            <a:r>
              <a:rPr lang="en-US" dirty="0" smtClean="0"/>
              <a:t>elements, or </a:t>
            </a:r>
            <a:r>
              <a:rPr lang="en-US" dirty="0"/>
              <a:t>primarily solid components and may </a:t>
            </a:r>
            <a:r>
              <a:rPr lang="en-US" dirty="0" smtClean="0"/>
              <a:t>be indistinguishable </a:t>
            </a:r>
            <a:r>
              <a:rPr lang="en-US" dirty="0"/>
              <a:t>from an ovarian </a:t>
            </a:r>
            <a:r>
              <a:rPr lang="en-US" dirty="0" smtClean="0"/>
              <a:t>abscess or </a:t>
            </a:r>
            <a:r>
              <a:rPr lang="en-US" dirty="0"/>
              <a:t>neoplasm.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diagnostic accuracy </a:t>
            </a:r>
            <a:r>
              <a:rPr lang="en-US" dirty="0" smtClean="0"/>
              <a:t>can be </a:t>
            </a:r>
            <a:r>
              <a:rPr lang="en-US" dirty="0"/>
              <a:t>improved by Doppler flow studies.</a:t>
            </a:r>
          </a:p>
        </p:txBody>
      </p:sp>
    </p:spTree>
    <p:extLst>
      <p:ext uri="{BB962C8B-B14F-4D97-AF65-F5344CB8AC3E}">
        <p14:creationId xmlns:p14="http://schemas.microsoft.com/office/powerpoint/2010/main" val="134045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4446" y="783772"/>
            <a:ext cx="9898880" cy="5342708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7030A0"/>
                </a:solidFill>
              </a:rPr>
              <a:t>b. Magnetic resonance imaging (MRI</a:t>
            </a:r>
            <a:r>
              <a:rPr lang="en-US" sz="2800" b="1" dirty="0" smtClean="0">
                <a:solidFill>
                  <a:srgbClr val="7030A0"/>
                </a:solidFill>
              </a:rPr>
              <a:t>):</a:t>
            </a:r>
          </a:p>
          <a:p>
            <a:endParaRPr lang="en-US" sz="2400" dirty="0" smtClean="0">
              <a:solidFill>
                <a:srgbClr val="7030A0"/>
              </a:solidFill>
            </a:endParaRPr>
          </a:p>
          <a:p>
            <a:r>
              <a:rPr lang="en-US" sz="2400" dirty="0" smtClean="0">
                <a:solidFill>
                  <a:srgbClr val="7030A0"/>
                </a:solidFill>
              </a:rPr>
              <a:t> </a:t>
            </a:r>
            <a:r>
              <a:rPr lang="en-US" sz="2000" dirty="0" smtClean="0"/>
              <a:t>At present</a:t>
            </a:r>
            <a:r>
              <a:rPr lang="en-US" sz="2000" dirty="0"/>
              <a:t>, magnetic resonance imaging is </a:t>
            </a:r>
            <a:r>
              <a:rPr lang="en-US" sz="2000" dirty="0" smtClean="0"/>
              <a:t>the best </a:t>
            </a:r>
            <a:r>
              <a:rPr lang="en-US" sz="2000" dirty="0"/>
              <a:t>imaging for identifying </a:t>
            </a:r>
            <a:r>
              <a:rPr lang="en-US" sz="2000" dirty="0" smtClean="0"/>
              <a:t>endometriosis, and </a:t>
            </a:r>
            <a:r>
              <a:rPr lang="en-US" sz="2000" dirty="0"/>
              <a:t>can identify implants as small as 3 </a:t>
            </a:r>
            <a:r>
              <a:rPr lang="en-US" sz="2000" dirty="0" smtClean="0"/>
              <a:t>mm in </a:t>
            </a:r>
            <a:r>
              <a:rPr lang="en-US" sz="2000" dirty="0"/>
              <a:t>size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sz="2000" dirty="0" smtClean="0"/>
              <a:t> </a:t>
            </a:r>
            <a:r>
              <a:rPr lang="en-US" sz="2000" dirty="0"/>
              <a:t>It can also differentiate benign </a:t>
            </a:r>
            <a:r>
              <a:rPr lang="en-US" sz="2000" dirty="0" smtClean="0"/>
              <a:t>from malignant </a:t>
            </a:r>
            <a:r>
              <a:rPr lang="en-US" sz="2000" dirty="0"/>
              <a:t>lesions, with excellent </a:t>
            </a:r>
            <a:r>
              <a:rPr lang="en-US" sz="2000" dirty="0" smtClean="0"/>
              <a:t>sensitivity and </a:t>
            </a:r>
            <a:r>
              <a:rPr lang="en-US" sz="2000" dirty="0"/>
              <a:t>specificity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sz="2000" dirty="0" smtClean="0"/>
              <a:t> </a:t>
            </a:r>
            <a:r>
              <a:rPr lang="en-US" sz="2000" dirty="0"/>
              <a:t>Because of the </a:t>
            </a:r>
            <a:r>
              <a:rPr lang="en-US" sz="2000" dirty="0" smtClean="0"/>
              <a:t>large disparity </a:t>
            </a:r>
            <a:r>
              <a:rPr lang="en-US" sz="2000" dirty="0"/>
              <a:t>in cost of an MRI versus </a:t>
            </a:r>
            <a:r>
              <a:rPr lang="en-US" sz="2000" dirty="0" smtClean="0"/>
              <a:t>a transvaginal </a:t>
            </a:r>
            <a:r>
              <a:rPr lang="en-US" sz="2000" dirty="0"/>
              <a:t>ultrasound, physicians </a:t>
            </a:r>
            <a:r>
              <a:rPr lang="en-US" sz="2000" dirty="0" smtClean="0"/>
              <a:t>may resort </a:t>
            </a:r>
            <a:r>
              <a:rPr lang="en-US" sz="2000" dirty="0"/>
              <a:t>to using an MRI in cases of </a:t>
            </a:r>
            <a:r>
              <a:rPr lang="en-US" sz="2000" dirty="0" smtClean="0"/>
              <a:t>ultra </a:t>
            </a:r>
            <a:r>
              <a:rPr lang="en-US" sz="2000" dirty="0" err="1" smtClean="0"/>
              <a:t>sonographically</a:t>
            </a:r>
            <a:r>
              <a:rPr lang="en-US" sz="2000" dirty="0" smtClean="0"/>
              <a:t> </a:t>
            </a:r>
            <a:r>
              <a:rPr lang="en-US" sz="2000" dirty="0"/>
              <a:t>indeterminate </a:t>
            </a:r>
            <a:r>
              <a:rPr lang="en-US" sz="2000" dirty="0" smtClean="0"/>
              <a:t>pelvic masses.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6498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0938" y="836023"/>
            <a:ext cx="10046925" cy="583909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600" b="1" dirty="0" smtClean="0">
                <a:solidFill>
                  <a:srgbClr val="FF0000"/>
                </a:solidFill>
              </a:rPr>
              <a:t>2</a:t>
            </a:r>
            <a:r>
              <a:rPr lang="en-US" sz="3600" b="1" dirty="0">
                <a:solidFill>
                  <a:srgbClr val="FF0000"/>
                </a:solidFill>
              </a:rPr>
              <a:t>. </a:t>
            </a:r>
            <a:r>
              <a:rPr lang="en-US" sz="3600" b="1" dirty="0" smtClean="0">
                <a:solidFill>
                  <a:srgbClr val="FF0000"/>
                </a:solidFill>
              </a:rPr>
              <a:t>Laparoscopy</a:t>
            </a:r>
          </a:p>
          <a:p>
            <a:pPr marL="0" indent="0">
              <a:buNone/>
            </a:pPr>
            <a:endParaRPr lang="en-US" sz="3600" b="1" dirty="0">
              <a:solidFill>
                <a:srgbClr val="FF0000"/>
              </a:solidFill>
            </a:endParaRPr>
          </a:p>
          <a:p>
            <a:r>
              <a:rPr lang="en-US" sz="2000" b="1" dirty="0"/>
              <a:t>Laparoscopy is the gold standard for </a:t>
            </a:r>
            <a:r>
              <a:rPr lang="en-US" sz="2000" b="1" dirty="0" smtClean="0"/>
              <a:t>the diagnosis </a:t>
            </a:r>
            <a:r>
              <a:rPr lang="en-US" sz="2000" b="1" dirty="0"/>
              <a:t>of endometriosis</a:t>
            </a:r>
            <a:r>
              <a:rPr lang="en-US" sz="2000" b="1" dirty="0" smtClean="0"/>
              <a:t>.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 Endometriosis has </a:t>
            </a:r>
            <a:r>
              <a:rPr lang="en-US" sz="2000" b="1" dirty="0"/>
              <a:t>wide variation in appearance</a:t>
            </a:r>
            <a:r>
              <a:rPr lang="en-US" sz="2000" b="1" dirty="0" smtClean="0"/>
              <a:t>.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 </a:t>
            </a:r>
            <a:r>
              <a:rPr lang="en-US" sz="2000" b="1" dirty="0"/>
              <a:t>The </a:t>
            </a:r>
            <a:r>
              <a:rPr lang="en-US" sz="2000" b="1" dirty="0" smtClean="0"/>
              <a:t>classic lesions </a:t>
            </a:r>
            <a:r>
              <a:rPr lang="en-US" sz="2000" b="1" dirty="0"/>
              <a:t>are blue-black or have a </a:t>
            </a:r>
            <a:r>
              <a:rPr lang="en-US" sz="2000" b="1" dirty="0" err="1" smtClean="0"/>
              <a:t>powderburned</a:t>
            </a:r>
            <a:r>
              <a:rPr lang="en-US" sz="2000" b="1" dirty="0" smtClean="0"/>
              <a:t> </a:t>
            </a:r>
            <a:r>
              <a:rPr lang="en-US" sz="2000" b="1" dirty="0"/>
              <a:t>appearance</a:t>
            </a:r>
            <a:r>
              <a:rPr lang="en-US" sz="2000" b="1" dirty="0" smtClean="0"/>
              <a:t>.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 </a:t>
            </a:r>
            <a:r>
              <a:rPr lang="en-US" sz="2000" b="1" dirty="0"/>
              <a:t>However, the lesions </a:t>
            </a:r>
            <a:r>
              <a:rPr lang="en-US" sz="2000" b="1" dirty="0" smtClean="0"/>
              <a:t>can be </a:t>
            </a:r>
            <a:r>
              <a:rPr lang="en-US" sz="2000" b="1" dirty="0"/>
              <a:t>red, white, or </a:t>
            </a:r>
            <a:r>
              <a:rPr lang="en-US" sz="2000" b="1" dirty="0" err="1"/>
              <a:t>nonpigmented</a:t>
            </a:r>
            <a:r>
              <a:rPr lang="en-US" sz="2000" b="1" dirty="0" smtClean="0"/>
              <a:t>.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 Peritoneal  defects </a:t>
            </a:r>
            <a:r>
              <a:rPr lang="en-US" sz="2000" b="1" dirty="0"/>
              <a:t>and adhesions are also indicative </a:t>
            </a:r>
            <a:r>
              <a:rPr lang="en-US" sz="2000" b="1" dirty="0" smtClean="0"/>
              <a:t>of endometriosis</a:t>
            </a:r>
            <a:r>
              <a:rPr lang="en-US" sz="2000" b="1" dirty="0"/>
              <a:t>. </a:t>
            </a:r>
            <a:endParaRPr lang="en-US" sz="2000" b="1" dirty="0" smtClean="0"/>
          </a:p>
          <a:p>
            <a:endParaRPr lang="en-US" sz="2000" b="1" dirty="0" smtClean="0"/>
          </a:p>
          <a:p>
            <a:r>
              <a:rPr lang="en-US" sz="2000" b="1" dirty="0" smtClean="0"/>
              <a:t>An </a:t>
            </a:r>
            <a:r>
              <a:rPr lang="en-US" sz="2000" b="1" dirty="0"/>
              <a:t>advantage of </a:t>
            </a:r>
            <a:r>
              <a:rPr lang="en-US" sz="2000" b="1" dirty="0" smtClean="0"/>
              <a:t>surgical diagnosis </a:t>
            </a:r>
            <a:r>
              <a:rPr lang="en-US" sz="2000" b="1" dirty="0"/>
              <a:t>of endometriosis at the time </a:t>
            </a:r>
            <a:r>
              <a:rPr lang="en-US" sz="2000" b="1" dirty="0" smtClean="0"/>
              <a:t>of laparoscopy </a:t>
            </a:r>
            <a:r>
              <a:rPr lang="en-US" sz="2000" b="1" dirty="0"/>
              <a:t>is that therapeutic excision </a:t>
            </a:r>
            <a:r>
              <a:rPr lang="en-US" sz="2000" b="1" dirty="0" smtClean="0"/>
              <a:t>or ablation </a:t>
            </a:r>
            <a:r>
              <a:rPr lang="en-US" sz="2000" b="1" dirty="0"/>
              <a:t>of endometriosis implant can </a:t>
            </a:r>
            <a:r>
              <a:rPr lang="en-US" sz="2000" b="1" dirty="0" smtClean="0"/>
              <a:t>occur at </a:t>
            </a:r>
            <a:r>
              <a:rPr lang="en-US" sz="2000" b="1" dirty="0"/>
              <a:t>the same time of diagnostic surgery.</a:t>
            </a:r>
          </a:p>
        </p:txBody>
      </p:sp>
    </p:spTree>
    <p:extLst>
      <p:ext uri="{BB962C8B-B14F-4D97-AF65-F5344CB8AC3E}">
        <p14:creationId xmlns:p14="http://schemas.microsoft.com/office/powerpoint/2010/main" val="407069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3634" y="722810"/>
            <a:ext cx="9454743" cy="51816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rgbClr val="FF0000"/>
                </a:solidFill>
              </a:rPr>
              <a:t>3. Histologic </a:t>
            </a:r>
            <a:r>
              <a:rPr lang="en-US" sz="4000" b="1" dirty="0" smtClean="0">
                <a:solidFill>
                  <a:srgbClr val="FF0000"/>
                </a:solidFill>
              </a:rPr>
              <a:t>Features</a:t>
            </a:r>
          </a:p>
          <a:p>
            <a:pPr marL="0" indent="0">
              <a:buNone/>
            </a:pPr>
            <a:endParaRPr lang="en-US" sz="4000" b="1" dirty="0">
              <a:solidFill>
                <a:srgbClr val="FF0000"/>
              </a:solidFill>
            </a:endParaRPr>
          </a:p>
          <a:p>
            <a:r>
              <a:rPr lang="en-US" sz="2400" dirty="0"/>
              <a:t>Histologic demonstration of both </a:t>
            </a:r>
            <a:r>
              <a:rPr lang="en-US" sz="2400" dirty="0" smtClean="0"/>
              <a:t>endometrial glands </a:t>
            </a:r>
            <a:r>
              <a:rPr lang="en-US" sz="2400" dirty="0"/>
              <a:t>and stroma in biopsy </a:t>
            </a:r>
            <a:r>
              <a:rPr lang="en-US" sz="2400" dirty="0" smtClean="0"/>
              <a:t>specimens obtained </a:t>
            </a:r>
            <a:r>
              <a:rPr lang="en-US" sz="2400" dirty="0"/>
              <a:t>from outside the uterine cavity </a:t>
            </a:r>
            <a:r>
              <a:rPr lang="en-US" sz="2400" dirty="0" smtClean="0"/>
              <a:t>is required </a:t>
            </a:r>
            <a:r>
              <a:rPr lang="en-US" sz="2400" dirty="0"/>
              <a:t>to make the diagnosis </a:t>
            </a:r>
            <a:r>
              <a:rPr lang="en-US" sz="2400" dirty="0" smtClean="0"/>
              <a:t>of endometriosis</a:t>
            </a:r>
            <a:r>
              <a:rPr lang="en-US" sz="2400" dirty="0"/>
              <a:t>. 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Occasionally</a:t>
            </a:r>
            <a:r>
              <a:rPr lang="en-US" sz="2400" dirty="0"/>
              <a:t>, the finding </a:t>
            </a:r>
            <a:r>
              <a:rPr lang="en-US" sz="2400" dirty="0" smtClean="0"/>
              <a:t>of fibrosis </a:t>
            </a:r>
            <a:r>
              <a:rPr lang="en-US" sz="2400" dirty="0"/>
              <a:t>in combination with </a:t>
            </a:r>
            <a:r>
              <a:rPr lang="en-US" sz="2400" dirty="0" err="1" smtClean="0"/>
              <a:t>hemosiderinladen</a:t>
            </a:r>
            <a:r>
              <a:rPr lang="en-US" sz="2400" dirty="0" smtClean="0"/>
              <a:t> </a:t>
            </a:r>
            <a:r>
              <a:rPr lang="en-US" sz="2400" dirty="0"/>
              <a:t>macrophages is sufficient for </a:t>
            </a:r>
            <a:r>
              <a:rPr lang="en-US" sz="2400" dirty="0" smtClean="0"/>
              <a:t>a presumptive </a:t>
            </a:r>
            <a:r>
              <a:rPr lang="en-US" sz="2400" dirty="0"/>
              <a:t>diagnosis.</a:t>
            </a:r>
          </a:p>
        </p:txBody>
      </p:sp>
    </p:spTree>
    <p:extLst>
      <p:ext uri="{BB962C8B-B14F-4D97-AF65-F5344CB8AC3E}">
        <p14:creationId xmlns:p14="http://schemas.microsoft.com/office/powerpoint/2010/main" val="26380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558796"/>
            <a:ext cx="8911687" cy="1280890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latin typeface="Century" panose="02040604050505020304" pitchFamily="18" charset="0"/>
              </a:rPr>
              <a:t>Etiology </a:t>
            </a:r>
            <a:endParaRPr lang="en-US" sz="6000" b="1"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407920"/>
            <a:ext cx="8915400" cy="377762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</a:t>
            </a:r>
            <a:r>
              <a:rPr lang="en-US" sz="2400" dirty="0"/>
              <a:t>exact cause and pathogenesis </a:t>
            </a:r>
            <a:r>
              <a:rPr lang="en-US" sz="2400" dirty="0" smtClean="0"/>
              <a:t>of endometriosis </a:t>
            </a:r>
            <a:r>
              <a:rPr lang="en-US" sz="2400" dirty="0"/>
              <a:t>is </a:t>
            </a:r>
            <a:r>
              <a:rPr lang="en-US" sz="2400" b="1" i="1" dirty="0">
                <a:solidFill>
                  <a:srgbClr val="FF0000"/>
                </a:solidFill>
              </a:rPr>
              <a:t>not clear</a:t>
            </a:r>
            <a:r>
              <a:rPr lang="en-US" sz="2400" b="1" i="1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sz="2400" dirty="0"/>
              <a:t>Several </a:t>
            </a:r>
            <a:r>
              <a:rPr lang="en-US" sz="2400" dirty="0" smtClean="0"/>
              <a:t>theories </a:t>
            </a:r>
            <a:r>
              <a:rPr lang="en-US" sz="2400" b="1" i="1" dirty="0" smtClean="0"/>
              <a:t>(</a:t>
            </a:r>
            <a:r>
              <a:rPr lang="en-US" sz="2400" b="1" i="1" dirty="0" smtClean="0"/>
              <a:t>implantation </a:t>
            </a:r>
            <a:r>
              <a:rPr lang="en-US" sz="2400" b="1" i="1" dirty="0"/>
              <a:t>theory following </a:t>
            </a:r>
            <a:r>
              <a:rPr lang="en-US" sz="2400" b="1" i="1" dirty="0" smtClean="0"/>
              <a:t>retrograde </a:t>
            </a:r>
            <a:r>
              <a:rPr lang="en-US" sz="2400" b="1" i="1" dirty="0" smtClean="0"/>
              <a:t>menstruation, metaplasia </a:t>
            </a:r>
            <a:r>
              <a:rPr lang="en-US" sz="2400" b="1" i="1" dirty="0"/>
              <a:t>of </a:t>
            </a:r>
            <a:r>
              <a:rPr lang="en-US" sz="2400" b="1" i="1" dirty="0" err="1" smtClean="0"/>
              <a:t>coelomic</a:t>
            </a:r>
            <a:r>
              <a:rPr lang="en-US" sz="2400" b="1" i="1" dirty="0" smtClean="0"/>
              <a:t> epithelium, </a:t>
            </a:r>
            <a:r>
              <a:rPr lang="en-US" sz="2400" b="1" i="1" dirty="0" smtClean="0"/>
              <a:t> </a:t>
            </a:r>
            <a:r>
              <a:rPr lang="en-US" sz="2400" b="1" i="1" dirty="0" err="1"/>
              <a:t>hematogenous</a:t>
            </a:r>
            <a:r>
              <a:rPr lang="en-US" sz="2400" b="1" i="1" dirty="0"/>
              <a:t> or </a:t>
            </a:r>
            <a:r>
              <a:rPr lang="en-US" sz="2400" b="1" i="1" dirty="0" smtClean="0"/>
              <a:t>lymphatic spread</a:t>
            </a:r>
            <a:r>
              <a:rPr lang="en-US" sz="2400" b="1" i="1" dirty="0"/>
              <a:t>, </a:t>
            </a:r>
            <a:r>
              <a:rPr lang="en-US" sz="2400" b="1" i="1" dirty="0" smtClean="0"/>
              <a:t>direct </a:t>
            </a:r>
            <a:r>
              <a:rPr lang="en-US" sz="2400" b="1" i="1" dirty="0"/>
              <a:t>transplantation </a:t>
            </a:r>
            <a:r>
              <a:rPr lang="en-US" sz="2400" b="1" i="1" dirty="0" smtClean="0"/>
              <a:t>of endometrial </a:t>
            </a:r>
            <a:r>
              <a:rPr lang="en-US" sz="2400" b="1" i="1" dirty="0"/>
              <a:t>cells) </a:t>
            </a:r>
            <a:r>
              <a:rPr lang="en-US" sz="2400" dirty="0"/>
              <a:t>exist that attempt to </a:t>
            </a:r>
            <a:r>
              <a:rPr lang="en-US" sz="2400" dirty="0" smtClean="0"/>
              <a:t>explain this </a:t>
            </a:r>
            <a:r>
              <a:rPr lang="en-US" sz="2400" dirty="0"/>
              <a:t>disease, </a:t>
            </a:r>
            <a:r>
              <a:rPr lang="en-US" sz="2400" dirty="0" smtClean="0"/>
              <a:t>although </a:t>
            </a:r>
            <a:r>
              <a:rPr lang="en-US" sz="2400" dirty="0"/>
              <a:t>none have been </a:t>
            </a:r>
            <a:r>
              <a:rPr lang="en-US" sz="2400" dirty="0" smtClean="0"/>
              <a:t>entirely proven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7855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8138" y="496389"/>
            <a:ext cx="8915400" cy="5205828"/>
          </a:xfrm>
        </p:spPr>
        <p:txBody>
          <a:bodyPr>
            <a:normAutofit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sz="3600" b="1" dirty="0">
                <a:solidFill>
                  <a:srgbClr val="FF0000"/>
                </a:solidFill>
              </a:rPr>
              <a:t>4. Laboratory </a:t>
            </a:r>
            <a:r>
              <a:rPr lang="en-US" sz="3600" b="1" dirty="0" smtClean="0">
                <a:solidFill>
                  <a:srgbClr val="FF0000"/>
                </a:solidFill>
              </a:rPr>
              <a:t>Tests</a:t>
            </a:r>
          </a:p>
          <a:p>
            <a:pPr marL="0" indent="0">
              <a:buNone/>
            </a:pPr>
            <a:endParaRPr lang="en-US" sz="3600" b="1" dirty="0">
              <a:solidFill>
                <a:srgbClr val="FF0000"/>
              </a:solidFill>
            </a:endParaRPr>
          </a:p>
          <a:p>
            <a:r>
              <a:rPr lang="en-US" sz="2400" dirty="0"/>
              <a:t>CA 125—Although serum level of </a:t>
            </a:r>
            <a:r>
              <a:rPr lang="en-US" sz="2400" dirty="0" err="1" smtClean="0"/>
              <a:t>cancerantigen</a:t>
            </a:r>
            <a:r>
              <a:rPr lang="en-US" sz="2400" dirty="0" smtClean="0"/>
              <a:t> </a:t>
            </a:r>
            <a:r>
              <a:rPr lang="en-US" sz="2400" dirty="0"/>
              <a:t>125 (CA 125</a:t>
            </a:r>
            <a:r>
              <a:rPr lang="en-US" sz="2400" b="1" i="1" dirty="0"/>
              <a:t>) is elevated </a:t>
            </a:r>
            <a:r>
              <a:rPr lang="en-US" sz="2400" dirty="0"/>
              <a:t>in </a:t>
            </a:r>
            <a:r>
              <a:rPr lang="en-US" sz="2400" dirty="0" err="1" smtClean="0"/>
              <a:t>moderateto</a:t>
            </a:r>
            <a:r>
              <a:rPr lang="en-US" sz="2400" dirty="0" smtClean="0"/>
              <a:t> </a:t>
            </a:r>
            <a:r>
              <a:rPr lang="en-US" sz="2400" dirty="0"/>
              <a:t>severe endometriosis, its determination </a:t>
            </a:r>
            <a:r>
              <a:rPr lang="en-US" sz="2400" dirty="0" smtClean="0"/>
              <a:t>is  not </a:t>
            </a:r>
            <a:r>
              <a:rPr lang="en-US" sz="2400" dirty="0"/>
              <a:t>recommended as part of routine </a:t>
            </a:r>
            <a:r>
              <a:rPr lang="en-US" sz="2400" dirty="0" smtClean="0"/>
              <a:t>investigation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sz="2400" dirty="0"/>
              <a:t>However, an undiagnosed pelvic </a:t>
            </a:r>
            <a:r>
              <a:rPr lang="en-US" sz="2400" dirty="0" smtClean="0"/>
              <a:t>mass may </a:t>
            </a:r>
            <a:r>
              <a:rPr lang="en-US" sz="2400" dirty="0"/>
              <a:t>be evaluated with </a:t>
            </a:r>
            <a:r>
              <a:rPr lang="en-US" sz="2400" b="1" i="1" u="sng" dirty="0"/>
              <a:t>CA 125 level as </a:t>
            </a:r>
            <a:r>
              <a:rPr lang="en-US" sz="2400" b="1" i="1" u="sng" dirty="0" err="1" smtClean="0"/>
              <a:t>acomponent</a:t>
            </a:r>
            <a:r>
              <a:rPr lang="en-US" sz="2400" b="1" i="1" u="sng" dirty="0" smtClean="0"/>
              <a:t> </a:t>
            </a:r>
            <a:r>
              <a:rPr lang="en-US" sz="2400" b="1" i="1" u="sng" dirty="0"/>
              <a:t>of risk malignancy index.</a:t>
            </a:r>
          </a:p>
        </p:txBody>
      </p:sp>
    </p:spTree>
    <p:extLst>
      <p:ext uri="{BB962C8B-B14F-4D97-AF65-F5344CB8AC3E}">
        <p14:creationId xmlns:p14="http://schemas.microsoft.com/office/powerpoint/2010/main" val="248927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Century" panose="02040604050505020304" pitchFamily="18" charset="0"/>
              </a:rPr>
              <a:t>Treatment </a:t>
            </a:r>
            <a:endParaRPr lang="en-US" sz="4800" b="1"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2200" b="1" dirty="0">
                <a:solidFill>
                  <a:srgbClr val="FF0000"/>
                </a:solidFill>
              </a:rPr>
              <a:t>Treatment for endometriosis depends </a:t>
            </a:r>
            <a:r>
              <a:rPr lang="en-US" sz="2200" b="1" dirty="0" smtClean="0">
                <a:solidFill>
                  <a:srgbClr val="FF0000"/>
                </a:solidFill>
              </a:rPr>
              <a:t>on symptom </a:t>
            </a:r>
            <a:r>
              <a:rPr lang="en-US" sz="2200" b="1" dirty="0">
                <a:solidFill>
                  <a:srgbClr val="FF0000"/>
                </a:solidFill>
              </a:rPr>
              <a:t>or clinical presentation of </a:t>
            </a:r>
            <a:r>
              <a:rPr lang="en-US" sz="2200" b="1" dirty="0" smtClean="0">
                <a:solidFill>
                  <a:srgbClr val="FF0000"/>
                </a:solidFill>
              </a:rPr>
              <a:t>the patient</a:t>
            </a:r>
            <a:r>
              <a:rPr lang="en-US" sz="2200" b="1" dirty="0">
                <a:solidFill>
                  <a:srgbClr val="FF0000"/>
                </a:solidFill>
              </a:rPr>
              <a:t>. </a:t>
            </a:r>
            <a:endParaRPr lang="en-US" sz="2200" b="1" dirty="0" smtClean="0">
              <a:solidFill>
                <a:srgbClr val="FF0000"/>
              </a:solidFill>
            </a:endParaRPr>
          </a:p>
          <a:p>
            <a:r>
              <a:rPr lang="en-US" sz="1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Most </a:t>
            </a: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women with </a:t>
            </a:r>
            <a:r>
              <a:rPr lang="en-US" sz="1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endometriosis typically </a:t>
            </a: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 with one or more of </a:t>
            </a:r>
            <a:r>
              <a:rPr lang="en-US" sz="1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following </a:t>
            </a: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three complaints:</a:t>
            </a:r>
          </a:p>
          <a:p>
            <a:pPr marL="0" indent="0">
              <a:buNone/>
            </a:pP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Pelvic pain that interfere with </a:t>
            </a:r>
            <a:r>
              <a:rPr lang="en-US" sz="1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daily activities</a:t>
            </a:r>
            <a:endParaRPr lang="en-US" sz="19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19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en-US" sz="1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Infertility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A complex adnexal mass due to an </a:t>
            </a:r>
            <a:r>
              <a:rPr lang="en-US" sz="1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ovarian cyst </a:t>
            </a:r>
            <a:r>
              <a:rPr lang="en-US" sz="1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ovary </a:t>
            </a:r>
            <a:r>
              <a:rPr lang="en-US" sz="19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1900" b="1" i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endometrioma</a:t>
            </a:r>
            <a:r>
              <a:rPr lang="en-US" sz="19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or </a:t>
            </a:r>
            <a:r>
              <a:rPr lang="en-US" sz="1900" b="1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chocolat</a:t>
            </a:r>
            <a:r>
              <a:rPr lang="en-US" sz="1900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cyst).</a:t>
            </a:r>
            <a:endParaRPr lang="en-US" sz="1900" b="1" i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2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7326" y="718458"/>
            <a:ext cx="8915400" cy="5617028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Century" panose="02040604050505020304" pitchFamily="18" charset="0"/>
              </a:rPr>
              <a:t>Treatment is either </a:t>
            </a:r>
            <a:r>
              <a:rPr lang="en-US" sz="2800" b="1" u="sng" dirty="0">
                <a:solidFill>
                  <a:srgbClr val="002060"/>
                </a:solidFill>
                <a:latin typeface="Century" panose="02040604050505020304" pitchFamily="18" charset="0"/>
              </a:rPr>
              <a:t>aimed at pain </a:t>
            </a:r>
            <a:r>
              <a:rPr lang="en-US" sz="2800" b="1" u="sng" dirty="0" smtClean="0">
                <a:solidFill>
                  <a:srgbClr val="002060"/>
                </a:solidFill>
                <a:latin typeface="Century" panose="02040604050505020304" pitchFamily="18" charset="0"/>
              </a:rPr>
              <a:t>reduction, fertility </a:t>
            </a:r>
            <a:r>
              <a:rPr lang="en-US" sz="2800" b="1" u="sng" dirty="0">
                <a:solidFill>
                  <a:srgbClr val="002060"/>
                </a:solidFill>
                <a:latin typeface="Century" panose="02040604050505020304" pitchFamily="18" charset="0"/>
              </a:rPr>
              <a:t>restoration, or evaluating a mass, </a:t>
            </a:r>
            <a:r>
              <a:rPr lang="en-US" sz="2800" b="1" dirty="0" smtClean="0">
                <a:latin typeface="Century" panose="02040604050505020304" pitchFamily="18" charset="0"/>
              </a:rPr>
              <a:t>such as </a:t>
            </a:r>
            <a:r>
              <a:rPr lang="en-US" sz="2800" b="1" dirty="0">
                <a:latin typeface="Century" panose="02040604050505020304" pitchFamily="18" charset="0"/>
              </a:rPr>
              <a:t>in the case of an </a:t>
            </a:r>
            <a:r>
              <a:rPr lang="en-US" sz="2800" b="1" dirty="0" err="1">
                <a:latin typeface="Century" panose="02040604050505020304" pitchFamily="18" charset="0"/>
              </a:rPr>
              <a:t>endometrioma</a:t>
            </a:r>
            <a:r>
              <a:rPr lang="en-US" sz="2800" b="1" dirty="0">
                <a:latin typeface="Century" panose="02040604050505020304" pitchFamily="18" charset="0"/>
              </a:rPr>
              <a:t> or </a:t>
            </a:r>
            <a:r>
              <a:rPr lang="en-US" sz="2800" b="1" dirty="0" smtClean="0">
                <a:latin typeface="Century" panose="02040604050505020304" pitchFamily="18" charset="0"/>
              </a:rPr>
              <a:t>chocolate  cyst.</a:t>
            </a:r>
          </a:p>
          <a:p>
            <a:endParaRPr lang="en-US" sz="2800" b="1" dirty="0" smtClean="0">
              <a:latin typeface="Century" panose="02040604050505020304" pitchFamily="18" charset="0"/>
            </a:endParaRPr>
          </a:p>
          <a:p>
            <a:r>
              <a:rPr lang="en-US" sz="2800" b="1" dirty="0" smtClean="0">
                <a:latin typeface="Century" panose="02040604050505020304" pitchFamily="18" charset="0"/>
              </a:rPr>
              <a:t> </a:t>
            </a:r>
            <a:r>
              <a:rPr lang="en-US" sz="2800" b="1" dirty="0">
                <a:latin typeface="Century" panose="02040604050505020304" pitchFamily="18" charset="0"/>
              </a:rPr>
              <a:t>Unfortunately, there are very few </a:t>
            </a:r>
            <a:r>
              <a:rPr lang="en-US" sz="2800" b="1" dirty="0" smtClean="0">
                <a:latin typeface="Century" panose="02040604050505020304" pitchFamily="18" charset="0"/>
              </a:rPr>
              <a:t>options for </a:t>
            </a:r>
            <a:r>
              <a:rPr lang="en-US" sz="2800" b="1" dirty="0">
                <a:latin typeface="Century" panose="02040604050505020304" pitchFamily="18" charset="0"/>
              </a:rPr>
              <a:t>treatment of the patient who, both </a:t>
            </a:r>
            <a:r>
              <a:rPr lang="en-US" sz="2800" b="1" dirty="0" smtClean="0">
                <a:latin typeface="Century" panose="02040604050505020304" pitchFamily="18" charset="0"/>
              </a:rPr>
              <a:t>desires fertility </a:t>
            </a:r>
            <a:r>
              <a:rPr lang="en-US" sz="2800" b="1" dirty="0">
                <a:latin typeface="Century" panose="02040604050505020304" pitchFamily="18" charset="0"/>
              </a:rPr>
              <a:t>and has pelvic pain</a:t>
            </a:r>
            <a:r>
              <a:rPr lang="en-US" sz="2800" b="1" dirty="0" smtClean="0">
                <a:latin typeface="Century" panose="02040604050505020304" pitchFamily="18" charset="0"/>
              </a:rPr>
              <a:t>.</a:t>
            </a:r>
          </a:p>
          <a:p>
            <a:endParaRPr lang="en-US" sz="2800" b="1" dirty="0" smtClean="0">
              <a:latin typeface="Century" panose="02040604050505020304" pitchFamily="18" charset="0"/>
            </a:endParaRPr>
          </a:p>
          <a:p>
            <a:r>
              <a:rPr lang="en-US" sz="2800" b="1" dirty="0" smtClean="0">
                <a:latin typeface="Century" panose="02040604050505020304" pitchFamily="18" charset="0"/>
              </a:rPr>
              <a:t> Sometimes </a:t>
            </a:r>
            <a:r>
              <a:rPr lang="en-US" sz="2800" b="1" dirty="0" smtClean="0">
                <a:solidFill>
                  <a:srgbClr val="FF0000"/>
                </a:solidFill>
                <a:latin typeface="Century" panose="02040604050505020304" pitchFamily="18" charset="0"/>
              </a:rPr>
              <a:t>pregnancy </a:t>
            </a:r>
            <a:r>
              <a:rPr lang="en-US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itself will relieve the pain </a:t>
            </a:r>
            <a:r>
              <a:rPr lang="en-US" sz="2800" b="1" dirty="0" smtClean="0">
                <a:solidFill>
                  <a:srgbClr val="FF0000"/>
                </a:solidFill>
                <a:latin typeface="Century" panose="02040604050505020304" pitchFamily="18" charset="0"/>
              </a:rPr>
              <a:t>of endometriosis</a:t>
            </a:r>
            <a:r>
              <a:rPr lang="en-US" sz="2800" b="1" dirty="0">
                <a:latin typeface="Century" panose="020406040505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601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6960" y="696684"/>
            <a:ext cx="8915400" cy="5403669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There are general points which should </a:t>
            </a:r>
            <a:r>
              <a:rPr lang="en-US" sz="2400" b="1" dirty="0" smtClean="0"/>
              <a:t>be considered </a:t>
            </a:r>
            <a:r>
              <a:rPr lang="en-US" sz="2400" b="1" dirty="0"/>
              <a:t>when treating a woman to </a:t>
            </a:r>
            <a:r>
              <a:rPr lang="en-US" sz="2400" b="1" dirty="0" smtClean="0"/>
              <a:t>decide which </a:t>
            </a:r>
            <a:r>
              <a:rPr lang="en-US" sz="2400" b="1" dirty="0"/>
              <a:t>treatment option will be most </a:t>
            </a:r>
            <a:r>
              <a:rPr lang="en-US" sz="2400" b="1" dirty="0" smtClean="0"/>
              <a:t>suitable for </a:t>
            </a:r>
            <a:r>
              <a:rPr lang="en-US" sz="2400" b="1" dirty="0"/>
              <a:t>her</a:t>
            </a:r>
            <a:r>
              <a:rPr lang="en-US" sz="2400" b="1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b="1" dirty="0" smtClean="0"/>
          </a:p>
          <a:p>
            <a:r>
              <a:rPr lang="en-US" dirty="0" smtClean="0"/>
              <a:t> </a:t>
            </a:r>
            <a:r>
              <a:rPr lang="en-US" sz="2600" i="1" u="sng" dirty="0">
                <a:solidFill>
                  <a:srgbClr val="FF0000"/>
                </a:solidFill>
              </a:rPr>
              <a:t>These should include:</a:t>
            </a:r>
            <a:endParaRPr lang="en-US" i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100" dirty="0" smtClean="0"/>
              <a:t>  </a:t>
            </a:r>
            <a:r>
              <a:rPr lang="en-US" sz="2100" dirty="0"/>
              <a:t>The severity of the symptoms</a:t>
            </a:r>
          </a:p>
          <a:p>
            <a:pPr marL="0" indent="0">
              <a:buNone/>
            </a:pPr>
            <a:r>
              <a:rPr lang="en-US" sz="2100" dirty="0"/>
              <a:t> </a:t>
            </a:r>
            <a:r>
              <a:rPr lang="en-US" sz="2100" dirty="0" smtClean="0"/>
              <a:t> The </a:t>
            </a:r>
            <a:r>
              <a:rPr lang="en-US" sz="2100" dirty="0"/>
              <a:t>type of symptoms</a:t>
            </a:r>
          </a:p>
          <a:p>
            <a:pPr marL="0" indent="0">
              <a:buNone/>
            </a:pPr>
            <a:r>
              <a:rPr lang="en-US" sz="2100" dirty="0" smtClean="0"/>
              <a:t>  The </a:t>
            </a:r>
            <a:r>
              <a:rPr lang="en-US" sz="2100" dirty="0"/>
              <a:t>age of the patient</a:t>
            </a:r>
          </a:p>
          <a:p>
            <a:pPr marL="0" indent="0">
              <a:buNone/>
            </a:pPr>
            <a:r>
              <a:rPr lang="en-US" sz="2100" dirty="0" smtClean="0"/>
              <a:t>  </a:t>
            </a:r>
            <a:r>
              <a:rPr lang="en-US" sz="2100" dirty="0"/>
              <a:t>The desire to get pregnant or not</a:t>
            </a:r>
          </a:p>
          <a:p>
            <a:pPr marL="0" indent="0">
              <a:buNone/>
            </a:pPr>
            <a:r>
              <a:rPr lang="en-US" sz="2100" dirty="0" smtClean="0"/>
              <a:t>  </a:t>
            </a:r>
            <a:r>
              <a:rPr lang="en-US" sz="2100" dirty="0"/>
              <a:t>Length of treatment</a:t>
            </a:r>
          </a:p>
          <a:p>
            <a:pPr marL="0" indent="0">
              <a:buNone/>
            </a:pPr>
            <a:r>
              <a:rPr lang="en-US" sz="2100" dirty="0" smtClean="0"/>
              <a:t>  </a:t>
            </a:r>
            <a:r>
              <a:rPr lang="en-US" sz="2100" dirty="0"/>
              <a:t>Coping with side-effects of drug treatment</a:t>
            </a:r>
          </a:p>
          <a:p>
            <a:pPr marL="0" indent="0">
              <a:buNone/>
            </a:pPr>
            <a:r>
              <a:rPr lang="en-US" sz="2100" dirty="0" smtClean="0"/>
              <a:t>  </a:t>
            </a:r>
            <a:r>
              <a:rPr lang="en-US" sz="2100" dirty="0"/>
              <a:t>Cost</a:t>
            </a:r>
          </a:p>
        </p:txBody>
      </p:sp>
    </p:spTree>
    <p:extLst>
      <p:ext uri="{BB962C8B-B14F-4D97-AF65-F5344CB8AC3E}">
        <p14:creationId xmlns:p14="http://schemas.microsoft.com/office/powerpoint/2010/main" val="101699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3006" y="836023"/>
            <a:ext cx="8915400" cy="6021977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b="1" dirty="0" smtClean="0"/>
              <a:t>Endometriosis </a:t>
            </a:r>
            <a:r>
              <a:rPr lang="en-US" sz="2400" b="1" dirty="0"/>
              <a:t>is an estrogen </a:t>
            </a:r>
            <a:r>
              <a:rPr lang="en-US" sz="2400" b="1" dirty="0" smtClean="0"/>
              <a:t>dependent lesion.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 smtClean="0"/>
              <a:t> </a:t>
            </a:r>
            <a:r>
              <a:rPr lang="en-US" sz="2400" b="1" dirty="0"/>
              <a:t>The aim of some treatments is to </a:t>
            </a:r>
            <a:r>
              <a:rPr lang="en-US" sz="2400" b="1" dirty="0" smtClean="0"/>
              <a:t>reduce or </a:t>
            </a:r>
            <a:r>
              <a:rPr lang="en-US" sz="2400" b="1" dirty="0"/>
              <a:t>stop the estrogen being produced in </a:t>
            </a:r>
            <a:r>
              <a:rPr lang="en-US" sz="2400" b="1" dirty="0" smtClean="0"/>
              <a:t>a woman's </a:t>
            </a:r>
            <a:r>
              <a:rPr lang="en-US" sz="2400" b="1" dirty="0"/>
              <a:t>body, so that it does not continue </a:t>
            </a:r>
            <a:r>
              <a:rPr lang="en-US" sz="2400" b="1" dirty="0" smtClean="0"/>
              <a:t>to feed </a:t>
            </a:r>
            <a:r>
              <a:rPr lang="en-US" sz="2400" b="1" dirty="0"/>
              <a:t>the </a:t>
            </a:r>
            <a:r>
              <a:rPr lang="en-US" sz="2400" b="1" dirty="0" err="1"/>
              <a:t>endometriotic</a:t>
            </a:r>
            <a:r>
              <a:rPr lang="en-US" sz="2400" b="1" dirty="0"/>
              <a:t> deposits. </a:t>
            </a:r>
            <a:endParaRPr lang="en-US" sz="24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 smtClean="0"/>
              <a:t>This is achieved </a:t>
            </a:r>
            <a:r>
              <a:rPr lang="en-US" sz="2400" b="1" dirty="0"/>
              <a:t>by hormone drug therapy. </a:t>
            </a:r>
            <a:endParaRPr lang="en-US" sz="24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 smtClean="0"/>
              <a:t>This type of </a:t>
            </a:r>
            <a:r>
              <a:rPr lang="en-US" sz="2400" b="1" dirty="0"/>
              <a:t>treatment is only successful for milder </a:t>
            </a:r>
            <a:r>
              <a:rPr lang="en-US" sz="2400" b="1" dirty="0" smtClean="0"/>
              <a:t>cases of </a:t>
            </a:r>
            <a:r>
              <a:rPr lang="en-US" sz="2400" b="1" dirty="0"/>
              <a:t>endometriosis where the growths </a:t>
            </a:r>
            <a:r>
              <a:rPr lang="en-US" sz="2400" b="1" dirty="0" smtClean="0"/>
              <a:t>are relatively </a:t>
            </a:r>
            <a:r>
              <a:rPr lang="en-US" sz="2400" b="1" dirty="0"/>
              <a:t>small and few in number</a:t>
            </a:r>
            <a:r>
              <a:rPr lang="en-US" sz="2400" b="1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 smtClean="0"/>
              <a:t> </a:t>
            </a:r>
            <a:r>
              <a:rPr lang="en-US" sz="2400" b="1" dirty="0"/>
              <a:t>In </a:t>
            </a:r>
            <a:r>
              <a:rPr lang="en-US" sz="2400" b="1" dirty="0" smtClean="0"/>
              <a:t>more severe </a:t>
            </a:r>
            <a:r>
              <a:rPr lang="en-US" sz="2400" b="1" dirty="0"/>
              <a:t>cases, treatment with surgery is </a:t>
            </a:r>
            <a:r>
              <a:rPr lang="en-US" sz="2400" b="1" dirty="0" smtClean="0"/>
              <a:t>usually needed </a:t>
            </a:r>
            <a:r>
              <a:rPr lang="en-US" sz="2400" b="1" dirty="0"/>
              <a:t>to remove the </a:t>
            </a:r>
            <a:r>
              <a:rPr lang="en-US" sz="2400" b="1" dirty="0" err="1"/>
              <a:t>endometriotic</a:t>
            </a:r>
            <a:r>
              <a:rPr lang="en-US" sz="2400" b="1" dirty="0"/>
              <a:t> lesions.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u="sng" dirty="0">
                <a:solidFill>
                  <a:srgbClr val="FF0000"/>
                </a:solidFill>
              </a:rPr>
              <a:t>The options for treatment include:</a:t>
            </a:r>
          </a:p>
          <a:p>
            <a:r>
              <a:rPr lang="en-US" dirty="0"/>
              <a:t> </a:t>
            </a:r>
            <a:r>
              <a:rPr lang="en-US" sz="2100" dirty="0"/>
              <a:t>Observation with no medical intervention</a:t>
            </a:r>
          </a:p>
          <a:p>
            <a:r>
              <a:rPr lang="en-US" sz="2100" dirty="0"/>
              <a:t> Medical treatment with NSAID or </a:t>
            </a:r>
            <a:r>
              <a:rPr lang="en-US" sz="2100" dirty="0" smtClean="0"/>
              <a:t>hormone medication</a:t>
            </a:r>
            <a:endParaRPr lang="en-US" sz="2100" dirty="0"/>
          </a:p>
          <a:p>
            <a:r>
              <a:rPr lang="en-US" sz="2100" dirty="0"/>
              <a:t> </a:t>
            </a:r>
            <a:r>
              <a:rPr lang="en-US" sz="2100" dirty="0" smtClean="0"/>
              <a:t>Surgery </a:t>
            </a:r>
          </a:p>
          <a:p>
            <a:r>
              <a:rPr lang="en-US" sz="2100" dirty="0" smtClean="0"/>
              <a:t> </a:t>
            </a:r>
            <a:r>
              <a:rPr lang="en-US" sz="2100" dirty="0"/>
              <a:t>Combined treatment</a:t>
            </a:r>
          </a:p>
        </p:txBody>
      </p:sp>
    </p:spTree>
    <p:extLst>
      <p:ext uri="{BB962C8B-B14F-4D97-AF65-F5344CB8AC3E}">
        <p14:creationId xmlns:p14="http://schemas.microsoft.com/office/powerpoint/2010/main" val="383369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2675" y="1362891"/>
            <a:ext cx="9797142" cy="4345577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 smtClean="0"/>
          </a:p>
          <a:p>
            <a:r>
              <a:rPr lang="en-US" sz="3200" b="1" dirty="0" smtClean="0"/>
              <a:t>   </a:t>
            </a:r>
            <a:r>
              <a:rPr lang="en-US" sz="3200" b="1" dirty="0" smtClean="0">
                <a:solidFill>
                  <a:schemeClr val="bg1"/>
                </a:solidFill>
              </a:rPr>
              <a:t>Observation </a:t>
            </a:r>
            <a:r>
              <a:rPr lang="en-US" sz="3200" b="1" dirty="0">
                <a:solidFill>
                  <a:schemeClr val="bg1"/>
                </a:solidFill>
              </a:rPr>
              <a:t>with No Medical </a:t>
            </a:r>
            <a:r>
              <a:rPr lang="en-US" sz="3200" b="1" dirty="0" smtClean="0">
                <a:solidFill>
                  <a:schemeClr val="bg1"/>
                </a:solidFill>
              </a:rPr>
              <a:t>Intervention.</a:t>
            </a:r>
            <a:endParaRPr lang="en-US" sz="3200" b="1" dirty="0">
              <a:solidFill>
                <a:schemeClr val="bg1"/>
              </a:solidFill>
            </a:endParaRPr>
          </a:p>
          <a:p>
            <a:r>
              <a:rPr lang="en-US" sz="3200" b="1" dirty="0" smtClean="0">
                <a:solidFill>
                  <a:schemeClr val="bg1"/>
                </a:solidFill>
              </a:rPr>
              <a:t>   This </a:t>
            </a:r>
            <a:r>
              <a:rPr lang="en-US" sz="3200" b="1" dirty="0">
                <a:solidFill>
                  <a:schemeClr val="bg1"/>
                </a:solidFill>
              </a:rPr>
              <a:t>approach can be used for milder cases </a:t>
            </a:r>
            <a:r>
              <a:rPr lang="en-US" sz="3200" b="1" dirty="0" smtClean="0">
                <a:solidFill>
                  <a:schemeClr val="bg1"/>
                </a:solidFill>
              </a:rPr>
              <a:t>of endometriosis.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</a:rPr>
              <a:t>  Analgesics </a:t>
            </a:r>
            <a:r>
              <a:rPr lang="en-US" sz="3200" b="1" dirty="0">
                <a:solidFill>
                  <a:schemeClr val="bg1"/>
                </a:solidFill>
              </a:rPr>
              <a:t>may be </a:t>
            </a:r>
            <a:r>
              <a:rPr lang="en-US" sz="3200" b="1" dirty="0" smtClean="0">
                <a:solidFill>
                  <a:schemeClr val="bg1"/>
                </a:solidFill>
              </a:rPr>
              <a:t>prescribed to </a:t>
            </a:r>
            <a:r>
              <a:rPr lang="en-US" sz="3200" b="1" dirty="0">
                <a:solidFill>
                  <a:schemeClr val="bg1"/>
                </a:solidFill>
              </a:rPr>
              <a:t>help with any pain.</a:t>
            </a:r>
          </a:p>
        </p:txBody>
      </p:sp>
    </p:spTree>
    <p:extLst>
      <p:ext uri="{BB962C8B-B14F-4D97-AF65-F5344CB8AC3E}">
        <p14:creationId xmlns:p14="http://schemas.microsoft.com/office/powerpoint/2010/main" val="315397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9153" y="408572"/>
            <a:ext cx="8911687" cy="128089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Century" panose="02040604050505020304" pitchFamily="18" charset="0"/>
              </a:rPr>
              <a:t>Medical Treatment </a:t>
            </a:r>
            <a:endParaRPr lang="en-US" sz="4800" b="1"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1119" y="1584959"/>
            <a:ext cx="10164491" cy="51685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Medical </a:t>
            </a:r>
            <a:r>
              <a:rPr lang="en-US" sz="2000" dirty="0"/>
              <a:t>treatment is indicated in patients </a:t>
            </a:r>
            <a:r>
              <a:rPr lang="en-US" sz="2000" b="1" i="1" dirty="0" smtClean="0"/>
              <a:t>with pain </a:t>
            </a:r>
            <a:r>
              <a:rPr lang="en-US" sz="2000" b="1" i="1" dirty="0"/>
              <a:t>or dyspareunia</a:t>
            </a:r>
            <a:r>
              <a:rPr lang="en-US" sz="2000" dirty="0"/>
              <a:t>, because no </a:t>
            </a:r>
            <a:r>
              <a:rPr lang="en-US" sz="2000" dirty="0" smtClean="0"/>
              <a:t>pharmacologic </a:t>
            </a:r>
            <a:r>
              <a:rPr lang="en-US" sz="2000" dirty="0"/>
              <a:t>method appears to restore </a:t>
            </a:r>
            <a:r>
              <a:rPr lang="en-US" sz="2000" dirty="0" smtClean="0"/>
              <a:t>fertility.</a:t>
            </a:r>
          </a:p>
          <a:p>
            <a:pPr marL="0" indent="0">
              <a:buNone/>
            </a:pPr>
            <a:r>
              <a:rPr lang="en-US" sz="2000" dirty="0" smtClean="0"/>
              <a:t> Since </a:t>
            </a:r>
            <a:r>
              <a:rPr lang="en-US" sz="2000" dirty="0"/>
              <a:t>endometriosis is a chronic disease, </a:t>
            </a:r>
            <a:r>
              <a:rPr lang="en-US" sz="2000" dirty="0" smtClean="0"/>
              <a:t>it would </a:t>
            </a:r>
            <a:r>
              <a:rPr lang="en-US" sz="2000" dirty="0"/>
              <a:t>be most beneficial to use drugs that </a:t>
            </a:r>
            <a:r>
              <a:rPr lang="en-US" sz="2000" dirty="0" smtClean="0"/>
              <a:t>can be </a:t>
            </a:r>
            <a:r>
              <a:rPr lang="en-US" sz="2000" dirty="0"/>
              <a:t>safely used long-term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smtClean="0"/>
              <a:t> </a:t>
            </a:r>
            <a:r>
              <a:rPr lang="en-US" sz="2000" b="1" i="1" dirty="0"/>
              <a:t>Dysmenorrhea</a:t>
            </a:r>
            <a:r>
              <a:rPr lang="en-US" sz="2000" dirty="0"/>
              <a:t> </a:t>
            </a:r>
            <a:r>
              <a:rPr lang="en-US" sz="2000" u="sng" dirty="0" smtClean="0"/>
              <a:t>is one </a:t>
            </a:r>
            <a:r>
              <a:rPr lang="en-US" sz="2000" u="sng" dirty="0"/>
              <a:t>of the most common complaints </a:t>
            </a:r>
            <a:r>
              <a:rPr lang="en-US" sz="2000" u="sng" dirty="0" smtClean="0"/>
              <a:t>in women </a:t>
            </a:r>
            <a:r>
              <a:rPr lang="en-US" sz="2000" u="sng" dirty="0"/>
              <a:t>with endometriosis, so many of </a:t>
            </a:r>
            <a:r>
              <a:rPr lang="en-US" sz="2000" u="sng" dirty="0" smtClean="0"/>
              <a:t>the hormonal </a:t>
            </a:r>
            <a:r>
              <a:rPr lang="en-US" sz="2000" u="sng" dirty="0"/>
              <a:t>agents aim to cause </a:t>
            </a:r>
            <a:r>
              <a:rPr lang="en-US" sz="2000" u="sng" dirty="0" smtClean="0"/>
              <a:t>amenorrhea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smtClean="0"/>
              <a:t> These </a:t>
            </a:r>
            <a:r>
              <a:rPr lang="en-US" sz="2000" dirty="0"/>
              <a:t>treatments may also relieve </a:t>
            </a:r>
            <a:r>
              <a:rPr lang="en-US" sz="2000" dirty="0" smtClean="0"/>
              <a:t>deep dyspareunia</a:t>
            </a:r>
            <a:r>
              <a:rPr lang="en-US" sz="2000" dirty="0"/>
              <a:t>, non-cyclic pelvic pain, </a:t>
            </a:r>
            <a:r>
              <a:rPr lang="en-US" sz="2000" dirty="0" smtClean="0"/>
              <a:t>and </a:t>
            </a:r>
            <a:r>
              <a:rPr lang="en-US" sz="2000" dirty="0" err="1" smtClean="0"/>
              <a:t>dyschezia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smtClean="0"/>
              <a:t> </a:t>
            </a:r>
            <a:r>
              <a:rPr lang="en-US" sz="2000" dirty="0"/>
              <a:t>The drugs that can be used, </a:t>
            </a:r>
            <a:r>
              <a:rPr lang="en-US" sz="2000" dirty="0" smtClean="0"/>
              <a:t>include Oral </a:t>
            </a:r>
            <a:r>
              <a:rPr lang="en-US" sz="2000" dirty="0"/>
              <a:t>contraceptives, </a:t>
            </a:r>
            <a:r>
              <a:rPr lang="en-US" sz="2000" dirty="0" err="1"/>
              <a:t>progestins</a:t>
            </a:r>
            <a:r>
              <a:rPr lang="en-US" sz="2000" dirty="0"/>
              <a:t>, </a:t>
            </a:r>
            <a:r>
              <a:rPr lang="en-US" sz="2000" dirty="0" err="1" smtClean="0"/>
              <a:t>danazol</a:t>
            </a:r>
            <a:r>
              <a:rPr lang="en-US" sz="2000" dirty="0" smtClean="0"/>
              <a:t>, </a:t>
            </a:r>
            <a:r>
              <a:rPr lang="en-US" sz="2000" dirty="0" err="1" smtClean="0"/>
              <a:t>gestrinone</a:t>
            </a:r>
            <a:r>
              <a:rPr lang="en-US" sz="2000" dirty="0"/>
              <a:t>, medroxyprogesterone acetate, </a:t>
            </a:r>
            <a:r>
              <a:rPr lang="en-US" sz="2000" dirty="0" smtClean="0"/>
              <a:t>and </a:t>
            </a:r>
            <a:r>
              <a:rPr lang="en-US" sz="2000" dirty="0" err="1" smtClean="0"/>
              <a:t>GnRH</a:t>
            </a:r>
            <a:r>
              <a:rPr lang="en-US" sz="2000" dirty="0" smtClean="0"/>
              <a:t> </a:t>
            </a:r>
            <a:r>
              <a:rPr lang="en-US" sz="2000" dirty="0"/>
              <a:t>agonists, aromatase inhibitors and </a:t>
            </a:r>
            <a:r>
              <a:rPr lang="en-US" sz="2000" dirty="0" smtClean="0"/>
              <a:t>are all </a:t>
            </a:r>
            <a:r>
              <a:rPr lang="en-US" sz="2000" dirty="0"/>
              <a:t>supported by clinical trials </a:t>
            </a:r>
            <a:r>
              <a:rPr lang="en-US" sz="2000" dirty="0" smtClean="0"/>
              <a:t>showing approximately </a:t>
            </a:r>
            <a:r>
              <a:rPr lang="en-US" sz="2000" dirty="0"/>
              <a:t>equal benefit 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smtClean="0"/>
              <a:t> </a:t>
            </a:r>
            <a:r>
              <a:rPr lang="en-US" sz="2000" b="1" dirty="0">
                <a:solidFill>
                  <a:srgbClr val="FF0000"/>
                </a:solidFill>
              </a:rPr>
              <a:t>Their </a:t>
            </a:r>
            <a:r>
              <a:rPr lang="en-US" sz="2000" b="1" dirty="0" smtClean="0">
                <a:solidFill>
                  <a:srgbClr val="FF0000"/>
                </a:solidFill>
              </a:rPr>
              <a:t>side-effect profiles </a:t>
            </a:r>
            <a:r>
              <a:rPr lang="en-US" sz="2000" b="1" dirty="0">
                <a:solidFill>
                  <a:srgbClr val="FF0000"/>
                </a:solidFill>
              </a:rPr>
              <a:t>and costs lead one agent to </a:t>
            </a:r>
            <a:r>
              <a:rPr lang="en-US" sz="2000" b="1" dirty="0" smtClean="0">
                <a:solidFill>
                  <a:srgbClr val="FF0000"/>
                </a:solidFill>
              </a:rPr>
              <a:t>be preferred </a:t>
            </a:r>
            <a:r>
              <a:rPr lang="en-US" sz="2000" b="1" dirty="0">
                <a:solidFill>
                  <a:srgbClr val="FF0000"/>
                </a:solidFill>
              </a:rPr>
              <a:t>over another</a:t>
            </a:r>
            <a:r>
              <a:rPr lang="en-US" sz="2000" b="1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000" dirty="0" smtClean="0"/>
              <a:t> </a:t>
            </a:r>
            <a:r>
              <a:rPr lang="en-US" sz="2000" dirty="0"/>
              <a:t>However, once </a:t>
            </a:r>
            <a:r>
              <a:rPr lang="en-US" sz="2000" dirty="0" smtClean="0"/>
              <a:t>the agent </a:t>
            </a:r>
            <a:r>
              <a:rPr lang="en-US" sz="2000" dirty="0"/>
              <a:t>is discontinued, the symptoms tend </a:t>
            </a:r>
            <a:r>
              <a:rPr lang="en-US" sz="2000" dirty="0" smtClean="0"/>
              <a:t>to recur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697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4298" y="679269"/>
            <a:ext cx="9823270" cy="617873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600" b="1" dirty="0" smtClean="0">
                <a:solidFill>
                  <a:srgbClr val="FF0000"/>
                </a:solidFill>
              </a:rPr>
              <a:t>NSAIDs  (non steroidal Anti </a:t>
            </a:r>
            <a:r>
              <a:rPr lang="en-US" sz="3600" b="1" dirty="0" err="1" smtClean="0">
                <a:solidFill>
                  <a:srgbClr val="FF0000"/>
                </a:solidFill>
              </a:rPr>
              <a:t>inflamatory</a:t>
            </a:r>
            <a:r>
              <a:rPr lang="en-US" sz="3600" b="1" dirty="0" smtClean="0">
                <a:solidFill>
                  <a:srgbClr val="FF0000"/>
                </a:solidFill>
              </a:rPr>
              <a:t> drugs)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 prostaglandin </a:t>
            </a:r>
            <a:r>
              <a:rPr lang="en-US" sz="2400" dirty="0"/>
              <a:t>inhibitors are relatively </a:t>
            </a:r>
            <a:r>
              <a:rPr lang="en-US" sz="2400" dirty="0" smtClean="0"/>
              <a:t>safe, have </a:t>
            </a:r>
            <a:r>
              <a:rPr lang="en-US" sz="2400" dirty="0"/>
              <a:t>a tolerable side-effect profile, and </a:t>
            </a:r>
            <a:r>
              <a:rPr lang="en-US" sz="2400" dirty="0" smtClean="0"/>
              <a:t>can generally </a:t>
            </a:r>
            <a:r>
              <a:rPr lang="en-US" sz="2400" dirty="0"/>
              <a:t>be taken on a long-term basis </a:t>
            </a:r>
            <a:r>
              <a:rPr lang="en-US" sz="2400" dirty="0" smtClean="0"/>
              <a:t>by most </a:t>
            </a:r>
            <a:r>
              <a:rPr lang="en-US" sz="2400" dirty="0"/>
              <a:t>patients, so they remain part of the </a:t>
            </a:r>
            <a:r>
              <a:rPr lang="en-US" sz="2400" dirty="0" smtClean="0"/>
              <a:t>first line </a:t>
            </a:r>
            <a:r>
              <a:rPr lang="en-US" sz="2400" dirty="0"/>
              <a:t>therapy for the treatment of </a:t>
            </a:r>
            <a:r>
              <a:rPr lang="en-US" sz="2400" dirty="0" smtClean="0"/>
              <a:t>endometriosis-associated </a:t>
            </a:r>
            <a:r>
              <a:rPr lang="en-US" sz="2400" dirty="0"/>
              <a:t>pain.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</a:t>
            </a:r>
            <a:r>
              <a:rPr lang="en-US" sz="3600" b="1" dirty="0">
                <a:solidFill>
                  <a:srgbClr val="FF0000"/>
                </a:solidFill>
              </a:rPr>
              <a:t>Oral contraceptive pills  </a:t>
            </a:r>
            <a:endParaRPr lang="en-US" sz="3600" b="1" dirty="0" smtClean="0">
              <a:solidFill>
                <a:srgbClr val="FF0000"/>
              </a:solidFill>
            </a:endParaRPr>
          </a:p>
          <a:p>
            <a:r>
              <a:rPr lang="en-US" sz="2400" i="1" u="sng" dirty="0" smtClean="0"/>
              <a:t>(OCPs) </a:t>
            </a:r>
            <a:r>
              <a:rPr lang="en-US" sz="2400" dirty="0" smtClean="0"/>
              <a:t>suppress </a:t>
            </a:r>
            <a:r>
              <a:rPr lang="en-US" sz="2400" dirty="0"/>
              <a:t>LH and FSH and prevent </a:t>
            </a:r>
            <a:r>
              <a:rPr lang="en-US" sz="2400" dirty="0" smtClean="0"/>
              <a:t>ovulation.</a:t>
            </a:r>
          </a:p>
          <a:p>
            <a:r>
              <a:rPr lang="en-US" sz="2400" dirty="0" smtClean="0"/>
              <a:t>They </a:t>
            </a:r>
            <a:r>
              <a:rPr lang="en-US" sz="2400" dirty="0"/>
              <a:t>also have direct effects on </a:t>
            </a:r>
            <a:r>
              <a:rPr lang="en-US" sz="2400" dirty="0" smtClean="0"/>
              <a:t>endometrial tissue</a:t>
            </a:r>
            <a:r>
              <a:rPr lang="en-US" sz="2400" dirty="0"/>
              <a:t>, rendering it thin and compact. </a:t>
            </a:r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 err="1" smtClean="0"/>
              <a:t>decidualization</a:t>
            </a:r>
            <a:r>
              <a:rPr lang="en-US" sz="2400" dirty="0" smtClean="0"/>
              <a:t> </a:t>
            </a:r>
            <a:r>
              <a:rPr lang="en-US" sz="2400" dirty="0"/>
              <a:t>of endometrial </a:t>
            </a:r>
            <a:r>
              <a:rPr lang="en-US" sz="2400" dirty="0" smtClean="0"/>
              <a:t>implants, coupled </a:t>
            </a:r>
            <a:r>
              <a:rPr lang="en-US" sz="2400" dirty="0"/>
              <a:t>with reduced reflux related to </a:t>
            </a:r>
            <a:r>
              <a:rPr lang="en-US" sz="2400" dirty="0" smtClean="0"/>
              <a:t>lower menstrual </a:t>
            </a:r>
            <a:r>
              <a:rPr lang="en-US" sz="2400" dirty="0"/>
              <a:t>volume, is the probable </a:t>
            </a:r>
            <a:r>
              <a:rPr lang="en-US" sz="2400" dirty="0" smtClean="0"/>
              <a:t>mechanism of </a:t>
            </a:r>
            <a:r>
              <a:rPr lang="en-US" sz="2400" dirty="0"/>
              <a:t>pain relief with OCPs, making </a:t>
            </a:r>
            <a:r>
              <a:rPr lang="en-US" sz="2400" dirty="0" smtClean="0"/>
              <a:t>them comparable </a:t>
            </a:r>
            <a:r>
              <a:rPr lang="en-US" sz="2400" dirty="0"/>
              <a:t>to other treatments in effect.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29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4080" y="709749"/>
            <a:ext cx="9324114" cy="59784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500" b="1" dirty="0" err="1">
                <a:solidFill>
                  <a:srgbClr val="FF0000"/>
                </a:solidFill>
              </a:rPr>
              <a:t>Progestational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smtClean="0">
                <a:solidFill>
                  <a:srgbClr val="FF0000"/>
                </a:solidFill>
              </a:rPr>
              <a:t>Agents:</a:t>
            </a:r>
          </a:p>
          <a:p>
            <a:pPr marL="0" indent="0">
              <a:buNone/>
            </a:pPr>
            <a:endParaRPr lang="en-US" sz="3500" b="1" dirty="0">
              <a:solidFill>
                <a:srgbClr val="FF0000"/>
              </a:solidFill>
            </a:endParaRPr>
          </a:p>
          <a:p>
            <a:r>
              <a:rPr lang="en-US" sz="2000" dirty="0" err="1"/>
              <a:t>Progestins</a:t>
            </a:r>
            <a:r>
              <a:rPr lang="en-US" sz="2000" dirty="0"/>
              <a:t> are similar to combination </a:t>
            </a:r>
            <a:r>
              <a:rPr lang="en-US" sz="2000" dirty="0" smtClean="0"/>
              <a:t>OCPs in </a:t>
            </a:r>
            <a:r>
              <a:rPr lang="en-US" sz="2000" dirty="0"/>
              <a:t>their effects on FSH, LH and </a:t>
            </a:r>
            <a:r>
              <a:rPr lang="en-US" sz="2000" dirty="0" smtClean="0"/>
              <a:t>endometrial tissue.</a:t>
            </a:r>
          </a:p>
          <a:p>
            <a:r>
              <a:rPr lang="en-US" sz="2000" dirty="0" smtClean="0"/>
              <a:t> </a:t>
            </a:r>
            <a:r>
              <a:rPr lang="en-US" sz="2000" dirty="0"/>
              <a:t>They may be associated with </a:t>
            </a:r>
            <a:r>
              <a:rPr lang="en-US" sz="2000" dirty="0" smtClean="0"/>
              <a:t>more bothersome </a:t>
            </a:r>
            <a:r>
              <a:rPr lang="en-US" sz="2000" dirty="0"/>
              <a:t>adverse effects than </a:t>
            </a:r>
            <a:r>
              <a:rPr lang="en-US" sz="2000" dirty="0" smtClean="0"/>
              <a:t>OCPs.</a:t>
            </a:r>
          </a:p>
          <a:p>
            <a:r>
              <a:rPr lang="en-US" sz="2000" dirty="0" smtClean="0"/>
              <a:t>Cheaper than </a:t>
            </a:r>
            <a:r>
              <a:rPr lang="en-US" sz="2000" dirty="0" err="1" smtClean="0"/>
              <a:t>GnRH</a:t>
            </a:r>
            <a:r>
              <a:rPr lang="en-US" sz="2000" dirty="0" smtClean="0"/>
              <a:t> and </a:t>
            </a:r>
            <a:r>
              <a:rPr lang="en-US" sz="2000" dirty="0" err="1" smtClean="0"/>
              <a:t>Danazol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The </a:t>
            </a:r>
            <a:r>
              <a:rPr lang="en-US" sz="2000" dirty="0" err="1"/>
              <a:t>levonorgestrel</a:t>
            </a:r>
            <a:r>
              <a:rPr lang="en-US" sz="2000" dirty="0"/>
              <a:t> releasing </a:t>
            </a:r>
            <a:r>
              <a:rPr lang="en-US" sz="2000" dirty="0" smtClean="0"/>
              <a:t>intrauterine device </a:t>
            </a:r>
            <a:r>
              <a:rPr lang="en-US" sz="2000" dirty="0"/>
              <a:t>releases 20 </a:t>
            </a:r>
            <a:r>
              <a:rPr lang="en-US" sz="2000" dirty="0" err="1"/>
              <a:t>μg</a:t>
            </a:r>
            <a:r>
              <a:rPr lang="en-US" sz="2000" dirty="0"/>
              <a:t>/day and </a:t>
            </a:r>
            <a:r>
              <a:rPr lang="en-US" sz="2000" dirty="0" smtClean="0"/>
              <a:t>induces amenorrhea </a:t>
            </a:r>
            <a:r>
              <a:rPr lang="en-US" sz="2000" dirty="0"/>
              <a:t>by causing the endometrium </a:t>
            </a:r>
            <a:r>
              <a:rPr lang="en-US" sz="2000" dirty="0" smtClean="0"/>
              <a:t>to become </a:t>
            </a:r>
            <a:r>
              <a:rPr lang="en-US" sz="2000" dirty="0"/>
              <a:t>atrophic and inactive. </a:t>
            </a:r>
            <a:endParaRPr lang="en-US" sz="2000" dirty="0" smtClean="0"/>
          </a:p>
          <a:p>
            <a:r>
              <a:rPr lang="en-US" sz="2000" dirty="0" smtClean="0"/>
              <a:t>It </a:t>
            </a:r>
            <a:r>
              <a:rPr lang="en-US" sz="2000" dirty="0"/>
              <a:t>has </a:t>
            </a:r>
            <a:r>
              <a:rPr lang="en-US" sz="2000" dirty="0" smtClean="0"/>
              <a:t>been shown </a:t>
            </a:r>
            <a:r>
              <a:rPr lang="en-US" sz="2000" dirty="0"/>
              <a:t>to improve dysmenorrhea, </a:t>
            </a:r>
            <a:r>
              <a:rPr lang="en-US" sz="2000" dirty="0" smtClean="0"/>
              <a:t>relieve deep </a:t>
            </a:r>
            <a:r>
              <a:rPr lang="en-US" sz="2000" dirty="0"/>
              <a:t>dyspareunia 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 </a:t>
            </a:r>
            <a:r>
              <a:rPr lang="en-US" sz="2000" dirty="0"/>
              <a:t>Reasons for </a:t>
            </a:r>
            <a:r>
              <a:rPr lang="en-US" sz="2000" dirty="0" smtClean="0"/>
              <a:t>discontinuation </a:t>
            </a:r>
            <a:r>
              <a:rPr lang="en-US" sz="2000" dirty="0"/>
              <a:t>include irregular bleeding, pelvic </a:t>
            </a:r>
            <a:r>
              <a:rPr lang="en-US" sz="2000" dirty="0" smtClean="0"/>
              <a:t>pain, breast </a:t>
            </a:r>
            <a:r>
              <a:rPr lang="en-US" sz="2000" dirty="0"/>
              <a:t>tenderness, and weight </a:t>
            </a:r>
            <a:r>
              <a:rPr lang="en-US" sz="2000" dirty="0" smtClean="0"/>
              <a:t>gain.</a:t>
            </a:r>
            <a:endParaRPr lang="en-US" sz="20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18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1" y="509451"/>
            <a:ext cx="9376365" cy="619179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4000" b="1" dirty="0" err="1" smtClean="0">
                <a:solidFill>
                  <a:srgbClr val="FF0000"/>
                </a:solidFill>
              </a:rPr>
              <a:t>Danazol</a:t>
            </a:r>
            <a:endParaRPr lang="en-US" sz="4000" b="1" dirty="0" smtClean="0">
              <a:solidFill>
                <a:srgbClr val="FF0000"/>
              </a:solidFill>
            </a:endParaRPr>
          </a:p>
          <a:p>
            <a:r>
              <a:rPr lang="en-US" sz="2400" dirty="0" smtClean="0"/>
              <a:t>   synthetic </a:t>
            </a:r>
            <a:r>
              <a:rPr lang="en-US" sz="2400" dirty="0"/>
              <a:t>androgen </a:t>
            </a:r>
            <a:r>
              <a:rPr lang="en-US" sz="2400" b="1" i="1" dirty="0">
                <a:solidFill>
                  <a:srgbClr val="00B050"/>
                </a:solidFill>
              </a:rPr>
              <a:t>(17</a:t>
            </a:r>
            <a:r>
              <a:rPr lang="el-GR" sz="2400" b="1" i="1" dirty="0">
                <a:solidFill>
                  <a:srgbClr val="00B050"/>
                </a:solidFill>
              </a:rPr>
              <a:t>α </a:t>
            </a:r>
            <a:r>
              <a:rPr lang="en-US" sz="2400" b="1" i="1" dirty="0" err="1">
                <a:solidFill>
                  <a:srgbClr val="00B050"/>
                </a:solidFill>
              </a:rPr>
              <a:t>ethinyl</a:t>
            </a:r>
            <a:r>
              <a:rPr lang="en-US" sz="2400" b="1" i="1" dirty="0">
                <a:solidFill>
                  <a:srgbClr val="00B050"/>
                </a:solidFill>
              </a:rPr>
              <a:t> </a:t>
            </a:r>
            <a:r>
              <a:rPr lang="en-US" sz="2400" b="1" i="1" dirty="0" smtClean="0">
                <a:solidFill>
                  <a:srgbClr val="00B050"/>
                </a:solidFill>
              </a:rPr>
              <a:t>testosterone) </a:t>
            </a:r>
            <a:r>
              <a:rPr lang="en-US" sz="2400" dirty="0" smtClean="0"/>
              <a:t>that </a:t>
            </a:r>
            <a:r>
              <a:rPr lang="en-US" sz="2400" dirty="0"/>
              <a:t>inhibits </a:t>
            </a:r>
            <a:r>
              <a:rPr lang="en-US" sz="2400" dirty="0" err="1"/>
              <a:t>leuteinizing</a:t>
            </a:r>
            <a:r>
              <a:rPr lang="en-US" sz="2400" dirty="0"/>
              <a:t> hormone </a:t>
            </a:r>
            <a:r>
              <a:rPr lang="en-US" sz="2400" b="1" dirty="0">
                <a:solidFill>
                  <a:srgbClr val="FFC000"/>
                </a:solidFill>
              </a:rPr>
              <a:t>(LH) </a:t>
            </a:r>
            <a:r>
              <a:rPr lang="en-US" sz="2400" dirty="0" smtClean="0"/>
              <a:t>and follicle-stimulating </a:t>
            </a:r>
            <a:r>
              <a:rPr lang="en-US" sz="2400" dirty="0"/>
              <a:t>hormone (FSH), </a:t>
            </a:r>
            <a:r>
              <a:rPr lang="en-US" sz="2400" dirty="0" smtClean="0"/>
              <a:t>and inhibits </a:t>
            </a:r>
            <a:r>
              <a:rPr lang="en-US" sz="2400" dirty="0"/>
              <a:t>ovarian steroidogenesis resulting </a:t>
            </a:r>
            <a:r>
              <a:rPr lang="en-US" sz="2400" dirty="0" smtClean="0"/>
              <a:t>in a </a:t>
            </a:r>
            <a:r>
              <a:rPr lang="en-US" sz="2400" dirty="0"/>
              <a:t>relatively hypo estrogenic state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Danazol</a:t>
            </a:r>
            <a:r>
              <a:rPr lang="en-US" sz="2400" dirty="0" smtClean="0"/>
              <a:t> occupies </a:t>
            </a:r>
            <a:r>
              <a:rPr lang="en-US" sz="2400" dirty="0"/>
              <a:t>receptor sites on sex </a:t>
            </a:r>
            <a:r>
              <a:rPr lang="en-US" sz="2400" dirty="0" smtClean="0"/>
              <a:t>hormone binding </a:t>
            </a:r>
            <a:r>
              <a:rPr lang="en-US" sz="2400" dirty="0"/>
              <a:t>globulin </a:t>
            </a:r>
            <a:r>
              <a:rPr lang="en-US" sz="2400" b="1" dirty="0">
                <a:solidFill>
                  <a:srgbClr val="002060"/>
                </a:solidFill>
              </a:rPr>
              <a:t>( SHBG)</a:t>
            </a:r>
            <a:r>
              <a:rPr lang="en-US" sz="2400" dirty="0"/>
              <a:t> to increase </a:t>
            </a:r>
            <a:r>
              <a:rPr lang="en-US" sz="2400" dirty="0" smtClean="0"/>
              <a:t>serum free </a:t>
            </a:r>
            <a:r>
              <a:rPr lang="en-US" sz="2400" dirty="0"/>
              <a:t>testosterone level and also binds </a:t>
            </a:r>
            <a:r>
              <a:rPr lang="en-US" sz="2400" dirty="0" smtClean="0"/>
              <a:t>directly to </a:t>
            </a:r>
            <a:r>
              <a:rPr lang="en-US" sz="2400" dirty="0"/>
              <a:t>androgen and progesterone receptors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 As a </a:t>
            </a:r>
            <a:r>
              <a:rPr lang="en-US" sz="2400" dirty="0"/>
              <a:t>result a hyper androgenic, </a:t>
            </a:r>
            <a:r>
              <a:rPr lang="en-US" sz="2400" dirty="0" err="1" smtClean="0"/>
              <a:t>hypoestrogenic</a:t>
            </a:r>
            <a:r>
              <a:rPr lang="en-US" sz="2400" dirty="0" smtClean="0"/>
              <a:t> state </a:t>
            </a:r>
            <a:r>
              <a:rPr lang="en-US" sz="2400" dirty="0"/>
              <a:t>is created resulting in </a:t>
            </a:r>
            <a:r>
              <a:rPr lang="en-US" sz="2400" dirty="0" smtClean="0"/>
              <a:t>endometrial atrophy </a:t>
            </a:r>
            <a:r>
              <a:rPr lang="en-US" sz="2400" dirty="0"/>
              <a:t>and relieving pain from endometriosis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Adverse effects related to estrogen </a:t>
            </a:r>
            <a:r>
              <a:rPr lang="en-US" sz="2400" dirty="0" smtClean="0"/>
              <a:t>deficiency include </a:t>
            </a:r>
            <a:r>
              <a:rPr lang="en-US" sz="2400" dirty="0"/>
              <a:t>headache, flushing, sweating </a:t>
            </a:r>
            <a:r>
              <a:rPr lang="en-US" sz="2400" dirty="0" smtClean="0"/>
              <a:t>and atrophic </a:t>
            </a:r>
            <a:r>
              <a:rPr lang="en-US" sz="2400" dirty="0"/>
              <a:t>vaginitis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Androgenic side </a:t>
            </a:r>
            <a:r>
              <a:rPr lang="en-US" sz="2400" dirty="0" smtClean="0"/>
              <a:t>effects include </a:t>
            </a:r>
            <a:r>
              <a:rPr lang="en-US" sz="2400" dirty="0"/>
              <a:t>acne, edema, hirsutism, deepening </a:t>
            </a:r>
            <a:r>
              <a:rPr lang="en-US" sz="2400" dirty="0" smtClean="0"/>
              <a:t>of the </a:t>
            </a:r>
            <a:r>
              <a:rPr lang="en-US" sz="2400" dirty="0"/>
              <a:t>voice and weight gain.</a:t>
            </a:r>
          </a:p>
        </p:txBody>
      </p:sp>
    </p:spTree>
    <p:extLst>
      <p:ext uri="{BB962C8B-B14F-4D97-AF65-F5344CB8AC3E}">
        <p14:creationId xmlns:p14="http://schemas.microsoft.com/office/powerpoint/2010/main" val="327004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4400" b="1" dirty="0">
                <a:latin typeface="Century" panose="02040604050505020304" pitchFamily="18" charset="0"/>
              </a:rPr>
              <a:t>Implantation theory following </a:t>
            </a:r>
            <a:r>
              <a:rPr lang="en-US" sz="4400" b="1" dirty="0" smtClean="0">
                <a:latin typeface="Century" panose="02040604050505020304" pitchFamily="18" charset="0"/>
              </a:rPr>
              <a:t>retrograde menstruation</a:t>
            </a:r>
            <a:endParaRPr lang="en-US" sz="4400" b="1"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4297" y="2133600"/>
            <a:ext cx="9780315" cy="3777622"/>
          </a:xfrm>
        </p:spPr>
        <p:txBody>
          <a:bodyPr>
            <a:noAutofit/>
          </a:bodyPr>
          <a:lstStyle/>
          <a:p>
            <a:r>
              <a:rPr lang="en-US" sz="2200" dirty="0"/>
              <a:t>The implantation theory </a:t>
            </a:r>
            <a:r>
              <a:rPr lang="en-US" sz="2200" dirty="0" smtClean="0"/>
              <a:t>proposes that </a:t>
            </a:r>
            <a:r>
              <a:rPr lang="en-US" sz="2200" dirty="0"/>
              <a:t>endometrial tissue </a:t>
            </a:r>
            <a:r>
              <a:rPr lang="en-US" sz="2200" dirty="0" smtClean="0"/>
              <a:t>desquamated during </a:t>
            </a:r>
            <a:r>
              <a:rPr lang="en-US" sz="2200" dirty="0"/>
              <a:t>menstruation passes through </a:t>
            </a:r>
            <a:r>
              <a:rPr lang="en-US" sz="2200" dirty="0" smtClean="0"/>
              <a:t>the fallopian </a:t>
            </a:r>
            <a:r>
              <a:rPr lang="en-US" sz="2200" dirty="0"/>
              <a:t>tubes and once it reaches </a:t>
            </a:r>
            <a:r>
              <a:rPr lang="en-US" sz="2200" dirty="0" smtClean="0"/>
              <a:t>pelvic cavity</a:t>
            </a:r>
            <a:r>
              <a:rPr lang="en-US" sz="2200" dirty="0"/>
              <a:t>, the tissue became </a:t>
            </a:r>
            <a:r>
              <a:rPr lang="en-US" sz="2200" b="1" i="1" u="sng" dirty="0">
                <a:solidFill>
                  <a:srgbClr val="00B050"/>
                </a:solidFill>
              </a:rPr>
              <a:t>implanted </a:t>
            </a:r>
            <a:r>
              <a:rPr lang="en-US" sz="2200" b="1" i="1" u="sng" dirty="0" smtClean="0">
                <a:solidFill>
                  <a:srgbClr val="00B050"/>
                </a:solidFill>
              </a:rPr>
              <a:t>on peritoneal </a:t>
            </a:r>
            <a:r>
              <a:rPr lang="en-US" sz="2200" b="1" i="1" u="sng" dirty="0">
                <a:solidFill>
                  <a:srgbClr val="00B050"/>
                </a:solidFill>
              </a:rPr>
              <a:t>surfaces</a:t>
            </a:r>
            <a:r>
              <a:rPr lang="en-US" sz="2200" dirty="0"/>
              <a:t> and grew </a:t>
            </a:r>
            <a:r>
              <a:rPr lang="en-US" sz="2200" dirty="0" smtClean="0"/>
              <a:t>into </a:t>
            </a:r>
            <a:r>
              <a:rPr lang="en-US" sz="2200" dirty="0" err="1" smtClean="0"/>
              <a:t>endometriotic</a:t>
            </a:r>
            <a:r>
              <a:rPr lang="en-US" sz="2200" dirty="0" smtClean="0"/>
              <a:t> </a:t>
            </a:r>
            <a:r>
              <a:rPr lang="en-US" sz="2200" dirty="0"/>
              <a:t>lesions</a:t>
            </a:r>
            <a:r>
              <a:rPr lang="en-US" sz="2200" dirty="0" smtClean="0"/>
              <a:t>.</a:t>
            </a:r>
          </a:p>
          <a:p>
            <a:r>
              <a:rPr lang="en-US" sz="2200" dirty="0" smtClean="0"/>
              <a:t> </a:t>
            </a:r>
            <a:r>
              <a:rPr lang="en-US" sz="2200" dirty="0"/>
              <a:t>This theory </a:t>
            </a:r>
            <a:r>
              <a:rPr lang="en-US" sz="2200" dirty="0" smtClean="0"/>
              <a:t>is simple</a:t>
            </a:r>
            <a:r>
              <a:rPr lang="en-US" sz="2200" dirty="0"/>
              <a:t>, attractive, and easily explains </a:t>
            </a:r>
            <a:r>
              <a:rPr lang="en-US" sz="2200" dirty="0" smtClean="0"/>
              <a:t>why endometriosis </a:t>
            </a:r>
            <a:r>
              <a:rPr lang="en-US" sz="2200" dirty="0"/>
              <a:t>is most commonly found </a:t>
            </a:r>
            <a:r>
              <a:rPr lang="en-US" sz="2200" dirty="0" smtClean="0"/>
              <a:t>on  the </a:t>
            </a:r>
            <a:r>
              <a:rPr lang="en-US" sz="2200" dirty="0"/>
              <a:t>peritoneal surfaces of the ovaries, </a:t>
            </a:r>
            <a:r>
              <a:rPr lang="en-US" sz="2200" dirty="0" err="1" smtClean="0"/>
              <a:t>culde</a:t>
            </a:r>
            <a:r>
              <a:rPr lang="en-US" sz="2200" dirty="0" smtClean="0"/>
              <a:t>-sac</a:t>
            </a:r>
            <a:r>
              <a:rPr lang="en-US" sz="2200" dirty="0"/>
              <a:t>, and bladder and why lesions </a:t>
            </a:r>
            <a:r>
              <a:rPr lang="en-US" sz="2200" dirty="0" smtClean="0"/>
              <a:t>may  develop </a:t>
            </a:r>
            <a:r>
              <a:rPr lang="en-US" sz="2200" dirty="0"/>
              <a:t>in episiotomies and other </a:t>
            </a:r>
            <a:r>
              <a:rPr lang="en-US" sz="2200" dirty="0" smtClean="0"/>
              <a:t>incisions</a:t>
            </a:r>
          </a:p>
          <a:p>
            <a:r>
              <a:rPr lang="en-US" sz="2200" dirty="0" smtClean="0"/>
              <a:t>However</a:t>
            </a:r>
            <a:r>
              <a:rPr lang="en-US" sz="2200" dirty="0"/>
              <a:t>, this concept fails to explain </a:t>
            </a:r>
            <a:r>
              <a:rPr lang="en-US" sz="2200" dirty="0" smtClean="0"/>
              <a:t>the low </a:t>
            </a:r>
            <a:r>
              <a:rPr lang="en-US" sz="2200" dirty="0"/>
              <a:t>rate of disease compared to such </a:t>
            </a:r>
            <a:r>
              <a:rPr lang="en-US" sz="2200" dirty="0" smtClean="0"/>
              <a:t>a common </a:t>
            </a:r>
            <a:r>
              <a:rPr lang="en-US" sz="2200" dirty="0"/>
              <a:t>event </a:t>
            </a:r>
            <a:r>
              <a:rPr lang="en-US" sz="2200" b="1" dirty="0">
                <a:solidFill>
                  <a:srgbClr val="FF0000"/>
                </a:solidFill>
              </a:rPr>
              <a:t>(90% of </a:t>
            </a:r>
            <a:r>
              <a:rPr lang="en-US" sz="2200" b="1" dirty="0" smtClean="0">
                <a:solidFill>
                  <a:srgbClr val="FF0000"/>
                </a:solidFill>
              </a:rPr>
              <a:t>menstruating women </a:t>
            </a:r>
            <a:r>
              <a:rPr lang="en-US" sz="2200" b="1" dirty="0">
                <a:solidFill>
                  <a:srgbClr val="FF0000"/>
                </a:solidFill>
              </a:rPr>
              <a:t>will manifest retrograde flow).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6244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93670" y="339634"/>
            <a:ext cx="10598330" cy="65183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err="1">
                <a:solidFill>
                  <a:srgbClr val="FF0000"/>
                </a:solidFill>
              </a:rPr>
              <a:t>GnRH</a:t>
            </a:r>
            <a:r>
              <a:rPr lang="en-US" sz="3600" b="1" dirty="0">
                <a:solidFill>
                  <a:srgbClr val="FF0000"/>
                </a:solidFill>
              </a:rPr>
              <a:t> Agonists</a:t>
            </a:r>
          </a:p>
          <a:p>
            <a:r>
              <a:rPr lang="en-US" sz="2000" dirty="0" smtClean="0"/>
              <a:t>These inhibit </a:t>
            </a:r>
            <a:r>
              <a:rPr lang="en-US" sz="2000" dirty="0"/>
              <a:t>the secretion of gonadotropin and </a:t>
            </a:r>
            <a:r>
              <a:rPr lang="en-US" sz="2000" dirty="0" smtClean="0"/>
              <a:t>are comparable </a:t>
            </a:r>
            <a:r>
              <a:rPr lang="en-US" sz="2000" dirty="0"/>
              <a:t>to </a:t>
            </a:r>
            <a:r>
              <a:rPr lang="en-US" sz="2000" dirty="0" err="1"/>
              <a:t>danazol</a:t>
            </a:r>
            <a:r>
              <a:rPr lang="en-US" sz="2000" dirty="0"/>
              <a:t> in relieving pain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  </a:t>
            </a:r>
            <a:r>
              <a:rPr lang="en-US" sz="2000" dirty="0" err="1"/>
              <a:t>GnRH</a:t>
            </a:r>
            <a:r>
              <a:rPr lang="en-US" sz="2000" dirty="0"/>
              <a:t> agonists are </a:t>
            </a:r>
            <a:r>
              <a:rPr lang="en-US" sz="2000" dirty="0" smtClean="0"/>
              <a:t>contraindicated in </a:t>
            </a:r>
            <a:r>
              <a:rPr lang="en-US" sz="2000" dirty="0"/>
              <a:t>pregnancy and have </a:t>
            </a:r>
            <a:r>
              <a:rPr lang="en-US" sz="2000" dirty="0" err="1"/>
              <a:t>hypoestrogenic</a:t>
            </a:r>
            <a:r>
              <a:rPr lang="en-US" sz="2000" dirty="0"/>
              <a:t> </a:t>
            </a:r>
            <a:r>
              <a:rPr lang="en-US" sz="2000" dirty="0" smtClean="0"/>
              <a:t>side effects.</a:t>
            </a:r>
          </a:p>
          <a:p>
            <a:r>
              <a:rPr lang="en-US" sz="2000" dirty="0" smtClean="0"/>
              <a:t> </a:t>
            </a:r>
            <a:r>
              <a:rPr lang="en-US" sz="2000" dirty="0"/>
              <a:t>In particular, they have been </a:t>
            </a:r>
            <a:r>
              <a:rPr lang="en-US" sz="2000" dirty="0" smtClean="0"/>
              <a:t>shown  to </a:t>
            </a:r>
            <a:r>
              <a:rPr lang="en-US" sz="2000" dirty="0"/>
              <a:t>produce a mild degree of bone </a:t>
            </a:r>
            <a:r>
              <a:rPr lang="en-US" sz="2000" dirty="0" smtClean="0"/>
              <a:t>loss, although </a:t>
            </a:r>
            <a:r>
              <a:rPr lang="en-US" sz="2000" dirty="0"/>
              <a:t>this condition reverses after </a:t>
            </a:r>
            <a:r>
              <a:rPr lang="en-US" sz="2000" dirty="0" smtClean="0"/>
              <a:t>the medication </a:t>
            </a:r>
            <a:r>
              <a:rPr lang="en-US" sz="2000" dirty="0"/>
              <a:t>is discontinued. </a:t>
            </a:r>
            <a:endParaRPr lang="en-US" sz="2000" dirty="0" smtClean="0"/>
          </a:p>
          <a:p>
            <a:r>
              <a:rPr lang="en-US" sz="2000" dirty="0" smtClean="0"/>
              <a:t>Because of concerns </a:t>
            </a:r>
            <a:r>
              <a:rPr lang="en-US" sz="2000" dirty="0"/>
              <a:t>about osteopenia, </a:t>
            </a:r>
            <a:r>
              <a:rPr lang="en-US" sz="2000" b="1" i="1" dirty="0"/>
              <a:t>“</a:t>
            </a:r>
            <a:r>
              <a:rPr lang="en-US" sz="2000" b="1" i="1" dirty="0" smtClean="0"/>
              <a:t>add-back” </a:t>
            </a:r>
            <a:r>
              <a:rPr lang="en-US" sz="2000" dirty="0" smtClean="0"/>
              <a:t>therapy </a:t>
            </a:r>
            <a:r>
              <a:rPr lang="en-US" sz="2000" dirty="0"/>
              <a:t>with low-dose estrogen has </a:t>
            </a:r>
            <a:r>
              <a:rPr lang="en-US" sz="2000" dirty="0" smtClean="0"/>
              <a:t>been recommended</a:t>
            </a:r>
            <a:r>
              <a:rPr lang="en-US" sz="2000" dirty="0"/>
              <a:t>. </a:t>
            </a:r>
            <a:endParaRPr lang="en-US" sz="2000" dirty="0" smtClean="0"/>
          </a:p>
          <a:p>
            <a:r>
              <a:rPr lang="en-US" sz="2000" dirty="0" smtClean="0"/>
              <a:t>The </a:t>
            </a:r>
            <a:r>
              <a:rPr lang="en-US" sz="2000" dirty="0"/>
              <a:t>dosage of leuprolide is </a:t>
            </a:r>
            <a:r>
              <a:rPr lang="en-US" sz="2000" dirty="0" smtClean="0"/>
              <a:t>a single </a:t>
            </a:r>
            <a:r>
              <a:rPr lang="en-US" sz="2000" dirty="0"/>
              <a:t>monthly </a:t>
            </a:r>
            <a:r>
              <a:rPr lang="en-US" sz="2000" b="1" dirty="0">
                <a:solidFill>
                  <a:srgbClr val="002060"/>
                </a:solidFill>
              </a:rPr>
              <a:t>3.75 mg depot injection </a:t>
            </a:r>
            <a:r>
              <a:rPr lang="en-US" sz="2000" dirty="0" smtClean="0"/>
              <a:t>given intramuscularly.</a:t>
            </a:r>
          </a:p>
          <a:p>
            <a:r>
              <a:rPr lang="en-US" sz="2000" dirty="0" smtClean="0"/>
              <a:t> </a:t>
            </a:r>
            <a:r>
              <a:rPr lang="en-US" sz="2000" dirty="0" err="1"/>
              <a:t>Gosarelin</a:t>
            </a:r>
            <a:r>
              <a:rPr lang="en-US" sz="2000" dirty="0"/>
              <a:t>, in a dosage </a:t>
            </a:r>
            <a:r>
              <a:rPr lang="en-US" sz="2000" dirty="0" smtClean="0"/>
              <a:t>of </a:t>
            </a:r>
            <a:r>
              <a:rPr lang="en-US" sz="2000" b="1" dirty="0" smtClean="0">
                <a:solidFill>
                  <a:srgbClr val="C00000"/>
                </a:solidFill>
              </a:rPr>
              <a:t>3.6 </a:t>
            </a:r>
            <a:r>
              <a:rPr lang="en-US" sz="2000" b="1" dirty="0">
                <a:solidFill>
                  <a:srgbClr val="C00000"/>
                </a:solidFill>
              </a:rPr>
              <a:t>mg</a:t>
            </a:r>
            <a:r>
              <a:rPr lang="en-US" sz="2000" dirty="0"/>
              <a:t>, is administered subcutaneously </a:t>
            </a:r>
            <a:r>
              <a:rPr lang="en-US" sz="2000" dirty="0" smtClean="0"/>
              <a:t>every 28 </a:t>
            </a:r>
            <a:r>
              <a:rPr lang="en-US" sz="2000" dirty="0"/>
              <a:t>days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 </a:t>
            </a:r>
            <a:r>
              <a:rPr lang="en-US" sz="2000" dirty="0"/>
              <a:t>A nasal spray </a:t>
            </a:r>
            <a:r>
              <a:rPr lang="en-US" sz="2000" b="1" dirty="0">
                <a:solidFill>
                  <a:srgbClr val="7030A0"/>
                </a:solidFill>
              </a:rPr>
              <a:t>(</a:t>
            </a:r>
            <a:r>
              <a:rPr lang="en-US" sz="2000" b="1" dirty="0" err="1">
                <a:solidFill>
                  <a:srgbClr val="7030A0"/>
                </a:solidFill>
              </a:rPr>
              <a:t>nafarelin</a:t>
            </a:r>
            <a:r>
              <a:rPr lang="en-US" sz="2000" b="1" dirty="0">
                <a:solidFill>
                  <a:srgbClr val="7030A0"/>
                </a:solidFill>
              </a:rPr>
              <a:t>) </a:t>
            </a:r>
            <a:r>
              <a:rPr lang="en-US" sz="2000" dirty="0"/>
              <a:t>is used </a:t>
            </a:r>
            <a:r>
              <a:rPr lang="en-US" sz="2000" dirty="0" smtClean="0"/>
              <a:t>twice daily.</a:t>
            </a:r>
          </a:p>
          <a:p>
            <a:r>
              <a:rPr lang="en-US" sz="2000" dirty="0" smtClean="0"/>
              <a:t> </a:t>
            </a:r>
            <a:r>
              <a:rPr lang="en-US" sz="2000" dirty="0"/>
              <a:t>The response rate is similar to that </a:t>
            </a:r>
            <a:r>
              <a:rPr lang="en-US" sz="2000" dirty="0" smtClean="0"/>
              <a:t>with </a:t>
            </a:r>
            <a:r>
              <a:rPr lang="en-US" sz="2000" dirty="0" err="1" smtClean="0"/>
              <a:t>danazol</a:t>
            </a:r>
            <a:r>
              <a:rPr lang="en-US" sz="2000" dirty="0" smtClean="0"/>
              <a:t> </a:t>
            </a:r>
            <a:r>
              <a:rPr lang="en-US" sz="2000" dirty="0"/>
              <a:t>about </a:t>
            </a:r>
            <a:r>
              <a:rPr lang="en-US" sz="2000" b="1" i="1" dirty="0">
                <a:solidFill>
                  <a:srgbClr val="0070C0"/>
                </a:solidFill>
              </a:rPr>
              <a:t>90 percent of </a:t>
            </a:r>
            <a:r>
              <a:rPr lang="en-US" sz="2000" b="1" i="1" dirty="0" smtClean="0">
                <a:solidFill>
                  <a:srgbClr val="0070C0"/>
                </a:solidFill>
              </a:rPr>
              <a:t>patients experience </a:t>
            </a:r>
            <a:r>
              <a:rPr lang="en-US" sz="2000" b="1" i="1" dirty="0">
                <a:solidFill>
                  <a:srgbClr val="0070C0"/>
                </a:solidFill>
              </a:rPr>
              <a:t>pain relief. </a:t>
            </a:r>
          </a:p>
        </p:txBody>
      </p:sp>
    </p:spTree>
    <p:extLst>
      <p:ext uri="{BB962C8B-B14F-4D97-AF65-F5344CB8AC3E}">
        <p14:creationId xmlns:p14="http://schemas.microsoft.com/office/powerpoint/2010/main" val="148485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-1"/>
            <a:ext cx="12169707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17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Surgery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8617" y="1384664"/>
            <a:ext cx="9810205" cy="5368834"/>
          </a:xfrm>
        </p:spPr>
        <p:txBody>
          <a:bodyPr>
            <a:normAutofit lnSpcReduction="10000"/>
          </a:bodyPr>
          <a:lstStyle/>
          <a:p>
            <a:r>
              <a:rPr lang="en-US" sz="2100" b="1" dirty="0"/>
              <a:t>Surgical treatment of endometriosis is </a:t>
            </a:r>
            <a:r>
              <a:rPr lang="en-US" sz="2100" b="1" dirty="0" smtClean="0"/>
              <a:t>based on </a:t>
            </a:r>
            <a:r>
              <a:rPr lang="en-US" sz="2100" b="1" dirty="0"/>
              <a:t>two </a:t>
            </a:r>
            <a:r>
              <a:rPr lang="en-US" sz="2100" b="1" dirty="0" smtClean="0"/>
              <a:t>concepts:</a:t>
            </a:r>
          </a:p>
          <a:p>
            <a:pPr marL="0" indent="0">
              <a:buNone/>
            </a:pPr>
            <a:r>
              <a:rPr lang="en-US" sz="2100" b="1" dirty="0" smtClean="0"/>
              <a:t> 1</a:t>
            </a:r>
            <a:r>
              <a:rPr lang="en-US" sz="2100" b="1" dirty="0" smtClean="0"/>
              <a:t>.  </a:t>
            </a:r>
            <a:r>
              <a:rPr lang="en-US" sz="2100" b="1" dirty="0"/>
              <a:t>Surgical treatment of endometriosis </a:t>
            </a:r>
            <a:r>
              <a:rPr lang="en-US" sz="2100" b="1" dirty="0" smtClean="0"/>
              <a:t>lesions can </a:t>
            </a:r>
            <a:r>
              <a:rPr lang="en-US" sz="2100" b="1" dirty="0"/>
              <a:t>reduce the pain and may </a:t>
            </a:r>
            <a:r>
              <a:rPr lang="en-US" sz="2100" b="1" dirty="0" smtClean="0"/>
              <a:t>improve fertility </a:t>
            </a:r>
            <a:r>
              <a:rPr lang="en-US" sz="2100" b="1" dirty="0"/>
              <a:t>associated with </a:t>
            </a:r>
            <a:r>
              <a:rPr lang="en-US" sz="2100" b="1" dirty="0" smtClean="0"/>
              <a:t>disease.</a:t>
            </a:r>
          </a:p>
          <a:p>
            <a:pPr marL="0" indent="0">
              <a:buNone/>
            </a:pPr>
            <a:r>
              <a:rPr lang="en-US" sz="2100" b="1" dirty="0"/>
              <a:t> </a:t>
            </a:r>
            <a:r>
              <a:rPr lang="en-US" sz="2100" b="1" dirty="0" smtClean="0"/>
              <a:t>2.  </a:t>
            </a:r>
            <a:r>
              <a:rPr lang="en-US" sz="2100" b="1" dirty="0"/>
              <a:t>Surgical removal of both </a:t>
            </a:r>
            <a:r>
              <a:rPr lang="en-US" sz="2100" b="1" dirty="0" smtClean="0"/>
              <a:t>ovaries permanently </a:t>
            </a:r>
            <a:r>
              <a:rPr lang="en-US" sz="2100" b="1" dirty="0"/>
              <a:t>stops 95% of the </a:t>
            </a:r>
            <a:r>
              <a:rPr lang="en-US" sz="2100" b="1" dirty="0" smtClean="0"/>
              <a:t>endogenous production </a:t>
            </a:r>
            <a:r>
              <a:rPr lang="en-US" sz="2100" b="1" dirty="0"/>
              <a:t>of estrogen, which will cure </a:t>
            </a:r>
            <a:r>
              <a:rPr lang="en-US" sz="2100" b="1" dirty="0" smtClean="0"/>
              <a:t>the disease </a:t>
            </a:r>
            <a:r>
              <a:rPr lang="en-US" sz="2100" b="1" dirty="0"/>
              <a:t>but cause surgical </a:t>
            </a:r>
            <a:r>
              <a:rPr lang="en-US" sz="2100" b="1" dirty="0" smtClean="0"/>
              <a:t>menopause.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 </a:t>
            </a:r>
            <a:r>
              <a:rPr lang="en-US" i="1" u="sng" dirty="0" smtClean="0">
                <a:solidFill>
                  <a:srgbClr val="C00000"/>
                </a:solidFill>
              </a:rPr>
              <a:t>Surgical </a:t>
            </a:r>
            <a:r>
              <a:rPr lang="en-US" i="1" u="sng" dirty="0">
                <a:solidFill>
                  <a:srgbClr val="C00000"/>
                </a:solidFill>
              </a:rPr>
              <a:t>treatment for endometriosis </a:t>
            </a:r>
            <a:r>
              <a:rPr lang="en-US" i="1" u="sng" dirty="0" smtClean="0">
                <a:solidFill>
                  <a:srgbClr val="C00000"/>
                </a:solidFill>
              </a:rPr>
              <a:t>is usually </a:t>
            </a:r>
            <a:r>
              <a:rPr lang="en-US" i="1" u="sng" dirty="0">
                <a:solidFill>
                  <a:srgbClr val="C00000"/>
                </a:solidFill>
              </a:rPr>
              <a:t>indicated in one of the </a:t>
            </a:r>
            <a:r>
              <a:rPr lang="en-US" i="1" u="sng" dirty="0" smtClean="0">
                <a:solidFill>
                  <a:srgbClr val="C00000"/>
                </a:solidFill>
              </a:rPr>
              <a:t>following situations:</a:t>
            </a:r>
          </a:p>
          <a:p>
            <a:pPr marL="0" indent="0">
              <a:buNone/>
            </a:pPr>
            <a:r>
              <a:rPr lang="en-US" dirty="0" smtClean="0"/>
              <a:t>At </a:t>
            </a:r>
            <a:r>
              <a:rPr lang="en-US" dirty="0"/>
              <a:t>the time of diagnosis for mild </a:t>
            </a:r>
            <a:r>
              <a:rPr lang="en-US" dirty="0" smtClean="0"/>
              <a:t>to moderate </a:t>
            </a:r>
            <a:r>
              <a:rPr lang="en-US" dirty="0"/>
              <a:t>endometriosis with </a:t>
            </a:r>
            <a:r>
              <a:rPr lang="en-US" dirty="0" smtClean="0"/>
              <a:t>symptoms</a:t>
            </a:r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medical treatment has not worked </a:t>
            </a:r>
            <a:r>
              <a:rPr lang="en-US" dirty="0" smtClean="0"/>
              <a:t>or Contraindicated </a:t>
            </a:r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infertility is a problem and </a:t>
            </a:r>
            <a:r>
              <a:rPr lang="en-US" dirty="0" smtClean="0"/>
              <a:t>associated factors </a:t>
            </a:r>
            <a:r>
              <a:rPr lang="en-US" dirty="0"/>
              <a:t>like pain or pelvic mass is </a:t>
            </a:r>
            <a:r>
              <a:rPr lang="en-US" dirty="0" smtClean="0"/>
              <a:t>present</a:t>
            </a:r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there is moderate to severe </a:t>
            </a:r>
            <a:r>
              <a:rPr lang="en-US" dirty="0" smtClean="0"/>
              <a:t>endometriosis involving </a:t>
            </a:r>
            <a:r>
              <a:rPr lang="en-US" dirty="0"/>
              <a:t>bladder, bowel, ureter, </a:t>
            </a:r>
            <a:r>
              <a:rPr lang="en-US" dirty="0" smtClean="0"/>
              <a:t>pelvic </a:t>
            </a:r>
            <a:r>
              <a:rPr lang="en-US" dirty="0"/>
              <a:t>Nerves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the patient is having acute </a:t>
            </a:r>
            <a:r>
              <a:rPr lang="en-US" dirty="0" smtClean="0"/>
              <a:t>adnexal torsion </a:t>
            </a:r>
            <a:r>
              <a:rPr lang="en-US" dirty="0"/>
              <a:t>or ovarian cyst rupture</a:t>
            </a:r>
          </a:p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endometriosis recurs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19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1863" y="404949"/>
            <a:ext cx="10350137" cy="6244045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2200" dirty="0"/>
              <a:t>Surgery can either be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3000" b="1" dirty="0">
                <a:solidFill>
                  <a:srgbClr val="FF0000"/>
                </a:solidFill>
              </a:rPr>
              <a:t>conservative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smtClean="0"/>
              <a:t>or </a:t>
            </a:r>
            <a:r>
              <a:rPr lang="en-US" sz="3000" b="1" dirty="0" smtClean="0">
                <a:solidFill>
                  <a:srgbClr val="FF0000"/>
                </a:solidFill>
              </a:rPr>
              <a:t>radical</a:t>
            </a:r>
            <a:r>
              <a:rPr lang="en-US" sz="2200" dirty="0" smtClean="0">
                <a:solidFill>
                  <a:srgbClr val="FF0000"/>
                </a:solidFill>
              </a:rPr>
              <a:t>.</a:t>
            </a:r>
          </a:p>
          <a:p>
            <a:endParaRPr lang="en-US" sz="2200" dirty="0" smtClean="0">
              <a:solidFill>
                <a:srgbClr val="FF0000"/>
              </a:solidFill>
            </a:endParaRPr>
          </a:p>
          <a:p>
            <a:r>
              <a:rPr lang="en-US" sz="2200" dirty="0" smtClean="0"/>
              <a:t> </a:t>
            </a:r>
            <a:r>
              <a:rPr lang="en-US" sz="2200" dirty="0"/>
              <a:t>The aim of conservative surgery is </a:t>
            </a:r>
            <a:r>
              <a:rPr lang="en-US" sz="2200" dirty="0" smtClean="0"/>
              <a:t>to return </a:t>
            </a:r>
            <a:r>
              <a:rPr lang="en-US" sz="2200" dirty="0"/>
              <a:t>the appearance of the pelvis to </a:t>
            </a:r>
            <a:r>
              <a:rPr lang="en-US" sz="2200" dirty="0" smtClean="0"/>
              <a:t>as normal </a:t>
            </a:r>
            <a:r>
              <a:rPr lang="en-US" sz="2200" dirty="0"/>
              <a:t>as possible</a:t>
            </a:r>
            <a:r>
              <a:rPr lang="en-US" sz="2200" dirty="0" smtClean="0"/>
              <a:t>.</a:t>
            </a:r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200" dirty="0" smtClean="0"/>
              <a:t>This </a:t>
            </a:r>
            <a:r>
              <a:rPr lang="en-US" sz="2200" dirty="0"/>
              <a:t>means </a:t>
            </a:r>
            <a:r>
              <a:rPr lang="en-US" sz="2200" dirty="0" smtClean="0"/>
              <a:t>destroying any </a:t>
            </a:r>
            <a:r>
              <a:rPr lang="en-US" sz="2200" dirty="0" err="1"/>
              <a:t>endometriotic</a:t>
            </a:r>
            <a:r>
              <a:rPr lang="en-US" sz="2200" dirty="0"/>
              <a:t> deposits, removing </a:t>
            </a:r>
            <a:r>
              <a:rPr lang="en-US" sz="2200" dirty="0" smtClean="0"/>
              <a:t>ovarian cysts</a:t>
            </a:r>
            <a:r>
              <a:rPr lang="en-US" sz="2200" dirty="0"/>
              <a:t>, dividing adhesions and removing </a:t>
            </a:r>
            <a:r>
              <a:rPr lang="en-US" sz="2200" dirty="0" smtClean="0"/>
              <a:t>as little </a:t>
            </a:r>
            <a:r>
              <a:rPr lang="en-US" sz="2200" dirty="0"/>
              <a:t>healthy tissue as </a:t>
            </a:r>
            <a:r>
              <a:rPr lang="en-US" sz="2200" dirty="0" smtClean="0"/>
              <a:t>possible.</a:t>
            </a:r>
          </a:p>
          <a:p>
            <a:endParaRPr lang="en-US" sz="2200" dirty="0" smtClean="0"/>
          </a:p>
          <a:p>
            <a:r>
              <a:rPr lang="en-US" sz="2200" dirty="0" smtClean="0"/>
              <a:t> Radical </a:t>
            </a:r>
            <a:r>
              <a:rPr lang="en-US" sz="2200" dirty="0"/>
              <a:t>surgery means doing a </a:t>
            </a:r>
            <a:r>
              <a:rPr lang="en-US" sz="2200" dirty="0" smtClean="0"/>
              <a:t>hysterectomy </a:t>
            </a:r>
            <a:r>
              <a:rPr lang="en-US" sz="2200" dirty="0"/>
              <a:t>with removal of both ovaries and </a:t>
            </a:r>
            <a:r>
              <a:rPr lang="en-US" sz="2200" dirty="0" smtClean="0"/>
              <a:t>is reserved </a:t>
            </a:r>
            <a:r>
              <a:rPr lang="en-US" sz="2200" dirty="0"/>
              <a:t>for women with very </a:t>
            </a:r>
            <a:r>
              <a:rPr lang="en-US" sz="2200" dirty="0" smtClean="0"/>
              <a:t>severe symptoms</a:t>
            </a:r>
            <a:r>
              <a:rPr lang="en-US" sz="2200" dirty="0"/>
              <a:t>, who have not responded </a:t>
            </a:r>
            <a:r>
              <a:rPr lang="en-US" sz="2200" dirty="0" smtClean="0"/>
              <a:t>to medical </a:t>
            </a:r>
            <a:r>
              <a:rPr lang="en-US" sz="2200" dirty="0"/>
              <a:t>treatment or conservative operations.</a:t>
            </a:r>
          </a:p>
        </p:txBody>
      </p:sp>
    </p:spTree>
    <p:extLst>
      <p:ext uri="{BB962C8B-B14F-4D97-AF65-F5344CB8AC3E}">
        <p14:creationId xmlns:p14="http://schemas.microsoft.com/office/powerpoint/2010/main" val="378547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5737" y="692331"/>
            <a:ext cx="10110651" cy="5682344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3500" b="1" dirty="0">
                <a:solidFill>
                  <a:srgbClr val="FF0000"/>
                </a:solidFill>
              </a:rPr>
              <a:t>Laparoscopic </a:t>
            </a:r>
            <a:r>
              <a:rPr lang="en-US" sz="3500" b="1" dirty="0" smtClean="0">
                <a:solidFill>
                  <a:srgbClr val="FF0000"/>
                </a:solidFill>
              </a:rPr>
              <a:t>Surgery</a:t>
            </a:r>
          </a:p>
          <a:p>
            <a:endParaRPr lang="en-US" sz="2400" dirty="0"/>
          </a:p>
          <a:p>
            <a:r>
              <a:rPr lang="en-US" sz="2200" dirty="0"/>
              <a:t>Because primary method for diagnosis </a:t>
            </a:r>
            <a:r>
              <a:rPr lang="en-US" sz="2200" dirty="0" smtClean="0"/>
              <a:t>of endometriosis </a:t>
            </a:r>
            <a:r>
              <a:rPr lang="en-US" sz="2200" dirty="0"/>
              <a:t>is </a:t>
            </a:r>
            <a:r>
              <a:rPr lang="en-US" sz="2200" dirty="0" err="1"/>
              <a:t>laparocopy</a:t>
            </a:r>
            <a:r>
              <a:rPr lang="en-US" sz="2200" dirty="0"/>
              <a:t>, </a:t>
            </a:r>
            <a:r>
              <a:rPr lang="en-US" sz="2200" dirty="0" smtClean="0"/>
              <a:t>surgical treatment </a:t>
            </a:r>
            <a:r>
              <a:rPr lang="en-US" sz="2200" dirty="0"/>
              <a:t>at the time of diagnosis is </a:t>
            </a:r>
            <a:r>
              <a:rPr lang="en-US" sz="2200" dirty="0" smtClean="0"/>
              <a:t>an attractive </a:t>
            </a:r>
            <a:r>
              <a:rPr lang="en-US" sz="2200" dirty="0"/>
              <a:t>option</a:t>
            </a:r>
            <a:r>
              <a:rPr lang="en-US" sz="2200" dirty="0" smtClean="0"/>
              <a:t>.</a:t>
            </a:r>
          </a:p>
          <a:p>
            <a:endParaRPr lang="en-US" sz="2200" dirty="0" smtClean="0"/>
          </a:p>
          <a:p>
            <a:r>
              <a:rPr lang="en-US" sz="2200" dirty="0" smtClean="0"/>
              <a:t> </a:t>
            </a:r>
            <a:r>
              <a:rPr lang="en-US" sz="2200" dirty="0"/>
              <a:t>The endometriosis spots </a:t>
            </a:r>
            <a:r>
              <a:rPr lang="en-US" sz="2200" dirty="0" smtClean="0"/>
              <a:t>are destroyed </a:t>
            </a:r>
            <a:r>
              <a:rPr lang="en-US" sz="2200" dirty="0"/>
              <a:t>by </a:t>
            </a:r>
            <a:r>
              <a:rPr lang="en-US" sz="2200" dirty="0" smtClean="0"/>
              <a:t>diathermy.</a:t>
            </a:r>
          </a:p>
          <a:p>
            <a:r>
              <a:rPr lang="en-US" sz="2200" dirty="0" smtClean="0"/>
              <a:t> </a:t>
            </a:r>
            <a:r>
              <a:rPr lang="en-US" sz="2200" dirty="0"/>
              <a:t>Fine </a:t>
            </a:r>
            <a:r>
              <a:rPr lang="en-US" sz="2200" dirty="0" smtClean="0"/>
              <a:t>adhesions can </a:t>
            </a:r>
            <a:r>
              <a:rPr lang="en-US" sz="2200" dirty="0"/>
              <a:t>be cut using small scissors. </a:t>
            </a:r>
            <a:endParaRPr lang="en-US" sz="2200" dirty="0" smtClean="0"/>
          </a:p>
          <a:p>
            <a:endParaRPr lang="en-US" sz="2200" dirty="0" smtClean="0"/>
          </a:p>
          <a:p>
            <a:r>
              <a:rPr lang="en-US" sz="2200" dirty="0" smtClean="0"/>
              <a:t>Bleeding is usually </a:t>
            </a:r>
            <a:r>
              <a:rPr lang="en-US" sz="2200" dirty="0"/>
              <a:t>minimal and having avoided an </a:t>
            </a:r>
            <a:r>
              <a:rPr lang="en-US" sz="2200" dirty="0" smtClean="0"/>
              <a:t>open operation </a:t>
            </a:r>
            <a:r>
              <a:rPr lang="en-US" sz="2200" dirty="0"/>
              <a:t>means that the risk of </a:t>
            </a:r>
            <a:r>
              <a:rPr lang="en-US" sz="2200" dirty="0" smtClean="0"/>
              <a:t>subsequent adhesion </a:t>
            </a:r>
            <a:r>
              <a:rPr lang="en-US" sz="2200" dirty="0"/>
              <a:t>development is reduced</a:t>
            </a:r>
            <a:r>
              <a:rPr lang="en-US" sz="2200" dirty="0" smtClean="0"/>
              <a:t>.</a:t>
            </a:r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200" dirty="0" smtClean="0"/>
              <a:t>Laparoscopic </a:t>
            </a:r>
            <a:r>
              <a:rPr lang="en-US" sz="2200" dirty="0"/>
              <a:t>management also has the advantage </a:t>
            </a:r>
            <a:r>
              <a:rPr lang="en-US" sz="2200" dirty="0" smtClean="0"/>
              <a:t>of needing </a:t>
            </a:r>
            <a:r>
              <a:rPr lang="en-US" sz="2200" dirty="0"/>
              <a:t>a minimal hospital stay, it is </a:t>
            </a:r>
            <a:r>
              <a:rPr lang="en-US" sz="2200" dirty="0" smtClean="0"/>
              <a:t>usually possible </a:t>
            </a:r>
            <a:r>
              <a:rPr lang="en-US" sz="2200" dirty="0"/>
              <a:t>to go home the same or </a:t>
            </a:r>
            <a:r>
              <a:rPr lang="en-US" sz="2200" dirty="0" smtClean="0"/>
              <a:t>following </a:t>
            </a:r>
            <a:r>
              <a:rPr lang="en-US" sz="2200" dirty="0"/>
              <a:t>day. </a:t>
            </a:r>
            <a:endParaRPr lang="en-US" sz="2200" dirty="0" smtClean="0"/>
          </a:p>
          <a:p>
            <a:r>
              <a:rPr lang="en-US" sz="2200" dirty="0" smtClean="0"/>
              <a:t>The </a:t>
            </a:r>
            <a:r>
              <a:rPr lang="en-US" sz="2200" dirty="0"/>
              <a:t>aim </a:t>
            </a:r>
            <a:r>
              <a:rPr lang="en-US" sz="2200" dirty="0" smtClean="0"/>
              <a:t>of laparoscopy</a:t>
            </a:r>
            <a:r>
              <a:rPr lang="en-US" sz="2200" dirty="0"/>
              <a:t>, as usual, is to restore </a:t>
            </a:r>
            <a:r>
              <a:rPr lang="en-US" sz="2200" dirty="0" smtClean="0"/>
              <a:t>anatomy back </a:t>
            </a:r>
            <a:r>
              <a:rPr lang="en-US" sz="2200" dirty="0"/>
              <a:t>to normal.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04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326571"/>
            <a:ext cx="8915400" cy="6296298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sz="4000" b="1" dirty="0">
                <a:solidFill>
                  <a:srgbClr val="FF0000"/>
                </a:solidFill>
              </a:rPr>
              <a:t>Radical </a:t>
            </a:r>
            <a:r>
              <a:rPr lang="en-US" sz="4000" b="1" dirty="0" smtClean="0">
                <a:solidFill>
                  <a:srgbClr val="FF0000"/>
                </a:solidFill>
              </a:rPr>
              <a:t>Surgery</a:t>
            </a:r>
          </a:p>
          <a:p>
            <a:endParaRPr lang="en-US" sz="3800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/>
              <a:t>Definitive surgery involves </a:t>
            </a:r>
            <a:r>
              <a:rPr lang="en-US" sz="2400" b="1" dirty="0" smtClean="0"/>
              <a:t>hysterectomy with </a:t>
            </a:r>
            <a:r>
              <a:rPr lang="en-US" sz="2400" b="1" dirty="0"/>
              <a:t>bilateral </a:t>
            </a:r>
            <a:r>
              <a:rPr lang="en-US" sz="2400" b="1" dirty="0" err="1"/>
              <a:t>salpingo</a:t>
            </a:r>
            <a:r>
              <a:rPr lang="en-US" sz="2400" b="1" dirty="0"/>
              <a:t>-oophorectomy </a:t>
            </a:r>
            <a:r>
              <a:rPr lang="en-US" sz="2400" b="1" dirty="0" smtClean="0"/>
              <a:t>to induce </a:t>
            </a:r>
            <a:r>
              <a:rPr lang="en-US" sz="2400" b="1" dirty="0"/>
              <a:t>menopause and ideally removal of </a:t>
            </a:r>
            <a:r>
              <a:rPr lang="en-US" sz="2400" b="1" dirty="0" smtClean="0"/>
              <a:t>all visible </a:t>
            </a:r>
            <a:r>
              <a:rPr lang="en-US" sz="2400" b="1" dirty="0" err="1"/>
              <a:t>endometriotic</a:t>
            </a:r>
            <a:r>
              <a:rPr lang="en-US" sz="2400" b="1" dirty="0"/>
              <a:t> nodule or lesions</a:t>
            </a:r>
            <a:r>
              <a:rPr lang="en-US" sz="2400" b="1" dirty="0" smtClean="0"/>
              <a:t>.</a:t>
            </a:r>
          </a:p>
          <a:p>
            <a:endParaRPr lang="en-US" sz="24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000" dirty="0" smtClean="0"/>
              <a:t> </a:t>
            </a:r>
            <a:r>
              <a:rPr lang="en-US" sz="2000" b="1" i="1" dirty="0" smtClean="0">
                <a:solidFill>
                  <a:srgbClr val="FF0000"/>
                </a:solidFill>
              </a:rPr>
              <a:t>This is </a:t>
            </a:r>
            <a:r>
              <a:rPr lang="en-US" sz="2000" b="1" i="1" dirty="0">
                <a:solidFill>
                  <a:srgbClr val="FF0000"/>
                </a:solidFill>
              </a:rPr>
              <a:t>indicated </a:t>
            </a:r>
            <a:r>
              <a:rPr lang="en-US" sz="2000" b="1" i="1" dirty="0" smtClean="0">
                <a:solidFill>
                  <a:srgbClr val="FF0000"/>
                </a:solidFill>
              </a:rPr>
              <a:t>in:</a:t>
            </a:r>
          </a:p>
          <a:p>
            <a:pPr marL="0" indent="0">
              <a:buNone/>
            </a:pPr>
            <a:r>
              <a:rPr lang="en-US" sz="2000" dirty="0" smtClean="0"/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1</a:t>
            </a:r>
            <a:r>
              <a:rPr lang="en-US" sz="2000" b="1" dirty="0" smtClean="0">
                <a:solidFill>
                  <a:srgbClr val="FF0000"/>
                </a:solidFill>
              </a:rPr>
              <a:t>.  </a:t>
            </a:r>
            <a:r>
              <a:rPr lang="en-US" sz="2000" dirty="0"/>
              <a:t>Women who have significant pain </a:t>
            </a:r>
            <a:r>
              <a:rPr lang="en-US" sz="2000" dirty="0" smtClean="0"/>
              <a:t>and other </a:t>
            </a:r>
            <a:r>
              <a:rPr lang="en-US" sz="2000" dirty="0"/>
              <a:t>symptoms despite </a:t>
            </a:r>
            <a:r>
              <a:rPr lang="en-US" sz="2000" dirty="0" smtClean="0"/>
              <a:t>conservative treatment </a:t>
            </a:r>
            <a:r>
              <a:rPr lang="en-US" sz="2000" dirty="0"/>
              <a:t>and do not desire </a:t>
            </a:r>
            <a:r>
              <a:rPr lang="en-US" sz="2000" dirty="0" smtClean="0"/>
              <a:t>future pregnancy. </a:t>
            </a:r>
          </a:p>
          <a:p>
            <a:endParaRPr lang="en-US" sz="2000" dirty="0" smtClean="0"/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2</a:t>
            </a:r>
            <a:r>
              <a:rPr lang="en-US" sz="2000" b="1" dirty="0">
                <a:solidFill>
                  <a:srgbClr val="FF0000"/>
                </a:solidFill>
              </a:rPr>
              <a:t>.</a:t>
            </a:r>
            <a:r>
              <a:rPr lang="en-US" sz="2000" dirty="0"/>
              <a:t> </a:t>
            </a:r>
            <a:r>
              <a:rPr lang="en-US" sz="2000" dirty="0" smtClean="0"/>
              <a:t> Women </a:t>
            </a:r>
            <a:r>
              <a:rPr lang="en-US" sz="2000" dirty="0"/>
              <a:t>undergoing hysterectomy </a:t>
            </a:r>
            <a:r>
              <a:rPr lang="en-US" sz="2000" dirty="0" smtClean="0"/>
              <a:t>because of </a:t>
            </a:r>
            <a:r>
              <a:rPr lang="en-US" sz="2000" dirty="0"/>
              <a:t>some other condition such as </a:t>
            </a:r>
            <a:r>
              <a:rPr lang="en-US" sz="2000" dirty="0" smtClean="0"/>
              <a:t>fibroid uterus </a:t>
            </a:r>
            <a:endParaRPr lang="en-US" sz="2000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08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0389" y="953589"/>
            <a:ext cx="9572308" cy="551252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600" b="1" dirty="0" smtClean="0">
                <a:solidFill>
                  <a:srgbClr val="FF0000"/>
                </a:solidFill>
              </a:rPr>
              <a:t>Combined </a:t>
            </a:r>
            <a:r>
              <a:rPr lang="en-US" sz="3600" b="1" dirty="0" smtClean="0">
                <a:solidFill>
                  <a:srgbClr val="FF0000"/>
                </a:solidFill>
              </a:rPr>
              <a:t>Treatment</a:t>
            </a:r>
          </a:p>
          <a:p>
            <a:pPr marL="0" indent="0">
              <a:buNone/>
            </a:pPr>
            <a:endParaRPr lang="en-US" sz="3600" b="1" dirty="0">
              <a:solidFill>
                <a:srgbClr val="FF0000"/>
              </a:solidFill>
            </a:endParaRPr>
          </a:p>
          <a:p>
            <a:r>
              <a:rPr lang="en-US" sz="2200" dirty="0"/>
              <a:t>This form of treatment involves </a:t>
            </a:r>
            <a:r>
              <a:rPr lang="en-US" sz="2200" dirty="0" smtClean="0"/>
              <a:t>combining surgery </a:t>
            </a:r>
            <a:r>
              <a:rPr lang="en-US" sz="2200" dirty="0"/>
              <a:t>and drug therapy</a:t>
            </a:r>
            <a:r>
              <a:rPr lang="en-US" sz="2200" dirty="0" smtClean="0"/>
              <a:t>.</a:t>
            </a:r>
          </a:p>
          <a:p>
            <a:r>
              <a:rPr lang="en-US" sz="2200" dirty="0" smtClean="0"/>
              <a:t> </a:t>
            </a:r>
            <a:r>
              <a:rPr lang="en-US" sz="2200" dirty="0"/>
              <a:t>An example </a:t>
            </a:r>
            <a:r>
              <a:rPr lang="en-US" sz="2200" dirty="0" smtClean="0"/>
              <a:t>is when </a:t>
            </a:r>
            <a:r>
              <a:rPr lang="en-US" sz="2200" b="1" dirty="0" err="1" smtClean="0">
                <a:solidFill>
                  <a:srgbClr val="002060"/>
                </a:solidFill>
              </a:rPr>
              <a:t>Danazol</a:t>
            </a:r>
            <a:r>
              <a:rPr lang="en-US" sz="2200" b="1" dirty="0" smtClean="0">
                <a:solidFill>
                  <a:srgbClr val="002060"/>
                </a:solidFill>
              </a:rPr>
              <a:t> or </a:t>
            </a:r>
            <a:r>
              <a:rPr lang="en-US" sz="2200" b="1" dirty="0" err="1" smtClean="0">
                <a:solidFill>
                  <a:srgbClr val="002060"/>
                </a:solidFill>
              </a:rPr>
              <a:t>GnRH</a:t>
            </a:r>
            <a:r>
              <a:rPr lang="en-US" sz="2200" dirty="0" smtClean="0"/>
              <a:t>   is </a:t>
            </a:r>
            <a:r>
              <a:rPr lang="en-US" sz="2200" dirty="0"/>
              <a:t>taken for 6 weeks prior </a:t>
            </a:r>
            <a:r>
              <a:rPr lang="en-US" sz="2200" dirty="0" smtClean="0"/>
              <a:t>to an </a:t>
            </a:r>
            <a:r>
              <a:rPr lang="en-US" sz="2200" dirty="0"/>
              <a:t>operation to shrink the </a:t>
            </a:r>
            <a:r>
              <a:rPr lang="en-US" sz="2200" dirty="0" smtClean="0"/>
              <a:t>endometrial growths </a:t>
            </a:r>
            <a:r>
              <a:rPr lang="en-US" sz="2200" dirty="0"/>
              <a:t>and ease the surgical </a:t>
            </a:r>
            <a:r>
              <a:rPr lang="en-US" sz="2200" dirty="0" smtClean="0"/>
              <a:t>removal.</a:t>
            </a:r>
          </a:p>
          <a:p>
            <a:endParaRPr lang="en-US" sz="2200" dirty="0" smtClean="0"/>
          </a:p>
          <a:p>
            <a:r>
              <a:rPr lang="en-US" sz="2200" dirty="0" smtClean="0"/>
              <a:t> Following </a:t>
            </a:r>
            <a:r>
              <a:rPr lang="en-US" sz="2200" dirty="0"/>
              <a:t>surgical removal of </a:t>
            </a:r>
            <a:r>
              <a:rPr lang="en-US" sz="2200" dirty="0" smtClean="0"/>
              <a:t>endometrial tissue</a:t>
            </a:r>
            <a:r>
              <a:rPr lang="en-US" sz="2200" dirty="0"/>
              <a:t>, birth control pills may be </a:t>
            </a:r>
            <a:r>
              <a:rPr lang="en-US" sz="2200" dirty="0" smtClean="0"/>
              <a:t>prescribed that </a:t>
            </a:r>
            <a:r>
              <a:rPr lang="en-US" sz="2200" dirty="0"/>
              <a:t>contain </a:t>
            </a:r>
            <a:r>
              <a:rPr lang="en-US" sz="2200" b="1" dirty="0">
                <a:solidFill>
                  <a:srgbClr val="FF0000"/>
                </a:solidFill>
              </a:rPr>
              <a:t>both estrogen and </a:t>
            </a:r>
            <a:r>
              <a:rPr lang="en-US" sz="2200" b="1" dirty="0" smtClean="0">
                <a:solidFill>
                  <a:srgbClr val="FF0000"/>
                </a:solidFill>
              </a:rPr>
              <a:t>progesterone</a:t>
            </a:r>
            <a:r>
              <a:rPr lang="en-US" sz="2200" dirty="0" smtClean="0"/>
              <a:t>, to </a:t>
            </a:r>
            <a:r>
              <a:rPr lang="en-US" sz="2200" dirty="0"/>
              <a:t>be taken continuously for up to </a:t>
            </a:r>
            <a:r>
              <a:rPr lang="en-US" sz="2200" dirty="0" smtClean="0"/>
              <a:t>nine months.</a:t>
            </a:r>
          </a:p>
          <a:p>
            <a:endParaRPr lang="en-US" sz="2200" dirty="0" smtClean="0"/>
          </a:p>
          <a:p>
            <a:r>
              <a:rPr lang="en-US" sz="2200" dirty="0" smtClean="0"/>
              <a:t> </a:t>
            </a:r>
            <a:r>
              <a:rPr lang="en-US" sz="2200" dirty="0"/>
              <a:t>This will induce a </a:t>
            </a:r>
            <a:r>
              <a:rPr lang="en-US" sz="2200" dirty="0" smtClean="0"/>
              <a:t>pseudo-pregnancy, with </a:t>
            </a:r>
            <a:r>
              <a:rPr lang="en-US" sz="2200" dirty="0"/>
              <a:t>the aim to allow the body time to </a:t>
            </a:r>
            <a:r>
              <a:rPr lang="en-US" sz="2200" dirty="0" smtClean="0"/>
              <a:t>rest and </a:t>
            </a:r>
            <a:r>
              <a:rPr lang="en-US" sz="2200" dirty="0" smtClean="0"/>
              <a:t>heal.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31794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888274"/>
            <a:ext cx="8915400" cy="4532812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Century" panose="02040604050505020304" pitchFamily="18" charset="0"/>
              </a:rPr>
              <a:t>Prognosis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r>
              <a:rPr lang="en-US" sz="2400" b="1" dirty="0">
                <a:latin typeface="Century" panose="02040604050505020304" pitchFamily="18" charset="0"/>
              </a:rPr>
              <a:t>As all form of current therapies offer relief </a:t>
            </a:r>
            <a:r>
              <a:rPr lang="en-US" sz="2400" b="1" dirty="0" smtClean="0">
                <a:latin typeface="Century" panose="02040604050505020304" pitchFamily="18" charset="0"/>
              </a:rPr>
              <a:t>but no </a:t>
            </a:r>
            <a:r>
              <a:rPr lang="en-US" sz="2400" b="1" dirty="0">
                <a:latin typeface="Century" panose="02040604050505020304" pitchFamily="18" charset="0"/>
              </a:rPr>
              <a:t>cure, long term concerns are more </a:t>
            </a:r>
            <a:r>
              <a:rPr lang="en-US" sz="2400" b="1" dirty="0" smtClean="0">
                <a:latin typeface="Century" panose="02040604050505020304" pitchFamily="18" charset="0"/>
              </a:rPr>
              <a:t>guarded.</a:t>
            </a:r>
          </a:p>
          <a:p>
            <a:endParaRPr lang="en-US" sz="2400" b="1" dirty="0" smtClean="0">
              <a:latin typeface="Century" panose="02040604050505020304" pitchFamily="18" charset="0"/>
            </a:endParaRPr>
          </a:p>
          <a:p>
            <a:r>
              <a:rPr lang="en-US" sz="2400" b="1" dirty="0" smtClean="0">
                <a:latin typeface="Century" panose="02040604050505020304" pitchFamily="18" charset="0"/>
              </a:rPr>
              <a:t> The </a:t>
            </a:r>
            <a:r>
              <a:rPr lang="en-US" sz="2400" b="1" dirty="0">
                <a:latin typeface="Century" panose="02040604050505020304" pitchFamily="18" charset="0"/>
              </a:rPr>
              <a:t>course of endometriosis is impossible </a:t>
            </a:r>
            <a:r>
              <a:rPr lang="en-US" sz="2400" b="1" dirty="0" smtClean="0">
                <a:latin typeface="Century" panose="02040604050505020304" pitchFamily="18" charset="0"/>
              </a:rPr>
              <a:t>to predict </a:t>
            </a:r>
            <a:r>
              <a:rPr lang="en-US" sz="2400" b="1" dirty="0">
                <a:latin typeface="Century" panose="02040604050505020304" pitchFamily="18" charset="0"/>
              </a:rPr>
              <a:t>at present, and future </a:t>
            </a:r>
            <a:r>
              <a:rPr lang="en-US" sz="2400" b="1" dirty="0" smtClean="0">
                <a:latin typeface="Century" panose="02040604050505020304" pitchFamily="18" charset="0"/>
              </a:rPr>
              <a:t>treatment options </a:t>
            </a:r>
            <a:r>
              <a:rPr lang="en-US" sz="2400" b="1" dirty="0">
                <a:latin typeface="Century" panose="02040604050505020304" pitchFamily="18" charset="0"/>
              </a:rPr>
              <a:t>should greatly be improved what </a:t>
            </a:r>
            <a:r>
              <a:rPr lang="en-US" sz="2400" b="1" dirty="0" smtClean="0">
                <a:latin typeface="Century" panose="02040604050505020304" pitchFamily="18" charset="0"/>
              </a:rPr>
              <a:t>can now </a:t>
            </a:r>
            <a:r>
              <a:rPr lang="en-US" sz="2400" b="1" dirty="0">
                <a:latin typeface="Century" panose="02040604050505020304" pitchFamily="18" charset="0"/>
              </a:rPr>
              <a:t>be offered.</a:t>
            </a:r>
          </a:p>
        </p:txBody>
      </p:sp>
    </p:spTree>
    <p:extLst>
      <p:ext uri="{BB962C8B-B14F-4D97-AF65-F5344CB8AC3E}">
        <p14:creationId xmlns:p14="http://schemas.microsoft.com/office/powerpoint/2010/main" val="263186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 FOR YOUR ATTENTION 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9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latin typeface="Century" panose="02040604050505020304" pitchFamily="18" charset="0"/>
              </a:rPr>
              <a:t>I</a:t>
            </a:r>
            <a:r>
              <a:rPr lang="en-US" sz="4800" b="1" dirty="0" smtClean="0">
                <a:latin typeface="Century" panose="02040604050505020304" pitchFamily="18" charset="0"/>
              </a:rPr>
              <a:t>mmunologic dysfunction </a:t>
            </a:r>
            <a:endParaRPr lang="en-US" sz="4800" b="1"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1680" y="1905001"/>
            <a:ext cx="9492932" cy="4835434"/>
          </a:xfrm>
        </p:spPr>
        <p:txBody>
          <a:bodyPr>
            <a:normAutofit/>
          </a:bodyPr>
          <a:lstStyle/>
          <a:p>
            <a:r>
              <a:rPr lang="en-US" sz="2200" dirty="0" smtClean="0"/>
              <a:t> </a:t>
            </a:r>
            <a:r>
              <a:rPr lang="en-US" sz="2200" dirty="0"/>
              <a:t>An </a:t>
            </a:r>
            <a:r>
              <a:rPr lang="en-US" sz="2200" dirty="0" smtClean="0"/>
              <a:t>altered immune </a:t>
            </a:r>
            <a:r>
              <a:rPr lang="en-US" sz="2200" dirty="0"/>
              <a:t>response to the </a:t>
            </a:r>
            <a:r>
              <a:rPr lang="en-US" sz="2200" dirty="0" smtClean="0"/>
              <a:t>displaced endometrial </a:t>
            </a:r>
            <a:r>
              <a:rPr lang="en-US" sz="2200" dirty="0"/>
              <a:t>tissue has been shown to </a:t>
            </a:r>
            <a:r>
              <a:rPr lang="en-US" sz="2200" dirty="0" smtClean="0"/>
              <a:t>play </a:t>
            </a:r>
            <a:r>
              <a:rPr lang="en-US" sz="2200" b="1" dirty="0" smtClean="0">
                <a:latin typeface="Century" panose="02040604050505020304" pitchFamily="18" charset="0"/>
              </a:rPr>
              <a:t>an </a:t>
            </a:r>
            <a:r>
              <a:rPr lang="en-US" sz="2200" b="1" dirty="0">
                <a:latin typeface="Century" panose="02040604050505020304" pitchFamily="18" charset="0"/>
              </a:rPr>
              <a:t>important role </a:t>
            </a:r>
            <a:r>
              <a:rPr lang="en-US" sz="2200" dirty="0"/>
              <a:t>as well</a:t>
            </a:r>
            <a:r>
              <a:rPr lang="en-US" sz="2200" dirty="0" smtClean="0"/>
              <a:t>.</a:t>
            </a:r>
          </a:p>
          <a:p>
            <a:r>
              <a:rPr lang="en-US" sz="2200" dirty="0" smtClean="0"/>
              <a:t> </a:t>
            </a:r>
            <a:r>
              <a:rPr lang="en-US" sz="2200" dirty="0"/>
              <a:t>Studies </a:t>
            </a:r>
            <a:r>
              <a:rPr lang="en-US" sz="2200" dirty="0" smtClean="0"/>
              <a:t>have suggested </a:t>
            </a:r>
            <a:r>
              <a:rPr lang="en-US" sz="2200" dirty="0"/>
              <a:t>that deficient cellular </a:t>
            </a:r>
            <a:r>
              <a:rPr lang="en-US" sz="2200" dirty="0" smtClean="0"/>
              <a:t>immunity results </a:t>
            </a:r>
            <a:r>
              <a:rPr lang="en-US" sz="2200" dirty="0"/>
              <a:t>in an inability to recognize </a:t>
            </a:r>
            <a:r>
              <a:rPr lang="en-US" sz="2200" dirty="0" smtClean="0"/>
              <a:t>the presence </a:t>
            </a:r>
            <a:r>
              <a:rPr lang="en-US" sz="2200" b="1" dirty="0">
                <a:solidFill>
                  <a:srgbClr val="FF0000"/>
                </a:solidFill>
              </a:rPr>
              <a:t>of endometrial tissue in </a:t>
            </a:r>
            <a:r>
              <a:rPr lang="en-US" sz="2200" b="1" dirty="0" smtClean="0">
                <a:solidFill>
                  <a:srgbClr val="FF0000"/>
                </a:solidFill>
              </a:rPr>
              <a:t>abnormal locations.</a:t>
            </a:r>
          </a:p>
          <a:p>
            <a:r>
              <a:rPr lang="en-US" sz="2200" dirty="0" smtClean="0"/>
              <a:t> </a:t>
            </a:r>
            <a:r>
              <a:rPr lang="en-US" sz="2200" dirty="0"/>
              <a:t>Women with this disorder </a:t>
            </a:r>
            <a:r>
              <a:rPr lang="en-US" sz="2200" dirty="0" smtClean="0"/>
              <a:t>appear to </a:t>
            </a:r>
            <a:r>
              <a:rPr lang="en-US" sz="2200" dirty="0"/>
              <a:t>exhibit increased humoral </a:t>
            </a:r>
            <a:r>
              <a:rPr lang="en-US" sz="2200" dirty="0" smtClean="0"/>
              <a:t>immune responsiveness </a:t>
            </a:r>
            <a:r>
              <a:rPr lang="en-US" sz="2200" dirty="0"/>
              <a:t>and macrophage </a:t>
            </a:r>
            <a:r>
              <a:rPr lang="en-US" sz="2200" dirty="0" smtClean="0"/>
              <a:t>activation while </a:t>
            </a:r>
            <a:r>
              <a:rPr lang="en-US" sz="2200" dirty="0"/>
              <a:t>showing diminished </a:t>
            </a:r>
            <a:r>
              <a:rPr lang="en-US" sz="2200" dirty="0" smtClean="0"/>
              <a:t>cell-mediated immunity </a:t>
            </a:r>
            <a:r>
              <a:rPr lang="en-US" sz="2200" dirty="0"/>
              <a:t>with decreased T-cell </a:t>
            </a:r>
            <a:r>
              <a:rPr lang="en-US" sz="2200" dirty="0" smtClean="0"/>
              <a:t>and </a:t>
            </a:r>
            <a:r>
              <a:rPr lang="en-US" sz="2200" b="1" i="1" dirty="0" smtClean="0">
                <a:solidFill>
                  <a:srgbClr val="002060"/>
                </a:solidFill>
              </a:rPr>
              <a:t>natural </a:t>
            </a:r>
            <a:r>
              <a:rPr lang="en-US" sz="2200" b="1" i="1" dirty="0">
                <a:solidFill>
                  <a:srgbClr val="002060"/>
                </a:solidFill>
              </a:rPr>
              <a:t>killer cell responsiveness</a:t>
            </a:r>
            <a:r>
              <a:rPr lang="en-US" sz="2200" dirty="0" smtClean="0"/>
              <a:t>.</a:t>
            </a:r>
          </a:p>
          <a:p>
            <a:r>
              <a:rPr lang="en-US" sz="2200" dirty="0" smtClean="0"/>
              <a:t> Humoral antibodies </a:t>
            </a:r>
            <a:r>
              <a:rPr lang="en-US" sz="2200" dirty="0"/>
              <a:t>to endometrial tissue have </a:t>
            </a:r>
            <a:r>
              <a:rPr lang="en-US" sz="2200" dirty="0" smtClean="0"/>
              <a:t>also been </a:t>
            </a:r>
            <a:r>
              <a:rPr lang="en-US" sz="2200" dirty="0"/>
              <a:t>found in sera of women </a:t>
            </a:r>
            <a:r>
              <a:rPr lang="en-US" sz="2200" dirty="0" smtClean="0"/>
              <a:t>with endometriosis</a:t>
            </a:r>
            <a:r>
              <a:rPr lang="en-US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137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0572" y="558795"/>
            <a:ext cx="8911687" cy="128089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Century" panose="02040604050505020304" pitchFamily="18" charset="0"/>
              </a:rPr>
              <a:t>METAPLASIA</a:t>
            </a:r>
            <a:endParaRPr lang="en-US" sz="4800" b="1"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6859" y="2251166"/>
            <a:ext cx="9340890" cy="377762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/>
              <a:t> </a:t>
            </a:r>
            <a:r>
              <a:rPr lang="en-US" sz="2400" dirty="0"/>
              <a:t>Metaplasia, or the </a:t>
            </a:r>
            <a:r>
              <a:rPr lang="en-US" sz="2400" dirty="0" smtClean="0"/>
              <a:t>changing from </a:t>
            </a:r>
            <a:r>
              <a:rPr lang="en-US" sz="2400" dirty="0"/>
              <a:t>one normal type of tissue to </a:t>
            </a:r>
            <a:r>
              <a:rPr lang="en-US" sz="2400" dirty="0" smtClean="0"/>
              <a:t>another normal </a:t>
            </a:r>
            <a:r>
              <a:rPr lang="en-US" sz="2400" dirty="0"/>
              <a:t>type of tissue, </a:t>
            </a:r>
            <a:r>
              <a:rPr lang="en-US" sz="2400" b="1" dirty="0">
                <a:solidFill>
                  <a:srgbClr val="002060"/>
                </a:solidFill>
                <a:latin typeface="Century" panose="02040604050505020304" pitchFamily="18" charset="0"/>
              </a:rPr>
              <a:t>is another theory</a:t>
            </a:r>
            <a:r>
              <a:rPr lang="en-US" sz="2400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/>
              <a:t> The endometrium </a:t>
            </a:r>
            <a:r>
              <a:rPr lang="en-US" sz="2400" dirty="0"/>
              <a:t>and the peritoneum </a:t>
            </a:r>
            <a:r>
              <a:rPr lang="en-US" sz="2400" dirty="0" smtClean="0"/>
              <a:t>are derivatives </a:t>
            </a:r>
            <a:r>
              <a:rPr lang="en-US" sz="2400" dirty="0"/>
              <a:t>of the same </a:t>
            </a:r>
            <a:r>
              <a:rPr lang="en-US" sz="2400" b="1" u="sng" dirty="0" err="1">
                <a:solidFill>
                  <a:srgbClr val="7030A0"/>
                </a:solidFill>
                <a:latin typeface="Century" panose="02040604050505020304" pitchFamily="18" charset="0"/>
              </a:rPr>
              <a:t>coelomic</a:t>
            </a:r>
            <a:r>
              <a:rPr lang="en-US" sz="2400" b="1" u="sng" dirty="0">
                <a:solidFill>
                  <a:srgbClr val="7030A0"/>
                </a:solidFill>
                <a:latin typeface="Century" panose="02040604050505020304" pitchFamily="18" charset="0"/>
              </a:rPr>
              <a:t> </a:t>
            </a:r>
            <a:r>
              <a:rPr lang="en-US" sz="2400" b="1" u="sng" dirty="0" smtClean="0">
                <a:solidFill>
                  <a:srgbClr val="7030A0"/>
                </a:solidFill>
                <a:latin typeface="Century" panose="02040604050505020304" pitchFamily="18" charset="0"/>
              </a:rPr>
              <a:t>wall epithelium</a:t>
            </a:r>
            <a:r>
              <a:rPr lang="en-US" sz="2400" dirty="0"/>
              <a:t>. </a:t>
            </a:r>
            <a:endParaRPr lang="en-US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/>
              <a:t>Transformation </a:t>
            </a:r>
            <a:r>
              <a:rPr lang="en-US" sz="2400" dirty="0"/>
              <a:t>of </a:t>
            </a:r>
            <a:r>
              <a:rPr lang="en-US" sz="2400" dirty="0" err="1" smtClean="0"/>
              <a:t>coelomic</a:t>
            </a:r>
            <a:r>
              <a:rPr lang="en-US" sz="2400" dirty="0" smtClean="0"/>
              <a:t> epithelium </a:t>
            </a:r>
            <a:r>
              <a:rPr lang="en-US" sz="2400" dirty="0"/>
              <a:t>into </a:t>
            </a:r>
            <a:r>
              <a:rPr lang="en-US" sz="2400" b="1" i="1" dirty="0"/>
              <a:t>endometrial-type glands</a:t>
            </a:r>
            <a:r>
              <a:rPr lang="en-US" sz="2400" dirty="0"/>
              <a:t> </a:t>
            </a:r>
            <a:r>
              <a:rPr lang="en-US" sz="2400" dirty="0" smtClean="0"/>
              <a:t>in response </a:t>
            </a:r>
            <a:r>
              <a:rPr lang="en-US" sz="2400" dirty="0"/>
              <a:t>to as yet unknown stimuli </a:t>
            </a:r>
            <a:r>
              <a:rPr lang="en-US" sz="2400" dirty="0" smtClean="0"/>
              <a:t>could explain </a:t>
            </a:r>
            <a:r>
              <a:rPr lang="en-US" sz="2400" dirty="0"/>
              <a:t>endometriosis in unusual </a:t>
            </a:r>
            <a:r>
              <a:rPr lang="en-US" sz="2400" dirty="0" smtClean="0"/>
              <a:t>sites.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3063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Century" panose="02040604050505020304" pitchFamily="18" charset="0"/>
              </a:rPr>
              <a:t>Remnant </a:t>
            </a:r>
            <a:r>
              <a:rPr lang="en-US" sz="4800" b="1" dirty="0" err="1">
                <a:solidFill>
                  <a:srgbClr val="FF0000"/>
                </a:solidFill>
                <a:latin typeface="Century" panose="02040604050505020304" pitchFamily="18" charset="0"/>
              </a:rPr>
              <a:t>müllerian</a:t>
            </a:r>
            <a:r>
              <a:rPr lang="en-US" sz="4800" b="1" dirty="0">
                <a:solidFill>
                  <a:srgbClr val="FF0000"/>
                </a:solidFill>
                <a:latin typeface="Century" panose="02040604050505020304" pitchFamily="18" charset="0"/>
              </a:rPr>
              <a:t> cells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z="2000" dirty="0"/>
              <a:t>Another </a:t>
            </a:r>
            <a:r>
              <a:rPr lang="en-US" sz="2000" dirty="0" smtClean="0"/>
              <a:t>theory states </a:t>
            </a:r>
            <a:r>
              <a:rPr lang="en-US" sz="2000" dirty="0"/>
              <a:t>that remnant </a:t>
            </a:r>
            <a:r>
              <a:rPr lang="en-US" sz="2000" dirty="0" err="1"/>
              <a:t>müllerian</a:t>
            </a:r>
            <a:r>
              <a:rPr lang="en-US" sz="2000" dirty="0"/>
              <a:t> cells </a:t>
            </a:r>
            <a:r>
              <a:rPr lang="en-US" sz="2000" dirty="0" smtClean="0"/>
              <a:t>may remain </a:t>
            </a:r>
            <a:r>
              <a:rPr lang="en-US" sz="2000" dirty="0"/>
              <a:t>in the pelvic tissues </a:t>
            </a:r>
            <a:r>
              <a:rPr lang="en-US" sz="2000" dirty="0" smtClean="0"/>
              <a:t>during development </a:t>
            </a:r>
            <a:r>
              <a:rPr lang="en-US" sz="2000" dirty="0"/>
              <a:t>of the </a:t>
            </a:r>
            <a:r>
              <a:rPr lang="en-US" sz="2000" dirty="0" err="1"/>
              <a:t>müllerian</a:t>
            </a:r>
            <a:r>
              <a:rPr lang="en-US" sz="2000" dirty="0"/>
              <a:t> </a:t>
            </a:r>
            <a:r>
              <a:rPr lang="en-US" sz="2000" dirty="0" smtClean="0"/>
              <a:t>system.</a:t>
            </a:r>
          </a:p>
          <a:p>
            <a:r>
              <a:rPr lang="en-US" sz="2000" dirty="0" smtClean="0"/>
              <a:t> Under </a:t>
            </a:r>
            <a:r>
              <a:rPr lang="en-US" sz="2000" dirty="0"/>
              <a:t>situations of estrogen </a:t>
            </a:r>
            <a:r>
              <a:rPr lang="en-US" sz="2000" dirty="0" smtClean="0"/>
              <a:t>stimulation, they </a:t>
            </a:r>
            <a:r>
              <a:rPr lang="en-US" sz="2000" dirty="0"/>
              <a:t>may be induced to differentiate </a:t>
            </a:r>
            <a:r>
              <a:rPr lang="en-US" sz="2000" dirty="0" smtClean="0"/>
              <a:t>into functioning </a:t>
            </a:r>
            <a:r>
              <a:rPr lang="en-US" sz="2000" b="1" dirty="0">
                <a:solidFill>
                  <a:srgbClr val="00B050"/>
                </a:solidFill>
              </a:rPr>
              <a:t>endometrial glands </a:t>
            </a:r>
            <a:r>
              <a:rPr lang="en-US" sz="2000" b="1" dirty="0" smtClean="0">
                <a:solidFill>
                  <a:srgbClr val="00B050"/>
                </a:solidFill>
              </a:rPr>
              <a:t>and </a:t>
            </a:r>
            <a:r>
              <a:rPr lang="en-US" sz="2000" b="1" dirty="0">
                <a:solidFill>
                  <a:srgbClr val="00B050"/>
                </a:solidFill>
              </a:rPr>
              <a:t>stroma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Vascular and lymphatic </a:t>
            </a:r>
            <a:r>
              <a:rPr lang="en-US" sz="2800" b="1" dirty="0" smtClean="0">
                <a:solidFill>
                  <a:srgbClr val="FF0000"/>
                </a:solidFill>
                <a:latin typeface="Century" panose="02040604050505020304" pitchFamily="18" charset="0"/>
              </a:rPr>
              <a:t>dissemination</a:t>
            </a:r>
          </a:p>
          <a:p>
            <a:r>
              <a:rPr lang="en-US" sz="2000" dirty="0" smtClean="0"/>
              <a:t> suggested </a:t>
            </a:r>
            <a:r>
              <a:rPr lang="en-US" sz="2000" dirty="0"/>
              <a:t>by presence of endometriosis </a:t>
            </a:r>
            <a:r>
              <a:rPr lang="en-US" sz="2000" b="1" dirty="0" smtClean="0">
                <a:solidFill>
                  <a:srgbClr val="002060"/>
                </a:solidFill>
              </a:rPr>
              <a:t>in thoracic </a:t>
            </a:r>
            <a:r>
              <a:rPr lang="en-US" sz="2000" b="1" dirty="0">
                <a:solidFill>
                  <a:srgbClr val="002060"/>
                </a:solidFill>
              </a:rPr>
              <a:t>cavity</a:t>
            </a:r>
            <a:r>
              <a:rPr lang="en-US" sz="2000" dirty="0"/>
              <a:t>.</a:t>
            </a:r>
            <a:endParaRPr lang="en-US" sz="2000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18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532670"/>
            <a:ext cx="8911687" cy="128089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Century" panose="02040604050505020304" pitchFamily="18" charset="0"/>
              </a:rPr>
              <a:t>Genetics </a:t>
            </a:r>
            <a:endParaRPr lang="en-US" sz="4800" b="1"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5440" y="1813560"/>
            <a:ext cx="9363302" cy="434557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 </a:t>
            </a:r>
            <a:r>
              <a:rPr lang="en-US" sz="2400" dirty="0"/>
              <a:t>Some women may have a </a:t>
            </a:r>
            <a:r>
              <a:rPr lang="en-US" sz="2400" dirty="0" smtClean="0"/>
              <a:t>genetic predisposition </a:t>
            </a:r>
            <a:r>
              <a:rPr lang="en-US" sz="2400" dirty="0"/>
              <a:t>to endometriosis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 Studies have </a:t>
            </a:r>
            <a:r>
              <a:rPr lang="en-US" sz="2400" dirty="0"/>
              <a:t>shown that </a:t>
            </a:r>
            <a:r>
              <a:rPr lang="en-US" sz="2400" b="1" dirty="0"/>
              <a:t>first-degree relatives </a:t>
            </a:r>
            <a:r>
              <a:rPr lang="en-US" sz="2400" b="1" dirty="0" smtClean="0"/>
              <a:t>of women </a:t>
            </a:r>
            <a:r>
              <a:rPr lang="en-US" sz="2400" b="1" dirty="0"/>
              <a:t>with this disease are more likely </a:t>
            </a:r>
            <a:r>
              <a:rPr lang="en-US" sz="2400" b="1" dirty="0" smtClean="0"/>
              <a:t>to develop </a:t>
            </a:r>
            <a:r>
              <a:rPr lang="en-US" sz="2400" b="1" dirty="0"/>
              <a:t>it as well. </a:t>
            </a:r>
            <a:endParaRPr lang="en-US" sz="2400" b="1" dirty="0"/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search for </a:t>
            </a:r>
            <a:r>
              <a:rPr lang="en-US" sz="2400" dirty="0" smtClean="0"/>
              <a:t>an endometriosis </a:t>
            </a:r>
            <a:r>
              <a:rPr lang="en-US" sz="2400" dirty="0"/>
              <a:t>gene </a:t>
            </a:r>
            <a:r>
              <a:rPr lang="en-US" sz="2400" b="1" i="1" u="sng" dirty="0">
                <a:solidFill>
                  <a:srgbClr val="FF0000"/>
                </a:solidFill>
              </a:rPr>
              <a:t>is currently under way.</a:t>
            </a:r>
          </a:p>
        </p:txBody>
      </p:sp>
    </p:spTree>
    <p:extLst>
      <p:ext uri="{BB962C8B-B14F-4D97-AF65-F5344CB8AC3E}">
        <p14:creationId xmlns:p14="http://schemas.microsoft.com/office/powerpoint/2010/main" val="210958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1039" y="663299"/>
            <a:ext cx="8911687" cy="128089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Century" panose="02040604050505020304" pitchFamily="18" charset="0"/>
              </a:rPr>
              <a:t>Risk factors </a:t>
            </a:r>
            <a:endParaRPr lang="en-US" sz="4800" b="1" dirty="0">
              <a:latin typeface="Century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8617" y="2133600"/>
            <a:ext cx="9505995" cy="3777622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   </a:t>
            </a:r>
            <a:r>
              <a:rPr lang="en-US" sz="1900" dirty="0" smtClean="0"/>
              <a:t> </a:t>
            </a:r>
            <a:r>
              <a:rPr lang="en-US" sz="3000" b="1" dirty="0" smtClean="0">
                <a:latin typeface="Century" panose="02040604050505020304" pitchFamily="18" charset="0"/>
              </a:rPr>
              <a:t>Risk </a:t>
            </a:r>
            <a:r>
              <a:rPr lang="en-US" sz="3000" b="1" dirty="0">
                <a:latin typeface="Century" panose="02040604050505020304" pitchFamily="18" charset="0"/>
              </a:rPr>
              <a:t>factors for endometriosis include </a:t>
            </a:r>
            <a:r>
              <a:rPr lang="en-US" sz="3000" b="1" dirty="0" smtClean="0">
                <a:latin typeface="Century" panose="02040604050505020304" pitchFamily="18" charset="0"/>
              </a:rPr>
              <a:t>the following</a:t>
            </a:r>
            <a:r>
              <a:rPr lang="en-US" sz="3000" b="1" dirty="0">
                <a:latin typeface="Century" panose="02040604050505020304" pitchFamily="18" charset="0"/>
              </a:rPr>
              <a:t>:</a:t>
            </a:r>
          </a:p>
          <a:p>
            <a:r>
              <a:rPr lang="en-US" dirty="0"/>
              <a:t> </a:t>
            </a:r>
            <a:r>
              <a:rPr lang="en-US" sz="2200" dirty="0"/>
              <a:t>Inverse relationship to </a:t>
            </a:r>
            <a:r>
              <a:rPr lang="en-US" sz="2200" dirty="0" smtClean="0"/>
              <a:t>parity.</a:t>
            </a:r>
            <a:endParaRPr lang="en-US" sz="2200" dirty="0"/>
          </a:p>
          <a:p>
            <a:r>
              <a:rPr lang="en-US" sz="2200" dirty="0"/>
              <a:t> Family history of </a:t>
            </a:r>
            <a:r>
              <a:rPr lang="en-US" sz="2200" dirty="0" smtClean="0"/>
              <a:t>endometriosis.</a:t>
            </a:r>
            <a:endParaRPr lang="en-US" sz="2200" dirty="0"/>
          </a:p>
          <a:p>
            <a:r>
              <a:rPr lang="en-US" sz="2200" dirty="0"/>
              <a:t> Early age of </a:t>
            </a:r>
            <a:r>
              <a:rPr lang="en-US" sz="2200" dirty="0" smtClean="0"/>
              <a:t>menarche.</a:t>
            </a:r>
            <a:endParaRPr lang="en-US" sz="2200" dirty="0"/>
          </a:p>
          <a:p>
            <a:r>
              <a:rPr lang="en-US" sz="2200" dirty="0"/>
              <a:t> Short menstrual cycles </a:t>
            </a:r>
            <a:r>
              <a:rPr lang="en-US" sz="2200" b="1" i="1" dirty="0">
                <a:solidFill>
                  <a:srgbClr val="00B050"/>
                </a:solidFill>
              </a:rPr>
              <a:t>(&lt; 27 d</a:t>
            </a:r>
            <a:r>
              <a:rPr lang="en-US" sz="2200" b="1" i="1" dirty="0" smtClean="0">
                <a:solidFill>
                  <a:srgbClr val="00B050"/>
                </a:solidFill>
              </a:rPr>
              <a:t>)</a:t>
            </a:r>
            <a:r>
              <a:rPr lang="en-US" sz="2200" dirty="0" smtClean="0"/>
              <a:t>.</a:t>
            </a:r>
            <a:endParaRPr lang="en-US" sz="2200" dirty="0"/>
          </a:p>
          <a:p>
            <a:r>
              <a:rPr lang="en-US" sz="2200" dirty="0"/>
              <a:t> Long duration of menstrual flow </a:t>
            </a:r>
            <a:r>
              <a:rPr lang="en-US" sz="2200" b="1" i="1" dirty="0">
                <a:solidFill>
                  <a:srgbClr val="00B050"/>
                </a:solidFill>
              </a:rPr>
              <a:t>(&gt; 7 d</a:t>
            </a:r>
            <a:r>
              <a:rPr lang="en-US" sz="2200" b="1" i="1" dirty="0" smtClean="0">
                <a:solidFill>
                  <a:srgbClr val="00B050"/>
                </a:solidFill>
              </a:rPr>
              <a:t>).</a:t>
            </a:r>
            <a:endParaRPr lang="en-US" sz="2200" b="1" i="1" dirty="0">
              <a:solidFill>
                <a:srgbClr val="00B050"/>
              </a:solidFill>
            </a:endParaRPr>
          </a:p>
          <a:p>
            <a:r>
              <a:rPr lang="en-US" sz="2200" dirty="0"/>
              <a:t> Heavy bleeding during </a:t>
            </a:r>
            <a:r>
              <a:rPr lang="en-US" sz="2200" dirty="0" smtClean="0"/>
              <a:t>menses.</a:t>
            </a:r>
            <a:endParaRPr lang="en-US" sz="2200" dirty="0"/>
          </a:p>
          <a:p>
            <a:r>
              <a:rPr lang="en-US" sz="2200" dirty="0"/>
              <a:t> Delayed </a:t>
            </a:r>
            <a:r>
              <a:rPr lang="en-US" sz="2200" dirty="0" smtClean="0"/>
              <a:t>childbearing.</a:t>
            </a:r>
            <a:endParaRPr lang="en-US" sz="2200" dirty="0"/>
          </a:p>
          <a:p>
            <a:r>
              <a:rPr lang="en-US" sz="2200" dirty="0"/>
              <a:t> Defects in the uterus or fallopian </a:t>
            </a:r>
            <a:r>
              <a:rPr lang="en-US" sz="2200" dirty="0" smtClean="0"/>
              <a:t>tubes.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12444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2603</TotalTime>
  <Words>3902</Words>
  <Application>Microsoft Office PowerPoint</Application>
  <PresentationFormat>Widescreen</PresentationFormat>
  <Paragraphs>343</Paragraphs>
  <Slides>48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4" baseType="lpstr">
      <vt:lpstr>Arial</vt:lpstr>
      <vt:lpstr>Century</vt:lpstr>
      <vt:lpstr>Century Gothic</vt:lpstr>
      <vt:lpstr>Wingdings</vt:lpstr>
      <vt:lpstr>Wingdings 3</vt:lpstr>
      <vt:lpstr>Wisp</vt:lpstr>
      <vt:lpstr>Endometriosis</vt:lpstr>
      <vt:lpstr>Introduction </vt:lpstr>
      <vt:lpstr>Etiology </vt:lpstr>
      <vt:lpstr> Implantation theory following retrograde menstruation</vt:lpstr>
      <vt:lpstr>Immunologic dysfunction </vt:lpstr>
      <vt:lpstr>METAPLASIA</vt:lpstr>
      <vt:lpstr>Remnant müllerian cells </vt:lpstr>
      <vt:lpstr>Genetics </vt:lpstr>
      <vt:lpstr>Risk factors </vt:lpstr>
      <vt:lpstr>Pathophisiology: </vt:lpstr>
      <vt:lpstr>Types of endometriosis </vt:lpstr>
      <vt:lpstr>PowerPoint Presentation</vt:lpstr>
      <vt:lpstr>Clinical presentation </vt:lpstr>
      <vt:lpstr>Symptoms </vt:lpstr>
      <vt:lpstr>PowerPoint Presentation</vt:lpstr>
      <vt:lpstr>PowerPoint Presentation</vt:lpstr>
      <vt:lpstr>PowerPoint Presentation</vt:lpstr>
      <vt:lpstr>PowerPoint Presentation</vt:lpstr>
      <vt:lpstr>Other symptoms </vt:lpstr>
      <vt:lpstr>Sings</vt:lpstr>
      <vt:lpstr>PowerPoint Presentation</vt:lpstr>
      <vt:lpstr>Staging</vt:lpstr>
      <vt:lpstr>PowerPoint Presentation</vt:lpstr>
      <vt:lpstr>Differential Diagnosis</vt:lpstr>
      <vt:lpstr>Investigations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Treatment </vt:lpstr>
      <vt:lpstr>PowerPoint Presentation</vt:lpstr>
      <vt:lpstr>PowerPoint Presentation</vt:lpstr>
      <vt:lpstr>PowerPoint Presentation</vt:lpstr>
      <vt:lpstr>PowerPoint Presentation</vt:lpstr>
      <vt:lpstr>Medical Treatment </vt:lpstr>
      <vt:lpstr>PowerPoint Presentation</vt:lpstr>
      <vt:lpstr>PowerPoint Presentation</vt:lpstr>
      <vt:lpstr>PowerPoint Presentation</vt:lpstr>
      <vt:lpstr> </vt:lpstr>
      <vt:lpstr>PowerPoint Presentation</vt:lpstr>
      <vt:lpstr>Surgery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YOUR ATTENTION 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Endometiosis</dc:title>
  <dc:creator>Admin</dc:creator>
  <cp:lastModifiedBy>Admin</cp:lastModifiedBy>
  <cp:revision>44</cp:revision>
  <dcterms:created xsi:type="dcterms:W3CDTF">2023-10-09T16:09:30Z</dcterms:created>
  <dcterms:modified xsi:type="dcterms:W3CDTF">2023-10-11T20:46:16Z</dcterms:modified>
</cp:coreProperties>
</file>