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80" r:id="rId9"/>
    <p:sldMasterId id="2147483795" r:id="rId10"/>
    <p:sldMasterId id="2147483810" r:id="rId11"/>
    <p:sldMasterId id="2147483825" r:id="rId12"/>
    <p:sldMasterId id="2147483840" r:id="rId13"/>
    <p:sldMasterId id="2147483855" r:id="rId14"/>
    <p:sldMasterId id="2147483870" r:id="rId15"/>
    <p:sldMasterId id="2147483885" r:id="rId16"/>
  </p:sldMasterIdLst>
  <p:notesMasterIdLst>
    <p:notesMasterId r:id="rId46"/>
  </p:notes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5" r:id="rId43"/>
    <p:sldId id="286" r:id="rId44"/>
    <p:sldId id="287" r:id="rId4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4ADFA4-762B-44D8-BFD1-7E6C4CF92729}" type="datetimeFigureOut">
              <a:rPr lang="ar-EG" smtClean="0"/>
              <a:t>08/04/1440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D3AF71-62EF-4ECA-99D1-89777833B49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66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557BEBC-46F1-4E06-B1C8-976C89A189E0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EBA8471-3C2F-4FA3-A4FB-77F019714E4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E69A184-8830-4302-8DC2-21F98A3EFEE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31BE368-B382-448B-BE30-F419544E60C7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853F36F-F37B-4E12-A00C-67BCAD6A937E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3876721-0F93-476A-BCA6-7FE75347E73F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D23A91A-3511-48A1-8FB3-A5F91B91E3D5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A24C56-4371-41FB-AF3F-8E1FDF65B6B6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64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69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6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11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06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6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6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0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9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29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69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4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6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6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037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3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70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6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6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8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80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7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5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52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00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59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6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3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3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43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01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77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69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3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5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43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59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81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07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04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8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02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30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13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17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99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95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4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53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52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9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11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756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35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71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09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850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9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74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27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89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4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26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19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46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20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58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934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02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48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72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271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4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32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24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123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688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192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398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98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01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132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2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033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33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860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29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864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09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61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1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858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861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71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3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527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168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40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37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623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38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7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048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573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9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73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84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169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8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315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81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83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72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11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38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1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760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4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15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256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718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1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4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6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4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5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4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4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8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25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6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5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7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5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14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12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9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5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2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78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2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50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5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7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2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7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5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10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2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6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7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2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4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6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32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75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3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1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18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59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2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8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76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31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7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0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3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49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53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63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2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8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64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9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7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51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6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502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5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904875"/>
          </a:xfrm>
        </p:spPr>
        <p:txBody>
          <a:bodyPr/>
          <a:lstStyle/>
          <a:p>
            <a:pPr eaLnBrk="1" hangingPunct="1"/>
            <a:r>
              <a:rPr lang="en-US" altLang="zh-CN" sz="5400" i="1" smtClean="0">
                <a:solidFill>
                  <a:srgbClr val="CC0000"/>
                </a:solidFill>
                <a:latin typeface="Times New Roman" pitchFamily="18" charset="0"/>
              </a:rPr>
              <a:t>Mineral metabolism</a:t>
            </a:r>
          </a:p>
        </p:txBody>
      </p:sp>
      <p:pic>
        <p:nvPicPr>
          <p:cNvPr id="2051" name="Picture 3" descr="mineral inter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219450"/>
            <a:ext cx="41941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h02858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6590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333375"/>
            <a:ext cx="9029700" cy="4924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600" b="0" smtClean="0">
                <a:solidFill>
                  <a:srgbClr val="990000"/>
                </a:solidFill>
                <a:latin typeface="Tahoma" pitchFamily="34" charset="0"/>
              </a:rPr>
              <a:t>Plasma calcium</a:t>
            </a:r>
            <a:r>
              <a:rPr lang="en-US" altLang="zh-CN" smtClean="0">
                <a:solidFill>
                  <a:srgbClr val="990000"/>
                </a:solidFill>
                <a:latin typeface="Tahoma" pitchFamily="34" charset="0"/>
              </a:rPr>
              <a:t>:</a:t>
            </a:r>
            <a:r>
              <a:rPr lang="en-US" altLang="zh-CN" smtClean="0">
                <a:solidFill>
                  <a:srgbClr val="990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altLang="zh-CN" sz="2800" smtClean="0"/>
              <a:t>         </a:t>
            </a:r>
            <a:r>
              <a:rPr lang="en-US" altLang="zh-CN" sz="2400" smtClean="0"/>
              <a:t>normal range: </a:t>
            </a:r>
            <a:r>
              <a:rPr lang="en-US" altLang="zh-CN" sz="2400" u="sng" smtClean="0">
                <a:solidFill>
                  <a:srgbClr val="CC0099"/>
                </a:solidFill>
              </a:rPr>
              <a:t>9-11 mg%</a:t>
            </a:r>
            <a:r>
              <a:rPr lang="en-US" altLang="zh-CN" sz="2400" smtClean="0"/>
              <a:t> (2.25-2.75 mmol/L)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>
                <a:solidFill>
                  <a:srgbClr val="0000CC"/>
                </a:solidFill>
              </a:rPr>
              <a:t>Three forms of plasma calcium: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/>
              <a:t>  ① </a:t>
            </a:r>
            <a:r>
              <a:rPr lang="en-GB" altLang="zh-CN" sz="2400" b="0" u="sng" smtClean="0"/>
              <a:t>Ionized Ca (diffusible):</a:t>
            </a:r>
            <a:r>
              <a:rPr lang="en-GB" altLang="zh-CN" sz="2400" b="0" smtClean="0"/>
              <a:t> </a:t>
            </a:r>
            <a:r>
              <a:rPr lang="en-US" altLang="zh-CN" sz="2400" smtClean="0"/>
              <a:t>about 50% is ionized from </a:t>
            </a:r>
            <a:r>
              <a:rPr lang="en-US" altLang="zh-CN" sz="2400" smtClean="0">
                <a:solidFill>
                  <a:srgbClr val="CC0000"/>
                </a:solidFill>
              </a:rPr>
              <a:t>which functionally the most active</a:t>
            </a:r>
            <a:r>
              <a:rPr lang="en-US" altLang="zh-CN" sz="2400" smtClean="0"/>
              <a:t>.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/>
              <a:t>  ② </a:t>
            </a:r>
            <a:r>
              <a:rPr lang="en-GB" altLang="zh-CN" sz="2400" b="0" u="sng" smtClean="0"/>
              <a:t>Complex Ca with organic acid (diffusible):</a:t>
            </a:r>
            <a:r>
              <a:rPr lang="en-GB" altLang="zh-CN" sz="2400" b="0" smtClean="0"/>
              <a:t> </a:t>
            </a:r>
            <a:r>
              <a:rPr lang="en-US" altLang="zh-CN" sz="2400" smtClean="0"/>
              <a:t>about  10% is found in association with citrate or phosphate.</a:t>
            </a:r>
            <a:endParaRPr lang="en-GB" altLang="zh-CN" sz="2400" b="0" smtClean="0"/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 smtClean="0"/>
              <a:t>  ③ </a:t>
            </a:r>
            <a:r>
              <a:rPr lang="en-GB" altLang="zh-CN" sz="2400" b="0" u="sng" smtClean="0"/>
              <a:t>Protein bound Ca (non-diffusible):</a:t>
            </a:r>
            <a:r>
              <a:rPr lang="en-GB" altLang="zh-CN" sz="2400" b="0" smtClean="0"/>
              <a:t> </a:t>
            </a:r>
            <a:r>
              <a:rPr lang="en-US" altLang="zh-CN" sz="2400" smtClean="0"/>
              <a:t>about  40% is found in association with albumin and globulin.</a:t>
            </a:r>
            <a:endParaRPr lang="en-US" altLang="zh-CN" sz="2400" b="0" smtClean="0"/>
          </a:p>
        </p:txBody>
      </p:sp>
    </p:spTree>
    <p:extLst>
      <p:ext uri="{BB962C8B-B14F-4D97-AF65-F5344CB8AC3E}">
        <p14:creationId xmlns:p14="http://schemas.microsoft.com/office/powerpoint/2010/main" val="796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Factors Regulating Plasma Ca Level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91331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Plasma Ca is regulated variable</a:t>
            </a:r>
            <a:endParaRPr lang="en-US" altLang="zh-CN" sz="280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 sz="2800" i="1" smtClean="0">
                <a:solidFill>
                  <a:srgbClr val="CC0000"/>
                </a:solidFill>
              </a:rPr>
              <a:t>Three hormones</a:t>
            </a:r>
            <a:r>
              <a:rPr lang="en-US" altLang="zh-CN" sz="2800" smtClean="0"/>
              <a:t> involved in regulation</a:t>
            </a:r>
          </a:p>
          <a:p>
            <a:pPr lvl="1" eaLnBrk="1" hangingPunct="1"/>
            <a:r>
              <a:rPr lang="en-US" altLang="zh-CN" sz="2400" smtClean="0">
                <a:solidFill>
                  <a:srgbClr val="0000CC"/>
                </a:solidFill>
              </a:rPr>
              <a:t>Calcitriol (1,25-(OH)</a:t>
            </a:r>
            <a:r>
              <a:rPr lang="en-US" altLang="zh-CN" sz="2400" baseline="-25000" smtClean="0">
                <a:solidFill>
                  <a:srgbClr val="0000CC"/>
                </a:solidFill>
              </a:rPr>
              <a:t>2</a:t>
            </a:r>
            <a:r>
              <a:rPr lang="en-US" altLang="zh-CN" sz="2400" smtClean="0">
                <a:solidFill>
                  <a:srgbClr val="0000CC"/>
                </a:solidFill>
              </a:rPr>
              <a:t> VitD</a:t>
            </a:r>
            <a:r>
              <a:rPr lang="en-US" altLang="zh-CN" sz="2400" baseline="-25000" smtClean="0">
                <a:solidFill>
                  <a:srgbClr val="0000CC"/>
                </a:solidFill>
              </a:rPr>
              <a:t>3</a:t>
            </a:r>
            <a:r>
              <a:rPr lang="en-US" altLang="zh-CN" sz="2400" smtClean="0">
                <a:solidFill>
                  <a:srgbClr val="0000CC"/>
                </a:solidFill>
              </a:rPr>
              <a:t>,</a:t>
            </a:r>
            <a:r>
              <a:rPr lang="en-US" altLang="zh-CN" sz="2400" baseline="-25000" smtClean="0">
                <a:solidFill>
                  <a:srgbClr val="0000CC"/>
                </a:solidFill>
              </a:rPr>
              <a:t> </a:t>
            </a:r>
            <a:r>
              <a:rPr lang="en-US" altLang="zh-CN" sz="2400" smtClean="0">
                <a:solidFill>
                  <a:srgbClr val="0000CC"/>
                </a:solidFill>
              </a:rPr>
              <a:t>or 1,25 DHCC)</a:t>
            </a:r>
            <a:endParaRPr lang="en-US" altLang="zh-CN" sz="2400" baseline="-25000" smtClean="0">
              <a:solidFill>
                <a:srgbClr val="0000CC"/>
              </a:solidFill>
            </a:endParaRPr>
          </a:p>
          <a:p>
            <a:pPr lvl="2" eaLnBrk="1" hangingPunct="1"/>
            <a:r>
              <a:rPr lang="en-US" altLang="zh-CN" sz="2000" smtClean="0"/>
              <a:t>from kidney</a:t>
            </a:r>
          </a:p>
          <a:p>
            <a:pPr lvl="1" eaLnBrk="1" hangingPunct="1"/>
            <a:r>
              <a:rPr lang="en-US" altLang="zh-CN" sz="2400" smtClean="0">
                <a:solidFill>
                  <a:srgbClr val="CC0099"/>
                </a:solidFill>
              </a:rPr>
              <a:t>Parathyroid hormone (PTH)</a:t>
            </a:r>
          </a:p>
          <a:p>
            <a:pPr lvl="2" eaLnBrk="1" hangingPunct="1"/>
            <a:r>
              <a:rPr lang="en-US" altLang="zh-CN" sz="2000" smtClean="0"/>
              <a:t>from parathyroid gland</a:t>
            </a:r>
          </a:p>
          <a:p>
            <a:pPr lvl="1" eaLnBrk="1" hangingPunct="1"/>
            <a:r>
              <a:rPr lang="en-US" altLang="zh-CN" sz="2400" smtClean="0">
                <a:solidFill>
                  <a:srgbClr val="0000CC"/>
                </a:solidFill>
              </a:rPr>
              <a:t>Calcitonin(CT)</a:t>
            </a:r>
          </a:p>
          <a:p>
            <a:pPr lvl="2" eaLnBrk="1" hangingPunct="1"/>
            <a:r>
              <a:rPr lang="en-US" altLang="zh-CN" sz="2000" smtClean="0"/>
              <a:t>from thyroid gland</a:t>
            </a:r>
          </a:p>
          <a:p>
            <a:pPr eaLnBrk="1" hangingPunct="1"/>
            <a:r>
              <a:rPr lang="en-US" altLang="zh-CN" sz="2800" i="1" smtClean="0">
                <a:solidFill>
                  <a:srgbClr val="CC0000"/>
                </a:solidFill>
              </a:rPr>
              <a:t>Vitamin D</a:t>
            </a:r>
            <a:r>
              <a:rPr lang="en-US" altLang="zh-CN" sz="2800" i="1" baseline="-25000" smtClean="0">
                <a:solidFill>
                  <a:srgbClr val="CC0000"/>
                </a:solidFill>
              </a:rPr>
              <a:t>3</a:t>
            </a:r>
            <a:r>
              <a:rPr lang="en-US" altLang="zh-CN" sz="2800" smtClean="0"/>
              <a:t> </a:t>
            </a:r>
            <a:r>
              <a:rPr lang="en-US" altLang="zh-CN" sz="2800" i="1" smtClean="0">
                <a:solidFill>
                  <a:srgbClr val="CC0000"/>
                </a:solidFill>
              </a:rPr>
              <a:t>and PTH </a:t>
            </a:r>
            <a:r>
              <a:rPr lang="en-US" altLang="zh-CN" sz="2800" smtClean="0"/>
              <a:t>: </a:t>
            </a:r>
            <a:r>
              <a:rPr lang="en-US" altLang="zh-CN" sz="2800" i="1" u="sng" smtClean="0">
                <a:solidFill>
                  <a:srgbClr val="CC0000"/>
                </a:solidFill>
              </a:rPr>
              <a:t>increase</a:t>
            </a:r>
            <a:r>
              <a:rPr lang="en-US" altLang="zh-CN" sz="2800" smtClean="0"/>
              <a:t> plasma Ca↑</a:t>
            </a:r>
          </a:p>
          <a:p>
            <a:pPr eaLnBrk="1" hangingPunct="1"/>
            <a:r>
              <a:rPr lang="en-US" altLang="zh-CN" sz="2800" i="1" smtClean="0">
                <a:solidFill>
                  <a:srgbClr val="0000CC"/>
                </a:solidFill>
              </a:rPr>
              <a:t>Calcitonin</a:t>
            </a:r>
            <a:r>
              <a:rPr lang="en-US" altLang="zh-CN" sz="2800" smtClean="0"/>
              <a:t> : </a:t>
            </a:r>
            <a:r>
              <a:rPr lang="en-US" altLang="zh-CN" sz="2800" i="1" u="sng" smtClean="0">
                <a:solidFill>
                  <a:srgbClr val="0000CC"/>
                </a:solidFill>
              </a:rPr>
              <a:t>decrease</a:t>
            </a:r>
            <a:r>
              <a:rPr lang="en-US" altLang="zh-CN" sz="2800" smtClean="0"/>
              <a:t> plasma Ca↓</a:t>
            </a:r>
          </a:p>
        </p:txBody>
      </p:sp>
    </p:spTree>
    <p:extLst>
      <p:ext uri="{BB962C8B-B14F-4D97-AF65-F5344CB8AC3E}">
        <p14:creationId xmlns:p14="http://schemas.microsoft.com/office/powerpoint/2010/main" val="19471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8" name="Picture 4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8723"/>
          <a:stretch>
            <a:fillRect/>
          </a:stretch>
        </p:blipFill>
        <p:spPr bwMode="auto">
          <a:xfrm>
            <a:off x="0" y="1131888"/>
            <a:ext cx="9144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Regulation of Calcium Homeostasis</a:t>
            </a:r>
            <a:endParaRPr lang="zh-CN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9143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7313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Calcium Deficiencies</a:t>
            </a:r>
            <a:r>
              <a:rPr lang="en-US" altLang="zh-CN" sz="3600" b="0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4000" i="1" smtClean="0">
                <a:solidFill>
                  <a:srgbClr val="0000CC"/>
                </a:solidFill>
              </a:rPr>
              <a:t>-Rickets</a:t>
            </a:r>
          </a:p>
        </p:txBody>
      </p:sp>
      <p:pic>
        <p:nvPicPr>
          <p:cNvPr id="26627" name="Picture 3" descr="Children with r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84263"/>
            <a:ext cx="300196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GNS OF RIC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090613"/>
            <a:ext cx="32813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105400"/>
            <a:ext cx="8686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weakness and deformity of the bones that occurs from </a:t>
            </a:r>
            <a:r>
              <a:rPr lang="en-US" altLang="zh-CN" sz="2400" b="1" u="sng">
                <a:solidFill>
                  <a:srgbClr val="CC0099"/>
                </a:solidFill>
              </a:rPr>
              <a:t>vitamin D deficiency</a:t>
            </a:r>
            <a:r>
              <a:rPr lang="en-US" altLang="zh-CN" sz="2400" b="1">
                <a:solidFill>
                  <a:srgbClr val="000000"/>
                </a:solidFill>
              </a:rPr>
              <a:t> or </a:t>
            </a:r>
            <a:r>
              <a:rPr lang="en-US" altLang="zh-CN" sz="2400" b="1" u="sng">
                <a:solidFill>
                  <a:srgbClr val="0000CC"/>
                </a:solidFill>
              </a:rPr>
              <a:t>dietary deficiency of Ca and P</a:t>
            </a:r>
            <a:r>
              <a:rPr lang="en-US" altLang="zh-CN" sz="2400" b="1">
                <a:solidFill>
                  <a:srgbClr val="000000"/>
                </a:solidFill>
              </a:rPr>
              <a:t> in a growing person or animal.</a:t>
            </a:r>
          </a:p>
        </p:txBody>
      </p:sp>
    </p:spTree>
    <p:extLst>
      <p:ext uri="{BB962C8B-B14F-4D97-AF65-F5344CB8AC3E}">
        <p14:creationId xmlns:p14="http://schemas.microsoft.com/office/powerpoint/2010/main" val="40083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3188"/>
            <a:ext cx="8382000" cy="64135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Calcium Deficiencies</a:t>
            </a:r>
            <a:r>
              <a:rPr lang="en-US" altLang="zh-CN" sz="3200" b="0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3600" i="1" smtClean="0">
                <a:solidFill>
                  <a:srgbClr val="0000CC"/>
                </a:solidFill>
              </a:rPr>
              <a:t>-Osteoporosis</a:t>
            </a:r>
          </a:p>
        </p:txBody>
      </p:sp>
      <p:pic>
        <p:nvPicPr>
          <p:cNvPr id="439299" name="Picture 3" descr="osteoporos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79513"/>
            <a:ext cx="5003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0" name="Picture 4" descr="Osteopo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79513"/>
            <a:ext cx="35290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9375" y="5105400"/>
            <a:ext cx="90646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progressive loss of bone density, thinning of bone tissue and increased vulnerability to fractures </a:t>
            </a:r>
            <a:r>
              <a:rPr lang="en-US" altLang="zh-CN" sz="2400" b="1">
                <a:solidFill>
                  <a:srgbClr val="CC0099"/>
                </a:solidFill>
              </a:rPr>
              <a:t>in the elderly people</a:t>
            </a:r>
            <a:r>
              <a:rPr lang="en-US" altLang="zh-CN" sz="2400" b="1">
                <a:solidFill>
                  <a:srgbClr val="000000"/>
                </a:solidFill>
              </a:rPr>
              <a:t> of both sexes.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Phosphorous (P)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80% of P occurs in combination with Ca in the bone and teeth</a:t>
            </a:r>
            <a:r>
              <a:rPr lang="en-US" altLang="zh-CN" sz="2800" smtClean="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smtClean="0"/>
              <a:t>About 10% is found in muscles and blood in association with proteins, carbohydrate and lipids.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smtClean="0"/>
              <a:t>The remaining 10% is widely distributed in various chemical compounds.</a:t>
            </a:r>
          </a:p>
        </p:txBody>
      </p:sp>
    </p:spTree>
    <p:extLst>
      <p:ext uri="{BB962C8B-B14F-4D97-AF65-F5344CB8AC3E}">
        <p14:creationId xmlns:p14="http://schemas.microsoft.com/office/powerpoint/2010/main" val="22320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Functions of Phosphorus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Essential for the development of </a:t>
            </a:r>
            <a:r>
              <a:rPr lang="en-US" altLang="zh-CN" sz="2800" smtClean="0">
                <a:solidFill>
                  <a:srgbClr val="0000CC"/>
                </a:solidFill>
              </a:rPr>
              <a:t>bones and teeth</a:t>
            </a:r>
          </a:p>
          <a:p>
            <a:pPr eaLnBrk="1" hangingPunct="1"/>
            <a:r>
              <a:rPr lang="en-US" altLang="zh-CN" sz="2800" smtClean="0"/>
              <a:t>Phospholipids, Phosphoproteins</a:t>
            </a:r>
          </a:p>
          <a:p>
            <a:pPr eaLnBrk="1" hangingPunct="1"/>
            <a:r>
              <a:rPr lang="en-US" altLang="zh-CN" sz="2800" smtClean="0"/>
              <a:t>Component of:</a:t>
            </a:r>
          </a:p>
          <a:p>
            <a:pPr lvl="1" eaLnBrk="1" hangingPunct="1"/>
            <a:r>
              <a:rPr lang="en-US" altLang="zh-CN" smtClean="0"/>
              <a:t>DNA &amp; RNA</a:t>
            </a:r>
          </a:p>
          <a:p>
            <a:pPr lvl="1" eaLnBrk="1" hangingPunct="1"/>
            <a:r>
              <a:rPr lang="en-US" altLang="zh-CN" smtClean="0"/>
              <a:t>ATP, NAD</a:t>
            </a:r>
            <a:r>
              <a:rPr lang="en-US" altLang="zh-CN" baseline="30000" smtClean="0"/>
              <a:t>+</a:t>
            </a:r>
            <a:r>
              <a:rPr lang="en-US" altLang="zh-CN" smtClean="0"/>
              <a:t>, NADP</a:t>
            </a:r>
            <a:r>
              <a:rPr lang="en-US" altLang="zh-CN" baseline="30000" smtClean="0"/>
              <a:t>+</a:t>
            </a:r>
          </a:p>
          <a:p>
            <a:pPr eaLnBrk="1" hangingPunct="1"/>
            <a:r>
              <a:rPr lang="en-US" altLang="zh-CN" sz="2800" smtClean="0"/>
              <a:t>Energy metabolism: ATP, GTP</a:t>
            </a:r>
          </a:p>
          <a:p>
            <a:pPr eaLnBrk="1" hangingPunct="1"/>
            <a:r>
              <a:rPr lang="en-US" altLang="zh-CN" sz="2800" smtClean="0"/>
              <a:t>Maintenance of blood pH: phosphate buffer system</a:t>
            </a:r>
          </a:p>
          <a:p>
            <a:pPr eaLnBrk="1" hangingPunct="1"/>
            <a:endParaRPr lang="en-US" altLang="zh-CN" sz="2800" smtClean="0"/>
          </a:p>
        </p:txBody>
      </p:sp>
    </p:spTree>
    <p:extLst>
      <p:ext uri="{BB962C8B-B14F-4D97-AF65-F5344CB8AC3E}">
        <p14:creationId xmlns:p14="http://schemas.microsoft.com/office/powerpoint/2010/main" val="33086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mtClean="0"/>
              <a:t>Dietary requirements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4497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 smtClean="0"/>
              <a:t>The recommended dietary allowance (RDA) of phosphate is </a:t>
            </a:r>
            <a:r>
              <a:rPr lang="en-US" altLang="zh-CN" sz="2800" i="1" smtClean="0">
                <a:solidFill>
                  <a:srgbClr val="0000CC"/>
                </a:solidFill>
              </a:rPr>
              <a:t>based on the intake of calcium</a:t>
            </a:r>
            <a:r>
              <a:rPr lang="en-US" altLang="zh-CN" sz="2800" smtClean="0"/>
              <a:t>.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smtClean="0"/>
              <a:t>For </a:t>
            </a:r>
            <a:r>
              <a:rPr lang="en-US" altLang="zh-CN" sz="2400" smtClean="0">
                <a:solidFill>
                  <a:srgbClr val="CC0099"/>
                </a:solidFill>
              </a:rPr>
              <a:t>adult</a:t>
            </a:r>
            <a:r>
              <a:rPr lang="en-US" altLang="zh-CN" sz="2400" smtClean="0"/>
              <a:t>, the ratio of </a:t>
            </a:r>
            <a:r>
              <a:rPr lang="en-US" altLang="zh-CN" sz="2400" smtClean="0">
                <a:solidFill>
                  <a:srgbClr val="CC0000"/>
                </a:solidFill>
              </a:rPr>
              <a:t>Ca:P of 1:1</a:t>
            </a:r>
            <a:r>
              <a:rPr lang="en-US" altLang="zh-CN" sz="2400" smtClean="0"/>
              <a:t> is recommended (800mg/day);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i="1" smtClean="0"/>
              <a:t>For </a:t>
            </a:r>
            <a:r>
              <a:rPr lang="en-US" altLang="zh-CN" sz="2400" i="1" smtClean="0">
                <a:solidFill>
                  <a:srgbClr val="CC0099"/>
                </a:solidFill>
              </a:rPr>
              <a:t>infant</a:t>
            </a:r>
            <a:r>
              <a:rPr lang="en-US" altLang="zh-CN" sz="2400" smtClean="0"/>
              <a:t>, however, the ratio is around </a:t>
            </a:r>
            <a:r>
              <a:rPr lang="en-US" altLang="zh-CN" sz="2400" smtClean="0">
                <a:solidFill>
                  <a:srgbClr val="0000CC"/>
                </a:solidFill>
              </a:rPr>
              <a:t>2:1</a:t>
            </a:r>
            <a:r>
              <a:rPr lang="en-US" altLang="zh-CN" sz="2400" smtClean="0"/>
              <a:t>, which is ratio found in human milk.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Sources:</a:t>
            </a:r>
            <a:r>
              <a:rPr lang="en-US" altLang="zh-CN" sz="2800" smtClean="0"/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600" smtClean="0"/>
              <a:t>milk, cereals, leafy vegetable, meat, eggs.</a:t>
            </a:r>
            <a:endParaRPr lang="zh-CN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2103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42888"/>
            <a:ext cx="5487988" cy="579437"/>
          </a:xfrm>
        </p:spPr>
        <p:txBody>
          <a:bodyPr/>
          <a:lstStyle/>
          <a:p>
            <a:pPr eaLnBrk="1" hangingPunct="1"/>
            <a:r>
              <a:rPr lang="en-US" altLang="zh-CN" sz="3600" i="1" smtClean="0">
                <a:latin typeface="Times New Roman" pitchFamily="18" charset="0"/>
              </a:rPr>
              <a:t>Absorption and Excretion</a:t>
            </a:r>
            <a:endParaRPr lang="en-US" altLang="zh-CN" sz="4800" smtClean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66800"/>
            <a:ext cx="9072562" cy="3954463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800" smtClean="0">
                <a:solidFill>
                  <a:srgbClr val="0000CC"/>
                </a:solidFill>
              </a:rPr>
              <a:t>Absorption:</a:t>
            </a:r>
            <a:r>
              <a:rPr lang="en-US" altLang="zh-CN" sz="2400" smtClean="0"/>
              <a:t>   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000" smtClean="0"/>
              <a:t> </a:t>
            </a:r>
            <a:r>
              <a:rPr lang="en-US" altLang="zh-CN" sz="2400" smtClean="0"/>
              <a:t>Phosphate absorption occur from </a:t>
            </a:r>
            <a:r>
              <a:rPr lang="en-US" altLang="zh-CN" sz="2400" smtClean="0">
                <a:solidFill>
                  <a:srgbClr val="0000CC"/>
                </a:solidFill>
              </a:rPr>
              <a:t>jejunum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1. </a:t>
            </a:r>
            <a:r>
              <a:rPr lang="en-US" altLang="zh-CN" sz="2400" u="sng" smtClean="0">
                <a:solidFill>
                  <a:srgbClr val="CC0099"/>
                </a:solidFill>
              </a:rPr>
              <a:t>Calcitriol </a:t>
            </a:r>
            <a:r>
              <a:rPr lang="en-US" altLang="zh-CN" sz="2400" smtClean="0"/>
              <a:t>promotes phosphate uptake along with calcium.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2. absorption of P and Ca is optimum when the dietary </a:t>
            </a:r>
            <a:r>
              <a:rPr lang="en-US" altLang="zh-CN" sz="2400" smtClean="0">
                <a:solidFill>
                  <a:srgbClr val="CC0000"/>
                </a:solidFill>
              </a:rPr>
              <a:t>Ca:P is 1:2-2:1</a:t>
            </a:r>
            <a:r>
              <a:rPr lang="en-US" altLang="zh-CN" sz="2400" smtClean="0"/>
              <a:t>.</a:t>
            </a:r>
          </a:p>
          <a:p>
            <a:pPr marL="828675" lvl="1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3. </a:t>
            </a:r>
            <a:r>
              <a:rPr lang="en-US" altLang="zh-CN" sz="2400" smtClean="0">
                <a:solidFill>
                  <a:srgbClr val="0000CC"/>
                </a:solidFill>
              </a:rPr>
              <a:t>acidity</a:t>
            </a:r>
            <a:r>
              <a:rPr lang="en-US" altLang="zh-CN" sz="2400" smtClean="0"/>
              <a:t> favors while phytate </a:t>
            </a:r>
            <a:r>
              <a:rPr lang="en-US" altLang="zh-CN" sz="2400" smtClean="0">
                <a:solidFill>
                  <a:srgbClr val="0000CC"/>
                </a:solidFill>
              </a:rPr>
              <a:t>decreases</a:t>
            </a:r>
            <a:r>
              <a:rPr lang="en-US" altLang="zh-CN" sz="2400" smtClean="0"/>
              <a:t> phosphate uptake by intestinal cells.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800" smtClean="0">
                <a:solidFill>
                  <a:srgbClr val="990000"/>
                </a:solidFill>
              </a:rPr>
              <a:t>Excretion: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altLang="zh-CN" sz="2400" smtClean="0"/>
              <a:t>    About 500 mg phosphate is excreted in urine per day. The reabsorption of phosphate by renal tubules is inhibited by PTH.</a:t>
            </a:r>
          </a:p>
        </p:txBody>
      </p:sp>
    </p:spTree>
    <p:extLst>
      <p:ext uri="{BB962C8B-B14F-4D97-AF65-F5344CB8AC3E}">
        <p14:creationId xmlns:p14="http://schemas.microsoft.com/office/powerpoint/2010/main" val="5795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79437"/>
          </a:xfrm>
        </p:spPr>
        <p:txBody>
          <a:bodyPr/>
          <a:lstStyle/>
          <a:p>
            <a:pPr eaLnBrk="1" hangingPunct="1"/>
            <a:r>
              <a:rPr lang="en-US" altLang="zh-CN" sz="3600" i="1" smtClean="0">
                <a:latin typeface="Times New Roman" pitchFamily="18" charset="0"/>
              </a:rPr>
              <a:t>Serum phosphate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71600"/>
            <a:ext cx="8964612" cy="3311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None/>
            </a:pPr>
            <a:r>
              <a:rPr lang="en-US" altLang="zh-CN" sz="2800" smtClean="0"/>
              <a:t>     </a:t>
            </a:r>
            <a:r>
              <a:rPr lang="en-US" altLang="zh-CN" sz="2800" smtClean="0">
                <a:solidFill>
                  <a:srgbClr val="0000CC"/>
                </a:solidFill>
              </a:rPr>
              <a:t>blood: 40 mg/dl         serum: 3-4 mg/dl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 smtClean="0"/>
              <a:t>  RBC and WBC have very high content of phosphate.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 smtClean="0"/>
              <a:t>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 smtClean="0"/>
              <a:t>  The </a:t>
            </a:r>
            <a:r>
              <a:rPr lang="en-US" altLang="zh-CN" sz="2800" smtClean="0">
                <a:solidFill>
                  <a:srgbClr val="CC0000"/>
                </a:solidFill>
              </a:rPr>
              <a:t>serum P</a:t>
            </a:r>
            <a:r>
              <a:rPr lang="en-US" altLang="zh-CN" sz="2800" smtClean="0"/>
              <a:t> may exist as </a:t>
            </a:r>
            <a:r>
              <a:rPr lang="en-US" altLang="zh-CN" sz="2800" i="1" smtClean="0">
                <a:solidFill>
                  <a:srgbClr val="CC0099"/>
                </a:solidFill>
              </a:rPr>
              <a:t>free ions</a:t>
            </a:r>
            <a:r>
              <a:rPr lang="en-US" altLang="zh-CN" sz="2800" smtClean="0"/>
              <a:t> (40%) or in a </a:t>
            </a:r>
            <a:r>
              <a:rPr lang="en-US" altLang="zh-CN" sz="2800" i="1" smtClean="0">
                <a:solidFill>
                  <a:srgbClr val="0000CC"/>
                </a:solidFill>
              </a:rPr>
              <a:t>complex form</a:t>
            </a:r>
            <a:r>
              <a:rPr lang="en-US" altLang="zh-CN" sz="2800" smtClean="0"/>
              <a:t> (50%) with cation as Ca</a:t>
            </a:r>
            <a:r>
              <a:rPr lang="en-US" altLang="zh-CN" sz="2800" baseline="30000" smtClean="0"/>
              <a:t>2+</a:t>
            </a:r>
            <a:r>
              <a:rPr lang="en-US" altLang="zh-CN" sz="2800" smtClean="0"/>
              <a:t>, Mg</a:t>
            </a:r>
            <a:r>
              <a:rPr lang="en-US" altLang="zh-CN" sz="2800" baseline="30000" smtClean="0"/>
              <a:t>2+</a:t>
            </a:r>
            <a:r>
              <a:rPr lang="en-US" altLang="zh-CN" sz="2800" smtClean="0"/>
              <a:t>, Na+, K</a:t>
            </a:r>
            <a:r>
              <a:rPr lang="en-US" altLang="zh-CN" sz="2800" baseline="30000" smtClean="0"/>
              <a:t>+</a:t>
            </a:r>
            <a:r>
              <a:rPr lang="en-US" altLang="zh-CN" sz="2800" smtClean="0"/>
              <a:t>. About 10% is </a:t>
            </a:r>
            <a:r>
              <a:rPr lang="en-US" altLang="zh-CN" sz="2800" i="1" smtClean="0">
                <a:solidFill>
                  <a:srgbClr val="990000"/>
                </a:solidFill>
              </a:rPr>
              <a:t>bound proteins</a:t>
            </a:r>
            <a:r>
              <a:rPr lang="en-US" altLang="zh-CN" sz="2800" smtClean="0"/>
              <a:t>.</a:t>
            </a:r>
            <a:endParaRPr lang="zh-CN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9941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Functions of Minerals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Some participate with enzymes in metabolic processes (</a:t>
            </a:r>
            <a:r>
              <a:rPr lang="en-US" altLang="zh-CN" sz="2800" smtClean="0">
                <a:solidFill>
                  <a:srgbClr val="CC0000"/>
                </a:solidFill>
              </a:rPr>
              <a:t>cofactors, </a:t>
            </a:r>
            <a:r>
              <a:rPr lang="en-US" altLang="zh-CN" sz="2800" smtClean="0"/>
              <a:t>e.g. Mg, Mn, Cu, Zn, K)</a:t>
            </a:r>
          </a:p>
          <a:p>
            <a:pPr eaLnBrk="1" hangingPunct="1"/>
            <a:r>
              <a:rPr lang="en-US" altLang="zh-CN" sz="2800" smtClean="0"/>
              <a:t>Some have </a:t>
            </a:r>
            <a:r>
              <a:rPr lang="en-US" altLang="zh-CN" sz="2800" smtClean="0">
                <a:solidFill>
                  <a:srgbClr val="000099"/>
                </a:solidFill>
              </a:rPr>
              <a:t>structural functions</a:t>
            </a:r>
            <a:r>
              <a:rPr lang="en-US" altLang="zh-CN" sz="2800" smtClean="0"/>
              <a:t> (Ca, P in bone; S in keratin)</a:t>
            </a:r>
          </a:p>
          <a:p>
            <a:pPr eaLnBrk="1" hangingPunct="1"/>
            <a:r>
              <a:rPr lang="en-US" altLang="zh-CN" sz="2800" smtClean="0">
                <a:solidFill>
                  <a:srgbClr val="CC0099"/>
                </a:solidFill>
              </a:rPr>
              <a:t>Acid-base and water balance</a:t>
            </a:r>
            <a:r>
              <a:rPr lang="en-US" altLang="zh-CN" sz="2800" smtClean="0"/>
              <a:t> (Na, K, Cl)</a:t>
            </a:r>
          </a:p>
          <a:p>
            <a:pPr eaLnBrk="1" hangingPunct="1"/>
            <a:r>
              <a:rPr lang="en-US" altLang="zh-CN" sz="2800" smtClean="0">
                <a:solidFill>
                  <a:srgbClr val="000099"/>
                </a:solidFill>
              </a:rPr>
              <a:t>Nerve &amp; muscle function</a:t>
            </a:r>
            <a:r>
              <a:rPr lang="en-US" altLang="zh-CN" sz="2800" smtClean="0"/>
              <a:t> (Ca, Na, K)</a:t>
            </a:r>
          </a:p>
          <a:p>
            <a:pPr eaLnBrk="1" hangingPunct="1"/>
            <a:r>
              <a:rPr lang="en-US" altLang="zh-CN" sz="2800" smtClean="0">
                <a:solidFill>
                  <a:srgbClr val="990000"/>
                </a:solidFill>
              </a:rPr>
              <a:t>Unique functions: </a:t>
            </a:r>
            <a:r>
              <a:rPr lang="en-US" altLang="zh-CN" sz="2800" smtClean="0"/>
              <a:t>hemoglobin (Fe), Vitamin B</a:t>
            </a:r>
            <a:r>
              <a:rPr lang="en-US" altLang="zh-CN" sz="2800" baseline="-25000" smtClean="0"/>
              <a:t>12 </a:t>
            </a:r>
            <a:r>
              <a:rPr lang="en-US" altLang="zh-CN" sz="2800" smtClean="0"/>
              <a:t>(Co), thyroxine (I).</a:t>
            </a:r>
          </a:p>
        </p:txBody>
      </p:sp>
    </p:spTree>
    <p:extLst>
      <p:ext uri="{BB962C8B-B14F-4D97-AF65-F5344CB8AC3E}">
        <p14:creationId xmlns:p14="http://schemas.microsoft.com/office/powerpoint/2010/main" val="462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mtClean="0">
                <a:solidFill>
                  <a:srgbClr val="990000"/>
                </a:solidFill>
              </a:rPr>
              <a:t>Importance of Ca:P ratio</a:t>
            </a:r>
            <a:endParaRPr lang="en-US" altLang="zh-CN" sz="3600" smtClean="0">
              <a:solidFill>
                <a:srgbClr val="99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mtClean="0"/>
              <a:t>The ratio of plasma Ca:P is </a:t>
            </a:r>
            <a:r>
              <a:rPr lang="en-US" altLang="zh-CN" smtClean="0">
                <a:solidFill>
                  <a:srgbClr val="CC0099"/>
                </a:solidFill>
              </a:rPr>
              <a:t>important for calcification of bones</a:t>
            </a:r>
            <a:r>
              <a:rPr lang="en-US" altLang="zh-CN" smtClean="0"/>
              <a:t>. </a:t>
            </a:r>
          </a:p>
          <a:p>
            <a:pPr lvl="2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mtClean="0"/>
              <a:t>The product of </a:t>
            </a:r>
            <a:r>
              <a:rPr lang="en-US" altLang="zh-CN" smtClean="0">
                <a:solidFill>
                  <a:srgbClr val="0000CC"/>
                </a:solidFill>
              </a:rPr>
              <a:t>Ca×P</a:t>
            </a:r>
            <a:r>
              <a:rPr lang="en-US" altLang="zh-CN" smtClean="0"/>
              <a:t> (in mg/dl) </a:t>
            </a:r>
            <a:r>
              <a:rPr lang="en-US" altLang="zh-CN" u="sng" smtClean="0"/>
              <a:t>in child is around 50</a:t>
            </a:r>
            <a:r>
              <a:rPr lang="en-US" altLang="zh-CN" smtClean="0"/>
              <a:t> and </a:t>
            </a:r>
            <a:r>
              <a:rPr lang="en-US" altLang="zh-CN" u="sng" smtClean="0"/>
              <a:t>in adults around 40</a:t>
            </a:r>
            <a:r>
              <a:rPr lang="en-US" altLang="zh-CN" smtClean="0"/>
              <a:t>. This product is less than 30 in rickets.</a:t>
            </a:r>
          </a:p>
          <a:p>
            <a:pPr eaLnBrk="1" hangingPunct="1"/>
            <a:endParaRPr lang="en-US" altLang="zh-CN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 smtClean="0">
                <a:solidFill>
                  <a:srgbClr val="0000CC"/>
                </a:solidFill>
              </a:rPr>
              <a:t>Phosphorus Deficiency </a:t>
            </a:r>
          </a:p>
          <a:p>
            <a:pPr lvl="1" eaLnBrk="1" hangingPunct="1"/>
            <a:r>
              <a:rPr lang="en-US" altLang="zh-CN" smtClean="0"/>
              <a:t>Rickets, osteomalacia, osteoporosis</a:t>
            </a:r>
          </a:p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20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419600" cy="641350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latin typeface="Times New Roman" pitchFamily="18" charset="0"/>
              </a:rPr>
              <a:t>Iron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20000" cy="47767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CN" smtClean="0"/>
              <a:t> The total content of iron in an adult body is </a:t>
            </a:r>
            <a:r>
              <a:rPr lang="en-US" altLang="zh-CN" smtClean="0">
                <a:solidFill>
                  <a:srgbClr val="0000CC"/>
                </a:solidFill>
              </a:rPr>
              <a:t>3-5 g</a:t>
            </a:r>
            <a:r>
              <a:rPr lang="en-US" altLang="zh-CN" smtClean="0"/>
              <a:t>. 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1. About </a:t>
            </a:r>
            <a:r>
              <a:rPr lang="en-US" altLang="zh-CN" smtClean="0">
                <a:solidFill>
                  <a:srgbClr val="CC0099"/>
                </a:solidFill>
              </a:rPr>
              <a:t>70%:</a:t>
            </a:r>
            <a:r>
              <a:rPr lang="en-US" altLang="zh-CN" smtClean="0"/>
              <a:t> in the erythrocytes of blood as a constituent of </a:t>
            </a:r>
            <a:r>
              <a:rPr lang="en-US" altLang="zh-CN" smtClean="0">
                <a:solidFill>
                  <a:srgbClr val="CC0099"/>
                </a:solidFill>
              </a:rPr>
              <a:t>Hb</a:t>
            </a:r>
            <a:r>
              <a:rPr lang="en-US" altLang="zh-CN" smtClean="0"/>
              <a:t>. 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2. At least </a:t>
            </a:r>
            <a:r>
              <a:rPr lang="en-US" altLang="zh-CN" smtClean="0">
                <a:solidFill>
                  <a:srgbClr val="0000CC"/>
                </a:solidFill>
              </a:rPr>
              <a:t>5%:</a:t>
            </a:r>
            <a:r>
              <a:rPr lang="en-US" altLang="zh-CN" smtClean="0"/>
              <a:t> in </a:t>
            </a:r>
            <a:r>
              <a:rPr lang="en-US" altLang="zh-CN" smtClean="0">
                <a:solidFill>
                  <a:srgbClr val="0000CC"/>
                </a:solidFill>
              </a:rPr>
              <a:t>Mb</a:t>
            </a:r>
            <a:r>
              <a:rPr lang="en-US" altLang="zh-CN" smtClean="0"/>
              <a:t> of muscle.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3. </a:t>
            </a:r>
            <a:r>
              <a:rPr lang="en-US" altLang="zh-CN" smtClean="0">
                <a:solidFill>
                  <a:srgbClr val="CC0000"/>
                </a:solidFill>
              </a:rPr>
              <a:t>Heme</a:t>
            </a:r>
            <a:r>
              <a:rPr lang="en-US" altLang="zh-CN" smtClean="0"/>
              <a:t> is the most predominant iron containing substance: e.g. </a:t>
            </a:r>
            <a:r>
              <a:rPr lang="en-US" altLang="zh-CN" u="sng" smtClean="0">
                <a:solidFill>
                  <a:srgbClr val="0000CC"/>
                </a:solidFill>
              </a:rPr>
              <a:t>Hb, Mb, cytochromes</a:t>
            </a:r>
            <a:r>
              <a:rPr lang="en-US" altLang="zh-CN" smtClean="0"/>
              <a:t>.</a:t>
            </a:r>
          </a:p>
          <a:p>
            <a:pPr marL="828675" lvl="1" eaLnBrk="1" hangingPunct="1">
              <a:spcBef>
                <a:spcPct val="0"/>
              </a:spcBef>
              <a:buFontTx/>
              <a:buNone/>
            </a:pPr>
            <a:r>
              <a:rPr lang="en-US" altLang="zh-CN" smtClean="0"/>
              <a:t>4. </a:t>
            </a:r>
            <a:r>
              <a:rPr lang="en-US" altLang="zh-CN" smtClean="0">
                <a:solidFill>
                  <a:srgbClr val="CC0099"/>
                </a:solidFill>
              </a:rPr>
              <a:t>Non-heme iron:</a:t>
            </a:r>
            <a:r>
              <a:rPr lang="en-US" altLang="zh-CN" smtClean="0"/>
              <a:t> e.g. </a:t>
            </a:r>
            <a:r>
              <a:rPr lang="en-US" altLang="zh-CN" u="sng" smtClean="0">
                <a:solidFill>
                  <a:srgbClr val="0000CC"/>
                </a:solidFill>
              </a:rPr>
              <a:t>transferrin, ferritin</a:t>
            </a:r>
            <a:r>
              <a:rPr lang="en-US" altLang="zh-CN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0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5400" smtClean="0"/>
              <a:t>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562600" cy="49530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CC0099"/>
                </a:solidFill>
              </a:rPr>
              <a:t>O</a:t>
            </a:r>
            <a:r>
              <a:rPr lang="en-US" altLang="zh-CN" sz="2800" baseline="-25000" smtClean="0">
                <a:solidFill>
                  <a:srgbClr val="CC0099"/>
                </a:solidFill>
              </a:rPr>
              <a:t>2</a:t>
            </a:r>
            <a:r>
              <a:rPr lang="en-US" altLang="zh-CN" sz="2800" smtClean="0">
                <a:solidFill>
                  <a:srgbClr val="CC0099"/>
                </a:solidFill>
              </a:rPr>
              <a:t> and CO</a:t>
            </a:r>
            <a:r>
              <a:rPr lang="en-US" altLang="zh-CN" sz="2800" baseline="-25000" smtClean="0">
                <a:solidFill>
                  <a:srgbClr val="CC0099"/>
                </a:solidFill>
              </a:rPr>
              <a:t>2</a:t>
            </a:r>
            <a:r>
              <a:rPr lang="en-US" altLang="zh-CN" sz="2800" smtClean="0">
                <a:solidFill>
                  <a:srgbClr val="CC0099"/>
                </a:solidFill>
              </a:rPr>
              <a:t> transport</a:t>
            </a:r>
            <a:r>
              <a:rPr lang="en-US" altLang="zh-CN" sz="2800" smtClean="0"/>
              <a:t> via hemoglobin</a:t>
            </a:r>
          </a:p>
          <a:p>
            <a:pPr lvl="1" eaLnBrk="1" hangingPunct="1"/>
            <a:r>
              <a:rPr lang="en-US" altLang="zh-CN" sz="2400" smtClean="0"/>
              <a:t>Thus, necessary for ATP production!</a:t>
            </a:r>
          </a:p>
          <a:p>
            <a:pPr eaLnBrk="1" hangingPunct="1"/>
            <a:r>
              <a:rPr lang="en-US" altLang="zh-CN" sz="2800" smtClean="0"/>
              <a:t>Essential component of many enzymes</a:t>
            </a:r>
          </a:p>
          <a:p>
            <a:pPr eaLnBrk="1" hangingPunct="1"/>
            <a:r>
              <a:rPr lang="en-US" altLang="zh-CN" sz="2800" smtClean="0"/>
              <a:t>Immune function</a:t>
            </a:r>
            <a:endParaRPr lang="zh-CN" altLang="en-US" sz="2800" smtClean="0"/>
          </a:p>
          <a:p>
            <a:pPr eaLnBrk="1" hangingPunct="1"/>
            <a:r>
              <a:rPr lang="en-US" altLang="zh-CN" sz="2800" smtClean="0"/>
              <a:t>Brain function</a:t>
            </a:r>
          </a:p>
          <a:p>
            <a:pPr lvl="1" eaLnBrk="1" hangingPunct="1"/>
            <a:r>
              <a:rPr lang="en-US" altLang="zh-CN" sz="2400" smtClean="0"/>
              <a:t>Iron deficiency/toxicity thought to slow mental development in kids.</a:t>
            </a:r>
          </a:p>
        </p:txBody>
      </p:sp>
      <p:pic>
        <p:nvPicPr>
          <p:cNvPr id="40964" name="Picture 4" descr="C12F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863" y="1524000"/>
            <a:ext cx="3068637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latin typeface="Times New Roman" pitchFamily="18" charset="0"/>
              </a:rPr>
              <a:t>Dietary requirements</a:t>
            </a:r>
            <a:endParaRPr lang="zh-CN" altLang="en-US" sz="4800" smtClean="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486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Dietary requirements: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smtClean="0"/>
              <a:t>Adult man: </a:t>
            </a:r>
            <a:r>
              <a:rPr lang="en-US" altLang="zh-CN" sz="2400" smtClean="0">
                <a:solidFill>
                  <a:srgbClr val="CC0099"/>
                </a:solidFill>
              </a:rPr>
              <a:t>10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smtClean="0"/>
              <a:t>Menstruating woman: 18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smtClean="0"/>
              <a:t>Pregnant and lactating woman: 40 mg/dl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800" smtClean="0">
                <a:solidFill>
                  <a:srgbClr val="0000CC"/>
                </a:solidFill>
              </a:rPr>
              <a:t>Sources:</a:t>
            </a:r>
            <a:r>
              <a:rPr lang="en-US" altLang="zh-CN" sz="2800" smtClean="0"/>
              <a:t>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 smtClean="0">
                <a:solidFill>
                  <a:srgbClr val="CC0000"/>
                </a:solidFill>
              </a:rPr>
              <a:t>Rich source</a:t>
            </a:r>
            <a:r>
              <a:rPr lang="en-US" altLang="zh-CN" sz="2400" smtClean="0"/>
              <a:t>: organ meats (liver, heart, kidney).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 smtClean="0">
                <a:solidFill>
                  <a:srgbClr val="CC0099"/>
                </a:solidFill>
              </a:rPr>
              <a:t>Good source</a:t>
            </a:r>
            <a:r>
              <a:rPr lang="en-US" altLang="zh-CN" sz="2400" u="sng" smtClean="0"/>
              <a:t>:</a:t>
            </a:r>
            <a:r>
              <a:rPr lang="en-US" altLang="zh-CN" sz="2400" smtClean="0"/>
              <a:t> leafy vegetables, pulses, cereals, fish, apple, dried fruits, molasses.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 smtClean="0">
                <a:solidFill>
                  <a:srgbClr val="990000"/>
                </a:solidFill>
              </a:rPr>
              <a:t>Poor sources</a:t>
            </a:r>
            <a:r>
              <a:rPr lang="en-US" altLang="zh-CN" sz="2400" u="sng" smtClean="0"/>
              <a:t>:</a:t>
            </a:r>
            <a:r>
              <a:rPr lang="en-US" altLang="zh-CN" sz="2400" smtClean="0"/>
              <a:t> milk, wheat, polished rice.</a:t>
            </a:r>
            <a:endParaRPr lang="zh-CN" altLang="en-US" sz="2400" smtClean="0"/>
          </a:p>
        </p:txBody>
      </p:sp>
      <p:pic>
        <p:nvPicPr>
          <p:cNvPr id="41988" name="Picture 4" descr="ph02858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600200"/>
            <a:ext cx="3179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 smtClean="0"/>
              <a:t>Iron absorption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0" smtClean="0"/>
              <a:t>Iron is mainly absorbed </a:t>
            </a:r>
            <a:r>
              <a:rPr lang="en-US" altLang="zh-CN" sz="2400" b="0" smtClean="0">
                <a:solidFill>
                  <a:srgbClr val="CC0099"/>
                </a:solidFill>
              </a:rPr>
              <a:t>in the stomach and duodenum</a:t>
            </a:r>
            <a:r>
              <a:rPr lang="en-US" altLang="zh-CN" sz="2400" b="0" smtClean="0"/>
              <a:t>.</a:t>
            </a:r>
            <a:endParaRPr lang="en-US" altLang="zh-CN" sz="2400" smtClean="0"/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mostly found in the food in </a:t>
            </a:r>
            <a:r>
              <a:rPr lang="en-US" altLang="zh-CN" sz="2000" smtClean="0">
                <a:solidFill>
                  <a:srgbClr val="0000CC"/>
                </a:solidFill>
              </a:rPr>
              <a:t>ferric form (Fe</a:t>
            </a:r>
            <a:r>
              <a:rPr lang="en-US" altLang="zh-CN" sz="2000" baseline="30000" smtClean="0">
                <a:solidFill>
                  <a:srgbClr val="0000CC"/>
                </a:solidFill>
              </a:rPr>
              <a:t>3+</a:t>
            </a:r>
            <a:r>
              <a:rPr lang="en-US" altLang="zh-CN" sz="2000" smtClean="0">
                <a:solidFill>
                  <a:srgbClr val="0000CC"/>
                </a:solidFill>
              </a:rPr>
              <a:t>),</a:t>
            </a:r>
            <a:r>
              <a:rPr lang="en-US" altLang="zh-CN" sz="2000" smtClean="0"/>
              <a:t> bound to protein or organic acid.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In the </a:t>
            </a:r>
            <a:r>
              <a:rPr lang="en-US" altLang="zh-CN" sz="2000" smtClean="0">
                <a:solidFill>
                  <a:srgbClr val="CC0099"/>
                </a:solidFill>
              </a:rPr>
              <a:t>acid</a:t>
            </a:r>
            <a:r>
              <a:rPr lang="en-US" altLang="zh-CN" sz="2000" smtClean="0"/>
              <a:t> </a:t>
            </a:r>
            <a:r>
              <a:rPr lang="en-US" altLang="zh-CN" sz="2000" smtClean="0">
                <a:solidFill>
                  <a:srgbClr val="CC0099"/>
                </a:solidFill>
              </a:rPr>
              <a:t>medium</a:t>
            </a:r>
            <a:r>
              <a:rPr lang="en-US" altLang="zh-CN" sz="2000" smtClean="0"/>
              <a:t> provided by </a:t>
            </a:r>
            <a:r>
              <a:rPr lang="en-US" altLang="zh-CN" sz="2000" smtClean="0">
                <a:solidFill>
                  <a:srgbClr val="CC0099"/>
                </a:solidFill>
              </a:rPr>
              <a:t>gastric HCl</a:t>
            </a:r>
            <a:r>
              <a:rPr lang="en-US" altLang="zh-CN" sz="2000" smtClean="0"/>
              <a:t>, the Fe</a:t>
            </a:r>
            <a:r>
              <a:rPr lang="en-US" altLang="zh-CN" sz="2000" baseline="30000" smtClean="0"/>
              <a:t>3+</a:t>
            </a:r>
            <a:r>
              <a:rPr lang="en-US" altLang="zh-CN" sz="2000" smtClean="0"/>
              <a:t> is released from food.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Reducing substances such as </a:t>
            </a:r>
            <a:r>
              <a:rPr lang="en-US" altLang="zh-CN" sz="2000" i="1" smtClean="0">
                <a:solidFill>
                  <a:srgbClr val="CC0000"/>
                </a:solidFill>
              </a:rPr>
              <a:t>ascorbate (Vitamin C)</a:t>
            </a:r>
            <a:r>
              <a:rPr lang="en-US" altLang="zh-CN" sz="2000" smtClean="0"/>
              <a:t> and </a:t>
            </a:r>
            <a:r>
              <a:rPr lang="en-US" altLang="zh-CN" sz="2000" i="1" smtClean="0">
                <a:solidFill>
                  <a:srgbClr val="CC0000"/>
                </a:solidFill>
              </a:rPr>
              <a:t>cystein</a:t>
            </a:r>
            <a:r>
              <a:rPr lang="en-US" altLang="zh-CN" sz="2000" smtClean="0"/>
              <a:t> </a:t>
            </a:r>
            <a:r>
              <a:rPr lang="en-US" altLang="zh-CN" sz="2000" i="1" smtClean="0">
                <a:solidFill>
                  <a:srgbClr val="0000CC"/>
                </a:solidFill>
              </a:rPr>
              <a:t>reduces ferric form (Fe</a:t>
            </a:r>
            <a:r>
              <a:rPr lang="en-US" altLang="zh-CN" sz="2000" i="1" baseline="30000" smtClean="0">
                <a:solidFill>
                  <a:srgbClr val="0000CC"/>
                </a:solidFill>
              </a:rPr>
              <a:t>3+</a:t>
            </a:r>
            <a:r>
              <a:rPr lang="en-US" altLang="zh-CN" sz="2000" i="1" smtClean="0">
                <a:solidFill>
                  <a:srgbClr val="0000CC"/>
                </a:solidFill>
              </a:rPr>
              <a:t>) to ferrous form (Fe</a:t>
            </a:r>
            <a:r>
              <a:rPr lang="en-US" altLang="zh-CN" sz="2000" i="1" baseline="30000" smtClean="0">
                <a:solidFill>
                  <a:srgbClr val="0000CC"/>
                </a:solidFill>
              </a:rPr>
              <a:t>2+</a:t>
            </a:r>
            <a:r>
              <a:rPr lang="en-US" altLang="zh-CN" sz="2000" i="1" smtClean="0">
                <a:solidFill>
                  <a:srgbClr val="0000CC"/>
                </a:solidFill>
              </a:rPr>
              <a:t>).</a:t>
            </a:r>
            <a:r>
              <a:rPr lang="en-US" altLang="zh-CN" sz="2000" smtClean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smtClean="0"/>
              <a:t>Iron in</a:t>
            </a:r>
            <a:r>
              <a:rPr lang="en-US" altLang="zh-CN" sz="2000" smtClean="0">
                <a:solidFill>
                  <a:srgbClr val="CC0000"/>
                </a:solidFill>
              </a:rPr>
              <a:t> </a:t>
            </a:r>
            <a:r>
              <a:rPr lang="en-US" altLang="zh-CN" sz="2000" u="sng" smtClean="0">
                <a:solidFill>
                  <a:srgbClr val="CC0000"/>
                </a:solidFill>
              </a:rPr>
              <a:t>ferrous form (Fe</a:t>
            </a:r>
            <a:r>
              <a:rPr lang="en-US" altLang="zh-CN" sz="2000" u="sng" baseline="30000" smtClean="0">
                <a:solidFill>
                  <a:srgbClr val="CC0000"/>
                </a:solidFill>
              </a:rPr>
              <a:t>2+</a:t>
            </a:r>
            <a:r>
              <a:rPr lang="en-US" altLang="zh-CN" sz="2000" u="sng" smtClean="0">
                <a:solidFill>
                  <a:srgbClr val="CC0000"/>
                </a:solidFill>
              </a:rPr>
              <a:t>) is soluble and readily absorbed</a:t>
            </a:r>
            <a:r>
              <a:rPr lang="en-US" altLang="zh-CN" sz="200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smtClean="0">
                <a:solidFill>
                  <a:srgbClr val="CC0099"/>
                </a:solidFill>
              </a:rPr>
              <a:t>How much do we absorb?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 smtClean="0"/>
              <a:t>We absorb iron from the diet only when we need 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 smtClean="0"/>
              <a:t>In normal people, about 10% of dietary iron is usually absorbed.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 smtClean="0"/>
              <a:t>Those with </a:t>
            </a:r>
            <a:r>
              <a:rPr lang="en-US" altLang="zh-CN" sz="2200" smtClean="0">
                <a:solidFill>
                  <a:srgbClr val="0000CC"/>
                </a:solidFill>
              </a:rPr>
              <a:t>LOW stomach acid</a:t>
            </a:r>
            <a:r>
              <a:rPr lang="en-US" altLang="zh-CN" sz="2200" smtClean="0"/>
              <a:t> secretions </a:t>
            </a:r>
            <a:r>
              <a:rPr lang="en-US" altLang="zh-CN" sz="2200" smtClean="0">
                <a:solidFill>
                  <a:srgbClr val="0000CC"/>
                </a:solidFill>
              </a:rPr>
              <a:t>absorb </a:t>
            </a:r>
            <a:r>
              <a:rPr lang="en-US" altLang="zh-CN" sz="2200" u="sng" smtClean="0">
                <a:solidFill>
                  <a:srgbClr val="0000CC"/>
                </a:solidFill>
              </a:rPr>
              <a:t>less.</a:t>
            </a:r>
          </a:p>
        </p:txBody>
      </p:sp>
    </p:spTree>
    <p:extLst>
      <p:ext uri="{BB962C8B-B14F-4D97-AF65-F5344CB8AC3E}">
        <p14:creationId xmlns:p14="http://schemas.microsoft.com/office/powerpoint/2010/main" val="3682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3276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3600" smtClean="0">
                <a:solidFill>
                  <a:srgbClr val="990000"/>
                </a:solidFill>
              </a:rPr>
              <a:t>Iron storage</a:t>
            </a:r>
            <a:endParaRPr lang="en-US" altLang="zh-CN" sz="4000" smtClean="0">
              <a:solidFill>
                <a:srgbClr val="990000"/>
              </a:solidFill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CN" smtClean="0"/>
              <a:t>Iron can be stored by </a:t>
            </a:r>
            <a:r>
              <a:rPr lang="en-US" altLang="zh-CN" smtClean="0">
                <a:solidFill>
                  <a:srgbClr val="0000FF"/>
                </a:solidFill>
              </a:rPr>
              <a:t>ferritin</a:t>
            </a:r>
            <a:r>
              <a:rPr lang="en-US" altLang="zh-CN" smtClean="0"/>
              <a:t> (a protein) or </a:t>
            </a:r>
            <a:r>
              <a:rPr lang="en-US" altLang="zh-CN" smtClean="0">
                <a:solidFill>
                  <a:srgbClr val="0000FF"/>
                </a:solidFill>
              </a:rPr>
              <a:t>hemosiderin</a:t>
            </a:r>
            <a:endParaRPr lang="en-US" altLang="zh-CN" smtClean="0"/>
          </a:p>
          <a:p>
            <a:pPr lvl="2" eaLnBrk="1" hangingPunct="1">
              <a:spcBef>
                <a:spcPct val="10000"/>
              </a:spcBef>
            </a:pPr>
            <a:r>
              <a:rPr lang="en-US" altLang="zh-CN" smtClean="0"/>
              <a:t>Stored in liver, bone marrow (why here?), intestinal mucosa, and spleen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 smtClean="0"/>
              <a:t>A apoferritin molecule can combine with 4,000 atoms of iron.</a:t>
            </a:r>
            <a:endParaRPr lang="zh-CN" altLang="en-US" smtClean="0"/>
          </a:p>
        </p:txBody>
      </p:sp>
      <p:pic>
        <p:nvPicPr>
          <p:cNvPr id="44035" name="Picture 4" descr="ferritin_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971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ferrit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905000" y="632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9436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038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mtClean="0">
                <a:solidFill>
                  <a:srgbClr val="990000"/>
                </a:solidFill>
              </a:rPr>
              <a:t>Iron transport in the plasma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smtClean="0"/>
              <a:t>The iron enters the plasma in ferrous state (Fe</a:t>
            </a:r>
            <a:r>
              <a:rPr lang="en-US" altLang="zh-CN" sz="2400" baseline="30000" smtClean="0"/>
              <a:t>2+</a:t>
            </a:r>
            <a:r>
              <a:rPr lang="en-US" altLang="zh-CN" sz="2400" smtClean="0"/>
              <a:t>), then oxidized to ferric form (Fe</a:t>
            </a:r>
            <a:r>
              <a:rPr lang="en-US" altLang="zh-CN" sz="2400" baseline="30000" smtClean="0"/>
              <a:t>3+</a:t>
            </a:r>
            <a:r>
              <a:rPr lang="en-US" altLang="zh-CN" sz="2400" smtClean="0"/>
              <a:t>) by a copper-containing protein, ceruplasmin.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u="sng" smtClean="0"/>
              <a:t>Fe</a:t>
            </a:r>
            <a:r>
              <a:rPr lang="en-US" altLang="zh-CN" sz="2400" u="sng" baseline="30000" smtClean="0"/>
              <a:t>3+</a:t>
            </a:r>
            <a:r>
              <a:rPr lang="en-US" altLang="zh-CN" sz="2400" u="sng" smtClean="0"/>
              <a:t> binds with a specific iron binding protein</a:t>
            </a:r>
            <a:r>
              <a:rPr lang="en-US" altLang="zh-CN" sz="2400" smtClean="0"/>
              <a:t>, namely </a:t>
            </a:r>
            <a:r>
              <a:rPr lang="en-US" altLang="zh-CN" sz="2400" smtClean="0">
                <a:solidFill>
                  <a:srgbClr val="CC0000"/>
                </a:solidFill>
              </a:rPr>
              <a:t>transferrin</a:t>
            </a:r>
            <a:r>
              <a:rPr lang="en-US" altLang="zh-CN" sz="2400" smtClean="0"/>
              <a:t>. Each transferrin molecule can bind two atoms of ferric iron.</a:t>
            </a:r>
            <a:endParaRPr lang="zh-CN" altLang="en-US" sz="2400" smtClean="0"/>
          </a:p>
        </p:txBody>
      </p:sp>
      <p:pic>
        <p:nvPicPr>
          <p:cNvPr id="45059" name="Picture 3" descr="ltff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978" r="4910" b="7779"/>
          <a:stretch>
            <a:fillRect/>
          </a:stretch>
        </p:blipFill>
        <p:spPr bwMode="auto">
          <a:xfrm>
            <a:off x="5486400" y="4543425"/>
            <a:ext cx="3352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3528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Transferrin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ejm%20figure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6"/>
          <a:stretch>
            <a:fillRect/>
          </a:stretch>
        </p:blipFill>
        <p:spPr bwMode="auto">
          <a:xfrm>
            <a:off x="5080000" y="152400"/>
            <a:ext cx="406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A general overview of iron metabolism</a:t>
            </a:r>
          </a:p>
        </p:txBody>
      </p:sp>
    </p:spTree>
    <p:extLst>
      <p:ext uri="{BB962C8B-B14F-4D97-AF65-F5344CB8AC3E}">
        <p14:creationId xmlns:p14="http://schemas.microsoft.com/office/powerpoint/2010/main" val="11385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</a:rPr>
              <a:t>Disease states</a:t>
            </a:r>
            <a:r>
              <a:rPr lang="en-US" altLang="zh-CN" sz="540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743450"/>
          </a:xfrm>
        </p:spPr>
        <p:txBody>
          <a:bodyPr/>
          <a:lstStyle/>
          <a:p>
            <a:pPr marL="363538" indent="-363538" eaLnBrk="1" hangingPunct="1">
              <a:spcBef>
                <a:spcPct val="10000"/>
              </a:spcBef>
              <a:buFontTx/>
              <a:buNone/>
            </a:pPr>
            <a:r>
              <a:rPr lang="en-US" altLang="zh-CN" sz="2800" u="sng" smtClean="0">
                <a:solidFill>
                  <a:srgbClr val="0000CC"/>
                </a:solidFill>
              </a:rPr>
              <a:t>1. Iron Deficiency Anemia:</a:t>
            </a:r>
            <a:r>
              <a:rPr lang="en-US" altLang="zh-CN" sz="2400" smtClean="0"/>
              <a:t> </a:t>
            </a:r>
            <a:r>
              <a:rPr lang="en-US" altLang="zh-CN" sz="2400" smtClean="0">
                <a:cs typeface="Arial" pitchFamily="34" charset="0"/>
              </a:rPr>
              <a:t>The most common dietary deficiency worldwide is iron, affecting half a billion persons. However, </a:t>
            </a:r>
            <a:r>
              <a:rPr lang="en-US" altLang="zh-CN" sz="2400" i="1" smtClean="0">
                <a:solidFill>
                  <a:srgbClr val="CC0099"/>
                </a:solidFill>
                <a:cs typeface="Arial" pitchFamily="34" charset="0"/>
              </a:rPr>
              <a:t>this problem affects women and children more</a:t>
            </a:r>
            <a:r>
              <a:rPr lang="en-US" altLang="zh-CN" sz="2400" smtClean="0">
                <a:cs typeface="Arial" pitchFamily="34" charset="0"/>
              </a:rPr>
              <a:t>. </a:t>
            </a:r>
          </a:p>
          <a:p>
            <a:pPr marL="1336675" lvl="1" indent="-533400" eaLnBrk="1" hangingPunct="1">
              <a:spcBef>
                <a:spcPct val="10000"/>
              </a:spcBef>
              <a:buFontTx/>
              <a:buNone/>
            </a:pPr>
            <a:r>
              <a:rPr lang="en-US" altLang="zh-CN" sz="2400" smtClean="0">
                <a:cs typeface="Arial" pitchFamily="34" charset="0"/>
              </a:rPr>
              <a:t>a)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A growing child</a:t>
            </a:r>
            <a:r>
              <a:rPr lang="en-US" altLang="zh-CN" sz="2400" smtClean="0">
                <a:cs typeface="Arial" pitchFamily="34" charset="0"/>
              </a:rPr>
              <a:t> is increasing the RBC mass and needs additional iron. </a:t>
            </a:r>
          </a:p>
          <a:p>
            <a:pPr marL="1336675" lvl="1" indent="-533400" eaLnBrk="1" hangingPunct="1">
              <a:spcBef>
                <a:spcPct val="10000"/>
              </a:spcBef>
              <a:buFontTx/>
              <a:buNone/>
            </a:pPr>
            <a:r>
              <a:rPr lang="en-US" altLang="zh-CN" sz="2400" smtClean="0">
                <a:cs typeface="Arial" pitchFamily="34" charset="0"/>
              </a:rPr>
              <a:t>b) </a:t>
            </a:r>
            <a:r>
              <a:rPr lang="en-US" altLang="zh-CN" sz="2400" smtClean="0">
                <a:solidFill>
                  <a:srgbClr val="CC0000"/>
                </a:solidFill>
                <a:cs typeface="Arial" pitchFamily="34" charset="0"/>
              </a:rPr>
              <a:t>Women who are menstruating</a:t>
            </a:r>
            <a:r>
              <a:rPr lang="en-US" altLang="zh-CN" sz="2400" smtClean="0">
                <a:cs typeface="Arial" pitchFamily="34" charset="0"/>
              </a:rPr>
              <a:t> require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double the amount of iron</a:t>
            </a:r>
            <a:r>
              <a:rPr lang="en-US" altLang="zh-CN" sz="2400" smtClean="0">
                <a:cs typeface="Arial" pitchFamily="34" charset="0"/>
              </a:rPr>
              <a:t> that men do, but normally the efficiency of iron absorption from the gastrointestinal tract can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increase</a:t>
            </a:r>
            <a:r>
              <a:rPr lang="en-US" altLang="zh-CN" sz="2400" smtClean="0">
                <a:cs typeface="Arial" pitchFamily="34" charset="0"/>
              </a:rPr>
              <a:t> to meet this demand.</a:t>
            </a:r>
          </a:p>
          <a:p>
            <a:pPr marL="1336675" lvl="1" indent="-533400" eaLnBrk="1" hangingPunct="1">
              <a:spcBef>
                <a:spcPct val="10000"/>
              </a:spcBef>
              <a:buFontTx/>
              <a:buNone/>
            </a:pPr>
            <a:r>
              <a:rPr lang="en-US" altLang="zh-CN" sz="2400" smtClean="0">
                <a:cs typeface="Arial" pitchFamily="34" charset="0"/>
              </a:rPr>
              <a:t>c)  </a:t>
            </a:r>
            <a:r>
              <a:rPr lang="en-US" altLang="zh-CN" sz="2400" smtClean="0">
                <a:solidFill>
                  <a:srgbClr val="CC0099"/>
                </a:solidFill>
                <a:cs typeface="Arial" pitchFamily="34" charset="0"/>
              </a:rPr>
              <a:t>A developing fetus</a:t>
            </a:r>
            <a:r>
              <a:rPr lang="en-US" altLang="zh-CN" sz="2400" smtClean="0">
                <a:cs typeface="Arial" pitchFamily="34" charset="0"/>
              </a:rPr>
              <a:t> draws iron from the mother, totaling 200-300 mg at term, so extra iron is needed in </a:t>
            </a:r>
            <a:r>
              <a:rPr lang="en-US" altLang="zh-CN" sz="2400" smtClean="0">
                <a:solidFill>
                  <a:srgbClr val="0000CC"/>
                </a:solidFill>
                <a:cs typeface="Arial" pitchFamily="34" charset="0"/>
              </a:rPr>
              <a:t>pregnancy</a:t>
            </a:r>
            <a:r>
              <a:rPr lang="en-US" altLang="zh-CN" sz="2400" smtClean="0">
                <a:cs typeface="Arial" pitchFamily="34" charset="0"/>
              </a:rPr>
              <a:t>. </a:t>
            </a:r>
            <a:endParaRPr lang="en-US" altLang="zh-CN" sz="2400" smtClean="0"/>
          </a:p>
        </p:txBody>
      </p:sp>
    </p:spTree>
    <p:extLst>
      <p:ext uri="{BB962C8B-B14F-4D97-AF65-F5344CB8AC3E}">
        <p14:creationId xmlns:p14="http://schemas.microsoft.com/office/powerpoint/2010/main" val="2624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609600"/>
            <a:ext cx="8964612" cy="51133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 smtClean="0">
                <a:solidFill>
                  <a:srgbClr val="CC0099"/>
                </a:solidFill>
              </a:rPr>
              <a:t>2.</a:t>
            </a:r>
            <a:r>
              <a:rPr lang="en-US" altLang="zh-CN" sz="2400" smtClean="0">
                <a:solidFill>
                  <a:srgbClr val="CC0099"/>
                </a:solidFill>
              </a:rPr>
              <a:t> </a:t>
            </a:r>
            <a:r>
              <a:rPr lang="en-US" altLang="zh-CN" sz="2800" u="sng" smtClean="0">
                <a:solidFill>
                  <a:srgbClr val="CC0099"/>
                </a:solidFill>
              </a:rPr>
              <a:t>Hemosiderosis:</a:t>
            </a:r>
            <a:r>
              <a:rPr lang="en-US" altLang="zh-CN" sz="2400" smtClean="0"/>
              <a:t> this is </a:t>
            </a:r>
            <a:r>
              <a:rPr lang="en-US" altLang="zh-CN" sz="2400" smtClean="0">
                <a:solidFill>
                  <a:srgbClr val="0000CC"/>
                </a:solidFill>
              </a:rPr>
              <a:t>less common disorder</a:t>
            </a:r>
            <a:r>
              <a:rPr lang="en-US" altLang="zh-CN" sz="2400" smtClean="0"/>
              <a:t> and due to </a:t>
            </a:r>
            <a:r>
              <a:rPr lang="en-US" altLang="zh-CN" sz="2400" smtClean="0">
                <a:solidFill>
                  <a:srgbClr val="0000CC"/>
                </a:solidFill>
              </a:rPr>
              <a:t>excessive iron</a:t>
            </a:r>
            <a:r>
              <a:rPr lang="en-US" altLang="zh-CN" sz="2400" smtClean="0"/>
              <a:t> in the body.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smtClean="0"/>
              <a:t>It is commonly observed in subjects receiving repeated blood transfusions over the years, e.g. patients of hemolytic anemia, hemophilia.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 smtClean="0">
                <a:solidFill>
                  <a:srgbClr val="990000"/>
                </a:solidFill>
              </a:rPr>
              <a:t>3. </a:t>
            </a:r>
            <a:r>
              <a:rPr lang="en-US" altLang="zh-CN" sz="2800" u="sng" smtClean="0">
                <a:solidFill>
                  <a:srgbClr val="990000"/>
                </a:solidFill>
              </a:rPr>
              <a:t>Hemochromatosis:</a:t>
            </a:r>
            <a:r>
              <a:rPr lang="en-US" altLang="zh-CN" sz="2400" b="0" smtClean="0"/>
              <a:t> </a:t>
            </a:r>
            <a:r>
              <a:rPr lang="en-US" altLang="zh-CN" sz="2400" smtClean="0"/>
              <a:t>this is rare disease in which </a:t>
            </a:r>
            <a:r>
              <a:rPr lang="en-US" altLang="zh-CN" sz="2400" smtClean="0">
                <a:solidFill>
                  <a:srgbClr val="0000CC"/>
                </a:solidFill>
              </a:rPr>
              <a:t>iron is directly deposited in the tissue</a:t>
            </a:r>
            <a:r>
              <a:rPr lang="en-US" altLang="zh-CN" sz="2400" smtClean="0"/>
              <a:t> (liver, spleen, pancreas and skin).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smtClean="0"/>
              <a:t>Bronzed-pigmentation of skin, cirrhosis of liver. pancreatic fibrosis are the manifestations of this disorder. </a:t>
            </a:r>
            <a:endParaRPr lang="en-US" altLang="zh-CN" sz="2400" b="0" smtClean="0"/>
          </a:p>
        </p:txBody>
      </p:sp>
    </p:spTree>
    <p:extLst>
      <p:ext uri="{BB962C8B-B14F-4D97-AF65-F5344CB8AC3E}">
        <p14:creationId xmlns:p14="http://schemas.microsoft.com/office/powerpoint/2010/main" val="34216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43025"/>
            <a:ext cx="4033838" cy="5286375"/>
          </a:xfrm>
        </p:spPr>
        <p:txBody>
          <a:bodyPr/>
          <a:lstStyle/>
          <a:p>
            <a:pPr eaLnBrk="1" hangingPunct="1"/>
            <a:r>
              <a:rPr lang="en-US" altLang="zh-CN" sz="2400" u="sng" smtClean="0">
                <a:solidFill>
                  <a:srgbClr val="0000CC"/>
                </a:solidFill>
              </a:rPr>
              <a:t>Macro or Major minerals</a:t>
            </a:r>
            <a:endParaRPr lang="en-US" altLang="zh-CN" sz="2400" smtClean="0">
              <a:solidFill>
                <a:srgbClr val="0000CC"/>
              </a:solidFill>
            </a:endParaRPr>
          </a:p>
          <a:p>
            <a:pPr lvl="1" eaLnBrk="1" hangingPunct="1"/>
            <a:r>
              <a:rPr lang="en-US" altLang="zh-CN" sz="2200" smtClean="0"/>
              <a:t>Sodium (Na), potassium (K), magnesium (Mg), calcium (Ca), phosphorus (P), sulfur (S), chloride (Cl)</a:t>
            </a:r>
          </a:p>
          <a:p>
            <a:pPr eaLnBrk="1" hangingPunct="1"/>
            <a:r>
              <a:rPr lang="en-US" altLang="zh-CN" sz="2400" smtClean="0"/>
              <a:t>Present in body tissues at concentrations </a:t>
            </a:r>
            <a:r>
              <a:rPr lang="en-US" altLang="zh-CN" sz="2400" smtClean="0">
                <a:solidFill>
                  <a:srgbClr val="CC0000"/>
                </a:solidFill>
              </a:rPr>
              <a:t>&gt;50 mg/kg</a:t>
            </a:r>
            <a:endParaRPr lang="en-US" altLang="zh-CN" sz="2400" smtClean="0"/>
          </a:p>
          <a:p>
            <a:pPr eaLnBrk="1" hangingPunct="1"/>
            <a:r>
              <a:rPr lang="en-US" altLang="zh-CN" sz="2400" smtClean="0"/>
              <a:t>requirement of these is </a:t>
            </a:r>
            <a:r>
              <a:rPr lang="en-US" altLang="zh-CN" sz="2400" smtClean="0">
                <a:solidFill>
                  <a:srgbClr val="CC0099"/>
                </a:solidFill>
              </a:rPr>
              <a:t>&gt;100 mg/d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u="sng" smtClean="0">
                <a:solidFill>
                  <a:srgbClr val="CC0099"/>
                </a:solidFill>
              </a:rPr>
              <a:t>Micro or Trace minerals</a:t>
            </a:r>
            <a:r>
              <a:rPr lang="en-US" altLang="zh-CN" sz="2400" smtClean="0"/>
              <a:t> (body needs relatively less)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/>
              <a:t>Manganese(Mg), iron(Fe), cobalt(Co), </a:t>
            </a:r>
            <a:r>
              <a:rPr lang="en-US" altLang="zh-CN" sz="2100" smtClean="0"/>
              <a:t>chromium(Cr),</a:t>
            </a:r>
            <a:r>
              <a:rPr lang="en-US" altLang="zh-CN" sz="2200" smtClean="0"/>
              <a:t> molybdenum(Mo), copper(Cu), zinc(Zn), fluoride(F), iodine(I), selenium(Se)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Present in body tissues at concentrations </a:t>
            </a:r>
            <a:r>
              <a:rPr lang="en-US" altLang="zh-CN" sz="2400" smtClean="0">
                <a:solidFill>
                  <a:srgbClr val="CC0000"/>
                </a:solidFill>
              </a:rPr>
              <a:t>&lt;50 mg/kg</a:t>
            </a:r>
            <a:endParaRPr lang="en-US" altLang="zh-CN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requirement of these is </a:t>
            </a:r>
            <a:r>
              <a:rPr lang="en-US" altLang="zh-CN" sz="2400" smtClean="0">
                <a:solidFill>
                  <a:srgbClr val="CC0099"/>
                </a:solidFill>
              </a:rPr>
              <a:t>﹤100 mg/d</a:t>
            </a:r>
          </a:p>
        </p:txBody>
      </p:sp>
    </p:spTree>
    <p:extLst>
      <p:ext uri="{BB962C8B-B14F-4D97-AF65-F5344CB8AC3E}">
        <p14:creationId xmlns:p14="http://schemas.microsoft.com/office/powerpoint/2010/main" val="59076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ox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56250"/>
          <a:stretch>
            <a:fillRect/>
          </a:stretch>
        </p:blipFill>
        <p:spPr bwMode="auto">
          <a:xfrm>
            <a:off x="914400" y="1981200"/>
            <a:ext cx="1676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Minerals in Foods</a:t>
            </a:r>
          </a:p>
        </p:txBody>
      </p:sp>
      <p:sp>
        <p:nvSpPr>
          <p:cNvPr id="423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371600"/>
            <a:ext cx="5715000" cy="452596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Found in all food groups.</a:t>
            </a:r>
          </a:p>
          <a:p>
            <a:pPr eaLnBrk="1" hangingPunct="1"/>
            <a:r>
              <a:rPr lang="en-US" altLang="zh-CN" sz="2800" smtClean="0"/>
              <a:t>More reliably found in animal products.</a:t>
            </a:r>
          </a:p>
          <a:p>
            <a:pPr eaLnBrk="1" hangingPunct="1"/>
            <a:r>
              <a:rPr lang="en-US" altLang="zh-CN" sz="2800" i="1" smtClean="0">
                <a:solidFill>
                  <a:srgbClr val="0000CC"/>
                </a:solidFill>
              </a:rPr>
              <a:t>Often other substances in foods decrease absorption</a:t>
            </a:r>
            <a:r>
              <a:rPr lang="en-US" altLang="zh-CN" sz="2800" smtClean="0"/>
              <a:t> (bioavailability) of minerals</a:t>
            </a:r>
          </a:p>
          <a:p>
            <a:pPr lvl="1" eaLnBrk="1" hangingPunct="1"/>
            <a:r>
              <a:rPr lang="en-US" altLang="zh-CN" sz="2400" i="1" smtClean="0">
                <a:solidFill>
                  <a:srgbClr val="990000"/>
                </a:solidFill>
              </a:rPr>
              <a:t>Oxalate</a:t>
            </a:r>
            <a:r>
              <a:rPr lang="en-US" altLang="zh-CN" sz="2400" smtClean="0">
                <a:solidFill>
                  <a:srgbClr val="990000"/>
                </a:solidFill>
              </a:rPr>
              <a:t>,</a:t>
            </a:r>
            <a:r>
              <a:rPr lang="en-US" altLang="zh-CN" sz="2400" smtClean="0"/>
              <a:t> found in spinach, prevents absorption of most </a:t>
            </a:r>
            <a:r>
              <a:rPr lang="en-US" altLang="zh-CN" sz="2400" smtClean="0">
                <a:solidFill>
                  <a:srgbClr val="0000CC"/>
                </a:solidFill>
              </a:rPr>
              <a:t>calcium </a:t>
            </a:r>
            <a:r>
              <a:rPr lang="en-US" altLang="zh-CN" sz="2400" smtClean="0"/>
              <a:t>in spinach.</a:t>
            </a:r>
          </a:p>
          <a:p>
            <a:pPr lvl="1" eaLnBrk="1" hangingPunct="1"/>
            <a:r>
              <a:rPr lang="en-US" altLang="zh-CN" sz="2400" i="1" smtClean="0">
                <a:solidFill>
                  <a:srgbClr val="CC0099"/>
                </a:solidFill>
              </a:rPr>
              <a:t>Phytate,</a:t>
            </a:r>
            <a:r>
              <a:rPr lang="en-US" altLang="zh-CN" sz="2400" smtClean="0"/>
              <a:t> form of phosphorous in most plants makes it poorly available</a:t>
            </a:r>
          </a:p>
        </p:txBody>
      </p:sp>
      <p:pic>
        <p:nvPicPr>
          <p:cNvPr id="7173" name="Picture 8" descr="Phy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133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990000"/>
                </a:solidFill>
              </a:rPr>
              <a:t>Oxalate</a:t>
            </a:r>
            <a:endParaRPr lang="zh-CN" altLang="en-US" sz="2000" b="1" i="1">
              <a:solidFill>
                <a:srgbClr val="99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143000" y="6324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CC0099"/>
                </a:solidFill>
              </a:rPr>
              <a:t>Phytate</a:t>
            </a:r>
            <a:endParaRPr lang="zh-CN" altLang="en-US" sz="2000" b="1" i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mtClean="0"/>
              <a:t>Calcium (Ca)</a:t>
            </a:r>
            <a:endParaRPr lang="zh-CN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3838"/>
            <a:ext cx="4495800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2800" i="1" smtClean="0">
                <a:solidFill>
                  <a:srgbClr val="0000CC"/>
                </a:solidFill>
              </a:rPr>
              <a:t>Most abundant mineral</a:t>
            </a:r>
            <a:r>
              <a:rPr lang="en-US" altLang="zh-CN" sz="2800" smtClean="0"/>
              <a:t> in animal tissues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99% Ca in skeleton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1% Present in: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 sz="2000" smtClean="0"/>
              <a:t>Blood &amp; other tissues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800" smtClean="0">
                <a:solidFill>
                  <a:srgbClr val="CC0099"/>
                </a:solidFill>
              </a:rPr>
              <a:t>Lots of functions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Bone structure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Nerve function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Blood clotting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Muscle contraction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 smtClean="0"/>
              <a:t>Cellular metabolism</a:t>
            </a:r>
          </a:p>
        </p:txBody>
      </p:sp>
      <p:pic>
        <p:nvPicPr>
          <p:cNvPr id="11268" name="Picture 7" descr="C11F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932238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868362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latin typeface="Times New Roman" pitchFamily="18" charset="0"/>
              </a:rPr>
              <a:t>Dietary requirements</a:t>
            </a:r>
            <a:endParaRPr lang="zh-CN" altLang="en-US" sz="4800" smtClean="0">
              <a:latin typeface="Times New Roman" pitchFamily="18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solidFill>
                  <a:srgbClr val="0000CC"/>
                </a:solidFill>
              </a:rPr>
              <a:t>Dietary requirements:</a:t>
            </a:r>
            <a:r>
              <a:rPr lang="en-US" altLang="zh-CN" smtClean="0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Adult : 800 mg/day;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Women during pregnancy, lactation and post-menopause: 1.5 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Children (1-18 yrs): 0.8-1.2 g/ 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smtClean="0"/>
              <a:t>Infants: (&lt; 1 year): 300-500 mg /day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solidFill>
                  <a:srgbClr val="CC0099"/>
                </a:solidFill>
              </a:rPr>
              <a:t>Food Sources:</a:t>
            </a:r>
            <a:r>
              <a:rPr lang="en-US" altLang="zh-CN" smtClean="0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 smtClean="0">
                <a:solidFill>
                  <a:srgbClr val="CC0000"/>
                </a:solidFill>
              </a:rPr>
              <a:t>Best</a:t>
            </a:r>
            <a:r>
              <a:rPr lang="en-US" altLang="zh-CN" sz="2400" u="sng" smtClean="0">
                <a:solidFill>
                  <a:srgbClr val="CC0000"/>
                </a:solidFill>
              </a:rPr>
              <a:t> sources</a:t>
            </a:r>
            <a:r>
              <a:rPr lang="en-US" altLang="zh-CN" sz="2400" smtClean="0">
                <a:solidFill>
                  <a:srgbClr val="CC0000"/>
                </a:solidFill>
              </a:rPr>
              <a:t>:</a:t>
            </a:r>
            <a:r>
              <a:rPr lang="en-US" altLang="zh-CN" sz="2400" smtClean="0"/>
              <a:t> milk and milk product;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 smtClean="0">
                <a:solidFill>
                  <a:srgbClr val="0000CC"/>
                </a:solidFill>
              </a:rPr>
              <a:t>Good</a:t>
            </a:r>
            <a:r>
              <a:rPr lang="en-US" altLang="zh-CN" sz="2400" u="sng" smtClean="0">
                <a:solidFill>
                  <a:srgbClr val="0000CC"/>
                </a:solidFill>
              </a:rPr>
              <a:t> sources:</a:t>
            </a:r>
            <a:r>
              <a:rPr lang="en-US" altLang="zh-CN" sz="2400" smtClean="0"/>
              <a:t> beans, leafy vegetables, fish, cabbage, egg yolk.</a:t>
            </a:r>
            <a:endParaRPr lang="zh-CN" altLang="en-US" sz="2400" smtClean="0"/>
          </a:p>
        </p:txBody>
      </p:sp>
      <p:pic>
        <p:nvPicPr>
          <p:cNvPr id="12292" name="Picture 4" descr="bd0887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5908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85800"/>
            <a:ext cx="8664575" cy="23034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4000" smtClean="0">
                <a:solidFill>
                  <a:srgbClr val="33CC33"/>
                </a:solidFill>
              </a:rPr>
              <a:t> </a:t>
            </a:r>
            <a:r>
              <a:rPr lang="en-US" altLang="zh-CN" smtClean="0">
                <a:solidFill>
                  <a:srgbClr val="990000"/>
                </a:solidFill>
              </a:rPr>
              <a:t>Absorption of calcium</a:t>
            </a:r>
            <a:r>
              <a:rPr lang="en-US" altLang="zh-CN" sz="2800" b="0" smtClean="0">
                <a:solidFill>
                  <a:srgbClr val="990000"/>
                </a:solidFill>
              </a:rPr>
              <a:t>:</a:t>
            </a:r>
            <a:r>
              <a:rPr lang="en-US" altLang="zh-CN" sz="2800" b="0" smtClean="0"/>
              <a:t> </a:t>
            </a:r>
          </a:p>
          <a:p>
            <a:pPr marL="1255713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400" smtClean="0"/>
              <a:t> </a:t>
            </a:r>
            <a:r>
              <a:rPr lang="en-US" altLang="zh-CN" smtClean="0"/>
              <a:t>in small intestine (duodenum), </a:t>
            </a:r>
            <a:r>
              <a:rPr lang="en-GB" altLang="zh-CN" smtClean="0"/>
              <a:t>first half jejunum against electrical and concentration gradient,</a:t>
            </a:r>
            <a:r>
              <a:rPr lang="en-US" altLang="zh-CN" smtClean="0"/>
              <a:t> by an </a:t>
            </a:r>
            <a:r>
              <a:rPr lang="en-US" altLang="zh-CN" smtClean="0">
                <a:solidFill>
                  <a:srgbClr val="0000CC"/>
                </a:solidFill>
              </a:rPr>
              <a:t>energy dependent active process</a:t>
            </a:r>
            <a:r>
              <a:rPr lang="en-US" altLang="zh-CN" smtClean="0"/>
              <a:t>, which influenced by several  factors.</a:t>
            </a:r>
            <a:endParaRPr lang="en-US" altLang="zh-CN" b="0" smtClean="0"/>
          </a:p>
        </p:txBody>
      </p:sp>
      <p:sp>
        <p:nvSpPr>
          <p:cNvPr id="446467" name="AutoShape 3"/>
          <p:cNvSpPr>
            <a:spLocks/>
          </p:cNvSpPr>
          <p:nvPr/>
        </p:nvSpPr>
        <p:spPr bwMode="auto">
          <a:xfrm>
            <a:off x="2749550" y="4237038"/>
            <a:ext cx="144463" cy="841375"/>
          </a:xfrm>
          <a:prstGeom prst="leftBrace">
            <a:avLst>
              <a:gd name="adj1" fmla="val 485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28600" y="4359275"/>
            <a:ext cx="2386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r>
              <a:rPr lang="en-GB" altLang="zh-CN" sz="2800" b="1">
                <a:solidFill>
                  <a:srgbClr val="0000CC"/>
                </a:solidFill>
              </a:rPr>
              <a:t> Mechanism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965450" y="4021138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>
                <a:solidFill>
                  <a:srgbClr val="000000"/>
                </a:solidFill>
              </a:rPr>
              <a:t>Simple diffusion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2894013" y="47244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SzPct val="85000"/>
            </a:pPr>
            <a:r>
              <a:rPr lang="en-GB" altLang="zh-CN" sz="2400" b="1">
                <a:solidFill>
                  <a:srgbClr val="000000"/>
                </a:solidFill>
              </a:rPr>
              <a:t>An active transport involving Ca pump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bldLvl="2"/>
      <p:bldP spid="446467" grpId="0" animBg="1"/>
      <p:bldP spid="446468" grpId="0"/>
      <p:bldP spid="446469" grpId="0"/>
      <p:bldP spid="446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46050" y="685800"/>
            <a:ext cx="876935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>
                <a:solidFill>
                  <a:srgbClr val="33CC33"/>
                </a:solidFill>
              </a:rPr>
              <a:t>     </a:t>
            </a:r>
            <a:r>
              <a:rPr lang="en-GB" altLang="zh-CN" sz="3200" b="1">
                <a:solidFill>
                  <a:srgbClr val="990000"/>
                </a:solidFill>
              </a:rPr>
              <a:t>Factor promoting Ca absorption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CC"/>
                </a:solidFill>
              </a:rPr>
              <a:t>1.</a:t>
            </a:r>
            <a:r>
              <a:rPr lang="en-US" altLang="zh-CN" sz="2400" b="1" u="sng">
                <a:solidFill>
                  <a:srgbClr val="0000CC"/>
                </a:solidFill>
              </a:rPr>
              <a:t> Vit.D</a:t>
            </a:r>
            <a:r>
              <a:rPr lang="en-US" altLang="zh-CN" sz="2400" b="1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CC0000"/>
                </a:solidFill>
              </a:rPr>
              <a:t>induce the synthesis of Ca binding protein</a:t>
            </a:r>
            <a:r>
              <a:rPr lang="en-US" altLang="zh-CN" sz="2400" b="1">
                <a:solidFill>
                  <a:srgbClr val="000000"/>
                </a:solidFill>
              </a:rPr>
              <a:t> in the intestinal epithelial cells and promotes Ca absorption.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2.</a:t>
            </a:r>
            <a:r>
              <a:rPr lang="en-US" altLang="zh-CN" sz="2400" b="1" u="sng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0000CC"/>
                </a:solidFill>
              </a:rPr>
              <a:t>Parathyroid hormone (PTH)</a:t>
            </a:r>
            <a:r>
              <a:rPr lang="en-US" altLang="zh-CN" sz="2400" b="1">
                <a:solidFill>
                  <a:srgbClr val="000000"/>
                </a:solidFill>
              </a:rPr>
              <a:t> enhances Ca absorption through the increased synthesis of calcitriol.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3</a:t>
            </a:r>
            <a:r>
              <a:rPr lang="en-US" altLang="zh-CN" sz="2400" b="1">
                <a:solidFill>
                  <a:srgbClr val="0000CC"/>
                </a:solidFill>
              </a:rPr>
              <a:t>. </a:t>
            </a:r>
            <a:r>
              <a:rPr lang="en-US" altLang="zh-CN" sz="2400" b="1" u="sng">
                <a:solidFill>
                  <a:srgbClr val="0000CC"/>
                </a:solidFill>
              </a:rPr>
              <a:t>Acidity (low pH)</a:t>
            </a:r>
            <a:r>
              <a:rPr lang="en-US" altLang="zh-CN" sz="2400" b="1">
                <a:solidFill>
                  <a:srgbClr val="000000"/>
                </a:solidFill>
              </a:rPr>
              <a:t> is more favorable for Ca absorption.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4. </a:t>
            </a:r>
            <a:r>
              <a:rPr lang="en-US" altLang="zh-CN" sz="2400" b="1" u="sng">
                <a:solidFill>
                  <a:srgbClr val="0000CC"/>
                </a:solidFill>
              </a:rPr>
              <a:t>Lactose</a:t>
            </a:r>
            <a:r>
              <a:rPr lang="en-US" altLang="zh-CN" sz="2400" b="1">
                <a:solidFill>
                  <a:srgbClr val="000000"/>
                </a:solidFill>
              </a:rPr>
              <a:t> promotes calcium uptake by intestinal cell.</a:t>
            </a:r>
          </a:p>
          <a:p>
            <a:pPr marL="261938" indent="-26193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CC"/>
                </a:solidFill>
              </a:rPr>
              <a:t>5.</a:t>
            </a:r>
            <a:r>
              <a:rPr lang="en-US" altLang="zh-CN" sz="2400" b="1" u="sng">
                <a:solidFill>
                  <a:srgbClr val="0000CC"/>
                </a:solidFill>
              </a:rPr>
              <a:t> Lysine and arginine</a:t>
            </a:r>
            <a:r>
              <a:rPr lang="en-US" altLang="zh-CN" sz="2400" b="1">
                <a:solidFill>
                  <a:srgbClr val="000000"/>
                </a:solidFill>
              </a:rPr>
              <a:t> facilitate Ca absorption.</a:t>
            </a:r>
          </a:p>
        </p:txBody>
      </p:sp>
    </p:spTree>
    <p:extLst>
      <p:ext uri="{BB962C8B-B14F-4D97-AF65-F5344CB8AC3E}">
        <p14:creationId xmlns:p14="http://schemas.microsoft.com/office/powerpoint/2010/main" val="1321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04800" y="436563"/>
            <a:ext cx="8640763" cy="545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 dirty="0">
                <a:solidFill>
                  <a:srgbClr val="33CC33"/>
                </a:solidFill>
              </a:rPr>
              <a:t>     </a:t>
            </a:r>
            <a:r>
              <a:rPr lang="en-GB" altLang="zh-CN" sz="3200" b="1" dirty="0">
                <a:solidFill>
                  <a:srgbClr val="990000"/>
                </a:solidFill>
              </a:rPr>
              <a:t>Factor inhibiting </a:t>
            </a:r>
            <a:r>
              <a:rPr lang="en-GB" altLang="zh-CN" sz="3200" b="1" dirty="0" err="1">
                <a:solidFill>
                  <a:srgbClr val="990000"/>
                </a:solidFill>
              </a:rPr>
              <a:t>Ca</a:t>
            </a:r>
            <a:r>
              <a:rPr lang="en-GB" altLang="zh-CN" sz="3200" b="1" dirty="0">
                <a:solidFill>
                  <a:srgbClr val="990000"/>
                </a:solidFill>
              </a:rPr>
              <a:t> absorption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</a:rPr>
              <a:t>. </a:t>
            </a:r>
            <a:r>
              <a:rPr lang="en-US" altLang="zh-CN" sz="2400" b="1" u="sng" dirty="0" err="1">
                <a:solidFill>
                  <a:srgbClr val="0000CC"/>
                </a:solidFill>
              </a:rPr>
              <a:t>Phytates</a:t>
            </a:r>
            <a:r>
              <a:rPr lang="en-US" altLang="zh-CN" sz="2400" b="1" u="sng" dirty="0">
                <a:solidFill>
                  <a:srgbClr val="0000CC"/>
                </a:solidFill>
              </a:rPr>
              <a:t> and oxalates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u="sng" dirty="0">
                <a:solidFill>
                  <a:srgbClr val="CC0000"/>
                </a:solidFill>
              </a:rPr>
              <a:t>form insoluble salts</a:t>
            </a:r>
            <a:r>
              <a:rPr lang="en-US" altLang="zh-CN" sz="2400" b="1" dirty="0">
                <a:solidFill>
                  <a:srgbClr val="000000"/>
                </a:solidFill>
              </a:rPr>
              <a:t> and interfere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2. The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phosphate</a:t>
            </a:r>
            <a:r>
              <a:rPr lang="en-US" altLang="zh-CN" sz="2400" b="1" dirty="0">
                <a:solidFill>
                  <a:srgbClr val="000000"/>
                </a:solidFill>
              </a:rPr>
              <a:t> results in the formation of </a:t>
            </a:r>
            <a:r>
              <a:rPr lang="en-US" altLang="zh-CN" sz="2400" b="1" u="sng" dirty="0">
                <a:solidFill>
                  <a:srgbClr val="CC0000"/>
                </a:solidFill>
              </a:rPr>
              <a:t>insoluble </a:t>
            </a:r>
            <a:r>
              <a:rPr lang="en-US" altLang="zh-CN" sz="2400" b="1" u="sng" dirty="0" err="1">
                <a:solidFill>
                  <a:srgbClr val="CC0000"/>
                </a:solidFill>
              </a:rPr>
              <a:t>Ca</a:t>
            </a:r>
            <a:r>
              <a:rPr lang="en-US" altLang="zh-CN" sz="2400" b="1" u="sng" dirty="0">
                <a:solidFill>
                  <a:srgbClr val="CC0000"/>
                </a:solidFill>
              </a:rPr>
              <a:t> phosphate</a:t>
            </a:r>
            <a:r>
              <a:rPr lang="en-US" altLang="zh-CN" sz="2400" b="1" dirty="0">
                <a:solidFill>
                  <a:srgbClr val="000000"/>
                </a:solidFill>
              </a:rPr>
              <a:t> and prevent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uptake. </a:t>
            </a:r>
            <a:r>
              <a:rPr lang="en-US" altLang="zh-CN" sz="2400" b="1" u="sng" dirty="0" smtClean="0">
                <a:solidFill>
                  <a:srgbClr val="000000"/>
                </a:solidFill>
              </a:rPr>
              <a:t> </a:t>
            </a:r>
            <a:endParaRPr lang="en-US" altLang="zh-CN" sz="2400" b="1" u="sng" dirty="0">
              <a:solidFill>
                <a:srgbClr val="000000"/>
              </a:solidFill>
            </a:endParaRP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3.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free fatty acids</a:t>
            </a:r>
            <a:r>
              <a:rPr lang="en-US" altLang="zh-CN" sz="2400" b="1" dirty="0">
                <a:solidFill>
                  <a:srgbClr val="000000"/>
                </a:solidFill>
              </a:rPr>
              <a:t> are react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to form insoluble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soaps.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4.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alkaline condition (high pH)</a:t>
            </a:r>
            <a:r>
              <a:rPr lang="en-US" altLang="zh-CN" sz="2400" b="1" dirty="0">
                <a:solidFill>
                  <a:srgbClr val="000000"/>
                </a:solidFill>
              </a:rPr>
              <a:t>  is </a:t>
            </a:r>
            <a:r>
              <a:rPr lang="en-US" altLang="zh-CN" sz="2400" b="1" dirty="0">
                <a:solidFill>
                  <a:srgbClr val="CC0000"/>
                </a:solidFill>
              </a:rPr>
              <a:t>unfavorable</a:t>
            </a:r>
            <a:r>
              <a:rPr lang="en-US" altLang="zh-CN" sz="2400" b="1" dirty="0">
                <a:solidFill>
                  <a:srgbClr val="000000"/>
                </a:solidFill>
              </a:rPr>
              <a:t> for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5.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fiber</a:t>
            </a:r>
            <a:r>
              <a:rPr lang="en-US" altLang="zh-CN" sz="2400" b="1" dirty="0">
                <a:solidFill>
                  <a:srgbClr val="000000"/>
                </a:solidFill>
              </a:rPr>
              <a:t> interferes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6. </a:t>
            </a:r>
            <a:r>
              <a:rPr lang="en-US" altLang="zh-CN" sz="2400" b="1" dirty="0">
                <a:solidFill>
                  <a:srgbClr val="0000CC"/>
                </a:solidFill>
              </a:rPr>
              <a:t>Low estrogen levels</a:t>
            </a:r>
            <a:r>
              <a:rPr lang="en-US" altLang="zh-CN" sz="2400" b="1" dirty="0">
                <a:solidFill>
                  <a:srgbClr val="000000"/>
                </a:solidFill>
              </a:rPr>
              <a:t> (postmenopausal women)</a:t>
            </a:r>
          </a:p>
        </p:txBody>
      </p:sp>
    </p:spTree>
    <p:extLst>
      <p:ext uri="{BB962C8B-B14F-4D97-AF65-F5344CB8AC3E}">
        <p14:creationId xmlns:p14="http://schemas.microsoft.com/office/powerpoint/2010/main" val="2071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build="p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1682</Words>
  <Application>Microsoft Office PowerPoint</Application>
  <PresentationFormat>On-screen Show (4:3)</PresentationFormat>
  <Paragraphs>181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11_默认设计模板</vt:lpstr>
      <vt:lpstr>12_默认设计模板</vt:lpstr>
      <vt:lpstr>13_默认设计模板</vt:lpstr>
      <vt:lpstr>14_默认设计模板</vt:lpstr>
      <vt:lpstr>15_默认设计模板</vt:lpstr>
      <vt:lpstr>Mineral metabolism</vt:lpstr>
      <vt:lpstr>Functions of Minerals</vt:lpstr>
      <vt:lpstr>Classification</vt:lpstr>
      <vt:lpstr>Minerals in Foods</vt:lpstr>
      <vt:lpstr>Calcium (Ca)</vt:lpstr>
      <vt:lpstr>Dietary requirements</vt:lpstr>
      <vt:lpstr>PowerPoint Presentation</vt:lpstr>
      <vt:lpstr>PowerPoint Presentation</vt:lpstr>
      <vt:lpstr>PowerPoint Presentation</vt:lpstr>
      <vt:lpstr>PowerPoint Presentation</vt:lpstr>
      <vt:lpstr>Factors Regulating Plasma Ca Level</vt:lpstr>
      <vt:lpstr>Regulation of Calcium Homeostasis</vt:lpstr>
      <vt:lpstr>Calcium Deficiencies -Rickets</vt:lpstr>
      <vt:lpstr>Calcium Deficiencies -Osteoporosis</vt:lpstr>
      <vt:lpstr>Phosphorous (P) </vt:lpstr>
      <vt:lpstr>Functions of Phosphorus</vt:lpstr>
      <vt:lpstr>Dietary requirements</vt:lpstr>
      <vt:lpstr>Absorption and Excretion</vt:lpstr>
      <vt:lpstr>Serum phosphate</vt:lpstr>
      <vt:lpstr>PowerPoint Presentation</vt:lpstr>
      <vt:lpstr>Iron</vt:lpstr>
      <vt:lpstr>Functions</vt:lpstr>
      <vt:lpstr>Dietary requirements</vt:lpstr>
      <vt:lpstr>Iron absorption</vt:lpstr>
      <vt:lpstr>PowerPoint Presentation</vt:lpstr>
      <vt:lpstr>PowerPoint Presentation</vt:lpstr>
      <vt:lpstr>A general overview of iron metabolism</vt:lpstr>
      <vt:lpstr>Disease states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metabolism</dc:title>
  <dc:creator>hp</dc:creator>
  <cp:lastModifiedBy>hp</cp:lastModifiedBy>
  <cp:revision>7</cp:revision>
  <dcterms:created xsi:type="dcterms:W3CDTF">2018-12-07T16:40:23Z</dcterms:created>
  <dcterms:modified xsi:type="dcterms:W3CDTF">2018-12-16T20:30:19Z</dcterms:modified>
</cp:coreProperties>
</file>