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8" roundtripDataSignature="AMtx7miRk47T6jUmZHsoq07D2NlFnXsB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34" Type="http://schemas.openxmlformats.org/officeDocument/2006/relationships/slide" Target="slides/slide30.xml"/><Relationship Id="rId78" Type="http://customschemas.google.com/relationships/presentationmetadata" Target="meta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a:latin typeface="Calibri"/>
              <a:ea typeface="Calibri"/>
              <a:cs typeface="Calibri"/>
              <a:sym typeface="Calibri"/>
            </a:endParaRPr>
          </a:p>
          <a:p>
            <a:pPr indent="0" lvl="0" marL="0" rtl="0" algn="l">
              <a:spcBef>
                <a:spcPts val="0"/>
              </a:spcBef>
              <a:spcAft>
                <a:spcPts val="0"/>
              </a:spcAft>
              <a:buNone/>
            </a:pPr>
            <a:r>
              <a:t/>
            </a:r>
            <a:endParaRPr/>
          </a:p>
        </p:txBody>
      </p:sp>
      <p:sp>
        <p:nvSpPr>
          <p:cNvPr id="432" name="Google Shape;43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643" name="Google Shape;64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solidFill>
                <a:srgbClr val="00548F"/>
              </a:solidFill>
              <a:latin typeface="Arial"/>
              <a:ea typeface="Arial"/>
              <a:cs typeface="Arial"/>
              <a:sym typeface="Arial"/>
            </a:endParaRPr>
          </a:p>
        </p:txBody>
      </p:sp>
      <p:sp>
        <p:nvSpPr>
          <p:cNvPr id="724" name="Google Shape;72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latin typeface="Calibri"/>
              <a:ea typeface="Calibri"/>
              <a:cs typeface="Calibri"/>
              <a:sym typeface="Calibri"/>
            </a:endParaRPr>
          </a:p>
        </p:txBody>
      </p:sp>
      <p:sp>
        <p:nvSpPr>
          <p:cNvPr id="824" name="Google Shape;82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i="0" sz="1800">
              <a:latin typeface="Calibri"/>
              <a:ea typeface="Calibri"/>
              <a:cs typeface="Calibri"/>
              <a:sym typeface="Calibri"/>
            </a:endParaRPr>
          </a:p>
        </p:txBody>
      </p:sp>
      <p:sp>
        <p:nvSpPr>
          <p:cNvPr id="867" name="Google Shape;867;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7" name="Google Shape;887;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666"/>
              </a:lnSpc>
              <a:spcBef>
                <a:spcPts val="0"/>
              </a:spcBef>
              <a:spcAft>
                <a:spcPts val="0"/>
              </a:spcAft>
              <a:buNone/>
            </a:pPr>
            <a:br>
              <a:rPr lang="en-US" sz="1800">
                <a:solidFill>
                  <a:srgbClr val="241F1F"/>
                </a:solidFill>
                <a:latin typeface="Times New Roman"/>
                <a:ea typeface="Times New Roman"/>
                <a:cs typeface="Times New Roman"/>
                <a:sym typeface="Times New Roman"/>
              </a:rPr>
            </a:br>
            <a:endParaRPr sz="1800">
              <a:latin typeface="Calibri"/>
              <a:ea typeface="Calibri"/>
              <a:cs typeface="Calibri"/>
              <a:sym typeface="Calibri"/>
            </a:endParaRPr>
          </a:p>
          <a:p>
            <a:pPr indent="0" lvl="0" marL="0" rtl="0" algn="l">
              <a:spcBef>
                <a:spcPts val="0"/>
              </a:spcBef>
              <a:spcAft>
                <a:spcPts val="0"/>
              </a:spcAft>
              <a:buNone/>
            </a:pPr>
            <a:r>
              <a:t/>
            </a:r>
            <a:endParaRPr/>
          </a:p>
        </p:txBody>
      </p:sp>
      <p:sp>
        <p:nvSpPr>
          <p:cNvPr id="899" name="Google Shape;89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2" name="Google Shape;93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7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7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75"/>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75"/>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7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7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7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8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84"/>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8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8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8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8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85"/>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85"/>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8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8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8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27" name="Shape 27"/>
        <p:cNvGrpSpPr/>
        <p:nvPr/>
      </p:nvGrpSpPr>
      <p:grpSpPr>
        <a:xfrm>
          <a:off x="0" y="0"/>
          <a:ext cx="0" cy="0"/>
          <a:chOff x="0" y="0"/>
          <a:chExt cx="0" cy="0"/>
        </a:xfrm>
      </p:grpSpPr>
      <p:sp>
        <p:nvSpPr>
          <p:cNvPr id="28" name="Google Shape;28;p7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7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76"/>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6"/>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2" name="Google Shape;32;p7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7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7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5" name="Google Shape;35;p7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7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7"/>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 name="Google Shape;39;p77"/>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 name="Google Shape;40;p7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7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7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7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8"/>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7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9"/>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2" name="Google Shape;52;p79"/>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79"/>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79"/>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7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8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3" name="Shape 63"/>
        <p:cNvGrpSpPr/>
        <p:nvPr/>
      </p:nvGrpSpPr>
      <p:grpSpPr>
        <a:xfrm>
          <a:off x="0" y="0"/>
          <a:ext cx="0" cy="0"/>
          <a:chOff x="0" y="0"/>
          <a:chExt cx="0" cy="0"/>
        </a:xfrm>
      </p:grpSpPr>
      <p:sp>
        <p:nvSpPr>
          <p:cNvPr id="64" name="Google Shape;64;p8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8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8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82"/>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2"/>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2"/>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2"/>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82"/>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5" name="Google Shape;75;p82"/>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2"/>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50" u="none" cap="none" strike="noStrike">
                <a:solidFill>
                  <a:schemeClr val="dk2"/>
                </a:solidFill>
                <a:latin typeface="Calibri"/>
                <a:ea typeface="Calibri"/>
                <a:cs typeface="Calibri"/>
                <a:sym typeface="Calibri"/>
              </a:defRPr>
            </a:lvl1pPr>
            <a:lvl2pPr indent="0" lvl="1" marL="0" algn="r">
              <a:spcBef>
                <a:spcPts val="0"/>
              </a:spcBef>
              <a:buNone/>
              <a:defRPr b="0" i="0" sz="1050" u="none" cap="none" strike="noStrike">
                <a:solidFill>
                  <a:schemeClr val="dk2"/>
                </a:solidFill>
                <a:latin typeface="Calibri"/>
                <a:ea typeface="Calibri"/>
                <a:cs typeface="Calibri"/>
                <a:sym typeface="Calibri"/>
              </a:defRPr>
            </a:lvl2pPr>
            <a:lvl3pPr indent="0" lvl="2" marL="0" algn="r">
              <a:spcBef>
                <a:spcPts val="0"/>
              </a:spcBef>
              <a:buNone/>
              <a:defRPr b="0" i="0" sz="1050" u="none" cap="none" strike="noStrike">
                <a:solidFill>
                  <a:schemeClr val="dk2"/>
                </a:solidFill>
                <a:latin typeface="Calibri"/>
                <a:ea typeface="Calibri"/>
                <a:cs typeface="Calibri"/>
                <a:sym typeface="Calibri"/>
              </a:defRPr>
            </a:lvl3pPr>
            <a:lvl4pPr indent="0" lvl="3" marL="0" algn="r">
              <a:spcBef>
                <a:spcPts val="0"/>
              </a:spcBef>
              <a:buNone/>
              <a:defRPr b="0" i="0" sz="1050" u="none" cap="none" strike="noStrike">
                <a:solidFill>
                  <a:schemeClr val="dk2"/>
                </a:solidFill>
                <a:latin typeface="Calibri"/>
                <a:ea typeface="Calibri"/>
                <a:cs typeface="Calibri"/>
                <a:sym typeface="Calibri"/>
              </a:defRPr>
            </a:lvl4pPr>
            <a:lvl5pPr indent="0" lvl="4" marL="0" algn="r">
              <a:spcBef>
                <a:spcPts val="0"/>
              </a:spcBef>
              <a:buNone/>
              <a:defRPr b="0" i="0" sz="1050" u="none" cap="none" strike="noStrike">
                <a:solidFill>
                  <a:schemeClr val="dk2"/>
                </a:solidFill>
                <a:latin typeface="Calibri"/>
                <a:ea typeface="Calibri"/>
                <a:cs typeface="Calibri"/>
                <a:sym typeface="Calibri"/>
              </a:defRPr>
            </a:lvl5pPr>
            <a:lvl6pPr indent="0" lvl="5" marL="0" algn="r">
              <a:spcBef>
                <a:spcPts val="0"/>
              </a:spcBef>
              <a:buNone/>
              <a:defRPr b="0" i="0" sz="1050" u="none" cap="none" strike="noStrike">
                <a:solidFill>
                  <a:schemeClr val="dk2"/>
                </a:solidFill>
                <a:latin typeface="Calibri"/>
                <a:ea typeface="Calibri"/>
                <a:cs typeface="Calibri"/>
                <a:sym typeface="Calibri"/>
              </a:defRPr>
            </a:lvl6pPr>
            <a:lvl7pPr indent="0" lvl="6" marL="0" algn="r">
              <a:spcBef>
                <a:spcPts val="0"/>
              </a:spcBef>
              <a:buNone/>
              <a:defRPr b="0" i="0" sz="1050" u="none" cap="none" strike="noStrike">
                <a:solidFill>
                  <a:schemeClr val="dk2"/>
                </a:solidFill>
                <a:latin typeface="Calibri"/>
                <a:ea typeface="Calibri"/>
                <a:cs typeface="Calibri"/>
                <a:sym typeface="Calibri"/>
              </a:defRPr>
            </a:lvl7pPr>
            <a:lvl8pPr indent="0" lvl="7" marL="0" algn="r">
              <a:spcBef>
                <a:spcPts val="0"/>
              </a:spcBef>
              <a:buNone/>
              <a:defRPr b="0" i="0" sz="1050" u="none" cap="none" strike="noStrike">
                <a:solidFill>
                  <a:schemeClr val="dk2"/>
                </a:solidFill>
                <a:latin typeface="Calibri"/>
                <a:ea typeface="Calibri"/>
                <a:cs typeface="Calibri"/>
                <a:sym typeface="Calibri"/>
              </a:defRPr>
            </a:lvl8pPr>
            <a:lvl9pPr indent="0" lvl="8" marL="0" algn="r">
              <a:spcBef>
                <a:spcPts val="0"/>
              </a:spcBef>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83"/>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3"/>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3"/>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3"/>
          <p:cNvSpPr/>
          <p:nvPr>
            <p:ph idx="2" type="pic"/>
          </p:nvPr>
        </p:nvSpPr>
        <p:spPr>
          <a:xfrm>
            <a:off x="15" y="0"/>
            <a:ext cx="12191985"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rm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83" name="Google Shape;83;p83"/>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8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8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8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74"/>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7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7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7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7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7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74"/>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19.jpg"/><Relationship Id="rId5"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1.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5.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5.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8.png"/><Relationship Id="rId4" Type="http://schemas.openxmlformats.org/officeDocument/2006/relationships/image" Target="../media/image57.png"/><Relationship Id="rId5"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71.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78.png"/><Relationship Id="rId6"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81.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1"/>
          <p:cNvSpPr txBox="1"/>
          <p:nvPr>
            <p:ph type="ctrTitle"/>
          </p:nvPr>
        </p:nvSpPr>
        <p:spPr>
          <a:xfrm>
            <a:off x="965201" y="643467"/>
            <a:ext cx="6255026" cy="5054008"/>
          </a:xfrm>
          <a:prstGeom prst="rect">
            <a:avLst/>
          </a:prstGeom>
          <a:noFill/>
          <a:ln>
            <a:noFill/>
          </a:ln>
        </p:spPr>
        <p:txBody>
          <a:bodyPr anchorCtr="0" anchor="ctr" bIns="45700" lIns="91425" spcFirstLastPara="1" rIns="91425" wrap="square" tIns="45700">
            <a:normAutofit/>
          </a:bodyPr>
          <a:lstStyle/>
          <a:p>
            <a:pPr indent="0" lvl="0" marL="0" rtl="0" algn="r">
              <a:lnSpc>
                <a:spcPct val="85000"/>
              </a:lnSpc>
              <a:spcBef>
                <a:spcPts val="0"/>
              </a:spcBef>
              <a:spcAft>
                <a:spcPts val="0"/>
              </a:spcAft>
              <a:buClr>
                <a:srgbClr val="262626"/>
              </a:buClr>
              <a:buSzPts val="8000"/>
              <a:buFont typeface="Calibri"/>
              <a:buNone/>
            </a:pPr>
            <a:r>
              <a:rPr lang="en-US"/>
              <a:t>Lower Limb Fractures Pt.1</a:t>
            </a:r>
            <a:endParaRPr/>
          </a:p>
        </p:txBody>
      </p:sp>
      <p:sp>
        <p:nvSpPr>
          <p:cNvPr id="107" name="Google Shape;107;p1"/>
          <p:cNvSpPr txBox="1"/>
          <p:nvPr>
            <p:ph idx="1" type="subTitle"/>
          </p:nvPr>
        </p:nvSpPr>
        <p:spPr>
          <a:xfrm>
            <a:off x="7870995" y="1391368"/>
            <a:ext cx="3341488" cy="355820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1800"/>
              <a:buNone/>
            </a:pPr>
            <a:r>
              <a:rPr lang="en-US" sz="1800"/>
              <a:t>MOHAMMAD SAID DAWOOD M.D.</a:t>
            </a:r>
            <a:endParaRPr/>
          </a:p>
          <a:p>
            <a:pPr indent="0" lvl="0" marL="0" rtl="0" algn="ctr">
              <a:lnSpc>
                <a:spcPct val="90000"/>
              </a:lnSpc>
              <a:spcBef>
                <a:spcPts val="1400"/>
              </a:spcBef>
              <a:spcAft>
                <a:spcPts val="0"/>
              </a:spcAft>
              <a:buSzPts val="1800"/>
              <a:buNone/>
            </a:pPr>
            <a:r>
              <a:rPr lang="en-US" sz="1800"/>
              <a:t>ORTHOPEDICS AND RECONSTRUCTIVE SURGERY CONSULTANT</a:t>
            </a:r>
            <a:endParaRPr/>
          </a:p>
          <a:p>
            <a:pPr indent="0" lvl="0" marL="0" rtl="0" algn="ctr">
              <a:lnSpc>
                <a:spcPct val="90000"/>
              </a:lnSpc>
              <a:spcBef>
                <a:spcPts val="1400"/>
              </a:spcBef>
              <a:spcAft>
                <a:spcPts val="0"/>
              </a:spcAft>
              <a:buSzPts val="1800"/>
              <a:buNone/>
            </a:pPr>
            <a:r>
              <a:rPr lang="en-US" sz="1800"/>
              <a:t>FACULTY OF MEDICINE , MUT'AH UNIVERSITY</a:t>
            </a:r>
            <a:endParaRPr/>
          </a:p>
          <a:p>
            <a:pPr indent="0" lvl="0" marL="0" rtl="0" algn="ctr">
              <a:lnSpc>
                <a:spcPct val="90000"/>
              </a:lnSpc>
              <a:spcBef>
                <a:spcPts val="1400"/>
              </a:spcBef>
              <a:spcAft>
                <a:spcPts val="0"/>
              </a:spcAft>
              <a:buSzPts val="1800"/>
              <a:buNone/>
            </a:pPr>
            <a:r>
              <a:rPr lang="en-US" sz="1800"/>
              <a:t>2020</a:t>
            </a:r>
            <a:endParaRPr/>
          </a:p>
          <a:p>
            <a:pPr indent="0" lvl="0" marL="0" rtl="0" algn="ctr">
              <a:lnSpc>
                <a:spcPct val="90000"/>
              </a:lnSpc>
              <a:spcBef>
                <a:spcPts val="1400"/>
              </a:spcBef>
              <a:spcAft>
                <a:spcPts val="0"/>
              </a:spcAft>
              <a:buSzPts val="1800"/>
              <a:buNone/>
            </a:pPr>
            <a:r>
              <a:t/>
            </a:r>
            <a:endParaRPr sz="1800"/>
          </a:p>
        </p:txBody>
      </p:sp>
      <p:cxnSp>
        <p:nvCxnSpPr>
          <p:cNvPr id="108" name="Google Shape;108;p1"/>
          <p:cNvCxnSpPr/>
          <p:nvPr/>
        </p:nvCxnSpPr>
        <p:spPr>
          <a:xfrm>
            <a:off x="7534656" y="1391367"/>
            <a:ext cx="0" cy="3558208"/>
          </a:xfrm>
          <a:prstGeom prst="straightConnector1">
            <a:avLst/>
          </a:prstGeom>
          <a:noFill/>
          <a:ln cap="flat" cmpd="sng" w="12700">
            <a:solidFill>
              <a:schemeClr val="dk2"/>
            </a:solidFill>
            <a:prstDash val="solid"/>
            <a:round/>
            <a:headEnd len="sm" w="sm" type="none"/>
            <a:tailEnd len="sm" w="sm" type="none"/>
          </a:ln>
        </p:spPr>
      </p:cxnSp>
      <p:sp>
        <p:nvSpPr>
          <p:cNvPr id="109" name="Google Shape;109;p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
          <p:cNvSpPr txBox="1"/>
          <p:nvPr/>
        </p:nvSpPr>
        <p:spPr>
          <a:xfrm>
            <a:off x="8800950" y="4949575"/>
            <a:ext cx="1880700" cy="12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wentieth Century"/>
                <a:ea typeface="Twentieth Century"/>
                <a:cs typeface="Twentieth Century"/>
                <a:sym typeface="Twentieth Century"/>
              </a:rPr>
              <a:t>Edited by;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Lana Sabateen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Malak Al-Majali</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Sara Khreisat</a:t>
            </a:r>
            <a:endParaRPr>
              <a:latin typeface="Twentieth Century"/>
              <a:ea typeface="Twentieth Century"/>
              <a:cs typeface="Twentieth Century"/>
              <a:sym typeface="Twentieth Centur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1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 name="Google Shape;222;p1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223" name="Google Shape;223;p1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Google Shape;224;p10"/>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Avulsion fracture</a:t>
            </a:r>
            <a:endParaRPr sz="6000">
              <a:solidFill>
                <a:srgbClr val="262626"/>
              </a:solidFill>
            </a:endParaRPr>
          </a:p>
        </p:txBody>
      </p:sp>
      <p:pic>
        <p:nvPicPr>
          <p:cNvPr id="225" name="Google Shape;225;p10"/>
          <p:cNvPicPr preferRelativeResize="0"/>
          <p:nvPr/>
        </p:nvPicPr>
        <p:blipFill rotWithShape="1">
          <a:blip r:embed="rId3">
            <a:alphaModFix/>
          </a:blip>
          <a:srcRect b="0" l="0" r="0" t="0"/>
          <a:stretch/>
        </p:blipFill>
        <p:spPr>
          <a:xfrm>
            <a:off x="1024733" y="640080"/>
            <a:ext cx="4742376" cy="3602736"/>
          </a:xfrm>
          <a:prstGeom prst="rect">
            <a:avLst/>
          </a:prstGeom>
          <a:noFill/>
          <a:ln>
            <a:noFill/>
          </a:ln>
        </p:spPr>
      </p:pic>
      <p:sp>
        <p:nvSpPr>
          <p:cNvPr id="226" name="Google Shape;226;p10"/>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27" name="Google Shape;227;p10"/>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228" name="Google Shape;228;p1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photo&#10;&#10;Description automatically generated" id="230" name="Google Shape;230;p10"/>
          <p:cNvPicPr preferRelativeResize="0"/>
          <p:nvPr>
            <p:ph idx="1" type="body"/>
          </p:nvPr>
        </p:nvPicPr>
        <p:blipFill rotWithShape="1">
          <a:blip r:embed="rId4">
            <a:alphaModFix/>
          </a:blip>
          <a:srcRect b="0" l="0" r="0" t="0"/>
          <a:stretch/>
        </p:blipFill>
        <p:spPr>
          <a:xfrm>
            <a:off x="6424891" y="640080"/>
            <a:ext cx="5150106" cy="54332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p1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7" name="Google Shape;237;p11"/>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Isolated Pelvic Fracture</a:t>
            </a:r>
            <a:endParaRPr/>
          </a:p>
        </p:txBody>
      </p:sp>
      <p:pic>
        <p:nvPicPr>
          <p:cNvPr descr="A picture containing film, photo, looking, close&#10;&#10;Description automatically generated" id="238" name="Google Shape;238;p11"/>
          <p:cNvPicPr preferRelativeResize="0"/>
          <p:nvPr/>
        </p:nvPicPr>
        <p:blipFill rotWithShape="1">
          <a:blip r:embed="rId3">
            <a:alphaModFix/>
          </a:blip>
          <a:srcRect b="0" l="0" r="0" t="0"/>
          <a:stretch/>
        </p:blipFill>
        <p:spPr>
          <a:xfrm>
            <a:off x="633998" y="636972"/>
            <a:ext cx="4020297" cy="2382025"/>
          </a:xfrm>
          <a:prstGeom prst="rect">
            <a:avLst/>
          </a:prstGeom>
          <a:noFill/>
          <a:ln>
            <a:noFill/>
          </a:ln>
        </p:spPr>
      </p:pic>
      <p:cxnSp>
        <p:nvCxnSpPr>
          <p:cNvPr id="239" name="Google Shape;239;p11"/>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photo, player, sitting, table&#10;&#10;Description automatically generated" id="240" name="Google Shape;240;p11"/>
          <p:cNvPicPr preferRelativeResize="0"/>
          <p:nvPr/>
        </p:nvPicPr>
        <p:blipFill rotWithShape="1">
          <a:blip r:embed="rId4">
            <a:alphaModFix/>
          </a:blip>
          <a:srcRect b="0" l="0" r="0" t="0"/>
          <a:stretch/>
        </p:blipFill>
        <p:spPr>
          <a:xfrm>
            <a:off x="633999" y="3076662"/>
            <a:ext cx="4020296" cy="2392075"/>
          </a:xfrm>
          <a:prstGeom prst="rect">
            <a:avLst/>
          </a:prstGeom>
          <a:noFill/>
          <a:ln>
            <a:noFill/>
          </a:ln>
        </p:spPr>
      </p:pic>
      <p:sp>
        <p:nvSpPr>
          <p:cNvPr id="241" name="Google Shape;241;p11"/>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457200" lvl="0" marL="457200" marR="457200" rtl="0" algn="l">
              <a:lnSpc>
                <a:spcPct val="90000"/>
              </a:lnSpc>
              <a:spcBef>
                <a:spcPts val="0"/>
              </a:spcBef>
              <a:spcAft>
                <a:spcPts val="0"/>
              </a:spcAft>
              <a:buSzPts val="2000"/>
              <a:buFont typeface="Calibri"/>
              <a:buAutoNum type="arabicPeriod" startAt="2"/>
            </a:pPr>
            <a:r>
              <a:rPr lang="en-US"/>
              <a:t>Direct fractures</a:t>
            </a:r>
            <a:endParaRPr/>
          </a:p>
          <a:p>
            <a:pPr indent="-285750" lvl="1" marL="578358" rtl="0" algn="l">
              <a:lnSpc>
                <a:spcPct val="90000"/>
              </a:lnSpc>
              <a:spcBef>
                <a:spcPts val="0"/>
              </a:spcBef>
              <a:spcAft>
                <a:spcPts val="0"/>
              </a:spcAft>
              <a:buSzPts val="2000"/>
              <a:buFont typeface="Arial"/>
              <a:buChar char="•"/>
            </a:pPr>
            <a:r>
              <a:rPr lang="en-US" sz="2000"/>
              <a:t>A direct blow to the pelvis, usually after a fall from a height, may fracture the ischium or the iliac blade.</a:t>
            </a:r>
            <a:endParaRPr/>
          </a:p>
          <a:p>
            <a:pPr indent="-285750" lvl="1" marL="578358" rtl="0" algn="l">
              <a:lnSpc>
                <a:spcPct val="90000"/>
              </a:lnSpc>
              <a:spcBef>
                <a:spcPts val="0"/>
              </a:spcBef>
              <a:spcAft>
                <a:spcPts val="0"/>
              </a:spcAft>
              <a:buSzPts val="2000"/>
              <a:buFont typeface="Arial"/>
              <a:buChar char="•"/>
            </a:pPr>
            <a:r>
              <a:rPr lang="en-US" sz="2000"/>
              <a:t>Bed rest until pain subsides is usually all that is needed.</a:t>
            </a:r>
            <a:endParaRPr/>
          </a:p>
          <a:p>
            <a:pPr indent="-158750" lvl="1" marL="578358" rtl="0" algn="l">
              <a:lnSpc>
                <a:spcPct val="90000"/>
              </a:lnSpc>
              <a:spcBef>
                <a:spcPts val="0"/>
              </a:spcBef>
              <a:spcAft>
                <a:spcPts val="0"/>
              </a:spcAft>
              <a:buSzPts val="2000"/>
              <a:buFont typeface="Arial"/>
              <a:buNone/>
            </a:pPr>
            <a:r>
              <a:t/>
            </a:r>
            <a:endParaRPr sz="2000"/>
          </a:p>
          <a:p>
            <a:pPr indent="-457200" lvl="0" marL="457200" marR="0" rtl="0" algn="l">
              <a:lnSpc>
                <a:spcPct val="90000"/>
              </a:lnSpc>
              <a:spcBef>
                <a:spcPts val="0"/>
              </a:spcBef>
              <a:spcAft>
                <a:spcPts val="0"/>
              </a:spcAft>
              <a:buSzPts val="2000"/>
              <a:buFont typeface="Calibri"/>
              <a:buAutoNum type="arabicPeriod" startAt="2"/>
            </a:pPr>
            <a:r>
              <a:rPr lang="en-US"/>
              <a:t>Stress fractures</a:t>
            </a:r>
            <a:endParaRPr/>
          </a:p>
          <a:p>
            <a:pPr indent="-285750" lvl="1" marL="578358" rtl="0" algn="l">
              <a:lnSpc>
                <a:spcPct val="90000"/>
              </a:lnSpc>
              <a:spcBef>
                <a:spcPts val="0"/>
              </a:spcBef>
              <a:spcAft>
                <a:spcPts val="0"/>
              </a:spcAft>
              <a:buSzPts val="2000"/>
              <a:buFont typeface="Arial"/>
              <a:buChar char="•"/>
            </a:pPr>
            <a:r>
              <a:rPr lang="en-US" sz="2000"/>
              <a:t>Fractures of the pubic rami are fairly common (and often quite painless) in severely osteoporotic or osteomalacic patients.</a:t>
            </a:r>
            <a:endParaRPr/>
          </a:p>
          <a:p>
            <a:pPr indent="-285750" lvl="1" marL="578358" rtl="0" algn="l">
              <a:lnSpc>
                <a:spcPct val="90000"/>
              </a:lnSpc>
              <a:spcBef>
                <a:spcPts val="0"/>
              </a:spcBef>
              <a:spcAft>
                <a:spcPts val="0"/>
              </a:spcAft>
              <a:buSzPts val="2000"/>
              <a:buFont typeface="Arial"/>
              <a:buChar char="•"/>
            </a:pPr>
            <a:r>
              <a:rPr lang="en-US" sz="2000"/>
              <a:t>Bed rest for two weeks and gradual weight bearing.</a:t>
            </a:r>
            <a:endParaRPr sz="2000"/>
          </a:p>
          <a:p>
            <a:pPr indent="0" lvl="0" marL="0" rtl="0" algn="l">
              <a:lnSpc>
                <a:spcPct val="90000"/>
              </a:lnSpc>
              <a:spcBef>
                <a:spcPts val="1200"/>
              </a:spcBef>
              <a:spcAft>
                <a:spcPts val="0"/>
              </a:spcAft>
              <a:buSzPts val="2000"/>
              <a:buNone/>
            </a:pPr>
            <a:r>
              <a:t/>
            </a:r>
            <a:endParaRPr b="1"/>
          </a:p>
        </p:txBody>
      </p:sp>
      <p:sp>
        <p:nvSpPr>
          <p:cNvPr id="242" name="Google Shape;242;p1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p1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0" name="Google Shape;250;p12"/>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251" name="Google Shape;251;p1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2" name="Google Shape;252;p12"/>
          <p:cNvSpPr txBox="1"/>
          <p:nvPr>
            <p:ph idx="1" type="body"/>
          </p:nvPr>
        </p:nvSpPr>
        <p:spPr>
          <a:xfrm>
            <a:off x="633999" y="5727515"/>
            <a:ext cx="10925101" cy="5154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rPr lang="en-US" cap="none">
                <a:solidFill>
                  <a:srgbClr val="262626"/>
                </a:solidFill>
                <a:latin typeface="Calibri"/>
                <a:ea typeface="Calibri"/>
                <a:cs typeface="Calibri"/>
                <a:sym typeface="Calibri"/>
              </a:rPr>
              <a:t>CLASSIFIED ACCORDING TO THE MECHANISM OF TRAUMA: </a:t>
            </a:r>
            <a:endParaRPr/>
          </a:p>
        </p:txBody>
      </p:sp>
      <p:cxnSp>
        <p:nvCxnSpPr>
          <p:cNvPr id="253" name="Google Shape;253;p12"/>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254" name="Google Shape;254;p1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close up&#10;&#10;Description automatically generated" id="256" name="Google Shape;256;p12"/>
          <p:cNvPicPr preferRelativeResize="0"/>
          <p:nvPr/>
        </p:nvPicPr>
        <p:blipFill rotWithShape="1">
          <a:blip r:embed="rId3">
            <a:alphaModFix/>
          </a:blip>
          <a:srcRect b="0" l="0" r="0" t="0"/>
          <a:stretch/>
        </p:blipFill>
        <p:spPr>
          <a:xfrm>
            <a:off x="635457" y="156753"/>
            <a:ext cx="10907615" cy="4767943"/>
          </a:xfrm>
          <a:prstGeom prst="rect">
            <a:avLst/>
          </a:prstGeom>
          <a:noFill/>
          <a:ln>
            <a:noFill/>
          </a:ln>
        </p:spPr>
      </p:pic>
      <p:sp>
        <p:nvSpPr>
          <p:cNvPr id="257" name="Google Shape;257;p12"/>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Pelvic Ring Fractures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1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3" name="Google Shape;263;p13"/>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100"/>
              <a:buFont typeface="Calibri"/>
              <a:buNone/>
            </a:pPr>
            <a:r>
              <a:rPr b="1" lang="en-US" sz="4100"/>
              <a:t>Pelvic Ring Fracture – Anteroposterior Compression</a:t>
            </a:r>
            <a:endParaRPr/>
          </a:p>
        </p:txBody>
      </p:sp>
      <p:pic>
        <p:nvPicPr>
          <p:cNvPr descr="A picture containing film, flower&#10;&#10;Description automatically generated" id="264" name="Google Shape;264;p13"/>
          <p:cNvPicPr preferRelativeResize="0"/>
          <p:nvPr/>
        </p:nvPicPr>
        <p:blipFill rotWithShape="1">
          <a:blip r:embed="rId3">
            <a:alphaModFix/>
          </a:blip>
          <a:srcRect b="0" l="0" r="0" t="0"/>
          <a:stretch/>
        </p:blipFill>
        <p:spPr>
          <a:xfrm>
            <a:off x="1056881" y="581097"/>
            <a:ext cx="3445539" cy="2687521"/>
          </a:xfrm>
          <a:prstGeom prst="rect">
            <a:avLst/>
          </a:prstGeom>
          <a:noFill/>
          <a:ln>
            <a:noFill/>
          </a:ln>
        </p:spPr>
      </p:pic>
      <p:cxnSp>
        <p:nvCxnSpPr>
          <p:cNvPr id="265" name="Google Shape;265;p13"/>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photo, holding, player, table&#10;&#10;Description automatically generated" id="266" name="Google Shape;266;p13"/>
          <p:cNvPicPr preferRelativeResize="0"/>
          <p:nvPr/>
        </p:nvPicPr>
        <p:blipFill rotWithShape="1">
          <a:blip r:embed="rId4">
            <a:alphaModFix/>
          </a:blip>
          <a:srcRect b="0" l="0" r="0" t="0"/>
          <a:stretch/>
        </p:blipFill>
        <p:spPr>
          <a:xfrm>
            <a:off x="1056881" y="3335102"/>
            <a:ext cx="3445538" cy="2704747"/>
          </a:xfrm>
          <a:prstGeom prst="rect">
            <a:avLst/>
          </a:prstGeom>
          <a:noFill/>
          <a:ln>
            <a:noFill/>
          </a:ln>
        </p:spPr>
      </p:pic>
      <p:sp>
        <p:nvSpPr>
          <p:cNvPr id="267" name="Google Shape;267;p13"/>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APC injury is usually seen in motorcyclists where the patient straddles the petrol tank of the motorcycle at the point of impact with sudden deceleration. </a:t>
            </a:r>
            <a:endParaRPr/>
          </a:p>
          <a:p>
            <a:pPr indent="-127000" lvl="0" marL="91440" rtl="0" algn="l">
              <a:lnSpc>
                <a:spcPct val="90000"/>
              </a:lnSpc>
              <a:spcBef>
                <a:spcPts val="1400"/>
              </a:spcBef>
              <a:spcAft>
                <a:spcPts val="0"/>
              </a:spcAft>
              <a:buSzPts val="2000"/>
              <a:buFont typeface="Arial"/>
              <a:buChar char="•"/>
            </a:pPr>
            <a:r>
              <a:rPr lang="en-US"/>
              <a:t>Initially the pubic symphysis is disrupted; as the force of energy increases, the sacroiliac joints posteriorly are disrupted – the so-called ‘open-book’ injury. </a:t>
            </a:r>
            <a:endParaRPr/>
          </a:p>
          <a:p>
            <a:pPr indent="-127000" lvl="0" marL="91440" rtl="0" algn="l">
              <a:lnSpc>
                <a:spcPct val="90000"/>
              </a:lnSpc>
              <a:spcBef>
                <a:spcPts val="1400"/>
              </a:spcBef>
              <a:spcAft>
                <a:spcPts val="0"/>
              </a:spcAft>
              <a:buSzPts val="2000"/>
              <a:buFont typeface="Arial"/>
              <a:buChar char="•"/>
            </a:pPr>
            <a:r>
              <a:rPr lang="en-US"/>
              <a:t>The sacroiliac ligaments may be torn; there may be a fracture of the posterior part of the ilium or a vertical sacral fracture. </a:t>
            </a:r>
            <a:endParaRPr/>
          </a:p>
          <a:p>
            <a:pPr indent="-127000" lvl="0" marL="91440" rtl="0" algn="l">
              <a:lnSpc>
                <a:spcPct val="90000"/>
              </a:lnSpc>
              <a:spcBef>
                <a:spcPts val="1400"/>
              </a:spcBef>
              <a:spcAft>
                <a:spcPts val="0"/>
              </a:spcAft>
              <a:buSzPts val="2000"/>
              <a:buFont typeface="Arial"/>
              <a:buChar char="•"/>
            </a:pPr>
            <a:r>
              <a:rPr lang="en-US"/>
              <a:t>This fracture pattern increases the pelvic volume and is associated with the largest amount of blood loss.</a:t>
            </a:r>
            <a:endParaRPr/>
          </a:p>
          <a:p>
            <a:pPr indent="0" lvl="0" marL="91440" rtl="0" algn="l">
              <a:lnSpc>
                <a:spcPct val="90000"/>
              </a:lnSpc>
              <a:spcBef>
                <a:spcPts val="1400"/>
              </a:spcBef>
              <a:spcAft>
                <a:spcPts val="0"/>
              </a:spcAft>
              <a:buSzPts val="2000"/>
              <a:buNone/>
            </a:pPr>
            <a:r>
              <a:t/>
            </a:r>
            <a:endParaRPr i="1"/>
          </a:p>
        </p:txBody>
      </p:sp>
      <p:sp>
        <p:nvSpPr>
          <p:cNvPr id="268" name="Google Shape;268;p1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 name="Shape 273"/>
        <p:cNvGrpSpPr/>
        <p:nvPr/>
      </p:nvGrpSpPr>
      <p:grpSpPr>
        <a:xfrm>
          <a:off x="0" y="0"/>
          <a:ext cx="0" cy="0"/>
          <a:chOff x="0" y="0"/>
          <a:chExt cx="0" cy="0"/>
        </a:xfrm>
      </p:grpSpPr>
      <p:sp>
        <p:nvSpPr>
          <p:cNvPr id="274" name="Google Shape;274;p1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5" name="Google Shape;275;p14"/>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b="1" lang="en-US" sz="4400"/>
              <a:t>Pelvic Ring Fracture – Lateral Compression</a:t>
            </a:r>
            <a:endParaRPr sz="4400"/>
          </a:p>
        </p:txBody>
      </p:sp>
      <p:pic>
        <p:nvPicPr>
          <p:cNvPr descr="A picture containing looking, person, large, person&#10;&#10;Description automatically generated" id="276" name="Google Shape;276;p14"/>
          <p:cNvPicPr preferRelativeResize="0"/>
          <p:nvPr/>
        </p:nvPicPr>
        <p:blipFill rotWithShape="1">
          <a:blip r:embed="rId3">
            <a:alphaModFix/>
          </a:blip>
          <a:srcRect b="0" l="0" r="0" t="0"/>
          <a:stretch/>
        </p:blipFill>
        <p:spPr>
          <a:xfrm>
            <a:off x="643192" y="754416"/>
            <a:ext cx="5451627" cy="5029126"/>
          </a:xfrm>
          <a:prstGeom prst="rect">
            <a:avLst/>
          </a:prstGeom>
          <a:noFill/>
          <a:ln>
            <a:noFill/>
          </a:ln>
        </p:spPr>
      </p:pic>
      <p:cxnSp>
        <p:nvCxnSpPr>
          <p:cNvPr id="277" name="Google Shape;277;p14"/>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78" name="Google Shape;278;p14"/>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Side-to-side compression of the pelvis causes the ring to buckle and break. </a:t>
            </a:r>
            <a:endParaRPr/>
          </a:p>
          <a:p>
            <a:pPr indent="-127000" lvl="0" marL="91440" rtl="0" algn="l">
              <a:lnSpc>
                <a:spcPct val="90000"/>
              </a:lnSpc>
              <a:spcBef>
                <a:spcPts val="1400"/>
              </a:spcBef>
              <a:spcAft>
                <a:spcPts val="0"/>
              </a:spcAft>
              <a:buSzPts val="2000"/>
              <a:buFont typeface="Arial"/>
              <a:buChar char="•"/>
            </a:pPr>
            <a:r>
              <a:rPr lang="en-US"/>
              <a:t>This is usually due to a side-on impact in a pedestrian accident or a side-on collision in a car accident. </a:t>
            </a:r>
            <a:endParaRPr/>
          </a:p>
          <a:p>
            <a:pPr indent="-127000" lvl="0" marL="91440" rtl="0" algn="l">
              <a:lnSpc>
                <a:spcPct val="90000"/>
              </a:lnSpc>
              <a:spcBef>
                <a:spcPts val="1400"/>
              </a:spcBef>
              <a:spcAft>
                <a:spcPts val="0"/>
              </a:spcAft>
              <a:buSzPts val="2000"/>
              <a:buFont typeface="Arial"/>
              <a:buChar char="•"/>
            </a:pPr>
            <a:r>
              <a:rPr lang="en-US"/>
              <a:t>Anteriorly the pubic rami on one or both sides are fractured, and posteriorly there is a severe sacroiliac strain or a fracture of the ilium or sacrum. </a:t>
            </a:r>
            <a:endParaRPr/>
          </a:p>
          <a:p>
            <a:pPr indent="-127000" lvl="0" marL="91440" rtl="0" algn="l">
              <a:lnSpc>
                <a:spcPct val="90000"/>
              </a:lnSpc>
              <a:spcBef>
                <a:spcPts val="1400"/>
              </a:spcBef>
              <a:spcAft>
                <a:spcPts val="0"/>
              </a:spcAft>
              <a:buSzPts val="2000"/>
              <a:buFont typeface="Arial"/>
              <a:buChar char="•"/>
            </a:pPr>
            <a:r>
              <a:rPr lang="en-US"/>
              <a:t>If the sacroiliac injury is much displaced, the pelvis is unstable.</a:t>
            </a:r>
            <a:endParaRPr/>
          </a:p>
          <a:p>
            <a:pPr indent="0" lvl="0" marL="91440" rtl="0" algn="l">
              <a:lnSpc>
                <a:spcPct val="90000"/>
              </a:lnSpc>
              <a:spcBef>
                <a:spcPts val="1400"/>
              </a:spcBef>
              <a:spcAft>
                <a:spcPts val="0"/>
              </a:spcAft>
              <a:buSzPts val="2000"/>
              <a:buFont typeface="Arial"/>
              <a:buNone/>
            </a:pPr>
            <a:r>
              <a:t/>
            </a:r>
            <a:endParaRPr i="1"/>
          </a:p>
        </p:txBody>
      </p:sp>
      <p:sp>
        <p:nvSpPr>
          <p:cNvPr id="279" name="Google Shape;279;p1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1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6" name="Google Shape;286;p1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Pelvic Ring Fracture – Vertical Shear</a:t>
            </a:r>
            <a:endParaRPr/>
          </a:p>
        </p:txBody>
      </p:sp>
      <p:pic>
        <p:nvPicPr>
          <p:cNvPr descr="A picture containing film, person, holding, person&#10;&#10;Description automatically generated" id="287" name="Google Shape;287;p15"/>
          <p:cNvPicPr preferRelativeResize="0"/>
          <p:nvPr/>
        </p:nvPicPr>
        <p:blipFill rotWithShape="1">
          <a:blip r:embed="rId3">
            <a:alphaModFix/>
          </a:blip>
          <a:srcRect b="0" l="0" r="0" t="0"/>
          <a:stretch/>
        </p:blipFill>
        <p:spPr>
          <a:xfrm>
            <a:off x="643192" y="713529"/>
            <a:ext cx="5451627" cy="5110900"/>
          </a:xfrm>
          <a:prstGeom prst="rect">
            <a:avLst/>
          </a:prstGeom>
          <a:noFill/>
          <a:ln>
            <a:noFill/>
          </a:ln>
        </p:spPr>
      </p:pic>
      <p:cxnSp>
        <p:nvCxnSpPr>
          <p:cNvPr id="288" name="Google Shape;288;p1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89" name="Google Shape;289;p15"/>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latin typeface="Times New Roman"/>
                <a:ea typeface="Times New Roman"/>
                <a:cs typeface="Times New Roman"/>
                <a:sym typeface="Times New Roman"/>
              </a:rPr>
              <a:t>The innominate bone on one side is displaced vertically, fracturing the pubic rami and disrupting the sacroiliac region on the same side. This occurs typically when someone falls from a height onto one leg. </a:t>
            </a:r>
            <a:endParaRPr/>
          </a:p>
          <a:p>
            <a:pPr indent="-127000" lvl="0" marL="91440" rtl="0" algn="l">
              <a:lnSpc>
                <a:spcPct val="90000"/>
              </a:lnSpc>
              <a:spcBef>
                <a:spcPts val="1400"/>
              </a:spcBef>
              <a:spcAft>
                <a:spcPts val="0"/>
              </a:spcAft>
              <a:buSzPts val="2000"/>
              <a:buFont typeface="Arial"/>
              <a:buChar char="•"/>
            </a:pPr>
            <a:r>
              <a:rPr lang="en-US">
                <a:latin typeface="Times New Roman"/>
                <a:ea typeface="Times New Roman"/>
                <a:cs typeface="Times New Roman"/>
                <a:sym typeface="Times New Roman"/>
              </a:rPr>
              <a:t>These are usually severe, unstable injuries with gross tearing of the soft tissues and retroperitoneal hemorrhage with possible neurological damage..</a:t>
            </a:r>
            <a:endParaRPr>
              <a:latin typeface="Calibri"/>
              <a:ea typeface="Calibri"/>
              <a:cs typeface="Calibri"/>
              <a:sym typeface="Calibri"/>
            </a:endParaRPr>
          </a:p>
          <a:p>
            <a:pPr indent="0" lvl="0" marL="91440" rtl="0" algn="l">
              <a:lnSpc>
                <a:spcPct val="90000"/>
              </a:lnSpc>
              <a:spcBef>
                <a:spcPts val="1400"/>
              </a:spcBef>
              <a:spcAft>
                <a:spcPts val="0"/>
              </a:spcAft>
              <a:buSzPts val="2000"/>
              <a:buFont typeface="Arial"/>
              <a:buNone/>
            </a:pPr>
            <a:r>
              <a:t/>
            </a:r>
            <a:endParaRPr i="1"/>
          </a:p>
        </p:txBody>
      </p:sp>
      <p:sp>
        <p:nvSpPr>
          <p:cNvPr id="290" name="Google Shape;290;p1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16"/>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8" name="Google Shape;298;p16"/>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6"/>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Pelvic Fracture – Early Management</a:t>
            </a:r>
            <a:endParaRPr/>
          </a:p>
        </p:txBody>
      </p:sp>
      <p:sp>
        <p:nvSpPr>
          <p:cNvPr id="300" name="Google Shape;300;p16"/>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txBox="1"/>
          <p:nvPr>
            <p:ph idx="1" type="body"/>
          </p:nvPr>
        </p:nvSpPr>
        <p:spPr>
          <a:xfrm>
            <a:off x="4258491" y="261257"/>
            <a:ext cx="7720149" cy="6453052"/>
          </a:xfrm>
          <a:prstGeom prst="rect">
            <a:avLst/>
          </a:prstGeom>
          <a:noFill/>
          <a:ln>
            <a:noFill/>
          </a:ln>
        </p:spPr>
        <p:txBody>
          <a:bodyPr anchorCtr="0" anchor="ctr" bIns="45700" lIns="0" spcFirstLastPara="1" rIns="0" wrap="square" tIns="45700">
            <a:noAutofit/>
          </a:bodyPr>
          <a:lstStyle/>
          <a:p>
            <a:pPr indent="-91440" lvl="0" marL="91440" rtl="0" algn="l">
              <a:lnSpc>
                <a:spcPct val="120000"/>
              </a:lnSpc>
              <a:spcBef>
                <a:spcPts val="0"/>
              </a:spcBef>
              <a:spcAft>
                <a:spcPts val="0"/>
              </a:spcAft>
              <a:buSzPts val="1400"/>
              <a:buFont typeface="Arial"/>
              <a:buChar char="•"/>
            </a:pPr>
            <a:r>
              <a:rPr lang="en-US" sz="1400"/>
              <a:t>Treatment should not await full and detailed diagnosis. It is vital in treating any severely injured patient to follow the ATLS protocol.</a:t>
            </a:r>
            <a:endParaRPr/>
          </a:p>
          <a:p>
            <a:pPr indent="-91440" lvl="0" marL="91440" rtl="0" algn="l">
              <a:lnSpc>
                <a:spcPct val="120000"/>
              </a:lnSpc>
              <a:spcBef>
                <a:spcPts val="0"/>
              </a:spcBef>
              <a:spcAft>
                <a:spcPts val="0"/>
              </a:spcAft>
              <a:buSzPts val="1400"/>
              <a:buFont typeface="Arial"/>
              <a:buChar char="•"/>
            </a:pPr>
            <a:r>
              <a:rPr lang="en-US" sz="1400"/>
              <a:t>Six questions must be asked, and the answers acted upon as they emerge:</a:t>
            </a:r>
            <a:endParaRPr/>
          </a:p>
          <a:p>
            <a:pPr indent="-342899" lvl="3" marL="1001267" rtl="0" algn="l">
              <a:lnSpc>
                <a:spcPct val="120000"/>
              </a:lnSpc>
              <a:spcBef>
                <a:spcPts val="0"/>
              </a:spcBef>
              <a:spcAft>
                <a:spcPts val="0"/>
              </a:spcAft>
              <a:buSzPts val="1400"/>
              <a:buFont typeface="Calibri"/>
              <a:buAutoNum type="arabicPeriod"/>
            </a:pPr>
            <a:r>
              <a:rPr lang="en-US"/>
              <a:t>Is there a clear airway?</a:t>
            </a:r>
            <a:endParaRPr/>
          </a:p>
          <a:p>
            <a:pPr indent="-342899" lvl="3" marL="1001267" rtl="0" algn="l">
              <a:lnSpc>
                <a:spcPct val="120000"/>
              </a:lnSpc>
              <a:spcBef>
                <a:spcPts val="0"/>
              </a:spcBef>
              <a:spcAft>
                <a:spcPts val="0"/>
              </a:spcAft>
              <a:buSzPts val="1400"/>
              <a:buFont typeface="Calibri"/>
              <a:buAutoNum type="arabicPeriod"/>
            </a:pPr>
            <a:r>
              <a:rPr lang="en-US"/>
              <a:t>Are the lungs adequately ventilated?</a:t>
            </a:r>
            <a:endParaRPr/>
          </a:p>
          <a:p>
            <a:pPr indent="-342899" lvl="3" marL="1001267" rtl="0" algn="l">
              <a:lnSpc>
                <a:spcPct val="120000"/>
              </a:lnSpc>
              <a:spcBef>
                <a:spcPts val="0"/>
              </a:spcBef>
              <a:spcAft>
                <a:spcPts val="0"/>
              </a:spcAft>
              <a:buSzPts val="1400"/>
              <a:buFont typeface="Calibri"/>
              <a:buAutoNum type="arabicPeriod"/>
            </a:pPr>
            <a:r>
              <a:rPr lang="en-US"/>
              <a:t>Is the patient losing blood?</a:t>
            </a:r>
            <a:endParaRPr/>
          </a:p>
          <a:p>
            <a:pPr indent="-342899" lvl="3" marL="1001267" rtl="0" algn="l">
              <a:lnSpc>
                <a:spcPct val="120000"/>
              </a:lnSpc>
              <a:spcBef>
                <a:spcPts val="0"/>
              </a:spcBef>
              <a:spcAft>
                <a:spcPts val="0"/>
              </a:spcAft>
              <a:buSzPts val="1400"/>
              <a:buFont typeface="Calibri"/>
              <a:buAutoNum type="arabicPeriod"/>
            </a:pPr>
            <a:r>
              <a:rPr lang="en-US"/>
              <a:t>Is there an intra-abdominal injury?</a:t>
            </a:r>
            <a:endParaRPr/>
          </a:p>
          <a:p>
            <a:pPr indent="-342899" lvl="3" marL="1001267" rtl="0" algn="l">
              <a:lnSpc>
                <a:spcPct val="120000"/>
              </a:lnSpc>
              <a:spcBef>
                <a:spcPts val="0"/>
              </a:spcBef>
              <a:spcAft>
                <a:spcPts val="0"/>
              </a:spcAft>
              <a:buSzPts val="1400"/>
              <a:buFont typeface="Calibri"/>
              <a:buAutoNum type="arabicPeriod"/>
            </a:pPr>
            <a:r>
              <a:rPr lang="en-US"/>
              <a:t>Is there a bladder or urethral injury?</a:t>
            </a:r>
            <a:endParaRPr/>
          </a:p>
          <a:p>
            <a:pPr indent="-342899" lvl="3" marL="1001267" rtl="0" algn="l">
              <a:lnSpc>
                <a:spcPct val="120000"/>
              </a:lnSpc>
              <a:spcBef>
                <a:spcPts val="0"/>
              </a:spcBef>
              <a:spcAft>
                <a:spcPts val="0"/>
              </a:spcAft>
              <a:buSzPts val="1400"/>
              <a:buFont typeface="Calibri"/>
              <a:buAutoNum type="arabicPeriod"/>
            </a:pPr>
            <a:r>
              <a:rPr lang="en-US"/>
              <a:t>Is the pelvic fracture stable or unstable?</a:t>
            </a:r>
            <a:endParaRPr/>
          </a:p>
          <a:p>
            <a:pPr indent="-253999" lvl="3" marL="1001267" rtl="0" algn="l">
              <a:lnSpc>
                <a:spcPct val="120000"/>
              </a:lnSpc>
              <a:spcBef>
                <a:spcPts val="0"/>
              </a:spcBef>
              <a:spcAft>
                <a:spcPts val="0"/>
              </a:spcAft>
              <a:buSzPts val="1400"/>
              <a:buFont typeface="Calibri"/>
              <a:buNone/>
            </a:pPr>
            <a:r>
              <a:t/>
            </a:r>
            <a:endParaRPr/>
          </a:p>
          <a:p>
            <a:pPr indent="-91440" lvl="0" marL="91440" rtl="0" algn="l">
              <a:lnSpc>
                <a:spcPct val="120000"/>
              </a:lnSpc>
              <a:spcBef>
                <a:spcPts val="0"/>
              </a:spcBef>
              <a:spcAft>
                <a:spcPts val="0"/>
              </a:spcAft>
              <a:buSzPts val="1400"/>
              <a:buFont typeface="Arial"/>
              <a:buChar char="•"/>
            </a:pPr>
            <a:r>
              <a:rPr lang="en-US" sz="1400"/>
              <a:t>With any severely injured patient, the first step is to make sure that the airway is clear, and ventilation is unimpaired. Resuscitation must be started immediately, and active bleeding controlled. The patient is rapidly examined for multiple injuries and, if necessary, painful fractures are splinted.</a:t>
            </a:r>
            <a:endParaRPr/>
          </a:p>
          <a:p>
            <a:pPr indent="-91440" lvl="0" marL="91440" rtl="0" algn="l">
              <a:lnSpc>
                <a:spcPct val="120000"/>
              </a:lnSpc>
              <a:spcBef>
                <a:spcPts val="1200"/>
              </a:spcBef>
              <a:spcAft>
                <a:spcPts val="0"/>
              </a:spcAft>
              <a:buSzPts val="1400"/>
              <a:buFont typeface="Arial"/>
              <a:buChar char="•"/>
            </a:pPr>
            <a:r>
              <a:rPr lang="en-US" sz="1400"/>
              <a:t>A more careful examination is then carried out, paying attention to the pelvis, the abdomen, the perineum and the rectum. The urethral meatus is inspected for signs of bleeding. The lower limbs are examined for signs of nerve injury.</a:t>
            </a:r>
            <a:endParaRPr/>
          </a:p>
          <a:p>
            <a:pPr indent="-91440" lvl="0" marL="91440" rtl="0" algn="l">
              <a:lnSpc>
                <a:spcPct val="120000"/>
              </a:lnSpc>
              <a:spcBef>
                <a:spcPts val="1400"/>
              </a:spcBef>
              <a:spcAft>
                <a:spcPts val="0"/>
              </a:spcAft>
              <a:buSzPts val="1400"/>
              <a:buFont typeface="Arial"/>
              <a:buChar char="•"/>
            </a:pPr>
            <a:r>
              <a:rPr lang="en-US" sz="1400"/>
              <a:t>If the patient’s general condition is stable, further x-rays can then be obtained. </a:t>
            </a:r>
            <a:endParaRPr/>
          </a:p>
          <a:p>
            <a:pPr indent="-182880" lvl="1" marL="384048" rtl="0" algn="l">
              <a:lnSpc>
                <a:spcPct val="120000"/>
              </a:lnSpc>
              <a:spcBef>
                <a:spcPts val="400"/>
              </a:spcBef>
              <a:spcAft>
                <a:spcPts val="0"/>
              </a:spcAft>
              <a:buSzPts val="1400"/>
              <a:buFont typeface="Noto Sans Symbols"/>
              <a:buChar char="❑"/>
            </a:pPr>
            <a:r>
              <a:rPr lang="en-US" sz="1400"/>
              <a:t>The diagnosis of persistent blood loss is straightforward, but it is not always easy to determine the source of the bleeding. In the rare case of a patient in extremis due to hemodynamic instability, it is not safe to perform a ‘trauma CT’ to locate the precise source of bleeding.</a:t>
            </a:r>
            <a:endParaRPr/>
          </a:p>
          <a:p>
            <a:pPr indent="-182880" lvl="1" marL="384048" rtl="0" algn="l">
              <a:lnSpc>
                <a:spcPct val="120000"/>
              </a:lnSpc>
              <a:spcBef>
                <a:spcPts val="600"/>
              </a:spcBef>
              <a:spcAft>
                <a:spcPts val="0"/>
              </a:spcAft>
              <a:buSzPts val="1400"/>
              <a:buFont typeface="Noto Sans Symbols"/>
              <a:buChar char="❑"/>
            </a:pPr>
            <a:r>
              <a:rPr lang="en-US" sz="1400"/>
              <a:t> A routine chest x-ray will show any evidence of a hemothorax (which should be treated with a chest drain) and pelvic x-ray will show if the pelvis is unstable. </a:t>
            </a:r>
            <a:endParaRPr sz="1400"/>
          </a:p>
          <a:p>
            <a:pPr indent="-2539" lvl="0" marL="91440" rtl="0" algn="l">
              <a:lnSpc>
                <a:spcPct val="120000"/>
              </a:lnSpc>
              <a:spcBef>
                <a:spcPts val="1600"/>
              </a:spcBef>
              <a:spcAft>
                <a:spcPts val="0"/>
              </a:spcAft>
              <a:buSzPts val="1400"/>
              <a:buNone/>
            </a:pPr>
            <a:r>
              <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1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a:t>Pelvic Trauma- Early Management</a:t>
            </a:r>
            <a:endParaRPr/>
          </a:p>
        </p:txBody>
      </p:sp>
      <p:pic>
        <p:nvPicPr>
          <p:cNvPr descr="Trauma Airpants With Pressure Relief Valves, Pump Assembly, Case ..." id="308" name="Google Shape;308;p17"/>
          <p:cNvPicPr preferRelativeResize="0"/>
          <p:nvPr/>
        </p:nvPicPr>
        <p:blipFill rotWithShape="1">
          <a:blip r:embed="rId3">
            <a:alphaModFix/>
          </a:blip>
          <a:srcRect b="0" l="0" r="25841" t="0"/>
          <a:stretch/>
        </p:blipFill>
        <p:spPr>
          <a:xfrm>
            <a:off x="1183017" y="1916318"/>
            <a:ext cx="2376058" cy="3471012"/>
          </a:xfrm>
          <a:prstGeom prst="rect">
            <a:avLst/>
          </a:prstGeom>
          <a:noFill/>
          <a:ln>
            <a:noFill/>
          </a:ln>
        </p:spPr>
      </p:pic>
      <p:pic>
        <p:nvPicPr>
          <p:cNvPr descr="PELVIC BINDER – sukhamindia" id="309" name="Google Shape;309;p17"/>
          <p:cNvPicPr preferRelativeResize="0"/>
          <p:nvPr/>
        </p:nvPicPr>
        <p:blipFill rotWithShape="1">
          <a:blip r:embed="rId4">
            <a:alphaModFix/>
          </a:blip>
          <a:srcRect b="17762" l="0" r="1" t="28902"/>
          <a:stretch/>
        </p:blipFill>
        <p:spPr>
          <a:xfrm>
            <a:off x="3719942" y="1916318"/>
            <a:ext cx="2376057" cy="1655073"/>
          </a:xfrm>
          <a:prstGeom prst="rect">
            <a:avLst/>
          </a:prstGeom>
          <a:noFill/>
          <a:ln>
            <a:noFill/>
          </a:ln>
        </p:spPr>
      </p:pic>
      <p:pic>
        <p:nvPicPr>
          <p:cNvPr descr="Pelvic binder - Wikipedia" id="310" name="Google Shape;310;p17"/>
          <p:cNvPicPr preferRelativeResize="0"/>
          <p:nvPr/>
        </p:nvPicPr>
        <p:blipFill rotWithShape="1">
          <a:blip r:embed="rId5">
            <a:alphaModFix/>
          </a:blip>
          <a:srcRect b="27439" l="0" r="-2" t="0"/>
          <a:stretch/>
        </p:blipFill>
        <p:spPr>
          <a:xfrm>
            <a:off x="3719942" y="3732259"/>
            <a:ext cx="2376057" cy="1655072"/>
          </a:xfrm>
          <a:prstGeom prst="rect">
            <a:avLst/>
          </a:prstGeom>
          <a:noFill/>
          <a:ln>
            <a:noFill/>
          </a:ln>
        </p:spPr>
      </p:pic>
      <p:sp>
        <p:nvSpPr>
          <p:cNvPr id="311" name="Google Shape;311;p17"/>
          <p:cNvSpPr txBox="1"/>
          <p:nvPr>
            <p:ph idx="1" type="body"/>
          </p:nvPr>
        </p:nvSpPr>
        <p:spPr>
          <a:xfrm>
            <a:off x="6351639" y="1845734"/>
            <a:ext cx="4804041" cy="4023360"/>
          </a:xfrm>
          <a:prstGeom prst="rect">
            <a:avLst/>
          </a:prstGeom>
          <a:noFill/>
          <a:ln>
            <a:noFill/>
          </a:ln>
        </p:spPr>
        <p:txBody>
          <a:bodyPr anchorCtr="0" anchor="t" bIns="45700" lIns="0" spcFirstLastPara="1" rIns="0" wrap="square" tIns="45700">
            <a:normAutofit/>
          </a:bodyPr>
          <a:lstStyle/>
          <a:p>
            <a:pPr indent="-127000" lvl="0" marL="91440" marR="0" rtl="0" algn="l">
              <a:lnSpc>
                <a:spcPct val="90000"/>
              </a:lnSpc>
              <a:spcBef>
                <a:spcPts val="0"/>
              </a:spcBef>
              <a:spcAft>
                <a:spcPts val="0"/>
              </a:spcAft>
              <a:buSzPts val="2000"/>
              <a:buFont typeface="Arial"/>
              <a:buChar char="•"/>
            </a:pPr>
            <a:r>
              <a:rPr lang="en-US"/>
              <a:t>Any patient with a suspected pelvic fracture should have a pelvic compression binder applied by the ambulance crew or paramedics attending the accident; this provides immediate stability to any pelvic ring disruption and is potentially life-saving.</a:t>
            </a:r>
            <a:endParaRPr/>
          </a:p>
          <a:p>
            <a:pPr indent="-285750" lvl="1" marL="395478" rtl="0" algn="l">
              <a:lnSpc>
                <a:spcPct val="90000"/>
              </a:lnSpc>
              <a:spcBef>
                <a:spcPts val="600"/>
              </a:spcBef>
              <a:spcAft>
                <a:spcPts val="0"/>
              </a:spcAft>
              <a:buSzPts val="1800"/>
              <a:buFont typeface="Noto Sans Symbols"/>
              <a:buChar char="❑"/>
            </a:pPr>
            <a:r>
              <a:rPr lang="en-US"/>
              <a:t>This binder could be as simple as a towel or the usual military trousers.</a:t>
            </a:r>
            <a:endParaRPr/>
          </a:p>
          <a:p>
            <a:pPr indent="-285750" lvl="1" marL="395478" rtl="0" algn="l">
              <a:lnSpc>
                <a:spcPct val="90000"/>
              </a:lnSpc>
              <a:spcBef>
                <a:spcPts val="600"/>
              </a:spcBef>
              <a:spcAft>
                <a:spcPts val="0"/>
              </a:spcAft>
              <a:buSzPts val="1800"/>
              <a:buFont typeface="Noto Sans Symbols"/>
              <a:buChar char="❑"/>
            </a:pPr>
            <a:r>
              <a:rPr lang="en-US"/>
              <a:t>Associated with increased risk of compartment syndrome.</a:t>
            </a:r>
            <a:endParaRPr/>
          </a:p>
          <a:p>
            <a:pPr indent="0" lvl="1" marL="109728" rtl="0" algn="l">
              <a:lnSpc>
                <a:spcPct val="90000"/>
              </a:lnSpc>
              <a:spcBef>
                <a:spcPts val="600"/>
              </a:spcBef>
              <a:spcAft>
                <a:spcPts val="0"/>
              </a:spcAft>
              <a:buSzPts val="1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1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8" name="Google Shape;318;p18"/>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a:t>Pelvic Trauma - Fixation</a:t>
            </a:r>
            <a:endParaRPr/>
          </a:p>
        </p:txBody>
      </p:sp>
      <p:pic>
        <p:nvPicPr>
          <p:cNvPr descr="Definitive use of external fixation for pelvic ring injuries (open ..." id="319" name="Google Shape;319;p18"/>
          <p:cNvPicPr preferRelativeResize="0"/>
          <p:nvPr/>
        </p:nvPicPr>
        <p:blipFill rotWithShape="1">
          <a:blip r:embed="rId3">
            <a:alphaModFix/>
          </a:blip>
          <a:srcRect b="55164" l="0" r="2" t="6958"/>
          <a:stretch/>
        </p:blipFill>
        <p:spPr>
          <a:xfrm>
            <a:off x="633999" y="581098"/>
            <a:ext cx="4020297" cy="2476136"/>
          </a:xfrm>
          <a:prstGeom prst="rect">
            <a:avLst/>
          </a:prstGeom>
          <a:noFill/>
          <a:ln>
            <a:noFill/>
          </a:ln>
        </p:spPr>
      </p:pic>
      <p:cxnSp>
        <p:nvCxnSpPr>
          <p:cNvPr id="320" name="Google Shape;320;p18"/>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Bilateral segmental pelvic and femoral fractures in a young female ..." id="321" name="Google Shape;321;p18"/>
          <p:cNvPicPr preferRelativeResize="0"/>
          <p:nvPr/>
        </p:nvPicPr>
        <p:blipFill rotWithShape="1">
          <a:blip r:embed="rId4">
            <a:alphaModFix/>
          </a:blip>
          <a:srcRect b="13530" l="0" r="-3" t="11511"/>
          <a:stretch/>
        </p:blipFill>
        <p:spPr>
          <a:xfrm>
            <a:off x="633999" y="3218101"/>
            <a:ext cx="4020296" cy="2476136"/>
          </a:xfrm>
          <a:prstGeom prst="rect">
            <a:avLst/>
          </a:prstGeom>
          <a:noFill/>
          <a:ln>
            <a:noFill/>
          </a:ln>
        </p:spPr>
      </p:pic>
      <p:sp>
        <p:nvSpPr>
          <p:cNvPr id="322" name="Google Shape;322;p18"/>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b="0" i="0" lang="en-US" u="none" strike="noStrike"/>
              <a:t>For patients with very severe injuries, early external fixation is one of the most effective ways of reducing hemorrhage and counteracting shock. The external could be use temporarily until the patient stabilizes or as definitive treatment.</a:t>
            </a:r>
            <a:endParaRPr/>
          </a:p>
          <a:p>
            <a:pPr indent="-127000" lvl="0" marL="91440" rtl="0" algn="l">
              <a:lnSpc>
                <a:spcPct val="90000"/>
              </a:lnSpc>
              <a:spcBef>
                <a:spcPts val="1400"/>
              </a:spcBef>
              <a:spcAft>
                <a:spcPts val="0"/>
              </a:spcAft>
              <a:buSzPts val="2000"/>
              <a:buFont typeface="Arial"/>
              <a:buChar char="•"/>
            </a:pPr>
            <a:r>
              <a:rPr lang="en-US"/>
              <a:t>Internal Fixation according to the fracture pattern.</a:t>
            </a:r>
            <a:endParaRPr/>
          </a:p>
        </p:txBody>
      </p:sp>
      <p:sp>
        <p:nvSpPr>
          <p:cNvPr id="323" name="Google Shape;323;p1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19"/>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0" name="Google Shape;330;p19"/>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Pelvic Trauma - Complication </a:t>
            </a:r>
            <a:endParaRPr/>
          </a:p>
        </p:txBody>
      </p:sp>
      <p:sp>
        <p:nvSpPr>
          <p:cNvPr id="332" name="Google Shape;332;p19"/>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Thromboembolism.</a:t>
            </a:r>
            <a:endParaRPr/>
          </a:p>
          <a:p>
            <a:pPr indent="-457200" lvl="0" marL="457200" rtl="0" algn="l">
              <a:lnSpc>
                <a:spcPct val="90000"/>
              </a:lnSpc>
              <a:spcBef>
                <a:spcPts val="1400"/>
              </a:spcBef>
              <a:spcAft>
                <a:spcPts val="0"/>
              </a:spcAft>
              <a:buSzPts val="2000"/>
              <a:buFont typeface="Calibri"/>
              <a:buAutoNum type="arabicPeriod"/>
            </a:pPr>
            <a:r>
              <a:rPr lang="en-US"/>
              <a:t>Sciatic nerve injury.</a:t>
            </a:r>
            <a:endParaRPr/>
          </a:p>
          <a:p>
            <a:pPr indent="-457200" lvl="0" marL="457200" rtl="0" algn="l">
              <a:lnSpc>
                <a:spcPct val="90000"/>
              </a:lnSpc>
              <a:spcBef>
                <a:spcPts val="1400"/>
              </a:spcBef>
              <a:spcAft>
                <a:spcPts val="0"/>
              </a:spcAft>
              <a:buSzPts val="2000"/>
              <a:buFont typeface="Calibri"/>
              <a:buAutoNum type="arabicPeriod"/>
            </a:pPr>
            <a:r>
              <a:rPr lang="en-US"/>
              <a:t>Urogenital problems.</a:t>
            </a:r>
            <a:endParaRPr/>
          </a:p>
          <a:p>
            <a:pPr indent="-457200" lvl="0" marL="457200" rtl="0" algn="l">
              <a:lnSpc>
                <a:spcPct val="90000"/>
              </a:lnSpc>
              <a:spcBef>
                <a:spcPts val="1400"/>
              </a:spcBef>
              <a:spcAft>
                <a:spcPts val="0"/>
              </a:spcAft>
              <a:buSzPts val="2000"/>
              <a:buFont typeface="Calibri"/>
              <a:buAutoNum type="arabicPeriod"/>
            </a:pPr>
            <a:r>
              <a:rPr lang="en-US"/>
              <a:t>Persistent sacroiliac pain.</a:t>
            </a:r>
            <a:endParaRPr/>
          </a:p>
          <a:p>
            <a:pPr indent="-330200" lvl="0" marL="457200" rtl="0" algn="l">
              <a:lnSpc>
                <a:spcPct val="90000"/>
              </a:lnSpc>
              <a:spcBef>
                <a:spcPts val="1400"/>
              </a:spcBef>
              <a:spcAft>
                <a:spcPts val="0"/>
              </a:spcAft>
              <a:buSzPts val="2000"/>
              <a:buFont typeface="Calibri"/>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 name="Google Shape;118;p2"/>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119" name="Google Shape;119;p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2"/>
          <p:cNvSpPr txBox="1"/>
          <p:nvPr>
            <p:ph type="title"/>
          </p:nvPr>
        </p:nvSpPr>
        <p:spPr>
          <a:xfrm>
            <a:off x="965201" y="643467"/>
            <a:ext cx="6255026" cy="5054008"/>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262626"/>
              </a:buClr>
              <a:buSzPts val="8000"/>
              <a:buFont typeface="Calibri"/>
              <a:buNone/>
            </a:pPr>
            <a:r>
              <a:rPr b="1" lang="en-US"/>
              <a:t>Pelvic and Acetabular  Fractures</a:t>
            </a:r>
            <a:endParaRPr/>
          </a:p>
        </p:txBody>
      </p:sp>
      <p:cxnSp>
        <p:nvCxnSpPr>
          <p:cNvPr id="121" name="Google Shape;121;p2"/>
          <p:cNvCxnSpPr/>
          <p:nvPr/>
        </p:nvCxnSpPr>
        <p:spPr>
          <a:xfrm>
            <a:off x="7534656" y="1391367"/>
            <a:ext cx="0" cy="3558208"/>
          </a:xfrm>
          <a:prstGeom prst="straightConnector1">
            <a:avLst/>
          </a:prstGeom>
          <a:noFill/>
          <a:ln cap="flat" cmpd="sng" w="12700">
            <a:solidFill>
              <a:schemeClr val="dk2"/>
            </a:solidFill>
            <a:prstDash val="solid"/>
            <a:round/>
            <a:headEnd len="sm" w="sm" type="none"/>
            <a:tailEnd len="sm" w="sm" type="none"/>
          </a:ln>
        </p:spPr>
      </p:cxnSp>
      <p:sp>
        <p:nvSpPr>
          <p:cNvPr id="122" name="Google Shape;122;p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p2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0" name="Google Shape;340;p2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341" name="Google Shape;341;p2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2" name="Google Shape;342;p20"/>
          <p:cNvSpPr txBox="1"/>
          <p:nvPr>
            <p:ph type="title"/>
          </p:nvPr>
        </p:nvSpPr>
        <p:spPr>
          <a:xfrm>
            <a:off x="965201" y="643467"/>
            <a:ext cx="6255026" cy="5054008"/>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rgbClr val="262626"/>
              </a:buClr>
              <a:buSzPts val="8000"/>
              <a:buFont typeface="Calibri"/>
              <a:buNone/>
            </a:pPr>
            <a:r>
              <a:rPr b="1" lang="en-US"/>
              <a:t>Fractures Of The Acetabulum</a:t>
            </a:r>
            <a:endParaRPr/>
          </a:p>
        </p:txBody>
      </p:sp>
      <p:cxnSp>
        <p:nvCxnSpPr>
          <p:cNvPr id="343" name="Google Shape;343;p20"/>
          <p:cNvCxnSpPr/>
          <p:nvPr/>
        </p:nvCxnSpPr>
        <p:spPr>
          <a:xfrm>
            <a:off x="7534656" y="1391367"/>
            <a:ext cx="0" cy="3558208"/>
          </a:xfrm>
          <a:prstGeom prst="straightConnector1">
            <a:avLst/>
          </a:prstGeom>
          <a:noFill/>
          <a:ln cap="flat" cmpd="sng" w="12700">
            <a:solidFill>
              <a:schemeClr val="dk2"/>
            </a:solidFill>
            <a:prstDash val="solid"/>
            <a:round/>
            <a:headEnd len="sm" w="sm" type="none"/>
            <a:tailEnd len="sm" w="sm" type="none"/>
          </a:ln>
        </p:spPr>
      </p:cxnSp>
      <p:sp>
        <p:nvSpPr>
          <p:cNvPr id="344" name="Google Shape;344;p2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0"/>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2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2" name="Google Shape;352;p21"/>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100"/>
              <a:buFont typeface="Calibri"/>
              <a:buNone/>
            </a:pPr>
            <a:r>
              <a:rPr lang="en-US" sz="4100"/>
              <a:t>Fractures of The Acetabulum</a:t>
            </a:r>
            <a:endParaRPr/>
          </a:p>
        </p:txBody>
      </p:sp>
      <p:pic>
        <p:nvPicPr>
          <p:cNvPr descr="A close up of text on a white background&#10;&#10;Description automatically generated" id="353" name="Google Shape;353;p21"/>
          <p:cNvPicPr preferRelativeResize="0"/>
          <p:nvPr/>
        </p:nvPicPr>
        <p:blipFill rotWithShape="1">
          <a:blip r:embed="rId3">
            <a:alphaModFix/>
          </a:blip>
          <a:srcRect b="0" l="0" r="0" t="0"/>
          <a:stretch/>
        </p:blipFill>
        <p:spPr>
          <a:xfrm>
            <a:off x="381001" y="1028706"/>
            <a:ext cx="7162800" cy="4102091"/>
          </a:xfrm>
          <a:prstGeom prst="rect">
            <a:avLst/>
          </a:prstGeom>
          <a:noFill/>
          <a:ln>
            <a:noFill/>
          </a:ln>
        </p:spPr>
      </p:pic>
      <p:cxnSp>
        <p:nvCxnSpPr>
          <p:cNvPr id="354" name="Google Shape;354;p21"/>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55" name="Google Shape;355;p21"/>
          <p:cNvSpPr txBox="1"/>
          <p:nvPr>
            <p:ph idx="1" type="body"/>
          </p:nvPr>
        </p:nvSpPr>
        <p:spPr>
          <a:xfrm>
            <a:off x="7859485" y="2198914"/>
            <a:ext cx="3690257" cy="3670180"/>
          </a:xfrm>
          <a:prstGeom prst="rect">
            <a:avLst/>
          </a:prstGeom>
          <a:noFill/>
          <a:ln>
            <a:noFill/>
          </a:ln>
        </p:spPr>
        <p:txBody>
          <a:bodyPr anchorCtr="0" anchor="t" bIns="45700" lIns="0" spcFirstLastPara="1" rIns="0" wrap="square" tIns="45700">
            <a:normAutofit/>
          </a:bodyPr>
          <a:lstStyle/>
          <a:p>
            <a:pPr indent="-127000" lvl="0" marL="91440" marR="0" rtl="0" algn="l">
              <a:lnSpc>
                <a:spcPct val="90000"/>
              </a:lnSpc>
              <a:spcBef>
                <a:spcPts val="0"/>
              </a:spcBef>
              <a:spcAft>
                <a:spcPts val="0"/>
              </a:spcAft>
              <a:buSzPts val="2000"/>
              <a:buFont typeface="Arial"/>
              <a:buChar char="•"/>
            </a:pPr>
            <a:r>
              <a:rPr lang="en-US">
                <a:latin typeface="Calibri"/>
                <a:ea typeface="Calibri"/>
                <a:cs typeface="Calibri"/>
                <a:sym typeface="Calibri"/>
              </a:rPr>
              <a:t> Fractures of the acetabulum occur when the head of the femur is driven into the pelvis. </a:t>
            </a:r>
            <a:endParaRPr/>
          </a:p>
          <a:p>
            <a:pPr indent="-127000" lvl="0" marL="91440" marR="0" rtl="0" algn="l">
              <a:lnSpc>
                <a:spcPct val="90000"/>
              </a:lnSpc>
              <a:spcBef>
                <a:spcPts val="0"/>
              </a:spcBef>
              <a:spcAft>
                <a:spcPts val="0"/>
              </a:spcAft>
              <a:buSzPts val="2000"/>
              <a:buFont typeface="Arial"/>
              <a:buChar char="•"/>
            </a:pPr>
            <a:r>
              <a:rPr lang="en-US"/>
              <a:t> </a:t>
            </a:r>
            <a:r>
              <a:rPr lang="en-US">
                <a:latin typeface="Calibri"/>
                <a:ea typeface="Calibri"/>
                <a:cs typeface="Calibri"/>
                <a:sym typeface="Calibri"/>
              </a:rPr>
              <a:t>This is caused</a:t>
            </a:r>
            <a:r>
              <a:rPr lang="en-US"/>
              <a:t> </a:t>
            </a:r>
            <a:r>
              <a:rPr lang="en-US">
                <a:latin typeface="Calibri"/>
                <a:ea typeface="Calibri"/>
                <a:cs typeface="Calibri"/>
                <a:sym typeface="Calibri"/>
              </a:rPr>
              <a:t>by :</a:t>
            </a:r>
            <a:endParaRPr/>
          </a:p>
          <a:p>
            <a:pPr indent="-457200" lvl="1" marL="749808" rtl="0" algn="l">
              <a:lnSpc>
                <a:spcPct val="90000"/>
              </a:lnSpc>
              <a:spcBef>
                <a:spcPts val="0"/>
              </a:spcBef>
              <a:spcAft>
                <a:spcPts val="0"/>
              </a:spcAft>
              <a:buSzPts val="2000"/>
              <a:buFont typeface="Calibri"/>
              <a:buAutoNum type="arabicPeriod"/>
            </a:pPr>
            <a:r>
              <a:rPr lang="en-US" sz="2000"/>
              <a:t>A</a:t>
            </a:r>
            <a:r>
              <a:rPr lang="en-US" sz="2000">
                <a:latin typeface="Calibri"/>
                <a:ea typeface="Calibri"/>
                <a:cs typeface="Calibri"/>
                <a:sym typeface="Calibri"/>
              </a:rPr>
              <a:t> blow on the side (as in a fall from a height).</a:t>
            </a:r>
            <a:endParaRPr/>
          </a:p>
          <a:p>
            <a:pPr indent="-457200" lvl="1" marL="749808" rtl="0" algn="l">
              <a:lnSpc>
                <a:spcPct val="90000"/>
              </a:lnSpc>
              <a:spcBef>
                <a:spcPts val="0"/>
              </a:spcBef>
              <a:spcAft>
                <a:spcPts val="0"/>
              </a:spcAft>
              <a:buSzPts val="2000"/>
              <a:buFont typeface="Calibri"/>
              <a:buAutoNum type="arabicPeriod"/>
            </a:pPr>
            <a:r>
              <a:rPr lang="en-US" sz="2000"/>
              <a:t>B</a:t>
            </a:r>
            <a:r>
              <a:rPr lang="en-US" sz="2000">
                <a:latin typeface="Calibri"/>
                <a:ea typeface="Calibri"/>
                <a:cs typeface="Calibri"/>
                <a:sym typeface="Calibri"/>
              </a:rPr>
              <a:t>y a blow on the front of the knee, usually in a dashboard injury when the femur also may be fractured.</a:t>
            </a:r>
            <a:endParaRPr sz="2000">
              <a:latin typeface="Calibri"/>
              <a:ea typeface="Calibri"/>
              <a:cs typeface="Calibri"/>
              <a:sym typeface="Calibri"/>
            </a:endParaRPr>
          </a:p>
          <a:p>
            <a:pPr indent="0" lvl="0" marL="91440" rtl="0" algn="l">
              <a:lnSpc>
                <a:spcPct val="90000"/>
              </a:lnSpc>
              <a:spcBef>
                <a:spcPts val="1200"/>
              </a:spcBef>
              <a:spcAft>
                <a:spcPts val="0"/>
              </a:spcAft>
              <a:buSzPts val="2000"/>
              <a:buFont typeface="Arial"/>
              <a:buNone/>
            </a:pPr>
            <a:r>
              <a:t/>
            </a:r>
            <a:endParaRPr/>
          </a:p>
        </p:txBody>
      </p:sp>
      <p:sp>
        <p:nvSpPr>
          <p:cNvPr id="356" name="Google Shape;356;p2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2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4" name="Google Shape;364;p22"/>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Patterns of Fracture</a:t>
            </a:r>
            <a:endParaRPr/>
          </a:p>
        </p:txBody>
      </p:sp>
      <p:pic>
        <p:nvPicPr>
          <p:cNvPr descr="A picture containing text, book&#10;&#10;Description automatically generated" id="365" name="Google Shape;365;p22"/>
          <p:cNvPicPr preferRelativeResize="0"/>
          <p:nvPr/>
        </p:nvPicPr>
        <p:blipFill rotWithShape="1">
          <a:blip r:embed="rId3">
            <a:alphaModFix/>
          </a:blip>
          <a:srcRect b="0" l="0" r="0" t="0"/>
          <a:stretch/>
        </p:blipFill>
        <p:spPr>
          <a:xfrm>
            <a:off x="342900" y="1397005"/>
            <a:ext cx="5842000" cy="3848094"/>
          </a:xfrm>
          <a:prstGeom prst="rect">
            <a:avLst/>
          </a:prstGeom>
          <a:noFill/>
          <a:ln>
            <a:noFill/>
          </a:ln>
        </p:spPr>
      </p:pic>
      <p:cxnSp>
        <p:nvCxnSpPr>
          <p:cNvPr id="366" name="Google Shape;366;p2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67" name="Google Shape;367;p22"/>
          <p:cNvSpPr txBox="1"/>
          <p:nvPr>
            <p:ph idx="1" type="body"/>
          </p:nvPr>
        </p:nvSpPr>
        <p:spPr>
          <a:xfrm>
            <a:off x="6411684" y="2198914"/>
            <a:ext cx="5127172" cy="4134916"/>
          </a:xfrm>
          <a:prstGeom prst="rect">
            <a:avLst/>
          </a:prstGeom>
          <a:noFill/>
          <a:ln>
            <a:noFill/>
          </a:ln>
        </p:spPr>
        <p:txBody>
          <a:bodyPr anchorCtr="0" anchor="t" bIns="45700" lIns="0" spcFirstLastPara="1" rIns="0" wrap="square" tIns="45700">
            <a:normAutofit/>
          </a:bodyPr>
          <a:lstStyle/>
          <a:p>
            <a:pPr indent="-105727" lvl="0" marL="91440" rtl="0" algn="l">
              <a:lnSpc>
                <a:spcPct val="80000"/>
              </a:lnSpc>
              <a:spcBef>
                <a:spcPts val="0"/>
              </a:spcBef>
              <a:spcAft>
                <a:spcPts val="0"/>
              </a:spcAft>
              <a:buSzPts val="1665"/>
              <a:buFont typeface="Arial"/>
              <a:buChar char="•"/>
            </a:pPr>
            <a:r>
              <a:rPr lang="en-US" sz="1665"/>
              <a:t>It is the position of the leg (i.e. rotation and abduction/adduction) that determines the fracture pattern. </a:t>
            </a:r>
            <a:endParaRPr/>
          </a:p>
          <a:p>
            <a:pPr indent="-105727" lvl="0" marL="91440" rtl="0" algn="l">
              <a:lnSpc>
                <a:spcPct val="80000"/>
              </a:lnSpc>
              <a:spcBef>
                <a:spcPts val="600"/>
              </a:spcBef>
              <a:spcAft>
                <a:spcPts val="0"/>
              </a:spcAft>
              <a:buSzPts val="1665"/>
              <a:buFont typeface="Arial"/>
              <a:buChar char="•"/>
            </a:pPr>
            <a:r>
              <a:rPr lang="en-US" sz="1665"/>
              <a:t>The Letournel classification, although complex, allows accurate description of the fracture pattern and guides the surgical approach if operative treatment is indicated. </a:t>
            </a:r>
            <a:endParaRPr/>
          </a:p>
          <a:p>
            <a:pPr indent="-105727" lvl="0" marL="91440" rtl="0" algn="l">
              <a:lnSpc>
                <a:spcPct val="80000"/>
              </a:lnSpc>
              <a:spcBef>
                <a:spcPts val="600"/>
              </a:spcBef>
              <a:spcAft>
                <a:spcPts val="0"/>
              </a:spcAft>
              <a:buSzPts val="1665"/>
              <a:buFont typeface="Arial"/>
              <a:buChar char="•"/>
            </a:pPr>
            <a:r>
              <a:rPr lang="en-US" sz="1665"/>
              <a:t>Fractures are divided into five ‘elements’, and five ‘associated’ fractures.</a:t>
            </a:r>
            <a:endParaRPr sz="1665"/>
          </a:p>
          <a:p>
            <a:pPr indent="-285750" lvl="1" marL="578358" rtl="0" algn="l">
              <a:lnSpc>
                <a:spcPct val="80000"/>
              </a:lnSpc>
              <a:spcBef>
                <a:spcPts val="600"/>
              </a:spcBef>
              <a:spcAft>
                <a:spcPts val="0"/>
              </a:spcAft>
              <a:buSzPts val="1665"/>
              <a:buFont typeface="Noto Sans Symbols"/>
              <a:buChar char="❑"/>
            </a:pPr>
            <a:r>
              <a:rPr i="0" lang="en-US" sz="1665"/>
              <a:t>The five ‘elements’ are as follows:</a:t>
            </a:r>
            <a:endParaRPr/>
          </a:p>
          <a:p>
            <a:pPr indent="-228600" lvl="2" marL="704088" rtl="0" algn="l">
              <a:lnSpc>
                <a:spcPct val="80000"/>
              </a:lnSpc>
              <a:spcBef>
                <a:spcPts val="600"/>
              </a:spcBef>
              <a:spcAft>
                <a:spcPts val="0"/>
              </a:spcAft>
              <a:buSzPts val="1665"/>
              <a:buFont typeface="Calibri"/>
              <a:buAutoNum type="arabicPeriod"/>
            </a:pPr>
            <a:r>
              <a:rPr i="0" lang="en-US" sz="1665"/>
              <a:t>Posterior wall fractures: </a:t>
            </a:r>
            <a:r>
              <a:rPr lang="en-US" sz="1665"/>
              <a:t>t</a:t>
            </a:r>
            <a:r>
              <a:rPr i="0" lang="en-US" sz="1665"/>
              <a:t>his is the commonest fracture.</a:t>
            </a:r>
            <a:endParaRPr/>
          </a:p>
          <a:p>
            <a:pPr indent="-228600" lvl="2" marL="704088" rtl="0" algn="l">
              <a:lnSpc>
                <a:spcPct val="80000"/>
              </a:lnSpc>
              <a:spcBef>
                <a:spcPts val="600"/>
              </a:spcBef>
              <a:spcAft>
                <a:spcPts val="0"/>
              </a:spcAft>
              <a:buSzPts val="1665"/>
              <a:buFont typeface="Calibri"/>
              <a:buAutoNum type="arabicPeriod"/>
            </a:pPr>
            <a:r>
              <a:rPr i="0" lang="en-US" sz="1665"/>
              <a:t>Anterior wall fractures</a:t>
            </a:r>
            <a:r>
              <a:rPr lang="en-US" sz="1665"/>
              <a:t>: t</a:t>
            </a:r>
            <a:r>
              <a:rPr i="0" lang="en-US" sz="1665"/>
              <a:t>his is the rarest fracture pattern.</a:t>
            </a:r>
            <a:endParaRPr/>
          </a:p>
          <a:p>
            <a:pPr indent="-228600" lvl="2" marL="704088" rtl="0" algn="l">
              <a:lnSpc>
                <a:spcPct val="80000"/>
              </a:lnSpc>
              <a:spcBef>
                <a:spcPts val="600"/>
              </a:spcBef>
              <a:spcAft>
                <a:spcPts val="0"/>
              </a:spcAft>
              <a:buSzPts val="1665"/>
              <a:buFont typeface="Calibri"/>
              <a:buAutoNum type="arabicPeriod"/>
            </a:pPr>
            <a:r>
              <a:rPr i="0" lang="en-US" sz="1665"/>
              <a:t>Posterior column fractures</a:t>
            </a:r>
            <a:endParaRPr/>
          </a:p>
          <a:p>
            <a:pPr indent="-228600" lvl="2" marL="704088" rtl="0" algn="l">
              <a:lnSpc>
                <a:spcPct val="80000"/>
              </a:lnSpc>
              <a:spcBef>
                <a:spcPts val="600"/>
              </a:spcBef>
              <a:spcAft>
                <a:spcPts val="0"/>
              </a:spcAft>
              <a:buSzPts val="1665"/>
              <a:buFont typeface="Calibri"/>
              <a:buAutoNum type="arabicPeriod"/>
            </a:pPr>
            <a:r>
              <a:rPr i="0" lang="en-US" sz="1665"/>
              <a:t>Anterior column fractures </a:t>
            </a:r>
            <a:endParaRPr/>
          </a:p>
          <a:p>
            <a:pPr indent="-228600" lvl="2" marL="704088" rtl="0" algn="l">
              <a:lnSpc>
                <a:spcPct val="80000"/>
              </a:lnSpc>
              <a:spcBef>
                <a:spcPts val="600"/>
              </a:spcBef>
              <a:spcAft>
                <a:spcPts val="0"/>
              </a:spcAft>
              <a:buSzPts val="1665"/>
              <a:buFont typeface="Calibri"/>
              <a:buAutoNum type="arabicPeriod"/>
            </a:pPr>
            <a:r>
              <a:rPr i="0" lang="en-US" sz="1665"/>
              <a:t>Transverse fracture</a:t>
            </a:r>
            <a:endParaRPr/>
          </a:p>
        </p:txBody>
      </p:sp>
      <p:sp>
        <p:nvSpPr>
          <p:cNvPr id="368" name="Google Shape;368;p2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2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6" name="Google Shape;376;p23"/>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Patterns of Fracture</a:t>
            </a:r>
            <a:endParaRPr/>
          </a:p>
        </p:txBody>
      </p:sp>
      <p:pic>
        <p:nvPicPr>
          <p:cNvPr descr="A close up of a mans face&#10;&#10;Description automatically generated" id="377" name="Google Shape;377;p23"/>
          <p:cNvPicPr preferRelativeResize="0"/>
          <p:nvPr/>
        </p:nvPicPr>
        <p:blipFill rotWithShape="1">
          <a:blip r:embed="rId3">
            <a:alphaModFix/>
          </a:blip>
          <a:srcRect b="0" l="0" r="0" t="0"/>
          <a:stretch/>
        </p:blipFill>
        <p:spPr>
          <a:xfrm>
            <a:off x="320222" y="1132703"/>
            <a:ext cx="7251700" cy="4068910"/>
          </a:xfrm>
          <a:prstGeom prst="rect">
            <a:avLst/>
          </a:prstGeom>
          <a:noFill/>
          <a:ln>
            <a:noFill/>
          </a:ln>
        </p:spPr>
      </p:pic>
      <p:cxnSp>
        <p:nvCxnSpPr>
          <p:cNvPr id="378" name="Google Shape;378;p23"/>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79" name="Google Shape;379;p23"/>
          <p:cNvSpPr txBox="1"/>
          <p:nvPr>
            <p:ph idx="1" type="body"/>
          </p:nvPr>
        </p:nvSpPr>
        <p:spPr>
          <a:xfrm>
            <a:off x="7859485" y="2198914"/>
            <a:ext cx="3690257" cy="4068910"/>
          </a:xfrm>
          <a:prstGeom prst="rect">
            <a:avLst/>
          </a:prstGeom>
          <a:noFill/>
          <a:ln>
            <a:noFill/>
          </a:ln>
        </p:spPr>
        <p:txBody>
          <a:bodyPr anchorCtr="0" anchor="t" bIns="45700" lIns="0" spcFirstLastPara="1" rIns="0" wrap="square" tIns="45700">
            <a:noAutofit/>
          </a:bodyPr>
          <a:lstStyle/>
          <a:p>
            <a:pPr indent="-101600" lvl="0" marL="91440" marR="0" rtl="0" algn="l">
              <a:lnSpc>
                <a:spcPct val="90000"/>
              </a:lnSpc>
              <a:spcBef>
                <a:spcPts val="0"/>
              </a:spcBef>
              <a:spcAft>
                <a:spcPts val="0"/>
              </a:spcAft>
              <a:buSzPts val="1600"/>
              <a:buFont typeface="Arial"/>
              <a:buChar char="•"/>
            </a:pPr>
            <a:r>
              <a:rPr i="0" lang="en-US" sz="1600"/>
              <a:t>The five ‘associated fractures’ are combinations of the elemental fractures. In these cases the articular surface is more severely disrupted, and the fractures usually need operative reduction and internal fixation</a:t>
            </a:r>
            <a:r>
              <a:rPr lang="en-US" sz="1600"/>
              <a:t>.</a:t>
            </a:r>
            <a:endParaRPr/>
          </a:p>
          <a:p>
            <a:pPr indent="-285750" lvl="1" marL="578358" rtl="0" algn="l">
              <a:lnSpc>
                <a:spcPct val="90000"/>
              </a:lnSpc>
              <a:spcBef>
                <a:spcPts val="600"/>
              </a:spcBef>
              <a:spcAft>
                <a:spcPts val="0"/>
              </a:spcAft>
              <a:buSzPts val="1600"/>
              <a:buFont typeface="Noto Sans Symbols"/>
              <a:buChar char="❑"/>
            </a:pPr>
            <a:r>
              <a:rPr i="0" lang="en-US" sz="1600"/>
              <a:t>The five types are:</a:t>
            </a:r>
            <a:endParaRPr sz="1600"/>
          </a:p>
          <a:p>
            <a:pPr indent="-228600" lvl="2" marL="704088" rtl="0" algn="l">
              <a:lnSpc>
                <a:spcPct val="90000"/>
              </a:lnSpc>
              <a:spcBef>
                <a:spcPts val="600"/>
              </a:spcBef>
              <a:spcAft>
                <a:spcPts val="0"/>
              </a:spcAft>
              <a:buSzPts val="1600"/>
              <a:buFont typeface="Calibri"/>
              <a:buAutoNum type="arabicPeriod"/>
            </a:pPr>
            <a:r>
              <a:rPr i="0" lang="en-US" sz="1600"/>
              <a:t>A T-shaped fracture</a:t>
            </a:r>
            <a:endParaRPr/>
          </a:p>
          <a:p>
            <a:pPr indent="-228600" lvl="2" marL="704088" rtl="0" algn="l">
              <a:lnSpc>
                <a:spcPct val="90000"/>
              </a:lnSpc>
              <a:spcBef>
                <a:spcPts val="600"/>
              </a:spcBef>
              <a:spcAft>
                <a:spcPts val="0"/>
              </a:spcAft>
              <a:buSzPts val="1600"/>
              <a:buFont typeface="Calibri"/>
              <a:buAutoNum type="arabicPeriod"/>
            </a:pPr>
            <a:r>
              <a:rPr i="0" lang="en-US" sz="1600"/>
              <a:t>Posterior column plus posterior wall</a:t>
            </a:r>
            <a:endParaRPr/>
          </a:p>
          <a:p>
            <a:pPr indent="-228600" lvl="2" marL="704088" rtl="0" algn="l">
              <a:lnSpc>
                <a:spcPct val="90000"/>
              </a:lnSpc>
              <a:spcBef>
                <a:spcPts val="600"/>
              </a:spcBef>
              <a:spcAft>
                <a:spcPts val="0"/>
              </a:spcAft>
              <a:buSzPts val="1600"/>
              <a:buFont typeface="Calibri"/>
              <a:buAutoNum type="arabicPeriod"/>
            </a:pPr>
            <a:r>
              <a:rPr i="0" lang="en-US" sz="1600"/>
              <a:t>Transverse plus posterior wall</a:t>
            </a:r>
            <a:endParaRPr/>
          </a:p>
          <a:p>
            <a:pPr indent="-228600" lvl="2" marL="704088" rtl="0" algn="l">
              <a:lnSpc>
                <a:spcPct val="90000"/>
              </a:lnSpc>
              <a:spcBef>
                <a:spcPts val="600"/>
              </a:spcBef>
              <a:spcAft>
                <a:spcPts val="0"/>
              </a:spcAft>
              <a:buSzPts val="1600"/>
              <a:buFont typeface="Calibri"/>
              <a:buAutoNum type="arabicPeriod"/>
            </a:pPr>
            <a:r>
              <a:rPr i="0" lang="en-US" sz="1600"/>
              <a:t>Anterior column plus posterior hemi-transverse</a:t>
            </a:r>
            <a:endParaRPr sz="1600"/>
          </a:p>
          <a:p>
            <a:pPr indent="-228600" lvl="2" marL="704088" rtl="0" algn="l">
              <a:lnSpc>
                <a:spcPct val="90000"/>
              </a:lnSpc>
              <a:spcBef>
                <a:spcPts val="600"/>
              </a:spcBef>
              <a:spcAft>
                <a:spcPts val="0"/>
              </a:spcAft>
              <a:buSzPts val="1600"/>
              <a:buFont typeface="Calibri"/>
              <a:buAutoNum type="arabicPeriod"/>
            </a:pPr>
            <a:r>
              <a:rPr i="0" lang="en-US" sz="1600"/>
              <a:t>Combined posterior and anterior columns – a ‘floating acetabulum’. This is the most severe form of injury.</a:t>
            </a:r>
            <a:endParaRPr sz="1600"/>
          </a:p>
        </p:txBody>
      </p:sp>
      <p:sp>
        <p:nvSpPr>
          <p:cNvPr id="380" name="Google Shape;380;p2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24"/>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8" name="Google Shape;388;p24"/>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4"/>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Acetabular Fractures – Clinical Features</a:t>
            </a:r>
            <a:endParaRPr sz="3600">
              <a:solidFill>
                <a:srgbClr val="FFFFFF"/>
              </a:solidFill>
            </a:endParaRPr>
          </a:p>
        </p:txBody>
      </p:sp>
      <p:sp>
        <p:nvSpPr>
          <p:cNvPr id="390" name="Google Shape;390;p24"/>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4"/>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127000" lvl="0" marL="91440" marR="0" rtl="0" algn="l">
              <a:lnSpc>
                <a:spcPct val="90000"/>
              </a:lnSpc>
              <a:spcBef>
                <a:spcPts val="0"/>
              </a:spcBef>
              <a:spcAft>
                <a:spcPts val="0"/>
              </a:spcAft>
              <a:buSzPts val="2000"/>
              <a:buFont typeface="Arial"/>
              <a:buChar char="•"/>
            </a:pPr>
            <a:r>
              <a:rPr lang="en-US">
                <a:latin typeface="Calibri"/>
                <a:ea typeface="Calibri"/>
                <a:cs typeface="Calibri"/>
                <a:sym typeface="Calibri"/>
              </a:rPr>
              <a:t>There has usually been a severe injury, either a traffic accident or a fall from a height.</a:t>
            </a:r>
            <a:endParaRPr/>
          </a:p>
          <a:p>
            <a:pPr indent="0" lvl="0" marL="91440" marR="0" rtl="0" algn="l">
              <a:lnSpc>
                <a:spcPct val="90000"/>
              </a:lnSpc>
              <a:spcBef>
                <a:spcPts val="0"/>
              </a:spcBef>
              <a:spcAft>
                <a:spcPts val="0"/>
              </a:spcAft>
              <a:buSzPts val="2000"/>
              <a:buFont typeface="Arial"/>
              <a:buNone/>
            </a:pPr>
            <a:r>
              <a:t/>
            </a:r>
            <a:endParaRPr>
              <a:latin typeface="Calibri"/>
              <a:ea typeface="Calibri"/>
              <a:cs typeface="Calibri"/>
              <a:sym typeface="Calibri"/>
            </a:endParaRPr>
          </a:p>
          <a:p>
            <a:pPr indent="-127000" lvl="0" marL="91440" marR="0" rtl="0" algn="l">
              <a:lnSpc>
                <a:spcPct val="90000"/>
              </a:lnSpc>
              <a:spcBef>
                <a:spcPts val="0"/>
              </a:spcBef>
              <a:spcAft>
                <a:spcPts val="0"/>
              </a:spcAft>
              <a:buSzPts val="2000"/>
              <a:buFont typeface="Arial"/>
              <a:buChar char="•"/>
            </a:pPr>
            <a:r>
              <a:rPr lang="en-US">
                <a:latin typeface="Calibri"/>
                <a:ea typeface="Calibri"/>
                <a:cs typeface="Calibri"/>
                <a:sym typeface="Calibri"/>
              </a:rPr>
              <a:t> Associated fractures are not uncommon and, because they may be more obvious, they are liable to divert attention from a more urgent pelvic ring injury. </a:t>
            </a:r>
            <a:endParaRPr/>
          </a:p>
          <a:p>
            <a:pPr indent="0" lvl="0" marL="91440" marR="0" rtl="0" algn="l">
              <a:lnSpc>
                <a:spcPct val="90000"/>
              </a:lnSpc>
              <a:spcBef>
                <a:spcPts val="0"/>
              </a:spcBef>
              <a:spcAft>
                <a:spcPts val="0"/>
              </a:spcAft>
              <a:buSzPts val="2000"/>
              <a:buFont typeface="Arial"/>
              <a:buNone/>
            </a:pPr>
            <a:r>
              <a:t/>
            </a:r>
            <a:endParaRPr>
              <a:latin typeface="Calibri"/>
              <a:ea typeface="Calibri"/>
              <a:cs typeface="Calibri"/>
              <a:sym typeface="Calibri"/>
            </a:endParaRPr>
          </a:p>
          <a:p>
            <a:pPr indent="-127000" lvl="0" marL="91440" marR="0" rtl="0" algn="l">
              <a:lnSpc>
                <a:spcPct val="90000"/>
              </a:lnSpc>
              <a:spcBef>
                <a:spcPts val="0"/>
              </a:spcBef>
              <a:spcAft>
                <a:spcPts val="0"/>
              </a:spcAft>
              <a:buSzPts val="2000"/>
              <a:buFont typeface="Arial"/>
              <a:buChar char="•"/>
            </a:pPr>
            <a:r>
              <a:rPr lang="en-US">
                <a:latin typeface="Calibri"/>
                <a:ea typeface="Calibri"/>
                <a:cs typeface="Calibri"/>
                <a:sym typeface="Calibri"/>
              </a:rPr>
              <a:t>Whenever a fractured femur, a severe knee injury or a fractured calcaneum is diagnosed, the hips also should be x-rayed.</a:t>
            </a:r>
            <a:endParaRPr/>
          </a:p>
          <a:p>
            <a:pPr indent="0" lvl="0" marL="91440" marR="0" rtl="0" algn="l">
              <a:lnSpc>
                <a:spcPct val="90000"/>
              </a:lnSpc>
              <a:spcBef>
                <a:spcPts val="0"/>
              </a:spcBef>
              <a:spcAft>
                <a:spcPts val="0"/>
              </a:spcAft>
              <a:buSzPts val="2000"/>
              <a:buFont typeface="Arial"/>
              <a:buNone/>
            </a:pPr>
            <a:r>
              <a:t/>
            </a:r>
            <a:endParaRPr>
              <a:latin typeface="Calibri"/>
              <a:ea typeface="Calibri"/>
              <a:cs typeface="Calibri"/>
              <a:sym typeface="Calibri"/>
            </a:endParaRPr>
          </a:p>
          <a:p>
            <a:pPr indent="-127000" lvl="0" marL="91440" marR="0" rtl="0" algn="l">
              <a:lnSpc>
                <a:spcPct val="90000"/>
              </a:lnSpc>
              <a:spcBef>
                <a:spcPts val="0"/>
              </a:spcBef>
              <a:spcAft>
                <a:spcPts val="0"/>
              </a:spcAft>
              <a:buSzPts val="2000"/>
              <a:buFont typeface="Arial"/>
              <a:buChar char="•"/>
            </a:pPr>
            <a:r>
              <a:rPr lang="en-US">
                <a:latin typeface="Calibri"/>
                <a:ea typeface="Calibri"/>
                <a:cs typeface="Calibri"/>
                <a:sym typeface="Calibri"/>
              </a:rPr>
              <a:t>The patient may be severely shocked, and the complications associated with all pelvic fractures should be sought. There may be bruising around the hip and the limb may lie in internal rotation (if the hip is dislocated). Test for sciatic nerve palsy.</a:t>
            </a:r>
            <a:endParaRPr>
              <a:latin typeface="Calibri"/>
              <a:ea typeface="Calibri"/>
              <a:cs typeface="Calibri"/>
              <a:sym typeface="Calibri"/>
            </a:endParaRPr>
          </a:p>
          <a:p>
            <a:pPr indent="0" lvl="0" marL="91440" rtl="0" algn="l">
              <a:lnSpc>
                <a:spcPct val="90000"/>
              </a:lnSpc>
              <a:spcBef>
                <a:spcPts val="1200"/>
              </a:spcBef>
              <a:spcAft>
                <a:spcPts val="0"/>
              </a:spcAft>
              <a:buSzPts val="2000"/>
              <a:buFont typeface="Arial"/>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5" name="Shape 395"/>
        <p:cNvGrpSpPr/>
        <p:nvPr/>
      </p:nvGrpSpPr>
      <p:grpSpPr>
        <a:xfrm>
          <a:off x="0" y="0"/>
          <a:ext cx="0" cy="0"/>
          <a:chOff x="0" y="0"/>
          <a:chExt cx="0" cy="0"/>
        </a:xfrm>
      </p:grpSpPr>
      <p:sp>
        <p:nvSpPr>
          <p:cNvPr id="396" name="Google Shape;396;p2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latin typeface="Calibri"/>
                <a:ea typeface="Calibri"/>
                <a:cs typeface="Calibri"/>
                <a:sym typeface="Calibri"/>
              </a:rPr>
              <a:t>Acetabular Fractures - X-rays</a:t>
            </a:r>
            <a:endParaRPr/>
          </a:p>
        </p:txBody>
      </p:sp>
      <p:pic>
        <p:nvPicPr>
          <p:cNvPr descr="A picture containing photo, game, player&#10;&#10;Description automatically generated" id="397" name="Google Shape;397;p25"/>
          <p:cNvPicPr preferRelativeResize="0"/>
          <p:nvPr/>
        </p:nvPicPr>
        <p:blipFill rotWithShape="1">
          <a:blip r:embed="rId3">
            <a:alphaModFix/>
          </a:blip>
          <a:srcRect b="0" l="0" r="0" t="0"/>
          <a:stretch/>
        </p:blipFill>
        <p:spPr>
          <a:xfrm>
            <a:off x="3815080" y="2135128"/>
            <a:ext cx="2769758" cy="3302028"/>
          </a:xfrm>
          <a:prstGeom prst="rect">
            <a:avLst/>
          </a:prstGeom>
          <a:noFill/>
          <a:ln>
            <a:noFill/>
          </a:ln>
        </p:spPr>
      </p:pic>
      <p:pic>
        <p:nvPicPr>
          <p:cNvPr descr="A picture containing film&#10;&#10;Description automatically generated" id="398" name="Google Shape;398;p25"/>
          <p:cNvPicPr preferRelativeResize="0"/>
          <p:nvPr/>
        </p:nvPicPr>
        <p:blipFill rotWithShape="1">
          <a:blip r:embed="rId4">
            <a:alphaModFix/>
          </a:blip>
          <a:srcRect b="0" l="0" r="0" t="0"/>
          <a:stretch/>
        </p:blipFill>
        <p:spPr>
          <a:xfrm>
            <a:off x="939221" y="2135128"/>
            <a:ext cx="2769758" cy="3302028"/>
          </a:xfrm>
          <a:prstGeom prst="rect">
            <a:avLst/>
          </a:prstGeom>
          <a:noFill/>
          <a:ln>
            <a:noFill/>
          </a:ln>
        </p:spPr>
      </p:pic>
      <p:sp>
        <p:nvSpPr>
          <p:cNvPr id="399" name="Google Shape;399;p25"/>
          <p:cNvSpPr txBox="1"/>
          <p:nvPr>
            <p:ph idx="1" type="body"/>
          </p:nvPr>
        </p:nvSpPr>
        <p:spPr>
          <a:xfrm>
            <a:off x="6858000" y="1845734"/>
            <a:ext cx="4297680" cy="4389966"/>
          </a:xfrm>
          <a:prstGeom prst="rect">
            <a:avLst/>
          </a:prstGeom>
          <a:noFill/>
          <a:ln>
            <a:noFill/>
          </a:ln>
        </p:spPr>
        <p:txBody>
          <a:bodyPr anchorCtr="0" anchor="t" bIns="45700" lIns="0" spcFirstLastPara="1" rIns="0" wrap="square" tIns="45700">
            <a:normAutofit/>
          </a:bodyPr>
          <a:lstStyle/>
          <a:p>
            <a:pPr indent="-140970" lvl="0" marL="91440" marR="0" rtl="0" algn="l">
              <a:lnSpc>
                <a:spcPct val="80000"/>
              </a:lnSpc>
              <a:spcBef>
                <a:spcPts val="0"/>
              </a:spcBef>
              <a:spcAft>
                <a:spcPts val="0"/>
              </a:spcAft>
              <a:buSzPts val="2220"/>
              <a:buFont typeface="Arial"/>
              <a:buChar char="•"/>
            </a:pPr>
            <a:r>
              <a:rPr lang="en-US" sz="2220">
                <a:latin typeface="Calibri"/>
                <a:ea typeface="Calibri"/>
                <a:cs typeface="Calibri"/>
                <a:sym typeface="Calibri"/>
              </a:rPr>
              <a:t>An anteroposterior view of the pelvis is mandatory. </a:t>
            </a:r>
            <a:endParaRPr/>
          </a:p>
          <a:p>
            <a:pPr indent="0" lvl="0" marL="91440" marR="0" rtl="0" algn="l">
              <a:lnSpc>
                <a:spcPct val="80000"/>
              </a:lnSpc>
              <a:spcBef>
                <a:spcPts val="0"/>
              </a:spcBef>
              <a:spcAft>
                <a:spcPts val="0"/>
              </a:spcAft>
              <a:buSzPts val="2220"/>
              <a:buFont typeface="Arial"/>
              <a:buNone/>
            </a:pPr>
            <a:r>
              <a:t/>
            </a:r>
            <a:endParaRPr sz="2220">
              <a:latin typeface="Calibri"/>
              <a:ea typeface="Calibri"/>
              <a:cs typeface="Calibri"/>
              <a:sym typeface="Calibri"/>
            </a:endParaRPr>
          </a:p>
          <a:p>
            <a:pPr indent="-140970" lvl="0" marL="91440" marR="0" rtl="0" algn="l">
              <a:lnSpc>
                <a:spcPct val="80000"/>
              </a:lnSpc>
              <a:spcBef>
                <a:spcPts val="0"/>
              </a:spcBef>
              <a:spcAft>
                <a:spcPts val="0"/>
              </a:spcAft>
              <a:buSzPts val="2220"/>
              <a:buFont typeface="Arial"/>
              <a:buChar char="•"/>
            </a:pPr>
            <a:r>
              <a:rPr lang="en-US" sz="2220">
                <a:latin typeface="Calibri"/>
                <a:ea typeface="Calibri"/>
                <a:cs typeface="Calibri"/>
                <a:sym typeface="Calibri"/>
              </a:rPr>
              <a:t>Oblique views are also important: they allow an accurate classification to be made and guide any surgical approach.</a:t>
            </a:r>
            <a:endParaRPr/>
          </a:p>
          <a:p>
            <a:pPr indent="0" lvl="0" marL="91440" marR="0" rtl="0" algn="l">
              <a:lnSpc>
                <a:spcPct val="80000"/>
              </a:lnSpc>
              <a:spcBef>
                <a:spcPts val="0"/>
              </a:spcBef>
              <a:spcAft>
                <a:spcPts val="0"/>
              </a:spcAft>
              <a:buSzPts val="2220"/>
              <a:buFont typeface="Arial"/>
              <a:buNone/>
            </a:pPr>
            <a:r>
              <a:t/>
            </a:r>
            <a:endParaRPr sz="2220">
              <a:latin typeface="Calibri"/>
              <a:ea typeface="Calibri"/>
              <a:cs typeface="Calibri"/>
              <a:sym typeface="Calibri"/>
            </a:endParaRPr>
          </a:p>
          <a:p>
            <a:pPr indent="-140970" lvl="0" marL="91440" marR="0" rtl="0" algn="l">
              <a:lnSpc>
                <a:spcPct val="80000"/>
              </a:lnSpc>
              <a:spcBef>
                <a:spcPts val="0"/>
              </a:spcBef>
              <a:spcAft>
                <a:spcPts val="0"/>
              </a:spcAft>
              <a:buSzPts val="2220"/>
              <a:buFont typeface="Arial"/>
              <a:buChar char="•"/>
            </a:pPr>
            <a:r>
              <a:rPr lang="en-US" sz="2220">
                <a:latin typeface="Calibri"/>
                <a:ea typeface="Calibri"/>
                <a:cs typeface="Calibri"/>
                <a:sym typeface="Calibri"/>
              </a:rPr>
              <a:t>CT scanning excludes any other pelvic fracture and shows evidence of marginal impaction of the articular surface. </a:t>
            </a:r>
            <a:endParaRPr/>
          </a:p>
          <a:p>
            <a:pPr indent="0" lvl="0" marL="91440" marR="0" rtl="0" algn="l">
              <a:lnSpc>
                <a:spcPct val="80000"/>
              </a:lnSpc>
              <a:spcBef>
                <a:spcPts val="0"/>
              </a:spcBef>
              <a:spcAft>
                <a:spcPts val="0"/>
              </a:spcAft>
              <a:buSzPts val="2220"/>
              <a:buFont typeface="Arial"/>
              <a:buNone/>
            </a:pPr>
            <a:r>
              <a:t/>
            </a:r>
            <a:endParaRPr sz="2220">
              <a:latin typeface="Calibri"/>
              <a:ea typeface="Calibri"/>
              <a:cs typeface="Calibri"/>
              <a:sym typeface="Calibri"/>
            </a:endParaRPr>
          </a:p>
          <a:p>
            <a:pPr indent="-140970" lvl="0" marL="91440" marR="0" rtl="0" algn="l">
              <a:lnSpc>
                <a:spcPct val="80000"/>
              </a:lnSpc>
              <a:spcBef>
                <a:spcPts val="0"/>
              </a:spcBef>
              <a:spcAft>
                <a:spcPts val="0"/>
              </a:spcAft>
              <a:buSzPts val="2220"/>
              <a:buFont typeface="Arial"/>
              <a:buChar char="•"/>
            </a:pPr>
            <a:r>
              <a:rPr lang="en-US" sz="2220">
                <a:latin typeface="Calibri"/>
                <a:ea typeface="Calibri"/>
                <a:cs typeface="Calibri"/>
                <a:sym typeface="Calibri"/>
              </a:rPr>
              <a:t>Three-dimensional CT reconstructions allow excellent visualization of fracture fragments.</a:t>
            </a:r>
            <a:endParaRPr sz="2220">
              <a:latin typeface="Calibri"/>
              <a:ea typeface="Calibri"/>
              <a:cs typeface="Calibri"/>
              <a:sym typeface="Calibri"/>
            </a:endParaRPr>
          </a:p>
          <a:p>
            <a:pPr indent="0" lvl="0" marL="91440" rtl="0" algn="l">
              <a:lnSpc>
                <a:spcPct val="80000"/>
              </a:lnSpc>
              <a:spcBef>
                <a:spcPts val="1200"/>
              </a:spcBef>
              <a:spcAft>
                <a:spcPts val="0"/>
              </a:spcAft>
              <a:buSzPts val="2220"/>
              <a:buFont typeface="Arial"/>
              <a:buNone/>
            </a:pPr>
            <a:r>
              <a:t/>
            </a:r>
            <a:endParaRPr sz="222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2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6" name="Google Shape;406;p2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407" name="Google Shape;407;p2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8" name="Google Shape;408;p26"/>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Acetabular Fractures - X-rays</a:t>
            </a:r>
            <a:endParaRPr/>
          </a:p>
        </p:txBody>
      </p:sp>
      <p:pic>
        <p:nvPicPr>
          <p:cNvPr descr="A picture containing person, young, standing&#10;&#10;Description automatically generated" id="409" name="Google Shape;409;p26"/>
          <p:cNvPicPr preferRelativeResize="0"/>
          <p:nvPr>
            <p:ph idx="1" type="body"/>
          </p:nvPr>
        </p:nvPicPr>
        <p:blipFill rotWithShape="1">
          <a:blip r:embed="rId3">
            <a:alphaModFix/>
          </a:blip>
          <a:srcRect b="0" l="0" r="0" t="0"/>
          <a:stretch/>
        </p:blipFill>
        <p:spPr>
          <a:xfrm>
            <a:off x="3325171" y="886968"/>
            <a:ext cx="2727729" cy="3108960"/>
          </a:xfrm>
          <a:prstGeom prst="rect">
            <a:avLst/>
          </a:prstGeom>
          <a:noFill/>
          <a:ln>
            <a:noFill/>
          </a:ln>
        </p:spPr>
      </p:pic>
      <p:sp>
        <p:nvSpPr>
          <p:cNvPr id="410" name="Google Shape;410;p26"/>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10;&#10;Description automatically generated" id="411" name="Google Shape;411;p26"/>
          <p:cNvPicPr preferRelativeResize="0"/>
          <p:nvPr/>
        </p:nvPicPr>
        <p:blipFill rotWithShape="1">
          <a:blip r:embed="rId4">
            <a:alphaModFix/>
          </a:blip>
          <a:srcRect b="0" l="0" r="0" t="0"/>
          <a:stretch/>
        </p:blipFill>
        <p:spPr>
          <a:xfrm>
            <a:off x="517680" y="873410"/>
            <a:ext cx="2728521" cy="3122518"/>
          </a:xfrm>
          <a:prstGeom prst="rect">
            <a:avLst/>
          </a:prstGeom>
          <a:noFill/>
          <a:ln>
            <a:noFill/>
          </a:ln>
        </p:spPr>
      </p:pic>
      <p:sp>
        <p:nvSpPr>
          <p:cNvPr id="412" name="Google Shape;412;p26"/>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flower&#10;&#10;Description automatically generated" id="413" name="Google Shape;413;p26"/>
          <p:cNvPicPr preferRelativeResize="0"/>
          <p:nvPr/>
        </p:nvPicPr>
        <p:blipFill rotWithShape="1">
          <a:blip r:embed="rId5">
            <a:alphaModFix/>
          </a:blip>
          <a:srcRect b="0" l="0" r="0" t="0"/>
          <a:stretch/>
        </p:blipFill>
        <p:spPr>
          <a:xfrm>
            <a:off x="6096000" y="886967"/>
            <a:ext cx="2769463" cy="3119843"/>
          </a:xfrm>
          <a:prstGeom prst="rect">
            <a:avLst/>
          </a:prstGeom>
          <a:noFill/>
          <a:ln>
            <a:noFill/>
          </a:ln>
        </p:spPr>
      </p:pic>
      <p:sp>
        <p:nvSpPr>
          <p:cNvPr id="414" name="Google Shape;414;p26"/>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photo, sitting, table&#10;&#10;Description automatically generated" id="415" name="Google Shape;415;p26"/>
          <p:cNvPicPr preferRelativeResize="0"/>
          <p:nvPr/>
        </p:nvPicPr>
        <p:blipFill rotWithShape="1">
          <a:blip r:embed="rId6">
            <a:alphaModFix/>
          </a:blip>
          <a:srcRect b="0" l="0" r="0" t="0"/>
          <a:stretch/>
        </p:blipFill>
        <p:spPr>
          <a:xfrm>
            <a:off x="8929472" y="894429"/>
            <a:ext cx="2762725" cy="3114366"/>
          </a:xfrm>
          <a:prstGeom prst="rect">
            <a:avLst/>
          </a:prstGeom>
          <a:noFill/>
          <a:ln>
            <a:noFill/>
          </a:ln>
        </p:spPr>
      </p:pic>
      <p:cxnSp>
        <p:nvCxnSpPr>
          <p:cNvPr id="416" name="Google Shape;416;p26"/>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417" name="Google Shape;417;p2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 name="Shape 423"/>
        <p:cNvGrpSpPr/>
        <p:nvPr/>
      </p:nvGrpSpPr>
      <p:grpSpPr>
        <a:xfrm>
          <a:off x="0" y="0"/>
          <a:ext cx="0" cy="0"/>
          <a:chOff x="0" y="0"/>
          <a:chExt cx="0" cy="0"/>
        </a:xfrm>
      </p:grpSpPr>
      <p:sp>
        <p:nvSpPr>
          <p:cNvPr id="424" name="Google Shape;424;p27"/>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5" name="Google Shape;425;p27"/>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Acetabular Fractures - Management</a:t>
            </a:r>
            <a:endParaRPr/>
          </a:p>
        </p:txBody>
      </p:sp>
      <p:sp>
        <p:nvSpPr>
          <p:cNvPr id="427" name="Google Shape;427;p27"/>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Initial management:</a:t>
            </a:r>
            <a:endParaRPr/>
          </a:p>
          <a:p>
            <a:pPr indent="-285750" lvl="1" marL="578358" rtl="0" algn="l">
              <a:lnSpc>
                <a:spcPct val="90000"/>
              </a:lnSpc>
              <a:spcBef>
                <a:spcPts val="400"/>
              </a:spcBef>
              <a:spcAft>
                <a:spcPts val="0"/>
              </a:spcAft>
              <a:buSzPts val="1800"/>
              <a:buFont typeface="Arial"/>
              <a:buChar char="•"/>
            </a:pPr>
            <a:r>
              <a:rPr lang="en-US"/>
              <a:t>Emergency treatment consists of treating associated injuries and reducing a dislocation. Traction is then applied to the limb (4.5 kg will suffice). </a:t>
            </a:r>
            <a:endParaRPr/>
          </a:p>
          <a:p>
            <a:pPr indent="-285750" lvl="1" marL="578358" rtl="0" algn="l">
              <a:lnSpc>
                <a:spcPct val="90000"/>
              </a:lnSpc>
              <a:spcBef>
                <a:spcPts val="600"/>
              </a:spcBef>
              <a:spcAft>
                <a:spcPts val="0"/>
              </a:spcAft>
              <a:buSzPts val="1800"/>
              <a:buFont typeface="Arial"/>
              <a:buChar char="•"/>
            </a:pPr>
            <a:r>
              <a:rPr lang="en-US"/>
              <a:t>Definitive treatment of the fracture is ideally performed at 2–5 days post injury. </a:t>
            </a:r>
            <a:endParaRPr/>
          </a:p>
          <a:p>
            <a:pPr indent="-285750" lvl="1" marL="578358" rtl="0" algn="l">
              <a:lnSpc>
                <a:spcPct val="90000"/>
              </a:lnSpc>
              <a:spcBef>
                <a:spcPts val="600"/>
              </a:spcBef>
              <a:spcAft>
                <a:spcPts val="0"/>
              </a:spcAft>
              <a:buSzPts val="1800"/>
              <a:buFont typeface="Arial"/>
              <a:buChar char="•"/>
            </a:pPr>
            <a:r>
              <a:rPr lang="en-US"/>
              <a:t>The delay should not exceed 7 days, as it becomes increasingly difficult to reduce the fragments accurately.</a:t>
            </a:r>
            <a:endParaRPr/>
          </a:p>
          <a:p>
            <a:pPr indent="0" lvl="0" marL="91440" rtl="0" algn="l">
              <a:lnSpc>
                <a:spcPct val="90000"/>
              </a:lnSpc>
              <a:spcBef>
                <a:spcPts val="1600"/>
              </a:spcBef>
              <a:spcAft>
                <a:spcPts val="0"/>
              </a:spcAft>
              <a:buSzPts val="2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sp>
        <p:nvSpPr>
          <p:cNvPr id="434" name="Google Shape;434;p28"/>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5" name="Google Shape;435;p28"/>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8"/>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Acetabular Fractures - Management</a:t>
            </a:r>
            <a:endParaRPr/>
          </a:p>
        </p:txBody>
      </p:sp>
      <p:sp>
        <p:nvSpPr>
          <p:cNvPr id="437" name="Google Shape;437;p28"/>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8"/>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Autofit/>
          </a:bodyPr>
          <a:lstStyle/>
          <a:p>
            <a:pPr indent="-342900" lvl="0" marL="342900" rtl="0" algn="l">
              <a:lnSpc>
                <a:spcPct val="90000"/>
              </a:lnSpc>
              <a:spcBef>
                <a:spcPts val="0"/>
              </a:spcBef>
              <a:spcAft>
                <a:spcPts val="0"/>
              </a:spcAft>
              <a:buSzPts val="1800"/>
              <a:buFont typeface="Calibri"/>
              <a:buAutoNum type="arabicPeriod" startAt="2"/>
            </a:pPr>
            <a:r>
              <a:rPr lang="en-US" sz="1800"/>
              <a:t>Non-operative Treatment</a:t>
            </a:r>
            <a:endParaRPr/>
          </a:p>
          <a:p>
            <a:pPr indent="-101600" lvl="0" marL="91440" rtl="0" algn="l">
              <a:lnSpc>
                <a:spcPct val="90000"/>
              </a:lnSpc>
              <a:spcBef>
                <a:spcPts val="1400"/>
              </a:spcBef>
              <a:spcAft>
                <a:spcPts val="0"/>
              </a:spcAft>
              <a:buSzPts val="1600"/>
              <a:buFont typeface="Arial"/>
              <a:buChar char="•"/>
            </a:pPr>
            <a:r>
              <a:rPr lang="en-US" sz="1600"/>
              <a:t>In recent years opinion has moved in favor of operative treatment for displaced acetabular fractures. However, conservative treatment is still preferable in certain well-defined situations:</a:t>
            </a:r>
            <a:endParaRPr/>
          </a:p>
          <a:p>
            <a:pPr indent="-342900" lvl="1" marL="544068" rtl="0" algn="l">
              <a:lnSpc>
                <a:spcPct val="90000"/>
              </a:lnSpc>
              <a:spcBef>
                <a:spcPts val="400"/>
              </a:spcBef>
              <a:spcAft>
                <a:spcPts val="0"/>
              </a:spcAft>
              <a:buSzPts val="1600"/>
              <a:buFont typeface="Calibri"/>
              <a:buAutoNum type="arabicPeriod"/>
            </a:pPr>
            <a:r>
              <a:rPr lang="en-US" sz="1600"/>
              <a:t>Acetabular fractures with minimal displacement (in the weightbearing zone, less than 3 mm.)</a:t>
            </a:r>
            <a:endParaRPr/>
          </a:p>
          <a:p>
            <a:pPr indent="-342900" lvl="1" marL="544068" rtl="0" algn="l">
              <a:lnSpc>
                <a:spcPct val="90000"/>
              </a:lnSpc>
              <a:spcBef>
                <a:spcPts val="600"/>
              </a:spcBef>
              <a:spcAft>
                <a:spcPts val="0"/>
              </a:spcAft>
              <a:buSzPts val="1600"/>
              <a:buFont typeface="Calibri"/>
              <a:buAutoNum type="arabicPeriod"/>
            </a:pPr>
            <a:r>
              <a:rPr lang="en-US" sz="1600"/>
              <a:t>Displaced fractures that do not involve the superomedial weightbearing segment (roof) of the acetabulum – usually distal anterior column and distal</a:t>
            </a:r>
            <a:endParaRPr/>
          </a:p>
          <a:p>
            <a:pPr indent="-342900" lvl="1" marL="544068" rtl="0" algn="l">
              <a:lnSpc>
                <a:spcPct val="90000"/>
              </a:lnSpc>
              <a:spcBef>
                <a:spcPts val="600"/>
              </a:spcBef>
              <a:spcAft>
                <a:spcPts val="0"/>
              </a:spcAft>
              <a:buSzPts val="1600"/>
              <a:buFont typeface="Calibri"/>
              <a:buAutoNum type="arabicPeriod"/>
            </a:pPr>
            <a:r>
              <a:rPr lang="en-US" sz="1600"/>
              <a:t>transverse fractures.</a:t>
            </a:r>
            <a:endParaRPr/>
          </a:p>
          <a:p>
            <a:pPr indent="-342900" lvl="1" marL="544068" rtl="0" algn="l">
              <a:lnSpc>
                <a:spcPct val="90000"/>
              </a:lnSpc>
              <a:spcBef>
                <a:spcPts val="600"/>
              </a:spcBef>
              <a:spcAft>
                <a:spcPts val="0"/>
              </a:spcAft>
              <a:buSzPts val="1600"/>
              <a:buFont typeface="Calibri"/>
              <a:buAutoNum type="arabicPeriod"/>
            </a:pPr>
            <a:r>
              <a:rPr lang="en-US" sz="1600"/>
              <a:t>A both-column fracture that retains the ball and socket congruence of the hip by virtue of the fracture line lying in the coronal plane and displacement being limited by an intact labrum.</a:t>
            </a:r>
            <a:endParaRPr/>
          </a:p>
          <a:p>
            <a:pPr indent="-342900" lvl="1" marL="544068" rtl="0" algn="l">
              <a:lnSpc>
                <a:spcPct val="90000"/>
              </a:lnSpc>
              <a:spcBef>
                <a:spcPts val="600"/>
              </a:spcBef>
              <a:spcAft>
                <a:spcPts val="0"/>
              </a:spcAft>
              <a:buSzPts val="1600"/>
              <a:buFont typeface="Calibri"/>
              <a:buAutoNum type="arabicPeriod"/>
            </a:pPr>
            <a:r>
              <a:rPr lang="en-US" sz="1600"/>
              <a:t>Fractures in elderly patients, where closed reduction seems feasible (If ORIF is done, the risk for AVN and arthritis is high).</a:t>
            </a:r>
            <a:endParaRPr/>
          </a:p>
          <a:p>
            <a:pPr indent="-342900" lvl="1" marL="544068" rtl="0" algn="l">
              <a:lnSpc>
                <a:spcPct val="90000"/>
              </a:lnSpc>
              <a:spcBef>
                <a:spcPts val="600"/>
              </a:spcBef>
              <a:spcAft>
                <a:spcPts val="0"/>
              </a:spcAft>
              <a:buSzPts val="1600"/>
              <a:buFont typeface="Calibri"/>
              <a:buAutoNum type="arabicPeriod"/>
            </a:pPr>
            <a:r>
              <a:rPr lang="en-US" sz="1600"/>
              <a:t>Patients with ‘medical’ contraindications to operative treatment (including local sepsis). </a:t>
            </a:r>
            <a:endParaRPr/>
          </a:p>
          <a:p>
            <a:pPr indent="-101600" lvl="0" marL="91440" rtl="0" algn="l">
              <a:lnSpc>
                <a:spcPct val="90000"/>
              </a:lnSpc>
              <a:spcBef>
                <a:spcPts val="1600"/>
              </a:spcBef>
              <a:spcAft>
                <a:spcPts val="0"/>
              </a:spcAft>
              <a:buSzPts val="1600"/>
              <a:buFont typeface="Arial"/>
              <a:buChar char="•"/>
            </a:pPr>
            <a:r>
              <a:rPr lang="en-US" sz="1600"/>
              <a:t>Minimal weightbearing and early mobilization. </a:t>
            </a:r>
            <a:endParaRPr/>
          </a:p>
          <a:p>
            <a:pPr indent="-101600" lvl="0" marL="91440" rtl="0" algn="l">
              <a:lnSpc>
                <a:spcPct val="90000"/>
              </a:lnSpc>
              <a:spcBef>
                <a:spcPts val="1400"/>
              </a:spcBef>
              <a:spcAft>
                <a:spcPts val="0"/>
              </a:spcAft>
              <a:buSzPts val="1600"/>
              <a:buFont typeface="Arial"/>
              <a:buChar char="•"/>
            </a:pPr>
            <a:r>
              <a:rPr lang="en-US" sz="1600"/>
              <a:t>Close monitoring over the first 6 weeks is necessary to ensure the position is maintained.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2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5" name="Google Shape;445;p29"/>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446" name="Google Shape;446;p2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7" name="Google Shape;447;p29"/>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700"/>
              <a:buFont typeface="Calibri"/>
              <a:buNone/>
            </a:pPr>
            <a:r>
              <a:rPr lang="en-US" sz="4700">
                <a:solidFill>
                  <a:srgbClr val="262626"/>
                </a:solidFill>
              </a:rPr>
              <a:t>Acetabular Fracture – Conservative Treatment</a:t>
            </a:r>
            <a:endParaRPr/>
          </a:p>
        </p:txBody>
      </p:sp>
      <p:pic>
        <p:nvPicPr>
          <p:cNvPr descr="A picture containing photo&#10;&#10;Description automatically generated" id="448" name="Google Shape;448;p29"/>
          <p:cNvPicPr preferRelativeResize="0"/>
          <p:nvPr>
            <p:ph idx="1" type="body"/>
          </p:nvPr>
        </p:nvPicPr>
        <p:blipFill rotWithShape="1">
          <a:blip r:embed="rId3">
            <a:alphaModFix/>
          </a:blip>
          <a:srcRect b="0" l="0" r="0" t="0"/>
          <a:stretch/>
        </p:blipFill>
        <p:spPr>
          <a:xfrm>
            <a:off x="635457" y="497790"/>
            <a:ext cx="10907615" cy="4049963"/>
          </a:xfrm>
          <a:prstGeom prst="rect">
            <a:avLst/>
          </a:prstGeom>
          <a:noFill/>
          <a:ln>
            <a:noFill/>
          </a:ln>
        </p:spPr>
      </p:pic>
      <p:cxnSp>
        <p:nvCxnSpPr>
          <p:cNvPr id="449" name="Google Shape;449;p29"/>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450" name="Google Shape;450;p2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 name="Google Shape;130;p3"/>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31" name="Google Shape;131;p3"/>
          <p:cNvSpPr/>
          <p:nvPr/>
        </p:nvSpPr>
        <p:spPr>
          <a:xfrm>
            <a:off x="0" y="0"/>
            <a:ext cx="1219045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Google Shape;132;p3"/>
          <p:cNvSpPr/>
          <p:nvPr/>
        </p:nvSpPr>
        <p:spPr>
          <a:xfrm>
            <a:off x="15" y="0"/>
            <a:ext cx="754787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txBox="1"/>
          <p:nvPr>
            <p:ph type="title"/>
          </p:nvPr>
        </p:nvSpPr>
        <p:spPr>
          <a:xfrm>
            <a:off x="1097280" y="516835"/>
            <a:ext cx="5977937" cy="629213"/>
          </a:xfrm>
          <a:prstGeom prst="rect">
            <a:avLst/>
          </a:prstGeom>
          <a:noFill/>
          <a:ln>
            <a:noFill/>
          </a:ln>
        </p:spPr>
        <p:txBody>
          <a:bodyPr anchorCtr="0" anchor="t" bIns="45700" lIns="91425" spcFirstLastPara="1" rIns="91425" wrap="square" tIns="45700">
            <a:normAutofit/>
          </a:bodyPr>
          <a:lstStyle/>
          <a:p>
            <a:pPr indent="0" lvl="0" marL="0" rtl="0" algn="ctr">
              <a:lnSpc>
                <a:spcPct val="85000"/>
              </a:lnSpc>
              <a:spcBef>
                <a:spcPts val="0"/>
              </a:spcBef>
              <a:spcAft>
                <a:spcPts val="0"/>
              </a:spcAft>
              <a:buClr>
                <a:srgbClr val="FFFFFF"/>
              </a:buClr>
              <a:buSzPts val="4000"/>
              <a:buFont typeface="Calibri"/>
              <a:buNone/>
            </a:pPr>
            <a:r>
              <a:rPr lang="en-US" sz="4000">
                <a:solidFill>
                  <a:srgbClr val="FFFFFF"/>
                </a:solidFill>
              </a:rPr>
              <a:t>Hip Bone - Anatomy</a:t>
            </a:r>
            <a:endParaRPr/>
          </a:p>
        </p:txBody>
      </p:sp>
      <p:sp>
        <p:nvSpPr>
          <p:cNvPr id="134" name="Google Shape;134;p3"/>
          <p:cNvSpPr txBox="1"/>
          <p:nvPr>
            <p:ph idx="1" type="body"/>
          </p:nvPr>
        </p:nvSpPr>
        <p:spPr>
          <a:xfrm>
            <a:off x="1097279" y="1244993"/>
            <a:ext cx="5977938" cy="5265535"/>
          </a:xfrm>
          <a:prstGeom prst="rect">
            <a:avLst/>
          </a:prstGeom>
          <a:noFill/>
          <a:ln>
            <a:noFill/>
          </a:ln>
        </p:spPr>
        <p:txBody>
          <a:bodyPr anchorCtr="0" anchor="t" bIns="45700" lIns="0" spcFirstLastPara="1" rIns="0" wrap="square" tIns="45700">
            <a:normAutofit/>
          </a:bodyPr>
          <a:lstStyle/>
          <a:p>
            <a:pPr indent="-114300" lvl="0" marL="91440" rtl="0" algn="l">
              <a:lnSpc>
                <a:spcPct val="90000"/>
              </a:lnSpc>
              <a:spcBef>
                <a:spcPts val="0"/>
              </a:spcBef>
              <a:spcAft>
                <a:spcPts val="0"/>
              </a:spcAft>
              <a:buSzPts val="1800"/>
              <a:buFont typeface="Calibri"/>
              <a:buChar char="•"/>
            </a:pPr>
            <a:r>
              <a:rPr i="0" lang="en-US" sz="1800">
                <a:solidFill>
                  <a:srgbClr val="FFFFFF"/>
                </a:solidFill>
              </a:rPr>
              <a:t>The hip bone is comprised of the three parts; the ilium, pubis and ischium. Prior to puberty, the triradiate cartilage</a:t>
            </a:r>
            <a:r>
              <a:rPr lang="en-US" sz="1800">
                <a:solidFill>
                  <a:srgbClr val="FFFFFF"/>
                </a:solidFill>
              </a:rPr>
              <a:t> ( a cup-shaped socket, articulates with the head of femur to form the hip joint) </a:t>
            </a:r>
            <a:r>
              <a:rPr i="0" lang="en-US" sz="1800">
                <a:solidFill>
                  <a:srgbClr val="FFFFFF"/>
                </a:solidFill>
              </a:rPr>
              <a:t>separates these parts – and fusion only begins at the age of 15-17.</a:t>
            </a:r>
            <a:endParaRPr/>
          </a:p>
          <a:p>
            <a:pPr indent="-342900" lvl="0" marL="342900" rtl="0" algn="l">
              <a:lnSpc>
                <a:spcPct val="90000"/>
              </a:lnSpc>
              <a:spcBef>
                <a:spcPts val="1400"/>
              </a:spcBef>
              <a:spcAft>
                <a:spcPts val="0"/>
              </a:spcAft>
              <a:buSzPts val="1800"/>
              <a:buFont typeface="Calibri"/>
              <a:buAutoNum type="arabicPeriod"/>
            </a:pPr>
            <a:r>
              <a:rPr i="0" lang="en-US" sz="1800">
                <a:solidFill>
                  <a:srgbClr val="FFFFFF"/>
                </a:solidFill>
              </a:rPr>
              <a:t>The Pubis: is the most anterior portion of the hip bone. It consists of a body, superior ramus and inferior ramus.</a:t>
            </a:r>
            <a:endParaRPr/>
          </a:p>
          <a:p>
            <a:pPr indent="-342900" lvl="1" marL="635508" rtl="0" algn="l">
              <a:lnSpc>
                <a:spcPct val="90000"/>
              </a:lnSpc>
              <a:spcBef>
                <a:spcPts val="400"/>
              </a:spcBef>
              <a:spcAft>
                <a:spcPts val="0"/>
              </a:spcAft>
              <a:buSzPts val="1800"/>
              <a:buFont typeface="Noto Sans Symbols"/>
              <a:buChar char="❑"/>
            </a:pPr>
            <a:r>
              <a:rPr i="0" lang="en-US">
                <a:solidFill>
                  <a:srgbClr val="FFFFFF"/>
                </a:solidFill>
              </a:rPr>
              <a:t>Pubic body: located medially, it articulates with the opposite pubic body at the pubic symphysis. Its superior aspect is marked by a rounded thickening (the pubic crest), which extends laterally as the pubic tubercle.</a:t>
            </a:r>
            <a:endParaRPr/>
          </a:p>
          <a:p>
            <a:pPr indent="-342900" lvl="1" marL="635508" rtl="0" algn="l">
              <a:lnSpc>
                <a:spcPct val="90000"/>
              </a:lnSpc>
              <a:spcBef>
                <a:spcPts val="600"/>
              </a:spcBef>
              <a:spcAft>
                <a:spcPts val="0"/>
              </a:spcAft>
              <a:buSzPts val="1800"/>
              <a:buFont typeface="Noto Sans Symbols"/>
              <a:buChar char="❑"/>
            </a:pPr>
            <a:r>
              <a:rPr i="0" lang="en-US">
                <a:solidFill>
                  <a:srgbClr val="FFFFFF"/>
                </a:solidFill>
              </a:rPr>
              <a:t>Superior pubic ramus: extends laterally from the body to form part of the acetabulum.</a:t>
            </a:r>
            <a:endParaRPr/>
          </a:p>
          <a:p>
            <a:pPr indent="-342900" lvl="1" marL="635508" rtl="0" algn="l">
              <a:lnSpc>
                <a:spcPct val="90000"/>
              </a:lnSpc>
              <a:spcBef>
                <a:spcPts val="600"/>
              </a:spcBef>
              <a:spcAft>
                <a:spcPts val="0"/>
              </a:spcAft>
              <a:buSzPts val="1800"/>
              <a:buFont typeface="Noto Sans Symbols"/>
              <a:buChar char="❑"/>
            </a:pPr>
            <a:r>
              <a:rPr i="0" lang="en-US">
                <a:solidFill>
                  <a:srgbClr val="FFFFFF"/>
                </a:solidFill>
              </a:rPr>
              <a:t>Inferior pubic ramus: projects towards the ischium.</a:t>
            </a:r>
            <a:endParaRPr/>
          </a:p>
          <a:p>
            <a:pPr indent="-342900" lvl="1" marL="635508" rtl="0" algn="l">
              <a:lnSpc>
                <a:spcPct val="90000"/>
              </a:lnSpc>
              <a:spcBef>
                <a:spcPts val="600"/>
              </a:spcBef>
              <a:spcAft>
                <a:spcPts val="0"/>
              </a:spcAft>
              <a:buSzPts val="1800"/>
              <a:buFont typeface="Noto Sans Symbols"/>
              <a:buChar char="❑"/>
            </a:pPr>
            <a:r>
              <a:rPr i="0" lang="en-US">
                <a:solidFill>
                  <a:srgbClr val="FFFFFF"/>
                </a:solidFill>
              </a:rPr>
              <a:t>Together, the superior and inferior rami enclose part of the obturator foramen – through which the obturator nerve, artery and vein pass through to reach the lower limb.</a:t>
            </a:r>
            <a:endParaRPr/>
          </a:p>
        </p:txBody>
      </p:sp>
      <p:sp>
        <p:nvSpPr>
          <p:cNvPr id="135" name="Google Shape;135;p3"/>
          <p:cNvSpPr/>
          <p:nvPr/>
        </p:nvSpPr>
        <p:spPr>
          <a:xfrm>
            <a:off x="7547894"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close up of a logo&#10;&#10;Description automatically generated" id="136" name="Google Shape;136;p3"/>
          <p:cNvPicPr preferRelativeResize="0"/>
          <p:nvPr/>
        </p:nvPicPr>
        <p:blipFill rotWithShape="1">
          <a:blip r:embed="rId3">
            <a:alphaModFix/>
          </a:blip>
          <a:srcRect b="0" l="0" r="0" t="0"/>
          <a:stretch/>
        </p:blipFill>
        <p:spPr>
          <a:xfrm>
            <a:off x="8084579" y="882136"/>
            <a:ext cx="3609294" cy="1795624"/>
          </a:xfrm>
          <a:prstGeom prst="rect">
            <a:avLst/>
          </a:prstGeom>
          <a:noFill/>
          <a:ln>
            <a:noFill/>
          </a:ln>
        </p:spPr>
      </p:pic>
      <p:sp>
        <p:nvSpPr>
          <p:cNvPr id="137" name="Google Shape;137;p3"/>
          <p:cNvSpPr/>
          <p:nvPr/>
        </p:nvSpPr>
        <p:spPr>
          <a:xfrm>
            <a:off x="7547894" y="3396996"/>
            <a:ext cx="4642565" cy="640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map&#10;&#10;Description automatically generated" id="138" name="Google Shape;138;p3"/>
          <p:cNvPicPr preferRelativeResize="0"/>
          <p:nvPr/>
        </p:nvPicPr>
        <p:blipFill rotWithShape="1">
          <a:blip r:embed="rId4">
            <a:alphaModFix/>
          </a:blip>
          <a:srcRect b="0" l="0" r="0" t="0"/>
          <a:stretch/>
        </p:blipFill>
        <p:spPr>
          <a:xfrm>
            <a:off x="8084579" y="4090007"/>
            <a:ext cx="3609294" cy="19760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5" name="Shape 455"/>
        <p:cNvGrpSpPr/>
        <p:nvPr/>
      </p:nvGrpSpPr>
      <p:grpSpPr>
        <a:xfrm>
          <a:off x="0" y="0"/>
          <a:ext cx="0" cy="0"/>
          <a:chOff x="0" y="0"/>
          <a:chExt cx="0" cy="0"/>
        </a:xfrm>
      </p:grpSpPr>
      <p:sp>
        <p:nvSpPr>
          <p:cNvPr id="456" name="Google Shape;456;p3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7" name="Google Shape;457;p30"/>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Acetabular Fractures - Management</a:t>
            </a:r>
            <a:endParaRPr/>
          </a:p>
        </p:txBody>
      </p:sp>
      <p:pic>
        <p:nvPicPr>
          <p:cNvPr descr="Acetabular FracturesNursing File | Nursing File" id="458" name="Google Shape;458;p30"/>
          <p:cNvPicPr preferRelativeResize="0"/>
          <p:nvPr/>
        </p:nvPicPr>
        <p:blipFill rotWithShape="1">
          <a:blip r:embed="rId3">
            <a:alphaModFix/>
          </a:blip>
          <a:srcRect b="0" l="0" r="0" t="0"/>
          <a:stretch/>
        </p:blipFill>
        <p:spPr>
          <a:xfrm>
            <a:off x="644373" y="1633807"/>
            <a:ext cx="5451627" cy="4006945"/>
          </a:xfrm>
          <a:prstGeom prst="rect">
            <a:avLst/>
          </a:prstGeom>
          <a:noFill/>
          <a:ln>
            <a:noFill/>
          </a:ln>
        </p:spPr>
      </p:pic>
      <p:cxnSp>
        <p:nvCxnSpPr>
          <p:cNvPr id="459" name="Google Shape;459;p30"/>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460" name="Google Shape;460;p30"/>
          <p:cNvSpPr txBox="1"/>
          <p:nvPr>
            <p:ph idx="1" type="body"/>
          </p:nvPr>
        </p:nvSpPr>
        <p:spPr>
          <a:xfrm>
            <a:off x="6411684" y="2198913"/>
            <a:ext cx="5127172" cy="4006941"/>
          </a:xfrm>
          <a:prstGeom prst="rect">
            <a:avLst/>
          </a:prstGeom>
          <a:noFill/>
          <a:ln>
            <a:noFill/>
          </a:ln>
        </p:spPr>
        <p:txBody>
          <a:bodyPr anchorCtr="0" anchor="t" bIns="45700" lIns="0" spcFirstLastPara="1" rIns="0" wrap="square" tIns="45700">
            <a:normAutofit/>
          </a:bodyPr>
          <a:lstStyle/>
          <a:p>
            <a:pPr indent="-114300" lvl="0" marL="91440" rtl="0" algn="l">
              <a:lnSpc>
                <a:spcPct val="80000"/>
              </a:lnSpc>
              <a:spcBef>
                <a:spcPts val="0"/>
              </a:spcBef>
              <a:spcAft>
                <a:spcPts val="0"/>
              </a:spcAft>
              <a:buSzPts val="1800"/>
              <a:buFont typeface="Arial"/>
              <a:buChar char="•"/>
            </a:pPr>
            <a:r>
              <a:rPr lang="en-US" sz="1800"/>
              <a:t>Operative treatment is indicated for all unstable hips and fractures resulting in significant distortion of joint congruence, as well as for associated fractures of the femoral head and/or retained bone fragments in the joint. </a:t>
            </a:r>
            <a:endParaRPr/>
          </a:p>
          <a:p>
            <a:pPr indent="-114300" lvl="0" marL="91440" rtl="0" algn="l">
              <a:lnSpc>
                <a:spcPct val="80000"/>
              </a:lnSpc>
              <a:spcBef>
                <a:spcPts val="1400"/>
              </a:spcBef>
              <a:spcAft>
                <a:spcPts val="0"/>
              </a:spcAft>
              <a:buSzPts val="1800"/>
              <a:buFont typeface="Arial"/>
              <a:buChar char="•"/>
            </a:pPr>
            <a:r>
              <a:rPr lang="en-US" sz="1800"/>
              <a:t>The aim should be a perfect anatomical reduction, and the operation is best undertaken in a center specializing in this form of treatment.</a:t>
            </a:r>
            <a:endParaRPr/>
          </a:p>
          <a:p>
            <a:pPr indent="-114300" lvl="0" marL="91440" rtl="0" algn="l">
              <a:lnSpc>
                <a:spcPct val="80000"/>
              </a:lnSpc>
              <a:spcBef>
                <a:spcPts val="1400"/>
              </a:spcBef>
              <a:spcAft>
                <a:spcPts val="0"/>
              </a:spcAft>
              <a:buSzPts val="1800"/>
              <a:buFont typeface="Arial"/>
              <a:buChar char="•"/>
            </a:pPr>
            <a:r>
              <a:rPr lang="en-US" sz="1800"/>
              <a:t>Associated fractures are difficult to reduce, and require a combination of surgical expertise, specialized reduction clamps and a special orthopedic table allowing traction to be applied and appropriate imaging.</a:t>
            </a:r>
            <a:endParaRPr/>
          </a:p>
          <a:p>
            <a:pPr indent="-114300" lvl="0" marL="91440" rtl="0" algn="l">
              <a:lnSpc>
                <a:spcPct val="80000"/>
              </a:lnSpc>
              <a:spcBef>
                <a:spcPts val="1400"/>
              </a:spcBef>
              <a:spcAft>
                <a:spcPts val="0"/>
              </a:spcAft>
              <a:buSzPts val="1800"/>
              <a:buFont typeface="Arial"/>
              <a:buChar char="•"/>
            </a:pPr>
            <a:r>
              <a:rPr lang="en-US" sz="1800"/>
              <a:t>ORIF and line fixation of the pelvis and acetabulum.</a:t>
            </a:r>
            <a:endParaRPr/>
          </a:p>
        </p:txBody>
      </p:sp>
      <p:sp>
        <p:nvSpPr>
          <p:cNvPr id="461" name="Google Shape;461;p3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p3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9" name="Google Shape;469;p31"/>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470" name="Google Shape;470;p3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1" name="Google Shape;471;p31"/>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4700"/>
              <a:buFont typeface="Calibri"/>
              <a:buNone/>
            </a:pPr>
            <a:r>
              <a:rPr lang="en-US" sz="4700">
                <a:solidFill>
                  <a:srgbClr val="262626"/>
                </a:solidFill>
              </a:rPr>
              <a:t>Acetabular Fracture – Operative Treatment</a:t>
            </a:r>
            <a:endParaRPr/>
          </a:p>
        </p:txBody>
      </p:sp>
      <p:pic>
        <p:nvPicPr>
          <p:cNvPr id="472" name="Google Shape;472;p31"/>
          <p:cNvPicPr preferRelativeResize="0"/>
          <p:nvPr>
            <p:ph idx="1" type="body"/>
          </p:nvPr>
        </p:nvPicPr>
        <p:blipFill rotWithShape="1">
          <a:blip r:embed="rId3">
            <a:alphaModFix/>
          </a:blip>
          <a:srcRect b="-1" l="0" r="-1" t="6375"/>
          <a:stretch/>
        </p:blipFill>
        <p:spPr>
          <a:xfrm>
            <a:off x="635457" y="640080"/>
            <a:ext cx="10916463" cy="3602736"/>
          </a:xfrm>
          <a:prstGeom prst="rect">
            <a:avLst/>
          </a:prstGeom>
          <a:noFill/>
          <a:ln>
            <a:noFill/>
          </a:ln>
        </p:spPr>
      </p:pic>
      <p:cxnSp>
        <p:nvCxnSpPr>
          <p:cNvPr id="473" name="Google Shape;473;p31"/>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474" name="Google Shape;474;p3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3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1" name="Google Shape;481;p32"/>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Acetabular Fracture – Complications</a:t>
            </a:r>
            <a:endParaRPr/>
          </a:p>
        </p:txBody>
      </p:sp>
      <p:pic>
        <p:nvPicPr>
          <p:cNvPr descr="A picture containing film, food, person, holding&#10;&#10;Description automatically generated" id="482" name="Google Shape;482;p32"/>
          <p:cNvPicPr preferRelativeResize="0"/>
          <p:nvPr/>
        </p:nvPicPr>
        <p:blipFill rotWithShape="1">
          <a:blip r:embed="rId3">
            <a:alphaModFix/>
          </a:blip>
          <a:srcRect b="0" l="0" r="0" t="0"/>
          <a:stretch/>
        </p:blipFill>
        <p:spPr>
          <a:xfrm>
            <a:off x="245596" y="1174839"/>
            <a:ext cx="4731759" cy="1821727"/>
          </a:xfrm>
          <a:prstGeom prst="rect">
            <a:avLst/>
          </a:prstGeom>
          <a:noFill/>
          <a:ln>
            <a:noFill/>
          </a:ln>
        </p:spPr>
      </p:pic>
      <p:cxnSp>
        <p:nvCxnSpPr>
          <p:cNvPr id="483" name="Google Shape;483;p32"/>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484" name="Google Shape;484;p32"/>
          <p:cNvPicPr preferRelativeResize="0"/>
          <p:nvPr/>
        </p:nvPicPr>
        <p:blipFill rotWithShape="1">
          <a:blip r:embed="rId4">
            <a:alphaModFix/>
          </a:blip>
          <a:srcRect b="0" l="0" r="0" t="0"/>
          <a:stretch/>
        </p:blipFill>
        <p:spPr>
          <a:xfrm>
            <a:off x="1206501" y="3063050"/>
            <a:ext cx="2997200" cy="3147250"/>
          </a:xfrm>
          <a:prstGeom prst="rect">
            <a:avLst/>
          </a:prstGeom>
          <a:noFill/>
          <a:ln>
            <a:noFill/>
          </a:ln>
        </p:spPr>
      </p:pic>
      <p:sp>
        <p:nvSpPr>
          <p:cNvPr id="485" name="Google Shape;485;p32"/>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Iliofemoral Venous Thrombosis.</a:t>
            </a:r>
            <a:endParaRPr/>
          </a:p>
          <a:p>
            <a:pPr indent="-457200" lvl="0" marL="457200" rtl="0" algn="l">
              <a:lnSpc>
                <a:spcPct val="90000"/>
              </a:lnSpc>
              <a:spcBef>
                <a:spcPts val="1400"/>
              </a:spcBef>
              <a:spcAft>
                <a:spcPts val="0"/>
              </a:spcAft>
              <a:buSzPts val="2000"/>
              <a:buFont typeface="Calibri"/>
              <a:buAutoNum type="arabicPeriod"/>
            </a:pPr>
            <a:r>
              <a:rPr lang="en-US"/>
              <a:t>Sciatic nerve injury.</a:t>
            </a:r>
            <a:endParaRPr/>
          </a:p>
          <a:p>
            <a:pPr indent="-457200" lvl="0" marL="457200" rtl="0" algn="l">
              <a:lnSpc>
                <a:spcPct val="90000"/>
              </a:lnSpc>
              <a:spcBef>
                <a:spcPts val="1400"/>
              </a:spcBef>
              <a:spcAft>
                <a:spcPts val="0"/>
              </a:spcAft>
              <a:buSzPts val="2000"/>
              <a:buFont typeface="Calibri"/>
              <a:buAutoNum type="arabicPeriod"/>
            </a:pPr>
            <a:r>
              <a:rPr lang="en-US"/>
              <a:t>Heterotopic bone formation.</a:t>
            </a:r>
            <a:endParaRPr/>
          </a:p>
          <a:p>
            <a:pPr indent="-457200" lvl="0" marL="457200" rtl="0" algn="l">
              <a:lnSpc>
                <a:spcPct val="90000"/>
              </a:lnSpc>
              <a:spcBef>
                <a:spcPts val="1400"/>
              </a:spcBef>
              <a:spcAft>
                <a:spcPts val="0"/>
              </a:spcAft>
              <a:buSzPts val="2000"/>
              <a:buFont typeface="Calibri"/>
              <a:buAutoNum type="arabicPeriod"/>
            </a:pPr>
            <a:r>
              <a:rPr lang="en-US"/>
              <a:t>Avascular necrosis.</a:t>
            </a:r>
            <a:endParaRPr/>
          </a:p>
          <a:p>
            <a:pPr indent="-457200" lvl="0" marL="457200" rtl="0" algn="l">
              <a:lnSpc>
                <a:spcPct val="90000"/>
              </a:lnSpc>
              <a:spcBef>
                <a:spcPts val="1400"/>
              </a:spcBef>
              <a:spcAft>
                <a:spcPts val="0"/>
              </a:spcAft>
              <a:buSzPts val="2000"/>
              <a:buFont typeface="Calibri"/>
              <a:buAutoNum type="arabicPeriod"/>
            </a:pPr>
            <a:r>
              <a:rPr lang="en-US"/>
              <a:t>Loss of joint movement (stiffness).</a:t>
            </a:r>
            <a:endParaRPr/>
          </a:p>
          <a:p>
            <a:pPr indent="-457200" lvl="0" marL="457200" rtl="0" algn="l">
              <a:lnSpc>
                <a:spcPct val="90000"/>
              </a:lnSpc>
              <a:spcBef>
                <a:spcPts val="1400"/>
              </a:spcBef>
              <a:spcAft>
                <a:spcPts val="0"/>
              </a:spcAft>
              <a:buSzPts val="2000"/>
              <a:buFont typeface="Calibri"/>
              <a:buAutoNum type="arabicPeriod"/>
            </a:pPr>
            <a:r>
              <a:rPr lang="en-US"/>
              <a:t>Secondary osteoarthritis – needs Hip replacement.</a:t>
            </a:r>
            <a:endParaRPr/>
          </a:p>
        </p:txBody>
      </p:sp>
      <p:sp>
        <p:nvSpPr>
          <p:cNvPr id="486" name="Google Shape;486;p3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3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3"/>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4" name="Google Shape;494;p33"/>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495" name="Google Shape;495;p3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6" name="Google Shape;496;p33"/>
          <p:cNvSpPr txBox="1"/>
          <p:nvPr>
            <p:ph type="title"/>
          </p:nvPr>
        </p:nvSpPr>
        <p:spPr>
          <a:xfrm>
            <a:off x="965201" y="643467"/>
            <a:ext cx="6255026" cy="5054008"/>
          </a:xfrm>
          <a:prstGeom prst="rect">
            <a:avLst/>
          </a:prstGeom>
          <a:noFill/>
          <a:ln>
            <a:noFill/>
          </a:ln>
        </p:spPr>
        <p:txBody>
          <a:bodyPr anchorCtr="0" anchor="b" bIns="45700" lIns="91425" spcFirstLastPara="1" rIns="91425" wrap="square" tIns="45700">
            <a:normAutofit/>
          </a:bodyPr>
          <a:lstStyle/>
          <a:p>
            <a:pPr indent="0" lvl="0" marL="0" rtl="0" algn="r">
              <a:lnSpc>
                <a:spcPct val="85000"/>
              </a:lnSpc>
              <a:spcBef>
                <a:spcPts val="0"/>
              </a:spcBef>
              <a:spcAft>
                <a:spcPts val="0"/>
              </a:spcAft>
              <a:buClr>
                <a:srgbClr val="262626"/>
              </a:buClr>
              <a:buSzPts val="8000"/>
              <a:buFont typeface="Calibri"/>
              <a:buNone/>
            </a:pPr>
            <a:r>
              <a:rPr b="1" lang="en-US"/>
              <a:t>Sacral and Coccygeal Fractures </a:t>
            </a:r>
            <a:br>
              <a:rPr lang="en-US"/>
            </a:br>
            <a:endParaRPr/>
          </a:p>
        </p:txBody>
      </p:sp>
      <p:cxnSp>
        <p:nvCxnSpPr>
          <p:cNvPr id="497" name="Google Shape;497;p33"/>
          <p:cNvCxnSpPr/>
          <p:nvPr/>
        </p:nvCxnSpPr>
        <p:spPr>
          <a:xfrm>
            <a:off x="7534656" y="1391367"/>
            <a:ext cx="0" cy="3558208"/>
          </a:xfrm>
          <a:prstGeom prst="straightConnector1">
            <a:avLst/>
          </a:prstGeom>
          <a:noFill/>
          <a:ln cap="flat" cmpd="sng" w="12700">
            <a:solidFill>
              <a:schemeClr val="dk2"/>
            </a:solidFill>
            <a:prstDash val="solid"/>
            <a:round/>
            <a:headEnd len="sm" w="sm" type="none"/>
            <a:tailEnd len="sm" w="sm" type="none"/>
          </a:ln>
        </p:spPr>
      </p:cxnSp>
      <p:sp>
        <p:nvSpPr>
          <p:cNvPr id="498" name="Google Shape;498;p33"/>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3"/>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4" name="Shape 504"/>
        <p:cNvGrpSpPr/>
        <p:nvPr/>
      </p:nvGrpSpPr>
      <p:grpSpPr>
        <a:xfrm>
          <a:off x="0" y="0"/>
          <a:ext cx="0" cy="0"/>
          <a:chOff x="0" y="0"/>
          <a:chExt cx="0" cy="0"/>
        </a:xfrm>
      </p:grpSpPr>
      <p:sp>
        <p:nvSpPr>
          <p:cNvPr id="505" name="Google Shape;505;p3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6" name="Google Shape;506;p34"/>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Sacral and Coccygeal Fractures </a:t>
            </a:r>
            <a:endParaRPr/>
          </a:p>
        </p:txBody>
      </p:sp>
      <p:pic>
        <p:nvPicPr>
          <p:cNvPr id="507" name="Google Shape;507;p34"/>
          <p:cNvPicPr preferRelativeResize="0"/>
          <p:nvPr/>
        </p:nvPicPr>
        <p:blipFill rotWithShape="1">
          <a:blip r:embed="rId3">
            <a:alphaModFix/>
          </a:blip>
          <a:srcRect b="0" l="0" r="0" t="0"/>
          <a:stretch/>
        </p:blipFill>
        <p:spPr>
          <a:xfrm>
            <a:off x="643192" y="865264"/>
            <a:ext cx="5451627" cy="4807430"/>
          </a:xfrm>
          <a:prstGeom prst="rect">
            <a:avLst/>
          </a:prstGeom>
          <a:noFill/>
          <a:ln>
            <a:noFill/>
          </a:ln>
        </p:spPr>
      </p:pic>
      <p:cxnSp>
        <p:nvCxnSpPr>
          <p:cNvPr id="508" name="Google Shape;508;p34"/>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09" name="Google Shape;509;p34"/>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77800" lvl="0" marL="91440" rtl="0" algn="l">
              <a:lnSpc>
                <a:spcPct val="90000"/>
              </a:lnSpc>
              <a:spcBef>
                <a:spcPts val="0"/>
              </a:spcBef>
              <a:spcAft>
                <a:spcPts val="0"/>
              </a:spcAft>
              <a:buSzPts val="2800"/>
              <a:buFont typeface="Arial"/>
              <a:buChar char="•"/>
            </a:pPr>
            <a:r>
              <a:rPr lang="en-US" sz="2800">
                <a:latin typeface="Calibri"/>
                <a:ea typeface="Calibri"/>
                <a:cs typeface="Calibri"/>
                <a:sym typeface="Calibri"/>
              </a:rPr>
              <a:t>A blow from behind, or a fall onto the ‘tail’, may fracture the sacrum or coccyx, or sprain the joint between them. </a:t>
            </a:r>
            <a:endParaRPr/>
          </a:p>
          <a:p>
            <a:pPr indent="-177800" lvl="0" marL="91440" rtl="0" algn="l">
              <a:lnSpc>
                <a:spcPct val="90000"/>
              </a:lnSpc>
              <a:spcBef>
                <a:spcPts val="1400"/>
              </a:spcBef>
              <a:spcAft>
                <a:spcPts val="0"/>
              </a:spcAft>
              <a:buSzPts val="2800"/>
              <a:buFont typeface="Arial"/>
              <a:buChar char="•"/>
            </a:pPr>
            <a:r>
              <a:rPr lang="en-US" sz="2800">
                <a:latin typeface="Calibri"/>
                <a:ea typeface="Calibri"/>
                <a:cs typeface="Calibri"/>
                <a:sym typeface="Calibri"/>
              </a:rPr>
              <a:t>Persistent pain, especially on sitting, is common after coccygeal injuries.  </a:t>
            </a:r>
            <a:endParaRPr/>
          </a:p>
          <a:p>
            <a:pPr indent="0" lvl="0" marL="91440" rtl="0" algn="l">
              <a:lnSpc>
                <a:spcPct val="90000"/>
              </a:lnSpc>
              <a:spcBef>
                <a:spcPts val="1400"/>
              </a:spcBef>
              <a:spcAft>
                <a:spcPts val="0"/>
              </a:spcAft>
              <a:buSzPts val="2800"/>
              <a:buFont typeface="Arial"/>
              <a:buNone/>
            </a:pPr>
            <a:r>
              <a:t/>
            </a:r>
            <a:endParaRPr sz="2800"/>
          </a:p>
        </p:txBody>
      </p:sp>
      <p:sp>
        <p:nvSpPr>
          <p:cNvPr id="510" name="Google Shape;510;p3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sp>
        <p:nvSpPr>
          <p:cNvPr id="516" name="Google Shape;516;p3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8" name="Google Shape;518;p3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519" name="Google Shape;519;p3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0" name="Google Shape;520;p35"/>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100"/>
              <a:buFont typeface="Calibri"/>
              <a:buNone/>
            </a:pPr>
            <a:r>
              <a:rPr lang="en-US" sz="5100">
                <a:solidFill>
                  <a:srgbClr val="262626"/>
                </a:solidFill>
              </a:rPr>
              <a:t>Sacral and Coccygeal Fractures – Imaging</a:t>
            </a:r>
            <a:endParaRPr/>
          </a:p>
        </p:txBody>
      </p:sp>
      <p:pic>
        <p:nvPicPr>
          <p:cNvPr id="521" name="Google Shape;521;p35"/>
          <p:cNvPicPr preferRelativeResize="0"/>
          <p:nvPr>
            <p:ph idx="1" type="body"/>
          </p:nvPr>
        </p:nvPicPr>
        <p:blipFill rotWithShape="1">
          <a:blip r:embed="rId3">
            <a:alphaModFix/>
          </a:blip>
          <a:srcRect b="0" l="0" r="0" t="0"/>
          <a:stretch/>
        </p:blipFill>
        <p:spPr>
          <a:xfrm>
            <a:off x="635457" y="645369"/>
            <a:ext cx="5333543" cy="4015528"/>
          </a:xfrm>
          <a:prstGeom prst="rect">
            <a:avLst/>
          </a:prstGeom>
          <a:noFill/>
          <a:ln>
            <a:noFill/>
          </a:ln>
        </p:spPr>
      </p:pic>
      <p:sp>
        <p:nvSpPr>
          <p:cNvPr id="522" name="Google Shape;522;p35"/>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3" name="Google Shape;523;p35"/>
          <p:cNvPicPr preferRelativeResize="0"/>
          <p:nvPr>
            <p:ph idx="2" type="body"/>
          </p:nvPr>
        </p:nvPicPr>
        <p:blipFill rotWithShape="1">
          <a:blip r:embed="rId4">
            <a:alphaModFix/>
          </a:blip>
          <a:srcRect b="0" l="0" r="0" t="0"/>
          <a:stretch/>
        </p:blipFill>
        <p:spPr>
          <a:xfrm>
            <a:off x="6195893" y="644434"/>
            <a:ext cx="4660391" cy="3907669"/>
          </a:xfrm>
          <a:prstGeom prst="rect">
            <a:avLst/>
          </a:prstGeom>
          <a:noFill/>
          <a:ln>
            <a:noFill/>
          </a:ln>
        </p:spPr>
      </p:pic>
      <p:cxnSp>
        <p:nvCxnSpPr>
          <p:cNvPr id="524" name="Google Shape;524;p35"/>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525" name="Google Shape;525;p3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0" name="Shape 530"/>
        <p:cNvGrpSpPr/>
        <p:nvPr/>
      </p:nvGrpSpPr>
      <p:grpSpPr>
        <a:xfrm>
          <a:off x="0" y="0"/>
          <a:ext cx="0" cy="0"/>
          <a:chOff x="0" y="0"/>
          <a:chExt cx="0" cy="0"/>
        </a:xfrm>
      </p:grpSpPr>
      <p:sp>
        <p:nvSpPr>
          <p:cNvPr id="531" name="Google Shape;531;p36"/>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2" name="Google Shape;532;p36"/>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6"/>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Sacral and Coccygeal Fractures - Treatment</a:t>
            </a:r>
            <a:endParaRPr sz="3600">
              <a:solidFill>
                <a:srgbClr val="FFFFFF"/>
              </a:solidFill>
            </a:endParaRPr>
          </a:p>
        </p:txBody>
      </p:sp>
      <p:sp>
        <p:nvSpPr>
          <p:cNvPr id="534" name="Google Shape;534;p36"/>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6"/>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latin typeface="Calibri"/>
                <a:ea typeface="Calibri"/>
                <a:cs typeface="Calibri"/>
                <a:sym typeface="Calibri"/>
              </a:rPr>
              <a:t> Conservative:</a:t>
            </a:r>
            <a:endParaRPr/>
          </a:p>
          <a:p>
            <a:pPr indent="-457200" lvl="1" marL="749808" rtl="0" algn="l">
              <a:lnSpc>
                <a:spcPct val="90000"/>
              </a:lnSpc>
              <a:spcBef>
                <a:spcPts val="400"/>
              </a:spcBef>
              <a:spcAft>
                <a:spcPts val="0"/>
              </a:spcAft>
              <a:buSzPts val="2000"/>
              <a:buFont typeface="Calibri"/>
              <a:buAutoNum type="arabicPeriod"/>
            </a:pPr>
            <a:r>
              <a:rPr lang="en-US" sz="2000">
                <a:latin typeface="Calibri"/>
                <a:ea typeface="Calibri"/>
                <a:cs typeface="Calibri"/>
                <a:sym typeface="Calibri"/>
              </a:rPr>
              <a:t>Rubber ring cushion when sitting.</a:t>
            </a:r>
            <a:endParaRPr/>
          </a:p>
          <a:p>
            <a:pPr indent="-457200" lvl="1" marL="749808" rtl="0" algn="l">
              <a:lnSpc>
                <a:spcPct val="90000"/>
              </a:lnSpc>
              <a:spcBef>
                <a:spcPts val="600"/>
              </a:spcBef>
              <a:spcAft>
                <a:spcPts val="0"/>
              </a:spcAft>
              <a:buSzPts val="2000"/>
              <a:buFont typeface="Calibri"/>
              <a:buAutoNum type="arabicPeriod"/>
            </a:pPr>
            <a:r>
              <a:rPr lang="en-US" sz="2000">
                <a:latin typeface="Calibri"/>
                <a:ea typeface="Calibri"/>
                <a:cs typeface="Calibri"/>
                <a:sym typeface="Calibri"/>
              </a:rPr>
              <a:t>If the pain is not relieved, injection of local anesthetic into the tender area is indicated.</a:t>
            </a:r>
            <a:endParaRPr/>
          </a:p>
          <a:p>
            <a:pPr indent="-127000" lvl="0" marL="91440" rtl="0" algn="l">
              <a:lnSpc>
                <a:spcPct val="90000"/>
              </a:lnSpc>
              <a:spcBef>
                <a:spcPts val="1600"/>
              </a:spcBef>
              <a:spcAft>
                <a:spcPts val="0"/>
              </a:spcAft>
              <a:buSzPts val="2000"/>
              <a:buFont typeface="Arial"/>
              <a:buChar char="•"/>
            </a:pPr>
            <a:r>
              <a:rPr lang="en-US">
                <a:latin typeface="Calibri"/>
                <a:ea typeface="Calibri"/>
                <a:cs typeface="Calibri"/>
                <a:sym typeface="Calibri"/>
              </a:rPr>
              <a:t> Pain not relieved by either method; excision of the coccyx may be considered.</a:t>
            </a:r>
            <a:endParaRPr/>
          </a:p>
          <a:p>
            <a:pPr indent="0" lvl="0" marL="91440" rtl="0" algn="l">
              <a:lnSpc>
                <a:spcPct val="90000"/>
              </a:lnSpc>
              <a:spcBef>
                <a:spcPts val="1400"/>
              </a:spcBef>
              <a:spcAft>
                <a:spcPts val="0"/>
              </a:spcAft>
              <a:buSzPts val="20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9" name="Shape 539"/>
        <p:cNvGrpSpPr/>
        <p:nvPr/>
      </p:nvGrpSpPr>
      <p:grpSpPr>
        <a:xfrm>
          <a:off x="0" y="0"/>
          <a:ext cx="0" cy="0"/>
          <a:chOff x="0" y="0"/>
          <a:chExt cx="0" cy="0"/>
        </a:xfrm>
      </p:grpSpPr>
      <p:sp>
        <p:nvSpPr>
          <p:cNvPr id="540" name="Google Shape;540;p3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2" name="Google Shape;542;p37"/>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543" name="Google Shape;543;p3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4" name="Google Shape;544;p37"/>
          <p:cNvSpPr txBox="1"/>
          <p:nvPr>
            <p:ph type="title"/>
          </p:nvPr>
        </p:nvSpPr>
        <p:spPr>
          <a:xfrm>
            <a:off x="965201" y="643467"/>
            <a:ext cx="6255026" cy="5054008"/>
          </a:xfrm>
          <a:prstGeom prst="rect">
            <a:avLst/>
          </a:prstGeom>
          <a:noFill/>
          <a:ln>
            <a:noFill/>
          </a:ln>
        </p:spPr>
        <p:txBody>
          <a:bodyPr anchorCtr="0" anchor="ctr" bIns="45700" lIns="91425" spcFirstLastPara="1" rIns="91425" wrap="square" tIns="45700">
            <a:normAutofit/>
          </a:bodyPr>
          <a:lstStyle/>
          <a:p>
            <a:pPr indent="0" lvl="0" marL="0" rtl="0" algn="r">
              <a:lnSpc>
                <a:spcPct val="85000"/>
              </a:lnSpc>
              <a:spcBef>
                <a:spcPts val="0"/>
              </a:spcBef>
              <a:spcAft>
                <a:spcPts val="0"/>
              </a:spcAft>
              <a:buClr>
                <a:srgbClr val="262626"/>
              </a:buClr>
              <a:buSzPts val="8000"/>
              <a:buFont typeface="Calibri"/>
              <a:buNone/>
            </a:pPr>
            <a:r>
              <a:rPr lang="en-US" sz="8000">
                <a:solidFill>
                  <a:srgbClr val="262626"/>
                </a:solidFill>
              </a:rPr>
              <a:t>Injuries of The Hip and Femur</a:t>
            </a:r>
            <a:endParaRPr/>
          </a:p>
        </p:txBody>
      </p:sp>
      <p:cxnSp>
        <p:nvCxnSpPr>
          <p:cNvPr id="545" name="Google Shape;545;p37"/>
          <p:cNvCxnSpPr/>
          <p:nvPr/>
        </p:nvCxnSpPr>
        <p:spPr>
          <a:xfrm>
            <a:off x="7534656" y="1391367"/>
            <a:ext cx="0" cy="3558208"/>
          </a:xfrm>
          <a:prstGeom prst="straightConnector1">
            <a:avLst/>
          </a:prstGeom>
          <a:noFill/>
          <a:ln cap="flat" cmpd="sng" w="12700">
            <a:solidFill>
              <a:schemeClr val="dk2"/>
            </a:solidFill>
            <a:prstDash val="solid"/>
            <a:round/>
            <a:headEnd len="sm" w="sm" type="none"/>
            <a:tailEnd len="sm" w="sm" type="none"/>
          </a:ln>
        </p:spPr>
      </p:cxnSp>
      <p:sp>
        <p:nvSpPr>
          <p:cNvPr id="546" name="Google Shape;546;p3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7"/>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1" name="Shape 551"/>
        <p:cNvGrpSpPr/>
        <p:nvPr/>
      </p:nvGrpSpPr>
      <p:grpSpPr>
        <a:xfrm>
          <a:off x="0" y="0"/>
          <a:ext cx="0" cy="0"/>
          <a:chOff x="0" y="0"/>
          <a:chExt cx="0" cy="0"/>
        </a:xfrm>
      </p:grpSpPr>
      <p:sp>
        <p:nvSpPr>
          <p:cNvPr id="552" name="Google Shape;552;p38"/>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3" name="Google Shape;553;p38"/>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8"/>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6000"/>
              <a:buFont typeface="Calibri"/>
              <a:buNone/>
            </a:pPr>
            <a:r>
              <a:rPr lang="en-US" sz="6000">
                <a:solidFill>
                  <a:srgbClr val="FFFFFF"/>
                </a:solidFill>
              </a:rPr>
              <a:t>General Concepts</a:t>
            </a:r>
            <a:endParaRPr/>
          </a:p>
        </p:txBody>
      </p:sp>
      <p:sp>
        <p:nvSpPr>
          <p:cNvPr id="555" name="Google Shape;555;p38"/>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8"/>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Femur is weight bearing bone, adapted to be stronger esp. in cortex.</a:t>
            </a:r>
            <a:endParaRPr/>
          </a:p>
          <a:p>
            <a:pPr indent="-127000" lvl="0" marL="91440" rtl="0" algn="l">
              <a:lnSpc>
                <a:spcPct val="90000"/>
              </a:lnSpc>
              <a:spcBef>
                <a:spcPts val="1400"/>
              </a:spcBef>
              <a:spcAft>
                <a:spcPts val="0"/>
              </a:spcAft>
              <a:buSzPts val="2000"/>
              <a:buFont typeface="Arial"/>
              <a:buChar char="•"/>
            </a:pPr>
            <a:r>
              <a:rPr lang="en-US"/>
              <a:t>Bicondylar angle of the femur (the angle between the long axis of the femoral shaft and a line tangent to the distal extent both femoral condyles) in adult 127º while in children between 140º- 145º.</a:t>
            </a:r>
            <a:endParaRPr/>
          </a:p>
          <a:p>
            <a:pPr indent="-127000" lvl="0" marL="91440" rtl="0" algn="l">
              <a:lnSpc>
                <a:spcPct val="90000"/>
              </a:lnSpc>
              <a:spcBef>
                <a:spcPts val="1400"/>
              </a:spcBef>
              <a:spcAft>
                <a:spcPts val="0"/>
              </a:spcAft>
              <a:buSzPts val="2000"/>
              <a:buFont typeface="Arial"/>
              <a:buChar char="•"/>
            </a:pPr>
            <a:r>
              <a:rPr lang="en-US"/>
              <a:t>Main blood supply to the head of femur comes from circumflex (medial and lateral circumflex artery).</a:t>
            </a:r>
            <a:endParaRPr/>
          </a:p>
          <a:p>
            <a:pPr indent="-127000" lvl="0" marL="91440" rtl="0" algn="l">
              <a:lnSpc>
                <a:spcPct val="90000"/>
              </a:lnSpc>
              <a:spcBef>
                <a:spcPts val="1400"/>
              </a:spcBef>
              <a:spcAft>
                <a:spcPts val="0"/>
              </a:spcAft>
              <a:buSzPts val="2000"/>
              <a:buFont typeface="Arial"/>
              <a:buChar char="•"/>
            </a:pPr>
            <a:r>
              <a:rPr lang="en-US"/>
              <a:t>Fracture of neck of femur is worse than intertrochanteric fracture because of poor blood supply neck of femur; less area for reduction, less blood supply, tends to non-union</a:t>
            </a:r>
            <a:endParaRPr/>
          </a:p>
          <a:p>
            <a:pPr indent="-127000" lvl="0" marL="91440" rtl="0" algn="l">
              <a:lnSpc>
                <a:spcPct val="90000"/>
              </a:lnSpc>
              <a:spcBef>
                <a:spcPts val="1400"/>
              </a:spcBef>
              <a:spcAft>
                <a:spcPts val="0"/>
              </a:spcAft>
              <a:buSzPts val="2000"/>
              <a:buFont typeface="Arial"/>
              <a:buChar char="•"/>
            </a:pPr>
            <a:r>
              <a:rPr lang="en-US"/>
              <a:t>Intertrochanteric fracture; more area for reduction, more blood supply, tends to mal-union</a:t>
            </a:r>
            <a:endParaRPr/>
          </a:p>
          <a:p>
            <a:pPr indent="-127000" lvl="0" marL="91440" rtl="0" algn="l">
              <a:lnSpc>
                <a:spcPct val="90000"/>
              </a:lnSpc>
              <a:spcBef>
                <a:spcPts val="1400"/>
              </a:spcBef>
              <a:spcAft>
                <a:spcPts val="0"/>
              </a:spcAft>
              <a:buSzPts val="2000"/>
              <a:buFont typeface="Arial"/>
              <a:buChar char="•"/>
            </a:pPr>
            <a:r>
              <a:rPr lang="en-US"/>
              <a:t>Intra Articular fracture; bad healing, synovial fluid prevents hematoma, so increased risk of posttraumatic Osteoarthrosis</a:t>
            </a:r>
            <a:endParaRPr/>
          </a:p>
          <a:p>
            <a:pPr indent="0" lvl="0" marL="91440" rtl="0" algn="l">
              <a:lnSpc>
                <a:spcPct val="90000"/>
              </a:lnSpc>
              <a:spcBef>
                <a:spcPts val="1400"/>
              </a:spcBef>
              <a:spcAft>
                <a:spcPts val="0"/>
              </a:spcAft>
              <a:buSzPts val="2000"/>
              <a:buFont typeface="Arial"/>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3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a:t>Hip Dislocation</a:t>
            </a:r>
            <a:endParaRPr/>
          </a:p>
        </p:txBody>
      </p:sp>
      <p:pic>
        <p:nvPicPr>
          <p:cNvPr descr="A picture containing film&#10;&#10;Description automatically generated" id="562" name="Google Shape;562;p39"/>
          <p:cNvPicPr preferRelativeResize="0"/>
          <p:nvPr/>
        </p:nvPicPr>
        <p:blipFill rotWithShape="1">
          <a:blip r:embed="rId3">
            <a:alphaModFix/>
          </a:blip>
          <a:srcRect b="0" l="0" r="0" t="0"/>
          <a:stretch/>
        </p:blipFill>
        <p:spPr>
          <a:xfrm>
            <a:off x="1207141" y="1845734"/>
            <a:ext cx="2301791" cy="3165232"/>
          </a:xfrm>
          <a:prstGeom prst="rect">
            <a:avLst/>
          </a:prstGeom>
          <a:noFill/>
          <a:ln>
            <a:noFill/>
          </a:ln>
        </p:spPr>
      </p:pic>
      <p:pic>
        <p:nvPicPr>
          <p:cNvPr descr="A picture containing person, young, person&#10;&#10;Description automatically generated" id="563" name="Google Shape;563;p39"/>
          <p:cNvPicPr preferRelativeResize="0"/>
          <p:nvPr/>
        </p:nvPicPr>
        <p:blipFill rotWithShape="1">
          <a:blip r:embed="rId4">
            <a:alphaModFix/>
          </a:blip>
          <a:srcRect b="0" l="0" r="0" t="0"/>
          <a:stretch/>
        </p:blipFill>
        <p:spPr>
          <a:xfrm>
            <a:off x="3618746" y="1845734"/>
            <a:ext cx="2301791" cy="3165232"/>
          </a:xfrm>
          <a:prstGeom prst="rect">
            <a:avLst/>
          </a:prstGeom>
          <a:noFill/>
          <a:ln>
            <a:noFill/>
          </a:ln>
        </p:spPr>
      </p:pic>
      <p:sp>
        <p:nvSpPr>
          <p:cNvPr id="564" name="Google Shape;564;p39"/>
          <p:cNvSpPr txBox="1"/>
          <p:nvPr>
            <p:ph idx="1" type="body"/>
          </p:nvPr>
        </p:nvSpPr>
        <p:spPr>
          <a:xfrm>
            <a:off x="6351639" y="1845734"/>
            <a:ext cx="4804041" cy="4023360"/>
          </a:xfrm>
          <a:prstGeom prst="rect">
            <a:avLst/>
          </a:prstGeom>
          <a:noFill/>
          <a:ln>
            <a:noFill/>
          </a:ln>
        </p:spPr>
        <p:txBody>
          <a:bodyPr anchorCtr="0" anchor="t" bIns="45700" lIns="0" spcFirstLastPara="1" rIns="0" wrap="square" tIns="45700">
            <a:normAutofit/>
          </a:bodyPr>
          <a:lstStyle/>
          <a:p>
            <a:pPr indent="-127000" lvl="0" marL="91440" marR="0" rtl="0" algn="l">
              <a:lnSpc>
                <a:spcPct val="80000"/>
              </a:lnSpc>
              <a:spcBef>
                <a:spcPts val="0"/>
              </a:spcBef>
              <a:spcAft>
                <a:spcPts val="0"/>
              </a:spcAft>
              <a:buSzPts val="2000"/>
              <a:buFont typeface="Arial"/>
              <a:buChar char="•"/>
            </a:pPr>
            <a:r>
              <a:rPr lang="en-US"/>
              <a:t>Mechanism:</a:t>
            </a:r>
            <a:r>
              <a:rPr lang="en-US">
                <a:latin typeface="Arial"/>
                <a:ea typeface="Arial"/>
                <a:cs typeface="Arial"/>
                <a:sym typeface="Arial"/>
              </a:rPr>
              <a:t>​</a:t>
            </a:r>
            <a:r>
              <a:rPr lang="en-US"/>
              <a:t>High energy trauma.</a:t>
            </a:r>
            <a:endParaRPr/>
          </a:p>
          <a:p>
            <a:pPr indent="-127000" lvl="0" marL="91440" marR="203200" rtl="0" algn="l">
              <a:lnSpc>
                <a:spcPct val="80000"/>
              </a:lnSpc>
              <a:spcBef>
                <a:spcPts val="600"/>
              </a:spcBef>
              <a:spcAft>
                <a:spcPts val="0"/>
              </a:spcAft>
              <a:buSzPts val="2000"/>
              <a:buFont typeface="Arial"/>
              <a:buChar char="•"/>
            </a:pPr>
            <a:r>
              <a:rPr lang="en-US"/>
              <a:t>Either anterior or posterior but posteriorly more common.</a:t>
            </a:r>
            <a:endParaRPr/>
          </a:p>
          <a:p>
            <a:pPr indent="-182880" lvl="1" marL="384048" marR="203200" rtl="0" algn="l">
              <a:lnSpc>
                <a:spcPct val="80000"/>
              </a:lnSpc>
              <a:spcBef>
                <a:spcPts val="600"/>
              </a:spcBef>
              <a:spcAft>
                <a:spcPts val="0"/>
              </a:spcAft>
              <a:buSzPts val="1800"/>
              <a:buFont typeface="Noto Sans Symbols"/>
              <a:buChar char="❑"/>
            </a:pPr>
            <a:r>
              <a:rPr lang="en-US"/>
              <a:t>Nine out of ten hip dislocations are posterior.</a:t>
            </a:r>
            <a:endParaRPr/>
          </a:p>
          <a:p>
            <a:pPr indent="-127000" lvl="0" marL="91440" marR="431800" rtl="0" algn="l">
              <a:lnSpc>
                <a:spcPct val="80000"/>
              </a:lnSpc>
              <a:spcBef>
                <a:spcPts val="600"/>
              </a:spcBef>
              <a:spcAft>
                <a:spcPts val="0"/>
              </a:spcAft>
              <a:buSzPts val="2000"/>
              <a:buFont typeface="Arial"/>
              <a:buChar char="•"/>
            </a:pPr>
            <a:r>
              <a:rPr lang="en-US"/>
              <a:t>Considered emergency to save the head of the femur from becoming necrotic "AVN"; so we do reduction ASAP, preferably within 6hrs.</a:t>
            </a:r>
            <a:endParaRPr/>
          </a:p>
          <a:p>
            <a:pPr indent="-127000" lvl="0" marL="91440" marR="0" rtl="0" algn="l">
              <a:lnSpc>
                <a:spcPct val="80000"/>
              </a:lnSpc>
              <a:spcBef>
                <a:spcPts val="600"/>
              </a:spcBef>
              <a:spcAft>
                <a:spcPts val="0"/>
              </a:spcAft>
              <a:buSzPts val="2000"/>
              <a:buFont typeface="Arial"/>
              <a:buChar char="•"/>
            </a:pPr>
            <a:r>
              <a:rPr lang="en-US"/>
              <a:t>Position the patient come with:</a:t>
            </a:r>
            <a:endParaRPr/>
          </a:p>
          <a:p>
            <a:pPr indent="-171450" lvl="1" marL="372618" rtl="0" algn="l">
              <a:lnSpc>
                <a:spcPct val="80000"/>
              </a:lnSpc>
              <a:spcBef>
                <a:spcPts val="600"/>
              </a:spcBef>
              <a:spcAft>
                <a:spcPts val="0"/>
              </a:spcAft>
              <a:buSzPts val="1800"/>
              <a:buFont typeface="Arial"/>
              <a:buChar char="•"/>
            </a:pPr>
            <a:r>
              <a:rPr lang="en-US"/>
              <a:t>In Ant. dislocation they come in </a:t>
            </a:r>
            <a:r>
              <a:rPr lang="en-US">
                <a:latin typeface="Arial"/>
                <a:ea typeface="Arial"/>
                <a:cs typeface="Arial"/>
                <a:sym typeface="Arial"/>
              </a:rPr>
              <a:t>​</a:t>
            </a:r>
            <a:r>
              <a:rPr lang="en-US"/>
              <a:t>Abduction</a:t>
            </a:r>
            <a:r>
              <a:rPr lang="en-US">
                <a:latin typeface="Arial"/>
                <a:ea typeface="Arial"/>
                <a:cs typeface="Arial"/>
                <a:sym typeface="Arial"/>
              </a:rPr>
              <a:t>​</a:t>
            </a:r>
            <a:r>
              <a:rPr lang="en-US"/>
              <a:t>, Flexion with </a:t>
            </a:r>
            <a:r>
              <a:rPr lang="en-US">
                <a:latin typeface="Arial"/>
                <a:ea typeface="Arial"/>
                <a:cs typeface="Arial"/>
                <a:sym typeface="Arial"/>
              </a:rPr>
              <a:t>​</a:t>
            </a:r>
            <a:r>
              <a:rPr lang="en-US"/>
              <a:t>ex</a:t>
            </a:r>
            <a:r>
              <a:rPr lang="en-US">
                <a:latin typeface="Arial"/>
                <a:ea typeface="Arial"/>
                <a:cs typeface="Arial"/>
                <a:sym typeface="Arial"/>
              </a:rPr>
              <a:t>​</a:t>
            </a:r>
            <a:r>
              <a:rPr lang="en-US"/>
              <a:t>ternal rotation.</a:t>
            </a:r>
            <a:endParaRPr/>
          </a:p>
          <a:p>
            <a:pPr indent="-171450" lvl="1" marL="372618" rtl="0" algn="l">
              <a:lnSpc>
                <a:spcPct val="80000"/>
              </a:lnSpc>
              <a:spcBef>
                <a:spcPts val="600"/>
              </a:spcBef>
              <a:spcAft>
                <a:spcPts val="0"/>
              </a:spcAft>
              <a:buSzPts val="1800"/>
              <a:buFont typeface="Arial"/>
              <a:buChar char="•"/>
            </a:pPr>
            <a:r>
              <a:rPr lang="en-US"/>
              <a:t>In Post. dislocation they come in </a:t>
            </a:r>
            <a:r>
              <a:rPr lang="en-US">
                <a:latin typeface="Arial"/>
                <a:ea typeface="Arial"/>
                <a:cs typeface="Arial"/>
                <a:sym typeface="Arial"/>
              </a:rPr>
              <a:t>​</a:t>
            </a:r>
            <a:r>
              <a:rPr lang="en-US"/>
              <a:t>Adduction</a:t>
            </a:r>
            <a:r>
              <a:rPr lang="en-US">
                <a:latin typeface="Arial"/>
                <a:ea typeface="Arial"/>
                <a:cs typeface="Arial"/>
                <a:sym typeface="Arial"/>
              </a:rPr>
              <a:t>​</a:t>
            </a:r>
            <a:r>
              <a:rPr lang="en-US"/>
              <a:t>, Flexion with </a:t>
            </a:r>
            <a:r>
              <a:rPr lang="en-US">
                <a:latin typeface="Arial"/>
                <a:ea typeface="Arial"/>
                <a:cs typeface="Arial"/>
                <a:sym typeface="Arial"/>
              </a:rPr>
              <a:t>​</a:t>
            </a:r>
            <a:r>
              <a:rPr lang="en-US"/>
              <a:t>in</a:t>
            </a:r>
            <a:r>
              <a:rPr lang="en-US">
                <a:latin typeface="Arial"/>
                <a:ea typeface="Arial"/>
                <a:cs typeface="Arial"/>
                <a:sym typeface="Arial"/>
              </a:rPr>
              <a:t>​</a:t>
            </a:r>
            <a:r>
              <a:rPr lang="en-US"/>
              <a:t>ternal rotation.</a:t>
            </a:r>
            <a:endParaRPr/>
          </a:p>
          <a:p>
            <a:pPr indent="0" lvl="0" marL="0" marR="0" rtl="0" algn="l">
              <a:lnSpc>
                <a:spcPct val="80000"/>
              </a:lnSpc>
              <a:spcBef>
                <a:spcPts val="600"/>
              </a:spcBef>
              <a:spcAft>
                <a:spcPts val="0"/>
              </a:spcAft>
              <a:buSzPts val="2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4"/>
          <p:cNvSpPr/>
          <p:nvPr/>
        </p:nvSpPr>
        <p:spPr>
          <a:xfrm>
            <a:off x="0" y="0"/>
            <a:ext cx="1219045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4" name="Google Shape;144;p4"/>
          <p:cNvSpPr/>
          <p:nvPr/>
        </p:nvSpPr>
        <p:spPr>
          <a:xfrm>
            <a:off x="15" y="0"/>
            <a:ext cx="754787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txBox="1"/>
          <p:nvPr>
            <p:ph type="title"/>
          </p:nvPr>
        </p:nvSpPr>
        <p:spPr>
          <a:xfrm>
            <a:off x="1097280" y="516836"/>
            <a:ext cx="5977937" cy="750440"/>
          </a:xfrm>
          <a:prstGeom prst="rect">
            <a:avLst/>
          </a:prstGeom>
          <a:noFill/>
          <a:ln>
            <a:noFill/>
          </a:ln>
        </p:spPr>
        <p:txBody>
          <a:bodyPr anchorCtr="0" anchor="t" bIns="45700" lIns="91425" spcFirstLastPara="1" rIns="91425" wrap="square" tIns="45700">
            <a:normAutofit/>
          </a:bodyPr>
          <a:lstStyle/>
          <a:p>
            <a:pPr indent="0" lvl="0" marL="0" rtl="0" algn="ctr">
              <a:lnSpc>
                <a:spcPct val="85000"/>
              </a:lnSpc>
              <a:spcBef>
                <a:spcPts val="0"/>
              </a:spcBef>
              <a:spcAft>
                <a:spcPts val="0"/>
              </a:spcAft>
              <a:buClr>
                <a:srgbClr val="FFFFFF"/>
              </a:buClr>
              <a:buSzPts val="4000"/>
              <a:buFont typeface="Calibri"/>
              <a:buNone/>
            </a:pPr>
            <a:r>
              <a:rPr lang="en-US" sz="4000">
                <a:solidFill>
                  <a:srgbClr val="FFFFFF"/>
                </a:solidFill>
              </a:rPr>
              <a:t>Hip Bone - Anatomy</a:t>
            </a:r>
            <a:endParaRPr/>
          </a:p>
        </p:txBody>
      </p:sp>
      <p:sp>
        <p:nvSpPr>
          <p:cNvPr id="146" name="Google Shape;146;p4"/>
          <p:cNvSpPr txBox="1"/>
          <p:nvPr>
            <p:ph idx="1" type="body"/>
          </p:nvPr>
        </p:nvSpPr>
        <p:spPr>
          <a:xfrm>
            <a:off x="268225" y="1267276"/>
            <a:ext cx="7046976" cy="5365172"/>
          </a:xfrm>
          <a:prstGeom prst="rect">
            <a:avLst/>
          </a:prstGeom>
          <a:noFill/>
          <a:ln>
            <a:noFill/>
          </a:ln>
        </p:spPr>
        <p:txBody>
          <a:bodyPr anchorCtr="0" anchor="t" bIns="45700" lIns="0" spcFirstLastPara="1" rIns="0" wrap="square" tIns="45700">
            <a:normAutofit/>
          </a:bodyPr>
          <a:lstStyle/>
          <a:p>
            <a:pPr indent="-228600" lvl="0" marL="228600" rtl="0" algn="l">
              <a:lnSpc>
                <a:spcPct val="90000"/>
              </a:lnSpc>
              <a:spcBef>
                <a:spcPts val="0"/>
              </a:spcBef>
              <a:spcAft>
                <a:spcPts val="0"/>
              </a:spcAft>
              <a:buSzPts val="1295"/>
              <a:buFont typeface="Calibri"/>
              <a:buAutoNum type="arabicPeriod" startAt="2"/>
            </a:pPr>
            <a:r>
              <a:rPr i="0" lang="en-US" sz="1295">
                <a:solidFill>
                  <a:srgbClr val="FFFFFF"/>
                </a:solidFill>
              </a:rPr>
              <a:t>The Ilium is the widest and largest of the three parts of the hip bone and is located superiorly. </a:t>
            </a:r>
            <a:endParaRPr/>
          </a:p>
          <a:p>
            <a:pPr indent="-171450" lvl="1" marL="464058" rtl="0" algn="l">
              <a:lnSpc>
                <a:spcPct val="90000"/>
              </a:lnSpc>
              <a:spcBef>
                <a:spcPts val="400"/>
              </a:spcBef>
              <a:spcAft>
                <a:spcPts val="0"/>
              </a:spcAft>
              <a:buSzPts val="1295"/>
              <a:buFont typeface="Arial"/>
              <a:buChar char="•"/>
            </a:pPr>
            <a:r>
              <a:rPr i="0" lang="en-US" sz="1295">
                <a:solidFill>
                  <a:srgbClr val="FFFFFF"/>
                </a:solidFill>
              </a:rPr>
              <a:t>The body of the ilium forms the superior part of the acetabulum (acetabular roof). Immediately above the acetabulum, the ilium expands to form the wing (or ala).</a:t>
            </a:r>
            <a:endParaRPr/>
          </a:p>
          <a:p>
            <a:pPr indent="-171450" lvl="1" marL="464058" rtl="0" algn="l">
              <a:lnSpc>
                <a:spcPct val="90000"/>
              </a:lnSpc>
              <a:spcBef>
                <a:spcPts val="600"/>
              </a:spcBef>
              <a:spcAft>
                <a:spcPts val="0"/>
              </a:spcAft>
              <a:buSzPts val="1295"/>
              <a:buFont typeface="Arial"/>
              <a:buChar char="•"/>
            </a:pPr>
            <a:r>
              <a:rPr i="0" lang="en-US" sz="1295">
                <a:solidFill>
                  <a:srgbClr val="FFFFFF"/>
                </a:solidFill>
              </a:rPr>
              <a:t>The wing of the ilium has two surfaces:</a:t>
            </a:r>
            <a:endParaRPr/>
          </a:p>
          <a:p>
            <a:pPr indent="-182880" lvl="3" marL="749808" rtl="0" algn="l">
              <a:lnSpc>
                <a:spcPct val="90000"/>
              </a:lnSpc>
              <a:spcBef>
                <a:spcPts val="600"/>
              </a:spcBef>
              <a:spcAft>
                <a:spcPts val="0"/>
              </a:spcAft>
              <a:buSzPts val="1295"/>
              <a:buFont typeface="Noto Sans Symbols"/>
              <a:buChar char="❑"/>
            </a:pPr>
            <a:r>
              <a:rPr lang="en-US" sz="1295">
                <a:solidFill>
                  <a:srgbClr val="FFFFFF"/>
                </a:solidFill>
              </a:rPr>
              <a:t>I</a:t>
            </a:r>
            <a:r>
              <a:rPr i="0" lang="en-US" sz="1295">
                <a:solidFill>
                  <a:srgbClr val="FFFFFF"/>
                </a:solidFill>
              </a:rPr>
              <a:t>nner surface – has a concave shape, which produces the iliac fossa (site of origin of the iliacus muscle).</a:t>
            </a:r>
            <a:endParaRPr/>
          </a:p>
          <a:p>
            <a:pPr indent="-182880" lvl="3" marL="749808" rtl="0" algn="l">
              <a:lnSpc>
                <a:spcPct val="90000"/>
              </a:lnSpc>
              <a:spcBef>
                <a:spcPts val="600"/>
              </a:spcBef>
              <a:spcAft>
                <a:spcPts val="0"/>
              </a:spcAft>
              <a:buSzPts val="1295"/>
              <a:buFont typeface="Noto Sans Symbols"/>
              <a:buChar char="❑"/>
            </a:pPr>
            <a:r>
              <a:rPr i="0" lang="en-US" sz="1295">
                <a:solidFill>
                  <a:srgbClr val="FFFFFF"/>
                </a:solidFill>
              </a:rPr>
              <a:t>External surface (gluteal surface) – has a convex shape and provides attachments to the gluteal muscles.</a:t>
            </a:r>
            <a:endParaRPr/>
          </a:p>
          <a:p>
            <a:pPr indent="-171450" lvl="1" marL="464058" rtl="0" algn="l">
              <a:lnSpc>
                <a:spcPct val="90000"/>
              </a:lnSpc>
              <a:spcBef>
                <a:spcPts val="600"/>
              </a:spcBef>
              <a:spcAft>
                <a:spcPts val="0"/>
              </a:spcAft>
              <a:buSzPts val="1295"/>
              <a:buFont typeface="Arial"/>
              <a:buChar char="•"/>
            </a:pPr>
            <a:r>
              <a:rPr i="0" lang="en-US" sz="1295">
                <a:solidFill>
                  <a:srgbClr val="FFFFFF"/>
                </a:solidFill>
              </a:rPr>
              <a:t>The superior margin of the wing is thickened, forming the iliac crest. It extends from the anterior superior iliac spine (ASIS) to the posterior superior iliac spine (PSIS).</a:t>
            </a:r>
            <a:endParaRPr/>
          </a:p>
          <a:p>
            <a:pPr indent="-171450" lvl="1" marL="464058" rtl="0" algn="l">
              <a:lnSpc>
                <a:spcPct val="90000"/>
              </a:lnSpc>
              <a:spcBef>
                <a:spcPts val="600"/>
              </a:spcBef>
              <a:spcAft>
                <a:spcPts val="0"/>
              </a:spcAft>
              <a:buSzPts val="1295"/>
              <a:buFont typeface="Arial"/>
              <a:buChar char="•"/>
            </a:pPr>
            <a:r>
              <a:rPr i="0" lang="en-US" sz="1295">
                <a:solidFill>
                  <a:srgbClr val="FFFFFF"/>
                </a:solidFill>
              </a:rPr>
              <a:t>On the posterior aspect of the ilium there is an indentation known as the greater sciatic notch.</a:t>
            </a:r>
            <a:endParaRPr/>
          </a:p>
          <a:p>
            <a:pPr indent="-228600" lvl="0" marL="228600" rtl="0" algn="l">
              <a:lnSpc>
                <a:spcPct val="90000"/>
              </a:lnSpc>
              <a:spcBef>
                <a:spcPts val="1600"/>
              </a:spcBef>
              <a:spcAft>
                <a:spcPts val="0"/>
              </a:spcAft>
              <a:buSzPts val="1295"/>
              <a:buFont typeface="Calibri"/>
              <a:buAutoNum type="arabicPeriod" startAt="2"/>
            </a:pPr>
            <a:r>
              <a:rPr lang="en-US" sz="1295">
                <a:solidFill>
                  <a:srgbClr val="FFFFFF"/>
                </a:solidFill>
              </a:rPr>
              <a:t>T</a:t>
            </a:r>
            <a:r>
              <a:rPr i="0" lang="en-US" sz="1295">
                <a:solidFill>
                  <a:srgbClr val="FFFFFF"/>
                </a:solidFill>
              </a:rPr>
              <a:t>he ischium forms the posteroinferior part of the hip bone. </a:t>
            </a:r>
            <a:r>
              <a:rPr lang="en-US" sz="1295">
                <a:solidFill>
                  <a:srgbClr val="FFFFFF"/>
                </a:solidFill>
              </a:rPr>
              <a:t>Composed of:</a:t>
            </a:r>
            <a:endParaRPr i="0" sz="1295">
              <a:solidFill>
                <a:srgbClr val="FFFFFF"/>
              </a:solidFill>
            </a:endParaRPr>
          </a:p>
          <a:p>
            <a:pPr indent="-171450" lvl="1" marL="464058" rtl="0" algn="l">
              <a:lnSpc>
                <a:spcPct val="90000"/>
              </a:lnSpc>
              <a:spcBef>
                <a:spcPts val="400"/>
              </a:spcBef>
              <a:spcAft>
                <a:spcPts val="0"/>
              </a:spcAft>
              <a:buSzPts val="1295"/>
              <a:buFont typeface="Arial"/>
              <a:buChar char="•"/>
            </a:pPr>
            <a:r>
              <a:rPr i="0" lang="en-US" sz="1295">
                <a:solidFill>
                  <a:srgbClr val="FFFFFF"/>
                </a:solidFill>
              </a:rPr>
              <a:t>The inferior ischial ramus combines with the inferior pubic ramus forming the ischiopubic ramus, which encloses part of the obturator foramen. The posteroinferior aspect of the ischium forms the ischial tuberosities and when sitting, it is these tuberosities on which our body weight falls.</a:t>
            </a:r>
            <a:endParaRPr/>
          </a:p>
          <a:p>
            <a:pPr indent="-171450" lvl="1" marL="464058" rtl="0" algn="l">
              <a:lnSpc>
                <a:spcPct val="90000"/>
              </a:lnSpc>
              <a:spcBef>
                <a:spcPts val="600"/>
              </a:spcBef>
              <a:spcAft>
                <a:spcPts val="0"/>
              </a:spcAft>
              <a:buSzPts val="1295"/>
              <a:buFont typeface="Arial"/>
              <a:buChar char="•"/>
            </a:pPr>
            <a:r>
              <a:rPr i="0" lang="en-US" sz="1295">
                <a:solidFill>
                  <a:srgbClr val="FFFFFF"/>
                </a:solidFill>
              </a:rPr>
              <a:t>Near the junction of the superior ramus and body is a posteromedial projection of bone; the ischial spine.</a:t>
            </a:r>
            <a:endParaRPr/>
          </a:p>
          <a:p>
            <a:pPr indent="-171450" lvl="1" marL="464058" rtl="0" algn="l">
              <a:lnSpc>
                <a:spcPct val="90000"/>
              </a:lnSpc>
              <a:spcBef>
                <a:spcPts val="600"/>
              </a:spcBef>
              <a:spcAft>
                <a:spcPts val="0"/>
              </a:spcAft>
              <a:buSzPts val="1295"/>
              <a:buFont typeface="Arial"/>
              <a:buChar char="•"/>
            </a:pPr>
            <a:r>
              <a:rPr i="0" lang="en-US" sz="1295">
                <a:solidFill>
                  <a:srgbClr val="FFFFFF"/>
                </a:solidFill>
              </a:rPr>
              <a:t>Two important ligaments attach to the ischium:</a:t>
            </a:r>
            <a:endParaRPr/>
          </a:p>
          <a:p>
            <a:pPr indent="-182880" lvl="3" marL="749808" rtl="0" algn="l">
              <a:lnSpc>
                <a:spcPct val="90000"/>
              </a:lnSpc>
              <a:spcBef>
                <a:spcPts val="600"/>
              </a:spcBef>
              <a:spcAft>
                <a:spcPts val="0"/>
              </a:spcAft>
              <a:buSzPts val="1295"/>
              <a:buFont typeface="Noto Sans Symbols"/>
              <a:buChar char="❑"/>
            </a:pPr>
            <a:r>
              <a:rPr i="0" lang="en-US" sz="1295">
                <a:solidFill>
                  <a:srgbClr val="FFFFFF"/>
                </a:solidFill>
              </a:rPr>
              <a:t>Sacrospinous ligament</a:t>
            </a:r>
            <a:r>
              <a:rPr lang="en-US" sz="1295">
                <a:solidFill>
                  <a:srgbClr val="FFFFFF"/>
                </a:solidFill>
              </a:rPr>
              <a:t>: </a:t>
            </a:r>
            <a:r>
              <a:rPr i="0" lang="en-US" sz="1295">
                <a:solidFill>
                  <a:srgbClr val="FFFFFF"/>
                </a:solidFill>
              </a:rPr>
              <a:t>runs from the ischial spine to the sacrum, thus creating the greater sciatic foramen through which lower limb microvasculature (including the sciatic nerve) transcends.</a:t>
            </a:r>
            <a:endParaRPr/>
          </a:p>
          <a:p>
            <a:pPr indent="-182880" lvl="3" marL="749808" rtl="0" algn="l">
              <a:lnSpc>
                <a:spcPct val="90000"/>
              </a:lnSpc>
              <a:spcBef>
                <a:spcPts val="600"/>
              </a:spcBef>
              <a:spcAft>
                <a:spcPts val="0"/>
              </a:spcAft>
              <a:buSzPts val="1295"/>
              <a:buFont typeface="Noto Sans Symbols"/>
              <a:buChar char="❑"/>
            </a:pPr>
            <a:r>
              <a:rPr i="0" lang="en-US" sz="1295">
                <a:solidFill>
                  <a:srgbClr val="FFFFFF"/>
                </a:solidFill>
              </a:rPr>
              <a:t>Sacrotuberous ligament</a:t>
            </a:r>
            <a:r>
              <a:rPr lang="en-US" sz="1295">
                <a:solidFill>
                  <a:srgbClr val="FFFFFF"/>
                </a:solidFill>
              </a:rPr>
              <a:t>: </a:t>
            </a:r>
            <a:r>
              <a:rPr i="0" lang="en-US" sz="1295">
                <a:solidFill>
                  <a:srgbClr val="FFFFFF"/>
                </a:solidFill>
              </a:rPr>
              <a:t>runs from the sacrum to the ischial tuberosity, forming the lesser sciatic foramen.</a:t>
            </a:r>
            <a:endParaRPr/>
          </a:p>
          <a:p>
            <a:pPr indent="-9207" lvl="0" marL="91440" rtl="0" algn="l">
              <a:lnSpc>
                <a:spcPct val="90000"/>
              </a:lnSpc>
              <a:spcBef>
                <a:spcPts val="1600"/>
              </a:spcBef>
              <a:spcAft>
                <a:spcPts val="0"/>
              </a:spcAft>
              <a:buSzPts val="1295"/>
              <a:buFont typeface="Noto Sans Symbols"/>
              <a:buNone/>
            </a:pPr>
            <a:r>
              <a:t/>
            </a:r>
            <a:endParaRPr i="0" sz="1295">
              <a:solidFill>
                <a:srgbClr val="FFFFFF"/>
              </a:solidFill>
            </a:endParaRPr>
          </a:p>
          <a:p>
            <a:pPr indent="-9207" lvl="0" marL="91440" rtl="0" algn="l">
              <a:lnSpc>
                <a:spcPct val="90000"/>
              </a:lnSpc>
              <a:spcBef>
                <a:spcPts val="1400"/>
              </a:spcBef>
              <a:spcAft>
                <a:spcPts val="0"/>
              </a:spcAft>
              <a:buSzPts val="1295"/>
              <a:buNone/>
            </a:pPr>
            <a:r>
              <a:t/>
            </a:r>
            <a:endParaRPr sz="1295">
              <a:solidFill>
                <a:srgbClr val="FFFFFF"/>
              </a:solidFill>
            </a:endParaRPr>
          </a:p>
        </p:txBody>
      </p:sp>
      <p:sp>
        <p:nvSpPr>
          <p:cNvPr id="147" name="Google Shape;147;p4"/>
          <p:cNvSpPr/>
          <p:nvPr/>
        </p:nvSpPr>
        <p:spPr>
          <a:xfrm>
            <a:off x="7547894"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4"/>
          <p:cNvPicPr preferRelativeResize="0"/>
          <p:nvPr/>
        </p:nvPicPr>
        <p:blipFill rotWithShape="1">
          <a:blip r:embed="rId3">
            <a:alphaModFix/>
          </a:blip>
          <a:srcRect b="0" l="0" r="0" t="0"/>
          <a:stretch/>
        </p:blipFill>
        <p:spPr>
          <a:xfrm>
            <a:off x="8084579" y="891159"/>
            <a:ext cx="3609294" cy="1777577"/>
          </a:xfrm>
          <a:prstGeom prst="rect">
            <a:avLst/>
          </a:prstGeom>
          <a:noFill/>
          <a:ln>
            <a:noFill/>
          </a:ln>
        </p:spPr>
      </p:pic>
      <p:sp>
        <p:nvSpPr>
          <p:cNvPr id="149" name="Google Shape;149;p4"/>
          <p:cNvSpPr/>
          <p:nvPr/>
        </p:nvSpPr>
        <p:spPr>
          <a:xfrm>
            <a:off x="7547894" y="3396996"/>
            <a:ext cx="4642565" cy="6400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50" name="Google Shape;150;p4"/>
          <p:cNvPicPr preferRelativeResize="0"/>
          <p:nvPr/>
        </p:nvPicPr>
        <p:blipFill rotWithShape="1">
          <a:blip r:embed="rId4">
            <a:alphaModFix/>
          </a:blip>
          <a:srcRect b="0" l="0" r="0" t="0"/>
          <a:stretch/>
        </p:blipFill>
        <p:spPr>
          <a:xfrm>
            <a:off x="8084579" y="3950147"/>
            <a:ext cx="3609294" cy="22558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8" name="Shape 568"/>
        <p:cNvGrpSpPr/>
        <p:nvPr/>
      </p:nvGrpSpPr>
      <p:grpSpPr>
        <a:xfrm>
          <a:off x="0" y="0"/>
          <a:ext cx="0" cy="0"/>
          <a:chOff x="0" y="0"/>
          <a:chExt cx="0" cy="0"/>
        </a:xfrm>
      </p:grpSpPr>
      <p:sp>
        <p:nvSpPr>
          <p:cNvPr id="569" name="Google Shape;569;p4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a:t>Hip Dislocation</a:t>
            </a:r>
            <a:endParaRPr/>
          </a:p>
        </p:txBody>
      </p:sp>
      <p:pic>
        <p:nvPicPr>
          <p:cNvPr descr="A picture containing flower&#10;&#10;Description automatically generated" id="570" name="Google Shape;570;p40"/>
          <p:cNvPicPr preferRelativeResize="0"/>
          <p:nvPr/>
        </p:nvPicPr>
        <p:blipFill rotWithShape="1">
          <a:blip r:embed="rId3">
            <a:alphaModFix/>
          </a:blip>
          <a:srcRect b="5" l="188" r="20218" t="0"/>
          <a:stretch/>
        </p:blipFill>
        <p:spPr>
          <a:xfrm>
            <a:off x="1183017" y="1916318"/>
            <a:ext cx="2376058" cy="3471012"/>
          </a:xfrm>
          <a:prstGeom prst="rect">
            <a:avLst/>
          </a:prstGeom>
          <a:noFill/>
          <a:ln>
            <a:noFill/>
          </a:ln>
        </p:spPr>
      </p:pic>
      <p:pic>
        <p:nvPicPr>
          <p:cNvPr descr="A picture containing film&#10;&#10;Description automatically generated" id="571" name="Google Shape;571;p40"/>
          <p:cNvPicPr preferRelativeResize="0"/>
          <p:nvPr/>
        </p:nvPicPr>
        <p:blipFill rotWithShape="1">
          <a:blip r:embed="rId4">
            <a:alphaModFix/>
          </a:blip>
          <a:srcRect b="5" l="3948" r="15522" t="0"/>
          <a:stretch/>
        </p:blipFill>
        <p:spPr>
          <a:xfrm>
            <a:off x="3719942" y="1916318"/>
            <a:ext cx="2376057" cy="3471012"/>
          </a:xfrm>
          <a:prstGeom prst="rect">
            <a:avLst/>
          </a:prstGeom>
          <a:noFill/>
          <a:ln>
            <a:noFill/>
          </a:ln>
        </p:spPr>
      </p:pic>
      <p:sp>
        <p:nvSpPr>
          <p:cNvPr id="572" name="Google Shape;572;p40"/>
          <p:cNvSpPr txBox="1"/>
          <p:nvPr>
            <p:ph idx="1" type="body"/>
          </p:nvPr>
        </p:nvSpPr>
        <p:spPr>
          <a:xfrm>
            <a:off x="6351639" y="1845734"/>
            <a:ext cx="4804041" cy="4023360"/>
          </a:xfrm>
          <a:prstGeom prst="rect">
            <a:avLst/>
          </a:prstGeom>
          <a:noFill/>
          <a:ln>
            <a:noFill/>
          </a:ln>
        </p:spPr>
        <p:txBody>
          <a:bodyPr anchorCtr="0" anchor="t" bIns="45700" lIns="0" spcFirstLastPara="1" rIns="0" wrap="square" tIns="45700">
            <a:normAutofit/>
          </a:bodyPr>
          <a:lstStyle/>
          <a:p>
            <a:pPr indent="-342900" lvl="0" marL="342900" marR="0" rtl="0" algn="l">
              <a:lnSpc>
                <a:spcPct val="90000"/>
              </a:lnSpc>
              <a:spcBef>
                <a:spcPts val="0"/>
              </a:spcBef>
              <a:spcAft>
                <a:spcPts val="0"/>
              </a:spcAft>
              <a:buSzPts val="1800"/>
              <a:buFont typeface="Calibri"/>
              <a:buAutoNum type="arabicPeriod"/>
            </a:pPr>
            <a:r>
              <a:rPr lang="en-US" sz="1800"/>
              <a:t>Posterior dislocation</a:t>
            </a:r>
            <a:endParaRPr sz="1800"/>
          </a:p>
          <a:p>
            <a:pPr indent="-182880" lvl="1" marL="384048" rtl="0" algn="l">
              <a:lnSpc>
                <a:spcPct val="90000"/>
              </a:lnSpc>
              <a:spcBef>
                <a:spcPts val="600"/>
              </a:spcBef>
              <a:spcAft>
                <a:spcPts val="0"/>
              </a:spcAft>
              <a:buSzPts val="1800"/>
              <a:buFont typeface="Arial"/>
              <a:buChar char="•"/>
            </a:pPr>
            <a:r>
              <a:rPr lang="en-US"/>
              <a:t>Occurs in a road accident when someone seated in a truck or car is thrown forwards, striking the knee against the dashboard.</a:t>
            </a:r>
            <a:endParaRPr/>
          </a:p>
          <a:p>
            <a:pPr indent="-182880" lvl="1" marL="384048" rtl="0" algn="l">
              <a:lnSpc>
                <a:spcPct val="90000"/>
              </a:lnSpc>
              <a:spcBef>
                <a:spcPts val="600"/>
              </a:spcBef>
              <a:spcAft>
                <a:spcPts val="0"/>
              </a:spcAft>
              <a:buSzPts val="1800"/>
              <a:buFont typeface="Arial"/>
              <a:buChar char="•"/>
            </a:pPr>
            <a:r>
              <a:rPr lang="en-US"/>
              <a:t>The leg is short and lies adducted, internally rotated and slightly flexed.</a:t>
            </a:r>
            <a:endParaRPr/>
          </a:p>
          <a:p>
            <a:pPr indent="-182880" lvl="1" marL="384048" rtl="0" algn="l">
              <a:lnSpc>
                <a:spcPct val="90000"/>
              </a:lnSpc>
              <a:spcBef>
                <a:spcPts val="600"/>
              </a:spcBef>
              <a:spcAft>
                <a:spcPts val="0"/>
              </a:spcAft>
              <a:buSzPts val="1800"/>
              <a:buFont typeface="Arial"/>
              <a:buChar char="•"/>
            </a:pPr>
            <a:r>
              <a:rPr lang="en-US"/>
              <a:t>Diagnosis: x-ray, CT scan which includes the pelvis, the entire femur and the knee in every case of severe injury</a:t>
            </a:r>
            <a:endParaRPr/>
          </a:p>
          <a:p>
            <a:pPr indent="-285750" lvl="2" marL="761238" rtl="0" algn="l">
              <a:lnSpc>
                <a:spcPct val="90000"/>
              </a:lnSpc>
              <a:spcBef>
                <a:spcPts val="600"/>
              </a:spcBef>
              <a:spcAft>
                <a:spcPts val="0"/>
              </a:spcAft>
              <a:buSzPts val="1800"/>
              <a:buFont typeface="Noto Sans Symbols"/>
              <a:buChar char="❑"/>
            </a:pPr>
            <a:r>
              <a:rPr lang="en-US" sz="1800"/>
              <a:t>X-ray: femoral head is seen out of its socket and above the acetabulum</a:t>
            </a: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6" name="Shape 576"/>
        <p:cNvGrpSpPr/>
        <p:nvPr/>
      </p:nvGrpSpPr>
      <p:grpSpPr>
        <a:xfrm>
          <a:off x="0" y="0"/>
          <a:ext cx="0" cy="0"/>
          <a:chOff x="0" y="0"/>
          <a:chExt cx="0" cy="0"/>
        </a:xfrm>
      </p:grpSpPr>
      <p:sp>
        <p:nvSpPr>
          <p:cNvPr id="577" name="Google Shape;577;p4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8" name="Google Shape;578;p41"/>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a:t>Hip Dislocation</a:t>
            </a:r>
            <a:endParaRPr/>
          </a:p>
        </p:txBody>
      </p:sp>
      <p:pic>
        <p:nvPicPr>
          <p:cNvPr descr="A screenshot of a cell phone&#10;&#10;Description automatically generated" id="579" name="Google Shape;579;p41"/>
          <p:cNvPicPr preferRelativeResize="0"/>
          <p:nvPr/>
        </p:nvPicPr>
        <p:blipFill rotWithShape="1">
          <a:blip r:embed="rId3">
            <a:alphaModFix/>
          </a:blip>
          <a:srcRect b="0" l="0" r="0" t="0"/>
          <a:stretch/>
        </p:blipFill>
        <p:spPr>
          <a:xfrm>
            <a:off x="317500" y="1231901"/>
            <a:ext cx="7450545" cy="3447343"/>
          </a:xfrm>
          <a:prstGeom prst="rect">
            <a:avLst/>
          </a:prstGeom>
          <a:noFill/>
          <a:ln>
            <a:noFill/>
          </a:ln>
        </p:spPr>
      </p:pic>
      <p:cxnSp>
        <p:nvCxnSpPr>
          <p:cNvPr id="580" name="Google Shape;580;p41"/>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81" name="Google Shape;581;p41"/>
          <p:cNvSpPr txBox="1"/>
          <p:nvPr>
            <p:ph idx="1" type="body"/>
          </p:nvPr>
        </p:nvSpPr>
        <p:spPr>
          <a:xfrm>
            <a:off x="7859485" y="2198914"/>
            <a:ext cx="3690257" cy="3670180"/>
          </a:xfrm>
          <a:prstGeom prst="rect">
            <a:avLst/>
          </a:prstGeom>
          <a:noFill/>
          <a:ln>
            <a:noFill/>
          </a:ln>
        </p:spPr>
        <p:txBody>
          <a:bodyPr anchorCtr="0" anchor="t" bIns="45700" lIns="0" spcFirstLastPara="1" rIns="0" wrap="square" tIns="45700">
            <a:normAutofit/>
          </a:bodyPr>
          <a:lstStyle/>
          <a:p>
            <a:pPr indent="-342900" lvl="0" marL="342900" marR="0" rtl="0" algn="l">
              <a:lnSpc>
                <a:spcPct val="90000"/>
              </a:lnSpc>
              <a:spcBef>
                <a:spcPts val="0"/>
              </a:spcBef>
              <a:spcAft>
                <a:spcPts val="0"/>
              </a:spcAft>
              <a:buSzPts val="2000"/>
              <a:buFont typeface="Calibri"/>
              <a:buAutoNum type="arabicPeriod"/>
            </a:pPr>
            <a:r>
              <a:rPr lang="en-US"/>
              <a:t>Posterior dislocation</a:t>
            </a:r>
            <a:endParaRPr/>
          </a:p>
          <a:p>
            <a:pPr indent="-182880" lvl="1" marL="384048" rtl="0" algn="l">
              <a:lnSpc>
                <a:spcPct val="90000"/>
              </a:lnSpc>
              <a:spcBef>
                <a:spcPts val="600"/>
              </a:spcBef>
              <a:spcAft>
                <a:spcPts val="0"/>
              </a:spcAft>
              <a:buSzPts val="2000"/>
              <a:buFont typeface="Arial"/>
              <a:buChar char="•"/>
            </a:pPr>
            <a:r>
              <a:rPr lang="en-US" sz="2000"/>
              <a:t>Treatment: reduction under general anesthesia.</a:t>
            </a:r>
            <a:endParaRPr/>
          </a:p>
          <a:p>
            <a:pPr indent="-182880" lvl="1" marL="384048" rtl="0" algn="l">
              <a:lnSpc>
                <a:spcPct val="90000"/>
              </a:lnSpc>
              <a:spcBef>
                <a:spcPts val="600"/>
              </a:spcBef>
              <a:spcAft>
                <a:spcPts val="0"/>
              </a:spcAft>
              <a:buSzPts val="2000"/>
              <a:buFont typeface="Arial"/>
              <a:buChar char="•"/>
            </a:pPr>
            <a:r>
              <a:rPr lang="en-US" sz="2000"/>
              <a:t>X-rays are essential to confirm reduction and to exclude a fracture</a:t>
            </a:r>
            <a:endParaRPr sz="2000"/>
          </a:p>
          <a:p>
            <a:pPr indent="-182880" lvl="1" marL="384048" rtl="0" algn="l">
              <a:lnSpc>
                <a:spcPct val="90000"/>
              </a:lnSpc>
              <a:spcBef>
                <a:spcPts val="600"/>
              </a:spcBef>
              <a:spcAft>
                <a:spcPts val="0"/>
              </a:spcAft>
              <a:buSzPts val="2000"/>
              <a:buFont typeface="Arial"/>
              <a:buChar char="•"/>
            </a:pPr>
            <a:r>
              <a:rPr lang="en-US" sz="2000"/>
              <a:t>Complications</a:t>
            </a:r>
            <a:endParaRPr sz="2000"/>
          </a:p>
          <a:p>
            <a:pPr indent="-342900" lvl="2" marL="818388" rtl="0" algn="l">
              <a:lnSpc>
                <a:spcPct val="90000"/>
              </a:lnSpc>
              <a:spcBef>
                <a:spcPts val="600"/>
              </a:spcBef>
              <a:spcAft>
                <a:spcPts val="0"/>
              </a:spcAft>
              <a:buSzPts val="2000"/>
              <a:buFont typeface="Calibri"/>
              <a:buAutoNum type="arabicPeriod"/>
            </a:pPr>
            <a:r>
              <a:rPr lang="en-US" sz="2000"/>
              <a:t>Sciatic nerve injury.</a:t>
            </a:r>
            <a:endParaRPr/>
          </a:p>
          <a:p>
            <a:pPr indent="-342900" lvl="2" marL="818388" rtl="0" algn="l">
              <a:lnSpc>
                <a:spcPct val="90000"/>
              </a:lnSpc>
              <a:spcBef>
                <a:spcPts val="600"/>
              </a:spcBef>
              <a:spcAft>
                <a:spcPts val="0"/>
              </a:spcAft>
              <a:buSzPts val="2000"/>
              <a:buFont typeface="Calibri"/>
              <a:buAutoNum type="arabicPeriod"/>
            </a:pPr>
            <a:r>
              <a:rPr lang="en-US" sz="2000"/>
              <a:t>Avascular necrosis.</a:t>
            </a:r>
            <a:endParaRPr/>
          </a:p>
          <a:p>
            <a:pPr indent="-342900" lvl="2" marL="818388" rtl="0" algn="l">
              <a:lnSpc>
                <a:spcPct val="90000"/>
              </a:lnSpc>
              <a:spcBef>
                <a:spcPts val="600"/>
              </a:spcBef>
              <a:spcAft>
                <a:spcPts val="0"/>
              </a:spcAft>
              <a:buSzPts val="2000"/>
              <a:buFont typeface="Calibri"/>
              <a:buAutoNum type="arabicPeriod"/>
            </a:pPr>
            <a:r>
              <a:rPr lang="en-US" sz="2000"/>
              <a:t>Osteoarthritis</a:t>
            </a:r>
            <a:endParaRPr sz="2000"/>
          </a:p>
        </p:txBody>
      </p:sp>
      <p:sp>
        <p:nvSpPr>
          <p:cNvPr id="582" name="Google Shape;582;p4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7" name="Shape 587"/>
        <p:cNvGrpSpPr/>
        <p:nvPr/>
      </p:nvGrpSpPr>
      <p:grpSpPr>
        <a:xfrm>
          <a:off x="0" y="0"/>
          <a:ext cx="0" cy="0"/>
          <a:chOff x="0" y="0"/>
          <a:chExt cx="0" cy="0"/>
        </a:xfrm>
      </p:grpSpPr>
      <p:sp>
        <p:nvSpPr>
          <p:cNvPr id="588" name="Google Shape;588;p4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9" name="Google Shape;589;p42"/>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b="1" lang="en-US"/>
              <a:t>Hip Dislocation</a:t>
            </a:r>
            <a:endParaRPr/>
          </a:p>
        </p:txBody>
      </p:sp>
      <p:pic>
        <p:nvPicPr>
          <p:cNvPr descr="A close up of a mans face&#10;&#10;Description automatically generated" id="590" name="Google Shape;590;p42"/>
          <p:cNvPicPr preferRelativeResize="0"/>
          <p:nvPr/>
        </p:nvPicPr>
        <p:blipFill rotWithShape="1">
          <a:blip r:embed="rId3">
            <a:alphaModFix/>
          </a:blip>
          <a:srcRect b="0" l="0" r="0" t="0"/>
          <a:stretch/>
        </p:blipFill>
        <p:spPr>
          <a:xfrm>
            <a:off x="127000" y="1422401"/>
            <a:ext cx="7641045" cy="3670173"/>
          </a:xfrm>
          <a:prstGeom prst="rect">
            <a:avLst/>
          </a:prstGeom>
          <a:noFill/>
          <a:ln>
            <a:noFill/>
          </a:ln>
        </p:spPr>
      </p:pic>
      <p:cxnSp>
        <p:nvCxnSpPr>
          <p:cNvPr id="591" name="Google Shape;591;p42"/>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592" name="Google Shape;592;p42"/>
          <p:cNvSpPr txBox="1"/>
          <p:nvPr>
            <p:ph idx="1" type="body"/>
          </p:nvPr>
        </p:nvSpPr>
        <p:spPr>
          <a:xfrm>
            <a:off x="7859485" y="2198914"/>
            <a:ext cx="3690257" cy="3670180"/>
          </a:xfrm>
          <a:prstGeom prst="rect">
            <a:avLst/>
          </a:prstGeom>
          <a:noFill/>
          <a:ln>
            <a:noFill/>
          </a:ln>
        </p:spPr>
        <p:txBody>
          <a:bodyPr anchorCtr="0" anchor="t" bIns="45700" lIns="0" spcFirstLastPara="1" rIns="0" wrap="square" tIns="45700">
            <a:normAutofit/>
          </a:bodyPr>
          <a:lstStyle/>
          <a:p>
            <a:pPr indent="-228600" lvl="0" marL="228600" marR="0" rtl="0" algn="l">
              <a:lnSpc>
                <a:spcPct val="90000"/>
              </a:lnSpc>
              <a:spcBef>
                <a:spcPts val="0"/>
              </a:spcBef>
              <a:spcAft>
                <a:spcPts val="0"/>
              </a:spcAft>
              <a:buSzPts val="2000"/>
              <a:buFont typeface="Calibri"/>
              <a:buAutoNum type="arabicPeriod" startAt="2"/>
            </a:pPr>
            <a:r>
              <a:rPr lang="en-US"/>
              <a:t>Anterior dislocation:</a:t>
            </a:r>
            <a:endParaRPr/>
          </a:p>
          <a:p>
            <a:pPr indent="-171450" lvl="1" marL="464058" rtl="0" algn="l">
              <a:lnSpc>
                <a:spcPct val="90000"/>
              </a:lnSpc>
              <a:spcBef>
                <a:spcPts val="0"/>
              </a:spcBef>
              <a:spcAft>
                <a:spcPts val="0"/>
              </a:spcAft>
              <a:buSzPts val="2000"/>
              <a:buFont typeface="Arial"/>
              <a:buChar char="•"/>
            </a:pPr>
            <a:r>
              <a:rPr lang="en-US" sz="2000"/>
              <a:t>Rare</a:t>
            </a:r>
            <a:endParaRPr sz="2000"/>
          </a:p>
          <a:p>
            <a:pPr indent="-171450" lvl="1" marL="464058" rtl="0" algn="l">
              <a:lnSpc>
                <a:spcPct val="90000"/>
              </a:lnSpc>
              <a:spcBef>
                <a:spcPts val="0"/>
              </a:spcBef>
              <a:spcAft>
                <a:spcPts val="0"/>
              </a:spcAft>
              <a:buSzPts val="2000"/>
              <a:buFont typeface="Arial"/>
              <a:buChar char="•"/>
            </a:pPr>
            <a:r>
              <a:rPr lang="en-US" sz="2000"/>
              <a:t>Seen from the side, the anterior bulge of the dislocated head is unmistakable.</a:t>
            </a:r>
            <a:endParaRPr/>
          </a:p>
          <a:p>
            <a:pPr indent="-171450" lvl="1" marL="464058" rtl="0" algn="l">
              <a:lnSpc>
                <a:spcPct val="90000"/>
              </a:lnSpc>
              <a:spcBef>
                <a:spcPts val="0"/>
              </a:spcBef>
              <a:spcAft>
                <a:spcPts val="0"/>
              </a:spcAft>
              <a:buSzPts val="2000"/>
              <a:buFont typeface="Arial"/>
              <a:buChar char="•"/>
            </a:pPr>
            <a:r>
              <a:rPr lang="en-US" sz="2000"/>
              <a:t>X-rays: the head is almost directly in front of its normal position; any doubt is resolved by a lateral film.</a:t>
            </a:r>
            <a:endParaRPr sz="2000"/>
          </a:p>
          <a:p>
            <a:pPr indent="-127000" lvl="0" marL="0" marR="0" rtl="0" algn="l">
              <a:lnSpc>
                <a:spcPct val="90000"/>
              </a:lnSpc>
              <a:spcBef>
                <a:spcPts val="0"/>
              </a:spcBef>
              <a:spcAft>
                <a:spcPts val="0"/>
              </a:spcAft>
              <a:buSzPts val="2000"/>
              <a:buChar char=" "/>
            </a:pPr>
            <a:r>
              <a:rPr lang="en-US"/>
              <a:t> </a:t>
            </a:r>
            <a:endParaRPr/>
          </a:p>
          <a:p>
            <a:pPr indent="-127000" lvl="0" marL="0" marR="0" rtl="0" algn="l">
              <a:lnSpc>
                <a:spcPct val="90000"/>
              </a:lnSpc>
              <a:spcBef>
                <a:spcPts val="0"/>
              </a:spcBef>
              <a:spcAft>
                <a:spcPts val="0"/>
              </a:spcAft>
              <a:buSzPts val="2000"/>
              <a:buChar char=" "/>
            </a:pPr>
            <a:r>
              <a:rPr lang="en-US"/>
              <a:t> </a:t>
            </a:r>
            <a:endParaRPr/>
          </a:p>
          <a:p>
            <a:pPr indent="-127000" lvl="0" marL="0" marR="0" rtl="0" algn="l">
              <a:lnSpc>
                <a:spcPct val="90000"/>
              </a:lnSpc>
              <a:spcBef>
                <a:spcPts val="0"/>
              </a:spcBef>
              <a:spcAft>
                <a:spcPts val="0"/>
              </a:spcAft>
              <a:buSzPts val="2000"/>
              <a:buChar char=" "/>
            </a:pPr>
            <a:r>
              <a:rPr lang="en-US"/>
              <a:t> </a:t>
            </a:r>
            <a:endParaRPr/>
          </a:p>
          <a:p>
            <a:pPr indent="0" lvl="0" marL="91440" rtl="0" algn="l">
              <a:lnSpc>
                <a:spcPct val="90000"/>
              </a:lnSpc>
              <a:spcBef>
                <a:spcPts val="1200"/>
              </a:spcBef>
              <a:spcAft>
                <a:spcPts val="0"/>
              </a:spcAft>
              <a:buSzPts val="2000"/>
              <a:buNone/>
            </a:pPr>
            <a:r>
              <a:t/>
            </a:r>
            <a:endParaRPr/>
          </a:p>
        </p:txBody>
      </p:sp>
      <p:sp>
        <p:nvSpPr>
          <p:cNvPr id="593" name="Google Shape;593;p4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8" name="Shape 598"/>
        <p:cNvGrpSpPr/>
        <p:nvPr/>
      </p:nvGrpSpPr>
      <p:grpSpPr>
        <a:xfrm>
          <a:off x="0" y="0"/>
          <a:ext cx="0" cy="0"/>
          <a:chOff x="0" y="0"/>
          <a:chExt cx="0" cy="0"/>
        </a:xfrm>
      </p:grpSpPr>
      <p:sp>
        <p:nvSpPr>
          <p:cNvPr id="599" name="Google Shape;599;p43"/>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0" name="Google Shape;600;p43"/>
          <p:cNvSpPr/>
          <p:nvPr/>
        </p:nvSpPr>
        <p:spPr>
          <a:xfrm>
            <a:off x="15" y="0"/>
            <a:ext cx="754787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3"/>
          <p:cNvSpPr txBox="1"/>
          <p:nvPr>
            <p:ph type="title"/>
          </p:nvPr>
        </p:nvSpPr>
        <p:spPr>
          <a:xfrm>
            <a:off x="489858" y="516836"/>
            <a:ext cx="6585360" cy="750440"/>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FFFFFF"/>
              </a:buClr>
              <a:buSzPts val="4800"/>
              <a:buFont typeface="Calibri"/>
              <a:buNone/>
            </a:pPr>
            <a:r>
              <a:rPr lang="en-US">
                <a:solidFill>
                  <a:srgbClr val="FFFFFF"/>
                </a:solidFill>
              </a:rPr>
              <a:t>Proximal Femur - Anatomy</a:t>
            </a:r>
            <a:endParaRPr/>
          </a:p>
        </p:txBody>
      </p:sp>
      <p:sp>
        <p:nvSpPr>
          <p:cNvPr id="602" name="Google Shape;602;p43"/>
          <p:cNvSpPr txBox="1"/>
          <p:nvPr>
            <p:ph idx="1" type="body"/>
          </p:nvPr>
        </p:nvSpPr>
        <p:spPr>
          <a:xfrm>
            <a:off x="489858" y="1339063"/>
            <a:ext cx="6585360" cy="5333880"/>
          </a:xfrm>
          <a:prstGeom prst="rect">
            <a:avLst/>
          </a:prstGeom>
          <a:noFill/>
          <a:ln>
            <a:noFill/>
          </a:ln>
        </p:spPr>
        <p:txBody>
          <a:bodyPr anchorCtr="0" anchor="t" bIns="45700" lIns="0" spcFirstLastPara="1" rIns="0" wrap="square" tIns="45700">
            <a:normAutofit/>
          </a:bodyPr>
          <a:lstStyle/>
          <a:p>
            <a:pPr indent="-114300" lvl="0" marL="91440" rtl="0" algn="l">
              <a:lnSpc>
                <a:spcPct val="90000"/>
              </a:lnSpc>
              <a:spcBef>
                <a:spcPts val="0"/>
              </a:spcBef>
              <a:spcAft>
                <a:spcPts val="0"/>
              </a:spcAft>
              <a:buSzPts val="1800"/>
              <a:buFont typeface="Arial"/>
              <a:buChar char="•"/>
            </a:pPr>
            <a:r>
              <a:rPr i="0" lang="en-US" sz="1800">
                <a:solidFill>
                  <a:srgbClr val="FFFFFF"/>
                </a:solidFill>
              </a:rPr>
              <a:t> The proximal aspect of the femur articulates with the acetabulum of the pelvis to form the </a:t>
            </a:r>
            <a:r>
              <a:rPr i="0" lang="en-US" sz="1800" strike="noStrike">
                <a:solidFill>
                  <a:srgbClr val="FFFFFF"/>
                </a:solidFill>
              </a:rPr>
              <a:t>hip joint</a:t>
            </a:r>
            <a:r>
              <a:rPr i="0" lang="en-US" sz="1800">
                <a:solidFill>
                  <a:srgbClr val="FFFFFF"/>
                </a:solidFill>
              </a:rPr>
              <a:t>.</a:t>
            </a:r>
            <a:endParaRPr/>
          </a:p>
          <a:p>
            <a:pPr indent="-114300" lvl="0" marL="91440" rtl="0" algn="l">
              <a:lnSpc>
                <a:spcPct val="90000"/>
              </a:lnSpc>
              <a:spcBef>
                <a:spcPts val="1400"/>
              </a:spcBef>
              <a:spcAft>
                <a:spcPts val="0"/>
              </a:spcAft>
              <a:buSzPts val="1800"/>
              <a:buFont typeface="Arial"/>
              <a:buChar char="•"/>
            </a:pPr>
            <a:r>
              <a:rPr i="0" lang="en-US" sz="1800">
                <a:solidFill>
                  <a:srgbClr val="FFFFFF"/>
                </a:solidFill>
              </a:rPr>
              <a:t> It consists of:</a:t>
            </a:r>
            <a:endParaRPr/>
          </a:p>
          <a:p>
            <a:pPr indent="-171450" lvl="1" marL="464058" rtl="0" algn="l">
              <a:lnSpc>
                <a:spcPct val="90000"/>
              </a:lnSpc>
              <a:spcBef>
                <a:spcPts val="400"/>
              </a:spcBef>
              <a:spcAft>
                <a:spcPts val="0"/>
              </a:spcAft>
              <a:buSzPts val="1800"/>
              <a:buChar char="◦"/>
            </a:pPr>
            <a:r>
              <a:rPr i="0" lang="en-US">
                <a:solidFill>
                  <a:srgbClr val="FFFFFF"/>
                </a:solidFill>
              </a:rPr>
              <a:t>Head: has a smooth surface, covered with articular cartilage (except for a small depression, the fovea, where ligamentum teres attaches).</a:t>
            </a:r>
            <a:endParaRPr/>
          </a:p>
          <a:p>
            <a:pPr indent="-171450" lvl="1" marL="464058" rtl="0" algn="l">
              <a:lnSpc>
                <a:spcPct val="90000"/>
              </a:lnSpc>
              <a:spcBef>
                <a:spcPts val="600"/>
              </a:spcBef>
              <a:spcAft>
                <a:spcPts val="0"/>
              </a:spcAft>
              <a:buSzPts val="1800"/>
              <a:buChar char="◦"/>
            </a:pPr>
            <a:r>
              <a:rPr i="0" lang="en-US">
                <a:solidFill>
                  <a:srgbClr val="FFFFFF"/>
                </a:solidFill>
              </a:rPr>
              <a:t>Neck</a:t>
            </a:r>
            <a:r>
              <a:rPr i="1" lang="en-US">
                <a:solidFill>
                  <a:srgbClr val="FFFFFF"/>
                </a:solidFill>
              </a:rPr>
              <a:t>: </a:t>
            </a:r>
            <a:r>
              <a:rPr i="0" lang="en-US">
                <a:solidFill>
                  <a:srgbClr val="FFFFFF"/>
                </a:solidFill>
              </a:rPr>
              <a:t>connects the head of the femur with the shaft. It is cylindrical, projecting in a superior and medial direction. </a:t>
            </a:r>
            <a:endParaRPr/>
          </a:p>
          <a:p>
            <a:pPr indent="-171449" lvl="3" marL="829817" rtl="0" algn="l">
              <a:lnSpc>
                <a:spcPct val="90000"/>
              </a:lnSpc>
              <a:spcBef>
                <a:spcPts val="600"/>
              </a:spcBef>
              <a:spcAft>
                <a:spcPts val="0"/>
              </a:spcAft>
              <a:buSzPts val="1800"/>
              <a:buFont typeface="Noto Sans Symbols"/>
              <a:buChar char="❑"/>
            </a:pPr>
            <a:r>
              <a:rPr i="0" lang="en-US" sz="1800">
                <a:solidFill>
                  <a:srgbClr val="FFFFFF"/>
                </a:solidFill>
              </a:rPr>
              <a:t>It is set at an angle of approximately 135 degrees to the shaft</a:t>
            </a:r>
            <a:r>
              <a:rPr lang="en-US" sz="1800">
                <a:solidFill>
                  <a:srgbClr val="FFFFFF"/>
                </a:solidFill>
              </a:rPr>
              <a:t>, </a:t>
            </a:r>
            <a:r>
              <a:rPr i="0" lang="en-US" sz="1800">
                <a:solidFill>
                  <a:srgbClr val="FFFFFF"/>
                </a:solidFill>
              </a:rPr>
              <a:t>allowing for an increased range of movement at the hip joint.</a:t>
            </a:r>
            <a:endParaRPr/>
          </a:p>
          <a:p>
            <a:pPr indent="-171450" lvl="1" marL="464058" rtl="0" algn="l">
              <a:lnSpc>
                <a:spcPct val="90000"/>
              </a:lnSpc>
              <a:spcBef>
                <a:spcPts val="600"/>
              </a:spcBef>
              <a:spcAft>
                <a:spcPts val="0"/>
              </a:spcAft>
              <a:buSzPts val="1800"/>
              <a:buChar char="◦"/>
            </a:pPr>
            <a:r>
              <a:rPr i="0" lang="en-US">
                <a:solidFill>
                  <a:srgbClr val="FFFFFF"/>
                </a:solidFill>
              </a:rPr>
              <a:t>Greater trochanter: the most lateral palpable projection of bone that originates from the anterior aspect, just lateral to the neck.</a:t>
            </a:r>
            <a:endParaRPr/>
          </a:p>
          <a:p>
            <a:pPr indent="-171449" lvl="3" marL="829817" rtl="0" algn="l">
              <a:lnSpc>
                <a:spcPct val="90000"/>
              </a:lnSpc>
              <a:spcBef>
                <a:spcPts val="600"/>
              </a:spcBef>
              <a:spcAft>
                <a:spcPts val="0"/>
              </a:spcAft>
              <a:buSzPts val="1800"/>
              <a:buFont typeface="Noto Sans Symbols"/>
              <a:buChar char="❑"/>
            </a:pPr>
            <a:r>
              <a:rPr i="0" lang="en-US" sz="1800">
                <a:solidFill>
                  <a:srgbClr val="FFFFFF"/>
                </a:solidFill>
              </a:rPr>
              <a:t>It is the site of attachment for many of the muscles in the gluteal region, such as gluteus medius, gluteus minimus and piriformis. The vastus lateralis originates from this site.</a:t>
            </a:r>
            <a:endParaRPr/>
          </a:p>
          <a:p>
            <a:pPr indent="-171449" lvl="3" marL="829817" rtl="0" algn="l">
              <a:lnSpc>
                <a:spcPct val="90000"/>
              </a:lnSpc>
              <a:spcBef>
                <a:spcPts val="600"/>
              </a:spcBef>
              <a:spcAft>
                <a:spcPts val="0"/>
              </a:spcAft>
              <a:buSzPts val="1800"/>
              <a:buFont typeface="Noto Sans Symbols"/>
              <a:buChar char="❑"/>
            </a:pPr>
            <a:r>
              <a:rPr i="0" lang="en-US" sz="1800">
                <a:solidFill>
                  <a:srgbClr val="FFFFFF"/>
                </a:solidFill>
              </a:rPr>
              <a:t>An avulsion fracture of the greater trochanter can occur as a result of forceful contraction of the gluteus medius.</a:t>
            </a:r>
            <a:endParaRPr/>
          </a:p>
          <a:p>
            <a:pPr indent="0" lvl="0" marL="0" rtl="0" algn="l">
              <a:lnSpc>
                <a:spcPct val="90000"/>
              </a:lnSpc>
              <a:spcBef>
                <a:spcPts val="1600"/>
              </a:spcBef>
              <a:spcAft>
                <a:spcPts val="0"/>
              </a:spcAft>
              <a:buSzPts val="1800"/>
              <a:buNone/>
            </a:pPr>
            <a:r>
              <a:t/>
            </a:r>
            <a:endParaRPr sz="1800">
              <a:solidFill>
                <a:srgbClr val="FFFFFF"/>
              </a:solidFill>
            </a:endParaRPr>
          </a:p>
        </p:txBody>
      </p:sp>
      <p:sp>
        <p:nvSpPr>
          <p:cNvPr id="603" name="Google Shape;603;p43"/>
          <p:cNvSpPr/>
          <p:nvPr/>
        </p:nvSpPr>
        <p:spPr>
          <a:xfrm>
            <a:off x="7547894"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drawing of a face&#10;&#10;Description automatically generated" id="604" name="Google Shape;604;p43"/>
          <p:cNvPicPr preferRelativeResize="0"/>
          <p:nvPr/>
        </p:nvPicPr>
        <p:blipFill rotWithShape="1">
          <a:blip r:embed="rId3">
            <a:alphaModFix/>
          </a:blip>
          <a:srcRect b="0" l="0" r="0" t="0"/>
          <a:stretch/>
        </p:blipFill>
        <p:spPr>
          <a:xfrm>
            <a:off x="8251982" y="2281587"/>
            <a:ext cx="3294253" cy="22730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9" name="Shape 609"/>
        <p:cNvGrpSpPr/>
        <p:nvPr/>
      </p:nvGrpSpPr>
      <p:grpSpPr>
        <a:xfrm>
          <a:off x="0" y="0"/>
          <a:ext cx="0" cy="0"/>
          <a:chOff x="0" y="0"/>
          <a:chExt cx="0" cy="0"/>
        </a:xfrm>
      </p:grpSpPr>
      <p:sp>
        <p:nvSpPr>
          <p:cNvPr id="610" name="Google Shape;610;p44"/>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1" name="Google Shape;611;p44"/>
          <p:cNvSpPr/>
          <p:nvPr/>
        </p:nvSpPr>
        <p:spPr>
          <a:xfrm>
            <a:off x="15" y="0"/>
            <a:ext cx="754787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4"/>
          <p:cNvSpPr txBox="1"/>
          <p:nvPr>
            <p:ph type="title"/>
          </p:nvPr>
        </p:nvSpPr>
        <p:spPr>
          <a:xfrm>
            <a:off x="381000" y="459329"/>
            <a:ext cx="6694217" cy="807945"/>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FFFFFF"/>
              </a:buClr>
              <a:buSzPts val="4800"/>
              <a:buFont typeface="Calibri"/>
              <a:buNone/>
            </a:pPr>
            <a:r>
              <a:rPr lang="en-US">
                <a:solidFill>
                  <a:srgbClr val="FFFFFF"/>
                </a:solidFill>
              </a:rPr>
              <a:t>Proximal Femur - Anatomy</a:t>
            </a:r>
            <a:endParaRPr/>
          </a:p>
        </p:txBody>
      </p:sp>
      <p:sp>
        <p:nvSpPr>
          <p:cNvPr id="613" name="Google Shape;613;p44"/>
          <p:cNvSpPr txBox="1"/>
          <p:nvPr>
            <p:ph idx="1" type="body"/>
          </p:nvPr>
        </p:nvSpPr>
        <p:spPr>
          <a:xfrm>
            <a:off x="381000" y="1267274"/>
            <a:ext cx="6694217" cy="4904926"/>
          </a:xfrm>
          <a:prstGeom prst="rect">
            <a:avLst/>
          </a:prstGeom>
          <a:noFill/>
          <a:ln>
            <a:noFill/>
          </a:ln>
        </p:spPr>
        <p:txBody>
          <a:bodyPr anchorCtr="0" anchor="t" bIns="45700" lIns="0" spcFirstLastPara="1" rIns="0" wrap="square" tIns="45700">
            <a:normAutofit/>
          </a:bodyPr>
          <a:lstStyle/>
          <a:p>
            <a:pPr indent="-171450" lvl="1" marL="464058" rtl="0" algn="l">
              <a:lnSpc>
                <a:spcPct val="80000"/>
              </a:lnSpc>
              <a:spcBef>
                <a:spcPts val="0"/>
              </a:spcBef>
              <a:spcAft>
                <a:spcPts val="0"/>
              </a:spcAft>
              <a:buSzPts val="1800"/>
              <a:buFont typeface="Arial"/>
              <a:buChar char="•"/>
            </a:pPr>
            <a:r>
              <a:rPr i="0" lang="en-US">
                <a:solidFill>
                  <a:srgbClr val="FFFFFF"/>
                </a:solidFill>
              </a:rPr>
              <a:t>Lesser trochanter: smaller than the greater trochanter. It projects from the posteromedial side of the femur, just inferior to the neck-shaft junction.</a:t>
            </a:r>
            <a:endParaRPr/>
          </a:p>
          <a:p>
            <a:pPr indent="-171449" lvl="3" marL="829817" rtl="0" algn="l">
              <a:lnSpc>
                <a:spcPct val="80000"/>
              </a:lnSpc>
              <a:spcBef>
                <a:spcPts val="600"/>
              </a:spcBef>
              <a:spcAft>
                <a:spcPts val="0"/>
              </a:spcAft>
              <a:buSzPts val="1800"/>
              <a:buFont typeface="Noto Sans Symbols"/>
              <a:buChar char="❑"/>
            </a:pPr>
            <a:r>
              <a:rPr i="0" lang="en-US" sz="1800">
                <a:solidFill>
                  <a:srgbClr val="FFFFFF"/>
                </a:solidFill>
              </a:rPr>
              <a:t>It is the site of attachment for iliopsoas (forceful contraction of which can cause an avulsion fracture of the lesser trochanter).</a:t>
            </a:r>
            <a:endParaRPr/>
          </a:p>
          <a:p>
            <a:pPr indent="-171450" lvl="1" marL="464058" rtl="0" algn="l">
              <a:lnSpc>
                <a:spcPct val="80000"/>
              </a:lnSpc>
              <a:spcBef>
                <a:spcPts val="600"/>
              </a:spcBef>
              <a:spcAft>
                <a:spcPts val="0"/>
              </a:spcAft>
              <a:buSzPts val="1800"/>
              <a:buChar char="◦"/>
            </a:pPr>
            <a:r>
              <a:rPr i="0" lang="en-US">
                <a:solidFill>
                  <a:srgbClr val="FFFFFF"/>
                </a:solidFill>
              </a:rPr>
              <a:t>Intertrochanteric line </a:t>
            </a:r>
            <a:r>
              <a:rPr lang="en-US">
                <a:solidFill>
                  <a:srgbClr val="FFFFFF"/>
                </a:solidFill>
              </a:rPr>
              <a:t>: </a:t>
            </a:r>
            <a:r>
              <a:rPr i="0" lang="en-US">
                <a:solidFill>
                  <a:srgbClr val="FFFFFF"/>
                </a:solidFill>
              </a:rPr>
              <a:t>a ridge of bone that runs in an inferomedial direction on the anterior surface of the femur, spanning between the two trochanters. After it passes the lesser trochanter on the posterior surface, it is known as the pectineal line.</a:t>
            </a:r>
            <a:endParaRPr/>
          </a:p>
          <a:p>
            <a:pPr indent="-171449" lvl="3" marL="829817" rtl="0" algn="l">
              <a:lnSpc>
                <a:spcPct val="80000"/>
              </a:lnSpc>
              <a:spcBef>
                <a:spcPts val="600"/>
              </a:spcBef>
              <a:spcAft>
                <a:spcPts val="0"/>
              </a:spcAft>
              <a:buSzPts val="1800"/>
              <a:buFont typeface="Noto Sans Symbols"/>
              <a:buChar char="❑"/>
            </a:pPr>
            <a:r>
              <a:rPr i="0" lang="en-US" sz="1800">
                <a:solidFill>
                  <a:srgbClr val="FFFFFF"/>
                </a:solidFill>
              </a:rPr>
              <a:t>It is the site of attachment for the iliofemoral ligament (the strongest ligament of the hip joint).</a:t>
            </a:r>
            <a:endParaRPr/>
          </a:p>
          <a:p>
            <a:pPr indent="-171449" lvl="3" marL="829817" rtl="0" algn="l">
              <a:lnSpc>
                <a:spcPct val="80000"/>
              </a:lnSpc>
              <a:spcBef>
                <a:spcPts val="600"/>
              </a:spcBef>
              <a:spcAft>
                <a:spcPts val="0"/>
              </a:spcAft>
              <a:buSzPts val="1800"/>
              <a:buFont typeface="Noto Sans Symbols"/>
              <a:buChar char="❑"/>
            </a:pPr>
            <a:r>
              <a:rPr i="0" lang="en-US" sz="1800">
                <a:solidFill>
                  <a:srgbClr val="FFFFFF"/>
                </a:solidFill>
              </a:rPr>
              <a:t>It also serves as the anterior attachment of the hip joint capsule.</a:t>
            </a:r>
            <a:endParaRPr/>
          </a:p>
          <a:p>
            <a:pPr indent="-171450" lvl="1" marL="464058" rtl="0" algn="l">
              <a:lnSpc>
                <a:spcPct val="80000"/>
              </a:lnSpc>
              <a:spcBef>
                <a:spcPts val="600"/>
              </a:spcBef>
              <a:spcAft>
                <a:spcPts val="0"/>
              </a:spcAft>
              <a:buSzPts val="1800"/>
              <a:buFont typeface="Arial"/>
              <a:buChar char="•"/>
            </a:pPr>
            <a:r>
              <a:rPr i="0" lang="en-US">
                <a:solidFill>
                  <a:srgbClr val="FFFFFF"/>
                </a:solidFill>
              </a:rPr>
              <a:t>Intertrochanteric crest: like the intertrochanteric line, this is a ridge of bone that connects the two trochanters. It is located on the posterior surface of the femur.</a:t>
            </a:r>
            <a:endParaRPr/>
          </a:p>
          <a:p>
            <a:pPr indent="-171449" lvl="3" marL="829817" rtl="0" algn="l">
              <a:lnSpc>
                <a:spcPct val="80000"/>
              </a:lnSpc>
              <a:spcBef>
                <a:spcPts val="600"/>
              </a:spcBef>
              <a:spcAft>
                <a:spcPts val="0"/>
              </a:spcAft>
              <a:buSzPts val="1800"/>
              <a:buFont typeface="Noto Sans Symbols"/>
              <a:buChar char="❑"/>
            </a:pPr>
            <a:r>
              <a:rPr i="0" lang="en-US" sz="1800">
                <a:solidFill>
                  <a:srgbClr val="FFFFFF"/>
                </a:solidFill>
              </a:rPr>
              <a:t>There is a rounded tubercle on its superior half called the quadrate tubercle; where quadratus femoris attaches.</a:t>
            </a:r>
            <a:endParaRPr/>
          </a:p>
          <a:p>
            <a:pPr indent="0" lvl="0" marL="0" rtl="0" algn="l">
              <a:lnSpc>
                <a:spcPct val="80000"/>
              </a:lnSpc>
              <a:spcBef>
                <a:spcPts val="1600"/>
              </a:spcBef>
              <a:spcAft>
                <a:spcPts val="0"/>
              </a:spcAft>
              <a:buSzPts val="1800"/>
              <a:buNone/>
            </a:pPr>
            <a:r>
              <a:t/>
            </a:r>
            <a:endParaRPr sz="1800">
              <a:solidFill>
                <a:srgbClr val="FFFFFF"/>
              </a:solidFill>
            </a:endParaRPr>
          </a:p>
        </p:txBody>
      </p:sp>
      <p:sp>
        <p:nvSpPr>
          <p:cNvPr id="614" name="Google Shape;614;p44"/>
          <p:cNvSpPr/>
          <p:nvPr/>
        </p:nvSpPr>
        <p:spPr>
          <a:xfrm>
            <a:off x="7547894"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close up of a map&#10;&#10;Description automatically generated" id="615" name="Google Shape;615;p44"/>
          <p:cNvPicPr preferRelativeResize="0"/>
          <p:nvPr/>
        </p:nvPicPr>
        <p:blipFill rotWithShape="1">
          <a:blip r:embed="rId3">
            <a:alphaModFix/>
          </a:blip>
          <a:srcRect b="0" l="0" r="0" t="0"/>
          <a:stretch/>
        </p:blipFill>
        <p:spPr>
          <a:xfrm>
            <a:off x="8251982" y="2009811"/>
            <a:ext cx="3294253" cy="281658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9" name="Shape 619"/>
        <p:cNvGrpSpPr/>
        <p:nvPr/>
      </p:nvGrpSpPr>
      <p:grpSpPr>
        <a:xfrm>
          <a:off x="0" y="0"/>
          <a:ext cx="0" cy="0"/>
          <a:chOff x="0" y="0"/>
          <a:chExt cx="0" cy="0"/>
        </a:xfrm>
      </p:grpSpPr>
      <p:sp>
        <p:nvSpPr>
          <p:cNvPr id="620" name="Google Shape;620;p4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2" name="Google Shape;622;p4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623" name="Google Shape;623;p4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4" name="Google Shape;624;p45"/>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Femur – Normal X – ray </a:t>
            </a:r>
            <a:endParaRPr/>
          </a:p>
        </p:txBody>
      </p:sp>
      <p:pic>
        <p:nvPicPr>
          <p:cNvPr descr="A picture containing film, flower&#10;&#10;Description automatically generated" id="625" name="Google Shape;625;p45"/>
          <p:cNvPicPr preferRelativeResize="0"/>
          <p:nvPr>
            <p:ph idx="1" type="body"/>
          </p:nvPr>
        </p:nvPicPr>
        <p:blipFill rotWithShape="1">
          <a:blip r:embed="rId3">
            <a:alphaModFix/>
          </a:blip>
          <a:srcRect b="0" l="0" r="0" t="0"/>
          <a:stretch/>
        </p:blipFill>
        <p:spPr>
          <a:xfrm>
            <a:off x="1207658" y="650244"/>
            <a:ext cx="4748642" cy="3602736"/>
          </a:xfrm>
          <a:prstGeom prst="rect">
            <a:avLst/>
          </a:prstGeom>
          <a:noFill/>
          <a:ln>
            <a:noFill/>
          </a:ln>
        </p:spPr>
      </p:pic>
      <p:sp>
        <p:nvSpPr>
          <p:cNvPr id="626" name="Google Shape;626;p45"/>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27" name="Google Shape;627;p45"/>
          <p:cNvPicPr preferRelativeResize="0"/>
          <p:nvPr/>
        </p:nvPicPr>
        <p:blipFill rotWithShape="1">
          <a:blip r:embed="rId4">
            <a:alphaModFix/>
          </a:blip>
          <a:srcRect b="0" l="0" r="0" t="0"/>
          <a:stretch/>
        </p:blipFill>
        <p:spPr>
          <a:xfrm>
            <a:off x="6235700" y="674180"/>
            <a:ext cx="4783470" cy="3602736"/>
          </a:xfrm>
          <a:prstGeom prst="rect">
            <a:avLst/>
          </a:prstGeom>
          <a:noFill/>
          <a:ln>
            <a:noFill/>
          </a:ln>
        </p:spPr>
      </p:pic>
      <p:cxnSp>
        <p:nvCxnSpPr>
          <p:cNvPr id="628" name="Google Shape;628;p45"/>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629" name="Google Shape;629;p4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4" name="Shape 634"/>
        <p:cNvGrpSpPr/>
        <p:nvPr/>
      </p:nvGrpSpPr>
      <p:grpSpPr>
        <a:xfrm>
          <a:off x="0" y="0"/>
          <a:ext cx="0" cy="0"/>
          <a:chOff x="0" y="0"/>
          <a:chExt cx="0" cy="0"/>
        </a:xfrm>
      </p:grpSpPr>
      <p:sp>
        <p:nvSpPr>
          <p:cNvPr id="635" name="Google Shape;635;p46"/>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6" name="Google Shape;636;p46"/>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6"/>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Femur Head Fracture</a:t>
            </a:r>
            <a:endParaRPr sz="3600">
              <a:solidFill>
                <a:srgbClr val="FFFFFF"/>
              </a:solidFill>
            </a:endParaRPr>
          </a:p>
        </p:txBody>
      </p:sp>
      <p:sp>
        <p:nvSpPr>
          <p:cNvPr id="638" name="Google Shape;638;p46"/>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6"/>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127000" lvl="0" marL="91440" marR="0" rtl="0" algn="l">
              <a:lnSpc>
                <a:spcPct val="150000"/>
              </a:lnSpc>
              <a:spcBef>
                <a:spcPts val="0"/>
              </a:spcBef>
              <a:spcAft>
                <a:spcPts val="0"/>
              </a:spcAft>
              <a:buSzPts val="2000"/>
              <a:buFont typeface="Arial"/>
              <a:buChar char="•"/>
            </a:pPr>
            <a:r>
              <a:rPr lang="en-US"/>
              <a:t>Mechanism</a:t>
            </a:r>
            <a:r>
              <a:rPr lang="en-US">
                <a:latin typeface="Arial"/>
                <a:ea typeface="Arial"/>
                <a:cs typeface="Arial"/>
                <a:sym typeface="Arial"/>
              </a:rPr>
              <a:t>​</a:t>
            </a:r>
            <a:r>
              <a:rPr lang="en-US"/>
              <a:t>: falls from a height, impaction or avulsion.</a:t>
            </a:r>
            <a:endParaRPr/>
          </a:p>
          <a:p>
            <a:pPr indent="-127000" lvl="0" marL="91440" marR="0" rtl="0" algn="l">
              <a:lnSpc>
                <a:spcPct val="150000"/>
              </a:lnSpc>
              <a:spcBef>
                <a:spcPts val="0"/>
              </a:spcBef>
              <a:spcAft>
                <a:spcPts val="0"/>
              </a:spcAft>
              <a:buSzPts val="2000"/>
              <a:buFont typeface="Arial"/>
              <a:buChar char="•"/>
            </a:pPr>
            <a:r>
              <a:rPr lang="en-US"/>
              <a:t>Rare fracture.</a:t>
            </a:r>
            <a:endParaRPr/>
          </a:p>
          <a:p>
            <a:pPr indent="-127000" lvl="0" marL="91440" marR="0" rtl="0" algn="l">
              <a:lnSpc>
                <a:spcPct val="150000"/>
              </a:lnSpc>
              <a:spcBef>
                <a:spcPts val="0"/>
              </a:spcBef>
              <a:spcAft>
                <a:spcPts val="0"/>
              </a:spcAft>
              <a:buSzPts val="2000"/>
              <a:buFont typeface="Arial"/>
              <a:buChar char="•"/>
            </a:pPr>
            <a:r>
              <a:rPr lang="en-US"/>
              <a:t>Could cause secondary post traumatic osteoarthrosis, so there's a definite need of reduction.</a:t>
            </a:r>
            <a:endParaRPr/>
          </a:p>
          <a:p>
            <a:pPr indent="-127000" lvl="0" marL="91440" marR="647700" rtl="0" algn="l">
              <a:lnSpc>
                <a:spcPct val="150000"/>
              </a:lnSpc>
              <a:spcBef>
                <a:spcPts val="0"/>
              </a:spcBef>
              <a:spcAft>
                <a:spcPts val="0"/>
              </a:spcAft>
              <a:buSzPts val="2000"/>
              <a:buFont typeface="Arial"/>
              <a:buChar char="•"/>
            </a:pPr>
            <a:r>
              <a:rPr lang="en-US"/>
              <a:t>Treatment: mostly complicated fracture; Open reduction internal fixation, or arthroplasty.</a:t>
            </a:r>
            <a:endParaRPr/>
          </a:p>
          <a:p>
            <a:pPr indent="0" lvl="0" marL="91440" rtl="0" algn="l">
              <a:lnSpc>
                <a:spcPct val="150000"/>
              </a:lnSpc>
              <a:spcBef>
                <a:spcPts val="1200"/>
              </a:spcBef>
              <a:spcAft>
                <a:spcPts val="0"/>
              </a:spcAft>
              <a:buSzPts val="2000"/>
              <a:buFont typeface="Arial"/>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4" name="Shape 644"/>
        <p:cNvGrpSpPr/>
        <p:nvPr/>
      </p:nvGrpSpPr>
      <p:grpSpPr>
        <a:xfrm>
          <a:off x="0" y="0"/>
          <a:ext cx="0" cy="0"/>
          <a:chOff x="0" y="0"/>
          <a:chExt cx="0" cy="0"/>
        </a:xfrm>
      </p:grpSpPr>
      <p:sp>
        <p:nvSpPr>
          <p:cNvPr id="645" name="Google Shape;645;p4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6" name="Google Shape;646;p47"/>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Fracture of the Femoral Neck</a:t>
            </a:r>
            <a:endParaRPr/>
          </a:p>
        </p:txBody>
      </p:sp>
      <p:pic>
        <p:nvPicPr>
          <p:cNvPr descr="A picture containing film, clothing, sitting, underwear&#10;&#10;Description automatically generated" id="647" name="Google Shape;647;p47"/>
          <p:cNvPicPr preferRelativeResize="0"/>
          <p:nvPr/>
        </p:nvPicPr>
        <p:blipFill rotWithShape="1">
          <a:blip r:embed="rId3">
            <a:alphaModFix/>
          </a:blip>
          <a:srcRect b="30623" l="0" r="1" t="9017"/>
          <a:stretch/>
        </p:blipFill>
        <p:spPr>
          <a:xfrm>
            <a:off x="633999" y="581098"/>
            <a:ext cx="4020297" cy="2476136"/>
          </a:xfrm>
          <a:prstGeom prst="rect">
            <a:avLst/>
          </a:prstGeom>
          <a:noFill/>
          <a:ln>
            <a:noFill/>
          </a:ln>
        </p:spPr>
      </p:pic>
      <p:cxnSp>
        <p:nvCxnSpPr>
          <p:cNvPr id="648" name="Google Shape;648;p47"/>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film&#10;&#10;Description automatically generated" id="649" name="Google Shape;649;p47"/>
          <p:cNvPicPr preferRelativeResize="0"/>
          <p:nvPr/>
        </p:nvPicPr>
        <p:blipFill rotWithShape="1">
          <a:blip r:embed="rId4">
            <a:alphaModFix/>
          </a:blip>
          <a:srcRect b="25726" l="0" r="4" t="14532"/>
          <a:stretch/>
        </p:blipFill>
        <p:spPr>
          <a:xfrm>
            <a:off x="633999" y="3218101"/>
            <a:ext cx="4020296" cy="2476136"/>
          </a:xfrm>
          <a:prstGeom prst="rect">
            <a:avLst/>
          </a:prstGeom>
          <a:noFill/>
          <a:ln>
            <a:noFill/>
          </a:ln>
        </p:spPr>
      </p:pic>
      <p:sp>
        <p:nvSpPr>
          <p:cNvPr id="650" name="Google Shape;650;p47"/>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07950" lvl="0" marL="91440" marR="0" rtl="0" algn="l">
              <a:lnSpc>
                <a:spcPct val="90000"/>
              </a:lnSpc>
              <a:spcBef>
                <a:spcPts val="0"/>
              </a:spcBef>
              <a:spcAft>
                <a:spcPts val="0"/>
              </a:spcAft>
              <a:buSzPts val="1700"/>
              <a:buFont typeface="Arial"/>
              <a:buChar char="•"/>
            </a:pPr>
            <a:r>
              <a:rPr lang="en-US" sz="1700">
                <a:latin typeface="Calibri"/>
                <a:ea typeface="Calibri"/>
                <a:cs typeface="Calibri"/>
                <a:sym typeface="Calibri"/>
              </a:rPr>
              <a:t>Mechanism of injury: the fracture usually results from a fall directly onto the greater trochanter. </a:t>
            </a:r>
            <a:endParaRPr/>
          </a:p>
          <a:p>
            <a:pPr indent="-182880" lvl="1" marL="384048" rtl="0" algn="l">
              <a:lnSpc>
                <a:spcPct val="90000"/>
              </a:lnSpc>
              <a:spcBef>
                <a:spcPts val="0"/>
              </a:spcBef>
              <a:spcAft>
                <a:spcPts val="0"/>
              </a:spcAft>
              <a:buSzPts val="1700"/>
              <a:buFont typeface="Noto Sans Symbols"/>
              <a:buChar char="❑"/>
            </a:pPr>
            <a:r>
              <a:rPr lang="en-US" sz="1700">
                <a:latin typeface="Calibri"/>
                <a:ea typeface="Calibri"/>
                <a:cs typeface="Calibri"/>
                <a:sym typeface="Calibri"/>
              </a:rPr>
              <a:t>In younger individuals, the usual cause is a fall from a height, or a blow sustained in a road accident; these patients often have multiple injuries and in 20% there is an associated fracture of the femoral shaft. </a:t>
            </a:r>
            <a:endParaRPr/>
          </a:p>
          <a:p>
            <a:pPr indent="-182880" lvl="1" marL="384048" rtl="0" algn="l">
              <a:lnSpc>
                <a:spcPct val="90000"/>
              </a:lnSpc>
              <a:spcBef>
                <a:spcPts val="0"/>
              </a:spcBef>
              <a:spcAft>
                <a:spcPts val="0"/>
              </a:spcAft>
              <a:buSzPts val="1700"/>
              <a:buFont typeface="Noto Sans Symbols"/>
              <a:buChar char="❑"/>
            </a:pPr>
            <a:r>
              <a:rPr lang="en-US" sz="1700">
                <a:latin typeface="Calibri"/>
                <a:ea typeface="Calibri"/>
                <a:cs typeface="Calibri"/>
                <a:sym typeface="Calibri"/>
              </a:rPr>
              <a:t>This injury is most commonly seen in elderly osteoporotic people; here less force is required; perhaps no more than catching a toe in the carpet and twisting the hip into external rotation.</a:t>
            </a:r>
            <a:endParaRPr sz="1700">
              <a:latin typeface="Calibri"/>
              <a:ea typeface="Calibri"/>
              <a:cs typeface="Calibri"/>
              <a:sym typeface="Calibri"/>
            </a:endParaRPr>
          </a:p>
          <a:p>
            <a:pPr indent="-86360" lvl="0" marL="194310" marR="0" rtl="0" algn="l">
              <a:lnSpc>
                <a:spcPct val="90000"/>
              </a:lnSpc>
              <a:spcBef>
                <a:spcPts val="0"/>
              </a:spcBef>
              <a:spcAft>
                <a:spcPts val="0"/>
              </a:spcAft>
              <a:buSzPts val="1700"/>
              <a:buFont typeface="Arial"/>
              <a:buNone/>
            </a:pPr>
            <a:r>
              <a:t/>
            </a:r>
            <a:endParaRPr sz="1700">
              <a:latin typeface="Calibri"/>
              <a:ea typeface="Calibri"/>
              <a:cs typeface="Calibri"/>
              <a:sym typeface="Calibri"/>
            </a:endParaRPr>
          </a:p>
          <a:p>
            <a:pPr indent="-107950" lvl="0" marL="91440" marR="0" rtl="0" algn="l">
              <a:lnSpc>
                <a:spcPct val="90000"/>
              </a:lnSpc>
              <a:spcBef>
                <a:spcPts val="0"/>
              </a:spcBef>
              <a:spcAft>
                <a:spcPts val="0"/>
              </a:spcAft>
              <a:buSzPts val="1700"/>
              <a:buFont typeface="Arial"/>
              <a:buChar char="•"/>
            </a:pPr>
            <a:r>
              <a:rPr lang="en-US" sz="1700">
                <a:latin typeface="Calibri"/>
                <a:ea typeface="Calibri"/>
                <a:cs typeface="Calibri"/>
                <a:sym typeface="Calibri"/>
              </a:rPr>
              <a:t>Special features</a:t>
            </a:r>
            <a:endParaRPr sz="1700">
              <a:latin typeface="Calibri"/>
              <a:ea typeface="Calibri"/>
              <a:cs typeface="Calibri"/>
              <a:sym typeface="Calibri"/>
            </a:endParaRPr>
          </a:p>
          <a:p>
            <a:pPr indent="-182880" lvl="1" marL="384048" rtl="0" algn="l">
              <a:lnSpc>
                <a:spcPct val="90000"/>
              </a:lnSpc>
              <a:spcBef>
                <a:spcPts val="0"/>
              </a:spcBef>
              <a:spcAft>
                <a:spcPts val="0"/>
              </a:spcAft>
              <a:buSzPts val="1700"/>
              <a:buFont typeface="Noto Sans Symbols"/>
              <a:buChar char="❑"/>
            </a:pPr>
            <a:r>
              <a:rPr lang="en-US" sz="1700">
                <a:latin typeface="Calibri"/>
                <a:ea typeface="Calibri"/>
                <a:cs typeface="Calibri"/>
                <a:sym typeface="Calibri"/>
              </a:rPr>
              <a:t>There is usually a history of a fall, followed by pain in the hip. If the fracture is displaced, the patient lies with the limb in lateral rotation and the leg looks short.</a:t>
            </a:r>
            <a:endParaRPr sz="1700">
              <a:latin typeface="Calibri"/>
              <a:ea typeface="Calibri"/>
              <a:cs typeface="Calibri"/>
              <a:sym typeface="Calibri"/>
            </a:endParaRPr>
          </a:p>
          <a:p>
            <a:pPr indent="0" lvl="0" marL="91440" rtl="0" algn="l">
              <a:lnSpc>
                <a:spcPct val="90000"/>
              </a:lnSpc>
              <a:spcBef>
                <a:spcPts val="1200"/>
              </a:spcBef>
              <a:spcAft>
                <a:spcPts val="0"/>
              </a:spcAft>
              <a:buSzPts val="1700"/>
              <a:buFont typeface="Arial"/>
              <a:buNone/>
            </a:pPr>
            <a:r>
              <a:t/>
            </a:r>
            <a:endParaRPr sz="1700"/>
          </a:p>
        </p:txBody>
      </p:sp>
      <p:sp>
        <p:nvSpPr>
          <p:cNvPr id="651" name="Google Shape;651;p4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4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8" name="Google Shape;658;p48"/>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Fracture of the Femoral Neck – x-rays </a:t>
            </a:r>
            <a:endParaRPr/>
          </a:p>
        </p:txBody>
      </p:sp>
      <p:pic>
        <p:nvPicPr>
          <p:cNvPr descr="A picture containing film&#10;&#10;Description automatically generated" id="659" name="Google Shape;659;p48"/>
          <p:cNvPicPr preferRelativeResize="0"/>
          <p:nvPr/>
        </p:nvPicPr>
        <p:blipFill rotWithShape="1">
          <a:blip r:embed="rId3">
            <a:alphaModFix/>
          </a:blip>
          <a:srcRect b="0" l="0" r="0" t="0"/>
          <a:stretch/>
        </p:blipFill>
        <p:spPr>
          <a:xfrm>
            <a:off x="1158592" y="580271"/>
            <a:ext cx="3581573" cy="2714833"/>
          </a:xfrm>
          <a:prstGeom prst="rect">
            <a:avLst/>
          </a:prstGeom>
          <a:noFill/>
          <a:ln>
            <a:noFill/>
          </a:ln>
        </p:spPr>
      </p:pic>
      <p:cxnSp>
        <p:nvCxnSpPr>
          <p:cNvPr id="660" name="Google Shape;660;p48"/>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id="661" name="Google Shape;661;p48"/>
          <p:cNvPicPr preferRelativeResize="0"/>
          <p:nvPr/>
        </p:nvPicPr>
        <p:blipFill rotWithShape="1">
          <a:blip r:embed="rId4">
            <a:alphaModFix/>
          </a:blip>
          <a:srcRect b="0" l="0" r="0" t="0"/>
          <a:stretch/>
        </p:blipFill>
        <p:spPr>
          <a:xfrm>
            <a:off x="1158593" y="3363536"/>
            <a:ext cx="3581572" cy="2738169"/>
          </a:xfrm>
          <a:prstGeom prst="rect">
            <a:avLst/>
          </a:prstGeom>
          <a:noFill/>
          <a:ln>
            <a:noFill/>
          </a:ln>
        </p:spPr>
      </p:pic>
      <p:sp>
        <p:nvSpPr>
          <p:cNvPr id="662" name="Google Shape;662;p48"/>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Two questions must be answered: is there a fracture, and is it displaced? </a:t>
            </a:r>
            <a:endParaRPr/>
          </a:p>
          <a:p>
            <a:pPr indent="-127000" lvl="0" marL="91440" rtl="0" algn="l">
              <a:lnSpc>
                <a:spcPct val="90000"/>
              </a:lnSpc>
              <a:spcBef>
                <a:spcPts val="0"/>
              </a:spcBef>
              <a:spcAft>
                <a:spcPts val="0"/>
              </a:spcAft>
              <a:buSzPts val="2000"/>
              <a:buFont typeface="Arial"/>
              <a:buChar char="•"/>
            </a:pPr>
            <a:r>
              <a:rPr lang="en-US"/>
              <a:t>Usually the break is obvious, but an impacted fracture can be missed by the unwary. </a:t>
            </a:r>
            <a:endParaRPr/>
          </a:p>
          <a:p>
            <a:pPr indent="-127000" lvl="0" marL="91440" rtl="0" algn="l">
              <a:lnSpc>
                <a:spcPct val="90000"/>
              </a:lnSpc>
              <a:spcBef>
                <a:spcPts val="0"/>
              </a:spcBef>
              <a:spcAft>
                <a:spcPts val="0"/>
              </a:spcAft>
              <a:buSzPts val="2000"/>
              <a:buFont typeface="Arial"/>
              <a:buChar char="•"/>
            </a:pPr>
            <a:r>
              <a:rPr lang="en-US"/>
              <a:t>Displacement is judged by the abnormal shape of the bone images and the degree of mismatch of the trabecular lines in the femoral head and neck and the innominate (supraacetabular) bone. </a:t>
            </a:r>
            <a:endParaRPr/>
          </a:p>
          <a:p>
            <a:pPr indent="-285750" lvl="1" marL="578358" rtl="0" algn="l">
              <a:lnSpc>
                <a:spcPct val="90000"/>
              </a:lnSpc>
              <a:spcBef>
                <a:spcPts val="0"/>
              </a:spcBef>
              <a:spcAft>
                <a:spcPts val="0"/>
              </a:spcAft>
              <a:buSzPts val="2000"/>
              <a:buFont typeface="Noto Sans Symbols"/>
              <a:buChar char="❑"/>
            </a:pPr>
            <a:r>
              <a:rPr lang="en-US" sz="2000"/>
              <a:t>This assessment is important because impacted or undisplaced fractures do well after internal fixation, whereas displaced fractures have a high rate of non-union and avascular necrosis.</a:t>
            </a:r>
            <a:endParaRPr sz="2000"/>
          </a:p>
          <a:p>
            <a:pPr indent="0" lvl="0" marL="91440" rtl="0" algn="l">
              <a:lnSpc>
                <a:spcPct val="90000"/>
              </a:lnSpc>
              <a:spcBef>
                <a:spcPts val="1200"/>
              </a:spcBef>
              <a:spcAft>
                <a:spcPts val="0"/>
              </a:spcAft>
              <a:buSzPts val="2000"/>
              <a:buFont typeface="Arial"/>
              <a:buNone/>
            </a:pPr>
            <a:r>
              <a:t/>
            </a:r>
            <a:endParaRPr/>
          </a:p>
        </p:txBody>
      </p:sp>
      <p:sp>
        <p:nvSpPr>
          <p:cNvPr id="663" name="Google Shape;663;p4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sp>
        <p:nvSpPr>
          <p:cNvPr id="669" name="Google Shape;669;p49"/>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0" name="Google Shape;670;p49"/>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400"/>
              <a:buFont typeface="Calibri"/>
              <a:buNone/>
            </a:pPr>
            <a:r>
              <a:rPr lang="en-US" sz="4400"/>
              <a:t>Fracture of the Femoral Neck</a:t>
            </a:r>
            <a:endParaRPr sz="4400"/>
          </a:p>
        </p:txBody>
      </p:sp>
      <p:pic>
        <p:nvPicPr>
          <p:cNvPr id="671" name="Google Shape;671;p49"/>
          <p:cNvPicPr preferRelativeResize="0"/>
          <p:nvPr/>
        </p:nvPicPr>
        <p:blipFill rotWithShape="1">
          <a:blip r:embed="rId3">
            <a:alphaModFix/>
          </a:blip>
          <a:srcRect b="0" l="0" r="0" t="0"/>
          <a:stretch/>
        </p:blipFill>
        <p:spPr>
          <a:xfrm>
            <a:off x="617670" y="702730"/>
            <a:ext cx="7225486" cy="4928857"/>
          </a:xfrm>
          <a:prstGeom prst="rect">
            <a:avLst/>
          </a:prstGeom>
          <a:noFill/>
          <a:ln>
            <a:noFill/>
          </a:ln>
        </p:spPr>
      </p:pic>
      <p:cxnSp>
        <p:nvCxnSpPr>
          <p:cNvPr id="672" name="Google Shape;672;p49"/>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73" name="Google Shape;673;p49"/>
          <p:cNvSpPr txBox="1"/>
          <p:nvPr>
            <p:ph idx="1" type="body"/>
          </p:nvPr>
        </p:nvSpPr>
        <p:spPr>
          <a:xfrm>
            <a:off x="7859485" y="2198914"/>
            <a:ext cx="3690257" cy="3670180"/>
          </a:xfrm>
          <a:prstGeom prst="rect">
            <a:avLst/>
          </a:prstGeom>
          <a:noFill/>
          <a:ln>
            <a:noFill/>
          </a:ln>
        </p:spPr>
        <p:txBody>
          <a:bodyPr anchorCtr="0" anchor="t" bIns="45700" lIns="0" spcFirstLastPara="1" rIns="0" wrap="square" tIns="45700">
            <a:normAutofit/>
          </a:bodyPr>
          <a:lstStyle/>
          <a:p>
            <a:pPr indent="-152400" lvl="0" marL="91440" rtl="0" algn="l">
              <a:lnSpc>
                <a:spcPct val="90000"/>
              </a:lnSpc>
              <a:spcBef>
                <a:spcPts val="0"/>
              </a:spcBef>
              <a:spcAft>
                <a:spcPts val="0"/>
              </a:spcAft>
              <a:buSzPts val="2400"/>
              <a:buFont typeface="Arial"/>
              <a:buChar char="•"/>
            </a:pPr>
            <a:r>
              <a:rPr lang="en-US" sz="2400"/>
              <a:t>Garden classification:</a:t>
            </a:r>
            <a:endParaRPr sz="2400"/>
          </a:p>
          <a:p>
            <a:pPr indent="-171450" lvl="1" marL="464058" rtl="0" algn="l">
              <a:lnSpc>
                <a:spcPct val="90000"/>
              </a:lnSpc>
              <a:spcBef>
                <a:spcPts val="0"/>
              </a:spcBef>
              <a:spcAft>
                <a:spcPts val="0"/>
              </a:spcAft>
              <a:buSzPts val="2400"/>
              <a:buFont typeface="Noto Sans Symbols"/>
              <a:buChar char="❑"/>
            </a:pPr>
            <a:r>
              <a:rPr lang="en-US" sz="2400"/>
              <a:t>Stage I: incomplete impacted fracture.</a:t>
            </a:r>
            <a:endParaRPr sz="2400"/>
          </a:p>
          <a:p>
            <a:pPr indent="-171450" lvl="1" marL="464058" rtl="0" algn="l">
              <a:lnSpc>
                <a:spcPct val="90000"/>
              </a:lnSpc>
              <a:spcBef>
                <a:spcPts val="0"/>
              </a:spcBef>
              <a:spcAft>
                <a:spcPts val="0"/>
              </a:spcAft>
              <a:buSzPts val="2400"/>
              <a:buFont typeface="Noto Sans Symbols"/>
              <a:buChar char="❑"/>
            </a:pPr>
            <a:r>
              <a:rPr lang="en-US" sz="2400"/>
              <a:t>Stage II: Complete but undisplaced fracture.</a:t>
            </a:r>
            <a:endParaRPr sz="2400"/>
          </a:p>
          <a:p>
            <a:pPr indent="-171450" lvl="1" marL="464058" rtl="0" algn="l">
              <a:lnSpc>
                <a:spcPct val="90000"/>
              </a:lnSpc>
              <a:spcBef>
                <a:spcPts val="0"/>
              </a:spcBef>
              <a:spcAft>
                <a:spcPts val="0"/>
              </a:spcAft>
              <a:buSzPts val="2400"/>
              <a:buFont typeface="Noto Sans Symbols"/>
              <a:buChar char="❑"/>
            </a:pPr>
            <a:r>
              <a:rPr lang="en-US" sz="2400"/>
              <a:t>Stage III: complete fracture with moderate displacement.</a:t>
            </a:r>
            <a:endParaRPr sz="2400"/>
          </a:p>
          <a:p>
            <a:pPr indent="-171450" lvl="1" marL="464058" rtl="0" algn="l">
              <a:lnSpc>
                <a:spcPct val="90000"/>
              </a:lnSpc>
              <a:spcBef>
                <a:spcPts val="0"/>
              </a:spcBef>
              <a:spcAft>
                <a:spcPts val="0"/>
              </a:spcAft>
              <a:buSzPts val="2400"/>
              <a:buFont typeface="Noto Sans Symbols"/>
              <a:buChar char="❑"/>
            </a:pPr>
            <a:r>
              <a:rPr lang="en-US" sz="2400"/>
              <a:t>Stage IV: is a severely displaced fracture.</a:t>
            </a:r>
            <a:endParaRPr sz="2400"/>
          </a:p>
          <a:p>
            <a:pPr indent="0" lvl="0" marL="0" rtl="0" algn="l">
              <a:lnSpc>
                <a:spcPct val="90000"/>
              </a:lnSpc>
              <a:spcBef>
                <a:spcPts val="1200"/>
              </a:spcBef>
              <a:spcAft>
                <a:spcPts val="0"/>
              </a:spcAft>
              <a:buSzPts val="2400"/>
              <a:buNone/>
            </a:pPr>
            <a:r>
              <a:t/>
            </a:r>
            <a:endParaRPr sz="2400"/>
          </a:p>
        </p:txBody>
      </p:sp>
      <p:sp>
        <p:nvSpPr>
          <p:cNvPr id="674" name="Google Shape;674;p49"/>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9"/>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a:off x="0" y="6334316"/>
            <a:ext cx="12192000"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5"/>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
        <p:nvSpPr>
          <p:cNvPr id="158" name="Google Shape;158;p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Google Shape;159;p5"/>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Pelvis - Overview</a:t>
            </a:r>
            <a:endParaRPr/>
          </a:p>
        </p:txBody>
      </p:sp>
      <p:pic>
        <p:nvPicPr>
          <p:cNvPr descr="A picture containing text, map&#10;&#10;Description automatically generated" id="160" name="Google Shape;160;p5"/>
          <p:cNvPicPr preferRelativeResize="0"/>
          <p:nvPr>
            <p:ph idx="1" type="body"/>
          </p:nvPr>
        </p:nvPicPr>
        <p:blipFill rotWithShape="1">
          <a:blip r:embed="rId3">
            <a:alphaModFix/>
          </a:blip>
          <a:srcRect b="0" l="0" r="0" t="0"/>
          <a:stretch/>
        </p:blipFill>
        <p:spPr>
          <a:xfrm>
            <a:off x="1256788" y="645106"/>
            <a:ext cx="4224435" cy="5247747"/>
          </a:xfrm>
          <a:prstGeom prst="rect">
            <a:avLst/>
          </a:prstGeom>
          <a:noFill/>
          <a:ln>
            <a:noFill/>
          </a:ln>
        </p:spPr>
      </p:pic>
      <p:cxnSp>
        <p:nvCxnSpPr>
          <p:cNvPr id="161" name="Google Shape;161;p5"/>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62" name="Google Shape;162;p5"/>
          <p:cNvSpPr txBox="1"/>
          <p:nvPr>
            <p:ph idx="2"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Calibri"/>
              <a:buChar char="•"/>
            </a:pPr>
            <a:r>
              <a:rPr lang="en-US"/>
              <a:t>Function of the pelvis:</a:t>
            </a:r>
            <a:endParaRPr/>
          </a:p>
          <a:p>
            <a:pPr indent="-228600" lvl="1" marL="521208" rtl="0" algn="l">
              <a:lnSpc>
                <a:spcPct val="90000"/>
              </a:lnSpc>
              <a:spcBef>
                <a:spcPts val="400"/>
              </a:spcBef>
              <a:spcAft>
                <a:spcPts val="0"/>
              </a:spcAft>
              <a:buSzPts val="1800"/>
              <a:buFont typeface="Calibri"/>
              <a:buAutoNum type="arabicPeriod"/>
            </a:pPr>
            <a:r>
              <a:rPr lang="en-US"/>
              <a:t>Protection of the internal organs.</a:t>
            </a:r>
            <a:endParaRPr/>
          </a:p>
          <a:p>
            <a:pPr indent="-228600" lvl="1" marL="521208" rtl="0" algn="l">
              <a:lnSpc>
                <a:spcPct val="90000"/>
              </a:lnSpc>
              <a:spcBef>
                <a:spcPts val="600"/>
              </a:spcBef>
              <a:spcAft>
                <a:spcPts val="0"/>
              </a:spcAft>
              <a:buSzPts val="1800"/>
              <a:buFont typeface="Calibri"/>
              <a:buAutoNum type="arabicPeriod"/>
            </a:pPr>
            <a:r>
              <a:rPr lang="en-US"/>
              <a:t>Transmission of weight from the body to the lower limbs.</a:t>
            </a:r>
            <a:endParaRPr/>
          </a:p>
          <a:p>
            <a:pPr indent="-127000" lvl="0" marL="91440" rtl="0" algn="l">
              <a:lnSpc>
                <a:spcPct val="90000"/>
              </a:lnSpc>
              <a:spcBef>
                <a:spcPts val="1600"/>
              </a:spcBef>
              <a:spcAft>
                <a:spcPts val="0"/>
              </a:spcAft>
              <a:buSzPts val="2000"/>
              <a:buFont typeface="Calibri"/>
              <a:buChar char="•"/>
            </a:pPr>
            <a:r>
              <a:rPr lang="en-US"/>
              <a:t>Ligament supporting the pelvis:</a:t>
            </a:r>
            <a:endParaRPr/>
          </a:p>
          <a:p>
            <a:pPr indent="-228600" lvl="1" marL="521208" rtl="0" algn="l">
              <a:lnSpc>
                <a:spcPct val="90000"/>
              </a:lnSpc>
              <a:spcBef>
                <a:spcPts val="400"/>
              </a:spcBef>
              <a:spcAft>
                <a:spcPts val="0"/>
              </a:spcAft>
              <a:buSzPts val="1800"/>
              <a:buFont typeface="Calibri"/>
              <a:buAutoNum type="arabicPeriod"/>
            </a:pPr>
            <a:r>
              <a:rPr lang="en-US"/>
              <a:t>Iliolumbar and Sacroiliac contribute to the pelvic ring stability and fracture of the ring may tear apart the posterior sacroiliac and iliolumbar.</a:t>
            </a:r>
            <a:endParaRPr/>
          </a:p>
          <a:p>
            <a:pPr indent="-228600" lvl="1" marL="521208" rtl="0" algn="l">
              <a:lnSpc>
                <a:spcPct val="90000"/>
              </a:lnSpc>
              <a:spcBef>
                <a:spcPts val="600"/>
              </a:spcBef>
              <a:spcAft>
                <a:spcPts val="0"/>
              </a:spcAft>
              <a:buSzPts val="1800"/>
              <a:buFont typeface="Calibri"/>
              <a:buAutoNum type="arabicPeriod"/>
            </a:pPr>
            <a:r>
              <a:rPr lang="en-US"/>
              <a:t>Sacrotuberous</a:t>
            </a:r>
            <a:endParaRPr/>
          </a:p>
          <a:p>
            <a:pPr indent="-228600" lvl="1" marL="521208" rtl="0" algn="l">
              <a:lnSpc>
                <a:spcPct val="90000"/>
              </a:lnSpc>
              <a:spcBef>
                <a:spcPts val="600"/>
              </a:spcBef>
              <a:spcAft>
                <a:spcPts val="0"/>
              </a:spcAft>
              <a:buSzPts val="1800"/>
              <a:buFont typeface="Calibri"/>
              <a:buAutoNum type="arabicPeriod"/>
            </a:pPr>
            <a:r>
              <a:rPr lang="en-US"/>
              <a:t>Sacrospinatous</a:t>
            </a:r>
            <a:endParaRPr/>
          </a:p>
          <a:p>
            <a:pPr indent="-228600" lvl="1" marL="521208" rtl="0" algn="l">
              <a:lnSpc>
                <a:spcPct val="90000"/>
              </a:lnSpc>
              <a:spcBef>
                <a:spcPts val="600"/>
              </a:spcBef>
              <a:spcAft>
                <a:spcPts val="0"/>
              </a:spcAft>
              <a:buSzPts val="1800"/>
              <a:buFont typeface="Calibri"/>
              <a:buAutoNum type="arabicPeriod"/>
            </a:pPr>
            <a:r>
              <a:rPr lang="en-US"/>
              <a:t>Symphyseal</a:t>
            </a:r>
            <a:endParaRPr/>
          </a:p>
          <a:p>
            <a:pPr indent="0" lvl="0" marL="91440" rtl="0" algn="l">
              <a:lnSpc>
                <a:spcPct val="90000"/>
              </a:lnSpc>
              <a:spcBef>
                <a:spcPts val="1600"/>
              </a:spcBef>
              <a:spcAft>
                <a:spcPts val="0"/>
              </a:spcAft>
              <a:buSzPts val="2000"/>
              <a:buNone/>
            </a:pPr>
            <a:r>
              <a:t/>
            </a:r>
            <a:endParaRPr/>
          </a:p>
        </p:txBody>
      </p:sp>
      <p:sp>
        <p:nvSpPr>
          <p:cNvPr id="163" name="Google Shape;163;p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0" name="Shape 680"/>
        <p:cNvGrpSpPr/>
        <p:nvPr/>
      </p:nvGrpSpPr>
      <p:grpSpPr>
        <a:xfrm>
          <a:off x="0" y="0"/>
          <a:ext cx="0" cy="0"/>
          <a:chOff x="0" y="0"/>
          <a:chExt cx="0" cy="0"/>
        </a:xfrm>
      </p:grpSpPr>
      <p:sp>
        <p:nvSpPr>
          <p:cNvPr id="681" name="Google Shape;681;p50"/>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2" name="Google Shape;682;p50"/>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0"/>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Fracture of The Femoral Neck – Treatment </a:t>
            </a:r>
            <a:endParaRPr/>
          </a:p>
        </p:txBody>
      </p:sp>
      <p:sp>
        <p:nvSpPr>
          <p:cNvPr id="684" name="Google Shape;684;p50"/>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0"/>
          <p:cNvSpPr txBox="1"/>
          <p:nvPr>
            <p:ph idx="1" type="body"/>
          </p:nvPr>
        </p:nvSpPr>
        <p:spPr>
          <a:xfrm>
            <a:off x="4294632" y="605896"/>
            <a:ext cx="7665720" cy="5998104"/>
          </a:xfrm>
          <a:prstGeom prst="rect">
            <a:avLst/>
          </a:prstGeom>
          <a:noFill/>
          <a:ln>
            <a:noFill/>
          </a:ln>
        </p:spPr>
        <p:txBody>
          <a:bodyPr anchorCtr="0" anchor="ctr" bIns="45700" lIns="0" spcFirstLastPara="1" rIns="0" wrap="square" tIns="45700">
            <a:normAutofit/>
          </a:bodyPr>
          <a:lstStyle/>
          <a:p>
            <a:pPr indent="-117475" lvl="0" marL="91440" marR="457200" rtl="0" algn="l">
              <a:lnSpc>
                <a:spcPct val="70000"/>
              </a:lnSpc>
              <a:spcBef>
                <a:spcPts val="0"/>
              </a:spcBef>
              <a:spcAft>
                <a:spcPts val="0"/>
              </a:spcAft>
              <a:buSzPts val="1850"/>
              <a:buFont typeface="Arial"/>
              <a:buChar char="•"/>
            </a:pPr>
            <a:r>
              <a:rPr lang="en-US" sz="1850"/>
              <a:t>Operative treatment is almost mandatory. </a:t>
            </a:r>
            <a:endParaRPr/>
          </a:p>
          <a:p>
            <a:pPr indent="0" lvl="0" marL="91440" marR="457200" rtl="0" algn="l">
              <a:lnSpc>
                <a:spcPct val="70000"/>
              </a:lnSpc>
              <a:spcBef>
                <a:spcPts val="0"/>
              </a:spcBef>
              <a:spcAft>
                <a:spcPts val="0"/>
              </a:spcAft>
              <a:buSzPts val="1850"/>
              <a:buFont typeface="Arial"/>
              <a:buNone/>
            </a:pPr>
            <a:r>
              <a:t/>
            </a:r>
            <a:endParaRPr sz="1850"/>
          </a:p>
          <a:p>
            <a:pPr indent="-182880" lvl="1" marL="384048" marR="457200" rtl="0" algn="l">
              <a:lnSpc>
                <a:spcPct val="70000"/>
              </a:lnSpc>
              <a:spcBef>
                <a:spcPts val="0"/>
              </a:spcBef>
              <a:spcAft>
                <a:spcPts val="0"/>
              </a:spcAft>
              <a:buSzPts val="1850"/>
              <a:buFont typeface="Noto Sans Symbols"/>
              <a:buChar char="❑"/>
            </a:pPr>
            <a:r>
              <a:rPr lang="en-US" sz="1850"/>
              <a:t>Displaced fractures will not unite without internal fixation, and in any case elderly people should be got up and kept active without delay if pulmonary complications and bed sores are to be prevented. </a:t>
            </a:r>
            <a:endParaRPr/>
          </a:p>
          <a:p>
            <a:pPr indent="-65404" lvl="1" marL="384048" marR="457200" rtl="0" algn="l">
              <a:lnSpc>
                <a:spcPct val="70000"/>
              </a:lnSpc>
              <a:spcBef>
                <a:spcPts val="0"/>
              </a:spcBef>
              <a:spcAft>
                <a:spcPts val="0"/>
              </a:spcAft>
              <a:buSzPts val="1850"/>
              <a:buFont typeface="Noto Sans Symbols"/>
              <a:buNone/>
            </a:pPr>
            <a:r>
              <a:t/>
            </a:r>
            <a:endParaRPr sz="1850"/>
          </a:p>
          <a:p>
            <a:pPr indent="-182880" lvl="1" marL="384048" marR="457200" rtl="0" algn="l">
              <a:lnSpc>
                <a:spcPct val="70000"/>
              </a:lnSpc>
              <a:spcBef>
                <a:spcPts val="0"/>
              </a:spcBef>
              <a:spcAft>
                <a:spcPts val="0"/>
              </a:spcAft>
              <a:buSzPts val="1850"/>
              <a:buFont typeface="Noto Sans Symbols"/>
              <a:buChar char="❑"/>
            </a:pPr>
            <a:r>
              <a:rPr lang="en-US" sz="1850"/>
              <a:t>Impacted fractures can be left to unite, but there is always a risk that they may become displaced, even while lying in bed, so fixation is safer.</a:t>
            </a:r>
            <a:endParaRPr sz="1850"/>
          </a:p>
          <a:p>
            <a:pPr indent="0" lvl="0" marL="91440" marR="0" rtl="0" algn="l">
              <a:lnSpc>
                <a:spcPct val="70000"/>
              </a:lnSpc>
              <a:spcBef>
                <a:spcPts val="0"/>
              </a:spcBef>
              <a:spcAft>
                <a:spcPts val="0"/>
              </a:spcAft>
              <a:buSzPts val="1850"/>
              <a:buFont typeface="Arial"/>
              <a:buNone/>
            </a:pPr>
            <a:r>
              <a:t/>
            </a:r>
            <a:endParaRPr sz="1850"/>
          </a:p>
          <a:p>
            <a:pPr indent="-117475" lvl="0" marL="91440" marR="0" rtl="0" algn="l">
              <a:lnSpc>
                <a:spcPct val="70000"/>
              </a:lnSpc>
              <a:spcBef>
                <a:spcPts val="0"/>
              </a:spcBef>
              <a:spcAft>
                <a:spcPts val="0"/>
              </a:spcAft>
              <a:buSzPts val="1850"/>
              <a:buFont typeface="Arial"/>
              <a:buChar char="•"/>
            </a:pPr>
            <a:r>
              <a:rPr lang="en-US" sz="1850"/>
              <a:t>When should the operation be performed? </a:t>
            </a:r>
            <a:endParaRPr sz="1850"/>
          </a:p>
          <a:p>
            <a:pPr indent="0" lvl="0" marL="91440" marR="0" rtl="0" algn="l">
              <a:lnSpc>
                <a:spcPct val="70000"/>
              </a:lnSpc>
              <a:spcBef>
                <a:spcPts val="0"/>
              </a:spcBef>
              <a:spcAft>
                <a:spcPts val="0"/>
              </a:spcAft>
              <a:buSzPts val="1850"/>
              <a:buFont typeface="Arial"/>
              <a:buNone/>
            </a:pPr>
            <a:r>
              <a:t/>
            </a:r>
            <a:endParaRPr sz="1850"/>
          </a:p>
          <a:p>
            <a:pPr indent="-182880" lvl="1" marL="384048" rtl="0" algn="l">
              <a:lnSpc>
                <a:spcPct val="70000"/>
              </a:lnSpc>
              <a:spcBef>
                <a:spcPts val="0"/>
              </a:spcBef>
              <a:spcAft>
                <a:spcPts val="0"/>
              </a:spcAft>
              <a:buSzPts val="1850"/>
              <a:buFont typeface="Noto Sans Symbols"/>
              <a:buChar char="❑"/>
            </a:pPr>
            <a:r>
              <a:rPr lang="en-US" sz="1850"/>
              <a:t>In young patients, operation is urgent: interruption of the blood supply will produce irreversible cellular changes after 12 hours and the way to prevent this is to obtain accurate reduction and internal fixation as soon as possible. </a:t>
            </a:r>
            <a:endParaRPr/>
          </a:p>
          <a:p>
            <a:pPr indent="-65404" lvl="1" marL="384048" rtl="0" algn="l">
              <a:lnSpc>
                <a:spcPct val="70000"/>
              </a:lnSpc>
              <a:spcBef>
                <a:spcPts val="0"/>
              </a:spcBef>
              <a:spcAft>
                <a:spcPts val="0"/>
              </a:spcAft>
              <a:buSzPts val="1850"/>
              <a:buFont typeface="Noto Sans Symbols"/>
              <a:buNone/>
            </a:pPr>
            <a:r>
              <a:t/>
            </a:r>
            <a:endParaRPr sz="1850"/>
          </a:p>
          <a:p>
            <a:pPr indent="-182880" lvl="1" marL="384048" rtl="0" algn="l">
              <a:lnSpc>
                <a:spcPct val="70000"/>
              </a:lnSpc>
              <a:spcBef>
                <a:spcPts val="0"/>
              </a:spcBef>
              <a:spcAft>
                <a:spcPts val="0"/>
              </a:spcAft>
              <a:buSzPts val="1850"/>
              <a:buFont typeface="Noto Sans Symbols"/>
              <a:buChar char="❑"/>
            </a:pPr>
            <a:r>
              <a:rPr lang="en-US" sz="1850"/>
              <a:t>In older patients also the longer the delay the greater is the likelihood of complications; however, here speed is tempered by the need for adequate preparation, especially in the very elderly, who are often ill and debilitated.</a:t>
            </a:r>
            <a:endParaRPr/>
          </a:p>
          <a:p>
            <a:pPr indent="0" lvl="0" marL="91440" marR="0" rtl="0" algn="l">
              <a:lnSpc>
                <a:spcPct val="70000"/>
              </a:lnSpc>
              <a:spcBef>
                <a:spcPts val="0"/>
              </a:spcBef>
              <a:spcAft>
                <a:spcPts val="0"/>
              </a:spcAft>
              <a:buSzPts val="1850"/>
              <a:buFont typeface="Arial"/>
              <a:buNone/>
            </a:pPr>
            <a:r>
              <a:t/>
            </a:r>
            <a:endParaRPr sz="1850"/>
          </a:p>
          <a:p>
            <a:pPr indent="-117475" lvl="0" marL="91440" marR="0" rtl="0" algn="l">
              <a:lnSpc>
                <a:spcPct val="70000"/>
              </a:lnSpc>
              <a:spcBef>
                <a:spcPts val="0"/>
              </a:spcBef>
              <a:spcAft>
                <a:spcPts val="0"/>
              </a:spcAft>
              <a:buSzPts val="1850"/>
              <a:buFont typeface="Arial"/>
              <a:buChar char="•"/>
            </a:pPr>
            <a:r>
              <a:rPr lang="en-US" sz="1850"/>
              <a:t>What if operation is considered too dangerous? </a:t>
            </a:r>
            <a:endParaRPr/>
          </a:p>
          <a:p>
            <a:pPr indent="0" lvl="0" marL="91440" marR="0" rtl="0" algn="l">
              <a:lnSpc>
                <a:spcPct val="70000"/>
              </a:lnSpc>
              <a:spcBef>
                <a:spcPts val="0"/>
              </a:spcBef>
              <a:spcAft>
                <a:spcPts val="0"/>
              </a:spcAft>
              <a:buSzPts val="1850"/>
              <a:buFont typeface="Arial"/>
              <a:buNone/>
            </a:pPr>
            <a:r>
              <a:t/>
            </a:r>
            <a:endParaRPr sz="1850"/>
          </a:p>
          <a:p>
            <a:pPr indent="-182880" lvl="1" marL="384048" rtl="0" algn="l">
              <a:lnSpc>
                <a:spcPct val="70000"/>
              </a:lnSpc>
              <a:spcBef>
                <a:spcPts val="0"/>
              </a:spcBef>
              <a:spcAft>
                <a:spcPts val="0"/>
              </a:spcAft>
              <a:buSzPts val="1850"/>
              <a:buFont typeface="Noto Sans Symbols"/>
              <a:buChar char="❑"/>
            </a:pPr>
            <a:r>
              <a:rPr lang="en-US" sz="1850"/>
              <a:t>Lying in bed on traction may be even more dangerous! And leaving the fracture untreated too painful. The patient least fit for operation may need it most. Prophylaxis against thromboembolism is very important.</a:t>
            </a:r>
            <a:endParaRPr/>
          </a:p>
          <a:p>
            <a:pPr indent="0" lvl="0" marL="0" rtl="0" algn="l">
              <a:lnSpc>
                <a:spcPct val="70000"/>
              </a:lnSpc>
              <a:spcBef>
                <a:spcPts val="1200"/>
              </a:spcBef>
              <a:spcAft>
                <a:spcPts val="0"/>
              </a:spcAft>
              <a:buSzPts val="1850"/>
              <a:buNone/>
            </a:pPr>
            <a:r>
              <a:t/>
            </a:r>
            <a:endParaRPr sz="185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0" name="Shape 690"/>
        <p:cNvGrpSpPr/>
        <p:nvPr/>
      </p:nvGrpSpPr>
      <p:grpSpPr>
        <a:xfrm>
          <a:off x="0" y="0"/>
          <a:ext cx="0" cy="0"/>
          <a:chOff x="0" y="0"/>
          <a:chExt cx="0" cy="0"/>
        </a:xfrm>
      </p:grpSpPr>
      <p:sp>
        <p:nvSpPr>
          <p:cNvPr id="691" name="Google Shape;691;p5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2" name="Google Shape;692;p51"/>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100"/>
              <a:buFont typeface="Calibri"/>
              <a:buNone/>
            </a:pPr>
            <a:r>
              <a:rPr lang="en-US" sz="4100"/>
              <a:t>Fracture of The Femoral Neck – Treatment </a:t>
            </a:r>
            <a:endParaRPr/>
          </a:p>
        </p:txBody>
      </p:sp>
      <p:pic>
        <p:nvPicPr>
          <p:cNvPr id="693" name="Google Shape;693;p51"/>
          <p:cNvPicPr preferRelativeResize="0"/>
          <p:nvPr/>
        </p:nvPicPr>
        <p:blipFill rotWithShape="1">
          <a:blip r:embed="rId3">
            <a:alphaModFix/>
          </a:blip>
          <a:srcRect b="0" l="0" r="0" t="0"/>
          <a:stretch/>
        </p:blipFill>
        <p:spPr>
          <a:xfrm>
            <a:off x="325120" y="1336135"/>
            <a:ext cx="5923280" cy="4348477"/>
          </a:xfrm>
          <a:prstGeom prst="rect">
            <a:avLst/>
          </a:prstGeom>
          <a:noFill/>
          <a:ln>
            <a:noFill/>
          </a:ln>
        </p:spPr>
      </p:pic>
      <p:cxnSp>
        <p:nvCxnSpPr>
          <p:cNvPr id="694" name="Google Shape;694;p51"/>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695" name="Google Shape;695;p51"/>
          <p:cNvSpPr txBox="1"/>
          <p:nvPr>
            <p:ph idx="1" type="body"/>
          </p:nvPr>
        </p:nvSpPr>
        <p:spPr>
          <a:xfrm>
            <a:off x="6411684" y="2198913"/>
            <a:ext cx="5127172" cy="3897083"/>
          </a:xfrm>
          <a:prstGeom prst="rect">
            <a:avLst/>
          </a:prstGeom>
          <a:noFill/>
          <a:ln>
            <a:noFill/>
          </a:ln>
        </p:spPr>
        <p:txBody>
          <a:bodyPr anchorCtr="0" anchor="t" bIns="45700" lIns="0" spcFirstLastPara="1" rIns="0" wrap="square" tIns="45700">
            <a:normAutofit/>
          </a:bodyPr>
          <a:lstStyle/>
          <a:p>
            <a:pPr indent="-101600" lvl="0" marL="91440" rtl="0" algn="l">
              <a:lnSpc>
                <a:spcPct val="80000"/>
              </a:lnSpc>
              <a:spcBef>
                <a:spcPts val="0"/>
              </a:spcBef>
              <a:spcAft>
                <a:spcPts val="0"/>
              </a:spcAft>
              <a:buSzPts val="1600"/>
              <a:buFont typeface="Arial"/>
              <a:buChar char="•"/>
            </a:pPr>
            <a:r>
              <a:rPr lang="en-US" sz="1600">
                <a:latin typeface="Calibri"/>
                <a:ea typeface="Calibri"/>
                <a:cs typeface="Calibri"/>
                <a:sym typeface="Calibri"/>
              </a:rPr>
              <a:t>The principles are accurate reduction, secure fixation and early activity. </a:t>
            </a:r>
            <a:endParaRPr/>
          </a:p>
          <a:p>
            <a:pPr indent="-171450" lvl="1" marL="464058" rtl="0" algn="l">
              <a:lnSpc>
                <a:spcPct val="80000"/>
              </a:lnSpc>
              <a:spcBef>
                <a:spcPts val="400"/>
              </a:spcBef>
              <a:spcAft>
                <a:spcPts val="0"/>
              </a:spcAft>
              <a:buSzPts val="1600"/>
              <a:buFont typeface="Noto Sans Symbols"/>
              <a:buChar char="❑"/>
            </a:pPr>
            <a:r>
              <a:rPr lang="en-US" sz="1600">
                <a:latin typeface="Calibri"/>
                <a:ea typeface="Calibri"/>
                <a:cs typeface="Calibri"/>
                <a:sym typeface="Calibri"/>
              </a:rPr>
              <a:t>Under anesthesia the fracture is manipulated, and reduction is checked by x-ray. If it is satisfactory, the fracture is securely fixed with cannulated screws, or with a sliding (‘dynamic’) compression screw which attaches to the femoral shaft. Impacted fractures can be fixed as they lie.</a:t>
            </a:r>
            <a:endParaRPr/>
          </a:p>
          <a:p>
            <a:pPr indent="-101600" lvl="0" marL="91440" rtl="0" algn="l">
              <a:lnSpc>
                <a:spcPct val="80000"/>
              </a:lnSpc>
              <a:spcBef>
                <a:spcPts val="1600"/>
              </a:spcBef>
              <a:spcAft>
                <a:spcPts val="0"/>
              </a:spcAft>
              <a:buSzPts val="1600"/>
              <a:buFont typeface="Arial"/>
              <a:buChar char="•"/>
            </a:pPr>
            <a:r>
              <a:rPr lang="en-US" sz="1600">
                <a:latin typeface="Calibri"/>
                <a:ea typeface="Calibri"/>
                <a:cs typeface="Calibri"/>
                <a:sym typeface="Calibri"/>
              </a:rPr>
              <a:t>What if the fracture cannot be accurately reduced? </a:t>
            </a:r>
            <a:endParaRPr/>
          </a:p>
          <a:p>
            <a:pPr indent="-171450" lvl="1" marL="464058" rtl="0" algn="l">
              <a:lnSpc>
                <a:spcPct val="80000"/>
              </a:lnSpc>
              <a:spcBef>
                <a:spcPts val="400"/>
              </a:spcBef>
              <a:spcAft>
                <a:spcPts val="0"/>
              </a:spcAft>
              <a:buSzPts val="1600"/>
              <a:buFont typeface="Noto Sans Symbols"/>
              <a:buChar char="❑"/>
            </a:pPr>
            <a:r>
              <a:rPr lang="en-US" sz="1600">
                <a:latin typeface="Calibri"/>
                <a:ea typeface="Calibri"/>
                <a:cs typeface="Calibri"/>
                <a:sym typeface="Calibri"/>
              </a:rPr>
              <a:t>In patients over 60 years old partial or total hip replacement should be seriously considered. </a:t>
            </a:r>
            <a:endParaRPr/>
          </a:p>
          <a:p>
            <a:pPr indent="-171450" lvl="1" marL="464058" rtl="0" algn="l">
              <a:lnSpc>
                <a:spcPct val="80000"/>
              </a:lnSpc>
              <a:spcBef>
                <a:spcPts val="600"/>
              </a:spcBef>
              <a:spcAft>
                <a:spcPts val="0"/>
              </a:spcAft>
              <a:buSzPts val="1600"/>
              <a:buFont typeface="Noto Sans Symbols"/>
              <a:buChar char="❑"/>
            </a:pPr>
            <a:r>
              <a:rPr lang="en-US" sz="1600">
                <a:latin typeface="Calibri"/>
                <a:ea typeface="Calibri"/>
                <a:cs typeface="Calibri"/>
                <a:sym typeface="Calibri"/>
              </a:rPr>
              <a:t>In patients under 60 years it is worth trying open reduction rather than sacrificing the joint.</a:t>
            </a:r>
            <a:endParaRPr/>
          </a:p>
          <a:p>
            <a:pPr indent="-101600" lvl="0" marL="91440" rtl="0" algn="l">
              <a:lnSpc>
                <a:spcPct val="80000"/>
              </a:lnSpc>
              <a:spcBef>
                <a:spcPts val="1600"/>
              </a:spcBef>
              <a:spcAft>
                <a:spcPts val="0"/>
              </a:spcAft>
              <a:buSzPts val="1600"/>
              <a:buFont typeface="Arial"/>
              <a:buChar char="•"/>
            </a:pPr>
            <a:r>
              <a:rPr lang="en-US" sz="1600">
                <a:latin typeface="Calibri"/>
                <a:ea typeface="Calibri"/>
                <a:cs typeface="Calibri"/>
                <a:sym typeface="Calibri"/>
              </a:rPr>
              <a:t>From the first day the patient should sit up in bed or in a chair. Walking with crutches is encouraged as soon as possible.</a:t>
            </a:r>
            <a:endParaRPr/>
          </a:p>
          <a:p>
            <a:pPr indent="0" lvl="0" marL="91440" rtl="0" algn="l">
              <a:lnSpc>
                <a:spcPct val="80000"/>
              </a:lnSpc>
              <a:spcBef>
                <a:spcPts val="1400"/>
              </a:spcBef>
              <a:spcAft>
                <a:spcPts val="0"/>
              </a:spcAft>
              <a:buSzPts val="1600"/>
              <a:buFont typeface="Arial"/>
              <a:buNone/>
            </a:pPr>
            <a:r>
              <a:t/>
            </a:r>
            <a:endParaRPr sz="1600"/>
          </a:p>
        </p:txBody>
      </p:sp>
      <p:sp>
        <p:nvSpPr>
          <p:cNvPr id="696" name="Google Shape;696;p5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1" name="Shape 701"/>
        <p:cNvGrpSpPr/>
        <p:nvPr/>
      </p:nvGrpSpPr>
      <p:grpSpPr>
        <a:xfrm>
          <a:off x="0" y="0"/>
          <a:ext cx="0" cy="0"/>
          <a:chOff x="0" y="0"/>
          <a:chExt cx="0" cy="0"/>
        </a:xfrm>
      </p:grpSpPr>
      <p:sp>
        <p:nvSpPr>
          <p:cNvPr id="702" name="Google Shape;702;p5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4" name="Google Shape;704;p52"/>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705" name="Google Shape;705;p5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6" name="Google Shape;706;p52"/>
          <p:cNvSpPr txBox="1"/>
          <p:nvPr>
            <p:ph type="title"/>
          </p:nvPr>
        </p:nvSpPr>
        <p:spPr>
          <a:xfrm>
            <a:off x="8141110" y="639097"/>
            <a:ext cx="3401961" cy="368601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100"/>
              <a:buFont typeface="Calibri"/>
              <a:buNone/>
            </a:pPr>
            <a:r>
              <a:rPr lang="en-US" sz="5100">
                <a:solidFill>
                  <a:srgbClr val="262626"/>
                </a:solidFill>
              </a:rPr>
              <a:t>Fracture of The Femoral Neck – Treatment </a:t>
            </a:r>
            <a:endParaRPr/>
          </a:p>
        </p:txBody>
      </p:sp>
      <p:pic>
        <p:nvPicPr>
          <p:cNvPr descr="A picture containing film, photo, person&#10;&#10;Description automatically generated" id="707" name="Google Shape;707;p52"/>
          <p:cNvPicPr preferRelativeResize="0"/>
          <p:nvPr>
            <p:ph idx="1" type="body"/>
          </p:nvPr>
        </p:nvPicPr>
        <p:blipFill rotWithShape="1">
          <a:blip r:embed="rId3">
            <a:alphaModFix/>
          </a:blip>
          <a:srcRect b="0" l="0" r="0" t="0"/>
          <a:stretch/>
        </p:blipFill>
        <p:spPr>
          <a:xfrm>
            <a:off x="214659" y="886146"/>
            <a:ext cx="7813040" cy="4562023"/>
          </a:xfrm>
          <a:prstGeom prst="rect">
            <a:avLst/>
          </a:prstGeom>
          <a:noFill/>
          <a:ln>
            <a:noFill/>
          </a:ln>
        </p:spPr>
      </p:pic>
      <p:cxnSp>
        <p:nvCxnSpPr>
          <p:cNvPr id="708" name="Google Shape;708;p52"/>
          <p:cNvCxnSpPr/>
          <p:nvPr/>
        </p:nvCxnSpPr>
        <p:spPr>
          <a:xfrm>
            <a:off x="8209305" y="4343400"/>
            <a:ext cx="32004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709" name="Google Shape;709;p5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4" name="Shape 714"/>
        <p:cNvGrpSpPr/>
        <p:nvPr/>
      </p:nvGrpSpPr>
      <p:grpSpPr>
        <a:xfrm>
          <a:off x="0" y="0"/>
          <a:ext cx="0" cy="0"/>
          <a:chOff x="0" y="0"/>
          <a:chExt cx="0" cy="0"/>
        </a:xfrm>
      </p:grpSpPr>
      <p:sp>
        <p:nvSpPr>
          <p:cNvPr id="715" name="Google Shape;715;p53"/>
          <p:cNvSpPr/>
          <p:nvPr/>
        </p:nvSpPr>
        <p:spPr>
          <a:xfrm>
            <a:off x="0" y="1"/>
            <a:ext cx="12192000" cy="68579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6" name="Google Shape;716;p53"/>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7" name="Google Shape;717;p53"/>
          <p:cNvSpPr txBox="1"/>
          <p:nvPr>
            <p:ph type="title"/>
          </p:nvPr>
        </p:nvSpPr>
        <p:spPr>
          <a:xfrm>
            <a:off x="5181601" y="634946"/>
            <a:ext cx="6368142"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Fracture of The Femoral Neck – Complications</a:t>
            </a:r>
            <a:endParaRPr/>
          </a:p>
        </p:txBody>
      </p:sp>
      <p:pic>
        <p:nvPicPr>
          <p:cNvPr descr="A picture containing photo, person, food&#10;&#10;Description automatically generated" id="718" name="Google Shape;718;p53"/>
          <p:cNvPicPr preferRelativeResize="0"/>
          <p:nvPr/>
        </p:nvPicPr>
        <p:blipFill rotWithShape="1">
          <a:blip r:embed="rId3">
            <a:alphaModFix/>
          </a:blip>
          <a:srcRect b="-1" l="0" r="-2" t="3315"/>
          <a:stretch/>
        </p:blipFill>
        <p:spPr>
          <a:xfrm>
            <a:off x="20" y="-12128"/>
            <a:ext cx="4654276" cy="6870127"/>
          </a:xfrm>
          <a:prstGeom prst="rect">
            <a:avLst/>
          </a:prstGeom>
          <a:noFill/>
          <a:ln>
            <a:noFill/>
          </a:ln>
        </p:spPr>
      </p:pic>
      <p:cxnSp>
        <p:nvCxnSpPr>
          <p:cNvPr id="719" name="Google Shape;719;p53"/>
          <p:cNvCxnSpPr/>
          <p:nvPr/>
        </p:nvCxnSpPr>
        <p:spPr>
          <a:xfrm>
            <a:off x="5287617" y="2085703"/>
            <a:ext cx="6170686"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20" name="Google Shape;720;p53"/>
          <p:cNvSpPr txBox="1"/>
          <p:nvPr>
            <p:ph idx="1" type="body"/>
          </p:nvPr>
        </p:nvSpPr>
        <p:spPr>
          <a:xfrm>
            <a:off x="5181601" y="2198914"/>
            <a:ext cx="6368142" cy="3670180"/>
          </a:xfrm>
          <a:prstGeom prst="rect">
            <a:avLst/>
          </a:prstGeom>
          <a:noFill/>
          <a:ln>
            <a:noFill/>
          </a:ln>
        </p:spPr>
        <p:txBody>
          <a:bodyPr anchorCtr="0" anchor="t"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Avascular Necrosis: necrosis of the femoral head occurs in about 30% of patients with displaced fractures and 10% of those with undisplaced fractures</a:t>
            </a:r>
            <a:endParaRPr/>
          </a:p>
          <a:p>
            <a:pPr indent="-457200" lvl="0" marL="457200" rtl="0" algn="l">
              <a:lnSpc>
                <a:spcPct val="90000"/>
              </a:lnSpc>
              <a:spcBef>
                <a:spcPts val="1400"/>
              </a:spcBef>
              <a:spcAft>
                <a:spcPts val="0"/>
              </a:spcAft>
              <a:buSzPts val="2000"/>
              <a:buFont typeface="Calibri"/>
              <a:buAutoNum type="arabicPeriod"/>
            </a:pPr>
            <a:r>
              <a:rPr lang="en-US"/>
              <a:t>Osteoarthritis </a:t>
            </a:r>
            <a:endParaRPr/>
          </a:p>
          <a:p>
            <a:pPr indent="-457200" lvl="0" marL="457200" rtl="0" algn="l">
              <a:lnSpc>
                <a:spcPct val="90000"/>
              </a:lnSpc>
              <a:spcBef>
                <a:spcPts val="1400"/>
              </a:spcBef>
              <a:spcAft>
                <a:spcPts val="0"/>
              </a:spcAft>
              <a:buSzPts val="2000"/>
              <a:buFont typeface="Calibri"/>
              <a:buAutoNum type="arabicPeriod"/>
            </a:pPr>
            <a:r>
              <a:rPr lang="en-US"/>
              <a:t>Nonunion</a:t>
            </a:r>
            <a:endParaRPr/>
          </a:p>
          <a:p>
            <a:pPr indent="-457200" lvl="0" marL="457200" rtl="0" algn="l">
              <a:lnSpc>
                <a:spcPct val="90000"/>
              </a:lnSpc>
              <a:spcBef>
                <a:spcPts val="1400"/>
              </a:spcBef>
              <a:spcAft>
                <a:spcPts val="0"/>
              </a:spcAft>
              <a:buSzPts val="2000"/>
              <a:buFont typeface="Calibri"/>
              <a:buAutoNum type="arabicPeriod"/>
            </a:pPr>
            <a:r>
              <a:rPr lang="en-US"/>
              <a:t>Fat Embolism.</a:t>
            </a:r>
            <a:endParaRPr/>
          </a:p>
          <a:p>
            <a:pPr indent="-457200" lvl="0" marL="457200" rtl="0" algn="l">
              <a:lnSpc>
                <a:spcPct val="90000"/>
              </a:lnSpc>
              <a:spcBef>
                <a:spcPts val="1400"/>
              </a:spcBef>
              <a:spcAft>
                <a:spcPts val="0"/>
              </a:spcAft>
              <a:buSzPts val="2000"/>
              <a:buFont typeface="Calibri"/>
              <a:buAutoNum type="arabicPeriod"/>
            </a:pPr>
            <a:r>
              <a:rPr lang="en-US"/>
              <a:t>Bed Sores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5" name="Shape 725"/>
        <p:cNvGrpSpPr/>
        <p:nvPr/>
      </p:nvGrpSpPr>
      <p:grpSpPr>
        <a:xfrm>
          <a:off x="0" y="0"/>
          <a:ext cx="0" cy="0"/>
          <a:chOff x="0" y="0"/>
          <a:chExt cx="0" cy="0"/>
        </a:xfrm>
      </p:grpSpPr>
      <p:sp>
        <p:nvSpPr>
          <p:cNvPr id="726" name="Google Shape;726;p54"/>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7" name="Google Shape;727;p54"/>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100"/>
              <a:buFont typeface="Calibri"/>
              <a:buNone/>
            </a:pPr>
            <a:r>
              <a:rPr lang="en-US" sz="4100"/>
              <a:t>Intertrochanteric Fracture</a:t>
            </a:r>
            <a:endParaRPr sz="4100"/>
          </a:p>
        </p:txBody>
      </p:sp>
      <p:pic>
        <p:nvPicPr>
          <p:cNvPr descr="A close up of a map&#10;&#10;Description automatically generated" id="728" name="Google Shape;728;p54"/>
          <p:cNvPicPr preferRelativeResize="0"/>
          <p:nvPr/>
        </p:nvPicPr>
        <p:blipFill rotWithShape="1">
          <a:blip r:embed="rId3">
            <a:alphaModFix/>
          </a:blip>
          <a:srcRect b="0" l="0" r="0" t="0"/>
          <a:stretch/>
        </p:blipFill>
        <p:spPr>
          <a:xfrm>
            <a:off x="633999" y="1621657"/>
            <a:ext cx="6909801" cy="3351253"/>
          </a:xfrm>
          <a:prstGeom prst="rect">
            <a:avLst/>
          </a:prstGeom>
          <a:noFill/>
          <a:ln>
            <a:noFill/>
          </a:ln>
        </p:spPr>
      </p:pic>
      <p:cxnSp>
        <p:nvCxnSpPr>
          <p:cNvPr id="729" name="Google Shape;729;p54"/>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30" name="Google Shape;730;p54"/>
          <p:cNvSpPr txBox="1"/>
          <p:nvPr>
            <p:ph idx="1" type="body"/>
          </p:nvPr>
        </p:nvSpPr>
        <p:spPr>
          <a:xfrm>
            <a:off x="7859485" y="2198914"/>
            <a:ext cx="3690257" cy="3670180"/>
          </a:xfrm>
          <a:prstGeom prst="rect">
            <a:avLst/>
          </a:prstGeom>
          <a:noFill/>
          <a:ln>
            <a:noFill/>
          </a:ln>
        </p:spPr>
        <p:txBody>
          <a:bodyPr anchorCtr="0" anchor="t" bIns="45700" lIns="0" spcFirstLastPara="1" rIns="0" wrap="square" tIns="45700">
            <a:normAutofit/>
          </a:bodyPr>
          <a:lstStyle/>
          <a:p>
            <a:pPr indent="-101600" lvl="0" marL="91440" rtl="0" algn="l">
              <a:lnSpc>
                <a:spcPct val="90000"/>
              </a:lnSpc>
              <a:spcBef>
                <a:spcPts val="0"/>
              </a:spcBef>
              <a:spcAft>
                <a:spcPts val="0"/>
              </a:spcAft>
              <a:buSzPts val="1600"/>
              <a:buFont typeface="Arial"/>
              <a:buChar char="•"/>
            </a:pPr>
            <a:r>
              <a:rPr b="0" i="0" lang="en-US" sz="1600" u="none" strike="noStrike"/>
              <a:t>These injuries are common in elderly, osteoporotic women.</a:t>
            </a:r>
            <a:endParaRPr/>
          </a:p>
          <a:p>
            <a:pPr indent="-101600" lvl="0" marL="91440" rtl="0" algn="l">
              <a:lnSpc>
                <a:spcPct val="90000"/>
              </a:lnSpc>
              <a:spcBef>
                <a:spcPts val="1400"/>
              </a:spcBef>
              <a:spcAft>
                <a:spcPts val="0"/>
              </a:spcAft>
              <a:buSzPts val="1600"/>
              <a:buFont typeface="Arial"/>
              <a:buChar char="•"/>
            </a:pPr>
            <a:r>
              <a:rPr b="0" i="0" lang="en-US" sz="1600" u="none" strike="noStrike"/>
              <a:t>In sharp contrast to the intracapsular neck fractures, the extracapsular intertrochanteric fractures usually unite quite easily and seldom cause avascular necrosis.</a:t>
            </a:r>
            <a:endParaRPr/>
          </a:p>
          <a:p>
            <a:pPr indent="-101600" lvl="0" marL="91440" rtl="0" algn="l">
              <a:lnSpc>
                <a:spcPct val="90000"/>
              </a:lnSpc>
              <a:spcBef>
                <a:spcPts val="1400"/>
              </a:spcBef>
              <a:spcAft>
                <a:spcPts val="0"/>
              </a:spcAft>
              <a:buSzPts val="1600"/>
              <a:buFont typeface="Arial"/>
              <a:buChar char="•"/>
            </a:pPr>
            <a:r>
              <a:rPr b="0" i="0" lang="en-US" sz="1600" u="none" strike="noStrike"/>
              <a:t>Intertrochanteric fractures can be classified according to the degree of comminution, and thus the degree of instability.</a:t>
            </a:r>
            <a:endParaRPr sz="1600"/>
          </a:p>
          <a:p>
            <a:pPr indent="-101600" lvl="0" marL="91440" rtl="0" algn="l">
              <a:lnSpc>
                <a:spcPct val="90000"/>
              </a:lnSpc>
              <a:spcBef>
                <a:spcPts val="1400"/>
              </a:spcBef>
              <a:spcAft>
                <a:spcPts val="0"/>
              </a:spcAft>
              <a:buSzPts val="1600"/>
              <a:buFont typeface="Arial"/>
              <a:buChar char="•"/>
            </a:pPr>
            <a:r>
              <a:rPr lang="en-US" sz="1600"/>
              <a:t>Clinical features: following a fall the patient is in pain and unable to stand. The limb is shortened and lies in external rotation.</a:t>
            </a:r>
            <a:endParaRPr/>
          </a:p>
          <a:p>
            <a:pPr indent="0" lvl="0" marL="0" marR="0" rtl="0" algn="l">
              <a:lnSpc>
                <a:spcPct val="90000"/>
              </a:lnSpc>
              <a:spcBef>
                <a:spcPts val="200"/>
              </a:spcBef>
              <a:spcAft>
                <a:spcPts val="0"/>
              </a:spcAft>
              <a:buSzPts val="1600"/>
              <a:buNone/>
            </a:pPr>
            <a:r>
              <a:t/>
            </a:r>
            <a:endParaRPr sz="1600"/>
          </a:p>
        </p:txBody>
      </p:sp>
      <p:sp>
        <p:nvSpPr>
          <p:cNvPr id="731" name="Google Shape;731;p54"/>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7" name="Shape 737"/>
        <p:cNvGrpSpPr/>
        <p:nvPr/>
      </p:nvGrpSpPr>
      <p:grpSpPr>
        <a:xfrm>
          <a:off x="0" y="0"/>
          <a:ext cx="0" cy="0"/>
          <a:chOff x="0" y="0"/>
          <a:chExt cx="0" cy="0"/>
        </a:xfrm>
      </p:grpSpPr>
      <p:sp>
        <p:nvSpPr>
          <p:cNvPr id="738" name="Google Shape;738;p5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9" name="Google Shape;739;p55"/>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Intertrochanteric Fracture – X-rays</a:t>
            </a:r>
            <a:endParaRPr/>
          </a:p>
        </p:txBody>
      </p:sp>
      <p:pic>
        <p:nvPicPr>
          <p:cNvPr id="740" name="Google Shape;740;p55"/>
          <p:cNvPicPr preferRelativeResize="0"/>
          <p:nvPr/>
        </p:nvPicPr>
        <p:blipFill rotWithShape="1">
          <a:blip r:embed="rId3">
            <a:alphaModFix/>
          </a:blip>
          <a:srcRect b="0" l="0" r="0" t="0"/>
          <a:stretch/>
        </p:blipFill>
        <p:spPr>
          <a:xfrm>
            <a:off x="8387030" y="3231845"/>
            <a:ext cx="2646377" cy="2749974"/>
          </a:xfrm>
          <a:prstGeom prst="rect">
            <a:avLst/>
          </a:prstGeom>
          <a:noFill/>
          <a:ln>
            <a:noFill/>
          </a:ln>
        </p:spPr>
      </p:pic>
      <p:pic>
        <p:nvPicPr>
          <p:cNvPr id="741" name="Google Shape;741;p55"/>
          <p:cNvPicPr preferRelativeResize="0"/>
          <p:nvPr/>
        </p:nvPicPr>
        <p:blipFill rotWithShape="1">
          <a:blip r:embed="rId4">
            <a:alphaModFix/>
          </a:blip>
          <a:srcRect b="0" l="0" r="0" t="0"/>
          <a:stretch/>
        </p:blipFill>
        <p:spPr>
          <a:xfrm>
            <a:off x="710103" y="980812"/>
            <a:ext cx="4280628" cy="4896375"/>
          </a:xfrm>
          <a:prstGeom prst="rect">
            <a:avLst/>
          </a:prstGeom>
          <a:noFill/>
          <a:ln>
            <a:noFill/>
          </a:ln>
        </p:spPr>
      </p:pic>
      <p:cxnSp>
        <p:nvCxnSpPr>
          <p:cNvPr id="742" name="Google Shape;742;p55"/>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film&#10;&#10;Description automatically generated" id="743" name="Google Shape;743;p55"/>
          <p:cNvPicPr preferRelativeResize="0"/>
          <p:nvPr/>
        </p:nvPicPr>
        <p:blipFill rotWithShape="1">
          <a:blip r:embed="rId5">
            <a:alphaModFix/>
          </a:blip>
          <a:srcRect b="0" l="0" r="0" t="0"/>
          <a:stretch/>
        </p:blipFill>
        <p:spPr>
          <a:xfrm>
            <a:off x="5700833" y="3231845"/>
            <a:ext cx="2646377" cy="2749974"/>
          </a:xfrm>
          <a:prstGeom prst="rect">
            <a:avLst/>
          </a:prstGeom>
          <a:noFill/>
          <a:ln>
            <a:noFill/>
          </a:ln>
        </p:spPr>
      </p:pic>
      <p:sp>
        <p:nvSpPr>
          <p:cNvPr id="744" name="Google Shape;744;p55"/>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marR="0" rtl="0" algn="l">
              <a:lnSpc>
                <a:spcPct val="90000"/>
              </a:lnSpc>
              <a:spcBef>
                <a:spcPts val="0"/>
              </a:spcBef>
              <a:spcAft>
                <a:spcPts val="0"/>
              </a:spcAft>
              <a:buSzPts val="2000"/>
              <a:buFont typeface="Arial"/>
              <a:buChar char="•"/>
            </a:pPr>
            <a:r>
              <a:rPr lang="en-US"/>
              <a:t>The fracture usually runs diagonally from the greater to the lesser trochanter; it may be comminuted and severely displaced, but in some cases the crack can hardly be seen.</a:t>
            </a:r>
            <a:endParaRPr/>
          </a:p>
          <a:p>
            <a:pPr indent="0" lvl="0" marL="91440" rtl="0" algn="l">
              <a:lnSpc>
                <a:spcPct val="90000"/>
              </a:lnSpc>
              <a:spcBef>
                <a:spcPts val="1200"/>
              </a:spcBef>
              <a:spcAft>
                <a:spcPts val="0"/>
              </a:spcAft>
              <a:buSzPts val="2000"/>
              <a:buNone/>
            </a:pPr>
            <a:r>
              <a:t/>
            </a:r>
            <a:endParaRPr/>
          </a:p>
        </p:txBody>
      </p:sp>
      <p:sp>
        <p:nvSpPr>
          <p:cNvPr id="745" name="Google Shape;745;p5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0" name="Shape 750"/>
        <p:cNvGrpSpPr/>
        <p:nvPr/>
      </p:nvGrpSpPr>
      <p:grpSpPr>
        <a:xfrm>
          <a:off x="0" y="0"/>
          <a:ext cx="0" cy="0"/>
          <a:chOff x="0" y="0"/>
          <a:chExt cx="0" cy="0"/>
        </a:xfrm>
      </p:grpSpPr>
      <p:sp>
        <p:nvSpPr>
          <p:cNvPr id="751" name="Google Shape;751;p56"/>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2" name="Google Shape;752;p56"/>
          <p:cNvSpPr txBox="1"/>
          <p:nvPr>
            <p:ph type="title"/>
          </p:nvPr>
        </p:nvSpPr>
        <p:spPr>
          <a:xfrm>
            <a:off x="642256" y="642257"/>
            <a:ext cx="3417677" cy="1698607"/>
          </a:xfrm>
          <a:prstGeom prst="rect">
            <a:avLst/>
          </a:prstGeom>
          <a:noFill/>
          <a:ln>
            <a:noFill/>
          </a:ln>
        </p:spPr>
        <p:txBody>
          <a:bodyPr anchorCtr="0" anchor="t" bIns="45700" lIns="91425" spcFirstLastPara="1" rIns="91425" wrap="square" tIns="45700">
            <a:normAutofit/>
          </a:bodyPr>
          <a:lstStyle/>
          <a:p>
            <a:pPr indent="0" lvl="0" marL="0" rtl="0" algn="ctr">
              <a:lnSpc>
                <a:spcPct val="85000"/>
              </a:lnSpc>
              <a:spcBef>
                <a:spcPts val="0"/>
              </a:spcBef>
              <a:spcAft>
                <a:spcPts val="0"/>
              </a:spcAft>
              <a:buClr>
                <a:srgbClr val="3F3F3F"/>
              </a:buClr>
              <a:buSzPts val="3700"/>
              <a:buFont typeface="Calibri"/>
              <a:buNone/>
            </a:pPr>
            <a:r>
              <a:rPr lang="en-US" sz="3700"/>
              <a:t>Intertrochanteric Fracture</a:t>
            </a:r>
            <a:endParaRPr sz="3700"/>
          </a:p>
        </p:txBody>
      </p:sp>
      <p:sp>
        <p:nvSpPr>
          <p:cNvPr id="753" name="Google Shape;753;p56"/>
          <p:cNvSpPr txBox="1"/>
          <p:nvPr>
            <p:ph idx="1" type="body"/>
          </p:nvPr>
        </p:nvSpPr>
        <p:spPr>
          <a:xfrm>
            <a:off x="4059933" y="218743"/>
            <a:ext cx="7500696" cy="3091682"/>
          </a:xfrm>
          <a:prstGeom prst="rect">
            <a:avLst/>
          </a:prstGeom>
          <a:noFill/>
          <a:ln>
            <a:noFill/>
          </a:ln>
        </p:spPr>
        <p:txBody>
          <a:bodyPr anchorCtr="0" anchor="t" bIns="45700" lIns="0" spcFirstLastPara="1" rIns="0" wrap="square" tIns="45700">
            <a:normAutofit/>
          </a:bodyPr>
          <a:lstStyle/>
          <a:p>
            <a:pPr indent="-93980" lvl="0" marL="91440" rtl="0" algn="l">
              <a:lnSpc>
                <a:spcPct val="80000"/>
              </a:lnSpc>
              <a:spcBef>
                <a:spcPts val="0"/>
              </a:spcBef>
              <a:spcAft>
                <a:spcPts val="0"/>
              </a:spcAft>
              <a:buSzPts val="1480"/>
              <a:buFont typeface="Arial"/>
              <a:buChar char="•"/>
            </a:pPr>
            <a:r>
              <a:rPr lang="en-US" sz="1480"/>
              <a:t> Treatment</a:t>
            </a:r>
            <a:endParaRPr/>
          </a:p>
          <a:p>
            <a:pPr indent="-182880" lvl="1" marL="384048" rtl="0" algn="l">
              <a:lnSpc>
                <a:spcPct val="80000"/>
              </a:lnSpc>
              <a:spcBef>
                <a:spcPts val="600"/>
              </a:spcBef>
              <a:spcAft>
                <a:spcPts val="0"/>
              </a:spcAft>
              <a:buSzPts val="1480"/>
              <a:buFont typeface="Noto Sans Symbols"/>
              <a:buChar char="❑"/>
            </a:pPr>
            <a:r>
              <a:rPr lang="en-US" sz="1480"/>
              <a:t>These fractures are almost always treated by early internal fixation; not because they fail to unite with conservative treatment (they unite quite readily), but</a:t>
            </a:r>
            <a:endParaRPr/>
          </a:p>
          <a:p>
            <a:pPr indent="-342900" lvl="2" marL="726948" rtl="0" algn="l">
              <a:lnSpc>
                <a:spcPct val="80000"/>
              </a:lnSpc>
              <a:spcBef>
                <a:spcPts val="600"/>
              </a:spcBef>
              <a:spcAft>
                <a:spcPts val="0"/>
              </a:spcAft>
              <a:buSzPts val="1480"/>
              <a:buFont typeface="Calibri"/>
              <a:buAutoNum type="arabicPeriod"/>
            </a:pPr>
            <a:r>
              <a:rPr lang="en-US" sz="1480"/>
              <a:t>To obtain the best possible position.</a:t>
            </a:r>
            <a:endParaRPr/>
          </a:p>
          <a:p>
            <a:pPr indent="-342900" lvl="2" marL="726948" rtl="0" algn="l">
              <a:lnSpc>
                <a:spcPct val="80000"/>
              </a:lnSpc>
              <a:spcBef>
                <a:spcPts val="600"/>
              </a:spcBef>
              <a:spcAft>
                <a:spcPts val="0"/>
              </a:spcAft>
              <a:buSzPts val="1480"/>
              <a:buFont typeface="Calibri"/>
              <a:buAutoNum type="arabicPeriod"/>
            </a:pPr>
            <a:r>
              <a:rPr lang="en-US" sz="1480"/>
              <a:t>To get the patient up and walking as soon as possible.</a:t>
            </a:r>
            <a:endParaRPr sz="1480"/>
          </a:p>
          <a:p>
            <a:pPr indent="-182880" lvl="1" marL="384048" rtl="0" algn="l">
              <a:lnSpc>
                <a:spcPct val="80000"/>
              </a:lnSpc>
              <a:spcBef>
                <a:spcPts val="600"/>
              </a:spcBef>
              <a:spcAft>
                <a:spcPts val="0"/>
              </a:spcAft>
              <a:buSzPts val="1480"/>
              <a:buFont typeface="Noto Sans Symbols"/>
              <a:buChar char="❑"/>
            </a:pPr>
            <a:r>
              <a:rPr lang="en-US" sz="1480"/>
              <a:t>The common type of intertrochanteric fracture can be reduced under x-ray control and then fixed with a compression screw and plate. The patient can weight-bear early, using crutches until the fracture has united (8–12 weeks). </a:t>
            </a:r>
            <a:endParaRPr/>
          </a:p>
          <a:p>
            <a:pPr indent="-182880" lvl="1" marL="384048" rtl="0" algn="l">
              <a:lnSpc>
                <a:spcPct val="80000"/>
              </a:lnSpc>
              <a:spcBef>
                <a:spcPts val="600"/>
              </a:spcBef>
              <a:spcAft>
                <a:spcPts val="0"/>
              </a:spcAft>
              <a:buSzPts val="1480"/>
              <a:buFont typeface="Noto Sans Symbols"/>
              <a:buChar char="❑"/>
            </a:pPr>
            <a:r>
              <a:rPr lang="en-US" sz="1480"/>
              <a:t>Severely comminuted and ‘reverse’ fractures are inherently unstable and require more complex fixation, similar to the devices used for subtrochanteric fractures</a:t>
            </a:r>
            <a:endParaRPr/>
          </a:p>
          <a:p>
            <a:pPr indent="-93980" lvl="0" marL="91440" rtl="0" algn="l">
              <a:lnSpc>
                <a:spcPct val="80000"/>
              </a:lnSpc>
              <a:spcBef>
                <a:spcPts val="600"/>
              </a:spcBef>
              <a:spcAft>
                <a:spcPts val="0"/>
              </a:spcAft>
              <a:buSzPts val="1480"/>
              <a:buFont typeface="Arial"/>
              <a:buChar char="•"/>
            </a:pPr>
            <a:r>
              <a:rPr lang="en-US" sz="1480"/>
              <a:t> Complications</a:t>
            </a:r>
            <a:endParaRPr/>
          </a:p>
          <a:p>
            <a:pPr indent="-342900" lvl="1" marL="544068" rtl="0" algn="l">
              <a:lnSpc>
                <a:spcPct val="80000"/>
              </a:lnSpc>
              <a:spcBef>
                <a:spcPts val="600"/>
              </a:spcBef>
              <a:spcAft>
                <a:spcPts val="0"/>
              </a:spcAft>
              <a:buSzPts val="1480"/>
              <a:buFont typeface="Calibri"/>
              <a:buAutoNum type="arabicPeriod"/>
            </a:pPr>
            <a:r>
              <a:rPr lang="en-US" sz="1480"/>
              <a:t>Mal-union.</a:t>
            </a:r>
            <a:endParaRPr/>
          </a:p>
          <a:p>
            <a:pPr indent="-342900" lvl="1" marL="544068" rtl="0" algn="l">
              <a:lnSpc>
                <a:spcPct val="80000"/>
              </a:lnSpc>
              <a:spcBef>
                <a:spcPts val="600"/>
              </a:spcBef>
              <a:spcAft>
                <a:spcPts val="0"/>
              </a:spcAft>
              <a:buSzPts val="1480"/>
              <a:buFont typeface="Calibri"/>
              <a:buAutoNum type="arabicPeriod"/>
            </a:pPr>
            <a:r>
              <a:rPr lang="en-US" sz="1480"/>
              <a:t>Failure of fixation.</a:t>
            </a:r>
            <a:endParaRPr sz="1480"/>
          </a:p>
        </p:txBody>
      </p:sp>
      <p:pic>
        <p:nvPicPr>
          <p:cNvPr descr="A picture containing photo, different, screen, close&#10;&#10;Description automatically generated" id="754" name="Google Shape;754;p56"/>
          <p:cNvPicPr preferRelativeResize="0"/>
          <p:nvPr/>
        </p:nvPicPr>
        <p:blipFill rotWithShape="1">
          <a:blip r:embed="rId3">
            <a:alphaModFix/>
          </a:blip>
          <a:srcRect b="0" l="0" r="0" t="0"/>
          <a:stretch/>
        </p:blipFill>
        <p:spPr>
          <a:xfrm>
            <a:off x="642256" y="3429000"/>
            <a:ext cx="10918373" cy="2786741"/>
          </a:xfrm>
          <a:prstGeom prst="rect">
            <a:avLst/>
          </a:prstGeom>
          <a:noFill/>
          <a:ln>
            <a:noFill/>
          </a:ln>
        </p:spPr>
      </p:pic>
      <p:sp>
        <p:nvSpPr>
          <p:cNvPr id="755" name="Google Shape;755;p5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sp>
        <p:nvSpPr>
          <p:cNvPr id="761" name="Google Shape;761;p5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2" name="Google Shape;762;p57"/>
          <p:cNvSpPr txBox="1"/>
          <p:nvPr>
            <p:ph type="title"/>
          </p:nvPr>
        </p:nvSpPr>
        <p:spPr>
          <a:xfrm>
            <a:off x="5144679" y="634946"/>
            <a:ext cx="640506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Subtrochanteric Fractures</a:t>
            </a:r>
            <a:endParaRPr/>
          </a:p>
        </p:txBody>
      </p:sp>
      <p:pic>
        <p:nvPicPr>
          <p:cNvPr id="763" name="Google Shape;763;p57"/>
          <p:cNvPicPr preferRelativeResize="0"/>
          <p:nvPr/>
        </p:nvPicPr>
        <p:blipFill rotWithShape="1">
          <a:blip r:embed="rId3">
            <a:alphaModFix/>
          </a:blip>
          <a:srcRect b="0" l="0" r="0" t="0"/>
          <a:stretch/>
        </p:blipFill>
        <p:spPr>
          <a:xfrm>
            <a:off x="1549078" y="3167158"/>
            <a:ext cx="2956762" cy="2808924"/>
          </a:xfrm>
          <a:prstGeom prst="rect">
            <a:avLst/>
          </a:prstGeom>
          <a:noFill/>
          <a:ln>
            <a:noFill/>
          </a:ln>
        </p:spPr>
      </p:pic>
      <p:cxnSp>
        <p:nvCxnSpPr>
          <p:cNvPr id="764" name="Google Shape;764;p57"/>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A picture containing film&#10;&#10;Description automatically generated" id="765" name="Google Shape;765;p57"/>
          <p:cNvPicPr preferRelativeResize="0"/>
          <p:nvPr/>
        </p:nvPicPr>
        <p:blipFill rotWithShape="1">
          <a:blip r:embed="rId4">
            <a:alphaModFix/>
          </a:blip>
          <a:srcRect b="0" l="0" r="0" t="0"/>
          <a:stretch/>
        </p:blipFill>
        <p:spPr>
          <a:xfrm>
            <a:off x="1550788" y="287615"/>
            <a:ext cx="2953342" cy="2813059"/>
          </a:xfrm>
          <a:prstGeom prst="rect">
            <a:avLst/>
          </a:prstGeom>
          <a:noFill/>
          <a:ln>
            <a:noFill/>
          </a:ln>
        </p:spPr>
      </p:pic>
      <p:sp>
        <p:nvSpPr>
          <p:cNvPr id="766" name="Google Shape;766;p57"/>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Subtrochanteric fractures may occur at any age if the injury is severe enough; but most occur with relatively trivial injury, in elderly patients with osteoporosis, osteomalacia, Paget’s disease or a secondary deposit. </a:t>
            </a:r>
            <a:endParaRPr/>
          </a:p>
          <a:p>
            <a:pPr indent="-127000" lvl="0" marL="91440" rtl="0" algn="l">
              <a:lnSpc>
                <a:spcPct val="90000"/>
              </a:lnSpc>
              <a:spcBef>
                <a:spcPts val="1400"/>
              </a:spcBef>
              <a:spcAft>
                <a:spcPts val="0"/>
              </a:spcAft>
              <a:buSzPts val="2000"/>
              <a:buFont typeface="Arial"/>
              <a:buChar char="•"/>
            </a:pPr>
            <a:r>
              <a:rPr lang="en-US"/>
              <a:t>Blood loss is greater than with femoral neck or trochanteric fractures.</a:t>
            </a:r>
            <a:endParaRPr/>
          </a:p>
          <a:p>
            <a:pPr indent="-127000" lvl="0" marL="91440" rtl="0" algn="l">
              <a:lnSpc>
                <a:spcPct val="90000"/>
              </a:lnSpc>
              <a:spcBef>
                <a:spcPts val="1400"/>
              </a:spcBef>
              <a:spcAft>
                <a:spcPts val="0"/>
              </a:spcAft>
              <a:buSzPts val="2000"/>
              <a:buFont typeface="Arial"/>
              <a:buChar char="•"/>
            </a:pPr>
            <a:r>
              <a:rPr lang="en-US"/>
              <a:t>The leg lies externally rotated and short, and the thigh is markedly swollen. Movement is excruciatingly painful.</a:t>
            </a:r>
            <a:endParaRPr/>
          </a:p>
          <a:p>
            <a:pPr indent="-127000" lvl="0" marL="91440" rtl="0" algn="l">
              <a:lnSpc>
                <a:spcPct val="90000"/>
              </a:lnSpc>
              <a:spcBef>
                <a:spcPts val="1400"/>
              </a:spcBef>
              <a:spcAft>
                <a:spcPts val="0"/>
              </a:spcAft>
              <a:buSzPts val="2000"/>
              <a:buFont typeface="Arial"/>
              <a:buChar char="•"/>
            </a:pPr>
            <a:r>
              <a:rPr lang="en-US"/>
              <a:t>X-ray examination shows that the fracture is through or below the lesser trochanter and is frequently comminuted.</a:t>
            </a:r>
            <a:endParaRPr/>
          </a:p>
          <a:p>
            <a:pPr indent="0" lvl="0" marL="91440" rtl="0" algn="l">
              <a:lnSpc>
                <a:spcPct val="90000"/>
              </a:lnSpc>
              <a:spcBef>
                <a:spcPts val="1400"/>
              </a:spcBef>
              <a:spcAft>
                <a:spcPts val="0"/>
              </a:spcAft>
              <a:buSzPts val="2000"/>
              <a:buFont typeface="Arial"/>
              <a:buNone/>
            </a:pPr>
            <a:r>
              <a:t/>
            </a:r>
            <a:endParaRPr/>
          </a:p>
        </p:txBody>
      </p:sp>
      <p:sp>
        <p:nvSpPr>
          <p:cNvPr id="767" name="Google Shape;767;p5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2" name="Shape 772"/>
        <p:cNvGrpSpPr/>
        <p:nvPr/>
      </p:nvGrpSpPr>
      <p:grpSpPr>
        <a:xfrm>
          <a:off x="0" y="0"/>
          <a:ext cx="0" cy="0"/>
          <a:chOff x="0" y="0"/>
          <a:chExt cx="0" cy="0"/>
        </a:xfrm>
      </p:grpSpPr>
      <p:sp>
        <p:nvSpPr>
          <p:cNvPr id="773" name="Google Shape;773;p5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4" name="Google Shape;774;p5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Subtrochanteric Fractures</a:t>
            </a:r>
            <a:endParaRPr/>
          </a:p>
        </p:txBody>
      </p:sp>
      <p:pic>
        <p:nvPicPr>
          <p:cNvPr descr="A picture containing photo, brush&#10;&#10;Description automatically generated" id="775" name="Google Shape;775;p58"/>
          <p:cNvPicPr preferRelativeResize="0"/>
          <p:nvPr/>
        </p:nvPicPr>
        <p:blipFill rotWithShape="1">
          <a:blip r:embed="rId3">
            <a:alphaModFix/>
          </a:blip>
          <a:srcRect b="0" l="0" r="0" t="0"/>
          <a:stretch/>
        </p:blipFill>
        <p:spPr>
          <a:xfrm>
            <a:off x="224701" y="2198914"/>
            <a:ext cx="5871299" cy="3206206"/>
          </a:xfrm>
          <a:prstGeom prst="rect">
            <a:avLst/>
          </a:prstGeom>
          <a:noFill/>
          <a:ln>
            <a:noFill/>
          </a:ln>
        </p:spPr>
      </p:pic>
      <p:cxnSp>
        <p:nvCxnSpPr>
          <p:cNvPr id="776" name="Google Shape;776;p5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777" name="Google Shape;777;p58"/>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Treatment</a:t>
            </a:r>
            <a:endParaRPr/>
          </a:p>
          <a:p>
            <a:pPr indent="-182880" lvl="1" marL="384048" rtl="0" algn="l">
              <a:lnSpc>
                <a:spcPct val="90000"/>
              </a:lnSpc>
              <a:spcBef>
                <a:spcPts val="400"/>
              </a:spcBef>
              <a:spcAft>
                <a:spcPts val="0"/>
              </a:spcAft>
              <a:buSzPts val="1800"/>
              <a:buFont typeface="Noto Sans Symbols"/>
              <a:buChar char="❑"/>
            </a:pPr>
            <a:r>
              <a:rPr lang="en-US"/>
              <a:t>Open reduction and internal fixation is the treatment of choice. Intramedullary nails with locking screws into the femoral head or else a compression (dynamic) hip screw and long plate will provide satisfactory fixation.</a:t>
            </a:r>
            <a:endParaRPr/>
          </a:p>
          <a:p>
            <a:pPr indent="-182880" lvl="1" marL="384048" rtl="0" algn="l">
              <a:lnSpc>
                <a:spcPct val="90000"/>
              </a:lnSpc>
              <a:spcBef>
                <a:spcPts val="600"/>
              </a:spcBef>
              <a:spcAft>
                <a:spcPts val="0"/>
              </a:spcAft>
              <a:buSzPts val="1800"/>
              <a:buFont typeface="Noto Sans Symbols"/>
              <a:buChar char="❑"/>
            </a:pPr>
            <a:r>
              <a:rPr lang="en-US"/>
              <a:t>Postoperatively the patient is allowed partial weightbearing (with crutches) until union is secure.</a:t>
            </a:r>
            <a:endParaRPr/>
          </a:p>
          <a:p>
            <a:pPr indent="-127000" lvl="0" marL="91440" rtl="0" algn="l">
              <a:lnSpc>
                <a:spcPct val="90000"/>
              </a:lnSpc>
              <a:spcBef>
                <a:spcPts val="1600"/>
              </a:spcBef>
              <a:spcAft>
                <a:spcPts val="0"/>
              </a:spcAft>
              <a:buSzPts val="2000"/>
              <a:buFont typeface="Arial"/>
              <a:buChar char="•"/>
            </a:pPr>
            <a:r>
              <a:rPr lang="en-US"/>
              <a:t> Complications</a:t>
            </a:r>
            <a:endParaRPr/>
          </a:p>
          <a:p>
            <a:pPr indent="-182880" lvl="1" marL="384048" rtl="0" algn="l">
              <a:lnSpc>
                <a:spcPct val="90000"/>
              </a:lnSpc>
              <a:spcBef>
                <a:spcPts val="400"/>
              </a:spcBef>
              <a:spcAft>
                <a:spcPts val="0"/>
              </a:spcAft>
              <a:buSzPts val="1800"/>
              <a:buFont typeface="Noto Sans Symbols"/>
              <a:buChar char="❑"/>
            </a:pPr>
            <a:r>
              <a:rPr lang="en-US"/>
              <a:t>Malunion is fairly common and, if marked, may need operative correction.</a:t>
            </a:r>
            <a:endParaRPr/>
          </a:p>
          <a:p>
            <a:pPr indent="0" lvl="0" marL="91440" rtl="0" algn="l">
              <a:lnSpc>
                <a:spcPct val="90000"/>
              </a:lnSpc>
              <a:spcBef>
                <a:spcPts val="1600"/>
              </a:spcBef>
              <a:spcAft>
                <a:spcPts val="0"/>
              </a:spcAft>
              <a:buSzPts val="2000"/>
              <a:buFont typeface="Arial"/>
              <a:buNone/>
            </a:pPr>
            <a:r>
              <a:t/>
            </a:r>
            <a:endParaRPr/>
          </a:p>
        </p:txBody>
      </p:sp>
      <p:sp>
        <p:nvSpPr>
          <p:cNvPr id="778" name="Google Shape;778;p5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3" name="Shape 783"/>
        <p:cNvGrpSpPr/>
        <p:nvPr/>
      </p:nvGrpSpPr>
      <p:grpSpPr>
        <a:xfrm>
          <a:off x="0" y="0"/>
          <a:ext cx="0" cy="0"/>
          <a:chOff x="0" y="0"/>
          <a:chExt cx="0" cy="0"/>
        </a:xfrm>
      </p:grpSpPr>
      <p:sp>
        <p:nvSpPr>
          <p:cNvPr id="784" name="Google Shape;784;p59"/>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5" name="Google Shape;785;p59"/>
          <p:cNvSpPr/>
          <p:nvPr/>
        </p:nvSpPr>
        <p:spPr>
          <a:xfrm>
            <a:off x="15" y="0"/>
            <a:ext cx="754787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9"/>
          <p:cNvSpPr txBox="1"/>
          <p:nvPr>
            <p:ph type="title"/>
          </p:nvPr>
        </p:nvSpPr>
        <p:spPr>
          <a:xfrm>
            <a:off x="934720" y="516835"/>
            <a:ext cx="6140497" cy="854765"/>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FFFFFF"/>
              </a:buClr>
              <a:buSzPts val="4400"/>
              <a:buFont typeface="Calibri"/>
              <a:buNone/>
            </a:pPr>
            <a:r>
              <a:rPr lang="en-US" sz="4400">
                <a:solidFill>
                  <a:srgbClr val="FFFFFF"/>
                </a:solidFill>
              </a:rPr>
              <a:t>Femur Shaft - Anatomy</a:t>
            </a:r>
            <a:endParaRPr/>
          </a:p>
        </p:txBody>
      </p:sp>
      <p:sp>
        <p:nvSpPr>
          <p:cNvPr id="787" name="Google Shape;787;p59"/>
          <p:cNvSpPr txBox="1"/>
          <p:nvPr>
            <p:ph idx="1" type="body"/>
          </p:nvPr>
        </p:nvSpPr>
        <p:spPr>
          <a:xfrm>
            <a:off x="934720" y="1371600"/>
            <a:ext cx="5977938" cy="4969565"/>
          </a:xfrm>
          <a:prstGeom prst="rect">
            <a:avLst/>
          </a:prstGeom>
          <a:noFill/>
          <a:ln>
            <a:noFill/>
          </a:ln>
        </p:spPr>
        <p:txBody>
          <a:bodyPr anchorCtr="0" anchor="t" bIns="45700" lIns="0" spcFirstLastPara="1" rIns="0" wrap="square" tIns="45700">
            <a:normAutofit/>
          </a:bodyPr>
          <a:lstStyle/>
          <a:p>
            <a:pPr indent="-101600" lvl="0" marL="91440" rtl="0" algn="l">
              <a:lnSpc>
                <a:spcPct val="90000"/>
              </a:lnSpc>
              <a:spcBef>
                <a:spcPts val="0"/>
              </a:spcBef>
              <a:spcAft>
                <a:spcPts val="0"/>
              </a:spcAft>
              <a:buSzPts val="1600"/>
              <a:buFont typeface="Arial"/>
              <a:buChar char="•"/>
            </a:pPr>
            <a:r>
              <a:rPr i="0" lang="en-US" sz="1600">
                <a:solidFill>
                  <a:srgbClr val="FFFFFF"/>
                </a:solidFill>
              </a:rPr>
              <a:t>The shaft of the femur descends in a slight medial direction. This brings the knees closer to the body’s center of gravity, increasing stability. A cross section of the shaft in the middle is circular but flattened posteriorly at the proximal and distal aspects.</a:t>
            </a:r>
            <a:endParaRPr/>
          </a:p>
          <a:p>
            <a:pPr indent="-101600" lvl="0" marL="91440" rtl="0" algn="l">
              <a:lnSpc>
                <a:spcPct val="90000"/>
              </a:lnSpc>
              <a:spcBef>
                <a:spcPts val="1400"/>
              </a:spcBef>
              <a:spcAft>
                <a:spcPts val="0"/>
              </a:spcAft>
              <a:buSzPts val="1600"/>
              <a:buFont typeface="Arial"/>
              <a:buChar char="•"/>
            </a:pPr>
            <a:r>
              <a:rPr lang="en-US" sz="1600">
                <a:solidFill>
                  <a:srgbClr val="FFFFFF"/>
                </a:solidFill>
              </a:rPr>
              <a:t>The linea aspera (Latin for rough line) are </a:t>
            </a:r>
            <a:r>
              <a:rPr i="0" lang="en-US" sz="1600">
                <a:solidFill>
                  <a:srgbClr val="FFFFFF"/>
                </a:solidFill>
              </a:rPr>
              <a:t>roughened ridges of bone o</a:t>
            </a:r>
            <a:r>
              <a:rPr lang="en-US" sz="1600">
                <a:solidFill>
                  <a:srgbClr val="FFFFFF"/>
                </a:solidFill>
              </a:rPr>
              <a:t>n </a:t>
            </a:r>
            <a:r>
              <a:rPr i="0" lang="en-US" sz="1600">
                <a:solidFill>
                  <a:srgbClr val="FFFFFF"/>
                </a:solidFill>
              </a:rPr>
              <a:t>the posterior surface of the femoral shaft. These split inferiorly to form the medial and lateral supracondylar lines. The flat popliteal surface lies between them.</a:t>
            </a:r>
            <a:endParaRPr/>
          </a:p>
          <a:p>
            <a:pPr indent="-182880" lvl="1" marL="384048" rtl="0" algn="l">
              <a:lnSpc>
                <a:spcPct val="90000"/>
              </a:lnSpc>
              <a:spcBef>
                <a:spcPts val="400"/>
              </a:spcBef>
              <a:spcAft>
                <a:spcPts val="0"/>
              </a:spcAft>
              <a:buSzPts val="1600"/>
              <a:buFont typeface="Noto Sans Symbols"/>
              <a:buChar char="❑"/>
            </a:pPr>
            <a:r>
              <a:rPr i="0" lang="en-US" sz="1600">
                <a:solidFill>
                  <a:srgbClr val="FFFFFF"/>
                </a:solidFill>
              </a:rPr>
              <a:t>Proximally, the medial border of the linea aspera becomes the pectineal line. </a:t>
            </a:r>
            <a:endParaRPr/>
          </a:p>
          <a:p>
            <a:pPr indent="-182880" lvl="1" marL="384048" rtl="0" algn="l">
              <a:lnSpc>
                <a:spcPct val="90000"/>
              </a:lnSpc>
              <a:spcBef>
                <a:spcPts val="600"/>
              </a:spcBef>
              <a:spcAft>
                <a:spcPts val="0"/>
              </a:spcAft>
              <a:buSzPts val="1600"/>
              <a:buFont typeface="Noto Sans Symbols"/>
              <a:buChar char="❑"/>
            </a:pPr>
            <a:r>
              <a:rPr i="0" lang="en-US" sz="1600">
                <a:solidFill>
                  <a:srgbClr val="FFFFFF"/>
                </a:solidFill>
              </a:rPr>
              <a:t>The lateral border becomes the gluteal tuberosity, where the gluteus maximus attaches.</a:t>
            </a:r>
            <a:endParaRPr/>
          </a:p>
          <a:p>
            <a:pPr indent="-101600" lvl="0" marL="91440" rtl="0" algn="l">
              <a:lnSpc>
                <a:spcPct val="90000"/>
              </a:lnSpc>
              <a:spcBef>
                <a:spcPts val="1600"/>
              </a:spcBef>
              <a:spcAft>
                <a:spcPts val="0"/>
              </a:spcAft>
              <a:buSzPts val="1600"/>
              <a:buFont typeface="Arial"/>
              <a:buChar char="•"/>
            </a:pPr>
            <a:r>
              <a:rPr i="0" lang="en-US" sz="1600">
                <a:solidFill>
                  <a:srgbClr val="FFFFFF"/>
                </a:solidFill>
              </a:rPr>
              <a:t>Distally, the linea aspera widens and forms the floor of the popliteal fossa, the medial and lateral borders form the medial and lateral supracondylar lines. </a:t>
            </a:r>
            <a:endParaRPr/>
          </a:p>
          <a:p>
            <a:pPr indent="-101600" lvl="0" marL="91440" rtl="0" algn="l">
              <a:lnSpc>
                <a:spcPct val="90000"/>
              </a:lnSpc>
              <a:spcBef>
                <a:spcPts val="1400"/>
              </a:spcBef>
              <a:spcAft>
                <a:spcPts val="0"/>
              </a:spcAft>
              <a:buSzPts val="1600"/>
              <a:buFont typeface="Arial"/>
              <a:buChar char="•"/>
            </a:pPr>
            <a:r>
              <a:rPr i="0" lang="en-US" sz="1600">
                <a:solidFill>
                  <a:srgbClr val="FFFFFF"/>
                </a:solidFill>
              </a:rPr>
              <a:t>The medial supracondylar line ends at the adductor tubercle, where the adductor magnus attaches.</a:t>
            </a:r>
            <a:endParaRPr/>
          </a:p>
          <a:p>
            <a:pPr indent="0" lvl="0" marL="91440" rtl="0" algn="l">
              <a:lnSpc>
                <a:spcPct val="90000"/>
              </a:lnSpc>
              <a:spcBef>
                <a:spcPts val="1400"/>
              </a:spcBef>
              <a:spcAft>
                <a:spcPts val="0"/>
              </a:spcAft>
              <a:buSzPts val="1600"/>
              <a:buFont typeface="Arial"/>
              <a:buNone/>
            </a:pPr>
            <a:r>
              <a:t/>
            </a:r>
            <a:endParaRPr sz="1600">
              <a:solidFill>
                <a:srgbClr val="FFFFFF"/>
              </a:solidFill>
            </a:endParaRPr>
          </a:p>
        </p:txBody>
      </p:sp>
      <p:sp>
        <p:nvSpPr>
          <p:cNvPr id="788" name="Google Shape;788;p59"/>
          <p:cNvSpPr/>
          <p:nvPr/>
        </p:nvSpPr>
        <p:spPr>
          <a:xfrm>
            <a:off x="7547894"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close up of a map&#10;&#10;Description automatically generated" id="789" name="Google Shape;789;p59"/>
          <p:cNvPicPr preferRelativeResize="0"/>
          <p:nvPr/>
        </p:nvPicPr>
        <p:blipFill rotWithShape="1">
          <a:blip r:embed="rId3">
            <a:alphaModFix/>
          </a:blip>
          <a:srcRect b="0" l="0" r="0" t="0"/>
          <a:stretch/>
        </p:blipFill>
        <p:spPr>
          <a:xfrm>
            <a:off x="8728190" y="630202"/>
            <a:ext cx="2341837" cy="55758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6"/>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0" name="Google Shape;170;p6"/>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b="1" lang="en-US" sz="3600">
                <a:solidFill>
                  <a:srgbClr val="FFFFFF"/>
                </a:solidFill>
                <a:latin typeface="Calibri"/>
                <a:ea typeface="Calibri"/>
                <a:cs typeface="Calibri"/>
                <a:sym typeface="Calibri"/>
              </a:rPr>
              <a:t>Clinical Assessment of Pelvic Trauma</a:t>
            </a:r>
            <a:endParaRPr sz="3600">
              <a:solidFill>
                <a:srgbClr val="FFFFFF"/>
              </a:solidFill>
            </a:endParaRPr>
          </a:p>
        </p:txBody>
      </p:sp>
      <p:sp>
        <p:nvSpPr>
          <p:cNvPr id="172" name="Google Shape;172;p6"/>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114300" lvl="0" marL="91440" rtl="0" algn="l">
              <a:lnSpc>
                <a:spcPct val="90000"/>
              </a:lnSpc>
              <a:spcBef>
                <a:spcPts val="0"/>
              </a:spcBef>
              <a:spcAft>
                <a:spcPts val="0"/>
              </a:spcAft>
              <a:buSzPts val="1800"/>
              <a:buFont typeface="Arial"/>
              <a:buChar char="•"/>
            </a:pPr>
            <a:r>
              <a:rPr lang="en-US" sz="1800"/>
              <a:t>Main thing to consider is the presence of internal organ and vessels (internal iliac vessels and venous plexuses)</a:t>
            </a:r>
            <a:endParaRPr/>
          </a:p>
          <a:p>
            <a:pPr indent="-114300" lvl="0" marL="91440" rtl="0" algn="l">
              <a:lnSpc>
                <a:spcPct val="90000"/>
              </a:lnSpc>
              <a:spcBef>
                <a:spcPts val="1400"/>
              </a:spcBef>
              <a:spcAft>
                <a:spcPts val="0"/>
              </a:spcAft>
              <a:buSzPts val="1800"/>
              <a:buFont typeface="Arial"/>
              <a:buChar char="•"/>
            </a:pPr>
            <a:r>
              <a:rPr lang="en-US" sz="1800"/>
              <a:t>Type of injury:</a:t>
            </a:r>
            <a:endParaRPr/>
          </a:p>
          <a:p>
            <a:pPr indent="-342900" lvl="1" marL="635508" rtl="0" algn="l">
              <a:lnSpc>
                <a:spcPct val="90000"/>
              </a:lnSpc>
              <a:spcBef>
                <a:spcPts val="400"/>
              </a:spcBef>
              <a:spcAft>
                <a:spcPts val="0"/>
              </a:spcAft>
              <a:buSzPts val="1800"/>
              <a:buFont typeface="Calibri"/>
              <a:buAutoNum type="arabicPeriod"/>
            </a:pPr>
            <a:r>
              <a:rPr lang="en-US"/>
              <a:t>Low energy trauma that will not disintegrate the ring.</a:t>
            </a:r>
            <a:endParaRPr/>
          </a:p>
          <a:p>
            <a:pPr indent="-342900" lvl="1" marL="635508" rtl="0" algn="l">
              <a:lnSpc>
                <a:spcPct val="90000"/>
              </a:lnSpc>
              <a:spcBef>
                <a:spcPts val="600"/>
              </a:spcBef>
              <a:spcAft>
                <a:spcPts val="0"/>
              </a:spcAft>
              <a:buSzPts val="1800"/>
              <a:buFont typeface="Calibri"/>
              <a:buAutoNum type="arabicPeriod"/>
            </a:pPr>
            <a:r>
              <a:rPr lang="en-US"/>
              <a:t>High  energy trauma that increases morbidity and mortality.</a:t>
            </a:r>
            <a:endParaRPr/>
          </a:p>
          <a:p>
            <a:pPr indent="-114300" lvl="0" marL="91440" rtl="0" algn="l">
              <a:lnSpc>
                <a:spcPct val="90000"/>
              </a:lnSpc>
              <a:spcBef>
                <a:spcPts val="1600"/>
              </a:spcBef>
              <a:spcAft>
                <a:spcPts val="0"/>
              </a:spcAft>
              <a:buSzPts val="1800"/>
              <a:buFont typeface="Arial"/>
              <a:buChar char="•"/>
            </a:pPr>
            <a:r>
              <a:rPr lang="en-US" sz="1800"/>
              <a:t>Hemodynamic stability of the patient: Life – limb – wound -  fracture.</a:t>
            </a:r>
            <a:endParaRPr/>
          </a:p>
          <a:p>
            <a:pPr indent="-114300" lvl="0" marL="91440" rtl="0" algn="l">
              <a:lnSpc>
                <a:spcPct val="90000"/>
              </a:lnSpc>
              <a:spcBef>
                <a:spcPts val="1400"/>
              </a:spcBef>
              <a:spcAft>
                <a:spcPts val="0"/>
              </a:spcAft>
              <a:buSzPts val="1800"/>
              <a:buFont typeface="Arial"/>
              <a:buChar char="•"/>
            </a:pPr>
            <a:r>
              <a:rPr lang="en-US" sz="1800"/>
              <a:t>Soft tissue injury</a:t>
            </a:r>
            <a:endParaRPr/>
          </a:p>
          <a:p>
            <a:pPr indent="-342900" lvl="1" marL="635508" rtl="0" algn="l">
              <a:lnSpc>
                <a:spcPct val="90000"/>
              </a:lnSpc>
              <a:spcBef>
                <a:spcPts val="400"/>
              </a:spcBef>
              <a:spcAft>
                <a:spcPts val="0"/>
              </a:spcAft>
              <a:buSzPts val="1800"/>
              <a:buFont typeface="Calibri"/>
              <a:buAutoNum type="arabicPeriod"/>
            </a:pPr>
            <a:r>
              <a:rPr lang="en-US"/>
              <a:t>Bladder </a:t>
            </a:r>
            <a:endParaRPr/>
          </a:p>
          <a:p>
            <a:pPr indent="-342900" lvl="1" marL="635508" rtl="0" algn="l">
              <a:lnSpc>
                <a:spcPct val="90000"/>
              </a:lnSpc>
              <a:spcBef>
                <a:spcPts val="600"/>
              </a:spcBef>
              <a:spcAft>
                <a:spcPts val="0"/>
              </a:spcAft>
              <a:buSzPts val="1800"/>
              <a:buFont typeface="Calibri"/>
              <a:buAutoNum type="arabicPeriod"/>
            </a:pPr>
            <a:r>
              <a:rPr lang="en-US"/>
              <a:t>Urethra</a:t>
            </a:r>
            <a:endParaRPr/>
          </a:p>
          <a:p>
            <a:pPr indent="-342900" lvl="1" marL="635508" rtl="0" algn="l">
              <a:lnSpc>
                <a:spcPct val="90000"/>
              </a:lnSpc>
              <a:spcBef>
                <a:spcPts val="600"/>
              </a:spcBef>
              <a:spcAft>
                <a:spcPts val="0"/>
              </a:spcAft>
              <a:buSzPts val="1800"/>
              <a:buFont typeface="Calibri"/>
              <a:buAutoNum type="arabicPeriod"/>
            </a:pPr>
            <a:r>
              <a:rPr lang="en-US"/>
              <a:t>Rectum</a:t>
            </a:r>
            <a:endParaRPr/>
          </a:p>
          <a:p>
            <a:pPr indent="-342900" lvl="1" marL="635508" rtl="0" algn="l">
              <a:lnSpc>
                <a:spcPct val="90000"/>
              </a:lnSpc>
              <a:spcBef>
                <a:spcPts val="600"/>
              </a:spcBef>
              <a:spcAft>
                <a:spcPts val="0"/>
              </a:spcAft>
              <a:buSzPts val="1800"/>
              <a:buFont typeface="Calibri"/>
              <a:buAutoNum type="arabicPeriod"/>
            </a:pPr>
            <a:r>
              <a:rPr lang="en-US"/>
              <a:t>Neurological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4" name="Shape 794"/>
        <p:cNvGrpSpPr/>
        <p:nvPr/>
      </p:nvGrpSpPr>
      <p:grpSpPr>
        <a:xfrm>
          <a:off x="0" y="0"/>
          <a:ext cx="0" cy="0"/>
          <a:chOff x="0" y="0"/>
          <a:chExt cx="0" cy="0"/>
        </a:xfrm>
      </p:grpSpPr>
      <p:sp>
        <p:nvSpPr>
          <p:cNvPr id="795" name="Google Shape;795;p6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6" name="Google Shape;796;p60"/>
          <p:cNvSpPr txBox="1"/>
          <p:nvPr>
            <p:ph type="title"/>
          </p:nvPr>
        </p:nvSpPr>
        <p:spPr>
          <a:xfrm>
            <a:off x="6652256" y="634946"/>
            <a:ext cx="4821283"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Femoral Shaft Fracture</a:t>
            </a:r>
            <a:endParaRPr/>
          </a:p>
        </p:txBody>
      </p:sp>
      <p:sp>
        <p:nvSpPr>
          <p:cNvPr id="797" name="Google Shape;797;p60"/>
          <p:cNvSpPr/>
          <p:nvPr/>
        </p:nvSpPr>
        <p:spPr>
          <a:xfrm>
            <a:off x="321733" y="321733"/>
            <a:ext cx="2806700" cy="2764992"/>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8" name="Google Shape;798;p60"/>
          <p:cNvSpPr/>
          <p:nvPr/>
        </p:nvSpPr>
        <p:spPr>
          <a:xfrm>
            <a:off x="3289300" y="321733"/>
            <a:ext cx="2806699" cy="2764991"/>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799" name="Google Shape;799;p60"/>
          <p:cNvCxnSpPr/>
          <p:nvPr/>
        </p:nvCxnSpPr>
        <p:spPr>
          <a:xfrm>
            <a:off x="6763893" y="2085703"/>
            <a:ext cx="411480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00" name="Google Shape;800;p60"/>
          <p:cNvSpPr/>
          <p:nvPr/>
        </p:nvSpPr>
        <p:spPr>
          <a:xfrm>
            <a:off x="321733" y="3247592"/>
            <a:ext cx="2806700" cy="2736187"/>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1" name="Google Shape;801;p60"/>
          <p:cNvSpPr/>
          <p:nvPr/>
        </p:nvSpPr>
        <p:spPr>
          <a:xfrm>
            <a:off x="3303494" y="3247592"/>
            <a:ext cx="2792505" cy="2736187"/>
          </a:xfrm>
          <a:prstGeom prst="rect">
            <a:avLst/>
          </a:prstGeom>
          <a:solidFill>
            <a:srgbClr val="FFFFFF"/>
          </a:solidFill>
          <a:ln cap="flat" cmpd="sng" w="635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2" name="Google Shape;802;p60"/>
          <p:cNvSpPr txBox="1"/>
          <p:nvPr>
            <p:ph idx="1" type="body"/>
          </p:nvPr>
        </p:nvSpPr>
        <p:spPr>
          <a:xfrm>
            <a:off x="6652256" y="2198913"/>
            <a:ext cx="4821283" cy="4024135"/>
          </a:xfrm>
          <a:prstGeom prst="rect">
            <a:avLst/>
          </a:prstGeom>
          <a:noFill/>
          <a:ln>
            <a:noFill/>
          </a:ln>
        </p:spPr>
        <p:txBody>
          <a:bodyPr anchorCtr="0" anchor="t" bIns="45700" lIns="0" spcFirstLastPara="1" rIns="0" wrap="square" tIns="45700">
            <a:noAutofit/>
          </a:bodyPr>
          <a:lstStyle/>
          <a:p>
            <a:pPr indent="-101600" lvl="0" marL="91440" rtl="0" algn="l">
              <a:lnSpc>
                <a:spcPct val="90000"/>
              </a:lnSpc>
              <a:spcBef>
                <a:spcPts val="0"/>
              </a:spcBef>
              <a:spcAft>
                <a:spcPts val="0"/>
              </a:spcAft>
              <a:buSzPts val="1600"/>
              <a:buFont typeface="Arial"/>
              <a:buChar char="•"/>
            </a:pPr>
            <a:r>
              <a:rPr lang="en-US" sz="1600"/>
              <a:t>The femoral shaft is well padded with muscles; an advantage in protecting the bone from all but the most powerful forces, but a disadvantage in that fractures are often severely displaced by muscle pull, making reduction difficult.</a:t>
            </a:r>
            <a:endParaRPr/>
          </a:p>
          <a:p>
            <a:pPr indent="-101600" lvl="0" marL="91440" rtl="0" algn="l">
              <a:lnSpc>
                <a:spcPct val="90000"/>
              </a:lnSpc>
              <a:spcBef>
                <a:spcPts val="1400"/>
              </a:spcBef>
              <a:spcAft>
                <a:spcPts val="0"/>
              </a:spcAft>
              <a:buSzPts val="1600"/>
              <a:buFont typeface="Arial"/>
              <a:buChar char="•"/>
            </a:pPr>
            <a:r>
              <a:rPr lang="en-US" sz="1600"/>
              <a:t>This is essentially a fracture of young adults and usually results from a high-energy injury. </a:t>
            </a:r>
            <a:endParaRPr/>
          </a:p>
          <a:p>
            <a:pPr indent="-285750" lvl="1" marL="578358" rtl="0" algn="l">
              <a:lnSpc>
                <a:spcPct val="90000"/>
              </a:lnSpc>
              <a:spcBef>
                <a:spcPts val="400"/>
              </a:spcBef>
              <a:spcAft>
                <a:spcPts val="0"/>
              </a:spcAft>
              <a:buSzPts val="1600"/>
              <a:buFont typeface="Noto Sans Symbols"/>
              <a:buChar char="❑"/>
            </a:pPr>
            <a:r>
              <a:rPr lang="en-US" sz="1600"/>
              <a:t>Diaphyseal fractures in elderly patients should be considered ‘pathological’ until proved otherwise. </a:t>
            </a:r>
            <a:endParaRPr/>
          </a:p>
          <a:p>
            <a:pPr indent="-285750" lvl="1" marL="578358" rtl="0" algn="l">
              <a:lnSpc>
                <a:spcPct val="90000"/>
              </a:lnSpc>
              <a:spcBef>
                <a:spcPts val="600"/>
              </a:spcBef>
              <a:spcAft>
                <a:spcPts val="0"/>
              </a:spcAft>
              <a:buSzPts val="1600"/>
              <a:buFont typeface="Noto Sans Symbols"/>
              <a:buChar char="❑"/>
            </a:pPr>
            <a:r>
              <a:rPr lang="en-US" sz="1600"/>
              <a:t>In children under 4 years of age the possibility of physical abuse must be kept in mind.</a:t>
            </a:r>
            <a:endParaRPr/>
          </a:p>
          <a:p>
            <a:pPr indent="-101600" lvl="0" marL="91440" rtl="0" algn="l">
              <a:lnSpc>
                <a:spcPct val="90000"/>
              </a:lnSpc>
              <a:spcBef>
                <a:spcPts val="1600"/>
              </a:spcBef>
              <a:spcAft>
                <a:spcPts val="0"/>
              </a:spcAft>
              <a:buSzPts val="1600"/>
              <a:buFont typeface="Arial"/>
              <a:buChar char="•"/>
            </a:pPr>
            <a:r>
              <a:rPr lang="en-US" sz="1600"/>
              <a:t>The patient comes with his proximal segment abducted (gluteus Medius and minimis) and flexed (iliopsoas) and his distal segment adducted causing a shortening of the limb.</a:t>
            </a:r>
            <a:endParaRPr/>
          </a:p>
        </p:txBody>
      </p:sp>
      <p:sp>
        <p:nvSpPr>
          <p:cNvPr id="803" name="Google Shape;803;p6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6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looking, wearing, face, food&#10;&#10;Description automatically generated" id="805" name="Google Shape;805;p60"/>
          <p:cNvPicPr preferRelativeResize="0"/>
          <p:nvPr/>
        </p:nvPicPr>
        <p:blipFill rotWithShape="1">
          <a:blip r:embed="rId3">
            <a:alphaModFix/>
          </a:blip>
          <a:srcRect b="0" l="0" r="0" t="0"/>
          <a:stretch/>
        </p:blipFill>
        <p:spPr>
          <a:xfrm>
            <a:off x="3303494" y="350425"/>
            <a:ext cx="2753916" cy="2736187"/>
          </a:xfrm>
          <a:prstGeom prst="rect">
            <a:avLst/>
          </a:prstGeom>
          <a:noFill/>
          <a:ln>
            <a:noFill/>
          </a:ln>
        </p:spPr>
      </p:pic>
      <p:pic>
        <p:nvPicPr>
          <p:cNvPr descr="A picture containing looking, holding, standing, young&#10;&#10;Description automatically generated" id="806" name="Google Shape;806;p60"/>
          <p:cNvPicPr preferRelativeResize="0"/>
          <p:nvPr/>
        </p:nvPicPr>
        <p:blipFill rotWithShape="1">
          <a:blip r:embed="rId4">
            <a:alphaModFix/>
          </a:blip>
          <a:srcRect b="0" l="0" r="0" t="0"/>
          <a:stretch/>
        </p:blipFill>
        <p:spPr>
          <a:xfrm>
            <a:off x="321732" y="350426"/>
            <a:ext cx="2782685" cy="2743200"/>
          </a:xfrm>
          <a:prstGeom prst="rect">
            <a:avLst/>
          </a:prstGeom>
          <a:noFill/>
          <a:ln>
            <a:noFill/>
          </a:ln>
        </p:spPr>
      </p:pic>
      <p:pic>
        <p:nvPicPr>
          <p:cNvPr descr="A picture containing film, shirt, person, pink&#10;&#10;Description automatically generated" id="807" name="Google Shape;807;p60"/>
          <p:cNvPicPr preferRelativeResize="0"/>
          <p:nvPr/>
        </p:nvPicPr>
        <p:blipFill rotWithShape="1">
          <a:blip r:embed="rId5">
            <a:alphaModFix/>
          </a:blip>
          <a:srcRect b="0" l="0" r="0" t="0"/>
          <a:stretch/>
        </p:blipFill>
        <p:spPr>
          <a:xfrm>
            <a:off x="321731" y="3280888"/>
            <a:ext cx="2782685" cy="2702891"/>
          </a:xfrm>
          <a:prstGeom prst="rect">
            <a:avLst/>
          </a:prstGeom>
          <a:noFill/>
          <a:ln>
            <a:noFill/>
          </a:ln>
        </p:spPr>
      </p:pic>
      <p:pic>
        <p:nvPicPr>
          <p:cNvPr descr="A picture containing shirt, sitting, person, wearing&#10;&#10;Description automatically generated" id="808" name="Google Shape;808;p60"/>
          <p:cNvPicPr preferRelativeResize="0"/>
          <p:nvPr/>
        </p:nvPicPr>
        <p:blipFill rotWithShape="1">
          <a:blip r:embed="rId6">
            <a:alphaModFix/>
          </a:blip>
          <a:srcRect b="0" l="0" r="0" t="0"/>
          <a:stretch/>
        </p:blipFill>
        <p:spPr>
          <a:xfrm>
            <a:off x="3289299" y="3260425"/>
            <a:ext cx="2768111" cy="272335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3" name="Shape 813"/>
        <p:cNvGrpSpPr/>
        <p:nvPr/>
      </p:nvGrpSpPr>
      <p:grpSpPr>
        <a:xfrm>
          <a:off x="0" y="0"/>
          <a:ext cx="0" cy="0"/>
          <a:chOff x="0" y="0"/>
          <a:chExt cx="0" cy="0"/>
        </a:xfrm>
      </p:grpSpPr>
      <p:sp>
        <p:nvSpPr>
          <p:cNvPr id="814" name="Google Shape;814;p6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5" name="Google Shape;815;p61"/>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Femoral Shaft Fracture</a:t>
            </a:r>
            <a:endParaRPr/>
          </a:p>
        </p:txBody>
      </p:sp>
      <p:pic>
        <p:nvPicPr>
          <p:cNvPr descr="A picture containing film&#10;&#10;Description automatically generated" id="816" name="Google Shape;816;p61"/>
          <p:cNvPicPr preferRelativeResize="0"/>
          <p:nvPr/>
        </p:nvPicPr>
        <p:blipFill rotWithShape="1">
          <a:blip r:embed="rId3">
            <a:alphaModFix/>
          </a:blip>
          <a:srcRect b="0" l="0" r="0" t="0"/>
          <a:stretch/>
        </p:blipFill>
        <p:spPr>
          <a:xfrm>
            <a:off x="653144" y="542860"/>
            <a:ext cx="5127172" cy="5349993"/>
          </a:xfrm>
          <a:prstGeom prst="rect">
            <a:avLst/>
          </a:prstGeom>
          <a:noFill/>
          <a:ln>
            <a:noFill/>
          </a:ln>
        </p:spPr>
      </p:pic>
      <p:cxnSp>
        <p:nvCxnSpPr>
          <p:cNvPr id="817" name="Google Shape;817;p61"/>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18" name="Google Shape;818;p61"/>
          <p:cNvSpPr txBox="1"/>
          <p:nvPr>
            <p:ph idx="1" type="body"/>
          </p:nvPr>
        </p:nvSpPr>
        <p:spPr>
          <a:xfrm>
            <a:off x="6411684" y="2198913"/>
            <a:ext cx="5127172" cy="4024127"/>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t> X-rays</a:t>
            </a:r>
            <a:endParaRPr/>
          </a:p>
          <a:p>
            <a:pPr indent="-285750" lvl="1" marL="578358" rtl="0" algn="l">
              <a:lnSpc>
                <a:spcPct val="90000"/>
              </a:lnSpc>
              <a:spcBef>
                <a:spcPts val="400"/>
              </a:spcBef>
              <a:spcAft>
                <a:spcPts val="0"/>
              </a:spcAft>
              <a:buSzPts val="2000"/>
              <a:buFont typeface="Noto Sans Symbols"/>
              <a:buChar char="❑"/>
            </a:pPr>
            <a:r>
              <a:rPr lang="en-US" sz="2000"/>
              <a:t>Most fractures of the femoral shaft have some degree of comminution, although it is not always apparent on x-ray; it reflects the amount of force involved in these injuries. Displacement may be in any direction. </a:t>
            </a:r>
            <a:endParaRPr/>
          </a:p>
          <a:p>
            <a:pPr indent="-285750" lvl="1" marL="578358" rtl="0" algn="l">
              <a:lnSpc>
                <a:spcPct val="90000"/>
              </a:lnSpc>
              <a:spcBef>
                <a:spcPts val="600"/>
              </a:spcBef>
              <a:spcAft>
                <a:spcPts val="0"/>
              </a:spcAft>
              <a:buSzPts val="2000"/>
              <a:buFont typeface="Noto Sans Symbols"/>
              <a:buChar char="❑"/>
            </a:pPr>
            <a:r>
              <a:rPr lang="en-US" sz="2000"/>
              <a:t>Sometimes there are two fracture lines separated by an unbroken length of bone – the ‘segmental fracture’. </a:t>
            </a:r>
            <a:endParaRPr/>
          </a:p>
          <a:p>
            <a:pPr indent="-285750" lvl="1" marL="578358" rtl="0" algn="l">
              <a:lnSpc>
                <a:spcPct val="90000"/>
              </a:lnSpc>
              <a:spcBef>
                <a:spcPts val="600"/>
              </a:spcBef>
              <a:spcAft>
                <a:spcPts val="0"/>
              </a:spcAft>
              <a:buSzPts val="2000"/>
              <a:buFont typeface="Noto Sans Symbols"/>
              <a:buChar char="❑"/>
            </a:pPr>
            <a:r>
              <a:rPr lang="en-US" sz="2000"/>
              <a:t>The pelvis and knee must always be x-rayed to avoid missing an associated injury.</a:t>
            </a:r>
            <a:endParaRPr/>
          </a:p>
        </p:txBody>
      </p:sp>
      <p:sp>
        <p:nvSpPr>
          <p:cNvPr id="819" name="Google Shape;819;p6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6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5" name="Shape 825"/>
        <p:cNvGrpSpPr/>
        <p:nvPr/>
      </p:nvGrpSpPr>
      <p:grpSpPr>
        <a:xfrm>
          <a:off x="0" y="0"/>
          <a:ext cx="0" cy="0"/>
          <a:chOff x="0" y="0"/>
          <a:chExt cx="0" cy="0"/>
        </a:xfrm>
      </p:grpSpPr>
      <p:sp>
        <p:nvSpPr>
          <p:cNvPr id="826" name="Google Shape;826;p62"/>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7" name="Google Shape;827;p62"/>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62"/>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Femoral Shaft Fracture - Management</a:t>
            </a:r>
            <a:endParaRPr/>
          </a:p>
        </p:txBody>
      </p:sp>
      <p:sp>
        <p:nvSpPr>
          <p:cNvPr id="829" name="Google Shape;829;p62"/>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62"/>
          <p:cNvSpPr txBox="1"/>
          <p:nvPr>
            <p:ph idx="1" type="body"/>
          </p:nvPr>
        </p:nvSpPr>
        <p:spPr>
          <a:xfrm>
            <a:off x="4244079" y="177800"/>
            <a:ext cx="7695692" cy="7175500"/>
          </a:xfrm>
          <a:prstGeom prst="rect">
            <a:avLst/>
          </a:prstGeom>
          <a:noFill/>
          <a:ln>
            <a:noFill/>
          </a:ln>
        </p:spPr>
        <p:txBody>
          <a:bodyPr anchorCtr="0" anchor="ctr" bIns="45700" lIns="0" spcFirstLastPara="1" rIns="0" wrap="square" tIns="45700">
            <a:normAutofit/>
          </a:bodyPr>
          <a:lstStyle/>
          <a:p>
            <a:pPr indent="-127000" lvl="0" marL="91440" rtl="0" algn="l">
              <a:lnSpc>
                <a:spcPct val="90000"/>
              </a:lnSpc>
              <a:spcBef>
                <a:spcPts val="0"/>
              </a:spcBef>
              <a:spcAft>
                <a:spcPts val="0"/>
              </a:spcAft>
              <a:buSzPts val="2000"/>
              <a:buFont typeface="Arial"/>
              <a:buChar char="•"/>
            </a:pPr>
            <a:r>
              <a:rPr lang="en-US">
                <a:latin typeface="Calibri"/>
                <a:ea typeface="Calibri"/>
                <a:cs typeface="Calibri"/>
                <a:sym typeface="Calibri"/>
              </a:rPr>
              <a:t>The risk of systemic complications (significant blood loss) in these high-energy injuries can be significantly reduced by early stabilization of the fracture. </a:t>
            </a:r>
            <a:endParaRPr/>
          </a:p>
          <a:p>
            <a:pPr indent="0" lvl="0" marL="91440" rtl="0" algn="l">
              <a:lnSpc>
                <a:spcPct val="90000"/>
              </a:lnSpc>
              <a:spcBef>
                <a:spcPts val="0"/>
              </a:spcBef>
              <a:spcAft>
                <a:spcPts val="0"/>
              </a:spcAft>
              <a:buSzPts val="2000"/>
              <a:buFont typeface="Arial"/>
              <a:buNone/>
            </a:pPr>
            <a:r>
              <a:t/>
            </a:r>
            <a:endParaRPr>
              <a:latin typeface="Calibri"/>
              <a:ea typeface="Calibri"/>
              <a:cs typeface="Calibri"/>
              <a:sym typeface="Calibri"/>
            </a:endParaRPr>
          </a:p>
          <a:p>
            <a:pPr indent="-182880" lvl="1" marL="384048" rtl="0" algn="l">
              <a:lnSpc>
                <a:spcPct val="90000"/>
              </a:lnSpc>
              <a:spcBef>
                <a:spcPts val="0"/>
              </a:spcBef>
              <a:spcAft>
                <a:spcPts val="0"/>
              </a:spcAft>
              <a:buSzPts val="2000"/>
              <a:buFont typeface="Noto Sans Symbols"/>
              <a:buChar char="❑"/>
            </a:pPr>
            <a:r>
              <a:rPr lang="en-US" sz="2000">
                <a:latin typeface="Calibri"/>
                <a:ea typeface="Calibri"/>
                <a:cs typeface="Calibri"/>
                <a:sym typeface="Calibri"/>
              </a:rPr>
              <a:t>Traction can reduce and hold most fractures in reasonable alignment and certainly the patient should be transported from the scene of the accident with the limb splinted.</a:t>
            </a:r>
            <a:endParaRPr/>
          </a:p>
          <a:p>
            <a:pPr indent="0" lvl="1" marL="201168" rtl="0" algn="l">
              <a:lnSpc>
                <a:spcPct val="90000"/>
              </a:lnSpc>
              <a:spcBef>
                <a:spcPts val="0"/>
              </a:spcBef>
              <a:spcAft>
                <a:spcPts val="0"/>
              </a:spcAft>
              <a:buSzPts val="2000"/>
              <a:buNone/>
            </a:pPr>
            <a:r>
              <a:t/>
            </a:r>
            <a:endParaRPr sz="2000">
              <a:latin typeface="Calibri"/>
              <a:ea typeface="Calibri"/>
              <a:cs typeface="Calibri"/>
              <a:sym typeface="Calibri"/>
            </a:endParaRPr>
          </a:p>
          <a:p>
            <a:pPr indent="-182880" lvl="1" marL="384048" rtl="0" algn="l">
              <a:lnSpc>
                <a:spcPct val="90000"/>
              </a:lnSpc>
              <a:spcBef>
                <a:spcPts val="0"/>
              </a:spcBef>
              <a:spcAft>
                <a:spcPts val="0"/>
              </a:spcAft>
              <a:buSzPts val="2000"/>
              <a:buFont typeface="Noto Sans Symbols"/>
              <a:buChar char="❑"/>
            </a:pPr>
            <a:r>
              <a:rPr lang="en-US" sz="2000">
                <a:latin typeface="Calibri"/>
                <a:ea typeface="Calibri"/>
                <a:cs typeface="Calibri"/>
                <a:sym typeface="Calibri"/>
              </a:rPr>
              <a:t>Definitive treatment will depend on the type of fracture and patient.</a:t>
            </a:r>
            <a:endParaRPr/>
          </a:p>
          <a:p>
            <a:pPr indent="0" lvl="0" marL="0" marR="0" rtl="0" algn="l">
              <a:lnSpc>
                <a:spcPct val="90000"/>
              </a:lnSpc>
              <a:spcBef>
                <a:spcPts val="0"/>
              </a:spcBef>
              <a:spcAft>
                <a:spcPts val="0"/>
              </a:spcAft>
              <a:buSzPts val="2000"/>
              <a:buNone/>
            </a:pPr>
            <a:r>
              <a:t/>
            </a:r>
            <a:endParaRPr/>
          </a:p>
          <a:p>
            <a:pPr indent="0" lvl="0" marL="0" rtl="0" algn="l">
              <a:lnSpc>
                <a:spcPct val="90000"/>
              </a:lnSpc>
              <a:spcBef>
                <a:spcPts val="1200"/>
              </a:spcBef>
              <a:spcAft>
                <a:spcPts val="0"/>
              </a:spcAft>
              <a:buSzPts val="2000"/>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4" name="Shape 834"/>
        <p:cNvGrpSpPr/>
        <p:nvPr/>
      </p:nvGrpSpPr>
      <p:grpSpPr>
        <a:xfrm>
          <a:off x="0" y="0"/>
          <a:ext cx="0" cy="0"/>
          <a:chOff x="0" y="0"/>
          <a:chExt cx="0" cy="0"/>
        </a:xfrm>
      </p:grpSpPr>
      <p:sp>
        <p:nvSpPr>
          <p:cNvPr id="835" name="Google Shape;835;p63"/>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6" name="Google Shape;836;p63"/>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63"/>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Femoral Shaft Fracture - Management</a:t>
            </a:r>
            <a:endParaRPr/>
          </a:p>
        </p:txBody>
      </p:sp>
      <p:sp>
        <p:nvSpPr>
          <p:cNvPr id="838" name="Google Shape;838;p63"/>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63"/>
          <p:cNvSpPr txBox="1"/>
          <p:nvPr>
            <p:ph idx="1" type="body"/>
          </p:nvPr>
        </p:nvSpPr>
        <p:spPr>
          <a:xfrm>
            <a:off x="4742016" y="872596"/>
            <a:ext cx="6413663" cy="5646208"/>
          </a:xfrm>
          <a:prstGeom prst="rect">
            <a:avLst/>
          </a:prstGeom>
          <a:noFill/>
          <a:ln>
            <a:noFill/>
          </a:ln>
        </p:spPr>
        <p:txBody>
          <a:bodyPr anchorCtr="0" anchor="ctr" bIns="45700" lIns="0" spcFirstLastPara="1" rIns="0" wrap="square" tIns="45700">
            <a:normAutofit/>
          </a:bodyPr>
          <a:lstStyle/>
          <a:p>
            <a:pPr indent="-342900" lvl="0" marL="342900" marR="0" rtl="0" algn="l">
              <a:lnSpc>
                <a:spcPct val="90000"/>
              </a:lnSpc>
              <a:spcBef>
                <a:spcPts val="0"/>
              </a:spcBef>
              <a:spcAft>
                <a:spcPts val="0"/>
              </a:spcAft>
              <a:buSzPts val="1850"/>
              <a:buFont typeface="Calibri"/>
              <a:buAutoNum type="arabicPeriod"/>
            </a:pPr>
            <a:r>
              <a:rPr i="0" lang="en-US" sz="1850">
                <a:latin typeface="Calibri"/>
                <a:ea typeface="Calibri"/>
                <a:cs typeface="Calibri"/>
                <a:sym typeface="Calibri"/>
              </a:rPr>
              <a:t>Traction and bracing</a:t>
            </a:r>
            <a:endParaRPr/>
          </a:p>
          <a:p>
            <a:pPr indent="-182880" lvl="2" marL="566928" rtl="0" algn="l">
              <a:lnSpc>
                <a:spcPct val="90000"/>
              </a:lnSpc>
              <a:spcBef>
                <a:spcPts val="0"/>
              </a:spcBef>
              <a:spcAft>
                <a:spcPts val="0"/>
              </a:spcAft>
              <a:buSzPts val="1850"/>
              <a:buFont typeface="Arial"/>
              <a:buChar char="•"/>
            </a:pPr>
            <a:r>
              <a:rPr lang="en-US" sz="1850">
                <a:latin typeface="Calibri"/>
                <a:ea typeface="Calibri"/>
                <a:cs typeface="Calibri"/>
                <a:sym typeface="Calibri"/>
              </a:rPr>
              <a:t>The main indications for traction are</a:t>
            </a:r>
            <a:endParaRPr/>
          </a:p>
          <a:p>
            <a:pPr indent="-342900" lvl="4" marL="1184148" rtl="0" algn="l">
              <a:lnSpc>
                <a:spcPct val="90000"/>
              </a:lnSpc>
              <a:spcBef>
                <a:spcPts val="0"/>
              </a:spcBef>
              <a:spcAft>
                <a:spcPts val="0"/>
              </a:spcAft>
              <a:buSzPts val="1850"/>
              <a:buFont typeface="Calibri"/>
              <a:buAutoNum type="arabicPeriod"/>
            </a:pPr>
            <a:r>
              <a:rPr lang="en-US" sz="1850">
                <a:latin typeface="Calibri"/>
                <a:ea typeface="Calibri"/>
                <a:cs typeface="Calibri"/>
                <a:sym typeface="Calibri"/>
              </a:rPr>
              <a:t>Fractures in children.</a:t>
            </a:r>
            <a:endParaRPr/>
          </a:p>
          <a:p>
            <a:pPr indent="-342900" lvl="4" marL="1184148" rtl="0" algn="l">
              <a:lnSpc>
                <a:spcPct val="90000"/>
              </a:lnSpc>
              <a:spcBef>
                <a:spcPts val="0"/>
              </a:spcBef>
              <a:spcAft>
                <a:spcPts val="0"/>
              </a:spcAft>
              <a:buSzPts val="1850"/>
              <a:buFont typeface="Calibri"/>
              <a:buAutoNum type="arabicPeriod"/>
            </a:pPr>
            <a:r>
              <a:rPr lang="en-US" sz="1850">
                <a:latin typeface="Calibri"/>
                <a:ea typeface="Calibri"/>
                <a:cs typeface="Calibri"/>
                <a:sym typeface="Calibri"/>
              </a:rPr>
              <a:t>Contraindications to anesthesia.</a:t>
            </a:r>
            <a:endParaRPr/>
          </a:p>
          <a:p>
            <a:pPr indent="-342900" lvl="4" marL="1184148" rtl="0" algn="l">
              <a:lnSpc>
                <a:spcPct val="90000"/>
              </a:lnSpc>
              <a:spcBef>
                <a:spcPts val="0"/>
              </a:spcBef>
              <a:spcAft>
                <a:spcPts val="0"/>
              </a:spcAft>
              <a:buSzPts val="1850"/>
              <a:buFont typeface="Calibri"/>
              <a:buAutoNum type="arabicPeriod"/>
            </a:pPr>
            <a:r>
              <a:rPr lang="en-US" sz="1850">
                <a:latin typeface="Calibri"/>
                <a:ea typeface="Calibri"/>
                <a:cs typeface="Calibri"/>
                <a:sym typeface="Calibri"/>
              </a:rPr>
              <a:t>Lack of suitable skill or facilities for internal fixation. </a:t>
            </a:r>
            <a:endParaRPr/>
          </a:p>
          <a:p>
            <a:pPr indent="0" lvl="4" marL="841248" rtl="0" algn="l">
              <a:lnSpc>
                <a:spcPct val="90000"/>
              </a:lnSpc>
              <a:spcBef>
                <a:spcPts val="0"/>
              </a:spcBef>
              <a:spcAft>
                <a:spcPts val="0"/>
              </a:spcAft>
              <a:buSzPts val="1850"/>
              <a:buNone/>
            </a:pPr>
            <a:r>
              <a:t/>
            </a:r>
            <a:endParaRPr sz="1850">
              <a:latin typeface="Calibri"/>
              <a:ea typeface="Calibri"/>
              <a:cs typeface="Calibri"/>
              <a:sym typeface="Calibri"/>
            </a:endParaRPr>
          </a:p>
          <a:p>
            <a:pPr indent="-182880" lvl="2" marL="566928" rtl="0" algn="l">
              <a:lnSpc>
                <a:spcPct val="90000"/>
              </a:lnSpc>
              <a:spcBef>
                <a:spcPts val="0"/>
              </a:spcBef>
              <a:spcAft>
                <a:spcPts val="0"/>
              </a:spcAft>
              <a:buSzPts val="1850"/>
              <a:buFont typeface="Arial"/>
              <a:buChar char="•"/>
            </a:pPr>
            <a:r>
              <a:rPr lang="en-US" sz="1850">
                <a:latin typeface="Calibri"/>
                <a:ea typeface="Calibri"/>
                <a:cs typeface="Calibri"/>
                <a:sym typeface="Calibri"/>
              </a:rPr>
              <a:t>It is a poor choice for elderly patients, for pathological fractures and for those with multiple injuries. </a:t>
            </a:r>
            <a:endParaRPr/>
          </a:p>
          <a:p>
            <a:pPr indent="-65405" lvl="2" marL="566928" rtl="0" algn="l">
              <a:lnSpc>
                <a:spcPct val="90000"/>
              </a:lnSpc>
              <a:spcBef>
                <a:spcPts val="0"/>
              </a:spcBef>
              <a:spcAft>
                <a:spcPts val="0"/>
              </a:spcAft>
              <a:buSzPts val="1850"/>
              <a:buFont typeface="Arial"/>
              <a:buNone/>
            </a:pPr>
            <a:r>
              <a:t/>
            </a:r>
            <a:endParaRPr sz="1850">
              <a:latin typeface="Calibri"/>
              <a:ea typeface="Calibri"/>
              <a:cs typeface="Calibri"/>
              <a:sym typeface="Calibri"/>
            </a:endParaRPr>
          </a:p>
          <a:p>
            <a:pPr indent="-182880" lvl="2" marL="566928" rtl="0" algn="l">
              <a:lnSpc>
                <a:spcPct val="90000"/>
              </a:lnSpc>
              <a:spcBef>
                <a:spcPts val="0"/>
              </a:spcBef>
              <a:spcAft>
                <a:spcPts val="0"/>
              </a:spcAft>
              <a:buSzPts val="1850"/>
              <a:buFont typeface="Arial"/>
              <a:buChar char="•"/>
            </a:pPr>
            <a:r>
              <a:rPr lang="en-US" sz="1850">
                <a:latin typeface="Calibri"/>
                <a:ea typeface="Calibri"/>
                <a:cs typeface="Calibri"/>
                <a:sym typeface="Calibri"/>
              </a:rPr>
              <a:t>The chief drawback is the length of time spent in bed (10–14 weeks for adults) with its attendant problems. </a:t>
            </a:r>
            <a:endParaRPr/>
          </a:p>
          <a:p>
            <a:pPr indent="-182880" lvl="4" marL="932688" rtl="0" algn="l">
              <a:lnSpc>
                <a:spcPct val="90000"/>
              </a:lnSpc>
              <a:spcBef>
                <a:spcPts val="0"/>
              </a:spcBef>
              <a:spcAft>
                <a:spcPts val="0"/>
              </a:spcAft>
              <a:buSzPts val="1850"/>
              <a:buFont typeface="Noto Sans Symbols"/>
              <a:buChar char="❑"/>
            </a:pPr>
            <a:r>
              <a:rPr lang="en-US" sz="1850">
                <a:latin typeface="Calibri"/>
                <a:ea typeface="Calibri"/>
                <a:cs typeface="Calibri"/>
                <a:sym typeface="Calibri"/>
              </a:rPr>
              <a:t>Can be overcomes by reducing the time in traction and then changing to a plaster spica or functional bracing; this is applicable once the fracture is ‘sticky’, usually around 6–8 weeks.</a:t>
            </a:r>
            <a:endParaRPr/>
          </a:p>
          <a:p>
            <a:pPr indent="-65405" lvl="4" marL="932688" rtl="0" algn="l">
              <a:lnSpc>
                <a:spcPct val="90000"/>
              </a:lnSpc>
              <a:spcBef>
                <a:spcPts val="0"/>
              </a:spcBef>
              <a:spcAft>
                <a:spcPts val="0"/>
              </a:spcAft>
              <a:buSzPts val="1850"/>
              <a:buFont typeface="Noto Sans Symbols"/>
              <a:buNone/>
            </a:pPr>
            <a:r>
              <a:t/>
            </a:r>
            <a:endParaRPr sz="1850">
              <a:latin typeface="Calibri"/>
              <a:ea typeface="Calibri"/>
              <a:cs typeface="Calibri"/>
              <a:sym typeface="Calibri"/>
            </a:endParaRPr>
          </a:p>
          <a:p>
            <a:pPr indent="-182880" lvl="2" marL="566928" rtl="0" algn="l">
              <a:lnSpc>
                <a:spcPct val="90000"/>
              </a:lnSpc>
              <a:spcBef>
                <a:spcPts val="0"/>
              </a:spcBef>
              <a:spcAft>
                <a:spcPts val="0"/>
              </a:spcAft>
              <a:buSzPts val="1850"/>
              <a:buFont typeface="Arial"/>
              <a:buChar char="•"/>
            </a:pPr>
            <a:r>
              <a:rPr lang="en-US" sz="1850">
                <a:latin typeface="Calibri"/>
                <a:ea typeface="Calibri"/>
                <a:cs typeface="Calibri"/>
                <a:sym typeface="Calibri"/>
              </a:rPr>
              <a:t>While the patient is in traction, joint mobility must be preserved by encouraging movement and exercises.</a:t>
            </a:r>
            <a:endParaRPr/>
          </a:p>
          <a:p>
            <a:pPr indent="0" lvl="2" marL="384048" rtl="0" algn="l">
              <a:lnSpc>
                <a:spcPct val="90000"/>
              </a:lnSpc>
              <a:spcBef>
                <a:spcPts val="0"/>
              </a:spcBef>
              <a:spcAft>
                <a:spcPts val="0"/>
              </a:spcAft>
              <a:buSzPts val="1850"/>
              <a:buNone/>
            </a:pPr>
            <a:r>
              <a:rPr lang="en-US" sz="1850">
                <a:latin typeface="Calibri"/>
                <a:ea typeface="Calibri"/>
                <a:cs typeface="Calibri"/>
                <a:sym typeface="Calibri"/>
              </a:rPr>
              <a:t> </a:t>
            </a:r>
            <a:endParaRPr/>
          </a:p>
          <a:p>
            <a:pPr indent="-182880" lvl="2" marL="566928" rtl="0" algn="l">
              <a:lnSpc>
                <a:spcPct val="90000"/>
              </a:lnSpc>
              <a:spcBef>
                <a:spcPts val="0"/>
              </a:spcBef>
              <a:spcAft>
                <a:spcPts val="0"/>
              </a:spcAft>
              <a:buSzPts val="1850"/>
              <a:buFont typeface="Arial"/>
              <a:buChar char="•"/>
            </a:pPr>
            <a:r>
              <a:rPr lang="en-US" sz="1850">
                <a:latin typeface="Calibri"/>
                <a:ea typeface="Calibri"/>
                <a:cs typeface="Calibri"/>
                <a:sym typeface="Calibri"/>
              </a:rPr>
              <a:t>The position of the fragments should be checked repeatedly by x-ray and the system adjusted if necessary.</a:t>
            </a:r>
            <a:endParaRPr sz="1850">
              <a:latin typeface="Calibri"/>
              <a:ea typeface="Calibri"/>
              <a:cs typeface="Calibri"/>
              <a:sym typeface="Calibri"/>
            </a:endParaRPr>
          </a:p>
          <a:p>
            <a:pPr indent="0" lvl="0" marL="91440" rtl="0" algn="l">
              <a:lnSpc>
                <a:spcPct val="90000"/>
              </a:lnSpc>
              <a:spcBef>
                <a:spcPts val="0"/>
              </a:spcBef>
              <a:spcAft>
                <a:spcPts val="0"/>
              </a:spcAft>
              <a:buClr>
                <a:srgbClr val="3F3F3F"/>
              </a:buClr>
              <a:buSzPts val="1850"/>
              <a:buFont typeface="Arial"/>
              <a:buNone/>
            </a:pPr>
            <a:r>
              <a:t/>
            </a:r>
            <a:endParaRPr sz="1850">
              <a:latin typeface="Calibri"/>
              <a:ea typeface="Calibri"/>
              <a:cs typeface="Calibri"/>
              <a:sym typeface="Calibri"/>
            </a:endParaRPr>
          </a:p>
          <a:p>
            <a:pPr indent="0" lvl="0" marL="91440" rtl="0" algn="l">
              <a:lnSpc>
                <a:spcPct val="90000"/>
              </a:lnSpc>
              <a:spcBef>
                <a:spcPts val="1200"/>
              </a:spcBef>
              <a:spcAft>
                <a:spcPts val="0"/>
              </a:spcAft>
              <a:buSzPts val="1850"/>
              <a:buNone/>
            </a:pPr>
            <a:r>
              <a:t/>
            </a:r>
            <a:endParaRPr sz="185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3" name="Shape 843"/>
        <p:cNvGrpSpPr/>
        <p:nvPr/>
      </p:nvGrpSpPr>
      <p:grpSpPr>
        <a:xfrm>
          <a:off x="0" y="0"/>
          <a:ext cx="0" cy="0"/>
          <a:chOff x="0" y="0"/>
          <a:chExt cx="0" cy="0"/>
        </a:xfrm>
      </p:grpSpPr>
      <p:sp>
        <p:nvSpPr>
          <p:cNvPr id="844" name="Google Shape;844;p64"/>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5" name="Google Shape;845;p64"/>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4"/>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Femoral Shaft Fracture - Management</a:t>
            </a:r>
            <a:endParaRPr/>
          </a:p>
        </p:txBody>
      </p:sp>
      <p:sp>
        <p:nvSpPr>
          <p:cNvPr id="847" name="Google Shape;847;p64"/>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4"/>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startAt="2"/>
            </a:pPr>
            <a:r>
              <a:rPr i="0" lang="en-US">
                <a:latin typeface="Calibri"/>
                <a:ea typeface="Calibri"/>
                <a:cs typeface="Calibri"/>
                <a:sym typeface="Calibri"/>
              </a:rPr>
              <a:t>Operative</a:t>
            </a:r>
            <a:endParaRPr/>
          </a:p>
          <a:p>
            <a:pPr indent="-182880" lvl="1" marL="384048" rtl="0" algn="l">
              <a:lnSpc>
                <a:spcPct val="90000"/>
              </a:lnSpc>
              <a:spcBef>
                <a:spcPts val="0"/>
              </a:spcBef>
              <a:spcAft>
                <a:spcPts val="0"/>
              </a:spcAft>
              <a:buSzPts val="2000"/>
              <a:buFont typeface="Arial"/>
              <a:buChar char="•"/>
            </a:pPr>
            <a:r>
              <a:rPr lang="en-US" sz="2000">
                <a:latin typeface="Calibri"/>
                <a:ea typeface="Calibri"/>
                <a:cs typeface="Calibri"/>
                <a:sym typeface="Calibri"/>
              </a:rPr>
              <a:t>Open reduction and internal fixation by Intramedullary nailing is the method of choice for most femoral shaft fractures. It needs from 4 – 6 months to be completely healed.</a:t>
            </a:r>
            <a:endParaRPr/>
          </a:p>
          <a:p>
            <a:pPr indent="0" lvl="0" marL="0" marR="0" rtl="0" algn="l">
              <a:lnSpc>
                <a:spcPct val="90000"/>
              </a:lnSpc>
              <a:spcBef>
                <a:spcPts val="0"/>
              </a:spcBef>
              <a:spcAft>
                <a:spcPts val="0"/>
              </a:spcAft>
              <a:buSzPts val="2000"/>
              <a:buNone/>
            </a:pPr>
            <a:r>
              <a:rPr lang="en-US">
                <a:latin typeface="Calibri"/>
                <a:ea typeface="Calibri"/>
                <a:cs typeface="Calibri"/>
                <a:sym typeface="Calibri"/>
              </a:rPr>
              <a:t> </a:t>
            </a:r>
            <a:endParaRPr>
              <a:latin typeface="Calibri"/>
              <a:ea typeface="Calibri"/>
              <a:cs typeface="Calibri"/>
              <a:sym typeface="Calibri"/>
            </a:endParaRPr>
          </a:p>
          <a:p>
            <a:pPr indent="-182880" lvl="1" marL="384048" rtl="0" algn="l">
              <a:lnSpc>
                <a:spcPct val="90000"/>
              </a:lnSpc>
              <a:spcBef>
                <a:spcPts val="0"/>
              </a:spcBef>
              <a:spcAft>
                <a:spcPts val="0"/>
              </a:spcAft>
              <a:buSzPts val="2000"/>
              <a:buFont typeface="Arial"/>
              <a:buChar char="•"/>
            </a:pPr>
            <a:r>
              <a:rPr i="0" lang="en-US" sz="2000">
                <a:latin typeface="Calibri"/>
                <a:ea typeface="Calibri"/>
                <a:cs typeface="Calibri"/>
                <a:sym typeface="Calibri"/>
              </a:rPr>
              <a:t>External fixation</a:t>
            </a:r>
            <a:endParaRPr i="0" sz="2000">
              <a:latin typeface="Calibri"/>
              <a:ea typeface="Calibri"/>
              <a:cs typeface="Calibri"/>
              <a:sym typeface="Calibri"/>
            </a:endParaRPr>
          </a:p>
          <a:p>
            <a:pPr indent="-182880" lvl="2" marL="566928" rtl="0" algn="l">
              <a:lnSpc>
                <a:spcPct val="90000"/>
              </a:lnSpc>
              <a:spcBef>
                <a:spcPts val="0"/>
              </a:spcBef>
              <a:spcAft>
                <a:spcPts val="0"/>
              </a:spcAft>
              <a:buSzPts val="2000"/>
              <a:buFont typeface="Noto Sans Symbols"/>
              <a:buChar char="❑"/>
            </a:pPr>
            <a:r>
              <a:rPr lang="en-US" sz="2000">
                <a:latin typeface="Calibri"/>
                <a:ea typeface="Calibri"/>
                <a:cs typeface="Calibri"/>
                <a:sym typeface="Calibri"/>
              </a:rPr>
              <a:t>The main indications for external fixation are</a:t>
            </a:r>
            <a:endParaRPr/>
          </a:p>
          <a:p>
            <a:pPr indent="-342900" lvl="3" marL="909828" rtl="0" algn="l">
              <a:lnSpc>
                <a:spcPct val="90000"/>
              </a:lnSpc>
              <a:spcBef>
                <a:spcPts val="0"/>
              </a:spcBef>
              <a:spcAft>
                <a:spcPts val="0"/>
              </a:spcAft>
              <a:buSzPts val="2000"/>
              <a:buFont typeface="Calibri"/>
              <a:buAutoNum type="arabicPeriod"/>
            </a:pPr>
            <a:r>
              <a:rPr lang="en-US" sz="2000">
                <a:latin typeface="Calibri"/>
                <a:ea typeface="Calibri"/>
                <a:cs typeface="Calibri"/>
                <a:sym typeface="Calibri"/>
              </a:rPr>
              <a:t>The treatment of severe open injuries.</a:t>
            </a:r>
            <a:endParaRPr/>
          </a:p>
          <a:p>
            <a:pPr indent="-342900" lvl="3" marL="909828" rtl="0" algn="l">
              <a:lnSpc>
                <a:spcPct val="90000"/>
              </a:lnSpc>
              <a:spcBef>
                <a:spcPts val="0"/>
              </a:spcBef>
              <a:spcAft>
                <a:spcPts val="0"/>
              </a:spcAft>
              <a:buSzPts val="2000"/>
              <a:buFont typeface="Calibri"/>
              <a:buAutoNum type="arabicPeriod"/>
            </a:pPr>
            <a:r>
              <a:rPr lang="en-US" sz="2000">
                <a:latin typeface="Calibri"/>
                <a:ea typeface="Calibri"/>
                <a:cs typeface="Calibri"/>
                <a:sym typeface="Calibri"/>
              </a:rPr>
              <a:t>Management of patients with multiple injuries (damage control orthopedics).</a:t>
            </a:r>
            <a:endParaRPr/>
          </a:p>
          <a:p>
            <a:pPr indent="-342900" lvl="3" marL="909828" rtl="0" algn="l">
              <a:lnSpc>
                <a:spcPct val="90000"/>
              </a:lnSpc>
              <a:spcBef>
                <a:spcPts val="0"/>
              </a:spcBef>
              <a:spcAft>
                <a:spcPts val="0"/>
              </a:spcAft>
              <a:buSzPts val="2000"/>
              <a:buFont typeface="Calibri"/>
              <a:buAutoNum type="arabicPeriod"/>
            </a:pPr>
            <a:r>
              <a:rPr lang="en-US" sz="2000">
                <a:latin typeface="Calibri"/>
                <a:ea typeface="Calibri"/>
                <a:cs typeface="Calibri"/>
                <a:sym typeface="Calibri"/>
              </a:rPr>
              <a:t>Dealing with severe bone loss by the technique of ‘bone transport.’</a:t>
            </a:r>
            <a:endParaRPr/>
          </a:p>
          <a:p>
            <a:pPr indent="-342900" lvl="3" marL="909828" rtl="0" algn="l">
              <a:lnSpc>
                <a:spcPct val="90000"/>
              </a:lnSpc>
              <a:spcBef>
                <a:spcPts val="0"/>
              </a:spcBef>
              <a:spcAft>
                <a:spcPts val="0"/>
              </a:spcAft>
              <a:buSzPts val="2000"/>
              <a:buFont typeface="Calibri"/>
              <a:buAutoNum type="arabicPeriod"/>
            </a:pPr>
            <a:r>
              <a:rPr lang="en-US" sz="2000">
                <a:latin typeface="Calibri"/>
                <a:ea typeface="Calibri"/>
                <a:cs typeface="Calibri"/>
                <a:sym typeface="Calibri"/>
              </a:rPr>
              <a:t>External fixation is also useful for treating femoral fractures in adolescents.</a:t>
            </a:r>
            <a:endParaRPr sz="2000">
              <a:latin typeface="Calibri"/>
              <a:ea typeface="Calibri"/>
              <a:cs typeface="Calibri"/>
              <a:sym typeface="Calibri"/>
            </a:endParaRPr>
          </a:p>
          <a:p>
            <a:pPr indent="0" lvl="0" marL="91440" rtl="0" algn="l">
              <a:lnSpc>
                <a:spcPct val="90000"/>
              </a:lnSpc>
              <a:spcBef>
                <a:spcPts val="1200"/>
              </a:spcBef>
              <a:spcAft>
                <a:spcPts val="0"/>
              </a:spcAft>
              <a:buSzPts val="2000"/>
              <a:buFont typeface="Arial"/>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2" name="Shape 852"/>
        <p:cNvGrpSpPr/>
        <p:nvPr/>
      </p:nvGrpSpPr>
      <p:grpSpPr>
        <a:xfrm>
          <a:off x="0" y="0"/>
          <a:ext cx="0" cy="0"/>
          <a:chOff x="0" y="0"/>
          <a:chExt cx="0" cy="0"/>
        </a:xfrm>
      </p:grpSpPr>
      <p:sp>
        <p:nvSpPr>
          <p:cNvPr id="853" name="Google Shape;853;p6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5" name="Google Shape;855;p6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856" name="Google Shape;856;p65"/>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7" name="Google Shape;857;p65"/>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5600"/>
              <a:buFont typeface="Calibri"/>
              <a:buNone/>
            </a:pPr>
            <a:r>
              <a:rPr lang="en-US" sz="5600">
                <a:solidFill>
                  <a:srgbClr val="262626"/>
                </a:solidFill>
              </a:rPr>
              <a:t>Femoral Shaft Fracture - Management</a:t>
            </a:r>
            <a:endParaRPr/>
          </a:p>
        </p:txBody>
      </p:sp>
      <p:pic>
        <p:nvPicPr>
          <p:cNvPr descr="A picture containing sitting, photo, front, small&#10;&#10;Description automatically generated" id="858" name="Google Shape;858;p65"/>
          <p:cNvPicPr preferRelativeResize="0"/>
          <p:nvPr/>
        </p:nvPicPr>
        <p:blipFill rotWithShape="1">
          <a:blip r:embed="rId3">
            <a:alphaModFix/>
          </a:blip>
          <a:srcRect b="0" l="0" r="0" t="0"/>
          <a:stretch/>
        </p:blipFill>
        <p:spPr>
          <a:xfrm>
            <a:off x="279400" y="950978"/>
            <a:ext cx="5774790" cy="3229590"/>
          </a:xfrm>
          <a:prstGeom prst="rect">
            <a:avLst/>
          </a:prstGeom>
          <a:noFill/>
          <a:ln>
            <a:noFill/>
          </a:ln>
        </p:spPr>
      </p:pic>
      <p:sp>
        <p:nvSpPr>
          <p:cNvPr id="859" name="Google Shape;859;p65"/>
          <p:cNvSpPr/>
          <p:nvPr/>
        </p:nvSpPr>
        <p:spPr>
          <a:xfrm>
            <a:off x="6063996"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bed&#10;&#10;Description automatically generated" id="860" name="Google Shape;860;p65"/>
          <p:cNvPicPr preferRelativeResize="0"/>
          <p:nvPr>
            <p:ph idx="1" type="body"/>
          </p:nvPr>
        </p:nvPicPr>
        <p:blipFill rotWithShape="1">
          <a:blip r:embed="rId4">
            <a:alphaModFix/>
          </a:blip>
          <a:srcRect b="0" l="0" r="0" t="0"/>
          <a:stretch/>
        </p:blipFill>
        <p:spPr>
          <a:xfrm>
            <a:off x="6128004" y="884492"/>
            <a:ext cx="5774790" cy="3296076"/>
          </a:xfrm>
          <a:prstGeom prst="rect">
            <a:avLst/>
          </a:prstGeom>
          <a:noFill/>
          <a:ln>
            <a:noFill/>
          </a:ln>
        </p:spPr>
      </p:pic>
      <p:cxnSp>
        <p:nvCxnSpPr>
          <p:cNvPr id="861" name="Google Shape;861;p65"/>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862" name="Google Shape;862;p6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6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8" name="Shape 868"/>
        <p:cNvGrpSpPr/>
        <p:nvPr/>
      </p:nvGrpSpPr>
      <p:grpSpPr>
        <a:xfrm>
          <a:off x="0" y="0"/>
          <a:ext cx="0" cy="0"/>
          <a:chOff x="0" y="0"/>
          <a:chExt cx="0" cy="0"/>
        </a:xfrm>
      </p:grpSpPr>
      <p:sp>
        <p:nvSpPr>
          <p:cNvPr id="869" name="Google Shape;869;p66"/>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0" name="Google Shape;870;p66"/>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66"/>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Femoral Shaft Fracture – Complications </a:t>
            </a:r>
            <a:endParaRPr b="1" sz="3600">
              <a:solidFill>
                <a:srgbClr val="FFFFFF"/>
              </a:solidFill>
            </a:endParaRPr>
          </a:p>
        </p:txBody>
      </p:sp>
      <p:sp>
        <p:nvSpPr>
          <p:cNvPr id="872" name="Google Shape;872;p66"/>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6"/>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457200" lvl="0" marL="457200" rtl="0" algn="l">
              <a:lnSpc>
                <a:spcPct val="90000"/>
              </a:lnSpc>
              <a:spcBef>
                <a:spcPts val="0"/>
              </a:spcBef>
              <a:spcAft>
                <a:spcPts val="0"/>
              </a:spcAft>
              <a:buSzPts val="2000"/>
              <a:buFont typeface="Calibri"/>
              <a:buAutoNum type="arabicPeriod"/>
            </a:pPr>
            <a:r>
              <a:rPr lang="en-US"/>
              <a:t>General complications such as blood loss, shock, fat embolism and acute respiratory distress are common in high-energy injuries such as this. Vascular injury </a:t>
            </a:r>
            <a:endParaRPr/>
          </a:p>
          <a:p>
            <a:pPr indent="-457200" lvl="0" marL="457200" rtl="0" algn="l">
              <a:lnSpc>
                <a:spcPct val="90000"/>
              </a:lnSpc>
              <a:spcBef>
                <a:spcPts val="1400"/>
              </a:spcBef>
              <a:spcAft>
                <a:spcPts val="0"/>
              </a:spcAft>
              <a:buSzPts val="2000"/>
              <a:buFont typeface="Calibri"/>
              <a:buAutoNum type="arabicPeriod"/>
            </a:pPr>
            <a:r>
              <a:rPr lang="en-US"/>
              <a:t>Thromboembolism </a:t>
            </a:r>
            <a:endParaRPr/>
          </a:p>
          <a:p>
            <a:pPr indent="-457200" lvl="0" marL="457200" rtl="0" algn="l">
              <a:lnSpc>
                <a:spcPct val="90000"/>
              </a:lnSpc>
              <a:spcBef>
                <a:spcPts val="1400"/>
              </a:spcBef>
              <a:spcAft>
                <a:spcPts val="0"/>
              </a:spcAft>
              <a:buSzPts val="2000"/>
              <a:buFont typeface="Calibri"/>
              <a:buAutoNum type="arabicPeriod"/>
            </a:pPr>
            <a:r>
              <a:rPr lang="en-US"/>
              <a:t>Infection in open injuries and following internal fixation.</a:t>
            </a:r>
            <a:endParaRPr/>
          </a:p>
          <a:p>
            <a:pPr indent="-457200" lvl="0" marL="457200" rtl="0" algn="l">
              <a:lnSpc>
                <a:spcPct val="90000"/>
              </a:lnSpc>
              <a:spcBef>
                <a:spcPts val="1400"/>
              </a:spcBef>
              <a:spcAft>
                <a:spcPts val="0"/>
              </a:spcAft>
              <a:buSzPts val="2000"/>
              <a:buFont typeface="Calibri"/>
              <a:buAutoNum type="arabicPeriod"/>
            </a:pPr>
            <a:r>
              <a:rPr lang="en-US"/>
              <a:t>Delayed union and non-union </a:t>
            </a:r>
            <a:endParaRPr/>
          </a:p>
          <a:p>
            <a:pPr indent="-457200" lvl="0" marL="457200" rtl="0" algn="l">
              <a:lnSpc>
                <a:spcPct val="90000"/>
              </a:lnSpc>
              <a:spcBef>
                <a:spcPts val="1400"/>
              </a:spcBef>
              <a:spcAft>
                <a:spcPts val="0"/>
              </a:spcAft>
              <a:buSzPts val="2000"/>
              <a:buFont typeface="Calibri"/>
              <a:buAutoNum type="arabicPeriod"/>
            </a:pPr>
            <a:r>
              <a:rPr lang="en-US"/>
              <a:t>Malunion</a:t>
            </a:r>
            <a:endParaRPr/>
          </a:p>
          <a:p>
            <a:pPr indent="-457200" lvl="0" marL="457200" rtl="0" algn="l">
              <a:lnSpc>
                <a:spcPct val="90000"/>
              </a:lnSpc>
              <a:spcBef>
                <a:spcPts val="1400"/>
              </a:spcBef>
              <a:spcAft>
                <a:spcPts val="0"/>
              </a:spcAft>
              <a:buSzPts val="2000"/>
              <a:buFont typeface="Calibri"/>
              <a:buAutoNum type="arabicPeriod"/>
            </a:pPr>
            <a:r>
              <a:rPr lang="en-US"/>
              <a:t>Joint stiffness</a:t>
            </a:r>
            <a:endParaRPr/>
          </a:p>
          <a:p>
            <a:pPr indent="-330200" lvl="0" marL="457200" rtl="0" algn="l">
              <a:lnSpc>
                <a:spcPct val="90000"/>
              </a:lnSpc>
              <a:spcBef>
                <a:spcPts val="1400"/>
              </a:spcBef>
              <a:spcAft>
                <a:spcPts val="0"/>
              </a:spcAft>
              <a:buSzPts val="2000"/>
              <a:buFont typeface="Calibri"/>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7" name="Shape 877"/>
        <p:cNvGrpSpPr/>
        <p:nvPr/>
      </p:nvGrpSpPr>
      <p:grpSpPr>
        <a:xfrm>
          <a:off x="0" y="0"/>
          <a:ext cx="0" cy="0"/>
          <a:chOff x="0" y="0"/>
          <a:chExt cx="0" cy="0"/>
        </a:xfrm>
      </p:grpSpPr>
      <p:sp>
        <p:nvSpPr>
          <p:cNvPr id="878" name="Google Shape;878;p67"/>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9" name="Google Shape;879;p67"/>
          <p:cNvSpPr/>
          <p:nvPr/>
        </p:nvSpPr>
        <p:spPr>
          <a:xfrm>
            <a:off x="15" y="0"/>
            <a:ext cx="754787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7"/>
          <p:cNvSpPr txBox="1"/>
          <p:nvPr>
            <p:ph type="title"/>
          </p:nvPr>
        </p:nvSpPr>
        <p:spPr>
          <a:xfrm>
            <a:off x="699248" y="516835"/>
            <a:ext cx="6375970" cy="838629"/>
          </a:xfrm>
          <a:prstGeom prst="rect">
            <a:avLst/>
          </a:prstGeom>
          <a:noFill/>
          <a:ln>
            <a:noFill/>
          </a:ln>
        </p:spPr>
        <p:txBody>
          <a:bodyPr anchorCtr="0" anchor="t" bIns="45700" lIns="91425" spcFirstLastPara="1" rIns="91425" wrap="square" tIns="45700">
            <a:normAutofit/>
          </a:bodyPr>
          <a:lstStyle/>
          <a:p>
            <a:pPr indent="0" lvl="0" marL="0" rtl="0" algn="l">
              <a:lnSpc>
                <a:spcPct val="85000"/>
              </a:lnSpc>
              <a:spcBef>
                <a:spcPts val="0"/>
              </a:spcBef>
              <a:spcAft>
                <a:spcPts val="0"/>
              </a:spcAft>
              <a:buClr>
                <a:srgbClr val="FFFFFF"/>
              </a:buClr>
              <a:buSzPts val="4860"/>
              <a:buFont typeface="Calibri"/>
              <a:buNone/>
            </a:pPr>
            <a:r>
              <a:rPr lang="en-US" sz="4860">
                <a:solidFill>
                  <a:srgbClr val="FFFFFF"/>
                </a:solidFill>
              </a:rPr>
              <a:t>Distal Femur – Anatomy </a:t>
            </a:r>
            <a:endParaRPr/>
          </a:p>
        </p:txBody>
      </p:sp>
      <p:sp>
        <p:nvSpPr>
          <p:cNvPr id="881" name="Google Shape;881;p67"/>
          <p:cNvSpPr txBox="1"/>
          <p:nvPr>
            <p:ph idx="1" type="body"/>
          </p:nvPr>
        </p:nvSpPr>
        <p:spPr>
          <a:xfrm>
            <a:off x="699247" y="1355464"/>
            <a:ext cx="6375969" cy="5099124"/>
          </a:xfrm>
          <a:prstGeom prst="rect">
            <a:avLst/>
          </a:prstGeom>
          <a:noFill/>
          <a:ln>
            <a:noFill/>
          </a:ln>
        </p:spPr>
        <p:txBody>
          <a:bodyPr anchorCtr="0" anchor="t" bIns="45700" lIns="0" spcFirstLastPara="1" rIns="0" wrap="square" tIns="45700">
            <a:normAutofit/>
          </a:bodyPr>
          <a:lstStyle/>
          <a:p>
            <a:pPr indent="0" lvl="0" marL="0" rtl="0" algn="l">
              <a:lnSpc>
                <a:spcPct val="70000"/>
              </a:lnSpc>
              <a:spcBef>
                <a:spcPts val="0"/>
              </a:spcBef>
              <a:spcAft>
                <a:spcPts val="0"/>
              </a:spcAft>
              <a:buSzPts val="1665"/>
              <a:buNone/>
            </a:pPr>
            <a:r>
              <a:rPr i="0" lang="en-US" sz="1665">
                <a:solidFill>
                  <a:srgbClr val="FFFFFF"/>
                </a:solidFill>
              </a:rPr>
              <a:t>The distal end of the femur is characterized by the presence of the medial and lateral condyles, which articulate with the tibia and patella to form the </a:t>
            </a:r>
            <a:r>
              <a:rPr i="0" lang="en-US" sz="1665" u="none" strike="noStrike">
                <a:solidFill>
                  <a:srgbClr val="FFFFFF"/>
                </a:solidFill>
              </a:rPr>
              <a:t>knee joint</a:t>
            </a:r>
            <a:r>
              <a:rPr i="0" lang="en-US" sz="1665">
                <a:solidFill>
                  <a:srgbClr val="FFFFFF"/>
                </a:solidFill>
              </a:rPr>
              <a:t>.</a:t>
            </a:r>
            <a:endParaRPr/>
          </a:p>
          <a:p>
            <a:pPr indent="-105727" lvl="0" marL="91440" rtl="0" algn="l">
              <a:lnSpc>
                <a:spcPct val="70000"/>
              </a:lnSpc>
              <a:spcBef>
                <a:spcPts val="1400"/>
              </a:spcBef>
              <a:spcAft>
                <a:spcPts val="0"/>
              </a:spcAft>
              <a:buSzPts val="1665"/>
              <a:buFont typeface="Arial"/>
              <a:buChar char="•"/>
            </a:pPr>
            <a:r>
              <a:rPr i="0" lang="en-US" sz="1665">
                <a:solidFill>
                  <a:srgbClr val="FFFFFF"/>
                </a:solidFill>
              </a:rPr>
              <a:t>Medial and lateral condyles: rounded areas at the end of the femur. </a:t>
            </a:r>
            <a:endParaRPr/>
          </a:p>
          <a:p>
            <a:pPr indent="-182879" lvl="1" marL="384048" rtl="0" algn="l">
              <a:lnSpc>
                <a:spcPct val="70000"/>
              </a:lnSpc>
              <a:spcBef>
                <a:spcPts val="400"/>
              </a:spcBef>
              <a:spcAft>
                <a:spcPts val="0"/>
              </a:spcAft>
              <a:buSzPts val="1665"/>
              <a:buFont typeface="Noto Sans Symbols"/>
              <a:buChar char="❑"/>
            </a:pPr>
            <a:r>
              <a:rPr i="0" lang="en-US" sz="1665">
                <a:solidFill>
                  <a:srgbClr val="FFFFFF"/>
                </a:solidFill>
              </a:rPr>
              <a:t>The posterior and inferior surfaces articulate with the tibia and menisci of the knee, while the anterior surface articulates with the patella. </a:t>
            </a:r>
            <a:endParaRPr/>
          </a:p>
          <a:p>
            <a:pPr indent="-182879" lvl="1" marL="384048" rtl="0" algn="l">
              <a:lnSpc>
                <a:spcPct val="70000"/>
              </a:lnSpc>
              <a:spcBef>
                <a:spcPts val="600"/>
              </a:spcBef>
              <a:spcAft>
                <a:spcPts val="0"/>
              </a:spcAft>
              <a:buSzPts val="1665"/>
              <a:buFont typeface="Noto Sans Symbols"/>
              <a:buChar char="❑"/>
            </a:pPr>
            <a:r>
              <a:rPr i="0" lang="en-US" sz="1665">
                <a:solidFill>
                  <a:srgbClr val="FFFFFF"/>
                </a:solidFill>
              </a:rPr>
              <a:t>The more prominent lateral condyle helps prevent the natural lateral movement of the patella; a flatter condyle is more likely to result in patellar dislocation.</a:t>
            </a:r>
            <a:endParaRPr/>
          </a:p>
          <a:p>
            <a:pPr indent="-105727" lvl="0" marL="91440" rtl="0" algn="l">
              <a:lnSpc>
                <a:spcPct val="70000"/>
              </a:lnSpc>
              <a:spcBef>
                <a:spcPts val="1600"/>
              </a:spcBef>
              <a:spcAft>
                <a:spcPts val="0"/>
              </a:spcAft>
              <a:buSzPts val="1665"/>
              <a:buFont typeface="Arial"/>
              <a:buChar char="•"/>
            </a:pPr>
            <a:r>
              <a:rPr i="0" lang="en-US" sz="1665">
                <a:solidFill>
                  <a:srgbClr val="FFFFFF"/>
                </a:solidFill>
              </a:rPr>
              <a:t>Medial and lateral epicondyles: bony elevations on the non-articular areas of the condyles. The medial epicondyle is the larger.</a:t>
            </a:r>
            <a:endParaRPr/>
          </a:p>
          <a:p>
            <a:pPr indent="-182879" lvl="1" marL="384048" rtl="0" algn="l">
              <a:lnSpc>
                <a:spcPct val="70000"/>
              </a:lnSpc>
              <a:spcBef>
                <a:spcPts val="400"/>
              </a:spcBef>
              <a:spcAft>
                <a:spcPts val="0"/>
              </a:spcAft>
              <a:buSzPts val="1665"/>
              <a:buFont typeface="Noto Sans Symbols"/>
              <a:buChar char="❑"/>
            </a:pPr>
            <a:r>
              <a:rPr i="0" lang="en-US" sz="1665">
                <a:solidFill>
                  <a:srgbClr val="FFFFFF"/>
                </a:solidFill>
              </a:rPr>
              <a:t>The medial and lateral collateral ligaments of the knee originate from their respective epicondyles.</a:t>
            </a:r>
            <a:endParaRPr/>
          </a:p>
          <a:p>
            <a:pPr indent="-105727" lvl="0" marL="91440" rtl="0" algn="l">
              <a:lnSpc>
                <a:spcPct val="70000"/>
              </a:lnSpc>
              <a:spcBef>
                <a:spcPts val="1600"/>
              </a:spcBef>
              <a:spcAft>
                <a:spcPts val="0"/>
              </a:spcAft>
              <a:buSzPts val="1665"/>
              <a:buFont typeface="Arial"/>
              <a:buChar char="•"/>
            </a:pPr>
            <a:r>
              <a:rPr i="0" lang="en-US" sz="1665">
                <a:solidFill>
                  <a:srgbClr val="FFFFFF"/>
                </a:solidFill>
              </a:rPr>
              <a:t>Intercondylar fossa</a:t>
            </a:r>
            <a:r>
              <a:rPr i="1" lang="en-US" sz="1665">
                <a:solidFill>
                  <a:srgbClr val="FFFFFF"/>
                </a:solidFill>
              </a:rPr>
              <a:t>: </a:t>
            </a:r>
            <a:r>
              <a:rPr i="0" lang="en-US" sz="1665">
                <a:solidFill>
                  <a:srgbClr val="FFFFFF"/>
                </a:solidFill>
              </a:rPr>
              <a:t>a deep notch on the posterior surface of the femur, between the two condyles. </a:t>
            </a:r>
            <a:endParaRPr/>
          </a:p>
          <a:p>
            <a:pPr indent="-182879" lvl="1" marL="384048" rtl="0" algn="l">
              <a:lnSpc>
                <a:spcPct val="70000"/>
              </a:lnSpc>
              <a:spcBef>
                <a:spcPts val="400"/>
              </a:spcBef>
              <a:spcAft>
                <a:spcPts val="0"/>
              </a:spcAft>
              <a:buSzPts val="1665"/>
              <a:buFont typeface="Noto Sans Symbols"/>
              <a:buChar char="❑"/>
            </a:pPr>
            <a:r>
              <a:rPr i="0" lang="en-US" sz="1665">
                <a:solidFill>
                  <a:srgbClr val="FFFFFF"/>
                </a:solidFill>
              </a:rPr>
              <a:t>It contains two facets for attachment of intracapsular knee ligaments:</a:t>
            </a:r>
            <a:endParaRPr/>
          </a:p>
          <a:p>
            <a:pPr indent="-342900" lvl="2" marL="726948" rtl="0" algn="l">
              <a:lnSpc>
                <a:spcPct val="70000"/>
              </a:lnSpc>
              <a:spcBef>
                <a:spcPts val="600"/>
              </a:spcBef>
              <a:spcAft>
                <a:spcPts val="0"/>
              </a:spcAft>
              <a:buSzPts val="1665"/>
              <a:buFont typeface="Calibri"/>
              <a:buAutoNum type="arabicPeriod"/>
            </a:pPr>
            <a:r>
              <a:rPr lang="en-US" sz="1665">
                <a:solidFill>
                  <a:srgbClr val="FFFFFF"/>
                </a:solidFill>
              </a:rPr>
              <a:t>T</a:t>
            </a:r>
            <a:r>
              <a:rPr i="0" lang="en-US" sz="1665">
                <a:solidFill>
                  <a:srgbClr val="FFFFFF"/>
                </a:solidFill>
              </a:rPr>
              <a:t>he anterior cruciate ligament (ACL) attaches to the medial aspect of the lateral condyle.</a:t>
            </a:r>
            <a:endParaRPr/>
          </a:p>
          <a:p>
            <a:pPr indent="-342900" lvl="2" marL="726948" rtl="0" algn="l">
              <a:lnSpc>
                <a:spcPct val="70000"/>
              </a:lnSpc>
              <a:spcBef>
                <a:spcPts val="600"/>
              </a:spcBef>
              <a:spcAft>
                <a:spcPts val="0"/>
              </a:spcAft>
              <a:buSzPts val="1665"/>
              <a:buFont typeface="Calibri"/>
              <a:buAutoNum type="arabicPeriod"/>
            </a:pPr>
            <a:r>
              <a:rPr i="0" lang="en-US" sz="1665">
                <a:solidFill>
                  <a:srgbClr val="FFFFFF"/>
                </a:solidFill>
              </a:rPr>
              <a:t>The posterior cruciate ligament (PCL) to the lateral aspect of the medial condyle.</a:t>
            </a:r>
            <a:endParaRPr/>
          </a:p>
          <a:p>
            <a:pPr indent="0" lvl="0" marL="91440" rtl="0" algn="l">
              <a:lnSpc>
                <a:spcPct val="70000"/>
              </a:lnSpc>
              <a:spcBef>
                <a:spcPts val="1600"/>
              </a:spcBef>
              <a:spcAft>
                <a:spcPts val="0"/>
              </a:spcAft>
              <a:buSzPts val="1665"/>
              <a:buNone/>
            </a:pPr>
            <a:r>
              <a:t/>
            </a:r>
            <a:endParaRPr sz="1665">
              <a:solidFill>
                <a:srgbClr val="FFFFFF"/>
              </a:solidFill>
            </a:endParaRPr>
          </a:p>
        </p:txBody>
      </p:sp>
      <p:sp>
        <p:nvSpPr>
          <p:cNvPr id="882" name="Google Shape;882;p67"/>
          <p:cNvSpPr/>
          <p:nvPr/>
        </p:nvSpPr>
        <p:spPr>
          <a:xfrm>
            <a:off x="7547894"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close up of a logo&#10;&#10;Description automatically generated" id="883" name="Google Shape;883;p67"/>
          <p:cNvPicPr preferRelativeResize="0"/>
          <p:nvPr/>
        </p:nvPicPr>
        <p:blipFill rotWithShape="1">
          <a:blip r:embed="rId3">
            <a:alphaModFix/>
          </a:blip>
          <a:srcRect b="0" l="0" r="0" t="0"/>
          <a:stretch/>
        </p:blipFill>
        <p:spPr>
          <a:xfrm>
            <a:off x="8251982" y="2153934"/>
            <a:ext cx="3294253" cy="252833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8" name="Shape 888"/>
        <p:cNvGrpSpPr/>
        <p:nvPr/>
      </p:nvGrpSpPr>
      <p:grpSpPr>
        <a:xfrm>
          <a:off x="0" y="0"/>
          <a:ext cx="0" cy="0"/>
          <a:chOff x="0" y="0"/>
          <a:chExt cx="0" cy="0"/>
        </a:xfrm>
      </p:grpSpPr>
      <p:sp>
        <p:nvSpPr>
          <p:cNvPr id="889" name="Google Shape;889;p6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0" name="Google Shape;890;p68"/>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Femur Fractures</a:t>
            </a:r>
            <a:endParaRPr/>
          </a:p>
        </p:txBody>
      </p:sp>
      <p:pic>
        <p:nvPicPr>
          <p:cNvPr descr="A close up of text on a white background&#10;&#10;Description automatically generated" id="891" name="Google Shape;891;p68"/>
          <p:cNvPicPr preferRelativeResize="0"/>
          <p:nvPr/>
        </p:nvPicPr>
        <p:blipFill rotWithShape="1">
          <a:blip r:embed="rId3">
            <a:alphaModFix/>
          </a:blip>
          <a:srcRect b="0" l="0" r="0" t="0"/>
          <a:stretch/>
        </p:blipFill>
        <p:spPr>
          <a:xfrm>
            <a:off x="643192" y="1215769"/>
            <a:ext cx="5451627" cy="4106420"/>
          </a:xfrm>
          <a:prstGeom prst="rect">
            <a:avLst/>
          </a:prstGeom>
          <a:noFill/>
          <a:ln>
            <a:noFill/>
          </a:ln>
        </p:spPr>
      </p:pic>
      <p:cxnSp>
        <p:nvCxnSpPr>
          <p:cNvPr id="892" name="Google Shape;892;p68"/>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893" name="Google Shape;893;p68"/>
          <p:cNvSpPr txBox="1"/>
          <p:nvPr>
            <p:ph idx="1" type="body"/>
          </p:nvPr>
        </p:nvSpPr>
        <p:spPr>
          <a:xfrm>
            <a:off x="6411684" y="2198913"/>
            <a:ext cx="5127172" cy="4024135"/>
          </a:xfrm>
          <a:prstGeom prst="rect">
            <a:avLst/>
          </a:prstGeom>
          <a:noFill/>
          <a:ln>
            <a:noFill/>
          </a:ln>
        </p:spPr>
        <p:txBody>
          <a:bodyPr anchorCtr="0" anchor="t" bIns="45700" lIns="0" spcFirstLastPara="1" rIns="0" wrap="square" tIns="45700">
            <a:noAutofit/>
          </a:bodyPr>
          <a:lstStyle/>
          <a:p>
            <a:pPr indent="-457200" lvl="0" marL="457200" rtl="0" algn="l">
              <a:lnSpc>
                <a:spcPct val="90000"/>
              </a:lnSpc>
              <a:spcBef>
                <a:spcPts val="0"/>
              </a:spcBef>
              <a:spcAft>
                <a:spcPts val="0"/>
              </a:spcAft>
              <a:buSzPts val="1600"/>
              <a:buFont typeface="Calibri"/>
              <a:buAutoNum type="arabicPeriod"/>
            </a:pPr>
            <a:r>
              <a:rPr lang="en-US" sz="1600"/>
              <a:t>Supracondylar fractures of the femur</a:t>
            </a:r>
            <a:endParaRPr/>
          </a:p>
          <a:p>
            <a:pPr indent="-182880" lvl="2" marL="566928" rtl="0" algn="l">
              <a:lnSpc>
                <a:spcPct val="90000"/>
              </a:lnSpc>
              <a:spcBef>
                <a:spcPts val="400"/>
              </a:spcBef>
              <a:spcAft>
                <a:spcPts val="0"/>
              </a:spcAft>
              <a:buSzPts val="1600"/>
              <a:buFont typeface="Arial"/>
              <a:buChar char="•"/>
            </a:pPr>
            <a:r>
              <a:rPr lang="en-US" sz="1600"/>
              <a:t>Seen in young adults, usually as a result of high-energy trauma.</a:t>
            </a:r>
            <a:endParaRPr/>
          </a:p>
          <a:p>
            <a:pPr indent="-182880" lvl="2" marL="566928" rtl="0" algn="l">
              <a:lnSpc>
                <a:spcPct val="90000"/>
              </a:lnSpc>
              <a:spcBef>
                <a:spcPts val="600"/>
              </a:spcBef>
              <a:spcAft>
                <a:spcPts val="0"/>
              </a:spcAft>
              <a:buSzPts val="1600"/>
              <a:buFont typeface="Arial"/>
              <a:buChar char="•"/>
            </a:pPr>
            <a:r>
              <a:rPr lang="en-US" sz="1600"/>
              <a:t>In elderly, osteoporotic individuals. </a:t>
            </a:r>
            <a:endParaRPr/>
          </a:p>
          <a:p>
            <a:pPr indent="-182880" lvl="2" marL="566928" rtl="0" algn="l">
              <a:lnSpc>
                <a:spcPct val="90000"/>
              </a:lnSpc>
              <a:spcBef>
                <a:spcPts val="600"/>
              </a:spcBef>
              <a:spcAft>
                <a:spcPts val="0"/>
              </a:spcAft>
              <a:buSzPts val="1600"/>
              <a:buFont typeface="Arial"/>
              <a:buChar char="•"/>
            </a:pPr>
            <a:r>
              <a:rPr lang="en-US" sz="1600"/>
              <a:t>Direct trauma is the usual cause. The fracture line is just above the condyles, but it may branch off distally between them. The pull of the gastrocnemius attachments may tilt the distal fragment backwards.</a:t>
            </a:r>
            <a:endParaRPr/>
          </a:p>
          <a:p>
            <a:pPr indent="-182880" lvl="2" marL="566928" rtl="0" algn="l">
              <a:lnSpc>
                <a:spcPct val="90000"/>
              </a:lnSpc>
              <a:spcBef>
                <a:spcPts val="600"/>
              </a:spcBef>
              <a:spcAft>
                <a:spcPts val="0"/>
              </a:spcAft>
              <a:buSzPts val="1600"/>
              <a:buFont typeface="Arial"/>
              <a:buChar char="•"/>
            </a:pPr>
            <a:r>
              <a:rPr lang="en-US" sz="1600"/>
              <a:t>The knee is swollen and deformed; movement is too painful to be attempted. The tibial pulses should always be palpated.</a:t>
            </a:r>
            <a:endParaRPr/>
          </a:p>
          <a:p>
            <a:pPr indent="-182880" lvl="2" marL="566928" rtl="0" algn="l">
              <a:lnSpc>
                <a:spcPct val="90000"/>
              </a:lnSpc>
              <a:spcBef>
                <a:spcPts val="600"/>
              </a:spcBef>
              <a:spcAft>
                <a:spcPts val="0"/>
              </a:spcAft>
              <a:buSzPts val="1600"/>
              <a:buFont typeface="Arial"/>
              <a:buChar char="•"/>
            </a:pPr>
            <a:r>
              <a:rPr lang="en-US" sz="1600"/>
              <a:t>X-rays: the fracture is just above the femoral condyles and is transverse or comminuted. The distal fragment is often tilted backwards. The entire femur must be x-rayed so as not to miss a proximal fracture or dislocated hip.</a:t>
            </a:r>
            <a:endParaRPr/>
          </a:p>
          <a:p>
            <a:pPr indent="0" lvl="0" marL="91440" rtl="0" algn="l">
              <a:lnSpc>
                <a:spcPct val="90000"/>
              </a:lnSpc>
              <a:spcBef>
                <a:spcPts val="1600"/>
              </a:spcBef>
              <a:spcAft>
                <a:spcPts val="0"/>
              </a:spcAft>
              <a:buSzPts val="1600"/>
              <a:buNone/>
            </a:pPr>
            <a:r>
              <a:t/>
            </a:r>
            <a:endParaRPr sz="1600"/>
          </a:p>
        </p:txBody>
      </p:sp>
      <p:sp>
        <p:nvSpPr>
          <p:cNvPr id="894" name="Google Shape;894;p6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0" name="Shape 900"/>
        <p:cNvGrpSpPr/>
        <p:nvPr/>
      </p:nvGrpSpPr>
      <p:grpSpPr>
        <a:xfrm>
          <a:off x="0" y="0"/>
          <a:ext cx="0" cy="0"/>
          <a:chOff x="0" y="0"/>
          <a:chExt cx="0" cy="0"/>
        </a:xfrm>
      </p:grpSpPr>
      <p:sp>
        <p:nvSpPr>
          <p:cNvPr id="901" name="Google Shape;901;p69"/>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2" name="Google Shape;902;p69"/>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69"/>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Distal Femur Fractures – Treatment </a:t>
            </a:r>
            <a:endParaRPr/>
          </a:p>
        </p:txBody>
      </p:sp>
      <p:sp>
        <p:nvSpPr>
          <p:cNvPr id="904" name="Google Shape;904;p69"/>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69"/>
          <p:cNvSpPr txBox="1"/>
          <p:nvPr>
            <p:ph idx="1" type="body"/>
          </p:nvPr>
        </p:nvSpPr>
        <p:spPr>
          <a:xfrm>
            <a:off x="4433049" y="453496"/>
            <a:ext cx="7416292" cy="6858000"/>
          </a:xfrm>
          <a:prstGeom prst="rect">
            <a:avLst/>
          </a:prstGeom>
          <a:noFill/>
          <a:ln>
            <a:noFill/>
          </a:ln>
        </p:spPr>
        <p:txBody>
          <a:bodyPr anchorCtr="0" anchor="ctr" bIns="45700" lIns="0" spcFirstLastPara="1" rIns="0" wrap="square" tIns="45700">
            <a:normAutofit/>
          </a:bodyPr>
          <a:lstStyle/>
          <a:p>
            <a:pPr indent="-457200" lvl="0" marL="457200" marR="0" rtl="0" algn="l">
              <a:lnSpc>
                <a:spcPct val="90000"/>
              </a:lnSpc>
              <a:spcBef>
                <a:spcPts val="0"/>
              </a:spcBef>
              <a:spcAft>
                <a:spcPts val="0"/>
              </a:spcAft>
              <a:buSzPts val="1800"/>
              <a:buFont typeface="Calibri"/>
              <a:buAutoNum type="arabicPeriod"/>
            </a:pPr>
            <a:r>
              <a:rPr lang="en-US" sz="1800"/>
              <a:t>Non-operative treatment:</a:t>
            </a:r>
            <a:endParaRPr/>
          </a:p>
          <a:p>
            <a:pPr indent="-182880" lvl="1" marL="384048" rtl="0" algn="l">
              <a:lnSpc>
                <a:spcPct val="90000"/>
              </a:lnSpc>
              <a:spcBef>
                <a:spcPts val="0"/>
              </a:spcBef>
              <a:spcAft>
                <a:spcPts val="0"/>
              </a:spcAft>
              <a:buSzPts val="1800"/>
              <a:buFont typeface="Arial"/>
              <a:buChar char="•"/>
            </a:pPr>
            <a:r>
              <a:rPr lang="en-US"/>
              <a:t>Most likely to be considered if the patient is young and has not suffered multiple injuries.</a:t>
            </a:r>
            <a:endParaRPr/>
          </a:p>
          <a:p>
            <a:pPr indent="-182880" lvl="3" marL="749808" rtl="0" algn="l">
              <a:lnSpc>
                <a:spcPct val="90000"/>
              </a:lnSpc>
              <a:spcBef>
                <a:spcPts val="0"/>
              </a:spcBef>
              <a:spcAft>
                <a:spcPts val="0"/>
              </a:spcAft>
              <a:buSzPts val="1800"/>
              <a:buFont typeface="Noto Sans Symbols"/>
              <a:buChar char="❑"/>
            </a:pPr>
            <a:r>
              <a:rPr lang="en-US" sz="1800"/>
              <a:t>Slightly displaced and extra-articular, or if it reduces easily with the knee in flexion: can be treated quite satisfactorily by skeletal traction through the proximal tibia.</a:t>
            </a:r>
            <a:endParaRPr/>
          </a:p>
          <a:p>
            <a:pPr indent="-182880" lvl="3" marL="749808" rtl="0" algn="l">
              <a:lnSpc>
                <a:spcPct val="90000"/>
              </a:lnSpc>
              <a:spcBef>
                <a:spcPts val="0"/>
              </a:spcBef>
              <a:spcAft>
                <a:spcPts val="0"/>
              </a:spcAft>
              <a:buSzPts val="1800"/>
              <a:buFont typeface="Noto Sans Symbols"/>
              <a:buChar char="❑"/>
            </a:pPr>
            <a:r>
              <a:rPr lang="en-US" sz="1800"/>
              <a:t>If the distal fragment is displaced by gastrocnemius pull, a second pin above the knee, and vertical traction, will correct this.</a:t>
            </a:r>
            <a:endParaRPr/>
          </a:p>
          <a:p>
            <a:pPr indent="-68580" lvl="3" marL="749808" rtl="0" algn="l">
              <a:lnSpc>
                <a:spcPct val="90000"/>
              </a:lnSpc>
              <a:spcBef>
                <a:spcPts val="0"/>
              </a:spcBef>
              <a:spcAft>
                <a:spcPts val="0"/>
              </a:spcAft>
              <a:buSzPts val="1800"/>
              <a:buFont typeface="Noto Sans Symbols"/>
              <a:buNone/>
            </a:pPr>
            <a:r>
              <a:t/>
            </a:r>
            <a:endParaRPr sz="1800"/>
          </a:p>
          <a:p>
            <a:pPr indent="-182880" lvl="1" marL="384048" rtl="0" algn="l">
              <a:lnSpc>
                <a:spcPct val="90000"/>
              </a:lnSpc>
              <a:spcBef>
                <a:spcPts val="0"/>
              </a:spcBef>
              <a:spcAft>
                <a:spcPts val="0"/>
              </a:spcAft>
              <a:buSzPts val="1800"/>
              <a:buFont typeface="Arial"/>
              <a:buChar char="•"/>
            </a:pPr>
            <a:r>
              <a:rPr lang="en-US"/>
              <a:t>At 4–6 weeks, when the fracture is beginning to unite, traction can be replaced by a cast-brace and the patient allowed up and partially weightbearing with crutches. </a:t>
            </a:r>
            <a:endParaRPr/>
          </a:p>
          <a:p>
            <a:pPr indent="-68579" lvl="1" marL="384048" rtl="0" algn="l">
              <a:lnSpc>
                <a:spcPct val="90000"/>
              </a:lnSpc>
              <a:spcBef>
                <a:spcPts val="0"/>
              </a:spcBef>
              <a:spcAft>
                <a:spcPts val="0"/>
              </a:spcAft>
              <a:buSzPts val="1800"/>
              <a:buFont typeface="Arial"/>
              <a:buNone/>
            </a:pPr>
            <a:r>
              <a:t/>
            </a:r>
            <a:endParaRPr/>
          </a:p>
          <a:p>
            <a:pPr indent="-342900" lvl="0" marL="342900" marR="0" rtl="0" algn="l">
              <a:lnSpc>
                <a:spcPct val="90000"/>
              </a:lnSpc>
              <a:spcBef>
                <a:spcPts val="0"/>
              </a:spcBef>
              <a:spcAft>
                <a:spcPts val="0"/>
              </a:spcAft>
              <a:buSzPts val="1800"/>
              <a:buFont typeface="Calibri"/>
              <a:buAutoNum type="arabicPeriod"/>
            </a:pPr>
            <a:r>
              <a:rPr lang="en-US" sz="1800"/>
              <a:t>Open reduction and internal fixation (if closed reduction fails)</a:t>
            </a:r>
            <a:endParaRPr/>
          </a:p>
          <a:p>
            <a:pPr indent="-182880" lvl="2" marL="566928" rtl="0" algn="l">
              <a:lnSpc>
                <a:spcPct val="90000"/>
              </a:lnSpc>
              <a:spcBef>
                <a:spcPts val="0"/>
              </a:spcBef>
              <a:spcAft>
                <a:spcPts val="0"/>
              </a:spcAft>
              <a:buSzPts val="1800"/>
              <a:buFont typeface="Arial"/>
              <a:buChar char="•"/>
            </a:pPr>
            <a:r>
              <a:rPr lang="en-US" sz="1800"/>
              <a:t>This does not necessarily lead to earlier mobilization because the bone is often osteoporotic and the patient may be old and frail, but nursing in bed is easier and knee movements can be started sooner. </a:t>
            </a:r>
            <a:endParaRPr/>
          </a:p>
          <a:p>
            <a:pPr indent="-182880" lvl="2" marL="566928" rtl="0" algn="l">
              <a:lnSpc>
                <a:spcPct val="90000"/>
              </a:lnSpc>
              <a:spcBef>
                <a:spcPts val="0"/>
              </a:spcBef>
              <a:spcAft>
                <a:spcPts val="0"/>
              </a:spcAft>
              <a:buSzPts val="1800"/>
              <a:buFont typeface="Arial"/>
              <a:buChar char="•"/>
            </a:pPr>
            <a:r>
              <a:rPr lang="en-US" sz="1800"/>
              <a:t>Unprotected weightbearing is not permitted until the fracture has consolidated (usually around 12 weeks).</a:t>
            </a:r>
            <a:endParaRPr/>
          </a:p>
          <a:p>
            <a:pPr indent="-68579" lvl="1" marL="384048" rtl="0" algn="l">
              <a:lnSpc>
                <a:spcPct val="90000"/>
              </a:lnSpc>
              <a:spcBef>
                <a:spcPts val="0"/>
              </a:spcBef>
              <a:spcAft>
                <a:spcPts val="0"/>
              </a:spcAft>
              <a:buSzPts val="1800"/>
              <a:buFont typeface="Arial"/>
              <a:buNone/>
            </a:pPr>
            <a:r>
              <a:t/>
            </a:r>
            <a:endParaRPr/>
          </a:p>
          <a:p>
            <a:pPr indent="-342900" lvl="0" marL="342900" marR="0" rtl="0" algn="l">
              <a:lnSpc>
                <a:spcPct val="90000"/>
              </a:lnSpc>
              <a:spcBef>
                <a:spcPts val="0"/>
              </a:spcBef>
              <a:spcAft>
                <a:spcPts val="0"/>
              </a:spcAft>
              <a:buSzPts val="1800"/>
              <a:buFont typeface="Calibri"/>
              <a:buAutoNum type="arabicPeriod"/>
            </a:pPr>
            <a:r>
              <a:rPr lang="en-US" sz="1800"/>
              <a:t>Locked intramedullary nails are in the presence of osteoporotic bone as they provide good stability, but unprotected weightbearing is best avoided until union is assured.</a:t>
            </a:r>
            <a:endParaRPr sz="1800"/>
          </a:p>
          <a:p>
            <a:pPr indent="-68579" lvl="1" marL="384048" rtl="0" algn="l">
              <a:lnSpc>
                <a:spcPct val="90000"/>
              </a:lnSpc>
              <a:spcBef>
                <a:spcPts val="0"/>
              </a:spcBef>
              <a:spcAft>
                <a:spcPts val="0"/>
              </a:spcAft>
              <a:buSzPts val="1800"/>
              <a:buFont typeface="Arial"/>
              <a:buNone/>
            </a:pPr>
            <a:r>
              <a:t/>
            </a:r>
            <a:endParaRPr/>
          </a:p>
          <a:p>
            <a:pPr indent="0" lvl="0" marL="91440" rtl="0" algn="l">
              <a:lnSpc>
                <a:spcPct val="90000"/>
              </a:lnSpc>
              <a:spcBef>
                <a:spcPts val="1200"/>
              </a:spcBef>
              <a:spcAft>
                <a:spcPts val="0"/>
              </a:spcAft>
              <a:buSzPts val="1800"/>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0" name="Google Shape;180;p7"/>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181" name="Google Shape;181;p7"/>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7"/>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Pelvic Imaging – X-ray </a:t>
            </a:r>
            <a:endParaRPr/>
          </a:p>
        </p:txBody>
      </p:sp>
      <p:sp>
        <p:nvSpPr>
          <p:cNvPr id="183" name="Google Shape;183;p7"/>
          <p:cNvSpPr txBox="1"/>
          <p:nvPr>
            <p:ph idx="1" type="body"/>
          </p:nvPr>
        </p:nvSpPr>
        <p:spPr>
          <a:xfrm>
            <a:off x="633999" y="5727515"/>
            <a:ext cx="10925101" cy="515477"/>
          </a:xfrm>
          <a:prstGeom prst="rect">
            <a:avLst/>
          </a:prstGeom>
          <a:noFill/>
          <a:ln>
            <a:noFill/>
          </a:ln>
        </p:spPr>
        <p:txBody>
          <a:bodyPr anchorCtr="0" anchor="t" bIns="45700" lIns="91425" spcFirstLastPara="1" rIns="91425" wrap="square" tIns="45700">
            <a:noAutofit/>
          </a:bodyPr>
          <a:lstStyle/>
          <a:p>
            <a:pPr indent="-91440" lvl="0" marL="91440" rtl="0" algn="l">
              <a:lnSpc>
                <a:spcPct val="70000"/>
              </a:lnSpc>
              <a:spcBef>
                <a:spcPts val="0"/>
              </a:spcBef>
              <a:spcAft>
                <a:spcPts val="0"/>
              </a:spcAft>
              <a:buSzPts val="1200"/>
              <a:buFont typeface="Arial"/>
              <a:buChar char="•"/>
            </a:pPr>
            <a:r>
              <a:rPr b="1" lang="en-US" sz="1200" cap="none">
                <a:solidFill>
                  <a:srgbClr val="262626"/>
                </a:solidFill>
                <a:latin typeface="Calibri"/>
                <a:ea typeface="Calibri"/>
                <a:cs typeface="Calibri"/>
                <a:sym typeface="Calibri"/>
              </a:rPr>
              <a:t>YOU HAVE TO KNOW THE NORMAL CONFIGURATION OF THE PELVIS.</a:t>
            </a:r>
            <a:endParaRPr/>
          </a:p>
          <a:p>
            <a:pPr indent="-91440" lvl="0" marL="91440" rtl="0" algn="l">
              <a:lnSpc>
                <a:spcPct val="70000"/>
              </a:lnSpc>
              <a:spcBef>
                <a:spcPts val="1400"/>
              </a:spcBef>
              <a:spcAft>
                <a:spcPts val="0"/>
              </a:spcAft>
              <a:buSzPts val="1200"/>
              <a:buFont typeface="Arial"/>
              <a:buChar char="•"/>
            </a:pPr>
            <a:r>
              <a:rPr b="1" lang="en-US" sz="1200" cap="none">
                <a:solidFill>
                  <a:srgbClr val="262626"/>
                </a:solidFill>
                <a:latin typeface="Calibri"/>
                <a:ea typeface="Calibri"/>
                <a:cs typeface="Calibri"/>
                <a:sym typeface="Calibri"/>
              </a:rPr>
              <a:t>SIX VIEWS ARE NEEDED: OUTLET – INLET – AP – 45⁰ OBLIQUE – RIGHT &amp; LEFT JUDET VIEW OR CT SCAN</a:t>
            </a:r>
            <a:endParaRPr/>
          </a:p>
        </p:txBody>
      </p:sp>
      <p:pic>
        <p:nvPicPr>
          <p:cNvPr descr="A picture containing shirt&#10;&#10;Description automatically generated" id="184" name="Google Shape;184;p7"/>
          <p:cNvPicPr preferRelativeResize="0"/>
          <p:nvPr/>
        </p:nvPicPr>
        <p:blipFill rotWithShape="1">
          <a:blip r:embed="rId3">
            <a:alphaModFix/>
          </a:blip>
          <a:srcRect b="0" l="0" r="0" t="0"/>
          <a:stretch/>
        </p:blipFill>
        <p:spPr>
          <a:xfrm>
            <a:off x="3329666" y="800031"/>
            <a:ext cx="2683007" cy="3206061"/>
          </a:xfrm>
          <a:prstGeom prst="rect">
            <a:avLst/>
          </a:prstGeom>
          <a:noFill/>
          <a:ln>
            <a:noFill/>
          </a:ln>
        </p:spPr>
      </p:pic>
      <p:sp>
        <p:nvSpPr>
          <p:cNvPr id="185" name="Google Shape;185;p7"/>
          <p:cNvSpPr/>
          <p:nvPr/>
        </p:nvSpPr>
        <p:spPr>
          <a:xfrm>
            <a:off x="3246201"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10;&#10;Description automatically generated" id="186" name="Google Shape;186;p7"/>
          <p:cNvPicPr preferRelativeResize="0"/>
          <p:nvPr/>
        </p:nvPicPr>
        <p:blipFill rotWithShape="1">
          <a:blip r:embed="rId4">
            <a:alphaModFix/>
          </a:blip>
          <a:srcRect b="0" l="0" r="0" t="0"/>
          <a:stretch/>
        </p:blipFill>
        <p:spPr>
          <a:xfrm>
            <a:off x="523334" y="817309"/>
            <a:ext cx="2683008" cy="3178616"/>
          </a:xfrm>
          <a:prstGeom prst="rect">
            <a:avLst/>
          </a:prstGeom>
          <a:noFill/>
          <a:ln>
            <a:noFill/>
          </a:ln>
        </p:spPr>
      </p:pic>
      <p:sp>
        <p:nvSpPr>
          <p:cNvPr id="187" name="Google Shape;187;p7"/>
          <p:cNvSpPr/>
          <p:nvPr/>
        </p:nvSpPr>
        <p:spPr>
          <a:xfrm>
            <a:off x="6038730"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photo, standing&#10;&#10;Description automatically generated" id="188" name="Google Shape;188;p7"/>
          <p:cNvPicPr preferRelativeResize="0"/>
          <p:nvPr/>
        </p:nvPicPr>
        <p:blipFill rotWithShape="1">
          <a:blip r:embed="rId5">
            <a:alphaModFix/>
          </a:blip>
          <a:srcRect b="0" l="0" r="0" t="0"/>
          <a:stretch/>
        </p:blipFill>
        <p:spPr>
          <a:xfrm>
            <a:off x="6083282" y="817309"/>
            <a:ext cx="2762725" cy="3178617"/>
          </a:xfrm>
          <a:prstGeom prst="rect">
            <a:avLst/>
          </a:prstGeom>
          <a:noFill/>
          <a:ln>
            <a:noFill/>
          </a:ln>
        </p:spPr>
      </p:pic>
      <p:sp>
        <p:nvSpPr>
          <p:cNvPr id="189" name="Google Shape;189;p7"/>
          <p:cNvSpPr/>
          <p:nvPr/>
        </p:nvSpPr>
        <p:spPr>
          <a:xfrm>
            <a:off x="8865464" y="886968"/>
            <a:ext cx="64008" cy="31089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hoto, table, girl, phone&#10;&#10;Description automatically generated" id="190" name="Google Shape;190;p7"/>
          <p:cNvPicPr preferRelativeResize="0"/>
          <p:nvPr/>
        </p:nvPicPr>
        <p:blipFill rotWithShape="1">
          <a:blip r:embed="rId6">
            <a:alphaModFix/>
          </a:blip>
          <a:srcRect b="0" l="0" r="0" t="0"/>
          <a:stretch/>
        </p:blipFill>
        <p:spPr>
          <a:xfrm>
            <a:off x="8958657" y="817309"/>
            <a:ext cx="2751580" cy="3191979"/>
          </a:xfrm>
          <a:prstGeom prst="rect">
            <a:avLst/>
          </a:prstGeom>
          <a:noFill/>
          <a:ln>
            <a:noFill/>
          </a:ln>
        </p:spPr>
      </p:pic>
      <p:cxnSp>
        <p:nvCxnSpPr>
          <p:cNvPr id="191" name="Google Shape;191;p7"/>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192" name="Google Shape;192;p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9" name="Shape 909"/>
        <p:cNvGrpSpPr/>
        <p:nvPr/>
      </p:nvGrpSpPr>
      <p:grpSpPr>
        <a:xfrm>
          <a:off x="0" y="0"/>
          <a:ext cx="0" cy="0"/>
          <a:chOff x="0" y="0"/>
          <a:chExt cx="0" cy="0"/>
        </a:xfrm>
      </p:grpSpPr>
      <p:sp>
        <p:nvSpPr>
          <p:cNvPr id="910" name="Google Shape;910;p7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7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2" name="Google Shape;912;p7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913" name="Google Shape;913;p70"/>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4" name="Google Shape;914;p70"/>
          <p:cNvSpPr txBox="1"/>
          <p:nvPr>
            <p:ph type="title"/>
          </p:nvPr>
        </p:nvSpPr>
        <p:spPr>
          <a:xfrm>
            <a:off x="633999" y="4550229"/>
            <a:ext cx="10909073" cy="105765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000"/>
              <a:buFont typeface="Calibri"/>
              <a:buNone/>
            </a:pPr>
            <a:r>
              <a:rPr lang="en-US" sz="6000">
                <a:solidFill>
                  <a:srgbClr val="262626"/>
                </a:solidFill>
              </a:rPr>
              <a:t>Distal Femur Fractures – Treatment </a:t>
            </a:r>
            <a:endParaRPr/>
          </a:p>
        </p:txBody>
      </p:sp>
      <p:pic>
        <p:nvPicPr>
          <p:cNvPr descr="A close up of a mans face&#10;&#10;Description automatically generated" id="915" name="Google Shape;915;p70"/>
          <p:cNvPicPr preferRelativeResize="0"/>
          <p:nvPr>
            <p:ph idx="1" type="body"/>
          </p:nvPr>
        </p:nvPicPr>
        <p:blipFill rotWithShape="1">
          <a:blip r:embed="rId3">
            <a:alphaModFix/>
          </a:blip>
          <a:srcRect b="0" l="0" r="0" t="0"/>
          <a:stretch/>
        </p:blipFill>
        <p:spPr>
          <a:xfrm>
            <a:off x="635457" y="640080"/>
            <a:ext cx="10601229" cy="3602736"/>
          </a:xfrm>
          <a:prstGeom prst="rect">
            <a:avLst/>
          </a:prstGeom>
          <a:noFill/>
          <a:ln>
            <a:noFill/>
          </a:ln>
        </p:spPr>
      </p:pic>
      <p:cxnSp>
        <p:nvCxnSpPr>
          <p:cNvPr id="916" name="Google Shape;916;p70"/>
          <p:cNvCxnSpPr/>
          <p:nvPr/>
        </p:nvCxnSpPr>
        <p:spPr>
          <a:xfrm>
            <a:off x="721086" y="5618770"/>
            <a:ext cx="105156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917" name="Google Shape;917;p70"/>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70"/>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2" name="Shape 922"/>
        <p:cNvGrpSpPr/>
        <p:nvPr/>
      </p:nvGrpSpPr>
      <p:grpSpPr>
        <a:xfrm>
          <a:off x="0" y="0"/>
          <a:ext cx="0" cy="0"/>
          <a:chOff x="0" y="0"/>
          <a:chExt cx="0" cy="0"/>
        </a:xfrm>
      </p:grpSpPr>
      <p:sp>
        <p:nvSpPr>
          <p:cNvPr id="923" name="Google Shape;923;p71"/>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4" name="Google Shape;924;p71"/>
          <p:cNvSpPr txBox="1"/>
          <p:nvPr>
            <p:ph type="title"/>
          </p:nvPr>
        </p:nvSpPr>
        <p:spPr>
          <a:xfrm>
            <a:off x="6411685" y="634946"/>
            <a:ext cx="5127171"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Distal Femur Fractures</a:t>
            </a:r>
            <a:endParaRPr/>
          </a:p>
        </p:txBody>
      </p:sp>
      <p:pic>
        <p:nvPicPr>
          <p:cNvPr descr="A close up of a map&#10;&#10;Description automatically generated" id="925" name="Google Shape;925;p71"/>
          <p:cNvPicPr preferRelativeResize="0"/>
          <p:nvPr/>
        </p:nvPicPr>
        <p:blipFill rotWithShape="1">
          <a:blip r:embed="rId3">
            <a:alphaModFix/>
          </a:blip>
          <a:srcRect b="0" l="0" r="0" t="0"/>
          <a:stretch/>
        </p:blipFill>
        <p:spPr>
          <a:xfrm>
            <a:off x="1119971" y="645106"/>
            <a:ext cx="4498068" cy="5247747"/>
          </a:xfrm>
          <a:prstGeom prst="rect">
            <a:avLst/>
          </a:prstGeom>
          <a:noFill/>
          <a:ln>
            <a:noFill/>
          </a:ln>
        </p:spPr>
      </p:pic>
      <p:cxnSp>
        <p:nvCxnSpPr>
          <p:cNvPr id="926" name="Google Shape;926;p71"/>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27" name="Google Shape;927;p71"/>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457200" lvl="0" marL="457200" marR="0" rtl="0" algn="l">
              <a:lnSpc>
                <a:spcPct val="90000"/>
              </a:lnSpc>
              <a:spcBef>
                <a:spcPts val="0"/>
              </a:spcBef>
              <a:spcAft>
                <a:spcPts val="0"/>
              </a:spcAft>
              <a:buSzPts val="1800"/>
              <a:buFont typeface="Calibri"/>
              <a:buAutoNum type="arabicPeriod" startAt="2"/>
            </a:pPr>
            <a:r>
              <a:rPr lang="en-US" sz="1800"/>
              <a:t>Condylar fractures</a:t>
            </a:r>
            <a:endParaRPr sz="1800"/>
          </a:p>
          <a:p>
            <a:pPr indent="-182880" lvl="1" marL="384048" rtl="0" algn="l">
              <a:lnSpc>
                <a:spcPct val="90000"/>
              </a:lnSpc>
              <a:spcBef>
                <a:spcPts val="600"/>
              </a:spcBef>
              <a:spcAft>
                <a:spcPts val="0"/>
              </a:spcAft>
              <a:buSzPts val="1800"/>
              <a:buFont typeface="Arial"/>
              <a:buChar char="•"/>
            </a:pPr>
            <a:r>
              <a:rPr lang="en-US"/>
              <a:t>One or both femoral condyles (single condyle, intercondylar, comminuted) may be fractured. The knee is swollen and has the doughy feel of a hemarthrosis.</a:t>
            </a:r>
            <a:endParaRPr/>
          </a:p>
          <a:p>
            <a:pPr indent="-182880" lvl="1" marL="384048" rtl="0" algn="l">
              <a:lnSpc>
                <a:spcPct val="90000"/>
              </a:lnSpc>
              <a:spcBef>
                <a:spcPts val="600"/>
              </a:spcBef>
              <a:spcAft>
                <a:spcPts val="0"/>
              </a:spcAft>
              <a:buSzPts val="1800"/>
              <a:buFont typeface="Arial"/>
              <a:buChar char="•"/>
            </a:pPr>
            <a:r>
              <a:rPr lang="en-US"/>
              <a:t>X-rays</a:t>
            </a:r>
            <a:endParaRPr/>
          </a:p>
          <a:p>
            <a:pPr indent="-182880" lvl="2" marL="566928" rtl="0" algn="l">
              <a:lnSpc>
                <a:spcPct val="90000"/>
              </a:lnSpc>
              <a:spcBef>
                <a:spcPts val="600"/>
              </a:spcBef>
              <a:spcAft>
                <a:spcPts val="0"/>
              </a:spcAft>
              <a:buSzPts val="1800"/>
              <a:buFont typeface="Noto Sans Symbols"/>
              <a:buChar char="❑"/>
            </a:pPr>
            <a:r>
              <a:rPr lang="en-US" sz="1800"/>
              <a:t>One condyle may be fractured and shifted upwards; occasionally the condyles are split apart and there may be a supracondylar fracture, too.</a:t>
            </a:r>
            <a:endParaRPr sz="1800"/>
          </a:p>
        </p:txBody>
      </p:sp>
      <p:sp>
        <p:nvSpPr>
          <p:cNvPr id="928" name="Google Shape;928;p71"/>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1"/>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3" name="Shape 933"/>
        <p:cNvGrpSpPr/>
        <p:nvPr/>
      </p:nvGrpSpPr>
      <p:grpSpPr>
        <a:xfrm>
          <a:off x="0" y="0"/>
          <a:ext cx="0" cy="0"/>
          <a:chOff x="0" y="0"/>
          <a:chExt cx="0" cy="0"/>
        </a:xfrm>
      </p:grpSpPr>
      <p:sp>
        <p:nvSpPr>
          <p:cNvPr id="934" name="Google Shape;934;p72"/>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5" name="Google Shape;935;p72"/>
          <p:cNvSpPr txBox="1"/>
          <p:nvPr>
            <p:ph type="title"/>
          </p:nvPr>
        </p:nvSpPr>
        <p:spPr>
          <a:xfrm>
            <a:off x="7859485" y="634946"/>
            <a:ext cx="3690257"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Condylar Fractures</a:t>
            </a:r>
            <a:endParaRPr/>
          </a:p>
        </p:txBody>
      </p:sp>
      <p:pic>
        <p:nvPicPr>
          <p:cNvPr id="936" name="Google Shape;936;p72"/>
          <p:cNvPicPr preferRelativeResize="0"/>
          <p:nvPr/>
        </p:nvPicPr>
        <p:blipFill rotWithShape="1">
          <a:blip r:embed="rId3">
            <a:alphaModFix/>
          </a:blip>
          <a:srcRect b="0" l="0" r="0" t="0"/>
          <a:stretch/>
        </p:blipFill>
        <p:spPr>
          <a:xfrm>
            <a:off x="139786" y="1769956"/>
            <a:ext cx="7289714" cy="3790652"/>
          </a:xfrm>
          <a:prstGeom prst="rect">
            <a:avLst/>
          </a:prstGeom>
          <a:noFill/>
          <a:ln>
            <a:noFill/>
          </a:ln>
        </p:spPr>
      </p:pic>
      <p:cxnSp>
        <p:nvCxnSpPr>
          <p:cNvPr id="937" name="Google Shape;937;p72"/>
          <p:cNvCxnSpPr/>
          <p:nvPr/>
        </p:nvCxnSpPr>
        <p:spPr>
          <a:xfrm>
            <a:off x="7892143"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938" name="Google Shape;938;p72"/>
          <p:cNvSpPr txBox="1"/>
          <p:nvPr>
            <p:ph idx="1" type="body"/>
          </p:nvPr>
        </p:nvSpPr>
        <p:spPr>
          <a:xfrm>
            <a:off x="7859485" y="2198913"/>
            <a:ext cx="3690257" cy="4135399"/>
          </a:xfrm>
          <a:prstGeom prst="rect">
            <a:avLst/>
          </a:prstGeom>
          <a:noFill/>
          <a:ln>
            <a:noFill/>
          </a:ln>
        </p:spPr>
        <p:txBody>
          <a:bodyPr anchorCtr="0" anchor="t" bIns="45700" lIns="0" spcFirstLastPara="1" rIns="0" wrap="square" tIns="45700">
            <a:noAutofit/>
          </a:bodyPr>
          <a:lstStyle/>
          <a:p>
            <a:pPr indent="-114300" lvl="0" marL="91440" marR="0" rtl="0" algn="l">
              <a:lnSpc>
                <a:spcPct val="90000"/>
              </a:lnSpc>
              <a:spcBef>
                <a:spcPts val="0"/>
              </a:spcBef>
              <a:spcAft>
                <a:spcPts val="0"/>
              </a:spcAft>
              <a:buSzPts val="1800"/>
              <a:buFont typeface="Arial"/>
              <a:buChar char="•"/>
            </a:pPr>
            <a:r>
              <a:rPr lang="en-US" sz="1800"/>
              <a:t>Treatment</a:t>
            </a:r>
            <a:endParaRPr sz="1800"/>
          </a:p>
          <a:p>
            <a:pPr indent="-182880" lvl="1" marL="384048" rtl="0" algn="l">
              <a:lnSpc>
                <a:spcPct val="90000"/>
              </a:lnSpc>
              <a:spcBef>
                <a:spcPts val="0"/>
              </a:spcBef>
              <a:spcAft>
                <a:spcPts val="0"/>
              </a:spcAft>
              <a:buSzPts val="1800"/>
              <a:buFont typeface="Noto Sans Symbols"/>
              <a:buChar char="❑"/>
            </a:pPr>
            <a:r>
              <a:rPr lang="en-US"/>
              <a:t>The hemarthrosis must be aspirated as soon as possible. </a:t>
            </a:r>
            <a:endParaRPr/>
          </a:p>
          <a:p>
            <a:pPr indent="-182880" lvl="1" marL="384048" rtl="0" algn="l">
              <a:lnSpc>
                <a:spcPct val="90000"/>
              </a:lnSpc>
              <a:spcBef>
                <a:spcPts val="0"/>
              </a:spcBef>
              <a:spcAft>
                <a:spcPts val="0"/>
              </a:spcAft>
              <a:buSzPts val="1800"/>
              <a:buFont typeface="Noto Sans Symbols"/>
              <a:buChar char="❑"/>
            </a:pPr>
            <a:r>
              <a:rPr lang="en-US"/>
              <a:t>Because the articular surface is involved, accurate reduction is important. Open reduction and internal fixation are therefore often employed.</a:t>
            </a:r>
            <a:endParaRPr/>
          </a:p>
          <a:p>
            <a:pPr indent="-182880" lvl="1" marL="384048" rtl="0" algn="l">
              <a:lnSpc>
                <a:spcPct val="90000"/>
              </a:lnSpc>
              <a:spcBef>
                <a:spcPts val="0"/>
              </a:spcBef>
              <a:spcAft>
                <a:spcPts val="0"/>
              </a:spcAft>
              <a:buSzPts val="1800"/>
              <a:buFont typeface="Noto Sans Symbols"/>
              <a:buChar char="❑"/>
            </a:pPr>
            <a:r>
              <a:rPr lang="en-US"/>
              <a:t>An intra-articular multi-fragmentary condylar fracture in osteoporotic bone poses the most difficult challenge; there may be no alternative to performing a hinged joint replacement.</a:t>
            </a:r>
            <a:endParaRPr/>
          </a:p>
          <a:p>
            <a:pPr indent="0" lvl="0" marL="91440" rtl="0" algn="l">
              <a:lnSpc>
                <a:spcPct val="90000"/>
              </a:lnSpc>
              <a:spcBef>
                <a:spcPts val="1200"/>
              </a:spcBef>
              <a:spcAft>
                <a:spcPts val="0"/>
              </a:spcAft>
              <a:buSzPts val="1800"/>
              <a:buFont typeface="Arial"/>
              <a:buNone/>
            </a:pPr>
            <a:r>
              <a:t/>
            </a:r>
            <a:endParaRPr sz="1800"/>
          </a:p>
        </p:txBody>
      </p:sp>
      <p:sp>
        <p:nvSpPr>
          <p:cNvPr id="939" name="Google Shape;939;p7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7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4" name="Shape 944"/>
        <p:cNvGrpSpPr/>
        <p:nvPr/>
      </p:nvGrpSpPr>
      <p:grpSpPr>
        <a:xfrm>
          <a:off x="0" y="0"/>
          <a:ext cx="0" cy="0"/>
          <a:chOff x="0" y="0"/>
          <a:chExt cx="0" cy="0"/>
        </a:xfrm>
      </p:grpSpPr>
      <p:sp>
        <p:nvSpPr>
          <p:cNvPr id="945" name="Google Shape;945;p73"/>
          <p:cNvSpPr/>
          <p:nvPr/>
        </p:nvSpPr>
        <p:spPr>
          <a:xfrm>
            <a:off x="0" y="0"/>
            <a:ext cx="121863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6" name="Google Shape;946;p73"/>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73"/>
          <p:cNvSpPr txBox="1"/>
          <p:nvPr>
            <p:ph type="title"/>
          </p:nvPr>
        </p:nvSpPr>
        <p:spPr>
          <a:xfrm>
            <a:off x="492370" y="605896"/>
            <a:ext cx="3084844" cy="564620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sz="3600">
                <a:solidFill>
                  <a:srgbClr val="FFFFFF"/>
                </a:solidFill>
              </a:rPr>
              <a:t>Condylar Fractures - Complication</a:t>
            </a:r>
            <a:endParaRPr/>
          </a:p>
        </p:txBody>
      </p:sp>
      <p:sp>
        <p:nvSpPr>
          <p:cNvPr id="948" name="Google Shape;948;p73"/>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73"/>
          <p:cNvSpPr txBox="1"/>
          <p:nvPr>
            <p:ph idx="1" type="body"/>
          </p:nvPr>
        </p:nvSpPr>
        <p:spPr>
          <a:xfrm>
            <a:off x="4742016" y="605896"/>
            <a:ext cx="6413663" cy="5646208"/>
          </a:xfrm>
          <a:prstGeom prst="rect">
            <a:avLst/>
          </a:prstGeom>
          <a:noFill/>
          <a:ln>
            <a:noFill/>
          </a:ln>
        </p:spPr>
        <p:txBody>
          <a:bodyPr anchorCtr="0" anchor="ctr" bIns="45700" lIns="0" spcFirstLastPara="1" rIns="0" wrap="square" tIns="45700">
            <a:normAutofit/>
          </a:bodyPr>
          <a:lstStyle/>
          <a:p>
            <a:pPr indent="-342900" lvl="0" marL="342900" rtl="0" algn="l">
              <a:lnSpc>
                <a:spcPct val="90000"/>
              </a:lnSpc>
              <a:spcBef>
                <a:spcPts val="0"/>
              </a:spcBef>
              <a:spcAft>
                <a:spcPts val="0"/>
              </a:spcAft>
              <a:buSzPts val="2000"/>
              <a:buFont typeface="Calibri"/>
              <a:buAutoNum type="arabicPeriod"/>
            </a:pPr>
            <a:r>
              <a:rPr b="0" lang="en-US" u="none" strike="noStrike"/>
              <a:t>Stiffness of the knee</a:t>
            </a:r>
            <a:endParaRPr/>
          </a:p>
          <a:p>
            <a:pPr indent="-342900" lvl="1" marL="635508" rtl="0" algn="l">
              <a:lnSpc>
                <a:spcPct val="90000"/>
              </a:lnSpc>
              <a:spcBef>
                <a:spcPts val="400"/>
              </a:spcBef>
              <a:spcAft>
                <a:spcPts val="0"/>
              </a:spcAft>
              <a:buSzPts val="1800"/>
              <a:buFont typeface="Arial"/>
              <a:buChar char="•"/>
            </a:pPr>
            <a:r>
              <a:rPr b="0" lang="en-US" u="none" strike="noStrike"/>
              <a:t>This is a common complication. It usually responds to prolonged physiotherapy, although movement may not be fully restored.</a:t>
            </a:r>
            <a:endParaRPr/>
          </a:p>
          <a:p>
            <a:pPr indent="-342900" lvl="0" marL="342900" rtl="0" algn="l">
              <a:lnSpc>
                <a:spcPct val="90000"/>
              </a:lnSpc>
              <a:spcBef>
                <a:spcPts val="1600"/>
              </a:spcBef>
              <a:spcAft>
                <a:spcPts val="0"/>
              </a:spcAft>
              <a:buSzPts val="2000"/>
              <a:buFont typeface="Calibri"/>
              <a:buAutoNum type="arabicPeriod"/>
            </a:pPr>
            <a:r>
              <a:rPr b="0" lang="en-US" u="none" strike="noStrike"/>
              <a:t>Osteoarthritis</a:t>
            </a:r>
            <a:endParaRPr/>
          </a:p>
          <a:p>
            <a:pPr indent="-342900" lvl="1" marL="635508" rtl="0" algn="l">
              <a:lnSpc>
                <a:spcPct val="90000"/>
              </a:lnSpc>
              <a:spcBef>
                <a:spcPts val="400"/>
              </a:spcBef>
              <a:spcAft>
                <a:spcPts val="0"/>
              </a:spcAft>
              <a:buSzPts val="1800"/>
              <a:buFont typeface="Arial"/>
              <a:buChar char="•"/>
            </a:pPr>
            <a:r>
              <a:rPr b="0" lang="en-US" u="none" strike="noStrike"/>
              <a:t>As with other intra-articular fractures, secondary osteoarthritis is a late complication.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 name="Google Shape;200;p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
        <p:nvSpPr>
          <p:cNvPr id="201" name="Google Shape;201;p8"/>
          <p:cNvSpPr/>
          <p:nvPr/>
        </p:nvSpPr>
        <p:spPr>
          <a:xfrm>
            <a:off x="0" y="0"/>
            <a:ext cx="12192000"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2" name="Google Shape;202;p8"/>
          <p:cNvSpPr txBox="1"/>
          <p:nvPr>
            <p:ph type="title"/>
          </p:nvPr>
        </p:nvSpPr>
        <p:spPr>
          <a:xfrm>
            <a:off x="8141110" y="639097"/>
            <a:ext cx="3401961" cy="368601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62626"/>
              </a:buClr>
              <a:buSzPts val="6600"/>
              <a:buFont typeface="Calibri"/>
              <a:buNone/>
            </a:pPr>
            <a:r>
              <a:rPr lang="en-US" sz="6600">
                <a:solidFill>
                  <a:srgbClr val="262626"/>
                </a:solidFill>
              </a:rPr>
              <a:t>Pelvic Imaging – X-ray </a:t>
            </a:r>
            <a:endParaRPr/>
          </a:p>
        </p:txBody>
      </p:sp>
      <p:pic>
        <p:nvPicPr>
          <p:cNvPr descr="A picture containing photo, person, camera, looking&#10;&#10;Description automatically generated" id="203" name="Google Shape;203;p8"/>
          <p:cNvPicPr preferRelativeResize="0"/>
          <p:nvPr>
            <p:ph idx="1" type="body"/>
          </p:nvPr>
        </p:nvPicPr>
        <p:blipFill rotWithShape="1">
          <a:blip r:embed="rId3">
            <a:alphaModFix/>
          </a:blip>
          <a:srcRect b="0" l="0" r="0" t="0"/>
          <a:stretch/>
        </p:blipFill>
        <p:spPr>
          <a:xfrm>
            <a:off x="470263" y="639097"/>
            <a:ext cx="7412515" cy="5082427"/>
          </a:xfrm>
          <a:prstGeom prst="rect">
            <a:avLst/>
          </a:prstGeom>
          <a:noFill/>
          <a:ln>
            <a:noFill/>
          </a:ln>
        </p:spPr>
      </p:pic>
      <p:cxnSp>
        <p:nvCxnSpPr>
          <p:cNvPr id="204" name="Google Shape;204;p8"/>
          <p:cNvCxnSpPr/>
          <p:nvPr/>
        </p:nvCxnSpPr>
        <p:spPr>
          <a:xfrm>
            <a:off x="8209305" y="4343400"/>
            <a:ext cx="320040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205" name="Google Shape;205;p8"/>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Isolated Pelvic Fracture</a:t>
            </a:r>
            <a:endParaRPr/>
          </a:p>
        </p:txBody>
      </p:sp>
      <p:pic>
        <p:nvPicPr>
          <p:cNvPr descr="A picture containing underwear, shirt&#10;&#10;Description automatically generated" id="213" name="Google Shape;213;p9"/>
          <p:cNvPicPr preferRelativeResize="0"/>
          <p:nvPr/>
        </p:nvPicPr>
        <p:blipFill rotWithShape="1">
          <a:blip r:embed="rId3">
            <a:alphaModFix/>
          </a:blip>
          <a:srcRect b="5" l="0" r="11677" t="0"/>
          <a:stretch/>
        </p:blipFill>
        <p:spPr>
          <a:xfrm>
            <a:off x="1216064" y="1807726"/>
            <a:ext cx="2376058" cy="4422076"/>
          </a:xfrm>
          <a:prstGeom prst="rect">
            <a:avLst/>
          </a:prstGeom>
          <a:noFill/>
          <a:ln>
            <a:noFill/>
          </a:ln>
        </p:spPr>
      </p:pic>
      <p:pic>
        <p:nvPicPr>
          <p:cNvPr descr="A picture containing film&#10;&#10;Description automatically generated" id="214" name="Google Shape;214;p9"/>
          <p:cNvPicPr preferRelativeResize="0"/>
          <p:nvPr/>
        </p:nvPicPr>
        <p:blipFill rotWithShape="1">
          <a:blip r:embed="rId4">
            <a:alphaModFix/>
          </a:blip>
          <a:srcRect b="5" l="5833" r="6127" t="0"/>
          <a:stretch/>
        </p:blipFill>
        <p:spPr>
          <a:xfrm>
            <a:off x="3719942" y="1845734"/>
            <a:ext cx="2376057" cy="4346060"/>
          </a:xfrm>
          <a:prstGeom prst="rect">
            <a:avLst/>
          </a:prstGeom>
          <a:noFill/>
          <a:ln>
            <a:noFill/>
          </a:ln>
        </p:spPr>
      </p:pic>
      <p:sp>
        <p:nvSpPr>
          <p:cNvPr id="215" name="Google Shape;215;p9"/>
          <p:cNvSpPr txBox="1"/>
          <p:nvPr>
            <p:ph idx="1" type="body"/>
          </p:nvPr>
        </p:nvSpPr>
        <p:spPr>
          <a:xfrm>
            <a:off x="6351639" y="1845734"/>
            <a:ext cx="4804041" cy="4346060"/>
          </a:xfrm>
          <a:prstGeom prst="rect">
            <a:avLst/>
          </a:prstGeom>
          <a:noFill/>
          <a:ln>
            <a:noFill/>
          </a:ln>
        </p:spPr>
        <p:txBody>
          <a:bodyPr anchorCtr="0" anchor="t" bIns="45700" lIns="0" spcFirstLastPara="1" rIns="0" wrap="square" tIns="45700">
            <a:normAutofit/>
          </a:bodyPr>
          <a:lstStyle/>
          <a:p>
            <a:pPr indent="-457200" lvl="0" marL="457200" marR="0" rtl="0" algn="l">
              <a:lnSpc>
                <a:spcPct val="90000"/>
              </a:lnSpc>
              <a:spcBef>
                <a:spcPts val="0"/>
              </a:spcBef>
              <a:spcAft>
                <a:spcPts val="0"/>
              </a:spcAft>
              <a:buSzPts val="2000"/>
              <a:buFont typeface="Calibri"/>
              <a:buAutoNum type="arabicPeriod"/>
            </a:pPr>
            <a:r>
              <a:rPr lang="en-US"/>
              <a:t>Avulsion fracture:</a:t>
            </a:r>
            <a:endParaRPr/>
          </a:p>
          <a:p>
            <a:pPr indent="-182880" lvl="2" marL="566928" rtl="0" algn="l">
              <a:lnSpc>
                <a:spcPct val="90000"/>
              </a:lnSpc>
              <a:spcBef>
                <a:spcPts val="0"/>
              </a:spcBef>
              <a:spcAft>
                <a:spcPts val="0"/>
              </a:spcAft>
              <a:buSzPts val="2000"/>
              <a:buFont typeface="Arial"/>
              <a:buChar char="•"/>
            </a:pPr>
            <a:r>
              <a:rPr lang="en-US" sz="2000"/>
              <a:t>A piece of bone is pulled off by violent muscle contraction; this is usually seen in sports participants and athletes. </a:t>
            </a:r>
            <a:endParaRPr/>
          </a:p>
          <a:p>
            <a:pPr indent="-285750" lvl="2" marL="761238" rtl="0" algn="l">
              <a:lnSpc>
                <a:spcPct val="90000"/>
              </a:lnSpc>
              <a:spcBef>
                <a:spcPts val="0"/>
              </a:spcBef>
              <a:spcAft>
                <a:spcPts val="0"/>
              </a:spcAft>
              <a:buSzPts val="2000"/>
              <a:buFont typeface="Noto Sans Symbols"/>
              <a:buChar char="❑"/>
            </a:pPr>
            <a:r>
              <a:rPr lang="en-US" sz="2000"/>
              <a:t>The sartorius may pull off the anterior superior iliac spine.</a:t>
            </a:r>
            <a:endParaRPr/>
          </a:p>
          <a:p>
            <a:pPr indent="-285750" lvl="2" marL="761238" rtl="0" algn="l">
              <a:lnSpc>
                <a:spcPct val="90000"/>
              </a:lnSpc>
              <a:spcBef>
                <a:spcPts val="0"/>
              </a:spcBef>
              <a:spcAft>
                <a:spcPts val="0"/>
              </a:spcAft>
              <a:buSzPts val="2000"/>
              <a:buFont typeface="Noto Sans Symbols"/>
              <a:buChar char="❑"/>
            </a:pPr>
            <a:r>
              <a:rPr lang="en-US" sz="2000"/>
              <a:t>The rectus femoris the anterior inferior iliac spine.</a:t>
            </a:r>
            <a:endParaRPr/>
          </a:p>
          <a:p>
            <a:pPr indent="-285750" lvl="2" marL="761238" rtl="0" algn="l">
              <a:lnSpc>
                <a:spcPct val="90000"/>
              </a:lnSpc>
              <a:spcBef>
                <a:spcPts val="0"/>
              </a:spcBef>
              <a:spcAft>
                <a:spcPts val="0"/>
              </a:spcAft>
              <a:buSzPts val="2000"/>
              <a:buFont typeface="Noto Sans Symbols"/>
              <a:buChar char="❑"/>
            </a:pPr>
            <a:r>
              <a:rPr lang="en-US" sz="2000"/>
              <a:t>The adductor longus a piece of the pubis.</a:t>
            </a:r>
            <a:endParaRPr/>
          </a:p>
          <a:p>
            <a:pPr indent="-285750" lvl="2" marL="761238" rtl="0" algn="l">
              <a:lnSpc>
                <a:spcPct val="90000"/>
              </a:lnSpc>
              <a:spcBef>
                <a:spcPts val="0"/>
              </a:spcBef>
              <a:spcAft>
                <a:spcPts val="0"/>
              </a:spcAft>
              <a:buSzPts val="2000"/>
              <a:buFont typeface="Noto Sans Symbols"/>
              <a:buChar char="❑"/>
            </a:pPr>
            <a:r>
              <a:rPr lang="en-US" sz="2000"/>
              <a:t>The hamstrings part of the ischium.</a:t>
            </a:r>
            <a:endParaRPr/>
          </a:p>
          <a:p>
            <a:pPr indent="-182880" lvl="2" marL="566928" rtl="0" algn="l">
              <a:lnSpc>
                <a:spcPct val="90000"/>
              </a:lnSpc>
              <a:spcBef>
                <a:spcPts val="0"/>
              </a:spcBef>
              <a:spcAft>
                <a:spcPts val="0"/>
              </a:spcAft>
              <a:buSzPts val="2000"/>
              <a:buFont typeface="Arial"/>
              <a:buChar char="•"/>
            </a:pPr>
            <a:r>
              <a:rPr lang="en-US" sz="2000"/>
              <a:t>All are essentially muscle injuries, needing only rest for a few days and reassurance.</a:t>
            </a:r>
            <a:endParaRPr/>
          </a:p>
          <a:p>
            <a:pPr indent="-330200" lvl="0" marL="457200" rtl="0" algn="l">
              <a:lnSpc>
                <a:spcPct val="90000"/>
              </a:lnSpc>
              <a:spcBef>
                <a:spcPts val="1200"/>
              </a:spcBef>
              <a:spcAft>
                <a:spcPts val="0"/>
              </a:spcAft>
              <a:buSzPts val="2000"/>
              <a:buFont typeface="Calibri"/>
              <a:buNone/>
            </a:pPr>
            <a:r>
              <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2020-09-02T18:33:49Z</dcterms:created>
  <dc:creator>لانا السباتين</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0x01010092FC767E030A0F4E997A16C5FCEB1318</vt:lpwstr>
  </property>
</Properties>
</file>