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BF348-C99C-47FB-BAB6-35B726F51C29}" type="datetimeFigureOut">
              <a:rPr lang="en-US" smtClean="0"/>
              <a:pPr/>
              <a:t>2/24/2021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8016B-4477-40FD-A536-3B10E9367B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7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8016B-4477-40FD-A536-3B10E9367B1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18016B-4477-40FD-A536-3B10E9367B1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14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0"/>
            <a:ext cx="853440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anose="020E0502030303020204" pitchFamily="34" charset="0"/>
              </a:rPr>
              <a:t>MUSCULOSKELETAL </a:t>
            </a:r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TRIANGLES OF THE NECK </a:t>
            </a:r>
          </a:p>
          <a:p>
            <a:pPr algn="ctr"/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 smtClean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lvl="0" algn="ctr"/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College of Medicine / University of Mutah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5029200"/>
            <a:ext cx="4572000" cy="365125"/>
          </a:xfrm>
        </p:spPr>
        <p:txBody>
          <a:bodyPr/>
          <a:lstStyle/>
          <a:p>
            <a:r>
              <a:rPr lang="en-US" sz="2800" b="1" i="1" smtClean="0">
                <a:solidFill>
                  <a:srgbClr val="00FF00"/>
                </a:solidFill>
                <a:latin typeface="Candara" pitchFamily="34" charset="0"/>
              </a:rPr>
              <a:t>Thursday 25  February  2021</a:t>
            </a:r>
            <a:endParaRPr lang="en-US" sz="28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642344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0"/>
            <a:ext cx="74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Scalenus posterior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Transverse processes of lower cervical vertebrae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2nd rib</a:t>
            </a:r>
          </a:p>
          <a:p>
            <a:r>
              <a:rPr lang="en-GB" sz="2000" b="1" dirty="0" smtClean="0">
                <a:latin typeface="Candara" pitchFamily="34" charset="0"/>
              </a:rPr>
              <a:t>N. Supply:  </a:t>
            </a:r>
            <a:r>
              <a:rPr lang="en-GB" sz="2000" dirty="0" smtClean="0">
                <a:latin typeface="Candara" pitchFamily="34" charset="0"/>
              </a:rPr>
              <a:t>Anterior rami of cervical nerves</a:t>
            </a:r>
          </a:p>
          <a:p>
            <a:r>
              <a:rPr lang="en-GB" sz="2000" b="1" dirty="0" smtClean="0">
                <a:latin typeface="Candara" pitchFamily="34" charset="0"/>
              </a:rPr>
              <a:t>Action: </a:t>
            </a:r>
            <a:r>
              <a:rPr lang="en-GB" sz="2000" dirty="0" smtClean="0">
                <a:latin typeface="Candara" pitchFamily="34" charset="0"/>
              </a:rPr>
              <a:t>Elevates 2nd rib; laterally flexes and rotates cervical part of vertebral column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24578" name="Picture 2" descr="https://khb.imgix.net/images/anatomy_term/musculus-scalenus-posterior/LTbCGuvQeq47eIJJELDnQ_Musculus_scalenus_posterior_01.png?ixlib=rb-0.3.4&amp;w=800&amp;h=800&amp;fit=max&amp;mark=%2Fimages%2Fwatermark_full_800x800_bottom_right_logo_diag.png&amp;markw=800&amp;markh=800&amp;auto=format&amp;s=3f039e12926d6e070596921e5c4fc1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514600"/>
            <a:ext cx="4478867" cy="403098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10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486400" y="2286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1025"/>
            <a:ext cx="5179623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Sternocleidomastoid Region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48" y="1143000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The sternocleidomastoid is a key muscular landmark in the neck </a:t>
            </a:r>
            <a:r>
              <a:rPr lang="en-GB" sz="2000" dirty="0" smtClean="0">
                <a:latin typeface="Candara" pitchFamily="34" charset="0"/>
              </a:rPr>
              <a:t>because it visibly </a:t>
            </a:r>
            <a:r>
              <a:rPr lang="en-GB" sz="2000" b="1" dirty="0" smtClean="0">
                <a:latin typeface="Candara" pitchFamily="34" charset="0"/>
              </a:rPr>
              <a:t>divides each side of the neck into the anterior and lateral cervical regions 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(anterior and lateral triangles of the neck)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region between these triangular regions, corresponding to the area of this broad, strap-like muscle, is </a:t>
            </a:r>
            <a:r>
              <a:rPr lang="en-GB" sz="2000" b="1" dirty="0" smtClean="0">
                <a:latin typeface="Candara" pitchFamily="34" charset="0"/>
              </a:rPr>
              <a:t>the sternocleidomastoid region of the neck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</p:txBody>
      </p:sp>
      <p:pic>
        <p:nvPicPr>
          <p:cNvPr id="2050" name="Picture 2" descr="نتيجة بحث الصور عن ‪sternocleidomastoid region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524000"/>
            <a:ext cx="4572001" cy="380619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600" y="5613737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SCM</a:t>
            </a:r>
            <a:r>
              <a:rPr lang="en-GB" sz="2000" dirty="0" smtClean="0">
                <a:latin typeface="Candara" pitchFamily="34" charset="0"/>
              </a:rPr>
              <a:t> has two heads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: the rounded tendon of the sternal head </a:t>
            </a:r>
            <a:r>
              <a:rPr lang="en-GB" sz="2000" dirty="0" smtClean="0">
                <a:latin typeface="Candara" pitchFamily="34" charset="0"/>
              </a:rPr>
              <a:t>attaches to </a:t>
            </a:r>
            <a:r>
              <a:rPr lang="en-GB" sz="2000" b="1" dirty="0" smtClean="0">
                <a:latin typeface="Candara" pitchFamily="34" charset="0"/>
              </a:rPr>
              <a:t>the manubrium</a:t>
            </a:r>
            <a:r>
              <a:rPr lang="en-GB" sz="2000" dirty="0" smtClean="0">
                <a:latin typeface="Candara" pitchFamily="34" charset="0"/>
              </a:rPr>
              <a:t>, and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thick fleshy </a:t>
            </a:r>
            <a:r>
              <a:rPr lang="en-GB" sz="2000" b="1" dirty="0" err="1" smtClean="0">
                <a:solidFill>
                  <a:srgbClr val="0000FF"/>
                </a:solidFill>
                <a:latin typeface="Candara" pitchFamily="34" charset="0"/>
              </a:rPr>
              <a:t>clavicular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 head</a:t>
            </a:r>
            <a:r>
              <a:rPr lang="en-GB" sz="2000" dirty="0" smtClean="0">
                <a:latin typeface="Candara" pitchFamily="34" charset="0"/>
              </a:rPr>
              <a:t> attaches to </a:t>
            </a:r>
            <a:r>
              <a:rPr lang="en-GB" sz="2000" b="1" dirty="0" smtClean="0">
                <a:latin typeface="Candara" pitchFamily="34" charset="0"/>
              </a:rPr>
              <a:t>the superior surface of the medial third of the clavicle</a:t>
            </a:r>
            <a:endParaRPr lang="en-GB" sz="2000" b="1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11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06019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two heads are separated inferiorly by a space, visible superficially as </a:t>
            </a:r>
            <a:r>
              <a:rPr lang="en-GB" sz="2000" b="1" dirty="0" smtClean="0">
                <a:latin typeface="Candara" pitchFamily="34" charset="0"/>
              </a:rPr>
              <a:t>a small triangular depression</a:t>
            </a:r>
            <a:r>
              <a:rPr lang="en-GB" sz="2000" dirty="0" smtClean="0"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lesser </a:t>
            </a:r>
            <a:r>
              <a:rPr lang="en-GB" sz="2000" b="1" dirty="0" err="1" smtClean="0">
                <a:solidFill>
                  <a:srgbClr val="0000FF"/>
                </a:solidFill>
                <a:latin typeface="Candara" pitchFamily="34" charset="0"/>
              </a:rPr>
              <a:t>supraclavicular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 fossa.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The heads join superiorly as they pass obliquely upward toward the cranium.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superior attachment of the SCM is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mastoid process </a:t>
            </a:r>
            <a:r>
              <a:rPr lang="en-GB" sz="2000" dirty="0" smtClean="0">
                <a:latin typeface="Candara" pitchFamily="34" charset="0"/>
              </a:rPr>
              <a:t>of the temporal bone and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superior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nuchal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line </a:t>
            </a:r>
            <a:r>
              <a:rPr lang="en-GB" sz="2000" dirty="0" smtClean="0">
                <a:latin typeface="Candara" pitchFamily="34" charset="0"/>
              </a:rPr>
              <a:t>of the occipital bone.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The investing layer of deep cervical fascia splits to form a sheath for the SCM 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"/>
            <a:ext cx="5179623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Sternocleidomastoid Region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9107" t="38541" r="13324" b="27083"/>
          <a:stretch>
            <a:fillRect/>
          </a:stretch>
        </p:blipFill>
        <p:spPr bwMode="auto">
          <a:xfrm>
            <a:off x="4800600" y="1196340"/>
            <a:ext cx="4038600" cy="444246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12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4628190" cy="584775"/>
          </a:xfrm>
          <a:prstGeom prst="rect">
            <a:avLst/>
          </a:prstGeom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Posterior Cervical Region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The region posterior to the anterior borders of the trapezius is the posterior cervical region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suboccipital region</a:t>
            </a:r>
            <a:r>
              <a:rPr lang="en-GB" sz="2000" dirty="0" smtClean="0">
                <a:latin typeface="Candara" pitchFamily="34" charset="0"/>
              </a:rPr>
              <a:t> is deep to the superior part of this region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trapezius is a large, flat triangular muscle that covers the posterolateral aspect of the neck and thorax.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trapezius attaches the pectoral girdle to the cranium and the vertebral column and assists in suspending it.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skin of the posterior cervical region </a:t>
            </a:r>
            <a:r>
              <a:rPr lang="en-GB" sz="2000" dirty="0" smtClean="0">
                <a:latin typeface="Candara" pitchFamily="34" charset="0"/>
              </a:rPr>
              <a:t>is innervated in a segmental pattern by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posterior rami of cervical spinal nerves.</a:t>
            </a:r>
            <a:endParaRPr lang="en-GB" sz="2000" b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3294" t="30208" r="11567" b="20833"/>
          <a:stretch>
            <a:fillRect/>
          </a:stretch>
        </p:blipFill>
        <p:spPr bwMode="auto">
          <a:xfrm>
            <a:off x="4876800" y="228600"/>
            <a:ext cx="3962400" cy="310388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5227" t="27083" r="54905" b="26041"/>
          <a:stretch>
            <a:fillRect/>
          </a:stretch>
        </p:blipFill>
        <p:spPr bwMode="auto">
          <a:xfrm>
            <a:off x="5334000" y="3657600"/>
            <a:ext cx="3281680" cy="28956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13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" y="177224"/>
            <a:ext cx="8419292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Lateral Cervical Region </a:t>
            </a:r>
            <a:r>
              <a:rPr lang="en-GB" sz="2800" b="1" i="1" dirty="0" smtClean="0">
                <a:latin typeface="Candara" pitchFamily="34" charset="0"/>
              </a:rPr>
              <a:t>(</a:t>
            </a:r>
            <a:r>
              <a:rPr lang="en-GB" sz="2400" b="1" i="1" dirty="0" smtClean="0">
                <a:latin typeface="Candara" pitchFamily="34" charset="0"/>
              </a:rPr>
              <a:t>posterior triangle of the neck)</a:t>
            </a:r>
            <a:endParaRPr lang="en-GB" sz="3200" b="1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The lateral cervical region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(posterior triangle of the neck) </a:t>
            </a:r>
            <a:r>
              <a:rPr lang="en-GB" sz="2000" dirty="0" smtClean="0">
                <a:latin typeface="Candara" pitchFamily="34" charset="0"/>
              </a:rPr>
              <a:t>is bounded: 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639431"/>
            <a:ext cx="335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Anteriorly by </a:t>
            </a:r>
            <a:r>
              <a:rPr lang="en-GB" sz="2000" dirty="0" smtClean="0">
                <a:latin typeface="Candara" pitchFamily="34" charset="0"/>
              </a:rPr>
              <a:t>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posterior border of the SCM.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Posteriorly by </a:t>
            </a:r>
            <a:r>
              <a:rPr lang="en-GB" sz="2000" dirty="0" smtClean="0">
                <a:latin typeface="Candara" pitchFamily="34" charset="0"/>
              </a:rPr>
              <a:t>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anterior border of the trapezius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Inferiorly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middle third of the clavicle </a:t>
            </a:r>
            <a:r>
              <a:rPr lang="en-GB" sz="2000" dirty="0" smtClean="0">
                <a:latin typeface="Candara" pitchFamily="34" charset="0"/>
              </a:rPr>
              <a:t>between the trapezius and the SCM</a:t>
            </a:r>
          </a:p>
        </p:txBody>
      </p:sp>
      <p:sp>
        <p:nvSpPr>
          <p:cNvPr id="27650" name="AutoShape 2" descr="mk:@MSITStore:G:\TEXT%20BOOKS\Anatomy%20Books\MOORE%20BOOKS\ClinicallyOrientedAnatomyMoore5thEd2006.CHM::/8_files/C8FF6.png"/>
          <p:cNvSpPr>
            <a:spLocks noChangeAspect="1" noChangeArrowheads="1"/>
          </p:cNvSpPr>
          <p:nvPr/>
        </p:nvSpPr>
        <p:spPr bwMode="auto">
          <a:xfrm>
            <a:off x="63500" y="-136525"/>
            <a:ext cx="5667375" cy="42100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653" name="Picture 5" descr="نتيجة بحث الصور عن ‪posterior triangle of the neck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295400"/>
            <a:ext cx="4826696" cy="51816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2000" y="6111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14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2400" y="62642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54864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lateral cervical region wraps around the lateral surface of the neck like a spiral.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region is covered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skin and subcutaneous tissue containing the platysma</a:t>
            </a:r>
            <a:endParaRPr lang="en-GB" sz="20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935772"/>
            <a:ext cx="32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By an apex,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where the SCM and trapezius meet</a:t>
            </a:r>
            <a:r>
              <a:rPr lang="en-GB" sz="2000" dirty="0" smtClean="0">
                <a:latin typeface="Candara" pitchFamily="34" charset="0"/>
              </a:rPr>
              <a:t> on the superior </a:t>
            </a:r>
            <a:r>
              <a:rPr lang="en-GB" sz="2000" dirty="0" err="1" smtClean="0">
                <a:latin typeface="Candara" pitchFamily="34" charset="0"/>
              </a:rPr>
              <a:t>nuchal</a:t>
            </a:r>
            <a:r>
              <a:rPr lang="en-GB" sz="2000" dirty="0" smtClean="0">
                <a:latin typeface="Candara" pitchFamily="34" charset="0"/>
              </a:rPr>
              <a:t> line of the occipital bone.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By a roof, </a:t>
            </a:r>
            <a:r>
              <a:rPr lang="en-GB" sz="2000" dirty="0" smtClean="0">
                <a:latin typeface="Candara" pitchFamily="34" charset="0"/>
              </a:rPr>
              <a:t>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investing layer of deep cervical fascia.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By a floor, </a:t>
            </a:r>
            <a:r>
              <a:rPr lang="en-GB" sz="2000" dirty="0" smtClean="0">
                <a:latin typeface="Candara" pitchFamily="34" charset="0"/>
              </a:rPr>
              <a:t>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muscles covered by the prevertebral layer of deep cervical fascia.</a:t>
            </a:r>
            <a:endParaRPr lang="en-GB" sz="20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083" t="21875" r="23280" b="6250"/>
          <a:stretch>
            <a:fillRect/>
          </a:stretch>
        </p:blipFill>
        <p:spPr bwMode="auto">
          <a:xfrm>
            <a:off x="3352801" y="1143000"/>
            <a:ext cx="5655364" cy="410758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177225"/>
            <a:ext cx="8419292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Lateral Cervical Region </a:t>
            </a:r>
            <a:r>
              <a:rPr lang="en-GB" sz="2800" b="1" i="1" dirty="0" smtClean="0">
                <a:latin typeface="Candara" pitchFamily="34" charset="0"/>
              </a:rPr>
              <a:t>(</a:t>
            </a:r>
            <a:r>
              <a:rPr lang="en-GB" sz="2400" b="1" i="1" dirty="0" smtClean="0">
                <a:latin typeface="Candara" pitchFamily="34" charset="0"/>
              </a:rPr>
              <a:t>posterior triangle of the neck)</a:t>
            </a:r>
            <a:endParaRPr lang="en-GB" sz="3200" b="1" i="1" dirty="0"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6588407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in the Lateral Cervical Region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074" name="Picture 2" descr="نتيجة بحث الصور عن ‪floor of the lateral cervical region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371600"/>
            <a:ext cx="5184431" cy="37338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2400" y="932795"/>
            <a:ext cx="350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The floor of the lateral cervical region is usually formed by the prevertebral fascia overlying four muscles </a:t>
            </a:r>
            <a:endParaRPr lang="en-GB" sz="2000" dirty="0" smtClean="0">
              <a:latin typeface="Candara" pitchFamily="34" charset="0"/>
            </a:endParaRP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splenius capitis,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levator scapulae,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Middle scalene 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and posterior scalene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dirty="0" smtClean="0">
                <a:latin typeface="Candara" pitchFamily="34" charset="0"/>
              </a:rPr>
              <a:t> Sometimes the inferior part of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anterior scalene </a:t>
            </a:r>
            <a:r>
              <a:rPr lang="en-GB" sz="2000" dirty="0" smtClean="0">
                <a:latin typeface="Candara" pitchFamily="34" charset="0"/>
              </a:rPr>
              <a:t>appears in the </a:t>
            </a:r>
            <a:r>
              <a:rPr lang="en-GB" sz="2000" dirty="0" err="1" smtClean="0">
                <a:latin typeface="Candara" pitchFamily="34" charset="0"/>
              </a:rPr>
              <a:t>inferomedial</a:t>
            </a:r>
            <a:r>
              <a:rPr lang="en-GB" sz="2000" dirty="0" smtClean="0">
                <a:latin typeface="Candara" pitchFamily="34" charset="0"/>
              </a:rPr>
              <a:t> angle of the lateral cervical region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16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ndara" pitchFamily="34" charset="0"/>
              </a:rPr>
              <a:t>For a more precise localization of structures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lateral cervical region </a:t>
            </a:r>
            <a:r>
              <a:rPr lang="en-GB" sz="2000" dirty="0" smtClean="0">
                <a:latin typeface="Candara" pitchFamily="34" charset="0"/>
              </a:rPr>
              <a:t>is divided into </a:t>
            </a:r>
            <a:r>
              <a:rPr lang="en-GB" sz="2000" dirty="0" smtClean="0">
                <a:solidFill>
                  <a:srgbClr val="0000FF"/>
                </a:solidFill>
                <a:latin typeface="Candara" pitchFamily="34" charset="0"/>
              </a:rPr>
              <a:t>a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large occipital triangle </a:t>
            </a:r>
            <a:r>
              <a:rPr lang="en-GB" sz="2000" dirty="0" smtClean="0">
                <a:latin typeface="Candara" pitchFamily="34" charset="0"/>
              </a:rPr>
              <a:t>superiorly and a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small omoclavicular triangle </a:t>
            </a:r>
            <a:r>
              <a:rPr lang="en-GB" sz="2000" dirty="0" smtClean="0">
                <a:latin typeface="Candara" pitchFamily="34" charset="0"/>
              </a:rPr>
              <a:t>inferiorly by </a:t>
            </a:r>
            <a:r>
              <a:rPr lang="en-GB" sz="2000" b="1" dirty="0" smtClean="0">
                <a:latin typeface="Candara" pitchFamily="34" charset="0"/>
              </a:rPr>
              <a:t>the inferior belly of the omohyoid</a:t>
            </a:r>
            <a:r>
              <a:rPr lang="en-GB" sz="2000" dirty="0" smtClean="0">
                <a:latin typeface="Candara" pitchFamily="34" charset="0"/>
              </a:rPr>
              <a:t>.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703255"/>
            <a:ext cx="274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is so called because </a:t>
            </a:r>
            <a:r>
              <a:rPr lang="en-GB" sz="2000" dirty="0" smtClean="0">
                <a:solidFill>
                  <a:srgbClr val="FF0000"/>
                </a:solidFill>
                <a:latin typeface="Candara" pitchFamily="34" charset="0"/>
              </a:rPr>
              <a:t>the occipital artery </a:t>
            </a:r>
            <a:r>
              <a:rPr lang="en-GB" sz="2000" dirty="0" smtClean="0">
                <a:latin typeface="Candara" pitchFamily="34" charset="0"/>
              </a:rPr>
              <a:t>appears in its apex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The most important nerve crossing the occipital triangle is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spinal accessory nerve (CN XI).</a:t>
            </a:r>
            <a:endParaRPr lang="en-GB" sz="2000" b="1" dirty="0">
              <a:solidFill>
                <a:schemeClr val="accent6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27526" t="44792" r="29722" b="14583"/>
          <a:stretch>
            <a:fillRect/>
          </a:stretch>
        </p:blipFill>
        <p:spPr bwMode="auto">
          <a:xfrm>
            <a:off x="2819400" y="2667000"/>
            <a:ext cx="5990492" cy="32004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" y="2052935"/>
            <a:ext cx="3200400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occipital triangle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152400" y="60592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ndara" pitchFamily="34" charset="0"/>
              </a:rPr>
              <a:t>Part of external jugular vein</a:t>
            </a:r>
            <a:r>
              <a:rPr lang="en-GB" dirty="0" smtClean="0">
                <a:latin typeface="Candara" pitchFamily="34" charset="0"/>
              </a:rPr>
              <a:t>;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posterior branches of cervical plexus of nerves</a:t>
            </a:r>
            <a:r>
              <a:rPr lang="en-GB" dirty="0" smtClean="0">
                <a:latin typeface="Candara" pitchFamily="34" charset="0"/>
              </a:rPr>
              <a:t>;; 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trunks of brachial plexus;</a:t>
            </a:r>
            <a:r>
              <a:rPr lang="en-GB" dirty="0" smtClean="0">
                <a:latin typeface="Candara" pitchFamily="34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Candara" pitchFamily="34" charset="0"/>
              </a:rPr>
              <a:t>transverse cervical artery</a:t>
            </a:r>
            <a:r>
              <a:rPr lang="en-GB" dirty="0" smtClean="0">
                <a:latin typeface="Candara" pitchFamily="34" charset="0"/>
              </a:rPr>
              <a:t>; </a:t>
            </a:r>
            <a:r>
              <a:rPr lang="en-GB" b="1" dirty="0" smtClean="0">
                <a:solidFill>
                  <a:srgbClr val="00B050"/>
                </a:solidFill>
                <a:latin typeface="Candara" pitchFamily="34" charset="0"/>
              </a:rPr>
              <a:t>cervical lymph node</a:t>
            </a:r>
            <a:endParaRPr lang="en-GB" b="1" dirty="0">
              <a:solidFill>
                <a:srgbClr val="00B050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77225"/>
            <a:ext cx="8153194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Lateral Cervical Region </a:t>
            </a:r>
            <a:r>
              <a:rPr lang="en-GB" sz="2800" b="1" i="1" dirty="0" smtClean="0">
                <a:latin typeface="Candara" pitchFamily="34" charset="0"/>
              </a:rPr>
              <a:t>(</a:t>
            </a:r>
            <a:r>
              <a:rPr lang="en-GB" sz="2400" b="1" i="1" dirty="0" smtClean="0">
                <a:latin typeface="Candara" pitchFamily="34" charset="0"/>
              </a:rPr>
              <a:t>posterior triangle of the neck)</a:t>
            </a:r>
            <a:endParaRPr lang="en-GB" sz="3200" b="1" i="1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553200" y="1905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17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19800" y="17526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0"/>
            <a:ext cx="335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is indicated on the surface of the neck by </a:t>
            </a:r>
            <a:r>
              <a:rPr lang="en-GB" sz="2000" b="1" dirty="0" smtClean="0">
                <a:latin typeface="Candara" pitchFamily="34" charset="0"/>
              </a:rPr>
              <a:t>the </a:t>
            </a:r>
            <a:r>
              <a:rPr lang="en-GB" sz="2000" b="1" dirty="0" err="1" smtClean="0">
                <a:latin typeface="Candara" pitchFamily="34" charset="0"/>
              </a:rPr>
              <a:t>supraclavicular</a:t>
            </a:r>
            <a:r>
              <a:rPr lang="en-GB" sz="2000" b="1" dirty="0" smtClean="0">
                <a:latin typeface="Candara" pitchFamily="34" charset="0"/>
              </a:rPr>
              <a:t> fossa.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inferior part of the EJV </a:t>
            </a:r>
            <a:r>
              <a:rPr lang="en-GB" sz="2000" dirty="0" smtClean="0">
                <a:latin typeface="Candara" pitchFamily="34" charset="0"/>
              </a:rPr>
              <a:t>crosses this triangle superficially</a:t>
            </a:r>
          </a:p>
          <a:p>
            <a:pPr>
              <a:buFont typeface="Wingdings" pitchFamily="2" charset="2"/>
              <a:buChar char="q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subclavian artery </a:t>
            </a:r>
            <a:r>
              <a:rPr lang="en-GB" sz="2000" dirty="0" smtClean="0">
                <a:latin typeface="Candara" pitchFamily="34" charset="0"/>
              </a:rPr>
              <a:t>lies deep in it.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dirty="0" smtClean="0">
                <a:latin typeface="Candara" pitchFamily="34" charset="0"/>
              </a:rPr>
              <a:t>These vessels are separated by the investing layer of deep cervical fascia.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909935"/>
            <a:ext cx="5431295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omoclavicular (subclavian) triangle </a:t>
            </a:r>
            <a:endParaRPr lang="en-GB" sz="2400" dirty="0">
              <a:latin typeface="Candara" pitchFamily="34" charset="0"/>
            </a:endParaRPr>
          </a:p>
        </p:txBody>
      </p:sp>
      <p:pic>
        <p:nvPicPr>
          <p:cNvPr id="32770" name="Picture 2" descr="نتيجة بحث الصور عن ‪floor of the lateral cervical region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1600200"/>
            <a:ext cx="5188856" cy="33528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6019800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Because the third part of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subclavian artery </a:t>
            </a:r>
            <a:r>
              <a:rPr lang="en-GB" sz="2000" b="1" dirty="0" smtClean="0">
                <a:latin typeface="Candara" pitchFamily="34" charset="0"/>
              </a:rPr>
              <a:t>is located in this region, the omoclavicular triangle is often called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subclavian triangle.</a:t>
            </a:r>
            <a:endParaRPr lang="en-GB" sz="2000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5144869"/>
            <a:ext cx="5410200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ndara" pitchFamily="34" charset="0"/>
              </a:rPr>
              <a:t>part of subclavian vein </a:t>
            </a:r>
            <a:r>
              <a:rPr lang="en-GB" b="1" dirty="0" smtClean="0">
                <a:latin typeface="Candara" pitchFamily="34" charset="0"/>
              </a:rPr>
              <a:t>(sometimes); </a:t>
            </a:r>
            <a:r>
              <a:rPr lang="en-GB" b="1" dirty="0" smtClean="0">
                <a:solidFill>
                  <a:srgbClr val="FF0000"/>
                </a:solidFill>
                <a:latin typeface="Candara" pitchFamily="34" charset="0"/>
              </a:rPr>
              <a:t>suprascapular artery;</a:t>
            </a:r>
            <a:r>
              <a:rPr lang="en-GB" dirty="0" smtClean="0">
                <a:latin typeface="Candara" pitchFamily="34" charset="0"/>
              </a:rPr>
              <a:t> </a:t>
            </a:r>
            <a:r>
              <a:rPr lang="en-GB" b="1" dirty="0" smtClean="0">
                <a:solidFill>
                  <a:srgbClr val="00B050"/>
                </a:solidFill>
                <a:latin typeface="Candara" pitchFamily="34" charset="0"/>
              </a:rPr>
              <a:t>Supraclavicular lymph nodes</a:t>
            </a:r>
            <a:endParaRPr lang="en-GB" b="1" dirty="0">
              <a:solidFill>
                <a:srgbClr val="00B050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77225"/>
            <a:ext cx="8419292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Lateral Cervical Region </a:t>
            </a:r>
            <a:r>
              <a:rPr lang="en-GB" sz="2800" b="1" i="1" dirty="0" smtClean="0">
                <a:latin typeface="Candara" pitchFamily="34" charset="0"/>
              </a:rPr>
              <a:t>(</a:t>
            </a:r>
            <a:r>
              <a:rPr lang="en-GB" sz="2400" b="1" i="1" dirty="0" smtClean="0">
                <a:latin typeface="Candara" pitchFamily="34" charset="0"/>
              </a:rPr>
              <a:t>posterior triangle of the neck)</a:t>
            </a:r>
            <a:endParaRPr lang="en-GB" sz="3200" b="1" i="1" dirty="0">
              <a:latin typeface="Candara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638800" y="9302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18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181600" y="7620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448" y="838200"/>
            <a:ext cx="3657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An anterior boundary: </a:t>
            </a:r>
            <a:r>
              <a:rPr lang="en-GB" sz="2000" dirty="0" smtClean="0">
                <a:latin typeface="Candara" pitchFamily="34" charset="0"/>
              </a:rPr>
              <a:t>formed by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median line of the neck.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 posterior boundary: </a:t>
            </a:r>
            <a:r>
              <a:rPr lang="en-GB" sz="2000" dirty="0" smtClean="0">
                <a:latin typeface="Candara" pitchFamily="34" charset="0"/>
              </a:rPr>
              <a:t>formed by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anterior border of the SCM.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 superior boundary: </a:t>
            </a:r>
            <a:r>
              <a:rPr lang="en-GB" sz="2000" dirty="0" smtClean="0">
                <a:latin typeface="Candara" pitchFamily="34" charset="0"/>
              </a:rPr>
              <a:t>formed by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inferior border of the mandible.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An apex: </a:t>
            </a:r>
            <a:r>
              <a:rPr lang="en-GB" sz="2000" dirty="0" smtClean="0">
                <a:latin typeface="Candara" pitchFamily="34" charset="0"/>
              </a:rPr>
              <a:t>located at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jugular notch in the manubrium.</a:t>
            </a:r>
          </a:p>
        </p:txBody>
      </p:sp>
      <p:pic>
        <p:nvPicPr>
          <p:cNvPr id="33794" name="Picture 2" descr="نتيجة بحث الصور عن ‪anterior triangle of the neck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2559" y="1143000"/>
            <a:ext cx="4989041" cy="323850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6200" y="5540514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 roof: </a:t>
            </a:r>
            <a:r>
              <a:rPr lang="en-GB" sz="2000" dirty="0" smtClean="0">
                <a:latin typeface="Candara" pitchFamily="34" charset="0"/>
              </a:rPr>
              <a:t>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subcutaneous tissue containing the </a:t>
            </a:r>
            <a:r>
              <a:rPr lang="en-GB" sz="2000" b="1" dirty="0" err="1" smtClean="0">
                <a:solidFill>
                  <a:srgbClr val="0000FF"/>
                </a:solidFill>
                <a:latin typeface="Candara" pitchFamily="34" charset="0"/>
              </a:rPr>
              <a:t>platysma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latin typeface="Candara" pitchFamily="34" charset="0"/>
              </a:rPr>
              <a:t>A floor:</a:t>
            </a:r>
            <a:r>
              <a:rPr lang="en-GB" sz="2000" dirty="0" smtClean="0">
                <a:latin typeface="Candara" pitchFamily="34" charset="0"/>
              </a:rPr>
              <a:t> 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pharynx, larynx, and thyroid gland</a:t>
            </a:r>
            <a:r>
              <a:rPr lang="en-GB" sz="2000" dirty="0" smtClean="0">
                <a:latin typeface="Candara" pitchFamily="34" charset="0"/>
              </a:rPr>
              <a:t>.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19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70967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807184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Platysma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Deep fascia over pectoralis major and deltoid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Body of mandible and angle of mouth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Facial nerve cervical branch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Depresses mandible and angle of mouth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9218" name="Picture 2" descr="http://www.knowyourbody.net/wp-content/uploads/2013/03/Platys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124200"/>
            <a:ext cx="4252018" cy="338443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9220" name="Picture 4" descr="https://i.ytimg.com/vi/q8HKbRNuB8I/hqdefault.jpg"/>
          <p:cNvPicPr>
            <a:picLocks noChangeAspect="1" noChangeArrowheads="1"/>
          </p:cNvPicPr>
          <p:nvPr/>
        </p:nvPicPr>
        <p:blipFill>
          <a:blip r:embed="rId3" cstate="print"/>
          <a:srcRect l="5000" t="6667" r="6667" b="6667"/>
          <a:stretch>
            <a:fillRect/>
          </a:stretch>
        </p:blipFill>
        <p:spPr bwMode="auto">
          <a:xfrm>
            <a:off x="119185" y="3124200"/>
            <a:ext cx="4556369" cy="3352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0" y="320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5334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324600" y="10102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10161"/>
            <a:ext cx="807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ndara" pitchFamily="34" charset="0"/>
              </a:rPr>
              <a:t>For more precise localization of structures, the anterior cervical region is subdivided into four smaller triangles </a:t>
            </a:r>
            <a:r>
              <a:rPr lang="en-GB" sz="2000" dirty="0" smtClean="0">
                <a:solidFill>
                  <a:srgbClr val="0000FF"/>
                </a:solidFill>
                <a:latin typeface="Candara" pitchFamily="34" charset="0"/>
              </a:rPr>
              <a:t>(</a:t>
            </a:r>
            <a:r>
              <a:rPr lang="en-GB" sz="2000" b="1" dirty="0" smtClean="0">
                <a:latin typeface="Candara" pitchFamily="34" charset="0"/>
              </a:rPr>
              <a:t>the unpaired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submental triangle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latin typeface="Candara" pitchFamily="34" charset="0"/>
              </a:rPr>
              <a:t>three small paired triangles</a:t>
            </a:r>
            <a:r>
              <a:rPr lang="en-GB" sz="2000" dirty="0" smtClean="0">
                <a:latin typeface="Candara" pitchFamily="34" charset="0"/>
              </a:rPr>
              <a:t>: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submandibular</a:t>
            </a:r>
            <a:r>
              <a:rPr lang="en-GB" sz="2000" dirty="0" smtClean="0"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carotid</a:t>
            </a:r>
            <a:r>
              <a:rPr lang="en-GB" sz="2000" dirty="0" smtClean="0">
                <a:latin typeface="Candara" pitchFamily="34" charset="0"/>
              </a:rPr>
              <a:t>, 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muscular</a:t>
            </a:r>
            <a:r>
              <a:rPr lang="en-GB" sz="2000" dirty="0" smtClean="0">
                <a:solidFill>
                  <a:srgbClr val="0000FF"/>
                </a:solidFill>
                <a:latin typeface="Candara" pitchFamily="34" charset="0"/>
              </a:rPr>
              <a:t>) </a:t>
            </a: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by the digastric and omohyoid muscles</a:t>
            </a:r>
            <a:endParaRPr lang="en-GB" sz="2000" b="1" dirty="0"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pic>
        <p:nvPicPr>
          <p:cNvPr id="36866" name="Picture 2" descr="نتيجة بحث الصور عن ‪anterior triangle of the neck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38400"/>
            <a:ext cx="6096000" cy="376517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20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845784"/>
            <a:ext cx="8915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apex </a:t>
            </a:r>
            <a:r>
              <a:rPr lang="en-GB" sz="2000" dirty="0" smtClean="0">
                <a:latin typeface="Candara" pitchFamily="34" charset="0"/>
              </a:rPr>
              <a:t>is at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mandibular symphysis</a:t>
            </a:r>
            <a:r>
              <a:rPr lang="en-GB" sz="2000" dirty="0" smtClean="0">
                <a:latin typeface="Candara" pitchFamily="34" charset="0"/>
              </a:rPr>
              <a:t>, the site of union of the halves of the mandible during infancy.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latin typeface="Candara" pitchFamily="34" charset="0"/>
              </a:rPr>
              <a:t>Its base </a:t>
            </a:r>
            <a:r>
              <a:rPr lang="en-GB" sz="2000" dirty="0" smtClean="0">
                <a:latin typeface="Candara" pitchFamily="34" charset="0"/>
              </a:rPr>
              <a:t>is 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hyoid </a:t>
            </a:r>
          </a:p>
          <a:p>
            <a:pPr lvl="1">
              <a:buFont typeface="Wingdings" pitchFamily="2" charset="2"/>
              <a:buChar char="q"/>
            </a:pPr>
            <a:r>
              <a:rPr lang="en-GB" b="1" u="sng" dirty="0" smtClean="0">
                <a:solidFill>
                  <a:srgbClr val="FF0000"/>
                </a:solidFill>
                <a:latin typeface="Candara" pitchFamily="34" charset="0"/>
              </a:rPr>
              <a:t>This triangle contains several </a:t>
            </a:r>
            <a:r>
              <a:rPr lang="en-GB" b="1" u="sng" dirty="0" smtClean="0">
                <a:solidFill>
                  <a:srgbClr val="00B050"/>
                </a:solidFill>
                <a:latin typeface="Candara" pitchFamily="34" charset="0"/>
              </a:rPr>
              <a:t>small submental lymph nodes </a:t>
            </a:r>
            <a:r>
              <a:rPr lang="en-GB" b="1" u="sng" dirty="0" smtClean="0">
                <a:solidFill>
                  <a:srgbClr val="FF0000"/>
                </a:solidFill>
                <a:latin typeface="Candara" pitchFamily="34" charset="0"/>
              </a:rPr>
              <a:t>and </a:t>
            </a:r>
            <a:r>
              <a:rPr lang="en-GB" b="1" u="sng" dirty="0" smtClean="0">
                <a:solidFill>
                  <a:srgbClr val="0000FF"/>
                </a:solidFill>
                <a:latin typeface="Candara" pitchFamily="34" charset="0"/>
              </a:rPr>
              <a:t>small veins </a:t>
            </a:r>
            <a:r>
              <a:rPr lang="en-GB" b="1" u="sng" dirty="0" smtClean="0">
                <a:solidFill>
                  <a:srgbClr val="FF0000"/>
                </a:solidFill>
                <a:latin typeface="Candara" pitchFamily="34" charset="0"/>
              </a:rPr>
              <a:t>that unite to form </a:t>
            </a:r>
            <a:r>
              <a:rPr lang="en-GB" b="1" u="sng" dirty="0" smtClean="0">
                <a:solidFill>
                  <a:srgbClr val="0000FF"/>
                </a:solidFill>
                <a:latin typeface="Candara" pitchFamily="34" charset="0"/>
              </a:rPr>
              <a:t>the anterior jugular vein </a:t>
            </a:r>
            <a:endParaRPr lang="en-GB" b="1" u="sng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3382657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submental triangle,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1371600"/>
            <a:ext cx="3581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inferior to the chin, is an unpaired suprahyoid area </a:t>
            </a:r>
            <a:r>
              <a:rPr lang="en-GB" sz="2000" b="1" dirty="0" smtClean="0">
                <a:latin typeface="Candara" pitchFamily="34" charset="0"/>
              </a:rPr>
              <a:t>bounded:</a:t>
            </a: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 inferiorly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by the body of the hyoid</a:t>
            </a:r>
            <a:r>
              <a:rPr lang="en-GB" sz="2000" dirty="0" smtClean="0">
                <a:latin typeface="Candara" pitchFamily="34" charset="0"/>
              </a:rPr>
              <a:t> and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laterally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right and left anterior bellies of the digastric muscles.</a:t>
            </a:r>
            <a:r>
              <a:rPr lang="en-GB" sz="2000" dirty="0" smtClean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floor </a:t>
            </a:r>
            <a:r>
              <a:rPr lang="en-GB" sz="2000" dirty="0" smtClean="0">
                <a:latin typeface="Candara" pitchFamily="34" charset="0"/>
              </a:rPr>
              <a:t>is formed by the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two mylohyoid muscles, </a:t>
            </a:r>
            <a:r>
              <a:rPr lang="en-GB" sz="2000" dirty="0" smtClean="0">
                <a:latin typeface="Candara" pitchFamily="34" charset="0"/>
              </a:rPr>
              <a:t>which meet in a median fibrous raphe </a:t>
            </a:r>
          </a:p>
        </p:txBody>
      </p:sp>
      <p:pic>
        <p:nvPicPr>
          <p:cNvPr id="35842" name="Picture 2" descr="نتيجة بحث الصور عن ‪The submental triangle,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143000"/>
            <a:ext cx="4876800" cy="3661423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21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dirty="0" smtClean="0">
                <a:latin typeface="Candara" pitchFamily="34" charset="0"/>
              </a:rPr>
              <a:t>(anterior triangle of the neck)</a:t>
            </a:r>
            <a:endParaRPr lang="en-GB" sz="2400" b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3890809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submandibular triangle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443841"/>
            <a:ext cx="419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is a glandular area between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inferior border of the mandible</a:t>
            </a:r>
            <a:r>
              <a:rPr lang="en-GB" sz="2000" dirty="0" smtClean="0">
                <a:latin typeface="Candara" pitchFamily="34" charset="0"/>
              </a:rPr>
              <a:t> 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anterior and posterior bellies of the digastric muscle. </a:t>
            </a:r>
          </a:p>
          <a:p>
            <a:pPr>
              <a:buFont typeface="Wingdings" pitchFamily="2" charset="2"/>
              <a:buChar char="ü"/>
            </a:pPr>
            <a:endParaRPr lang="en-GB" sz="2000" b="1" dirty="0" smtClean="0">
              <a:solidFill>
                <a:srgbClr val="0000FF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floor </a:t>
            </a:r>
            <a:r>
              <a:rPr lang="en-GB" sz="2000" dirty="0" smtClean="0">
                <a:latin typeface="Candara" pitchFamily="34" charset="0"/>
              </a:rPr>
              <a:t>is formed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mylohyoid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hyoglossus muscles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middle constrictor muscle of the pharynx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The submandibular gland nearly fills this triangle</a:t>
            </a:r>
            <a:r>
              <a:rPr lang="en-GB" sz="2000" dirty="0" smtClean="0">
                <a:latin typeface="Candara" pitchFamily="34" charset="0"/>
              </a:rPr>
              <a:t>. </a:t>
            </a:r>
          </a:p>
        </p:txBody>
      </p:sp>
      <p:pic>
        <p:nvPicPr>
          <p:cNvPr id="37890" name="Picture 2" descr="نتيجة بحث الصور عن ‪The submandibular triangle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066800"/>
            <a:ext cx="4586957" cy="350520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5431161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B050"/>
                </a:solidFill>
                <a:latin typeface="Candara" pitchFamily="34" charset="0"/>
              </a:rPr>
              <a:t>Submandibular lymph nodes </a:t>
            </a:r>
            <a:r>
              <a:rPr lang="en-GB" sz="2000" dirty="0" smtClean="0">
                <a:latin typeface="Candara" pitchFamily="34" charset="0"/>
              </a:rPr>
              <a:t>lie on each side of the submandibular gland and along the inferior border of the mandible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4166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22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200400" y="64166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hypoglossal nerve (CN XII) </a:t>
            </a: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mylohyoid muscle Nerve  </a:t>
            </a:r>
            <a:r>
              <a:rPr lang="en-GB" sz="2000" dirty="0" smtClean="0">
                <a:latin typeface="Candara" pitchFamily="34" charset="0"/>
              </a:rPr>
              <a:t>(a branch of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CN V</a:t>
            </a:r>
            <a:r>
              <a:rPr lang="en-GB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3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, </a:t>
            </a:r>
            <a:r>
              <a:rPr lang="en-GB" sz="2000" dirty="0" smtClean="0">
                <a:latin typeface="Candara" pitchFamily="34" charset="0"/>
              </a:rPr>
              <a:t>which also supplies the anterior belly of the digastric),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Parts of 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facial artery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vein</a:t>
            </a:r>
            <a:r>
              <a:rPr lang="en-GB" sz="2000" dirty="0" smtClean="0">
                <a:latin typeface="Candara" pitchFamily="34" charset="0"/>
              </a:rPr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submental artery (a branch of the facial artery) </a:t>
            </a:r>
            <a:endParaRPr lang="en-GB" sz="20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30208" r="31479" b="25000"/>
          <a:stretch>
            <a:fillRect/>
          </a:stretch>
        </p:blipFill>
        <p:spPr bwMode="auto">
          <a:xfrm>
            <a:off x="609600" y="2789538"/>
            <a:ext cx="6477000" cy="3763662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86600" y="1828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23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705600" y="1676400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2848857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carotid triangle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371600"/>
            <a:ext cx="381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is a vascular area bounded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superior belly of the omohyoid</a:t>
            </a:r>
            <a:r>
              <a:rPr lang="en-GB" sz="2000" dirty="0" smtClean="0"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posterior belly of the digastric,</a:t>
            </a:r>
            <a:r>
              <a:rPr lang="en-GB" sz="2000" dirty="0" smtClean="0">
                <a:latin typeface="Candara" pitchFamily="34" charset="0"/>
              </a:rPr>
              <a:t> 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anterior border of the SCM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This triangle is important because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common carotid artery</a:t>
            </a:r>
            <a:r>
              <a:rPr lang="en-GB" sz="2000" dirty="0" smtClean="0">
                <a:latin typeface="Candara" pitchFamily="34" charset="0"/>
              </a:rPr>
              <a:t> ascends into it.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Its pulse can be </a:t>
            </a:r>
            <a:r>
              <a:rPr lang="en-GB" sz="2000" b="1" dirty="0" err="1" smtClean="0">
                <a:solidFill>
                  <a:srgbClr val="7030A0"/>
                </a:solidFill>
                <a:latin typeface="Candara" pitchFamily="34" charset="0"/>
              </a:rPr>
              <a:t>auscultated</a:t>
            </a: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 or palpated by compressing it lightly against the transverse processes of the cervical vertebrae.</a:t>
            </a:r>
          </a:p>
          <a:p>
            <a:endParaRPr lang="en-GB" sz="2000" dirty="0" smtClean="0">
              <a:latin typeface="Candara" pitchFamily="34" charset="0"/>
            </a:endParaRPr>
          </a:p>
        </p:txBody>
      </p:sp>
      <p:pic>
        <p:nvPicPr>
          <p:cNvPr id="40962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600200"/>
            <a:ext cx="4645444" cy="386715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24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397675"/>
            <a:ext cx="365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At the level of the superior border of the thyroid cartilage,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common carotid artery</a:t>
            </a:r>
            <a:r>
              <a:rPr lang="en-GB" sz="2000" dirty="0" smtClean="0">
                <a:latin typeface="Candara" pitchFamily="34" charset="0"/>
              </a:rPr>
              <a:t> divides into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internal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external carotid arteries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 Located within the carotid triangle are the following: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838200"/>
            <a:ext cx="2848857" cy="46166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carotid triangle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540984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Carotid sinus: </a:t>
            </a:r>
            <a:r>
              <a:rPr lang="en-GB" sz="2000" dirty="0" smtClean="0">
                <a:latin typeface="Candara" pitchFamily="34" charset="0"/>
              </a:rPr>
              <a:t>a </a:t>
            </a:r>
            <a:r>
              <a:rPr lang="en-GB" sz="2000" b="1" dirty="0" smtClean="0">
                <a:latin typeface="Candara" pitchFamily="34" charset="0"/>
              </a:rPr>
              <a:t>slight dilation of the proximal part of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internal carotid artery</a:t>
            </a:r>
            <a:r>
              <a:rPr lang="en-GB" sz="2000" dirty="0" smtClean="0">
                <a:latin typeface="Candara" pitchFamily="34" charset="0"/>
              </a:rPr>
              <a:t>, which may involve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common carotid artery </a:t>
            </a:r>
          </a:p>
          <a:p>
            <a:pPr>
              <a:buFont typeface="Wingdings" pitchFamily="2" charset="2"/>
              <a:buChar char="q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000" dirty="0" smtClean="0">
                <a:latin typeface="Candara" pitchFamily="34" charset="0"/>
              </a:rPr>
              <a:t>Innervated principally by the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glossopharyngeal nerve (CN IX) </a:t>
            </a:r>
            <a:r>
              <a:rPr lang="en-GB" sz="2000" dirty="0" smtClean="0">
                <a:latin typeface="Candara" pitchFamily="34" charset="0"/>
              </a:rPr>
              <a:t>through the carotid sinus nerve, as well as by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vagus nerve (CN X), </a:t>
            </a:r>
            <a:r>
              <a:rPr lang="en-GB" sz="2000" dirty="0" smtClean="0">
                <a:latin typeface="Candara" pitchFamily="34" charset="0"/>
              </a:rPr>
              <a:t>it is a </a:t>
            </a:r>
            <a:r>
              <a:rPr lang="en-GB" sz="2000" dirty="0" err="1" smtClean="0">
                <a:latin typeface="Candara" pitchFamily="34" charset="0"/>
              </a:rPr>
              <a:t>baroreceptor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(pressoreceptor) </a:t>
            </a:r>
            <a:r>
              <a:rPr lang="en-GB" sz="2000" b="1" dirty="0" smtClean="0">
                <a:latin typeface="Candara" pitchFamily="34" charset="0"/>
              </a:rPr>
              <a:t>that reacts to changes in arterial blood pressure</a:t>
            </a:r>
            <a:r>
              <a:rPr lang="en-GB" sz="2000" dirty="0" smtClean="0">
                <a:latin typeface="Candara" pitchFamily="34" charset="0"/>
              </a:rPr>
              <a:t>.</a:t>
            </a:r>
          </a:p>
        </p:txBody>
      </p:sp>
      <p:pic>
        <p:nvPicPr>
          <p:cNvPr id="39938" name="Picture 2" descr="نتيجة بحث الصور عن ‪Carotid sinus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38200"/>
            <a:ext cx="3686175" cy="3643478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6422628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416675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4108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Carotid body: </a:t>
            </a:r>
            <a:r>
              <a:rPr lang="en-GB" sz="2000" dirty="0" smtClean="0">
                <a:latin typeface="Candara" pitchFamily="34" charset="0"/>
              </a:rPr>
              <a:t>a </a:t>
            </a:r>
            <a:r>
              <a:rPr lang="en-GB" sz="2000" b="1" dirty="0" smtClean="0">
                <a:latin typeface="Candara" pitchFamily="34" charset="0"/>
              </a:rPr>
              <a:t>small, reddish brown ovoid mass </a:t>
            </a:r>
            <a:r>
              <a:rPr lang="en-GB" sz="2000" dirty="0" smtClean="0">
                <a:latin typeface="Candara" pitchFamily="34" charset="0"/>
              </a:rPr>
              <a:t>of tissue in life that lies on the medial (deep) side of 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bifurcation of the common carotid artery </a:t>
            </a:r>
            <a:r>
              <a:rPr lang="en-GB" sz="2000" dirty="0" smtClean="0">
                <a:latin typeface="Candara" pitchFamily="34" charset="0"/>
              </a:rPr>
              <a:t>in close relation to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carotid sinus </a:t>
            </a:r>
          </a:p>
          <a:p>
            <a:r>
              <a:rPr lang="en-GB" sz="2000" dirty="0" smtClean="0">
                <a:latin typeface="Candara" pitchFamily="34" charset="0"/>
              </a:rPr>
              <a:t>Supplied mainly by the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carotid sinus nerve</a:t>
            </a:r>
            <a:endParaRPr lang="en-GB" sz="2000" dirty="0" smtClean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2848857" cy="46166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carotid triangle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pic>
        <p:nvPicPr>
          <p:cNvPr id="41986" name="Picture 2" descr="نتيجة بحث الصور عن ‪Carotid sinus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990600"/>
            <a:ext cx="3371850" cy="358140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9352" y="4845784"/>
            <a:ext cx="8915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Carotid sheath containing common carotid artery and its branches</a:t>
            </a:r>
            <a:r>
              <a:rPr lang="en-GB" sz="2000" dirty="0" smtClean="0">
                <a:latin typeface="Candara" pitchFamily="34" charset="0"/>
              </a:rPr>
              <a:t>;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internal jugular vein and its tributaries;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vagus nerve</a:t>
            </a:r>
            <a:r>
              <a:rPr lang="en-GB" sz="2000" dirty="0" smtClean="0">
                <a:latin typeface="Candara" pitchFamily="34" charset="0"/>
              </a:rPr>
              <a:t>;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external carotid artery </a:t>
            </a:r>
            <a:r>
              <a:rPr lang="en-GB" sz="2000" dirty="0" smtClean="0">
                <a:latin typeface="Candara" pitchFamily="34" charset="0"/>
              </a:rPr>
              <a:t>and some of its branches;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hypoglossal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nerve </a:t>
            </a:r>
            <a:r>
              <a:rPr lang="en-GB" sz="2000" dirty="0" smtClean="0">
                <a:latin typeface="Candara" pitchFamily="34" charset="0"/>
              </a:rPr>
              <a:t>and </a:t>
            </a:r>
            <a:r>
              <a:rPr lang="en-GB" sz="2000" b="1" dirty="0" smtClean="0">
                <a:latin typeface="Candara" pitchFamily="34" charset="0"/>
              </a:rPr>
              <a:t>superior root of ansa cervicalis</a:t>
            </a:r>
            <a:r>
              <a:rPr lang="en-GB" sz="2000" dirty="0" smtClean="0">
                <a:latin typeface="Candara" pitchFamily="34" charset="0"/>
              </a:rPr>
              <a:t>; </a:t>
            </a:r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spinal accessory nerve (CN XI)</a:t>
            </a:r>
            <a:r>
              <a:rPr lang="en-GB" sz="2000" b="1" baseline="30000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b</a:t>
            </a:r>
            <a:r>
              <a:rPr lang="en-GB" sz="2000" dirty="0" smtClean="0">
                <a:latin typeface="Candara" pitchFamily="34" charset="0"/>
              </a:rPr>
              <a:t>;</a:t>
            </a:r>
          </a:p>
          <a:p>
            <a:endParaRPr lang="en-GB" sz="20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657600" y="65690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26</a:t>
            </a:fld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3050835" cy="46166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latin typeface="Candara" pitchFamily="34" charset="0"/>
              </a:rPr>
              <a:t>The muscular triangle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51547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Anterior Cervical Region </a:t>
            </a:r>
            <a:r>
              <a:rPr lang="en-GB" sz="2400" b="1" i="1" dirty="0" smtClean="0">
                <a:latin typeface="Candara" pitchFamily="34" charset="0"/>
              </a:rPr>
              <a:t>(anterior triangle of the neck)</a:t>
            </a:r>
            <a:endParaRPr lang="en-GB" sz="2400" b="1" i="1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2954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is bounded by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superior belly of the omohyoid muscle, the anterior border of the SCM</a:t>
            </a:r>
            <a:r>
              <a:rPr lang="en-GB" sz="2000" dirty="0" smtClean="0">
                <a:latin typeface="Candara" pitchFamily="34" charset="0"/>
              </a:rPr>
              <a:t>, and </a:t>
            </a:r>
            <a:r>
              <a:rPr lang="en-GB" sz="2000" b="1" dirty="0" smtClean="0">
                <a:solidFill>
                  <a:srgbClr val="0000FF"/>
                </a:solidFill>
                <a:latin typeface="Candara" pitchFamily="34" charset="0"/>
              </a:rPr>
              <a:t>the median plane of the neck.</a:t>
            </a:r>
            <a:r>
              <a:rPr lang="en-GB" sz="2000" dirty="0" smtClean="0">
                <a:solidFill>
                  <a:srgbClr val="0000FF"/>
                </a:solidFill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 smtClean="0">
                <a:latin typeface="Candara" pitchFamily="34" charset="0"/>
              </a:rPr>
              <a:t>This triangle contains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infrahyoid muscles and viscera </a:t>
            </a:r>
            <a:r>
              <a:rPr lang="en-GB" sz="2000" dirty="0" smtClean="0">
                <a:latin typeface="Candara" pitchFamily="34" charset="0"/>
              </a:rPr>
              <a:t>(e.g., </a:t>
            </a:r>
            <a:r>
              <a:rPr lang="en-GB" sz="2000" b="1" dirty="0" smtClean="0">
                <a:latin typeface="Candara" pitchFamily="34" charset="0"/>
              </a:rPr>
              <a:t>the thyroid and parathyroid glands).</a:t>
            </a:r>
            <a:endParaRPr lang="en-GB" sz="2000" b="1" dirty="0">
              <a:latin typeface="Candara" pitchFamily="34" charset="0"/>
            </a:endParaRPr>
          </a:p>
        </p:txBody>
      </p:sp>
      <p:pic>
        <p:nvPicPr>
          <p:cNvPr id="43010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0" y="2438400"/>
            <a:ext cx="5689600" cy="42672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76200" y="61880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 25  February 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Date Placeholder 5"/>
          <p:cNvSpPr txBox="1">
            <a:spLocks/>
          </p:cNvSpPr>
          <p:nvPr/>
        </p:nvSpPr>
        <p:spPr>
          <a:xfrm>
            <a:off x="152400" y="890333"/>
            <a:ext cx="708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 smtClean="0">
                <a:solidFill>
                  <a:srgbClr val="FF0000"/>
                </a:solidFill>
                <a:latin typeface="Candara" pitchFamily="34" charset="0"/>
              </a:rPr>
              <a:t>Thursday 25  February  2021</a:t>
            </a:r>
            <a:endParaRPr lang="en-US" sz="4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Footer Placeholder 7"/>
          <p:cNvSpPr txBox="1">
            <a:spLocks/>
          </p:cNvSpPr>
          <p:nvPr/>
        </p:nvSpPr>
        <p:spPr>
          <a:xfrm>
            <a:off x="12192" y="381000"/>
            <a:ext cx="579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 smtClean="0">
                <a:solidFill>
                  <a:srgbClr val="FF0000"/>
                </a:solidFill>
                <a:latin typeface="Candara" pitchFamily="34" charset="0"/>
              </a:rPr>
              <a:t>Dr. Aiman Qais  Afar</a:t>
            </a:r>
            <a:endParaRPr lang="en-US" sz="4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28008"/>
            <a:ext cx="8534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ndara" pitchFamily="34" charset="0"/>
              </a:rPr>
              <a:t>Muscle: </a:t>
            </a:r>
            <a:r>
              <a:rPr lang="en-GB" sz="2400" b="1" dirty="0" smtClean="0">
                <a:solidFill>
                  <a:srgbClr val="FF0000"/>
                </a:solidFill>
                <a:latin typeface="Candara" pitchFamily="34" charset="0"/>
              </a:rPr>
              <a:t>Sternocleidomastoid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Manubrium sterni and medial third of clavicle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Mastoid process of temporal bone and occipital bone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Spinal part of accessory nerve and </a:t>
            </a:r>
            <a:r>
              <a:rPr lang="en-GB" sz="2000" b="1" dirty="0" smtClean="0">
                <a:solidFill>
                  <a:srgbClr val="C00000"/>
                </a:solidFill>
                <a:latin typeface="Candara" pitchFamily="34" charset="0"/>
              </a:rPr>
              <a:t>C2 and 3</a:t>
            </a:r>
          </a:p>
          <a:p>
            <a:r>
              <a:rPr lang="en-GB" sz="2000" b="1" dirty="0" smtClean="0">
                <a:latin typeface="Candara" pitchFamily="34" charset="0"/>
              </a:rPr>
              <a:t>Action: </a:t>
            </a:r>
            <a:r>
              <a:rPr lang="en-GB" sz="2000" dirty="0" smtClean="0">
                <a:latin typeface="Candara" pitchFamily="34" charset="0"/>
              </a:rPr>
              <a:t>Two muscles acting together extend head and flex neck; one muscle rotates head to opposite side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56" y="101025"/>
            <a:ext cx="370967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5122" name="Picture 2" descr="https://upload.wikimedia.org/wikipedia/commons/f/f4/1610_Muscles_Controlled_by_the_Accessory_Nerve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134" y="2895600"/>
            <a:ext cx="4317838" cy="359321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124" name="Picture 4" descr="http://davidlasnier.com/wp-content/uploads/2011/11/sternocleidomasto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895600"/>
            <a:ext cx="3210994" cy="374791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3206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3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38800" y="101026"/>
            <a:ext cx="2895600" cy="356174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70967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8915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atin typeface="Candara" pitchFamily="34" charset="0"/>
              </a:rPr>
              <a:t>Muscle:</a:t>
            </a:r>
            <a:r>
              <a:rPr lang="en-GB" sz="2800" dirty="0" smtClean="0">
                <a:latin typeface="Candara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Candara" pitchFamily="34" charset="0"/>
              </a:rPr>
              <a:t>Digastric </a:t>
            </a:r>
          </a:p>
          <a:p>
            <a:r>
              <a:rPr lang="en-GB" sz="2000" b="1" dirty="0" smtClean="0">
                <a:solidFill>
                  <a:srgbClr val="00FF00"/>
                </a:solidFill>
                <a:latin typeface="Candara" pitchFamily="34" charset="0"/>
              </a:rPr>
              <a:t>     Posterior belly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Mastoid process of temporal bone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Intermediate tendon is held to </a:t>
            </a:r>
            <a:r>
              <a:rPr lang="en-GB" sz="2000" b="1" dirty="0" smtClean="0">
                <a:latin typeface="Candara" pitchFamily="34" charset="0"/>
              </a:rPr>
              <a:t>hyoid</a:t>
            </a:r>
            <a:r>
              <a:rPr lang="en-GB" sz="2000" dirty="0" smtClean="0">
                <a:latin typeface="Candara" pitchFamily="34" charset="0"/>
              </a:rPr>
              <a:t> by fascial sling</a:t>
            </a:r>
          </a:p>
          <a:p>
            <a:r>
              <a:rPr lang="en-GB" sz="2000" b="1" dirty="0" smtClean="0">
                <a:latin typeface="Candara" pitchFamily="34" charset="0"/>
              </a:rPr>
              <a:t>N. Supply:</a:t>
            </a:r>
            <a:r>
              <a:rPr lang="en-GB" sz="2000" dirty="0" smtClean="0">
                <a:latin typeface="Candara" pitchFamily="34" charset="0"/>
              </a:rPr>
              <a:t> Facial nerve</a:t>
            </a:r>
          </a:p>
          <a:p>
            <a:r>
              <a:rPr lang="en-GB" sz="2000" b="1" dirty="0" smtClean="0">
                <a:latin typeface="Candara" pitchFamily="34" charset="0"/>
              </a:rPr>
              <a:t>Action:  </a:t>
            </a:r>
            <a:r>
              <a:rPr lang="en-GB" sz="2000" dirty="0" smtClean="0">
                <a:latin typeface="Candara" pitchFamily="34" charset="0"/>
              </a:rPr>
              <a:t>Depresses mandible or elevates </a:t>
            </a:r>
            <a:r>
              <a:rPr lang="en-GB" sz="2000" b="1" dirty="0" smtClean="0">
                <a:latin typeface="Candara" pitchFamily="34" charset="0"/>
              </a:rPr>
              <a:t>hyoid bone </a:t>
            </a:r>
          </a:p>
          <a:p>
            <a:r>
              <a:rPr lang="en-GB" sz="2000" dirty="0" smtClean="0">
                <a:latin typeface="Candara" pitchFamily="34" charset="0"/>
              </a:rPr>
              <a:t>     </a:t>
            </a:r>
            <a:r>
              <a:rPr lang="en-GB" sz="2000" b="1" dirty="0" smtClean="0">
                <a:solidFill>
                  <a:srgbClr val="00FF00"/>
                </a:solidFill>
                <a:latin typeface="Candara" pitchFamily="34" charset="0"/>
              </a:rPr>
              <a:t>Anterior belly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Body of mandible</a:t>
            </a:r>
          </a:p>
          <a:p>
            <a:r>
              <a:rPr lang="en-GB" sz="2000" b="1" dirty="0" smtClean="0">
                <a:latin typeface="Candara" pitchFamily="34" charset="0"/>
              </a:rPr>
              <a:t>N. Supply:</a:t>
            </a:r>
            <a:r>
              <a:rPr lang="en-GB" sz="2000" dirty="0" smtClean="0">
                <a:latin typeface="Candara" pitchFamily="34" charset="0"/>
              </a:rPr>
              <a:t>  Nerve to mylohyoid 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4098" name="Picture 2" descr="https://o.quizlet.com/uQs8O-X1wuYxLGNWopSRYw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846771"/>
            <a:ext cx="3181350" cy="370642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FF"/>
                </a:solidFill>
              </a:rPr>
              <a:pPr/>
              <a:t>4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91435"/>
            <a:ext cx="381000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807184"/>
            <a:ext cx="381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Candara" pitchFamily="34" charset="0"/>
              </a:rPr>
              <a:t>Stylohyoid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Styloid process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Body of hyoid bone 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Facial nerve 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Elevates hyoid bone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51054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Mylohyoid </a:t>
            </a:r>
            <a:r>
              <a:rPr lang="en-GB" sz="2000" dirty="0" smtClean="0">
                <a:latin typeface="Candara" pitchFamily="34" charset="0"/>
              </a:rPr>
              <a:t>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Mylohyoid line of body of mandible 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Body of hyoid bone and fibrous raphe 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Inferior alveolar nerve</a:t>
            </a:r>
          </a:p>
          <a:p>
            <a:r>
              <a:rPr lang="en-GB" sz="2000" b="1" dirty="0" smtClean="0">
                <a:latin typeface="Candara" pitchFamily="34" charset="0"/>
              </a:rPr>
              <a:t>Action:  </a:t>
            </a:r>
            <a:r>
              <a:rPr lang="en-GB" sz="2000" dirty="0" smtClean="0">
                <a:latin typeface="Candara" pitchFamily="34" charset="0"/>
              </a:rPr>
              <a:t>Elevates floor of mouth and hyoid bone or depresses mandible </a:t>
            </a:r>
          </a:p>
        </p:txBody>
      </p:sp>
      <p:pic>
        <p:nvPicPr>
          <p:cNvPr id="3074" name="Picture 2" descr="http://www.drkarthikreddy.com/wp-content/uploads/2015/11/geniohyoid.jpg"/>
          <p:cNvPicPr>
            <a:picLocks noChangeAspect="1" noChangeArrowheads="1"/>
          </p:cNvPicPr>
          <p:nvPr/>
        </p:nvPicPr>
        <p:blipFill>
          <a:blip r:embed="rId2" cstate="print"/>
          <a:srcRect l="47761"/>
          <a:stretch>
            <a:fillRect/>
          </a:stretch>
        </p:blipFill>
        <p:spPr bwMode="auto">
          <a:xfrm>
            <a:off x="228600" y="2514600"/>
            <a:ext cx="2956159" cy="245271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3076" name="Picture 4" descr="https://classconnection.s3.amazonaws.com/158/flashcards/2547158/png/mylohyoidues13613291832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412352"/>
            <a:ext cx="4000803" cy="225027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3078" name="Picture 6" descr="https://classconnection.s3.amazonaws.com/50/flashcards/3569050/png/lateral-view-of-the-neck-showing-the-stylohyoid-and-digastric-muscles-142D41359E625C1DE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8270" y="228600"/>
            <a:ext cx="4833330" cy="29718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724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77000" y="5943600"/>
            <a:ext cx="28956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642344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8382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Geniohyoid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Inferior mental spine of mandible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Body of hyoid bone 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1st cervical nerve 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Elevates hyoid bone or depresses mandible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431238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Sternohyoid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Manubrium sterni and clavicle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Body of hyoid bone </a:t>
            </a:r>
          </a:p>
          <a:p>
            <a:r>
              <a:rPr lang="en-GB" sz="2000" b="1" dirty="0" smtClean="0">
                <a:latin typeface="Candara" pitchFamily="34" charset="0"/>
              </a:rPr>
              <a:t>N. Supply:</a:t>
            </a:r>
            <a:r>
              <a:rPr lang="en-GB" sz="2000" dirty="0" smtClean="0">
                <a:latin typeface="Candara" pitchFamily="34" charset="0"/>
              </a:rPr>
              <a:t> Ansa cervicalis; C1, 2, and 3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Depresses hyoid bone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2050" name="Picture 2" descr="http://www.dent.cmu.ac.th/thai/diag/jawmove/NonMas/Geniohyoid/geniohyo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4800"/>
            <a:ext cx="2578002" cy="249421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2052" name="Picture 4" descr="http://theultimateanatomy.xtgem.com/images/hyoi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971800"/>
            <a:ext cx="4663960" cy="358140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2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00FF"/>
                </a:solidFill>
              </a:rPr>
              <a:pPr/>
              <a:t>6</a:t>
            </a:fld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524000" y="63404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642344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563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</a:t>
            </a:r>
            <a:r>
              <a:rPr lang="en-GB" sz="2000" dirty="0" smtClean="0">
                <a:latin typeface="Candara" pitchFamily="34" charset="0"/>
              </a:rPr>
              <a:t>: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Sternothyroid</a:t>
            </a:r>
            <a:r>
              <a:rPr lang="en-GB" sz="2000" dirty="0" smtClean="0">
                <a:latin typeface="Candara" pitchFamily="34" charset="0"/>
              </a:rPr>
              <a:t>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Manubrium sterni 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Oblique line on lamina of thyroid cartilage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Ansa cervicalis; C1, 2, and 3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Depresses larynx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160455"/>
            <a:ext cx="358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Thyrohyoid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Oblique line on lamina of thyroid cartilage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Lower border of body of hyoid bone</a:t>
            </a:r>
          </a:p>
          <a:p>
            <a:r>
              <a:rPr lang="en-GB" sz="2000" b="1" dirty="0" smtClean="0">
                <a:latin typeface="Candara" pitchFamily="34" charset="0"/>
              </a:rPr>
              <a:t>N. Supply</a:t>
            </a:r>
            <a:r>
              <a:rPr lang="en-GB" sz="2000" dirty="0" smtClean="0">
                <a:latin typeface="Candara" pitchFamily="34" charset="0"/>
              </a:rPr>
              <a:t>: 1st cervical nerve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 Depresses hyoid bone or elevates larynx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1026" name="Picture 2" descr="https://classconnection.s3.amazonaws.com/717/flashcards/1976717/jpg/cardimage_4401883_1182662871352343272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438400"/>
            <a:ext cx="5316279" cy="36576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7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Omohyoid </a:t>
            </a:r>
          </a:p>
          <a:p>
            <a:r>
              <a:rPr lang="en-GB" sz="2000" dirty="0" smtClean="0">
                <a:latin typeface="Candara" pitchFamily="34" charset="0"/>
              </a:rPr>
              <a:t>      </a:t>
            </a:r>
            <a:r>
              <a:rPr lang="en-GB" sz="2000" b="1" dirty="0" smtClean="0">
                <a:solidFill>
                  <a:srgbClr val="00FF00"/>
                </a:solidFill>
                <a:latin typeface="Candara" pitchFamily="34" charset="0"/>
              </a:rPr>
              <a:t>Inferior belly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Upper margin of scapula and suprascapular ligament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Intermediate tendon is held to clavicle and first rib by fascial sling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Ansa cervicalis; C1, 2, and 3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Depresses hyoid bone</a:t>
            </a:r>
          </a:p>
          <a:p>
            <a:r>
              <a:rPr lang="en-GB" sz="2000" dirty="0" smtClean="0">
                <a:latin typeface="Candara" pitchFamily="34" charset="0"/>
              </a:rPr>
              <a:t>       </a:t>
            </a:r>
            <a:r>
              <a:rPr lang="en-GB" sz="2000" b="1" dirty="0" smtClean="0">
                <a:solidFill>
                  <a:srgbClr val="00FF00"/>
                </a:solidFill>
                <a:latin typeface="Candara" pitchFamily="34" charset="0"/>
              </a:rPr>
              <a:t>Superior belly </a:t>
            </a:r>
          </a:p>
          <a:p>
            <a:r>
              <a:rPr lang="en-GB" sz="2000" b="1" dirty="0" smtClean="0">
                <a:latin typeface="Candara" pitchFamily="34" charset="0"/>
              </a:rPr>
              <a:t>Origin:</a:t>
            </a:r>
            <a:r>
              <a:rPr lang="en-GB" sz="2000" dirty="0" smtClean="0">
                <a:latin typeface="Candara" pitchFamily="34" charset="0"/>
              </a:rPr>
              <a:t> Lower border of body of hyoid bone 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56" y="101025"/>
            <a:ext cx="3642344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2530" name="Picture 2" descr="https://classconnection.s3.amazonaws.com/32/flashcards/1672032/png/screen_shot_2012-08-25_at_112739_am13459120791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1666" y="3429000"/>
            <a:ext cx="4973734" cy="299085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22534" name="Picture 6" descr="http://www.webmedcentral.com/articlefiles/332466db6fc3fb640b89c78855ddfc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794561"/>
            <a:ext cx="3581400" cy="246336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8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56" y="101025"/>
            <a:ext cx="3642344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 smtClean="0">
                <a:solidFill>
                  <a:srgbClr val="FF0000"/>
                </a:solidFill>
                <a:latin typeface="Candara" pitchFamily="34" charset="0"/>
              </a:rPr>
              <a:t>Muscles of the Neck</a:t>
            </a:r>
            <a:endParaRPr lang="en-GB" sz="32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98255"/>
            <a:ext cx="441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Scalenus anterior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Transverse processes of  3rd, 4th, 5th, and 6th cervical vertebrae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1st rib </a:t>
            </a:r>
          </a:p>
          <a:p>
            <a:r>
              <a:rPr lang="en-GB" sz="2000" b="1" dirty="0" smtClean="0">
                <a:latin typeface="Candara" pitchFamily="34" charset="0"/>
              </a:rPr>
              <a:t>N. Supply: </a:t>
            </a:r>
            <a:r>
              <a:rPr lang="en-GB" sz="2000" dirty="0" smtClean="0">
                <a:latin typeface="Candara" pitchFamily="34" charset="0"/>
              </a:rPr>
              <a:t>C4, 5, and 6 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Elevates 1st rib; laterally flexes and rotates cervical part of vertebral column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4001631"/>
            <a:ext cx="502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Muscle:</a:t>
            </a:r>
            <a:r>
              <a:rPr lang="en-GB" sz="2000" dirty="0" smtClean="0">
                <a:latin typeface="Candara" pitchFamily="34" charset="0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Scalenus medius </a:t>
            </a:r>
          </a:p>
          <a:p>
            <a:r>
              <a:rPr lang="en-GB" sz="2000" b="1" dirty="0" smtClean="0">
                <a:latin typeface="Candara" pitchFamily="34" charset="0"/>
              </a:rPr>
              <a:t>Origin: </a:t>
            </a:r>
            <a:r>
              <a:rPr lang="en-GB" sz="2000" dirty="0" smtClean="0">
                <a:latin typeface="Candara" pitchFamily="34" charset="0"/>
              </a:rPr>
              <a:t>Transverse processes of upper six cervical vertebrae</a:t>
            </a:r>
          </a:p>
          <a:p>
            <a:r>
              <a:rPr lang="en-GB" sz="2000" b="1" dirty="0" smtClean="0">
                <a:latin typeface="Candara" pitchFamily="34" charset="0"/>
              </a:rPr>
              <a:t>Insertion:</a:t>
            </a:r>
            <a:r>
              <a:rPr lang="en-GB" sz="2000" dirty="0" smtClean="0">
                <a:latin typeface="Candara" pitchFamily="34" charset="0"/>
              </a:rPr>
              <a:t> 1st rib</a:t>
            </a:r>
          </a:p>
          <a:p>
            <a:r>
              <a:rPr lang="en-GB" sz="2000" b="1" dirty="0" smtClean="0">
                <a:latin typeface="Candara" pitchFamily="34" charset="0"/>
              </a:rPr>
              <a:t>N. Supply:  </a:t>
            </a:r>
            <a:r>
              <a:rPr lang="en-GB" sz="2000" dirty="0" smtClean="0">
                <a:latin typeface="Candara" pitchFamily="34" charset="0"/>
              </a:rPr>
              <a:t>Anterior rami of cervical nerves</a:t>
            </a:r>
          </a:p>
          <a:p>
            <a:r>
              <a:rPr lang="en-GB" sz="2000" b="1" dirty="0" smtClean="0">
                <a:latin typeface="Candara" pitchFamily="34" charset="0"/>
              </a:rPr>
              <a:t>Action:</a:t>
            </a:r>
            <a:r>
              <a:rPr lang="en-GB" sz="2000" dirty="0" smtClean="0">
                <a:latin typeface="Candara" pitchFamily="34" charset="0"/>
              </a:rPr>
              <a:t> Elevates 1st rib; laterally flexes and rotates cervical part of vertebral column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23554" name="Picture 2" descr="http://eso-cdn.bestpractice.bmj.com/best-practice/images/bp/en-gb/592-9-iline_defau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572000"/>
            <a:ext cx="2133600" cy="21336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23556" name="Picture 4" descr="https://classicalosteopathyontario.files.wordpress.com/2013/04/scale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"/>
            <a:ext cx="4114800" cy="4205094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Thursday 25  February  2021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9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Qais 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44E5D5E6FD0640B03A4C36A36CCC48" ma:contentTypeVersion="2" ma:contentTypeDescription="Create a new document." ma:contentTypeScope="" ma:versionID="0a261ae55af15d1f4d425a45099986ed">
  <xsd:schema xmlns:xsd="http://www.w3.org/2001/XMLSchema" xmlns:xs="http://www.w3.org/2001/XMLSchema" xmlns:p="http://schemas.microsoft.com/office/2006/metadata/properties" xmlns:ns2="f813cc38-748d-45e5-8a1e-18a9340b0733" targetNamespace="http://schemas.microsoft.com/office/2006/metadata/properties" ma:root="true" ma:fieldsID="3219db038919e52e4afa6beb8faee7ee" ns2:_="">
    <xsd:import namespace="f813cc38-748d-45e5-8a1e-18a9340b0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3cc38-748d-45e5-8a1e-18a9340b0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742BC7-E3D4-49AD-BB51-92D99F8B113E}"/>
</file>

<file path=customXml/itemProps2.xml><?xml version="1.0" encoding="utf-8"?>
<ds:datastoreItem xmlns:ds="http://schemas.openxmlformats.org/officeDocument/2006/customXml" ds:itemID="{7E6C3D0B-F4B2-40A0-B73F-34CEE6588A06}"/>
</file>

<file path=customXml/itemProps3.xml><?xml version="1.0" encoding="utf-8"?>
<ds:datastoreItem xmlns:ds="http://schemas.openxmlformats.org/officeDocument/2006/customXml" ds:itemID="{6D34FD74-A8FC-4AB8-A035-5CB9A00737D3}"/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2272</Words>
  <Application>Microsoft Office PowerPoint</Application>
  <PresentationFormat>On-screen Show (4:3)</PresentationFormat>
  <Paragraphs>299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Maher</cp:lastModifiedBy>
  <cp:revision>16</cp:revision>
  <dcterms:created xsi:type="dcterms:W3CDTF">2006-08-16T00:00:00Z</dcterms:created>
  <dcterms:modified xsi:type="dcterms:W3CDTF">2021-02-24T15:19:48Z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0x010100EA44E5D5E6FD0640B03A4C36A36CCC48</vt:lpwstr>
  </property>
</Properties>
</file>