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429" y="322217"/>
            <a:ext cx="11251474" cy="6209212"/>
          </a:xfrm>
        </p:spPr>
        <p:txBody>
          <a:bodyPr>
            <a:normAutofit/>
          </a:bodyPr>
          <a:lstStyle/>
          <a:p>
            <a:endParaRPr lang="en-US" sz="2400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5400" b="1" i="1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Factitious Disorder</a:t>
            </a:r>
            <a:endParaRPr lang="en-US" sz="5400" b="1" i="1" cap="none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 By : </a:t>
            </a:r>
            <a:r>
              <a:rPr lang="en-US" sz="2400" cap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Roa’a</a:t>
            </a:r>
            <a:r>
              <a:rPr lang="en-US" sz="24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cap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Jaradat</a:t>
            </a:r>
            <a:r>
              <a:rPr lang="en-US" sz="24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2400" cap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Aya</a:t>
            </a:r>
            <a:r>
              <a:rPr lang="en-US" sz="24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cap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Tawalbeh</a:t>
            </a:r>
            <a:r>
              <a:rPr lang="en-US" sz="2400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400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095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097281"/>
            <a:ext cx="10363826" cy="5050970"/>
          </a:xfrm>
        </p:spPr>
        <p:txBody>
          <a:bodyPr/>
          <a:lstStyle/>
          <a:p>
            <a:pPr marL="0" indent="0">
              <a:buNone/>
            </a:pPr>
            <a:r>
              <a:rPr lang="en-US" cap="none" dirty="0" smtClean="0"/>
              <a:t>Epidemiology</a:t>
            </a:r>
          </a:p>
          <a:p>
            <a:pPr marL="0" indent="0">
              <a:buNone/>
            </a:pPr>
            <a:r>
              <a:rPr lang="en-US" cap="none" dirty="0" smtClean="0"/>
              <a:t> •■ Not uncommon in hospitalized patients. </a:t>
            </a:r>
          </a:p>
          <a:p>
            <a:pPr marL="0" indent="0">
              <a:buNone/>
            </a:pPr>
            <a:r>
              <a:rPr lang="en-US" cap="none" dirty="0" smtClean="0"/>
              <a:t>•■ Significantly more common in men than women.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2602241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705394"/>
            <a:ext cx="10363826" cy="5085805"/>
          </a:xfrm>
        </p:spPr>
        <p:txBody>
          <a:bodyPr/>
          <a:lstStyle/>
          <a:p>
            <a:pPr marL="0" indent="0">
              <a:buNone/>
            </a:pPr>
            <a:r>
              <a:rPr lang="en-US" cap="none" dirty="0" smtClean="0"/>
              <a:t>Presentation</a:t>
            </a:r>
          </a:p>
          <a:p>
            <a:pPr marL="0" indent="0">
              <a:buNone/>
            </a:pPr>
            <a:r>
              <a:rPr lang="en-US" cap="none" dirty="0" smtClean="0"/>
              <a:t> •■ Patients usually present with multiple vague complaints that do not conform to a known medical condition. </a:t>
            </a:r>
          </a:p>
          <a:p>
            <a:pPr marL="0" indent="0">
              <a:buNone/>
            </a:pPr>
            <a:r>
              <a:rPr lang="en-US" cap="none" dirty="0" smtClean="0"/>
              <a:t>•■ They often have a long medical history with many hospital stays. </a:t>
            </a:r>
          </a:p>
          <a:p>
            <a:pPr marL="0" indent="0">
              <a:buNone/>
            </a:pPr>
            <a:r>
              <a:rPr lang="en-US" cap="none" dirty="0" smtClean="0"/>
              <a:t>•■ They are generally uncooperative and refuse to accept a good prognosis •even after extensive medical evaluation.</a:t>
            </a:r>
          </a:p>
          <a:p>
            <a:pPr marL="0" indent="0">
              <a:buNone/>
            </a:pPr>
            <a:r>
              <a:rPr lang="en-US" cap="none" dirty="0" smtClean="0"/>
              <a:t> •■ Their symptoms improve once their desired objective is obtained.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2823384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018904"/>
            <a:ext cx="10363826" cy="4772296"/>
          </a:xfrm>
        </p:spPr>
        <p:txBody>
          <a:bodyPr/>
          <a:lstStyle/>
          <a:p>
            <a:pPr marL="0" indent="0">
              <a:buNone/>
            </a:pPr>
            <a:r>
              <a:rPr lang="en-US" cap="none" dirty="0" smtClean="0"/>
              <a:t>Management</a:t>
            </a:r>
          </a:p>
          <a:p>
            <a:pPr marL="0" indent="0">
              <a:buNone/>
            </a:pPr>
            <a:r>
              <a:rPr lang="en-US" cap="none" dirty="0" smtClean="0"/>
              <a:t>•■ Work with the patient to manage their underlying distress, if possible.</a:t>
            </a:r>
          </a:p>
          <a:p>
            <a:pPr marL="0" indent="0">
              <a:buNone/>
            </a:pPr>
            <a:r>
              <a:rPr lang="en-US" cap="none" dirty="0" smtClean="0"/>
              <a:t> •■ Gentle confrontation may be necessary; however, patients who are confronted may leave the hospital and seek treatment elsewhere.</a:t>
            </a:r>
          </a:p>
          <a:p>
            <a:pPr marL="0" indent="0">
              <a:buNone/>
            </a:pP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3498081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132114"/>
            <a:ext cx="10363826" cy="46590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cap="none" dirty="0" smtClean="0"/>
              <a:t>Review of distinguishing features : </a:t>
            </a:r>
          </a:p>
          <a:p>
            <a:pPr marL="0" indent="0">
              <a:buNone/>
            </a:pPr>
            <a:r>
              <a:rPr lang="en-US" cap="none" dirty="0" smtClean="0"/>
              <a:t>•■ somatic symptom disorders: patients believe they are ill and do not</a:t>
            </a:r>
          </a:p>
          <a:p>
            <a:pPr marL="0" indent="0">
              <a:buNone/>
            </a:pPr>
            <a:r>
              <a:rPr lang="en-US" cap="none" dirty="0" smtClean="0"/>
              <a:t> •intentionally produce or feign symptoms.</a:t>
            </a:r>
          </a:p>
          <a:p>
            <a:pPr marL="0" indent="0">
              <a:buNone/>
            </a:pPr>
            <a:r>
              <a:rPr lang="en-US" cap="none" dirty="0" smtClean="0"/>
              <a:t> •■ Factitious disorder: patients intentionally produce symptoms of a </a:t>
            </a:r>
            <a:r>
              <a:rPr lang="en-US" cap="none" dirty="0" err="1" smtClean="0"/>
              <a:t>psy</a:t>
            </a:r>
            <a:r>
              <a:rPr lang="en-US" cap="none" dirty="0" smtClean="0"/>
              <a:t>- </a:t>
            </a:r>
          </a:p>
          <a:p>
            <a:pPr marL="0" indent="0">
              <a:buNone/>
            </a:pPr>
            <a:r>
              <a:rPr lang="en-US" cap="none" dirty="0" smtClean="0"/>
              <a:t>•</a:t>
            </a:r>
            <a:r>
              <a:rPr lang="en-US" cap="none" dirty="0" err="1" smtClean="0"/>
              <a:t>chological</a:t>
            </a:r>
            <a:r>
              <a:rPr lang="en-US" cap="none" dirty="0" smtClean="0"/>
              <a:t> or physical illness because of a desire to assume the sick role, </a:t>
            </a:r>
          </a:p>
          <a:p>
            <a:pPr marL="0" indent="0">
              <a:buNone/>
            </a:pPr>
            <a:r>
              <a:rPr lang="en-US" cap="none" dirty="0" smtClean="0"/>
              <a:t>•not for external rewards.</a:t>
            </a:r>
          </a:p>
          <a:p>
            <a:pPr marL="0" indent="0">
              <a:buNone/>
            </a:pPr>
            <a:r>
              <a:rPr lang="en-US" cap="none" dirty="0" smtClean="0"/>
              <a:t> •■ Malingering: patients intentionally produce or feign symptoms for </a:t>
            </a:r>
            <a:r>
              <a:rPr lang="en-US" cap="none" dirty="0" err="1" smtClean="0"/>
              <a:t>exter</a:t>
            </a:r>
            <a:r>
              <a:rPr lang="en-US" cap="none" dirty="0" smtClean="0"/>
              <a:t>-</a:t>
            </a:r>
          </a:p>
          <a:p>
            <a:pPr marL="0" indent="0">
              <a:buNone/>
            </a:pPr>
            <a:r>
              <a:rPr lang="en-US" cap="none" dirty="0" smtClean="0"/>
              <a:t> •</a:t>
            </a:r>
            <a:r>
              <a:rPr lang="en-US" cap="none" dirty="0" err="1" smtClean="0"/>
              <a:t>nal</a:t>
            </a:r>
            <a:r>
              <a:rPr lang="en-US" cap="none" dirty="0" smtClean="0"/>
              <a:t> rewards.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45275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96389" y="470263"/>
            <a:ext cx="11190513" cy="600891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Patients With Factitious Disorder Intentionally Falsify Medical Or Psychological Signs Or Symptoms In Order To Assume The Role Of A Sick Patient. They Often Do This In A Way That Can Cause Legitimate Danger (Central Line Infections, Insulin Injections, Etc.). The Absence Of External Rewards Is A Prominent Feature Of This Disorder.</a:t>
            </a:r>
          </a:p>
          <a:p>
            <a:pPr marL="0" indent="0">
              <a:buNone/>
            </a:pPr>
            <a:r>
              <a:rPr lang="en-US" altLang="en-US" cap="none" dirty="0" smtClean="0">
                <a:solidFill>
                  <a:srgbClr val="000000"/>
                </a:solidFill>
              </a:rPr>
              <a:t>Not usually aware of the motivation</a:t>
            </a:r>
          </a:p>
          <a:p>
            <a:pPr marL="0" indent="0"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/>
              <a:t>KEY </a:t>
            </a:r>
            <a:r>
              <a:rPr lang="en-US" b="1" dirty="0" smtClean="0"/>
              <a:t>FACT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Münchhausen</a:t>
            </a:r>
            <a:r>
              <a:rPr lang="en-US" dirty="0"/>
              <a:t> syndrome is another, older name for factitious disorder with predominantly physical complaints. </a:t>
            </a:r>
            <a:r>
              <a:rPr lang="en-US" dirty="0" err="1"/>
              <a:t>Münchhausen</a:t>
            </a:r>
            <a:r>
              <a:rPr lang="en-US" dirty="0"/>
              <a:t> syndrome by proxy is intentionally producing symptoms in someone else who is under one’s care (usually one’s children).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Epidemiology </a:t>
            </a:r>
          </a:p>
          <a:p>
            <a:pPr marL="0" indent="0"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■ May Be At Least 1% Of Hospitalized Patients.</a:t>
            </a:r>
          </a:p>
          <a:p>
            <a:pPr marL="0" indent="0"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■ More Common In Women. </a:t>
            </a:r>
          </a:p>
          <a:p>
            <a:pPr marL="0" indent="0"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■ Higher Incidence In Hospital And Health Care Workers (Who Have Learned How To Feign Symptoms). </a:t>
            </a:r>
          </a:p>
          <a:p>
            <a:pPr marL="0" indent="0"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■ Associated With Personality Disorders. </a:t>
            </a:r>
          </a:p>
          <a:p>
            <a:pPr marL="0" indent="0"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■ Many Patients Have A History Of Illness And Hospitalization, As Well As Childhood Physical Or Sexual Abuse.</a:t>
            </a:r>
          </a:p>
          <a:p>
            <a:pPr marL="0" indent="0"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585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48343" y="426720"/>
            <a:ext cx="11364686" cy="6087291"/>
          </a:xfrm>
        </p:spPr>
        <p:txBody>
          <a:bodyPr>
            <a:noAutofit/>
          </a:bodyPr>
          <a:lstStyle/>
          <a:p>
            <a:pPr marL="0" indent="0">
              <a:buClrTx/>
              <a:buNone/>
            </a:pPr>
            <a:r>
              <a:rPr lang="en-US" altLang="en-US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Causes Factitious Disorder?</a:t>
            </a:r>
          </a:p>
          <a:p>
            <a:pPr>
              <a:buClrTx/>
            </a:pPr>
            <a:r>
              <a:rPr lang="en-US" alt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Exact Cause Of Factitious Disorder Is Not Known, But Researchers Believe Both Biological And Psychological Factors Play A Role In The Development Of This Disorder.</a:t>
            </a:r>
          </a:p>
          <a:p>
            <a:pPr>
              <a:buClrTx/>
            </a:pPr>
            <a:r>
              <a:rPr lang="en-US" alt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Some Theories Suggest That A History Of Abuse Or Neglect As A Child, Or A History Of Frequent Illnesses In Themselves Or Family That Required Hospitalization, May Be Factors In The Development Of The Disorder</a:t>
            </a:r>
            <a:r>
              <a:rPr lang="en-US" altLang="en-US" cap="none" dirty="0" smtClean="0">
                <a:solidFill>
                  <a:srgbClr val="67676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Tx/>
            </a:pPr>
            <a:r>
              <a:rPr lang="en-US" alt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Patients With </a:t>
            </a:r>
            <a:r>
              <a:rPr lang="en-US" altLang="en-US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Fd</a:t>
            </a:r>
            <a:r>
              <a:rPr lang="en-US" alt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Are Trying To Re-enact Unresolved Childhood Issues With Parents.</a:t>
            </a:r>
          </a:p>
          <a:p>
            <a:pPr>
              <a:buClrTx/>
            </a:pPr>
            <a:r>
              <a:rPr lang="en-US" alt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They Have Underlying Problems With Masochism.</a:t>
            </a:r>
          </a:p>
          <a:p>
            <a:pPr>
              <a:buClrTx/>
            </a:pPr>
            <a:r>
              <a:rPr lang="en-US" alt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They Need To Be The Center Of Attention And Feel Important.</a:t>
            </a:r>
          </a:p>
          <a:p>
            <a:pPr>
              <a:buClrTx/>
            </a:pPr>
            <a:r>
              <a:rPr lang="en-US" alt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They Need To Receive Care And Nurturance.</a:t>
            </a:r>
          </a:p>
          <a:p>
            <a:pPr>
              <a:buClrTx/>
            </a:pPr>
            <a:r>
              <a:rPr lang="en-US" alt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They Are Bothered By Feelings Of Vulnerability.</a:t>
            </a:r>
          </a:p>
          <a:p>
            <a:pPr>
              <a:buClrTx/>
            </a:pPr>
            <a:r>
              <a:rPr lang="en-US" alt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Deceiving A Physician Allows Them To Feel Superior To An Authority Figure</a:t>
            </a:r>
          </a:p>
          <a:p>
            <a:pPr marL="0" indent="0">
              <a:buClrTx/>
              <a:buNone/>
            </a:pPr>
            <a:endParaRPr lang="en-US" altLang="en-US" cap="none" dirty="0" smtClean="0">
              <a:solidFill>
                <a:srgbClr val="67676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Tx/>
              <a:buNone/>
            </a:pPr>
            <a:endParaRPr lang="en-US" altLang="en-US" cap="none" dirty="0" smtClean="0">
              <a:solidFill>
                <a:srgbClr val="67676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999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35429" y="574766"/>
            <a:ext cx="11338560" cy="5886994"/>
          </a:xfrm>
        </p:spPr>
        <p:txBody>
          <a:bodyPr/>
          <a:lstStyle/>
          <a:p>
            <a:pPr marL="0" indent="0">
              <a:buNone/>
            </a:pPr>
            <a:r>
              <a:rPr lang="en-US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Diagnosis And DSM-5 Criteria </a:t>
            </a:r>
          </a:p>
          <a:p>
            <a:pPr marL="0" indent="0"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■ Falsification Of Physical Or Psychological Signs Or Symptoms, Or Induction Of Injury Or Disease, Associated With Identified Deception. </a:t>
            </a:r>
          </a:p>
          <a:p>
            <a:pPr marL="0" indent="0"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■ The Deceptive Behavior Is Evident Even In The Absence Of Obvious External Rewards.</a:t>
            </a:r>
          </a:p>
          <a:p>
            <a:pPr marL="0" indent="0"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■ Behavior Is Not Better Explained By Another Mental Disorder, Such As Delusional Disorder Or Another Psychotic Disorder.</a:t>
            </a:r>
          </a:p>
          <a:p>
            <a:pPr marL="0" indent="0"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■ Individual Can Present Himself/Herself, Or Another Individual (As In Factitious Disorder Imposed On Another)</a:t>
            </a:r>
          </a:p>
          <a:p>
            <a:pPr marL="0" indent="0">
              <a:buNone/>
            </a:pPr>
            <a:r>
              <a:rPr lang="en-US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Commonly Feigned Symptoms:</a:t>
            </a:r>
          </a:p>
          <a:p>
            <a:pPr marL="0" indent="0"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■ Psychiatric—hallucinations, Depression.</a:t>
            </a:r>
          </a:p>
          <a:p>
            <a:pPr marL="0" indent="0"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■ Medical—fever (By Heating The Thermometer), Infection, Hypoglycemia, Abdominal Pain, Seizures, And Hematuria.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621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2845" y="592184"/>
            <a:ext cx="11242765" cy="5782490"/>
          </a:xfrm>
        </p:spPr>
        <p:txBody>
          <a:bodyPr/>
          <a:lstStyle/>
          <a:p>
            <a:pPr marL="0" indent="0">
              <a:buNone/>
            </a:pPr>
            <a:r>
              <a:rPr lang="en-US" b="1" cap="none" dirty="0" smtClean="0"/>
              <a:t>Treatment AND Prognosis</a:t>
            </a:r>
          </a:p>
          <a:p>
            <a:pPr marL="0" indent="0">
              <a:buNone/>
            </a:pPr>
            <a:r>
              <a:rPr lang="en-US" cap="none" dirty="0" smtClean="0"/>
              <a:t> ■ Collect COLLATERAL INFORMATION FROM MEDICAL PROVIDERS AND FAMILY. Collab ORATE WITH PRIMARY CARE PHYSICIAN AND TREATMENT TEAM TO AVOID UNNECES SARY PROCEDURES. </a:t>
            </a:r>
          </a:p>
          <a:p>
            <a:pPr marL="0" indent="0">
              <a:buNone/>
            </a:pPr>
            <a:r>
              <a:rPr lang="en-US" cap="none" dirty="0" smtClean="0"/>
              <a:t>■ Patients May Require Confrontation In A Nonthreatening Manner; However, Patients Who Are Confronted May Leave Against Medical Advice And Seek Hospitalization Elsewhere.</a:t>
            </a:r>
          </a:p>
          <a:p>
            <a:pPr marL="0" indent="0">
              <a:buNone/>
            </a:pPr>
            <a:r>
              <a:rPr lang="en-US" cap="none" dirty="0" smtClean="0"/>
              <a:t> ■ Repeated And Long-term Hospitalizations Are Common.</a:t>
            </a:r>
          </a:p>
          <a:p>
            <a:pPr>
              <a:buClrTx/>
              <a:buNone/>
            </a:pPr>
            <a:r>
              <a:rPr lang="en-US" altLang="en-US" b="1" cap="none" dirty="0" smtClean="0">
                <a:latin typeface="Arial" panose="020B0604020202020204" pitchFamily="34" charset="0"/>
                <a:cs typeface="ヒラギノ角ゴ ProN W3" charset="0"/>
              </a:rPr>
              <a:t>Medication</a:t>
            </a:r>
            <a:endParaRPr lang="en-US" altLang="en-US" cap="none" dirty="0" smtClean="0">
              <a:latin typeface="Arial" panose="020B0604020202020204" pitchFamily="34" charset="0"/>
              <a:cs typeface="ヒラギノ角ゴ ProN W3" charset="0"/>
            </a:endParaRPr>
          </a:p>
          <a:p>
            <a:pPr>
              <a:buClrTx/>
              <a:buNone/>
            </a:pPr>
            <a:r>
              <a:rPr lang="en-US" altLang="en-US" cap="none" dirty="0" smtClean="0">
                <a:latin typeface="Arial" panose="020B0604020202020204" pitchFamily="34" charset="0"/>
                <a:cs typeface="ヒラギノ角ゴ ProN W3" charset="0"/>
              </a:rPr>
              <a:t>If A Person With </a:t>
            </a:r>
            <a:r>
              <a:rPr lang="en-US" altLang="en-US" cap="none" dirty="0" err="1" smtClean="0">
                <a:latin typeface="Arial" panose="020B0604020202020204" pitchFamily="34" charset="0"/>
                <a:cs typeface="ヒラギノ角ゴ ProN W3" charset="0"/>
              </a:rPr>
              <a:t>Fd</a:t>
            </a:r>
            <a:r>
              <a:rPr lang="en-US" altLang="en-US" cap="none" dirty="0" smtClean="0">
                <a:latin typeface="Arial" panose="020B0604020202020204" pitchFamily="34" charset="0"/>
                <a:cs typeface="ヒラギノ角ゴ ProN W3" charset="0"/>
              </a:rPr>
              <a:t>  Also Has Symptoms Of Depression Or Anxiety Or A Diagnosed Personality Disorder, Selective Serotonin Reuptake Inhibitor (</a:t>
            </a:r>
            <a:r>
              <a:rPr lang="en-US" altLang="en-US" cap="none" dirty="0" err="1" smtClean="0">
                <a:latin typeface="Arial" panose="020B0604020202020204" pitchFamily="34" charset="0"/>
                <a:cs typeface="ヒラギノ角ゴ ProN W3" charset="0"/>
              </a:rPr>
              <a:t>Ssri</a:t>
            </a:r>
            <a:r>
              <a:rPr lang="en-US" altLang="en-US" cap="none" dirty="0" smtClean="0">
                <a:latin typeface="Arial" panose="020B0604020202020204" pitchFamily="34" charset="0"/>
                <a:cs typeface="ヒラギノ角ゴ ProN W3" charset="0"/>
              </a:rPr>
              <a:t>) Antidepressants May Help.</a:t>
            </a:r>
          </a:p>
          <a:p>
            <a:pPr>
              <a:buClrTx/>
              <a:buNone/>
            </a:pPr>
            <a:r>
              <a:rPr lang="en-US" altLang="en-US" cap="none" dirty="0" smtClean="0">
                <a:latin typeface="Arial" panose="020B0604020202020204" pitchFamily="34" charset="0"/>
                <a:cs typeface="ヒラギノ角ゴ ProN W3" charset="0"/>
              </a:rPr>
              <a:t>Medication Alone Can Do Little To Change The Abnormal </a:t>
            </a:r>
            <a:r>
              <a:rPr lang="en-US" altLang="en-US" cap="none" dirty="0" err="1" smtClean="0">
                <a:latin typeface="Arial" panose="020B0604020202020204" pitchFamily="34" charset="0"/>
                <a:cs typeface="ヒラギノ角ゴ ProN W3" charset="0"/>
              </a:rPr>
              <a:t>Behaviour</a:t>
            </a:r>
            <a:r>
              <a:rPr lang="en-US" altLang="en-US" cap="none" dirty="0" smtClean="0">
                <a:latin typeface="Arial" panose="020B0604020202020204" pitchFamily="34" charset="0"/>
                <a:cs typeface="ヒラギノ角ゴ ProN W3" charset="0"/>
              </a:rPr>
              <a:t> Associated </a:t>
            </a:r>
            <a:r>
              <a:rPr lang="en-US" altLang="en-US" cap="none" dirty="0" err="1" smtClean="0">
                <a:latin typeface="Arial" panose="020B0604020202020204" pitchFamily="34" charset="0"/>
                <a:cs typeface="ヒラギノ角ゴ ProN W3" charset="0"/>
              </a:rPr>
              <a:t>Withfd</a:t>
            </a:r>
            <a:r>
              <a:rPr lang="en-US" altLang="en-US" cap="none" dirty="0" smtClean="0">
                <a:latin typeface="Arial" panose="020B0604020202020204" pitchFamily="34" charset="0"/>
                <a:cs typeface="ヒラギノ角ゴ ProN W3" charset="0"/>
              </a:rPr>
              <a:t> , However.</a:t>
            </a:r>
          </a:p>
          <a:p>
            <a:pPr>
              <a:buClrTx/>
              <a:buNone/>
            </a:pPr>
            <a:endParaRPr lang="en-US" altLang="en-US" cap="none" dirty="0" smtClean="0">
              <a:latin typeface="Arial" panose="020B0604020202020204" pitchFamily="34" charset="0"/>
              <a:cs typeface="ヒラギノ角ゴ ProN W3" charset="0"/>
            </a:endParaRPr>
          </a:p>
          <a:p>
            <a:endParaRPr lang="en-US" cap="none" dirty="0" smtClean="0"/>
          </a:p>
          <a:p>
            <a:pPr marL="0" indent="0">
              <a:buNone/>
            </a:pP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498937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Malingering</a:t>
            </a:r>
          </a:p>
          <a:p>
            <a:pPr marL="0" indent="0" algn="ctr">
              <a:buNone/>
            </a:pPr>
            <a:r>
              <a:rPr lang="en-US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6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21474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071154"/>
            <a:ext cx="10363826" cy="4720045"/>
          </a:xfrm>
        </p:spPr>
        <p:txBody>
          <a:bodyPr/>
          <a:lstStyle/>
          <a:p>
            <a:pPr marL="0" indent="0">
              <a:buNone/>
            </a:pPr>
            <a:r>
              <a:rPr lang="en-US" cap="none" dirty="0" smtClean="0"/>
              <a:t>•Malingering involves the intentional reporting of physical or psychological symptoms in order to achieve personal gain. </a:t>
            </a:r>
          </a:p>
          <a:p>
            <a:pPr marL="0" indent="0">
              <a:buNone/>
            </a:pPr>
            <a:r>
              <a:rPr lang="en-US" cap="none" dirty="0" smtClean="0"/>
              <a:t>• Common external motivations :</a:t>
            </a:r>
          </a:p>
          <a:p>
            <a:pPr marL="0" indent="0">
              <a:buNone/>
            </a:pPr>
            <a:r>
              <a:rPr lang="en-US" cap="none" dirty="0" smtClean="0"/>
              <a:t> •include avoiding the police, receiving room and board, obtaining narcotics, and receiving monetary compensation.</a:t>
            </a:r>
          </a:p>
          <a:p>
            <a:pPr marL="0" indent="0">
              <a:buNone/>
            </a:pPr>
            <a:r>
              <a:rPr lang="en-US" cap="none" dirty="0" smtClean="0"/>
              <a:t> •Note that malingering is not considered a mental illness 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3324941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93670"/>
            <a:ext cx="10363826" cy="5068388"/>
          </a:xfrm>
        </p:spPr>
        <p:txBody>
          <a:bodyPr/>
          <a:lstStyle/>
          <a:p>
            <a:r>
              <a:rPr lang="en-US" cap="none" dirty="0" smtClean="0"/>
              <a:t>The fundamental difference between malingering and factitious disorder is in the intention of the patient; in malingering, the motivation is external, whereas in factitious disorder, the motivation is internal. </a:t>
            </a:r>
          </a:p>
          <a:p>
            <a:endParaRPr lang="en-US" cap="none" dirty="0"/>
          </a:p>
          <a:p>
            <a:endParaRPr lang="en-US" cap="none" dirty="0" smtClean="0"/>
          </a:p>
          <a:p>
            <a:r>
              <a:rPr lang="en-US" cap="none" dirty="0" smtClean="0"/>
              <a:t>Note :malingering is the conscious feigning of symptoms for some secondary gain (</a:t>
            </a:r>
            <a:r>
              <a:rPr lang="en-US" cap="none" dirty="0" err="1" smtClean="0"/>
              <a:t>e.G.</a:t>
            </a:r>
            <a:r>
              <a:rPr lang="en-US" cap="none" dirty="0" smtClean="0"/>
              <a:t>, Monetary compensation or avoiding incarceration).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1646815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166950"/>
            <a:ext cx="10363826" cy="4624250"/>
          </a:xfrm>
        </p:spPr>
        <p:txBody>
          <a:bodyPr/>
          <a:lstStyle/>
          <a:p>
            <a:pPr marL="0" indent="0">
              <a:buNone/>
            </a:pPr>
            <a:r>
              <a:rPr lang="en-US" cap="none" dirty="0" smtClean="0"/>
              <a:t>Malingering</a:t>
            </a:r>
          </a:p>
          <a:p>
            <a:pPr marL="0" indent="0">
              <a:buNone/>
            </a:pPr>
            <a:r>
              <a:rPr lang="en-US" cap="none" dirty="0" smtClean="0"/>
              <a:t>●Psychiatrically healthy </a:t>
            </a:r>
          </a:p>
          <a:p>
            <a:pPr marL="0" indent="0">
              <a:buNone/>
            </a:pPr>
            <a:r>
              <a:rPr lang="en-US" cap="none" dirty="0" smtClean="0"/>
              <a:t>● external/secondary gain</a:t>
            </a:r>
          </a:p>
          <a:p>
            <a:pPr marL="0" indent="0">
              <a:buNone/>
            </a:pPr>
            <a:r>
              <a:rPr lang="en-US" cap="none" dirty="0" smtClean="0"/>
              <a:t> ● Deliberate ● symptoms disappear once they get what they want </a:t>
            </a:r>
          </a:p>
          <a:p>
            <a:pPr marL="0" indent="0">
              <a:buNone/>
            </a:pPr>
            <a:r>
              <a:rPr lang="en-US" cap="none" dirty="0" smtClean="0"/>
              <a:t>● unwilling to go under painful tests or procedure</a:t>
            </a:r>
          </a:p>
          <a:p>
            <a:pPr marL="0" indent="0">
              <a:buNone/>
            </a:pP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14637440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619</TotalTime>
  <Words>879</Words>
  <Application>Microsoft Office PowerPoint</Application>
  <PresentationFormat>Widescreen</PresentationFormat>
  <Paragraphs>78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Tw Cen MT</vt:lpstr>
      <vt:lpstr>ヒラギノ角ゴ ProN W3</vt:lpstr>
      <vt:lpstr>Droplet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renad alwedyan</dc:creator>
  <cp:lastModifiedBy>renad alwedyan</cp:lastModifiedBy>
  <cp:revision>12</cp:revision>
  <dcterms:created xsi:type="dcterms:W3CDTF">2020-09-20T21:09:43Z</dcterms:created>
  <dcterms:modified xsi:type="dcterms:W3CDTF">2020-09-21T07:29:43Z</dcterms:modified>
</cp:coreProperties>
</file>