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1" r:id="rId2"/>
    <p:sldMasterId id="2147483683" r:id="rId3"/>
  </p:sldMasterIdLst>
  <p:notesMasterIdLst>
    <p:notesMasterId r:id="rId24"/>
  </p:notesMasterIdLst>
  <p:sldIdLst>
    <p:sldId id="259" r:id="rId4"/>
    <p:sldId id="262" r:id="rId5"/>
    <p:sldId id="265" r:id="rId6"/>
    <p:sldId id="268" r:id="rId7"/>
    <p:sldId id="271" r:id="rId8"/>
    <p:sldId id="274" r:id="rId9"/>
    <p:sldId id="277" r:id="rId10"/>
    <p:sldId id="280" r:id="rId11"/>
    <p:sldId id="283" r:id="rId12"/>
    <p:sldId id="286" r:id="rId13"/>
    <p:sldId id="289" r:id="rId14"/>
    <p:sldId id="292" r:id="rId15"/>
    <p:sldId id="295" r:id="rId16"/>
    <p:sldId id="298" r:id="rId17"/>
    <p:sldId id="301" r:id="rId18"/>
    <p:sldId id="304" r:id="rId19"/>
    <p:sldId id="307" r:id="rId20"/>
    <p:sldId id="310" r:id="rId21"/>
    <p:sldId id="313" r:id="rId22"/>
    <p:sldId id="316" r:id="rId23"/>
  </p:sldIdLst>
  <p:sldSz cx="14630400" cy="8229600"/>
  <p:notesSz cx="6858000" cy="9144000"/>
  <p:embeddedFontLst>
    <p:embeddedFont>
      <p:font typeface="Calibri" pitchFamily="34" charset="0"/>
      <p:regular r:id="rId25"/>
      <p:bold r:id="rId26"/>
      <p:italic r:id="rId27"/>
      <p:boldItalic r:id="rId28"/>
    </p:embeddedFont>
    <p:embeddedFont>
      <p:font typeface="Lato" charset="0"/>
      <p:regular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2FDB2607-1784-4EEB-B798-7EB5836EED8A}">
        <p14:showMediaCtrls xmlns="" xmlns:p14="http://schemas.microsoft.com/office/powerpoint/2010/main" val="0"/>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p:scale>
          <a:sx n="73" d="100"/>
          <a:sy n="73" d="100"/>
        </p:scale>
        <p:origin x="-52" y="-52"/>
      </p:cViewPr>
      <p:guideLst>
        <p:guide orient="horz" pos="2592"/>
        <p:guide pos="460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14</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15</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16</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17</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18</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19</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20</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E1BAAF3D-4C52-4559-AF76-5E28220BBC7B}" type="datetimeFigureOut">
              <a:rPr lang="en-US" smtClean="0"/>
              <a:pPr/>
              <a:t>2/25/2025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8ADACA08-C5A2-4660-87A3-A5220C229867}" type="datetimeFigureOut">
              <a:rPr lang="en-US" smtClean="0"/>
              <a:pPr/>
              <a:t>2/25/2025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EA5A2444-083A-498B-80A2-3BECBCD87EFE}" type="datetimeFigureOut">
              <a:rPr lang="en-US" smtClean="0"/>
              <a:pPr/>
              <a:t>2/25/2025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9BF4FBF2-6CC3-4050-9B48-D13868C17FA4}" type="datetimeFigureOut">
              <a:rPr lang="en-US" smtClean="0"/>
              <a:pPr/>
              <a:t>2/25/2025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8409781C-BF6C-4A59-A98F-02069DFA868E}" type="datetimeFigureOut">
              <a:rPr lang="en-US" smtClean="0"/>
              <a:pPr/>
              <a:t>2/25/2025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Shape 1"/>
          <p:cNvSpPr/>
          <p:nvPr/>
        </p:nvSpPr>
        <p:spPr>
          <a:xfrm>
            <a:off x="0" y="0"/>
            <a:ext cx="14630400" cy="8229600"/>
          </a:xfrm>
          <a:prstGeom prst="rect">
            <a:avLst/>
          </a:prstGeom>
          <a:solidFill>
            <a:srgbClr val="EFECE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0" descr="preencoded.png">
            <a:hlinkClick r:id="rId2"/>
          </p:cNvPr>
          <p:cNvPicPr>
            <a:picLocks noChangeAspect="1"/>
          </p:cNvPicPr>
          <p:nvPr/>
        </p:nvPicPr>
        <p:blipFill>
          <a:blip r:embed="rId3" cstate="print"/>
          <a:stretch>
            <a:fillRect/>
          </a:stretch>
        </p:blipFill>
        <p:spPr>
          <a:xfrm>
            <a:off x="12839215" y="7749540"/>
            <a:ext cx="1722605" cy="411480"/>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3374BB02-3DC2-4194-845C-ABACCE544BB4}" type="datetimeFigureOut">
              <a:rPr lang="en-US" smtClean="0"/>
              <a:pPr/>
              <a:t>2/25/2025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CC986FD6-D72E-40A1-9DE2-B8F3FE1471A1}" type="datetimeFigureOut">
              <a:rPr lang="en-US" smtClean="0"/>
              <a:pPr/>
              <a:t>2/25/2025</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0CC5DD1F-3061-4CC1-BF02-38F05891A219}" type="datetimeFigureOut">
              <a:rPr lang="en-US" smtClean="0"/>
              <a:pPr/>
              <a:t>2/25/2025</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928B8573-1984-4038-AC53-42D9ABC83B73}" type="datetimeFigureOut">
              <a:rPr lang="en-US" smtClean="0"/>
              <a:pPr/>
              <a:t>2/25/2025</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44838A09-6BD1-493A-87BF-3A463261D918}" type="datetimeFigureOut">
              <a:rPr lang="en-US" smtClean="0"/>
              <a:pPr/>
              <a:t>2/25/2025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ADA43F84-335D-442E-85AF-8E338656E3A3}" type="datetimeFigureOut">
              <a:rPr lang="en-US" smtClean="0"/>
              <a:pPr/>
              <a:t>2/25/2025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pPr/>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3165038"/>
            <a:ext cx="7369016" cy="70877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550"/>
              </a:lnSpc>
              <a:buNone/>
            </a:pPr>
            <a:r>
              <a:rPr lang="en-US" sz="4450" b="1">
                <a:solidFill>
                  <a:srgbClr val="282824"/>
                </a:solidFill>
                <a:latin typeface="Lato Bold" pitchFamily="34" charset="0"/>
                <a:ea typeface="Lato Bold" pitchFamily="34" charset="-122"/>
                <a:cs typeface="Lato Bold" pitchFamily="34" charset="-120"/>
              </a:rPr>
              <a:t>Familial Mediterranean fever</a:t>
            </a:r>
            <a:endParaRPr lang="en-US" sz="4450"/>
          </a:p>
        </p:txBody>
      </p:sp>
      <p:sp>
        <p:nvSpPr>
          <p:cNvPr id="4" name="Text 1"/>
          <p:cNvSpPr/>
          <p:nvPr/>
        </p:nvSpPr>
        <p:spPr>
          <a:xfrm>
            <a:off x="793790" y="4213979"/>
            <a:ext cx="7556421" cy="85058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3300"/>
              </a:lnSpc>
              <a:buNone/>
            </a:pPr>
            <a:r>
              <a:rPr lang="en-US" sz="2650" b="1">
                <a:solidFill>
                  <a:srgbClr val="282824"/>
                </a:solidFill>
                <a:latin typeface="Lato Bold" pitchFamily="34" charset="0"/>
                <a:ea typeface="Lato Bold" pitchFamily="34" charset="-122"/>
                <a:cs typeface="Lato Bold" pitchFamily="34" charset="-120"/>
              </a:rPr>
              <a:t>Created </a:t>
            </a:r>
            <a:r>
              <a:rPr lang="en-US" sz="2650" b="1" smtClean="0">
                <a:solidFill>
                  <a:srgbClr val="282824"/>
                </a:solidFill>
                <a:latin typeface="Lato Bold" pitchFamily="34" charset="0"/>
                <a:ea typeface="Lato Bold" pitchFamily="34" charset="-122"/>
                <a:cs typeface="Lato Bold" pitchFamily="34" charset="-120"/>
              </a:rPr>
              <a:t>by : </a:t>
            </a:r>
          </a:p>
          <a:p>
            <a:pPr marL="0" indent="0">
              <a:lnSpc>
                <a:spcPts val="3300"/>
              </a:lnSpc>
              <a:buNone/>
            </a:pPr>
            <a:endParaRPr lang="en-US" sz="2650" b="1" smtClean="0">
              <a:solidFill>
                <a:srgbClr val="282824"/>
              </a:solidFill>
              <a:latin typeface="Lato Bold" pitchFamily="34" charset="0"/>
              <a:ea typeface="Lato Bold" pitchFamily="34" charset="-122"/>
              <a:cs typeface="Lato Bold" pitchFamily="34" charset="-120"/>
            </a:endParaRPr>
          </a:p>
          <a:p>
            <a:pPr marL="0" indent="0">
              <a:lnSpc>
                <a:spcPts val="3300"/>
              </a:lnSpc>
              <a:buNone/>
            </a:pPr>
            <a:r>
              <a:rPr lang="en-US" sz="2650" b="1" err="1" smtClean="0">
                <a:solidFill>
                  <a:srgbClr val="282824"/>
                </a:solidFill>
                <a:latin typeface="Lato Bold" pitchFamily="34" charset="0"/>
                <a:ea typeface="Lato Bold" pitchFamily="34" charset="-122"/>
              </a:rPr>
              <a:t>Aws Tarawneh</a:t>
            </a:r>
            <a:endParaRPr lang="en-US" sz="2650" b="1" smtClean="0">
              <a:solidFill>
                <a:srgbClr val="282824"/>
              </a:solidFill>
              <a:latin typeface="Lato Bold" pitchFamily="34" charset="0"/>
              <a:ea typeface="Lato Bold" pitchFamily="34" charset="-122"/>
            </a:endParaRPr>
          </a:p>
          <a:p>
            <a:pPr marL="0" indent="0">
              <a:lnSpc>
                <a:spcPts val="3300"/>
              </a:lnSpc>
              <a:buNone/>
            </a:pPr>
            <a:r>
              <a:rPr lang="en-US" sz="2650" b="1" err="1" smtClean="0">
                <a:solidFill>
                  <a:srgbClr val="282824"/>
                </a:solidFill>
                <a:latin typeface="Lato Bold" pitchFamily="34" charset="0"/>
                <a:ea typeface="Lato Bold" pitchFamily="34" charset="-122"/>
              </a:rPr>
              <a:t>Yasmeen Hashem </a:t>
            </a:r>
          </a:p>
          <a:p>
            <a:pPr marL="0" indent="0">
              <a:lnSpc>
                <a:spcPts val="3300"/>
              </a:lnSpc>
              <a:buNone/>
            </a:pPr>
            <a:r>
              <a:rPr lang="en-US" sz="2650" b="1" err="1" smtClean="0">
                <a:solidFill>
                  <a:srgbClr val="282824"/>
                </a:solidFill>
                <a:latin typeface="Lato Bold" pitchFamily="34" charset="0"/>
                <a:ea typeface="Lato Bold" pitchFamily="34" charset="-122"/>
              </a:rPr>
              <a:t>Zaina Alfaour</a:t>
            </a:r>
            <a:endParaRPr lang="en-US" sz="2650"/>
          </a:p>
        </p:txBody>
      </p:sp>
      <p:sp>
        <p:nvSpPr>
          <p:cNvPr id="7" name="Left Arrow 6"/>
          <p:cNvSpPr/>
          <p:nvPr/>
        </p:nvSpPr>
        <p:spPr>
          <a:xfrm>
            <a:off x="12230100" y="7639051"/>
            <a:ext cx="2400300" cy="590549"/>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print"/>
          <a:stretch>
            <a:fillRect/>
          </a:stretch>
        </p:blipFill>
        <p:spPr>
          <a:xfrm>
            <a:off x="9144000" y="0"/>
            <a:ext cx="5486400" cy="8229600"/>
          </a:xfrm>
          <a:prstGeom prst="rect">
            <a:avLst/>
          </a:prstGeom>
        </p:spPr>
      </p:pic>
      <p:sp>
        <p:nvSpPr>
          <p:cNvPr id="3" name="Text 0"/>
          <p:cNvSpPr/>
          <p:nvPr/>
        </p:nvSpPr>
        <p:spPr>
          <a:xfrm>
            <a:off x="793790" y="1931789"/>
            <a:ext cx="5670590" cy="70877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550"/>
              </a:lnSpc>
              <a:buNone/>
            </a:pPr>
            <a:r>
              <a:rPr lang="en-US" sz="4450" b="1">
                <a:solidFill>
                  <a:srgbClr val="282824"/>
                </a:solidFill>
                <a:latin typeface="Lato Bold" pitchFamily="34" charset="0"/>
                <a:ea typeface="Lato Bold" pitchFamily="34" charset="-122"/>
                <a:cs typeface="Lato Bold" pitchFamily="34" charset="-120"/>
              </a:rPr>
              <a:t>Diagnosis</a:t>
            </a:r>
            <a:endParaRPr lang="en-US" sz="4450"/>
          </a:p>
        </p:txBody>
      </p:sp>
      <p:sp>
        <p:nvSpPr>
          <p:cNvPr id="4" name="Shape 1"/>
          <p:cNvSpPr/>
          <p:nvPr/>
        </p:nvSpPr>
        <p:spPr>
          <a:xfrm>
            <a:off x="793790" y="3235881"/>
            <a:ext cx="510302" cy="510302"/>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Text 2"/>
          <p:cNvSpPr/>
          <p:nvPr/>
        </p:nvSpPr>
        <p:spPr>
          <a:xfrm>
            <a:off x="950238" y="3320891"/>
            <a:ext cx="197406" cy="340281"/>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b="1">
                <a:solidFill>
                  <a:srgbClr val="4A4A45"/>
                </a:solidFill>
                <a:latin typeface="Lato Bold" pitchFamily="34" charset="0"/>
                <a:ea typeface="Lato Bold" pitchFamily="34" charset="-122"/>
                <a:cs typeface="Lato Bold" pitchFamily="34" charset="-120"/>
              </a:rPr>
              <a:t>1</a:t>
            </a:r>
            <a:endParaRPr lang="en-US" sz="2650"/>
          </a:p>
        </p:txBody>
      </p:sp>
      <p:sp>
        <p:nvSpPr>
          <p:cNvPr id="6" name="Text 3"/>
          <p:cNvSpPr/>
          <p:nvPr/>
        </p:nvSpPr>
        <p:spPr>
          <a:xfrm>
            <a:off x="1530906" y="3235881"/>
            <a:ext cx="2927747"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 FMF is generally a clinical diagnosis.</a:t>
            </a:r>
            <a:endParaRPr lang="en-US" sz="1750"/>
          </a:p>
        </p:txBody>
      </p:sp>
      <p:sp>
        <p:nvSpPr>
          <p:cNvPr id="7" name="Shape 4"/>
          <p:cNvSpPr/>
          <p:nvPr/>
        </p:nvSpPr>
        <p:spPr>
          <a:xfrm>
            <a:off x="4685467" y="3235881"/>
            <a:ext cx="510302" cy="510302"/>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 name="Text 5"/>
          <p:cNvSpPr/>
          <p:nvPr/>
        </p:nvSpPr>
        <p:spPr>
          <a:xfrm>
            <a:off x="4841915" y="3320891"/>
            <a:ext cx="197406" cy="340281"/>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b="1">
                <a:solidFill>
                  <a:srgbClr val="4A4A45"/>
                </a:solidFill>
                <a:latin typeface="Lato Bold" pitchFamily="34" charset="0"/>
                <a:ea typeface="Lato Bold" pitchFamily="34" charset="-122"/>
                <a:cs typeface="Lato Bold" pitchFamily="34" charset="-120"/>
              </a:rPr>
              <a:t>2</a:t>
            </a:r>
            <a:endParaRPr lang="en-US" sz="2650"/>
          </a:p>
        </p:txBody>
      </p:sp>
      <p:sp>
        <p:nvSpPr>
          <p:cNvPr id="9" name="Text 6"/>
          <p:cNvSpPr/>
          <p:nvPr/>
        </p:nvSpPr>
        <p:spPr>
          <a:xfrm>
            <a:off x="5422583" y="3235881"/>
            <a:ext cx="2927747" cy="181451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 The classic presentation of symptoms supported by the presence of family history and response to colchicine help confirm a diagnosis.</a:t>
            </a:r>
            <a:endParaRPr lang="en-US" sz="1750"/>
          </a:p>
        </p:txBody>
      </p:sp>
      <p:sp>
        <p:nvSpPr>
          <p:cNvPr id="10" name="Shape 7"/>
          <p:cNvSpPr/>
          <p:nvPr/>
        </p:nvSpPr>
        <p:spPr>
          <a:xfrm>
            <a:off x="793790" y="5532358"/>
            <a:ext cx="510302" cy="510302"/>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Text 8"/>
          <p:cNvSpPr/>
          <p:nvPr/>
        </p:nvSpPr>
        <p:spPr>
          <a:xfrm>
            <a:off x="950238" y="5617369"/>
            <a:ext cx="197406" cy="340281"/>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b="1">
                <a:solidFill>
                  <a:srgbClr val="4A4A45"/>
                </a:solidFill>
                <a:latin typeface="Lato Bold" pitchFamily="34" charset="0"/>
                <a:ea typeface="Lato Bold" pitchFamily="34" charset="-122"/>
                <a:cs typeface="Lato Bold" pitchFamily="34" charset="-120"/>
              </a:rPr>
              <a:t>3</a:t>
            </a:r>
            <a:endParaRPr lang="en-US" sz="2650"/>
          </a:p>
        </p:txBody>
      </p:sp>
      <p:sp>
        <p:nvSpPr>
          <p:cNvPr id="12" name="Text 9"/>
          <p:cNvSpPr/>
          <p:nvPr/>
        </p:nvSpPr>
        <p:spPr>
          <a:xfrm>
            <a:off x="1530906" y="5532358"/>
            <a:ext cx="6819305"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 Laboratory and radiographic studies may help support the diagnosis or exclude other causes.</a:t>
            </a:r>
            <a:endParaRPr lang="en-US" sz="175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1469827"/>
            <a:ext cx="12692301" cy="70877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550"/>
              </a:lnSpc>
              <a:buNone/>
            </a:pPr>
            <a:r>
              <a:rPr lang="en-US" sz="4450" b="1">
                <a:solidFill>
                  <a:srgbClr val="282824"/>
                </a:solidFill>
                <a:latin typeface="Lato Bold" pitchFamily="34" charset="0"/>
                <a:ea typeface="Lato Bold" pitchFamily="34" charset="-122"/>
                <a:cs typeface="Lato Bold" pitchFamily="34" charset="-120"/>
              </a:rPr>
              <a:t>Laboratory analysis: Familial Mediterranean Fever</a:t>
            </a:r>
            <a:endParaRPr lang="en-US" sz="4450"/>
          </a:p>
        </p:txBody>
      </p:sp>
      <p:sp>
        <p:nvSpPr>
          <p:cNvPr id="3" name="Text 1"/>
          <p:cNvSpPr/>
          <p:nvPr/>
        </p:nvSpPr>
        <p:spPr>
          <a:xfrm>
            <a:off x="793790" y="2632234"/>
            <a:ext cx="13042821" cy="362903"/>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Laboratory analysis can reveal elevated WBC count with neutrophil predominance.</a:t>
            </a:r>
            <a:endParaRPr lang="en-US" sz="1750"/>
          </a:p>
        </p:txBody>
      </p:sp>
      <p:sp>
        <p:nvSpPr>
          <p:cNvPr id="4" name="Text 2"/>
          <p:cNvSpPr/>
          <p:nvPr/>
        </p:nvSpPr>
        <p:spPr>
          <a:xfrm>
            <a:off x="793790" y="3250287"/>
            <a:ext cx="13042821"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850"/>
              </a:lnSpc>
              <a:buSzTx/>
              <a:buChar char="•"/>
            </a:pPr>
            <a:r>
              <a:rPr lang="en-US" sz="1750">
                <a:solidFill>
                  <a:srgbClr val="4A4A45"/>
                </a:solidFill>
                <a:latin typeface="Lato" pitchFamily="34" charset="0"/>
                <a:ea typeface="Lato" pitchFamily="34" charset="-122"/>
                <a:cs typeface="Lato" pitchFamily="34" charset="-120"/>
              </a:rPr>
              <a:t>Elevation of the acute phase reactants such as fibrinogen, erythrocyte sedimentation rate, serum amyloid A (SAA) protein, and C-reactive protein, although commonly found, are nonspecific.</a:t>
            </a:r>
            <a:endParaRPr lang="en-US" sz="1750"/>
          </a:p>
        </p:txBody>
      </p:sp>
      <p:sp>
        <p:nvSpPr>
          <p:cNvPr id="5" name="Text 3"/>
          <p:cNvSpPr/>
          <p:nvPr/>
        </p:nvSpPr>
        <p:spPr>
          <a:xfrm>
            <a:off x="793790" y="4055388"/>
            <a:ext cx="13042821" cy="362903"/>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850"/>
              </a:lnSpc>
              <a:buSzTx/>
              <a:buChar char="•"/>
            </a:pPr>
            <a:r>
              <a:rPr lang="en-US" sz="1750">
                <a:solidFill>
                  <a:srgbClr val="4A4A45"/>
                </a:solidFill>
                <a:latin typeface="Lato" pitchFamily="34" charset="0"/>
                <a:ea typeface="Lato" pitchFamily="34" charset="-122"/>
                <a:cs typeface="Lato" pitchFamily="34" charset="-120"/>
              </a:rPr>
              <a:t>They can be monitored while the patient is on treatment to document the response to the therapy.</a:t>
            </a:r>
            <a:endParaRPr lang="en-US" sz="1750"/>
          </a:p>
        </p:txBody>
      </p:sp>
      <p:sp>
        <p:nvSpPr>
          <p:cNvPr id="6" name="Text 4"/>
          <p:cNvSpPr/>
          <p:nvPr/>
        </p:nvSpPr>
        <p:spPr>
          <a:xfrm>
            <a:off x="793790" y="4497586"/>
            <a:ext cx="13042821" cy="362903"/>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850"/>
              </a:lnSpc>
              <a:buSzTx/>
              <a:buChar char="•"/>
            </a:pPr>
            <a:r>
              <a:rPr lang="en-US" sz="1750">
                <a:solidFill>
                  <a:srgbClr val="4A4A45"/>
                </a:solidFill>
                <a:latin typeface="Lato" pitchFamily="34" charset="0"/>
                <a:ea typeface="Lato" pitchFamily="34" charset="-122"/>
                <a:cs typeface="Lato" pitchFamily="34" charset="-120"/>
              </a:rPr>
              <a:t>Electrocardiogram may reveal diffuse ST-segment elevation in the case of pericarditis.</a:t>
            </a:r>
            <a:endParaRPr lang="en-US" sz="1750"/>
          </a:p>
        </p:txBody>
      </p:sp>
      <p:sp>
        <p:nvSpPr>
          <p:cNvPr id="7" name="Text 5"/>
          <p:cNvSpPr/>
          <p:nvPr/>
        </p:nvSpPr>
        <p:spPr>
          <a:xfrm>
            <a:off x="793790" y="4939784"/>
            <a:ext cx="13042821" cy="362903"/>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850"/>
              </a:lnSpc>
              <a:buSzTx/>
              <a:buChar char="•"/>
            </a:pPr>
            <a:r>
              <a:rPr lang="en-US" sz="1750">
                <a:solidFill>
                  <a:srgbClr val="4A4A45"/>
                </a:solidFill>
                <a:latin typeface="Lato" pitchFamily="34" charset="0"/>
                <a:ea typeface="Lato" pitchFamily="34" charset="-122"/>
                <a:cs typeface="Lato" pitchFamily="34" charset="-120"/>
              </a:rPr>
              <a:t>The synovial fluid analysis shows sterile fluid with elevated nucleated while cells.</a:t>
            </a:r>
            <a:endParaRPr lang="en-US" sz="1750"/>
          </a:p>
        </p:txBody>
      </p:sp>
      <p:sp>
        <p:nvSpPr>
          <p:cNvPr id="8" name="Text 6"/>
          <p:cNvSpPr/>
          <p:nvPr/>
        </p:nvSpPr>
        <p:spPr>
          <a:xfrm>
            <a:off x="793790" y="5381982"/>
            <a:ext cx="13042821"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850"/>
              </a:lnSpc>
              <a:buSzTx/>
              <a:buChar char="•"/>
            </a:pPr>
            <a:r>
              <a:rPr lang="en-US" sz="1750">
                <a:solidFill>
                  <a:srgbClr val="4A4A45"/>
                </a:solidFill>
                <a:latin typeface="Lato" pitchFamily="34" charset="0"/>
                <a:ea typeface="Lato" pitchFamily="34" charset="-122"/>
                <a:cs typeface="Lato" pitchFamily="34" charset="-120"/>
              </a:rPr>
              <a:t>A computed tomography scan of the abdomen is commonly performed to exclude other causes of abdominal pain, including an acute abdomen.</a:t>
            </a:r>
            <a:endParaRPr lang="en-US" sz="1750"/>
          </a:p>
        </p:txBody>
      </p:sp>
      <p:sp>
        <p:nvSpPr>
          <p:cNvPr id="9" name="Shape 7"/>
          <p:cNvSpPr/>
          <p:nvPr/>
        </p:nvSpPr>
        <p:spPr>
          <a:xfrm>
            <a:off x="793790" y="6379845"/>
            <a:ext cx="362903" cy="362903"/>
          </a:xfrm>
          <a:prstGeom prst="roundRect">
            <a:avLst>
              <a:gd name="adj" fmla="val 25194296"/>
            </a:avLst>
          </a:prstGeom>
          <a:noFill/>
          <a:ln w="7620">
            <a:solidFill>
              <a:srgbClr val="FFFFFF"/>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Text 8"/>
          <p:cNvSpPr/>
          <p:nvPr/>
        </p:nvSpPr>
        <p:spPr>
          <a:xfrm>
            <a:off x="793790" y="6362938"/>
            <a:ext cx="3035141" cy="39683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3100"/>
              </a:lnSpc>
              <a:buNone/>
            </a:pPr>
            <a:endParaRPr lang="en-US" sz="2200"/>
          </a:p>
        </p:txBody>
      </p:sp>
      <p:sp>
        <p:nvSpPr>
          <p:cNvPr id="17" name="Left Arrow 16"/>
          <p:cNvSpPr/>
          <p:nvPr/>
        </p:nvSpPr>
        <p:spPr>
          <a:xfrm>
            <a:off x="12663378" y="7676707"/>
            <a:ext cx="1967022" cy="552893"/>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247180"/>
            <a:ext cx="9854684" cy="70877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550"/>
              </a:lnSpc>
              <a:buNone/>
            </a:pPr>
            <a:r>
              <a:rPr lang="en-US" sz="4450" b="1">
                <a:solidFill>
                  <a:srgbClr val="282824"/>
                </a:solidFill>
                <a:latin typeface="Lato Bold" pitchFamily="34" charset="0"/>
                <a:ea typeface="Lato Bold" pitchFamily="34" charset="-122"/>
                <a:cs typeface="Lato Bold" pitchFamily="34" charset="-120"/>
              </a:rPr>
              <a:t>Genetic Testing and Diagnostic Criteria</a:t>
            </a:r>
            <a:endParaRPr lang="en-US" sz="4450"/>
          </a:p>
        </p:txBody>
      </p:sp>
      <p:sp>
        <p:nvSpPr>
          <p:cNvPr id="3" name="Text 1"/>
          <p:cNvSpPr/>
          <p:nvPr/>
        </p:nvSpPr>
        <p:spPr>
          <a:xfrm>
            <a:off x="793790" y="2522934"/>
            <a:ext cx="2835235" cy="35433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750"/>
              </a:lnSpc>
              <a:buNone/>
            </a:pPr>
            <a:r>
              <a:rPr lang="en-US" sz="2200" b="1">
                <a:solidFill>
                  <a:srgbClr val="282824"/>
                </a:solidFill>
                <a:latin typeface="Lato Bold" pitchFamily="34" charset="0"/>
                <a:ea typeface="Lato Bold" pitchFamily="34" charset="-122"/>
                <a:cs typeface="Lato Bold" pitchFamily="34" charset="-120"/>
              </a:rPr>
              <a:t>Genetic Testing</a:t>
            </a:r>
            <a:endParaRPr lang="en-US" sz="2200"/>
          </a:p>
        </p:txBody>
      </p:sp>
      <p:pic>
        <p:nvPicPr>
          <p:cNvPr id="4" name="Image 0" descr="preencoded.png"/>
          <p:cNvPicPr>
            <a:picLocks noChangeAspect="1"/>
          </p:cNvPicPr>
          <p:nvPr/>
        </p:nvPicPr>
        <p:blipFill>
          <a:blip r:embed="rId3" cstate="print"/>
          <a:stretch>
            <a:fillRect/>
          </a:stretch>
        </p:blipFill>
        <p:spPr>
          <a:xfrm>
            <a:off x="793790" y="3132415"/>
            <a:ext cx="524470" cy="695206"/>
          </a:xfrm>
          <a:prstGeom prst="rect">
            <a:avLst/>
          </a:prstGeom>
        </p:spPr>
      </p:pic>
      <p:sp>
        <p:nvSpPr>
          <p:cNvPr id="5" name="Text 2"/>
          <p:cNvSpPr/>
          <p:nvPr/>
        </p:nvSpPr>
        <p:spPr>
          <a:xfrm>
            <a:off x="793790" y="4082772"/>
            <a:ext cx="6244709" cy="1451610"/>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Genetic testing can help confirm the diagnosis in cases with atypical presentation of FMF. However, around 10 % of patients who meet diagnostic criteria based on the clinical presentation do not have any mutation.</a:t>
            </a:r>
            <a:endParaRPr lang="en-US" sz="1750"/>
          </a:p>
        </p:txBody>
      </p:sp>
      <p:sp>
        <p:nvSpPr>
          <p:cNvPr id="6" name="Text 3"/>
          <p:cNvSpPr/>
          <p:nvPr/>
        </p:nvSpPr>
        <p:spPr>
          <a:xfrm>
            <a:off x="7599521" y="2522934"/>
            <a:ext cx="2835235" cy="35433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750"/>
              </a:lnSpc>
              <a:buNone/>
            </a:pPr>
            <a:r>
              <a:rPr lang="en-US" sz="2200" b="1">
                <a:solidFill>
                  <a:srgbClr val="282824"/>
                </a:solidFill>
                <a:latin typeface="Lato Bold" pitchFamily="34" charset="0"/>
                <a:ea typeface="Lato Bold" pitchFamily="34" charset="-122"/>
                <a:cs typeface="Lato Bold" pitchFamily="34" charset="-120"/>
              </a:rPr>
              <a:t>Diagnostic Criteria</a:t>
            </a:r>
            <a:endParaRPr lang="en-US" sz="2200"/>
          </a:p>
        </p:txBody>
      </p:sp>
      <p:sp>
        <p:nvSpPr>
          <p:cNvPr id="7" name="Text 4"/>
          <p:cNvSpPr/>
          <p:nvPr/>
        </p:nvSpPr>
        <p:spPr>
          <a:xfrm>
            <a:off x="7599521" y="3104078"/>
            <a:ext cx="6244709"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In order to facilitate the diagnosis of FMF the Tel-Hashomer diagnostic criteria have been established.</a:t>
            </a:r>
            <a:endParaRPr lang="en-US" sz="1750"/>
          </a:p>
        </p:txBody>
      </p:sp>
      <p:sp>
        <p:nvSpPr>
          <p:cNvPr id="8" name="Text 5"/>
          <p:cNvSpPr/>
          <p:nvPr/>
        </p:nvSpPr>
        <p:spPr>
          <a:xfrm>
            <a:off x="7599521" y="4033957"/>
            <a:ext cx="6244709" cy="1451610"/>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They have been proven very accurate, having a sensitivity and specificity of more than 95% and 97%, respectively. To confirm the diagnosis in suspected cases, two or more major criteria or one major plus two minor criteria are required.</a:t>
            </a:r>
            <a:endParaRPr lang="en-US" sz="1750"/>
          </a:p>
        </p:txBody>
      </p:sp>
      <p:sp>
        <p:nvSpPr>
          <p:cNvPr id="9" name="Text 6"/>
          <p:cNvSpPr/>
          <p:nvPr/>
        </p:nvSpPr>
        <p:spPr>
          <a:xfrm>
            <a:off x="7599521" y="5689640"/>
            <a:ext cx="6244709" cy="1088708"/>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For the criteria, typical attacks consist of fever (rectal - 38°C), pain due to inflammation , three or more recurrences of the attacks, and duration of 12 to 72 hours.</a:t>
            </a:r>
            <a:endParaRPr lang="en-US" sz="1750"/>
          </a:p>
        </p:txBody>
      </p:sp>
      <p:sp>
        <p:nvSpPr>
          <p:cNvPr id="11" name="Left Arrow 10"/>
          <p:cNvSpPr/>
          <p:nvPr/>
        </p:nvSpPr>
        <p:spPr>
          <a:xfrm>
            <a:off x="12663378" y="7676707"/>
            <a:ext cx="1967022" cy="552893"/>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793790" y="2900720"/>
            <a:ext cx="8826460" cy="566976"/>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4450"/>
              </a:lnSpc>
              <a:buNone/>
            </a:pPr>
            <a:r>
              <a:rPr lang="en-US" sz="3550" b="1" dirty="0">
                <a:solidFill>
                  <a:srgbClr val="282824"/>
                </a:solidFill>
                <a:latin typeface="Lato Bold" pitchFamily="34" charset="0"/>
                <a:ea typeface="Lato Bold" pitchFamily="34" charset="-122"/>
                <a:cs typeface="Lato Bold" pitchFamily="34" charset="-120"/>
              </a:rPr>
              <a:t>Major and Minor Criteria for FMF Diagnosis</a:t>
            </a:r>
            <a:endParaRPr lang="en-US" sz="3550" dirty="0"/>
          </a:p>
        </p:txBody>
      </p:sp>
      <p:sp>
        <p:nvSpPr>
          <p:cNvPr id="4" name="Shape 1"/>
          <p:cNvSpPr/>
          <p:nvPr/>
        </p:nvSpPr>
        <p:spPr>
          <a:xfrm>
            <a:off x="793790" y="3739872"/>
            <a:ext cx="6430685" cy="3857268"/>
          </a:xfrm>
          <a:prstGeom prst="roundRect">
            <a:avLst>
              <a:gd name="adj" fmla="val 706"/>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Text 2"/>
          <p:cNvSpPr/>
          <p:nvPr/>
        </p:nvSpPr>
        <p:spPr>
          <a:xfrm>
            <a:off x="975241" y="3921323"/>
            <a:ext cx="2268260" cy="28348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200"/>
              </a:lnSpc>
              <a:buNone/>
            </a:pPr>
            <a:r>
              <a:rPr lang="en-US" sz="1750" b="1" dirty="0">
                <a:solidFill>
                  <a:srgbClr val="4A4A45"/>
                </a:solidFill>
                <a:latin typeface="Lato Bold" pitchFamily="34" charset="0"/>
                <a:ea typeface="Lato Bold" pitchFamily="34" charset="-122"/>
                <a:cs typeface="Lato Bold" pitchFamily="34" charset="-120"/>
              </a:rPr>
              <a:t>Major Criteria</a:t>
            </a:r>
            <a:endParaRPr lang="en-US" sz="1750" dirty="0"/>
          </a:p>
        </p:txBody>
      </p:sp>
      <p:sp>
        <p:nvSpPr>
          <p:cNvPr id="6" name="Text 3"/>
          <p:cNvSpPr/>
          <p:nvPr/>
        </p:nvSpPr>
        <p:spPr>
          <a:xfrm>
            <a:off x="975241" y="4313634"/>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250"/>
              </a:lnSpc>
              <a:buNone/>
            </a:pPr>
            <a:r>
              <a:rPr lang="en-US" sz="1400" dirty="0">
                <a:solidFill>
                  <a:srgbClr val="4A4A45"/>
                </a:solidFill>
                <a:latin typeface="Lato" pitchFamily="34" charset="0"/>
                <a:ea typeface="Lato" pitchFamily="34" charset="-122"/>
                <a:cs typeface="Lato" pitchFamily="34" charset="-120"/>
              </a:rPr>
              <a:t>Typical attack with one or more of the following symptoms:</a:t>
            </a:r>
            <a:endParaRPr lang="en-US" sz="1400" dirty="0"/>
          </a:p>
        </p:txBody>
      </p:sp>
      <p:sp>
        <p:nvSpPr>
          <p:cNvPr id="7" name="Text 4"/>
          <p:cNvSpPr/>
          <p:nvPr/>
        </p:nvSpPr>
        <p:spPr>
          <a:xfrm>
            <a:off x="975241" y="4712732"/>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dirty="0">
                <a:solidFill>
                  <a:srgbClr val="4A4A45"/>
                </a:solidFill>
                <a:latin typeface="Lato" pitchFamily="34" charset="0"/>
                <a:ea typeface="Lato" pitchFamily="34" charset="-122"/>
                <a:cs typeface="Lato" pitchFamily="34" charset="-120"/>
              </a:rPr>
              <a:t>Abdominal pain</a:t>
            </a:r>
            <a:endParaRPr lang="en-US" sz="1400" dirty="0"/>
          </a:p>
        </p:txBody>
      </p:sp>
      <p:sp>
        <p:nvSpPr>
          <p:cNvPr id="8" name="Text 5"/>
          <p:cNvSpPr/>
          <p:nvPr/>
        </p:nvSpPr>
        <p:spPr>
          <a:xfrm>
            <a:off x="975241" y="5066467"/>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dirty="0">
                <a:solidFill>
                  <a:srgbClr val="4A4A45"/>
                </a:solidFill>
                <a:latin typeface="Lato" pitchFamily="34" charset="0"/>
                <a:ea typeface="Lato" pitchFamily="34" charset="-122"/>
                <a:cs typeface="Lato" pitchFamily="34" charset="-120"/>
              </a:rPr>
              <a:t>Joint pain (e.g., hip, knee, ankle)</a:t>
            </a:r>
            <a:endParaRPr lang="en-US" sz="1400" dirty="0"/>
          </a:p>
        </p:txBody>
      </p:sp>
      <p:sp>
        <p:nvSpPr>
          <p:cNvPr id="9" name="Text 6"/>
          <p:cNvSpPr/>
          <p:nvPr/>
        </p:nvSpPr>
        <p:spPr>
          <a:xfrm>
            <a:off x="975241" y="5420201"/>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dirty="0">
                <a:solidFill>
                  <a:srgbClr val="4A4A45"/>
                </a:solidFill>
                <a:latin typeface="Lato" pitchFamily="34" charset="0"/>
                <a:ea typeface="Lato" pitchFamily="34" charset="-122"/>
                <a:cs typeface="Lato" pitchFamily="34" charset="-120"/>
              </a:rPr>
              <a:t>Chest pain (e.g., unilateral </a:t>
            </a:r>
            <a:r>
              <a:rPr lang="en-US" sz="1400" dirty="0" err="1">
                <a:solidFill>
                  <a:srgbClr val="4A4A45"/>
                </a:solidFill>
                <a:latin typeface="Lato" pitchFamily="34" charset="0"/>
                <a:ea typeface="Lato" pitchFamily="34" charset="-122"/>
                <a:cs typeface="Lato" pitchFamily="34" charset="-120"/>
              </a:rPr>
              <a:t>pleuritis</a:t>
            </a:r>
            <a:r>
              <a:rPr lang="en-US" sz="1400" dirty="0">
                <a:solidFill>
                  <a:srgbClr val="4A4A45"/>
                </a:solidFill>
                <a:latin typeface="Lato" pitchFamily="34" charset="0"/>
                <a:ea typeface="Lato" pitchFamily="34" charset="-122"/>
                <a:cs typeface="Lato" pitchFamily="34" charset="-120"/>
              </a:rPr>
              <a:t> or </a:t>
            </a:r>
            <a:r>
              <a:rPr lang="en-US" sz="1400" dirty="0" err="1">
                <a:solidFill>
                  <a:srgbClr val="4A4A45"/>
                </a:solidFill>
                <a:latin typeface="Lato" pitchFamily="34" charset="0"/>
                <a:ea typeface="Lato" pitchFamily="34" charset="-122"/>
                <a:cs typeface="Lato" pitchFamily="34" charset="-120"/>
              </a:rPr>
              <a:t>pericarditis</a:t>
            </a:r>
            <a:r>
              <a:rPr lang="en-US" sz="1400" dirty="0">
                <a:solidFill>
                  <a:srgbClr val="4A4A45"/>
                </a:solidFill>
                <a:latin typeface="Lato" pitchFamily="34" charset="0"/>
                <a:ea typeface="Lato" pitchFamily="34" charset="-122"/>
                <a:cs typeface="Lato" pitchFamily="34" charset="-120"/>
              </a:rPr>
              <a:t>)</a:t>
            </a:r>
            <a:endParaRPr lang="en-US" sz="1400" dirty="0"/>
          </a:p>
        </p:txBody>
      </p:sp>
      <p:sp>
        <p:nvSpPr>
          <p:cNvPr id="10" name="Text 7"/>
          <p:cNvSpPr/>
          <p:nvPr/>
        </p:nvSpPr>
        <p:spPr>
          <a:xfrm>
            <a:off x="975241" y="5773936"/>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a:solidFill>
                  <a:srgbClr val="4A4A45"/>
                </a:solidFill>
                <a:latin typeface="Lato" pitchFamily="34" charset="0"/>
                <a:ea typeface="Lato" pitchFamily="34" charset="-122"/>
                <a:cs typeface="Lato" pitchFamily="34" charset="-120"/>
              </a:rPr>
              <a:t>Scrotal swelling</a:t>
            </a:r>
            <a:endParaRPr lang="en-US" sz="1400"/>
          </a:p>
        </p:txBody>
      </p:sp>
      <p:sp>
        <p:nvSpPr>
          <p:cNvPr id="11" name="Text 8"/>
          <p:cNvSpPr/>
          <p:nvPr/>
        </p:nvSpPr>
        <p:spPr>
          <a:xfrm>
            <a:off x="975241" y="6127671"/>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a:solidFill>
                  <a:srgbClr val="4A4A45"/>
                </a:solidFill>
                <a:latin typeface="Lato" pitchFamily="34" charset="0"/>
                <a:ea typeface="Lato" pitchFamily="34" charset="-122"/>
                <a:cs typeface="Lato" pitchFamily="34" charset="-120"/>
              </a:rPr>
              <a:t>Skin manifestations</a:t>
            </a:r>
            <a:endParaRPr lang="en-US" sz="1400"/>
          </a:p>
        </p:txBody>
      </p:sp>
      <p:sp>
        <p:nvSpPr>
          <p:cNvPr id="12" name="Text 9"/>
          <p:cNvSpPr/>
          <p:nvPr/>
        </p:nvSpPr>
        <p:spPr>
          <a:xfrm>
            <a:off x="975241" y="6481405"/>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a:solidFill>
                  <a:srgbClr val="4A4A45"/>
                </a:solidFill>
                <a:latin typeface="Lato" pitchFamily="34" charset="0"/>
                <a:ea typeface="Lato" pitchFamily="34" charset="-122"/>
                <a:cs typeface="Lato" pitchFamily="34" charset="-120"/>
              </a:rPr>
              <a:t>Muscle pain</a:t>
            </a:r>
            <a:endParaRPr lang="en-US" sz="1400"/>
          </a:p>
        </p:txBody>
      </p:sp>
      <p:sp>
        <p:nvSpPr>
          <p:cNvPr id="13" name="Text 10"/>
          <p:cNvSpPr/>
          <p:nvPr/>
        </p:nvSpPr>
        <p:spPr>
          <a:xfrm>
            <a:off x="975241" y="6835140"/>
            <a:ext cx="6067782" cy="580549"/>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a:solidFill>
                  <a:srgbClr val="4A4A45"/>
                </a:solidFill>
                <a:latin typeface="Lato" pitchFamily="34" charset="0"/>
                <a:ea typeface="Lato" pitchFamily="34" charset="-122"/>
                <a:cs typeface="Lato" pitchFamily="34" charset="-120"/>
              </a:rPr>
              <a:t>Fever alone (usually recurrent attacks with fever only and no other identifiable cause)</a:t>
            </a:r>
            <a:endParaRPr lang="en-US" sz="1400"/>
          </a:p>
        </p:txBody>
      </p:sp>
      <p:sp>
        <p:nvSpPr>
          <p:cNvPr id="14" name="Shape 11"/>
          <p:cNvSpPr/>
          <p:nvPr/>
        </p:nvSpPr>
        <p:spPr>
          <a:xfrm>
            <a:off x="7405926" y="3739872"/>
            <a:ext cx="6430685" cy="3857268"/>
          </a:xfrm>
          <a:prstGeom prst="roundRect">
            <a:avLst>
              <a:gd name="adj" fmla="val 706"/>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5" name="Text 12"/>
          <p:cNvSpPr/>
          <p:nvPr/>
        </p:nvSpPr>
        <p:spPr>
          <a:xfrm>
            <a:off x="7587377" y="3921323"/>
            <a:ext cx="2268260" cy="28348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200"/>
              </a:lnSpc>
              <a:buNone/>
            </a:pPr>
            <a:r>
              <a:rPr lang="en-US" sz="1750" b="1">
                <a:solidFill>
                  <a:srgbClr val="4A4A45"/>
                </a:solidFill>
                <a:latin typeface="Lato Bold" pitchFamily="34" charset="0"/>
                <a:ea typeface="Lato Bold" pitchFamily="34" charset="-122"/>
                <a:cs typeface="Lato Bold" pitchFamily="34" charset="-120"/>
              </a:rPr>
              <a:t>Minor Criteria</a:t>
            </a:r>
            <a:endParaRPr lang="en-US" sz="1750"/>
          </a:p>
        </p:txBody>
      </p:sp>
      <p:sp>
        <p:nvSpPr>
          <p:cNvPr id="16" name="Text 13"/>
          <p:cNvSpPr/>
          <p:nvPr/>
        </p:nvSpPr>
        <p:spPr>
          <a:xfrm>
            <a:off x="7587377" y="4313634"/>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250"/>
              </a:lnSpc>
              <a:buNone/>
            </a:pPr>
            <a:r>
              <a:rPr lang="en-US" sz="1400">
                <a:solidFill>
                  <a:srgbClr val="4A4A45"/>
                </a:solidFill>
                <a:latin typeface="Lato" pitchFamily="34" charset="0"/>
                <a:ea typeface="Lato" pitchFamily="34" charset="-122"/>
                <a:cs typeface="Lato" pitchFamily="34" charset="-120"/>
              </a:rPr>
              <a:t>Incomplete attack including one or more of the following symptoms:</a:t>
            </a:r>
            <a:endParaRPr lang="en-US" sz="1400"/>
          </a:p>
        </p:txBody>
      </p:sp>
      <p:sp>
        <p:nvSpPr>
          <p:cNvPr id="17" name="Text 14"/>
          <p:cNvSpPr/>
          <p:nvPr/>
        </p:nvSpPr>
        <p:spPr>
          <a:xfrm>
            <a:off x="7587377" y="4712732"/>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a:solidFill>
                  <a:srgbClr val="4A4A45"/>
                </a:solidFill>
                <a:latin typeface="Lato" pitchFamily="34" charset="0"/>
                <a:ea typeface="Lato" pitchFamily="34" charset="-122"/>
                <a:cs typeface="Lato" pitchFamily="34" charset="-120"/>
              </a:rPr>
              <a:t>Abdominal pain</a:t>
            </a:r>
            <a:endParaRPr lang="en-US" sz="1400"/>
          </a:p>
        </p:txBody>
      </p:sp>
      <p:sp>
        <p:nvSpPr>
          <p:cNvPr id="18" name="Text 15"/>
          <p:cNvSpPr/>
          <p:nvPr/>
        </p:nvSpPr>
        <p:spPr>
          <a:xfrm>
            <a:off x="7587377" y="5066467"/>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a:solidFill>
                  <a:srgbClr val="4A4A45"/>
                </a:solidFill>
                <a:latin typeface="Lato" pitchFamily="34" charset="0"/>
                <a:ea typeface="Lato" pitchFamily="34" charset="-122"/>
                <a:cs typeface="Lato" pitchFamily="34" charset="-120"/>
              </a:rPr>
              <a:t>Joint pain</a:t>
            </a:r>
            <a:endParaRPr lang="en-US" sz="1400"/>
          </a:p>
        </p:txBody>
      </p:sp>
      <p:sp>
        <p:nvSpPr>
          <p:cNvPr id="19" name="Text 16"/>
          <p:cNvSpPr/>
          <p:nvPr/>
        </p:nvSpPr>
        <p:spPr>
          <a:xfrm>
            <a:off x="7587377" y="5420201"/>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a:solidFill>
                  <a:srgbClr val="4A4A45"/>
                </a:solidFill>
                <a:latin typeface="Lato" pitchFamily="34" charset="0"/>
                <a:ea typeface="Lato" pitchFamily="34" charset="-122"/>
                <a:cs typeface="Lato" pitchFamily="34" charset="-120"/>
              </a:rPr>
              <a:t>Chest pain</a:t>
            </a:r>
            <a:endParaRPr lang="en-US" sz="1400"/>
          </a:p>
        </p:txBody>
      </p:sp>
      <p:sp>
        <p:nvSpPr>
          <p:cNvPr id="20" name="Text 17"/>
          <p:cNvSpPr/>
          <p:nvPr/>
        </p:nvSpPr>
        <p:spPr>
          <a:xfrm>
            <a:off x="7587377" y="5773936"/>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a:solidFill>
                  <a:srgbClr val="4A4A45"/>
                </a:solidFill>
                <a:latin typeface="Lato" pitchFamily="34" charset="0"/>
                <a:ea typeface="Lato" pitchFamily="34" charset="-122"/>
                <a:cs typeface="Lato" pitchFamily="34" charset="-120"/>
              </a:rPr>
              <a:t>Leg pain on exertion</a:t>
            </a:r>
            <a:endParaRPr lang="en-US" sz="1400"/>
          </a:p>
        </p:txBody>
      </p:sp>
      <p:sp>
        <p:nvSpPr>
          <p:cNvPr id="21" name="Text 18"/>
          <p:cNvSpPr/>
          <p:nvPr/>
        </p:nvSpPr>
        <p:spPr>
          <a:xfrm>
            <a:off x="7587377" y="6127671"/>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a:solidFill>
                  <a:srgbClr val="4A4A45"/>
                </a:solidFill>
                <a:latin typeface="Lato" pitchFamily="34" charset="0"/>
                <a:ea typeface="Lato" pitchFamily="34" charset="-122"/>
                <a:cs typeface="Lato" pitchFamily="34" charset="-120"/>
              </a:rPr>
              <a:t>Positive response to colchicine</a:t>
            </a:r>
            <a:endParaRPr lang="en-US" sz="1400"/>
          </a:p>
        </p:txBody>
      </p:sp>
      <p:sp>
        <p:nvSpPr>
          <p:cNvPr id="22" name="Text 19"/>
          <p:cNvSpPr/>
          <p:nvPr/>
        </p:nvSpPr>
        <p:spPr>
          <a:xfrm>
            <a:off x="7587377" y="6481405"/>
            <a:ext cx="6067782" cy="29027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250"/>
              </a:lnSpc>
              <a:buSzTx/>
              <a:buChar char="•"/>
            </a:pPr>
            <a:r>
              <a:rPr lang="en-US" sz="1400">
                <a:solidFill>
                  <a:srgbClr val="4A4A45"/>
                </a:solidFill>
                <a:latin typeface="Lato" pitchFamily="34" charset="0"/>
                <a:ea typeface="Lato" pitchFamily="34" charset="-122"/>
                <a:cs typeface="Lato" pitchFamily="34" charset="-120"/>
              </a:rPr>
              <a:t>Nephropathic amyloidosis</a:t>
            </a:r>
            <a:endParaRPr lang="en-US" sz="1400"/>
          </a:p>
        </p:txBody>
      </p:sp>
      <p:sp>
        <p:nvSpPr>
          <p:cNvPr id="23" name="Left Arrow 22"/>
          <p:cNvSpPr/>
          <p:nvPr/>
        </p:nvSpPr>
        <p:spPr>
          <a:xfrm>
            <a:off x="12663378" y="7676707"/>
            <a:ext cx="1967022" cy="552893"/>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1528722" y="542900"/>
            <a:ext cx="9021740" cy="1275874"/>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000"/>
              </a:lnSpc>
              <a:buNone/>
            </a:pPr>
            <a:r>
              <a:rPr lang="en-US" sz="4000" b="1" dirty="0">
                <a:solidFill>
                  <a:srgbClr val="282824"/>
                </a:solidFill>
                <a:latin typeface="Lato Bold" pitchFamily="34" charset="0"/>
                <a:ea typeface="Lato Bold" pitchFamily="34" charset="-122"/>
                <a:cs typeface="Lato Bold" pitchFamily="34" charset="-120"/>
              </a:rPr>
              <a:t>Supportive Criteria for FMF Diagnosis</a:t>
            </a:r>
            <a:endParaRPr lang="en-US" sz="4000" dirty="0"/>
          </a:p>
        </p:txBody>
      </p:sp>
      <p:sp>
        <p:nvSpPr>
          <p:cNvPr id="4" name="Shape 1"/>
          <p:cNvSpPr/>
          <p:nvPr/>
        </p:nvSpPr>
        <p:spPr>
          <a:xfrm>
            <a:off x="2528854" y="2471726"/>
            <a:ext cx="459224" cy="459224"/>
          </a:xfrm>
          <a:prstGeom prst="roundRect">
            <a:avLst>
              <a:gd name="adj" fmla="val 6668"/>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Text 2"/>
          <p:cNvSpPr/>
          <p:nvPr/>
        </p:nvSpPr>
        <p:spPr>
          <a:xfrm>
            <a:off x="2671730" y="2543164"/>
            <a:ext cx="177641" cy="30622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400"/>
              </a:lnSpc>
              <a:buNone/>
            </a:pPr>
            <a:r>
              <a:rPr lang="en-US" sz="2400" b="1" dirty="0">
                <a:solidFill>
                  <a:srgbClr val="4A4A45"/>
                </a:solidFill>
                <a:latin typeface="Lato Bold" pitchFamily="34" charset="0"/>
                <a:ea typeface="Lato Bold" pitchFamily="34" charset="-122"/>
                <a:cs typeface="Lato Bold" pitchFamily="34" charset="-120"/>
              </a:rPr>
              <a:t>1</a:t>
            </a:r>
            <a:endParaRPr lang="en-US" sz="2400" dirty="0"/>
          </a:p>
        </p:txBody>
      </p:sp>
      <p:sp>
        <p:nvSpPr>
          <p:cNvPr id="6" name="Text 3"/>
          <p:cNvSpPr/>
          <p:nvPr/>
        </p:nvSpPr>
        <p:spPr>
          <a:xfrm>
            <a:off x="3100358" y="2543164"/>
            <a:ext cx="2920484" cy="31884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500"/>
              </a:lnSpc>
              <a:buNone/>
            </a:pPr>
            <a:r>
              <a:rPr lang="en-US" sz="2000" b="1" dirty="0">
                <a:solidFill>
                  <a:srgbClr val="4A4A45"/>
                </a:solidFill>
                <a:latin typeface="Lato Bold" pitchFamily="34" charset="0"/>
                <a:ea typeface="Lato Bold" pitchFamily="34" charset="-122"/>
                <a:cs typeface="Lato Bold" pitchFamily="34" charset="-120"/>
              </a:rPr>
              <a:t>Family and Ethnic Factors</a:t>
            </a:r>
            <a:endParaRPr lang="en-US" sz="2000" dirty="0"/>
          </a:p>
        </p:txBody>
      </p:sp>
      <p:sp>
        <p:nvSpPr>
          <p:cNvPr id="7" name="Text 4"/>
          <p:cNvSpPr/>
          <p:nvPr/>
        </p:nvSpPr>
        <p:spPr>
          <a:xfrm>
            <a:off x="3171796" y="3114668"/>
            <a:ext cx="3012877" cy="32670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50"/>
              </a:lnSpc>
              <a:buSzTx/>
              <a:buChar char="•"/>
            </a:pPr>
            <a:r>
              <a:rPr lang="en-US" sz="1600" dirty="0">
                <a:solidFill>
                  <a:srgbClr val="4A4A45"/>
                </a:solidFill>
                <a:latin typeface="Lato" pitchFamily="34" charset="0"/>
                <a:ea typeface="Lato" pitchFamily="34" charset="-122"/>
                <a:cs typeface="Lato" pitchFamily="34" charset="-120"/>
              </a:rPr>
              <a:t>Family history of FMF</a:t>
            </a:r>
            <a:endParaRPr lang="en-US" sz="1600" dirty="0"/>
          </a:p>
        </p:txBody>
      </p:sp>
      <p:sp>
        <p:nvSpPr>
          <p:cNvPr id="8" name="Text 5"/>
          <p:cNvSpPr/>
          <p:nvPr/>
        </p:nvSpPr>
        <p:spPr>
          <a:xfrm>
            <a:off x="3171796" y="3543296"/>
            <a:ext cx="3012877" cy="32670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50"/>
              </a:lnSpc>
              <a:buSzTx/>
              <a:buChar char="•"/>
            </a:pPr>
            <a:r>
              <a:rPr lang="en-US" sz="1600" dirty="0">
                <a:solidFill>
                  <a:srgbClr val="4A4A45"/>
                </a:solidFill>
                <a:latin typeface="Lato" pitchFamily="34" charset="0"/>
                <a:ea typeface="Lato" pitchFamily="34" charset="-122"/>
                <a:cs typeface="Lato" pitchFamily="34" charset="-120"/>
              </a:rPr>
              <a:t>Vulnerable ethnic origin</a:t>
            </a:r>
            <a:endParaRPr lang="en-US" sz="1600" dirty="0"/>
          </a:p>
        </p:txBody>
      </p:sp>
      <p:sp>
        <p:nvSpPr>
          <p:cNvPr id="9" name="Text 6"/>
          <p:cNvSpPr/>
          <p:nvPr/>
        </p:nvSpPr>
        <p:spPr>
          <a:xfrm>
            <a:off x="3171796" y="3900486"/>
            <a:ext cx="3012877" cy="32670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50"/>
              </a:lnSpc>
              <a:buSzTx/>
              <a:buChar char="•"/>
            </a:pPr>
            <a:r>
              <a:rPr lang="en-US" sz="1600" dirty="0">
                <a:solidFill>
                  <a:srgbClr val="4A4A45"/>
                </a:solidFill>
                <a:latin typeface="Lato" pitchFamily="34" charset="0"/>
                <a:ea typeface="Lato" pitchFamily="34" charset="-122"/>
                <a:cs typeface="Lato" pitchFamily="34" charset="-120"/>
              </a:rPr>
              <a:t>Early age at onset (under 20)</a:t>
            </a:r>
            <a:endParaRPr lang="en-US" sz="1600" dirty="0"/>
          </a:p>
        </p:txBody>
      </p:sp>
      <p:sp>
        <p:nvSpPr>
          <p:cNvPr id="10" name="Text 7"/>
          <p:cNvSpPr/>
          <p:nvPr/>
        </p:nvSpPr>
        <p:spPr>
          <a:xfrm>
            <a:off x="3171796" y="4329114"/>
            <a:ext cx="3012877" cy="32670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50"/>
              </a:lnSpc>
              <a:buSzTx/>
              <a:buChar char="•"/>
            </a:pPr>
            <a:r>
              <a:rPr lang="en-US" sz="1600" dirty="0">
                <a:solidFill>
                  <a:srgbClr val="4A4A45"/>
                </a:solidFill>
                <a:latin typeface="Lato" pitchFamily="34" charset="0"/>
                <a:ea typeface="Lato" pitchFamily="34" charset="-122"/>
                <a:cs typeface="Lato" pitchFamily="34" charset="-120"/>
              </a:rPr>
              <a:t>Consanguinity of parents</a:t>
            </a:r>
            <a:endParaRPr lang="en-US" sz="1600" dirty="0"/>
          </a:p>
        </p:txBody>
      </p:sp>
      <p:sp>
        <p:nvSpPr>
          <p:cNvPr id="11" name="Shape 8"/>
          <p:cNvSpPr/>
          <p:nvPr/>
        </p:nvSpPr>
        <p:spPr>
          <a:xfrm>
            <a:off x="9386902" y="2471726"/>
            <a:ext cx="459224" cy="459224"/>
          </a:xfrm>
          <a:prstGeom prst="roundRect">
            <a:avLst>
              <a:gd name="adj" fmla="val 6668"/>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Text 9"/>
          <p:cNvSpPr/>
          <p:nvPr/>
        </p:nvSpPr>
        <p:spPr>
          <a:xfrm>
            <a:off x="9529778" y="2543164"/>
            <a:ext cx="177641" cy="30622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400"/>
              </a:lnSpc>
              <a:buNone/>
            </a:pPr>
            <a:r>
              <a:rPr lang="en-US" sz="2400" b="1" dirty="0">
                <a:solidFill>
                  <a:srgbClr val="4A4A45"/>
                </a:solidFill>
                <a:latin typeface="Lato Bold" pitchFamily="34" charset="0"/>
                <a:ea typeface="Lato Bold" pitchFamily="34" charset="-122"/>
                <a:cs typeface="Lato Bold" pitchFamily="34" charset="-120"/>
              </a:rPr>
              <a:t>2</a:t>
            </a:r>
            <a:endParaRPr lang="en-US" sz="2400" dirty="0"/>
          </a:p>
        </p:txBody>
      </p:sp>
      <p:sp>
        <p:nvSpPr>
          <p:cNvPr id="13" name="Text 10"/>
          <p:cNvSpPr/>
          <p:nvPr/>
        </p:nvSpPr>
        <p:spPr>
          <a:xfrm>
            <a:off x="10029844" y="2543164"/>
            <a:ext cx="2551748" cy="31884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500"/>
              </a:lnSpc>
              <a:buNone/>
            </a:pPr>
            <a:r>
              <a:rPr lang="en-US" sz="2000" b="1" dirty="0">
                <a:solidFill>
                  <a:srgbClr val="4A4A45"/>
                </a:solidFill>
                <a:latin typeface="Lato Bold" pitchFamily="34" charset="0"/>
                <a:ea typeface="Lato Bold" pitchFamily="34" charset="-122"/>
                <a:cs typeface="Lato Bold" pitchFamily="34" charset="-120"/>
              </a:rPr>
              <a:t>Attack Characteristics</a:t>
            </a:r>
            <a:endParaRPr lang="en-US" sz="2000" dirty="0"/>
          </a:p>
        </p:txBody>
      </p:sp>
      <p:sp>
        <p:nvSpPr>
          <p:cNvPr id="14" name="Text 11"/>
          <p:cNvSpPr/>
          <p:nvPr/>
        </p:nvSpPr>
        <p:spPr>
          <a:xfrm>
            <a:off x="9815530" y="3114668"/>
            <a:ext cx="3012877" cy="65341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50"/>
              </a:lnSpc>
              <a:buSzTx/>
              <a:buChar char="•"/>
            </a:pPr>
            <a:r>
              <a:rPr lang="en-US" sz="1600" dirty="0">
                <a:solidFill>
                  <a:srgbClr val="4A4A45"/>
                </a:solidFill>
                <a:latin typeface="Lato" pitchFamily="34" charset="0"/>
                <a:ea typeface="Lato" pitchFamily="34" charset="-122"/>
                <a:cs typeface="Lato" pitchFamily="34" charset="-120"/>
              </a:rPr>
              <a:t>Attacks with spontaneous resolution</a:t>
            </a:r>
            <a:endParaRPr lang="en-US" sz="1600" dirty="0"/>
          </a:p>
        </p:txBody>
      </p:sp>
      <p:sp>
        <p:nvSpPr>
          <p:cNvPr id="15" name="Text 12"/>
          <p:cNvSpPr/>
          <p:nvPr/>
        </p:nvSpPr>
        <p:spPr>
          <a:xfrm>
            <a:off x="9672654" y="3900486"/>
            <a:ext cx="3012877" cy="65341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50"/>
              </a:lnSpc>
              <a:buSzTx/>
              <a:buChar char="•"/>
            </a:pPr>
            <a:r>
              <a:rPr lang="en-US" sz="1600" dirty="0">
                <a:solidFill>
                  <a:srgbClr val="4A4A45"/>
                </a:solidFill>
                <a:latin typeface="Lato" pitchFamily="34" charset="0"/>
                <a:ea typeface="Lato" pitchFamily="34" charset="-122"/>
                <a:cs typeface="Lato" pitchFamily="34" charset="-120"/>
              </a:rPr>
              <a:t>No symptoms between the attacks</a:t>
            </a:r>
            <a:endParaRPr lang="en-US" sz="1600" dirty="0"/>
          </a:p>
        </p:txBody>
      </p:sp>
      <p:sp>
        <p:nvSpPr>
          <p:cNvPr id="16" name="Text 13"/>
          <p:cNvSpPr/>
          <p:nvPr/>
        </p:nvSpPr>
        <p:spPr>
          <a:xfrm>
            <a:off x="9458340" y="4686304"/>
            <a:ext cx="3012877" cy="65341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50"/>
              </a:lnSpc>
              <a:buSzTx/>
              <a:buChar char="•"/>
            </a:pPr>
            <a:r>
              <a:rPr lang="en-US" sz="1600" dirty="0">
                <a:solidFill>
                  <a:srgbClr val="4A4A45"/>
                </a:solidFill>
                <a:latin typeface="Lato" pitchFamily="34" charset="0"/>
                <a:ea typeface="Lato" pitchFamily="34" charset="-122"/>
                <a:cs typeface="Lato" pitchFamily="34" charset="-120"/>
              </a:rPr>
              <a:t>Severe attacks requiring bed rest</a:t>
            </a:r>
            <a:endParaRPr lang="en-US" sz="1600" dirty="0"/>
          </a:p>
        </p:txBody>
      </p:sp>
      <p:sp>
        <p:nvSpPr>
          <p:cNvPr id="17" name="Shape 14"/>
          <p:cNvSpPr/>
          <p:nvPr/>
        </p:nvSpPr>
        <p:spPr>
          <a:xfrm>
            <a:off x="4529118" y="5400684"/>
            <a:ext cx="459224" cy="459224"/>
          </a:xfrm>
          <a:prstGeom prst="roundRect">
            <a:avLst>
              <a:gd name="adj" fmla="val 6668"/>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Text 15"/>
          <p:cNvSpPr/>
          <p:nvPr/>
        </p:nvSpPr>
        <p:spPr>
          <a:xfrm>
            <a:off x="4671994" y="5472122"/>
            <a:ext cx="177641" cy="30622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400"/>
              </a:lnSpc>
              <a:buNone/>
            </a:pPr>
            <a:r>
              <a:rPr lang="en-US" sz="2400" b="1" dirty="0">
                <a:solidFill>
                  <a:srgbClr val="4A4A45"/>
                </a:solidFill>
                <a:latin typeface="Lato Bold" pitchFamily="34" charset="0"/>
                <a:ea typeface="Lato Bold" pitchFamily="34" charset="-122"/>
                <a:cs typeface="Lato Bold" pitchFamily="34" charset="-120"/>
              </a:rPr>
              <a:t>3</a:t>
            </a:r>
            <a:endParaRPr lang="en-US" sz="2400" dirty="0"/>
          </a:p>
        </p:txBody>
      </p:sp>
      <p:sp>
        <p:nvSpPr>
          <p:cNvPr id="19" name="Text 16"/>
          <p:cNvSpPr/>
          <p:nvPr/>
        </p:nvSpPr>
        <p:spPr>
          <a:xfrm>
            <a:off x="5100622" y="5472122"/>
            <a:ext cx="2551748" cy="31884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500"/>
              </a:lnSpc>
              <a:buNone/>
            </a:pPr>
            <a:r>
              <a:rPr lang="en-US" sz="2000" b="1" dirty="0">
                <a:solidFill>
                  <a:srgbClr val="4A4A45"/>
                </a:solidFill>
                <a:latin typeface="Lato Bold" pitchFamily="34" charset="0"/>
                <a:ea typeface="Lato Bold" pitchFamily="34" charset="-122"/>
                <a:cs typeface="Lato Bold" pitchFamily="34" charset="-120"/>
              </a:rPr>
              <a:t>Medical Findings</a:t>
            </a:r>
            <a:endParaRPr lang="en-US" sz="2000" dirty="0"/>
          </a:p>
        </p:txBody>
      </p:sp>
      <p:sp>
        <p:nvSpPr>
          <p:cNvPr id="20" name="Text 17"/>
          <p:cNvSpPr/>
          <p:nvPr/>
        </p:nvSpPr>
        <p:spPr>
          <a:xfrm>
            <a:off x="3028920" y="5972188"/>
            <a:ext cx="6893123" cy="65341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50"/>
              </a:lnSpc>
              <a:buSzTx/>
              <a:buChar char="•"/>
            </a:pPr>
            <a:r>
              <a:rPr lang="en-US" sz="1600" dirty="0">
                <a:solidFill>
                  <a:srgbClr val="4A4A45"/>
                </a:solidFill>
                <a:latin typeface="Lato" pitchFamily="34" charset="0"/>
                <a:ea typeface="Lato" pitchFamily="34" charset="-122"/>
                <a:cs typeface="Lato" pitchFamily="34" charset="-120"/>
              </a:rPr>
              <a:t>Presence of elevated white cell count or elevated acute phase reactants in the blood</a:t>
            </a:r>
            <a:endParaRPr lang="en-US" sz="1600" dirty="0"/>
          </a:p>
        </p:txBody>
      </p:sp>
      <p:sp>
        <p:nvSpPr>
          <p:cNvPr id="21" name="Text 18"/>
          <p:cNvSpPr/>
          <p:nvPr/>
        </p:nvSpPr>
        <p:spPr>
          <a:xfrm>
            <a:off x="3028920" y="6686568"/>
            <a:ext cx="6893123" cy="32670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50"/>
              </a:lnSpc>
              <a:buSzTx/>
              <a:buChar char="•"/>
            </a:pPr>
            <a:r>
              <a:rPr lang="en-US" sz="1600" dirty="0">
                <a:solidFill>
                  <a:srgbClr val="4A4A45"/>
                </a:solidFill>
                <a:latin typeface="Lato" pitchFamily="34" charset="0"/>
                <a:ea typeface="Lato" pitchFamily="34" charset="-122"/>
                <a:cs typeface="Lato" pitchFamily="34" charset="-120"/>
              </a:rPr>
              <a:t>History of </a:t>
            </a:r>
            <a:r>
              <a:rPr lang="en-US" sz="1600" dirty="0" err="1">
                <a:solidFill>
                  <a:srgbClr val="4A4A45"/>
                </a:solidFill>
                <a:latin typeface="Lato" pitchFamily="34" charset="0"/>
                <a:ea typeface="Lato" pitchFamily="34" charset="-122"/>
                <a:cs typeface="Lato" pitchFamily="34" charset="-120"/>
              </a:rPr>
              <a:t>laparotomy</a:t>
            </a:r>
            <a:r>
              <a:rPr lang="en-US" sz="1600" dirty="0">
                <a:solidFill>
                  <a:srgbClr val="4A4A45"/>
                </a:solidFill>
                <a:latin typeface="Lato" pitchFamily="34" charset="0"/>
                <a:ea typeface="Lato" pitchFamily="34" charset="-122"/>
                <a:cs typeface="Lato" pitchFamily="34" charset="-120"/>
              </a:rPr>
              <a:t> or appendectomy with no pathology</a:t>
            </a:r>
            <a:endParaRPr lang="en-US" sz="1600" dirty="0"/>
          </a:p>
        </p:txBody>
      </p:sp>
      <p:sp>
        <p:nvSpPr>
          <p:cNvPr id="22" name="Text 19"/>
          <p:cNvSpPr/>
          <p:nvPr/>
        </p:nvSpPr>
        <p:spPr>
          <a:xfrm>
            <a:off x="3028920" y="7115196"/>
            <a:ext cx="6893123" cy="32670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50"/>
              </a:lnSpc>
              <a:buSzTx/>
              <a:buChar char="•"/>
            </a:pPr>
            <a:r>
              <a:rPr lang="en-US" sz="1600" dirty="0">
                <a:solidFill>
                  <a:srgbClr val="4A4A45"/>
                </a:solidFill>
                <a:latin typeface="Lato" pitchFamily="34" charset="0"/>
                <a:ea typeface="Lato" pitchFamily="34" charset="-122"/>
                <a:cs typeface="Lato" pitchFamily="34" charset="-120"/>
              </a:rPr>
              <a:t>Episodic </a:t>
            </a:r>
            <a:r>
              <a:rPr lang="en-US" sz="1600" dirty="0" err="1">
                <a:solidFill>
                  <a:srgbClr val="4A4A45"/>
                </a:solidFill>
                <a:latin typeface="Lato" pitchFamily="34" charset="0"/>
                <a:ea typeface="Lato" pitchFamily="34" charset="-122"/>
                <a:cs typeface="Lato" pitchFamily="34" charset="-120"/>
              </a:rPr>
              <a:t>proteinuria</a:t>
            </a:r>
            <a:r>
              <a:rPr lang="en-US" sz="1600" dirty="0">
                <a:solidFill>
                  <a:srgbClr val="4A4A45"/>
                </a:solidFill>
                <a:latin typeface="Lato" pitchFamily="34" charset="0"/>
                <a:ea typeface="Lato" pitchFamily="34" charset="-122"/>
                <a:cs typeface="Lato" pitchFamily="34" charset="-120"/>
              </a:rPr>
              <a:t> or </a:t>
            </a:r>
            <a:r>
              <a:rPr lang="en-US" sz="1600" dirty="0" err="1">
                <a:solidFill>
                  <a:srgbClr val="4A4A45"/>
                </a:solidFill>
                <a:latin typeface="Lato" pitchFamily="34" charset="0"/>
                <a:ea typeface="Lato" pitchFamily="34" charset="-122"/>
                <a:cs typeface="Lato" pitchFamily="34" charset="-120"/>
              </a:rPr>
              <a:t>hematuria</a:t>
            </a:r>
            <a:endParaRPr lang="en-US" sz="16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950125"/>
            <a:ext cx="6244709" cy="1417558"/>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550"/>
              </a:lnSpc>
              <a:buNone/>
            </a:pPr>
            <a:r>
              <a:rPr lang="en-US" sz="4450" b="1">
                <a:solidFill>
                  <a:srgbClr val="282824"/>
                </a:solidFill>
                <a:latin typeface="Lato Bold" pitchFamily="34" charset="0"/>
                <a:ea typeface="Lato Bold" pitchFamily="34" charset="-122"/>
                <a:cs typeface="Lato Bold" pitchFamily="34" charset="-120"/>
              </a:rPr>
              <a:t>Familial Mediterranean Fever Illustration</a:t>
            </a:r>
            <a:endParaRPr lang="en-US" sz="4450"/>
          </a:p>
        </p:txBody>
      </p:sp>
      <p:sp>
        <p:nvSpPr>
          <p:cNvPr id="3" name="Text 1"/>
          <p:cNvSpPr/>
          <p:nvPr/>
        </p:nvSpPr>
        <p:spPr>
          <a:xfrm>
            <a:off x="793790" y="3594497"/>
            <a:ext cx="6244709" cy="1088708"/>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This image illustrates key aspects of Familial Mediterranean Fever, providing a visual representation of the condition and its effects on the body.</a:t>
            </a:r>
            <a:endParaRPr lang="en-US" sz="1750"/>
          </a:p>
        </p:txBody>
      </p:sp>
      <p:sp>
        <p:nvSpPr>
          <p:cNvPr id="6" name="Left Arrow 5"/>
          <p:cNvSpPr/>
          <p:nvPr/>
        </p:nvSpPr>
        <p:spPr>
          <a:xfrm>
            <a:off x="12663378" y="7676707"/>
            <a:ext cx="1967022" cy="552893"/>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pic>
        <p:nvPicPr>
          <p:cNvPr id="12290" name="Picture 2" descr="https://d16qt3wv6xm098.cloudfront.net/-BEAVRbUSCmkAxteIJfbgATOQfqhkpfS/_.png"/>
          <p:cNvPicPr>
            <a:picLocks noChangeAspect="1" noChangeArrowheads="1"/>
          </p:cNvPicPr>
          <p:nvPr/>
        </p:nvPicPr>
        <p:blipFill>
          <a:blip r:embed="rId3" cstate="print"/>
          <a:srcRect/>
          <a:stretch>
            <a:fillRect/>
          </a:stretch>
        </p:blipFill>
        <p:spPr bwMode="auto">
          <a:xfrm>
            <a:off x="7172324" y="2686040"/>
            <a:ext cx="6632659" cy="4701588"/>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83920"/>
            <a:ext cx="11258669" cy="67341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300"/>
              </a:lnSpc>
              <a:buNone/>
            </a:pPr>
            <a:r>
              <a:rPr lang="en-US" sz="4200" b="1">
                <a:solidFill>
                  <a:srgbClr val="282824"/>
                </a:solidFill>
                <a:latin typeface="Lato Bold" pitchFamily="34" charset="0"/>
                <a:ea typeface="Lato Bold" pitchFamily="34" charset="-122"/>
                <a:cs typeface="Lato Bold" pitchFamily="34" charset="-120"/>
              </a:rPr>
              <a:t>Complications of Familial Mediterranean Fever</a:t>
            </a:r>
            <a:endParaRPr lang="en-US" sz="4200"/>
          </a:p>
        </p:txBody>
      </p:sp>
      <p:pic>
        <p:nvPicPr>
          <p:cNvPr id="3" name="Image 0" descr="preencoded.png"/>
          <p:cNvPicPr>
            <a:picLocks noChangeAspect="1"/>
          </p:cNvPicPr>
          <p:nvPr/>
        </p:nvPicPr>
        <p:blipFill>
          <a:blip r:embed="rId3" cstate="print"/>
          <a:stretch>
            <a:fillRect/>
          </a:stretch>
        </p:blipFill>
        <p:spPr>
          <a:xfrm>
            <a:off x="793790" y="1988225"/>
            <a:ext cx="538639" cy="538639"/>
          </a:xfrm>
          <a:prstGeom prst="rect">
            <a:avLst/>
          </a:prstGeom>
        </p:spPr>
      </p:pic>
      <p:sp>
        <p:nvSpPr>
          <p:cNvPr id="4" name="Text 1"/>
          <p:cNvSpPr/>
          <p:nvPr/>
        </p:nvSpPr>
        <p:spPr>
          <a:xfrm>
            <a:off x="793790" y="2742248"/>
            <a:ext cx="3018353" cy="673179"/>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650"/>
              </a:lnSpc>
              <a:buNone/>
            </a:pPr>
            <a:r>
              <a:rPr lang="en-US" sz="2100" b="1">
                <a:solidFill>
                  <a:srgbClr val="4A4A45"/>
                </a:solidFill>
                <a:latin typeface="Lato Bold" pitchFamily="34" charset="0"/>
                <a:ea typeface="Lato Bold" pitchFamily="34" charset="-122"/>
                <a:cs typeface="Lato Bold" pitchFamily="34" charset="-120"/>
              </a:rPr>
              <a:t>Abnormal protein in the blood</a:t>
            </a:r>
            <a:endParaRPr lang="en-US" sz="2100"/>
          </a:p>
        </p:txBody>
      </p:sp>
      <p:sp>
        <p:nvSpPr>
          <p:cNvPr id="5" name="Text 2"/>
          <p:cNvSpPr/>
          <p:nvPr/>
        </p:nvSpPr>
        <p:spPr>
          <a:xfrm>
            <a:off x="793790" y="3544610"/>
            <a:ext cx="3018353" cy="241363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00"/>
              </a:lnSpc>
              <a:buNone/>
            </a:pPr>
            <a:r>
              <a:rPr lang="en-US" sz="1650">
                <a:solidFill>
                  <a:srgbClr val="4A4A45"/>
                </a:solidFill>
                <a:latin typeface="Lato" pitchFamily="34" charset="0"/>
                <a:ea typeface="Lato" pitchFamily="34" charset="-122"/>
                <a:cs typeface="Lato" pitchFamily="34" charset="-120"/>
              </a:rPr>
              <a:t>During attacks of familial Mediterranean fever, your body may produce an abnormal protein (amyloid A). The protein can accumulate in body and cause organ damage (amyloidosis).</a:t>
            </a:r>
            <a:endParaRPr lang="en-US" sz="1650"/>
          </a:p>
        </p:txBody>
      </p:sp>
      <p:pic>
        <p:nvPicPr>
          <p:cNvPr id="6" name="Image 1" descr="preencoded.png"/>
          <p:cNvPicPr>
            <a:picLocks noChangeAspect="1"/>
          </p:cNvPicPr>
          <p:nvPr/>
        </p:nvPicPr>
        <p:blipFill>
          <a:blip r:embed="rId4" cstate="print"/>
          <a:stretch>
            <a:fillRect/>
          </a:stretch>
        </p:blipFill>
        <p:spPr>
          <a:xfrm>
            <a:off x="4135279" y="1988225"/>
            <a:ext cx="538639" cy="538639"/>
          </a:xfrm>
          <a:prstGeom prst="rect">
            <a:avLst/>
          </a:prstGeom>
        </p:spPr>
      </p:pic>
      <p:sp>
        <p:nvSpPr>
          <p:cNvPr id="7" name="Text 3"/>
          <p:cNvSpPr/>
          <p:nvPr/>
        </p:nvSpPr>
        <p:spPr>
          <a:xfrm>
            <a:off x="4135279" y="2742248"/>
            <a:ext cx="2693551" cy="33659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650"/>
              </a:lnSpc>
              <a:buNone/>
            </a:pPr>
            <a:r>
              <a:rPr lang="en-US" sz="2100" b="1">
                <a:solidFill>
                  <a:srgbClr val="4A4A45"/>
                </a:solidFill>
                <a:latin typeface="Lato Bold" pitchFamily="34" charset="0"/>
                <a:ea typeface="Lato Bold" pitchFamily="34" charset="-122"/>
                <a:cs typeface="Lato Bold" pitchFamily="34" charset="-120"/>
              </a:rPr>
              <a:t>Kidney damage</a:t>
            </a:r>
            <a:endParaRPr lang="en-US" sz="2100"/>
          </a:p>
        </p:txBody>
      </p:sp>
      <p:sp>
        <p:nvSpPr>
          <p:cNvPr id="8" name="Text 4"/>
          <p:cNvSpPr/>
          <p:nvPr/>
        </p:nvSpPr>
        <p:spPr>
          <a:xfrm>
            <a:off x="4135279" y="3208020"/>
            <a:ext cx="3018353" cy="4137660"/>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00"/>
              </a:lnSpc>
              <a:buNone/>
            </a:pPr>
            <a:r>
              <a:rPr lang="en-US" sz="1650">
                <a:solidFill>
                  <a:srgbClr val="4A4A45"/>
                </a:solidFill>
                <a:latin typeface="Lato" pitchFamily="34" charset="0"/>
                <a:ea typeface="Lato" pitchFamily="34" charset="-122"/>
                <a:cs typeface="Lato" pitchFamily="34" charset="-120"/>
              </a:rPr>
              <a:t>Amyloidosis can damage the kidneys, causing nephrotic syndrome. Nephrotic syndrome occurs when your kidneys' filtering systems (glomeruli) are damaged. People with this condition may lose large amounts of protein in their urine. Nephrotic syndrome can lead to blood clots in your kidneys (renal vein thrombosis) or kidney failure.</a:t>
            </a:r>
            <a:endParaRPr lang="en-US" sz="1650"/>
          </a:p>
        </p:txBody>
      </p:sp>
      <p:pic>
        <p:nvPicPr>
          <p:cNvPr id="9" name="Image 2" descr="preencoded.png"/>
          <p:cNvPicPr>
            <a:picLocks noChangeAspect="1"/>
          </p:cNvPicPr>
          <p:nvPr/>
        </p:nvPicPr>
        <p:blipFill>
          <a:blip r:embed="rId5" cstate="print"/>
          <a:stretch>
            <a:fillRect/>
          </a:stretch>
        </p:blipFill>
        <p:spPr>
          <a:xfrm>
            <a:off x="7476768" y="1988225"/>
            <a:ext cx="538639" cy="538639"/>
          </a:xfrm>
          <a:prstGeom prst="rect">
            <a:avLst/>
          </a:prstGeom>
        </p:spPr>
      </p:pic>
      <p:sp>
        <p:nvSpPr>
          <p:cNvPr id="10" name="Text 5"/>
          <p:cNvSpPr/>
          <p:nvPr/>
        </p:nvSpPr>
        <p:spPr>
          <a:xfrm>
            <a:off x="7476768" y="2742248"/>
            <a:ext cx="2693551" cy="33659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650"/>
              </a:lnSpc>
              <a:buNone/>
            </a:pPr>
            <a:r>
              <a:rPr lang="en-US" sz="2100" b="1">
                <a:solidFill>
                  <a:srgbClr val="4A4A45"/>
                </a:solidFill>
                <a:latin typeface="Lato Bold" pitchFamily="34" charset="0"/>
                <a:ea typeface="Lato Bold" pitchFamily="34" charset="-122"/>
                <a:cs typeface="Lato Bold" pitchFamily="34" charset="-120"/>
              </a:rPr>
              <a:t>Infertility in women</a:t>
            </a:r>
            <a:endParaRPr lang="en-US" sz="2100"/>
          </a:p>
        </p:txBody>
      </p:sp>
      <p:sp>
        <p:nvSpPr>
          <p:cNvPr id="11" name="Text 6"/>
          <p:cNvSpPr/>
          <p:nvPr/>
        </p:nvSpPr>
        <p:spPr>
          <a:xfrm>
            <a:off x="7476768" y="3208020"/>
            <a:ext cx="3018353" cy="1379220"/>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00"/>
              </a:lnSpc>
              <a:buNone/>
            </a:pPr>
            <a:r>
              <a:rPr lang="en-US" sz="1650">
                <a:solidFill>
                  <a:srgbClr val="4A4A45"/>
                </a:solidFill>
                <a:latin typeface="Lato" pitchFamily="34" charset="0"/>
                <a:ea typeface="Lato" pitchFamily="34" charset="-122"/>
                <a:cs typeface="Lato" pitchFamily="34" charset="-120"/>
              </a:rPr>
              <a:t>Inflammation caused by familial Mediterranean fever may also affect the female reproductive organs, causing infertility.</a:t>
            </a:r>
            <a:endParaRPr lang="en-US" sz="1650"/>
          </a:p>
        </p:txBody>
      </p:sp>
      <p:pic>
        <p:nvPicPr>
          <p:cNvPr id="12" name="Image 3" descr="preencoded.png"/>
          <p:cNvPicPr>
            <a:picLocks noChangeAspect="1"/>
          </p:cNvPicPr>
          <p:nvPr/>
        </p:nvPicPr>
        <p:blipFill>
          <a:blip r:embed="rId6" cstate="print"/>
          <a:stretch>
            <a:fillRect/>
          </a:stretch>
        </p:blipFill>
        <p:spPr>
          <a:xfrm>
            <a:off x="10818257" y="1988225"/>
            <a:ext cx="538639" cy="538639"/>
          </a:xfrm>
          <a:prstGeom prst="rect">
            <a:avLst/>
          </a:prstGeom>
        </p:spPr>
      </p:pic>
      <p:sp>
        <p:nvSpPr>
          <p:cNvPr id="13" name="Text 7"/>
          <p:cNvSpPr/>
          <p:nvPr/>
        </p:nvSpPr>
        <p:spPr>
          <a:xfrm>
            <a:off x="10818257" y="2742248"/>
            <a:ext cx="2693551" cy="33659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650"/>
              </a:lnSpc>
              <a:buNone/>
            </a:pPr>
            <a:r>
              <a:rPr lang="en-US" sz="2100" b="1">
                <a:solidFill>
                  <a:srgbClr val="4A4A45"/>
                </a:solidFill>
                <a:latin typeface="Lato Bold" pitchFamily="34" charset="0"/>
                <a:ea typeface="Lato Bold" pitchFamily="34" charset="-122"/>
                <a:cs typeface="Lato Bold" pitchFamily="34" charset="-120"/>
              </a:rPr>
              <a:t>Joint pain</a:t>
            </a:r>
            <a:endParaRPr lang="en-US" sz="2100"/>
          </a:p>
        </p:txBody>
      </p:sp>
      <p:sp>
        <p:nvSpPr>
          <p:cNvPr id="14" name="Text 8"/>
          <p:cNvSpPr/>
          <p:nvPr/>
        </p:nvSpPr>
        <p:spPr>
          <a:xfrm>
            <a:off x="10818257" y="3208020"/>
            <a:ext cx="3018353" cy="172402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00"/>
              </a:lnSpc>
              <a:buNone/>
            </a:pPr>
            <a:r>
              <a:rPr lang="en-US" sz="1650">
                <a:solidFill>
                  <a:srgbClr val="4A4A45"/>
                </a:solidFill>
                <a:latin typeface="Lato" pitchFamily="34" charset="0"/>
                <a:ea typeface="Lato" pitchFamily="34" charset="-122"/>
                <a:cs typeface="Lato" pitchFamily="34" charset="-120"/>
              </a:rPr>
              <a:t>Arthritis is common in people with familial Mediterranean fever. The most commonly affected joints are the knees, ankles, hips and elbows.</a:t>
            </a:r>
            <a:endParaRPr lang="en-US" sz="1650"/>
          </a:p>
        </p:txBody>
      </p:sp>
      <p:sp>
        <p:nvSpPr>
          <p:cNvPr id="15" name="Left Arrow 14"/>
          <p:cNvSpPr/>
          <p:nvPr/>
        </p:nvSpPr>
        <p:spPr>
          <a:xfrm>
            <a:off x="12663378" y="7676707"/>
            <a:ext cx="1967022" cy="552893"/>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425416"/>
            <a:ext cx="4690705" cy="460772"/>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3600"/>
              </a:lnSpc>
              <a:buNone/>
            </a:pPr>
            <a:r>
              <a:rPr lang="en-US" sz="2900" b="1">
                <a:solidFill>
                  <a:srgbClr val="282824"/>
                </a:solidFill>
                <a:latin typeface="Lato Bold" pitchFamily="34" charset="0"/>
                <a:ea typeface="Lato Bold" pitchFamily="34" charset="-122"/>
                <a:cs typeface="Lato Bold" pitchFamily="34" charset="-120"/>
              </a:rPr>
              <a:t>First-line Treatment for FMF</a:t>
            </a:r>
            <a:endParaRPr lang="en-US" sz="2900"/>
          </a:p>
        </p:txBody>
      </p:sp>
      <p:pic>
        <p:nvPicPr>
          <p:cNvPr id="3" name="Image 0" descr="preencoded.png"/>
          <p:cNvPicPr>
            <a:picLocks noChangeAspect="1"/>
          </p:cNvPicPr>
          <p:nvPr/>
        </p:nvPicPr>
        <p:blipFill>
          <a:blip r:embed="rId3" cstate="print"/>
          <a:stretch>
            <a:fillRect/>
          </a:stretch>
        </p:blipFill>
        <p:spPr>
          <a:xfrm>
            <a:off x="793790" y="2180987"/>
            <a:ext cx="737116" cy="884515"/>
          </a:xfrm>
          <a:prstGeom prst="rect">
            <a:avLst/>
          </a:prstGeom>
        </p:spPr>
      </p:pic>
      <p:sp>
        <p:nvSpPr>
          <p:cNvPr id="4" name="Text 1"/>
          <p:cNvSpPr/>
          <p:nvPr/>
        </p:nvSpPr>
        <p:spPr>
          <a:xfrm>
            <a:off x="1752005" y="2328386"/>
            <a:ext cx="1842968" cy="230386"/>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1800"/>
              </a:lnSpc>
              <a:buNone/>
            </a:pPr>
            <a:r>
              <a:rPr lang="en-US" sz="1450" b="1">
                <a:solidFill>
                  <a:srgbClr val="4A4A45"/>
                </a:solidFill>
                <a:latin typeface="Lato Bold" pitchFamily="34" charset="0"/>
                <a:ea typeface="Lato Bold" pitchFamily="34" charset="-122"/>
                <a:cs typeface="Lato Bold" pitchFamily="34" charset="-120"/>
              </a:rPr>
              <a:t>Colchicine</a:t>
            </a:r>
            <a:endParaRPr lang="en-US" sz="1450"/>
          </a:p>
        </p:txBody>
      </p:sp>
      <p:sp>
        <p:nvSpPr>
          <p:cNvPr id="5" name="Text 2"/>
          <p:cNvSpPr/>
          <p:nvPr/>
        </p:nvSpPr>
        <p:spPr>
          <a:xfrm>
            <a:off x="1752005" y="2647117"/>
            <a:ext cx="12084606" cy="23574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1850"/>
              </a:lnSpc>
              <a:buNone/>
            </a:pPr>
            <a:r>
              <a:rPr lang="en-US" sz="1150">
                <a:solidFill>
                  <a:srgbClr val="4A4A45"/>
                </a:solidFill>
                <a:latin typeface="Lato" pitchFamily="34" charset="0"/>
                <a:ea typeface="Lato" pitchFamily="34" charset="-122"/>
                <a:cs typeface="Lato" pitchFamily="34" charset="-120"/>
              </a:rPr>
              <a:t>The first-line treatment established for FMF is Colchicine.</a:t>
            </a:r>
            <a:endParaRPr lang="en-US" sz="1150"/>
          </a:p>
        </p:txBody>
      </p:sp>
      <p:pic>
        <p:nvPicPr>
          <p:cNvPr id="6" name="Image 1" descr="preencoded.png"/>
          <p:cNvPicPr>
            <a:picLocks noChangeAspect="1"/>
          </p:cNvPicPr>
          <p:nvPr/>
        </p:nvPicPr>
        <p:blipFill>
          <a:blip r:embed="rId4" cstate="print"/>
          <a:stretch>
            <a:fillRect/>
          </a:stretch>
        </p:blipFill>
        <p:spPr>
          <a:xfrm>
            <a:off x="793790" y="3065502"/>
            <a:ext cx="737116" cy="884515"/>
          </a:xfrm>
          <a:prstGeom prst="rect">
            <a:avLst/>
          </a:prstGeom>
        </p:spPr>
      </p:pic>
      <p:sp>
        <p:nvSpPr>
          <p:cNvPr id="7" name="Text 3"/>
          <p:cNvSpPr/>
          <p:nvPr/>
        </p:nvSpPr>
        <p:spPr>
          <a:xfrm>
            <a:off x="1752005" y="3212902"/>
            <a:ext cx="1842968" cy="230386"/>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1800"/>
              </a:lnSpc>
              <a:buNone/>
            </a:pPr>
            <a:r>
              <a:rPr lang="en-US" sz="1450" b="1">
                <a:solidFill>
                  <a:srgbClr val="4A4A45"/>
                </a:solidFill>
                <a:latin typeface="Lato Bold" pitchFamily="34" charset="0"/>
                <a:ea typeface="Lato Bold" pitchFamily="34" charset="-122"/>
                <a:cs typeface="Lato Bold" pitchFamily="34" charset="-120"/>
              </a:rPr>
              <a:t>Mechanism</a:t>
            </a:r>
            <a:endParaRPr lang="en-US" sz="1450"/>
          </a:p>
        </p:txBody>
      </p:sp>
      <p:sp>
        <p:nvSpPr>
          <p:cNvPr id="8" name="Text 4"/>
          <p:cNvSpPr/>
          <p:nvPr/>
        </p:nvSpPr>
        <p:spPr>
          <a:xfrm>
            <a:off x="1752005" y="3531632"/>
            <a:ext cx="12084606" cy="23574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1850"/>
              </a:lnSpc>
              <a:buNone/>
            </a:pPr>
            <a:r>
              <a:rPr lang="en-US" sz="1150">
                <a:solidFill>
                  <a:srgbClr val="4A4A45"/>
                </a:solidFill>
                <a:latin typeface="Lato" pitchFamily="34" charset="0"/>
                <a:ea typeface="Lato" pitchFamily="34" charset="-122"/>
                <a:cs typeface="Lato" pitchFamily="34" charset="-120"/>
              </a:rPr>
              <a:t>Which is a medication used to suppress neutrophil chemotaxis (i.e., directed migration of neutrophils towards inflammatory tissues) and prevent the inflammatory events seen in FMF.</a:t>
            </a:r>
            <a:endParaRPr lang="en-US" sz="1150"/>
          </a:p>
        </p:txBody>
      </p:sp>
      <p:pic>
        <p:nvPicPr>
          <p:cNvPr id="9" name="Image 2" descr="preencoded.png"/>
          <p:cNvPicPr>
            <a:picLocks noChangeAspect="1"/>
          </p:cNvPicPr>
          <p:nvPr/>
        </p:nvPicPr>
        <p:blipFill>
          <a:blip r:embed="rId5" cstate="print"/>
          <a:stretch>
            <a:fillRect/>
          </a:stretch>
        </p:blipFill>
        <p:spPr>
          <a:xfrm>
            <a:off x="793790" y="3950018"/>
            <a:ext cx="737116" cy="884515"/>
          </a:xfrm>
          <a:prstGeom prst="rect">
            <a:avLst/>
          </a:prstGeom>
        </p:spPr>
      </p:pic>
      <p:sp>
        <p:nvSpPr>
          <p:cNvPr id="10" name="Text 5"/>
          <p:cNvSpPr/>
          <p:nvPr/>
        </p:nvSpPr>
        <p:spPr>
          <a:xfrm>
            <a:off x="1752005" y="4097417"/>
            <a:ext cx="1842968" cy="230386"/>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1800"/>
              </a:lnSpc>
              <a:buNone/>
            </a:pPr>
            <a:r>
              <a:rPr lang="en-US" sz="1450" b="1">
                <a:solidFill>
                  <a:srgbClr val="4A4A45"/>
                </a:solidFill>
                <a:latin typeface="Lato Bold" pitchFamily="34" charset="0"/>
                <a:ea typeface="Lato Bold" pitchFamily="34" charset="-122"/>
                <a:cs typeface="Lato Bold" pitchFamily="34" charset="-120"/>
              </a:rPr>
              <a:t>Administration</a:t>
            </a:r>
            <a:endParaRPr lang="en-US" sz="1450"/>
          </a:p>
        </p:txBody>
      </p:sp>
      <p:sp>
        <p:nvSpPr>
          <p:cNvPr id="11" name="Text 6"/>
          <p:cNvSpPr/>
          <p:nvPr/>
        </p:nvSpPr>
        <p:spPr>
          <a:xfrm>
            <a:off x="1752005" y="4416147"/>
            <a:ext cx="12084606" cy="23574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1850"/>
              </a:lnSpc>
              <a:buNone/>
            </a:pPr>
            <a:r>
              <a:rPr lang="en-US" sz="1150">
                <a:solidFill>
                  <a:srgbClr val="4A4A45"/>
                </a:solidFill>
                <a:latin typeface="Lato" pitchFamily="34" charset="0"/>
                <a:ea typeface="Lato" pitchFamily="34" charset="-122"/>
                <a:cs typeface="Lato" pitchFamily="34" charset="-120"/>
              </a:rPr>
              <a:t>Therefore, lifelong administration of this medication is typically suggested.</a:t>
            </a:r>
            <a:endParaRPr lang="en-US" sz="1150"/>
          </a:p>
        </p:txBody>
      </p:sp>
      <p:pic>
        <p:nvPicPr>
          <p:cNvPr id="12" name="Image 3" descr="preencoded.png"/>
          <p:cNvPicPr>
            <a:picLocks noChangeAspect="1"/>
          </p:cNvPicPr>
          <p:nvPr/>
        </p:nvPicPr>
        <p:blipFill>
          <a:blip r:embed="rId6" cstate="print"/>
          <a:stretch>
            <a:fillRect/>
          </a:stretch>
        </p:blipFill>
        <p:spPr>
          <a:xfrm>
            <a:off x="793790" y="4834533"/>
            <a:ext cx="737116" cy="1085017"/>
          </a:xfrm>
          <a:prstGeom prst="rect">
            <a:avLst/>
          </a:prstGeom>
        </p:spPr>
      </p:pic>
      <p:sp>
        <p:nvSpPr>
          <p:cNvPr id="13" name="Text 7"/>
          <p:cNvSpPr/>
          <p:nvPr/>
        </p:nvSpPr>
        <p:spPr>
          <a:xfrm>
            <a:off x="1752005" y="4981932"/>
            <a:ext cx="1842968" cy="230386"/>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1800"/>
              </a:lnSpc>
              <a:buNone/>
            </a:pPr>
            <a:r>
              <a:rPr lang="en-US" sz="1450" b="1">
                <a:solidFill>
                  <a:srgbClr val="4A4A45"/>
                </a:solidFill>
                <a:latin typeface="Lato Bold" pitchFamily="34" charset="0"/>
                <a:ea typeface="Lato Bold" pitchFamily="34" charset="-122"/>
                <a:cs typeface="Lato Bold" pitchFamily="34" charset="-120"/>
              </a:rPr>
              <a:t>Side Effects</a:t>
            </a:r>
            <a:endParaRPr lang="en-US" sz="1450"/>
          </a:p>
        </p:txBody>
      </p:sp>
      <p:sp>
        <p:nvSpPr>
          <p:cNvPr id="14" name="Text 8"/>
          <p:cNvSpPr/>
          <p:nvPr/>
        </p:nvSpPr>
        <p:spPr>
          <a:xfrm>
            <a:off x="1752005" y="5300663"/>
            <a:ext cx="12084606" cy="471488"/>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1850"/>
              </a:lnSpc>
              <a:buNone/>
            </a:pPr>
            <a:r>
              <a:rPr lang="en-US" sz="1150">
                <a:solidFill>
                  <a:srgbClr val="4A4A45"/>
                </a:solidFill>
                <a:latin typeface="Lato" pitchFamily="34" charset="0"/>
                <a:ea typeface="Lato" pitchFamily="34" charset="-122"/>
                <a:cs typeface="Lato" pitchFamily="34" charset="-120"/>
              </a:rPr>
              <a:t>The most common side effects of the treatment are diarrhea and vomiting. These side effects are dose-dependent and more common at higher doses. Other uncommon side effects are myelosuppression, hepatotoxicity, nephrotoxicity, myopathy, neuropathy, and hypersensitivity reaction.</a:t>
            </a:r>
            <a:endParaRPr lang="en-US" sz="1150"/>
          </a:p>
        </p:txBody>
      </p:sp>
      <p:pic>
        <p:nvPicPr>
          <p:cNvPr id="15" name="Image 4" descr="preencoded.png"/>
          <p:cNvPicPr>
            <a:picLocks noChangeAspect="1"/>
          </p:cNvPicPr>
          <p:nvPr/>
        </p:nvPicPr>
        <p:blipFill>
          <a:blip r:embed="rId7" cstate="print"/>
          <a:stretch>
            <a:fillRect/>
          </a:stretch>
        </p:blipFill>
        <p:spPr>
          <a:xfrm>
            <a:off x="793790" y="5919549"/>
            <a:ext cx="737116" cy="884515"/>
          </a:xfrm>
          <a:prstGeom prst="rect">
            <a:avLst/>
          </a:prstGeom>
        </p:spPr>
      </p:pic>
      <p:sp>
        <p:nvSpPr>
          <p:cNvPr id="16" name="Text 9"/>
          <p:cNvSpPr/>
          <p:nvPr/>
        </p:nvSpPr>
        <p:spPr>
          <a:xfrm>
            <a:off x="1752005" y="6066949"/>
            <a:ext cx="1842968" cy="230386"/>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1800"/>
              </a:lnSpc>
              <a:buNone/>
            </a:pPr>
            <a:r>
              <a:rPr lang="en-US" sz="1450" b="1">
                <a:solidFill>
                  <a:srgbClr val="4A4A45"/>
                </a:solidFill>
                <a:latin typeface="Lato Bold" pitchFamily="34" charset="0"/>
                <a:ea typeface="Lato Bold" pitchFamily="34" charset="-122"/>
                <a:cs typeface="Lato Bold" pitchFamily="34" charset="-120"/>
              </a:rPr>
              <a:t>Safety</a:t>
            </a:r>
            <a:endParaRPr lang="en-US" sz="1450"/>
          </a:p>
        </p:txBody>
      </p:sp>
      <p:sp>
        <p:nvSpPr>
          <p:cNvPr id="17" name="Text 10"/>
          <p:cNvSpPr/>
          <p:nvPr/>
        </p:nvSpPr>
        <p:spPr>
          <a:xfrm>
            <a:off x="1752005" y="6385679"/>
            <a:ext cx="12084606" cy="235744"/>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1850"/>
              </a:lnSpc>
              <a:buNone/>
            </a:pPr>
            <a:r>
              <a:rPr lang="en-US" sz="1150">
                <a:solidFill>
                  <a:srgbClr val="4A4A45"/>
                </a:solidFill>
                <a:latin typeface="Lato" pitchFamily="34" charset="0"/>
                <a:ea typeface="Lato" pitchFamily="34" charset="-122"/>
                <a:cs typeface="Lato" pitchFamily="34" charset="-120"/>
              </a:rPr>
              <a:t>Colchicine is considered safe during pregnancy and breastfeeding.</a:t>
            </a:r>
            <a:endParaRPr lang="en-US" sz="1150"/>
          </a:p>
        </p:txBody>
      </p:sp>
      <p:sp>
        <p:nvSpPr>
          <p:cNvPr id="18" name="Left Arrow 17"/>
          <p:cNvSpPr/>
          <p:nvPr/>
        </p:nvSpPr>
        <p:spPr>
          <a:xfrm>
            <a:off x="12663378" y="7676707"/>
            <a:ext cx="1967022" cy="552893"/>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print"/>
          <a:stretch>
            <a:fillRect/>
          </a:stretch>
        </p:blipFill>
        <p:spPr>
          <a:xfrm>
            <a:off x="9144000" y="0"/>
            <a:ext cx="5486400" cy="8231505"/>
          </a:xfrm>
          <a:prstGeom prst="rect">
            <a:avLst/>
          </a:prstGeom>
        </p:spPr>
      </p:pic>
      <p:sp>
        <p:nvSpPr>
          <p:cNvPr id="3" name="Text 0"/>
          <p:cNvSpPr/>
          <p:nvPr/>
        </p:nvSpPr>
        <p:spPr>
          <a:xfrm>
            <a:off x="787956" y="619125"/>
            <a:ext cx="7568089" cy="1125617"/>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4400"/>
              </a:lnSpc>
              <a:buNone/>
            </a:pPr>
            <a:r>
              <a:rPr lang="en-US" sz="3500" b="1">
                <a:solidFill>
                  <a:srgbClr val="282824"/>
                </a:solidFill>
                <a:latin typeface="Lato Bold" pitchFamily="34" charset="0"/>
                <a:ea typeface="Lato Bold" pitchFamily="34" charset="-122"/>
                <a:cs typeface="Lato Bold" pitchFamily="34" charset="-120"/>
              </a:rPr>
              <a:t>Second-line and Alternative Treatments for FMF</a:t>
            </a:r>
            <a:endParaRPr lang="en-US" sz="3500"/>
          </a:p>
        </p:txBody>
      </p:sp>
      <p:sp>
        <p:nvSpPr>
          <p:cNvPr id="4" name="Shape 1"/>
          <p:cNvSpPr/>
          <p:nvPr/>
        </p:nvSpPr>
        <p:spPr>
          <a:xfrm>
            <a:off x="1046678" y="2014895"/>
            <a:ext cx="22860" cy="5597485"/>
          </a:xfrm>
          <a:prstGeom prst="roundRect">
            <a:avLst>
              <a:gd name="adj" fmla="val 118194"/>
            </a:avLst>
          </a:prstGeom>
          <a:solidFill>
            <a:srgbClr val="CBC5B8"/>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Shape 2"/>
          <p:cNvSpPr/>
          <p:nvPr/>
        </p:nvSpPr>
        <p:spPr>
          <a:xfrm>
            <a:off x="1237833" y="2408515"/>
            <a:ext cx="630436" cy="22860"/>
          </a:xfrm>
          <a:prstGeom prst="roundRect">
            <a:avLst>
              <a:gd name="adj" fmla="val 118194"/>
            </a:avLst>
          </a:prstGeom>
          <a:solidFill>
            <a:srgbClr val="CBC5B8"/>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Shape 3"/>
          <p:cNvSpPr/>
          <p:nvPr/>
        </p:nvSpPr>
        <p:spPr>
          <a:xfrm>
            <a:off x="855524" y="2217420"/>
            <a:ext cx="405170" cy="405170"/>
          </a:xfrm>
          <a:prstGeom prst="roundRect">
            <a:avLst>
              <a:gd name="adj" fmla="val 6669"/>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ext 4"/>
          <p:cNvSpPr/>
          <p:nvPr/>
        </p:nvSpPr>
        <p:spPr>
          <a:xfrm>
            <a:off x="979706" y="2284928"/>
            <a:ext cx="156686" cy="270153"/>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100"/>
              </a:lnSpc>
              <a:buNone/>
            </a:pPr>
            <a:r>
              <a:rPr lang="en-US" sz="2100" b="1">
                <a:solidFill>
                  <a:srgbClr val="4A4A45"/>
                </a:solidFill>
                <a:latin typeface="Lato Bold" pitchFamily="34" charset="0"/>
                <a:ea typeface="Lato Bold" pitchFamily="34" charset="-122"/>
                <a:cs typeface="Lato Bold" pitchFamily="34" charset="-120"/>
              </a:rPr>
              <a:t>1</a:t>
            </a:r>
            <a:endParaRPr lang="en-US" sz="2100"/>
          </a:p>
        </p:txBody>
      </p:sp>
      <p:sp>
        <p:nvSpPr>
          <p:cNvPr id="8" name="Text 5"/>
          <p:cNvSpPr/>
          <p:nvPr/>
        </p:nvSpPr>
        <p:spPr>
          <a:xfrm>
            <a:off x="2048708" y="2194917"/>
            <a:ext cx="2251591" cy="28134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00"/>
              </a:lnSpc>
              <a:buNone/>
            </a:pPr>
            <a:r>
              <a:rPr lang="en-US" sz="1750" b="1">
                <a:solidFill>
                  <a:srgbClr val="4A4A45"/>
                </a:solidFill>
                <a:latin typeface="Lato Bold" pitchFamily="34" charset="0"/>
                <a:ea typeface="Lato Bold" pitchFamily="34" charset="-122"/>
                <a:cs typeface="Lato Bold" pitchFamily="34" charset="-120"/>
              </a:rPr>
              <a:t>IL-1 Inhibitors</a:t>
            </a:r>
            <a:endParaRPr lang="en-US" sz="1750"/>
          </a:p>
        </p:txBody>
      </p:sp>
      <p:sp>
        <p:nvSpPr>
          <p:cNvPr id="9" name="Text 6"/>
          <p:cNvSpPr/>
          <p:nvPr/>
        </p:nvSpPr>
        <p:spPr>
          <a:xfrm>
            <a:off x="2048708" y="2584252"/>
            <a:ext cx="6307336" cy="57626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50"/>
              </a:lnSpc>
              <a:buNone/>
            </a:pPr>
            <a:r>
              <a:rPr lang="en-US" sz="1400">
                <a:solidFill>
                  <a:srgbClr val="4A4A45"/>
                </a:solidFill>
                <a:latin typeface="Lato" pitchFamily="34" charset="0"/>
                <a:ea typeface="Lato" pitchFamily="34" charset="-122"/>
                <a:cs typeface="Lato" pitchFamily="34" charset="-120"/>
              </a:rPr>
              <a:t>The second-line treatment for patients with FMF resistant to colchicine or who are intolerant to colchicine is an IL-1 inhibitor, such as anakinra or canakinumab.</a:t>
            </a:r>
            <a:endParaRPr lang="en-US" sz="1400"/>
          </a:p>
        </p:txBody>
      </p:sp>
      <p:sp>
        <p:nvSpPr>
          <p:cNvPr id="10" name="Text 7"/>
          <p:cNvSpPr/>
          <p:nvPr/>
        </p:nvSpPr>
        <p:spPr>
          <a:xfrm>
            <a:off x="2048708" y="3268504"/>
            <a:ext cx="6307336" cy="57626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50"/>
              </a:lnSpc>
              <a:buNone/>
            </a:pPr>
            <a:r>
              <a:rPr lang="en-US" sz="1400">
                <a:solidFill>
                  <a:srgbClr val="4A4A45"/>
                </a:solidFill>
                <a:latin typeface="Lato" pitchFamily="34" charset="0"/>
                <a:ea typeface="Lato" pitchFamily="34" charset="-122"/>
                <a:cs typeface="Lato" pitchFamily="34" charset="-120"/>
              </a:rPr>
              <a:t>The effectiveness of IL-1 inhibitors in preventing FMF amyloidosis is not completely established.</a:t>
            </a:r>
            <a:endParaRPr lang="en-US" sz="1400"/>
          </a:p>
        </p:txBody>
      </p:sp>
      <p:sp>
        <p:nvSpPr>
          <p:cNvPr id="11" name="Shape 8"/>
          <p:cNvSpPr/>
          <p:nvPr/>
        </p:nvSpPr>
        <p:spPr>
          <a:xfrm>
            <a:off x="1237833" y="4598432"/>
            <a:ext cx="630436" cy="22860"/>
          </a:xfrm>
          <a:prstGeom prst="roundRect">
            <a:avLst>
              <a:gd name="adj" fmla="val 118194"/>
            </a:avLst>
          </a:prstGeom>
          <a:solidFill>
            <a:srgbClr val="CBC5B8"/>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Shape 9"/>
          <p:cNvSpPr/>
          <p:nvPr/>
        </p:nvSpPr>
        <p:spPr>
          <a:xfrm>
            <a:off x="855524" y="4407337"/>
            <a:ext cx="405170" cy="405170"/>
          </a:xfrm>
          <a:prstGeom prst="roundRect">
            <a:avLst>
              <a:gd name="adj" fmla="val 6669"/>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Text 10"/>
          <p:cNvSpPr/>
          <p:nvPr/>
        </p:nvSpPr>
        <p:spPr>
          <a:xfrm>
            <a:off x="979706" y="4474845"/>
            <a:ext cx="156686" cy="270153"/>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100"/>
              </a:lnSpc>
              <a:buNone/>
            </a:pPr>
            <a:r>
              <a:rPr lang="en-US" sz="2100" b="1">
                <a:solidFill>
                  <a:srgbClr val="4A4A45"/>
                </a:solidFill>
                <a:latin typeface="Lato Bold" pitchFamily="34" charset="0"/>
                <a:ea typeface="Lato Bold" pitchFamily="34" charset="-122"/>
                <a:cs typeface="Lato Bold" pitchFamily="34" charset="-120"/>
              </a:rPr>
              <a:t>2</a:t>
            </a:r>
            <a:endParaRPr lang="en-US" sz="2100"/>
          </a:p>
        </p:txBody>
      </p:sp>
      <p:sp>
        <p:nvSpPr>
          <p:cNvPr id="14" name="Text 11"/>
          <p:cNvSpPr/>
          <p:nvPr/>
        </p:nvSpPr>
        <p:spPr>
          <a:xfrm>
            <a:off x="2048708" y="4384834"/>
            <a:ext cx="2251591" cy="28134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00"/>
              </a:lnSpc>
              <a:buNone/>
            </a:pPr>
            <a:r>
              <a:rPr lang="en-US" sz="1750" b="1">
                <a:solidFill>
                  <a:srgbClr val="4A4A45"/>
                </a:solidFill>
                <a:latin typeface="Lato Bold" pitchFamily="34" charset="0"/>
                <a:ea typeface="Lato Bold" pitchFamily="34" charset="-122"/>
                <a:cs typeface="Lato Bold" pitchFamily="34" charset="-120"/>
              </a:rPr>
              <a:t>TNF-alpha Inhibitors</a:t>
            </a:r>
            <a:endParaRPr lang="en-US" sz="1750"/>
          </a:p>
        </p:txBody>
      </p:sp>
      <p:sp>
        <p:nvSpPr>
          <p:cNvPr id="15" name="Text 12"/>
          <p:cNvSpPr/>
          <p:nvPr/>
        </p:nvSpPr>
        <p:spPr>
          <a:xfrm>
            <a:off x="2048708" y="4774168"/>
            <a:ext cx="6307336" cy="864394"/>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50"/>
              </a:lnSpc>
              <a:buNone/>
            </a:pPr>
            <a:r>
              <a:rPr lang="en-US" sz="1400">
                <a:solidFill>
                  <a:srgbClr val="4A4A45"/>
                </a:solidFill>
                <a:latin typeface="Lato" pitchFamily="34" charset="0"/>
                <a:ea typeface="Lato" pitchFamily="34" charset="-122"/>
                <a:cs typeface="Lato" pitchFamily="34" charset="-120"/>
              </a:rPr>
              <a:t>Tumor necrosis factor (TNF)-alpha inhibitors (e.g. thalidomide, infliximab, and etanercept) have also been recommended in some cases; however, their efficacy is still not well established.</a:t>
            </a:r>
            <a:endParaRPr lang="en-US" sz="1400"/>
          </a:p>
        </p:txBody>
      </p:sp>
      <p:sp>
        <p:nvSpPr>
          <p:cNvPr id="16" name="Shape 13"/>
          <p:cNvSpPr/>
          <p:nvPr/>
        </p:nvSpPr>
        <p:spPr>
          <a:xfrm>
            <a:off x="1237833" y="6392228"/>
            <a:ext cx="630436" cy="22860"/>
          </a:xfrm>
          <a:prstGeom prst="roundRect">
            <a:avLst>
              <a:gd name="adj" fmla="val 118194"/>
            </a:avLst>
          </a:prstGeom>
          <a:solidFill>
            <a:srgbClr val="CBC5B8"/>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 name="Shape 14"/>
          <p:cNvSpPr/>
          <p:nvPr/>
        </p:nvSpPr>
        <p:spPr>
          <a:xfrm>
            <a:off x="855524" y="6201132"/>
            <a:ext cx="405170" cy="405170"/>
          </a:xfrm>
          <a:prstGeom prst="roundRect">
            <a:avLst>
              <a:gd name="adj" fmla="val 6669"/>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Text 15"/>
          <p:cNvSpPr/>
          <p:nvPr/>
        </p:nvSpPr>
        <p:spPr>
          <a:xfrm>
            <a:off x="979706" y="6268641"/>
            <a:ext cx="156686" cy="270153"/>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100"/>
              </a:lnSpc>
              <a:buNone/>
            </a:pPr>
            <a:r>
              <a:rPr lang="en-US" sz="2100" b="1">
                <a:solidFill>
                  <a:srgbClr val="4A4A45"/>
                </a:solidFill>
                <a:latin typeface="Lato Bold" pitchFamily="34" charset="0"/>
                <a:ea typeface="Lato Bold" pitchFamily="34" charset="-122"/>
                <a:cs typeface="Lato Bold" pitchFamily="34" charset="-120"/>
              </a:rPr>
              <a:t>3</a:t>
            </a:r>
            <a:endParaRPr lang="en-US" sz="2100"/>
          </a:p>
        </p:txBody>
      </p:sp>
      <p:sp>
        <p:nvSpPr>
          <p:cNvPr id="19" name="Text 16"/>
          <p:cNvSpPr/>
          <p:nvPr/>
        </p:nvSpPr>
        <p:spPr>
          <a:xfrm>
            <a:off x="2048708" y="6178629"/>
            <a:ext cx="3984784" cy="28134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00"/>
              </a:lnSpc>
              <a:buNone/>
            </a:pPr>
            <a:r>
              <a:rPr lang="en-US" sz="1750" b="1">
                <a:solidFill>
                  <a:srgbClr val="4A4A45"/>
                </a:solidFill>
                <a:latin typeface="Lato Bold" pitchFamily="34" charset="0"/>
                <a:ea typeface="Lato Bold" pitchFamily="34" charset="-122"/>
                <a:cs typeface="Lato Bold" pitchFamily="34" charset="-120"/>
              </a:rPr>
              <a:t>Selective Serotonin Reuptake Inhibitors</a:t>
            </a:r>
            <a:endParaRPr lang="en-US" sz="1750"/>
          </a:p>
        </p:txBody>
      </p:sp>
      <p:sp>
        <p:nvSpPr>
          <p:cNvPr id="20" name="Text 17"/>
          <p:cNvSpPr/>
          <p:nvPr/>
        </p:nvSpPr>
        <p:spPr>
          <a:xfrm>
            <a:off x="2048708" y="6567964"/>
            <a:ext cx="6307336" cy="864394"/>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50"/>
              </a:lnSpc>
              <a:buNone/>
            </a:pPr>
            <a:r>
              <a:rPr lang="en-US" sz="1400">
                <a:solidFill>
                  <a:srgbClr val="4A4A45"/>
                </a:solidFill>
                <a:latin typeface="Lato" pitchFamily="34" charset="0"/>
                <a:ea typeface="Lato" pitchFamily="34" charset="-122"/>
                <a:cs typeface="Lato" pitchFamily="34" charset="-120"/>
              </a:rPr>
              <a:t>Lastly, selective serotonin reuptake inhibitors (e.g., escitalopram, paroxetine) can also minimize the frequency of episodes in FMF, suggesting that depression and stress may also play a significant role in FMF morbidity.</a:t>
            </a:r>
            <a:endParaRPr lang="en-US" sz="14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print"/>
          <a:stretch>
            <a:fillRect/>
          </a:stretch>
        </p:blipFill>
        <p:spPr>
          <a:xfrm>
            <a:off x="0" y="0"/>
            <a:ext cx="14630400" cy="2693551"/>
          </a:xfrm>
          <a:prstGeom prst="rect">
            <a:avLst/>
          </a:prstGeom>
        </p:spPr>
      </p:pic>
      <p:sp>
        <p:nvSpPr>
          <p:cNvPr id="3" name="Text 0"/>
          <p:cNvSpPr/>
          <p:nvPr/>
        </p:nvSpPr>
        <p:spPr>
          <a:xfrm>
            <a:off x="793790" y="3378160"/>
            <a:ext cx="7281862" cy="67341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300"/>
              </a:lnSpc>
              <a:buNone/>
            </a:pPr>
            <a:r>
              <a:rPr lang="en-US" sz="4200" b="1">
                <a:solidFill>
                  <a:srgbClr val="282824"/>
                </a:solidFill>
                <a:latin typeface="Lato Bold" pitchFamily="34" charset="0"/>
                <a:ea typeface="Lato Bold" pitchFamily="34" charset="-122"/>
                <a:cs typeface="Lato Bold" pitchFamily="34" charset="-120"/>
              </a:rPr>
              <a:t>Differential Diagnosis for FMF</a:t>
            </a:r>
            <a:endParaRPr lang="en-US" sz="4200"/>
          </a:p>
        </p:txBody>
      </p:sp>
      <p:sp>
        <p:nvSpPr>
          <p:cNvPr id="4" name="Text 1"/>
          <p:cNvSpPr/>
          <p:nvPr/>
        </p:nvSpPr>
        <p:spPr>
          <a:xfrm>
            <a:off x="793790" y="4374713"/>
            <a:ext cx="13042821" cy="689610"/>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700"/>
              </a:lnSpc>
              <a:buNone/>
            </a:pPr>
            <a:r>
              <a:rPr lang="en-US" sz="1650">
                <a:solidFill>
                  <a:srgbClr val="4A4A45"/>
                </a:solidFill>
                <a:latin typeface="Lato" pitchFamily="34" charset="0"/>
                <a:ea typeface="Lato" pitchFamily="34" charset="-122"/>
                <a:cs typeface="Lato" pitchFamily="34" charset="-120"/>
              </a:rPr>
              <a:t>Many diseases can mimic the signs and symptoms associated with FMF. Therefore, a detailed history and physical examination of patients, including the history of attacks, history of fever, and family history, can help differentiate other diagnoses from FMF.</a:t>
            </a:r>
            <a:endParaRPr lang="en-US" sz="1650"/>
          </a:p>
        </p:txBody>
      </p:sp>
      <p:sp>
        <p:nvSpPr>
          <p:cNvPr id="5" name="Shape 2"/>
          <p:cNvSpPr/>
          <p:nvPr/>
        </p:nvSpPr>
        <p:spPr>
          <a:xfrm>
            <a:off x="793790" y="5549146"/>
            <a:ext cx="484823" cy="484823"/>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Text 3"/>
          <p:cNvSpPr/>
          <p:nvPr/>
        </p:nvSpPr>
        <p:spPr>
          <a:xfrm>
            <a:off x="942380" y="5629870"/>
            <a:ext cx="187523" cy="32325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500"/>
              </a:lnSpc>
              <a:buNone/>
            </a:pPr>
            <a:r>
              <a:rPr lang="en-US" sz="2500" b="1">
                <a:solidFill>
                  <a:srgbClr val="4A4A45"/>
                </a:solidFill>
                <a:latin typeface="Lato Bold" pitchFamily="34" charset="0"/>
                <a:ea typeface="Lato Bold" pitchFamily="34" charset="-122"/>
                <a:cs typeface="Lato Bold" pitchFamily="34" charset="-120"/>
              </a:rPr>
              <a:t>1</a:t>
            </a:r>
            <a:endParaRPr lang="en-US" sz="2500"/>
          </a:p>
        </p:txBody>
      </p:sp>
      <p:sp>
        <p:nvSpPr>
          <p:cNvPr id="7" name="Text 4"/>
          <p:cNvSpPr/>
          <p:nvPr/>
        </p:nvSpPr>
        <p:spPr>
          <a:xfrm>
            <a:off x="1493996" y="5549146"/>
            <a:ext cx="2693551" cy="33659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650"/>
              </a:lnSpc>
              <a:buNone/>
            </a:pPr>
            <a:r>
              <a:rPr lang="en-US" sz="2100" b="1">
                <a:solidFill>
                  <a:srgbClr val="4A4A45"/>
                </a:solidFill>
                <a:latin typeface="Lato Bold" pitchFamily="34" charset="0"/>
                <a:ea typeface="Lato Bold" pitchFamily="34" charset="-122"/>
                <a:cs typeface="Lato Bold" pitchFamily="34" charset="-120"/>
              </a:rPr>
              <a:t>Acute Conditions</a:t>
            </a:r>
            <a:endParaRPr lang="en-US" sz="2100"/>
          </a:p>
        </p:txBody>
      </p:sp>
      <p:sp>
        <p:nvSpPr>
          <p:cNvPr id="8" name="Text 5"/>
          <p:cNvSpPr/>
          <p:nvPr/>
        </p:nvSpPr>
        <p:spPr>
          <a:xfrm>
            <a:off x="1493996" y="6014918"/>
            <a:ext cx="3503771" cy="34480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700"/>
              </a:lnSpc>
              <a:buSzTx/>
              <a:buChar char="•"/>
            </a:pPr>
            <a:r>
              <a:rPr lang="en-US" sz="1650">
                <a:solidFill>
                  <a:srgbClr val="4A4A45"/>
                </a:solidFill>
                <a:latin typeface="Lato" pitchFamily="34" charset="0"/>
                <a:ea typeface="Lato" pitchFamily="34" charset="-122"/>
                <a:cs typeface="Lato" pitchFamily="34" charset="-120"/>
              </a:rPr>
              <a:t>Acute abdomen</a:t>
            </a:r>
            <a:endParaRPr lang="en-US" sz="1650"/>
          </a:p>
        </p:txBody>
      </p:sp>
      <p:sp>
        <p:nvSpPr>
          <p:cNvPr id="9" name="Text 6"/>
          <p:cNvSpPr/>
          <p:nvPr/>
        </p:nvSpPr>
        <p:spPr>
          <a:xfrm>
            <a:off x="1493996" y="6435090"/>
            <a:ext cx="3503771" cy="103441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700"/>
              </a:lnSpc>
              <a:buSzTx/>
              <a:buChar char="•"/>
            </a:pPr>
            <a:r>
              <a:rPr lang="en-US" sz="1650">
                <a:solidFill>
                  <a:srgbClr val="4A4A45"/>
                </a:solidFill>
                <a:latin typeface="Lato" pitchFamily="34" charset="0"/>
                <a:ea typeface="Lato" pitchFamily="34" charset="-122"/>
                <a:cs typeface="Lato" pitchFamily="34" charset="-120"/>
              </a:rPr>
              <a:t>Periodic fever with aphthous stomatitis, pharyngitis, and adenitis (PFAPA)</a:t>
            </a:r>
            <a:endParaRPr lang="en-US" sz="1650"/>
          </a:p>
        </p:txBody>
      </p:sp>
      <p:sp>
        <p:nvSpPr>
          <p:cNvPr id="10" name="Shape 7"/>
          <p:cNvSpPr/>
          <p:nvPr/>
        </p:nvSpPr>
        <p:spPr>
          <a:xfrm>
            <a:off x="5213152" y="5549146"/>
            <a:ext cx="484823" cy="484823"/>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Text 8"/>
          <p:cNvSpPr/>
          <p:nvPr/>
        </p:nvSpPr>
        <p:spPr>
          <a:xfrm>
            <a:off x="5361742" y="5629870"/>
            <a:ext cx="187523" cy="32325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500"/>
              </a:lnSpc>
              <a:buNone/>
            </a:pPr>
            <a:r>
              <a:rPr lang="en-US" sz="2500" b="1">
                <a:solidFill>
                  <a:srgbClr val="4A4A45"/>
                </a:solidFill>
                <a:latin typeface="Lato Bold" pitchFamily="34" charset="0"/>
                <a:ea typeface="Lato Bold" pitchFamily="34" charset="-122"/>
                <a:cs typeface="Lato Bold" pitchFamily="34" charset="-120"/>
              </a:rPr>
              <a:t>2</a:t>
            </a:r>
            <a:endParaRPr lang="en-US" sz="2500"/>
          </a:p>
        </p:txBody>
      </p:sp>
      <p:sp>
        <p:nvSpPr>
          <p:cNvPr id="12" name="Text 9"/>
          <p:cNvSpPr/>
          <p:nvPr/>
        </p:nvSpPr>
        <p:spPr>
          <a:xfrm>
            <a:off x="5913358" y="5549146"/>
            <a:ext cx="2943463" cy="33659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650"/>
              </a:lnSpc>
              <a:buNone/>
            </a:pPr>
            <a:r>
              <a:rPr lang="en-US" sz="2100" b="1">
                <a:solidFill>
                  <a:srgbClr val="4A4A45"/>
                </a:solidFill>
                <a:latin typeface="Lato Bold" pitchFamily="34" charset="0"/>
                <a:ea typeface="Lato Bold" pitchFamily="34" charset="-122"/>
                <a:cs typeface="Lato Bold" pitchFamily="34" charset="-120"/>
              </a:rPr>
              <a:t>Autoimmune Conditions</a:t>
            </a:r>
            <a:endParaRPr lang="en-US" sz="2100"/>
          </a:p>
        </p:txBody>
      </p:sp>
      <p:sp>
        <p:nvSpPr>
          <p:cNvPr id="13" name="Text 10"/>
          <p:cNvSpPr/>
          <p:nvPr/>
        </p:nvSpPr>
        <p:spPr>
          <a:xfrm>
            <a:off x="5913358" y="6014918"/>
            <a:ext cx="3503771" cy="34480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700"/>
              </a:lnSpc>
              <a:buSzTx/>
              <a:buChar char="•"/>
            </a:pPr>
            <a:r>
              <a:rPr lang="en-US" sz="1650">
                <a:solidFill>
                  <a:srgbClr val="4A4A45"/>
                </a:solidFill>
                <a:latin typeface="Lato" pitchFamily="34" charset="0"/>
                <a:ea typeface="Lato" pitchFamily="34" charset="-122"/>
                <a:cs typeface="Lato" pitchFamily="34" charset="-120"/>
              </a:rPr>
              <a:t>Juvenile idiopathic arthritis</a:t>
            </a:r>
            <a:endParaRPr lang="en-US" sz="1650"/>
          </a:p>
        </p:txBody>
      </p:sp>
      <p:sp>
        <p:nvSpPr>
          <p:cNvPr id="14" name="Text 11"/>
          <p:cNvSpPr/>
          <p:nvPr/>
        </p:nvSpPr>
        <p:spPr>
          <a:xfrm>
            <a:off x="5913358" y="6435090"/>
            <a:ext cx="3503771" cy="689610"/>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700"/>
              </a:lnSpc>
              <a:buSzTx/>
              <a:buChar char="•"/>
            </a:pPr>
            <a:r>
              <a:rPr lang="en-US" sz="1650">
                <a:solidFill>
                  <a:srgbClr val="4A4A45"/>
                </a:solidFill>
                <a:latin typeface="Lato" pitchFamily="34" charset="0"/>
                <a:ea typeface="Lato" pitchFamily="34" charset="-122"/>
                <a:cs typeface="Lato" pitchFamily="34" charset="-120"/>
              </a:rPr>
              <a:t>Systemic lupus erythematosus (SLE)</a:t>
            </a:r>
            <a:endParaRPr lang="en-US" sz="1650"/>
          </a:p>
        </p:txBody>
      </p:sp>
      <p:sp>
        <p:nvSpPr>
          <p:cNvPr id="15" name="Text 12"/>
          <p:cNvSpPr/>
          <p:nvPr/>
        </p:nvSpPr>
        <p:spPr>
          <a:xfrm>
            <a:off x="5913358" y="7200067"/>
            <a:ext cx="3503771" cy="34480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700"/>
              </a:lnSpc>
              <a:buSzTx/>
              <a:buChar char="•"/>
            </a:pPr>
            <a:r>
              <a:rPr lang="en-US" sz="1650">
                <a:solidFill>
                  <a:srgbClr val="4A4A45"/>
                </a:solidFill>
                <a:latin typeface="Lato" pitchFamily="34" charset="0"/>
                <a:ea typeface="Lato" pitchFamily="34" charset="-122"/>
                <a:cs typeface="Lato" pitchFamily="34" charset="-120"/>
              </a:rPr>
              <a:t>Rheumatoid arthritis (RA)</a:t>
            </a:r>
            <a:endParaRPr lang="en-US" sz="1650"/>
          </a:p>
        </p:txBody>
      </p:sp>
      <p:sp>
        <p:nvSpPr>
          <p:cNvPr id="16" name="Shape 13"/>
          <p:cNvSpPr/>
          <p:nvPr/>
        </p:nvSpPr>
        <p:spPr>
          <a:xfrm>
            <a:off x="9632513" y="5549146"/>
            <a:ext cx="484823" cy="484823"/>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 name="Text 14"/>
          <p:cNvSpPr/>
          <p:nvPr/>
        </p:nvSpPr>
        <p:spPr>
          <a:xfrm>
            <a:off x="9781103" y="5629870"/>
            <a:ext cx="187523" cy="32325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500"/>
              </a:lnSpc>
              <a:buNone/>
            </a:pPr>
            <a:r>
              <a:rPr lang="en-US" sz="2500" b="1">
                <a:solidFill>
                  <a:srgbClr val="4A4A45"/>
                </a:solidFill>
                <a:latin typeface="Lato Bold" pitchFamily="34" charset="0"/>
                <a:ea typeface="Lato Bold" pitchFamily="34" charset="-122"/>
                <a:cs typeface="Lato Bold" pitchFamily="34" charset="-120"/>
              </a:rPr>
              <a:t>3</a:t>
            </a:r>
            <a:endParaRPr lang="en-US" sz="2500"/>
          </a:p>
        </p:txBody>
      </p:sp>
      <p:sp>
        <p:nvSpPr>
          <p:cNvPr id="18" name="Text 15"/>
          <p:cNvSpPr/>
          <p:nvPr/>
        </p:nvSpPr>
        <p:spPr>
          <a:xfrm>
            <a:off x="10332720" y="5549146"/>
            <a:ext cx="2693551" cy="33659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650"/>
              </a:lnSpc>
              <a:buNone/>
            </a:pPr>
            <a:r>
              <a:rPr lang="en-US" sz="2100" b="1">
                <a:solidFill>
                  <a:srgbClr val="4A4A45"/>
                </a:solidFill>
                <a:latin typeface="Lato Bold" pitchFamily="34" charset="0"/>
                <a:ea typeface="Lato Bold" pitchFamily="34" charset="-122"/>
                <a:cs typeface="Lato Bold" pitchFamily="34" charset="-120"/>
              </a:rPr>
              <a:t>Genetic Conditions</a:t>
            </a:r>
            <a:endParaRPr lang="en-US" sz="2100"/>
          </a:p>
        </p:txBody>
      </p:sp>
      <p:sp>
        <p:nvSpPr>
          <p:cNvPr id="19" name="Text 16"/>
          <p:cNvSpPr/>
          <p:nvPr/>
        </p:nvSpPr>
        <p:spPr>
          <a:xfrm>
            <a:off x="10332720" y="6014918"/>
            <a:ext cx="3503771" cy="103441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700"/>
              </a:lnSpc>
              <a:buSzTx/>
              <a:buChar char="•"/>
            </a:pPr>
            <a:r>
              <a:rPr lang="en-US" sz="1650">
                <a:solidFill>
                  <a:srgbClr val="4A4A45"/>
                </a:solidFill>
                <a:latin typeface="Lato" pitchFamily="34" charset="0"/>
                <a:ea typeface="Lato" pitchFamily="34" charset="-122"/>
                <a:cs typeface="Lato" pitchFamily="34" charset="-120"/>
              </a:rPr>
              <a:t>Tumor necrosis factor (TNF) receptor-associated periodic syndrome (TRAPS)</a:t>
            </a:r>
            <a:endParaRPr lang="en-US" sz="1650"/>
          </a:p>
        </p:txBody>
      </p:sp>
      <p:sp>
        <p:nvSpPr>
          <p:cNvPr id="20" name="Left Arrow 19"/>
          <p:cNvSpPr/>
          <p:nvPr/>
        </p:nvSpPr>
        <p:spPr>
          <a:xfrm>
            <a:off x="12663378" y="7676707"/>
            <a:ext cx="1967022" cy="552893"/>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26758"/>
            <a:ext cx="7369016" cy="70877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550"/>
              </a:lnSpc>
              <a:buNone/>
            </a:pPr>
            <a:r>
              <a:rPr lang="en-US" sz="4450" b="1">
                <a:solidFill>
                  <a:srgbClr val="282824"/>
                </a:solidFill>
                <a:latin typeface="Lato Bold" pitchFamily="34" charset="0"/>
                <a:ea typeface="Lato Bold" pitchFamily="34" charset="-122"/>
                <a:cs typeface="Lato Bold" pitchFamily="34" charset="-120"/>
              </a:rPr>
              <a:t>Familial Mediterranean fever</a:t>
            </a:r>
            <a:endParaRPr lang="en-US" sz="4450"/>
          </a:p>
        </p:txBody>
      </p:sp>
      <p:sp>
        <p:nvSpPr>
          <p:cNvPr id="3" name="Shape 1"/>
          <p:cNvSpPr/>
          <p:nvPr/>
        </p:nvSpPr>
        <p:spPr>
          <a:xfrm>
            <a:off x="793790" y="2144316"/>
            <a:ext cx="510302" cy="510302"/>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 2"/>
          <p:cNvSpPr/>
          <p:nvPr/>
        </p:nvSpPr>
        <p:spPr>
          <a:xfrm>
            <a:off x="950238" y="2229326"/>
            <a:ext cx="197406" cy="340281"/>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b="1">
                <a:solidFill>
                  <a:srgbClr val="4A4A45"/>
                </a:solidFill>
                <a:latin typeface="Lato Bold" pitchFamily="34" charset="0"/>
                <a:ea typeface="Lato Bold" pitchFamily="34" charset="-122"/>
                <a:cs typeface="Lato Bold" pitchFamily="34" charset="-120"/>
              </a:rPr>
              <a:t>1</a:t>
            </a:r>
            <a:endParaRPr lang="en-US" sz="2650"/>
          </a:p>
        </p:txBody>
      </p:sp>
      <p:sp>
        <p:nvSpPr>
          <p:cNvPr id="5" name="Text 3"/>
          <p:cNvSpPr/>
          <p:nvPr/>
        </p:nvSpPr>
        <p:spPr>
          <a:xfrm>
            <a:off x="1530906" y="2144316"/>
            <a:ext cx="3459242" cy="181451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🠶Familial Mediterranean fever (FMF) is an autoinflammatory genetic disorder that mainly affects people of Mediterranean origin.</a:t>
            </a:r>
            <a:endParaRPr lang="en-US" sz="1750"/>
          </a:p>
        </p:txBody>
      </p:sp>
      <p:sp>
        <p:nvSpPr>
          <p:cNvPr id="6" name="Shape 4"/>
          <p:cNvSpPr/>
          <p:nvPr/>
        </p:nvSpPr>
        <p:spPr>
          <a:xfrm>
            <a:off x="5216962" y="2144316"/>
            <a:ext cx="510302" cy="510302"/>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ext 5"/>
          <p:cNvSpPr/>
          <p:nvPr/>
        </p:nvSpPr>
        <p:spPr>
          <a:xfrm>
            <a:off x="5373410" y="2229326"/>
            <a:ext cx="197406" cy="340281"/>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b="1">
                <a:solidFill>
                  <a:srgbClr val="4A4A45"/>
                </a:solidFill>
                <a:latin typeface="Lato Bold" pitchFamily="34" charset="0"/>
                <a:ea typeface="Lato Bold" pitchFamily="34" charset="-122"/>
                <a:cs typeface="Lato Bold" pitchFamily="34" charset="-120"/>
              </a:rPr>
              <a:t>2</a:t>
            </a:r>
            <a:endParaRPr lang="en-US" sz="2650"/>
          </a:p>
        </p:txBody>
      </p:sp>
      <p:sp>
        <p:nvSpPr>
          <p:cNvPr id="8" name="Text 6"/>
          <p:cNvSpPr/>
          <p:nvPr/>
        </p:nvSpPr>
        <p:spPr>
          <a:xfrm>
            <a:off x="5954078" y="2144316"/>
            <a:ext cx="3459242" cy="181451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 ❖ FMF is characterized by recurrent episodes of fever and serositis (chest, abdomen, joints), leading to painful attacks early during childhood.</a:t>
            </a:r>
            <a:endParaRPr lang="en-US" sz="1750"/>
          </a:p>
        </p:txBody>
      </p:sp>
      <p:sp>
        <p:nvSpPr>
          <p:cNvPr id="9" name="Shape 7"/>
          <p:cNvSpPr/>
          <p:nvPr/>
        </p:nvSpPr>
        <p:spPr>
          <a:xfrm>
            <a:off x="9640133" y="2144316"/>
            <a:ext cx="510302" cy="510302"/>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Text 8"/>
          <p:cNvSpPr/>
          <p:nvPr/>
        </p:nvSpPr>
        <p:spPr>
          <a:xfrm>
            <a:off x="9796582" y="2229326"/>
            <a:ext cx="197406" cy="340281"/>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b="1">
                <a:solidFill>
                  <a:srgbClr val="4A4A45"/>
                </a:solidFill>
                <a:latin typeface="Lato Bold" pitchFamily="34" charset="0"/>
                <a:ea typeface="Lato Bold" pitchFamily="34" charset="-122"/>
                <a:cs typeface="Lato Bold" pitchFamily="34" charset="-120"/>
              </a:rPr>
              <a:t>3</a:t>
            </a:r>
            <a:endParaRPr lang="en-US" sz="2650"/>
          </a:p>
        </p:txBody>
      </p:sp>
      <p:sp>
        <p:nvSpPr>
          <p:cNvPr id="11" name="Text 9"/>
          <p:cNvSpPr/>
          <p:nvPr/>
        </p:nvSpPr>
        <p:spPr>
          <a:xfrm>
            <a:off x="10377249" y="2144316"/>
            <a:ext cx="3459242" cy="1088708"/>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 ❖ The onset of symptoms usually presents during childhood, especially before the age of 20.</a:t>
            </a:r>
            <a:endParaRPr lang="en-US" sz="1750"/>
          </a:p>
        </p:txBody>
      </p:sp>
      <p:sp>
        <p:nvSpPr>
          <p:cNvPr id="12" name="Shape 10"/>
          <p:cNvSpPr/>
          <p:nvPr/>
        </p:nvSpPr>
        <p:spPr>
          <a:xfrm>
            <a:off x="793790" y="4440793"/>
            <a:ext cx="510302" cy="510302"/>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Text 11"/>
          <p:cNvSpPr/>
          <p:nvPr/>
        </p:nvSpPr>
        <p:spPr>
          <a:xfrm>
            <a:off x="950238" y="4525804"/>
            <a:ext cx="197406" cy="340281"/>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b="1">
                <a:solidFill>
                  <a:srgbClr val="4A4A45"/>
                </a:solidFill>
                <a:latin typeface="Lato Bold" pitchFamily="34" charset="0"/>
                <a:ea typeface="Lato Bold" pitchFamily="34" charset="-122"/>
                <a:cs typeface="Lato Bold" pitchFamily="34" charset="-120"/>
              </a:rPr>
              <a:t>4</a:t>
            </a:r>
            <a:endParaRPr lang="en-US" sz="2650"/>
          </a:p>
        </p:txBody>
      </p:sp>
      <p:sp>
        <p:nvSpPr>
          <p:cNvPr id="14" name="Text 12"/>
          <p:cNvSpPr/>
          <p:nvPr/>
        </p:nvSpPr>
        <p:spPr>
          <a:xfrm>
            <a:off x="1530906" y="4440793"/>
            <a:ext cx="3459242" cy="181451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 Most episodes gradually develop over the course of two to four hours and usually resolve spontaneously between six hours to four days after onset.</a:t>
            </a:r>
            <a:endParaRPr lang="en-US" sz="1750"/>
          </a:p>
        </p:txBody>
      </p:sp>
      <p:sp>
        <p:nvSpPr>
          <p:cNvPr id="15" name="Shape 13"/>
          <p:cNvSpPr/>
          <p:nvPr/>
        </p:nvSpPr>
        <p:spPr>
          <a:xfrm>
            <a:off x="5216962" y="4440793"/>
            <a:ext cx="510302" cy="510302"/>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6" name="Text 14"/>
          <p:cNvSpPr/>
          <p:nvPr/>
        </p:nvSpPr>
        <p:spPr>
          <a:xfrm>
            <a:off x="5373410" y="4525804"/>
            <a:ext cx="197406" cy="340281"/>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b="1">
                <a:solidFill>
                  <a:srgbClr val="4A4A45"/>
                </a:solidFill>
                <a:latin typeface="Lato Bold" pitchFamily="34" charset="0"/>
                <a:ea typeface="Lato Bold" pitchFamily="34" charset="-122"/>
                <a:cs typeface="Lato Bold" pitchFamily="34" charset="-120"/>
              </a:rPr>
              <a:t>5</a:t>
            </a:r>
            <a:endParaRPr lang="en-US" sz="2650"/>
          </a:p>
        </p:txBody>
      </p:sp>
      <p:sp>
        <p:nvSpPr>
          <p:cNvPr id="17" name="Text 15"/>
          <p:cNvSpPr/>
          <p:nvPr/>
        </p:nvSpPr>
        <p:spPr>
          <a:xfrm>
            <a:off x="5954078" y="4440793"/>
            <a:ext cx="3459242"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 ❖ Patients do not experience any symptoms between attacks.</a:t>
            </a:r>
            <a:endParaRPr lang="en-US" sz="1750"/>
          </a:p>
        </p:txBody>
      </p:sp>
      <p:sp>
        <p:nvSpPr>
          <p:cNvPr id="18" name="Shape 16"/>
          <p:cNvSpPr/>
          <p:nvPr/>
        </p:nvSpPr>
        <p:spPr>
          <a:xfrm>
            <a:off x="9640133" y="4440793"/>
            <a:ext cx="510302" cy="510302"/>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9" name="Text 17"/>
          <p:cNvSpPr/>
          <p:nvPr/>
        </p:nvSpPr>
        <p:spPr>
          <a:xfrm>
            <a:off x="9796582" y="4525804"/>
            <a:ext cx="197406" cy="340281"/>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b="1">
                <a:solidFill>
                  <a:srgbClr val="4A4A45"/>
                </a:solidFill>
                <a:latin typeface="Lato Bold" pitchFamily="34" charset="0"/>
                <a:ea typeface="Lato Bold" pitchFamily="34" charset="-122"/>
                <a:cs typeface="Lato Bold" pitchFamily="34" charset="-120"/>
              </a:rPr>
              <a:t>6</a:t>
            </a:r>
            <a:endParaRPr lang="en-US" sz="2650"/>
          </a:p>
        </p:txBody>
      </p:sp>
      <p:sp>
        <p:nvSpPr>
          <p:cNvPr id="20" name="Text 18"/>
          <p:cNvSpPr/>
          <p:nvPr/>
        </p:nvSpPr>
        <p:spPr>
          <a:xfrm>
            <a:off x="10377249" y="4440793"/>
            <a:ext cx="3459242" cy="181451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 ❖ Nonetheless, treatment is necessary as it helps prevent recurrent episodes and severe secondary complications that may be fatal.</a:t>
            </a:r>
            <a:endParaRPr lang="en-US" sz="1750"/>
          </a:p>
        </p:txBody>
      </p:sp>
      <p:sp>
        <p:nvSpPr>
          <p:cNvPr id="21" name="Shape 19"/>
          <p:cNvSpPr/>
          <p:nvPr/>
        </p:nvSpPr>
        <p:spPr>
          <a:xfrm>
            <a:off x="793790" y="6737271"/>
            <a:ext cx="510302" cy="510302"/>
          </a:xfrm>
          <a:prstGeom prst="roundRect">
            <a:avLst>
              <a:gd name="adj" fmla="val 6667"/>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Text 20"/>
          <p:cNvSpPr/>
          <p:nvPr/>
        </p:nvSpPr>
        <p:spPr>
          <a:xfrm>
            <a:off x="950238" y="6822281"/>
            <a:ext cx="197406" cy="340281"/>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b="1">
                <a:solidFill>
                  <a:srgbClr val="4A4A45"/>
                </a:solidFill>
                <a:latin typeface="Lato Bold" pitchFamily="34" charset="0"/>
                <a:ea typeface="Lato Bold" pitchFamily="34" charset="-122"/>
                <a:cs typeface="Lato Bold" pitchFamily="34" charset="-120"/>
              </a:rPr>
              <a:t>7</a:t>
            </a:r>
            <a:endParaRPr lang="en-US" sz="2650"/>
          </a:p>
        </p:txBody>
      </p:sp>
      <p:sp>
        <p:nvSpPr>
          <p:cNvPr id="23" name="Text 21"/>
          <p:cNvSpPr/>
          <p:nvPr/>
        </p:nvSpPr>
        <p:spPr>
          <a:xfrm>
            <a:off x="1530906" y="6737271"/>
            <a:ext cx="12305705" cy="362903"/>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 Amyloidosis is the most fatal complication of FMF which can cause kidney failure.</a:t>
            </a:r>
            <a:endParaRPr lang="en-US" sz="1750"/>
          </a:p>
        </p:txBody>
      </p:sp>
      <p:sp>
        <p:nvSpPr>
          <p:cNvPr id="24" name="Left Arrow 23"/>
          <p:cNvSpPr/>
          <p:nvPr/>
        </p:nvSpPr>
        <p:spPr>
          <a:xfrm>
            <a:off x="12230100" y="7639051"/>
            <a:ext cx="2400300" cy="590549"/>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print"/>
          <a:stretch>
            <a:fillRect/>
          </a:stretch>
        </p:blipFill>
        <p:spPr>
          <a:xfrm>
            <a:off x="0" y="0"/>
            <a:ext cx="5486400" cy="8229600"/>
          </a:xfrm>
          <a:prstGeom prst="rect">
            <a:avLst/>
          </a:prstGeom>
        </p:spPr>
      </p:pic>
      <p:sp>
        <p:nvSpPr>
          <p:cNvPr id="3" name="Text 0"/>
          <p:cNvSpPr/>
          <p:nvPr/>
        </p:nvSpPr>
        <p:spPr>
          <a:xfrm>
            <a:off x="6280190" y="3227427"/>
            <a:ext cx="5670590" cy="70877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550"/>
              </a:lnSpc>
              <a:buNone/>
            </a:pPr>
            <a:r>
              <a:rPr lang="en-US" sz="4450" b="1">
                <a:solidFill>
                  <a:srgbClr val="282824"/>
                </a:solidFill>
                <a:latin typeface="Lato Bold" pitchFamily="34" charset="0"/>
                <a:ea typeface="Lato Bold" pitchFamily="34" charset="-122"/>
                <a:cs typeface="Lato Bold" pitchFamily="34" charset="-120"/>
              </a:rPr>
              <a:t>Thank You</a:t>
            </a:r>
            <a:endParaRPr lang="en-US" sz="4450"/>
          </a:p>
        </p:txBody>
      </p:sp>
      <p:sp>
        <p:nvSpPr>
          <p:cNvPr id="4" name="Text 1"/>
          <p:cNvSpPr/>
          <p:nvPr/>
        </p:nvSpPr>
        <p:spPr>
          <a:xfrm>
            <a:off x="6280190" y="4276368"/>
            <a:ext cx="7556421"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This concludes the presentation on Familial Mediterranean Fever. Thank you for your attention.</a:t>
            </a:r>
            <a:endParaRPr lang="en-US" sz="1750"/>
          </a:p>
        </p:txBody>
      </p:sp>
      <p:sp>
        <p:nvSpPr>
          <p:cNvPr id="5" name="Left Arrow 4"/>
          <p:cNvSpPr/>
          <p:nvPr/>
        </p:nvSpPr>
        <p:spPr>
          <a:xfrm>
            <a:off x="12663378" y="7676707"/>
            <a:ext cx="1967022" cy="552893"/>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23593"/>
            <a:ext cx="5670590" cy="70877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550"/>
              </a:lnSpc>
              <a:buNone/>
            </a:pPr>
            <a:r>
              <a:rPr lang="en-US" sz="4450" b="1">
                <a:solidFill>
                  <a:srgbClr val="282824"/>
                </a:solidFill>
                <a:latin typeface="Lato Bold" pitchFamily="34" charset="0"/>
                <a:ea typeface="Lato Bold" pitchFamily="34" charset="-122"/>
                <a:cs typeface="Lato Bold" pitchFamily="34" charset="-120"/>
              </a:rPr>
              <a:t>Etiology</a:t>
            </a:r>
            <a:endParaRPr lang="en-US" sz="4450"/>
          </a:p>
        </p:txBody>
      </p:sp>
      <p:pic>
        <p:nvPicPr>
          <p:cNvPr id="3" name="Image 0" descr="preencoded.png"/>
          <p:cNvPicPr>
            <a:picLocks noChangeAspect="1"/>
          </p:cNvPicPr>
          <p:nvPr/>
        </p:nvPicPr>
        <p:blipFill>
          <a:blip r:embed="rId3" cstate="print"/>
          <a:stretch>
            <a:fillRect/>
          </a:stretch>
        </p:blipFill>
        <p:spPr>
          <a:xfrm>
            <a:off x="793790" y="2427684"/>
            <a:ext cx="6244709" cy="3498175"/>
          </a:xfrm>
          <a:prstGeom prst="rect">
            <a:avLst/>
          </a:prstGeom>
        </p:spPr>
      </p:pic>
      <p:sp>
        <p:nvSpPr>
          <p:cNvPr id="4" name="Text 1"/>
          <p:cNvSpPr/>
          <p:nvPr/>
        </p:nvSpPr>
        <p:spPr>
          <a:xfrm>
            <a:off x="7599521" y="2399348"/>
            <a:ext cx="6244709" cy="2126456"/>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3300"/>
              </a:lnSpc>
              <a:buNone/>
            </a:pPr>
            <a:r>
              <a:rPr lang="en-US" sz="2650" b="1">
                <a:solidFill>
                  <a:srgbClr val="282824"/>
                </a:solidFill>
                <a:latin typeface="Lato Bold" pitchFamily="34" charset="0"/>
                <a:ea typeface="Lato Bold" pitchFamily="34" charset="-122"/>
                <a:cs typeface="Lato Bold" pitchFamily="34" charset="-120"/>
              </a:rPr>
              <a:t>o FMF is a genetic disorder that is inherited in an autosomal recessive manner. The responsible gene for FMF is the MEFV gene, located in the short arm of chromosome</a:t>
            </a:r>
            <a:endParaRPr lang="en-US" sz="2650"/>
          </a:p>
        </p:txBody>
      </p:sp>
      <p:sp>
        <p:nvSpPr>
          <p:cNvPr id="5" name="Text 2"/>
          <p:cNvSpPr/>
          <p:nvPr/>
        </p:nvSpPr>
        <p:spPr>
          <a:xfrm>
            <a:off x="7599521" y="4752618"/>
            <a:ext cx="6244709" cy="2126456"/>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3300"/>
              </a:lnSpc>
              <a:buNone/>
            </a:pPr>
            <a:r>
              <a:rPr lang="en-US" sz="2650" b="1">
                <a:solidFill>
                  <a:srgbClr val="282824"/>
                </a:solidFill>
                <a:latin typeface="Lato Bold" pitchFamily="34" charset="0"/>
                <a:ea typeface="Lato Bold" pitchFamily="34" charset="-122"/>
                <a:cs typeface="Lato Bold" pitchFamily="34" charset="-120"/>
              </a:rPr>
              <a:t>16. o The MEFV gene encodes a protein called pyrin, which consists of 781 amino acids. 300 different mutations of this gene have been identified as potential causes of FMF.</a:t>
            </a:r>
            <a:endParaRPr lang="en-US" sz="2650"/>
          </a:p>
        </p:txBody>
      </p:sp>
      <p:sp>
        <p:nvSpPr>
          <p:cNvPr id="6" name="Left Arrow 5"/>
          <p:cNvSpPr/>
          <p:nvPr/>
        </p:nvSpPr>
        <p:spPr>
          <a:xfrm>
            <a:off x="12230100" y="7639051"/>
            <a:ext cx="2400300" cy="590549"/>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print"/>
          <a:stretch>
            <a:fillRect/>
          </a:stretch>
        </p:blipFill>
        <p:spPr>
          <a:xfrm>
            <a:off x="9144000" y="0"/>
            <a:ext cx="5486400" cy="8229600"/>
          </a:xfrm>
          <a:prstGeom prst="rect">
            <a:avLst/>
          </a:prstGeom>
        </p:spPr>
      </p:pic>
      <p:sp>
        <p:nvSpPr>
          <p:cNvPr id="3" name="Text 0"/>
          <p:cNvSpPr/>
          <p:nvPr/>
        </p:nvSpPr>
        <p:spPr>
          <a:xfrm>
            <a:off x="778669" y="788670"/>
            <a:ext cx="5562481" cy="695325"/>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450"/>
              </a:lnSpc>
              <a:buNone/>
            </a:pPr>
            <a:r>
              <a:rPr lang="en-US" sz="4350" b="1">
                <a:solidFill>
                  <a:srgbClr val="282824"/>
                </a:solidFill>
                <a:latin typeface="Lato Bold" pitchFamily="34" charset="0"/>
                <a:ea typeface="Lato Bold" pitchFamily="34" charset="-122"/>
                <a:cs typeface="Lato Bold" pitchFamily="34" charset="-120"/>
              </a:rPr>
              <a:t>Clinical features</a:t>
            </a:r>
            <a:endParaRPr lang="en-US" sz="4350"/>
          </a:p>
        </p:txBody>
      </p:sp>
      <p:sp>
        <p:nvSpPr>
          <p:cNvPr id="4" name="Shape 1"/>
          <p:cNvSpPr/>
          <p:nvPr/>
        </p:nvSpPr>
        <p:spPr>
          <a:xfrm>
            <a:off x="778669" y="2067997"/>
            <a:ext cx="500539" cy="500539"/>
          </a:xfrm>
          <a:prstGeom prst="roundRect">
            <a:avLst>
              <a:gd name="adj" fmla="val 6668"/>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Text 2"/>
          <p:cNvSpPr/>
          <p:nvPr/>
        </p:nvSpPr>
        <p:spPr>
          <a:xfrm>
            <a:off x="932140" y="2151340"/>
            <a:ext cx="193596" cy="333732"/>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00"/>
              </a:lnSpc>
              <a:buNone/>
            </a:pPr>
            <a:r>
              <a:rPr lang="en-US" sz="2600" b="1">
                <a:solidFill>
                  <a:srgbClr val="4A4A45"/>
                </a:solidFill>
                <a:latin typeface="Lato Bold" pitchFamily="34" charset="0"/>
                <a:ea typeface="Lato Bold" pitchFamily="34" charset="-122"/>
                <a:cs typeface="Lato Bold" pitchFamily="34" charset="-120"/>
              </a:rPr>
              <a:t>1</a:t>
            </a:r>
            <a:endParaRPr lang="en-US" sz="2600"/>
          </a:p>
        </p:txBody>
      </p:sp>
      <p:sp>
        <p:nvSpPr>
          <p:cNvPr id="6" name="Text 3"/>
          <p:cNvSpPr/>
          <p:nvPr/>
        </p:nvSpPr>
        <p:spPr>
          <a:xfrm>
            <a:off x="1501616" y="2067997"/>
            <a:ext cx="6863715" cy="1067991"/>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00"/>
              </a:lnSpc>
              <a:buNone/>
            </a:pPr>
            <a:r>
              <a:rPr lang="en-US" sz="1750">
                <a:solidFill>
                  <a:srgbClr val="4A4A45"/>
                </a:solidFill>
                <a:latin typeface="Lato" pitchFamily="34" charset="0"/>
                <a:ea typeface="Lato" pitchFamily="34" charset="-122"/>
                <a:cs typeface="Lato" pitchFamily="34" charset="-120"/>
              </a:rPr>
              <a:t>🠶 Familial Mediterranean fever usually presents with periodic fevers and severe chest, abdominal, or joint pain associated with the serositis, followed by periods where individuals remain symptom-free.</a:t>
            </a:r>
            <a:endParaRPr lang="en-US" sz="1750"/>
          </a:p>
        </p:txBody>
      </p:sp>
      <p:sp>
        <p:nvSpPr>
          <p:cNvPr id="7" name="Shape 4"/>
          <p:cNvSpPr/>
          <p:nvPr/>
        </p:nvSpPr>
        <p:spPr>
          <a:xfrm>
            <a:off x="778669" y="3608665"/>
            <a:ext cx="500539" cy="500539"/>
          </a:xfrm>
          <a:prstGeom prst="roundRect">
            <a:avLst>
              <a:gd name="adj" fmla="val 6668"/>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 name="Text 5"/>
          <p:cNvSpPr/>
          <p:nvPr/>
        </p:nvSpPr>
        <p:spPr>
          <a:xfrm>
            <a:off x="932140" y="3692009"/>
            <a:ext cx="193596" cy="333732"/>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00"/>
              </a:lnSpc>
              <a:buNone/>
            </a:pPr>
            <a:r>
              <a:rPr lang="en-US" sz="2600" b="1">
                <a:solidFill>
                  <a:srgbClr val="4A4A45"/>
                </a:solidFill>
                <a:latin typeface="Lato Bold" pitchFamily="34" charset="0"/>
                <a:ea typeface="Lato Bold" pitchFamily="34" charset="-122"/>
                <a:cs typeface="Lato Bold" pitchFamily="34" charset="-120"/>
              </a:rPr>
              <a:t>2</a:t>
            </a:r>
            <a:endParaRPr lang="en-US" sz="2600"/>
          </a:p>
        </p:txBody>
      </p:sp>
      <p:sp>
        <p:nvSpPr>
          <p:cNvPr id="9" name="Text 6"/>
          <p:cNvSpPr/>
          <p:nvPr/>
        </p:nvSpPr>
        <p:spPr>
          <a:xfrm>
            <a:off x="1501616" y="3608665"/>
            <a:ext cx="6863715" cy="1067991"/>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00"/>
              </a:lnSpc>
              <a:buNone/>
            </a:pPr>
            <a:r>
              <a:rPr lang="en-US" sz="1750">
                <a:solidFill>
                  <a:srgbClr val="4A4A45"/>
                </a:solidFill>
                <a:latin typeface="Lato" pitchFamily="34" charset="0"/>
                <a:ea typeface="Lato" pitchFamily="34" charset="-122"/>
                <a:cs typeface="Lato" pitchFamily="34" charset="-120"/>
              </a:rPr>
              <a:t>🠶 Some individuals also experience symptoms prior to the episode, such as irritability, anxiety, nausea, skin irritations, scrotal swelling, or even myalgias.</a:t>
            </a:r>
            <a:endParaRPr lang="en-US" sz="1750"/>
          </a:p>
        </p:txBody>
      </p:sp>
      <p:sp>
        <p:nvSpPr>
          <p:cNvPr id="10" name="Shape 7"/>
          <p:cNvSpPr/>
          <p:nvPr/>
        </p:nvSpPr>
        <p:spPr>
          <a:xfrm>
            <a:off x="778669" y="5149334"/>
            <a:ext cx="500539" cy="500539"/>
          </a:xfrm>
          <a:prstGeom prst="roundRect">
            <a:avLst>
              <a:gd name="adj" fmla="val 6668"/>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Text 8"/>
          <p:cNvSpPr/>
          <p:nvPr/>
        </p:nvSpPr>
        <p:spPr>
          <a:xfrm>
            <a:off x="932140" y="5232678"/>
            <a:ext cx="193596" cy="333732"/>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00"/>
              </a:lnSpc>
              <a:buNone/>
            </a:pPr>
            <a:r>
              <a:rPr lang="en-US" sz="2600" b="1">
                <a:solidFill>
                  <a:srgbClr val="4A4A45"/>
                </a:solidFill>
                <a:latin typeface="Lato Bold" pitchFamily="34" charset="0"/>
                <a:ea typeface="Lato Bold" pitchFamily="34" charset="-122"/>
                <a:cs typeface="Lato Bold" pitchFamily="34" charset="-120"/>
              </a:rPr>
              <a:t>3</a:t>
            </a:r>
            <a:endParaRPr lang="en-US" sz="2600"/>
          </a:p>
        </p:txBody>
      </p:sp>
      <p:sp>
        <p:nvSpPr>
          <p:cNvPr id="12" name="Text 9"/>
          <p:cNvSpPr/>
          <p:nvPr/>
        </p:nvSpPr>
        <p:spPr>
          <a:xfrm>
            <a:off x="1501616" y="5149334"/>
            <a:ext cx="6863715" cy="1067991"/>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00"/>
              </a:lnSpc>
              <a:buNone/>
            </a:pPr>
            <a:r>
              <a:rPr lang="en-US" sz="1750">
                <a:solidFill>
                  <a:srgbClr val="4A4A45"/>
                </a:solidFill>
                <a:latin typeface="Lato" pitchFamily="34" charset="0"/>
                <a:ea typeface="Lato" pitchFamily="34" charset="-122"/>
                <a:cs typeface="Lato" pitchFamily="34" charset="-120"/>
              </a:rPr>
              <a:t>🠶 For some, there are specific triggering factors that may cause an attack, such as severe stress, cold exposure, excessive exercise, recent infection or surgery, and even menstruation.</a:t>
            </a:r>
            <a:endParaRPr lang="en-US" sz="1750"/>
          </a:p>
        </p:txBody>
      </p:sp>
      <p:sp>
        <p:nvSpPr>
          <p:cNvPr id="13" name="Shape 10"/>
          <p:cNvSpPr/>
          <p:nvPr/>
        </p:nvSpPr>
        <p:spPr>
          <a:xfrm>
            <a:off x="778669" y="6690003"/>
            <a:ext cx="500539" cy="500539"/>
          </a:xfrm>
          <a:prstGeom prst="roundRect">
            <a:avLst>
              <a:gd name="adj" fmla="val 6668"/>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Text 11"/>
          <p:cNvSpPr/>
          <p:nvPr/>
        </p:nvSpPr>
        <p:spPr>
          <a:xfrm>
            <a:off x="932140" y="6773347"/>
            <a:ext cx="193596" cy="333732"/>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00"/>
              </a:lnSpc>
              <a:buNone/>
            </a:pPr>
            <a:r>
              <a:rPr lang="en-US" sz="2600" b="1">
                <a:solidFill>
                  <a:srgbClr val="4A4A45"/>
                </a:solidFill>
                <a:latin typeface="Lato Bold" pitchFamily="34" charset="0"/>
                <a:ea typeface="Lato Bold" pitchFamily="34" charset="-122"/>
                <a:cs typeface="Lato Bold" pitchFamily="34" charset="-120"/>
              </a:rPr>
              <a:t>4</a:t>
            </a:r>
            <a:endParaRPr lang="en-US" sz="2600"/>
          </a:p>
        </p:txBody>
      </p:sp>
      <p:sp>
        <p:nvSpPr>
          <p:cNvPr id="15" name="Text 12"/>
          <p:cNvSpPr/>
          <p:nvPr/>
        </p:nvSpPr>
        <p:spPr>
          <a:xfrm>
            <a:off x="1501616" y="6690003"/>
            <a:ext cx="6863715" cy="711994"/>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00"/>
              </a:lnSpc>
              <a:buNone/>
            </a:pPr>
            <a:r>
              <a:rPr lang="en-US" sz="1750">
                <a:solidFill>
                  <a:srgbClr val="4A4A45"/>
                </a:solidFill>
                <a:latin typeface="Lato" pitchFamily="34" charset="0"/>
                <a:ea typeface="Lato" pitchFamily="34" charset="-122"/>
                <a:cs typeface="Lato" pitchFamily="34" charset="-120"/>
              </a:rPr>
              <a:t>🠶 With time, as patients age, the frequency decreases, and the severity of attacks becomes less intense.</a:t>
            </a:r>
            <a:endParaRPr lang="en-US" sz="175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print"/>
          <a:stretch>
            <a:fillRect/>
          </a:stretch>
        </p:blipFill>
        <p:spPr>
          <a:xfrm>
            <a:off x="9144000" y="0"/>
            <a:ext cx="5486400" cy="8229600"/>
          </a:xfrm>
          <a:prstGeom prst="rect">
            <a:avLst/>
          </a:prstGeom>
        </p:spPr>
      </p:pic>
      <p:sp>
        <p:nvSpPr>
          <p:cNvPr id="3" name="Text 0"/>
          <p:cNvSpPr/>
          <p:nvPr/>
        </p:nvSpPr>
        <p:spPr>
          <a:xfrm>
            <a:off x="793790" y="703302"/>
            <a:ext cx="7173873" cy="602456"/>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4700"/>
              </a:lnSpc>
              <a:buNone/>
            </a:pPr>
            <a:r>
              <a:rPr lang="en-US" sz="3750" b="1">
                <a:solidFill>
                  <a:srgbClr val="282824"/>
                </a:solidFill>
                <a:latin typeface="Lato Bold" pitchFamily="34" charset="0"/>
                <a:ea typeface="Lato Bold" pitchFamily="34" charset="-122"/>
                <a:cs typeface="Lato Bold" pitchFamily="34" charset="-120"/>
              </a:rPr>
              <a:t>Fever and Abdominal Pain in FMF</a:t>
            </a:r>
            <a:endParaRPr lang="en-US" sz="3750"/>
          </a:p>
        </p:txBody>
      </p:sp>
      <p:sp>
        <p:nvSpPr>
          <p:cNvPr id="4" name="Shape 1"/>
          <p:cNvSpPr/>
          <p:nvPr/>
        </p:nvSpPr>
        <p:spPr>
          <a:xfrm>
            <a:off x="1071563" y="1594961"/>
            <a:ext cx="22860" cy="5931337"/>
          </a:xfrm>
          <a:prstGeom prst="roundRect">
            <a:avLst>
              <a:gd name="adj" fmla="val 126512"/>
            </a:avLst>
          </a:prstGeom>
          <a:solidFill>
            <a:srgbClr val="CBC5B8"/>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Shape 2"/>
          <p:cNvSpPr/>
          <p:nvPr/>
        </p:nvSpPr>
        <p:spPr>
          <a:xfrm>
            <a:off x="1277005" y="2017157"/>
            <a:ext cx="674727" cy="22860"/>
          </a:xfrm>
          <a:prstGeom prst="roundRect">
            <a:avLst>
              <a:gd name="adj" fmla="val 126512"/>
            </a:avLst>
          </a:prstGeom>
          <a:solidFill>
            <a:srgbClr val="CBC5B8"/>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Shape 3"/>
          <p:cNvSpPr/>
          <p:nvPr/>
        </p:nvSpPr>
        <p:spPr>
          <a:xfrm>
            <a:off x="866120" y="1811774"/>
            <a:ext cx="433745" cy="433745"/>
          </a:xfrm>
          <a:prstGeom prst="roundRect">
            <a:avLst>
              <a:gd name="adj" fmla="val 6668"/>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ext 4"/>
          <p:cNvSpPr/>
          <p:nvPr/>
        </p:nvSpPr>
        <p:spPr>
          <a:xfrm>
            <a:off x="999113" y="1884045"/>
            <a:ext cx="167759" cy="289203"/>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250"/>
              </a:lnSpc>
              <a:buNone/>
            </a:pPr>
            <a:r>
              <a:rPr lang="en-US" sz="2250" b="1">
                <a:solidFill>
                  <a:srgbClr val="4A4A45"/>
                </a:solidFill>
                <a:latin typeface="Lato Bold" pitchFamily="34" charset="0"/>
                <a:ea typeface="Lato Bold" pitchFamily="34" charset="-122"/>
                <a:cs typeface="Lato Bold" pitchFamily="34" charset="-120"/>
              </a:rPr>
              <a:t>1</a:t>
            </a:r>
            <a:endParaRPr lang="en-US" sz="2250"/>
          </a:p>
        </p:txBody>
      </p:sp>
      <p:sp>
        <p:nvSpPr>
          <p:cNvPr id="8" name="Text 5"/>
          <p:cNvSpPr/>
          <p:nvPr/>
        </p:nvSpPr>
        <p:spPr>
          <a:xfrm>
            <a:off x="2143363" y="1787723"/>
            <a:ext cx="2409944" cy="30122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350"/>
              </a:lnSpc>
              <a:buNone/>
            </a:pPr>
            <a:r>
              <a:rPr lang="en-US" sz="1850" b="1">
                <a:solidFill>
                  <a:srgbClr val="4A4A45"/>
                </a:solidFill>
                <a:latin typeface="Lato Bold" pitchFamily="34" charset="0"/>
                <a:ea typeface="Lato Bold" pitchFamily="34" charset="-122"/>
                <a:cs typeface="Lato Bold" pitchFamily="34" charset="-120"/>
              </a:rPr>
              <a:t>1. Fever</a:t>
            </a:r>
            <a:endParaRPr lang="en-US" sz="1850"/>
          </a:p>
        </p:txBody>
      </p:sp>
      <p:sp>
        <p:nvSpPr>
          <p:cNvPr id="9" name="Text 6"/>
          <p:cNvSpPr/>
          <p:nvPr/>
        </p:nvSpPr>
        <p:spPr>
          <a:xfrm>
            <a:off x="2143363" y="2204561"/>
            <a:ext cx="6206847" cy="616744"/>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400"/>
              </a:lnSpc>
              <a:buNone/>
            </a:pPr>
            <a:r>
              <a:rPr lang="en-US" sz="1500">
                <a:solidFill>
                  <a:srgbClr val="4A4A45"/>
                </a:solidFill>
                <a:latin typeface="Lato" pitchFamily="34" charset="0"/>
                <a:ea typeface="Lato" pitchFamily="34" charset="-122"/>
                <a:cs typeface="Lato" pitchFamily="34" charset="-120"/>
              </a:rPr>
              <a:t>In an FMF crisis, especially in younger ages, fever is the most common symptom and may even be the only symptom present.</a:t>
            </a:r>
            <a:endParaRPr lang="en-US" sz="1500"/>
          </a:p>
        </p:txBody>
      </p:sp>
      <p:sp>
        <p:nvSpPr>
          <p:cNvPr id="10" name="Text 7"/>
          <p:cNvSpPr/>
          <p:nvPr/>
        </p:nvSpPr>
        <p:spPr>
          <a:xfrm>
            <a:off x="2143363" y="2936915"/>
            <a:ext cx="6206847" cy="308372"/>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400"/>
              </a:lnSpc>
              <a:buSzTx/>
              <a:buChar char="•"/>
            </a:pPr>
            <a:r>
              <a:rPr lang="en-US" sz="1500">
                <a:solidFill>
                  <a:srgbClr val="4A4A45"/>
                </a:solidFill>
                <a:latin typeface="Lato" pitchFamily="34" charset="0"/>
                <a:ea typeface="Lato" pitchFamily="34" charset="-122"/>
                <a:cs typeface="Lato" pitchFamily="34" charset="-120"/>
              </a:rPr>
              <a:t>The individual's temperature may vary from low-grade fever up 40°C.</a:t>
            </a:r>
            <a:endParaRPr lang="en-US" sz="1500"/>
          </a:p>
        </p:txBody>
      </p:sp>
      <p:sp>
        <p:nvSpPr>
          <p:cNvPr id="11" name="Text 8"/>
          <p:cNvSpPr/>
          <p:nvPr/>
        </p:nvSpPr>
        <p:spPr>
          <a:xfrm>
            <a:off x="2143363" y="3312676"/>
            <a:ext cx="6206847" cy="616744"/>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400"/>
              </a:lnSpc>
              <a:buSzTx/>
              <a:buChar char="•"/>
            </a:pPr>
            <a:r>
              <a:rPr lang="en-US" sz="1500">
                <a:solidFill>
                  <a:srgbClr val="4A4A45"/>
                </a:solidFill>
                <a:latin typeface="Lato" pitchFamily="34" charset="0"/>
                <a:ea typeface="Lato" pitchFamily="34" charset="-122"/>
                <a:cs typeface="Lato" pitchFamily="34" charset="-120"/>
              </a:rPr>
              <a:t>The fever may not be present during the episode if the individual has already begun the appropriate treatment with colchicine.</a:t>
            </a:r>
            <a:endParaRPr lang="en-US" sz="1500"/>
          </a:p>
        </p:txBody>
      </p:sp>
      <p:sp>
        <p:nvSpPr>
          <p:cNvPr id="12" name="Shape 9"/>
          <p:cNvSpPr/>
          <p:nvPr/>
        </p:nvSpPr>
        <p:spPr>
          <a:xfrm>
            <a:off x="1277005" y="4737140"/>
            <a:ext cx="674727" cy="22860"/>
          </a:xfrm>
          <a:prstGeom prst="roundRect">
            <a:avLst>
              <a:gd name="adj" fmla="val 126512"/>
            </a:avLst>
          </a:prstGeom>
          <a:solidFill>
            <a:srgbClr val="CBC5B8"/>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Shape 10"/>
          <p:cNvSpPr/>
          <p:nvPr/>
        </p:nvSpPr>
        <p:spPr>
          <a:xfrm>
            <a:off x="866120" y="4531757"/>
            <a:ext cx="433745" cy="433745"/>
          </a:xfrm>
          <a:prstGeom prst="roundRect">
            <a:avLst>
              <a:gd name="adj" fmla="val 6668"/>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Text 11"/>
          <p:cNvSpPr/>
          <p:nvPr/>
        </p:nvSpPr>
        <p:spPr>
          <a:xfrm>
            <a:off x="999113" y="4604028"/>
            <a:ext cx="167759" cy="289203"/>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250"/>
              </a:lnSpc>
              <a:buNone/>
            </a:pPr>
            <a:r>
              <a:rPr lang="en-US" sz="2250" b="1">
                <a:solidFill>
                  <a:srgbClr val="4A4A45"/>
                </a:solidFill>
                <a:latin typeface="Lato Bold" pitchFamily="34" charset="0"/>
                <a:ea typeface="Lato Bold" pitchFamily="34" charset="-122"/>
                <a:cs typeface="Lato Bold" pitchFamily="34" charset="-120"/>
              </a:rPr>
              <a:t>2</a:t>
            </a:r>
            <a:endParaRPr lang="en-US" sz="2250"/>
          </a:p>
        </p:txBody>
      </p:sp>
      <p:sp>
        <p:nvSpPr>
          <p:cNvPr id="15" name="Text 12"/>
          <p:cNvSpPr/>
          <p:nvPr/>
        </p:nvSpPr>
        <p:spPr>
          <a:xfrm>
            <a:off x="2143363" y="4507706"/>
            <a:ext cx="2409944" cy="301228"/>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350"/>
              </a:lnSpc>
              <a:buNone/>
            </a:pPr>
            <a:r>
              <a:rPr lang="en-US" sz="1850" b="1">
                <a:solidFill>
                  <a:srgbClr val="4A4A45"/>
                </a:solidFill>
                <a:latin typeface="Lato Bold" pitchFamily="34" charset="0"/>
                <a:ea typeface="Lato Bold" pitchFamily="34" charset="-122"/>
                <a:cs typeface="Lato Bold" pitchFamily="34" charset="-120"/>
              </a:rPr>
              <a:t>2. Abdominal pain</a:t>
            </a:r>
            <a:endParaRPr lang="en-US" sz="1850"/>
          </a:p>
        </p:txBody>
      </p:sp>
      <p:sp>
        <p:nvSpPr>
          <p:cNvPr id="16" name="Text 13"/>
          <p:cNvSpPr/>
          <p:nvPr/>
        </p:nvSpPr>
        <p:spPr>
          <a:xfrm>
            <a:off x="2143363" y="4924544"/>
            <a:ext cx="6206847" cy="308372"/>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400"/>
              </a:lnSpc>
              <a:buNone/>
            </a:pPr>
            <a:r>
              <a:rPr lang="en-US" sz="1500">
                <a:solidFill>
                  <a:srgbClr val="4A4A45"/>
                </a:solidFill>
                <a:latin typeface="Lato" pitchFamily="34" charset="0"/>
                <a:ea typeface="Lato" pitchFamily="34" charset="-122"/>
                <a:cs typeface="Lato" pitchFamily="34" charset="-120"/>
              </a:rPr>
              <a:t>An abdominal pain attack is the most common type of attack in FMF.</a:t>
            </a:r>
            <a:endParaRPr lang="en-US" sz="1500"/>
          </a:p>
        </p:txBody>
      </p:sp>
      <p:sp>
        <p:nvSpPr>
          <p:cNvPr id="17" name="Text 14"/>
          <p:cNvSpPr/>
          <p:nvPr/>
        </p:nvSpPr>
        <p:spPr>
          <a:xfrm>
            <a:off x="2143363" y="5348526"/>
            <a:ext cx="6206847" cy="616744"/>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400"/>
              </a:lnSpc>
              <a:buSzTx/>
              <a:buChar char="•"/>
            </a:pPr>
            <a:r>
              <a:rPr lang="en-US" sz="1500">
                <a:solidFill>
                  <a:srgbClr val="4A4A45"/>
                </a:solidFill>
                <a:latin typeface="Lato" pitchFamily="34" charset="0"/>
                <a:ea typeface="Lato" pitchFamily="34" charset="-122"/>
                <a:cs typeface="Lato" pitchFamily="34" charset="-120"/>
              </a:rPr>
              <a:t>Abdominal pain could be localized initially and then become generalized.</a:t>
            </a:r>
            <a:endParaRPr lang="en-US" sz="1500"/>
          </a:p>
        </p:txBody>
      </p:sp>
      <p:sp>
        <p:nvSpPr>
          <p:cNvPr id="18" name="Text 15"/>
          <p:cNvSpPr/>
          <p:nvPr/>
        </p:nvSpPr>
        <p:spPr>
          <a:xfrm>
            <a:off x="2143363" y="6032659"/>
            <a:ext cx="6206847" cy="925116"/>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400"/>
              </a:lnSpc>
              <a:buSzTx/>
              <a:buChar char="•"/>
            </a:pPr>
            <a:r>
              <a:rPr lang="en-US" sz="1500">
                <a:solidFill>
                  <a:srgbClr val="4A4A45"/>
                </a:solidFill>
                <a:latin typeface="Lato" pitchFamily="34" charset="0"/>
                <a:ea typeface="Lato" pitchFamily="34" charset="-122"/>
                <a:cs typeface="Lato" pitchFamily="34" charset="-120"/>
              </a:rPr>
              <a:t>On physical examination, abdominal distension, guarding, rebound tenderness, and decreased bowel sounds are appreciated due to peritonitis.</a:t>
            </a:r>
            <a:endParaRPr lang="en-US" sz="1500"/>
          </a:p>
        </p:txBody>
      </p:sp>
      <p:sp>
        <p:nvSpPr>
          <p:cNvPr id="19" name="Text 16"/>
          <p:cNvSpPr/>
          <p:nvPr/>
        </p:nvSpPr>
        <p:spPr>
          <a:xfrm>
            <a:off x="2143363" y="7025164"/>
            <a:ext cx="6206847" cy="308372"/>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400"/>
              </a:lnSpc>
              <a:buSzTx/>
              <a:buChar char="•"/>
            </a:pPr>
            <a:r>
              <a:rPr lang="en-US" sz="1500">
                <a:solidFill>
                  <a:srgbClr val="4A4A45"/>
                </a:solidFill>
                <a:latin typeface="Lato" pitchFamily="34" charset="0"/>
                <a:ea typeface="Lato" pitchFamily="34" charset="-122"/>
                <a:cs typeface="Lato" pitchFamily="34" charset="-120"/>
              </a:rPr>
              <a:t>The episode spontaneously resolves in 2 to 3 days.</a:t>
            </a:r>
            <a:endParaRPr lang="en-US" sz="15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print"/>
          <a:stretch>
            <a:fillRect/>
          </a:stretch>
        </p:blipFill>
        <p:spPr>
          <a:xfrm>
            <a:off x="0" y="0"/>
            <a:ext cx="14630400" cy="2551748"/>
          </a:xfrm>
          <a:prstGeom prst="rect">
            <a:avLst/>
          </a:prstGeom>
        </p:spPr>
      </p:pic>
      <p:sp>
        <p:nvSpPr>
          <p:cNvPr id="3" name="Text 0"/>
          <p:cNvSpPr/>
          <p:nvPr/>
        </p:nvSpPr>
        <p:spPr>
          <a:xfrm>
            <a:off x="793790" y="3207663"/>
            <a:ext cx="5103614" cy="637937"/>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000"/>
              </a:lnSpc>
              <a:buNone/>
            </a:pPr>
            <a:r>
              <a:rPr lang="en-US" sz="4000" b="1">
                <a:solidFill>
                  <a:srgbClr val="282824"/>
                </a:solidFill>
                <a:latin typeface="Lato Bold" pitchFamily="34" charset="0"/>
                <a:ea typeface="Lato Bold" pitchFamily="34" charset="-122"/>
                <a:cs typeface="Lato Bold" pitchFamily="34" charset="-120"/>
              </a:rPr>
              <a:t>Chest Pain in FMF</a:t>
            </a:r>
            <a:endParaRPr lang="en-US" sz="4000"/>
          </a:p>
        </p:txBody>
      </p:sp>
      <p:sp>
        <p:nvSpPr>
          <p:cNvPr id="4" name="Shape 1"/>
          <p:cNvSpPr/>
          <p:nvPr/>
        </p:nvSpPr>
        <p:spPr>
          <a:xfrm>
            <a:off x="793790" y="4151709"/>
            <a:ext cx="6419374" cy="1829514"/>
          </a:xfrm>
          <a:prstGeom prst="roundRect">
            <a:avLst>
              <a:gd name="adj" fmla="val 1674"/>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Text 2"/>
          <p:cNvSpPr/>
          <p:nvPr/>
        </p:nvSpPr>
        <p:spPr>
          <a:xfrm>
            <a:off x="997863" y="4355783"/>
            <a:ext cx="2551748" cy="31884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500"/>
              </a:lnSpc>
              <a:buNone/>
            </a:pPr>
            <a:r>
              <a:rPr lang="en-US" sz="2000" b="1">
                <a:solidFill>
                  <a:srgbClr val="4A4A45"/>
                </a:solidFill>
                <a:latin typeface="Lato Bold" pitchFamily="34" charset="0"/>
                <a:ea typeface="Lato Bold" pitchFamily="34" charset="-122"/>
                <a:cs typeface="Lato Bold" pitchFamily="34" charset="-120"/>
              </a:rPr>
              <a:t>3. Chest pain</a:t>
            </a:r>
            <a:endParaRPr lang="en-US" sz="2000"/>
          </a:p>
        </p:txBody>
      </p:sp>
      <p:sp>
        <p:nvSpPr>
          <p:cNvPr id="6" name="Text 3"/>
          <p:cNvSpPr/>
          <p:nvPr/>
        </p:nvSpPr>
        <p:spPr>
          <a:xfrm>
            <a:off x="997863" y="4797028"/>
            <a:ext cx="6011228" cy="98012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550"/>
              </a:lnSpc>
              <a:buNone/>
            </a:pPr>
            <a:r>
              <a:rPr lang="en-US" sz="1600">
                <a:solidFill>
                  <a:srgbClr val="4A4A45"/>
                </a:solidFill>
                <a:latin typeface="Lato" pitchFamily="34" charset="0"/>
                <a:ea typeface="Lato" pitchFamily="34" charset="-122"/>
                <a:cs typeface="Lato" pitchFamily="34" charset="-120"/>
              </a:rPr>
              <a:t>Chest pain, which is typically unilateral, can develop as a result of the inflammation of the pleura and may worsen when breathing deeply or coughing (i.e., pleuritic chest pain).</a:t>
            </a:r>
            <a:endParaRPr lang="en-US" sz="1600"/>
          </a:p>
        </p:txBody>
      </p:sp>
      <p:sp>
        <p:nvSpPr>
          <p:cNvPr id="7" name="Shape 4"/>
          <p:cNvSpPr/>
          <p:nvPr/>
        </p:nvSpPr>
        <p:spPr>
          <a:xfrm>
            <a:off x="7417237" y="4151709"/>
            <a:ext cx="6419374" cy="1829514"/>
          </a:xfrm>
          <a:prstGeom prst="roundRect">
            <a:avLst>
              <a:gd name="adj" fmla="val 1674"/>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 name="Text 5"/>
          <p:cNvSpPr/>
          <p:nvPr/>
        </p:nvSpPr>
        <p:spPr>
          <a:xfrm>
            <a:off x="7621310" y="4355783"/>
            <a:ext cx="6011228" cy="65341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550"/>
              </a:lnSpc>
              <a:buNone/>
            </a:pPr>
            <a:r>
              <a:rPr lang="en-US" sz="1600">
                <a:solidFill>
                  <a:srgbClr val="4A4A45"/>
                </a:solidFill>
                <a:latin typeface="Lato" pitchFamily="34" charset="0"/>
                <a:ea typeface="Lato" pitchFamily="34" charset="-122"/>
                <a:cs typeface="Lato" pitchFamily="34" charset="-120"/>
              </a:rPr>
              <a:t>Along with pleuritic pain, pericarditis can occasionally be present as retrosternal chest pain.</a:t>
            </a:r>
            <a:endParaRPr lang="en-US" sz="1600"/>
          </a:p>
        </p:txBody>
      </p:sp>
      <p:sp>
        <p:nvSpPr>
          <p:cNvPr id="9" name="Shape 6"/>
          <p:cNvSpPr/>
          <p:nvPr/>
        </p:nvSpPr>
        <p:spPr>
          <a:xfrm>
            <a:off x="793790" y="6185297"/>
            <a:ext cx="6419374" cy="1388269"/>
          </a:xfrm>
          <a:prstGeom prst="roundRect">
            <a:avLst>
              <a:gd name="adj" fmla="val 2206"/>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Text 7"/>
          <p:cNvSpPr/>
          <p:nvPr/>
        </p:nvSpPr>
        <p:spPr>
          <a:xfrm>
            <a:off x="997863" y="6389370"/>
            <a:ext cx="6011228" cy="65341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550"/>
              </a:lnSpc>
              <a:buNone/>
            </a:pPr>
            <a:r>
              <a:rPr lang="en-US" sz="1600">
                <a:solidFill>
                  <a:srgbClr val="4A4A45"/>
                </a:solidFill>
                <a:latin typeface="Lato" pitchFamily="34" charset="0"/>
                <a:ea typeface="Lato" pitchFamily="34" charset="-122"/>
                <a:cs typeface="Lato" pitchFamily="34" charset="-120"/>
              </a:rPr>
              <a:t>Pleural and pericardial friction rubs can be audible during auscultation.</a:t>
            </a:r>
            <a:endParaRPr lang="en-US" sz="1600"/>
          </a:p>
        </p:txBody>
      </p:sp>
      <p:sp>
        <p:nvSpPr>
          <p:cNvPr id="11" name="Shape 8"/>
          <p:cNvSpPr/>
          <p:nvPr/>
        </p:nvSpPr>
        <p:spPr>
          <a:xfrm>
            <a:off x="7417237" y="6185297"/>
            <a:ext cx="6419374" cy="1388269"/>
          </a:xfrm>
          <a:prstGeom prst="roundRect">
            <a:avLst>
              <a:gd name="adj" fmla="val 2206"/>
            </a:avLst>
          </a:prstGeom>
          <a:solidFill>
            <a:srgbClr val="E5DFD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Text 9"/>
          <p:cNvSpPr/>
          <p:nvPr/>
        </p:nvSpPr>
        <p:spPr>
          <a:xfrm>
            <a:off x="7621310" y="6389370"/>
            <a:ext cx="6011228" cy="98012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550"/>
              </a:lnSpc>
              <a:buNone/>
            </a:pPr>
            <a:r>
              <a:rPr lang="en-US" sz="1600">
                <a:solidFill>
                  <a:srgbClr val="4A4A45"/>
                </a:solidFill>
                <a:latin typeface="Lato" pitchFamily="34" charset="0"/>
                <a:ea typeface="Lato" pitchFamily="34" charset="-122"/>
                <a:cs typeface="Lato" pitchFamily="34" charset="-120"/>
              </a:rPr>
              <a:t>Although pleural effusion can also develop, it is mostly a mild effusion and seldom is large enough to appreciate decreased breath sounds on examination.</a:t>
            </a:r>
            <a:endParaRPr lang="en-US" sz="1600"/>
          </a:p>
        </p:txBody>
      </p:sp>
      <p:sp>
        <p:nvSpPr>
          <p:cNvPr id="13" name="Left Arrow 12"/>
          <p:cNvSpPr/>
          <p:nvPr/>
        </p:nvSpPr>
        <p:spPr>
          <a:xfrm>
            <a:off x="12230100" y="7639051"/>
            <a:ext cx="2400300" cy="590549"/>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428631"/>
            <a:ext cx="5670590" cy="70877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550"/>
              </a:lnSpc>
              <a:buNone/>
            </a:pPr>
            <a:r>
              <a:rPr lang="en-US" sz="4450" b="1">
                <a:solidFill>
                  <a:srgbClr val="282824"/>
                </a:solidFill>
                <a:latin typeface="Lato Bold" pitchFamily="34" charset="0"/>
                <a:ea typeface="Lato Bold" pitchFamily="34" charset="-122"/>
                <a:cs typeface="Lato Bold" pitchFamily="34" charset="-120"/>
              </a:rPr>
              <a:t>Joint Pain in FMF</a:t>
            </a:r>
            <a:endParaRPr lang="en-US" sz="4450"/>
          </a:p>
        </p:txBody>
      </p:sp>
      <p:sp>
        <p:nvSpPr>
          <p:cNvPr id="3" name="Text 1"/>
          <p:cNvSpPr/>
          <p:nvPr/>
        </p:nvSpPr>
        <p:spPr>
          <a:xfrm>
            <a:off x="793790" y="2704386"/>
            <a:ext cx="2835235" cy="35433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750"/>
              </a:lnSpc>
              <a:buNone/>
            </a:pPr>
            <a:r>
              <a:rPr lang="en-US" sz="2200" b="1">
                <a:solidFill>
                  <a:srgbClr val="282824"/>
                </a:solidFill>
                <a:latin typeface="Lato Bold" pitchFamily="34" charset="0"/>
                <a:ea typeface="Lato Bold" pitchFamily="34" charset="-122"/>
                <a:cs typeface="Lato Bold" pitchFamily="34" charset="-120"/>
              </a:rPr>
              <a:t>4. Joint pain</a:t>
            </a:r>
            <a:endParaRPr lang="en-US" sz="2200"/>
          </a:p>
        </p:txBody>
      </p:sp>
      <p:sp>
        <p:nvSpPr>
          <p:cNvPr id="4" name="Text 2"/>
          <p:cNvSpPr/>
          <p:nvPr/>
        </p:nvSpPr>
        <p:spPr>
          <a:xfrm>
            <a:off x="793790" y="3285530"/>
            <a:ext cx="6244709"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Large joints in the lower extremities, such as the hip, knee, or ankle joints are most commonly affected in an FMF episode.</a:t>
            </a:r>
            <a:endParaRPr lang="en-US" sz="1750"/>
          </a:p>
        </p:txBody>
      </p:sp>
      <p:sp>
        <p:nvSpPr>
          <p:cNvPr id="5" name="Text 3"/>
          <p:cNvSpPr/>
          <p:nvPr/>
        </p:nvSpPr>
        <p:spPr>
          <a:xfrm>
            <a:off x="793790" y="4215408"/>
            <a:ext cx="6244709"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The affected individuals frequently complain of intense pain in one joint. Rarely, multiple joints are simultaneously affected.</a:t>
            </a:r>
            <a:endParaRPr lang="en-US" sz="1750"/>
          </a:p>
        </p:txBody>
      </p:sp>
      <p:sp>
        <p:nvSpPr>
          <p:cNvPr id="6" name="Text 4"/>
          <p:cNvSpPr/>
          <p:nvPr/>
        </p:nvSpPr>
        <p:spPr>
          <a:xfrm>
            <a:off x="793790" y="5145286"/>
            <a:ext cx="6244709" cy="1451610"/>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Physical examination may reveal a restricted range of motion of the affected joint. Redness and swelling are less frequent. While complete recovery from an episode is typical, chronic arthritis can occasionally develop.</a:t>
            </a:r>
            <a:endParaRPr lang="en-US" sz="1750"/>
          </a:p>
        </p:txBody>
      </p:sp>
      <p:pic>
        <p:nvPicPr>
          <p:cNvPr id="9" name="Picture 8" descr="2598245.jpg"/>
          <p:cNvPicPr>
            <a:picLocks noChangeAspect="1"/>
          </p:cNvPicPr>
          <p:nvPr/>
        </p:nvPicPr>
        <p:blipFill>
          <a:blip r:embed="rId3" cstate="print"/>
          <a:stretch>
            <a:fillRect/>
          </a:stretch>
        </p:blipFill>
        <p:spPr>
          <a:xfrm>
            <a:off x="8456657" y="0"/>
            <a:ext cx="6173743" cy="82296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632704"/>
            <a:ext cx="5670590" cy="70877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550"/>
              </a:lnSpc>
              <a:buNone/>
            </a:pPr>
            <a:r>
              <a:rPr lang="en-US" sz="4450" b="1">
                <a:solidFill>
                  <a:srgbClr val="282824"/>
                </a:solidFill>
                <a:latin typeface="Lato Bold" pitchFamily="34" charset="0"/>
                <a:ea typeface="Lato Bold" pitchFamily="34" charset="-122"/>
                <a:cs typeface="Lato Bold" pitchFamily="34" charset="-120"/>
              </a:rPr>
              <a:t>Skin Lesions in FMF</a:t>
            </a:r>
            <a:endParaRPr lang="en-US" sz="4450"/>
          </a:p>
        </p:txBody>
      </p:sp>
      <p:sp>
        <p:nvSpPr>
          <p:cNvPr id="3" name="Text 1"/>
          <p:cNvSpPr/>
          <p:nvPr/>
        </p:nvSpPr>
        <p:spPr>
          <a:xfrm>
            <a:off x="793790" y="2908459"/>
            <a:ext cx="2835235" cy="35433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750"/>
              </a:lnSpc>
              <a:buNone/>
            </a:pPr>
            <a:r>
              <a:rPr lang="en-US" sz="2200" b="1">
                <a:solidFill>
                  <a:srgbClr val="282824"/>
                </a:solidFill>
                <a:latin typeface="Lato Bold" pitchFamily="34" charset="0"/>
                <a:ea typeface="Lato Bold" pitchFamily="34" charset="-122"/>
                <a:cs typeface="Lato Bold" pitchFamily="34" charset="-120"/>
              </a:rPr>
              <a:t>5. Skin lesions</a:t>
            </a:r>
            <a:endParaRPr lang="en-US" sz="2200"/>
          </a:p>
        </p:txBody>
      </p:sp>
      <p:sp>
        <p:nvSpPr>
          <p:cNvPr id="4" name="Text 2"/>
          <p:cNvSpPr/>
          <p:nvPr/>
        </p:nvSpPr>
        <p:spPr>
          <a:xfrm>
            <a:off x="793790" y="3489603"/>
            <a:ext cx="6244709" cy="2903220"/>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50"/>
              </a:lnSpc>
              <a:buNone/>
            </a:pPr>
            <a:r>
              <a:rPr lang="en-US" sz="1750">
                <a:solidFill>
                  <a:srgbClr val="4A4A45"/>
                </a:solidFill>
                <a:latin typeface="Lato" pitchFamily="34" charset="0"/>
                <a:ea typeface="Lato" pitchFamily="34" charset="-122"/>
                <a:cs typeface="Lato" pitchFamily="34" charset="-120"/>
              </a:rPr>
              <a:t>o Skin lesions that are red, raised, with distinct margins resembling erysipelas are most commonly identified on the lower extremities (e.g., leg, ankle, or foot) and they tend to resolve spontaneously. o Physical examination may reveal red, raised lesions that are tender to the touch. Red or purple- colored spots or patches, like purpura, can be also seen on the face, limbs, and trunk of the affected individuals. o This is more common in Jews but less common in Arabs.</a:t>
            </a:r>
            <a:endParaRPr lang="en-US" sz="1750"/>
          </a:p>
        </p:txBody>
      </p:sp>
      <p:pic>
        <p:nvPicPr>
          <p:cNvPr id="5" name="Image 0" descr="preencoded.png"/>
          <p:cNvPicPr>
            <a:picLocks noChangeAspect="1"/>
          </p:cNvPicPr>
          <p:nvPr/>
        </p:nvPicPr>
        <p:blipFill>
          <a:blip r:embed="rId3" cstate="print"/>
          <a:stretch>
            <a:fillRect/>
          </a:stretch>
        </p:blipFill>
        <p:spPr>
          <a:xfrm>
            <a:off x="7599521" y="2936796"/>
            <a:ext cx="6244709" cy="2414111"/>
          </a:xfrm>
          <a:prstGeom prst="rect">
            <a:avLst/>
          </a:prstGeom>
        </p:spPr>
      </p:pic>
      <p:sp>
        <p:nvSpPr>
          <p:cNvPr id="6" name="Left Arrow 5"/>
          <p:cNvSpPr/>
          <p:nvPr/>
        </p:nvSpPr>
        <p:spPr>
          <a:xfrm>
            <a:off x="12230100" y="7639051"/>
            <a:ext cx="2400300" cy="590549"/>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3718679" y="637937"/>
            <a:ext cx="6169581" cy="708779"/>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5550"/>
              </a:lnSpc>
              <a:buNone/>
            </a:pPr>
            <a:r>
              <a:rPr lang="en-US" sz="4450" b="1">
                <a:solidFill>
                  <a:srgbClr val="282824"/>
                </a:solidFill>
                <a:latin typeface="Lato Bold" pitchFamily="34" charset="0"/>
                <a:ea typeface="Lato Bold" pitchFamily="34" charset="-122"/>
                <a:cs typeface="Lato Bold" pitchFamily="34" charset="-120"/>
              </a:rPr>
              <a:t>Other Symptoms in FMF</a:t>
            </a:r>
            <a:endParaRPr lang="en-US" sz="4450"/>
          </a:p>
        </p:txBody>
      </p:sp>
      <p:pic>
        <p:nvPicPr>
          <p:cNvPr id="4" name="Image 1" descr="preencoded.png"/>
          <p:cNvPicPr>
            <a:picLocks noChangeAspect="1"/>
          </p:cNvPicPr>
          <p:nvPr/>
        </p:nvPicPr>
        <p:blipFill>
          <a:blip r:embed="rId3" cstate="print"/>
          <a:stretch>
            <a:fillRect/>
          </a:stretch>
        </p:blipFill>
        <p:spPr>
          <a:xfrm>
            <a:off x="2062520" y="1563053"/>
            <a:ext cx="566976" cy="566976"/>
          </a:xfrm>
          <a:prstGeom prst="rect">
            <a:avLst/>
          </a:prstGeom>
        </p:spPr>
      </p:pic>
      <p:sp>
        <p:nvSpPr>
          <p:cNvPr id="5" name="Text 1"/>
          <p:cNvSpPr/>
          <p:nvPr/>
        </p:nvSpPr>
        <p:spPr>
          <a:xfrm>
            <a:off x="1965365" y="2480667"/>
            <a:ext cx="2835235" cy="35433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50"/>
              </a:lnSpc>
              <a:buNone/>
            </a:pPr>
            <a:r>
              <a:rPr lang="en-US" sz="2200" b="1">
                <a:solidFill>
                  <a:srgbClr val="4A4A45"/>
                </a:solidFill>
                <a:latin typeface="Lato Bold" pitchFamily="34" charset="0"/>
                <a:ea typeface="Lato Bold" pitchFamily="34" charset="-122"/>
                <a:cs typeface="Lato Bold" pitchFamily="34" charset="-120"/>
              </a:rPr>
              <a:t>6. Scrotal swelling</a:t>
            </a:r>
            <a:endParaRPr lang="en-US" sz="2200"/>
          </a:p>
        </p:txBody>
      </p:sp>
      <p:sp>
        <p:nvSpPr>
          <p:cNvPr id="6" name="Text 2"/>
          <p:cNvSpPr/>
          <p:nvPr/>
        </p:nvSpPr>
        <p:spPr>
          <a:xfrm>
            <a:off x="2062520" y="3085506"/>
            <a:ext cx="3608070" cy="1088708"/>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50"/>
              </a:lnSpc>
              <a:buNone/>
            </a:pPr>
            <a:r>
              <a:rPr lang="en-US" sz="1750">
                <a:solidFill>
                  <a:srgbClr val="4A4A45"/>
                </a:solidFill>
                <a:latin typeface="Lato" pitchFamily="34" charset="0"/>
                <a:ea typeface="Lato" pitchFamily="34" charset="-122"/>
                <a:cs typeface="Lato" pitchFamily="34" charset="-120"/>
              </a:rPr>
              <a:t>- This presents as a unilateral scrotal swelling, which is tender to palpation on the exam.</a:t>
            </a:r>
            <a:endParaRPr lang="en-US" sz="1750"/>
          </a:p>
        </p:txBody>
      </p:sp>
      <p:sp>
        <p:nvSpPr>
          <p:cNvPr id="7" name="Text 3"/>
          <p:cNvSpPr/>
          <p:nvPr/>
        </p:nvSpPr>
        <p:spPr>
          <a:xfrm>
            <a:off x="2062520" y="4331970"/>
            <a:ext cx="3608070" cy="1088708"/>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50"/>
              </a:lnSpc>
              <a:buNone/>
            </a:pPr>
            <a:r>
              <a:rPr lang="en-US" sz="1750">
                <a:solidFill>
                  <a:srgbClr val="4A4A45"/>
                </a:solidFill>
                <a:latin typeface="Lato" pitchFamily="34" charset="0"/>
                <a:ea typeface="Lato" pitchFamily="34" charset="-122"/>
                <a:cs typeface="Lato" pitchFamily="34" charset="-120"/>
              </a:rPr>
              <a:t>- This is caused by transient inflammation of tunica vaginalis and resolves within 24 hours.</a:t>
            </a:r>
            <a:endParaRPr lang="en-US" sz="1750"/>
          </a:p>
        </p:txBody>
      </p:sp>
      <p:pic>
        <p:nvPicPr>
          <p:cNvPr id="8" name="Image 2" descr="preencoded.png"/>
          <p:cNvPicPr>
            <a:picLocks noChangeAspect="1"/>
          </p:cNvPicPr>
          <p:nvPr/>
        </p:nvPicPr>
        <p:blipFill>
          <a:blip r:embed="rId4" cstate="print"/>
          <a:stretch>
            <a:fillRect/>
          </a:stretch>
        </p:blipFill>
        <p:spPr>
          <a:xfrm>
            <a:off x="8525708" y="1689498"/>
            <a:ext cx="566976" cy="566976"/>
          </a:xfrm>
          <a:prstGeom prst="rect">
            <a:avLst/>
          </a:prstGeom>
        </p:spPr>
      </p:pic>
      <p:sp>
        <p:nvSpPr>
          <p:cNvPr id="9" name="Text 4"/>
          <p:cNvSpPr/>
          <p:nvPr/>
        </p:nvSpPr>
        <p:spPr>
          <a:xfrm>
            <a:off x="9009400" y="2303502"/>
            <a:ext cx="2835235" cy="354330"/>
          </a:xfrm>
          <a:prstGeom prst="rect">
            <a:avLst/>
          </a:prstGeom>
          <a:noFill/>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50"/>
              </a:lnSpc>
              <a:buNone/>
            </a:pPr>
            <a:r>
              <a:rPr lang="en-US" sz="2200" b="1">
                <a:solidFill>
                  <a:srgbClr val="4A4A45"/>
                </a:solidFill>
                <a:latin typeface="Lato Bold" pitchFamily="34" charset="0"/>
                <a:ea typeface="Lato Bold" pitchFamily="34" charset="-122"/>
                <a:cs typeface="Lato Bold" pitchFamily="34" charset="-120"/>
              </a:rPr>
              <a:t>7. Myalgia</a:t>
            </a:r>
            <a:endParaRPr lang="en-US" sz="2200"/>
          </a:p>
        </p:txBody>
      </p:sp>
      <p:sp>
        <p:nvSpPr>
          <p:cNvPr id="10" name="Text 5"/>
          <p:cNvSpPr/>
          <p:nvPr/>
        </p:nvSpPr>
        <p:spPr>
          <a:xfrm>
            <a:off x="8809196" y="3085506"/>
            <a:ext cx="3608189"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50"/>
              </a:lnSpc>
              <a:buNone/>
            </a:pPr>
            <a:r>
              <a:rPr lang="en-US" sz="1750">
                <a:solidFill>
                  <a:srgbClr val="4A4A45"/>
                </a:solidFill>
                <a:latin typeface="Lato" pitchFamily="34" charset="0"/>
                <a:ea typeface="Lato" pitchFamily="34" charset="-122"/>
                <a:cs typeface="Lato" pitchFamily="34" charset="-120"/>
              </a:rPr>
              <a:t>Myalgia is non-specific and could involve upper or lower extremities.</a:t>
            </a:r>
            <a:endParaRPr lang="en-US" sz="1750"/>
          </a:p>
        </p:txBody>
      </p:sp>
      <p:sp>
        <p:nvSpPr>
          <p:cNvPr id="11" name="Text 6"/>
          <p:cNvSpPr/>
          <p:nvPr/>
        </p:nvSpPr>
        <p:spPr>
          <a:xfrm>
            <a:off x="8809196" y="3969067"/>
            <a:ext cx="3608189"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50"/>
              </a:lnSpc>
              <a:buNone/>
            </a:pPr>
            <a:r>
              <a:rPr lang="en-US" sz="1750">
                <a:solidFill>
                  <a:srgbClr val="4A4A45"/>
                </a:solidFill>
                <a:latin typeface="Lato" pitchFamily="34" charset="0"/>
                <a:ea typeface="Lato" pitchFamily="34" charset="-122"/>
                <a:cs typeface="Lato" pitchFamily="34" charset="-120"/>
              </a:rPr>
              <a:t>Muscle tenderness is observed on physical examination.</a:t>
            </a:r>
            <a:endParaRPr lang="en-US" sz="1750"/>
          </a:p>
        </p:txBody>
      </p:sp>
      <p:sp>
        <p:nvSpPr>
          <p:cNvPr id="12" name="Text 7"/>
          <p:cNvSpPr/>
          <p:nvPr/>
        </p:nvSpPr>
        <p:spPr>
          <a:xfrm>
            <a:off x="8809196" y="4914900"/>
            <a:ext cx="3608189" cy="725805"/>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50"/>
              </a:lnSpc>
              <a:buNone/>
            </a:pPr>
            <a:r>
              <a:rPr lang="en-US" sz="1750">
                <a:solidFill>
                  <a:srgbClr val="4A4A45"/>
                </a:solidFill>
                <a:latin typeface="Lato" pitchFamily="34" charset="0"/>
                <a:ea typeface="Lato" pitchFamily="34" charset="-122"/>
                <a:cs typeface="Lato" pitchFamily="34" charset="-120"/>
              </a:rPr>
              <a:t>Prolonged febrile myalgia is very rare.</a:t>
            </a:r>
            <a:endParaRPr lang="en-US" sz="1750"/>
          </a:p>
        </p:txBody>
      </p:sp>
      <p:pic>
        <p:nvPicPr>
          <p:cNvPr id="13" name="Image 3" descr="preencoded.png"/>
          <p:cNvPicPr>
            <a:picLocks noChangeAspect="1"/>
          </p:cNvPicPr>
          <p:nvPr/>
        </p:nvPicPr>
        <p:blipFill>
          <a:blip r:embed="rId5" cstate="print"/>
          <a:stretch>
            <a:fillRect/>
          </a:stretch>
        </p:blipFill>
        <p:spPr>
          <a:xfrm>
            <a:off x="1355765" y="2256474"/>
            <a:ext cx="609600" cy="829032"/>
          </a:xfrm>
          <a:prstGeom prst="rect">
            <a:avLst/>
          </a:prstGeom>
        </p:spPr>
      </p:pic>
      <p:pic>
        <p:nvPicPr>
          <p:cNvPr id="14" name="Image 4" descr="preencoded.png"/>
          <p:cNvPicPr>
            <a:picLocks noChangeAspect="1"/>
          </p:cNvPicPr>
          <p:nvPr/>
        </p:nvPicPr>
        <p:blipFill>
          <a:blip r:embed="rId6" cstate="print"/>
          <a:stretch>
            <a:fillRect/>
          </a:stretch>
        </p:blipFill>
        <p:spPr>
          <a:xfrm>
            <a:off x="8105775" y="2130029"/>
            <a:ext cx="623768" cy="831652"/>
          </a:xfrm>
          <a:prstGeom prst="rect">
            <a:avLst/>
          </a:prstGeom>
        </p:spPr>
      </p:pic>
      <p:sp>
        <p:nvSpPr>
          <p:cNvPr id="15" name="Left Arrow 14"/>
          <p:cNvSpPr/>
          <p:nvPr/>
        </p:nvSpPr>
        <p:spPr>
          <a:xfrm>
            <a:off x="12230100" y="7639051"/>
            <a:ext cx="2400300" cy="590549"/>
          </a:xfrm>
          <a:prstGeom prst="leftArrow">
            <a:avLst/>
          </a:prstGeom>
          <a:solidFill>
            <a:srgbClr val="FC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9"/>
  <p:tag name="AS_OS" val="Unix 5.4.0.198"/>
  <p:tag name="AS_RELEASE_DATE" val="2024.02.14"/>
  <p:tag name="AS_TITLE" val="Aspose.Slides for .NET6"/>
  <p:tag name="AS_VERSION" val="2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r="http://schemas.openxmlformats.org/officeDocument/2006/relationships"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r="http://schemas.openxmlformats.org/officeDocument/2006/relationships"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1870</Words>
  <Application>Microsoft Office PowerPoint</Application>
  <PresentationFormat>Custom</PresentationFormat>
  <Paragraphs>192</Paragraphs>
  <Slides>20</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Lato Bold</vt:lpstr>
      <vt:lpstr>Calibri</vt:lpstr>
      <vt:lpstr>Lato</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Hadeel Emad Tarawneh</dc:creator>
  <cp:lastModifiedBy>user</cp:lastModifiedBy>
  <cp:revision>2</cp:revision>
  <cp:lastPrinted>2025-02-24T14:27:09Z</cp:lastPrinted>
  <dcterms:created xsi:type="dcterms:W3CDTF">2025-02-24T14:27:09Z</dcterms:created>
  <dcterms:modified xsi:type="dcterms:W3CDTF">2025-02-25T11:31:28Z</dcterms:modified>
</cp:coreProperties>
</file>