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84" d="100"/>
          <a:sy n="84" d="100"/>
        </p:scale>
        <p:origin x="28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2022/1/1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1" name="Group251"/>
          <p:cNvGrpSpPr/>
          <p:nvPr/>
        </p:nvGrpSpPr>
        <p:grpSpPr>
          <a:xfrm>
            <a:off x="156171" y="-274003"/>
            <a:ext cx="8844610" cy="6685000"/>
            <a:chOff x="1412094" y="56503"/>
            <a:chExt cx="6263600" cy="6685000"/>
          </a:xfrm>
        </p:grpSpPr>
        <p:sp>
          <p:nvSpPr>
            <p:cNvPr id="103" name="MMConnector"/>
            <p:cNvSpPr/>
            <p:nvPr/>
          </p:nvSpPr>
          <p:spPr>
            <a:xfrm>
              <a:off x="2281494" y="2205685"/>
              <a:ext cx="176400" cy="3093650"/>
            </a:xfrm>
            <a:custGeom>
              <a:avLst/>
              <a:gdLst/>
              <a:ahLst/>
              <a:cxnLst/>
              <a:rect l="0" t="0" r="0" b="0"/>
              <a:pathLst>
                <a:path w="176400" h="3093650" fill="none">
                  <a:moveTo>
                    <a:pt x="169400" y="1546825"/>
                  </a:moveTo>
                  <a:lnTo>
                    <a:pt x="257600" y="1546825"/>
                  </a:lnTo>
                  <a:lnTo>
                    <a:pt x="257600" y="-1530025"/>
                  </a:lnTo>
                  <a:cubicBezTo>
                    <a:pt x="257600" y="-1539299"/>
                    <a:pt x="265126" y="-1546825"/>
                    <a:pt x="274400" y="-1546825"/>
                  </a:cubicBezTo>
                  <a:lnTo>
                    <a:pt x="345800" y="-1546825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105" name="MMConnector"/>
            <p:cNvSpPr/>
            <p:nvPr/>
          </p:nvSpPr>
          <p:spPr>
            <a:xfrm>
              <a:off x="2281494" y="3574535"/>
              <a:ext cx="176400" cy="355950"/>
            </a:xfrm>
            <a:custGeom>
              <a:avLst/>
              <a:gdLst/>
              <a:ahLst/>
              <a:cxnLst/>
              <a:rect l="0" t="0" r="0" b="0"/>
              <a:pathLst>
                <a:path w="176400" h="355950" fill="none">
                  <a:moveTo>
                    <a:pt x="169400" y="177975"/>
                  </a:moveTo>
                  <a:lnTo>
                    <a:pt x="257600" y="177975"/>
                  </a:lnTo>
                  <a:lnTo>
                    <a:pt x="257600" y="-161175"/>
                  </a:lnTo>
                  <a:cubicBezTo>
                    <a:pt x="257600" y="-170449"/>
                    <a:pt x="265126" y="-177975"/>
                    <a:pt x="274400" y="-177975"/>
                  </a:cubicBezTo>
                  <a:lnTo>
                    <a:pt x="345800" y="-177975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107" name="MMConnector"/>
            <p:cNvSpPr/>
            <p:nvPr/>
          </p:nvSpPr>
          <p:spPr>
            <a:xfrm>
              <a:off x="2281494" y="4991685"/>
              <a:ext cx="176400" cy="2478350"/>
            </a:xfrm>
            <a:custGeom>
              <a:avLst/>
              <a:gdLst/>
              <a:ahLst/>
              <a:cxnLst/>
              <a:rect l="0" t="0" r="0" b="0"/>
              <a:pathLst>
                <a:path w="176400" h="2478350" fill="none">
                  <a:moveTo>
                    <a:pt x="169400" y="-1239175"/>
                  </a:moveTo>
                  <a:lnTo>
                    <a:pt x="257600" y="-1239175"/>
                  </a:lnTo>
                  <a:lnTo>
                    <a:pt x="257600" y="1222375"/>
                  </a:lnTo>
                  <a:cubicBezTo>
                    <a:pt x="257600" y="1231649"/>
                    <a:pt x="265126" y="1239175"/>
                    <a:pt x="274400" y="1239175"/>
                  </a:cubicBezTo>
                  <a:lnTo>
                    <a:pt x="345800" y="1239175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109" name="MMConnector"/>
            <p:cNvSpPr/>
            <p:nvPr/>
          </p:nvSpPr>
          <p:spPr>
            <a:xfrm>
              <a:off x="4115494" y="559460"/>
              <a:ext cx="75600" cy="198800"/>
            </a:xfrm>
            <a:custGeom>
              <a:avLst/>
              <a:gdLst/>
              <a:ahLst/>
              <a:cxnLst/>
              <a:rect l="0" t="0" r="0" b="0"/>
              <a:pathLst>
                <a:path w="75600" h="198800" fill="none">
                  <a:moveTo>
                    <a:pt x="-37800" y="99400"/>
                  </a:moveTo>
                  <a:lnTo>
                    <a:pt x="0" y="99400"/>
                  </a:lnTo>
                  <a:lnTo>
                    <a:pt x="0" y="-82600"/>
                  </a:lnTo>
                  <a:cubicBezTo>
                    <a:pt x="0" y="-91874"/>
                    <a:pt x="7526" y="-99400"/>
                    <a:pt x="16800" y="-99400"/>
                  </a:cubicBezTo>
                  <a:lnTo>
                    <a:pt x="37800" y="-994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1" name="MMConnector"/>
            <p:cNvSpPr/>
            <p:nvPr/>
          </p:nvSpPr>
          <p:spPr>
            <a:xfrm>
              <a:off x="4115494" y="6091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49700"/>
                  </a:move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4115494" y="6588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4115494" y="7085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4115494" y="758260"/>
              <a:ext cx="37800" cy="198800"/>
            </a:xfrm>
            <a:custGeom>
              <a:avLst/>
              <a:gdLst/>
              <a:ahLst/>
              <a:cxnLst/>
              <a:rect l="0" t="0" r="0" b="0"/>
              <a:pathLst>
                <a:path w="37800" h="198800" fill="none">
                  <a:moveTo>
                    <a:pt x="0" y="-99400"/>
                  </a:moveTo>
                  <a:lnTo>
                    <a:pt x="0" y="82600"/>
                  </a:lnTo>
                  <a:cubicBezTo>
                    <a:pt x="0" y="91874"/>
                    <a:pt x="7526" y="99400"/>
                    <a:pt x="16800" y="99400"/>
                  </a:cubicBezTo>
                  <a:lnTo>
                    <a:pt x="37800" y="994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3919494" y="2270960"/>
              <a:ext cx="75600" cy="2251200"/>
            </a:xfrm>
            <a:custGeom>
              <a:avLst/>
              <a:gdLst/>
              <a:ahLst/>
              <a:cxnLst/>
              <a:rect l="0" t="0" r="0" b="0"/>
              <a:pathLst>
                <a:path w="75600" h="2251200" fill="none">
                  <a:moveTo>
                    <a:pt x="-37800" y="1125600"/>
                  </a:moveTo>
                  <a:lnTo>
                    <a:pt x="0" y="1125600"/>
                  </a:lnTo>
                  <a:lnTo>
                    <a:pt x="0" y="-1108800"/>
                  </a:lnTo>
                  <a:cubicBezTo>
                    <a:pt x="0" y="-1118074"/>
                    <a:pt x="7526" y="-1125600"/>
                    <a:pt x="16800" y="-1125600"/>
                  </a:cubicBezTo>
                  <a:lnTo>
                    <a:pt x="37800" y="-1125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4717494" y="11044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4717494" y="11863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3919494" y="2553935"/>
              <a:ext cx="37800" cy="1685250"/>
            </a:xfrm>
            <a:custGeom>
              <a:avLst/>
              <a:gdLst/>
              <a:ahLst/>
              <a:cxnLst/>
              <a:rect l="0" t="0" r="0" b="0"/>
              <a:pathLst>
                <a:path w="37800" h="1685250" fill="none">
                  <a:moveTo>
                    <a:pt x="0" y="842625"/>
                  </a:moveTo>
                  <a:lnTo>
                    <a:pt x="0" y="-825825"/>
                  </a:lnTo>
                  <a:cubicBezTo>
                    <a:pt x="0" y="-835099"/>
                    <a:pt x="7526" y="-842625"/>
                    <a:pt x="16800" y="-842625"/>
                  </a:cubicBezTo>
                  <a:lnTo>
                    <a:pt x="37800" y="-84262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4261094" y="1576035"/>
              <a:ext cx="75600" cy="270550"/>
            </a:xfrm>
            <a:custGeom>
              <a:avLst/>
              <a:gdLst/>
              <a:ahLst/>
              <a:cxnLst/>
              <a:rect l="0" t="0" r="0" b="0"/>
              <a:pathLst>
                <a:path w="75600" h="270550" fill="none">
                  <a:moveTo>
                    <a:pt x="-37800" y="135275"/>
                  </a:moveTo>
                  <a:lnTo>
                    <a:pt x="0" y="135275"/>
                  </a:lnTo>
                  <a:lnTo>
                    <a:pt x="0" y="-118475"/>
                  </a:lnTo>
                  <a:cubicBezTo>
                    <a:pt x="0" y="-127749"/>
                    <a:pt x="7526" y="-135275"/>
                    <a:pt x="16800" y="-135275"/>
                  </a:cubicBezTo>
                  <a:lnTo>
                    <a:pt x="37800" y="-1352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4826694" y="13998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4826694" y="14817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4261094" y="1714985"/>
              <a:ext cx="37800" cy="7350"/>
            </a:xfrm>
            <a:custGeom>
              <a:avLst/>
              <a:gdLst/>
              <a:ahLst/>
              <a:cxnLst/>
              <a:rect l="0" t="0" r="0" b="0"/>
              <a:pathLst>
                <a:path w="37800" h="7350" fill="none">
                  <a:moveTo>
                    <a:pt x="0" y="-3675"/>
                  </a:moveTo>
                  <a:cubicBezTo>
                    <a:pt x="0" y="382"/>
                    <a:pt x="7526" y="3675"/>
                    <a:pt x="16800" y="3675"/>
                  </a:cubicBezTo>
                  <a:lnTo>
                    <a:pt x="37800" y="36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4751094" y="17186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5459494" y="17186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261094" y="1780785"/>
              <a:ext cx="37800" cy="138950"/>
            </a:xfrm>
            <a:custGeom>
              <a:avLst/>
              <a:gdLst/>
              <a:ahLst/>
              <a:cxnLst/>
              <a:rect l="0" t="0" r="0" b="0"/>
              <a:pathLst>
                <a:path w="37800" h="138950" fill="none">
                  <a:moveTo>
                    <a:pt x="0" y="-69475"/>
                  </a:moveTo>
                  <a:lnTo>
                    <a:pt x="0" y="52675"/>
                  </a:lnTo>
                  <a:cubicBezTo>
                    <a:pt x="0" y="61949"/>
                    <a:pt x="7526" y="69475"/>
                    <a:pt x="16800" y="69475"/>
                  </a:cubicBezTo>
                  <a:lnTo>
                    <a:pt x="37800" y="694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4261094" y="1846585"/>
              <a:ext cx="37800" cy="270550"/>
            </a:xfrm>
            <a:custGeom>
              <a:avLst/>
              <a:gdLst/>
              <a:ahLst/>
              <a:cxnLst/>
              <a:rect l="0" t="0" r="0" b="0"/>
              <a:pathLst>
                <a:path w="37800" h="270550" fill="none">
                  <a:moveTo>
                    <a:pt x="0" y="-135275"/>
                  </a:moveTo>
                  <a:lnTo>
                    <a:pt x="0" y="118475"/>
                  </a:lnTo>
                  <a:cubicBezTo>
                    <a:pt x="0" y="127749"/>
                    <a:pt x="7526" y="135275"/>
                    <a:pt x="16800" y="135275"/>
                  </a:cubicBezTo>
                  <a:lnTo>
                    <a:pt x="37800" y="1352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4846294" y="19818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3919494" y="2854410"/>
              <a:ext cx="37800" cy="1084300"/>
            </a:xfrm>
            <a:custGeom>
              <a:avLst/>
              <a:gdLst/>
              <a:ahLst/>
              <a:cxnLst/>
              <a:rect l="0" t="0" r="0" b="0"/>
              <a:pathLst>
                <a:path w="37800" h="1084300" fill="none">
                  <a:moveTo>
                    <a:pt x="0" y="542150"/>
                  </a:moveTo>
                  <a:lnTo>
                    <a:pt x="0" y="-525350"/>
                  </a:lnTo>
                  <a:cubicBezTo>
                    <a:pt x="0" y="-534624"/>
                    <a:pt x="7526" y="-542150"/>
                    <a:pt x="16800" y="-542150"/>
                  </a:cubicBezTo>
                  <a:lnTo>
                    <a:pt x="37800" y="-5421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4311494" y="2262560"/>
              <a:ext cx="75600" cy="99400"/>
            </a:xfrm>
            <a:custGeom>
              <a:avLst/>
              <a:gdLst/>
              <a:ahLst/>
              <a:cxnLst/>
              <a:rect l="0" t="0" r="0" b="0"/>
              <a:pathLst>
                <a:path w="75600" h="99400" fill="none">
                  <a:moveTo>
                    <a:pt x="-37800" y="49700"/>
                  </a:moveTo>
                  <a:lnTo>
                    <a:pt x="0" y="49700"/>
                  </a:ln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5171094" y="2163160"/>
              <a:ext cx="75600" cy="99400"/>
            </a:xfrm>
            <a:custGeom>
              <a:avLst/>
              <a:gdLst/>
              <a:ahLst/>
              <a:cxnLst/>
              <a:rect l="0" t="0" r="0" b="0"/>
              <a:pathLst>
                <a:path w="75600" h="99400" fill="none">
                  <a:moveTo>
                    <a:pt x="-37800" y="49700"/>
                  </a:moveTo>
                  <a:lnTo>
                    <a:pt x="0" y="49700"/>
                  </a:ln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5171094" y="22128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5171094" y="22625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4311494" y="23619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3919494" y="3010860"/>
              <a:ext cx="37800" cy="771400"/>
            </a:xfrm>
            <a:custGeom>
              <a:avLst/>
              <a:gdLst/>
              <a:ahLst/>
              <a:cxnLst/>
              <a:rect l="0" t="0" r="0" b="0"/>
              <a:pathLst>
                <a:path w="37800" h="771400" fill="none">
                  <a:moveTo>
                    <a:pt x="0" y="385700"/>
                  </a:moveTo>
                  <a:lnTo>
                    <a:pt x="0" y="-368900"/>
                  </a:lnTo>
                  <a:cubicBezTo>
                    <a:pt x="0" y="-378174"/>
                    <a:pt x="7526" y="-385700"/>
                    <a:pt x="16800" y="-385700"/>
                  </a:cubicBezTo>
                  <a:lnTo>
                    <a:pt x="37800" y="-385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4871494" y="25842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4871494" y="26661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3919494" y="3133710"/>
              <a:ext cx="37800" cy="525700"/>
            </a:xfrm>
            <a:custGeom>
              <a:avLst/>
              <a:gdLst/>
              <a:ahLst/>
              <a:cxnLst/>
              <a:rect l="0" t="0" r="0" b="0"/>
              <a:pathLst>
                <a:path w="37800" h="525700" fill="none">
                  <a:moveTo>
                    <a:pt x="0" y="262850"/>
                  </a:moveTo>
                  <a:lnTo>
                    <a:pt x="0" y="-246050"/>
                  </a:lnTo>
                  <a:cubicBezTo>
                    <a:pt x="0" y="-255324"/>
                    <a:pt x="7526" y="-262850"/>
                    <a:pt x="16800" y="-262850"/>
                  </a:cubicBezTo>
                  <a:lnTo>
                    <a:pt x="37800" y="-262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4944294" y="28708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3919494" y="3215610"/>
              <a:ext cx="37800" cy="361900"/>
            </a:xfrm>
            <a:custGeom>
              <a:avLst/>
              <a:gdLst/>
              <a:ahLst/>
              <a:cxnLst/>
              <a:rect l="0" t="0" r="0" b="0"/>
              <a:pathLst>
                <a:path w="37800" h="361900" fill="none">
                  <a:moveTo>
                    <a:pt x="0" y="180950"/>
                  </a:moveTo>
                  <a:lnTo>
                    <a:pt x="0" y="-164150"/>
                  </a:lnTo>
                  <a:cubicBezTo>
                    <a:pt x="0" y="-173424"/>
                    <a:pt x="7526" y="-180950"/>
                    <a:pt x="16800" y="-180950"/>
                  </a:cubicBezTo>
                  <a:lnTo>
                    <a:pt x="37800" y="-18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4300294" y="30346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3919494" y="3420360"/>
              <a:ext cx="37800" cy="47600"/>
            </a:xfrm>
            <a:custGeom>
              <a:avLst/>
              <a:gdLst/>
              <a:ahLst/>
              <a:cxnLst/>
              <a:rect l="0" t="0" r="0" b="0"/>
              <a:pathLst>
                <a:path w="37800" h="47600" fill="none">
                  <a:moveTo>
                    <a:pt x="0" y="-23800"/>
                  </a:moveTo>
                  <a:lnTo>
                    <a:pt x="0" y="7000"/>
                  </a:lnTo>
                  <a:cubicBezTo>
                    <a:pt x="0" y="16274"/>
                    <a:pt x="7526" y="23800"/>
                    <a:pt x="16800" y="23800"/>
                  </a:cubicBezTo>
                  <a:lnTo>
                    <a:pt x="37800" y="238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4664294" y="3321310"/>
              <a:ext cx="75600" cy="245700"/>
            </a:xfrm>
            <a:custGeom>
              <a:avLst/>
              <a:gdLst/>
              <a:ahLst/>
              <a:cxnLst/>
              <a:rect l="0" t="0" r="0" b="0"/>
              <a:pathLst>
                <a:path w="75600" h="245700" fill="none">
                  <a:moveTo>
                    <a:pt x="-37800" y="122850"/>
                  </a:moveTo>
                  <a:lnTo>
                    <a:pt x="0" y="122850"/>
                  </a:lnTo>
                  <a:lnTo>
                    <a:pt x="0" y="-106050"/>
                  </a:lnTo>
                  <a:cubicBezTo>
                    <a:pt x="0" y="-115324"/>
                    <a:pt x="7526" y="-122850"/>
                    <a:pt x="16800" y="-122850"/>
                  </a:cubicBezTo>
                  <a:lnTo>
                    <a:pt x="37800" y="-122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6187494" y="31984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4664294" y="34032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40950"/>
                  </a:move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4664294" y="34851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4664294" y="3567010"/>
              <a:ext cx="37800" cy="245700"/>
            </a:xfrm>
            <a:custGeom>
              <a:avLst/>
              <a:gdLst/>
              <a:ahLst/>
              <a:cxnLst/>
              <a:rect l="0" t="0" r="0" b="0"/>
              <a:pathLst>
                <a:path w="37800" h="245700" fill="none">
                  <a:moveTo>
                    <a:pt x="0" y="-122850"/>
                  </a:moveTo>
                  <a:lnTo>
                    <a:pt x="0" y="106050"/>
                  </a:lnTo>
                  <a:cubicBezTo>
                    <a:pt x="0" y="115324"/>
                    <a:pt x="7526" y="122850"/>
                    <a:pt x="16800" y="122850"/>
                  </a:cubicBezTo>
                  <a:lnTo>
                    <a:pt x="37800" y="122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6187494" y="36898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3919494" y="3955160"/>
              <a:ext cx="37800" cy="1117200"/>
            </a:xfrm>
            <a:custGeom>
              <a:avLst/>
              <a:gdLst/>
              <a:ahLst/>
              <a:cxnLst/>
              <a:rect l="0" t="0" r="0" b="0"/>
              <a:pathLst>
                <a:path w="37800" h="1117200" fill="none">
                  <a:moveTo>
                    <a:pt x="0" y="-558600"/>
                  </a:moveTo>
                  <a:lnTo>
                    <a:pt x="0" y="541800"/>
                  </a:lnTo>
                  <a:cubicBezTo>
                    <a:pt x="0" y="551074"/>
                    <a:pt x="7526" y="558600"/>
                    <a:pt x="16800" y="558600"/>
                  </a:cubicBezTo>
                  <a:lnTo>
                    <a:pt x="37800" y="558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9" name="MMConnector"/>
            <p:cNvSpPr/>
            <p:nvPr/>
          </p:nvSpPr>
          <p:spPr>
            <a:xfrm>
              <a:off x="4364694" y="4266310"/>
              <a:ext cx="75600" cy="494900"/>
            </a:xfrm>
            <a:custGeom>
              <a:avLst/>
              <a:gdLst/>
              <a:ahLst/>
              <a:cxnLst/>
              <a:rect l="0" t="0" r="0" b="0"/>
              <a:pathLst>
                <a:path w="75600" h="494900" fill="none">
                  <a:moveTo>
                    <a:pt x="-37800" y="247450"/>
                  </a:moveTo>
                  <a:lnTo>
                    <a:pt x="0" y="247450"/>
                  </a:lnTo>
                  <a:lnTo>
                    <a:pt x="0" y="-230650"/>
                  </a:lnTo>
                  <a:cubicBezTo>
                    <a:pt x="0" y="-239924"/>
                    <a:pt x="7526" y="-247450"/>
                    <a:pt x="16800" y="-247450"/>
                  </a:cubicBezTo>
                  <a:lnTo>
                    <a:pt x="37800" y="-2474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1" name="MMConnector"/>
            <p:cNvSpPr/>
            <p:nvPr/>
          </p:nvSpPr>
          <p:spPr>
            <a:xfrm>
              <a:off x="5311094" y="3936260"/>
              <a:ext cx="75600" cy="165200"/>
            </a:xfrm>
            <a:custGeom>
              <a:avLst/>
              <a:gdLst/>
              <a:ahLst/>
              <a:cxnLst/>
              <a:rect l="0" t="0" r="0" b="0"/>
              <a:pathLst>
                <a:path w="75600" h="165200" fill="none">
                  <a:moveTo>
                    <a:pt x="-37800" y="82600"/>
                  </a:moveTo>
                  <a:lnTo>
                    <a:pt x="0" y="82600"/>
                  </a:lnTo>
                  <a:lnTo>
                    <a:pt x="0" y="-65800"/>
                  </a:lnTo>
                  <a:cubicBezTo>
                    <a:pt x="0" y="-75074"/>
                    <a:pt x="7526" y="-82600"/>
                    <a:pt x="16800" y="-82600"/>
                  </a:cubicBezTo>
                  <a:lnTo>
                    <a:pt x="37800" y="-82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3" name="MMConnector"/>
            <p:cNvSpPr/>
            <p:nvPr/>
          </p:nvSpPr>
          <p:spPr>
            <a:xfrm>
              <a:off x="5311094" y="4002060"/>
              <a:ext cx="37800" cy="33600"/>
            </a:xfrm>
            <a:custGeom>
              <a:avLst/>
              <a:gdLst/>
              <a:ahLst/>
              <a:cxnLst/>
              <a:rect l="0" t="0" r="0" b="0"/>
              <a:pathLst>
                <a:path w="37800" h="33600" fill="none">
                  <a:moveTo>
                    <a:pt x="0" y="16800"/>
                  </a:moveTo>
                  <a:lnTo>
                    <a:pt x="0" y="0"/>
                  </a:lnTo>
                  <a:cubicBezTo>
                    <a:pt x="0" y="-9274"/>
                    <a:pt x="7526" y="-16800"/>
                    <a:pt x="16800" y="-16800"/>
                  </a:cubicBezTo>
                  <a:lnTo>
                    <a:pt x="37800" y="-168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5" name="MMConnector"/>
            <p:cNvSpPr/>
            <p:nvPr/>
          </p:nvSpPr>
          <p:spPr>
            <a:xfrm>
              <a:off x="5311094" y="4051760"/>
              <a:ext cx="37800" cy="65800"/>
            </a:xfrm>
            <a:custGeom>
              <a:avLst/>
              <a:gdLst/>
              <a:ahLst/>
              <a:cxnLst/>
              <a:rect l="0" t="0" r="0" b="0"/>
              <a:pathLst>
                <a:path w="37800" h="65800" fill="none">
                  <a:moveTo>
                    <a:pt x="0" y="-32900"/>
                  </a:moveTo>
                  <a:lnTo>
                    <a:pt x="0" y="16100"/>
                  </a:lnTo>
                  <a:cubicBezTo>
                    <a:pt x="0" y="25374"/>
                    <a:pt x="7526" y="32900"/>
                    <a:pt x="16800" y="32900"/>
                  </a:cubicBezTo>
                  <a:lnTo>
                    <a:pt x="37800" y="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7" name="MMConnector"/>
            <p:cNvSpPr/>
            <p:nvPr/>
          </p:nvSpPr>
          <p:spPr>
            <a:xfrm>
              <a:off x="5311094" y="4101460"/>
              <a:ext cx="37800" cy="165200"/>
            </a:xfrm>
            <a:custGeom>
              <a:avLst/>
              <a:gdLst/>
              <a:ahLst/>
              <a:cxnLst/>
              <a:rect l="0" t="0" r="0" b="0"/>
              <a:pathLst>
                <a:path w="37800" h="165200" fill="none">
                  <a:moveTo>
                    <a:pt x="0" y="-82600"/>
                  </a:moveTo>
                  <a:lnTo>
                    <a:pt x="0" y="65800"/>
                  </a:lnTo>
                  <a:cubicBezTo>
                    <a:pt x="0" y="75074"/>
                    <a:pt x="7526" y="82600"/>
                    <a:pt x="16800" y="82600"/>
                  </a:cubicBezTo>
                  <a:lnTo>
                    <a:pt x="37800" y="82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9" name="MMConnector"/>
            <p:cNvSpPr/>
            <p:nvPr/>
          </p:nvSpPr>
          <p:spPr>
            <a:xfrm>
              <a:off x="4364694" y="4473160"/>
              <a:ext cx="37800" cy="81200"/>
            </a:xfrm>
            <a:custGeom>
              <a:avLst/>
              <a:gdLst/>
              <a:ahLst/>
              <a:cxnLst/>
              <a:rect l="0" t="0" r="0" b="0"/>
              <a:pathLst>
                <a:path w="37800" h="81200" fill="none">
                  <a:moveTo>
                    <a:pt x="0" y="40600"/>
                  </a:moveTo>
                  <a:lnTo>
                    <a:pt x="0" y="-23800"/>
                  </a:lnTo>
                  <a:cubicBezTo>
                    <a:pt x="0" y="-33074"/>
                    <a:pt x="7526" y="-40600"/>
                    <a:pt x="16800" y="-40600"/>
                  </a:cubicBezTo>
                  <a:lnTo>
                    <a:pt x="37800" y="-40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1" name="MMConnector"/>
            <p:cNvSpPr/>
            <p:nvPr/>
          </p:nvSpPr>
          <p:spPr>
            <a:xfrm>
              <a:off x="5607894" y="4358010"/>
              <a:ext cx="75600" cy="149100"/>
            </a:xfrm>
            <a:custGeom>
              <a:avLst/>
              <a:gdLst/>
              <a:ahLst/>
              <a:cxnLst/>
              <a:rect l="0" t="0" r="0" b="0"/>
              <a:pathLst>
                <a:path w="75600" h="149100" fill="none">
                  <a:moveTo>
                    <a:pt x="-37800" y="74550"/>
                  </a:moveTo>
                  <a:lnTo>
                    <a:pt x="0" y="74550"/>
                  </a:lnTo>
                  <a:lnTo>
                    <a:pt x="0" y="-57750"/>
                  </a:lnTo>
                  <a:cubicBezTo>
                    <a:pt x="0" y="-67024"/>
                    <a:pt x="7526" y="-74550"/>
                    <a:pt x="16800" y="-74550"/>
                  </a:cubicBezTo>
                  <a:lnTo>
                    <a:pt x="37800" y="-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3" name="MMConnector"/>
            <p:cNvSpPr/>
            <p:nvPr/>
          </p:nvSpPr>
          <p:spPr>
            <a:xfrm>
              <a:off x="5607894" y="44077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24850"/>
                  </a:moveTo>
                  <a:lnTo>
                    <a:pt x="0" y="-8050"/>
                  </a:lnTo>
                  <a:cubicBezTo>
                    <a:pt x="0" y="-17324"/>
                    <a:pt x="7526" y="-24850"/>
                    <a:pt x="16800" y="-24850"/>
                  </a:cubicBezTo>
                  <a:lnTo>
                    <a:pt x="37800" y="-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5" name="MMConnector"/>
            <p:cNvSpPr/>
            <p:nvPr/>
          </p:nvSpPr>
          <p:spPr>
            <a:xfrm>
              <a:off x="5607894" y="44574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-24850"/>
                  </a:moveTo>
                  <a:lnTo>
                    <a:pt x="0" y="8050"/>
                  </a:lnTo>
                  <a:cubicBezTo>
                    <a:pt x="0" y="17324"/>
                    <a:pt x="7526" y="24850"/>
                    <a:pt x="16800" y="24850"/>
                  </a:cubicBezTo>
                  <a:lnTo>
                    <a:pt x="37800" y="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7" name="MMConnector"/>
            <p:cNvSpPr/>
            <p:nvPr/>
          </p:nvSpPr>
          <p:spPr>
            <a:xfrm>
              <a:off x="5607894" y="4507110"/>
              <a:ext cx="37800" cy="149100"/>
            </a:xfrm>
            <a:custGeom>
              <a:avLst/>
              <a:gdLst/>
              <a:ahLst/>
              <a:cxnLst/>
              <a:rect l="0" t="0" r="0" b="0"/>
              <a:pathLst>
                <a:path w="37800" h="149100" fill="none">
                  <a:moveTo>
                    <a:pt x="0" y="-74550"/>
                  </a:moveTo>
                  <a:lnTo>
                    <a:pt x="0" y="57750"/>
                  </a:lnTo>
                  <a:cubicBezTo>
                    <a:pt x="0" y="67024"/>
                    <a:pt x="7526" y="74550"/>
                    <a:pt x="16800" y="74550"/>
                  </a:cubicBezTo>
                  <a:lnTo>
                    <a:pt x="37800" y="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9" name="MMConnector"/>
            <p:cNvSpPr/>
            <p:nvPr/>
          </p:nvSpPr>
          <p:spPr>
            <a:xfrm>
              <a:off x="4364694" y="4629610"/>
              <a:ext cx="37800" cy="231700"/>
            </a:xfrm>
            <a:custGeom>
              <a:avLst/>
              <a:gdLst/>
              <a:ahLst/>
              <a:cxnLst/>
              <a:rect l="0" t="0" r="0" b="0"/>
              <a:pathLst>
                <a:path w="37800" h="231700" fill="none">
                  <a:moveTo>
                    <a:pt x="0" y="-115850"/>
                  </a:moveTo>
                  <a:lnTo>
                    <a:pt x="0" y="99050"/>
                  </a:lnTo>
                  <a:cubicBezTo>
                    <a:pt x="0" y="108324"/>
                    <a:pt x="7526" y="115850"/>
                    <a:pt x="16800" y="115850"/>
                  </a:cubicBezTo>
                  <a:lnTo>
                    <a:pt x="37800" y="115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1" name="MMConnector"/>
            <p:cNvSpPr/>
            <p:nvPr/>
          </p:nvSpPr>
          <p:spPr>
            <a:xfrm>
              <a:off x="4364694" y="4711510"/>
              <a:ext cx="37800" cy="395500"/>
            </a:xfrm>
            <a:custGeom>
              <a:avLst/>
              <a:gdLst/>
              <a:ahLst/>
              <a:cxnLst/>
              <a:rect l="0" t="0" r="0" b="0"/>
              <a:pathLst>
                <a:path w="37800" h="395500" fill="none">
                  <a:moveTo>
                    <a:pt x="0" y="-197750"/>
                  </a:moveTo>
                  <a:lnTo>
                    <a:pt x="0" y="180950"/>
                  </a:lnTo>
                  <a:cubicBezTo>
                    <a:pt x="0" y="190224"/>
                    <a:pt x="7526" y="197750"/>
                    <a:pt x="16800" y="197750"/>
                  </a:cubicBezTo>
                  <a:lnTo>
                    <a:pt x="37800" y="1977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3" name="MMConnector"/>
            <p:cNvSpPr/>
            <p:nvPr/>
          </p:nvSpPr>
          <p:spPr>
            <a:xfrm>
              <a:off x="4364694" y="4761210"/>
              <a:ext cx="37800" cy="494900"/>
            </a:xfrm>
            <a:custGeom>
              <a:avLst/>
              <a:gdLst/>
              <a:ahLst/>
              <a:cxnLst/>
              <a:rect l="0" t="0" r="0" b="0"/>
              <a:pathLst>
                <a:path w="37800" h="494900" fill="none">
                  <a:moveTo>
                    <a:pt x="0" y="-247450"/>
                  </a:moveTo>
                  <a:lnTo>
                    <a:pt x="0" y="230650"/>
                  </a:lnTo>
                  <a:cubicBezTo>
                    <a:pt x="0" y="239924"/>
                    <a:pt x="7526" y="247450"/>
                    <a:pt x="16800" y="247450"/>
                  </a:cubicBezTo>
                  <a:lnTo>
                    <a:pt x="37800" y="2474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5" name="MMConnector"/>
            <p:cNvSpPr/>
            <p:nvPr/>
          </p:nvSpPr>
          <p:spPr>
            <a:xfrm>
              <a:off x="5129094" y="47454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7" name="MMConnector"/>
            <p:cNvSpPr/>
            <p:nvPr/>
          </p:nvSpPr>
          <p:spPr>
            <a:xfrm>
              <a:off x="3919494" y="4285210"/>
              <a:ext cx="37800" cy="1777300"/>
            </a:xfrm>
            <a:custGeom>
              <a:avLst/>
              <a:gdLst/>
              <a:ahLst/>
              <a:cxnLst/>
              <a:rect l="0" t="0" r="0" b="0"/>
              <a:pathLst>
                <a:path w="37800" h="1777300" fill="none">
                  <a:moveTo>
                    <a:pt x="0" y="-888650"/>
                  </a:moveTo>
                  <a:lnTo>
                    <a:pt x="0" y="871850"/>
                  </a:lnTo>
                  <a:cubicBezTo>
                    <a:pt x="0" y="881124"/>
                    <a:pt x="7526" y="888650"/>
                    <a:pt x="16800" y="888650"/>
                  </a:cubicBezTo>
                  <a:lnTo>
                    <a:pt x="37800" y="8886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9" name="MMConnector"/>
            <p:cNvSpPr/>
            <p:nvPr/>
          </p:nvSpPr>
          <p:spPr>
            <a:xfrm>
              <a:off x="4647494" y="5140960"/>
              <a:ext cx="75600" cy="65800"/>
            </a:xfrm>
            <a:custGeom>
              <a:avLst/>
              <a:gdLst/>
              <a:ahLst/>
              <a:cxnLst/>
              <a:rect l="0" t="0" r="0" b="0"/>
              <a:pathLst>
                <a:path w="75600" h="65800" fill="none">
                  <a:moveTo>
                    <a:pt x="-37800" y="32900"/>
                  </a:moveTo>
                  <a:lnTo>
                    <a:pt x="0" y="32900"/>
                  </a:lnTo>
                  <a:lnTo>
                    <a:pt x="0" y="-16100"/>
                  </a:lnTo>
                  <a:cubicBezTo>
                    <a:pt x="0" y="-25374"/>
                    <a:pt x="7526" y="-32900"/>
                    <a:pt x="16800" y="-32900"/>
                  </a:cubicBezTo>
                  <a:lnTo>
                    <a:pt x="37800" y="-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1" name="MMConnector"/>
            <p:cNvSpPr/>
            <p:nvPr/>
          </p:nvSpPr>
          <p:spPr>
            <a:xfrm>
              <a:off x="4647494" y="5206760"/>
              <a:ext cx="37800" cy="65800"/>
            </a:xfrm>
            <a:custGeom>
              <a:avLst/>
              <a:gdLst/>
              <a:ahLst/>
              <a:cxnLst/>
              <a:rect l="0" t="0" r="0" b="0"/>
              <a:pathLst>
                <a:path w="37800" h="65800" fill="none">
                  <a:moveTo>
                    <a:pt x="0" y="-32900"/>
                  </a:moveTo>
                  <a:lnTo>
                    <a:pt x="0" y="16100"/>
                  </a:lnTo>
                  <a:cubicBezTo>
                    <a:pt x="0" y="25374"/>
                    <a:pt x="7526" y="32900"/>
                    <a:pt x="16800" y="32900"/>
                  </a:cubicBezTo>
                  <a:lnTo>
                    <a:pt x="37800" y="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3" name="MMConnector"/>
            <p:cNvSpPr/>
            <p:nvPr/>
          </p:nvSpPr>
          <p:spPr>
            <a:xfrm>
              <a:off x="5437094" y="52396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5" name="MMConnector"/>
            <p:cNvSpPr/>
            <p:nvPr/>
          </p:nvSpPr>
          <p:spPr>
            <a:xfrm>
              <a:off x="3919494" y="4522160"/>
              <a:ext cx="37800" cy="2251200"/>
            </a:xfrm>
            <a:custGeom>
              <a:avLst/>
              <a:gdLst/>
              <a:ahLst/>
              <a:cxnLst/>
              <a:rect l="0" t="0" r="0" b="0"/>
              <a:pathLst>
                <a:path w="37800" h="2251200" fill="none">
                  <a:moveTo>
                    <a:pt x="0" y="-1125600"/>
                  </a:moveTo>
                  <a:lnTo>
                    <a:pt x="0" y="1108800"/>
                  </a:lnTo>
                  <a:cubicBezTo>
                    <a:pt x="0" y="1118074"/>
                    <a:pt x="7526" y="1125600"/>
                    <a:pt x="16800" y="1125600"/>
                  </a:cubicBezTo>
                  <a:lnTo>
                    <a:pt x="37800" y="1125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7" name="MMConnector"/>
            <p:cNvSpPr/>
            <p:nvPr/>
          </p:nvSpPr>
          <p:spPr>
            <a:xfrm>
              <a:off x="4776294" y="5541710"/>
              <a:ext cx="75600" cy="212100"/>
            </a:xfrm>
            <a:custGeom>
              <a:avLst/>
              <a:gdLst/>
              <a:ahLst/>
              <a:cxnLst/>
              <a:rect l="0" t="0" r="0" b="0"/>
              <a:pathLst>
                <a:path w="75600" h="212100" fill="none">
                  <a:moveTo>
                    <a:pt x="-37800" y="106050"/>
                  </a:moveTo>
                  <a:lnTo>
                    <a:pt x="0" y="106050"/>
                  </a:lnTo>
                  <a:lnTo>
                    <a:pt x="0" y="-89250"/>
                  </a:lnTo>
                  <a:cubicBezTo>
                    <a:pt x="0" y="-98524"/>
                    <a:pt x="7526" y="-106050"/>
                    <a:pt x="16800" y="-106050"/>
                  </a:cubicBezTo>
                  <a:lnTo>
                    <a:pt x="37800" y="-1060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9" name="MMConnector"/>
            <p:cNvSpPr/>
            <p:nvPr/>
          </p:nvSpPr>
          <p:spPr>
            <a:xfrm>
              <a:off x="4776294" y="5655810"/>
              <a:ext cx="37800" cy="16100"/>
            </a:xfrm>
            <a:custGeom>
              <a:avLst/>
              <a:gdLst/>
              <a:ahLst/>
              <a:cxnLst/>
              <a:rect l="0" t="0" r="0" b="0"/>
              <a:pathLst>
                <a:path w="37800" h="16100" fill="none">
                  <a:moveTo>
                    <a:pt x="0" y="-8050"/>
                  </a:moveTo>
                  <a:cubicBezTo>
                    <a:pt x="0" y="837"/>
                    <a:pt x="7526" y="8050"/>
                    <a:pt x="16800" y="8050"/>
                  </a:cubicBezTo>
                  <a:lnTo>
                    <a:pt x="37800" y="80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1" name="MMConnector"/>
            <p:cNvSpPr/>
            <p:nvPr/>
          </p:nvSpPr>
          <p:spPr>
            <a:xfrm>
              <a:off x="4776294" y="5753810"/>
              <a:ext cx="37800" cy="212100"/>
            </a:xfrm>
            <a:custGeom>
              <a:avLst/>
              <a:gdLst/>
              <a:ahLst/>
              <a:cxnLst/>
              <a:rect l="0" t="0" r="0" b="0"/>
              <a:pathLst>
                <a:path w="37800" h="212100" fill="none">
                  <a:moveTo>
                    <a:pt x="0" y="-106050"/>
                  </a:moveTo>
                  <a:lnTo>
                    <a:pt x="0" y="89250"/>
                  </a:lnTo>
                  <a:cubicBezTo>
                    <a:pt x="0" y="98524"/>
                    <a:pt x="7526" y="106050"/>
                    <a:pt x="16800" y="106050"/>
                  </a:cubicBezTo>
                  <a:lnTo>
                    <a:pt x="37800" y="1060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5" name="MMConnector"/>
            <p:cNvSpPr/>
            <p:nvPr/>
          </p:nvSpPr>
          <p:spPr>
            <a:xfrm>
              <a:off x="3421094" y="6148260"/>
              <a:ext cx="75600" cy="165200"/>
            </a:xfrm>
            <a:custGeom>
              <a:avLst/>
              <a:gdLst/>
              <a:ahLst/>
              <a:cxnLst/>
              <a:rect l="0" t="0" r="0" b="0"/>
              <a:pathLst>
                <a:path w="75600" h="165200" fill="none">
                  <a:moveTo>
                    <a:pt x="-37800" y="82600"/>
                  </a:moveTo>
                  <a:lnTo>
                    <a:pt x="0" y="82600"/>
                  </a:lnTo>
                  <a:lnTo>
                    <a:pt x="0" y="-65800"/>
                  </a:lnTo>
                  <a:cubicBezTo>
                    <a:pt x="0" y="-75074"/>
                    <a:pt x="7526" y="-82600"/>
                    <a:pt x="16800" y="-82600"/>
                  </a:cubicBezTo>
                  <a:lnTo>
                    <a:pt x="37800" y="-82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7" name="MMConnector"/>
            <p:cNvSpPr/>
            <p:nvPr/>
          </p:nvSpPr>
          <p:spPr>
            <a:xfrm>
              <a:off x="3421094" y="6197960"/>
              <a:ext cx="37800" cy="65800"/>
            </a:xfrm>
            <a:custGeom>
              <a:avLst/>
              <a:gdLst/>
              <a:ahLst/>
              <a:cxnLst/>
              <a:rect l="0" t="0" r="0" b="0"/>
              <a:pathLst>
                <a:path w="37800" h="65800" fill="none">
                  <a:moveTo>
                    <a:pt x="0" y="32900"/>
                  </a:moveTo>
                  <a:lnTo>
                    <a:pt x="0" y="-16100"/>
                  </a:lnTo>
                  <a:cubicBezTo>
                    <a:pt x="0" y="-25374"/>
                    <a:pt x="7526" y="-32900"/>
                    <a:pt x="16800" y="-32900"/>
                  </a:cubicBezTo>
                  <a:lnTo>
                    <a:pt x="37800" y="-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9" name="MMConnector"/>
            <p:cNvSpPr/>
            <p:nvPr/>
          </p:nvSpPr>
          <p:spPr>
            <a:xfrm>
              <a:off x="3421094" y="6247660"/>
              <a:ext cx="37800" cy="33600"/>
            </a:xfrm>
            <a:custGeom>
              <a:avLst/>
              <a:gdLst/>
              <a:ahLst/>
              <a:cxnLst/>
              <a:rect l="0" t="0" r="0" b="0"/>
              <a:pathLst>
                <a:path w="37800" h="33600" fill="none">
                  <a:moveTo>
                    <a:pt x="0" y="-16800"/>
                  </a:moveTo>
                  <a:lnTo>
                    <a:pt x="0" y="0"/>
                  </a:lnTo>
                  <a:cubicBezTo>
                    <a:pt x="0" y="9274"/>
                    <a:pt x="7526" y="16800"/>
                    <a:pt x="16800" y="16800"/>
                  </a:cubicBezTo>
                  <a:lnTo>
                    <a:pt x="37800" y="168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1" name="MMConnector"/>
            <p:cNvSpPr/>
            <p:nvPr/>
          </p:nvSpPr>
          <p:spPr>
            <a:xfrm>
              <a:off x="3421094" y="6313460"/>
              <a:ext cx="37800" cy="165200"/>
            </a:xfrm>
            <a:custGeom>
              <a:avLst/>
              <a:gdLst/>
              <a:ahLst/>
              <a:cxnLst/>
              <a:rect l="0" t="0" r="0" b="0"/>
              <a:pathLst>
                <a:path w="37800" h="165200" fill="none">
                  <a:moveTo>
                    <a:pt x="0" y="-82600"/>
                  </a:moveTo>
                  <a:lnTo>
                    <a:pt x="0" y="65800"/>
                  </a:lnTo>
                  <a:cubicBezTo>
                    <a:pt x="0" y="75074"/>
                    <a:pt x="7526" y="82600"/>
                    <a:pt x="16800" y="82600"/>
                  </a:cubicBezTo>
                  <a:lnTo>
                    <a:pt x="37800" y="826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3" name="MMConnector"/>
            <p:cNvSpPr/>
            <p:nvPr/>
          </p:nvSpPr>
          <p:spPr>
            <a:xfrm>
              <a:off x="2281494" y="5299335"/>
              <a:ext cx="176400" cy="3093650"/>
            </a:xfrm>
            <a:custGeom>
              <a:avLst/>
              <a:gdLst/>
              <a:ahLst/>
              <a:cxnLst/>
              <a:rect l="0" t="0" r="0" b="0"/>
              <a:pathLst>
                <a:path w="176400" h="3093650" fill="none">
                  <a:moveTo>
                    <a:pt x="169400" y="-1546825"/>
                  </a:moveTo>
                  <a:lnTo>
                    <a:pt x="257600" y="-1546825"/>
                  </a:lnTo>
                  <a:lnTo>
                    <a:pt x="257600" y="1530025"/>
                  </a:lnTo>
                  <a:cubicBezTo>
                    <a:pt x="257600" y="1539299"/>
                    <a:pt x="265126" y="1546825"/>
                    <a:pt x="274400" y="1546825"/>
                  </a:cubicBezTo>
                  <a:lnTo>
                    <a:pt x="345800" y="1546825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245" name="MMConnector"/>
            <p:cNvSpPr/>
            <p:nvPr/>
          </p:nvSpPr>
          <p:spPr>
            <a:xfrm>
              <a:off x="3432294" y="6756210"/>
              <a:ext cx="75600" cy="179900"/>
            </a:xfrm>
            <a:custGeom>
              <a:avLst/>
              <a:gdLst/>
              <a:ahLst/>
              <a:cxnLst/>
              <a:rect l="0" t="0" r="0" b="0"/>
              <a:pathLst>
                <a:path w="75600" h="179900" fill="none">
                  <a:moveTo>
                    <a:pt x="-37800" y="89950"/>
                  </a:moveTo>
                  <a:lnTo>
                    <a:pt x="0" y="89950"/>
                  </a:lnTo>
                  <a:lnTo>
                    <a:pt x="0" y="-73150"/>
                  </a:lnTo>
                  <a:cubicBezTo>
                    <a:pt x="0" y="-82424"/>
                    <a:pt x="7526" y="-89950"/>
                    <a:pt x="16800" y="-89950"/>
                  </a:cubicBezTo>
                  <a:lnTo>
                    <a:pt x="37800" y="-89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7" name="MMConnector"/>
            <p:cNvSpPr/>
            <p:nvPr/>
          </p:nvSpPr>
          <p:spPr>
            <a:xfrm>
              <a:off x="3432294" y="6854210"/>
              <a:ext cx="37800" cy="16100"/>
            </a:xfrm>
            <a:custGeom>
              <a:avLst/>
              <a:gdLst/>
              <a:ahLst/>
              <a:cxnLst/>
              <a:rect l="0" t="0" r="0" b="0"/>
              <a:pathLst>
                <a:path w="37800" h="16100" fill="none">
                  <a:moveTo>
                    <a:pt x="0" y="-8050"/>
                  </a:moveTo>
                  <a:cubicBezTo>
                    <a:pt x="0" y="837"/>
                    <a:pt x="7526" y="8050"/>
                    <a:pt x="16800" y="8050"/>
                  </a:cubicBezTo>
                  <a:lnTo>
                    <a:pt x="37800" y="80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9" name="MMConnector"/>
            <p:cNvSpPr/>
            <p:nvPr/>
          </p:nvSpPr>
          <p:spPr>
            <a:xfrm>
              <a:off x="3432294" y="6936110"/>
              <a:ext cx="37800" cy="179900"/>
            </a:xfrm>
            <a:custGeom>
              <a:avLst/>
              <a:gdLst/>
              <a:ahLst/>
              <a:cxnLst/>
              <a:rect l="0" t="0" r="0" b="0"/>
              <a:pathLst>
                <a:path w="37800" h="179900" fill="none">
                  <a:moveTo>
                    <a:pt x="0" y="-89950"/>
                  </a:moveTo>
                  <a:lnTo>
                    <a:pt x="0" y="73150"/>
                  </a:lnTo>
                  <a:cubicBezTo>
                    <a:pt x="0" y="82424"/>
                    <a:pt x="7526" y="89950"/>
                    <a:pt x="16800" y="89950"/>
                  </a:cubicBezTo>
                  <a:lnTo>
                    <a:pt x="37800" y="89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1420494" y="3665710"/>
              <a:ext cx="1030400" cy="173600"/>
            </a:xfrm>
            <a:custGeom>
              <a:avLst/>
              <a:gdLst>
                <a:gd name="rtl" fmla="*/ 56840 w 1030400"/>
                <a:gd name="rtt" fmla="*/ 45640 h 173600"/>
                <a:gd name="rtr" fmla="*/ 975240 w 1030400"/>
                <a:gd name="rtb" fmla="*/ 129640 h 173600"/>
              </a:gdLst>
              <a:ahLst/>
              <a:cxnLst/>
              <a:rect l="rtl" t="rtt" r="rtr" b="rtb"/>
              <a:pathLst>
                <a:path w="1030400" h="173600">
                  <a:moveTo>
                    <a:pt x="11200" y="0"/>
                  </a:moveTo>
                  <a:lnTo>
                    <a:pt x="1019200" y="0"/>
                  </a:lnTo>
                  <a:cubicBezTo>
                    <a:pt x="1026726" y="0"/>
                    <a:pt x="1030400" y="3674"/>
                    <a:pt x="1030400" y="11200"/>
                  </a:cubicBezTo>
                  <a:lnTo>
                    <a:pt x="1030400" y="162400"/>
                  </a:lnTo>
                  <a:cubicBezTo>
                    <a:pt x="1030400" y="169926"/>
                    <a:pt x="1026726" y="173600"/>
                    <a:pt x="1019200" y="173600"/>
                  </a:cubicBezTo>
                  <a:lnTo>
                    <a:pt x="11200" y="173600"/>
                  </a:lnTo>
                  <a:cubicBezTo>
                    <a:pt x="3674" y="173600"/>
                    <a:pt x="0" y="169926"/>
                    <a:pt x="0" y="162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00AF54"/>
            </a:solidFill>
            <a:ln w="84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FFFFFF"/>
                  </a:solidFill>
                  <a:latin typeface="Arial"/>
                </a:rPr>
                <a:t>Health problems of the aged</a:t>
              </a:r>
            </a:p>
          </p:txBody>
        </p:sp>
        <p:sp>
          <p:nvSpPr>
            <p:cNvPr id="102" name="MainTopic"/>
            <p:cNvSpPr/>
            <p:nvPr/>
          </p:nvSpPr>
          <p:spPr>
            <a:xfrm>
              <a:off x="2627294" y="602860"/>
              <a:ext cx="1450400" cy="112000"/>
            </a:xfrm>
            <a:custGeom>
              <a:avLst/>
              <a:gdLst>
                <a:gd name="rtl" fmla="*/ 49840 w 1450400"/>
                <a:gd name="rtt" fmla="*/ 24640 h 112000"/>
                <a:gd name="rtr" fmla="*/ 1402240 w 1450400"/>
                <a:gd name="rtb" fmla="*/ 89040 h 112000"/>
              </a:gdLst>
              <a:ahLst/>
              <a:cxnLst/>
              <a:rect l="rtl" t="rtt" r="rtr" b="rtb"/>
              <a:pathLst>
                <a:path w="1450400" h="112000">
                  <a:moveTo>
                    <a:pt x="11200" y="0"/>
                  </a:moveTo>
                  <a:lnTo>
                    <a:pt x="1439200" y="0"/>
                  </a:lnTo>
                  <a:cubicBezTo>
                    <a:pt x="1446726" y="0"/>
                    <a:pt x="1450400" y="3674"/>
                    <a:pt x="1450400" y="11200"/>
                  </a:cubicBezTo>
                  <a:lnTo>
                    <a:pt x="1450400" y="100800"/>
                  </a:lnTo>
                  <a:cubicBezTo>
                    <a:pt x="1450400" y="108326"/>
                    <a:pt x="1446726" y="112000"/>
                    <a:pt x="14392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Impairments and losses due to the ageing process :</a:t>
              </a:r>
            </a:p>
          </p:txBody>
        </p:sp>
        <p:sp>
          <p:nvSpPr>
            <p:cNvPr id="104" name="MainTopic"/>
            <p:cNvSpPr/>
            <p:nvPr/>
          </p:nvSpPr>
          <p:spPr>
            <a:xfrm>
              <a:off x="2627294" y="3340560"/>
              <a:ext cx="1254400" cy="112000"/>
            </a:xfrm>
            <a:custGeom>
              <a:avLst/>
              <a:gdLst>
                <a:gd name="rtl" fmla="*/ 49840 w 1254400"/>
                <a:gd name="rtt" fmla="*/ 24640 h 112000"/>
                <a:gd name="rtr" fmla="*/ 1206240 w 1254400"/>
                <a:gd name="rtb" fmla="*/ 89040 h 112000"/>
              </a:gdLst>
              <a:ahLst/>
              <a:cxnLst/>
              <a:rect l="rtl" t="rtt" r="rtr" b="rtb"/>
              <a:pathLst>
                <a:path w="1254400" h="112000">
                  <a:moveTo>
                    <a:pt x="11200" y="0"/>
                  </a:moveTo>
                  <a:lnTo>
                    <a:pt x="1243200" y="0"/>
                  </a:lnTo>
                  <a:cubicBezTo>
                    <a:pt x="1250726" y="0"/>
                    <a:pt x="1254400" y="3674"/>
                    <a:pt x="1254400" y="11200"/>
                  </a:cubicBezTo>
                  <a:lnTo>
                    <a:pt x="1254400" y="100800"/>
                  </a:lnTo>
                  <a:cubicBezTo>
                    <a:pt x="1254400" y="108326"/>
                    <a:pt x="1250726" y="112000"/>
                    <a:pt x="12432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Problems associated with long-term illness :</a:t>
              </a:r>
            </a:p>
          </p:txBody>
        </p:sp>
        <p:sp>
          <p:nvSpPr>
            <p:cNvPr id="106" name="MainTopic"/>
            <p:cNvSpPr/>
            <p:nvPr/>
          </p:nvSpPr>
          <p:spPr>
            <a:xfrm>
              <a:off x="2627294" y="6174860"/>
              <a:ext cx="756000" cy="112000"/>
            </a:xfrm>
            <a:custGeom>
              <a:avLst/>
              <a:gdLst>
                <a:gd name="rtl" fmla="*/ 49840 w 756000"/>
                <a:gd name="rtt" fmla="*/ 24640 h 112000"/>
                <a:gd name="rtr" fmla="*/ 707840 w 756000"/>
                <a:gd name="rtb" fmla="*/ 89040 h 112000"/>
              </a:gdLst>
              <a:ahLst/>
              <a:cxnLst/>
              <a:rect l="rtl" t="rtt" r="rtr" b="rtb"/>
              <a:pathLst>
                <a:path w="756000" h="112000">
                  <a:moveTo>
                    <a:pt x="11200" y="0"/>
                  </a:moveTo>
                  <a:lnTo>
                    <a:pt x="744800" y="0"/>
                  </a:lnTo>
                  <a:cubicBezTo>
                    <a:pt x="752326" y="0"/>
                    <a:pt x="756000" y="3674"/>
                    <a:pt x="756000" y="11200"/>
                  </a:cubicBezTo>
                  <a:lnTo>
                    <a:pt x="756000" y="100800"/>
                  </a:lnTo>
                  <a:cubicBezTo>
                    <a:pt x="756000" y="108326"/>
                    <a:pt x="752326" y="112000"/>
                    <a:pt x="7448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Psychological problems:</a:t>
              </a:r>
            </a:p>
          </p:txBody>
        </p:sp>
        <p:sp>
          <p:nvSpPr>
            <p:cNvPr id="108" name="SubTopic"/>
            <p:cNvSpPr/>
            <p:nvPr/>
          </p:nvSpPr>
          <p:spPr>
            <a:xfrm>
              <a:off x="4153294" y="419460"/>
              <a:ext cx="694400" cy="81200"/>
            </a:xfrm>
            <a:custGeom>
              <a:avLst/>
              <a:gdLst>
                <a:gd name="rtl" fmla="*/ 23240 w 694400"/>
                <a:gd name="rtt" fmla="*/ 9240 h 81200"/>
                <a:gd name="rtr" fmla="*/ 670040 w 694400"/>
                <a:gd name="rtb" fmla="*/ 73640 h 81200"/>
              </a:gdLst>
              <a:ahLst/>
              <a:cxnLst/>
              <a:rect l="rtl" t="rtt" r="rtr" b="rtb"/>
              <a:pathLst>
                <a:path w="694400" h="81200">
                  <a:moveTo>
                    <a:pt x="11200" y="0"/>
                  </a:moveTo>
                  <a:lnTo>
                    <a:pt x="683200" y="0"/>
                  </a:lnTo>
                  <a:cubicBezTo>
                    <a:pt x="690726" y="0"/>
                    <a:pt x="694400" y="3674"/>
                    <a:pt x="694400" y="11200"/>
                  </a:cubicBezTo>
                  <a:lnTo>
                    <a:pt x="694400" y="70000"/>
                  </a:lnTo>
                  <a:cubicBezTo>
                    <a:pt x="694400" y="77526"/>
                    <a:pt x="690726" y="81200"/>
                    <a:pt x="683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Elevated blood pressure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4153294" y="518860"/>
              <a:ext cx="820400" cy="81200"/>
            </a:xfrm>
            <a:custGeom>
              <a:avLst/>
              <a:gdLst>
                <a:gd name="rtl" fmla="*/ 23240 w 820400"/>
                <a:gd name="rtt" fmla="*/ 9240 h 81200"/>
                <a:gd name="rtr" fmla="*/ 796040 w 820400"/>
                <a:gd name="rtb" fmla="*/ 73640 h 81200"/>
              </a:gdLst>
              <a:ahLst/>
              <a:cxnLst/>
              <a:rect l="rtl" t="rtt" r="rtr" b="rtb"/>
              <a:pathLst>
                <a:path w="820400" h="81200">
                  <a:moveTo>
                    <a:pt x="11200" y="0"/>
                  </a:moveTo>
                  <a:lnTo>
                    <a:pt x="809200" y="0"/>
                  </a:lnTo>
                  <a:cubicBezTo>
                    <a:pt x="816726" y="0"/>
                    <a:pt x="820400" y="3674"/>
                    <a:pt x="820400" y="11200"/>
                  </a:cubicBezTo>
                  <a:lnTo>
                    <a:pt x="820400" y="70000"/>
                  </a:lnTo>
                  <a:cubicBezTo>
                    <a:pt x="820400" y="77526"/>
                    <a:pt x="816726" y="81200"/>
                    <a:pt x="80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Decreased immune response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4153294" y="618260"/>
              <a:ext cx="1181600" cy="81200"/>
            </a:xfrm>
            <a:custGeom>
              <a:avLst/>
              <a:gdLst>
                <a:gd name="rtl" fmla="*/ 23240 w 1181600"/>
                <a:gd name="rtt" fmla="*/ 9240 h 81200"/>
                <a:gd name="rtr" fmla="*/ 1157240 w 1181600"/>
                <a:gd name="rtb" fmla="*/ 73640 h 81200"/>
              </a:gdLst>
              <a:ahLst/>
              <a:cxnLst/>
              <a:rect l="rtl" t="rtt" r="rtr" b="rtb"/>
              <a:pathLst>
                <a:path w="1181600" h="81200">
                  <a:moveTo>
                    <a:pt x="11200" y="0"/>
                  </a:moveTo>
                  <a:lnTo>
                    <a:pt x="1170400" y="0"/>
                  </a:lnTo>
                  <a:cubicBezTo>
                    <a:pt x="1177926" y="0"/>
                    <a:pt x="1181600" y="3674"/>
                    <a:pt x="1181600" y="11200"/>
                  </a:cubicBezTo>
                  <a:lnTo>
                    <a:pt x="1181600" y="70000"/>
                  </a:lnTo>
                  <a:cubicBezTo>
                    <a:pt x="1181600" y="77526"/>
                    <a:pt x="1177926" y="81200"/>
                    <a:pt x="1170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Reduced visual , auditory &amp; olfactory acuity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4153294" y="717660"/>
              <a:ext cx="714000" cy="81200"/>
            </a:xfrm>
            <a:custGeom>
              <a:avLst/>
              <a:gdLst>
                <a:gd name="rtl" fmla="*/ 23240 w 714000"/>
                <a:gd name="rtt" fmla="*/ 9240 h 81200"/>
                <a:gd name="rtr" fmla="*/ 689640 w 714000"/>
                <a:gd name="rtb" fmla="*/ 73640 h 81200"/>
              </a:gdLst>
              <a:ahLst/>
              <a:cxnLst/>
              <a:rect l="rtl" t="rtt" r="rtr" b="rtb"/>
              <a:pathLst>
                <a:path w="714000" h="81200">
                  <a:moveTo>
                    <a:pt x="11200" y="0"/>
                  </a:moveTo>
                  <a:lnTo>
                    <a:pt x="702800" y="0"/>
                  </a:lnTo>
                  <a:cubicBezTo>
                    <a:pt x="710326" y="0"/>
                    <a:pt x="714000" y="3674"/>
                    <a:pt x="714000" y="11200"/>
                  </a:cubicBezTo>
                  <a:lnTo>
                    <a:pt x="714000" y="70000"/>
                  </a:lnTo>
                  <a:cubicBezTo>
                    <a:pt x="714000" y="77526"/>
                    <a:pt x="710326" y="81200"/>
                    <a:pt x="702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Osteoporosis &amp; fractures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4153294" y="817060"/>
              <a:ext cx="778400" cy="81200"/>
            </a:xfrm>
            <a:custGeom>
              <a:avLst/>
              <a:gdLst>
                <a:gd name="rtl" fmla="*/ 23240 w 778400"/>
                <a:gd name="rtt" fmla="*/ 9240 h 81200"/>
                <a:gd name="rtr" fmla="*/ 754040 w 778400"/>
                <a:gd name="rtb" fmla="*/ 73640 h 81200"/>
              </a:gdLst>
              <a:ahLst/>
              <a:cxnLst/>
              <a:rect l="rtl" t="rtt" r="rtr" b="rtb"/>
              <a:pathLst>
                <a:path w="778400" h="81200">
                  <a:moveTo>
                    <a:pt x="11200" y="0"/>
                  </a:moveTo>
                  <a:lnTo>
                    <a:pt x="767200" y="0"/>
                  </a:lnTo>
                  <a:cubicBezTo>
                    <a:pt x="774726" y="0"/>
                    <a:pt x="778400" y="3674"/>
                    <a:pt x="778400" y="11200"/>
                  </a:cubicBezTo>
                  <a:lnTo>
                    <a:pt x="778400" y="70000"/>
                  </a:lnTo>
                  <a:cubicBezTo>
                    <a:pt x="778400" y="77526"/>
                    <a:pt x="774726" y="81200"/>
                    <a:pt x="767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Slowing of mental response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957294" y="1104760"/>
              <a:ext cx="722400" cy="81200"/>
            </a:xfrm>
            <a:custGeom>
              <a:avLst/>
              <a:gdLst>
                <a:gd name="rtl" fmla="*/ 23240 w 722400"/>
                <a:gd name="rtt" fmla="*/ 9240 h 81200"/>
                <a:gd name="rtr" fmla="*/ 698040 w 722400"/>
                <a:gd name="rtb" fmla="*/ 73640 h 81200"/>
              </a:gdLst>
              <a:ahLst/>
              <a:cxnLst/>
              <a:rect l="rtl" t="rtt" r="rtr" b="rtb"/>
              <a:pathLst>
                <a:path w="722400" h="81200">
                  <a:moveTo>
                    <a:pt x="11200" y="0"/>
                  </a:moveTo>
                  <a:lnTo>
                    <a:pt x="711200" y="0"/>
                  </a:lnTo>
                  <a:cubicBezTo>
                    <a:pt x="718726" y="0"/>
                    <a:pt x="722400" y="3674"/>
                    <a:pt x="722400" y="11200"/>
                  </a:cubicBezTo>
                  <a:lnTo>
                    <a:pt x="722400" y="70000"/>
                  </a:lnTo>
                  <a:cubicBezTo>
                    <a:pt x="722400" y="77526"/>
                    <a:pt x="718726" y="81200"/>
                    <a:pt x="71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Cardiovascular diseases: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4755294" y="9906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such as Hypertension , atherosclerosis , cerebro-vascular and peripheral  vascular diseases.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4755294" y="11544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risk factors are Diet , heredity , overweight , smoking , diabetes , hyperlipo-proteinmeia  &amp; stress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957294" y="1670710"/>
              <a:ext cx="266000" cy="81200"/>
            </a:xfrm>
            <a:custGeom>
              <a:avLst/>
              <a:gdLst>
                <a:gd name="rtl" fmla="*/ 23240 w 266000"/>
                <a:gd name="rtt" fmla="*/ 9240 h 81200"/>
                <a:gd name="rtr" fmla="*/ 241640 w 266000"/>
                <a:gd name="rtb" fmla="*/ 73640 h 81200"/>
              </a:gdLst>
              <a:ahLst/>
              <a:cxnLst/>
              <a:rect l="rtl" t="rtt" r="rtr" b="rtb"/>
              <a:pathLst>
                <a:path w="266000" h="81200">
                  <a:moveTo>
                    <a:pt x="11200" y="0"/>
                  </a:moveTo>
                  <a:lnTo>
                    <a:pt x="254800" y="0"/>
                  </a:lnTo>
                  <a:cubicBezTo>
                    <a:pt x="262326" y="0"/>
                    <a:pt x="266000" y="3674"/>
                    <a:pt x="266000" y="11200"/>
                  </a:cubicBezTo>
                  <a:lnTo>
                    <a:pt x="266000" y="70000"/>
                  </a:lnTo>
                  <a:cubicBezTo>
                    <a:pt x="266000" y="77526"/>
                    <a:pt x="262326" y="81200"/>
                    <a:pt x="254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Cancer: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4298894" y="1400160"/>
              <a:ext cx="490000" cy="81200"/>
            </a:xfrm>
            <a:custGeom>
              <a:avLst/>
              <a:gdLst>
                <a:gd name="rtl" fmla="*/ 23240 w 490000"/>
                <a:gd name="rtt" fmla="*/ 9240 h 81200"/>
                <a:gd name="rtr" fmla="*/ 465640 w 490000"/>
                <a:gd name="rtb" fmla="*/ 73640 h 81200"/>
              </a:gdLst>
              <a:ahLst/>
              <a:cxnLst/>
              <a:rect l="rtl" t="rtt" r="rtr" b="rtb"/>
              <a:pathLst>
                <a:path w="490000" h="81200">
                  <a:moveTo>
                    <a:pt x="11200" y="0"/>
                  </a:moveTo>
                  <a:lnTo>
                    <a:pt x="478800" y="0"/>
                  </a:lnTo>
                  <a:cubicBezTo>
                    <a:pt x="486326" y="0"/>
                    <a:pt x="490000" y="3674"/>
                    <a:pt x="490000" y="11200"/>
                  </a:cubicBezTo>
                  <a:lnTo>
                    <a:pt x="490000" y="70000"/>
                  </a:lnTo>
                  <a:cubicBezTo>
                    <a:pt x="490000" y="77526"/>
                    <a:pt x="486326" y="81200"/>
                    <a:pt x="478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Age distribution: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4864494" y="1318260"/>
              <a:ext cx="1274000" cy="81200"/>
            </a:xfrm>
            <a:custGeom>
              <a:avLst/>
              <a:gdLst>
                <a:gd name="rtl" fmla="*/ 23240 w 1274000"/>
                <a:gd name="rtt" fmla="*/ 9240 h 81200"/>
                <a:gd name="rtr" fmla="*/ 1249640 w 1274000"/>
                <a:gd name="rtb" fmla="*/ 73640 h 81200"/>
              </a:gdLst>
              <a:ahLst/>
              <a:cxnLst/>
              <a:rect l="rtl" t="rtt" r="rtr" b="rtb"/>
              <a:pathLst>
                <a:path w="1274000" h="81200">
                  <a:moveTo>
                    <a:pt x="11200" y="0"/>
                  </a:moveTo>
                  <a:lnTo>
                    <a:pt x="1262800" y="0"/>
                  </a:lnTo>
                  <a:cubicBezTo>
                    <a:pt x="1270326" y="0"/>
                    <a:pt x="1274000" y="3674"/>
                    <a:pt x="1274000" y="11200"/>
                  </a:cubicBezTo>
                  <a:lnTo>
                    <a:pt x="1274000" y="70000"/>
                  </a:lnTo>
                  <a:cubicBezTo>
                    <a:pt x="1274000" y="77526"/>
                    <a:pt x="1270326" y="81200"/>
                    <a:pt x="1262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Cancer is less frequent in (70 – 80 ) &amp; ( 80 – 90 )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4864494" y="1417660"/>
              <a:ext cx="1447600" cy="210000"/>
            </a:xfrm>
            <a:custGeom>
              <a:avLst/>
              <a:gdLst>
                <a:gd name="rtl" fmla="*/ 23240 w 1447600"/>
                <a:gd name="rtt" fmla="*/ 9240 h 210000"/>
                <a:gd name="rtr" fmla="*/ 1423240 w 1447600"/>
                <a:gd name="rtb" fmla="*/ 202440 h 210000"/>
              </a:gdLst>
              <a:ahLst/>
              <a:cxnLst/>
              <a:rect l="rtl" t="rtt" r="rtr" b="rtb"/>
              <a:pathLst>
                <a:path w="1447600" h="2100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98800"/>
                  </a:lnTo>
                  <a:cubicBezTo>
                    <a:pt x="1447600" y="206326"/>
                    <a:pt x="1443926" y="210000"/>
                    <a:pt x="1436400" y="210000"/>
                  </a:cubicBezTo>
                  <a:lnTo>
                    <a:pt x="11200" y="210000"/>
                  </a:lnTo>
                  <a:cubicBezTo>
                    <a:pt x="3674" y="210000"/>
                    <a:pt x="0" y="206326"/>
                    <a:pt x="0" y="198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if someone passes the age of 70 years without dying of cardiovascular or malignant condition they are ulikely to die from them later on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4298894" y="1678060"/>
              <a:ext cx="414400" cy="81200"/>
            </a:xfrm>
            <a:custGeom>
              <a:avLst/>
              <a:gdLst>
                <a:gd name="rtl" fmla="*/ 23240 w 414400"/>
                <a:gd name="rtt" fmla="*/ 9240 h 81200"/>
                <a:gd name="rtr" fmla="*/ 390040 w 414400"/>
                <a:gd name="rtb" fmla="*/ 73640 h 81200"/>
              </a:gdLst>
              <a:ahLst/>
              <a:cxnLst/>
              <a:rect l="rtl" t="rtt" r="rtr" b="rtb"/>
              <a:pathLst>
                <a:path w="414400" h="81200">
                  <a:moveTo>
                    <a:pt x="11200" y="0"/>
                  </a:moveTo>
                  <a:lnTo>
                    <a:pt x="403200" y="0"/>
                  </a:lnTo>
                  <a:cubicBezTo>
                    <a:pt x="410726" y="0"/>
                    <a:pt x="414400" y="3674"/>
                    <a:pt x="414400" y="11200"/>
                  </a:cubicBezTo>
                  <a:lnTo>
                    <a:pt x="414400" y="70000"/>
                  </a:lnTo>
                  <a:cubicBezTo>
                    <a:pt x="414400" y="77526"/>
                    <a:pt x="410726" y="81200"/>
                    <a:pt x="403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Site of cancer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4788894" y="1678060"/>
              <a:ext cx="632800" cy="81200"/>
            </a:xfrm>
            <a:custGeom>
              <a:avLst/>
              <a:gdLst>
                <a:gd name="rtl" fmla="*/ 23240 w 632800"/>
                <a:gd name="rtt" fmla="*/ 9240 h 81200"/>
                <a:gd name="rtr" fmla="*/ 608440 w 632800"/>
                <a:gd name="rtb" fmla="*/ 73640 h 81200"/>
              </a:gdLst>
              <a:ahLst/>
              <a:cxnLst/>
              <a:rect l="rtl" t="rtt" r="rtr" b="rtb"/>
              <a:pathLst>
                <a:path w="632800" h="81200">
                  <a:moveTo>
                    <a:pt x="11200" y="0"/>
                  </a:moveTo>
                  <a:lnTo>
                    <a:pt x="621600" y="0"/>
                  </a:lnTo>
                  <a:cubicBezTo>
                    <a:pt x="629126" y="0"/>
                    <a:pt x="632800" y="3674"/>
                    <a:pt x="632800" y="11200"/>
                  </a:cubicBezTo>
                  <a:lnTo>
                    <a:pt x="632800" y="70000"/>
                  </a:lnTo>
                  <a:cubicBezTo>
                    <a:pt x="632800" y="77526"/>
                    <a:pt x="629126" y="81200"/>
                    <a:pt x="62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differs from the young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5497294" y="16458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stomach followed by colo-rectal cancer followed by bronchus.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4298894" y="1809660"/>
              <a:ext cx="627200" cy="81200"/>
            </a:xfrm>
            <a:custGeom>
              <a:avLst/>
              <a:gdLst>
                <a:gd name="rtl" fmla="*/ 23240 w 627200"/>
                <a:gd name="rtt" fmla="*/ 9240 h 81200"/>
                <a:gd name="rtr" fmla="*/ 602840 w 627200"/>
                <a:gd name="rtb" fmla="*/ 73640 h 81200"/>
              </a:gdLst>
              <a:ahLst/>
              <a:cxnLst/>
              <a:rect l="rtl" t="rtt" r="rtr" b="rtb"/>
              <a:pathLst>
                <a:path w="627200" h="81200">
                  <a:moveTo>
                    <a:pt x="11200" y="0"/>
                  </a:moveTo>
                  <a:lnTo>
                    <a:pt x="616000" y="0"/>
                  </a:lnTo>
                  <a:cubicBezTo>
                    <a:pt x="623526" y="0"/>
                    <a:pt x="627200" y="3674"/>
                    <a:pt x="627200" y="11200"/>
                  </a:cubicBezTo>
                  <a:lnTo>
                    <a:pt x="627200" y="70000"/>
                  </a:lnTo>
                  <a:cubicBezTo>
                    <a:pt x="627200" y="77526"/>
                    <a:pt x="623526" y="81200"/>
                    <a:pt x="616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More than one cancer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4298894" y="1941260"/>
              <a:ext cx="509600" cy="81200"/>
            </a:xfrm>
            <a:custGeom>
              <a:avLst/>
              <a:gdLst>
                <a:gd name="rtl" fmla="*/ 23240 w 509600"/>
                <a:gd name="rtt" fmla="*/ 9240 h 81200"/>
                <a:gd name="rtr" fmla="*/ 485240 w 509600"/>
                <a:gd name="rtb" fmla="*/ 73640 h 81200"/>
              </a:gdLst>
              <a:ahLst/>
              <a:cxnLst/>
              <a:rect l="rtl" t="rtt" r="rtr" b="rtb"/>
              <a:pathLst>
                <a:path w="509600" h="81200">
                  <a:moveTo>
                    <a:pt x="11200" y="0"/>
                  </a:moveTo>
                  <a:lnTo>
                    <a:pt x="498400" y="0"/>
                  </a:lnTo>
                  <a:cubicBezTo>
                    <a:pt x="505926" y="0"/>
                    <a:pt x="509600" y="3674"/>
                    <a:pt x="509600" y="11200"/>
                  </a:cubicBezTo>
                  <a:lnTo>
                    <a:pt x="509600" y="70000"/>
                  </a:lnTo>
                  <a:cubicBezTo>
                    <a:pt x="509600" y="77526"/>
                    <a:pt x="505926" y="81200"/>
                    <a:pt x="498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Non –fatal cancer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4884094" y="19090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commonest is cancer breast or ovary in females &amp; cancer prostate males.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3957294" y="2271660"/>
              <a:ext cx="316400" cy="81200"/>
            </a:xfrm>
            <a:custGeom>
              <a:avLst/>
              <a:gdLst>
                <a:gd name="rtl" fmla="*/ 23240 w 316400"/>
                <a:gd name="rtt" fmla="*/ 9240 h 81200"/>
                <a:gd name="rtr" fmla="*/ 292040 w 316400"/>
                <a:gd name="rtb" fmla="*/ 73640 h 81200"/>
              </a:gdLst>
              <a:ahLst/>
              <a:cxnLst/>
              <a:rect l="rtl" t="rtt" r="rtr" b="rtb"/>
              <a:pathLst>
                <a:path w="316400" h="81200">
                  <a:moveTo>
                    <a:pt x="11200" y="0"/>
                  </a:moveTo>
                  <a:lnTo>
                    <a:pt x="305200" y="0"/>
                  </a:lnTo>
                  <a:cubicBezTo>
                    <a:pt x="312726" y="0"/>
                    <a:pt x="316400" y="3674"/>
                    <a:pt x="316400" y="11200"/>
                  </a:cubicBezTo>
                  <a:lnTo>
                    <a:pt x="316400" y="70000"/>
                  </a:lnTo>
                  <a:cubicBezTo>
                    <a:pt x="316400" y="77526"/>
                    <a:pt x="312726" y="81200"/>
                    <a:pt x="305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Accidents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4349294" y="2172260"/>
              <a:ext cx="784000" cy="81200"/>
            </a:xfrm>
            <a:custGeom>
              <a:avLst/>
              <a:gdLst>
                <a:gd name="rtl" fmla="*/ 23240 w 784000"/>
                <a:gd name="rtt" fmla="*/ 9240 h 81200"/>
                <a:gd name="rtr" fmla="*/ 759640 w 784000"/>
                <a:gd name="rtb" fmla="*/ 73640 h 81200"/>
              </a:gdLst>
              <a:ahLst/>
              <a:cxnLst/>
              <a:rect l="rtl" t="rtt" r="rtr" b="rtb"/>
              <a:pathLst>
                <a:path w="784000" h="81200">
                  <a:moveTo>
                    <a:pt x="11200" y="0"/>
                  </a:moveTo>
                  <a:lnTo>
                    <a:pt x="772800" y="0"/>
                  </a:lnTo>
                  <a:cubicBezTo>
                    <a:pt x="780326" y="0"/>
                    <a:pt x="784000" y="3674"/>
                    <a:pt x="784000" y="11200"/>
                  </a:cubicBezTo>
                  <a:lnTo>
                    <a:pt x="784000" y="70000"/>
                  </a:lnTo>
                  <a:cubicBezTo>
                    <a:pt x="784000" y="77526"/>
                    <a:pt x="780326" y="81200"/>
                    <a:pt x="772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most common fracture sites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5208894" y="2072860"/>
              <a:ext cx="585200" cy="81200"/>
            </a:xfrm>
            <a:custGeom>
              <a:avLst/>
              <a:gdLst>
                <a:gd name="rtl" fmla="*/ 23240 w 585200"/>
                <a:gd name="rtt" fmla="*/ 9240 h 81200"/>
                <a:gd name="rtr" fmla="*/ 560840 w 585200"/>
                <a:gd name="rtb" fmla="*/ 73640 h 81200"/>
              </a:gdLst>
              <a:ahLst/>
              <a:cxnLst/>
              <a:rect l="rtl" t="rtt" r="rtr" b="rtb"/>
              <a:pathLst>
                <a:path w="585200" h="81200">
                  <a:moveTo>
                    <a:pt x="11200" y="0"/>
                  </a:moveTo>
                  <a:lnTo>
                    <a:pt x="574000" y="0"/>
                  </a:lnTo>
                  <a:cubicBezTo>
                    <a:pt x="581526" y="0"/>
                    <a:pt x="585200" y="3674"/>
                    <a:pt x="585200" y="11200"/>
                  </a:cubicBezTo>
                  <a:lnTo>
                    <a:pt x="585200" y="70000"/>
                  </a:lnTo>
                  <a:cubicBezTo>
                    <a:pt x="585200" y="77526"/>
                    <a:pt x="581526" y="81200"/>
                    <a:pt x="574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Fracture neck femur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5208894" y="2172260"/>
              <a:ext cx="310800" cy="81200"/>
            </a:xfrm>
            <a:custGeom>
              <a:avLst/>
              <a:gdLst>
                <a:gd name="rtl" fmla="*/ 23240 w 310800"/>
                <a:gd name="rtt" fmla="*/ 9240 h 81200"/>
                <a:gd name="rtr" fmla="*/ 286440 w 310800"/>
                <a:gd name="rtb" fmla="*/ 73640 h 81200"/>
              </a:gdLst>
              <a:ahLst/>
              <a:cxnLst/>
              <a:rect l="rtl" t="rtt" r="rtr" b="rtb"/>
              <a:pathLst>
                <a:path w="310800" h="81200">
                  <a:moveTo>
                    <a:pt x="11200" y="0"/>
                  </a:moveTo>
                  <a:lnTo>
                    <a:pt x="299600" y="0"/>
                  </a:lnTo>
                  <a:cubicBezTo>
                    <a:pt x="307126" y="0"/>
                    <a:pt x="310800" y="3674"/>
                    <a:pt x="310800" y="11200"/>
                  </a:cubicBezTo>
                  <a:lnTo>
                    <a:pt x="310800" y="70000"/>
                  </a:lnTo>
                  <a:cubicBezTo>
                    <a:pt x="310800" y="77526"/>
                    <a:pt x="307126" y="81200"/>
                    <a:pt x="299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Vertebrae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5208894" y="2271660"/>
              <a:ext cx="865200" cy="81200"/>
            </a:xfrm>
            <a:custGeom>
              <a:avLst/>
              <a:gdLst>
                <a:gd name="rtl" fmla="*/ 23240 w 865200"/>
                <a:gd name="rtt" fmla="*/ 9240 h 81200"/>
                <a:gd name="rtr" fmla="*/ 840840 w 865200"/>
                <a:gd name="rtb" fmla="*/ 73640 h 81200"/>
              </a:gdLst>
              <a:ahLst/>
              <a:cxnLst/>
              <a:rect l="rtl" t="rtt" r="rtr" b="rtb"/>
              <a:pathLst>
                <a:path w="865200" h="81200">
                  <a:moveTo>
                    <a:pt x="11200" y="0"/>
                  </a:moveTo>
                  <a:lnTo>
                    <a:pt x="854000" y="0"/>
                  </a:lnTo>
                  <a:cubicBezTo>
                    <a:pt x="861526" y="0"/>
                    <a:pt x="865200" y="3674"/>
                    <a:pt x="865200" y="11200"/>
                  </a:cubicBezTo>
                  <a:lnTo>
                    <a:pt x="865200" y="70000"/>
                  </a:lnTo>
                  <a:cubicBezTo>
                    <a:pt x="865200" y="77526"/>
                    <a:pt x="861526" y="81200"/>
                    <a:pt x="854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Distal forearm (Colle's fracture)</a:t>
              </a:r>
            </a:p>
          </p:txBody>
        </p:sp>
        <p:sp>
          <p:nvSpPr>
            <p:cNvPr id="156" name="SubTopic"/>
            <p:cNvSpPr/>
            <p:nvPr/>
          </p:nvSpPr>
          <p:spPr>
            <a:xfrm>
              <a:off x="4349294" y="2371060"/>
              <a:ext cx="593600" cy="81200"/>
            </a:xfrm>
            <a:custGeom>
              <a:avLst/>
              <a:gdLst>
                <a:gd name="rtl" fmla="*/ 23240 w 593600"/>
                <a:gd name="rtt" fmla="*/ 9240 h 81200"/>
                <a:gd name="rtr" fmla="*/ 569240 w 593600"/>
                <a:gd name="rtb" fmla="*/ 73640 h 81200"/>
              </a:gdLst>
              <a:ahLst/>
              <a:cxnLst/>
              <a:rect l="rtl" t="rtt" r="rtr" b="rtb"/>
              <a:pathLst>
                <a:path w="593600" h="81200">
                  <a:moveTo>
                    <a:pt x="11200" y="0"/>
                  </a:moveTo>
                  <a:lnTo>
                    <a:pt x="582400" y="0"/>
                  </a:lnTo>
                  <a:cubicBezTo>
                    <a:pt x="589926" y="0"/>
                    <a:pt x="593600" y="3674"/>
                    <a:pt x="593600" y="11200"/>
                  </a:cubicBezTo>
                  <a:lnTo>
                    <a:pt x="593600" y="70000"/>
                  </a:lnTo>
                  <a:cubicBezTo>
                    <a:pt x="593600" y="77526"/>
                    <a:pt x="589926" y="81200"/>
                    <a:pt x="582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due to osteoporosis.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3957294" y="2584560"/>
              <a:ext cx="876400" cy="81200"/>
            </a:xfrm>
            <a:custGeom>
              <a:avLst/>
              <a:gdLst>
                <a:gd name="rtl" fmla="*/ 23240 w 876400"/>
                <a:gd name="rtt" fmla="*/ 9240 h 81200"/>
                <a:gd name="rtr" fmla="*/ 852040 w 876400"/>
                <a:gd name="rtb" fmla="*/ 73640 h 81200"/>
              </a:gdLst>
              <a:ahLst/>
              <a:cxnLst/>
              <a:rect l="rtl" t="rtt" r="rtr" b="rtb"/>
              <a:pathLst>
                <a:path w="876400" h="81200">
                  <a:moveTo>
                    <a:pt x="11200" y="0"/>
                  </a:moveTo>
                  <a:lnTo>
                    <a:pt x="865200" y="0"/>
                  </a:lnTo>
                  <a:cubicBezTo>
                    <a:pt x="872726" y="0"/>
                    <a:pt x="876400" y="3674"/>
                    <a:pt x="876400" y="11200"/>
                  </a:cubicBezTo>
                  <a:lnTo>
                    <a:pt x="876400" y="70000"/>
                  </a:lnTo>
                  <a:cubicBezTo>
                    <a:pt x="876400" y="77526"/>
                    <a:pt x="872726" y="81200"/>
                    <a:pt x="865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Diseases of loco motor system: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4909294" y="24704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Myositis,  gout,  rheumatoid arthritis, osteoarthritis,  Spondylitis.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4909294" y="26342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cause more discomfort &amp; disability than any other chronic disease in the elderly.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3957294" y="2830260"/>
              <a:ext cx="949200" cy="81200"/>
            </a:xfrm>
            <a:custGeom>
              <a:avLst/>
              <a:gdLst>
                <a:gd name="rtl" fmla="*/ 23240 w 949200"/>
                <a:gd name="rtt" fmla="*/ 9240 h 81200"/>
                <a:gd name="rtr" fmla="*/ 924840 w 949200"/>
                <a:gd name="rtb" fmla="*/ 73640 h 81200"/>
              </a:gdLst>
              <a:ahLst/>
              <a:cxnLst/>
              <a:rect l="rtl" t="rtt" r="rtr" b="rtb"/>
              <a:pathLst>
                <a:path w="949200" h="81200">
                  <a:moveTo>
                    <a:pt x="11200" y="0"/>
                  </a:moveTo>
                  <a:lnTo>
                    <a:pt x="938000" y="0"/>
                  </a:lnTo>
                  <a:cubicBezTo>
                    <a:pt x="945526" y="0"/>
                    <a:pt x="949200" y="3674"/>
                    <a:pt x="949200" y="11200"/>
                  </a:cubicBezTo>
                  <a:lnTo>
                    <a:pt x="949200" y="70000"/>
                  </a:lnTo>
                  <a:cubicBezTo>
                    <a:pt x="949200" y="77526"/>
                    <a:pt x="945526" y="81200"/>
                    <a:pt x="938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Respiratory diseases &amp; infections:</a:t>
              </a:r>
            </a:p>
          </p:txBody>
        </p:sp>
        <p:sp>
          <p:nvSpPr>
            <p:cNvPr id="166" name="SubTopic"/>
            <p:cNvSpPr/>
            <p:nvPr/>
          </p:nvSpPr>
          <p:spPr>
            <a:xfrm>
              <a:off x="4982094" y="27980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Pneumonia, bronchitis (acute &amp; chronic), T.B, pulmonary embolism, and bronchogenic carcinoma</a:t>
              </a:r>
            </a:p>
          </p:txBody>
        </p:sp>
        <p:sp>
          <p:nvSpPr>
            <p:cNvPr id="168" name="SubTopic"/>
            <p:cNvSpPr/>
            <p:nvPr/>
          </p:nvSpPr>
          <p:spPr>
            <a:xfrm>
              <a:off x="3957294" y="2994060"/>
              <a:ext cx="305200" cy="81200"/>
            </a:xfrm>
            <a:custGeom>
              <a:avLst/>
              <a:gdLst>
                <a:gd name="rtl" fmla="*/ 23240 w 305200"/>
                <a:gd name="rtt" fmla="*/ 9240 h 81200"/>
                <a:gd name="rtr" fmla="*/ 280840 w 305200"/>
                <a:gd name="rtb" fmla="*/ 73640 h 81200"/>
              </a:gdLst>
              <a:ahLst/>
              <a:cxnLst/>
              <a:rect l="rtl" t="rtt" r="rtr" b="rtb"/>
              <a:pathLst>
                <a:path w="305200" h="81200">
                  <a:moveTo>
                    <a:pt x="11200" y="0"/>
                  </a:moveTo>
                  <a:lnTo>
                    <a:pt x="294000" y="0"/>
                  </a:lnTo>
                  <a:cubicBezTo>
                    <a:pt x="301526" y="0"/>
                    <a:pt x="305200" y="3674"/>
                    <a:pt x="305200" y="11200"/>
                  </a:cubicBezTo>
                  <a:lnTo>
                    <a:pt x="305200" y="70000"/>
                  </a:lnTo>
                  <a:cubicBezTo>
                    <a:pt x="305200" y="77526"/>
                    <a:pt x="301526" y="81200"/>
                    <a:pt x="294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Diabetes:</a:t>
              </a:r>
            </a:p>
          </p:txBody>
        </p:sp>
        <p:sp>
          <p:nvSpPr>
            <p:cNvPr id="170" name="SubTopic"/>
            <p:cNvSpPr/>
            <p:nvPr/>
          </p:nvSpPr>
          <p:spPr>
            <a:xfrm>
              <a:off x="4338094" y="29618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It is a leading cause of death as the population grows older.</a:t>
              </a:r>
            </a:p>
          </p:txBody>
        </p:sp>
        <p:sp>
          <p:nvSpPr>
            <p:cNvPr id="172" name="SubTopic"/>
            <p:cNvSpPr/>
            <p:nvPr/>
          </p:nvSpPr>
          <p:spPr>
            <a:xfrm>
              <a:off x="3957294" y="3403560"/>
              <a:ext cx="669200" cy="81200"/>
            </a:xfrm>
            <a:custGeom>
              <a:avLst/>
              <a:gdLst>
                <a:gd name="rtl" fmla="*/ 23240 w 669200"/>
                <a:gd name="rtt" fmla="*/ 9240 h 81200"/>
                <a:gd name="rtr" fmla="*/ 644840 w 669200"/>
                <a:gd name="rtb" fmla="*/ 73640 h 81200"/>
              </a:gdLst>
              <a:ahLst/>
              <a:cxnLst/>
              <a:rect l="rtl" t="rtt" r="rtr" b="rtb"/>
              <a:pathLst>
                <a:path w="669200" h="81200">
                  <a:moveTo>
                    <a:pt x="11200" y="0"/>
                  </a:moveTo>
                  <a:lnTo>
                    <a:pt x="658000" y="0"/>
                  </a:lnTo>
                  <a:cubicBezTo>
                    <a:pt x="665526" y="0"/>
                    <a:pt x="669200" y="3674"/>
                    <a:pt x="669200" y="11200"/>
                  </a:cubicBezTo>
                  <a:lnTo>
                    <a:pt x="669200" y="70000"/>
                  </a:lnTo>
                  <a:cubicBezTo>
                    <a:pt x="669200" y="77526"/>
                    <a:pt x="665526" y="81200"/>
                    <a:pt x="658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Genitourinary systems:</a:t>
              </a:r>
            </a:p>
          </p:txBody>
        </p:sp>
        <p:sp>
          <p:nvSpPr>
            <p:cNvPr id="174" name="SubTopic"/>
            <p:cNvSpPr/>
            <p:nvPr/>
          </p:nvSpPr>
          <p:spPr>
            <a:xfrm>
              <a:off x="4702094" y="31256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progressive sclerosis of glomeruli with aging  and the development of athermatous renal vascular disease,.</a:t>
              </a:r>
            </a:p>
          </p:txBody>
        </p:sp>
        <p:sp>
          <p:nvSpPr>
            <p:cNvPr id="176" name="SubTopic"/>
            <p:cNvSpPr/>
            <p:nvPr/>
          </p:nvSpPr>
          <p:spPr>
            <a:xfrm>
              <a:off x="6225294" y="3157860"/>
              <a:ext cx="1128400" cy="81200"/>
            </a:xfrm>
            <a:custGeom>
              <a:avLst/>
              <a:gdLst>
                <a:gd name="rtl" fmla="*/ 23240 w 1128400"/>
                <a:gd name="rtt" fmla="*/ 9240 h 81200"/>
                <a:gd name="rtr" fmla="*/ 1104040 w 1128400"/>
                <a:gd name="rtb" fmla="*/ 73640 h 81200"/>
              </a:gdLst>
              <a:ahLst/>
              <a:cxnLst/>
              <a:rect l="rtl" t="rtt" r="rtr" b="rtb"/>
              <a:pathLst>
                <a:path w="1128400" h="81200">
                  <a:moveTo>
                    <a:pt x="11200" y="0"/>
                  </a:moveTo>
                  <a:lnTo>
                    <a:pt x="1117200" y="0"/>
                  </a:lnTo>
                  <a:cubicBezTo>
                    <a:pt x="1124726" y="0"/>
                    <a:pt x="1128400" y="3674"/>
                    <a:pt x="1128400" y="11200"/>
                  </a:cubicBezTo>
                  <a:lnTo>
                    <a:pt x="1128400" y="70000"/>
                  </a:lnTo>
                  <a:cubicBezTo>
                    <a:pt x="1128400" y="77526"/>
                    <a:pt x="1124726" y="81200"/>
                    <a:pt x="1117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these changes result in reduction in GFR.</a:t>
              </a:r>
            </a:p>
          </p:txBody>
        </p:sp>
        <p:sp>
          <p:nvSpPr>
            <p:cNvPr id="178" name="SubTopic"/>
            <p:cNvSpPr/>
            <p:nvPr/>
          </p:nvSpPr>
          <p:spPr>
            <a:xfrm>
              <a:off x="4702094" y="32894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Urinary tract infections are common in elderly due to impaired bladder emptying.</a:t>
              </a:r>
            </a:p>
          </p:txBody>
        </p:sp>
        <p:sp>
          <p:nvSpPr>
            <p:cNvPr id="180" name="SubTopic"/>
            <p:cNvSpPr/>
            <p:nvPr/>
          </p:nvSpPr>
          <p:spPr>
            <a:xfrm>
              <a:off x="4702094" y="34532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Urinary incontinence is one of the major disabilities in the elderly.</a:t>
              </a:r>
            </a:p>
          </p:txBody>
        </p:sp>
        <p:sp>
          <p:nvSpPr>
            <p:cNvPr id="182" name="SubTopic"/>
            <p:cNvSpPr/>
            <p:nvPr/>
          </p:nvSpPr>
          <p:spPr>
            <a:xfrm>
              <a:off x="4702094" y="36170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Estrogen deficiency in post – menopausal females leads to</a:t>
              </a:r>
            </a:p>
          </p:txBody>
        </p:sp>
        <p:sp>
          <p:nvSpPr>
            <p:cNvPr id="184" name="SubTopic"/>
            <p:cNvSpPr/>
            <p:nvPr/>
          </p:nvSpPr>
          <p:spPr>
            <a:xfrm>
              <a:off x="6225294" y="36170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atrophic urethrities, weakness of the pelvic floor muscles which leads to stress incontinence,</a:t>
              </a:r>
            </a:p>
          </p:txBody>
        </p:sp>
        <p:sp>
          <p:nvSpPr>
            <p:cNvPr id="186" name="SubTopic"/>
            <p:cNvSpPr/>
            <p:nvPr/>
          </p:nvSpPr>
          <p:spPr>
            <a:xfrm>
              <a:off x="3957294" y="4473160"/>
              <a:ext cx="369600" cy="81200"/>
            </a:xfrm>
            <a:custGeom>
              <a:avLst/>
              <a:gdLst>
                <a:gd name="rtl" fmla="*/ 23240 w 369600"/>
                <a:gd name="rtt" fmla="*/ 9240 h 81200"/>
                <a:gd name="rtr" fmla="*/ 345240 w 369600"/>
                <a:gd name="rtb" fmla="*/ 73640 h 81200"/>
              </a:gdLst>
              <a:ahLst/>
              <a:cxnLst/>
              <a:rect l="rtl" t="rtt" r="rtr" b="rtb"/>
              <a:pathLst>
                <a:path w="369600" h="81200">
                  <a:moveTo>
                    <a:pt x="11200" y="0"/>
                  </a:moveTo>
                  <a:lnTo>
                    <a:pt x="358400" y="0"/>
                  </a:lnTo>
                  <a:cubicBezTo>
                    <a:pt x="365926" y="0"/>
                    <a:pt x="369600" y="3674"/>
                    <a:pt x="369600" y="11200"/>
                  </a:cubicBezTo>
                  <a:lnTo>
                    <a:pt x="369600" y="70000"/>
                  </a:lnTo>
                  <a:cubicBezTo>
                    <a:pt x="369600" y="77526"/>
                    <a:pt x="365926" y="81200"/>
                    <a:pt x="358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malnutrition</a:t>
              </a:r>
            </a:p>
          </p:txBody>
        </p:sp>
        <p:sp>
          <p:nvSpPr>
            <p:cNvPr id="188" name="SubTopic"/>
            <p:cNvSpPr/>
            <p:nvPr/>
          </p:nvSpPr>
          <p:spPr>
            <a:xfrm>
              <a:off x="4402494" y="3978260"/>
              <a:ext cx="870800" cy="81200"/>
            </a:xfrm>
            <a:custGeom>
              <a:avLst/>
              <a:gdLst>
                <a:gd name="rtl" fmla="*/ 23240 w 870800"/>
                <a:gd name="rtt" fmla="*/ 9240 h 81200"/>
                <a:gd name="rtr" fmla="*/ 846440 w 870800"/>
                <a:gd name="rtb" fmla="*/ 73640 h 81200"/>
              </a:gdLst>
              <a:ahLst/>
              <a:cxnLst/>
              <a:rect l="rtl" t="rtt" r="rtr" b="rtb"/>
              <a:pathLst>
                <a:path w="870800" h="81200">
                  <a:moveTo>
                    <a:pt x="11200" y="0"/>
                  </a:moveTo>
                  <a:lnTo>
                    <a:pt x="859600" y="0"/>
                  </a:lnTo>
                  <a:cubicBezTo>
                    <a:pt x="867126" y="0"/>
                    <a:pt x="870800" y="3674"/>
                    <a:pt x="870800" y="11200"/>
                  </a:cubicBezTo>
                  <a:lnTo>
                    <a:pt x="870800" y="70000"/>
                  </a:lnTo>
                  <a:cubicBezTo>
                    <a:pt x="870800" y="77526"/>
                    <a:pt x="867126" y="81200"/>
                    <a:pt x="859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500" b="1">
                  <a:solidFill>
                    <a:srgbClr val="303030"/>
                  </a:solidFill>
                  <a:latin typeface="Arial"/>
                </a:rPr>
                <a:t>special nutritional needs due to</a:t>
              </a:r>
            </a:p>
          </p:txBody>
        </p:sp>
        <p:sp>
          <p:nvSpPr>
            <p:cNvPr id="190" name="SubTopic"/>
            <p:cNvSpPr/>
            <p:nvPr/>
          </p:nvSpPr>
          <p:spPr>
            <a:xfrm>
              <a:off x="5348894" y="37808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Reduced intake, (poor dentition, loneliness, poverty, ignorance)</a:t>
              </a:r>
            </a:p>
          </p:txBody>
        </p:sp>
        <p:sp>
          <p:nvSpPr>
            <p:cNvPr id="192" name="SubTopic"/>
            <p:cNvSpPr/>
            <p:nvPr/>
          </p:nvSpPr>
          <p:spPr>
            <a:xfrm>
              <a:off x="5348894" y="3944660"/>
              <a:ext cx="798000" cy="81200"/>
            </a:xfrm>
            <a:custGeom>
              <a:avLst/>
              <a:gdLst>
                <a:gd name="rtl" fmla="*/ 23240 w 798000"/>
                <a:gd name="rtt" fmla="*/ 9240 h 81200"/>
                <a:gd name="rtr" fmla="*/ 773640 w 798000"/>
                <a:gd name="rtb" fmla="*/ 73640 h 81200"/>
              </a:gdLst>
              <a:ahLst/>
              <a:cxnLst/>
              <a:rect l="rtl" t="rtt" r="rtr" b="rtb"/>
              <a:pathLst>
                <a:path w="798000" h="81200">
                  <a:moveTo>
                    <a:pt x="11200" y="0"/>
                  </a:moveTo>
                  <a:lnTo>
                    <a:pt x="786800" y="0"/>
                  </a:lnTo>
                  <a:cubicBezTo>
                    <a:pt x="794326" y="0"/>
                    <a:pt x="798000" y="3674"/>
                    <a:pt x="798000" y="11200"/>
                  </a:cubicBezTo>
                  <a:lnTo>
                    <a:pt x="798000" y="70000"/>
                  </a:lnTo>
                  <a:cubicBezTo>
                    <a:pt x="798000" y="77526"/>
                    <a:pt x="794326" y="81200"/>
                    <a:pt x="786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Physical or mental diseases.</a:t>
              </a:r>
            </a:p>
          </p:txBody>
        </p:sp>
        <p:sp>
          <p:nvSpPr>
            <p:cNvPr id="194" name="SubTopic"/>
            <p:cNvSpPr/>
            <p:nvPr/>
          </p:nvSpPr>
          <p:spPr>
            <a:xfrm>
              <a:off x="5348894" y="4044060"/>
              <a:ext cx="467600" cy="81200"/>
            </a:xfrm>
            <a:custGeom>
              <a:avLst/>
              <a:gdLst>
                <a:gd name="rtl" fmla="*/ 23240 w 467600"/>
                <a:gd name="rtt" fmla="*/ 9240 h 81200"/>
                <a:gd name="rtr" fmla="*/ 443240 w 467600"/>
                <a:gd name="rtb" fmla="*/ 73640 h 81200"/>
              </a:gdLst>
              <a:ahLst/>
              <a:cxnLst/>
              <a:rect l="rtl" t="rtt" r="rtr" b="rtb"/>
              <a:pathLst>
                <a:path w="467600" h="81200">
                  <a:moveTo>
                    <a:pt x="11200" y="0"/>
                  </a:moveTo>
                  <a:lnTo>
                    <a:pt x="456400" y="0"/>
                  </a:lnTo>
                  <a:cubicBezTo>
                    <a:pt x="463926" y="0"/>
                    <a:pt x="467600" y="3674"/>
                    <a:pt x="467600" y="11200"/>
                  </a:cubicBezTo>
                  <a:lnTo>
                    <a:pt x="467600" y="70000"/>
                  </a:lnTo>
                  <a:cubicBezTo>
                    <a:pt x="467600" y="77526"/>
                    <a:pt x="463926" y="81200"/>
                    <a:pt x="456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Medication use.</a:t>
              </a:r>
            </a:p>
          </p:txBody>
        </p:sp>
        <p:sp>
          <p:nvSpPr>
            <p:cNvPr id="196" name="SubTopic"/>
            <p:cNvSpPr/>
            <p:nvPr/>
          </p:nvSpPr>
          <p:spPr>
            <a:xfrm>
              <a:off x="5348894" y="4143460"/>
              <a:ext cx="1209600" cy="81200"/>
            </a:xfrm>
            <a:custGeom>
              <a:avLst/>
              <a:gdLst>
                <a:gd name="rtl" fmla="*/ 23240 w 1209600"/>
                <a:gd name="rtt" fmla="*/ 9240 h 81200"/>
                <a:gd name="rtr" fmla="*/ 1185240 w 1209600"/>
                <a:gd name="rtb" fmla="*/ 73640 h 81200"/>
              </a:gdLst>
              <a:ahLst/>
              <a:cxnLst/>
              <a:rect l="rtl" t="rtt" r="rtr" b="rtb"/>
              <a:pathLst>
                <a:path w="1209600" h="81200">
                  <a:moveTo>
                    <a:pt x="11200" y="0"/>
                  </a:moveTo>
                  <a:lnTo>
                    <a:pt x="1198400" y="0"/>
                  </a:lnTo>
                  <a:cubicBezTo>
                    <a:pt x="1205926" y="0"/>
                    <a:pt x="1209600" y="3674"/>
                    <a:pt x="1209600" y="11200"/>
                  </a:cubicBezTo>
                  <a:lnTo>
                    <a:pt x="1209600" y="70000"/>
                  </a:lnTo>
                  <a:cubicBezTo>
                    <a:pt x="1209600" y="77526"/>
                    <a:pt x="1205926" y="81200"/>
                    <a:pt x="1198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Functional status (dependence &amp; immobility)</a:t>
              </a:r>
            </a:p>
          </p:txBody>
        </p:sp>
        <p:sp>
          <p:nvSpPr>
            <p:cNvPr id="198" name="SubTopic"/>
            <p:cNvSpPr/>
            <p:nvPr/>
          </p:nvSpPr>
          <p:spPr>
            <a:xfrm>
              <a:off x="4402494" y="4391960"/>
              <a:ext cx="1167600" cy="81200"/>
            </a:xfrm>
            <a:custGeom>
              <a:avLst/>
              <a:gdLst>
                <a:gd name="rtl" fmla="*/ 23240 w 1167600"/>
                <a:gd name="rtt" fmla="*/ 9240 h 81200"/>
                <a:gd name="rtr" fmla="*/ 1143240 w 1167600"/>
                <a:gd name="rtb" fmla="*/ 73640 h 81200"/>
              </a:gdLst>
              <a:ahLst/>
              <a:cxnLst/>
              <a:rect l="rtl" t="rtt" r="rtr" b="rtb"/>
              <a:pathLst>
                <a:path w="1167600" h="81200">
                  <a:moveTo>
                    <a:pt x="11200" y="0"/>
                  </a:moveTo>
                  <a:lnTo>
                    <a:pt x="1156400" y="0"/>
                  </a:lnTo>
                  <a:cubicBezTo>
                    <a:pt x="1163926" y="0"/>
                    <a:pt x="1167600" y="3674"/>
                    <a:pt x="1167600" y="11200"/>
                  </a:cubicBezTo>
                  <a:lnTo>
                    <a:pt x="1167600" y="70000"/>
                  </a:lnTo>
                  <a:cubicBezTo>
                    <a:pt x="1167600" y="77526"/>
                    <a:pt x="1163926" y="81200"/>
                    <a:pt x="1156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Adequate water intake is very important to:</a:t>
              </a:r>
            </a:p>
          </p:txBody>
        </p:sp>
        <p:sp>
          <p:nvSpPr>
            <p:cNvPr id="200" name="SubTopic"/>
            <p:cNvSpPr/>
            <p:nvPr/>
          </p:nvSpPr>
          <p:spPr>
            <a:xfrm>
              <a:off x="5645694" y="4242860"/>
              <a:ext cx="1080800" cy="81200"/>
            </a:xfrm>
            <a:custGeom>
              <a:avLst/>
              <a:gdLst>
                <a:gd name="rtl" fmla="*/ 23240 w 1080800"/>
                <a:gd name="rtt" fmla="*/ 9240 h 81200"/>
                <a:gd name="rtr" fmla="*/ 1056440 w 1080800"/>
                <a:gd name="rtb" fmla="*/ 73640 h 81200"/>
              </a:gdLst>
              <a:ahLst/>
              <a:cxnLst/>
              <a:rect l="rtl" t="rtt" r="rtr" b="rtb"/>
              <a:pathLst>
                <a:path w="1080800" h="81200">
                  <a:moveTo>
                    <a:pt x="11200" y="0"/>
                  </a:moveTo>
                  <a:lnTo>
                    <a:pt x="1069600" y="0"/>
                  </a:lnTo>
                  <a:cubicBezTo>
                    <a:pt x="1077126" y="0"/>
                    <a:pt x="1080800" y="3674"/>
                    <a:pt x="1080800" y="11200"/>
                  </a:cubicBezTo>
                  <a:lnTo>
                    <a:pt x="1080800" y="70000"/>
                  </a:lnTo>
                  <a:cubicBezTo>
                    <a:pt x="1080800" y="77526"/>
                    <a:pt x="1077126" y="81200"/>
                    <a:pt x="1069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Maintain proper healthy state of tissues</a:t>
              </a:r>
            </a:p>
          </p:txBody>
        </p:sp>
        <p:sp>
          <p:nvSpPr>
            <p:cNvPr id="202" name="SubTopic"/>
            <p:cNvSpPr/>
            <p:nvPr/>
          </p:nvSpPr>
          <p:spPr>
            <a:xfrm>
              <a:off x="5645694" y="4342260"/>
              <a:ext cx="652400" cy="81200"/>
            </a:xfrm>
            <a:custGeom>
              <a:avLst/>
              <a:gdLst>
                <a:gd name="rtl" fmla="*/ 23240 w 652400"/>
                <a:gd name="rtt" fmla="*/ 9240 h 81200"/>
                <a:gd name="rtr" fmla="*/ 628040 w 652400"/>
                <a:gd name="rtb" fmla="*/ 73640 h 81200"/>
              </a:gdLst>
              <a:ahLst/>
              <a:cxnLst/>
              <a:rect l="rtl" t="rtt" r="rtr" b="rtb"/>
              <a:pathLst>
                <a:path w="652400" h="81200">
                  <a:moveTo>
                    <a:pt x="11200" y="0"/>
                  </a:moveTo>
                  <a:lnTo>
                    <a:pt x="641200" y="0"/>
                  </a:lnTo>
                  <a:cubicBezTo>
                    <a:pt x="648726" y="0"/>
                    <a:pt x="652400" y="3674"/>
                    <a:pt x="652400" y="11200"/>
                  </a:cubicBezTo>
                  <a:lnTo>
                    <a:pt x="652400" y="70000"/>
                  </a:lnTo>
                  <a:cubicBezTo>
                    <a:pt x="652400" y="77526"/>
                    <a:pt x="648726" y="81200"/>
                    <a:pt x="64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Proper kidney function</a:t>
              </a:r>
            </a:p>
          </p:txBody>
        </p:sp>
        <p:sp>
          <p:nvSpPr>
            <p:cNvPr id="204" name="SubTopic"/>
            <p:cNvSpPr/>
            <p:nvPr/>
          </p:nvSpPr>
          <p:spPr>
            <a:xfrm>
              <a:off x="5645694" y="4441660"/>
              <a:ext cx="817600" cy="81200"/>
            </a:xfrm>
            <a:custGeom>
              <a:avLst/>
              <a:gdLst>
                <a:gd name="rtl" fmla="*/ 23240 w 817600"/>
                <a:gd name="rtt" fmla="*/ 9240 h 81200"/>
                <a:gd name="rtr" fmla="*/ 793240 w 817600"/>
                <a:gd name="rtb" fmla="*/ 73640 h 81200"/>
              </a:gdLst>
              <a:ahLst/>
              <a:cxnLst/>
              <a:rect l="rtl" t="rtt" r="rtr" b="rtb"/>
              <a:pathLst>
                <a:path w="817600" h="81200">
                  <a:moveTo>
                    <a:pt x="11200" y="0"/>
                  </a:moveTo>
                  <a:lnTo>
                    <a:pt x="806400" y="0"/>
                  </a:lnTo>
                  <a:cubicBezTo>
                    <a:pt x="813926" y="0"/>
                    <a:pt x="817600" y="3674"/>
                    <a:pt x="817600" y="11200"/>
                  </a:cubicBezTo>
                  <a:lnTo>
                    <a:pt x="817600" y="70000"/>
                  </a:lnTo>
                  <a:cubicBezTo>
                    <a:pt x="817600" y="77526"/>
                    <a:pt x="813926" y="81200"/>
                    <a:pt x="806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Maintain digestive secretions</a:t>
              </a:r>
            </a:p>
          </p:txBody>
        </p:sp>
        <p:sp>
          <p:nvSpPr>
            <p:cNvPr id="206" name="SubTopic"/>
            <p:cNvSpPr/>
            <p:nvPr/>
          </p:nvSpPr>
          <p:spPr>
            <a:xfrm>
              <a:off x="5645694" y="4541060"/>
              <a:ext cx="540400" cy="81200"/>
            </a:xfrm>
            <a:custGeom>
              <a:avLst/>
              <a:gdLst>
                <a:gd name="rtl" fmla="*/ 23240 w 540400"/>
                <a:gd name="rtt" fmla="*/ 9240 h 81200"/>
                <a:gd name="rtr" fmla="*/ 516040 w 540400"/>
                <a:gd name="rtb" fmla="*/ 73640 h 81200"/>
              </a:gdLst>
              <a:ahLst/>
              <a:cxnLst/>
              <a:rect l="rtl" t="rtt" r="rtr" b="rtb"/>
              <a:pathLst>
                <a:path w="540400" h="81200">
                  <a:moveTo>
                    <a:pt x="11200" y="0"/>
                  </a:moveTo>
                  <a:lnTo>
                    <a:pt x="529200" y="0"/>
                  </a:lnTo>
                  <a:cubicBezTo>
                    <a:pt x="536726" y="0"/>
                    <a:pt x="540400" y="3674"/>
                    <a:pt x="540400" y="11200"/>
                  </a:cubicBezTo>
                  <a:lnTo>
                    <a:pt x="540400" y="70000"/>
                  </a:lnTo>
                  <a:cubicBezTo>
                    <a:pt x="540400" y="77526"/>
                    <a:pt x="536726" y="81200"/>
                    <a:pt x="52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Avoid constipation</a:t>
              </a:r>
            </a:p>
          </p:txBody>
        </p:sp>
        <p:sp>
          <p:nvSpPr>
            <p:cNvPr id="208" name="SubTopic"/>
            <p:cNvSpPr/>
            <p:nvPr/>
          </p:nvSpPr>
          <p:spPr>
            <a:xfrm>
              <a:off x="4402494" y="4704860"/>
              <a:ext cx="688800" cy="81200"/>
            </a:xfrm>
            <a:custGeom>
              <a:avLst/>
              <a:gdLst>
                <a:gd name="rtl" fmla="*/ 23240 w 688800"/>
                <a:gd name="rtt" fmla="*/ 9240 h 81200"/>
                <a:gd name="rtr" fmla="*/ 664440 w 688800"/>
                <a:gd name="rtb" fmla="*/ 73640 h 81200"/>
              </a:gdLst>
              <a:ahLst/>
              <a:cxnLst/>
              <a:rect l="rtl" t="rtt" r="rtr" b="rtb"/>
              <a:pathLst>
                <a:path w="688800" h="81200">
                  <a:moveTo>
                    <a:pt x="11200" y="0"/>
                  </a:moveTo>
                  <a:lnTo>
                    <a:pt x="677600" y="0"/>
                  </a:lnTo>
                  <a:cubicBezTo>
                    <a:pt x="685126" y="0"/>
                    <a:pt x="688800" y="3674"/>
                    <a:pt x="688800" y="11200"/>
                  </a:cubicBezTo>
                  <a:lnTo>
                    <a:pt x="688800" y="70000"/>
                  </a:lnTo>
                  <a:cubicBezTo>
                    <a:pt x="688800" y="77526"/>
                    <a:pt x="685126" y="81200"/>
                    <a:pt x="677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Type of food: should be </a:t>
              </a:r>
            </a:p>
          </p:txBody>
        </p:sp>
        <p:sp>
          <p:nvSpPr>
            <p:cNvPr id="210" name="SubTopic"/>
            <p:cNvSpPr/>
            <p:nvPr/>
          </p:nvSpPr>
          <p:spPr>
            <a:xfrm>
              <a:off x="4402494" y="4868660"/>
              <a:ext cx="1310400" cy="81200"/>
            </a:xfrm>
            <a:custGeom>
              <a:avLst/>
              <a:gdLst>
                <a:gd name="rtl" fmla="*/ 23240 w 1310400"/>
                <a:gd name="rtt" fmla="*/ 9240 h 81200"/>
                <a:gd name="rtr" fmla="*/ 1286040 w 1310400"/>
                <a:gd name="rtb" fmla="*/ 73640 h 81200"/>
              </a:gdLst>
              <a:ahLst/>
              <a:cxnLst/>
              <a:rect l="rtl" t="rtt" r="rtr" b="rtb"/>
              <a:pathLst>
                <a:path w="1310400" h="81200">
                  <a:moveTo>
                    <a:pt x="11200" y="0"/>
                  </a:moveTo>
                  <a:lnTo>
                    <a:pt x="1299200" y="0"/>
                  </a:lnTo>
                  <a:cubicBezTo>
                    <a:pt x="1306726" y="0"/>
                    <a:pt x="1310400" y="3674"/>
                    <a:pt x="1310400" y="11200"/>
                  </a:cubicBezTo>
                  <a:lnTo>
                    <a:pt x="1310400" y="70000"/>
                  </a:lnTo>
                  <a:cubicBezTo>
                    <a:pt x="1310400" y="77526"/>
                    <a:pt x="1306726" y="81200"/>
                    <a:pt x="129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Animal fat should be substituted by vegetable oil</a:t>
              </a:r>
            </a:p>
          </p:txBody>
        </p:sp>
        <p:sp>
          <p:nvSpPr>
            <p:cNvPr id="212" name="SubTopic"/>
            <p:cNvSpPr/>
            <p:nvPr/>
          </p:nvSpPr>
          <p:spPr>
            <a:xfrm>
              <a:off x="4402494" y="4968060"/>
              <a:ext cx="932400" cy="81200"/>
            </a:xfrm>
            <a:custGeom>
              <a:avLst/>
              <a:gdLst>
                <a:gd name="rtl" fmla="*/ 23240 w 932400"/>
                <a:gd name="rtt" fmla="*/ 9240 h 81200"/>
                <a:gd name="rtr" fmla="*/ 908040 w 932400"/>
                <a:gd name="rtb" fmla="*/ 73640 h 81200"/>
              </a:gdLst>
              <a:ahLst/>
              <a:cxnLst/>
              <a:rect l="rtl" t="rtt" r="rtr" b="rtb"/>
              <a:pathLst>
                <a:path w="932400" h="81200">
                  <a:moveTo>
                    <a:pt x="11200" y="0"/>
                  </a:moveTo>
                  <a:lnTo>
                    <a:pt x="921200" y="0"/>
                  </a:lnTo>
                  <a:cubicBezTo>
                    <a:pt x="928726" y="0"/>
                    <a:pt x="932400" y="3674"/>
                    <a:pt x="932400" y="11200"/>
                  </a:cubicBezTo>
                  <a:lnTo>
                    <a:pt x="932400" y="70000"/>
                  </a:lnTo>
                  <a:cubicBezTo>
                    <a:pt x="932400" y="77526"/>
                    <a:pt x="928726" y="81200"/>
                    <a:pt x="92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Protein intake should be reduced.</a:t>
              </a:r>
            </a:p>
          </p:txBody>
        </p:sp>
        <p:sp>
          <p:nvSpPr>
            <p:cNvPr id="214" name="SubTopic"/>
            <p:cNvSpPr/>
            <p:nvPr/>
          </p:nvSpPr>
          <p:spPr>
            <a:xfrm>
              <a:off x="5166894" y="4640460"/>
              <a:ext cx="1447600" cy="210000"/>
            </a:xfrm>
            <a:custGeom>
              <a:avLst/>
              <a:gdLst>
                <a:gd name="rtl" fmla="*/ 23240 w 1447600"/>
                <a:gd name="rtt" fmla="*/ 9240 h 210000"/>
                <a:gd name="rtr" fmla="*/ 1423240 w 1447600"/>
                <a:gd name="rtb" fmla="*/ 202440 h 210000"/>
              </a:gdLst>
              <a:ahLst/>
              <a:cxnLst/>
              <a:rect l="rtl" t="rtt" r="rtr" b="rtb"/>
              <a:pathLst>
                <a:path w="1447600" h="2100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98800"/>
                  </a:lnTo>
                  <a:cubicBezTo>
                    <a:pt x="1447600" y="206326"/>
                    <a:pt x="1443926" y="210000"/>
                    <a:pt x="1436400" y="210000"/>
                  </a:cubicBezTo>
                  <a:lnTo>
                    <a:pt x="11200" y="210000"/>
                  </a:lnTo>
                  <a:cubicBezTo>
                    <a:pt x="3674" y="210000"/>
                    <a:pt x="0" y="206326"/>
                    <a:pt x="0" y="198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easy to digest , appetizing , nourishing , containing good amount of mineral salts , trace elements &amp; vitamins.</a:t>
              </a:r>
            </a:p>
          </p:txBody>
        </p:sp>
        <p:sp>
          <p:nvSpPr>
            <p:cNvPr id="216" name="SubTopic"/>
            <p:cNvSpPr/>
            <p:nvPr/>
          </p:nvSpPr>
          <p:spPr>
            <a:xfrm>
              <a:off x="3957294" y="5133260"/>
              <a:ext cx="652400" cy="81200"/>
            </a:xfrm>
            <a:custGeom>
              <a:avLst/>
              <a:gdLst>
                <a:gd name="rtl" fmla="*/ 23240 w 652400"/>
                <a:gd name="rtt" fmla="*/ 9240 h 81200"/>
                <a:gd name="rtr" fmla="*/ 628040 w 652400"/>
                <a:gd name="rtb" fmla="*/ 73640 h 81200"/>
              </a:gdLst>
              <a:ahLst/>
              <a:cxnLst/>
              <a:rect l="rtl" t="rtt" r="rtr" b="rtb"/>
              <a:pathLst>
                <a:path w="652400" h="81200">
                  <a:moveTo>
                    <a:pt x="11200" y="0"/>
                  </a:moveTo>
                  <a:lnTo>
                    <a:pt x="641200" y="0"/>
                  </a:lnTo>
                  <a:cubicBezTo>
                    <a:pt x="648726" y="0"/>
                    <a:pt x="652400" y="3674"/>
                    <a:pt x="652400" y="11200"/>
                  </a:cubicBezTo>
                  <a:lnTo>
                    <a:pt x="652400" y="70000"/>
                  </a:lnTo>
                  <a:cubicBezTo>
                    <a:pt x="652400" y="77526"/>
                    <a:pt x="648726" y="81200"/>
                    <a:pt x="64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Decrease the immunity</a:t>
              </a:r>
            </a:p>
          </p:txBody>
        </p:sp>
        <p:sp>
          <p:nvSpPr>
            <p:cNvPr id="218" name="SubTopic"/>
            <p:cNvSpPr/>
            <p:nvPr/>
          </p:nvSpPr>
          <p:spPr>
            <a:xfrm>
              <a:off x="4685294" y="5067460"/>
              <a:ext cx="926800" cy="81200"/>
            </a:xfrm>
            <a:custGeom>
              <a:avLst/>
              <a:gdLst>
                <a:gd name="rtl" fmla="*/ 23240 w 926800"/>
                <a:gd name="rtt" fmla="*/ 9240 h 81200"/>
                <a:gd name="rtr" fmla="*/ 902440 w 926800"/>
                <a:gd name="rtb" fmla="*/ 73640 h 81200"/>
              </a:gdLst>
              <a:ahLst/>
              <a:cxnLst/>
              <a:rect l="rtl" t="rtt" r="rtr" b="rtb"/>
              <a:pathLst>
                <a:path w="926800" h="81200">
                  <a:moveTo>
                    <a:pt x="11200" y="0"/>
                  </a:moveTo>
                  <a:lnTo>
                    <a:pt x="915600" y="0"/>
                  </a:lnTo>
                  <a:cubicBezTo>
                    <a:pt x="923126" y="0"/>
                    <a:pt x="926800" y="3674"/>
                    <a:pt x="926800" y="11200"/>
                  </a:cubicBezTo>
                  <a:lnTo>
                    <a:pt x="926800" y="70000"/>
                  </a:lnTo>
                  <a:cubicBezTo>
                    <a:pt x="926800" y="77526"/>
                    <a:pt x="923126" y="81200"/>
                    <a:pt x="915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decrease number of lymphocytes</a:t>
              </a:r>
            </a:p>
          </p:txBody>
        </p:sp>
        <p:sp>
          <p:nvSpPr>
            <p:cNvPr id="220" name="SubTopic"/>
            <p:cNvSpPr/>
            <p:nvPr/>
          </p:nvSpPr>
          <p:spPr>
            <a:xfrm>
              <a:off x="4685294" y="5199060"/>
              <a:ext cx="714000" cy="81200"/>
            </a:xfrm>
            <a:custGeom>
              <a:avLst/>
              <a:gdLst>
                <a:gd name="rtl" fmla="*/ 23240 w 714000"/>
                <a:gd name="rtt" fmla="*/ 9240 h 81200"/>
                <a:gd name="rtr" fmla="*/ 689640 w 714000"/>
                <a:gd name="rtb" fmla="*/ 73640 h 81200"/>
              </a:gdLst>
              <a:ahLst/>
              <a:cxnLst/>
              <a:rect l="rtl" t="rtt" r="rtr" b="rtb"/>
              <a:pathLst>
                <a:path w="714000" h="81200">
                  <a:moveTo>
                    <a:pt x="11200" y="0"/>
                  </a:moveTo>
                  <a:lnTo>
                    <a:pt x="702800" y="0"/>
                  </a:lnTo>
                  <a:cubicBezTo>
                    <a:pt x="710326" y="0"/>
                    <a:pt x="714000" y="3674"/>
                    <a:pt x="714000" y="11200"/>
                  </a:cubicBezTo>
                  <a:lnTo>
                    <a:pt x="714000" y="70000"/>
                  </a:lnTo>
                  <a:cubicBezTo>
                    <a:pt x="714000" y="77526"/>
                    <a:pt x="710326" y="81200"/>
                    <a:pt x="702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 cell response decrease</a:t>
              </a:r>
            </a:p>
          </p:txBody>
        </p:sp>
        <p:sp>
          <p:nvSpPr>
            <p:cNvPr id="222" name="SubTopic"/>
            <p:cNvSpPr/>
            <p:nvPr/>
          </p:nvSpPr>
          <p:spPr>
            <a:xfrm>
              <a:off x="5474894" y="51668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leads to increase their susceptibility to infections &amp; malignancy</a:t>
              </a:r>
            </a:p>
          </p:txBody>
        </p:sp>
        <p:sp>
          <p:nvSpPr>
            <p:cNvPr id="224" name="SubTopic"/>
            <p:cNvSpPr/>
            <p:nvPr/>
          </p:nvSpPr>
          <p:spPr>
            <a:xfrm>
              <a:off x="3957294" y="5607160"/>
              <a:ext cx="781200" cy="81200"/>
            </a:xfrm>
            <a:custGeom>
              <a:avLst/>
              <a:gdLst>
                <a:gd name="rtl" fmla="*/ 23240 w 781200"/>
                <a:gd name="rtt" fmla="*/ 9240 h 81200"/>
                <a:gd name="rtr" fmla="*/ 756840 w 781200"/>
                <a:gd name="rtb" fmla="*/ 73640 h 81200"/>
              </a:gdLst>
              <a:ahLst/>
              <a:cxnLst/>
              <a:rect l="rtl" t="rtt" r="rtr" b="rtb"/>
              <a:pathLst>
                <a:path w="781200" h="81200">
                  <a:moveTo>
                    <a:pt x="11200" y="0"/>
                  </a:moveTo>
                  <a:lnTo>
                    <a:pt x="770000" y="0"/>
                  </a:lnTo>
                  <a:cubicBezTo>
                    <a:pt x="777526" y="0"/>
                    <a:pt x="781200" y="3674"/>
                    <a:pt x="781200" y="11200"/>
                  </a:cubicBezTo>
                  <a:lnTo>
                    <a:pt x="781200" y="70000"/>
                  </a:lnTo>
                  <a:cubicBezTo>
                    <a:pt x="781200" y="77526"/>
                    <a:pt x="777526" y="81200"/>
                    <a:pt x="770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Digestive system problems:</a:t>
              </a:r>
            </a:p>
          </p:txBody>
        </p:sp>
        <p:sp>
          <p:nvSpPr>
            <p:cNvPr id="226" name="SubTopic"/>
            <p:cNvSpPr/>
            <p:nvPr/>
          </p:nvSpPr>
          <p:spPr>
            <a:xfrm>
              <a:off x="4814094" y="5330660"/>
              <a:ext cx="1447600" cy="210000"/>
            </a:xfrm>
            <a:custGeom>
              <a:avLst/>
              <a:gdLst>
                <a:gd name="rtl" fmla="*/ 23240 w 1447600"/>
                <a:gd name="rtt" fmla="*/ 9240 h 210000"/>
                <a:gd name="rtr" fmla="*/ 1423240 w 1447600"/>
                <a:gd name="rtb" fmla="*/ 202440 h 210000"/>
              </a:gdLst>
              <a:ahLst/>
              <a:cxnLst/>
              <a:rect l="rtl" t="rtt" r="rtr" b="rtb"/>
              <a:pathLst>
                <a:path w="1447600" h="2100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98800"/>
                  </a:lnTo>
                  <a:cubicBezTo>
                    <a:pt x="1447600" y="206326"/>
                    <a:pt x="1443926" y="210000"/>
                    <a:pt x="1436400" y="210000"/>
                  </a:cubicBezTo>
                  <a:lnTo>
                    <a:pt x="11200" y="210000"/>
                  </a:lnTo>
                  <a:cubicBezTo>
                    <a:pt x="3674" y="210000"/>
                    <a:pt x="0" y="206326"/>
                    <a:pt x="0" y="198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Most of the digestive symptoms such as constipation, irregular bowel habit . are due to functional bowel disturbances.</a:t>
              </a:r>
            </a:p>
          </p:txBody>
        </p:sp>
        <p:sp>
          <p:nvSpPr>
            <p:cNvPr id="228" name="SubTopic"/>
            <p:cNvSpPr/>
            <p:nvPr/>
          </p:nvSpPr>
          <p:spPr>
            <a:xfrm>
              <a:off x="4814094" y="5558860"/>
              <a:ext cx="1447600" cy="210000"/>
            </a:xfrm>
            <a:custGeom>
              <a:avLst/>
              <a:gdLst>
                <a:gd name="rtl" fmla="*/ 23240 w 1447600"/>
                <a:gd name="rtt" fmla="*/ 9240 h 210000"/>
                <a:gd name="rtr" fmla="*/ 1423240 w 1447600"/>
                <a:gd name="rtb" fmla="*/ 202440 h 210000"/>
              </a:gdLst>
              <a:ahLst/>
              <a:cxnLst/>
              <a:rect l="rtl" t="rtt" r="rtr" b="rtb"/>
              <a:pathLst>
                <a:path w="1447600" h="2100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98800"/>
                  </a:lnTo>
                  <a:cubicBezTo>
                    <a:pt x="1447600" y="206326"/>
                    <a:pt x="1443926" y="210000"/>
                    <a:pt x="1436400" y="210000"/>
                  </a:cubicBezTo>
                  <a:lnTo>
                    <a:pt x="11200" y="210000"/>
                  </a:lnTo>
                  <a:cubicBezTo>
                    <a:pt x="3674" y="210000"/>
                    <a:pt x="0" y="206326"/>
                    <a:pt x="0" y="198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Inadequate mastication (absent teeth) will allow large particles of food to reach the intestine, rapid passage of food results in incomplete digestion.</a:t>
              </a:r>
            </a:p>
          </p:txBody>
        </p:sp>
        <p:sp>
          <p:nvSpPr>
            <p:cNvPr id="230" name="SubTopic"/>
            <p:cNvSpPr/>
            <p:nvPr/>
          </p:nvSpPr>
          <p:spPr>
            <a:xfrm>
              <a:off x="4814094" y="57870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Impaired absorption:  greater amount of food will reach the caecum giving rise to colonic disturbance.</a:t>
              </a:r>
            </a:p>
          </p:txBody>
        </p:sp>
        <p:sp>
          <p:nvSpPr>
            <p:cNvPr id="234" name="SubTopic"/>
            <p:cNvSpPr/>
            <p:nvPr/>
          </p:nvSpPr>
          <p:spPr>
            <a:xfrm>
              <a:off x="3458894" y="6025060"/>
              <a:ext cx="1052800" cy="81200"/>
            </a:xfrm>
            <a:custGeom>
              <a:avLst/>
              <a:gdLst>
                <a:gd name="rtl" fmla="*/ 23240 w 1052800"/>
                <a:gd name="rtt" fmla="*/ 9240 h 81200"/>
                <a:gd name="rtr" fmla="*/ 1028440 w 1052800"/>
                <a:gd name="rtb" fmla="*/ 73640 h 81200"/>
              </a:gdLst>
              <a:ahLst/>
              <a:cxnLst/>
              <a:rect l="rtl" t="rtt" r="rtr" b="rtb"/>
              <a:pathLst>
                <a:path w="1052800" h="81200">
                  <a:moveTo>
                    <a:pt x="11200" y="0"/>
                  </a:moveTo>
                  <a:lnTo>
                    <a:pt x="1041600" y="0"/>
                  </a:lnTo>
                  <a:cubicBezTo>
                    <a:pt x="1049126" y="0"/>
                    <a:pt x="1052800" y="3674"/>
                    <a:pt x="1052800" y="11200"/>
                  </a:cubicBezTo>
                  <a:lnTo>
                    <a:pt x="1052800" y="70000"/>
                  </a:lnTo>
                  <a:cubicBezTo>
                    <a:pt x="1052800" y="77526"/>
                    <a:pt x="1049126" y="81200"/>
                    <a:pt x="104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The intellectual functions are reduced,</a:t>
              </a:r>
            </a:p>
          </p:txBody>
        </p:sp>
        <p:sp>
          <p:nvSpPr>
            <p:cNvPr id="236" name="SubTopic"/>
            <p:cNvSpPr/>
            <p:nvPr/>
          </p:nvSpPr>
          <p:spPr>
            <a:xfrm>
              <a:off x="3458894" y="6124460"/>
              <a:ext cx="924000" cy="81200"/>
            </a:xfrm>
            <a:custGeom>
              <a:avLst/>
              <a:gdLst>
                <a:gd name="rtl" fmla="*/ 23240 w 924000"/>
                <a:gd name="rtt" fmla="*/ 9240 h 81200"/>
                <a:gd name="rtr" fmla="*/ 899640 w 924000"/>
                <a:gd name="rtb" fmla="*/ 73640 h 81200"/>
              </a:gdLst>
              <a:ahLst/>
              <a:cxnLst/>
              <a:rect l="rtl" t="rtt" r="rtr" b="rtb"/>
              <a:pathLst>
                <a:path w="924000" h="81200">
                  <a:moveTo>
                    <a:pt x="11200" y="0"/>
                  </a:moveTo>
                  <a:lnTo>
                    <a:pt x="912800" y="0"/>
                  </a:lnTo>
                  <a:cubicBezTo>
                    <a:pt x="920326" y="0"/>
                    <a:pt x="924000" y="3674"/>
                    <a:pt x="924000" y="11200"/>
                  </a:cubicBezTo>
                  <a:lnTo>
                    <a:pt x="924000" y="70000"/>
                  </a:lnTo>
                  <a:cubicBezTo>
                    <a:pt x="924000" y="77526"/>
                    <a:pt x="920326" y="81200"/>
                    <a:pt x="912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The speed of learning decreases,</a:t>
              </a:r>
            </a:p>
          </p:txBody>
        </p:sp>
        <p:sp>
          <p:nvSpPr>
            <p:cNvPr id="238" name="SubTopic"/>
            <p:cNvSpPr/>
            <p:nvPr/>
          </p:nvSpPr>
          <p:spPr>
            <a:xfrm>
              <a:off x="3458894" y="6223860"/>
              <a:ext cx="1391600" cy="81200"/>
            </a:xfrm>
            <a:custGeom>
              <a:avLst/>
              <a:gdLst>
                <a:gd name="rtl" fmla="*/ 23240 w 1391600"/>
                <a:gd name="rtt" fmla="*/ 9240 h 81200"/>
                <a:gd name="rtr" fmla="*/ 1367240 w 1391600"/>
                <a:gd name="rtb" fmla="*/ 73640 h 81200"/>
              </a:gdLst>
              <a:ahLst/>
              <a:cxnLst/>
              <a:rect l="rtl" t="rtt" r="rtr" b="rtb"/>
              <a:pathLst>
                <a:path w="1391600" h="81200">
                  <a:moveTo>
                    <a:pt x="11200" y="0"/>
                  </a:moveTo>
                  <a:lnTo>
                    <a:pt x="1380400" y="0"/>
                  </a:lnTo>
                  <a:cubicBezTo>
                    <a:pt x="1387926" y="0"/>
                    <a:pt x="1391600" y="3674"/>
                    <a:pt x="1391600" y="11200"/>
                  </a:cubicBezTo>
                  <a:lnTo>
                    <a:pt x="1391600" y="70000"/>
                  </a:lnTo>
                  <a:cubicBezTo>
                    <a:pt x="1391600" y="77526"/>
                    <a:pt x="1387926" y="81200"/>
                    <a:pt x="1380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Gradual loss of memory specially for recent events.</a:t>
              </a:r>
            </a:p>
          </p:txBody>
        </p:sp>
        <p:sp>
          <p:nvSpPr>
            <p:cNvPr id="240" name="SubTopic"/>
            <p:cNvSpPr/>
            <p:nvPr/>
          </p:nvSpPr>
          <p:spPr>
            <a:xfrm>
              <a:off x="3458894" y="63232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psychological disturbance &amp; emotional instability in the form of senile dementia, depression, anxiety.</a:t>
              </a:r>
            </a:p>
          </p:txBody>
        </p:sp>
        <p:sp>
          <p:nvSpPr>
            <p:cNvPr id="242" name="MainTopic"/>
            <p:cNvSpPr/>
            <p:nvPr/>
          </p:nvSpPr>
          <p:spPr>
            <a:xfrm>
              <a:off x="2627294" y="6790160"/>
              <a:ext cx="767200" cy="112000"/>
            </a:xfrm>
            <a:custGeom>
              <a:avLst/>
              <a:gdLst>
                <a:gd name="rtl" fmla="*/ 49840 w 767200"/>
                <a:gd name="rtt" fmla="*/ 24640 h 112000"/>
                <a:gd name="rtr" fmla="*/ 719040 w 767200"/>
                <a:gd name="rtb" fmla="*/ 89040 h 112000"/>
              </a:gdLst>
              <a:ahLst/>
              <a:cxnLst/>
              <a:rect l="rtl" t="rtt" r="rtr" b="rtb"/>
              <a:pathLst>
                <a:path w="767200" h="112000">
                  <a:moveTo>
                    <a:pt x="11200" y="0"/>
                  </a:moveTo>
                  <a:lnTo>
                    <a:pt x="756000" y="0"/>
                  </a:lnTo>
                  <a:cubicBezTo>
                    <a:pt x="763526" y="0"/>
                    <a:pt x="767200" y="3674"/>
                    <a:pt x="767200" y="11200"/>
                  </a:cubicBezTo>
                  <a:lnTo>
                    <a:pt x="767200" y="100800"/>
                  </a:lnTo>
                  <a:cubicBezTo>
                    <a:pt x="767200" y="108326"/>
                    <a:pt x="763526" y="112000"/>
                    <a:pt x="7560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Iatrogenic complications:</a:t>
              </a:r>
            </a:p>
          </p:txBody>
        </p:sp>
        <p:sp>
          <p:nvSpPr>
            <p:cNvPr id="244" name="SubTopic"/>
            <p:cNvSpPr/>
            <p:nvPr/>
          </p:nvSpPr>
          <p:spPr>
            <a:xfrm>
              <a:off x="3470094" y="6561260"/>
              <a:ext cx="1447600" cy="210000"/>
            </a:xfrm>
            <a:custGeom>
              <a:avLst/>
              <a:gdLst>
                <a:gd name="rtl" fmla="*/ 23240 w 1447600"/>
                <a:gd name="rtt" fmla="*/ 9240 h 210000"/>
                <a:gd name="rtr" fmla="*/ 1423240 w 1447600"/>
                <a:gd name="rtb" fmla="*/ 202440 h 210000"/>
              </a:gdLst>
              <a:ahLst/>
              <a:cxnLst/>
              <a:rect l="rtl" t="rtt" r="rtr" b="rtb"/>
              <a:pathLst>
                <a:path w="1447600" h="2100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98800"/>
                  </a:lnTo>
                  <a:cubicBezTo>
                    <a:pt x="1447600" y="206326"/>
                    <a:pt x="1443926" y="210000"/>
                    <a:pt x="1436400" y="210000"/>
                  </a:cubicBezTo>
                  <a:lnTo>
                    <a:pt x="11200" y="210000"/>
                  </a:lnTo>
                  <a:cubicBezTo>
                    <a:pt x="3674" y="210000"/>
                    <a:pt x="0" y="206326"/>
                    <a:pt x="0" y="198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Treatment of arthritis with a non – steroidal anti-inflammatory drug may exacerbate renal failure or chronic gastritis.</a:t>
              </a:r>
            </a:p>
          </p:txBody>
        </p:sp>
        <p:sp>
          <p:nvSpPr>
            <p:cNvPr id="246" name="SubTopic"/>
            <p:cNvSpPr/>
            <p:nvPr/>
          </p:nvSpPr>
          <p:spPr>
            <a:xfrm>
              <a:off x="3470094" y="67894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Use of multiple or inappropriate drugs: increases the risk of drug interactions.</a:t>
              </a:r>
            </a:p>
          </p:txBody>
        </p:sp>
        <p:sp>
          <p:nvSpPr>
            <p:cNvPr id="248" name="SubTopic"/>
            <p:cNvSpPr/>
            <p:nvPr/>
          </p:nvSpPr>
          <p:spPr>
            <a:xfrm>
              <a:off x="3470094" y="69532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500" b="1">
                  <a:solidFill>
                    <a:srgbClr val="303030"/>
                  </a:solidFill>
                  <a:latin typeface="Arial"/>
                </a:rPr>
                <a:t>Hospitalization: increase the risk of noso-comical infection</a:t>
              </a:r>
            </a:p>
          </p:txBody>
        </p:sp>
        <p:sp>
          <p:nvSpPr>
            <p:cNvPr id="252" name="shape252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17249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29765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42281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3" name="shape263"/>
            <p:cNvSpPr/>
            <p:nvPr/>
          </p:nvSpPr>
          <p:spPr>
            <a:xfrm>
              <a:off x="54797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67313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17249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29765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42281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54797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67313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17249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29765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42281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54797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67313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17249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29765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42281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54797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67313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17249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29765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42281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54797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67313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29" name="shape329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17249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29765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42281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54797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67313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17249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29765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42281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54797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67313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17249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29765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42281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54797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67313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17249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29765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42281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6" name="shape386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54797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67313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17249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29765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42281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54797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67313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09" name="shape409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17249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29765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42281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54797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67313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17249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29765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42281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54797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67313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17249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29765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42281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54797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67313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17249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29765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42281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6" name="shape466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54797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67313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17249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29765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42281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2" name="shape482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54797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5" name="shape485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6" name="shape486"/>
            <p:cNvSpPr/>
            <p:nvPr/>
          </p:nvSpPr>
          <p:spPr>
            <a:xfrm>
              <a:off x="67313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7" name="shape487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88" name="shape488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89" name="shape489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90" name="shape490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91" name="shape491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92" name="shape492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3" name="shape493"/>
            <p:cNvSpPr/>
            <p:nvPr/>
          </p:nvSpPr>
          <p:spPr>
            <a:xfrm>
              <a:off x="17249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4" name="shape494"/>
            <p:cNvSpPr/>
            <p:nvPr/>
          </p:nvSpPr>
          <p:spPr>
            <a:xfrm>
              <a:off x="17249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5" name="shape495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6" name="shape496"/>
            <p:cNvSpPr/>
            <p:nvPr/>
          </p:nvSpPr>
          <p:spPr>
            <a:xfrm>
              <a:off x="29765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7" name="shape497"/>
            <p:cNvSpPr/>
            <p:nvPr/>
          </p:nvSpPr>
          <p:spPr>
            <a:xfrm>
              <a:off x="29765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8" name="shape498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9" name="shape499"/>
            <p:cNvSpPr/>
            <p:nvPr/>
          </p:nvSpPr>
          <p:spPr>
            <a:xfrm>
              <a:off x="42281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0" name="shape500"/>
            <p:cNvSpPr/>
            <p:nvPr/>
          </p:nvSpPr>
          <p:spPr>
            <a:xfrm>
              <a:off x="42281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1" name="shape501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2" name="shape502"/>
            <p:cNvSpPr/>
            <p:nvPr/>
          </p:nvSpPr>
          <p:spPr>
            <a:xfrm>
              <a:off x="54797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3" name="shape503"/>
            <p:cNvSpPr/>
            <p:nvPr/>
          </p:nvSpPr>
          <p:spPr>
            <a:xfrm>
              <a:off x="54797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4" name="shape504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5" name="shape505"/>
            <p:cNvSpPr/>
            <p:nvPr/>
          </p:nvSpPr>
          <p:spPr>
            <a:xfrm>
              <a:off x="6731394" y="3694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6" name="shape506"/>
            <p:cNvSpPr/>
            <p:nvPr/>
          </p:nvSpPr>
          <p:spPr>
            <a:xfrm>
              <a:off x="6731394" y="3694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7" name="shape507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8" name="shape508"/>
            <p:cNvSpPr/>
            <p:nvPr/>
          </p:nvSpPr>
          <p:spPr>
            <a:xfrm>
              <a:off x="17249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9" name="shape509"/>
            <p:cNvSpPr/>
            <p:nvPr/>
          </p:nvSpPr>
          <p:spPr>
            <a:xfrm>
              <a:off x="17249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0" name="shape510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1" name="shape511"/>
            <p:cNvSpPr/>
            <p:nvPr/>
          </p:nvSpPr>
          <p:spPr>
            <a:xfrm>
              <a:off x="29765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2" name="shape512"/>
            <p:cNvSpPr/>
            <p:nvPr/>
          </p:nvSpPr>
          <p:spPr>
            <a:xfrm>
              <a:off x="29765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3" name="shape513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4" name="shape514"/>
            <p:cNvSpPr/>
            <p:nvPr/>
          </p:nvSpPr>
          <p:spPr>
            <a:xfrm>
              <a:off x="42281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5" name="shape515"/>
            <p:cNvSpPr/>
            <p:nvPr/>
          </p:nvSpPr>
          <p:spPr>
            <a:xfrm>
              <a:off x="42281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6" name="shape516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7" name="shape517"/>
            <p:cNvSpPr/>
            <p:nvPr/>
          </p:nvSpPr>
          <p:spPr>
            <a:xfrm>
              <a:off x="54797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8" name="shape518"/>
            <p:cNvSpPr/>
            <p:nvPr/>
          </p:nvSpPr>
          <p:spPr>
            <a:xfrm>
              <a:off x="54797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9" name="shape519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0" name="shape520"/>
            <p:cNvSpPr/>
            <p:nvPr/>
          </p:nvSpPr>
          <p:spPr>
            <a:xfrm>
              <a:off x="6731394" y="16210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1" name="shape521"/>
            <p:cNvSpPr/>
            <p:nvPr/>
          </p:nvSpPr>
          <p:spPr>
            <a:xfrm>
              <a:off x="6731394" y="16210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2" name="shape522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3" name="shape523"/>
            <p:cNvSpPr/>
            <p:nvPr/>
          </p:nvSpPr>
          <p:spPr>
            <a:xfrm>
              <a:off x="17249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4" name="shape524"/>
            <p:cNvSpPr/>
            <p:nvPr/>
          </p:nvSpPr>
          <p:spPr>
            <a:xfrm>
              <a:off x="17249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5" name="shape525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6" name="shape526"/>
            <p:cNvSpPr/>
            <p:nvPr/>
          </p:nvSpPr>
          <p:spPr>
            <a:xfrm>
              <a:off x="29765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7" name="shape527"/>
            <p:cNvSpPr/>
            <p:nvPr/>
          </p:nvSpPr>
          <p:spPr>
            <a:xfrm>
              <a:off x="29765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8" name="shape528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9" name="shape529"/>
            <p:cNvSpPr/>
            <p:nvPr/>
          </p:nvSpPr>
          <p:spPr>
            <a:xfrm>
              <a:off x="42281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0" name="shape530"/>
            <p:cNvSpPr/>
            <p:nvPr/>
          </p:nvSpPr>
          <p:spPr>
            <a:xfrm>
              <a:off x="42281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1" name="shape531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2" name="shape532"/>
            <p:cNvSpPr/>
            <p:nvPr/>
          </p:nvSpPr>
          <p:spPr>
            <a:xfrm>
              <a:off x="54797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3" name="shape533"/>
            <p:cNvSpPr/>
            <p:nvPr/>
          </p:nvSpPr>
          <p:spPr>
            <a:xfrm>
              <a:off x="54797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4" name="shape534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5" name="shape535"/>
            <p:cNvSpPr/>
            <p:nvPr/>
          </p:nvSpPr>
          <p:spPr>
            <a:xfrm>
              <a:off x="6731394" y="28726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6" name="shape536"/>
            <p:cNvSpPr/>
            <p:nvPr/>
          </p:nvSpPr>
          <p:spPr>
            <a:xfrm>
              <a:off x="6731394" y="28726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7" name="shape537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8" name="shape538"/>
            <p:cNvSpPr/>
            <p:nvPr/>
          </p:nvSpPr>
          <p:spPr>
            <a:xfrm>
              <a:off x="17249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9" name="shape539"/>
            <p:cNvSpPr/>
            <p:nvPr/>
          </p:nvSpPr>
          <p:spPr>
            <a:xfrm>
              <a:off x="17249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0" name="shape540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1" name="shape541"/>
            <p:cNvSpPr/>
            <p:nvPr/>
          </p:nvSpPr>
          <p:spPr>
            <a:xfrm>
              <a:off x="29765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2" name="shape542"/>
            <p:cNvSpPr/>
            <p:nvPr/>
          </p:nvSpPr>
          <p:spPr>
            <a:xfrm>
              <a:off x="29765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3" name="shape543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4" name="shape544"/>
            <p:cNvSpPr/>
            <p:nvPr/>
          </p:nvSpPr>
          <p:spPr>
            <a:xfrm>
              <a:off x="42281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5" name="shape545"/>
            <p:cNvSpPr/>
            <p:nvPr/>
          </p:nvSpPr>
          <p:spPr>
            <a:xfrm>
              <a:off x="42281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6" name="shape546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7" name="shape547"/>
            <p:cNvSpPr/>
            <p:nvPr/>
          </p:nvSpPr>
          <p:spPr>
            <a:xfrm>
              <a:off x="54797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8" name="shape548"/>
            <p:cNvSpPr/>
            <p:nvPr/>
          </p:nvSpPr>
          <p:spPr>
            <a:xfrm>
              <a:off x="54797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9" name="shape549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0" name="shape550"/>
            <p:cNvSpPr/>
            <p:nvPr/>
          </p:nvSpPr>
          <p:spPr>
            <a:xfrm>
              <a:off x="6731394" y="41242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1" name="shape551"/>
            <p:cNvSpPr/>
            <p:nvPr/>
          </p:nvSpPr>
          <p:spPr>
            <a:xfrm>
              <a:off x="6731394" y="41242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2" name="shape552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3" name="shape553"/>
            <p:cNvSpPr/>
            <p:nvPr/>
          </p:nvSpPr>
          <p:spPr>
            <a:xfrm>
              <a:off x="17249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4" name="shape554"/>
            <p:cNvSpPr/>
            <p:nvPr/>
          </p:nvSpPr>
          <p:spPr>
            <a:xfrm>
              <a:off x="17249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5" name="shape555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6" name="shape556"/>
            <p:cNvSpPr/>
            <p:nvPr/>
          </p:nvSpPr>
          <p:spPr>
            <a:xfrm>
              <a:off x="29765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7" name="shape557"/>
            <p:cNvSpPr/>
            <p:nvPr/>
          </p:nvSpPr>
          <p:spPr>
            <a:xfrm>
              <a:off x="29765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8" name="shape558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9" name="shape559"/>
            <p:cNvSpPr/>
            <p:nvPr/>
          </p:nvSpPr>
          <p:spPr>
            <a:xfrm>
              <a:off x="42281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0" name="shape560"/>
            <p:cNvSpPr/>
            <p:nvPr/>
          </p:nvSpPr>
          <p:spPr>
            <a:xfrm>
              <a:off x="42281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1" name="shape561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2" name="shape562"/>
            <p:cNvSpPr/>
            <p:nvPr/>
          </p:nvSpPr>
          <p:spPr>
            <a:xfrm>
              <a:off x="54797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3" name="shape563"/>
            <p:cNvSpPr/>
            <p:nvPr/>
          </p:nvSpPr>
          <p:spPr>
            <a:xfrm>
              <a:off x="54797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4" name="shape564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5" name="shape565"/>
            <p:cNvSpPr/>
            <p:nvPr/>
          </p:nvSpPr>
          <p:spPr>
            <a:xfrm>
              <a:off x="6731394" y="5375803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6" name="shape566"/>
            <p:cNvSpPr/>
            <p:nvPr/>
          </p:nvSpPr>
          <p:spPr>
            <a:xfrm>
              <a:off x="6731394" y="5375803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7" name="shape567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568" name="shape568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569" name="shape569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570" name="shape570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571" name="shape571"/>
            <p:cNvSpPr/>
            <p:nvPr/>
          </p:nvSpPr>
          <p:spPr>
            <a:xfrm>
              <a:off x="7249182" y="0"/>
              <a:ext cx="1251600" cy="1251600"/>
            </a:xfrm>
            <a:custGeom>
              <a:avLst/>
              <a:gdLst/>
              <a:ahLst/>
              <a:cxnLst/>
              <a:rect l="0" t="0" r="0" b="0"/>
              <a:pathLst>
                <a:path w="1251600" h="1251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8" name="Group308"/>
          <p:cNvGrpSpPr/>
          <p:nvPr/>
        </p:nvGrpSpPr>
        <p:grpSpPr>
          <a:xfrm>
            <a:off x="211740" y="-237067"/>
            <a:ext cx="8733956" cy="6644673"/>
            <a:chOff x="1688000" y="780900"/>
            <a:chExt cx="5768000" cy="5296200"/>
          </a:xfrm>
        </p:grpSpPr>
        <p:sp>
          <p:nvSpPr>
            <p:cNvPr id="104" name="MMConnector"/>
            <p:cNvSpPr/>
            <p:nvPr/>
          </p:nvSpPr>
          <p:spPr>
            <a:xfrm>
              <a:off x="2366300" y="1872323"/>
              <a:ext cx="176400" cy="1333325"/>
            </a:xfrm>
            <a:custGeom>
              <a:avLst/>
              <a:gdLst/>
              <a:ahLst/>
              <a:cxnLst/>
              <a:rect l="0" t="0" r="0" b="0"/>
              <a:pathLst>
                <a:path w="176400" h="1333325" fill="none">
                  <a:moveTo>
                    <a:pt x="105700" y="666663"/>
                  </a:moveTo>
                  <a:lnTo>
                    <a:pt x="193900" y="666663"/>
                  </a:lnTo>
                  <a:lnTo>
                    <a:pt x="193900" y="-649862"/>
                  </a:lnTo>
                  <a:cubicBezTo>
                    <a:pt x="193900" y="-659136"/>
                    <a:pt x="201426" y="-666662"/>
                    <a:pt x="210700" y="-666662"/>
                  </a:cubicBezTo>
                  <a:lnTo>
                    <a:pt x="282100" y="-666662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106" name="MMConnector"/>
            <p:cNvSpPr/>
            <p:nvPr/>
          </p:nvSpPr>
          <p:spPr>
            <a:xfrm>
              <a:off x="2366300" y="3205648"/>
              <a:ext cx="176400" cy="1333325"/>
            </a:xfrm>
            <a:custGeom>
              <a:avLst/>
              <a:gdLst/>
              <a:ahLst/>
              <a:cxnLst/>
              <a:rect l="0" t="0" r="0" b="0"/>
              <a:pathLst>
                <a:path w="176400" h="1333325" fill="none">
                  <a:moveTo>
                    <a:pt x="105700" y="-666662"/>
                  </a:moveTo>
                  <a:lnTo>
                    <a:pt x="193900" y="-666662"/>
                  </a:lnTo>
                  <a:lnTo>
                    <a:pt x="193900" y="649863"/>
                  </a:lnTo>
                  <a:cubicBezTo>
                    <a:pt x="193900" y="659136"/>
                    <a:pt x="201426" y="666663"/>
                    <a:pt x="210700" y="666663"/>
                  </a:cubicBezTo>
                  <a:lnTo>
                    <a:pt x="282100" y="666663"/>
                  </a:lnTo>
                </a:path>
              </a:pathLst>
            </a:custGeom>
            <a:noFill/>
            <a:ln w="8400" cap="rnd">
              <a:solidFill>
                <a:srgbClr val="454545"/>
              </a:solidFill>
              <a:round/>
            </a:ln>
          </p:spPr>
        </p:sp>
        <p:sp>
          <p:nvSpPr>
            <p:cNvPr id="110" name="MMConnector"/>
            <p:cNvSpPr/>
            <p:nvPr/>
          </p:nvSpPr>
          <p:spPr>
            <a:xfrm>
              <a:off x="2938200" y="1180810"/>
              <a:ext cx="75600" cy="49700"/>
            </a:xfrm>
            <a:custGeom>
              <a:avLst/>
              <a:gdLst/>
              <a:ahLst/>
              <a:cxnLst/>
              <a:rect l="0" t="0" r="0" b="0"/>
              <a:pathLst>
                <a:path w="75600" h="49700" fill="none">
                  <a:moveTo>
                    <a:pt x="-37800" y="24850"/>
                  </a:moveTo>
                  <a:lnTo>
                    <a:pt x="0" y="24850"/>
                  </a:lnTo>
                  <a:lnTo>
                    <a:pt x="0" y="-8050"/>
                  </a:lnTo>
                  <a:cubicBezTo>
                    <a:pt x="0" y="-17324"/>
                    <a:pt x="7526" y="-24850"/>
                    <a:pt x="16800" y="-24850"/>
                  </a:cubicBezTo>
                  <a:lnTo>
                    <a:pt x="37800" y="-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2" name="MMConnector"/>
            <p:cNvSpPr/>
            <p:nvPr/>
          </p:nvSpPr>
          <p:spPr>
            <a:xfrm>
              <a:off x="2938200" y="12305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-24850"/>
                  </a:moveTo>
                  <a:lnTo>
                    <a:pt x="0" y="8050"/>
                  </a:lnTo>
                  <a:cubicBezTo>
                    <a:pt x="0" y="17324"/>
                    <a:pt x="7526" y="24850"/>
                    <a:pt x="16800" y="24850"/>
                  </a:cubicBezTo>
                  <a:lnTo>
                    <a:pt x="37800" y="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4" name="MMConnector"/>
            <p:cNvSpPr/>
            <p:nvPr/>
          </p:nvSpPr>
          <p:spPr>
            <a:xfrm>
              <a:off x="2997000" y="2700335"/>
              <a:ext cx="75600" cy="2343950"/>
            </a:xfrm>
            <a:custGeom>
              <a:avLst/>
              <a:gdLst/>
              <a:ahLst/>
              <a:cxnLst/>
              <a:rect l="0" t="0" r="0" b="0"/>
              <a:pathLst>
                <a:path w="75600" h="2343950" fill="none">
                  <a:moveTo>
                    <a:pt x="-37800" y="1171975"/>
                  </a:moveTo>
                  <a:lnTo>
                    <a:pt x="0" y="1171975"/>
                  </a:lnTo>
                  <a:lnTo>
                    <a:pt x="0" y="-1155175"/>
                  </a:lnTo>
                  <a:cubicBezTo>
                    <a:pt x="0" y="-1164449"/>
                    <a:pt x="7526" y="-1171975"/>
                    <a:pt x="16800" y="-1171975"/>
                  </a:cubicBezTo>
                  <a:lnTo>
                    <a:pt x="37800" y="-11719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6" name="MMConnector"/>
            <p:cNvSpPr/>
            <p:nvPr/>
          </p:nvSpPr>
          <p:spPr>
            <a:xfrm>
              <a:off x="3254600" y="1478660"/>
              <a:ext cx="75600" cy="99400"/>
            </a:xfrm>
            <a:custGeom>
              <a:avLst/>
              <a:gdLst/>
              <a:ahLst/>
              <a:cxnLst/>
              <a:rect l="0" t="0" r="0" b="0"/>
              <a:pathLst>
                <a:path w="75600" h="99400" fill="none">
                  <a:moveTo>
                    <a:pt x="-37800" y="49700"/>
                  </a:moveTo>
                  <a:lnTo>
                    <a:pt x="0" y="49700"/>
                  </a:ln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18" name="MMConnector"/>
            <p:cNvSpPr/>
            <p:nvPr/>
          </p:nvSpPr>
          <p:spPr>
            <a:xfrm>
              <a:off x="3254600" y="15283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0" name="MMConnector"/>
            <p:cNvSpPr/>
            <p:nvPr/>
          </p:nvSpPr>
          <p:spPr>
            <a:xfrm>
              <a:off x="3254600" y="15780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2" name="MMConnector"/>
            <p:cNvSpPr/>
            <p:nvPr/>
          </p:nvSpPr>
          <p:spPr>
            <a:xfrm>
              <a:off x="2997000" y="3195848"/>
              <a:ext cx="37800" cy="1352925"/>
            </a:xfrm>
            <a:custGeom>
              <a:avLst/>
              <a:gdLst/>
              <a:ahLst/>
              <a:cxnLst/>
              <a:rect l="0" t="0" r="0" b="0"/>
              <a:pathLst>
                <a:path w="37800" h="1352925" fill="none">
                  <a:moveTo>
                    <a:pt x="0" y="676463"/>
                  </a:moveTo>
                  <a:lnTo>
                    <a:pt x="0" y="-659662"/>
                  </a:lnTo>
                  <a:cubicBezTo>
                    <a:pt x="0" y="-668936"/>
                    <a:pt x="7526" y="-676462"/>
                    <a:pt x="16800" y="-676462"/>
                  </a:cubicBezTo>
                  <a:lnTo>
                    <a:pt x="37800" y="-676462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4" name="MMConnector"/>
            <p:cNvSpPr/>
            <p:nvPr/>
          </p:nvSpPr>
          <p:spPr>
            <a:xfrm>
              <a:off x="3851000" y="2238073"/>
              <a:ext cx="75600" cy="562625"/>
            </a:xfrm>
            <a:custGeom>
              <a:avLst/>
              <a:gdLst/>
              <a:ahLst/>
              <a:cxnLst/>
              <a:rect l="0" t="0" r="0" b="0"/>
              <a:pathLst>
                <a:path w="75600" h="562625" fill="none">
                  <a:moveTo>
                    <a:pt x="-37800" y="281313"/>
                  </a:moveTo>
                  <a:lnTo>
                    <a:pt x="0" y="281313"/>
                  </a:lnTo>
                  <a:lnTo>
                    <a:pt x="0" y="-264512"/>
                  </a:lnTo>
                  <a:cubicBezTo>
                    <a:pt x="0" y="-273786"/>
                    <a:pt x="7526" y="-281312"/>
                    <a:pt x="16800" y="-281312"/>
                  </a:cubicBezTo>
                  <a:lnTo>
                    <a:pt x="37800" y="-281312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6" name="MMConnector"/>
            <p:cNvSpPr/>
            <p:nvPr/>
          </p:nvSpPr>
          <p:spPr>
            <a:xfrm>
              <a:off x="4581800" y="2055460"/>
              <a:ext cx="37800" cy="197400"/>
            </a:xfrm>
            <a:custGeom>
              <a:avLst/>
              <a:gdLst/>
              <a:ahLst/>
              <a:cxnLst/>
              <a:rect l="0" t="0" r="0" b="0"/>
              <a:pathLst>
                <a:path w="37800" h="197400" fill="none">
                  <a:moveTo>
                    <a:pt x="0" y="-98700"/>
                  </a:moveTo>
                  <a:lnTo>
                    <a:pt x="0" y="81900"/>
                  </a:lnTo>
                  <a:cubicBezTo>
                    <a:pt x="0" y="91174"/>
                    <a:pt x="7526" y="98700"/>
                    <a:pt x="16800" y="98700"/>
                  </a:cubicBezTo>
                  <a:lnTo>
                    <a:pt x="37800" y="98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28" name="MMConnector"/>
            <p:cNvSpPr/>
            <p:nvPr/>
          </p:nvSpPr>
          <p:spPr>
            <a:xfrm>
              <a:off x="4920600" y="2038660"/>
              <a:ext cx="75600" cy="231000"/>
            </a:xfrm>
            <a:custGeom>
              <a:avLst/>
              <a:gdLst/>
              <a:ahLst/>
              <a:cxnLst/>
              <a:rect l="0" t="0" r="0" b="0"/>
              <a:pathLst>
                <a:path w="75600" h="231000" fill="none">
                  <a:moveTo>
                    <a:pt x="-37800" y="115500"/>
                  </a:moveTo>
                  <a:lnTo>
                    <a:pt x="0" y="115500"/>
                  </a:lnTo>
                  <a:lnTo>
                    <a:pt x="0" y="-98700"/>
                  </a:lnTo>
                  <a:cubicBezTo>
                    <a:pt x="0" y="-107974"/>
                    <a:pt x="7526" y="-115500"/>
                    <a:pt x="16800" y="-115500"/>
                  </a:cubicBezTo>
                  <a:lnTo>
                    <a:pt x="37800" y="-1155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0" name="MMConnector"/>
            <p:cNvSpPr/>
            <p:nvPr/>
          </p:nvSpPr>
          <p:spPr>
            <a:xfrm>
              <a:off x="4920600" y="21044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49700"/>
                  </a:move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2" name="MMConnector"/>
            <p:cNvSpPr/>
            <p:nvPr/>
          </p:nvSpPr>
          <p:spPr>
            <a:xfrm>
              <a:off x="4920600" y="21541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4" name="MMConnector"/>
            <p:cNvSpPr/>
            <p:nvPr/>
          </p:nvSpPr>
          <p:spPr>
            <a:xfrm>
              <a:off x="4920600" y="22038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6" name="MMConnector"/>
            <p:cNvSpPr/>
            <p:nvPr/>
          </p:nvSpPr>
          <p:spPr>
            <a:xfrm>
              <a:off x="4920600" y="2269660"/>
              <a:ext cx="37800" cy="231000"/>
            </a:xfrm>
            <a:custGeom>
              <a:avLst/>
              <a:gdLst/>
              <a:ahLst/>
              <a:cxnLst/>
              <a:rect l="0" t="0" r="0" b="0"/>
              <a:pathLst>
                <a:path w="37800" h="231000" fill="none">
                  <a:moveTo>
                    <a:pt x="0" y="-115500"/>
                  </a:moveTo>
                  <a:lnTo>
                    <a:pt x="0" y="98700"/>
                  </a:lnTo>
                  <a:cubicBezTo>
                    <a:pt x="0" y="107974"/>
                    <a:pt x="7526" y="115500"/>
                    <a:pt x="16800" y="115500"/>
                  </a:cubicBezTo>
                  <a:lnTo>
                    <a:pt x="37800" y="1155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38" name="MMConnector"/>
            <p:cNvSpPr/>
            <p:nvPr/>
          </p:nvSpPr>
          <p:spPr>
            <a:xfrm>
              <a:off x="4581800" y="1858060"/>
              <a:ext cx="75600" cy="197400"/>
            </a:xfrm>
            <a:custGeom>
              <a:avLst/>
              <a:gdLst/>
              <a:ahLst/>
              <a:cxnLst/>
              <a:rect l="0" t="0" r="0" b="0"/>
              <a:pathLst>
                <a:path w="75600" h="197400" fill="none">
                  <a:moveTo>
                    <a:pt x="-37800" y="98700"/>
                  </a:moveTo>
                  <a:lnTo>
                    <a:pt x="0" y="98700"/>
                  </a:lnTo>
                  <a:lnTo>
                    <a:pt x="0" y="-81900"/>
                  </a:lnTo>
                  <a:cubicBezTo>
                    <a:pt x="0" y="-91174"/>
                    <a:pt x="7526" y="-98700"/>
                    <a:pt x="16800" y="-98700"/>
                  </a:cubicBezTo>
                  <a:lnTo>
                    <a:pt x="37800" y="-98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0" name="MMConnector"/>
            <p:cNvSpPr/>
            <p:nvPr/>
          </p:nvSpPr>
          <p:spPr>
            <a:xfrm>
              <a:off x="3851000" y="2575123"/>
              <a:ext cx="37800" cy="111475"/>
            </a:xfrm>
            <a:custGeom>
              <a:avLst/>
              <a:gdLst/>
              <a:ahLst/>
              <a:cxnLst/>
              <a:rect l="0" t="0" r="0" b="0"/>
              <a:pathLst>
                <a:path w="37800" h="111475" fill="none">
                  <a:moveTo>
                    <a:pt x="0" y="-55737"/>
                  </a:moveTo>
                  <a:lnTo>
                    <a:pt x="0" y="38938"/>
                  </a:lnTo>
                  <a:cubicBezTo>
                    <a:pt x="0" y="48211"/>
                    <a:pt x="7526" y="55738"/>
                    <a:pt x="16800" y="55738"/>
                  </a:cubicBezTo>
                  <a:lnTo>
                    <a:pt x="37800" y="55738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2" name="MMConnector"/>
            <p:cNvSpPr/>
            <p:nvPr/>
          </p:nvSpPr>
          <p:spPr>
            <a:xfrm>
              <a:off x="4545400" y="25899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4" name="MMConnector"/>
            <p:cNvSpPr/>
            <p:nvPr/>
          </p:nvSpPr>
          <p:spPr>
            <a:xfrm>
              <a:off x="4545400" y="26718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48" name="MMConnector"/>
            <p:cNvSpPr/>
            <p:nvPr/>
          </p:nvSpPr>
          <p:spPr>
            <a:xfrm>
              <a:off x="3851000" y="2800698"/>
              <a:ext cx="37800" cy="562625"/>
            </a:xfrm>
            <a:custGeom>
              <a:avLst/>
              <a:gdLst/>
              <a:ahLst/>
              <a:cxnLst/>
              <a:rect l="0" t="0" r="0" b="0"/>
              <a:pathLst>
                <a:path w="37800" h="562625" fill="none">
                  <a:moveTo>
                    <a:pt x="0" y="-281312"/>
                  </a:moveTo>
                  <a:lnTo>
                    <a:pt x="0" y="264513"/>
                  </a:lnTo>
                  <a:cubicBezTo>
                    <a:pt x="0" y="273786"/>
                    <a:pt x="7526" y="281313"/>
                    <a:pt x="16800" y="281313"/>
                  </a:cubicBezTo>
                  <a:lnTo>
                    <a:pt x="37800" y="281313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0" name="MMConnector"/>
            <p:cNvSpPr/>
            <p:nvPr/>
          </p:nvSpPr>
          <p:spPr>
            <a:xfrm>
              <a:off x="4503400" y="2979285"/>
              <a:ext cx="75600" cy="205450"/>
            </a:xfrm>
            <a:custGeom>
              <a:avLst/>
              <a:gdLst/>
              <a:ahLst/>
              <a:cxnLst/>
              <a:rect l="0" t="0" r="0" b="0"/>
              <a:pathLst>
                <a:path w="75600" h="205450" fill="none">
                  <a:moveTo>
                    <a:pt x="-37800" y="102725"/>
                  </a:moveTo>
                  <a:lnTo>
                    <a:pt x="0" y="102725"/>
                  </a:lnTo>
                  <a:lnTo>
                    <a:pt x="0" y="-85925"/>
                  </a:lnTo>
                  <a:cubicBezTo>
                    <a:pt x="0" y="-95199"/>
                    <a:pt x="7526" y="-102725"/>
                    <a:pt x="16800" y="-102725"/>
                  </a:cubicBezTo>
                  <a:lnTo>
                    <a:pt x="37800" y="-10272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2" name="MMConnector"/>
            <p:cNvSpPr/>
            <p:nvPr/>
          </p:nvSpPr>
          <p:spPr>
            <a:xfrm>
              <a:off x="4503400" y="3061185"/>
              <a:ext cx="37800" cy="41650"/>
            </a:xfrm>
            <a:custGeom>
              <a:avLst/>
              <a:gdLst/>
              <a:ahLst/>
              <a:cxnLst/>
              <a:rect l="0" t="0" r="0" b="0"/>
              <a:pathLst>
                <a:path w="37800" h="41650" fill="none">
                  <a:moveTo>
                    <a:pt x="0" y="20825"/>
                  </a:moveTo>
                  <a:lnTo>
                    <a:pt x="0" y="-4025"/>
                  </a:lnTo>
                  <a:cubicBezTo>
                    <a:pt x="0" y="-13299"/>
                    <a:pt x="7526" y="-20825"/>
                    <a:pt x="16800" y="-20825"/>
                  </a:cubicBezTo>
                  <a:lnTo>
                    <a:pt x="37800" y="-2082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4" name="MMConnector"/>
            <p:cNvSpPr/>
            <p:nvPr/>
          </p:nvSpPr>
          <p:spPr>
            <a:xfrm>
              <a:off x="5211800" y="30403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4503400" y="3184735"/>
              <a:ext cx="37800" cy="205450"/>
            </a:xfrm>
            <a:custGeom>
              <a:avLst/>
              <a:gdLst/>
              <a:ahLst/>
              <a:cxnLst/>
              <a:rect l="0" t="0" r="0" b="0"/>
              <a:pathLst>
                <a:path w="37800" h="205450" fill="none">
                  <a:moveTo>
                    <a:pt x="0" y="-102725"/>
                  </a:moveTo>
                  <a:lnTo>
                    <a:pt x="0" y="85925"/>
                  </a:lnTo>
                  <a:cubicBezTo>
                    <a:pt x="0" y="95199"/>
                    <a:pt x="7526" y="102725"/>
                    <a:pt x="16800" y="102725"/>
                  </a:cubicBezTo>
                  <a:lnTo>
                    <a:pt x="37800" y="10272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5127800" y="3229710"/>
              <a:ext cx="75600" cy="115500"/>
            </a:xfrm>
            <a:custGeom>
              <a:avLst/>
              <a:gdLst/>
              <a:ahLst/>
              <a:cxnLst/>
              <a:rect l="0" t="0" r="0" b="0"/>
              <a:pathLst>
                <a:path w="75600" h="115500" fill="none">
                  <a:moveTo>
                    <a:pt x="-37800" y="57750"/>
                  </a:moveTo>
                  <a:lnTo>
                    <a:pt x="0" y="57750"/>
                  </a:lnTo>
                  <a:lnTo>
                    <a:pt x="0" y="-40950"/>
                  </a:lnTo>
                  <a:cubicBezTo>
                    <a:pt x="0" y="-50224"/>
                    <a:pt x="7526" y="-57750"/>
                    <a:pt x="16800" y="-57750"/>
                  </a:cubicBezTo>
                  <a:lnTo>
                    <a:pt x="37800" y="-577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5127800" y="3345210"/>
              <a:ext cx="37800" cy="115500"/>
            </a:xfrm>
            <a:custGeom>
              <a:avLst/>
              <a:gdLst/>
              <a:ahLst/>
              <a:cxnLst/>
              <a:rect l="0" t="0" r="0" b="0"/>
              <a:pathLst>
                <a:path w="37800" h="115500" fill="none">
                  <a:moveTo>
                    <a:pt x="0" y="-57750"/>
                  </a:moveTo>
                  <a:lnTo>
                    <a:pt x="0" y="40950"/>
                  </a:lnTo>
                  <a:cubicBezTo>
                    <a:pt x="0" y="50224"/>
                    <a:pt x="7526" y="57750"/>
                    <a:pt x="16800" y="57750"/>
                  </a:cubicBezTo>
                  <a:lnTo>
                    <a:pt x="37800" y="577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5127800" y="3279410"/>
              <a:ext cx="37800" cy="16100"/>
            </a:xfrm>
            <a:custGeom>
              <a:avLst/>
              <a:gdLst/>
              <a:ahLst/>
              <a:cxnLst/>
              <a:rect l="0" t="0" r="0" b="0"/>
              <a:pathLst>
                <a:path w="37800" h="16100" fill="none">
                  <a:moveTo>
                    <a:pt x="0" y="8050"/>
                  </a:moveTo>
                  <a:cubicBezTo>
                    <a:pt x="0" y="-837"/>
                    <a:pt x="7526" y="-8050"/>
                    <a:pt x="16800" y="-8050"/>
                  </a:cubicBezTo>
                  <a:lnTo>
                    <a:pt x="37800" y="-80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2997000" y="3862860"/>
              <a:ext cx="37800" cy="18900"/>
            </a:xfrm>
            <a:custGeom>
              <a:avLst/>
              <a:gdLst/>
              <a:ahLst/>
              <a:cxnLst/>
              <a:rect l="0" t="0" r="0" b="0"/>
              <a:pathLst>
                <a:path w="37800" h="18900" fill="none">
                  <a:moveTo>
                    <a:pt x="0" y="9450"/>
                  </a:moveTo>
                  <a:cubicBezTo>
                    <a:pt x="0" y="-1924"/>
                    <a:pt x="7526" y="-9450"/>
                    <a:pt x="16800" y="-9450"/>
                  </a:cubicBezTo>
                  <a:lnTo>
                    <a:pt x="37800" y="-94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3593400" y="3751035"/>
              <a:ext cx="75600" cy="204750"/>
            </a:xfrm>
            <a:custGeom>
              <a:avLst/>
              <a:gdLst/>
              <a:ahLst/>
              <a:cxnLst/>
              <a:rect l="0" t="0" r="0" b="0"/>
              <a:pathLst>
                <a:path w="75600" h="204750" fill="none">
                  <a:moveTo>
                    <a:pt x="-37800" y="102375"/>
                  </a:moveTo>
                  <a:lnTo>
                    <a:pt x="0" y="102375"/>
                  </a:lnTo>
                  <a:lnTo>
                    <a:pt x="0" y="-85575"/>
                  </a:lnTo>
                  <a:cubicBezTo>
                    <a:pt x="0" y="-94849"/>
                    <a:pt x="7526" y="-102375"/>
                    <a:pt x="16800" y="-102375"/>
                  </a:cubicBezTo>
                  <a:lnTo>
                    <a:pt x="37800" y="-1023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4985000" y="36077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4985000" y="36896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3593400" y="3955785"/>
              <a:ext cx="37800" cy="204750"/>
            </a:xfrm>
            <a:custGeom>
              <a:avLst/>
              <a:gdLst/>
              <a:ahLst/>
              <a:cxnLst/>
              <a:rect l="0" t="0" r="0" b="0"/>
              <a:pathLst>
                <a:path w="37800" h="204750" fill="none">
                  <a:moveTo>
                    <a:pt x="0" y="-102375"/>
                  </a:moveTo>
                  <a:lnTo>
                    <a:pt x="0" y="85575"/>
                  </a:lnTo>
                  <a:cubicBezTo>
                    <a:pt x="0" y="94849"/>
                    <a:pt x="7526" y="102375"/>
                    <a:pt x="16800" y="102375"/>
                  </a:cubicBezTo>
                  <a:lnTo>
                    <a:pt x="37800" y="1023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4825400" y="3976260"/>
              <a:ext cx="75600" cy="163800"/>
            </a:xfrm>
            <a:custGeom>
              <a:avLst/>
              <a:gdLst/>
              <a:ahLst/>
              <a:cxnLst/>
              <a:rect l="0" t="0" r="0" b="0"/>
              <a:pathLst>
                <a:path w="75600" h="163800" fill="none">
                  <a:moveTo>
                    <a:pt x="-37800" y="81900"/>
                  </a:moveTo>
                  <a:lnTo>
                    <a:pt x="0" y="81900"/>
                  </a:lnTo>
                  <a:lnTo>
                    <a:pt x="0" y="-65100"/>
                  </a:lnTo>
                  <a:cubicBezTo>
                    <a:pt x="0" y="-74374"/>
                    <a:pt x="7526" y="-81900"/>
                    <a:pt x="16800" y="-81900"/>
                  </a:cubicBezTo>
                  <a:lnTo>
                    <a:pt x="37800" y="-81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4825400" y="40581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4825400" y="4140060"/>
              <a:ext cx="37800" cy="163800"/>
            </a:xfrm>
            <a:custGeom>
              <a:avLst/>
              <a:gdLst/>
              <a:ahLst/>
              <a:cxnLst/>
              <a:rect l="0" t="0" r="0" b="0"/>
              <a:pathLst>
                <a:path w="37800" h="163800" fill="none">
                  <a:moveTo>
                    <a:pt x="0" y="-81900"/>
                  </a:moveTo>
                  <a:lnTo>
                    <a:pt x="0" y="65100"/>
                  </a:lnTo>
                  <a:cubicBezTo>
                    <a:pt x="0" y="74374"/>
                    <a:pt x="7526" y="81900"/>
                    <a:pt x="16800" y="81900"/>
                  </a:cubicBezTo>
                  <a:lnTo>
                    <a:pt x="37800" y="81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2997000" y="4169985"/>
              <a:ext cx="37800" cy="595350"/>
            </a:xfrm>
            <a:custGeom>
              <a:avLst/>
              <a:gdLst/>
              <a:ahLst/>
              <a:cxnLst/>
              <a:rect l="0" t="0" r="0" b="0"/>
              <a:pathLst>
                <a:path w="37800" h="595350" fill="none">
                  <a:moveTo>
                    <a:pt x="0" y="-297675"/>
                  </a:moveTo>
                  <a:lnTo>
                    <a:pt x="0" y="280875"/>
                  </a:lnTo>
                  <a:cubicBezTo>
                    <a:pt x="0" y="290149"/>
                    <a:pt x="7526" y="297675"/>
                    <a:pt x="16800" y="297675"/>
                  </a:cubicBezTo>
                  <a:lnTo>
                    <a:pt x="37800" y="2976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4" name="MMConnector"/>
            <p:cNvSpPr/>
            <p:nvPr/>
          </p:nvSpPr>
          <p:spPr>
            <a:xfrm>
              <a:off x="4072200" y="4426710"/>
              <a:ext cx="75600" cy="81900"/>
            </a:xfrm>
            <a:custGeom>
              <a:avLst/>
              <a:gdLst/>
              <a:ahLst/>
              <a:cxnLst/>
              <a:rect l="0" t="0" r="0" b="0"/>
              <a:pathLst>
                <a:path w="75600" h="81900" fill="none">
                  <a:moveTo>
                    <a:pt x="-37800" y="40950"/>
                  </a:moveTo>
                  <a:lnTo>
                    <a:pt x="0" y="40950"/>
                  </a:lnTo>
                  <a:lnTo>
                    <a:pt x="0" y="-24150"/>
                  </a:lnTo>
                  <a:cubicBezTo>
                    <a:pt x="0" y="-33424"/>
                    <a:pt x="7526" y="-40950"/>
                    <a:pt x="16800" y="-40950"/>
                  </a:cubicBezTo>
                  <a:lnTo>
                    <a:pt x="37800" y="-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6" name="MMConnector"/>
            <p:cNvSpPr/>
            <p:nvPr/>
          </p:nvSpPr>
          <p:spPr>
            <a:xfrm>
              <a:off x="5595400" y="43857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88" name="MMConnector"/>
            <p:cNvSpPr/>
            <p:nvPr/>
          </p:nvSpPr>
          <p:spPr>
            <a:xfrm>
              <a:off x="4072200" y="4508610"/>
              <a:ext cx="37800" cy="81900"/>
            </a:xfrm>
            <a:custGeom>
              <a:avLst/>
              <a:gdLst/>
              <a:ahLst/>
              <a:cxnLst/>
              <a:rect l="0" t="0" r="0" b="0"/>
              <a:pathLst>
                <a:path w="37800" h="81900" fill="none">
                  <a:moveTo>
                    <a:pt x="0" y="-40950"/>
                  </a:moveTo>
                  <a:lnTo>
                    <a:pt x="0" y="24150"/>
                  </a:lnTo>
                  <a:cubicBezTo>
                    <a:pt x="0" y="33424"/>
                    <a:pt x="7526" y="40950"/>
                    <a:pt x="16800" y="40950"/>
                  </a:cubicBezTo>
                  <a:lnTo>
                    <a:pt x="37800" y="409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0" name="MMConnector"/>
            <p:cNvSpPr/>
            <p:nvPr/>
          </p:nvSpPr>
          <p:spPr>
            <a:xfrm>
              <a:off x="2997000" y="4645548"/>
              <a:ext cx="37800" cy="1546475"/>
            </a:xfrm>
            <a:custGeom>
              <a:avLst/>
              <a:gdLst/>
              <a:ahLst/>
              <a:cxnLst/>
              <a:rect l="0" t="0" r="0" b="0"/>
              <a:pathLst>
                <a:path w="37800" h="1546475" fill="none">
                  <a:moveTo>
                    <a:pt x="0" y="-773237"/>
                  </a:moveTo>
                  <a:lnTo>
                    <a:pt x="0" y="756438"/>
                  </a:lnTo>
                  <a:cubicBezTo>
                    <a:pt x="0" y="765711"/>
                    <a:pt x="7526" y="773238"/>
                    <a:pt x="16800" y="773238"/>
                  </a:cubicBezTo>
                  <a:lnTo>
                    <a:pt x="37800" y="773238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2" name="MMConnector"/>
            <p:cNvSpPr/>
            <p:nvPr/>
          </p:nvSpPr>
          <p:spPr>
            <a:xfrm>
              <a:off x="3585000" y="5291998"/>
              <a:ext cx="75600" cy="253575"/>
            </a:xfrm>
            <a:custGeom>
              <a:avLst/>
              <a:gdLst/>
              <a:ahLst/>
              <a:cxnLst/>
              <a:rect l="0" t="0" r="0" b="0"/>
              <a:pathLst>
                <a:path w="75600" h="253575" fill="none">
                  <a:moveTo>
                    <a:pt x="-37800" y="126788"/>
                  </a:moveTo>
                  <a:lnTo>
                    <a:pt x="0" y="126788"/>
                  </a:lnTo>
                  <a:lnTo>
                    <a:pt x="0" y="-109987"/>
                  </a:lnTo>
                  <a:cubicBezTo>
                    <a:pt x="0" y="-119261"/>
                    <a:pt x="7526" y="-126787"/>
                    <a:pt x="16800" y="-126787"/>
                  </a:cubicBezTo>
                  <a:lnTo>
                    <a:pt x="37800" y="-126787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4" name="MMConnector"/>
            <p:cNvSpPr/>
            <p:nvPr/>
          </p:nvSpPr>
          <p:spPr>
            <a:xfrm>
              <a:off x="4091800" y="5047435"/>
              <a:ext cx="75600" cy="235550"/>
            </a:xfrm>
            <a:custGeom>
              <a:avLst/>
              <a:gdLst/>
              <a:ahLst/>
              <a:cxnLst/>
              <a:rect l="0" t="0" r="0" b="0"/>
              <a:pathLst>
                <a:path w="75600" h="235550" fill="none">
                  <a:moveTo>
                    <a:pt x="-37800" y="117775"/>
                  </a:moveTo>
                  <a:lnTo>
                    <a:pt x="0" y="117775"/>
                  </a:lnTo>
                  <a:lnTo>
                    <a:pt x="0" y="-100975"/>
                  </a:lnTo>
                  <a:cubicBezTo>
                    <a:pt x="0" y="-110249"/>
                    <a:pt x="7526" y="-117775"/>
                    <a:pt x="16800" y="-117775"/>
                  </a:cubicBezTo>
                  <a:lnTo>
                    <a:pt x="37800" y="-1177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6" name="MMConnector"/>
            <p:cNvSpPr/>
            <p:nvPr/>
          </p:nvSpPr>
          <p:spPr>
            <a:xfrm>
              <a:off x="4730200" y="4855110"/>
              <a:ext cx="75600" cy="149100"/>
            </a:xfrm>
            <a:custGeom>
              <a:avLst/>
              <a:gdLst/>
              <a:ahLst/>
              <a:cxnLst/>
              <a:rect l="0" t="0" r="0" b="0"/>
              <a:pathLst>
                <a:path w="75600" h="149100" fill="none">
                  <a:moveTo>
                    <a:pt x="-37800" y="74550"/>
                  </a:moveTo>
                  <a:lnTo>
                    <a:pt x="0" y="74550"/>
                  </a:lnTo>
                  <a:lnTo>
                    <a:pt x="0" y="-57750"/>
                  </a:lnTo>
                  <a:cubicBezTo>
                    <a:pt x="0" y="-67024"/>
                    <a:pt x="7526" y="-74550"/>
                    <a:pt x="16800" y="-74550"/>
                  </a:cubicBezTo>
                  <a:lnTo>
                    <a:pt x="37800" y="-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98" name="MMConnector"/>
            <p:cNvSpPr/>
            <p:nvPr/>
          </p:nvSpPr>
          <p:spPr>
            <a:xfrm>
              <a:off x="5643000" y="4730860"/>
              <a:ext cx="75600" cy="99400"/>
            </a:xfrm>
            <a:custGeom>
              <a:avLst/>
              <a:gdLst/>
              <a:ahLst/>
              <a:cxnLst/>
              <a:rect l="0" t="0" r="0" b="0"/>
              <a:pathLst>
                <a:path w="75600" h="99400" fill="none">
                  <a:moveTo>
                    <a:pt x="-37800" y="49700"/>
                  </a:moveTo>
                  <a:lnTo>
                    <a:pt x="0" y="49700"/>
                  </a:lnTo>
                  <a:lnTo>
                    <a:pt x="0" y="-32900"/>
                  </a:lnTo>
                  <a:cubicBezTo>
                    <a:pt x="0" y="-42174"/>
                    <a:pt x="7526" y="-49700"/>
                    <a:pt x="16800" y="-49700"/>
                  </a:cubicBezTo>
                  <a:lnTo>
                    <a:pt x="37800" y="-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0" name="MMConnector"/>
            <p:cNvSpPr/>
            <p:nvPr/>
          </p:nvSpPr>
          <p:spPr>
            <a:xfrm>
              <a:off x="5643000" y="4780560"/>
              <a:ext cx="37800" cy="2800"/>
            </a:xfrm>
            <a:custGeom>
              <a:avLst/>
              <a:gdLst/>
              <a:ahLst/>
              <a:cxnLst/>
              <a:rect l="0" t="0" r="0" b="0"/>
              <a:pathLst>
                <a:path w="37800" h="2800" fill="none">
                  <a:moveTo>
                    <a:pt x="0" y="0"/>
                  </a:move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2" name="MMConnector"/>
            <p:cNvSpPr/>
            <p:nvPr/>
          </p:nvSpPr>
          <p:spPr>
            <a:xfrm>
              <a:off x="5643000" y="4830260"/>
              <a:ext cx="37800" cy="99400"/>
            </a:xfrm>
            <a:custGeom>
              <a:avLst/>
              <a:gdLst/>
              <a:ahLst/>
              <a:cxnLst/>
              <a:rect l="0" t="0" r="0" b="0"/>
              <a:pathLst>
                <a:path w="37800" h="99400" fill="none">
                  <a:moveTo>
                    <a:pt x="0" y="-49700"/>
                  </a:moveTo>
                  <a:lnTo>
                    <a:pt x="0" y="32900"/>
                  </a:lnTo>
                  <a:cubicBezTo>
                    <a:pt x="0" y="42174"/>
                    <a:pt x="7526" y="49700"/>
                    <a:pt x="16800" y="49700"/>
                  </a:cubicBezTo>
                  <a:lnTo>
                    <a:pt x="37800" y="497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4" name="MMConnector"/>
            <p:cNvSpPr/>
            <p:nvPr/>
          </p:nvSpPr>
          <p:spPr>
            <a:xfrm>
              <a:off x="4730200" y="49545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-24850"/>
                  </a:moveTo>
                  <a:lnTo>
                    <a:pt x="0" y="8050"/>
                  </a:lnTo>
                  <a:cubicBezTo>
                    <a:pt x="0" y="17324"/>
                    <a:pt x="7526" y="24850"/>
                    <a:pt x="16800" y="24850"/>
                  </a:cubicBezTo>
                  <a:lnTo>
                    <a:pt x="37800" y="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6" name="MMConnector"/>
            <p:cNvSpPr/>
            <p:nvPr/>
          </p:nvSpPr>
          <p:spPr>
            <a:xfrm>
              <a:off x="4730200" y="5004210"/>
              <a:ext cx="37800" cy="149100"/>
            </a:xfrm>
            <a:custGeom>
              <a:avLst/>
              <a:gdLst/>
              <a:ahLst/>
              <a:cxnLst/>
              <a:rect l="0" t="0" r="0" b="0"/>
              <a:pathLst>
                <a:path w="37800" h="149100" fill="none">
                  <a:moveTo>
                    <a:pt x="0" y="-74550"/>
                  </a:moveTo>
                  <a:lnTo>
                    <a:pt x="0" y="57750"/>
                  </a:lnTo>
                  <a:cubicBezTo>
                    <a:pt x="0" y="67024"/>
                    <a:pt x="7526" y="74550"/>
                    <a:pt x="16800" y="74550"/>
                  </a:cubicBezTo>
                  <a:lnTo>
                    <a:pt x="37800" y="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08" name="MMConnector"/>
            <p:cNvSpPr/>
            <p:nvPr/>
          </p:nvSpPr>
          <p:spPr>
            <a:xfrm>
              <a:off x="4091800" y="5282985"/>
              <a:ext cx="37800" cy="235550"/>
            </a:xfrm>
            <a:custGeom>
              <a:avLst/>
              <a:gdLst/>
              <a:ahLst/>
              <a:cxnLst/>
              <a:rect l="0" t="0" r="0" b="0"/>
              <a:pathLst>
                <a:path w="37800" h="235550" fill="none">
                  <a:moveTo>
                    <a:pt x="0" y="-117775"/>
                  </a:moveTo>
                  <a:lnTo>
                    <a:pt x="0" y="100975"/>
                  </a:lnTo>
                  <a:cubicBezTo>
                    <a:pt x="0" y="110249"/>
                    <a:pt x="7526" y="117775"/>
                    <a:pt x="16800" y="117775"/>
                  </a:cubicBezTo>
                  <a:lnTo>
                    <a:pt x="37800" y="1177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0" name="MMConnector"/>
            <p:cNvSpPr/>
            <p:nvPr/>
          </p:nvSpPr>
          <p:spPr>
            <a:xfrm>
              <a:off x="4385800" y="5330760"/>
              <a:ext cx="75600" cy="140000"/>
            </a:xfrm>
            <a:custGeom>
              <a:avLst/>
              <a:gdLst/>
              <a:ahLst/>
              <a:cxnLst/>
              <a:rect l="0" t="0" r="0" b="0"/>
              <a:pathLst>
                <a:path w="75600" h="140000" fill="none">
                  <a:moveTo>
                    <a:pt x="-37800" y="70000"/>
                  </a:moveTo>
                  <a:lnTo>
                    <a:pt x="0" y="70000"/>
                  </a:lnTo>
                  <a:lnTo>
                    <a:pt x="0" y="-53200"/>
                  </a:lnTo>
                  <a:cubicBezTo>
                    <a:pt x="0" y="-62474"/>
                    <a:pt x="7526" y="-70000"/>
                    <a:pt x="16800" y="-70000"/>
                  </a:cubicBezTo>
                  <a:lnTo>
                    <a:pt x="37800" y="-700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2" name="MMConnector"/>
            <p:cNvSpPr/>
            <p:nvPr/>
          </p:nvSpPr>
          <p:spPr>
            <a:xfrm>
              <a:off x="5141800" y="5219460"/>
              <a:ext cx="75600" cy="82600"/>
            </a:xfrm>
            <a:custGeom>
              <a:avLst/>
              <a:gdLst/>
              <a:ahLst/>
              <a:cxnLst/>
              <a:rect l="0" t="0" r="0" b="0"/>
              <a:pathLst>
                <a:path w="75600" h="82600" fill="none">
                  <a:moveTo>
                    <a:pt x="-37800" y="41300"/>
                  </a:moveTo>
                  <a:lnTo>
                    <a:pt x="0" y="41300"/>
                  </a:lnTo>
                  <a:lnTo>
                    <a:pt x="0" y="-24500"/>
                  </a:lnTo>
                  <a:cubicBezTo>
                    <a:pt x="0" y="-33774"/>
                    <a:pt x="7526" y="-41300"/>
                    <a:pt x="16800" y="-41300"/>
                  </a:cubicBezTo>
                  <a:lnTo>
                    <a:pt x="37800" y="-413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4" name="MMConnector"/>
            <p:cNvSpPr/>
            <p:nvPr/>
          </p:nvSpPr>
          <p:spPr>
            <a:xfrm>
              <a:off x="6208600" y="51781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6" name="MMConnector"/>
            <p:cNvSpPr/>
            <p:nvPr/>
          </p:nvSpPr>
          <p:spPr>
            <a:xfrm>
              <a:off x="5141800" y="5302060"/>
              <a:ext cx="37800" cy="82600"/>
            </a:xfrm>
            <a:custGeom>
              <a:avLst/>
              <a:gdLst/>
              <a:ahLst/>
              <a:cxnLst/>
              <a:rect l="0" t="0" r="0" b="0"/>
              <a:pathLst>
                <a:path w="37800" h="82600" fill="none">
                  <a:moveTo>
                    <a:pt x="0" y="-41300"/>
                  </a:moveTo>
                  <a:lnTo>
                    <a:pt x="0" y="24500"/>
                  </a:lnTo>
                  <a:cubicBezTo>
                    <a:pt x="0" y="33774"/>
                    <a:pt x="7526" y="41300"/>
                    <a:pt x="16800" y="41300"/>
                  </a:cubicBezTo>
                  <a:lnTo>
                    <a:pt x="37800" y="413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18" name="MMConnector"/>
            <p:cNvSpPr/>
            <p:nvPr/>
          </p:nvSpPr>
          <p:spPr>
            <a:xfrm>
              <a:off x="5967800" y="5310460"/>
              <a:ext cx="75600" cy="65800"/>
            </a:xfrm>
            <a:custGeom>
              <a:avLst/>
              <a:gdLst/>
              <a:ahLst/>
              <a:cxnLst/>
              <a:rect l="0" t="0" r="0" b="0"/>
              <a:pathLst>
                <a:path w="75600" h="65800" fill="none">
                  <a:moveTo>
                    <a:pt x="-37800" y="32900"/>
                  </a:moveTo>
                  <a:lnTo>
                    <a:pt x="0" y="32900"/>
                  </a:lnTo>
                  <a:lnTo>
                    <a:pt x="0" y="-16100"/>
                  </a:lnTo>
                  <a:cubicBezTo>
                    <a:pt x="0" y="-25374"/>
                    <a:pt x="7526" y="-32900"/>
                    <a:pt x="16800" y="-32900"/>
                  </a:cubicBezTo>
                  <a:lnTo>
                    <a:pt x="37800" y="-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0" name="MMConnector"/>
            <p:cNvSpPr/>
            <p:nvPr/>
          </p:nvSpPr>
          <p:spPr>
            <a:xfrm>
              <a:off x="5967800" y="5376260"/>
              <a:ext cx="37800" cy="65800"/>
            </a:xfrm>
            <a:custGeom>
              <a:avLst/>
              <a:gdLst/>
              <a:ahLst/>
              <a:cxnLst/>
              <a:rect l="0" t="0" r="0" b="0"/>
              <a:pathLst>
                <a:path w="37800" h="65800" fill="none">
                  <a:moveTo>
                    <a:pt x="0" y="-32900"/>
                  </a:moveTo>
                  <a:lnTo>
                    <a:pt x="0" y="16100"/>
                  </a:lnTo>
                  <a:cubicBezTo>
                    <a:pt x="0" y="25374"/>
                    <a:pt x="7526" y="32900"/>
                    <a:pt x="16800" y="32900"/>
                  </a:cubicBezTo>
                  <a:lnTo>
                    <a:pt x="37800" y="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2" name="MMConnector"/>
            <p:cNvSpPr/>
            <p:nvPr/>
          </p:nvSpPr>
          <p:spPr>
            <a:xfrm>
              <a:off x="4385800" y="5470760"/>
              <a:ext cx="37800" cy="140000"/>
            </a:xfrm>
            <a:custGeom>
              <a:avLst/>
              <a:gdLst/>
              <a:ahLst/>
              <a:cxnLst/>
              <a:rect l="0" t="0" r="0" b="0"/>
              <a:pathLst>
                <a:path w="37800" h="140000" fill="none">
                  <a:moveTo>
                    <a:pt x="0" y="-70000"/>
                  </a:moveTo>
                  <a:lnTo>
                    <a:pt x="0" y="53200"/>
                  </a:lnTo>
                  <a:cubicBezTo>
                    <a:pt x="0" y="62474"/>
                    <a:pt x="7526" y="70000"/>
                    <a:pt x="16800" y="70000"/>
                  </a:cubicBezTo>
                  <a:lnTo>
                    <a:pt x="37800" y="700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4" name="MMConnector"/>
            <p:cNvSpPr/>
            <p:nvPr/>
          </p:nvSpPr>
          <p:spPr>
            <a:xfrm>
              <a:off x="3585000" y="5545573"/>
              <a:ext cx="37800" cy="253575"/>
            </a:xfrm>
            <a:custGeom>
              <a:avLst/>
              <a:gdLst/>
              <a:ahLst/>
              <a:cxnLst/>
              <a:rect l="0" t="0" r="0" b="0"/>
              <a:pathLst>
                <a:path w="37800" h="253575" fill="none">
                  <a:moveTo>
                    <a:pt x="0" y="-126787"/>
                  </a:moveTo>
                  <a:lnTo>
                    <a:pt x="0" y="109988"/>
                  </a:lnTo>
                  <a:cubicBezTo>
                    <a:pt x="0" y="119261"/>
                    <a:pt x="7526" y="126788"/>
                    <a:pt x="16800" y="126788"/>
                  </a:cubicBezTo>
                  <a:lnTo>
                    <a:pt x="37800" y="126788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6" name="MMConnector"/>
            <p:cNvSpPr/>
            <p:nvPr/>
          </p:nvSpPr>
          <p:spPr>
            <a:xfrm>
              <a:off x="4131000" y="56723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28" name="MMConnector"/>
            <p:cNvSpPr/>
            <p:nvPr/>
          </p:nvSpPr>
          <p:spPr>
            <a:xfrm>
              <a:off x="2997000" y="4871035"/>
              <a:ext cx="37800" cy="1997450"/>
            </a:xfrm>
            <a:custGeom>
              <a:avLst/>
              <a:gdLst/>
              <a:ahLst/>
              <a:cxnLst/>
              <a:rect l="0" t="0" r="0" b="0"/>
              <a:pathLst>
                <a:path w="37800" h="1997450" fill="none">
                  <a:moveTo>
                    <a:pt x="0" y="-998725"/>
                  </a:moveTo>
                  <a:lnTo>
                    <a:pt x="0" y="981925"/>
                  </a:lnTo>
                  <a:cubicBezTo>
                    <a:pt x="0" y="991199"/>
                    <a:pt x="7526" y="998725"/>
                    <a:pt x="16800" y="998725"/>
                  </a:cubicBezTo>
                  <a:lnTo>
                    <a:pt x="37800" y="99872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0" name="MMConnector"/>
            <p:cNvSpPr/>
            <p:nvPr/>
          </p:nvSpPr>
          <p:spPr>
            <a:xfrm>
              <a:off x="4139400" y="5869760"/>
              <a:ext cx="75600" cy="2800"/>
            </a:xfrm>
            <a:custGeom>
              <a:avLst/>
              <a:gdLst/>
              <a:ahLst/>
              <a:cxnLst/>
              <a:rect l="0" t="0" r="0" b="0"/>
              <a:pathLst>
                <a:path w="75600" h="2800" fill="none">
                  <a:moveTo>
                    <a:pt x="-37800" y="0"/>
                  </a:moveTo>
                  <a:lnTo>
                    <a:pt x="0" y="0"/>
                  </a:lnTo>
                  <a:cubicBezTo>
                    <a:pt x="0" y="0"/>
                    <a:pt x="7526" y="0"/>
                    <a:pt x="16800" y="0"/>
                  </a:cubicBezTo>
                  <a:lnTo>
                    <a:pt x="37800" y="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2" name="MMConnector"/>
            <p:cNvSpPr/>
            <p:nvPr/>
          </p:nvSpPr>
          <p:spPr>
            <a:xfrm>
              <a:off x="4537000" y="5836860"/>
              <a:ext cx="75600" cy="65800"/>
            </a:xfrm>
            <a:custGeom>
              <a:avLst/>
              <a:gdLst/>
              <a:ahLst/>
              <a:cxnLst/>
              <a:rect l="0" t="0" r="0" b="0"/>
              <a:pathLst>
                <a:path w="75600" h="65800" fill="none">
                  <a:moveTo>
                    <a:pt x="-37800" y="32900"/>
                  </a:moveTo>
                  <a:lnTo>
                    <a:pt x="0" y="32900"/>
                  </a:lnTo>
                  <a:lnTo>
                    <a:pt x="0" y="-16100"/>
                  </a:lnTo>
                  <a:cubicBezTo>
                    <a:pt x="0" y="-25374"/>
                    <a:pt x="7526" y="-32900"/>
                    <a:pt x="16800" y="-32900"/>
                  </a:cubicBezTo>
                  <a:lnTo>
                    <a:pt x="37800" y="-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4" name="MMConnector"/>
            <p:cNvSpPr/>
            <p:nvPr/>
          </p:nvSpPr>
          <p:spPr>
            <a:xfrm>
              <a:off x="4537000" y="5902660"/>
              <a:ext cx="37800" cy="65800"/>
            </a:xfrm>
            <a:custGeom>
              <a:avLst/>
              <a:gdLst/>
              <a:ahLst/>
              <a:cxnLst/>
              <a:rect l="0" t="0" r="0" b="0"/>
              <a:pathLst>
                <a:path w="37800" h="65800" fill="none">
                  <a:moveTo>
                    <a:pt x="0" y="-32900"/>
                  </a:moveTo>
                  <a:lnTo>
                    <a:pt x="0" y="16100"/>
                  </a:lnTo>
                  <a:cubicBezTo>
                    <a:pt x="0" y="25374"/>
                    <a:pt x="7526" y="32900"/>
                    <a:pt x="16800" y="32900"/>
                  </a:cubicBezTo>
                  <a:lnTo>
                    <a:pt x="37800" y="3290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6" name="MMConnector"/>
            <p:cNvSpPr/>
            <p:nvPr/>
          </p:nvSpPr>
          <p:spPr>
            <a:xfrm>
              <a:off x="2997000" y="5044285"/>
              <a:ext cx="37800" cy="2343950"/>
            </a:xfrm>
            <a:custGeom>
              <a:avLst/>
              <a:gdLst/>
              <a:ahLst/>
              <a:cxnLst/>
              <a:rect l="0" t="0" r="0" b="0"/>
              <a:pathLst>
                <a:path w="37800" h="2343950" fill="none">
                  <a:moveTo>
                    <a:pt x="0" y="-1171975"/>
                  </a:moveTo>
                  <a:lnTo>
                    <a:pt x="0" y="1155175"/>
                  </a:lnTo>
                  <a:cubicBezTo>
                    <a:pt x="0" y="1164449"/>
                    <a:pt x="7526" y="1171975"/>
                    <a:pt x="16800" y="1171975"/>
                  </a:cubicBezTo>
                  <a:lnTo>
                    <a:pt x="37800" y="1171975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38" name="MMConnector"/>
            <p:cNvSpPr/>
            <p:nvPr/>
          </p:nvSpPr>
          <p:spPr>
            <a:xfrm>
              <a:off x="4105800" y="6141710"/>
              <a:ext cx="75600" cy="149100"/>
            </a:xfrm>
            <a:custGeom>
              <a:avLst/>
              <a:gdLst/>
              <a:ahLst/>
              <a:cxnLst/>
              <a:rect l="0" t="0" r="0" b="0"/>
              <a:pathLst>
                <a:path w="75600" h="149100" fill="none">
                  <a:moveTo>
                    <a:pt x="-37800" y="74550"/>
                  </a:moveTo>
                  <a:lnTo>
                    <a:pt x="0" y="74550"/>
                  </a:lnTo>
                  <a:lnTo>
                    <a:pt x="0" y="-57750"/>
                  </a:lnTo>
                  <a:cubicBezTo>
                    <a:pt x="0" y="-67024"/>
                    <a:pt x="7526" y="-74550"/>
                    <a:pt x="16800" y="-74550"/>
                  </a:cubicBezTo>
                  <a:lnTo>
                    <a:pt x="37800" y="-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0" name="MMConnector"/>
            <p:cNvSpPr/>
            <p:nvPr/>
          </p:nvSpPr>
          <p:spPr>
            <a:xfrm>
              <a:off x="4105800" y="61914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24850"/>
                  </a:moveTo>
                  <a:lnTo>
                    <a:pt x="0" y="-8050"/>
                  </a:lnTo>
                  <a:cubicBezTo>
                    <a:pt x="0" y="-17324"/>
                    <a:pt x="7526" y="-24850"/>
                    <a:pt x="16800" y="-24850"/>
                  </a:cubicBezTo>
                  <a:lnTo>
                    <a:pt x="37800" y="-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2" name="MMConnector"/>
            <p:cNvSpPr/>
            <p:nvPr/>
          </p:nvSpPr>
          <p:spPr>
            <a:xfrm>
              <a:off x="4105800" y="6241110"/>
              <a:ext cx="37800" cy="49700"/>
            </a:xfrm>
            <a:custGeom>
              <a:avLst/>
              <a:gdLst/>
              <a:ahLst/>
              <a:cxnLst/>
              <a:rect l="0" t="0" r="0" b="0"/>
              <a:pathLst>
                <a:path w="37800" h="49700" fill="none">
                  <a:moveTo>
                    <a:pt x="0" y="-24850"/>
                  </a:moveTo>
                  <a:lnTo>
                    <a:pt x="0" y="8050"/>
                  </a:lnTo>
                  <a:cubicBezTo>
                    <a:pt x="0" y="17324"/>
                    <a:pt x="7526" y="24850"/>
                    <a:pt x="16800" y="24850"/>
                  </a:cubicBezTo>
                  <a:lnTo>
                    <a:pt x="37800" y="248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244" name="MMConnector"/>
            <p:cNvSpPr/>
            <p:nvPr/>
          </p:nvSpPr>
          <p:spPr>
            <a:xfrm>
              <a:off x="4105800" y="6290810"/>
              <a:ext cx="37800" cy="149100"/>
            </a:xfrm>
            <a:custGeom>
              <a:avLst/>
              <a:gdLst/>
              <a:ahLst/>
              <a:cxnLst/>
              <a:rect l="0" t="0" r="0" b="0"/>
              <a:pathLst>
                <a:path w="37800" h="149100" fill="none">
                  <a:moveTo>
                    <a:pt x="0" y="-74550"/>
                  </a:moveTo>
                  <a:lnTo>
                    <a:pt x="0" y="57750"/>
                  </a:lnTo>
                  <a:cubicBezTo>
                    <a:pt x="0" y="67024"/>
                    <a:pt x="7526" y="74550"/>
                    <a:pt x="16800" y="74550"/>
                  </a:cubicBezTo>
                  <a:lnTo>
                    <a:pt x="37800" y="74550"/>
                  </a:lnTo>
                </a:path>
              </a:pathLst>
            </a:custGeom>
            <a:noFill/>
            <a:ln w="2800" cap="rnd">
              <a:solidFill>
                <a:srgbClr val="454545"/>
              </a:solidFill>
              <a:round/>
            </a:ln>
          </p:spPr>
        </p:sp>
        <p:sp>
          <p:nvSpPr>
            <p:cNvPr id="102" name="MainIdea"/>
            <p:cNvSpPr/>
            <p:nvPr/>
          </p:nvSpPr>
          <p:spPr>
            <a:xfrm>
              <a:off x="1696400" y="2461985"/>
              <a:ext cx="775600" cy="154000"/>
            </a:xfrm>
            <a:custGeom>
              <a:avLst/>
              <a:gdLst>
                <a:gd name="rtl" fmla="*/ 56840 w 775600"/>
                <a:gd name="rtt" fmla="*/ 45640 h 154000"/>
                <a:gd name="rtr" fmla="*/ 720440 w 775600"/>
                <a:gd name="rtb" fmla="*/ 110040 h 154000"/>
              </a:gdLst>
              <a:ahLst/>
              <a:cxnLst/>
              <a:rect l="rtl" t="rtt" r="rtr" b="rtb"/>
              <a:pathLst>
                <a:path w="775600" h="154000">
                  <a:moveTo>
                    <a:pt x="11200" y="0"/>
                  </a:moveTo>
                  <a:lnTo>
                    <a:pt x="764400" y="0"/>
                  </a:lnTo>
                  <a:cubicBezTo>
                    <a:pt x="771926" y="0"/>
                    <a:pt x="775600" y="3674"/>
                    <a:pt x="775600" y="11200"/>
                  </a:cubicBezTo>
                  <a:lnTo>
                    <a:pt x="775600" y="142800"/>
                  </a:lnTo>
                  <a:cubicBezTo>
                    <a:pt x="775600" y="150326"/>
                    <a:pt x="771926" y="154000"/>
                    <a:pt x="764400" y="154000"/>
                  </a:cubicBezTo>
                  <a:lnTo>
                    <a:pt x="11200" y="154000"/>
                  </a:lnTo>
                  <a:cubicBezTo>
                    <a:pt x="3674" y="154000"/>
                    <a:pt x="0" y="150326"/>
                    <a:pt x="0" y="142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00AF54"/>
            </a:solidFill>
            <a:ln w="84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FFFFFF"/>
                  </a:solidFill>
                  <a:latin typeface="Arial"/>
                </a:rPr>
                <a:t>prevention for the elderly</a:t>
              </a:r>
            </a:p>
          </p:txBody>
        </p:sp>
        <p:sp>
          <p:nvSpPr>
            <p:cNvPr id="103" name="MainTopic"/>
            <p:cNvSpPr/>
            <p:nvPr/>
          </p:nvSpPr>
          <p:spPr>
            <a:xfrm>
              <a:off x="2648400" y="1149660"/>
              <a:ext cx="252000" cy="112000"/>
            </a:xfrm>
            <a:custGeom>
              <a:avLst/>
              <a:gdLst>
                <a:gd name="rtl" fmla="*/ 49840 w 252000"/>
                <a:gd name="rtt" fmla="*/ 24640 h 112000"/>
                <a:gd name="rtr" fmla="*/ 203840 w 252000"/>
                <a:gd name="rtb" fmla="*/ 89040 h 112000"/>
              </a:gdLst>
              <a:ahLst/>
              <a:cxnLst/>
              <a:rect l="rtl" t="rtt" r="rtr" b="rtb"/>
              <a:pathLst>
                <a:path w="252000" h="112000">
                  <a:moveTo>
                    <a:pt x="11200" y="0"/>
                  </a:moveTo>
                  <a:lnTo>
                    <a:pt x="240800" y="0"/>
                  </a:lnTo>
                  <a:cubicBezTo>
                    <a:pt x="248326" y="0"/>
                    <a:pt x="252000" y="3674"/>
                    <a:pt x="252000" y="11200"/>
                  </a:cubicBezTo>
                  <a:lnTo>
                    <a:pt x="252000" y="100800"/>
                  </a:lnTo>
                  <a:cubicBezTo>
                    <a:pt x="252000" y="108326"/>
                    <a:pt x="248326" y="112000"/>
                    <a:pt x="2408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goals</a:t>
              </a:r>
            </a:p>
          </p:txBody>
        </p:sp>
        <p:sp>
          <p:nvSpPr>
            <p:cNvPr id="105" name="MainTopic"/>
            <p:cNvSpPr/>
            <p:nvPr/>
          </p:nvSpPr>
          <p:spPr>
            <a:xfrm>
              <a:off x="2648400" y="3816310"/>
              <a:ext cx="310800" cy="112000"/>
            </a:xfrm>
            <a:custGeom>
              <a:avLst/>
              <a:gdLst>
                <a:gd name="rtl" fmla="*/ 49840 w 310800"/>
                <a:gd name="rtt" fmla="*/ 24640 h 112000"/>
                <a:gd name="rtr" fmla="*/ 262640 w 310800"/>
                <a:gd name="rtb" fmla="*/ 89040 h 112000"/>
              </a:gdLst>
              <a:ahLst/>
              <a:cxnLst/>
              <a:rect l="rtl" t="rtt" r="rtr" b="rtb"/>
              <a:pathLst>
                <a:path w="310800" h="112000">
                  <a:moveTo>
                    <a:pt x="11200" y="0"/>
                  </a:moveTo>
                  <a:lnTo>
                    <a:pt x="299600" y="0"/>
                  </a:lnTo>
                  <a:cubicBezTo>
                    <a:pt x="307126" y="0"/>
                    <a:pt x="310800" y="3674"/>
                    <a:pt x="310800" y="11200"/>
                  </a:cubicBezTo>
                  <a:lnTo>
                    <a:pt x="310800" y="100800"/>
                  </a:lnTo>
                  <a:cubicBezTo>
                    <a:pt x="310800" y="108326"/>
                    <a:pt x="307126" y="112000"/>
                    <a:pt x="299600" y="112000"/>
                  </a:cubicBezTo>
                  <a:lnTo>
                    <a:pt x="11200" y="112000"/>
                  </a:lnTo>
                  <a:cubicBezTo>
                    <a:pt x="3674" y="112000"/>
                    <a:pt x="0" y="108326"/>
                    <a:pt x="0" y="1008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56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primary</a:t>
              </a:r>
            </a:p>
          </p:txBody>
        </p:sp>
        <p:sp>
          <p:nvSpPr>
            <p:cNvPr id="109" name="SubTopic"/>
            <p:cNvSpPr/>
            <p:nvPr/>
          </p:nvSpPr>
          <p:spPr>
            <a:xfrm>
              <a:off x="2976000" y="1115360"/>
              <a:ext cx="1383200" cy="81200"/>
            </a:xfrm>
            <a:custGeom>
              <a:avLst/>
              <a:gdLst>
                <a:gd name="rtl" fmla="*/ 23240 w 1383200"/>
                <a:gd name="rtt" fmla="*/ 9240 h 81200"/>
                <a:gd name="rtr" fmla="*/ 1358840 w 1383200"/>
                <a:gd name="rtb" fmla="*/ 73640 h 81200"/>
              </a:gdLst>
              <a:ahLst/>
              <a:cxnLst/>
              <a:rect l="rtl" t="rtt" r="rtr" b="rtb"/>
              <a:pathLst>
                <a:path w="1383200" h="81200">
                  <a:moveTo>
                    <a:pt x="11200" y="0"/>
                  </a:moveTo>
                  <a:lnTo>
                    <a:pt x="1372000" y="0"/>
                  </a:lnTo>
                  <a:cubicBezTo>
                    <a:pt x="1379526" y="0"/>
                    <a:pt x="1383200" y="3674"/>
                    <a:pt x="1383200" y="11200"/>
                  </a:cubicBezTo>
                  <a:lnTo>
                    <a:pt x="1383200" y="70000"/>
                  </a:lnTo>
                  <a:cubicBezTo>
                    <a:pt x="1383200" y="77526"/>
                    <a:pt x="1379526" y="81200"/>
                    <a:pt x="1372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The reduction of morbidity and premature mortality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2976000" y="1214760"/>
              <a:ext cx="1262800" cy="81200"/>
            </a:xfrm>
            <a:custGeom>
              <a:avLst/>
              <a:gdLst>
                <a:gd name="rtl" fmla="*/ 23240 w 1262800"/>
                <a:gd name="rtt" fmla="*/ 9240 h 81200"/>
                <a:gd name="rtr" fmla="*/ 1238440 w 1262800"/>
                <a:gd name="rtb" fmla="*/ 73640 h 81200"/>
              </a:gdLst>
              <a:ahLst/>
              <a:cxnLst/>
              <a:rect l="rtl" t="rtt" r="rtr" b="rtb"/>
              <a:pathLst>
                <a:path w="1262800" h="81200">
                  <a:moveTo>
                    <a:pt x="11200" y="0"/>
                  </a:moveTo>
                  <a:lnTo>
                    <a:pt x="1251600" y="0"/>
                  </a:lnTo>
                  <a:cubicBezTo>
                    <a:pt x="1259126" y="0"/>
                    <a:pt x="1262800" y="3674"/>
                    <a:pt x="1262800" y="11200"/>
                  </a:cubicBezTo>
                  <a:lnTo>
                    <a:pt x="1262800" y="70000"/>
                  </a:lnTo>
                  <a:cubicBezTo>
                    <a:pt x="1262800" y="77526"/>
                    <a:pt x="1259126" y="81200"/>
                    <a:pt x="125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The preservation of function and quality of life.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3034800" y="1487760"/>
              <a:ext cx="182000" cy="81200"/>
            </a:xfrm>
            <a:custGeom>
              <a:avLst/>
              <a:gdLst>
                <a:gd name="rtl" fmla="*/ 23240 w 182000"/>
                <a:gd name="rtt" fmla="*/ 9240 h 81200"/>
                <a:gd name="rtr" fmla="*/ 157640 w 182000"/>
                <a:gd name="rtb" fmla="*/ 73640 h 81200"/>
              </a:gdLst>
              <a:ahLst/>
              <a:cxnLst/>
              <a:rect l="rtl" t="rtt" r="rtr" b="rtb"/>
              <a:pathLst>
                <a:path w="182000" h="81200">
                  <a:moveTo>
                    <a:pt x="11200" y="0"/>
                  </a:moveTo>
                  <a:lnTo>
                    <a:pt x="170800" y="0"/>
                  </a:lnTo>
                  <a:cubicBezTo>
                    <a:pt x="178326" y="0"/>
                    <a:pt x="182000" y="3674"/>
                    <a:pt x="182000" y="11200"/>
                  </a:cubicBezTo>
                  <a:lnTo>
                    <a:pt x="182000" y="70000"/>
                  </a:lnTo>
                  <a:cubicBezTo>
                    <a:pt x="182000" y="77526"/>
                    <a:pt x="178326" y="81200"/>
                    <a:pt x="170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aims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3292400" y="1388360"/>
              <a:ext cx="907200" cy="81200"/>
            </a:xfrm>
            <a:custGeom>
              <a:avLst/>
              <a:gdLst>
                <a:gd name="rtl" fmla="*/ 23240 w 907200"/>
                <a:gd name="rtt" fmla="*/ 9240 h 81200"/>
                <a:gd name="rtr" fmla="*/ 882840 w 907200"/>
                <a:gd name="rtb" fmla="*/ 73640 h 81200"/>
              </a:gdLst>
              <a:ahLst/>
              <a:cxnLst/>
              <a:rect l="rtl" t="rtt" r="rtr" b="rtb"/>
              <a:pathLst>
                <a:path w="907200" h="81200">
                  <a:moveTo>
                    <a:pt x="11200" y="0"/>
                  </a:moveTo>
                  <a:lnTo>
                    <a:pt x="896000" y="0"/>
                  </a:lnTo>
                  <a:cubicBezTo>
                    <a:pt x="903526" y="0"/>
                    <a:pt x="907200" y="3674"/>
                    <a:pt x="907200" y="11200"/>
                  </a:cubicBezTo>
                  <a:lnTo>
                    <a:pt x="907200" y="70000"/>
                  </a:lnTo>
                  <a:cubicBezTo>
                    <a:pt x="907200" y="77526"/>
                    <a:pt x="903526" y="81200"/>
                    <a:pt x="896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Preventing or delaying diseases.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3292400" y="1487760"/>
              <a:ext cx="954800" cy="81200"/>
            </a:xfrm>
            <a:custGeom>
              <a:avLst/>
              <a:gdLst>
                <a:gd name="rtl" fmla="*/ 23240 w 954800"/>
                <a:gd name="rtt" fmla="*/ 9240 h 81200"/>
                <a:gd name="rtr" fmla="*/ 930440 w 954800"/>
                <a:gd name="rtb" fmla="*/ 73640 h 81200"/>
              </a:gdLst>
              <a:ahLst/>
              <a:cxnLst/>
              <a:rect l="rtl" t="rtt" r="rtr" b="rtb"/>
              <a:pathLst>
                <a:path w="954800" h="81200">
                  <a:moveTo>
                    <a:pt x="11200" y="0"/>
                  </a:moveTo>
                  <a:lnTo>
                    <a:pt x="943600" y="0"/>
                  </a:lnTo>
                  <a:cubicBezTo>
                    <a:pt x="951126" y="0"/>
                    <a:pt x="954800" y="3674"/>
                    <a:pt x="954800" y="11200"/>
                  </a:cubicBezTo>
                  <a:lnTo>
                    <a:pt x="954800" y="70000"/>
                  </a:lnTo>
                  <a:cubicBezTo>
                    <a:pt x="954800" y="77526"/>
                    <a:pt x="951126" y="81200"/>
                    <a:pt x="943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It precedes disease or dysfunction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3292400" y="1587160"/>
              <a:ext cx="1181600" cy="81200"/>
            </a:xfrm>
            <a:custGeom>
              <a:avLst/>
              <a:gdLst>
                <a:gd name="rtl" fmla="*/ 23240 w 1181600"/>
                <a:gd name="rtt" fmla="*/ 9240 h 81200"/>
                <a:gd name="rtr" fmla="*/ 1157240 w 1181600"/>
                <a:gd name="rtb" fmla="*/ 73640 h 81200"/>
              </a:gdLst>
              <a:ahLst/>
              <a:cxnLst/>
              <a:rect l="rtl" t="rtt" r="rtr" b="rtb"/>
              <a:pathLst>
                <a:path w="1181600" h="81200">
                  <a:moveTo>
                    <a:pt x="11200" y="0"/>
                  </a:moveTo>
                  <a:lnTo>
                    <a:pt x="1170400" y="0"/>
                  </a:lnTo>
                  <a:cubicBezTo>
                    <a:pt x="1177926" y="0"/>
                    <a:pt x="1181600" y="3674"/>
                    <a:pt x="1181600" y="11200"/>
                  </a:cubicBezTo>
                  <a:lnTo>
                    <a:pt x="1181600" y="70000"/>
                  </a:lnTo>
                  <a:cubicBezTo>
                    <a:pt x="1181600" y="77526"/>
                    <a:pt x="1177926" y="81200"/>
                    <a:pt x="1170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is applied to a generally healthy population.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3034800" y="2478785"/>
              <a:ext cx="778400" cy="81200"/>
            </a:xfrm>
            <a:custGeom>
              <a:avLst/>
              <a:gdLst>
                <a:gd name="rtl" fmla="*/ 23240 w 778400"/>
                <a:gd name="rtt" fmla="*/ 9240 h 81200"/>
                <a:gd name="rtr" fmla="*/ 754040 w 778400"/>
                <a:gd name="rtb" fmla="*/ 73640 h 81200"/>
              </a:gdLst>
              <a:ahLst/>
              <a:cxnLst/>
              <a:rect l="rtl" t="rtt" r="rtr" b="rtb"/>
              <a:pathLst>
                <a:path w="778400" h="81200">
                  <a:moveTo>
                    <a:pt x="11200" y="0"/>
                  </a:moveTo>
                  <a:lnTo>
                    <a:pt x="767200" y="0"/>
                  </a:lnTo>
                  <a:cubicBezTo>
                    <a:pt x="774726" y="0"/>
                    <a:pt x="778400" y="3674"/>
                    <a:pt x="778400" y="11200"/>
                  </a:cubicBezTo>
                  <a:lnTo>
                    <a:pt x="778400" y="70000"/>
                  </a:lnTo>
                  <a:cubicBezTo>
                    <a:pt x="778400" y="77526"/>
                    <a:pt x="774726" y="81200"/>
                    <a:pt x="767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Promoting healthy lifestyles</a:t>
              </a:r>
            </a:p>
          </p:txBody>
        </p:sp>
        <p:sp>
          <p:nvSpPr>
            <p:cNvPr id="123" name="SubTopic"/>
            <p:cNvSpPr/>
            <p:nvPr/>
          </p:nvSpPr>
          <p:spPr>
            <a:xfrm>
              <a:off x="3888800" y="1916160"/>
              <a:ext cx="655200" cy="81200"/>
            </a:xfrm>
            <a:custGeom>
              <a:avLst/>
              <a:gdLst>
                <a:gd name="rtl" fmla="*/ 23240 w 655200"/>
                <a:gd name="rtt" fmla="*/ 9240 h 81200"/>
                <a:gd name="rtr" fmla="*/ 630840 w 655200"/>
                <a:gd name="rtb" fmla="*/ 73640 h 81200"/>
              </a:gdLst>
              <a:ahLst/>
              <a:cxnLst/>
              <a:rect l="rtl" t="rtt" r="rtr" b="rtb"/>
              <a:pathLst>
                <a:path w="655200" h="81200">
                  <a:moveTo>
                    <a:pt x="11200" y="0"/>
                  </a:moveTo>
                  <a:lnTo>
                    <a:pt x="644000" y="0"/>
                  </a:lnTo>
                  <a:cubicBezTo>
                    <a:pt x="651526" y="0"/>
                    <a:pt x="655200" y="3674"/>
                    <a:pt x="655200" y="11200"/>
                  </a:cubicBezTo>
                  <a:lnTo>
                    <a:pt x="655200" y="70000"/>
                  </a:lnTo>
                  <a:cubicBezTo>
                    <a:pt x="655200" y="77526"/>
                    <a:pt x="651526" y="81200"/>
                    <a:pt x="644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Being physically active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4619600" y="2113560"/>
              <a:ext cx="263200" cy="81200"/>
            </a:xfrm>
            <a:custGeom>
              <a:avLst/>
              <a:gdLst>
                <a:gd name="rtl" fmla="*/ 23240 w 263200"/>
                <a:gd name="rtt" fmla="*/ 9240 h 81200"/>
                <a:gd name="rtr" fmla="*/ 238840 w 263200"/>
                <a:gd name="rtb" fmla="*/ 73640 h 81200"/>
              </a:gdLst>
              <a:ahLst/>
              <a:cxnLst/>
              <a:rect l="rtl" t="rtt" r="rtr" b="rtb"/>
              <a:pathLst>
                <a:path w="263200" h="81200">
                  <a:moveTo>
                    <a:pt x="11200" y="0"/>
                  </a:moveTo>
                  <a:lnTo>
                    <a:pt x="252000" y="0"/>
                  </a:lnTo>
                  <a:cubicBezTo>
                    <a:pt x="259526" y="0"/>
                    <a:pt x="263200" y="3674"/>
                    <a:pt x="263200" y="11200"/>
                  </a:cubicBezTo>
                  <a:lnTo>
                    <a:pt x="263200" y="70000"/>
                  </a:lnTo>
                  <a:cubicBezTo>
                    <a:pt x="263200" y="77526"/>
                    <a:pt x="259526" y="81200"/>
                    <a:pt x="252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helps in</a:t>
              </a:r>
            </a:p>
          </p:txBody>
        </p:sp>
        <p:sp>
          <p:nvSpPr>
            <p:cNvPr id="127" name="SubTopic"/>
            <p:cNvSpPr/>
            <p:nvPr/>
          </p:nvSpPr>
          <p:spPr>
            <a:xfrm>
              <a:off x="4958400" y="18503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Reduce the risk of high blood pressure and coronary heart disease</a:t>
              </a:r>
            </a:p>
          </p:txBody>
        </p:sp>
        <p:sp>
          <p:nvSpPr>
            <p:cNvPr id="129" name="SubTopic"/>
            <p:cNvSpPr/>
            <p:nvPr/>
          </p:nvSpPr>
          <p:spPr>
            <a:xfrm>
              <a:off x="4958400" y="2014160"/>
              <a:ext cx="1335600" cy="81200"/>
            </a:xfrm>
            <a:custGeom>
              <a:avLst/>
              <a:gdLst>
                <a:gd name="rtl" fmla="*/ 23240 w 1335600"/>
                <a:gd name="rtt" fmla="*/ 9240 h 81200"/>
                <a:gd name="rtr" fmla="*/ 1311240 w 1335600"/>
                <a:gd name="rtb" fmla="*/ 73640 h 81200"/>
              </a:gdLst>
              <a:ahLst/>
              <a:cxnLst/>
              <a:rect l="rtl" t="rtt" r="rtr" b="rtb"/>
              <a:pathLst>
                <a:path w="1335600" h="81200">
                  <a:moveTo>
                    <a:pt x="11200" y="0"/>
                  </a:moveTo>
                  <a:lnTo>
                    <a:pt x="1324400" y="0"/>
                  </a:lnTo>
                  <a:cubicBezTo>
                    <a:pt x="1331926" y="0"/>
                    <a:pt x="1335600" y="3674"/>
                    <a:pt x="1335600" y="11200"/>
                  </a:cubicBezTo>
                  <a:lnTo>
                    <a:pt x="1335600" y="70000"/>
                  </a:lnTo>
                  <a:cubicBezTo>
                    <a:pt x="1335600" y="77526"/>
                    <a:pt x="1331926" y="81200"/>
                    <a:pt x="1324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Decreases the risk of colon cancer and diabetes ,</a:t>
              </a:r>
            </a:p>
          </p:txBody>
        </p:sp>
        <p:sp>
          <p:nvSpPr>
            <p:cNvPr id="131" name="SubTopic"/>
            <p:cNvSpPr/>
            <p:nvPr/>
          </p:nvSpPr>
          <p:spPr>
            <a:xfrm>
              <a:off x="4958400" y="2113560"/>
              <a:ext cx="1372000" cy="81200"/>
            </a:xfrm>
            <a:custGeom>
              <a:avLst/>
              <a:gdLst>
                <a:gd name="rtl" fmla="*/ 23240 w 1372000"/>
                <a:gd name="rtt" fmla="*/ 9240 h 81200"/>
                <a:gd name="rtr" fmla="*/ 1347640 w 1372000"/>
                <a:gd name="rtb" fmla="*/ 73640 h 81200"/>
              </a:gdLst>
              <a:ahLst/>
              <a:cxnLst/>
              <a:rect l="rtl" t="rtt" r="rtr" b="rtb"/>
              <a:pathLst>
                <a:path w="1372000" h="81200">
                  <a:moveTo>
                    <a:pt x="11200" y="0"/>
                  </a:moveTo>
                  <a:lnTo>
                    <a:pt x="1360800" y="0"/>
                  </a:lnTo>
                  <a:cubicBezTo>
                    <a:pt x="1368326" y="0"/>
                    <a:pt x="1372000" y="3674"/>
                    <a:pt x="1372000" y="11200"/>
                  </a:cubicBezTo>
                  <a:lnTo>
                    <a:pt x="1372000" y="70000"/>
                  </a:lnTo>
                  <a:cubicBezTo>
                    <a:pt x="1372000" y="77526"/>
                    <a:pt x="1368326" y="81200"/>
                    <a:pt x="1360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Also helps older people to reduce their risk of falls,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4958400" y="2212960"/>
              <a:ext cx="890400" cy="81200"/>
            </a:xfrm>
            <a:custGeom>
              <a:avLst/>
              <a:gdLst>
                <a:gd name="rtl" fmla="*/ 23240 w 890400"/>
                <a:gd name="rtt" fmla="*/ 9240 h 81200"/>
                <a:gd name="rtr" fmla="*/ 866040 w 890400"/>
                <a:gd name="rtb" fmla="*/ 73640 h 81200"/>
              </a:gdLst>
              <a:ahLst/>
              <a:cxnLst/>
              <a:rect l="rtl" t="rtt" r="rtr" b="rtb"/>
              <a:pathLst>
                <a:path w="890400" h="81200">
                  <a:moveTo>
                    <a:pt x="11200" y="0"/>
                  </a:moveTo>
                  <a:lnTo>
                    <a:pt x="879200" y="0"/>
                  </a:lnTo>
                  <a:cubicBezTo>
                    <a:pt x="886726" y="0"/>
                    <a:pt x="890400" y="3674"/>
                    <a:pt x="890400" y="11200"/>
                  </a:cubicBezTo>
                  <a:lnTo>
                    <a:pt x="890400" y="70000"/>
                  </a:lnTo>
                  <a:cubicBezTo>
                    <a:pt x="890400" y="77526"/>
                    <a:pt x="886726" y="81200"/>
                    <a:pt x="87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Reduce anxiety and depression,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4958400" y="23123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Maintain a healthy body weight, and maintain joint strength and mobility .</a:t>
              </a:r>
            </a:p>
          </p:txBody>
        </p:sp>
        <p:sp>
          <p:nvSpPr>
            <p:cNvPr id="137" name="SubTopic"/>
            <p:cNvSpPr/>
            <p:nvPr/>
          </p:nvSpPr>
          <p:spPr>
            <a:xfrm>
              <a:off x="4619600" y="16865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moderately physically active for half an hour on 5 days or more of the week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3888800" y="2590260"/>
              <a:ext cx="618800" cy="81200"/>
            </a:xfrm>
            <a:custGeom>
              <a:avLst/>
              <a:gdLst>
                <a:gd name="rtl" fmla="*/ 23240 w 618800"/>
                <a:gd name="rtt" fmla="*/ 9240 h 81200"/>
                <a:gd name="rtr" fmla="*/ 594440 w 618800"/>
                <a:gd name="rtb" fmla="*/ 73640 h 81200"/>
              </a:gdLst>
              <a:ahLst/>
              <a:cxnLst/>
              <a:rect l="rtl" t="rtt" r="rtr" b="rtb"/>
              <a:pathLst>
                <a:path w="618800" h="81200">
                  <a:moveTo>
                    <a:pt x="11200" y="0"/>
                  </a:moveTo>
                  <a:lnTo>
                    <a:pt x="607600" y="0"/>
                  </a:lnTo>
                  <a:cubicBezTo>
                    <a:pt x="615126" y="0"/>
                    <a:pt x="618800" y="3674"/>
                    <a:pt x="618800" y="11200"/>
                  </a:cubicBezTo>
                  <a:lnTo>
                    <a:pt x="618800" y="70000"/>
                  </a:lnTo>
                  <a:cubicBezTo>
                    <a:pt x="618800" y="77526"/>
                    <a:pt x="615126" y="81200"/>
                    <a:pt x="607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Avoiding tobacco use</a:t>
              </a:r>
            </a:p>
          </p:txBody>
        </p:sp>
        <p:sp>
          <p:nvSpPr>
            <p:cNvPr id="141" name="SubTopic"/>
            <p:cNvSpPr/>
            <p:nvPr/>
          </p:nvSpPr>
          <p:spPr>
            <a:xfrm>
              <a:off x="4583200" y="24761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reduces the risk of premature death &amp; disability from coronary heart diseases,  lung cancer &amp; emphysema</a:t>
              </a:r>
            </a:p>
          </p:txBody>
        </p:sp>
        <p:sp>
          <p:nvSpPr>
            <p:cNvPr id="143" name="SubTopic"/>
            <p:cNvSpPr/>
            <p:nvPr/>
          </p:nvSpPr>
          <p:spPr>
            <a:xfrm>
              <a:off x="4583200" y="26399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risk of heart disease begins to fall almost immediately after quitting</a:t>
              </a:r>
            </a:p>
          </p:txBody>
        </p:sp>
        <p:sp>
          <p:nvSpPr>
            <p:cNvPr id="147" name="SubTopic"/>
            <p:cNvSpPr/>
            <p:nvPr/>
          </p:nvSpPr>
          <p:spPr>
            <a:xfrm>
              <a:off x="3888800" y="3041410"/>
              <a:ext cx="576800" cy="81200"/>
            </a:xfrm>
            <a:custGeom>
              <a:avLst/>
              <a:gdLst>
                <a:gd name="rtl" fmla="*/ 23240 w 576800"/>
                <a:gd name="rtt" fmla="*/ 9240 h 81200"/>
                <a:gd name="rtr" fmla="*/ 552440 w 576800"/>
                <a:gd name="rtb" fmla="*/ 73640 h 81200"/>
              </a:gdLst>
              <a:ahLst/>
              <a:cxnLst/>
              <a:rect l="rtl" t="rtt" r="rtr" b="rtb"/>
              <a:pathLst>
                <a:path w="576800" h="81200">
                  <a:moveTo>
                    <a:pt x="11200" y="0"/>
                  </a:moveTo>
                  <a:lnTo>
                    <a:pt x="565600" y="0"/>
                  </a:lnTo>
                  <a:cubicBezTo>
                    <a:pt x="573126" y="0"/>
                    <a:pt x="576800" y="3674"/>
                    <a:pt x="576800" y="11200"/>
                  </a:cubicBezTo>
                  <a:lnTo>
                    <a:pt x="576800" y="70000"/>
                  </a:lnTo>
                  <a:cubicBezTo>
                    <a:pt x="576800" y="77526"/>
                    <a:pt x="573126" y="81200"/>
                    <a:pt x="565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eating a healthy diet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4541200" y="28037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reduces risk of coronary heart disease , stroke, some cancers, diabetes, and osteoporosis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4541200" y="2999760"/>
              <a:ext cx="632800" cy="81200"/>
            </a:xfrm>
            <a:custGeom>
              <a:avLst/>
              <a:gdLst>
                <a:gd name="rtl" fmla="*/ 23240 w 632800"/>
                <a:gd name="rtt" fmla="*/ 9240 h 81200"/>
                <a:gd name="rtr" fmla="*/ 608440 w 632800"/>
                <a:gd name="rtb" fmla="*/ 73640 h 81200"/>
              </a:gdLst>
              <a:ahLst/>
              <a:cxnLst/>
              <a:rect l="rtl" t="rtt" r="rtr" b="rtb"/>
              <a:pathLst>
                <a:path w="632800" h="81200">
                  <a:moveTo>
                    <a:pt x="11200" y="0"/>
                  </a:moveTo>
                  <a:lnTo>
                    <a:pt x="621600" y="0"/>
                  </a:lnTo>
                  <a:cubicBezTo>
                    <a:pt x="629126" y="0"/>
                    <a:pt x="632800" y="3674"/>
                    <a:pt x="632800" y="11200"/>
                  </a:cubicBezTo>
                  <a:lnTo>
                    <a:pt x="632800" y="70000"/>
                  </a:lnTo>
                  <a:cubicBezTo>
                    <a:pt x="632800" y="77526"/>
                    <a:pt x="629126" y="81200"/>
                    <a:pt x="62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decreases overweight</a:t>
              </a:r>
            </a:p>
          </p:txBody>
        </p:sp>
        <p:sp>
          <p:nvSpPr>
            <p:cNvPr id="153" name="SubTopic"/>
            <p:cNvSpPr/>
            <p:nvPr/>
          </p:nvSpPr>
          <p:spPr>
            <a:xfrm>
              <a:off x="5249600" y="29675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decrease the risk of the disabilities associated with arthritis.</a:t>
              </a:r>
            </a:p>
          </p:txBody>
        </p:sp>
        <p:sp>
          <p:nvSpPr>
            <p:cNvPr id="155" name="SubTopic"/>
            <p:cNvSpPr/>
            <p:nvPr/>
          </p:nvSpPr>
          <p:spPr>
            <a:xfrm>
              <a:off x="4541200" y="3246860"/>
              <a:ext cx="548800" cy="81200"/>
            </a:xfrm>
            <a:custGeom>
              <a:avLst/>
              <a:gdLst>
                <a:gd name="rtl" fmla="*/ 23240 w 548800"/>
                <a:gd name="rtt" fmla="*/ 9240 h 81200"/>
                <a:gd name="rtr" fmla="*/ 524440 w 548800"/>
                <a:gd name="rtb" fmla="*/ 73640 h 81200"/>
              </a:gdLst>
              <a:ahLst/>
              <a:cxnLst/>
              <a:rect l="rtl" t="rtt" r="rtr" b="rtb"/>
              <a:pathLst>
                <a:path w="548800" h="81200">
                  <a:moveTo>
                    <a:pt x="11200" y="0"/>
                  </a:moveTo>
                  <a:lnTo>
                    <a:pt x="537600" y="0"/>
                  </a:lnTo>
                  <a:cubicBezTo>
                    <a:pt x="545126" y="0"/>
                    <a:pt x="548800" y="3674"/>
                    <a:pt x="548800" y="11200"/>
                  </a:cubicBezTo>
                  <a:lnTo>
                    <a:pt x="548800" y="70000"/>
                  </a:lnTo>
                  <a:cubicBezTo>
                    <a:pt x="548800" y="77526"/>
                    <a:pt x="545126" y="81200"/>
                    <a:pt x="537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elderly healthy diet</a:t>
              </a:r>
            </a:p>
          </p:txBody>
        </p:sp>
        <p:sp>
          <p:nvSpPr>
            <p:cNvPr id="157" name="SubTopic"/>
            <p:cNvSpPr/>
            <p:nvPr/>
          </p:nvSpPr>
          <p:spPr>
            <a:xfrm>
              <a:off x="5165600" y="3131360"/>
              <a:ext cx="1335600" cy="81200"/>
            </a:xfrm>
            <a:custGeom>
              <a:avLst/>
              <a:gdLst>
                <a:gd name="rtl" fmla="*/ 23240 w 1335600"/>
                <a:gd name="rtt" fmla="*/ 9240 h 81200"/>
                <a:gd name="rtr" fmla="*/ 1311240 w 1335600"/>
                <a:gd name="rtb" fmla="*/ 73640 h 81200"/>
              </a:gdLst>
              <a:ahLst/>
              <a:cxnLst/>
              <a:rect l="rtl" t="rtt" r="rtr" b="rtb"/>
              <a:pathLst>
                <a:path w="1335600" h="81200">
                  <a:moveTo>
                    <a:pt x="11200" y="0"/>
                  </a:moveTo>
                  <a:lnTo>
                    <a:pt x="1324400" y="0"/>
                  </a:lnTo>
                  <a:cubicBezTo>
                    <a:pt x="1331926" y="0"/>
                    <a:pt x="1335600" y="3674"/>
                    <a:pt x="1335600" y="11200"/>
                  </a:cubicBezTo>
                  <a:lnTo>
                    <a:pt x="1335600" y="70000"/>
                  </a:lnTo>
                  <a:cubicBezTo>
                    <a:pt x="1335600" y="77526"/>
                    <a:pt x="1331926" y="81200"/>
                    <a:pt x="1324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dietary fat intake to less than 30% of total calories</a:t>
              </a:r>
            </a:p>
          </p:txBody>
        </p:sp>
        <p:sp>
          <p:nvSpPr>
            <p:cNvPr id="159" name="SubTopic"/>
            <p:cNvSpPr/>
            <p:nvPr/>
          </p:nvSpPr>
          <p:spPr>
            <a:xfrm>
              <a:off x="5165600" y="33301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eat plenty of fruits &amp; vegetables, whole-grain products and legumes containing fiber.</a:t>
              </a:r>
            </a:p>
          </p:txBody>
        </p:sp>
        <p:sp>
          <p:nvSpPr>
            <p:cNvPr id="161" name="SubTopic"/>
            <p:cNvSpPr/>
            <p:nvPr/>
          </p:nvSpPr>
          <p:spPr>
            <a:xfrm>
              <a:off x="5165600" y="3230760"/>
              <a:ext cx="686000" cy="81200"/>
            </a:xfrm>
            <a:custGeom>
              <a:avLst/>
              <a:gdLst>
                <a:gd name="rtl" fmla="*/ 23240 w 686000"/>
                <a:gd name="rtt" fmla="*/ 9240 h 81200"/>
                <a:gd name="rtr" fmla="*/ 661640 w 686000"/>
                <a:gd name="rtb" fmla="*/ 73640 h 81200"/>
              </a:gdLst>
              <a:ahLst/>
              <a:cxnLst/>
              <a:rect l="rtl" t="rtt" r="rtr" b="rtb"/>
              <a:pathLst>
                <a:path w="686000" h="81200">
                  <a:moveTo>
                    <a:pt x="11200" y="0"/>
                  </a:moveTo>
                  <a:lnTo>
                    <a:pt x="674800" y="0"/>
                  </a:lnTo>
                  <a:cubicBezTo>
                    <a:pt x="682326" y="0"/>
                    <a:pt x="686000" y="3674"/>
                    <a:pt x="686000" y="11200"/>
                  </a:cubicBezTo>
                  <a:lnTo>
                    <a:pt x="686000" y="70000"/>
                  </a:lnTo>
                  <a:cubicBezTo>
                    <a:pt x="686000" y="77526"/>
                    <a:pt x="682326" y="81200"/>
                    <a:pt x="674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maintain a balanced diet</a:t>
              </a:r>
            </a:p>
          </p:txBody>
        </p:sp>
        <p:sp>
          <p:nvSpPr>
            <p:cNvPr id="163" name="SubTopic"/>
            <p:cNvSpPr/>
            <p:nvPr/>
          </p:nvSpPr>
          <p:spPr>
            <a:xfrm>
              <a:off x="3034800" y="3812810"/>
              <a:ext cx="520800" cy="81200"/>
            </a:xfrm>
            <a:custGeom>
              <a:avLst/>
              <a:gdLst>
                <a:gd name="rtl" fmla="*/ 23240 w 520800"/>
                <a:gd name="rtt" fmla="*/ 9240 h 81200"/>
                <a:gd name="rtr" fmla="*/ 496440 w 520800"/>
                <a:gd name="rtb" fmla="*/ 73640 h 81200"/>
              </a:gdLst>
              <a:ahLst/>
              <a:cxnLst/>
              <a:rect l="rtl" t="rtt" r="rtr" b="rtb"/>
              <a:pathLst>
                <a:path w="520800" h="81200">
                  <a:moveTo>
                    <a:pt x="11200" y="0"/>
                  </a:moveTo>
                  <a:lnTo>
                    <a:pt x="509600" y="0"/>
                  </a:lnTo>
                  <a:cubicBezTo>
                    <a:pt x="517126" y="0"/>
                    <a:pt x="520800" y="3674"/>
                    <a:pt x="520800" y="11200"/>
                  </a:cubicBezTo>
                  <a:lnTo>
                    <a:pt x="520800" y="70000"/>
                  </a:lnTo>
                  <a:cubicBezTo>
                    <a:pt x="520800" y="77526"/>
                    <a:pt x="517126" y="81200"/>
                    <a:pt x="509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 of medication</a:t>
              </a:r>
            </a:p>
          </p:txBody>
        </p:sp>
        <p:sp>
          <p:nvSpPr>
            <p:cNvPr id="165" name="SubTopic"/>
            <p:cNvSpPr/>
            <p:nvPr/>
          </p:nvSpPr>
          <p:spPr>
            <a:xfrm>
              <a:off x="3631200" y="3608060"/>
              <a:ext cx="1316000" cy="81200"/>
            </a:xfrm>
            <a:custGeom>
              <a:avLst/>
              <a:gdLst>
                <a:gd name="rtl" fmla="*/ 23240 w 1316000"/>
                <a:gd name="rtt" fmla="*/ 9240 h 81200"/>
                <a:gd name="rtr" fmla="*/ 1291640 w 1316000"/>
                <a:gd name="rtb" fmla="*/ 73640 h 81200"/>
              </a:gdLst>
              <a:ahLst/>
              <a:cxnLst/>
              <a:rect l="rtl" t="rtt" r="rtr" b="rtb"/>
              <a:pathLst>
                <a:path w="1316000" h="81200">
                  <a:moveTo>
                    <a:pt x="11200" y="0"/>
                  </a:moveTo>
                  <a:lnTo>
                    <a:pt x="1304800" y="0"/>
                  </a:lnTo>
                  <a:cubicBezTo>
                    <a:pt x="1312326" y="0"/>
                    <a:pt x="1316000" y="3674"/>
                    <a:pt x="1316000" y="11200"/>
                  </a:cubicBezTo>
                  <a:lnTo>
                    <a:pt x="1316000" y="70000"/>
                  </a:lnTo>
                  <a:cubicBezTo>
                    <a:pt x="1316000" y="77526"/>
                    <a:pt x="1312326" y="81200"/>
                    <a:pt x="1304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Postmenopausal Hormone replacement therapy:</a:t>
              </a:r>
            </a:p>
          </p:txBody>
        </p:sp>
        <p:sp>
          <p:nvSpPr>
            <p:cNvPr id="167" name="SubTopic"/>
            <p:cNvSpPr/>
            <p:nvPr/>
          </p:nvSpPr>
          <p:spPr>
            <a:xfrm>
              <a:off x="5022800" y="34939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:  It improves cholesterol, sexual functioning and reduces osteoporosis &amp; fracture risk.</a:t>
              </a:r>
            </a:p>
          </p:txBody>
        </p:sp>
        <p:sp>
          <p:nvSpPr>
            <p:cNvPr id="169" name="SubTopic"/>
            <p:cNvSpPr/>
            <p:nvPr/>
          </p:nvSpPr>
          <p:spPr>
            <a:xfrm>
              <a:off x="5022800" y="36577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may increase the risk of breast cancer &amp; can cause irregular bleeding</a:t>
              </a:r>
            </a:p>
          </p:txBody>
        </p:sp>
        <p:sp>
          <p:nvSpPr>
            <p:cNvPr id="171" name="SubTopic"/>
            <p:cNvSpPr/>
            <p:nvPr/>
          </p:nvSpPr>
          <p:spPr>
            <a:xfrm>
              <a:off x="3631200" y="4017560"/>
              <a:ext cx="1156400" cy="81200"/>
            </a:xfrm>
            <a:custGeom>
              <a:avLst/>
              <a:gdLst>
                <a:gd name="rtl" fmla="*/ 23240 w 1156400"/>
                <a:gd name="rtt" fmla="*/ 9240 h 81200"/>
                <a:gd name="rtr" fmla="*/ 1132040 w 1156400"/>
                <a:gd name="rtb" fmla="*/ 73640 h 81200"/>
              </a:gdLst>
              <a:ahLst/>
              <a:cxnLst/>
              <a:rect l="rtl" t="rtt" r="rtr" b="rtb"/>
              <a:pathLst>
                <a:path w="1156400" h="81200">
                  <a:moveTo>
                    <a:pt x="11200" y="0"/>
                  </a:moveTo>
                  <a:lnTo>
                    <a:pt x="1145200" y="0"/>
                  </a:lnTo>
                  <a:cubicBezTo>
                    <a:pt x="1152726" y="0"/>
                    <a:pt x="1156400" y="3674"/>
                    <a:pt x="1156400" y="11200"/>
                  </a:cubicBezTo>
                  <a:lnTo>
                    <a:pt x="1156400" y="70000"/>
                  </a:lnTo>
                  <a:cubicBezTo>
                    <a:pt x="1156400" y="77526"/>
                    <a:pt x="1152726" y="81200"/>
                    <a:pt x="1145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Aspirin to Prevent Cardiovascular Disease</a:t>
              </a:r>
            </a:p>
          </p:txBody>
        </p:sp>
        <p:sp>
          <p:nvSpPr>
            <p:cNvPr id="175" name="SubTopic"/>
            <p:cNvSpPr/>
            <p:nvPr/>
          </p:nvSpPr>
          <p:spPr>
            <a:xfrm>
              <a:off x="4863200" y="38215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be beneficial for those with pre-existing heart disease or stroke tp prevent them from happening again</a:t>
              </a:r>
            </a:p>
          </p:txBody>
        </p:sp>
        <p:sp>
          <p:nvSpPr>
            <p:cNvPr id="177" name="SubTopic"/>
            <p:cNvSpPr/>
            <p:nvPr/>
          </p:nvSpPr>
          <p:spPr>
            <a:xfrm>
              <a:off x="4863200" y="39853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undesirable side effects, including stomach upset, bleeding, or ulcers.</a:t>
              </a:r>
            </a:p>
          </p:txBody>
        </p:sp>
        <p:sp>
          <p:nvSpPr>
            <p:cNvPr id="179" name="SubTopic"/>
            <p:cNvSpPr/>
            <p:nvPr/>
          </p:nvSpPr>
          <p:spPr>
            <a:xfrm>
              <a:off x="4863200" y="41491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Very low doses of aspirin, taken every other day better than high doses</a:t>
              </a:r>
            </a:p>
          </p:txBody>
        </p:sp>
        <p:sp>
          <p:nvSpPr>
            <p:cNvPr id="181" name="SubTopic"/>
            <p:cNvSpPr/>
            <p:nvPr/>
          </p:nvSpPr>
          <p:spPr>
            <a:xfrm>
              <a:off x="3034800" y="4427060"/>
              <a:ext cx="999600" cy="81200"/>
            </a:xfrm>
            <a:custGeom>
              <a:avLst/>
              <a:gdLst>
                <a:gd name="rtl" fmla="*/ 23240 w 999600"/>
                <a:gd name="rtt" fmla="*/ 9240 h 81200"/>
                <a:gd name="rtr" fmla="*/ 975240 w 999600"/>
                <a:gd name="rtb" fmla="*/ 73640 h 81200"/>
              </a:gdLst>
              <a:ahLst/>
              <a:cxnLst/>
              <a:rect l="rtl" t="rtt" r="rtr" b="rtb"/>
              <a:pathLst>
                <a:path w="999600" h="81200">
                  <a:moveTo>
                    <a:pt x="11200" y="0"/>
                  </a:moveTo>
                  <a:lnTo>
                    <a:pt x="988400" y="0"/>
                  </a:lnTo>
                  <a:cubicBezTo>
                    <a:pt x="995926" y="0"/>
                    <a:pt x="999600" y="3674"/>
                    <a:pt x="999600" y="11200"/>
                  </a:cubicBezTo>
                  <a:lnTo>
                    <a:pt x="999600" y="70000"/>
                  </a:lnTo>
                  <a:cubicBezTo>
                    <a:pt x="999600" y="77526"/>
                    <a:pt x="995926" y="81200"/>
                    <a:pt x="9884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Increasing Adult Immunization Rates</a:t>
              </a:r>
            </a:p>
          </p:txBody>
        </p:sp>
        <p:sp>
          <p:nvSpPr>
            <p:cNvPr id="183" name="SubTopic"/>
            <p:cNvSpPr/>
            <p:nvPr/>
          </p:nvSpPr>
          <p:spPr>
            <a:xfrm>
              <a:off x="4110000" y="43129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An annual influenza vaccination &amp; a pneumococcal vaccine</a:t>
              </a:r>
            </a:p>
          </p:txBody>
        </p:sp>
        <p:sp>
          <p:nvSpPr>
            <p:cNvPr id="185" name="SubTopic"/>
            <p:cNvSpPr/>
            <p:nvPr/>
          </p:nvSpPr>
          <p:spPr>
            <a:xfrm>
              <a:off x="5633200" y="43129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for all elders over 65 years with normal immune systems</a:t>
              </a:r>
            </a:p>
          </p:txBody>
        </p:sp>
        <p:sp>
          <p:nvSpPr>
            <p:cNvPr id="187" name="SubTopic"/>
            <p:cNvSpPr/>
            <p:nvPr/>
          </p:nvSpPr>
          <p:spPr>
            <a:xfrm>
              <a:off x="4110000" y="44767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A primary series of tetanus vaccine followed by booster every 10 years</a:t>
              </a:r>
            </a:p>
          </p:txBody>
        </p:sp>
        <p:sp>
          <p:nvSpPr>
            <p:cNvPr id="189" name="SubTopic"/>
            <p:cNvSpPr/>
            <p:nvPr/>
          </p:nvSpPr>
          <p:spPr>
            <a:xfrm>
              <a:off x="3034800" y="5378185"/>
              <a:ext cx="512400" cy="81200"/>
            </a:xfrm>
            <a:custGeom>
              <a:avLst/>
              <a:gdLst>
                <a:gd name="rtl" fmla="*/ 23240 w 512400"/>
                <a:gd name="rtt" fmla="*/ 9240 h 81200"/>
                <a:gd name="rtr" fmla="*/ 488040 w 512400"/>
                <a:gd name="rtb" fmla="*/ 73640 h 81200"/>
              </a:gdLst>
              <a:ahLst/>
              <a:cxnLst/>
              <a:rect l="rtl" t="rtt" r="rtr" b="rtb"/>
              <a:pathLst>
                <a:path w="512400" h="81200">
                  <a:moveTo>
                    <a:pt x="11200" y="0"/>
                  </a:moveTo>
                  <a:lnTo>
                    <a:pt x="501200" y="0"/>
                  </a:lnTo>
                  <a:cubicBezTo>
                    <a:pt x="508726" y="0"/>
                    <a:pt x="512400" y="3674"/>
                    <a:pt x="512400" y="11200"/>
                  </a:cubicBezTo>
                  <a:lnTo>
                    <a:pt x="512400" y="70000"/>
                  </a:lnTo>
                  <a:cubicBezTo>
                    <a:pt x="512400" y="77526"/>
                    <a:pt x="508726" y="81200"/>
                    <a:pt x="50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Reducing Injuries</a:t>
              </a:r>
            </a:p>
          </p:txBody>
        </p:sp>
        <p:sp>
          <p:nvSpPr>
            <p:cNvPr id="191" name="SubTopic"/>
            <p:cNvSpPr/>
            <p:nvPr/>
          </p:nvSpPr>
          <p:spPr>
            <a:xfrm>
              <a:off x="3622800" y="5124610"/>
              <a:ext cx="431200" cy="81200"/>
            </a:xfrm>
            <a:custGeom>
              <a:avLst/>
              <a:gdLst>
                <a:gd name="rtl" fmla="*/ 23240 w 431200"/>
                <a:gd name="rtt" fmla="*/ 9240 h 81200"/>
                <a:gd name="rtr" fmla="*/ 406840 w 431200"/>
                <a:gd name="rtb" fmla="*/ 73640 h 81200"/>
              </a:gdLst>
              <a:ahLst/>
              <a:cxnLst/>
              <a:rect l="rtl" t="rtt" r="rtr" b="rtb"/>
              <a:pathLst>
                <a:path w="431200" h="81200">
                  <a:moveTo>
                    <a:pt x="11200" y="0"/>
                  </a:moveTo>
                  <a:lnTo>
                    <a:pt x="420000" y="0"/>
                  </a:lnTo>
                  <a:cubicBezTo>
                    <a:pt x="427526" y="0"/>
                    <a:pt x="431200" y="3674"/>
                    <a:pt x="431200" y="11200"/>
                  </a:cubicBezTo>
                  <a:lnTo>
                    <a:pt x="431200" y="70000"/>
                  </a:lnTo>
                  <a:cubicBezTo>
                    <a:pt x="431200" y="77526"/>
                    <a:pt x="427526" y="81200"/>
                    <a:pt x="420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Home hazards</a:t>
              </a:r>
            </a:p>
          </p:txBody>
        </p:sp>
        <p:sp>
          <p:nvSpPr>
            <p:cNvPr id="193" name="SubTopic"/>
            <p:cNvSpPr/>
            <p:nvPr/>
          </p:nvSpPr>
          <p:spPr>
            <a:xfrm>
              <a:off x="4129600" y="4889060"/>
              <a:ext cx="562800" cy="81200"/>
            </a:xfrm>
            <a:custGeom>
              <a:avLst/>
              <a:gdLst>
                <a:gd name="rtl" fmla="*/ 23240 w 562800"/>
                <a:gd name="rtt" fmla="*/ 9240 h 81200"/>
                <a:gd name="rtr" fmla="*/ 538440 w 562800"/>
                <a:gd name="rtb" fmla="*/ 73640 h 81200"/>
              </a:gdLst>
              <a:ahLst/>
              <a:cxnLst/>
              <a:rect l="rtl" t="rtt" r="rtr" b="rtb"/>
              <a:pathLst>
                <a:path w="562800" h="81200">
                  <a:moveTo>
                    <a:pt x="11200" y="0"/>
                  </a:moveTo>
                  <a:lnTo>
                    <a:pt x="551600" y="0"/>
                  </a:lnTo>
                  <a:cubicBezTo>
                    <a:pt x="559126" y="0"/>
                    <a:pt x="562800" y="3674"/>
                    <a:pt x="562800" y="11200"/>
                  </a:cubicBezTo>
                  <a:lnTo>
                    <a:pt x="562800" y="70000"/>
                  </a:lnTo>
                  <a:cubicBezTo>
                    <a:pt x="562800" y="77526"/>
                    <a:pt x="559126" y="81200"/>
                    <a:pt x="55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Falls and fractures:</a:t>
              </a:r>
            </a:p>
          </p:txBody>
        </p:sp>
        <p:sp>
          <p:nvSpPr>
            <p:cNvPr id="195" name="SubTopic"/>
            <p:cNvSpPr/>
            <p:nvPr/>
          </p:nvSpPr>
          <p:spPr>
            <a:xfrm>
              <a:off x="4768000" y="4739960"/>
              <a:ext cx="837200" cy="81200"/>
            </a:xfrm>
            <a:custGeom>
              <a:avLst/>
              <a:gdLst>
                <a:gd name="rtl" fmla="*/ 23240 w 837200"/>
                <a:gd name="rtt" fmla="*/ 9240 h 81200"/>
                <a:gd name="rtr" fmla="*/ 812840 w 837200"/>
                <a:gd name="rtb" fmla="*/ 73640 h 81200"/>
              </a:gdLst>
              <a:ahLst/>
              <a:cxnLst/>
              <a:rect l="rtl" t="rtt" r="rtr" b="rtb"/>
              <a:pathLst>
                <a:path w="837200" h="81200">
                  <a:moveTo>
                    <a:pt x="11200" y="0"/>
                  </a:moveTo>
                  <a:lnTo>
                    <a:pt x="826000" y="0"/>
                  </a:lnTo>
                  <a:cubicBezTo>
                    <a:pt x="833526" y="0"/>
                    <a:pt x="837200" y="3674"/>
                    <a:pt x="837200" y="11200"/>
                  </a:cubicBezTo>
                  <a:lnTo>
                    <a:pt x="837200" y="70000"/>
                  </a:lnTo>
                  <a:cubicBezTo>
                    <a:pt x="837200" y="77526"/>
                    <a:pt x="833526" y="81200"/>
                    <a:pt x="826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Inducing personal conditions:</a:t>
              </a:r>
            </a:p>
          </p:txBody>
        </p:sp>
        <p:sp>
          <p:nvSpPr>
            <p:cNvPr id="197" name="SubTopic"/>
            <p:cNvSpPr/>
            <p:nvPr/>
          </p:nvSpPr>
          <p:spPr>
            <a:xfrm>
              <a:off x="5680800" y="4640560"/>
              <a:ext cx="599200" cy="81200"/>
            </a:xfrm>
            <a:custGeom>
              <a:avLst/>
              <a:gdLst>
                <a:gd name="rtl" fmla="*/ 23240 w 599200"/>
                <a:gd name="rtt" fmla="*/ 9240 h 81200"/>
                <a:gd name="rtr" fmla="*/ 574840 w 599200"/>
                <a:gd name="rtb" fmla="*/ 73640 h 81200"/>
              </a:gdLst>
              <a:ahLst/>
              <a:cxnLst/>
              <a:rect l="rtl" t="rtt" r="rtr" b="rtb"/>
              <a:pathLst>
                <a:path w="599200" h="81200">
                  <a:moveTo>
                    <a:pt x="11200" y="0"/>
                  </a:moveTo>
                  <a:lnTo>
                    <a:pt x="588000" y="0"/>
                  </a:lnTo>
                  <a:cubicBezTo>
                    <a:pt x="595526" y="0"/>
                    <a:pt x="599200" y="3674"/>
                    <a:pt x="599200" y="11200"/>
                  </a:cubicBezTo>
                  <a:lnTo>
                    <a:pt x="599200" y="70000"/>
                  </a:lnTo>
                  <a:cubicBezTo>
                    <a:pt x="599200" y="77526"/>
                    <a:pt x="595526" y="81200"/>
                    <a:pt x="588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Visual abnormalities,</a:t>
              </a:r>
            </a:p>
          </p:txBody>
        </p:sp>
        <p:sp>
          <p:nvSpPr>
            <p:cNvPr id="199" name="SubTopic"/>
            <p:cNvSpPr/>
            <p:nvPr/>
          </p:nvSpPr>
          <p:spPr>
            <a:xfrm>
              <a:off x="5680800" y="4739960"/>
              <a:ext cx="1192800" cy="81200"/>
            </a:xfrm>
            <a:custGeom>
              <a:avLst/>
              <a:gdLst>
                <a:gd name="rtl" fmla="*/ 23240 w 1192800"/>
                <a:gd name="rtt" fmla="*/ 9240 h 81200"/>
                <a:gd name="rtr" fmla="*/ 1168440 w 1192800"/>
                <a:gd name="rtb" fmla="*/ 73640 h 81200"/>
              </a:gdLst>
              <a:ahLst/>
              <a:cxnLst/>
              <a:rect l="rtl" t="rtt" r="rtr" b="rtb"/>
              <a:pathLst>
                <a:path w="1192800" h="81200">
                  <a:moveTo>
                    <a:pt x="11200" y="0"/>
                  </a:moveTo>
                  <a:lnTo>
                    <a:pt x="1181600" y="0"/>
                  </a:lnTo>
                  <a:cubicBezTo>
                    <a:pt x="1189126" y="0"/>
                    <a:pt x="1192800" y="3674"/>
                    <a:pt x="1192800" y="11200"/>
                  </a:cubicBezTo>
                  <a:lnTo>
                    <a:pt x="1192800" y="70000"/>
                  </a:lnTo>
                  <a:cubicBezTo>
                    <a:pt x="1192800" y="77526"/>
                    <a:pt x="1189126" y="81200"/>
                    <a:pt x="1181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Musculoskeletal and neurological diseases,</a:t>
              </a:r>
            </a:p>
          </p:txBody>
        </p:sp>
        <p:sp>
          <p:nvSpPr>
            <p:cNvPr id="201" name="SubTopic"/>
            <p:cNvSpPr/>
            <p:nvPr/>
          </p:nvSpPr>
          <p:spPr>
            <a:xfrm>
              <a:off x="5680800" y="4839360"/>
              <a:ext cx="1103200" cy="81200"/>
            </a:xfrm>
            <a:custGeom>
              <a:avLst/>
              <a:gdLst>
                <a:gd name="rtl" fmla="*/ 23240 w 1103200"/>
                <a:gd name="rtt" fmla="*/ 9240 h 81200"/>
                <a:gd name="rtr" fmla="*/ 1078840 w 1103200"/>
                <a:gd name="rtb" fmla="*/ 73640 h 81200"/>
              </a:gdLst>
              <a:ahLst/>
              <a:cxnLst/>
              <a:rect l="rtl" t="rtt" r="rtr" b="rtb"/>
              <a:pathLst>
                <a:path w="1103200" h="81200">
                  <a:moveTo>
                    <a:pt x="11200" y="0"/>
                  </a:moveTo>
                  <a:lnTo>
                    <a:pt x="1092000" y="0"/>
                  </a:lnTo>
                  <a:cubicBezTo>
                    <a:pt x="1099526" y="0"/>
                    <a:pt x="1103200" y="3674"/>
                    <a:pt x="1103200" y="11200"/>
                  </a:cubicBezTo>
                  <a:lnTo>
                    <a:pt x="1103200" y="70000"/>
                  </a:lnTo>
                  <a:cubicBezTo>
                    <a:pt x="1103200" y="77526"/>
                    <a:pt x="1099526" y="81200"/>
                    <a:pt x="1092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Depression, dementia, and hypotension.</a:t>
              </a:r>
            </a:p>
          </p:txBody>
        </p:sp>
        <p:sp>
          <p:nvSpPr>
            <p:cNvPr id="203" name="SubTopic"/>
            <p:cNvSpPr/>
            <p:nvPr/>
          </p:nvSpPr>
          <p:spPr>
            <a:xfrm>
              <a:off x="4768000" y="4938760"/>
              <a:ext cx="884800" cy="81200"/>
            </a:xfrm>
            <a:custGeom>
              <a:avLst/>
              <a:gdLst>
                <a:gd name="rtl" fmla="*/ 23240 w 884800"/>
                <a:gd name="rtt" fmla="*/ 9240 h 81200"/>
                <a:gd name="rtr" fmla="*/ 860440 w 884800"/>
                <a:gd name="rtb" fmla="*/ 73640 h 81200"/>
              </a:gdLst>
              <a:ahLst/>
              <a:cxnLst/>
              <a:rect l="rtl" t="rtt" r="rtr" b="rtb"/>
              <a:pathLst>
                <a:path w="884800" h="81200">
                  <a:moveTo>
                    <a:pt x="11200" y="0"/>
                  </a:moveTo>
                  <a:lnTo>
                    <a:pt x="873600" y="0"/>
                  </a:lnTo>
                  <a:cubicBezTo>
                    <a:pt x="881126" y="0"/>
                    <a:pt x="884800" y="3674"/>
                    <a:pt x="884800" y="11200"/>
                  </a:cubicBezTo>
                  <a:lnTo>
                    <a:pt x="884800" y="70000"/>
                  </a:lnTo>
                  <a:cubicBezTo>
                    <a:pt x="884800" y="77526"/>
                    <a:pt x="881126" y="81200"/>
                    <a:pt x="873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Risk factors in the environment:</a:t>
              </a:r>
            </a:p>
          </p:txBody>
        </p:sp>
        <p:sp>
          <p:nvSpPr>
            <p:cNvPr id="205" name="SubTopic"/>
            <p:cNvSpPr/>
            <p:nvPr/>
          </p:nvSpPr>
          <p:spPr>
            <a:xfrm>
              <a:off x="4768000" y="5038160"/>
              <a:ext cx="1150800" cy="81200"/>
            </a:xfrm>
            <a:custGeom>
              <a:avLst/>
              <a:gdLst>
                <a:gd name="rtl" fmla="*/ 23240 w 1150800"/>
                <a:gd name="rtt" fmla="*/ 9240 h 81200"/>
                <a:gd name="rtr" fmla="*/ 1126440 w 1150800"/>
                <a:gd name="rtb" fmla="*/ 73640 h 81200"/>
              </a:gdLst>
              <a:ahLst/>
              <a:cxnLst/>
              <a:rect l="rtl" t="rtt" r="rtr" b="rtb"/>
              <a:pathLst>
                <a:path w="1150800" h="81200">
                  <a:moveTo>
                    <a:pt x="11200" y="0"/>
                  </a:moveTo>
                  <a:lnTo>
                    <a:pt x="1139600" y="0"/>
                  </a:lnTo>
                  <a:cubicBezTo>
                    <a:pt x="1147126" y="0"/>
                    <a:pt x="1150800" y="3674"/>
                    <a:pt x="1150800" y="11200"/>
                  </a:cubicBezTo>
                  <a:lnTo>
                    <a:pt x="1150800" y="70000"/>
                  </a:lnTo>
                  <a:cubicBezTo>
                    <a:pt x="1150800" y="77526"/>
                    <a:pt x="1147126" y="81200"/>
                    <a:pt x="1139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Simple, home-based prevention measures</a:t>
              </a:r>
            </a:p>
          </p:txBody>
        </p:sp>
        <p:sp>
          <p:nvSpPr>
            <p:cNvPr id="207" name="SubTopic"/>
            <p:cNvSpPr/>
            <p:nvPr/>
          </p:nvSpPr>
          <p:spPr>
            <a:xfrm>
              <a:off x="4129600" y="5360160"/>
              <a:ext cx="218400" cy="81200"/>
            </a:xfrm>
            <a:custGeom>
              <a:avLst/>
              <a:gdLst>
                <a:gd name="rtl" fmla="*/ 23240 w 218400"/>
                <a:gd name="rtt" fmla="*/ 9240 h 81200"/>
                <a:gd name="rtr" fmla="*/ 194040 w 218400"/>
                <a:gd name="rtb" fmla="*/ 73640 h 81200"/>
              </a:gdLst>
              <a:ahLst/>
              <a:cxnLst/>
              <a:rect l="rtl" t="rtt" r="rtr" b="rtb"/>
              <a:pathLst>
                <a:path w="218400" h="81200">
                  <a:moveTo>
                    <a:pt x="11200" y="0"/>
                  </a:moveTo>
                  <a:lnTo>
                    <a:pt x="207200" y="0"/>
                  </a:lnTo>
                  <a:cubicBezTo>
                    <a:pt x="214726" y="0"/>
                    <a:pt x="218400" y="3674"/>
                    <a:pt x="218400" y="11200"/>
                  </a:cubicBezTo>
                  <a:lnTo>
                    <a:pt x="218400" y="70000"/>
                  </a:lnTo>
                  <a:cubicBezTo>
                    <a:pt x="218400" y="77526"/>
                    <a:pt x="214726" y="81200"/>
                    <a:pt x="207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Burns</a:t>
              </a:r>
            </a:p>
          </p:txBody>
        </p:sp>
        <p:sp>
          <p:nvSpPr>
            <p:cNvPr id="209" name="SubTopic"/>
            <p:cNvSpPr/>
            <p:nvPr/>
          </p:nvSpPr>
          <p:spPr>
            <a:xfrm>
              <a:off x="4423600" y="5220160"/>
              <a:ext cx="680400" cy="81200"/>
            </a:xfrm>
            <a:custGeom>
              <a:avLst/>
              <a:gdLst>
                <a:gd name="rtl" fmla="*/ 23240 w 680400"/>
                <a:gd name="rtt" fmla="*/ 9240 h 81200"/>
                <a:gd name="rtr" fmla="*/ 656040 w 680400"/>
                <a:gd name="rtb" fmla="*/ 73640 h 81200"/>
              </a:gdLst>
              <a:ahLst/>
              <a:cxnLst/>
              <a:rect l="rtl" t="rtt" r="rtr" b="rtb"/>
              <a:pathLst>
                <a:path w="680400" h="81200">
                  <a:moveTo>
                    <a:pt x="11200" y="0"/>
                  </a:moveTo>
                  <a:lnTo>
                    <a:pt x="669200" y="0"/>
                  </a:lnTo>
                  <a:cubicBezTo>
                    <a:pt x="676726" y="0"/>
                    <a:pt x="680400" y="3674"/>
                    <a:pt x="680400" y="11200"/>
                  </a:cubicBezTo>
                  <a:lnTo>
                    <a:pt x="680400" y="70000"/>
                  </a:lnTo>
                  <a:cubicBezTo>
                    <a:pt x="680400" y="77526"/>
                    <a:pt x="676726" y="81200"/>
                    <a:pt x="66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people at increased risk</a:t>
              </a:r>
            </a:p>
          </p:txBody>
        </p:sp>
        <p:sp>
          <p:nvSpPr>
            <p:cNvPr id="211" name="SubTopic"/>
            <p:cNvSpPr/>
            <p:nvPr/>
          </p:nvSpPr>
          <p:spPr>
            <a:xfrm>
              <a:off x="5179600" y="5137560"/>
              <a:ext cx="991200" cy="81200"/>
            </a:xfrm>
            <a:custGeom>
              <a:avLst/>
              <a:gdLst>
                <a:gd name="rtl" fmla="*/ 23240 w 991200"/>
                <a:gd name="rtt" fmla="*/ 9240 h 81200"/>
                <a:gd name="rtr" fmla="*/ 966840 w 991200"/>
                <a:gd name="rtb" fmla="*/ 73640 h 81200"/>
              </a:gdLst>
              <a:ahLst/>
              <a:cxnLst/>
              <a:rect l="rtl" t="rtt" r="rtr" b="rtb"/>
              <a:pathLst>
                <a:path w="991200" h="81200">
                  <a:moveTo>
                    <a:pt x="11200" y="0"/>
                  </a:moveTo>
                  <a:lnTo>
                    <a:pt x="980000" y="0"/>
                  </a:lnTo>
                  <a:cubicBezTo>
                    <a:pt x="987526" y="0"/>
                    <a:pt x="991200" y="3674"/>
                    <a:pt x="991200" y="11200"/>
                  </a:cubicBezTo>
                  <a:lnTo>
                    <a:pt x="991200" y="70000"/>
                  </a:lnTo>
                  <a:cubicBezTo>
                    <a:pt x="991200" y="77526"/>
                    <a:pt x="987526" y="81200"/>
                    <a:pt x="980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Persons with peripheral neuropathy</a:t>
              </a:r>
            </a:p>
          </p:txBody>
        </p:sp>
        <p:sp>
          <p:nvSpPr>
            <p:cNvPr id="213" name="SubTopic"/>
            <p:cNvSpPr/>
            <p:nvPr/>
          </p:nvSpPr>
          <p:spPr>
            <a:xfrm>
              <a:off x="6246400" y="5137560"/>
              <a:ext cx="764400" cy="81200"/>
            </a:xfrm>
            <a:custGeom>
              <a:avLst/>
              <a:gdLst>
                <a:gd name="rtl" fmla="*/ 23240 w 764400"/>
                <a:gd name="rtt" fmla="*/ 9240 h 81200"/>
                <a:gd name="rtr" fmla="*/ 740040 w 764400"/>
                <a:gd name="rtb" fmla="*/ 73640 h 81200"/>
              </a:gdLst>
              <a:ahLst/>
              <a:cxnLst/>
              <a:rect l="rtl" t="rtt" r="rtr" b="rtb"/>
              <a:pathLst>
                <a:path w="764400" h="81200">
                  <a:moveTo>
                    <a:pt x="11200" y="0"/>
                  </a:moveTo>
                  <a:lnTo>
                    <a:pt x="753200" y="0"/>
                  </a:lnTo>
                  <a:cubicBezTo>
                    <a:pt x="760726" y="0"/>
                    <a:pt x="764400" y="3674"/>
                    <a:pt x="764400" y="11200"/>
                  </a:cubicBezTo>
                  <a:lnTo>
                    <a:pt x="764400" y="70000"/>
                  </a:lnTo>
                  <a:cubicBezTo>
                    <a:pt x="764400" y="77526"/>
                    <a:pt x="760726" y="81200"/>
                    <a:pt x="753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from excessively hot water.</a:t>
              </a:r>
            </a:p>
          </p:txBody>
        </p:sp>
        <p:sp>
          <p:nvSpPr>
            <p:cNvPr id="215" name="SubTopic"/>
            <p:cNvSpPr/>
            <p:nvPr/>
          </p:nvSpPr>
          <p:spPr>
            <a:xfrm>
              <a:off x="5179600" y="5302760"/>
              <a:ext cx="750400" cy="81200"/>
            </a:xfrm>
            <a:custGeom>
              <a:avLst/>
              <a:gdLst>
                <a:gd name="rtl" fmla="*/ 23240 w 750400"/>
                <a:gd name="rtt" fmla="*/ 9240 h 81200"/>
                <a:gd name="rtr" fmla="*/ 726040 w 750400"/>
                <a:gd name="rtb" fmla="*/ 73640 h 81200"/>
              </a:gdLst>
              <a:ahLst/>
              <a:cxnLst/>
              <a:rect l="rtl" t="rtt" r="rtr" b="rtb"/>
              <a:pathLst>
                <a:path w="750400" h="81200">
                  <a:moveTo>
                    <a:pt x="11200" y="0"/>
                  </a:moveTo>
                  <a:lnTo>
                    <a:pt x="739200" y="0"/>
                  </a:lnTo>
                  <a:cubicBezTo>
                    <a:pt x="746726" y="0"/>
                    <a:pt x="750400" y="3674"/>
                    <a:pt x="750400" y="11200"/>
                  </a:cubicBezTo>
                  <a:lnTo>
                    <a:pt x="750400" y="70000"/>
                  </a:lnTo>
                  <a:cubicBezTo>
                    <a:pt x="750400" y="77526"/>
                    <a:pt x="746726" y="81200"/>
                    <a:pt x="73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For persons with dementia</a:t>
              </a:r>
            </a:p>
          </p:txBody>
        </p:sp>
        <p:sp>
          <p:nvSpPr>
            <p:cNvPr id="217" name="SubTopic"/>
            <p:cNvSpPr/>
            <p:nvPr/>
          </p:nvSpPr>
          <p:spPr>
            <a:xfrm>
              <a:off x="6005600" y="5236960"/>
              <a:ext cx="445200" cy="81200"/>
            </a:xfrm>
            <a:custGeom>
              <a:avLst/>
              <a:gdLst>
                <a:gd name="rtl" fmla="*/ 23240 w 445200"/>
                <a:gd name="rtt" fmla="*/ 9240 h 81200"/>
                <a:gd name="rtr" fmla="*/ 420840 w 445200"/>
                <a:gd name="rtb" fmla="*/ 73640 h 81200"/>
              </a:gdLst>
              <a:ahLst/>
              <a:cxnLst/>
              <a:rect l="rtl" t="rtt" r="rtr" b="rtb"/>
              <a:pathLst>
                <a:path w="445200" h="81200">
                  <a:moveTo>
                    <a:pt x="11200" y="0"/>
                  </a:moveTo>
                  <a:lnTo>
                    <a:pt x="434000" y="0"/>
                  </a:lnTo>
                  <a:cubicBezTo>
                    <a:pt x="441526" y="0"/>
                    <a:pt x="445200" y="3674"/>
                    <a:pt x="445200" y="11200"/>
                  </a:cubicBezTo>
                  <a:lnTo>
                    <a:pt x="445200" y="70000"/>
                  </a:lnTo>
                  <a:cubicBezTo>
                    <a:pt x="445200" y="77526"/>
                    <a:pt x="441526" y="81200"/>
                    <a:pt x="434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from electricity</a:t>
              </a:r>
            </a:p>
          </p:txBody>
        </p:sp>
        <p:sp>
          <p:nvSpPr>
            <p:cNvPr id="219" name="SubTopic"/>
            <p:cNvSpPr/>
            <p:nvPr/>
          </p:nvSpPr>
          <p:spPr>
            <a:xfrm>
              <a:off x="6005600" y="53363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use of alarms and automatic shut-off features on appliances can help</a:t>
              </a:r>
            </a:p>
          </p:txBody>
        </p:sp>
        <p:sp>
          <p:nvSpPr>
            <p:cNvPr id="221" name="SubTopic"/>
            <p:cNvSpPr/>
            <p:nvPr/>
          </p:nvSpPr>
          <p:spPr>
            <a:xfrm>
              <a:off x="4423600" y="5500160"/>
              <a:ext cx="1428000" cy="81200"/>
            </a:xfrm>
            <a:custGeom>
              <a:avLst/>
              <a:gdLst>
                <a:gd name="rtl" fmla="*/ 23240 w 1428000"/>
                <a:gd name="rtt" fmla="*/ 9240 h 81200"/>
                <a:gd name="rtr" fmla="*/ 1403640 w 1428000"/>
                <a:gd name="rtb" fmla="*/ 73640 h 81200"/>
              </a:gdLst>
              <a:ahLst/>
              <a:cxnLst/>
              <a:rect l="rtl" t="rtt" r="rtr" b="rtb"/>
              <a:pathLst>
                <a:path w="1428000" h="81200">
                  <a:moveTo>
                    <a:pt x="11200" y="0"/>
                  </a:moveTo>
                  <a:lnTo>
                    <a:pt x="1416800" y="0"/>
                  </a:lnTo>
                  <a:cubicBezTo>
                    <a:pt x="1424326" y="0"/>
                    <a:pt x="1428000" y="3674"/>
                    <a:pt x="1428000" y="11200"/>
                  </a:cubicBezTo>
                  <a:lnTo>
                    <a:pt x="1428000" y="70000"/>
                  </a:lnTo>
                  <a:cubicBezTo>
                    <a:pt x="1428000" y="77526"/>
                    <a:pt x="1424326" y="81200"/>
                    <a:pt x="1416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Smoke detectors should be installed and maintained.</a:t>
              </a:r>
            </a:p>
          </p:txBody>
        </p:sp>
        <p:sp>
          <p:nvSpPr>
            <p:cNvPr id="223" name="SubTopic"/>
            <p:cNvSpPr/>
            <p:nvPr/>
          </p:nvSpPr>
          <p:spPr>
            <a:xfrm>
              <a:off x="3622800" y="5631760"/>
              <a:ext cx="470400" cy="81200"/>
            </a:xfrm>
            <a:custGeom>
              <a:avLst/>
              <a:gdLst>
                <a:gd name="rtl" fmla="*/ 23240 w 470400"/>
                <a:gd name="rtt" fmla="*/ 9240 h 81200"/>
                <a:gd name="rtr" fmla="*/ 446040 w 470400"/>
                <a:gd name="rtb" fmla="*/ 73640 h 81200"/>
              </a:gdLst>
              <a:ahLst/>
              <a:cxnLst/>
              <a:rect l="rtl" t="rtt" r="rtr" b="rtb"/>
              <a:pathLst>
                <a:path w="470400" h="81200">
                  <a:moveTo>
                    <a:pt x="11200" y="0"/>
                  </a:moveTo>
                  <a:lnTo>
                    <a:pt x="459200" y="0"/>
                  </a:lnTo>
                  <a:cubicBezTo>
                    <a:pt x="466726" y="0"/>
                    <a:pt x="470400" y="3674"/>
                    <a:pt x="470400" y="11200"/>
                  </a:cubicBezTo>
                  <a:lnTo>
                    <a:pt x="470400" y="70000"/>
                  </a:lnTo>
                  <a:cubicBezTo>
                    <a:pt x="470400" y="77526"/>
                    <a:pt x="466726" y="81200"/>
                    <a:pt x="459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Driving hazards</a:t>
              </a:r>
            </a:p>
          </p:txBody>
        </p:sp>
        <p:sp>
          <p:nvSpPr>
            <p:cNvPr id="225" name="SubTopic"/>
            <p:cNvSpPr/>
            <p:nvPr/>
          </p:nvSpPr>
          <p:spPr>
            <a:xfrm>
              <a:off x="4168800" y="55995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eldery should wear a belt and not drive when intoxicated</a:t>
              </a:r>
            </a:p>
          </p:txBody>
        </p:sp>
        <p:sp>
          <p:nvSpPr>
            <p:cNvPr id="227" name="SubTopic"/>
            <p:cNvSpPr/>
            <p:nvPr/>
          </p:nvSpPr>
          <p:spPr>
            <a:xfrm>
              <a:off x="3034800" y="5829160"/>
              <a:ext cx="1066800" cy="81200"/>
            </a:xfrm>
            <a:custGeom>
              <a:avLst/>
              <a:gdLst>
                <a:gd name="rtl" fmla="*/ 23240 w 1066800"/>
                <a:gd name="rtt" fmla="*/ 9240 h 81200"/>
                <a:gd name="rtr" fmla="*/ 1042440 w 1066800"/>
                <a:gd name="rtb" fmla="*/ 73640 h 81200"/>
              </a:gdLst>
              <a:ahLst/>
              <a:cxnLst/>
              <a:rect l="rtl" t="rtt" r="rtr" b="rtb"/>
              <a:pathLst>
                <a:path w="1066800" h="81200">
                  <a:moveTo>
                    <a:pt x="11200" y="0"/>
                  </a:moveTo>
                  <a:lnTo>
                    <a:pt x="1055600" y="0"/>
                  </a:lnTo>
                  <a:cubicBezTo>
                    <a:pt x="1063126" y="0"/>
                    <a:pt x="1066800" y="3674"/>
                    <a:pt x="1066800" y="11200"/>
                  </a:cubicBezTo>
                  <a:lnTo>
                    <a:pt x="1066800" y="70000"/>
                  </a:lnTo>
                  <a:cubicBezTo>
                    <a:pt x="1066800" y="77526"/>
                    <a:pt x="1063126" y="81200"/>
                    <a:pt x="1055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Prevention of Iatrogenic Complications</a:t>
              </a:r>
            </a:p>
          </p:txBody>
        </p:sp>
        <p:sp>
          <p:nvSpPr>
            <p:cNvPr id="229" name="SubTopic"/>
            <p:cNvSpPr/>
            <p:nvPr/>
          </p:nvSpPr>
          <p:spPr>
            <a:xfrm>
              <a:off x="4177200" y="5829160"/>
              <a:ext cx="322000" cy="81200"/>
            </a:xfrm>
            <a:custGeom>
              <a:avLst/>
              <a:gdLst>
                <a:gd name="rtl" fmla="*/ 23240 w 322000"/>
                <a:gd name="rtt" fmla="*/ 9240 h 81200"/>
                <a:gd name="rtr" fmla="*/ 297640 w 322000"/>
                <a:gd name="rtb" fmla="*/ 73640 h 81200"/>
              </a:gdLst>
              <a:ahLst/>
              <a:cxnLst/>
              <a:rect l="rtl" t="rtt" r="rtr" b="rtb"/>
              <a:pathLst>
                <a:path w="322000" h="81200">
                  <a:moveTo>
                    <a:pt x="11200" y="0"/>
                  </a:moveTo>
                  <a:lnTo>
                    <a:pt x="310800" y="0"/>
                  </a:lnTo>
                  <a:cubicBezTo>
                    <a:pt x="318326" y="0"/>
                    <a:pt x="322000" y="3674"/>
                    <a:pt x="322000" y="11200"/>
                  </a:cubicBezTo>
                  <a:lnTo>
                    <a:pt x="322000" y="70000"/>
                  </a:lnTo>
                  <a:cubicBezTo>
                    <a:pt x="322000" y="77526"/>
                    <a:pt x="318326" y="81200"/>
                    <a:pt x="3108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600" b="1">
                  <a:solidFill>
                    <a:srgbClr val="303030"/>
                  </a:solidFill>
                  <a:latin typeface="Arial"/>
                </a:rPr>
                <a:t>to prevent</a:t>
              </a:r>
            </a:p>
          </p:txBody>
        </p:sp>
        <p:sp>
          <p:nvSpPr>
            <p:cNvPr id="231" name="SubTopic"/>
            <p:cNvSpPr/>
            <p:nvPr/>
          </p:nvSpPr>
          <p:spPr>
            <a:xfrm>
              <a:off x="4574800" y="5763360"/>
              <a:ext cx="652400" cy="81200"/>
            </a:xfrm>
            <a:custGeom>
              <a:avLst/>
              <a:gdLst>
                <a:gd name="rtl" fmla="*/ 23240 w 652400"/>
                <a:gd name="rtt" fmla="*/ 9240 h 81200"/>
                <a:gd name="rtr" fmla="*/ 628040 w 652400"/>
                <a:gd name="rtb" fmla="*/ 73640 h 81200"/>
              </a:gdLst>
              <a:ahLst/>
              <a:cxnLst/>
              <a:rect l="rtl" t="rtt" r="rtr" b="rtb"/>
              <a:pathLst>
                <a:path w="652400" h="81200">
                  <a:moveTo>
                    <a:pt x="11200" y="0"/>
                  </a:moveTo>
                  <a:lnTo>
                    <a:pt x="641200" y="0"/>
                  </a:lnTo>
                  <a:cubicBezTo>
                    <a:pt x="648726" y="0"/>
                    <a:pt x="652400" y="3674"/>
                    <a:pt x="652400" y="11200"/>
                  </a:cubicBezTo>
                  <a:lnTo>
                    <a:pt x="652400" y="70000"/>
                  </a:lnTo>
                  <a:cubicBezTo>
                    <a:pt x="652400" y="77526"/>
                    <a:pt x="648726" y="81200"/>
                    <a:pt x="6412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Duplication of services</a:t>
              </a:r>
            </a:p>
          </p:txBody>
        </p:sp>
        <p:sp>
          <p:nvSpPr>
            <p:cNvPr id="233" name="SubTopic"/>
            <p:cNvSpPr/>
            <p:nvPr/>
          </p:nvSpPr>
          <p:spPr>
            <a:xfrm>
              <a:off x="4574800" y="5862760"/>
              <a:ext cx="1447600" cy="145600"/>
            </a:xfrm>
            <a:custGeom>
              <a:avLst/>
              <a:gdLst>
                <a:gd name="rtl" fmla="*/ 23240 w 1447600"/>
                <a:gd name="rtt" fmla="*/ 9240 h 145600"/>
                <a:gd name="rtr" fmla="*/ 1423240 w 1447600"/>
                <a:gd name="rtb" fmla="*/ 138040 h 145600"/>
              </a:gdLst>
              <a:ahLst/>
              <a:cxnLst/>
              <a:rect l="rtl" t="rtt" r="rtr" b="rtb"/>
              <a:pathLst>
                <a:path w="1447600" h="145600">
                  <a:moveTo>
                    <a:pt x="11200" y="0"/>
                  </a:moveTo>
                  <a:lnTo>
                    <a:pt x="1436400" y="0"/>
                  </a:lnTo>
                  <a:cubicBezTo>
                    <a:pt x="1443926" y="0"/>
                    <a:pt x="1447600" y="3674"/>
                    <a:pt x="1447600" y="11200"/>
                  </a:cubicBezTo>
                  <a:lnTo>
                    <a:pt x="1447600" y="134400"/>
                  </a:lnTo>
                  <a:cubicBezTo>
                    <a:pt x="1447600" y="141926"/>
                    <a:pt x="1443926" y="145600"/>
                    <a:pt x="1436400" y="145600"/>
                  </a:cubicBezTo>
                  <a:lnTo>
                    <a:pt x="11200" y="145600"/>
                  </a:lnTo>
                  <a:cubicBezTo>
                    <a:pt x="3674" y="145600"/>
                    <a:pt x="0" y="141926"/>
                    <a:pt x="0" y="1344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Complications caused by multiple or inappropriate drug use.</a:t>
              </a:r>
            </a:p>
          </p:txBody>
        </p:sp>
        <p:sp>
          <p:nvSpPr>
            <p:cNvPr id="235" name="SubTopic"/>
            <p:cNvSpPr/>
            <p:nvPr/>
          </p:nvSpPr>
          <p:spPr>
            <a:xfrm>
              <a:off x="3034800" y="6175660"/>
              <a:ext cx="1033200" cy="81200"/>
            </a:xfrm>
            <a:custGeom>
              <a:avLst/>
              <a:gdLst>
                <a:gd name="rtl" fmla="*/ 23240 w 1033200"/>
                <a:gd name="rtt" fmla="*/ 9240 h 81200"/>
                <a:gd name="rtr" fmla="*/ 1008840 w 1033200"/>
                <a:gd name="rtb" fmla="*/ 73640 h 81200"/>
              </a:gdLst>
              <a:ahLst/>
              <a:cxnLst/>
              <a:rect l="rtl" t="rtt" r="rtr" b="rtb"/>
              <a:pathLst>
                <a:path w="1033200" h="81200">
                  <a:moveTo>
                    <a:pt x="11200" y="0"/>
                  </a:moveTo>
                  <a:lnTo>
                    <a:pt x="1022000" y="0"/>
                  </a:lnTo>
                  <a:cubicBezTo>
                    <a:pt x="1029526" y="0"/>
                    <a:pt x="1033200" y="3674"/>
                    <a:pt x="1033200" y="11200"/>
                  </a:cubicBezTo>
                  <a:lnTo>
                    <a:pt x="1033200" y="70000"/>
                  </a:lnTo>
                  <a:cubicBezTo>
                    <a:pt x="1033200" y="77526"/>
                    <a:pt x="1029526" y="81200"/>
                    <a:pt x="1022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Prevention of Psychosocial Problems</a:t>
              </a:r>
            </a:p>
          </p:txBody>
        </p:sp>
        <p:sp>
          <p:nvSpPr>
            <p:cNvPr id="237" name="SubTopic"/>
            <p:cNvSpPr/>
            <p:nvPr/>
          </p:nvSpPr>
          <p:spPr>
            <a:xfrm>
              <a:off x="4143600" y="6026560"/>
              <a:ext cx="627200" cy="81200"/>
            </a:xfrm>
            <a:custGeom>
              <a:avLst/>
              <a:gdLst>
                <a:gd name="rtl" fmla="*/ 23240 w 627200"/>
                <a:gd name="rtt" fmla="*/ 9240 h 81200"/>
                <a:gd name="rtr" fmla="*/ 602840 w 627200"/>
                <a:gd name="rtb" fmla="*/ 73640 h 81200"/>
              </a:gdLst>
              <a:ahLst/>
              <a:cxnLst/>
              <a:rect l="rtl" t="rtt" r="rtr" b="rtb"/>
              <a:pathLst>
                <a:path w="627200" h="81200">
                  <a:moveTo>
                    <a:pt x="11200" y="0"/>
                  </a:moveTo>
                  <a:lnTo>
                    <a:pt x="616000" y="0"/>
                  </a:lnTo>
                  <a:cubicBezTo>
                    <a:pt x="623526" y="0"/>
                    <a:pt x="627200" y="3674"/>
                    <a:pt x="627200" y="11200"/>
                  </a:cubicBezTo>
                  <a:lnTo>
                    <a:pt x="627200" y="70000"/>
                  </a:lnTo>
                  <a:cubicBezTo>
                    <a:pt x="627200" y="77526"/>
                    <a:pt x="623526" y="81200"/>
                    <a:pt x="616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Remaining productive</a:t>
              </a:r>
            </a:p>
          </p:txBody>
        </p:sp>
        <p:sp>
          <p:nvSpPr>
            <p:cNvPr id="239" name="SubTopic"/>
            <p:cNvSpPr/>
            <p:nvPr/>
          </p:nvSpPr>
          <p:spPr>
            <a:xfrm>
              <a:off x="4143600" y="6125960"/>
              <a:ext cx="1206800" cy="81200"/>
            </a:xfrm>
            <a:custGeom>
              <a:avLst/>
              <a:gdLst>
                <a:gd name="rtl" fmla="*/ 23240 w 1206800"/>
                <a:gd name="rtt" fmla="*/ 9240 h 81200"/>
                <a:gd name="rtr" fmla="*/ 1182440 w 1206800"/>
                <a:gd name="rtb" fmla="*/ 73640 h 81200"/>
              </a:gdLst>
              <a:ahLst/>
              <a:cxnLst/>
              <a:rect l="rtl" t="rtt" r="rtr" b="rtb"/>
              <a:pathLst>
                <a:path w="1206800" h="81200">
                  <a:moveTo>
                    <a:pt x="11200" y="0"/>
                  </a:moveTo>
                  <a:lnTo>
                    <a:pt x="1195600" y="0"/>
                  </a:lnTo>
                  <a:cubicBezTo>
                    <a:pt x="1203126" y="0"/>
                    <a:pt x="1206800" y="3674"/>
                    <a:pt x="1206800" y="11200"/>
                  </a:cubicBezTo>
                  <a:lnTo>
                    <a:pt x="1206800" y="70000"/>
                  </a:lnTo>
                  <a:cubicBezTo>
                    <a:pt x="1206800" y="77526"/>
                    <a:pt x="1203126" y="81200"/>
                    <a:pt x="11956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Engaging in leisure and household activities</a:t>
              </a:r>
            </a:p>
          </p:txBody>
        </p:sp>
        <p:sp>
          <p:nvSpPr>
            <p:cNvPr id="241" name="SubTopic"/>
            <p:cNvSpPr/>
            <p:nvPr/>
          </p:nvSpPr>
          <p:spPr>
            <a:xfrm>
              <a:off x="4143600" y="6225360"/>
              <a:ext cx="753200" cy="81200"/>
            </a:xfrm>
            <a:custGeom>
              <a:avLst/>
              <a:gdLst>
                <a:gd name="rtl" fmla="*/ 23240 w 753200"/>
                <a:gd name="rtt" fmla="*/ 9240 h 81200"/>
                <a:gd name="rtr" fmla="*/ 728840 w 753200"/>
                <a:gd name="rtb" fmla="*/ 73640 h 81200"/>
              </a:gdLst>
              <a:ahLst/>
              <a:cxnLst/>
              <a:rect l="rtl" t="rtt" r="rtr" b="rtb"/>
              <a:pathLst>
                <a:path w="753200" h="81200">
                  <a:moveTo>
                    <a:pt x="11200" y="0"/>
                  </a:moveTo>
                  <a:lnTo>
                    <a:pt x="742000" y="0"/>
                  </a:lnTo>
                  <a:cubicBezTo>
                    <a:pt x="749526" y="0"/>
                    <a:pt x="753200" y="3674"/>
                    <a:pt x="753200" y="11200"/>
                  </a:cubicBezTo>
                  <a:lnTo>
                    <a:pt x="753200" y="70000"/>
                  </a:lnTo>
                  <a:cubicBezTo>
                    <a:pt x="753200" y="77526"/>
                    <a:pt x="749526" y="81200"/>
                    <a:pt x="742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Performing volunteer work</a:t>
              </a:r>
            </a:p>
          </p:txBody>
        </p:sp>
        <p:sp>
          <p:nvSpPr>
            <p:cNvPr id="243" name="SubTopic"/>
            <p:cNvSpPr/>
            <p:nvPr/>
          </p:nvSpPr>
          <p:spPr>
            <a:xfrm>
              <a:off x="4143600" y="6324760"/>
              <a:ext cx="1299200" cy="81200"/>
            </a:xfrm>
            <a:custGeom>
              <a:avLst/>
              <a:gdLst>
                <a:gd name="rtl" fmla="*/ 23240 w 1299200"/>
                <a:gd name="rtt" fmla="*/ 9240 h 81200"/>
                <a:gd name="rtr" fmla="*/ 1274840 w 1299200"/>
                <a:gd name="rtb" fmla="*/ 73640 h 81200"/>
              </a:gdLst>
              <a:ahLst/>
              <a:cxnLst/>
              <a:rect l="rtl" t="rtt" r="rtr" b="rtb"/>
              <a:pathLst>
                <a:path w="1299200" h="81200">
                  <a:moveTo>
                    <a:pt x="11200" y="0"/>
                  </a:moveTo>
                  <a:lnTo>
                    <a:pt x="1288000" y="0"/>
                  </a:lnTo>
                  <a:cubicBezTo>
                    <a:pt x="1295526" y="0"/>
                    <a:pt x="1299200" y="3674"/>
                    <a:pt x="1299200" y="11200"/>
                  </a:cubicBezTo>
                  <a:lnTo>
                    <a:pt x="1299200" y="70000"/>
                  </a:lnTo>
                  <a:cubicBezTo>
                    <a:pt x="1299200" y="77526"/>
                    <a:pt x="1295526" y="81200"/>
                    <a:pt x="1288000" y="81200"/>
                  </a:cubicBezTo>
                  <a:lnTo>
                    <a:pt x="11200" y="81200"/>
                  </a:lnTo>
                  <a:cubicBezTo>
                    <a:pt x="3674" y="81200"/>
                    <a:pt x="0" y="77526"/>
                    <a:pt x="0" y="70000"/>
                  </a:cubicBezTo>
                  <a:lnTo>
                    <a:pt x="0" y="11200"/>
                  </a:lnTo>
                  <a:cubicBezTo>
                    <a:pt x="0" y="3674"/>
                    <a:pt x="3674" y="0"/>
                    <a:pt x="11200" y="0"/>
                  </a:cubicBezTo>
                  <a:close/>
                </a:path>
              </a:pathLst>
            </a:custGeom>
            <a:solidFill>
              <a:srgbClr val="FFFFFF"/>
            </a:solidFill>
            <a:ln w="28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600" b="1">
                  <a:solidFill>
                    <a:srgbClr val="303030"/>
                  </a:solidFill>
                  <a:latin typeface="Arial"/>
                </a:rPr>
                <a:t>Feeling needed by someone enhance self-worth</a:t>
              </a:r>
            </a:p>
          </p:txBody>
        </p:sp>
        <p:sp>
          <p:nvSpPr>
            <p:cNvPr id="309" name="shape309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19764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31300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42836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54372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65908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19764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31300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42836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54372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65908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19764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31300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42836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54372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1" name="shape351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65908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19764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31300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42836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54372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65908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19764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31300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42836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0" name="shape380"/>
            <p:cNvSpPr/>
            <p:nvPr/>
          </p:nvSpPr>
          <p:spPr>
            <a:xfrm>
              <a:off x="54372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3" name="shape383"/>
            <p:cNvSpPr/>
            <p:nvPr/>
          </p:nvSpPr>
          <p:spPr>
            <a:xfrm>
              <a:off x="65908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84" name="shape384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85" name="shape385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86" name="shape386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87" name="shape387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88" name="shape388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89" name="shape389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0" name="shape390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1" name="shape391"/>
            <p:cNvSpPr/>
            <p:nvPr/>
          </p:nvSpPr>
          <p:spPr>
            <a:xfrm>
              <a:off x="19764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2" name="shape392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3" name="shape393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4" name="shape394"/>
            <p:cNvSpPr/>
            <p:nvPr/>
          </p:nvSpPr>
          <p:spPr>
            <a:xfrm>
              <a:off x="31300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5" name="shape395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6" name="shape396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7" name="shape397"/>
            <p:cNvSpPr/>
            <p:nvPr/>
          </p:nvSpPr>
          <p:spPr>
            <a:xfrm>
              <a:off x="42836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8" name="shape398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99" name="shape399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0" name="shape400"/>
            <p:cNvSpPr/>
            <p:nvPr/>
          </p:nvSpPr>
          <p:spPr>
            <a:xfrm>
              <a:off x="54372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1" name="shape401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2" name="shape402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3" name="shape403"/>
            <p:cNvSpPr/>
            <p:nvPr/>
          </p:nvSpPr>
          <p:spPr>
            <a:xfrm>
              <a:off x="65908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4" name="shape404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5" name="shape405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6" name="shape406"/>
            <p:cNvSpPr/>
            <p:nvPr/>
          </p:nvSpPr>
          <p:spPr>
            <a:xfrm>
              <a:off x="19764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7" name="shape407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8" name="shape408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09" name="shape409"/>
            <p:cNvSpPr/>
            <p:nvPr/>
          </p:nvSpPr>
          <p:spPr>
            <a:xfrm>
              <a:off x="31300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0" name="shape410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1" name="shape411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2" name="shape412"/>
            <p:cNvSpPr/>
            <p:nvPr/>
          </p:nvSpPr>
          <p:spPr>
            <a:xfrm>
              <a:off x="42836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3" name="shape413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4" name="shape414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5" name="shape415"/>
            <p:cNvSpPr/>
            <p:nvPr/>
          </p:nvSpPr>
          <p:spPr>
            <a:xfrm>
              <a:off x="54372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6" name="shape416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7" name="shape417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8" name="shape418"/>
            <p:cNvSpPr/>
            <p:nvPr/>
          </p:nvSpPr>
          <p:spPr>
            <a:xfrm>
              <a:off x="65908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19" name="shape419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0" name="shape420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1" name="shape421"/>
            <p:cNvSpPr/>
            <p:nvPr/>
          </p:nvSpPr>
          <p:spPr>
            <a:xfrm>
              <a:off x="19764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2" name="shape422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3" name="shape423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4" name="shape424"/>
            <p:cNvSpPr/>
            <p:nvPr/>
          </p:nvSpPr>
          <p:spPr>
            <a:xfrm>
              <a:off x="31300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5" name="shape425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6" name="shape426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7" name="shape427"/>
            <p:cNvSpPr/>
            <p:nvPr/>
          </p:nvSpPr>
          <p:spPr>
            <a:xfrm>
              <a:off x="42836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8" name="shape428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29" name="shape429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0" name="shape430"/>
            <p:cNvSpPr/>
            <p:nvPr/>
          </p:nvSpPr>
          <p:spPr>
            <a:xfrm>
              <a:off x="54372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1" name="shape431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2" name="shape432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3" name="shape433"/>
            <p:cNvSpPr/>
            <p:nvPr/>
          </p:nvSpPr>
          <p:spPr>
            <a:xfrm>
              <a:off x="65908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4" name="shape434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5" name="shape435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6" name="shape436"/>
            <p:cNvSpPr/>
            <p:nvPr/>
          </p:nvSpPr>
          <p:spPr>
            <a:xfrm>
              <a:off x="19764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7" name="shape437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8" name="shape438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39" name="shape439"/>
            <p:cNvSpPr/>
            <p:nvPr/>
          </p:nvSpPr>
          <p:spPr>
            <a:xfrm>
              <a:off x="31300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0" name="shape440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1" name="shape441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2" name="shape442"/>
            <p:cNvSpPr/>
            <p:nvPr/>
          </p:nvSpPr>
          <p:spPr>
            <a:xfrm>
              <a:off x="42836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3" name="shape443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4" name="shape444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5" name="shape445"/>
            <p:cNvSpPr/>
            <p:nvPr/>
          </p:nvSpPr>
          <p:spPr>
            <a:xfrm>
              <a:off x="54372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6" name="shape446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7" name="shape447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8" name="shape448"/>
            <p:cNvSpPr/>
            <p:nvPr/>
          </p:nvSpPr>
          <p:spPr>
            <a:xfrm>
              <a:off x="65908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49" name="shape449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0" name="shape450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1" name="shape451"/>
            <p:cNvSpPr/>
            <p:nvPr/>
          </p:nvSpPr>
          <p:spPr>
            <a:xfrm>
              <a:off x="19764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2" name="shape452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3" name="shape453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4" name="shape454"/>
            <p:cNvSpPr/>
            <p:nvPr/>
          </p:nvSpPr>
          <p:spPr>
            <a:xfrm>
              <a:off x="31300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5" name="shape455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6" name="shape456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7" name="shape457"/>
            <p:cNvSpPr/>
            <p:nvPr/>
          </p:nvSpPr>
          <p:spPr>
            <a:xfrm>
              <a:off x="42836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8" name="shape458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59" name="shape459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0" name="shape460"/>
            <p:cNvSpPr/>
            <p:nvPr/>
          </p:nvSpPr>
          <p:spPr>
            <a:xfrm>
              <a:off x="54372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1" name="shape461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2" name="shape462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3" name="shape463"/>
            <p:cNvSpPr/>
            <p:nvPr/>
          </p:nvSpPr>
          <p:spPr>
            <a:xfrm>
              <a:off x="65908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64" name="shape464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465" name="shape465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466" name="shape466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467" name="shape467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468" name="shape468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469" name="shape469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0" name="shape470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1" name="shape471"/>
            <p:cNvSpPr/>
            <p:nvPr/>
          </p:nvSpPr>
          <p:spPr>
            <a:xfrm>
              <a:off x="19764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2" name="shape472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3" name="shape473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4" name="shape474"/>
            <p:cNvSpPr/>
            <p:nvPr/>
          </p:nvSpPr>
          <p:spPr>
            <a:xfrm>
              <a:off x="31300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5" name="shape475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6" name="shape476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7" name="shape477"/>
            <p:cNvSpPr/>
            <p:nvPr/>
          </p:nvSpPr>
          <p:spPr>
            <a:xfrm>
              <a:off x="42836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8" name="shape478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79" name="shape479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0" name="shape480"/>
            <p:cNvSpPr/>
            <p:nvPr/>
          </p:nvSpPr>
          <p:spPr>
            <a:xfrm>
              <a:off x="54372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1" name="shape481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2" name="shape482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3" name="shape483"/>
            <p:cNvSpPr/>
            <p:nvPr/>
          </p:nvSpPr>
          <p:spPr>
            <a:xfrm>
              <a:off x="65908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4" name="shape484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5" name="shape485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6" name="shape486"/>
            <p:cNvSpPr/>
            <p:nvPr/>
          </p:nvSpPr>
          <p:spPr>
            <a:xfrm>
              <a:off x="19764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7" name="shape487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8" name="shape488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89" name="shape489"/>
            <p:cNvSpPr/>
            <p:nvPr/>
          </p:nvSpPr>
          <p:spPr>
            <a:xfrm>
              <a:off x="31300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0" name="shape490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1" name="shape491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2" name="shape492"/>
            <p:cNvSpPr/>
            <p:nvPr/>
          </p:nvSpPr>
          <p:spPr>
            <a:xfrm>
              <a:off x="42836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3" name="shape493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4" name="shape494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5" name="shape495"/>
            <p:cNvSpPr/>
            <p:nvPr/>
          </p:nvSpPr>
          <p:spPr>
            <a:xfrm>
              <a:off x="54372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6" name="shape496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7" name="shape497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8" name="shape498"/>
            <p:cNvSpPr/>
            <p:nvPr/>
          </p:nvSpPr>
          <p:spPr>
            <a:xfrm>
              <a:off x="65908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499" name="shape499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0" name="shape500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1" name="shape501"/>
            <p:cNvSpPr/>
            <p:nvPr/>
          </p:nvSpPr>
          <p:spPr>
            <a:xfrm>
              <a:off x="19764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2" name="shape502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3" name="shape503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4" name="shape504"/>
            <p:cNvSpPr/>
            <p:nvPr/>
          </p:nvSpPr>
          <p:spPr>
            <a:xfrm>
              <a:off x="31300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5" name="shape505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6" name="shape506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7" name="shape507"/>
            <p:cNvSpPr/>
            <p:nvPr/>
          </p:nvSpPr>
          <p:spPr>
            <a:xfrm>
              <a:off x="42836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8" name="shape508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09" name="shape509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0" name="shape510"/>
            <p:cNvSpPr/>
            <p:nvPr/>
          </p:nvSpPr>
          <p:spPr>
            <a:xfrm>
              <a:off x="54372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1" name="shape511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2" name="shape512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3" name="shape513"/>
            <p:cNvSpPr/>
            <p:nvPr/>
          </p:nvSpPr>
          <p:spPr>
            <a:xfrm>
              <a:off x="65908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4" name="shape514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5" name="shape515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6" name="shape516"/>
            <p:cNvSpPr/>
            <p:nvPr/>
          </p:nvSpPr>
          <p:spPr>
            <a:xfrm>
              <a:off x="19764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7" name="shape517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8" name="shape518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19" name="shape519"/>
            <p:cNvSpPr/>
            <p:nvPr/>
          </p:nvSpPr>
          <p:spPr>
            <a:xfrm>
              <a:off x="31300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0" name="shape520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1" name="shape521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2" name="shape522"/>
            <p:cNvSpPr/>
            <p:nvPr/>
          </p:nvSpPr>
          <p:spPr>
            <a:xfrm>
              <a:off x="42836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3" name="shape523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4" name="shape524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5" name="shape525"/>
            <p:cNvSpPr/>
            <p:nvPr/>
          </p:nvSpPr>
          <p:spPr>
            <a:xfrm>
              <a:off x="54372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6" name="shape526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7" name="shape527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8" name="shape528"/>
            <p:cNvSpPr/>
            <p:nvPr/>
          </p:nvSpPr>
          <p:spPr>
            <a:xfrm>
              <a:off x="65908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29" name="shape529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0" name="shape530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1" name="shape531"/>
            <p:cNvSpPr/>
            <p:nvPr/>
          </p:nvSpPr>
          <p:spPr>
            <a:xfrm>
              <a:off x="19764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2" name="shape532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3" name="shape533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4" name="shape534"/>
            <p:cNvSpPr/>
            <p:nvPr/>
          </p:nvSpPr>
          <p:spPr>
            <a:xfrm>
              <a:off x="31300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5" name="shape535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6" name="shape536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7" name="shape537"/>
            <p:cNvSpPr/>
            <p:nvPr/>
          </p:nvSpPr>
          <p:spPr>
            <a:xfrm>
              <a:off x="42836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8" name="shape538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39" name="shape539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0" name="shape540"/>
            <p:cNvSpPr/>
            <p:nvPr/>
          </p:nvSpPr>
          <p:spPr>
            <a:xfrm>
              <a:off x="54372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1" name="shape541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2" name="shape542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3" name="shape543"/>
            <p:cNvSpPr/>
            <p:nvPr/>
          </p:nvSpPr>
          <p:spPr>
            <a:xfrm>
              <a:off x="65908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44" name="shape544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545" name="shape545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546" name="shape546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547" name="shape547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548" name="shape548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549" name="shape549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0" name="shape550"/>
            <p:cNvSpPr/>
            <p:nvPr/>
          </p:nvSpPr>
          <p:spPr>
            <a:xfrm>
              <a:off x="19764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1" name="shape551"/>
            <p:cNvSpPr/>
            <p:nvPr/>
          </p:nvSpPr>
          <p:spPr>
            <a:xfrm>
              <a:off x="19764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2" name="shape552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3" name="shape553"/>
            <p:cNvSpPr/>
            <p:nvPr/>
          </p:nvSpPr>
          <p:spPr>
            <a:xfrm>
              <a:off x="31300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4" name="shape554"/>
            <p:cNvSpPr/>
            <p:nvPr/>
          </p:nvSpPr>
          <p:spPr>
            <a:xfrm>
              <a:off x="31300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5" name="shape555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6" name="shape556"/>
            <p:cNvSpPr/>
            <p:nvPr/>
          </p:nvSpPr>
          <p:spPr>
            <a:xfrm>
              <a:off x="42836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7" name="shape557"/>
            <p:cNvSpPr/>
            <p:nvPr/>
          </p:nvSpPr>
          <p:spPr>
            <a:xfrm>
              <a:off x="42836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8" name="shape558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59" name="shape559"/>
            <p:cNvSpPr/>
            <p:nvPr/>
          </p:nvSpPr>
          <p:spPr>
            <a:xfrm>
              <a:off x="54372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0" name="shape560"/>
            <p:cNvSpPr/>
            <p:nvPr/>
          </p:nvSpPr>
          <p:spPr>
            <a:xfrm>
              <a:off x="54372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1" name="shape561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2" name="shape562"/>
            <p:cNvSpPr/>
            <p:nvPr/>
          </p:nvSpPr>
          <p:spPr>
            <a:xfrm>
              <a:off x="6590800" y="10693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3" name="shape563"/>
            <p:cNvSpPr/>
            <p:nvPr/>
          </p:nvSpPr>
          <p:spPr>
            <a:xfrm>
              <a:off x="6590800" y="10693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4" name="shape564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5" name="shape565"/>
            <p:cNvSpPr/>
            <p:nvPr/>
          </p:nvSpPr>
          <p:spPr>
            <a:xfrm>
              <a:off x="19764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6" name="shape566"/>
            <p:cNvSpPr/>
            <p:nvPr/>
          </p:nvSpPr>
          <p:spPr>
            <a:xfrm>
              <a:off x="19764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7" name="shape567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8" name="shape568"/>
            <p:cNvSpPr/>
            <p:nvPr/>
          </p:nvSpPr>
          <p:spPr>
            <a:xfrm>
              <a:off x="31300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69" name="shape569"/>
            <p:cNvSpPr/>
            <p:nvPr/>
          </p:nvSpPr>
          <p:spPr>
            <a:xfrm>
              <a:off x="31300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0" name="shape570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1" name="shape571"/>
            <p:cNvSpPr/>
            <p:nvPr/>
          </p:nvSpPr>
          <p:spPr>
            <a:xfrm>
              <a:off x="42836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2" name="shape572"/>
            <p:cNvSpPr/>
            <p:nvPr/>
          </p:nvSpPr>
          <p:spPr>
            <a:xfrm>
              <a:off x="42836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3" name="shape573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4" name="shape574"/>
            <p:cNvSpPr/>
            <p:nvPr/>
          </p:nvSpPr>
          <p:spPr>
            <a:xfrm>
              <a:off x="54372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5" name="shape575"/>
            <p:cNvSpPr/>
            <p:nvPr/>
          </p:nvSpPr>
          <p:spPr>
            <a:xfrm>
              <a:off x="54372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6" name="shape576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7" name="shape577"/>
            <p:cNvSpPr/>
            <p:nvPr/>
          </p:nvSpPr>
          <p:spPr>
            <a:xfrm>
              <a:off x="6590800" y="22229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8" name="shape578"/>
            <p:cNvSpPr/>
            <p:nvPr/>
          </p:nvSpPr>
          <p:spPr>
            <a:xfrm>
              <a:off x="6590800" y="22229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79" name="shape579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0" name="shape580"/>
            <p:cNvSpPr/>
            <p:nvPr/>
          </p:nvSpPr>
          <p:spPr>
            <a:xfrm>
              <a:off x="19764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1" name="shape581"/>
            <p:cNvSpPr/>
            <p:nvPr/>
          </p:nvSpPr>
          <p:spPr>
            <a:xfrm>
              <a:off x="19764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2" name="shape582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3" name="shape583"/>
            <p:cNvSpPr/>
            <p:nvPr/>
          </p:nvSpPr>
          <p:spPr>
            <a:xfrm>
              <a:off x="31300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4" name="shape584"/>
            <p:cNvSpPr/>
            <p:nvPr/>
          </p:nvSpPr>
          <p:spPr>
            <a:xfrm>
              <a:off x="31300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5" name="shape585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6" name="shape586"/>
            <p:cNvSpPr/>
            <p:nvPr/>
          </p:nvSpPr>
          <p:spPr>
            <a:xfrm>
              <a:off x="42836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7" name="shape587"/>
            <p:cNvSpPr/>
            <p:nvPr/>
          </p:nvSpPr>
          <p:spPr>
            <a:xfrm>
              <a:off x="42836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8" name="shape588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89" name="shape589"/>
            <p:cNvSpPr/>
            <p:nvPr/>
          </p:nvSpPr>
          <p:spPr>
            <a:xfrm>
              <a:off x="54372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0" name="shape590"/>
            <p:cNvSpPr/>
            <p:nvPr/>
          </p:nvSpPr>
          <p:spPr>
            <a:xfrm>
              <a:off x="54372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1" name="shape591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2" name="shape592"/>
            <p:cNvSpPr/>
            <p:nvPr/>
          </p:nvSpPr>
          <p:spPr>
            <a:xfrm>
              <a:off x="6590800" y="33765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3" name="shape593"/>
            <p:cNvSpPr/>
            <p:nvPr/>
          </p:nvSpPr>
          <p:spPr>
            <a:xfrm>
              <a:off x="6590800" y="33765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4" name="shape594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5" name="shape595"/>
            <p:cNvSpPr/>
            <p:nvPr/>
          </p:nvSpPr>
          <p:spPr>
            <a:xfrm>
              <a:off x="19764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6" name="shape596"/>
            <p:cNvSpPr/>
            <p:nvPr/>
          </p:nvSpPr>
          <p:spPr>
            <a:xfrm>
              <a:off x="19764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7" name="shape597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8" name="shape598"/>
            <p:cNvSpPr/>
            <p:nvPr/>
          </p:nvSpPr>
          <p:spPr>
            <a:xfrm>
              <a:off x="31300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599" name="shape599"/>
            <p:cNvSpPr/>
            <p:nvPr/>
          </p:nvSpPr>
          <p:spPr>
            <a:xfrm>
              <a:off x="31300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0" name="shape600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1" name="shape601"/>
            <p:cNvSpPr/>
            <p:nvPr/>
          </p:nvSpPr>
          <p:spPr>
            <a:xfrm>
              <a:off x="42836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2" name="shape602"/>
            <p:cNvSpPr/>
            <p:nvPr/>
          </p:nvSpPr>
          <p:spPr>
            <a:xfrm>
              <a:off x="42836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3" name="shape603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4" name="shape604"/>
            <p:cNvSpPr/>
            <p:nvPr/>
          </p:nvSpPr>
          <p:spPr>
            <a:xfrm>
              <a:off x="54372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5" name="shape605"/>
            <p:cNvSpPr/>
            <p:nvPr/>
          </p:nvSpPr>
          <p:spPr>
            <a:xfrm>
              <a:off x="54372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6" name="shape606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7" name="shape607"/>
            <p:cNvSpPr/>
            <p:nvPr/>
          </p:nvSpPr>
          <p:spPr>
            <a:xfrm>
              <a:off x="6590800" y="45301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8" name="shape608"/>
            <p:cNvSpPr/>
            <p:nvPr/>
          </p:nvSpPr>
          <p:spPr>
            <a:xfrm>
              <a:off x="6590800" y="45301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09" name="shape609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0" name="shape610"/>
            <p:cNvSpPr/>
            <p:nvPr/>
          </p:nvSpPr>
          <p:spPr>
            <a:xfrm>
              <a:off x="19764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1" name="shape611"/>
            <p:cNvSpPr/>
            <p:nvPr/>
          </p:nvSpPr>
          <p:spPr>
            <a:xfrm>
              <a:off x="19764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2" name="shape612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3" name="shape613"/>
            <p:cNvSpPr/>
            <p:nvPr/>
          </p:nvSpPr>
          <p:spPr>
            <a:xfrm>
              <a:off x="31300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4" name="shape614"/>
            <p:cNvSpPr/>
            <p:nvPr/>
          </p:nvSpPr>
          <p:spPr>
            <a:xfrm>
              <a:off x="31300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5" name="shape615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6" name="shape616"/>
            <p:cNvSpPr/>
            <p:nvPr/>
          </p:nvSpPr>
          <p:spPr>
            <a:xfrm>
              <a:off x="42836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7" name="shape617"/>
            <p:cNvSpPr/>
            <p:nvPr/>
          </p:nvSpPr>
          <p:spPr>
            <a:xfrm>
              <a:off x="42836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8" name="shape618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19" name="shape619"/>
            <p:cNvSpPr/>
            <p:nvPr/>
          </p:nvSpPr>
          <p:spPr>
            <a:xfrm>
              <a:off x="54372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0" name="shape620"/>
            <p:cNvSpPr/>
            <p:nvPr/>
          </p:nvSpPr>
          <p:spPr>
            <a:xfrm>
              <a:off x="54372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1" name="shape621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8932" y="180502"/>
                  </a:moveTo>
                  <a:lnTo>
                    <a:pt x="24083" y="195351"/>
                  </a:lnTo>
                  <a:cubicBezTo>
                    <a:pt x="20162" y="199272"/>
                    <a:pt x="17306" y="202131"/>
                    <a:pt x="15238" y="204566"/>
                  </a:cubicBezTo>
                  <a:cubicBezTo>
                    <a:pt x="13185" y="206984"/>
                    <a:pt x="12026" y="208855"/>
                    <a:pt x="11408" y="210757"/>
                  </a:cubicBezTo>
                  <a:cubicBezTo>
                    <a:pt x="10252" y="214316"/>
                    <a:pt x="10252" y="218149"/>
                    <a:pt x="11408" y="221708"/>
                  </a:cubicBezTo>
                  <a:cubicBezTo>
                    <a:pt x="12026" y="223610"/>
                    <a:pt x="13185" y="225481"/>
                    <a:pt x="15238" y="227899"/>
                  </a:cubicBezTo>
                  <a:cubicBezTo>
                    <a:pt x="17306" y="230335"/>
                    <a:pt x="20162" y="233193"/>
                    <a:pt x="24083" y="237114"/>
                  </a:cubicBezTo>
                  <a:lnTo>
                    <a:pt x="38932" y="251964"/>
                  </a:lnTo>
                  <a:cubicBezTo>
                    <a:pt x="42853" y="255885"/>
                    <a:pt x="45712" y="258741"/>
                    <a:pt x="48147" y="260809"/>
                  </a:cubicBezTo>
                  <a:cubicBezTo>
                    <a:pt x="50565" y="262861"/>
                    <a:pt x="52436" y="264021"/>
                    <a:pt x="54338" y="264639"/>
                  </a:cubicBezTo>
                  <a:cubicBezTo>
                    <a:pt x="57897" y="265795"/>
                    <a:pt x="61731" y="265795"/>
                    <a:pt x="65289" y="264639"/>
                  </a:cubicBezTo>
                  <a:cubicBezTo>
                    <a:pt x="67191" y="264021"/>
                    <a:pt x="69063" y="262861"/>
                    <a:pt x="71481" y="260809"/>
                  </a:cubicBezTo>
                  <a:cubicBezTo>
                    <a:pt x="73916" y="258741"/>
                    <a:pt x="76774" y="255885"/>
                    <a:pt x="80696" y="251964"/>
                  </a:cubicBezTo>
                  <a:lnTo>
                    <a:pt x="95545" y="237114"/>
                  </a:lnTo>
                  <a:cubicBezTo>
                    <a:pt x="99466" y="233193"/>
                    <a:pt x="102322" y="230335"/>
                    <a:pt x="104390" y="227899"/>
                  </a:cubicBezTo>
                  <a:cubicBezTo>
                    <a:pt x="106443" y="225481"/>
                    <a:pt x="107602" y="223610"/>
                    <a:pt x="108220" y="221708"/>
                  </a:cubicBezTo>
                  <a:cubicBezTo>
                    <a:pt x="109376" y="218149"/>
                    <a:pt x="109376" y="214316"/>
                    <a:pt x="108220" y="210757"/>
                  </a:cubicBezTo>
                  <a:cubicBezTo>
                    <a:pt x="107602" y="208855"/>
                    <a:pt x="106443" y="206984"/>
                    <a:pt x="104390" y="204566"/>
                  </a:cubicBezTo>
                  <a:cubicBezTo>
                    <a:pt x="102322" y="202131"/>
                    <a:pt x="99466" y="199272"/>
                    <a:pt x="95545" y="195351"/>
                  </a:cubicBezTo>
                  <a:lnTo>
                    <a:pt x="80696" y="180502"/>
                  </a:lnTo>
                  <a:cubicBezTo>
                    <a:pt x="76774" y="176580"/>
                    <a:pt x="73916" y="173724"/>
                    <a:pt x="71481" y="171657"/>
                  </a:cubicBezTo>
                  <a:cubicBezTo>
                    <a:pt x="69063" y="169604"/>
                    <a:pt x="67191" y="168444"/>
                    <a:pt x="65289" y="167826"/>
                  </a:cubicBezTo>
                  <a:cubicBezTo>
                    <a:pt x="61731" y="166670"/>
                    <a:pt x="57897" y="166670"/>
                    <a:pt x="54338" y="167826"/>
                  </a:cubicBezTo>
                  <a:cubicBezTo>
                    <a:pt x="52436" y="168444"/>
                    <a:pt x="50565" y="169604"/>
                    <a:pt x="48147" y="171657"/>
                  </a:cubicBezTo>
                  <a:cubicBezTo>
                    <a:pt x="45712" y="173724"/>
                    <a:pt x="42853" y="176580"/>
                    <a:pt x="38932" y="180502"/>
                  </a:cubicBezTo>
                  <a:moveTo>
                    <a:pt x="9535" y="222316"/>
                  </a:moveTo>
                  <a:cubicBezTo>
                    <a:pt x="10996" y="226812"/>
                    <a:pt x="14894" y="230710"/>
                    <a:pt x="22691" y="238507"/>
                  </a:cubicBezTo>
                  <a:lnTo>
                    <a:pt x="37540" y="253356"/>
                  </a:lnTo>
                  <a:cubicBezTo>
                    <a:pt x="45337" y="261152"/>
                    <a:pt x="49235" y="265051"/>
                    <a:pt x="53730" y="266511"/>
                  </a:cubicBezTo>
                  <a:cubicBezTo>
                    <a:pt x="57684" y="267796"/>
                    <a:pt x="61944" y="267796"/>
                    <a:pt x="65898" y="266511"/>
                  </a:cubicBezTo>
                  <a:cubicBezTo>
                    <a:pt x="70393" y="265051"/>
                    <a:pt x="74291" y="261152"/>
                    <a:pt x="82088" y="253356"/>
                  </a:cubicBezTo>
                  <a:lnTo>
                    <a:pt x="96937" y="238507"/>
                  </a:lnTo>
                  <a:cubicBezTo>
                    <a:pt x="104734" y="230710"/>
                    <a:pt x="108632" y="226812"/>
                    <a:pt x="110093" y="222316"/>
                  </a:cubicBezTo>
                  <a:cubicBezTo>
                    <a:pt x="111377" y="218362"/>
                    <a:pt x="111377" y="214103"/>
                    <a:pt x="110093" y="210149"/>
                  </a:cubicBezTo>
                  <a:cubicBezTo>
                    <a:pt x="108632" y="205654"/>
                    <a:pt x="104734" y="201755"/>
                    <a:pt x="96937" y="193959"/>
                  </a:cubicBezTo>
                  <a:lnTo>
                    <a:pt x="82088" y="179110"/>
                  </a:lnTo>
                  <a:cubicBezTo>
                    <a:pt x="74291" y="171313"/>
                    <a:pt x="70393" y="167415"/>
                    <a:pt x="65898" y="165954"/>
                  </a:cubicBezTo>
                  <a:cubicBezTo>
                    <a:pt x="61944" y="164669"/>
                    <a:pt x="57684" y="164669"/>
                    <a:pt x="53730" y="165954"/>
                  </a:cubicBezTo>
                  <a:cubicBezTo>
                    <a:pt x="49235" y="167415"/>
                    <a:pt x="45337" y="171313"/>
                    <a:pt x="37540" y="179110"/>
                  </a:cubicBezTo>
                  <a:lnTo>
                    <a:pt x="22691" y="193959"/>
                  </a:lnTo>
                  <a:cubicBezTo>
                    <a:pt x="14894" y="201755"/>
                    <a:pt x="10996" y="205654"/>
                    <a:pt x="9535" y="210149"/>
                  </a:cubicBezTo>
                  <a:cubicBezTo>
                    <a:pt x="8251" y="214103"/>
                    <a:pt x="8251" y="218362"/>
                    <a:pt x="9535" y="222316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2" name="shape622"/>
            <p:cNvSpPr/>
            <p:nvPr/>
          </p:nvSpPr>
          <p:spPr>
            <a:xfrm>
              <a:off x="6590800" y="5683700"/>
              <a:ext cx="89600" cy="89600"/>
            </a:xfrm>
            <a:custGeom>
              <a:avLst/>
              <a:gdLst/>
              <a:ahLst/>
              <a:cxnLst/>
              <a:rect l="0" t="0" r="0" b="0"/>
              <a:pathLst>
                <a:path w="89600" h="89600">
                  <a:moveTo>
                    <a:pt x="39856" y="220488"/>
                  </a:moveTo>
                  <a:lnTo>
                    <a:pt x="55477" y="236108"/>
                  </a:lnTo>
                  <a:lnTo>
                    <a:pt x="55477" y="231319"/>
                  </a:lnTo>
                  <a:cubicBezTo>
                    <a:pt x="55477" y="228960"/>
                    <a:pt x="57389" y="227047"/>
                    <a:pt x="59748" y="227047"/>
                  </a:cubicBezTo>
                  <a:cubicBezTo>
                    <a:pt x="62107" y="227047"/>
                    <a:pt x="64019" y="228960"/>
                    <a:pt x="64019" y="231319"/>
                  </a:cubicBezTo>
                  <a:lnTo>
                    <a:pt x="64019" y="241265"/>
                  </a:lnTo>
                  <a:cubicBezTo>
                    <a:pt x="64019" y="246973"/>
                    <a:pt x="57118" y="249831"/>
                    <a:pt x="53082" y="245795"/>
                  </a:cubicBezTo>
                  <a:lnTo>
                    <a:pt x="30170" y="222883"/>
                  </a:lnTo>
                  <a:cubicBezTo>
                    <a:pt x="26133" y="218847"/>
                    <a:pt x="28992" y="211945"/>
                    <a:pt x="34700" y="211945"/>
                  </a:cubicBezTo>
                  <a:lnTo>
                    <a:pt x="79640" y="211945"/>
                  </a:lnTo>
                  <a:lnTo>
                    <a:pt x="64019" y="196325"/>
                  </a:lnTo>
                  <a:lnTo>
                    <a:pt x="64019" y="201114"/>
                  </a:lnTo>
                  <a:cubicBezTo>
                    <a:pt x="64019" y="203474"/>
                    <a:pt x="62107" y="205386"/>
                    <a:pt x="59748" y="205386"/>
                  </a:cubicBezTo>
                  <a:cubicBezTo>
                    <a:pt x="57389" y="205386"/>
                    <a:pt x="55477" y="203474"/>
                    <a:pt x="55477" y="201114"/>
                  </a:cubicBezTo>
                  <a:lnTo>
                    <a:pt x="55477" y="191169"/>
                  </a:lnTo>
                  <a:cubicBezTo>
                    <a:pt x="55477" y="185461"/>
                    <a:pt x="62378" y="182602"/>
                    <a:pt x="66414" y="186638"/>
                  </a:cubicBezTo>
                  <a:lnTo>
                    <a:pt x="89326" y="209550"/>
                  </a:lnTo>
                  <a:cubicBezTo>
                    <a:pt x="93363" y="213587"/>
                    <a:pt x="90504" y="220488"/>
                    <a:pt x="84796" y="220488"/>
                  </a:cubicBezTo>
                  <a:lnTo>
                    <a:pt x="39856" y="220488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3" name="shape623"/>
            <p:cNvSpPr/>
            <p:nvPr/>
          </p:nvSpPr>
          <p:spPr>
            <a:xfrm>
              <a:off x="6590800" y="568370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3128" y="134901"/>
                  </a:moveTo>
                  <a:lnTo>
                    <a:pt x="99837" y="138193"/>
                  </a:lnTo>
                  <a:lnTo>
                    <a:pt x="109167" y="153611"/>
                  </a:lnTo>
                  <a:lnTo>
                    <a:pt x="93055" y="144974"/>
                  </a:lnTo>
                  <a:lnTo>
                    <a:pt x="89888" y="148142"/>
                  </a:lnTo>
                  <a:lnTo>
                    <a:pt x="98500" y="164229"/>
                  </a:lnTo>
                  <a:lnTo>
                    <a:pt x="83106" y="154923"/>
                  </a:lnTo>
                  <a:lnTo>
                    <a:pt x="79691" y="158339"/>
                  </a:lnTo>
                  <a:lnTo>
                    <a:pt x="101742" y="170936"/>
                  </a:lnTo>
                  <a:lnTo>
                    <a:pt x="104935" y="167743"/>
                  </a:lnTo>
                  <a:lnTo>
                    <a:pt x="96099" y="151285"/>
                  </a:lnTo>
                  <a:lnTo>
                    <a:pt x="112557" y="160121"/>
                  </a:lnTo>
                  <a:lnTo>
                    <a:pt x="115725" y="156953"/>
                  </a:lnTo>
                  <a:lnTo>
                    <a:pt x="103128" y="134901"/>
                  </a:lnTo>
                  <a:moveTo>
                    <a:pt x="113666" y="133075"/>
                  </a:moveTo>
                  <a:cubicBezTo>
                    <a:pt x="109954" y="136787"/>
                    <a:pt x="109830" y="141861"/>
                    <a:pt x="113963" y="145994"/>
                  </a:cubicBezTo>
                  <a:cubicBezTo>
                    <a:pt x="118121" y="150152"/>
                    <a:pt x="123194" y="150028"/>
                    <a:pt x="126907" y="146316"/>
                  </a:cubicBezTo>
                  <a:cubicBezTo>
                    <a:pt x="130644" y="142579"/>
                    <a:pt x="130767" y="137505"/>
                    <a:pt x="126610" y="133347"/>
                  </a:cubicBezTo>
                  <a:cubicBezTo>
                    <a:pt x="122476" y="129214"/>
                    <a:pt x="117403" y="129338"/>
                    <a:pt x="113666" y="133075"/>
                  </a:cubicBezTo>
                  <a:moveTo>
                    <a:pt x="116487" y="135946"/>
                  </a:moveTo>
                  <a:cubicBezTo>
                    <a:pt x="118343" y="134090"/>
                    <a:pt x="120917" y="133941"/>
                    <a:pt x="123467" y="136490"/>
                  </a:cubicBezTo>
                  <a:cubicBezTo>
                    <a:pt x="125867" y="138891"/>
                    <a:pt x="126090" y="141440"/>
                    <a:pt x="124110" y="143420"/>
                  </a:cubicBezTo>
                  <a:cubicBezTo>
                    <a:pt x="122254" y="145276"/>
                    <a:pt x="119680" y="145425"/>
                    <a:pt x="117106" y="142851"/>
                  </a:cubicBezTo>
                  <a:cubicBezTo>
                    <a:pt x="114730" y="140475"/>
                    <a:pt x="114507" y="137926"/>
                    <a:pt x="116487" y="135946"/>
                  </a:cubicBezTo>
                  <a:moveTo>
                    <a:pt x="129025" y="117716"/>
                  </a:moveTo>
                  <a:cubicBezTo>
                    <a:pt x="126896" y="119845"/>
                    <a:pt x="126748" y="121775"/>
                    <a:pt x="127218" y="123681"/>
                  </a:cubicBezTo>
                  <a:lnTo>
                    <a:pt x="125362" y="121825"/>
                  </a:lnTo>
                  <a:lnTo>
                    <a:pt x="122318" y="124869"/>
                  </a:lnTo>
                  <a:lnTo>
                    <a:pt x="135063" y="137614"/>
                  </a:lnTo>
                  <a:lnTo>
                    <a:pt x="138132" y="134546"/>
                  </a:lnTo>
                  <a:lnTo>
                    <a:pt x="131252" y="127665"/>
                  </a:lnTo>
                  <a:cubicBezTo>
                    <a:pt x="129173" y="125586"/>
                    <a:pt x="128876" y="123359"/>
                    <a:pt x="130708" y="121528"/>
                  </a:cubicBezTo>
                  <a:cubicBezTo>
                    <a:pt x="132217" y="120018"/>
                    <a:pt x="133925" y="119993"/>
                    <a:pt x="135360" y="121429"/>
                  </a:cubicBezTo>
                  <a:lnTo>
                    <a:pt x="143305" y="129373"/>
                  </a:lnTo>
                  <a:lnTo>
                    <a:pt x="146374" y="126304"/>
                  </a:lnTo>
                  <a:lnTo>
                    <a:pt x="138157" y="118087"/>
                  </a:lnTo>
                  <a:cubicBezTo>
                    <a:pt x="135113" y="115044"/>
                    <a:pt x="131920" y="114821"/>
                    <a:pt x="129025" y="117716"/>
                  </a:cubicBezTo>
                  <a:moveTo>
                    <a:pt x="143535" y="93950"/>
                  </a:moveTo>
                  <a:lnTo>
                    <a:pt x="140466" y="97019"/>
                  </a:lnTo>
                  <a:lnTo>
                    <a:pt x="147000" y="103552"/>
                  </a:lnTo>
                  <a:cubicBezTo>
                    <a:pt x="144995" y="103082"/>
                    <a:pt x="142768" y="103973"/>
                    <a:pt x="141110" y="105631"/>
                  </a:cubicBezTo>
                  <a:cubicBezTo>
                    <a:pt x="137991" y="108750"/>
                    <a:pt x="137570" y="113526"/>
                    <a:pt x="141976" y="117932"/>
                  </a:cubicBezTo>
                  <a:cubicBezTo>
                    <a:pt x="146455" y="122411"/>
                    <a:pt x="151232" y="121990"/>
                    <a:pt x="154350" y="118872"/>
                  </a:cubicBezTo>
                  <a:cubicBezTo>
                    <a:pt x="156107" y="117115"/>
                    <a:pt x="156924" y="114764"/>
                    <a:pt x="156157" y="112611"/>
                  </a:cubicBezTo>
                  <a:lnTo>
                    <a:pt x="158112" y="114566"/>
                  </a:lnTo>
                  <a:lnTo>
                    <a:pt x="161131" y="111546"/>
                  </a:lnTo>
                  <a:lnTo>
                    <a:pt x="143535" y="93950"/>
                  </a:lnTo>
                  <a:moveTo>
                    <a:pt x="152247" y="115333"/>
                  </a:moveTo>
                  <a:cubicBezTo>
                    <a:pt x="150465" y="117115"/>
                    <a:pt x="147668" y="117387"/>
                    <a:pt x="145094" y="114813"/>
                  </a:cubicBezTo>
                  <a:cubicBezTo>
                    <a:pt x="142496" y="112214"/>
                    <a:pt x="142768" y="109418"/>
                    <a:pt x="144550" y="107636"/>
                  </a:cubicBezTo>
                  <a:cubicBezTo>
                    <a:pt x="146208" y="105978"/>
                    <a:pt x="149128" y="105532"/>
                    <a:pt x="151752" y="108156"/>
                  </a:cubicBezTo>
                  <a:cubicBezTo>
                    <a:pt x="154350" y="110754"/>
                    <a:pt x="153905" y="113675"/>
                    <a:pt x="152247" y="115333"/>
                  </a:cubicBezTo>
                  <a:moveTo>
                    <a:pt x="169636" y="92153"/>
                  </a:moveTo>
                  <a:lnTo>
                    <a:pt x="168374" y="90891"/>
                  </a:lnTo>
                  <a:cubicBezTo>
                    <a:pt x="164166" y="86683"/>
                    <a:pt x="159489" y="87252"/>
                    <a:pt x="156395" y="90346"/>
                  </a:cubicBezTo>
                  <a:cubicBezTo>
                    <a:pt x="153153" y="93588"/>
                    <a:pt x="152485" y="98711"/>
                    <a:pt x="156939" y="103166"/>
                  </a:cubicBezTo>
                  <a:cubicBezTo>
                    <a:pt x="161370" y="107596"/>
                    <a:pt x="166344" y="106878"/>
                    <a:pt x="169561" y="103661"/>
                  </a:cubicBezTo>
                  <a:cubicBezTo>
                    <a:pt x="172160" y="101062"/>
                    <a:pt x="173200" y="97201"/>
                    <a:pt x="171145" y="93860"/>
                  </a:cubicBezTo>
                  <a:lnTo>
                    <a:pt x="168274" y="96731"/>
                  </a:lnTo>
                  <a:cubicBezTo>
                    <a:pt x="168844" y="98191"/>
                    <a:pt x="168250" y="99676"/>
                    <a:pt x="167037" y="100889"/>
                  </a:cubicBezTo>
                  <a:cubicBezTo>
                    <a:pt x="165206" y="102720"/>
                    <a:pt x="162904" y="103042"/>
                    <a:pt x="160751" y="101037"/>
                  </a:cubicBezTo>
                  <a:lnTo>
                    <a:pt x="169636" y="92153"/>
                  </a:lnTo>
                  <a:moveTo>
                    <a:pt x="159018" y="93019"/>
                  </a:moveTo>
                  <a:cubicBezTo>
                    <a:pt x="160677" y="91361"/>
                    <a:pt x="162681" y="91237"/>
                    <a:pt x="164364" y="92920"/>
                  </a:cubicBezTo>
                  <a:lnTo>
                    <a:pt x="158573" y="98711"/>
                  </a:lnTo>
                  <a:cubicBezTo>
                    <a:pt x="156989" y="96583"/>
                    <a:pt x="157558" y="94479"/>
                    <a:pt x="159018" y="93019"/>
                  </a:cubicBezTo>
                  <a:moveTo>
                    <a:pt x="171500" y="75389"/>
                  </a:moveTo>
                  <a:lnTo>
                    <a:pt x="170659" y="76231"/>
                  </a:lnTo>
                  <a:cubicBezTo>
                    <a:pt x="169174" y="77716"/>
                    <a:pt x="168629" y="79547"/>
                    <a:pt x="169372" y="81577"/>
                  </a:cubicBezTo>
                  <a:lnTo>
                    <a:pt x="167491" y="79696"/>
                  </a:lnTo>
                  <a:lnTo>
                    <a:pt x="164447" y="82740"/>
                  </a:lnTo>
                  <a:lnTo>
                    <a:pt x="177192" y="95485"/>
                  </a:lnTo>
                  <a:lnTo>
                    <a:pt x="180261" y="92417"/>
                  </a:lnTo>
                  <a:lnTo>
                    <a:pt x="174024" y="86180"/>
                  </a:lnTo>
                  <a:cubicBezTo>
                    <a:pt x="171525" y="83680"/>
                    <a:pt x="171525" y="81354"/>
                    <a:pt x="173678" y="79201"/>
                  </a:cubicBezTo>
                  <a:lnTo>
                    <a:pt x="174495" y="78384"/>
                  </a:lnTo>
                  <a:lnTo>
                    <a:pt x="171500" y="75389"/>
                  </a:lnTo>
                  <a:moveTo>
                    <a:pt x="183490" y="73991"/>
                  </a:moveTo>
                  <a:cubicBezTo>
                    <a:pt x="181709" y="75328"/>
                    <a:pt x="180397" y="76244"/>
                    <a:pt x="179407" y="75254"/>
                  </a:cubicBezTo>
                  <a:cubicBezTo>
                    <a:pt x="178664" y="74511"/>
                    <a:pt x="178590" y="73249"/>
                    <a:pt x="180100" y="71739"/>
                  </a:cubicBezTo>
                  <a:cubicBezTo>
                    <a:pt x="181412" y="70428"/>
                    <a:pt x="182797" y="70032"/>
                    <a:pt x="184183" y="71170"/>
                  </a:cubicBezTo>
                  <a:lnTo>
                    <a:pt x="187178" y="68176"/>
                  </a:lnTo>
                  <a:cubicBezTo>
                    <a:pt x="184159" y="65503"/>
                    <a:pt x="180496" y="66245"/>
                    <a:pt x="177526" y="69215"/>
                  </a:cubicBezTo>
                  <a:cubicBezTo>
                    <a:pt x="174878" y="71863"/>
                    <a:pt x="173616" y="75452"/>
                    <a:pt x="176511" y="78347"/>
                  </a:cubicBezTo>
                  <a:cubicBezTo>
                    <a:pt x="179654" y="81490"/>
                    <a:pt x="182921" y="79065"/>
                    <a:pt x="185842" y="76986"/>
                  </a:cubicBezTo>
                  <a:cubicBezTo>
                    <a:pt x="187896" y="75526"/>
                    <a:pt x="188688" y="75130"/>
                    <a:pt x="189480" y="75922"/>
                  </a:cubicBezTo>
                  <a:cubicBezTo>
                    <a:pt x="190445" y="76887"/>
                    <a:pt x="189950" y="78224"/>
                    <a:pt x="188638" y="79535"/>
                  </a:cubicBezTo>
                  <a:cubicBezTo>
                    <a:pt x="187203" y="80971"/>
                    <a:pt x="185545" y="81540"/>
                    <a:pt x="184035" y="80476"/>
                  </a:cubicBezTo>
                  <a:lnTo>
                    <a:pt x="180941" y="83569"/>
                  </a:lnTo>
                  <a:cubicBezTo>
                    <a:pt x="184381" y="86564"/>
                    <a:pt x="188366" y="84856"/>
                    <a:pt x="191014" y="82208"/>
                  </a:cubicBezTo>
                  <a:cubicBezTo>
                    <a:pt x="193860" y="79362"/>
                    <a:pt x="195048" y="75452"/>
                    <a:pt x="192177" y="72581"/>
                  </a:cubicBezTo>
                  <a:cubicBezTo>
                    <a:pt x="189207" y="69611"/>
                    <a:pt x="186114" y="72061"/>
                    <a:pt x="183490" y="73991"/>
                  </a:cubicBezTo>
                  <a:moveTo>
                    <a:pt x="192086" y="54655"/>
                  </a:moveTo>
                  <a:cubicBezTo>
                    <a:pt x="189932" y="56809"/>
                    <a:pt x="189834" y="58689"/>
                    <a:pt x="190329" y="60620"/>
                  </a:cubicBezTo>
                  <a:lnTo>
                    <a:pt x="183597" y="53888"/>
                  </a:lnTo>
                  <a:lnTo>
                    <a:pt x="180528" y="56957"/>
                  </a:lnTo>
                  <a:lnTo>
                    <a:pt x="198124" y="74553"/>
                  </a:lnTo>
                  <a:lnTo>
                    <a:pt x="201193" y="71485"/>
                  </a:lnTo>
                  <a:lnTo>
                    <a:pt x="194313" y="64604"/>
                  </a:lnTo>
                  <a:cubicBezTo>
                    <a:pt x="192234" y="62525"/>
                    <a:pt x="191937" y="60298"/>
                    <a:pt x="193769" y="58467"/>
                  </a:cubicBezTo>
                  <a:cubicBezTo>
                    <a:pt x="195278" y="56957"/>
                    <a:pt x="196986" y="56932"/>
                    <a:pt x="198421" y="58368"/>
                  </a:cubicBezTo>
                  <a:lnTo>
                    <a:pt x="206366" y="66312"/>
                  </a:lnTo>
                  <a:lnTo>
                    <a:pt x="209434" y="63243"/>
                  </a:lnTo>
                  <a:lnTo>
                    <a:pt x="201218" y="55027"/>
                  </a:lnTo>
                  <a:cubicBezTo>
                    <a:pt x="198174" y="51983"/>
                    <a:pt x="194981" y="51760"/>
                    <a:pt x="192086" y="54655"/>
                  </a:cubicBezTo>
                  <a:moveTo>
                    <a:pt x="204740" y="42001"/>
                  </a:moveTo>
                  <a:cubicBezTo>
                    <a:pt x="201572" y="45169"/>
                    <a:pt x="200755" y="48857"/>
                    <a:pt x="203230" y="52321"/>
                  </a:cubicBezTo>
                  <a:lnTo>
                    <a:pt x="206151" y="49401"/>
                  </a:lnTo>
                  <a:cubicBezTo>
                    <a:pt x="205458" y="48164"/>
                    <a:pt x="205086" y="46703"/>
                    <a:pt x="206992" y="44798"/>
                  </a:cubicBezTo>
                  <a:cubicBezTo>
                    <a:pt x="208081" y="43709"/>
                    <a:pt x="209442" y="43041"/>
                    <a:pt x="210407" y="44006"/>
                  </a:cubicBezTo>
                  <a:cubicBezTo>
                    <a:pt x="211471" y="45070"/>
                    <a:pt x="210680" y="46258"/>
                    <a:pt x="210259" y="46827"/>
                  </a:cubicBezTo>
                  <a:lnTo>
                    <a:pt x="208056" y="49772"/>
                  </a:lnTo>
                  <a:cubicBezTo>
                    <a:pt x="207066" y="51109"/>
                    <a:pt x="204715" y="54549"/>
                    <a:pt x="207908" y="57741"/>
                  </a:cubicBezTo>
                  <a:cubicBezTo>
                    <a:pt x="210605" y="60439"/>
                    <a:pt x="213773" y="59449"/>
                    <a:pt x="215802" y="57420"/>
                  </a:cubicBezTo>
                  <a:cubicBezTo>
                    <a:pt x="217164" y="56059"/>
                    <a:pt x="218327" y="53905"/>
                    <a:pt x="217683" y="51282"/>
                  </a:cubicBezTo>
                  <a:lnTo>
                    <a:pt x="219540" y="53138"/>
                  </a:lnTo>
                  <a:lnTo>
                    <a:pt x="222534" y="50144"/>
                  </a:lnTo>
                  <a:lnTo>
                    <a:pt x="213699" y="41308"/>
                  </a:lnTo>
                  <a:cubicBezTo>
                    <a:pt x="210704" y="38314"/>
                    <a:pt x="207536" y="39205"/>
                    <a:pt x="204740" y="42001"/>
                  </a:cubicBezTo>
                  <a:moveTo>
                    <a:pt x="214045" y="54079"/>
                  </a:moveTo>
                  <a:cubicBezTo>
                    <a:pt x="212957" y="55168"/>
                    <a:pt x="211744" y="55440"/>
                    <a:pt x="210729" y="54425"/>
                  </a:cubicBezTo>
                  <a:cubicBezTo>
                    <a:pt x="209318" y="53014"/>
                    <a:pt x="210605" y="51282"/>
                    <a:pt x="211075" y="50663"/>
                  </a:cubicBezTo>
                  <a:lnTo>
                    <a:pt x="212164" y="49178"/>
                  </a:lnTo>
                  <a:cubicBezTo>
                    <a:pt x="212709" y="48436"/>
                    <a:pt x="213154" y="47842"/>
                    <a:pt x="213427" y="47174"/>
                  </a:cubicBezTo>
                  <a:lnTo>
                    <a:pt x="214120" y="47867"/>
                  </a:lnTo>
                  <a:cubicBezTo>
                    <a:pt x="215827" y="49574"/>
                    <a:pt x="215902" y="52223"/>
                    <a:pt x="214045" y="54079"/>
                  </a:cubicBezTo>
                  <a:moveTo>
                    <a:pt x="219696" y="27193"/>
                  </a:moveTo>
                  <a:lnTo>
                    <a:pt x="218855" y="28035"/>
                  </a:lnTo>
                  <a:cubicBezTo>
                    <a:pt x="217370" y="29520"/>
                    <a:pt x="216826" y="31351"/>
                    <a:pt x="217568" y="33380"/>
                  </a:cubicBezTo>
                  <a:lnTo>
                    <a:pt x="215687" y="31499"/>
                  </a:lnTo>
                  <a:lnTo>
                    <a:pt x="212643" y="34544"/>
                  </a:lnTo>
                  <a:lnTo>
                    <a:pt x="225389" y="47289"/>
                  </a:lnTo>
                  <a:lnTo>
                    <a:pt x="228457" y="44220"/>
                  </a:lnTo>
                  <a:lnTo>
                    <a:pt x="222221" y="37984"/>
                  </a:lnTo>
                  <a:cubicBezTo>
                    <a:pt x="219721" y="35484"/>
                    <a:pt x="219721" y="33158"/>
                    <a:pt x="221874" y="31004"/>
                  </a:cubicBezTo>
                  <a:lnTo>
                    <a:pt x="222691" y="30188"/>
                  </a:lnTo>
                  <a:lnTo>
                    <a:pt x="219696" y="27193"/>
                  </a:lnTo>
                  <a:moveTo>
                    <a:pt x="239513" y="22275"/>
                  </a:moveTo>
                  <a:lnTo>
                    <a:pt x="238251" y="21013"/>
                  </a:lnTo>
                  <a:cubicBezTo>
                    <a:pt x="234044" y="16806"/>
                    <a:pt x="229366" y="17375"/>
                    <a:pt x="226272" y="20468"/>
                  </a:cubicBezTo>
                  <a:cubicBezTo>
                    <a:pt x="223030" y="23711"/>
                    <a:pt x="222362" y="28834"/>
                    <a:pt x="226817" y="33288"/>
                  </a:cubicBezTo>
                  <a:cubicBezTo>
                    <a:pt x="231247" y="37718"/>
                    <a:pt x="236221" y="37001"/>
                    <a:pt x="239439" y="33783"/>
                  </a:cubicBezTo>
                  <a:cubicBezTo>
                    <a:pt x="242038" y="31185"/>
                    <a:pt x="243077" y="27324"/>
                    <a:pt x="241023" y="23983"/>
                  </a:cubicBezTo>
                  <a:lnTo>
                    <a:pt x="238152" y="26854"/>
                  </a:lnTo>
                  <a:cubicBezTo>
                    <a:pt x="238721" y="28314"/>
                    <a:pt x="238127" y="29799"/>
                    <a:pt x="236914" y="31011"/>
                  </a:cubicBezTo>
                  <a:cubicBezTo>
                    <a:pt x="235083" y="32843"/>
                    <a:pt x="232781" y="33165"/>
                    <a:pt x="230628" y="31160"/>
                  </a:cubicBezTo>
                  <a:lnTo>
                    <a:pt x="239513" y="22275"/>
                  </a:lnTo>
                  <a:moveTo>
                    <a:pt x="228896" y="23141"/>
                  </a:moveTo>
                  <a:cubicBezTo>
                    <a:pt x="230554" y="21483"/>
                    <a:pt x="232559" y="21359"/>
                    <a:pt x="234242" y="23042"/>
                  </a:cubicBezTo>
                  <a:lnTo>
                    <a:pt x="228450" y="28834"/>
                  </a:lnTo>
                  <a:cubicBezTo>
                    <a:pt x="226867" y="26705"/>
                    <a:pt x="227436" y="24602"/>
                    <a:pt x="228896" y="23141"/>
                  </a:cubicBezTo>
                  <a:moveTo>
                    <a:pt x="136341" y="187814"/>
                  </a:moveTo>
                  <a:lnTo>
                    <a:pt x="133321" y="184795"/>
                  </a:lnTo>
                  <a:lnTo>
                    <a:pt x="124437" y="193680"/>
                  </a:lnTo>
                  <a:lnTo>
                    <a:pt x="120205" y="189448"/>
                  </a:lnTo>
                  <a:lnTo>
                    <a:pt x="127951" y="181701"/>
                  </a:lnTo>
                  <a:lnTo>
                    <a:pt x="124932" y="178682"/>
                  </a:lnTo>
                  <a:lnTo>
                    <a:pt x="117185" y="186428"/>
                  </a:lnTo>
                  <a:lnTo>
                    <a:pt x="113151" y="182394"/>
                  </a:lnTo>
                  <a:lnTo>
                    <a:pt x="121566" y="173980"/>
                  </a:lnTo>
                  <a:lnTo>
                    <a:pt x="118546" y="170960"/>
                  </a:lnTo>
                  <a:lnTo>
                    <a:pt x="106915" y="182592"/>
                  </a:lnTo>
                  <a:lnTo>
                    <a:pt x="124239" y="199916"/>
                  </a:lnTo>
                  <a:lnTo>
                    <a:pt x="136341" y="187814"/>
                  </a:lnTo>
                  <a:moveTo>
                    <a:pt x="132753" y="156209"/>
                  </a:moveTo>
                  <a:lnTo>
                    <a:pt x="129684" y="159278"/>
                  </a:lnTo>
                  <a:lnTo>
                    <a:pt x="136218" y="165812"/>
                  </a:lnTo>
                  <a:cubicBezTo>
                    <a:pt x="134213" y="165342"/>
                    <a:pt x="131986" y="166233"/>
                    <a:pt x="130327" y="167891"/>
                  </a:cubicBezTo>
                  <a:cubicBezTo>
                    <a:pt x="127209" y="171009"/>
                    <a:pt x="126788" y="175786"/>
                    <a:pt x="131194" y="180191"/>
                  </a:cubicBezTo>
                  <a:cubicBezTo>
                    <a:pt x="135673" y="184671"/>
                    <a:pt x="140450" y="184250"/>
                    <a:pt x="143568" y="181131"/>
                  </a:cubicBezTo>
                  <a:cubicBezTo>
                    <a:pt x="145325" y="179374"/>
                    <a:pt x="146142" y="177023"/>
                    <a:pt x="145375" y="174870"/>
                  </a:cubicBezTo>
                  <a:lnTo>
                    <a:pt x="147330" y="176825"/>
                  </a:lnTo>
                  <a:lnTo>
                    <a:pt x="150349" y="173806"/>
                  </a:lnTo>
                  <a:lnTo>
                    <a:pt x="132753" y="156209"/>
                  </a:lnTo>
                  <a:moveTo>
                    <a:pt x="141464" y="177593"/>
                  </a:moveTo>
                  <a:cubicBezTo>
                    <a:pt x="139682" y="179374"/>
                    <a:pt x="136886" y="179647"/>
                    <a:pt x="134312" y="177073"/>
                  </a:cubicBezTo>
                  <a:cubicBezTo>
                    <a:pt x="131713" y="174474"/>
                    <a:pt x="131986" y="171678"/>
                    <a:pt x="133767" y="169896"/>
                  </a:cubicBezTo>
                  <a:cubicBezTo>
                    <a:pt x="135426" y="168237"/>
                    <a:pt x="138346" y="167792"/>
                    <a:pt x="140969" y="170415"/>
                  </a:cubicBezTo>
                  <a:cubicBezTo>
                    <a:pt x="143568" y="173014"/>
                    <a:pt x="143123" y="175934"/>
                    <a:pt x="141464" y="177593"/>
                  </a:cubicBezTo>
                  <a:moveTo>
                    <a:pt x="147618" y="150749"/>
                  </a:moveTo>
                  <a:lnTo>
                    <a:pt x="146776" y="151591"/>
                  </a:lnTo>
                  <a:cubicBezTo>
                    <a:pt x="145291" y="153076"/>
                    <a:pt x="144747" y="154907"/>
                    <a:pt x="145489" y="156936"/>
                  </a:cubicBezTo>
                  <a:lnTo>
                    <a:pt x="143608" y="155056"/>
                  </a:lnTo>
                  <a:lnTo>
                    <a:pt x="140564" y="158100"/>
                  </a:lnTo>
                  <a:lnTo>
                    <a:pt x="153310" y="170845"/>
                  </a:lnTo>
                  <a:lnTo>
                    <a:pt x="156379" y="167777"/>
                  </a:lnTo>
                  <a:lnTo>
                    <a:pt x="150142" y="161540"/>
                  </a:lnTo>
                  <a:cubicBezTo>
                    <a:pt x="147642" y="159040"/>
                    <a:pt x="147642" y="156714"/>
                    <a:pt x="149796" y="154561"/>
                  </a:cubicBezTo>
                  <a:lnTo>
                    <a:pt x="150612" y="153744"/>
                  </a:lnTo>
                  <a:lnTo>
                    <a:pt x="147618" y="150749"/>
                  </a:lnTo>
                  <a:moveTo>
                    <a:pt x="154342" y="143876"/>
                  </a:moveTo>
                  <a:cubicBezTo>
                    <a:pt x="151175" y="147044"/>
                    <a:pt x="150358" y="150732"/>
                    <a:pt x="152833" y="154196"/>
                  </a:cubicBezTo>
                  <a:lnTo>
                    <a:pt x="155753" y="151276"/>
                  </a:lnTo>
                  <a:cubicBezTo>
                    <a:pt x="155060" y="150039"/>
                    <a:pt x="154689" y="148578"/>
                    <a:pt x="156594" y="146673"/>
                  </a:cubicBezTo>
                  <a:cubicBezTo>
                    <a:pt x="157683" y="145584"/>
                    <a:pt x="159044" y="144916"/>
                    <a:pt x="160010" y="145881"/>
                  </a:cubicBezTo>
                  <a:cubicBezTo>
                    <a:pt x="161074" y="146945"/>
                    <a:pt x="160282" y="148133"/>
                    <a:pt x="159861" y="148702"/>
                  </a:cubicBezTo>
                  <a:lnTo>
                    <a:pt x="157658" y="151647"/>
                  </a:lnTo>
                  <a:cubicBezTo>
                    <a:pt x="156669" y="152984"/>
                    <a:pt x="154318" y="156424"/>
                    <a:pt x="157510" y="159616"/>
                  </a:cubicBezTo>
                  <a:cubicBezTo>
                    <a:pt x="160208" y="162314"/>
                    <a:pt x="163376" y="161324"/>
                    <a:pt x="165405" y="159295"/>
                  </a:cubicBezTo>
                  <a:cubicBezTo>
                    <a:pt x="166766" y="157933"/>
                    <a:pt x="167929" y="155780"/>
                    <a:pt x="167286" y="153157"/>
                  </a:cubicBezTo>
                  <a:lnTo>
                    <a:pt x="169142" y="155013"/>
                  </a:lnTo>
                  <a:lnTo>
                    <a:pt x="172137" y="152018"/>
                  </a:lnTo>
                  <a:lnTo>
                    <a:pt x="163301" y="143183"/>
                  </a:lnTo>
                  <a:cubicBezTo>
                    <a:pt x="160307" y="140188"/>
                    <a:pt x="157139" y="141079"/>
                    <a:pt x="154342" y="143876"/>
                  </a:cubicBezTo>
                  <a:moveTo>
                    <a:pt x="163648" y="155954"/>
                  </a:moveTo>
                  <a:cubicBezTo>
                    <a:pt x="162559" y="157042"/>
                    <a:pt x="161346" y="157315"/>
                    <a:pt x="160331" y="156300"/>
                  </a:cubicBezTo>
                  <a:cubicBezTo>
                    <a:pt x="158921" y="154889"/>
                    <a:pt x="160208" y="153157"/>
                    <a:pt x="160678" y="152538"/>
                  </a:cubicBezTo>
                  <a:lnTo>
                    <a:pt x="161767" y="151053"/>
                  </a:lnTo>
                  <a:cubicBezTo>
                    <a:pt x="162311" y="150311"/>
                    <a:pt x="162757" y="149717"/>
                    <a:pt x="163029" y="149048"/>
                  </a:cubicBezTo>
                  <a:lnTo>
                    <a:pt x="163722" y="149741"/>
                  </a:lnTo>
                  <a:cubicBezTo>
                    <a:pt x="165430" y="151449"/>
                    <a:pt x="165504" y="154097"/>
                    <a:pt x="163648" y="155954"/>
                  </a:cubicBezTo>
                  <a:moveTo>
                    <a:pt x="181030" y="117634"/>
                  </a:moveTo>
                  <a:lnTo>
                    <a:pt x="177862" y="120802"/>
                  </a:lnTo>
                  <a:lnTo>
                    <a:pt x="183826" y="132112"/>
                  </a:lnTo>
                  <a:lnTo>
                    <a:pt x="172442" y="126222"/>
                  </a:lnTo>
                  <a:lnTo>
                    <a:pt x="169447" y="129217"/>
                  </a:lnTo>
                  <a:lnTo>
                    <a:pt x="175362" y="140576"/>
                  </a:lnTo>
                  <a:lnTo>
                    <a:pt x="164027" y="134637"/>
                  </a:lnTo>
                  <a:lnTo>
                    <a:pt x="160761" y="137903"/>
                  </a:lnTo>
                  <a:lnTo>
                    <a:pt x="177911" y="146244"/>
                  </a:lnTo>
                  <a:lnTo>
                    <a:pt x="180881" y="143274"/>
                  </a:lnTo>
                  <a:lnTo>
                    <a:pt x="175362" y="132261"/>
                  </a:lnTo>
                  <a:lnTo>
                    <a:pt x="186400" y="137755"/>
                  </a:lnTo>
                  <a:lnTo>
                    <a:pt x="189345" y="134810"/>
                  </a:lnTo>
                  <a:lnTo>
                    <a:pt x="181030" y="117634"/>
                  </a:lnTo>
                  <a:moveTo>
                    <a:pt x="195962" y="93544"/>
                  </a:moveTo>
                  <a:lnTo>
                    <a:pt x="191879" y="97628"/>
                  </a:lnTo>
                  <a:lnTo>
                    <a:pt x="200318" y="115670"/>
                  </a:lnTo>
                  <a:lnTo>
                    <a:pt x="182276" y="107230"/>
                  </a:lnTo>
                  <a:lnTo>
                    <a:pt x="178193" y="111314"/>
                  </a:lnTo>
                  <a:lnTo>
                    <a:pt x="195517" y="128638"/>
                  </a:lnTo>
                  <a:lnTo>
                    <a:pt x="198462" y="125693"/>
                  </a:lnTo>
                  <a:lnTo>
                    <a:pt x="186261" y="113492"/>
                  </a:lnTo>
                  <a:lnTo>
                    <a:pt x="202917" y="121238"/>
                  </a:lnTo>
                  <a:lnTo>
                    <a:pt x="205813" y="118343"/>
                  </a:lnTo>
                  <a:lnTo>
                    <a:pt x="198066" y="101687"/>
                  </a:lnTo>
                  <a:lnTo>
                    <a:pt x="210267" y="113888"/>
                  </a:lnTo>
                  <a:lnTo>
                    <a:pt x="213287" y="110869"/>
                  </a:lnTo>
                  <a:lnTo>
                    <a:pt x="195962" y="93544"/>
                  </a:lnTo>
                  <a:moveTo>
                    <a:pt x="201913" y="93385"/>
                  </a:moveTo>
                  <a:lnTo>
                    <a:pt x="205180" y="90118"/>
                  </a:lnTo>
                  <a:lnTo>
                    <a:pt x="201690" y="86629"/>
                  </a:lnTo>
                  <a:lnTo>
                    <a:pt x="198423" y="89895"/>
                  </a:lnTo>
                  <a:lnTo>
                    <a:pt x="201913" y="93385"/>
                  </a:lnTo>
                  <a:moveTo>
                    <a:pt x="216441" y="107715"/>
                  </a:moveTo>
                  <a:lnTo>
                    <a:pt x="219509" y="104646"/>
                  </a:lnTo>
                  <a:lnTo>
                    <a:pt x="206764" y="91900"/>
                  </a:lnTo>
                  <a:lnTo>
                    <a:pt x="203695" y="94969"/>
                  </a:lnTo>
                  <a:lnTo>
                    <a:pt x="216441" y="107715"/>
                  </a:lnTo>
                  <a:moveTo>
                    <a:pt x="216374" y="81844"/>
                  </a:moveTo>
                  <a:cubicBezTo>
                    <a:pt x="214246" y="83973"/>
                    <a:pt x="214097" y="85903"/>
                    <a:pt x="214568" y="87809"/>
                  </a:cubicBezTo>
                  <a:lnTo>
                    <a:pt x="212712" y="85952"/>
                  </a:lnTo>
                  <a:lnTo>
                    <a:pt x="209667" y="88997"/>
                  </a:lnTo>
                  <a:lnTo>
                    <a:pt x="222413" y="101742"/>
                  </a:lnTo>
                  <a:lnTo>
                    <a:pt x="225482" y="98673"/>
                  </a:lnTo>
                  <a:lnTo>
                    <a:pt x="218602" y="91793"/>
                  </a:lnTo>
                  <a:cubicBezTo>
                    <a:pt x="216523" y="89714"/>
                    <a:pt x="216226" y="87487"/>
                    <a:pt x="218057" y="85655"/>
                  </a:cubicBezTo>
                  <a:cubicBezTo>
                    <a:pt x="219567" y="84146"/>
                    <a:pt x="221274" y="84121"/>
                    <a:pt x="222710" y="85557"/>
                  </a:cubicBezTo>
                  <a:lnTo>
                    <a:pt x="230654" y="93501"/>
                  </a:lnTo>
                  <a:lnTo>
                    <a:pt x="233723" y="90432"/>
                  </a:lnTo>
                  <a:lnTo>
                    <a:pt x="225506" y="82215"/>
                  </a:lnTo>
                  <a:cubicBezTo>
                    <a:pt x="222463" y="79171"/>
                    <a:pt x="219270" y="78949"/>
                    <a:pt x="216374" y="81844"/>
                  </a:cubicBezTo>
                  <a:moveTo>
                    <a:pt x="230885" y="58078"/>
                  </a:moveTo>
                  <a:lnTo>
                    <a:pt x="227816" y="61147"/>
                  </a:lnTo>
                  <a:lnTo>
                    <a:pt x="234349" y="67680"/>
                  </a:lnTo>
                  <a:cubicBezTo>
                    <a:pt x="232345" y="67210"/>
                    <a:pt x="230117" y="68101"/>
                    <a:pt x="228459" y="69759"/>
                  </a:cubicBezTo>
                  <a:cubicBezTo>
                    <a:pt x="225341" y="72878"/>
                    <a:pt x="224920" y="77654"/>
                    <a:pt x="229325" y="82059"/>
                  </a:cubicBezTo>
                  <a:cubicBezTo>
                    <a:pt x="233805" y="86539"/>
                    <a:pt x="238581" y="86118"/>
                    <a:pt x="241700" y="83000"/>
                  </a:cubicBezTo>
                  <a:cubicBezTo>
                    <a:pt x="243457" y="81243"/>
                    <a:pt x="244274" y="78892"/>
                    <a:pt x="243506" y="76738"/>
                  </a:cubicBezTo>
                  <a:lnTo>
                    <a:pt x="245461" y="78693"/>
                  </a:lnTo>
                  <a:lnTo>
                    <a:pt x="248481" y="75674"/>
                  </a:lnTo>
                  <a:lnTo>
                    <a:pt x="230885" y="58078"/>
                  </a:lnTo>
                  <a:moveTo>
                    <a:pt x="239596" y="79461"/>
                  </a:moveTo>
                  <a:cubicBezTo>
                    <a:pt x="237814" y="81243"/>
                    <a:pt x="235017" y="81515"/>
                    <a:pt x="232444" y="78941"/>
                  </a:cubicBezTo>
                  <a:cubicBezTo>
                    <a:pt x="229845" y="76343"/>
                    <a:pt x="230117" y="73546"/>
                    <a:pt x="231899" y="71764"/>
                  </a:cubicBezTo>
                  <a:cubicBezTo>
                    <a:pt x="233557" y="70106"/>
                    <a:pt x="236478" y="69660"/>
                    <a:pt x="239101" y="72284"/>
                  </a:cubicBezTo>
                  <a:cubicBezTo>
                    <a:pt x="241700" y="74882"/>
                    <a:pt x="241254" y="77802"/>
                    <a:pt x="239596" y="79461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624" name="shape624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339805" y="0"/>
                  </a:moveTo>
                  <a:lnTo>
                    <a:pt x="2152101" y="0"/>
                  </a:lnTo>
                  <a:lnTo>
                    <a:pt x="2152101" y="517799"/>
                  </a:lnTo>
                  <a:lnTo>
                    <a:pt x="506537" y="517799"/>
                  </a:lnTo>
                  <a:cubicBezTo>
                    <a:pt x="447561" y="517799"/>
                    <a:pt x="418072" y="517799"/>
                    <a:pt x="395627" y="506139"/>
                  </a:cubicBezTo>
                  <a:cubicBezTo>
                    <a:pt x="376712" y="496314"/>
                    <a:pt x="361290" y="480892"/>
                    <a:pt x="351465" y="461977"/>
                  </a:cubicBezTo>
                  <a:cubicBezTo>
                    <a:pt x="339805" y="439532"/>
                    <a:pt x="339805" y="410044"/>
                    <a:pt x="339805" y="351068"/>
                  </a:cubicBezTo>
                  <a:lnTo>
                    <a:pt x="33980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625" name="shape625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824028" y="152638"/>
                  </a:moveTo>
                  <a:cubicBezTo>
                    <a:pt x="824028" y="118383"/>
                    <a:pt x="851797" y="90615"/>
                    <a:pt x="886051" y="90615"/>
                  </a:cubicBezTo>
                  <a:lnTo>
                    <a:pt x="1033849" y="90615"/>
                  </a:lnTo>
                  <a:cubicBezTo>
                    <a:pt x="1068104" y="90615"/>
                    <a:pt x="1095872" y="118383"/>
                    <a:pt x="1095872" y="152638"/>
                  </a:cubicBezTo>
                  <a:lnTo>
                    <a:pt x="1095872" y="300436"/>
                  </a:lnTo>
                  <a:cubicBezTo>
                    <a:pt x="1095872" y="334690"/>
                    <a:pt x="1068104" y="362459"/>
                    <a:pt x="1033849" y="362459"/>
                  </a:cubicBezTo>
                  <a:lnTo>
                    <a:pt x="886051" y="362459"/>
                  </a:lnTo>
                  <a:cubicBezTo>
                    <a:pt x="851797" y="362459"/>
                    <a:pt x="824028" y="334690"/>
                    <a:pt x="824028" y="300436"/>
                  </a:cubicBezTo>
                  <a:lnTo>
                    <a:pt x="824028" y="152638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626" name="shape626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006703" y="184106"/>
                  </a:moveTo>
                  <a:cubicBezTo>
                    <a:pt x="1012326" y="189729"/>
                    <a:pt x="1012326" y="198846"/>
                    <a:pt x="1006702" y="204470"/>
                  </a:cubicBezTo>
                  <a:lnTo>
                    <a:pt x="934705" y="276467"/>
                  </a:lnTo>
                  <a:cubicBezTo>
                    <a:pt x="929082" y="282091"/>
                    <a:pt x="919964" y="282091"/>
                    <a:pt x="914341" y="276467"/>
                  </a:cubicBezTo>
                  <a:cubicBezTo>
                    <a:pt x="908718" y="270844"/>
                    <a:pt x="908718" y="261727"/>
                    <a:pt x="914341" y="256104"/>
                  </a:cubicBezTo>
                  <a:lnTo>
                    <a:pt x="986339" y="184106"/>
                  </a:lnTo>
                  <a:cubicBezTo>
                    <a:pt x="991963" y="178482"/>
                    <a:pt x="1001080" y="178482"/>
                    <a:pt x="1006703" y="184106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627" name="shape627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902925" y="193051"/>
                  </a:moveTo>
                  <a:lnTo>
                    <a:pt x="902925" y="267520"/>
                  </a:lnTo>
                  <a:lnTo>
                    <a:pt x="914342" y="256103"/>
                  </a:lnTo>
                  <a:cubicBezTo>
                    <a:pt x="919965" y="250480"/>
                    <a:pt x="929082" y="250480"/>
                    <a:pt x="934706" y="256103"/>
                  </a:cubicBezTo>
                  <a:cubicBezTo>
                    <a:pt x="940329" y="261726"/>
                    <a:pt x="940329" y="270844"/>
                    <a:pt x="934706" y="276467"/>
                  </a:cubicBezTo>
                  <a:lnTo>
                    <a:pt x="910997" y="300175"/>
                  </a:lnTo>
                  <a:cubicBezTo>
                    <a:pt x="897391" y="313781"/>
                    <a:pt x="874125" y="304145"/>
                    <a:pt x="874126" y="284902"/>
                  </a:cubicBezTo>
                  <a:lnTo>
                    <a:pt x="874125" y="175670"/>
                  </a:lnTo>
                  <a:cubicBezTo>
                    <a:pt x="874125" y="156427"/>
                    <a:pt x="897391" y="146790"/>
                    <a:pt x="910997" y="160397"/>
                  </a:cubicBezTo>
                  <a:lnTo>
                    <a:pt x="1018121" y="267520"/>
                  </a:lnTo>
                  <a:lnTo>
                    <a:pt x="1018121" y="193051"/>
                  </a:lnTo>
                  <a:lnTo>
                    <a:pt x="1006704" y="204469"/>
                  </a:lnTo>
                  <a:cubicBezTo>
                    <a:pt x="1001080" y="210092"/>
                    <a:pt x="991963" y="210092"/>
                    <a:pt x="986339" y="204469"/>
                  </a:cubicBezTo>
                  <a:cubicBezTo>
                    <a:pt x="980716" y="198846"/>
                    <a:pt x="980716" y="189729"/>
                    <a:pt x="986340" y="184105"/>
                  </a:cubicBezTo>
                  <a:lnTo>
                    <a:pt x="1010048" y="160397"/>
                  </a:lnTo>
                  <a:cubicBezTo>
                    <a:pt x="1023655" y="146790"/>
                    <a:pt x="1046920" y="156427"/>
                    <a:pt x="1046920" y="175670"/>
                  </a:cubicBezTo>
                  <a:lnTo>
                    <a:pt x="1046920" y="284902"/>
                  </a:lnTo>
                  <a:cubicBezTo>
                    <a:pt x="1046920" y="304145"/>
                    <a:pt x="1023655" y="313781"/>
                    <a:pt x="1010048" y="300175"/>
                  </a:cubicBezTo>
                  <a:lnTo>
                    <a:pt x="902925" y="193051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628" name="shape628"/>
            <p:cNvSpPr/>
            <p:nvPr/>
          </p:nvSpPr>
          <p:spPr>
            <a:xfrm>
              <a:off x="7249182" y="0"/>
              <a:ext cx="1153600" cy="1153600"/>
            </a:xfrm>
            <a:custGeom>
              <a:avLst/>
              <a:gdLst/>
              <a:ahLst/>
              <a:cxnLst/>
              <a:rect l="0" t="0" r="0" b="0"/>
              <a:pathLst>
                <a:path w="1153600" h="1153600">
                  <a:moveTo>
                    <a:pt x="1257507" y="130259"/>
                  </a:moveTo>
                  <a:lnTo>
                    <a:pt x="1242442" y="130259"/>
                  </a:lnTo>
                  <a:lnTo>
                    <a:pt x="1228510" y="186893"/>
                  </a:lnTo>
                  <a:lnTo>
                    <a:pt x="1211406" y="130259"/>
                  </a:lnTo>
                  <a:lnTo>
                    <a:pt x="1196908" y="130259"/>
                  </a:lnTo>
                  <a:lnTo>
                    <a:pt x="1179804" y="186780"/>
                  </a:lnTo>
                  <a:lnTo>
                    <a:pt x="1165872" y="130259"/>
                  </a:lnTo>
                  <a:lnTo>
                    <a:pt x="1150241" y="130259"/>
                  </a:lnTo>
                  <a:lnTo>
                    <a:pt x="1171876" y="209547"/>
                  </a:lnTo>
                  <a:lnTo>
                    <a:pt x="1186487" y="209547"/>
                  </a:lnTo>
                  <a:lnTo>
                    <a:pt x="1203931" y="151666"/>
                  </a:lnTo>
                  <a:lnTo>
                    <a:pt x="1221374" y="209547"/>
                  </a:lnTo>
                  <a:lnTo>
                    <a:pt x="1235872" y="209547"/>
                  </a:lnTo>
                  <a:lnTo>
                    <a:pt x="1257507" y="130259"/>
                  </a:lnTo>
                  <a:moveTo>
                    <a:pt x="1285801" y="150194"/>
                  </a:moveTo>
                  <a:cubicBezTo>
                    <a:pt x="1268811" y="150194"/>
                    <a:pt x="1256918" y="161521"/>
                    <a:pt x="1256918" y="180437"/>
                  </a:cubicBezTo>
                  <a:cubicBezTo>
                    <a:pt x="1256918" y="199466"/>
                    <a:pt x="1268811" y="210793"/>
                    <a:pt x="1285801" y="210793"/>
                  </a:cubicBezTo>
                  <a:cubicBezTo>
                    <a:pt x="1302905" y="210793"/>
                    <a:pt x="1314798" y="199466"/>
                    <a:pt x="1314798" y="180437"/>
                  </a:cubicBezTo>
                  <a:cubicBezTo>
                    <a:pt x="1314798" y="161521"/>
                    <a:pt x="1302905" y="150194"/>
                    <a:pt x="1285801" y="150194"/>
                  </a:cubicBezTo>
                  <a:moveTo>
                    <a:pt x="1285688" y="163220"/>
                  </a:moveTo>
                  <a:cubicBezTo>
                    <a:pt x="1294183" y="163220"/>
                    <a:pt x="1300413" y="168770"/>
                    <a:pt x="1300413" y="180437"/>
                  </a:cubicBezTo>
                  <a:cubicBezTo>
                    <a:pt x="1300413" y="191424"/>
                    <a:pt x="1295089" y="197767"/>
                    <a:pt x="1286028" y="197767"/>
                  </a:cubicBezTo>
                  <a:cubicBezTo>
                    <a:pt x="1277532" y="197767"/>
                    <a:pt x="1271303" y="192217"/>
                    <a:pt x="1271303" y="180437"/>
                  </a:cubicBezTo>
                  <a:cubicBezTo>
                    <a:pt x="1271303" y="169563"/>
                    <a:pt x="1276626" y="163220"/>
                    <a:pt x="1285688" y="163220"/>
                  </a:cubicBezTo>
                  <a:moveTo>
                    <a:pt x="1356095" y="150194"/>
                  </a:moveTo>
                  <a:cubicBezTo>
                    <a:pt x="1346354" y="150194"/>
                    <a:pt x="1341597" y="154272"/>
                    <a:pt x="1338312" y="159709"/>
                  </a:cubicBezTo>
                  <a:lnTo>
                    <a:pt x="1338312" y="151213"/>
                  </a:lnTo>
                  <a:lnTo>
                    <a:pt x="1324380" y="151213"/>
                  </a:lnTo>
                  <a:lnTo>
                    <a:pt x="1324380" y="209547"/>
                  </a:lnTo>
                  <a:lnTo>
                    <a:pt x="1338426" y="209547"/>
                  </a:lnTo>
                  <a:lnTo>
                    <a:pt x="1338426" y="178058"/>
                  </a:lnTo>
                  <a:cubicBezTo>
                    <a:pt x="1338426" y="168543"/>
                    <a:pt x="1342843" y="162767"/>
                    <a:pt x="1351225" y="162767"/>
                  </a:cubicBezTo>
                  <a:cubicBezTo>
                    <a:pt x="1358134" y="162767"/>
                    <a:pt x="1362099" y="166618"/>
                    <a:pt x="1362099" y="173187"/>
                  </a:cubicBezTo>
                  <a:lnTo>
                    <a:pt x="1362099" y="209547"/>
                  </a:lnTo>
                  <a:lnTo>
                    <a:pt x="1376144" y="209547"/>
                  </a:lnTo>
                  <a:lnTo>
                    <a:pt x="1376144" y="171942"/>
                  </a:lnTo>
                  <a:cubicBezTo>
                    <a:pt x="1376144" y="158010"/>
                    <a:pt x="1369348" y="150194"/>
                    <a:pt x="1356095" y="150194"/>
                  </a:cubicBezTo>
                  <a:moveTo>
                    <a:pt x="1443686" y="129013"/>
                  </a:moveTo>
                  <a:lnTo>
                    <a:pt x="1429641" y="129013"/>
                  </a:lnTo>
                  <a:lnTo>
                    <a:pt x="1429641" y="158916"/>
                  </a:lnTo>
                  <a:cubicBezTo>
                    <a:pt x="1426129" y="153252"/>
                    <a:pt x="1418993" y="150194"/>
                    <a:pt x="1411404" y="150194"/>
                  </a:cubicBezTo>
                  <a:cubicBezTo>
                    <a:pt x="1397133" y="150194"/>
                    <a:pt x="1385239" y="160162"/>
                    <a:pt x="1385239" y="180323"/>
                  </a:cubicBezTo>
                  <a:cubicBezTo>
                    <a:pt x="1385239" y="200825"/>
                    <a:pt x="1397133" y="210793"/>
                    <a:pt x="1411404" y="210793"/>
                  </a:cubicBezTo>
                  <a:cubicBezTo>
                    <a:pt x="1419446" y="210793"/>
                    <a:pt x="1426696" y="207281"/>
                    <a:pt x="1429867" y="200598"/>
                  </a:cubicBezTo>
                  <a:lnTo>
                    <a:pt x="1429867" y="209547"/>
                  </a:lnTo>
                  <a:lnTo>
                    <a:pt x="1443686" y="209547"/>
                  </a:lnTo>
                  <a:lnTo>
                    <a:pt x="1443686" y="129013"/>
                  </a:lnTo>
                  <a:moveTo>
                    <a:pt x="1414689" y="197880"/>
                  </a:moveTo>
                  <a:cubicBezTo>
                    <a:pt x="1406534" y="197880"/>
                    <a:pt x="1399511" y="192103"/>
                    <a:pt x="1399511" y="180323"/>
                  </a:cubicBezTo>
                  <a:cubicBezTo>
                    <a:pt x="1399511" y="168430"/>
                    <a:pt x="1406534" y="162654"/>
                    <a:pt x="1414689" y="162654"/>
                  </a:cubicBezTo>
                  <a:cubicBezTo>
                    <a:pt x="1422278" y="162654"/>
                    <a:pt x="1429980" y="168317"/>
                    <a:pt x="1429980" y="180323"/>
                  </a:cubicBezTo>
                  <a:cubicBezTo>
                    <a:pt x="1429980" y="192217"/>
                    <a:pt x="1422278" y="197880"/>
                    <a:pt x="1414689" y="197880"/>
                  </a:cubicBezTo>
                  <a:moveTo>
                    <a:pt x="1507524" y="184628"/>
                  </a:moveTo>
                  <a:lnTo>
                    <a:pt x="1507524" y="178851"/>
                  </a:lnTo>
                  <a:cubicBezTo>
                    <a:pt x="1507524" y="159595"/>
                    <a:pt x="1495518" y="150194"/>
                    <a:pt x="1481359" y="150194"/>
                  </a:cubicBezTo>
                  <a:cubicBezTo>
                    <a:pt x="1466521" y="150194"/>
                    <a:pt x="1453268" y="160388"/>
                    <a:pt x="1453268" y="180776"/>
                  </a:cubicBezTo>
                  <a:cubicBezTo>
                    <a:pt x="1453268" y="201052"/>
                    <a:pt x="1466294" y="210793"/>
                    <a:pt x="1481019" y="210793"/>
                  </a:cubicBezTo>
                  <a:cubicBezTo>
                    <a:pt x="1492912" y="210793"/>
                    <a:pt x="1504126" y="204336"/>
                    <a:pt x="1507071" y="191990"/>
                  </a:cubicBezTo>
                  <a:lnTo>
                    <a:pt x="1493932" y="191990"/>
                  </a:lnTo>
                  <a:cubicBezTo>
                    <a:pt x="1491893" y="196634"/>
                    <a:pt x="1487136" y="198673"/>
                    <a:pt x="1481586" y="198673"/>
                  </a:cubicBezTo>
                  <a:cubicBezTo>
                    <a:pt x="1473204" y="198673"/>
                    <a:pt x="1467200" y="194142"/>
                    <a:pt x="1466861" y="184628"/>
                  </a:cubicBezTo>
                  <a:lnTo>
                    <a:pt x="1507524" y="184628"/>
                  </a:lnTo>
                  <a:moveTo>
                    <a:pt x="1481246" y="162314"/>
                  </a:moveTo>
                  <a:cubicBezTo>
                    <a:pt x="1488835" y="162314"/>
                    <a:pt x="1493705" y="166618"/>
                    <a:pt x="1493705" y="174320"/>
                  </a:cubicBezTo>
                  <a:lnTo>
                    <a:pt x="1467200" y="174320"/>
                  </a:lnTo>
                  <a:cubicBezTo>
                    <a:pt x="1468446" y="165825"/>
                    <a:pt x="1474563" y="162314"/>
                    <a:pt x="1481246" y="162314"/>
                  </a:cubicBezTo>
                  <a:moveTo>
                    <a:pt x="1550153" y="150534"/>
                  </a:moveTo>
                  <a:lnTo>
                    <a:pt x="1546301" y="150534"/>
                  </a:lnTo>
                  <a:cubicBezTo>
                    <a:pt x="1539505" y="150534"/>
                    <a:pt x="1534068" y="153479"/>
                    <a:pt x="1531123" y="159822"/>
                  </a:cubicBezTo>
                  <a:lnTo>
                    <a:pt x="1531123" y="151213"/>
                  </a:lnTo>
                  <a:lnTo>
                    <a:pt x="1517191" y="151213"/>
                  </a:lnTo>
                  <a:lnTo>
                    <a:pt x="1517191" y="209547"/>
                  </a:lnTo>
                  <a:lnTo>
                    <a:pt x="1531237" y="209547"/>
                  </a:lnTo>
                  <a:lnTo>
                    <a:pt x="1531237" y="181003"/>
                  </a:lnTo>
                  <a:cubicBezTo>
                    <a:pt x="1531237" y="169563"/>
                    <a:pt x="1536560" y="164239"/>
                    <a:pt x="1546415" y="164239"/>
                  </a:cubicBezTo>
                  <a:lnTo>
                    <a:pt x="1550153" y="164239"/>
                  </a:lnTo>
                  <a:lnTo>
                    <a:pt x="1550153" y="150534"/>
                  </a:lnTo>
                  <a:moveTo>
                    <a:pt x="1580792" y="174773"/>
                  </a:moveTo>
                  <a:cubicBezTo>
                    <a:pt x="1573656" y="173754"/>
                    <a:pt x="1568559" y="172848"/>
                    <a:pt x="1568559" y="168317"/>
                  </a:cubicBezTo>
                  <a:cubicBezTo>
                    <a:pt x="1568559" y="164919"/>
                    <a:pt x="1571277" y="161861"/>
                    <a:pt x="1578187" y="161861"/>
                  </a:cubicBezTo>
                  <a:cubicBezTo>
                    <a:pt x="1584190" y="161861"/>
                    <a:pt x="1588267" y="164126"/>
                    <a:pt x="1588834" y="169903"/>
                  </a:cubicBezTo>
                  <a:lnTo>
                    <a:pt x="1602539" y="169903"/>
                  </a:lnTo>
                  <a:cubicBezTo>
                    <a:pt x="1601746" y="156877"/>
                    <a:pt x="1591665" y="150194"/>
                    <a:pt x="1578073" y="150194"/>
                  </a:cubicBezTo>
                  <a:cubicBezTo>
                    <a:pt x="1565954" y="150194"/>
                    <a:pt x="1554853" y="155518"/>
                    <a:pt x="1554853" y="168770"/>
                  </a:cubicBezTo>
                  <a:cubicBezTo>
                    <a:pt x="1554853" y="183155"/>
                    <a:pt x="1567879" y="185081"/>
                    <a:pt x="1579319" y="187006"/>
                  </a:cubicBezTo>
                  <a:cubicBezTo>
                    <a:pt x="1587361" y="188365"/>
                    <a:pt x="1590080" y="189272"/>
                    <a:pt x="1590080" y="192896"/>
                  </a:cubicBezTo>
                  <a:cubicBezTo>
                    <a:pt x="1590080" y="197314"/>
                    <a:pt x="1585889" y="199239"/>
                    <a:pt x="1579886" y="199239"/>
                  </a:cubicBezTo>
                  <a:cubicBezTo>
                    <a:pt x="1573316" y="199239"/>
                    <a:pt x="1568219" y="196747"/>
                    <a:pt x="1567199" y="190857"/>
                  </a:cubicBezTo>
                  <a:lnTo>
                    <a:pt x="1553041" y="190857"/>
                  </a:lnTo>
                  <a:cubicBezTo>
                    <a:pt x="1554060" y="205582"/>
                    <a:pt x="1567086" y="210793"/>
                    <a:pt x="1579206" y="210793"/>
                  </a:cubicBezTo>
                  <a:cubicBezTo>
                    <a:pt x="1592232" y="210793"/>
                    <a:pt x="1603898" y="204563"/>
                    <a:pt x="1603898" y="191424"/>
                  </a:cubicBezTo>
                  <a:cubicBezTo>
                    <a:pt x="1603898" y="177831"/>
                    <a:pt x="1591212" y="176359"/>
                    <a:pt x="1580792" y="174773"/>
                  </a:cubicBezTo>
                  <a:moveTo>
                    <a:pt x="1644709" y="150194"/>
                  </a:moveTo>
                  <a:cubicBezTo>
                    <a:pt x="1634855" y="150194"/>
                    <a:pt x="1630324" y="154272"/>
                    <a:pt x="1627039" y="159822"/>
                  </a:cubicBezTo>
                  <a:lnTo>
                    <a:pt x="1627039" y="129013"/>
                  </a:lnTo>
                  <a:lnTo>
                    <a:pt x="1612994" y="129013"/>
                  </a:lnTo>
                  <a:lnTo>
                    <a:pt x="1612994" y="209547"/>
                  </a:lnTo>
                  <a:lnTo>
                    <a:pt x="1627039" y="209547"/>
                  </a:lnTo>
                  <a:lnTo>
                    <a:pt x="1627039" y="178058"/>
                  </a:lnTo>
                  <a:cubicBezTo>
                    <a:pt x="1627039" y="168543"/>
                    <a:pt x="1631457" y="162767"/>
                    <a:pt x="1639839" y="162767"/>
                  </a:cubicBezTo>
                  <a:cubicBezTo>
                    <a:pt x="1646748" y="162767"/>
                    <a:pt x="1650712" y="166618"/>
                    <a:pt x="1650712" y="173187"/>
                  </a:cubicBezTo>
                  <a:lnTo>
                    <a:pt x="1650712" y="209547"/>
                  </a:lnTo>
                  <a:lnTo>
                    <a:pt x="1664758" y="209547"/>
                  </a:lnTo>
                  <a:lnTo>
                    <a:pt x="1664758" y="171942"/>
                  </a:lnTo>
                  <a:cubicBezTo>
                    <a:pt x="1664758" y="158010"/>
                    <a:pt x="1657962" y="150194"/>
                    <a:pt x="1644709" y="150194"/>
                  </a:cubicBezTo>
                  <a:moveTo>
                    <a:pt x="1702623" y="150194"/>
                  </a:moveTo>
                  <a:cubicBezTo>
                    <a:pt x="1688125" y="150194"/>
                    <a:pt x="1677817" y="156764"/>
                    <a:pt x="1675552" y="170356"/>
                  </a:cubicBezTo>
                  <a:lnTo>
                    <a:pt x="1688918" y="170356"/>
                  </a:lnTo>
                  <a:cubicBezTo>
                    <a:pt x="1690164" y="165938"/>
                    <a:pt x="1692656" y="161747"/>
                    <a:pt x="1701377" y="161747"/>
                  </a:cubicBezTo>
                  <a:cubicBezTo>
                    <a:pt x="1706361" y="161747"/>
                    <a:pt x="1711005" y="163333"/>
                    <a:pt x="1711005" y="167751"/>
                  </a:cubicBezTo>
                  <a:cubicBezTo>
                    <a:pt x="1711005" y="172621"/>
                    <a:pt x="1706474" y="173527"/>
                    <a:pt x="1704209" y="173867"/>
                  </a:cubicBezTo>
                  <a:lnTo>
                    <a:pt x="1692429" y="175566"/>
                  </a:lnTo>
                  <a:cubicBezTo>
                    <a:pt x="1687105" y="176359"/>
                    <a:pt x="1673853" y="178851"/>
                    <a:pt x="1673853" y="193463"/>
                  </a:cubicBezTo>
                  <a:cubicBezTo>
                    <a:pt x="1673853" y="205809"/>
                    <a:pt x="1683368" y="210793"/>
                    <a:pt x="1692656" y="210793"/>
                  </a:cubicBezTo>
                  <a:cubicBezTo>
                    <a:pt x="1698885" y="210793"/>
                    <a:pt x="1706474" y="208527"/>
                    <a:pt x="1711005" y="201052"/>
                  </a:cubicBezTo>
                  <a:lnTo>
                    <a:pt x="1711005" y="209547"/>
                  </a:lnTo>
                  <a:lnTo>
                    <a:pt x="1724711" y="209547"/>
                  </a:lnTo>
                  <a:lnTo>
                    <a:pt x="1724711" y="169110"/>
                  </a:lnTo>
                  <a:cubicBezTo>
                    <a:pt x="1724711" y="155404"/>
                    <a:pt x="1715423" y="150194"/>
                    <a:pt x="1702623" y="150194"/>
                  </a:cubicBezTo>
                  <a:moveTo>
                    <a:pt x="1696280" y="199126"/>
                  </a:moveTo>
                  <a:cubicBezTo>
                    <a:pt x="1691296" y="199126"/>
                    <a:pt x="1687898" y="196974"/>
                    <a:pt x="1687898" y="192330"/>
                  </a:cubicBezTo>
                  <a:cubicBezTo>
                    <a:pt x="1687898" y="185874"/>
                    <a:pt x="1694808" y="184854"/>
                    <a:pt x="1697300" y="184514"/>
                  </a:cubicBezTo>
                  <a:lnTo>
                    <a:pt x="1703190" y="183608"/>
                  </a:lnTo>
                  <a:cubicBezTo>
                    <a:pt x="1706135" y="183155"/>
                    <a:pt x="1708513" y="182815"/>
                    <a:pt x="1710665" y="181909"/>
                  </a:cubicBezTo>
                  <a:lnTo>
                    <a:pt x="1710665" y="185081"/>
                  </a:lnTo>
                  <a:cubicBezTo>
                    <a:pt x="1710665" y="192896"/>
                    <a:pt x="1704775" y="199126"/>
                    <a:pt x="1696280" y="199126"/>
                  </a:cubicBezTo>
                  <a:moveTo>
                    <a:pt x="1770732" y="150534"/>
                  </a:moveTo>
                  <a:lnTo>
                    <a:pt x="1766880" y="150534"/>
                  </a:lnTo>
                  <a:cubicBezTo>
                    <a:pt x="1760084" y="150534"/>
                    <a:pt x="1754647" y="153479"/>
                    <a:pt x="1751703" y="159822"/>
                  </a:cubicBezTo>
                  <a:lnTo>
                    <a:pt x="1751703" y="151213"/>
                  </a:lnTo>
                  <a:lnTo>
                    <a:pt x="1737770" y="151213"/>
                  </a:lnTo>
                  <a:lnTo>
                    <a:pt x="1737770" y="209547"/>
                  </a:lnTo>
                  <a:lnTo>
                    <a:pt x="1751816" y="209547"/>
                  </a:lnTo>
                  <a:lnTo>
                    <a:pt x="1751816" y="181003"/>
                  </a:lnTo>
                  <a:cubicBezTo>
                    <a:pt x="1751816" y="169563"/>
                    <a:pt x="1757139" y="164239"/>
                    <a:pt x="1766994" y="164239"/>
                  </a:cubicBezTo>
                  <a:lnTo>
                    <a:pt x="1770732" y="164239"/>
                  </a:lnTo>
                  <a:lnTo>
                    <a:pt x="1770732" y="150534"/>
                  </a:lnTo>
                  <a:moveTo>
                    <a:pt x="1827338" y="184628"/>
                  </a:moveTo>
                  <a:lnTo>
                    <a:pt x="1827338" y="178851"/>
                  </a:lnTo>
                  <a:cubicBezTo>
                    <a:pt x="1827338" y="159595"/>
                    <a:pt x="1815331" y="150194"/>
                    <a:pt x="1801173" y="150194"/>
                  </a:cubicBezTo>
                  <a:cubicBezTo>
                    <a:pt x="1786334" y="150194"/>
                    <a:pt x="1773082" y="160388"/>
                    <a:pt x="1773082" y="180776"/>
                  </a:cubicBezTo>
                  <a:cubicBezTo>
                    <a:pt x="1773082" y="201052"/>
                    <a:pt x="1786108" y="210793"/>
                    <a:pt x="1800833" y="210793"/>
                  </a:cubicBezTo>
                  <a:cubicBezTo>
                    <a:pt x="1812726" y="210793"/>
                    <a:pt x="1823939" y="204336"/>
                    <a:pt x="1826884" y="191990"/>
                  </a:cubicBezTo>
                  <a:lnTo>
                    <a:pt x="1813745" y="191990"/>
                  </a:lnTo>
                  <a:cubicBezTo>
                    <a:pt x="1811706" y="196634"/>
                    <a:pt x="1806949" y="198673"/>
                    <a:pt x="1801399" y="198673"/>
                  </a:cubicBezTo>
                  <a:cubicBezTo>
                    <a:pt x="1793017" y="198673"/>
                    <a:pt x="1787014" y="194142"/>
                    <a:pt x="1786674" y="184628"/>
                  </a:cubicBezTo>
                  <a:lnTo>
                    <a:pt x="1827338" y="184628"/>
                  </a:lnTo>
                  <a:moveTo>
                    <a:pt x="1801059" y="162314"/>
                  </a:moveTo>
                  <a:cubicBezTo>
                    <a:pt x="1808648" y="162314"/>
                    <a:pt x="1813519" y="166618"/>
                    <a:pt x="1813519" y="174320"/>
                  </a:cubicBezTo>
                  <a:lnTo>
                    <a:pt x="1787014" y="174320"/>
                  </a:lnTo>
                  <a:cubicBezTo>
                    <a:pt x="1788260" y="165825"/>
                    <a:pt x="1794376" y="162314"/>
                    <a:pt x="1801059" y="162314"/>
                  </a:cubicBezTo>
                  <a:moveTo>
                    <a:pt x="1212426" y="322815"/>
                  </a:moveTo>
                  <a:lnTo>
                    <a:pt x="1212426" y="308996"/>
                  </a:lnTo>
                  <a:lnTo>
                    <a:pt x="1171762" y="308996"/>
                  </a:lnTo>
                  <a:lnTo>
                    <a:pt x="1171762" y="289627"/>
                  </a:lnTo>
                  <a:lnTo>
                    <a:pt x="1207215" y="289627"/>
                  </a:lnTo>
                  <a:lnTo>
                    <a:pt x="1207215" y="275809"/>
                  </a:lnTo>
                  <a:lnTo>
                    <a:pt x="1171762" y="275809"/>
                  </a:lnTo>
                  <a:lnTo>
                    <a:pt x="1171762" y="257346"/>
                  </a:lnTo>
                  <a:lnTo>
                    <a:pt x="1210274" y="257346"/>
                  </a:lnTo>
                  <a:lnTo>
                    <a:pt x="1210274" y="243527"/>
                  </a:lnTo>
                  <a:lnTo>
                    <a:pt x="1157037" y="243527"/>
                  </a:lnTo>
                  <a:lnTo>
                    <a:pt x="1157037" y="322815"/>
                  </a:lnTo>
                  <a:lnTo>
                    <a:pt x="1212426" y="322815"/>
                  </a:lnTo>
                  <a:moveTo>
                    <a:pt x="1276536" y="242281"/>
                  </a:moveTo>
                  <a:lnTo>
                    <a:pt x="1262490" y="242281"/>
                  </a:lnTo>
                  <a:lnTo>
                    <a:pt x="1262490" y="272184"/>
                  </a:lnTo>
                  <a:cubicBezTo>
                    <a:pt x="1258979" y="266521"/>
                    <a:pt x="1251843" y="263462"/>
                    <a:pt x="1244254" y="263462"/>
                  </a:cubicBezTo>
                  <a:cubicBezTo>
                    <a:pt x="1229982" y="263462"/>
                    <a:pt x="1218089" y="273430"/>
                    <a:pt x="1218089" y="293592"/>
                  </a:cubicBezTo>
                  <a:cubicBezTo>
                    <a:pt x="1218089" y="314093"/>
                    <a:pt x="1229982" y="324061"/>
                    <a:pt x="1244254" y="324061"/>
                  </a:cubicBezTo>
                  <a:cubicBezTo>
                    <a:pt x="1252296" y="324061"/>
                    <a:pt x="1259545" y="320550"/>
                    <a:pt x="1262717" y="313867"/>
                  </a:cubicBezTo>
                  <a:lnTo>
                    <a:pt x="1262717" y="322815"/>
                  </a:lnTo>
                  <a:lnTo>
                    <a:pt x="1276536" y="322815"/>
                  </a:lnTo>
                  <a:lnTo>
                    <a:pt x="1276536" y="242281"/>
                  </a:lnTo>
                  <a:moveTo>
                    <a:pt x="1247539" y="311148"/>
                  </a:moveTo>
                  <a:cubicBezTo>
                    <a:pt x="1239384" y="311148"/>
                    <a:pt x="1232361" y="305372"/>
                    <a:pt x="1232361" y="293592"/>
                  </a:cubicBezTo>
                  <a:cubicBezTo>
                    <a:pt x="1232361" y="281699"/>
                    <a:pt x="1239384" y="275922"/>
                    <a:pt x="1247539" y="275922"/>
                  </a:cubicBezTo>
                  <a:cubicBezTo>
                    <a:pt x="1255128" y="275922"/>
                    <a:pt x="1262830" y="281585"/>
                    <a:pt x="1262830" y="293592"/>
                  </a:cubicBezTo>
                  <a:cubicBezTo>
                    <a:pt x="1262830" y="305485"/>
                    <a:pt x="1255128" y="311148"/>
                    <a:pt x="1247539" y="311148"/>
                  </a:cubicBezTo>
                  <a:moveTo>
                    <a:pt x="1323049" y="263802"/>
                  </a:moveTo>
                  <a:lnTo>
                    <a:pt x="1319198" y="263802"/>
                  </a:lnTo>
                  <a:cubicBezTo>
                    <a:pt x="1312402" y="263802"/>
                    <a:pt x="1306965" y="266747"/>
                    <a:pt x="1304020" y="273090"/>
                  </a:cubicBezTo>
                  <a:lnTo>
                    <a:pt x="1304020" y="264482"/>
                  </a:lnTo>
                  <a:lnTo>
                    <a:pt x="1290088" y="264482"/>
                  </a:lnTo>
                  <a:lnTo>
                    <a:pt x="1290088" y="322815"/>
                  </a:lnTo>
                  <a:lnTo>
                    <a:pt x="1304133" y="322815"/>
                  </a:lnTo>
                  <a:lnTo>
                    <a:pt x="1304133" y="294271"/>
                  </a:lnTo>
                  <a:cubicBezTo>
                    <a:pt x="1304133" y="282831"/>
                    <a:pt x="1309457" y="277508"/>
                    <a:pt x="1319311" y="277508"/>
                  </a:cubicBezTo>
                  <a:lnTo>
                    <a:pt x="1323049" y="277508"/>
                  </a:lnTo>
                  <a:lnTo>
                    <a:pt x="1323049" y="263802"/>
                  </a:lnTo>
                  <a:moveTo>
                    <a:pt x="1354164" y="263462"/>
                  </a:moveTo>
                  <a:cubicBezTo>
                    <a:pt x="1339666" y="263462"/>
                    <a:pt x="1329358" y="270032"/>
                    <a:pt x="1327093" y="283624"/>
                  </a:cubicBezTo>
                  <a:lnTo>
                    <a:pt x="1340459" y="283624"/>
                  </a:lnTo>
                  <a:cubicBezTo>
                    <a:pt x="1341705" y="279207"/>
                    <a:pt x="1344197" y="275016"/>
                    <a:pt x="1352918" y="275016"/>
                  </a:cubicBezTo>
                  <a:cubicBezTo>
                    <a:pt x="1357902" y="275016"/>
                    <a:pt x="1362546" y="276602"/>
                    <a:pt x="1362546" y="281019"/>
                  </a:cubicBezTo>
                  <a:cubicBezTo>
                    <a:pt x="1362546" y="285890"/>
                    <a:pt x="1358015" y="286796"/>
                    <a:pt x="1355750" y="287136"/>
                  </a:cubicBezTo>
                  <a:lnTo>
                    <a:pt x="1343970" y="288835"/>
                  </a:lnTo>
                  <a:cubicBezTo>
                    <a:pt x="1338646" y="289627"/>
                    <a:pt x="1325394" y="292119"/>
                    <a:pt x="1325394" y="306731"/>
                  </a:cubicBezTo>
                  <a:cubicBezTo>
                    <a:pt x="1325394" y="319077"/>
                    <a:pt x="1334909" y="324061"/>
                    <a:pt x="1344197" y="324061"/>
                  </a:cubicBezTo>
                  <a:cubicBezTo>
                    <a:pt x="1350426" y="324061"/>
                    <a:pt x="1358015" y="321796"/>
                    <a:pt x="1362546" y="314320"/>
                  </a:cubicBezTo>
                  <a:lnTo>
                    <a:pt x="1362546" y="322815"/>
                  </a:lnTo>
                  <a:lnTo>
                    <a:pt x="1376252" y="322815"/>
                  </a:lnTo>
                  <a:lnTo>
                    <a:pt x="1376252" y="282378"/>
                  </a:lnTo>
                  <a:cubicBezTo>
                    <a:pt x="1376252" y="268673"/>
                    <a:pt x="1366964" y="263462"/>
                    <a:pt x="1354164" y="263462"/>
                  </a:cubicBezTo>
                  <a:moveTo>
                    <a:pt x="1347821" y="312394"/>
                  </a:moveTo>
                  <a:cubicBezTo>
                    <a:pt x="1342837" y="312394"/>
                    <a:pt x="1339439" y="310242"/>
                    <a:pt x="1339439" y="305598"/>
                  </a:cubicBezTo>
                  <a:cubicBezTo>
                    <a:pt x="1339439" y="299142"/>
                    <a:pt x="1346349" y="298123"/>
                    <a:pt x="1348841" y="297783"/>
                  </a:cubicBezTo>
                  <a:lnTo>
                    <a:pt x="1354731" y="296877"/>
                  </a:lnTo>
                  <a:cubicBezTo>
                    <a:pt x="1357675" y="296424"/>
                    <a:pt x="1360054" y="296084"/>
                    <a:pt x="1362206" y="295178"/>
                  </a:cubicBezTo>
                  <a:lnTo>
                    <a:pt x="1362206" y="298349"/>
                  </a:lnTo>
                  <a:cubicBezTo>
                    <a:pt x="1362206" y="306165"/>
                    <a:pt x="1356316" y="312394"/>
                    <a:pt x="1347821" y="312394"/>
                  </a:cubicBezTo>
                  <a:moveTo>
                    <a:pt x="1475288" y="264482"/>
                  </a:moveTo>
                  <a:lnTo>
                    <a:pt x="1460789" y="264482"/>
                  </a:lnTo>
                  <a:lnTo>
                    <a:pt x="1448556" y="304013"/>
                  </a:lnTo>
                  <a:lnTo>
                    <a:pt x="1435984" y="264482"/>
                  </a:lnTo>
                  <a:lnTo>
                    <a:pt x="1422278" y="264482"/>
                  </a:lnTo>
                  <a:lnTo>
                    <a:pt x="1409819" y="304013"/>
                  </a:lnTo>
                  <a:lnTo>
                    <a:pt x="1397472" y="264482"/>
                  </a:lnTo>
                  <a:lnTo>
                    <a:pt x="1382521" y="264482"/>
                  </a:lnTo>
                  <a:lnTo>
                    <a:pt x="1402683" y="322815"/>
                  </a:lnTo>
                  <a:lnTo>
                    <a:pt x="1416275" y="322815"/>
                  </a:lnTo>
                  <a:lnTo>
                    <a:pt x="1428848" y="284983"/>
                  </a:lnTo>
                  <a:lnTo>
                    <a:pt x="1441534" y="322815"/>
                  </a:lnTo>
                  <a:lnTo>
                    <a:pt x="1455013" y="322815"/>
                  </a:lnTo>
                  <a:lnTo>
                    <a:pt x="1475288" y="264482"/>
                  </a:lnTo>
                  <a:moveTo>
                    <a:pt x="1564589" y="243527"/>
                  </a:moveTo>
                  <a:lnTo>
                    <a:pt x="1545899" y="243527"/>
                  </a:lnTo>
                  <a:lnTo>
                    <a:pt x="1523925" y="304126"/>
                  </a:lnTo>
                  <a:lnTo>
                    <a:pt x="1501951" y="243527"/>
                  </a:lnTo>
                  <a:lnTo>
                    <a:pt x="1483262" y="243527"/>
                  </a:lnTo>
                  <a:lnTo>
                    <a:pt x="1483262" y="322815"/>
                  </a:lnTo>
                  <a:lnTo>
                    <a:pt x="1496741" y="322815"/>
                  </a:lnTo>
                  <a:lnTo>
                    <a:pt x="1496741" y="266974"/>
                  </a:lnTo>
                  <a:lnTo>
                    <a:pt x="1517129" y="322815"/>
                  </a:lnTo>
                  <a:lnTo>
                    <a:pt x="1530382" y="322815"/>
                  </a:lnTo>
                  <a:lnTo>
                    <a:pt x="1550770" y="266974"/>
                  </a:lnTo>
                  <a:lnTo>
                    <a:pt x="1550770" y="322815"/>
                  </a:lnTo>
                  <a:lnTo>
                    <a:pt x="1564589" y="322815"/>
                  </a:lnTo>
                  <a:lnTo>
                    <a:pt x="1564589" y="243527"/>
                  </a:lnTo>
                  <a:moveTo>
                    <a:pt x="1578566" y="256780"/>
                  </a:moveTo>
                  <a:lnTo>
                    <a:pt x="1593517" y="256780"/>
                  </a:lnTo>
                  <a:lnTo>
                    <a:pt x="1593517" y="240809"/>
                  </a:lnTo>
                  <a:lnTo>
                    <a:pt x="1578566" y="240809"/>
                  </a:lnTo>
                  <a:lnTo>
                    <a:pt x="1578566" y="256780"/>
                  </a:lnTo>
                  <a:moveTo>
                    <a:pt x="1579019" y="322815"/>
                  </a:moveTo>
                  <a:lnTo>
                    <a:pt x="1593064" y="322815"/>
                  </a:lnTo>
                  <a:lnTo>
                    <a:pt x="1593064" y="264482"/>
                  </a:lnTo>
                  <a:lnTo>
                    <a:pt x="1579019" y="264482"/>
                  </a:lnTo>
                  <a:lnTo>
                    <a:pt x="1579019" y="322815"/>
                  </a:lnTo>
                  <a:moveTo>
                    <a:pt x="1638072" y="263462"/>
                  </a:moveTo>
                  <a:cubicBezTo>
                    <a:pt x="1628330" y="263462"/>
                    <a:pt x="1623573" y="267540"/>
                    <a:pt x="1620288" y="272977"/>
                  </a:cubicBezTo>
                  <a:lnTo>
                    <a:pt x="1620288" y="264482"/>
                  </a:lnTo>
                  <a:lnTo>
                    <a:pt x="1606356" y="264482"/>
                  </a:lnTo>
                  <a:lnTo>
                    <a:pt x="1606356" y="322815"/>
                  </a:lnTo>
                  <a:lnTo>
                    <a:pt x="1620402" y="322815"/>
                  </a:lnTo>
                  <a:lnTo>
                    <a:pt x="1620402" y="291326"/>
                  </a:lnTo>
                  <a:cubicBezTo>
                    <a:pt x="1620402" y="281812"/>
                    <a:pt x="1624819" y="276035"/>
                    <a:pt x="1633201" y="276035"/>
                  </a:cubicBezTo>
                  <a:cubicBezTo>
                    <a:pt x="1640110" y="276035"/>
                    <a:pt x="1644075" y="279886"/>
                    <a:pt x="1644075" y="286456"/>
                  </a:cubicBezTo>
                  <a:lnTo>
                    <a:pt x="1644075" y="322815"/>
                  </a:lnTo>
                  <a:lnTo>
                    <a:pt x="1658120" y="322815"/>
                  </a:lnTo>
                  <a:lnTo>
                    <a:pt x="1658120" y="285210"/>
                  </a:lnTo>
                  <a:cubicBezTo>
                    <a:pt x="1658120" y="271278"/>
                    <a:pt x="1651324" y="263462"/>
                    <a:pt x="1638072" y="263462"/>
                  </a:cubicBezTo>
                  <a:moveTo>
                    <a:pt x="1725662" y="242281"/>
                  </a:moveTo>
                  <a:lnTo>
                    <a:pt x="1711617" y="242281"/>
                  </a:lnTo>
                  <a:lnTo>
                    <a:pt x="1711617" y="272184"/>
                  </a:lnTo>
                  <a:cubicBezTo>
                    <a:pt x="1708105" y="266521"/>
                    <a:pt x="1700970" y="263462"/>
                    <a:pt x="1693381" y="263462"/>
                  </a:cubicBezTo>
                  <a:cubicBezTo>
                    <a:pt x="1679109" y="263462"/>
                    <a:pt x="1667216" y="273430"/>
                    <a:pt x="1667216" y="293592"/>
                  </a:cubicBezTo>
                  <a:cubicBezTo>
                    <a:pt x="1667216" y="314093"/>
                    <a:pt x="1679109" y="324061"/>
                    <a:pt x="1693381" y="324061"/>
                  </a:cubicBezTo>
                  <a:cubicBezTo>
                    <a:pt x="1701423" y="324061"/>
                    <a:pt x="1708672" y="320550"/>
                    <a:pt x="1711843" y="313867"/>
                  </a:cubicBezTo>
                  <a:lnTo>
                    <a:pt x="1711843" y="322815"/>
                  </a:lnTo>
                  <a:lnTo>
                    <a:pt x="1725662" y="322815"/>
                  </a:lnTo>
                  <a:lnTo>
                    <a:pt x="1725662" y="242281"/>
                  </a:lnTo>
                  <a:moveTo>
                    <a:pt x="1696665" y="311148"/>
                  </a:moveTo>
                  <a:cubicBezTo>
                    <a:pt x="1688510" y="311148"/>
                    <a:pt x="1681487" y="305372"/>
                    <a:pt x="1681487" y="293592"/>
                  </a:cubicBezTo>
                  <a:cubicBezTo>
                    <a:pt x="1681487" y="281699"/>
                    <a:pt x="1688510" y="275922"/>
                    <a:pt x="1696665" y="275922"/>
                  </a:cubicBezTo>
                  <a:cubicBezTo>
                    <a:pt x="1704254" y="275922"/>
                    <a:pt x="1711957" y="281585"/>
                    <a:pt x="1711957" y="293592"/>
                  </a:cubicBezTo>
                  <a:cubicBezTo>
                    <a:pt x="1711957" y="305485"/>
                    <a:pt x="1704254" y="311148"/>
                    <a:pt x="1696665" y="311148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1032</Words>
  <Application>Microsoft Office PowerPoint</Application>
  <PresentationFormat>On-screen Show (4:3)</PresentationFormat>
  <Paragraphs>142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2022-01-01T10:22:07Z</cp:lastPrinted>
  <dcterms:created xsi:type="dcterms:W3CDTF">2022-01-01T10:55:45Z</dcterms:created>
  <dcterms:modified xsi:type="dcterms:W3CDTF">2022-01-01T10:24:17Z</dcterms:modified>
</cp:coreProperties>
</file>