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3" r:id="rId6"/>
    <p:sldId id="260" r:id="rId7"/>
    <p:sldId id="266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70B3A-0908-4E70-ACE8-7F2D92C2B550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4B6F1-BB57-4DF8-9401-80659ABD9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1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4B6F1-BB57-4DF8-9401-80659ABD9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4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D017-49DF-4D7C-BD26-4A43DF644956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43D7-1914-495C-BAAA-8423C65BA66C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1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D651-692C-4CE5-A708-2C35EF8D6E1B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0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7859-5EEF-47AF-927F-61A1522C738A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4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5F36-7AF5-4064-9AC2-9C960D231323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12A0-1C8C-4FEB-82EB-DB1A2214B8FC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5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D7A8-BBD6-4D1B-9FEB-EA3BCF79392F}" type="datetime1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6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538F-4CDB-45BC-9BF9-1EFFA51F5F74}" type="datetime1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8FC0-B559-40DC-BFE1-C91BAFD34457}" type="datetime1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382-BCB2-462C-A861-013C72367704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7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57D8-F073-4CB4-87A7-774B05AAFDAA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1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DA3AE-6547-477A-938D-76F0BC6E9A1D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7696200" cy="1470025"/>
          </a:xfrm>
        </p:spPr>
        <p:txBody>
          <a:bodyPr/>
          <a:lstStyle/>
          <a:p>
            <a:r>
              <a:rPr lang="en-US" b="1" dirty="0" smtClean="0"/>
              <a:t>Vascular system practical slides 1</a:t>
            </a:r>
            <a:r>
              <a:rPr lang="en-US" b="1" baseline="30000" dirty="0" smtClean="0"/>
              <a:t>st</a:t>
            </a:r>
            <a:r>
              <a:rPr lang="en-US" b="1" dirty="0" smtClean="0"/>
              <a:t> year</a:t>
            </a:r>
            <a:endParaRPr lang="en-US" b="1" dirty="0"/>
          </a:p>
        </p:txBody>
      </p:sp>
      <p:pic>
        <p:nvPicPr>
          <p:cNvPr id="4" name="Picture 3" descr="http://diabetestwo.weebly.com/uploads/1/2/1/3/12132317/4333303.gif?44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52328" y="2154382"/>
            <a:ext cx="4200872" cy="4170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Prof</a:t>
            </a:r>
            <a:r>
              <a:rPr lang="es-ES" smtClean="0"/>
              <a:t> Dr Hala El-mazar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1073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0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2"/>
    </mc:Choice>
    <mc:Fallback xmlns="">
      <p:transition spd="slow" advTm="9142"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Vena cava</a:t>
            </a:r>
            <a:endParaRPr lang="en-US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5867400"/>
            <a:ext cx="657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Longitudinal bundles of smooth muscles in tunica adventitia</a:t>
            </a:r>
            <a:endParaRPr lang="en-US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43000" y="1295400"/>
            <a:ext cx="7315200" cy="4384964"/>
            <a:chOff x="1143000" y="1295400"/>
            <a:chExt cx="7315200" cy="4384964"/>
          </a:xfrm>
        </p:grpSpPr>
        <p:pic>
          <p:nvPicPr>
            <p:cNvPr id="6150" name="Picture 6" descr="Vena cava of the horse with longitudinal smooth muscle bundl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1"/>
            <a:stretch/>
          </p:blipFill>
          <p:spPr bwMode="auto">
            <a:xfrm>
              <a:off x="1143000" y="1295400"/>
              <a:ext cx="6553200" cy="43849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7239000" y="2514600"/>
              <a:ext cx="1215736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553200" y="2514600"/>
              <a:ext cx="1905000" cy="16764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Left Brace 9"/>
          <p:cNvSpPr/>
          <p:nvPr/>
        </p:nvSpPr>
        <p:spPr>
          <a:xfrm>
            <a:off x="495300" y="2286000"/>
            <a:ext cx="495300" cy="339436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74"/>
    </mc:Choice>
    <mc:Fallback xmlns="">
      <p:transition spd="slow" advTm="44074"/>
    </mc:Fallback>
  </mc:AlternateContent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b="1" dirty="0">
                <a:solidFill>
                  <a:srgbClr val="0070C0"/>
                </a:solidFill>
              </a:rPr>
              <a:t> </a:t>
            </a:r>
            <a:r>
              <a:rPr lang="en-US" sz="7200" b="1" dirty="0" smtClean="0">
                <a:solidFill>
                  <a:srgbClr val="0070C0"/>
                </a:solidFill>
              </a:rPr>
              <a:t>        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E84-4F79-484D-B862-356329CFE18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2" name="Picture 4" descr="http://images.clipartpanda.com/happy-face-clipart-y4T9gyji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50" y="2780928"/>
            <a:ext cx="37147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6"/>
    </mc:Choice>
    <mc:Fallback xmlns="">
      <p:transition spd="slow" advTm="50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Aorta / Large elastic arteries</a:t>
            </a:r>
            <a:endParaRPr lang="en-US" sz="3200" b="1" u="sng" dirty="0"/>
          </a:p>
        </p:txBody>
      </p:sp>
      <p:pic>
        <p:nvPicPr>
          <p:cNvPr id="1028" name="Picture 4" descr="http://undergraduate.vetmed.wsu.edu/images/librariesprovider8/VPh308/wsu_1_074_full.jpg?sfvrsn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2098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 rot="10800000">
            <a:off x="1828799" y="3581400"/>
            <a:ext cx="609601" cy="3017520"/>
          </a:xfrm>
          <a:prstGeom prst="rightBrace">
            <a:avLst>
              <a:gd name="adj1" fmla="val 8333"/>
              <a:gd name="adj2" fmla="val 5104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4953000"/>
            <a:ext cx="16763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Tunica Media  contains </a:t>
            </a:r>
          </a:p>
          <a:p>
            <a:r>
              <a:rPr lang="en-US" sz="2000" b="1" dirty="0" smtClean="0"/>
              <a:t>elastic membranes</a:t>
            </a:r>
          </a:p>
          <a:p>
            <a:r>
              <a:rPr lang="en-US" sz="2000" b="1" dirty="0" smtClean="0"/>
              <a:t> &amp;fibers</a:t>
            </a:r>
            <a:endParaRPr lang="en-US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0" y="1564213"/>
            <a:ext cx="6400800" cy="5029199"/>
            <a:chOff x="2362200" y="1600200"/>
            <a:chExt cx="6400800" cy="5029199"/>
          </a:xfrm>
        </p:grpSpPr>
        <p:pic>
          <p:nvPicPr>
            <p:cNvPr id="1026" name="Picture 2" descr="https://histologistics.files.wordpress.com/2013/07/porcine-aorta-vvg-10x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600200"/>
              <a:ext cx="6400800" cy="5029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019800" y="5768608"/>
              <a:ext cx="2003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Tunica adventitia</a:t>
              </a:r>
              <a:endParaRPr lang="en-US" sz="2000" b="1" dirty="0"/>
            </a:p>
          </p:txBody>
        </p:sp>
      </p:grpSp>
      <p:sp>
        <p:nvSpPr>
          <p:cNvPr id="8" name="Right Brace 7"/>
          <p:cNvSpPr/>
          <p:nvPr/>
        </p:nvSpPr>
        <p:spPr>
          <a:xfrm rot="18491183">
            <a:off x="7621049" y="4418595"/>
            <a:ext cx="609601" cy="1659491"/>
          </a:xfrm>
          <a:prstGeom prst="rightBrace">
            <a:avLst>
              <a:gd name="adj1" fmla="val 8333"/>
              <a:gd name="adj2" fmla="val 5104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26"/>
    </mc:Choice>
    <mc:Fallback xmlns="">
      <p:transition spd="slow" advTm="48426"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Vasa </a:t>
            </a:r>
            <a:r>
              <a:rPr lang="en-US" sz="3200" b="1" u="sng" dirty="0" err="1" smtClean="0"/>
              <a:t>vasorum</a:t>
            </a:r>
            <a:endParaRPr lang="en-US" sz="3200" b="1" u="sng" dirty="0"/>
          </a:p>
        </p:txBody>
      </p:sp>
      <p:grpSp>
        <p:nvGrpSpPr>
          <p:cNvPr id="10" name="Group 9"/>
          <p:cNvGrpSpPr/>
          <p:nvPr/>
        </p:nvGrpSpPr>
        <p:grpSpPr>
          <a:xfrm>
            <a:off x="609600" y="1143000"/>
            <a:ext cx="7010400" cy="4869873"/>
            <a:chOff x="609600" y="1143000"/>
            <a:chExt cx="7010400" cy="4869873"/>
          </a:xfrm>
        </p:grpSpPr>
        <p:pic>
          <p:nvPicPr>
            <p:cNvPr id="2050" name="Picture 2" descr="http://www.edu.upmc.fr/histologie/A/artere/musculaire/images/armu0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7"/>
            <a:stretch/>
          </p:blipFill>
          <p:spPr bwMode="auto">
            <a:xfrm>
              <a:off x="609600" y="1143000"/>
              <a:ext cx="5867400" cy="48698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6172200" y="1905000"/>
              <a:ext cx="144780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4724400" y="1905000"/>
              <a:ext cx="2895600" cy="1672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781800" y="1447800"/>
            <a:ext cx="195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Vasa </a:t>
            </a:r>
            <a:r>
              <a:rPr lang="en-US" sz="2400" b="1" dirty="0" err="1" smtClean="0"/>
              <a:t>vasorum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67000" y="3048000"/>
            <a:ext cx="1371600" cy="236220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34936" y="4567535"/>
            <a:ext cx="237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Tunica adventitia</a:t>
            </a:r>
            <a:endParaRPr lang="en-US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21"/>
    </mc:Choice>
    <mc:Fallback xmlns="">
      <p:transition spd="slow" advTm="62621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Basilar artery/ muscular artery </a:t>
            </a:r>
            <a:endParaRPr lang="en-US" sz="3200" b="1" u="sng" dirty="0"/>
          </a:p>
        </p:txBody>
      </p:sp>
      <p:pic>
        <p:nvPicPr>
          <p:cNvPr id="3074" name="Picture 2" descr="http://peir.path.uab.edu/library/_data/i/upload/2013/08/01/20130801100627-c6736747-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21" r="4648" b="6292"/>
          <a:stretch/>
        </p:blipFill>
        <p:spPr bwMode="auto">
          <a:xfrm>
            <a:off x="152400" y="2182090"/>
            <a:ext cx="2548660" cy="28471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971800" y="1371600"/>
            <a:ext cx="5257800" cy="4953000"/>
            <a:chOff x="2971800" y="1371600"/>
            <a:chExt cx="5257800" cy="4953000"/>
          </a:xfrm>
        </p:grpSpPr>
        <p:pic>
          <p:nvPicPr>
            <p:cNvPr id="9" name="Picture 4" descr="http://www.iupui.edu/~anatd502/Labs.f04/connective%20lab/s164xar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371600"/>
              <a:ext cx="5257800" cy="495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H="1" flipV="1">
              <a:off x="6248400" y="3962400"/>
              <a:ext cx="1066800" cy="11430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248400" y="1828800"/>
              <a:ext cx="14478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972300" y="5334000"/>
              <a:ext cx="542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IEL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43800" y="1447800"/>
              <a:ext cx="61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EEL</a:t>
              </a:r>
              <a:endParaRPr lang="en-US" sz="2400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09"/>
    </mc:Choice>
    <mc:Fallback xmlns="">
      <p:transition spd="slow" advTm="35409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Umbilical cord /umbilical artery</a:t>
            </a:r>
            <a:endParaRPr lang="en-US" sz="3200" b="1" u="sng" dirty="0"/>
          </a:p>
        </p:txBody>
      </p:sp>
      <p:pic>
        <p:nvPicPr>
          <p:cNvPr id="3" name="Picture 5" descr="placental-arte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06"/>
          <a:stretch>
            <a:fillRect/>
          </a:stretch>
        </p:blipFill>
        <p:spPr bwMode="auto">
          <a:xfrm>
            <a:off x="1524000" y="1295400"/>
            <a:ext cx="62484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867400" y="3886200"/>
            <a:ext cx="24384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72400" y="297180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Adventitia formed of Mucoid C.T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00"/>
    </mc:Choice>
    <mc:Fallback xmlns="">
      <p:transition spd="slow" advTm="56500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Medium size artery and vein</a:t>
            </a:r>
            <a:endParaRPr lang="en-US" sz="3200" b="1" u="sng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95400" y="1295400"/>
            <a:ext cx="6629400" cy="4724400"/>
            <a:chOff x="1295400" y="1295400"/>
            <a:chExt cx="6629400" cy="4724400"/>
          </a:xfrm>
        </p:grpSpPr>
        <p:pic>
          <p:nvPicPr>
            <p:cNvPr id="4098" name="Picture 2" descr="http://www.columbia.edu/itc/hs/medical/sbpm_histology_old/slides/slide_11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7" r="18467" b="18691"/>
            <a:stretch/>
          </p:blipFill>
          <p:spPr bwMode="auto">
            <a:xfrm>
              <a:off x="1295400" y="1295400"/>
              <a:ext cx="6629400" cy="472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5562600" y="1939636"/>
              <a:ext cx="1253836" cy="34636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5943600" y="3657600"/>
              <a:ext cx="1143000" cy="3810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858000" y="1676400"/>
              <a:ext cx="961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artery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2800" y="3352800"/>
              <a:ext cx="723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vein</a:t>
              </a:r>
              <a:endParaRPr lang="en-US" sz="2400" b="1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93"/>
    </mc:Choice>
    <mc:Fallback xmlns="">
      <p:transition spd="slow" advTm="36893"/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Arteriole / </a:t>
            </a:r>
            <a:r>
              <a:rPr lang="en-US" sz="3200" b="1" u="sng" dirty="0" err="1" smtClean="0"/>
              <a:t>venule</a:t>
            </a:r>
            <a:endParaRPr lang="en-US" sz="3200" b="1" u="sng" dirty="0"/>
          </a:p>
        </p:txBody>
      </p:sp>
      <p:pic>
        <p:nvPicPr>
          <p:cNvPr id="7170" name="Picture 2" descr="http://www.histology-world.com/photomicrographs/vessels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014"/>
          <a:stretch/>
        </p:blipFill>
        <p:spPr bwMode="auto">
          <a:xfrm>
            <a:off x="990600" y="1447800"/>
            <a:ext cx="6934200" cy="4038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334000" y="1295400"/>
            <a:ext cx="18288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371600" y="1295400"/>
            <a:ext cx="11430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6600" y="914400"/>
            <a:ext cx="128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arteriole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926068"/>
            <a:ext cx="1044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venule</a:t>
            </a:r>
            <a:endParaRPr lang="en-US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61"/>
    </mc:Choice>
    <mc:Fallback xmlns="">
      <p:transition spd="slow" advTm="29261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Capillary / sinusoids</a:t>
            </a:r>
            <a:endParaRPr lang="en-US" sz="3200" b="1" u="sng" dirty="0"/>
          </a:p>
        </p:txBody>
      </p:sp>
      <p:pic>
        <p:nvPicPr>
          <p:cNvPr id="5122" name="Picture 2" descr="http://www.pathpedia.com/education/eatlas/histology/liver_and_bile_ducts/liver-normal-histology-%5b4-li02-4h%5d.jpeg?Width=600&amp;Height=450&amp;Format=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7"/>
          <a:stretch/>
        </p:blipFill>
        <p:spPr bwMode="auto">
          <a:xfrm>
            <a:off x="4724400" y="1819275"/>
            <a:ext cx="4343400" cy="36766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.slidesharecdn.com/histology-lab-image-identification-1234127576440920-3/95/histology-lab-image-identification-18-728.jpg?cb=123410619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9" r="2706" b="21129"/>
          <a:stretch/>
        </p:blipFill>
        <p:spPr bwMode="auto">
          <a:xfrm>
            <a:off x="138545" y="1819275"/>
            <a:ext cx="4357255" cy="36766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990600" y="2590800"/>
            <a:ext cx="457200" cy="914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162800" y="990600"/>
            <a:ext cx="710045" cy="11334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95501" y="5562600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Capillary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562600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sinusoids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70"/>
    </mc:Choice>
    <mc:Fallback xmlns="">
      <p:transition spd="slow" advTm="105970"/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Vein /valve</a:t>
            </a:r>
            <a:endParaRPr lang="en-US" sz="3200" b="1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1143000" y="1600200"/>
            <a:ext cx="6705600" cy="4724399"/>
            <a:chOff x="1143000" y="1600200"/>
            <a:chExt cx="6705600" cy="4724399"/>
          </a:xfrm>
        </p:grpSpPr>
        <p:pic>
          <p:nvPicPr>
            <p:cNvPr id="3" name="Picture 2" descr="http://www.lab.anhb.uwa.edu.au/mb140/addons/quiz/Q238.jpg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600200"/>
              <a:ext cx="6705600" cy="4724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4" name="Right Arrow 3"/>
            <p:cNvSpPr/>
            <p:nvPr/>
          </p:nvSpPr>
          <p:spPr>
            <a:xfrm>
              <a:off x="4191000" y="2971800"/>
              <a:ext cx="6858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Prof</a:t>
            </a:r>
            <a:r>
              <a:rPr lang="es-ES" dirty="0" smtClean="0"/>
              <a:t> </a:t>
            </a:r>
            <a:r>
              <a:rPr lang="es-ES" dirty="0" err="1" smtClean="0"/>
              <a:t>Dr</a:t>
            </a:r>
            <a:r>
              <a:rPr lang="es-ES" dirty="0" smtClean="0"/>
              <a:t> Hala El-mazar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39"/>
    </mc:Choice>
    <mc:Fallback xmlns="">
      <p:transition spd="slow" advTm="62439"/>
    </mc:Fallback>
  </mc:AlternateContent>
  <p:timing>
    <p:tnLst>
      <p:par>
        <p:cTn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144</Words>
  <Application>Microsoft Office PowerPoint</Application>
  <PresentationFormat>On-screen Show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Vascular system practical slides 1st year</vt:lpstr>
      <vt:lpstr>Aorta / Large elastic arteries</vt:lpstr>
      <vt:lpstr>Vasa vasorum</vt:lpstr>
      <vt:lpstr>Basilar artery/ muscular artery </vt:lpstr>
      <vt:lpstr>Umbilical cord /umbilical artery</vt:lpstr>
      <vt:lpstr>Medium size artery and vein</vt:lpstr>
      <vt:lpstr>Arteriole / venule</vt:lpstr>
      <vt:lpstr>Capillary / sinusoids</vt:lpstr>
      <vt:lpstr>Vein /valve</vt:lpstr>
      <vt:lpstr>Vena cava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 practical slides, 1st year</dc:title>
  <dc:creator>lion</dc:creator>
  <cp:lastModifiedBy>lion</cp:lastModifiedBy>
  <cp:revision>58</cp:revision>
  <dcterms:created xsi:type="dcterms:W3CDTF">2016-04-24T17:24:28Z</dcterms:created>
  <dcterms:modified xsi:type="dcterms:W3CDTF">2020-03-22T16:50:17Z</dcterms:modified>
</cp:coreProperties>
</file>