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EA4D-1DE5-430B-BBCD-05227F8CF3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B09293-E7B6-4E0C-B3EA-A110CB33B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2347-608F-459F-956B-B295444FBA15}"/>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5" name="Footer Placeholder 4">
            <a:extLst>
              <a:ext uri="{FF2B5EF4-FFF2-40B4-BE49-F238E27FC236}">
                <a16:creationId xmlns:a16="http://schemas.microsoft.com/office/drawing/2014/main" id="{697557E0-3E2F-4FD9-B46B-098FFD603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6E7D7-E96D-4FFA-B4AF-FC0F7C18F080}"/>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31481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1559-6F40-4DF6-A7DE-80655B8BBD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E5662-B6F1-482F-AFE6-D0B19F4515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8193E-7E86-44C4-8AD4-5AC39E8EC6E4}"/>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5" name="Footer Placeholder 4">
            <a:extLst>
              <a:ext uri="{FF2B5EF4-FFF2-40B4-BE49-F238E27FC236}">
                <a16:creationId xmlns:a16="http://schemas.microsoft.com/office/drawing/2014/main" id="{DA1B6D80-5AB8-47D7-8BAE-230F951C2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A60DE-8FB5-4C6D-87E0-8C49811809BE}"/>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155644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15035-E27D-4E7E-8927-DCEA6CB79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C9A2E7-A999-4FB3-9952-3DC1330206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FAF7E-1C48-45DF-96B2-3E2EE309748C}"/>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5" name="Footer Placeholder 4">
            <a:extLst>
              <a:ext uri="{FF2B5EF4-FFF2-40B4-BE49-F238E27FC236}">
                <a16:creationId xmlns:a16="http://schemas.microsoft.com/office/drawing/2014/main" id="{10F414B7-8410-46CC-B67A-466C4E194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F9E30-69F7-4E1A-BBB4-2EDC033BBE56}"/>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347768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1934-E8E7-40F8-AA29-C5667DC61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BC31B-4A47-449E-BE9E-1D58F6895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95616-9A84-43A0-9A26-30351B947736}"/>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5" name="Footer Placeholder 4">
            <a:extLst>
              <a:ext uri="{FF2B5EF4-FFF2-40B4-BE49-F238E27FC236}">
                <a16:creationId xmlns:a16="http://schemas.microsoft.com/office/drawing/2014/main" id="{42274669-2A97-4968-BD4F-FDADE5EB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23AA2-CA96-4152-A4E7-251507CEA057}"/>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394560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912-F604-45AC-952E-D8EC73435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4AE931-37F6-44B9-BC39-A92C80EB3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DCA886-85B9-479D-93E8-0C97F647629B}"/>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5" name="Footer Placeholder 4">
            <a:extLst>
              <a:ext uri="{FF2B5EF4-FFF2-40B4-BE49-F238E27FC236}">
                <a16:creationId xmlns:a16="http://schemas.microsoft.com/office/drawing/2014/main" id="{A4A72577-6D5E-4BE0-91B7-24A49D1B3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A8421-2C37-4D17-8D35-521CD3379DD3}"/>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402146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DBE7-814A-430B-8963-24E95C79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0C81F-AA59-4EEB-AEA5-A97EDE422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16109D-0D0E-4010-BBA8-F1DE8A025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81DB8D-FD00-4C18-A30C-093F90424AF6}"/>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6" name="Footer Placeholder 5">
            <a:extLst>
              <a:ext uri="{FF2B5EF4-FFF2-40B4-BE49-F238E27FC236}">
                <a16:creationId xmlns:a16="http://schemas.microsoft.com/office/drawing/2014/main" id="{27D67EFB-0A28-4AEB-A0C1-54284697F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50898-2399-42A6-BD0C-B9CEA1A9E5B7}"/>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376935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3355-8E4D-4D53-9311-4608529176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94553-D53F-4D9B-BE88-3375F0A88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9A033A-CCA4-4C55-9A4F-CB70A90CC9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9AD0C1-E6AE-4595-8E8E-970350CB8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2F0B4D-577F-4EF1-BABC-8ABFEC38A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BCB4B-DAB3-4F55-B4CB-E80ECD908027}"/>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8" name="Footer Placeholder 7">
            <a:extLst>
              <a:ext uri="{FF2B5EF4-FFF2-40B4-BE49-F238E27FC236}">
                <a16:creationId xmlns:a16="http://schemas.microsoft.com/office/drawing/2014/main" id="{101E00E8-5919-4E3B-B4F9-DDA3BEFF4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6BC49D-A565-4ECF-A0FA-97A61010509C}"/>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93309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A7D5-28E4-424E-B11B-913E83371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604CB-3773-406E-97D0-62A4F6AE1ADC}"/>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4" name="Footer Placeholder 3">
            <a:extLst>
              <a:ext uri="{FF2B5EF4-FFF2-40B4-BE49-F238E27FC236}">
                <a16:creationId xmlns:a16="http://schemas.microsoft.com/office/drawing/2014/main" id="{3038CBE0-D288-4738-924C-97BABD61C8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73085B-2AFA-47D2-98DC-F10526A8E895}"/>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302405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85F8D-C282-49B9-903E-25E46666613A}"/>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3" name="Footer Placeholder 2">
            <a:extLst>
              <a:ext uri="{FF2B5EF4-FFF2-40B4-BE49-F238E27FC236}">
                <a16:creationId xmlns:a16="http://schemas.microsoft.com/office/drawing/2014/main" id="{92051F13-40FC-4131-9125-C6B7A40A5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8B6264-7EAF-498C-8969-C7DB159E7B19}"/>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45937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EAC5-E3A8-4D81-B326-FEF6A91CD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7D692D-19EE-40E9-A5D1-B28C6AE84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B65195-DB5B-4A31-9E3A-A1C7DCCFB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87634B-D754-4F39-B268-7023FD7B3CE7}"/>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6" name="Footer Placeholder 5">
            <a:extLst>
              <a:ext uri="{FF2B5EF4-FFF2-40B4-BE49-F238E27FC236}">
                <a16:creationId xmlns:a16="http://schemas.microsoft.com/office/drawing/2014/main" id="{4CCD62FC-28A2-43E4-A214-3331BBFA6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B0111-5668-49E9-BA55-D787D65084B9}"/>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167770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CFE5-FB20-407D-B051-CFEBAECF8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1C25F8-E87E-42FF-9955-23F66A773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E4592-FC37-4DB4-A1FA-8BC5FC708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25F09-409E-4463-A817-A15F81034600}"/>
              </a:ext>
            </a:extLst>
          </p:cNvPr>
          <p:cNvSpPr>
            <a:spLocks noGrp="1"/>
          </p:cNvSpPr>
          <p:nvPr>
            <p:ph type="dt" sz="half" idx="10"/>
          </p:nvPr>
        </p:nvSpPr>
        <p:spPr/>
        <p:txBody>
          <a:bodyPr/>
          <a:lstStyle/>
          <a:p>
            <a:fld id="{C02B8363-088F-4D6E-A1BC-5627A1D9AD52}" type="datetimeFigureOut">
              <a:rPr lang="en-US" smtClean="0"/>
              <a:t>11/22/2021</a:t>
            </a:fld>
            <a:endParaRPr lang="en-US"/>
          </a:p>
        </p:txBody>
      </p:sp>
      <p:sp>
        <p:nvSpPr>
          <p:cNvPr id="6" name="Footer Placeholder 5">
            <a:extLst>
              <a:ext uri="{FF2B5EF4-FFF2-40B4-BE49-F238E27FC236}">
                <a16:creationId xmlns:a16="http://schemas.microsoft.com/office/drawing/2014/main" id="{9E4611F6-7DB2-4435-ACD7-804F92D1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597B5-069C-40C2-9486-13326C1781D4}"/>
              </a:ext>
            </a:extLst>
          </p:cNvPr>
          <p:cNvSpPr>
            <a:spLocks noGrp="1"/>
          </p:cNvSpPr>
          <p:nvPr>
            <p:ph type="sldNum" sz="quarter" idx="12"/>
          </p:nvPr>
        </p:nvSpPr>
        <p:spPr/>
        <p:txBody>
          <a:bodyPr/>
          <a:lstStyle/>
          <a:p>
            <a:fld id="{66433816-AB71-4E16-BF1B-F604CA9CA4EC}" type="slidenum">
              <a:rPr lang="en-US" smtClean="0"/>
              <a:t>‹#›</a:t>
            </a:fld>
            <a:endParaRPr lang="en-US"/>
          </a:p>
        </p:txBody>
      </p:sp>
    </p:spTree>
    <p:extLst>
      <p:ext uri="{BB962C8B-B14F-4D97-AF65-F5344CB8AC3E}">
        <p14:creationId xmlns:p14="http://schemas.microsoft.com/office/powerpoint/2010/main" val="19866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3724F-1DBD-4B59-BC60-DAA5D3766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8F8E2-A525-45E0-8E07-5D54E7C97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86C11-6810-4EAD-8E56-A6C2FAC0A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B8363-088F-4D6E-A1BC-5627A1D9AD52}" type="datetimeFigureOut">
              <a:rPr lang="en-US" smtClean="0"/>
              <a:t>11/22/2021</a:t>
            </a:fld>
            <a:endParaRPr lang="en-US"/>
          </a:p>
        </p:txBody>
      </p:sp>
      <p:sp>
        <p:nvSpPr>
          <p:cNvPr id="5" name="Footer Placeholder 4">
            <a:extLst>
              <a:ext uri="{FF2B5EF4-FFF2-40B4-BE49-F238E27FC236}">
                <a16:creationId xmlns:a16="http://schemas.microsoft.com/office/drawing/2014/main" id="{FC492115-DA40-4CFE-863A-BABFF4413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4DEEB-69F2-4BAB-B5B4-BB381D38E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33816-AB71-4E16-BF1B-F604CA9CA4EC}" type="slidenum">
              <a:rPr lang="en-US" smtClean="0"/>
              <a:t>‹#›</a:t>
            </a:fld>
            <a:endParaRPr lang="en-US"/>
          </a:p>
        </p:txBody>
      </p:sp>
    </p:spTree>
    <p:extLst>
      <p:ext uri="{BB962C8B-B14F-4D97-AF65-F5344CB8AC3E}">
        <p14:creationId xmlns:p14="http://schemas.microsoft.com/office/powerpoint/2010/main" val="165302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FD0-8C6F-49A4-A1B1-A2372A884BBF}"/>
              </a:ext>
            </a:extLst>
          </p:cNvPr>
          <p:cNvSpPr>
            <a:spLocks noGrp="1"/>
          </p:cNvSpPr>
          <p:nvPr>
            <p:ph type="ctrTitle"/>
          </p:nvPr>
        </p:nvSpPr>
        <p:spPr/>
        <p:txBody>
          <a:bodyPr/>
          <a:lstStyle/>
          <a:p>
            <a:r>
              <a:rPr lang="en-US" dirty="0"/>
              <a:t>Vasculitis</a:t>
            </a:r>
            <a:br>
              <a:rPr lang="en-US" dirty="0"/>
            </a:br>
            <a:r>
              <a:rPr lang="en-US" dirty="0"/>
              <a:t>Dr. </a:t>
            </a:r>
            <a:r>
              <a:rPr lang="en-US" dirty="0" err="1"/>
              <a:t>Wiam</a:t>
            </a:r>
            <a:r>
              <a:rPr lang="en-US" dirty="0"/>
              <a:t> </a:t>
            </a:r>
            <a:r>
              <a:rPr lang="en-US" dirty="0" err="1"/>
              <a:t>Khreisat</a:t>
            </a:r>
            <a:endParaRPr lang="en-US" dirty="0"/>
          </a:p>
        </p:txBody>
      </p:sp>
      <p:sp>
        <p:nvSpPr>
          <p:cNvPr id="3" name="Subtitle 2">
            <a:extLst>
              <a:ext uri="{FF2B5EF4-FFF2-40B4-BE49-F238E27FC236}">
                <a16:creationId xmlns:a16="http://schemas.microsoft.com/office/drawing/2014/main" id="{EEF29ECE-CF6B-4907-905F-AC32AB345EE1}"/>
              </a:ext>
            </a:extLst>
          </p:cNvPr>
          <p:cNvSpPr>
            <a:spLocks noGrp="1"/>
          </p:cNvSpPr>
          <p:nvPr>
            <p:ph type="subTitle" idx="1"/>
          </p:nvPr>
        </p:nvSpPr>
        <p:spPr/>
        <p:txBody>
          <a:bodyPr/>
          <a:lstStyle/>
          <a:p>
            <a:r>
              <a:rPr lang="en-US" dirty="0"/>
              <a:t>22 November 2021</a:t>
            </a:r>
          </a:p>
        </p:txBody>
      </p:sp>
    </p:spTree>
    <p:extLst>
      <p:ext uri="{BB962C8B-B14F-4D97-AF65-F5344CB8AC3E}">
        <p14:creationId xmlns:p14="http://schemas.microsoft.com/office/powerpoint/2010/main" val="81554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08B1-AC4D-4BB0-8D88-CD89248AA99A}"/>
              </a:ext>
            </a:extLst>
          </p:cNvPr>
          <p:cNvSpPr>
            <a:spLocks noGrp="1"/>
          </p:cNvSpPr>
          <p:nvPr>
            <p:ph type="title"/>
          </p:nvPr>
        </p:nvSpPr>
        <p:spPr/>
        <p:txBody>
          <a:bodyPr/>
          <a:lstStyle/>
          <a:p>
            <a:r>
              <a:rPr lang="en-US" dirty="0"/>
              <a:t>Anti-Endothelial Cell Antibodies and Autoreactive T Cells </a:t>
            </a:r>
          </a:p>
        </p:txBody>
      </p:sp>
      <p:sp>
        <p:nvSpPr>
          <p:cNvPr id="3" name="Content Placeholder 2">
            <a:extLst>
              <a:ext uri="{FF2B5EF4-FFF2-40B4-BE49-F238E27FC236}">
                <a16:creationId xmlns:a16="http://schemas.microsoft.com/office/drawing/2014/main" id="{69289D03-0B09-417B-9E30-6D0E801E2617}"/>
              </a:ext>
            </a:extLst>
          </p:cNvPr>
          <p:cNvSpPr>
            <a:spLocks noGrp="1"/>
          </p:cNvSpPr>
          <p:nvPr>
            <p:ph idx="1"/>
          </p:nvPr>
        </p:nvSpPr>
        <p:spPr/>
        <p:txBody>
          <a:bodyPr/>
          <a:lstStyle/>
          <a:p>
            <a:r>
              <a:rPr lang="en-US" dirty="0"/>
              <a:t>Antibodies to ECs underlie certain </a:t>
            </a:r>
            <a:r>
              <a:rPr lang="en-US" dirty="0" err="1"/>
              <a:t>vasculitides</a:t>
            </a:r>
            <a:r>
              <a:rPr lang="en-US" dirty="0"/>
              <a:t>, such as Kawasaki disease (discussed later). </a:t>
            </a:r>
          </a:p>
          <a:p>
            <a:r>
              <a:rPr lang="en-US" dirty="0"/>
              <a:t>Autoreactive T cells cause injury in some forms of </a:t>
            </a:r>
            <a:r>
              <a:rPr lang="en-US" dirty="0" err="1"/>
              <a:t>vasculitides</a:t>
            </a:r>
            <a:r>
              <a:rPr lang="en-US" dirty="0"/>
              <a:t> characterized by formation of granulomas.</a:t>
            </a:r>
          </a:p>
        </p:txBody>
      </p:sp>
    </p:spTree>
    <p:extLst>
      <p:ext uri="{BB962C8B-B14F-4D97-AF65-F5344CB8AC3E}">
        <p14:creationId xmlns:p14="http://schemas.microsoft.com/office/powerpoint/2010/main" val="171327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DA40-642E-4FB1-BF99-A1E2BE4526DB}"/>
              </a:ext>
            </a:extLst>
          </p:cNvPr>
          <p:cNvSpPr>
            <a:spLocks noGrp="1"/>
          </p:cNvSpPr>
          <p:nvPr>
            <p:ph type="title"/>
          </p:nvPr>
        </p:nvSpPr>
        <p:spPr/>
        <p:txBody>
          <a:bodyPr/>
          <a:lstStyle/>
          <a:p>
            <a:r>
              <a:rPr lang="en-US" dirty="0"/>
              <a:t>Giant Cell (Temporal) Arteritis </a:t>
            </a:r>
          </a:p>
        </p:txBody>
      </p:sp>
      <p:sp>
        <p:nvSpPr>
          <p:cNvPr id="3" name="Content Placeholder 2">
            <a:extLst>
              <a:ext uri="{FF2B5EF4-FFF2-40B4-BE49-F238E27FC236}">
                <a16:creationId xmlns:a16="http://schemas.microsoft.com/office/drawing/2014/main" id="{218A13C6-23E5-4145-8F4C-D67818B80644}"/>
              </a:ext>
            </a:extLst>
          </p:cNvPr>
          <p:cNvSpPr>
            <a:spLocks noGrp="1"/>
          </p:cNvSpPr>
          <p:nvPr>
            <p:ph idx="1"/>
          </p:nvPr>
        </p:nvSpPr>
        <p:spPr/>
        <p:txBody>
          <a:bodyPr>
            <a:normAutofit fontScale="92500" lnSpcReduction="20000"/>
          </a:bodyPr>
          <a:lstStyle/>
          <a:p>
            <a:r>
              <a:rPr lang="en-US" dirty="0"/>
              <a:t>Giant cell (temporal) arteritis is a chronic inflammatory disorder, typically with granulomatous inflammation, that principally affects large- to small-sized arteries in the head. </a:t>
            </a:r>
          </a:p>
          <a:p>
            <a:r>
              <a:rPr lang="en-US" dirty="0"/>
              <a:t>The temporal arteries are not more vulnerable than other arteries, but have leant their name to the disorder because the diagnosis is typically established by biopsy of these vessels. </a:t>
            </a:r>
          </a:p>
          <a:p>
            <a:r>
              <a:rPr lang="en-US" dirty="0"/>
              <a:t>Vertebral and ophthalmic arteries, as well as the aorta (giant cell aortitis), are other common sites of involvement. </a:t>
            </a:r>
          </a:p>
          <a:p>
            <a:r>
              <a:rPr lang="en-US" dirty="0"/>
              <a:t>Because ophthalmic artery vasculitis can lead to sudden and permanent blindness, affected individuals must be promptly diagnosed and treated promptly. </a:t>
            </a:r>
          </a:p>
          <a:p>
            <a:r>
              <a:rPr lang="en-US" dirty="0"/>
              <a:t>It is the most common form of vasculitis among older adults in developed countries</a:t>
            </a:r>
          </a:p>
        </p:txBody>
      </p:sp>
    </p:spTree>
    <p:extLst>
      <p:ext uri="{BB962C8B-B14F-4D97-AF65-F5344CB8AC3E}">
        <p14:creationId xmlns:p14="http://schemas.microsoft.com/office/powerpoint/2010/main" val="229119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29A5-236F-468D-BC37-AE82491513A7}"/>
              </a:ext>
            </a:extLst>
          </p:cNvPr>
          <p:cNvSpPr>
            <a:spLocks noGrp="1"/>
          </p:cNvSpPr>
          <p:nvPr>
            <p:ph type="title"/>
          </p:nvPr>
        </p:nvSpPr>
        <p:spPr/>
        <p:txBody>
          <a:bodyPr/>
          <a:lstStyle/>
          <a:p>
            <a:r>
              <a:rPr lang="en-US" dirty="0"/>
              <a:t>Pathogenesis </a:t>
            </a:r>
          </a:p>
        </p:txBody>
      </p:sp>
      <p:sp>
        <p:nvSpPr>
          <p:cNvPr id="3" name="Content Placeholder 2">
            <a:extLst>
              <a:ext uri="{FF2B5EF4-FFF2-40B4-BE49-F238E27FC236}">
                <a16:creationId xmlns:a16="http://schemas.microsoft.com/office/drawing/2014/main" id="{C5DF3C95-34E8-4A19-A194-2B5787733896}"/>
              </a:ext>
            </a:extLst>
          </p:cNvPr>
          <p:cNvSpPr>
            <a:spLocks noGrp="1"/>
          </p:cNvSpPr>
          <p:nvPr>
            <p:ph idx="1"/>
          </p:nvPr>
        </p:nvSpPr>
        <p:spPr/>
        <p:txBody>
          <a:bodyPr/>
          <a:lstStyle/>
          <a:p>
            <a:r>
              <a:rPr lang="en-US" dirty="0"/>
              <a:t>Giant cell arteritis likely occurs as a result of a T-cell– mediated immune response to an as-yet uncharacterized vessel wall antigen.</a:t>
            </a:r>
          </a:p>
          <a:p>
            <a:r>
              <a:rPr lang="en-US" dirty="0"/>
              <a:t>Pro-inflammatory cytokines (especially TNF) and anti-EC antibodies also contribute. </a:t>
            </a:r>
          </a:p>
        </p:txBody>
      </p:sp>
    </p:spTree>
    <p:extLst>
      <p:ext uri="{BB962C8B-B14F-4D97-AF65-F5344CB8AC3E}">
        <p14:creationId xmlns:p14="http://schemas.microsoft.com/office/powerpoint/2010/main" val="172312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6D6C-36C0-4CC7-8229-211C27D552B1}"/>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E54E7390-247B-4882-8852-2EA2F0D339B5}"/>
              </a:ext>
            </a:extLst>
          </p:cNvPr>
          <p:cNvSpPr>
            <a:spLocks noGrp="1"/>
          </p:cNvSpPr>
          <p:nvPr>
            <p:ph idx="1"/>
          </p:nvPr>
        </p:nvSpPr>
        <p:spPr/>
        <p:txBody>
          <a:bodyPr>
            <a:normAutofit fontScale="92500" lnSpcReduction="10000"/>
          </a:bodyPr>
          <a:lstStyle/>
          <a:p>
            <a:r>
              <a:rPr lang="en-US" dirty="0"/>
              <a:t>Temporal arteritis is rare before 50 years of age. Signs and symptoms may be vague and constitutional (e.g., fever, fatigue, weight loss) or take the form of facial pain or headache, most intense along the course of the superficial temporal artery, which is painful to palpation. </a:t>
            </a:r>
          </a:p>
          <a:p>
            <a:r>
              <a:rPr lang="en-US" dirty="0"/>
              <a:t>Ocular symptoms (associated with involvement of the ophthalmic artery) abruptly appear in about 50% of patients; these range from diplopia to complete vision loss. </a:t>
            </a:r>
          </a:p>
          <a:p>
            <a:r>
              <a:rPr lang="en-US" dirty="0"/>
              <a:t>Diagnosis depends on biopsy and histology; however, because the vascular inflammation is patchy, a negative biopsy result does not exclude the diagnosis. </a:t>
            </a:r>
          </a:p>
          <a:p>
            <a:r>
              <a:rPr lang="en-US" dirty="0"/>
              <a:t>Corticosteroid or anti-TNF therapies are effective treatments.</a:t>
            </a:r>
          </a:p>
        </p:txBody>
      </p:sp>
    </p:spTree>
    <p:extLst>
      <p:ext uri="{BB962C8B-B14F-4D97-AF65-F5344CB8AC3E}">
        <p14:creationId xmlns:p14="http://schemas.microsoft.com/office/powerpoint/2010/main" val="27869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A71A-5BAD-4C12-954A-5D1B44A14D65}"/>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56A23095-FA59-4607-8344-85760F700624}"/>
              </a:ext>
            </a:extLst>
          </p:cNvPr>
          <p:cNvSpPr>
            <a:spLocks noGrp="1"/>
          </p:cNvSpPr>
          <p:nvPr>
            <p:ph idx="1"/>
          </p:nvPr>
        </p:nvSpPr>
        <p:spPr/>
        <p:txBody>
          <a:bodyPr>
            <a:normAutofit fontScale="85000" lnSpcReduction="20000"/>
          </a:bodyPr>
          <a:lstStyle/>
          <a:p>
            <a:r>
              <a:rPr lang="en-US" dirty="0"/>
              <a:t>Involved arterial segments exhibit nodular intimal thickening (and occasional thromboses) that reduce the vessel diameter and cause distal ischemia. </a:t>
            </a:r>
          </a:p>
          <a:p>
            <a:r>
              <a:rPr lang="en-US" dirty="0"/>
              <a:t>The vast majority of lesions exhibit granulomatous inflammation within the inner media centered on the internal elastic membrane; there is an infiltrate of lymphocytes and macrophages, with multinucleate giant cells, and fragmentation of the internal elastic lamina.</a:t>
            </a:r>
          </a:p>
          <a:p>
            <a:r>
              <a:rPr lang="en-US" dirty="0"/>
              <a:t>In up to 25% of cases, granulomas and giant cells are absent, and lesions exhibit only a nonspecific </a:t>
            </a:r>
            <a:r>
              <a:rPr lang="en-US" dirty="0" err="1"/>
              <a:t>panarteritis</a:t>
            </a:r>
            <a:r>
              <a:rPr lang="en-US" dirty="0"/>
              <a:t> with a mixed infiltrate of acute and chronic inflammation. </a:t>
            </a:r>
          </a:p>
          <a:p>
            <a:r>
              <a:rPr lang="en-US" dirty="0"/>
              <a:t>Healing is marked by intimal thickening, medial thinning and scarring, and adventitial fibrosis. </a:t>
            </a:r>
          </a:p>
          <a:p>
            <a:r>
              <a:rPr lang="en-US" dirty="0"/>
              <a:t>Characteristically, lesions at different stages of development are seen within the same artery.</a:t>
            </a:r>
          </a:p>
        </p:txBody>
      </p:sp>
    </p:spTree>
    <p:extLst>
      <p:ext uri="{BB962C8B-B14F-4D97-AF65-F5344CB8AC3E}">
        <p14:creationId xmlns:p14="http://schemas.microsoft.com/office/powerpoint/2010/main" val="40154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AAA0-CC00-498E-B3BD-F269E6BE509B}"/>
              </a:ext>
            </a:extLst>
          </p:cNvPr>
          <p:cNvSpPr>
            <a:spLocks noGrp="1"/>
          </p:cNvSpPr>
          <p:nvPr>
            <p:ph type="title"/>
          </p:nvPr>
        </p:nvSpPr>
        <p:spPr/>
        <p:txBody>
          <a:bodyPr/>
          <a:lstStyle/>
          <a:p>
            <a:r>
              <a:rPr lang="en-US" dirty="0"/>
              <a:t>Takayasu arteritis </a:t>
            </a:r>
          </a:p>
        </p:txBody>
      </p:sp>
      <p:sp>
        <p:nvSpPr>
          <p:cNvPr id="3" name="Content Placeholder 2">
            <a:extLst>
              <a:ext uri="{FF2B5EF4-FFF2-40B4-BE49-F238E27FC236}">
                <a16:creationId xmlns:a16="http://schemas.microsoft.com/office/drawing/2014/main" id="{7C4D1248-E7FB-40D2-B464-E5EFE8AC0692}"/>
              </a:ext>
            </a:extLst>
          </p:cNvPr>
          <p:cNvSpPr>
            <a:spLocks noGrp="1"/>
          </p:cNvSpPr>
          <p:nvPr>
            <p:ph idx="1"/>
          </p:nvPr>
        </p:nvSpPr>
        <p:spPr/>
        <p:txBody>
          <a:bodyPr>
            <a:normAutofit fontScale="92500" lnSpcReduction="20000"/>
          </a:bodyPr>
          <a:lstStyle/>
          <a:p>
            <a:r>
              <a:rPr lang="en-US" dirty="0"/>
              <a:t>Is a granulomatous vasculitis of medium- and large-sized arteries characterized principally by ocular disturbances and marked weakening of the pulses in the upper extremities (hence the alternate name, pulseless disease). </a:t>
            </a:r>
          </a:p>
          <a:p>
            <a:r>
              <a:rPr lang="en-US" dirty="0"/>
              <a:t>This disorder manifests with transmural scarring and thickening of the aorta—particularly the aortic arch and great vessels—with severe luminal narrowing of the major branch vessels.</a:t>
            </a:r>
          </a:p>
          <a:p>
            <a:r>
              <a:rPr lang="en-US" dirty="0"/>
              <a:t>Aortic lesions share many of the clinical and histologic features of giant cell aortitis. </a:t>
            </a:r>
          </a:p>
          <a:p>
            <a:r>
              <a:rPr lang="en-US" dirty="0"/>
              <a:t>Indeed, the distinction between the two entities is made largely on the basis of a patient’s age; in those older than 50 years of age are said to have giant cell aortitis, and lesions that occur in those younger than 50 years of age are designated Takayasu aortitis.</a:t>
            </a:r>
          </a:p>
        </p:txBody>
      </p:sp>
    </p:spTree>
    <p:extLst>
      <p:ext uri="{BB962C8B-B14F-4D97-AF65-F5344CB8AC3E}">
        <p14:creationId xmlns:p14="http://schemas.microsoft.com/office/powerpoint/2010/main" val="1772112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5CC0D89D-DB89-4A00-94D6-075414F48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018" y="643466"/>
            <a:ext cx="8603964" cy="5571067"/>
          </a:xfrm>
          <a:prstGeom prst="rect">
            <a:avLst/>
          </a:prstGeom>
        </p:spPr>
      </p:pic>
    </p:spTree>
    <p:extLst>
      <p:ext uri="{BB962C8B-B14F-4D97-AF65-F5344CB8AC3E}">
        <p14:creationId xmlns:p14="http://schemas.microsoft.com/office/powerpoint/2010/main" val="384501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4B9A0F9D-5524-4DDF-B38B-21458CC036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09550"/>
            <a:ext cx="5333999" cy="6372225"/>
          </a:xfrm>
          <a:prstGeom prst="rect">
            <a:avLst/>
          </a:prstGeom>
        </p:spPr>
      </p:pic>
    </p:spTree>
    <p:extLst>
      <p:ext uri="{BB962C8B-B14F-4D97-AF65-F5344CB8AC3E}">
        <p14:creationId xmlns:p14="http://schemas.microsoft.com/office/powerpoint/2010/main" val="80503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2751-613D-4D18-A7F1-181329E5B002}"/>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7D85BA80-241B-4080-8C55-409765ECE152}"/>
              </a:ext>
            </a:extLst>
          </p:cNvPr>
          <p:cNvSpPr>
            <a:spLocks noGrp="1"/>
          </p:cNvSpPr>
          <p:nvPr>
            <p:ph idx="1"/>
          </p:nvPr>
        </p:nvSpPr>
        <p:spPr/>
        <p:txBody>
          <a:bodyPr/>
          <a:lstStyle/>
          <a:p>
            <a:r>
              <a:rPr lang="en-US" dirty="0"/>
              <a:t>Takayasu arteritis classically affects the aortic arch and arch vessels; one third of cases also involve the remainder of the aorta and its branches. </a:t>
            </a:r>
          </a:p>
          <a:p>
            <a:r>
              <a:rPr lang="en-US" dirty="0"/>
              <a:t>Occasionally, aortic root involvement causes dilation and aortic valve insufficiency. </a:t>
            </a:r>
          </a:p>
          <a:p>
            <a:r>
              <a:rPr lang="en-US" dirty="0"/>
              <a:t>Pulmonary arteries are involved in 50% of patients, and renal and coronary arteries also can be affected. </a:t>
            </a:r>
          </a:p>
          <a:p>
            <a:r>
              <a:rPr lang="en-US" dirty="0"/>
              <a:t>The takeoffs of the great vessels can be markedly narrowed and even obliterated, explaining the upper-extremity weakness and faint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carotid pulses. </a:t>
            </a:r>
            <a:endParaRPr lang="en-US" dirty="0"/>
          </a:p>
        </p:txBody>
      </p:sp>
    </p:spTree>
    <p:extLst>
      <p:ext uri="{BB962C8B-B14F-4D97-AF65-F5344CB8AC3E}">
        <p14:creationId xmlns:p14="http://schemas.microsoft.com/office/powerpoint/2010/main" val="5070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EA459-CDC1-46F1-B88D-BEDB45B1FB52}"/>
              </a:ext>
            </a:extLst>
          </p:cNvPr>
          <p:cNvSpPr>
            <a:spLocks noGrp="1"/>
          </p:cNvSpPr>
          <p:nvPr>
            <p:ph idx="1"/>
          </p:nvPr>
        </p:nvSpPr>
        <p:spPr/>
        <p:txBody>
          <a:bodyPr/>
          <a:lstStyle/>
          <a:p>
            <a:r>
              <a:rPr lang="en-US" dirty="0"/>
              <a:t>The histologic picture encompasses a spectrum ranging from adventitial mononuclear infiltrates and perivascular cuffing of the vasa vasorum, to intense transmural mononuclear inflammation, to granulomatous inflammation, replete with giant cells and patchy medial necrosis.</a:t>
            </a:r>
          </a:p>
          <a:p>
            <a:r>
              <a:rPr lang="en-US" dirty="0"/>
              <a:t>The inflammation is associated with irregular thickening of the vessel wall, intimal hyperplasia, and adventitial fibrosis.</a:t>
            </a:r>
          </a:p>
          <a:p>
            <a:endParaRPr lang="en-US" dirty="0"/>
          </a:p>
        </p:txBody>
      </p:sp>
    </p:spTree>
    <p:extLst>
      <p:ext uri="{BB962C8B-B14F-4D97-AF65-F5344CB8AC3E}">
        <p14:creationId xmlns:p14="http://schemas.microsoft.com/office/powerpoint/2010/main" val="139091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2D0B0-E571-4660-ACC8-A83BB41B57A0}"/>
              </a:ext>
            </a:extLst>
          </p:cNvPr>
          <p:cNvSpPr>
            <a:spLocks noGrp="1"/>
          </p:cNvSpPr>
          <p:nvPr>
            <p:ph type="title"/>
          </p:nvPr>
        </p:nvSpPr>
        <p:spPr/>
        <p:txBody>
          <a:bodyPr/>
          <a:lstStyle/>
          <a:p>
            <a:r>
              <a:rPr lang="en-US" dirty="0"/>
              <a:t>Vasculitis</a:t>
            </a:r>
          </a:p>
        </p:txBody>
      </p:sp>
      <p:sp>
        <p:nvSpPr>
          <p:cNvPr id="3" name="Content Placeholder 2">
            <a:extLst>
              <a:ext uri="{FF2B5EF4-FFF2-40B4-BE49-F238E27FC236}">
                <a16:creationId xmlns:a16="http://schemas.microsoft.com/office/drawing/2014/main" id="{BD5F6F87-C06E-4B2C-9D5B-50C815A998F3}"/>
              </a:ext>
            </a:extLst>
          </p:cNvPr>
          <p:cNvSpPr>
            <a:spLocks noGrp="1"/>
          </p:cNvSpPr>
          <p:nvPr>
            <p:ph idx="1"/>
          </p:nvPr>
        </p:nvSpPr>
        <p:spPr/>
        <p:txBody>
          <a:bodyPr/>
          <a:lstStyle/>
          <a:p>
            <a:r>
              <a:rPr lang="en-US" dirty="0"/>
              <a:t>is a general term for vessel wall inflammation. </a:t>
            </a:r>
          </a:p>
          <a:p>
            <a:r>
              <a:rPr lang="en-US" dirty="0"/>
              <a:t>The two most common pathogenic mechanisms of vasculitis are immune-mediated inflammation and direct vascular invasion by infectious pathogens.</a:t>
            </a:r>
          </a:p>
          <a:p>
            <a:endParaRPr lang="en-US" dirty="0"/>
          </a:p>
        </p:txBody>
      </p:sp>
    </p:spTree>
    <p:extLst>
      <p:ext uri="{BB962C8B-B14F-4D97-AF65-F5344CB8AC3E}">
        <p14:creationId xmlns:p14="http://schemas.microsoft.com/office/powerpoint/2010/main" val="148739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D9B6-3E51-4A06-8453-E48A2AEDA730}"/>
              </a:ext>
            </a:extLst>
          </p:cNvPr>
          <p:cNvSpPr>
            <a:spLocks noGrp="1"/>
          </p:cNvSpPr>
          <p:nvPr>
            <p:ph type="title"/>
          </p:nvPr>
        </p:nvSpPr>
        <p:spPr>
          <a:xfrm>
            <a:off x="838200" y="365125"/>
            <a:ext cx="10515600" cy="504887"/>
          </a:xfrm>
        </p:spPr>
        <p:txBody>
          <a:bodyPr>
            <a:normAutofit fontScale="90000"/>
          </a:bodyPr>
          <a:lstStyle/>
          <a:p>
            <a:r>
              <a:rPr lang="en-US" dirty="0"/>
              <a:t>Clinical Features </a:t>
            </a:r>
          </a:p>
        </p:txBody>
      </p:sp>
      <p:sp>
        <p:nvSpPr>
          <p:cNvPr id="3" name="Content Placeholder 2">
            <a:extLst>
              <a:ext uri="{FF2B5EF4-FFF2-40B4-BE49-F238E27FC236}">
                <a16:creationId xmlns:a16="http://schemas.microsoft.com/office/drawing/2014/main" id="{D0341D5B-962B-4220-9511-946816881BDB}"/>
              </a:ext>
            </a:extLst>
          </p:cNvPr>
          <p:cNvSpPr>
            <a:spLocks noGrp="1"/>
          </p:cNvSpPr>
          <p:nvPr>
            <p:ph idx="1"/>
          </p:nvPr>
        </p:nvSpPr>
        <p:spPr>
          <a:xfrm>
            <a:off x="838200" y="1029810"/>
            <a:ext cx="10515600" cy="5147153"/>
          </a:xfrm>
        </p:spPr>
        <p:txBody>
          <a:bodyPr>
            <a:normAutofit fontScale="92500" lnSpcReduction="20000"/>
          </a:bodyPr>
          <a:lstStyle/>
          <a:p>
            <a:r>
              <a:rPr lang="en-US" dirty="0"/>
              <a:t>Initial signs and symptoms usually are nonspecific, including fatigue, weight loss, and fever. With progression, vascular signs and symptoms appear and dominate the clinical picture. </a:t>
            </a:r>
          </a:p>
          <a:p>
            <a:r>
              <a:rPr lang="en-US" dirty="0"/>
              <a:t>These include reduced upper-extremity blood pressure and pulse strength; neurologic deficits; and ocular disturbances, including visual field defects, retinal hemorrhages, and total blindness. </a:t>
            </a:r>
          </a:p>
          <a:p>
            <a:r>
              <a:rPr lang="en-US" dirty="0"/>
              <a:t>Distal aorta disease can manifest as leg claudication, and pulmonary artery involvement can cause pulmonary hypertension. </a:t>
            </a:r>
          </a:p>
          <a:p>
            <a:r>
              <a:rPr lang="en-US" dirty="0"/>
              <a:t>Narrowing of the coronary ostia can lead to myocardial infarction, and involvement of the renal arteries causes systemic hypertension in roughly one half of patients. </a:t>
            </a:r>
          </a:p>
          <a:p>
            <a:r>
              <a:rPr lang="en-US" dirty="0"/>
              <a:t>The evolution of the disease is variable. </a:t>
            </a:r>
          </a:p>
          <a:p>
            <a:r>
              <a:rPr lang="en-US" dirty="0"/>
              <a:t>Some cases rapidly progress, while others become quiescent after 1 to 2 years. In the latter scenario, long-term survival, albeit with visual or neurologic deficits, is possible.</a:t>
            </a:r>
          </a:p>
        </p:txBody>
      </p:sp>
    </p:spTree>
    <p:extLst>
      <p:ext uri="{BB962C8B-B14F-4D97-AF65-F5344CB8AC3E}">
        <p14:creationId xmlns:p14="http://schemas.microsoft.com/office/powerpoint/2010/main" val="11929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D3F4-53ED-4AF6-B033-413C49BDA99C}"/>
              </a:ext>
            </a:extLst>
          </p:cNvPr>
          <p:cNvSpPr>
            <a:spLocks noGrp="1"/>
          </p:cNvSpPr>
          <p:nvPr>
            <p:ph type="title"/>
          </p:nvPr>
        </p:nvSpPr>
        <p:spPr/>
        <p:txBody>
          <a:bodyPr/>
          <a:lstStyle/>
          <a:p>
            <a:r>
              <a:rPr lang="en-US" dirty="0"/>
              <a:t>Polyarteritis Nodosa </a:t>
            </a:r>
          </a:p>
        </p:txBody>
      </p:sp>
      <p:sp>
        <p:nvSpPr>
          <p:cNvPr id="3" name="Content Placeholder 2">
            <a:extLst>
              <a:ext uri="{FF2B5EF4-FFF2-40B4-BE49-F238E27FC236}">
                <a16:creationId xmlns:a16="http://schemas.microsoft.com/office/drawing/2014/main" id="{5A275DC6-8505-49C0-A510-062E7DC07FD9}"/>
              </a:ext>
            </a:extLst>
          </p:cNvPr>
          <p:cNvSpPr>
            <a:spLocks noGrp="1"/>
          </p:cNvSpPr>
          <p:nvPr>
            <p:ph idx="1"/>
          </p:nvPr>
        </p:nvSpPr>
        <p:spPr/>
        <p:txBody>
          <a:bodyPr/>
          <a:lstStyle/>
          <a:p>
            <a:r>
              <a:rPr lang="en-US" dirty="0"/>
              <a:t>Polyarteritis nodosa (PAN) is a systemic vasculitis of small- or medium-sized muscular arteries; it typically involves the renal and visceral vessels and spares the pulmonary circulation. </a:t>
            </a:r>
          </a:p>
          <a:p>
            <a:r>
              <a:rPr lang="en-US" dirty="0"/>
              <a:t>There is no association with ANCAs, but one third of patients have chronic hepatitis B infection, which leads to the formation of immune complexes containing hepatitis B antigens that deposit in affected vessels.</a:t>
            </a:r>
          </a:p>
        </p:txBody>
      </p:sp>
    </p:spTree>
    <p:extLst>
      <p:ext uri="{BB962C8B-B14F-4D97-AF65-F5344CB8AC3E}">
        <p14:creationId xmlns:p14="http://schemas.microsoft.com/office/powerpoint/2010/main" val="177973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B547-BDFA-44AC-997C-40E225AE7A44}"/>
              </a:ext>
            </a:extLst>
          </p:cNvPr>
          <p:cNvSpPr>
            <a:spLocks noGrp="1"/>
          </p:cNvSpPr>
          <p:nvPr>
            <p:ph type="title"/>
          </p:nvPr>
        </p:nvSpPr>
        <p:spPr>
          <a:xfrm>
            <a:off x="838200" y="365126"/>
            <a:ext cx="10515600" cy="531520"/>
          </a:xfrm>
        </p:spPr>
        <p:txBody>
          <a:bodyPr>
            <a:normAutofit fontScale="90000"/>
          </a:bodyPr>
          <a:lstStyle/>
          <a:p>
            <a:r>
              <a:rPr lang="en-US" dirty="0"/>
              <a:t>MORPHOLOGY</a:t>
            </a:r>
          </a:p>
        </p:txBody>
      </p:sp>
      <p:sp>
        <p:nvSpPr>
          <p:cNvPr id="3" name="Content Placeholder 2">
            <a:extLst>
              <a:ext uri="{FF2B5EF4-FFF2-40B4-BE49-F238E27FC236}">
                <a16:creationId xmlns:a16="http://schemas.microsoft.com/office/drawing/2014/main" id="{D227BB9B-1376-49CF-8CC6-BF3CC3603FCA}"/>
              </a:ext>
            </a:extLst>
          </p:cNvPr>
          <p:cNvSpPr>
            <a:spLocks noGrp="1"/>
          </p:cNvSpPr>
          <p:nvPr>
            <p:ph idx="1"/>
          </p:nvPr>
        </p:nvSpPr>
        <p:spPr>
          <a:xfrm>
            <a:off x="838200" y="1065320"/>
            <a:ext cx="10515600" cy="5111643"/>
          </a:xfrm>
        </p:spPr>
        <p:txBody>
          <a:bodyPr>
            <a:normAutofit fontScale="77500" lnSpcReduction="20000"/>
          </a:bodyPr>
          <a:lstStyle/>
          <a:p>
            <a:r>
              <a:rPr lang="en-US" dirty="0" err="1"/>
              <a:t>lassic</a:t>
            </a:r>
            <a:r>
              <a:rPr lang="en-US" dirty="0"/>
              <a:t> PAN is a segmental transmural necrotizing inflammation of small- to medium-sized arteries, often with superimposed thrombosis.</a:t>
            </a:r>
          </a:p>
          <a:p>
            <a:r>
              <a:rPr lang="en-US" dirty="0"/>
              <a:t>Kidney, heart, liver, and gastrointestinal tract vessels are affected in descending order of frequency. </a:t>
            </a:r>
          </a:p>
          <a:p>
            <a:r>
              <a:rPr lang="en-US" dirty="0"/>
              <a:t>Lesions usually involve only part of the vessel circumference and have a predilection for branch points. </a:t>
            </a:r>
          </a:p>
          <a:p>
            <a:r>
              <a:rPr lang="en-US" dirty="0"/>
              <a:t>Impaired perfusion may lead to ulcerations, infarcts, ischemic atrophy, or hemorrhages in the distribution of affected vessels. </a:t>
            </a:r>
          </a:p>
          <a:p>
            <a:r>
              <a:rPr lang="en-US" dirty="0"/>
              <a:t>The inflammatory process also weakens the arterial wall, leading to aneurysms and rupture. </a:t>
            </a:r>
          </a:p>
          <a:p>
            <a:r>
              <a:rPr lang="en-US" dirty="0"/>
              <a:t>In the acute phase, there is transmural mixed inflammatory infiltrate composed of neutrophils and mononuclear cells, frequently accompanied by fibrinoid necrosis and luminal thrombosis.</a:t>
            </a:r>
          </a:p>
          <a:p>
            <a:r>
              <a:rPr lang="en-US" dirty="0"/>
              <a:t>Older lesions show fibrous thickening of the vessel wall extending into the adventitia.</a:t>
            </a:r>
          </a:p>
          <a:p>
            <a:r>
              <a:rPr lang="en-US" dirty="0"/>
              <a:t>Characteristically, all stages of activity (from early to late) coexist in different vessels or even within the same </a:t>
            </a:r>
            <a:r>
              <a:rPr lang="en-US" dirty="0" err="1"/>
              <a:t>vessel,suggesting</a:t>
            </a:r>
            <a:r>
              <a:rPr lang="en-US" dirty="0"/>
              <a:t> ongoing and recurrent pathogenic insults.</a:t>
            </a:r>
          </a:p>
        </p:txBody>
      </p:sp>
    </p:spTree>
    <p:extLst>
      <p:ext uri="{BB962C8B-B14F-4D97-AF65-F5344CB8AC3E}">
        <p14:creationId xmlns:p14="http://schemas.microsoft.com/office/powerpoint/2010/main" val="2653007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mountain&#10;&#10;Description automatically generated with low confidence">
            <a:extLst>
              <a:ext uri="{FF2B5EF4-FFF2-40B4-BE49-F238E27FC236}">
                <a16:creationId xmlns:a16="http://schemas.microsoft.com/office/drawing/2014/main" id="{3C61BE14-D647-417C-8A1A-A35592577B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9730" y="643466"/>
            <a:ext cx="6612540" cy="5571067"/>
          </a:xfrm>
          <a:prstGeom prst="rect">
            <a:avLst/>
          </a:prstGeom>
        </p:spPr>
      </p:pic>
    </p:spTree>
    <p:extLst>
      <p:ext uri="{BB962C8B-B14F-4D97-AF65-F5344CB8AC3E}">
        <p14:creationId xmlns:p14="http://schemas.microsoft.com/office/powerpoint/2010/main" val="222045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6A72-8125-4C5F-8AD6-5084057E9982}"/>
              </a:ext>
            </a:extLst>
          </p:cNvPr>
          <p:cNvSpPr>
            <a:spLocks noGrp="1"/>
          </p:cNvSpPr>
          <p:nvPr>
            <p:ph type="title"/>
          </p:nvPr>
        </p:nvSpPr>
        <p:spPr>
          <a:xfrm>
            <a:off x="838200" y="365125"/>
            <a:ext cx="10515600" cy="602541"/>
          </a:xfrm>
        </p:spPr>
        <p:txBody>
          <a:bodyPr>
            <a:normAutofit fontScale="90000"/>
          </a:bodyPr>
          <a:lstStyle/>
          <a:p>
            <a:r>
              <a:rPr lang="en-US" dirty="0"/>
              <a:t>Clinical Features </a:t>
            </a:r>
          </a:p>
        </p:txBody>
      </p:sp>
      <p:sp>
        <p:nvSpPr>
          <p:cNvPr id="3" name="Content Placeholder 2">
            <a:extLst>
              <a:ext uri="{FF2B5EF4-FFF2-40B4-BE49-F238E27FC236}">
                <a16:creationId xmlns:a16="http://schemas.microsoft.com/office/drawing/2014/main" id="{CF33443D-33D9-42CE-9772-CC16EAFC19A8}"/>
              </a:ext>
            </a:extLst>
          </p:cNvPr>
          <p:cNvSpPr>
            <a:spLocks noGrp="1"/>
          </p:cNvSpPr>
          <p:nvPr>
            <p:ph idx="1"/>
          </p:nvPr>
        </p:nvSpPr>
        <p:spPr>
          <a:xfrm>
            <a:off x="838200" y="1171852"/>
            <a:ext cx="10515600" cy="5005111"/>
          </a:xfrm>
        </p:spPr>
        <p:txBody>
          <a:bodyPr>
            <a:normAutofit fontScale="85000" lnSpcReduction="20000"/>
          </a:bodyPr>
          <a:lstStyle/>
          <a:p>
            <a:r>
              <a:rPr lang="en-US" dirty="0"/>
              <a:t>PAN is primarily a disease of young adults but can occur in all age groups. </a:t>
            </a:r>
          </a:p>
          <a:p>
            <a:r>
              <a:rPr lang="en-US" dirty="0"/>
              <a:t>The clinical course typically is episodic, with long symptom-free intervals.</a:t>
            </a:r>
          </a:p>
          <a:p>
            <a:r>
              <a:rPr lang="en-US" dirty="0"/>
              <a:t>The systemic findings—malaise, fever, and weight loss—are nonspecific, and the vascular involvement is widely scattered, so that the clinical manifestations can be varied and puzzling. </a:t>
            </a:r>
          </a:p>
          <a:p>
            <a:r>
              <a:rPr lang="en-US" dirty="0"/>
              <a:t>A “classic” presentation involves involve some combination of rapidly accelerating hypertension due to renal artery involvement; abdominal pain and bloody stools caused by gastrointestinal lesions; diffuse muscular aches and pains; and peripheral neuritis, predominantly affecting motor nerves. </a:t>
            </a:r>
          </a:p>
          <a:p>
            <a:r>
              <a:rPr lang="en-US" dirty="0"/>
              <a:t>Renal involvement often is prominent and is a major cause of death. </a:t>
            </a:r>
          </a:p>
          <a:p>
            <a:r>
              <a:rPr lang="en-US" dirty="0"/>
              <a:t>Untreated, PAN typically is fatal; however, with immunosuppression, 5-year survival is close to 80%. </a:t>
            </a:r>
          </a:p>
          <a:p>
            <a:r>
              <a:rPr lang="en-US" dirty="0"/>
              <a:t>Relapse occurs in up to 25% of the cases, more often in non–HBV-associated cases than those that follow HBV infection. </a:t>
            </a:r>
          </a:p>
          <a:p>
            <a:r>
              <a:rPr lang="en-US" dirty="0"/>
              <a:t>The latter have a better long-term prognosis.</a:t>
            </a:r>
          </a:p>
        </p:txBody>
      </p:sp>
    </p:spTree>
    <p:extLst>
      <p:ext uri="{BB962C8B-B14F-4D97-AF65-F5344CB8AC3E}">
        <p14:creationId xmlns:p14="http://schemas.microsoft.com/office/powerpoint/2010/main" val="292281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E29827-D76D-4612-9475-0BF2D4CCB587}"/>
              </a:ext>
            </a:extLst>
          </p:cNvPr>
          <p:cNvSpPr>
            <a:spLocks noGrp="1"/>
          </p:cNvSpPr>
          <p:nvPr>
            <p:ph idx="1"/>
          </p:nvPr>
        </p:nvSpPr>
        <p:spPr>
          <a:xfrm>
            <a:off x="838200" y="816746"/>
            <a:ext cx="10515600" cy="5360217"/>
          </a:xfrm>
        </p:spPr>
        <p:txBody>
          <a:bodyPr>
            <a:normAutofit fontScale="92500" lnSpcReduction="10000"/>
          </a:bodyPr>
          <a:lstStyle/>
          <a:p>
            <a:r>
              <a:rPr lang="en-US" b="1" dirty="0"/>
              <a:t>Kawasaki Disease</a:t>
            </a:r>
          </a:p>
          <a:p>
            <a:r>
              <a:rPr lang="en-US" dirty="0"/>
              <a:t>Is an acute, febrile, usually self-limited illness of infancy and childhood associated with an arteritis of mainly large- to medium-sized vessels. </a:t>
            </a:r>
          </a:p>
          <a:p>
            <a:r>
              <a:rPr lang="en-US" dirty="0"/>
              <a:t>Approximately 80% of patients are younger than 4 years of age. </a:t>
            </a:r>
          </a:p>
          <a:p>
            <a:r>
              <a:rPr lang="en-US" dirty="0"/>
              <a:t>Its clinical significance stems from the involvement of coronary arteries.</a:t>
            </a:r>
          </a:p>
          <a:p>
            <a:r>
              <a:rPr lang="en-US" dirty="0"/>
              <a:t>Coronary arteritis can result in aneurysms that rupture or thrombose, causing myocardial infarction. </a:t>
            </a:r>
          </a:p>
          <a:p>
            <a:r>
              <a:rPr lang="en-US" dirty="0"/>
              <a:t>In genetically susceptible individuals, a variety of infectious agents (mostly viral) have been posited to trigger the disease. </a:t>
            </a:r>
          </a:p>
          <a:p>
            <a:r>
              <a:rPr lang="en-US" dirty="0"/>
              <a:t>The vasculitis may result from a delayed-type hypersensitivity response directed against cross-reactive or newly uncovered vascular antigen(s).</a:t>
            </a:r>
          </a:p>
          <a:p>
            <a:r>
              <a:rPr lang="en-US" dirty="0"/>
              <a:t>Subsequent cytokine production and polyclonal B cell activation result in auto-antibodies to ECs and SMCs that precipitate the vasculitis.</a:t>
            </a:r>
          </a:p>
        </p:txBody>
      </p:sp>
    </p:spTree>
    <p:extLst>
      <p:ext uri="{BB962C8B-B14F-4D97-AF65-F5344CB8AC3E}">
        <p14:creationId xmlns:p14="http://schemas.microsoft.com/office/powerpoint/2010/main" val="3444983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9293-22AF-4B22-B05E-D988081DE797}"/>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B5DA0D76-A1F6-488C-A9DF-E3B9C883DF70}"/>
              </a:ext>
            </a:extLst>
          </p:cNvPr>
          <p:cNvSpPr>
            <a:spLocks noGrp="1"/>
          </p:cNvSpPr>
          <p:nvPr>
            <p:ph idx="1"/>
          </p:nvPr>
        </p:nvSpPr>
        <p:spPr/>
        <p:txBody>
          <a:bodyPr>
            <a:normAutofit lnSpcReduction="10000"/>
          </a:bodyPr>
          <a:lstStyle/>
          <a:p>
            <a:r>
              <a:rPr lang="en-US" dirty="0"/>
              <a:t>The vasculitis resembles that seen in polyarteritis nodosa.</a:t>
            </a:r>
          </a:p>
          <a:p>
            <a:r>
              <a:rPr lang="en-US" dirty="0"/>
              <a:t>There is a dense transmural inflammatory infiltrate, although fibrinoid necrosis usually is less prominent than in polyarteritis nodosa. </a:t>
            </a:r>
          </a:p>
          <a:p>
            <a:r>
              <a:rPr lang="en-US" dirty="0"/>
              <a:t>The vasculitis typically subsides spontaneously or in response to treatment, but aneurysm formation due to wall damage may supervene.</a:t>
            </a:r>
          </a:p>
          <a:p>
            <a:r>
              <a:rPr lang="en-US" dirty="0"/>
              <a:t>As with other </a:t>
            </a:r>
            <a:r>
              <a:rPr lang="en-US" dirty="0" err="1"/>
              <a:t>arteritides,healing</a:t>
            </a:r>
            <a:r>
              <a:rPr lang="en-US" dirty="0"/>
              <a:t> may be accompanied by the development of obstructive intimal thickening.</a:t>
            </a:r>
          </a:p>
          <a:p>
            <a:r>
              <a:rPr lang="en-US" dirty="0"/>
              <a:t> Pathologic changes outside the cardiovascular system are rarely significant.</a:t>
            </a:r>
          </a:p>
        </p:txBody>
      </p:sp>
    </p:spTree>
    <p:extLst>
      <p:ext uri="{BB962C8B-B14F-4D97-AF65-F5344CB8AC3E}">
        <p14:creationId xmlns:p14="http://schemas.microsoft.com/office/powerpoint/2010/main" val="1039364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9B22-7B28-47FC-A0B3-35EA1BF681CA}"/>
              </a:ext>
            </a:extLst>
          </p:cNvPr>
          <p:cNvSpPr>
            <a:spLocks noGrp="1"/>
          </p:cNvSpPr>
          <p:nvPr>
            <p:ph type="title"/>
          </p:nvPr>
        </p:nvSpPr>
        <p:spPr>
          <a:xfrm>
            <a:off x="838200" y="365126"/>
            <a:ext cx="10515600" cy="469376"/>
          </a:xfrm>
        </p:spPr>
        <p:txBody>
          <a:bodyPr>
            <a:normAutofit fontScale="90000"/>
          </a:bodyPr>
          <a:lstStyle/>
          <a:p>
            <a:r>
              <a:rPr lang="en-US" dirty="0"/>
              <a:t>Clinical Features </a:t>
            </a:r>
          </a:p>
        </p:txBody>
      </p:sp>
      <p:sp>
        <p:nvSpPr>
          <p:cNvPr id="3" name="Content Placeholder 2">
            <a:extLst>
              <a:ext uri="{FF2B5EF4-FFF2-40B4-BE49-F238E27FC236}">
                <a16:creationId xmlns:a16="http://schemas.microsoft.com/office/drawing/2014/main" id="{BE7B903E-E7A1-482A-894D-39250BE5DF20}"/>
              </a:ext>
            </a:extLst>
          </p:cNvPr>
          <p:cNvSpPr>
            <a:spLocks noGrp="1"/>
          </p:cNvSpPr>
          <p:nvPr>
            <p:ph idx="1"/>
          </p:nvPr>
        </p:nvSpPr>
        <p:spPr>
          <a:xfrm>
            <a:off x="838200" y="967666"/>
            <a:ext cx="10515600" cy="5209297"/>
          </a:xfrm>
        </p:spPr>
        <p:txBody>
          <a:bodyPr>
            <a:normAutofit lnSpcReduction="10000"/>
          </a:bodyPr>
          <a:lstStyle/>
          <a:p>
            <a:r>
              <a:rPr lang="en-US" dirty="0"/>
              <a:t>Kawasaki disease typically manifests with conjunctival and oral erythema and blistering, edema of the hands and feet, erythema of the palms and soles, a desquamative rash, and cervical lymph node enlargement (hence its other name, mucocutaneous lymph node syndrome). </a:t>
            </a:r>
          </a:p>
          <a:p>
            <a:r>
              <a:rPr lang="en-US" dirty="0"/>
              <a:t>Approximately 20% of untreated patients develop cardiovascular sequelae, ranging from asymptomatic coronary arteritis, to coronary artery ectasia, to large coronary artery aneurysms (7 to 8 mm in diameter); the latter may be associated with rupture, thrombosis, myocardial infarction, and/or sudden death. </a:t>
            </a:r>
          </a:p>
          <a:p>
            <a:r>
              <a:rPr lang="en-US" dirty="0"/>
              <a:t>Treatment consists of intravenous immunoglobulin infusions (which suppress inflammation through unclear mechanisms) and aspirin, which when given together markedly decrease the incidence of symptomatic coronary artery disease.</a:t>
            </a:r>
          </a:p>
        </p:txBody>
      </p:sp>
    </p:spTree>
    <p:extLst>
      <p:ext uri="{BB962C8B-B14F-4D97-AF65-F5344CB8AC3E}">
        <p14:creationId xmlns:p14="http://schemas.microsoft.com/office/powerpoint/2010/main" val="280322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402A6-DCC1-4B59-96B2-A3F2D746FCC7}"/>
              </a:ext>
            </a:extLst>
          </p:cNvPr>
          <p:cNvSpPr>
            <a:spLocks noGrp="1"/>
          </p:cNvSpPr>
          <p:nvPr>
            <p:ph idx="1"/>
          </p:nvPr>
        </p:nvSpPr>
        <p:spPr>
          <a:xfrm>
            <a:off x="838200" y="710214"/>
            <a:ext cx="10515600" cy="5466749"/>
          </a:xfrm>
        </p:spPr>
        <p:txBody>
          <a:bodyPr>
            <a:normAutofit fontScale="70000" lnSpcReduction="20000"/>
          </a:bodyPr>
          <a:lstStyle/>
          <a:p>
            <a:r>
              <a:rPr lang="en-US" b="1" dirty="0"/>
              <a:t>Microscopic polyangiitis </a:t>
            </a:r>
          </a:p>
          <a:p>
            <a:r>
              <a:rPr lang="en-US" dirty="0"/>
              <a:t>Is a necrotizing vasculitis that generally affects capillaries, as well as small arterioles and venules. </a:t>
            </a:r>
          </a:p>
          <a:p>
            <a:r>
              <a:rPr lang="en-US" dirty="0"/>
              <a:t>It also is called hypersensitivity vasculitis or </a:t>
            </a:r>
            <a:r>
              <a:rPr lang="en-US" dirty="0" err="1"/>
              <a:t>leukocytoclastic</a:t>
            </a:r>
            <a:r>
              <a:rPr lang="en-US" dirty="0"/>
              <a:t> vasculitis. </a:t>
            </a:r>
          </a:p>
          <a:p>
            <a:r>
              <a:rPr lang="en-US" dirty="0"/>
              <a:t>Unlike in PAN, all lesions of microscopic polyangiitis tend to be of the same age in any given patient. </a:t>
            </a:r>
          </a:p>
          <a:p>
            <a:r>
              <a:rPr lang="en-US" dirty="0"/>
              <a:t>The skin, mucous membranes, lungs, brain, heart, gastrointestinal tract, kidneys, and muscle all can be involved; necrotizing glomerulonephritis (seen in 90% of patients) and pulmonary </a:t>
            </a:r>
            <a:r>
              <a:rPr lang="en-US" dirty="0" err="1"/>
              <a:t>capillaritis</a:t>
            </a:r>
            <a:r>
              <a:rPr lang="en-US" dirty="0"/>
              <a:t> are particularly common. </a:t>
            </a:r>
          </a:p>
          <a:p>
            <a:r>
              <a:rPr lang="en-US" dirty="0"/>
              <a:t>Microscopic angiitis can be a feature of a number of immune disorders, such as Henoch-</a:t>
            </a:r>
            <a:r>
              <a:rPr lang="en-US" dirty="0" err="1"/>
              <a:t>Schönlein</a:t>
            </a:r>
            <a:r>
              <a:rPr lang="en-US" dirty="0"/>
              <a:t> purpura, essential mixed cryoglobulinemia, or the vasculitis associated with connective tissue disorders. </a:t>
            </a:r>
          </a:p>
          <a:p>
            <a:r>
              <a:rPr lang="en-US" dirty="0"/>
              <a:t>In some cases, antibody responses to antigens such as drugs (e.g., penicillin), microorganisms (e.g., streptococci), heterologous proteins, or tumor proteins have been implicated. </a:t>
            </a:r>
          </a:p>
          <a:p>
            <a:r>
              <a:rPr lang="en-US" dirty="0"/>
              <a:t>These reactions can either lead to immune complex deposition or trigger secondary immune responses (e.g., the development of ANCAs) that are pathogenic. </a:t>
            </a:r>
          </a:p>
          <a:p>
            <a:r>
              <a:rPr lang="en-US" dirty="0"/>
              <a:t>Indeed, most cases of microscopic polyangiitis are associated with MPO-ANCA. </a:t>
            </a:r>
          </a:p>
          <a:p>
            <a:r>
              <a:rPr lang="en-US" dirty="0"/>
              <a:t>Recruitment and activation of neutrophils within affected vascular beds is probably responsible for the disease manifestations.</a:t>
            </a:r>
          </a:p>
        </p:txBody>
      </p:sp>
    </p:spTree>
    <p:extLst>
      <p:ext uri="{BB962C8B-B14F-4D97-AF65-F5344CB8AC3E}">
        <p14:creationId xmlns:p14="http://schemas.microsoft.com/office/powerpoint/2010/main" val="1503762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D6AA-AD64-413B-A8E2-1D28B7C4F7E6}"/>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D96AD8F3-A46E-41C0-8EB4-DBC314B62B3F}"/>
              </a:ext>
            </a:extLst>
          </p:cNvPr>
          <p:cNvSpPr>
            <a:spLocks noGrp="1"/>
          </p:cNvSpPr>
          <p:nvPr>
            <p:ph idx="1"/>
          </p:nvPr>
        </p:nvSpPr>
        <p:spPr/>
        <p:txBody>
          <a:bodyPr/>
          <a:lstStyle/>
          <a:p>
            <a:r>
              <a:rPr lang="en-US" dirty="0"/>
              <a:t>Depending on the vascular bed involved, major features include hemoptysis, hematuria, proteinuria, abdominal pain or bleeding, muscle pain or weakness, and palpable cutaneous purpura. </a:t>
            </a:r>
          </a:p>
          <a:p>
            <a:r>
              <a:rPr lang="en-US" dirty="0"/>
              <a:t>With the exception of patients with </a:t>
            </a:r>
            <a:r>
              <a:rPr lang="en-US" dirty="0" err="1"/>
              <a:t>idespread</a:t>
            </a:r>
            <a:r>
              <a:rPr lang="en-US" dirty="0"/>
              <a:t> renal or CNS involvement, immunosuppression and removal of the offending agent induce durable remissions.</a:t>
            </a:r>
          </a:p>
        </p:txBody>
      </p:sp>
    </p:spTree>
    <p:extLst>
      <p:ext uri="{BB962C8B-B14F-4D97-AF65-F5344CB8AC3E}">
        <p14:creationId xmlns:p14="http://schemas.microsoft.com/office/powerpoint/2010/main" val="22339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3ACB0-DD45-4291-B26B-C240DD199007}"/>
              </a:ext>
            </a:extLst>
          </p:cNvPr>
          <p:cNvSpPr>
            <a:spLocks noGrp="1"/>
          </p:cNvSpPr>
          <p:nvPr>
            <p:ph idx="1"/>
          </p:nvPr>
        </p:nvSpPr>
        <p:spPr>
          <a:xfrm>
            <a:off x="838200" y="843379"/>
            <a:ext cx="10515600" cy="5333584"/>
          </a:xfrm>
        </p:spPr>
        <p:txBody>
          <a:bodyPr>
            <a:normAutofit/>
          </a:bodyPr>
          <a:lstStyle/>
          <a:p>
            <a:r>
              <a:rPr lang="en-US" dirty="0"/>
              <a:t>Physical and chemical injury, including that due to radiation, mechanical trauma, and toxins, also can cause vasculitis. </a:t>
            </a:r>
          </a:p>
          <a:p>
            <a:r>
              <a:rPr lang="en-US" dirty="0"/>
              <a:t>Some 20 primary forms of vasculitis are recognized, and classification schemes attempt (with variable success) to group them according to vessel diameter, role of immune complexes, presence of specific autoantibodies, granuloma formation, organ specificity, and even population demographics.</a:t>
            </a:r>
          </a:p>
          <a:p>
            <a:r>
              <a:rPr lang="en-US" dirty="0"/>
              <a:t>The possible clinical manifestations are protean, but they largely depend on the specific vascular bed that is affected. </a:t>
            </a:r>
          </a:p>
          <a:p>
            <a:r>
              <a:rPr lang="en-US" dirty="0"/>
              <a:t>Besides findings referable to the affected tissue(s), there are usually also signs and symptoms of systemic inflammation, such as fever, myalgia, arthralgias, and malaise.</a:t>
            </a:r>
          </a:p>
        </p:txBody>
      </p:sp>
    </p:spTree>
    <p:extLst>
      <p:ext uri="{BB962C8B-B14F-4D97-AF65-F5344CB8AC3E}">
        <p14:creationId xmlns:p14="http://schemas.microsoft.com/office/powerpoint/2010/main" val="372597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6B67-74D2-485E-AE6E-1D026AF908DC}"/>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68E6A784-F111-44CB-B0E4-AB271E275297}"/>
              </a:ext>
            </a:extLst>
          </p:cNvPr>
          <p:cNvSpPr>
            <a:spLocks noGrp="1"/>
          </p:cNvSpPr>
          <p:nvPr>
            <p:ph idx="1"/>
          </p:nvPr>
        </p:nvSpPr>
        <p:spPr/>
        <p:txBody>
          <a:bodyPr>
            <a:normAutofit fontScale="92500" lnSpcReduction="10000"/>
          </a:bodyPr>
          <a:lstStyle/>
          <a:p>
            <a:r>
              <a:rPr lang="en-US" dirty="0"/>
              <a:t>Microscopic polyangiitis is characterized by segmental fibrinoid necrosis of the media with focal transmural necrotizing lesions; granulomatous inflammation is absent. </a:t>
            </a:r>
          </a:p>
          <a:p>
            <a:r>
              <a:rPr lang="en-US" dirty="0"/>
              <a:t>These lesions resemble those of polyarteritis nodosa but spare medium- and large-sized arteries, so that macroscopic infarcts are uncommon. </a:t>
            </a:r>
          </a:p>
          <a:p>
            <a:r>
              <a:rPr lang="en-US" dirty="0"/>
              <a:t>In some areas (typically postcapillary venules), only infiltrating neutrophils undergoing fragmentation are seen, giving rise to the term </a:t>
            </a:r>
            <a:r>
              <a:rPr lang="en-US" dirty="0" err="1"/>
              <a:t>leukocytoclastic</a:t>
            </a:r>
            <a:r>
              <a:rPr lang="en-US" dirty="0"/>
              <a:t> vasculitis.</a:t>
            </a:r>
          </a:p>
          <a:p>
            <a:r>
              <a:rPr lang="en-US" dirty="0"/>
              <a:t>Although immunoglobulins and complement components can be demonstrated in early skin lesions, most lesions are “pauci-immune” (i.e., show little or no antibody).</a:t>
            </a:r>
          </a:p>
        </p:txBody>
      </p:sp>
    </p:spTree>
    <p:extLst>
      <p:ext uri="{BB962C8B-B14F-4D97-AF65-F5344CB8AC3E}">
        <p14:creationId xmlns:p14="http://schemas.microsoft.com/office/powerpoint/2010/main" val="1260788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different&#10;&#10;Description automatically generated">
            <a:extLst>
              <a:ext uri="{FF2B5EF4-FFF2-40B4-BE49-F238E27FC236}">
                <a16:creationId xmlns:a16="http://schemas.microsoft.com/office/drawing/2014/main" id="{4782AC16-98C2-46F2-A200-3EFA33C1F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93571"/>
            <a:ext cx="10905066" cy="5070856"/>
          </a:xfrm>
          <a:prstGeom prst="rect">
            <a:avLst/>
          </a:prstGeom>
        </p:spPr>
      </p:pic>
    </p:spTree>
    <p:extLst>
      <p:ext uri="{BB962C8B-B14F-4D97-AF65-F5344CB8AC3E}">
        <p14:creationId xmlns:p14="http://schemas.microsoft.com/office/powerpoint/2010/main" val="255863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0C46-E327-4DC5-ABD1-A060DBC5BDE3}"/>
              </a:ext>
            </a:extLst>
          </p:cNvPr>
          <p:cNvSpPr>
            <a:spLocks noGrp="1"/>
          </p:cNvSpPr>
          <p:nvPr>
            <p:ph type="title"/>
          </p:nvPr>
        </p:nvSpPr>
        <p:spPr/>
        <p:txBody>
          <a:bodyPr/>
          <a:lstStyle/>
          <a:p>
            <a:r>
              <a:rPr lang="en-US" dirty="0"/>
              <a:t>Granulomatosis With Polyangiitis </a:t>
            </a:r>
          </a:p>
        </p:txBody>
      </p:sp>
      <p:sp>
        <p:nvSpPr>
          <p:cNvPr id="3" name="Content Placeholder 2">
            <a:extLst>
              <a:ext uri="{FF2B5EF4-FFF2-40B4-BE49-F238E27FC236}">
                <a16:creationId xmlns:a16="http://schemas.microsoft.com/office/drawing/2014/main" id="{89AB1F67-92B6-47F1-8760-54E5982CAA95}"/>
              </a:ext>
            </a:extLst>
          </p:cNvPr>
          <p:cNvSpPr>
            <a:spLocks noGrp="1"/>
          </p:cNvSpPr>
          <p:nvPr>
            <p:ph idx="1"/>
          </p:nvPr>
        </p:nvSpPr>
        <p:spPr/>
        <p:txBody>
          <a:bodyPr/>
          <a:lstStyle/>
          <a:p>
            <a:r>
              <a:rPr lang="en-US" dirty="0"/>
              <a:t>Previously called Wegener granulomatosis, granulomatosis with polyangiitis (GPA) is a necrotizing vasculitis characterized by a triad of the following: </a:t>
            </a:r>
          </a:p>
          <a:p>
            <a:pPr marL="514350" indent="-514350">
              <a:buFont typeface="+mj-lt"/>
              <a:buAutoNum type="arabicPeriod"/>
            </a:pPr>
            <a:r>
              <a:rPr lang="en-US" dirty="0"/>
              <a:t>Necrotizing granulomas of the upper-respiratory tract (ear, nose, sinuses, throat) or the lower-respiratory tract (lung) or both </a:t>
            </a:r>
          </a:p>
          <a:p>
            <a:pPr marL="514350" indent="-514350">
              <a:buFont typeface="+mj-lt"/>
              <a:buAutoNum type="arabicPeriod"/>
            </a:pPr>
            <a:r>
              <a:rPr lang="en-US" dirty="0"/>
              <a:t>Necrotizing or granulomatous vasculitis affecting small- to medium-sized vessels (e.g., capillaries, venules, arterioles, and arteries), most prominently the lungs and upper airways but other sites as well </a:t>
            </a:r>
          </a:p>
          <a:p>
            <a:pPr marL="514350" indent="-514350">
              <a:buFont typeface="+mj-lt"/>
              <a:buAutoNum type="arabicPeriod"/>
            </a:pPr>
            <a:r>
              <a:rPr lang="en-US" dirty="0"/>
              <a:t>Focal necrotizing, often crescentic, glomerulonephritis</a:t>
            </a:r>
          </a:p>
        </p:txBody>
      </p:sp>
    </p:spTree>
    <p:extLst>
      <p:ext uri="{BB962C8B-B14F-4D97-AF65-F5344CB8AC3E}">
        <p14:creationId xmlns:p14="http://schemas.microsoft.com/office/powerpoint/2010/main" val="207095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F8FC6-C6BC-4AB1-BC46-F9AA93C6086C}"/>
              </a:ext>
            </a:extLst>
          </p:cNvPr>
          <p:cNvSpPr>
            <a:spLocks noGrp="1"/>
          </p:cNvSpPr>
          <p:nvPr>
            <p:ph idx="1"/>
          </p:nvPr>
        </p:nvSpPr>
        <p:spPr/>
        <p:txBody>
          <a:bodyPr/>
          <a:lstStyle/>
          <a:p>
            <a:r>
              <a:rPr lang="en-US" dirty="0"/>
              <a:t>“Limited” forms of disease can be restricted to the respiratory tract. </a:t>
            </a:r>
          </a:p>
          <a:p>
            <a:r>
              <a:rPr lang="en-US" dirty="0"/>
              <a:t>Conversely, when widespread the disease may affect the eyes, skin, and other organs, most notably the heart; clinically, widespread GPA resembles PAN with the additional feature of respiratory involvement.</a:t>
            </a:r>
          </a:p>
          <a:p>
            <a:r>
              <a:rPr lang="en-US" dirty="0"/>
              <a:t>GPA is likely initiated as a cell-mediated hypersensitivity response to inhaled infectious or environmental antigens. </a:t>
            </a:r>
          </a:p>
          <a:p>
            <a:r>
              <a:rPr lang="en-US" dirty="0"/>
              <a:t>PR3-ANCAs are present in almost 95% of cases and probably drive the tissue injury. </a:t>
            </a:r>
          </a:p>
        </p:txBody>
      </p:sp>
    </p:spTree>
    <p:extLst>
      <p:ext uri="{BB962C8B-B14F-4D97-AF65-F5344CB8AC3E}">
        <p14:creationId xmlns:p14="http://schemas.microsoft.com/office/powerpoint/2010/main" val="2630691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9334-C657-4666-B682-5E4420A5B73D}"/>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E645B38C-23CA-4B0A-9230-D41F709F5DE8}"/>
              </a:ext>
            </a:extLst>
          </p:cNvPr>
          <p:cNvSpPr>
            <a:spLocks noGrp="1"/>
          </p:cNvSpPr>
          <p:nvPr>
            <p:ph idx="1"/>
          </p:nvPr>
        </p:nvSpPr>
        <p:spPr/>
        <p:txBody>
          <a:bodyPr>
            <a:normAutofit fontScale="85000" lnSpcReduction="20000"/>
          </a:bodyPr>
          <a:lstStyle/>
          <a:p>
            <a:r>
              <a:rPr lang="en-US" dirty="0"/>
              <a:t>Upper respiratory tract lesions range from granulomatous sinusitis to ulcerative lesions of the nose, palate, or pharynx; lung findings also vary, ranging from diffuse parenchymal infiltrates to granulomatous nodules.</a:t>
            </a:r>
          </a:p>
          <a:p>
            <a:r>
              <a:rPr lang="en-US" dirty="0"/>
              <a:t>There is multifocal necrotizing granulomatous vasculitis with a surrounding fibroblastic proliferation.</a:t>
            </a:r>
          </a:p>
          <a:p>
            <a:r>
              <a:rPr lang="en-US" dirty="0"/>
              <a:t>Multiple granulomata can coalesce to produce radiographically visible nodules with central cavitation.</a:t>
            </a:r>
          </a:p>
          <a:p>
            <a:r>
              <a:rPr lang="en-US" dirty="0"/>
              <a:t>Destruction of vessels can lead to hemorrhage and hemoptysis. </a:t>
            </a:r>
          </a:p>
          <a:p>
            <a:r>
              <a:rPr lang="en-US" dirty="0"/>
              <a:t>Lesions can ultimately undergo progressive fibrosis and organization. </a:t>
            </a:r>
          </a:p>
          <a:p>
            <a:r>
              <a:rPr lang="en-US" dirty="0"/>
              <a:t>The renal lesions range from mild, focal glomerular necrosis associated with thrombosis of isolated glomerular capillary loops (focal and segmental necrotizing glomerulonephritis) to more advanced glomerular lesions with diffuse necrosis and parietal cell proliferation forming epithelial crescents (crescentic glomerulonephritis).</a:t>
            </a:r>
          </a:p>
        </p:txBody>
      </p:sp>
    </p:spTree>
    <p:extLst>
      <p:ext uri="{BB962C8B-B14F-4D97-AF65-F5344CB8AC3E}">
        <p14:creationId xmlns:p14="http://schemas.microsoft.com/office/powerpoint/2010/main" val="2464182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E0C5-13D1-45FC-A38A-AE1089D1F27D}"/>
              </a:ext>
            </a:extLst>
          </p:cNvPr>
          <p:cNvSpPr>
            <a:spLocks noGrp="1"/>
          </p:cNvSpPr>
          <p:nvPr>
            <p:ph type="title"/>
          </p:nvPr>
        </p:nvSpPr>
        <p:spPr>
          <a:xfrm>
            <a:off x="838200" y="365126"/>
            <a:ext cx="10515600" cy="315912"/>
          </a:xfrm>
        </p:spPr>
        <p:txBody>
          <a:bodyPr>
            <a:normAutofit fontScale="90000"/>
          </a:bodyPr>
          <a:lstStyle/>
          <a:p>
            <a:r>
              <a:rPr lang="en-US" dirty="0"/>
              <a:t>Clinical Features</a:t>
            </a:r>
          </a:p>
        </p:txBody>
      </p:sp>
      <p:sp>
        <p:nvSpPr>
          <p:cNvPr id="3" name="Content Placeholder 2">
            <a:extLst>
              <a:ext uri="{FF2B5EF4-FFF2-40B4-BE49-F238E27FC236}">
                <a16:creationId xmlns:a16="http://schemas.microsoft.com/office/drawing/2014/main" id="{FFB6ABFF-2457-4F59-8C5A-893A9D86ADF4}"/>
              </a:ext>
            </a:extLst>
          </p:cNvPr>
          <p:cNvSpPr>
            <a:spLocks noGrp="1"/>
          </p:cNvSpPr>
          <p:nvPr>
            <p:ph idx="1"/>
          </p:nvPr>
        </p:nvSpPr>
        <p:spPr>
          <a:xfrm>
            <a:off x="838200" y="1029810"/>
            <a:ext cx="10515600" cy="5147153"/>
          </a:xfrm>
        </p:spPr>
        <p:txBody>
          <a:bodyPr>
            <a:normAutofit fontScale="92500" lnSpcReduction="20000"/>
          </a:bodyPr>
          <a:lstStyle/>
          <a:p>
            <a:r>
              <a:rPr lang="en-US" dirty="0"/>
              <a:t>The typical patient is a middle aged man, although women and individuals of other ages can be affected. </a:t>
            </a:r>
          </a:p>
          <a:p>
            <a:r>
              <a:rPr lang="en-US" dirty="0"/>
              <a:t>Classic presentations include bilateral pneumonitis with nodules and cavitary lesions (95%), chronic sinusitis (90%), mucosal ulcerations of the nasopharynx (75%), and renal disease (80%). </a:t>
            </a:r>
          </a:p>
          <a:p>
            <a:r>
              <a:rPr lang="en-US" dirty="0"/>
              <a:t>Patients with mild renal involvement may demonstrate only hematuria and proteinuria, whereas more severe disease may portend rapidly progressive renal failure. </a:t>
            </a:r>
          </a:p>
          <a:p>
            <a:r>
              <a:rPr lang="en-US" dirty="0"/>
              <a:t>Rash, myalgias, articular involvement, neuritis, and fever also may occur. If untreated, the mortality rate t 1 year is 80%. </a:t>
            </a:r>
          </a:p>
          <a:p>
            <a:r>
              <a:rPr lang="en-US" dirty="0"/>
              <a:t>Treatment with steroids, cyclophosphamide, TNF inhibitors, and anti–B-cell antibodies (rituximab) has improved this picture considerably. </a:t>
            </a:r>
          </a:p>
          <a:p>
            <a:r>
              <a:rPr lang="en-US" dirty="0"/>
              <a:t>Most patients with GPA now survive, but remain at high risk for relapses that may ultimately lead to renal failure.</a:t>
            </a:r>
          </a:p>
        </p:txBody>
      </p:sp>
    </p:spTree>
    <p:extLst>
      <p:ext uri="{BB962C8B-B14F-4D97-AF65-F5344CB8AC3E}">
        <p14:creationId xmlns:p14="http://schemas.microsoft.com/office/powerpoint/2010/main" val="2257045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68FE-83AC-4CF3-B60F-FF41A7AEDE9C}"/>
              </a:ext>
            </a:extLst>
          </p:cNvPr>
          <p:cNvSpPr>
            <a:spLocks noGrp="1"/>
          </p:cNvSpPr>
          <p:nvPr>
            <p:ph type="title"/>
          </p:nvPr>
        </p:nvSpPr>
        <p:spPr/>
        <p:txBody>
          <a:bodyPr/>
          <a:lstStyle/>
          <a:p>
            <a:r>
              <a:rPr lang="en-US" dirty="0"/>
              <a:t>Churg-Strauss syndrome </a:t>
            </a:r>
            <a:br>
              <a:rPr lang="en-US" dirty="0"/>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(also called allergic granulomatosis and angiitis)</a:t>
            </a:r>
            <a:endParaRPr lang="en-US" dirty="0"/>
          </a:p>
        </p:txBody>
      </p:sp>
      <p:sp>
        <p:nvSpPr>
          <p:cNvPr id="3" name="Content Placeholder 2">
            <a:extLst>
              <a:ext uri="{FF2B5EF4-FFF2-40B4-BE49-F238E27FC236}">
                <a16:creationId xmlns:a16="http://schemas.microsoft.com/office/drawing/2014/main" id="{73435D41-2BC4-431F-9DC6-D74C408C4363}"/>
              </a:ext>
            </a:extLst>
          </p:cNvPr>
          <p:cNvSpPr>
            <a:spLocks noGrp="1"/>
          </p:cNvSpPr>
          <p:nvPr>
            <p:ph idx="1"/>
          </p:nvPr>
        </p:nvSpPr>
        <p:spPr/>
        <p:txBody>
          <a:bodyPr>
            <a:normAutofit fontScale="77500" lnSpcReduction="20000"/>
          </a:bodyPr>
          <a:lstStyle/>
          <a:p>
            <a:r>
              <a:rPr lang="en-US" dirty="0"/>
              <a:t>Is a small-vessel necrotizing vasculitis classically associated with asthma, allergic rhinitis, lung infiltrates, peripheral eosinophilia, extravascular necrotizing granulomas, and a striking infiltration of vessels and perivascular tissues by eosinophils. </a:t>
            </a:r>
          </a:p>
          <a:p>
            <a:r>
              <a:rPr lang="en-US" dirty="0"/>
              <a:t>It is a rare disorder, affecting 1 in 1 million individuals. </a:t>
            </a:r>
          </a:p>
          <a:p>
            <a:r>
              <a:rPr lang="en-US" dirty="0"/>
              <a:t>Cutaneous involvement (with palpable purpura), gastrointestinal bleeding, and renal disease (primarily as focal and segmental glomerulosclerosis) are the major associations. </a:t>
            </a:r>
          </a:p>
          <a:p>
            <a:r>
              <a:rPr lang="en-US" dirty="0"/>
              <a:t>Cytotoxicity produced by the myocardial eosinophilic infiltrates often leads to cardiomyopathy. </a:t>
            </a:r>
          </a:p>
          <a:p>
            <a:r>
              <a:rPr lang="en-US" dirty="0"/>
              <a:t>Cardiac involvement is seen in 60% of patients and is a major cause of morbidity and death. </a:t>
            </a:r>
          </a:p>
          <a:p>
            <a:r>
              <a:rPr lang="en-US" dirty="0"/>
              <a:t>Churg-Strauss syndrome may stem from “hyperresponsiveness” to some normally innocuous allergic stimulus. </a:t>
            </a:r>
          </a:p>
          <a:p>
            <a:r>
              <a:rPr lang="en-US" dirty="0"/>
              <a:t>MPO-ANCAs are present in a minority of cases, suggesting that the disorder is pathogenically heterogeneous. </a:t>
            </a:r>
          </a:p>
        </p:txBody>
      </p:sp>
    </p:spTree>
    <p:extLst>
      <p:ext uri="{BB962C8B-B14F-4D97-AF65-F5344CB8AC3E}">
        <p14:creationId xmlns:p14="http://schemas.microsoft.com/office/powerpoint/2010/main" val="3736021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82D3E-6431-426B-97CD-C2B3D15D939E}"/>
              </a:ext>
            </a:extLst>
          </p:cNvPr>
          <p:cNvSpPr>
            <a:spLocks noGrp="1"/>
          </p:cNvSpPr>
          <p:nvPr>
            <p:ph idx="1"/>
          </p:nvPr>
        </p:nvSpPr>
        <p:spPr>
          <a:xfrm>
            <a:off x="838200" y="896645"/>
            <a:ext cx="10515600" cy="5280318"/>
          </a:xfrm>
        </p:spPr>
        <p:txBody>
          <a:bodyPr>
            <a:normAutofit fontScale="92500" lnSpcReduction="20000"/>
          </a:bodyPr>
          <a:lstStyle/>
          <a:p>
            <a:r>
              <a:rPr lang="en-US" b="1" dirty="0" err="1"/>
              <a:t>Thromboangiitis</a:t>
            </a:r>
            <a:r>
              <a:rPr lang="en-US" b="1" dirty="0"/>
              <a:t> obliterans (</a:t>
            </a:r>
            <a:r>
              <a:rPr lang="en-US" b="1" dirty="0" err="1"/>
              <a:t>Buerger</a:t>
            </a:r>
            <a:r>
              <a:rPr lang="en-US" b="1" dirty="0"/>
              <a:t> disease) </a:t>
            </a:r>
          </a:p>
          <a:p>
            <a:r>
              <a:rPr lang="en-US" dirty="0"/>
              <a:t>Is characterized by segmental, thrombosing, acute and chronic inflammation of medium- and small-sized arteries, principally the tibial and radial arteries, with occasional secondary extension into the veins and nerves of the extremities. </a:t>
            </a:r>
          </a:p>
          <a:p>
            <a:r>
              <a:rPr lang="en-US" dirty="0" err="1"/>
              <a:t>Buerger</a:t>
            </a:r>
            <a:r>
              <a:rPr lang="en-US" dirty="0"/>
              <a:t> disease occurs almost exclusively in heavy tobacco smokers and usually develops before 35 years of age. </a:t>
            </a:r>
          </a:p>
          <a:p>
            <a:r>
              <a:rPr lang="en-US" dirty="0"/>
              <a:t>Direct EC toxicity caused by some component of tobacco is suspected; alternatively, a reactive compound in tobacco may modify vessel wall components and induce an immune response. </a:t>
            </a:r>
          </a:p>
          <a:p>
            <a:r>
              <a:rPr lang="en-US" dirty="0"/>
              <a:t>Indeed, most patients with </a:t>
            </a:r>
            <a:r>
              <a:rPr lang="en-US" dirty="0" err="1"/>
              <a:t>Buerger</a:t>
            </a:r>
            <a:r>
              <a:rPr lang="en-US" dirty="0"/>
              <a:t> disease are hypersensitive to tobacco extracts. </a:t>
            </a:r>
          </a:p>
          <a:p>
            <a:r>
              <a:rPr lang="en-US" dirty="0"/>
              <a:t>A genetic predilection is suggested by an increased prevalence in certain ethnic groups (Israeli, Indian subcontinent, Japanese) and an association with certain HLA haplotypes.</a:t>
            </a:r>
          </a:p>
        </p:txBody>
      </p:sp>
    </p:spTree>
    <p:extLst>
      <p:ext uri="{BB962C8B-B14F-4D97-AF65-F5344CB8AC3E}">
        <p14:creationId xmlns:p14="http://schemas.microsoft.com/office/powerpoint/2010/main" val="1053925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F044-50A7-4AD3-978B-E9B2F5215F62}"/>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FAEB828D-F689-44E2-83AC-2E1D1CC38FA0}"/>
              </a:ext>
            </a:extLst>
          </p:cNvPr>
          <p:cNvSpPr>
            <a:spLocks noGrp="1"/>
          </p:cNvSpPr>
          <p:nvPr>
            <p:ph idx="1"/>
          </p:nvPr>
        </p:nvSpPr>
        <p:spPr/>
        <p:txBody>
          <a:bodyPr/>
          <a:lstStyle/>
          <a:p>
            <a:r>
              <a:rPr lang="en-US" dirty="0"/>
              <a:t>In </a:t>
            </a:r>
            <a:r>
              <a:rPr lang="en-US" dirty="0" err="1"/>
              <a:t>thromboangiitis</a:t>
            </a:r>
            <a:r>
              <a:rPr lang="en-US" dirty="0"/>
              <a:t> obliterans, there is a sharply segmental acute and chronic transmural vasculitis of medium- and small-sized arteries, predominantly those of the extremities. </a:t>
            </a:r>
          </a:p>
          <a:p>
            <a:r>
              <a:rPr lang="en-US" dirty="0"/>
              <a:t>In the early stages, mixed inflammatory infiltrates are accompanied by luminal thrombosis; small </a:t>
            </a:r>
            <a:r>
              <a:rPr lang="en-US" dirty="0" err="1"/>
              <a:t>microabscesses</a:t>
            </a:r>
            <a:r>
              <a:rPr lang="en-US" dirty="0"/>
              <a:t>, occasionally rimmed by granulomatous inflammation, also may be present.</a:t>
            </a:r>
          </a:p>
          <a:p>
            <a:r>
              <a:rPr lang="en-US" dirty="0"/>
              <a:t>The inflammation often extends into contiguous veins and nerves (a feature that is rare in other forms of vasculitis).</a:t>
            </a:r>
          </a:p>
          <a:p>
            <a:r>
              <a:rPr lang="en-US" dirty="0"/>
              <a:t>With time, thrombi can organize and recanalize, and eventually the artery and adjacent structures become encased in fibrous tissue.</a:t>
            </a:r>
          </a:p>
        </p:txBody>
      </p:sp>
    </p:spTree>
    <p:extLst>
      <p:ext uri="{BB962C8B-B14F-4D97-AF65-F5344CB8AC3E}">
        <p14:creationId xmlns:p14="http://schemas.microsoft.com/office/powerpoint/2010/main" val="4150350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brain&#10;&#10;Description automatically generated with low confidence">
            <a:extLst>
              <a:ext uri="{FF2B5EF4-FFF2-40B4-BE49-F238E27FC236}">
                <a16:creationId xmlns:a16="http://schemas.microsoft.com/office/drawing/2014/main" id="{1456EECF-99E1-4D29-B343-7B3F3DBB5C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711" y="643466"/>
            <a:ext cx="6920578" cy="5571067"/>
          </a:xfrm>
          <a:prstGeom prst="rect">
            <a:avLst/>
          </a:prstGeom>
        </p:spPr>
      </p:pic>
    </p:spTree>
    <p:extLst>
      <p:ext uri="{BB962C8B-B14F-4D97-AF65-F5344CB8AC3E}">
        <p14:creationId xmlns:p14="http://schemas.microsoft.com/office/powerpoint/2010/main" val="50403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CA0C6-F8AB-409F-8945-D05CE256F879}"/>
              </a:ext>
            </a:extLst>
          </p:cNvPr>
          <p:cNvSpPr>
            <a:spLocks noGrp="1"/>
          </p:cNvSpPr>
          <p:nvPr>
            <p:ph idx="1"/>
          </p:nvPr>
        </p:nvSpPr>
        <p:spPr>
          <a:xfrm>
            <a:off x="838200" y="603682"/>
            <a:ext cx="10515600" cy="5573281"/>
          </a:xfrm>
        </p:spPr>
        <p:txBody>
          <a:bodyPr>
            <a:normAutofit fontScale="92500" lnSpcReduction="10000"/>
          </a:bodyPr>
          <a:lstStyle/>
          <a:p>
            <a:pPr marL="0" indent="0">
              <a:buNone/>
            </a:pPr>
            <a:r>
              <a:rPr lang="en-US" b="1" dirty="0"/>
              <a:t>Noninfectious Vasculitis </a:t>
            </a:r>
          </a:p>
          <a:p>
            <a:r>
              <a:rPr lang="en-US" dirty="0"/>
              <a:t>The main immunologic mechanisms underlying noninfectious vasculitis are as follows: </a:t>
            </a:r>
          </a:p>
          <a:p>
            <a:pPr marL="514350" indent="-514350">
              <a:buFont typeface="+mj-lt"/>
              <a:buAutoNum type="arabicPeriod"/>
            </a:pPr>
            <a:r>
              <a:rPr lang="en-US" dirty="0">
                <a:solidFill>
                  <a:srgbClr val="00B050"/>
                </a:solidFill>
              </a:rPr>
              <a:t> Immune complex deposition </a:t>
            </a:r>
          </a:p>
          <a:p>
            <a:pPr marL="514350" indent="-514350">
              <a:buFont typeface="+mj-lt"/>
              <a:buAutoNum type="arabicPeriod"/>
            </a:pPr>
            <a:r>
              <a:rPr lang="en-US" dirty="0">
                <a:solidFill>
                  <a:srgbClr val="00B050"/>
                </a:solidFill>
              </a:rPr>
              <a:t> Anti-neutrophil cytoplasmic antibodies </a:t>
            </a:r>
          </a:p>
          <a:p>
            <a:pPr marL="514350" indent="-514350">
              <a:buFont typeface="+mj-lt"/>
              <a:buAutoNum type="arabicPeriod"/>
            </a:pPr>
            <a:r>
              <a:rPr lang="en-US" dirty="0">
                <a:solidFill>
                  <a:srgbClr val="00B050"/>
                </a:solidFill>
              </a:rPr>
              <a:t> Anti-EC antibodies </a:t>
            </a:r>
          </a:p>
          <a:p>
            <a:pPr marL="514350" indent="-514350">
              <a:buFont typeface="+mj-lt"/>
              <a:buAutoNum type="arabicPeriod"/>
            </a:pPr>
            <a:r>
              <a:rPr lang="en-US" dirty="0">
                <a:solidFill>
                  <a:srgbClr val="00B050"/>
                </a:solidFill>
              </a:rPr>
              <a:t> Autoreactive T cells </a:t>
            </a:r>
          </a:p>
          <a:p>
            <a:pPr marL="0" indent="0">
              <a:buNone/>
            </a:pPr>
            <a:r>
              <a:rPr lang="en-US" b="1" dirty="0"/>
              <a:t>Immune Complex–Associated Vasculitis </a:t>
            </a:r>
          </a:p>
          <a:p>
            <a:r>
              <a:rPr lang="en-US" dirty="0"/>
              <a:t>This form of vasculitis is seen in immunologic disorders such as systemic lupus erythematosus that are associated with autoantibody production. </a:t>
            </a:r>
          </a:p>
          <a:p>
            <a:r>
              <a:rPr lang="en-US" dirty="0"/>
              <a:t>The vascular lesions resemble those found in experimental immune </a:t>
            </a:r>
            <a:r>
              <a:rPr lang="en-US" dirty="0" err="1"/>
              <a:t>omplex</a:t>
            </a:r>
            <a:r>
              <a:rPr lang="en-US" dirty="0"/>
              <a:t>–mediated disorders, such as the </a:t>
            </a:r>
            <a:r>
              <a:rPr lang="en-US" dirty="0" err="1"/>
              <a:t>Arthus</a:t>
            </a:r>
            <a:r>
              <a:rPr lang="en-US" dirty="0"/>
              <a:t> phenomenon and serum sickness.</a:t>
            </a:r>
          </a:p>
        </p:txBody>
      </p:sp>
    </p:spTree>
    <p:extLst>
      <p:ext uri="{BB962C8B-B14F-4D97-AF65-F5344CB8AC3E}">
        <p14:creationId xmlns:p14="http://schemas.microsoft.com/office/powerpoint/2010/main" val="176327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B640-8C8E-46B1-AD73-B2F421C7486C}"/>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BA4DF7C2-637D-49B0-9971-B7733C3BF427}"/>
              </a:ext>
            </a:extLst>
          </p:cNvPr>
          <p:cNvSpPr>
            <a:spLocks noGrp="1"/>
          </p:cNvSpPr>
          <p:nvPr>
            <p:ph idx="1"/>
          </p:nvPr>
        </p:nvSpPr>
        <p:spPr/>
        <p:txBody>
          <a:bodyPr>
            <a:normAutofit lnSpcReduction="10000"/>
          </a:bodyPr>
          <a:lstStyle/>
          <a:p>
            <a:r>
              <a:rPr lang="en-US" dirty="0"/>
              <a:t>Early manifestations include cold-induced Raynaud phenomenon (see later), instep foot pain induced by exercise (instep claudication), and superficial nodular phlebitis (venous inflammation). </a:t>
            </a:r>
          </a:p>
          <a:p>
            <a:r>
              <a:rPr lang="en-US" dirty="0"/>
              <a:t>The vascular insufficiency of </a:t>
            </a:r>
            <a:r>
              <a:rPr lang="en-US" dirty="0" err="1"/>
              <a:t>Buerger</a:t>
            </a:r>
            <a:r>
              <a:rPr lang="en-US" dirty="0"/>
              <a:t> disease tends to be accompanied by severe pain—even at rest—undoubtedly from the neural involvement. </a:t>
            </a:r>
          </a:p>
          <a:p>
            <a:r>
              <a:rPr lang="en-US" dirty="0"/>
              <a:t>Chronic extremity ulcerations may develop, progressing over time (occasionally precipitously) to frank gangrene. </a:t>
            </a:r>
          </a:p>
          <a:p>
            <a:r>
              <a:rPr lang="en-US" dirty="0"/>
              <a:t>Smoking abstinence in the early stages of the disease often ameliorates further attacks; however, once established, the vascular lesions do not respond to smoking abstinence.</a:t>
            </a:r>
          </a:p>
        </p:txBody>
      </p:sp>
    </p:spTree>
    <p:extLst>
      <p:ext uri="{BB962C8B-B14F-4D97-AF65-F5344CB8AC3E}">
        <p14:creationId xmlns:p14="http://schemas.microsoft.com/office/powerpoint/2010/main" val="3262360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075D-265C-4F4D-B222-5A347745F45E}"/>
              </a:ext>
            </a:extLst>
          </p:cNvPr>
          <p:cNvSpPr>
            <a:spLocks noGrp="1"/>
          </p:cNvSpPr>
          <p:nvPr>
            <p:ph idx="1"/>
          </p:nvPr>
        </p:nvSpPr>
        <p:spPr>
          <a:xfrm>
            <a:off x="838200" y="674703"/>
            <a:ext cx="10515600" cy="5502260"/>
          </a:xfrm>
        </p:spPr>
        <p:txBody>
          <a:bodyPr>
            <a:normAutofit/>
          </a:bodyPr>
          <a:lstStyle/>
          <a:p>
            <a:r>
              <a:rPr lang="en-US" b="1" dirty="0"/>
              <a:t>Vasculitis Associated With Other Noninfectious Disorders </a:t>
            </a:r>
          </a:p>
          <a:p>
            <a:r>
              <a:rPr lang="en-US" dirty="0"/>
              <a:t>Vasculitis resembling hypersensitivity angiitis or classic PAN may be seen in association with many other diseases, including malignancies and immunologic disorders such as rheumatoid arthritis, systemic lupus erythematosus, anti-phospholipid antibody syndrome, and </a:t>
            </a:r>
            <a:r>
              <a:rPr lang="en-US" dirty="0" err="1"/>
              <a:t>HenochSchönlein</a:t>
            </a:r>
            <a:r>
              <a:rPr lang="en-US" dirty="0"/>
              <a:t> purpura. </a:t>
            </a:r>
          </a:p>
          <a:p>
            <a:r>
              <a:rPr lang="en-US" dirty="0"/>
              <a:t>Rheumatoid vasculitis may occur in patients with severe, long-standing rheumatoid arthritis; it can cause a clinically significant aortitis but more typically affects small- and medium-sized arteries, leading to visceral infarction. </a:t>
            </a:r>
          </a:p>
        </p:txBody>
      </p:sp>
    </p:spTree>
    <p:extLst>
      <p:ext uri="{BB962C8B-B14F-4D97-AF65-F5344CB8AC3E}">
        <p14:creationId xmlns:p14="http://schemas.microsoft.com/office/powerpoint/2010/main" val="2279137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9688-3872-4CE1-BAC4-24F5CED2CEE9}"/>
              </a:ext>
            </a:extLst>
          </p:cNvPr>
          <p:cNvSpPr>
            <a:spLocks noGrp="1"/>
          </p:cNvSpPr>
          <p:nvPr>
            <p:ph type="title"/>
          </p:nvPr>
        </p:nvSpPr>
        <p:spPr/>
        <p:txBody>
          <a:bodyPr/>
          <a:lstStyle/>
          <a:p>
            <a:r>
              <a:rPr lang="en-US" dirty="0"/>
              <a:t>Infectious Vasculitis </a:t>
            </a:r>
          </a:p>
        </p:txBody>
      </p:sp>
      <p:sp>
        <p:nvSpPr>
          <p:cNvPr id="3" name="Content Placeholder 2">
            <a:extLst>
              <a:ext uri="{FF2B5EF4-FFF2-40B4-BE49-F238E27FC236}">
                <a16:creationId xmlns:a16="http://schemas.microsoft.com/office/drawing/2014/main" id="{3CC5EB20-211D-4D2E-B554-063946E89699}"/>
              </a:ext>
            </a:extLst>
          </p:cNvPr>
          <p:cNvSpPr>
            <a:spLocks noGrp="1"/>
          </p:cNvSpPr>
          <p:nvPr>
            <p:ph idx="1"/>
          </p:nvPr>
        </p:nvSpPr>
        <p:spPr/>
        <p:txBody>
          <a:bodyPr/>
          <a:lstStyle/>
          <a:p>
            <a:r>
              <a:rPr lang="en-US" dirty="0"/>
              <a:t>Localized arteritis may be caused by the direct invasion of arteries by infectious agents, usually bacteria or fungi, and in particular Aspergillus and Mucor spp.</a:t>
            </a:r>
          </a:p>
          <a:p>
            <a:r>
              <a:rPr lang="en-US" dirty="0"/>
              <a:t>Vascular infections may weaken arterial walls and culminate in mycotic aneurysms described earlier, or may induce thrombosis and infarction. </a:t>
            </a:r>
          </a:p>
          <a:p>
            <a:r>
              <a:rPr lang="en-US" dirty="0"/>
              <a:t>Thus, inflammation of vessels in bacterial meningitis can cause thrombosis and infarction, leading ultimately to extension of a subarachnoid infection into the brain parenchyma.</a:t>
            </a:r>
          </a:p>
        </p:txBody>
      </p:sp>
    </p:spTree>
    <p:extLst>
      <p:ext uri="{BB962C8B-B14F-4D97-AF65-F5344CB8AC3E}">
        <p14:creationId xmlns:p14="http://schemas.microsoft.com/office/powerpoint/2010/main" val="2206210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4264E-363B-467A-BF70-04EF6146587C}"/>
              </a:ext>
            </a:extLst>
          </p:cNvPr>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sz="9600" kern="1200">
                <a:solidFill>
                  <a:schemeClr val="tx1"/>
                </a:solidFill>
                <a:latin typeface="+mj-lt"/>
                <a:ea typeface="+mj-ea"/>
                <a:cs typeface="+mj-cs"/>
              </a:rPr>
              <a:t>Thank you..</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alendar&#10;&#10;Description automatically generated">
            <a:extLst>
              <a:ext uri="{FF2B5EF4-FFF2-40B4-BE49-F238E27FC236}">
                <a16:creationId xmlns:a16="http://schemas.microsoft.com/office/drawing/2014/main" id="{30BA8B1A-7BD0-4418-ADFB-D8D5DEDB4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403" y="643466"/>
            <a:ext cx="7987193" cy="5571067"/>
          </a:xfrm>
          <a:prstGeom prst="rect">
            <a:avLst/>
          </a:prstGeom>
        </p:spPr>
      </p:pic>
    </p:spTree>
    <p:extLst>
      <p:ext uri="{BB962C8B-B14F-4D97-AF65-F5344CB8AC3E}">
        <p14:creationId xmlns:p14="http://schemas.microsoft.com/office/powerpoint/2010/main" val="323427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E9227CBF-AE57-4D43-B274-B84C2EAAEB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393" y="643466"/>
            <a:ext cx="10129213" cy="5571067"/>
          </a:xfrm>
          <a:prstGeom prst="rect">
            <a:avLst/>
          </a:prstGeom>
        </p:spPr>
      </p:pic>
    </p:spTree>
    <p:extLst>
      <p:ext uri="{BB962C8B-B14F-4D97-AF65-F5344CB8AC3E}">
        <p14:creationId xmlns:p14="http://schemas.microsoft.com/office/powerpoint/2010/main" val="253901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5FD97-22DD-4E01-B9B0-5669CC55F2E0}"/>
              </a:ext>
            </a:extLst>
          </p:cNvPr>
          <p:cNvSpPr>
            <a:spLocks noGrp="1"/>
          </p:cNvSpPr>
          <p:nvPr>
            <p:ph idx="1"/>
          </p:nvPr>
        </p:nvSpPr>
        <p:spPr>
          <a:xfrm>
            <a:off x="838200" y="603682"/>
            <a:ext cx="10515600" cy="5573281"/>
          </a:xfrm>
        </p:spPr>
        <p:txBody>
          <a:bodyPr>
            <a:normAutofit fontScale="92500" lnSpcReduction="20000"/>
          </a:bodyPr>
          <a:lstStyle/>
          <a:p>
            <a:r>
              <a:rPr lang="en-US" b="1" dirty="0"/>
              <a:t>Immune complex deposition is also implicated in the following </a:t>
            </a:r>
            <a:r>
              <a:rPr lang="en-US" b="1" dirty="0" err="1"/>
              <a:t>vasculitides</a:t>
            </a:r>
            <a:r>
              <a:rPr lang="en-US" b="1" dirty="0"/>
              <a:t>: </a:t>
            </a:r>
          </a:p>
          <a:p>
            <a:pPr marL="514350" indent="-514350">
              <a:buFont typeface="+mj-lt"/>
              <a:buAutoNum type="arabicPeriod"/>
            </a:pPr>
            <a:r>
              <a:rPr lang="en-US" dirty="0">
                <a:highlight>
                  <a:srgbClr val="FFFF00"/>
                </a:highlight>
              </a:rPr>
              <a:t>• Drug hypersensitivity vasculitis. </a:t>
            </a:r>
          </a:p>
          <a:p>
            <a:r>
              <a:rPr lang="en-US" dirty="0"/>
              <a:t>In some cases, drugs (e.g., penicillin) appear to act as </a:t>
            </a:r>
            <a:r>
              <a:rPr lang="en-US" dirty="0" err="1"/>
              <a:t>haptens</a:t>
            </a:r>
            <a:r>
              <a:rPr lang="en-US" dirty="0"/>
              <a:t> by binding to host proteins; other agents are themselves foreign proteins (e.g., streptokinase). </a:t>
            </a:r>
          </a:p>
          <a:p>
            <a:r>
              <a:rPr lang="en-US" dirty="0"/>
              <a:t>In either case, antibodies directed against the drug-modified proteins or foreign molecules result in immune complex formation. </a:t>
            </a:r>
          </a:p>
          <a:p>
            <a:r>
              <a:rPr lang="en-US" dirty="0"/>
              <a:t>The clinical manifestations can be mild and self-limiting, or severe and even fatal; skin lesions are most common. </a:t>
            </a:r>
          </a:p>
          <a:p>
            <a:pPr marL="514350" indent="-514350">
              <a:buFont typeface="+mj-lt"/>
              <a:buAutoNum type="arabicPeriod" startAt="2"/>
            </a:pPr>
            <a:r>
              <a:rPr lang="en-US" dirty="0">
                <a:highlight>
                  <a:srgbClr val="FFFF00"/>
                </a:highlight>
              </a:rPr>
              <a:t>• Vasculitis secondary to infections. </a:t>
            </a:r>
          </a:p>
          <a:p>
            <a:r>
              <a:rPr lang="en-US" dirty="0"/>
              <a:t>Antibodies to microbial constituents can form immune complexes that circulate and deposit in vascular lesions. </a:t>
            </a:r>
          </a:p>
          <a:p>
            <a:r>
              <a:rPr lang="en-US" dirty="0"/>
              <a:t>For example, in up to 30% of patients with polyarteritis nodosa (discussed in greater detail later), the vasculitis can be ascribed to immune complexes composed of hepatitis B surface antigen (HBsAg) and anti-HBsAg antibody.</a:t>
            </a:r>
          </a:p>
        </p:txBody>
      </p:sp>
    </p:spTree>
    <p:extLst>
      <p:ext uri="{BB962C8B-B14F-4D97-AF65-F5344CB8AC3E}">
        <p14:creationId xmlns:p14="http://schemas.microsoft.com/office/powerpoint/2010/main" val="311903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BB1DE-1B47-42FB-A348-879D2D90E239}"/>
              </a:ext>
            </a:extLst>
          </p:cNvPr>
          <p:cNvSpPr>
            <a:spLocks noGrp="1"/>
          </p:cNvSpPr>
          <p:nvPr>
            <p:ph idx="1"/>
          </p:nvPr>
        </p:nvSpPr>
        <p:spPr>
          <a:xfrm>
            <a:off x="838200" y="523783"/>
            <a:ext cx="10515600" cy="5653180"/>
          </a:xfrm>
        </p:spPr>
        <p:txBody>
          <a:bodyPr>
            <a:normAutofit fontScale="70000" lnSpcReduction="20000"/>
          </a:bodyPr>
          <a:lstStyle/>
          <a:p>
            <a:r>
              <a:rPr lang="en-US" dirty="0">
                <a:highlight>
                  <a:srgbClr val="FFFF00"/>
                </a:highlight>
              </a:rPr>
              <a:t>Anti-Neutrophil Cytoplasmic Antibodies </a:t>
            </a:r>
          </a:p>
          <a:p>
            <a:r>
              <a:rPr lang="en-US" dirty="0"/>
              <a:t>Many patients with vasculitis have circulating antibodies that react with neutrophil cytoplasmic antigens, so-called “anti-neutrophil cytoplasmic antibodies (ANCAs).”</a:t>
            </a:r>
          </a:p>
          <a:p>
            <a:r>
              <a:rPr lang="en-US" dirty="0"/>
              <a:t> ANCAs are a heterogeneous group of autoantibodies directed against constituents (mainly enzymes) of neutrophil primary granules, monocyte lysosomes, and ECs. </a:t>
            </a:r>
          </a:p>
          <a:p>
            <a:r>
              <a:rPr lang="en-US" dirty="0"/>
              <a:t>ANCAs are very useful diagnostic markers; their titers generally mirror clinical severity, and a rise in titers after periods of quiescence is predictive of disease recurrence. </a:t>
            </a:r>
          </a:p>
          <a:p>
            <a:r>
              <a:rPr lang="en-US" dirty="0"/>
              <a:t>Although a number of ANCAs have been described, two are most important. These are classified according to their antigen specificity: </a:t>
            </a:r>
          </a:p>
          <a:p>
            <a:pPr marL="514350" indent="-514350">
              <a:buFont typeface="+mj-lt"/>
              <a:buAutoNum type="arabicPeriod"/>
            </a:pPr>
            <a:r>
              <a:rPr lang="en-US" b="1" dirty="0"/>
              <a:t>• Anti-proteinase-3 (PR3-ANCA), previously called c-ANCA. </a:t>
            </a:r>
          </a:p>
          <a:p>
            <a:r>
              <a:rPr lang="en-US" dirty="0"/>
              <a:t>PR3 is a neutrophil azurophilic granule constituent that shares homology with numerous microbial peptides, possibly explaining the generation of PR3-ANCAs. </a:t>
            </a:r>
          </a:p>
          <a:p>
            <a:r>
              <a:rPr lang="en-US" dirty="0"/>
              <a:t>PR3- ANCAs are associated with granulomatosis with polyangiitis.</a:t>
            </a:r>
          </a:p>
          <a:p>
            <a:pPr marL="514350" indent="-514350">
              <a:buFont typeface="+mj-lt"/>
              <a:buAutoNum type="arabicPeriod" startAt="2"/>
            </a:pPr>
            <a:r>
              <a:rPr lang="en-US" b="1" dirty="0"/>
              <a:t>• Anti-myeloperoxidase (MPO-ANCA), previously called p-ANCA. </a:t>
            </a:r>
          </a:p>
          <a:p>
            <a:r>
              <a:rPr lang="en-US" dirty="0"/>
              <a:t>MPO is a lysosomal granule constituent involved in oxygen free radical generation.</a:t>
            </a:r>
          </a:p>
          <a:p>
            <a:r>
              <a:rPr lang="en-US" dirty="0"/>
              <a:t>MPO-ANCAs are induced by several therapeutic agents, particularly propylthiouracil (used to treat hyperthyroidism). </a:t>
            </a:r>
          </a:p>
          <a:p>
            <a:r>
              <a:rPr lang="en-US" dirty="0"/>
              <a:t>MPO-ANCAs are associated with microscopic polyangiitis and Churg-Strauss syndrome.</a:t>
            </a:r>
          </a:p>
        </p:txBody>
      </p:sp>
    </p:spTree>
    <p:extLst>
      <p:ext uri="{BB962C8B-B14F-4D97-AF65-F5344CB8AC3E}">
        <p14:creationId xmlns:p14="http://schemas.microsoft.com/office/powerpoint/2010/main" val="359241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CE90A-0A7C-4BCB-AD21-91F0A43E6F50}"/>
              </a:ext>
            </a:extLst>
          </p:cNvPr>
          <p:cNvSpPr>
            <a:spLocks noGrp="1"/>
          </p:cNvSpPr>
          <p:nvPr>
            <p:ph idx="1"/>
          </p:nvPr>
        </p:nvSpPr>
        <p:spPr/>
        <p:txBody>
          <a:bodyPr/>
          <a:lstStyle/>
          <a:p>
            <a:r>
              <a:rPr lang="en-US" dirty="0"/>
              <a:t>The ANCA auto-antibodies are directed against cellular constituents and do not form circulating immune complexes, nor do the vascular lesions typically contain demonstrable antibody and complement; therefore ANCA-associated </a:t>
            </a:r>
            <a:r>
              <a:rPr lang="en-US" dirty="0" err="1"/>
              <a:t>vasculitides</a:t>
            </a:r>
            <a:r>
              <a:rPr lang="en-US" dirty="0"/>
              <a:t> often are described as “pauci-immune.”</a:t>
            </a:r>
          </a:p>
        </p:txBody>
      </p:sp>
    </p:spTree>
    <p:extLst>
      <p:ext uri="{BB962C8B-B14F-4D97-AF65-F5344CB8AC3E}">
        <p14:creationId xmlns:p14="http://schemas.microsoft.com/office/powerpoint/2010/main" val="291829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3680</Words>
  <Application>Microsoft Office PowerPoint</Application>
  <PresentationFormat>Widescreen</PresentationFormat>
  <Paragraphs>193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Vasculitis Dr. Wiam Khreisat</vt:lpstr>
      <vt:lpstr>Vasculitis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Anti-Endothelial Cell Antibodies and Autoreactive T Cells </vt:lpstr>
      <vt:lpstr>Giant Cell (Temporal) Arteritis </vt:lpstr>
      <vt:lpstr>Pathogenesis </vt:lpstr>
      <vt:lpstr>Clinical Features</vt:lpstr>
      <vt:lpstr>MORPHOLOGY</vt:lpstr>
      <vt:lpstr>Takayasu arteritis </vt:lpstr>
      <vt:lpstr>PowerPoint Presentation</vt:lpstr>
      <vt:lpstr>PowerPoint Presentation</vt:lpstr>
      <vt:lpstr>MORPHOLOGY</vt:lpstr>
      <vt:lpstr>PowerPoint Presentation</vt:lpstr>
      <vt:lpstr>Clinical Features </vt:lpstr>
      <vt:lpstr>Polyarteritis Nodosa </vt:lpstr>
      <vt:lpstr>MORPHOLOGY</vt:lpstr>
      <vt:lpstr>PowerPoint Presentation</vt:lpstr>
      <vt:lpstr>Clinical Features </vt:lpstr>
      <vt:lpstr>PowerPoint Presentation</vt:lpstr>
      <vt:lpstr>MORPHOLOGY</vt:lpstr>
      <vt:lpstr>Clinical Features </vt:lpstr>
      <vt:lpstr>PowerPoint Presentation</vt:lpstr>
      <vt:lpstr>Clinical Features</vt:lpstr>
      <vt:lpstr>MORPHOLOGY</vt:lpstr>
      <vt:lpstr>PowerPoint Presentation</vt:lpstr>
      <vt:lpstr>Granulomatosis With Polyangiitis </vt:lpstr>
      <vt:lpstr>PowerPoint Presentation</vt:lpstr>
      <vt:lpstr>MORPHOLOGY</vt:lpstr>
      <vt:lpstr>Clinical Features</vt:lpstr>
      <vt:lpstr>Churg-Strauss syndrome  (also called allergic granulomatosis and angiitis)</vt:lpstr>
      <vt:lpstr>PowerPoint Presentation</vt:lpstr>
      <vt:lpstr>MORPHOLOGY</vt:lpstr>
      <vt:lpstr>PowerPoint Presentation</vt:lpstr>
      <vt:lpstr>Clinical Features</vt:lpstr>
      <vt:lpstr>PowerPoint Presentation</vt:lpstr>
      <vt:lpstr>Infectious Vasculitis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Vasculitis Dr. Wiam Khreisat</dc:title>
  <dc:creator>Leen Aldabbas</dc:creator>
  <cp:lastModifiedBy>Sanabil Hassanat</cp:lastModifiedBy>
  <cp:revision>3</cp:revision>
  <dcterms:created xsi:type="dcterms:W3CDTF">2021-11-22T00:00:55Z</dcterms:created>
  <dcterms:modified xsi:type="dcterms:W3CDTF">2021-11-22T15:25:21Z</dcterms:modified>
</cp:coreProperties>
</file>