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67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651184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049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181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0451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2816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85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0817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2198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296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601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745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672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719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25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186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601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175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142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History Taking </a:t>
            </a:r>
            <a:br>
              <a:rPr lang="en-US" b="1" dirty="0"/>
            </a:br>
            <a:r>
              <a:rPr lang="en-US" b="1" dirty="0"/>
              <a:t>Part 1</a:t>
            </a:r>
            <a:br>
              <a:rPr lang="ar-EG" b="1" dirty="0"/>
            </a:br>
            <a:endParaRPr lang="ar-EG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Dr. Ali </a:t>
            </a:r>
            <a:r>
              <a:rPr lang="en-US" sz="2400" b="1" dirty="0" err="1">
                <a:solidFill>
                  <a:schemeClr val="tx1"/>
                </a:solidFill>
              </a:rPr>
              <a:t>Jad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Abdelwahab</a:t>
            </a:r>
            <a:endParaRPr lang="en-US" sz="2400" b="1" dirty="0">
              <a:solidFill>
                <a:schemeClr val="tx1"/>
              </a:solidFill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Introductory Course 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2020/2021</a:t>
            </a:r>
            <a:endParaRPr lang="ar-EG" sz="2400" b="1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19B4FA-FF3F-4A76-A401-67C8BAD938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68901"/>
            <a:ext cx="2078916" cy="221913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5C4A6-780E-4666-95EB-60D1592C2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66657-8AEF-47D5-BB58-676A4EADF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Part</a:t>
            </a:r>
            <a:r>
              <a:rPr lang="en-US" dirty="0"/>
              <a:t> </a:t>
            </a:r>
            <a:r>
              <a:rPr lang="en-US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040626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E0854-DBB7-4336-B13F-B388E6087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Importance of A Clear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34BDC7-B572-4217-8B91-06CA8D8DB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Understanding the patient’s experience of illness is central to the practice of all branches of medicine</a:t>
            </a:r>
          </a:p>
          <a:p>
            <a:r>
              <a:rPr lang="en-US" b="1" dirty="0"/>
              <a:t>In 70% of cases : Diagnosis can be reached by history alone</a:t>
            </a:r>
          </a:p>
          <a:p>
            <a:r>
              <a:rPr lang="en-US" b="1" dirty="0"/>
              <a:t>A clear history is the first step in determining the etiology  of the disease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122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13EF2-6F31-4242-8672-50D378567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General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DAAC0-720D-465A-BBC1-DDE8863FB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Introduce yourself and ask for permission</a:t>
            </a:r>
          </a:p>
          <a:p>
            <a:r>
              <a:rPr lang="en-US" b="1" dirty="0"/>
              <a:t>Privacy</a:t>
            </a:r>
          </a:p>
          <a:p>
            <a:r>
              <a:rPr lang="en-US" b="1" dirty="0"/>
              <a:t>Confidentiality</a:t>
            </a:r>
          </a:p>
          <a:p>
            <a:r>
              <a:rPr lang="en-US" b="1" dirty="0"/>
              <a:t>Listen well and understand each other to see things from the patient point of view</a:t>
            </a:r>
          </a:p>
          <a:p>
            <a:r>
              <a:rPr lang="en-US" b="1" dirty="0"/>
              <a:t>Simple clear questions with open end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722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933E9-0A88-4BEB-97D6-73303A06B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Patient Profile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28BBB-C0E5-42A3-9780-4F3900E10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/>
              <a:t>Name</a:t>
            </a:r>
          </a:p>
          <a:p>
            <a:r>
              <a:rPr lang="en-US" b="1" dirty="0"/>
              <a:t>Age</a:t>
            </a:r>
          </a:p>
          <a:p>
            <a:r>
              <a:rPr lang="en-US" b="1" dirty="0"/>
              <a:t>Address</a:t>
            </a:r>
          </a:p>
          <a:p>
            <a:r>
              <a:rPr lang="en-US" b="1" dirty="0"/>
              <a:t>Sex</a:t>
            </a:r>
          </a:p>
          <a:p>
            <a:r>
              <a:rPr lang="en-US" b="1" dirty="0"/>
              <a:t>Ethnicity</a:t>
            </a:r>
          </a:p>
          <a:p>
            <a:r>
              <a:rPr lang="en-US" b="1" dirty="0"/>
              <a:t>Occupation</a:t>
            </a:r>
          </a:p>
          <a:p>
            <a:r>
              <a:rPr lang="en-US" b="1" dirty="0"/>
              <a:t>Marital status</a:t>
            </a:r>
          </a:p>
          <a:p>
            <a:r>
              <a:rPr lang="en-US" b="1" dirty="0"/>
              <a:t>Source of history</a:t>
            </a:r>
          </a:p>
          <a:p>
            <a:r>
              <a:rPr lang="en-US" b="1" dirty="0"/>
              <a:t>Reliability</a:t>
            </a:r>
          </a:p>
          <a:p>
            <a:r>
              <a:rPr lang="en-US" b="1" dirty="0"/>
              <a:t>Date of history taking</a:t>
            </a:r>
          </a:p>
          <a:p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272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E0D16-28FB-4C96-BCA9-6E66DA288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Complete History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C6170-BB1B-409C-AE36-25E1F1180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Chief complaint</a:t>
            </a:r>
          </a:p>
          <a:p>
            <a:r>
              <a:rPr lang="en-US" b="1" dirty="0"/>
              <a:t>History of present illness</a:t>
            </a:r>
          </a:p>
          <a:p>
            <a:r>
              <a:rPr lang="en-US" b="1" dirty="0"/>
              <a:t>Review of systems</a:t>
            </a:r>
          </a:p>
          <a:p>
            <a:r>
              <a:rPr lang="en-US" b="1" dirty="0"/>
              <a:t>Past medical/surgical history</a:t>
            </a:r>
          </a:p>
          <a:p>
            <a:r>
              <a:rPr lang="en-US" b="1" dirty="0"/>
              <a:t>Drug /blood transfusion history</a:t>
            </a:r>
          </a:p>
          <a:p>
            <a:r>
              <a:rPr lang="en-US" b="1" dirty="0"/>
              <a:t>Family history</a:t>
            </a:r>
          </a:p>
          <a:p>
            <a:r>
              <a:rPr lang="en-US" b="1" dirty="0"/>
              <a:t>Social history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133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04106-C14B-405D-8E0D-A610EA9F0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Chief Complaint (C/C)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F2483-7EC4-4BA4-A7EE-F5459AD5F9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Short specific in one clear sentence</a:t>
            </a:r>
          </a:p>
          <a:p>
            <a:r>
              <a:rPr lang="en-US" b="1" dirty="0"/>
              <a:t>Symptom(s) and duration</a:t>
            </a:r>
          </a:p>
          <a:p>
            <a:r>
              <a:rPr lang="en-US" b="1" dirty="0"/>
              <a:t>It is the main reason for the visit</a:t>
            </a:r>
          </a:p>
          <a:p>
            <a:r>
              <a:rPr lang="en-US" b="1" dirty="0"/>
              <a:t>In the patient’s own words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021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ED3DC-A268-40AC-A851-4DB7D7690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History of Present Illness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5D217-0A84-485B-95CC-DB1F794BF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Details of the chief complaint</a:t>
            </a:r>
          </a:p>
          <a:p>
            <a:r>
              <a:rPr lang="en-US" b="1" dirty="0"/>
              <a:t>Ask about relevant associated symptoms</a:t>
            </a:r>
          </a:p>
          <a:p>
            <a:r>
              <a:rPr lang="en-US" b="1" dirty="0"/>
              <a:t>Have a differential diagnosis in mind</a:t>
            </a:r>
          </a:p>
          <a:p>
            <a:r>
              <a:rPr lang="en-US" b="1" dirty="0"/>
              <a:t>Lead the conversation</a:t>
            </a:r>
          </a:p>
          <a:p>
            <a:r>
              <a:rPr lang="en-US" b="1" dirty="0"/>
              <a:t>Decide and weigh minor complaints</a:t>
            </a:r>
          </a:p>
          <a:p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782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95B36-113E-4861-8B1C-EFA7FAE51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History of Present Illness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EBFB7-7E6B-41C2-A3FA-F7DE3AB62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If the patient has more than one symptom such as chest pain, vomiting, swollen legs, then :</a:t>
            </a:r>
          </a:p>
          <a:p>
            <a:r>
              <a:rPr lang="en-US" b="1" dirty="0"/>
              <a:t> Track each symptom individually according to time frame and severity and relationship to other symptoms </a:t>
            </a:r>
          </a:p>
          <a:p>
            <a:r>
              <a:rPr lang="en-US" b="1" dirty="0"/>
              <a:t>Note “relevant negative”</a:t>
            </a:r>
          </a:p>
        </p:txBody>
      </p:sp>
    </p:spTree>
    <p:extLst>
      <p:ext uri="{BB962C8B-B14F-4D97-AF65-F5344CB8AC3E}">
        <p14:creationId xmlns:p14="http://schemas.microsoft.com/office/powerpoint/2010/main" val="2826991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History of Pain (SOCRATES)</a:t>
            </a:r>
            <a:endParaRPr lang="ar-EG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B4C1F0-F2B6-4F83-B537-83FFB2388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Site</a:t>
            </a:r>
          </a:p>
          <a:p>
            <a:r>
              <a:rPr lang="en-US" b="1" dirty="0"/>
              <a:t>Onset</a:t>
            </a:r>
          </a:p>
          <a:p>
            <a:r>
              <a:rPr lang="en-US" b="1" dirty="0"/>
              <a:t>Character</a:t>
            </a:r>
          </a:p>
          <a:p>
            <a:r>
              <a:rPr lang="en-US" b="1" dirty="0"/>
              <a:t>Radiation</a:t>
            </a:r>
          </a:p>
          <a:p>
            <a:r>
              <a:rPr lang="en-US" b="1" dirty="0"/>
              <a:t>Associated symptoms</a:t>
            </a:r>
          </a:p>
          <a:p>
            <a:r>
              <a:rPr lang="en-US" b="1" dirty="0"/>
              <a:t>Timing (duration, course, pattern)</a:t>
            </a:r>
          </a:p>
          <a:p>
            <a:r>
              <a:rPr lang="en-US" b="1" dirty="0"/>
              <a:t>Exacerbating and relieving factors</a:t>
            </a:r>
          </a:p>
          <a:p>
            <a:r>
              <a:rPr lang="en-US" b="1" dirty="0"/>
              <a:t>Severity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115</TotalTime>
  <Words>270</Words>
  <Application>Microsoft Office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Corbel</vt:lpstr>
      <vt:lpstr>Parallax</vt:lpstr>
      <vt:lpstr>History Taking  Part 1 </vt:lpstr>
      <vt:lpstr>The Importance of A Clear History</vt:lpstr>
      <vt:lpstr>General Approach</vt:lpstr>
      <vt:lpstr>Patient Profile</vt:lpstr>
      <vt:lpstr>Complete History </vt:lpstr>
      <vt:lpstr>Chief Complaint (C/C)</vt:lpstr>
      <vt:lpstr>History of Present Illness</vt:lpstr>
      <vt:lpstr>History of Present Illness</vt:lpstr>
      <vt:lpstr>History of Pain (SOCRATES)</vt:lpstr>
      <vt:lpstr>Next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TAKING</dc:title>
  <dc:creator>admin</dc:creator>
  <cp:lastModifiedBy>Ali Abdel Wahab</cp:lastModifiedBy>
  <cp:revision>33</cp:revision>
  <dcterms:created xsi:type="dcterms:W3CDTF">2006-08-16T00:00:00Z</dcterms:created>
  <dcterms:modified xsi:type="dcterms:W3CDTF">2021-07-13T22:07:11Z</dcterms:modified>
</cp:coreProperties>
</file>