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8"/>
  </p:notesMasterIdLst>
  <p:sldIdLst>
    <p:sldId id="257" r:id="rId2"/>
    <p:sldId id="319" r:id="rId3"/>
    <p:sldId id="260" r:id="rId4"/>
    <p:sldId id="261" r:id="rId5"/>
    <p:sldId id="294" r:id="rId6"/>
    <p:sldId id="423" r:id="rId7"/>
    <p:sldId id="345" r:id="rId8"/>
    <p:sldId id="362" r:id="rId9"/>
    <p:sldId id="363" r:id="rId10"/>
    <p:sldId id="347" r:id="rId11"/>
    <p:sldId id="350" r:id="rId12"/>
    <p:sldId id="352" r:id="rId13"/>
    <p:sldId id="354" r:id="rId14"/>
    <p:sldId id="355" r:id="rId15"/>
    <p:sldId id="270" r:id="rId16"/>
    <p:sldId id="419" r:id="rId17"/>
    <p:sldId id="390" r:id="rId18"/>
    <p:sldId id="373" r:id="rId19"/>
    <p:sldId id="380" r:id="rId20"/>
    <p:sldId id="381" r:id="rId21"/>
    <p:sldId id="391" r:id="rId22"/>
    <p:sldId id="421" r:id="rId23"/>
    <p:sldId id="383" r:id="rId24"/>
    <p:sldId id="384" r:id="rId25"/>
    <p:sldId id="343" r:id="rId26"/>
    <p:sldId id="36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89939" autoAdjust="0"/>
  </p:normalViewPr>
  <p:slideViewPr>
    <p:cSldViewPr>
      <p:cViewPr varScale="1">
        <p:scale>
          <a:sx n="101" d="100"/>
          <a:sy n="101" d="100"/>
        </p:scale>
        <p:origin x="512"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B28D70A-D936-B7D0-A412-B4FD8EFE412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13315" name="Rectangle 3">
            <a:extLst>
              <a:ext uri="{FF2B5EF4-FFF2-40B4-BE49-F238E27FC236}">
                <a16:creationId xmlns:a16="http://schemas.microsoft.com/office/drawing/2014/main" id="{902CEA5C-559C-A0E8-07A4-284F9EE3078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24580" name="Rectangle 4">
            <a:extLst>
              <a:ext uri="{FF2B5EF4-FFF2-40B4-BE49-F238E27FC236}">
                <a16:creationId xmlns:a16="http://schemas.microsoft.com/office/drawing/2014/main" id="{EC5551B5-19AE-250F-D0AE-454BD956374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9AC94576-887F-8D71-6826-1E75F43E0BD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a:extLst>
              <a:ext uri="{FF2B5EF4-FFF2-40B4-BE49-F238E27FC236}">
                <a16:creationId xmlns:a16="http://schemas.microsoft.com/office/drawing/2014/main" id="{81720683-27BD-A9B2-2D8B-D6314018E9E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13319" name="Rectangle 7">
            <a:extLst>
              <a:ext uri="{FF2B5EF4-FFF2-40B4-BE49-F238E27FC236}">
                <a16:creationId xmlns:a16="http://schemas.microsoft.com/office/drawing/2014/main" id="{875E3DC4-35E3-E4BC-8A04-1C5F04860AD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6DBB647-283B-4A4D-AD00-B4F7276D8E59}" type="slidenum">
              <a:rPr lang="ar-JO" altLang="en-JO"/>
              <a:pPr/>
              <a:t>‹#›</a:t>
            </a:fld>
            <a:endParaRPr lang="en-US" altLang="en-J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91827A-69CF-5B4E-95BD-A2E8C980D47E}" type="slidenum">
              <a:rPr lang="en-US" smtClean="0"/>
              <a:pPr/>
              <a:t>14</a:t>
            </a:fld>
            <a:endParaRPr lang="en-US" dirty="0"/>
          </a:p>
        </p:txBody>
      </p:sp>
    </p:spTree>
    <p:extLst>
      <p:ext uri="{BB962C8B-B14F-4D97-AF65-F5344CB8AC3E}">
        <p14:creationId xmlns:p14="http://schemas.microsoft.com/office/powerpoint/2010/main" val="51533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8025280-CE5A-B123-FB10-4B862BC08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EAA899-C3A0-3948-B47D-F1CFD898FBF0}" type="slidenum">
              <a:rPr lang="ar-JO" altLang="en-JO"/>
              <a:pPr eaLnBrk="1" hangingPunct="1"/>
              <a:t>18</a:t>
            </a:fld>
            <a:endParaRPr lang="en-US" altLang="en-JO"/>
          </a:p>
        </p:txBody>
      </p:sp>
      <p:sp>
        <p:nvSpPr>
          <p:cNvPr id="26627" name="Rectangle 2">
            <a:extLst>
              <a:ext uri="{FF2B5EF4-FFF2-40B4-BE49-F238E27FC236}">
                <a16:creationId xmlns:a16="http://schemas.microsoft.com/office/drawing/2014/main" id="{36DE192C-BB7C-13AA-636B-78576055518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F55D39CA-68D5-4140-4D3A-13DBCB5FA7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JO" altLang="en-JO">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455D97AC-5EF3-9E31-4C63-4F43FF5C41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32EAF0-5E76-EA47-BE4C-6BBEEC0560AB}" type="slidenum">
              <a:rPr lang="ar-JO" altLang="en-JO"/>
              <a:pPr eaLnBrk="1" hangingPunct="1"/>
              <a:t>19</a:t>
            </a:fld>
            <a:endParaRPr lang="en-US" altLang="en-JO"/>
          </a:p>
        </p:txBody>
      </p:sp>
      <p:sp>
        <p:nvSpPr>
          <p:cNvPr id="28675" name="Rectangle 2">
            <a:extLst>
              <a:ext uri="{FF2B5EF4-FFF2-40B4-BE49-F238E27FC236}">
                <a16:creationId xmlns:a16="http://schemas.microsoft.com/office/drawing/2014/main" id="{8FCBF8A9-A885-E625-668A-5C9BF292FD0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956DA702-28F6-5093-E8E8-4786E2AA4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JO" altLang="en-JO">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FF20E4D7-A72B-19B6-A41A-468D3130E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AD4D2B-8CE6-B444-A17D-D29427240FD3}" type="slidenum">
              <a:rPr lang="ar-JO" altLang="en-JO"/>
              <a:pPr eaLnBrk="1" hangingPunct="1"/>
              <a:t>20</a:t>
            </a:fld>
            <a:endParaRPr lang="en-US" altLang="en-JO"/>
          </a:p>
        </p:txBody>
      </p:sp>
      <p:sp>
        <p:nvSpPr>
          <p:cNvPr id="29699" name="Rectangle 2">
            <a:extLst>
              <a:ext uri="{FF2B5EF4-FFF2-40B4-BE49-F238E27FC236}">
                <a16:creationId xmlns:a16="http://schemas.microsoft.com/office/drawing/2014/main" id="{D4F9C73D-C549-7FFB-C4C2-4F6D9E7B472B}"/>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EFE9141D-2197-9EBD-409A-15CD27AA7E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JO" altLang="en-JO">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95E75D2-8A22-5209-3E0F-726337F520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810793-2EFF-0740-B611-E71BAA83FE4F}" type="slidenum">
              <a:rPr lang="ar-JO" altLang="en-JO"/>
              <a:pPr eaLnBrk="1" hangingPunct="1"/>
              <a:t>23</a:t>
            </a:fld>
            <a:endParaRPr lang="en-US" altLang="en-JO"/>
          </a:p>
        </p:txBody>
      </p:sp>
      <p:sp>
        <p:nvSpPr>
          <p:cNvPr id="30723" name="Rectangle 2">
            <a:extLst>
              <a:ext uri="{FF2B5EF4-FFF2-40B4-BE49-F238E27FC236}">
                <a16:creationId xmlns:a16="http://schemas.microsoft.com/office/drawing/2014/main" id="{EB849288-72C6-125C-7280-019889F2BDF6}"/>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C1D09537-1CA8-109F-1D70-CF651ACE2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JO">
                <a:latin typeface="Arial" panose="020B0604020202020204" pitchFamily="34" charset="0"/>
                <a:cs typeface="Arial" panose="020B0604020202020204" pitchFamily="34" charset="0"/>
              </a:rPr>
              <a:t>Not clear why sometimes feel better after diagnostic LP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8BE45-73D7-D947-82FA-EF56CDBC77C2}" type="slidenum">
              <a:rPr lang="en-US"/>
              <a:pPr/>
              <a:t>26</a:t>
            </a:fld>
            <a:endParaRPr lang="en-US" dirty="0"/>
          </a:p>
        </p:txBody>
      </p:sp>
      <p:sp>
        <p:nvSpPr>
          <p:cNvPr id="102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58827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2514600"/>
            <a:ext cx="9144000" cy="914400"/>
          </a:xfrm>
        </p:spPr>
        <p:txBody>
          <a:bodyPr/>
          <a:lstStyle>
            <a:lvl1pPr>
              <a:defRPr/>
            </a:lvl1pPr>
          </a:lstStyle>
          <a:p>
            <a:r>
              <a:rPr lang="en-US"/>
              <a:t>Click to edit Master title style</a:t>
            </a:r>
          </a:p>
        </p:txBody>
      </p:sp>
      <p:sp>
        <p:nvSpPr>
          <p:cNvPr id="34819" name="Rectangle 3"/>
          <p:cNvSpPr>
            <a:spLocks noGrp="1" noChangeArrowheads="1"/>
          </p:cNvSpPr>
          <p:nvPr>
            <p:ph type="subTitle" idx="1"/>
          </p:nvPr>
        </p:nvSpPr>
        <p:spPr>
          <a:xfrm>
            <a:off x="0" y="3479800"/>
            <a:ext cx="9144000" cy="635000"/>
          </a:xfrm>
        </p:spPr>
        <p:txBody>
          <a:bodyPr/>
          <a:lstStyle>
            <a:lvl1pPr marL="0" indent="0" algn="ctr">
              <a:buFontTx/>
              <a:buNone/>
              <a:defRPr/>
            </a:lvl1pPr>
          </a:lstStyle>
          <a:p>
            <a:r>
              <a:rPr lang="en-US"/>
              <a:t>Click to edit Master subtitle style</a:t>
            </a:r>
          </a:p>
        </p:txBody>
      </p:sp>
      <p:sp>
        <p:nvSpPr>
          <p:cNvPr id="2" name="Rectangle 4">
            <a:extLst>
              <a:ext uri="{FF2B5EF4-FFF2-40B4-BE49-F238E27FC236}">
                <a16:creationId xmlns:a16="http://schemas.microsoft.com/office/drawing/2014/main" id="{38033D15-0167-B20C-E788-9F51090DA16A}"/>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FDFDF4A-EC60-C587-F36E-4CF55974E82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A94ADE-ACFA-F081-6EF6-A9491E52FC25}"/>
              </a:ext>
            </a:extLst>
          </p:cNvPr>
          <p:cNvSpPr>
            <a:spLocks noGrp="1" noChangeArrowheads="1"/>
          </p:cNvSpPr>
          <p:nvPr>
            <p:ph type="sldNum" sz="quarter" idx="12"/>
          </p:nvPr>
        </p:nvSpPr>
        <p:spPr/>
        <p:txBody>
          <a:bodyPr/>
          <a:lstStyle>
            <a:lvl1pPr>
              <a:defRPr/>
            </a:lvl1pPr>
          </a:lstStyle>
          <a:p>
            <a:fld id="{D95B51D0-C372-A042-8D8A-AFC2FA0CD172}" type="slidenum">
              <a:rPr lang="ar-JO" altLang="en-JO"/>
              <a:pPr/>
              <a:t>‹#›</a:t>
            </a:fld>
            <a:endParaRPr lang="en-US" altLang="en-JO"/>
          </a:p>
        </p:txBody>
      </p:sp>
    </p:spTree>
    <p:extLst>
      <p:ext uri="{BB962C8B-B14F-4D97-AF65-F5344CB8AC3E}">
        <p14:creationId xmlns:p14="http://schemas.microsoft.com/office/powerpoint/2010/main" val="2352578493"/>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479283-9A54-51E3-3757-25932A0FC3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269832-053D-9768-5154-A57402548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08857F-59F3-E3DD-BE18-46F03A6E2106}"/>
              </a:ext>
            </a:extLst>
          </p:cNvPr>
          <p:cNvSpPr>
            <a:spLocks noGrp="1" noChangeArrowheads="1"/>
          </p:cNvSpPr>
          <p:nvPr>
            <p:ph type="sldNum" sz="quarter" idx="12"/>
          </p:nvPr>
        </p:nvSpPr>
        <p:spPr>
          <a:ln/>
        </p:spPr>
        <p:txBody>
          <a:bodyPr/>
          <a:lstStyle>
            <a:lvl1pPr>
              <a:defRPr/>
            </a:lvl1pPr>
          </a:lstStyle>
          <a:p>
            <a:fld id="{E393AFD9-3635-BA40-BE93-21DD4FFE2ADD}" type="slidenum">
              <a:rPr lang="ar-JO" altLang="en-JO"/>
              <a:pPr/>
              <a:t>‹#›</a:t>
            </a:fld>
            <a:endParaRPr lang="en-US" altLang="en-JO"/>
          </a:p>
        </p:txBody>
      </p:sp>
    </p:spTree>
    <p:extLst>
      <p:ext uri="{BB962C8B-B14F-4D97-AF65-F5344CB8AC3E}">
        <p14:creationId xmlns:p14="http://schemas.microsoft.com/office/powerpoint/2010/main" val="248415619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7361AF-D0E6-189D-F618-D560634BBC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0AD82C-919C-3A69-8606-592D8754AE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CAFCEA-D6B8-B5A6-4F5C-D9AA176C5095}"/>
              </a:ext>
            </a:extLst>
          </p:cNvPr>
          <p:cNvSpPr>
            <a:spLocks noGrp="1" noChangeArrowheads="1"/>
          </p:cNvSpPr>
          <p:nvPr>
            <p:ph type="sldNum" sz="quarter" idx="12"/>
          </p:nvPr>
        </p:nvSpPr>
        <p:spPr>
          <a:ln/>
        </p:spPr>
        <p:txBody>
          <a:bodyPr/>
          <a:lstStyle>
            <a:lvl1pPr>
              <a:defRPr/>
            </a:lvl1pPr>
          </a:lstStyle>
          <a:p>
            <a:fld id="{28DBE432-3FFB-1844-8257-069DFCB3383C}" type="slidenum">
              <a:rPr lang="ar-JO" altLang="en-JO"/>
              <a:pPr/>
              <a:t>‹#›</a:t>
            </a:fld>
            <a:endParaRPr lang="en-US" altLang="en-JO"/>
          </a:p>
        </p:txBody>
      </p:sp>
    </p:spTree>
    <p:extLst>
      <p:ext uri="{BB962C8B-B14F-4D97-AF65-F5344CB8AC3E}">
        <p14:creationId xmlns:p14="http://schemas.microsoft.com/office/powerpoint/2010/main" val="4123803684"/>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Text Placeholder 2"/>
          <p:cNvSpPr>
            <a:spLocks noGrp="1"/>
          </p:cNvSpPr>
          <p:nvPr>
            <p:ph type="body" sz="half" idx="1"/>
          </p:nvPr>
        </p:nvSpPr>
        <p:spPr>
          <a:xfrm>
            <a:off x="1371600" y="762000"/>
            <a:ext cx="3810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762000"/>
            <a:ext cx="3810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D52E5F-20B7-C9F5-DA23-1CC19841FF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56E9E4-F5DC-9FFE-A996-22522E688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10D38C-4229-6088-10A1-F0E567A985AA}"/>
              </a:ext>
            </a:extLst>
          </p:cNvPr>
          <p:cNvSpPr>
            <a:spLocks noGrp="1" noChangeArrowheads="1"/>
          </p:cNvSpPr>
          <p:nvPr>
            <p:ph type="sldNum" sz="quarter" idx="12"/>
          </p:nvPr>
        </p:nvSpPr>
        <p:spPr>
          <a:ln/>
        </p:spPr>
        <p:txBody>
          <a:bodyPr/>
          <a:lstStyle>
            <a:lvl1pPr>
              <a:defRPr/>
            </a:lvl1pPr>
          </a:lstStyle>
          <a:p>
            <a:fld id="{222D8E99-0ECD-1643-B3C3-D186FC861E25}" type="slidenum">
              <a:rPr lang="ar-JO" altLang="en-JO"/>
              <a:pPr/>
              <a:t>‹#›</a:t>
            </a:fld>
            <a:endParaRPr lang="en-US" altLang="en-JO"/>
          </a:p>
        </p:txBody>
      </p:sp>
    </p:spTree>
    <p:extLst>
      <p:ext uri="{BB962C8B-B14F-4D97-AF65-F5344CB8AC3E}">
        <p14:creationId xmlns:p14="http://schemas.microsoft.com/office/powerpoint/2010/main" val="191185687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Table Placeholder 2"/>
          <p:cNvSpPr>
            <a:spLocks noGrp="1"/>
          </p:cNvSpPr>
          <p:nvPr>
            <p:ph type="tbl" idx="1"/>
          </p:nvPr>
        </p:nvSpPr>
        <p:spPr>
          <a:xfrm>
            <a:off x="1371600" y="762000"/>
            <a:ext cx="7772400" cy="5715000"/>
          </a:xfrm>
        </p:spPr>
        <p:txBody>
          <a:bodyPr/>
          <a:lstStyle/>
          <a:p>
            <a:pPr lvl="0"/>
            <a:endParaRPr lang="en-US" noProof="0"/>
          </a:p>
        </p:txBody>
      </p:sp>
      <p:sp>
        <p:nvSpPr>
          <p:cNvPr id="4" name="Rectangle 4">
            <a:extLst>
              <a:ext uri="{FF2B5EF4-FFF2-40B4-BE49-F238E27FC236}">
                <a16:creationId xmlns:a16="http://schemas.microsoft.com/office/drawing/2014/main" id="{E78C48C8-0D57-C4E1-A69A-37D293D726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E10B9D-F41D-FA0F-C305-C2E1B890AC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9DB513-AFAD-29F3-BCCD-E0D586975A81}"/>
              </a:ext>
            </a:extLst>
          </p:cNvPr>
          <p:cNvSpPr>
            <a:spLocks noGrp="1" noChangeArrowheads="1"/>
          </p:cNvSpPr>
          <p:nvPr>
            <p:ph type="sldNum" sz="quarter" idx="12"/>
          </p:nvPr>
        </p:nvSpPr>
        <p:spPr>
          <a:ln/>
        </p:spPr>
        <p:txBody>
          <a:bodyPr/>
          <a:lstStyle>
            <a:lvl1pPr>
              <a:defRPr/>
            </a:lvl1pPr>
          </a:lstStyle>
          <a:p>
            <a:fld id="{656CFACC-A5A9-8548-ABA1-87D495309FDE}" type="slidenum">
              <a:rPr lang="ar-JO" altLang="en-JO"/>
              <a:pPr/>
              <a:t>‹#›</a:t>
            </a:fld>
            <a:endParaRPr lang="en-US" altLang="en-JO"/>
          </a:p>
        </p:txBody>
      </p:sp>
    </p:spTree>
    <p:extLst>
      <p:ext uri="{BB962C8B-B14F-4D97-AF65-F5344CB8AC3E}">
        <p14:creationId xmlns:p14="http://schemas.microsoft.com/office/powerpoint/2010/main" val="181499306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5F3A9C-6F24-E149-8F8F-2C2CBA3812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84996D-8FAC-B3DB-51B6-4507A1AC9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B263F0-4F0B-A29B-E12C-9D3E3AC3C30B}"/>
              </a:ext>
            </a:extLst>
          </p:cNvPr>
          <p:cNvSpPr>
            <a:spLocks noGrp="1" noChangeArrowheads="1"/>
          </p:cNvSpPr>
          <p:nvPr>
            <p:ph type="sldNum" sz="quarter" idx="12"/>
          </p:nvPr>
        </p:nvSpPr>
        <p:spPr>
          <a:ln/>
        </p:spPr>
        <p:txBody>
          <a:bodyPr/>
          <a:lstStyle>
            <a:lvl1pPr>
              <a:defRPr/>
            </a:lvl1pPr>
          </a:lstStyle>
          <a:p>
            <a:fld id="{8313F61F-C080-AB4D-97D2-5E5902E05930}" type="slidenum">
              <a:rPr lang="ar-JO" altLang="en-JO"/>
              <a:pPr/>
              <a:t>‹#›</a:t>
            </a:fld>
            <a:endParaRPr lang="en-US" altLang="en-JO"/>
          </a:p>
        </p:txBody>
      </p:sp>
    </p:spTree>
    <p:extLst>
      <p:ext uri="{BB962C8B-B14F-4D97-AF65-F5344CB8AC3E}">
        <p14:creationId xmlns:p14="http://schemas.microsoft.com/office/powerpoint/2010/main" val="3757348741"/>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9CC666-0CA2-94B0-1405-D47F52635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E9F9BF-9FD8-82C1-E50E-C5F6D57C0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1231C7-7CD5-EA33-319A-28F382B983F2}"/>
              </a:ext>
            </a:extLst>
          </p:cNvPr>
          <p:cNvSpPr>
            <a:spLocks noGrp="1" noChangeArrowheads="1"/>
          </p:cNvSpPr>
          <p:nvPr>
            <p:ph type="sldNum" sz="quarter" idx="12"/>
          </p:nvPr>
        </p:nvSpPr>
        <p:spPr>
          <a:ln/>
        </p:spPr>
        <p:txBody>
          <a:bodyPr/>
          <a:lstStyle>
            <a:lvl1pPr>
              <a:defRPr/>
            </a:lvl1pPr>
          </a:lstStyle>
          <a:p>
            <a:fld id="{B7C088D3-E89C-E84D-8C58-6A5D36229AAA}" type="slidenum">
              <a:rPr lang="ar-JO" altLang="en-JO"/>
              <a:pPr/>
              <a:t>‹#›</a:t>
            </a:fld>
            <a:endParaRPr lang="en-US" altLang="en-JO"/>
          </a:p>
        </p:txBody>
      </p:sp>
    </p:spTree>
    <p:extLst>
      <p:ext uri="{BB962C8B-B14F-4D97-AF65-F5344CB8AC3E}">
        <p14:creationId xmlns:p14="http://schemas.microsoft.com/office/powerpoint/2010/main" val="130775694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762000"/>
            <a:ext cx="3810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762000"/>
            <a:ext cx="3810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B6FB57B-6CC2-F2D2-B4D4-140B2B2F5D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FEA71D-CA8C-4C7D-1CAC-A2DE577D0F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B99CCF-656A-DD13-6448-D13F8C5721C8}"/>
              </a:ext>
            </a:extLst>
          </p:cNvPr>
          <p:cNvSpPr>
            <a:spLocks noGrp="1" noChangeArrowheads="1"/>
          </p:cNvSpPr>
          <p:nvPr>
            <p:ph type="sldNum" sz="quarter" idx="12"/>
          </p:nvPr>
        </p:nvSpPr>
        <p:spPr>
          <a:ln/>
        </p:spPr>
        <p:txBody>
          <a:bodyPr/>
          <a:lstStyle>
            <a:lvl1pPr>
              <a:defRPr/>
            </a:lvl1pPr>
          </a:lstStyle>
          <a:p>
            <a:fld id="{3EAF3798-3039-CB42-A01D-CB172CE5BDA7}" type="slidenum">
              <a:rPr lang="ar-JO" altLang="en-JO"/>
              <a:pPr/>
              <a:t>‹#›</a:t>
            </a:fld>
            <a:endParaRPr lang="en-US" altLang="en-JO"/>
          </a:p>
        </p:txBody>
      </p:sp>
    </p:spTree>
    <p:extLst>
      <p:ext uri="{BB962C8B-B14F-4D97-AF65-F5344CB8AC3E}">
        <p14:creationId xmlns:p14="http://schemas.microsoft.com/office/powerpoint/2010/main" val="127112374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72A44A-1E34-77C5-B382-34C66D9B06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ED550DE-E1C5-47BF-11F1-5E8F3A0C9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58A89-0F4F-93B1-1EBE-61874919B01D}"/>
              </a:ext>
            </a:extLst>
          </p:cNvPr>
          <p:cNvSpPr>
            <a:spLocks noGrp="1" noChangeArrowheads="1"/>
          </p:cNvSpPr>
          <p:nvPr>
            <p:ph type="sldNum" sz="quarter" idx="12"/>
          </p:nvPr>
        </p:nvSpPr>
        <p:spPr>
          <a:ln/>
        </p:spPr>
        <p:txBody>
          <a:bodyPr/>
          <a:lstStyle>
            <a:lvl1pPr>
              <a:defRPr/>
            </a:lvl1pPr>
          </a:lstStyle>
          <a:p>
            <a:fld id="{6360E6ED-B5DA-D84F-A41B-33828E44D387}" type="slidenum">
              <a:rPr lang="ar-JO" altLang="en-JO"/>
              <a:pPr/>
              <a:t>‹#›</a:t>
            </a:fld>
            <a:endParaRPr lang="en-US" altLang="en-JO"/>
          </a:p>
        </p:txBody>
      </p:sp>
    </p:spTree>
    <p:extLst>
      <p:ext uri="{BB962C8B-B14F-4D97-AF65-F5344CB8AC3E}">
        <p14:creationId xmlns:p14="http://schemas.microsoft.com/office/powerpoint/2010/main" val="25509169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3CF617-634A-B896-72C8-65C6C8DBC4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A913FE-7AB9-F5F8-A291-4645DCEEA8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7CC2F7-2D1A-71AE-B759-4D1D8B73F4B6}"/>
              </a:ext>
            </a:extLst>
          </p:cNvPr>
          <p:cNvSpPr>
            <a:spLocks noGrp="1" noChangeArrowheads="1"/>
          </p:cNvSpPr>
          <p:nvPr>
            <p:ph type="sldNum" sz="quarter" idx="12"/>
          </p:nvPr>
        </p:nvSpPr>
        <p:spPr>
          <a:ln/>
        </p:spPr>
        <p:txBody>
          <a:bodyPr/>
          <a:lstStyle>
            <a:lvl1pPr>
              <a:defRPr/>
            </a:lvl1pPr>
          </a:lstStyle>
          <a:p>
            <a:fld id="{51409BB4-DBD4-7E40-B2C0-A5D32D4B3635}" type="slidenum">
              <a:rPr lang="ar-JO" altLang="en-JO"/>
              <a:pPr/>
              <a:t>‹#›</a:t>
            </a:fld>
            <a:endParaRPr lang="en-US" altLang="en-JO"/>
          </a:p>
        </p:txBody>
      </p:sp>
    </p:spTree>
    <p:extLst>
      <p:ext uri="{BB962C8B-B14F-4D97-AF65-F5344CB8AC3E}">
        <p14:creationId xmlns:p14="http://schemas.microsoft.com/office/powerpoint/2010/main" val="1049438006"/>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5535BE-D01F-E93B-DCD9-F167DF98849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8D017AF-FA8A-BE34-45AA-3AD48D0CE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71E257D-91A6-BE28-D40E-A8EE6065F366}"/>
              </a:ext>
            </a:extLst>
          </p:cNvPr>
          <p:cNvSpPr>
            <a:spLocks noGrp="1" noChangeArrowheads="1"/>
          </p:cNvSpPr>
          <p:nvPr>
            <p:ph type="sldNum" sz="quarter" idx="12"/>
          </p:nvPr>
        </p:nvSpPr>
        <p:spPr>
          <a:ln/>
        </p:spPr>
        <p:txBody>
          <a:bodyPr/>
          <a:lstStyle>
            <a:lvl1pPr>
              <a:defRPr/>
            </a:lvl1pPr>
          </a:lstStyle>
          <a:p>
            <a:fld id="{4063215B-1C34-3E4F-94DA-75496A74869C}" type="slidenum">
              <a:rPr lang="ar-JO" altLang="en-JO"/>
              <a:pPr/>
              <a:t>‹#›</a:t>
            </a:fld>
            <a:endParaRPr lang="en-US" altLang="en-JO"/>
          </a:p>
        </p:txBody>
      </p:sp>
    </p:spTree>
    <p:extLst>
      <p:ext uri="{BB962C8B-B14F-4D97-AF65-F5344CB8AC3E}">
        <p14:creationId xmlns:p14="http://schemas.microsoft.com/office/powerpoint/2010/main" val="210745523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EC33F0-92B1-6970-5EF8-BCC8731A59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2FB8D9-7E67-BA99-41CB-D27BA9F92D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42EF3C-8EBF-06F8-2735-5DFC23884024}"/>
              </a:ext>
            </a:extLst>
          </p:cNvPr>
          <p:cNvSpPr>
            <a:spLocks noGrp="1" noChangeArrowheads="1"/>
          </p:cNvSpPr>
          <p:nvPr>
            <p:ph type="sldNum" sz="quarter" idx="12"/>
          </p:nvPr>
        </p:nvSpPr>
        <p:spPr>
          <a:ln/>
        </p:spPr>
        <p:txBody>
          <a:bodyPr/>
          <a:lstStyle>
            <a:lvl1pPr>
              <a:defRPr/>
            </a:lvl1pPr>
          </a:lstStyle>
          <a:p>
            <a:fld id="{FCB30532-B136-7349-9B95-A5411E9A8E14}" type="slidenum">
              <a:rPr lang="ar-JO" altLang="en-JO"/>
              <a:pPr/>
              <a:t>‹#›</a:t>
            </a:fld>
            <a:endParaRPr lang="en-US" altLang="en-JO"/>
          </a:p>
        </p:txBody>
      </p:sp>
    </p:spTree>
    <p:extLst>
      <p:ext uri="{BB962C8B-B14F-4D97-AF65-F5344CB8AC3E}">
        <p14:creationId xmlns:p14="http://schemas.microsoft.com/office/powerpoint/2010/main" val="41302863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7302BE-C9D0-9519-7F03-8BBBC84B8E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6B8207-B094-5FCF-6BD1-BBC1BF777E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2A4F82-29D5-081F-6FB9-18DAB72F80C9}"/>
              </a:ext>
            </a:extLst>
          </p:cNvPr>
          <p:cNvSpPr>
            <a:spLocks noGrp="1" noChangeArrowheads="1"/>
          </p:cNvSpPr>
          <p:nvPr>
            <p:ph type="sldNum" sz="quarter" idx="12"/>
          </p:nvPr>
        </p:nvSpPr>
        <p:spPr>
          <a:ln/>
        </p:spPr>
        <p:txBody>
          <a:bodyPr/>
          <a:lstStyle>
            <a:lvl1pPr>
              <a:defRPr/>
            </a:lvl1pPr>
          </a:lstStyle>
          <a:p>
            <a:fld id="{6913B401-8348-F64E-9E70-5582BA1652BA}" type="slidenum">
              <a:rPr lang="ar-JO" altLang="en-JO"/>
              <a:pPr/>
              <a:t>‹#›</a:t>
            </a:fld>
            <a:endParaRPr lang="en-US" altLang="en-JO"/>
          </a:p>
        </p:txBody>
      </p:sp>
    </p:spTree>
    <p:extLst>
      <p:ext uri="{BB962C8B-B14F-4D97-AF65-F5344CB8AC3E}">
        <p14:creationId xmlns:p14="http://schemas.microsoft.com/office/powerpoint/2010/main" val="179993929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1.jpe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9CC6D3E-4E71-5F68-638D-10F5562A4284}"/>
              </a:ext>
            </a:extLst>
          </p:cNvPr>
          <p:cNvSpPr>
            <a:spLocks noGrp="1" noChangeArrowheads="1"/>
          </p:cNvSpPr>
          <p:nvPr>
            <p:ph type="body" idx="1"/>
          </p:nvPr>
        </p:nvSpPr>
        <p:spPr bwMode="auto">
          <a:xfrm>
            <a:off x="1371600" y="762000"/>
            <a:ext cx="777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JO"/>
              <a:t>Click to edit Master text styles</a:t>
            </a:r>
          </a:p>
          <a:p>
            <a:pPr lvl="1"/>
            <a:r>
              <a:rPr lang="en-US" altLang="en-JO"/>
              <a:t>Second level</a:t>
            </a:r>
          </a:p>
          <a:p>
            <a:pPr lvl="2"/>
            <a:r>
              <a:rPr lang="en-US" altLang="en-JO"/>
              <a:t>Third level</a:t>
            </a:r>
          </a:p>
          <a:p>
            <a:pPr lvl="3"/>
            <a:r>
              <a:rPr lang="en-US" altLang="en-JO"/>
              <a:t>Fourth level</a:t>
            </a:r>
          </a:p>
          <a:p>
            <a:pPr lvl="4"/>
            <a:r>
              <a:rPr lang="en-US" altLang="en-JO"/>
              <a:t>Fifth level</a:t>
            </a:r>
          </a:p>
        </p:txBody>
      </p:sp>
      <p:sp>
        <p:nvSpPr>
          <p:cNvPr id="1027" name="Rectangle 3">
            <a:extLst>
              <a:ext uri="{FF2B5EF4-FFF2-40B4-BE49-F238E27FC236}">
                <a16:creationId xmlns:a16="http://schemas.microsoft.com/office/drawing/2014/main" id="{41365975-4710-333D-7FDB-97D420604EA0}"/>
              </a:ext>
            </a:extLst>
          </p:cNvPr>
          <p:cNvSpPr>
            <a:spLocks noGrp="1" noChangeArrowheads="1"/>
          </p:cNvSpPr>
          <p:nvPr>
            <p:ph type="title"/>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JO"/>
              <a:t>Click to edit Master title style</a:t>
            </a:r>
          </a:p>
        </p:txBody>
      </p:sp>
      <p:sp>
        <p:nvSpPr>
          <p:cNvPr id="33796" name="Rectangle 4">
            <a:extLst>
              <a:ext uri="{FF2B5EF4-FFF2-40B4-BE49-F238E27FC236}">
                <a16:creationId xmlns:a16="http://schemas.microsoft.com/office/drawing/2014/main" id="{D7883912-B3D5-54CE-2530-E7695373AD12}"/>
              </a:ext>
            </a:extLst>
          </p:cNvPr>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Arial" charset="0"/>
                <a:cs typeface="Arial" charset="0"/>
              </a:defRPr>
            </a:lvl1pPr>
          </a:lstStyle>
          <a:p>
            <a:pPr>
              <a:defRPr/>
            </a:pPr>
            <a:endParaRPr lang="en-US"/>
          </a:p>
        </p:txBody>
      </p:sp>
      <p:sp>
        <p:nvSpPr>
          <p:cNvPr id="33797" name="Rectangle 5">
            <a:extLst>
              <a:ext uri="{FF2B5EF4-FFF2-40B4-BE49-F238E27FC236}">
                <a16:creationId xmlns:a16="http://schemas.microsoft.com/office/drawing/2014/main" id="{22A86F86-CF9B-BA8E-B450-AA589772FB5C}"/>
              </a:ext>
            </a:extLst>
          </p:cNvPr>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Arial" charset="0"/>
                <a:cs typeface="Arial" charset="0"/>
              </a:defRPr>
            </a:lvl1pPr>
          </a:lstStyle>
          <a:p>
            <a:pPr>
              <a:defRPr/>
            </a:pPr>
            <a:endParaRPr lang="en-US"/>
          </a:p>
        </p:txBody>
      </p:sp>
      <p:sp>
        <p:nvSpPr>
          <p:cNvPr id="33798" name="Rectangle 6">
            <a:extLst>
              <a:ext uri="{FF2B5EF4-FFF2-40B4-BE49-F238E27FC236}">
                <a16:creationId xmlns:a16="http://schemas.microsoft.com/office/drawing/2014/main" id="{3A5FACC4-0DA5-A845-7824-19892D331483}"/>
              </a:ext>
            </a:extLst>
          </p:cNvPr>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vl1pPr>
          </a:lstStyle>
          <a:p>
            <a:fld id="{53507BF8-1F9D-3642-AE72-36959C3CE5E9}" type="slidenum">
              <a:rPr lang="ar-JO" altLang="en-JO"/>
              <a:pPr/>
              <a:t>‹#›</a:t>
            </a:fld>
            <a:endParaRPr lang="en-US" altLang="en-JO"/>
          </a:p>
        </p:txBody>
      </p:sp>
    </p:spTree>
  </p:cSld>
  <p:clrMap bg1="lt1" tx1="dk1" bg2="lt2" tx2="dk2" accent1="accent1" accent2="accent2" accent3="accent3" accent4="accent4" accent5="accent5" accent6="accent6" hlink="hlink" folHlink="folHlink"/>
  <p:sldLayoutIdLst>
    <p:sldLayoutId id="2147483802"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ransition>
    <p:fade thruBlk="1"/>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itchFamily="34" charset="0"/>
          <a:cs typeface="Arial" charset="0"/>
        </a:defRPr>
      </a:lvl2pPr>
      <a:lvl3pPr algn="ctr" rtl="0" eaLnBrk="0" fontAlgn="base" hangingPunct="0">
        <a:spcBef>
          <a:spcPct val="0"/>
        </a:spcBef>
        <a:spcAft>
          <a:spcPct val="0"/>
        </a:spcAft>
        <a:defRPr sz="4000">
          <a:solidFill>
            <a:schemeClr val="tx2"/>
          </a:solidFill>
          <a:latin typeface="Impact" pitchFamily="34" charset="0"/>
          <a:cs typeface="Arial" charset="0"/>
        </a:defRPr>
      </a:lvl3pPr>
      <a:lvl4pPr algn="ctr" rtl="0" eaLnBrk="0" fontAlgn="base" hangingPunct="0">
        <a:spcBef>
          <a:spcPct val="0"/>
        </a:spcBef>
        <a:spcAft>
          <a:spcPct val="0"/>
        </a:spcAft>
        <a:defRPr sz="4000">
          <a:solidFill>
            <a:schemeClr val="tx2"/>
          </a:solidFill>
          <a:latin typeface="Impact" pitchFamily="34" charset="0"/>
          <a:cs typeface="Arial" charset="0"/>
        </a:defRPr>
      </a:lvl4pPr>
      <a:lvl5pPr algn="ctr" rtl="0" eaLnBrk="0" fontAlgn="base" hangingPunct="0">
        <a:spcBef>
          <a:spcPct val="0"/>
        </a:spcBef>
        <a:spcAft>
          <a:spcPct val="0"/>
        </a:spcAft>
        <a:defRPr sz="4000">
          <a:solidFill>
            <a:schemeClr val="tx2"/>
          </a:solidFill>
          <a:latin typeface="Impact" pitchFamily="34" charset="0"/>
          <a:cs typeface="Arial" charset="0"/>
        </a:defRPr>
      </a:lvl5pPr>
      <a:lvl6pPr marL="457200" algn="ctr" rtl="0" fontAlgn="base">
        <a:spcBef>
          <a:spcPct val="0"/>
        </a:spcBef>
        <a:spcAft>
          <a:spcPct val="0"/>
        </a:spcAft>
        <a:defRPr sz="4000">
          <a:solidFill>
            <a:schemeClr val="tx2"/>
          </a:solidFill>
          <a:latin typeface="Impact" pitchFamily="34" charset="0"/>
          <a:cs typeface="Arial" charset="0"/>
        </a:defRPr>
      </a:lvl6pPr>
      <a:lvl7pPr marL="914400" algn="ctr" rtl="0" fontAlgn="base">
        <a:spcBef>
          <a:spcPct val="0"/>
        </a:spcBef>
        <a:spcAft>
          <a:spcPct val="0"/>
        </a:spcAft>
        <a:defRPr sz="4000">
          <a:solidFill>
            <a:schemeClr val="tx2"/>
          </a:solidFill>
          <a:latin typeface="Impact" pitchFamily="34" charset="0"/>
          <a:cs typeface="Arial" charset="0"/>
        </a:defRPr>
      </a:lvl7pPr>
      <a:lvl8pPr marL="1371600" algn="ctr" rtl="0" fontAlgn="base">
        <a:spcBef>
          <a:spcPct val="0"/>
        </a:spcBef>
        <a:spcAft>
          <a:spcPct val="0"/>
        </a:spcAft>
        <a:defRPr sz="4000">
          <a:solidFill>
            <a:schemeClr val="tx2"/>
          </a:solidFill>
          <a:latin typeface="Impact" pitchFamily="34" charset="0"/>
          <a:cs typeface="Arial" charset="0"/>
        </a:defRPr>
      </a:lvl8pPr>
      <a:lvl9pPr marL="1828800" algn="ctr" rtl="0" fontAlgn="base">
        <a:spcBef>
          <a:spcPct val="0"/>
        </a:spcBef>
        <a:spcAft>
          <a:spcPct val="0"/>
        </a:spcAft>
        <a:defRPr sz="4000">
          <a:solidFill>
            <a:schemeClr val="tx2"/>
          </a:solidFill>
          <a:latin typeface="Impact" pitchFamily="34"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cs typeface="+mn-cs"/>
        </a:defRPr>
      </a:lvl2pPr>
      <a:lvl3pPr marL="1143000" indent="-228600" algn="l" rtl="0" eaLnBrk="0" fontAlgn="base" hangingPunct="0">
        <a:spcBef>
          <a:spcPct val="20000"/>
        </a:spcBef>
        <a:spcAft>
          <a:spcPct val="0"/>
        </a:spcAft>
        <a:buChar char="•"/>
        <a:defRPr sz="2400" b="1">
          <a:solidFill>
            <a:schemeClr val="tx1"/>
          </a:solidFill>
          <a:latin typeface="+mn-lt"/>
          <a:cs typeface="+mn-cs"/>
        </a:defRPr>
      </a:lvl3pPr>
      <a:lvl4pPr marL="1600200" indent="-228600" algn="l" rtl="0" eaLnBrk="0" fontAlgn="base" hangingPunct="0">
        <a:spcBef>
          <a:spcPct val="20000"/>
        </a:spcBef>
        <a:spcAft>
          <a:spcPct val="0"/>
        </a:spcAft>
        <a:buChar char="•"/>
        <a:defRPr sz="2000" b="1">
          <a:solidFill>
            <a:schemeClr val="tx1"/>
          </a:solidFill>
          <a:latin typeface="+mn-lt"/>
          <a:cs typeface="+mn-cs"/>
        </a:defRPr>
      </a:lvl4pPr>
      <a:lvl5pPr marL="2057400" indent="-228600" algn="l" rtl="0" eaLnBrk="0" fontAlgn="base" hangingPunct="0">
        <a:spcBef>
          <a:spcPct val="20000"/>
        </a:spcBef>
        <a:spcAft>
          <a:spcPct val="0"/>
        </a:spcAft>
        <a:buChar char="•"/>
        <a:defRPr sz="2000" b="1">
          <a:solidFill>
            <a:schemeClr val="tx1"/>
          </a:solidFill>
          <a:latin typeface="+mn-lt"/>
          <a:cs typeface="+mn-cs"/>
        </a:defRPr>
      </a:lvl5pPr>
      <a:lvl6pPr marL="2514600" indent="-228600" algn="l" rtl="0" fontAlgn="base">
        <a:spcBef>
          <a:spcPct val="20000"/>
        </a:spcBef>
        <a:spcAft>
          <a:spcPct val="0"/>
        </a:spcAft>
        <a:buChar char="•"/>
        <a:defRPr sz="2000" b="1">
          <a:solidFill>
            <a:schemeClr val="tx1"/>
          </a:solidFill>
          <a:latin typeface="+mn-lt"/>
          <a:cs typeface="+mn-cs"/>
        </a:defRPr>
      </a:lvl6pPr>
      <a:lvl7pPr marL="2971800" indent="-228600" algn="l" rtl="0" fontAlgn="base">
        <a:spcBef>
          <a:spcPct val="20000"/>
        </a:spcBef>
        <a:spcAft>
          <a:spcPct val="0"/>
        </a:spcAft>
        <a:buChar char="•"/>
        <a:defRPr sz="2000" b="1">
          <a:solidFill>
            <a:schemeClr val="tx1"/>
          </a:solidFill>
          <a:latin typeface="+mn-lt"/>
          <a:cs typeface="+mn-cs"/>
        </a:defRPr>
      </a:lvl7pPr>
      <a:lvl8pPr marL="3429000" indent="-228600" algn="l" rtl="0" fontAlgn="base">
        <a:spcBef>
          <a:spcPct val="20000"/>
        </a:spcBef>
        <a:spcAft>
          <a:spcPct val="0"/>
        </a:spcAft>
        <a:buChar char="•"/>
        <a:defRPr sz="2000" b="1">
          <a:solidFill>
            <a:schemeClr val="tx1"/>
          </a:solidFill>
          <a:latin typeface="+mn-lt"/>
          <a:cs typeface="+mn-cs"/>
        </a:defRPr>
      </a:lvl8pPr>
      <a:lvl9pPr marL="3886200" indent="-228600" algn="l" rtl="0" fontAlgn="base">
        <a:spcBef>
          <a:spcPct val="20000"/>
        </a:spcBef>
        <a:spcAft>
          <a:spcPct val="0"/>
        </a:spcAft>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5" Type="http://schemas.openxmlformats.org/officeDocument/2006/relationships/image" Target="../media/image4.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 /><Relationship Id="rId2" Type="http://schemas.openxmlformats.org/officeDocument/2006/relationships/audio" Target="../media/media10.m4a" /><Relationship Id="rId1" Type="http://schemas.microsoft.com/office/2007/relationships/media" Target="../media/media10.m4a" /><Relationship Id="rId5" Type="http://schemas.openxmlformats.org/officeDocument/2006/relationships/image" Target="../media/image4.png" /><Relationship Id="rId4" Type="http://schemas.openxmlformats.org/officeDocument/2006/relationships/image" Target="../media/image9.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 /><Relationship Id="rId2" Type="http://schemas.openxmlformats.org/officeDocument/2006/relationships/audio" Target="../media/media11.m4a" /><Relationship Id="rId1" Type="http://schemas.microsoft.com/office/2007/relationships/media" Target="../media/media11.m4a" /><Relationship Id="rId5" Type="http://schemas.openxmlformats.org/officeDocument/2006/relationships/image" Target="../media/image4.png" /><Relationship Id="rId4" Type="http://schemas.openxmlformats.org/officeDocument/2006/relationships/image" Target="../media/image10.jp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12.m4a" /><Relationship Id="rId1" Type="http://schemas.microsoft.com/office/2007/relationships/media" Target="../media/media12.m4a" /><Relationship Id="rId5" Type="http://schemas.openxmlformats.org/officeDocument/2006/relationships/image" Target="../media/image4.png" /><Relationship Id="rId4" Type="http://schemas.openxmlformats.org/officeDocument/2006/relationships/image" Target="../media/image11.jp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13.m4a" /><Relationship Id="rId1" Type="http://schemas.microsoft.com/office/2007/relationships/media" Target="../media/media13.m4a" /><Relationship Id="rId4" Type="http://schemas.openxmlformats.org/officeDocument/2006/relationships/image" Target="../media/image4.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 /><Relationship Id="rId2" Type="http://schemas.openxmlformats.org/officeDocument/2006/relationships/audio" Target="../media/media14.m4a" /><Relationship Id="rId1" Type="http://schemas.microsoft.com/office/2007/relationships/media" Target="../media/media14.m4a" /><Relationship Id="rId5" Type="http://schemas.openxmlformats.org/officeDocument/2006/relationships/image" Target="../media/image4.png" /><Relationship Id="rId4" Type="http://schemas.openxmlformats.org/officeDocument/2006/relationships/notesSlide" Target="../notesSlides/notesSlide1.xml"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5.m4a" /><Relationship Id="rId1" Type="http://schemas.microsoft.com/office/2007/relationships/media" Target="../media/media15.m4a" /><Relationship Id="rId4" Type="http://schemas.openxmlformats.org/officeDocument/2006/relationships/image" Target="../media/image4.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6.m4a" /><Relationship Id="rId1" Type="http://schemas.microsoft.com/office/2007/relationships/media" Target="../media/media16.m4a" /><Relationship Id="rId5" Type="http://schemas.openxmlformats.org/officeDocument/2006/relationships/image" Target="../media/image4.png" /><Relationship Id="rId4" Type="http://schemas.openxmlformats.org/officeDocument/2006/relationships/image" Target="../media/image12.jpe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m4a" /><Relationship Id="rId1" Type="http://schemas.microsoft.com/office/2007/relationships/media" Target="../media/media17.m4a" /><Relationship Id="rId4" Type="http://schemas.openxmlformats.org/officeDocument/2006/relationships/image" Target="../media/image4.png"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8.m4a" /><Relationship Id="rId1" Type="http://schemas.microsoft.com/office/2007/relationships/media" Target="../media/media18.m4a" /><Relationship Id="rId5" Type="http://schemas.openxmlformats.org/officeDocument/2006/relationships/image" Target="../media/image4.png" /><Relationship Id="rId4" Type="http://schemas.openxmlformats.org/officeDocument/2006/relationships/notesSlide" Target="../notesSlides/notesSlide2.xml" /></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9.m4a" /><Relationship Id="rId1" Type="http://schemas.microsoft.com/office/2007/relationships/media" Target="../media/media19.m4a" /><Relationship Id="rId5" Type="http://schemas.openxmlformats.org/officeDocument/2006/relationships/image" Target="../media/image4.png" /><Relationship Id="rId4" Type="http://schemas.openxmlformats.org/officeDocument/2006/relationships/notesSlide" Target="../notesSlides/notesSlide3.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2.m4a" /><Relationship Id="rId1" Type="http://schemas.microsoft.com/office/2007/relationships/media" Target="../media/media2.m4a" /><Relationship Id="rId6" Type="http://schemas.openxmlformats.org/officeDocument/2006/relationships/image" Target="../media/image4.png" /><Relationship Id="rId5" Type="http://schemas.openxmlformats.org/officeDocument/2006/relationships/image" Target="../media/image6.png" /><Relationship Id="rId4" Type="http://schemas.openxmlformats.org/officeDocument/2006/relationships/image" Target="../media/image5.jpeg"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 /><Relationship Id="rId7" Type="http://schemas.openxmlformats.org/officeDocument/2006/relationships/image" Target="../media/image4.png" /><Relationship Id="rId2" Type="http://schemas.openxmlformats.org/officeDocument/2006/relationships/audio" Target="../media/media20.m4a" /><Relationship Id="rId1" Type="http://schemas.microsoft.com/office/2007/relationships/media" Target="../media/media20.m4a" /><Relationship Id="rId6" Type="http://schemas.openxmlformats.org/officeDocument/2006/relationships/image" Target="../media/image13.jpeg" /><Relationship Id="rId5" Type="http://schemas.openxmlformats.org/officeDocument/2006/relationships/hyperlink" Target="https://www.google.jo/url?sa=i&amp;rct=j&amp;q=&amp;esrc=s&amp;source=images&amp;cd=&amp;cad=rja&amp;uact=8&amp;ved=2ahUKEwj7rs7Y0fbeAhWMGuwKHQoKAT4QjRx6BAgBEAU&amp;url=https%3A%2F%2Fwww.ncbi.nlm.nih.gov%2Fbooks%2FNBK459360%2Ffigure%2Farticle-24962.image.f1%2F&amp;psig=AOvVaw0z8iEkcZjIE22HOrJ3S7d-&amp;ust=1543479052132455" TargetMode="External" /><Relationship Id="rId4" Type="http://schemas.openxmlformats.org/officeDocument/2006/relationships/notesSlide" Target="../notesSlides/notesSlide4.xml"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1.m4a" /><Relationship Id="rId1" Type="http://schemas.microsoft.com/office/2007/relationships/media" Target="../media/media21.m4a" /><Relationship Id="rId4" Type="http://schemas.openxmlformats.org/officeDocument/2006/relationships/image" Target="../media/image4.png" /></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2.m4a" /><Relationship Id="rId1" Type="http://schemas.microsoft.com/office/2007/relationships/media" Target="../media/media22.m4a" /><Relationship Id="rId4" Type="http://schemas.openxmlformats.org/officeDocument/2006/relationships/image" Target="../media/image4.png" /></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3.m4a" /><Relationship Id="rId1" Type="http://schemas.microsoft.com/office/2007/relationships/media" Target="../media/media23.m4a" /><Relationship Id="rId5" Type="http://schemas.openxmlformats.org/officeDocument/2006/relationships/image" Target="../media/image4.png" /><Relationship Id="rId4" Type="http://schemas.openxmlformats.org/officeDocument/2006/relationships/notesSlide" Target="../notesSlides/notesSlide5.xml" /></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4.m4a" /><Relationship Id="rId1" Type="http://schemas.microsoft.com/office/2007/relationships/media" Target="../media/media24.m4a" /><Relationship Id="rId5" Type="http://schemas.openxmlformats.org/officeDocument/2006/relationships/image" Target="../media/image4.png" /><Relationship Id="rId4" Type="http://schemas.openxmlformats.org/officeDocument/2006/relationships/image" Target="../media/image14.jpeg" /></Relationships>
</file>

<file path=ppt/slides/_rels/slide25.xml.rels><?xml version="1.0" encoding="UTF-8" standalone="yes"?>
<Relationships xmlns="http://schemas.openxmlformats.org/package/2006/relationships"><Relationship Id="rId8" Type="http://schemas.openxmlformats.org/officeDocument/2006/relationships/image" Target="../media/image4.png" /><Relationship Id="rId3" Type="http://schemas.openxmlformats.org/officeDocument/2006/relationships/slideLayout" Target="../slideLayouts/slideLayout7.xml" /><Relationship Id="rId7" Type="http://schemas.openxmlformats.org/officeDocument/2006/relationships/image" Target="../media/image18.jpeg" /><Relationship Id="rId2" Type="http://schemas.openxmlformats.org/officeDocument/2006/relationships/audio" Target="../media/media25.m4a" /><Relationship Id="rId1" Type="http://schemas.microsoft.com/office/2007/relationships/media" Target="../media/media25.m4a" /><Relationship Id="rId6" Type="http://schemas.openxmlformats.org/officeDocument/2006/relationships/image" Target="../media/image17.jpeg" /><Relationship Id="rId5" Type="http://schemas.openxmlformats.org/officeDocument/2006/relationships/image" Target="../media/image16.jpeg" /><Relationship Id="rId4" Type="http://schemas.openxmlformats.org/officeDocument/2006/relationships/image" Target="../media/image15.png" /></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26.m4a" /><Relationship Id="rId1" Type="http://schemas.microsoft.com/office/2007/relationships/media" Target="../media/media26.m4a" /><Relationship Id="rId6" Type="http://schemas.openxmlformats.org/officeDocument/2006/relationships/image" Target="../media/image4.png" /><Relationship Id="rId5" Type="http://schemas.openxmlformats.org/officeDocument/2006/relationships/image" Target="../media/image19.jpg" /><Relationship Id="rId4" Type="http://schemas.openxmlformats.org/officeDocument/2006/relationships/notesSlide" Target="../notesSlides/notesSlide6.xml"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3.m4a" /><Relationship Id="rId1" Type="http://schemas.microsoft.com/office/2007/relationships/media" Target="../media/media3.m4a" /><Relationship Id="rId5" Type="http://schemas.openxmlformats.org/officeDocument/2006/relationships/image" Target="../media/image4.png" /><Relationship Id="rId4" Type="http://schemas.openxmlformats.org/officeDocument/2006/relationships/image" Target="../media/image7.jpe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4.m4a" /><Relationship Id="rId1" Type="http://schemas.microsoft.com/office/2007/relationships/media" Target="../media/media4.m4a" /><Relationship Id="rId5" Type="http://schemas.openxmlformats.org/officeDocument/2006/relationships/image" Target="../media/image4.png" /><Relationship Id="rId4" Type="http://schemas.openxmlformats.org/officeDocument/2006/relationships/image" Target="../media/image8.jpe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4a" /><Relationship Id="rId1" Type="http://schemas.microsoft.com/office/2007/relationships/media" Target="../media/media5.m4a" /><Relationship Id="rId4" Type="http://schemas.openxmlformats.org/officeDocument/2006/relationships/image" Target="../media/image4.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 /><Relationship Id="rId2" Type="http://schemas.openxmlformats.org/officeDocument/2006/relationships/audio" Target="../media/media6.m4a" /><Relationship Id="rId1" Type="http://schemas.microsoft.com/office/2007/relationships/media" Target="../media/media6.m4a"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7.m4a" /><Relationship Id="rId1" Type="http://schemas.microsoft.com/office/2007/relationships/media" Target="../media/media7.m4a" /><Relationship Id="rId4" Type="http://schemas.openxmlformats.org/officeDocument/2006/relationships/image" Target="../media/image4.pn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m4a" /><Relationship Id="rId1" Type="http://schemas.microsoft.com/office/2007/relationships/media" Target="../media/media8.m4a" /><Relationship Id="rId4" Type="http://schemas.openxmlformats.org/officeDocument/2006/relationships/image" Target="../media/image4.pn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m4a" /><Relationship Id="rId1" Type="http://schemas.microsoft.com/office/2007/relationships/media" Target="../media/media9.m4a" /><Relationship Id="rId4" Type="http://schemas.openxmlformats.org/officeDocument/2006/relationships/image" Target="../media/image4.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B815F06-5ECF-C0FF-BAA6-39BBDB38A03A}"/>
              </a:ext>
            </a:extLst>
          </p:cNvPr>
          <p:cNvSpPr>
            <a:spLocks noGrp="1" noChangeArrowheads="1"/>
          </p:cNvSpPr>
          <p:nvPr>
            <p:ph type="ctrTitle"/>
          </p:nvPr>
        </p:nvSpPr>
        <p:spPr/>
        <p:txBody>
          <a:bodyPr/>
          <a:lstStyle/>
          <a:p>
            <a:pPr eaLnBrk="1" hangingPunct="1"/>
            <a:r>
              <a:rPr lang="en-US" altLang="en-JO" sz="3600" dirty="0"/>
              <a:t>Viral and Bacterial Meningitis</a:t>
            </a:r>
          </a:p>
        </p:txBody>
      </p:sp>
      <p:sp>
        <p:nvSpPr>
          <p:cNvPr id="3075" name="Rectangle 3">
            <a:extLst>
              <a:ext uri="{FF2B5EF4-FFF2-40B4-BE49-F238E27FC236}">
                <a16:creationId xmlns:a16="http://schemas.microsoft.com/office/drawing/2014/main" id="{5CCE200F-4494-0C07-7414-3ECB1E022D5C}"/>
              </a:ext>
            </a:extLst>
          </p:cNvPr>
          <p:cNvSpPr>
            <a:spLocks noGrp="1" noChangeArrowheads="1"/>
          </p:cNvSpPr>
          <p:nvPr>
            <p:ph type="subTitle" idx="1"/>
          </p:nvPr>
        </p:nvSpPr>
        <p:spPr>
          <a:xfrm>
            <a:off x="0" y="3933825"/>
            <a:ext cx="9144000" cy="1320800"/>
          </a:xfrm>
        </p:spPr>
        <p:txBody>
          <a:bodyPr/>
          <a:lstStyle/>
          <a:p>
            <a:pPr eaLnBrk="1" hangingPunct="1">
              <a:lnSpc>
                <a:spcPct val="80000"/>
              </a:lnSpc>
            </a:pPr>
            <a:r>
              <a:rPr lang="en-US" altLang="en-JO" sz="2000" i="1" dirty="0"/>
              <a:t>Amin </a:t>
            </a:r>
            <a:r>
              <a:rPr lang="en-US" altLang="en-JO" sz="2000" i="1" dirty="0" err="1"/>
              <a:t>Aqel</a:t>
            </a:r>
            <a:r>
              <a:rPr lang="en-US" altLang="en-JO" sz="2000" i="1" dirty="0"/>
              <a:t>, </a:t>
            </a:r>
          </a:p>
          <a:p>
            <a:pPr eaLnBrk="1" hangingPunct="1">
              <a:lnSpc>
                <a:spcPct val="80000"/>
              </a:lnSpc>
            </a:pPr>
            <a:r>
              <a:rPr lang="en-US" altLang="en-JO" sz="2000" i="1" dirty="0"/>
              <a:t>Professor of Medical Microbiology</a:t>
            </a:r>
          </a:p>
          <a:p>
            <a:pPr eaLnBrk="1" hangingPunct="1">
              <a:lnSpc>
                <a:spcPct val="80000"/>
              </a:lnSpc>
            </a:pPr>
            <a:r>
              <a:rPr lang="en-US" altLang="en-JO" sz="2000" i="1" dirty="0"/>
              <a:t>  CNS, 3ed year students</a:t>
            </a:r>
          </a:p>
          <a:p>
            <a:pPr eaLnBrk="1" hangingPunct="1">
              <a:lnSpc>
                <a:spcPct val="80000"/>
              </a:lnSpc>
            </a:pPr>
            <a:r>
              <a:rPr lang="en-US" altLang="en-JO" sz="2000" i="1" dirty="0"/>
              <a:t>Faculty of Medicine, </a:t>
            </a:r>
            <a:r>
              <a:rPr lang="en-US" altLang="en-JO" sz="2000" i="1" dirty="0" err="1"/>
              <a:t>Mutah</a:t>
            </a:r>
            <a:r>
              <a:rPr lang="en-US" altLang="en-JO" sz="2000" i="1" dirty="0"/>
              <a:t> University</a:t>
            </a:r>
          </a:p>
        </p:txBody>
      </p:sp>
      <p:pic>
        <p:nvPicPr>
          <p:cNvPr id="3076" name="Picture 4" descr="caducius">
            <a:extLst>
              <a:ext uri="{FF2B5EF4-FFF2-40B4-BE49-F238E27FC236}">
                <a16:creationId xmlns:a16="http://schemas.microsoft.com/office/drawing/2014/main" id="{30ABA2B1-AD8A-3E88-72D2-7F9C9474C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41592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Recording 26 Dec 2022 at 5:48:04 PM">
            <a:hlinkClick r:id="" action="ppaction://media"/>
            <a:extLst>
              <a:ext uri="{FF2B5EF4-FFF2-40B4-BE49-F238E27FC236}">
                <a16:creationId xmlns:a16="http://schemas.microsoft.com/office/drawing/2014/main" id="{9FA62A47-52DD-4CBC-2082-6886BB702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7772400" cy="1143000"/>
          </a:xfrm>
        </p:spPr>
        <p:txBody>
          <a:bodyPr/>
          <a:lstStyle/>
          <a:p>
            <a:r>
              <a:rPr lang="en-GB" dirty="0"/>
              <a:t>Be aware</a:t>
            </a:r>
          </a:p>
        </p:txBody>
      </p:sp>
      <p:sp>
        <p:nvSpPr>
          <p:cNvPr id="5" name="Content Placeholder 4"/>
          <p:cNvSpPr txBox="1">
            <a:spLocks noGrp="1"/>
          </p:cNvSpPr>
          <p:nvPr>
            <p:ph sz="half" idx="1"/>
          </p:nvPr>
        </p:nvSpPr>
        <p:spPr>
          <a:xfrm>
            <a:off x="4788024" y="1959934"/>
            <a:ext cx="3954016" cy="4795159"/>
          </a:xfrm>
          <a:prstGeom prst="rect">
            <a:avLst/>
          </a:prstGeom>
          <a:noFill/>
        </p:spPr>
        <p:txBody>
          <a:bodyPr wrap="square" rtlCol="0">
            <a:spAutoFit/>
          </a:bodyPr>
          <a:lstStyle/>
          <a:p>
            <a:r>
              <a:rPr lang="en-GB" sz="2000" dirty="0">
                <a:solidFill>
                  <a:schemeClr val="bg1">
                    <a:lumMod val="50000"/>
                  </a:schemeClr>
                </a:solidFill>
              </a:rPr>
              <a:t>Early symptoms can include: fever, headache, vomiting, diarrhoea, muscle pain, stomach cramps and fever with cold hands and feet</a:t>
            </a:r>
          </a:p>
          <a:p>
            <a:endParaRPr lang="en-GB" sz="2000" dirty="0">
              <a:solidFill>
                <a:schemeClr val="bg1">
                  <a:lumMod val="50000"/>
                </a:schemeClr>
              </a:solidFill>
            </a:endParaRPr>
          </a:p>
          <a:p>
            <a:endParaRPr lang="en-GB" sz="2000" dirty="0">
              <a:solidFill>
                <a:schemeClr val="bg1">
                  <a:lumMod val="50000"/>
                </a:schemeClr>
              </a:solidFill>
            </a:endParaRPr>
          </a:p>
          <a:p>
            <a:r>
              <a:rPr lang="en-GB" sz="2000" dirty="0">
                <a:solidFill>
                  <a:schemeClr val="bg1">
                    <a:lumMod val="50000"/>
                  </a:schemeClr>
                </a:solidFill>
              </a:rPr>
              <a:t>If someone is ill and getting worse, get medical help immediately </a:t>
            </a:r>
          </a:p>
          <a:p>
            <a:pPr marL="0" indent="0">
              <a:buNone/>
            </a:pPr>
            <a:endParaRPr lang="en-GB" sz="2000" dirty="0">
              <a:solidFill>
                <a:schemeClr val="tx1"/>
              </a:solidFill>
            </a:endParaRPr>
          </a:p>
          <a:p>
            <a:endParaRPr lang="en-GB" sz="2000" dirty="0">
              <a:solidFill>
                <a:schemeClr val="tx1"/>
              </a:solidFill>
            </a:endParaRPr>
          </a:p>
          <a:p>
            <a:pPr marL="0" indent="0">
              <a:buNone/>
            </a:pPr>
            <a:endParaRPr lang="en-GB" sz="2000" b="1" dirty="0">
              <a:solidFill>
                <a:srgbClr val="FF6600"/>
              </a:solidFill>
              <a:latin typeface="+mn-lt"/>
            </a:endParaRPr>
          </a:p>
          <a:p>
            <a:pPr marL="0" indent="0">
              <a:buNone/>
            </a:pPr>
            <a:endParaRPr lang="en-GB" sz="1800" b="1" dirty="0">
              <a:solidFill>
                <a:srgbClr val="FF6600"/>
              </a:solidFill>
              <a:latin typeface="+mn-lt"/>
            </a:endParaRPr>
          </a:p>
        </p:txBody>
      </p:sp>
      <p:pic>
        <p:nvPicPr>
          <p:cNvPr id="6" name="Picture 5">
            <a:extLst>
              <a:ext uri="{FF2B5EF4-FFF2-40B4-BE49-F238E27FC236}">
                <a16:creationId xmlns:a16="http://schemas.microsoft.com/office/drawing/2014/main" id="{A4AFA10F-8024-4872-A44E-2CF1B6020579}"/>
              </a:ext>
            </a:extLst>
          </p:cNvPr>
          <p:cNvPicPr>
            <a:picLocks noChangeAspect="1"/>
          </p:cNvPicPr>
          <p:nvPr/>
        </p:nvPicPr>
        <p:blipFill>
          <a:blip r:embed="rId4"/>
          <a:stretch>
            <a:fillRect/>
          </a:stretch>
        </p:blipFill>
        <p:spPr>
          <a:xfrm>
            <a:off x="901445" y="1556792"/>
            <a:ext cx="3811960" cy="4876388"/>
          </a:xfrm>
          <a:prstGeom prst="rect">
            <a:avLst/>
          </a:prstGeom>
        </p:spPr>
      </p:pic>
      <p:pic>
        <p:nvPicPr>
          <p:cNvPr id="3" name="Audio Recording 26 Dec 2022 at 6:00:18 PM">
            <a:hlinkClick r:id="" action="ppaction://media"/>
            <a:extLst>
              <a:ext uri="{FF2B5EF4-FFF2-40B4-BE49-F238E27FC236}">
                <a16:creationId xmlns:a16="http://schemas.microsoft.com/office/drawing/2014/main" id="{247BEA2E-B86B-36E9-30AC-3895818C5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067306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Septicaemia and the ‘glass test’</a:t>
            </a:r>
          </a:p>
        </p:txBody>
      </p:sp>
      <p:sp>
        <p:nvSpPr>
          <p:cNvPr id="8" name="Text Placeholder 3"/>
          <p:cNvSpPr txBox="1">
            <a:spLocks noGrp="1"/>
          </p:cNvSpPr>
          <p:nvPr>
            <p:ph sz="half" idx="2"/>
          </p:nvPr>
        </p:nvSpPr>
        <p:spPr>
          <a:xfrm>
            <a:off x="251520" y="1523672"/>
            <a:ext cx="4040188" cy="3951288"/>
          </a:xfrm>
          <a:prstGeom prst="rect">
            <a:avLst/>
          </a:prstGeom>
        </p:spPr>
        <p:txBody>
          <a:bodyPr/>
          <a:lstStyle>
            <a:lvl1pPr marL="342900" indent="-342900" algn="l" rtl="0" eaLnBrk="1" fontAlgn="base" hangingPunct="1">
              <a:spcBef>
                <a:spcPct val="20000"/>
              </a:spcBef>
              <a:spcAft>
                <a:spcPct val="0"/>
              </a:spcAft>
              <a:buChar char="•"/>
              <a:defRPr sz="2800">
                <a:solidFill>
                  <a:srgbClr val="808080"/>
                </a:solidFill>
                <a:latin typeface="+mn-lt"/>
                <a:ea typeface="+mn-ea"/>
                <a:cs typeface="+mn-cs"/>
              </a:defRPr>
            </a:lvl1pPr>
            <a:lvl2pPr marL="742950" indent="-285750" algn="l" rtl="0" eaLnBrk="1" fontAlgn="base" hangingPunct="1">
              <a:spcBef>
                <a:spcPct val="20000"/>
              </a:spcBef>
              <a:spcAft>
                <a:spcPct val="0"/>
              </a:spcAft>
              <a:buChar char="–"/>
              <a:defRPr sz="2800">
                <a:solidFill>
                  <a:srgbClr val="808080"/>
                </a:solidFill>
                <a:latin typeface="+mn-lt"/>
                <a:ea typeface="+mn-ea"/>
              </a:defRPr>
            </a:lvl2pPr>
            <a:lvl3pPr marL="1143000" indent="-228600" algn="l" rtl="0" eaLnBrk="1" fontAlgn="base" hangingPunct="1">
              <a:spcBef>
                <a:spcPct val="20000"/>
              </a:spcBef>
              <a:spcAft>
                <a:spcPct val="0"/>
              </a:spcAft>
              <a:buChar char="•"/>
              <a:defRPr sz="2400">
                <a:solidFill>
                  <a:srgbClr val="808080"/>
                </a:solidFill>
                <a:latin typeface="+mn-lt"/>
                <a:ea typeface="+mn-ea"/>
              </a:defRPr>
            </a:lvl3pPr>
            <a:lvl4pPr marL="1600200" indent="-228600" algn="l" rtl="0" eaLnBrk="1" fontAlgn="base" hangingPunct="1">
              <a:spcBef>
                <a:spcPct val="20000"/>
              </a:spcBef>
              <a:spcAft>
                <a:spcPct val="0"/>
              </a:spcAft>
              <a:buChar char="–"/>
              <a:defRPr sz="2000">
                <a:solidFill>
                  <a:srgbClr val="808080"/>
                </a:solidFill>
                <a:latin typeface="+mn-lt"/>
                <a:ea typeface="+mn-ea"/>
              </a:defRPr>
            </a:lvl4pPr>
            <a:lvl5pPr marL="2057400" indent="-228600" algn="l" rtl="0" eaLnBrk="1" fontAlgn="base" hangingPunct="1">
              <a:spcBef>
                <a:spcPct val="20000"/>
              </a:spcBef>
              <a:spcAft>
                <a:spcPct val="0"/>
              </a:spcAft>
              <a:buChar char="»"/>
              <a:defRPr sz="2000">
                <a:solidFill>
                  <a:srgbClr val="808080"/>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Clr>
                <a:schemeClr val="tx1"/>
              </a:buClr>
              <a:buNone/>
            </a:pPr>
            <a:r>
              <a:rPr lang="en-GB" altLang="en-US" sz="1600" kern="0" dirty="0">
                <a:solidFill>
                  <a:schemeClr val="accent3">
                    <a:lumMod val="50000"/>
                  </a:schemeClr>
                </a:solidFill>
                <a:latin typeface="Arial" charset="0"/>
              </a:rPr>
              <a:t>People with septicaemia may develop a rash of tiny red ‘pin pricks’ which can develop into purple bruising</a:t>
            </a:r>
          </a:p>
          <a:p>
            <a:pPr marL="0" indent="0">
              <a:buNone/>
            </a:pPr>
            <a:endParaRPr lang="en-GB" altLang="en-US" sz="800" kern="0" dirty="0">
              <a:solidFill>
                <a:srgbClr val="FF6600"/>
              </a:solidFill>
              <a:latin typeface="Arial" charset="0"/>
            </a:endParaRPr>
          </a:p>
          <a:p>
            <a:pPr marL="0" indent="0">
              <a:buNone/>
            </a:pPr>
            <a:r>
              <a:rPr lang="en-GB" altLang="en-US" sz="1600" b="1" kern="0" dirty="0">
                <a:solidFill>
                  <a:srgbClr val="FF6600"/>
                </a:solidFill>
                <a:latin typeface="Arial" charset="0"/>
              </a:rPr>
              <a:t>This rash does not fade under pressure; do the ‘glass test’</a:t>
            </a:r>
          </a:p>
          <a:p>
            <a:pPr marL="0" indent="0">
              <a:buNone/>
            </a:pPr>
            <a:endParaRPr lang="en-GB" altLang="en-US" sz="800" b="1" kern="0" dirty="0">
              <a:solidFill>
                <a:srgbClr val="F84D08"/>
              </a:solidFill>
              <a:latin typeface="Arial" charset="0"/>
            </a:endParaRPr>
          </a:p>
          <a:p>
            <a:pPr>
              <a:buClr>
                <a:srgbClr val="FF6600"/>
              </a:buClr>
            </a:pPr>
            <a:r>
              <a:rPr lang="en-GB" altLang="en-US" sz="1600" b="1" kern="0" dirty="0">
                <a:solidFill>
                  <a:schemeClr val="accent3">
                    <a:lumMod val="50000"/>
                  </a:schemeClr>
                </a:solidFill>
                <a:latin typeface="Arial" charset="0"/>
              </a:rPr>
              <a:t>Fever with spots/rash that do not fade under pressure is a </a:t>
            </a:r>
            <a:r>
              <a:rPr lang="en-GB" altLang="en-US" sz="1600" b="1" kern="0" dirty="0">
                <a:solidFill>
                  <a:srgbClr val="FF6600"/>
                </a:solidFill>
                <a:latin typeface="Arial" charset="0"/>
              </a:rPr>
              <a:t>medical emergen</a:t>
            </a:r>
            <a:r>
              <a:rPr lang="en-GB" altLang="en-US" sz="1600" b="1" kern="0" dirty="0">
                <a:solidFill>
                  <a:srgbClr val="E7562D"/>
                </a:solidFill>
                <a:latin typeface="Arial" charset="0"/>
              </a:rPr>
              <a:t>cy</a:t>
            </a:r>
          </a:p>
          <a:p>
            <a:endParaRPr lang="en-GB" altLang="en-US" sz="800" b="1" kern="0" dirty="0">
              <a:solidFill>
                <a:srgbClr val="E7562D"/>
              </a:solidFill>
              <a:latin typeface="Arial" charset="0"/>
            </a:endParaRPr>
          </a:p>
          <a:p>
            <a:r>
              <a:rPr lang="en-GB" altLang="en-US" sz="1600" b="1" kern="0" dirty="0">
                <a:solidFill>
                  <a:srgbClr val="FF6600"/>
                </a:solidFill>
                <a:latin typeface="Arial" charset="0"/>
              </a:rPr>
              <a:t>Do not wait for a rash.</a:t>
            </a:r>
            <a:r>
              <a:rPr lang="en-GB" altLang="en-US" sz="1600" b="1" kern="0" dirty="0">
                <a:solidFill>
                  <a:schemeClr val="accent3">
                    <a:lumMod val="50000"/>
                  </a:schemeClr>
                </a:solidFill>
                <a:latin typeface="Arial" charset="0"/>
              </a:rPr>
              <a:t> If someone is ill and getting worse, get medical help immediately</a:t>
            </a:r>
          </a:p>
          <a:p>
            <a:endParaRPr lang="en-GB" altLang="en-US" sz="800" b="1" kern="0" dirty="0">
              <a:solidFill>
                <a:srgbClr val="E7562D"/>
              </a:solidFill>
              <a:latin typeface="Arial" charset="0"/>
            </a:endParaRPr>
          </a:p>
          <a:p>
            <a:r>
              <a:rPr lang="en-GB" altLang="en-US" sz="1600" b="1" kern="0" dirty="0">
                <a:solidFill>
                  <a:srgbClr val="FF6600"/>
                </a:solidFill>
                <a:latin typeface="Arial" charset="0"/>
              </a:rPr>
              <a:t>On dark skin </a:t>
            </a:r>
            <a:r>
              <a:rPr lang="en-GB" altLang="en-US" sz="1600" b="1" kern="0" dirty="0">
                <a:solidFill>
                  <a:schemeClr val="accent3">
                    <a:lumMod val="50000"/>
                  </a:schemeClr>
                </a:solidFill>
                <a:latin typeface="Arial" charset="0"/>
              </a:rPr>
              <a:t>the spots/rash can be more difficult to see. Do not wait for the rash. Be aware of all the signs and symptoms</a:t>
            </a:r>
          </a:p>
          <a:p>
            <a:endParaRPr lang="en-GB" altLang="en-US" sz="1400" kern="0" dirty="0">
              <a:solidFill>
                <a:schemeClr val="tx1"/>
              </a:solidFill>
              <a:latin typeface="Arial" charset="0"/>
            </a:endParaRPr>
          </a:p>
          <a:p>
            <a:endParaRPr lang="en-GB" altLang="en-US" sz="1600" kern="0" dirty="0">
              <a:latin typeface="Arial" charset="0"/>
            </a:endParaRPr>
          </a:p>
          <a:p>
            <a:endParaRPr lang="en-GB" kern="0" dirty="0"/>
          </a:p>
        </p:txBody>
      </p:sp>
      <p:pic>
        <p:nvPicPr>
          <p:cNvPr id="3" name="Picture 2" descr="Glass Test 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2348880"/>
            <a:ext cx="4495292" cy="302433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4" name="Audio Recording 26 Dec 2022 at 6:02:02 PM">
            <a:hlinkClick r:id="" action="ppaction://media"/>
            <a:extLst>
              <a:ext uri="{FF2B5EF4-FFF2-40B4-BE49-F238E27FC236}">
                <a16:creationId xmlns:a16="http://schemas.microsoft.com/office/drawing/2014/main" id="{37DDFCA2-AA38-32C1-B2E7-B73CE3348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471764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GB" sz="2800" dirty="0"/>
              <a:t>How can meningitis be prevented?</a:t>
            </a:r>
          </a:p>
        </p:txBody>
      </p:sp>
      <p:sp>
        <p:nvSpPr>
          <p:cNvPr id="4" name="TextBox 3"/>
          <p:cNvSpPr txBox="1"/>
          <p:nvPr/>
        </p:nvSpPr>
        <p:spPr>
          <a:xfrm>
            <a:off x="495066" y="2335813"/>
            <a:ext cx="4217305" cy="3785652"/>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accent3">
                    <a:lumMod val="50000"/>
                  </a:schemeClr>
                </a:solidFill>
                <a:latin typeface="+mj-lt"/>
              </a:rPr>
              <a:t>Vaccines are the only way to prevent meningitis</a:t>
            </a:r>
          </a:p>
          <a:p>
            <a:pPr algn="just"/>
            <a:endParaRPr lang="en-GB" sz="2200" dirty="0">
              <a:solidFill>
                <a:schemeClr val="accent3">
                  <a:lumMod val="50000"/>
                </a:schemeClr>
              </a:solidFill>
              <a:latin typeface="+mj-lt"/>
            </a:endParaRPr>
          </a:p>
          <a:p>
            <a:pPr marL="342900" indent="-342900">
              <a:buFont typeface="Arial" panose="020B0604020202020204" pitchFamily="34" charset="0"/>
              <a:buChar char="•"/>
            </a:pPr>
            <a:r>
              <a:rPr lang="en-GB" sz="2200" dirty="0">
                <a:solidFill>
                  <a:schemeClr val="accent3">
                    <a:lumMod val="50000"/>
                  </a:schemeClr>
                </a:solidFill>
                <a:latin typeface="+mj-lt"/>
              </a:rPr>
              <a:t>BUT vaccines are not available to prevent all types of meningitis</a:t>
            </a:r>
          </a:p>
          <a:p>
            <a:endParaRPr lang="en-GB" sz="2200" dirty="0">
              <a:solidFill>
                <a:schemeClr val="accent3">
                  <a:lumMod val="50000"/>
                </a:schemeClr>
              </a:solidFill>
              <a:latin typeface="+mj-lt"/>
            </a:endParaRPr>
          </a:p>
          <a:p>
            <a:pPr marL="342900" indent="-342900">
              <a:buFont typeface="Arial" panose="020B0604020202020204" pitchFamily="34" charset="0"/>
              <a:buChar char="•"/>
            </a:pPr>
            <a:r>
              <a:rPr lang="en-GB" sz="2200" dirty="0">
                <a:solidFill>
                  <a:schemeClr val="accent3">
                    <a:lumMod val="50000"/>
                  </a:schemeClr>
                </a:solidFill>
                <a:latin typeface="+mj-lt"/>
              </a:rPr>
              <a:t>Know the signs and symptoms to look out for, and the action to take</a:t>
            </a:r>
          </a:p>
          <a:p>
            <a:endParaRPr lang="en-GB" sz="2000" b="1" dirty="0">
              <a:latin typeface="+mj-lt"/>
            </a:endParaRPr>
          </a:p>
        </p:txBody>
      </p:sp>
      <p:pic>
        <p:nvPicPr>
          <p:cNvPr id="6" name="Picture 5">
            <a:extLst>
              <a:ext uri="{FF2B5EF4-FFF2-40B4-BE49-F238E27FC236}">
                <a16:creationId xmlns:a16="http://schemas.microsoft.com/office/drawing/2014/main" id="{E6B109EB-D730-4349-B93E-7073AEDF7A0B}"/>
              </a:ext>
            </a:extLst>
          </p:cNvPr>
          <p:cNvPicPr>
            <a:picLocks noChangeAspect="1"/>
          </p:cNvPicPr>
          <p:nvPr/>
        </p:nvPicPr>
        <p:blipFill>
          <a:blip r:embed="rId4"/>
          <a:stretch>
            <a:fillRect/>
          </a:stretch>
        </p:blipFill>
        <p:spPr>
          <a:xfrm>
            <a:off x="5436096" y="1916832"/>
            <a:ext cx="2412670" cy="3685400"/>
          </a:xfrm>
          <a:prstGeom prst="rect">
            <a:avLst/>
          </a:prstGeom>
        </p:spPr>
      </p:pic>
      <p:pic>
        <p:nvPicPr>
          <p:cNvPr id="2" name="Audio Recording 26 Dec 2022 at 6:02:48 PM">
            <a:hlinkClick r:id="" action="ppaction://media"/>
            <a:extLst>
              <a:ext uri="{FF2B5EF4-FFF2-40B4-BE49-F238E27FC236}">
                <a16:creationId xmlns:a16="http://schemas.microsoft.com/office/drawing/2014/main" id="{2617D75F-C849-0F41-4412-EA998EF323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270041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impact of meningitis and septicaemia </a:t>
            </a:r>
          </a:p>
        </p:txBody>
      </p:sp>
      <p:sp>
        <p:nvSpPr>
          <p:cNvPr id="3" name="Rectangle 3"/>
          <p:cNvSpPr txBox="1">
            <a:spLocks noChangeArrowheads="1"/>
          </p:cNvSpPr>
          <p:nvPr/>
        </p:nvSpPr>
        <p:spPr>
          <a:xfrm>
            <a:off x="517096" y="2204864"/>
            <a:ext cx="7772400" cy="3889102"/>
          </a:xfrm>
          <a:prstGeom prst="rect">
            <a:avLst/>
          </a:prstGeom>
          <a:noFill/>
          <a:extLst>
            <a:ext uri="{909E8E84-426E-40DD-AFC4-6F175D3DCCD1}">
              <a14:hiddenFill xmlns:a14="http://schemas.microsoft.com/office/drawing/2010/main">
                <a:gradFill rotWithShape="0">
                  <a:gsLst>
                    <a:gs pos="0">
                      <a:schemeClr val="accent2"/>
                    </a:gs>
                    <a:gs pos="100000">
                      <a:schemeClr val="accent1"/>
                    </a:gs>
                  </a:gsLst>
                  <a:lin ang="2700000" scaled="1"/>
                </a:gradFill>
              </a14:hiddenFill>
            </a:ext>
          </a:extLst>
        </p:spPr>
        <p:txBody>
          <a:bodyPr/>
          <a:lstStyle>
            <a:lvl1pPr marL="342900" indent="-342900" algn="l" rtl="0" eaLnBrk="1" fontAlgn="base" hangingPunct="1">
              <a:spcBef>
                <a:spcPct val="20000"/>
              </a:spcBef>
              <a:spcAft>
                <a:spcPct val="0"/>
              </a:spcAft>
              <a:buChar char="•"/>
              <a:defRPr sz="2800">
                <a:solidFill>
                  <a:srgbClr val="808080"/>
                </a:solidFill>
                <a:latin typeface="+mn-lt"/>
                <a:ea typeface="+mn-ea"/>
                <a:cs typeface="+mn-cs"/>
              </a:defRPr>
            </a:lvl1pPr>
            <a:lvl2pPr marL="742950" indent="-285750" algn="l" rtl="0" eaLnBrk="1" fontAlgn="base" hangingPunct="1">
              <a:spcBef>
                <a:spcPct val="20000"/>
              </a:spcBef>
              <a:spcAft>
                <a:spcPct val="0"/>
              </a:spcAft>
              <a:buChar char="–"/>
              <a:defRPr sz="2800">
                <a:solidFill>
                  <a:srgbClr val="808080"/>
                </a:solidFill>
                <a:latin typeface="+mn-lt"/>
                <a:ea typeface="+mn-ea"/>
              </a:defRPr>
            </a:lvl2pPr>
            <a:lvl3pPr marL="1143000" indent="-228600" algn="l" rtl="0" eaLnBrk="1" fontAlgn="base" hangingPunct="1">
              <a:spcBef>
                <a:spcPct val="20000"/>
              </a:spcBef>
              <a:spcAft>
                <a:spcPct val="0"/>
              </a:spcAft>
              <a:buChar char="•"/>
              <a:defRPr sz="2400">
                <a:solidFill>
                  <a:srgbClr val="808080"/>
                </a:solidFill>
                <a:latin typeface="+mn-lt"/>
                <a:ea typeface="+mn-ea"/>
              </a:defRPr>
            </a:lvl3pPr>
            <a:lvl4pPr marL="1600200" indent="-228600" algn="l" rtl="0" eaLnBrk="1" fontAlgn="base" hangingPunct="1">
              <a:spcBef>
                <a:spcPct val="20000"/>
              </a:spcBef>
              <a:spcAft>
                <a:spcPct val="0"/>
              </a:spcAft>
              <a:buChar char="–"/>
              <a:defRPr sz="2000">
                <a:solidFill>
                  <a:srgbClr val="808080"/>
                </a:solidFill>
                <a:latin typeface="+mn-lt"/>
                <a:ea typeface="+mn-ea"/>
              </a:defRPr>
            </a:lvl4pPr>
            <a:lvl5pPr marL="2057400" indent="-228600" algn="l" rtl="0" eaLnBrk="1" fontAlgn="base" hangingPunct="1">
              <a:spcBef>
                <a:spcPct val="20000"/>
              </a:spcBef>
              <a:spcAft>
                <a:spcPct val="0"/>
              </a:spcAft>
              <a:buChar char="»"/>
              <a:defRPr sz="2000">
                <a:solidFill>
                  <a:srgbClr val="808080"/>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GB" altLang="en-US" sz="2000" kern="0" dirty="0">
                <a:solidFill>
                  <a:schemeClr val="accent3">
                    <a:lumMod val="50000"/>
                  </a:schemeClr>
                </a:solidFill>
              </a:rPr>
              <a:t>Following bacterial meningitis 10% will die</a:t>
            </a:r>
          </a:p>
          <a:p>
            <a:pPr marL="0" indent="0">
              <a:buNone/>
            </a:pPr>
            <a:endParaRPr lang="en-GB" altLang="en-US" sz="2000" kern="0" dirty="0">
              <a:solidFill>
                <a:schemeClr val="accent3">
                  <a:lumMod val="50000"/>
                </a:schemeClr>
              </a:solidFill>
            </a:endParaRPr>
          </a:p>
          <a:p>
            <a:r>
              <a:rPr lang="en-GB" altLang="en-US" sz="2000" kern="0" dirty="0"/>
              <a:t>It's estimated up to one person in every two or three who survives bacterial meningitis is left with one or more permanent problems</a:t>
            </a:r>
          </a:p>
          <a:p>
            <a:endParaRPr lang="en-GB" altLang="en-US" sz="2000" kern="0" dirty="0"/>
          </a:p>
          <a:p>
            <a:r>
              <a:rPr lang="en-GB" altLang="en-US" sz="2000" kern="0" dirty="0"/>
              <a:t>After-effects are more common following bacterial meningitis or septicaemia</a:t>
            </a:r>
          </a:p>
          <a:p>
            <a:endParaRPr lang="en-GB" altLang="en-US" sz="2000" kern="0" dirty="0"/>
          </a:p>
          <a:p>
            <a:endParaRPr lang="en-GB" altLang="en-US" sz="2400" kern="0" dirty="0"/>
          </a:p>
          <a:p>
            <a:pPr marL="0" indent="0">
              <a:buNone/>
            </a:pPr>
            <a:endParaRPr lang="en-GB" altLang="en-US" sz="2400" kern="0" dirty="0"/>
          </a:p>
          <a:p>
            <a:endParaRPr lang="en-GB" altLang="en-US" kern="0" dirty="0"/>
          </a:p>
          <a:p>
            <a:endParaRPr lang="en-GB" altLang="en-US" sz="3200" kern="0" dirty="0"/>
          </a:p>
          <a:p>
            <a:endParaRPr lang="en-GB" altLang="en-US" sz="3200" kern="0" dirty="0">
              <a:solidFill>
                <a:schemeClr val="bg1"/>
              </a:solidFill>
            </a:endParaRPr>
          </a:p>
        </p:txBody>
      </p:sp>
      <p:pic>
        <p:nvPicPr>
          <p:cNvPr id="4" name="Audio Recording 26 Dec 2022 at 6:03:52 PM">
            <a:hlinkClick r:id="" action="ppaction://media"/>
            <a:extLst>
              <a:ext uri="{FF2B5EF4-FFF2-40B4-BE49-F238E27FC236}">
                <a16:creationId xmlns:a16="http://schemas.microsoft.com/office/drawing/2014/main" id="{AF9BFCE2-DF8C-2176-A429-89D21F30D8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917312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GB" dirty="0"/>
              <a:t>After-effects following meningitis </a:t>
            </a:r>
            <a:br>
              <a:rPr lang="en-GB" dirty="0"/>
            </a:br>
            <a:r>
              <a:rPr lang="en-GB" dirty="0"/>
              <a:t>and septicaemia  </a:t>
            </a:r>
          </a:p>
        </p:txBody>
      </p:sp>
      <p:sp>
        <p:nvSpPr>
          <p:cNvPr id="3" name="Text Placeholder 2"/>
          <p:cNvSpPr>
            <a:spLocks noGrp="1"/>
          </p:cNvSpPr>
          <p:nvPr>
            <p:ph type="body" idx="1"/>
          </p:nvPr>
        </p:nvSpPr>
        <p:spPr/>
        <p:txBody>
          <a:bodyPr/>
          <a:lstStyle/>
          <a:p>
            <a:r>
              <a:rPr lang="en-GB" dirty="0">
                <a:solidFill>
                  <a:srgbClr val="FF6600"/>
                </a:solidFill>
              </a:rPr>
              <a:t>Physical </a:t>
            </a:r>
          </a:p>
        </p:txBody>
      </p:sp>
      <p:sp>
        <p:nvSpPr>
          <p:cNvPr id="5" name="Text Placeholder 4"/>
          <p:cNvSpPr>
            <a:spLocks noGrp="1"/>
          </p:cNvSpPr>
          <p:nvPr>
            <p:ph type="body" sz="quarter" idx="3"/>
          </p:nvPr>
        </p:nvSpPr>
        <p:spPr>
          <a:xfrm>
            <a:off x="4705672" y="1547664"/>
            <a:ext cx="4474840" cy="639762"/>
          </a:xfrm>
        </p:spPr>
        <p:txBody>
          <a:bodyPr/>
          <a:lstStyle/>
          <a:p>
            <a:r>
              <a:rPr lang="en-GB" dirty="0">
                <a:solidFill>
                  <a:srgbClr val="FF6600"/>
                </a:solidFill>
              </a:rPr>
              <a:t>Neurological and Emotional</a:t>
            </a:r>
          </a:p>
        </p:txBody>
      </p:sp>
      <p:sp>
        <p:nvSpPr>
          <p:cNvPr id="7" name="Content Placeholder 2"/>
          <p:cNvSpPr>
            <a:spLocks noGrp="1"/>
          </p:cNvSpPr>
          <p:nvPr>
            <p:ph sz="half" idx="2"/>
          </p:nvPr>
        </p:nvSpPr>
        <p:spPr>
          <a:xfrm>
            <a:off x="395536" y="2348880"/>
            <a:ext cx="4186808" cy="3951288"/>
          </a:xfrm>
        </p:spPr>
        <p:txBody>
          <a:bodyPr/>
          <a:lstStyle/>
          <a:p>
            <a:pPr>
              <a:tabLst>
                <a:tab pos="1195388" algn="l"/>
              </a:tabLst>
            </a:pPr>
            <a:endParaRPr lang="en-US" altLang="en-US" sz="800" dirty="0">
              <a:solidFill>
                <a:schemeClr val="accent3">
                  <a:lumMod val="50000"/>
                </a:schemeClr>
              </a:solidFill>
            </a:endParaRPr>
          </a:p>
          <a:p>
            <a:endParaRPr lang="en-GB" sz="2000" dirty="0"/>
          </a:p>
        </p:txBody>
      </p:sp>
      <p:sp>
        <p:nvSpPr>
          <p:cNvPr id="8" name="Content Placeholder 2"/>
          <p:cNvSpPr>
            <a:spLocks noGrp="1"/>
          </p:cNvSpPr>
          <p:nvPr>
            <p:ph sz="quarter" idx="4"/>
          </p:nvPr>
        </p:nvSpPr>
        <p:spPr>
          <a:xfrm>
            <a:off x="175389" y="1897934"/>
            <a:ext cx="4038192" cy="3951288"/>
          </a:xfrm>
        </p:spPr>
        <p:txBody>
          <a:bodyPr/>
          <a:lstStyle/>
          <a:p>
            <a:pPr marL="1200150" lvl="3" indent="0">
              <a:lnSpc>
                <a:spcPct val="90000"/>
              </a:lnSpc>
              <a:buClr>
                <a:schemeClr val="bg1">
                  <a:lumMod val="50000"/>
                </a:schemeClr>
              </a:buClr>
              <a:buNone/>
            </a:pPr>
            <a:r>
              <a:rPr lang="en-US" altLang="en-US" sz="2000" b="1" dirty="0">
                <a:solidFill>
                  <a:schemeClr val="accent3">
                    <a:lumMod val="50000"/>
                  </a:schemeClr>
                </a:solidFill>
              </a:rPr>
              <a:t>               </a:t>
            </a:r>
            <a:r>
              <a:rPr lang="en-US" altLang="en-US" sz="2400" b="1" dirty="0">
                <a:solidFill>
                  <a:schemeClr val="accent3">
                    <a:lumMod val="50000"/>
                  </a:schemeClr>
                </a:solidFill>
              </a:rPr>
              <a:t>             </a:t>
            </a:r>
          </a:p>
          <a:p>
            <a:r>
              <a:rPr lang="en-GB" dirty="0"/>
              <a:t>Hearing loss</a:t>
            </a:r>
          </a:p>
          <a:p>
            <a:r>
              <a:rPr lang="en-GB" dirty="0"/>
              <a:t>Sight problems</a:t>
            </a:r>
          </a:p>
          <a:p>
            <a:r>
              <a:rPr lang="en-GB" dirty="0"/>
              <a:t>Speech problems</a:t>
            </a:r>
          </a:p>
          <a:p>
            <a:r>
              <a:rPr lang="en-GB" dirty="0"/>
              <a:t>Limb loss, weakness or paralysis</a:t>
            </a:r>
          </a:p>
          <a:p>
            <a:r>
              <a:rPr lang="en-GB" dirty="0"/>
              <a:t>Skin scarring/damage</a:t>
            </a:r>
          </a:p>
          <a:p>
            <a:r>
              <a:rPr lang="en-GB" dirty="0"/>
              <a:t>Organ damage </a:t>
            </a:r>
          </a:p>
        </p:txBody>
      </p:sp>
      <p:sp>
        <p:nvSpPr>
          <p:cNvPr id="10" name="Rectangle 9">
            <a:extLst>
              <a:ext uri="{FF2B5EF4-FFF2-40B4-BE49-F238E27FC236}">
                <a16:creationId xmlns:a16="http://schemas.microsoft.com/office/drawing/2014/main" id="{73AFB85B-696A-4843-BAF1-A7DDA0073EC5}"/>
              </a:ext>
            </a:extLst>
          </p:cNvPr>
          <p:cNvSpPr/>
          <p:nvPr/>
        </p:nvSpPr>
        <p:spPr>
          <a:xfrm>
            <a:off x="4571999" y="2316290"/>
            <a:ext cx="4115171" cy="2677656"/>
          </a:xfrm>
          <a:prstGeom prst="rect">
            <a:avLst/>
          </a:prstGeom>
        </p:spPr>
        <p:txBody>
          <a:bodyPr wrap="square">
            <a:spAutoFit/>
          </a:bodyPr>
          <a:lstStyle/>
          <a:p>
            <a:pPr marL="342900" indent="-342900">
              <a:buFont typeface="Arial" panose="020B0604020202020204" pitchFamily="34" charset="0"/>
              <a:buChar char="•"/>
            </a:pPr>
            <a:r>
              <a:rPr lang="en-GB" altLang="en-US" kern="0" dirty="0">
                <a:solidFill>
                  <a:schemeClr val="tx1">
                    <a:lumMod val="50000"/>
                    <a:lumOff val="50000"/>
                  </a:schemeClr>
                </a:solidFill>
                <a:latin typeface="+mn-lt"/>
              </a:rPr>
              <a:t>Epilepsy</a:t>
            </a:r>
          </a:p>
          <a:p>
            <a:pPr marL="342900" indent="-342900">
              <a:buFont typeface="Arial" panose="020B0604020202020204" pitchFamily="34" charset="0"/>
              <a:buChar char="•"/>
            </a:pPr>
            <a:r>
              <a:rPr lang="en-GB" altLang="en-US" kern="0" dirty="0">
                <a:solidFill>
                  <a:schemeClr val="tx1">
                    <a:lumMod val="50000"/>
                    <a:lumOff val="50000"/>
                  </a:schemeClr>
                </a:solidFill>
                <a:latin typeface="+mn-lt"/>
              </a:rPr>
              <a:t>Learning and behavioural problems</a:t>
            </a:r>
          </a:p>
          <a:p>
            <a:pPr marL="342900" indent="-342900">
              <a:buFont typeface="Arial" panose="020B0604020202020204" pitchFamily="34" charset="0"/>
              <a:buChar char="•"/>
            </a:pPr>
            <a:r>
              <a:rPr lang="en-GB" altLang="en-US" kern="0" dirty="0">
                <a:solidFill>
                  <a:schemeClr val="tx1">
                    <a:lumMod val="50000"/>
                    <a:lumOff val="50000"/>
                  </a:schemeClr>
                </a:solidFill>
                <a:latin typeface="+mn-lt"/>
              </a:rPr>
              <a:t>Headaches</a:t>
            </a:r>
          </a:p>
          <a:p>
            <a:pPr marL="342900" indent="-342900">
              <a:buFont typeface="Arial" panose="020B0604020202020204" pitchFamily="34" charset="0"/>
              <a:buChar char="•"/>
            </a:pPr>
            <a:r>
              <a:rPr lang="en-GB" altLang="en-US" kern="0" dirty="0">
                <a:solidFill>
                  <a:schemeClr val="tx1">
                    <a:lumMod val="50000"/>
                    <a:lumOff val="50000"/>
                  </a:schemeClr>
                </a:solidFill>
                <a:latin typeface="+mn-lt"/>
              </a:rPr>
              <a:t>Memory and concentration issues</a:t>
            </a:r>
          </a:p>
          <a:p>
            <a:pPr marL="342900" indent="-342900">
              <a:buFont typeface="Arial" panose="020B0604020202020204" pitchFamily="34" charset="0"/>
              <a:buChar char="•"/>
            </a:pPr>
            <a:r>
              <a:rPr lang="en-GB" altLang="en-US" kern="0" dirty="0">
                <a:solidFill>
                  <a:schemeClr val="tx1">
                    <a:lumMod val="50000"/>
                    <a:lumOff val="50000"/>
                  </a:schemeClr>
                </a:solidFill>
                <a:latin typeface="+mn-lt"/>
              </a:rPr>
              <a:t>Emotional difficulties </a:t>
            </a:r>
            <a:endParaRPr lang="en-GB" dirty="0">
              <a:solidFill>
                <a:schemeClr val="tx1">
                  <a:lumMod val="50000"/>
                  <a:lumOff val="50000"/>
                </a:schemeClr>
              </a:solidFill>
              <a:latin typeface="+mn-lt"/>
            </a:endParaRPr>
          </a:p>
        </p:txBody>
      </p:sp>
      <p:sp>
        <p:nvSpPr>
          <p:cNvPr id="11" name="TextBox 10">
            <a:extLst>
              <a:ext uri="{FF2B5EF4-FFF2-40B4-BE49-F238E27FC236}">
                <a16:creationId xmlns:a16="http://schemas.microsoft.com/office/drawing/2014/main" id="{6D2C95DC-27C6-4097-8EFC-5DE459789A59}"/>
              </a:ext>
            </a:extLst>
          </p:cNvPr>
          <p:cNvSpPr txBox="1"/>
          <p:nvPr/>
        </p:nvSpPr>
        <p:spPr>
          <a:xfrm flipH="1">
            <a:off x="584599" y="5777878"/>
            <a:ext cx="7560840" cy="830997"/>
          </a:xfrm>
          <a:prstGeom prst="rect">
            <a:avLst/>
          </a:prstGeom>
          <a:noFill/>
        </p:spPr>
        <p:txBody>
          <a:bodyPr wrap="square" rtlCol="0">
            <a:spAutoFit/>
          </a:bodyPr>
          <a:lstStyle/>
          <a:p>
            <a:r>
              <a:rPr lang="en-GB" b="1" i="1" dirty="0">
                <a:solidFill>
                  <a:schemeClr val="tx1">
                    <a:lumMod val="50000"/>
                    <a:lumOff val="50000"/>
                  </a:schemeClr>
                </a:solidFill>
                <a:latin typeface="+mn-lt"/>
              </a:rPr>
              <a:t>Meningitis can devastate lives within hours and its impact can last a lifetime</a:t>
            </a:r>
          </a:p>
        </p:txBody>
      </p:sp>
      <p:pic>
        <p:nvPicPr>
          <p:cNvPr id="4" name="Audio Recording 26 Dec 2022 at 6:05:05 PM">
            <a:hlinkClick r:id="" action="ppaction://media"/>
            <a:extLst>
              <a:ext uri="{FF2B5EF4-FFF2-40B4-BE49-F238E27FC236}">
                <a16:creationId xmlns:a16="http://schemas.microsoft.com/office/drawing/2014/main" id="{D8F85561-CE44-CCE4-2D44-8C12BCE01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824920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43D449A-F2F7-0B4A-60A2-F1B03B2A1A3B}"/>
              </a:ext>
            </a:extLst>
          </p:cNvPr>
          <p:cNvSpPr>
            <a:spLocks noGrp="1" noChangeArrowheads="1"/>
          </p:cNvSpPr>
          <p:nvPr>
            <p:ph type="title"/>
          </p:nvPr>
        </p:nvSpPr>
        <p:spPr/>
        <p:txBody>
          <a:bodyPr/>
          <a:lstStyle/>
          <a:p>
            <a:pPr eaLnBrk="1" hangingPunct="1"/>
            <a:r>
              <a:rPr lang="en-US" altLang="en-JO" b="1">
                <a:solidFill>
                  <a:srgbClr val="FF0000"/>
                </a:solidFill>
                <a:latin typeface="Times New Roman" panose="02020603050405020304" pitchFamily="18" charset="0"/>
              </a:rPr>
              <a:t>Viral (aseptic) Meningitis</a:t>
            </a:r>
          </a:p>
        </p:txBody>
      </p:sp>
      <p:sp>
        <p:nvSpPr>
          <p:cNvPr id="7171" name="Rectangle 3">
            <a:extLst>
              <a:ext uri="{FF2B5EF4-FFF2-40B4-BE49-F238E27FC236}">
                <a16:creationId xmlns:a16="http://schemas.microsoft.com/office/drawing/2014/main" id="{6A8DB80A-6204-61E5-B039-05573E932AC7}"/>
              </a:ext>
            </a:extLst>
          </p:cNvPr>
          <p:cNvSpPr>
            <a:spLocks noGrp="1" noChangeArrowheads="1"/>
          </p:cNvSpPr>
          <p:nvPr>
            <p:ph type="body" idx="1"/>
          </p:nvPr>
        </p:nvSpPr>
        <p:spPr>
          <a:xfrm>
            <a:off x="315913" y="762000"/>
            <a:ext cx="8589962" cy="5715000"/>
          </a:xfrm>
        </p:spPr>
        <p:txBody>
          <a:bodyPr/>
          <a:lstStyle/>
          <a:p>
            <a:pPr eaLnBrk="1" hangingPunct="1">
              <a:lnSpc>
                <a:spcPct val="90000"/>
              </a:lnSpc>
              <a:buFontTx/>
              <a:buNone/>
            </a:pPr>
            <a:r>
              <a:rPr lang="en-US" altLang="en-JO" sz="2400">
                <a:solidFill>
                  <a:schemeClr val="accent2"/>
                </a:solidFill>
              </a:rPr>
              <a:t>Definition</a:t>
            </a:r>
            <a:r>
              <a:rPr lang="en-US" altLang="en-JO" sz="2400" b="0">
                <a:solidFill>
                  <a:schemeClr val="accent2"/>
                </a:solidFill>
              </a:rPr>
              <a:t>:</a:t>
            </a:r>
            <a:r>
              <a:rPr lang="en-US" altLang="en-JO" sz="2400" b="0"/>
              <a:t> A syndrome characterized by acute onset of meningeal symptoms, fever, and cerebrospinal fluid pleocytosis, with bacteriologically sterile cultures. </a:t>
            </a:r>
          </a:p>
          <a:p>
            <a:pPr eaLnBrk="1" hangingPunct="1">
              <a:lnSpc>
                <a:spcPct val="90000"/>
              </a:lnSpc>
              <a:buFontTx/>
              <a:buNone/>
            </a:pPr>
            <a:endParaRPr lang="en-US" altLang="en-JO" sz="2400" b="0"/>
          </a:p>
          <a:p>
            <a:pPr eaLnBrk="1" hangingPunct="1">
              <a:lnSpc>
                <a:spcPct val="90000"/>
              </a:lnSpc>
              <a:buFontTx/>
              <a:buNone/>
            </a:pPr>
            <a:r>
              <a:rPr lang="en-US" altLang="en-JO" sz="2400">
                <a:solidFill>
                  <a:schemeClr val="accent2"/>
                </a:solidFill>
              </a:rPr>
              <a:t>Laboratory criteria for diagnosis:</a:t>
            </a:r>
          </a:p>
          <a:p>
            <a:pPr eaLnBrk="1" hangingPunct="1">
              <a:lnSpc>
                <a:spcPct val="90000"/>
              </a:lnSpc>
              <a:buFontTx/>
              <a:buNone/>
            </a:pPr>
            <a:r>
              <a:rPr lang="en-US" altLang="en-JO" sz="2400" b="0"/>
              <a:t>No evidence of bacterial or fungal meningitis</a:t>
            </a:r>
          </a:p>
          <a:p>
            <a:pPr eaLnBrk="1" hangingPunct="1">
              <a:lnSpc>
                <a:spcPct val="90000"/>
              </a:lnSpc>
              <a:buFontTx/>
              <a:buNone/>
            </a:pPr>
            <a:endParaRPr lang="en-US" altLang="en-JO" sz="2400" b="0"/>
          </a:p>
          <a:p>
            <a:pPr eaLnBrk="1" hangingPunct="1">
              <a:lnSpc>
                <a:spcPct val="90000"/>
              </a:lnSpc>
              <a:buFontTx/>
              <a:buNone/>
            </a:pPr>
            <a:r>
              <a:rPr lang="en-US" altLang="en-JO" sz="2400">
                <a:solidFill>
                  <a:schemeClr val="accent2"/>
                </a:solidFill>
              </a:rPr>
              <a:t>Case classification</a:t>
            </a:r>
          </a:p>
          <a:p>
            <a:pPr eaLnBrk="1" hangingPunct="1">
              <a:lnSpc>
                <a:spcPct val="90000"/>
              </a:lnSpc>
              <a:buFontTx/>
              <a:buNone/>
            </a:pPr>
            <a:r>
              <a:rPr lang="en-US" altLang="en-JO" sz="2400" b="0" i="1">
                <a:solidFill>
                  <a:schemeClr val="accent2"/>
                </a:solidFill>
              </a:rPr>
              <a:t>Confirmed</a:t>
            </a:r>
            <a:r>
              <a:rPr lang="en-US" altLang="en-JO" sz="2400" b="0"/>
              <a:t>: a clinically compatible illness diagnosed by a physician as aseptic meningitis, with no laboratory evidence of bacterial or fungal meningitis</a:t>
            </a:r>
          </a:p>
          <a:p>
            <a:pPr eaLnBrk="1" hangingPunct="1">
              <a:lnSpc>
                <a:spcPct val="90000"/>
              </a:lnSpc>
              <a:buFontTx/>
              <a:buNone/>
            </a:pPr>
            <a:endParaRPr lang="en-US" altLang="en-JO" sz="2400" b="0"/>
          </a:p>
          <a:p>
            <a:pPr eaLnBrk="1" hangingPunct="1">
              <a:lnSpc>
                <a:spcPct val="90000"/>
              </a:lnSpc>
              <a:buFontTx/>
              <a:buNone/>
            </a:pPr>
            <a:r>
              <a:rPr lang="en-US" altLang="en-JO" sz="2400">
                <a:solidFill>
                  <a:schemeClr val="accent2"/>
                </a:solidFill>
              </a:rPr>
              <a:t>Comment</a:t>
            </a:r>
          </a:p>
          <a:p>
            <a:pPr eaLnBrk="1" hangingPunct="1">
              <a:lnSpc>
                <a:spcPct val="90000"/>
              </a:lnSpc>
              <a:buFontTx/>
              <a:buNone/>
            </a:pPr>
            <a:r>
              <a:rPr lang="en-US" altLang="en-JO" sz="2400" b="0"/>
              <a:t>Aseptic meningitis is a syndrome of multiple etiologies, but </a:t>
            </a:r>
            <a:r>
              <a:rPr lang="en-US" altLang="en-JO" sz="2400" b="0">
                <a:solidFill>
                  <a:schemeClr val="accent2"/>
                </a:solidFill>
              </a:rPr>
              <a:t>most cases are caused by a viral agent</a:t>
            </a:r>
            <a:r>
              <a:rPr lang="en-US" altLang="en-JO" sz="2400" b="0"/>
              <a:t>.</a:t>
            </a:r>
          </a:p>
        </p:txBody>
      </p:sp>
      <p:pic>
        <p:nvPicPr>
          <p:cNvPr id="2" name="Audio Recording 26 Dec 2022 at 6:06:54 PM">
            <a:hlinkClick r:id="" action="ppaction://media"/>
            <a:extLst>
              <a:ext uri="{FF2B5EF4-FFF2-40B4-BE49-F238E27FC236}">
                <a16:creationId xmlns:a16="http://schemas.microsoft.com/office/drawing/2014/main" id="{D80AC4EE-329F-02BE-C7E4-AA4879B2A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08CA866-1590-8187-061B-631795AFD739}"/>
              </a:ext>
            </a:extLst>
          </p:cNvPr>
          <p:cNvSpPr>
            <a:spLocks noGrp="1" noChangeArrowheads="1"/>
          </p:cNvSpPr>
          <p:nvPr>
            <p:ph type="title"/>
          </p:nvPr>
        </p:nvSpPr>
        <p:spPr/>
        <p:txBody>
          <a:bodyPr/>
          <a:lstStyle/>
          <a:p>
            <a:pPr eaLnBrk="1" hangingPunct="1"/>
            <a:r>
              <a:rPr lang="en-US" altLang="en-JO" b="1">
                <a:solidFill>
                  <a:srgbClr val="FF0000"/>
                </a:solidFill>
                <a:latin typeface="Times New Roman" panose="02020603050405020304" pitchFamily="18" charset="0"/>
              </a:rPr>
              <a:t>Viral Meningitis</a:t>
            </a:r>
          </a:p>
        </p:txBody>
      </p:sp>
      <p:sp>
        <p:nvSpPr>
          <p:cNvPr id="8195" name="Rectangle 3">
            <a:extLst>
              <a:ext uri="{FF2B5EF4-FFF2-40B4-BE49-F238E27FC236}">
                <a16:creationId xmlns:a16="http://schemas.microsoft.com/office/drawing/2014/main" id="{C2F0A9CE-DD42-8D0A-8B0D-C46CB3DE1954}"/>
              </a:ext>
            </a:extLst>
          </p:cNvPr>
          <p:cNvSpPr>
            <a:spLocks noGrp="1" noChangeArrowheads="1"/>
          </p:cNvSpPr>
          <p:nvPr>
            <p:ph type="body" idx="1"/>
          </p:nvPr>
        </p:nvSpPr>
        <p:spPr>
          <a:xfrm>
            <a:off x="415925" y="685801"/>
            <a:ext cx="8351838" cy="5911552"/>
          </a:xfrm>
        </p:spPr>
        <p:txBody>
          <a:bodyPr/>
          <a:lstStyle/>
          <a:p>
            <a:pPr eaLnBrk="1" hangingPunct="1">
              <a:lnSpc>
                <a:spcPct val="80000"/>
              </a:lnSpc>
              <a:buFont typeface="Wingdings" pitchFamily="2" charset="2"/>
              <a:buChar char="v"/>
            </a:pPr>
            <a:r>
              <a:rPr lang="en-US" altLang="en-JO" sz="2400" dirty="0"/>
              <a:t>Etiological Agents:</a:t>
            </a:r>
            <a:r>
              <a:rPr lang="en-US" altLang="en-JO" sz="2800" dirty="0"/>
              <a:t> </a:t>
            </a:r>
          </a:p>
          <a:p>
            <a:pPr lvl="1" eaLnBrk="1" hangingPunct="1">
              <a:lnSpc>
                <a:spcPct val="80000"/>
              </a:lnSpc>
              <a:buFont typeface="Wingdings" pitchFamily="2" charset="2"/>
              <a:buChar char="Ø"/>
            </a:pPr>
            <a:r>
              <a:rPr lang="en-US" altLang="en-JO" sz="2000" b="0" dirty="0">
                <a:solidFill>
                  <a:srgbClr val="FF0000"/>
                </a:solidFill>
              </a:rPr>
              <a:t>Enteroviruses (Coxsackie's A,B and echovirus): most common. </a:t>
            </a:r>
          </a:p>
          <a:p>
            <a:pPr lvl="1" eaLnBrk="1" hangingPunct="1">
              <a:lnSpc>
                <a:spcPct val="80000"/>
              </a:lnSpc>
              <a:buFont typeface="Wingdings" pitchFamily="2" charset="2"/>
              <a:buChar char="Ø"/>
            </a:pPr>
            <a:r>
              <a:rPr lang="en-US" altLang="en-JO" sz="2000" b="0" dirty="0"/>
              <a:t>Adenovirus</a:t>
            </a:r>
          </a:p>
          <a:p>
            <a:pPr lvl="1" eaLnBrk="1" hangingPunct="1">
              <a:lnSpc>
                <a:spcPct val="80000"/>
              </a:lnSpc>
              <a:buFont typeface="Wingdings" pitchFamily="2" charset="2"/>
              <a:buChar char="Ø"/>
            </a:pPr>
            <a:r>
              <a:rPr lang="en-US" altLang="en-JO" sz="2000" b="0" dirty="0"/>
              <a:t>Measles virus</a:t>
            </a:r>
          </a:p>
          <a:p>
            <a:pPr lvl="1" eaLnBrk="1" hangingPunct="1">
              <a:lnSpc>
                <a:spcPct val="80000"/>
              </a:lnSpc>
              <a:buFont typeface="Wingdings" pitchFamily="2" charset="2"/>
              <a:buChar char="Ø"/>
            </a:pPr>
            <a:r>
              <a:rPr lang="en-US" altLang="en-JO" sz="2000" b="0" dirty="0"/>
              <a:t>Herpes Simplex Virus</a:t>
            </a:r>
          </a:p>
          <a:p>
            <a:pPr lvl="1" eaLnBrk="1" hangingPunct="1">
              <a:lnSpc>
                <a:spcPct val="80000"/>
              </a:lnSpc>
              <a:buFont typeface="Wingdings" pitchFamily="2" charset="2"/>
              <a:buChar char="Ø"/>
            </a:pPr>
            <a:r>
              <a:rPr lang="en-US" altLang="en-JO" sz="2000" b="0" dirty="0"/>
              <a:t>Varicella</a:t>
            </a:r>
          </a:p>
          <a:p>
            <a:pPr lvl="1" eaLnBrk="1" hangingPunct="1">
              <a:lnSpc>
                <a:spcPct val="80000"/>
              </a:lnSpc>
              <a:buFont typeface="Wingdings" pitchFamily="2" charset="2"/>
              <a:buChar char="Ø"/>
            </a:pPr>
            <a:r>
              <a:rPr lang="en-US" altLang="en-JO" sz="2000" b="0" dirty="0"/>
              <a:t>Arbovirus</a:t>
            </a:r>
          </a:p>
          <a:p>
            <a:pPr eaLnBrk="1" hangingPunct="1">
              <a:lnSpc>
                <a:spcPct val="80000"/>
              </a:lnSpc>
              <a:buFont typeface="Wingdings" pitchFamily="2" charset="2"/>
              <a:buChar char="v"/>
            </a:pPr>
            <a:r>
              <a:rPr lang="en-US" altLang="en-JO" sz="2400" dirty="0"/>
              <a:t>Modes of transmission</a:t>
            </a:r>
            <a:r>
              <a:rPr lang="en-US" altLang="en-JO" sz="2800" dirty="0"/>
              <a:t>:</a:t>
            </a:r>
          </a:p>
          <a:p>
            <a:pPr lvl="1" eaLnBrk="1" hangingPunct="1">
              <a:lnSpc>
                <a:spcPct val="80000"/>
              </a:lnSpc>
              <a:buFont typeface="Wingdings" pitchFamily="2" charset="2"/>
              <a:buChar char="Ø"/>
            </a:pPr>
            <a:r>
              <a:rPr lang="en-US" altLang="en-JO" sz="2000" b="0" dirty="0"/>
              <a:t>Primarily person to person and arthropod vectors for Arboviruses</a:t>
            </a:r>
          </a:p>
          <a:p>
            <a:pPr eaLnBrk="1" hangingPunct="1">
              <a:lnSpc>
                <a:spcPct val="80000"/>
              </a:lnSpc>
              <a:buFont typeface="Wingdings" pitchFamily="2" charset="2"/>
              <a:buChar char="v"/>
            </a:pPr>
            <a:r>
              <a:rPr lang="en-US" altLang="en-JO" sz="2400" dirty="0"/>
              <a:t>Incubation Period</a:t>
            </a:r>
            <a:r>
              <a:rPr lang="en-US" altLang="en-JO" sz="2800" dirty="0"/>
              <a:t>:</a:t>
            </a:r>
          </a:p>
          <a:p>
            <a:pPr lvl="1" eaLnBrk="1" hangingPunct="1">
              <a:lnSpc>
                <a:spcPct val="80000"/>
              </a:lnSpc>
              <a:buFont typeface="Wingdings" pitchFamily="2" charset="2"/>
              <a:buChar char="Ø"/>
            </a:pPr>
            <a:r>
              <a:rPr lang="en-US" altLang="en-JO" sz="2000" b="0" dirty="0"/>
              <a:t>Variable. For enteroviruses 3-6 days, for arboviruses 2-15 days </a:t>
            </a:r>
            <a:endParaRPr lang="en-US" altLang="en-JO" sz="2400" dirty="0"/>
          </a:p>
          <a:p>
            <a:pPr eaLnBrk="1" hangingPunct="1">
              <a:lnSpc>
                <a:spcPct val="80000"/>
              </a:lnSpc>
              <a:buFont typeface="Wingdings" pitchFamily="2" charset="2"/>
              <a:buChar char="v"/>
            </a:pPr>
            <a:r>
              <a:rPr lang="en-US" altLang="en-JO" sz="2400" dirty="0"/>
              <a:t>Treatment</a:t>
            </a:r>
            <a:r>
              <a:rPr lang="en-US" altLang="en-JO" sz="2800" dirty="0"/>
              <a:t>: </a:t>
            </a:r>
            <a:r>
              <a:rPr lang="en-US" altLang="en-JO" sz="2200" b="0" i="1" dirty="0">
                <a:solidFill>
                  <a:srgbClr val="FF0066"/>
                </a:solidFill>
              </a:rPr>
              <a:t>No specific treatment available or symptomatic</a:t>
            </a:r>
            <a:r>
              <a:rPr lang="en-US" altLang="en-JO" sz="2200" b="0" i="1" dirty="0"/>
              <a:t>. </a:t>
            </a:r>
          </a:p>
          <a:p>
            <a:pPr eaLnBrk="1" hangingPunct="1">
              <a:lnSpc>
                <a:spcPct val="80000"/>
              </a:lnSpc>
              <a:buFont typeface="Wingdings" pitchFamily="2" charset="2"/>
              <a:buNone/>
            </a:pPr>
            <a:r>
              <a:rPr lang="en-US" altLang="en-JO" sz="2000" b="0" dirty="0"/>
              <a:t>		</a:t>
            </a:r>
            <a:r>
              <a:rPr lang="en-US" altLang="en-JO" sz="2400" dirty="0">
                <a:solidFill>
                  <a:srgbClr val="FF0066"/>
                </a:solidFill>
              </a:rPr>
              <a:t>Most patients recover completely on their own</a:t>
            </a:r>
            <a:r>
              <a:rPr lang="en-US" altLang="en-JO" sz="2000" dirty="0">
                <a:solidFill>
                  <a:srgbClr val="FF0066"/>
                </a:solidFill>
              </a:rPr>
              <a:t>.</a:t>
            </a:r>
          </a:p>
          <a:p>
            <a:pPr lvl="1" eaLnBrk="1" hangingPunct="1">
              <a:lnSpc>
                <a:spcPct val="80000"/>
              </a:lnSpc>
            </a:pPr>
            <a:endParaRPr lang="en-US" altLang="en-JO" sz="2000" dirty="0">
              <a:solidFill>
                <a:srgbClr val="FF0066"/>
              </a:solidFill>
            </a:endParaRPr>
          </a:p>
          <a:p>
            <a:pPr lvl="1" eaLnBrk="1" hangingPunct="1">
              <a:lnSpc>
                <a:spcPct val="80000"/>
              </a:lnSpc>
            </a:pPr>
            <a:endParaRPr lang="en-US" altLang="en-JO" dirty="0">
              <a:solidFill>
                <a:srgbClr val="FF0066"/>
              </a:solidFill>
            </a:endParaRPr>
          </a:p>
          <a:p>
            <a:pPr lvl="1" eaLnBrk="1" hangingPunct="1">
              <a:lnSpc>
                <a:spcPct val="80000"/>
              </a:lnSpc>
            </a:pPr>
            <a:endParaRPr lang="en-US" altLang="en-JO" b="0" dirty="0"/>
          </a:p>
          <a:p>
            <a:pPr lvl="1" eaLnBrk="1" hangingPunct="1">
              <a:lnSpc>
                <a:spcPct val="80000"/>
              </a:lnSpc>
            </a:pPr>
            <a:endParaRPr lang="en-US" altLang="en-JO" b="0" dirty="0"/>
          </a:p>
        </p:txBody>
      </p:sp>
      <p:pic>
        <p:nvPicPr>
          <p:cNvPr id="8196" name="Picture 4" descr="enterovirus">
            <a:extLst>
              <a:ext uri="{FF2B5EF4-FFF2-40B4-BE49-F238E27FC236}">
                <a16:creationId xmlns:a16="http://schemas.microsoft.com/office/drawing/2014/main" id="{F8A1BFD0-7E5F-6DCA-06F8-E088869D3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1557338"/>
            <a:ext cx="1457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26 Dec 2022 at 6:08:34 PM">
            <a:hlinkClick r:id="" action="ppaction://media"/>
            <a:extLst>
              <a:ext uri="{FF2B5EF4-FFF2-40B4-BE49-F238E27FC236}">
                <a16:creationId xmlns:a16="http://schemas.microsoft.com/office/drawing/2014/main" id="{A2220581-ABFC-F1B1-A7D0-E9F7D5707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F50CB6C-45F6-0366-17B5-7A27BD759290}"/>
              </a:ext>
            </a:extLst>
          </p:cNvPr>
          <p:cNvSpPr>
            <a:spLocks noGrp="1" noChangeArrowheads="1"/>
          </p:cNvSpPr>
          <p:nvPr>
            <p:ph type="title"/>
          </p:nvPr>
        </p:nvSpPr>
        <p:spPr>
          <a:xfrm>
            <a:off x="0" y="260350"/>
            <a:ext cx="9144000" cy="762000"/>
          </a:xfrm>
        </p:spPr>
        <p:txBody>
          <a:bodyPr/>
          <a:lstStyle/>
          <a:p>
            <a:pPr eaLnBrk="1" hangingPunct="1"/>
            <a:r>
              <a:rPr lang="en-US" altLang="zh-CN">
                <a:solidFill>
                  <a:srgbClr val="FF0000"/>
                </a:solidFill>
                <a:ea typeface="SimSun" panose="02010600030101010101" pitchFamily="2" charset="-122"/>
              </a:rPr>
              <a:t>Transmission</a:t>
            </a:r>
          </a:p>
        </p:txBody>
      </p:sp>
      <p:sp>
        <p:nvSpPr>
          <p:cNvPr id="11267" name="Rectangle 3">
            <a:extLst>
              <a:ext uri="{FF2B5EF4-FFF2-40B4-BE49-F238E27FC236}">
                <a16:creationId xmlns:a16="http://schemas.microsoft.com/office/drawing/2014/main" id="{47E70BFB-5F0C-39A4-B50F-3CCEB2FF51CC}"/>
              </a:ext>
            </a:extLst>
          </p:cNvPr>
          <p:cNvSpPr>
            <a:spLocks noGrp="1" noChangeArrowheads="1"/>
          </p:cNvSpPr>
          <p:nvPr>
            <p:ph type="body" idx="1"/>
          </p:nvPr>
        </p:nvSpPr>
        <p:spPr>
          <a:xfrm>
            <a:off x="914400" y="1981200"/>
            <a:ext cx="7772400" cy="3200400"/>
          </a:xfrm>
        </p:spPr>
        <p:txBody>
          <a:bodyPr/>
          <a:lstStyle/>
          <a:p>
            <a:pPr eaLnBrk="1" hangingPunct="1">
              <a:lnSpc>
                <a:spcPct val="90000"/>
              </a:lnSpc>
            </a:pPr>
            <a:r>
              <a:rPr lang="en-US" altLang="zh-CN" b="0">
                <a:solidFill>
                  <a:srgbClr val="000000"/>
                </a:solidFill>
                <a:ea typeface="SimSun" panose="02010600030101010101" pitchFamily="2" charset="-122"/>
              </a:rPr>
              <a:t>Fecal – oral route: poor hygiene, dirty diapers(especially in day-care settings) </a:t>
            </a:r>
          </a:p>
          <a:p>
            <a:pPr eaLnBrk="1" hangingPunct="1">
              <a:lnSpc>
                <a:spcPct val="90000"/>
              </a:lnSpc>
            </a:pPr>
            <a:r>
              <a:rPr lang="en-US" altLang="zh-CN" b="0">
                <a:solidFill>
                  <a:srgbClr val="000000"/>
                </a:solidFill>
                <a:ea typeface="SimSun" panose="02010600030101010101" pitchFamily="2" charset="-122"/>
              </a:rPr>
              <a:t>Ingestion via contaminated food and water</a:t>
            </a:r>
          </a:p>
          <a:p>
            <a:pPr eaLnBrk="1" hangingPunct="1">
              <a:lnSpc>
                <a:spcPct val="90000"/>
              </a:lnSpc>
            </a:pPr>
            <a:r>
              <a:rPr lang="en-US" altLang="zh-CN" b="0">
                <a:solidFill>
                  <a:srgbClr val="000000"/>
                </a:solidFill>
                <a:ea typeface="SimSun" panose="02010600030101010101" pitchFamily="2" charset="-122"/>
              </a:rPr>
              <a:t>Contact with infected hands  </a:t>
            </a:r>
          </a:p>
          <a:p>
            <a:pPr eaLnBrk="1" hangingPunct="1">
              <a:lnSpc>
                <a:spcPct val="90000"/>
              </a:lnSpc>
            </a:pPr>
            <a:r>
              <a:rPr lang="en-US" altLang="zh-CN" b="0">
                <a:solidFill>
                  <a:srgbClr val="000000"/>
                </a:solidFill>
                <a:ea typeface="SimSun" panose="02010600030101010101" pitchFamily="2" charset="-122"/>
              </a:rPr>
              <a:t>Inhalation of infectious aerosols</a:t>
            </a:r>
          </a:p>
        </p:txBody>
      </p:sp>
      <p:pic>
        <p:nvPicPr>
          <p:cNvPr id="2" name="Audio Recording 26 Dec 2022 at 6:09:31 PM">
            <a:hlinkClick r:id="" action="ppaction://media"/>
            <a:extLst>
              <a:ext uri="{FF2B5EF4-FFF2-40B4-BE49-F238E27FC236}">
                <a16:creationId xmlns:a16="http://schemas.microsoft.com/office/drawing/2014/main" id="{2E1BFC9A-A8EC-52DA-B2C8-F334CE682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05A57A6-B0DB-BE81-5842-4D321558C6BE}"/>
              </a:ext>
            </a:extLst>
          </p:cNvPr>
          <p:cNvSpPr>
            <a:spLocks noGrp="1" noChangeArrowheads="1"/>
          </p:cNvSpPr>
          <p:nvPr>
            <p:ph type="title"/>
          </p:nvPr>
        </p:nvSpPr>
        <p:spPr>
          <a:xfrm>
            <a:off x="0" y="620713"/>
            <a:ext cx="9144000" cy="762000"/>
          </a:xfrm>
        </p:spPr>
        <p:txBody>
          <a:bodyPr/>
          <a:lstStyle/>
          <a:p>
            <a:pPr eaLnBrk="1" hangingPunct="1"/>
            <a:r>
              <a:rPr lang="en-US" altLang="en-JO">
                <a:solidFill>
                  <a:srgbClr val="FF0000"/>
                </a:solidFill>
              </a:rPr>
              <a:t>Viral Meningitis</a:t>
            </a:r>
          </a:p>
        </p:txBody>
      </p:sp>
      <p:sp>
        <p:nvSpPr>
          <p:cNvPr id="12291" name="Rectangle 3">
            <a:extLst>
              <a:ext uri="{FF2B5EF4-FFF2-40B4-BE49-F238E27FC236}">
                <a16:creationId xmlns:a16="http://schemas.microsoft.com/office/drawing/2014/main" id="{4695430A-CB9A-D596-44B1-9C2A7CFAB8BB}"/>
              </a:ext>
            </a:extLst>
          </p:cNvPr>
          <p:cNvSpPr>
            <a:spLocks noGrp="1" noChangeArrowheads="1"/>
          </p:cNvSpPr>
          <p:nvPr>
            <p:ph type="body" idx="1"/>
          </p:nvPr>
        </p:nvSpPr>
        <p:spPr>
          <a:xfrm>
            <a:off x="468313" y="1484313"/>
            <a:ext cx="7772400" cy="4995862"/>
          </a:xfrm>
        </p:spPr>
        <p:txBody>
          <a:bodyPr/>
          <a:lstStyle/>
          <a:p>
            <a:pPr eaLnBrk="1" hangingPunct="1">
              <a:lnSpc>
                <a:spcPct val="90000"/>
              </a:lnSpc>
            </a:pPr>
            <a:r>
              <a:rPr lang="en-US" altLang="en-JO" sz="2800"/>
              <a:t>90% caused by enteroviruses</a:t>
            </a:r>
            <a:endParaRPr lang="en-US" altLang="en-JO" sz="2400"/>
          </a:p>
          <a:p>
            <a:pPr lvl="1" eaLnBrk="1" hangingPunct="1">
              <a:lnSpc>
                <a:spcPct val="90000"/>
              </a:lnSpc>
            </a:pPr>
            <a:r>
              <a:rPr lang="en-US" altLang="en-JO" sz="2400"/>
              <a:t>Coxsackie virus (A and B groups)</a:t>
            </a:r>
          </a:p>
          <a:p>
            <a:pPr lvl="1" eaLnBrk="1" hangingPunct="1">
              <a:lnSpc>
                <a:spcPct val="90000"/>
              </a:lnSpc>
            </a:pPr>
            <a:r>
              <a:rPr lang="en-US" altLang="en-JO" sz="2400"/>
              <a:t>Echo virus </a:t>
            </a:r>
          </a:p>
          <a:p>
            <a:pPr lvl="1" eaLnBrk="1" hangingPunct="1">
              <a:lnSpc>
                <a:spcPct val="90000"/>
              </a:lnSpc>
              <a:buFontTx/>
              <a:buNone/>
            </a:pPr>
            <a:endParaRPr lang="en-US" altLang="en-JO" sz="2400"/>
          </a:p>
          <a:p>
            <a:pPr eaLnBrk="1" hangingPunct="1">
              <a:lnSpc>
                <a:spcPct val="90000"/>
              </a:lnSpc>
            </a:pPr>
            <a:r>
              <a:rPr lang="en-US" altLang="en-JO" sz="2800"/>
              <a:t>Other viruses</a:t>
            </a:r>
          </a:p>
          <a:p>
            <a:pPr lvl="1" eaLnBrk="1" hangingPunct="1">
              <a:lnSpc>
                <a:spcPct val="90000"/>
              </a:lnSpc>
            </a:pPr>
            <a:r>
              <a:rPr lang="en-US" altLang="en-JO" sz="2400"/>
              <a:t>HSV2 (HSV1 causes encephalitis)</a:t>
            </a:r>
          </a:p>
          <a:p>
            <a:pPr lvl="1" eaLnBrk="1" hangingPunct="1">
              <a:lnSpc>
                <a:spcPct val="90000"/>
              </a:lnSpc>
            </a:pPr>
            <a:r>
              <a:rPr lang="en-US" altLang="en-JO" sz="2400"/>
              <a:t>HIV</a:t>
            </a:r>
          </a:p>
          <a:p>
            <a:pPr lvl="1" eaLnBrk="1" hangingPunct="1">
              <a:lnSpc>
                <a:spcPct val="90000"/>
              </a:lnSpc>
            </a:pPr>
            <a:r>
              <a:rPr lang="en-US" altLang="en-JO" sz="2400"/>
              <a:t>Lymphocytic choriomeningitis virus</a:t>
            </a:r>
          </a:p>
          <a:p>
            <a:pPr lvl="1" eaLnBrk="1" hangingPunct="1">
              <a:lnSpc>
                <a:spcPct val="90000"/>
              </a:lnSpc>
            </a:pPr>
            <a:r>
              <a:rPr lang="en-US" altLang="en-JO" sz="2400"/>
              <a:t>Mumps</a:t>
            </a:r>
          </a:p>
          <a:p>
            <a:pPr lvl="1" eaLnBrk="1" hangingPunct="1">
              <a:lnSpc>
                <a:spcPct val="90000"/>
              </a:lnSpc>
            </a:pPr>
            <a:r>
              <a:rPr lang="en-US" altLang="en-JO" sz="2400"/>
              <a:t>Varicella Zoster</a:t>
            </a:r>
          </a:p>
        </p:txBody>
      </p:sp>
      <p:pic>
        <p:nvPicPr>
          <p:cNvPr id="2" name="Audio Recording 26 Dec 2022 at 6:10:10 PM">
            <a:hlinkClick r:id="" action="ppaction://media"/>
            <a:extLst>
              <a:ext uri="{FF2B5EF4-FFF2-40B4-BE49-F238E27FC236}">
                <a16:creationId xmlns:a16="http://schemas.microsoft.com/office/drawing/2014/main" id="{919411C2-6486-61BA-C6EA-10E80AE08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A34CE2A-22E6-F47B-9EAF-55468F87A7DD}"/>
              </a:ext>
            </a:extLst>
          </p:cNvPr>
          <p:cNvSpPr>
            <a:spLocks noGrp="1" noChangeArrowheads="1"/>
          </p:cNvSpPr>
          <p:nvPr>
            <p:ph type="title"/>
          </p:nvPr>
        </p:nvSpPr>
        <p:spPr/>
        <p:txBody>
          <a:bodyPr/>
          <a:lstStyle/>
          <a:p>
            <a:pPr eaLnBrk="1" hangingPunct="1"/>
            <a:r>
              <a:rPr lang="en-US" altLang="en-JO">
                <a:solidFill>
                  <a:srgbClr val="FF0000"/>
                </a:solidFill>
              </a:rPr>
              <a:t>Viral Meningitis</a:t>
            </a:r>
          </a:p>
        </p:txBody>
      </p:sp>
      <p:sp>
        <p:nvSpPr>
          <p:cNvPr id="14339" name="Rectangle 3">
            <a:extLst>
              <a:ext uri="{FF2B5EF4-FFF2-40B4-BE49-F238E27FC236}">
                <a16:creationId xmlns:a16="http://schemas.microsoft.com/office/drawing/2014/main" id="{DC078DE8-E709-2011-28D5-FE2C8263F81D}"/>
              </a:ext>
            </a:extLst>
          </p:cNvPr>
          <p:cNvSpPr>
            <a:spLocks noGrp="1" noChangeArrowheads="1"/>
          </p:cNvSpPr>
          <p:nvPr>
            <p:ph type="body" idx="1"/>
          </p:nvPr>
        </p:nvSpPr>
        <p:spPr>
          <a:xfrm>
            <a:off x="323850" y="908050"/>
            <a:ext cx="8496300" cy="5210175"/>
          </a:xfrm>
        </p:spPr>
        <p:txBody>
          <a:bodyPr/>
          <a:lstStyle/>
          <a:p>
            <a:pPr eaLnBrk="1" hangingPunct="1">
              <a:lnSpc>
                <a:spcPct val="90000"/>
              </a:lnSpc>
            </a:pPr>
            <a:r>
              <a:rPr lang="en-US" altLang="en-JO" sz="2800" b="0"/>
              <a:t>Cannot distinguish initially from bacterial meningitis</a:t>
            </a:r>
          </a:p>
          <a:p>
            <a:pPr eaLnBrk="1" hangingPunct="1">
              <a:lnSpc>
                <a:spcPct val="90000"/>
              </a:lnSpc>
            </a:pPr>
            <a:r>
              <a:rPr lang="en-US" altLang="en-JO" sz="2800" b="0"/>
              <a:t>May be preceded by a few weeks by viral gastroenteritis</a:t>
            </a:r>
          </a:p>
          <a:p>
            <a:pPr eaLnBrk="1" hangingPunct="1">
              <a:lnSpc>
                <a:spcPct val="90000"/>
              </a:lnSpc>
            </a:pPr>
            <a:r>
              <a:rPr lang="en-US" altLang="en-JO" sz="2800" b="0"/>
              <a:t>Almost never involves brain in (</a:t>
            </a:r>
            <a:r>
              <a:rPr lang="en-US" altLang="en-JO" sz="2800"/>
              <a:t>enteroviruses) (</a:t>
            </a:r>
            <a:r>
              <a:rPr lang="en-US" altLang="en-JO" sz="2800" b="0"/>
              <a:t>meningoencephalitis)</a:t>
            </a:r>
          </a:p>
          <a:p>
            <a:pPr lvl="1" eaLnBrk="1" hangingPunct="1">
              <a:lnSpc>
                <a:spcPct val="90000"/>
              </a:lnSpc>
            </a:pPr>
            <a:r>
              <a:rPr lang="en-US" altLang="en-JO" sz="2400" b="0"/>
              <a:t>Patient never obtunded, no History of seizure</a:t>
            </a:r>
          </a:p>
          <a:p>
            <a:pPr eaLnBrk="1" hangingPunct="1">
              <a:lnSpc>
                <a:spcPct val="90000"/>
              </a:lnSpc>
            </a:pPr>
            <a:r>
              <a:rPr lang="en-US" altLang="en-JO" sz="2800" b="0"/>
              <a:t>Disease is self-limited, resolves after 7 to 10 days without treatment</a:t>
            </a:r>
          </a:p>
          <a:p>
            <a:pPr eaLnBrk="1" hangingPunct="1">
              <a:lnSpc>
                <a:spcPct val="90000"/>
              </a:lnSpc>
            </a:pPr>
            <a:r>
              <a:rPr lang="en-US" altLang="en-JO" sz="2800" b="0"/>
              <a:t>No serious sequelae </a:t>
            </a:r>
          </a:p>
        </p:txBody>
      </p:sp>
      <p:pic>
        <p:nvPicPr>
          <p:cNvPr id="2" name="Audio Recording 26 Dec 2022 at 6:11:33 PM">
            <a:hlinkClick r:id="" action="ppaction://media"/>
            <a:extLst>
              <a:ext uri="{FF2B5EF4-FFF2-40B4-BE49-F238E27FC236}">
                <a16:creationId xmlns:a16="http://schemas.microsoft.com/office/drawing/2014/main" id="{C464EBC7-22F9-02B1-C5E4-FC468FD7F9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7772400" cy="829425"/>
          </a:xfrm>
        </p:spPr>
        <p:txBody>
          <a:bodyPr/>
          <a:lstStyle/>
          <a:p>
            <a:r>
              <a:rPr lang="en-GB" dirty="0"/>
              <a:t>What is meningitis?</a:t>
            </a:r>
          </a:p>
        </p:txBody>
      </p:sp>
      <p:sp>
        <p:nvSpPr>
          <p:cNvPr id="3" name="Content Placeholder 2"/>
          <p:cNvSpPr txBox="1">
            <a:spLocks/>
          </p:cNvSpPr>
          <p:nvPr/>
        </p:nvSpPr>
        <p:spPr>
          <a:xfrm>
            <a:off x="344028" y="1309751"/>
            <a:ext cx="7772400" cy="3104551"/>
          </a:xfrm>
          <a:prstGeom prst="rect">
            <a:avLst/>
          </a:prstGeom>
        </p:spPr>
        <p:txBody>
          <a:bodyPr/>
          <a:lstStyle>
            <a:lvl1pPr marL="342900" indent="-342900" algn="l" rtl="0" eaLnBrk="1" fontAlgn="base" hangingPunct="1">
              <a:spcBef>
                <a:spcPct val="20000"/>
              </a:spcBef>
              <a:spcAft>
                <a:spcPct val="0"/>
              </a:spcAft>
              <a:buChar char="•"/>
              <a:defRPr sz="2800">
                <a:solidFill>
                  <a:srgbClr val="808080"/>
                </a:solidFill>
                <a:latin typeface="+mn-lt"/>
                <a:ea typeface="+mn-ea"/>
                <a:cs typeface="+mn-cs"/>
              </a:defRPr>
            </a:lvl1pPr>
            <a:lvl2pPr marL="742950" indent="-285750" algn="l" rtl="0" eaLnBrk="1" fontAlgn="base" hangingPunct="1">
              <a:spcBef>
                <a:spcPct val="20000"/>
              </a:spcBef>
              <a:spcAft>
                <a:spcPct val="0"/>
              </a:spcAft>
              <a:buChar char="–"/>
              <a:defRPr sz="2800">
                <a:solidFill>
                  <a:srgbClr val="808080"/>
                </a:solidFill>
                <a:latin typeface="+mn-lt"/>
                <a:ea typeface="+mn-ea"/>
              </a:defRPr>
            </a:lvl2pPr>
            <a:lvl3pPr marL="1143000" indent="-228600" algn="l" rtl="0" eaLnBrk="1" fontAlgn="base" hangingPunct="1">
              <a:spcBef>
                <a:spcPct val="20000"/>
              </a:spcBef>
              <a:spcAft>
                <a:spcPct val="0"/>
              </a:spcAft>
              <a:buChar char="•"/>
              <a:defRPr sz="2400">
                <a:solidFill>
                  <a:srgbClr val="808080"/>
                </a:solidFill>
                <a:latin typeface="+mn-lt"/>
                <a:ea typeface="+mn-ea"/>
              </a:defRPr>
            </a:lvl3pPr>
            <a:lvl4pPr marL="1600200" indent="-228600" algn="l" rtl="0" eaLnBrk="1" fontAlgn="base" hangingPunct="1">
              <a:spcBef>
                <a:spcPct val="20000"/>
              </a:spcBef>
              <a:spcAft>
                <a:spcPct val="0"/>
              </a:spcAft>
              <a:buChar char="–"/>
              <a:defRPr sz="2000">
                <a:solidFill>
                  <a:srgbClr val="808080"/>
                </a:solidFill>
                <a:latin typeface="+mn-lt"/>
                <a:ea typeface="+mn-ea"/>
              </a:defRPr>
            </a:lvl4pPr>
            <a:lvl5pPr marL="2057400" indent="-228600" algn="l" rtl="0" eaLnBrk="1" fontAlgn="base" hangingPunct="1">
              <a:spcBef>
                <a:spcPct val="20000"/>
              </a:spcBef>
              <a:spcAft>
                <a:spcPct val="0"/>
              </a:spcAft>
              <a:buChar char="»"/>
              <a:defRPr sz="2000">
                <a:solidFill>
                  <a:srgbClr val="808080"/>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GB" altLang="en-JO" sz="2000" b="1" dirty="0"/>
              <a:t>Meningitis is an </a:t>
            </a:r>
            <a:r>
              <a:rPr lang="en-GB" altLang="en-JO" sz="2000" b="1" u="sng" dirty="0"/>
              <a:t>infection</a:t>
            </a:r>
            <a:r>
              <a:rPr lang="en-GB" altLang="en-JO" sz="2000" b="1" dirty="0"/>
              <a:t> </a:t>
            </a:r>
          </a:p>
          <a:p>
            <a:pPr marL="0" indent="0">
              <a:buNone/>
            </a:pPr>
            <a:r>
              <a:rPr lang="en-GB" altLang="en-JO" sz="2000" b="1" dirty="0"/>
              <a:t>which causes inflammation</a:t>
            </a:r>
          </a:p>
          <a:p>
            <a:pPr marL="0" indent="0">
              <a:buNone/>
            </a:pPr>
            <a:r>
              <a:rPr lang="en-GB" altLang="en-JO" sz="2000" b="1" dirty="0"/>
              <a:t>of the membranes covering</a:t>
            </a:r>
          </a:p>
          <a:p>
            <a:pPr marL="0" indent="0">
              <a:buNone/>
            </a:pPr>
            <a:r>
              <a:rPr lang="en-GB" altLang="en-JO" sz="2000" b="1" dirty="0"/>
              <a:t>the brain and part of spinal </a:t>
            </a:r>
          </a:p>
          <a:p>
            <a:pPr marL="0" indent="0">
              <a:buNone/>
            </a:pPr>
            <a:r>
              <a:rPr lang="en-GB" altLang="en-JO" sz="2000" b="1" dirty="0"/>
              <a:t>cord. </a:t>
            </a:r>
          </a:p>
        </p:txBody>
      </p:sp>
      <p:grpSp>
        <p:nvGrpSpPr>
          <p:cNvPr id="17" name="Group 16"/>
          <p:cNvGrpSpPr/>
          <p:nvPr/>
        </p:nvGrpSpPr>
        <p:grpSpPr>
          <a:xfrm>
            <a:off x="344029" y="1306097"/>
            <a:ext cx="8799971" cy="5216423"/>
            <a:chOff x="327515" y="2370800"/>
            <a:chExt cx="8799971" cy="5216423"/>
          </a:xfrm>
        </p:grpSpPr>
        <p:sp>
          <p:nvSpPr>
            <p:cNvPr id="4" name="Rectangle 3"/>
            <p:cNvSpPr/>
            <p:nvPr/>
          </p:nvSpPr>
          <p:spPr>
            <a:xfrm>
              <a:off x="327515" y="5956007"/>
              <a:ext cx="6100180" cy="1631216"/>
            </a:xfrm>
            <a:prstGeom prst="rect">
              <a:avLst/>
            </a:prstGeom>
          </p:spPr>
          <p:txBody>
            <a:bodyPr wrap="square">
              <a:spAutoFit/>
            </a:bodyPr>
            <a:lstStyle/>
            <a:p>
              <a:pPr marL="0" indent="0">
                <a:buNone/>
              </a:pPr>
              <a:r>
                <a:rPr lang="en-GB" altLang="en-US" sz="2000" dirty="0">
                  <a:solidFill>
                    <a:schemeClr val="bg1">
                      <a:lumMod val="50000"/>
                    </a:schemeClr>
                  </a:solidFill>
                  <a:latin typeface="+mj-lt"/>
                </a:rPr>
                <a:t>Some bacteria that cause meningitis can also cause septicaemia (blood poisoning). Septicaemia is a cause of sepsis - a life-threatening condition that arises when the body’s response to an infection injures its own tissues and organs.</a:t>
              </a:r>
            </a:p>
          </p:txBody>
        </p:sp>
        <p:grpSp>
          <p:nvGrpSpPr>
            <p:cNvPr id="15" name="Group 14"/>
            <p:cNvGrpSpPr/>
            <p:nvPr/>
          </p:nvGrpSpPr>
          <p:grpSpPr>
            <a:xfrm>
              <a:off x="4193214" y="2370800"/>
              <a:ext cx="4934272" cy="2613758"/>
              <a:chOff x="4193214" y="2370800"/>
              <a:chExt cx="4934272" cy="2613758"/>
            </a:xfrm>
          </p:grpSpPr>
          <p:grpSp>
            <p:nvGrpSpPr>
              <p:cNvPr id="5" name="Group 4"/>
              <p:cNvGrpSpPr/>
              <p:nvPr/>
            </p:nvGrpSpPr>
            <p:grpSpPr>
              <a:xfrm>
                <a:off x="4193214" y="2370800"/>
                <a:ext cx="4697881" cy="2613758"/>
                <a:chOff x="3501249" y="2202026"/>
                <a:chExt cx="5560850" cy="2952328"/>
              </a:xfrm>
            </p:grpSpPr>
            <p:pic>
              <p:nvPicPr>
                <p:cNvPr id="6" name="Picture 4" descr="http://www.interactive-biology.com/wp-content/uploads/2012/06/BrainMedialSurf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01249" y="2202026"/>
                  <a:ext cx="3494491" cy="295232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505710" y="2445098"/>
                  <a:ext cx="2556389" cy="1424296"/>
                  <a:chOff x="3361818" y="2245787"/>
                  <a:chExt cx="2556389" cy="1424296"/>
                </a:xfrm>
              </p:grpSpPr>
              <p:cxnSp>
                <p:nvCxnSpPr>
                  <p:cNvPr id="8" name="Straight Connector 7"/>
                  <p:cNvCxnSpPr/>
                  <p:nvPr/>
                </p:nvCxnSpPr>
                <p:spPr bwMode="auto">
                  <a:xfrm>
                    <a:off x="3651844" y="3096471"/>
                    <a:ext cx="685246" cy="0"/>
                  </a:xfrm>
                  <a:prstGeom prst="line">
                    <a:avLst/>
                  </a:prstGeom>
                  <a:solidFill>
                    <a:schemeClr val="accent1"/>
                  </a:solidFill>
                  <a:ln w="28575" cap="flat" cmpd="sng" algn="ctr">
                    <a:solidFill>
                      <a:srgbClr val="0098B8"/>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4194302" y="2905267"/>
                    <a:ext cx="1723905" cy="382408"/>
                  </a:xfrm>
                  <a:prstGeom prst="rect">
                    <a:avLst/>
                  </a:prstGeom>
                  <a:noFill/>
                </p:spPr>
                <p:txBody>
                  <a:bodyPr wrap="square" rtlCol="0">
                    <a:spAutoFit/>
                  </a:bodyPr>
                  <a:lstStyle/>
                  <a:p>
                    <a:pPr algn="ctr"/>
                    <a:r>
                      <a:rPr lang="en-GB" sz="1600" dirty="0">
                        <a:solidFill>
                          <a:schemeClr val="bg1">
                            <a:lumMod val="50000"/>
                          </a:schemeClr>
                        </a:solidFill>
                        <a:latin typeface="+mj-lt"/>
                      </a:rPr>
                      <a:t>Meninges</a:t>
                    </a:r>
                  </a:p>
                </p:txBody>
              </p:sp>
              <p:cxnSp>
                <p:nvCxnSpPr>
                  <p:cNvPr id="10" name="Straight Connector 9"/>
                  <p:cNvCxnSpPr/>
                  <p:nvPr/>
                </p:nvCxnSpPr>
                <p:spPr bwMode="auto">
                  <a:xfrm>
                    <a:off x="3488362" y="3478879"/>
                    <a:ext cx="1012210" cy="0"/>
                  </a:xfrm>
                  <a:prstGeom prst="line">
                    <a:avLst/>
                  </a:prstGeom>
                  <a:solidFill>
                    <a:schemeClr val="accent1"/>
                  </a:solidFill>
                  <a:ln w="28575" cap="flat" cmpd="sng" algn="ctr">
                    <a:solidFill>
                      <a:srgbClr val="0098B8"/>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a:off x="4194302" y="3287675"/>
                    <a:ext cx="1723905" cy="382408"/>
                  </a:xfrm>
                  <a:prstGeom prst="rect">
                    <a:avLst/>
                  </a:prstGeom>
                  <a:noFill/>
                </p:spPr>
                <p:txBody>
                  <a:bodyPr wrap="square" rtlCol="0">
                    <a:spAutoFit/>
                  </a:bodyPr>
                  <a:lstStyle/>
                  <a:p>
                    <a:pPr algn="ctr"/>
                    <a:r>
                      <a:rPr lang="en-GB" sz="1600" dirty="0">
                        <a:solidFill>
                          <a:schemeClr val="bg1">
                            <a:lumMod val="50000"/>
                          </a:schemeClr>
                        </a:solidFill>
                        <a:latin typeface="+mj-lt"/>
                      </a:rPr>
                      <a:t>Brain</a:t>
                    </a:r>
                  </a:p>
                </p:txBody>
              </p:sp>
              <p:cxnSp>
                <p:nvCxnSpPr>
                  <p:cNvPr id="12" name="Straight Connector 11"/>
                  <p:cNvCxnSpPr/>
                  <p:nvPr/>
                </p:nvCxnSpPr>
                <p:spPr bwMode="auto">
                  <a:xfrm>
                    <a:off x="3361818" y="2446853"/>
                    <a:ext cx="952413" cy="0"/>
                  </a:xfrm>
                  <a:prstGeom prst="line">
                    <a:avLst/>
                  </a:prstGeom>
                  <a:solidFill>
                    <a:schemeClr val="accent1"/>
                  </a:solidFill>
                  <a:ln w="28575" cap="flat" cmpd="sng" algn="ctr">
                    <a:solidFill>
                      <a:srgbClr val="0098B8"/>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3994467" y="2245787"/>
                    <a:ext cx="1723905" cy="382408"/>
                  </a:xfrm>
                  <a:prstGeom prst="rect">
                    <a:avLst/>
                  </a:prstGeom>
                  <a:noFill/>
                </p:spPr>
                <p:txBody>
                  <a:bodyPr wrap="square" rtlCol="0">
                    <a:spAutoFit/>
                  </a:bodyPr>
                  <a:lstStyle/>
                  <a:p>
                    <a:pPr algn="ctr"/>
                    <a:r>
                      <a:rPr lang="en-GB" sz="1600" dirty="0">
                        <a:solidFill>
                          <a:schemeClr val="bg1">
                            <a:lumMod val="50000"/>
                          </a:schemeClr>
                        </a:solidFill>
                        <a:latin typeface="+mj-lt"/>
                      </a:rPr>
                      <a:t>Skull</a:t>
                    </a:r>
                  </a:p>
                </p:txBody>
              </p:sp>
            </p:grpSp>
          </p:grpSp>
          <p:sp>
            <p:nvSpPr>
              <p:cNvPr id="14" name="TextBox 13"/>
              <p:cNvSpPr txBox="1"/>
              <p:nvPr/>
            </p:nvSpPr>
            <p:spPr>
              <a:xfrm>
                <a:off x="7627810" y="4321535"/>
                <a:ext cx="1499676" cy="584775"/>
              </a:xfrm>
              <a:prstGeom prst="rect">
                <a:avLst/>
              </a:prstGeom>
              <a:noFill/>
            </p:spPr>
            <p:txBody>
              <a:bodyPr wrap="square" rtlCol="0">
                <a:spAutoFit/>
              </a:bodyPr>
              <a:lstStyle/>
              <a:p>
                <a:r>
                  <a:rPr lang="en-GB" sz="1600" dirty="0">
                    <a:solidFill>
                      <a:schemeClr val="bg1">
                        <a:lumMod val="50000"/>
                      </a:schemeClr>
                    </a:solidFill>
                    <a:latin typeface="Arial" panose="020B0604020202020204" pitchFamily="34" charset="0"/>
                    <a:cs typeface="Arial" panose="020B0604020202020204" pitchFamily="34" charset="0"/>
                  </a:rPr>
                  <a:t>Top of the spinal cord </a:t>
                </a:r>
              </a:p>
            </p:txBody>
          </p:sp>
          <p:cxnSp>
            <p:nvCxnSpPr>
              <p:cNvPr id="16" name="Straight Connector 15"/>
              <p:cNvCxnSpPr/>
              <p:nvPr/>
            </p:nvCxnSpPr>
            <p:spPr bwMode="auto">
              <a:xfrm>
                <a:off x="6333425" y="4613922"/>
                <a:ext cx="1273885" cy="0"/>
              </a:xfrm>
              <a:prstGeom prst="line">
                <a:avLst/>
              </a:prstGeom>
              <a:solidFill>
                <a:schemeClr val="accent1"/>
              </a:solidFill>
              <a:ln w="28575" cap="flat" cmpd="sng" algn="ctr">
                <a:solidFill>
                  <a:srgbClr val="0098B8"/>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
        <p:nvSpPr>
          <p:cNvPr id="18" name="Title 1">
            <a:extLst>
              <a:ext uri="{FF2B5EF4-FFF2-40B4-BE49-F238E27FC236}">
                <a16:creationId xmlns:a16="http://schemas.microsoft.com/office/drawing/2014/main" id="{DB6A5C4B-C2ED-4525-AA44-CB05B10647F0}"/>
              </a:ext>
            </a:extLst>
          </p:cNvPr>
          <p:cNvSpPr txBox="1">
            <a:spLocks/>
          </p:cNvSpPr>
          <p:nvPr/>
        </p:nvSpPr>
        <p:spPr bwMode="auto">
          <a:xfrm>
            <a:off x="339552" y="4070749"/>
            <a:ext cx="7772400" cy="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0098B8"/>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ＭＳ Ｐゴシック" charset="0"/>
              </a:defRPr>
            </a:lvl2pPr>
            <a:lvl3pPr algn="l" rtl="0" eaLnBrk="1" fontAlgn="base" hangingPunct="1">
              <a:spcBef>
                <a:spcPct val="0"/>
              </a:spcBef>
              <a:spcAft>
                <a:spcPct val="0"/>
              </a:spcAft>
              <a:defRPr sz="3200" b="1">
                <a:solidFill>
                  <a:schemeClr val="tx2"/>
                </a:solidFill>
                <a:latin typeface="Arial" charset="0"/>
                <a:ea typeface="ＭＳ Ｐゴシック" charset="0"/>
              </a:defRPr>
            </a:lvl3pPr>
            <a:lvl4pPr algn="l" rtl="0" eaLnBrk="1" fontAlgn="base" hangingPunct="1">
              <a:spcBef>
                <a:spcPct val="0"/>
              </a:spcBef>
              <a:spcAft>
                <a:spcPct val="0"/>
              </a:spcAft>
              <a:defRPr sz="3200" b="1">
                <a:solidFill>
                  <a:schemeClr val="tx2"/>
                </a:solidFill>
                <a:latin typeface="Arial" charset="0"/>
                <a:ea typeface="ＭＳ Ｐゴシック" charset="0"/>
              </a:defRPr>
            </a:lvl4pPr>
            <a:lvl5pPr algn="l" rtl="0" eaLnBrk="1" fontAlgn="base" hangingPunct="1">
              <a:spcBef>
                <a:spcPct val="0"/>
              </a:spcBef>
              <a:spcAft>
                <a:spcPct val="0"/>
              </a:spcAft>
              <a:defRPr sz="3200" b="1">
                <a:solidFill>
                  <a:schemeClr val="tx2"/>
                </a:solidFill>
                <a:latin typeface="Arial" charset="0"/>
                <a:ea typeface="ＭＳ Ｐゴシック" charset="0"/>
              </a:defRPr>
            </a:lvl5pPr>
            <a:lvl6pPr marL="457200" algn="l" rtl="0" eaLnBrk="1" fontAlgn="base" hangingPunct="1">
              <a:spcBef>
                <a:spcPct val="0"/>
              </a:spcBef>
              <a:spcAft>
                <a:spcPct val="0"/>
              </a:spcAft>
              <a:defRPr sz="3200" b="1">
                <a:solidFill>
                  <a:schemeClr val="tx2"/>
                </a:solidFill>
                <a:latin typeface="Arial" charset="0"/>
                <a:ea typeface="ＭＳ Ｐゴシック" charset="0"/>
              </a:defRPr>
            </a:lvl6pPr>
            <a:lvl7pPr marL="914400" algn="l" rtl="0" eaLnBrk="1" fontAlgn="base" hangingPunct="1">
              <a:spcBef>
                <a:spcPct val="0"/>
              </a:spcBef>
              <a:spcAft>
                <a:spcPct val="0"/>
              </a:spcAft>
              <a:defRPr sz="3200" b="1">
                <a:solidFill>
                  <a:schemeClr val="tx2"/>
                </a:solidFill>
                <a:latin typeface="Arial" charset="0"/>
                <a:ea typeface="ＭＳ Ｐゴシック" charset="0"/>
              </a:defRPr>
            </a:lvl7pPr>
            <a:lvl8pPr marL="1371600" algn="l" rtl="0" eaLnBrk="1" fontAlgn="base" hangingPunct="1">
              <a:spcBef>
                <a:spcPct val="0"/>
              </a:spcBef>
              <a:spcAft>
                <a:spcPct val="0"/>
              </a:spcAft>
              <a:defRPr sz="3200" b="1">
                <a:solidFill>
                  <a:schemeClr val="tx2"/>
                </a:solidFill>
                <a:latin typeface="Arial" charset="0"/>
                <a:ea typeface="ＭＳ Ｐゴシック" charset="0"/>
              </a:defRPr>
            </a:lvl8pPr>
            <a:lvl9pPr marL="1828800" algn="l" rtl="0" eaLnBrk="1" fontAlgn="base" hangingPunct="1">
              <a:spcBef>
                <a:spcPct val="0"/>
              </a:spcBef>
              <a:spcAft>
                <a:spcPct val="0"/>
              </a:spcAft>
              <a:defRPr sz="3200" b="1">
                <a:solidFill>
                  <a:schemeClr val="tx2"/>
                </a:solidFill>
                <a:latin typeface="Arial" charset="0"/>
                <a:ea typeface="ＭＳ Ｐゴシック" charset="0"/>
              </a:defRPr>
            </a:lvl9pPr>
          </a:lstStyle>
          <a:p>
            <a:r>
              <a:rPr lang="en-GB" kern="0" dirty="0"/>
              <a:t>What is septicaemia?</a:t>
            </a:r>
          </a:p>
        </p:txBody>
      </p:sp>
      <p:pic>
        <p:nvPicPr>
          <p:cNvPr id="19" name="Picture 4" descr="meningitis_eeeei">
            <a:extLst>
              <a:ext uri="{FF2B5EF4-FFF2-40B4-BE49-F238E27FC236}">
                <a16:creationId xmlns:a16="http://schemas.microsoft.com/office/drawing/2014/main" id="{443E27F6-AF78-E741-FF77-0D53C15DA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3925950"/>
            <a:ext cx="2423876" cy="28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udio Recording 26 Dec 2022 at 5:49:20 PM">
            <a:hlinkClick r:id="" action="ppaction://media"/>
            <a:extLst>
              <a:ext uri="{FF2B5EF4-FFF2-40B4-BE49-F238E27FC236}">
                <a16:creationId xmlns:a16="http://schemas.microsoft.com/office/drawing/2014/main" id="{D2CA3345-A80C-EE0A-8441-F33978B44E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592109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3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6E21A9C-EE1B-BB5B-1A27-16A333E19D51}"/>
              </a:ext>
            </a:extLst>
          </p:cNvPr>
          <p:cNvSpPr>
            <a:spLocks noGrp="1" noChangeArrowheads="1"/>
          </p:cNvSpPr>
          <p:nvPr>
            <p:ph type="title" idx="4294967295"/>
          </p:nvPr>
        </p:nvSpPr>
        <p:spPr>
          <a:xfrm>
            <a:off x="0" y="260350"/>
            <a:ext cx="9144000" cy="762000"/>
          </a:xfrm>
        </p:spPr>
        <p:txBody>
          <a:bodyPr/>
          <a:lstStyle/>
          <a:p>
            <a:pPr eaLnBrk="1" hangingPunct="1"/>
            <a:r>
              <a:rPr lang="en-US" altLang="en-JO">
                <a:solidFill>
                  <a:srgbClr val="FF0000"/>
                </a:solidFill>
              </a:rPr>
              <a:t>CSF</a:t>
            </a:r>
          </a:p>
        </p:txBody>
      </p:sp>
      <p:pic>
        <p:nvPicPr>
          <p:cNvPr id="15363" name="Picture 5" descr="Image result for csf findings in viral meningitis">
            <a:hlinkClick r:id="rId5"/>
            <a:extLst>
              <a:ext uri="{FF2B5EF4-FFF2-40B4-BE49-F238E27FC236}">
                <a16:creationId xmlns:a16="http://schemas.microsoft.com/office/drawing/2014/main" id="{9FF97FC4-E442-047A-633D-8FD558963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412875"/>
            <a:ext cx="85296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26 Dec 2022 at 6:14:15 PM">
            <a:hlinkClick r:id="" action="ppaction://media"/>
            <a:extLst>
              <a:ext uri="{FF2B5EF4-FFF2-40B4-BE49-F238E27FC236}">
                <a16:creationId xmlns:a16="http://schemas.microsoft.com/office/drawing/2014/main" id="{56A16077-A02D-409C-0BE1-1D6622B8DF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E383AA0-458B-9FE2-2304-72C6909148FD}"/>
              </a:ext>
            </a:extLst>
          </p:cNvPr>
          <p:cNvSpPr>
            <a:spLocks noGrp="1" noChangeArrowheads="1"/>
          </p:cNvSpPr>
          <p:nvPr>
            <p:ph type="title"/>
          </p:nvPr>
        </p:nvSpPr>
        <p:spPr>
          <a:xfrm>
            <a:off x="0" y="333375"/>
            <a:ext cx="9144000" cy="762000"/>
          </a:xfrm>
        </p:spPr>
        <p:txBody>
          <a:bodyPr/>
          <a:lstStyle/>
          <a:p>
            <a:pPr eaLnBrk="1" hangingPunct="1"/>
            <a:r>
              <a:rPr lang="en-US" altLang="zh-TW">
                <a:solidFill>
                  <a:srgbClr val="FF0000"/>
                </a:solidFill>
                <a:ea typeface="PMingLiU" panose="02020500000000000000" pitchFamily="18" charset="-120"/>
              </a:rPr>
              <a:t>Laboratory Diagnosis</a:t>
            </a:r>
          </a:p>
        </p:txBody>
      </p:sp>
      <p:sp>
        <p:nvSpPr>
          <p:cNvPr id="16387" name="Rectangle 3">
            <a:extLst>
              <a:ext uri="{FF2B5EF4-FFF2-40B4-BE49-F238E27FC236}">
                <a16:creationId xmlns:a16="http://schemas.microsoft.com/office/drawing/2014/main" id="{35DD447B-2AE7-E267-153E-68B8DB075BA7}"/>
              </a:ext>
            </a:extLst>
          </p:cNvPr>
          <p:cNvSpPr>
            <a:spLocks noGrp="1" noChangeArrowheads="1"/>
          </p:cNvSpPr>
          <p:nvPr>
            <p:ph type="body" idx="1"/>
          </p:nvPr>
        </p:nvSpPr>
        <p:spPr>
          <a:xfrm>
            <a:off x="684213" y="1484313"/>
            <a:ext cx="7772400" cy="4114800"/>
          </a:xfrm>
        </p:spPr>
        <p:txBody>
          <a:bodyPr/>
          <a:lstStyle/>
          <a:p>
            <a:pPr algn="just" eaLnBrk="1" hangingPunct="1"/>
            <a:r>
              <a:rPr lang="en-US" altLang="zh-TW" sz="2000" b="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Virus Isolation</a:t>
            </a:r>
          </a:p>
          <a:p>
            <a:pPr lvl="1" algn="just" eaLnBrk="1" hangingPunct="1"/>
            <a:r>
              <a:rPr lang="en-US" altLang="zh-TW" sz="2000" b="0">
                <a:latin typeface="Times New Roman" panose="02020603050405020304" pitchFamily="18" charset="0"/>
                <a:ea typeface="PMingLiU" panose="02020500000000000000" pitchFamily="18" charset="-120"/>
                <a:cs typeface="Times New Roman" panose="02020603050405020304" pitchFamily="18" charset="0"/>
              </a:rPr>
              <a:t>Mainstay of diagnosis of enterovirus infection</a:t>
            </a:r>
          </a:p>
          <a:p>
            <a:pPr lvl="1" algn="just" eaLnBrk="1" hangingPunct="1"/>
            <a:r>
              <a:rPr lang="en-US" altLang="zh-TW" sz="2000" b="0">
                <a:latin typeface="Times New Roman" panose="02020603050405020304" pitchFamily="18" charset="0"/>
                <a:ea typeface="PMingLiU" panose="02020500000000000000" pitchFamily="18" charset="-120"/>
                <a:cs typeface="Times New Roman" panose="02020603050405020304" pitchFamily="18" charset="0"/>
              </a:rPr>
              <a:t>Coxsackie B and Echoviruses can be readily grown in cell culture from throat swabs, faeces, and rectal swabs. They can also be  isolated from the CSF</a:t>
            </a:r>
          </a:p>
          <a:p>
            <a:pPr lvl="1" algn="just" eaLnBrk="1" hangingPunct="1"/>
            <a:r>
              <a:rPr lang="en-US" altLang="zh-TW" sz="2000" b="0">
                <a:latin typeface="Times New Roman" panose="02020603050405020304" pitchFamily="18" charset="0"/>
                <a:ea typeface="PMingLiU" panose="02020500000000000000" pitchFamily="18" charset="-120"/>
                <a:cs typeface="Times New Roman" panose="02020603050405020304" pitchFamily="18" charset="0"/>
              </a:rPr>
              <a:t>Coxsackie A viruses cannot be easily isolated in cell culture. They can be isolated readily in suckling mice but this is not offered by most diagnostic laboratories because of practical considerations. Molecular techniques may provide a better alternative.</a:t>
            </a:r>
          </a:p>
          <a:p>
            <a:pPr algn="just" eaLnBrk="1" hangingPunct="1"/>
            <a:r>
              <a:rPr lang="en-US" altLang="zh-TW" sz="2000" b="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Serology</a:t>
            </a:r>
          </a:p>
          <a:p>
            <a:pPr lvl="1" algn="just" eaLnBrk="1" hangingPunct="1"/>
            <a:r>
              <a:rPr lang="en-US" altLang="zh-TW" sz="2000" b="0">
                <a:latin typeface="Times New Roman" panose="02020603050405020304" pitchFamily="18" charset="0"/>
                <a:ea typeface="PMingLiU" panose="02020500000000000000" pitchFamily="18" charset="-120"/>
                <a:cs typeface="Times New Roman" panose="02020603050405020304" pitchFamily="18" charset="0"/>
              </a:rPr>
              <a:t>Neutralization tests or EIAs are used but are very cumbersome and thus not offered by most diagnostic laboratories</a:t>
            </a:r>
          </a:p>
          <a:p>
            <a:pPr algn="just" eaLnBrk="1" hangingPunct="1"/>
            <a:r>
              <a:rPr lang="en-US" altLang="zh-TW" sz="2400" b="0">
                <a:solidFill>
                  <a:srgbClr val="FF0000"/>
                </a:solidFill>
                <a:latin typeface="Times New Roman" panose="02020603050405020304" pitchFamily="18" charset="0"/>
                <a:ea typeface="PMingLiU" panose="02020500000000000000" pitchFamily="18" charset="-120"/>
                <a:cs typeface="Times New Roman" panose="02020603050405020304" pitchFamily="18" charset="0"/>
              </a:rPr>
              <a:t>Molecular</a:t>
            </a:r>
          </a:p>
          <a:p>
            <a:pPr lvl="1" algn="just" eaLnBrk="1" hangingPunct="1"/>
            <a:r>
              <a:rPr lang="en-US" altLang="zh-TW" sz="2000" b="0">
                <a:latin typeface="Times New Roman" panose="02020603050405020304" pitchFamily="18" charset="0"/>
                <a:ea typeface="PMingLiU" panose="02020500000000000000" pitchFamily="18" charset="-120"/>
                <a:cs typeface="Times New Roman" panose="02020603050405020304" pitchFamily="18" charset="0"/>
              </a:rPr>
              <a:t>PCR</a:t>
            </a:r>
          </a:p>
        </p:txBody>
      </p:sp>
      <p:pic>
        <p:nvPicPr>
          <p:cNvPr id="2" name="Audio Recording 26 Dec 2022 at 6:14:48 PM">
            <a:hlinkClick r:id="" action="ppaction://media"/>
            <a:extLst>
              <a:ext uri="{FF2B5EF4-FFF2-40B4-BE49-F238E27FC236}">
                <a16:creationId xmlns:a16="http://schemas.microsoft.com/office/drawing/2014/main" id="{55124F7A-DEFC-134F-F710-ECBC878CF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BBBA363-3FCE-9A48-3099-9817CF4E34B3}"/>
              </a:ext>
            </a:extLst>
          </p:cNvPr>
          <p:cNvSpPr>
            <a:spLocks noGrp="1"/>
          </p:cNvSpPr>
          <p:nvPr>
            <p:ph type="title"/>
          </p:nvPr>
        </p:nvSpPr>
        <p:spPr/>
        <p:txBody>
          <a:bodyPr/>
          <a:lstStyle/>
          <a:p>
            <a:r>
              <a:rPr lang="en-US" altLang="en-JO">
                <a:solidFill>
                  <a:srgbClr val="FF0000"/>
                </a:solidFill>
              </a:rPr>
              <a:t>Approach </a:t>
            </a:r>
            <a:endParaRPr lang="ar-JO" altLang="en-JO">
              <a:solidFill>
                <a:srgbClr val="FF0000"/>
              </a:solidFill>
            </a:endParaRPr>
          </a:p>
        </p:txBody>
      </p:sp>
      <p:sp>
        <p:nvSpPr>
          <p:cNvPr id="17411" name="Content Placeholder 2">
            <a:extLst>
              <a:ext uri="{FF2B5EF4-FFF2-40B4-BE49-F238E27FC236}">
                <a16:creationId xmlns:a16="http://schemas.microsoft.com/office/drawing/2014/main" id="{3647357C-6B9E-44BB-3C46-7DAE0A5CA61C}"/>
              </a:ext>
            </a:extLst>
          </p:cNvPr>
          <p:cNvSpPr>
            <a:spLocks noGrp="1"/>
          </p:cNvSpPr>
          <p:nvPr>
            <p:ph idx="1"/>
          </p:nvPr>
        </p:nvSpPr>
        <p:spPr>
          <a:xfrm>
            <a:off x="642938" y="1143000"/>
            <a:ext cx="7858125" cy="4429125"/>
          </a:xfrm>
        </p:spPr>
        <p:txBody>
          <a:bodyPr/>
          <a:lstStyle/>
          <a:p>
            <a:r>
              <a:rPr lang="en-US" altLang="en-JO" sz="2400"/>
              <a:t>Treat like bacterial meningitis until the 72 hrs culture comes back negative</a:t>
            </a:r>
          </a:p>
          <a:p>
            <a:pPr lvl="1" algn="ctr">
              <a:buFontTx/>
              <a:buNone/>
            </a:pPr>
            <a:endParaRPr lang="en-US" altLang="en-JO" sz="2400"/>
          </a:p>
          <a:p>
            <a:pPr lvl="1" algn="ctr">
              <a:buFontTx/>
              <a:buNone/>
            </a:pPr>
            <a:r>
              <a:rPr lang="en-US" altLang="en-JO" sz="2400"/>
              <a:t>But </a:t>
            </a:r>
          </a:p>
          <a:p>
            <a:pPr lvl="1"/>
            <a:r>
              <a:rPr lang="en-US" altLang="en-JO" sz="2400"/>
              <a:t>HSV meningitis: </a:t>
            </a:r>
          </a:p>
          <a:p>
            <a:pPr lvl="1"/>
            <a:r>
              <a:rPr lang="en-US" altLang="en-JO" sz="2400"/>
              <a:t>Behavioral and personality changes</a:t>
            </a:r>
          </a:p>
          <a:p>
            <a:pPr lvl="1"/>
            <a:r>
              <a:rPr lang="en-US" altLang="en-JO" sz="2400"/>
              <a:t>Ct scan Temporal lobe</a:t>
            </a:r>
          </a:p>
          <a:p>
            <a:pPr lvl="1"/>
            <a:r>
              <a:rPr lang="en-US" altLang="en-JO" sz="2400"/>
              <a:t>Aciclovir iv</a:t>
            </a:r>
          </a:p>
          <a:p>
            <a:endParaRPr lang="ar-JO" altLang="en-JO"/>
          </a:p>
        </p:txBody>
      </p:sp>
      <p:pic>
        <p:nvPicPr>
          <p:cNvPr id="2" name="Audio Recording 26 Dec 2022 at 6:15:45 PM">
            <a:hlinkClick r:id="" action="ppaction://media"/>
            <a:extLst>
              <a:ext uri="{FF2B5EF4-FFF2-40B4-BE49-F238E27FC236}">
                <a16:creationId xmlns:a16="http://schemas.microsoft.com/office/drawing/2014/main" id="{254D5493-B177-66EA-101E-25DAC31FA1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2B348C9-C0BF-27C1-9898-6BBDD60E9327}"/>
              </a:ext>
            </a:extLst>
          </p:cNvPr>
          <p:cNvSpPr>
            <a:spLocks noGrp="1" noChangeArrowheads="1"/>
          </p:cNvSpPr>
          <p:nvPr>
            <p:ph type="title"/>
          </p:nvPr>
        </p:nvSpPr>
        <p:spPr>
          <a:xfrm>
            <a:off x="0" y="404813"/>
            <a:ext cx="9144000" cy="762000"/>
          </a:xfrm>
        </p:spPr>
        <p:txBody>
          <a:bodyPr/>
          <a:lstStyle/>
          <a:p>
            <a:pPr eaLnBrk="1" hangingPunct="1"/>
            <a:r>
              <a:rPr lang="en-US" altLang="en-JO">
                <a:solidFill>
                  <a:srgbClr val="FF0000"/>
                </a:solidFill>
              </a:rPr>
              <a:t>Viral meningitis - Treatment</a:t>
            </a:r>
          </a:p>
        </p:txBody>
      </p:sp>
      <p:sp>
        <p:nvSpPr>
          <p:cNvPr id="18435" name="Rectangle 3">
            <a:extLst>
              <a:ext uri="{FF2B5EF4-FFF2-40B4-BE49-F238E27FC236}">
                <a16:creationId xmlns:a16="http://schemas.microsoft.com/office/drawing/2014/main" id="{8CEB441A-EBE7-7A32-3539-2CC688B783A2}"/>
              </a:ext>
            </a:extLst>
          </p:cNvPr>
          <p:cNvSpPr>
            <a:spLocks noGrp="1" noChangeArrowheads="1"/>
          </p:cNvSpPr>
          <p:nvPr>
            <p:ph type="body" idx="1"/>
          </p:nvPr>
        </p:nvSpPr>
        <p:spPr>
          <a:xfrm>
            <a:off x="539750" y="1628775"/>
            <a:ext cx="7772400" cy="4537075"/>
          </a:xfrm>
        </p:spPr>
        <p:txBody>
          <a:bodyPr/>
          <a:lstStyle/>
          <a:p>
            <a:pPr eaLnBrk="1" hangingPunct="1"/>
            <a:r>
              <a:rPr lang="en-US" altLang="en-JO" sz="3600" b="0"/>
              <a:t>Supportive</a:t>
            </a:r>
          </a:p>
          <a:p>
            <a:pPr eaLnBrk="1" hangingPunct="1"/>
            <a:r>
              <a:rPr lang="en-US" altLang="en-JO" sz="3600" b="0"/>
              <a:t>No antibiotics</a:t>
            </a:r>
          </a:p>
          <a:p>
            <a:pPr eaLnBrk="1" hangingPunct="1"/>
            <a:r>
              <a:rPr lang="en-US" altLang="en-JO" sz="3600" b="0"/>
              <a:t>Analgesia</a:t>
            </a:r>
          </a:p>
          <a:p>
            <a:pPr eaLnBrk="1" hangingPunct="1"/>
            <a:r>
              <a:rPr lang="en-US" altLang="en-JO" sz="3600" b="0"/>
              <a:t>Fever control</a:t>
            </a:r>
          </a:p>
          <a:p>
            <a:pPr eaLnBrk="1" hangingPunct="1"/>
            <a:r>
              <a:rPr lang="en-US" altLang="en-JO" sz="3600" b="0"/>
              <a:t>Often feel better after LP</a:t>
            </a:r>
          </a:p>
          <a:p>
            <a:pPr eaLnBrk="1" hangingPunct="1"/>
            <a:r>
              <a:rPr lang="en-US" altLang="en-JO" sz="3600" b="0"/>
              <a:t>No isolation - Standard precautions</a:t>
            </a:r>
          </a:p>
        </p:txBody>
      </p:sp>
      <p:pic>
        <p:nvPicPr>
          <p:cNvPr id="2" name="Audio Recording 26 Dec 2022 at 6:16:41 PM">
            <a:hlinkClick r:id="" action="ppaction://media"/>
            <a:extLst>
              <a:ext uri="{FF2B5EF4-FFF2-40B4-BE49-F238E27FC236}">
                <a16:creationId xmlns:a16="http://schemas.microsoft.com/office/drawing/2014/main" id="{12D82E24-AB5A-E9AB-1B0D-0B5DF19300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4D05622-2233-D971-2608-D8E6E126BC7C}"/>
              </a:ext>
            </a:extLst>
          </p:cNvPr>
          <p:cNvSpPr>
            <a:spLocks noGrp="1" noChangeArrowheads="1"/>
          </p:cNvSpPr>
          <p:nvPr>
            <p:ph type="title"/>
          </p:nvPr>
        </p:nvSpPr>
        <p:spPr>
          <a:xfrm>
            <a:off x="0" y="333375"/>
            <a:ext cx="9144000" cy="762000"/>
          </a:xfrm>
        </p:spPr>
        <p:txBody>
          <a:bodyPr/>
          <a:lstStyle/>
          <a:p>
            <a:pPr eaLnBrk="1" hangingPunct="1"/>
            <a:r>
              <a:rPr lang="en-US" altLang="en-JO">
                <a:solidFill>
                  <a:srgbClr val="FF0000"/>
                </a:solidFill>
              </a:rPr>
              <a:t>Viral meningitis - Outcomes</a:t>
            </a:r>
          </a:p>
        </p:txBody>
      </p:sp>
      <p:sp>
        <p:nvSpPr>
          <p:cNvPr id="19459" name="Rectangle 3">
            <a:extLst>
              <a:ext uri="{FF2B5EF4-FFF2-40B4-BE49-F238E27FC236}">
                <a16:creationId xmlns:a16="http://schemas.microsoft.com/office/drawing/2014/main" id="{9F088737-C805-DAAC-ABC8-E09B6BE97AEA}"/>
              </a:ext>
            </a:extLst>
          </p:cNvPr>
          <p:cNvSpPr>
            <a:spLocks noGrp="1" noChangeArrowheads="1"/>
          </p:cNvSpPr>
          <p:nvPr>
            <p:ph type="body" idx="1"/>
          </p:nvPr>
        </p:nvSpPr>
        <p:spPr>
          <a:xfrm>
            <a:off x="611188" y="1485900"/>
            <a:ext cx="8137525" cy="3455988"/>
          </a:xfrm>
        </p:spPr>
        <p:txBody>
          <a:bodyPr/>
          <a:lstStyle/>
          <a:p>
            <a:pPr eaLnBrk="1" hangingPunct="1"/>
            <a:r>
              <a:rPr lang="en-US" altLang="en-JO" b="0"/>
              <a:t>Adverse outcomes rare</a:t>
            </a:r>
          </a:p>
          <a:p>
            <a:pPr eaLnBrk="1" hangingPunct="1"/>
            <a:r>
              <a:rPr lang="en-US" altLang="en-JO" b="0"/>
              <a:t>Infants &lt;1 year have higher incidence of speech &amp; language delay</a:t>
            </a:r>
          </a:p>
          <a:p>
            <a:pPr eaLnBrk="1" hangingPunct="1"/>
            <a:r>
              <a:rPr lang="en-GB" altLang="en-JO" b="0"/>
              <a:t>Neurological complications are rare</a:t>
            </a:r>
          </a:p>
          <a:p>
            <a:pPr eaLnBrk="1" hangingPunct="1"/>
            <a:r>
              <a:rPr lang="en-US" altLang="en-JO" b="0"/>
              <a:t>Encephalitis may develop, though this is rare.</a:t>
            </a:r>
            <a:r>
              <a:rPr lang="en-US" altLang="en-JO"/>
              <a:t> (HSV1, Measles, Flaviviruses)</a:t>
            </a:r>
          </a:p>
        </p:txBody>
      </p:sp>
      <p:pic>
        <p:nvPicPr>
          <p:cNvPr id="19460" name="Picture 4" descr="neis2-dk">
            <a:extLst>
              <a:ext uri="{FF2B5EF4-FFF2-40B4-BE49-F238E27FC236}">
                <a16:creationId xmlns:a16="http://schemas.microsoft.com/office/drawing/2014/main" id="{AFD5FC32-C102-EF08-3369-89BD151AE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4868863"/>
            <a:ext cx="2095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26 Dec 2022 at 6:17:21 PM">
            <a:hlinkClick r:id="" action="ppaction://media"/>
            <a:extLst>
              <a:ext uri="{FF2B5EF4-FFF2-40B4-BE49-F238E27FC236}">
                <a16:creationId xmlns:a16="http://schemas.microsoft.com/office/drawing/2014/main" id="{56C811ED-E66A-D510-1E53-BBABFEDF7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27384"/>
            <a:ext cx="9180512" cy="6933133"/>
            <a:chOff x="0" y="-27384"/>
            <a:chExt cx="9180512" cy="6933133"/>
          </a:xfrm>
        </p:grpSpPr>
        <p:pic>
          <p:nvPicPr>
            <p:cNvPr id="2" name="Picture 1" descr="PPorangesli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84"/>
              <a:ext cx="9180512" cy="6933133"/>
            </a:xfrm>
            <a:prstGeom prst="rect">
              <a:avLst/>
            </a:prstGeom>
          </p:spPr>
        </p:pic>
        <p:grpSp>
          <p:nvGrpSpPr>
            <p:cNvPr id="3" name="Group 2"/>
            <p:cNvGrpSpPr/>
            <p:nvPr/>
          </p:nvGrpSpPr>
          <p:grpSpPr>
            <a:xfrm>
              <a:off x="321954" y="764704"/>
              <a:ext cx="8432103" cy="3623060"/>
              <a:chOff x="321954" y="764704"/>
              <a:chExt cx="8432103" cy="3623060"/>
            </a:xfrm>
          </p:grpSpPr>
          <p:pic>
            <p:nvPicPr>
              <p:cNvPr id="4" name="Picture 2" descr="http://i.telegraph.co.uk/multimedia/archive/01703/students_1703473c.jpg"/>
              <p:cNvPicPr>
                <a:picLocks noChangeAspect="1" noChangeArrowheads="1"/>
              </p:cNvPicPr>
              <p:nvPr/>
            </p:nvPicPr>
            <p:blipFill rotWithShape="1">
              <a:blip r:embed="rId5">
                <a:extLst>
                  <a:ext uri="{28A0092B-C50C-407E-A947-70E740481C1C}">
                    <a14:useLocalDpi xmlns:a14="http://schemas.microsoft.com/office/drawing/2010/main" val="0"/>
                  </a:ext>
                </a:extLst>
              </a:blip>
              <a:srcRect l="35522" t="-714" r="1898" b="39430"/>
              <a:stretch/>
            </p:blipFill>
            <p:spPr bwMode="auto">
              <a:xfrm>
                <a:off x="3326481" y="1638325"/>
                <a:ext cx="2685679" cy="1646659"/>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pic>
            <p:nvPicPr>
              <p:cNvPr id="5" name="Picture 4" descr="http://gossipgenie.com/wp-content/uploads/2012/08/Old-People.jpg"/>
              <p:cNvPicPr>
                <a:picLocks noChangeAspect="1" noChangeArrowheads="1"/>
              </p:cNvPicPr>
              <p:nvPr/>
            </p:nvPicPr>
            <p:blipFill rotWithShape="1">
              <a:blip r:embed="rId6">
                <a:extLst>
                  <a:ext uri="{28A0092B-C50C-407E-A947-70E740481C1C}">
                    <a14:useLocalDpi xmlns:a14="http://schemas.microsoft.com/office/drawing/2010/main" val="0"/>
                  </a:ext>
                </a:extLst>
              </a:blip>
              <a:srcRect t="4216" r="45676" b="33749"/>
              <a:stretch/>
            </p:blipFill>
            <p:spPr bwMode="auto">
              <a:xfrm>
                <a:off x="6012160" y="1700808"/>
                <a:ext cx="2741897" cy="26869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6" descr="http://www.wembleychristiancentre.org.uk/media/photo_of_toddlers_playing.jpg"/>
              <p:cNvPicPr>
                <a:picLocks noChangeAspect="1" noChangeArrowheads="1"/>
              </p:cNvPicPr>
              <p:nvPr/>
            </p:nvPicPr>
            <p:blipFill rotWithShape="1">
              <a:blip r:embed="rId7">
                <a:extLst>
                  <a:ext uri="{28A0092B-C50C-407E-A947-70E740481C1C}">
                    <a14:useLocalDpi xmlns:a14="http://schemas.microsoft.com/office/drawing/2010/main" val="0"/>
                  </a:ext>
                </a:extLst>
              </a:blip>
              <a:srcRect l="11996" r="10353"/>
              <a:stretch/>
            </p:blipFill>
            <p:spPr bwMode="auto">
              <a:xfrm>
                <a:off x="321954" y="1700808"/>
                <a:ext cx="2972551" cy="2601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8052" y="764704"/>
                <a:ext cx="8244408" cy="646331"/>
              </a:xfrm>
              <a:prstGeom prst="rect">
                <a:avLst/>
              </a:prstGeom>
              <a:noFill/>
            </p:spPr>
            <p:txBody>
              <a:bodyPr wrap="square" rtlCol="0">
                <a:spAutoFit/>
              </a:bodyPr>
              <a:lstStyle/>
              <a:p>
                <a:pPr algn="ctr"/>
                <a:r>
                  <a:rPr lang="en-GB" sz="3600" b="1" dirty="0">
                    <a:solidFill>
                      <a:schemeClr val="bg1"/>
                    </a:solidFill>
                    <a:latin typeface="+mj-lt"/>
                  </a:rPr>
                  <a:t>MENINGITIS CAN AFFECT ANYONE</a:t>
                </a:r>
              </a:p>
            </p:txBody>
          </p:sp>
        </p:grpSp>
      </p:grpSp>
      <p:sp>
        <p:nvSpPr>
          <p:cNvPr id="9" name="TextBox 8"/>
          <p:cNvSpPr txBox="1"/>
          <p:nvPr/>
        </p:nvSpPr>
        <p:spPr>
          <a:xfrm>
            <a:off x="1572976" y="4704169"/>
            <a:ext cx="6192688" cy="1200329"/>
          </a:xfrm>
          <a:prstGeom prst="rect">
            <a:avLst/>
          </a:prstGeom>
          <a:noFill/>
        </p:spPr>
        <p:txBody>
          <a:bodyPr wrap="square" rtlCol="0">
            <a:spAutoFit/>
          </a:bodyPr>
          <a:lstStyle/>
          <a:p>
            <a:pPr algn="ctr"/>
            <a:r>
              <a:rPr lang="en-GB" sz="3600" b="1" dirty="0">
                <a:solidFill>
                  <a:schemeClr val="bg1"/>
                </a:solidFill>
                <a:latin typeface="+mj-lt"/>
              </a:rPr>
              <a:t>It can strike quickly and kill within hours</a:t>
            </a:r>
          </a:p>
        </p:txBody>
      </p:sp>
      <p:pic>
        <p:nvPicPr>
          <p:cNvPr id="10" name="Audio Recording 26 Dec 2022 at 6:17:52 PM">
            <a:hlinkClick r:id="" action="ppaction://media"/>
            <a:extLst>
              <a:ext uri="{FF2B5EF4-FFF2-40B4-BE49-F238E27FC236}">
                <a16:creationId xmlns:a16="http://schemas.microsoft.com/office/drawing/2014/main" id="{2676F926-8960-A248-86A3-9DB8006EA4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9093246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final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19616" cy="5949280"/>
          </a:xfrm>
          <a:prstGeom prst="rect">
            <a:avLst/>
          </a:prstGeom>
        </p:spPr>
      </p:pic>
      <p:sp>
        <p:nvSpPr>
          <p:cNvPr id="2" name="TextBox 1">
            <a:extLst>
              <a:ext uri="{FF2B5EF4-FFF2-40B4-BE49-F238E27FC236}">
                <a16:creationId xmlns:a16="http://schemas.microsoft.com/office/drawing/2014/main" id="{3D162740-23D0-124D-C0BB-C645D40949E6}"/>
              </a:ext>
            </a:extLst>
          </p:cNvPr>
          <p:cNvSpPr txBox="1"/>
          <p:nvPr/>
        </p:nvSpPr>
        <p:spPr>
          <a:xfrm>
            <a:off x="1979712" y="6237312"/>
            <a:ext cx="5009267" cy="646331"/>
          </a:xfrm>
          <a:prstGeom prst="rect">
            <a:avLst/>
          </a:prstGeom>
          <a:noFill/>
        </p:spPr>
        <p:txBody>
          <a:bodyPr wrap="square" rtlCol="0">
            <a:spAutoFit/>
          </a:bodyPr>
          <a:lstStyle/>
          <a:p>
            <a:pPr algn="ctr"/>
            <a:r>
              <a:rPr lang="en-US" dirty="0"/>
              <a:t>Referencing, Some of the a</a:t>
            </a:r>
            <a:r>
              <a:rPr lang="en-JO" dirty="0"/>
              <a:t>bove slides reference</a:t>
            </a:r>
          </a:p>
        </p:txBody>
      </p:sp>
      <p:pic>
        <p:nvPicPr>
          <p:cNvPr id="4" name="Audio Recording 26 Dec 2022 at 6:18:03 PM">
            <a:hlinkClick r:id="" action="ppaction://media"/>
            <a:extLst>
              <a:ext uri="{FF2B5EF4-FFF2-40B4-BE49-F238E27FC236}">
                <a16:creationId xmlns:a16="http://schemas.microsoft.com/office/drawing/2014/main" id="{1270BEDF-18ED-649D-9579-3B0C29D128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14692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17FF0B3E-2598-E78D-E55E-AFA21FDCC59D}"/>
              </a:ext>
            </a:extLst>
          </p:cNvPr>
          <p:cNvSpPr>
            <a:spLocks noChangeArrowheads="1"/>
          </p:cNvSpPr>
          <p:nvPr/>
        </p:nvSpPr>
        <p:spPr bwMode="auto">
          <a:xfrm>
            <a:off x="152400" y="4419600"/>
            <a:ext cx="8458200" cy="1905000"/>
          </a:xfrm>
          <a:prstGeom prst="rect">
            <a:avLst/>
          </a:prstGeom>
          <a:solidFill>
            <a:srgbClr val="C0C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JO" altLang="en-JO"/>
          </a:p>
        </p:txBody>
      </p:sp>
      <p:sp>
        <p:nvSpPr>
          <p:cNvPr id="5124" name="Rectangle 4">
            <a:extLst>
              <a:ext uri="{FF2B5EF4-FFF2-40B4-BE49-F238E27FC236}">
                <a16:creationId xmlns:a16="http://schemas.microsoft.com/office/drawing/2014/main" id="{64CFB645-F530-9857-8703-C8196095C4D2}"/>
              </a:ext>
            </a:extLst>
          </p:cNvPr>
          <p:cNvSpPr>
            <a:spLocks noGrp="1" noChangeArrowheads="1"/>
          </p:cNvSpPr>
          <p:nvPr>
            <p:ph type="title"/>
          </p:nvPr>
        </p:nvSpPr>
        <p:spPr>
          <a:xfrm>
            <a:off x="152400" y="152400"/>
            <a:ext cx="7772400" cy="1143000"/>
          </a:xfrm>
        </p:spPr>
        <p:txBody>
          <a:bodyPr/>
          <a:lstStyle/>
          <a:p>
            <a:pPr algn="l" eaLnBrk="1" hangingPunct="1"/>
            <a:r>
              <a:rPr lang="en-GB" altLang="en-JO" sz="3600" b="1" u="sng" dirty="0">
                <a:solidFill>
                  <a:srgbClr val="FF0000"/>
                </a:solidFill>
                <a:latin typeface="Times New Roman" panose="02020603050405020304" pitchFamily="18" charset="0"/>
              </a:rPr>
              <a:t>Meningitis……</a:t>
            </a:r>
          </a:p>
        </p:txBody>
      </p:sp>
      <p:sp>
        <p:nvSpPr>
          <p:cNvPr id="5125" name="Rectangle 5">
            <a:extLst>
              <a:ext uri="{FF2B5EF4-FFF2-40B4-BE49-F238E27FC236}">
                <a16:creationId xmlns:a16="http://schemas.microsoft.com/office/drawing/2014/main" id="{E9E0096E-732D-C9D0-8C5B-537EAC0020E3}"/>
              </a:ext>
            </a:extLst>
          </p:cNvPr>
          <p:cNvSpPr>
            <a:spLocks noChangeArrowheads="1"/>
          </p:cNvSpPr>
          <p:nvPr/>
        </p:nvSpPr>
        <p:spPr bwMode="auto">
          <a:xfrm>
            <a:off x="304800" y="1371600"/>
            <a:ext cx="83058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JO" b="1" dirty="0"/>
          </a:p>
          <a:p>
            <a:endParaRPr lang="en-GB" altLang="en-JO" sz="2000" b="1" dirty="0"/>
          </a:p>
          <a:p>
            <a:r>
              <a:rPr lang="en-GB" altLang="en-JO" sz="2000" b="1" dirty="0"/>
              <a:t>- Non-bacterial meningitis is often referred to as </a:t>
            </a:r>
            <a:r>
              <a:rPr lang="en-US" altLang="en-JO" sz="2000" b="1" dirty="0"/>
              <a:t>‘</a:t>
            </a:r>
            <a:r>
              <a:rPr lang="en-GB" altLang="en-JO" sz="2000" b="1" dirty="0"/>
              <a:t>aseptic meningitis</a:t>
            </a:r>
            <a:r>
              <a:rPr lang="en-US" altLang="en-JO" sz="2000" b="1" dirty="0"/>
              <a:t>’</a:t>
            </a:r>
            <a:r>
              <a:rPr lang="en-GB" altLang="en-JO" sz="2000" b="1" dirty="0"/>
              <a:t> – </a:t>
            </a:r>
            <a:r>
              <a:rPr lang="en-GB" altLang="en-JO" sz="2000" b="1" dirty="0" err="1"/>
              <a:t>eg.</a:t>
            </a:r>
            <a:r>
              <a:rPr lang="en-GB" altLang="en-JO" sz="2000" b="1" dirty="0"/>
              <a:t> viral meningitis </a:t>
            </a:r>
          </a:p>
          <a:p>
            <a:endParaRPr lang="en-GB" altLang="en-JO" sz="2000" b="1" dirty="0"/>
          </a:p>
          <a:p>
            <a:r>
              <a:rPr lang="en-GB" altLang="en-JO" sz="2000" b="1" dirty="0"/>
              <a:t>- Bacterial meningitis may be referred to as</a:t>
            </a:r>
            <a:r>
              <a:rPr lang="en-US" altLang="en-JO" sz="2000" b="1" dirty="0"/>
              <a:t> ‘</a:t>
            </a:r>
            <a:r>
              <a:rPr lang="en-GB" altLang="en-JO" sz="2000" b="1" dirty="0"/>
              <a:t>purulent meningitis</a:t>
            </a:r>
            <a:r>
              <a:rPr lang="en-US" altLang="en-JO" sz="2000" b="1" dirty="0"/>
              <a:t>’.</a:t>
            </a:r>
            <a:r>
              <a:rPr lang="en-GB" altLang="en-JO" sz="2000" b="1" dirty="0">
                <a:latin typeface="Times New Roman" panose="02020603050405020304" pitchFamily="18" charset="0"/>
              </a:rPr>
              <a:t> </a:t>
            </a:r>
          </a:p>
        </p:txBody>
      </p:sp>
      <p:sp>
        <p:nvSpPr>
          <p:cNvPr id="5126" name="Rectangle 6">
            <a:extLst>
              <a:ext uri="{FF2B5EF4-FFF2-40B4-BE49-F238E27FC236}">
                <a16:creationId xmlns:a16="http://schemas.microsoft.com/office/drawing/2014/main" id="{AFACFF84-2F80-D723-6E2D-4438B3A10C1C}"/>
              </a:ext>
            </a:extLst>
          </p:cNvPr>
          <p:cNvSpPr>
            <a:spLocks noChangeArrowheads="1"/>
          </p:cNvSpPr>
          <p:nvPr/>
        </p:nvSpPr>
        <p:spPr bwMode="auto">
          <a:xfrm>
            <a:off x="228600" y="4572000"/>
            <a:ext cx="8153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JO" sz="2000" b="1" u="sng">
                <a:solidFill>
                  <a:srgbClr val="FF0000"/>
                </a:solidFill>
              </a:rPr>
              <a:t>Common causes and risks</a:t>
            </a:r>
          </a:p>
          <a:p>
            <a:r>
              <a:rPr lang="en-GB" altLang="en-JO" sz="2000" b="1"/>
              <a:t>The most common causes of meningitis are viral infections that usually resolve without treatment. </a:t>
            </a:r>
          </a:p>
          <a:p>
            <a:r>
              <a:rPr lang="en-GB" altLang="en-JO" sz="2000" b="1"/>
              <a:t>Bacterial infections of the meninges are extremely serious illnesses, and may result in death or brain damage even if treated. </a:t>
            </a:r>
          </a:p>
        </p:txBody>
      </p:sp>
      <p:pic>
        <p:nvPicPr>
          <p:cNvPr id="5127" name="Picture 7" descr="bacterial_meningitis_400">
            <a:extLst>
              <a:ext uri="{FF2B5EF4-FFF2-40B4-BE49-F238E27FC236}">
                <a16:creationId xmlns:a16="http://schemas.microsoft.com/office/drawing/2014/main" id="{23903049-1443-F866-9AF2-37394035A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31242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26 Dec 2022 at 5:50:53 PM">
            <a:hlinkClick r:id="" action="ppaction://media"/>
            <a:extLst>
              <a:ext uri="{FF2B5EF4-FFF2-40B4-BE49-F238E27FC236}">
                <a16:creationId xmlns:a16="http://schemas.microsoft.com/office/drawing/2014/main" id="{170263BF-349F-4684-F2E8-20EC29A0B7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0158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AAC9BAF-1585-03A4-7642-BB224BC202FB}"/>
              </a:ext>
            </a:extLst>
          </p:cNvPr>
          <p:cNvSpPr>
            <a:spLocks noGrp="1" noChangeArrowheads="1"/>
          </p:cNvSpPr>
          <p:nvPr>
            <p:ph type="title"/>
          </p:nvPr>
        </p:nvSpPr>
        <p:spPr>
          <a:xfrm>
            <a:off x="0" y="152400"/>
            <a:ext cx="7772400" cy="1143000"/>
          </a:xfrm>
          <a:noFill/>
        </p:spPr>
        <p:txBody>
          <a:bodyPr/>
          <a:lstStyle/>
          <a:p>
            <a:pPr algn="l" eaLnBrk="1" hangingPunct="1"/>
            <a:r>
              <a:rPr lang="en-GB" altLang="en-JO" sz="3600" b="1" u="sng">
                <a:solidFill>
                  <a:srgbClr val="FF0000"/>
                </a:solidFill>
                <a:latin typeface="Times New Roman" panose="02020603050405020304" pitchFamily="18" charset="0"/>
              </a:rPr>
              <a:t>Symptoms of meningitis….</a:t>
            </a:r>
          </a:p>
        </p:txBody>
      </p:sp>
      <p:pic>
        <p:nvPicPr>
          <p:cNvPr id="6147" name="Picture 3" descr="menin3">
            <a:extLst>
              <a:ext uri="{FF2B5EF4-FFF2-40B4-BE49-F238E27FC236}">
                <a16:creationId xmlns:a16="http://schemas.microsoft.com/office/drawing/2014/main" id="{EF04D522-931D-6D0E-BE33-5E7E4A0D0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8686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a:extLst>
              <a:ext uri="{FF2B5EF4-FFF2-40B4-BE49-F238E27FC236}">
                <a16:creationId xmlns:a16="http://schemas.microsoft.com/office/drawing/2014/main" id="{74EE9EB2-9800-E261-59D7-A10981251C28}"/>
              </a:ext>
            </a:extLst>
          </p:cNvPr>
          <p:cNvSpPr txBox="1">
            <a:spLocks noChangeArrowheads="1"/>
          </p:cNvSpPr>
          <p:nvPr/>
        </p:nvSpPr>
        <p:spPr bwMode="auto">
          <a:xfrm>
            <a:off x="2651125" y="1184275"/>
            <a:ext cx="2776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JO" sz="2400" b="1" u="sng">
                <a:latin typeface="Times New Roman" panose="02020603050405020304" pitchFamily="18" charset="0"/>
              </a:rPr>
              <a:t>Adults and children</a:t>
            </a:r>
          </a:p>
        </p:txBody>
      </p:sp>
      <p:sp>
        <p:nvSpPr>
          <p:cNvPr id="6149" name="Text Box 5">
            <a:extLst>
              <a:ext uri="{FF2B5EF4-FFF2-40B4-BE49-F238E27FC236}">
                <a16:creationId xmlns:a16="http://schemas.microsoft.com/office/drawing/2014/main" id="{3FDEC5F2-FDAC-433A-D4B7-C33D9BA3F249}"/>
              </a:ext>
            </a:extLst>
          </p:cNvPr>
          <p:cNvSpPr txBox="1">
            <a:spLocks noChangeArrowheads="1"/>
          </p:cNvSpPr>
          <p:nvPr/>
        </p:nvSpPr>
        <p:spPr bwMode="auto">
          <a:xfrm>
            <a:off x="3708400" y="5805488"/>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JO" sz="2400" b="1" u="sng">
                <a:latin typeface="Times New Roman" panose="02020603050405020304" pitchFamily="18" charset="0"/>
              </a:rPr>
              <a:t>Babies</a:t>
            </a:r>
          </a:p>
        </p:txBody>
      </p:sp>
      <p:sp>
        <p:nvSpPr>
          <p:cNvPr id="6150" name="Text Box 6">
            <a:extLst>
              <a:ext uri="{FF2B5EF4-FFF2-40B4-BE49-F238E27FC236}">
                <a16:creationId xmlns:a16="http://schemas.microsoft.com/office/drawing/2014/main" id="{D34085F3-C031-740B-4892-99846D5973FD}"/>
              </a:ext>
            </a:extLst>
          </p:cNvPr>
          <p:cNvSpPr txBox="1">
            <a:spLocks noChangeArrowheads="1"/>
          </p:cNvSpPr>
          <p:nvPr/>
        </p:nvSpPr>
        <p:spPr bwMode="auto">
          <a:xfrm>
            <a:off x="381000" y="6172200"/>
            <a:ext cx="8245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JO" sz="2000" b="1" i="1"/>
              <a:t>Neonates and the elderly often present atypically .</a:t>
            </a:r>
          </a:p>
        </p:txBody>
      </p:sp>
      <p:pic>
        <p:nvPicPr>
          <p:cNvPr id="2" name="Audio Recording 26 Dec 2022 at 5:52:44 PM">
            <a:hlinkClick r:id="" action="ppaction://media"/>
            <a:extLst>
              <a:ext uri="{FF2B5EF4-FFF2-40B4-BE49-F238E27FC236}">
                <a16:creationId xmlns:a16="http://schemas.microsoft.com/office/drawing/2014/main" id="{75CA0F45-B571-4957-3C10-E033FD45B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49521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81" y="476672"/>
            <a:ext cx="7772400" cy="1143000"/>
          </a:xfrm>
        </p:spPr>
        <p:txBody>
          <a:bodyPr/>
          <a:lstStyle/>
          <a:p>
            <a:r>
              <a:rPr lang="en-GB" altLang="en-US" dirty="0"/>
              <a:t>What causes meningitis?</a:t>
            </a:r>
            <a:endParaRPr lang="en-US" dirty="0"/>
          </a:p>
        </p:txBody>
      </p:sp>
      <p:grpSp>
        <p:nvGrpSpPr>
          <p:cNvPr id="4" name="Group 3"/>
          <p:cNvGrpSpPr/>
          <p:nvPr/>
        </p:nvGrpSpPr>
        <p:grpSpPr>
          <a:xfrm>
            <a:off x="795876" y="1484784"/>
            <a:ext cx="6759941" cy="5417955"/>
            <a:chOff x="1069772" y="1338307"/>
            <a:chExt cx="6759941" cy="5417955"/>
          </a:xfrm>
        </p:grpSpPr>
        <p:sp>
          <p:nvSpPr>
            <p:cNvPr id="6" name="Text Box 4"/>
            <p:cNvSpPr txBox="1">
              <a:spLocks noChangeArrowheads="1"/>
            </p:cNvSpPr>
            <p:nvPr/>
          </p:nvSpPr>
          <p:spPr bwMode="auto">
            <a:xfrm>
              <a:off x="1247863" y="3586163"/>
              <a:ext cx="3048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GB" altLang="en-US" sz="2000" b="1" dirty="0">
                  <a:solidFill>
                    <a:schemeClr val="bg1">
                      <a:lumMod val="50000"/>
                    </a:schemeClr>
                  </a:solidFill>
                  <a:latin typeface="Arial" charset="0"/>
                </a:rPr>
                <a:t>Meningococcal </a:t>
              </a:r>
              <a:r>
                <a:rPr lang="en-GB" altLang="en-US" sz="2000" dirty="0">
                  <a:solidFill>
                    <a:schemeClr val="bg1">
                      <a:lumMod val="50000"/>
                    </a:schemeClr>
                  </a:solidFill>
                  <a:latin typeface="Arial" charset="0"/>
                </a:rPr>
                <a:t>(most common cause)</a:t>
              </a:r>
            </a:p>
            <a:p>
              <a:pPr eaLnBrk="1" hangingPunct="1"/>
              <a:endParaRPr lang="en-GB" altLang="en-US" sz="8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Pneumococcal</a:t>
              </a:r>
            </a:p>
            <a:p>
              <a:pPr eaLnBrk="1" hangingPunct="1"/>
              <a:endParaRPr lang="en-GB" altLang="en-US" sz="8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TB</a:t>
              </a:r>
            </a:p>
            <a:p>
              <a:pPr eaLnBrk="1" hangingPunct="1"/>
              <a:endParaRPr lang="en-GB" altLang="en-US" sz="8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Group B streptococcal</a:t>
              </a:r>
            </a:p>
            <a:p>
              <a:pPr eaLnBrk="1" hangingPunct="1"/>
              <a:endParaRPr lang="en-GB" altLang="en-US" sz="8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E. coli</a:t>
              </a:r>
            </a:p>
            <a:p>
              <a:pPr eaLnBrk="1" hangingPunct="1"/>
              <a:endParaRPr lang="en-GB" altLang="en-US" sz="8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Hib</a:t>
              </a:r>
            </a:p>
            <a:p>
              <a:pPr eaLnBrk="1" hangingPunct="1"/>
              <a:r>
                <a:rPr lang="en-GB" altLang="en-US" sz="2000" dirty="0">
                  <a:solidFill>
                    <a:srgbClr val="66FFCC"/>
                  </a:solidFill>
                  <a:latin typeface="Times New Roman" pitchFamily="18" charset="0"/>
                </a:rPr>
                <a:t> </a:t>
              </a:r>
            </a:p>
          </p:txBody>
        </p:sp>
        <p:sp>
          <p:nvSpPr>
            <p:cNvPr id="7" name="Line 3"/>
            <p:cNvSpPr>
              <a:spLocks noChangeShapeType="1"/>
            </p:cNvSpPr>
            <p:nvPr/>
          </p:nvSpPr>
          <p:spPr bwMode="auto">
            <a:xfrm>
              <a:off x="5903913" y="33766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 name="Text Box 6"/>
            <p:cNvSpPr txBox="1">
              <a:spLocks noChangeArrowheads="1"/>
            </p:cNvSpPr>
            <p:nvPr/>
          </p:nvSpPr>
          <p:spPr bwMode="auto">
            <a:xfrm>
              <a:off x="1685273" y="1338307"/>
              <a:ext cx="6072400" cy="954107"/>
            </a:xfrm>
            <a:prstGeom prst="rect">
              <a:avLst/>
            </a:prstGeom>
            <a:noFill/>
            <a:ln w="28575">
              <a:solidFill>
                <a:srgbClr val="F66A1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spcBef>
                  <a:spcPct val="50000"/>
                </a:spcBef>
              </a:pPr>
              <a:r>
                <a:rPr lang="en-GB" altLang="en-US" sz="3200" dirty="0">
                  <a:solidFill>
                    <a:srgbClr val="000099"/>
                  </a:solidFill>
                  <a:latin typeface="Times New Roman" pitchFamily="18" charset="0"/>
                </a:rPr>
                <a:t>  </a:t>
              </a:r>
              <a:r>
                <a:rPr lang="en-GB" altLang="en-US" sz="3200" dirty="0">
                  <a:latin typeface="Times New Roman" pitchFamily="18" charset="0"/>
                </a:rPr>
                <a:t> </a:t>
              </a:r>
              <a:r>
                <a:rPr lang="en-GB" altLang="en-US" b="1" dirty="0">
                  <a:solidFill>
                    <a:schemeClr val="bg1">
                      <a:lumMod val="50000"/>
                    </a:schemeClr>
                  </a:solidFill>
                  <a:latin typeface="Arial" charset="0"/>
                </a:rPr>
                <a:t>Meningitis is most commonly caused by bacteria or viruses </a:t>
              </a:r>
              <a:endParaRPr lang="en-GB" altLang="en-US" b="1" dirty="0">
                <a:solidFill>
                  <a:srgbClr val="000066"/>
                </a:solidFill>
                <a:latin typeface="Arial" charset="0"/>
              </a:endParaRPr>
            </a:p>
          </p:txBody>
        </p:sp>
        <p:sp>
          <p:nvSpPr>
            <p:cNvPr id="9" name="Rectangle 7"/>
            <p:cNvSpPr>
              <a:spLocks noChangeArrowheads="1"/>
            </p:cNvSpPr>
            <p:nvPr/>
          </p:nvSpPr>
          <p:spPr bwMode="auto">
            <a:xfrm>
              <a:off x="1247863" y="2598041"/>
              <a:ext cx="2776727" cy="649287"/>
            </a:xfrm>
            <a:prstGeom prst="rect">
              <a:avLst/>
            </a:prstGeom>
            <a:noFill/>
            <a:ln w="28575">
              <a:solidFill>
                <a:srgbClr val="F66A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n-GB" altLang="en-US" b="1" dirty="0">
                  <a:solidFill>
                    <a:schemeClr val="bg1">
                      <a:lumMod val="50000"/>
                    </a:schemeClr>
                  </a:solidFill>
                  <a:latin typeface="Arial" charset="0"/>
                </a:rPr>
                <a:t>Bacterial</a:t>
              </a:r>
              <a:r>
                <a:rPr lang="en-GB" altLang="en-US" b="1" dirty="0">
                  <a:latin typeface="Times New Roman" pitchFamily="18" charset="0"/>
                </a:rPr>
                <a:t> </a:t>
              </a:r>
            </a:p>
          </p:txBody>
        </p:sp>
        <p:sp>
          <p:nvSpPr>
            <p:cNvPr id="10" name="Rectangle 8"/>
            <p:cNvSpPr>
              <a:spLocks noChangeArrowheads="1"/>
            </p:cNvSpPr>
            <p:nvPr/>
          </p:nvSpPr>
          <p:spPr bwMode="auto">
            <a:xfrm>
              <a:off x="5586105" y="3529828"/>
              <a:ext cx="2243608" cy="1644650"/>
            </a:xfrm>
            <a:prstGeom prst="rect">
              <a:avLst/>
            </a:prstGeom>
            <a:noFill/>
            <a:ln w="28575">
              <a:solidFill>
                <a:srgbClr val="F66A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endParaRPr lang="en-GB" altLang="en-US" sz="20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Enteroviruses</a:t>
              </a:r>
            </a:p>
            <a:p>
              <a:pPr eaLnBrk="1" hangingPunct="1"/>
              <a:endParaRPr lang="en-GB" altLang="en-US" sz="1000" dirty="0">
                <a:solidFill>
                  <a:schemeClr val="bg1">
                    <a:lumMod val="50000"/>
                  </a:schemeClr>
                </a:solidFill>
                <a:latin typeface="Arial" charset="0"/>
              </a:endParaRPr>
            </a:p>
            <a:p>
              <a:pPr eaLnBrk="1" hangingPunct="1"/>
              <a:endParaRPr lang="en-GB" altLang="en-US" sz="10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Herpes Simplex</a:t>
              </a:r>
            </a:p>
            <a:p>
              <a:pPr eaLnBrk="1" hangingPunct="1"/>
              <a:endParaRPr lang="en-GB" altLang="en-US" sz="2000" dirty="0">
                <a:solidFill>
                  <a:schemeClr val="bg1">
                    <a:lumMod val="50000"/>
                  </a:schemeClr>
                </a:solidFill>
                <a:latin typeface="Arial" charset="0"/>
              </a:endParaRPr>
            </a:p>
            <a:p>
              <a:pPr eaLnBrk="1" hangingPunct="1"/>
              <a:r>
                <a:rPr lang="en-GB" altLang="en-US" sz="2000" dirty="0">
                  <a:solidFill>
                    <a:schemeClr val="bg1">
                      <a:lumMod val="50000"/>
                    </a:schemeClr>
                  </a:solidFill>
                  <a:latin typeface="Arial" charset="0"/>
                </a:rPr>
                <a:t>Mumps (now rare)</a:t>
              </a:r>
            </a:p>
            <a:p>
              <a:pPr eaLnBrk="1" hangingPunct="1"/>
              <a:endParaRPr lang="en-GB" altLang="en-US" sz="2000" dirty="0">
                <a:solidFill>
                  <a:schemeClr val="bg1">
                    <a:lumMod val="50000"/>
                  </a:schemeClr>
                </a:solidFill>
                <a:latin typeface="Arial" charset="0"/>
              </a:endParaRPr>
            </a:p>
          </p:txBody>
        </p:sp>
        <p:sp>
          <p:nvSpPr>
            <p:cNvPr id="11" name="Line 9"/>
            <p:cNvSpPr>
              <a:spLocks noChangeShapeType="1"/>
            </p:cNvSpPr>
            <p:nvPr/>
          </p:nvSpPr>
          <p:spPr bwMode="auto">
            <a:xfrm flipH="1">
              <a:off x="6677940" y="2292414"/>
              <a:ext cx="0" cy="305315"/>
            </a:xfrm>
            <a:prstGeom prst="line">
              <a:avLst/>
            </a:prstGeom>
            <a:noFill/>
            <a:ln w="28575">
              <a:solidFill>
                <a:srgbClr val="F66A1C"/>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2" name="Rectangle 10"/>
            <p:cNvSpPr>
              <a:spLocks noChangeArrowheads="1"/>
            </p:cNvSpPr>
            <p:nvPr/>
          </p:nvSpPr>
          <p:spPr bwMode="auto">
            <a:xfrm>
              <a:off x="5688436" y="2600816"/>
              <a:ext cx="2038947" cy="647700"/>
            </a:xfrm>
            <a:prstGeom prst="rect">
              <a:avLst/>
            </a:prstGeom>
            <a:noFill/>
            <a:ln w="28575">
              <a:solidFill>
                <a:srgbClr val="F66A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n-GB" altLang="en-US" b="1" dirty="0">
                  <a:solidFill>
                    <a:schemeClr val="bg1">
                      <a:lumMod val="50000"/>
                    </a:schemeClr>
                  </a:solidFill>
                  <a:latin typeface="Arial" charset="0"/>
                </a:rPr>
                <a:t>Viral</a:t>
              </a:r>
            </a:p>
          </p:txBody>
        </p:sp>
        <p:sp>
          <p:nvSpPr>
            <p:cNvPr id="13" name="Line 11"/>
            <p:cNvSpPr>
              <a:spLocks noChangeShapeType="1"/>
            </p:cNvSpPr>
            <p:nvPr/>
          </p:nvSpPr>
          <p:spPr bwMode="auto">
            <a:xfrm flipH="1">
              <a:off x="2633261" y="3247328"/>
              <a:ext cx="0" cy="266857"/>
            </a:xfrm>
            <a:prstGeom prst="line">
              <a:avLst/>
            </a:prstGeom>
            <a:noFill/>
            <a:ln w="28575">
              <a:solidFill>
                <a:srgbClr val="F66A1C"/>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5" name="Line 13"/>
            <p:cNvSpPr>
              <a:spLocks noChangeShapeType="1"/>
            </p:cNvSpPr>
            <p:nvPr/>
          </p:nvSpPr>
          <p:spPr bwMode="auto">
            <a:xfrm flipH="1">
              <a:off x="6691128" y="3247328"/>
              <a:ext cx="0" cy="228600"/>
            </a:xfrm>
            <a:prstGeom prst="line">
              <a:avLst/>
            </a:prstGeom>
            <a:noFill/>
            <a:ln w="28575">
              <a:solidFill>
                <a:srgbClr val="F66A1C"/>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6" name="Line 14"/>
            <p:cNvSpPr>
              <a:spLocks noChangeShapeType="1"/>
            </p:cNvSpPr>
            <p:nvPr/>
          </p:nvSpPr>
          <p:spPr bwMode="auto">
            <a:xfrm>
              <a:off x="2636227" y="2292415"/>
              <a:ext cx="0" cy="267370"/>
            </a:xfrm>
            <a:prstGeom prst="line">
              <a:avLst/>
            </a:prstGeom>
            <a:noFill/>
            <a:ln w="28575">
              <a:solidFill>
                <a:srgbClr val="F66A1C"/>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7" name="Rectangle 15"/>
            <p:cNvSpPr>
              <a:spLocks noChangeArrowheads="1"/>
            </p:cNvSpPr>
            <p:nvPr/>
          </p:nvSpPr>
          <p:spPr bwMode="auto">
            <a:xfrm>
              <a:off x="1069772" y="3529828"/>
              <a:ext cx="3126978" cy="2887261"/>
            </a:xfrm>
            <a:prstGeom prst="rect">
              <a:avLst/>
            </a:prstGeom>
            <a:noFill/>
            <a:ln w="28575">
              <a:solidFill>
                <a:srgbClr val="F66A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dirty="0"/>
            </a:p>
          </p:txBody>
        </p:sp>
      </p:grpSp>
      <p:pic>
        <p:nvPicPr>
          <p:cNvPr id="3" name="Audio Recording 26 Dec 2022 at 5:53:31 PM">
            <a:hlinkClick r:id="" action="ppaction://media"/>
            <a:extLst>
              <a:ext uri="{FF2B5EF4-FFF2-40B4-BE49-F238E27FC236}">
                <a16:creationId xmlns:a16="http://schemas.microsoft.com/office/drawing/2014/main" id="{D196CA39-4A3B-6276-3CB2-382815203A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7932085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2C9260-0663-BC50-3354-CE0A2FE82543}"/>
              </a:ext>
            </a:extLst>
          </p:cNvPr>
          <p:cNvSpPr>
            <a:spLocks noGrp="1"/>
          </p:cNvSpPr>
          <p:nvPr>
            <p:ph type="title"/>
          </p:nvPr>
        </p:nvSpPr>
        <p:spPr/>
        <p:txBody>
          <a:bodyPr/>
          <a:lstStyle/>
          <a:p>
            <a:r>
              <a:rPr lang="en-JO" dirty="0"/>
              <a:t>Definitions </a:t>
            </a:r>
          </a:p>
        </p:txBody>
      </p:sp>
      <p:sp>
        <p:nvSpPr>
          <p:cNvPr id="5" name="Content Placeholder 4">
            <a:extLst>
              <a:ext uri="{FF2B5EF4-FFF2-40B4-BE49-F238E27FC236}">
                <a16:creationId xmlns:a16="http://schemas.microsoft.com/office/drawing/2014/main" id="{E2B0C5B7-B527-C35F-4E31-2DE1FEFE3A03}"/>
              </a:ext>
            </a:extLst>
          </p:cNvPr>
          <p:cNvSpPr>
            <a:spLocks noGrp="1"/>
          </p:cNvSpPr>
          <p:nvPr>
            <p:ph sz="half" idx="1"/>
          </p:nvPr>
        </p:nvSpPr>
        <p:spPr>
          <a:xfrm>
            <a:off x="323528" y="762000"/>
            <a:ext cx="4248472" cy="5715000"/>
          </a:xfrm>
        </p:spPr>
        <p:txBody>
          <a:bodyPr/>
          <a:lstStyle/>
          <a:p>
            <a:r>
              <a:rPr lang="en-US" sz="2400" b="0" i="0" u="none" strike="noStrike" dirty="0">
                <a:solidFill>
                  <a:srgbClr val="202124"/>
                </a:solidFill>
                <a:effectLst/>
                <a:latin typeface="arial" panose="020B0604020202020204" pitchFamily="34" charset="0"/>
              </a:rPr>
              <a:t>Doctors call meningitis caused by the bacteria </a:t>
            </a:r>
            <a:r>
              <a:rPr lang="en-US" sz="2400" b="0" i="1" u="none" strike="noStrike" dirty="0">
                <a:solidFill>
                  <a:srgbClr val="202124"/>
                </a:solidFill>
                <a:effectLst/>
                <a:latin typeface="arial" panose="020B0604020202020204" pitchFamily="34" charset="0"/>
              </a:rPr>
              <a:t>Neisseria meningitidis </a:t>
            </a:r>
            <a:r>
              <a:rPr lang="en-US" sz="2400" b="0" i="0" u="none" strike="noStrike" dirty="0">
                <a:solidFill>
                  <a:srgbClr val="202124"/>
                </a:solidFill>
                <a:effectLst/>
                <a:latin typeface="arial" panose="020B0604020202020204" pitchFamily="34" charset="0"/>
              </a:rPr>
              <a:t>meningococcal meningitis</a:t>
            </a:r>
          </a:p>
          <a:p>
            <a:pPr marL="0" indent="0">
              <a:buNone/>
            </a:pPr>
            <a:endParaRPr lang="en-US" sz="2400" b="0" i="0" u="none" strike="noStrike" dirty="0">
              <a:solidFill>
                <a:srgbClr val="202124"/>
              </a:solidFill>
              <a:effectLst/>
              <a:latin typeface="arial" panose="020B0604020202020204" pitchFamily="34" charset="0"/>
            </a:endParaRPr>
          </a:p>
          <a:p>
            <a:r>
              <a:rPr lang="en-US" sz="2400" b="0" dirty="0">
                <a:solidFill>
                  <a:srgbClr val="202124"/>
                </a:solidFill>
                <a:latin typeface="arial" panose="020B0604020202020204" pitchFamily="34" charset="0"/>
              </a:rPr>
              <a:t>TB meningitis Tuberculous </a:t>
            </a:r>
            <a:r>
              <a:rPr lang="en-US" sz="2400" b="0" i="0" u="none" strike="noStrike" dirty="0">
                <a:solidFill>
                  <a:srgbClr val="202124"/>
                </a:solidFill>
                <a:effectLst/>
                <a:latin typeface="arial" panose="020B0604020202020204" pitchFamily="34" charset="0"/>
              </a:rPr>
              <a:t>meningitis is caused by </a:t>
            </a:r>
            <a:r>
              <a:rPr lang="en-US" sz="2400" b="0" i="1" u="none" strike="noStrike" dirty="0">
                <a:solidFill>
                  <a:srgbClr val="202124"/>
                </a:solidFill>
                <a:effectLst/>
                <a:latin typeface="arial" panose="020B0604020202020204" pitchFamily="34" charset="0"/>
              </a:rPr>
              <a:t>Mycobacterium tuberculosis</a:t>
            </a:r>
            <a:r>
              <a:rPr lang="en-US" sz="2400" b="0" i="0" u="none" strike="noStrike" dirty="0">
                <a:solidFill>
                  <a:srgbClr val="202124"/>
                </a:solidFill>
                <a:effectLst/>
                <a:latin typeface="arial" panose="020B0604020202020204" pitchFamily="34" charset="0"/>
              </a:rPr>
              <a:t>.</a:t>
            </a:r>
          </a:p>
          <a:p>
            <a:endParaRPr lang="en-US" sz="2400" b="0" dirty="0">
              <a:solidFill>
                <a:srgbClr val="202124"/>
              </a:solidFill>
              <a:latin typeface="arial" panose="020B0604020202020204" pitchFamily="34" charset="0"/>
            </a:endParaRPr>
          </a:p>
          <a:p>
            <a:r>
              <a:rPr lang="en-US" sz="2400" b="0" i="1" u="none" strike="noStrike" dirty="0">
                <a:solidFill>
                  <a:srgbClr val="202124"/>
                </a:solidFill>
                <a:effectLst/>
                <a:latin typeface="arial" panose="020B0604020202020204" pitchFamily="34" charset="0"/>
              </a:rPr>
              <a:t>S. agalactiae</a:t>
            </a:r>
            <a:r>
              <a:rPr lang="en-US" sz="2400" b="0" i="0" u="none" strike="noStrike" dirty="0">
                <a:solidFill>
                  <a:srgbClr val="202124"/>
                </a:solidFill>
                <a:effectLst/>
                <a:latin typeface="arial" panose="020B0604020202020204" pitchFamily="34" charset="0"/>
              </a:rPr>
              <a:t>, or group B streptococcus or GBS causes pneumonia and meningitis in newborns and the elderly</a:t>
            </a:r>
            <a:endParaRPr lang="en-JO" sz="2400" dirty="0"/>
          </a:p>
        </p:txBody>
      </p:sp>
      <p:sp>
        <p:nvSpPr>
          <p:cNvPr id="6" name="Content Placeholder 5">
            <a:extLst>
              <a:ext uri="{FF2B5EF4-FFF2-40B4-BE49-F238E27FC236}">
                <a16:creationId xmlns:a16="http://schemas.microsoft.com/office/drawing/2014/main" id="{FACDEB34-C845-7D90-D955-578ECAAA7DA2}"/>
              </a:ext>
            </a:extLst>
          </p:cNvPr>
          <p:cNvSpPr>
            <a:spLocks noGrp="1"/>
          </p:cNvSpPr>
          <p:nvPr>
            <p:ph sz="half" idx="2"/>
          </p:nvPr>
        </p:nvSpPr>
        <p:spPr>
          <a:xfrm>
            <a:off x="4572000" y="762000"/>
            <a:ext cx="4248472" cy="5715000"/>
          </a:xfrm>
        </p:spPr>
        <p:txBody>
          <a:bodyPr/>
          <a:lstStyle/>
          <a:p>
            <a:r>
              <a:rPr lang="en-US" sz="2400" b="0" i="0" u="none" strike="noStrike" dirty="0">
                <a:solidFill>
                  <a:srgbClr val="202124"/>
                </a:solidFill>
                <a:effectLst/>
                <a:latin typeface="arial" panose="020B0604020202020204" pitchFamily="34" charset="0"/>
              </a:rPr>
              <a:t>Pneumococcal meningitis is caused by </a:t>
            </a:r>
            <a:r>
              <a:rPr lang="en-US" sz="2400" b="0" i="1" u="none" strike="noStrike" dirty="0">
                <a:solidFill>
                  <a:srgbClr val="202124"/>
                </a:solidFill>
                <a:effectLst/>
                <a:latin typeface="arial" panose="020B0604020202020204" pitchFamily="34" charset="0"/>
              </a:rPr>
              <a:t>Streptococcus pneumoniae </a:t>
            </a:r>
            <a:r>
              <a:rPr lang="en-US" sz="2400" b="0" i="0" u="none" strike="noStrike" dirty="0">
                <a:solidFill>
                  <a:srgbClr val="202124"/>
                </a:solidFill>
                <a:effectLst/>
                <a:latin typeface="arial" panose="020B0604020202020204" pitchFamily="34" charset="0"/>
              </a:rPr>
              <a:t>bacteria (also called pneumococcus, or </a:t>
            </a:r>
            <a:r>
              <a:rPr lang="en-US" sz="2400" b="0" i="1" u="none" strike="noStrike" dirty="0">
                <a:solidFill>
                  <a:srgbClr val="202124"/>
                </a:solidFill>
                <a:effectLst/>
                <a:latin typeface="arial" panose="020B0604020202020204" pitchFamily="34" charset="0"/>
              </a:rPr>
              <a:t>S. pneumoniae</a:t>
            </a:r>
            <a:r>
              <a:rPr lang="en-US" sz="2400" b="0" i="0" u="none" strike="noStrike" dirty="0">
                <a:solidFill>
                  <a:srgbClr val="202124"/>
                </a:solidFill>
                <a:effectLst/>
                <a:latin typeface="arial" panose="020B0604020202020204" pitchFamily="34" charset="0"/>
              </a:rPr>
              <a:t>). </a:t>
            </a:r>
          </a:p>
          <a:p>
            <a:pPr marL="0" indent="0">
              <a:buNone/>
            </a:pPr>
            <a:endParaRPr lang="en-US" sz="2400" b="0" i="0" u="none" strike="noStrike" dirty="0">
              <a:solidFill>
                <a:srgbClr val="202124"/>
              </a:solidFill>
              <a:effectLst/>
              <a:latin typeface="arial" panose="020B0604020202020204" pitchFamily="34" charset="0"/>
            </a:endParaRPr>
          </a:p>
          <a:p>
            <a:r>
              <a:rPr lang="en-US" sz="2400" b="0" dirty="0"/>
              <a:t>Hib meningitis</a:t>
            </a:r>
            <a:r>
              <a:rPr lang="en-US" sz="2400" b="0" i="1" dirty="0"/>
              <a:t> </a:t>
            </a:r>
            <a:r>
              <a:rPr lang="en-US" sz="2400" b="0" i="1" dirty="0" err="1"/>
              <a:t>Haemophilus</a:t>
            </a:r>
            <a:r>
              <a:rPr lang="en-US" sz="2400" b="0" i="1" dirty="0"/>
              <a:t> influenzae </a:t>
            </a:r>
            <a:r>
              <a:rPr lang="en-US" sz="2400" b="0" dirty="0"/>
              <a:t>type b (Hib) is a bacterium that infects the lining of the brain, causing meningitis</a:t>
            </a:r>
            <a:r>
              <a:rPr lang="en-US" sz="2400" dirty="0"/>
              <a:t>. </a:t>
            </a:r>
            <a:endParaRPr lang="en-JO" sz="2400" dirty="0"/>
          </a:p>
        </p:txBody>
      </p:sp>
      <p:pic>
        <p:nvPicPr>
          <p:cNvPr id="2" name="Audio Recording 26 Dec 2022 at 5:54:47 PM">
            <a:hlinkClick r:id="" action="ppaction://media"/>
            <a:extLst>
              <a:ext uri="{FF2B5EF4-FFF2-40B4-BE49-F238E27FC236}">
                <a16:creationId xmlns:a16="http://schemas.microsoft.com/office/drawing/2014/main" id="{C5B7D77B-22A1-048E-E8E3-125952CF5C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9642589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23" y="332656"/>
            <a:ext cx="7772400" cy="1143000"/>
          </a:xfrm>
        </p:spPr>
        <p:txBody>
          <a:bodyPr/>
          <a:lstStyle/>
          <a:p>
            <a:r>
              <a:rPr lang="en-GB" dirty="0"/>
              <a:t>Viral and bacterial meningitis</a:t>
            </a:r>
          </a:p>
        </p:txBody>
      </p:sp>
      <p:grpSp>
        <p:nvGrpSpPr>
          <p:cNvPr id="13" name="Group 12"/>
          <p:cNvGrpSpPr/>
          <p:nvPr/>
        </p:nvGrpSpPr>
        <p:grpSpPr>
          <a:xfrm>
            <a:off x="784021" y="1729519"/>
            <a:ext cx="7723316" cy="4782142"/>
            <a:chOff x="784021" y="1729519"/>
            <a:chExt cx="7723316" cy="4782142"/>
          </a:xfrm>
        </p:grpSpPr>
        <p:grpSp>
          <p:nvGrpSpPr>
            <p:cNvPr id="4" name="Group 3"/>
            <p:cNvGrpSpPr/>
            <p:nvPr/>
          </p:nvGrpSpPr>
          <p:grpSpPr>
            <a:xfrm>
              <a:off x="784021" y="1729519"/>
              <a:ext cx="7723316" cy="4782142"/>
              <a:chOff x="809124" y="1815210"/>
              <a:chExt cx="7723316" cy="4782142"/>
            </a:xfrm>
          </p:grpSpPr>
          <p:sp>
            <p:nvSpPr>
              <p:cNvPr id="5" name="Rounded Rectangle 4"/>
              <p:cNvSpPr/>
              <p:nvPr/>
            </p:nvSpPr>
            <p:spPr bwMode="auto">
              <a:xfrm>
                <a:off x="4860032" y="2896236"/>
                <a:ext cx="3672408" cy="3701116"/>
              </a:xfrm>
              <a:prstGeom prst="roundRect">
                <a:avLst/>
              </a:prstGeom>
              <a:noFill/>
              <a:ln w="28575" cap="flat" cmpd="sng" algn="ctr">
                <a:solidFill>
                  <a:srgbClr val="0098B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charset="0"/>
                  <a:ea typeface="ＭＳ Ｐゴシック" charset="0"/>
                </a:endParaRPr>
              </a:p>
            </p:txBody>
          </p:sp>
          <p:sp>
            <p:nvSpPr>
              <p:cNvPr id="6" name="Rounded Rectangle 5"/>
              <p:cNvSpPr/>
              <p:nvPr/>
            </p:nvSpPr>
            <p:spPr bwMode="auto">
              <a:xfrm>
                <a:off x="809124" y="2896236"/>
                <a:ext cx="3672408" cy="3701116"/>
              </a:xfrm>
              <a:prstGeom prst="roundRect">
                <a:avLst/>
              </a:prstGeom>
              <a:noFill/>
              <a:ln w="28575" cap="flat" cmpd="sng" algn="ctr">
                <a:solidFill>
                  <a:srgbClr val="0098B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charset="0"/>
                  <a:ea typeface="ＭＳ Ｐゴシック" charset="0"/>
                </a:endParaRPr>
              </a:p>
            </p:txBody>
          </p:sp>
          <p:sp>
            <p:nvSpPr>
              <p:cNvPr id="7" name="TextBox 6"/>
              <p:cNvSpPr txBox="1"/>
              <p:nvPr/>
            </p:nvSpPr>
            <p:spPr>
              <a:xfrm>
                <a:off x="985625" y="1815210"/>
                <a:ext cx="3096344" cy="461665"/>
              </a:xfrm>
              <a:prstGeom prst="rect">
                <a:avLst/>
              </a:prstGeom>
              <a:noFill/>
            </p:spPr>
            <p:txBody>
              <a:bodyPr wrap="square" rtlCol="0">
                <a:spAutoFit/>
              </a:bodyPr>
              <a:lstStyle/>
              <a:p>
                <a:pPr algn="ctr"/>
                <a:r>
                  <a:rPr lang="en-GB" b="1" dirty="0">
                    <a:solidFill>
                      <a:srgbClr val="FF6600"/>
                    </a:solidFill>
                    <a:latin typeface="+mj-lt"/>
                  </a:rPr>
                  <a:t>Viral meningitis</a:t>
                </a:r>
              </a:p>
            </p:txBody>
          </p:sp>
          <p:sp>
            <p:nvSpPr>
              <p:cNvPr id="9" name="TextBox 8"/>
              <p:cNvSpPr txBox="1"/>
              <p:nvPr/>
            </p:nvSpPr>
            <p:spPr>
              <a:xfrm>
                <a:off x="5093797" y="1834989"/>
                <a:ext cx="3096344" cy="461665"/>
              </a:xfrm>
              <a:prstGeom prst="rect">
                <a:avLst/>
              </a:prstGeom>
              <a:noFill/>
            </p:spPr>
            <p:txBody>
              <a:bodyPr wrap="square" rtlCol="0">
                <a:spAutoFit/>
              </a:bodyPr>
              <a:lstStyle/>
              <a:p>
                <a:pPr algn="ctr"/>
                <a:r>
                  <a:rPr lang="en-GB" b="1" dirty="0">
                    <a:solidFill>
                      <a:srgbClr val="FF6600"/>
                    </a:solidFill>
                    <a:latin typeface="+mj-lt"/>
                  </a:rPr>
                  <a:t>Bacterial meningitis</a:t>
                </a:r>
              </a:p>
            </p:txBody>
          </p:sp>
          <p:sp>
            <p:nvSpPr>
              <p:cNvPr id="11" name="TextBox 10"/>
              <p:cNvSpPr txBox="1"/>
              <p:nvPr/>
            </p:nvSpPr>
            <p:spPr>
              <a:xfrm>
                <a:off x="1339059" y="3224961"/>
                <a:ext cx="2640635" cy="369332"/>
              </a:xfrm>
              <a:prstGeom prst="rect">
                <a:avLst/>
              </a:prstGeom>
              <a:noFill/>
            </p:spPr>
            <p:txBody>
              <a:bodyPr wrap="square" rtlCol="0">
                <a:spAutoFit/>
              </a:bodyPr>
              <a:lstStyle/>
              <a:p>
                <a:pPr algn="ctr"/>
                <a:r>
                  <a:rPr lang="en-GB" sz="1800" dirty="0">
                    <a:solidFill>
                      <a:schemeClr val="accent3">
                        <a:lumMod val="50000"/>
                      </a:schemeClr>
                    </a:solidFill>
                    <a:latin typeface="+mn-lt"/>
                  </a:rPr>
                  <a:t>Rarely life-threatening</a:t>
                </a:r>
              </a:p>
            </p:txBody>
          </p:sp>
          <p:sp>
            <p:nvSpPr>
              <p:cNvPr id="12" name="TextBox 11"/>
              <p:cNvSpPr txBox="1"/>
              <p:nvPr/>
            </p:nvSpPr>
            <p:spPr>
              <a:xfrm>
                <a:off x="984633" y="4746794"/>
                <a:ext cx="3204356" cy="646331"/>
              </a:xfrm>
              <a:prstGeom prst="rect">
                <a:avLst/>
              </a:prstGeom>
              <a:noFill/>
            </p:spPr>
            <p:txBody>
              <a:bodyPr wrap="square" rtlCol="0">
                <a:spAutoFit/>
              </a:bodyPr>
              <a:lstStyle/>
              <a:p>
                <a:pPr algn="ctr"/>
                <a:r>
                  <a:rPr lang="en-GB" sz="1800" dirty="0">
                    <a:solidFill>
                      <a:srgbClr val="808080"/>
                    </a:solidFill>
                    <a:latin typeface="+mn-lt"/>
                  </a:rPr>
                  <a:t>Not considered to be contagious </a:t>
                </a:r>
              </a:p>
            </p:txBody>
          </p:sp>
          <p:sp>
            <p:nvSpPr>
              <p:cNvPr id="14" name="TextBox 13"/>
              <p:cNvSpPr txBox="1"/>
              <p:nvPr/>
            </p:nvSpPr>
            <p:spPr>
              <a:xfrm>
                <a:off x="5468655" y="3168964"/>
                <a:ext cx="2346628" cy="369332"/>
              </a:xfrm>
              <a:prstGeom prst="rect">
                <a:avLst/>
              </a:prstGeom>
              <a:noFill/>
            </p:spPr>
            <p:txBody>
              <a:bodyPr wrap="square" rtlCol="0">
                <a:spAutoFit/>
              </a:bodyPr>
              <a:lstStyle/>
              <a:p>
                <a:pPr algn="ctr"/>
                <a:r>
                  <a:rPr lang="en-GB" sz="1800" dirty="0">
                    <a:solidFill>
                      <a:schemeClr val="accent3">
                        <a:lumMod val="50000"/>
                      </a:schemeClr>
                    </a:solidFill>
                    <a:latin typeface="+mn-lt"/>
                  </a:rPr>
                  <a:t>Life-threatening</a:t>
                </a:r>
              </a:p>
            </p:txBody>
          </p:sp>
          <p:sp>
            <p:nvSpPr>
              <p:cNvPr id="15" name="TextBox 14"/>
              <p:cNvSpPr txBox="1"/>
              <p:nvPr/>
            </p:nvSpPr>
            <p:spPr>
              <a:xfrm>
                <a:off x="4946896" y="5425368"/>
                <a:ext cx="3464315" cy="923330"/>
              </a:xfrm>
              <a:prstGeom prst="rect">
                <a:avLst/>
              </a:prstGeom>
              <a:noFill/>
            </p:spPr>
            <p:txBody>
              <a:bodyPr wrap="square" rtlCol="0">
                <a:spAutoFit/>
              </a:bodyPr>
              <a:lstStyle/>
              <a:p>
                <a:pPr algn="ctr"/>
                <a:r>
                  <a:rPr lang="en-GB" sz="1800" dirty="0">
                    <a:solidFill>
                      <a:schemeClr val="accent3">
                        <a:lumMod val="50000"/>
                      </a:schemeClr>
                    </a:solidFill>
                    <a:latin typeface="+mn-lt"/>
                  </a:rPr>
                  <a:t>After-effects include deafness, acquired brain  injury and limb loss (septicaemia</a:t>
                </a:r>
                <a:r>
                  <a:rPr lang="en-GB" sz="1800" dirty="0">
                    <a:solidFill>
                      <a:schemeClr val="accent3">
                        <a:lumMod val="50000"/>
                      </a:schemeClr>
                    </a:solidFill>
                    <a:latin typeface="+mj-lt"/>
                  </a:rPr>
                  <a:t>)</a:t>
                </a:r>
              </a:p>
            </p:txBody>
          </p:sp>
        </p:grpSp>
        <p:sp>
          <p:nvSpPr>
            <p:cNvPr id="3" name="TextBox 2"/>
            <p:cNvSpPr txBox="1"/>
            <p:nvPr/>
          </p:nvSpPr>
          <p:spPr>
            <a:xfrm>
              <a:off x="1313956" y="3850490"/>
              <a:ext cx="2540916" cy="646331"/>
            </a:xfrm>
            <a:prstGeom prst="rect">
              <a:avLst/>
            </a:prstGeom>
            <a:noFill/>
          </p:spPr>
          <p:txBody>
            <a:bodyPr wrap="square" rtlCol="0">
              <a:spAutoFit/>
            </a:bodyPr>
            <a:lstStyle/>
            <a:p>
              <a:pPr algn="ctr"/>
              <a:r>
                <a:rPr lang="en-GB" sz="1800" dirty="0">
                  <a:solidFill>
                    <a:schemeClr val="accent3">
                      <a:lumMod val="50000"/>
                    </a:schemeClr>
                  </a:solidFill>
                  <a:latin typeface="+mn-lt"/>
                </a:rPr>
                <a:t>Pain relief, fluids and rest</a:t>
              </a:r>
            </a:p>
          </p:txBody>
        </p:sp>
        <p:sp>
          <p:nvSpPr>
            <p:cNvPr id="8" name="TextBox 7"/>
            <p:cNvSpPr txBox="1"/>
            <p:nvPr/>
          </p:nvSpPr>
          <p:spPr>
            <a:xfrm>
              <a:off x="5090256" y="3681622"/>
              <a:ext cx="3185711" cy="646331"/>
            </a:xfrm>
            <a:prstGeom prst="rect">
              <a:avLst/>
            </a:prstGeom>
            <a:noFill/>
          </p:spPr>
          <p:txBody>
            <a:bodyPr wrap="square" rtlCol="0">
              <a:spAutoFit/>
            </a:bodyPr>
            <a:lstStyle/>
            <a:p>
              <a:pPr algn="ctr"/>
              <a:r>
                <a:rPr lang="en-GB" sz="1800" dirty="0">
                  <a:solidFill>
                    <a:schemeClr val="accent3">
                      <a:lumMod val="50000"/>
                    </a:schemeClr>
                  </a:solidFill>
                  <a:latin typeface="+mn-lt"/>
                </a:rPr>
                <a:t>Rapid admission to hospital, treated with antibiotics</a:t>
              </a:r>
            </a:p>
          </p:txBody>
        </p:sp>
      </p:grpSp>
      <p:sp>
        <p:nvSpPr>
          <p:cNvPr id="10" name="Rectangle 9"/>
          <p:cNvSpPr/>
          <p:nvPr/>
        </p:nvSpPr>
        <p:spPr>
          <a:xfrm>
            <a:off x="630343" y="5541549"/>
            <a:ext cx="3762876" cy="646331"/>
          </a:xfrm>
          <a:prstGeom prst="rect">
            <a:avLst/>
          </a:prstGeom>
        </p:spPr>
        <p:txBody>
          <a:bodyPr wrap="square">
            <a:spAutoFit/>
          </a:bodyPr>
          <a:lstStyle/>
          <a:p>
            <a:pPr algn="ctr"/>
            <a:r>
              <a:rPr lang="en-GB" sz="1800" b="1" dirty="0">
                <a:solidFill>
                  <a:srgbClr val="808080"/>
                </a:solidFill>
                <a:latin typeface="+mn-lt"/>
              </a:rPr>
              <a:t>   </a:t>
            </a:r>
            <a:r>
              <a:rPr lang="en-GB" sz="1800" dirty="0">
                <a:solidFill>
                  <a:schemeClr val="accent3">
                    <a:lumMod val="50000"/>
                  </a:schemeClr>
                </a:solidFill>
                <a:latin typeface="+mn-lt"/>
              </a:rPr>
              <a:t>After-effects include headaches, tiredness and memory loss</a:t>
            </a:r>
          </a:p>
        </p:txBody>
      </p:sp>
      <p:sp>
        <p:nvSpPr>
          <p:cNvPr id="18" name="TextBox 17">
            <a:extLst>
              <a:ext uri="{FF2B5EF4-FFF2-40B4-BE49-F238E27FC236}">
                <a16:creationId xmlns:a16="http://schemas.microsoft.com/office/drawing/2014/main" id="{E3000BD0-BFE8-4690-A411-C1E2CFB0861E}"/>
              </a:ext>
            </a:extLst>
          </p:cNvPr>
          <p:cNvSpPr txBox="1"/>
          <p:nvPr/>
        </p:nvSpPr>
        <p:spPr>
          <a:xfrm>
            <a:off x="5051772" y="4544171"/>
            <a:ext cx="3204356" cy="646331"/>
          </a:xfrm>
          <a:prstGeom prst="rect">
            <a:avLst/>
          </a:prstGeom>
          <a:noFill/>
        </p:spPr>
        <p:txBody>
          <a:bodyPr wrap="square" rtlCol="0">
            <a:spAutoFit/>
          </a:bodyPr>
          <a:lstStyle/>
          <a:p>
            <a:pPr algn="ctr"/>
            <a:r>
              <a:rPr lang="en-GB" sz="1800" dirty="0">
                <a:solidFill>
                  <a:srgbClr val="808080"/>
                </a:solidFill>
                <a:latin typeface="+mn-lt"/>
              </a:rPr>
              <a:t>Can be contagious and may require public health action </a:t>
            </a:r>
          </a:p>
        </p:txBody>
      </p:sp>
      <p:pic>
        <p:nvPicPr>
          <p:cNvPr id="16" name="Audio Recording 26 Dec 2022 at 5:57:09 PM">
            <a:hlinkClick r:id="" action="ppaction://media"/>
            <a:extLst>
              <a:ext uri="{FF2B5EF4-FFF2-40B4-BE49-F238E27FC236}">
                <a16:creationId xmlns:a16="http://schemas.microsoft.com/office/drawing/2014/main" id="{7B4EA49E-A333-C5BC-2BE0-B41060069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5136779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7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6570-912E-444D-8BB5-E0D7EB44042E}"/>
              </a:ext>
            </a:extLst>
          </p:cNvPr>
          <p:cNvSpPr>
            <a:spLocks noGrp="1"/>
          </p:cNvSpPr>
          <p:nvPr>
            <p:ph type="title"/>
          </p:nvPr>
        </p:nvSpPr>
        <p:spPr/>
        <p:txBody>
          <a:bodyPr/>
          <a:lstStyle/>
          <a:p>
            <a:r>
              <a:rPr lang="en-GB" dirty="0"/>
              <a:t>Meningococcal disease </a:t>
            </a:r>
          </a:p>
        </p:txBody>
      </p:sp>
      <p:sp>
        <p:nvSpPr>
          <p:cNvPr id="3" name="Content Placeholder 2">
            <a:extLst>
              <a:ext uri="{FF2B5EF4-FFF2-40B4-BE49-F238E27FC236}">
                <a16:creationId xmlns:a16="http://schemas.microsoft.com/office/drawing/2014/main" id="{D8E2B258-AA76-4470-A789-0CEEE1F77F22}"/>
              </a:ext>
            </a:extLst>
          </p:cNvPr>
          <p:cNvSpPr>
            <a:spLocks noGrp="1"/>
          </p:cNvSpPr>
          <p:nvPr>
            <p:ph idx="1"/>
          </p:nvPr>
        </p:nvSpPr>
        <p:spPr>
          <a:xfrm>
            <a:off x="539750" y="2051050"/>
            <a:ext cx="7772400" cy="4258270"/>
          </a:xfrm>
        </p:spPr>
        <p:txBody>
          <a:bodyPr/>
          <a:lstStyle/>
          <a:p>
            <a:r>
              <a:rPr lang="en-GB" sz="2000" dirty="0"/>
              <a:t>A term used to describe two major illnesses – meningitis and septicaemia (blood poisoning) caused by meningococcal bacteria</a:t>
            </a:r>
          </a:p>
          <a:p>
            <a:endParaRPr lang="en-GB" sz="2000" dirty="0"/>
          </a:p>
          <a:p>
            <a:r>
              <a:rPr lang="en-GB" sz="2000" dirty="0"/>
              <a:t>Meningococcal disease is the most common cause of bacterial meningitis in the UK</a:t>
            </a:r>
          </a:p>
          <a:p>
            <a:endParaRPr lang="en-GB" sz="2000" dirty="0"/>
          </a:p>
          <a:p>
            <a:r>
              <a:rPr lang="en-GB" sz="2000" dirty="0"/>
              <a:t>There are five main groups of meningococcal bacteria that commonly cause disease - MenA, MenB, MenC, MenW, </a:t>
            </a:r>
            <a:r>
              <a:rPr lang="en-GB" sz="2000" dirty="0" err="1"/>
              <a:t>MenY</a:t>
            </a:r>
            <a:endParaRPr lang="en-GB" sz="2000" dirty="0"/>
          </a:p>
          <a:p>
            <a:pPr marL="0" indent="0">
              <a:buNone/>
            </a:pPr>
            <a:endParaRPr lang="en-GB" dirty="0"/>
          </a:p>
          <a:p>
            <a:pPr marL="0" indent="0">
              <a:buNone/>
            </a:pPr>
            <a:endParaRPr lang="en-GB" dirty="0"/>
          </a:p>
          <a:p>
            <a:endParaRPr lang="en-GB" dirty="0"/>
          </a:p>
        </p:txBody>
      </p:sp>
      <p:pic>
        <p:nvPicPr>
          <p:cNvPr id="4" name="Audio Recording 26 Dec 2022 at 5:58:00 PM">
            <a:hlinkClick r:id="" action="ppaction://media"/>
            <a:extLst>
              <a:ext uri="{FF2B5EF4-FFF2-40B4-BE49-F238E27FC236}">
                <a16:creationId xmlns:a16="http://schemas.microsoft.com/office/drawing/2014/main" id="{6E3CFA09-69C7-DDFB-7012-B400841E3D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050617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05EA-35E0-45D0-AEBA-3EF6AAA06744}"/>
              </a:ext>
            </a:extLst>
          </p:cNvPr>
          <p:cNvSpPr>
            <a:spLocks noGrp="1"/>
          </p:cNvSpPr>
          <p:nvPr>
            <p:ph type="title"/>
          </p:nvPr>
        </p:nvSpPr>
        <p:spPr/>
        <p:txBody>
          <a:bodyPr/>
          <a:lstStyle/>
          <a:p>
            <a:r>
              <a:rPr lang="en-GB" dirty="0"/>
              <a:t>Recognising the signs and symptoms</a:t>
            </a:r>
          </a:p>
        </p:txBody>
      </p:sp>
      <p:sp>
        <p:nvSpPr>
          <p:cNvPr id="3" name="Content Placeholder 2">
            <a:extLst>
              <a:ext uri="{FF2B5EF4-FFF2-40B4-BE49-F238E27FC236}">
                <a16:creationId xmlns:a16="http://schemas.microsoft.com/office/drawing/2014/main" id="{4772F688-F84E-41E5-BF26-914E37D04A50}"/>
              </a:ext>
            </a:extLst>
          </p:cNvPr>
          <p:cNvSpPr>
            <a:spLocks noGrp="1"/>
          </p:cNvSpPr>
          <p:nvPr>
            <p:ph idx="1"/>
          </p:nvPr>
        </p:nvSpPr>
        <p:spPr>
          <a:xfrm>
            <a:off x="539750" y="2051050"/>
            <a:ext cx="7772400" cy="3654425"/>
          </a:xfrm>
        </p:spPr>
        <p:txBody>
          <a:bodyPr/>
          <a:lstStyle/>
          <a:p>
            <a:r>
              <a:rPr lang="en-GB" sz="2400" dirty="0"/>
              <a:t>Meningitis and septicaemia often happen together. Be aware of all the signs and symptoms</a:t>
            </a:r>
          </a:p>
          <a:p>
            <a:endParaRPr lang="en-GB" sz="2400" dirty="0"/>
          </a:p>
          <a:p>
            <a:r>
              <a:rPr lang="en-GB" sz="2400" dirty="0"/>
              <a:t>Symptoms can appear in any order. Some may not appear at all</a:t>
            </a:r>
          </a:p>
          <a:p>
            <a:endParaRPr lang="en-GB" sz="2400" dirty="0"/>
          </a:p>
          <a:p>
            <a:r>
              <a:rPr lang="en-GB" sz="2400" dirty="0"/>
              <a:t>Someone with meningitis or septicaemia can get a lot worse very quickly. Keep checking them</a:t>
            </a:r>
          </a:p>
          <a:p>
            <a:endParaRPr lang="en-GB" sz="2400" dirty="0"/>
          </a:p>
        </p:txBody>
      </p:sp>
      <p:pic>
        <p:nvPicPr>
          <p:cNvPr id="4" name="Audio Recording 26 Dec 2022 at 5:59:28 PM">
            <a:hlinkClick r:id="" action="ppaction://media"/>
            <a:extLst>
              <a:ext uri="{FF2B5EF4-FFF2-40B4-BE49-F238E27FC236}">
                <a16:creationId xmlns:a16="http://schemas.microsoft.com/office/drawing/2014/main" id="{98018324-C57B-4C5D-F6C8-ACFF097306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6942412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6060</TotalTime>
  <Words>1252</Words>
  <Application>Microsoft Office PowerPoint</Application>
  <PresentationFormat>On-screen Show (4:3)</PresentationFormat>
  <Paragraphs>226</Paragraphs>
  <Slides>26</Slides>
  <Notes>6</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Cloud skipper design template</vt:lpstr>
      <vt:lpstr>Viral and Bacterial Meningitis</vt:lpstr>
      <vt:lpstr>What is meningitis?</vt:lpstr>
      <vt:lpstr>Meningitis……</vt:lpstr>
      <vt:lpstr>Symptoms of meningitis….</vt:lpstr>
      <vt:lpstr>What causes meningitis?</vt:lpstr>
      <vt:lpstr>Definitions </vt:lpstr>
      <vt:lpstr>Viral and bacterial meningitis</vt:lpstr>
      <vt:lpstr>Meningococcal disease </vt:lpstr>
      <vt:lpstr>Recognising the signs and symptoms</vt:lpstr>
      <vt:lpstr>Be aware</vt:lpstr>
      <vt:lpstr>Septicaemia and the ‘glass test’</vt:lpstr>
      <vt:lpstr>How can meningitis be prevented?</vt:lpstr>
      <vt:lpstr>The impact of meningitis and septicaemia </vt:lpstr>
      <vt:lpstr>After-effects following meningitis  and septicaemia  </vt:lpstr>
      <vt:lpstr>Viral (aseptic) Meningitis</vt:lpstr>
      <vt:lpstr>Viral Meningitis</vt:lpstr>
      <vt:lpstr>Transmission</vt:lpstr>
      <vt:lpstr>Viral Meningitis</vt:lpstr>
      <vt:lpstr>Viral Meningitis</vt:lpstr>
      <vt:lpstr>CSF</vt:lpstr>
      <vt:lpstr>Laboratory Diagnosis</vt:lpstr>
      <vt:lpstr>Approach </vt:lpstr>
      <vt:lpstr>Viral meningitis - Treatment</vt:lpstr>
      <vt:lpstr>Viral meningitis - Outcomes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Viral Meningitis</dc:title>
  <dc:subject/>
  <dc:creator>HP</dc:creator>
  <cp:keywords/>
  <dc:description/>
  <cp:lastModifiedBy>Rafthijzeen@outlook.com</cp:lastModifiedBy>
  <cp:revision>102</cp:revision>
  <dcterms:created xsi:type="dcterms:W3CDTF">2010-11-26T18:54:56Z</dcterms:created>
  <dcterms:modified xsi:type="dcterms:W3CDTF">2022-12-26T16:36:23Z</dcterms:modified>
  <cp:category/>
</cp:coreProperties>
</file>