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3"/>
  </p:notesMasterIdLst>
  <p:sldIdLst>
    <p:sldId id="298" r:id="rId5"/>
    <p:sldId id="395" r:id="rId6"/>
    <p:sldId id="299" r:id="rId7"/>
    <p:sldId id="301" r:id="rId8"/>
    <p:sldId id="380" r:id="rId9"/>
    <p:sldId id="302" r:id="rId10"/>
    <p:sldId id="379" r:id="rId11"/>
    <p:sldId id="382" r:id="rId12"/>
    <p:sldId id="303" r:id="rId13"/>
    <p:sldId id="304" r:id="rId14"/>
    <p:sldId id="399" r:id="rId15"/>
    <p:sldId id="305" r:id="rId16"/>
    <p:sldId id="307" r:id="rId17"/>
    <p:sldId id="396" r:id="rId18"/>
    <p:sldId id="397" r:id="rId19"/>
    <p:sldId id="398" r:id="rId20"/>
    <p:sldId id="383" r:id="rId21"/>
    <p:sldId id="308" r:id="rId22"/>
    <p:sldId id="385" r:id="rId23"/>
    <p:sldId id="309" r:id="rId24"/>
    <p:sldId id="310" r:id="rId25"/>
    <p:sldId id="311" r:id="rId26"/>
    <p:sldId id="312" r:id="rId27"/>
    <p:sldId id="314" r:id="rId28"/>
    <p:sldId id="315" r:id="rId29"/>
    <p:sldId id="316" r:id="rId30"/>
    <p:sldId id="317" r:id="rId31"/>
    <p:sldId id="318" r:id="rId32"/>
    <p:sldId id="386" r:id="rId33"/>
    <p:sldId id="319" r:id="rId34"/>
    <p:sldId id="320" r:id="rId35"/>
    <p:sldId id="321" r:id="rId36"/>
    <p:sldId id="322" r:id="rId37"/>
    <p:sldId id="323" r:id="rId38"/>
    <p:sldId id="324" r:id="rId39"/>
    <p:sldId id="325" r:id="rId40"/>
    <p:sldId id="326" r:id="rId41"/>
    <p:sldId id="372" r:id="rId42"/>
    <p:sldId id="368" r:id="rId43"/>
    <p:sldId id="369" r:id="rId44"/>
    <p:sldId id="328" r:id="rId45"/>
    <p:sldId id="330" r:id="rId46"/>
    <p:sldId id="370" r:id="rId47"/>
    <p:sldId id="371"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87" r:id="rId65"/>
    <p:sldId id="392" r:id="rId66"/>
    <p:sldId id="349" r:id="rId67"/>
    <p:sldId id="350" r:id="rId68"/>
    <p:sldId id="351" r:id="rId69"/>
    <p:sldId id="353" r:id="rId70"/>
    <p:sldId id="355" r:id="rId71"/>
    <p:sldId id="356" r:id="rId72"/>
    <p:sldId id="357" r:id="rId73"/>
    <p:sldId id="389" r:id="rId74"/>
    <p:sldId id="358" r:id="rId75"/>
    <p:sldId id="393" r:id="rId76"/>
    <p:sldId id="394" r:id="rId77"/>
    <p:sldId id="360" r:id="rId78"/>
    <p:sldId id="361" r:id="rId79"/>
    <p:sldId id="362" r:id="rId80"/>
    <p:sldId id="388" r:id="rId81"/>
    <p:sldId id="39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slide" Target="slides/slide59.xml" /><Relationship Id="rId68" Type="http://schemas.openxmlformats.org/officeDocument/2006/relationships/slide" Target="slides/slide64.xml" /><Relationship Id="rId76" Type="http://schemas.openxmlformats.org/officeDocument/2006/relationships/slide" Target="slides/slide72.xml" /><Relationship Id="rId84" Type="http://schemas.openxmlformats.org/officeDocument/2006/relationships/presProps" Target="presProps.xml" /><Relationship Id="rId7" Type="http://schemas.openxmlformats.org/officeDocument/2006/relationships/slide" Target="slides/slide3.xml" /><Relationship Id="rId71" Type="http://schemas.openxmlformats.org/officeDocument/2006/relationships/slide" Target="slides/slide67.xml" /><Relationship Id="rId2" Type="http://schemas.openxmlformats.org/officeDocument/2006/relationships/customXml" Target="../customXml/item2.xml" /><Relationship Id="rId16" Type="http://schemas.openxmlformats.org/officeDocument/2006/relationships/slide" Target="slides/slide12.xml" /><Relationship Id="rId29" Type="http://schemas.openxmlformats.org/officeDocument/2006/relationships/slide" Target="slides/slide25.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slide" Target="slides/slide62.xml" /><Relationship Id="rId74" Type="http://schemas.openxmlformats.org/officeDocument/2006/relationships/slide" Target="slides/slide70.xml" /><Relationship Id="rId79" Type="http://schemas.openxmlformats.org/officeDocument/2006/relationships/slide" Target="slides/slide75.xml" /><Relationship Id="rId87" Type="http://schemas.openxmlformats.org/officeDocument/2006/relationships/tableStyles" Target="tableStyles.xml" /><Relationship Id="rId5" Type="http://schemas.openxmlformats.org/officeDocument/2006/relationships/slide" Target="slides/slide1.xml" /><Relationship Id="rId61" Type="http://schemas.openxmlformats.org/officeDocument/2006/relationships/slide" Target="slides/slide57.xml" /><Relationship Id="rId82" Type="http://schemas.openxmlformats.org/officeDocument/2006/relationships/slide" Target="slides/slide78.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slide" Target="slides/slide60.xml" /><Relationship Id="rId69" Type="http://schemas.openxmlformats.org/officeDocument/2006/relationships/slide" Target="slides/slide65.xml" /><Relationship Id="rId77" Type="http://schemas.openxmlformats.org/officeDocument/2006/relationships/slide" Target="slides/slide73.xml" /><Relationship Id="rId8" Type="http://schemas.openxmlformats.org/officeDocument/2006/relationships/slide" Target="slides/slide4.xml" /><Relationship Id="rId51" Type="http://schemas.openxmlformats.org/officeDocument/2006/relationships/slide" Target="slides/slide47.xml" /><Relationship Id="rId72" Type="http://schemas.openxmlformats.org/officeDocument/2006/relationships/slide" Target="slides/slide68.xml" /><Relationship Id="rId80" Type="http://schemas.openxmlformats.org/officeDocument/2006/relationships/slide" Target="slides/slide76.xml" /><Relationship Id="rId85" Type="http://schemas.openxmlformats.org/officeDocument/2006/relationships/viewProps" Target="viewProps.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 Id="rId67" Type="http://schemas.openxmlformats.org/officeDocument/2006/relationships/slide" Target="slides/slide63.xml" /><Relationship Id="rId20" Type="http://schemas.openxmlformats.org/officeDocument/2006/relationships/slide" Target="slides/slide16.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slide" Target="slides/slide58.xml" /><Relationship Id="rId70" Type="http://schemas.openxmlformats.org/officeDocument/2006/relationships/slide" Target="slides/slide66.xml" /><Relationship Id="rId75" Type="http://schemas.openxmlformats.org/officeDocument/2006/relationships/slide" Target="slides/slide71.xml" /><Relationship Id="rId83"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10" Type="http://schemas.openxmlformats.org/officeDocument/2006/relationships/slide" Target="slides/slide6.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slide" Target="slides/slide61.xml" /><Relationship Id="rId73" Type="http://schemas.openxmlformats.org/officeDocument/2006/relationships/slide" Target="slides/slide69.xml" /><Relationship Id="rId78" Type="http://schemas.openxmlformats.org/officeDocument/2006/relationships/slide" Target="slides/slide74.xml" /><Relationship Id="rId81" Type="http://schemas.openxmlformats.org/officeDocument/2006/relationships/slide" Target="slides/slide77.xml" /><Relationship Id="rId86" Type="http://schemas.openxmlformats.org/officeDocument/2006/relationships/theme" Target="theme/theme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A3D02-14F5-49F1-8B2D-B34C88CD8A68}" type="datetimeFigureOut">
              <a:rPr lang="en-US" smtClean="0"/>
              <a:pPr/>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1E613-ABF6-47DB-AF80-8EAC59192133}" type="slidenum">
              <a:rPr lang="en-US" smtClean="0"/>
              <a:pPr/>
              <a:t>‹#›</a:t>
            </a:fld>
            <a:endParaRPr lang="en-US"/>
          </a:p>
        </p:txBody>
      </p:sp>
    </p:spTree>
    <p:extLst>
      <p:ext uri="{BB962C8B-B14F-4D97-AF65-F5344CB8AC3E}">
        <p14:creationId xmlns:p14="http://schemas.microsoft.com/office/powerpoint/2010/main" val="97098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C8BED07-34E7-4162-B3D3-110FCD4B9416}" type="slidenum">
              <a:rPr lang="ar-SA" altLang="en-US" smtClean="0"/>
              <a:pPr eaLnBrk="1" hangingPunct="1">
                <a:spcBef>
                  <a:spcPct val="0"/>
                </a:spcBef>
              </a:pPr>
              <a:t>13</a:t>
            </a:fld>
            <a:endParaRPr lang="en-US" altLang="en-US"/>
          </a:p>
        </p:txBody>
      </p:sp>
      <p:sp>
        <p:nvSpPr>
          <p:cNvPr id="15565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55652"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238851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7F4FBBF-9B78-40A2-9CEC-84F01893CBB6}" type="slidenum">
              <a:rPr lang="ar-SA" altLang="en-US" smtClean="0"/>
              <a:pPr eaLnBrk="1" hangingPunct="1">
                <a:spcBef>
                  <a:spcPct val="0"/>
                </a:spcBef>
              </a:pPr>
              <a:t>36</a:t>
            </a:fld>
            <a:endParaRPr lang="en-US" altLang="en-US"/>
          </a:p>
        </p:txBody>
      </p:sp>
      <p:sp>
        <p:nvSpPr>
          <p:cNvPr id="16486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64868"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383884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11225" eaLnBrk="0" hangingPunct="0">
              <a:spcBef>
                <a:spcPct val="30000"/>
              </a:spcBef>
              <a:defRPr sz="1200">
                <a:solidFill>
                  <a:schemeClr val="tx1"/>
                </a:solidFill>
                <a:latin typeface="Arial" charset="0"/>
                <a:cs typeface="Arial" charset="0"/>
              </a:defRPr>
            </a:lvl1pPr>
            <a:lvl2pPr marL="742950" indent="-285750" defTabSz="911225" eaLnBrk="0" hangingPunct="0">
              <a:spcBef>
                <a:spcPct val="30000"/>
              </a:spcBef>
              <a:defRPr sz="1200">
                <a:solidFill>
                  <a:schemeClr val="tx1"/>
                </a:solidFill>
                <a:latin typeface="Arial" charset="0"/>
                <a:cs typeface="Arial" charset="0"/>
              </a:defRPr>
            </a:lvl2pPr>
            <a:lvl3pPr marL="1143000" indent="-228600" defTabSz="911225" eaLnBrk="0" hangingPunct="0">
              <a:spcBef>
                <a:spcPct val="30000"/>
              </a:spcBef>
              <a:defRPr sz="1200">
                <a:solidFill>
                  <a:schemeClr val="tx1"/>
                </a:solidFill>
                <a:latin typeface="Arial" charset="0"/>
                <a:cs typeface="Arial" charset="0"/>
              </a:defRPr>
            </a:lvl3pPr>
            <a:lvl4pPr marL="1600200" indent="-228600" defTabSz="911225" eaLnBrk="0" hangingPunct="0">
              <a:spcBef>
                <a:spcPct val="30000"/>
              </a:spcBef>
              <a:defRPr sz="1200">
                <a:solidFill>
                  <a:schemeClr val="tx1"/>
                </a:solidFill>
                <a:latin typeface="Arial" charset="0"/>
                <a:cs typeface="Arial" charset="0"/>
              </a:defRPr>
            </a:lvl4pPr>
            <a:lvl5pPr marL="2057400" indent="-228600" defTabSz="911225" eaLnBrk="0" hangingPunct="0">
              <a:spcBef>
                <a:spcPct val="30000"/>
              </a:spcBef>
              <a:defRPr sz="1200">
                <a:solidFill>
                  <a:schemeClr val="tx1"/>
                </a:solidFill>
                <a:latin typeface="Arial" charset="0"/>
                <a:cs typeface="Arial" charset="0"/>
              </a:defRPr>
            </a:lvl5pPr>
            <a:lvl6pPr marL="2514600" indent="-228600" defTabSz="911225" eaLnBrk="0" fontAlgn="base" hangingPunct="0">
              <a:spcBef>
                <a:spcPct val="30000"/>
              </a:spcBef>
              <a:spcAft>
                <a:spcPct val="0"/>
              </a:spcAft>
              <a:defRPr sz="1200">
                <a:solidFill>
                  <a:schemeClr val="tx1"/>
                </a:solidFill>
                <a:latin typeface="Arial" charset="0"/>
                <a:cs typeface="Arial" charset="0"/>
              </a:defRPr>
            </a:lvl6pPr>
            <a:lvl7pPr marL="2971800" indent="-228600" defTabSz="911225" eaLnBrk="0" fontAlgn="base" hangingPunct="0">
              <a:spcBef>
                <a:spcPct val="30000"/>
              </a:spcBef>
              <a:spcAft>
                <a:spcPct val="0"/>
              </a:spcAft>
              <a:defRPr sz="1200">
                <a:solidFill>
                  <a:schemeClr val="tx1"/>
                </a:solidFill>
                <a:latin typeface="Arial" charset="0"/>
                <a:cs typeface="Arial" charset="0"/>
              </a:defRPr>
            </a:lvl7pPr>
            <a:lvl8pPr marL="3429000" indent="-228600" defTabSz="911225" eaLnBrk="0" fontAlgn="base" hangingPunct="0">
              <a:spcBef>
                <a:spcPct val="30000"/>
              </a:spcBef>
              <a:spcAft>
                <a:spcPct val="0"/>
              </a:spcAft>
              <a:defRPr sz="1200">
                <a:solidFill>
                  <a:schemeClr val="tx1"/>
                </a:solidFill>
                <a:latin typeface="Arial" charset="0"/>
                <a:cs typeface="Arial" charset="0"/>
              </a:defRPr>
            </a:lvl8pPr>
            <a:lvl9pPr marL="3886200" indent="-228600" defTabSz="91122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871843F-A698-4C3D-ACEC-47F25A9DD09C}" type="slidenum">
              <a:rPr lang="ar-SA" altLang="en-US" smtClean="0"/>
              <a:pPr>
                <a:spcBef>
                  <a:spcPct val="0"/>
                </a:spcBef>
              </a:pPr>
              <a:t>37</a:t>
            </a:fld>
            <a:endParaRPr lang="en-US" altLang="en-US"/>
          </a:p>
        </p:txBody>
      </p:sp>
      <p:sp>
        <p:nvSpPr>
          <p:cNvPr id="165891" name="Rectangle 1"/>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65892" name="Rectangle 2"/>
          <p:cNvSpPr>
            <a:spLocks noGrp="1" noChangeArrowheads="1"/>
          </p:cNvSpPr>
          <p:nvPr>
            <p:ph type="body" idx="1"/>
          </p:nvPr>
        </p:nvSpPr>
        <p:spPr>
          <a:noFill/>
        </p:spPr>
        <p:txBody>
          <a:bodyPr/>
          <a:lstStyle/>
          <a:p>
            <a:endParaRPr lang="ar-JO" altLang="en-US"/>
          </a:p>
        </p:txBody>
      </p:sp>
    </p:spTree>
    <p:extLst>
      <p:ext uri="{BB962C8B-B14F-4D97-AF65-F5344CB8AC3E}">
        <p14:creationId xmlns:p14="http://schemas.microsoft.com/office/powerpoint/2010/main" val="4153833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1E613-ABF6-47DB-AF80-8EAC59192133}" type="slidenum">
              <a:rPr lang="en-US" smtClean="0"/>
              <a:pPr/>
              <a:t>39</a:t>
            </a:fld>
            <a:endParaRPr lang="en-US"/>
          </a:p>
        </p:txBody>
      </p:sp>
    </p:spTree>
    <p:extLst>
      <p:ext uri="{BB962C8B-B14F-4D97-AF65-F5344CB8AC3E}">
        <p14:creationId xmlns:p14="http://schemas.microsoft.com/office/powerpoint/2010/main" val="49719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642CFAF-3772-4A84-877A-AFEE11BF1877}" type="slidenum">
              <a:rPr lang="ar-SA" altLang="en-US" smtClean="0"/>
              <a:pPr eaLnBrk="1" hangingPunct="1">
                <a:spcBef>
                  <a:spcPct val="0"/>
                </a:spcBef>
              </a:pPr>
              <a:t>47</a:t>
            </a:fld>
            <a:endParaRPr lang="en-US" altLang="en-US"/>
          </a:p>
        </p:txBody>
      </p:sp>
      <p:sp>
        <p:nvSpPr>
          <p:cNvPr id="168963"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68964"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36836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A7AD359-4142-4F0C-ACAD-D1A653F29D8D}" type="slidenum">
              <a:rPr lang="ar-SA" altLang="en-US" smtClean="0"/>
              <a:pPr eaLnBrk="1" hangingPunct="1">
                <a:spcBef>
                  <a:spcPct val="0"/>
                </a:spcBef>
              </a:pPr>
              <a:t>48</a:t>
            </a:fld>
            <a:endParaRPr lang="en-US" alt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360796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B2D7B42-9793-425A-A397-67566856CE89}" type="slidenum">
              <a:rPr lang="ar-SA" altLang="en-US" smtClean="0"/>
              <a:pPr eaLnBrk="1" hangingPunct="1">
                <a:spcBef>
                  <a:spcPct val="0"/>
                </a:spcBef>
              </a:pPr>
              <a:t>53</a:t>
            </a:fld>
            <a:endParaRPr lang="en-US" altLang="en-US"/>
          </a:p>
        </p:txBody>
      </p:sp>
      <p:sp>
        <p:nvSpPr>
          <p:cNvPr id="171011" name="Rectangle 2"/>
          <p:cNvSpPr>
            <a:spLocks noGrp="1" noRot="1" noChangeAspect="1" noChangeArrowheads="1" noTextEdit="1"/>
          </p:cNvSpPr>
          <p:nvPr>
            <p:ph type="sldImg"/>
          </p:nvPr>
        </p:nvSpPr>
        <p:spPr>
          <a:xfrm>
            <a:off x="1150938" y="692150"/>
            <a:ext cx="4556125" cy="3416300"/>
          </a:xfrm>
          <a:ln/>
        </p:spPr>
      </p:sp>
      <p:sp>
        <p:nvSpPr>
          <p:cNvPr id="171012"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253767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B17C273-50ED-4D4A-BB24-7E1539175CBC}" type="slidenum">
              <a:rPr lang="ar-SA" altLang="en-US" smtClean="0"/>
              <a:pPr eaLnBrk="1" hangingPunct="1">
                <a:spcBef>
                  <a:spcPct val="0"/>
                </a:spcBef>
              </a:pPr>
              <a:t>54</a:t>
            </a:fld>
            <a:endParaRPr lang="en-US" altLang="en-US"/>
          </a:p>
        </p:txBody>
      </p:sp>
      <p:sp>
        <p:nvSpPr>
          <p:cNvPr id="172035" name="Rectangle 2"/>
          <p:cNvSpPr>
            <a:spLocks noGrp="1" noRot="1" noChangeAspect="1" noChangeArrowheads="1" noTextEdit="1"/>
          </p:cNvSpPr>
          <p:nvPr>
            <p:ph type="sldImg"/>
          </p:nvPr>
        </p:nvSpPr>
        <p:spPr>
          <a:xfrm>
            <a:off x="1150938" y="692150"/>
            <a:ext cx="4556125" cy="3416300"/>
          </a:xfrm>
          <a:ln/>
        </p:spPr>
      </p:sp>
      <p:sp>
        <p:nvSpPr>
          <p:cNvPr id="172036"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1100306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0E7FA5B-4691-4BBF-9774-3CDEFCE696FB}" type="slidenum">
              <a:rPr lang="ar-SA" altLang="en-US" smtClean="0"/>
              <a:pPr eaLnBrk="1" hangingPunct="1">
                <a:spcBef>
                  <a:spcPct val="0"/>
                </a:spcBef>
              </a:pPr>
              <a:t>56</a:t>
            </a:fld>
            <a:endParaRPr lang="en-US" altLang="en-US"/>
          </a:p>
        </p:txBody>
      </p:sp>
      <p:sp>
        <p:nvSpPr>
          <p:cNvPr id="173059"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73060"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177765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7C691F2-B243-4A1B-9697-BE1C856E8636}" type="slidenum">
              <a:rPr lang="ar-SA" altLang="en-US" smtClean="0"/>
              <a:pPr eaLnBrk="1" hangingPunct="1">
                <a:spcBef>
                  <a:spcPct val="0"/>
                </a:spcBef>
              </a:pPr>
              <a:t>60</a:t>
            </a:fld>
            <a:endParaRPr lang="en-US" alt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288622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A541BB-B710-4E63-82DB-7F625D73A256}" type="slidenum">
              <a:rPr lang="ar-SA" altLang="en-US" smtClean="0"/>
              <a:pPr eaLnBrk="1" hangingPunct="1">
                <a:spcBef>
                  <a:spcPct val="0"/>
                </a:spcBef>
              </a:pPr>
              <a:t>63</a:t>
            </a:fld>
            <a:endParaRPr lang="en-US" altLang="en-US"/>
          </a:p>
        </p:txBody>
      </p:sp>
      <p:sp>
        <p:nvSpPr>
          <p:cNvPr id="17510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75108"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126266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5D77E2-FC59-443A-AD8E-10BC77E99B02}" type="slidenum">
              <a:rPr lang="ar-SA" altLang="en-US" smtClean="0"/>
              <a:pPr eaLnBrk="1" hangingPunct="1">
                <a:spcBef>
                  <a:spcPct val="0"/>
                </a:spcBef>
              </a:pPr>
              <a:t>18</a:t>
            </a:fld>
            <a:endParaRPr lang="en-US" altLang="en-US"/>
          </a:p>
        </p:txBody>
      </p:sp>
      <p:sp>
        <p:nvSpPr>
          <p:cNvPr id="15667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5667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68649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F3C0FFD-3E8E-4C63-A820-6C115A6259A8}" type="slidenum">
              <a:rPr lang="ar-SA" altLang="en-US" smtClean="0"/>
              <a:pPr eaLnBrk="1" hangingPunct="1">
                <a:spcBef>
                  <a:spcPct val="0"/>
                </a:spcBef>
              </a:pPr>
              <a:t>64</a:t>
            </a:fld>
            <a:endParaRPr lang="en-US" altLang="en-US"/>
          </a:p>
        </p:txBody>
      </p:sp>
      <p:sp>
        <p:nvSpPr>
          <p:cNvPr id="176131" name="Rectangle 2"/>
          <p:cNvSpPr>
            <a:spLocks noGrp="1" noRot="1" noChangeAspect="1" noChangeArrowheads="1" noTextEdit="1"/>
          </p:cNvSpPr>
          <p:nvPr>
            <p:ph type="sldImg"/>
          </p:nvPr>
        </p:nvSpPr>
        <p:spPr>
          <a:xfrm>
            <a:off x="1150938" y="692150"/>
            <a:ext cx="4556125" cy="3416300"/>
          </a:xfrm>
          <a:ln/>
        </p:spPr>
      </p:sp>
      <p:sp>
        <p:nvSpPr>
          <p:cNvPr id="176132"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418380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025B75E-5443-40C4-A338-12AE82795F7E}" type="slidenum">
              <a:rPr lang="ar-SA" altLang="en-US" smtClean="0"/>
              <a:pPr eaLnBrk="1" hangingPunct="1">
                <a:spcBef>
                  <a:spcPct val="0"/>
                </a:spcBef>
              </a:pPr>
              <a:t>66</a:t>
            </a:fld>
            <a:endParaRPr lang="en-US" altLang="en-US"/>
          </a:p>
        </p:txBody>
      </p:sp>
      <p:sp>
        <p:nvSpPr>
          <p:cNvPr id="178179" name="Rectangle 2"/>
          <p:cNvSpPr>
            <a:spLocks noGrp="1" noRot="1" noChangeAspect="1" noChangeArrowheads="1" noTextEdit="1"/>
          </p:cNvSpPr>
          <p:nvPr>
            <p:ph type="sldImg"/>
          </p:nvPr>
        </p:nvSpPr>
        <p:spPr>
          <a:xfrm>
            <a:off x="1150938" y="692150"/>
            <a:ext cx="4556125" cy="3416300"/>
          </a:xfrm>
          <a:ln/>
        </p:spPr>
      </p:sp>
      <p:sp>
        <p:nvSpPr>
          <p:cNvPr id="178180"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3342388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6ECAC79-F192-4732-9057-CD0C3134414A}" type="slidenum">
              <a:rPr lang="ar-SA" altLang="en-US" smtClean="0"/>
              <a:pPr eaLnBrk="1" hangingPunct="1">
                <a:spcBef>
                  <a:spcPct val="0"/>
                </a:spcBef>
              </a:pPr>
              <a:t>74</a:t>
            </a:fld>
            <a:endParaRPr lang="en-US" altLang="en-US"/>
          </a:p>
        </p:txBody>
      </p:sp>
      <p:sp>
        <p:nvSpPr>
          <p:cNvPr id="180227" name="Rectangle 2"/>
          <p:cNvSpPr>
            <a:spLocks noGrp="1" noRot="1" noChangeAspect="1" noChangeArrowheads="1" noTextEdit="1"/>
          </p:cNvSpPr>
          <p:nvPr>
            <p:ph type="sldImg"/>
          </p:nvPr>
        </p:nvSpPr>
        <p:spPr>
          <a:xfrm>
            <a:off x="1150938" y="692150"/>
            <a:ext cx="4556125" cy="3416300"/>
          </a:xfrm>
          <a:ln/>
        </p:spPr>
      </p:sp>
      <p:sp>
        <p:nvSpPr>
          <p:cNvPr id="180228"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265186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4025B88-C724-4967-81D5-6D71C3E51B19}" type="slidenum">
              <a:rPr lang="ar-SA" altLang="en-US" smtClean="0"/>
              <a:pPr eaLnBrk="1" hangingPunct="1">
                <a:spcBef>
                  <a:spcPct val="0"/>
                </a:spcBef>
              </a:pPr>
              <a:t>76</a:t>
            </a:fld>
            <a:endParaRPr lang="en-US" altLang="en-US"/>
          </a:p>
        </p:txBody>
      </p:sp>
      <p:sp>
        <p:nvSpPr>
          <p:cNvPr id="18125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81252"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396639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73703F2-726B-4AAB-91F3-CC754A5DB411}" type="slidenum">
              <a:rPr lang="ar-SA" altLang="en-US" smtClean="0"/>
              <a:pPr eaLnBrk="1" hangingPunct="1">
                <a:spcBef>
                  <a:spcPct val="0"/>
                </a:spcBef>
              </a:pPr>
              <a:t>20</a:t>
            </a:fld>
            <a:endParaRPr lang="en-US" altLang="en-US"/>
          </a:p>
        </p:txBody>
      </p:sp>
      <p:sp>
        <p:nvSpPr>
          <p:cNvPr id="157699"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57700"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101053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EAB8102-A3DA-4CB5-9734-268868B35E13}" type="slidenum">
              <a:rPr lang="ar-SA" altLang="en-US" smtClean="0"/>
              <a:pPr eaLnBrk="1" hangingPunct="1">
                <a:spcBef>
                  <a:spcPct val="0"/>
                </a:spcBef>
              </a:pPr>
              <a:t>22</a:t>
            </a:fld>
            <a:endParaRPr lang="en-US" altLang="en-US"/>
          </a:p>
        </p:txBody>
      </p:sp>
      <p:sp>
        <p:nvSpPr>
          <p:cNvPr id="158723"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58724" name="Rectangle 3"/>
          <p:cNvSpPr>
            <a:spLocks noGrp="1" noChangeArrowheads="1"/>
          </p:cNvSpPr>
          <p:nvPr>
            <p:ph type="body" idx="1"/>
          </p:nvPr>
        </p:nvSpPr>
        <p:spPr>
          <a:xfrm>
            <a:off x="914400" y="4343400"/>
            <a:ext cx="5029200" cy="4114800"/>
          </a:xfrm>
          <a:noFill/>
        </p:spPr>
        <p:txBody>
          <a:bodyPr/>
          <a:lstStyle/>
          <a:p>
            <a:pPr eaLnBrk="1" hangingPunct="1"/>
            <a:endParaRPr lang="da-DK" altLang="en-US"/>
          </a:p>
        </p:txBody>
      </p:sp>
    </p:spTree>
    <p:extLst>
      <p:ext uri="{BB962C8B-B14F-4D97-AF65-F5344CB8AC3E}">
        <p14:creationId xmlns:p14="http://schemas.microsoft.com/office/powerpoint/2010/main" val="245390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153FCA7F-F43D-4CC4-A863-DFADE3A4A979}" type="slidenum">
              <a:rPr lang="ar-SA" altLang="en-US"/>
              <a:pPr algn="r" eaLnBrk="1" hangingPunct="1">
                <a:spcBef>
                  <a:spcPct val="0"/>
                </a:spcBef>
              </a:pPr>
              <a:t>24</a:t>
            </a:fld>
            <a:endParaRPr lang="en-US" altLang="en-US"/>
          </a:p>
        </p:txBody>
      </p:sp>
      <p:sp>
        <p:nvSpPr>
          <p:cNvPr id="15974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59748"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370215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414F23E-96B2-4602-8B30-CE0EE67C6996}" type="slidenum">
              <a:rPr lang="ar-SA" altLang="en-US" smtClean="0"/>
              <a:pPr eaLnBrk="1" hangingPunct="1">
                <a:spcBef>
                  <a:spcPct val="0"/>
                </a:spcBef>
              </a:pPr>
              <a:t>25</a:t>
            </a:fld>
            <a:endParaRPr lang="en-US" altLang="en-US"/>
          </a:p>
        </p:txBody>
      </p:sp>
      <p:sp>
        <p:nvSpPr>
          <p:cNvPr id="16077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60772"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47484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DE7A624-0B90-446F-9EEF-4C9DE164096B}" type="slidenum">
              <a:rPr lang="ar-SA" altLang="en-US"/>
              <a:pPr algn="r" eaLnBrk="1" hangingPunct="1">
                <a:spcBef>
                  <a:spcPct val="0"/>
                </a:spcBef>
              </a:pPr>
              <a:t>26</a:t>
            </a:fld>
            <a:endParaRPr lang="en-US" altLang="en-US"/>
          </a:p>
        </p:txBody>
      </p:sp>
      <p:sp>
        <p:nvSpPr>
          <p:cNvPr id="16179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6179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353872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E5FAAAE-654E-4619-B96B-60A9CF1FAB65}" type="slidenum">
              <a:rPr lang="ar-SA" altLang="en-US"/>
              <a:pPr algn="r" eaLnBrk="1" hangingPunct="1">
                <a:spcBef>
                  <a:spcPct val="0"/>
                </a:spcBef>
              </a:pPr>
              <a:t>27</a:t>
            </a:fld>
            <a:endParaRPr lang="en-US" altLang="en-US"/>
          </a:p>
        </p:txBody>
      </p:sp>
      <p:sp>
        <p:nvSpPr>
          <p:cNvPr id="16281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a:p>
        </p:txBody>
      </p:sp>
    </p:spTree>
    <p:extLst>
      <p:ext uri="{BB962C8B-B14F-4D97-AF65-F5344CB8AC3E}">
        <p14:creationId xmlns:p14="http://schemas.microsoft.com/office/powerpoint/2010/main" val="17516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defTabSz="911225" eaLnBrk="0" hangingPunct="0">
              <a:spcBef>
                <a:spcPct val="30000"/>
              </a:spcBef>
              <a:defRPr sz="1200">
                <a:solidFill>
                  <a:schemeClr val="tx1"/>
                </a:solidFill>
                <a:latin typeface="Arial" charset="0"/>
                <a:cs typeface="Arial" charset="0"/>
              </a:defRPr>
            </a:lvl1pPr>
            <a:lvl2pPr marL="742950" indent="-285750" defTabSz="911225" eaLnBrk="0" hangingPunct="0">
              <a:spcBef>
                <a:spcPct val="30000"/>
              </a:spcBef>
              <a:defRPr sz="1200">
                <a:solidFill>
                  <a:schemeClr val="tx1"/>
                </a:solidFill>
                <a:latin typeface="Arial" charset="0"/>
                <a:cs typeface="Arial" charset="0"/>
              </a:defRPr>
            </a:lvl2pPr>
            <a:lvl3pPr marL="1143000" indent="-228600" defTabSz="911225" eaLnBrk="0" hangingPunct="0">
              <a:spcBef>
                <a:spcPct val="30000"/>
              </a:spcBef>
              <a:defRPr sz="1200">
                <a:solidFill>
                  <a:schemeClr val="tx1"/>
                </a:solidFill>
                <a:latin typeface="Arial" charset="0"/>
                <a:cs typeface="Arial" charset="0"/>
              </a:defRPr>
            </a:lvl3pPr>
            <a:lvl4pPr marL="1600200" indent="-228600" defTabSz="911225" eaLnBrk="0" hangingPunct="0">
              <a:spcBef>
                <a:spcPct val="30000"/>
              </a:spcBef>
              <a:defRPr sz="1200">
                <a:solidFill>
                  <a:schemeClr val="tx1"/>
                </a:solidFill>
                <a:latin typeface="Arial" charset="0"/>
                <a:cs typeface="Arial" charset="0"/>
              </a:defRPr>
            </a:lvl4pPr>
            <a:lvl5pPr marL="2057400" indent="-228600" defTabSz="911225" eaLnBrk="0" hangingPunct="0">
              <a:spcBef>
                <a:spcPct val="30000"/>
              </a:spcBef>
              <a:defRPr sz="1200">
                <a:solidFill>
                  <a:schemeClr val="tx1"/>
                </a:solidFill>
                <a:latin typeface="Arial" charset="0"/>
                <a:cs typeface="Arial" charset="0"/>
              </a:defRPr>
            </a:lvl5pPr>
            <a:lvl6pPr marL="2514600" indent="-228600" defTabSz="911225" eaLnBrk="0" fontAlgn="base" hangingPunct="0">
              <a:spcBef>
                <a:spcPct val="30000"/>
              </a:spcBef>
              <a:spcAft>
                <a:spcPct val="0"/>
              </a:spcAft>
              <a:defRPr sz="1200">
                <a:solidFill>
                  <a:schemeClr val="tx1"/>
                </a:solidFill>
                <a:latin typeface="Arial" charset="0"/>
                <a:cs typeface="Arial" charset="0"/>
              </a:defRPr>
            </a:lvl6pPr>
            <a:lvl7pPr marL="2971800" indent="-228600" defTabSz="911225" eaLnBrk="0" fontAlgn="base" hangingPunct="0">
              <a:spcBef>
                <a:spcPct val="30000"/>
              </a:spcBef>
              <a:spcAft>
                <a:spcPct val="0"/>
              </a:spcAft>
              <a:defRPr sz="1200">
                <a:solidFill>
                  <a:schemeClr val="tx1"/>
                </a:solidFill>
                <a:latin typeface="Arial" charset="0"/>
                <a:cs typeface="Arial" charset="0"/>
              </a:defRPr>
            </a:lvl7pPr>
            <a:lvl8pPr marL="3429000" indent="-228600" defTabSz="911225" eaLnBrk="0" fontAlgn="base" hangingPunct="0">
              <a:spcBef>
                <a:spcPct val="30000"/>
              </a:spcBef>
              <a:spcAft>
                <a:spcPct val="0"/>
              </a:spcAft>
              <a:defRPr sz="1200">
                <a:solidFill>
                  <a:schemeClr val="tx1"/>
                </a:solidFill>
                <a:latin typeface="Arial" charset="0"/>
                <a:cs typeface="Arial" charset="0"/>
              </a:defRPr>
            </a:lvl8pPr>
            <a:lvl9pPr marL="3886200" indent="-228600" defTabSz="91122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7EBD7AF-CA0C-4432-8856-9B1B378B8A1E}" type="slidenum">
              <a:rPr lang="ar-SA" altLang="en-US" smtClean="0"/>
              <a:pPr>
                <a:spcBef>
                  <a:spcPct val="0"/>
                </a:spcBef>
              </a:pPr>
              <a:t>31</a:t>
            </a:fld>
            <a:endParaRPr lang="en-US" altLang="en-US"/>
          </a:p>
        </p:txBody>
      </p:sp>
      <p:sp>
        <p:nvSpPr>
          <p:cNvPr id="163843" name="Rectangle 1"/>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63844" name="Rectangle 2"/>
          <p:cNvSpPr>
            <a:spLocks noGrp="1" noChangeArrowheads="1"/>
          </p:cNvSpPr>
          <p:nvPr>
            <p:ph type="body" idx="1"/>
          </p:nvPr>
        </p:nvSpPr>
        <p:spPr>
          <a:noFill/>
        </p:spPr>
        <p:txBody>
          <a:bodyPr/>
          <a:lstStyle/>
          <a:p>
            <a:endParaRPr lang="ar-JO" altLang="en-US"/>
          </a:p>
        </p:txBody>
      </p:sp>
    </p:spTree>
    <p:extLst>
      <p:ext uri="{BB962C8B-B14F-4D97-AF65-F5344CB8AC3E}">
        <p14:creationId xmlns:p14="http://schemas.microsoft.com/office/powerpoint/2010/main" val="324412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9557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30809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8613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314040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157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569423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55615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87097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8994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9969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916238-4D03-4630-AA88-3070DA60409A}"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34297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916238-4D03-4630-AA88-3070DA60409A}"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3401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916238-4D03-4630-AA88-3070DA60409A}"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76609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16238-4D03-4630-AA88-3070DA60409A}"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68100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61261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08536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916238-4D03-4630-AA88-3070DA60409A}" type="datetimeFigureOut">
              <a:rPr lang="en-US" smtClean="0"/>
              <a:pPr/>
              <a:t>4/4/2022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935F0F4-36FC-4413-A313-7A46B4ED2D6E}" type="slidenum">
              <a:rPr lang="en-US" smtClean="0"/>
              <a:pPr/>
              <a:t>‹#›</a:t>
            </a:fld>
            <a:endParaRPr lang="en-US"/>
          </a:p>
        </p:txBody>
      </p:sp>
    </p:spTree>
    <p:extLst>
      <p:ext uri="{BB962C8B-B14F-4D97-AF65-F5344CB8AC3E}">
        <p14:creationId xmlns:p14="http://schemas.microsoft.com/office/powerpoint/2010/main" val="638988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0.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 /><Relationship Id="rId2" Type="http://schemas.openxmlformats.org/officeDocument/2006/relationships/slideLayout" Target="../slideLayouts/slideLayout7.xml" /><Relationship Id="rId1" Type="http://schemas.openxmlformats.org/officeDocument/2006/relationships/vmlDrawing" Target="../drawings/vmlDrawing1.vml" /><Relationship Id="rId5" Type="http://schemas.openxmlformats.org/officeDocument/2006/relationships/image" Target="../media/image20.wmf" /><Relationship Id="rId4" Type="http://schemas.openxmlformats.org/officeDocument/2006/relationships/oleObject" Target="../embeddings/oleObject1.bin"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0.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9.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0.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notesSlide" Target="../notesSlides/notesSlide18.xml" /><Relationship Id="rId1" Type="http://schemas.openxmlformats.org/officeDocument/2006/relationships/slideLayout" Target="../slideLayouts/slideLayout9.xml" /></Relationships>
</file>

<file path=ppt/slides/_rels/slide61.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70.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6.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2"/>
          <p:cNvSpPr>
            <a:spLocks noGrp="1"/>
          </p:cNvSpPr>
          <p:nvPr>
            <p:ph type="body" idx="1"/>
          </p:nvPr>
        </p:nvSpPr>
        <p:spPr>
          <a:xfrm>
            <a:off x="838200" y="990600"/>
            <a:ext cx="7772400" cy="1500188"/>
          </a:xfrm>
        </p:spPr>
        <p:txBody>
          <a:bodyPr>
            <a:normAutofit fontScale="25000" lnSpcReduction="20000"/>
          </a:bodyPr>
          <a:lstStyle/>
          <a:p>
            <a:pPr algn="ctr"/>
            <a:endParaRPr lang="en-US" altLang="en-US" sz="3600" dirty="0">
              <a:latin typeface="Copperplate Gothic Light" pitchFamily="34" charset="0"/>
            </a:endParaRPr>
          </a:p>
          <a:p>
            <a:pPr algn="ctr"/>
            <a:endParaRPr lang="en-US" altLang="en-US" sz="3600" dirty="0">
              <a:latin typeface="Copperplate Gothic Light" pitchFamily="34" charset="0"/>
            </a:endParaRPr>
          </a:p>
          <a:p>
            <a:pPr algn="ctr"/>
            <a:endParaRPr lang="en-US" altLang="en-US" sz="3600" dirty="0">
              <a:latin typeface="Copperplate Gothic Light" pitchFamily="34" charset="0"/>
            </a:endParaRPr>
          </a:p>
          <a:p>
            <a:pPr algn="ctr"/>
            <a:r>
              <a:rPr lang="en-US" altLang="en-US" sz="9600" b="1" dirty="0">
                <a:solidFill>
                  <a:schemeClr val="tx1"/>
                </a:solidFill>
                <a:latin typeface="Arial Rounded MT Bold" panose="020F0704030504030204" pitchFamily="34" charset="0"/>
              </a:rPr>
              <a:t>Hemolytic anemia</a:t>
            </a:r>
          </a:p>
          <a:p>
            <a:pPr algn="ctr"/>
            <a:r>
              <a:rPr lang="en-US" altLang="en-US" sz="9600" b="1" dirty="0" err="1">
                <a:solidFill>
                  <a:schemeClr val="tx1"/>
                </a:solidFill>
                <a:latin typeface="Arial Rounded MT Bold" panose="020F0704030504030204" pitchFamily="34" charset="0"/>
              </a:rPr>
              <a:t>Hemoglobinopathies</a:t>
            </a:r>
            <a:r>
              <a:rPr lang="en-US" altLang="en-US" sz="9600" b="1" dirty="0">
                <a:solidFill>
                  <a:schemeClr val="tx1"/>
                </a:solidFill>
                <a:latin typeface="Arial Rounded MT Bold" panose="020F0704030504030204" pitchFamily="34" charset="0"/>
              </a:rPr>
              <a:t> </a:t>
            </a:r>
            <a:endParaRPr lang="ar-JO" altLang="en-US" sz="9600" b="1" dirty="0">
              <a:solidFill>
                <a:schemeClr val="tx1"/>
              </a:solidFill>
              <a:latin typeface="Arial Rounded MT Bold" panose="020F0704030504030204" pitchFamily="34" charset="0"/>
            </a:endParaRPr>
          </a:p>
        </p:txBody>
      </p:sp>
      <p:sp>
        <p:nvSpPr>
          <p:cNvPr id="3" name="Subtitle 2"/>
          <p:cNvSpPr txBox="1">
            <a:spLocks/>
          </p:cNvSpPr>
          <p:nvPr/>
        </p:nvSpPr>
        <p:spPr>
          <a:xfrm>
            <a:off x="838200" y="3810000"/>
            <a:ext cx="6400800" cy="1752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dirty="0">
                <a:solidFill>
                  <a:schemeClr val="tx1"/>
                </a:solidFill>
              </a:rPr>
              <a:t>Dr. </a:t>
            </a:r>
            <a:r>
              <a:rPr lang="en-US" dirty="0" err="1">
                <a:solidFill>
                  <a:schemeClr val="tx1"/>
                </a:solidFill>
              </a:rPr>
              <a:t>Sura</a:t>
            </a:r>
            <a:r>
              <a:rPr lang="en-US" dirty="0">
                <a:solidFill>
                  <a:schemeClr val="tx1"/>
                </a:solidFill>
              </a:rPr>
              <a:t> Al </a:t>
            </a:r>
            <a:r>
              <a:rPr lang="en-US" dirty="0" err="1">
                <a:solidFill>
                  <a:schemeClr val="tx1"/>
                </a:solidFill>
              </a:rPr>
              <a:t>Rawabdeh</a:t>
            </a:r>
            <a:endParaRPr lang="en-US" dirty="0">
              <a:solidFill>
                <a:schemeClr val="tx1"/>
              </a:solidFill>
            </a:endParaRPr>
          </a:p>
          <a:p>
            <a:pPr algn="ctr"/>
            <a:r>
              <a:rPr lang="en-US" dirty="0">
                <a:solidFill>
                  <a:schemeClr val="tx1"/>
                </a:solidFill>
              </a:rPr>
              <a:t>April 4</a:t>
            </a:r>
            <a:r>
              <a:rPr lang="en-US" baseline="30000" dirty="0">
                <a:solidFill>
                  <a:schemeClr val="tx1"/>
                </a:solidFill>
              </a:rPr>
              <a:t>th</a:t>
            </a:r>
            <a:r>
              <a:rPr lang="en-US" dirty="0">
                <a:solidFill>
                  <a:schemeClr val="tx1"/>
                </a:solidFill>
              </a:rPr>
              <a:t> 2022</a:t>
            </a:r>
          </a:p>
        </p:txBody>
      </p:sp>
    </p:spTree>
    <p:extLst>
      <p:ext uri="{BB962C8B-B14F-4D97-AF65-F5344CB8AC3E}">
        <p14:creationId xmlns:p14="http://schemas.microsoft.com/office/powerpoint/2010/main" val="368372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274638"/>
            <a:ext cx="8305800" cy="5897562"/>
          </a:xfrm>
        </p:spPr>
        <p:txBody>
          <a:bodyPr/>
          <a:lstStyle/>
          <a:p>
            <a:pPr algn="l"/>
            <a:r>
              <a:rPr lang="en-US" altLang="en-US" dirty="0">
                <a:latin typeface="Copperplate Gothic Bold" pitchFamily="34" charset="0"/>
              </a:rPr>
              <a:t>Clues?</a:t>
            </a:r>
            <a:br>
              <a:rPr lang="en-US" altLang="en-US" dirty="0">
                <a:latin typeface="Copperplate Gothic Bold" pitchFamily="34" charset="0"/>
              </a:rPr>
            </a:br>
            <a:br>
              <a:rPr lang="en-US" altLang="en-US" dirty="0">
                <a:latin typeface="Copperplate Gothic Bold" pitchFamily="34" charset="0"/>
              </a:rPr>
            </a:br>
            <a:r>
              <a:rPr lang="en-US" altLang="en-US" sz="3200" dirty="0">
                <a:latin typeface="Corbel" pitchFamily="34" charset="0"/>
              </a:rPr>
              <a:t>Intravascular Hemolysis:</a:t>
            </a:r>
            <a:br>
              <a:rPr lang="en-US" altLang="en-US" sz="3200" dirty="0">
                <a:latin typeface="Corbel" pitchFamily="34" charset="0"/>
              </a:rPr>
            </a:br>
            <a:r>
              <a:rPr lang="en-US" altLang="en-US" sz="2800" dirty="0">
                <a:latin typeface="Corbel" pitchFamily="34" charset="0"/>
              </a:rPr>
              <a:t>*</a:t>
            </a:r>
            <a:r>
              <a:rPr lang="en-US" altLang="en-US" sz="2800" dirty="0" err="1">
                <a:latin typeface="Corbel" pitchFamily="34" charset="0"/>
              </a:rPr>
              <a:t>Hburia</a:t>
            </a:r>
            <a:r>
              <a:rPr lang="en-US" altLang="en-US" sz="2800" dirty="0">
                <a:latin typeface="Corbel" pitchFamily="34" charset="0"/>
              </a:rPr>
              <a:t>, </a:t>
            </a:r>
            <a:r>
              <a:rPr lang="en-US" altLang="en-US" sz="2800" dirty="0" err="1">
                <a:latin typeface="Corbel" pitchFamily="34" charset="0"/>
              </a:rPr>
              <a:t>Hbemia</a:t>
            </a:r>
            <a:r>
              <a:rPr lang="en-US" altLang="en-US" sz="2800" dirty="0">
                <a:latin typeface="Corbel" pitchFamily="34" charset="0"/>
              </a:rPr>
              <a:t>, and </a:t>
            </a:r>
            <a:r>
              <a:rPr lang="en-US" altLang="en-US" sz="2800" dirty="0" err="1">
                <a:latin typeface="Corbel" pitchFamily="34" charset="0"/>
              </a:rPr>
              <a:t>Hemosiderinuria</a:t>
            </a:r>
            <a:br>
              <a:rPr lang="en-US" altLang="en-US" sz="2800" dirty="0">
                <a:latin typeface="Corbel" pitchFamily="34" charset="0"/>
              </a:rPr>
            </a:br>
            <a:r>
              <a:rPr lang="en-US" altLang="en-US" sz="2800" dirty="0">
                <a:latin typeface="Corbel" pitchFamily="34" charset="0"/>
              </a:rPr>
              <a:t>*Marked decrease in Haptoglobin “almost absent”</a:t>
            </a:r>
            <a:br>
              <a:rPr lang="en-US" altLang="en-US" sz="2800" dirty="0">
                <a:latin typeface="Corbel" pitchFamily="34" charset="0"/>
              </a:rPr>
            </a:br>
            <a:br>
              <a:rPr lang="en-US" altLang="en-US" sz="3200" dirty="0">
                <a:latin typeface="Corbel" pitchFamily="34" charset="0"/>
              </a:rPr>
            </a:br>
            <a:r>
              <a:rPr lang="en-US" altLang="en-US" sz="3200" dirty="0">
                <a:latin typeface="Corbel" pitchFamily="34" charset="0"/>
              </a:rPr>
              <a:t>Extravascular Hemolysis:</a:t>
            </a:r>
            <a:br>
              <a:rPr lang="en-US" altLang="en-US" sz="3200" dirty="0">
                <a:latin typeface="Corbel" pitchFamily="34" charset="0"/>
              </a:rPr>
            </a:br>
            <a:r>
              <a:rPr lang="en-US" altLang="en-US" sz="3200" dirty="0">
                <a:latin typeface="Corbel" pitchFamily="34" charset="0"/>
              </a:rPr>
              <a:t>*</a:t>
            </a:r>
            <a:r>
              <a:rPr lang="en-US" altLang="en-US" sz="2800" dirty="0">
                <a:latin typeface="Corbel" pitchFamily="34" charset="0"/>
              </a:rPr>
              <a:t>More common</a:t>
            </a:r>
            <a:br>
              <a:rPr lang="en-US" altLang="en-US" sz="2800" dirty="0">
                <a:latin typeface="Corbel" pitchFamily="34" charset="0"/>
              </a:rPr>
            </a:br>
            <a:r>
              <a:rPr lang="en-US" altLang="en-US" sz="2800" dirty="0">
                <a:latin typeface="Corbel" pitchFamily="34" charset="0"/>
              </a:rPr>
              <a:t>*No </a:t>
            </a:r>
            <a:r>
              <a:rPr lang="en-US" altLang="en-US" sz="2800" dirty="0" err="1">
                <a:latin typeface="Corbel" pitchFamily="34" charset="0"/>
              </a:rPr>
              <a:t>Hburia</a:t>
            </a:r>
            <a:r>
              <a:rPr lang="en-US" altLang="en-US" sz="2800" dirty="0">
                <a:latin typeface="Corbel" pitchFamily="34" charset="0"/>
              </a:rPr>
              <a:t>, </a:t>
            </a:r>
            <a:r>
              <a:rPr lang="en-US" altLang="en-US" sz="2800" dirty="0" err="1">
                <a:latin typeface="Corbel" pitchFamily="34" charset="0"/>
              </a:rPr>
              <a:t>Hbemia</a:t>
            </a:r>
            <a:r>
              <a:rPr lang="en-US" altLang="en-US" sz="2800" dirty="0">
                <a:latin typeface="Corbel" pitchFamily="34" charset="0"/>
              </a:rPr>
              <a:t>, and </a:t>
            </a:r>
            <a:r>
              <a:rPr lang="en-US" altLang="en-US" sz="2800" dirty="0" err="1">
                <a:latin typeface="Corbel" pitchFamily="34" charset="0"/>
              </a:rPr>
              <a:t>Hemosiderinuria</a:t>
            </a:r>
            <a:br>
              <a:rPr lang="en-US" altLang="en-US" sz="2800" dirty="0">
                <a:latin typeface="Corbel" pitchFamily="34" charset="0"/>
              </a:rPr>
            </a:br>
            <a:r>
              <a:rPr lang="en-US" altLang="en-US" sz="2800" dirty="0">
                <a:latin typeface="Corbel" pitchFamily="34" charset="0"/>
              </a:rPr>
              <a:t>*Mild decrease in Haptoglobin</a:t>
            </a:r>
            <a:br>
              <a:rPr lang="en-US" altLang="en-US" sz="2800" dirty="0">
                <a:latin typeface="Corbel" pitchFamily="34" charset="0"/>
              </a:rPr>
            </a:br>
            <a:r>
              <a:rPr lang="en-US" altLang="en-US" sz="2800" dirty="0">
                <a:latin typeface="Corbel" pitchFamily="34" charset="0"/>
              </a:rPr>
              <a:t>*Splenomegaly</a:t>
            </a:r>
            <a:endParaRPr lang="ar-JO" altLang="en-US" sz="2800" dirty="0">
              <a:latin typeface="Copperplate Gothic Bold" pitchFamily="34" charset="0"/>
            </a:endParaRPr>
          </a:p>
        </p:txBody>
      </p:sp>
    </p:spTree>
    <p:extLst>
      <p:ext uri="{BB962C8B-B14F-4D97-AF65-F5344CB8AC3E}">
        <p14:creationId xmlns:p14="http://schemas.microsoft.com/office/powerpoint/2010/main" val="146776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Features of Hemolytic Anemia</a:t>
            </a:r>
          </a:p>
        </p:txBody>
      </p:sp>
      <p:sp>
        <p:nvSpPr>
          <p:cNvPr id="7" name="Content Placeholder 6"/>
          <p:cNvSpPr>
            <a:spLocks noGrp="1"/>
          </p:cNvSpPr>
          <p:nvPr>
            <p:ph idx="1"/>
          </p:nvPr>
        </p:nvSpPr>
        <p:spPr>
          <a:xfrm>
            <a:off x="381000" y="2160590"/>
            <a:ext cx="8762999" cy="3880773"/>
          </a:xfrm>
        </p:spPr>
        <p:txBody>
          <a:bodyPr/>
          <a:lstStyle/>
          <a:p>
            <a:r>
              <a:rPr lang="en-US" sz="2000" dirty="0">
                <a:latin typeface="Arial Rounded MT Bold" panose="020F0704030504030204" pitchFamily="34" charset="0"/>
              </a:rPr>
              <a:t>A feature of both intravascular and extravascular hemolysis is decreased serum levels of </a:t>
            </a:r>
            <a:r>
              <a:rPr lang="en-US" sz="2000" dirty="0" err="1">
                <a:latin typeface="Arial Rounded MT Bold" panose="020F0704030504030204" pitchFamily="34" charset="0"/>
              </a:rPr>
              <a:t>haptoglobin</a:t>
            </a:r>
            <a:r>
              <a:rPr lang="en-US" sz="2000" dirty="0">
                <a:latin typeface="Arial Rounded MT Bold" panose="020F0704030504030204" pitchFamily="34" charset="0"/>
              </a:rPr>
              <a:t>, a plasma protein that binds free hemoglobin and is then removed from the circulation.</a:t>
            </a:r>
          </a:p>
          <a:p>
            <a:pPr marL="0" indent="0">
              <a:buNone/>
            </a:pPr>
            <a:r>
              <a:rPr lang="en-US" sz="2000" dirty="0">
                <a:latin typeface="Arial Rounded MT Bold" panose="020F0704030504030204" pitchFamily="34" charset="0"/>
              </a:rPr>
              <a:t> </a:t>
            </a:r>
          </a:p>
          <a:p>
            <a:pPr>
              <a:buFont typeface="Wingdings" panose="05000000000000000000" pitchFamily="2" charset="2"/>
              <a:buChar char="Ø"/>
            </a:pPr>
            <a:r>
              <a:rPr lang="en-US" sz="2000" dirty="0">
                <a:latin typeface="Arial Rounded MT Bold" panose="020F0704030504030204" pitchFamily="34" charset="0"/>
              </a:rPr>
              <a:t>Apparently macrophages “regurgitate” sufficient hemoglobin during consumption of red cells to cause </a:t>
            </a:r>
            <a:r>
              <a:rPr lang="en-US" sz="2000" dirty="0" err="1">
                <a:latin typeface="Arial Rounded MT Bold" panose="020F0704030504030204" pitchFamily="34" charset="0"/>
              </a:rPr>
              <a:t>haptoglobin</a:t>
            </a:r>
            <a:r>
              <a:rPr lang="en-US" sz="2000" dirty="0">
                <a:latin typeface="Arial Rounded MT Bold" panose="020F0704030504030204" pitchFamily="34" charset="0"/>
              </a:rPr>
              <a:t> levels to fall, even when hemolysis is entirely extravascular</a:t>
            </a:r>
            <a:r>
              <a:rPr lang="en-US" dirty="0"/>
              <a:t>.</a:t>
            </a:r>
          </a:p>
        </p:txBody>
      </p:sp>
    </p:spTree>
    <p:extLst>
      <p:ext uri="{BB962C8B-B14F-4D97-AF65-F5344CB8AC3E}">
        <p14:creationId xmlns:p14="http://schemas.microsoft.com/office/powerpoint/2010/main" val="74278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347713" cy="1320800"/>
          </a:xfrm>
        </p:spPr>
        <p:txBody>
          <a:bodyPr/>
          <a:lstStyle/>
          <a:p>
            <a:r>
              <a:rPr lang="en-US" dirty="0"/>
              <a:t>Marrow Response To Hemolysis</a:t>
            </a:r>
          </a:p>
        </p:txBody>
      </p:sp>
      <p:sp>
        <p:nvSpPr>
          <p:cNvPr id="184323" name="Rectangle 3"/>
          <p:cNvSpPr>
            <a:spLocks noGrp="1" noChangeArrowheads="1"/>
          </p:cNvSpPr>
          <p:nvPr>
            <p:ph idx="1"/>
          </p:nvPr>
        </p:nvSpPr>
        <p:spPr>
          <a:xfrm>
            <a:off x="396875" y="1306513"/>
            <a:ext cx="8505825" cy="5503862"/>
          </a:xfrm>
        </p:spPr>
        <p:txBody>
          <a:bodyPr lIns="92075" tIns="46038" rIns="92075" bIns="46038"/>
          <a:lstStyle/>
          <a:p>
            <a:pPr eaLnBrk="1" hangingPunct="1">
              <a:defRPr/>
            </a:pPr>
            <a:r>
              <a:rPr lang="en-US" sz="2800" dirty="0">
                <a:latin typeface="Corbel" pitchFamily="34" charset="0"/>
              </a:rPr>
              <a:t>Erythroid hyperplasia with decreased M:E ratio, it may reach 1:5. ( normal ratio is 4.5 :1)</a:t>
            </a:r>
          </a:p>
          <a:p>
            <a:pPr eaLnBrk="1" hangingPunct="1">
              <a:defRPr/>
            </a:pPr>
            <a:r>
              <a:rPr lang="en-US" sz="2800" dirty="0">
                <a:latin typeface="Corbel" pitchFamily="34" charset="0"/>
              </a:rPr>
              <a:t>In chronic cases, EMH may take place.</a:t>
            </a:r>
          </a:p>
          <a:p>
            <a:pPr eaLnBrk="1" hangingPunct="1">
              <a:defRPr/>
            </a:pPr>
            <a:r>
              <a:rPr lang="en-US" sz="2800" dirty="0">
                <a:latin typeface="Corbel" pitchFamily="34" charset="0"/>
              </a:rPr>
              <a:t>Erythropoiesis can increase up to 8 times its normal level. Therefore hemolysis may take place without development of anemia. </a:t>
            </a:r>
          </a:p>
          <a:p>
            <a:pPr eaLnBrk="1" hangingPunct="1">
              <a:defRPr/>
            </a:pPr>
            <a:r>
              <a:rPr lang="en-US" sz="2800" dirty="0">
                <a:latin typeface="Corbel" pitchFamily="34" charset="0"/>
              </a:rPr>
              <a:t>Anemia develops if:</a:t>
            </a:r>
          </a:p>
          <a:p>
            <a:pPr lvl="1" eaLnBrk="1" hangingPunct="1">
              <a:defRPr/>
            </a:pPr>
            <a:r>
              <a:rPr lang="en-US" dirty="0">
                <a:latin typeface="Corbel" pitchFamily="34" charset="0"/>
              </a:rPr>
              <a:t>Rate of hemolysis increases beyond the compensatory rate (hemolytic crisis).</a:t>
            </a:r>
          </a:p>
          <a:p>
            <a:pPr lvl="1" eaLnBrk="1" hangingPunct="1">
              <a:defRPr/>
            </a:pPr>
            <a:r>
              <a:rPr lang="en-US" dirty="0">
                <a:latin typeface="Corbel" pitchFamily="34" charset="0"/>
              </a:rPr>
              <a:t>The BM stops producing RBCs (aplastic crisis)</a:t>
            </a:r>
          </a:p>
        </p:txBody>
      </p:sp>
    </p:spTree>
    <p:extLst>
      <p:ext uri="{BB962C8B-B14F-4D97-AF65-F5344CB8AC3E}">
        <p14:creationId xmlns:p14="http://schemas.microsoft.com/office/powerpoint/2010/main" val="242327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Copperplate Gothic Light" panose="020E0507020206020404" pitchFamily="34" charset="0"/>
              </a:rPr>
              <a:t>NORMAL HUMAN HEMOGLOBINS</a:t>
            </a:r>
          </a:p>
        </p:txBody>
      </p:sp>
      <p:sp>
        <p:nvSpPr>
          <p:cNvPr id="60419" name="Rectangle 3"/>
          <p:cNvSpPr>
            <a:spLocks noGrp="1" noChangeArrowheads="1"/>
          </p:cNvSpPr>
          <p:nvPr>
            <p:ph idx="1"/>
          </p:nvPr>
        </p:nvSpPr>
        <p:spPr>
          <a:xfrm>
            <a:off x="685800" y="1582738"/>
            <a:ext cx="7772400" cy="5106987"/>
          </a:xfrm>
        </p:spPr>
        <p:txBody>
          <a:bodyPr lIns="92075" tIns="46038" rIns="92075" bIns="46038"/>
          <a:lstStyle/>
          <a:p>
            <a:pPr eaLnBrk="1" hangingPunct="1">
              <a:lnSpc>
                <a:spcPct val="110000"/>
              </a:lnSpc>
              <a:defRPr/>
            </a:pPr>
            <a:r>
              <a:rPr lang="en-US" sz="2800" u="sng" dirty="0">
                <a:latin typeface="Corbel" pitchFamily="34" charset="0"/>
              </a:rPr>
              <a:t>Hemoglobin A (</a:t>
            </a:r>
            <a:r>
              <a:rPr lang="el-GR" sz="2800" u="sng" dirty="0">
                <a:latin typeface="Corbel" pitchFamily="34" charset="0"/>
              </a:rPr>
              <a:t>α</a:t>
            </a:r>
            <a:r>
              <a:rPr lang="en-US" sz="2800" u="sng" dirty="0">
                <a:latin typeface="Corbel" pitchFamily="34" charset="0"/>
              </a:rPr>
              <a:t>2 </a:t>
            </a:r>
            <a:r>
              <a:rPr lang="el-GR" sz="2800" u="sng" dirty="0">
                <a:latin typeface="Corbel" pitchFamily="34" charset="0"/>
              </a:rPr>
              <a:t>β</a:t>
            </a:r>
            <a:r>
              <a:rPr lang="en-US" sz="2800" u="sng" dirty="0">
                <a:latin typeface="Corbel" pitchFamily="34" charset="0"/>
              </a:rPr>
              <a:t>2): </a:t>
            </a:r>
            <a:r>
              <a:rPr lang="en-US" sz="2800" dirty="0">
                <a:latin typeface="Corbel" pitchFamily="34" charset="0"/>
              </a:rPr>
              <a:t>96% of adult hemoglobin, 5% is composed of glycosylated Hb A (Hb A1c)</a:t>
            </a:r>
          </a:p>
          <a:p>
            <a:pPr>
              <a:lnSpc>
                <a:spcPct val="110000"/>
              </a:lnSpc>
              <a:defRPr/>
            </a:pPr>
            <a:r>
              <a:rPr lang="en-US" sz="2800" u="sng" dirty="0">
                <a:latin typeface="Corbel" pitchFamily="34" charset="0"/>
              </a:rPr>
              <a:t>Hemoglobin F (</a:t>
            </a:r>
            <a:r>
              <a:rPr lang="el-GR" sz="2800" u="sng" dirty="0">
                <a:latin typeface="Corbel" pitchFamily="34" charset="0"/>
              </a:rPr>
              <a:t>α</a:t>
            </a:r>
            <a:r>
              <a:rPr lang="en-US" sz="2800" u="sng" dirty="0">
                <a:latin typeface="Corbel" pitchFamily="34" charset="0"/>
              </a:rPr>
              <a:t>2</a:t>
            </a:r>
            <a:r>
              <a:rPr lang="el-GR" sz="2800" u="sng" dirty="0">
                <a:latin typeface="Corbel" pitchFamily="34" charset="0"/>
              </a:rPr>
              <a:t>γ</a:t>
            </a:r>
            <a:r>
              <a:rPr lang="en-US" sz="2800" u="sng" dirty="0">
                <a:latin typeface="Corbel" pitchFamily="34" charset="0"/>
              </a:rPr>
              <a:t>2) :</a:t>
            </a:r>
          </a:p>
          <a:p>
            <a:pPr lvl="1" eaLnBrk="1" hangingPunct="1">
              <a:lnSpc>
                <a:spcPct val="110000"/>
              </a:lnSpc>
              <a:defRPr/>
            </a:pPr>
            <a:r>
              <a:rPr lang="en-US" dirty="0">
                <a:latin typeface="Corbel" pitchFamily="34" charset="0"/>
              </a:rPr>
              <a:t> 75% at birth </a:t>
            </a:r>
          </a:p>
          <a:p>
            <a:pPr lvl="1" eaLnBrk="1" hangingPunct="1">
              <a:lnSpc>
                <a:spcPct val="110000"/>
              </a:lnSpc>
              <a:defRPr/>
            </a:pPr>
            <a:r>
              <a:rPr lang="en-US" dirty="0">
                <a:latin typeface="Corbel" pitchFamily="34" charset="0"/>
              </a:rPr>
              <a:t>&lt; 5% at 6 months </a:t>
            </a:r>
          </a:p>
          <a:p>
            <a:pPr lvl="1" eaLnBrk="1" hangingPunct="1">
              <a:lnSpc>
                <a:spcPct val="110000"/>
              </a:lnSpc>
              <a:defRPr/>
            </a:pPr>
            <a:r>
              <a:rPr lang="en-US" dirty="0">
                <a:latin typeface="Corbel" pitchFamily="34" charset="0"/>
              </a:rPr>
              <a:t>&lt; 1% in adults</a:t>
            </a:r>
          </a:p>
          <a:p>
            <a:pPr>
              <a:lnSpc>
                <a:spcPct val="110000"/>
              </a:lnSpc>
              <a:defRPr/>
            </a:pPr>
            <a:r>
              <a:rPr lang="en-US" sz="2800" u="sng" dirty="0">
                <a:latin typeface="Corbel" pitchFamily="34" charset="0"/>
              </a:rPr>
              <a:t>Hemoglobin A2 (</a:t>
            </a:r>
            <a:r>
              <a:rPr lang="el-GR" sz="2800" u="sng" dirty="0">
                <a:latin typeface="Corbel" pitchFamily="34" charset="0"/>
              </a:rPr>
              <a:t>α</a:t>
            </a:r>
            <a:r>
              <a:rPr lang="en-US" sz="2800" u="sng" dirty="0">
                <a:latin typeface="Corbel" pitchFamily="34" charset="0"/>
              </a:rPr>
              <a:t>2</a:t>
            </a:r>
            <a:r>
              <a:rPr lang="el-GR" sz="2800" u="sng" dirty="0">
                <a:latin typeface="Corbel" pitchFamily="34" charset="0"/>
              </a:rPr>
              <a:t>δ </a:t>
            </a:r>
            <a:r>
              <a:rPr lang="en-US" sz="2800" u="sng" dirty="0">
                <a:latin typeface="Corbel" pitchFamily="34" charset="0"/>
              </a:rPr>
              <a:t>2): </a:t>
            </a:r>
            <a:r>
              <a:rPr lang="en-US" sz="2800" dirty="0">
                <a:latin typeface="Corbel" pitchFamily="34" charset="0"/>
              </a:rPr>
              <a:t>3% of adult hemoglobin</a:t>
            </a:r>
          </a:p>
        </p:txBody>
      </p:sp>
    </p:spTree>
    <p:extLst>
      <p:ext uri="{BB962C8B-B14F-4D97-AF65-F5344CB8AC3E}">
        <p14:creationId xmlns:p14="http://schemas.microsoft.com/office/powerpoint/2010/main" val="122335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28600"/>
            <a:ext cx="9144000" cy="7365600"/>
          </a:xfrm>
          <a:prstGeom prst="rect">
            <a:avLst/>
          </a:prstGeom>
        </p:spPr>
      </p:pic>
    </p:spTree>
    <p:extLst>
      <p:ext uri="{BB962C8B-B14F-4D97-AF65-F5344CB8AC3E}">
        <p14:creationId xmlns:p14="http://schemas.microsoft.com/office/powerpoint/2010/main" val="387591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types</a:t>
            </a:r>
          </a:p>
        </p:txBody>
      </p:sp>
      <p:sp>
        <p:nvSpPr>
          <p:cNvPr id="3" name="Content Placeholder 2"/>
          <p:cNvSpPr>
            <a:spLocks noGrp="1"/>
          </p:cNvSpPr>
          <p:nvPr>
            <p:ph idx="1"/>
          </p:nvPr>
        </p:nvSpPr>
        <p:spPr>
          <a:xfrm>
            <a:off x="609598" y="2160590"/>
            <a:ext cx="8229601" cy="3880773"/>
          </a:xfrm>
        </p:spPr>
        <p:txBody>
          <a:bodyPr>
            <a:normAutofit/>
          </a:bodyPr>
          <a:lstStyle/>
          <a:p>
            <a:r>
              <a:rPr lang="en-US" sz="2000" dirty="0">
                <a:latin typeface="Arial Rounded MT Bold" panose="020F0704030504030204" pitchFamily="34" charset="0"/>
              </a:rPr>
              <a:t>Normal types of hemoglobin include:</a:t>
            </a:r>
          </a:p>
          <a:p>
            <a:endParaRPr lang="en-US" sz="2000" dirty="0">
              <a:latin typeface="Arial Rounded MT Bold" panose="020F0704030504030204" pitchFamily="34" charset="0"/>
            </a:endParaRPr>
          </a:p>
          <a:p>
            <a:r>
              <a:rPr lang="en-US" sz="2000" b="1" dirty="0">
                <a:solidFill>
                  <a:srgbClr val="C00000"/>
                </a:solidFill>
                <a:latin typeface="Arial Rounded MT Bold" panose="020F0704030504030204" pitchFamily="34" charset="0"/>
              </a:rPr>
              <a:t>Hemoglobin (</a:t>
            </a:r>
            <a:r>
              <a:rPr lang="en-US" sz="2000" b="1" dirty="0" err="1">
                <a:solidFill>
                  <a:srgbClr val="C00000"/>
                </a:solidFill>
                <a:latin typeface="Arial Rounded MT Bold" panose="020F0704030504030204" pitchFamily="34" charset="0"/>
              </a:rPr>
              <a:t>Hgb</a:t>
            </a:r>
            <a:r>
              <a:rPr lang="en-US" sz="2000" b="1" dirty="0">
                <a:solidFill>
                  <a:srgbClr val="C00000"/>
                </a:solidFill>
                <a:latin typeface="Arial Rounded MT Bold" panose="020F0704030504030204" pitchFamily="34" charset="0"/>
              </a:rPr>
              <a:t>) A</a:t>
            </a:r>
            <a:r>
              <a:rPr lang="en-US" sz="2000" dirty="0">
                <a:latin typeface="Arial Rounded MT Bold" panose="020F0704030504030204" pitchFamily="34" charset="0"/>
              </a:rPr>
              <a:t>, the most common type of hemoglobin in healthy adults</a:t>
            </a:r>
          </a:p>
          <a:p>
            <a:r>
              <a:rPr lang="en-US" sz="2000" b="1" dirty="0">
                <a:solidFill>
                  <a:srgbClr val="C00000"/>
                </a:solidFill>
                <a:latin typeface="Arial Rounded MT Bold" panose="020F0704030504030204" pitchFamily="34" charset="0"/>
              </a:rPr>
              <a:t>Hemoglobin (</a:t>
            </a:r>
            <a:r>
              <a:rPr lang="en-US" sz="2000" b="1" dirty="0" err="1">
                <a:solidFill>
                  <a:srgbClr val="C00000"/>
                </a:solidFill>
                <a:latin typeface="Arial Rounded MT Bold" panose="020F0704030504030204" pitchFamily="34" charset="0"/>
              </a:rPr>
              <a:t>Hgb</a:t>
            </a:r>
            <a:r>
              <a:rPr lang="en-US" sz="2000" b="1" dirty="0">
                <a:solidFill>
                  <a:srgbClr val="C00000"/>
                </a:solidFill>
                <a:latin typeface="Arial Rounded MT Bold" panose="020F0704030504030204" pitchFamily="34" charset="0"/>
              </a:rPr>
              <a:t>) F</a:t>
            </a:r>
            <a:r>
              <a:rPr lang="en-US" sz="2000" dirty="0">
                <a:latin typeface="Arial Rounded MT Bold" panose="020F0704030504030204" pitchFamily="34" charset="0"/>
              </a:rPr>
              <a:t>, fetal hemoglobin. This type of hemoglobin is found in unborn babies and newborns. </a:t>
            </a:r>
            <a:r>
              <a:rPr lang="en-US" sz="2000" dirty="0" err="1">
                <a:latin typeface="Arial Rounded MT Bold" panose="020F0704030504030204" pitchFamily="34" charset="0"/>
              </a:rPr>
              <a:t>HgbF</a:t>
            </a:r>
            <a:r>
              <a:rPr lang="en-US" sz="2000" dirty="0">
                <a:latin typeface="Arial Rounded MT Bold" panose="020F0704030504030204" pitchFamily="34" charset="0"/>
              </a:rPr>
              <a:t> is replaced by </a:t>
            </a:r>
            <a:r>
              <a:rPr lang="en-US" sz="2000" dirty="0" err="1">
                <a:latin typeface="Arial Rounded MT Bold" panose="020F0704030504030204" pitchFamily="34" charset="0"/>
              </a:rPr>
              <a:t>HgbA</a:t>
            </a:r>
            <a:r>
              <a:rPr lang="en-US" sz="2000" dirty="0">
                <a:latin typeface="Arial Rounded MT Bold" panose="020F0704030504030204" pitchFamily="34" charset="0"/>
              </a:rPr>
              <a:t> shortly after birth.</a:t>
            </a:r>
          </a:p>
          <a:p>
            <a:r>
              <a:rPr lang="en-US" sz="2000" dirty="0">
                <a:latin typeface="Arial Rounded MT Bold" panose="020F0704030504030204" pitchFamily="34" charset="0"/>
              </a:rPr>
              <a:t>If levels of </a:t>
            </a:r>
            <a:r>
              <a:rPr lang="en-US" sz="2000" dirty="0" err="1">
                <a:latin typeface="Arial Rounded MT Bold" panose="020F0704030504030204" pitchFamily="34" charset="0"/>
              </a:rPr>
              <a:t>HgbA</a:t>
            </a:r>
            <a:r>
              <a:rPr lang="en-US" sz="2000" dirty="0">
                <a:latin typeface="Arial Rounded MT Bold" panose="020F0704030504030204" pitchFamily="34" charset="0"/>
              </a:rPr>
              <a:t> or </a:t>
            </a:r>
            <a:r>
              <a:rPr lang="en-US" sz="2000" dirty="0" err="1">
                <a:latin typeface="Arial Rounded MT Bold" panose="020F0704030504030204" pitchFamily="34" charset="0"/>
              </a:rPr>
              <a:t>HgbF</a:t>
            </a:r>
            <a:r>
              <a:rPr lang="en-US" sz="2000" dirty="0">
                <a:latin typeface="Arial Rounded MT Bold" panose="020F0704030504030204" pitchFamily="34" charset="0"/>
              </a:rPr>
              <a:t> are too high or too low, it can indicate certain types of anemia.</a:t>
            </a:r>
          </a:p>
          <a:p>
            <a:endParaRPr lang="en-US" sz="2000" dirty="0"/>
          </a:p>
        </p:txBody>
      </p:sp>
    </p:spTree>
    <p:extLst>
      <p:ext uri="{BB962C8B-B14F-4D97-AF65-F5344CB8AC3E}">
        <p14:creationId xmlns:p14="http://schemas.microsoft.com/office/powerpoint/2010/main" val="181044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Hemoglobin types</a:t>
            </a:r>
          </a:p>
        </p:txBody>
      </p:sp>
      <p:sp>
        <p:nvSpPr>
          <p:cNvPr id="5" name="Content Placeholder 4"/>
          <p:cNvSpPr>
            <a:spLocks noGrp="1"/>
          </p:cNvSpPr>
          <p:nvPr>
            <p:ph idx="1"/>
          </p:nvPr>
        </p:nvSpPr>
        <p:spPr>
          <a:xfrm>
            <a:off x="228600" y="1143000"/>
            <a:ext cx="8382000" cy="5334000"/>
          </a:xfrm>
        </p:spPr>
        <p:txBody>
          <a:bodyPr>
            <a:noAutofit/>
          </a:bodyPr>
          <a:lstStyle/>
          <a:p>
            <a:r>
              <a:rPr lang="en-US" sz="2000" dirty="0">
                <a:latin typeface="Arial Rounded MT Bold" panose="020F0704030504030204" pitchFamily="34" charset="0"/>
              </a:rPr>
              <a:t>Abnormal types of hemoglobin include:</a:t>
            </a:r>
          </a:p>
          <a:p>
            <a:endParaRPr lang="en-US" sz="2000" dirty="0">
              <a:latin typeface="Arial Rounded MT Bold" panose="020F0704030504030204" pitchFamily="34" charset="0"/>
            </a:endParaRPr>
          </a:p>
          <a:p>
            <a:r>
              <a:rPr lang="en-US" sz="2000" b="1" dirty="0">
                <a:solidFill>
                  <a:srgbClr val="C00000"/>
                </a:solidFill>
                <a:latin typeface="Arial Rounded MT Bold" panose="020F0704030504030204" pitchFamily="34" charset="0"/>
              </a:rPr>
              <a:t>Hemoglobin (</a:t>
            </a:r>
            <a:r>
              <a:rPr lang="en-US" sz="2000" b="1" dirty="0" err="1">
                <a:solidFill>
                  <a:srgbClr val="C00000"/>
                </a:solidFill>
                <a:latin typeface="Arial Rounded MT Bold" panose="020F0704030504030204" pitchFamily="34" charset="0"/>
              </a:rPr>
              <a:t>Hgb</a:t>
            </a:r>
            <a:r>
              <a:rPr lang="en-US" sz="2000" b="1" dirty="0">
                <a:solidFill>
                  <a:srgbClr val="C00000"/>
                </a:solidFill>
                <a:latin typeface="Arial Rounded MT Bold" panose="020F0704030504030204" pitchFamily="34" charset="0"/>
              </a:rPr>
              <a:t>) S</a:t>
            </a:r>
            <a:r>
              <a:rPr lang="en-US" sz="2000" dirty="0">
                <a:latin typeface="Arial Rounded MT Bold" panose="020F0704030504030204" pitchFamily="34" charset="0"/>
              </a:rPr>
              <a:t>. This type of hemoglobin is found in sickle cell disease. Sickle cell disease is an inherited disorder that causes the body to make stiff, sickle-shaped red blood cells. Healthy red blood cells are flexible so they can move easily through blood vessels. Sickle cells can get stuck in the blood vessels, causing severe and chronic pain, infections, and other complications.</a:t>
            </a:r>
          </a:p>
          <a:p>
            <a:r>
              <a:rPr lang="en-US" sz="2000" b="1" dirty="0">
                <a:solidFill>
                  <a:srgbClr val="C00000"/>
                </a:solidFill>
                <a:latin typeface="Arial Rounded MT Bold" panose="020F0704030504030204" pitchFamily="34" charset="0"/>
              </a:rPr>
              <a:t>Hemoglobin (</a:t>
            </a:r>
            <a:r>
              <a:rPr lang="en-US" sz="2000" b="1" dirty="0" err="1">
                <a:solidFill>
                  <a:srgbClr val="C00000"/>
                </a:solidFill>
                <a:latin typeface="Arial Rounded MT Bold" panose="020F0704030504030204" pitchFamily="34" charset="0"/>
              </a:rPr>
              <a:t>Hgb</a:t>
            </a:r>
            <a:r>
              <a:rPr lang="en-US" sz="2000" b="1" dirty="0">
                <a:solidFill>
                  <a:srgbClr val="C00000"/>
                </a:solidFill>
                <a:latin typeface="Arial Rounded MT Bold" panose="020F0704030504030204" pitchFamily="34" charset="0"/>
              </a:rPr>
              <a:t>) C</a:t>
            </a:r>
            <a:r>
              <a:rPr lang="en-US" sz="2000" dirty="0">
                <a:latin typeface="Arial Rounded MT Bold" panose="020F0704030504030204" pitchFamily="34" charset="0"/>
              </a:rPr>
              <a:t>. This type of hemoglobin does not carry oxygen well. It can cause a mild form of anemia.</a:t>
            </a:r>
          </a:p>
          <a:p>
            <a:r>
              <a:rPr lang="en-US" sz="2000" b="1" dirty="0">
                <a:solidFill>
                  <a:srgbClr val="C00000"/>
                </a:solidFill>
                <a:latin typeface="Arial Rounded MT Bold" panose="020F0704030504030204" pitchFamily="34" charset="0"/>
              </a:rPr>
              <a:t>Hemoglobin (</a:t>
            </a:r>
            <a:r>
              <a:rPr lang="en-US" sz="2000" b="1" dirty="0" err="1">
                <a:solidFill>
                  <a:srgbClr val="C00000"/>
                </a:solidFill>
                <a:latin typeface="Arial Rounded MT Bold" panose="020F0704030504030204" pitchFamily="34" charset="0"/>
              </a:rPr>
              <a:t>Hgb</a:t>
            </a:r>
            <a:r>
              <a:rPr lang="en-US" sz="2000" b="1" dirty="0">
                <a:solidFill>
                  <a:srgbClr val="C00000"/>
                </a:solidFill>
                <a:latin typeface="Arial Rounded MT Bold" panose="020F0704030504030204" pitchFamily="34" charset="0"/>
              </a:rPr>
              <a:t>) E</a:t>
            </a:r>
            <a:r>
              <a:rPr lang="en-US" sz="2000" dirty="0">
                <a:latin typeface="Arial Rounded MT Bold" panose="020F0704030504030204" pitchFamily="34" charset="0"/>
              </a:rPr>
              <a:t>. This type of hemoglobin is mostly found in people of Southeast Asian descent. People with </a:t>
            </a:r>
            <a:r>
              <a:rPr lang="en-US" sz="2000" dirty="0" err="1">
                <a:latin typeface="Arial Rounded MT Bold" panose="020F0704030504030204" pitchFamily="34" charset="0"/>
              </a:rPr>
              <a:t>HgbE</a:t>
            </a:r>
            <a:r>
              <a:rPr lang="en-US" sz="2000" dirty="0">
                <a:latin typeface="Arial Rounded MT Bold" panose="020F0704030504030204" pitchFamily="34" charset="0"/>
              </a:rPr>
              <a:t> usually have no symptoms or mild symptoms of anemia.</a:t>
            </a:r>
          </a:p>
          <a:p>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122741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52584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latin typeface="Copperplate Gothic Light" panose="020E0507020206020404" pitchFamily="34" charset="0"/>
              </a:rPr>
              <a:t>(1) SICKLE CELL DISEASE</a:t>
            </a:r>
          </a:p>
        </p:txBody>
      </p:sp>
      <p:sp>
        <p:nvSpPr>
          <p:cNvPr id="64515" name="Rectangle 3"/>
          <p:cNvSpPr>
            <a:spLocks noGrp="1" noChangeArrowheads="1"/>
          </p:cNvSpPr>
          <p:nvPr>
            <p:ph idx="1"/>
          </p:nvPr>
        </p:nvSpPr>
        <p:spPr>
          <a:xfrm>
            <a:off x="311150" y="1428750"/>
            <a:ext cx="8453438" cy="5105400"/>
          </a:xfrm>
        </p:spPr>
        <p:txBody>
          <a:bodyPr lIns="92075" tIns="46038" rIns="92075" bIns="46038">
            <a:normAutofit/>
          </a:bodyPr>
          <a:lstStyle/>
          <a:p>
            <a:pPr eaLnBrk="1" hangingPunct="1">
              <a:defRPr/>
            </a:pPr>
            <a:r>
              <a:rPr lang="en-US" sz="2800" dirty="0">
                <a:latin typeface="Corbel" pitchFamily="34" charset="0"/>
              </a:rPr>
              <a:t>Most common familial hemolytic hemoglobinopathy</a:t>
            </a:r>
          </a:p>
          <a:p>
            <a:pPr eaLnBrk="1" hangingPunct="1">
              <a:defRPr/>
            </a:pPr>
            <a:r>
              <a:rPr lang="en-US" sz="2800" dirty="0">
                <a:latin typeface="Corbel" pitchFamily="34" charset="0"/>
              </a:rPr>
              <a:t>Molecular basis: one base pair mutation resulting in the substitution of </a:t>
            </a:r>
            <a:r>
              <a:rPr lang="en-US" sz="2800" b="1" dirty="0">
                <a:latin typeface="Corbel" pitchFamily="34" charset="0"/>
              </a:rPr>
              <a:t>valine</a:t>
            </a:r>
            <a:r>
              <a:rPr lang="en-US" sz="2800" dirty="0">
                <a:latin typeface="Corbel" pitchFamily="34" charset="0"/>
              </a:rPr>
              <a:t> for the </a:t>
            </a:r>
            <a:r>
              <a:rPr lang="en-US" sz="2800" b="1" dirty="0">
                <a:latin typeface="Corbel" pitchFamily="34" charset="0"/>
              </a:rPr>
              <a:t>glutamic acid</a:t>
            </a:r>
            <a:r>
              <a:rPr lang="en-US" sz="2800" dirty="0">
                <a:latin typeface="Corbel" pitchFamily="34" charset="0"/>
              </a:rPr>
              <a:t> at the 6th position of the </a:t>
            </a:r>
            <a:r>
              <a:rPr lang="el-GR" sz="2800" dirty="0">
                <a:latin typeface="Corbel" pitchFamily="34" charset="0"/>
              </a:rPr>
              <a:t>β</a:t>
            </a:r>
            <a:r>
              <a:rPr lang="en-US" sz="2800" dirty="0">
                <a:latin typeface="Corbel" pitchFamily="34" charset="0"/>
              </a:rPr>
              <a:t> chain of Hb.</a:t>
            </a:r>
          </a:p>
          <a:p>
            <a:pPr eaLnBrk="1" hangingPunct="1">
              <a:defRPr/>
            </a:pPr>
            <a:r>
              <a:rPr lang="en-US" sz="2800" dirty="0">
                <a:latin typeface="Corbel" pitchFamily="34" charset="0"/>
              </a:rPr>
              <a:t>Physiologic consequences of the intracellular polymerization process:</a:t>
            </a:r>
          </a:p>
          <a:p>
            <a:pPr lvl="1" eaLnBrk="1" hangingPunct="1">
              <a:defRPr/>
            </a:pPr>
            <a:r>
              <a:rPr lang="en-US" dirty="0">
                <a:latin typeface="Corbel" pitchFamily="34" charset="0"/>
              </a:rPr>
              <a:t>Ca influx, efflux of K and water, ↑ MCHC</a:t>
            </a:r>
          </a:p>
          <a:p>
            <a:pPr lvl="1" eaLnBrk="1" hangingPunct="1">
              <a:defRPr/>
            </a:pPr>
            <a:r>
              <a:rPr lang="en-US" dirty="0">
                <a:latin typeface="Corbel" pitchFamily="34" charset="0"/>
              </a:rPr>
              <a:t>Accelerated red cell destruction (life span decreased from a normal 120 days to 10-12 days). </a:t>
            </a:r>
          </a:p>
          <a:p>
            <a:pPr lvl="1" eaLnBrk="1" hangingPunct="1">
              <a:defRPr/>
            </a:pPr>
            <a:r>
              <a:rPr lang="en-US" dirty="0">
                <a:latin typeface="Corbel" pitchFamily="34" charset="0"/>
              </a:rPr>
              <a:t>Released Hb. Inactivates NO → vessels narrowing</a:t>
            </a:r>
          </a:p>
          <a:p>
            <a:pPr lvl="1" eaLnBrk="1" hangingPunct="1">
              <a:defRPr/>
            </a:pPr>
            <a:r>
              <a:rPr lang="en-US" dirty="0" err="1">
                <a:latin typeface="Corbel" pitchFamily="34" charset="0"/>
              </a:rPr>
              <a:t>Vaso</a:t>
            </a:r>
            <a:r>
              <a:rPr lang="en-US" dirty="0">
                <a:latin typeface="Corbel" pitchFamily="34" charset="0"/>
              </a:rPr>
              <a:t>-occlusive phenomena.</a:t>
            </a:r>
          </a:p>
        </p:txBody>
      </p:sp>
    </p:spTree>
    <p:extLst>
      <p:ext uri="{BB962C8B-B14F-4D97-AF65-F5344CB8AC3E}">
        <p14:creationId xmlns:p14="http://schemas.microsoft.com/office/powerpoint/2010/main" val="289880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 y="1181100"/>
            <a:ext cx="8972550" cy="4495800"/>
          </a:xfrm>
          <a:prstGeom prst="rect">
            <a:avLst/>
          </a:prstGeom>
        </p:spPr>
      </p:pic>
    </p:spTree>
    <p:extLst>
      <p:ext uri="{BB962C8B-B14F-4D97-AF65-F5344CB8AC3E}">
        <p14:creationId xmlns:p14="http://schemas.microsoft.com/office/powerpoint/2010/main" val="76762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Hemolytic anemia</a:t>
            </a:r>
            <a:br>
              <a:rPr lang="en-US" dirty="0"/>
            </a:br>
            <a:endParaRPr lang="en-US" dirty="0"/>
          </a:p>
        </p:txBody>
      </p:sp>
      <p:sp>
        <p:nvSpPr>
          <p:cNvPr id="5" name="Content Placeholder 4"/>
          <p:cNvSpPr>
            <a:spLocks noGrp="1"/>
          </p:cNvSpPr>
          <p:nvPr>
            <p:ph idx="1"/>
          </p:nvPr>
        </p:nvSpPr>
        <p:spPr>
          <a:xfrm>
            <a:off x="609598" y="2160590"/>
            <a:ext cx="8001001" cy="3880773"/>
          </a:xfrm>
        </p:spPr>
        <p:txBody>
          <a:bodyPr>
            <a:normAutofit fontScale="92500" lnSpcReduction="20000"/>
          </a:bodyPr>
          <a:lstStyle/>
          <a:p>
            <a:r>
              <a:rPr lang="en-US" sz="2000" dirty="0">
                <a:latin typeface="Arial Rounded MT Bold" panose="020F0704030504030204" pitchFamily="34" charset="0"/>
              </a:rPr>
              <a:t>Hemolytic anemias are a diverse group of disorders that  have as a common feature accelerated red cell destruction (hemolysis). </a:t>
            </a:r>
          </a:p>
          <a:p>
            <a:r>
              <a:rPr lang="en-US" sz="2000" dirty="0">
                <a:latin typeface="Arial Rounded MT Bold" panose="020F0704030504030204" pitchFamily="34" charset="0"/>
              </a:rPr>
              <a:t>There are several ways to organize hemolytic anemias. </a:t>
            </a:r>
          </a:p>
          <a:p>
            <a:r>
              <a:rPr lang="en-US" sz="2000" dirty="0">
                <a:latin typeface="Arial Rounded MT Bold" panose="020F0704030504030204" pitchFamily="34" charset="0"/>
              </a:rPr>
              <a:t>One approach groups them according to whether the pathogenic red cell defect is intrinsic (</a:t>
            </a:r>
            <a:r>
              <a:rPr lang="en-US" sz="2000" dirty="0" err="1">
                <a:latin typeface="Arial Rounded MT Bold" panose="020F0704030504030204" pitchFamily="34" charset="0"/>
              </a:rPr>
              <a:t>intracorpuscular</a:t>
            </a:r>
            <a:r>
              <a:rPr lang="en-US" sz="2000" dirty="0">
                <a:latin typeface="Arial Rounded MT Bold" panose="020F0704030504030204" pitchFamily="34" charset="0"/>
              </a:rPr>
              <a:t>) or extrinsic (</a:t>
            </a:r>
            <a:r>
              <a:rPr lang="en-US" sz="2000" dirty="0" err="1">
                <a:latin typeface="Arial Rounded MT Bold" panose="020F0704030504030204" pitchFamily="34" charset="0"/>
              </a:rPr>
              <a:t>extracorpuscular</a:t>
            </a:r>
            <a:r>
              <a:rPr lang="en-US" sz="2000" dirty="0">
                <a:latin typeface="Arial Rounded MT Bold" panose="020F0704030504030204" pitchFamily="34" charset="0"/>
              </a:rPr>
              <a:t>) .</a:t>
            </a:r>
          </a:p>
          <a:p>
            <a:r>
              <a:rPr lang="en-US" sz="2000" dirty="0">
                <a:latin typeface="Arial Rounded MT Bold" panose="020F0704030504030204" pitchFamily="34" charset="0"/>
              </a:rPr>
              <a:t>A second more clinically useful approach groups hemolytic anemias according to whether hemolysis is primarily extravascular or intravascular. </a:t>
            </a:r>
          </a:p>
          <a:p>
            <a:r>
              <a:rPr lang="en-US" sz="2000" dirty="0">
                <a:latin typeface="Arial Rounded MT Bold" panose="020F0704030504030204" pitchFamily="34" charset="0"/>
              </a:rPr>
              <a:t>Extravascular hemolysis is caused by defects that  increase the destruction of red cells by phagocytes, particularly in the spleen</a:t>
            </a:r>
          </a:p>
        </p:txBody>
      </p:sp>
    </p:spTree>
    <p:extLst>
      <p:ext uri="{BB962C8B-B14F-4D97-AF65-F5344CB8AC3E}">
        <p14:creationId xmlns:p14="http://schemas.microsoft.com/office/powerpoint/2010/main" val="9733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01871-013-f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950"/>
            <a:ext cx="9144000" cy="5903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59"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da-DK" altLang="en-US" sz="800"/>
          </a:p>
        </p:txBody>
      </p:sp>
    </p:spTree>
    <p:extLst>
      <p:ext uri="{BB962C8B-B14F-4D97-AF65-F5344CB8AC3E}">
        <p14:creationId xmlns:p14="http://schemas.microsoft.com/office/powerpoint/2010/main" val="205153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417Su2001sicklecell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5"/>
          <p:cNvSpPr txBox="1">
            <a:spLocks noChangeArrowheads="1"/>
          </p:cNvSpPr>
          <p:nvPr/>
        </p:nvSpPr>
        <p:spPr bwMode="auto">
          <a:xfrm>
            <a:off x="1889125" y="6361113"/>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Normal RBCs</a:t>
            </a:r>
          </a:p>
        </p:txBody>
      </p:sp>
      <p:sp>
        <p:nvSpPr>
          <p:cNvPr id="71684" name="Text Box 6"/>
          <p:cNvSpPr txBox="1">
            <a:spLocks noChangeArrowheads="1"/>
          </p:cNvSpPr>
          <p:nvPr/>
        </p:nvSpPr>
        <p:spPr bwMode="auto">
          <a:xfrm>
            <a:off x="5410200" y="63246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Sickled RBCs</a:t>
            </a:r>
          </a:p>
        </p:txBody>
      </p:sp>
    </p:spTree>
    <p:extLst>
      <p:ext uri="{BB962C8B-B14F-4D97-AF65-F5344CB8AC3E}">
        <p14:creationId xmlns:p14="http://schemas.microsoft.com/office/powerpoint/2010/main" val="312177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01871-013-f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07"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da-DK" altLang="en-US" sz="800"/>
          </a:p>
        </p:txBody>
      </p:sp>
    </p:spTree>
    <p:extLst>
      <p:ext uri="{BB962C8B-B14F-4D97-AF65-F5344CB8AC3E}">
        <p14:creationId xmlns:p14="http://schemas.microsoft.com/office/powerpoint/2010/main" val="35250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4794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5" descr="0D92D912_F35B_476C_834E_BAB5F00CBF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600700"/>
            <a:ext cx="5638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20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173038" y="1654175"/>
            <a:ext cx="8970962" cy="5000625"/>
          </a:xfrm>
        </p:spPr>
        <p:txBody>
          <a:bodyPr lIns="92075" tIns="46038" rIns="92075" bIns="46038"/>
          <a:lstStyle/>
          <a:p>
            <a:pPr marL="609600" indent="-609600" eaLnBrk="1" hangingPunct="1">
              <a:lnSpc>
                <a:spcPct val="110000"/>
              </a:lnSpc>
              <a:buFontTx/>
              <a:buAutoNum type="arabicParenBoth"/>
              <a:defRPr/>
            </a:pPr>
            <a:r>
              <a:rPr lang="en-US" sz="2800" dirty="0">
                <a:effectLst>
                  <a:outerShdw blurRad="38100" dist="38100" dir="2700000" algn="tl">
                    <a:srgbClr val="000000"/>
                  </a:outerShdw>
                </a:effectLst>
                <a:latin typeface="Corbel" pitchFamily="34" charset="0"/>
              </a:rPr>
              <a:t>Type of Hb</a:t>
            </a:r>
          </a:p>
          <a:p>
            <a:pPr marL="609600" indent="-609600" eaLnBrk="1" hangingPunct="1">
              <a:lnSpc>
                <a:spcPct val="110000"/>
              </a:lnSpc>
              <a:buFontTx/>
              <a:buAutoNum type="arabicParenBoth"/>
              <a:defRPr/>
            </a:pPr>
            <a:r>
              <a:rPr lang="en-US" sz="2800" dirty="0">
                <a:effectLst>
                  <a:outerShdw blurRad="38100" dist="38100" dir="2700000" algn="tl">
                    <a:srgbClr val="000000"/>
                  </a:outerShdw>
                </a:effectLst>
                <a:latin typeface="Corbel" pitchFamily="34" charset="0"/>
              </a:rPr>
              <a:t>Hb. Concentration</a:t>
            </a:r>
          </a:p>
          <a:p>
            <a:pPr marL="609600" indent="-609600" eaLnBrk="1" hangingPunct="1">
              <a:lnSpc>
                <a:spcPct val="110000"/>
              </a:lnSpc>
              <a:buFontTx/>
              <a:buAutoNum type="arabicParenBoth"/>
              <a:defRPr/>
            </a:pPr>
            <a:r>
              <a:rPr lang="en-US" sz="2800" dirty="0">
                <a:effectLst>
                  <a:outerShdw blurRad="38100" dist="38100" dir="2700000" algn="tl">
                    <a:srgbClr val="000000"/>
                  </a:outerShdw>
                </a:effectLst>
                <a:latin typeface="Corbel" pitchFamily="34" charset="0"/>
              </a:rPr>
              <a:t>Blood circulation</a:t>
            </a:r>
          </a:p>
        </p:txBody>
      </p:sp>
      <p:sp>
        <p:nvSpPr>
          <p:cNvPr id="2" name="TextBox 1"/>
          <p:cNvSpPr txBox="1"/>
          <p:nvPr/>
        </p:nvSpPr>
        <p:spPr>
          <a:xfrm>
            <a:off x="381000" y="685800"/>
            <a:ext cx="8564460" cy="461665"/>
          </a:xfrm>
          <a:prstGeom prst="rect">
            <a:avLst/>
          </a:prstGeom>
          <a:noFill/>
        </p:spPr>
        <p:txBody>
          <a:bodyPr wrap="none" rtlCol="0">
            <a:spAutoFit/>
          </a:bodyPr>
          <a:lstStyle/>
          <a:p>
            <a:r>
              <a:rPr lang="en-US" sz="2400" dirty="0">
                <a:latin typeface="Copperplate Gothic Light" panose="020E0507020206020404" pitchFamily="34" charset="0"/>
              </a:rPr>
              <a:t>FACTORS AFFECTING THE DEFGREE OF SICKLING</a:t>
            </a:r>
          </a:p>
        </p:txBody>
      </p:sp>
    </p:spTree>
    <p:extLst>
      <p:ext uri="{BB962C8B-B14F-4D97-AF65-F5344CB8AC3E}">
        <p14:creationId xmlns:p14="http://schemas.microsoft.com/office/powerpoint/2010/main" val="414778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138113" y="1654175"/>
            <a:ext cx="8970962" cy="5000625"/>
          </a:xfrm>
        </p:spPr>
        <p:txBody>
          <a:bodyPr lIns="92075" tIns="46038" rIns="92075" bIns="46038"/>
          <a:lstStyle/>
          <a:p>
            <a:pPr marL="0" indent="0">
              <a:lnSpc>
                <a:spcPct val="110000"/>
              </a:lnSpc>
              <a:buNone/>
              <a:defRPr/>
            </a:pPr>
            <a:r>
              <a:rPr lang="en-US" sz="2800" b="1" dirty="0">
                <a:solidFill>
                  <a:schemeClr val="folHlink"/>
                </a:solidFill>
                <a:effectLst>
                  <a:outerShdw blurRad="38100" dist="38100" dir="2700000" algn="tl">
                    <a:srgbClr val="000000"/>
                  </a:outerShdw>
                </a:effectLst>
                <a:latin typeface="Corbel" pitchFamily="34" charset="0"/>
              </a:rPr>
              <a:t>(1)  </a:t>
            </a:r>
            <a:r>
              <a:rPr lang="en-US" sz="2800" b="1" dirty="0">
                <a:latin typeface="Corbel" pitchFamily="34" charset="0"/>
              </a:rPr>
              <a:t>Type of Hb</a:t>
            </a:r>
          </a:p>
          <a:p>
            <a:pPr marL="533400" indent="-533400" eaLnBrk="1" hangingPunct="1">
              <a:lnSpc>
                <a:spcPct val="110000"/>
              </a:lnSpc>
              <a:defRPr/>
            </a:pPr>
            <a:r>
              <a:rPr lang="en-US" dirty="0">
                <a:latin typeface="Corbel" pitchFamily="34" charset="0"/>
              </a:rPr>
              <a:t> </a:t>
            </a:r>
            <a:r>
              <a:rPr lang="en-US" sz="2400" dirty="0">
                <a:latin typeface="Corbel" pitchFamily="34" charset="0"/>
              </a:rPr>
              <a:t>Heterozygous  HbA: HbS  50:50</a:t>
            </a:r>
          </a:p>
          <a:p>
            <a:pPr marL="533400" indent="-533400" eaLnBrk="1" hangingPunct="1">
              <a:lnSpc>
                <a:spcPct val="110000"/>
              </a:lnSpc>
              <a:buFontTx/>
              <a:buNone/>
              <a:defRPr/>
            </a:pPr>
            <a:r>
              <a:rPr lang="en-US" sz="2400" dirty="0">
                <a:latin typeface="Corbel" pitchFamily="34" charset="0"/>
              </a:rPr>
              <a:t>          Homozygous HbS: 100%</a:t>
            </a:r>
          </a:p>
          <a:p>
            <a:pPr marL="533400" indent="-533400" eaLnBrk="1" hangingPunct="1">
              <a:lnSpc>
                <a:spcPct val="110000"/>
              </a:lnSpc>
              <a:defRPr/>
            </a:pPr>
            <a:r>
              <a:rPr lang="en-US" sz="2400" dirty="0">
                <a:latin typeface="Corbel" pitchFamily="34" charset="0"/>
              </a:rPr>
              <a:t> </a:t>
            </a:r>
            <a:r>
              <a:rPr lang="en-US" sz="2400" dirty="0" err="1">
                <a:latin typeface="Corbel" pitchFamily="34" charset="0"/>
              </a:rPr>
              <a:t>HbF</a:t>
            </a:r>
            <a:r>
              <a:rPr lang="en-US" sz="2400" dirty="0">
                <a:latin typeface="Corbel" pitchFamily="34" charset="0"/>
              </a:rPr>
              <a:t>: High levels protect against sickling.</a:t>
            </a:r>
          </a:p>
          <a:p>
            <a:pPr marL="533400" indent="-533400" eaLnBrk="1" hangingPunct="1">
              <a:lnSpc>
                <a:spcPct val="110000"/>
              </a:lnSpc>
              <a:defRPr/>
            </a:pPr>
            <a:r>
              <a:rPr lang="en-US" sz="2400" dirty="0">
                <a:latin typeface="Corbel" pitchFamily="34" charset="0"/>
              </a:rPr>
              <a:t>Other hemoglobinopathies:</a:t>
            </a:r>
          </a:p>
          <a:p>
            <a:pPr marL="914400" lvl="1" indent="-457200" eaLnBrk="1" hangingPunct="1">
              <a:lnSpc>
                <a:spcPct val="110000"/>
              </a:lnSpc>
              <a:defRPr/>
            </a:pPr>
            <a:r>
              <a:rPr lang="en-US" sz="2400" dirty="0">
                <a:latin typeface="Corbel" pitchFamily="34" charset="0"/>
              </a:rPr>
              <a:t>SC (moderate)</a:t>
            </a:r>
          </a:p>
        </p:txBody>
      </p:sp>
      <p:sp>
        <p:nvSpPr>
          <p:cNvPr id="4" name="TextBox 3"/>
          <p:cNvSpPr txBox="1"/>
          <p:nvPr/>
        </p:nvSpPr>
        <p:spPr>
          <a:xfrm>
            <a:off x="381000" y="685800"/>
            <a:ext cx="8564460" cy="461665"/>
          </a:xfrm>
          <a:prstGeom prst="rect">
            <a:avLst/>
          </a:prstGeom>
          <a:noFill/>
        </p:spPr>
        <p:txBody>
          <a:bodyPr wrap="none" rtlCol="0">
            <a:spAutoFit/>
          </a:bodyPr>
          <a:lstStyle/>
          <a:p>
            <a:r>
              <a:rPr lang="en-US" sz="2400" dirty="0">
                <a:latin typeface="Copperplate Gothic Light" panose="020E0507020206020404" pitchFamily="34" charset="0"/>
              </a:rPr>
              <a:t>FACTORS AFFECTING THE DEFGREE OF SICKLING</a:t>
            </a:r>
          </a:p>
        </p:txBody>
      </p:sp>
    </p:spTree>
    <p:extLst>
      <p:ext uri="{BB962C8B-B14F-4D97-AF65-F5344CB8AC3E}">
        <p14:creationId xmlns:p14="http://schemas.microsoft.com/office/powerpoint/2010/main" val="357779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173038" y="1654175"/>
            <a:ext cx="8970962" cy="5000625"/>
          </a:xfrm>
        </p:spPr>
        <p:txBody>
          <a:bodyPr lIns="92075" tIns="46038" rIns="92075" bIns="46038"/>
          <a:lstStyle/>
          <a:p>
            <a:pPr marL="533400" indent="-533400" eaLnBrk="1" hangingPunct="1">
              <a:spcBef>
                <a:spcPct val="0"/>
              </a:spcBef>
              <a:buFontTx/>
              <a:buNone/>
              <a:defRPr/>
            </a:pPr>
            <a:r>
              <a:rPr lang="en-US" sz="2800" b="1" dirty="0">
                <a:solidFill>
                  <a:schemeClr val="folHlink"/>
                </a:solidFill>
                <a:effectLst>
                  <a:outerShdw blurRad="38100" dist="38100" dir="2700000" algn="tl">
                    <a:srgbClr val="000000"/>
                  </a:outerShdw>
                </a:effectLst>
                <a:latin typeface="Corbel" pitchFamily="34" charset="0"/>
              </a:rPr>
              <a:t> (2) </a:t>
            </a:r>
            <a:r>
              <a:rPr lang="en-US" sz="2800" b="1" dirty="0">
                <a:latin typeface="Corbel" pitchFamily="34" charset="0"/>
              </a:rPr>
              <a:t>Hb. Concentration</a:t>
            </a:r>
            <a:r>
              <a:rPr lang="en-US" dirty="0">
                <a:latin typeface="Corbel" pitchFamily="34" charset="0"/>
              </a:rPr>
              <a:t> </a:t>
            </a:r>
          </a:p>
          <a:p>
            <a:pPr marL="533400" indent="-533400" eaLnBrk="1" hangingPunct="1">
              <a:lnSpc>
                <a:spcPct val="110000"/>
              </a:lnSpc>
              <a:defRPr/>
            </a:pPr>
            <a:r>
              <a:rPr lang="en-US" sz="2400" dirty="0">
                <a:latin typeface="Corbel" pitchFamily="34" charset="0"/>
              </a:rPr>
              <a:t>Alpha thalassemia: lowers MCHC and sickling.</a:t>
            </a:r>
          </a:p>
        </p:txBody>
      </p:sp>
      <p:sp>
        <p:nvSpPr>
          <p:cNvPr id="4" name="TextBox 3"/>
          <p:cNvSpPr txBox="1"/>
          <p:nvPr/>
        </p:nvSpPr>
        <p:spPr>
          <a:xfrm>
            <a:off x="381000" y="685800"/>
            <a:ext cx="8564460" cy="461665"/>
          </a:xfrm>
          <a:prstGeom prst="rect">
            <a:avLst/>
          </a:prstGeom>
          <a:noFill/>
        </p:spPr>
        <p:txBody>
          <a:bodyPr wrap="none" rtlCol="0">
            <a:spAutoFit/>
          </a:bodyPr>
          <a:lstStyle/>
          <a:p>
            <a:r>
              <a:rPr lang="en-US" sz="2400" dirty="0">
                <a:latin typeface="Copperplate Gothic Light" panose="020E0507020206020404" pitchFamily="34" charset="0"/>
              </a:rPr>
              <a:t>FACTORS AFFECTING THE DEFGREE OF SICKLING</a:t>
            </a:r>
          </a:p>
        </p:txBody>
      </p:sp>
    </p:spTree>
    <p:extLst>
      <p:ext uri="{BB962C8B-B14F-4D97-AF65-F5344CB8AC3E}">
        <p14:creationId xmlns:p14="http://schemas.microsoft.com/office/powerpoint/2010/main" val="161221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173038" y="1654175"/>
            <a:ext cx="8970962" cy="5000625"/>
          </a:xfrm>
        </p:spPr>
        <p:txBody>
          <a:bodyPr lIns="92075" tIns="46038" rIns="92075" bIns="46038"/>
          <a:lstStyle/>
          <a:p>
            <a:pPr marL="609600" indent="-609600" eaLnBrk="1" hangingPunct="1">
              <a:lnSpc>
                <a:spcPct val="110000"/>
              </a:lnSpc>
              <a:buFontTx/>
              <a:buNone/>
              <a:defRPr/>
            </a:pPr>
            <a:r>
              <a:rPr lang="en-US" sz="2800" b="1" dirty="0">
                <a:solidFill>
                  <a:schemeClr val="folHlink"/>
                </a:solidFill>
                <a:effectLst>
                  <a:outerShdw blurRad="38100" dist="38100" dir="2700000" algn="tl">
                    <a:srgbClr val="000000"/>
                  </a:outerShdw>
                </a:effectLst>
                <a:latin typeface="Corbel" pitchFamily="34" charset="0"/>
              </a:rPr>
              <a:t> (3) </a:t>
            </a:r>
            <a:r>
              <a:rPr lang="en-US" sz="2800" b="1" dirty="0">
                <a:latin typeface="Corbel" pitchFamily="34" charset="0"/>
              </a:rPr>
              <a:t>Blood circulation</a:t>
            </a:r>
          </a:p>
          <a:p>
            <a:pPr marL="609600" indent="-609600" eaLnBrk="1" hangingPunct="1">
              <a:lnSpc>
                <a:spcPct val="110000"/>
              </a:lnSpc>
              <a:buFontTx/>
              <a:buNone/>
              <a:defRPr/>
            </a:pPr>
            <a:r>
              <a:rPr lang="en-US" sz="2800" b="1" dirty="0">
                <a:latin typeface="Corbel" pitchFamily="34" charset="0"/>
              </a:rPr>
              <a:t>*</a:t>
            </a:r>
            <a:r>
              <a:rPr lang="en-US" sz="2400" dirty="0">
                <a:latin typeface="Corbel" pitchFamily="34" charset="0"/>
              </a:rPr>
              <a:t>Spleen and BM: sluggish blood flow…more sickling</a:t>
            </a:r>
          </a:p>
          <a:p>
            <a:pPr marL="609600" indent="-609600" eaLnBrk="1" hangingPunct="1">
              <a:lnSpc>
                <a:spcPct val="110000"/>
              </a:lnSpc>
              <a:buFontTx/>
              <a:buNone/>
              <a:defRPr/>
            </a:pPr>
            <a:r>
              <a:rPr lang="en-US" sz="2400" dirty="0">
                <a:latin typeface="Corbel" pitchFamily="34" charset="0"/>
              </a:rPr>
              <a:t>*Inflammation: slows the flow by increasing the adhesion of leukocytes and RBC’s</a:t>
            </a:r>
            <a:endParaRPr lang="en-US" sz="2800" b="1" dirty="0">
              <a:latin typeface="Corbel" pitchFamily="34" charset="0"/>
            </a:endParaRPr>
          </a:p>
        </p:txBody>
      </p:sp>
      <p:sp>
        <p:nvSpPr>
          <p:cNvPr id="5" name="TextBox 4"/>
          <p:cNvSpPr txBox="1"/>
          <p:nvPr/>
        </p:nvSpPr>
        <p:spPr>
          <a:xfrm>
            <a:off x="381000" y="685800"/>
            <a:ext cx="8564460" cy="461665"/>
          </a:xfrm>
          <a:prstGeom prst="rect">
            <a:avLst/>
          </a:prstGeom>
          <a:noFill/>
        </p:spPr>
        <p:txBody>
          <a:bodyPr wrap="none" rtlCol="0">
            <a:spAutoFit/>
          </a:bodyPr>
          <a:lstStyle/>
          <a:p>
            <a:r>
              <a:rPr lang="en-US" sz="2400" dirty="0">
                <a:latin typeface="Copperplate Gothic Light" panose="020E0507020206020404" pitchFamily="34" charset="0"/>
              </a:rPr>
              <a:t>FACTORS AFFECTING THE DEFGREE OF SICKLING</a:t>
            </a:r>
          </a:p>
        </p:txBody>
      </p:sp>
    </p:spTree>
    <p:extLst>
      <p:ext uri="{BB962C8B-B14F-4D97-AF65-F5344CB8AC3E}">
        <p14:creationId xmlns:p14="http://schemas.microsoft.com/office/powerpoint/2010/main" val="62744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opperplate Gothic Light" panose="020E0507020206020404" pitchFamily="34" charset="0"/>
              </a:rPr>
              <a:t>CLINICAL CONSEQUENCES OF SICKLING</a:t>
            </a:r>
          </a:p>
        </p:txBody>
      </p:sp>
      <p:sp>
        <p:nvSpPr>
          <p:cNvPr id="75779" name="Rectangle 3"/>
          <p:cNvSpPr>
            <a:spLocks noGrp="1" noChangeArrowheads="1"/>
          </p:cNvSpPr>
          <p:nvPr>
            <p:ph idx="1"/>
          </p:nvPr>
        </p:nvSpPr>
        <p:spPr>
          <a:xfrm>
            <a:off x="533400" y="2286000"/>
            <a:ext cx="7772400" cy="4343400"/>
          </a:xfrm>
        </p:spPr>
        <p:txBody>
          <a:bodyPr/>
          <a:lstStyle/>
          <a:p>
            <a:pPr eaLnBrk="1" hangingPunct="1">
              <a:lnSpc>
                <a:spcPct val="90000"/>
              </a:lnSpc>
              <a:buFontTx/>
              <a:buNone/>
              <a:defRPr/>
            </a:pPr>
            <a:r>
              <a:rPr lang="en-US" sz="2800" dirty="0">
                <a:solidFill>
                  <a:schemeClr val="folHlink"/>
                </a:solidFill>
                <a:latin typeface="Corbel" pitchFamily="34" charset="0"/>
              </a:rPr>
              <a:t> </a:t>
            </a:r>
            <a:r>
              <a:rPr lang="en-US" sz="2800" dirty="0">
                <a:latin typeface="Corbel" pitchFamily="34" charset="0"/>
              </a:rPr>
              <a:t>(1) Chronic hemolysis.</a:t>
            </a:r>
          </a:p>
          <a:p>
            <a:pPr eaLnBrk="1" hangingPunct="1">
              <a:lnSpc>
                <a:spcPct val="90000"/>
              </a:lnSpc>
              <a:buFontTx/>
              <a:buNone/>
              <a:defRPr/>
            </a:pPr>
            <a:r>
              <a:rPr lang="en-US" sz="2800" dirty="0">
                <a:latin typeface="Corbel" pitchFamily="34" charset="0"/>
              </a:rPr>
              <a:t> (2) Ischemic manifestations (microvasculature obstruction): </a:t>
            </a:r>
          </a:p>
          <a:p>
            <a:pPr lvl="1" eaLnBrk="1" hangingPunct="1">
              <a:lnSpc>
                <a:spcPct val="90000"/>
              </a:lnSpc>
              <a:defRPr/>
            </a:pPr>
            <a:r>
              <a:rPr lang="en-US" dirty="0">
                <a:latin typeface="Corbel" pitchFamily="34" charset="0"/>
              </a:rPr>
              <a:t>bones, liver, kidneys, skin, retina,…etc.</a:t>
            </a:r>
          </a:p>
          <a:p>
            <a:pPr eaLnBrk="1" hangingPunct="1">
              <a:lnSpc>
                <a:spcPct val="90000"/>
              </a:lnSpc>
              <a:defRPr/>
            </a:pPr>
            <a:r>
              <a:rPr lang="en-US" sz="2800" dirty="0">
                <a:latin typeface="Corbel" pitchFamily="34" charset="0"/>
              </a:rPr>
              <a:t>Crises:</a:t>
            </a:r>
          </a:p>
          <a:p>
            <a:pPr marL="514350" indent="-514350" eaLnBrk="1" hangingPunct="1">
              <a:lnSpc>
                <a:spcPct val="90000"/>
              </a:lnSpc>
              <a:buFontTx/>
              <a:buAutoNum type="arabicPeriod"/>
              <a:defRPr/>
            </a:pPr>
            <a:r>
              <a:rPr lang="en-US" sz="2400" dirty="0" err="1">
                <a:latin typeface="Corbel" pitchFamily="34" charset="0"/>
              </a:rPr>
              <a:t>Vaso</a:t>
            </a:r>
            <a:r>
              <a:rPr lang="en-US" sz="2400" dirty="0">
                <a:latin typeface="Corbel" pitchFamily="34" charset="0"/>
              </a:rPr>
              <a:t>-occlusive or painful crises</a:t>
            </a:r>
          </a:p>
          <a:p>
            <a:pPr marL="514350" indent="-514350" eaLnBrk="1" hangingPunct="1">
              <a:lnSpc>
                <a:spcPct val="90000"/>
              </a:lnSpc>
              <a:buFontTx/>
              <a:buAutoNum type="arabicPeriod"/>
              <a:defRPr/>
            </a:pPr>
            <a:r>
              <a:rPr lang="en-US" sz="2400" dirty="0">
                <a:latin typeface="Corbel" pitchFamily="34" charset="0"/>
              </a:rPr>
              <a:t>Aplastic crises</a:t>
            </a:r>
          </a:p>
          <a:p>
            <a:pPr marL="514350" indent="-514350" eaLnBrk="1" hangingPunct="1">
              <a:lnSpc>
                <a:spcPct val="90000"/>
              </a:lnSpc>
              <a:buFontTx/>
              <a:buAutoNum type="arabicPeriod"/>
              <a:defRPr/>
            </a:pPr>
            <a:r>
              <a:rPr lang="en-US" sz="2400" dirty="0">
                <a:latin typeface="Corbel" pitchFamily="34" charset="0"/>
              </a:rPr>
              <a:t>Hemolytic crises</a:t>
            </a:r>
          </a:p>
          <a:p>
            <a:pPr eaLnBrk="1" hangingPunct="1">
              <a:lnSpc>
                <a:spcPct val="90000"/>
              </a:lnSpc>
              <a:defRPr/>
            </a:pPr>
            <a:r>
              <a:rPr lang="en-US" sz="2800" dirty="0">
                <a:latin typeface="Corbel" pitchFamily="34" charset="0"/>
              </a:rPr>
              <a:t>Increased risk of infections.</a:t>
            </a:r>
          </a:p>
        </p:txBody>
      </p:sp>
    </p:spTree>
    <p:extLst>
      <p:ext uri="{BB962C8B-B14F-4D97-AF65-F5344CB8AC3E}">
        <p14:creationId xmlns:p14="http://schemas.microsoft.com/office/powerpoint/2010/main" val="349185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2862"/>
            <a:ext cx="9144000" cy="6772275"/>
          </a:xfrm>
          <a:prstGeom prst="rect">
            <a:avLst/>
          </a:prstGeom>
          <a:ln w="57150">
            <a:solidFill>
              <a:schemeClr val="tx1"/>
            </a:solidFill>
          </a:ln>
        </p:spPr>
      </p:pic>
      <p:sp>
        <p:nvSpPr>
          <p:cNvPr id="3" name="Rectangle 2"/>
          <p:cNvSpPr/>
          <p:nvPr/>
        </p:nvSpPr>
        <p:spPr>
          <a:xfrm>
            <a:off x="20782" y="6418096"/>
            <a:ext cx="2748316" cy="369332"/>
          </a:xfrm>
          <a:prstGeom prst="rect">
            <a:avLst/>
          </a:prstGeom>
        </p:spPr>
        <p:txBody>
          <a:bodyPr wrap="none">
            <a:spAutoFit/>
          </a:bodyPr>
          <a:lstStyle/>
          <a:p>
            <a:r>
              <a:rPr lang="en-US" dirty="0"/>
              <a:t>https://www.pinterest.com</a:t>
            </a:r>
          </a:p>
        </p:txBody>
      </p:sp>
    </p:spTree>
    <p:extLst>
      <p:ext uri="{BB962C8B-B14F-4D97-AF65-F5344CB8AC3E}">
        <p14:creationId xmlns:p14="http://schemas.microsoft.com/office/powerpoint/2010/main" val="211039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328613" y="339725"/>
            <a:ext cx="8229600" cy="5897563"/>
          </a:xfrm>
        </p:spPr>
        <p:txBody>
          <a:bodyPr/>
          <a:lstStyle/>
          <a:p>
            <a:pPr algn="l"/>
            <a:r>
              <a:rPr lang="en-US" altLang="en-US" sz="3600" dirty="0">
                <a:latin typeface="Copperplate Gothic Light" pitchFamily="34" charset="0"/>
              </a:rPr>
              <a:t>                 Hemolytic anemia</a:t>
            </a:r>
            <a:br>
              <a:rPr lang="en-US" altLang="en-US" sz="3600" dirty="0">
                <a:latin typeface="Copperplate Gothic Light" pitchFamily="34" charset="0"/>
              </a:rPr>
            </a:br>
            <a:br>
              <a:rPr lang="en-US" altLang="en-US" sz="3600" dirty="0">
                <a:latin typeface="Copperplate Gothic Light" pitchFamily="34" charset="0"/>
              </a:rPr>
            </a:br>
            <a:r>
              <a:rPr lang="en-US" altLang="en-US" sz="3600" dirty="0">
                <a:latin typeface="Copperplate Gothic Light" pitchFamily="34" charset="0"/>
              </a:rPr>
              <a:t>Hemolysis could be due to:</a:t>
            </a:r>
            <a:br>
              <a:rPr lang="en-US" altLang="en-US" sz="3600" dirty="0">
                <a:latin typeface="Copperplate Gothic Light" pitchFamily="34" charset="0"/>
              </a:rPr>
            </a:br>
            <a:br>
              <a:rPr lang="en-US" altLang="en-US" sz="3600" dirty="0">
                <a:latin typeface="Copperplate Gothic Light" pitchFamily="34" charset="0"/>
              </a:rPr>
            </a:br>
            <a:r>
              <a:rPr lang="en-US" altLang="en-US" sz="2800" b="1" dirty="0">
                <a:latin typeface="Corbel" pitchFamily="34" charset="0"/>
              </a:rPr>
              <a:t>1.</a:t>
            </a:r>
            <a:r>
              <a:rPr lang="en-US" altLang="en-US" sz="2800" dirty="0">
                <a:latin typeface="Corbel" pitchFamily="34" charset="0"/>
              </a:rPr>
              <a:t> </a:t>
            </a:r>
            <a:r>
              <a:rPr lang="en-US" altLang="en-US" sz="2800" b="1" dirty="0">
                <a:solidFill>
                  <a:schemeClr val="tx1"/>
                </a:solidFill>
                <a:latin typeface="Corbel" pitchFamily="34" charset="0"/>
              </a:rPr>
              <a:t>Intrinsic</a:t>
            </a:r>
            <a:r>
              <a:rPr lang="en-US" altLang="en-US" sz="2800" b="1" dirty="0">
                <a:latin typeface="Corbel" pitchFamily="34" charset="0"/>
              </a:rPr>
              <a:t> </a:t>
            </a:r>
            <a:r>
              <a:rPr lang="en-US" altLang="en-US" sz="2800" b="1" dirty="0">
                <a:solidFill>
                  <a:schemeClr val="tx1"/>
                </a:solidFill>
                <a:latin typeface="Corbel" pitchFamily="34" charset="0"/>
              </a:rPr>
              <a:t>factors</a:t>
            </a:r>
            <a:r>
              <a:rPr lang="en-US" altLang="en-US" sz="2800" dirty="0">
                <a:latin typeface="Corbel" pitchFamily="34" charset="0"/>
              </a:rPr>
              <a:t> (look for inherited disease, or history of life long anemia, or family history of anemia, gallstones, and jaundice)</a:t>
            </a:r>
            <a:br>
              <a:rPr lang="en-US" altLang="en-US" sz="2800" dirty="0">
                <a:latin typeface="Corbel" pitchFamily="34" charset="0"/>
              </a:rPr>
            </a:br>
            <a:r>
              <a:rPr lang="en-US" altLang="en-US" sz="2800" b="1" dirty="0">
                <a:latin typeface="Corbel" pitchFamily="34" charset="0"/>
              </a:rPr>
              <a:t>2. </a:t>
            </a:r>
            <a:r>
              <a:rPr lang="en-US" altLang="en-US" sz="2800" b="1" dirty="0">
                <a:solidFill>
                  <a:schemeClr val="tx1"/>
                </a:solidFill>
                <a:latin typeface="Corbel" pitchFamily="34" charset="0"/>
              </a:rPr>
              <a:t>Infection</a:t>
            </a:r>
            <a:br>
              <a:rPr lang="en-US" altLang="en-US" sz="2800" b="1" dirty="0">
                <a:latin typeface="Corbel" pitchFamily="34" charset="0"/>
              </a:rPr>
            </a:br>
            <a:r>
              <a:rPr lang="en-US" altLang="en-US" sz="2800" b="1" dirty="0">
                <a:latin typeface="Corbel" pitchFamily="34" charset="0"/>
              </a:rPr>
              <a:t>3. </a:t>
            </a:r>
            <a:r>
              <a:rPr lang="en-US" altLang="en-US" sz="2800" b="1" dirty="0">
                <a:solidFill>
                  <a:schemeClr val="tx1"/>
                </a:solidFill>
                <a:latin typeface="Corbel" pitchFamily="34" charset="0"/>
              </a:rPr>
              <a:t>plasma factors</a:t>
            </a:r>
            <a:br>
              <a:rPr lang="en-US" altLang="en-US" sz="2800" b="1" dirty="0">
                <a:latin typeface="Corbel" pitchFamily="34" charset="0"/>
              </a:rPr>
            </a:br>
            <a:r>
              <a:rPr lang="en-US" altLang="en-US" sz="2800" b="1" dirty="0">
                <a:latin typeface="Corbel" pitchFamily="34" charset="0"/>
              </a:rPr>
              <a:t>4. </a:t>
            </a:r>
            <a:r>
              <a:rPr lang="en-US" altLang="en-US" sz="2800" b="1" dirty="0">
                <a:solidFill>
                  <a:schemeClr val="tx1"/>
                </a:solidFill>
                <a:latin typeface="Corbel" pitchFamily="34" charset="0"/>
              </a:rPr>
              <a:t>Mechanical</a:t>
            </a:r>
            <a:endParaRPr lang="ar-JO" altLang="en-US" sz="2800" b="1" dirty="0">
              <a:solidFill>
                <a:schemeClr val="tx1"/>
              </a:solidFill>
              <a:latin typeface="Corbel" pitchFamily="34" charset="0"/>
            </a:endParaRPr>
          </a:p>
        </p:txBody>
      </p:sp>
    </p:spTree>
    <p:extLst>
      <p:ext uri="{BB962C8B-B14F-4D97-AF65-F5344CB8AC3E}">
        <p14:creationId xmlns:p14="http://schemas.microsoft.com/office/powerpoint/2010/main" val="56020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3600">
                <a:latin typeface="Copperplate Gothic Light" pitchFamily="34" charset="0"/>
              </a:rPr>
              <a:t>Spleen in Sickle Cell Anemia</a:t>
            </a:r>
          </a:p>
        </p:txBody>
      </p:sp>
      <p:pic>
        <p:nvPicPr>
          <p:cNvPr id="80899" name="Picture 1" descr="D:\SCContent\0721601871\graphics\fullsize\S01871-013-f01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831"/>
            <a:ext cx="4419600" cy="30241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1" descr="D:\SCContent\0721601871\graphics\fullsize\S01871-013-f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90925"/>
            <a:ext cx="4335463" cy="32670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518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descr="D:\SCContent\0721601871\graphics\fullsize\S01871-013-f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305800" cy="4897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 Box 2"/>
          <p:cNvSpPr txBox="1">
            <a:spLocks noChangeArrowheads="1"/>
          </p:cNvSpPr>
          <p:nvPr/>
        </p:nvSpPr>
        <p:spPr bwMode="auto">
          <a:xfrm>
            <a:off x="381000" y="6012011"/>
            <a:ext cx="8078788" cy="461665"/>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200" dirty="0"/>
              <a:t>Figure 13-12: Splenic remnant in sickle cell anemia. (Courtesy of Drs. Dennis Burns and Darren </a:t>
            </a:r>
            <a:r>
              <a:rPr lang="en-US" altLang="en-US" sz="1200" dirty="0" err="1"/>
              <a:t>Wirthwein</a:t>
            </a:r>
            <a:r>
              <a:rPr lang="en-US" altLang="en-US" sz="1200" dirty="0"/>
              <a:t>, Department of Pathology, University of Texas Southwestern Medical School, Dallas, TX.)</a:t>
            </a:r>
          </a:p>
        </p:txBody>
      </p:sp>
      <p:sp>
        <p:nvSpPr>
          <p:cNvPr id="81924" name="Picture 5" descr="top_logo"/>
          <p:cNvSpPr>
            <a:spLocks noChangeAspect="1" noChangeArrowheads="1"/>
          </p:cNvSpPr>
          <p:nvPr/>
        </p:nvSpPr>
        <p:spPr bwMode="auto">
          <a:xfrm>
            <a:off x="14288" y="9525"/>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ar-JO" altLang="en-US" sz="1800"/>
          </a:p>
        </p:txBody>
      </p:sp>
    </p:spTree>
    <p:extLst>
      <p:ext uri="{BB962C8B-B14F-4D97-AF65-F5344CB8AC3E}">
        <p14:creationId xmlns:p14="http://schemas.microsoft.com/office/powerpoint/2010/main" val="290909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sickl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3163"/>
            <a:ext cx="49530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5" descr="e79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1143000"/>
            <a:ext cx="40608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6"/>
          <p:cNvSpPr txBox="1">
            <a:spLocks noChangeArrowheads="1"/>
          </p:cNvSpPr>
          <p:nvPr/>
        </p:nvSpPr>
        <p:spPr bwMode="auto">
          <a:xfrm>
            <a:off x="3352800" y="6019800"/>
            <a:ext cx="250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Femoral head necrosis</a:t>
            </a:r>
          </a:p>
        </p:txBody>
      </p:sp>
    </p:spTree>
    <p:extLst>
      <p:ext uri="{BB962C8B-B14F-4D97-AF65-F5344CB8AC3E}">
        <p14:creationId xmlns:p14="http://schemas.microsoft.com/office/powerpoint/2010/main" val="4037060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latin typeface="Forte" panose="03060902040502070203" pitchFamily="66" charset="0"/>
              </a:rPr>
              <a:t>DX.</a:t>
            </a:r>
          </a:p>
        </p:txBody>
      </p:sp>
      <p:sp>
        <p:nvSpPr>
          <p:cNvPr id="108547" name="Rectangle 3"/>
          <p:cNvSpPr>
            <a:spLocks noGrp="1" noChangeArrowheads="1"/>
          </p:cNvSpPr>
          <p:nvPr>
            <p:ph idx="1"/>
          </p:nvPr>
        </p:nvSpPr>
        <p:spPr>
          <a:xfrm>
            <a:off x="457200" y="1828800"/>
            <a:ext cx="8229600" cy="3687763"/>
          </a:xfrm>
        </p:spPr>
        <p:txBody>
          <a:bodyPr/>
          <a:lstStyle/>
          <a:p>
            <a:pPr eaLnBrk="1" hangingPunct="1">
              <a:lnSpc>
                <a:spcPct val="140000"/>
              </a:lnSpc>
              <a:defRPr/>
            </a:pPr>
            <a:r>
              <a:rPr lang="en-US" sz="2400" dirty="0">
                <a:latin typeface="Corbel" pitchFamily="34" charset="0"/>
              </a:rPr>
              <a:t>Clinical History:</a:t>
            </a:r>
            <a:r>
              <a:rPr lang="en-US" sz="2000" dirty="0"/>
              <a:t> </a:t>
            </a:r>
          </a:p>
          <a:p>
            <a:pPr eaLnBrk="1" hangingPunct="1">
              <a:lnSpc>
                <a:spcPct val="140000"/>
              </a:lnSpc>
              <a:buFontTx/>
              <a:buNone/>
              <a:defRPr/>
            </a:pPr>
            <a:r>
              <a:rPr lang="en-US" sz="2000" dirty="0"/>
              <a:t>Asymptomatic till 6 months of age.</a:t>
            </a:r>
          </a:p>
          <a:p>
            <a:pPr eaLnBrk="1" hangingPunct="1">
              <a:lnSpc>
                <a:spcPct val="140000"/>
              </a:lnSpc>
              <a:buFontTx/>
              <a:buNone/>
              <a:defRPr/>
            </a:pPr>
            <a:r>
              <a:rPr lang="en-US" sz="2000" dirty="0"/>
              <a:t>Moderate to severe anemia (6-8 g/dl).</a:t>
            </a:r>
          </a:p>
          <a:p>
            <a:pPr eaLnBrk="1" hangingPunct="1">
              <a:lnSpc>
                <a:spcPct val="140000"/>
              </a:lnSpc>
              <a:buFontTx/>
              <a:buNone/>
              <a:defRPr/>
            </a:pPr>
            <a:r>
              <a:rPr lang="en-US" sz="2000" dirty="0"/>
              <a:t>Unremitting course punctuated by sudden crises.</a:t>
            </a:r>
          </a:p>
          <a:p>
            <a:pPr eaLnBrk="1" hangingPunct="1">
              <a:lnSpc>
                <a:spcPct val="140000"/>
              </a:lnSpc>
              <a:defRPr/>
            </a:pPr>
            <a:r>
              <a:rPr lang="en-US" sz="2400" dirty="0">
                <a:latin typeface="Corbel" pitchFamily="34" charset="0"/>
              </a:rPr>
              <a:t>CBC and blood smear</a:t>
            </a:r>
            <a:endParaRPr lang="en-US" sz="2000" dirty="0"/>
          </a:p>
          <a:p>
            <a:pPr eaLnBrk="1" hangingPunct="1">
              <a:lnSpc>
                <a:spcPct val="140000"/>
              </a:lnSpc>
              <a:defRPr/>
            </a:pPr>
            <a:r>
              <a:rPr lang="en-US" sz="2400" dirty="0">
                <a:latin typeface="Corbel" pitchFamily="34" charset="0"/>
              </a:rPr>
              <a:t>Hemoglobin electrophoresis </a:t>
            </a:r>
          </a:p>
          <a:p>
            <a:pPr eaLnBrk="1" hangingPunct="1">
              <a:lnSpc>
                <a:spcPct val="140000"/>
              </a:lnSpc>
              <a:buFontTx/>
              <a:buNone/>
              <a:defRPr/>
            </a:pPr>
            <a:endParaRPr lang="en-US" sz="2400" dirty="0">
              <a:solidFill>
                <a:schemeClr val="folHlink"/>
              </a:solidFill>
              <a:effectLst>
                <a:outerShdw blurRad="38100" dist="38100" dir="2700000" algn="tl">
                  <a:srgbClr val="000000"/>
                </a:outerShdw>
              </a:effectLst>
              <a:latin typeface="Corbel" pitchFamily="34" charset="0"/>
            </a:endParaRPr>
          </a:p>
        </p:txBody>
      </p:sp>
    </p:spTree>
    <p:extLst>
      <p:ext uri="{BB962C8B-B14F-4D97-AF65-F5344CB8AC3E}">
        <p14:creationId xmlns:p14="http://schemas.microsoft.com/office/powerpoint/2010/main" val="2402323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304800" y="274638"/>
            <a:ext cx="8382000" cy="3154362"/>
          </a:xfrm>
        </p:spPr>
        <p:txBody>
          <a:bodyPr>
            <a:normAutofit fontScale="90000"/>
          </a:bodyPr>
          <a:lstStyle/>
          <a:p>
            <a:pPr algn="l"/>
            <a:r>
              <a:rPr lang="en-US" altLang="en-US" sz="3600" dirty="0">
                <a:latin typeface="Forte" panose="03060902040502070203" pitchFamily="66" charset="0"/>
              </a:rPr>
              <a:t>Rx.</a:t>
            </a:r>
            <a:br>
              <a:rPr lang="ar-JO" altLang="en-US" sz="3600" dirty="0">
                <a:latin typeface="Copperplate Gothic Light" pitchFamily="34" charset="0"/>
              </a:rPr>
            </a:br>
            <a:br>
              <a:rPr lang="ar-JO" altLang="en-US" sz="3600" dirty="0">
                <a:latin typeface="Copperplate Gothic Light" pitchFamily="34" charset="0"/>
              </a:rPr>
            </a:br>
            <a:r>
              <a:rPr lang="en-US" altLang="en-US" sz="2800" dirty="0">
                <a:latin typeface="Corbel" pitchFamily="34" charset="0"/>
              </a:rPr>
              <a:t>1- Adequate hydration</a:t>
            </a:r>
            <a:br>
              <a:rPr lang="en-US" altLang="en-US" sz="2800" dirty="0">
                <a:latin typeface="Corbel" pitchFamily="34" charset="0"/>
              </a:rPr>
            </a:br>
            <a:r>
              <a:rPr lang="en-US" altLang="en-US" sz="2800" dirty="0">
                <a:latin typeface="Corbel" pitchFamily="34" charset="0"/>
              </a:rPr>
              <a:t>2- Pain relief</a:t>
            </a:r>
            <a:br>
              <a:rPr lang="en-US" altLang="en-US" sz="2800" dirty="0">
                <a:latin typeface="Corbel" pitchFamily="34" charset="0"/>
              </a:rPr>
            </a:br>
            <a:r>
              <a:rPr lang="en-US" altLang="en-US" sz="2800" dirty="0">
                <a:latin typeface="Corbel" pitchFamily="34" charset="0"/>
              </a:rPr>
              <a:t>3- Antibiotic therapy</a:t>
            </a:r>
            <a:br>
              <a:rPr lang="en-US" altLang="en-US" sz="2800" dirty="0">
                <a:latin typeface="Corbel" pitchFamily="34" charset="0"/>
              </a:rPr>
            </a:br>
            <a:r>
              <a:rPr lang="en-US" altLang="en-US" sz="2800" dirty="0">
                <a:latin typeface="Corbel" pitchFamily="34" charset="0"/>
              </a:rPr>
              <a:t>4. In severe cases, exchange transfusion to reduce the </a:t>
            </a:r>
            <a:r>
              <a:rPr lang="en-US" altLang="en-US" sz="2800" dirty="0" err="1">
                <a:latin typeface="Corbel" pitchFamily="34" charset="0"/>
              </a:rPr>
              <a:t>Hgb</a:t>
            </a:r>
            <a:r>
              <a:rPr lang="en-US" altLang="en-US" sz="2800" dirty="0">
                <a:latin typeface="Corbel" pitchFamily="34" charset="0"/>
              </a:rPr>
              <a:t> S.</a:t>
            </a:r>
          </a:p>
        </p:txBody>
      </p:sp>
    </p:spTree>
    <p:extLst>
      <p:ext uri="{BB962C8B-B14F-4D97-AF65-F5344CB8AC3E}">
        <p14:creationId xmlns:p14="http://schemas.microsoft.com/office/powerpoint/2010/main" val="247661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r>
              <a:rPr lang="en-US" altLang="en-US" sz="3600" b="1" u="sng" dirty="0">
                <a:latin typeface="Copperplate Gothic Light" pitchFamily="34" charset="0"/>
              </a:rPr>
              <a:t>(2) Thalassemia</a:t>
            </a:r>
          </a:p>
        </p:txBody>
      </p:sp>
      <p:sp>
        <p:nvSpPr>
          <p:cNvPr id="2" name="Content Placeholder 1"/>
          <p:cNvSpPr>
            <a:spLocks noGrp="1"/>
          </p:cNvSpPr>
          <p:nvPr>
            <p:ph idx="1"/>
          </p:nvPr>
        </p:nvSpPr>
        <p:spPr>
          <a:xfrm>
            <a:off x="609598" y="2160590"/>
            <a:ext cx="8305801" cy="3880773"/>
          </a:xfrm>
        </p:spPr>
        <p:txBody>
          <a:bodyPr>
            <a:normAutofit/>
          </a:bodyPr>
          <a:lstStyle/>
          <a:p>
            <a:r>
              <a:rPr lang="en-US" dirty="0" err="1">
                <a:latin typeface="Arial Rounded MT Bold" panose="020F0704030504030204" pitchFamily="34" charset="0"/>
              </a:rPr>
              <a:t>Thalassemias</a:t>
            </a:r>
            <a:r>
              <a:rPr lang="en-US" dirty="0">
                <a:latin typeface="Arial Rounded MT Bold" panose="020F0704030504030204" pitchFamily="34" charset="0"/>
              </a:rPr>
              <a:t> are inherited disorders caused by mutations in globin genes that decrease the synthesis of α- orβ-globin. </a:t>
            </a:r>
          </a:p>
          <a:p>
            <a:r>
              <a:rPr lang="en-US" dirty="0">
                <a:latin typeface="Arial Rounded MT Bold" panose="020F0704030504030204" pitchFamily="34" charset="0"/>
              </a:rPr>
              <a:t>Decreased synthesis of one globin results not only in a deficiency of </a:t>
            </a:r>
            <a:r>
              <a:rPr lang="en-US" dirty="0" err="1">
                <a:latin typeface="Arial Rounded MT Bold" panose="020F0704030504030204" pitchFamily="34" charset="0"/>
              </a:rPr>
              <a:t>Hb</a:t>
            </a:r>
            <a:r>
              <a:rPr lang="en-US" dirty="0">
                <a:latin typeface="Arial Rounded MT Bold" panose="020F0704030504030204" pitchFamily="34" charset="0"/>
              </a:rPr>
              <a:t>, but also in red cell damage that is caused by precipitates formed from excess unpaired “normal” globin chains.</a:t>
            </a:r>
          </a:p>
          <a:p>
            <a:r>
              <a:rPr lang="en-US" dirty="0">
                <a:latin typeface="Arial Rounded MT Bold" panose="020F0704030504030204" pitchFamily="34" charset="0"/>
              </a:rPr>
              <a:t> The mutations that cause thalassemia are particularly common in </a:t>
            </a:r>
            <a:r>
              <a:rPr lang="en-US" dirty="0" err="1">
                <a:latin typeface="Arial Rounded MT Bold" panose="020F0704030504030204" pitchFamily="34" charset="0"/>
              </a:rPr>
              <a:t>Mediterranean,African</a:t>
            </a:r>
            <a:r>
              <a:rPr lang="en-US" dirty="0">
                <a:latin typeface="Arial Rounded MT Bold" panose="020F0704030504030204" pitchFamily="34" charset="0"/>
              </a:rPr>
              <a:t>, and Asian regions in which malaria is endemic. </a:t>
            </a:r>
          </a:p>
          <a:p>
            <a:r>
              <a:rPr lang="en-US" dirty="0">
                <a:latin typeface="Arial Rounded MT Bold" panose="020F0704030504030204" pitchFamily="34" charset="0"/>
              </a:rPr>
              <a:t>As with </a:t>
            </a:r>
            <a:r>
              <a:rPr lang="en-US" dirty="0" err="1">
                <a:latin typeface="Arial Rounded MT Bold" panose="020F0704030504030204" pitchFamily="34" charset="0"/>
              </a:rPr>
              <a:t>HbS</a:t>
            </a:r>
            <a:r>
              <a:rPr lang="en-US" dirty="0">
                <a:latin typeface="Arial Rounded MT Bold" panose="020F0704030504030204" pitchFamily="34" charset="0"/>
              </a:rPr>
              <a:t>, it is hypothesized that globin mutations associated with thalassemia protect against falciparum malaria</a:t>
            </a:r>
            <a:r>
              <a:rPr lang="en-US" dirty="0"/>
              <a:t>.</a:t>
            </a:r>
          </a:p>
        </p:txBody>
      </p:sp>
    </p:spTree>
    <p:extLst>
      <p:ext uri="{BB962C8B-B14F-4D97-AF65-F5344CB8AC3E}">
        <p14:creationId xmlns:p14="http://schemas.microsoft.com/office/powerpoint/2010/main" val="2339400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347713" cy="1320800"/>
          </a:xfrm>
        </p:spPr>
        <p:txBody>
          <a:bodyPr>
            <a:normAutofit/>
          </a:bodyPr>
          <a:lstStyle/>
          <a:p>
            <a:r>
              <a:rPr lang="en-US" sz="3200" b="1" dirty="0">
                <a:latin typeface="Copperplate Gothic Light" panose="020E0507020206020404" pitchFamily="34" charset="0"/>
              </a:rPr>
              <a:t>FEATURES OF THALASSEMIA</a:t>
            </a:r>
          </a:p>
        </p:txBody>
      </p:sp>
      <p:sp>
        <p:nvSpPr>
          <p:cNvPr id="71683" name="Rectangle 3"/>
          <p:cNvSpPr>
            <a:spLocks noGrp="1" noChangeArrowheads="1"/>
          </p:cNvSpPr>
          <p:nvPr>
            <p:ph idx="1"/>
          </p:nvPr>
        </p:nvSpPr>
        <p:spPr>
          <a:xfrm>
            <a:off x="152400" y="1306513"/>
            <a:ext cx="8991600" cy="5435600"/>
          </a:xfrm>
        </p:spPr>
        <p:txBody>
          <a:bodyPr lIns="92075" tIns="46038" rIns="92075" bIns="46038"/>
          <a:lstStyle/>
          <a:p>
            <a:pPr eaLnBrk="1" hangingPunct="1">
              <a:defRPr/>
            </a:pPr>
            <a:r>
              <a:rPr lang="en-US" sz="2800" dirty="0">
                <a:latin typeface="Corbel" pitchFamily="34" charset="0"/>
              </a:rPr>
              <a:t>Inherited</a:t>
            </a:r>
          </a:p>
          <a:p>
            <a:pPr eaLnBrk="1" hangingPunct="1">
              <a:defRPr/>
            </a:pPr>
            <a:r>
              <a:rPr lang="en-US" sz="2800" dirty="0">
                <a:latin typeface="Corbel" pitchFamily="34" charset="0"/>
              </a:rPr>
              <a:t>Decreased globin chain synthesis leading to hypochromic microcytic anemia.</a:t>
            </a:r>
          </a:p>
          <a:p>
            <a:pPr eaLnBrk="1" hangingPunct="1">
              <a:defRPr/>
            </a:pPr>
            <a:r>
              <a:rPr lang="en-US" sz="2800" dirty="0">
                <a:latin typeface="Corbel" pitchFamily="34" charset="0"/>
              </a:rPr>
              <a:t>Unbalanced Hb synthesis leading to formation of tetramers of single chain:</a:t>
            </a:r>
          </a:p>
          <a:p>
            <a:pPr lvl="1" eaLnBrk="1" hangingPunct="1">
              <a:defRPr/>
            </a:pPr>
            <a:r>
              <a:rPr lang="en-US" dirty="0"/>
              <a:t> </a:t>
            </a:r>
            <a:r>
              <a:rPr lang="en-US" dirty="0">
                <a:latin typeface="Corbel" pitchFamily="34" charset="0"/>
              </a:rPr>
              <a:t>Hgb </a:t>
            </a:r>
            <a:r>
              <a:rPr lang="en-US" dirty="0" err="1">
                <a:latin typeface="Corbel" pitchFamily="34" charset="0"/>
              </a:rPr>
              <a:t>Barts</a:t>
            </a:r>
            <a:r>
              <a:rPr lang="en-US" dirty="0"/>
              <a:t> ( </a:t>
            </a:r>
            <a:r>
              <a:rPr lang="en-US" dirty="0">
                <a:latin typeface="Symbol" pitchFamily="18" charset="2"/>
              </a:rPr>
              <a:t>g</a:t>
            </a:r>
            <a:r>
              <a:rPr lang="en-US" dirty="0"/>
              <a:t>4)</a:t>
            </a:r>
          </a:p>
          <a:p>
            <a:pPr lvl="1" eaLnBrk="1" hangingPunct="1">
              <a:defRPr/>
            </a:pPr>
            <a:r>
              <a:rPr lang="en-US" dirty="0"/>
              <a:t> </a:t>
            </a:r>
            <a:r>
              <a:rPr lang="en-US" dirty="0" err="1">
                <a:latin typeface="Corbel" pitchFamily="34" charset="0"/>
              </a:rPr>
              <a:t>Hgb</a:t>
            </a:r>
            <a:r>
              <a:rPr lang="en-US" dirty="0">
                <a:latin typeface="Corbel" pitchFamily="34" charset="0"/>
              </a:rPr>
              <a:t> H</a:t>
            </a:r>
            <a:r>
              <a:rPr lang="en-US" dirty="0"/>
              <a:t> ( </a:t>
            </a:r>
            <a:r>
              <a:rPr lang="en-US" dirty="0">
                <a:latin typeface="Symbol" pitchFamily="18" charset="2"/>
              </a:rPr>
              <a:t>b</a:t>
            </a:r>
            <a:r>
              <a:rPr lang="en-US" dirty="0"/>
              <a:t>4)</a:t>
            </a:r>
          </a:p>
          <a:p>
            <a:pPr lvl="1" eaLnBrk="1" hangingPunct="1">
              <a:defRPr/>
            </a:pPr>
            <a:r>
              <a:rPr lang="en-US" dirty="0"/>
              <a:t> </a:t>
            </a:r>
            <a:r>
              <a:rPr lang="en-US" dirty="0">
                <a:latin typeface="Symbol" pitchFamily="18" charset="2"/>
              </a:rPr>
              <a:t>a4</a:t>
            </a:r>
            <a:r>
              <a:rPr lang="en-US" dirty="0"/>
              <a:t> precipitate </a:t>
            </a:r>
          </a:p>
          <a:p>
            <a:pPr eaLnBrk="1" hangingPunct="1">
              <a:buFontTx/>
              <a:buNone/>
              <a:defRPr/>
            </a:pPr>
            <a:r>
              <a:rPr lang="en-US" sz="2800" b="1" dirty="0"/>
              <a:t>	</a:t>
            </a:r>
            <a:r>
              <a:rPr lang="en-US" sz="2800" i="1" dirty="0">
                <a:latin typeface="Corbel" pitchFamily="34" charset="0"/>
              </a:rPr>
              <a:t>Resulting in ineffective </a:t>
            </a:r>
            <a:r>
              <a:rPr lang="en-US" sz="2800" i="1" dirty="0" err="1">
                <a:latin typeface="Corbel" pitchFamily="34" charset="0"/>
              </a:rPr>
              <a:t>erythropoiesis</a:t>
            </a:r>
            <a:r>
              <a:rPr lang="en-US" sz="2800" i="1" dirty="0">
                <a:latin typeface="Corbel" pitchFamily="34" charset="0"/>
              </a:rPr>
              <a:t> and hemolysis</a:t>
            </a:r>
          </a:p>
          <a:p>
            <a:pPr eaLnBrk="1" hangingPunct="1">
              <a:defRPr/>
            </a:pPr>
            <a:r>
              <a:rPr lang="en-US" sz="2800" dirty="0">
                <a:latin typeface="Corbel" pitchFamily="34" charset="0"/>
              </a:rPr>
              <a:t>Elevated levels of </a:t>
            </a:r>
            <a:r>
              <a:rPr lang="en-US" sz="2800" dirty="0" err="1">
                <a:latin typeface="Corbel" pitchFamily="34" charset="0"/>
              </a:rPr>
              <a:t>Hgb</a:t>
            </a:r>
            <a:r>
              <a:rPr lang="en-US" sz="2800" dirty="0">
                <a:latin typeface="Corbel" pitchFamily="34" charset="0"/>
              </a:rPr>
              <a:t> A2 and </a:t>
            </a:r>
            <a:r>
              <a:rPr lang="en-US" sz="2800" dirty="0" err="1">
                <a:latin typeface="Corbel" pitchFamily="34" charset="0"/>
              </a:rPr>
              <a:t>Hgb</a:t>
            </a:r>
            <a:r>
              <a:rPr lang="en-US" sz="2800" dirty="0">
                <a:latin typeface="Corbel" pitchFamily="34" charset="0"/>
              </a:rPr>
              <a:t> F.</a:t>
            </a:r>
          </a:p>
        </p:txBody>
      </p:sp>
    </p:spTree>
    <p:extLst>
      <p:ext uri="{BB962C8B-B14F-4D97-AF65-F5344CB8AC3E}">
        <p14:creationId xmlns:p14="http://schemas.microsoft.com/office/powerpoint/2010/main" val="95670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descr="D:\SCContent\9781416029731\graphics\fullsize\S9781416029731-012-f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9524"/>
            <a:ext cx="9210675" cy="6848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67" name="Text Box 2"/>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ar-JO" altLang="en-US" sz="800"/>
          </a:p>
        </p:txBody>
      </p:sp>
      <p:sp>
        <p:nvSpPr>
          <p:cNvPr id="88068" name="Text Box 3"/>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Downloaded from: StudentConsult (on 30 January 2012 05:46 PM)</a:t>
            </a:r>
          </a:p>
        </p:txBody>
      </p:sp>
      <p:sp>
        <p:nvSpPr>
          <p:cNvPr id="88069" name="Text Box 4"/>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 2005 Elsevier </a:t>
            </a:r>
          </a:p>
        </p:txBody>
      </p:sp>
      <p:sp>
        <p:nvSpPr>
          <p:cNvPr id="88070" name="Picture 5" descr="top_logo"/>
          <p:cNvSpPr>
            <a:spLocks noChangeAspect="1" noChangeArrowheads="1"/>
          </p:cNvSpPr>
          <p:nvPr/>
        </p:nvSpPr>
        <p:spPr bwMode="auto">
          <a:xfrm>
            <a:off x="14288" y="9525"/>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ar-JO" altLang="en-US" sz="1800"/>
          </a:p>
        </p:txBody>
      </p:sp>
    </p:spTree>
    <p:extLst>
      <p:ext uri="{BB962C8B-B14F-4D97-AF65-F5344CB8AC3E}">
        <p14:creationId xmlns:p14="http://schemas.microsoft.com/office/powerpoint/2010/main" val="459094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C:\Users\suhaib\Desktop\M272_pic\intranet.tdmu.edu.ua.jpg"/>
          <p:cNvPicPr>
            <a:picLocks noChangeAspect="1" noChangeArrowheads="1"/>
          </p:cNvPicPr>
          <p:nvPr/>
        </p:nvPicPr>
        <p:blipFill>
          <a:blip r:embed="rId2"/>
          <a:srcRect/>
          <a:stretch>
            <a:fillRect/>
          </a:stretch>
        </p:blipFill>
        <p:spPr bwMode="auto">
          <a:xfrm>
            <a:off x="76863" y="457200"/>
            <a:ext cx="8849801" cy="5791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766763" y="452438"/>
          <a:ext cx="7381875" cy="5784850"/>
        </p:xfrm>
        <a:graphic>
          <a:graphicData uri="http://schemas.openxmlformats.org/presentationml/2006/ole">
            <mc:AlternateContent xmlns:mc="http://schemas.openxmlformats.org/markup-compatibility/2006">
              <mc:Choice xmlns:v="urn:schemas-microsoft-com:vml" Requires="v">
                <p:oleObj spid="_x0000_s1025" name="Document" r:id="rId4" imgW="4108704" imgH="2971800" progId="">
                  <p:embed/>
                </p:oleObj>
              </mc:Choice>
              <mc:Fallback>
                <p:oleObj name="Document" r:id="rId4" imgW="4108704" imgH="2971800" progId="">
                  <p:embed/>
                  <p:pic>
                    <p:nvPicPr>
                      <p:cNvPr id="911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452438"/>
                        <a:ext cx="7381875"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342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6202362"/>
          </a:xfrm>
        </p:spPr>
        <p:txBody>
          <a:bodyPr/>
          <a:lstStyle/>
          <a:p>
            <a:pPr algn="l"/>
            <a:br>
              <a:rPr lang="en-US" altLang="en-US" dirty="0">
                <a:latin typeface="Copperplate Gothic Light" pitchFamily="34" charset="0"/>
              </a:rPr>
            </a:br>
            <a:br>
              <a:rPr lang="en-US" altLang="en-US" dirty="0">
                <a:latin typeface="Copperplate Gothic Light" pitchFamily="34" charset="0"/>
              </a:rPr>
            </a:br>
            <a:r>
              <a:rPr lang="en-US" altLang="en-US" dirty="0">
                <a:latin typeface="Copperplate Gothic Light" pitchFamily="34" charset="0"/>
              </a:rPr>
              <a:t>           </a:t>
            </a:r>
            <a:r>
              <a:rPr lang="en-US" altLang="en-US" sz="3600" dirty="0">
                <a:latin typeface="Copperplate Gothic Light" pitchFamily="34" charset="0"/>
              </a:rPr>
              <a:t>Hemolytic anemia</a:t>
            </a:r>
            <a:br>
              <a:rPr lang="en-US" altLang="en-US" sz="3600" dirty="0">
                <a:latin typeface="Copperplate Gothic Light" pitchFamily="34" charset="0"/>
              </a:rPr>
            </a:br>
            <a:br>
              <a:rPr lang="en-US" altLang="en-US" dirty="0">
                <a:latin typeface="Copperplate Gothic Light" pitchFamily="34" charset="0"/>
              </a:rPr>
            </a:br>
            <a:r>
              <a:rPr lang="en-US" altLang="en-US" sz="3200" dirty="0">
                <a:latin typeface="Copperplate Gothic Light" pitchFamily="34" charset="0"/>
              </a:rPr>
              <a:t>Hemolysis could be:</a:t>
            </a:r>
            <a:br>
              <a:rPr lang="en-US" altLang="en-US" sz="3200" dirty="0">
                <a:latin typeface="Copperplate Gothic Light" pitchFamily="34" charset="0"/>
              </a:rPr>
            </a:br>
            <a:br>
              <a:rPr lang="en-US" altLang="en-US" sz="3200" dirty="0">
                <a:latin typeface="Copperplate Gothic Light" pitchFamily="34" charset="0"/>
              </a:rPr>
            </a:br>
            <a:r>
              <a:rPr lang="en-US" altLang="en-US" sz="3200" dirty="0">
                <a:latin typeface="Copperplate Gothic Light" pitchFamily="34" charset="0"/>
              </a:rPr>
              <a:t>1. Intravascular </a:t>
            </a:r>
            <a:br>
              <a:rPr lang="en-US" altLang="en-US" sz="3200" dirty="0">
                <a:latin typeface="Copperplate Gothic Light" pitchFamily="34" charset="0"/>
              </a:rPr>
            </a:br>
            <a:br>
              <a:rPr lang="en-US" altLang="en-US" sz="3200" dirty="0">
                <a:latin typeface="Copperplate Gothic Light" pitchFamily="34" charset="0"/>
              </a:rPr>
            </a:br>
            <a:r>
              <a:rPr lang="en-US" altLang="en-US" sz="3200" dirty="0">
                <a:latin typeface="Copperplate Gothic Light" pitchFamily="34" charset="0"/>
              </a:rPr>
              <a:t>2. extravascular (</a:t>
            </a:r>
            <a:r>
              <a:rPr lang="en-US" altLang="en-US" sz="2400" dirty="0">
                <a:latin typeface="Corbel" pitchFamily="34" charset="0"/>
              </a:rPr>
              <a:t>areas of sluggish circulation or hypo-oxygenation)</a:t>
            </a:r>
            <a:br>
              <a:rPr lang="en-US" altLang="en-US" sz="3200" dirty="0">
                <a:latin typeface="Copperplate Gothic Light" pitchFamily="34" charset="0"/>
              </a:rPr>
            </a:br>
            <a:endParaRPr lang="ar-JO" altLang="en-US" sz="3200" dirty="0"/>
          </a:p>
        </p:txBody>
      </p:sp>
    </p:spTree>
    <p:extLst>
      <p:ext uri="{BB962C8B-B14F-4D97-AF65-F5344CB8AC3E}">
        <p14:creationId xmlns:p14="http://schemas.microsoft.com/office/powerpoint/2010/main" val="1384719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Users\suhaib\Desktop\M272_pic\www.lookfordiagnosis.co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effectLst/>
        </p:spPr>
        <p:txBody>
          <a:bodyPr>
            <a:normAutofit/>
          </a:bodyPr>
          <a:lstStyle/>
          <a:p>
            <a:pPr eaLnBrk="1" hangingPunct="1"/>
            <a:r>
              <a:rPr lang="en-US" altLang="en-US" sz="3200" b="1" u="sng" dirty="0">
                <a:latin typeface="Copperplate Gothic Light" pitchFamily="34" charset="0"/>
              </a:rPr>
              <a:t>Hemoglobin H </a:t>
            </a:r>
            <a:r>
              <a:rPr lang="en-US" altLang="en-US" sz="3200" b="1" dirty="0">
                <a:latin typeface="Copperplate Gothic Light" pitchFamily="34" charset="0"/>
              </a:rPr>
              <a:t>Disease</a:t>
            </a:r>
          </a:p>
        </p:txBody>
      </p:sp>
      <p:sp>
        <p:nvSpPr>
          <p:cNvPr id="113667" name="Rectangle 3"/>
          <p:cNvSpPr>
            <a:spLocks noGrp="1" noChangeArrowheads="1"/>
          </p:cNvSpPr>
          <p:nvPr>
            <p:ph idx="1"/>
          </p:nvPr>
        </p:nvSpPr>
        <p:spPr>
          <a:xfrm>
            <a:off x="457200" y="1600200"/>
            <a:ext cx="8458200" cy="4953000"/>
          </a:xfrm>
        </p:spPr>
        <p:txBody>
          <a:bodyPr/>
          <a:lstStyle/>
          <a:p>
            <a:pPr eaLnBrk="1" hangingPunct="1">
              <a:lnSpc>
                <a:spcPct val="80000"/>
              </a:lnSpc>
              <a:defRPr/>
            </a:pPr>
            <a:r>
              <a:rPr lang="en-US" sz="2800" dirty="0">
                <a:latin typeface="Corbel" pitchFamily="34" charset="0"/>
              </a:rPr>
              <a:t>Three gene deletion</a:t>
            </a:r>
          </a:p>
          <a:p>
            <a:pPr eaLnBrk="1" hangingPunct="1">
              <a:lnSpc>
                <a:spcPct val="80000"/>
              </a:lnSpc>
              <a:defRPr/>
            </a:pPr>
            <a:r>
              <a:rPr lang="en-US" sz="2800" dirty="0">
                <a:latin typeface="Corbel" pitchFamily="34" charset="0"/>
              </a:rPr>
              <a:t>Moderately severe chronic hemolytic anemia </a:t>
            </a:r>
          </a:p>
          <a:p>
            <a:pPr eaLnBrk="1" hangingPunct="1">
              <a:lnSpc>
                <a:spcPct val="80000"/>
              </a:lnSpc>
              <a:buFontTx/>
              <a:buNone/>
              <a:defRPr/>
            </a:pPr>
            <a:r>
              <a:rPr lang="en-US" sz="2800" dirty="0">
                <a:latin typeface="Corbel" pitchFamily="34" charset="0"/>
              </a:rPr>
              <a:t>(Less damage than free </a:t>
            </a:r>
            <a:r>
              <a:rPr lang="en-US" sz="2800" dirty="0">
                <a:latin typeface="Symbol" pitchFamily="18" charset="2"/>
              </a:rPr>
              <a:t>a</a:t>
            </a:r>
            <a:r>
              <a:rPr lang="en-US" sz="2800" dirty="0">
                <a:latin typeface="Corbel" pitchFamily="34" charset="0"/>
              </a:rPr>
              <a:t> in </a:t>
            </a:r>
            <a:r>
              <a:rPr lang="en-US" sz="2800" dirty="0">
                <a:latin typeface="Symbol" pitchFamily="18" charset="2"/>
              </a:rPr>
              <a:t>b T</a:t>
            </a:r>
            <a:r>
              <a:rPr lang="en-US" sz="2800" dirty="0">
                <a:latin typeface="Corbel" pitchFamily="34" charset="0"/>
              </a:rPr>
              <a:t>halassemia) </a:t>
            </a:r>
          </a:p>
          <a:p>
            <a:pPr eaLnBrk="1" hangingPunct="1">
              <a:lnSpc>
                <a:spcPct val="80000"/>
              </a:lnSpc>
              <a:defRPr/>
            </a:pPr>
            <a:r>
              <a:rPr lang="en-US" sz="2800" dirty="0">
                <a:latin typeface="Corbel" pitchFamily="34" charset="0"/>
              </a:rPr>
              <a:t>Formation of </a:t>
            </a:r>
            <a:r>
              <a:rPr lang="en-US" sz="2800" dirty="0" err="1">
                <a:latin typeface="Corbel" pitchFamily="34" charset="0"/>
              </a:rPr>
              <a:t>HbH</a:t>
            </a:r>
            <a:r>
              <a:rPr lang="en-US" sz="2800" dirty="0">
                <a:latin typeface="Corbel" pitchFamily="34" charset="0"/>
              </a:rPr>
              <a:t> (tetramer of 4</a:t>
            </a:r>
            <a:r>
              <a:rPr lang="en-US" sz="2800" dirty="0"/>
              <a:t> </a:t>
            </a:r>
            <a:r>
              <a:rPr lang="en-US" sz="2800" dirty="0">
                <a:latin typeface="Symbol" pitchFamily="18" charset="2"/>
              </a:rPr>
              <a:t>b</a:t>
            </a:r>
            <a:r>
              <a:rPr lang="en-US" sz="2800" dirty="0"/>
              <a:t> </a:t>
            </a:r>
            <a:r>
              <a:rPr lang="en-US" sz="2800" dirty="0">
                <a:latin typeface="Corbel" pitchFamily="34" charset="0"/>
              </a:rPr>
              <a:t>chains)</a:t>
            </a:r>
          </a:p>
          <a:p>
            <a:pPr lvl="1" eaLnBrk="1" hangingPunct="1">
              <a:lnSpc>
                <a:spcPct val="80000"/>
              </a:lnSpc>
              <a:defRPr/>
            </a:pPr>
            <a:r>
              <a:rPr lang="en-US" dirty="0" err="1">
                <a:latin typeface="Corbel" pitchFamily="34" charset="0"/>
              </a:rPr>
              <a:t>HbH</a:t>
            </a:r>
            <a:r>
              <a:rPr lang="en-US" dirty="0">
                <a:latin typeface="Corbel" pitchFamily="34" charset="0"/>
              </a:rPr>
              <a:t> has high affinity to oxygen (O2 dissociation curve similar to myoglobin)</a:t>
            </a:r>
          </a:p>
          <a:p>
            <a:pPr lvl="1" eaLnBrk="1" hangingPunct="1">
              <a:lnSpc>
                <a:spcPct val="80000"/>
              </a:lnSpc>
              <a:defRPr/>
            </a:pPr>
            <a:r>
              <a:rPr lang="en-US" dirty="0" err="1">
                <a:latin typeface="Corbel" pitchFamily="34" charset="0"/>
              </a:rPr>
              <a:t>HbH</a:t>
            </a:r>
            <a:r>
              <a:rPr lang="en-US" dirty="0">
                <a:latin typeface="Corbel" pitchFamily="34" charset="0"/>
              </a:rPr>
              <a:t> is unstable, and leads to shortened red cell life span.  </a:t>
            </a:r>
          </a:p>
          <a:p>
            <a:pPr eaLnBrk="1" hangingPunct="1">
              <a:lnSpc>
                <a:spcPct val="80000"/>
              </a:lnSpc>
              <a:defRPr/>
            </a:pPr>
            <a:r>
              <a:rPr lang="en-US" sz="2800" dirty="0">
                <a:latin typeface="Corbel" pitchFamily="34" charset="0"/>
              </a:rPr>
              <a:t>Seen primarily in Asian populations </a:t>
            </a:r>
          </a:p>
          <a:p>
            <a:pPr eaLnBrk="1" hangingPunct="1">
              <a:lnSpc>
                <a:spcPct val="80000"/>
              </a:lnSpc>
              <a:defRPr/>
            </a:pPr>
            <a:r>
              <a:rPr lang="en-US" sz="2800" dirty="0">
                <a:latin typeface="Corbel" pitchFamily="34" charset="0"/>
              </a:rPr>
              <a:t>Stress by infection or exposure to toxic drugs may exacerbate the condition compromising the already anemic patient.</a:t>
            </a:r>
          </a:p>
        </p:txBody>
      </p:sp>
    </p:spTree>
    <p:extLst>
      <p:ext uri="{BB962C8B-B14F-4D97-AF65-F5344CB8AC3E}">
        <p14:creationId xmlns:p14="http://schemas.microsoft.com/office/powerpoint/2010/main" val="2380198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a:noFill/>
          <a:effectLst/>
        </p:spPr>
        <p:txBody>
          <a:bodyPr>
            <a:normAutofit fontScale="90000"/>
          </a:bodyPr>
          <a:lstStyle/>
          <a:p>
            <a:pPr eaLnBrk="1" hangingPunct="1"/>
            <a:r>
              <a:rPr lang="en-US" altLang="en-US" sz="3600" dirty="0">
                <a:solidFill>
                  <a:schemeClr val="tx1"/>
                </a:solidFill>
                <a:latin typeface="Copperplate Gothic Light" pitchFamily="34" charset="0"/>
              </a:rPr>
              <a:t>Common mutations resulting in b-thalassemia</a:t>
            </a:r>
          </a:p>
        </p:txBody>
      </p:sp>
      <p:sp>
        <p:nvSpPr>
          <p:cNvPr id="76802" name="Rectangle 2"/>
          <p:cNvSpPr>
            <a:spLocks noGrp="1" noChangeArrowheads="1"/>
          </p:cNvSpPr>
          <p:nvPr>
            <p:ph idx="1"/>
          </p:nvPr>
        </p:nvSpPr>
        <p:spPr/>
        <p:txBody>
          <a:bodyPr/>
          <a:lstStyle/>
          <a:p>
            <a:pPr eaLnBrk="1" hangingPunct="1">
              <a:defRPr/>
            </a:pPr>
            <a:r>
              <a:rPr lang="en-US" altLang="en-US" sz="2800" b="1" dirty="0">
                <a:latin typeface="Corbel" pitchFamily="34" charset="0"/>
              </a:rPr>
              <a:t>Promoter region</a:t>
            </a:r>
            <a:r>
              <a:rPr lang="en-US" altLang="en-US" sz="2800" dirty="0">
                <a:latin typeface="Corbel" pitchFamily="34" charset="0"/>
              </a:rPr>
              <a:t> mutations usually result</a:t>
            </a:r>
            <a:r>
              <a:rPr lang="en-US" altLang="en-US" dirty="0"/>
              <a:t> in </a:t>
            </a:r>
            <a:r>
              <a:rPr lang="en-US" altLang="en-US" dirty="0">
                <a:latin typeface="Symbol" pitchFamily="18" charset="2"/>
              </a:rPr>
              <a:t>b</a:t>
            </a:r>
            <a:r>
              <a:rPr lang="en-US" altLang="en-US" baseline="30000" dirty="0"/>
              <a:t>+</a:t>
            </a:r>
            <a:r>
              <a:rPr lang="en-US" altLang="en-US" dirty="0"/>
              <a:t> </a:t>
            </a:r>
            <a:r>
              <a:rPr lang="en-US" altLang="en-US" sz="2800" dirty="0">
                <a:latin typeface="Corbel" pitchFamily="34" charset="0"/>
              </a:rPr>
              <a:t>thalassemia.</a:t>
            </a:r>
          </a:p>
          <a:p>
            <a:pPr eaLnBrk="1" hangingPunct="1">
              <a:defRPr/>
            </a:pPr>
            <a:r>
              <a:rPr lang="en-US" altLang="en-US" sz="2800" dirty="0">
                <a:latin typeface="Corbel" pitchFamily="34" charset="0"/>
              </a:rPr>
              <a:t>Mutations within the </a:t>
            </a:r>
            <a:r>
              <a:rPr lang="en-US" altLang="en-US" sz="2800" b="1" dirty="0">
                <a:latin typeface="Corbel" pitchFamily="34" charset="0"/>
              </a:rPr>
              <a:t>exons</a:t>
            </a:r>
            <a:r>
              <a:rPr lang="en-US" altLang="en-US" sz="2800" dirty="0">
                <a:latin typeface="Corbel" pitchFamily="34" charset="0"/>
              </a:rPr>
              <a:t> result in b</a:t>
            </a:r>
            <a:r>
              <a:rPr lang="en-US" altLang="en-US" sz="2800" baseline="30000" dirty="0">
                <a:latin typeface="Corbel" pitchFamily="34" charset="0"/>
              </a:rPr>
              <a:t>0</a:t>
            </a:r>
            <a:r>
              <a:rPr lang="en-US" altLang="en-US" sz="2800" dirty="0">
                <a:latin typeface="Corbel" pitchFamily="34" charset="0"/>
              </a:rPr>
              <a:t> thalassemia.</a:t>
            </a:r>
          </a:p>
          <a:p>
            <a:pPr eaLnBrk="1" hangingPunct="1">
              <a:defRPr/>
            </a:pPr>
            <a:r>
              <a:rPr lang="en-US" altLang="en-US" sz="2800" dirty="0">
                <a:latin typeface="Corbel" pitchFamily="34" charset="0"/>
              </a:rPr>
              <a:t>Mutations interfering with </a:t>
            </a:r>
            <a:r>
              <a:rPr lang="en-US" altLang="en-US" sz="2800" b="1" dirty="0">
                <a:latin typeface="Corbel" pitchFamily="34" charset="0"/>
              </a:rPr>
              <a:t>mRNA processing</a:t>
            </a:r>
            <a:r>
              <a:rPr lang="en-US" altLang="en-US" sz="2800" dirty="0">
                <a:latin typeface="Corbel" pitchFamily="34" charset="0"/>
              </a:rPr>
              <a:t> lead to either b</a:t>
            </a:r>
            <a:r>
              <a:rPr lang="en-US" altLang="en-US" sz="2800" baseline="30000" dirty="0">
                <a:latin typeface="Corbel" pitchFamily="34" charset="0"/>
              </a:rPr>
              <a:t>+</a:t>
            </a:r>
            <a:r>
              <a:rPr lang="en-US" altLang="en-US" sz="2800" dirty="0">
                <a:latin typeface="Corbel" pitchFamily="34" charset="0"/>
              </a:rPr>
              <a:t> or b</a:t>
            </a:r>
            <a:r>
              <a:rPr lang="en-US" altLang="en-US" sz="2800" baseline="30000" dirty="0">
                <a:latin typeface="Corbel" pitchFamily="34" charset="0"/>
              </a:rPr>
              <a:t>0</a:t>
            </a:r>
            <a:r>
              <a:rPr lang="en-US" altLang="en-US" sz="2800" dirty="0">
                <a:latin typeface="Corbel" pitchFamily="34" charset="0"/>
              </a:rPr>
              <a:t> </a:t>
            </a:r>
            <a:r>
              <a:rPr lang="en-US" altLang="en-US" sz="2800" dirty="0" err="1">
                <a:latin typeface="Corbel" pitchFamily="34" charset="0"/>
              </a:rPr>
              <a:t>thal</a:t>
            </a:r>
            <a:r>
              <a:rPr lang="en-US" altLang="en-US" sz="2800" dirty="0">
                <a:latin typeface="Corbel" pitchFamily="34" charset="0"/>
              </a:rPr>
              <a:t>. depending on effect of the mutation.</a:t>
            </a:r>
            <a:endParaRPr lang="en-US" sz="2800" dirty="0">
              <a:latin typeface="Corbel" pitchFamily="34" charset="0"/>
            </a:endParaRPr>
          </a:p>
        </p:txBody>
      </p:sp>
    </p:spTree>
    <p:extLst>
      <p:ext uri="{BB962C8B-B14F-4D97-AF65-F5344CB8AC3E}">
        <p14:creationId xmlns:p14="http://schemas.microsoft.com/office/powerpoint/2010/main" val="1544296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C:\Users\suhaib\Desktop\M272_pic\ww.slideshare.net.jpg"/>
          <p:cNvPicPr>
            <a:picLocks noChangeAspect="1" noChangeArrowheads="1"/>
          </p:cNvPicPr>
          <p:nvPr/>
        </p:nvPicPr>
        <p:blipFill>
          <a:blip r:embed="rId2"/>
          <a:srcRect/>
          <a:stretch>
            <a:fillRect/>
          </a:stretch>
        </p:blipFill>
        <p:spPr bwMode="auto">
          <a:xfrm>
            <a:off x="0" y="0"/>
            <a:ext cx="9144000" cy="7010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C:\Users\suhaib\Desktop\M272_pic\www.medical-labs.ne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effectLst/>
        </p:spPr>
        <p:txBody>
          <a:bodyPr>
            <a:normAutofit/>
          </a:bodyPr>
          <a:lstStyle/>
          <a:p>
            <a:pPr eaLnBrk="1" hangingPunct="1"/>
            <a:r>
              <a:rPr lang="en-US" altLang="en-US" sz="3200" dirty="0">
                <a:latin typeface="Copperplate Gothic Light" pitchFamily="34" charset="0"/>
              </a:rPr>
              <a:t>Thalassemia Major</a:t>
            </a:r>
          </a:p>
        </p:txBody>
      </p:sp>
      <p:sp>
        <p:nvSpPr>
          <p:cNvPr id="109571" name="Rectangle 3"/>
          <p:cNvSpPr>
            <a:spLocks noGrp="1" noChangeArrowheads="1"/>
          </p:cNvSpPr>
          <p:nvPr>
            <p:ph idx="1"/>
          </p:nvPr>
        </p:nvSpPr>
        <p:spPr/>
        <p:txBody>
          <a:bodyPr>
            <a:normAutofit lnSpcReduction="10000"/>
          </a:bodyPr>
          <a:lstStyle/>
          <a:p>
            <a:pPr eaLnBrk="1" hangingPunct="1">
              <a:defRPr/>
            </a:pPr>
            <a:r>
              <a:rPr lang="en-US" sz="2800" dirty="0">
                <a:effectLst>
                  <a:outerShdw blurRad="38100" dist="38100" dir="2700000" algn="tl">
                    <a:srgbClr val="000000">
                      <a:alpha val="43137"/>
                    </a:srgbClr>
                  </a:outerShdw>
                </a:effectLst>
                <a:latin typeface="Corbel" pitchFamily="34" charset="0"/>
              </a:rPr>
              <a:t>Genotype: </a:t>
            </a:r>
            <a:r>
              <a:rPr lang="en-US" sz="2800" dirty="0">
                <a:effectLst>
                  <a:outerShdw blurRad="38100" dist="38100" dir="2700000" algn="tl">
                    <a:srgbClr val="000000">
                      <a:alpha val="43137"/>
                    </a:srgbClr>
                  </a:outerShdw>
                </a:effectLst>
                <a:latin typeface="Symbol" pitchFamily="18" charset="2"/>
              </a:rPr>
              <a:t>b</a:t>
            </a:r>
            <a:r>
              <a:rPr lang="en-US" sz="2800" baseline="30000" dirty="0">
                <a:effectLst>
                  <a:outerShdw blurRad="38100" dist="38100" dir="2700000" algn="tl">
                    <a:srgbClr val="000000">
                      <a:alpha val="43137"/>
                    </a:srgbClr>
                  </a:outerShdw>
                </a:effectLst>
                <a:latin typeface="Symbol" pitchFamily="18" charset="2"/>
              </a:rPr>
              <a:t>0</a:t>
            </a:r>
            <a:r>
              <a:rPr lang="en-US" sz="2800" dirty="0">
                <a:effectLst>
                  <a:outerShdw blurRad="38100" dist="38100" dir="2700000" algn="tl">
                    <a:srgbClr val="000000">
                      <a:alpha val="43137"/>
                    </a:srgbClr>
                  </a:outerShdw>
                </a:effectLst>
                <a:latin typeface="Symbol" pitchFamily="18" charset="2"/>
              </a:rPr>
              <a:t>/b</a:t>
            </a:r>
            <a:r>
              <a:rPr lang="en-US" sz="2800" baseline="30000" dirty="0">
                <a:effectLst>
                  <a:outerShdw blurRad="38100" dist="38100" dir="2700000" algn="tl">
                    <a:srgbClr val="000000">
                      <a:alpha val="43137"/>
                    </a:srgbClr>
                  </a:outerShdw>
                </a:effectLst>
                <a:latin typeface="Symbol" pitchFamily="18" charset="2"/>
              </a:rPr>
              <a:t>0</a:t>
            </a:r>
            <a:r>
              <a:rPr lang="en-US" sz="2800" dirty="0">
                <a:effectLst>
                  <a:outerShdw blurRad="38100" dist="38100" dir="2700000" algn="tl">
                    <a:srgbClr val="000000">
                      <a:alpha val="43137"/>
                    </a:srgbClr>
                  </a:outerShdw>
                </a:effectLst>
                <a:latin typeface="Symbol" pitchFamily="18" charset="2"/>
              </a:rPr>
              <a:t>, b</a:t>
            </a:r>
            <a:r>
              <a:rPr lang="en-US" sz="2800" baseline="30000" dirty="0">
                <a:effectLst>
                  <a:outerShdw blurRad="38100" dist="38100" dir="2700000" algn="tl">
                    <a:srgbClr val="000000">
                      <a:alpha val="43137"/>
                    </a:srgbClr>
                  </a:outerShdw>
                </a:effectLst>
                <a:latin typeface="Symbol" pitchFamily="18" charset="2"/>
              </a:rPr>
              <a:t>+</a:t>
            </a:r>
            <a:r>
              <a:rPr lang="en-US" sz="2800" dirty="0">
                <a:effectLst>
                  <a:outerShdw blurRad="38100" dist="38100" dir="2700000" algn="tl">
                    <a:srgbClr val="000000">
                      <a:alpha val="43137"/>
                    </a:srgbClr>
                  </a:outerShdw>
                </a:effectLst>
                <a:latin typeface="Symbol" pitchFamily="18" charset="2"/>
              </a:rPr>
              <a:t>/b</a:t>
            </a:r>
            <a:r>
              <a:rPr lang="en-US" sz="2800" baseline="30000" dirty="0">
                <a:effectLst>
                  <a:outerShdw blurRad="38100" dist="38100" dir="2700000" algn="tl">
                    <a:srgbClr val="000000">
                      <a:alpha val="43137"/>
                    </a:srgbClr>
                  </a:outerShdw>
                </a:effectLst>
                <a:latin typeface="Symbol" pitchFamily="18" charset="2"/>
              </a:rPr>
              <a:t>+</a:t>
            </a:r>
            <a:r>
              <a:rPr lang="en-US" sz="2800" dirty="0">
                <a:effectLst>
                  <a:outerShdw blurRad="38100" dist="38100" dir="2700000" algn="tl">
                    <a:srgbClr val="000000">
                      <a:alpha val="43137"/>
                    </a:srgbClr>
                  </a:outerShdw>
                </a:effectLst>
                <a:latin typeface="Symbol" pitchFamily="18" charset="2"/>
              </a:rPr>
              <a:t>, b</a:t>
            </a:r>
            <a:r>
              <a:rPr lang="en-US" sz="2800" baseline="30000" dirty="0">
                <a:effectLst>
                  <a:outerShdw blurRad="38100" dist="38100" dir="2700000" algn="tl">
                    <a:srgbClr val="000000">
                      <a:alpha val="43137"/>
                    </a:srgbClr>
                  </a:outerShdw>
                </a:effectLst>
                <a:latin typeface="Symbol" pitchFamily="18" charset="2"/>
              </a:rPr>
              <a:t>0</a:t>
            </a:r>
            <a:r>
              <a:rPr lang="en-US" sz="2800" dirty="0">
                <a:effectLst>
                  <a:outerShdw blurRad="38100" dist="38100" dir="2700000" algn="tl">
                    <a:srgbClr val="000000">
                      <a:alpha val="43137"/>
                    </a:srgbClr>
                  </a:outerShdw>
                </a:effectLst>
                <a:latin typeface="Symbol" pitchFamily="18" charset="2"/>
              </a:rPr>
              <a:t>/b</a:t>
            </a:r>
            <a:r>
              <a:rPr lang="en-US" sz="2800" baseline="30000" dirty="0">
                <a:effectLst>
                  <a:outerShdw blurRad="38100" dist="38100" dir="2700000" algn="tl">
                    <a:srgbClr val="000000">
                      <a:alpha val="43137"/>
                    </a:srgbClr>
                  </a:outerShdw>
                </a:effectLst>
                <a:latin typeface="Symbol" pitchFamily="18" charset="2"/>
              </a:rPr>
              <a:t>+</a:t>
            </a:r>
            <a:r>
              <a:rPr lang="en-US" sz="2800" dirty="0">
                <a:effectLst>
                  <a:outerShdw blurRad="38100" dist="38100" dir="2700000" algn="tl">
                    <a:srgbClr val="000000">
                      <a:alpha val="43137"/>
                    </a:srgbClr>
                  </a:outerShdw>
                </a:effectLst>
                <a:latin typeface="Corbel" pitchFamily="34" charset="0"/>
              </a:rPr>
              <a:t> </a:t>
            </a:r>
          </a:p>
          <a:p>
            <a:pPr eaLnBrk="1" hangingPunct="1">
              <a:defRPr/>
            </a:pPr>
            <a:r>
              <a:rPr lang="en-US" sz="2800" dirty="0">
                <a:effectLst>
                  <a:outerShdw blurRad="38100" dist="38100" dir="2700000" algn="tl">
                    <a:srgbClr val="000000">
                      <a:alpha val="43137"/>
                    </a:srgbClr>
                  </a:outerShdw>
                </a:effectLst>
                <a:latin typeface="Corbel" pitchFamily="34" charset="0"/>
              </a:rPr>
              <a:t>Age of manifestations: 6-9 months</a:t>
            </a:r>
          </a:p>
          <a:p>
            <a:pPr eaLnBrk="1" hangingPunct="1">
              <a:defRPr/>
            </a:pPr>
            <a:r>
              <a:rPr lang="en-US" sz="2800" dirty="0">
                <a:effectLst>
                  <a:outerShdw blurRad="38100" dist="38100" dir="2700000" algn="tl">
                    <a:srgbClr val="000000">
                      <a:alpha val="43137"/>
                    </a:srgbClr>
                  </a:outerShdw>
                </a:effectLst>
                <a:latin typeface="Corbel" pitchFamily="34" charset="0"/>
              </a:rPr>
              <a:t>Hb. Level: 3-6 gm/dl (if </a:t>
            </a:r>
            <a:r>
              <a:rPr lang="en-US" sz="2800" dirty="0" err="1">
                <a:effectLst>
                  <a:outerShdw blurRad="38100" dist="38100" dir="2700000" algn="tl">
                    <a:srgbClr val="000000">
                      <a:alpha val="43137"/>
                    </a:srgbClr>
                  </a:outerShdw>
                </a:effectLst>
                <a:latin typeface="Corbel" pitchFamily="34" charset="0"/>
              </a:rPr>
              <a:t>untransfused</a:t>
            </a:r>
            <a:r>
              <a:rPr lang="en-US" sz="2800" dirty="0">
                <a:effectLst>
                  <a:outerShdw blurRad="38100" dist="38100" dir="2700000" algn="tl">
                    <a:srgbClr val="000000">
                      <a:alpha val="43137"/>
                    </a:srgbClr>
                  </a:outerShdw>
                </a:effectLst>
                <a:latin typeface="Corbel" pitchFamily="34" charset="0"/>
              </a:rPr>
              <a:t>)</a:t>
            </a:r>
          </a:p>
          <a:p>
            <a:pPr eaLnBrk="1" hangingPunct="1">
              <a:defRPr/>
            </a:pPr>
            <a:r>
              <a:rPr lang="en-US" sz="2800" dirty="0">
                <a:effectLst>
                  <a:outerShdw blurRad="38100" dist="38100" dir="2700000" algn="tl">
                    <a:srgbClr val="000000">
                      <a:alpha val="43137"/>
                    </a:srgbClr>
                  </a:outerShdw>
                </a:effectLst>
                <a:latin typeface="Corbel" pitchFamily="34" charset="0"/>
              </a:rPr>
              <a:t>Transfusion dependent</a:t>
            </a:r>
          </a:p>
          <a:p>
            <a:pPr eaLnBrk="1" hangingPunct="1">
              <a:defRPr/>
            </a:pPr>
            <a:r>
              <a:rPr lang="en-US" sz="2800" dirty="0">
                <a:effectLst>
                  <a:outerShdw blurRad="38100" dist="38100" dir="2700000" algn="tl">
                    <a:srgbClr val="000000">
                      <a:alpha val="43137"/>
                    </a:srgbClr>
                  </a:outerShdw>
                </a:effectLst>
                <a:latin typeface="Corbel" pitchFamily="34" charset="0"/>
              </a:rPr>
              <a:t>Hypochromic microcytic RBCs, Anisocytosis, poikilocytosis, basophilic stippling, target cells, fragmented cells</a:t>
            </a:r>
          </a:p>
          <a:p>
            <a:pPr eaLnBrk="1" hangingPunct="1">
              <a:defRPr/>
            </a:pPr>
            <a:r>
              <a:rPr lang="en-US" sz="2800" dirty="0">
                <a:effectLst>
                  <a:outerShdw blurRad="38100" dist="38100" dir="2700000" algn="tl">
                    <a:srgbClr val="000000">
                      <a:alpha val="43137"/>
                    </a:srgbClr>
                  </a:outerShdw>
                </a:effectLst>
                <a:latin typeface="Corbel" pitchFamily="34" charset="0"/>
              </a:rPr>
              <a:t>Reticulocytosis, nucleated RBCs</a:t>
            </a:r>
          </a:p>
        </p:txBody>
      </p:sp>
    </p:spTree>
    <p:extLst>
      <p:ext uri="{BB962C8B-B14F-4D97-AF65-F5344CB8AC3E}">
        <p14:creationId xmlns:p14="http://schemas.microsoft.com/office/powerpoint/2010/main" val="4218504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effectLst/>
        </p:spPr>
        <p:txBody>
          <a:bodyPr>
            <a:normAutofit/>
          </a:bodyPr>
          <a:lstStyle/>
          <a:p>
            <a:pPr eaLnBrk="1" hangingPunct="1"/>
            <a:r>
              <a:rPr lang="en-US" altLang="en-US" sz="3200" dirty="0">
                <a:latin typeface="Copperplate Gothic Light" pitchFamily="34" charset="0"/>
              </a:rPr>
              <a:t>Thalassemia Major</a:t>
            </a:r>
          </a:p>
        </p:txBody>
      </p:sp>
      <p:sp>
        <p:nvSpPr>
          <p:cNvPr id="110595" name="Rectangle 3"/>
          <p:cNvSpPr>
            <a:spLocks noGrp="1" noChangeArrowheads="1"/>
          </p:cNvSpPr>
          <p:nvPr>
            <p:ph idx="1"/>
          </p:nvPr>
        </p:nvSpPr>
        <p:spPr/>
        <p:txBody>
          <a:bodyPr>
            <a:normAutofit/>
          </a:bodyPr>
          <a:lstStyle/>
          <a:p>
            <a:pPr eaLnBrk="1" hangingPunct="1">
              <a:defRPr/>
            </a:pPr>
            <a:r>
              <a:rPr lang="en-US" sz="2400" dirty="0">
                <a:latin typeface="Corbel" pitchFamily="34" charset="0"/>
              </a:rPr>
              <a:t>Very high </a:t>
            </a:r>
            <a:r>
              <a:rPr lang="en-US" sz="2400" dirty="0" err="1">
                <a:latin typeface="Corbel" pitchFamily="34" charset="0"/>
              </a:rPr>
              <a:t>HbF</a:t>
            </a:r>
            <a:r>
              <a:rPr lang="en-US" sz="2400" dirty="0">
                <a:latin typeface="Corbel" pitchFamily="34" charset="0"/>
              </a:rPr>
              <a:t>, absent or decreased HbA</a:t>
            </a:r>
          </a:p>
          <a:p>
            <a:pPr eaLnBrk="1" hangingPunct="1">
              <a:defRPr/>
            </a:pPr>
            <a:r>
              <a:rPr lang="en-US" sz="2400" dirty="0">
                <a:latin typeface="Corbel" pitchFamily="34" charset="0"/>
              </a:rPr>
              <a:t>Expansion of bone marrow: facial bone, and skull changes</a:t>
            </a:r>
          </a:p>
          <a:p>
            <a:pPr eaLnBrk="1" hangingPunct="1">
              <a:defRPr/>
            </a:pPr>
            <a:r>
              <a:rPr lang="en-US" sz="2400" dirty="0" err="1">
                <a:latin typeface="Corbel" pitchFamily="34" charset="0"/>
              </a:rPr>
              <a:t>Extramedullary</a:t>
            </a:r>
            <a:r>
              <a:rPr lang="en-US" sz="2400" dirty="0">
                <a:latin typeface="Corbel" pitchFamily="34" charset="0"/>
              </a:rPr>
              <a:t> hematopoiesis and hepatosplenomegaly</a:t>
            </a:r>
          </a:p>
          <a:p>
            <a:pPr eaLnBrk="1" hangingPunct="1">
              <a:defRPr/>
            </a:pPr>
            <a:r>
              <a:rPr lang="en-US" sz="2400" dirty="0">
                <a:latin typeface="Corbel" pitchFamily="34" charset="0"/>
              </a:rPr>
              <a:t>Stunted growth and cachexia</a:t>
            </a:r>
          </a:p>
          <a:p>
            <a:pPr eaLnBrk="1" hangingPunct="1">
              <a:defRPr/>
            </a:pPr>
            <a:r>
              <a:rPr lang="en-US" sz="2400" dirty="0">
                <a:latin typeface="Corbel" pitchFamily="34" charset="0"/>
              </a:rPr>
              <a:t>Secondary hemochromatosis</a:t>
            </a:r>
          </a:p>
          <a:p>
            <a:pPr eaLnBrk="1" hangingPunct="1">
              <a:defRPr/>
            </a:pPr>
            <a:endParaRPr lang="en-US" sz="2400" dirty="0">
              <a:latin typeface="Corbel" pitchFamily="34" charset="0"/>
            </a:endParaRPr>
          </a:p>
        </p:txBody>
      </p:sp>
    </p:spTree>
    <p:extLst>
      <p:ext uri="{BB962C8B-B14F-4D97-AF65-F5344CB8AC3E}">
        <p14:creationId xmlns:p14="http://schemas.microsoft.com/office/powerpoint/2010/main" val="3356520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S01871-013-f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37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S01871-013-f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250"/>
            <a:ext cx="8153400" cy="67579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8307"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da-DK" altLang="en-US" sz="800"/>
          </a:p>
        </p:txBody>
      </p:sp>
    </p:spTree>
    <p:extLst>
      <p:ext uri="{BB962C8B-B14F-4D97-AF65-F5344CB8AC3E}">
        <p14:creationId xmlns:p14="http://schemas.microsoft.com/office/powerpoint/2010/main" val="370900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Thalassemi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27709"/>
            <a:ext cx="9130146" cy="615010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1" name="Text Box 5"/>
          <p:cNvSpPr txBox="1">
            <a:spLocks noChangeArrowheads="1"/>
          </p:cNvSpPr>
          <p:nvPr/>
        </p:nvSpPr>
        <p:spPr bwMode="auto">
          <a:xfrm>
            <a:off x="2651125" y="6284913"/>
            <a:ext cx="485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Hypochromic microcytic RBCs in Thalassemia</a:t>
            </a:r>
          </a:p>
        </p:txBody>
      </p:sp>
    </p:spTree>
    <p:extLst>
      <p:ext uri="{BB962C8B-B14F-4D97-AF65-F5344CB8AC3E}">
        <p14:creationId xmlns:p14="http://schemas.microsoft.com/office/powerpoint/2010/main" val="423675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0" y="6400800"/>
            <a:ext cx="2350387" cy="369332"/>
          </a:xfrm>
          <a:prstGeom prst="rect">
            <a:avLst/>
          </a:prstGeom>
        </p:spPr>
        <p:txBody>
          <a:bodyPr wrap="none">
            <a:spAutoFit/>
          </a:bodyPr>
          <a:lstStyle/>
          <a:p>
            <a:r>
              <a:rPr lang="en-US" dirty="0"/>
              <a:t>https://slideplayer.com</a:t>
            </a:r>
          </a:p>
        </p:txBody>
      </p:sp>
    </p:spTree>
    <p:extLst>
      <p:ext uri="{BB962C8B-B14F-4D97-AF65-F5344CB8AC3E}">
        <p14:creationId xmlns:p14="http://schemas.microsoft.com/office/powerpoint/2010/main" val="2775968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4"/>
          <p:cNvSpPr>
            <a:spLocks noGrp="1" noChangeArrowheads="1"/>
          </p:cNvSpPr>
          <p:nvPr>
            <p:ph type="title"/>
          </p:nvPr>
        </p:nvSpPr>
        <p:spPr>
          <a:noFill/>
          <a:effectLst/>
        </p:spPr>
        <p:txBody>
          <a:bodyPr/>
          <a:lstStyle/>
          <a:p>
            <a:pPr eaLnBrk="1" hangingPunct="1"/>
            <a:r>
              <a:rPr lang="en-US" altLang="en-US" sz="3600" b="1" dirty="0">
                <a:latin typeface="Copperplate Gothic Light" pitchFamily="34" charset="0"/>
              </a:rPr>
              <a:t>Thalassemia Minor</a:t>
            </a:r>
          </a:p>
        </p:txBody>
      </p:sp>
      <p:sp>
        <p:nvSpPr>
          <p:cNvPr id="111619" name="Rectangle 3"/>
          <p:cNvSpPr>
            <a:spLocks noGrp="1" noChangeArrowheads="1"/>
          </p:cNvSpPr>
          <p:nvPr>
            <p:ph idx="1"/>
          </p:nvPr>
        </p:nvSpPr>
        <p:spPr/>
        <p:txBody>
          <a:bodyPr>
            <a:normAutofit lnSpcReduction="10000"/>
          </a:bodyPr>
          <a:lstStyle/>
          <a:p>
            <a:pPr eaLnBrk="1" hangingPunct="1">
              <a:defRPr/>
            </a:pPr>
            <a:r>
              <a:rPr lang="en-US" sz="2800" dirty="0">
                <a:latin typeface="Corbel" pitchFamily="34" charset="0"/>
              </a:rPr>
              <a:t>Heterozygous for </a:t>
            </a:r>
            <a:r>
              <a:rPr lang="en-US" sz="2800" dirty="0">
                <a:effectLst>
                  <a:outerShdw blurRad="38100" dist="38100" dir="2700000" algn="tl">
                    <a:srgbClr val="000000"/>
                  </a:outerShdw>
                </a:effectLst>
                <a:latin typeface="Symbol" pitchFamily="18" charset="2"/>
              </a:rPr>
              <a:t>b</a:t>
            </a:r>
            <a:r>
              <a:rPr lang="en-US" sz="2800" baseline="30000" dirty="0">
                <a:effectLst>
                  <a:outerShdw blurRad="38100" dist="38100" dir="2700000" algn="tl">
                    <a:srgbClr val="000000"/>
                  </a:outerShdw>
                </a:effectLst>
                <a:latin typeface="Symbol" pitchFamily="18" charset="2"/>
              </a:rPr>
              <a:t>0</a:t>
            </a:r>
            <a:r>
              <a:rPr lang="en-US" sz="2800" dirty="0">
                <a:effectLst>
                  <a:outerShdw blurRad="38100" dist="38100" dir="2700000" algn="tl">
                    <a:srgbClr val="000000"/>
                  </a:outerShdw>
                </a:effectLst>
                <a:latin typeface="Symbol" pitchFamily="18" charset="2"/>
              </a:rPr>
              <a:t> or b</a:t>
            </a:r>
            <a:r>
              <a:rPr lang="en-US" sz="2800" baseline="30000" dirty="0">
                <a:effectLst>
                  <a:outerShdw blurRad="38100" dist="38100" dir="2700000" algn="tl">
                    <a:srgbClr val="000000"/>
                  </a:outerShdw>
                </a:effectLst>
                <a:latin typeface="Symbol" pitchFamily="18" charset="2"/>
              </a:rPr>
              <a:t>+</a:t>
            </a:r>
            <a:r>
              <a:rPr lang="en-US" sz="2800" dirty="0">
                <a:effectLst>
                  <a:outerShdw blurRad="38100" dist="38100" dir="2700000" algn="tl">
                    <a:srgbClr val="000000"/>
                  </a:outerShdw>
                </a:effectLst>
                <a:latin typeface="Corbel" pitchFamily="34" charset="0"/>
              </a:rPr>
              <a:t> gene</a:t>
            </a:r>
            <a:endParaRPr lang="en-US" sz="2800" dirty="0">
              <a:latin typeface="Corbel" pitchFamily="34" charset="0"/>
            </a:endParaRPr>
          </a:p>
          <a:p>
            <a:pPr eaLnBrk="1" hangingPunct="1">
              <a:defRPr/>
            </a:pPr>
            <a:r>
              <a:rPr lang="en-US" sz="2800" dirty="0">
                <a:latin typeface="Corbel" pitchFamily="34" charset="0"/>
              </a:rPr>
              <a:t>increased HbA2 (&gt; 3.5%) and/or </a:t>
            </a:r>
            <a:r>
              <a:rPr lang="en-US" sz="2800" dirty="0" err="1">
                <a:latin typeface="Corbel" pitchFamily="34" charset="0"/>
              </a:rPr>
              <a:t>HbF</a:t>
            </a:r>
            <a:r>
              <a:rPr lang="en-US" sz="2800" dirty="0">
                <a:latin typeface="Corbel" pitchFamily="34" charset="0"/>
              </a:rPr>
              <a:t> (1- 10%) </a:t>
            </a:r>
          </a:p>
          <a:p>
            <a:pPr eaLnBrk="1" hangingPunct="1">
              <a:defRPr/>
            </a:pPr>
            <a:r>
              <a:rPr lang="en-US" sz="2800" dirty="0">
                <a:latin typeface="Corbel" pitchFamily="34" charset="0"/>
              </a:rPr>
              <a:t>Mild microcytic anemia (Hb 9-11 g/</a:t>
            </a:r>
            <a:r>
              <a:rPr lang="en-US" sz="2800" dirty="0" err="1">
                <a:latin typeface="Corbel" pitchFamily="34" charset="0"/>
              </a:rPr>
              <a:t>dL</a:t>
            </a:r>
            <a:r>
              <a:rPr lang="en-US" sz="2800" dirty="0">
                <a:latin typeface="Corbel" pitchFamily="34" charset="0"/>
              </a:rPr>
              <a:t>), target cells, possibly an enlarged spleen and basophilic stippling, target cells</a:t>
            </a:r>
          </a:p>
          <a:p>
            <a:pPr eaLnBrk="1" hangingPunct="1">
              <a:defRPr/>
            </a:pPr>
            <a:r>
              <a:rPr lang="en-US" sz="2800" dirty="0">
                <a:latin typeface="Corbel" pitchFamily="34" charset="0"/>
              </a:rPr>
              <a:t>Differential </a:t>
            </a:r>
            <a:r>
              <a:rPr lang="en-US" sz="2800" dirty="0" err="1">
                <a:latin typeface="Corbel" pitchFamily="34" charset="0"/>
              </a:rPr>
              <a:t>Dx</a:t>
            </a:r>
            <a:r>
              <a:rPr lang="en-US" sz="2800" dirty="0">
                <a:latin typeface="Corbel" pitchFamily="34" charset="0"/>
              </a:rPr>
              <a:t>: Iron deficiency anemia</a:t>
            </a:r>
          </a:p>
          <a:p>
            <a:pPr eaLnBrk="1" hangingPunct="1">
              <a:defRPr/>
            </a:pPr>
            <a:r>
              <a:rPr lang="en-US" sz="2800" dirty="0">
                <a:latin typeface="Corbel" pitchFamily="34" charset="0"/>
              </a:rPr>
              <a:t>Genetic counseling  </a:t>
            </a:r>
          </a:p>
        </p:txBody>
      </p:sp>
    </p:spTree>
    <p:extLst>
      <p:ext uri="{BB962C8B-B14F-4D97-AF65-F5344CB8AC3E}">
        <p14:creationId xmlns:p14="http://schemas.microsoft.com/office/powerpoint/2010/main" val="1474527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a:lstStyle/>
          <a:p>
            <a:r>
              <a:rPr lang="en-US" altLang="en-US" sz="3600" b="1" u="sng" dirty="0">
                <a:latin typeface="Copperplate Gothic Light" pitchFamily="34" charset="0"/>
              </a:rPr>
              <a:t>(3) GDPD Deficiency</a:t>
            </a:r>
            <a:br>
              <a:rPr lang="en-US" altLang="en-US" sz="3600" b="1" u="sng" dirty="0">
                <a:latin typeface="Copperplate Gothic Light" pitchFamily="34" charset="0"/>
              </a:rPr>
            </a:br>
            <a:r>
              <a:rPr lang="en-US" altLang="en-US" sz="3600" b="1" dirty="0">
                <a:latin typeface="Copperplate Gothic Light" pitchFamily="34" charset="0"/>
              </a:rPr>
              <a:t>(HNSHA)</a:t>
            </a:r>
          </a:p>
        </p:txBody>
      </p:sp>
    </p:spTree>
    <p:extLst>
      <p:ext uri="{BB962C8B-B14F-4D97-AF65-F5344CB8AC3E}">
        <p14:creationId xmlns:p14="http://schemas.microsoft.com/office/powerpoint/2010/main" val="186874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792288" y="5257800"/>
            <a:ext cx="5486400" cy="609600"/>
          </a:xfrm>
        </p:spPr>
        <p:txBody>
          <a:bodyPr>
            <a:normAutofit fontScale="90000"/>
          </a:bodyPr>
          <a:lstStyle/>
          <a:p>
            <a:r>
              <a:rPr lang="en-US" altLang="en-US" sz="1800" dirty="0">
                <a:solidFill>
                  <a:srgbClr val="C00000"/>
                </a:solidFill>
              </a:rPr>
              <a:t>Role of glucose-6-phosphate </a:t>
            </a:r>
            <a:r>
              <a:rPr lang="en-US" altLang="en-US" sz="1800" dirty="0" err="1">
                <a:solidFill>
                  <a:srgbClr val="C00000"/>
                </a:solidFill>
              </a:rPr>
              <a:t>dehydrogenase</a:t>
            </a:r>
            <a:r>
              <a:rPr lang="en-US" altLang="en-US" sz="1800" dirty="0">
                <a:solidFill>
                  <a:srgbClr val="C00000"/>
                </a:solidFill>
              </a:rPr>
              <a:t> (G6PD) in defense against oxidant injury</a:t>
            </a:r>
          </a:p>
        </p:txBody>
      </p:sp>
      <p:pic>
        <p:nvPicPr>
          <p:cNvPr id="10240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 r="3"/>
          <a:stretch>
            <a:fillRect/>
          </a:stretch>
        </p:blipFill>
        <p:spPr>
          <a:xfrm>
            <a:off x="1792288" y="0"/>
            <a:ext cx="5486400" cy="5334000"/>
          </a:xfrm>
          <a:noFill/>
        </p:spPr>
      </p:pic>
      <p:sp>
        <p:nvSpPr>
          <p:cNvPr id="102403" name="Text Placeholder 3"/>
          <p:cNvSpPr>
            <a:spLocks noGrp="1"/>
          </p:cNvSpPr>
          <p:nvPr>
            <p:ph type="body" sz="half" idx="2"/>
          </p:nvPr>
        </p:nvSpPr>
        <p:spPr>
          <a:xfrm>
            <a:off x="0" y="5791200"/>
            <a:ext cx="9144000" cy="1066800"/>
          </a:xfrm>
        </p:spPr>
        <p:txBody>
          <a:bodyPr/>
          <a:lstStyle/>
          <a:p>
            <a:r>
              <a:rPr lang="en-US" altLang="en-US"/>
              <a:t>The disposal of H2O2, a potential oxidant, is dependent on the adequacy of reduced glutathione (GSH), which is generated by the action of NADPH. The synthesis of NADPH is dependent on the activity of G6PD</a:t>
            </a:r>
          </a:p>
        </p:txBody>
      </p:sp>
    </p:spTree>
    <p:extLst>
      <p:ext uri="{BB962C8B-B14F-4D97-AF65-F5344CB8AC3E}">
        <p14:creationId xmlns:p14="http://schemas.microsoft.com/office/powerpoint/2010/main" val="929000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304800"/>
            <a:ext cx="7848600" cy="1066800"/>
          </a:xfrm>
          <a:effectLst/>
        </p:spPr>
        <p:txBody>
          <a:bodyPr>
            <a:normAutofit fontScale="90000"/>
          </a:bodyPr>
          <a:lstStyle/>
          <a:p>
            <a:pPr eaLnBrk="1" hangingPunct="1"/>
            <a:r>
              <a:rPr lang="en-US" altLang="en-US" sz="3600" b="1" dirty="0">
                <a:solidFill>
                  <a:schemeClr val="tx1"/>
                </a:solidFill>
                <a:latin typeface="Copperplate Gothic Light" pitchFamily="34" charset="0"/>
                <a:cs typeface="Traditional Arabic" pitchFamily="2" charset="-78"/>
              </a:rPr>
              <a:t>GLUCOSE-6-PHOSPHATE DEHYDROGENASE (G6PD)</a:t>
            </a:r>
          </a:p>
        </p:txBody>
      </p:sp>
      <p:sp>
        <p:nvSpPr>
          <p:cNvPr id="83971" name="Rectangle 3"/>
          <p:cNvSpPr>
            <a:spLocks noGrp="1" noChangeArrowheads="1"/>
          </p:cNvSpPr>
          <p:nvPr>
            <p:ph idx="1"/>
          </p:nvPr>
        </p:nvSpPr>
        <p:spPr>
          <a:xfrm>
            <a:off x="304800" y="1676400"/>
            <a:ext cx="8534400" cy="4191000"/>
          </a:xfrm>
        </p:spPr>
        <p:txBody>
          <a:bodyPr/>
          <a:lstStyle/>
          <a:p>
            <a:pPr eaLnBrk="1" hangingPunct="1">
              <a:defRPr/>
            </a:pPr>
            <a:endParaRPr lang="en-US" sz="2800" dirty="0">
              <a:latin typeface="Corbel" pitchFamily="34" charset="0"/>
            </a:endParaRPr>
          </a:p>
          <a:p>
            <a:pPr eaLnBrk="1" hangingPunct="1">
              <a:defRPr/>
            </a:pPr>
            <a:endParaRPr lang="en-US" sz="2800" dirty="0">
              <a:latin typeface="Corbel" pitchFamily="34" charset="0"/>
            </a:endParaRPr>
          </a:p>
          <a:p>
            <a:pPr eaLnBrk="1" hangingPunct="1">
              <a:defRPr/>
            </a:pPr>
            <a:r>
              <a:rPr lang="en-US" sz="2800" dirty="0">
                <a:latin typeface="Corbel" pitchFamily="34" charset="0"/>
              </a:rPr>
              <a:t>The GD gene coding for G6PD is located on the </a:t>
            </a:r>
            <a:r>
              <a:rPr lang="en-US" sz="2800" dirty="0" err="1">
                <a:latin typeface="Corbel" pitchFamily="34" charset="0"/>
              </a:rPr>
              <a:t>telomeric</a:t>
            </a:r>
            <a:r>
              <a:rPr lang="en-US" sz="2800" dirty="0">
                <a:latin typeface="Corbel" pitchFamily="34" charset="0"/>
              </a:rPr>
              <a:t> region of the long arm of chromosome X.</a:t>
            </a:r>
          </a:p>
          <a:p>
            <a:pPr eaLnBrk="1" hangingPunct="1">
              <a:buFontTx/>
              <a:buNone/>
              <a:defRPr/>
            </a:pPr>
            <a:endParaRPr lang="en-US" sz="2800" dirty="0">
              <a:latin typeface="Corbel" pitchFamily="34" charset="0"/>
            </a:endParaRPr>
          </a:p>
          <a:p>
            <a:pPr eaLnBrk="1" hangingPunct="1">
              <a:defRPr/>
            </a:pPr>
            <a:r>
              <a:rPr lang="en-US" sz="2800" dirty="0">
                <a:latin typeface="Corbel" pitchFamily="34" charset="0"/>
                <a:cs typeface="Traditional Arabic" pitchFamily="18" charset="-78"/>
              </a:rPr>
              <a:t>G6PD is important in generating NADPH which is needed for generating GSH.</a:t>
            </a:r>
            <a:endParaRPr lang="en-US" sz="2800" dirty="0">
              <a:latin typeface="Corbel" pitchFamily="34" charset="0"/>
            </a:endParaRPr>
          </a:p>
        </p:txBody>
      </p:sp>
    </p:spTree>
    <p:extLst>
      <p:ext uri="{BB962C8B-B14F-4D97-AF65-F5344CB8AC3E}">
        <p14:creationId xmlns:p14="http://schemas.microsoft.com/office/powerpoint/2010/main" val="4116586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381000"/>
            <a:ext cx="9144000" cy="1143000"/>
          </a:xfrm>
          <a:effectLst/>
        </p:spPr>
        <p:txBody>
          <a:bodyPr/>
          <a:lstStyle/>
          <a:p>
            <a:pPr eaLnBrk="1" hangingPunct="1"/>
            <a:r>
              <a:rPr lang="en-US" altLang="en-US" sz="3200" b="1" dirty="0">
                <a:solidFill>
                  <a:schemeClr val="tx1"/>
                </a:solidFill>
                <a:latin typeface="Copperplate Gothic Light" pitchFamily="34" charset="0"/>
                <a:cs typeface="Traditional Arabic" pitchFamily="2" charset="-78"/>
              </a:rPr>
              <a:t>G6PD DEFICIENCY</a:t>
            </a:r>
          </a:p>
        </p:txBody>
      </p:sp>
      <p:sp>
        <p:nvSpPr>
          <p:cNvPr id="86019" name="Rectangle 3"/>
          <p:cNvSpPr>
            <a:spLocks noGrp="1" noChangeArrowheads="1"/>
          </p:cNvSpPr>
          <p:nvPr>
            <p:ph idx="1"/>
          </p:nvPr>
        </p:nvSpPr>
        <p:spPr>
          <a:xfrm>
            <a:off x="228600" y="1447800"/>
            <a:ext cx="8534400" cy="5410200"/>
          </a:xfrm>
        </p:spPr>
        <p:txBody>
          <a:bodyPr/>
          <a:lstStyle/>
          <a:p>
            <a:pPr eaLnBrk="1" hangingPunct="1">
              <a:lnSpc>
                <a:spcPct val="85000"/>
              </a:lnSpc>
              <a:defRPr/>
            </a:pPr>
            <a:r>
              <a:rPr lang="en-US" altLang="en-US" sz="2800" dirty="0">
                <a:latin typeface="Corbel" pitchFamily="34" charset="0"/>
                <a:cs typeface="Traditional Arabic" pitchFamily="2" charset="-78"/>
              </a:rPr>
              <a:t>200 millions affected worldwide.</a:t>
            </a:r>
          </a:p>
          <a:p>
            <a:pPr eaLnBrk="1" hangingPunct="1">
              <a:lnSpc>
                <a:spcPct val="85000"/>
              </a:lnSpc>
              <a:defRPr/>
            </a:pPr>
            <a:r>
              <a:rPr lang="en-US" altLang="en-US" sz="2800" dirty="0">
                <a:latin typeface="Corbel" pitchFamily="34" charset="0"/>
                <a:cs typeface="Traditional Arabic" pitchFamily="2" charset="-78"/>
              </a:rPr>
              <a:t>Reduced GSH causes hemolysis in cells exposed to oxidant agent.</a:t>
            </a:r>
          </a:p>
          <a:p>
            <a:pPr eaLnBrk="1" hangingPunct="1">
              <a:lnSpc>
                <a:spcPct val="85000"/>
              </a:lnSpc>
              <a:defRPr/>
            </a:pPr>
            <a:r>
              <a:rPr lang="en-US" altLang="en-US" sz="2800" dirty="0">
                <a:latin typeface="Corbel" pitchFamily="34" charset="0"/>
                <a:cs typeface="Traditional Arabic" pitchFamily="2" charset="-78"/>
              </a:rPr>
              <a:t>In the </a:t>
            </a:r>
            <a:r>
              <a:rPr lang="en-US" altLang="en-US" sz="2800" b="1" dirty="0">
                <a:latin typeface="Corbel" pitchFamily="34" charset="0"/>
                <a:cs typeface="Traditional Arabic" pitchFamily="2" charset="-78"/>
              </a:rPr>
              <a:t>A-</a:t>
            </a:r>
            <a:r>
              <a:rPr lang="en-US" altLang="en-US" sz="2800" dirty="0">
                <a:latin typeface="Corbel" pitchFamily="34" charset="0"/>
                <a:cs typeface="Traditional Arabic" pitchFamily="2" charset="-78"/>
              </a:rPr>
              <a:t> (African) type, Normal enzyme but decrease t1/2</a:t>
            </a:r>
          </a:p>
          <a:p>
            <a:pPr eaLnBrk="1" hangingPunct="1">
              <a:lnSpc>
                <a:spcPct val="85000"/>
              </a:lnSpc>
              <a:buFontTx/>
              <a:buNone/>
              <a:defRPr/>
            </a:pPr>
            <a:r>
              <a:rPr lang="en-US" altLang="en-US" sz="2800" dirty="0">
                <a:latin typeface="Corbel" pitchFamily="34" charset="0"/>
                <a:cs typeface="Traditional Arabic" pitchFamily="2" charset="-78"/>
              </a:rPr>
              <a:t> patients are asymptomatic unless exposed to oxidizing agent. Only aging A- RBCs have decreased G6PD.</a:t>
            </a:r>
          </a:p>
          <a:p>
            <a:pPr eaLnBrk="1" hangingPunct="1">
              <a:lnSpc>
                <a:spcPct val="85000"/>
              </a:lnSpc>
              <a:defRPr/>
            </a:pPr>
            <a:r>
              <a:rPr lang="en-US" altLang="en-US" sz="2800" b="1" dirty="0">
                <a:latin typeface="Corbel" pitchFamily="34" charset="0"/>
                <a:cs typeface="Traditional Arabic" pitchFamily="2" charset="-78"/>
              </a:rPr>
              <a:t>(Med) M</a:t>
            </a:r>
            <a:r>
              <a:rPr lang="en-US" altLang="en-US" sz="2800" dirty="0">
                <a:latin typeface="Corbel" pitchFamily="34" charset="0"/>
                <a:cs typeface="Traditional Arabic" pitchFamily="2" charset="-78"/>
              </a:rPr>
              <a:t>editerranean type more severe; Enzyme deficiency</a:t>
            </a:r>
          </a:p>
          <a:p>
            <a:pPr eaLnBrk="1" hangingPunct="1">
              <a:lnSpc>
                <a:spcPct val="85000"/>
              </a:lnSpc>
              <a:buFontTx/>
              <a:buNone/>
              <a:defRPr/>
            </a:pPr>
            <a:r>
              <a:rPr lang="en-US" altLang="en-US" sz="2800" dirty="0">
                <a:latin typeface="Corbel" pitchFamily="34" charset="0"/>
                <a:cs typeface="Traditional Arabic" pitchFamily="2" charset="-78"/>
              </a:rPr>
              <a:t>patients are asymptomatic until exposed to oxidizing agent. Severe forms produce continuous hemolysis</a:t>
            </a:r>
            <a:endParaRPr lang="en-US" altLang="en-US" sz="2800" dirty="0">
              <a:latin typeface="Corbel" pitchFamily="34" charset="0"/>
            </a:endParaRPr>
          </a:p>
          <a:p>
            <a:pPr eaLnBrk="1" hangingPunct="1">
              <a:lnSpc>
                <a:spcPct val="85000"/>
              </a:lnSpc>
              <a:defRPr/>
            </a:pPr>
            <a:endParaRPr lang="en-US" altLang="en-US" sz="2800" dirty="0">
              <a:latin typeface="Corbel" pitchFamily="34" charset="0"/>
            </a:endParaRPr>
          </a:p>
        </p:txBody>
      </p:sp>
    </p:spTree>
    <p:extLst>
      <p:ext uri="{BB962C8B-B14F-4D97-AF65-F5344CB8AC3E}">
        <p14:creationId xmlns:p14="http://schemas.microsoft.com/office/powerpoint/2010/main" val="1692372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4"/>
          <p:cNvSpPr>
            <a:spLocks noGrp="1" noChangeArrowheads="1"/>
          </p:cNvSpPr>
          <p:nvPr>
            <p:ph type="title"/>
          </p:nvPr>
        </p:nvSpPr>
        <p:spPr>
          <a:noFill/>
          <a:effectLst/>
        </p:spPr>
        <p:txBody>
          <a:bodyPr/>
          <a:lstStyle/>
          <a:p>
            <a:pPr eaLnBrk="1" hangingPunct="1"/>
            <a:r>
              <a:rPr lang="en-US" altLang="en-US" sz="3200" dirty="0">
                <a:latin typeface="Copperplate Gothic Light" pitchFamily="34" charset="0"/>
              </a:rPr>
              <a:t>G6PD DEFICIENCY</a:t>
            </a:r>
          </a:p>
        </p:txBody>
      </p:sp>
      <p:sp>
        <p:nvSpPr>
          <p:cNvPr id="105474" name="Rectangle 3"/>
          <p:cNvSpPr>
            <a:spLocks noGrp="1" noChangeArrowheads="1"/>
          </p:cNvSpPr>
          <p:nvPr>
            <p:ph idx="1"/>
          </p:nvPr>
        </p:nvSpPr>
        <p:spPr>
          <a:xfrm>
            <a:off x="228600" y="1143000"/>
            <a:ext cx="8686800" cy="5410200"/>
          </a:xfrm>
        </p:spPr>
        <p:txBody>
          <a:bodyPr>
            <a:normAutofit/>
          </a:bodyPr>
          <a:lstStyle/>
          <a:p>
            <a:pPr marL="0" indent="0" eaLnBrk="1" hangingPunct="1">
              <a:lnSpc>
                <a:spcPct val="80000"/>
              </a:lnSpc>
              <a:buNone/>
            </a:pPr>
            <a:endParaRPr lang="en-US" altLang="en-US" sz="2000" dirty="0">
              <a:latin typeface="Corbel" pitchFamily="34" charset="0"/>
            </a:endParaRPr>
          </a:p>
          <a:p>
            <a:pPr eaLnBrk="1" hangingPunct="1">
              <a:lnSpc>
                <a:spcPct val="80000"/>
              </a:lnSpc>
            </a:pPr>
            <a:r>
              <a:rPr lang="en-US" altLang="en-US" sz="2000" dirty="0">
                <a:latin typeface="Corbel" pitchFamily="34" charset="0"/>
              </a:rPr>
              <a:t>The majority of patients are asymptomatic most of the time and  go through life without ever being aware of their genetic trait.</a:t>
            </a:r>
          </a:p>
          <a:p>
            <a:pPr eaLnBrk="1" hangingPunct="1">
              <a:lnSpc>
                <a:spcPct val="80000"/>
              </a:lnSpc>
            </a:pPr>
            <a:r>
              <a:rPr lang="en-US" altLang="en-US" sz="2000" dirty="0">
                <a:latin typeface="Corbel" pitchFamily="34" charset="0"/>
              </a:rPr>
              <a:t>Hemolysis after a lag of 2-3 days</a:t>
            </a:r>
          </a:p>
          <a:p>
            <a:pPr eaLnBrk="1" hangingPunct="1">
              <a:lnSpc>
                <a:spcPct val="80000"/>
              </a:lnSpc>
            </a:pPr>
            <a:r>
              <a:rPr lang="en-US" altLang="en-US" sz="2000" dirty="0">
                <a:latin typeface="Corbel" pitchFamily="34" charset="0"/>
              </a:rPr>
              <a:t>Males more vulnerable than female (heterozygous)</a:t>
            </a:r>
          </a:p>
          <a:p>
            <a:pPr eaLnBrk="1" hangingPunct="1">
              <a:lnSpc>
                <a:spcPct val="80000"/>
              </a:lnSpc>
            </a:pPr>
            <a:r>
              <a:rPr lang="en-US" altLang="en-US" sz="2000" dirty="0">
                <a:latin typeface="Corbel" pitchFamily="34" charset="0"/>
              </a:rPr>
              <a:t>Hemolysis due to oxidant stress</a:t>
            </a:r>
          </a:p>
          <a:p>
            <a:pPr lvl="1" eaLnBrk="1" hangingPunct="1">
              <a:lnSpc>
                <a:spcPct val="80000"/>
              </a:lnSpc>
            </a:pPr>
            <a:r>
              <a:rPr lang="en-US" altLang="en-US" sz="2000" dirty="0">
                <a:latin typeface="Corbel" pitchFamily="34" charset="0"/>
              </a:rPr>
              <a:t>Drugs: </a:t>
            </a:r>
            <a:r>
              <a:rPr lang="en-US" altLang="en-US" sz="2000" dirty="0" err="1">
                <a:latin typeface="Corbel" pitchFamily="34" charset="0"/>
              </a:rPr>
              <a:t>eg</a:t>
            </a:r>
            <a:r>
              <a:rPr lang="en-US" altLang="en-US" sz="2000" dirty="0">
                <a:latin typeface="Corbel" pitchFamily="34" charset="0"/>
              </a:rPr>
              <a:t>. </a:t>
            </a:r>
            <a:r>
              <a:rPr lang="en-US" altLang="en-US" sz="2000" dirty="0" err="1">
                <a:latin typeface="Corbel" pitchFamily="34" charset="0"/>
              </a:rPr>
              <a:t>Antimalarials</a:t>
            </a:r>
            <a:r>
              <a:rPr lang="en-US" altLang="en-US" sz="2000" dirty="0">
                <a:latin typeface="Corbel" pitchFamily="34" charset="0"/>
              </a:rPr>
              <a:t>, sulfonamides, </a:t>
            </a:r>
            <a:r>
              <a:rPr lang="en-US" altLang="en-US" sz="2000" dirty="0" err="1">
                <a:latin typeface="Corbel" pitchFamily="34" charset="0"/>
              </a:rPr>
              <a:t>furantoins</a:t>
            </a:r>
            <a:r>
              <a:rPr lang="en-US" altLang="en-US" sz="2000" dirty="0">
                <a:latin typeface="Corbel" pitchFamily="34" charset="0"/>
              </a:rPr>
              <a:t>,…etc.</a:t>
            </a:r>
          </a:p>
          <a:p>
            <a:pPr lvl="1" eaLnBrk="1" hangingPunct="1">
              <a:lnSpc>
                <a:spcPct val="80000"/>
              </a:lnSpc>
            </a:pPr>
            <a:r>
              <a:rPr lang="en-US" altLang="en-US" sz="2000" dirty="0" err="1">
                <a:latin typeface="Corbel" pitchFamily="34" charset="0"/>
              </a:rPr>
              <a:t>Favism</a:t>
            </a:r>
            <a:endParaRPr lang="en-US" altLang="en-US" sz="2000" dirty="0">
              <a:latin typeface="Corbel" pitchFamily="34" charset="0"/>
            </a:endParaRPr>
          </a:p>
          <a:p>
            <a:pPr lvl="1" eaLnBrk="1" hangingPunct="1">
              <a:lnSpc>
                <a:spcPct val="80000"/>
              </a:lnSpc>
            </a:pPr>
            <a:r>
              <a:rPr lang="en-US" altLang="en-US" sz="2000" dirty="0">
                <a:latin typeface="Corbel" pitchFamily="34" charset="0"/>
              </a:rPr>
              <a:t>Products of free radicals in infections.</a:t>
            </a:r>
          </a:p>
          <a:p>
            <a:pPr eaLnBrk="1" hangingPunct="1">
              <a:lnSpc>
                <a:spcPct val="80000"/>
              </a:lnSpc>
            </a:pPr>
            <a:r>
              <a:rPr lang="en-US" altLang="en-US" sz="2000" dirty="0">
                <a:latin typeface="Corbel" pitchFamily="34" charset="0"/>
              </a:rPr>
              <a:t>Oxidation leads to denaturation of globin chains, and precipitation at membranes forming </a:t>
            </a:r>
            <a:r>
              <a:rPr lang="en-US" altLang="en-US" sz="2000" b="1" dirty="0">
                <a:latin typeface="Corbel" pitchFamily="34" charset="0"/>
              </a:rPr>
              <a:t>Heinz bodies.</a:t>
            </a:r>
          </a:p>
          <a:p>
            <a:pPr eaLnBrk="1" hangingPunct="1">
              <a:lnSpc>
                <a:spcPct val="80000"/>
              </a:lnSpc>
            </a:pPr>
            <a:r>
              <a:rPr lang="en-US" altLang="en-US" sz="2000" dirty="0">
                <a:latin typeface="Corbel" pitchFamily="34" charset="0"/>
              </a:rPr>
              <a:t>RBCs: Bite cells and Heinz bodies</a:t>
            </a:r>
          </a:p>
          <a:p>
            <a:pPr eaLnBrk="1" hangingPunct="1">
              <a:lnSpc>
                <a:spcPct val="80000"/>
              </a:lnSpc>
            </a:pPr>
            <a:r>
              <a:rPr lang="en-US" altLang="en-US" sz="2000" dirty="0">
                <a:latin typeface="Corbel" pitchFamily="34" charset="0"/>
              </a:rPr>
              <a:t>Features of Extra/Intravascular hemolysis</a:t>
            </a:r>
          </a:p>
          <a:p>
            <a:pPr eaLnBrk="1" hangingPunct="1">
              <a:lnSpc>
                <a:spcPct val="80000"/>
              </a:lnSpc>
            </a:pPr>
            <a:r>
              <a:rPr lang="en-US" altLang="en-US" sz="2000" dirty="0">
                <a:latin typeface="Corbel" pitchFamily="34" charset="0"/>
              </a:rPr>
              <a:t>Features of chronic hemolysis</a:t>
            </a:r>
          </a:p>
        </p:txBody>
      </p:sp>
    </p:spTree>
    <p:extLst>
      <p:ext uri="{BB962C8B-B14F-4D97-AF65-F5344CB8AC3E}">
        <p14:creationId xmlns:p14="http://schemas.microsoft.com/office/powerpoint/2010/main" val="3532513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S01871-013-f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5888"/>
            <a:ext cx="8686800" cy="6653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93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5" descr="9EE951DC_9062_44DD_98A1_1CC7C0A1ED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44958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6" descr="69F559C7_AFBA_492B_AF19_530DE58D66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97100"/>
            <a:ext cx="4572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971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p:txBody>
          <a:bodyPr/>
          <a:lstStyle/>
          <a:p>
            <a:pPr>
              <a:defRPr/>
            </a:pPr>
            <a:r>
              <a:rPr lang="en-US" sz="3600" b="1" u="sng" dirty="0">
                <a:latin typeface="Copperplate Gothic Light" pitchFamily="34" charset="0"/>
              </a:rPr>
              <a:t>(4) </a:t>
            </a:r>
            <a:r>
              <a:rPr lang="en-US" sz="3600" b="1" u="sng" dirty="0">
                <a:effectLst>
                  <a:outerShdw blurRad="38100" dist="38100" dir="2700000" algn="tl">
                    <a:srgbClr val="000000"/>
                  </a:outerShdw>
                </a:effectLst>
                <a:latin typeface="Copperplate Gothic Light" pitchFamily="34" charset="0"/>
              </a:rPr>
              <a:t>HEREDITARY SPHEROCYTOSIS</a:t>
            </a:r>
          </a:p>
        </p:txBody>
      </p:sp>
    </p:spTree>
    <p:extLst>
      <p:ext uri="{BB962C8B-B14F-4D97-AF65-F5344CB8AC3E}">
        <p14:creationId xmlns:p14="http://schemas.microsoft.com/office/powerpoint/2010/main" val="834566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p:txBody>
          <a:bodyPr>
            <a:normAutofit fontScale="92500" lnSpcReduction="10000"/>
          </a:bodyPr>
          <a:lstStyle/>
          <a:p>
            <a:r>
              <a:rPr lang="en-US" altLang="en-US" sz="2800" dirty="0">
                <a:latin typeface="Corbel" pitchFamily="34" charset="0"/>
              </a:rPr>
              <a:t>Non-immune</a:t>
            </a:r>
          </a:p>
          <a:p>
            <a:pPr>
              <a:buFontTx/>
              <a:buNone/>
            </a:pPr>
            <a:endParaRPr lang="en-US" altLang="en-US" sz="2800" dirty="0">
              <a:latin typeface="Corbel" pitchFamily="34" charset="0"/>
            </a:endParaRPr>
          </a:p>
          <a:p>
            <a:r>
              <a:rPr lang="en-US" altLang="en-US" sz="2800" dirty="0">
                <a:latin typeface="Corbel" pitchFamily="34" charset="0"/>
              </a:rPr>
              <a:t>Weaken vertical interaction between membrane skeleton and intrinsic protein (band 3)….membrane vesicles…shed of membrane and little cytoplasm….as a result surface area to volume ratio (S/V) decreased…</a:t>
            </a:r>
            <a:r>
              <a:rPr lang="en-US" altLang="en-US" sz="2800" dirty="0" err="1">
                <a:latin typeface="Corbel" pitchFamily="34" charset="0"/>
              </a:rPr>
              <a:t>spherocytes</a:t>
            </a:r>
            <a:r>
              <a:rPr lang="en-US" altLang="en-US" sz="2800" dirty="0">
                <a:latin typeface="Corbel" pitchFamily="34" charset="0"/>
              </a:rPr>
              <a:t> result “less deformability”</a:t>
            </a:r>
          </a:p>
        </p:txBody>
      </p:sp>
    </p:spTree>
    <p:extLst>
      <p:ext uri="{BB962C8B-B14F-4D97-AF65-F5344CB8AC3E}">
        <p14:creationId xmlns:p14="http://schemas.microsoft.com/office/powerpoint/2010/main" val="384371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202362"/>
          </a:xfrm>
        </p:spPr>
        <p:txBody>
          <a:bodyPr>
            <a:normAutofit fontScale="90000"/>
          </a:bodyPr>
          <a:lstStyle/>
          <a:p>
            <a:pPr algn="l"/>
            <a:r>
              <a:rPr lang="en-US" altLang="en-US" dirty="0">
                <a:latin typeface="Copperplate Gothic Light" pitchFamily="34" charset="0"/>
              </a:rPr>
              <a:t>               </a:t>
            </a:r>
            <a:r>
              <a:rPr lang="en-US" altLang="en-US" sz="3600" dirty="0">
                <a:solidFill>
                  <a:schemeClr val="tx1"/>
                </a:solidFill>
                <a:latin typeface="Copperplate Gothic Light" pitchFamily="34" charset="0"/>
              </a:rPr>
              <a:t>Hemolytic anemia</a:t>
            </a:r>
            <a:br>
              <a:rPr lang="en-US" altLang="en-US" dirty="0">
                <a:solidFill>
                  <a:schemeClr val="tx1"/>
                </a:solidFill>
                <a:latin typeface="Copperplate Gothic Light" pitchFamily="34" charset="0"/>
              </a:rPr>
            </a:br>
            <a:r>
              <a:rPr lang="en-US" altLang="en-US" sz="3200" dirty="0">
                <a:solidFill>
                  <a:schemeClr val="tx1"/>
                </a:solidFill>
                <a:latin typeface="Copperplate Gothic Light" pitchFamily="34" charset="0"/>
              </a:rPr>
              <a:t>Hemolysis could be:</a:t>
            </a:r>
            <a:br>
              <a:rPr lang="en-US" altLang="en-US" sz="3200" dirty="0">
                <a:solidFill>
                  <a:schemeClr val="tx1"/>
                </a:solidFill>
                <a:latin typeface="Copperplate Gothic Light" pitchFamily="34" charset="0"/>
              </a:rPr>
            </a:br>
            <a:br>
              <a:rPr lang="en-US" altLang="en-US" sz="3200" dirty="0">
                <a:solidFill>
                  <a:schemeClr val="tx1"/>
                </a:solidFill>
                <a:latin typeface="Copperplate Gothic Light" pitchFamily="34" charset="0"/>
              </a:rPr>
            </a:br>
            <a:r>
              <a:rPr lang="en-US" altLang="en-US" sz="3200" dirty="0">
                <a:solidFill>
                  <a:schemeClr val="tx1"/>
                </a:solidFill>
                <a:latin typeface="Copperplate Gothic Light" pitchFamily="34" charset="0"/>
              </a:rPr>
              <a:t>1. </a:t>
            </a:r>
            <a:r>
              <a:rPr lang="en-US" altLang="en-US" sz="3200" dirty="0" err="1">
                <a:solidFill>
                  <a:schemeClr val="tx1"/>
                </a:solidFill>
                <a:latin typeface="Copperplate Gothic Light" pitchFamily="34" charset="0"/>
              </a:rPr>
              <a:t>Intracorpuscular</a:t>
            </a:r>
            <a:r>
              <a:rPr lang="en-US" altLang="en-US" sz="3200" dirty="0">
                <a:solidFill>
                  <a:schemeClr val="tx1"/>
                </a:solidFill>
                <a:latin typeface="Copperplate Gothic Light" pitchFamily="34" charset="0"/>
              </a:rPr>
              <a:t>:</a:t>
            </a:r>
            <a:br>
              <a:rPr lang="en-US" altLang="en-US" sz="3200" dirty="0">
                <a:solidFill>
                  <a:schemeClr val="tx1"/>
                </a:solidFill>
                <a:latin typeface="Copperplate Gothic Light" pitchFamily="34" charset="0"/>
              </a:rPr>
            </a:br>
            <a:r>
              <a:rPr lang="en-US" altLang="en-US" sz="2400" u="sng" dirty="0" err="1">
                <a:solidFill>
                  <a:schemeClr val="tx1"/>
                </a:solidFill>
                <a:latin typeface="Corbel" pitchFamily="34" charset="0"/>
              </a:rPr>
              <a:t>a.Hereditary</a:t>
            </a:r>
            <a:r>
              <a:rPr lang="en-US" altLang="en-US" sz="2400" u="sng" dirty="0">
                <a:solidFill>
                  <a:schemeClr val="tx1"/>
                </a:solidFill>
                <a:latin typeface="Corbel" pitchFamily="34" charset="0"/>
              </a:rPr>
              <a:t> defects</a:t>
            </a:r>
            <a:br>
              <a:rPr lang="en-US" altLang="en-US" sz="2400" u="sng" dirty="0">
                <a:solidFill>
                  <a:schemeClr val="tx1"/>
                </a:solidFill>
                <a:latin typeface="Corbel" pitchFamily="34" charset="0"/>
              </a:rPr>
            </a:br>
            <a:r>
              <a:rPr lang="en-US" altLang="en-US" sz="2400" dirty="0">
                <a:solidFill>
                  <a:schemeClr val="tx1"/>
                </a:solidFill>
                <a:latin typeface="Corbel" pitchFamily="34" charset="0"/>
              </a:rPr>
              <a:t>1.Defects in RBC membrane</a:t>
            </a:r>
            <a:br>
              <a:rPr lang="en-US" altLang="en-US" sz="2400" dirty="0">
                <a:solidFill>
                  <a:schemeClr val="tx1"/>
                </a:solidFill>
                <a:latin typeface="Corbel" pitchFamily="34" charset="0"/>
              </a:rPr>
            </a:br>
            <a:r>
              <a:rPr lang="en-US" altLang="en-US" sz="2400" dirty="0">
                <a:solidFill>
                  <a:schemeClr val="tx1"/>
                </a:solidFill>
                <a:latin typeface="Corbel" pitchFamily="34" charset="0"/>
              </a:rPr>
              <a:t>2.Enzyme defects</a:t>
            </a:r>
            <a:br>
              <a:rPr lang="en-US" altLang="en-US" sz="2400" dirty="0">
                <a:solidFill>
                  <a:schemeClr val="tx1"/>
                </a:solidFill>
                <a:latin typeface="Corbel" pitchFamily="34" charset="0"/>
              </a:rPr>
            </a:br>
            <a:r>
              <a:rPr lang="en-US" altLang="en-US" sz="2400" dirty="0">
                <a:solidFill>
                  <a:schemeClr val="tx1"/>
                </a:solidFill>
                <a:latin typeface="Corbel" pitchFamily="34" charset="0"/>
              </a:rPr>
              <a:t>3.Hemoglobinopathies</a:t>
            </a:r>
            <a:br>
              <a:rPr lang="en-US" altLang="en-US" sz="2400" dirty="0">
                <a:solidFill>
                  <a:schemeClr val="tx1"/>
                </a:solidFill>
                <a:latin typeface="Corbel" pitchFamily="34" charset="0"/>
              </a:rPr>
            </a:br>
            <a:r>
              <a:rPr lang="en-US" altLang="en-US" sz="2400" dirty="0">
                <a:solidFill>
                  <a:schemeClr val="tx1"/>
                </a:solidFill>
                <a:latin typeface="Corbel" pitchFamily="34" charset="0"/>
              </a:rPr>
              <a:t>4.Thalassemia syndromes</a:t>
            </a:r>
            <a:br>
              <a:rPr lang="en-US" altLang="en-US" sz="2400" dirty="0">
                <a:solidFill>
                  <a:schemeClr val="tx1"/>
                </a:solidFill>
                <a:latin typeface="Corbel" pitchFamily="34" charset="0"/>
              </a:rPr>
            </a:br>
            <a:r>
              <a:rPr lang="en-US" altLang="en-US" sz="2400" u="sng" dirty="0">
                <a:solidFill>
                  <a:schemeClr val="tx1"/>
                </a:solidFill>
                <a:latin typeface="Corbel" pitchFamily="34" charset="0"/>
              </a:rPr>
              <a:t>b. Acquired Defects</a:t>
            </a:r>
            <a:br>
              <a:rPr lang="en-US" altLang="en-US" sz="2400" u="sng" dirty="0">
                <a:solidFill>
                  <a:schemeClr val="tx1"/>
                </a:solidFill>
                <a:latin typeface="Corbel" pitchFamily="34" charset="0"/>
              </a:rPr>
            </a:br>
            <a:r>
              <a:rPr lang="en-US" altLang="en-US" sz="2400" dirty="0">
                <a:solidFill>
                  <a:schemeClr val="tx1"/>
                </a:solidFill>
                <a:latin typeface="Corbel" pitchFamily="34" charset="0"/>
              </a:rPr>
              <a:t>1. PNH</a:t>
            </a:r>
            <a:br>
              <a:rPr lang="en-US" altLang="en-US" sz="3200" dirty="0">
                <a:solidFill>
                  <a:schemeClr val="tx1"/>
                </a:solidFill>
                <a:latin typeface="Copperplate Gothic Light" pitchFamily="34" charset="0"/>
              </a:rPr>
            </a:br>
            <a:r>
              <a:rPr lang="en-US" altLang="en-US" sz="3200" dirty="0">
                <a:solidFill>
                  <a:schemeClr val="tx1"/>
                </a:solidFill>
                <a:latin typeface="Copperplate Gothic Light" pitchFamily="34" charset="0"/>
              </a:rPr>
              <a:t>2. </a:t>
            </a:r>
            <a:r>
              <a:rPr lang="en-US" altLang="en-US" sz="3200" dirty="0" err="1">
                <a:solidFill>
                  <a:schemeClr val="tx1"/>
                </a:solidFill>
                <a:latin typeface="Copperplate Gothic Light" pitchFamily="34" charset="0"/>
              </a:rPr>
              <a:t>extracorpuscular</a:t>
            </a:r>
            <a:r>
              <a:rPr lang="en-US" altLang="en-US" sz="3200" dirty="0">
                <a:solidFill>
                  <a:schemeClr val="tx1"/>
                </a:solidFill>
                <a:latin typeface="Copperplate Gothic Light" pitchFamily="34" charset="0"/>
              </a:rPr>
              <a:t> (</a:t>
            </a:r>
            <a:r>
              <a:rPr lang="en-US" altLang="en-US" sz="2400" dirty="0">
                <a:solidFill>
                  <a:schemeClr val="tx1"/>
                </a:solidFill>
                <a:latin typeface="Corbel" pitchFamily="34" charset="0"/>
              </a:rPr>
              <a:t>areas of sluggish circulation or hypo-oxygenation)</a:t>
            </a:r>
            <a:br>
              <a:rPr lang="en-US" altLang="en-US" sz="2400" dirty="0">
                <a:solidFill>
                  <a:schemeClr val="tx1"/>
                </a:solidFill>
                <a:latin typeface="Corbel" pitchFamily="34" charset="0"/>
              </a:rPr>
            </a:br>
            <a:r>
              <a:rPr lang="en-US" altLang="en-US" sz="2400" dirty="0" err="1">
                <a:solidFill>
                  <a:schemeClr val="tx1"/>
                </a:solidFill>
                <a:latin typeface="Corbel" pitchFamily="34" charset="0"/>
              </a:rPr>
              <a:t>Immunhemolytic</a:t>
            </a:r>
            <a:r>
              <a:rPr lang="en-US" altLang="en-US" sz="2400" dirty="0">
                <a:solidFill>
                  <a:schemeClr val="tx1"/>
                </a:solidFill>
                <a:latin typeface="Corbel" pitchFamily="34" charset="0"/>
              </a:rPr>
              <a:t> anemia, Infections, Microangiopathic,…</a:t>
            </a:r>
            <a:br>
              <a:rPr lang="en-US" altLang="en-US" sz="3200" dirty="0">
                <a:solidFill>
                  <a:schemeClr val="tx1"/>
                </a:solidFill>
                <a:latin typeface="Copperplate Gothic Light" pitchFamily="34" charset="0"/>
              </a:rPr>
            </a:br>
            <a:endParaRPr lang="ar-JO" altLang="en-US" sz="3200" dirty="0">
              <a:solidFill>
                <a:schemeClr val="tx1"/>
              </a:solidFill>
            </a:endParaRPr>
          </a:p>
        </p:txBody>
      </p:sp>
    </p:spTree>
    <p:extLst>
      <p:ext uri="{BB962C8B-B14F-4D97-AF65-F5344CB8AC3E}">
        <p14:creationId xmlns:p14="http://schemas.microsoft.com/office/powerpoint/2010/main" val="4069906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S01871-013-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5" name="Text Placeholder 3"/>
          <p:cNvSpPr>
            <a:spLocks noGrp="1"/>
          </p:cNvSpPr>
          <p:nvPr>
            <p:ph type="body" sz="half" idx="2"/>
          </p:nvPr>
        </p:nvSpPr>
        <p:spPr>
          <a:xfrm>
            <a:off x="0" y="5367338"/>
            <a:ext cx="9067800" cy="1490662"/>
          </a:xfrm>
        </p:spPr>
        <p:txBody>
          <a:bodyPr/>
          <a:lstStyle/>
          <a:p>
            <a:r>
              <a:rPr lang="en-US" altLang="en-US" b="1" dirty="0"/>
              <a:t>Schematic representation of the red cell membrane cytoskeleton and alterations leading to </a:t>
            </a:r>
            <a:r>
              <a:rPr lang="en-US" altLang="en-US" b="1" dirty="0" err="1"/>
              <a:t>spherocytosis</a:t>
            </a:r>
            <a:r>
              <a:rPr lang="en-US" altLang="en-US" b="1" dirty="0"/>
              <a:t> and </a:t>
            </a:r>
            <a:r>
              <a:rPr lang="en-US" altLang="en-US" b="1" dirty="0" err="1"/>
              <a:t>hemolysis</a:t>
            </a:r>
            <a:r>
              <a:rPr lang="en-US" altLang="en-US" b="1" dirty="0"/>
              <a:t>. Mutations weakening interactions involving &amp;alpha;-</a:t>
            </a:r>
            <a:r>
              <a:rPr lang="en-US" altLang="en-US" b="1" dirty="0" err="1"/>
              <a:t>spectrin</a:t>
            </a:r>
            <a:r>
              <a:rPr lang="en-US" altLang="en-US" b="1" dirty="0"/>
              <a:t>, &amp;beta;-</a:t>
            </a:r>
            <a:r>
              <a:rPr lang="en-US" altLang="en-US" b="1" dirty="0" err="1"/>
              <a:t>spectrin</a:t>
            </a:r>
            <a:r>
              <a:rPr lang="en-US" altLang="en-US" b="1" dirty="0"/>
              <a:t>, </a:t>
            </a:r>
            <a:r>
              <a:rPr lang="en-US" altLang="en-US" b="1" dirty="0" err="1"/>
              <a:t>ankyrin</a:t>
            </a:r>
            <a:r>
              <a:rPr lang="en-US" altLang="en-US" b="1" dirty="0"/>
              <a:t>, band 4.2, or band 3 all cause the normal biconcave red cell to lose membrane fragments and adopt a spherical shape. Such </a:t>
            </a:r>
            <a:r>
              <a:rPr lang="en-US" altLang="en-US" b="1" dirty="0" err="1"/>
              <a:t>spherocytic</a:t>
            </a:r>
            <a:r>
              <a:rPr lang="en-US" altLang="en-US" b="1" dirty="0"/>
              <a:t> cells are less deformable than normal and therefore become trapped in the </a:t>
            </a:r>
            <a:r>
              <a:rPr lang="en-US" altLang="en-US" b="1" dirty="0" err="1"/>
              <a:t>splenic</a:t>
            </a:r>
            <a:r>
              <a:rPr lang="en-US" altLang="en-US" b="1" dirty="0"/>
              <a:t> cords, where they are </a:t>
            </a:r>
            <a:r>
              <a:rPr lang="en-US" altLang="en-US" b="1" dirty="0" err="1"/>
              <a:t>phagocytosed</a:t>
            </a:r>
            <a:r>
              <a:rPr lang="en-US" altLang="en-US" b="1" dirty="0"/>
              <a:t> by macrophages</a:t>
            </a:r>
            <a:r>
              <a:rPr lang="en-US" altLang="en-US" b="1" dirty="0">
                <a:solidFill>
                  <a:srgbClr val="FFFF00"/>
                </a:solidFill>
              </a:rPr>
              <a:t>.</a:t>
            </a:r>
          </a:p>
        </p:txBody>
      </p:sp>
    </p:spTree>
    <p:extLst>
      <p:ext uri="{BB962C8B-B14F-4D97-AF65-F5344CB8AC3E}">
        <p14:creationId xmlns:p14="http://schemas.microsoft.com/office/powerpoint/2010/main" val="2987115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760" y="339675"/>
            <a:ext cx="8479040" cy="6365925"/>
          </a:xfrm>
          <a:prstGeom prst="rect">
            <a:avLst/>
          </a:prstGeom>
        </p:spPr>
      </p:pic>
    </p:spTree>
    <p:extLst>
      <p:ext uri="{BB962C8B-B14F-4D97-AF65-F5344CB8AC3E}">
        <p14:creationId xmlns:p14="http://schemas.microsoft.com/office/powerpoint/2010/main" val="2188874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018" y="161422"/>
            <a:ext cx="8546181" cy="6544178"/>
          </a:xfrm>
          <a:prstGeom prst="rect">
            <a:avLst/>
          </a:prstGeom>
        </p:spPr>
      </p:pic>
    </p:spTree>
    <p:extLst>
      <p:ext uri="{BB962C8B-B14F-4D97-AF65-F5344CB8AC3E}">
        <p14:creationId xmlns:p14="http://schemas.microsoft.com/office/powerpoint/2010/main" val="3912760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228600"/>
            <a:ext cx="8540750" cy="1143000"/>
          </a:xfrm>
          <a:effectLst/>
        </p:spPr>
        <p:txBody>
          <a:bodyPr lIns="92075" tIns="46038" rIns="92075" bIns="46038"/>
          <a:lstStyle/>
          <a:p>
            <a:pPr eaLnBrk="1" hangingPunct="1">
              <a:defRPr/>
            </a:pPr>
            <a:r>
              <a:rPr lang="en-US" sz="3600" b="1" dirty="0">
                <a:solidFill>
                  <a:schemeClr val="tx1"/>
                </a:solidFill>
                <a:effectLst>
                  <a:outerShdw blurRad="38100" dist="38100" dir="2700000" algn="tl">
                    <a:srgbClr val="000000"/>
                  </a:outerShdw>
                </a:effectLst>
                <a:latin typeface="Copperplate Gothic Light" pitchFamily="34" charset="0"/>
              </a:rPr>
              <a:t>HEREDITARY SPHEROCYTOSIS</a:t>
            </a:r>
          </a:p>
        </p:txBody>
      </p:sp>
      <p:sp>
        <p:nvSpPr>
          <p:cNvPr id="92163" name="Rectangle 3"/>
          <p:cNvSpPr>
            <a:spLocks noGrp="1" noChangeArrowheads="1"/>
          </p:cNvSpPr>
          <p:nvPr>
            <p:ph idx="1"/>
          </p:nvPr>
        </p:nvSpPr>
        <p:spPr>
          <a:xfrm>
            <a:off x="431800" y="1531938"/>
            <a:ext cx="8021638" cy="5324475"/>
          </a:xfrm>
        </p:spPr>
        <p:txBody>
          <a:bodyPr lIns="92075" tIns="46038" rIns="92075" bIns="46038">
            <a:normAutofit/>
          </a:bodyPr>
          <a:lstStyle/>
          <a:p>
            <a:pPr eaLnBrk="1" hangingPunct="1">
              <a:lnSpc>
                <a:spcPct val="90000"/>
              </a:lnSpc>
              <a:defRPr/>
            </a:pPr>
            <a:r>
              <a:rPr lang="en-US" sz="2800" dirty="0">
                <a:latin typeface="Corbel" pitchFamily="34" charset="0"/>
              </a:rPr>
              <a:t>Etiology: mutations in : </a:t>
            </a:r>
            <a:r>
              <a:rPr lang="en-US" sz="2800" dirty="0" err="1">
                <a:latin typeface="Corbel" pitchFamily="34" charset="0"/>
              </a:rPr>
              <a:t>Spectrin</a:t>
            </a:r>
            <a:r>
              <a:rPr lang="en-US" sz="2800" dirty="0">
                <a:latin typeface="Corbel" pitchFamily="34" charset="0"/>
              </a:rPr>
              <a:t>, </a:t>
            </a:r>
            <a:r>
              <a:rPr lang="en-US" sz="2800" dirty="0" err="1">
                <a:latin typeface="Corbel" pitchFamily="34" charset="0"/>
              </a:rPr>
              <a:t>Ankyrin</a:t>
            </a:r>
            <a:r>
              <a:rPr lang="en-US" sz="2800" dirty="0">
                <a:latin typeface="Corbel" pitchFamily="34" charset="0"/>
              </a:rPr>
              <a:t>, and band 3</a:t>
            </a:r>
          </a:p>
          <a:p>
            <a:pPr eaLnBrk="1" hangingPunct="1">
              <a:lnSpc>
                <a:spcPct val="90000"/>
              </a:lnSpc>
              <a:defRPr/>
            </a:pPr>
            <a:r>
              <a:rPr lang="en-US" sz="2800" dirty="0">
                <a:latin typeface="Corbel" pitchFamily="34" charset="0"/>
              </a:rPr>
              <a:t>General features:</a:t>
            </a:r>
          </a:p>
          <a:p>
            <a:pPr lvl="1" eaLnBrk="1" hangingPunct="1">
              <a:lnSpc>
                <a:spcPct val="90000"/>
              </a:lnSpc>
              <a:defRPr/>
            </a:pPr>
            <a:r>
              <a:rPr lang="en-US" sz="2400" dirty="0">
                <a:latin typeface="Corbel" pitchFamily="34" charset="0"/>
              </a:rPr>
              <a:t>Autosomal dominant, 20% mutation </a:t>
            </a:r>
            <a:r>
              <a:rPr lang="en-US" sz="2400" dirty="0" err="1">
                <a:latin typeface="Corbel" pitchFamily="34" charset="0"/>
              </a:rPr>
              <a:t>Spherocytes</a:t>
            </a:r>
            <a:r>
              <a:rPr lang="en-US" sz="2400" dirty="0">
                <a:latin typeface="Corbel" pitchFamily="34" charset="0"/>
              </a:rPr>
              <a:t> in peripheral blood</a:t>
            </a:r>
          </a:p>
          <a:p>
            <a:pPr lvl="1" eaLnBrk="1" hangingPunct="1">
              <a:lnSpc>
                <a:spcPct val="90000"/>
              </a:lnSpc>
              <a:defRPr/>
            </a:pPr>
            <a:r>
              <a:rPr lang="en-US" sz="2400" dirty="0">
                <a:latin typeface="Corbel" pitchFamily="34" charset="0"/>
              </a:rPr>
              <a:t>High reticulocyte count</a:t>
            </a:r>
          </a:p>
          <a:p>
            <a:pPr lvl="1" eaLnBrk="1" hangingPunct="1">
              <a:lnSpc>
                <a:spcPct val="90000"/>
              </a:lnSpc>
              <a:defRPr/>
            </a:pPr>
            <a:r>
              <a:rPr lang="en-US" sz="2400" dirty="0">
                <a:latin typeface="Corbel" pitchFamily="34" charset="0"/>
              </a:rPr>
              <a:t>Splenomegaly (500-1000 gm)</a:t>
            </a:r>
          </a:p>
          <a:p>
            <a:pPr lvl="1" eaLnBrk="1" hangingPunct="1">
              <a:lnSpc>
                <a:spcPct val="90000"/>
              </a:lnSpc>
              <a:defRPr/>
            </a:pPr>
            <a:r>
              <a:rPr lang="en-US" sz="2400" dirty="0">
                <a:latin typeface="Corbel" pitchFamily="34" charset="0"/>
              </a:rPr>
              <a:t>Mildly elevated indirect bilirubin</a:t>
            </a:r>
          </a:p>
          <a:p>
            <a:pPr lvl="1" eaLnBrk="1" hangingPunct="1">
              <a:lnSpc>
                <a:spcPct val="90000"/>
              </a:lnSpc>
              <a:defRPr/>
            </a:pPr>
            <a:r>
              <a:rPr lang="en-US" sz="2400" dirty="0">
                <a:latin typeface="Corbel" pitchFamily="34" charset="0"/>
              </a:rPr>
              <a:t>Increased osmotic fragility especially after incubation for 24 hours at 37</a:t>
            </a:r>
            <a:r>
              <a:rPr lang="en-US" sz="2400" baseline="30000" dirty="0">
                <a:latin typeface="Corbel" pitchFamily="34" charset="0"/>
              </a:rPr>
              <a:t>o</a:t>
            </a:r>
            <a:r>
              <a:rPr lang="en-US" sz="2400" dirty="0">
                <a:latin typeface="Corbel" pitchFamily="34" charset="0"/>
              </a:rPr>
              <a:t>C (in hypotonic)</a:t>
            </a:r>
          </a:p>
          <a:p>
            <a:pPr lvl="1" eaLnBrk="1" hangingPunct="1">
              <a:lnSpc>
                <a:spcPct val="90000"/>
              </a:lnSpc>
              <a:defRPr/>
            </a:pPr>
            <a:r>
              <a:rPr lang="en-US" sz="2400" dirty="0">
                <a:latin typeface="Corbel" pitchFamily="34" charset="0"/>
              </a:rPr>
              <a:t>Splenectomy helps in correcting anemia</a:t>
            </a:r>
          </a:p>
        </p:txBody>
      </p:sp>
    </p:spTree>
    <p:extLst>
      <p:ext uri="{BB962C8B-B14F-4D97-AF65-F5344CB8AC3E}">
        <p14:creationId xmlns:p14="http://schemas.microsoft.com/office/powerpoint/2010/main" val="2330582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title"/>
          </p:nvPr>
        </p:nvSpPr>
        <p:spPr>
          <a:xfrm>
            <a:off x="533400" y="609600"/>
            <a:ext cx="8229600" cy="1143000"/>
          </a:xfrm>
          <a:effectLst/>
        </p:spPr>
        <p:txBody>
          <a:bodyPr lIns="92075" tIns="46038" rIns="92075" bIns="46038"/>
          <a:lstStyle/>
          <a:p>
            <a:pPr eaLnBrk="1" hangingPunct="1">
              <a:defRPr/>
            </a:pPr>
            <a:r>
              <a:rPr lang="en-US" sz="3600" b="1" dirty="0">
                <a:solidFill>
                  <a:schemeClr val="tx1"/>
                </a:solidFill>
                <a:effectLst>
                  <a:outerShdw blurRad="38100" dist="38100" dir="2700000" algn="tl">
                    <a:srgbClr val="000000"/>
                  </a:outerShdw>
                </a:effectLst>
                <a:latin typeface="Copperplate Gothic Light" pitchFamily="34" charset="0"/>
              </a:rPr>
              <a:t>HEREDITARY SPHEROCYTOSIS</a:t>
            </a:r>
          </a:p>
        </p:txBody>
      </p:sp>
      <p:sp>
        <p:nvSpPr>
          <p:cNvPr id="96258" name="Rectangle 2"/>
          <p:cNvSpPr>
            <a:spLocks noGrp="1" noChangeArrowheads="1"/>
          </p:cNvSpPr>
          <p:nvPr>
            <p:ph idx="1"/>
          </p:nvPr>
        </p:nvSpPr>
        <p:spPr>
          <a:xfrm>
            <a:off x="685800" y="1981200"/>
            <a:ext cx="7772400" cy="4876800"/>
          </a:xfrm>
        </p:spPr>
        <p:txBody>
          <a:bodyPr/>
          <a:lstStyle/>
          <a:p>
            <a:pPr eaLnBrk="1" hangingPunct="1">
              <a:defRPr/>
            </a:pPr>
            <a:r>
              <a:rPr lang="en-US" sz="2800" dirty="0">
                <a:latin typeface="Corbel" pitchFamily="34" charset="0"/>
              </a:rPr>
              <a:t>Anemia, splenomegaly and jaundice</a:t>
            </a:r>
          </a:p>
          <a:p>
            <a:pPr eaLnBrk="1" hangingPunct="1">
              <a:defRPr/>
            </a:pPr>
            <a:r>
              <a:rPr lang="en-US" sz="2800" dirty="0">
                <a:latin typeface="Corbel" pitchFamily="34" charset="0"/>
              </a:rPr>
              <a:t>Severity of anemia correlates with </a:t>
            </a:r>
            <a:r>
              <a:rPr lang="en-US" sz="2800" dirty="0" err="1">
                <a:latin typeface="Corbel" pitchFamily="34" charset="0"/>
              </a:rPr>
              <a:t>spectrin</a:t>
            </a:r>
            <a:r>
              <a:rPr lang="en-US" sz="2800" dirty="0">
                <a:latin typeface="Corbel" pitchFamily="34" charset="0"/>
              </a:rPr>
              <a:t> deficiency.</a:t>
            </a:r>
          </a:p>
          <a:p>
            <a:pPr eaLnBrk="1" hangingPunct="1">
              <a:defRPr/>
            </a:pPr>
            <a:r>
              <a:rPr lang="en-US" sz="2800" dirty="0">
                <a:latin typeface="Corbel" pitchFamily="34" charset="0"/>
              </a:rPr>
              <a:t>Severe HS (10%); transfusion dependent</a:t>
            </a:r>
          </a:p>
          <a:p>
            <a:pPr eaLnBrk="1" hangingPunct="1">
              <a:defRPr/>
            </a:pPr>
            <a:r>
              <a:rPr lang="en-US" sz="2800" dirty="0">
                <a:latin typeface="Corbel" pitchFamily="34" charset="0"/>
              </a:rPr>
              <a:t>Mild HS (20%), no anemia (</a:t>
            </a:r>
            <a:r>
              <a:rPr lang="en-US" sz="2800" dirty="0" err="1">
                <a:latin typeface="Corbel" pitchFamily="34" charset="0"/>
              </a:rPr>
              <a:t>erythropoiesis</a:t>
            </a:r>
            <a:r>
              <a:rPr lang="en-US" sz="2800" dirty="0">
                <a:latin typeface="Corbel" pitchFamily="34" charset="0"/>
              </a:rPr>
              <a:t> compensates for production)</a:t>
            </a:r>
          </a:p>
          <a:p>
            <a:pPr eaLnBrk="1" hangingPunct="1">
              <a:defRPr/>
            </a:pPr>
            <a:r>
              <a:rPr lang="en-US" sz="2800" dirty="0">
                <a:latin typeface="Corbel" pitchFamily="34" charset="0"/>
              </a:rPr>
              <a:t>Typical HS (70%); moderately severe anemia</a:t>
            </a:r>
          </a:p>
          <a:p>
            <a:pPr eaLnBrk="1" hangingPunct="1">
              <a:defRPr/>
            </a:pPr>
            <a:r>
              <a:rPr lang="en-US" sz="2800" dirty="0">
                <a:latin typeface="Corbel" pitchFamily="34" charset="0"/>
              </a:rPr>
              <a:t>Clinical course often is stable but may be punctuated by aplastic crises.</a:t>
            </a:r>
          </a:p>
        </p:txBody>
      </p:sp>
    </p:spTree>
    <p:extLst>
      <p:ext uri="{BB962C8B-B14F-4D97-AF65-F5344CB8AC3E}">
        <p14:creationId xmlns:p14="http://schemas.microsoft.com/office/powerpoint/2010/main" val="149264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4191" y="703325"/>
            <a:ext cx="7720209" cy="5635753"/>
          </a:xfrm>
          <a:prstGeom prst="rect">
            <a:avLst/>
          </a:prstGeom>
        </p:spPr>
      </p:pic>
    </p:spTree>
    <p:extLst>
      <p:ext uri="{BB962C8B-B14F-4D97-AF65-F5344CB8AC3E}">
        <p14:creationId xmlns:p14="http://schemas.microsoft.com/office/powerpoint/2010/main" val="2917736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title"/>
          </p:nvPr>
        </p:nvSpPr>
        <p:spPr>
          <a:xfrm>
            <a:off x="457200" y="609600"/>
            <a:ext cx="8305800" cy="1143000"/>
          </a:xfrm>
          <a:effectLst/>
        </p:spPr>
        <p:txBody>
          <a:bodyPr lIns="92075" tIns="46038" rIns="92075" bIns="46038"/>
          <a:lstStyle/>
          <a:p>
            <a:pPr eaLnBrk="1" hangingPunct="1">
              <a:defRPr/>
            </a:pPr>
            <a:r>
              <a:rPr lang="en-US" sz="3200" b="1" dirty="0">
                <a:solidFill>
                  <a:schemeClr val="tx1"/>
                </a:solidFill>
                <a:effectLst>
                  <a:outerShdw blurRad="38100" dist="38100" dir="2700000" algn="tl">
                    <a:srgbClr val="000000"/>
                  </a:outerShdw>
                </a:effectLst>
                <a:latin typeface="Copperplate Gothic Light" pitchFamily="34" charset="0"/>
              </a:rPr>
              <a:t>HEREDITARY SPHEROCYTOSIS</a:t>
            </a:r>
          </a:p>
        </p:txBody>
      </p:sp>
      <p:sp>
        <p:nvSpPr>
          <p:cNvPr id="98306" name="Rectangle 2"/>
          <p:cNvSpPr>
            <a:spLocks noGrp="1" noChangeArrowheads="1"/>
          </p:cNvSpPr>
          <p:nvPr>
            <p:ph idx="1"/>
          </p:nvPr>
        </p:nvSpPr>
        <p:spPr/>
        <p:txBody>
          <a:bodyPr/>
          <a:lstStyle/>
          <a:p>
            <a:pPr eaLnBrk="1" hangingPunct="1">
              <a:buFontTx/>
              <a:buNone/>
              <a:defRPr/>
            </a:pPr>
            <a:r>
              <a:rPr lang="en-US" sz="2800" u="sng" dirty="0">
                <a:latin typeface="Corbel" pitchFamily="34" charset="0"/>
              </a:rPr>
              <a:t>Complications</a:t>
            </a:r>
            <a:r>
              <a:rPr lang="en-US" sz="2800" dirty="0">
                <a:latin typeface="Corbel" pitchFamily="34" charset="0"/>
              </a:rPr>
              <a:t>:</a:t>
            </a:r>
          </a:p>
          <a:p>
            <a:pPr eaLnBrk="1" hangingPunct="1">
              <a:defRPr/>
            </a:pPr>
            <a:r>
              <a:rPr lang="en-US" sz="2800" dirty="0">
                <a:latin typeface="Corbel" pitchFamily="34" charset="0"/>
              </a:rPr>
              <a:t>Gallbladder stones</a:t>
            </a:r>
          </a:p>
          <a:p>
            <a:pPr eaLnBrk="1" hangingPunct="1">
              <a:defRPr/>
            </a:pPr>
            <a:r>
              <a:rPr lang="en-US" sz="2800" dirty="0">
                <a:latin typeface="Corbel" pitchFamily="34" charset="0"/>
              </a:rPr>
              <a:t>Foot and lower leg ulcers</a:t>
            </a:r>
          </a:p>
          <a:p>
            <a:pPr eaLnBrk="1" hangingPunct="1">
              <a:defRPr/>
            </a:pPr>
            <a:r>
              <a:rPr lang="en-US" sz="2800" dirty="0">
                <a:latin typeface="Corbel" pitchFamily="34" charset="0"/>
              </a:rPr>
              <a:t>Aplastic crisis</a:t>
            </a:r>
          </a:p>
          <a:p>
            <a:pPr eaLnBrk="1" hangingPunct="1">
              <a:defRPr/>
            </a:pPr>
            <a:r>
              <a:rPr lang="en-US" sz="2800" dirty="0">
                <a:latin typeface="Corbel" pitchFamily="34" charset="0"/>
              </a:rPr>
              <a:t>Skeletal abnormalities (severe cases)</a:t>
            </a:r>
          </a:p>
        </p:txBody>
      </p:sp>
    </p:spTree>
    <p:extLst>
      <p:ext uri="{BB962C8B-B14F-4D97-AF65-F5344CB8AC3E}">
        <p14:creationId xmlns:p14="http://schemas.microsoft.com/office/powerpoint/2010/main" val="235967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effectLst/>
        </p:spPr>
        <p:txBody>
          <a:bodyPr lIns="92075" tIns="46038" rIns="92075" bIns="46038">
            <a:normAutofit/>
          </a:bodyPr>
          <a:lstStyle/>
          <a:p>
            <a:pPr eaLnBrk="1" hangingPunct="1">
              <a:defRPr/>
            </a:pPr>
            <a:r>
              <a:rPr lang="en-US" sz="3600" b="1" dirty="0">
                <a:solidFill>
                  <a:schemeClr val="tx1"/>
                </a:solidFill>
                <a:effectLst>
                  <a:outerShdw blurRad="38100" dist="38100" dir="2700000" algn="tl">
                    <a:srgbClr val="000000"/>
                  </a:outerShdw>
                </a:effectLst>
                <a:latin typeface="Copperplate Gothic Light" pitchFamily="34" charset="0"/>
              </a:rPr>
              <a:t>Immune Hemolytic Anemia</a:t>
            </a:r>
            <a:br>
              <a:rPr lang="en-US" sz="3600" b="1" dirty="0">
                <a:solidFill>
                  <a:schemeClr val="folHlink"/>
                </a:solidFill>
                <a:effectLst>
                  <a:outerShdw blurRad="38100" dist="38100" dir="2700000" algn="tl">
                    <a:srgbClr val="000000"/>
                  </a:outerShdw>
                </a:effectLst>
                <a:latin typeface="Copperplate Gothic Light" pitchFamily="34" charset="0"/>
              </a:rPr>
            </a:br>
            <a:endParaRPr lang="en-US" sz="3600" b="1" dirty="0">
              <a:solidFill>
                <a:schemeClr val="folHlink"/>
              </a:solidFill>
              <a:effectLst>
                <a:outerShdw blurRad="38100" dist="38100" dir="2700000" algn="tl">
                  <a:srgbClr val="000000"/>
                </a:outerShdw>
              </a:effectLst>
              <a:latin typeface="Copperplate Gothic Light" pitchFamily="34" charset="0"/>
            </a:endParaRPr>
          </a:p>
        </p:txBody>
      </p:sp>
      <p:sp>
        <p:nvSpPr>
          <p:cNvPr id="100355" name="Rectangle 3"/>
          <p:cNvSpPr>
            <a:spLocks noGrp="1" noChangeArrowheads="1"/>
          </p:cNvSpPr>
          <p:nvPr>
            <p:ph idx="1"/>
          </p:nvPr>
        </p:nvSpPr>
        <p:spPr/>
        <p:txBody>
          <a:bodyPr lIns="92075" tIns="46038" rIns="92075" bIns="46038">
            <a:normAutofit fontScale="77500" lnSpcReduction="20000"/>
          </a:bodyPr>
          <a:lstStyle/>
          <a:p>
            <a:pPr marL="533400" indent="-533400" eaLnBrk="1" hangingPunct="1">
              <a:lnSpc>
                <a:spcPct val="160000"/>
              </a:lnSpc>
              <a:defRPr/>
            </a:pPr>
            <a:r>
              <a:rPr lang="en-US" sz="2800" dirty="0">
                <a:latin typeface="Corbel" pitchFamily="34" charset="0"/>
              </a:rPr>
              <a:t>Due to </a:t>
            </a:r>
            <a:r>
              <a:rPr lang="en-US" sz="2800" b="1" dirty="0">
                <a:latin typeface="Corbel" pitchFamily="34" charset="0"/>
              </a:rPr>
              <a:t>antibodies</a:t>
            </a:r>
            <a:r>
              <a:rPr lang="en-US" sz="2800" dirty="0">
                <a:latin typeface="Corbel" pitchFamily="34" charset="0"/>
              </a:rPr>
              <a:t> </a:t>
            </a:r>
          </a:p>
          <a:p>
            <a:pPr marL="533400" indent="-533400" eaLnBrk="1" hangingPunct="1">
              <a:lnSpc>
                <a:spcPct val="160000"/>
              </a:lnSpc>
              <a:defRPr/>
            </a:pPr>
            <a:r>
              <a:rPr lang="en-US" sz="2800" dirty="0">
                <a:latin typeface="Corbel" pitchFamily="34" charset="0"/>
              </a:rPr>
              <a:t>Antibodies may arise </a:t>
            </a:r>
            <a:r>
              <a:rPr lang="en-US" sz="2800" u="sng" dirty="0">
                <a:latin typeface="Corbel" pitchFamily="34" charset="0"/>
              </a:rPr>
              <a:t>spontaneously</a:t>
            </a:r>
            <a:r>
              <a:rPr lang="en-US" sz="2800" dirty="0">
                <a:latin typeface="Corbel" pitchFamily="34" charset="0"/>
              </a:rPr>
              <a:t> or be </a:t>
            </a:r>
            <a:r>
              <a:rPr lang="en-US" sz="2800" u="sng" dirty="0">
                <a:latin typeface="Corbel" pitchFamily="34" charset="0"/>
              </a:rPr>
              <a:t>induced</a:t>
            </a:r>
            <a:r>
              <a:rPr lang="en-US" sz="2800" dirty="0">
                <a:latin typeface="Corbel" pitchFamily="34" charset="0"/>
              </a:rPr>
              <a:t> by exogenous agent such as chemicals or drugs.</a:t>
            </a:r>
          </a:p>
          <a:p>
            <a:pPr marL="533400" indent="-533400" eaLnBrk="1" hangingPunct="1">
              <a:lnSpc>
                <a:spcPct val="160000"/>
              </a:lnSpc>
              <a:defRPr/>
            </a:pPr>
            <a:r>
              <a:rPr lang="en-US" sz="2800" b="1" dirty="0">
                <a:latin typeface="Corbel" pitchFamily="34" charset="0"/>
              </a:rPr>
              <a:t>Uncommon</a:t>
            </a:r>
            <a:r>
              <a:rPr lang="en-US" sz="2800" dirty="0">
                <a:latin typeface="Corbel" pitchFamily="34" charset="0"/>
              </a:rPr>
              <a:t> and classified according to:</a:t>
            </a:r>
          </a:p>
          <a:p>
            <a:pPr marL="533400" indent="-533400" eaLnBrk="1" hangingPunct="1">
              <a:lnSpc>
                <a:spcPct val="160000"/>
              </a:lnSpc>
              <a:buFontTx/>
              <a:buAutoNum type="arabicParenBoth"/>
              <a:defRPr/>
            </a:pPr>
            <a:r>
              <a:rPr lang="en-US" sz="2400" dirty="0">
                <a:latin typeface="Corbel" pitchFamily="34" charset="0"/>
              </a:rPr>
              <a:t>The nature of the antibody</a:t>
            </a:r>
          </a:p>
          <a:p>
            <a:pPr marL="533400" indent="-533400" eaLnBrk="1" hangingPunct="1">
              <a:lnSpc>
                <a:spcPct val="160000"/>
              </a:lnSpc>
              <a:buFontTx/>
              <a:buAutoNum type="arabicParenBoth"/>
              <a:defRPr/>
            </a:pPr>
            <a:r>
              <a:rPr lang="en-US" sz="2400" dirty="0">
                <a:latin typeface="Corbel" pitchFamily="34" charset="0"/>
              </a:rPr>
              <a:t>The presence of predisposing conditions. </a:t>
            </a:r>
          </a:p>
          <a:p>
            <a:pPr marL="533400" indent="-533400" eaLnBrk="1" hangingPunct="1">
              <a:lnSpc>
                <a:spcPct val="160000"/>
              </a:lnSpc>
              <a:defRPr/>
            </a:pPr>
            <a:endParaRPr lang="en-US" sz="2400" dirty="0">
              <a:latin typeface="Corbel" pitchFamily="34" charset="0"/>
            </a:endParaRPr>
          </a:p>
        </p:txBody>
      </p:sp>
    </p:spTree>
    <p:extLst>
      <p:ext uri="{BB962C8B-B14F-4D97-AF65-F5344CB8AC3E}">
        <p14:creationId xmlns:p14="http://schemas.microsoft.com/office/powerpoint/2010/main" val="784757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0" y="274638"/>
            <a:ext cx="8382000" cy="5745162"/>
          </a:xfrm>
        </p:spPr>
        <p:txBody>
          <a:bodyPr/>
          <a:lstStyle/>
          <a:p>
            <a:pPr algn="l">
              <a:defRPr/>
            </a:pPr>
            <a:r>
              <a:rPr lang="en-US" altLang="en-US" sz="3600" b="1" dirty="0">
                <a:latin typeface="Copperplate Gothic Light" pitchFamily="34" charset="0"/>
              </a:rPr>
              <a:t>        </a:t>
            </a:r>
            <a:r>
              <a:rPr lang="en-US" altLang="en-US" sz="3600" dirty="0">
                <a:latin typeface="Copperplate Gothic Light" pitchFamily="34" charset="0"/>
              </a:rPr>
              <a:t>Immune Hemolytic Anemia</a:t>
            </a:r>
            <a:br>
              <a:rPr lang="en-US" altLang="en-US" sz="3600" dirty="0">
                <a:latin typeface="Copperplate Gothic Light" pitchFamily="34" charset="0"/>
              </a:rPr>
            </a:br>
            <a:br>
              <a:rPr lang="en-US" altLang="en-US" sz="3600" b="1" dirty="0">
                <a:latin typeface="Copperplate Gothic Light" pitchFamily="34" charset="0"/>
              </a:rPr>
            </a:br>
            <a:r>
              <a:rPr lang="en-US" altLang="en-US" sz="2800" dirty="0">
                <a:latin typeface="Corbel" pitchFamily="34" charset="0"/>
              </a:rPr>
              <a:t>Three broad categories:</a:t>
            </a:r>
            <a:br>
              <a:rPr lang="en-US" altLang="en-US" sz="2800" dirty="0">
                <a:latin typeface="Corbel" pitchFamily="34" charset="0"/>
              </a:rPr>
            </a:br>
            <a:br>
              <a:rPr lang="en-US" altLang="en-US" sz="2800" dirty="0">
                <a:latin typeface="Corbel" pitchFamily="34" charset="0"/>
              </a:rPr>
            </a:br>
            <a:r>
              <a:rPr lang="en-US" altLang="en-US" sz="2800" dirty="0">
                <a:latin typeface="Corbel" pitchFamily="34" charset="0"/>
              </a:rPr>
              <a:t>1. </a:t>
            </a:r>
            <a:r>
              <a:rPr lang="en-US" altLang="en-US" sz="2800" b="1" dirty="0" err="1">
                <a:latin typeface="Corbel" pitchFamily="34" charset="0"/>
              </a:rPr>
              <a:t>Alloimmune</a:t>
            </a:r>
            <a:r>
              <a:rPr lang="en-US" altLang="en-US" sz="2800" dirty="0">
                <a:latin typeface="Corbel" pitchFamily="34" charset="0"/>
              </a:rPr>
              <a:t>: The patient produces alloantibodies to foreign red cell antigens (transfusion, pregnancy, or organ transplant)</a:t>
            </a:r>
            <a:br>
              <a:rPr lang="en-US" altLang="en-US" sz="2800" dirty="0">
                <a:latin typeface="Corbel" pitchFamily="34" charset="0"/>
              </a:rPr>
            </a:br>
            <a:r>
              <a:rPr lang="en-US" altLang="en-US" sz="2800" dirty="0">
                <a:latin typeface="Corbel" pitchFamily="34" charset="0"/>
              </a:rPr>
              <a:t>2. </a:t>
            </a:r>
            <a:r>
              <a:rPr lang="en-US" altLang="en-US" sz="2800" b="1" dirty="0">
                <a:latin typeface="Corbel" pitchFamily="34" charset="0"/>
              </a:rPr>
              <a:t>Autoimmune</a:t>
            </a:r>
            <a:r>
              <a:rPr lang="en-US" altLang="en-US" sz="2800" dirty="0">
                <a:latin typeface="Corbel" pitchFamily="34" charset="0"/>
              </a:rPr>
              <a:t>: Autoreactive antibodies (loss of self recognition of individual's own red cell antigen) </a:t>
            </a:r>
            <a:br>
              <a:rPr lang="en-US" altLang="en-US" sz="2800" dirty="0">
                <a:latin typeface="Corbel" pitchFamily="34" charset="0"/>
              </a:rPr>
            </a:br>
            <a:r>
              <a:rPr lang="en-US" altLang="en-US" sz="2800" dirty="0">
                <a:latin typeface="Corbel" pitchFamily="34" charset="0"/>
              </a:rPr>
              <a:t>3. </a:t>
            </a:r>
            <a:r>
              <a:rPr lang="en-US" altLang="en-US" sz="2800" b="1" dirty="0">
                <a:latin typeface="Corbel" pitchFamily="34" charset="0"/>
              </a:rPr>
              <a:t>Drug-induced</a:t>
            </a:r>
            <a:r>
              <a:rPr lang="en-US" altLang="en-US" sz="2800" dirty="0">
                <a:latin typeface="Corbel" pitchFamily="34" charset="0"/>
              </a:rPr>
              <a:t>: Antibodies against red cells coated with drug or it is metabolites.</a:t>
            </a:r>
            <a:br>
              <a:rPr lang="en-US" altLang="en-US" sz="3600" dirty="0">
                <a:latin typeface="Corbel" pitchFamily="34" charset="0"/>
              </a:rPr>
            </a:br>
            <a:endParaRPr lang="en-US" altLang="en-US" sz="3600" dirty="0">
              <a:latin typeface="Corbel" pitchFamily="34" charset="0"/>
            </a:endParaRPr>
          </a:p>
        </p:txBody>
      </p:sp>
    </p:spTree>
    <p:extLst>
      <p:ext uri="{BB962C8B-B14F-4D97-AF65-F5344CB8AC3E}">
        <p14:creationId xmlns:p14="http://schemas.microsoft.com/office/powerpoint/2010/main" val="1732271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effectLst/>
        </p:spPr>
        <p:txBody>
          <a:bodyPr/>
          <a:lstStyle/>
          <a:p>
            <a:pPr eaLnBrk="1" hangingPunct="1">
              <a:defRPr/>
            </a:pPr>
            <a:r>
              <a:rPr lang="en-US" sz="3600" dirty="0">
                <a:solidFill>
                  <a:schemeClr val="tx1"/>
                </a:solidFill>
                <a:latin typeface="Corbel" pitchFamily="34" charset="0"/>
              </a:rPr>
              <a:t>Hemolytic Anemia due to Autoantibodies</a:t>
            </a:r>
          </a:p>
        </p:txBody>
      </p:sp>
      <p:sp>
        <p:nvSpPr>
          <p:cNvPr id="115715" name="Rectangle 3"/>
          <p:cNvSpPr>
            <a:spLocks noGrp="1" noChangeArrowheads="1"/>
          </p:cNvSpPr>
          <p:nvPr>
            <p:ph sz="half" idx="1"/>
          </p:nvPr>
        </p:nvSpPr>
        <p:spPr>
          <a:xfrm>
            <a:off x="381000" y="1600200"/>
            <a:ext cx="4038600" cy="4525963"/>
          </a:xfrm>
        </p:spPr>
        <p:txBody>
          <a:bodyPr>
            <a:normAutofit fontScale="70000" lnSpcReduction="20000"/>
          </a:bodyPr>
          <a:lstStyle/>
          <a:p>
            <a:pPr eaLnBrk="1" hangingPunct="1">
              <a:lnSpc>
                <a:spcPct val="120000"/>
              </a:lnSpc>
              <a:buFontTx/>
              <a:buNone/>
              <a:defRPr/>
            </a:pPr>
            <a:r>
              <a:rPr lang="en-US" altLang="en-US" sz="2000" b="1" dirty="0">
                <a:solidFill>
                  <a:srgbClr val="FF0000"/>
                </a:solidFill>
                <a:latin typeface="Corbel" pitchFamily="34" charset="0"/>
              </a:rPr>
              <a:t>Warm Antibody</a:t>
            </a:r>
            <a:r>
              <a:rPr lang="en-US" altLang="en-US" sz="2000" b="1" dirty="0">
                <a:latin typeface="Corbel" pitchFamily="34" charset="0"/>
              </a:rPr>
              <a:t>: </a:t>
            </a:r>
            <a:r>
              <a:rPr lang="en-US" altLang="en-US" sz="1600" b="1" dirty="0">
                <a:latin typeface="Corbel" pitchFamily="34" charset="0"/>
              </a:rPr>
              <a:t>IgG/IgA type</a:t>
            </a:r>
          </a:p>
          <a:p>
            <a:pPr eaLnBrk="1" hangingPunct="1">
              <a:lnSpc>
                <a:spcPct val="120000"/>
              </a:lnSpc>
              <a:defRPr/>
            </a:pPr>
            <a:r>
              <a:rPr lang="en-US" altLang="en-US" sz="1600" b="1" dirty="0">
                <a:latin typeface="Corbel" pitchFamily="34" charset="0"/>
              </a:rPr>
              <a:t>Activated at body temp. (37 c)</a:t>
            </a:r>
          </a:p>
          <a:p>
            <a:pPr eaLnBrk="1" hangingPunct="1">
              <a:lnSpc>
                <a:spcPct val="120000"/>
              </a:lnSpc>
              <a:defRPr/>
            </a:pPr>
            <a:r>
              <a:rPr lang="en-US" altLang="en-US" sz="1600" b="1" dirty="0">
                <a:latin typeface="Corbel" pitchFamily="34" charset="0"/>
              </a:rPr>
              <a:t>Opsonization, phagocytosis and spherocytosis </a:t>
            </a:r>
          </a:p>
          <a:p>
            <a:pPr eaLnBrk="1" hangingPunct="1">
              <a:lnSpc>
                <a:spcPct val="120000"/>
              </a:lnSpc>
              <a:defRPr/>
            </a:pPr>
            <a:r>
              <a:rPr lang="en-US" altLang="en-US" sz="1600" b="1" dirty="0">
                <a:latin typeface="Corbel" pitchFamily="34" charset="0"/>
              </a:rPr>
              <a:t>80% of immune hemolytic anemias</a:t>
            </a:r>
          </a:p>
          <a:p>
            <a:pPr lvl="1" eaLnBrk="1" hangingPunct="1">
              <a:lnSpc>
                <a:spcPct val="120000"/>
              </a:lnSpc>
              <a:defRPr/>
            </a:pPr>
            <a:r>
              <a:rPr lang="en-US" altLang="en-US" sz="1600" b="1" dirty="0">
                <a:latin typeface="Corbel" pitchFamily="34" charset="0"/>
              </a:rPr>
              <a:t>Primary (50-70%)</a:t>
            </a:r>
          </a:p>
          <a:p>
            <a:pPr lvl="1" eaLnBrk="1" hangingPunct="1">
              <a:lnSpc>
                <a:spcPct val="120000"/>
              </a:lnSpc>
              <a:defRPr/>
            </a:pPr>
            <a:r>
              <a:rPr lang="en-US" altLang="en-US" sz="1600" b="1" dirty="0">
                <a:latin typeface="Corbel" pitchFamily="34" charset="0"/>
              </a:rPr>
              <a:t>Secondary: </a:t>
            </a:r>
          </a:p>
          <a:p>
            <a:pPr lvl="2" eaLnBrk="1" hangingPunct="1">
              <a:lnSpc>
                <a:spcPct val="120000"/>
              </a:lnSpc>
              <a:defRPr/>
            </a:pPr>
            <a:r>
              <a:rPr lang="en-US" altLang="en-US" sz="1600" b="1" dirty="0">
                <a:latin typeface="Corbel" pitchFamily="34" charset="0"/>
              </a:rPr>
              <a:t>lymphomas &amp;</a:t>
            </a:r>
            <a:r>
              <a:rPr lang="en-US" altLang="en-US" sz="1600" b="1" dirty="0" err="1">
                <a:latin typeface="Corbel" pitchFamily="34" charset="0"/>
              </a:rPr>
              <a:t>leukemias</a:t>
            </a:r>
            <a:endParaRPr lang="en-US" altLang="en-US" sz="1600" b="1" dirty="0">
              <a:latin typeface="Corbel" pitchFamily="34" charset="0"/>
            </a:endParaRPr>
          </a:p>
          <a:p>
            <a:pPr lvl="2" eaLnBrk="1" hangingPunct="1">
              <a:lnSpc>
                <a:spcPct val="120000"/>
              </a:lnSpc>
              <a:defRPr/>
            </a:pPr>
            <a:r>
              <a:rPr lang="en-US" altLang="en-US" sz="1600" b="1" dirty="0">
                <a:latin typeface="Corbel" pitchFamily="34" charset="0"/>
              </a:rPr>
              <a:t>Hepatitis B and A</a:t>
            </a:r>
          </a:p>
          <a:p>
            <a:pPr lvl="2" eaLnBrk="1" hangingPunct="1">
              <a:lnSpc>
                <a:spcPct val="120000"/>
              </a:lnSpc>
              <a:defRPr/>
            </a:pPr>
            <a:r>
              <a:rPr lang="en-US" altLang="en-US" sz="1600" b="1" dirty="0">
                <a:latin typeface="Corbel" pitchFamily="34" charset="0"/>
              </a:rPr>
              <a:t>SLE</a:t>
            </a:r>
          </a:p>
          <a:p>
            <a:pPr lvl="2" eaLnBrk="1" hangingPunct="1">
              <a:lnSpc>
                <a:spcPct val="120000"/>
              </a:lnSpc>
              <a:defRPr/>
            </a:pPr>
            <a:r>
              <a:rPr lang="en-US" altLang="en-US" sz="1600" b="1" dirty="0">
                <a:latin typeface="Corbel" pitchFamily="34" charset="0"/>
              </a:rPr>
              <a:t>Drugs</a:t>
            </a:r>
          </a:p>
          <a:p>
            <a:pPr lvl="2" eaLnBrk="1" hangingPunct="1">
              <a:lnSpc>
                <a:spcPct val="120000"/>
              </a:lnSpc>
              <a:defRPr/>
            </a:pPr>
            <a:endParaRPr lang="en-US" altLang="en-US" b="1" dirty="0">
              <a:latin typeface="Corbel" pitchFamily="34" charset="0"/>
            </a:endParaRPr>
          </a:p>
          <a:p>
            <a:pPr eaLnBrk="1" hangingPunct="1">
              <a:lnSpc>
                <a:spcPct val="120000"/>
              </a:lnSpc>
              <a:defRPr/>
            </a:pPr>
            <a:endParaRPr lang="en-US" altLang="en-US" sz="2000" b="1" dirty="0">
              <a:latin typeface="Corbel" pitchFamily="34" charset="0"/>
            </a:endParaRPr>
          </a:p>
        </p:txBody>
      </p:sp>
      <p:sp>
        <p:nvSpPr>
          <p:cNvPr id="115717" name="Rectangle 5"/>
          <p:cNvSpPr>
            <a:spLocks noGrp="1" noChangeArrowheads="1"/>
          </p:cNvSpPr>
          <p:nvPr>
            <p:ph sz="half" idx="2"/>
          </p:nvPr>
        </p:nvSpPr>
        <p:spPr>
          <a:xfrm>
            <a:off x="4419600" y="1600200"/>
            <a:ext cx="4724400" cy="4953000"/>
          </a:xfrm>
          <a:solidFill>
            <a:schemeClr val="bg1"/>
          </a:solidFill>
        </p:spPr>
        <p:txBody>
          <a:bodyPr>
            <a:normAutofit fontScale="70000" lnSpcReduction="20000"/>
          </a:bodyPr>
          <a:lstStyle/>
          <a:p>
            <a:pPr eaLnBrk="1" hangingPunct="1">
              <a:lnSpc>
                <a:spcPct val="110000"/>
              </a:lnSpc>
              <a:defRPr/>
            </a:pPr>
            <a:r>
              <a:rPr lang="en-US" altLang="en-US" sz="1800" b="1" dirty="0">
                <a:solidFill>
                  <a:srgbClr val="0070C0"/>
                </a:solidFill>
                <a:effectLst>
                  <a:outerShdw blurRad="38100" dist="38100" dir="2700000" algn="tl">
                    <a:srgbClr val="000000"/>
                  </a:outerShdw>
                </a:effectLst>
                <a:latin typeface="Corbel" pitchFamily="34" charset="0"/>
              </a:rPr>
              <a:t>Cold Antibody</a:t>
            </a:r>
            <a:r>
              <a:rPr lang="en-US" altLang="en-US" sz="1800" b="1" dirty="0">
                <a:solidFill>
                  <a:schemeClr val="folHlink"/>
                </a:solidFill>
                <a:effectLst>
                  <a:outerShdw blurRad="38100" dist="38100" dir="2700000" algn="tl">
                    <a:srgbClr val="000000"/>
                  </a:outerShdw>
                </a:effectLst>
                <a:latin typeface="Corbel" pitchFamily="34" charset="0"/>
              </a:rPr>
              <a:t>: </a:t>
            </a:r>
            <a:r>
              <a:rPr lang="en-US" altLang="en-US" sz="1800" b="1" dirty="0">
                <a:latin typeface="Corbel" pitchFamily="34" charset="0"/>
              </a:rPr>
              <a:t>IgM type active at 0-4</a:t>
            </a:r>
            <a:r>
              <a:rPr lang="en-US" altLang="en-US" sz="1800" b="1" baseline="30000" dirty="0">
                <a:latin typeface="Corbel" pitchFamily="34" charset="0"/>
              </a:rPr>
              <a:t>o</a:t>
            </a:r>
            <a:r>
              <a:rPr lang="en-US" altLang="en-US" sz="1800" b="1" dirty="0">
                <a:latin typeface="Corbel" pitchFamily="34" charset="0"/>
              </a:rPr>
              <a:t>C </a:t>
            </a:r>
          </a:p>
          <a:p>
            <a:pPr eaLnBrk="1" hangingPunct="1">
              <a:lnSpc>
                <a:spcPct val="110000"/>
              </a:lnSpc>
              <a:defRPr/>
            </a:pPr>
            <a:r>
              <a:rPr lang="en-US" altLang="en-US" sz="1800" b="1" dirty="0">
                <a:latin typeface="Corbel" pitchFamily="34" charset="0"/>
              </a:rPr>
              <a:t>(seasonal) or at periphery (fingers, toes)</a:t>
            </a:r>
          </a:p>
          <a:p>
            <a:pPr eaLnBrk="1" hangingPunct="1">
              <a:lnSpc>
                <a:spcPct val="110000"/>
              </a:lnSpc>
              <a:defRPr/>
            </a:pPr>
            <a:r>
              <a:rPr lang="en-US" altLang="en-US" sz="1800" b="1" dirty="0">
                <a:latin typeface="Corbel" pitchFamily="34" charset="0"/>
              </a:rPr>
              <a:t>IgM/C3b: late complement fixation does not occur, blood moves to warm are (spleen)</a:t>
            </a:r>
          </a:p>
          <a:p>
            <a:pPr eaLnBrk="1" hangingPunct="1">
              <a:lnSpc>
                <a:spcPct val="110000"/>
              </a:lnSpc>
              <a:defRPr/>
            </a:pPr>
            <a:r>
              <a:rPr lang="en-US" altLang="en-US" sz="1800" b="1" dirty="0">
                <a:latin typeface="Corbel" pitchFamily="34" charset="0"/>
              </a:rPr>
              <a:t>Dissociation of IgM and Opsonization through C3b in spleen (extravascular hemolysis)</a:t>
            </a:r>
          </a:p>
          <a:p>
            <a:pPr eaLnBrk="1" hangingPunct="1">
              <a:lnSpc>
                <a:spcPct val="110000"/>
              </a:lnSpc>
              <a:defRPr/>
            </a:pPr>
            <a:r>
              <a:rPr lang="en-US" altLang="en-US" sz="1800" b="1" dirty="0">
                <a:latin typeface="Corbel" pitchFamily="34" charset="0"/>
              </a:rPr>
              <a:t>IgM agglutination (Raynaud phenomena)</a:t>
            </a:r>
          </a:p>
          <a:p>
            <a:pPr lvl="1" eaLnBrk="1" hangingPunct="1">
              <a:lnSpc>
                <a:spcPct val="110000"/>
              </a:lnSpc>
              <a:defRPr/>
            </a:pPr>
            <a:r>
              <a:rPr lang="en-US" altLang="en-US" sz="1800" b="1" dirty="0">
                <a:latin typeface="Corbel" pitchFamily="34" charset="0"/>
              </a:rPr>
              <a:t>Acute</a:t>
            </a:r>
          </a:p>
          <a:p>
            <a:pPr lvl="2" eaLnBrk="1" hangingPunct="1">
              <a:lnSpc>
                <a:spcPct val="110000"/>
              </a:lnSpc>
              <a:defRPr/>
            </a:pPr>
            <a:r>
              <a:rPr lang="en-US" altLang="en-US" sz="1800" b="1" dirty="0">
                <a:latin typeface="Corbel" pitchFamily="34" charset="0"/>
              </a:rPr>
              <a:t>Infectious mono</a:t>
            </a:r>
          </a:p>
          <a:p>
            <a:pPr lvl="2" eaLnBrk="1" hangingPunct="1">
              <a:lnSpc>
                <a:spcPct val="110000"/>
              </a:lnSpc>
              <a:defRPr/>
            </a:pPr>
            <a:r>
              <a:rPr lang="en-US" altLang="en-US" sz="1800" b="1" dirty="0">
                <a:latin typeface="Corbel" pitchFamily="34" charset="0"/>
              </a:rPr>
              <a:t>Mycoplasma</a:t>
            </a:r>
          </a:p>
          <a:p>
            <a:pPr lvl="1" eaLnBrk="1" hangingPunct="1">
              <a:lnSpc>
                <a:spcPct val="110000"/>
              </a:lnSpc>
              <a:defRPr/>
            </a:pPr>
            <a:r>
              <a:rPr lang="en-US" altLang="en-US" sz="1800" b="1" dirty="0">
                <a:latin typeface="Corbel" pitchFamily="34" charset="0"/>
              </a:rPr>
              <a:t>Chronic: </a:t>
            </a:r>
          </a:p>
          <a:p>
            <a:pPr lvl="2" eaLnBrk="1" hangingPunct="1">
              <a:lnSpc>
                <a:spcPct val="110000"/>
              </a:lnSpc>
              <a:defRPr/>
            </a:pPr>
            <a:r>
              <a:rPr lang="en-US" altLang="en-US" sz="1800" b="1" dirty="0">
                <a:latin typeface="Corbel" pitchFamily="34" charset="0"/>
              </a:rPr>
              <a:t>idiopathic</a:t>
            </a:r>
          </a:p>
          <a:p>
            <a:pPr lvl="2" eaLnBrk="1" hangingPunct="1">
              <a:lnSpc>
                <a:spcPct val="110000"/>
              </a:lnSpc>
              <a:defRPr/>
            </a:pPr>
            <a:r>
              <a:rPr lang="en-US" altLang="en-US" sz="1800" b="1" dirty="0">
                <a:latin typeface="Corbel" pitchFamily="34" charset="0"/>
              </a:rPr>
              <a:t>Lymphomas</a:t>
            </a:r>
          </a:p>
          <a:p>
            <a:pPr eaLnBrk="1" hangingPunct="1">
              <a:lnSpc>
                <a:spcPct val="110000"/>
              </a:lnSpc>
              <a:defRPr/>
            </a:pPr>
            <a:r>
              <a:rPr lang="en-US" altLang="en-US" sz="1800" b="1" dirty="0">
                <a:latin typeface="Corbel" pitchFamily="34" charset="0"/>
              </a:rPr>
              <a:t>Cold </a:t>
            </a:r>
            <a:r>
              <a:rPr lang="en-US" altLang="en-US" sz="1800" b="1" dirty="0" err="1">
                <a:latin typeface="Corbel" pitchFamily="34" charset="0"/>
              </a:rPr>
              <a:t>hemolysin</a:t>
            </a:r>
            <a:r>
              <a:rPr lang="en-US" altLang="en-US" sz="1800" b="1" dirty="0">
                <a:latin typeface="Corbel" pitchFamily="34" charset="0"/>
              </a:rPr>
              <a:t> (paroxysmal cold </a:t>
            </a:r>
            <a:r>
              <a:rPr lang="en-US" altLang="en-US" sz="1800" b="1" dirty="0" err="1">
                <a:latin typeface="Corbel" pitchFamily="34" charset="0"/>
              </a:rPr>
              <a:t>hemoglobinuria</a:t>
            </a:r>
            <a:r>
              <a:rPr lang="en-US" altLang="en-US" sz="1800" b="1" dirty="0">
                <a:latin typeface="Corbel" pitchFamily="34" charset="0"/>
              </a:rPr>
              <a:t> 1-7%)</a:t>
            </a:r>
          </a:p>
          <a:p>
            <a:pPr lvl="1" eaLnBrk="1" hangingPunct="1">
              <a:lnSpc>
                <a:spcPct val="110000"/>
              </a:lnSpc>
              <a:defRPr/>
            </a:pPr>
            <a:r>
              <a:rPr lang="en-US" altLang="en-US" sz="1800" b="1" dirty="0">
                <a:latin typeface="Corbel" pitchFamily="34" charset="0"/>
              </a:rPr>
              <a:t>IgG type</a:t>
            </a:r>
          </a:p>
          <a:p>
            <a:pPr lvl="1" eaLnBrk="1" hangingPunct="1">
              <a:lnSpc>
                <a:spcPct val="110000"/>
              </a:lnSpc>
              <a:defRPr/>
            </a:pPr>
            <a:r>
              <a:rPr lang="en-US" altLang="en-US" sz="1800" b="1" dirty="0">
                <a:latin typeface="Corbel" pitchFamily="34" charset="0"/>
              </a:rPr>
              <a:t>Post infections: measles, mumps, mycoplasma, others</a:t>
            </a:r>
          </a:p>
          <a:p>
            <a:pPr eaLnBrk="1" hangingPunct="1">
              <a:lnSpc>
                <a:spcPct val="110000"/>
              </a:lnSpc>
              <a:buFontTx/>
              <a:buNone/>
              <a:defRPr/>
            </a:pPr>
            <a:endParaRPr lang="en-US" altLang="en-US" sz="1800" b="1" dirty="0">
              <a:solidFill>
                <a:schemeClr val="folHlink"/>
              </a:solidFill>
              <a:effectLst>
                <a:outerShdw blurRad="38100" dist="38100" dir="2700000" algn="tl">
                  <a:srgbClr val="000000"/>
                </a:outerShdw>
              </a:effectLst>
              <a:latin typeface="Corbel" pitchFamily="34" charset="0"/>
            </a:endParaRPr>
          </a:p>
          <a:p>
            <a:pPr eaLnBrk="1" hangingPunct="1">
              <a:lnSpc>
                <a:spcPct val="110000"/>
              </a:lnSpc>
              <a:defRPr/>
            </a:pPr>
            <a:endParaRPr lang="en-US" altLang="en-US" sz="1800" dirty="0">
              <a:latin typeface="Corbel" pitchFamily="34" charset="0"/>
            </a:endParaRPr>
          </a:p>
        </p:txBody>
      </p:sp>
      <p:sp>
        <p:nvSpPr>
          <p:cNvPr id="119813" name="Rectangle 6"/>
          <p:cNvSpPr>
            <a:spLocks noChangeArrowheads="1"/>
          </p:cNvSpPr>
          <p:nvPr/>
        </p:nvSpPr>
        <p:spPr bwMode="auto">
          <a:xfrm>
            <a:off x="228600" y="16002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ar-JO" altLang="en-US" sz="1800"/>
          </a:p>
        </p:txBody>
      </p:sp>
      <p:sp>
        <p:nvSpPr>
          <p:cNvPr id="119814" name="Rectangle 7"/>
          <p:cNvSpPr>
            <a:spLocks noChangeArrowheads="1"/>
          </p:cNvSpPr>
          <p:nvPr/>
        </p:nvSpPr>
        <p:spPr bwMode="auto">
          <a:xfrm>
            <a:off x="4495800" y="1600200"/>
            <a:ext cx="46482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ar-JO" altLang="en-US" sz="1800"/>
          </a:p>
        </p:txBody>
      </p:sp>
    </p:spTree>
    <p:extLst>
      <p:ext uri="{BB962C8B-B14F-4D97-AF65-F5344CB8AC3E}">
        <p14:creationId xmlns:p14="http://schemas.microsoft.com/office/powerpoint/2010/main" val="241185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339676"/>
            <a:ext cx="8077199" cy="6064230"/>
          </a:xfrm>
          <a:prstGeom prst="rect">
            <a:avLst/>
          </a:prstGeom>
        </p:spPr>
      </p:pic>
      <p:sp>
        <p:nvSpPr>
          <p:cNvPr id="3" name="Rectangle 2"/>
          <p:cNvSpPr/>
          <p:nvPr/>
        </p:nvSpPr>
        <p:spPr>
          <a:xfrm>
            <a:off x="0" y="6488668"/>
            <a:ext cx="2765822" cy="369332"/>
          </a:xfrm>
          <a:prstGeom prst="rect">
            <a:avLst/>
          </a:prstGeom>
        </p:spPr>
        <p:txBody>
          <a:bodyPr wrap="none">
            <a:spAutoFit/>
          </a:bodyPr>
          <a:lstStyle/>
          <a:p>
            <a:r>
              <a:rPr lang="en-US" dirty="0"/>
              <a:t>https://www.slideshare.net</a:t>
            </a:r>
          </a:p>
        </p:txBody>
      </p:sp>
    </p:spTree>
    <p:extLst>
      <p:ext uri="{BB962C8B-B14F-4D97-AF65-F5344CB8AC3E}">
        <p14:creationId xmlns:p14="http://schemas.microsoft.com/office/powerpoint/2010/main" val="6379182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242" y="454094"/>
            <a:ext cx="8225146" cy="6175306"/>
          </a:xfrm>
          <a:prstGeom prst="rect">
            <a:avLst/>
          </a:prstGeom>
        </p:spPr>
      </p:pic>
    </p:spTree>
    <p:extLst>
      <p:ext uri="{BB962C8B-B14F-4D97-AF65-F5344CB8AC3E}">
        <p14:creationId xmlns:p14="http://schemas.microsoft.com/office/powerpoint/2010/main" val="875662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304800"/>
            <a:ext cx="8686800" cy="1143000"/>
          </a:xfrm>
          <a:effectLst>
            <a:outerShdw dist="35921" dir="2700000" algn="ctr" rotWithShape="0">
              <a:srgbClr val="000000"/>
            </a:outerShdw>
          </a:effectLst>
        </p:spPr>
        <p:txBody>
          <a:bodyPr>
            <a:normAutofit fontScale="90000"/>
          </a:bodyPr>
          <a:lstStyle/>
          <a:p>
            <a:pPr eaLnBrk="1" hangingPunct="1"/>
            <a:r>
              <a:rPr lang="en-US" altLang="en-US" sz="3600" b="1" u="sng" dirty="0">
                <a:solidFill>
                  <a:schemeClr val="tx1"/>
                </a:solidFill>
                <a:latin typeface="Copperplate Gothic Light" pitchFamily="34" charset="0"/>
              </a:rPr>
              <a:t>Paroxysmal Nocturnal </a:t>
            </a:r>
            <a:r>
              <a:rPr lang="en-US" altLang="en-US" sz="3600" b="1" u="sng" dirty="0" err="1">
                <a:solidFill>
                  <a:schemeClr val="tx1"/>
                </a:solidFill>
                <a:latin typeface="Copperplate Gothic Light" pitchFamily="34" charset="0"/>
              </a:rPr>
              <a:t>Hemoglobinuria</a:t>
            </a:r>
            <a:r>
              <a:rPr lang="en-US" altLang="en-US" sz="3600" b="1" u="sng" dirty="0">
                <a:solidFill>
                  <a:schemeClr val="tx1"/>
                </a:solidFill>
                <a:latin typeface="Copperplate Gothic Light" pitchFamily="34" charset="0"/>
              </a:rPr>
              <a:t> (PNH)</a:t>
            </a:r>
          </a:p>
        </p:txBody>
      </p:sp>
      <p:sp>
        <p:nvSpPr>
          <p:cNvPr id="101379" name="Rectangle 3"/>
          <p:cNvSpPr>
            <a:spLocks noGrp="1" noChangeArrowheads="1"/>
          </p:cNvSpPr>
          <p:nvPr>
            <p:ph idx="1"/>
          </p:nvPr>
        </p:nvSpPr>
        <p:spPr>
          <a:xfrm>
            <a:off x="0" y="1676400"/>
            <a:ext cx="9144000" cy="5181600"/>
          </a:xfrm>
        </p:spPr>
        <p:txBody>
          <a:bodyPr>
            <a:normAutofit lnSpcReduction="10000"/>
          </a:bodyPr>
          <a:lstStyle/>
          <a:p>
            <a:pPr eaLnBrk="1" hangingPunct="1">
              <a:lnSpc>
                <a:spcPct val="90000"/>
              </a:lnSpc>
              <a:defRPr/>
            </a:pPr>
            <a:r>
              <a:rPr lang="en-US" sz="2400" u="sng" dirty="0">
                <a:latin typeface="Corbel" pitchFamily="34" charset="0"/>
              </a:rPr>
              <a:t>Acquired</a:t>
            </a:r>
            <a:r>
              <a:rPr lang="en-US" sz="2400" dirty="0">
                <a:latin typeface="Corbel" pitchFamily="34" charset="0"/>
              </a:rPr>
              <a:t> clonal stem cell disorder result from </a:t>
            </a:r>
            <a:r>
              <a:rPr lang="en-US" sz="2400" u="sng" dirty="0">
                <a:latin typeface="Corbel" pitchFamily="34" charset="0"/>
              </a:rPr>
              <a:t>somatic (non germline) </a:t>
            </a:r>
            <a:r>
              <a:rPr lang="en-US" sz="2400" dirty="0">
                <a:latin typeface="Corbel" pitchFamily="34" charset="0"/>
              </a:rPr>
              <a:t>mutation in myeloid stem cell.</a:t>
            </a:r>
          </a:p>
          <a:p>
            <a:pPr eaLnBrk="1" hangingPunct="1">
              <a:lnSpc>
                <a:spcPct val="90000"/>
              </a:lnSpc>
              <a:defRPr/>
            </a:pPr>
            <a:r>
              <a:rPr lang="en-US" sz="2400" dirty="0">
                <a:latin typeface="Corbel" pitchFamily="34" charset="0"/>
              </a:rPr>
              <a:t>Characterized by production of abnormal RBCs, granulocytes and platelets.</a:t>
            </a:r>
          </a:p>
          <a:p>
            <a:pPr eaLnBrk="1" hangingPunct="1">
              <a:lnSpc>
                <a:spcPct val="90000"/>
              </a:lnSpc>
              <a:defRPr/>
            </a:pPr>
            <a:r>
              <a:rPr lang="en-US" sz="2400" dirty="0">
                <a:latin typeface="Corbel" pitchFamily="34" charset="0"/>
              </a:rPr>
              <a:t>RBC's are susceptible to destruction by complement.</a:t>
            </a:r>
          </a:p>
          <a:p>
            <a:pPr eaLnBrk="1" hangingPunct="1">
              <a:lnSpc>
                <a:spcPct val="90000"/>
              </a:lnSpc>
              <a:defRPr/>
            </a:pPr>
            <a:r>
              <a:rPr lang="en-US" sz="2400" dirty="0">
                <a:latin typeface="Corbel" pitchFamily="34" charset="0"/>
              </a:rPr>
              <a:t>Deficiency or decrease of:</a:t>
            </a:r>
          </a:p>
          <a:p>
            <a:pPr lvl="1" eaLnBrk="1" hangingPunct="1">
              <a:lnSpc>
                <a:spcPct val="90000"/>
              </a:lnSpc>
              <a:defRPr/>
            </a:pPr>
            <a:r>
              <a:rPr lang="en-US" sz="2400" dirty="0">
                <a:latin typeface="Corbel" pitchFamily="34" charset="0"/>
              </a:rPr>
              <a:t>CD55 (DAF)</a:t>
            </a:r>
          </a:p>
          <a:p>
            <a:pPr lvl="1" eaLnBrk="1" hangingPunct="1">
              <a:lnSpc>
                <a:spcPct val="90000"/>
              </a:lnSpc>
              <a:defRPr/>
            </a:pPr>
            <a:r>
              <a:rPr lang="en-US" sz="2400" dirty="0">
                <a:latin typeface="Corbel" pitchFamily="34" charset="0"/>
              </a:rPr>
              <a:t>CD59 (MIRL)</a:t>
            </a:r>
          </a:p>
          <a:p>
            <a:pPr lvl="1" eaLnBrk="1" hangingPunct="1">
              <a:lnSpc>
                <a:spcPct val="90000"/>
              </a:lnSpc>
              <a:defRPr/>
            </a:pPr>
            <a:r>
              <a:rPr lang="en-US" sz="2400" dirty="0">
                <a:latin typeface="Corbel" pitchFamily="34" charset="0"/>
              </a:rPr>
              <a:t>C8 binding protein</a:t>
            </a:r>
          </a:p>
          <a:p>
            <a:pPr lvl="1" eaLnBrk="1" hangingPunct="1">
              <a:lnSpc>
                <a:spcPct val="90000"/>
              </a:lnSpc>
              <a:defRPr/>
            </a:pPr>
            <a:r>
              <a:rPr lang="en-US" sz="2400" dirty="0">
                <a:latin typeface="Corbel" pitchFamily="34" charset="0"/>
              </a:rPr>
              <a:t>CD58</a:t>
            </a:r>
          </a:p>
          <a:p>
            <a:pPr lvl="1" eaLnBrk="1" hangingPunct="1">
              <a:lnSpc>
                <a:spcPct val="90000"/>
              </a:lnSpc>
              <a:defRPr/>
            </a:pPr>
            <a:r>
              <a:rPr lang="en-US" sz="2400" dirty="0">
                <a:latin typeface="Corbel" pitchFamily="34" charset="0"/>
              </a:rPr>
              <a:t>CD14, CD24, CD16</a:t>
            </a:r>
          </a:p>
          <a:p>
            <a:pPr eaLnBrk="1" hangingPunct="1">
              <a:lnSpc>
                <a:spcPct val="90000"/>
              </a:lnSpc>
              <a:defRPr/>
            </a:pPr>
            <a:r>
              <a:rPr lang="en-US" sz="2400" dirty="0">
                <a:latin typeface="Corbel" pitchFamily="34" charset="0"/>
              </a:rPr>
              <a:t>All these proteins are attached to anchor protein </a:t>
            </a:r>
            <a:r>
              <a:rPr lang="en-US" sz="2400" dirty="0" err="1">
                <a:latin typeface="Corbel" pitchFamily="34" charset="0"/>
              </a:rPr>
              <a:t>phophatidylinositolglycal</a:t>
            </a:r>
            <a:r>
              <a:rPr lang="en-US" sz="2400" dirty="0">
                <a:latin typeface="Corbel" pitchFamily="34" charset="0"/>
              </a:rPr>
              <a:t> (PIG) which is affected in PIGA mutation</a:t>
            </a:r>
          </a:p>
          <a:p>
            <a:pPr lvl="1" eaLnBrk="1" hangingPunct="1">
              <a:lnSpc>
                <a:spcPct val="90000"/>
              </a:lnSpc>
              <a:buFontTx/>
              <a:buNone/>
              <a:defRPr/>
            </a:pPr>
            <a:endParaRPr lang="en-US" sz="2400" dirty="0">
              <a:solidFill>
                <a:schemeClr val="folHlink"/>
              </a:solidFill>
              <a:effectLst>
                <a:outerShdw blurRad="38100" dist="38100" dir="2700000" algn="tl">
                  <a:srgbClr val="000000"/>
                </a:outerShdw>
              </a:effectLst>
              <a:latin typeface="Corbel" pitchFamily="34" charset="0"/>
            </a:endParaRPr>
          </a:p>
        </p:txBody>
      </p:sp>
    </p:spTree>
    <p:extLst>
      <p:ext uri="{BB962C8B-B14F-4D97-AF65-F5344CB8AC3E}">
        <p14:creationId xmlns:p14="http://schemas.microsoft.com/office/powerpoint/2010/main" val="1268991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27"/>
            <a:ext cx="9144000" cy="7111841"/>
          </a:xfrm>
          <a:prstGeom prst="rect">
            <a:avLst/>
          </a:prstGeom>
        </p:spPr>
      </p:pic>
    </p:spTree>
    <p:extLst>
      <p:ext uri="{BB962C8B-B14F-4D97-AF65-F5344CB8AC3E}">
        <p14:creationId xmlns:p14="http://schemas.microsoft.com/office/powerpoint/2010/main" val="1798969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2446836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0" y="0"/>
            <a:ext cx="7772400" cy="1143000"/>
          </a:xfrm>
          <a:effectLst/>
        </p:spPr>
        <p:txBody>
          <a:bodyPr/>
          <a:lstStyle/>
          <a:p>
            <a:pPr eaLnBrk="1" hangingPunct="1"/>
            <a:r>
              <a:rPr lang="en-US" altLang="en-US" sz="3600" b="1" dirty="0">
                <a:solidFill>
                  <a:schemeClr val="tx1"/>
                </a:solidFill>
                <a:latin typeface="Copperplate Gothic Light" pitchFamily="34" charset="0"/>
              </a:rPr>
              <a:t>PNH</a:t>
            </a:r>
          </a:p>
        </p:txBody>
      </p:sp>
      <p:sp>
        <p:nvSpPr>
          <p:cNvPr id="102403" name="Rectangle 3"/>
          <p:cNvSpPr>
            <a:spLocks noGrp="1" noChangeArrowheads="1"/>
          </p:cNvSpPr>
          <p:nvPr>
            <p:ph idx="1"/>
          </p:nvPr>
        </p:nvSpPr>
        <p:spPr>
          <a:xfrm>
            <a:off x="304800" y="1295400"/>
            <a:ext cx="8534400" cy="5562600"/>
          </a:xfrm>
        </p:spPr>
        <p:txBody>
          <a:bodyPr>
            <a:normAutofit/>
          </a:bodyPr>
          <a:lstStyle/>
          <a:p>
            <a:pPr eaLnBrk="1" hangingPunct="1">
              <a:defRPr/>
            </a:pPr>
            <a:r>
              <a:rPr lang="en-US" sz="2200" dirty="0">
                <a:latin typeface="Corbel" pitchFamily="34" charset="0"/>
              </a:rPr>
              <a:t>Somatic mutation:</a:t>
            </a:r>
          </a:p>
          <a:p>
            <a:pPr marL="0" indent="0" eaLnBrk="1" hangingPunct="1">
              <a:buNone/>
              <a:defRPr/>
            </a:pPr>
            <a:r>
              <a:rPr lang="en-US" sz="1800" b="1" dirty="0">
                <a:latin typeface="Corbel" pitchFamily="34" charset="0"/>
              </a:rPr>
              <a:t>Occurs after conception</a:t>
            </a:r>
          </a:p>
          <a:p>
            <a:pPr marL="0" indent="0" eaLnBrk="1" hangingPunct="1">
              <a:buNone/>
              <a:defRPr/>
            </a:pPr>
            <a:r>
              <a:rPr lang="en-US" sz="1800" b="1" dirty="0">
                <a:latin typeface="Corbel" pitchFamily="34" charset="0"/>
              </a:rPr>
              <a:t>In all cells except eggs and sperms</a:t>
            </a:r>
          </a:p>
          <a:p>
            <a:pPr marL="0" indent="0" eaLnBrk="1" hangingPunct="1">
              <a:buNone/>
              <a:defRPr/>
            </a:pPr>
            <a:r>
              <a:rPr lang="en-US" sz="1800" b="1" dirty="0">
                <a:latin typeface="Corbel" pitchFamily="34" charset="0"/>
              </a:rPr>
              <a:t>Not passed to children</a:t>
            </a:r>
          </a:p>
          <a:p>
            <a:pPr>
              <a:defRPr/>
            </a:pPr>
            <a:r>
              <a:rPr lang="en-US" sz="2200" dirty="0">
                <a:latin typeface="Corbel" pitchFamily="34" charset="0"/>
              </a:rPr>
              <a:t>PIGA gene is X-Linked (on X-chromosome)</a:t>
            </a:r>
          </a:p>
          <a:p>
            <a:pPr eaLnBrk="1" hangingPunct="1">
              <a:defRPr/>
            </a:pPr>
            <a:r>
              <a:rPr lang="en-US" sz="2200" dirty="0">
                <a:latin typeface="Corbel" pitchFamily="34" charset="0"/>
              </a:rPr>
              <a:t>Young adults</a:t>
            </a:r>
          </a:p>
          <a:p>
            <a:pPr eaLnBrk="1" hangingPunct="1">
              <a:defRPr/>
            </a:pPr>
            <a:r>
              <a:rPr lang="en-US" sz="2200" dirty="0">
                <a:latin typeface="Corbel" pitchFamily="34" charset="0"/>
              </a:rPr>
              <a:t>Chronic hemolysis with </a:t>
            </a:r>
            <a:r>
              <a:rPr lang="en-US" sz="2200" dirty="0" err="1">
                <a:latin typeface="Corbel" pitchFamily="34" charset="0"/>
              </a:rPr>
              <a:t>hemosiderinuria</a:t>
            </a:r>
            <a:r>
              <a:rPr lang="en-US" sz="2200" dirty="0">
                <a:latin typeface="Corbel" pitchFamily="34" charset="0"/>
              </a:rPr>
              <a:t> with or without </a:t>
            </a:r>
            <a:r>
              <a:rPr lang="en-US" sz="2200" dirty="0" err="1">
                <a:latin typeface="Corbel" pitchFamily="34" charset="0"/>
              </a:rPr>
              <a:t>hemoglobinuria</a:t>
            </a:r>
            <a:endParaRPr lang="en-US" sz="2200" dirty="0">
              <a:latin typeface="Corbel" pitchFamily="34" charset="0"/>
            </a:endParaRPr>
          </a:p>
          <a:p>
            <a:pPr eaLnBrk="1" hangingPunct="1">
              <a:defRPr/>
            </a:pPr>
            <a:r>
              <a:rPr lang="en-US" sz="2200" dirty="0">
                <a:latin typeface="Corbel" pitchFamily="34" charset="0"/>
              </a:rPr>
              <a:t>Normochromic normocytic anemia. Less commonly, microcytic hypochromic</a:t>
            </a:r>
          </a:p>
          <a:p>
            <a:pPr eaLnBrk="1" hangingPunct="1">
              <a:defRPr/>
            </a:pPr>
            <a:r>
              <a:rPr lang="en-US" sz="2200" dirty="0">
                <a:latin typeface="Corbel" pitchFamily="34" charset="0"/>
              </a:rPr>
              <a:t>Reticulocytosis</a:t>
            </a:r>
          </a:p>
          <a:p>
            <a:pPr eaLnBrk="1" hangingPunct="1">
              <a:defRPr/>
            </a:pPr>
            <a:r>
              <a:rPr lang="en-US" sz="2200" dirty="0">
                <a:latin typeface="Corbel" pitchFamily="34" charset="0"/>
              </a:rPr>
              <a:t>Venous thrombosis</a:t>
            </a:r>
          </a:p>
          <a:p>
            <a:pPr eaLnBrk="1" hangingPunct="1">
              <a:defRPr/>
            </a:pPr>
            <a:r>
              <a:rPr lang="en-US" sz="2200" dirty="0">
                <a:latin typeface="Corbel" pitchFamily="34" charset="0"/>
              </a:rPr>
              <a:t>Flow cytometry for expression of CD55, CD58, CD59</a:t>
            </a:r>
          </a:p>
        </p:txBody>
      </p:sp>
    </p:spTree>
    <p:extLst>
      <p:ext uri="{BB962C8B-B14F-4D97-AF65-F5344CB8AC3E}">
        <p14:creationId xmlns:p14="http://schemas.microsoft.com/office/powerpoint/2010/main" val="936243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304800"/>
            <a:ext cx="7772400" cy="1143000"/>
          </a:xfrm>
          <a:effectLst/>
        </p:spPr>
        <p:txBody>
          <a:bodyPr>
            <a:normAutofit fontScale="90000"/>
          </a:bodyPr>
          <a:lstStyle/>
          <a:p>
            <a:pPr eaLnBrk="1" hangingPunct="1">
              <a:defRPr/>
            </a:pPr>
            <a:r>
              <a:rPr lang="en-US" sz="3600" b="1" dirty="0">
                <a:latin typeface="Copperplate Gothic Light" pitchFamily="34" charset="0"/>
              </a:rPr>
              <a:t>Hemolytic anemias due to mechanical trauma to RBCs</a:t>
            </a:r>
          </a:p>
        </p:txBody>
      </p:sp>
      <p:sp>
        <p:nvSpPr>
          <p:cNvPr id="104451" name="Rectangle 3"/>
          <p:cNvSpPr>
            <a:spLocks noGrp="1" noChangeArrowheads="1"/>
          </p:cNvSpPr>
          <p:nvPr>
            <p:ph sz="half" idx="1"/>
          </p:nvPr>
        </p:nvSpPr>
        <p:spPr>
          <a:xfrm>
            <a:off x="304800" y="1981200"/>
            <a:ext cx="4419600" cy="4572000"/>
          </a:xfrm>
        </p:spPr>
        <p:txBody>
          <a:bodyPr/>
          <a:lstStyle/>
          <a:p>
            <a:pPr eaLnBrk="1" hangingPunct="1">
              <a:lnSpc>
                <a:spcPct val="90000"/>
              </a:lnSpc>
              <a:buFontTx/>
              <a:buNone/>
              <a:defRPr/>
            </a:pPr>
            <a:r>
              <a:rPr lang="en-US" b="1" u="sng" dirty="0">
                <a:latin typeface="Corbel" pitchFamily="34" charset="0"/>
              </a:rPr>
              <a:t>Etiology</a:t>
            </a:r>
            <a:endParaRPr lang="en-US" b="1" dirty="0">
              <a:latin typeface="Corbel" pitchFamily="34" charset="0"/>
            </a:endParaRPr>
          </a:p>
          <a:p>
            <a:pPr eaLnBrk="1" hangingPunct="1">
              <a:lnSpc>
                <a:spcPct val="90000"/>
              </a:lnSpc>
              <a:defRPr/>
            </a:pPr>
            <a:r>
              <a:rPr lang="en-US" dirty="0">
                <a:latin typeface="Corbel" pitchFamily="34" charset="0"/>
              </a:rPr>
              <a:t>Artificial valves</a:t>
            </a:r>
          </a:p>
          <a:p>
            <a:pPr eaLnBrk="1" hangingPunct="1">
              <a:lnSpc>
                <a:spcPct val="90000"/>
              </a:lnSpc>
              <a:defRPr/>
            </a:pPr>
            <a:r>
              <a:rPr lang="en-US" dirty="0">
                <a:latin typeface="Corbel" pitchFamily="34" charset="0"/>
              </a:rPr>
              <a:t>March hemolysis</a:t>
            </a:r>
          </a:p>
          <a:p>
            <a:pPr eaLnBrk="1" hangingPunct="1">
              <a:lnSpc>
                <a:spcPct val="90000"/>
              </a:lnSpc>
              <a:defRPr/>
            </a:pPr>
            <a:r>
              <a:rPr lang="en-US" dirty="0">
                <a:latin typeface="Corbel" pitchFamily="34" charset="0"/>
              </a:rPr>
              <a:t>Microangiopathic hemolytic anemia</a:t>
            </a:r>
          </a:p>
          <a:p>
            <a:pPr lvl="1" eaLnBrk="1" hangingPunct="1">
              <a:lnSpc>
                <a:spcPct val="90000"/>
              </a:lnSpc>
              <a:defRPr/>
            </a:pPr>
            <a:r>
              <a:rPr lang="en-US" dirty="0">
                <a:latin typeface="Corbel" pitchFamily="34" charset="0"/>
              </a:rPr>
              <a:t>DIC</a:t>
            </a:r>
          </a:p>
          <a:p>
            <a:pPr lvl="1" eaLnBrk="1" hangingPunct="1">
              <a:lnSpc>
                <a:spcPct val="90000"/>
              </a:lnSpc>
              <a:defRPr/>
            </a:pPr>
            <a:r>
              <a:rPr lang="en-US" dirty="0">
                <a:latin typeface="Corbel" pitchFamily="34" charset="0"/>
              </a:rPr>
              <a:t>Malignant hypertension</a:t>
            </a:r>
          </a:p>
          <a:p>
            <a:pPr lvl="1" eaLnBrk="1" hangingPunct="1">
              <a:lnSpc>
                <a:spcPct val="90000"/>
              </a:lnSpc>
              <a:defRPr/>
            </a:pPr>
            <a:r>
              <a:rPr lang="en-US" dirty="0">
                <a:latin typeface="Corbel" pitchFamily="34" charset="0"/>
              </a:rPr>
              <a:t>TTP</a:t>
            </a:r>
          </a:p>
          <a:p>
            <a:pPr lvl="1" eaLnBrk="1" hangingPunct="1">
              <a:lnSpc>
                <a:spcPct val="90000"/>
              </a:lnSpc>
              <a:defRPr/>
            </a:pPr>
            <a:r>
              <a:rPr lang="en-US" dirty="0">
                <a:latin typeface="Corbel" pitchFamily="34" charset="0"/>
              </a:rPr>
              <a:t>Hemolytic uremic syndrome</a:t>
            </a:r>
          </a:p>
          <a:p>
            <a:pPr eaLnBrk="1" hangingPunct="1">
              <a:lnSpc>
                <a:spcPct val="90000"/>
              </a:lnSpc>
              <a:defRPr/>
            </a:pPr>
            <a:endParaRPr lang="en-US" dirty="0">
              <a:latin typeface="Corbel" pitchFamily="34" charset="0"/>
            </a:endParaRPr>
          </a:p>
          <a:p>
            <a:pPr lvl="1" eaLnBrk="1" hangingPunct="1">
              <a:lnSpc>
                <a:spcPct val="90000"/>
              </a:lnSpc>
              <a:defRPr/>
            </a:pPr>
            <a:endParaRPr lang="en-US" b="1" dirty="0">
              <a:latin typeface="Corbel" pitchFamily="34" charset="0"/>
            </a:endParaRPr>
          </a:p>
        </p:txBody>
      </p:sp>
      <p:sp>
        <p:nvSpPr>
          <p:cNvPr id="104452" name="Rectangle 4"/>
          <p:cNvSpPr>
            <a:spLocks noGrp="1" noChangeArrowheads="1"/>
          </p:cNvSpPr>
          <p:nvPr>
            <p:ph sz="half" idx="2"/>
          </p:nvPr>
        </p:nvSpPr>
        <p:spPr>
          <a:xfrm>
            <a:off x="4953000" y="1981200"/>
            <a:ext cx="3570288" cy="4114800"/>
          </a:xfrm>
        </p:spPr>
        <p:txBody>
          <a:bodyPr/>
          <a:lstStyle/>
          <a:p>
            <a:pPr eaLnBrk="1" hangingPunct="1">
              <a:buFontTx/>
              <a:buNone/>
              <a:defRPr/>
            </a:pPr>
            <a:r>
              <a:rPr lang="en-US" b="1" u="sng" dirty="0">
                <a:latin typeface="Corbel" pitchFamily="34" charset="0"/>
              </a:rPr>
              <a:t>Morphology</a:t>
            </a:r>
            <a:endParaRPr lang="en-US" b="1" dirty="0">
              <a:latin typeface="Corbel" pitchFamily="34" charset="0"/>
            </a:endParaRPr>
          </a:p>
          <a:p>
            <a:pPr eaLnBrk="1" hangingPunct="1">
              <a:defRPr/>
            </a:pPr>
            <a:r>
              <a:rPr lang="en-US" dirty="0">
                <a:latin typeface="Corbel" pitchFamily="34" charset="0"/>
              </a:rPr>
              <a:t>Significant poikilocytosis with helmet cells, triangular cells and </a:t>
            </a:r>
            <a:r>
              <a:rPr lang="en-US" dirty="0" err="1">
                <a:latin typeface="Corbel" pitchFamily="34" charset="0"/>
              </a:rPr>
              <a:t>schistocytes</a:t>
            </a:r>
            <a:endParaRPr lang="en-US" dirty="0">
              <a:latin typeface="Corbel" pitchFamily="34" charset="0"/>
            </a:endParaRPr>
          </a:p>
        </p:txBody>
      </p:sp>
    </p:spTree>
    <p:extLst>
      <p:ext uri="{BB962C8B-B14F-4D97-AF65-F5344CB8AC3E}">
        <p14:creationId xmlns:p14="http://schemas.microsoft.com/office/powerpoint/2010/main" val="388409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S01871-013-f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0"/>
            <a:ext cx="5715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604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760" y="339676"/>
            <a:ext cx="8631440" cy="6480344"/>
          </a:xfrm>
          <a:prstGeom prst="rect">
            <a:avLst/>
          </a:prstGeom>
        </p:spPr>
      </p:pic>
    </p:spTree>
    <p:extLst>
      <p:ext uri="{BB962C8B-B14F-4D97-AF65-F5344CB8AC3E}">
        <p14:creationId xmlns:p14="http://schemas.microsoft.com/office/powerpoint/2010/main" val="3501903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9674" y="457200"/>
            <a:ext cx="7941688" cy="6019800"/>
          </a:xfrm>
          <a:prstGeom prst="rect">
            <a:avLst/>
          </a:prstGeom>
        </p:spPr>
      </p:pic>
    </p:spTree>
    <p:extLst>
      <p:ext uri="{BB962C8B-B14F-4D97-AF65-F5344CB8AC3E}">
        <p14:creationId xmlns:p14="http://schemas.microsoft.com/office/powerpoint/2010/main" val="45306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68046"/>
            <a:ext cx="8403157" cy="6308954"/>
          </a:xfrm>
          <a:prstGeom prst="rect">
            <a:avLst/>
          </a:prstGeom>
        </p:spPr>
      </p:pic>
      <p:sp>
        <p:nvSpPr>
          <p:cNvPr id="3" name="Rectangle 2"/>
          <p:cNvSpPr/>
          <p:nvPr/>
        </p:nvSpPr>
        <p:spPr>
          <a:xfrm>
            <a:off x="-13855" y="6488668"/>
            <a:ext cx="2716706" cy="369332"/>
          </a:xfrm>
          <a:prstGeom prst="rect">
            <a:avLst/>
          </a:prstGeom>
        </p:spPr>
        <p:txBody>
          <a:bodyPr wrap="none">
            <a:spAutoFit/>
          </a:bodyPr>
          <a:lstStyle/>
          <a:p>
            <a:r>
              <a:rPr lang="en-US" dirty="0"/>
              <a:t>https://www.thinglink.com</a:t>
            </a:r>
          </a:p>
        </p:txBody>
      </p:sp>
    </p:spTree>
    <p:extLst>
      <p:ext uri="{BB962C8B-B14F-4D97-AF65-F5344CB8AC3E}">
        <p14:creationId xmlns:p14="http://schemas.microsoft.com/office/powerpoint/2010/main" val="412090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hangingPunct="1"/>
            <a:r>
              <a:rPr lang="en-US" altLang="en-US" sz="3600" dirty="0">
                <a:latin typeface="Copperplate Gothic Light" pitchFamily="34" charset="0"/>
              </a:rPr>
              <a:t>Features of Hemolytic Anemia</a:t>
            </a:r>
            <a:br>
              <a:rPr lang="en-US" altLang="en-US" sz="3600" dirty="0">
                <a:latin typeface="Copperplate Gothic Light" pitchFamily="34" charset="0"/>
              </a:rPr>
            </a:br>
            <a:r>
              <a:rPr lang="en-US" altLang="en-US" sz="3600" dirty="0">
                <a:latin typeface="Copperplate Gothic Light" pitchFamily="34" charset="0"/>
              </a:rPr>
              <a:t>(</a:t>
            </a:r>
            <a:r>
              <a:rPr lang="en-US" altLang="en-US" sz="3600" dirty="0">
                <a:latin typeface="Corbel" pitchFamily="34" charset="0"/>
              </a:rPr>
              <a:t>Intra- and Extravascular)</a:t>
            </a:r>
            <a:endParaRPr lang="en-US" altLang="en-US" sz="3600" dirty="0">
              <a:latin typeface="Copperplate Gothic Light" pitchFamily="34" charset="0"/>
            </a:endParaRPr>
          </a:p>
        </p:txBody>
      </p:sp>
      <p:sp>
        <p:nvSpPr>
          <p:cNvPr id="183299" name="Rectangle 3"/>
          <p:cNvSpPr>
            <a:spLocks noGrp="1" noChangeArrowheads="1"/>
          </p:cNvSpPr>
          <p:nvPr>
            <p:ph idx="1"/>
          </p:nvPr>
        </p:nvSpPr>
        <p:spPr/>
        <p:txBody>
          <a:bodyPr>
            <a:normAutofit fontScale="92500" lnSpcReduction="20000"/>
          </a:bodyPr>
          <a:lstStyle/>
          <a:p>
            <a:pPr eaLnBrk="1" hangingPunct="1">
              <a:lnSpc>
                <a:spcPct val="120000"/>
              </a:lnSpc>
              <a:defRPr/>
            </a:pPr>
            <a:r>
              <a:rPr lang="en-US" sz="2800" dirty="0">
                <a:latin typeface="Corbel" pitchFamily="34" charset="0"/>
              </a:rPr>
              <a:t>Shortened RBCs survival</a:t>
            </a:r>
          </a:p>
          <a:p>
            <a:pPr eaLnBrk="1" hangingPunct="1">
              <a:lnSpc>
                <a:spcPct val="120000"/>
              </a:lnSpc>
              <a:defRPr/>
            </a:pPr>
            <a:r>
              <a:rPr lang="en-US" sz="2800" dirty="0">
                <a:latin typeface="Corbel" pitchFamily="34" charset="0"/>
              </a:rPr>
              <a:t>Elevated erythropoietin level leading to increased </a:t>
            </a:r>
            <a:r>
              <a:rPr lang="en-US" sz="2800" dirty="0" err="1">
                <a:latin typeface="Corbel" pitchFamily="34" charset="0"/>
              </a:rPr>
              <a:t>erythrpoiesis</a:t>
            </a:r>
            <a:r>
              <a:rPr lang="en-US" sz="2800" dirty="0">
                <a:latin typeface="Corbel" pitchFamily="34" charset="0"/>
              </a:rPr>
              <a:t> and early release of RBCs from marrow</a:t>
            </a:r>
          </a:p>
          <a:p>
            <a:pPr eaLnBrk="1" hangingPunct="1">
              <a:lnSpc>
                <a:spcPct val="120000"/>
              </a:lnSpc>
              <a:defRPr/>
            </a:pPr>
            <a:r>
              <a:rPr lang="en-US" sz="2800" dirty="0" err="1">
                <a:latin typeface="Corbel" pitchFamily="34" charset="0"/>
              </a:rPr>
              <a:t>Reticulocytosis</a:t>
            </a:r>
            <a:endParaRPr lang="en-US" sz="2800" dirty="0">
              <a:latin typeface="Corbel" pitchFamily="34" charset="0"/>
            </a:endParaRPr>
          </a:p>
          <a:p>
            <a:pPr eaLnBrk="1" hangingPunct="1">
              <a:lnSpc>
                <a:spcPct val="120000"/>
              </a:lnSpc>
              <a:defRPr/>
            </a:pPr>
            <a:r>
              <a:rPr lang="en-US" sz="2800" dirty="0">
                <a:latin typeface="Corbel" pitchFamily="34" charset="0"/>
              </a:rPr>
              <a:t>Accumulation of products of </a:t>
            </a:r>
            <a:r>
              <a:rPr lang="en-US" sz="2800" dirty="0" err="1">
                <a:latin typeface="Corbel" pitchFamily="34" charset="0"/>
              </a:rPr>
              <a:t>Hb</a:t>
            </a:r>
            <a:r>
              <a:rPr lang="en-US" sz="2800" dirty="0">
                <a:latin typeface="Corbel" pitchFamily="34" charset="0"/>
              </a:rPr>
              <a:t>. Catabolism</a:t>
            </a:r>
          </a:p>
          <a:p>
            <a:pPr eaLnBrk="1" hangingPunct="1">
              <a:lnSpc>
                <a:spcPct val="120000"/>
              </a:lnSpc>
              <a:defRPr/>
            </a:pPr>
            <a:r>
              <a:rPr lang="en-US" sz="2800" dirty="0">
                <a:latin typeface="Corbel" pitchFamily="34" charset="0"/>
              </a:rPr>
              <a:t>Elevation in </a:t>
            </a:r>
            <a:r>
              <a:rPr lang="en-US" sz="2800" dirty="0" err="1">
                <a:latin typeface="Corbel" pitchFamily="34" charset="0"/>
              </a:rPr>
              <a:t>ind.</a:t>
            </a:r>
            <a:r>
              <a:rPr lang="en-US" sz="2800" dirty="0">
                <a:latin typeface="Corbel" pitchFamily="34" charset="0"/>
              </a:rPr>
              <a:t> Bilirubin and LDH</a:t>
            </a:r>
          </a:p>
        </p:txBody>
      </p:sp>
    </p:spTree>
    <p:extLst>
      <p:ext uri="{BB962C8B-B14F-4D97-AF65-F5344CB8AC3E}">
        <p14:creationId xmlns:p14="http://schemas.microsoft.com/office/powerpoint/2010/main" val="35907239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9C3ED3DEA17740B4EB3533678EA4C2" ma:contentTypeVersion="2" ma:contentTypeDescription="Create a new document." ma:contentTypeScope="" ma:versionID="efe68d5bfe16a8930d63b5bc9d503ea4">
  <xsd:schema xmlns:xsd="http://www.w3.org/2001/XMLSchema" xmlns:xs="http://www.w3.org/2001/XMLSchema" xmlns:p="http://schemas.microsoft.com/office/2006/metadata/properties" xmlns:ns2="149687d4-d180-482e-8c72-8a95e3dd3821" targetNamespace="http://schemas.microsoft.com/office/2006/metadata/properties" ma:root="true" ma:fieldsID="ab8c008b876bd206f6ba4931f36fbb6d" ns2:_="">
    <xsd:import namespace="149687d4-d180-482e-8c72-8a95e3dd382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687d4-d180-482e-8c72-8a95e3dd3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4216D-89E3-453A-95F3-0FA5B6CED889}">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825FB1B0-B339-4B88-9513-2E8C3B33DAF6}">
  <ds:schemaRefs>
    <ds:schemaRef ds:uri="http://schemas.microsoft.com/office/2006/metadata/contentType"/>
    <ds:schemaRef ds:uri="http://schemas.microsoft.com/office/2006/metadata/properties/metaAttributes"/>
    <ds:schemaRef ds:uri="http://www.w3.org/2000/xmlns/"/>
    <ds:schemaRef ds:uri="http://www.w3.org/2001/XMLSchema"/>
    <ds:schemaRef ds:uri="149687d4-d180-482e-8c72-8a95e3dd3821"/>
  </ds:schemaRefs>
</ds:datastoreItem>
</file>

<file path=customXml/itemProps3.xml><?xml version="1.0" encoding="utf-8"?>
<ds:datastoreItem xmlns:ds="http://schemas.openxmlformats.org/officeDocument/2006/customXml" ds:itemID="{1F7D8FE1-BD9A-4A6B-8676-864D5B759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2909</TotalTime>
  <Words>2212</Words>
  <Application>Microsoft Office PowerPoint</Application>
  <PresentationFormat>On-screen Show (4:3)</PresentationFormat>
  <Paragraphs>299</Paragraphs>
  <Slides>78</Slides>
  <Notes>23</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Facet</vt:lpstr>
      <vt:lpstr>PowerPoint Presentation</vt:lpstr>
      <vt:lpstr>Hemolytic anemia </vt:lpstr>
      <vt:lpstr>                 Hemolytic anemia  Hemolysis could be due to:  1. Intrinsic factors (look for inherited disease, or history of life long anemia, or family history of anemia, gallstones, and jaundice) 2. Infection 3. plasma factors 4. Mechanical</vt:lpstr>
      <vt:lpstr>             Hemolytic anemia  Hemolysis could be:  1. Intravascular   2. extravascular (areas of sluggish circulation or hypo-oxygenation) </vt:lpstr>
      <vt:lpstr>PowerPoint Presentation</vt:lpstr>
      <vt:lpstr>               Hemolytic anemia Hemolysis could be:  1. Intracorpuscular: a.Hereditary defects 1.Defects in RBC membrane 2.Enzyme defects 3.Hemoglobinopathies 4.Thalassemia syndromes b. Acquired Defects 1. PNH 2. extracorpuscular (areas of sluggish circulation or hypo-oxygenation) Immunhemolytic anemia, Infections, Microangiopathic,… </vt:lpstr>
      <vt:lpstr>PowerPoint Presentation</vt:lpstr>
      <vt:lpstr>PowerPoint Presentation</vt:lpstr>
      <vt:lpstr>Features of Hemolytic Anemia (Intra- and Extravascular)</vt:lpstr>
      <vt:lpstr>Clues?  Intravascular Hemolysis: *Hburia, Hbemia, and Hemosiderinuria *Marked decrease in Haptoglobin “almost absent”  Extravascular Hemolysis: *More common *No Hburia, Hbemia, and Hemosiderinuria *Mild decrease in Haptoglobin *Splenomegaly</vt:lpstr>
      <vt:lpstr>Features of Hemolytic Anemia</vt:lpstr>
      <vt:lpstr>Marrow Response To Hemolysis</vt:lpstr>
      <vt:lpstr>NORMAL HUMAN HEMOGLOBINS</vt:lpstr>
      <vt:lpstr>PowerPoint Presentation</vt:lpstr>
      <vt:lpstr>Hemoglobin types</vt:lpstr>
      <vt:lpstr>Hemoglobin types</vt:lpstr>
      <vt:lpstr>PowerPoint Presentation</vt:lpstr>
      <vt:lpstr>(1) SICKLE CELL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CONSEQUENCES OF SICKLING</vt:lpstr>
      <vt:lpstr>PowerPoint Presentation</vt:lpstr>
      <vt:lpstr>Spleen in Sickle Cell Anemia</vt:lpstr>
      <vt:lpstr>PowerPoint Presentation</vt:lpstr>
      <vt:lpstr>PowerPoint Presentation</vt:lpstr>
      <vt:lpstr>DX.</vt:lpstr>
      <vt:lpstr>Rx.  1- Adequate hydration 2- Pain relief 3- Antibiotic therapy 4. In severe cases, exchange transfusion to reduce the Hgb S.</vt:lpstr>
      <vt:lpstr>(2) Thalassemia</vt:lpstr>
      <vt:lpstr>FEATURES OF THALASSEMIA</vt:lpstr>
      <vt:lpstr>PowerPoint Presentation</vt:lpstr>
      <vt:lpstr>PowerPoint Presentation</vt:lpstr>
      <vt:lpstr>PowerPoint Presentation</vt:lpstr>
      <vt:lpstr>PowerPoint Presentation</vt:lpstr>
      <vt:lpstr>Hemoglobin H Disease</vt:lpstr>
      <vt:lpstr>Common mutations resulting in b-thalassemia</vt:lpstr>
      <vt:lpstr>PowerPoint Presentation</vt:lpstr>
      <vt:lpstr>PowerPoint Presentation</vt:lpstr>
      <vt:lpstr>Thalassemia Major</vt:lpstr>
      <vt:lpstr>Thalassemia Major</vt:lpstr>
      <vt:lpstr>PowerPoint Presentation</vt:lpstr>
      <vt:lpstr>PowerPoint Presentation</vt:lpstr>
      <vt:lpstr>PowerPoint Presentation</vt:lpstr>
      <vt:lpstr>Thalassemia Minor</vt:lpstr>
      <vt:lpstr>(3) GDPD Deficiency (HNSHA)</vt:lpstr>
      <vt:lpstr>Role of glucose-6-phosphate dehydrogenase (G6PD) in defense against oxidant injury</vt:lpstr>
      <vt:lpstr>GLUCOSE-6-PHOSPHATE DEHYDROGENASE (G6PD)</vt:lpstr>
      <vt:lpstr>G6PD DEFICIENCY</vt:lpstr>
      <vt:lpstr>G6PD DEFICIENCY</vt:lpstr>
      <vt:lpstr>PowerPoint Presentation</vt:lpstr>
      <vt:lpstr>PowerPoint Presentation</vt:lpstr>
      <vt:lpstr>(4) HEREDITARY SPHEROCYTOSIS</vt:lpstr>
      <vt:lpstr>PowerPoint Presentation</vt:lpstr>
      <vt:lpstr>PowerPoint Presentation</vt:lpstr>
      <vt:lpstr>PowerPoint Presentation</vt:lpstr>
      <vt:lpstr>PowerPoint Presentation</vt:lpstr>
      <vt:lpstr>HEREDITARY SPHEROCYTOSIS</vt:lpstr>
      <vt:lpstr>HEREDITARY SPHEROCYTOSIS</vt:lpstr>
      <vt:lpstr>PowerPoint Presentation</vt:lpstr>
      <vt:lpstr>HEREDITARY SPHEROCYTOSIS</vt:lpstr>
      <vt:lpstr>Immune Hemolytic Anemia </vt:lpstr>
      <vt:lpstr>        Immune Hemolytic Anemia  Three broad categories:  1. Alloimmune: The patient produces alloantibodies to foreign red cell antigens (transfusion, pregnancy, or organ transplant) 2. Autoimmune: Autoreactive antibodies (loss of self recognition of individual's own red cell antigen)  3. Drug-induced: Antibodies against red cells coated with drug or it is metabolites. </vt:lpstr>
      <vt:lpstr>Hemolytic Anemia due to Autoantibodies</vt:lpstr>
      <vt:lpstr>PowerPoint Presentation</vt:lpstr>
      <vt:lpstr>Paroxysmal Nocturnal Hemoglobinuria (PNH)</vt:lpstr>
      <vt:lpstr>PowerPoint Presentation</vt:lpstr>
      <vt:lpstr>PowerPoint Presentation</vt:lpstr>
      <vt:lpstr>PNH</vt:lpstr>
      <vt:lpstr>Hemolytic anemias due to mechanical trauma to RBCs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Hemato-Lymphoid System HLS-M272</dc:title>
  <dc:creator>Administrator</dc:creator>
  <cp:lastModifiedBy>Sanabil Hassanat</cp:lastModifiedBy>
  <cp:revision>127</cp:revision>
  <dcterms:created xsi:type="dcterms:W3CDTF">2015-01-25T09:10:20Z</dcterms:created>
  <dcterms:modified xsi:type="dcterms:W3CDTF">2022-04-04T08:32:58Z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0x010100139C3ED3DEA17740B4EB3533678EA4C2</vt:lpwstr>
  </property>
</Properties>
</file>