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6" r:id="rId3"/>
    <p:sldId id="257" r:id="rId4"/>
    <p:sldId id="258" r:id="rId5"/>
    <p:sldId id="287" r:id="rId6"/>
    <p:sldId id="289" r:id="rId7"/>
    <p:sldId id="290" r:id="rId8"/>
    <p:sldId id="288" r:id="rId9"/>
    <p:sldId id="291" r:id="rId10"/>
    <p:sldId id="292" r:id="rId11"/>
    <p:sldId id="293" r:id="rId12"/>
    <p:sldId id="294" r:id="rId13"/>
    <p:sldId id="268" r:id="rId14"/>
    <p:sldId id="259" r:id="rId15"/>
    <p:sldId id="260" r:id="rId16"/>
    <p:sldId id="262" r:id="rId17"/>
    <p:sldId id="284" r:id="rId18"/>
    <p:sldId id="272" r:id="rId19"/>
    <p:sldId id="273" r:id="rId20"/>
    <p:sldId id="277" r:id="rId21"/>
    <p:sldId id="274" r:id="rId22"/>
    <p:sldId id="275" r:id="rId23"/>
    <p:sldId id="276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OSH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commentAuthors" Target="commentAuthor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10T17:26:12.913" idx="1">
    <p:pos x="2818" y="218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A019D3-FDFB-47A4-9254-CEDEC50F6D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277067-4FBD-4A73-A511-C90784CE16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D77CBA-63B6-4686-8216-EF09F621822F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41F59-B04A-474D-932C-A21D9543F6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81D9C-FA90-478F-B563-F9B2B848DB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644CF-C1D4-4C28-9D41-E6BB7B34D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F4B77C-08E5-49E9-96E5-AD7844529E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B09C8-D99F-4A98-8DAB-5E1A6415A7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C82EB0-8DFD-490A-A9D4-45166088A722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3F8989-BDBB-4D67-B9A1-2E6CE29450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63A3E9-64F2-472C-8CF2-D6C90F05C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DF9F0-4F1D-4053-8EF1-50AEBBA797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6B2D9-03D8-4DDC-A5F3-8D401A98CC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3400C91-D97A-47E2-9E86-FCAA3CAE21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0A4E00D3-6833-471D-B179-B4F78539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C134-CA59-4F93-91A4-0AA443F5D9D8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39832AB3-2E75-49D8-978B-0DFDCD26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9DF6C549-9064-4869-AA9D-89130B8B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68F8C57-E4AA-4017-A5CC-D9B00952E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827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C9A0C1F-AD34-46F5-B0DF-05ECF92E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F2264-5702-46BF-86CA-068101C5C553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925F353-EF2C-4234-A046-680BB30E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084F64B-4DA2-44B9-82BC-B602885A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BD69-4B60-4DCC-9788-C51D45C8B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92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0E80114-39AB-4FDC-8377-3DDABC77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0838-FA0D-474E-A164-C03B5B4B938D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3A3071D-DFCD-4C55-A94D-227CD66D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33504E9-6762-402F-AFCA-4D054B06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5BB49-B4F4-4BB2-B0A2-E24D680E6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C893C4B-D901-4010-A441-CBD360AF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E4BE-DA80-4CBB-AD3D-29C368FFE48C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D37E5EC-38C5-4F67-A25B-8B72D857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DA1EC14-6802-407A-8C32-79F62789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142E6-5B9B-46B9-AC3B-8E0C5E120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24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9FB57-98C1-4215-9DC3-53328102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6AF7-3945-4E77-9AF2-BF730853603B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81B59-CA7C-4093-BF86-ECB781F9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052C2-5D83-49AA-9061-D61ACA9C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4184C60-B083-4E32-8926-96D7C1C4A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4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2E21E6D9-4280-41FC-9F68-7EC84232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D619-2A76-41A7-A508-F71665CA2463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7FE1E27-19EB-491A-AFE6-AC68977C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C352A78C-7EA9-4860-AD7E-3C00681E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9655-36B8-4FE3-AFF9-B04094B7B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9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80AAA87E-0057-457E-A724-5523DB68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F472-9B5E-45A6-92FB-A17FE3D22F66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5188F8DB-C995-44B0-98C5-C655C401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E420B9C0-8AC2-4C59-8A13-1A52D3E6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36EEA-9CBB-4467-94E9-ED36983FE0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2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DB293E25-79FA-4E3E-A88A-AA5A0FC03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A356-7E68-49CF-B809-C06CC5813A47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5E3A94D1-4C8E-437C-B777-B1238482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D2E466C4-12E1-4BB2-B72A-896359CE0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1EAAE-70BB-4E48-80A5-657BABDAC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1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F366CF8E-A26C-4FA1-AF94-65EA773D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719D-533E-44D3-B336-E5800FE81EA9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C30C7F5-9C74-4D54-A392-29B5591D5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D08E0CFC-04E2-45F2-92AE-BD1D87A7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34A99-5439-4057-AF84-F549FE90E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1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FAD1579-8378-401A-A25B-84AF28C1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27467-7645-4074-9332-A7357672C63D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461842B-B55F-4982-8BDA-6AEF06FA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E8432A4F-1549-486D-B97A-63BC30BE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A4C5-71C3-4B70-8ADE-76687DB12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73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B1D435EE-4717-4152-B645-B2CFE14FC48C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50003BC-C7A7-4A50-AA76-DD6FF3B77797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780D5DC4-722A-431A-B49D-1DF9F8A29F8F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220392A-1D25-4962-95F4-6BE61437D035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EA7164B-CA97-42DA-BC31-6D74FB98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AA95-6F60-4DFC-8AFD-3E748D71763E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924C581-8D60-45CC-AC4D-0378AD8D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06E855E-204B-4A2A-AB14-D073C1B1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414AE3B-11E2-4056-A2FF-9D43636E7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34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1DBEC36-3F87-48F5-8592-F30EC631417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737E8F1-E32B-48AD-80D4-E04B65C76ED9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924C8CEE-E87E-45F4-A1EF-34608A5CCC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C2C8F09D-DFED-46DF-8596-C9895C0F8F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6240C0-1F84-43FD-AF27-87D6C0255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9EA228-0D47-4F2F-A114-0984592A6771}" type="datetimeFigureOut">
              <a:rPr lang="en-US"/>
              <a:pPr>
                <a:defRPr/>
              </a:pPr>
              <a:t>9/16/2020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F6195F3D-4907-4E0C-9647-79E768805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B80C757-1244-45AB-B019-E4348AE27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E8261512-A029-4811-9809-CB56C0FCA88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71C06A28-62F5-468C-AB64-0A977A056EAC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465101F-CC5B-4226-83D0-533B53930DD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6900F19-6F1E-44B5-9597-BD19FC51457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1" r:id="rId2"/>
    <p:sldLayoutId id="2147483890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91" r:id="rId9"/>
    <p:sldLayoutId id="2147483887" r:id="rId10"/>
    <p:sldLayoutId id="21474838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9.jpe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>
            <a:extLst>
              <a:ext uri="{FF2B5EF4-FFF2-40B4-BE49-F238E27FC236}">
                <a16:creationId xmlns:a16="http://schemas.microsoft.com/office/drawing/2014/main" id="{8EA135B5-71DB-4097-BDE4-E414EA8A0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Inhalation Anesthetics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2DA11C32-5030-401D-BB6B-A10AEBE2E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505200"/>
          </a:xfrm>
        </p:spPr>
        <p:txBody>
          <a:bodyPr/>
          <a:lstStyle/>
          <a:p>
            <a:pPr marR="0" eaLnBrk="1" hangingPunct="1"/>
            <a:r>
              <a:rPr lang="en-US" altLang="en-US" sz="3600"/>
              <a:t>Dr. ashraf  aldmour </a:t>
            </a:r>
            <a:endParaRPr lang="en-US" altLang="en-US"/>
          </a:p>
          <a:p>
            <a:pPr marR="0" eaLnBrk="1" hangingPunct="1"/>
            <a:r>
              <a:rPr lang="en-US" altLang="en-US" sz="2000"/>
              <a:t>(Anesthesia, icu)   specialist </a:t>
            </a:r>
          </a:p>
        </p:txBody>
      </p:sp>
      <p:pic>
        <p:nvPicPr>
          <p:cNvPr id="7172" name="Picture 4" descr="C:\Users\HALOSH\Desktop\anesthesia.JPG">
            <a:extLst>
              <a:ext uri="{FF2B5EF4-FFF2-40B4-BE49-F238E27FC236}">
                <a16:creationId xmlns:a16="http://schemas.microsoft.com/office/drawing/2014/main" id="{F323DA98-FA2D-4763-A461-BCA291A08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6934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69AA-A760-4BC7-AAF5-66A2DF7F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A4CEE0F1-1A71-4E2C-968B-C9FE3030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685800"/>
            <a:ext cx="8504238" cy="54133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How to determine the potency of the anesthtetic agent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Mac ????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Blood solubility ???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Meyer- overton role ???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D20BD10-3400-49B7-B08F-CECF4EBF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800"/>
              <a:t>MINIMUM ALVEOLAR CONCENTRATION 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C7BCA98-6C58-476F-96AA-ED194EA88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endParaRPr lang="ar-SA" altLang="en-US">
              <a:ea typeface="Majalla UI"/>
            </a:endParaRPr>
          </a:p>
        </p:txBody>
      </p:sp>
      <p:pic>
        <p:nvPicPr>
          <p:cNvPr id="17412" name="Picture 2" descr="C:\Users\HALOSH\Desktop\New folder\images.jpg">
            <a:extLst>
              <a:ext uri="{FF2B5EF4-FFF2-40B4-BE49-F238E27FC236}">
                <a16:creationId xmlns:a16="http://schemas.microsoft.com/office/drawing/2014/main" id="{251A214B-A332-4353-BCA0-DE709E986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76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9000C-46B2-448F-820B-9FCB8733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FACTORS AFFECTING MAC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151C1-90EE-437B-969C-E50AC0F9C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/>
              <a:t>Tempreture</a:t>
            </a:r>
            <a:r>
              <a:rPr lang="en-US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Age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Alcohol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Anemia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PaO2&lt; 40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PaCO2&gt; 95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Blood pressure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Electrolytes ( </a:t>
            </a:r>
            <a:r>
              <a:rPr lang="en-US" dirty="0" err="1"/>
              <a:t>hypercalcemia</a:t>
            </a:r>
            <a:r>
              <a:rPr lang="en-US" dirty="0"/>
              <a:t> , </a:t>
            </a:r>
            <a:r>
              <a:rPr lang="en-US" dirty="0" err="1"/>
              <a:t>hyponatremia</a:t>
            </a:r>
            <a:r>
              <a:rPr lang="en-US" dirty="0"/>
              <a:t> 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Pregnancy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Iv anesthetic agents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Amphetamine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Cocaine ??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/>
              <a:t>Ephidrine</a:t>
            </a:r>
            <a:r>
              <a:rPr lang="en-US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FA96EEF-70F1-480D-A1E9-AD640FDF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Blood:Gas Partition Coefficient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33011D1A-3403-4C96-B537-7582DCD8B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measure of the solubility of an inhalation anesthetic in blood as compared to alveolar gas (air)</a:t>
            </a:r>
          </a:p>
          <a:p>
            <a:pPr eaLnBrk="1" hangingPunct="1"/>
            <a:r>
              <a:rPr lang="en-US" altLang="en-US"/>
              <a:t>Indication of the speed of induction and recovery for an inhalation anesthetic agent</a:t>
            </a:r>
          </a:p>
          <a:p>
            <a:pPr eaLnBrk="1" hangingPunct="1"/>
            <a:r>
              <a:rPr lang="en-US" altLang="en-US"/>
              <a:t>Low blood:gas partition coefficient </a:t>
            </a:r>
          </a:p>
          <a:p>
            <a:pPr lvl="1" eaLnBrk="1" hangingPunct="1"/>
            <a:r>
              <a:rPr lang="en-US" altLang="en-US"/>
              <a:t>Agent is more soluble in alveolar gas than in blood at equilibrium</a:t>
            </a:r>
          </a:p>
          <a:p>
            <a:pPr lvl="1" eaLnBrk="1" hangingPunct="1"/>
            <a:r>
              <a:rPr lang="en-US" altLang="en-US"/>
              <a:t>Agent is less soluble in blood</a:t>
            </a:r>
          </a:p>
          <a:p>
            <a:pPr lvl="1" eaLnBrk="1" hangingPunct="1"/>
            <a:r>
              <a:rPr lang="en-US" altLang="en-US"/>
              <a:t>Faster expected induction and recovery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E984868-1CB4-41B9-B0BF-74741B4E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7B9899"/>
                </a:solidFill>
              </a:rPr>
              <a:t>Halogenated Organic Compounds</a:t>
            </a:r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B21A929-03A9-4DC6-A3D6-94B6A4FD2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Isoflurane and sevoflurane are the most commonly used agents in this class</a:t>
            </a:r>
          </a:p>
          <a:p>
            <a:pPr lvl="1" eaLnBrk="1" hangingPunct="1"/>
            <a:r>
              <a:rPr lang="en-US" altLang="en-US"/>
              <a:t>Others include Desflurane, Halothane, Methoxyflurane, and Enflurane, but these are not commonly used</a:t>
            </a:r>
          </a:p>
          <a:p>
            <a:pPr eaLnBrk="1" hangingPunct="1"/>
            <a:r>
              <a:rPr lang="en-US" altLang="en-US"/>
              <a:t>Liquid at room temperature</a:t>
            </a:r>
          </a:p>
          <a:p>
            <a:pPr eaLnBrk="1" hangingPunct="1"/>
            <a:r>
              <a:rPr lang="en-US" altLang="en-US"/>
              <a:t>Stored in a vaporizer on an anesthetic machine</a:t>
            </a:r>
          </a:p>
          <a:p>
            <a:pPr eaLnBrk="1" hangingPunct="1"/>
            <a:r>
              <a:rPr lang="en-US" altLang="en-US"/>
              <a:t>Vaporized in oxygen that flows through the vaporizer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3E91-94FE-4DCC-9EE1-563BE315B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Uptake and Distribution of</a:t>
            </a:r>
            <a:br>
              <a:rPr lang="en-US" sz="3200" dirty="0"/>
            </a:br>
            <a:r>
              <a:rPr lang="en-US" sz="3200" dirty="0"/>
              <a:t>Halogenated Organic Compounds</a:t>
            </a:r>
            <a:endParaRPr lang="en-US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CFA412D-8B42-4CAF-9D6C-440EB1F6A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Liquid anesthetic is vaporized and mixed with oxygen </a:t>
            </a:r>
          </a:p>
          <a:p>
            <a:pPr eaLnBrk="1" hangingPunct="1"/>
            <a:r>
              <a:rPr lang="en-US" altLang="en-US"/>
              <a:t>Mixture is delivered to the patient via a mask or endotracheal tube (ET tube)</a:t>
            </a:r>
          </a:p>
          <a:p>
            <a:pPr eaLnBrk="1" hangingPunct="1"/>
            <a:r>
              <a:rPr lang="en-US" altLang="en-US"/>
              <a:t>Mixture travels to lungs (alveoli) and diffuses into the bloodstream</a:t>
            </a:r>
          </a:p>
          <a:p>
            <a:pPr eaLnBrk="1" hangingPunct="1"/>
            <a:r>
              <a:rPr lang="en-US" altLang="en-US"/>
              <a:t>Diffusion rate is dependent on concentration gradient (alveoli/capillary) and lipid solubility of the anesthetic gas</a:t>
            </a:r>
          </a:p>
          <a:p>
            <a:pPr lvl="1" eaLnBrk="1" hangingPunct="1"/>
            <a:r>
              <a:rPr lang="en-US" altLang="en-US"/>
              <a:t>Concentration gradient is greatest during initial induction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4DC2-0BBA-4072-9F39-5CC4B61F6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Elimination of </a:t>
            </a:r>
            <a:br>
              <a:rPr lang="en-US" sz="3200" dirty="0"/>
            </a:br>
            <a:r>
              <a:rPr lang="en-US" sz="3200" dirty="0"/>
              <a:t>Halogenated Organic Compounds</a:t>
            </a:r>
            <a:endParaRPr lang="en-US" dirty="0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EB4B9ED-12DA-4686-8A30-979FCE052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Reducing amount of anesthetic administered reduces amount in the alveoli</a:t>
            </a:r>
          </a:p>
          <a:p>
            <a:pPr eaLnBrk="1" hangingPunct="1"/>
            <a:r>
              <a:rPr lang="en-US" altLang="en-US" sz="2800"/>
              <a:t>Anesthetic will move from the brain into the blood and then into the alveoli where it is finally breathed out</a:t>
            </a:r>
          </a:p>
          <a:p>
            <a:pPr eaLnBrk="1" hangingPunct="1"/>
            <a:r>
              <a:rPr lang="en-US" altLang="en-US" sz="2800"/>
              <a:t>Patient wakes up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492AF9FF-E192-4832-AC16-4275DF50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Inhalant Anesthetics</a:t>
            </a:r>
          </a:p>
        </p:txBody>
      </p:sp>
      <p:pic>
        <p:nvPicPr>
          <p:cNvPr id="23555" name="Picture 6" descr="http://www.charlespoliquin.com/Portals/0/nervousSystem.jpg">
            <a:extLst>
              <a:ext uri="{FF2B5EF4-FFF2-40B4-BE49-F238E27FC236}">
                <a16:creationId xmlns:a16="http://schemas.microsoft.com/office/drawing/2014/main" id="{9849C008-908F-4B13-BC73-ED9BFBCF9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16002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http://t0.gstatic.com/images?q=tbn:ANd9GcR1T6qJIoeaLiU0ko1VPnDuxF7btBtHjvFS4a52ARZhxy2-kxjaMA">
            <a:extLst>
              <a:ext uri="{FF2B5EF4-FFF2-40B4-BE49-F238E27FC236}">
                <a16:creationId xmlns:a16="http://schemas.microsoft.com/office/drawing/2014/main" id="{3FB8339C-762C-4876-8703-863CF5633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1416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2" descr="http://t3.gstatic.com/images?q=tbn:ANd9GcSLe42FI3lZjMx8rPSt6-tIjxWuxK2QNlZ_LkppR_3MVxf2x7d-">
            <a:extLst>
              <a:ext uri="{FF2B5EF4-FFF2-40B4-BE49-F238E27FC236}">
                <a16:creationId xmlns:a16="http://schemas.microsoft.com/office/drawing/2014/main" id="{ADDCDB33-9528-469E-BDD6-8EF408F49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1397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5">
            <a:extLst>
              <a:ext uri="{FF2B5EF4-FFF2-40B4-BE49-F238E27FC236}">
                <a16:creationId xmlns:a16="http://schemas.microsoft.com/office/drawing/2014/main" id="{9BDDBB55-5170-45F2-85F2-09459FFAC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95400"/>
            <a:ext cx="142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EFFECTS: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5FEAF933-2F60-46AC-8391-AD2D681EF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00400"/>
            <a:ext cx="1300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EFFECTS: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EA31DFC5-ED8F-48C8-9826-7BB4CD066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953000"/>
            <a:ext cx="1300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EFFECTS:</a:t>
            </a:r>
          </a:p>
        </p:txBody>
      </p:sp>
      <p:sp>
        <p:nvSpPr>
          <p:cNvPr id="23561" name="TextBox 9">
            <a:extLst>
              <a:ext uri="{FF2B5EF4-FFF2-40B4-BE49-F238E27FC236}">
                <a16:creationId xmlns:a16="http://schemas.microsoft.com/office/drawing/2014/main" id="{DD96D5A0-48AE-469F-AAB7-C7AB87B69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133600"/>
            <a:ext cx="246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ADVERSE EFFECTS: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1F099B1A-DC1E-4AAA-A781-4D5F5D9E1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943600"/>
            <a:ext cx="2466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ADVERSE EFFECTS:</a:t>
            </a:r>
          </a:p>
          <a:p>
            <a:pPr eaLnBrk="1" hangingPunct="1"/>
            <a:endParaRPr lang="en-US" altLang="en-US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C2294044-C32F-4D26-81B1-E804E643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962400"/>
            <a:ext cx="246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ADVERSE EFFECTS: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813AE72-2041-4121-83DC-4932469E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Isoflurane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8A383BE-C43B-4FBC-A51B-40907BACB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commonly used inhalant agent in North America</a:t>
            </a:r>
          </a:p>
          <a:p>
            <a:pPr eaLnBrk="1" hangingPunct="1"/>
            <a:r>
              <a:rPr lang="en-US" altLang="en-US"/>
              <a:t>Approved for use in dogs and horses; commonly used in other species </a:t>
            </a:r>
          </a:p>
          <a:p>
            <a:pPr eaLnBrk="1" hangingPunct="1"/>
            <a:endParaRPr lang="en-US" altLang="en-US"/>
          </a:p>
        </p:txBody>
      </p:sp>
      <p:pic>
        <p:nvPicPr>
          <p:cNvPr id="24580" name="Picture 2" descr="http://ts4.mm.bing.net/th?id=I.4672779177231383&amp;pid=1.7&amp;w=124&amp;h=152&amp;c=7&amp;rs=1">
            <a:extLst>
              <a:ext uri="{FF2B5EF4-FFF2-40B4-BE49-F238E27FC236}">
                <a16:creationId xmlns:a16="http://schemas.microsoft.com/office/drawing/2014/main" id="{F6B74AFD-73B6-4C02-9DFC-5C1CBB38D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3581400"/>
            <a:ext cx="20526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4" descr="http://www.jdmedical.com/media/2009/06/attane_isoflurane.jpg">
            <a:extLst>
              <a:ext uri="{FF2B5EF4-FFF2-40B4-BE49-F238E27FC236}">
                <a16:creationId xmlns:a16="http://schemas.microsoft.com/office/drawing/2014/main" id="{D33235B5-AD52-4316-99DD-E03B8E401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81363"/>
            <a:ext cx="24193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68EB701-A3AC-4D05-84B7-69BC6282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Isoflurane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3AC2CB2F-8B39-4B98-86F8-29C8BC225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Low blood:gas partition coefficient: rapid induction and recovery </a:t>
            </a:r>
          </a:p>
          <a:p>
            <a:pPr lvl="1" eaLnBrk="1" hangingPunct="1"/>
            <a:r>
              <a:rPr lang="en-US" altLang="en-US"/>
              <a:t>Not Good for induction with mask or chamber </a:t>
            </a:r>
          </a:p>
          <a:p>
            <a:pPr lvl="1" eaLnBrk="1" hangingPunct="1"/>
            <a:r>
              <a:rPr lang="en-US" altLang="en-US"/>
              <a:t>MAC = 1.2 : helps determine initial vaporizer setting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F0AADB9-BD4B-4813-8A45-8A4A5511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Definition of general anesthesia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D9ED28C-10BA-4343-A7B4-187E657C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eaLnBrk="1" hangingPunct="1"/>
            <a:r>
              <a:rPr lang="en-US" altLang="en-US"/>
              <a:t>   General anesthesia ; is altered physiological state characterized by reversible loss of consciousness , analgesia of the entire body , amnesia , and some degree of muscle relaxation 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3364BD7-6F79-439C-A292-A15D8C84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Effects and Adverse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2866-97E3-46E4-9417-2CDF3D883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Maintains cardiac output, heart rate, and rhythm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000" dirty="0"/>
              <a:t>Fewest adverse cardiovascular effects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Depresses the respiratory system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Maintains cerebral blood flow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Almost completely eliminated through the lungs- 0.2% metabolized by the liver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Induces adequate to good muscle relaxation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Provides little or no analgesia after anesthesia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Difficult to mask patient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Can produce carbon monoxide when exposed to a desiccated carbon dioxide absorbent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A75566B-97CE-4BF1-B088-6A6D0A97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Sevoflurane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151C-D5DB-4D4B-A9C8-CCAF6BF9C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Low </a:t>
            </a:r>
            <a:r>
              <a:rPr lang="en-US" dirty="0" err="1"/>
              <a:t>Blood:gas</a:t>
            </a:r>
            <a:r>
              <a:rPr lang="en-US" dirty="0"/>
              <a:t> partition coefficient = rapid induction and recovery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Good for induction with a mask or chamber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High controllability of depth of anesthesia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MAC = 2.0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Cost about 10x more than </a:t>
            </a:r>
            <a:r>
              <a:rPr lang="en-US" dirty="0" err="1"/>
              <a:t>Isoflurane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Easier to mask a patient, more pleasant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smelling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7652" name="Picture 2" descr="http://www.udmercy.edu/crna/agm/images/agm902.jpg">
            <a:extLst>
              <a:ext uri="{FF2B5EF4-FFF2-40B4-BE49-F238E27FC236}">
                <a16:creationId xmlns:a16="http://schemas.microsoft.com/office/drawing/2014/main" id="{31997D6E-C646-425F-985D-CCEADC1E0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14800"/>
            <a:ext cx="17049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5A2F4E7-0C8F-465D-95C0-ECA8A3BE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7B9899"/>
                </a:solidFill>
              </a:rPr>
              <a:t>Effects and Adverse Effects of Sevoflurane </a:t>
            </a:r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5938-7F04-4913-B3BC-E51009776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Minimal cardiovascular depression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Depresses respiratory system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Eliminated by the lungs, minimal hepatic metabolism- 2-5%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Maintains cerebral blood flow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Induces adequate muscle relaxation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Some paddling and excitement during recovery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No post-op analgesia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Can react with potassium hydroxide (KOH)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or sodium hydroxide (</a:t>
            </a:r>
            <a:r>
              <a:rPr lang="en-US" dirty="0" err="1"/>
              <a:t>NaOH</a:t>
            </a:r>
            <a:r>
              <a:rPr lang="en-US" dirty="0"/>
              <a:t>) in desiccated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CO2 absorbent to produce a chemical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(Compound A) that causes renal damage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8676" name="Picture 2" descr="http://www.arborridgepetclinic.com/sites/site-1817/images/sevopicture.jpg">
            <a:extLst>
              <a:ext uri="{FF2B5EF4-FFF2-40B4-BE49-F238E27FC236}">
                <a16:creationId xmlns:a16="http://schemas.microsoft.com/office/drawing/2014/main" id="{46B2EF19-20B5-427D-9A58-7529FAC2C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91000"/>
            <a:ext cx="19145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CF1EF2D-24DC-4BFC-919B-4B842B4B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Desflurane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2E48BF46-CEF8-4BDA-8010-BB2E1445A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Closely related to isoflurane</a:t>
            </a:r>
          </a:p>
          <a:p>
            <a:pPr eaLnBrk="1" hangingPunct="1"/>
            <a:r>
              <a:rPr lang="en-US" altLang="en-US"/>
              <a:t>Expensive</a:t>
            </a:r>
          </a:p>
          <a:p>
            <a:pPr eaLnBrk="1" hangingPunct="1"/>
            <a:r>
              <a:rPr lang="en-US" altLang="en-US"/>
              <a:t>Lowest blood:gas partition coefficient: very rapid induction and recovery</a:t>
            </a:r>
          </a:p>
          <a:p>
            <a:pPr eaLnBrk="1" hangingPunct="1"/>
            <a:r>
              <a:rPr lang="en-US" altLang="en-US"/>
              <a:t>Used with a special heated electronic precision vaporizer</a:t>
            </a:r>
          </a:p>
          <a:p>
            <a:pPr eaLnBrk="1" hangingPunct="1"/>
            <a:r>
              <a:rPr lang="en-US" altLang="en-US"/>
              <a:t>MAC = 6.0</a:t>
            </a:r>
          </a:p>
          <a:p>
            <a:pPr lvl="1" eaLnBrk="1" hangingPunct="1"/>
            <a:r>
              <a:rPr lang="en-US" altLang="en-US"/>
              <a:t>Least potent inhalant agent</a:t>
            </a:r>
          </a:p>
          <a:p>
            <a:pPr eaLnBrk="1" hangingPunct="1"/>
            <a:r>
              <a:rPr lang="en-US" altLang="en-US"/>
              <a:t>Eliminated by the lungs- 0.02% metabolized in liver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0C57F03D-3C15-4C5E-814D-1D14D13B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7B9899"/>
                </a:solidFill>
              </a:rPr>
              <a:t>Effects and Adverse Effects of Desflurane</a:t>
            </a:r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BCB5E92-0EFC-4759-9754-79F59436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Strong vapors cause coughing and holding the breath= difficult to mask</a:t>
            </a:r>
          </a:p>
          <a:p>
            <a:pPr eaLnBrk="1" hangingPunct="1"/>
            <a:r>
              <a:rPr lang="en-US" altLang="en-US"/>
              <a:t>Other effects are similar to isoflurane </a:t>
            </a:r>
          </a:p>
          <a:p>
            <a:pPr eaLnBrk="1" hangingPunct="1"/>
            <a:r>
              <a:rPr lang="en-US" altLang="en-US"/>
              <a:t>Transient increase in heart rate and blood pressure (humans)</a:t>
            </a:r>
          </a:p>
          <a:p>
            <a:pPr eaLnBrk="1" hangingPunct="1"/>
            <a:r>
              <a:rPr lang="en-US" altLang="en-US"/>
              <a:t>Produces carbon monoxide with spent soda lyme</a:t>
            </a:r>
          </a:p>
          <a:p>
            <a:pPr eaLnBrk="1" hangingPunct="1"/>
            <a:endParaRPr lang="en-US" altLang="en-US"/>
          </a:p>
        </p:txBody>
      </p:sp>
      <p:pic>
        <p:nvPicPr>
          <p:cNvPr id="30724" name="Picture 2" descr="http://2.imimg.com/data2/XV/AA/MY-1085722/suprane-desflurane-usp-250x250.jpg">
            <a:extLst>
              <a:ext uri="{FF2B5EF4-FFF2-40B4-BE49-F238E27FC236}">
                <a16:creationId xmlns:a16="http://schemas.microsoft.com/office/drawing/2014/main" id="{6373FE41-AF19-42E0-BCBA-8500EC193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4876800"/>
            <a:ext cx="20574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2" descr="http://ts3.mm.bing.net/th?id=I.4769106697126446&amp;pid=1.7&amp;w=90&amp;h=147&amp;c=7&amp;rs=1">
            <a:extLst>
              <a:ext uri="{FF2B5EF4-FFF2-40B4-BE49-F238E27FC236}">
                <a16:creationId xmlns:a16="http://schemas.microsoft.com/office/drawing/2014/main" id="{54B6F4AD-76ED-447A-BDEC-1B3DF6784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25975"/>
            <a:ext cx="16002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0C20D25E-F253-470B-8168-FC0F9F326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7B9899"/>
                </a:solidFill>
              </a:rPr>
              <a:t>Other Halogenated Inhalation Agents</a:t>
            </a:r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4668A41B-1504-43DB-B73B-A9AE4E130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5102225"/>
          </a:xfrm>
        </p:spPr>
        <p:txBody>
          <a:bodyPr/>
          <a:lstStyle/>
          <a:p>
            <a:pPr eaLnBrk="1" hangingPunct="1"/>
            <a:r>
              <a:rPr lang="en-US" altLang="en-US" sz="2400"/>
              <a:t>Halothane (Fluothane)</a:t>
            </a:r>
          </a:p>
          <a:p>
            <a:pPr marL="547688" lvl="1" indent="-273050" eaLnBrk="1" hangingPunct="1">
              <a:buFont typeface="Wingdings" panose="05000000000000000000" pitchFamily="2" charset="2"/>
              <a:buChar char=""/>
            </a:pPr>
            <a:r>
              <a:rPr lang="en-US" altLang="en-US" sz="2000"/>
              <a:t>Not available anymore</a:t>
            </a:r>
          </a:p>
          <a:p>
            <a:pPr marL="547688" lvl="1" indent="-273050" eaLnBrk="1" hangingPunct="1">
              <a:buFont typeface="Wingdings" panose="05000000000000000000" pitchFamily="2" charset="2"/>
              <a:buChar char=""/>
            </a:pPr>
            <a:r>
              <a:rPr lang="en-US" altLang="en-US" sz="2000"/>
              <a:t>replaced by isoflurane and sevoflurane </a:t>
            </a:r>
          </a:p>
          <a:p>
            <a:pPr eaLnBrk="1" hangingPunct="1"/>
            <a:r>
              <a:rPr lang="en-US" altLang="en-US"/>
              <a:t>B:G -2.54</a:t>
            </a:r>
          </a:p>
          <a:p>
            <a:pPr eaLnBrk="1" hangingPunct="1"/>
            <a:r>
              <a:rPr lang="en-US" altLang="en-US"/>
              <a:t>20-46% metabolized in the liver</a:t>
            </a:r>
          </a:p>
          <a:p>
            <a:pPr eaLnBrk="1" hangingPunct="1"/>
            <a:r>
              <a:rPr lang="en-US" altLang="en-US"/>
              <a:t>MAC- 0.75</a:t>
            </a:r>
          </a:p>
          <a:p>
            <a:pPr eaLnBrk="1" hangingPunct="1"/>
            <a:r>
              <a:rPr lang="en-US" altLang="en-US" i="1"/>
              <a:t>Sensitizes heart to catecholamine and induces arrhythmias</a:t>
            </a:r>
          </a:p>
          <a:p>
            <a:pPr eaLnBrk="1" hangingPunct="1"/>
            <a:r>
              <a:rPr lang="en-US" altLang="en-US" i="1"/>
              <a:t>Cardiac, respiratory depression</a:t>
            </a:r>
          </a:p>
          <a:p>
            <a:pPr eaLnBrk="1" hangingPunct="1"/>
            <a:r>
              <a:rPr lang="en-US" altLang="en-US"/>
              <a:t>Increased cerebral blood flow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  <p:pic>
        <p:nvPicPr>
          <p:cNvPr id="31748" name="Picture 2" descr="http://www.theodoregray.com/PeriodicTable/Samples/HalothaneVaporizer/s7s.JPG">
            <a:extLst>
              <a:ext uri="{FF2B5EF4-FFF2-40B4-BE49-F238E27FC236}">
                <a16:creationId xmlns:a16="http://schemas.microsoft.com/office/drawing/2014/main" id="{8A83172F-0A33-4205-926B-B5850EFD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71600"/>
            <a:ext cx="2171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B9FC141-9E70-4F0E-B6BD-39B77E2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Nitrous Oxide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F6F3-F5CB-4BFC-B38D-FF09E73D5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Nitrous oxide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Used primarily in human medicine; some veterinary use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A gas at room temperature; no vaporizer is required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Mixed with oxygen at 40-67%, then delivered to patient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Reduces MAC 20-30%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Used with Halothane and </a:t>
            </a:r>
            <a:r>
              <a:rPr lang="en-US" dirty="0" err="1"/>
              <a:t>Methoxyflurane</a:t>
            </a:r>
            <a:endParaRPr lang="en-US" dirty="0"/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to reduce the adverse effects of these gases</a:t>
            </a:r>
          </a:p>
        </p:txBody>
      </p:sp>
      <p:pic>
        <p:nvPicPr>
          <p:cNvPr id="32772" name="Picture 2" descr="http://www.justmommies.com/blog/wp-content/plugins/wp-o-matic/cache/bda26_nitrousoxide.jpg">
            <a:extLst>
              <a:ext uri="{FF2B5EF4-FFF2-40B4-BE49-F238E27FC236}">
                <a16:creationId xmlns:a16="http://schemas.microsoft.com/office/drawing/2014/main" id="{91CC99DF-E918-4C06-8F62-684B562BA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83050"/>
            <a:ext cx="1905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BE77E63-ED4C-44AA-A6B4-A27268B9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7B9899"/>
                </a:solidFill>
              </a:rPr>
              <a:t>Diethyl Ether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3CB8275-5E33-4925-AF72-4415C619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eaLnBrk="1" hangingPunct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inhaled anesthetic</a:t>
            </a:r>
          </a:p>
          <a:p>
            <a:pPr eaLnBrk="1" hangingPunct="1"/>
            <a:r>
              <a:rPr lang="en-US" altLang="en-US"/>
              <a:t>No longer used as an anesthetic agent</a:t>
            </a:r>
          </a:p>
          <a:p>
            <a:pPr eaLnBrk="1" hangingPunct="1"/>
            <a:r>
              <a:rPr lang="en-US" altLang="en-US"/>
              <a:t>Others anesthetic agent like chloroform</a:t>
            </a:r>
          </a:p>
          <a:p>
            <a:pPr eaLnBrk="1" hangingPunct="1"/>
            <a:r>
              <a:rPr lang="en-US" altLang="en-US"/>
              <a:t> later , another agents like cyclopropane ethylene .</a:t>
            </a:r>
          </a:p>
          <a:p>
            <a:pPr eaLnBrk="1" hangingPunct="1"/>
            <a:r>
              <a:rPr lang="en-US" altLang="en-US"/>
              <a:t>The main problem of these agents : toxicity and flammability 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   </a:t>
            </a:r>
          </a:p>
        </p:txBody>
      </p:sp>
      <p:pic>
        <p:nvPicPr>
          <p:cNvPr id="9220" name="Picture 2" descr="http://doshichemical.com/images/solvent-ether.jpg">
            <a:extLst>
              <a:ext uri="{FF2B5EF4-FFF2-40B4-BE49-F238E27FC236}">
                <a16:creationId xmlns:a16="http://schemas.microsoft.com/office/drawing/2014/main" id="{F147C1D3-E72B-42D1-973C-2EAAE04A5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49813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27BA8CE-FBC9-44ED-8B65-D0EC93F7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Pharmacokinetics &amp; Pharmacodynamics</a:t>
            </a:r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AAD6B55-5BE8-48C6-960C-993889F62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 sz="2000"/>
              <a:t>Pharmacokinetics : (how a body affects a drug ) the relationship between a drug’s dose, tissue concentration , and elapsed time 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Pharmacodynamics : ( how a drug affects a body) the study of drug action including toxic responses 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4ECFB68-E676-4CA2-B519-C09639E4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219200"/>
          </a:xfrm>
        </p:spPr>
        <p:txBody>
          <a:bodyPr/>
          <a:lstStyle/>
          <a:p>
            <a:pPr eaLnBrk="1" hangingPunct="1"/>
            <a:r>
              <a:rPr lang="en-US" altLang="en-US" sz="2800" i="1" u="sng">
                <a:solidFill>
                  <a:srgbClr val="FF0000"/>
                </a:solidFill>
              </a:rPr>
              <a:t>Factors affecting inspiratory concentration (Fi)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DDD97C5-88FB-4420-9673-3A009AFCF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504238" cy="4956175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en-US" altLang="en-US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fresh gas flow rate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volume of the breathing system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Any absorption by the machine or breathing circuit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en-US" altLang="en-US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3822921-9582-4E54-8748-6BD09DE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3200" i="1" u="sng">
                <a:solidFill>
                  <a:srgbClr val="FF0000"/>
                </a:solidFill>
              </a:rPr>
              <a:t>Factors affecting alveolar concentration (fA)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20B32-9928-4390-B200-C058E9666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UPTAKE :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    solubility in the blood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Alveolar blood flow ( CO 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The difference in partial pressure between alveolar gas and venous blood 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CONCENTRATION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VENTILATION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19CBD28-EF3A-41BC-A281-A745F03E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en-US" sz="2800" i="1" u="sng">
                <a:solidFill>
                  <a:srgbClr val="C00000"/>
                </a:solidFill>
              </a:rPr>
              <a:t>FACTORS AFFECTING ARTERIAL CONCENTAION (Fa )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4DC10A5F-FDE4-4E87-873E-11E3B71D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371600"/>
            <a:ext cx="8504238" cy="4727575"/>
          </a:xfrm>
        </p:spPr>
        <p:txBody>
          <a:bodyPr/>
          <a:lstStyle/>
          <a:p>
            <a:pPr eaLnBrk="1" hangingPunct="1"/>
            <a:r>
              <a:rPr lang="en-US" altLang="en-US"/>
              <a:t>Ventilation /perfusion mismatch </a:t>
            </a:r>
          </a:p>
        </p:txBody>
      </p:sp>
      <p:pic>
        <p:nvPicPr>
          <p:cNvPr id="13316" name="Picture 2" descr="C:\Users\HALOSH\Desktop\New folder\inhalational-anaesthetics-pharmacokinetics-pharmacodynamics-uptake-distribution-72-638.jpg">
            <a:extLst>
              <a:ext uri="{FF2B5EF4-FFF2-40B4-BE49-F238E27FC236}">
                <a16:creationId xmlns:a16="http://schemas.microsoft.com/office/drawing/2014/main" id="{2577C4FA-D7BB-4FCE-924B-988850B72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30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C5E1D10-47F3-4E85-9EBC-76B6392E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FD29430-818E-4FCC-8073-60DD95E61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SA" altLang="en-US">
              <a:ea typeface="Majalla UI"/>
            </a:endParaRPr>
          </a:p>
        </p:txBody>
      </p:sp>
      <p:pic>
        <p:nvPicPr>
          <p:cNvPr id="14340" name="Picture 2" descr="C:\Users\HALOSH\Desktop\New folder\butt5_c008f001.png">
            <a:extLst>
              <a:ext uri="{FF2B5EF4-FFF2-40B4-BE49-F238E27FC236}">
                <a16:creationId xmlns:a16="http://schemas.microsoft.com/office/drawing/2014/main" id="{856325ED-4527-417C-99DC-FEDC6A74D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61060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6533-8A8A-4565-9EF3-5A219893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u="sng" dirty="0">
                <a:solidFill>
                  <a:schemeClr val="accent1">
                    <a:lumMod val="50000"/>
                  </a:schemeClr>
                </a:solidFill>
              </a:rPr>
              <a:t>Theories of anesthetics action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ACE52B4-1885-4F2B-850A-E8386727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reticular activating system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cerebral cortex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cuneate nucleus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olfactory cortex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The hippocampus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4266</TotalTime>
  <Words>902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Inhalation Anesthetics</vt:lpstr>
      <vt:lpstr>Definition of general anesthesia </vt:lpstr>
      <vt:lpstr>Diethyl Ether</vt:lpstr>
      <vt:lpstr>Pharmacokinetics &amp; Pharmacodynamics</vt:lpstr>
      <vt:lpstr>Factors affecting inspiratory concentration (Fi)</vt:lpstr>
      <vt:lpstr>Factors affecting alveolar concentration (fA)</vt:lpstr>
      <vt:lpstr>FACTORS AFFECTING ARTERIAL CONCENTAION (Fa )</vt:lpstr>
      <vt:lpstr>PowerPoint Presentation</vt:lpstr>
      <vt:lpstr>Theories of anesthetics action </vt:lpstr>
      <vt:lpstr>PowerPoint Presentation</vt:lpstr>
      <vt:lpstr>MINIMUM ALVEOLAR CONCENTRATION </vt:lpstr>
      <vt:lpstr>FACTORS AFFECTING MAC </vt:lpstr>
      <vt:lpstr>Blood:Gas Partition Coefficient</vt:lpstr>
      <vt:lpstr>Halogenated Organic Compounds</vt:lpstr>
      <vt:lpstr>Uptake and Distribution of Halogenated Organic Compounds</vt:lpstr>
      <vt:lpstr>Elimination of  Halogenated Organic Compounds</vt:lpstr>
      <vt:lpstr> Inhalant Anesthetics</vt:lpstr>
      <vt:lpstr>Isoflurane</vt:lpstr>
      <vt:lpstr>Isoflurane</vt:lpstr>
      <vt:lpstr>Effects and Adverse Effects</vt:lpstr>
      <vt:lpstr>Sevoflurane</vt:lpstr>
      <vt:lpstr>Effects and Adverse Effects of Sevoflurane </vt:lpstr>
      <vt:lpstr>Desflurane</vt:lpstr>
      <vt:lpstr>Effects and Adverse Effects of Desflurane</vt:lpstr>
      <vt:lpstr>Other Halogenated Inhalation Agents</vt:lpstr>
      <vt:lpstr>Nitrous Oxide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Inhalation Anesthetics</dc:title>
  <dc:creator>Kristin</dc:creator>
  <cp:lastModifiedBy>rashed omar</cp:lastModifiedBy>
  <cp:revision>49</cp:revision>
  <dcterms:created xsi:type="dcterms:W3CDTF">2012-11-02T22:59:29Z</dcterms:created>
  <dcterms:modified xsi:type="dcterms:W3CDTF">2020-09-16T18:18:12Z</dcterms:modified>
</cp:coreProperties>
</file>