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79" r:id="rId25"/>
    <p:sldId id="282" r:id="rId26"/>
    <p:sldId id="281"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C1F9A-8F2E-4D9A-B80B-14FF23025E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4A3733-3A2A-4BC9-8E89-EF2E8BBAF0A7}">
      <dgm:prSet/>
      <dgm:spPr/>
      <dgm:t>
        <a:bodyPr/>
        <a:lstStyle/>
        <a:p>
          <a:r>
            <a:rPr lang="en-US"/>
            <a:t>In children, a common cause is nonspecific vulvovaginitis, usually due to infection with gastrointestinal tract flora. </a:t>
          </a:r>
        </a:p>
      </dgm:t>
    </dgm:pt>
    <dgm:pt modelId="{ED07C7A2-E41C-4234-B07A-74F38CA21ECA}" type="parTrans" cxnId="{5530AB46-F906-4FB7-9FC6-897D9A99835A}">
      <dgm:prSet/>
      <dgm:spPr/>
      <dgm:t>
        <a:bodyPr/>
        <a:lstStyle/>
        <a:p>
          <a:endParaRPr lang="en-US"/>
        </a:p>
      </dgm:t>
    </dgm:pt>
    <dgm:pt modelId="{87272CCB-2C84-4B2F-AB42-77A41FF699FB}" type="sibTrans" cxnId="{5530AB46-F906-4FB7-9FC6-897D9A99835A}">
      <dgm:prSet/>
      <dgm:spPr/>
      <dgm:t>
        <a:bodyPr/>
        <a:lstStyle/>
        <a:p>
          <a:endParaRPr lang="en-US"/>
        </a:p>
      </dgm:t>
    </dgm:pt>
    <dgm:pt modelId="{8ADBB201-029D-4CA7-9FC6-DC705E87C8C3}">
      <dgm:prSet/>
      <dgm:spPr/>
      <dgm:t>
        <a:bodyPr/>
        <a:lstStyle/>
        <a:p>
          <a:r>
            <a:rPr lang="en-US"/>
            <a:t>A common contributing factor in girls aged 2 to 6 years is poor perineal hygiene (eg, wiping from back to front after bowel movements, not washing their hands after bowel movements).</a:t>
          </a:r>
        </a:p>
      </dgm:t>
    </dgm:pt>
    <dgm:pt modelId="{22C45121-B24D-4FEA-A1C8-3C28D73078D2}" type="parTrans" cxnId="{2DAC493B-193D-4EBB-935A-F32B912DD651}">
      <dgm:prSet/>
      <dgm:spPr/>
      <dgm:t>
        <a:bodyPr/>
        <a:lstStyle/>
        <a:p>
          <a:endParaRPr lang="en-US"/>
        </a:p>
      </dgm:t>
    </dgm:pt>
    <dgm:pt modelId="{20DE072F-9232-4A28-84C6-772C353565A1}" type="sibTrans" cxnId="{2DAC493B-193D-4EBB-935A-F32B912DD651}">
      <dgm:prSet/>
      <dgm:spPr/>
      <dgm:t>
        <a:bodyPr/>
        <a:lstStyle/>
        <a:p>
          <a:endParaRPr lang="en-US"/>
        </a:p>
      </dgm:t>
    </dgm:pt>
    <dgm:pt modelId="{734BAAAC-8DF2-4426-BD06-F95E2A3A5C48}">
      <dgm:prSet/>
      <dgm:spPr/>
      <dgm:t>
        <a:bodyPr/>
        <a:lstStyle/>
        <a:p>
          <a:r>
            <a:rPr lang="en-US"/>
            <a:t>Chemicals in bubble baths or soaps may cause inflammation and pruritus of the vulva, which often recur.</a:t>
          </a:r>
        </a:p>
      </dgm:t>
    </dgm:pt>
    <dgm:pt modelId="{B98489E7-BB6E-4434-B35D-58068FFE2A08}" type="parTrans" cxnId="{9938B295-C06E-4CE3-98D3-1D6C6C55A4E8}">
      <dgm:prSet/>
      <dgm:spPr/>
      <dgm:t>
        <a:bodyPr/>
        <a:lstStyle/>
        <a:p>
          <a:endParaRPr lang="en-US"/>
        </a:p>
      </dgm:t>
    </dgm:pt>
    <dgm:pt modelId="{CC3C92BF-E974-4F3A-9612-F18DFA91495E}" type="sibTrans" cxnId="{9938B295-C06E-4CE3-98D3-1D6C6C55A4E8}">
      <dgm:prSet/>
      <dgm:spPr/>
      <dgm:t>
        <a:bodyPr/>
        <a:lstStyle/>
        <a:p>
          <a:endParaRPr lang="en-US"/>
        </a:p>
      </dgm:t>
    </dgm:pt>
    <dgm:pt modelId="{144A6FBF-4441-4F59-B507-90FCF79200A8}">
      <dgm:prSet/>
      <dgm:spPr/>
      <dgm:t>
        <a:bodyPr/>
        <a:lstStyle/>
        <a:p>
          <a:r>
            <a:rPr lang="en-US"/>
            <a:t>Foreign bodies may cause nonspecific vaginitis, often with a scant bloody discharge.</a:t>
          </a:r>
        </a:p>
      </dgm:t>
    </dgm:pt>
    <dgm:pt modelId="{CAABC29D-B18E-4CDF-A16D-4F23C76D6542}" type="parTrans" cxnId="{6987BA2F-4749-4D0A-9B95-B7CEF10EBFE6}">
      <dgm:prSet/>
      <dgm:spPr/>
      <dgm:t>
        <a:bodyPr/>
        <a:lstStyle/>
        <a:p>
          <a:endParaRPr lang="en-US"/>
        </a:p>
      </dgm:t>
    </dgm:pt>
    <dgm:pt modelId="{1F3DA8F3-2FE7-4F8A-8161-AA7E20C05786}" type="sibTrans" cxnId="{6987BA2F-4749-4D0A-9B95-B7CEF10EBFE6}">
      <dgm:prSet/>
      <dgm:spPr/>
      <dgm:t>
        <a:bodyPr/>
        <a:lstStyle/>
        <a:p>
          <a:endParaRPr lang="en-US"/>
        </a:p>
      </dgm:t>
    </dgm:pt>
    <dgm:pt modelId="{AD5B6CC2-F6F0-4533-9EF3-826FCE4019C1}">
      <dgm:prSet/>
      <dgm:spPr/>
      <dgm:t>
        <a:bodyPr/>
        <a:lstStyle/>
        <a:p>
          <a:r>
            <a:rPr lang="en-US"/>
            <a:t>Less commonly, a vaginal discharge in children results from sexual abuse. If abuse is suspected, measures to ensure the child’s safety must be taken, and a report must be made to state authorities.</a:t>
          </a:r>
        </a:p>
      </dgm:t>
    </dgm:pt>
    <dgm:pt modelId="{4B19CB91-E410-4AB6-9F75-178A3F830F5E}" type="parTrans" cxnId="{7334F84C-64FE-4D27-A79E-E775F17B2B7D}">
      <dgm:prSet/>
      <dgm:spPr/>
      <dgm:t>
        <a:bodyPr/>
        <a:lstStyle/>
        <a:p>
          <a:endParaRPr lang="en-US"/>
        </a:p>
      </dgm:t>
    </dgm:pt>
    <dgm:pt modelId="{91B20D74-7A19-44B2-B043-758E34562CC8}" type="sibTrans" cxnId="{7334F84C-64FE-4D27-A79E-E775F17B2B7D}">
      <dgm:prSet/>
      <dgm:spPr/>
      <dgm:t>
        <a:bodyPr/>
        <a:lstStyle/>
        <a:p>
          <a:endParaRPr lang="en-US"/>
        </a:p>
      </dgm:t>
    </dgm:pt>
    <dgm:pt modelId="{9BF01DA8-0F35-45EA-BA62-C3D2AF473FF8}" type="pres">
      <dgm:prSet presAssocID="{0ECC1F9A-8F2E-4D9A-B80B-14FF23025E92}" presName="linear" presStyleCnt="0">
        <dgm:presLayoutVars>
          <dgm:animLvl val="lvl"/>
          <dgm:resizeHandles val="exact"/>
        </dgm:presLayoutVars>
      </dgm:prSet>
      <dgm:spPr/>
    </dgm:pt>
    <dgm:pt modelId="{348662D9-CBBF-4BF7-8648-C8F118366E25}" type="pres">
      <dgm:prSet presAssocID="{544A3733-3A2A-4BC9-8E89-EF2E8BBAF0A7}" presName="parentText" presStyleLbl="node1" presStyleIdx="0" presStyleCnt="5">
        <dgm:presLayoutVars>
          <dgm:chMax val="0"/>
          <dgm:bulletEnabled val="1"/>
        </dgm:presLayoutVars>
      </dgm:prSet>
      <dgm:spPr/>
    </dgm:pt>
    <dgm:pt modelId="{45F9FFE2-1C96-40CD-ABAD-518E722C66C7}" type="pres">
      <dgm:prSet presAssocID="{87272CCB-2C84-4B2F-AB42-77A41FF699FB}" presName="spacer" presStyleCnt="0"/>
      <dgm:spPr/>
    </dgm:pt>
    <dgm:pt modelId="{62D49247-2875-463F-B7D5-2FE52AD1B045}" type="pres">
      <dgm:prSet presAssocID="{8ADBB201-029D-4CA7-9FC6-DC705E87C8C3}" presName="parentText" presStyleLbl="node1" presStyleIdx="1" presStyleCnt="5">
        <dgm:presLayoutVars>
          <dgm:chMax val="0"/>
          <dgm:bulletEnabled val="1"/>
        </dgm:presLayoutVars>
      </dgm:prSet>
      <dgm:spPr/>
    </dgm:pt>
    <dgm:pt modelId="{376CA394-71E9-436B-9DF7-093CB0A8191F}" type="pres">
      <dgm:prSet presAssocID="{20DE072F-9232-4A28-84C6-772C353565A1}" presName="spacer" presStyleCnt="0"/>
      <dgm:spPr/>
    </dgm:pt>
    <dgm:pt modelId="{79E5177E-BC1C-4F7F-ADA7-1266D92EF66C}" type="pres">
      <dgm:prSet presAssocID="{734BAAAC-8DF2-4426-BD06-F95E2A3A5C48}" presName="parentText" presStyleLbl="node1" presStyleIdx="2" presStyleCnt="5">
        <dgm:presLayoutVars>
          <dgm:chMax val="0"/>
          <dgm:bulletEnabled val="1"/>
        </dgm:presLayoutVars>
      </dgm:prSet>
      <dgm:spPr/>
    </dgm:pt>
    <dgm:pt modelId="{F47883FC-4812-4EA0-9BD2-EF8CFFE6471C}" type="pres">
      <dgm:prSet presAssocID="{CC3C92BF-E974-4F3A-9612-F18DFA91495E}" presName="spacer" presStyleCnt="0"/>
      <dgm:spPr/>
    </dgm:pt>
    <dgm:pt modelId="{A610DE27-E59F-4C6D-8CB0-8211B01C270A}" type="pres">
      <dgm:prSet presAssocID="{144A6FBF-4441-4F59-B507-90FCF79200A8}" presName="parentText" presStyleLbl="node1" presStyleIdx="3" presStyleCnt="5">
        <dgm:presLayoutVars>
          <dgm:chMax val="0"/>
          <dgm:bulletEnabled val="1"/>
        </dgm:presLayoutVars>
      </dgm:prSet>
      <dgm:spPr/>
    </dgm:pt>
    <dgm:pt modelId="{915BA1AD-0E24-405E-94C1-175AB7FD1EBE}" type="pres">
      <dgm:prSet presAssocID="{1F3DA8F3-2FE7-4F8A-8161-AA7E20C05786}" presName="spacer" presStyleCnt="0"/>
      <dgm:spPr/>
    </dgm:pt>
    <dgm:pt modelId="{3EFD0A6B-C4E7-417C-B78B-697EC0AD5EBB}" type="pres">
      <dgm:prSet presAssocID="{AD5B6CC2-F6F0-4533-9EF3-826FCE4019C1}" presName="parentText" presStyleLbl="node1" presStyleIdx="4" presStyleCnt="5">
        <dgm:presLayoutVars>
          <dgm:chMax val="0"/>
          <dgm:bulletEnabled val="1"/>
        </dgm:presLayoutVars>
      </dgm:prSet>
      <dgm:spPr/>
    </dgm:pt>
  </dgm:ptLst>
  <dgm:cxnLst>
    <dgm:cxn modelId="{6987BA2F-4749-4D0A-9B95-B7CEF10EBFE6}" srcId="{0ECC1F9A-8F2E-4D9A-B80B-14FF23025E92}" destId="{144A6FBF-4441-4F59-B507-90FCF79200A8}" srcOrd="3" destOrd="0" parTransId="{CAABC29D-B18E-4CDF-A16D-4F23C76D6542}" sibTransId="{1F3DA8F3-2FE7-4F8A-8161-AA7E20C05786}"/>
    <dgm:cxn modelId="{7348CE38-A08C-4F9D-9A95-4CE76752554B}" type="presOf" srcId="{544A3733-3A2A-4BC9-8E89-EF2E8BBAF0A7}" destId="{348662D9-CBBF-4BF7-8648-C8F118366E25}" srcOrd="0" destOrd="0" presId="urn:microsoft.com/office/officeart/2005/8/layout/vList2"/>
    <dgm:cxn modelId="{2DAC493B-193D-4EBB-935A-F32B912DD651}" srcId="{0ECC1F9A-8F2E-4D9A-B80B-14FF23025E92}" destId="{8ADBB201-029D-4CA7-9FC6-DC705E87C8C3}" srcOrd="1" destOrd="0" parTransId="{22C45121-B24D-4FEA-A1C8-3C28D73078D2}" sibTransId="{20DE072F-9232-4A28-84C6-772C353565A1}"/>
    <dgm:cxn modelId="{437FDA3E-8A03-4700-AAD8-87B63A0D8E3E}" type="presOf" srcId="{0ECC1F9A-8F2E-4D9A-B80B-14FF23025E92}" destId="{9BF01DA8-0F35-45EA-BA62-C3D2AF473FF8}" srcOrd="0" destOrd="0" presId="urn:microsoft.com/office/officeart/2005/8/layout/vList2"/>
    <dgm:cxn modelId="{5530AB46-F906-4FB7-9FC6-897D9A99835A}" srcId="{0ECC1F9A-8F2E-4D9A-B80B-14FF23025E92}" destId="{544A3733-3A2A-4BC9-8E89-EF2E8BBAF0A7}" srcOrd="0" destOrd="0" parTransId="{ED07C7A2-E41C-4234-B07A-74F38CA21ECA}" sibTransId="{87272CCB-2C84-4B2F-AB42-77A41FF699FB}"/>
    <dgm:cxn modelId="{7334F84C-64FE-4D27-A79E-E775F17B2B7D}" srcId="{0ECC1F9A-8F2E-4D9A-B80B-14FF23025E92}" destId="{AD5B6CC2-F6F0-4533-9EF3-826FCE4019C1}" srcOrd="4" destOrd="0" parTransId="{4B19CB91-E410-4AB6-9F75-178A3F830F5E}" sibTransId="{91B20D74-7A19-44B2-B043-758E34562CC8}"/>
    <dgm:cxn modelId="{E65E7871-2656-43F4-B8F7-BCF24FC4A02A}" type="presOf" srcId="{144A6FBF-4441-4F59-B507-90FCF79200A8}" destId="{A610DE27-E59F-4C6D-8CB0-8211B01C270A}" srcOrd="0" destOrd="0" presId="urn:microsoft.com/office/officeart/2005/8/layout/vList2"/>
    <dgm:cxn modelId="{384F4758-3031-4A78-BE91-94FE66B363EA}" type="presOf" srcId="{AD5B6CC2-F6F0-4533-9EF3-826FCE4019C1}" destId="{3EFD0A6B-C4E7-417C-B78B-697EC0AD5EBB}" srcOrd="0" destOrd="0" presId="urn:microsoft.com/office/officeart/2005/8/layout/vList2"/>
    <dgm:cxn modelId="{9CDFCD88-1EFB-4648-8BDF-C6B64ABD493F}" type="presOf" srcId="{8ADBB201-029D-4CA7-9FC6-DC705E87C8C3}" destId="{62D49247-2875-463F-B7D5-2FE52AD1B045}" srcOrd="0" destOrd="0" presId="urn:microsoft.com/office/officeart/2005/8/layout/vList2"/>
    <dgm:cxn modelId="{9938B295-C06E-4CE3-98D3-1D6C6C55A4E8}" srcId="{0ECC1F9A-8F2E-4D9A-B80B-14FF23025E92}" destId="{734BAAAC-8DF2-4426-BD06-F95E2A3A5C48}" srcOrd="2" destOrd="0" parTransId="{B98489E7-BB6E-4434-B35D-58068FFE2A08}" sibTransId="{CC3C92BF-E974-4F3A-9612-F18DFA91495E}"/>
    <dgm:cxn modelId="{32F972AF-B6D2-4466-8182-F95C533AB9AD}" type="presOf" srcId="{734BAAAC-8DF2-4426-BD06-F95E2A3A5C48}" destId="{79E5177E-BC1C-4F7F-ADA7-1266D92EF66C}" srcOrd="0" destOrd="0" presId="urn:microsoft.com/office/officeart/2005/8/layout/vList2"/>
    <dgm:cxn modelId="{2581DA58-D16C-42CD-AC42-02DB9D5DC7DC}" type="presParOf" srcId="{9BF01DA8-0F35-45EA-BA62-C3D2AF473FF8}" destId="{348662D9-CBBF-4BF7-8648-C8F118366E25}" srcOrd="0" destOrd="0" presId="urn:microsoft.com/office/officeart/2005/8/layout/vList2"/>
    <dgm:cxn modelId="{9AA43C50-85FD-4FE1-95F2-EF66B6189BBC}" type="presParOf" srcId="{9BF01DA8-0F35-45EA-BA62-C3D2AF473FF8}" destId="{45F9FFE2-1C96-40CD-ABAD-518E722C66C7}" srcOrd="1" destOrd="0" presId="urn:microsoft.com/office/officeart/2005/8/layout/vList2"/>
    <dgm:cxn modelId="{A20BC8AB-0E1F-4030-9C34-3FBD4EABAB47}" type="presParOf" srcId="{9BF01DA8-0F35-45EA-BA62-C3D2AF473FF8}" destId="{62D49247-2875-463F-B7D5-2FE52AD1B045}" srcOrd="2" destOrd="0" presId="urn:microsoft.com/office/officeart/2005/8/layout/vList2"/>
    <dgm:cxn modelId="{807DEB52-EB3B-4EDA-B841-692151105162}" type="presParOf" srcId="{9BF01DA8-0F35-45EA-BA62-C3D2AF473FF8}" destId="{376CA394-71E9-436B-9DF7-093CB0A8191F}" srcOrd="3" destOrd="0" presId="urn:microsoft.com/office/officeart/2005/8/layout/vList2"/>
    <dgm:cxn modelId="{9EF6B923-AE80-4FDA-B939-A8C85B34E4C1}" type="presParOf" srcId="{9BF01DA8-0F35-45EA-BA62-C3D2AF473FF8}" destId="{79E5177E-BC1C-4F7F-ADA7-1266D92EF66C}" srcOrd="4" destOrd="0" presId="urn:microsoft.com/office/officeart/2005/8/layout/vList2"/>
    <dgm:cxn modelId="{61E42B42-F604-4730-8B13-9A11D3EDCC5D}" type="presParOf" srcId="{9BF01DA8-0F35-45EA-BA62-C3D2AF473FF8}" destId="{F47883FC-4812-4EA0-9BD2-EF8CFFE6471C}" srcOrd="5" destOrd="0" presId="urn:microsoft.com/office/officeart/2005/8/layout/vList2"/>
    <dgm:cxn modelId="{40D20CC4-C185-4038-8EAB-FA8FEFFF1591}" type="presParOf" srcId="{9BF01DA8-0F35-45EA-BA62-C3D2AF473FF8}" destId="{A610DE27-E59F-4C6D-8CB0-8211B01C270A}" srcOrd="6" destOrd="0" presId="urn:microsoft.com/office/officeart/2005/8/layout/vList2"/>
    <dgm:cxn modelId="{164C1DE7-3859-4FB1-BB23-6FE56EC4B839}" type="presParOf" srcId="{9BF01DA8-0F35-45EA-BA62-C3D2AF473FF8}" destId="{915BA1AD-0E24-405E-94C1-175AB7FD1EBE}" srcOrd="7" destOrd="0" presId="urn:microsoft.com/office/officeart/2005/8/layout/vList2"/>
    <dgm:cxn modelId="{1EF17524-9A9D-4DFF-8FAB-C88F2AD27F4E}" type="presParOf" srcId="{9BF01DA8-0F35-45EA-BA62-C3D2AF473FF8}" destId="{3EFD0A6B-C4E7-417C-B78B-697EC0AD5E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11B58-0F90-41AD-942F-642208F57E6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C9CB7B1-FE9C-496B-8AC4-C22281C18981}">
      <dgm:prSet/>
      <dgm:spPr/>
      <dgm:t>
        <a:bodyPr/>
        <a:lstStyle/>
        <a:p>
          <a:r>
            <a:rPr lang="en-US"/>
            <a:t>In postmenopausal women, genitourinary syndrome of menopause is a common cause.</a:t>
          </a:r>
        </a:p>
      </dgm:t>
    </dgm:pt>
    <dgm:pt modelId="{00139B64-B2C4-48E3-99EF-0624B9DC4AF3}" type="parTrans" cxnId="{13AE1196-D475-4537-A46D-01A70A1F302F}">
      <dgm:prSet/>
      <dgm:spPr/>
      <dgm:t>
        <a:bodyPr/>
        <a:lstStyle/>
        <a:p>
          <a:endParaRPr lang="en-US"/>
        </a:p>
      </dgm:t>
    </dgm:pt>
    <dgm:pt modelId="{74EC66D1-1F39-445A-B97F-8D9F16C59B84}" type="sibTrans" cxnId="{13AE1196-D475-4537-A46D-01A70A1F302F}">
      <dgm:prSet/>
      <dgm:spPr/>
      <dgm:t>
        <a:bodyPr/>
        <a:lstStyle/>
        <a:p>
          <a:endParaRPr lang="en-US"/>
        </a:p>
      </dgm:t>
    </dgm:pt>
    <dgm:pt modelId="{1266E21A-9C03-4180-B962-5C15937C42EB}">
      <dgm:prSet/>
      <dgm:spPr/>
      <dgm:t>
        <a:bodyPr/>
        <a:lstStyle/>
        <a:p>
          <a:r>
            <a:rPr lang="en-US"/>
            <a:t>Women who are incontinent or bedbound may develop chemical vulvitis.</a:t>
          </a:r>
        </a:p>
      </dgm:t>
    </dgm:pt>
    <dgm:pt modelId="{66A3DC11-6409-48BE-8519-1FEE013BA935}" type="parTrans" cxnId="{4736A119-18B5-4F42-A064-4A82EBEB1C07}">
      <dgm:prSet/>
      <dgm:spPr/>
      <dgm:t>
        <a:bodyPr/>
        <a:lstStyle/>
        <a:p>
          <a:endParaRPr lang="en-US"/>
        </a:p>
      </dgm:t>
    </dgm:pt>
    <dgm:pt modelId="{048EAA31-F16F-4DB4-AF46-A0565B3ADE21}" type="sibTrans" cxnId="{4736A119-18B5-4F42-A064-4A82EBEB1C07}">
      <dgm:prSet/>
      <dgm:spPr/>
      <dgm:t>
        <a:bodyPr/>
        <a:lstStyle/>
        <a:p>
          <a:endParaRPr lang="en-US"/>
        </a:p>
      </dgm:t>
    </dgm:pt>
    <dgm:pt modelId="{A65B861E-A0E8-479E-8564-347F6D0C984B}" type="pres">
      <dgm:prSet presAssocID="{C3E11B58-0F90-41AD-942F-642208F57E6B}" presName="hierChild1" presStyleCnt="0">
        <dgm:presLayoutVars>
          <dgm:chPref val="1"/>
          <dgm:dir/>
          <dgm:animOne val="branch"/>
          <dgm:animLvl val="lvl"/>
          <dgm:resizeHandles/>
        </dgm:presLayoutVars>
      </dgm:prSet>
      <dgm:spPr/>
    </dgm:pt>
    <dgm:pt modelId="{67F271BF-9C35-4F7B-A59C-71E7A15F14BF}" type="pres">
      <dgm:prSet presAssocID="{3C9CB7B1-FE9C-496B-8AC4-C22281C18981}" presName="hierRoot1" presStyleCnt="0"/>
      <dgm:spPr/>
    </dgm:pt>
    <dgm:pt modelId="{83020552-53C1-4AE1-8D1D-4F5C6608F8EF}" type="pres">
      <dgm:prSet presAssocID="{3C9CB7B1-FE9C-496B-8AC4-C22281C18981}" presName="composite" presStyleCnt="0"/>
      <dgm:spPr/>
    </dgm:pt>
    <dgm:pt modelId="{D879C2CA-12DD-41C2-AB4F-3F50B2BB32FD}" type="pres">
      <dgm:prSet presAssocID="{3C9CB7B1-FE9C-496B-8AC4-C22281C18981}" presName="background" presStyleLbl="node0" presStyleIdx="0" presStyleCnt="2"/>
      <dgm:spPr/>
    </dgm:pt>
    <dgm:pt modelId="{B1F2C5C4-0C26-4F23-992E-BFD307CC9A54}" type="pres">
      <dgm:prSet presAssocID="{3C9CB7B1-FE9C-496B-8AC4-C22281C18981}" presName="text" presStyleLbl="fgAcc0" presStyleIdx="0" presStyleCnt="2">
        <dgm:presLayoutVars>
          <dgm:chPref val="3"/>
        </dgm:presLayoutVars>
      </dgm:prSet>
      <dgm:spPr/>
    </dgm:pt>
    <dgm:pt modelId="{5D6712B1-1C8F-457F-A2DD-C68231F642EA}" type="pres">
      <dgm:prSet presAssocID="{3C9CB7B1-FE9C-496B-8AC4-C22281C18981}" presName="hierChild2" presStyleCnt="0"/>
      <dgm:spPr/>
    </dgm:pt>
    <dgm:pt modelId="{C3C033FE-897B-4391-BABF-358F2B3EBFB4}" type="pres">
      <dgm:prSet presAssocID="{1266E21A-9C03-4180-B962-5C15937C42EB}" presName="hierRoot1" presStyleCnt="0"/>
      <dgm:spPr/>
    </dgm:pt>
    <dgm:pt modelId="{BC85A7ED-7537-4BB6-90BF-2C8BAA12445A}" type="pres">
      <dgm:prSet presAssocID="{1266E21A-9C03-4180-B962-5C15937C42EB}" presName="composite" presStyleCnt="0"/>
      <dgm:spPr/>
    </dgm:pt>
    <dgm:pt modelId="{CAF9FC38-DAAB-461E-B290-28402A3C637E}" type="pres">
      <dgm:prSet presAssocID="{1266E21A-9C03-4180-B962-5C15937C42EB}" presName="background" presStyleLbl="node0" presStyleIdx="1" presStyleCnt="2"/>
      <dgm:spPr/>
    </dgm:pt>
    <dgm:pt modelId="{AEC94BF5-19FF-481A-885B-5B65E312AB41}" type="pres">
      <dgm:prSet presAssocID="{1266E21A-9C03-4180-B962-5C15937C42EB}" presName="text" presStyleLbl="fgAcc0" presStyleIdx="1" presStyleCnt="2">
        <dgm:presLayoutVars>
          <dgm:chPref val="3"/>
        </dgm:presLayoutVars>
      </dgm:prSet>
      <dgm:spPr/>
    </dgm:pt>
    <dgm:pt modelId="{1F688B99-D21E-47A2-A7A4-3EA2BE2CBBE9}" type="pres">
      <dgm:prSet presAssocID="{1266E21A-9C03-4180-B962-5C15937C42EB}" presName="hierChild2" presStyleCnt="0"/>
      <dgm:spPr/>
    </dgm:pt>
  </dgm:ptLst>
  <dgm:cxnLst>
    <dgm:cxn modelId="{CEAC1309-C95D-438B-8DFA-BFE4350FF954}" type="presOf" srcId="{C3E11B58-0F90-41AD-942F-642208F57E6B}" destId="{A65B861E-A0E8-479E-8564-347F6D0C984B}" srcOrd="0" destOrd="0" presId="urn:microsoft.com/office/officeart/2005/8/layout/hierarchy1"/>
    <dgm:cxn modelId="{4736A119-18B5-4F42-A064-4A82EBEB1C07}" srcId="{C3E11B58-0F90-41AD-942F-642208F57E6B}" destId="{1266E21A-9C03-4180-B962-5C15937C42EB}" srcOrd="1" destOrd="0" parTransId="{66A3DC11-6409-48BE-8519-1FEE013BA935}" sibTransId="{048EAA31-F16F-4DB4-AF46-A0565B3ADE21}"/>
    <dgm:cxn modelId="{13AE1196-D475-4537-A46D-01A70A1F302F}" srcId="{C3E11B58-0F90-41AD-942F-642208F57E6B}" destId="{3C9CB7B1-FE9C-496B-8AC4-C22281C18981}" srcOrd="0" destOrd="0" parTransId="{00139B64-B2C4-48E3-99EF-0624B9DC4AF3}" sibTransId="{74EC66D1-1F39-445A-B97F-8D9F16C59B84}"/>
    <dgm:cxn modelId="{3D22AEBB-74AA-492A-B596-70DEBCF5B4EC}" type="presOf" srcId="{1266E21A-9C03-4180-B962-5C15937C42EB}" destId="{AEC94BF5-19FF-481A-885B-5B65E312AB41}" srcOrd="0" destOrd="0" presId="urn:microsoft.com/office/officeart/2005/8/layout/hierarchy1"/>
    <dgm:cxn modelId="{8A1F5CDF-1F70-4FC9-8C66-0A500472E0D5}" type="presOf" srcId="{3C9CB7B1-FE9C-496B-8AC4-C22281C18981}" destId="{B1F2C5C4-0C26-4F23-992E-BFD307CC9A54}" srcOrd="0" destOrd="0" presId="urn:microsoft.com/office/officeart/2005/8/layout/hierarchy1"/>
    <dgm:cxn modelId="{DAC7156C-0290-40F9-A33F-8D4144B09DD3}" type="presParOf" srcId="{A65B861E-A0E8-479E-8564-347F6D0C984B}" destId="{67F271BF-9C35-4F7B-A59C-71E7A15F14BF}" srcOrd="0" destOrd="0" presId="urn:microsoft.com/office/officeart/2005/8/layout/hierarchy1"/>
    <dgm:cxn modelId="{8775B8C1-E985-4CAB-AFFD-4C31D2504136}" type="presParOf" srcId="{67F271BF-9C35-4F7B-A59C-71E7A15F14BF}" destId="{83020552-53C1-4AE1-8D1D-4F5C6608F8EF}" srcOrd="0" destOrd="0" presId="urn:microsoft.com/office/officeart/2005/8/layout/hierarchy1"/>
    <dgm:cxn modelId="{F9328E3F-EA15-464F-A10E-7F10A14411EF}" type="presParOf" srcId="{83020552-53C1-4AE1-8D1D-4F5C6608F8EF}" destId="{D879C2CA-12DD-41C2-AB4F-3F50B2BB32FD}" srcOrd="0" destOrd="0" presId="urn:microsoft.com/office/officeart/2005/8/layout/hierarchy1"/>
    <dgm:cxn modelId="{0929BB37-5CBD-414C-BB90-AB944E984AD5}" type="presParOf" srcId="{83020552-53C1-4AE1-8D1D-4F5C6608F8EF}" destId="{B1F2C5C4-0C26-4F23-992E-BFD307CC9A54}" srcOrd="1" destOrd="0" presId="urn:microsoft.com/office/officeart/2005/8/layout/hierarchy1"/>
    <dgm:cxn modelId="{3BE6271E-FA1D-40C4-8844-9C50F9FAE294}" type="presParOf" srcId="{67F271BF-9C35-4F7B-A59C-71E7A15F14BF}" destId="{5D6712B1-1C8F-457F-A2DD-C68231F642EA}" srcOrd="1" destOrd="0" presId="urn:microsoft.com/office/officeart/2005/8/layout/hierarchy1"/>
    <dgm:cxn modelId="{5A8831B1-E6AD-4702-89B3-489E72C7C86B}" type="presParOf" srcId="{A65B861E-A0E8-479E-8564-347F6D0C984B}" destId="{C3C033FE-897B-4391-BABF-358F2B3EBFB4}" srcOrd="1" destOrd="0" presId="urn:microsoft.com/office/officeart/2005/8/layout/hierarchy1"/>
    <dgm:cxn modelId="{18047373-C38D-40F9-89AD-7B08E66F01BC}" type="presParOf" srcId="{C3C033FE-897B-4391-BABF-358F2B3EBFB4}" destId="{BC85A7ED-7537-4BB6-90BF-2C8BAA12445A}" srcOrd="0" destOrd="0" presId="urn:microsoft.com/office/officeart/2005/8/layout/hierarchy1"/>
    <dgm:cxn modelId="{CF2E83D2-9904-4BE5-ACEF-02EF70A31093}" type="presParOf" srcId="{BC85A7ED-7537-4BB6-90BF-2C8BAA12445A}" destId="{CAF9FC38-DAAB-461E-B290-28402A3C637E}" srcOrd="0" destOrd="0" presId="urn:microsoft.com/office/officeart/2005/8/layout/hierarchy1"/>
    <dgm:cxn modelId="{21A72AFF-1E53-46E2-A9D0-99202E2BA9CD}" type="presParOf" srcId="{BC85A7ED-7537-4BB6-90BF-2C8BAA12445A}" destId="{AEC94BF5-19FF-481A-885B-5B65E312AB41}" srcOrd="1" destOrd="0" presId="urn:microsoft.com/office/officeart/2005/8/layout/hierarchy1"/>
    <dgm:cxn modelId="{439D5047-74B8-46C0-8811-9883F5F6B9E8}" type="presParOf" srcId="{C3C033FE-897B-4391-BABF-358F2B3EBFB4}" destId="{1F688B99-D21E-47A2-A7A4-3EA2BE2CBB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82DAF-ED57-4BB8-BDBF-D385CF8DDC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D135B9-8485-47D6-86F2-927F5EDD9375}">
      <dgm:prSet/>
      <dgm:spPr/>
      <dgm:t>
        <a:bodyPr/>
        <a:lstStyle/>
        <a:p>
          <a:r>
            <a:rPr lang="en-US"/>
            <a:t>Macule = small (&lt;1.5 cm) discolored, flat, non-palpable area</a:t>
          </a:r>
        </a:p>
      </dgm:t>
    </dgm:pt>
    <dgm:pt modelId="{F535B823-9E02-4DC1-B90C-78BB49E8A5E3}" type="parTrans" cxnId="{459ED1E5-FB70-4EEC-9B1C-D605623B4CF9}">
      <dgm:prSet/>
      <dgm:spPr/>
      <dgm:t>
        <a:bodyPr/>
        <a:lstStyle/>
        <a:p>
          <a:endParaRPr lang="en-US"/>
        </a:p>
      </dgm:t>
    </dgm:pt>
    <dgm:pt modelId="{452A7CC8-8861-4453-9492-134B4513AD4F}" type="sibTrans" cxnId="{459ED1E5-FB70-4EEC-9B1C-D605623B4CF9}">
      <dgm:prSet/>
      <dgm:spPr/>
      <dgm:t>
        <a:bodyPr/>
        <a:lstStyle/>
        <a:p>
          <a:endParaRPr lang="en-US"/>
        </a:p>
      </dgm:t>
    </dgm:pt>
    <dgm:pt modelId="{A3F8B36A-AF23-4596-B3EA-3FB906240357}">
      <dgm:prSet/>
      <dgm:spPr/>
      <dgm:t>
        <a:bodyPr/>
        <a:lstStyle/>
        <a:p>
          <a:r>
            <a:rPr lang="en-US"/>
            <a:t>Patch = large (&gt;1.5 cm) discolored, flat, non-palpable area</a:t>
          </a:r>
        </a:p>
      </dgm:t>
    </dgm:pt>
    <dgm:pt modelId="{E7F8DA3C-A730-4962-AAB5-8AF61451893B}" type="parTrans" cxnId="{D065DAF5-0889-48E9-8238-53FC82411622}">
      <dgm:prSet/>
      <dgm:spPr/>
      <dgm:t>
        <a:bodyPr/>
        <a:lstStyle/>
        <a:p>
          <a:endParaRPr lang="en-US"/>
        </a:p>
      </dgm:t>
    </dgm:pt>
    <dgm:pt modelId="{33481C71-A702-4EA6-B636-608A09C362BF}" type="sibTrans" cxnId="{D065DAF5-0889-48E9-8238-53FC82411622}">
      <dgm:prSet/>
      <dgm:spPr/>
      <dgm:t>
        <a:bodyPr/>
        <a:lstStyle/>
        <a:p>
          <a:endParaRPr lang="en-US"/>
        </a:p>
      </dgm:t>
    </dgm:pt>
    <dgm:pt modelId="{0430F5A8-B23B-44A6-AB27-9B733C3CE9A9}">
      <dgm:prSet/>
      <dgm:spPr/>
      <dgm:t>
        <a:bodyPr/>
        <a:lstStyle/>
        <a:p>
          <a:r>
            <a:rPr lang="en-US"/>
            <a:t>Papule = small (&lt;1.5 cm) elevated and palpable lesion</a:t>
          </a:r>
        </a:p>
      </dgm:t>
    </dgm:pt>
    <dgm:pt modelId="{4E5FBD54-27EE-4164-AF45-4BBDDBFF9018}" type="parTrans" cxnId="{E0E2E25D-2554-4684-9E75-EC8551F851C3}">
      <dgm:prSet/>
      <dgm:spPr/>
      <dgm:t>
        <a:bodyPr/>
        <a:lstStyle/>
        <a:p>
          <a:endParaRPr lang="en-US"/>
        </a:p>
      </dgm:t>
    </dgm:pt>
    <dgm:pt modelId="{24B17464-DB0B-48E1-96B5-19EE4584A33A}" type="sibTrans" cxnId="{E0E2E25D-2554-4684-9E75-EC8551F851C3}">
      <dgm:prSet/>
      <dgm:spPr/>
      <dgm:t>
        <a:bodyPr/>
        <a:lstStyle/>
        <a:p>
          <a:endParaRPr lang="en-US"/>
        </a:p>
      </dgm:t>
    </dgm:pt>
    <dgm:pt modelId="{4FC75D04-1F04-4ABD-B387-1278FF1FB9FF}">
      <dgm:prSet/>
      <dgm:spPr/>
      <dgm:t>
        <a:bodyPr/>
        <a:lstStyle/>
        <a:p>
          <a:r>
            <a:rPr lang="en-US"/>
            <a:t>Plaque = large (&gt;1.5 cm) elevated, palpable and flat-topped lesion</a:t>
          </a:r>
        </a:p>
      </dgm:t>
    </dgm:pt>
    <dgm:pt modelId="{DB0C97BF-E9AF-4806-AC03-B9B15399F3AA}" type="parTrans" cxnId="{A9223711-B2F8-4E9A-9AA5-94E481932DA6}">
      <dgm:prSet/>
      <dgm:spPr/>
      <dgm:t>
        <a:bodyPr/>
        <a:lstStyle/>
        <a:p>
          <a:endParaRPr lang="en-US"/>
        </a:p>
      </dgm:t>
    </dgm:pt>
    <dgm:pt modelId="{02A36AF5-8ADE-4E24-A543-C4B7904314DB}" type="sibTrans" cxnId="{A9223711-B2F8-4E9A-9AA5-94E481932DA6}">
      <dgm:prSet/>
      <dgm:spPr/>
      <dgm:t>
        <a:bodyPr/>
        <a:lstStyle/>
        <a:p>
          <a:endParaRPr lang="en-US"/>
        </a:p>
      </dgm:t>
    </dgm:pt>
    <dgm:pt modelId="{5834A3D6-BD21-4F99-BBD0-CBED71DB118A}">
      <dgm:prSet/>
      <dgm:spPr/>
      <dgm:t>
        <a:bodyPr/>
        <a:lstStyle/>
        <a:p>
          <a:r>
            <a:rPr lang="en-US"/>
            <a:t>Nodule = large papule (&gt;1.5 cm), often hemispherical or poorly demarcated; on the surface; cystic or solid lesion</a:t>
          </a:r>
        </a:p>
      </dgm:t>
    </dgm:pt>
    <dgm:pt modelId="{88EC536B-AFEF-4140-B1C0-2180AC1293D1}" type="parTrans" cxnId="{5C7C6C12-420F-4D6A-9DF2-95514B6D74DC}">
      <dgm:prSet/>
      <dgm:spPr/>
      <dgm:t>
        <a:bodyPr/>
        <a:lstStyle/>
        <a:p>
          <a:endParaRPr lang="en-US"/>
        </a:p>
      </dgm:t>
    </dgm:pt>
    <dgm:pt modelId="{6E49F795-FC5C-4199-B380-7A478BA9D31E}" type="sibTrans" cxnId="{5C7C6C12-420F-4D6A-9DF2-95514B6D74DC}">
      <dgm:prSet/>
      <dgm:spPr/>
      <dgm:t>
        <a:bodyPr/>
        <a:lstStyle/>
        <a:p>
          <a:endParaRPr lang="en-US"/>
        </a:p>
      </dgm:t>
    </dgm:pt>
    <dgm:pt modelId="{B0EBED9E-29AE-4CB4-8CE7-48FDFEDCC3C5}">
      <dgm:prSet/>
      <dgm:spPr/>
      <dgm:t>
        <a:bodyPr/>
        <a:lstStyle/>
        <a:p>
          <a:r>
            <a:rPr lang="en-US"/>
            <a:t>Vesicle = small (&lt;0.5 cm) blister containing clear fluid</a:t>
          </a:r>
        </a:p>
      </dgm:t>
    </dgm:pt>
    <dgm:pt modelId="{BF65D0D0-4B90-4A71-9C35-8E700415EFEC}" type="parTrans" cxnId="{F3607B74-3BEE-4391-B475-A730174C1C73}">
      <dgm:prSet/>
      <dgm:spPr/>
      <dgm:t>
        <a:bodyPr/>
        <a:lstStyle/>
        <a:p>
          <a:endParaRPr lang="en-US"/>
        </a:p>
      </dgm:t>
    </dgm:pt>
    <dgm:pt modelId="{FCE19863-9A5B-48B0-A349-E6BFAB8D666A}" type="sibTrans" cxnId="{F3607B74-3BEE-4391-B475-A730174C1C73}">
      <dgm:prSet/>
      <dgm:spPr/>
      <dgm:t>
        <a:bodyPr/>
        <a:lstStyle/>
        <a:p>
          <a:endParaRPr lang="en-US"/>
        </a:p>
      </dgm:t>
    </dgm:pt>
    <dgm:pt modelId="{4ECB7560-8E75-4209-8417-23F73D8C9A17}">
      <dgm:prSet/>
      <dgm:spPr/>
      <dgm:t>
        <a:bodyPr/>
        <a:lstStyle/>
        <a:p>
          <a:r>
            <a:rPr lang="en-US"/>
            <a:t>Bulla = large (&gt;0.5 cm) blister containing clear fluid</a:t>
          </a:r>
        </a:p>
      </dgm:t>
    </dgm:pt>
    <dgm:pt modelId="{520CA511-8A77-45A0-805C-61EB9EEAE068}" type="parTrans" cxnId="{F5EABCCB-3361-4547-AF18-6CB7C42491EA}">
      <dgm:prSet/>
      <dgm:spPr/>
      <dgm:t>
        <a:bodyPr/>
        <a:lstStyle/>
        <a:p>
          <a:endParaRPr lang="en-US"/>
        </a:p>
      </dgm:t>
    </dgm:pt>
    <dgm:pt modelId="{59389A8E-78FF-4A23-B0DB-85057CFA7CC4}" type="sibTrans" cxnId="{F5EABCCB-3361-4547-AF18-6CB7C42491EA}">
      <dgm:prSet/>
      <dgm:spPr/>
      <dgm:t>
        <a:bodyPr/>
        <a:lstStyle/>
        <a:p>
          <a:endParaRPr lang="en-US"/>
        </a:p>
      </dgm:t>
    </dgm:pt>
    <dgm:pt modelId="{026E3866-D4FF-4A25-8649-4884AD6C3792}">
      <dgm:prSet/>
      <dgm:spPr/>
      <dgm:t>
        <a:bodyPr/>
        <a:lstStyle/>
        <a:p>
          <a:r>
            <a:rPr lang="en-US"/>
            <a:t>Pustule = pus-filled blister; content is white or yellow</a:t>
          </a:r>
        </a:p>
      </dgm:t>
    </dgm:pt>
    <dgm:pt modelId="{274D359B-9B87-4A07-BFB7-4678E32472BE}" type="parTrans" cxnId="{BA68AA11-62B5-4D85-AF90-3D23804CD410}">
      <dgm:prSet/>
      <dgm:spPr/>
      <dgm:t>
        <a:bodyPr/>
        <a:lstStyle/>
        <a:p>
          <a:endParaRPr lang="en-US"/>
        </a:p>
      </dgm:t>
    </dgm:pt>
    <dgm:pt modelId="{EDF12920-F02C-4220-AE62-C54E5C5A3F4A}" type="sibTrans" cxnId="{BA68AA11-62B5-4D85-AF90-3D23804CD410}">
      <dgm:prSet/>
      <dgm:spPr/>
      <dgm:t>
        <a:bodyPr/>
        <a:lstStyle/>
        <a:p>
          <a:endParaRPr lang="en-US"/>
        </a:p>
      </dgm:t>
    </dgm:pt>
    <dgm:pt modelId="{41AF9C88-E241-48F3-A84A-98B42ADACA3B}" type="pres">
      <dgm:prSet presAssocID="{E0A82DAF-ED57-4BB8-BDBF-D385CF8DDC71}" presName="linear" presStyleCnt="0">
        <dgm:presLayoutVars>
          <dgm:animLvl val="lvl"/>
          <dgm:resizeHandles val="exact"/>
        </dgm:presLayoutVars>
      </dgm:prSet>
      <dgm:spPr/>
    </dgm:pt>
    <dgm:pt modelId="{9853D5B3-E7BF-4223-A075-895388FD68AA}" type="pres">
      <dgm:prSet presAssocID="{2FD135B9-8485-47D6-86F2-927F5EDD9375}" presName="parentText" presStyleLbl="node1" presStyleIdx="0" presStyleCnt="8">
        <dgm:presLayoutVars>
          <dgm:chMax val="0"/>
          <dgm:bulletEnabled val="1"/>
        </dgm:presLayoutVars>
      </dgm:prSet>
      <dgm:spPr/>
    </dgm:pt>
    <dgm:pt modelId="{DFB2D385-9D9E-413E-B364-B15A5AAB50D6}" type="pres">
      <dgm:prSet presAssocID="{452A7CC8-8861-4453-9492-134B4513AD4F}" presName="spacer" presStyleCnt="0"/>
      <dgm:spPr/>
    </dgm:pt>
    <dgm:pt modelId="{6208BABC-21FC-4B62-8BB5-6D5C597F6BB3}" type="pres">
      <dgm:prSet presAssocID="{A3F8B36A-AF23-4596-B3EA-3FB906240357}" presName="parentText" presStyleLbl="node1" presStyleIdx="1" presStyleCnt="8">
        <dgm:presLayoutVars>
          <dgm:chMax val="0"/>
          <dgm:bulletEnabled val="1"/>
        </dgm:presLayoutVars>
      </dgm:prSet>
      <dgm:spPr/>
    </dgm:pt>
    <dgm:pt modelId="{E4BF09EB-9573-4735-A850-1D60D0692FC9}" type="pres">
      <dgm:prSet presAssocID="{33481C71-A702-4EA6-B636-608A09C362BF}" presName="spacer" presStyleCnt="0"/>
      <dgm:spPr/>
    </dgm:pt>
    <dgm:pt modelId="{9936737A-0E99-4758-BD21-95A37D7582BE}" type="pres">
      <dgm:prSet presAssocID="{0430F5A8-B23B-44A6-AB27-9B733C3CE9A9}" presName="parentText" presStyleLbl="node1" presStyleIdx="2" presStyleCnt="8">
        <dgm:presLayoutVars>
          <dgm:chMax val="0"/>
          <dgm:bulletEnabled val="1"/>
        </dgm:presLayoutVars>
      </dgm:prSet>
      <dgm:spPr/>
    </dgm:pt>
    <dgm:pt modelId="{5E27F854-8BAF-4E28-9333-1A2F00663021}" type="pres">
      <dgm:prSet presAssocID="{24B17464-DB0B-48E1-96B5-19EE4584A33A}" presName="spacer" presStyleCnt="0"/>
      <dgm:spPr/>
    </dgm:pt>
    <dgm:pt modelId="{458DE08E-B876-4F85-9DBB-8C14EA5C6DC8}" type="pres">
      <dgm:prSet presAssocID="{4FC75D04-1F04-4ABD-B387-1278FF1FB9FF}" presName="parentText" presStyleLbl="node1" presStyleIdx="3" presStyleCnt="8">
        <dgm:presLayoutVars>
          <dgm:chMax val="0"/>
          <dgm:bulletEnabled val="1"/>
        </dgm:presLayoutVars>
      </dgm:prSet>
      <dgm:spPr/>
    </dgm:pt>
    <dgm:pt modelId="{F2197411-EFE7-43B4-9F6B-412C57D63615}" type="pres">
      <dgm:prSet presAssocID="{02A36AF5-8ADE-4E24-A543-C4B7904314DB}" presName="spacer" presStyleCnt="0"/>
      <dgm:spPr/>
    </dgm:pt>
    <dgm:pt modelId="{6946B8C0-A223-4612-A204-0A959484D68F}" type="pres">
      <dgm:prSet presAssocID="{5834A3D6-BD21-4F99-BBD0-CBED71DB118A}" presName="parentText" presStyleLbl="node1" presStyleIdx="4" presStyleCnt="8">
        <dgm:presLayoutVars>
          <dgm:chMax val="0"/>
          <dgm:bulletEnabled val="1"/>
        </dgm:presLayoutVars>
      </dgm:prSet>
      <dgm:spPr/>
    </dgm:pt>
    <dgm:pt modelId="{783B98EC-E9BB-46ED-B7CC-37346A941149}" type="pres">
      <dgm:prSet presAssocID="{6E49F795-FC5C-4199-B380-7A478BA9D31E}" presName="spacer" presStyleCnt="0"/>
      <dgm:spPr/>
    </dgm:pt>
    <dgm:pt modelId="{0B5ADE77-5AAF-4135-9EB1-814986A984EF}" type="pres">
      <dgm:prSet presAssocID="{B0EBED9E-29AE-4CB4-8CE7-48FDFEDCC3C5}" presName="parentText" presStyleLbl="node1" presStyleIdx="5" presStyleCnt="8">
        <dgm:presLayoutVars>
          <dgm:chMax val="0"/>
          <dgm:bulletEnabled val="1"/>
        </dgm:presLayoutVars>
      </dgm:prSet>
      <dgm:spPr/>
    </dgm:pt>
    <dgm:pt modelId="{9BE7DB1F-6096-4C17-BAF2-F3D05053CD61}" type="pres">
      <dgm:prSet presAssocID="{FCE19863-9A5B-48B0-A349-E6BFAB8D666A}" presName="spacer" presStyleCnt="0"/>
      <dgm:spPr/>
    </dgm:pt>
    <dgm:pt modelId="{3E0D43D9-4C27-41D5-A8FA-9244366D397B}" type="pres">
      <dgm:prSet presAssocID="{4ECB7560-8E75-4209-8417-23F73D8C9A17}" presName="parentText" presStyleLbl="node1" presStyleIdx="6" presStyleCnt="8">
        <dgm:presLayoutVars>
          <dgm:chMax val="0"/>
          <dgm:bulletEnabled val="1"/>
        </dgm:presLayoutVars>
      </dgm:prSet>
      <dgm:spPr/>
    </dgm:pt>
    <dgm:pt modelId="{15A67C4C-F34E-4D7B-BEC2-FC88F6B7512F}" type="pres">
      <dgm:prSet presAssocID="{59389A8E-78FF-4A23-B0DB-85057CFA7CC4}" presName="spacer" presStyleCnt="0"/>
      <dgm:spPr/>
    </dgm:pt>
    <dgm:pt modelId="{DFC1FF28-074C-415C-A50E-3DD4E44DE87B}" type="pres">
      <dgm:prSet presAssocID="{026E3866-D4FF-4A25-8649-4884AD6C3792}" presName="parentText" presStyleLbl="node1" presStyleIdx="7" presStyleCnt="8">
        <dgm:presLayoutVars>
          <dgm:chMax val="0"/>
          <dgm:bulletEnabled val="1"/>
        </dgm:presLayoutVars>
      </dgm:prSet>
      <dgm:spPr/>
    </dgm:pt>
  </dgm:ptLst>
  <dgm:cxnLst>
    <dgm:cxn modelId="{0B221D01-4558-477D-AFD7-3641D492CFEB}" type="presOf" srcId="{B0EBED9E-29AE-4CB4-8CE7-48FDFEDCC3C5}" destId="{0B5ADE77-5AAF-4135-9EB1-814986A984EF}" srcOrd="0" destOrd="0" presId="urn:microsoft.com/office/officeart/2005/8/layout/vList2"/>
    <dgm:cxn modelId="{A9223711-B2F8-4E9A-9AA5-94E481932DA6}" srcId="{E0A82DAF-ED57-4BB8-BDBF-D385CF8DDC71}" destId="{4FC75D04-1F04-4ABD-B387-1278FF1FB9FF}" srcOrd="3" destOrd="0" parTransId="{DB0C97BF-E9AF-4806-AC03-B9B15399F3AA}" sibTransId="{02A36AF5-8ADE-4E24-A543-C4B7904314DB}"/>
    <dgm:cxn modelId="{BA68AA11-62B5-4D85-AF90-3D23804CD410}" srcId="{E0A82DAF-ED57-4BB8-BDBF-D385CF8DDC71}" destId="{026E3866-D4FF-4A25-8649-4884AD6C3792}" srcOrd="7" destOrd="0" parTransId="{274D359B-9B87-4A07-BFB7-4678E32472BE}" sibTransId="{EDF12920-F02C-4220-AE62-C54E5C5A3F4A}"/>
    <dgm:cxn modelId="{5C7C6C12-420F-4D6A-9DF2-95514B6D74DC}" srcId="{E0A82DAF-ED57-4BB8-BDBF-D385CF8DDC71}" destId="{5834A3D6-BD21-4F99-BBD0-CBED71DB118A}" srcOrd="4" destOrd="0" parTransId="{88EC536B-AFEF-4140-B1C0-2180AC1293D1}" sibTransId="{6E49F795-FC5C-4199-B380-7A478BA9D31E}"/>
    <dgm:cxn modelId="{5F02493A-314B-4588-A6E3-DE265EF54A30}" type="presOf" srcId="{4ECB7560-8E75-4209-8417-23F73D8C9A17}" destId="{3E0D43D9-4C27-41D5-A8FA-9244366D397B}" srcOrd="0" destOrd="0" presId="urn:microsoft.com/office/officeart/2005/8/layout/vList2"/>
    <dgm:cxn modelId="{E0E2E25D-2554-4684-9E75-EC8551F851C3}" srcId="{E0A82DAF-ED57-4BB8-BDBF-D385CF8DDC71}" destId="{0430F5A8-B23B-44A6-AB27-9B733C3CE9A9}" srcOrd="2" destOrd="0" parTransId="{4E5FBD54-27EE-4164-AF45-4BBDDBFF9018}" sibTransId="{24B17464-DB0B-48E1-96B5-19EE4584A33A}"/>
    <dgm:cxn modelId="{7C05CD4D-1288-4028-9DB8-B5C8743B9A42}" type="presOf" srcId="{0430F5A8-B23B-44A6-AB27-9B733C3CE9A9}" destId="{9936737A-0E99-4758-BD21-95A37D7582BE}" srcOrd="0" destOrd="0" presId="urn:microsoft.com/office/officeart/2005/8/layout/vList2"/>
    <dgm:cxn modelId="{F3607B74-3BEE-4391-B475-A730174C1C73}" srcId="{E0A82DAF-ED57-4BB8-BDBF-D385CF8DDC71}" destId="{B0EBED9E-29AE-4CB4-8CE7-48FDFEDCC3C5}" srcOrd="5" destOrd="0" parTransId="{BF65D0D0-4B90-4A71-9C35-8E700415EFEC}" sibTransId="{FCE19863-9A5B-48B0-A349-E6BFAB8D666A}"/>
    <dgm:cxn modelId="{E9338E9D-2D57-4535-B4A4-5CCA4F9A8DB3}" type="presOf" srcId="{5834A3D6-BD21-4F99-BBD0-CBED71DB118A}" destId="{6946B8C0-A223-4612-A204-0A959484D68F}" srcOrd="0" destOrd="0" presId="urn:microsoft.com/office/officeart/2005/8/layout/vList2"/>
    <dgm:cxn modelId="{BC8FC0A2-340C-4A0B-800C-C52044CC80BB}" type="presOf" srcId="{A3F8B36A-AF23-4596-B3EA-3FB906240357}" destId="{6208BABC-21FC-4B62-8BB5-6D5C597F6BB3}" srcOrd="0" destOrd="0" presId="urn:microsoft.com/office/officeart/2005/8/layout/vList2"/>
    <dgm:cxn modelId="{9F5D8CC3-5537-4FA1-8D34-8F8533908CF1}" type="presOf" srcId="{2FD135B9-8485-47D6-86F2-927F5EDD9375}" destId="{9853D5B3-E7BF-4223-A075-895388FD68AA}" srcOrd="0" destOrd="0" presId="urn:microsoft.com/office/officeart/2005/8/layout/vList2"/>
    <dgm:cxn modelId="{F5EABCCB-3361-4547-AF18-6CB7C42491EA}" srcId="{E0A82DAF-ED57-4BB8-BDBF-D385CF8DDC71}" destId="{4ECB7560-8E75-4209-8417-23F73D8C9A17}" srcOrd="6" destOrd="0" parTransId="{520CA511-8A77-45A0-805C-61EB9EEAE068}" sibTransId="{59389A8E-78FF-4A23-B0DB-85057CFA7CC4}"/>
    <dgm:cxn modelId="{B19555DF-CF28-4CB7-89FC-E4FB702B2722}" type="presOf" srcId="{026E3866-D4FF-4A25-8649-4884AD6C3792}" destId="{DFC1FF28-074C-415C-A50E-3DD4E44DE87B}" srcOrd="0" destOrd="0" presId="urn:microsoft.com/office/officeart/2005/8/layout/vList2"/>
    <dgm:cxn modelId="{459ED1E5-FB70-4EEC-9B1C-D605623B4CF9}" srcId="{E0A82DAF-ED57-4BB8-BDBF-D385CF8DDC71}" destId="{2FD135B9-8485-47D6-86F2-927F5EDD9375}" srcOrd="0" destOrd="0" parTransId="{F535B823-9E02-4DC1-B90C-78BB49E8A5E3}" sibTransId="{452A7CC8-8861-4453-9492-134B4513AD4F}"/>
    <dgm:cxn modelId="{1F9E30EB-54C9-4AC2-B50C-B9F2B35D58B6}" type="presOf" srcId="{E0A82DAF-ED57-4BB8-BDBF-D385CF8DDC71}" destId="{41AF9C88-E241-48F3-A84A-98B42ADACA3B}" srcOrd="0" destOrd="0" presId="urn:microsoft.com/office/officeart/2005/8/layout/vList2"/>
    <dgm:cxn modelId="{AEC69DEF-78DA-4C79-8AB9-6AF368104612}" type="presOf" srcId="{4FC75D04-1F04-4ABD-B387-1278FF1FB9FF}" destId="{458DE08E-B876-4F85-9DBB-8C14EA5C6DC8}" srcOrd="0" destOrd="0" presId="urn:microsoft.com/office/officeart/2005/8/layout/vList2"/>
    <dgm:cxn modelId="{D065DAF5-0889-48E9-8238-53FC82411622}" srcId="{E0A82DAF-ED57-4BB8-BDBF-D385CF8DDC71}" destId="{A3F8B36A-AF23-4596-B3EA-3FB906240357}" srcOrd="1" destOrd="0" parTransId="{E7F8DA3C-A730-4962-AAB5-8AF61451893B}" sibTransId="{33481C71-A702-4EA6-B636-608A09C362BF}"/>
    <dgm:cxn modelId="{EC967D02-EBAF-4978-BB22-2F9038FA3E20}" type="presParOf" srcId="{41AF9C88-E241-48F3-A84A-98B42ADACA3B}" destId="{9853D5B3-E7BF-4223-A075-895388FD68AA}" srcOrd="0" destOrd="0" presId="urn:microsoft.com/office/officeart/2005/8/layout/vList2"/>
    <dgm:cxn modelId="{6F7B9ABE-A030-4B87-BC97-70141E0E4379}" type="presParOf" srcId="{41AF9C88-E241-48F3-A84A-98B42ADACA3B}" destId="{DFB2D385-9D9E-413E-B364-B15A5AAB50D6}" srcOrd="1" destOrd="0" presId="urn:microsoft.com/office/officeart/2005/8/layout/vList2"/>
    <dgm:cxn modelId="{8C27EB23-15C8-4288-81DA-C1602760F8FE}" type="presParOf" srcId="{41AF9C88-E241-48F3-A84A-98B42ADACA3B}" destId="{6208BABC-21FC-4B62-8BB5-6D5C597F6BB3}" srcOrd="2" destOrd="0" presId="urn:microsoft.com/office/officeart/2005/8/layout/vList2"/>
    <dgm:cxn modelId="{6E44F847-1416-44D9-A151-29710F6E9FC6}" type="presParOf" srcId="{41AF9C88-E241-48F3-A84A-98B42ADACA3B}" destId="{E4BF09EB-9573-4735-A850-1D60D0692FC9}" srcOrd="3" destOrd="0" presId="urn:microsoft.com/office/officeart/2005/8/layout/vList2"/>
    <dgm:cxn modelId="{C7DD02C9-55D8-4D34-A23F-7650DBC7B0FD}" type="presParOf" srcId="{41AF9C88-E241-48F3-A84A-98B42ADACA3B}" destId="{9936737A-0E99-4758-BD21-95A37D7582BE}" srcOrd="4" destOrd="0" presId="urn:microsoft.com/office/officeart/2005/8/layout/vList2"/>
    <dgm:cxn modelId="{B7E9963C-D2FB-4410-8547-2AAF230A4FDB}" type="presParOf" srcId="{41AF9C88-E241-48F3-A84A-98B42ADACA3B}" destId="{5E27F854-8BAF-4E28-9333-1A2F00663021}" srcOrd="5" destOrd="0" presId="urn:microsoft.com/office/officeart/2005/8/layout/vList2"/>
    <dgm:cxn modelId="{6E2E0AC4-E5C9-4A26-8DE2-AEC621D4E92A}" type="presParOf" srcId="{41AF9C88-E241-48F3-A84A-98B42ADACA3B}" destId="{458DE08E-B876-4F85-9DBB-8C14EA5C6DC8}" srcOrd="6" destOrd="0" presId="urn:microsoft.com/office/officeart/2005/8/layout/vList2"/>
    <dgm:cxn modelId="{07A1A216-744F-41E4-AD50-E1F064243699}" type="presParOf" srcId="{41AF9C88-E241-48F3-A84A-98B42ADACA3B}" destId="{F2197411-EFE7-43B4-9F6B-412C57D63615}" srcOrd="7" destOrd="0" presId="urn:microsoft.com/office/officeart/2005/8/layout/vList2"/>
    <dgm:cxn modelId="{E0238704-379B-49E5-A730-0C01079028FF}" type="presParOf" srcId="{41AF9C88-E241-48F3-A84A-98B42ADACA3B}" destId="{6946B8C0-A223-4612-A204-0A959484D68F}" srcOrd="8" destOrd="0" presId="urn:microsoft.com/office/officeart/2005/8/layout/vList2"/>
    <dgm:cxn modelId="{E41A9332-1817-4D1F-8833-DDAE16D2C56C}" type="presParOf" srcId="{41AF9C88-E241-48F3-A84A-98B42ADACA3B}" destId="{783B98EC-E9BB-46ED-B7CC-37346A941149}" srcOrd="9" destOrd="0" presId="urn:microsoft.com/office/officeart/2005/8/layout/vList2"/>
    <dgm:cxn modelId="{5E997D81-671C-4D35-9B42-B1705C4F2490}" type="presParOf" srcId="{41AF9C88-E241-48F3-A84A-98B42ADACA3B}" destId="{0B5ADE77-5AAF-4135-9EB1-814986A984EF}" srcOrd="10" destOrd="0" presId="urn:microsoft.com/office/officeart/2005/8/layout/vList2"/>
    <dgm:cxn modelId="{02466FE7-B497-4C0D-BCED-FF47500A7DF4}" type="presParOf" srcId="{41AF9C88-E241-48F3-A84A-98B42ADACA3B}" destId="{9BE7DB1F-6096-4C17-BAF2-F3D05053CD61}" srcOrd="11" destOrd="0" presId="urn:microsoft.com/office/officeart/2005/8/layout/vList2"/>
    <dgm:cxn modelId="{55BCBB60-BAAA-496A-990E-85AE13BF7331}" type="presParOf" srcId="{41AF9C88-E241-48F3-A84A-98B42ADACA3B}" destId="{3E0D43D9-4C27-41D5-A8FA-9244366D397B}" srcOrd="12" destOrd="0" presId="urn:microsoft.com/office/officeart/2005/8/layout/vList2"/>
    <dgm:cxn modelId="{95BC04DF-4591-449A-9EE6-EA4E100BB49F}" type="presParOf" srcId="{41AF9C88-E241-48F3-A84A-98B42ADACA3B}" destId="{15A67C4C-F34E-4D7B-BEC2-FC88F6B7512F}" srcOrd="13" destOrd="0" presId="urn:microsoft.com/office/officeart/2005/8/layout/vList2"/>
    <dgm:cxn modelId="{48018485-73B3-4E6C-95F2-DA857E0608E3}" type="presParOf" srcId="{41AF9C88-E241-48F3-A84A-98B42ADACA3B}" destId="{DFC1FF28-074C-415C-A50E-3DD4E44DE87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662D9-CBBF-4BF7-8648-C8F118366E25}">
      <dsp:nvSpPr>
        <dsp:cNvPr id="0" name=""/>
        <dsp:cNvSpPr/>
      </dsp:nvSpPr>
      <dsp:spPr>
        <a:xfrm>
          <a:off x="0" y="17667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 children, a common cause is nonspecific vulvovaginitis, usually due to infection with gastrointestinal tract flora. </a:t>
          </a:r>
        </a:p>
      </dsp:txBody>
      <dsp:txXfrm>
        <a:off x="36896" y="213575"/>
        <a:ext cx="10441808" cy="682028"/>
      </dsp:txXfrm>
    </dsp:sp>
    <dsp:sp modelId="{62D49247-2875-463F-B7D5-2FE52AD1B045}">
      <dsp:nvSpPr>
        <dsp:cNvPr id="0" name=""/>
        <dsp:cNvSpPr/>
      </dsp:nvSpPr>
      <dsp:spPr>
        <a:xfrm>
          <a:off x="0" y="98721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common contributing factor in girls aged 2 to 6 years is poor perineal hygiene (eg, wiping from back to front after bowel movements, not washing their hands after bowel movements).</a:t>
          </a:r>
        </a:p>
      </dsp:txBody>
      <dsp:txXfrm>
        <a:off x="36896" y="1024115"/>
        <a:ext cx="10441808" cy="682028"/>
      </dsp:txXfrm>
    </dsp:sp>
    <dsp:sp modelId="{79E5177E-BC1C-4F7F-ADA7-1266D92EF66C}">
      <dsp:nvSpPr>
        <dsp:cNvPr id="0" name=""/>
        <dsp:cNvSpPr/>
      </dsp:nvSpPr>
      <dsp:spPr>
        <a:xfrm>
          <a:off x="0" y="179775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Chemicals in bubble baths or soaps may cause inflammation and pruritus of the vulva, which often recur.</a:t>
          </a:r>
        </a:p>
      </dsp:txBody>
      <dsp:txXfrm>
        <a:off x="36896" y="1834655"/>
        <a:ext cx="10441808" cy="682028"/>
      </dsp:txXfrm>
    </dsp:sp>
    <dsp:sp modelId="{A610DE27-E59F-4C6D-8CB0-8211B01C270A}">
      <dsp:nvSpPr>
        <dsp:cNvPr id="0" name=""/>
        <dsp:cNvSpPr/>
      </dsp:nvSpPr>
      <dsp:spPr>
        <a:xfrm>
          <a:off x="0" y="260829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Foreign bodies may cause nonspecific vaginitis, often with a scant bloody discharge.</a:t>
          </a:r>
        </a:p>
      </dsp:txBody>
      <dsp:txXfrm>
        <a:off x="36896" y="2645195"/>
        <a:ext cx="10441808" cy="682028"/>
      </dsp:txXfrm>
    </dsp:sp>
    <dsp:sp modelId="{3EFD0A6B-C4E7-417C-B78B-697EC0AD5EBB}">
      <dsp:nvSpPr>
        <dsp:cNvPr id="0" name=""/>
        <dsp:cNvSpPr/>
      </dsp:nvSpPr>
      <dsp:spPr>
        <a:xfrm>
          <a:off x="0" y="341883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Less commonly, a vaginal discharge in children results from sexual abuse. If abuse is suspected, measures to ensure the child’s safety must be taken, and a report must be made to state authorities.</a:t>
          </a:r>
        </a:p>
      </dsp:txBody>
      <dsp:txXfrm>
        <a:off x="36896" y="3455735"/>
        <a:ext cx="10441808"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9C2CA-12DD-41C2-AB4F-3F50B2BB32FD}">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2C5C4-0C26-4F23-992E-BFD307CC9A54}">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In postmenopausal women, genitourinary syndrome of menopause is a common cause.</a:t>
          </a:r>
        </a:p>
      </dsp:txBody>
      <dsp:txXfrm>
        <a:off x="696297" y="538547"/>
        <a:ext cx="4171627" cy="2590157"/>
      </dsp:txXfrm>
    </dsp:sp>
    <dsp:sp modelId="{CAF9FC38-DAAB-461E-B290-28402A3C637E}">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94BF5-19FF-481A-885B-5B65E312AB41}">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Women who are incontinent or bedbound may develop chemical vulvitis.</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3D5B3-E7BF-4223-A075-895388FD68AA}">
      <dsp:nvSpPr>
        <dsp:cNvPr id="0" name=""/>
        <dsp:cNvSpPr/>
      </dsp:nvSpPr>
      <dsp:spPr>
        <a:xfrm>
          <a:off x="0" y="373328"/>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Macule = small (&lt;1.5 cm) discolored, flat, non-palpable area</a:t>
          </a:r>
        </a:p>
      </dsp:txBody>
      <dsp:txXfrm>
        <a:off x="19904" y="393232"/>
        <a:ext cx="10475792" cy="367937"/>
      </dsp:txXfrm>
    </dsp:sp>
    <dsp:sp modelId="{6208BABC-21FC-4B62-8BB5-6D5C597F6BB3}">
      <dsp:nvSpPr>
        <dsp:cNvPr id="0" name=""/>
        <dsp:cNvSpPr/>
      </dsp:nvSpPr>
      <dsp:spPr>
        <a:xfrm>
          <a:off x="0" y="830034"/>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Patch = large (&gt;1.5 cm) discolored, flat, non-palpable area</a:t>
          </a:r>
        </a:p>
      </dsp:txBody>
      <dsp:txXfrm>
        <a:off x="19904" y="849938"/>
        <a:ext cx="10475792" cy="367937"/>
      </dsp:txXfrm>
    </dsp:sp>
    <dsp:sp modelId="{9936737A-0E99-4758-BD21-95A37D7582BE}">
      <dsp:nvSpPr>
        <dsp:cNvPr id="0" name=""/>
        <dsp:cNvSpPr/>
      </dsp:nvSpPr>
      <dsp:spPr>
        <a:xfrm>
          <a:off x="0" y="1286739"/>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Papule = small (&lt;1.5 cm) elevated and palpable lesion</a:t>
          </a:r>
        </a:p>
      </dsp:txBody>
      <dsp:txXfrm>
        <a:off x="19904" y="1306643"/>
        <a:ext cx="10475792" cy="367937"/>
      </dsp:txXfrm>
    </dsp:sp>
    <dsp:sp modelId="{458DE08E-B876-4F85-9DBB-8C14EA5C6DC8}">
      <dsp:nvSpPr>
        <dsp:cNvPr id="0" name=""/>
        <dsp:cNvSpPr/>
      </dsp:nvSpPr>
      <dsp:spPr>
        <a:xfrm>
          <a:off x="0" y="1743444"/>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Plaque = large (&gt;1.5 cm) elevated, palpable and flat-topped lesion</a:t>
          </a:r>
        </a:p>
      </dsp:txBody>
      <dsp:txXfrm>
        <a:off x="19904" y="1763348"/>
        <a:ext cx="10475792" cy="367937"/>
      </dsp:txXfrm>
    </dsp:sp>
    <dsp:sp modelId="{6946B8C0-A223-4612-A204-0A959484D68F}">
      <dsp:nvSpPr>
        <dsp:cNvPr id="0" name=""/>
        <dsp:cNvSpPr/>
      </dsp:nvSpPr>
      <dsp:spPr>
        <a:xfrm>
          <a:off x="0" y="2200149"/>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Nodule = large papule (&gt;1.5 cm), often hemispherical or poorly demarcated; on the surface; cystic or solid lesion</a:t>
          </a:r>
        </a:p>
      </dsp:txBody>
      <dsp:txXfrm>
        <a:off x="19904" y="2220053"/>
        <a:ext cx="10475792" cy="367937"/>
      </dsp:txXfrm>
    </dsp:sp>
    <dsp:sp modelId="{0B5ADE77-5AAF-4135-9EB1-814986A984EF}">
      <dsp:nvSpPr>
        <dsp:cNvPr id="0" name=""/>
        <dsp:cNvSpPr/>
      </dsp:nvSpPr>
      <dsp:spPr>
        <a:xfrm>
          <a:off x="0" y="2656854"/>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Vesicle = small (&lt;0.5 cm) blister containing clear fluid</a:t>
          </a:r>
        </a:p>
      </dsp:txBody>
      <dsp:txXfrm>
        <a:off x="19904" y="2676758"/>
        <a:ext cx="10475792" cy="367937"/>
      </dsp:txXfrm>
    </dsp:sp>
    <dsp:sp modelId="{3E0D43D9-4C27-41D5-A8FA-9244366D397B}">
      <dsp:nvSpPr>
        <dsp:cNvPr id="0" name=""/>
        <dsp:cNvSpPr/>
      </dsp:nvSpPr>
      <dsp:spPr>
        <a:xfrm>
          <a:off x="0" y="3113559"/>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Bulla = large (&gt;0.5 cm) blister containing clear fluid</a:t>
          </a:r>
        </a:p>
      </dsp:txBody>
      <dsp:txXfrm>
        <a:off x="19904" y="3133463"/>
        <a:ext cx="10475792" cy="367937"/>
      </dsp:txXfrm>
    </dsp:sp>
    <dsp:sp modelId="{DFC1FF28-074C-415C-A50E-3DD4E44DE87B}">
      <dsp:nvSpPr>
        <dsp:cNvPr id="0" name=""/>
        <dsp:cNvSpPr/>
      </dsp:nvSpPr>
      <dsp:spPr>
        <a:xfrm>
          <a:off x="0" y="3570264"/>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Pustule = pus-filled blister; content is white or yellow</a:t>
          </a:r>
        </a:p>
      </dsp:txBody>
      <dsp:txXfrm>
        <a:off x="19904" y="3590168"/>
        <a:ext cx="104757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2E70-2AE0-765B-A951-7717BA594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6A2A8A-6355-11EE-FBE4-7A3F79A26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750EB0-E0DA-56D6-BD38-FE9BF2FF328D}"/>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5" name="Footer Placeholder 4">
            <a:extLst>
              <a:ext uri="{FF2B5EF4-FFF2-40B4-BE49-F238E27FC236}">
                <a16:creationId xmlns:a16="http://schemas.microsoft.com/office/drawing/2014/main" id="{166B2A14-9DD4-DEAE-5C2F-E49427A2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D16B9-CF81-E860-3ABB-A03B284F1BF5}"/>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218456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A29B-E6A6-DACE-1145-4D9D820D29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90152-8FCC-44E7-BB6F-2BC1AE460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A1C56-1944-EDBA-BEC2-6AC09ECC5188}"/>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5" name="Footer Placeholder 4">
            <a:extLst>
              <a:ext uri="{FF2B5EF4-FFF2-40B4-BE49-F238E27FC236}">
                <a16:creationId xmlns:a16="http://schemas.microsoft.com/office/drawing/2014/main" id="{3615E417-36E8-4ADE-7EE5-68D7FB35F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5653B-B0EA-CD4C-31EF-7225D7ECE157}"/>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144291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331DAF-C28B-2F51-9AB4-9BCE4D862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01B93-1AEA-5541-1AF1-DC87553B5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46907-A92A-FA12-8A21-CEB871DA2E62}"/>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5" name="Footer Placeholder 4">
            <a:extLst>
              <a:ext uri="{FF2B5EF4-FFF2-40B4-BE49-F238E27FC236}">
                <a16:creationId xmlns:a16="http://schemas.microsoft.com/office/drawing/2014/main" id="{60C7AED5-310F-0F14-E43F-6E2178B07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17064-8D7D-F13F-DAAA-2D1057B9210B}"/>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296154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D019-0642-8D95-E74D-947942300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90FAB-37EB-C8A9-84C9-1DEB32D40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49505-C2F9-749A-206D-ED85B5C4E323}"/>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5" name="Footer Placeholder 4">
            <a:extLst>
              <a:ext uri="{FF2B5EF4-FFF2-40B4-BE49-F238E27FC236}">
                <a16:creationId xmlns:a16="http://schemas.microsoft.com/office/drawing/2014/main" id="{A5858C33-F98D-D701-5D7C-F2A0BD37F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2A7CA-DC5B-1BA7-9EAF-B8B04B7A4895}"/>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72090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57E6-AA2D-E6A5-05E6-3FF8AE5BA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E608ED-F990-43A1-5B34-F61DAC70A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9B6CF-5BC3-B2D7-35AC-AD9026F19D2F}"/>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5" name="Footer Placeholder 4">
            <a:extLst>
              <a:ext uri="{FF2B5EF4-FFF2-40B4-BE49-F238E27FC236}">
                <a16:creationId xmlns:a16="http://schemas.microsoft.com/office/drawing/2014/main" id="{7364679D-FD34-9738-0413-8040466D7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4026D-A4EC-F08C-97C9-5D98ACB91E1A}"/>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319532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E85D-7522-677D-2479-019D31669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ECF6A-642E-CCDF-C14B-E21E72E42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A05CA2-0BDE-6263-5635-51A53360F6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3B42B3-DF25-4F08-4761-1535F1ED13E0}"/>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6" name="Footer Placeholder 5">
            <a:extLst>
              <a:ext uri="{FF2B5EF4-FFF2-40B4-BE49-F238E27FC236}">
                <a16:creationId xmlns:a16="http://schemas.microsoft.com/office/drawing/2014/main" id="{3DB34A69-FAFD-636E-FC86-AF71C1853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83B49-5A3C-E960-D2D7-5C0234E506C4}"/>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248123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FA0F-9E40-39CA-4280-129E22D7AB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B1183-6766-AC2E-9A04-54A91D243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78573D-20F3-C5EC-00C8-D6D74DECB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B2A4B1-18FF-21C2-F0DA-52741267D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2EF72-C6D9-C338-57A5-9572D0F3B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233E77-3EA5-FA0D-F818-B80B99227A82}"/>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8" name="Footer Placeholder 7">
            <a:extLst>
              <a:ext uri="{FF2B5EF4-FFF2-40B4-BE49-F238E27FC236}">
                <a16:creationId xmlns:a16="http://schemas.microsoft.com/office/drawing/2014/main" id="{4F749610-E19C-3FB9-16FD-77330236B4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A9592-97E4-2729-F870-A4DF2F813DE3}"/>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101693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880B-6B92-9895-9953-3E2444793E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D1B615-5F5D-16F0-3E29-049900B9FC6A}"/>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4" name="Footer Placeholder 3">
            <a:extLst>
              <a:ext uri="{FF2B5EF4-FFF2-40B4-BE49-F238E27FC236}">
                <a16:creationId xmlns:a16="http://schemas.microsoft.com/office/drawing/2014/main" id="{16D4D891-C112-0365-C9D3-E862C1C3AA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F2B0A-83D2-D5CB-D656-8E61F85CF5C5}"/>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394438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0CA06-8520-660C-C36B-4F15017BFB88}"/>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3" name="Footer Placeholder 2">
            <a:extLst>
              <a:ext uri="{FF2B5EF4-FFF2-40B4-BE49-F238E27FC236}">
                <a16:creationId xmlns:a16="http://schemas.microsoft.com/office/drawing/2014/main" id="{225D8E10-D1DB-31B3-76F1-175A98606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D812A-3010-539D-5290-D60605E04ECF}"/>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399120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C130-D23E-E92E-3143-7EE13024C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F2841-5133-4DA5-01A4-49BB5DB7B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9390F-FAAB-DA3A-7CBA-9D2952B0E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595CB-9A1E-2852-EED5-A5CCC376B15A}"/>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6" name="Footer Placeholder 5">
            <a:extLst>
              <a:ext uri="{FF2B5EF4-FFF2-40B4-BE49-F238E27FC236}">
                <a16:creationId xmlns:a16="http://schemas.microsoft.com/office/drawing/2014/main" id="{753B490F-CAE3-E3F3-D16E-5CB84C8B5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72BD7-05B3-2251-F8A5-8B6A76AC7C35}"/>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13479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D5F1-B0F7-4310-6364-4A014BF0B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481B-7E46-6856-16E4-1E882264A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FED8F3-797D-1D7D-1BCC-86DE29A5A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49488-72BA-FEF6-1ECD-868D1BC92CF8}"/>
              </a:ext>
            </a:extLst>
          </p:cNvPr>
          <p:cNvSpPr>
            <a:spLocks noGrp="1"/>
          </p:cNvSpPr>
          <p:nvPr>
            <p:ph type="dt" sz="half" idx="10"/>
          </p:nvPr>
        </p:nvSpPr>
        <p:spPr/>
        <p:txBody>
          <a:bodyPr/>
          <a:lstStyle/>
          <a:p>
            <a:fld id="{630E308B-F8EF-498C-9EFA-3B578265D394}" type="datetimeFigureOut">
              <a:rPr lang="en-US" smtClean="0"/>
              <a:t>10/16/2022</a:t>
            </a:fld>
            <a:endParaRPr lang="en-US"/>
          </a:p>
        </p:txBody>
      </p:sp>
      <p:sp>
        <p:nvSpPr>
          <p:cNvPr id="6" name="Footer Placeholder 5">
            <a:extLst>
              <a:ext uri="{FF2B5EF4-FFF2-40B4-BE49-F238E27FC236}">
                <a16:creationId xmlns:a16="http://schemas.microsoft.com/office/drawing/2014/main" id="{F882782D-1585-4837-6402-FEC1B439A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88A19-53EA-C20D-E2ED-26E1D6BDF7E7}"/>
              </a:ext>
            </a:extLst>
          </p:cNvPr>
          <p:cNvSpPr>
            <a:spLocks noGrp="1"/>
          </p:cNvSpPr>
          <p:nvPr>
            <p:ph type="sldNum" sz="quarter" idx="12"/>
          </p:nvPr>
        </p:nvSpPr>
        <p:spPr/>
        <p:txBody>
          <a:bodyPr/>
          <a:lstStyle/>
          <a:p>
            <a:fld id="{BBAEBB78-4365-44A0-8BFA-55DC4F20142B}" type="slidenum">
              <a:rPr lang="en-US" smtClean="0"/>
              <a:t>‹#›</a:t>
            </a:fld>
            <a:endParaRPr lang="en-US"/>
          </a:p>
        </p:txBody>
      </p:sp>
    </p:spTree>
    <p:extLst>
      <p:ext uri="{BB962C8B-B14F-4D97-AF65-F5344CB8AC3E}">
        <p14:creationId xmlns:p14="http://schemas.microsoft.com/office/powerpoint/2010/main" val="24343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71682-FC58-53D1-079D-069620F66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4B88F-30F3-601E-692C-72CB842E0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2322C-957F-59FD-7A1A-C8621E865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E308B-F8EF-498C-9EFA-3B578265D394}" type="datetimeFigureOut">
              <a:rPr lang="en-US" smtClean="0"/>
              <a:t>10/16/2022</a:t>
            </a:fld>
            <a:endParaRPr lang="en-US"/>
          </a:p>
        </p:txBody>
      </p:sp>
      <p:sp>
        <p:nvSpPr>
          <p:cNvPr id="5" name="Footer Placeholder 4">
            <a:extLst>
              <a:ext uri="{FF2B5EF4-FFF2-40B4-BE49-F238E27FC236}">
                <a16:creationId xmlns:a16="http://schemas.microsoft.com/office/drawing/2014/main" id="{E88FEBA8-9EAB-D69D-238C-C8B1508B0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F25E2-6634-5BA1-2339-AF1456681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EBB78-4365-44A0-8BFA-55DC4F20142B}" type="slidenum">
              <a:rPr lang="en-US" smtClean="0"/>
              <a:t>‹#›</a:t>
            </a:fld>
            <a:endParaRPr lang="en-US"/>
          </a:p>
        </p:txBody>
      </p:sp>
    </p:spTree>
    <p:extLst>
      <p:ext uri="{BB962C8B-B14F-4D97-AF65-F5344CB8AC3E}">
        <p14:creationId xmlns:p14="http://schemas.microsoft.com/office/powerpoint/2010/main" val="191562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65A8800-005F-3FAC-BDD6-B797F2BFB306}"/>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Vulvar &amp; Vaginal Itching and Discharge</a:t>
            </a:r>
          </a:p>
        </p:txBody>
      </p:sp>
      <p:sp>
        <p:nvSpPr>
          <p:cNvPr id="3" name="Subtitle 2">
            <a:extLst>
              <a:ext uri="{FF2B5EF4-FFF2-40B4-BE49-F238E27FC236}">
                <a16:creationId xmlns:a16="http://schemas.microsoft.com/office/drawing/2014/main" id="{05D797AC-9425-56CF-7AE3-BBFB03B5FF35}"/>
              </a:ext>
            </a:extLst>
          </p:cNvPr>
          <p:cNvSpPr>
            <a:spLocks noGrp="1"/>
          </p:cNvSpPr>
          <p:nvPr>
            <p:ph type="subTitle" idx="1"/>
          </p:nvPr>
        </p:nvSpPr>
        <p:spPr>
          <a:xfrm>
            <a:off x="3215729" y="4165152"/>
            <a:ext cx="5760846" cy="1669989"/>
          </a:xfrm>
        </p:spPr>
        <p:txBody>
          <a:bodyPr>
            <a:normAutofit/>
          </a:bodyPr>
          <a:lstStyle/>
          <a:p>
            <a:r>
              <a:rPr lang="en-US" sz="2800" dirty="0">
                <a:solidFill>
                  <a:schemeClr val="tx2"/>
                </a:solidFill>
              </a:rPr>
              <a:t>Dr Moamar Al-Jefout MD PhD</a:t>
            </a:r>
          </a:p>
          <a:p>
            <a:r>
              <a:rPr lang="en-US" sz="2800" dirty="0">
                <a:solidFill>
                  <a:schemeClr val="tx2"/>
                </a:solidFill>
              </a:rPr>
              <a:t>Mutah University</a:t>
            </a:r>
          </a:p>
          <a:p>
            <a:r>
              <a:rPr lang="en-US" sz="2800" dirty="0">
                <a:solidFill>
                  <a:schemeClr val="tx2"/>
                </a:solidFill>
              </a:rPr>
              <a:t>2022</a:t>
            </a:r>
          </a:p>
        </p:txBody>
      </p:sp>
    </p:spTree>
    <p:extLst>
      <p:ext uri="{BB962C8B-B14F-4D97-AF65-F5344CB8AC3E}">
        <p14:creationId xmlns:p14="http://schemas.microsoft.com/office/powerpoint/2010/main" val="27497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44821-9BC3-392D-1E1E-BDB2D675FFBF}"/>
              </a:ext>
            </a:extLst>
          </p:cNvPr>
          <p:cNvSpPr>
            <a:spLocks noGrp="1"/>
          </p:cNvSpPr>
          <p:nvPr>
            <p:ph type="title"/>
          </p:nvPr>
        </p:nvSpPr>
        <p:spPr>
          <a:xfrm>
            <a:off x="1289304" y="248083"/>
            <a:ext cx="9849751" cy="1349671"/>
          </a:xfrm>
        </p:spPr>
        <p:txBody>
          <a:bodyPr anchor="b">
            <a:normAutofit/>
          </a:bodyPr>
          <a:lstStyle/>
          <a:p>
            <a:r>
              <a:rPr lang="en-US" sz="4200" dirty="0"/>
              <a:t>Evaluation of Vaginal Itching and Discharge</a:t>
            </a:r>
          </a:p>
        </p:txBody>
      </p:sp>
      <p:sp>
        <p:nvSpPr>
          <p:cNvPr id="3" name="Content Placeholder 2">
            <a:extLst>
              <a:ext uri="{FF2B5EF4-FFF2-40B4-BE49-F238E27FC236}">
                <a16:creationId xmlns:a16="http://schemas.microsoft.com/office/drawing/2014/main" id="{566B1C64-EFE8-56A8-0C19-2DE76CDDCCCA}"/>
              </a:ext>
            </a:extLst>
          </p:cNvPr>
          <p:cNvSpPr>
            <a:spLocks noGrp="1"/>
          </p:cNvSpPr>
          <p:nvPr>
            <p:ph idx="1"/>
          </p:nvPr>
        </p:nvSpPr>
        <p:spPr>
          <a:xfrm>
            <a:off x="1289304" y="1845837"/>
            <a:ext cx="9849751" cy="4089244"/>
          </a:xfrm>
        </p:spPr>
        <p:txBody>
          <a:bodyPr anchor="ctr">
            <a:normAutofit/>
          </a:bodyPr>
          <a:lstStyle/>
          <a:p>
            <a:r>
              <a:rPr lang="en-US" sz="1800" dirty="0"/>
              <a:t>Physical examination</a:t>
            </a:r>
          </a:p>
          <a:p>
            <a:pPr lvl="1"/>
            <a:r>
              <a:rPr lang="en-US" sz="1800" dirty="0"/>
              <a:t>Physical examination focuses on the pelvic examination.</a:t>
            </a:r>
          </a:p>
          <a:p>
            <a:pPr lvl="1"/>
            <a:r>
              <a:rPr lang="en-US" sz="1800" dirty="0"/>
              <a:t>The external genitals are examined for erythema, excoriations, and swelling. A water-lubricated speculum is used to check the vaginal walls for erythema, discharge, and fistulas. The cervix is inspected for inflammation (</a:t>
            </a:r>
            <a:r>
              <a:rPr lang="en-US" sz="1800" dirty="0" err="1"/>
              <a:t>eg</a:t>
            </a:r>
            <a:r>
              <a:rPr lang="en-US" sz="1800" dirty="0"/>
              <a:t>, trichomoniasis) and discharge. Vaginal pH is measured, and samples of secretions are obtained for testing. A bimanual examination is done to identify cervical motion tenderness and adnexal or uterine tenderness (indicating PID).</a:t>
            </a:r>
          </a:p>
          <a:p>
            <a:endParaRPr lang="en-US" sz="1800" dirty="0"/>
          </a:p>
          <a:p>
            <a:r>
              <a:rPr lang="en-US" sz="1800" dirty="0"/>
              <a:t>Red flags</a:t>
            </a:r>
          </a:p>
          <a:p>
            <a:pPr lvl="1"/>
            <a:r>
              <a:rPr lang="en-US" sz="1800" dirty="0"/>
              <a:t>Fever or pelvic pain</a:t>
            </a:r>
          </a:p>
          <a:p>
            <a:pPr lvl="1"/>
            <a:r>
              <a:rPr lang="en-US" sz="1800" dirty="0"/>
              <a:t>Bloody discharge in postmenopausal women</a:t>
            </a:r>
          </a:p>
          <a:p>
            <a:pPr lvl="1"/>
            <a:r>
              <a:rPr lang="en-US" sz="1800" dirty="0"/>
              <a:t>Fecal discharge (suggesting a fistula, even if not seen)</a:t>
            </a:r>
          </a:p>
          <a:p>
            <a:pPr lvl="1"/>
            <a:r>
              <a:rPr lang="en-US" sz="1800" dirty="0" err="1"/>
              <a:t>Trichomonal</a:t>
            </a:r>
            <a:r>
              <a:rPr lang="en-US" sz="1800" dirty="0"/>
              <a:t> vaginitis in children (suggesting sexual abuse)</a:t>
            </a:r>
          </a:p>
        </p:txBody>
      </p:sp>
    </p:spTree>
    <p:extLst>
      <p:ext uri="{BB962C8B-B14F-4D97-AF65-F5344CB8AC3E}">
        <p14:creationId xmlns:p14="http://schemas.microsoft.com/office/powerpoint/2010/main" val="349380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2A1AB-6AA3-38F9-FBDD-369CC578E65F}"/>
              </a:ext>
            </a:extLst>
          </p:cNvPr>
          <p:cNvSpPr>
            <a:spLocks noGrp="1"/>
          </p:cNvSpPr>
          <p:nvPr>
            <p:ph type="title"/>
          </p:nvPr>
        </p:nvSpPr>
        <p:spPr>
          <a:xfrm>
            <a:off x="1616054" y="1261137"/>
            <a:ext cx="8959893" cy="888360"/>
          </a:xfrm>
        </p:spPr>
        <p:txBody>
          <a:bodyPr anchor="b">
            <a:normAutofit/>
          </a:bodyPr>
          <a:lstStyle/>
          <a:p>
            <a:pPr algn="ctr"/>
            <a:r>
              <a:rPr lang="en-US" sz="2700">
                <a:solidFill>
                  <a:schemeClr val="tx1">
                    <a:lumMod val="65000"/>
                    <a:lumOff val="35000"/>
                  </a:schemeClr>
                </a:solidFill>
              </a:rPr>
              <a:t>Interpretation of findings</a:t>
            </a:r>
            <a:br>
              <a:rPr lang="en-US" sz="2700">
                <a:solidFill>
                  <a:schemeClr val="tx1">
                    <a:lumMod val="65000"/>
                    <a:lumOff val="35000"/>
                  </a:schemeClr>
                </a:solidFill>
              </a:rPr>
            </a:br>
            <a:endParaRPr lang="en-US" sz="270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8C64643F-5138-5088-928E-F7325FE545B5}"/>
              </a:ext>
            </a:extLst>
          </p:cNvPr>
          <p:cNvSpPr>
            <a:spLocks noGrp="1"/>
          </p:cNvSpPr>
          <p:nvPr>
            <p:ph idx="1"/>
          </p:nvPr>
        </p:nvSpPr>
        <p:spPr>
          <a:xfrm>
            <a:off x="1616054" y="2062480"/>
            <a:ext cx="9702186" cy="4582160"/>
          </a:xfrm>
        </p:spPr>
        <p:txBody>
          <a:bodyPr anchor="t">
            <a:normAutofit lnSpcReduction="10000"/>
          </a:bodyPr>
          <a:lstStyle/>
          <a:p>
            <a:r>
              <a:rPr lang="en-US" sz="1600" dirty="0">
                <a:solidFill>
                  <a:schemeClr val="tx1">
                    <a:lumMod val="65000"/>
                    <a:lumOff val="35000"/>
                  </a:schemeClr>
                </a:solidFill>
              </a:rPr>
              <a:t>Often, the history and physical examination help suggest a diagnosis (see table Some Causes of Vaginal Pruritus and Discharge), although there can be much overlap.</a:t>
            </a:r>
          </a:p>
          <a:p>
            <a:r>
              <a:rPr lang="en-US" sz="1600" dirty="0">
                <a:solidFill>
                  <a:schemeClr val="tx1">
                    <a:lumMod val="65000"/>
                    <a:lumOff val="35000"/>
                  </a:schemeClr>
                </a:solidFill>
              </a:rPr>
              <a:t>In children, a vaginal discharge suggests a foreign body in the vagina. If no foreign body is present and children have </a:t>
            </a:r>
            <a:r>
              <a:rPr lang="en-US" sz="1600" dirty="0" err="1">
                <a:solidFill>
                  <a:schemeClr val="tx1">
                    <a:lumMod val="65000"/>
                    <a:lumOff val="35000"/>
                  </a:schemeClr>
                </a:solidFill>
              </a:rPr>
              <a:t>trichomonal</a:t>
            </a:r>
            <a:r>
              <a:rPr lang="en-US" sz="1600" dirty="0">
                <a:solidFill>
                  <a:schemeClr val="tx1">
                    <a:lumMod val="65000"/>
                    <a:lumOff val="35000"/>
                  </a:schemeClr>
                </a:solidFill>
              </a:rPr>
              <a:t> vaginitis, sexual abuse is likely. If they have unexplained vaginal discharge, cervicitis, which may be due to a sexually transmitted infection, should be considered, and cervical cultures should be done. Nonspecific vulvovaginitis is a diagnosis of exclusion.</a:t>
            </a:r>
          </a:p>
          <a:p>
            <a:r>
              <a:rPr lang="en-US" sz="1600" dirty="0">
                <a:solidFill>
                  <a:schemeClr val="tx1">
                    <a:lumMod val="65000"/>
                    <a:lumOff val="35000"/>
                  </a:schemeClr>
                </a:solidFill>
              </a:rPr>
              <a:t>In women of reproductive age, discharge due to vaginitis must be distinguished from normal discharge:</a:t>
            </a:r>
          </a:p>
          <a:p>
            <a:r>
              <a:rPr lang="en-US" sz="1600" dirty="0">
                <a:solidFill>
                  <a:schemeClr val="tx1">
                    <a:lumMod val="65000"/>
                    <a:lumOff val="35000"/>
                  </a:schemeClr>
                </a:solidFill>
              </a:rPr>
              <a:t>Normal vaginal discharge is commonly white or clear, odorless, and nonirritating.</a:t>
            </a:r>
          </a:p>
          <a:p>
            <a:r>
              <a:rPr lang="en-US" sz="1600" dirty="0">
                <a:solidFill>
                  <a:schemeClr val="tx1">
                    <a:lumMod val="65000"/>
                    <a:lumOff val="35000"/>
                  </a:schemeClr>
                </a:solidFill>
              </a:rPr>
              <a:t>Bacterial vaginosis produces a thin, gray discharge with a fishy odor.</a:t>
            </a:r>
          </a:p>
          <a:p>
            <a:r>
              <a:rPr lang="en-US" sz="1600" dirty="0">
                <a:solidFill>
                  <a:schemeClr val="tx1">
                    <a:lumMod val="65000"/>
                    <a:lumOff val="35000"/>
                  </a:schemeClr>
                </a:solidFill>
              </a:rPr>
              <a:t>A </a:t>
            </a:r>
            <a:r>
              <a:rPr lang="en-US" sz="1600" dirty="0" err="1">
                <a:solidFill>
                  <a:schemeClr val="tx1">
                    <a:lumMod val="65000"/>
                    <a:lumOff val="35000"/>
                  </a:schemeClr>
                </a:solidFill>
              </a:rPr>
              <a:t>trichomonal</a:t>
            </a:r>
            <a:r>
              <a:rPr lang="en-US" sz="1600" dirty="0">
                <a:solidFill>
                  <a:schemeClr val="tx1">
                    <a:lumMod val="65000"/>
                    <a:lumOff val="35000"/>
                  </a:schemeClr>
                </a:solidFill>
              </a:rPr>
              <a:t> infection produces a frothy, yellow-green vaginal discharge, often with a fishy odor, and causes vulvovaginal soreness.</a:t>
            </a:r>
          </a:p>
          <a:p>
            <a:r>
              <a:rPr lang="en-US" sz="1600" dirty="0" err="1">
                <a:solidFill>
                  <a:schemeClr val="tx1">
                    <a:lumMod val="65000"/>
                    <a:lumOff val="35000"/>
                  </a:schemeClr>
                </a:solidFill>
              </a:rPr>
              <a:t>Candidal</a:t>
            </a:r>
            <a:r>
              <a:rPr lang="en-US" sz="1600" dirty="0">
                <a:solidFill>
                  <a:schemeClr val="tx1">
                    <a:lumMod val="65000"/>
                    <a:lumOff val="35000"/>
                  </a:schemeClr>
                </a:solidFill>
              </a:rPr>
              <a:t> vaginitis produces a white discharge that may resemble cottage cheese.</a:t>
            </a:r>
          </a:p>
          <a:p>
            <a:r>
              <a:rPr lang="en-US" sz="1600" dirty="0">
                <a:solidFill>
                  <a:schemeClr val="tx1">
                    <a:lumMod val="65000"/>
                    <a:lumOff val="35000"/>
                  </a:schemeClr>
                </a:solidFill>
              </a:rPr>
              <a:t>Contact irritant or allergic reactions cause significant irritation and inflammation with comparatively minimal discharge.</a:t>
            </a:r>
          </a:p>
          <a:p>
            <a:r>
              <a:rPr lang="en-US" sz="1600" dirty="0">
                <a:solidFill>
                  <a:schemeClr val="tx1">
                    <a:lumMod val="65000"/>
                    <a:lumOff val="35000"/>
                  </a:schemeClr>
                </a:solidFill>
              </a:rPr>
              <a:t>Discharge due to cervicitis (</a:t>
            </a:r>
            <a:r>
              <a:rPr lang="en-US" sz="1600" dirty="0" err="1">
                <a:solidFill>
                  <a:schemeClr val="tx1">
                    <a:lumMod val="65000"/>
                    <a:lumOff val="35000"/>
                  </a:schemeClr>
                </a:solidFill>
              </a:rPr>
              <a:t>eg</a:t>
            </a:r>
            <a:r>
              <a:rPr lang="en-US" sz="1600" dirty="0">
                <a:solidFill>
                  <a:schemeClr val="tx1">
                    <a:lumMod val="65000"/>
                    <a:lumOff val="35000"/>
                  </a:schemeClr>
                </a:solidFill>
              </a:rPr>
              <a:t>, due to PID) can resemble that of vaginitis. Abdominal pain, cervical motion tenderness, or cervical inflammation suggests PID.</a:t>
            </a:r>
          </a:p>
        </p:txBody>
      </p:sp>
    </p:spTree>
    <p:extLst>
      <p:ext uri="{BB962C8B-B14F-4D97-AF65-F5344CB8AC3E}">
        <p14:creationId xmlns:p14="http://schemas.microsoft.com/office/powerpoint/2010/main" val="140222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2A1AB-6AA3-38F9-FBDD-369CC578E65F}"/>
              </a:ext>
            </a:extLst>
          </p:cNvPr>
          <p:cNvSpPr>
            <a:spLocks noGrp="1"/>
          </p:cNvSpPr>
          <p:nvPr>
            <p:ph type="title"/>
          </p:nvPr>
        </p:nvSpPr>
        <p:spPr>
          <a:xfrm>
            <a:off x="1282963" y="1238080"/>
            <a:ext cx="9849751" cy="1349671"/>
          </a:xfrm>
        </p:spPr>
        <p:txBody>
          <a:bodyPr anchor="b">
            <a:normAutofit/>
          </a:bodyPr>
          <a:lstStyle/>
          <a:p>
            <a:r>
              <a:rPr lang="en-US" sz="4200"/>
              <a:t>Interpretation of findings</a:t>
            </a:r>
            <a:br>
              <a:rPr lang="en-US" sz="4200"/>
            </a:br>
            <a:endParaRPr lang="en-US" sz="4200"/>
          </a:p>
        </p:txBody>
      </p:sp>
      <p:sp>
        <p:nvSpPr>
          <p:cNvPr id="3" name="Content Placeholder 2">
            <a:extLst>
              <a:ext uri="{FF2B5EF4-FFF2-40B4-BE49-F238E27FC236}">
                <a16:creationId xmlns:a16="http://schemas.microsoft.com/office/drawing/2014/main" id="{8C64643F-5138-5088-928E-F7325FE545B5}"/>
              </a:ext>
            </a:extLst>
          </p:cNvPr>
          <p:cNvSpPr>
            <a:spLocks noGrp="1"/>
          </p:cNvSpPr>
          <p:nvPr>
            <p:ph idx="1"/>
          </p:nvPr>
        </p:nvSpPr>
        <p:spPr>
          <a:xfrm>
            <a:off x="1289304" y="1910080"/>
            <a:ext cx="9849751" cy="4025001"/>
          </a:xfrm>
        </p:spPr>
        <p:txBody>
          <a:bodyPr anchor="ctr">
            <a:normAutofit/>
          </a:bodyPr>
          <a:lstStyle/>
          <a:p>
            <a:r>
              <a:rPr lang="en-US" sz="2400" dirty="0"/>
              <a:t>In women of all ages, vaginal pruritus and discharge may result from skin disorders (</a:t>
            </a:r>
            <a:r>
              <a:rPr lang="en-US" sz="2400" dirty="0" err="1"/>
              <a:t>eg</a:t>
            </a:r>
            <a:r>
              <a:rPr lang="en-US" sz="2400" dirty="0"/>
              <a:t>, psoriasis, lichen </a:t>
            </a:r>
            <a:r>
              <a:rPr lang="en-US" sz="2400" dirty="0" err="1"/>
              <a:t>sclerosus</a:t>
            </a:r>
            <a:r>
              <a:rPr lang="en-US" sz="2400" dirty="0"/>
              <a:t>, lichen planus), which can usually be differentiated by history and skin findings.</a:t>
            </a:r>
          </a:p>
          <a:p>
            <a:r>
              <a:rPr lang="en-US" sz="2400" dirty="0"/>
              <a:t>Discharge that is watery, bloody, or both may result from vulvar cancer, vaginal cancer, or cervical cancer; cancers can be differentiated from vaginitis by examination and biopsy.</a:t>
            </a:r>
          </a:p>
          <a:p>
            <a:r>
              <a:rPr lang="en-US" sz="2400" dirty="0"/>
              <a:t>In genitourinary syndrome of menopause, discharge is scant and may be watery and thin or thick and yellowish. Dyspareunia is common, and vaginal tissue appears thin and dry.</a:t>
            </a:r>
          </a:p>
        </p:txBody>
      </p:sp>
    </p:spTree>
    <p:extLst>
      <p:ext uri="{BB962C8B-B14F-4D97-AF65-F5344CB8AC3E}">
        <p14:creationId xmlns:p14="http://schemas.microsoft.com/office/powerpoint/2010/main" val="239724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26546-8311-DEE5-C718-70EE4CAEBB0B}"/>
              </a:ext>
            </a:extLst>
          </p:cNvPr>
          <p:cNvSpPr>
            <a:spLocks noGrp="1"/>
          </p:cNvSpPr>
          <p:nvPr>
            <p:ph type="title"/>
          </p:nvPr>
        </p:nvSpPr>
        <p:spPr>
          <a:xfrm>
            <a:off x="808638" y="386930"/>
            <a:ext cx="9236700" cy="1188950"/>
          </a:xfrm>
        </p:spPr>
        <p:txBody>
          <a:bodyPr anchor="b">
            <a:normAutofit/>
          </a:bodyPr>
          <a:lstStyle/>
          <a:p>
            <a:r>
              <a:rPr lang="en-US" sz="5400"/>
              <a:t>Testing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870A53-C7AD-4F5D-224A-1A7CEF96DC9C}"/>
              </a:ext>
            </a:extLst>
          </p:cNvPr>
          <p:cNvSpPr>
            <a:spLocks noGrp="1"/>
          </p:cNvSpPr>
          <p:nvPr>
            <p:ph idx="1"/>
          </p:nvPr>
        </p:nvSpPr>
        <p:spPr>
          <a:xfrm>
            <a:off x="355601" y="2072641"/>
            <a:ext cx="11187098" cy="4278284"/>
          </a:xfrm>
        </p:spPr>
        <p:txBody>
          <a:bodyPr anchor="ctr">
            <a:normAutofit/>
          </a:bodyPr>
          <a:lstStyle/>
          <a:p>
            <a:r>
              <a:rPr lang="en-US" sz="1500" dirty="0"/>
              <a:t>All patients with vaginal itching or discharge require the following in-office testing:</a:t>
            </a:r>
          </a:p>
          <a:p>
            <a:r>
              <a:rPr lang="en-US" sz="1500" dirty="0"/>
              <a:t>pH</a:t>
            </a:r>
          </a:p>
          <a:p>
            <a:r>
              <a:rPr lang="en-US" sz="1500" dirty="0"/>
              <a:t>Wet mount</a:t>
            </a:r>
          </a:p>
          <a:p>
            <a:r>
              <a:rPr lang="en-US" sz="1500" dirty="0"/>
              <a:t>Potassium hydroxide (KOH) preparation</a:t>
            </a:r>
          </a:p>
          <a:p>
            <a:r>
              <a:rPr lang="en-US" sz="1500" dirty="0"/>
              <a:t>Testing for gonorrhea and chlamydial infections is typically done unless a noninfectious cause (</a:t>
            </a:r>
            <a:r>
              <a:rPr lang="en-US" sz="1500" dirty="0" err="1"/>
              <a:t>eg</a:t>
            </a:r>
            <a:r>
              <a:rPr lang="en-US" sz="1500" dirty="0"/>
              <a:t>, allergy, foreign body) is obvious.</a:t>
            </a:r>
          </a:p>
          <a:p>
            <a:r>
              <a:rPr lang="en-US" sz="1500" dirty="0"/>
              <a:t>Vaginal secretions are tested using pH paper with 0.2 intervals from pH 4.0 to 6.0. Then, a cotton swab is used to place secretions on 2 slides; secretions are diluted with 0.9% sodium chloride on one slide (saline wet mount) and with 10% KOH on the other (KOH preparation).</a:t>
            </a:r>
          </a:p>
          <a:p>
            <a:r>
              <a:rPr lang="en-US" sz="1500" dirty="0"/>
              <a:t>The KOH preparation is sniffed (whiff test) for a fishy odor, which results from amines produced in </a:t>
            </a:r>
            <a:r>
              <a:rPr lang="en-US" sz="1500" dirty="0" err="1"/>
              <a:t>trichomonal</a:t>
            </a:r>
            <a:r>
              <a:rPr lang="en-US" sz="1500" dirty="0"/>
              <a:t> vaginitis and bacterial vaginosis. The slide is examined using a microscope; KOH dissolves most cellular material except yeast hyphae, making identification easier.</a:t>
            </a:r>
          </a:p>
          <a:p>
            <a:r>
              <a:rPr lang="en-US" sz="1500" dirty="0"/>
              <a:t>The saline wet mount is examined using a microscope as soon as possible to look for clue cells and motile trichomonads, which can become immotile and more difficult to recognize within minutes after slide preparation.</a:t>
            </a:r>
          </a:p>
          <a:p>
            <a:r>
              <a:rPr lang="en-US" sz="1500" dirty="0"/>
              <a:t>If clinical criteria and in-office test results are inconclusive, the discharge may be cultured for fungi and trichomonads.</a:t>
            </a:r>
          </a:p>
        </p:txBody>
      </p:sp>
    </p:spTree>
    <p:extLst>
      <p:ext uri="{BB962C8B-B14F-4D97-AF65-F5344CB8AC3E}">
        <p14:creationId xmlns:p14="http://schemas.microsoft.com/office/powerpoint/2010/main" val="382754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86A6-DAC2-9827-8AC0-90C0F47864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9E9BAFE-9366-100F-BC3C-66968FD853C3}"/>
              </a:ext>
            </a:extLst>
          </p:cNvPr>
          <p:cNvPicPr>
            <a:picLocks noGrp="1" noChangeAspect="1"/>
          </p:cNvPicPr>
          <p:nvPr>
            <p:ph idx="1"/>
          </p:nvPr>
        </p:nvPicPr>
        <p:blipFill>
          <a:blip r:embed="rId2"/>
          <a:stretch>
            <a:fillRect/>
          </a:stretch>
        </p:blipFill>
        <p:spPr>
          <a:xfrm>
            <a:off x="619506" y="365125"/>
            <a:ext cx="4281678" cy="3066837"/>
          </a:xfrm>
          <a:prstGeom prst="rect">
            <a:avLst/>
          </a:prstGeom>
        </p:spPr>
      </p:pic>
      <p:pic>
        <p:nvPicPr>
          <p:cNvPr id="5" name="Picture 4">
            <a:extLst>
              <a:ext uri="{FF2B5EF4-FFF2-40B4-BE49-F238E27FC236}">
                <a16:creationId xmlns:a16="http://schemas.microsoft.com/office/drawing/2014/main" id="{13B5545E-8584-1F47-9631-5D472BC9D84D}"/>
              </a:ext>
            </a:extLst>
          </p:cNvPr>
          <p:cNvPicPr>
            <a:picLocks noChangeAspect="1"/>
          </p:cNvPicPr>
          <p:nvPr/>
        </p:nvPicPr>
        <p:blipFill>
          <a:blip r:embed="rId3"/>
          <a:stretch>
            <a:fillRect/>
          </a:stretch>
        </p:blipFill>
        <p:spPr>
          <a:xfrm>
            <a:off x="5248656" y="427725"/>
            <a:ext cx="5857494" cy="6065150"/>
          </a:xfrm>
          <a:prstGeom prst="rect">
            <a:avLst/>
          </a:prstGeom>
        </p:spPr>
      </p:pic>
      <p:pic>
        <p:nvPicPr>
          <p:cNvPr id="7" name="Picture 6">
            <a:extLst>
              <a:ext uri="{FF2B5EF4-FFF2-40B4-BE49-F238E27FC236}">
                <a16:creationId xmlns:a16="http://schemas.microsoft.com/office/drawing/2014/main" id="{E5286DEA-0D65-61CE-DD5D-0851C4CAFE23}"/>
              </a:ext>
            </a:extLst>
          </p:cNvPr>
          <p:cNvPicPr>
            <a:picLocks noChangeAspect="1"/>
          </p:cNvPicPr>
          <p:nvPr/>
        </p:nvPicPr>
        <p:blipFill>
          <a:blip r:embed="rId4"/>
          <a:stretch>
            <a:fillRect/>
          </a:stretch>
        </p:blipFill>
        <p:spPr>
          <a:xfrm>
            <a:off x="1075182" y="3794760"/>
            <a:ext cx="3925824" cy="2944368"/>
          </a:xfrm>
          <a:prstGeom prst="rect">
            <a:avLst/>
          </a:prstGeom>
        </p:spPr>
      </p:pic>
    </p:spTree>
    <p:extLst>
      <p:ext uri="{BB962C8B-B14F-4D97-AF65-F5344CB8AC3E}">
        <p14:creationId xmlns:p14="http://schemas.microsoft.com/office/powerpoint/2010/main" val="366820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A5C4F-C20E-4FC0-4053-46D29721DE97}"/>
              </a:ext>
            </a:extLst>
          </p:cNvPr>
          <p:cNvSpPr>
            <a:spLocks noGrp="1"/>
          </p:cNvSpPr>
          <p:nvPr>
            <p:ph type="title"/>
          </p:nvPr>
        </p:nvSpPr>
        <p:spPr>
          <a:xfrm>
            <a:off x="808638" y="386930"/>
            <a:ext cx="9236700" cy="1188950"/>
          </a:xfrm>
        </p:spPr>
        <p:txBody>
          <a:bodyPr anchor="b">
            <a:normAutofit/>
          </a:bodyPr>
          <a:lstStyle/>
          <a:p>
            <a:r>
              <a:rPr lang="en-US" sz="3800"/>
              <a:t>Treatment of Vaginal Itching and Discharge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3D65A2-130A-A10D-F07D-A7C7F06BBC5F}"/>
              </a:ext>
            </a:extLst>
          </p:cNvPr>
          <p:cNvSpPr>
            <a:spLocks noGrp="1"/>
          </p:cNvSpPr>
          <p:nvPr>
            <p:ph idx="1"/>
          </p:nvPr>
        </p:nvSpPr>
        <p:spPr>
          <a:xfrm>
            <a:off x="793660" y="2599509"/>
            <a:ext cx="10143668" cy="3435531"/>
          </a:xfrm>
        </p:spPr>
        <p:txBody>
          <a:bodyPr anchor="ctr">
            <a:normAutofit/>
          </a:bodyPr>
          <a:lstStyle/>
          <a:p>
            <a:r>
              <a:rPr lang="en-US" sz="1700"/>
              <a:t>Any specific cause of the itching or discharge is treated.</a:t>
            </a:r>
          </a:p>
          <a:p>
            <a:r>
              <a:rPr lang="en-US" sz="1700"/>
              <a:t>Soaps and unnecessary topical preparations (eg, feminine hygiene sprays) should be avoided. If a soap is needed, a hypoallergenic soap should be used. Intermittent use of ice packs or warm sitz baths may reduce soreness and pruritus. Flushing the genital area with lukewarm water may also provide relief.</a:t>
            </a:r>
          </a:p>
          <a:p>
            <a:r>
              <a:rPr lang="en-US" sz="1700"/>
              <a:t>If chronic vulvar inflammation is due to being bedbound or incontinent, better vulvar hygiene may help. Prepubertal girls should be taught good vulvar hygiene (eg, wiping front to back after bowel movements and voiding).</a:t>
            </a:r>
          </a:p>
          <a:p>
            <a:r>
              <a:rPr lang="en-US" sz="1700"/>
              <a:t>Women should be advised not use vaginal douches.</a:t>
            </a:r>
          </a:p>
          <a:p>
            <a:r>
              <a:rPr lang="en-US" sz="1700"/>
              <a:t>If symptoms are moderate or severe or do not respond to other measures, drugs may be needed. For pruritus, topical antifungals or low-potency corticosteroids (eg, 1% hydrocortisone twice a day as needed) can be applied to the vulva, if appropriate, but not into the vagina.</a:t>
            </a:r>
          </a:p>
        </p:txBody>
      </p:sp>
    </p:spTree>
    <p:extLst>
      <p:ext uri="{BB962C8B-B14F-4D97-AF65-F5344CB8AC3E}">
        <p14:creationId xmlns:p14="http://schemas.microsoft.com/office/powerpoint/2010/main" val="280367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EDD88-9DC8-C6FA-9DE1-7E34C117B087}"/>
              </a:ext>
            </a:extLst>
          </p:cNvPr>
          <p:cNvSpPr>
            <a:spLocks noGrp="1"/>
          </p:cNvSpPr>
          <p:nvPr>
            <p:ph type="title"/>
          </p:nvPr>
        </p:nvSpPr>
        <p:spPr>
          <a:xfrm>
            <a:off x="808638" y="386930"/>
            <a:ext cx="9236700" cy="1188950"/>
          </a:xfrm>
        </p:spPr>
        <p:txBody>
          <a:bodyPr anchor="b">
            <a:normAutofit/>
          </a:bodyPr>
          <a:lstStyle/>
          <a:p>
            <a:r>
              <a:rPr lang="en-US" sz="5400"/>
              <a:t>In menopausal women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FCB892-2D2D-9121-B002-52D594E74DEF}"/>
              </a:ext>
            </a:extLst>
          </p:cNvPr>
          <p:cNvSpPr>
            <a:spLocks noGrp="1"/>
          </p:cNvSpPr>
          <p:nvPr>
            <p:ph idx="1"/>
          </p:nvPr>
        </p:nvSpPr>
        <p:spPr>
          <a:xfrm>
            <a:off x="793660" y="2599509"/>
            <a:ext cx="10143668" cy="3871561"/>
          </a:xfrm>
        </p:spPr>
        <p:txBody>
          <a:bodyPr anchor="ctr">
            <a:normAutofit fontScale="92500" lnSpcReduction="20000"/>
          </a:bodyPr>
          <a:lstStyle/>
          <a:p>
            <a:r>
              <a:rPr lang="en-US" sz="2000" dirty="0"/>
              <a:t>In postmenopausal women, a marked decrease in estrogen causes the vaginal pH to become less acidic and causes vaginal thinning. Vaginal thinning is one symptom of genitourinary syndrome of menopause. In this syndrome, vaginal inflammation often results in an abnormal discharge, which is scant and may be watery and thin or thick and yellowish. Dyspareunia is common, and vaginal tissue appears fragile and dry.</a:t>
            </a:r>
          </a:p>
          <a:p>
            <a:r>
              <a:rPr lang="en-US" sz="2000" dirty="0"/>
              <a:t>Other common causes of decreased estrogen in older women include oophorectomy, pelvic radiation, and certain chemotherapy drugs.</a:t>
            </a:r>
          </a:p>
          <a:p>
            <a:r>
              <a:rPr lang="en-US" sz="2000" dirty="0"/>
              <a:t>Low-dose vaginal estrogen is the preferred treatment for genitourinary syndrome of menopause.</a:t>
            </a:r>
          </a:p>
          <a:p>
            <a:r>
              <a:rPr lang="en-US" sz="2000" dirty="0"/>
              <a:t>Poor hygiene (</a:t>
            </a:r>
            <a:r>
              <a:rPr lang="en-US" sz="2000" dirty="0" err="1"/>
              <a:t>eg</a:t>
            </a:r>
            <a:r>
              <a:rPr lang="en-US" sz="2000" dirty="0"/>
              <a:t>, in patients who are incontinent or bedbound) can lead to chronic vulvar inflammation due to chemical irritation by urine or feces.</a:t>
            </a:r>
          </a:p>
          <a:p>
            <a:r>
              <a:rPr lang="en-US" sz="2000" dirty="0"/>
              <a:t>Bacterial vaginosis, </a:t>
            </a:r>
            <a:r>
              <a:rPr lang="en-US" sz="2000" dirty="0" err="1"/>
              <a:t>candidal</a:t>
            </a:r>
            <a:r>
              <a:rPr lang="en-US" sz="2000" dirty="0"/>
              <a:t> vaginitis, and </a:t>
            </a:r>
            <a:r>
              <a:rPr lang="en-US" sz="2000" dirty="0" err="1"/>
              <a:t>trichomonal</a:t>
            </a:r>
            <a:r>
              <a:rPr lang="en-US" sz="2000" dirty="0"/>
              <a:t> vaginitis may occur in postmenopausal women.</a:t>
            </a:r>
          </a:p>
          <a:p>
            <a:r>
              <a:rPr lang="en-US" sz="2000" dirty="0"/>
              <a:t>After menopause, risk of cancer increases, and a bloody discharge is more likely to be due to cancer; thus, any vaginal discharge in postmenopausal women should be promptly evaluated.</a:t>
            </a:r>
          </a:p>
          <a:p>
            <a:endParaRPr lang="en-US" sz="1500" dirty="0"/>
          </a:p>
        </p:txBody>
      </p:sp>
    </p:spTree>
    <p:extLst>
      <p:ext uri="{BB962C8B-B14F-4D97-AF65-F5344CB8AC3E}">
        <p14:creationId xmlns:p14="http://schemas.microsoft.com/office/powerpoint/2010/main" val="44963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29184-BD11-FD14-CEC7-1CECDB196583}"/>
              </a:ext>
            </a:extLst>
          </p:cNvPr>
          <p:cNvSpPr>
            <a:spLocks noGrp="1"/>
          </p:cNvSpPr>
          <p:nvPr>
            <p:ph type="title"/>
          </p:nvPr>
        </p:nvSpPr>
        <p:spPr>
          <a:xfrm>
            <a:off x="808638" y="386930"/>
            <a:ext cx="9236700" cy="1188950"/>
          </a:xfrm>
        </p:spPr>
        <p:txBody>
          <a:bodyPr anchor="b">
            <a:normAutofit/>
          </a:bodyPr>
          <a:lstStyle/>
          <a:p>
            <a:r>
              <a:rPr lang="en-US" sz="5400"/>
              <a:t>Treatment of Gonorrhea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6E447-AAA0-1C1B-0853-4BC9B270F216}"/>
              </a:ext>
            </a:extLst>
          </p:cNvPr>
          <p:cNvSpPr>
            <a:spLocks noGrp="1"/>
          </p:cNvSpPr>
          <p:nvPr>
            <p:ph idx="1"/>
          </p:nvPr>
        </p:nvSpPr>
        <p:spPr>
          <a:xfrm>
            <a:off x="793660" y="2203079"/>
            <a:ext cx="10463620" cy="4654921"/>
          </a:xfrm>
        </p:spPr>
        <p:txBody>
          <a:bodyPr anchor="ctr">
            <a:normAutofit fontScale="92500" lnSpcReduction="20000"/>
          </a:bodyPr>
          <a:lstStyle/>
          <a:p>
            <a:r>
              <a:rPr lang="en-US" sz="2000" dirty="0"/>
              <a:t>For uncomplicated infection, a single dose of ceftriaxone plus azithromycin</a:t>
            </a:r>
          </a:p>
          <a:p>
            <a:r>
              <a:rPr lang="en-US" sz="2000" dirty="0"/>
              <a:t>Concomitant treatment for chlamydial infection</a:t>
            </a:r>
          </a:p>
          <a:p>
            <a:r>
              <a:rPr lang="en-US" sz="2000" dirty="0"/>
              <a:t>Treatment of sex partners</a:t>
            </a:r>
          </a:p>
          <a:p>
            <a:r>
              <a:rPr lang="en-US" sz="2000" dirty="0"/>
              <a:t>Uncomplicated gonococcal infection of the urethra, cervix, rectum, and pharynx is treated with the following:</a:t>
            </a:r>
          </a:p>
          <a:p>
            <a:r>
              <a:rPr lang="en-US" sz="2000" dirty="0"/>
              <a:t>Preferred: A single dose of ceftriaxone 250 mg IM plus azithromycin 1 g orally</a:t>
            </a:r>
          </a:p>
          <a:p>
            <a:r>
              <a:rPr lang="en-US" sz="2000" dirty="0"/>
              <a:t>Alternative: A single dose of cefixime 400 mg orally plus azithromycin 1 g orally</a:t>
            </a:r>
          </a:p>
          <a:p>
            <a:r>
              <a:rPr lang="en-US" sz="2000" dirty="0"/>
              <a:t>In patients who have an azithromycin allergy or who immediately vomit the drug, doxycycline 100 mg orally twice a day for 7 days is an alternative to azithromycin as a second antimicrobial.</a:t>
            </a:r>
          </a:p>
          <a:p>
            <a:r>
              <a:rPr lang="en-US" sz="2000" dirty="0"/>
              <a:t>Patients who are allergic to cephalosporins are treated with one of the following:</a:t>
            </a:r>
          </a:p>
          <a:p>
            <a:r>
              <a:rPr lang="en-US" sz="2000" dirty="0"/>
              <a:t>Gemifloxacin 320 mg orally plus azithromycin 2 g orally once</a:t>
            </a:r>
          </a:p>
          <a:p>
            <a:r>
              <a:rPr lang="en-US" sz="2000" dirty="0"/>
              <a:t>Gentamicin 240 mg IM plus azithromycin 2 g orally once</a:t>
            </a:r>
          </a:p>
          <a:p>
            <a:r>
              <a:rPr lang="en-US" sz="2000" dirty="0"/>
              <a:t>Monotherapy and previous oral regimens of fluoroquinolones (</a:t>
            </a:r>
            <a:r>
              <a:rPr lang="en-US" sz="2000" dirty="0" err="1"/>
              <a:t>eg</a:t>
            </a:r>
            <a:r>
              <a:rPr lang="en-US" sz="2000" dirty="0"/>
              <a:t>, ciprofloxacin, levofloxacin, ofloxacin) or cefixime are no longer recommended because of increasing drug resistance. Test of cure is recommended only for patients treated with an alternative regimen for pharyngeal infections.</a:t>
            </a:r>
          </a:p>
          <a:p>
            <a:endParaRPr lang="en-US" sz="1000" dirty="0"/>
          </a:p>
        </p:txBody>
      </p:sp>
    </p:spTree>
    <p:extLst>
      <p:ext uri="{BB962C8B-B14F-4D97-AF65-F5344CB8AC3E}">
        <p14:creationId xmlns:p14="http://schemas.microsoft.com/office/powerpoint/2010/main" val="260351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29184-BD11-FD14-CEC7-1CECDB196583}"/>
              </a:ext>
            </a:extLst>
          </p:cNvPr>
          <p:cNvSpPr>
            <a:spLocks noGrp="1"/>
          </p:cNvSpPr>
          <p:nvPr>
            <p:ph type="title"/>
          </p:nvPr>
        </p:nvSpPr>
        <p:spPr>
          <a:xfrm>
            <a:off x="808638" y="386930"/>
            <a:ext cx="9236700" cy="1188950"/>
          </a:xfrm>
        </p:spPr>
        <p:txBody>
          <a:bodyPr anchor="b">
            <a:normAutofit/>
          </a:bodyPr>
          <a:lstStyle/>
          <a:p>
            <a:r>
              <a:rPr lang="en-US" sz="5400"/>
              <a:t>Treatment of Gonorrhea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6E447-AAA0-1C1B-0853-4BC9B270F216}"/>
              </a:ext>
            </a:extLst>
          </p:cNvPr>
          <p:cNvSpPr>
            <a:spLocks noGrp="1"/>
          </p:cNvSpPr>
          <p:nvPr>
            <p:ph idx="1"/>
          </p:nvPr>
        </p:nvSpPr>
        <p:spPr>
          <a:xfrm>
            <a:off x="793660" y="2599509"/>
            <a:ext cx="10143668" cy="3435531"/>
          </a:xfrm>
        </p:spPr>
        <p:txBody>
          <a:bodyPr anchor="ctr">
            <a:normAutofit/>
          </a:bodyPr>
          <a:lstStyle/>
          <a:p>
            <a:r>
              <a:rPr lang="en-US" sz="1900"/>
              <a:t>Pearls &amp; Pitfalls</a:t>
            </a:r>
          </a:p>
          <a:p>
            <a:r>
              <a:rPr lang="en-US" sz="1900"/>
              <a:t>Due to increasing drug resistance, experts no longer recommend monotherapy for gonococcal infection.</a:t>
            </a:r>
          </a:p>
          <a:p>
            <a:r>
              <a:rPr lang="en-US" sz="1900"/>
              <a:t>Sex partners</a:t>
            </a:r>
          </a:p>
          <a:p>
            <a:r>
              <a:rPr lang="en-US" sz="1900"/>
              <a:t>All sex partners who have had sexual contact with the patient within 60 days should be tested for gonorrhea and other STIs and treated if results are positive. Sex partners with contact within 2 weeks should be treated presumptively for gonorrhea (epidemiologic treatment).</a:t>
            </a:r>
          </a:p>
          <a:p>
            <a:r>
              <a:rPr lang="en-US" sz="1900"/>
              <a:t>Expedited partner therapy (EPT) involves giving patients a prescription or drugs to deliver to their partner. EPT may enhance partner adherence and reduce treatment failure due to reinfection. </a:t>
            </a:r>
          </a:p>
          <a:p>
            <a:r>
              <a:rPr lang="en-US" sz="1900"/>
              <a:t>It may be most appropriate for partners of women with gonorrhea or chlamydial </a:t>
            </a:r>
          </a:p>
        </p:txBody>
      </p:sp>
    </p:spTree>
    <p:extLst>
      <p:ext uri="{BB962C8B-B14F-4D97-AF65-F5344CB8AC3E}">
        <p14:creationId xmlns:p14="http://schemas.microsoft.com/office/powerpoint/2010/main" val="136551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5CF31-1E38-0A54-A2D4-F117E2668104}"/>
              </a:ext>
            </a:extLst>
          </p:cNvPr>
          <p:cNvSpPr>
            <a:spLocks noGrp="1"/>
          </p:cNvSpPr>
          <p:nvPr>
            <p:ph type="title"/>
          </p:nvPr>
        </p:nvSpPr>
        <p:spPr>
          <a:xfrm>
            <a:off x="808638" y="386930"/>
            <a:ext cx="9236700" cy="1188950"/>
          </a:xfrm>
        </p:spPr>
        <p:txBody>
          <a:bodyPr anchor="b">
            <a:normAutofit/>
          </a:bodyPr>
          <a:lstStyle/>
          <a:p>
            <a:r>
              <a:rPr lang="en-US" sz="5400"/>
              <a:t>Chlamydial infection treatment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ABE133-A47F-C117-E677-257ADFE6DC53}"/>
              </a:ext>
            </a:extLst>
          </p:cNvPr>
          <p:cNvSpPr>
            <a:spLocks noGrp="1"/>
          </p:cNvSpPr>
          <p:nvPr>
            <p:ph idx="1"/>
          </p:nvPr>
        </p:nvSpPr>
        <p:spPr>
          <a:xfrm>
            <a:off x="793660" y="2336801"/>
            <a:ext cx="10143668" cy="4328160"/>
          </a:xfrm>
        </p:spPr>
        <p:txBody>
          <a:bodyPr anchor="ctr">
            <a:normAutofit fontScale="70000" lnSpcReduction="20000"/>
          </a:bodyPr>
          <a:lstStyle/>
          <a:p>
            <a:r>
              <a:rPr lang="en-US" sz="2900" dirty="0"/>
              <a:t>Oral antibiotics (preferably azithromycin)</a:t>
            </a:r>
          </a:p>
          <a:p>
            <a:r>
              <a:rPr lang="en-US" sz="2900" dirty="0"/>
              <a:t>Empiric treatment for gonorrhea if it has not been excluded</a:t>
            </a:r>
          </a:p>
          <a:p>
            <a:r>
              <a:rPr lang="en-US" sz="2900" dirty="0"/>
              <a:t>Treatment of sex partners</a:t>
            </a:r>
          </a:p>
          <a:p>
            <a:r>
              <a:rPr lang="en-US" sz="2900" dirty="0"/>
              <a:t>Uncomplicated documented or suspected chlamydial, </a:t>
            </a:r>
            <a:r>
              <a:rPr lang="en-US" sz="2900" dirty="0" err="1"/>
              <a:t>ureaplasmal</a:t>
            </a:r>
            <a:r>
              <a:rPr lang="en-US" sz="2900" dirty="0"/>
              <a:t>, or </a:t>
            </a:r>
            <a:r>
              <a:rPr lang="en-US" sz="2900" dirty="0" err="1"/>
              <a:t>mycoplasmal</a:t>
            </a:r>
            <a:r>
              <a:rPr lang="en-US" sz="2900" dirty="0"/>
              <a:t> infections are treated with one of the following:</a:t>
            </a:r>
          </a:p>
          <a:p>
            <a:r>
              <a:rPr lang="en-US" sz="2900" dirty="0"/>
              <a:t>A single dose of azithromycin 1 g orally</a:t>
            </a:r>
          </a:p>
          <a:p>
            <a:r>
              <a:rPr lang="en-US" sz="2900" dirty="0"/>
              <a:t>Doxycycline 100 mg orally twice a day for 7 days</a:t>
            </a:r>
          </a:p>
          <a:p>
            <a:r>
              <a:rPr lang="en-US" sz="2900" dirty="0"/>
              <a:t>Erythromycin as the base 500 mg orally or as </a:t>
            </a:r>
            <a:r>
              <a:rPr lang="en-US" sz="2900" dirty="0" err="1"/>
              <a:t>ethylsuccinate</a:t>
            </a:r>
            <a:r>
              <a:rPr lang="en-US" sz="2900" dirty="0"/>
              <a:t> 800 mg four times a day for 7 days</a:t>
            </a:r>
          </a:p>
          <a:p>
            <a:r>
              <a:rPr lang="en-US" sz="2900" dirty="0"/>
              <a:t>Ofloxacin 300 mg orally twice a day for 7 days</a:t>
            </a:r>
          </a:p>
          <a:p>
            <a:r>
              <a:rPr lang="en-US" sz="2900" dirty="0"/>
              <a:t>Levofloxacin 500 mg orally once a day for 7 days</a:t>
            </a:r>
          </a:p>
          <a:p>
            <a:r>
              <a:rPr lang="en-US" sz="2900" dirty="0"/>
              <a:t>Azithromycin (given as a single dose) is preferred to drugs that require multiple doses over 7 days, although there is some evidence that doxycycline may be preferable for rectal chlamydia.</a:t>
            </a:r>
          </a:p>
          <a:p>
            <a:endParaRPr lang="en-US" sz="1300" dirty="0"/>
          </a:p>
        </p:txBody>
      </p:sp>
    </p:spTree>
    <p:extLst>
      <p:ext uri="{BB962C8B-B14F-4D97-AF65-F5344CB8AC3E}">
        <p14:creationId xmlns:p14="http://schemas.microsoft.com/office/powerpoint/2010/main" val="127797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42">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D6842-1D07-D921-4EF7-5E1A4EB1F4A0}"/>
              </a:ext>
            </a:extLst>
          </p:cNvPr>
          <p:cNvSpPr>
            <a:spLocks noGrp="1"/>
          </p:cNvSpPr>
          <p:nvPr>
            <p:ph type="title"/>
          </p:nvPr>
        </p:nvSpPr>
        <p:spPr>
          <a:xfrm>
            <a:off x="1282963" y="1238080"/>
            <a:ext cx="9849751" cy="1349671"/>
          </a:xfrm>
        </p:spPr>
        <p:txBody>
          <a:bodyPr anchor="b">
            <a:normAutofit/>
          </a:bodyPr>
          <a:lstStyle/>
          <a:p>
            <a:r>
              <a:rPr lang="en-US" sz="5400"/>
              <a:t>Vaginal itching (pruritus), </a:t>
            </a:r>
          </a:p>
        </p:txBody>
      </p:sp>
      <p:sp>
        <p:nvSpPr>
          <p:cNvPr id="54" name="Content Placeholder 2">
            <a:extLst>
              <a:ext uri="{FF2B5EF4-FFF2-40B4-BE49-F238E27FC236}">
                <a16:creationId xmlns:a16="http://schemas.microsoft.com/office/drawing/2014/main" id="{916BC0A0-29FC-9260-A113-84AAE5D7D054}"/>
              </a:ext>
            </a:extLst>
          </p:cNvPr>
          <p:cNvSpPr>
            <a:spLocks noGrp="1"/>
          </p:cNvSpPr>
          <p:nvPr>
            <p:ph idx="1"/>
          </p:nvPr>
        </p:nvSpPr>
        <p:spPr>
          <a:xfrm>
            <a:off x="1289304" y="2902913"/>
            <a:ext cx="9849751" cy="3032168"/>
          </a:xfrm>
        </p:spPr>
        <p:txBody>
          <a:bodyPr anchor="ctr">
            <a:normAutofit/>
          </a:bodyPr>
          <a:lstStyle/>
          <a:p>
            <a:r>
              <a:rPr lang="en-US" sz="2000"/>
              <a:t>Vaginal itching (pruritus), discharge, or both result from infectious or noninfectious inflammation of the vaginal mucosa (vaginitis), often with inflammation of the vulva (vulvovaginitis). </a:t>
            </a:r>
          </a:p>
          <a:p>
            <a:r>
              <a:rPr lang="en-US" sz="2000"/>
              <a:t>Symptoms may also include irritation, burning, erythema, and sometimes dyspareunia. </a:t>
            </a:r>
          </a:p>
          <a:p>
            <a:r>
              <a:rPr lang="en-US" sz="2000"/>
              <a:t>Symptoms of vaginitis are one of the most common gynecologic complaints.</a:t>
            </a:r>
          </a:p>
        </p:txBody>
      </p:sp>
    </p:spTree>
    <p:extLst>
      <p:ext uri="{BB962C8B-B14F-4D97-AF65-F5344CB8AC3E}">
        <p14:creationId xmlns:p14="http://schemas.microsoft.com/office/powerpoint/2010/main" val="758772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5CF31-1E38-0A54-A2D4-F117E2668104}"/>
              </a:ext>
            </a:extLst>
          </p:cNvPr>
          <p:cNvSpPr>
            <a:spLocks noGrp="1"/>
          </p:cNvSpPr>
          <p:nvPr>
            <p:ph type="title"/>
          </p:nvPr>
        </p:nvSpPr>
        <p:spPr>
          <a:xfrm>
            <a:off x="808638" y="386930"/>
            <a:ext cx="9236700" cy="1188950"/>
          </a:xfrm>
        </p:spPr>
        <p:txBody>
          <a:bodyPr anchor="b">
            <a:normAutofit/>
          </a:bodyPr>
          <a:lstStyle/>
          <a:p>
            <a:r>
              <a:rPr lang="en-US" sz="3800"/>
              <a:t>Chlamydial infection treatment in pregnancy</a:t>
            </a:r>
          </a:p>
        </p:txBody>
      </p:sp>
      <p:grpSp>
        <p:nvGrpSpPr>
          <p:cNvPr id="24"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6EABE133-A47F-C117-E677-257ADFE6DC53}"/>
              </a:ext>
            </a:extLst>
          </p:cNvPr>
          <p:cNvSpPr>
            <a:spLocks noGrp="1"/>
          </p:cNvSpPr>
          <p:nvPr>
            <p:ph idx="1"/>
          </p:nvPr>
        </p:nvSpPr>
        <p:spPr>
          <a:xfrm>
            <a:off x="793660" y="2203079"/>
            <a:ext cx="10589702" cy="4352079"/>
          </a:xfrm>
        </p:spPr>
        <p:txBody>
          <a:bodyPr anchor="ctr">
            <a:normAutofit lnSpcReduction="10000"/>
          </a:bodyPr>
          <a:lstStyle/>
          <a:p>
            <a:r>
              <a:rPr lang="en-US" sz="1600" dirty="0"/>
              <a:t>For pregnant women, azithromycin 1 g orally once should be used.</a:t>
            </a:r>
          </a:p>
          <a:p>
            <a:r>
              <a:rPr lang="en-US" sz="1600" dirty="0"/>
              <a:t>These regimens do not reliably treat gonorrhea, which coexists in many patients with chlamydial infections. Therefore, treatment should include a single dose of ceftriaxone 250 mg IM if gonorrhea has not been excluded.</a:t>
            </a:r>
          </a:p>
          <a:p>
            <a:r>
              <a:rPr lang="en-US" sz="1600" dirty="0"/>
              <a:t>Patients who relapse (about 10%) are usually coinfected with microbes that do not respond to </a:t>
            </a:r>
            <a:r>
              <a:rPr lang="en-US" sz="1600" dirty="0" err="1"/>
              <a:t>antichlamydial</a:t>
            </a:r>
            <a:r>
              <a:rPr lang="en-US" sz="1600" dirty="0"/>
              <a:t> therapy, or they were reinfected since treatment.</a:t>
            </a:r>
          </a:p>
          <a:p>
            <a:r>
              <a:rPr lang="en-US" sz="1600" dirty="0"/>
              <a:t>They should be retested for chlamydial infection and gonorrhea and, if possible, for trichomoniasis. They should be treated with azithromycin unless they were treated with it before. If azithromycin has been ineffective, moxifloxacin (active against azithromycin-resistant Mycoplasma or </a:t>
            </a:r>
            <a:r>
              <a:rPr lang="en-US" sz="1600" dirty="0" err="1"/>
              <a:t>Ureaplasma</a:t>
            </a:r>
            <a:r>
              <a:rPr lang="en-US" sz="1600" dirty="0"/>
              <a:t> species) should be tried. In areas where trichomoniasis is prevalent, empiric treatment with metronidazole is recommended unless polymerase chain reaction (PCR) testing indicates patients are negative for trichomoniasis.</a:t>
            </a:r>
          </a:p>
          <a:p>
            <a:r>
              <a:rPr lang="en-US" sz="1600" dirty="0"/>
              <a:t>Current sex partners should be treated. Patients should abstain from sexual intercourse until they and their partners have been treated for ≥ 1 week.</a:t>
            </a:r>
          </a:p>
          <a:p>
            <a:r>
              <a:rPr lang="en-US" sz="1600" dirty="0"/>
              <a:t>If chlamydial genital infections are untreated, symptoms and signs subside within 4 weeks in about two thirds of patients. However, in women, asymptomatic cervical infection may persist, resulting in chronic endometritis, salpingitis, or pelvic peritonitis and their sequelae—pelvic pain, infertility, and increased risk of ectopic pregnancy. Because chlamydial infections can have serious long-term consequences for women, even when symptoms are mild or absent, detecting the infection in women and treating them and their sex partners is crucial.</a:t>
            </a:r>
          </a:p>
        </p:txBody>
      </p:sp>
    </p:spTree>
    <p:extLst>
      <p:ext uri="{BB962C8B-B14F-4D97-AF65-F5344CB8AC3E}">
        <p14:creationId xmlns:p14="http://schemas.microsoft.com/office/powerpoint/2010/main" val="223036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B73EC-B8CA-BAA0-FBF7-AEE2FD0A7A47}"/>
              </a:ext>
            </a:extLst>
          </p:cNvPr>
          <p:cNvSpPr>
            <a:spLocks noGrp="1"/>
          </p:cNvSpPr>
          <p:nvPr>
            <p:ph type="title"/>
          </p:nvPr>
        </p:nvSpPr>
        <p:spPr>
          <a:xfrm>
            <a:off x="808638" y="386930"/>
            <a:ext cx="9236700" cy="1188950"/>
          </a:xfrm>
        </p:spPr>
        <p:txBody>
          <a:bodyPr anchor="b">
            <a:normAutofit/>
          </a:bodyPr>
          <a:lstStyle/>
          <a:p>
            <a:r>
              <a:rPr lang="en-US" sz="5400"/>
              <a:t>Treatment of Trichomoniasis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E15216-93CA-654B-0E8F-430221F0B687}"/>
              </a:ext>
            </a:extLst>
          </p:cNvPr>
          <p:cNvSpPr>
            <a:spLocks noGrp="1"/>
          </p:cNvSpPr>
          <p:nvPr>
            <p:ph idx="1"/>
          </p:nvPr>
        </p:nvSpPr>
        <p:spPr>
          <a:xfrm>
            <a:off x="793660" y="2203079"/>
            <a:ext cx="10143668" cy="4441561"/>
          </a:xfrm>
        </p:spPr>
        <p:txBody>
          <a:bodyPr anchor="ctr">
            <a:normAutofit lnSpcReduction="10000"/>
          </a:bodyPr>
          <a:lstStyle/>
          <a:p>
            <a:r>
              <a:rPr lang="en-US" sz="1800" dirty="0"/>
              <a:t>Oral metronidazole or tinidazole</a:t>
            </a:r>
          </a:p>
          <a:p>
            <a:r>
              <a:rPr lang="en-US" sz="1800" dirty="0"/>
              <a:t>Treatment of sex partners</a:t>
            </a:r>
          </a:p>
          <a:p>
            <a:r>
              <a:rPr lang="en-US" sz="1800" dirty="0"/>
              <a:t>Metronidazole or tinidazole 2 g orally in a single dose cures up to 95% of women with trichomoniasis if sex partners are treated simultaneously. Effectiveness of single-dose regimens in men is not as clear, so treatment is typically with metronidazole or tinidazole 500 mg orally twice a day for 5 to 7 days.</a:t>
            </a:r>
          </a:p>
          <a:p>
            <a:r>
              <a:rPr lang="en-US" sz="1800" dirty="0"/>
              <a:t>If infection persists in women and reinfection by sex partners has been excluded, women are retreated first with metronidazole or tinidazole 2 g orally once or metronidazole 500 mg twice a day for 7 days. If the initial retreatment regimen fails, metronidazole or tinidazole 2 g once a day for 5 days may be effective.</a:t>
            </a:r>
          </a:p>
          <a:p>
            <a:r>
              <a:rPr lang="en-US" sz="1800" dirty="0"/>
              <a:t>Metronidazole may cause leukopenia, disulfiram-like reactions to alcohol, or </a:t>
            </a:r>
            <a:r>
              <a:rPr lang="en-US" sz="1800" dirty="0" err="1"/>
              <a:t>candidal</a:t>
            </a:r>
            <a:r>
              <a:rPr lang="en-US" sz="1800" dirty="0"/>
              <a:t> superinfections. It is relatively contraindicated during early pregnancy, although it may not be dangerous to the fetus after the 1st trimester. Tinidazole has not been established as safe during pregnancy and so is not used.</a:t>
            </a:r>
          </a:p>
          <a:p>
            <a:r>
              <a:rPr lang="en-US" sz="1800" dirty="0"/>
              <a:t>Sex partners should be seen and treated for trichomoniasis with tinidazole 2 g in a single dose or metronidazole 500 mg twice a day for 5 days and should be screened for other STIs. If poor adherence to follow-up by sex partners is likely, treatment can be initiated in sex partners of patients with documented trichomoniasis without confirming the diagnosis in the partner.</a:t>
            </a:r>
          </a:p>
        </p:txBody>
      </p:sp>
    </p:spTree>
    <p:extLst>
      <p:ext uri="{BB962C8B-B14F-4D97-AF65-F5344CB8AC3E}">
        <p14:creationId xmlns:p14="http://schemas.microsoft.com/office/powerpoint/2010/main" val="70155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4CD9-E5FE-32FC-F994-6E132F562BE1}"/>
              </a:ext>
            </a:extLst>
          </p:cNvPr>
          <p:cNvSpPr>
            <a:spLocks noGrp="1"/>
          </p:cNvSpPr>
          <p:nvPr>
            <p:ph type="title"/>
          </p:nvPr>
        </p:nvSpPr>
        <p:spPr>
          <a:xfrm>
            <a:off x="808638" y="386930"/>
            <a:ext cx="9236700" cy="1188950"/>
          </a:xfrm>
        </p:spPr>
        <p:txBody>
          <a:bodyPr anchor="b">
            <a:normAutofit/>
          </a:bodyPr>
          <a:lstStyle/>
          <a:p>
            <a:r>
              <a:rPr lang="en-US" sz="5400"/>
              <a:t>Treatment of Candida Vaginitis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30434-183C-527F-EF00-06A0CB72E539}"/>
              </a:ext>
            </a:extLst>
          </p:cNvPr>
          <p:cNvSpPr>
            <a:spLocks noGrp="1"/>
          </p:cNvSpPr>
          <p:nvPr>
            <p:ph idx="1"/>
          </p:nvPr>
        </p:nvSpPr>
        <p:spPr>
          <a:xfrm>
            <a:off x="793660" y="2203079"/>
            <a:ext cx="10143668" cy="4370441"/>
          </a:xfrm>
        </p:spPr>
        <p:txBody>
          <a:bodyPr anchor="ctr">
            <a:normAutofit lnSpcReduction="10000"/>
          </a:bodyPr>
          <a:lstStyle/>
          <a:p>
            <a:r>
              <a:rPr lang="en-US" sz="1800" dirty="0"/>
              <a:t>Antifungal drugs (oral fluconazole in a single dose preferred)</a:t>
            </a:r>
          </a:p>
          <a:p>
            <a:r>
              <a:rPr lang="en-US" sz="1800" dirty="0"/>
              <a:t>Avoidance of excess moisture accumulation</a:t>
            </a:r>
          </a:p>
          <a:p>
            <a:r>
              <a:rPr lang="en-US" sz="1800" dirty="0"/>
              <a:t>Keeping the vulva clean and wearing loose, absorbent cotton clothing that allows air to circulate can reduce vulvar moisture and fungal growth.</a:t>
            </a:r>
          </a:p>
          <a:p>
            <a:r>
              <a:rPr lang="en-US" sz="1800" dirty="0"/>
              <a:t>Topical or oral drugs are highly effective for </a:t>
            </a:r>
            <a:r>
              <a:rPr lang="en-US" sz="1800" dirty="0" err="1"/>
              <a:t>candidal</a:t>
            </a:r>
            <a:r>
              <a:rPr lang="en-US" sz="1800" dirty="0"/>
              <a:t> vaginitis (see table Drugs for </a:t>
            </a:r>
            <a:r>
              <a:rPr lang="en-US" sz="1800" dirty="0" err="1"/>
              <a:t>Candidal</a:t>
            </a:r>
            <a:r>
              <a:rPr lang="en-US" sz="1800" dirty="0"/>
              <a:t> Vaginitis). Adherence to treatment is better when a one-dose oral regimen of fluconazole 150 mg is used. Topical butoconazole, clotrimazole, miconazole, and tioconazole are available over the counter. However, patients should be warned that topical creams and ointments containing mineral oil or vegetable oil weaken latex-based condoms.</a:t>
            </a:r>
          </a:p>
          <a:p>
            <a:r>
              <a:rPr lang="en-US" sz="1800" dirty="0"/>
              <a:t>If symptoms persist or worsen during topical therapy, hypersensitivity to topical antifungals should be considered.</a:t>
            </a:r>
          </a:p>
          <a:p>
            <a:r>
              <a:rPr lang="en-US" sz="1800" dirty="0"/>
              <a:t>Frequent recurrences require long-term suppression with oral drugs (fluconazole 150 mg weekly to monthly or ketoconazole 100 mg once a day for 6 months). </a:t>
            </a:r>
          </a:p>
          <a:p>
            <a:r>
              <a:rPr lang="en-US" sz="1800" dirty="0"/>
              <a:t>Suppression is effective only while the drugs are being taken. These drugs may be contraindicated in patients with liver disorders. Patients taking ketoconazole should be monitored periodically with liver function tests.</a:t>
            </a:r>
          </a:p>
        </p:txBody>
      </p:sp>
    </p:spTree>
    <p:extLst>
      <p:ext uri="{BB962C8B-B14F-4D97-AF65-F5344CB8AC3E}">
        <p14:creationId xmlns:p14="http://schemas.microsoft.com/office/powerpoint/2010/main" val="83048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4CD9-E5FE-32FC-F994-6E132F562BE1}"/>
              </a:ext>
            </a:extLst>
          </p:cNvPr>
          <p:cNvSpPr>
            <a:spLocks noGrp="1"/>
          </p:cNvSpPr>
          <p:nvPr>
            <p:ph type="title"/>
          </p:nvPr>
        </p:nvSpPr>
        <p:spPr>
          <a:xfrm>
            <a:off x="808638" y="386930"/>
            <a:ext cx="9236700" cy="1188950"/>
          </a:xfrm>
        </p:spPr>
        <p:txBody>
          <a:bodyPr anchor="b">
            <a:normAutofit/>
          </a:bodyPr>
          <a:lstStyle/>
          <a:p>
            <a:r>
              <a:rPr lang="en-US" sz="5400" dirty="0"/>
              <a:t>Vulvar pruritus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30434-183C-527F-EF00-06A0CB72E539}"/>
              </a:ext>
            </a:extLst>
          </p:cNvPr>
          <p:cNvSpPr>
            <a:spLocks noGrp="1"/>
          </p:cNvSpPr>
          <p:nvPr>
            <p:ph idx="1"/>
          </p:nvPr>
        </p:nvSpPr>
        <p:spPr>
          <a:xfrm>
            <a:off x="793660" y="2203079"/>
            <a:ext cx="10143668" cy="4370441"/>
          </a:xfrm>
        </p:spPr>
        <p:txBody>
          <a:bodyPr anchor="ctr">
            <a:normAutofit fontScale="92500" lnSpcReduction="20000"/>
          </a:bodyPr>
          <a:lstStyle/>
          <a:p>
            <a:r>
              <a:rPr lang="en-US" sz="2400" dirty="0"/>
              <a:t>Vulvar pruritus is an often-complex symptom of multifactorial etiology. </a:t>
            </a:r>
          </a:p>
          <a:p>
            <a:r>
              <a:rPr lang="en-US" sz="2400" dirty="0"/>
              <a:t>Its diagnosis and treatment requires an interdisciplinary approach, involving gynecologists, dermatologists, microbiologists, infectiologists, psychotherapists, physiotherapists, and, potentially, specialists in sexual medicine.</a:t>
            </a:r>
          </a:p>
          <a:p>
            <a:r>
              <a:rPr lang="en-US" sz="2400" dirty="0"/>
              <a:t>The most common cause of vulvar pruritus is vulvovaginal candidiasis followed by vulvar eczema and chronic dermatoses, such as lichen sclerosis.</a:t>
            </a:r>
          </a:p>
          <a:p>
            <a:r>
              <a:rPr lang="en-US" sz="2400" dirty="0"/>
              <a:t>75% of women will have at least one episode of vulvovaginal candidiasis during their lifetime and 6% to 8% will have chronic vulvovaginal candidiasis (at least 4 recurrences/year).</a:t>
            </a:r>
          </a:p>
          <a:p>
            <a:r>
              <a:rPr lang="en-US" sz="2400" dirty="0"/>
              <a:t>Vulvar skin changes, such as erosions, ulcers or hyperkeratotic lesions, which are refractory to treatment, require histological diagnosis, which is obtained by punch biopsy. </a:t>
            </a:r>
          </a:p>
          <a:p>
            <a:r>
              <a:rPr lang="en-US" sz="2400" dirty="0"/>
              <a:t>Vulvar cytology has very low specificity and does not provide acceptably reliable results.</a:t>
            </a:r>
          </a:p>
        </p:txBody>
      </p:sp>
    </p:spTree>
    <p:extLst>
      <p:ext uri="{BB962C8B-B14F-4D97-AF65-F5344CB8AC3E}">
        <p14:creationId xmlns:p14="http://schemas.microsoft.com/office/powerpoint/2010/main" val="149515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8D5E-A67A-21B2-B52B-E28FA40E41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D609D0-A1BF-497B-447B-42E41A4D976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46670A-521B-6381-A518-21E1BB86B1D5}"/>
              </a:ext>
            </a:extLst>
          </p:cNvPr>
          <p:cNvPicPr>
            <a:picLocks noChangeAspect="1"/>
          </p:cNvPicPr>
          <p:nvPr/>
        </p:nvPicPr>
        <p:blipFill>
          <a:blip r:embed="rId2"/>
          <a:stretch>
            <a:fillRect/>
          </a:stretch>
        </p:blipFill>
        <p:spPr>
          <a:xfrm>
            <a:off x="-137160" y="0"/>
            <a:ext cx="12329160" cy="6858000"/>
          </a:xfrm>
          <a:prstGeom prst="rect">
            <a:avLst/>
          </a:prstGeom>
        </p:spPr>
      </p:pic>
    </p:spTree>
    <p:extLst>
      <p:ext uri="{BB962C8B-B14F-4D97-AF65-F5344CB8AC3E}">
        <p14:creationId xmlns:p14="http://schemas.microsoft.com/office/powerpoint/2010/main" val="37668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E9C5-32E8-C8D8-6641-3A12C3353DFD}"/>
              </a:ext>
            </a:extLst>
          </p:cNvPr>
          <p:cNvSpPr>
            <a:spLocks noGrp="1"/>
          </p:cNvSpPr>
          <p:nvPr>
            <p:ph type="title"/>
          </p:nvPr>
        </p:nvSpPr>
        <p:spPr/>
        <p:txBody>
          <a:bodyPr/>
          <a:lstStyle/>
          <a:p>
            <a:r>
              <a:rPr lang="en-US" dirty="0"/>
              <a:t>Definitions of primary lesion types</a:t>
            </a:r>
          </a:p>
        </p:txBody>
      </p:sp>
      <p:graphicFrame>
        <p:nvGraphicFramePr>
          <p:cNvPr id="5" name="Content Placeholder 2">
            <a:extLst>
              <a:ext uri="{FF2B5EF4-FFF2-40B4-BE49-F238E27FC236}">
                <a16:creationId xmlns:a16="http://schemas.microsoft.com/office/drawing/2014/main" id="{0E645C78-CA67-7C56-1426-5D10D199BA1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41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C4FC-0028-DCFB-D79D-E8BD163C4F20}"/>
              </a:ext>
            </a:extLst>
          </p:cNvPr>
          <p:cNvSpPr>
            <a:spLocks noGrp="1"/>
          </p:cNvSpPr>
          <p:nvPr>
            <p:ph type="title"/>
          </p:nvPr>
        </p:nvSpPr>
        <p:spPr/>
        <p:txBody>
          <a:bodyPr>
            <a:normAutofit/>
          </a:bodyPr>
          <a:lstStyle/>
          <a:p>
            <a:pPr algn="ctr"/>
            <a:r>
              <a:rPr lang="en-US" dirty="0"/>
              <a:t>Definitions of secondary morphology presentation</a:t>
            </a:r>
          </a:p>
        </p:txBody>
      </p:sp>
      <p:sp>
        <p:nvSpPr>
          <p:cNvPr id="3" name="Content Placeholder 2">
            <a:extLst>
              <a:ext uri="{FF2B5EF4-FFF2-40B4-BE49-F238E27FC236}">
                <a16:creationId xmlns:a16="http://schemas.microsoft.com/office/drawing/2014/main" id="{51467EB1-AB5E-3D58-00CA-6877A1A8EC0E}"/>
              </a:ext>
            </a:extLst>
          </p:cNvPr>
          <p:cNvSpPr>
            <a:spLocks noGrp="1"/>
          </p:cNvSpPr>
          <p:nvPr>
            <p:ph idx="1"/>
          </p:nvPr>
        </p:nvSpPr>
        <p:spPr>
          <a:xfrm>
            <a:off x="838200" y="1825624"/>
            <a:ext cx="10515600" cy="4867783"/>
          </a:xfrm>
        </p:spPr>
        <p:txBody>
          <a:bodyPr>
            <a:normAutofit fontScale="85000" lnSpcReduction="20000"/>
          </a:bodyPr>
          <a:lstStyle/>
          <a:p>
            <a:r>
              <a:rPr lang="en-US" dirty="0"/>
              <a:t>Eczema = Inflammatory, non-infectious intolerance reaction characterized by the presence of itchy, poorly demarcated red plaques with minor evidence of </a:t>
            </a:r>
            <a:r>
              <a:rPr lang="en-US" dirty="0" err="1"/>
              <a:t>microvasculation</a:t>
            </a:r>
            <a:r>
              <a:rPr lang="en-US" dirty="0"/>
              <a:t> and/or (more frequently) subsequent surface disruption</a:t>
            </a:r>
          </a:p>
          <a:p>
            <a:r>
              <a:rPr lang="en-US" dirty="0" err="1"/>
              <a:t>Lichenification</a:t>
            </a:r>
            <a:r>
              <a:rPr lang="en-US" dirty="0"/>
              <a:t> = Thickening of the tissue and increased prominence of skin markings, with or without scaling, bright red, dusky red, white or skin-colored.</a:t>
            </a:r>
          </a:p>
          <a:p>
            <a:r>
              <a:rPr lang="en-US" dirty="0"/>
              <a:t>Excoriation = Substance defect of the skin extending into the dermis (often scratch marks)</a:t>
            </a:r>
          </a:p>
          <a:p>
            <a:r>
              <a:rPr lang="en-US" dirty="0"/>
              <a:t>Purpura = Multiple smaller capillary hemorrhages in the skin, subcutis or mucosa</a:t>
            </a:r>
          </a:p>
          <a:p>
            <a:r>
              <a:rPr lang="en-US" dirty="0"/>
              <a:t>Scarring = Replacement tissue after wound healing; often white, fibrous, poorly vascularized</a:t>
            </a:r>
          </a:p>
          <a:p>
            <a:r>
              <a:rPr lang="en-US" dirty="0"/>
              <a:t>Erosion = A shallow defect in the skin/mucosa with absence of epidermis/epithelium; the dermis is intact</a:t>
            </a:r>
          </a:p>
          <a:p>
            <a:r>
              <a:rPr lang="en-US" dirty="0"/>
              <a:t>Fissure = A thin, linear erosion of the skin/mucosa</a:t>
            </a:r>
          </a:p>
          <a:p>
            <a:r>
              <a:rPr lang="en-US" dirty="0"/>
              <a:t>Ulcer = Deeper defect of the skin; absence of the epidermis and some, or all, of the dermis</a:t>
            </a:r>
          </a:p>
        </p:txBody>
      </p:sp>
    </p:spTree>
    <p:extLst>
      <p:ext uri="{BB962C8B-B14F-4D97-AF65-F5344CB8AC3E}">
        <p14:creationId xmlns:p14="http://schemas.microsoft.com/office/powerpoint/2010/main" val="308820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DEF6-FDCF-8436-ABC8-247D076CFC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B0AF0A-CDF9-B87C-ADF9-46563369CDF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5CF12C-CBD9-0626-E23C-2BD31D2C6703}"/>
              </a:ext>
            </a:extLst>
          </p:cNvPr>
          <p:cNvPicPr>
            <a:picLocks noChangeAspect="1"/>
          </p:cNvPicPr>
          <p:nvPr/>
        </p:nvPicPr>
        <p:blipFill>
          <a:blip r:embed="rId2"/>
          <a:stretch>
            <a:fillRect/>
          </a:stretch>
        </p:blipFill>
        <p:spPr>
          <a:xfrm>
            <a:off x="0" y="-44082"/>
            <a:ext cx="12192000" cy="6902081"/>
          </a:xfrm>
          <a:prstGeom prst="rect">
            <a:avLst/>
          </a:prstGeom>
        </p:spPr>
      </p:pic>
    </p:spTree>
    <p:extLst>
      <p:ext uri="{BB962C8B-B14F-4D97-AF65-F5344CB8AC3E}">
        <p14:creationId xmlns:p14="http://schemas.microsoft.com/office/powerpoint/2010/main" val="22005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E10EA-A47B-A472-359F-68591AAA55C0}"/>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Pathophysiology of Vaginal Itching and Discharge</a:t>
            </a:r>
          </a:p>
        </p:txBody>
      </p:sp>
      <p:sp>
        <p:nvSpPr>
          <p:cNvPr id="3" name="Content Placeholder 2">
            <a:extLst>
              <a:ext uri="{FF2B5EF4-FFF2-40B4-BE49-F238E27FC236}">
                <a16:creationId xmlns:a16="http://schemas.microsoft.com/office/drawing/2014/main" id="{A258BA6F-A13B-BDFC-2472-869DD5EB04EF}"/>
              </a:ext>
            </a:extLst>
          </p:cNvPr>
          <p:cNvSpPr>
            <a:spLocks noGrp="1"/>
          </p:cNvSpPr>
          <p:nvPr>
            <p:ph idx="1"/>
          </p:nvPr>
        </p:nvSpPr>
        <p:spPr>
          <a:xfrm>
            <a:off x="1616054" y="2427383"/>
            <a:ext cx="8959892" cy="3169482"/>
          </a:xfrm>
        </p:spPr>
        <p:txBody>
          <a:bodyPr anchor="t">
            <a:normAutofit/>
          </a:bodyPr>
          <a:lstStyle/>
          <a:p>
            <a:r>
              <a:rPr lang="en-US" sz="1400">
                <a:solidFill>
                  <a:schemeClr val="tx1">
                    <a:lumMod val="65000"/>
                    <a:lumOff val="35000"/>
                  </a:schemeClr>
                </a:solidFill>
              </a:rPr>
              <a:t>Physiologic vaginal discharge occurs daily in many women, and volume may increase when estrogen levels are high. Estrogen levels are high in the following situations:</a:t>
            </a:r>
          </a:p>
          <a:p>
            <a:endParaRPr lang="en-US" sz="1400">
              <a:solidFill>
                <a:schemeClr val="tx1">
                  <a:lumMod val="65000"/>
                  <a:lumOff val="35000"/>
                </a:schemeClr>
              </a:solidFill>
            </a:endParaRPr>
          </a:p>
          <a:p>
            <a:pPr lvl="1"/>
            <a:r>
              <a:rPr lang="en-US" sz="1400">
                <a:solidFill>
                  <a:schemeClr val="tx1">
                    <a:lumMod val="65000"/>
                    <a:lumOff val="35000"/>
                  </a:schemeClr>
                </a:solidFill>
              </a:rPr>
              <a:t>A few days before ovulation</a:t>
            </a:r>
          </a:p>
          <a:p>
            <a:pPr lvl="1"/>
            <a:r>
              <a:rPr lang="en-US" sz="1400">
                <a:solidFill>
                  <a:schemeClr val="tx1">
                    <a:lumMod val="65000"/>
                    <a:lumOff val="35000"/>
                  </a:schemeClr>
                </a:solidFill>
              </a:rPr>
              <a:t>During the few months before menarche and during pregnancy (when estrogen production increases)</a:t>
            </a:r>
          </a:p>
          <a:p>
            <a:pPr lvl="1"/>
            <a:r>
              <a:rPr lang="en-US" sz="1400">
                <a:solidFill>
                  <a:schemeClr val="tx1">
                    <a:lumMod val="65000"/>
                    <a:lumOff val="35000"/>
                  </a:schemeClr>
                </a:solidFill>
              </a:rPr>
              <a:t>With use of drugs that contain estrogen or that increase estrogen production (eg, some fertility drugs)</a:t>
            </a:r>
          </a:p>
          <a:p>
            <a:pPr lvl="1"/>
            <a:r>
              <a:rPr lang="en-US" sz="1400">
                <a:solidFill>
                  <a:schemeClr val="tx1">
                    <a:lumMod val="65000"/>
                    <a:lumOff val="35000"/>
                  </a:schemeClr>
                </a:solidFill>
              </a:rPr>
              <a:t>During the first 2 weeks of life (because maternal estrogens are transferred before birth)</a:t>
            </a:r>
          </a:p>
          <a:p>
            <a:pPr lvl="1"/>
            <a:r>
              <a:rPr lang="en-US" sz="1400">
                <a:solidFill>
                  <a:schemeClr val="tx1">
                    <a:lumMod val="65000"/>
                    <a:lumOff val="35000"/>
                  </a:schemeClr>
                </a:solidFill>
              </a:rPr>
              <a:t>However, irritation, burning, and pruritus are never normal.</a:t>
            </a:r>
          </a:p>
          <a:p>
            <a:pPr lvl="1"/>
            <a:endParaRPr lang="en-US" sz="1400">
              <a:solidFill>
                <a:schemeClr val="tx1">
                  <a:lumMod val="65000"/>
                  <a:lumOff val="35000"/>
                </a:schemeClr>
              </a:solidFill>
            </a:endParaRPr>
          </a:p>
          <a:p>
            <a:pPr lvl="1"/>
            <a:r>
              <a:rPr lang="en-US" sz="1400">
                <a:solidFill>
                  <a:schemeClr val="tx1">
                    <a:lumMod val="65000"/>
                    <a:lumOff val="35000"/>
                  </a:schemeClr>
                </a:solidFill>
              </a:rPr>
              <a:t>Normally in women of reproductive age, Lactobacillus species is the predominant constituent of normal vaginal flora. Colonization by these bacteria keeps vaginal pH in the normal range (3.8 to 4.2), thereby preventing overgrowth of pathogenic bacteria.</a:t>
            </a:r>
          </a:p>
        </p:txBody>
      </p:sp>
    </p:spTree>
    <p:extLst>
      <p:ext uri="{BB962C8B-B14F-4D97-AF65-F5344CB8AC3E}">
        <p14:creationId xmlns:p14="http://schemas.microsoft.com/office/powerpoint/2010/main" val="334486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E10EA-A47B-A472-359F-68591AAA55C0}"/>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Pathophysiology of Vaginal Itching and Discharge</a:t>
            </a:r>
          </a:p>
        </p:txBody>
      </p:sp>
      <p:sp>
        <p:nvSpPr>
          <p:cNvPr id="31" name="Rectangle 3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58BA6F-A13B-BDFC-2472-869DD5EB04EF}"/>
              </a:ext>
            </a:extLst>
          </p:cNvPr>
          <p:cNvSpPr>
            <a:spLocks noGrp="1"/>
          </p:cNvSpPr>
          <p:nvPr>
            <p:ph idx="1"/>
          </p:nvPr>
        </p:nvSpPr>
        <p:spPr>
          <a:xfrm>
            <a:off x="1616054" y="2768321"/>
            <a:ext cx="8959892" cy="2828543"/>
          </a:xfrm>
        </p:spPr>
        <p:txBody>
          <a:bodyPr anchor="t">
            <a:normAutofit/>
          </a:bodyPr>
          <a:lstStyle/>
          <a:p>
            <a:endParaRPr lang="en-US" sz="2000">
              <a:solidFill>
                <a:schemeClr val="tx1">
                  <a:lumMod val="65000"/>
                  <a:lumOff val="35000"/>
                </a:schemeClr>
              </a:solidFill>
            </a:endParaRPr>
          </a:p>
          <a:p>
            <a:r>
              <a:rPr lang="en-US" sz="2000">
                <a:solidFill>
                  <a:schemeClr val="tx1">
                    <a:lumMod val="65000"/>
                    <a:lumOff val="35000"/>
                  </a:schemeClr>
                </a:solidFill>
              </a:rPr>
              <a:t>Factors that predispose to overgrowth of bacterial vaginal pathogens include</a:t>
            </a:r>
          </a:p>
          <a:p>
            <a:pPr lvl="1"/>
            <a:r>
              <a:rPr lang="en-US" sz="2000">
                <a:solidFill>
                  <a:schemeClr val="tx1">
                    <a:lumMod val="65000"/>
                    <a:lumOff val="35000"/>
                  </a:schemeClr>
                </a:solidFill>
              </a:rPr>
              <a:t>Use of antibiotics (which may decrease lactobacilli)</a:t>
            </a:r>
          </a:p>
          <a:p>
            <a:pPr lvl="1"/>
            <a:r>
              <a:rPr lang="en-US" sz="2000">
                <a:solidFill>
                  <a:schemeClr val="tx1">
                    <a:lumMod val="65000"/>
                    <a:lumOff val="35000"/>
                  </a:schemeClr>
                </a:solidFill>
              </a:rPr>
              <a:t>Alkaline vaginal pH due to menstrual blood or semen</a:t>
            </a:r>
          </a:p>
          <a:p>
            <a:pPr lvl="1"/>
            <a:r>
              <a:rPr lang="en-US" sz="2000">
                <a:solidFill>
                  <a:schemeClr val="tx1">
                    <a:lumMod val="65000"/>
                    <a:lumOff val="35000"/>
                  </a:schemeClr>
                </a:solidFill>
              </a:rPr>
              <a:t>Vaginal douching</a:t>
            </a:r>
          </a:p>
          <a:p>
            <a:pPr lvl="1"/>
            <a:r>
              <a:rPr lang="en-US" sz="2000">
                <a:solidFill>
                  <a:schemeClr val="tx1">
                    <a:lumMod val="65000"/>
                    <a:lumOff val="35000"/>
                  </a:schemeClr>
                </a:solidFill>
              </a:rPr>
              <a:t>Pregnancy</a:t>
            </a:r>
          </a:p>
          <a:p>
            <a:pPr lvl="1"/>
            <a:r>
              <a:rPr lang="en-US" sz="2000">
                <a:solidFill>
                  <a:schemeClr val="tx1">
                    <a:lumMod val="65000"/>
                    <a:lumOff val="35000"/>
                  </a:schemeClr>
                </a:solidFill>
              </a:rPr>
              <a:t>Diabetes mellitus</a:t>
            </a:r>
          </a:p>
          <a:p>
            <a:pPr lvl="1"/>
            <a:r>
              <a:rPr lang="en-US" sz="2000">
                <a:solidFill>
                  <a:schemeClr val="tx1">
                    <a:lumMod val="65000"/>
                    <a:lumOff val="35000"/>
                  </a:schemeClr>
                </a:solidFill>
              </a:rPr>
              <a:t>An intravaginal foreign body (eg, a forgotten tampon or vaginal pessary)</a:t>
            </a:r>
          </a:p>
        </p:txBody>
      </p:sp>
    </p:spTree>
    <p:extLst>
      <p:ext uri="{BB962C8B-B14F-4D97-AF65-F5344CB8AC3E}">
        <p14:creationId xmlns:p14="http://schemas.microsoft.com/office/powerpoint/2010/main" val="98270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C41D-E864-5B46-21CF-B3D82F285B41}"/>
              </a:ext>
            </a:extLst>
          </p:cNvPr>
          <p:cNvSpPr>
            <a:spLocks noGrp="1"/>
          </p:cNvSpPr>
          <p:nvPr>
            <p:ph type="title"/>
          </p:nvPr>
        </p:nvSpPr>
        <p:spPr/>
        <p:txBody>
          <a:bodyPr/>
          <a:lstStyle/>
          <a:p>
            <a:pPr algn="ctr"/>
            <a:r>
              <a:rPr lang="en-US"/>
              <a:t>Etiology of Vaginal Itching and Discharge:</a:t>
            </a:r>
            <a:br>
              <a:rPr lang="en-US"/>
            </a:br>
            <a:r>
              <a:rPr lang="en-US"/>
              <a:t>Children</a:t>
            </a:r>
            <a:endParaRPr lang="en-US" dirty="0"/>
          </a:p>
        </p:txBody>
      </p:sp>
      <p:graphicFrame>
        <p:nvGraphicFramePr>
          <p:cNvPr id="5" name="Content Placeholder 2">
            <a:extLst>
              <a:ext uri="{FF2B5EF4-FFF2-40B4-BE49-F238E27FC236}">
                <a16:creationId xmlns:a16="http://schemas.microsoft.com/office/drawing/2014/main" id="{3FC57F0A-1E25-CAA2-0A21-CF9A103AC7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33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1C41D-E864-5B46-21CF-B3D82F285B41}"/>
              </a:ext>
            </a:extLst>
          </p:cNvPr>
          <p:cNvSpPr>
            <a:spLocks noGrp="1"/>
          </p:cNvSpPr>
          <p:nvPr>
            <p:ph type="title"/>
          </p:nvPr>
        </p:nvSpPr>
        <p:spPr>
          <a:xfrm>
            <a:off x="808638" y="386930"/>
            <a:ext cx="9236700" cy="1188950"/>
          </a:xfrm>
        </p:spPr>
        <p:txBody>
          <a:bodyPr anchor="b">
            <a:normAutofit/>
          </a:bodyPr>
          <a:lstStyle/>
          <a:p>
            <a:r>
              <a:rPr lang="en-US" sz="3800"/>
              <a:t>Etiology of Vaginal Itching and Discharge:</a:t>
            </a:r>
            <a:br>
              <a:rPr lang="en-US" sz="3800"/>
            </a:br>
            <a:r>
              <a:rPr lang="en-US" sz="3800"/>
              <a:t>Women of reproductive age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E0D7C4-1CF0-369E-0DAE-901D697A4DEE}"/>
              </a:ext>
            </a:extLst>
          </p:cNvPr>
          <p:cNvSpPr>
            <a:spLocks noGrp="1"/>
          </p:cNvSpPr>
          <p:nvPr>
            <p:ph idx="1"/>
          </p:nvPr>
        </p:nvSpPr>
        <p:spPr>
          <a:xfrm>
            <a:off x="793660" y="2599509"/>
            <a:ext cx="10143668" cy="3669211"/>
          </a:xfrm>
        </p:spPr>
        <p:txBody>
          <a:bodyPr anchor="ctr">
            <a:normAutofit/>
          </a:bodyPr>
          <a:lstStyle/>
          <a:p>
            <a:r>
              <a:rPr lang="en-US" sz="1800" dirty="0"/>
              <a:t>Vaginitis is also a common cause in women of reproductive age. The most common types are</a:t>
            </a:r>
          </a:p>
          <a:p>
            <a:pPr lvl="1"/>
            <a:r>
              <a:rPr lang="en-US" sz="1800" dirty="0"/>
              <a:t>Bacterial vaginosis</a:t>
            </a:r>
          </a:p>
          <a:p>
            <a:pPr lvl="1"/>
            <a:r>
              <a:rPr lang="en-US" sz="1800" dirty="0" err="1"/>
              <a:t>Candidal</a:t>
            </a:r>
            <a:r>
              <a:rPr lang="en-US" sz="1800" dirty="0"/>
              <a:t> vulvovaginitis</a:t>
            </a:r>
          </a:p>
          <a:p>
            <a:pPr lvl="1"/>
            <a:r>
              <a:rPr lang="en-US" sz="1800" dirty="0" err="1"/>
              <a:t>Trichomonal</a:t>
            </a:r>
            <a:r>
              <a:rPr lang="en-US" sz="1800" dirty="0"/>
              <a:t> vaginitis (usually sexually transmitted)</a:t>
            </a:r>
          </a:p>
          <a:p>
            <a:pPr lvl="1"/>
            <a:r>
              <a:rPr lang="en-US" sz="1800" dirty="0"/>
              <a:t>Sometimes another infection (</a:t>
            </a:r>
            <a:r>
              <a:rPr lang="en-US" sz="1800" dirty="0" err="1"/>
              <a:t>eg</a:t>
            </a:r>
            <a:r>
              <a:rPr lang="en-US" sz="1800" dirty="0"/>
              <a:t>, gonorrhea, chlamydial infection) causes a discharge. These infections may also cause pelvic inflammatory disease.</a:t>
            </a:r>
          </a:p>
          <a:p>
            <a:pPr lvl="1"/>
            <a:endParaRPr lang="en-US" sz="1800" dirty="0"/>
          </a:p>
          <a:p>
            <a:pPr lvl="1"/>
            <a:r>
              <a:rPr lang="en-US" sz="1800" dirty="0"/>
              <a:t>Genital herpes sometimes causes vaginal itching, tingling, or burning, A first outbreak typically manifests with pain and ulceration.</a:t>
            </a:r>
          </a:p>
          <a:p>
            <a:pPr lvl="1"/>
            <a:endParaRPr lang="en-US" sz="1800" dirty="0"/>
          </a:p>
          <a:p>
            <a:pPr lvl="1"/>
            <a:r>
              <a:rPr lang="en-US" sz="1800" dirty="0"/>
              <a:t>Vaginitis may also result from foreign bodies (</a:t>
            </a:r>
            <a:r>
              <a:rPr lang="en-US" sz="1800" dirty="0" err="1"/>
              <a:t>eg</a:t>
            </a:r>
            <a:r>
              <a:rPr lang="en-US" sz="1800" dirty="0"/>
              <a:t>, a forgotten tampon).</a:t>
            </a:r>
          </a:p>
        </p:txBody>
      </p:sp>
    </p:spTree>
    <p:extLst>
      <p:ext uri="{BB962C8B-B14F-4D97-AF65-F5344CB8AC3E}">
        <p14:creationId xmlns:p14="http://schemas.microsoft.com/office/powerpoint/2010/main" val="297335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1C41D-E864-5B46-21CF-B3D82F285B41}"/>
              </a:ext>
            </a:extLst>
          </p:cNvPr>
          <p:cNvSpPr>
            <a:spLocks noGrp="1"/>
          </p:cNvSpPr>
          <p:nvPr>
            <p:ph type="title"/>
          </p:nvPr>
        </p:nvSpPr>
        <p:spPr>
          <a:xfrm>
            <a:off x="1043631" y="809898"/>
            <a:ext cx="10173010" cy="1554480"/>
          </a:xfrm>
        </p:spPr>
        <p:txBody>
          <a:bodyPr anchor="ctr">
            <a:normAutofit/>
          </a:bodyPr>
          <a:lstStyle/>
          <a:p>
            <a:r>
              <a:rPr lang="en-US" dirty="0"/>
              <a:t>Etiology of Vaginal Itching and Discharge:</a:t>
            </a:r>
            <a:br>
              <a:rPr lang="en-US" dirty="0"/>
            </a:br>
            <a:r>
              <a:rPr lang="en-US" dirty="0"/>
              <a:t>Postmenopausal women</a:t>
            </a: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79FB624-146B-5363-0EA5-7652FBCABA5B}"/>
              </a:ext>
            </a:extLst>
          </p:cNvPr>
          <p:cNvGraphicFramePr>
            <a:graphicFrameLocks noGrp="1"/>
          </p:cNvGraphicFramePr>
          <p:nvPr>
            <p:ph idx="1"/>
            <p:extLst>
              <p:ext uri="{D42A27DB-BD31-4B8C-83A1-F6EECF244321}">
                <p14:modId xmlns:p14="http://schemas.microsoft.com/office/powerpoint/2010/main" val="7418667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59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B7D4222-9729-9B89-23E1-25426CD867C4}"/>
              </a:ext>
            </a:extLst>
          </p:cNvPr>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Women of all ages</a:t>
            </a:r>
          </a:p>
        </p:txBody>
      </p:sp>
      <p:grpSp>
        <p:nvGrpSpPr>
          <p:cNvPr id="23"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4"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910092B-4B5E-9C83-0B0A-0B0BBAFB6E0D}"/>
              </a:ext>
            </a:extLst>
          </p:cNvPr>
          <p:cNvSpPr>
            <a:spLocks noGrp="1"/>
          </p:cNvSpPr>
          <p:nvPr>
            <p:ph idx="1"/>
          </p:nvPr>
        </p:nvSpPr>
        <p:spPr>
          <a:xfrm>
            <a:off x="1179226" y="2890979"/>
            <a:ext cx="9833548" cy="2693976"/>
          </a:xfrm>
        </p:spPr>
        <p:txBody>
          <a:bodyPr>
            <a:normAutofit/>
          </a:bodyPr>
          <a:lstStyle/>
          <a:p>
            <a:r>
              <a:rPr lang="en-US" sz="1700">
                <a:solidFill>
                  <a:schemeClr val="tx2"/>
                </a:solidFill>
              </a:rPr>
              <a:t>At any age, a fistula between the intestines and genital tract can predispose to vaginal or vulvar infection. </a:t>
            </a:r>
          </a:p>
          <a:p>
            <a:r>
              <a:rPr lang="en-US" sz="1700">
                <a:solidFill>
                  <a:schemeClr val="tx2"/>
                </a:solidFill>
              </a:rPr>
              <a:t>This rare disorder is usually obstetric in origin (due to vaginal birth trauma or a complication of episiotomy infection), but fistulas sometimes result from inflammatory bowel disease, pelvic tumors, or pelvic surgery (eg, hysterectomy, anal surgery).</a:t>
            </a:r>
          </a:p>
          <a:p>
            <a:endParaRPr lang="en-US" sz="1700">
              <a:solidFill>
                <a:schemeClr val="tx2"/>
              </a:solidFill>
            </a:endParaRPr>
          </a:p>
          <a:p>
            <a:r>
              <a:rPr lang="en-US" sz="1700">
                <a:solidFill>
                  <a:schemeClr val="tx2"/>
                </a:solidFill>
              </a:rPr>
              <a:t>Noninfectious vulvitis accounts for up to 30% of vulvovaginitis cases. It may result from hypersensitivity or irritant reactions to various agents, including hygiene sprays or perfumes, menstrual pads, laundry soaps, bleaches, fabric softeners, and sometimes spermicides, vaginal creams or lubricants, latex condoms, vaginal contraceptive rings, and diaphragms.</a:t>
            </a:r>
          </a:p>
        </p:txBody>
      </p:sp>
      <p:grpSp>
        <p:nvGrpSpPr>
          <p:cNvPr id="27"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321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E91FD-0B47-53C0-FFBE-EFE03F8ED9DF}"/>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Evaluation of Vaginal Itching and Discharge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D0B0D-8CD1-E905-3C7A-54E1F9204E73}"/>
              </a:ext>
            </a:extLst>
          </p:cNvPr>
          <p:cNvSpPr>
            <a:spLocks noGrp="1"/>
          </p:cNvSpPr>
          <p:nvPr>
            <p:ph idx="1"/>
          </p:nvPr>
        </p:nvSpPr>
        <p:spPr>
          <a:xfrm>
            <a:off x="1616054" y="2540897"/>
            <a:ext cx="9793626" cy="3727824"/>
          </a:xfrm>
        </p:spPr>
        <p:txBody>
          <a:bodyPr anchor="t">
            <a:normAutofit fontScale="92500" lnSpcReduction="20000"/>
          </a:bodyPr>
          <a:lstStyle/>
          <a:p>
            <a:r>
              <a:rPr lang="en-US" sz="1600" dirty="0">
                <a:solidFill>
                  <a:schemeClr val="tx1">
                    <a:lumMod val="65000"/>
                    <a:lumOff val="35000"/>
                  </a:schemeClr>
                </a:solidFill>
              </a:rPr>
              <a:t>History</a:t>
            </a:r>
          </a:p>
          <a:p>
            <a:r>
              <a:rPr lang="en-US" sz="1600" dirty="0">
                <a:solidFill>
                  <a:schemeClr val="tx1">
                    <a:lumMod val="65000"/>
                    <a:lumOff val="35000"/>
                  </a:schemeClr>
                </a:solidFill>
              </a:rPr>
              <a:t>History of present illness includes nature of symptoms (</a:t>
            </a:r>
            <a:r>
              <a:rPr lang="en-US" sz="1600" dirty="0" err="1">
                <a:solidFill>
                  <a:schemeClr val="tx1">
                    <a:lumMod val="65000"/>
                    <a:lumOff val="35000"/>
                  </a:schemeClr>
                </a:solidFill>
              </a:rPr>
              <a:t>eg</a:t>
            </a:r>
            <a:r>
              <a:rPr lang="en-US" sz="1600" dirty="0">
                <a:solidFill>
                  <a:schemeClr val="tx1">
                    <a:lumMod val="65000"/>
                    <a:lumOff val="35000"/>
                  </a:schemeClr>
                </a:solidFill>
              </a:rPr>
              <a:t>, pruritus, burning, pain, discharge), duration, and intensity. If vaginal discharge is present, patients should be asked about the color and odor of the discharge and any exacerbating and remitting factors (particularly those related to menses and intercourse). They should also be asked about use of hygiene sprays or perfumes, spermicides, vaginal creams or lubricants, latex condoms, vaginal contraceptive rings, diaphragms, and pessaries.</a:t>
            </a:r>
          </a:p>
          <a:p>
            <a:r>
              <a:rPr lang="en-US" sz="1600" dirty="0">
                <a:solidFill>
                  <a:schemeClr val="tx1">
                    <a:lumMod val="65000"/>
                    <a:lumOff val="35000"/>
                  </a:schemeClr>
                </a:solidFill>
              </a:rPr>
              <a:t>Review of systems should seek symptoms suggesting possible causes, including the following:</a:t>
            </a:r>
          </a:p>
          <a:p>
            <a:pPr lvl="1"/>
            <a:r>
              <a:rPr lang="en-US" sz="1600" dirty="0">
                <a:solidFill>
                  <a:schemeClr val="tx1">
                    <a:lumMod val="65000"/>
                    <a:lumOff val="35000"/>
                  </a:schemeClr>
                </a:solidFill>
              </a:rPr>
              <a:t>Fever or chills and abdominal or suprapubic pain: Pelvic inflammatory disease (PID) or cystitis</a:t>
            </a:r>
          </a:p>
          <a:p>
            <a:pPr lvl="1"/>
            <a:r>
              <a:rPr lang="en-US" sz="1600" dirty="0">
                <a:solidFill>
                  <a:schemeClr val="tx1">
                    <a:lumMod val="65000"/>
                    <a:lumOff val="35000"/>
                  </a:schemeClr>
                </a:solidFill>
              </a:rPr>
              <a:t>Polyuria and polydipsia: New-onset diabetes</a:t>
            </a:r>
          </a:p>
          <a:p>
            <a:pPr lvl="1"/>
            <a:r>
              <a:rPr lang="en-US" sz="1600" dirty="0">
                <a:solidFill>
                  <a:schemeClr val="tx1">
                    <a:lumMod val="65000"/>
                    <a:lumOff val="35000"/>
                  </a:schemeClr>
                </a:solidFill>
              </a:rPr>
              <a:t>Past medical history should note risk factors for the following:</a:t>
            </a:r>
          </a:p>
          <a:p>
            <a:pPr lvl="1"/>
            <a:r>
              <a:rPr lang="en-US" sz="1600" dirty="0" err="1">
                <a:solidFill>
                  <a:schemeClr val="tx1">
                    <a:lumMod val="65000"/>
                    <a:lumOff val="35000"/>
                  </a:schemeClr>
                </a:solidFill>
              </a:rPr>
              <a:t>Candidal</a:t>
            </a:r>
            <a:r>
              <a:rPr lang="en-US" sz="1600" dirty="0">
                <a:solidFill>
                  <a:schemeClr val="tx1">
                    <a:lumMod val="65000"/>
                    <a:lumOff val="35000"/>
                  </a:schemeClr>
                </a:solidFill>
              </a:rPr>
              <a:t> infection (</a:t>
            </a:r>
            <a:r>
              <a:rPr lang="en-US" sz="1600" dirty="0" err="1">
                <a:solidFill>
                  <a:schemeClr val="tx1">
                    <a:lumMod val="65000"/>
                    <a:lumOff val="35000"/>
                  </a:schemeClr>
                </a:solidFill>
              </a:rPr>
              <a:t>eg</a:t>
            </a:r>
            <a:r>
              <a:rPr lang="en-US" sz="1600" dirty="0">
                <a:solidFill>
                  <a:schemeClr val="tx1">
                    <a:lumMod val="65000"/>
                    <a:lumOff val="35000"/>
                  </a:schemeClr>
                </a:solidFill>
              </a:rPr>
              <a:t>, recent antibiotic use, diabetes, HIV infection, other immunosuppressive disorders)</a:t>
            </a:r>
          </a:p>
          <a:p>
            <a:pPr lvl="1"/>
            <a:r>
              <a:rPr lang="en-US" sz="1600" dirty="0">
                <a:solidFill>
                  <a:schemeClr val="tx1">
                    <a:lumMod val="65000"/>
                    <a:lumOff val="35000"/>
                  </a:schemeClr>
                </a:solidFill>
              </a:rPr>
              <a:t>Fistulas (</a:t>
            </a:r>
            <a:r>
              <a:rPr lang="en-US" sz="1600" dirty="0" err="1">
                <a:solidFill>
                  <a:schemeClr val="tx1">
                    <a:lumMod val="65000"/>
                    <a:lumOff val="35000"/>
                  </a:schemeClr>
                </a:solidFill>
              </a:rPr>
              <a:t>eg</a:t>
            </a:r>
            <a:r>
              <a:rPr lang="en-US" sz="1600" dirty="0">
                <a:solidFill>
                  <a:schemeClr val="tx1">
                    <a:lumMod val="65000"/>
                    <a:lumOff val="35000"/>
                  </a:schemeClr>
                </a:solidFill>
              </a:rPr>
              <a:t>, Crohn disease, genitourinary or gastrointestinal cancer, pelvic or rectal surgery, lacerations during delivery)</a:t>
            </a:r>
          </a:p>
          <a:p>
            <a:pPr lvl="1"/>
            <a:r>
              <a:rPr lang="en-US" sz="1600" dirty="0">
                <a:solidFill>
                  <a:schemeClr val="tx1">
                    <a:lumMod val="65000"/>
                    <a:lumOff val="35000"/>
                  </a:schemeClr>
                </a:solidFill>
              </a:rPr>
              <a:t>Sexually transmitted infections (</a:t>
            </a:r>
            <a:r>
              <a:rPr lang="en-US" sz="1600" dirty="0" err="1">
                <a:solidFill>
                  <a:schemeClr val="tx1">
                    <a:lumMod val="65000"/>
                    <a:lumOff val="35000"/>
                  </a:schemeClr>
                </a:solidFill>
              </a:rPr>
              <a:t>eg</a:t>
            </a:r>
            <a:r>
              <a:rPr lang="en-US" sz="1600" dirty="0">
                <a:solidFill>
                  <a:schemeClr val="tx1">
                    <a:lumMod val="65000"/>
                    <a:lumOff val="35000"/>
                  </a:schemeClr>
                </a:solidFill>
              </a:rPr>
              <a:t>, unprotected intercourse, multiple partners)</a:t>
            </a:r>
          </a:p>
          <a:p>
            <a:r>
              <a:rPr lang="en-US" sz="1600" dirty="0">
                <a:solidFill>
                  <a:schemeClr val="tx1">
                    <a:lumMod val="65000"/>
                    <a:lumOff val="35000"/>
                  </a:schemeClr>
                </a:solidFill>
              </a:rPr>
              <a:t>If sexual abuse of a child is suspected, a structured forensic interview based on the National Institute of Child Health and Human Development (NICHD) Protocol can be used. It helps the child report information about the experienced event and improves the quality of information obtained.</a:t>
            </a:r>
          </a:p>
        </p:txBody>
      </p:sp>
    </p:spTree>
    <p:extLst>
      <p:ext uri="{BB962C8B-B14F-4D97-AF65-F5344CB8AC3E}">
        <p14:creationId xmlns:p14="http://schemas.microsoft.com/office/powerpoint/2010/main" val="58386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TotalTime>
  <Words>3504</Words>
  <Application>Microsoft Office PowerPoint</Application>
  <PresentationFormat>Widescreen</PresentationFormat>
  <Paragraphs>186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Vulvar &amp; Vaginal Itching and Discharge</vt:lpstr>
      <vt:lpstr>Vaginal itching (pruritus), </vt:lpstr>
      <vt:lpstr>Pathophysiology of Vaginal Itching and Discharge</vt:lpstr>
      <vt:lpstr>Pathophysiology of Vaginal Itching and Discharge</vt:lpstr>
      <vt:lpstr>Etiology of Vaginal Itching and Discharge: Children</vt:lpstr>
      <vt:lpstr>Etiology of Vaginal Itching and Discharge: Women of reproductive age</vt:lpstr>
      <vt:lpstr>Etiology of Vaginal Itching and Discharge: Postmenopausal women</vt:lpstr>
      <vt:lpstr>Women of all ages</vt:lpstr>
      <vt:lpstr>Evaluation of Vaginal Itching and Discharge</vt:lpstr>
      <vt:lpstr>Evaluation of Vaginal Itching and Discharge</vt:lpstr>
      <vt:lpstr>Interpretation of findings </vt:lpstr>
      <vt:lpstr>Interpretation of findings </vt:lpstr>
      <vt:lpstr>Testing</vt:lpstr>
      <vt:lpstr>PowerPoint Presentation</vt:lpstr>
      <vt:lpstr>Treatment of Vaginal Itching and Discharge</vt:lpstr>
      <vt:lpstr>In menopausal women</vt:lpstr>
      <vt:lpstr>Treatment of Gonorrhea</vt:lpstr>
      <vt:lpstr>Treatment of Gonorrhea</vt:lpstr>
      <vt:lpstr>Chlamydial infection treatment</vt:lpstr>
      <vt:lpstr>Chlamydial infection treatment in pregnancy</vt:lpstr>
      <vt:lpstr>Treatment of Trichomoniasis</vt:lpstr>
      <vt:lpstr>Treatment of Candida Vaginitis</vt:lpstr>
      <vt:lpstr>Vulvar pruritus </vt:lpstr>
      <vt:lpstr>PowerPoint Presentation</vt:lpstr>
      <vt:lpstr>Definitions of primary lesion types</vt:lpstr>
      <vt:lpstr>Definitions of secondary morphology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Vaginal Itching and Discharge</dc:title>
  <dc:creator>Moamar Al-Jefout</dc:creator>
  <cp:lastModifiedBy>Moamar Al-Jefout</cp:lastModifiedBy>
  <cp:revision>21</cp:revision>
  <dcterms:created xsi:type="dcterms:W3CDTF">2022-10-16T11:18:48Z</dcterms:created>
  <dcterms:modified xsi:type="dcterms:W3CDTF">2022-10-16T12:46:46Z</dcterms:modified>
</cp:coreProperties>
</file>