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0"/>
  </p:notesMasterIdLst>
  <p:sldIdLst>
    <p:sldId id="256" r:id="rId2"/>
    <p:sldId id="305" r:id="rId3"/>
    <p:sldId id="257" r:id="rId4"/>
    <p:sldId id="286" r:id="rId5"/>
    <p:sldId id="287" r:id="rId6"/>
    <p:sldId id="288" r:id="rId7"/>
    <p:sldId id="289" r:id="rId8"/>
    <p:sldId id="297" r:id="rId9"/>
    <p:sldId id="298" r:id="rId10"/>
    <p:sldId id="299" r:id="rId11"/>
    <p:sldId id="300" r:id="rId12"/>
    <p:sldId id="301" r:id="rId13"/>
    <p:sldId id="302" r:id="rId14"/>
    <p:sldId id="303" r:id="rId15"/>
    <p:sldId id="304" r:id="rId16"/>
    <p:sldId id="306" r:id="rId17"/>
    <p:sldId id="307" r:id="rId18"/>
    <p:sldId id="296"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Lexend Deca" panose="020B0604020202020204" charset="0"/>
      <p:regular r:id="rId25"/>
    </p:embeddedFont>
    <p:embeddedFont>
      <p:font typeface="Simplified Arabic" panose="02020603050405020304" pitchFamily="18" charset="-78"/>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4C8AE5-3B9D-472B-8AFB-D0E228A2648C}">
  <a:tblStyle styleId="{E84C8AE5-3B9D-472B-8AFB-D0E228A264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13296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827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1586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rgbClr val="A458FF"/>
            </a:gs>
            <a:gs pos="52000">
              <a:srgbClr val="3544FF">
                <a:alpha val="51000"/>
              </a:srgbClr>
            </a:gs>
            <a:gs pos="100000">
              <a:srgbClr val="0A2F9E"/>
            </a:gs>
          </a:gsLst>
          <a:lin ang="135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html:mk:@MSITStore:E:\GANONG%20-%20REVIEW%20OF%20MEDICAL%20PHYSIOLOGY%20-%2022nd%20Ed.%20(2005).chm::/Physiology/S%20VI.%20Circulation/Ch.30.%20Dynamics%20of%20Blood%20&amp;%20Lymph%20Flow/c30s3a.mht!http://www.accessmedicine.com/images/special/mulower.gi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0" y="2430459"/>
            <a:ext cx="7287818" cy="1159800"/>
          </a:xfrm>
          <a:prstGeom prst="rect">
            <a:avLst/>
          </a:prstGeom>
        </p:spPr>
        <p:txBody>
          <a:bodyPr spcFirstLastPara="1" wrap="square" lIns="0" tIns="0" rIns="0" bIns="0" anchor="ctr" anchorCtr="0">
            <a:noAutofit/>
          </a:bodyPr>
          <a:lstStyle/>
          <a:p>
            <a:pPr lvl="0" algn="ctr"/>
            <a:r>
              <a:rPr lang="en-US" sz="3200" dirty="0" smtClean="0">
                <a:solidFill>
                  <a:schemeClr val="tx1">
                    <a:lumMod val="90000"/>
                    <a:lumOff val="10000"/>
                  </a:schemeClr>
                </a:solidFill>
              </a:rPr>
              <a:t>12- </a:t>
            </a:r>
            <a:r>
              <a:rPr lang="en-US" sz="3200" dirty="0">
                <a:solidFill>
                  <a:schemeClr val="tx1">
                    <a:lumMod val="90000"/>
                    <a:lumOff val="10000"/>
                  </a:schemeClr>
                </a:solidFill>
              </a:rPr>
              <a:t>Special Circulation</a:t>
            </a:r>
            <a:r>
              <a:rPr lang="en-US" sz="2800" dirty="0">
                <a:solidFill>
                  <a:schemeClr val="tx1">
                    <a:lumMod val="90000"/>
                    <a:lumOff val="10000"/>
                  </a:schemeClr>
                </a:solidFill>
              </a:rPr>
              <a:t/>
            </a:r>
            <a:br>
              <a:rPr lang="en-US" sz="2800" dirty="0">
                <a:solidFill>
                  <a:schemeClr val="tx1">
                    <a:lumMod val="90000"/>
                    <a:lumOff val="10000"/>
                  </a:schemeClr>
                </a:solidFill>
              </a:rPr>
            </a:br>
            <a:r>
              <a:rPr lang="en-US" sz="2800" dirty="0">
                <a:solidFill>
                  <a:schemeClr val="tx1">
                    <a:lumMod val="90000"/>
                    <a:lumOff val="10000"/>
                  </a:schemeClr>
                </a:solidFill>
              </a:rPr>
              <a:t>By</a:t>
            </a:r>
            <a:br>
              <a:rPr lang="en-US" sz="2800" dirty="0">
                <a:solidFill>
                  <a:schemeClr val="tx1">
                    <a:lumMod val="90000"/>
                    <a:lumOff val="10000"/>
                  </a:schemeClr>
                </a:solidFill>
              </a:rPr>
            </a:br>
            <a:r>
              <a:rPr lang="en-US" sz="2800" dirty="0">
                <a:solidFill>
                  <a:schemeClr val="tx1">
                    <a:lumMod val="90000"/>
                    <a:lumOff val="10000"/>
                  </a:schemeClr>
                </a:solidFill>
              </a:rPr>
              <a:t>Prof. Sherif W. Mansour</a:t>
            </a:r>
            <a:br>
              <a:rPr lang="en-US" sz="2800" dirty="0">
                <a:solidFill>
                  <a:schemeClr val="tx1">
                    <a:lumMod val="90000"/>
                    <a:lumOff val="10000"/>
                  </a:schemeClr>
                </a:solidFill>
              </a:rPr>
            </a:br>
            <a:r>
              <a:rPr lang="en-US" sz="2800" dirty="0">
                <a:solidFill>
                  <a:schemeClr val="tx1">
                    <a:lumMod val="90000"/>
                    <a:lumOff val="10000"/>
                  </a:schemeClr>
                </a:solidFill>
              </a:rPr>
              <a:t/>
            </a:r>
            <a:br>
              <a:rPr lang="en-US" sz="2800" dirty="0">
                <a:solidFill>
                  <a:schemeClr val="tx1">
                    <a:lumMod val="90000"/>
                    <a:lumOff val="10000"/>
                  </a:schemeClr>
                </a:solidFill>
              </a:rPr>
            </a:br>
            <a:r>
              <a:rPr lang="en-US" sz="1800" dirty="0">
                <a:solidFill>
                  <a:schemeClr val="tx1">
                    <a:lumMod val="90000"/>
                    <a:lumOff val="10000"/>
                  </a:schemeClr>
                </a:solidFill>
              </a:rPr>
              <a:t>Physiology dpt., Mutah school of Medicine</a:t>
            </a:r>
            <a:r>
              <a:rPr lang="en" sz="1800" dirty="0">
                <a:solidFill>
                  <a:schemeClr val="tx1">
                    <a:lumMod val="90000"/>
                    <a:lumOff val="10000"/>
                  </a:schemeClr>
                </a:solidFill>
              </a:rPr>
              <a:t> .</a:t>
            </a:r>
            <a:endParaRPr sz="1800" dirty="0">
              <a:solidFill>
                <a:schemeClr val="tx1">
                  <a:lumMod val="90000"/>
                  <a:lumOff val="10000"/>
                </a:schemeClr>
              </a:solidFill>
            </a:endParaRPr>
          </a:p>
        </p:txBody>
      </p:sp>
      <p:pic>
        <p:nvPicPr>
          <p:cNvPr id="61" name="Google Shape;61;p13"/>
          <p:cNvPicPr preferRelativeResize="0"/>
          <p:nvPr/>
        </p:nvPicPr>
        <p:blipFill>
          <a:blip r:embed="rId3">
            <a:alphaModFix/>
          </a:blip>
          <a:stretch>
            <a:fillRect/>
          </a:stretch>
        </p:blipFill>
        <p:spPr>
          <a:xfrm>
            <a:off x="6906896" y="1275606"/>
            <a:ext cx="1782850" cy="2031750"/>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7593770" y="884611"/>
            <a:ext cx="482075" cy="525200"/>
          </a:xfrm>
          <a:prstGeom prst="rect">
            <a:avLst/>
          </a:prstGeom>
          <a:noFill/>
          <a:ln>
            <a:noFill/>
          </a:ln>
        </p:spPr>
      </p:pic>
      <p:pic>
        <p:nvPicPr>
          <p:cNvPr id="65" name="Google Shape;65;p13"/>
          <p:cNvPicPr preferRelativeResize="0"/>
          <p:nvPr/>
        </p:nvPicPr>
        <p:blipFill>
          <a:blip r:embed="rId6">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6">
            <a:alphaModFix/>
          </a:blip>
          <a:stretch>
            <a:fillRect/>
          </a:stretch>
        </p:blipFill>
        <p:spPr>
          <a:xfrm>
            <a:off x="8664593" y="3757882"/>
            <a:ext cx="321850" cy="448425"/>
          </a:xfrm>
          <a:prstGeom prst="rect">
            <a:avLst/>
          </a:prstGeom>
          <a:noFill/>
          <a:ln>
            <a:noFill/>
          </a:ln>
        </p:spPr>
      </p:pic>
      <p:pic>
        <p:nvPicPr>
          <p:cNvPr id="1026" name="Picture 2" descr="C:\Users\Dr Sherif\Desktop\مؤتة.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357866"/>
            <a:ext cx="1085906" cy="1081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0216" y="20525"/>
            <a:ext cx="8864272" cy="3155100"/>
          </a:xfrm>
        </p:spPr>
        <p:txBody>
          <a:bodyPr/>
          <a:lstStyle/>
          <a:p>
            <a:pPr marL="101600" indent="0" algn="ctr" rtl="0">
              <a:lnSpc>
                <a:spcPct val="115000"/>
              </a:lnSpc>
              <a:spcAft>
                <a:spcPts val="1000"/>
              </a:spcAft>
              <a:buNone/>
            </a:pPr>
            <a:r>
              <a:rPr lang="en-US"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Cerebral Circulation</a:t>
            </a:r>
            <a:endParaRPr lang="en-GB"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457200" lvl="0" indent="0" algn="justLow" rtl="0">
              <a:lnSpc>
                <a:spcPct val="115000"/>
              </a:lnSpc>
              <a:spcAft>
                <a:spcPts val="1000"/>
              </a:spcAft>
              <a:buNone/>
              <a:tabLst>
                <a:tab pos="457200" algn="l"/>
              </a:tabLst>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-Arterial supply:</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the brain is supplied by 2 internal carotid arteries and 2 vertebral arteries unite to form basilar arteries. The 4 arteries form the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Circle of Willis</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the base of the brain below the hypothalamus. From this circle 6 branches arise; 2 anterior, 2 middle, 2 posterior cerebral arteries.</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lgn="justLow" rtl="0">
              <a:lnSpc>
                <a:spcPct val="115000"/>
              </a:lnSpc>
              <a:spcAft>
                <a:spcPts val="1000"/>
              </a:spcAft>
              <a:buNone/>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-There are precapillary anastomosis between the cerebral arterioles but they are insufficient to maintain circulation and prevent cerebral infarction if large artery is occluded so the cerebral arteries are considered as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end arteries</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457200" lvl="0" indent="0" algn="justLow" rtl="0">
              <a:lnSpc>
                <a:spcPct val="115000"/>
              </a:lnSpc>
              <a:spcBef>
                <a:spcPts val="600"/>
              </a:spcBef>
              <a:spcAft>
                <a:spcPts val="600"/>
              </a:spcAft>
              <a:buNone/>
              <a:tabLst>
                <a:tab pos="457200" algn="l"/>
              </a:tabLst>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-Venous drainage</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it occurs by deep veins and </a:t>
            </a:r>
            <a:r>
              <a:rPr lang="en-US" sz="1600" dirty="0" err="1">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dural</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sinuses, then into the internal jugular vein.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457200" lvl="0" indent="0" algn="justLow" rtl="0">
              <a:lnSpc>
                <a:spcPct val="115000"/>
              </a:lnSpc>
              <a:spcAft>
                <a:spcPts val="1000"/>
              </a:spcAft>
              <a:buNone/>
              <a:tabLst>
                <a:tab pos="457200" algn="l"/>
              </a:tabLst>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-Cerebral capillaries:</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they have a very low permeability because they are:</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457200" marR="914400" lvl="1" indent="0" algn="justLow" rtl="0">
              <a:lnSpc>
                <a:spcPct val="115000"/>
              </a:lnSpc>
              <a:spcAft>
                <a:spcPts val="1000"/>
              </a:spcAft>
              <a:buNone/>
              <a:tabLst>
                <a:tab pos="914400" algn="l"/>
              </a:tabLs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-Non fenestrated with relatively strong wall and tight junction between their endothelial cells (which limits edema formation and passage of substances through this junction).</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457200" marR="914400" lvl="1" indent="0" algn="justLow" rtl="0">
              <a:lnSpc>
                <a:spcPct val="115000"/>
              </a:lnSpc>
              <a:spcAft>
                <a:spcPts val="1000"/>
              </a:spcAft>
              <a:buNone/>
              <a:tabLst>
                <a:tab pos="914400" algn="l"/>
              </a:tabLs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-Surrounded by end feet of the glial cells (astrocytes) supporting its wall and sharing in the formation of the blood brain barrier.</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Low" rtl="0">
              <a:lnSpc>
                <a:spcPct val="115000"/>
              </a:lnSpc>
              <a:spcAft>
                <a:spcPts val="1000"/>
              </a:spcAft>
            </a:pPr>
            <a:r>
              <a:rPr lang="en-US" sz="1600" b="1" u="none" strike="noStrike"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lgn="ctr" rtl="0">
              <a:lnSpc>
                <a:spcPct val="150000"/>
              </a:lnSpc>
              <a:spcBef>
                <a:spcPts val="1800"/>
              </a:spcBef>
              <a:spcAft>
                <a:spcPts val="12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743736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6" name="Text Placeholder 5">
            <a:extLst>
              <a:ext uri="{FF2B5EF4-FFF2-40B4-BE49-F238E27FC236}">
                <a16:creationId xmlns:a16="http://schemas.microsoft.com/office/drawing/2014/main" id="{87AC8576-F1BA-4E5D-A268-2E3B4E00E5B5}"/>
              </a:ext>
            </a:extLst>
          </p:cNvPr>
          <p:cNvSpPr>
            <a:spLocks noGrp="1"/>
          </p:cNvSpPr>
          <p:nvPr>
            <p:ph type="body" idx="1"/>
          </p:nvPr>
        </p:nvSpPr>
        <p:spPr>
          <a:xfrm>
            <a:off x="114716" y="123478"/>
            <a:ext cx="4961340" cy="3155100"/>
          </a:xfrm>
        </p:spPr>
        <p:txBody>
          <a:bodyPr/>
          <a:lstStyle/>
          <a:p>
            <a:pPr marL="101600" indent="0" algn="ctr" rtl="0">
              <a:lnSpc>
                <a:spcPct val="115000"/>
              </a:lnSpc>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Blood Brain Barrier (B.B.B)</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457200" lvl="0" indent="0" algn="justLow" rtl="0">
              <a:lnSpc>
                <a:spcPct val="115000"/>
              </a:lnSpc>
              <a:spcAft>
                <a:spcPts val="1000"/>
              </a:spcAft>
              <a:buNone/>
              <a:tabLst>
                <a:tab pos="457200" algn="l"/>
              </a:tabLs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It separates the brain tissues from the systemic circulation, limiting the passage of many substances and drugs (proteins, bile pigments, H ions and dopamine) from blood to the brain.</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457200" lvl="0" indent="0" algn="justLow" rtl="0">
              <a:lnSpc>
                <a:spcPct val="115000"/>
              </a:lnSpc>
              <a:spcAft>
                <a:spcPts val="1000"/>
              </a:spcAft>
              <a:buNone/>
              <a:tabLst>
                <a:tab pos="457200" algn="l"/>
              </a:tabLs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However some substances (e.g. H</a:t>
            </a:r>
            <a:r>
              <a:rPr lang="en-US" sz="1600" baseline="-250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O, O</a:t>
            </a:r>
            <a:r>
              <a:rPr lang="en-US" sz="1600" baseline="-250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CO</a:t>
            </a:r>
            <a:r>
              <a:rPr lang="en-US" sz="1600" baseline="-250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lipid soluble substances as anesthetics and alcohol and some drugs can cross B.B.B. easily.</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457200" lvl="0" indent="0" algn="justLow" rtl="0">
              <a:lnSpc>
                <a:spcPct val="115000"/>
              </a:lnSpc>
              <a:spcBef>
                <a:spcPts val="600"/>
              </a:spcBef>
              <a:spcAft>
                <a:spcPts val="1000"/>
              </a:spcAft>
              <a:buNone/>
              <a:tabLst>
                <a:tab pos="457200" algn="l"/>
              </a:tabLs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It is formed of tight endothelial junction, the feet end of the glial cells and </a:t>
            </a:r>
            <a:r>
              <a:rPr lang="en-US" sz="1600" dirty="0" err="1">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cerebrovasular</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endothelial cells.</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457200" lvl="0" indent="0" algn="justLow" rtl="0">
              <a:lnSpc>
                <a:spcPct val="115000"/>
              </a:lnSpc>
              <a:spcBef>
                <a:spcPts val="600"/>
              </a:spcBef>
              <a:spcAft>
                <a:spcPts val="1000"/>
              </a:spcAft>
              <a:buNone/>
              <a:tabLst>
                <a:tab pos="457200" algn="l"/>
              </a:tabLst>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B.B.B</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is well developed few years after birth (i.e. it is weak in infants), so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neonatal jaundice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may cause damage of the basal ganglia of the brain if bilirubin is highly increased causing what is called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Kernicterus</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Low" rtl="0">
              <a:lnSpc>
                <a:spcPct val="115000"/>
              </a:lnSpc>
              <a:spcAft>
                <a:spcPts val="1000"/>
              </a:spcAft>
            </a:pPr>
            <a:r>
              <a:rPr lang="en-US" sz="1600" b="1" u="none" strike="noStrike"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GB" sz="1600" dirty="0">
              <a:solidFill>
                <a:schemeClr val="tx1">
                  <a:lumMod val="90000"/>
                  <a:lumOff val="10000"/>
                </a:schemeClr>
              </a:solidFill>
            </a:endParaRPr>
          </a:p>
        </p:txBody>
      </p:sp>
      <p:pic>
        <p:nvPicPr>
          <p:cNvPr id="8" name="Picture 7" descr="Diagram&#10;&#10;Description automatically generated">
            <a:extLst>
              <a:ext uri="{FF2B5EF4-FFF2-40B4-BE49-F238E27FC236}">
                <a16:creationId xmlns:a16="http://schemas.microsoft.com/office/drawing/2014/main" id="{DDE5C890-0BDF-4314-9984-AFDC39BEBBC5}"/>
              </a:ext>
            </a:extLst>
          </p:cNvPr>
          <p:cNvPicPr>
            <a:picLocks noChangeAspect="1"/>
          </p:cNvPicPr>
          <p:nvPr/>
        </p:nvPicPr>
        <p:blipFill>
          <a:blip r:embed="rId2"/>
          <a:stretch>
            <a:fillRect/>
          </a:stretch>
        </p:blipFill>
        <p:spPr>
          <a:xfrm>
            <a:off x="4716016" y="627533"/>
            <a:ext cx="4220344" cy="4122317"/>
          </a:xfrm>
          <a:prstGeom prst="rect">
            <a:avLst/>
          </a:prstGeom>
        </p:spPr>
      </p:pic>
    </p:spTree>
    <p:extLst>
      <p:ext uri="{BB962C8B-B14F-4D97-AF65-F5344CB8AC3E}">
        <p14:creationId xmlns:p14="http://schemas.microsoft.com/office/powerpoint/2010/main" val="1824192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6" name="Text Placeholder 5">
            <a:extLst>
              <a:ext uri="{FF2B5EF4-FFF2-40B4-BE49-F238E27FC236}">
                <a16:creationId xmlns:a16="http://schemas.microsoft.com/office/drawing/2014/main" id="{87AC8576-F1BA-4E5D-A268-2E3B4E00E5B5}"/>
              </a:ext>
            </a:extLst>
          </p:cNvPr>
          <p:cNvSpPr>
            <a:spLocks noGrp="1"/>
          </p:cNvSpPr>
          <p:nvPr>
            <p:ph type="body" idx="1"/>
          </p:nvPr>
        </p:nvSpPr>
        <p:spPr>
          <a:xfrm>
            <a:off x="114716" y="123478"/>
            <a:ext cx="8849772" cy="3155100"/>
          </a:xfrm>
        </p:spPr>
        <p:txBody>
          <a:bodyPr/>
          <a:lstStyle/>
          <a:p>
            <a:pPr marL="101600" indent="0" algn="justLow" rtl="0">
              <a:lnSpc>
                <a:spcPct val="150000"/>
              </a:lnSpc>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Cerebral blood flow</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457200" lvl="0" indent="0" algn="justLow" rtl="0">
              <a:lnSpc>
                <a:spcPct val="115000"/>
              </a:lnSpc>
              <a:spcAft>
                <a:spcPts val="1000"/>
              </a:spcAft>
              <a:buNone/>
              <a:tabLst>
                <a:tab pos="457200" algn="l"/>
              </a:tabLs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-Normal cerebral blood flow is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54 ml /100gm</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brain tissue / min. the weight of adult brain is 1400 gm so cerebral blood flow is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750 ml/min</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for the whole brain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15% of Cardiac output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lgn="justLow" rtl="0">
              <a:lnSpc>
                <a:spcPct val="115000"/>
              </a:lnSpc>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Regulation of cerebral blood flow (C.B.F.):</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indent="0" algn="justLow" rtl="0">
              <a:lnSpc>
                <a:spcPct val="115000"/>
              </a:lnSpc>
              <a:spcBef>
                <a:spcPts val="600"/>
              </a:spcBef>
              <a:spcAft>
                <a:spcPts val="1000"/>
              </a:spcAft>
              <a:buNone/>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C.B.F. is regulated to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maintain constant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blood flow to the brain under various conditions (it is not increased during exercise or by mental activity and it is not decreased during sleep) however,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the regional blood flow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can be altered (it increases in active areas and decreases in inactive areas).</a:t>
            </a:r>
            <a:endPar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cs typeface="Simplified Arabic" panose="02020603050405020304" pitchFamily="18" charset="-78"/>
            </a:endParaRPr>
          </a:p>
          <a:p>
            <a:pPr indent="0" algn="justLow" rtl="0">
              <a:lnSpc>
                <a:spcPct val="115000"/>
              </a:lnSpc>
              <a:spcBef>
                <a:spcPts val="600"/>
              </a:spcBef>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Factors affecting the total cerebral blood flow:</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228600" indent="0" algn="justLow" rtl="0">
              <a:lnSpc>
                <a:spcPct val="115000"/>
              </a:lnSpc>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1-</a:t>
            </a: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Autoregulation</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It maintains the cerebral blood flow almost constant if the arterial blood pressure varies from 60 to 140 mmHg. </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Low" rtl="0">
              <a:lnSpc>
                <a:spcPct val="115000"/>
              </a:lnSpc>
              <a:spcAft>
                <a:spcPts val="1000"/>
              </a:spcAft>
              <a:buNone/>
            </a:pPr>
            <a:endPar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pPr marL="0" indent="0" algn="justLow" rtl="0">
              <a:lnSpc>
                <a:spcPct val="115000"/>
              </a:lnSpc>
              <a:spcAft>
                <a:spcPts val="1000"/>
              </a:spcAft>
              <a:buNone/>
            </a:pP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buNone/>
            </a:pPr>
            <a:endParaRPr lang="en-GB" sz="1600" dirty="0">
              <a:solidFill>
                <a:schemeClr val="tx1">
                  <a:lumMod val="90000"/>
                  <a:lumOff val="10000"/>
                </a:schemeClr>
              </a:solidFill>
            </a:endParaRPr>
          </a:p>
        </p:txBody>
      </p:sp>
    </p:spTree>
    <p:extLst>
      <p:ext uri="{BB962C8B-B14F-4D97-AF65-F5344CB8AC3E}">
        <p14:creationId xmlns:p14="http://schemas.microsoft.com/office/powerpoint/2010/main" val="3761547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6" name="Text Placeholder 5">
            <a:extLst>
              <a:ext uri="{FF2B5EF4-FFF2-40B4-BE49-F238E27FC236}">
                <a16:creationId xmlns:a16="http://schemas.microsoft.com/office/drawing/2014/main" id="{87AC8576-F1BA-4E5D-A268-2E3B4E00E5B5}"/>
              </a:ext>
            </a:extLst>
          </p:cNvPr>
          <p:cNvSpPr>
            <a:spLocks noGrp="1"/>
          </p:cNvSpPr>
          <p:nvPr>
            <p:ph type="body" idx="1"/>
          </p:nvPr>
        </p:nvSpPr>
        <p:spPr>
          <a:xfrm>
            <a:off x="114716" y="123478"/>
            <a:ext cx="8849772" cy="3155100"/>
          </a:xfrm>
        </p:spPr>
        <p:txBody>
          <a:bodyPr/>
          <a:lstStyle/>
          <a:p>
            <a:pPr marL="228600" indent="0" algn="justLow" rtl="0">
              <a:lnSpc>
                <a:spcPct val="115000"/>
              </a:lnSpc>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Mechanisms:</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lgn="justLow" rtl="0">
              <a:lnSpc>
                <a:spcPct val="115000"/>
              </a:lnSpc>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The metabolic theory</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 fall of B.P →↓ C.B.F. → ↓ blood perfusion to the brain leading to accumulation of metabolites  as hypoxia, ↑CO</a:t>
            </a:r>
            <a:r>
              <a:rPr lang="en-US" sz="1600" baseline="-250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and ↑ H</a:t>
            </a:r>
            <a:r>
              <a:rPr lang="en-US" sz="1600" baseline="300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causing vasodilatation which increases cerebral flow to normal levels. Also if arterial blood pressure is increased it increases cerebral blood flow → wash of metabolites→ cerebral vasoconstriction → ↓ blood flow to normal.( CO</a:t>
            </a:r>
            <a:r>
              <a:rPr lang="en-US" sz="1600" baseline="-250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excess is the most potent cerebral vasodilator).</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lgn="justLow" rtl="0">
              <a:lnSpc>
                <a:spcPct val="115000"/>
              </a:lnSpc>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The myogenic theory</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is also included (i.e. stretch of the vascular wall causing vasoconstriction preventing further increase in the C.B.F.).</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228600" indent="0" algn="justLow" rtl="0">
              <a:lnSpc>
                <a:spcPct val="115000"/>
              </a:lnSpc>
              <a:spcBef>
                <a:spcPts val="600"/>
              </a:spcBef>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a:t>
            </a: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Circulating Vasoactive substances</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e.g. Angiotensin II and endothelin cause  vasoconstriction and E.D.R.F. causes vasodilatation.</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228600" indent="0" algn="justLow" rtl="0">
              <a:lnSpc>
                <a:spcPct val="115000"/>
              </a:lnSpc>
              <a:spcBef>
                <a:spcPts val="600"/>
              </a:spcBef>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3-</a:t>
            </a: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Arterial blood pressure and cardiac output</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marked ↓ in C.O.P. and A.B.P (as in hemorrhage) → ↓ C.B.F. which may cause serious brain damage. Also sudden stoppage in C.B.F. for 10 seconds → loss of consciousness while impairment of C.B.F. for more than 3 minutes may cause irreversible brain damage.</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Low" rtl="0">
              <a:lnSpc>
                <a:spcPct val="115000"/>
              </a:lnSpc>
              <a:spcAft>
                <a:spcPts val="1000"/>
              </a:spcAft>
              <a:buNone/>
            </a:pPr>
            <a:endPar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pPr marL="0" indent="0" algn="justLow" rtl="0">
              <a:lnSpc>
                <a:spcPct val="115000"/>
              </a:lnSpc>
              <a:spcAft>
                <a:spcPts val="1000"/>
              </a:spcAft>
              <a:buNone/>
            </a:pP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buNone/>
            </a:pPr>
            <a:endParaRPr lang="en-GB" sz="1600" dirty="0">
              <a:solidFill>
                <a:schemeClr val="tx1">
                  <a:lumMod val="90000"/>
                  <a:lumOff val="10000"/>
                </a:schemeClr>
              </a:solidFill>
            </a:endParaRPr>
          </a:p>
        </p:txBody>
      </p:sp>
    </p:spTree>
    <p:extLst>
      <p:ext uri="{BB962C8B-B14F-4D97-AF65-F5344CB8AC3E}">
        <p14:creationId xmlns:p14="http://schemas.microsoft.com/office/powerpoint/2010/main" val="167793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6" name="Text Placeholder 5">
            <a:extLst>
              <a:ext uri="{FF2B5EF4-FFF2-40B4-BE49-F238E27FC236}">
                <a16:creationId xmlns:a16="http://schemas.microsoft.com/office/drawing/2014/main" id="{87AC8576-F1BA-4E5D-A268-2E3B4E00E5B5}"/>
              </a:ext>
            </a:extLst>
          </p:cNvPr>
          <p:cNvSpPr>
            <a:spLocks noGrp="1"/>
          </p:cNvSpPr>
          <p:nvPr>
            <p:ph type="body" idx="1"/>
          </p:nvPr>
        </p:nvSpPr>
        <p:spPr>
          <a:xfrm>
            <a:off x="114716" y="123478"/>
            <a:ext cx="8849772" cy="3155100"/>
          </a:xfrm>
        </p:spPr>
        <p:txBody>
          <a:bodyPr/>
          <a:lstStyle/>
          <a:p>
            <a:pPr marL="228600" indent="0" algn="justLow" rtl="0">
              <a:lnSpc>
                <a:spcPct val="115000"/>
              </a:lnSpc>
              <a:spcBef>
                <a:spcPts val="600"/>
              </a:spcBef>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4-</a:t>
            </a: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Effective perfusion pressure</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The arterial and venous pressures at the brain level: C.B.F is directly proportionate to the difference between these pressures.</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228600" indent="0" algn="justLow" rtl="0">
              <a:lnSpc>
                <a:spcPct val="115000"/>
              </a:lnSpc>
              <a:spcBef>
                <a:spcPts val="600"/>
              </a:spcBef>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5-</a:t>
            </a: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Venous obstruction</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as in jugular vein thrombosis or in </a:t>
            </a:r>
            <a:r>
              <a:rPr lang="en-US" sz="1600" dirty="0" err="1">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valsalva</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maneuver (as in straining) → ↓ C.B.F. temporary but this can be compensated by wide venous drainage.</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228600" indent="0" algn="justLow" rtl="0">
              <a:lnSpc>
                <a:spcPct val="115000"/>
              </a:lnSpc>
              <a:spcBef>
                <a:spcPts val="600"/>
              </a:spcBef>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6-</a:t>
            </a: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Blood Viscosity</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the C.B.F. varies inversely with blood viscosity.</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228600" indent="0" algn="justLow" rtl="0">
              <a:lnSpc>
                <a:spcPct val="115000"/>
              </a:lnSpc>
              <a:spcBef>
                <a:spcPts val="600"/>
              </a:spcBef>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7-</a:t>
            </a: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Effect of intracranial pressure</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in adults, the brain C.S.F. and the cerebral vessels are enclosed within a solid structure (the skull). Brain and C.S.F. are incompressible, so the volume of the blood, C.S.F. and brain in the cranium must be relatively constant at any time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lgn="justLow" rtl="0">
              <a:lnSpc>
                <a:spcPct val="115000"/>
              </a:lnSpc>
              <a:spcBef>
                <a:spcPts val="600"/>
              </a:spcBef>
              <a:spcAft>
                <a:spcPts val="1000"/>
              </a:spcAft>
              <a:buNone/>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Rise in the intracranial pressure compresses the cerebral vessels and decreases the cerebral blood flow.</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lgn="justLow" rtl="0">
              <a:lnSpc>
                <a:spcPct val="115000"/>
              </a:lnSpc>
              <a:spcBef>
                <a:spcPts val="600"/>
              </a:spcBef>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N.B</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the intracranial pressure follow the mean cerebral venous pressure, so, a rise in venous pressure → ↓ C.B.F. by: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decreasing the effective perfusion pressure.</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914400" indent="0" algn="justLow" rtl="0">
              <a:lnSpc>
                <a:spcPct val="115000"/>
              </a:lnSpc>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increasing the intracranial pressure (which compresses the cerebral vessels).</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444500" indent="-355600" algn="justLow" rtl="0">
              <a:lnSpc>
                <a:spcPct val="115000"/>
              </a:lnSpc>
              <a:spcBef>
                <a:spcPts val="600"/>
              </a:spcBef>
              <a:spcAft>
                <a:spcPts val="1000"/>
              </a:spcAft>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444500" indent="-355600" algn="justLow" rtl="0">
              <a:lnSpc>
                <a:spcPct val="115000"/>
              </a:lnSpc>
              <a:spcBef>
                <a:spcPts val="600"/>
              </a:spcBef>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buNone/>
            </a:pPr>
            <a:endParaRPr lang="en-GB" sz="1600" dirty="0">
              <a:solidFill>
                <a:schemeClr val="tx1">
                  <a:lumMod val="90000"/>
                  <a:lumOff val="10000"/>
                </a:schemeClr>
              </a:solidFill>
            </a:endParaRPr>
          </a:p>
        </p:txBody>
      </p:sp>
    </p:spTree>
    <p:extLst>
      <p:ext uri="{BB962C8B-B14F-4D97-AF65-F5344CB8AC3E}">
        <p14:creationId xmlns:p14="http://schemas.microsoft.com/office/powerpoint/2010/main" val="588431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6" name="Text Placeholder 5">
            <a:extLst>
              <a:ext uri="{FF2B5EF4-FFF2-40B4-BE49-F238E27FC236}">
                <a16:creationId xmlns:a16="http://schemas.microsoft.com/office/drawing/2014/main" id="{87AC8576-F1BA-4E5D-A268-2E3B4E00E5B5}"/>
              </a:ext>
            </a:extLst>
          </p:cNvPr>
          <p:cNvSpPr>
            <a:spLocks noGrp="1"/>
          </p:cNvSpPr>
          <p:nvPr>
            <p:ph type="body" idx="1"/>
          </p:nvPr>
        </p:nvSpPr>
        <p:spPr>
          <a:xfrm>
            <a:off x="147114" y="411510"/>
            <a:ext cx="8849772" cy="3155100"/>
          </a:xfrm>
        </p:spPr>
        <p:txBody>
          <a:bodyPr/>
          <a:lstStyle/>
          <a:p>
            <a:pPr marL="101600" indent="0">
              <a:buNone/>
            </a:pPr>
            <a:r>
              <a:rPr kumimoji="0" lang="en-US" sz="1600" b="1"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sym typeface="Muli"/>
              </a:rPr>
              <a:t>8-</a:t>
            </a:r>
            <a:r>
              <a:rPr kumimoji="0" lang="en-US" sz="1600" b="1" i="0" u="sng"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sym typeface="Muli"/>
              </a:rPr>
              <a:t>Nervous factors affecting C.B.F.:</a:t>
            </a:r>
            <a:r>
              <a:rPr kumimoji="0" lang="en-US" sz="1600" b="1"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sym typeface="Muli"/>
              </a:rPr>
              <a:t>  </a:t>
            </a:r>
          </a:p>
          <a:p>
            <a:pPr marL="101600" indent="0">
              <a:buNone/>
            </a:pPr>
            <a:r>
              <a:rPr kumimoji="0" lang="en-US" sz="1600" b="0"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sym typeface="Muli"/>
              </a:rPr>
              <a:t>The </a:t>
            </a:r>
            <a:r>
              <a:rPr kumimoji="0" lang="en-US" sz="1600" b="1"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sym typeface="Muli"/>
              </a:rPr>
              <a:t>sympathetic</a:t>
            </a:r>
            <a:r>
              <a:rPr kumimoji="0" lang="en-US" sz="1600" b="0" i="0" u="none" strike="noStrike" kern="0" cap="none" spc="0" normalizeH="0" baseline="0" noProof="0" dirty="0">
                <a:ln>
                  <a:noFill/>
                </a:ln>
                <a:solidFill>
                  <a:schemeClr val="tx1">
                    <a:lumMod val="90000"/>
                    <a:lumOff val="10000"/>
                  </a:schemeClr>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sym typeface="Muli"/>
              </a:rPr>
              <a:t> stimulation causes V.C. of the cerebral B.V. but the C.B.F. is compensated  passively by the increase in arterial blood pressure.</a:t>
            </a:r>
          </a:p>
          <a:p>
            <a:pPr marL="0" marR="457200" lvl="0" indent="0" algn="justLow" rtl="0">
              <a:lnSpc>
                <a:spcPct val="115000"/>
              </a:lnSpc>
              <a:spcBef>
                <a:spcPts val="600"/>
              </a:spcBef>
              <a:spcAft>
                <a:spcPts val="1000"/>
              </a:spcAft>
              <a:buNone/>
              <a:tabLst>
                <a:tab pos="457200" algn="l"/>
              </a:tabLst>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9-Brain activity:</a:t>
            </a:r>
            <a:r>
              <a:rPr lang="en-US" sz="1600"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GB" sz="1100" u="sng"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indent="0" algn="justLow" rtl="0">
              <a:lnSpc>
                <a:spcPct val="115000"/>
              </a:lnSpc>
              <a:spcBef>
                <a:spcPts val="600"/>
              </a:spcBef>
              <a:spcAft>
                <a:spcPts val="1000"/>
              </a:spcAft>
              <a:buNone/>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During mental activity there is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no increase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in the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total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C.B.F. but there is shift of blood to the active areas of the brain    (during active movements of the muscles, more blood is shifted to the motor area and so on.).    N.B. sleep doesn't decrease C.B.F. but it may even increase during active dreaming.</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228600" indent="0" algn="justLow" rtl="0">
              <a:lnSpc>
                <a:spcPct val="115000"/>
              </a:lnSpc>
              <a:spcBef>
                <a:spcPts val="600"/>
              </a:spcBef>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10-</a:t>
            </a: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Age:</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In newly born and children the C.B.F. is 100 ml/100gm brain weight (double adult flow) but after puberty it decreases to normal levels (sex hormones may be responsible for this effect).</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lvl="0" indent="0" algn="justLow" rtl="0">
              <a:lnSpc>
                <a:spcPct val="115000"/>
              </a:lnSpc>
              <a:spcAft>
                <a:spcPts val="1000"/>
              </a:spcAft>
              <a:buNone/>
              <a:tabLst>
                <a:tab pos="457200" algn="l"/>
              </a:tabLs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-The brain is surrounded by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cerebrospinal fluid</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with pressure of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13 mmHg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and the rigid skull, these factors limit the expansion of cerebral blood vessels and make the blood flow depends on the blood pressure.</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lgn="justLow" rtl="0">
              <a:lnSpc>
                <a:spcPct val="150000"/>
              </a:lnSpc>
              <a:spcAft>
                <a:spcPts val="1000"/>
              </a:spcAft>
              <a:buNone/>
            </a:pPr>
            <a:r>
              <a:rPr lang="en-US" sz="1600" b="1" u="none" strike="noStrike"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1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buNone/>
            </a:pPr>
            <a:endParaRPr lang="en-GB" sz="1600" dirty="0">
              <a:solidFill>
                <a:schemeClr val="tx1">
                  <a:lumMod val="90000"/>
                  <a:lumOff val="10000"/>
                </a:schemeClr>
              </a:solidFill>
            </a:endParaRPr>
          </a:p>
        </p:txBody>
      </p:sp>
    </p:spTree>
    <p:extLst>
      <p:ext uri="{BB962C8B-B14F-4D97-AF65-F5344CB8AC3E}">
        <p14:creationId xmlns:p14="http://schemas.microsoft.com/office/powerpoint/2010/main" val="1406324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95486"/>
            <a:ext cx="8921780" cy="4464496"/>
          </a:xfrm>
        </p:spPr>
        <p:txBody>
          <a:bodyPr/>
          <a:lstStyle/>
          <a:p>
            <a:pPr marL="0" indent="0" algn="ctr">
              <a:spcBef>
                <a:spcPts val="0"/>
              </a:spcBef>
              <a:buNone/>
            </a:pP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E. Skeletal muscle</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endParaRPr lang="en-US" sz="1400" dirty="0" smtClean="0">
              <a:solidFill>
                <a:schemeClr val="tx1">
                  <a:lumMod val="90000"/>
                  <a:lumOff val="10000"/>
                </a:schemeClr>
              </a:solidFill>
              <a:latin typeface="Times New Roman" panose="02020603050405020304" pitchFamily="18" charset="0"/>
              <a:ea typeface="ZapfDingbats"/>
              <a:cs typeface="Times New Roman" panose="02020603050405020304" pitchFamily="18" charset="0"/>
            </a:endParaRPr>
          </a:p>
          <a:p>
            <a:pPr marL="0" indent="0" algn="just">
              <a:spcBef>
                <a:spcPts val="0"/>
              </a:spcBef>
              <a:buNone/>
            </a:pPr>
            <a:r>
              <a:rPr lang="en-US" sz="1400" dirty="0" smtClean="0">
                <a:solidFill>
                  <a:schemeClr val="tx1">
                    <a:lumMod val="90000"/>
                    <a:lumOff val="10000"/>
                  </a:schemeClr>
                </a:solidFill>
                <a:latin typeface="Times New Roman" panose="02020603050405020304" pitchFamily="18" charset="0"/>
                <a:ea typeface="ZapfDingbats"/>
                <a:cs typeface="Times New Roman" panose="02020603050405020304" pitchFamily="18" charset="0"/>
              </a:rPr>
              <a:t>I</a:t>
            </a:r>
            <a:r>
              <a:rPr lang="en-US" sz="1400" dirty="0" smtClean="0">
                <a:solidFill>
                  <a:schemeClr val="tx1">
                    <a:lumMod val="90000"/>
                    <a:lumOff val="10000"/>
                  </a:schemeClr>
                </a:solidFill>
                <a:latin typeface="Times New Roman" panose="02020603050405020304" pitchFamily="18" charset="0"/>
                <a:ea typeface="Utopia-Regular"/>
                <a:cs typeface="Times New Roman" panose="02020603050405020304" pitchFamily="18" charset="0"/>
              </a:rPr>
              <a:t>s </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controlled by the </a:t>
            </a:r>
            <a:r>
              <a:rPr lang="en-US" sz="1400" b="1" dirty="0" smtClean="0">
                <a:solidFill>
                  <a:schemeClr val="tx1">
                    <a:lumMod val="90000"/>
                    <a:lumOff val="10000"/>
                  </a:schemeClr>
                </a:solidFill>
                <a:latin typeface="Times New Roman" panose="02020603050405020304" pitchFamily="18" charset="0"/>
                <a:ea typeface="Utopia-Regular"/>
                <a:cs typeface="Times New Roman" panose="02020603050405020304" pitchFamily="18" charset="0"/>
              </a:rPr>
              <a:t>extrinsic</a:t>
            </a:r>
            <a:r>
              <a:rPr lang="en-US" sz="1400" dirty="0" smtClean="0">
                <a:solidFill>
                  <a:schemeClr val="tx1">
                    <a:lumMod val="90000"/>
                    <a:lumOff val="10000"/>
                  </a:schemeClr>
                </a:solidFill>
                <a:latin typeface="Times New Roman" panose="02020603050405020304" pitchFamily="18" charset="0"/>
                <a:ea typeface="Utopia-Regular"/>
                <a:cs typeface="Times New Roman" panose="02020603050405020304" pitchFamily="18" charset="0"/>
              </a:rPr>
              <a:t> </a:t>
            </a:r>
            <a:r>
              <a:rPr lang="en-US" sz="1400" b="1" dirty="0" smtClean="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sympathetic </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innervation </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of blood vessels in skeletal muscle and by </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local metabolic factors.</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400" b="1" dirty="0" smtClean="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1</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 Sympathetic innervation</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- is the primary regulator of blood flow to the skeletal muscle at </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rest.</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-  The arterioles of skeletal muscle are densely innervated by sympathetic fibers. The veins also are innervated, but less densely.</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a:t>
            </a:r>
            <a:r>
              <a:rPr lang="en-US" sz="1400" dirty="0" smtClean="0">
                <a:solidFill>
                  <a:schemeClr val="tx1">
                    <a:lumMod val="90000"/>
                    <a:lumOff val="10000"/>
                  </a:schemeClr>
                </a:solidFill>
                <a:latin typeface="Times New Roman" panose="02020603050405020304" pitchFamily="18" charset="0"/>
                <a:ea typeface="Utopia-Regular"/>
                <a:cs typeface="Times New Roman" panose="02020603050405020304" pitchFamily="18" charset="0"/>
              </a:rPr>
              <a:t>There </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are both </a:t>
            </a:r>
            <a:r>
              <a:rPr lang="en-US" sz="1400" dirty="0">
                <a:solidFill>
                  <a:schemeClr val="tx1">
                    <a:lumMod val="90000"/>
                    <a:lumOff val="10000"/>
                  </a:schemeClr>
                </a:solidFill>
                <a:latin typeface="Times New Roman" panose="02020603050405020304" pitchFamily="18" charset="0"/>
                <a:ea typeface="STIXGeneral-Regular"/>
                <a:cs typeface="Times New Roman" panose="02020603050405020304" pitchFamily="18" charset="0"/>
              </a:rPr>
              <a:t>α</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1 and </a:t>
            </a:r>
            <a:r>
              <a:rPr lang="en-US" sz="1400" dirty="0">
                <a:solidFill>
                  <a:schemeClr val="tx1">
                    <a:lumMod val="90000"/>
                    <a:lumOff val="10000"/>
                  </a:schemeClr>
                </a:solidFill>
                <a:latin typeface="Times New Roman" panose="02020603050405020304" pitchFamily="18" charset="0"/>
                <a:ea typeface="STIXGeneral-Regular"/>
                <a:cs typeface="Times New Roman" panose="02020603050405020304" pitchFamily="18" charset="0"/>
              </a:rPr>
              <a:t>β</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2 receptors on the blood vessels of skeletal muscle.</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- Stimulation of </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α1 receptors </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causes </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vasoconstriction.</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a:t>
            </a:r>
            <a:r>
              <a:rPr lang="en-US" sz="1400" dirty="0" smtClean="0">
                <a:solidFill>
                  <a:schemeClr val="tx1">
                    <a:lumMod val="90000"/>
                    <a:lumOff val="10000"/>
                  </a:schemeClr>
                </a:solidFill>
                <a:latin typeface="Times New Roman" panose="02020603050405020304" pitchFamily="18" charset="0"/>
                <a:ea typeface="Utopia-Regular"/>
                <a:cs typeface="Times New Roman" panose="02020603050405020304" pitchFamily="18" charset="0"/>
              </a:rPr>
              <a:t>Stimulation </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of </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β2 receptors </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causes </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vasodilation</a:t>
            </a:r>
            <a:r>
              <a:rPr lang="en-US" sz="1400" b="1" dirty="0" smtClean="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a:t>
            </a:r>
          </a:p>
          <a:p>
            <a:pPr marL="0" indent="0" algn="just">
              <a:spcBef>
                <a:spcPts val="0"/>
              </a:spcBef>
              <a:buNone/>
            </a:pPr>
            <a:r>
              <a:rPr lang="en-US" sz="1400" b="1" smtClean="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1400" smtClean="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Stimulation of </a:t>
            </a:r>
            <a:r>
              <a:rPr lang="en-US" sz="1400" b="1" smtClean="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Sympathetic cholinergic post ganglionic N.F </a:t>
            </a:r>
            <a:r>
              <a:rPr lang="en-US" sz="1400" smtClean="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causes</a:t>
            </a:r>
            <a:r>
              <a:rPr lang="en-US" sz="1400" b="1" smtClean="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 vasodilation </a:t>
            </a:r>
            <a:r>
              <a:rPr lang="en-US" sz="1400" smtClean="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during</a:t>
            </a:r>
            <a:r>
              <a:rPr lang="en-US" sz="1400" b="1" smtClean="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 Exercise.</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a:t>
            </a:r>
            <a:r>
              <a:rPr lang="en-US" sz="1400" dirty="0" smtClean="0">
                <a:solidFill>
                  <a:schemeClr val="tx1">
                    <a:lumMod val="90000"/>
                    <a:lumOff val="10000"/>
                  </a:schemeClr>
                </a:solidFill>
                <a:latin typeface="Times New Roman" panose="02020603050405020304" pitchFamily="18" charset="0"/>
                <a:ea typeface="Utopia-Regular"/>
                <a:cs typeface="Times New Roman" panose="02020603050405020304" pitchFamily="18" charset="0"/>
              </a:rPr>
              <a:t>The </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state of constriction of skeletal muscle arterioles is a major contributor to the TPR (because of the large mass of skeletal muscle</a:t>
            </a:r>
            <a:r>
              <a:rPr lang="en-US" sz="1400" dirty="0" smtClean="0">
                <a:solidFill>
                  <a:schemeClr val="tx1">
                    <a:lumMod val="90000"/>
                    <a:lumOff val="10000"/>
                  </a:schemeClr>
                </a:solidFill>
                <a:latin typeface="Times New Roman" panose="02020603050405020304" pitchFamily="18" charset="0"/>
                <a:ea typeface="Utopia-Regular"/>
                <a:cs typeface="Times New Roman" panose="02020603050405020304" pitchFamily="18" charset="0"/>
              </a:rPr>
              <a:t>).</a:t>
            </a:r>
          </a:p>
          <a:p>
            <a:pPr marL="0" indent="0" algn="just">
              <a:spcBef>
                <a:spcPts val="0"/>
              </a:spcBef>
              <a:buNone/>
            </a:pP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2. </a:t>
            </a:r>
            <a:r>
              <a:rPr lang="en-US" sz="1400" b="1" dirty="0" smtClean="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Local </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metabolic control</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a:t>
            </a:r>
            <a:r>
              <a:rPr lang="en-US" sz="1400" dirty="0" smtClean="0">
                <a:solidFill>
                  <a:schemeClr val="tx1">
                    <a:lumMod val="90000"/>
                    <a:lumOff val="10000"/>
                  </a:schemeClr>
                </a:solidFill>
                <a:latin typeface="Times New Roman" panose="02020603050405020304" pitchFamily="18" charset="0"/>
                <a:ea typeface="Utopia-Regular"/>
                <a:cs typeface="Times New Roman" panose="02020603050405020304" pitchFamily="18" charset="0"/>
              </a:rPr>
              <a:t>Blood </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flow in skeletal muscle exhibits autoregulation and active and reactive hyperemia.</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a:t>
            </a:r>
            <a:r>
              <a:rPr lang="en-US" sz="1400" dirty="0" smtClean="0">
                <a:solidFill>
                  <a:schemeClr val="tx1">
                    <a:lumMod val="90000"/>
                    <a:lumOff val="10000"/>
                  </a:schemeClr>
                </a:solidFill>
                <a:latin typeface="Times New Roman" panose="02020603050405020304" pitchFamily="18" charset="0"/>
                <a:ea typeface="Utopia-Regular"/>
                <a:cs typeface="Times New Roman" panose="02020603050405020304" pitchFamily="18" charset="0"/>
              </a:rPr>
              <a:t>Demand </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for O2 in skeletal muscle varies with metabolic activity level, and blood flow is regulated to meet demand.</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a:t>
            </a:r>
            <a:r>
              <a:rPr lang="en-US" sz="1400" dirty="0" smtClean="0">
                <a:solidFill>
                  <a:schemeClr val="tx1">
                    <a:lumMod val="90000"/>
                    <a:lumOff val="10000"/>
                  </a:schemeClr>
                </a:solidFill>
                <a:latin typeface="Times New Roman" panose="02020603050405020304" pitchFamily="18" charset="0"/>
                <a:ea typeface="Utopia-Regular"/>
                <a:cs typeface="Times New Roman" panose="02020603050405020304" pitchFamily="18" charset="0"/>
              </a:rPr>
              <a:t>During </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exercise, </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when demand is high, these local metabolic mechanisms are dominant.</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a:t>
            </a:r>
            <a:r>
              <a:rPr lang="en-US" sz="1400" dirty="0" smtClean="0">
                <a:solidFill>
                  <a:schemeClr val="tx1">
                    <a:lumMod val="90000"/>
                    <a:lumOff val="10000"/>
                  </a:schemeClr>
                </a:solidFill>
                <a:latin typeface="Times New Roman" panose="02020603050405020304" pitchFamily="18" charset="0"/>
                <a:ea typeface="Utopia-Regular"/>
                <a:cs typeface="Times New Roman" panose="02020603050405020304" pitchFamily="18" charset="0"/>
              </a:rPr>
              <a:t>The </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local vasodilator substances are </a:t>
            </a:r>
            <a:r>
              <a:rPr lang="en-US" sz="1400" b="1"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rPr>
              <a:t>lactate, adenosine, and K+</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a:t>
            </a:r>
            <a:r>
              <a:rPr lang="en-US" sz="1400" dirty="0" smtClean="0">
                <a:solidFill>
                  <a:schemeClr val="tx1">
                    <a:lumMod val="90000"/>
                    <a:lumOff val="10000"/>
                  </a:schemeClr>
                </a:solidFill>
                <a:latin typeface="Times New Roman" panose="02020603050405020304" pitchFamily="18" charset="0"/>
                <a:ea typeface="Utopia-Regular"/>
                <a:cs typeface="Times New Roman" panose="02020603050405020304" pitchFamily="18" charset="0"/>
              </a:rPr>
              <a:t>Mechanical </a:t>
            </a:r>
            <a:r>
              <a:rPr lang="en-US" sz="1400" dirty="0">
                <a:solidFill>
                  <a:schemeClr val="tx1">
                    <a:lumMod val="90000"/>
                    <a:lumOff val="10000"/>
                  </a:schemeClr>
                </a:solidFill>
                <a:latin typeface="Times New Roman" panose="02020603050405020304" pitchFamily="18" charset="0"/>
                <a:ea typeface="Utopia-Regular"/>
                <a:cs typeface="Times New Roman" panose="02020603050405020304" pitchFamily="18" charset="0"/>
              </a:rPr>
              <a:t>effects during exercise temporarily compress the arteries and decrease blood flow. During the post-occlusion period, reactive hyperemia increases blood flow to repay the O2 debt.</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01600" indent="0">
              <a:buNone/>
            </a:pPr>
            <a:endParaRPr lang="en-US" sz="1400" b="1" dirty="0">
              <a:solidFill>
                <a:schemeClr val="tx1">
                  <a:lumMod val="90000"/>
                  <a:lumOff val="10000"/>
                </a:schemeClr>
              </a:solidFill>
              <a:latin typeface="Times New Roman" pitchFamily="18" charset="0"/>
              <a:cs typeface="Times New Roman" pitchFamily="18" charset="0"/>
            </a:endParaRPr>
          </a:p>
        </p:txBody>
      </p:sp>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FFFFFF"/>
                </a:solidFill>
                <a:effectLst/>
                <a:uLnTx/>
                <a:uFillTx/>
                <a:latin typeface="Lexend Deca"/>
                <a:cs typeface="Lexend Deca"/>
                <a:sym typeface="Lexend Dec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 sz="1300" b="0" i="0" u="none" strike="noStrike" kern="0" cap="none" spc="0" normalizeH="0" baseline="0" noProof="0">
              <a:ln>
                <a:noFill/>
              </a:ln>
              <a:solidFill>
                <a:srgbClr val="FFFFFF"/>
              </a:solidFill>
              <a:effectLst/>
              <a:uLnTx/>
              <a:uFillTx/>
              <a:latin typeface="Lexend Deca"/>
              <a:cs typeface="Lexend Deca"/>
              <a:sym typeface="Lexend Deca"/>
            </a:endParaRPr>
          </a:p>
        </p:txBody>
      </p:sp>
    </p:spTree>
    <p:extLst>
      <p:ext uri="{BB962C8B-B14F-4D97-AF65-F5344CB8AC3E}">
        <p14:creationId xmlns:p14="http://schemas.microsoft.com/office/powerpoint/2010/main" val="4175762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6" y="12931"/>
            <a:ext cx="9036496" cy="3155100"/>
          </a:xfrm>
        </p:spPr>
        <p:txBody>
          <a:bodyPr/>
          <a:lstStyle/>
          <a:p>
            <a:pPr>
              <a:lnSpc>
                <a:spcPct val="150000"/>
              </a:lnSpc>
            </a:pPr>
            <a:endPar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lgn="just">
              <a:lnSpc>
                <a:spcPct val="150000"/>
              </a:lnSpc>
              <a:buNone/>
            </a:pPr>
            <a:r>
              <a:rPr lang="en-US" sz="1400" dirty="0" smtClean="0">
                <a:solidFill>
                  <a:schemeClr val="tx1">
                    <a:lumMod val="90000"/>
                    <a:lumOff val="10000"/>
                  </a:schemeClr>
                </a:solidFill>
                <a:latin typeface="Times New Roman" panose="02020603050405020304" pitchFamily="18" charset="0"/>
                <a:cs typeface="Times New Roman" panose="02020603050405020304" pitchFamily="18" charset="0"/>
              </a:rPr>
              <a:t> </a:t>
            </a:r>
            <a:endParaRPr lang="en-US" sz="1400" dirty="0">
              <a:solidFill>
                <a:schemeClr val="tx1">
                  <a:lumMod val="90000"/>
                  <a:lumOff val="10000"/>
                </a:schemeClr>
              </a:solidFill>
              <a:effectLst/>
              <a:latin typeface="Times New Roman" panose="02020603050405020304" pitchFamily="18" charset="0"/>
              <a:ea typeface="Times New Roman"/>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smtClean="0">
                <a:ln>
                  <a:noFill/>
                </a:ln>
                <a:solidFill>
                  <a:srgbClr val="050060">
                    <a:lumMod val="90000"/>
                    <a:lumOff val="10000"/>
                  </a:srgbClr>
                </a:solidFill>
                <a:effectLst/>
                <a:uLnTx/>
                <a:uFillTx/>
                <a:latin typeface="Times New Roman" panose="02020603050405020304" pitchFamily="18" charset="0"/>
                <a:cs typeface="Times New Roman" panose="02020603050405020304" pitchFamily="18" charset="0"/>
                <a:sym typeface="Lexend Dec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 sz="1400" b="0" i="0" u="none" strike="noStrike" kern="0" cap="none" spc="0" normalizeH="0" baseline="0" noProof="0">
              <a:ln>
                <a:noFill/>
              </a:ln>
              <a:solidFill>
                <a:srgbClr val="050060">
                  <a:lumMod val="90000"/>
                  <a:lumOff val="10000"/>
                </a:srgbClr>
              </a:solidFill>
              <a:effectLst/>
              <a:uLnTx/>
              <a:uFillTx/>
              <a:latin typeface="Times New Roman" panose="02020603050405020304" pitchFamily="18" charset="0"/>
              <a:cs typeface="Times New Roman" panose="02020603050405020304" pitchFamily="18" charset="0"/>
              <a:sym typeface="Lexend Deca"/>
            </a:endParaRPr>
          </a:p>
        </p:txBody>
      </p:sp>
      <p:sp>
        <p:nvSpPr>
          <p:cNvPr id="2" name="TextBox 1"/>
          <p:cNvSpPr txBox="1"/>
          <p:nvPr/>
        </p:nvSpPr>
        <p:spPr>
          <a:xfrm>
            <a:off x="377991" y="555526"/>
            <a:ext cx="4464496" cy="3914918"/>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Calibri" panose="020F0502020204030204" pitchFamily="34" charset="0"/>
                <a:cs typeface="Arial" panose="020B0604020202020204" pitchFamily="34" charset="0"/>
                <a:sym typeface="Arial"/>
              </a:rPr>
              <a:t>F. </a:t>
            </a:r>
            <a:r>
              <a:rPr kumimoji="0" lang="en-US" sz="2000" b="1" i="0" u="none" strike="noStrike" kern="0" cap="none" spc="0" normalizeH="0" baseline="0" noProof="0" dirty="0" smtClean="0">
                <a:ln>
                  <a:noFill/>
                </a:ln>
                <a:solidFill>
                  <a:srgbClr val="050060">
                    <a:lumMod val="90000"/>
                    <a:lumOff val="10000"/>
                  </a:srgbClr>
                </a:solidFill>
                <a:effectLst/>
                <a:uLnTx/>
                <a:uFillTx/>
                <a:latin typeface="Times New Roman" panose="02020603050405020304" pitchFamily="18" charset="0"/>
                <a:ea typeface="Calibri" panose="020F0502020204030204" pitchFamily="34" charset="0"/>
                <a:cs typeface="Arial" panose="020B0604020202020204" pitchFamily="34" charset="0"/>
                <a:sym typeface="Arial"/>
              </a:rPr>
              <a:t>Skin (Cutaneous Circulation)</a:t>
            </a:r>
            <a:endParaRPr kumimoji="0" lang="en-US" sz="2000" b="0" i="0" u="none" strike="noStrike" kern="0" cap="none" spc="0" normalizeH="0" baseline="0" noProof="0" dirty="0">
              <a:ln>
                <a:noFill/>
              </a:ln>
              <a:solidFill>
                <a:srgbClr val="050060">
                  <a:lumMod val="90000"/>
                  <a:lumOff val="10000"/>
                </a:srgbClr>
              </a:solidFill>
              <a:effectLst/>
              <a:uLnTx/>
              <a:uFillTx/>
              <a:latin typeface="Calibri" panose="020F050202020403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smtClean="0">
              <a:ln>
                <a:noFill/>
              </a:ln>
              <a:solidFill>
                <a:srgbClr val="050060">
                  <a:lumMod val="90000"/>
                  <a:lumOff val="10000"/>
                </a:srgbClr>
              </a:solidFill>
              <a:effectLst/>
              <a:uLnTx/>
              <a:uFillTx/>
              <a:latin typeface="Times New Roman" panose="02020603050405020304" pitchFamily="18" charset="0"/>
              <a:ea typeface="ZapfDingbats"/>
              <a:cs typeface="Arial" panose="020B0604020202020204" pitchFamily="34" charset="0"/>
              <a:sym typeface="Arial"/>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smtClean="0">
              <a:ln>
                <a:noFill/>
              </a:ln>
              <a:solidFill>
                <a:srgbClr val="050060">
                  <a:lumMod val="90000"/>
                  <a:lumOff val="10000"/>
                </a:srgbClr>
              </a:solidFill>
              <a:effectLst/>
              <a:uLnTx/>
              <a:uFillTx/>
              <a:latin typeface="Times New Roman" panose="02020603050405020304" pitchFamily="18" charset="0"/>
              <a:ea typeface="Utopia-Regular"/>
              <a:cs typeface="Arial" panose="020B0604020202020204" pitchFamily="34" charset="0"/>
              <a:sym typeface="Arial"/>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50060">
                    <a:lumMod val="90000"/>
                    <a:lumOff val="10000"/>
                  </a:srgbClr>
                </a:solidFill>
                <a:effectLst/>
                <a:uLnTx/>
                <a:uFillTx/>
                <a:latin typeface="Times New Roman" panose="02020603050405020304" pitchFamily="18" charset="0"/>
                <a:ea typeface="Utopia-Regular"/>
                <a:cs typeface="Arial" panose="020B0604020202020204" pitchFamily="34" charset="0"/>
                <a:sym typeface="Arial"/>
              </a:rPr>
              <a:t>-has </a:t>
            </a:r>
            <a:r>
              <a:rPr kumimoji="0" lang="en-US" sz="14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Utopia-Regular"/>
                <a:cs typeface="Arial" panose="020B0604020202020204" pitchFamily="34" charset="0"/>
                <a:sym typeface="Arial"/>
              </a:rPr>
              <a:t>extensive </a:t>
            </a:r>
            <a:r>
              <a:rPr kumimoji="0" lang="en-US" sz="14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Calibri" panose="020F0502020204030204" pitchFamily="34" charset="0"/>
                <a:cs typeface="Arial" panose="020B0604020202020204" pitchFamily="34" charset="0"/>
                <a:sym typeface="Arial"/>
              </a:rPr>
              <a:t>sympathetic innervation. </a:t>
            </a:r>
            <a:r>
              <a:rPr kumimoji="0" lang="en-US" sz="14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Utopia-Regular"/>
                <a:cs typeface="Arial" panose="020B0604020202020204" pitchFamily="34" charset="0"/>
                <a:sym typeface="Arial"/>
              </a:rPr>
              <a:t>Cutaneous blood flow is under extrinsic control.</a:t>
            </a:r>
            <a:endParaRPr kumimoji="0" lang="en-US" sz="1400" b="0" i="0" u="none" strike="noStrike" kern="0" cap="none" spc="0" normalizeH="0" baseline="0" noProof="0" dirty="0">
              <a:ln>
                <a:noFill/>
              </a:ln>
              <a:solidFill>
                <a:srgbClr val="050060">
                  <a:lumMod val="90000"/>
                  <a:lumOff val="10000"/>
                </a:srgbClr>
              </a:solidFill>
              <a:effectLst/>
              <a:uLnTx/>
              <a:uFillTx/>
              <a:latin typeface="Calibri" panose="020F050202020403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smtClean="0">
              <a:ln>
                <a:noFill/>
              </a:ln>
              <a:solidFill>
                <a:srgbClr val="050060">
                  <a:lumMod val="90000"/>
                  <a:lumOff val="10000"/>
                </a:srgbClr>
              </a:solidFill>
              <a:effectLst/>
              <a:uLnTx/>
              <a:uFillTx/>
              <a:latin typeface="Times New Roman" panose="02020603050405020304" pitchFamily="18"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50060">
                    <a:lumMod val="90000"/>
                    <a:lumOff val="10000"/>
                  </a:srgbClr>
                </a:solidFill>
                <a:effectLst/>
                <a:uLnTx/>
                <a:uFillTx/>
                <a:latin typeface="Times New Roman" panose="02020603050405020304" pitchFamily="18" charset="0"/>
                <a:ea typeface="Calibri" panose="020F0502020204030204" pitchFamily="34" charset="0"/>
                <a:cs typeface="Arial" panose="020B0604020202020204" pitchFamily="34" charset="0"/>
                <a:sym typeface="Arial"/>
              </a:rPr>
              <a:t>-</a:t>
            </a:r>
            <a:r>
              <a:rPr kumimoji="0" lang="en-US" sz="1400" b="1" i="0" u="none" strike="noStrike" kern="0" cap="none" spc="0" normalizeH="0" baseline="0" noProof="0" dirty="0" smtClean="0">
                <a:ln>
                  <a:noFill/>
                </a:ln>
                <a:solidFill>
                  <a:srgbClr val="050060">
                    <a:lumMod val="90000"/>
                    <a:lumOff val="10000"/>
                  </a:srgbClr>
                </a:solidFill>
                <a:effectLst/>
                <a:uLnTx/>
                <a:uFillTx/>
                <a:latin typeface="Times New Roman" panose="02020603050405020304" pitchFamily="18" charset="0"/>
                <a:ea typeface="Calibri" panose="020F0502020204030204" pitchFamily="34" charset="0"/>
                <a:cs typeface="Arial" panose="020B0604020202020204" pitchFamily="34" charset="0"/>
                <a:sym typeface="Arial"/>
              </a:rPr>
              <a:t>Temperature </a:t>
            </a:r>
            <a:r>
              <a:rPr kumimoji="0" lang="en-US" sz="14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Calibri" panose="020F0502020204030204" pitchFamily="34" charset="0"/>
                <a:cs typeface="Arial" panose="020B0604020202020204" pitchFamily="34" charset="0"/>
                <a:sym typeface="Arial"/>
              </a:rPr>
              <a:t>regulation </a:t>
            </a:r>
            <a:r>
              <a:rPr kumimoji="0" lang="en-US" sz="14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Utopia-Regular"/>
                <a:cs typeface="Arial" panose="020B0604020202020204" pitchFamily="34" charset="0"/>
                <a:sym typeface="Arial"/>
              </a:rPr>
              <a:t>is the principal function of the cutaneous sympathetic nerves.</a:t>
            </a:r>
            <a:endParaRPr kumimoji="0" lang="en-US" sz="1400" b="0" i="0" u="none" strike="noStrike" kern="0" cap="none" spc="0" normalizeH="0" baseline="0" noProof="0" dirty="0">
              <a:ln>
                <a:noFill/>
              </a:ln>
              <a:solidFill>
                <a:srgbClr val="050060">
                  <a:lumMod val="90000"/>
                  <a:lumOff val="10000"/>
                </a:srgbClr>
              </a:solidFill>
              <a:effectLst/>
              <a:uLnTx/>
              <a:uFillTx/>
              <a:latin typeface="Calibri" panose="020F050202020403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Utopia-Regular"/>
                <a:cs typeface="Arial" panose="020B0604020202020204" pitchFamily="34" charset="0"/>
                <a:sym typeface="Arial"/>
              </a:rPr>
              <a:t>Increased ambient temperature leads to cutaneous vasodilation, allowing dissipation of excess body heat.</a:t>
            </a:r>
            <a:endParaRPr kumimoji="0" lang="en-US" sz="1400" b="0" i="0" u="none" strike="noStrike" kern="0" cap="none" spc="0" normalizeH="0" baseline="0" noProof="0" dirty="0">
              <a:ln>
                <a:noFill/>
              </a:ln>
              <a:solidFill>
                <a:srgbClr val="050060">
                  <a:lumMod val="90000"/>
                  <a:lumOff val="10000"/>
                </a:srgbClr>
              </a:solidFill>
              <a:effectLst/>
              <a:uLnTx/>
              <a:uFillTx/>
              <a:latin typeface="Calibri" panose="020F050202020403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smtClean="0">
              <a:ln>
                <a:noFill/>
              </a:ln>
              <a:solidFill>
                <a:srgbClr val="050060">
                  <a:lumMod val="90000"/>
                  <a:lumOff val="10000"/>
                </a:srgbClr>
              </a:solidFill>
              <a:effectLst/>
              <a:uLnTx/>
              <a:uFillTx/>
              <a:latin typeface="Times New Roman" panose="02020603050405020304" pitchFamily="18" charset="0"/>
              <a:ea typeface="Utopia-Regular"/>
              <a:cs typeface="Arial" panose="020B0604020202020204" pitchFamily="34" charset="0"/>
              <a:sym typeface="Arial"/>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50060">
                    <a:lumMod val="90000"/>
                    <a:lumOff val="10000"/>
                  </a:srgbClr>
                </a:solidFill>
                <a:effectLst/>
                <a:uLnTx/>
                <a:uFillTx/>
                <a:latin typeface="Times New Roman" panose="02020603050405020304" pitchFamily="18" charset="0"/>
                <a:ea typeface="Utopia-Regular"/>
                <a:cs typeface="Arial" panose="020B0604020202020204" pitchFamily="34" charset="0"/>
                <a:sym typeface="Arial"/>
              </a:rPr>
              <a:t>-</a:t>
            </a:r>
            <a:r>
              <a:rPr kumimoji="0" lang="en-US" sz="14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Utopia-Regular"/>
                <a:cs typeface="Arial" panose="020B0604020202020204" pitchFamily="34" charset="0"/>
                <a:sym typeface="Arial"/>
              </a:rPr>
              <a:t> </a:t>
            </a:r>
            <a:r>
              <a:rPr kumimoji="0" lang="en-US" sz="14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Calibri" panose="020F0502020204030204" pitchFamily="34" charset="0"/>
                <a:cs typeface="Arial" panose="020B0604020202020204" pitchFamily="34" charset="0"/>
                <a:sym typeface="Arial"/>
              </a:rPr>
              <a:t>Trauma </a:t>
            </a:r>
            <a:r>
              <a:rPr kumimoji="0" lang="en-US" sz="14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Utopia-Regular"/>
                <a:cs typeface="Arial" panose="020B0604020202020204" pitchFamily="34" charset="0"/>
                <a:sym typeface="Arial"/>
              </a:rPr>
              <a:t>produces the </a:t>
            </a:r>
            <a:r>
              <a:rPr kumimoji="0" lang="en-US" sz="14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Utopia-Regular"/>
                <a:cs typeface="Arial" panose="020B0604020202020204" pitchFamily="34" charset="0"/>
                <a:sym typeface="Arial"/>
              </a:rPr>
              <a:t>“triple response” </a:t>
            </a:r>
            <a:r>
              <a:rPr kumimoji="0" lang="en-US" sz="14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Utopia-Regular"/>
                <a:cs typeface="Arial" panose="020B0604020202020204" pitchFamily="34" charset="0"/>
                <a:sym typeface="Arial"/>
              </a:rPr>
              <a:t>in skin—a red line, a red flare, and a wheal. </a:t>
            </a:r>
            <a:endParaRPr kumimoji="0" lang="en-US" sz="1400" b="0" i="0" u="none" strike="noStrike" kern="0" cap="none" spc="0" normalizeH="0" baseline="0" noProof="0" dirty="0" smtClean="0">
              <a:ln>
                <a:noFill/>
              </a:ln>
              <a:solidFill>
                <a:srgbClr val="050060">
                  <a:lumMod val="90000"/>
                  <a:lumOff val="10000"/>
                </a:srgbClr>
              </a:solidFill>
              <a:effectLst/>
              <a:uLnTx/>
              <a:uFillTx/>
              <a:latin typeface="Times New Roman" panose="02020603050405020304" pitchFamily="18" charset="0"/>
              <a:ea typeface="Utopia-Regular"/>
              <a:cs typeface="Arial" panose="020B0604020202020204" pitchFamily="34" charset="0"/>
              <a:sym typeface="Arial"/>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50060">
                    <a:lumMod val="90000"/>
                    <a:lumOff val="10000"/>
                  </a:srgbClr>
                </a:solidFill>
                <a:effectLst/>
                <a:uLnTx/>
                <a:uFillTx/>
                <a:latin typeface="Times New Roman" panose="02020603050405020304" pitchFamily="18" charset="0"/>
                <a:ea typeface="Utopia-Regular"/>
                <a:cs typeface="Arial" panose="020B0604020202020204" pitchFamily="34" charset="0"/>
                <a:sym typeface="Arial"/>
              </a:rPr>
              <a:t>A </a:t>
            </a:r>
            <a:r>
              <a:rPr kumimoji="0" lang="en-US" sz="14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Calibri" panose="020F0502020204030204" pitchFamily="34" charset="0"/>
                <a:cs typeface="Arial" panose="020B0604020202020204" pitchFamily="34" charset="0"/>
                <a:sym typeface="Arial"/>
              </a:rPr>
              <a:t>wheal </a:t>
            </a:r>
            <a:r>
              <a:rPr kumimoji="0" lang="en-US" sz="14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Utopia-Regular"/>
                <a:cs typeface="Arial" panose="020B0604020202020204" pitchFamily="34" charset="0"/>
                <a:sym typeface="Arial"/>
              </a:rPr>
              <a:t>is local </a:t>
            </a:r>
            <a:r>
              <a:rPr kumimoji="0" lang="en-US" sz="14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Calibri" panose="020F0502020204030204" pitchFamily="34" charset="0"/>
                <a:cs typeface="Arial" panose="020B0604020202020204" pitchFamily="34" charset="0"/>
                <a:sym typeface="Arial"/>
              </a:rPr>
              <a:t>edema </a:t>
            </a:r>
            <a:r>
              <a:rPr kumimoji="0" lang="en-US" sz="14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Utopia-Regular"/>
                <a:cs typeface="Arial" panose="020B0604020202020204" pitchFamily="34" charset="0"/>
                <a:sym typeface="Arial"/>
              </a:rPr>
              <a:t>that results from the local release of </a:t>
            </a:r>
            <a:r>
              <a:rPr kumimoji="0" lang="en-US" sz="14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Calibri" panose="020F0502020204030204" pitchFamily="34" charset="0"/>
                <a:cs typeface="Arial" panose="020B0604020202020204" pitchFamily="34" charset="0"/>
                <a:sym typeface="Arial"/>
              </a:rPr>
              <a:t>histamine, </a:t>
            </a:r>
            <a:r>
              <a:rPr kumimoji="0" lang="en-US" sz="14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Utopia-Regular"/>
                <a:cs typeface="Arial" panose="020B0604020202020204" pitchFamily="34" charset="0"/>
                <a:sym typeface="Arial"/>
              </a:rPr>
              <a:t>which increases capillary </a:t>
            </a:r>
            <a:r>
              <a:rPr kumimoji="0" lang="en-US" sz="1400" b="0" i="0" u="none" strike="noStrike" kern="0" cap="none" spc="0" normalizeH="0" baseline="0" noProof="0" dirty="0" smtClean="0">
                <a:ln>
                  <a:noFill/>
                </a:ln>
                <a:solidFill>
                  <a:srgbClr val="050060">
                    <a:lumMod val="90000"/>
                    <a:lumOff val="10000"/>
                  </a:srgbClr>
                </a:solidFill>
                <a:effectLst/>
                <a:uLnTx/>
                <a:uFillTx/>
                <a:latin typeface="Times New Roman" panose="02020603050405020304" pitchFamily="18" charset="0"/>
                <a:ea typeface="Utopia-Regular"/>
                <a:cs typeface="Arial" panose="020B0604020202020204" pitchFamily="34" charset="0"/>
                <a:sym typeface="Arial"/>
              </a:rPr>
              <a:t>permeability.</a:t>
            </a:r>
            <a:endParaRPr kumimoji="0" lang="en-US" sz="1400" b="0" i="0" u="none" strike="noStrike" kern="0" cap="none" spc="0" normalizeH="0" baseline="0" noProof="0" dirty="0">
              <a:ln>
                <a:noFill/>
              </a:ln>
              <a:solidFill>
                <a:srgbClr val="050060">
                  <a:lumMod val="90000"/>
                  <a:lumOff val="10000"/>
                </a:srgbClr>
              </a:solidFill>
              <a:effectLst/>
              <a:uLnTx/>
              <a:uFillTx/>
              <a:latin typeface="Calibri" panose="020F0502020204030204" pitchFamily="34" charset="0"/>
              <a:ea typeface="Calibri" panose="020F0502020204030204" pitchFamily="34" charset="0"/>
              <a:cs typeface="Arial" panose="020B0604020202020204" pitchFamily="34" charset="0"/>
              <a:sym typeface="Aria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838" t="5541" r="9838" b="767"/>
          <a:stretch/>
        </p:blipFill>
        <p:spPr>
          <a:xfrm>
            <a:off x="5220072" y="1059582"/>
            <a:ext cx="3672408" cy="3500722"/>
          </a:xfrm>
          <a:prstGeom prst="rect">
            <a:avLst/>
          </a:prstGeom>
        </p:spPr>
      </p:pic>
    </p:spTree>
    <p:extLst>
      <p:ext uri="{BB962C8B-B14F-4D97-AF65-F5344CB8AC3E}">
        <p14:creationId xmlns:p14="http://schemas.microsoft.com/office/powerpoint/2010/main" val="420221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lumMod val="50000"/>
                  </a:schemeClr>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787455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5" y="123478"/>
            <a:ext cx="3312368" cy="3155100"/>
          </a:xfrm>
        </p:spPr>
        <p:txBody>
          <a:bodyPr/>
          <a:lstStyle/>
          <a:p>
            <a:pPr marL="0" lvl="0" indent="0" algn="just">
              <a:lnSpc>
                <a:spcPct val="107000"/>
              </a:lnSpc>
              <a:spcBef>
                <a:spcPts val="0"/>
              </a:spcBef>
              <a:buClr>
                <a:srgbClr val="A458FF"/>
              </a:buClr>
              <a:buNone/>
            </a:pPr>
            <a:endParaRPr lang="en-US" b="1" dirty="0" smtClean="0">
              <a:solidFill>
                <a:schemeClr val="tx1">
                  <a:lumMod val="90000"/>
                  <a:lumOff val="10000"/>
                </a:schemeClr>
              </a:solidFill>
              <a:latin typeface="Times New Roman" panose="02020603050405020304" pitchFamily="18" charset="0"/>
              <a:ea typeface="Calibri" panose="020F0502020204030204" pitchFamily="34" charset="0"/>
              <a:cs typeface="Arial" panose="020B0604020202020204" pitchFamily="34" charset="0"/>
            </a:endParaRPr>
          </a:p>
          <a:p>
            <a:pPr marL="0" indent="0" algn="just">
              <a:lnSpc>
                <a:spcPct val="107000"/>
              </a:lnSpc>
              <a:spcBef>
                <a:spcPts val="0"/>
              </a:spcBef>
              <a:buNone/>
            </a:pPr>
            <a:endParaRPr lang="en-US" sz="1600" dirty="0">
              <a:solidFill>
                <a:schemeClr val="tx1">
                  <a:lumMod val="90000"/>
                  <a:lumOff val="10000"/>
                </a:schemeClr>
              </a:solidFill>
              <a:latin typeface="Times New Roman" panose="02020603050405020304" pitchFamily="18" charset="0"/>
              <a:cs typeface="Times New Roman" panose="02020603050405020304" pitchFamily="18" charset="0"/>
            </a:endParaRPr>
          </a:p>
          <a:p>
            <a:pPr marL="0" indent="0" algn="just">
              <a:lnSpc>
                <a:spcPct val="107000"/>
              </a:lnSpc>
              <a:spcBef>
                <a:spcPts val="0"/>
              </a:spcBef>
              <a:buNone/>
            </a:pPr>
            <a:endParaRPr lang="en-US" sz="1100" dirty="0" smtClean="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buNone/>
            </a:pPr>
            <a:r>
              <a:rPr lang="en-US" sz="1600" b="1" dirty="0">
                <a:latin typeface="Times New Roman" panose="02020603050405020304" pitchFamily="18"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endParaRPr lang="en-US" sz="1600" dirty="0">
              <a:solidFill>
                <a:schemeClr val="bg1"/>
              </a:solidFill>
            </a:endParaRPr>
          </a:p>
        </p:txBody>
      </p:sp>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FFFFFF"/>
                </a:solidFill>
                <a:effectLst/>
                <a:uLnTx/>
                <a:uFillTx/>
                <a:latin typeface="Lexend Deca"/>
                <a:cs typeface="Lexend Deca"/>
                <a:sym typeface="Lexend Dec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 sz="1300" b="0" i="0" u="none" strike="noStrike" kern="0" cap="none" spc="0" normalizeH="0" baseline="0" noProof="0">
              <a:ln>
                <a:noFill/>
              </a:ln>
              <a:solidFill>
                <a:srgbClr val="FFFFFF"/>
              </a:solidFill>
              <a:effectLst/>
              <a:uLnTx/>
              <a:uFillTx/>
              <a:latin typeface="Lexend Deca"/>
              <a:cs typeface="Lexend Deca"/>
              <a:sym typeface="Lexend Deca"/>
            </a:endParaRPr>
          </a:p>
        </p:txBody>
      </p:sp>
      <p:pic>
        <p:nvPicPr>
          <p:cNvPr id="7" name="Picture 6"/>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395536" y="119062"/>
            <a:ext cx="8424936" cy="4905375"/>
          </a:xfrm>
          <a:prstGeom prst="rect">
            <a:avLst/>
          </a:prstGeom>
          <a:noFill/>
          <a:ln>
            <a:noFill/>
          </a:ln>
        </p:spPr>
      </p:pic>
    </p:spTree>
    <p:extLst>
      <p:ext uri="{BB962C8B-B14F-4D97-AF65-F5344CB8AC3E}">
        <p14:creationId xmlns:p14="http://schemas.microsoft.com/office/powerpoint/2010/main" val="1445409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3" name="Google Shape;73;p14"/>
          <p:cNvSpPr txBox="1">
            <a:spLocks noGrp="1"/>
          </p:cNvSpPr>
          <p:nvPr>
            <p:ph type="body" idx="1"/>
          </p:nvPr>
        </p:nvSpPr>
        <p:spPr>
          <a:xfrm>
            <a:off x="179512" y="51470"/>
            <a:ext cx="4248472" cy="3155100"/>
          </a:xfrm>
          <a:prstGeom prst="rect">
            <a:avLst/>
          </a:prstGeom>
        </p:spPr>
        <p:txBody>
          <a:bodyPr spcFirstLastPara="1" wrap="square" lIns="0" tIns="0" rIns="0" bIns="0" anchor="t" anchorCtr="0">
            <a:noAutofit/>
          </a:bodyPr>
          <a:lstStyle/>
          <a:p>
            <a:pPr marL="0" marR="39370" indent="0" algn="ctr" rtl="0">
              <a:lnSpc>
                <a:spcPct val="115000"/>
              </a:lnSpc>
              <a:spcAft>
                <a:spcPts val="1000"/>
              </a:spcAft>
              <a:buNone/>
            </a:pPr>
            <a:r>
              <a:rPr lang="en-US" sz="18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Coronary circulation</a:t>
            </a:r>
            <a:endParaRPr lang="en-GB" sz="18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01600" indent="0" algn="justLow" rtl="0">
              <a:lnSpc>
                <a:spcPct val="115000"/>
              </a:lnSpc>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A-Coronary  arteries: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The heart is supplied by two coronary arteries which arise from the sinuses behind the cusps of the aortic valve. </a:t>
            </a:r>
          </a:p>
          <a:p>
            <a:pPr marL="0" indent="0" algn="justLow" rtl="0">
              <a:lnSpc>
                <a:spcPct val="100000"/>
              </a:lnSpc>
              <a:spcAft>
                <a:spcPts val="1000"/>
              </a:spcAft>
              <a:buNone/>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The left coronary artery</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supplies the anterolateral wall of the left ventricle and anterior part of the septum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Low" rtl="0">
              <a:lnSpc>
                <a:spcPct val="100000"/>
              </a:lnSpc>
              <a:spcBef>
                <a:spcPts val="600"/>
              </a:spcBef>
              <a:spcAft>
                <a:spcPts val="1000"/>
              </a:spcAft>
              <a:buNone/>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The right coronary artery</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supplies the right ventricle, posterior  part of the left ventricle and posterior part of the septum.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118745" indent="0" algn="justLow" rtl="0">
              <a:lnSpc>
                <a:spcPct val="100000"/>
              </a:lnSpc>
              <a:spcBef>
                <a:spcPts val="600"/>
              </a:spcBef>
              <a:spcAft>
                <a:spcPts val="1000"/>
              </a:spcAft>
              <a:buNone/>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-There are small anastomosis between the small arteries (but there are no anastomosis between large arteries) which are insufficient to compensate for acute obstruction of large arteries. Therefore , the coronary arteries are considered  to be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end arteries</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indent="0" algn="justLow" rtl="0">
              <a:spcBef>
                <a:spcPts val="600"/>
              </a:spcBef>
              <a:buNone/>
            </a:pPr>
            <a:endParaRPr lang="en-GB"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indent="0" algn="justLow" rtl="0">
              <a:spcBef>
                <a:spcPts val="600"/>
              </a:spcBef>
              <a:buNone/>
            </a:pP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5" name="Rectangle 3">
            <a:extLst>
              <a:ext uri="{FF2B5EF4-FFF2-40B4-BE49-F238E27FC236}">
                <a16:creationId xmlns:a16="http://schemas.microsoft.com/office/drawing/2014/main" id="{14FFD4B8-5819-47F4-BE84-F03D8C125E90}"/>
              </a:ext>
            </a:extLst>
          </p:cNvPr>
          <p:cNvSpPr>
            <a:spLocks noChangeArrowheads="1"/>
          </p:cNvSpPr>
          <p:nvPr/>
        </p:nvSpPr>
        <p:spPr bwMode="auto">
          <a:xfrm>
            <a:off x="0" y="1009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3" name="Picture 2" descr="Diagram&#10;&#10;Description automatically generated">
            <a:extLst>
              <a:ext uri="{FF2B5EF4-FFF2-40B4-BE49-F238E27FC236}">
                <a16:creationId xmlns:a16="http://schemas.microsoft.com/office/drawing/2014/main" id="{B5488CDC-8A37-4CAE-8F1E-38F8C6E99631}"/>
              </a:ext>
            </a:extLst>
          </p:cNvPr>
          <p:cNvPicPr>
            <a:picLocks noChangeAspect="1"/>
          </p:cNvPicPr>
          <p:nvPr/>
        </p:nvPicPr>
        <p:blipFill rotWithShape="1">
          <a:blip r:embed="rId3"/>
          <a:srcRect l="3931" t="5017" r="5651"/>
          <a:stretch/>
        </p:blipFill>
        <p:spPr>
          <a:xfrm>
            <a:off x="4571999" y="723042"/>
            <a:ext cx="4538855" cy="40892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95486"/>
            <a:ext cx="8856984" cy="3155100"/>
          </a:xfrm>
        </p:spPr>
        <p:txBody>
          <a:bodyPr/>
          <a:lstStyle/>
          <a:p>
            <a:pPr marL="0" lvl="0" indent="0" algn="justLow" rtl="0">
              <a:spcBef>
                <a:spcPts val="600"/>
              </a:spcBef>
              <a:spcAft>
                <a:spcPts val="0"/>
              </a:spcAft>
              <a:buNone/>
            </a:pPr>
            <a:r>
              <a:rPr lang="en-US" sz="1800" b="1" dirty="0">
                <a:solidFill>
                  <a:schemeClr val="tx1"/>
                </a:solidFill>
                <a:effectLst/>
                <a:latin typeface="Times New Roman" panose="02020603050405020304" pitchFamily="18" charset="0"/>
                <a:ea typeface="Times New Roman" panose="02020603050405020304" pitchFamily="18" charset="0"/>
              </a:rPr>
              <a:t>      </a:t>
            </a:r>
            <a:endParaRPr lang="en-US" sz="1800" dirty="0">
              <a:solidFill>
                <a:schemeClr val="tx1"/>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6" name="Rectangle 5">
            <a:extLst>
              <a:ext uri="{FF2B5EF4-FFF2-40B4-BE49-F238E27FC236}">
                <a16:creationId xmlns:a16="http://schemas.microsoft.com/office/drawing/2014/main" id="{8691836F-249D-4EC7-8309-CEBBA88D864D}"/>
              </a:ext>
            </a:extLst>
          </p:cNvPr>
          <p:cNvSpPr>
            <a:spLocks noChangeArrowheads="1"/>
          </p:cNvSpPr>
          <p:nvPr/>
        </p:nvSpPr>
        <p:spPr bwMode="auto">
          <a:xfrm>
            <a:off x="0" y="2238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7" name="TextBox 6">
            <a:extLst>
              <a:ext uri="{FF2B5EF4-FFF2-40B4-BE49-F238E27FC236}">
                <a16:creationId xmlns:a16="http://schemas.microsoft.com/office/drawing/2014/main" id="{F292D001-B6E6-4A31-9799-A479B70EF6F5}"/>
              </a:ext>
            </a:extLst>
          </p:cNvPr>
          <p:cNvSpPr txBox="1"/>
          <p:nvPr/>
        </p:nvSpPr>
        <p:spPr>
          <a:xfrm>
            <a:off x="179512" y="209790"/>
            <a:ext cx="8784976" cy="4485972"/>
          </a:xfrm>
          <a:prstGeom prst="rect">
            <a:avLst/>
          </a:prstGeom>
          <a:noFill/>
        </p:spPr>
        <p:txBody>
          <a:bodyPr wrap="square" rtlCol="0">
            <a:spAutoFit/>
          </a:bodyPr>
          <a:lstStyle/>
          <a:p>
            <a:pPr algn="justLow" rtl="0">
              <a:lnSpc>
                <a:spcPct val="150000"/>
              </a:lnSpc>
              <a:spcAft>
                <a:spcPts val="1000"/>
              </a:spcAft>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B-Coronary capillaries: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gn="justLow" rtl="0">
              <a:lnSpc>
                <a:spcPct val="115000"/>
              </a:lnSpc>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There are about one capillary for each cardiac muscle fiber and this ratio remain constant through life. When the heart becomes hypertrophied the number of capillaries does not increase , but their diameter will be increased up to certain degree giving limiting factor for hypertrophy of cardiac muscle and heart failure finally occurs.</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Low" rtl="0">
              <a:lnSpc>
                <a:spcPct val="150000"/>
              </a:lnSpc>
              <a:spcBef>
                <a:spcPts val="600"/>
              </a:spcBef>
              <a:spcAft>
                <a:spcPts val="1000"/>
              </a:spcAft>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C-Venous drainage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28600" algn="justLow" rtl="0">
              <a:lnSpc>
                <a:spcPct val="115000"/>
              </a:lnSpc>
              <a:spcAft>
                <a:spcPts val="1000"/>
              </a:spcAft>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Superficial  system </a:t>
            </a:r>
            <a:endParaRPr lang="en-GB" sz="1600" b="1"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gn="justLow" rtl="0">
              <a:lnSpc>
                <a:spcPct val="115000"/>
              </a:lnSpc>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Which is made of coronary  sinus and anterior cardiac vein (open into the right atrium) drain the left ventricle in about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60%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of total coronary venous blood.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28600" algn="justLow" rtl="0">
              <a:lnSpc>
                <a:spcPct val="115000"/>
              </a:lnSpc>
              <a:spcAft>
                <a:spcPts val="1000"/>
              </a:spcAft>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2-Deep system </a:t>
            </a:r>
            <a:endParaRPr lang="en-GB" sz="1600" b="1"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gn="justLow" rtl="0">
              <a:lnSpc>
                <a:spcPct val="115000"/>
              </a:lnSpc>
              <a:spcAft>
                <a:spcPts val="6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Which is made of arterio-sinusoidal vessels , arterio-luminal vessels and thebesian vein that drain the rest of the heart and open directly into the cardiac chambers</a:t>
            </a:r>
            <a:endParaRPr lang="en-GB" sz="1600"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42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3" name="TextBox 2">
            <a:extLst>
              <a:ext uri="{FF2B5EF4-FFF2-40B4-BE49-F238E27FC236}">
                <a16:creationId xmlns:a16="http://schemas.microsoft.com/office/drawing/2014/main" id="{4FAF645A-212B-4AED-A372-5B7954BDA3AF}"/>
              </a:ext>
            </a:extLst>
          </p:cNvPr>
          <p:cNvSpPr txBox="1"/>
          <p:nvPr/>
        </p:nvSpPr>
        <p:spPr>
          <a:xfrm>
            <a:off x="251520" y="267494"/>
            <a:ext cx="8712968" cy="4016484"/>
          </a:xfrm>
          <a:prstGeom prst="rect">
            <a:avLst/>
          </a:prstGeom>
          <a:noFill/>
        </p:spPr>
        <p:txBody>
          <a:bodyPr wrap="square" rtlCol="0">
            <a:spAutoFit/>
          </a:bodyPr>
          <a:lstStyle/>
          <a:p>
            <a:pPr marL="342900" marR="228600" lvl="0" indent="-342900" algn="justLow" rtl="0">
              <a:lnSpc>
                <a:spcPct val="115000"/>
              </a:lnSpc>
              <a:spcAft>
                <a:spcPts val="1000"/>
              </a:spcAft>
              <a:buFont typeface="Symbol" panose="05050102010706020507" pitchFamily="18" charset="2"/>
              <a:buChar char=""/>
              <a:tabLst>
                <a:tab pos="457200" algn="l"/>
              </a:tabLst>
            </a:pPr>
            <a:r>
              <a:rPr lang="en-US" sz="1600" b="1" i="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Coronary blood flow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Low" rtl="0">
              <a:lnSpc>
                <a:spcPct val="115000"/>
              </a:lnSpc>
              <a:spcAft>
                <a:spcPts val="1000"/>
              </a:spcAft>
            </a:pP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r>
              <a:rPr lang="en-US" sz="1600" b="1" i="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1-During rest</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it is about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80ml /100gm</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of the heart /min. It is about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250 ml/min</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which equal to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5%</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of cardiac  output.</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algn="justLow" rtl="0">
              <a:lnSpc>
                <a:spcPct val="115000"/>
              </a:lnSpc>
              <a:spcAft>
                <a:spcPts val="1000"/>
              </a:spcAft>
            </a:pPr>
            <a:r>
              <a:rPr lang="en-US" sz="1600" b="1" i="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N.B</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the right ventricle receives about 2/3 the blood flow to the left  ventricle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347345" indent="-347345" algn="justLow" rtl="0">
              <a:lnSpc>
                <a:spcPct val="115000"/>
              </a:lnSpc>
              <a:spcBef>
                <a:spcPts val="600"/>
              </a:spcBef>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r>
              <a:rPr lang="en-US" sz="1600" b="1" i="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2-During exercise</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It is increased  about 3-5 folds that of normal resting level and in athletic person  may reach up to 600 ml /100 gm heart weight.</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gn="justLow" rtl="0">
              <a:lnSpc>
                <a:spcPct val="115000"/>
              </a:lnSpc>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Cardiac oxygen extraction: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gn="justLow" rtl="0">
              <a:lnSpc>
                <a:spcPct val="115000"/>
              </a:lnSpc>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During rest  it is about 70-80% (75%) O</a:t>
            </a:r>
            <a:r>
              <a:rPr lang="en-US" sz="1600" baseline="-250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in each unite of blood. The arterial blood contain 19ml O</a:t>
            </a:r>
            <a:r>
              <a:rPr lang="en-US" sz="1600" baseline="-250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and the coronary venous  blood contain 5ml O</a:t>
            </a:r>
            <a:r>
              <a:rPr lang="en-US" sz="1600" baseline="-250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i.e. (14 ml O</a:t>
            </a:r>
            <a:r>
              <a:rPr lang="en-US" sz="1600" baseline="-250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are extracted from every 100 ml blood, however in other tissues ,the venous blood contain 14 ml O</a:t>
            </a:r>
            <a:r>
              <a:rPr lang="en-US" sz="1600" baseline="-250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%i.e  only 5 ml O</a:t>
            </a:r>
            <a:r>
              <a:rPr lang="en-US" sz="1600" baseline="-250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are extracted.</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So the cardiac O</a:t>
            </a:r>
            <a:r>
              <a:rPr lang="en-US" sz="1600" baseline="-250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consumption can be increase significantly only by increasing the coronary blood flow</a:t>
            </a:r>
            <a:endParaRPr lang="en-GB" sz="1600" dirty="0">
              <a:solidFill>
                <a:schemeClr val="tx1">
                  <a:lumMod val="90000"/>
                  <a:lumOff val="10000"/>
                </a:schemeClr>
              </a:solidFill>
            </a:endParaRPr>
          </a:p>
        </p:txBody>
      </p:sp>
    </p:spTree>
    <p:extLst>
      <p:ext uri="{BB962C8B-B14F-4D97-AF65-F5344CB8AC3E}">
        <p14:creationId xmlns:p14="http://schemas.microsoft.com/office/powerpoint/2010/main" val="127071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95486"/>
            <a:ext cx="8784976" cy="1287828"/>
          </a:xfrm>
        </p:spPr>
        <p:txBody>
          <a:bodyPr/>
          <a:lstStyle/>
          <a:p>
            <a:pPr marL="0" marR="228600" lvl="0" indent="0" algn="ctr" rtl="0">
              <a:lnSpc>
                <a:spcPct val="115000"/>
              </a:lnSpc>
              <a:spcAft>
                <a:spcPts val="1000"/>
              </a:spcAft>
              <a:buNone/>
              <a:tabLst>
                <a:tab pos="457200" algn="l"/>
              </a:tabLst>
            </a:pPr>
            <a:r>
              <a:rPr lang="en-US"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Regulation of coronary blood flow</a:t>
            </a:r>
            <a:endParaRPr lang="en-GB"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Low" rtl="0">
              <a:lnSpc>
                <a:spcPct val="115000"/>
              </a:lnSpc>
              <a:spcBef>
                <a:spcPts val="600"/>
              </a:spcBef>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600" b="1" i="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Chemical factors </a:t>
            </a:r>
            <a:r>
              <a:rPr lang="en-US" b="1" i="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(auto-regulation)</a:t>
            </a:r>
            <a:r>
              <a:rPr lang="en-US"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i="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(Intrinsic mechanism):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Low" rtl="0">
              <a:lnSpc>
                <a:spcPct val="115000"/>
              </a:lnSpc>
              <a:spcAft>
                <a:spcPts val="1000"/>
              </a:spcAft>
              <a:buNone/>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Observed in the denervated heart (transplanted heart) and independent on neural control.</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Low" rtl="0">
              <a:lnSpc>
                <a:spcPct val="115000"/>
              </a:lnSpc>
              <a:spcAft>
                <a:spcPts val="1000"/>
              </a:spcAft>
              <a:buNone/>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As the cardiac work increase e.g. during muscular exercise, there is hypoxia ,increase CO</a:t>
            </a:r>
            <a:r>
              <a:rPr lang="en-US" sz="1600" baseline="-250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H</a:t>
            </a:r>
            <a:r>
              <a:rPr lang="en-US" sz="1600" baseline="300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K</a:t>
            </a:r>
            <a:r>
              <a:rPr lang="en-US" sz="1600" baseline="300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lactate and other metabolites.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Low" rtl="0">
              <a:lnSpc>
                <a:spcPct val="115000"/>
              </a:lnSpc>
              <a:spcAft>
                <a:spcPts val="1000"/>
              </a:spcAft>
              <a:buNone/>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The most effective vasodilator is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hypoxia</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of the cardiac muscle which produces coronary vasodilatation through:   1- Direct effect on the coronary blood vessels</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30200" indent="0" algn="justLow" rtl="0">
              <a:lnSpc>
                <a:spcPct val="115000"/>
              </a:lnSpc>
              <a:spcAft>
                <a:spcPts val="1000"/>
              </a:spcAft>
              <a:buNone/>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2- Release of chemical substances most probably adenosine (the greatest vasodilator substance)</a:t>
            </a:r>
            <a:endParaRPr lang="en-GB"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330200" indent="0" algn="justLow" rtl="0">
              <a:lnSpc>
                <a:spcPct val="115000"/>
              </a:lnSpc>
              <a:spcAft>
                <a:spcPts val="1000"/>
              </a:spcAft>
              <a:buNone/>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-When the cardiac work is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decrease</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there is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coronary vasoconstriction </a:t>
            </a:r>
            <a:endParaRPr lang="en-GB" sz="1600" b="1"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01600" indent="0" algn="justLow" rtl="0">
              <a:lnSpc>
                <a:spcPct val="115000"/>
              </a:lnSpc>
              <a:spcAft>
                <a:spcPts val="1000"/>
              </a:spcAft>
              <a:buNone/>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rtl="0">
              <a:lnSpc>
                <a:spcPct val="150000"/>
              </a:lnSpc>
              <a:spcAft>
                <a:spcPts val="600"/>
              </a:spcAft>
              <a:buNone/>
            </a:pPr>
            <a:endPar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1800" smtClean="0">
                <a:solidFill>
                  <a:schemeClr val="tx1"/>
                </a:solidFill>
              </a:rPr>
              <a:t>6</a:t>
            </a:fld>
            <a:endParaRPr lang="en" sz="1800">
              <a:solidFill>
                <a:schemeClr val="tx1"/>
              </a:solidFill>
            </a:endParaRPr>
          </a:p>
        </p:txBody>
      </p:sp>
    </p:spTree>
    <p:extLst>
      <p:ext uri="{BB962C8B-B14F-4D97-AF65-F5344CB8AC3E}">
        <p14:creationId xmlns:p14="http://schemas.microsoft.com/office/powerpoint/2010/main" val="954232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4097" name="Picture 1">
            <a:extLst>
              <a:ext uri="{FF2B5EF4-FFF2-40B4-BE49-F238E27FC236}">
                <a16:creationId xmlns:a16="http://schemas.microsoft.com/office/drawing/2014/main" id="{F2B0566F-6255-4FA0-B3CD-9776B9FC00F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457200"/>
            <a:ext cx="57150" cy="57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E53EBA3-C1B6-4CE4-8783-25B4642203DB}"/>
              </a:ext>
            </a:extLst>
          </p:cNvPr>
          <p:cNvSpPr txBox="1"/>
          <p:nvPr/>
        </p:nvSpPr>
        <p:spPr>
          <a:xfrm>
            <a:off x="1547664" y="90516"/>
            <a:ext cx="5574332" cy="423834"/>
          </a:xfrm>
          <a:prstGeom prst="rect">
            <a:avLst/>
          </a:prstGeom>
          <a:noFill/>
        </p:spPr>
        <p:txBody>
          <a:bodyPr wrap="square" rtlCol="0">
            <a:spAutoFit/>
          </a:bodyPr>
          <a:lstStyle/>
          <a:p>
            <a:pPr algn="ctr" rtl="0">
              <a:lnSpc>
                <a:spcPct val="115000"/>
              </a:lnSpc>
              <a:spcAft>
                <a:spcPts val="1000"/>
              </a:spcAft>
            </a:pPr>
            <a:r>
              <a:rPr lang="en-US" sz="20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a:t>
            </a:r>
            <a:r>
              <a:rPr lang="en-US" sz="2000" b="1" i="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Mechanical factors</a:t>
            </a:r>
            <a:r>
              <a:rPr lang="en-US" sz="20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GB" sz="14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BFD49A6-B53A-4FD1-8581-E8E4681225CC}"/>
              </a:ext>
            </a:extLst>
          </p:cNvPr>
          <p:cNvSpPr>
            <a:spLocks noChangeArrowheads="1"/>
          </p:cNvSpPr>
          <p:nvPr/>
        </p:nvSpPr>
        <p:spPr bwMode="auto">
          <a:xfrm>
            <a:off x="236022" y="568352"/>
            <a:ext cx="8770118" cy="4575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Low" rtl="0">
              <a:lnSpc>
                <a:spcPct val="115000"/>
              </a:lnSpc>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The coronary blood flow is markedly affected by the mechanical events </a:t>
            </a:r>
            <a:r>
              <a:rPr lang="en-US" sz="1600"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during the cardiac  cycle</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indent="228600" algn="justLow" rtl="0">
              <a:lnSpc>
                <a:spcPct val="115000"/>
              </a:lnSpc>
              <a:spcBef>
                <a:spcPts val="600"/>
              </a:spcBef>
              <a:spcAft>
                <a:spcPts val="1000"/>
              </a:spcAft>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 In left coronary artery: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Low" rtl="0">
              <a:lnSpc>
                <a:spcPct val="115000"/>
              </a:lnSpc>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The blood flow follow the aortic pressure:</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algn="justLow" rtl="0">
              <a:lnSpc>
                <a:spcPct val="115000"/>
              </a:lnSpc>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1-</a:t>
            </a:r>
            <a:r>
              <a:rPr lang="en-US" sz="1600"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In the isometric contraction phase</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it is markedly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decreased</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due to:   a-Compression of the coronary vessels     b- The low aortic pressure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algn="justLow" rtl="0">
              <a:lnSpc>
                <a:spcPct val="115000"/>
              </a:lnSpc>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2-</a:t>
            </a:r>
            <a:r>
              <a:rPr lang="en-US" sz="1600"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In the maximum ejection phase</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it is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gradually increased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due to rise of the aortic pressure  which pushes some blood in the coronary artery in spite of the compressing effect of the contraction muscle.</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algn="justLow" rtl="0">
              <a:lnSpc>
                <a:spcPct val="115000"/>
              </a:lnSpc>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3-</a:t>
            </a:r>
            <a:r>
              <a:rPr lang="en-US" sz="1600"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In reduced ejection phase</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it is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decreased</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again due to decrease of aortic pressure.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algn="justLow" rtl="0">
              <a:lnSpc>
                <a:spcPct val="115000"/>
              </a:lnSpc>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4-</a:t>
            </a:r>
            <a:r>
              <a:rPr lang="en-US" sz="1600"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In the isometric relaxation phase</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maximum coronary blood flow occurs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when:</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algn="justLow" rtl="0">
              <a:lnSpc>
                <a:spcPct val="115000"/>
              </a:lnSpc>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 The aortic pressure is relatively still high.         b- The cardiac muscle fibers relax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algn="justLow" rtl="0">
              <a:lnSpc>
                <a:spcPct val="115000"/>
              </a:lnSpc>
              <a:spcAft>
                <a:spcPts val="1000"/>
              </a:spcAft>
            </a:pP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-Then the coronary blood flow gradually decrease as the aortic pressure is gradually decreased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13FCA6EE-87A3-425E-B8BA-ED20677D0277}"/>
              </a:ext>
            </a:extLst>
          </p:cNvPr>
          <p:cNvSpPr>
            <a:spLocks noChangeArrowheads="1"/>
          </p:cNvSpPr>
          <p:nvPr/>
        </p:nvSpPr>
        <p:spPr bwMode="auto">
          <a:xfrm>
            <a:off x="4466750" y="474762"/>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5965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0292" y="123478"/>
            <a:ext cx="8928992" cy="3155100"/>
          </a:xfrm>
        </p:spPr>
        <p:txBody>
          <a:bodyPr/>
          <a:lstStyle/>
          <a:p>
            <a:pPr marL="101600" indent="0" algn="justLow" rtl="0">
              <a:lnSpc>
                <a:spcPct val="115000"/>
              </a:lnSpc>
              <a:spcBef>
                <a:spcPts val="600"/>
              </a:spcBef>
              <a:spcAft>
                <a:spcPts val="1000"/>
              </a:spcAft>
              <a:buNone/>
            </a:pPr>
            <a:r>
              <a:rPr lang="en-US"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3 -</a:t>
            </a:r>
            <a:r>
              <a:rPr lang="en-US" b="1" i="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Neural factor</a:t>
            </a:r>
            <a:r>
              <a:rPr lang="en-US"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endParaRPr lang="en-GB" dirty="0">
              <a:solidFill>
                <a:schemeClr val="tx1">
                  <a:lumMod val="90000"/>
                  <a:lumOff val="10000"/>
                </a:schemeClr>
              </a:solidFill>
              <a:latin typeface="Calibri" panose="020F0502020204030204" pitchFamily="34" charset="0"/>
              <a:ea typeface="Times New Roman" panose="02020603050405020304" pitchFamily="18" charset="0"/>
              <a:cs typeface="Arial" panose="020B0604020202020204" pitchFamily="34" charset="0"/>
            </a:endParaRPr>
          </a:p>
          <a:p>
            <a:pPr marL="101600" indent="0" algn="justLow" rtl="0">
              <a:lnSpc>
                <a:spcPct val="115000"/>
              </a:lnSpc>
              <a:spcBef>
                <a:spcPts val="600"/>
              </a:spcBef>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A-Effect of sympathetic nervous system:  </a:t>
            </a:r>
          </a:p>
          <a:p>
            <a:pPr marL="101600" indent="0" algn="justLow" rtl="0">
              <a:lnSpc>
                <a:spcPct val="115000"/>
              </a:lnSpc>
              <a:spcBef>
                <a:spcPts val="600"/>
              </a:spcBef>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Indirect effect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an increase in heart rate, force of contractions and marked increase in myocardial work lead to accumulation of metabolites, that causes marked vasodilatation on the coronary blood vessels.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Low" rtl="0">
              <a:lnSpc>
                <a:spcPct val="115000"/>
              </a:lnSpc>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Direct effect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as the coronary arteries contain </a:t>
            </a:r>
            <a:r>
              <a:rPr lang="el-GR"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α</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adrenergic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receptors , which mediate V.C and </a:t>
            </a:r>
            <a:r>
              <a:rPr lang="el-GR"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β</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adrenergic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receptors which mediate V.D.  The </a:t>
            </a:r>
            <a:r>
              <a:rPr kumimoji="0" lang="el-GR" sz="16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sym typeface="Muli"/>
              </a:rPr>
              <a:t>α</a:t>
            </a:r>
            <a:r>
              <a:rPr kumimoji="0" lang="en-US" sz="16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Times New Roman" panose="02020603050405020304" pitchFamily="18" charset="0"/>
                <a:cs typeface="Simplified Arabic" panose="02020603050405020304" pitchFamily="18" charset="-78"/>
                <a:sym typeface="Muli"/>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receptors predominant in the epicardial vessels, this direct effect alone causes VC rather than V.D.</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228600" indent="0" algn="justLow" rtl="0">
              <a:lnSpc>
                <a:spcPct val="115000"/>
              </a:lnSpc>
              <a:spcAft>
                <a:spcPts val="1000"/>
              </a:spcAft>
              <a:buNone/>
            </a:pPr>
            <a:r>
              <a:rPr lang="en-US" sz="1600" i="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r>
              <a:rPr lang="en-US" sz="1600" i="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N.B: The </a:t>
            </a:r>
            <a:r>
              <a:rPr lang="en-US" sz="1600" b="1" i="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indirect </a:t>
            </a:r>
            <a:r>
              <a:rPr lang="en-US" sz="1600" i="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effect of sympathetic stimulation  is much more effective than the </a:t>
            </a:r>
            <a:r>
              <a:rPr lang="en-US" sz="1600" b="1" i="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direct</a:t>
            </a:r>
            <a:r>
              <a:rPr lang="en-US" sz="1600" i="1"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effect.</a:t>
            </a:r>
            <a:endParaRPr lang="en-GB" sz="1600" i="1" dirty="0">
              <a:solidFill>
                <a:schemeClr val="tx1">
                  <a:lumMod val="90000"/>
                  <a:lumOff val="10000"/>
                </a:schemeClr>
              </a:solidFill>
              <a:latin typeface="Calibri" panose="020F0502020204030204" pitchFamily="34" charset="0"/>
              <a:ea typeface="Times New Roman" panose="02020603050405020304" pitchFamily="18" charset="0"/>
              <a:cs typeface="Arial" panose="020B0604020202020204" pitchFamily="34" charset="0"/>
            </a:endParaRPr>
          </a:p>
          <a:p>
            <a:pPr marL="0" marR="228600" indent="0" algn="justLow" rtl="0">
              <a:lnSpc>
                <a:spcPct val="115000"/>
              </a:lnSpc>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B- Effect  of parasympathetic (vagal) stimulation: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228600" indent="0" algn="justLow" rtl="0">
              <a:lnSpc>
                <a:spcPct val="115000"/>
              </a:lnSpc>
              <a:spcBef>
                <a:spcPts val="600"/>
              </a:spcBef>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Indirect effect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Arial" panose="020B0604020202020204" pitchFamily="34" charset="0"/>
              </a:rPr>
              <a:t>: It causes a decrease in heart rate, force of contraction and reduction of coronary blood flow, which is secondary to decrease in the cardiac work and metabolism.</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Low" rtl="0">
              <a:lnSpc>
                <a:spcPct val="115000"/>
              </a:lnSpc>
              <a:spcAft>
                <a:spcPts val="1000"/>
              </a:spcAft>
              <a:buNone/>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Direct effect</a:t>
            </a:r>
            <a:r>
              <a:rPr lang="en-US" sz="1600" b="1" i="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Acetylcholine (released at the vagal nerve ending), produces slight VD on the coronary vessels. </a:t>
            </a:r>
            <a:endParaRPr lang="en-GB" sz="16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Low" rtl="0">
              <a:buNone/>
            </a:pP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929695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9864" y="411510"/>
            <a:ext cx="8864272" cy="3155100"/>
          </a:xfrm>
        </p:spPr>
        <p:txBody>
          <a:bodyPr/>
          <a:lstStyle/>
          <a:p>
            <a:pPr marL="101600" indent="0" algn="justLow" rtl="0">
              <a:lnSpc>
                <a:spcPct val="115000"/>
              </a:lnSpc>
              <a:spcAft>
                <a:spcPts val="1000"/>
              </a:spcAft>
              <a:buNone/>
            </a:pPr>
            <a:r>
              <a:rPr lang="en-US" sz="1800" b="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4- </a:t>
            </a:r>
            <a:r>
              <a:rPr lang="en-US" sz="1800" b="1" i="1" u="sng"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Chemicals, hormones, and drugs: </a:t>
            </a:r>
            <a:endParaRPr lang="en-GB" sz="18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Low" rtl="0">
              <a:lnSpc>
                <a:spcPct val="115000"/>
              </a:lnSpc>
              <a:spcAft>
                <a:spcPts val="1000"/>
              </a:spcAft>
              <a:buNone/>
            </a:pP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e.g. thyroxin , adrenaline, ADP, caffeine, alcohol, nitrites, EDRF are </a:t>
            </a:r>
            <a:r>
              <a:rPr lang="en-US" sz="1800" b="1" dirty="0" smtClean="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vasodilators</a:t>
            </a:r>
            <a:r>
              <a:rPr lang="en-US" sz="1800" dirty="0" smtClean="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while, antidiuretic hormone and  angiotensin II produce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V.C</a:t>
            </a:r>
            <a:r>
              <a:rPr lang="en-US" sz="1800" dirty="0" smtClean="0">
                <a:solidFill>
                  <a:schemeClr val="tx1">
                    <a:lumMod val="90000"/>
                    <a:lumOff val="10000"/>
                  </a:schemeClr>
                </a:solidFill>
                <a:effectLst/>
                <a:latin typeface="Times New Roman" panose="02020603050405020304" pitchFamily="18" charset="0"/>
                <a:ea typeface="Times New Roman" panose="02020603050405020304" pitchFamily="18" charset="0"/>
                <a:cs typeface="Simplified Arabic" panose="02020603050405020304" pitchFamily="18" charset="-78"/>
              </a:rPr>
              <a:t>.</a:t>
            </a:r>
          </a:p>
          <a:p>
            <a:pPr marL="0" lvl="0" indent="0" algn="just">
              <a:spcBef>
                <a:spcPts val="0"/>
              </a:spcBef>
              <a:buClr>
                <a:srgbClr val="000000"/>
              </a:buClr>
              <a:buSzTx/>
              <a:buNone/>
            </a:pPr>
            <a:r>
              <a:rPr lang="en-US" sz="1400" b="1" dirty="0">
                <a:solidFill>
                  <a:srgbClr val="050060">
                    <a:lumMod val="90000"/>
                    <a:lumOff val="10000"/>
                  </a:srgbClr>
                </a:solidFill>
                <a:latin typeface="Times New Roman" panose="02020603050405020304" pitchFamily="18" charset="0"/>
                <a:ea typeface="Calibri" panose="020F0502020204030204" pitchFamily="34" charset="0"/>
                <a:cs typeface="Arial" panose="020B0604020202020204" pitchFamily="34" charset="0"/>
                <a:sym typeface="Arial"/>
              </a:rPr>
              <a:t>a. Histamine:   </a:t>
            </a:r>
            <a:r>
              <a:rPr lang="en-US" sz="1400" dirty="0">
                <a:solidFill>
                  <a:srgbClr val="050060">
                    <a:lumMod val="90000"/>
                    <a:lumOff val="10000"/>
                  </a:srgbClr>
                </a:solidFill>
                <a:latin typeface="Times New Roman" panose="02020603050405020304" pitchFamily="18" charset="0"/>
                <a:ea typeface="ZapfDingbats"/>
                <a:cs typeface="Arial" panose="020B0604020202020204" pitchFamily="34" charset="0"/>
                <a:sym typeface="Arial"/>
              </a:rPr>
              <a:t>C</a:t>
            </a:r>
            <a:r>
              <a:rPr lang="en-US" sz="1400"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auses </a:t>
            </a:r>
            <a:r>
              <a:rPr lang="en-US" sz="1400" b="1" dirty="0">
                <a:solidFill>
                  <a:srgbClr val="050060">
                    <a:lumMod val="90000"/>
                    <a:lumOff val="10000"/>
                  </a:srgbClr>
                </a:solidFill>
                <a:latin typeface="Times New Roman" panose="02020603050405020304" pitchFamily="18" charset="0"/>
                <a:ea typeface="Calibri" panose="020F0502020204030204" pitchFamily="34" charset="0"/>
                <a:cs typeface="Arial" panose="020B0604020202020204" pitchFamily="34" charset="0"/>
                <a:sym typeface="Arial"/>
              </a:rPr>
              <a:t>arteriolar dilation and venous constriction. </a:t>
            </a:r>
            <a:r>
              <a:rPr lang="en-US" sz="1400"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The combined effects of arteriolar dilation and venous constriction cause </a:t>
            </a:r>
            <a:r>
              <a:rPr lang="en-US" sz="1400" b="1" dirty="0">
                <a:solidFill>
                  <a:srgbClr val="050060">
                    <a:lumMod val="90000"/>
                    <a:lumOff val="10000"/>
                  </a:srgbClr>
                </a:solidFill>
                <a:latin typeface="Times New Roman" panose="02020603050405020304" pitchFamily="18" charset="0"/>
                <a:ea typeface="Calibri" panose="020F0502020204030204" pitchFamily="34" charset="0"/>
                <a:cs typeface="Arial" panose="020B0604020202020204" pitchFamily="34" charset="0"/>
                <a:sym typeface="Arial"/>
              </a:rPr>
              <a:t>increased Pc </a:t>
            </a:r>
            <a:r>
              <a:rPr lang="en-US" sz="1400"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and </a:t>
            </a:r>
            <a:r>
              <a:rPr lang="en-US" sz="1400" b="1" dirty="0">
                <a:solidFill>
                  <a:srgbClr val="050060">
                    <a:lumMod val="90000"/>
                    <a:lumOff val="10000"/>
                  </a:srgbClr>
                </a:solidFill>
                <a:latin typeface="Times New Roman" panose="02020603050405020304" pitchFamily="18" charset="0"/>
                <a:ea typeface="Calibri" panose="020F0502020204030204" pitchFamily="34" charset="0"/>
                <a:cs typeface="Arial" panose="020B0604020202020204" pitchFamily="34" charset="0"/>
                <a:sym typeface="Arial"/>
              </a:rPr>
              <a:t>increased filtration </a:t>
            </a:r>
            <a:r>
              <a:rPr lang="en-US" sz="1400"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out of the capillaries, resulting in local </a:t>
            </a:r>
            <a:r>
              <a:rPr lang="en-US" sz="1400" b="1" dirty="0">
                <a:solidFill>
                  <a:srgbClr val="050060">
                    <a:lumMod val="90000"/>
                    <a:lumOff val="10000"/>
                  </a:srgbClr>
                </a:solidFill>
                <a:latin typeface="Times New Roman" panose="02020603050405020304" pitchFamily="18" charset="0"/>
                <a:ea typeface="Calibri" panose="020F0502020204030204" pitchFamily="34" charset="0"/>
                <a:cs typeface="Arial" panose="020B0604020202020204" pitchFamily="34" charset="0"/>
                <a:sym typeface="Arial"/>
              </a:rPr>
              <a:t>edema.</a:t>
            </a:r>
            <a:endParaRPr lang="en-US" sz="1400" dirty="0">
              <a:solidFill>
                <a:srgbClr val="050060">
                  <a:lumMod val="90000"/>
                  <a:lumOff val="10000"/>
                </a:srgbClr>
              </a:solidFill>
              <a:latin typeface="Calibri" panose="020F0502020204030204" pitchFamily="34" charset="0"/>
              <a:ea typeface="Calibri" panose="020F0502020204030204" pitchFamily="34" charset="0"/>
              <a:cs typeface="Arial" panose="020B0604020202020204" pitchFamily="34" charset="0"/>
              <a:sym typeface="Arial"/>
            </a:endParaRPr>
          </a:p>
          <a:p>
            <a:pPr marL="0" lvl="0" indent="0" algn="just">
              <a:spcBef>
                <a:spcPts val="0"/>
              </a:spcBef>
              <a:buClr>
                <a:srgbClr val="000000"/>
              </a:buClr>
              <a:buSzTx/>
              <a:buNone/>
            </a:pPr>
            <a:r>
              <a:rPr lang="en-US" sz="1400" dirty="0">
                <a:solidFill>
                  <a:srgbClr val="050060">
                    <a:lumMod val="90000"/>
                    <a:lumOff val="10000"/>
                  </a:srgbClr>
                </a:solidFill>
                <a:latin typeface="Times New Roman" panose="02020603050405020304" pitchFamily="18" charset="0"/>
                <a:ea typeface="ZapfDingbats"/>
                <a:cs typeface="Arial" panose="020B0604020202020204" pitchFamily="34" charset="0"/>
                <a:sym typeface="Arial"/>
              </a:rPr>
              <a:t>-I</a:t>
            </a:r>
            <a:r>
              <a:rPr lang="en-US" sz="1400"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s released in response to tissue trauma.</a:t>
            </a:r>
            <a:endParaRPr lang="en-US" sz="1400" dirty="0">
              <a:solidFill>
                <a:srgbClr val="050060">
                  <a:lumMod val="90000"/>
                  <a:lumOff val="10000"/>
                </a:srgbClr>
              </a:solidFill>
              <a:latin typeface="Calibri" panose="020F0502020204030204" pitchFamily="34" charset="0"/>
              <a:ea typeface="Calibri" panose="020F0502020204030204" pitchFamily="34" charset="0"/>
              <a:cs typeface="Arial" panose="020B0604020202020204" pitchFamily="34" charset="0"/>
              <a:sym typeface="Arial"/>
            </a:endParaRPr>
          </a:p>
          <a:p>
            <a:pPr marL="0" lvl="0" indent="0" algn="just">
              <a:spcBef>
                <a:spcPts val="0"/>
              </a:spcBef>
              <a:buClr>
                <a:srgbClr val="000000"/>
              </a:buClr>
              <a:buSzTx/>
              <a:buNone/>
            </a:pPr>
            <a:r>
              <a:rPr lang="en-US" sz="1400" b="1" dirty="0">
                <a:solidFill>
                  <a:srgbClr val="050060">
                    <a:lumMod val="90000"/>
                    <a:lumOff val="10000"/>
                  </a:srgbClr>
                </a:solidFill>
                <a:latin typeface="Times New Roman" panose="02020603050405020304" pitchFamily="18" charset="0"/>
                <a:ea typeface="Calibri" panose="020F0502020204030204" pitchFamily="34" charset="0"/>
                <a:cs typeface="Arial" panose="020B0604020202020204" pitchFamily="34" charset="0"/>
                <a:sym typeface="Arial"/>
              </a:rPr>
              <a:t>b. Bradykinin: </a:t>
            </a:r>
            <a:r>
              <a:rPr lang="en-US" sz="1400" dirty="0">
                <a:solidFill>
                  <a:srgbClr val="050060">
                    <a:lumMod val="90000"/>
                    <a:lumOff val="10000"/>
                  </a:srgbClr>
                </a:solidFill>
                <a:latin typeface="Times New Roman" panose="02020603050405020304" pitchFamily="18" charset="0"/>
                <a:ea typeface="ZapfDingbats"/>
                <a:cs typeface="Arial" panose="020B0604020202020204" pitchFamily="34" charset="0"/>
                <a:sym typeface="Arial"/>
              </a:rPr>
              <a:t>C</a:t>
            </a:r>
            <a:r>
              <a:rPr lang="en-US" sz="1400"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auses </a:t>
            </a:r>
            <a:r>
              <a:rPr lang="en-US" sz="1400" b="1" dirty="0">
                <a:solidFill>
                  <a:srgbClr val="050060">
                    <a:lumMod val="90000"/>
                    <a:lumOff val="10000"/>
                  </a:srgbClr>
                </a:solidFill>
                <a:latin typeface="Times New Roman" panose="02020603050405020304" pitchFamily="18" charset="0"/>
                <a:ea typeface="Calibri" panose="020F0502020204030204" pitchFamily="34" charset="0"/>
                <a:cs typeface="Arial" panose="020B0604020202020204" pitchFamily="34" charset="0"/>
                <a:sym typeface="Arial"/>
              </a:rPr>
              <a:t>arteriolar dilation and venous constriction.</a:t>
            </a:r>
            <a:endParaRPr lang="en-US" sz="1400" dirty="0">
              <a:solidFill>
                <a:srgbClr val="050060">
                  <a:lumMod val="90000"/>
                  <a:lumOff val="10000"/>
                </a:srgbClr>
              </a:solidFill>
              <a:latin typeface="Calibri" panose="020F0502020204030204" pitchFamily="34" charset="0"/>
              <a:ea typeface="Calibri" panose="020F0502020204030204" pitchFamily="34" charset="0"/>
              <a:cs typeface="Arial" panose="020B0604020202020204" pitchFamily="34" charset="0"/>
              <a:sym typeface="Arial"/>
            </a:endParaRPr>
          </a:p>
          <a:p>
            <a:pPr marL="0" lvl="0" indent="0" algn="just">
              <a:spcBef>
                <a:spcPts val="0"/>
              </a:spcBef>
              <a:buClr>
                <a:srgbClr val="000000"/>
              </a:buClr>
              <a:buSzTx/>
              <a:buNone/>
            </a:pPr>
            <a:r>
              <a:rPr lang="en-US" sz="1400"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Produces increased filtration out of the capillaries (similar to histamine), and causes local edema.</a:t>
            </a:r>
            <a:endParaRPr lang="en-US" sz="1400" dirty="0">
              <a:solidFill>
                <a:srgbClr val="050060">
                  <a:lumMod val="90000"/>
                  <a:lumOff val="10000"/>
                </a:srgbClr>
              </a:solidFill>
              <a:latin typeface="Calibri" panose="020F0502020204030204" pitchFamily="34" charset="0"/>
              <a:ea typeface="Calibri" panose="020F0502020204030204" pitchFamily="34" charset="0"/>
              <a:cs typeface="Arial" panose="020B0604020202020204" pitchFamily="34" charset="0"/>
              <a:sym typeface="Arial"/>
            </a:endParaRPr>
          </a:p>
          <a:p>
            <a:pPr marL="0" lvl="0" indent="0" algn="just">
              <a:spcBef>
                <a:spcPts val="0"/>
              </a:spcBef>
              <a:buClr>
                <a:srgbClr val="000000"/>
              </a:buClr>
              <a:buSzTx/>
              <a:buNone/>
            </a:pPr>
            <a:r>
              <a:rPr lang="en-US" sz="1400" b="1" dirty="0">
                <a:solidFill>
                  <a:srgbClr val="050060">
                    <a:lumMod val="90000"/>
                    <a:lumOff val="10000"/>
                  </a:srgbClr>
                </a:solidFill>
                <a:latin typeface="Times New Roman" panose="02020603050405020304" pitchFamily="18" charset="0"/>
                <a:ea typeface="Calibri" panose="020F0502020204030204" pitchFamily="34" charset="0"/>
                <a:cs typeface="Arial" panose="020B0604020202020204" pitchFamily="34" charset="0"/>
                <a:sym typeface="Arial"/>
              </a:rPr>
              <a:t>c. Serotonin (5-hydroxytryptamine): </a:t>
            </a:r>
            <a:r>
              <a:rPr lang="en-US" sz="1400" dirty="0">
                <a:solidFill>
                  <a:srgbClr val="050060">
                    <a:lumMod val="90000"/>
                    <a:lumOff val="10000"/>
                  </a:srgbClr>
                </a:solidFill>
                <a:latin typeface="Times New Roman" panose="02020603050405020304" pitchFamily="18" charset="0"/>
                <a:ea typeface="ZapfDingbats"/>
                <a:cs typeface="Arial" panose="020B0604020202020204" pitchFamily="34" charset="0"/>
                <a:sym typeface="Arial"/>
              </a:rPr>
              <a:t>C</a:t>
            </a:r>
            <a:r>
              <a:rPr lang="en-US" sz="1400"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auses arteriolar constriction and is released in response to blood vessel damage to help prevent blood loss. </a:t>
            </a:r>
            <a:r>
              <a:rPr lang="en-US" sz="1400" dirty="0">
                <a:solidFill>
                  <a:srgbClr val="050060">
                    <a:lumMod val="90000"/>
                    <a:lumOff val="10000"/>
                  </a:srgbClr>
                </a:solidFill>
                <a:latin typeface="Times New Roman" panose="02020603050405020304" pitchFamily="18" charset="0"/>
                <a:ea typeface="ZapfDingbats"/>
                <a:cs typeface="Arial" panose="020B0604020202020204" pitchFamily="34" charset="0"/>
                <a:sym typeface="Arial"/>
              </a:rPr>
              <a:t>H</a:t>
            </a:r>
            <a:r>
              <a:rPr lang="en-US" sz="1400"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as been implicated in the vascular spasms of </a:t>
            </a:r>
            <a:r>
              <a:rPr lang="en-US" sz="1400" b="1" dirty="0">
                <a:solidFill>
                  <a:srgbClr val="050060">
                    <a:lumMod val="90000"/>
                    <a:lumOff val="10000"/>
                  </a:srgbClr>
                </a:solidFill>
                <a:latin typeface="Times New Roman" panose="02020603050405020304" pitchFamily="18" charset="0"/>
                <a:ea typeface="Calibri" panose="020F0502020204030204" pitchFamily="34" charset="0"/>
                <a:cs typeface="Arial" panose="020B0604020202020204" pitchFamily="34" charset="0"/>
                <a:sym typeface="Arial"/>
              </a:rPr>
              <a:t>migraine headaches.</a:t>
            </a:r>
            <a:endParaRPr lang="en-US" sz="1400" dirty="0">
              <a:solidFill>
                <a:srgbClr val="050060">
                  <a:lumMod val="90000"/>
                  <a:lumOff val="10000"/>
                </a:srgbClr>
              </a:solidFill>
              <a:latin typeface="Calibri" panose="020F0502020204030204" pitchFamily="34" charset="0"/>
              <a:ea typeface="Calibri" panose="020F0502020204030204" pitchFamily="34" charset="0"/>
              <a:cs typeface="Arial" panose="020B0604020202020204" pitchFamily="34" charset="0"/>
              <a:sym typeface="Arial"/>
            </a:endParaRPr>
          </a:p>
          <a:p>
            <a:pPr marL="0" lvl="0" indent="0" algn="just">
              <a:spcBef>
                <a:spcPts val="0"/>
              </a:spcBef>
              <a:buClr>
                <a:srgbClr val="000000"/>
              </a:buClr>
              <a:buSzTx/>
              <a:buNone/>
            </a:pPr>
            <a:r>
              <a:rPr lang="en-US" sz="1400" b="1" dirty="0">
                <a:solidFill>
                  <a:srgbClr val="050060">
                    <a:lumMod val="90000"/>
                    <a:lumOff val="10000"/>
                  </a:srgbClr>
                </a:solidFill>
                <a:latin typeface="Times New Roman" panose="02020603050405020304" pitchFamily="18" charset="0"/>
                <a:ea typeface="Calibri" panose="020F0502020204030204" pitchFamily="34" charset="0"/>
                <a:cs typeface="Arial" panose="020B0604020202020204" pitchFamily="34" charset="0"/>
                <a:sym typeface="Arial"/>
              </a:rPr>
              <a:t>d. Prostaglandins</a:t>
            </a:r>
            <a:endParaRPr lang="en-US" sz="1400" dirty="0">
              <a:solidFill>
                <a:srgbClr val="050060">
                  <a:lumMod val="90000"/>
                  <a:lumOff val="10000"/>
                </a:srgbClr>
              </a:solidFill>
              <a:latin typeface="Calibri" panose="020F0502020204030204" pitchFamily="34" charset="0"/>
              <a:ea typeface="Calibri" panose="020F0502020204030204" pitchFamily="34" charset="0"/>
              <a:cs typeface="Arial" panose="020B0604020202020204" pitchFamily="34" charset="0"/>
              <a:sym typeface="Arial"/>
            </a:endParaRPr>
          </a:p>
          <a:p>
            <a:pPr marL="0" lvl="0" indent="0" algn="just">
              <a:spcBef>
                <a:spcPts val="0"/>
              </a:spcBef>
              <a:buClr>
                <a:srgbClr val="000000"/>
              </a:buClr>
              <a:buSzTx/>
              <a:buNone/>
            </a:pPr>
            <a:r>
              <a:rPr lang="en-US" sz="1400"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  - </a:t>
            </a:r>
            <a:r>
              <a:rPr lang="en-US" sz="1400" b="1" dirty="0">
                <a:solidFill>
                  <a:srgbClr val="050060">
                    <a:lumMod val="90000"/>
                    <a:lumOff val="10000"/>
                  </a:srgbClr>
                </a:solidFill>
                <a:latin typeface="Times New Roman" panose="02020603050405020304" pitchFamily="18" charset="0"/>
                <a:ea typeface="Calibri" panose="020F0502020204030204" pitchFamily="34" charset="0"/>
                <a:cs typeface="Arial" panose="020B0604020202020204" pitchFamily="34" charset="0"/>
                <a:sym typeface="Arial"/>
              </a:rPr>
              <a:t>Prostacyclin </a:t>
            </a:r>
            <a:r>
              <a:rPr lang="en-US" sz="1400"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is a </a:t>
            </a:r>
            <a:r>
              <a:rPr lang="en-US" sz="1400" b="1"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vasodilator</a:t>
            </a:r>
            <a:r>
              <a:rPr lang="en-US" sz="1400"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 in several vascular beds.</a:t>
            </a:r>
            <a:endParaRPr lang="en-US" sz="1400" dirty="0">
              <a:solidFill>
                <a:srgbClr val="050060">
                  <a:lumMod val="90000"/>
                  <a:lumOff val="10000"/>
                </a:srgbClr>
              </a:solidFill>
              <a:latin typeface="Calibri" panose="020F0502020204030204" pitchFamily="34" charset="0"/>
              <a:ea typeface="Calibri" panose="020F0502020204030204" pitchFamily="34" charset="0"/>
              <a:cs typeface="Arial" panose="020B0604020202020204" pitchFamily="34" charset="0"/>
              <a:sym typeface="Arial"/>
            </a:endParaRPr>
          </a:p>
          <a:p>
            <a:pPr marL="0" lvl="0" indent="0" algn="just">
              <a:spcBef>
                <a:spcPts val="0"/>
              </a:spcBef>
              <a:buClr>
                <a:srgbClr val="000000"/>
              </a:buClr>
              <a:buSzTx/>
              <a:buNone/>
            </a:pPr>
            <a:r>
              <a:rPr lang="en-US" sz="1400"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 -  </a:t>
            </a:r>
            <a:r>
              <a:rPr lang="en-US" sz="1400" b="1" dirty="0">
                <a:solidFill>
                  <a:srgbClr val="050060">
                    <a:lumMod val="90000"/>
                    <a:lumOff val="10000"/>
                  </a:srgbClr>
                </a:solidFill>
                <a:latin typeface="Times New Roman" panose="02020603050405020304" pitchFamily="18" charset="0"/>
                <a:ea typeface="Calibri" panose="020F0502020204030204" pitchFamily="34" charset="0"/>
                <a:cs typeface="Arial" panose="020B0604020202020204" pitchFamily="34" charset="0"/>
                <a:sym typeface="Arial"/>
              </a:rPr>
              <a:t>E-series prostaglandins </a:t>
            </a:r>
            <a:r>
              <a:rPr lang="en-US" sz="1400"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are </a:t>
            </a:r>
            <a:r>
              <a:rPr lang="en-US" sz="1400" b="1"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vasodilators</a:t>
            </a:r>
            <a:r>
              <a:rPr lang="en-US" sz="1400"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a:t>
            </a:r>
            <a:endParaRPr lang="en-US" sz="1400" dirty="0">
              <a:solidFill>
                <a:srgbClr val="050060">
                  <a:lumMod val="90000"/>
                  <a:lumOff val="10000"/>
                </a:srgbClr>
              </a:solidFill>
              <a:latin typeface="Calibri" panose="020F0502020204030204" pitchFamily="34" charset="0"/>
              <a:ea typeface="Calibri" panose="020F0502020204030204" pitchFamily="34" charset="0"/>
              <a:cs typeface="Arial" panose="020B0604020202020204" pitchFamily="34" charset="0"/>
              <a:sym typeface="Arial"/>
            </a:endParaRPr>
          </a:p>
          <a:p>
            <a:pPr marL="0" lvl="0" indent="0" algn="just">
              <a:spcBef>
                <a:spcPts val="0"/>
              </a:spcBef>
              <a:buClr>
                <a:srgbClr val="000000"/>
              </a:buClr>
              <a:buSzTx/>
              <a:buNone/>
            </a:pPr>
            <a:r>
              <a:rPr lang="en-US" sz="1400" dirty="0">
                <a:solidFill>
                  <a:srgbClr val="050060">
                    <a:lumMod val="90000"/>
                    <a:lumOff val="10000"/>
                  </a:srgbClr>
                </a:solidFill>
                <a:latin typeface="Times New Roman" panose="02020603050405020304" pitchFamily="18" charset="0"/>
                <a:ea typeface="ZapfDingbats"/>
                <a:cs typeface="Arial" panose="020B0604020202020204" pitchFamily="34" charset="0"/>
                <a:sym typeface="Arial"/>
              </a:rPr>
              <a:t>   -</a:t>
            </a:r>
            <a:r>
              <a:rPr lang="en-US" sz="1400"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   </a:t>
            </a:r>
            <a:r>
              <a:rPr lang="en-US" sz="1400" b="1" dirty="0">
                <a:solidFill>
                  <a:srgbClr val="050060">
                    <a:lumMod val="90000"/>
                    <a:lumOff val="10000"/>
                  </a:srgbClr>
                </a:solidFill>
                <a:latin typeface="Times New Roman" panose="02020603050405020304" pitchFamily="18" charset="0"/>
                <a:ea typeface="Calibri" panose="020F0502020204030204" pitchFamily="34" charset="0"/>
                <a:cs typeface="Arial" panose="020B0604020202020204" pitchFamily="34" charset="0"/>
                <a:sym typeface="Arial"/>
              </a:rPr>
              <a:t>F-series prostaglandins </a:t>
            </a:r>
            <a:r>
              <a:rPr lang="en-US" sz="1400"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are </a:t>
            </a:r>
            <a:r>
              <a:rPr lang="en-US" sz="1400" b="1"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vasoconstrictors</a:t>
            </a:r>
            <a:r>
              <a:rPr lang="en-US" sz="1400"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a:t>
            </a:r>
            <a:endParaRPr lang="en-US" sz="1400" dirty="0">
              <a:solidFill>
                <a:srgbClr val="050060">
                  <a:lumMod val="90000"/>
                  <a:lumOff val="10000"/>
                </a:srgbClr>
              </a:solidFill>
              <a:latin typeface="Calibri" panose="020F0502020204030204" pitchFamily="34" charset="0"/>
              <a:ea typeface="Calibri" panose="020F0502020204030204" pitchFamily="34" charset="0"/>
              <a:cs typeface="Arial" panose="020B0604020202020204" pitchFamily="34" charset="0"/>
              <a:sym typeface="Arial"/>
            </a:endParaRPr>
          </a:p>
          <a:p>
            <a:pPr marL="0" lvl="0" indent="0" algn="just">
              <a:spcBef>
                <a:spcPts val="0"/>
              </a:spcBef>
              <a:buClr>
                <a:srgbClr val="000000"/>
              </a:buClr>
              <a:buSzTx/>
              <a:buNone/>
            </a:pPr>
            <a:r>
              <a:rPr lang="en-US" sz="1400" dirty="0">
                <a:solidFill>
                  <a:srgbClr val="050060">
                    <a:lumMod val="90000"/>
                    <a:lumOff val="10000"/>
                  </a:srgbClr>
                </a:solidFill>
                <a:latin typeface="Times New Roman" panose="02020603050405020304" pitchFamily="18" charset="0"/>
                <a:ea typeface="ZapfDingbats"/>
                <a:cs typeface="Arial" panose="020B0604020202020204" pitchFamily="34" charset="0"/>
                <a:sym typeface="Arial"/>
              </a:rPr>
              <a:t>-</a:t>
            </a:r>
            <a:r>
              <a:rPr lang="en-US" sz="1400"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   </a:t>
            </a:r>
            <a:r>
              <a:rPr lang="en-US" sz="1400" b="1" dirty="0">
                <a:solidFill>
                  <a:srgbClr val="050060">
                    <a:lumMod val="90000"/>
                    <a:lumOff val="10000"/>
                  </a:srgbClr>
                </a:solidFill>
                <a:latin typeface="Times New Roman" panose="02020603050405020304" pitchFamily="18" charset="0"/>
                <a:ea typeface="Calibri" panose="020F0502020204030204" pitchFamily="34" charset="0"/>
                <a:cs typeface="Arial" panose="020B0604020202020204" pitchFamily="34" charset="0"/>
                <a:sym typeface="Arial"/>
              </a:rPr>
              <a:t>Thromboxane A2 </a:t>
            </a:r>
            <a:r>
              <a:rPr lang="en-US" sz="1400"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is a </a:t>
            </a:r>
            <a:r>
              <a:rPr lang="en-US" sz="1400" b="1"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vasoconstrictor</a:t>
            </a:r>
            <a:r>
              <a:rPr lang="en-US" sz="1400" dirty="0">
                <a:solidFill>
                  <a:srgbClr val="050060">
                    <a:lumMod val="90000"/>
                    <a:lumOff val="10000"/>
                  </a:srgbClr>
                </a:solidFill>
                <a:latin typeface="Times New Roman" panose="02020603050405020304" pitchFamily="18" charset="0"/>
                <a:ea typeface="Utopia-Regular"/>
                <a:cs typeface="Arial" panose="020B0604020202020204" pitchFamily="34" charset="0"/>
                <a:sym typeface="Arial"/>
              </a:rPr>
              <a:t>.</a:t>
            </a:r>
            <a:endParaRPr lang="en-US" sz="1400" dirty="0">
              <a:solidFill>
                <a:srgbClr val="050060">
                  <a:lumMod val="90000"/>
                  <a:lumOff val="10000"/>
                </a:srgbClr>
              </a:solidFill>
              <a:latin typeface="Calibri" panose="020F0502020204030204" pitchFamily="34" charset="0"/>
              <a:ea typeface="Calibri" panose="020F0502020204030204" pitchFamily="34" charset="0"/>
              <a:cs typeface="Arial" panose="020B0604020202020204" pitchFamily="34" charset="0"/>
              <a:sym typeface="Arial"/>
            </a:endParaRPr>
          </a:p>
          <a:p>
            <a:pPr marL="0" indent="0" algn="justLow" rtl="0">
              <a:lnSpc>
                <a:spcPct val="115000"/>
              </a:lnSpc>
              <a:spcAft>
                <a:spcPts val="1000"/>
              </a:spcAft>
              <a:buNone/>
            </a:pPr>
            <a:endParaRPr lang="en-GB" sz="18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gn="justLow" rtl="0">
              <a:buNone/>
            </a:pP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360783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2067</Words>
  <Application>Microsoft Office PowerPoint</Application>
  <PresentationFormat>On-screen Show (16:9)</PresentationFormat>
  <Paragraphs>154</Paragraphs>
  <Slides>18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Calibri</vt:lpstr>
      <vt:lpstr>Lexend Deca</vt:lpstr>
      <vt:lpstr>Simplified Arabic</vt:lpstr>
      <vt:lpstr>Muli</vt:lpstr>
      <vt:lpstr>Times New Roman</vt:lpstr>
      <vt:lpstr>Arial</vt:lpstr>
      <vt:lpstr>Symbol</vt:lpstr>
      <vt:lpstr>Utopia-Regular</vt:lpstr>
      <vt:lpstr>ZapfDingbats</vt:lpstr>
      <vt:lpstr>STIXGeneral-Regular</vt:lpstr>
      <vt:lpstr>Aliena template</vt:lpstr>
      <vt:lpstr>12- Special Circulation By Prof. Sherif W. Mansour  Physiology dpt., Mutah school of Medicine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The pulmonary circulation  By Prof. Sherif W. Mansour  Physiology dpt., Mutah school of Medicine .</dc:title>
  <dc:creator>Dr Sherif</dc:creator>
  <cp:lastModifiedBy>doubleclick</cp:lastModifiedBy>
  <cp:revision>49</cp:revision>
  <dcterms:modified xsi:type="dcterms:W3CDTF">2020-11-12T09:52:18Z</dcterms:modified>
</cp:coreProperties>
</file>