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60" r:id="rId6"/>
    <p:sldId id="261" r:id="rId7"/>
    <p:sldId id="265" r:id="rId8"/>
    <p:sldId id="267" r:id="rId9"/>
    <p:sldId id="262" r:id="rId10"/>
    <p:sldId id="259" r:id="rId11"/>
    <p:sldId id="263" r:id="rId12"/>
    <p:sldId id="264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5" autoAdjust="0"/>
    <p:restoredTop sz="90239" autoAdjust="0"/>
  </p:normalViewPr>
  <p:slideViewPr>
    <p:cSldViewPr snapToGrid="0">
      <p:cViewPr varScale="1">
        <p:scale>
          <a:sx n="65" d="100"/>
          <a:sy n="65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31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64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2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35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98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442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38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204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24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53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63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7D8F4-409C-4594-9F07-0311FF7B4C7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A1BA1AB-0558-4A3E-9F18-7C8A86499334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11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chogenicity" TargetMode="External"/><Relationship Id="rId7" Type="http://schemas.openxmlformats.org/officeDocument/2006/relationships/hyperlink" Target="https://en.wikipedia.org/wiki/Magnetic_resonance_imaging" TargetMode="External"/><Relationship Id="rId2" Type="http://schemas.openxmlformats.org/officeDocument/2006/relationships/hyperlink" Target="https://en.wikipedia.org/wiki/Ultrasonograph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elaxation_(NMR)" TargetMode="External"/><Relationship Id="rId5" Type="http://schemas.openxmlformats.org/officeDocument/2006/relationships/hyperlink" Target="https://en.wikipedia.org/wiki/Spleen" TargetMode="External"/><Relationship Id="rId4" Type="http://schemas.openxmlformats.org/officeDocument/2006/relationships/hyperlink" Target="https://en.wikipedia.org/wiki/Density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Hyperlipidemi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riglyceride" TargetMode="External"/><Relationship Id="rId2" Type="http://schemas.openxmlformats.org/officeDocument/2006/relationships/hyperlink" Target="https://en.wikipedia.org/wiki/Vacuo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Alcoholic_steatohepatitis" TargetMode="External"/><Relationship Id="rId5" Type="http://schemas.openxmlformats.org/officeDocument/2006/relationships/hyperlink" Target="https://en.wikipedia.org/wiki/Steatosis" TargetMode="External"/><Relationship Id="rId4" Type="http://schemas.openxmlformats.org/officeDocument/2006/relationships/hyperlink" Target="https://en.wikipedia.org/wiki/Hepatocyt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BBF1E-A76E-47BA-A552-975B249831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Fatty Liver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2F1BD-3C84-44B0-ABD0-B979CE060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9674"/>
            <a:ext cx="9144000" cy="1655762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FF0000"/>
                </a:solidFill>
              </a:rPr>
              <a:t>Presented By : </a:t>
            </a:r>
            <a:r>
              <a:rPr lang="en-GB" b="1" dirty="0" err="1">
                <a:solidFill>
                  <a:srgbClr val="FF0000"/>
                </a:solidFill>
              </a:rPr>
              <a:t>Mazen</a:t>
            </a:r>
            <a:r>
              <a:rPr lang="en-GB" b="1" dirty="0">
                <a:solidFill>
                  <a:srgbClr val="FF0000"/>
                </a:solidFill>
              </a:rPr>
              <a:t> Hiresh</a:t>
            </a:r>
            <a:br>
              <a:rPr lang="en-GB" b="1" dirty="0">
                <a:solidFill>
                  <a:srgbClr val="FF0000"/>
                </a:solidFill>
              </a:rPr>
            </a:br>
            <a:r>
              <a:rPr lang="en-GB" b="1" dirty="0">
                <a:solidFill>
                  <a:srgbClr val="FF0000"/>
                </a:solidFill>
              </a:rPr>
              <a:t>                               Jawad Al </a:t>
            </a:r>
            <a:r>
              <a:rPr lang="en-GB" b="1" dirty="0" err="1">
                <a:solidFill>
                  <a:srgbClr val="FF0000"/>
                </a:solidFill>
              </a:rPr>
              <a:t>foqara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49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DB49B-FC87-4ADF-B4F3-80EADDD09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Imaging Studies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ACE6E-B344-46BF-86F5-344818645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hlinkClick r:id="rId2" tooltip="Ultrasonography"/>
              </a:rPr>
              <a:t>Ultrasonography</a:t>
            </a:r>
            <a:r>
              <a:rPr lang="en-GB" dirty="0"/>
              <a:t> reveals a "bright" liver with increased </a:t>
            </a:r>
            <a:r>
              <a:rPr lang="en-GB" dirty="0">
                <a:hlinkClick r:id="rId3" tooltip="Echogenicity"/>
              </a:rPr>
              <a:t>echogenicity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CT : lower </a:t>
            </a:r>
            <a:r>
              <a:rPr lang="en-GB" u="sng" dirty="0">
                <a:hlinkClick r:id="rId4" tooltip="Density"/>
              </a:rPr>
              <a:t>density</a:t>
            </a:r>
            <a:r>
              <a:rPr lang="en-GB" dirty="0"/>
              <a:t> than </a:t>
            </a:r>
            <a:r>
              <a:rPr lang="en-GB" dirty="0">
                <a:hlinkClick r:id="rId5" tooltip="Spleen"/>
              </a:rPr>
              <a:t>spleens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MRI :fat appears bright in </a:t>
            </a:r>
            <a:r>
              <a:rPr lang="en-GB" dirty="0">
                <a:hlinkClick r:id="rId6" tooltip="Relaxation (NMR)"/>
              </a:rPr>
              <a:t>T1-weighted</a:t>
            </a:r>
            <a:r>
              <a:rPr lang="en-GB" dirty="0"/>
              <a:t> </a:t>
            </a:r>
            <a:r>
              <a:rPr lang="en-GB" dirty="0">
                <a:hlinkClick r:id="rId7" tooltip="Magnetic resonance imaging"/>
              </a:rPr>
              <a:t>magnetic resonance images</a:t>
            </a:r>
            <a:endParaRPr lang="en-GB" dirty="0"/>
          </a:p>
          <a:p>
            <a:endParaRPr lang="en-GB" dirty="0"/>
          </a:p>
          <a:p>
            <a:pPr>
              <a:buFontTx/>
              <a:buChar char="-"/>
            </a:pPr>
            <a:r>
              <a:rPr lang="en-GB" dirty="0"/>
              <a:t>No Imagery is able to distinguish simple steatosis from advanced Steatohepatitis .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Char char="-"/>
            </a:pPr>
            <a:r>
              <a:rPr lang="en-GB" sz="3900" dirty="0">
                <a:solidFill>
                  <a:srgbClr val="FF0000"/>
                </a:solidFill>
              </a:rPr>
              <a:t>Liver Biopsy and histological examination TO assess the severity</a:t>
            </a:r>
          </a:p>
        </p:txBody>
      </p:sp>
    </p:spTree>
    <p:extLst>
      <p:ext uri="{BB962C8B-B14F-4D97-AF65-F5344CB8AC3E}">
        <p14:creationId xmlns:p14="http://schemas.microsoft.com/office/powerpoint/2010/main" val="2527348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125C3-B70A-4C54-BF24-02D1BB71A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EA555-DB93-42B2-9566-D49A6779C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Treating the </a:t>
            </a:r>
            <a:r>
              <a:rPr lang="en-GB" dirty="0">
                <a:solidFill>
                  <a:srgbClr val="FF0000"/>
                </a:solidFill>
              </a:rPr>
              <a:t>underlying cause </a:t>
            </a:r>
            <a:r>
              <a:rPr lang="en-GB" dirty="0"/>
              <a:t>will reverse the process of steatosis if implemented at an early stage:</a:t>
            </a:r>
          </a:p>
          <a:p>
            <a:pPr marL="0" indent="0">
              <a:buNone/>
            </a:pPr>
            <a:r>
              <a:rPr lang="en-GB" dirty="0"/>
              <a:t>    1- Non-Alcoholic :</a:t>
            </a:r>
          </a:p>
          <a:p>
            <a:pPr marL="0" indent="0">
              <a:buNone/>
            </a:pPr>
            <a:r>
              <a:rPr lang="en-GB" dirty="0"/>
              <a:t>       - Pure Steatosis(Early stage ) : a gradual weight loss is often the only recommendation.</a:t>
            </a:r>
          </a:p>
          <a:p>
            <a:pPr marL="0" indent="0">
              <a:buNone/>
            </a:pPr>
            <a:r>
              <a:rPr lang="en-GB" dirty="0"/>
              <a:t>       -In more serious cases, medications that decrease insulin resistance, </a:t>
            </a:r>
            <a:r>
              <a:rPr lang="en-GB" dirty="0" err="1">
                <a:hlinkClick r:id="rId2" tooltip="Hyperlipidemia"/>
              </a:rPr>
              <a:t>hyperlipidemia</a:t>
            </a:r>
            <a:r>
              <a:rPr lang="en-GB" dirty="0"/>
              <a:t> have been shown to improve liver function.</a:t>
            </a:r>
          </a:p>
          <a:p>
            <a:pPr marL="0" indent="0">
              <a:buNone/>
            </a:pPr>
            <a:r>
              <a:rPr lang="en-GB" dirty="0"/>
              <a:t>     2- Alcoholic : alcohol consumption has to be stopped.</a:t>
            </a:r>
          </a:p>
        </p:txBody>
      </p:sp>
    </p:spTree>
    <p:extLst>
      <p:ext uri="{BB962C8B-B14F-4D97-AF65-F5344CB8AC3E}">
        <p14:creationId xmlns:p14="http://schemas.microsoft.com/office/powerpoint/2010/main" val="3124665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0293A-3CEB-4140-8303-7789C2ABD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نتيجة بحث الصور عن ‪fatty liver disease‬‏">
            <a:extLst>
              <a:ext uri="{FF2B5EF4-FFF2-40B4-BE49-F238E27FC236}">
                <a16:creationId xmlns:a16="http://schemas.microsoft.com/office/drawing/2014/main" id="{4E605A07-95C9-4CD7-AD02-6B3A08D3D3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158" y="957133"/>
            <a:ext cx="9659684" cy="5535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641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6A91D-9E47-4F5B-A162-673C9A0B5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BD45B-EB8B-4714-B580-67FFB5BCF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82695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8D335-649F-4834-8A66-2D179B67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1C904-2A89-4350-A448-A44E23246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Fatty liver</a:t>
            </a:r>
            <a:r>
              <a:rPr lang="en-GB" dirty="0"/>
              <a:t> is a reversible condition where large </a:t>
            </a:r>
            <a:r>
              <a:rPr lang="en-GB" dirty="0">
                <a:hlinkClick r:id="rId2" tooltip="Vacuole"/>
              </a:rPr>
              <a:t>vacuoles</a:t>
            </a:r>
            <a:r>
              <a:rPr lang="en-GB" dirty="0"/>
              <a:t> of </a:t>
            </a:r>
            <a:r>
              <a:rPr lang="en-GB" dirty="0">
                <a:hlinkClick r:id="rId3" tooltip="Triglyceride"/>
              </a:rPr>
              <a:t>triglyceride</a:t>
            </a:r>
            <a:r>
              <a:rPr lang="en-GB" dirty="0"/>
              <a:t> fat accumulate in </a:t>
            </a:r>
            <a:r>
              <a:rPr lang="en-GB" dirty="0">
                <a:hlinkClick r:id="rId4" tooltip="Hepatocyte"/>
              </a:rPr>
              <a:t>liver cells</a:t>
            </a:r>
            <a:r>
              <a:rPr lang="en-GB" dirty="0"/>
              <a:t> via the process of </a:t>
            </a:r>
            <a:r>
              <a:rPr lang="en-GB" dirty="0">
                <a:hlinkClick r:id="rId5" tooltip="Steatosis"/>
              </a:rPr>
              <a:t>steatosis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If the fat deposits in the liver accounts </a:t>
            </a:r>
            <a:r>
              <a:rPr lang="en-GB" dirty="0">
                <a:solidFill>
                  <a:srgbClr val="FF0000"/>
                </a:solidFill>
              </a:rPr>
              <a:t>&gt;5-10% </a:t>
            </a:r>
            <a:r>
              <a:rPr lang="en-GB" dirty="0"/>
              <a:t>of the organ's weight, then it is diagnosed as fatty liver disease.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When inflammation is present it is referred to as </a:t>
            </a:r>
            <a:r>
              <a:rPr lang="en-GB" dirty="0">
                <a:hlinkClick r:id="rId6" tooltip="Alcoholic steatohepatitis"/>
              </a:rPr>
              <a:t>steatohepatitis</a:t>
            </a:r>
            <a:r>
              <a:rPr lang="en-GB" dirty="0"/>
              <a:t> .</a:t>
            </a:r>
          </a:p>
        </p:txBody>
      </p:sp>
    </p:spTree>
    <p:extLst>
      <p:ext uri="{BB962C8B-B14F-4D97-AF65-F5344CB8AC3E}">
        <p14:creationId xmlns:p14="http://schemas.microsoft.com/office/powerpoint/2010/main" val="1912289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80D9F-EFC4-4D91-A078-B474C914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87C76-935F-4924-8C4C-25AA95C08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نتيجة بحث الصور عن ‪fatty liver disease‬‏">
            <a:extLst>
              <a:ext uri="{FF2B5EF4-FFF2-40B4-BE49-F238E27FC236}">
                <a16:creationId xmlns:a16="http://schemas.microsoft.com/office/drawing/2014/main" id="{D3F7C836-C47A-4993-9E2E-F58D7A7DF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266"/>
            <a:ext cx="10429568" cy="433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9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BD4E9-3388-421D-AA77-E709C8013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fatty Liver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7EB19-BD48-45B6-BBF4-802AC9710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123" y="2020529"/>
            <a:ext cx="9999406" cy="40329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600" dirty="0">
                <a:solidFill>
                  <a:schemeClr val="accent1"/>
                </a:solidFill>
              </a:rPr>
              <a:t>1- Alcoholic Fatty Liver:</a:t>
            </a:r>
          </a:p>
          <a:p>
            <a:pPr marL="0" indent="0">
              <a:buNone/>
            </a:pPr>
            <a:r>
              <a:rPr lang="en-GB" sz="2600" dirty="0"/>
              <a:t>  - In small amounts, alcohol intake may not cause any liver problems, but </a:t>
            </a:r>
            <a:r>
              <a:rPr lang="en-GB" sz="2600" dirty="0">
                <a:solidFill>
                  <a:srgbClr val="FF0000"/>
                </a:solidFill>
              </a:rPr>
              <a:t>excess( &gt;80g/d) </a:t>
            </a:r>
            <a:r>
              <a:rPr lang="en-GB" sz="2600" dirty="0"/>
              <a:t>alcohol can slow down the liver and result in conditions like fatty liver.</a:t>
            </a:r>
          </a:p>
          <a:p>
            <a:pPr marL="0" indent="0">
              <a:buNone/>
            </a:pPr>
            <a:r>
              <a:rPr lang="en-GB" sz="2600" dirty="0"/>
              <a:t>  - and can resolve within 2-4 weeks of abstinence.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>
                <a:solidFill>
                  <a:schemeClr val="accent1"/>
                </a:solidFill>
              </a:rPr>
              <a:t>2- Non- Alcoholic Fatty liver :</a:t>
            </a:r>
          </a:p>
          <a:p>
            <a:r>
              <a:rPr lang="en-GB" sz="2600" dirty="0"/>
              <a:t> Obesity, </a:t>
            </a:r>
            <a:r>
              <a:rPr lang="en-GB" sz="2600" dirty="0" err="1"/>
              <a:t>hyperglycemia</a:t>
            </a:r>
            <a:r>
              <a:rPr lang="en-GB" sz="2600" dirty="0"/>
              <a:t>, </a:t>
            </a:r>
            <a:r>
              <a:rPr lang="en-GB" sz="2600" dirty="0" err="1"/>
              <a:t>hyperinsulinaemia</a:t>
            </a:r>
            <a:r>
              <a:rPr lang="en-GB" sz="2600" dirty="0"/>
              <a:t>.</a:t>
            </a:r>
          </a:p>
          <a:p>
            <a:r>
              <a:rPr lang="en-GB" sz="2600" dirty="0" err="1"/>
              <a:t>Hypertriglyceridaemia</a:t>
            </a:r>
            <a:r>
              <a:rPr lang="en-GB" sz="2600" dirty="0"/>
              <a:t>, and systolic hypertension.</a:t>
            </a:r>
          </a:p>
          <a:p>
            <a:r>
              <a:rPr lang="en-GB" sz="2600" dirty="0"/>
              <a:t> A high fat diet, sedentary lifestyle and lack of exercise</a:t>
            </a:r>
          </a:p>
          <a:p>
            <a:r>
              <a:rPr lang="pt-BR" sz="2600" dirty="0"/>
              <a:t> Medical conditions l​i​k​e​: ​P​C​O​S​,​​h​y​p​o​t​h​y​r​o​i​d​i​s​m​ a​n​d high cholesterol levels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868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9B2EB-F924-4AC1-AB90-CCB3FAD06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9D139-6D02-4C4F-9016-63766B849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100" dirty="0">
                <a:solidFill>
                  <a:srgbClr val="FF0000"/>
                </a:solidFill>
              </a:rPr>
              <a:t>Asymptomatic</a:t>
            </a:r>
            <a:r>
              <a:rPr lang="en-GB" sz="2100" dirty="0"/>
              <a:t> (a simple fatty liver)</a:t>
            </a:r>
          </a:p>
          <a:p>
            <a:r>
              <a:rPr lang="en-GB" sz="2100" dirty="0"/>
              <a:t>May worsens to </a:t>
            </a:r>
            <a:r>
              <a:rPr lang="en-GB" sz="2100" dirty="0">
                <a:solidFill>
                  <a:srgbClr val="FF0000"/>
                </a:solidFill>
              </a:rPr>
              <a:t>Steatohepatitis :</a:t>
            </a:r>
          </a:p>
          <a:p>
            <a:pPr marL="0" indent="0">
              <a:buNone/>
            </a:pPr>
            <a:r>
              <a:rPr lang="en-GB" sz="2100" dirty="0"/>
              <a:t>   - Fatigue, right abdominal discomfort (may also have dull pain), yellowing of the eyes and skin and fever.</a:t>
            </a:r>
          </a:p>
          <a:p>
            <a:pPr marL="0" indent="0">
              <a:buNone/>
            </a:pPr>
            <a:endParaRPr lang="en-GB" sz="2100" dirty="0"/>
          </a:p>
          <a:p>
            <a:pPr marL="0" indent="0">
              <a:buNone/>
            </a:pPr>
            <a:r>
              <a:rPr lang="en-GB" sz="2100" dirty="0"/>
              <a:t>-</a:t>
            </a:r>
            <a:r>
              <a:rPr lang="en-GB" sz="2100" dirty="0">
                <a:solidFill>
                  <a:srgbClr val="FF0000"/>
                </a:solidFill>
              </a:rPr>
              <a:t>Steatohepatitis</a:t>
            </a:r>
            <a:r>
              <a:rPr lang="en-GB" sz="2100" dirty="0"/>
              <a:t>  may gradually cause </a:t>
            </a:r>
            <a:r>
              <a:rPr lang="en-GB" sz="2100" dirty="0">
                <a:solidFill>
                  <a:srgbClr val="FF0000"/>
                </a:solidFill>
              </a:rPr>
              <a:t>scar tissues or fibrosis</a:t>
            </a:r>
            <a:r>
              <a:rPr lang="en-GB" sz="2100" dirty="0"/>
              <a:t>.</a:t>
            </a:r>
          </a:p>
          <a:p>
            <a:pPr marL="0" indent="0">
              <a:buNone/>
            </a:pPr>
            <a:r>
              <a:rPr lang="en-GB" sz="2100" dirty="0"/>
              <a:t>  (symptoms like nausea, discoloration of the skin in patches , easy bruising and bleeding and liver enlargement)</a:t>
            </a:r>
          </a:p>
          <a:p>
            <a:pPr marL="0" indent="0">
              <a:buNone/>
            </a:pPr>
            <a:r>
              <a:rPr lang="en-GB" sz="2100" dirty="0"/>
              <a:t>- </a:t>
            </a:r>
            <a:r>
              <a:rPr lang="en-GB" sz="2100" dirty="0">
                <a:solidFill>
                  <a:srgbClr val="FF0000"/>
                </a:solidFill>
              </a:rPr>
              <a:t>Fibrosis</a:t>
            </a:r>
            <a:r>
              <a:rPr lang="en-GB" sz="2100" dirty="0"/>
              <a:t> can later on worsen to </a:t>
            </a:r>
            <a:r>
              <a:rPr lang="en-GB" sz="2100" dirty="0">
                <a:solidFill>
                  <a:srgbClr val="FF0000"/>
                </a:solidFill>
              </a:rPr>
              <a:t>cirrhosis</a:t>
            </a:r>
            <a:r>
              <a:rPr lang="en-GB" sz="2100" dirty="0"/>
              <a:t>, which can result in liver failure or even liver cancer.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774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89029-1A00-4015-9014-475243DFA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C51D9-3D8C-476F-98B3-8B6BDC217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takes around </a:t>
            </a:r>
            <a:r>
              <a:rPr lang="en-GB" dirty="0">
                <a:solidFill>
                  <a:srgbClr val="FF0000"/>
                </a:solidFill>
              </a:rPr>
              <a:t>8 to 15 years </a:t>
            </a:r>
            <a:r>
              <a:rPr lang="en-GB" dirty="0"/>
              <a:t>for a person with steatohepatitis to develop cirrhosis, which is a serious condition that can produce many different symptoms like :</a:t>
            </a:r>
          </a:p>
          <a:p>
            <a:pPr marL="0" indent="0">
              <a:buNone/>
            </a:pPr>
            <a:r>
              <a:rPr lang="en-GB" dirty="0"/>
              <a:t>  </a:t>
            </a:r>
            <a:r>
              <a:rPr lang="en-GB" dirty="0">
                <a:solidFill>
                  <a:schemeClr val="accent1"/>
                </a:solidFill>
              </a:rPr>
              <a:t> jaundice, fluid retention, swelling in l​e​g​s​, ​​g​y​n​e​c​o​m​a​s​t​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​a​ ​a​n​d bleeding   of </a:t>
            </a:r>
            <a:r>
              <a:rPr lang="en-GB" dirty="0" err="1">
                <a:solidFill>
                  <a:schemeClr val="accent1"/>
                </a:solidFill>
              </a:rPr>
              <a:t>esophageal</a:t>
            </a:r>
            <a:r>
              <a:rPr lang="en-GB" dirty="0">
                <a:solidFill>
                  <a:schemeClr val="accent1"/>
                </a:solidFill>
              </a:rPr>
              <a:t> veins.</a:t>
            </a:r>
          </a:p>
        </p:txBody>
      </p:sp>
      <p:pic>
        <p:nvPicPr>
          <p:cNvPr id="5122" name="Picture 2" descr="نتيجة بحث الصور عن ‪fatty liver disease‬‏">
            <a:extLst>
              <a:ext uri="{FF2B5EF4-FFF2-40B4-BE49-F238E27FC236}">
                <a16:creationId xmlns:a16="http://schemas.microsoft.com/office/drawing/2014/main" id="{2FF18122-2AA9-4FF2-9EA7-89405828E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3" y="4041912"/>
            <a:ext cx="9248775" cy="2716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06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F3C59-B5E7-496D-A1C9-F8FA188D0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نتيجة بحث الصور عن ‪fatty liver disease‬‏">
            <a:extLst>
              <a:ext uri="{FF2B5EF4-FFF2-40B4-BE49-F238E27FC236}">
                <a16:creationId xmlns:a16="http://schemas.microsoft.com/office/drawing/2014/main" id="{B207F5D1-FDA1-448A-9E59-6908866F07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473" y="1577009"/>
            <a:ext cx="10597840" cy="4599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165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2EEC8-5F51-45B0-900D-C4FA08232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C515-BB67-4566-BD14-EC37522BF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992288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07DC-925A-4E3E-BB78-23987E2D9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Diagnosis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12A16-B272-4232-8CE2-88F5C77CA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Most individuals are asymptomatic and are usually discovered </a:t>
            </a:r>
            <a:r>
              <a:rPr lang="en-GB" dirty="0">
                <a:solidFill>
                  <a:srgbClr val="FF0000"/>
                </a:solidFill>
              </a:rPr>
              <a:t>incidentally.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              (Abnormal Liver enzymes &amp; Hepatomegaly )</a:t>
            </a:r>
          </a:p>
          <a:p>
            <a:pPr marL="0" indent="0">
              <a:buNone/>
            </a:pPr>
            <a:r>
              <a:rPr lang="en-GB" dirty="0"/>
              <a:t>                             in 50% Patients Of Steatosis </a:t>
            </a:r>
          </a:p>
          <a:p>
            <a:pPr>
              <a:buFontTx/>
              <a:buChar char="-"/>
            </a:pPr>
            <a:r>
              <a:rPr lang="en-GB" dirty="0"/>
              <a:t>Serum ALT More Than Serum AST In non-alcoholic liver disease </a:t>
            </a:r>
          </a:p>
          <a:p>
            <a:pPr marL="0" indent="0">
              <a:buNone/>
            </a:pPr>
            <a:r>
              <a:rPr lang="en-GB" dirty="0"/>
              <a:t>                             </a:t>
            </a:r>
            <a:r>
              <a:rPr lang="en-GB" dirty="0">
                <a:solidFill>
                  <a:srgbClr val="FF0000"/>
                </a:solidFill>
              </a:rPr>
              <a:t>ALT:AST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 2:1</a:t>
            </a:r>
          </a:p>
          <a:p>
            <a:pPr marL="0" indent="0">
              <a:buNone/>
            </a:pPr>
            <a:r>
              <a:rPr lang="en-GB" dirty="0">
                <a:sym typeface="Wingdings" panose="05000000000000000000" pitchFamily="2" charset="2"/>
              </a:rPr>
              <a:t>-</a:t>
            </a:r>
            <a:r>
              <a:rPr lang="en-GB" dirty="0"/>
              <a:t>and the opposite in alcoholic FLD </a:t>
            </a:r>
          </a:p>
        </p:txBody>
      </p:sp>
    </p:spTree>
    <p:extLst>
      <p:ext uri="{BB962C8B-B14F-4D97-AF65-F5344CB8AC3E}">
        <p14:creationId xmlns:p14="http://schemas.microsoft.com/office/powerpoint/2010/main" val="74605112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97</TotalTime>
  <Words>205</Words>
  <Application>Microsoft Office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Gill Sans MT</vt:lpstr>
      <vt:lpstr>Wingdings</vt:lpstr>
      <vt:lpstr>Gallery</vt:lpstr>
      <vt:lpstr>Fatty Liver </vt:lpstr>
      <vt:lpstr>Definition:</vt:lpstr>
      <vt:lpstr>PowerPoint Presentation</vt:lpstr>
      <vt:lpstr>Types Of fatty Liver :</vt:lpstr>
      <vt:lpstr>Presentation :</vt:lpstr>
      <vt:lpstr>PowerPoint Presentation</vt:lpstr>
      <vt:lpstr>PowerPoint Presentation</vt:lpstr>
      <vt:lpstr>PowerPoint Presentation</vt:lpstr>
      <vt:lpstr>Diagnosis :</vt:lpstr>
      <vt:lpstr>Imaging Studies :</vt:lpstr>
      <vt:lpstr>Treatment 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Fatty Liver</dc:title>
  <dc:creator>mr.rashideh@yahoo.com</dc:creator>
  <cp:lastModifiedBy>Mezo Hiresh</cp:lastModifiedBy>
  <cp:revision>13</cp:revision>
  <dcterms:created xsi:type="dcterms:W3CDTF">2018-02-07T10:19:23Z</dcterms:created>
  <dcterms:modified xsi:type="dcterms:W3CDTF">2019-01-23T23:08:19Z</dcterms:modified>
</cp:coreProperties>
</file>