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4"/>
  </p:sldMasterIdLst>
  <p:sldIdLst>
    <p:sldId id="256" r:id="rId5"/>
    <p:sldId id="257" r:id="rId6"/>
    <p:sldId id="284" r:id="rId7"/>
    <p:sldId id="285" r:id="rId8"/>
    <p:sldId id="283" r:id="rId9"/>
    <p:sldId id="286" r:id="rId10"/>
    <p:sldId id="287" r:id="rId11"/>
    <p:sldId id="262" r:id="rId12"/>
    <p:sldId id="263" r:id="rId13"/>
    <p:sldId id="264" r:id="rId14"/>
    <p:sldId id="266" r:id="rId15"/>
    <p:sldId id="280" r:id="rId16"/>
    <p:sldId id="281" r:id="rId17"/>
    <p:sldId id="282" r:id="rId18"/>
    <p:sldId id="299" r:id="rId19"/>
    <p:sldId id="300" r:id="rId20"/>
    <p:sldId id="267" r:id="rId21"/>
    <p:sldId id="295" r:id="rId22"/>
    <p:sldId id="301" r:id="rId23"/>
    <p:sldId id="297" r:id="rId24"/>
    <p:sldId id="298" r:id="rId25"/>
    <p:sldId id="270" r:id="rId26"/>
    <p:sldId id="274" r:id="rId27"/>
    <p:sldId id="278" r:id="rId28"/>
    <p:sldId id="30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8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49BC-1790-47C3-A952-E6897EAC76A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EDD96729-7BDE-4946-BB86-4D895765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0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49BC-1790-47C3-A952-E6897EAC76A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6729-7BDE-4946-BB86-4D895765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1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49BC-1790-47C3-A952-E6897EAC76A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6729-7BDE-4946-BB86-4D895765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3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49BC-1790-47C3-A952-E6897EAC76A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6729-7BDE-4946-BB86-4D895765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4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31749BC-1790-47C3-A952-E6897EAC76A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DD96729-7BDE-4946-BB86-4D895765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9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49BC-1790-47C3-A952-E6897EAC76A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6729-7BDE-4946-BB86-4D895765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4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49BC-1790-47C3-A952-E6897EAC76A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6729-7BDE-4946-BB86-4D895765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6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49BC-1790-47C3-A952-E6897EAC76A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6729-7BDE-4946-BB86-4D895765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8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49BC-1790-47C3-A952-E6897EAC76A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6729-7BDE-4946-BB86-4D895765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0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49BC-1790-47C3-A952-E6897EAC76A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6729-7BDE-4946-BB86-4D895765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6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49BC-1790-47C3-A952-E6897EAC76AC}" type="datetimeFigureOut">
              <a:rPr lang="en-US" smtClean="0"/>
              <a:t>10/14/2023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6729-7BDE-4946-BB86-4D895765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6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31749BC-1790-47C3-A952-E6897EAC76AC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EDD96729-7BDE-4946-BB86-4D895765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6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71080-63C0-ACD0-ABDA-FEAB7799F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1789" y="-855897"/>
            <a:ext cx="9966960" cy="295882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Hemoptysis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C87FA-1C07-8758-9B0B-F3AFDCF40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98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4C8CF-A0E5-923E-6A9D-C4C39CC7E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Physical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D698F-7142-40D6-C4A9-3E39DDAEC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00" dirty="0">
                <a:latin typeface="Segoe Print" panose="02000600000000000000" pitchFamily="2" charset="0"/>
              </a:rPr>
              <a:t>7. The skin and mucous membranes should be examined for ecchymoses, petechiae, telangiectasia, gingivitis, or evidence of bleeding from the oral or nasal mucosa. </a:t>
            </a:r>
          </a:p>
          <a:p>
            <a:pPr marL="0" indent="0">
              <a:buNone/>
            </a:pPr>
            <a:r>
              <a:rPr lang="en-US" sz="1900" dirty="0">
                <a:latin typeface="Segoe Print" panose="02000600000000000000" pitchFamily="2" charset="0"/>
              </a:rPr>
              <a:t>8. Hand clubbing, Primary lung cancer or bronchiectasis </a:t>
            </a:r>
          </a:p>
          <a:p>
            <a:pPr marL="0" indent="0">
              <a:buNone/>
            </a:pPr>
            <a:r>
              <a:rPr lang="en-US" sz="1900" dirty="0" err="1">
                <a:latin typeface="Segoe Print" panose="02000600000000000000" pitchFamily="2" charset="0"/>
              </a:rPr>
              <a:t>Note:If</a:t>
            </a:r>
            <a:r>
              <a:rPr lang="en-US" sz="1900" dirty="0">
                <a:latin typeface="Segoe Print" panose="02000600000000000000" pitchFamily="2" charset="0"/>
              </a:rPr>
              <a:t> the patient can reproduce hemoptysis during examination, the color and amount of blood should be noted. </a:t>
            </a:r>
          </a:p>
          <a:p>
            <a:pPr marL="0" indent="0">
              <a:buNone/>
            </a:pPr>
            <a:r>
              <a:rPr lang="en-US" sz="1900" dirty="0">
                <a:latin typeface="Segoe Print" panose="02000600000000000000" pitchFamily="2" charset="0"/>
              </a:rPr>
              <a:t>Red flag for hemoptysis: </a:t>
            </a:r>
          </a:p>
          <a:p>
            <a:r>
              <a:rPr lang="en-US" sz="1900" dirty="0">
                <a:latin typeface="Segoe Print" panose="02000600000000000000" pitchFamily="2" charset="0"/>
              </a:rPr>
              <a:t>Massive hemoptysis </a:t>
            </a:r>
          </a:p>
          <a:p>
            <a:r>
              <a:rPr lang="en-US" sz="1900" dirty="0">
                <a:latin typeface="Segoe Print" panose="02000600000000000000" pitchFamily="2" charset="0"/>
              </a:rPr>
              <a:t>Presence of a pulmonary artery catheter or tracheostomy </a:t>
            </a:r>
          </a:p>
          <a:p>
            <a:r>
              <a:rPr lang="en-US" sz="1900" dirty="0">
                <a:latin typeface="Segoe Print" panose="02000600000000000000" pitchFamily="2" charset="0"/>
              </a:rPr>
              <a:t>Malaise, weight loss, or fatigue </a:t>
            </a:r>
          </a:p>
          <a:p>
            <a:r>
              <a:rPr lang="en-US" sz="1900" dirty="0">
                <a:latin typeface="Segoe Print" panose="02000600000000000000" pitchFamily="2" charset="0"/>
              </a:rPr>
              <a:t>Extensive smoking history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93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BE7BA-2C86-4FA2-1826-9B88A26C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9938463" cy="16637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E37CAF-F296-C45D-1BA9-3C2C8CC65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4023" y="154592"/>
            <a:ext cx="5663953" cy="6703408"/>
          </a:xfrm>
        </p:spPr>
      </p:pic>
    </p:spTree>
    <p:extLst>
      <p:ext uri="{BB962C8B-B14F-4D97-AF65-F5344CB8AC3E}">
        <p14:creationId xmlns:p14="http://schemas.microsoft.com/office/powerpoint/2010/main" val="112896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2E6D-E4F5-6776-0364-D7DB72374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 panose="020B0903060703020204" pitchFamily="34" charset="0"/>
              </a:rPr>
              <a:t>Common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FB2AC-539E-E250-11B9-4CE279A7D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Segoe Print" panose="02000600000000000000" pitchFamily="2" charset="0"/>
              </a:rPr>
              <a:t>1.Acute bronchitis</a:t>
            </a:r>
            <a:r>
              <a:rPr lang="en-US" dirty="0">
                <a:latin typeface="Segoe Print" panose="02000600000000000000" pitchFamily="2" charset="0"/>
              </a:rPr>
              <a:t>:(bronchial disease)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It is the most common cause of hemoptysis 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including 50% of cases, the history includes Chest pain, slight fever, and wheezy breathing.</a:t>
            </a:r>
          </a:p>
          <a:p>
            <a:pPr marL="0" indent="0">
              <a:buNone/>
            </a:pPr>
            <a:endParaRPr lang="en-US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Segoe Print" panose="02000600000000000000" pitchFamily="2" charset="0"/>
              </a:rPr>
              <a:t>2.Bronchiectasis</a:t>
            </a:r>
            <a:r>
              <a:rPr lang="en-US" dirty="0">
                <a:latin typeface="Segoe Print" panose="02000600000000000000" pitchFamily="2" charset="0"/>
              </a:rPr>
              <a:t>:(bronchial disease)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It may cause catastrophic bronchial </a:t>
            </a:r>
            <a:r>
              <a:rPr lang="en-US" dirty="0" err="1">
                <a:latin typeface="Segoe Print" panose="02000600000000000000" pitchFamily="2" charset="0"/>
              </a:rPr>
              <a:t>haemorrhage</a:t>
            </a:r>
            <a:r>
              <a:rPr lang="en-US" dirty="0">
                <a:latin typeface="Segoe Print" panose="02000600000000000000" pitchFamily="2" charset="0"/>
              </a:rPr>
              <a:t>, as all suppurative pneumonic infections including lung abscess.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EA979B-BF68-902F-975B-A7674D7A43BA}"/>
              </a:ext>
            </a:extLst>
          </p:cNvPr>
          <p:cNvSpPr/>
          <p:nvPr/>
        </p:nvSpPr>
        <p:spPr>
          <a:xfrm>
            <a:off x="7617041" y="1690686"/>
            <a:ext cx="4101484" cy="9055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53C5B-C658-67D8-EFFC-D6512FA58C01}"/>
              </a:ext>
            </a:extLst>
          </p:cNvPr>
          <p:cNvSpPr txBox="1"/>
          <p:nvPr/>
        </p:nvSpPr>
        <p:spPr>
          <a:xfrm>
            <a:off x="7821228" y="1690687"/>
            <a:ext cx="3693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Print" panose="02000600000000000000" pitchFamily="2" charset="0"/>
              </a:rPr>
              <a:t>Remember that 30% of cases are idiopathic</a:t>
            </a:r>
          </a:p>
        </p:txBody>
      </p:sp>
    </p:spTree>
    <p:extLst>
      <p:ext uri="{BB962C8B-B14F-4D97-AF65-F5344CB8AC3E}">
        <p14:creationId xmlns:p14="http://schemas.microsoft.com/office/powerpoint/2010/main" val="3519483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2964F4-CC92-D3FB-D103-E452E5851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Common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42696-99EC-01CF-592E-D815360F3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Segoe Print" panose="02000600000000000000" pitchFamily="2" charset="0"/>
              </a:rPr>
              <a:t>3.Lung cancer</a:t>
            </a:r>
            <a:r>
              <a:rPr lang="en-US" dirty="0">
                <a:latin typeface="Segoe Print" panose="02000600000000000000" pitchFamily="2" charset="0"/>
              </a:rPr>
              <a:t>:(bronchial disease)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Most common in smoking male patients with age </a:t>
            </a:r>
            <a:r>
              <a:rPr lang="ar-JO" dirty="0">
                <a:latin typeface="Segoe Print" panose="02000600000000000000" pitchFamily="2" charset="0"/>
              </a:rPr>
              <a:t>&lt;</a:t>
            </a:r>
            <a:r>
              <a:rPr lang="en-US" dirty="0">
                <a:latin typeface="Segoe Print" panose="02000600000000000000" pitchFamily="2" charset="0"/>
              </a:rPr>
              <a:t> 50, usually complaining of chronic cough, repeated small hemoptysis, blood streaking of sputum, loss of appetite, and weight loss.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Note that only 10% of lung cancer patients present with hemoptysis,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And usually are from cancers developing in central airways, while cancers that metastasize to lung rarely cause hemoptysis.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734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D7BC0-0943-955F-582D-A2A2DBA9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Common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BA3E3-7467-2242-1322-F587EFD5E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>
                <a:latin typeface="Segoe Print" panose="02000600000000000000" pitchFamily="2" charset="0"/>
              </a:rPr>
              <a:t>4.Tuberculosis</a:t>
            </a:r>
            <a:r>
              <a:rPr lang="en-US" sz="1900" dirty="0">
                <a:latin typeface="Segoe Print" panose="02000600000000000000" pitchFamily="2" charset="0"/>
              </a:rPr>
              <a:t>:(parenchymal disease)</a:t>
            </a:r>
          </a:p>
          <a:p>
            <a:pPr marL="0" indent="0">
              <a:buNone/>
            </a:pPr>
            <a:r>
              <a:rPr lang="en-US" sz="1900" dirty="0">
                <a:latin typeface="Segoe Print" panose="02000600000000000000" pitchFamily="2" charset="0"/>
              </a:rPr>
              <a:t> the major cause of hemoptysis in endemic areas (as south Africa), the history usually includes Fever, night sweats and weight loss. </a:t>
            </a:r>
          </a:p>
          <a:p>
            <a:pPr marL="0" indent="0">
              <a:buNone/>
            </a:pPr>
            <a:endParaRPr lang="en-US" sz="1900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sz="1900" b="1" dirty="0">
                <a:latin typeface="Segoe Print" panose="02000600000000000000" pitchFamily="2" charset="0"/>
              </a:rPr>
              <a:t>5.Pulmonary infarction</a:t>
            </a:r>
            <a:r>
              <a:rPr lang="en-US" sz="1900" dirty="0">
                <a:latin typeface="Segoe Print" panose="02000600000000000000" pitchFamily="2" charset="0"/>
              </a:rPr>
              <a:t>:(lung vascular disease)</a:t>
            </a:r>
          </a:p>
          <a:p>
            <a:pPr marL="0" indent="0">
              <a:buNone/>
            </a:pPr>
            <a:r>
              <a:rPr lang="en-US" sz="1900" dirty="0">
                <a:latin typeface="Segoe Print" panose="02000600000000000000" pitchFamily="2" charset="0"/>
              </a:rPr>
              <a:t>Here we can see Fever, pleural rub and signs of consolidation, and usually causes pink frothy sputum.</a:t>
            </a:r>
          </a:p>
          <a:p>
            <a:pPr marL="0" indent="0">
              <a:buNone/>
            </a:pPr>
            <a:endParaRPr lang="en-US" sz="1900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sz="1900" b="1" dirty="0">
                <a:latin typeface="Segoe Print" panose="02000600000000000000" pitchFamily="2" charset="0"/>
              </a:rPr>
              <a:t>6.Acute left ventricular failure</a:t>
            </a:r>
            <a:r>
              <a:rPr lang="en-US" sz="1900" dirty="0">
                <a:latin typeface="Segoe Print" panose="02000600000000000000" pitchFamily="2" charset="0"/>
              </a:rPr>
              <a:t>:(cardiovascular disease)</a:t>
            </a:r>
          </a:p>
          <a:p>
            <a:pPr marL="0" indent="0">
              <a:buNone/>
            </a:pPr>
            <a:r>
              <a:rPr lang="en-US" sz="1900" dirty="0">
                <a:latin typeface="Segoe Print" panose="02000600000000000000" pitchFamily="2" charset="0"/>
              </a:rPr>
              <a:t>it may rarely cause Hemoptysis secondary to diffuse alveolar hemorrhage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096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E69BD-6808-0002-D55D-E41331BF8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638DB-8B95-3396-C70F-F4802EF5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Segoe Print" panose="02000600000000000000" pitchFamily="2" charset="0"/>
              </a:rPr>
              <a:t>1.CXR</a:t>
            </a:r>
          </a:p>
          <a:p>
            <a:pPr marL="0" indent="0">
              <a:buNone/>
            </a:pPr>
            <a:r>
              <a:rPr lang="en-GB" b="1" dirty="0">
                <a:latin typeface="Segoe Print" panose="02000600000000000000" pitchFamily="2" charset="0"/>
              </a:rPr>
              <a:t>2.Labratory studies</a:t>
            </a:r>
          </a:p>
          <a:p>
            <a:pPr marL="0" indent="0">
              <a:buNone/>
            </a:pPr>
            <a:r>
              <a:rPr lang="en-GB" b="1" dirty="0">
                <a:latin typeface="Segoe Print" panose="02000600000000000000" pitchFamily="2" charset="0"/>
              </a:rPr>
              <a:t>3.Bronchoscopy</a:t>
            </a:r>
          </a:p>
          <a:p>
            <a:pPr marL="0" indent="0">
              <a:buNone/>
            </a:pPr>
            <a:r>
              <a:rPr lang="en-GB" b="1" dirty="0">
                <a:latin typeface="Segoe Print" panose="02000600000000000000" pitchFamily="2" charset="0"/>
              </a:rPr>
              <a:t>4.CT scan </a:t>
            </a:r>
          </a:p>
          <a:p>
            <a:pPr marL="0" indent="0">
              <a:buNone/>
            </a:pPr>
            <a:r>
              <a:rPr lang="en-GB" b="1" dirty="0">
                <a:latin typeface="Segoe Print" panose="02000600000000000000" pitchFamily="2" charset="0"/>
              </a:rPr>
              <a:t>5.culture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1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BDEB1-94B2-8815-C43E-CD170062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Laboratory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193B3-2CDC-FCBB-FFBE-858136E1B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GB" dirty="0">
                <a:latin typeface="Segoe Print" panose="02000600000000000000" pitchFamily="2" charset="0"/>
              </a:rPr>
              <a:t>CBC</a:t>
            </a:r>
          </a:p>
          <a:p>
            <a:r>
              <a:rPr lang="en-GB" dirty="0">
                <a:latin typeface="Segoe Print" panose="02000600000000000000" pitchFamily="2" charset="0"/>
              </a:rPr>
              <a:t>Clotting profile</a:t>
            </a:r>
          </a:p>
          <a:p>
            <a:r>
              <a:rPr lang="en-GB" dirty="0">
                <a:latin typeface="Segoe Print" panose="02000600000000000000" pitchFamily="2" charset="0"/>
              </a:rPr>
              <a:t>Kidney function tests</a:t>
            </a:r>
          </a:p>
          <a:p>
            <a:r>
              <a:rPr lang="en-GB" dirty="0" err="1">
                <a:latin typeface="Segoe Print" panose="02000600000000000000" pitchFamily="2" charset="0"/>
              </a:rPr>
              <a:t>Urinanalysis</a:t>
            </a:r>
            <a:endParaRPr lang="en-GB" dirty="0">
              <a:latin typeface="Segoe Print" panose="02000600000000000000" pitchFamily="2" charset="0"/>
            </a:endParaRPr>
          </a:p>
          <a:p>
            <a:r>
              <a:rPr lang="en-GB" dirty="0">
                <a:latin typeface="Segoe Print" panose="02000600000000000000" pitchFamily="2" charset="0"/>
              </a:rPr>
              <a:t>ANCA ,ANTI-GBM &amp; ANA if diffuse alveolar haemorrhage is suspected </a:t>
            </a:r>
          </a:p>
          <a:p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55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332AD-2035-8A88-62D3-AA203D9F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GB" b="1" dirty="0">
                <a:latin typeface="Britannic Bold" panose="020B0903060703020204" pitchFamily="34" charset="0"/>
              </a:rPr>
              <a:t>Chest X-ray</a:t>
            </a:r>
            <a:endParaRPr lang="en-US" b="1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C7303-60F2-8E10-8A44-53792C7EF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b="1" dirty="0">
                <a:latin typeface="Segoe Print" panose="02000600000000000000" pitchFamily="2" charset="0"/>
              </a:rPr>
              <a:t>May be a clear indicator of a pathogenic process or even diagnostic</a:t>
            </a:r>
            <a:r>
              <a:rPr lang="en-US" dirty="0">
                <a:latin typeface="Segoe Print" panose="02000600000000000000" pitchFamily="2" charset="0"/>
              </a:rPr>
              <a:t>—for</a:t>
            </a:r>
          </a:p>
          <a:p>
            <a:pPr marL="0" indent="0">
              <a:buNone/>
            </a:pPr>
            <a:r>
              <a:rPr lang="en-GB" dirty="0">
                <a:latin typeface="Segoe Print" panose="02000600000000000000" pitchFamily="2" charset="0"/>
              </a:rPr>
              <a:t>     </a:t>
            </a:r>
            <a:r>
              <a:rPr lang="en-US" dirty="0">
                <a:latin typeface="Segoe Print" panose="02000600000000000000" pitchFamily="2" charset="0"/>
              </a:rPr>
              <a:t>example, if fungus ball, irregular mass, granuloma, or opacity consistent with</a:t>
            </a:r>
          </a:p>
          <a:p>
            <a:pPr marL="0" indent="0">
              <a:buNone/>
            </a:pPr>
            <a:r>
              <a:rPr lang="en-GB" dirty="0">
                <a:latin typeface="Segoe Print" panose="02000600000000000000" pitchFamily="2" charset="0"/>
              </a:rPr>
              <a:t>     </a:t>
            </a:r>
            <a:r>
              <a:rPr lang="en-US" dirty="0">
                <a:latin typeface="Segoe Print" panose="02000600000000000000" pitchFamily="2" charset="0"/>
              </a:rPr>
              <a:t>pulmonary infarction is present.</a:t>
            </a:r>
            <a:endParaRPr lang="en-GB" dirty="0">
              <a:latin typeface="Segoe Print" panose="02000600000000000000" pitchFamily="2" charset="0"/>
            </a:endParaRPr>
          </a:p>
          <a:p>
            <a:r>
              <a:rPr lang="en-US" b="0" i="0" u="none" strike="noStrike" baseline="0" dirty="0">
                <a:latin typeface="Segoe Print" panose="02000600000000000000" pitchFamily="2" charset="0"/>
              </a:rPr>
              <a:t>which may </a:t>
            </a:r>
            <a:r>
              <a:rPr lang="en-US" b="1" i="0" u="none" strike="noStrike" baseline="0" dirty="0">
                <a:latin typeface="Segoe Print" panose="02000600000000000000" pitchFamily="2" charset="0"/>
              </a:rPr>
              <a:t>provide evidence of a </a:t>
            </a:r>
            <a:r>
              <a:rPr lang="en-US" b="1" i="0" u="none" strike="noStrike" baseline="0" dirty="0" err="1">
                <a:latin typeface="Segoe Print" panose="02000600000000000000" pitchFamily="2" charset="0"/>
              </a:rPr>
              <a:t>locali</a:t>
            </a:r>
            <a:r>
              <a:rPr lang="en-GB" b="1" i="0" u="none" strike="noStrike" baseline="0" dirty="0">
                <a:latin typeface="Segoe Print" panose="02000600000000000000" pitchFamily="2" charset="0"/>
              </a:rPr>
              <a:t>s</a:t>
            </a:r>
            <a:r>
              <a:rPr lang="en-US" b="1" i="0" u="none" strike="noStrike" baseline="0" dirty="0">
                <a:latin typeface="Segoe Print" panose="02000600000000000000" pitchFamily="2" charset="0"/>
              </a:rPr>
              <a:t>ed</a:t>
            </a:r>
            <a:r>
              <a:rPr lang="en-GB" b="1" dirty="0">
                <a:latin typeface="Segoe Print" panose="02000600000000000000" pitchFamily="2" charset="0"/>
              </a:rPr>
              <a:t> </a:t>
            </a:r>
            <a:r>
              <a:rPr lang="en-US" b="1" i="0" u="none" strike="noStrike" baseline="0" dirty="0">
                <a:latin typeface="Segoe Print" panose="02000600000000000000" pitchFamily="2" charset="0"/>
              </a:rPr>
              <a:t>lesion</a:t>
            </a:r>
            <a:r>
              <a:rPr lang="en-GB" b="1" i="0" u="none" strike="noStrike" baseline="0" dirty="0">
                <a:latin typeface="Segoe Print" panose="02000600000000000000" pitchFamily="2" charset="0"/>
              </a:rPr>
              <a:t>:</a:t>
            </a:r>
          </a:p>
          <a:p>
            <a:pPr marL="0" indent="0">
              <a:buNone/>
            </a:pPr>
            <a:r>
              <a:rPr lang="en-GB" b="0" i="0" u="none" strike="noStrike" baseline="0" dirty="0">
                <a:latin typeface="Segoe Print" panose="02000600000000000000" pitchFamily="2" charset="0"/>
              </a:rPr>
              <a:t>    </a:t>
            </a:r>
            <a:r>
              <a:rPr lang="en-US" b="0" i="0" u="none" strike="noStrike" baseline="0" dirty="0">
                <a:latin typeface="Segoe Print" panose="02000600000000000000" pitchFamily="2" charset="0"/>
              </a:rPr>
              <a:t> including </a:t>
            </a:r>
            <a:r>
              <a:rPr lang="en-US" b="0" i="0" u="none" strike="noStrike" baseline="0" dirty="0" err="1">
                <a:latin typeface="Segoe Print" panose="02000600000000000000" pitchFamily="2" charset="0"/>
              </a:rPr>
              <a:t>tumour</a:t>
            </a:r>
            <a:r>
              <a:rPr lang="en-US" b="0" i="0" u="none" strike="noStrike" baseline="0" dirty="0">
                <a:latin typeface="Segoe Print" panose="02000600000000000000" pitchFamily="2" charset="0"/>
              </a:rPr>
              <a:t> (malignant or benign), pneumonia</a:t>
            </a:r>
            <a:r>
              <a:rPr lang="en-GB" b="0" i="0" u="none" strike="noStrike" baseline="0" dirty="0">
                <a:latin typeface="Segoe Print" panose="02000600000000000000" pitchFamily="2" charset="0"/>
              </a:rPr>
              <a:t>, mycetoma or TB</a:t>
            </a:r>
            <a:r>
              <a:rPr lang="en-US" b="0" i="0" u="none" strike="noStrike" baseline="0" dirty="0">
                <a:latin typeface="Segoe Print" panose="02000600000000000000" pitchFamily="2" charset="0"/>
              </a:rPr>
              <a:t> </a:t>
            </a:r>
            <a:endParaRPr lang="en-US" dirty="0">
              <a:latin typeface="Segoe Print" panose="02000600000000000000" pitchFamily="2" charset="0"/>
            </a:endParaRPr>
          </a:p>
          <a:p>
            <a:r>
              <a:rPr lang="en-US" dirty="0">
                <a:latin typeface="Segoe Print" panose="02000600000000000000" pitchFamily="2" charset="0"/>
              </a:rPr>
              <a:t>A normal CXR does not exclude a serious condition, especially PE and even</a:t>
            </a:r>
          </a:p>
          <a:p>
            <a:pPr marL="0" indent="0">
              <a:buNone/>
            </a:pPr>
            <a:r>
              <a:rPr lang="en-GB" dirty="0">
                <a:latin typeface="Segoe Print" panose="02000600000000000000" pitchFamily="2" charset="0"/>
              </a:rPr>
              <a:t>    </a:t>
            </a:r>
            <a:r>
              <a:rPr lang="en-US" dirty="0">
                <a:latin typeface="Segoe Print" panose="02000600000000000000" pitchFamily="2" charset="0"/>
              </a:rPr>
              <a:t>lung cancer.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642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ED525-0622-E1DF-F23E-96747E5DF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>
                <a:latin typeface="Britannic Bold" panose="020B0903060703020204" pitchFamily="34" charset="0"/>
              </a:rPr>
              <a:t>Bronchoscopy </a:t>
            </a:r>
          </a:p>
          <a:p>
            <a:pPr marL="0" indent="0">
              <a:buNone/>
            </a:pPr>
            <a:endParaRPr lang="en-US" sz="2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E46E2-1DF2-AE93-EDEF-12733DBA75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r="15054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5734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92404E-719F-6A4C-F07D-AE599FF68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bronchoscopy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1475A-4375-082B-6033-DC1C1C90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Segoe Print" panose="02000600000000000000" pitchFamily="2" charset="0"/>
              </a:rPr>
              <a:t>After acute bleeding has settled , bronchoscopy can reveal a central lung cancer , pulmonary thrombolytic disease or alternative causes not seen on the CXR (e.g. Pulmonary arteriovenous malformation or small, hidden </a:t>
            </a:r>
            <a:r>
              <a:rPr lang="en-GB" sz="2600" dirty="0" err="1">
                <a:latin typeface="Segoe Print" panose="02000600000000000000" pitchFamily="2" charset="0"/>
              </a:rPr>
              <a:t>tumors</a:t>
            </a:r>
            <a:r>
              <a:rPr lang="en-GB" sz="2600" dirty="0">
                <a:latin typeface="Segoe Print" panose="02000600000000000000" pitchFamily="2" charset="0"/>
              </a:rPr>
              <a:t> 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latin typeface="Segoe Print" panose="020006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Segoe Print" panose="02000600000000000000" pitchFamily="2" charset="0"/>
              </a:rPr>
              <a:t>Should be performed even if CXR is normal and if there is a significant</a:t>
            </a:r>
          </a:p>
          <a:p>
            <a:pPr marL="0" indent="0">
              <a:buNone/>
            </a:pPr>
            <a:r>
              <a:rPr lang="en-GB" sz="2600" dirty="0">
                <a:latin typeface="Segoe Print" panose="02000600000000000000" pitchFamily="2" charset="0"/>
              </a:rPr>
              <a:t>      </a:t>
            </a:r>
            <a:r>
              <a:rPr lang="en-US" sz="2600" dirty="0">
                <a:latin typeface="Segoe Print" panose="02000600000000000000" pitchFamily="2" charset="0"/>
              </a:rPr>
              <a:t>clinical suspicion for lung carcinoma.</a:t>
            </a:r>
            <a:endParaRPr lang="en-GB" sz="2600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2600" dirty="0">
              <a:latin typeface="Segoe Print" panose="020006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Segoe Print" panose="02000600000000000000" pitchFamily="2" charset="0"/>
              </a:rPr>
              <a:t>Look for a small tumor that may not be evident on a radiograph.</a:t>
            </a:r>
            <a:endParaRPr lang="en-GB" sz="2600" dirty="0">
              <a:latin typeface="Segoe Print" panose="020006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Segoe Print" panose="020006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Segoe Print" panose="02000600000000000000" pitchFamily="2" charset="0"/>
              </a:rPr>
              <a:t>May localize the site of bleeding.</a:t>
            </a:r>
            <a:endParaRPr lang="en-GB" sz="2600" dirty="0">
              <a:latin typeface="Segoe Print" panose="020006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latin typeface="Segoe Print" panose="020006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Segoe Print" panose="02000600000000000000" pitchFamily="2" charset="0"/>
              </a:rPr>
              <a:t>Bronchoscopy is often required to complete the evaluation. In massive 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82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67500E-D771-055A-64EE-8D0CFA6CF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F7F13-DC0F-2421-8CC7-1502B162E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  <a:cs typeface="Forte Forward" panose="020F0502020204030204" pitchFamily="2" charset="0"/>
              </a:rPr>
              <a:t>Coughing up blood from respiratory tract irrespective of the amount </a:t>
            </a:r>
          </a:p>
          <a:p>
            <a:r>
              <a:rPr lang="en-US" dirty="0">
                <a:latin typeface="Segoe Print" panose="02000600000000000000" pitchFamily="2" charset="0"/>
                <a:cs typeface="Forte Forward" panose="020F0502020204030204" pitchFamily="2" charset="0"/>
              </a:rPr>
              <a:t>it is an alarming symptom </a:t>
            </a:r>
            <a:r>
              <a:rPr lang="en-US" dirty="0" err="1">
                <a:latin typeface="Segoe Print" panose="02000600000000000000" pitchFamily="2" charset="0"/>
                <a:cs typeface="Forte Forward" panose="020F0502020204030204" pitchFamily="2" charset="0"/>
              </a:rPr>
              <a:t>wich</a:t>
            </a:r>
            <a:r>
              <a:rPr lang="en-US" dirty="0">
                <a:latin typeface="Segoe Print" panose="02000600000000000000" pitchFamily="2" charset="0"/>
                <a:cs typeface="Forte Forward" panose="020F0502020204030204" pitchFamily="2" charset="0"/>
              </a:rPr>
              <a:t> nearly always brings the patient to the doctor </a:t>
            </a:r>
          </a:p>
          <a:p>
            <a:r>
              <a:rPr lang="en-US" dirty="0">
                <a:latin typeface="Segoe Print" panose="02000600000000000000" pitchFamily="2" charset="0"/>
                <a:cs typeface="Forte Forward" panose="020F0502020204030204" pitchFamily="2" charset="0"/>
              </a:rPr>
              <a:t>vary widely in severity and medical significance </a:t>
            </a:r>
          </a:p>
          <a:p>
            <a:r>
              <a:rPr lang="en-US" dirty="0">
                <a:latin typeface="Segoe Print" panose="02000600000000000000" pitchFamily="2" charset="0"/>
                <a:cs typeface="Forte Forward" panose="020F0502020204030204" pitchFamily="2" charset="0"/>
              </a:rPr>
              <a:t>The amount of blood doesn't necessarily correspond with the severity of the underlying cause </a:t>
            </a:r>
          </a:p>
          <a:p>
            <a:r>
              <a:rPr lang="en-US" u="sng" dirty="0">
                <a:latin typeface="Segoe Print" panose="02000600000000000000" pitchFamily="2" charset="0"/>
                <a:cs typeface="Forte Forward" panose="020F0502020204030204" pitchFamily="2" charset="0"/>
              </a:rPr>
              <a:t>never assume hemoptysis has a benign cause until serious pathology has been considered and excluded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889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20C71F-ACB9-531E-1BB0-52CA02360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79" y="691106"/>
            <a:ext cx="9698181" cy="5475788"/>
          </a:xfrm>
        </p:spPr>
      </p:pic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EFE68BB-FB92-0892-ABFE-17958A21C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824652"/>
            <a:ext cx="9698181" cy="5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97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348F3-C875-E38B-00D1-6D1AF49F8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Segoe Print" panose="02000600000000000000" pitchFamily="2" charset="0"/>
              </a:rPr>
              <a:t>CT scan</a:t>
            </a:r>
          </a:p>
          <a:p>
            <a:r>
              <a:rPr lang="en-GB" dirty="0">
                <a:latin typeface="Segoe Print" panose="02000600000000000000" pitchFamily="2" charset="0"/>
              </a:rPr>
              <a:t>May be helpful to assess for bronchiectasis ,pneumonia ,lung cancer and pulmonary embolism</a:t>
            </a:r>
          </a:p>
          <a:p>
            <a:r>
              <a:rPr lang="en-GB" dirty="0">
                <a:latin typeface="Segoe Print" panose="02000600000000000000" pitchFamily="2" charset="0"/>
              </a:rPr>
              <a:t>Performed as a complement to bronchoscopy or as substitute if there are </a:t>
            </a:r>
            <a:r>
              <a:rPr lang="en-GB" dirty="0" err="1">
                <a:latin typeface="Segoe Print" panose="02000600000000000000" pitchFamily="2" charset="0"/>
              </a:rPr>
              <a:t>contrandications</a:t>
            </a:r>
            <a:r>
              <a:rPr lang="en-GB" dirty="0">
                <a:latin typeface="Segoe Print" panose="02000600000000000000" pitchFamily="2" charset="0"/>
              </a:rPr>
              <a:t> to bronchoscopy</a:t>
            </a:r>
          </a:p>
          <a:p>
            <a:pPr marL="0" indent="0">
              <a:buNone/>
            </a:pPr>
            <a:endParaRPr lang="en-GB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GB" b="1" dirty="0">
                <a:latin typeface="Segoe Print" panose="02000600000000000000" pitchFamily="2" charset="0"/>
              </a:rPr>
              <a:t>Culture </a:t>
            </a:r>
          </a:p>
          <a:p>
            <a:r>
              <a:rPr lang="en-GB" dirty="0">
                <a:latin typeface="Segoe Print" panose="02000600000000000000" pitchFamily="2" charset="0"/>
              </a:rPr>
              <a:t> </a:t>
            </a:r>
            <a:r>
              <a:rPr lang="en-US" dirty="0">
                <a:latin typeface="Segoe Print" panose="02000600000000000000" pitchFamily="2" charset="0"/>
              </a:rPr>
              <a:t>Sputum should be sent for Gram’s stain and routine culture as well as AFB smear</a:t>
            </a:r>
            <a:r>
              <a:rPr lang="en-GB" dirty="0">
                <a:latin typeface="Segoe Print" panose="02000600000000000000" pitchFamily="2" charset="0"/>
              </a:rPr>
              <a:t> (positive indicate mycobacteria ) </a:t>
            </a:r>
            <a:r>
              <a:rPr lang="en-US" dirty="0">
                <a:latin typeface="Segoe Print" panose="02000600000000000000" pitchFamily="2" charset="0"/>
              </a:rPr>
              <a:t>and culture.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664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3B23C0-210C-A894-8374-B2D9D7E44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912" y="401327"/>
            <a:ext cx="11185010" cy="5518956"/>
          </a:xfrm>
        </p:spPr>
      </p:pic>
    </p:spTree>
    <p:extLst>
      <p:ext uri="{BB962C8B-B14F-4D97-AF65-F5344CB8AC3E}">
        <p14:creationId xmlns:p14="http://schemas.microsoft.com/office/powerpoint/2010/main" val="211127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6B0BB-3637-71E4-205D-5FAC0FF9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b="1" dirty="0">
                <a:latin typeface="Britannic Bold" panose="020B0903060703020204" pitchFamily="34" charset="0"/>
              </a:rPr>
              <a:t>Management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BA739-63AB-F75A-3E6F-C0BD182BE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massive hemoptysis may require endotracheal 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intubation and mechanical ventilation to provide airway stabilization. If 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the source of bleeding can be identified, isolating the bleeding lung with 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an endobronchial blocker or double-lumen endotracheal tube is optimal. 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Pts should be positioned with the bleeding side down. If bleeding persists, 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bronchial arterial embolization by angiography may be beneficial; however,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risk of spinal artery embolization is an important potential adverse 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event. As a last resort, surgical resection can be considered to stop the 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bleeding. Cough suppression, typically with narcotics, is </a:t>
            </a:r>
            <a:r>
              <a:rPr lang="en-US" dirty="0" err="1">
                <a:latin typeface="Segoe Print" panose="02000600000000000000" pitchFamily="2" charset="0"/>
              </a:rPr>
              <a:t>desirabl</a:t>
            </a: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416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B7DEDC-278D-A95D-E2D5-C6DDC6A21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b="1" dirty="0">
                <a:latin typeface="Britannic Bold" panose="020B0903060703020204" pitchFamily="34" charset="0"/>
              </a:rPr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E3742-B808-9768-D31A-ECB2ABDCB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Treatment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1. Treat the underlying cause.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2. Suppress the cough if it is aggravating the hemoptysis.</a:t>
            </a:r>
          </a:p>
          <a:p>
            <a:pPr marL="0" indent="0">
              <a:buNone/>
            </a:pPr>
            <a:r>
              <a:rPr lang="en-US" dirty="0">
                <a:latin typeface="Segoe Print" panose="02000600000000000000" pitchFamily="2" charset="0"/>
              </a:rPr>
              <a:t>3. Correct bleeding diathesis (although anticoagulation is the treatment for PE)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050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39FCB-2F53-1062-63D2-688FAB52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0C673-8EFC-F85B-97FC-F79EF8ABA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dirty="0"/>
              <a:t>Davidson’s principles medicine</a:t>
            </a:r>
          </a:p>
          <a:p>
            <a:r>
              <a:rPr lang="en-US" dirty="0"/>
              <a:t>Harrison’s manual of medicine</a:t>
            </a:r>
          </a:p>
          <a:p>
            <a:r>
              <a:rPr lang="en-US" dirty="0"/>
              <a:t>Macleod’s clinical examination</a:t>
            </a:r>
          </a:p>
          <a:p>
            <a:r>
              <a:rPr lang="en-US" dirty="0"/>
              <a:t>Kumar N, Kumar A, Verma RK, Krishna V, Bagga A. Hemoptysis as a rare presenting symptom of hypertrophic obstructive cardiomyopathy. Indian J </a:t>
            </a:r>
            <a:r>
              <a:rPr lang="en-US" dirty="0" err="1"/>
              <a:t>Thorac</a:t>
            </a:r>
            <a:r>
              <a:rPr lang="en-US" dirty="0"/>
              <a:t> Cardiovasc Surg. 2020 Nov;36(6):653-656. </a:t>
            </a:r>
            <a:r>
              <a:rPr lang="en-US" dirty="0" err="1"/>
              <a:t>doi</a:t>
            </a:r>
            <a:r>
              <a:rPr lang="en-US" dirty="0"/>
              <a:t>: 10.1007/s12055-020-00985-2. </a:t>
            </a:r>
            <a:r>
              <a:rPr lang="en-US" dirty="0" err="1"/>
              <a:t>Epub</a:t>
            </a:r>
            <a:r>
              <a:rPr lang="en-US" dirty="0"/>
              <a:t> 2020 Jul 25. PMID: 33100629; PMCID: PMC7573029.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39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83792-86DA-B593-2A9F-B9C4A372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707DF-F898-AE13-FA46-1F3E29D7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Segoe Print" panose="02000600000000000000" pitchFamily="2" charset="0"/>
              </a:rPr>
              <a:t>Haemoptysis is classified as massive and non-massive based on amount of blood that cough up:</a:t>
            </a:r>
            <a:br>
              <a:rPr lang="en-GB" dirty="0">
                <a:latin typeface="Segoe Print" panose="02000600000000000000" pitchFamily="2" charset="0"/>
              </a:rPr>
            </a:br>
            <a:r>
              <a:rPr lang="en-GB" dirty="0">
                <a:latin typeface="Segoe Print" panose="02000600000000000000" pitchFamily="2" charset="0"/>
              </a:rPr>
              <a:t>• Massive is considered if the amount of blood more than 600 ml per day.</a:t>
            </a:r>
            <a:br>
              <a:rPr lang="en-GB" dirty="0">
                <a:latin typeface="Segoe Print" panose="02000600000000000000" pitchFamily="2" charset="0"/>
              </a:rPr>
            </a:br>
            <a:r>
              <a:rPr lang="en-GB" dirty="0">
                <a:latin typeface="Segoe Print" panose="02000600000000000000" pitchFamily="2" charset="0"/>
              </a:rPr>
              <a:t>• Non massive </a:t>
            </a:r>
            <a:r>
              <a:rPr lang="en-GB" dirty="0" err="1">
                <a:latin typeface="Segoe Print" panose="02000600000000000000" pitchFamily="2" charset="0"/>
              </a:rPr>
              <a:t>hemoptysis</a:t>
            </a:r>
            <a:r>
              <a:rPr lang="en-GB" dirty="0">
                <a:latin typeface="Segoe Print" panose="02000600000000000000" pitchFamily="2" charset="0"/>
              </a:rPr>
              <a:t> :- Cough up blood between 20 – 200 ml /day.</a:t>
            </a:r>
            <a:br>
              <a:rPr lang="en-GB" dirty="0">
                <a:latin typeface="Segoe Print" panose="02000600000000000000" pitchFamily="2" charset="0"/>
              </a:rPr>
            </a:br>
            <a:r>
              <a:rPr lang="en-GB" dirty="0">
                <a:latin typeface="Segoe Print" panose="02000600000000000000" pitchFamily="2" charset="0"/>
              </a:rPr>
              <a:t>• Scant or mild:- cough up blood less than 20 ml /day  </a:t>
            </a:r>
          </a:p>
          <a:p>
            <a:pPr marL="0" indent="0">
              <a:buNone/>
            </a:pPr>
            <a:r>
              <a:rPr lang="en-GB" b="1" u="sng" dirty="0">
                <a:latin typeface="Segoe Print" panose="02000600000000000000" pitchFamily="2" charset="0"/>
              </a:rPr>
              <a:t>*Only 5% of </a:t>
            </a:r>
            <a:r>
              <a:rPr lang="en-GB" b="1" u="sng" dirty="0" err="1">
                <a:latin typeface="Segoe Print" panose="02000600000000000000" pitchFamily="2" charset="0"/>
              </a:rPr>
              <a:t>hemoptysis</a:t>
            </a:r>
            <a:r>
              <a:rPr lang="en-GB" b="1" u="sng" dirty="0">
                <a:latin typeface="Segoe Print" panose="02000600000000000000" pitchFamily="2" charset="0"/>
              </a:rPr>
              <a:t> is massive, but mortality is 80%</a:t>
            </a:r>
            <a:endParaRPr lang="en-US" b="1" u="sng" dirty="0">
              <a:latin typeface="Segoe Print" panose="020006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57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05FF3-42C2-F348-ACE1-B861CF37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C8C27-9D16-32B5-3B73-3B402C0C1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egoe Print" panose="02000600000000000000" pitchFamily="2" charset="0"/>
              </a:rPr>
              <a:t>Most common </a:t>
            </a:r>
            <a:r>
              <a:rPr lang="en-US" sz="2400" dirty="0" err="1">
                <a:latin typeface="Segoe Print" panose="02000600000000000000" pitchFamily="2" charset="0"/>
              </a:rPr>
              <a:t>caus</a:t>
            </a:r>
            <a:r>
              <a:rPr lang="en-GB" sz="2400" dirty="0">
                <a:latin typeface="Segoe Print" panose="02000600000000000000" pitchFamily="2" charset="0"/>
              </a:rPr>
              <a:t> of </a:t>
            </a:r>
            <a:r>
              <a:rPr lang="en-GB" sz="2400" dirty="0" err="1">
                <a:latin typeface="Segoe Print" panose="02000600000000000000" pitchFamily="2" charset="0"/>
              </a:rPr>
              <a:t>hemoptysis</a:t>
            </a:r>
            <a:r>
              <a:rPr lang="en-GB" sz="2400" dirty="0">
                <a:latin typeface="Segoe Print" panose="02000600000000000000" pitchFamily="2" charset="0"/>
              </a:rPr>
              <a:t> </a:t>
            </a:r>
            <a:r>
              <a:rPr lang="en-US" sz="2400" dirty="0">
                <a:latin typeface="Segoe Print" panose="02000600000000000000" pitchFamily="2" charset="0"/>
              </a:rPr>
              <a:t>in US is acute bronchitis </a:t>
            </a:r>
            <a:r>
              <a:rPr lang="en-GB" sz="2400" dirty="0">
                <a:latin typeface="Segoe Print" panose="02000600000000000000" pitchFamily="2" charset="0"/>
              </a:rPr>
              <a:t>and </a:t>
            </a:r>
            <a:r>
              <a:rPr lang="en-US" sz="2400" dirty="0">
                <a:latin typeface="Segoe Print" panose="02000600000000000000" pitchFamily="2" charset="0"/>
              </a:rPr>
              <a:t>Leading cause worldwide is TB</a:t>
            </a:r>
            <a:r>
              <a:rPr lang="en-GB" sz="2400" dirty="0">
                <a:latin typeface="Segoe Print" panose="02000600000000000000" pitchFamily="2" charset="0"/>
              </a:rPr>
              <a:t>.</a:t>
            </a:r>
            <a:endParaRPr lang="en-US" sz="2400" dirty="0">
              <a:latin typeface="Segoe Print" panose="02000600000000000000" pitchFamily="2" charset="0"/>
            </a:endParaRPr>
          </a:p>
          <a:p>
            <a:r>
              <a:rPr lang="en-US" sz="2400" dirty="0">
                <a:latin typeface="Segoe Print" panose="02000600000000000000" pitchFamily="2" charset="0"/>
              </a:rPr>
              <a:t>Hemoptysis must be differentiated from expectorated blood from nasopharynx and GIT </a:t>
            </a:r>
          </a:p>
          <a:p>
            <a:pPr marL="0" indent="0">
              <a:buNone/>
            </a:pPr>
            <a:endParaRPr lang="ar-SA" sz="2400" dirty="0"/>
          </a:p>
          <a:p>
            <a:pPr marL="0" indent="0">
              <a:buNone/>
            </a:pPr>
            <a:endParaRPr lang="ar-SA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58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CF9AA-9CA6-8D3A-E9AD-57E1A92E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GB" sz="3400"/>
              <a:t>Features to differentiate between true </a:t>
            </a:r>
            <a:r>
              <a:rPr lang="en-GB" sz="3400" err="1"/>
              <a:t>hemoptysis</a:t>
            </a:r>
            <a:r>
              <a:rPr lang="en-GB" sz="3400"/>
              <a:t> and blood originating from gastrointestinal tract:</a:t>
            </a:r>
            <a:endParaRPr lang="en-US" sz="34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01718-C20E-6EE6-3716-F3B4D0EE6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6482419" cy="4050792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68FA55-6D8E-1318-15DD-A692D7517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10" y="2121408"/>
            <a:ext cx="10386654" cy="40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2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199D2A-1AD7-717D-CA01-28F744CE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E1E02-85E4-B48B-FA4C-1D963EA9E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dirty="0">
                <a:latin typeface="Segoe Print" panose="02000600000000000000" pitchFamily="2" charset="0"/>
              </a:rPr>
              <a:t>The diseases causing hemoptysis may be bronchial, parenchymal, lung vascular, </a:t>
            </a:r>
            <a:r>
              <a:rPr lang="en-US" dirty="0" err="1">
                <a:latin typeface="Segoe Print" panose="02000600000000000000" pitchFamily="2" charset="0"/>
              </a:rPr>
              <a:t>carduvascular</a:t>
            </a:r>
            <a:r>
              <a:rPr lang="en-US" dirty="0">
                <a:latin typeface="Segoe Print" panose="02000600000000000000" pitchFamily="2" charset="0"/>
              </a:rPr>
              <a:t>, or blood disorder.</a:t>
            </a:r>
            <a:endParaRPr lang="ar-SA" dirty="0">
              <a:latin typeface="Segoe Print" panose="02000600000000000000" pitchFamily="2" charset="0"/>
            </a:endParaRPr>
          </a:p>
          <a:p>
            <a:r>
              <a:rPr lang="en-GB" dirty="0">
                <a:latin typeface="Segoe Print" panose="02000600000000000000" pitchFamily="2" charset="0"/>
              </a:rPr>
              <a:t>The bleeding from bronchial tree will be profuse due to</a:t>
            </a:r>
            <a:br>
              <a:rPr lang="en-GB" dirty="0">
                <a:latin typeface="Segoe Print" panose="02000600000000000000" pitchFamily="2" charset="0"/>
              </a:rPr>
            </a:br>
            <a:r>
              <a:rPr lang="en-GB" dirty="0">
                <a:latin typeface="Segoe Print" panose="02000600000000000000" pitchFamily="2" charset="0"/>
              </a:rPr>
              <a:t>high pressure in systemic circulation while bleeding from</a:t>
            </a:r>
            <a:br>
              <a:rPr lang="en-GB" dirty="0">
                <a:latin typeface="Segoe Print" panose="02000600000000000000" pitchFamily="2" charset="0"/>
              </a:rPr>
            </a:br>
            <a:r>
              <a:rPr lang="en-GB" dirty="0">
                <a:latin typeface="Segoe Print" panose="02000600000000000000" pitchFamily="2" charset="0"/>
              </a:rPr>
              <a:t>lung will be small due to low pressure in pulmonary</a:t>
            </a:r>
            <a:br>
              <a:rPr lang="en-GB" dirty="0">
                <a:latin typeface="Segoe Print" panose="02000600000000000000" pitchFamily="2" charset="0"/>
              </a:rPr>
            </a:br>
            <a:r>
              <a:rPr lang="en-GB" dirty="0">
                <a:latin typeface="Segoe Print" panose="02000600000000000000" pitchFamily="2" charset="0"/>
              </a:rPr>
              <a:t>circulation</a:t>
            </a:r>
            <a:endParaRPr lang="en-US" dirty="0">
              <a:latin typeface="Segoe Print" panose="02000600000000000000" pitchFamily="2" charset="0"/>
            </a:endParaRPr>
          </a:p>
          <a:p>
            <a:r>
              <a:rPr lang="en-US" dirty="0">
                <a:latin typeface="Segoe Print" panose="02000600000000000000" pitchFamily="2" charset="0"/>
              </a:rPr>
              <a:t>Hemoptysis most commonly originates from small to medium sized bronchi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40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ACECD-CC65-E764-D6E1-231E32E80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B750F-3BC4-1D73-D488-8513F61DE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Segoe Print" panose="02000600000000000000" pitchFamily="2" charset="0"/>
              </a:rPr>
              <a:t>1.Onset : did it start suddenly or gradually?</a:t>
            </a:r>
            <a:br>
              <a:rPr lang="en-GB" dirty="0">
                <a:latin typeface="Segoe Print" panose="02000600000000000000" pitchFamily="2" charset="0"/>
              </a:rPr>
            </a:br>
            <a:r>
              <a:rPr lang="en-GB" dirty="0">
                <a:latin typeface="Segoe Print" panose="02000600000000000000" pitchFamily="2" charset="0"/>
              </a:rPr>
              <a:t>2. Duration (for how long? Acute/Chronic)</a:t>
            </a:r>
            <a:br>
              <a:rPr lang="en-GB" dirty="0">
                <a:latin typeface="Segoe Print" panose="02000600000000000000" pitchFamily="2" charset="0"/>
              </a:rPr>
            </a:br>
            <a:r>
              <a:rPr lang="en-GB" dirty="0">
                <a:latin typeface="Segoe Print" panose="02000600000000000000" pitchFamily="2" charset="0"/>
              </a:rPr>
              <a:t>3. Number of attacks (Frequency)</a:t>
            </a:r>
            <a:br>
              <a:rPr lang="en-GB" dirty="0">
                <a:latin typeface="Segoe Print" panose="02000600000000000000" pitchFamily="2" charset="0"/>
              </a:rPr>
            </a:br>
            <a:r>
              <a:rPr lang="en-GB" dirty="0">
                <a:latin typeface="Segoe Print" panose="02000600000000000000" pitchFamily="2" charset="0"/>
              </a:rPr>
              <a:t>4. Amount of blood?</a:t>
            </a:r>
            <a:br>
              <a:rPr lang="en-GB" dirty="0">
                <a:latin typeface="Segoe Print" panose="02000600000000000000" pitchFamily="2" charset="0"/>
              </a:rPr>
            </a:br>
            <a:r>
              <a:rPr lang="en-GB" dirty="0">
                <a:latin typeface="Segoe Print" panose="02000600000000000000" pitchFamily="2" charset="0"/>
              </a:rPr>
              <a:t>5. During attack (amount .. </a:t>
            </a:r>
            <a:r>
              <a:rPr lang="en-GB" dirty="0" err="1">
                <a:latin typeface="Segoe Print" panose="02000600000000000000" pitchFamily="2" charset="0"/>
              </a:rPr>
              <a:t>color</a:t>
            </a:r>
            <a:r>
              <a:rPr lang="en-GB" dirty="0">
                <a:latin typeface="Segoe Print" panose="02000600000000000000" pitchFamily="2" charset="0"/>
              </a:rPr>
              <a:t> .. content) is it pure blood or mixed with sputum?</a:t>
            </a:r>
            <a:br>
              <a:rPr lang="en-GB" dirty="0">
                <a:latin typeface="Segoe Print" panose="02000600000000000000" pitchFamily="2" charset="0"/>
              </a:rPr>
            </a:br>
            <a:r>
              <a:rPr lang="en-GB" dirty="0">
                <a:latin typeface="Segoe Print" panose="02000600000000000000" pitchFamily="2" charset="0"/>
              </a:rPr>
              <a:t>6. Bleeding from other sites ( rectal, </a:t>
            </a:r>
            <a:r>
              <a:rPr lang="en-GB" dirty="0" err="1">
                <a:latin typeface="Segoe Print" panose="02000600000000000000" pitchFamily="2" charset="0"/>
              </a:rPr>
              <a:t>hematuria</a:t>
            </a:r>
            <a:r>
              <a:rPr lang="en-GB" dirty="0">
                <a:latin typeface="Segoe Print" panose="02000600000000000000" pitchFamily="2" charset="0"/>
              </a:rPr>
              <a:t> , hematemesis)</a:t>
            </a:r>
            <a:br>
              <a:rPr lang="en-GB" dirty="0">
                <a:latin typeface="Segoe Print" panose="02000600000000000000" pitchFamily="2" charset="0"/>
              </a:rPr>
            </a:br>
            <a:r>
              <a:rPr lang="en-GB" dirty="0">
                <a:latin typeface="Segoe Print" panose="02000600000000000000" pitchFamily="2" charset="0"/>
              </a:rPr>
              <a:t>7. Associated symptoms (fever, chills, night sweats, </a:t>
            </a:r>
            <a:r>
              <a:rPr lang="en-GB" dirty="0" err="1">
                <a:latin typeface="Segoe Print" panose="02000600000000000000" pitchFamily="2" charset="0"/>
              </a:rPr>
              <a:t>mucocutaneous</a:t>
            </a:r>
            <a:r>
              <a:rPr lang="en-GB" dirty="0">
                <a:latin typeface="Segoe Print" panose="02000600000000000000" pitchFamily="2" charset="0"/>
              </a:rPr>
              <a:t> bleeding, weight loss. )</a:t>
            </a:r>
            <a:br>
              <a:rPr lang="en-GB" dirty="0">
                <a:latin typeface="Segoe Print" panose="02000600000000000000" pitchFamily="2" charset="0"/>
              </a:rPr>
            </a:br>
            <a:r>
              <a:rPr lang="en-GB" dirty="0">
                <a:latin typeface="Segoe Print" panose="02000600000000000000" pitchFamily="2" charset="0"/>
              </a:rPr>
              <a:t>8. Past medical history (TB, chronic bronchitis, mitral valve stenosis, previous DVT.)</a:t>
            </a:r>
            <a:br>
              <a:rPr lang="en-GB" dirty="0">
                <a:latin typeface="Segoe Print" panose="02000600000000000000" pitchFamily="2" charset="0"/>
              </a:rPr>
            </a:br>
            <a:r>
              <a:rPr lang="en-GB" dirty="0">
                <a:latin typeface="Segoe Print" panose="02000600000000000000" pitchFamily="2" charset="0"/>
              </a:rPr>
              <a:t>9. Drug history (Anticoagulants, NSAIDs.)</a:t>
            </a:r>
            <a:r>
              <a:rPr lang="en-US" dirty="0">
                <a:latin typeface="Segoe Print" panose="020006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latin typeface="Segoe Print" panose="02000600000000000000" pitchFamily="2" charset="0"/>
              </a:rPr>
              <a:t>10</a:t>
            </a:r>
            <a:r>
              <a:rPr lang="en-US" dirty="0">
                <a:latin typeface="Segoe Print" panose="02000600000000000000" pitchFamily="2" charset="0"/>
              </a:rPr>
              <a:t>. Smoking and recent travels</a:t>
            </a:r>
            <a:endParaRPr lang="en-GB" dirty="0">
              <a:latin typeface="Segoe Print" panose="020006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75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E4515-85AC-0EE2-6408-C551EA27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Physical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64763-2225-4F7D-99CA-6332D17BA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latin typeface="Segoe Print" panose="02000600000000000000" pitchFamily="2" charset="0"/>
              </a:rPr>
              <a:t>Physical examination </a:t>
            </a:r>
          </a:p>
          <a:p>
            <a:pPr marL="0" indent="0">
              <a:buNone/>
            </a:pPr>
            <a:r>
              <a:rPr lang="en-US">
                <a:latin typeface="Segoe Print" panose="02000600000000000000" pitchFamily="2" charset="0"/>
              </a:rPr>
              <a:t>1. Appearance of the Patient </a:t>
            </a:r>
          </a:p>
          <a:p>
            <a:pPr marL="0" indent="0">
              <a:buNone/>
            </a:pPr>
            <a:r>
              <a:rPr lang="en-US">
                <a:latin typeface="Segoe Print" panose="02000600000000000000" pitchFamily="2" charset="0"/>
              </a:rPr>
              <a:t>• Patients with hemoptysis usually appear anxious. </a:t>
            </a:r>
          </a:p>
          <a:p>
            <a:pPr marL="0" indent="0">
              <a:buNone/>
            </a:pPr>
            <a:r>
              <a:rPr lang="en-US">
                <a:latin typeface="Segoe Print" panose="02000600000000000000" pitchFamily="2" charset="0"/>
              </a:rPr>
              <a:t>• Patients with massive hemoptysis usually appear critically ill. </a:t>
            </a:r>
          </a:p>
          <a:p>
            <a:pPr marL="0" indent="0">
              <a:buNone/>
            </a:pPr>
            <a:r>
              <a:rPr lang="en-US">
                <a:latin typeface="Segoe Print" panose="02000600000000000000" pitchFamily="2" charset="0"/>
              </a:rPr>
              <a:t>2. Vital signs </a:t>
            </a:r>
          </a:p>
          <a:p>
            <a:pPr marL="0" indent="0">
              <a:buNone/>
            </a:pPr>
            <a:r>
              <a:rPr lang="en-US">
                <a:latin typeface="Segoe Print" panose="02000600000000000000" pitchFamily="2" charset="0"/>
              </a:rPr>
              <a:t>• Are reviewed for fever, tachycardia, tachypnea, and low oxygen saturation. </a:t>
            </a:r>
          </a:p>
          <a:p>
            <a:pPr marL="0" indent="0">
              <a:buNone/>
            </a:pPr>
            <a:r>
              <a:rPr lang="en-US">
                <a:latin typeface="Segoe Print" panose="02000600000000000000" pitchFamily="2" charset="0"/>
              </a:rPr>
              <a:t>• Constitutional signs (eg, cachexia) and level of patient distress (eg, accessory muscle use, pursed lip breathing, agitation, decreased level of consciousness) should also be noted</a:t>
            </a: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90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DB36C-BF44-1348-566E-E6B7C09F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Physical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24103-0DC2-9BBA-183A-5C540A552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>
                <a:latin typeface="Segoe Print" panose="02000600000000000000" pitchFamily="2" charset="0"/>
              </a:rPr>
              <a:t>3. Lung examination, including:</a:t>
            </a:r>
          </a:p>
          <a:p>
            <a:r>
              <a:rPr lang="en-US" sz="1400" dirty="0">
                <a:latin typeface="Segoe Print" panose="02000600000000000000" pitchFamily="2" charset="0"/>
              </a:rPr>
              <a:t> adequacy of air entry and exit, symmetry of breath sounds, and presence of crackles, stridor, and wheezing. </a:t>
            </a:r>
          </a:p>
          <a:p>
            <a:r>
              <a:rPr lang="en-US" sz="1400" dirty="0">
                <a:latin typeface="Segoe Print" panose="02000600000000000000" pitchFamily="2" charset="0"/>
              </a:rPr>
              <a:t>Signs of consolidation (</a:t>
            </a:r>
            <a:r>
              <a:rPr lang="en-US" sz="1400" dirty="0" err="1">
                <a:latin typeface="Segoe Print" panose="02000600000000000000" pitchFamily="2" charset="0"/>
              </a:rPr>
              <a:t>eg</a:t>
            </a:r>
            <a:r>
              <a:rPr lang="en-US" sz="1400" dirty="0">
                <a:latin typeface="Segoe Print" panose="02000600000000000000" pitchFamily="2" charset="0"/>
              </a:rPr>
              <a:t>, egophony, dullness to percussion) should be sought. </a:t>
            </a:r>
          </a:p>
          <a:p>
            <a:r>
              <a:rPr lang="en-US" sz="1400" dirty="0">
                <a:latin typeface="Segoe Print" panose="02000600000000000000" pitchFamily="2" charset="0"/>
              </a:rPr>
              <a:t>The cervical and supraclavicular areas should be inspected and palpated for lymphadenopathy (suggesting </a:t>
            </a:r>
          </a:p>
          <a:p>
            <a:pPr marL="0" indent="0">
              <a:buNone/>
            </a:pPr>
            <a:r>
              <a:rPr lang="en-US" sz="1400" dirty="0">
                <a:latin typeface="Segoe Print" panose="02000600000000000000" pitchFamily="2" charset="0"/>
              </a:rPr>
              <a:t>cancer or TB). </a:t>
            </a:r>
          </a:p>
          <a:p>
            <a:pPr marL="0" indent="0">
              <a:buNone/>
            </a:pPr>
            <a:r>
              <a:rPr lang="en-US" sz="1400" dirty="0">
                <a:latin typeface="Segoe Print" panose="02000600000000000000" pitchFamily="2" charset="0"/>
              </a:rPr>
              <a:t>4. Neck veins should be inspected for distention, and the legs and presacral area should be palpated for </a:t>
            </a:r>
          </a:p>
          <a:p>
            <a:pPr marL="0" indent="0">
              <a:buNone/>
            </a:pPr>
            <a:r>
              <a:rPr lang="en-US" sz="1400" dirty="0">
                <a:latin typeface="Segoe Print" panose="02000600000000000000" pitchFamily="2" charset="0"/>
              </a:rPr>
              <a:t>pitting edema (suggesting heart failure). </a:t>
            </a:r>
          </a:p>
          <a:p>
            <a:pPr marL="0" indent="0">
              <a:buNone/>
            </a:pPr>
            <a:r>
              <a:rPr lang="en-US" sz="1400" dirty="0">
                <a:latin typeface="Segoe Print" panose="02000600000000000000" pitchFamily="2" charset="0"/>
              </a:rPr>
              <a:t>5.Heart sounds should be auscultated with notation of any extra heart sounds or murmur that might support </a:t>
            </a:r>
          </a:p>
          <a:p>
            <a:pPr marL="0" indent="0">
              <a:buNone/>
            </a:pPr>
            <a:r>
              <a:rPr lang="en-US" sz="1400" dirty="0">
                <a:latin typeface="Segoe Print" panose="02000600000000000000" pitchFamily="2" charset="0"/>
              </a:rPr>
              <a:t>a diagnosis of heart failure and elevated pulmonary pressure </a:t>
            </a:r>
          </a:p>
          <a:p>
            <a:pPr marL="0" indent="0">
              <a:buNone/>
            </a:pPr>
            <a:r>
              <a:rPr lang="en-US" sz="1400" dirty="0">
                <a:latin typeface="Segoe Print" panose="02000600000000000000" pitchFamily="2" charset="0"/>
              </a:rPr>
              <a:t>6. The abdominal examination should focus on signs of hepatic congestion or masses, which could suggest </a:t>
            </a:r>
          </a:p>
          <a:p>
            <a:pPr marL="0" indent="0">
              <a:buNone/>
            </a:pPr>
            <a:r>
              <a:rPr lang="en-US" sz="1400" dirty="0">
                <a:latin typeface="Segoe Print" panose="02000600000000000000" pitchFamily="2" charset="0"/>
              </a:rPr>
              <a:t>either cancer or hematemesis from potential esophageal varices.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063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72ADDC910FCF2242A33E01A2549860A4" ma:contentTypeVersion="7" ma:contentTypeDescription="إنشاء مستند جديد." ma:contentTypeScope="" ma:versionID="b81245dc342ef651c1c333e01d296932">
  <xsd:schema xmlns:xsd="http://www.w3.org/2001/XMLSchema" xmlns:xs="http://www.w3.org/2001/XMLSchema" xmlns:p="http://schemas.microsoft.com/office/2006/metadata/properties" xmlns:ns3="dddf0951-059c-4ac6-9367-15921c92429c" xmlns:ns4="08e4e8c4-d0aa-4217-90d9-51f7d88375cc" targetNamespace="http://schemas.microsoft.com/office/2006/metadata/properties" ma:root="true" ma:fieldsID="330947c0c4ca08fd67d7cb8d2c1ec0f9" ns3:_="" ns4:_="">
    <xsd:import namespace="dddf0951-059c-4ac6-9367-15921c92429c"/>
    <xsd:import namespace="08e4e8c4-d0aa-4217-90d9-51f7d88375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f0951-059c-4ac6-9367-15921c9242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4e8c4-d0aa-4217-90d9-51f7d88375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تجزئة تلميح المشاركة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7D7654-4EA5-4D7A-B117-A91C714197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df0951-059c-4ac6-9367-15921c92429c"/>
    <ds:schemaRef ds:uri="08e4e8c4-d0aa-4217-90d9-51f7d88375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42D6A1-B810-4005-83CE-B2BCB8FD32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B958CD-9AA2-4D4F-BD08-387BA478ADA7}">
  <ds:schemaRefs>
    <ds:schemaRef ds:uri="http://purl.org/dc/terms/"/>
    <ds:schemaRef ds:uri="http://schemas.microsoft.com/office/2006/documentManagement/types"/>
    <ds:schemaRef ds:uri="08e4e8c4-d0aa-4217-90d9-51f7d88375cc"/>
    <ds:schemaRef ds:uri="http://www.w3.org/XML/1998/namespace"/>
    <ds:schemaRef ds:uri="dddf0951-059c-4ac6-9367-15921c92429c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477</TotalTime>
  <Words>1397</Words>
  <Application>Microsoft Office PowerPoint</Application>
  <PresentationFormat>Widescreen</PresentationFormat>
  <Paragraphs>130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Britannic Bold</vt:lpstr>
      <vt:lpstr>Calibri</vt:lpstr>
      <vt:lpstr>Rockwell Extra Bold</vt:lpstr>
      <vt:lpstr>Segoe Print</vt:lpstr>
      <vt:lpstr>Wingdings</vt:lpstr>
      <vt:lpstr>Wood Type</vt:lpstr>
      <vt:lpstr>Hemoptysis</vt:lpstr>
      <vt:lpstr>Intro</vt:lpstr>
      <vt:lpstr>Intro</vt:lpstr>
      <vt:lpstr>Intro</vt:lpstr>
      <vt:lpstr>Features to differentiate between true hemoptysis and blood originating from gastrointestinal tract:</vt:lpstr>
      <vt:lpstr>Intro</vt:lpstr>
      <vt:lpstr>History</vt:lpstr>
      <vt:lpstr>Physical examination</vt:lpstr>
      <vt:lpstr>Physical exam</vt:lpstr>
      <vt:lpstr>Physical exam</vt:lpstr>
      <vt:lpstr>PowerPoint Presentation</vt:lpstr>
      <vt:lpstr>Common causes</vt:lpstr>
      <vt:lpstr>Common causes</vt:lpstr>
      <vt:lpstr>Common causes</vt:lpstr>
      <vt:lpstr>Investigations</vt:lpstr>
      <vt:lpstr>Laboratory studies</vt:lpstr>
      <vt:lpstr>Chest X-ray</vt:lpstr>
      <vt:lpstr>PowerPoint Presentation</vt:lpstr>
      <vt:lpstr>bronchoscopy</vt:lpstr>
      <vt:lpstr>PowerPoint Presentation</vt:lpstr>
      <vt:lpstr>PowerPoint Presentation</vt:lpstr>
      <vt:lpstr>PowerPoint Presentation</vt:lpstr>
      <vt:lpstr>Management </vt:lpstr>
      <vt:lpstr>management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hemoptysis</dc:title>
  <dc:creator>ايمن اياد سعيد الشيخ قاسم</dc:creator>
  <cp:lastModifiedBy>ايمن اياد سعيد الشيخ قاسم</cp:lastModifiedBy>
  <cp:revision>11</cp:revision>
  <dcterms:created xsi:type="dcterms:W3CDTF">2023-10-08T15:28:42Z</dcterms:created>
  <dcterms:modified xsi:type="dcterms:W3CDTF">2023-10-14T18:17:53Z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0x01010072ADDC910FCF2242A33E01A2549860A4</vt:lpwstr>
  </property>
</Properties>
</file>