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9" r:id="rId3"/>
  </p:sldMasterIdLst>
  <p:notesMasterIdLst>
    <p:notesMasterId r:id="rId25"/>
  </p:notesMasterIdLst>
  <p:sldIdLst>
    <p:sldId id="256" r:id="rId4"/>
    <p:sldId id="257" r:id="rId5"/>
    <p:sldId id="258" r:id="rId6"/>
    <p:sldId id="259" r:id="rId7"/>
    <p:sldId id="262" r:id="rId8"/>
    <p:sldId id="273" r:id="rId9"/>
    <p:sldId id="260" r:id="rId10"/>
    <p:sldId id="261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4" r:id="rId20"/>
    <p:sldId id="271" r:id="rId21"/>
    <p:sldId id="276" r:id="rId22"/>
    <p:sldId id="272" r:id="rId23"/>
    <p:sldId id="275" r:id="rId24"/>
  </p:sldIdLst>
  <p:sldSz cx="9144000" cy="6858000" type="screen4x3"/>
  <p:notesSz cx="6858000" cy="9144000"/>
  <p:defaultTextStyle>
    <a:defPPr>
      <a:defRPr lang="ar-SA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66"/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 /><Relationship Id="rId13" Type="http://schemas.openxmlformats.org/officeDocument/2006/relationships/slide" Target="slides/slide10.xml" /><Relationship Id="rId18" Type="http://schemas.openxmlformats.org/officeDocument/2006/relationships/slide" Target="slides/slide15.xml" /><Relationship Id="rId26" Type="http://schemas.openxmlformats.org/officeDocument/2006/relationships/presProps" Target="presProps.xml" /><Relationship Id="rId3" Type="http://schemas.openxmlformats.org/officeDocument/2006/relationships/slideMaster" Target="slideMasters/slideMaster1.xml" /><Relationship Id="rId21" Type="http://schemas.openxmlformats.org/officeDocument/2006/relationships/slide" Target="slides/slide18.xml" /><Relationship Id="rId7" Type="http://schemas.openxmlformats.org/officeDocument/2006/relationships/slide" Target="slides/slide4.xml" /><Relationship Id="rId12" Type="http://schemas.openxmlformats.org/officeDocument/2006/relationships/slide" Target="slides/slide9.xml" /><Relationship Id="rId17" Type="http://schemas.openxmlformats.org/officeDocument/2006/relationships/slide" Target="slides/slide14.xml" /><Relationship Id="rId25" Type="http://schemas.openxmlformats.org/officeDocument/2006/relationships/notesMaster" Target="notesMasters/notesMaster1.xml" /><Relationship Id="rId2" Type="http://schemas.openxmlformats.org/officeDocument/2006/relationships/customXml" Target="../customXml/item2.xml" /><Relationship Id="rId16" Type="http://schemas.openxmlformats.org/officeDocument/2006/relationships/slide" Target="slides/slide13.xml" /><Relationship Id="rId20" Type="http://schemas.openxmlformats.org/officeDocument/2006/relationships/slide" Target="slides/slide17.xml" /><Relationship Id="rId29" Type="http://schemas.openxmlformats.org/officeDocument/2006/relationships/tableStyles" Target="tableStyles.xml" /><Relationship Id="rId1" Type="http://schemas.openxmlformats.org/officeDocument/2006/relationships/customXml" Target="../customXml/item1.xml" /><Relationship Id="rId6" Type="http://schemas.openxmlformats.org/officeDocument/2006/relationships/slide" Target="slides/slide3.xml" /><Relationship Id="rId11" Type="http://schemas.openxmlformats.org/officeDocument/2006/relationships/slide" Target="slides/slide8.xml" /><Relationship Id="rId24" Type="http://schemas.openxmlformats.org/officeDocument/2006/relationships/slide" Target="slides/slide21.xml" /><Relationship Id="rId5" Type="http://schemas.openxmlformats.org/officeDocument/2006/relationships/slide" Target="slides/slide2.xml" /><Relationship Id="rId15" Type="http://schemas.openxmlformats.org/officeDocument/2006/relationships/slide" Target="slides/slide12.xml" /><Relationship Id="rId23" Type="http://schemas.openxmlformats.org/officeDocument/2006/relationships/slide" Target="slides/slide20.xml" /><Relationship Id="rId28" Type="http://schemas.openxmlformats.org/officeDocument/2006/relationships/theme" Target="theme/theme1.xml" /><Relationship Id="rId10" Type="http://schemas.openxmlformats.org/officeDocument/2006/relationships/slide" Target="slides/slide7.xml" /><Relationship Id="rId19" Type="http://schemas.openxmlformats.org/officeDocument/2006/relationships/slide" Target="slides/slide16.xml" /><Relationship Id="rId4" Type="http://schemas.openxmlformats.org/officeDocument/2006/relationships/slide" Target="slides/slide1.xml" /><Relationship Id="rId9" Type="http://schemas.openxmlformats.org/officeDocument/2006/relationships/slide" Target="slides/slide6.xml" /><Relationship Id="rId14" Type="http://schemas.openxmlformats.org/officeDocument/2006/relationships/slide" Target="slides/slide11.xml" /><Relationship Id="rId22" Type="http://schemas.openxmlformats.org/officeDocument/2006/relationships/slide" Target="slides/slide19.xml" /><Relationship Id="rId27" Type="http://schemas.openxmlformats.org/officeDocument/2006/relationships/viewProps" Target="viewProps.xml" 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41C535C6-24BD-41EF-BA95-CFBB8006D286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rtl="1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93969806-50A2-4CF6-AC56-99376CBCCDFF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1588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1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30C5B5BE-66A4-4276-B5E2-2C7826466432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7" name="Rectangle 5">
            <a:extLst>
              <a:ext uri="{FF2B5EF4-FFF2-40B4-BE49-F238E27FC236}">
                <a16:creationId xmlns:a16="http://schemas.microsoft.com/office/drawing/2014/main" id="{2DCC5B0F-E2F5-474B-AFCE-FA36A8E7F646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3318" name="Rectangle 6">
            <a:extLst>
              <a:ext uri="{FF2B5EF4-FFF2-40B4-BE49-F238E27FC236}">
                <a16:creationId xmlns:a16="http://schemas.microsoft.com/office/drawing/2014/main" id="{D0686CCA-5D64-4481-A49E-8E2DE06E3867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388620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rtl="1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9" name="Rectangle 7">
            <a:extLst>
              <a:ext uri="{FF2B5EF4-FFF2-40B4-BE49-F238E27FC236}">
                <a16:creationId xmlns:a16="http://schemas.microsoft.com/office/drawing/2014/main" id="{12D89ACC-B5E7-42AC-8A48-F546BA888A4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1588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1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BE4D49A5-54BF-4C48-8A74-0B0AF0D9EDD8}" type="slidenum">
              <a:rPr lang="ar-SA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>
            <a:extLst>
              <a:ext uri="{FF2B5EF4-FFF2-40B4-BE49-F238E27FC236}">
                <a16:creationId xmlns:a16="http://schemas.microsoft.com/office/drawing/2014/main" id="{7BFF3CEF-D634-4102-A43E-A3E324EA88D8}"/>
              </a:ext>
            </a:extLst>
          </p:cNvPr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5" name="Group 3">
              <a:extLst>
                <a:ext uri="{FF2B5EF4-FFF2-40B4-BE49-F238E27FC236}">
                  <a16:creationId xmlns:a16="http://schemas.microsoft.com/office/drawing/2014/main" id="{9AF2E06D-EC94-485A-9283-970DC679E1F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85" y="1604"/>
              <a:ext cx="449" cy="299"/>
              <a:chOff x="720" y="336"/>
              <a:chExt cx="624" cy="432"/>
            </a:xfrm>
          </p:grpSpPr>
          <p:sp>
            <p:nvSpPr>
              <p:cNvPr id="12" name="Rectangle 4">
                <a:extLst>
                  <a:ext uri="{FF2B5EF4-FFF2-40B4-BE49-F238E27FC236}">
                    <a16:creationId xmlns:a16="http://schemas.microsoft.com/office/drawing/2014/main" id="{9AA0B279-23E5-4F2F-834D-C24ADC40112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 wrap="none" anchor="ctr"/>
              <a:lstStyle>
                <a:lvl1pPr algn="r" rtl="1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 algn="r" rtl="1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 algn="r" rtl="1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 algn="r" rtl="1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 algn="r" rtl="1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/>
              </a:p>
            </p:txBody>
          </p:sp>
          <p:sp>
            <p:nvSpPr>
              <p:cNvPr id="13" name="Rectangle 5">
                <a:extLst>
                  <a:ext uri="{FF2B5EF4-FFF2-40B4-BE49-F238E27FC236}">
                    <a16:creationId xmlns:a16="http://schemas.microsoft.com/office/drawing/2014/main" id="{1BDA75F7-99D8-47E8-87FD-A944882F619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</p:spPr>
            <p:txBody>
              <a:bodyPr wrap="none" anchor="ctr"/>
              <a:lstStyle>
                <a:lvl1pPr algn="r" rtl="1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 algn="r" rtl="1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 algn="r" rtl="1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 algn="r" rtl="1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 algn="r" rtl="1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/>
              </a:p>
            </p:txBody>
          </p:sp>
        </p:grpSp>
        <p:grpSp>
          <p:nvGrpSpPr>
            <p:cNvPr id="6" name="Group 6">
              <a:extLst>
                <a:ext uri="{FF2B5EF4-FFF2-40B4-BE49-F238E27FC236}">
                  <a16:creationId xmlns:a16="http://schemas.microsoft.com/office/drawing/2014/main" id="{7FA9D32A-A2C5-4963-9E65-9B2321FE037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63" y="1870"/>
              <a:ext cx="466" cy="299"/>
              <a:chOff x="912" y="2640"/>
              <a:chExt cx="672" cy="432"/>
            </a:xfrm>
          </p:grpSpPr>
          <p:sp>
            <p:nvSpPr>
              <p:cNvPr id="10" name="Rectangle 7">
                <a:extLst>
                  <a:ext uri="{FF2B5EF4-FFF2-40B4-BE49-F238E27FC236}">
                    <a16:creationId xmlns:a16="http://schemas.microsoft.com/office/drawing/2014/main" id="{F6FD04CC-D31F-444B-891B-C6680A29716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wrap="none" anchor="ctr"/>
              <a:lstStyle>
                <a:lvl1pPr algn="r" rtl="1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 algn="r" rtl="1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 algn="r" rtl="1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 algn="r" rtl="1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 algn="r" rtl="1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/>
              </a:p>
            </p:txBody>
          </p:sp>
          <p:sp>
            <p:nvSpPr>
              <p:cNvPr id="11" name="Rectangle 8">
                <a:extLst>
                  <a:ext uri="{FF2B5EF4-FFF2-40B4-BE49-F238E27FC236}">
                    <a16:creationId xmlns:a16="http://schemas.microsoft.com/office/drawing/2014/main" id="{44180CD4-75C7-4C67-84F6-667E3151CAE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</p:spPr>
            <p:txBody>
              <a:bodyPr wrap="none" anchor="ctr"/>
              <a:lstStyle>
                <a:lvl1pPr algn="r" rtl="1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1pPr>
                <a:lvl2pPr marL="742950" indent="-285750" algn="r" rtl="1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2pPr>
                <a:lvl3pPr marL="1143000" indent="-228600" algn="r" rtl="1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3pPr>
                <a:lvl4pPr marL="1600200" indent="-228600" algn="r" rtl="1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4pPr>
                <a:lvl5pPr marL="2057400" indent="-228600" algn="r" rtl="1"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5pPr>
                <a:lvl6pPr marL="25146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6pPr>
                <a:lvl7pPr marL="29718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7pPr>
                <a:lvl8pPr marL="34290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8pPr>
                <a:lvl9pPr marL="38862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/>
              </a:p>
            </p:txBody>
          </p:sp>
        </p:grpSp>
        <p:sp>
          <p:nvSpPr>
            <p:cNvPr id="7" name="Rectangle 9">
              <a:extLst>
                <a:ext uri="{FF2B5EF4-FFF2-40B4-BE49-F238E27FC236}">
                  <a16:creationId xmlns:a16="http://schemas.microsoft.com/office/drawing/2014/main" id="{10905DE3-8FD0-4124-AEA7-F69F2F31DE7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</p:spPr>
          <p:txBody>
            <a:bodyPr wrap="none" anchor="ctr"/>
            <a:lstStyle>
              <a:lvl1pPr algn="r" rtl="1">
                <a:defRPr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algn="r" rtl="1">
                <a:defRPr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algn="r" rtl="1">
                <a:defRPr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algn="r" rtl="1">
                <a:defRPr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algn="r" rtl="1">
                <a:defRPr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8" name="Rectangle 10">
              <a:extLst>
                <a:ext uri="{FF2B5EF4-FFF2-40B4-BE49-F238E27FC236}">
                  <a16:creationId xmlns:a16="http://schemas.microsoft.com/office/drawing/2014/main" id="{B9C83929-D433-4FEF-AD2A-B295D45F47E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txBody>
            <a:bodyPr wrap="none" anchor="ctr"/>
            <a:lstStyle>
              <a:lvl1pPr algn="r" rtl="1">
                <a:defRPr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algn="r" rtl="1">
                <a:defRPr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algn="r" rtl="1">
                <a:defRPr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algn="r" rtl="1">
                <a:defRPr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algn="r" rtl="1">
                <a:defRPr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9" name="Rectangle 11">
              <a:extLst>
                <a:ext uri="{FF2B5EF4-FFF2-40B4-BE49-F238E27FC236}">
                  <a16:creationId xmlns:a16="http://schemas.microsoft.com/office/drawing/2014/main" id="{C2ECB067-E21B-44D0-9CE6-727B7621F295}"/>
                </a:ext>
              </a:extLst>
            </p:cNvPr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</p:spPr>
          <p:txBody>
            <a:bodyPr wrap="none" anchor="ctr"/>
            <a:lstStyle>
              <a:lvl1pPr algn="r" rtl="1">
                <a:defRPr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 algn="r" rtl="1">
                <a:defRPr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 algn="r" rtl="1">
                <a:defRPr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 algn="r" rtl="1">
                <a:defRPr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 algn="r" rtl="1">
                <a:defRPr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</p:grpSp>
      <p:sp>
        <p:nvSpPr>
          <p:cNvPr id="5132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133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4" name="Rectangle 14">
            <a:extLst>
              <a:ext uri="{FF2B5EF4-FFF2-40B4-BE49-F238E27FC236}">
                <a16:creationId xmlns:a16="http://schemas.microsoft.com/office/drawing/2014/main" id="{F1C2CFC6-5E29-44B5-B608-E1F7D8CE5A7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" name="Rectangle 15">
            <a:extLst>
              <a:ext uri="{FF2B5EF4-FFF2-40B4-BE49-F238E27FC236}">
                <a16:creationId xmlns:a16="http://schemas.microsoft.com/office/drawing/2014/main" id="{0817106E-78E2-480F-A7ED-E61256C016D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" name="Rectangle 16">
            <a:extLst>
              <a:ext uri="{FF2B5EF4-FFF2-40B4-BE49-F238E27FC236}">
                <a16:creationId xmlns:a16="http://schemas.microsoft.com/office/drawing/2014/main" id="{E3AB4549-1758-4B63-ABEA-46D3BE60A7B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E9F902F6-E41C-48D2-80D1-DA06C7F6347E}" type="slidenum">
              <a:rPr lang="ar-SA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712566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1">
            <a:extLst>
              <a:ext uri="{FF2B5EF4-FFF2-40B4-BE49-F238E27FC236}">
                <a16:creationId xmlns:a16="http://schemas.microsoft.com/office/drawing/2014/main" id="{05593FDE-41D6-4E89-8CFA-2717EFD5FED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>
            <a:extLst>
              <a:ext uri="{FF2B5EF4-FFF2-40B4-BE49-F238E27FC236}">
                <a16:creationId xmlns:a16="http://schemas.microsoft.com/office/drawing/2014/main" id="{279B6FE2-7415-4A99-8217-EBE49D66E56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>
            <a:extLst>
              <a:ext uri="{FF2B5EF4-FFF2-40B4-BE49-F238E27FC236}">
                <a16:creationId xmlns:a16="http://schemas.microsoft.com/office/drawing/2014/main" id="{C42B6850-7EE7-4296-9A9E-430FDA5D218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66FDAE-4683-4725-A070-C808930E4C33}" type="slidenum">
              <a:rPr lang="ar-SA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683828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1">
            <a:extLst>
              <a:ext uri="{FF2B5EF4-FFF2-40B4-BE49-F238E27FC236}">
                <a16:creationId xmlns:a16="http://schemas.microsoft.com/office/drawing/2014/main" id="{50AFFF22-4BA9-4F3A-9FD6-9D24BAF6692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>
            <a:extLst>
              <a:ext uri="{FF2B5EF4-FFF2-40B4-BE49-F238E27FC236}">
                <a16:creationId xmlns:a16="http://schemas.microsoft.com/office/drawing/2014/main" id="{9842F37C-A5F0-4567-A3C0-7ED2A6966BA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>
            <a:extLst>
              <a:ext uri="{FF2B5EF4-FFF2-40B4-BE49-F238E27FC236}">
                <a16:creationId xmlns:a16="http://schemas.microsoft.com/office/drawing/2014/main" id="{305A5AE8-C1CD-4247-809D-7DFE75B2249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CD88E0-5BB2-429B-B786-579A7BC7F63D}" type="slidenum">
              <a:rPr lang="ar-SA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874759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1">
            <a:extLst>
              <a:ext uri="{FF2B5EF4-FFF2-40B4-BE49-F238E27FC236}">
                <a16:creationId xmlns:a16="http://schemas.microsoft.com/office/drawing/2014/main" id="{E346DDEE-48D1-401A-8D79-336A4A2C013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>
            <a:extLst>
              <a:ext uri="{FF2B5EF4-FFF2-40B4-BE49-F238E27FC236}">
                <a16:creationId xmlns:a16="http://schemas.microsoft.com/office/drawing/2014/main" id="{AB5649ED-3D8B-4BD6-AC41-EDACF3F1D08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>
            <a:extLst>
              <a:ext uri="{FF2B5EF4-FFF2-40B4-BE49-F238E27FC236}">
                <a16:creationId xmlns:a16="http://schemas.microsoft.com/office/drawing/2014/main" id="{F9232DFF-0A3F-4BCE-A796-F3B6E12AC6A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F73355-0C82-4BBB-B345-3BFBF8928051}" type="slidenum">
              <a:rPr lang="ar-SA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793675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1">
            <a:extLst>
              <a:ext uri="{FF2B5EF4-FFF2-40B4-BE49-F238E27FC236}">
                <a16:creationId xmlns:a16="http://schemas.microsoft.com/office/drawing/2014/main" id="{A68C8B2A-E8FC-49B4-9D87-199DDB44CD6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>
            <a:extLst>
              <a:ext uri="{FF2B5EF4-FFF2-40B4-BE49-F238E27FC236}">
                <a16:creationId xmlns:a16="http://schemas.microsoft.com/office/drawing/2014/main" id="{59EF1F74-F44D-48A0-B4EC-B8133250A05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>
            <a:extLst>
              <a:ext uri="{FF2B5EF4-FFF2-40B4-BE49-F238E27FC236}">
                <a16:creationId xmlns:a16="http://schemas.microsoft.com/office/drawing/2014/main" id="{42C1C9B5-8E0F-4C57-B44E-DEE02478C63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880C94-AF51-47DD-AED7-23507B20DA56}" type="slidenum">
              <a:rPr lang="ar-SA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931007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1">
            <a:extLst>
              <a:ext uri="{FF2B5EF4-FFF2-40B4-BE49-F238E27FC236}">
                <a16:creationId xmlns:a16="http://schemas.microsoft.com/office/drawing/2014/main" id="{D2254EC3-A133-480B-B3A5-F15C0DBEA13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>
            <a:extLst>
              <a:ext uri="{FF2B5EF4-FFF2-40B4-BE49-F238E27FC236}">
                <a16:creationId xmlns:a16="http://schemas.microsoft.com/office/drawing/2014/main" id="{8E75B447-40C9-48CA-AD20-0F9D9B3305B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>
            <a:extLst>
              <a:ext uri="{FF2B5EF4-FFF2-40B4-BE49-F238E27FC236}">
                <a16:creationId xmlns:a16="http://schemas.microsoft.com/office/drawing/2014/main" id="{AE6DC48D-85C5-46C8-A612-F8ED39F324A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4B39BC-BD8D-40D8-A5F7-FBB8629F8E05}" type="slidenum">
              <a:rPr lang="ar-SA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199687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1">
            <a:extLst>
              <a:ext uri="{FF2B5EF4-FFF2-40B4-BE49-F238E27FC236}">
                <a16:creationId xmlns:a16="http://schemas.microsoft.com/office/drawing/2014/main" id="{1F26D507-9299-4A80-91A6-3C3C087C26F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2">
            <a:extLst>
              <a:ext uri="{FF2B5EF4-FFF2-40B4-BE49-F238E27FC236}">
                <a16:creationId xmlns:a16="http://schemas.microsoft.com/office/drawing/2014/main" id="{36667068-055D-48BC-AB63-8AA9342B066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3">
            <a:extLst>
              <a:ext uri="{FF2B5EF4-FFF2-40B4-BE49-F238E27FC236}">
                <a16:creationId xmlns:a16="http://schemas.microsoft.com/office/drawing/2014/main" id="{5189E563-BABA-42F1-BBDB-90ACF4FD85D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106388-6B13-4B26-BE90-4AE072CAAA2E}" type="slidenum">
              <a:rPr lang="ar-SA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023940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1">
            <a:extLst>
              <a:ext uri="{FF2B5EF4-FFF2-40B4-BE49-F238E27FC236}">
                <a16:creationId xmlns:a16="http://schemas.microsoft.com/office/drawing/2014/main" id="{C2EB89FD-B9CF-4526-BEE5-C7117A80E55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2">
            <a:extLst>
              <a:ext uri="{FF2B5EF4-FFF2-40B4-BE49-F238E27FC236}">
                <a16:creationId xmlns:a16="http://schemas.microsoft.com/office/drawing/2014/main" id="{3D3982FA-347B-45A3-9B37-BE557FE1162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3">
            <a:extLst>
              <a:ext uri="{FF2B5EF4-FFF2-40B4-BE49-F238E27FC236}">
                <a16:creationId xmlns:a16="http://schemas.microsoft.com/office/drawing/2014/main" id="{0E6C4FFE-C903-4F8C-A0BC-D2ACFC81289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2B11F8-FBB4-4425-8EC1-42DF42F171C8}" type="slidenum">
              <a:rPr lang="ar-SA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842214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>
            <a:extLst>
              <a:ext uri="{FF2B5EF4-FFF2-40B4-BE49-F238E27FC236}">
                <a16:creationId xmlns:a16="http://schemas.microsoft.com/office/drawing/2014/main" id="{3844796E-1B0E-45F1-BE2B-DDD580214D4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2">
            <a:extLst>
              <a:ext uri="{FF2B5EF4-FFF2-40B4-BE49-F238E27FC236}">
                <a16:creationId xmlns:a16="http://schemas.microsoft.com/office/drawing/2014/main" id="{E7DE3E33-FD34-485B-96F6-1F210EB1DF7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3">
            <a:extLst>
              <a:ext uri="{FF2B5EF4-FFF2-40B4-BE49-F238E27FC236}">
                <a16:creationId xmlns:a16="http://schemas.microsoft.com/office/drawing/2014/main" id="{A31BCCB8-54DD-4785-9116-7D1BC5A9893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BD4C39-5633-4138-82BE-CB77203BD1FE}" type="slidenum">
              <a:rPr lang="ar-SA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685991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1">
            <a:extLst>
              <a:ext uri="{FF2B5EF4-FFF2-40B4-BE49-F238E27FC236}">
                <a16:creationId xmlns:a16="http://schemas.microsoft.com/office/drawing/2014/main" id="{F507BE6C-7290-4D1C-8981-C9361FB9F9C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>
            <a:extLst>
              <a:ext uri="{FF2B5EF4-FFF2-40B4-BE49-F238E27FC236}">
                <a16:creationId xmlns:a16="http://schemas.microsoft.com/office/drawing/2014/main" id="{A25DA181-37B1-461C-8415-FBB79143F8A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>
            <a:extLst>
              <a:ext uri="{FF2B5EF4-FFF2-40B4-BE49-F238E27FC236}">
                <a16:creationId xmlns:a16="http://schemas.microsoft.com/office/drawing/2014/main" id="{7770217F-8827-4725-9815-334FA549F4D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5CE0D8-5AF5-4CD5-A18A-0F0F6EC42A8B}" type="slidenum">
              <a:rPr lang="ar-SA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937657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1">
            <a:extLst>
              <a:ext uri="{FF2B5EF4-FFF2-40B4-BE49-F238E27FC236}">
                <a16:creationId xmlns:a16="http://schemas.microsoft.com/office/drawing/2014/main" id="{5DC01056-C0EF-45FE-961F-95B37D76CFF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>
            <a:extLst>
              <a:ext uri="{FF2B5EF4-FFF2-40B4-BE49-F238E27FC236}">
                <a16:creationId xmlns:a16="http://schemas.microsoft.com/office/drawing/2014/main" id="{2FA94BC6-857A-417D-A696-CC2331CCEF8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>
            <a:extLst>
              <a:ext uri="{FF2B5EF4-FFF2-40B4-BE49-F238E27FC236}">
                <a16:creationId xmlns:a16="http://schemas.microsoft.com/office/drawing/2014/main" id="{E623CD4A-1F2E-4BB9-B944-8AB75B21B07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3C3E7D-CDA0-4BAD-BCDB-8B0108B11894}" type="slidenum">
              <a:rPr lang="ar-SA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118034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374B4D86-54AF-44D6-8698-801A05E3E057}"/>
              </a:ext>
            </a:extLst>
          </p:cNvPr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wrap="none" anchor="ctr"/>
          <a:lstStyle>
            <a:lvl1pPr algn="r" rtl="1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algn="r" rtl="1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algn="r" rtl="1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algn="r" rtl="1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algn="r" rtl="1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ctr" rtl="0" eaLnBrk="1" hangingPunct="1">
              <a:defRPr/>
            </a:pPr>
            <a:endParaRPr kumimoji="1" lang="en-US" altLang="en-US" sz="2400"/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20EDC328-E317-4464-A77B-9AF844917684}"/>
              </a:ext>
            </a:extLst>
          </p:cNvPr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</p:spPr>
        <p:txBody>
          <a:bodyPr wrap="none" anchor="ctr"/>
          <a:lstStyle>
            <a:lvl1pPr algn="r" rtl="1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algn="r" rtl="1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algn="r" rtl="1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algn="r" rtl="1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algn="r" rtl="1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ctr" rtl="0" eaLnBrk="1" hangingPunct="1">
              <a:defRPr/>
            </a:pPr>
            <a:endParaRPr kumimoji="1" lang="en-US" altLang="en-US" sz="2400"/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D62CB6FA-A755-4825-B52D-C6F98D4DF579}"/>
              </a:ext>
            </a:extLst>
          </p:cNvPr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>
            <a:noFill/>
          </a:ln>
        </p:spPr>
        <p:txBody>
          <a:bodyPr wrap="none" anchor="ctr"/>
          <a:lstStyle>
            <a:lvl1pPr algn="r" rtl="1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algn="r" rtl="1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algn="r" rtl="1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algn="r" rtl="1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algn="r" rtl="1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ctr" rtl="0" eaLnBrk="1" hangingPunct="1">
              <a:defRPr/>
            </a:pPr>
            <a:endParaRPr kumimoji="1" lang="en-US" altLang="en-US" sz="2400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1C569EBF-D845-4F00-850F-9759F391EFC9}"/>
              </a:ext>
            </a:extLst>
          </p:cNvPr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</p:spPr>
        <p:txBody>
          <a:bodyPr wrap="none" anchor="ctr"/>
          <a:lstStyle>
            <a:lvl1pPr algn="r" rtl="1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algn="r" rtl="1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algn="r" rtl="1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algn="r" rtl="1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algn="r" rtl="1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ctr" rtl="0" eaLnBrk="1" hangingPunct="1">
              <a:defRPr/>
            </a:pPr>
            <a:endParaRPr kumimoji="1" lang="en-US" altLang="en-US" sz="2400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997504BB-C3BE-4AE7-B5D8-2585259D71E8}"/>
              </a:ext>
            </a:extLst>
          </p:cNvPr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</p:spPr>
        <p:txBody>
          <a:bodyPr wrap="none" anchor="ctr"/>
          <a:lstStyle>
            <a:lvl1pPr algn="r" rtl="1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algn="r" rtl="1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algn="r" rtl="1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algn="r" rtl="1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algn="r" rtl="1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ctr" rtl="0" eaLnBrk="1" hangingPunct="1">
              <a:defRPr/>
            </a:pPr>
            <a:endParaRPr kumimoji="1" lang="en-US" altLang="en-US" sz="2400"/>
          </a:p>
        </p:txBody>
      </p:sp>
      <p:sp>
        <p:nvSpPr>
          <p:cNvPr id="1031" name="Rectangle 7">
            <a:extLst>
              <a:ext uri="{FF2B5EF4-FFF2-40B4-BE49-F238E27FC236}">
                <a16:creationId xmlns:a16="http://schemas.microsoft.com/office/drawing/2014/main" id="{ED364D10-8BC1-4B7A-A8AB-B1DE294E6066}"/>
              </a:ext>
            </a:extLst>
          </p:cNvPr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 wrap="none" anchor="ctr"/>
          <a:lstStyle>
            <a:lvl1pPr algn="r" rtl="1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algn="r" rtl="1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algn="r" rtl="1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algn="r" rtl="1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algn="r" rtl="1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ctr" rtl="0" eaLnBrk="1" hangingPunct="1">
              <a:defRPr/>
            </a:pPr>
            <a:endParaRPr kumimoji="1" lang="en-US" altLang="en-US" sz="2400"/>
          </a:p>
        </p:txBody>
      </p:sp>
      <p:sp>
        <p:nvSpPr>
          <p:cNvPr id="1032" name="Rectangle 8">
            <a:extLst>
              <a:ext uri="{FF2B5EF4-FFF2-40B4-BE49-F238E27FC236}">
                <a16:creationId xmlns:a16="http://schemas.microsoft.com/office/drawing/2014/main" id="{481B3C61-C76F-4761-8844-A2A63163C9AD}"/>
              </a:ext>
            </a:extLst>
          </p:cNvPr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</p:spPr>
        <p:txBody>
          <a:bodyPr wrap="none" anchor="ctr"/>
          <a:lstStyle>
            <a:lvl1pPr algn="r" rtl="1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algn="r" rtl="1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algn="r" rtl="1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algn="r" rtl="1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algn="r" rtl="1"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ctr" rtl="0" eaLnBrk="1" hangingPunct="1">
              <a:defRPr/>
            </a:pPr>
            <a:endParaRPr kumimoji="1" lang="en-US" altLang="en-US" sz="2400"/>
          </a:p>
        </p:txBody>
      </p:sp>
      <p:sp>
        <p:nvSpPr>
          <p:cNvPr id="1033" name="Rectangle 9">
            <a:extLst>
              <a:ext uri="{FF2B5EF4-FFF2-40B4-BE49-F238E27FC236}">
                <a16:creationId xmlns:a16="http://schemas.microsoft.com/office/drawing/2014/main" id="{48B3A5D8-EF75-4363-A4FE-EB54A49D1BC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34" name="Rectangle 10">
            <a:extLst>
              <a:ext uri="{FF2B5EF4-FFF2-40B4-BE49-F238E27FC236}">
                <a16:creationId xmlns:a16="http://schemas.microsoft.com/office/drawing/2014/main" id="{AFC58E76-FD6F-43A4-ADEE-98A04B5AA81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107" name="Rectangle 11">
            <a:extLst>
              <a:ext uri="{FF2B5EF4-FFF2-40B4-BE49-F238E27FC236}">
                <a16:creationId xmlns:a16="http://schemas.microsoft.com/office/drawing/2014/main" id="{9B947A7C-77CD-4075-8FB2-9B6FAFB7FB6F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eaLnBrk="1" hangingPunct="1">
              <a:defRPr sz="1400">
                <a:latin typeface="Tahoma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8" name="Rectangle 12">
            <a:extLst>
              <a:ext uri="{FF2B5EF4-FFF2-40B4-BE49-F238E27FC236}">
                <a16:creationId xmlns:a16="http://schemas.microsoft.com/office/drawing/2014/main" id="{7D4AE96F-41DE-45C8-AD43-2F888604F6FD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rtl="0" eaLnBrk="1" hangingPunct="1">
              <a:defRPr sz="1400">
                <a:latin typeface="Tahoma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9" name="Rectangle 13">
            <a:extLst>
              <a:ext uri="{FF2B5EF4-FFF2-40B4-BE49-F238E27FC236}">
                <a16:creationId xmlns:a16="http://schemas.microsoft.com/office/drawing/2014/main" id="{670F1DE5-7F3E-4165-A5E0-903392B1EB9B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rtl="0" eaLnBrk="1" hangingPunct="1">
              <a:defRPr sz="1400"/>
            </a:lvl1pPr>
          </a:lstStyle>
          <a:p>
            <a:pPr>
              <a:defRPr/>
            </a:pPr>
            <a:fld id="{37D05FEB-4A0A-4119-9CBE-9B7291ED768E}" type="slidenum">
              <a:rPr lang="ar-SA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2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hf hdr="0" ftr="0" dt="0"/>
  <p:txStyles>
    <p:titleStyle>
      <a:lvl1pPr algn="l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  <a:cs typeface="Arial" charset="0"/>
        </a:defRPr>
      </a:lvl2pPr>
      <a:lvl3pPr algn="l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  <a:cs typeface="Arial" charset="0"/>
        </a:defRPr>
      </a:lvl3pPr>
      <a:lvl4pPr algn="l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  <a:cs typeface="Arial" charset="0"/>
        </a:defRPr>
      </a:lvl4pPr>
      <a:lvl5pPr algn="l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  <a:cs typeface="Arial" charset="0"/>
        </a:defRPr>
      </a:lvl5pPr>
      <a:lvl6pPr marL="457200" algn="l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  <a:cs typeface="Arial" charset="0"/>
        </a:defRPr>
      </a:lvl6pPr>
      <a:lvl7pPr marL="914400" algn="l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  <a:cs typeface="Arial" charset="0"/>
        </a:defRPr>
      </a:lvl7pPr>
      <a:lvl8pPr marL="1371600" algn="l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  <a:cs typeface="Arial" charset="0"/>
        </a:defRPr>
      </a:lvl8pPr>
      <a:lvl9pPr marL="1828800" algn="l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  <a:cs typeface="Arial" charset="0"/>
        </a:defRPr>
      </a:lvl9pPr>
    </p:titleStyle>
    <p:bodyStyle>
      <a:lvl1pPr marL="342900" indent="-342900" algn="r" rtl="1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anose="05000000000000000000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rtl="1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anose="05000000000000000000" pitchFamily="2" charset="2"/>
        <a:buChar char="n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r" rtl="1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anose="05000000000000000000" pitchFamily="2" charset="2"/>
        <a:buChar char="n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r" rtl="1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r" rtl="1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r" rtl="1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r" rtl="1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r" rtl="1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r" rtl="1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6">
            <a:extLst>
              <a:ext uri="{FF2B5EF4-FFF2-40B4-BE49-F238E27FC236}">
                <a16:creationId xmlns:a16="http://schemas.microsoft.com/office/drawing/2014/main" id="{323FD0FD-0BA7-445C-AA00-AC5F1DF0DC7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r" rtl="1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rtl="0">
              <a:spcBef>
                <a:spcPct val="0"/>
              </a:spcBef>
              <a:buClrTx/>
              <a:buSzTx/>
              <a:buFontTx/>
              <a:buNone/>
            </a:pPr>
            <a:fld id="{949671E5-6372-4F64-98D2-1FFEA82AF249}" type="slidenum">
              <a:rPr lang="ar-SA" altLang="en-US" sz="1400" smtClean="0">
                <a:solidFill>
                  <a:schemeClr val="bg2"/>
                </a:solidFill>
              </a:rPr>
              <a:pPr rtl="0">
                <a:spcBef>
                  <a:spcPct val="0"/>
                </a:spcBef>
                <a:buClrTx/>
                <a:buSzTx/>
                <a:buFontTx/>
                <a:buNone/>
              </a:pPr>
              <a:t>1</a:t>
            </a:fld>
            <a:endParaRPr lang="en-US" altLang="en-US" sz="1400">
              <a:solidFill>
                <a:schemeClr val="bg2"/>
              </a:solidFill>
            </a:endParaRPr>
          </a:p>
        </p:txBody>
      </p:sp>
      <p:sp>
        <p:nvSpPr>
          <p:cNvPr id="4099" name="Rectangle 2">
            <a:extLst>
              <a:ext uri="{FF2B5EF4-FFF2-40B4-BE49-F238E27FC236}">
                <a16:creationId xmlns:a16="http://schemas.microsoft.com/office/drawing/2014/main" id="{3A919A83-F12F-4F11-B01B-AAB590ADC450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en-US" b="1"/>
              <a:t>Drugs in liver diseases</a:t>
            </a:r>
          </a:p>
        </p:txBody>
      </p:sp>
      <p:sp>
        <p:nvSpPr>
          <p:cNvPr id="4100" name="Rectangle 3">
            <a:extLst>
              <a:ext uri="{FF2B5EF4-FFF2-40B4-BE49-F238E27FC236}">
                <a16:creationId xmlns:a16="http://schemas.microsoft.com/office/drawing/2014/main" id="{ECDA0C8F-EBD7-49F0-864A-E4887F244B6B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981075" y="4149725"/>
            <a:ext cx="7181850" cy="175260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Dr. Mohammed Al-</a:t>
            </a:r>
            <a:r>
              <a:rPr lang="en-US" altLang="en-US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Sbou</a:t>
            </a:r>
            <a:endParaRPr lang="en-US" alt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eaLnBrk="1" hangingPunct="1">
              <a:defRPr/>
            </a:pPr>
            <a:r>
              <a:rPr lang="en-US" alt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Professor of clinical Pharmacology</a:t>
            </a:r>
          </a:p>
          <a:p>
            <a:pPr eaLnBrk="1" hangingPunct="1">
              <a:defRPr/>
            </a:pPr>
            <a:r>
              <a:rPr lang="en-US" alt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Faculty of Medicine, </a:t>
            </a:r>
            <a:r>
              <a:rPr lang="en-US" altLang="en-US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Mutah</a:t>
            </a:r>
            <a:r>
              <a:rPr lang="en-US" alt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University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Number Placeholder 5">
            <a:extLst>
              <a:ext uri="{FF2B5EF4-FFF2-40B4-BE49-F238E27FC236}">
                <a16:creationId xmlns:a16="http://schemas.microsoft.com/office/drawing/2014/main" id="{389DBB29-7493-470F-80B6-6CDB68CD4B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r" rtl="1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rtl="0">
              <a:spcBef>
                <a:spcPct val="0"/>
              </a:spcBef>
              <a:buClrTx/>
              <a:buSzTx/>
              <a:buFontTx/>
              <a:buNone/>
            </a:pPr>
            <a:fld id="{4649665C-C533-45CB-A8E3-DC42CCA9379A}" type="slidenum">
              <a:rPr lang="ar-SA" altLang="en-US" sz="1400" smtClean="0"/>
              <a:pPr rtl="0">
                <a:spcBef>
                  <a:spcPct val="0"/>
                </a:spcBef>
                <a:buClrTx/>
                <a:buSzTx/>
                <a:buFontTx/>
                <a:buNone/>
              </a:pPr>
              <a:t>10</a:t>
            </a:fld>
            <a:endParaRPr lang="en-US" altLang="en-US" sz="1400"/>
          </a:p>
        </p:txBody>
      </p:sp>
      <p:sp>
        <p:nvSpPr>
          <p:cNvPr id="13315" name="Rectangle 2">
            <a:extLst>
              <a:ext uri="{FF2B5EF4-FFF2-40B4-BE49-F238E27FC236}">
                <a16:creationId xmlns:a16="http://schemas.microsoft.com/office/drawing/2014/main" id="{66ABFE4A-F628-4F06-95D5-64EC9797D07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600" b="1"/>
              <a:t>PLASMA PROTEIN BINDING OF DRUG</a:t>
            </a:r>
            <a:r>
              <a:rPr lang="ar-SA" altLang="en-US" sz="3600" b="1"/>
              <a:t> </a:t>
            </a:r>
            <a:endParaRPr lang="en-US" altLang="en-US" sz="3600" b="1"/>
          </a:p>
        </p:txBody>
      </p:sp>
      <p:sp>
        <p:nvSpPr>
          <p:cNvPr id="13316" name="Rectangle 3">
            <a:extLst>
              <a:ext uri="{FF2B5EF4-FFF2-40B4-BE49-F238E27FC236}">
                <a16:creationId xmlns:a16="http://schemas.microsoft.com/office/drawing/2014/main" id="{4CDE2AB7-F7F8-4E43-8AAC-1B43870331A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39750" y="2017713"/>
            <a:ext cx="8415338" cy="4114800"/>
          </a:xfrm>
        </p:spPr>
        <p:txBody>
          <a:bodyPr/>
          <a:lstStyle/>
          <a:p>
            <a:pPr algn="l" rtl="0" eaLnBrk="1" hangingPunct="1"/>
            <a:r>
              <a:rPr lang="en-US" altLang="en-US" sz="2800" b="1">
                <a:solidFill>
                  <a:schemeClr val="folHlink"/>
                </a:solidFill>
              </a:rPr>
              <a:t>Hypoproteinaemia &amp;</a:t>
            </a:r>
            <a:r>
              <a:rPr lang="en-US" altLang="en-US" sz="2800" b="1"/>
              <a:t> </a:t>
            </a:r>
            <a:r>
              <a:rPr lang="en-US" altLang="en-US" sz="2800" b="1">
                <a:solidFill>
                  <a:schemeClr val="folHlink"/>
                </a:solidFill>
              </a:rPr>
              <a:t>hypoalbuminaemia</a:t>
            </a:r>
            <a:r>
              <a:rPr lang="en-US" altLang="en-US" sz="2800"/>
              <a:t> results in </a:t>
            </a:r>
            <a:r>
              <a:rPr lang="en-US" altLang="en-US" sz="2800">
                <a:solidFill>
                  <a:srgbClr val="CC0066"/>
                </a:solidFill>
              </a:rPr>
              <a:t>reduced protein binding of drugs</a:t>
            </a:r>
            <a:r>
              <a:rPr lang="en-US" altLang="en-US" sz="2800"/>
              <a:t> and </a:t>
            </a:r>
            <a:r>
              <a:rPr lang="en-US" altLang="en-US" sz="2800">
                <a:solidFill>
                  <a:srgbClr val="CC0066"/>
                </a:solidFill>
              </a:rPr>
              <a:t>increased free fraction</a:t>
            </a:r>
          </a:p>
          <a:p>
            <a:pPr algn="l" rtl="0" eaLnBrk="1" hangingPunct="1"/>
            <a:r>
              <a:rPr lang="en-US" altLang="en-US" sz="2800"/>
              <a:t>leading to </a:t>
            </a:r>
            <a:r>
              <a:rPr lang="en-US" altLang="en-US" sz="2800" b="1"/>
              <a:t>enhanced biological activity</a:t>
            </a:r>
            <a:r>
              <a:rPr lang="en-US" altLang="en-US" sz="2800"/>
              <a:t> &amp; </a:t>
            </a:r>
            <a:r>
              <a:rPr lang="en-US" altLang="en-US" sz="2800" b="1"/>
              <a:t>increased toxicity of highly protein-bound drugs</a:t>
            </a:r>
            <a:r>
              <a:rPr lang="en-US" altLang="en-US" sz="2800"/>
              <a:t> more than </a:t>
            </a:r>
            <a:r>
              <a:rPr lang="en-US" altLang="en-US" sz="2800">
                <a:solidFill>
                  <a:schemeClr val="folHlink"/>
                </a:solidFill>
              </a:rPr>
              <a:t>90%</a:t>
            </a:r>
            <a:r>
              <a:rPr lang="en-US" altLang="en-US" sz="2800"/>
              <a:t> as </a:t>
            </a:r>
            <a:r>
              <a:rPr lang="en-US" altLang="en-US" sz="2800">
                <a:solidFill>
                  <a:srgbClr val="0070C0"/>
                </a:solidFill>
              </a:rPr>
              <a:t>phenytoin &amp; prednisolone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Number Placeholder 5">
            <a:extLst>
              <a:ext uri="{FF2B5EF4-FFF2-40B4-BE49-F238E27FC236}">
                <a16:creationId xmlns:a16="http://schemas.microsoft.com/office/drawing/2014/main" id="{84A322A2-73F4-4129-8DE2-A750589B48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r" rtl="1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rtl="0">
              <a:spcBef>
                <a:spcPct val="0"/>
              </a:spcBef>
              <a:buClrTx/>
              <a:buSzTx/>
              <a:buFontTx/>
              <a:buNone/>
            </a:pPr>
            <a:fld id="{489DF820-9269-4475-8DCC-80AB404C9CDD}" type="slidenum">
              <a:rPr lang="ar-SA" altLang="en-US" sz="1400" smtClean="0"/>
              <a:pPr rtl="0">
                <a:spcBef>
                  <a:spcPct val="0"/>
                </a:spcBef>
                <a:buClrTx/>
                <a:buSzTx/>
                <a:buFontTx/>
                <a:buNone/>
              </a:pPr>
              <a:t>11</a:t>
            </a:fld>
            <a:endParaRPr lang="en-US" altLang="en-US" sz="1400"/>
          </a:p>
        </p:txBody>
      </p:sp>
      <p:sp>
        <p:nvSpPr>
          <p:cNvPr id="14339" name="Rectangle 2">
            <a:extLst>
              <a:ext uri="{FF2B5EF4-FFF2-40B4-BE49-F238E27FC236}">
                <a16:creationId xmlns:a16="http://schemas.microsoft.com/office/drawing/2014/main" id="{F3A56DA7-D1D5-4950-A4FA-87F4C90654E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4340" name="Rectangle 3">
            <a:extLst>
              <a:ext uri="{FF2B5EF4-FFF2-40B4-BE49-F238E27FC236}">
                <a16:creationId xmlns:a16="http://schemas.microsoft.com/office/drawing/2014/main" id="{CAD4458E-9B47-4672-839A-6CA86537623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55650" y="2017713"/>
            <a:ext cx="8199438" cy="4114800"/>
          </a:xfrm>
        </p:spPr>
        <p:txBody>
          <a:bodyPr/>
          <a:lstStyle/>
          <a:p>
            <a:pPr algn="l" rtl="0" eaLnBrk="1" hangingPunct="1"/>
            <a:r>
              <a:rPr lang="en-US" altLang="en-US"/>
              <a:t>Patients with </a:t>
            </a:r>
            <a:r>
              <a:rPr lang="en-US" altLang="en-US" b="1">
                <a:solidFill>
                  <a:srgbClr val="0070C0"/>
                </a:solidFill>
              </a:rPr>
              <a:t>severe liver disease</a:t>
            </a:r>
            <a:r>
              <a:rPr lang="en-US" altLang="en-US"/>
              <a:t> usually have associated </a:t>
            </a:r>
            <a:r>
              <a:rPr lang="en-US" altLang="en-US" b="1">
                <a:solidFill>
                  <a:srgbClr val="00B050"/>
                </a:solidFill>
              </a:rPr>
              <a:t>renal impairment</a:t>
            </a:r>
            <a:r>
              <a:rPr lang="en-US" altLang="en-US"/>
              <a:t>, with </a:t>
            </a:r>
            <a:r>
              <a:rPr lang="en-US" altLang="en-US">
                <a:solidFill>
                  <a:srgbClr val="0070C0"/>
                </a:solidFill>
              </a:rPr>
              <a:t>obvious consequences for drugs eliminated predominantly by kidney</a:t>
            </a:r>
            <a:endParaRPr lang="ar-JO" altLang="en-US">
              <a:solidFill>
                <a:srgbClr val="0070C0"/>
              </a:solidFill>
            </a:endParaRPr>
          </a:p>
          <a:p>
            <a:pPr algn="l" rtl="0" eaLnBrk="1" hangingPunct="1"/>
            <a:r>
              <a:rPr lang="en-US" altLang="en-US"/>
              <a:t>Dosing should be guided </a:t>
            </a:r>
            <a:r>
              <a:rPr lang="en-US" altLang="en-US">
                <a:solidFill>
                  <a:srgbClr val="7030A0"/>
                </a:solidFill>
              </a:rPr>
              <a:t>by </a:t>
            </a:r>
            <a:r>
              <a:rPr lang="en-US" altLang="en-US" b="1">
                <a:solidFill>
                  <a:srgbClr val="7030A0"/>
                </a:solidFill>
              </a:rPr>
              <a:t>plasma concentration monitoring</a:t>
            </a:r>
            <a:r>
              <a:rPr lang="en-US" altLang="en-US"/>
              <a:t>, e.g. </a:t>
            </a:r>
            <a:r>
              <a:rPr lang="en-US" altLang="en-US" b="1">
                <a:solidFill>
                  <a:srgbClr val="0070C0"/>
                </a:solidFill>
              </a:rPr>
              <a:t>gentamicin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Number Placeholder 5">
            <a:extLst>
              <a:ext uri="{FF2B5EF4-FFF2-40B4-BE49-F238E27FC236}">
                <a16:creationId xmlns:a16="http://schemas.microsoft.com/office/drawing/2014/main" id="{D4A12650-D86B-4819-9BB5-E5DBB6E63E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r" rtl="1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rtl="0">
              <a:spcBef>
                <a:spcPct val="0"/>
              </a:spcBef>
              <a:buClrTx/>
              <a:buSzTx/>
              <a:buFontTx/>
              <a:buNone/>
            </a:pPr>
            <a:fld id="{C7DBF9D6-0DA7-4105-9090-3FF96F70B2B1}" type="slidenum">
              <a:rPr lang="ar-SA" altLang="en-US" sz="1400" smtClean="0"/>
              <a:pPr rtl="0">
                <a:spcBef>
                  <a:spcPct val="0"/>
                </a:spcBef>
                <a:buClrTx/>
                <a:buSzTx/>
                <a:buFontTx/>
                <a:buNone/>
              </a:pPr>
              <a:t>12</a:t>
            </a:fld>
            <a:endParaRPr lang="en-US" altLang="en-US" sz="1400"/>
          </a:p>
        </p:txBody>
      </p:sp>
      <p:sp>
        <p:nvSpPr>
          <p:cNvPr id="15363" name="Rectangle 2">
            <a:extLst>
              <a:ext uri="{FF2B5EF4-FFF2-40B4-BE49-F238E27FC236}">
                <a16:creationId xmlns:a16="http://schemas.microsoft.com/office/drawing/2014/main" id="{87C41C17-57EE-48FA-B471-8D3D2191C94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600"/>
              <a:t>PRESCRIBING FOR PATIENTS WITH LIVER DISEASE</a:t>
            </a:r>
            <a:r>
              <a:rPr lang="ar-SA" altLang="en-US"/>
              <a:t> </a:t>
            </a:r>
            <a:endParaRPr lang="en-US" altLang="en-US"/>
          </a:p>
        </p:txBody>
      </p:sp>
      <p:sp>
        <p:nvSpPr>
          <p:cNvPr id="15364" name="Rectangle 3">
            <a:extLst>
              <a:ext uri="{FF2B5EF4-FFF2-40B4-BE49-F238E27FC236}">
                <a16:creationId xmlns:a16="http://schemas.microsoft.com/office/drawing/2014/main" id="{2DCD2D65-FF03-4498-87E0-C4F7BD839B8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39750" y="2017713"/>
            <a:ext cx="8415338" cy="4114800"/>
          </a:xfrm>
        </p:spPr>
        <p:txBody>
          <a:bodyPr/>
          <a:lstStyle/>
          <a:p>
            <a:pPr algn="l" rtl="0" eaLnBrk="1" hangingPunct="1"/>
            <a:r>
              <a:rPr lang="en-US" altLang="en-US" sz="2800"/>
              <a:t>If liver disease is </a:t>
            </a:r>
            <a:r>
              <a:rPr lang="en-US" altLang="en-US" sz="2800">
                <a:solidFill>
                  <a:srgbClr val="7030A0"/>
                </a:solidFill>
              </a:rPr>
              <a:t>stable and well compensated</a:t>
            </a:r>
            <a:r>
              <a:rPr lang="en-US" altLang="en-US" sz="2800"/>
              <a:t>, prescribing of most drugs is </a:t>
            </a:r>
            <a:r>
              <a:rPr lang="en-US" altLang="en-US" sz="2800" b="1">
                <a:solidFill>
                  <a:srgbClr val="00B050"/>
                </a:solidFill>
              </a:rPr>
              <a:t>safe</a:t>
            </a:r>
          </a:p>
          <a:p>
            <a:pPr algn="l" rtl="0" eaLnBrk="1" hangingPunct="1"/>
            <a:r>
              <a:rPr lang="en-US" altLang="en-US" sz="2800" b="1">
                <a:solidFill>
                  <a:schemeClr val="folHlink"/>
                </a:solidFill>
              </a:rPr>
              <a:t>Prescription should be very careful in presence of:</a:t>
            </a:r>
            <a:r>
              <a:rPr lang="en-US" altLang="en-US" sz="2800" b="1"/>
              <a:t> </a:t>
            </a:r>
          </a:p>
          <a:p>
            <a:pPr algn="l" rtl="0" eaLnBrk="1" hangingPunct="1"/>
            <a:r>
              <a:rPr lang="en-US" altLang="en-US" sz="2800"/>
              <a:t>Impaired hepatic synthetic function </a:t>
            </a:r>
            <a:r>
              <a:rPr lang="en-US" altLang="en-US" sz="2800">
                <a:solidFill>
                  <a:srgbClr val="0070C0"/>
                </a:solidFill>
              </a:rPr>
              <a:t>(hypoalbuminaemia, reduced clotting factor)</a:t>
            </a:r>
          </a:p>
          <a:p>
            <a:pPr algn="l" rtl="0" eaLnBrk="1" hangingPunct="1"/>
            <a:r>
              <a:rPr lang="en-US" altLang="en-US" sz="2800"/>
              <a:t>Current or recent hepatic encephalopathy</a:t>
            </a:r>
          </a:p>
          <a:p>
            <a:pPr algn="l" rtl="0" eaLnBrk="1" hangingPunct="1"/>
            <a:r>
              <a:rPr lang="en-US" altLang="en-US" sz="2800"/>
              <a:t>Fluid retention and/or renal impairment</a:t>
            </a:r>
          </a:p>
          <a:p>
            <a:pPr algn="l" rtl="0" eaLnBrk="1" hangingPunct="1"/>
            <a:endParaRPr lang="en-US" altLang="en-US" sz="280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Number Placeholder 5">
            <a:extLst>
              <a:ext uri="{FF2B5EF4-FFF2-40B4-BE49-F238E27FC236}">
                <a16:creationId xmlns:a16="http://schemas.microsoft.com/office/drawing/2014/main" id="{D72A9314-AF04-4A45-B006-A3B118119D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r" rtl="1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rtl="0">
              <a:spcBef>
                <a:spcPct val="0"/>
              </a:spcBef>
              <a:buClrTx/>
              <a:buSzTx/>
              <a:buFontTx/>
              <a:buNone/>
            </a:pPr>
            <a:fld id="{836D5C4C-5FC7-467D-B0AF-1A61CCE76970}" type="slidenum">
              <a:rPr lang="ar-SA" altLang="en-US" sz="1400" smtClean="0"/>
              <a:pPr rtl="0">
                <a:spcBef>
                  <a:spcPct val="0"/>
                </a:spcBef>
                <a:buClrTx/>
                <a:buSzTx/>
                <a:buFontTx/>
                <a:buNone/>
              </a:pPr>
              <a:t>13</a:t>
            </a:fld>
            <a:endParaRPr lang="en-US" altLang="en-US" sz="1400"/>
          </a:p>
        </p:txBody>
      </p:sp>
      <p:sp>
        <p:nvSpPr>
          <p:cNvPr id="16387" name="Rectangle 2">
            <a:extLst>
              <a:ext uri="{FF2B5EF4-FFF2-40B4-BE49-F238E27FC236}">
                <a16:creationId xmlns:a16="http://schemas.microsoft.com/office/drawing/2014/main" id="{699953B9-95AF-455F-B279-FC436BF6816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6388" name="Rectangle 3">
            <a:extLst>
              <a:ext uri="{FF2B5EF4-FFF2-40B4-BE49-F238E27FC236}">
                <a16:creationId xmlns:a16="http://schemas.microsoft.com/office/drawing/2014/main" id="{0E66F73F-B633-46D9-938A-C5EAB84F39A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11188" y="2017713"/>
            <a:ext cx="8343900" cy="4114800"/>
          </a:xfrm>
        </p:spPr>
        <p:txBody>
          <a:bodyPr/>
          <a:lstStyle/>
          <a:p>
            <a:pPr algn="l" rtl="0" eaLnBrk="1" hangingPunct="1"/>
            <a:r>
              <a:rPr lang="en-US" altLang="en-US" b="1">
                <a:solidFill>
                  <a:schemeClr val="folHlink"/>
                </a:solidFill>
              </a:rPr>
              <a:t>Drugs with:</a:t>
            </a:r>
          </a:p>
          <a:p>
            <a:pPr lvl="1" algn="l" rtl="0" eaLnBrk="1" hangingPunct="1"/>
            <a:r>
              <a:rPr lang="en-US" altLang="en-US"/>
              <a:t>High plasma protein binding</a:t>
            </a:r>
          </a:p>
          <a:p>
            <a:pPr lvl="1" algn="l" rtl="0" eaLnBrk="1" hangingPunct="1"/>
            <a:r>
              <a:rPr lang="en-US" altLang="en-US"/>
              <a:t>Low therapeutic ratio</a:t>
            </a:r>
          </a:p>
          <a:p>
            <a:pPr lvl="1" algn="l" rtl="0" eaLnBrk="1" hangingPunct="1"/>
            <a:r>
              <a:rPr lang="en-US" altLang="en-US"/>
              <a:t>CNS depressant effect </a:t>
            </a:r>
          </a:p>
          <a:p>
            <a:pPr algn="l" rtl="0" eaLnBrk="1" hangingPunct="1"/>
            <a:endParaRPr lang="en-US" alt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Number Placeholder 5">
            <a:extLst>
              <a:ext uri="{FF2B5EF4-FFF2-40B4-BE49-F238E27FC236}">
                <a16:creationId xmlns:a16="http://schemas.microsoft.com/office/drawing/2014/main" id="{9A0FC9DD-2AC6-4D53-995B-A22146E2EE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r" rtl="1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rtl="0">
              <a:spcBef>
                <a:spcPct val="0"/>
              </a:spcBef>
              <a:buClrTx/>
              <a:buSzTx/>
              <a:buFontTx/>
              <a:buNone/>
            </a:pPr>
            <a:fld id="{6549D753-6C7D-4934-A4CB-FE92BD14301F}" type="slidenum">
              <a:rPr lang="ar-SA" altLang="en-US" sz="1400" smtClean="0"/>
              <a:pPr rtl="0">
                <a:spcBef>
                  <a:spcPct val="0"/>
                </a:spcBef>
                <a:buClrTx/>
                <a:buSzTx/>
                <a:buFontTx/>
                <a:buNone/>
              </a:pPr>
              <a:t>14</a:t>
            </a:fld>
            <a:endParaRPr lang="en-US" altLang="en-US" sz="1400"/>
          </a:p>
        </p:txBody>
      </p:sp>
      <p:sp>
        <p:nvSpPr>
          <p:cNvPr id="17411" name="Rectangle 2">
            <a:extLst>
              <a:ext uri="{FF2B5EF4-FFF2-40B4-BE49-F238E27FC236}">
                <a16:creationId xmlns:a16="http://schemas.microsoft.com/office/drawing/2014/main" id="{6B111FEE-5BB5-48D5-8462-CBF034B56AB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7412" name="Rectangle 3">
            <a:extLst>
              <a:ext uri="{FF2B5EF4-FFF2-40B4-BE49-F238E27FC236}">
                <a16:creationId xmlns:a16="http://schemas.microsoft.com/office/drawing/2014/main" id="{14204F4F-16E9-4370-8047-B4F4F0E95FE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11188" y="2017713"/>
            <a:ext cx="8343900" cy="4114800"/>
          </a:xfrm>
        </p:spPr>
        <p:txBody>
          <a:bodyPr/>
          <a:lstStyle/>
          <a:p>
            <a:pPr algn="l" rtl="0" eaLnBrk="1" hangingPunct="1"/>
            <a:r>
              <a:rPr lang="en-US" altLang="en-US"/>
              <a:t>When a drug undergoes </a:t>
            </a:r>
            <a:r>
              <a:rPr lang="en-US" altLang="en-US" b="1">
                <a:solidFill>
                  <a:srgbClr val="7030A0"/>
                </a:solidFill>
              </a:rPr>
              <a:t>significant hepatic metabolism</a:t>
            </a:r>
            <a:r>
              <a:rPr lang="en-US" altLang="en-US"/>
              <a:t>, a reasonable approach is to </a:t>
            </a:r>
            <a:r>
              <a:rPr lang="en-US" altLang="en-US" b="1">
                <a:solidFill>
                  <a:schemeClr val="folHlink"/>
                </a:solidFill>
              </a:rPr>
              <a:t>reduce the dose</a:t>
            </a:r>
            <a:r>
              <a:rPr lang="en-US" altLang="en-US"/>
              <a:t> </a:t>
            </a:r>
            <a:r>
              <a:rPr lang="en-US" altLang="en-US" b="1">
                <a:solidFill>
                  <a:schemeClr val="folHlink"/>
                </a:solidFill>
              </a:rPr>
              <a:t>to</a:t>
            </a:r>
            <a:r>
              <a:rPr lang="en-US" altLang="en-US"/>
              <a:t> </a:t>
            </a:r>
            <a:r>
              <a:rPr lang="en-US" altLang="en-US" b="1">
                <a:solidFill>
                  <a:schemeClr val="folHlink"/>
                </a:solidFill>
              </a:rPr>
              <a:t>25-50%</a:t>
            </a:r>
            <a:r>
              <a:rPr lang="en-US" altLang="en-US"/>
              <a:t> of normal and monitor response carefully </a:t>
            </a:r>
          </a:p>
          <a:p>
            <a:pPr algn="l" rtl="0" eaLnBrk="1" hangingPunct="1"/>
            <a:r>
              <a:rPr lang="en-US" altLang="en-US"/>
              <a:t>The following are comments on specific examples: 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Number Placeholder 5">
            <a:extLst>
              <a:ext uri="{FF2B5EF4-FFF2-40B4-BE49-F238E27FC236}">
                <a16:creationId xmlns:a16="http://schemas.microsoft.com/office/drawing/2014/main" id="{B3BA599D-52CD-44F6-9625-CC2FD1F2A7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r" rtl="1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rtl="0">
              <a:spcBef>
                <a:spcPct val="0"/>
              </a:spcBef>
              <a:buClrTx/>
              <a:buSzTx/>
              <a:buFontTx/>
              <a:buNone/>
            </a:pPr>
            <a:fld id="{FB4F43EA-534F-4981-A61A-0E96ABDB13BD}" type="slidenum">
              <a:rPr lang="ar-SA" altLang="en-US" sz="1400" smtClean="0"/>
              <a:pPr rtl="0">
                <a:spcBef>
                  <a:spcPct val="0"/>
                </a:spcBef>
                <a:buClrTx/>
                <a:buSzTx/>
                <a:buFontTx/>
                <a:buNone/>
              </a:pPr>
              <a:t>15</a:t>
            </a:fld>
            <a:endParaRPr lang="en-US" altLang="en-US" sz="1400"/>
          </a:p>
        </p:txBody>
      </p:sp>
      <p:sp>
        <p:nvSpPr>
          <p:cNvPr id="18435" name="Rectangle 2">
            <a:extLst>
              <a:ext uri="{FF2B5EF4-FFF2-40B4-BE49-F238E27FC236}">
                <a16:creationId xmlns:a16="http://schemas.microsoft.com/office/drawing/2014/main" id="{A9284DF7-A6DE-4280-94DF-B9B734043C0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42988" y="765175"/>
            <a:ext cx="7793037" cy="1462088"/>
          </a:xfrm>
        </p:spPr>
        <p:txBody>
          <a:bodyPr/>
          <a:lstStyle/>
          <a:p>
            <a:pPr eaLnBrk="1" hangingPunct="1"/>
            <a:r>
              <a:rPr lang="en-US" altLang="en-US" b="1">
                <a:solidFill>
                  <a:schemeClr val="folHlink"/>
                </a:solidFill>
              </a:rPr>
              <a:t>CNS depressants </a:t>
            </a:r>
            <a:br>
              <a:rPr lang="en-US" altLang="en-US" b="1">
                <a:solidFill>
                  <a:schemeClr val="folHlink"/>
                </a:solidFill>
              </a:rPr>
            </a:br>
            <a:endParaRPr lang="en-US" altLang="en-US"/>
          </a:p>
        </p:txBody>
      </p:sp>
      <p:sp>
        <p:nvSpPr>
          <p:cNvPr id="18436" name="Rectangle 3">
            <a:extLst>
              <a:ext uri="{FF2B5EF4-FFF2-40B4-BE49-F238E27FC236}">
                <a16:creationId xmlns:a16="http://schemas.microsoft.com/office/drawing/2014/main" id="{C3F486D0-57C9-4264-9FB2-72EE9554944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39750" y="2017713"/>
            <a:ext cx="8415338" cy="4114800"/>
          </a:xfrm>
        </p:spPr>
        <p:txBody>
          <a:bodyPr/>
          <a:lstStyle/>
          <a:p>
            <a:pPr algn="l" rtl="0" eaLnBrk="1" hangingPunct="1">
              <a:lnSpc>
                <a:spcPct val="90000"/>
              </a:lnSpc>
            </a:pPr>
            <a:r>
              <a:rPr lang="en-US" altLang="en-US">
                <a:solidFill>
                  <a:schemeClr val="folHlink"/>
                </a:solidFill>
              </a:rPr>
              <a:t>Sedatives, antidepressants and antiepilepsy drugs</a:t>
            </a:r>
            <a:r>
              <a:rPr lang="en-US" altLang="en-US"/>
              <a:t> should be </a:t>
            </a:r>
            <a:r>
              <a:rPr lang="en-US" altLang="en-US">
                <a:solidFill>
                  <a:srgbClr val="CC0066"/>
                </a:solidFill>
              </a:rPr>
              <a:t>avoided or used with extreme caution</a:t>
            </a:r>
            <a:r>
              <a:rPr lang="en-US" altLang="en-US"/>
              <a:t> in patients with advanced liver disease</a:t>
            </a:r>
          </a:p>
          <a:p>
            <a:pPr algn="l" rtl="0" eaLnBrk="1" hangingPunct="1">
              <a:lnSpc>
                <a:spcPct val="90000"/>
              </a:lnSpc>
            </a:pPr>
            <a:r>
              <a:rPr lang="en-US" altLang="en-US">
                <a:solidFill>
                  <a:srgbClr val="CC0066"/>
                </a:solidFill>
              </a:rPr>
              <a:t>Enhanced sensitivity of CNS</a:t>
            </a:r>
            <a:r>
              <a:rPr lang="en-US" altLang="en-US"/>
              <a:t> to such drugs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Number Placeholder 5">
            <a:extLst>
              <a:ext uri="{FF2B5EF4-FFF2-40B4-BE49-F238E27FC236}">
                <a16:creationId xmlns:a16="http://schemas.microsoft.com/office/drawing/2014/main" id="{E856A334-5809-440C-A24D-72A49C6F9A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r" rtl="1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rtl="0">
              <a:spcBef>
                <a:spcPct val="0"/>
              </a:spcBef>
              <a:buClrTx/>
              <a:buSzTx/>
              <a:buFontTx/>
              <a:buNone/>
            </a:pPr>
            <a:fld id="{A95A9DD7-F9F1-4A8B-9BBF-BBCC5F2B9D49}" type="slidenum">
              <a:rPr lang="ar-SA" altLang="en-US" sz="1400" smtClean="0"/>
              <a:pPr rtl="0">
                <a:spcBef>
                  <a:spcPct val="0"/>
                </a:spcBef>
                <a:buClrTx/>
                <a:buSzTx/>
                <a:buFontTx/>
                <a:buNone/>
              </a:pPr>
              <a:t>16</a:t>
            </a:fld>
            <a:endParaRPr lang="en-US" altLang="en-US" sz="1400"/>
          </a:p>
        </p:txBody>
      </p:sp>
      <p:sp>
        <p:nvSpPr>
          <p:cNvPr id="19459" name="Rectangle 2">
            <a:extLst>
              <a:ext uri="{FF2B5EF4-FFF2-40B4-BE49-F238E27FC236}">
                <a16:creationId xmlns:a16="http://schemas.microsoft.com/office/drawing/2014/main" id="{DD006619-AC7F-46D8-9482-A7FBDF3CCB2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187450" y="908050"/>
            <a:ext cx="7793038" cy="1462088"/>
          </a:xfrm>
        </p:spPr>
        <p:txBody>
          <a:bodyPr/>
          <a:lstStyle/>
          <a:p>
            <a:pPr eaLnBrk="1" hangingPunct="1"/>
            <a:r>
              <a:rPr lang="en-US" altLang="en-US" b="1">
                <a:solidFill>
                  <a:schemeClr val="folHlink"/>
                </a:solidFill>
              </a:rPr>
              <a:t>Analgesics </a:t>
            </a:r>
            <a:br>
              <a:rPr lang="en-US" altLang="en-US" b="1">
                <a:solidFill>
                  <a:schemeClr val="folHlink"/>
                </a:solidFill>
              </a:rPr>
            </a:br>
            <a:endParaRPr lang="en-US" altLang="en-US"/>
          </a:p>
        </p:txBody>
      </p:sp>
      <p:sp>
        <p:nvSpPr>
          <p:cNvPr id="19460" name="Rectangle 3">
            <a:extLst>
              <a:ext uri="{FF2B5EF4-FFF2-40B4-BE49-F238E27FC236}">
                <a16:creationId xmlns:a16="http://schemas.microsoft.com/office/drawing/2014/main" id="{94ED7B42-C0E8-425B-902D-B333836C909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68313" y="2205038"/>
            <a:ext cx="8280400" cy="4506912"/>
          </a:xfrm>
        </p:spPr>
        <p:txBody>
          <a:bodyPr/>
          <a:lstStyle/>
          <a:p>
            <a:pPr algn="l" rtl="0" eaLnBrk="1" hangingPunct="1">
              <a:lnSpc>
                <a:spcPct val="90000"/>
              </a:lnSpc>
            </a:pPr>
            <a:r>
              <a:rPr lang="en-US" altLang="en-US" sz="2800" b="1">
                <a:solidFill>
                  <a:srgbClr val="7030A0"/>
                </a:solidFill>
              </a:rPr>
              <a:t>Opiates</a:t>
            </a:r>
            <a:r>
              <a:rPr lang="en-US" altLang="en-US" sz="2800"/>
              <a:t> can </a:t>
            </a:r>
            <a:r>
              <a:rPr lang="en-US" altLang="en-US" sz="2800">
                <a:solidFill>
                  <a:srgbClr val="0070C0"/>
                </a:solidFill>
              </a:rPr>
              <a:t>precipitate hepatic encephalopathy </a:t>
            </a:r>
            <a:r>
              <a:rPr lang="en-US" altLang="en-US" sz="2800"/>
              <a:t>in patients with severe liver disease </a:t>
            </a:r>
          </a:p>
          <a:p>
            <a:pPr algn="l" rtl="0" eaLnBrk="1" hangingPunct="1">
              <a:lnSpc>
                <a:spcPct val="90000"/>
              </a:lnSpc>
            </a:pPr>
            <a:r>
              <a:rPr lang="en-US" altLang="en-US" sz="2800" b="1">
                <a:solidFill>
                  <a:srgbClr val="0070C0"/>
                </a:solidFill>
              </a:rPr>
              <a:t>Codeine</a:t>
            </a:r>
            <a:r>
              <a:rPr lang="en-US" altLang="en-US" sz="2800"/>
              <a:t> can precipitate hepatic encephalopathy by its </a:t>
            </a:r>
            <a:r>
              <a:rPr lang="en-US" altLang="en-US" sz="2800">
                <a:solidFill>
                  <a:srgbClr val="0070C0"/>
                </a:solidFill>
              </a:rPr>
              <a:t>constipating </a:t>
            </a:r>
            <a:r>
              <a:rPr lang="en-US" altLang="en-US" sz="2800"/>
              <a:t>effect alone</a:t>
            </a:r>
          </a:p>
          <a:p>
            <a:pPr algn="l" rtl="0" eaLnBrk="1" hangingPunct="1">
              <a:lnSpc>
                <a:spcPct val="90000"/>
              </a:lnSpc>
            </a:pPr>
            <a:r>
              <a:rPr lang="en-US" altLang="en-US" sz="2800"/>
              <a:t>If required to control postoperative pain, doses should be reduced to </a:t>
            </a:r>
            <a:r>
              <a:rPr lang="en-US" altLang="en-US" sz="2800">
                <a:solidFill>
                  <a:srgbClr val="0070C0"/>
                </a:solidFill>
              </a:rPr>
              <a:t>25-50% of normal</a:t>
            </a:r>
          </a:p>
          <a:p>
            <a:pPr algn="l" rtl="0" eaLnBrk="1" hangingPunct="1">
              <a:lnSpc>
                <a:spcPct val="90000"/>
              </a:lnSpc>
            </a:pPr>
            <a:endParaRPr lang="en-US" altLang="en-US" sz="280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>
            <a:extLst>
              <a:ext uri="{FF2B5EF4-FFF2-40B4-BE49-F238E27FC236}">
                <a16:creationId xmlns:a16="http://schemas.microsoft.com/office/drawing/2014/main" id="{F57023D7-4625-42EA-8935-738F0D2D8F1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>
                <a:solidFill>
                  <a:schemeClr val="folHlink"/>
                </a:solidFill>
              </a:rPr>
              <a:t>Analgesics</a:t>
            </a:r>
            <a:endParaRPr lang="en-US" altLang="en-US"/>
          </a:p>
        </p:txBody>
      </p:sp>
      <p:sp>
        <p:nvSpPr>
          <p:cNvPr id="20483" name="Content Placeholder 2">
            <a:extLst>
              <a:ext uri="{FF2B5EF4-FFF2-40B4-BE49-F238E27FC236}">
                <a16:creationId xmlns:a16="http://schemas.microsoft.com/office/drawing/2014/main" id="{E5241B8F-9A5F-4389-A760-8D0F554D80BE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755650" y="2017713"/>
            <a:ext cx="8199438" cy="4114800"/>
          </a:xfrm>
        </p:spPr>
        <p:txBody>
          <a:bodyPr/>
          <a:lstStyle/>
          <a:p>
            <a:pPr algn="l" rtl="0" eaLnBrk="1" hangingPunct="1"/>
            <a:r>
              <a:rPr lang="en-US" altLang="en-US" b="1">
                <a:solidFill>
                  <a:srgbClr val="7030A0"/>
                </a:solidFill>
              </a:rPr>
              <a:t>Aspirin &amp; other NSAIDs </a:t>
            </a:r>
            <a:r>
              <a:rPr lang="en-US" altLang="en-US"/>
              <a:t>may exacerbate </a:t>
            </a:r>
            <a:r>
              <a:rPr lang="en-US" altLang="en-US">
                <a:solidFill>
                  <a:srgbClr val="0070C0"/>
                </a:solidFill>
              </a:rPr>
              <a:t>impaired renal function &amp; fluid retention </a:t>
            </a:r>
            <a:r>
              <a:rPr lang="en-US" altLang="en-US"/>
              <a:t>by inhibiting prostaglandin synthesis, and may also precipitate </a:t>
            </a:r>
            <a:r>
              <a:rPr lang="en-US" altLang="en-US">
                <a:solidFill>
                  <a:srgbClr val="0070C0"/>
                </a:solidFill>
              </a:rPr>
              <a:t>GI bleeding </a:t>
            </a:r>
          </a:p>
          <a:p>
            <a:pPr algn="l" rtl="0" eaLnBrk="1" hangingPunct="1"/>
            <a:endParaRPr lang="en-US" altLang="en-US"/>
          </a:p>
        </p:txBody>
      </p:sp>
      <p:sp>
        <p:nvSpPr>
          <p:cNvPr id="20484" name="Slide Number Placeholder 3">
            <a:extLst>
              <a:ext uri="{FF2B5EF4-FFF2-40B4-BE49-F238E27FC236}">
                <a16:creationId xmlns:a16="http://schemas.microsoft.com/office/drawing/2014/main" id="{323D9718-38ED-4182-99D2-C051A40905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r" rtl="1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rtl="0">
              <a:spcBef>
                <a:spcPct val="0"/>
              </a:spcBef>
              <a:buClrTx/>
              <a:buSzTx/>
              <a:buFontTx/>
              <a:buNone/>
            </a:pPr>
            <a:fld id="{467498AE-FE98-4059-9719-CA78D72ACC8C}" type="slidenum">
              <a:rPr lang="ar-SA" altLang="en-US" sz="1400" smtClean="0"/>
              <a:pPr rtl="0">
                <a:spcBef>
                  <a:spcPct val="0"/>
                </a:spcBef>
                <a:buClrTx/>
                <a:buSzTx/>
                <a:buFontTx/>
                <a:buNone/>
              </a:pPr>
              <a:t>17</a:t>
            </a:fld>
            <a:endParaRPr lang="en-US" altLang="en-US" sz="140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Number Placeholder 5">
            <a:extLst>
              <a:ext uri="{FF2B5EF4-FFF2-40B4-BE49-F238E27FC236}">
                <a16:creationId xmlns:a16="http://schemas.microsoft.com/office/drawing/2014/main" id="{A08CE1A9-976C-4E32-A357-B19C56CEF9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r" rtl="1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rtl="0">
              <a:spcBef>
                <a:spcPct val="0"/>
              </a:spcBef>
              <a:buClrTx/>
              <a:buSzTx/>
              <a:buFontTx/>
              <a:buNone/>
            </a:pPr>
            <a:fld id="{66DB3B55-F7BB-40AD-AA87-824EE2E6A274}" type="slidenum">
              <a:rPr lang="ar-SA" altLang="en-US" sz="1400" smtClean="0"/>
              <a:pPr rtl="0">
                <a:spcBef>
                  <a:spcPct val="0"/>
                </a:spcBef>
                <a:buClrTx/>
                <a:buSzTx/>
                <a:buFontTx/>
                <a:buNone/>
              </a:pPr>
              <a:t>18</a:t>
            </a:fld>
            <a:endParaRPr lang="en-US" altLang="en-US" sz="1400"/>
          </a:p>
        </p:txBody>
      </p:sp>
      <p:sp>
        <p:nvSpPr>
          <p:cNvPr id="21507" name="Rectangle 2">
            <a:extLst>
              <a:ext uri="{FF2B5EF4-FFF2-40B4-BE49-F238E27FC236}">
                <a16:creationId xmlns:a16="http://schemas.microsoft.com/office/drawing/2014/main" id="{8D731E74-B4CC-42FD-98B4-29EC9149225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600" b="1"/>
              <a:t>DRUG-INDUCED LIVER DAMAGE</a:t>
            </a:r>
            <a:r>
              <a:rPr lang="ar-SA" altLang="en-US"/>
              <a:t> </a:t>
            </a:r>
            <a:endParaRPr lang="en-US" altLang="en-US"/>
          </a:p>
        </p:txBody>
      </p:sp>
      <p:sp>
        <p:nvSpPr>
          <p:cNvPr id="21508" name="Rectangle 3">
            <a:extLst>
              <a:ext uri="{FF2B5EF4-FFF2-40B4-BE49-F238E27FC236}">
                <a16:creationId xmlns:a16="http://schemas.microsoft.com/office/drawing/2014/main" id="{D3277DBC-3BAE-449D-B692-AA46A648D28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95288" y="2205038"/>
            <a:ext cx="8548687" cy="4032250"/>
          </a:xfrm>
        </p:spPr>
        <p:txBody>
          <a:bodyPr/>
          <a:lstStyle/>
          <a:p>
            <a:pPr algn="l" rtl="0" eaLnBrk="1" hangingPunct="1">
              <a:lnSpc>
                <a:spcPct val="80000"/>
              </a:lnSpc>
            </a:pPr>
            <a:r>
              <a:rPr lang="en-US" altLang="en-US"/>
              <a:t>Drugs can cause all types of liver disorders </a:t>
            </a:r>
          </a:p>
          <a:p>
            <a:pPr algn="l" rtl="0" eaLnBrk="1" hangingPunct="1">
              <a:lnSpc>
                <a:spcPct val="80000"/>
              </a:lnSpc>
            </a:pPr>
            <a:r>
              <a:rPr lang="en-US" altLang="en-US"/>
              <a:t>Drugs tend to injure </a:t>
            </a:r>
            <a:r>
              <a:rPr lang="en-US" altLang="en-US">
                <a:solidFill>
                  <a:srgbClr val="0070C0"/>
                </a:solidFill>
              </a:rPr>
              <a:t>specific components of hepatocyte</a:t>
            </a:r>
            <a:r>
              <a:rPr lang="en-US" altLang="en-US"/>
              <a:t>, e.g. </a:t>
            </a:r>
            <a:r>
              <a:rPr lang="en-US" altLang="en-US">
                <a:solidFill>
                  <a:srgbClr val="CC0066"/>
                </a:solidFill>
              </a:rPr>
              <a:t>cell membrane,  cytochrome P450 enzymes in endoplasmic reticulum, and mitochondria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6ECDD560-33D7-41B1-BC74-4A7E523887F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47019C4A-B97A-42DE-8439-DE2AFF49B56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55650" y="2017713"/>
            <a:ext cx="8199438" cy="4114800"/>
          </a:xfrm>
        </p:spPr>
        <p:txBody>
          <a:bodyPr/>
          <a:lstStyle/>
          <a:p>
            <a:pPr algn="l" rtl="0" eaLnBrk="1" hangingPunct="1"/>
            <a:r>
              <a:rPr lang="en-US" altLang="en-US"/>
              <a:t>In general terms, </a:t>
            </a:r>
            <a:r>
              <a:rPr lang="en-US" altLang="en-US" b="1">
                <a:solidFill>
                  <a:srgbClr val="7030A0"/>
                </a:solidFill>
              </a:rPr>
              <a:t>drug injury </a:t>
            </a:r>
            <a:r>
              <a:rPr lang="en-US" altLang="en-US"/>
              <a:t>results either from </a:t>
            </a:r>
            <a:r>
              <a:rPr lang="en-US" altLang="en-US" b="1">
                <a:solidFill>
                  <a:schemeClr val="folHlink"/>
                </a:solidFill>
              </a:rPr>
              <a:t>idiosyncrasy</a:t>
            </a:r>
            <a:r>
              <a:rPr lang="en-US" altLang="en-US"/>
              <a:t> (not dose related) or </a:t>
            </a:r>
            <a:r>
              <a:rPr lang="en-US" altLang="en-US" b="1">
                <a:solidFill>
                  <a:schemeClr val="folHlink"/>
                </a:solidFill>
              </a:rPr>
              <a:t>as a result of increased or cumulative dose </a:t>
            </a:r>
            <a:r>
              <a:rPr lang="en-US" altLang="en-US">
                <a:solidFill>
                  <a:schemeClr val="folHlink"/>
                </a:solidFill>
              </a:rPr>
              <a:t>(e.g paracetamol overdose causes hepatocyte necrosis &amp; apoptosis)</a:t>
            </a:r>
          </a:p>
          <a:p>
            <a:pPr algn="l" rtl="0"/>
            <a:endParaRPr lang="en-US" altLang="en-US" b="1">
              <a:solidFill>
                <a:schemeClr val="folHlink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5">
            <a:extLst>
              <a:ext uri="{FF2B5EF4-FFF2-40B4-BE49-F238E27FC236}">
                <a16:creationId xmlns:a16="http://schemas.microsoft.com/office/drawing/2014/main" id="{44E3DCDE-A9DE-4E80-873C-1D5E863FBA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r" rtl="1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rtl="0">
              <a:spcBef>
                <a:spcPct val="0"/>
              </a:spcBef>
              <a:buClrTx/>
              <a:buSzTx/>
              <a:buFontTx/>
              <a:buNone/>
            </a:pPr>
            <a:fld id="{194E2826-EBA3-40CC-8B63-2C80E5BF617F}" type="slidenum">
              <a:rPr lang="ar-SA" altLang="en-US" sz="1400" smtClean="0"/>
              <a:pPr rtl="0">
                <a:spcBef>
                  <a:spcPct val="0"/>
                </a:spcBef>
                <a:buClrTx/>
                <a:buSzTx/>
                <a:buFontTx/>
                <a:buNone/>
              </a:pPr>
              <a:t>2</a:t>
            </a:fld>
            <a:endParaRPr lang="en-US" altLang="en-US" sz="1400"/>
          </a:p>
        </p:txBody>
      </p:sp>
      <p:sp>
        <p:nvSpPr>
          <p:cNvPr id="5123" name="Rectangle 2">
            <a:extLst>
              <a:ext uri="{FF2B5EF4-FFF2-40B4-BE49-F238E27FC236}">
                <a16:creationId xmlns:a16="http://schemas.microsoft.com/office/drawing/2014/main" id="{09B4D39F-7483-4B97-854B-DDD03C7B1CE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5124" name="Rectangle 3">
            <a:extLst>
              <a:ext uri="{FF2B5EF4-FFF2-40B4-BE49-F238E27FC236}">
                <a16:creationId xmlns:a16="http://schemas.microsoft.com/office/drawing/2014/main" id="{75665A7F-B3EE-4C69-BE4A-E2B3649778F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39750" y="2017713"/>
            <a:ext cx="8415338" cy="4435475"/>
          </a:xfrm>
        </p:spPr>
        <p:txBody>
          <a:bodyPr/>
          <a:lstStyle/>
          <a:p>
            <a:pPr algn="l" rtl="0" eaLnBrk="1" hangingPunct="1"/>
            <a:r>
              <a:rPr lang="en-US" altLang="en-US" sz="2800" b="1">
                <a:solidFill>
                  <a:srgbClr val="0070C0"/>
                </a:solidFill>
              </a:rPr>
              <a:t>The liver </a:t>
            </a:r>
            <a:r>
              <a:rPr lang="en-US" altLang="en-US" sz="2800"/>
              <a:t>is the most important organ of </a:t>
            </a:r>
            <a:r>
              <a:rPr lang="en-US" altLang="en-US" sz="2800" b="1">
                <a:solidFill>
                  <a:srgbClr val="7030A0"/>
                </a:solidFill>
              </a:rPr>
              <a:t>drug metabolism</a:t>
            </a:r>
            <a:endParaRPr lang="ar-JO" altLang="en-US" sz="2800" b="1">
              <a:solidFill>
                <a:srgbClr val="7030A0"/>
              </a:solidFill>
            </a:endParaRPr>
          </a:p>
          <a:p>
            <a:pPr algn="l" rtl="0" eaLnBrk="1" hangingPunct="1"/>
            <a:r>
              <a:rPr lang="en-US" altLang="en-US" sz="2800"/>
              <a:t> Some of the resulting </a:t>
            </a:r>
            <a:r>
              <a:rPr lang="en-US" altLang="en-US" sz="2800" b="1">
                <a:solidFill>
                  <a:srgbClr val="0070C0"/>
                </a:solidFill>
              </a:rPr>
              <a:t>metabolites</a:t>
            </a:r>
            <a:r>
              <a:rPr lang="en-US" altLang="en-US" sz="2800"/>
              <a:t> may be biologically </a:t>
            </a:r>
            <a:r>
              <a:rPr lang="en-US" altLang="en-US" sz="2800" b="1">
                <a:solidFill>
                  <a:srgbClr val="7030A0"/>
                </a:solidFill>
              </a:rPr>
              <a:t>inactive, some active and others toxic </a:t>
            </a:r>
            <a:endParaRPr lang="ar-JO" altLang="en-US" sz="2800" b="1">
              <a:solidFill>
                <a:srgbClr val="7030A0"/>
              </a:solidFill>
            </a:endParaRPr>
          </a:p>
          <a:p>
            <a:pPr algn="l" rtl="0" eaLnBrk="1" hangingPunct="1"/>
            <a:r>
              <a:rPr lang="en-US" altLang="en-US" sz="2800"/>
              <a:t>The liver </a:t>
            </a:r>
            <a:r>
              <a:rPr lang="en-US" altLang="en-US" sz="2800" b="1">
                <a:solidFill>
                  <a:srgbClr val="0070C0"/>
                </a:solidFill>
              </a:rPr>
              <a:t>is exposed to drugs in higher concentrations </a:t>
            </a:r>
            <a:r>
              <a:rPr lang="en-US" altLang="en-US" sz="2800"/>
              <a:t>because </a:t>
            </a:r>
            <a:r>
              <a:rPr lang="en-US" altLang="en-US" sz="2800" b="1"/>
              <a:t>most drugs are administered orally</a:t>
            </a:r>
            <a:r>
              <a:rPr lang="en-US" altLang="en-US" sz="2800"/>
              <a:t> and have to pass through liver after absorption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Number Placeholder 5">
            <a:extLst>
              <a:ext uri="{FF2B5EF4-FFF2-40B4-BE49-F238E27FC236}">
                <a16:creationId xmlns:a16="http://schemas.microsoft.com/office/drawing/2014/main" id="{80811043-9448-498A-9D68-523D231CFE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r" rtl="1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rtl="0">
              <a:spcBef>
                <a:spcPct val="0"/>
              </a:spcBef>
              <a:buClrTx/>
              <a:buSzTx/>
              <a:buFontTx/>
              <a:buNone/>
            </a:pPr>
            <a:fld id="{D343D16F-8D6B-471C-9F3D-E525BEC23051}" type="slidenum">
              <a:rPr lang="ar-SA" altLang="en-US" sz="1400" smtClean="0"/>
              <a:pPr rtl="0">
                <a:spcBef>
                  <a:spcPct val="0"/>
                </a:spcBef>
                <a:buClrTx/>
                <a:buSzTx/>
                <a:buFontTx/>
                <a:buNone/>
              </a:pPr>
              <a:t>20</a:t>
            </a:fld>
            <a:endParaRPr lang="en-US" altLang="en-US" sz="1400"/>
          </a:p>
        </p:txBody>
      </p:sp>
      <p:sp>
        <p:nvSpPr>
          <p:cNvPr id="23555" name="Rectangle 2">
            <a:extLst>
              <a:ext uri="{FF2B5EF4-FFF2-40B4-BE49-F238E27FC236}">
                <a16:creationId xmlns:a16="http://schemas.microsoft.com/office/drawing/2014/main" id="{F3CB0152-F081-43EB-9F3F-719D7C501BC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200" b="1"/>
              <a:t>DIAGNOSIS AND MANAGEMENT OF DRUG-INDUCED LIVER INJURY</a:t>
            </a:r>
            <a:r>
              <a:rPr lang="ar-SA" altLang="en-US"/>
              <a:t> </a:t>
            </a:r>
            <a:endParaRPr lang="en-US" altLang="en-US"/>
          </a:p>
        </p:txBody>
      </p:sp>
      <p:sp>
        <p:nvSpPr>
          <p:cNvPr id="23556" name="Rectangle 3">
            <a:extLst>
              <a:ext uri="{FF2B5EF4-FFF2-40B4-BE49-F238E27FC236}">
                <a16:creationId xmlns:a16="http://schemas.microsoft.com/office/drawing/2014/main" id="{60CFC531-3807-4DB6-ACEF-659C40A5F73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68313" y="2017713"/>
            <a:ext cx="8207375" cy="4114800"/>
          </a:xfrm>
        </p:spPr>
        <p:txBody>
          <a:bodyPr/>
          <a:lstStyle/>
          <a:p>
            <a:pPr algn="l" rtl="0" eaLnBrk="1" hangingPunct="1"/>
            <a:r>
              <a:rPr lang="en-US" altLang="en-US" sz="2800" b="1">
                <a:solidFill>
                  <a:schemeClr val="folHlink"/>
                </a:solidFill>
              </a:rPr>
              <a:t>Taking drug history</a:t>
            </a:r>
            <a:r>
              <a:rPr lang="en-US" altLang="en-US" sz="2800" i="1"/>
              <a:t>,</a:t>
            </a:r>
            <a:r>
              <a:rPr lang="en-US" altLang="en-US" sz="2800"/>
              <a:t> including OTC and complementary and alternative medicine remedies</a:t>
            </a:r>
          </a:p>
          <a:p>
            <a:pPr algn="l" rtl="0" eaLnBrk="1" hangingPunct="1"/>
            <a:r>
              <a:rPr lang="en-US" altLang="en-US" sz="2800" b="1">
                <a:solidFill>
                  <a:schemeClr val="folHlink"/>
                </a:solidFill>
              </a:rPr>
              <a:t>Monitoring liver function</a:t>
            </a:r>
            <a:r>
              <a:rPr lang="en-US" altLang="en-US" sz="2800"/>
              <a:t> in the early weeks of therapy is useful:</a:t>
            </a:r>
            <a:endParaRPr lang="ar-JO" altLang="en-US" sz="2800"/>
          </a:p>
          <a:p>
            <a:pPr algn="l" rtl="0" eaLnBrk="1" hangingPunct="1">
              <a:buFont typeface="Wingdings" panose="05000000000000000000" pitchFamily="2" charset="2"/>
              <a:buChar char="q"/>
            </a:pPr>
            <a:r>
              <a:rPr lang="en-US" altLang="en-US" sz="2800"/>
              <a:t>Minor abnormalities (</a:t>
            </a:r>
            <a:r>
              <a:rPr lang="en-US" altLang="en-US" sz="2800" b="1">
                <a:solidFill>
                  <a:schemeClr val="folHlink"/>
                </a:solidFill>
              </a:rPr>
              <a:t>serum transaminase levels</a:t>
            </a:r>
            <a:r>
              <a:rPr lang="en-US" altLang="en-US" sz="2800">
                <a:solidFill>
                  <a:srgbClr val="0070C0"/>
                </a:solidFill>
              </a:rPr>
              <a:t> </a:t>
            </a:r>
            <a:r>
              <a:rPr lang="en-US" altLang="en-US" sz="2800"/>
              <a:t>less than </a:t>
            </a:r>
            <a:r>
              <a:rPr lang="en-US" altLang="en-US" sz="2800" b="1">
                <a:solidFill>
                  <a:srgbClr val="7030A0"/>
                </a:solidFill>
              </a:rPr>
              <a:t>twice normal</a:t>
            </a:r>
            <a:r>
              <a:rPr lang="en-US" altLang="en-US" sz="2800"/>
              <a:t>) are often </a:t>
            </a:r>
            <a:r>
              <a:rPr lang="en-US" altLang="en-US" sz="2800" b="1">
                <a:solidFill>
                  <a:srgbClr val="0070C0"/>
                </a:solidFill>
              </a:rPr>
              <a:t>self-limiting</a:t>
            </a:r>
            <a:r>
              <a:rPr lang="en-US" altLang="en-US" sz="2800">
                <a:solidFill>
                  <a:srgbClr val="0070C0"/>
                </a:solidFill>
              </a:rPr>
              <a:t>,</a:t>
            </a:r>
            <a:r>
              <a:rPr lang="en-US" altLang="en-US" sz="2800"/>
              <a:t> and progress can be monitored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>
            <a:extLst>
              <a:ext uri="{FF2B5EF4-FFF2-40B4-BE49-F238E27FC236}">
                <a16:creationId xmlns:a16="http://schemas.microsoft.com/office/drawing/2014/main" id="{65940D2B-6B6D-40CB-903A-E7066C34ACD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24579" name="Rectangle 3">
            <a:extLst>
              <a:ext uri="{FF2B5EF4-FFF2-40B4-BE49-F238E27FC236}">
                <a16:creationId xmlns:a16="http://schemas.microsoft.com/office/drawing/2014/main" id="{7D63F75A-E0E6-4C54-8551-7C9BD02EA2A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4213" y="2017713"/>
            <a:ext cx="8270875" cy="4114800"/>
          </a:xfrm>
        </p:spPr>
        <p:txBody>
          <a:bodyPr/>
          <a:lstStyle/>
          <a:p>
            <a:pPr algn="l" rtl="0" eaLnBrk="1" hangingPunct="1">
              <a:buFont typeface="Wingdings" panose="05000000000000000000" pitchFamily="2" charset="2"/>
              <a:buChar char="q"/>
            </a:pPr>
            <a:r>
              <a:rPr lang="en-US" altLang="en-US"/>
              <a:t>Increases greater than </a:t>
            </a:r>
            <a:r>
              <a:rPr lang="en-US" altLang="en-US" b="1">
                <a:solidFill>
                  <a:srgbClr val="7030A0"/>
                </a:solidFill>
              </a:rPr>
              <a:t>three-fold</a:t>
            </a:r>
            <a:r>
              <a:rPr lang="en-US" altLang="en-US"/>
              <a:t> should be an indication for </a:t>
            </a:r>
            <a:r>
              <a:rPr lang="en-US" altLang="en-US" b="1">
                <a:solidFill>
                  <a:schemeClr val="folHlink"/>
                </a:solidFill>
              </a:rPr>
              <a:t>drug withdrawal</a:t>
            </a:r>
            <a:r>
              <a:rPr lang="en-US" altLang="en-US"/>
              <a:t>, even if the patient is asymptomatic</a:t>
            </a:r>
          </a:p>
          <a:p>
            <a:pPr algn="l" rtl="0" eaLnBrk="1" hangingPunct="1">
              <a:buFont typeface="Wingdings" panose="05000000000000000000" pitchFamily="2" charset="2"/>
              <a:buChar char="q"/>
            </a:pPr>
            <a:r>
              <a:rPr lang="en-US" altLang="en-US" b="1">
                <a:solidFill>
                  <a:srgbClr val="0070C0"/>
                </a:solidFill>
              </a:rPr>
              <a:t>10-30%</a:t>
            </a:r>
            <a:r>
              <a:rPr lang="en-US" altLang="en-US"/>
              <a:t> of patients taking </a:t>
            </a:r>
            <a:r>
              <a:rPr lang="en-US" altLang="en-US">
                <a:solidFill>
                  <a:srgbClr val="CC0066"/>
                </a:solidFill>
              </a:rPr>
              <a:t>isoniazid, rifampicin </a:t>
            </a:r>
            <a:r>
              <a:rPr lang="en-US" altLang="en-US"/>
              <a:t>show elevated liver enzymes </a:t>
            </a:r>
          </a:p>
          <a:p>
            <a:pPr algn="l" rtl="0"/>
            <a:endParaRPr lang="en-US" alt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Number Placeholder 5">
            <a:extLst>
              <a:ext uri="{FF2B5EF4-FFF2-40B4-BE49-F238E27FC236}">
                <a16:creationId xmlns:a16="http://schemas.microsoft.com/office/drawing/2014/main" id="{3EF01FE4-B9AE-4CFB-A481-D8245C4E0E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r" rtl="1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rtl="0">
              <a:spcBef>
                <a:spcPct val="0"/>
              </a:spcBef>
              <a:buClrTx/>
              <a:buSzTx/>
              <a:buFontTx/>
              <a:buNone/>
            </a:pPr>
            <a:fld id="{F5A597F1-1F9D-4431-BD27-8BFAC20E8032}" type="slidenum">
              <a:rPr lang="ar-SA" altLang="en-US" sz="1400" smtClean="0"/>
              <a:pPr rtl="0">
                <a:spcBef>
                  <a:spcPct val="0"/>
                </a:spcBef>
                <a:buClrTx/>
                <a:buSzTx/>
                <a:buFontTx/>
                <a:buNone/>
              </a:pPr>
              <a:t>3</a:t>
            </a:fld>
            <a:endParaRPr lang="en-US" altLang="en-US" sz="1400"/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16DB9954-4A9F-4E69-A3CC-D6B0CD3048E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6D166EFD-3FC6-49C8-88F3-A50444627D6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4213" y="2017713"/>
            <a:ext cx="8459787" cy="4114800"/>
          </a:xfrm>
        </p:spPr>
        <p:txBody>
          <a:bodyPr/>
          <a:lstStyle/>
          <a:p>
            <a:pPr algn="l" rtl="0" eaLnBrk="1" hangingPunct="1"/>
            <a:r>
              <a:rPr lang="en-US" altLang="en-US"/>
              <a:t>Because of this, the liver </a:t>
            </a:r>
            <a:r>
              <a:rPr lang="en-US" altLang="en-US" b="1">
                <a:solidFill>
                  <a:srgbClr val="00B0F0"/>
                </a:solidFill>
              </a:rPr>
              <a:t>is a target for injury from chemicals &amp; drugs</a:t>
            </a:r>
            <a:r>
              <a:rPr lang="en-US" altLang="en-US"/>
              <a:t>, and </a:t>
            </a:r>
            <a:r>
              <a:rPr lang="en-US" altLang="en-US" b="1">
                <a:solidFill>
                  <a:schemeClr val="folHlink"/>
                </a:solidFill>
              </a:rPr>
              <a:t>disordered hepatic function</a:t>
            </a:r>
            <a:r>
              <a:rPr lang="en-US" altLang="en-US"/>
              <a:t> is an important cause of </a:t>
            </a:r>
            <a:r>
              <a:rPr lang="en-US" altLang="en-US">
                <a:solidFill>
                  <a:srgbClr val="7030A0"/>
                </a:solidFill>
              </a:rPr>
              <a:t>abnormal drug response</a:t>
            </a:r>
            <a:r>
              <a:rPr lang="en-US" altLang="en-US"/>
              <a:t> </a:t>
            </a:r>
          </a:p>
          <a:p>
            <a:pPr algn="l" rtl="0" eaLnBrk="1" hangingPunct="1"/>
            <a:endParaRPr lang="en-US" alt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5">
            <a:extLst>
              <a:ext uri="{FF2B5EF4-FFF2-40B4-BE49-F238E27FC236}">
                <a16:creationId xmlns:a16="http://schemas.microsoft.com/office/drawing/2014/main" id="{1D3F7A1E-CAAC-4058-AF27-E7A2DCFD7E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r" rtl="1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rtl="0">
              <a:spcBef>
                <a:spcPct val="0"/>
              </a:spcBef>
              <a:buClrTx/>
              <a:buSzTx/>
              <a:buFontTx/>
              <a:buNone/>
            </a:pPr>
            <a:fld id="{7B61FCB3-203D-4737-99A3-57C15C9F3B30}" type="slidenum">
              <a:rPr lang="ar-SA" altLang="en-US" sz="1400" smtClean="0"/>
              <a:pPr rtl="0">
                <a:spcBef>
                  <a:spcPct val="0"/>
                </a:spcBef>
                <a:buClrTx/>
                <a:buSzTx/>
                <a:buFontTx/>
                <a:buNone/>
              </a:pPr>
              <a:t>4</a:t>
            </a:fld>
            <a:endParaRPr lang="en-US" altLang="en-US" sz="1400"/>
          </a:p>
        </p:txBody>
      </p:sp>
      <p:sp>
        <p:nvSpPr>
          <p:cNvPr id="7171" name="Rectangle 2">
            <a:extLst>
              <a:ext uri="{FF2B5EF4-FFF2-40B4-BE49-F238E27FC236}">
                <a16:creationId xmlns:a16="http://schemas.microsoft.com/office/drawing/2014/main" id="{4CE61E3D-439F-4873-BF58-0654F73BFF1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7172" name="Rectangle 3">
            <a:extLst>
              <a:ext uri="{FF2B5EF4-FFF2-40B4-BE49-F238E27FC236}">
                <a16:creationId xmlns:a16="http://schemas.microsoft.com/office/drawing/2014/main" id="{E114DB2B-630D-44BC-888A-A5FA96126D6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27088" y="2017713"/>
            <a:ext cx="8128000" cy="4114800"/>
          </a:xfrm>
        </p:spPr>
        <p:txBody>
          <a:bodyPr/>
          <a:lstStyle/>
          <a:p>
            <a:pPr algn="l" rtl="0" eaLnBrk="1" hangingPunct="1"/>
            <a:r>
              <a:rPr lang="en-US" altLang="en-US">
                <a:solidFill>
                  <a:srgbClr val="0070C0"/>
                </a:solidFill>
              </a:rPr>
              <a:t>Effect of liver diseases:</a:t>
            </a:r>
          </a:p>
          <a:p>
            <a:pPr lvl="1" algn="l" rtl="0" eaLnBrk="1" hangingPunct="1"/>
            <a:r>
              <a:rPr lang="en-US" altLang="en-US">
                <a:solidFill>
                  <a:srgbClr val="0070C0"/>
                </a:solidFill>
              </a:rPr>
              <a:t>Pharmacodynamic &amp; pharmacokinetic changes in liver diseases</a:t>
            </a:r>
          </a:p>
          <a:p>
            <a:pPr lvl="1" algn="l" rtl="0" eaLnBrk="1" hangingPunct="1"/>
            <a:r>
              <a:rPr lang="en-US" altLang="en-US">
                <a:solidFill>
                  <a:srgbClr val="0070C0"/>
                </a:solidFill>
              </a:rPr>
              <a:t>Hepatic blood flow &amp; metabolism of drugs</a:t>
            </a:r>
          </a:p>
          <a:p>
            <a:pPr lvl="1" algn="l" rtl="0" eaLnBrk="1" hangingPunct="1"/>
            <a:r>
              <a:rPr lang="en-US" altLang="en-US">
                <a:solidFill>
                  <a:srgbClr val="0070C0"/>
                </a:solidFill>
              </a:rPr>
              <a:t>Plasma protein binding of drugs</a:t>
            </a:r>
          </a:p>
          <a:p>
            <a:pPr algn="l" rtl="0" eaLnBrk="1" hangingPunct="1"/>
            <a:r>
              <a:rPr lang="en-US" altLang="en-US">
                <a:solidFill>
                  <a:srgbClr val="0070C0"/>
                </a:solidFill>
              </a:rPr>
              <a:t>Prescribing in liver disease</a:t>
            </a:r>
          </a:p>
          <a:p>
            <a:pPr algn="l" rtl="0" eaLnBrk="1" hangingPunct="1"/>
            <a:r>
              <a:rPr lang="en-US" altLang="en-US">
                <a:solidFill>
                  <a:srgbClr val="0070C0"/>
                </a:solidFill>
              </a:rPr>
              <a:t>Drug-induced liver injury</a:t>
            </a:r>
          </a:p>
          <a:p>
            <a:pPr algn="l" rtl="0" eaLnBrk="1" hangingPunct="1">
              <a:buFont typeface="Wingdings" panose="05000000000000000000" pitchFamily="2" charset="2"/>
              <a:buNone/>
            </a:pPr>
            <a:endParaRPr lang="en-US" alt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Number Placeholder 5">
            <a:extLst>
              <a:ext uri="{FF2B5EF4-FFF2-40B4-BE49-F238E27FC236}">
                <a16:creationId xmlns:a16="http://schemas.microsoft.com/office/drawing/2014/main" id="{DFE45930-8144-445B-AF72-E982644BAC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r" rtl="1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rtl="0">
              <a:spcBef>
                <a:spcPct val="0"/>
              </a:spcBef>
              <a:buClrTx/>
              <a:buSzTx/>
              <a:buFontTx/>
              <a:buNone/>
            </a:pPr>
            <a:fld id="{A86BA385-C7FE-488C-ADD6-C8771FA61E8B}" type="slidenum">
              <a:rPr lang="ar-SA" altLang="en-US" sz="1400" smtClean="0"/>
              <a:pPr rtl="0">
                <a:spcBef>
                  <a:spcPct val="0"/>
                </a:spcBef>
                <a:buClrTx/>
                <a:buSzTx/>
                <a:buFontTx/>
                <a:buNone/>
              </a:pPr>
              <a:t>5</a:t>
            </a:fld>
            <a:endParaRPr lang="en-US" altLang="en-US" sz="1400"/>
          </a:p>
        </p:txBody>
      </p:sp>
      <p:sp>
        <p:nvSpPr>
          <p:cNvPr id="8195" name="Rectangle 2">
            <a:extLst>
              <a:ext uri="{FF2B5EF4-FFF2-40B4-BE49-F238E27FC236}">
                <a16:creationId xmlns:a16="http://schemas.microsoft.com/office/drawing/2014/main" id="{C2D3FE73-B4F6-4A99-BC62-A9A4E55C738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EFFECTS OF LIVER DISEASE</a:t>
            </a:r>
            <a:r>
              <a:rPr lang="ar-SA" altLang="en-US"/>
              <a:t> </a:t>
            </a:r>
            <a:endParaRPr lang="en-US" altLang="en-US"/>
          </a:p>
        </p:txBody>
      </p:sp>
      <p:sp>
        <p:nvSpPr>
          <p:cNvPr id="8196" name="Rectangle 3">
            <a:extLst>
              <a:ext uri="{FF2B5EF4-FFF2-40B4-BE49-F238E27FC236}">
                <a16:creationId xmlns:a16="http://schemas.microsoft.com/office/drawing/2014/main" id="{58C46D00-2CA8-4688-8D23-B6064CA86C8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95288" y="2060575"/>
            <a:ext cx="8496300" cy="4506913"/>
          </a:xfrm>
        </p:spPr>
        <p:txBody>
          <a:bodyPr/>
          <a:lstStyle/>
          <a:p>
            <a:pPr algn="l" rtl="0" eaLnBrk="1" hangingPunct="1">
              <a:lnSpc>
                <a:spcPct val="90000"/>
              </a:lnSpc>
            </a:pPr>
            <a:r>
              <a:rPr lang="en-US" altLang="en-US" sz="2400" b="1" u="sng">
                <a:solidFill>
                  <a:schemeClr val="folHlink"/>
                </a:solidFill>
              </a:rPr>
              <a:t>PHARMACODYNAMIC CHANGES IN LIVER DISEASE </a:t>
            </a:r>
          </a:p>
          <a:p>
            <a:pPr algn="l" rtl="0" eaLnBrk="1" hangingPunct="1">
              <a:lnSpc>
                <a:spcPct val="90000"/>
              </a:lnSpc>
            </a:pPr>
            <a:r>
              <a:rPr lang="en-US" altLang="en-US" sz="2800"/>
              <a:t>Patients with </a:t>
            </a:r>
            <a:r>
              <a:rPr lang="en-US" altLang="en-US" sz="2800" b="1"/>
              <a:t>severe liver disease </a:t>
            </a:r>
            <a:r>
              <a:rPr lang="en-US" altLang="en-US" sz="2800"/>
              <a:t>show </a:t>
            </a:r>
            <a:r>
              <a:rPr lang="en-US" altLang="en-US" sz="2800" b="1">
                <a:solidFill>
                  <a:srgbClr val="7030A0"/>
                </a:solidFill>
              </a:rPr>
              <a:t>abnormal response to drugs</a:t>
            </a:r>
            <a:r>
              <a:rPr lang="en-US" altLang="en-US" sz="2800"/>
              <a:t>. </a:t>
            </a:r>
          </a:p>
          <a:p>
            <a:pPr algn="l" rtl="0" eaLnBrk="1" hangingPunct="1">
              <a:lnSpc>
                <a:spcPct val="90000"/>
              </a:lnSpc>
            </a:pPr>
            <a:r>
              <a:rPr lang="en-US" altLang="en-US" sz="2800"/>
              <a:t>For example: </a:t>
            </a:r>
          </a:p>
          <a:p>
            <a:pPr algn="l" rtl="0" eaLnBrk="1" hangingPunct="1">
              <a:lnSpc>
                <a:spcPct val="90000"/>
              </a:lnSpc>
            </a:pPr>
            <a:r>
              <a:rPr lang="en-US" altLang="en-US" sz="2800" b="1">
                <a:solidFill>
                  <a:schemeClr val="folHlink"/>
                </a:solidFill>
              </a:rPr>
              <a:t>Sensitivity of CNS</a:t>
            </a:r>
            <a:r>
              <a:rPr lang="en-US" altLang="en-US" sz="2800"/>
              <a:t> to opioids, sedatives and antiepilepsy drugs is increased</a:t>
            </a:r>
          </a:p>
          <a:p>
            <a:pPr algn="l" rtl="0" eaLnBrk="1" hangingPunct="1">
              <a:lnSpc>
                <a:spcPct val="90000"/>
              </a:lnSpc>
            </a:pPr>
            <a:r>
              <a:rPr lang="en-US" altLang="en-US" sz="2800" b="1">
                <a:solidFill>
                  <a:schemeClr val="folHlink"/>
                </a:solidFill>
              </a:rPr>
              <a:t>Effect of oral anticoagulants</a:t>
            </a:r>
            <a:r>
              <a:rPr lang="en-US" altLang="en-US" sz="2800"/>
              <a:t> is increased because synthesis of coagulation factors is impaired</a:t>
            </a:r>
          </a:p>
          <a:p>
            <a:pPr algn="l" rtl="0" eaLnBrk="1" hangingPunct="1">
              <a:lnSpc>
                <a:spcPct val="90000"/>
              </a:lnSpc>
            </a:pPr>
            <a:endParaRPr lang="en-US" altLang="en-US" sz="24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>
            <a:extLst>
              <a:ext uri="{FF2B5EF4-FFF2-40B4-BE49-F238E27FC236}">
                <a16:creationId xmlns:a16="http://schemas.microsoft.com/office/drawing/2014/main" id="{A901FC30-F8A7-4A73-A3D1-D11B84C8441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200" b="1">
                <a:solidFill>
                  <a:schemeClr val="folHlink"/>
                </a:solidFill>
              </a:rPr>
              <a:t>PHARMACODYNAMIC CHANGES IN LIVER DISEASE</a:t>
            </a:r>
          </a:p>
        </p:txBody>
      </p:sp>
      <p:sp>
        <p:nvSpPr>
          <p:cNvPr id="9219" name="Content Placeholder 2">
            <a:extLst>
              <a:ext uri="{FF2B5EF4-FFF2-40B4-BE49-F238E27FC236}">
                <a16:creationId xmlns:a16="http://schemas.microsoft.com/office/drawing/2014/main" id="{B3FAFE7A-CDCE-422E-930C-7178D98E66DA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84213" y="2017713"/>
            <a:ext cx="8270875" cy="4114800"/>
          </a:xfrm>
        </p:spPr>
        <p:txBody>
          <a:bodyPr/>
          <a:lstStyle/>
          <a:p>
            <a:pPr algn="l" rtl="0" eaLnBrk="1" hangingPunct="1">
              <a:lnSpc>
                <a:spcPct val="90000"/>
              </a:lnSpc>
            </a:pPr>
            <a:r>
              <a:rPr lang="en-US" altLang="en-US" b="1">
                <a:solidFill>
                  <a:schemeClr val="folHlink"/>
                </a:solidFill>
              </a:rPr>
              <a:t>Fluid and electrolyte balance</a:t>
            </a:r>
            <a:r>
              <a:rPr lang="en-US" altLang="en-US"/>
              <a:t> are altered: </a:t>
            </a:r>
          </a:p>
          <a:p>
            <a:pPr algn="l" rtl="0" eaLnBrk="1" hangingPunct="1">
              <a:lnSpc>
                <a:spcPct val="90000"/>
              </a:lnSpc>
              <a:buFont typeface="Wingdings" panose="05000000000000000000" pitchFamily="2" charset="2"/>
              <a:buChar char="q"/>
            </a:pPr>
            <a:r>
              <a:rPr lang="en-US" altLang="en-US">
                <a:solidFill>
                  <a:srgbClr val="CC0066"/>
                </a:solidFill>
              </a:rPr>
              <a:t>Sodium retention</a:t>
            </a:r>
            <a:r>
              <a:rPr lang="en-US" altLang="en-US"/>
              <a:t> may be more readily induced by NSAIDs or corticosteroids; </a:t>
            </a:r>
          </a:p>
          <a:p>
            <a:pPr algn="l" rtl="0" eaLnBrk="1" hangingPunct="1">
              <a:lnSpc>
                <a:spcPct val="90000"/>
              </a:lnSpc>
              <a:buFont typeface="Wingdings" panose="05000000000000000000" pitchFamily="2" charset="2"/>
              <a:buChar char="q"/>
            </a:pPr>
            <a:r>
              <a:rPr lang="en-US" altLang="en-US">
                <a:solidFill>
                  <a:srgbClr val="CC0066"/>
                </a:solidFill>
              </a:rPr>
              <a:t>Ascites and oedema</a:t>
            </a:r>
            <a:r>
              <a:rPr lang="en-US" altLang="en-US"/>
              <a:t> become more resistant to diuretics </a:t>
            </a:r>
          </a:p>
          <a:p>
            <a:pPr algn="l" rtl="0" eaLnBrk="1" hangingPunct="1"/>
            <a:endParaRPr lang="en-US" altLang="en-US"/>
          </a:p>
        </p:txBody>
      </p:sp>
      <p:sp>
        <p:nvSpPr>
          <p:cNvPr id="9220" name="Slide Number Placeholder 3">
            <a:extLst>
              <a:ext uri="{FF2B5EF4-FFF2-40B4-BE49-F238E27FC236}">
                <a16:creationId xmlns:a16="http://schemas.microsoft.com/office/drawing/2014/main" id="{531CF477-6525-4A4F-B943-05937ABD9B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r" rtl="1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rtl="0">
              <a:spcBef>
                <a:spcPct val="0"/>
              </a:spcBef>
              <a:buClrTx/>
              <a:buSzTx/>
              <a:buFontTx/>
              <a:buNone/>
            </a:pPr>
            <a:fld id="{BA262C6F-7EE3-4064-B7A8-FA754B0C4FE5}" type="slidenum">
              <a:rPr lang="ar-SA" altLang="en-US" sz="1400" smtClean="0"/>
              <a:pPr rtl="0">
                <a:spcBef>
                  <a:spcPct val="0"/>
                </a:spcBef>
                <a:buClrTx/>
                <a:buSzTx/>
                <a:buFontTx/>
                <a:buNone/>
              </a:pPr>
              <a:t>6</a:t>
            </a:fld>
            <a:endParaRPr lang="en-US" altLang="en-US" sz="14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Number Placeholder 5">
            <a:extLst>
              <a:ext uri="{FF2B5EF4-FFF2-40B4-BE49-F238E27FC236}">
                <a16:creationId xmlns:a16="http://schemas.microsoft.com/office/drawing/2014/main" id="{20096560-3FD3-4B46-B083-DF7C35B1B3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r" rtl="1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rtl="0">
              <a:spcBef>
                <a:spcPct val="0"/>
              </a:spcBef>
              <a:buClrTx/>
              <a:buSzTx/>
              <a:buFontTx/>
              <a:buNone/>
            </a:pPr>
            <a:fld id="{94B5A1D1-5151-4CD4-AF01-3C2E8155CA32}" type="slidenum">
              <a:rPr lang="ar-SA" altLang="en-US" sz="1400" smtClean="0"/>
              <a:pPr rtl="0">
                <a:spcBef>
                  <a:spcPct val="0"/>
                </a:spcBef>
                <a:buClrTx/>
                <a:buSzTx/>
                <a:buFontTx/>
                <a:buNone/>
              </a:pPr>
              <a:t>7</a:t>
            </a:fld>
            <a:endParaRPr lang="en-US" altLang="en-US" sz="1400"/>
          </a:p>
        </p:txBody>
      </p:sp>
      <p:sp>
        <p:nvSpPr>
          <p:cNvPr id="10243" name="Rectangle 2">
            <a:extLst>
              <a:ext uri="{FF2B5EF4-FFF2-40B4-BE49-F238E27FC236}">
                <a16:creationId xmlns:a16="http://schemas.microsoft.com/office/drawing/2014/main" id="{072A010C-02F9-423A-97AC-B4E4570603D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200" b="1"/>
              <a:t>PHARMACOKINETIC CHANGES IN LIVER DISEASE</a:t>
            </a:r>
            <a:r>
              <a:rPr lang="ar-SA" altLang="en-US" b="1"/>
              <a:t> </a:t>
            </a:r>
            <a:endParaRPr lang="en-US" altLang="en-US" b="1"/>
          </a:p>
        </p:txBody>
      </p:sp>
      <p:sp>
        <p:nvSpPr>
          <p:cNvPr id="10244" name="Rectangle 3">
            <a:extLst>
              <a:ext uri="{FF2B5EF4-FFF2-40B4-BE49-F238E27FC236}">
                <a16:creationId xmlns:a16="http://schemas.microsoft.com/office/drawing/2014/main" id="{BE8232AD-941F-4BAE-89BC-3763301293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39750" y="2017713"/>
            <a:ext cx="8415338" cy="4114800"/>
          </a:xfrm>
        </p:spPr>
        <p:txBody>
          <a:bodyPr/>
          <a:lstStyle/>
          <a:p>
            <a:pPr algn="l" rtl="0" eaLnBrk="1" hangingPunct="1"/>
            <a:r>
              <a:rPr lang="en-US" altLang="en-US"/>
              <a:t>it is only when </a:t>
            </a:r>
            <a:r>
              <a:rPr lang="en-US" altLang="en-US" b="1">
                <a:solidFill>
                  <a:schemeClr val="folHlink"/>
                </a:solidFill>
              </a:rPr>
              <a:t>disease becomes severe</a:t>
            </a:r>
            <a:r>
              <a:rPr lang="en-US" altLang="en-US"/>
              <a:t> important changes in drug handling occur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Number Placeholder 5">
            <a:extLst>
              <a:ext uri="{FF2B5EF4-FFF2-40B4-BE49-F238E27FC236}">
                <a16:creationId xmlns:a16="http://schemas.microsoft.com/office/drawing/2014/main" id="{F63033F2-870C-4FCB-A48D-8C245C0B3E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r" rtl="1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rtl="0">
              <a:spcBef>
                <a:spcPct val="0"/>
              </a:spcBef>
              <a:buClrTx/>
              <a:buSzTx/>
              <a:buFontTx/>
              <a:buNone/>
            </a:pPr>
            <a:fld id="{5EAF2405-ED83-49B7-8F08-A5543C15AC63}" type="slidenum">
              <a:rPr lang="ar-SA" altLang="en-US" sz="1400" smtClean="0"/>
              <a:pPr rtl="0">
                <a:spcBef>
                  <a:spcPct val="0"/>
                </a:spcBef>
                <a:buClrTx/>
                <a:buSzTx/>
                <a:buFontTx/>
                <a:buNone/>
              </a:pPr>
              <a:t>8</a:t>
            </a:fld>
            <a:endParaRPr lang="en-US" altLang="en-US" sz="1400"/>
          </a:p>
        </p:txBody>
      </p:sp>
      <p:sp>
        <p:nvSpPr>
          <p:cNvPr id="11267" name="Rectangle 2">
            <a:extLst>
              <a:ext uri="{FF2B5EF4-FFF2-40B4-BE49-F238E27FC236}">
                <a16:creationId xmlns:a16="http://schemas.microsoft.com/office/drawing/2014/main" id="{509DF116-536F-45E2-9A4B-CB89A2206D9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1268" name="Rectangle 3">
            <a:extLst>
              <a:ext uri="{FF2B5EF4-FFF2-40B4-BE49-F238E27FC236}">
                <a16:creationId xmlns:a16="http://schemas.microsoft.com/office/drawing/2014/main" id="{6A5CEC47-7C67-4083-B797-483749BDFBA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4213" y="2017713"/>
            <a:ext cx="8270875" cy="4114800"/>
          </a:xfrm>
        </p:spPr>
        <p:txBody>
          <a:bodyPr/>
          <a:lstStyle/>
          <a:p>
            <a:pPr algn="l" rtl="0" eaLnBrk="1" hangingPunct="1"/>
            <a:r>
              <a:rPr lang="en-US" altLang="en-US" b="1"/>
              <a:t>Hepatocellular injury </a:t>
            </a:r>
            <a:r>
              <a:rPr lang="en-US" altLang="en-US"/>
              <a:t>(toxic, infectious) leads to </a:t>
            </a:r>
            <a:r>
              <a:rPr lang="en-US" altLang="en-US" b="1">
                <a:solidFill>
                  <a:srgbClr val="0070C0"/>
                </a:solidFill>
              </a:rPr>
              <a:t>decreased activity of drug-metabolising enzymes</a:t>
            </a:r>
            <a:r>
              <a:rPr lang="en-US" altLang="en-US"/>
              <a:t>, reflected in </a:t>
            </a:r>
            <a:r>
              <a:rPr lang="en-US" altLang="en-US">
                <a:solidFill>
                  <a:srgbClr val="7030A0"/>
                </a:solidFill>
              </a:rPr>
              <a:t>diminished plasma clearance </a:t>
            </a:r>
            <a:r>
              <a:rPr lang="en-US" altLang="en-US"/>
              <a:t>of drugs that are metabolised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Number Placeholder 5">
            <a:extLst>
              <a:ext uri="{FF2B5EF4-FFF2-40B4-BE49-F238E27FC236}">
                <a16:creationId xmlns:a16="http://schemas.microsoft.com/office/drawing/2014/main" id="{3ED3709E-1B92-4EFD-A2FB-90A7D6673D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r" rtl="1"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rtl="0">
              <a:spcBef>
                <a:spcPct val="0"/>
              </a:spcBef>
              <a:buClrTx/>
              <a:buSzTx/>
              <a:buFontTx/>
              <a:buNone/>
            </a:pPr>
            <a:fld id="{4CEC1CCA-ECBF-48BF-A166-9F8DF8CB85D1}" type="slidenum">
              <a:rPr lang="ar-SA" altLang="en-US" sz="1400" smtClean="0"/>
              <a:pPr rtl="0">
                <a:spcBef>
                  <a:spcPct val="0"/>
                </a:spcBef>
                <a:buClrTx/>
                <a:buSzTx/>
                <a:buFontTx/>
                <a:buNone/>
              </a:pPr>
              <a:t>9</a:t>
            </a:fld>
            <a:endParaRPr lang="en-US" altLang="en-US" sz="1400"/>
          </a:p>
        </p:txBody>
      </p:sp>
      <p:sp>
        <p:nvSpPr>
          <p:cNvPr id="12291" name="Rectangle 2">
            <a:extLst>
              <a:ext uri="{FF2B5EF4-FFF2-40B4-BE49-F238E27FC236}">
                <a16:creationId xmlns:a16="http://schemas.microsoft.com/office/drawing/2014/main" id="{2541C9F3-B9EE-45C4-8CAD-AC3276E6AB0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rtl="0" eaLnBrk="1" hangingPunct="1"/>
            <a:r>
              <a:rPr lang="en-US" altLang="en-US" sz="3200" b="1"/>
              <a:t>HEPATIC BLOOD FLOW AND METABOLISM</a:t>
            </a:r>
          </a:p>
        </p:txBody>
      </p:sp>
      <p:sp>
        <p:nvSpPr>
          <p:cNvPr id="12292" name="Rectangle 3">
            <a:extLst>
              <a:ext uri="{FF2B5EF4-FFF2-40B4-BE49-F238E27FC236}">
                <a16:creationId xmlns:a16="http://schemas.microsoft.com/office/drawing/2014/main" id="{1D67585C-6A2B-41D5-A11C-ABFB74DF5E3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4213" y="2017713"/>
            <a:ext cx="8270875" cy="4114800"/>
          </a:xfrm>
        </p:spPr>
        <p:txBody>
          <a:bodyPr/>
          <a:lstStyle/>
          <a:p>
            <a:pPr algn="l" rtl="0" eaLnBrk="1" hangingPunct="1"/>
            <a:r>
              <a:rPr lang="en-US" altLang="en-US" b="1"/>
              <a:t>When blood flow is affected </a:t>
            </a:r>
            <a:r>
              <a:rPr lang="en-US" altLang="en-US"/>
              <a:t>in liver disease, </a:t>
            </a:r>
            <a:r>
              <a:rPr lang="en-US" altLang="en-US">
                <a:solidFill>
                  <a:srgbClr val="CC0066"/>
                </a:solidFill>
              </a:rPr>
              <a:t>drug delivery to hepatocytes</a:t>
            </a:r>
            <a:r>
              <a:rPr lang="en-US" altLang="en-US"/>
              <a:t> may be </a:t>
            </a:r>
            <a:r>
              <a:rPr lang="en-US" altLang="en-US" b="1"/>
              <a:t>reduced</a:t>
            </a:r>
            <a:endParaRPr lang="en-US" altLang="en-US"/>
          </a:p>
          <a:p>
            <a:pPr algn="l" rtl="0" eaLnBrk="1" hangingPunct="1"/>
            <a:r>
              <a:rPr lang="en-US" altLang="en-US">
                <a:solidFill>
                  <a:srgbClr val="0070C0"/>
                </a:solidFill>
              </a:rPr>
              <a:t>Initial and maintenance doses </a:t>
            </a:r>
            <a:r>
              <a:rPr lang="en-US" altLang="en-US"/>
              <a:t>of drugs should be </a:t>
            </a:r>
            <a:r>
              <a:rPr lang="en-US" altLang="en-US" b="1"/>
              <a:t>smaller </a:t>
            </a:r>
            <a:r>
              <a:rPr lang="en-US" altLang="en-US"/>
              <a:t>than usual 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lends">
  <a:themeElements>
    <a:clrScheme name="Blends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"/>
        <a:cs typeface="Arial"/>
      </a:majorFont>
      <a:minorFont>
        <a:latin typeface="Tahom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1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ar-SA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1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ar-SA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  <a:cs typeface="Arial" charset="0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 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 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E3F62F58E31954599AF5D7BF24514D4" ma:contentTypeVersion="5" ma:contentTypeDescription="Create a new document." ma:contentTypeScope="" ma:versionID="bfb9ff1dc42cb6438ebae18e315d30fa">
  <xsd:schema xmlns:xsd="http://www.w3.org/2001/XMLSchema" xmlns:xs="http://www.w3.org/2001/XMLSchema" xmlns:p="http://schemas.microsoft.com/office/2006/metadata/properties" xmlns:ns2="d04b26b9-50b7-4329-ba0b-d0dc18387505" targetNamespace="http://schemas.microsoft.com/office/2006/metadata/properties" ma:root="true" ma:fieldsID="94bda5c4fc12ff3d900907d6cbd9878e" ns2:_="">
    <xsd:import namespace="d04b26b9-50b7-4329-ba0b-d0dc1838750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04b26b9-50b7-4329-ba0b-d0dc1838750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1708A57-2149-4C60-B251-FE3749EAC7D2}">
  <ds:schemaRefs>
    <ds:schemaRef ds:uri="http://schemas.microsoft.com/office/2006/metadata/contentType"/>
    <ds:schemaRef ds:uri="http://schemas.microsoft.com/office/2006/metadata/properties/metaAttributes"/>
    <ds:schemaRef ds:uri="http://www.w3.org/2000/xmlns/"/>
    <ds:schemaRef ds:uri="http://www.w3.org/2001/XMLSchema"/>
    <ds:schemaRef ds:uri="d04b26b9-50b7-4329-ba0b-d0dc18387505"/>
  </ds:schemaRefs>
</ds:datastoreItem>
</file>

<file path=customXml/itemProps2.xml><?xml version="1.0" encoding="utf-8"?>
<ds:datastoreItem xmlns:ds="http://schemas.openxmlformats.org/officeDocument/2006/customXml" ds:itemID="{3719EC2B-EA0D-468C-86C2-A7CE02340BE2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501</TotalTime>
  <Words>718</Words>
  <Application>Microsoft Office PowerPoint</Application>
  <PresentationFormat>On-screen Show (4:3)</PresentationFormat>
  <Paragraphs>85</Paragraphs>
  <Slides>21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Blends</vt:lpstr>
      <vt:lpstr>Drugs in liver diseases</vt:lpstr>
      <vt:lpstr>PowerPoint Presentation</vt:lpstr>
      <vt:lpstr>PowerPoint Presentation</vt:lpstr>
      <vt:lpstr>PowerPoint Presentation</vt:lpstr>
      <vt:lpstr>EFFECTS OF LIVER DISEASE </vt:lpstr>
      <vt:lpstr>PHARMACODYNAMIC CHANGES IN LIVER DISEASE</vt:lpstr>
      <vt:lpstr>PHARMACOKINETIC CHANGES IN LIVER DISEASE </vt:lpstr>
      <vt:lpstr>PowerPoint Presentation</vt:lpstr>
      <vt:lpstr>HEPATIC BLOOD FLOW AND METABOLISM</vt:lpstr>
      <vt:lpstr>PLASMA PROTEIN BINDING OF DRUG </vt:lpstr>
      <vt:lpstr>PowerPoint Presentation</vt:lpstr>
      <vt:lpstr>PRESCRIBING FOR PATIENTS WITH LIVER DISEASE </vt:lpstr>
      <vt:lpstr>PowerPoint Presentation</vt:lpstr>
      <vt:lpstr>PowerPoint Presentation</vt:lpstr>
      <vt:lpstr>CNS depressants  </vt:lpstr>
      <vt:lpstr>Analgesics  </vt:lpstr>
      <vt:lpstr>Analgesics</vt:lpstr>
      <vt:lpstr>DRUG-INDUCED LIVER DAMAGE </vt:lpstr>
      <vt:lpstr>PowerPoint Presentation</vt:lpstr>
      <vt:lpstr>DIAGNOSIS AND MANAGEMENT OF DRUG-INDUCED LIVER INJURY </vt:lpstr>
      <vt:lpstr>PowerPoint Presentation</vt:lpstr>
    </vt:vector>
  </TitlesOfParts>
  <Company>mutah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Drugs in liver diseases</dc:title>
  <dc:creator>moham</dc:creator>
  <cp:lastModifiedBy>Ahmad Maaitah</cp:lastModifiedBy>
  <cp:revision>115</cp:revision>
  <dcterms:created xsi:type="dcterms:W3CDTF">2011-04-04T06:42:42Z</dcterms:created>
  <dcterms:modified xsi:type="dcterms:W3CDTF">2021-04-08T07:02:30Z</dcterms:modified>
</cp:coreProperties>
</file>