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1" r:id="rId2"/>
    <p:sldId id="284" r:id="rId3"/>
    <p:sldId id="285" r:id="rId4"/>
    <p:sldId id="294" r:id="rId5"/>
    <p:sldId id="286" r:id="rId6"/>
    <p:sldId id="296" r:id="rId7"/>
    <p:sldId id="287" r:id="rId8"/>
    <p:sldId id="288" r:id="rId9"/>
    <p:sldId id="289" r:id="rId10"/>
    <p:sldId id="290" r:id="rId11"/>
    <p:sldId id="297" r:id="rId12"/>
    <p:sldId id="298" r:id="rId13"/>
    <p:sldId id="299" r:id="rId14"/>
    <p:sldId id="300" r:id="rId15"/>
    <p:sldId id="302" r:id="rId16"/>
    <p:sldId id="30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FFD3C"/>
    <a:srgbClr val="33CC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8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17032F3-4584-4B37-BFFF-671186381607}" type="datetimeFigureOut">
              <a:rPr lang="ar-IQ" smtClean="0"/>
              <a:pPr/>
              <a:t>18/09/1442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E9ADA1A-AA92-4945-B3FD-7C48E83C0CA0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6442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03706-9411-4591-909E-D666CA1D9EB9}" type="slidenum">
              <a:rPr lang="ar-IQ" smtClean="0"/>
              <a:pPr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3252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ADA1A-AA92-4945-B3FD-7C48E83C0CA0}" type="slidenum">
              <a:rPr lang="ar-IQ" smtClean="0"/>
              <a:pPr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7606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2971800"/>
            <a:ext cx="701040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 smtClean="0"/>
              <a:t>UROGENITAL SYSTEM</a:t>
            </a:r>
          </a:p>
          <a:p>
            <a:pPr algn="ctr" rtl="0"/>
            <a:r>
              <a:rPr lang="en-US" sz="3200" b="1" dirty="0" smtClean="0"/>
              <a:t> </a:t>
            </a:r>
            <a:r>
              <a:rPr lang="en-US" sz="3200" b="1" dirty="0" smtClean="0"/>
              <a:t>URINARY BLADDER&amp; URETHRA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Dr. </a:t>
            </a:r>
            <a:r>
              <a:rPr lang="en-US" sz="3200" b="1" dirty="0" smtClean="0"/>
              <a:t>A</a:t>
            </a:r>
            <a:r>
              <a:rPr lang="en-US" sz="3200" b="1" dirty="0" smtClean="0"/>
              <a:t>mal Albtoosh</a:t>
            </a:r>
            <a:endParaRPr lang="en-US" sz="3200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60960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/>
              <a:t>Blood Supply</a:t>
            </a:r>
          </a:p>
          <a:p>
            <a:pPr algn="l"/>
            <a:r>
              <a:rPr lang="en-US" sz="2400" b="1" dirty="0" smtClean="0"/>
              <a:t>Arteries</a:t>
            </a:r>
            <a:endParaRPr lang="en-US" sz="2000" b="1" dirty="0" smtClean="0"/>
          </a:p>
          <a:p>
            <a:pPr algn="l"/>
            <a:r>
              <a:rPr lang="en-US" sz="2000" dirty="0" smtClean="0"/>
              <a:t>The </a:t>
            </a:r>
            <a:r>
              <a:rPr lang="en-US" sz="2000" b="1" dirty="0" smtClean="0"/>
              <a:t>superior and inferior </a:t>
            </a:r>
            <a:r>
              <a:rPr lang="en-US" sz="2000" b="1" dirty="0" err="1" smtClean="0"/>
              <a:t>vesical</a:t>
            </a:r>
            <a:r>
              <a:rPr lang="en-US" sz="2000" b="1" dirty="0" smtClean="0"/>
              <a:t> arteries</a:t>
            </a:r>
            <a:r>
              <a:rPr lang="en-US" sz="2000" dirty="0" smtClean="0"/>
              <a:t>, branches of </a:t>
            </a:r>
            <a:r>
              <a:rPr lang="en-US" sz="2000" b="1" dirty="0" smtClean="0"/>
              <a:t>the internal iliac arteries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b="1" dirty="0" smtClean="0"/>
              <a:t>Veins</a:t>
            </a:r>
          </a:p>
          <a:p>
            <a:pPr algn="l"/>
            <a:r>
              <a:rPr lang="en-US" sz="2000" dirty="0" smtClean="0"/>
              <a:t>The veins form the </a:t>
            </a:r>
            <a:r>
              <a:rPr lang="en-US" sz="2000" dirty="0" err="1" smtClean="0"/>
              <a:t>vesical</a:t>
            </a:r>
            <a:r>
              <a:rPr lang="en-US" sz="2000" dirty="0" smtClean="0"/>
              <a:t> venous plexus which drains into </a:t>
            </a:r>
            <a:r>
              <a:rPr lang="en-US" sz="2000" b="1" dirty="0" smtClean="0"/>
              <a:t>the internal iliac vein</a:t>
            </a:r>
            <a:r>
              <a:rPr lang="en-US" sz="2400" dirty="0" smtClean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76200" y="76200"/>
            <a:ext cx="2881110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Urinary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Bladder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27539" t="15937" r="25000" b="47500"/>
          <a:stretch>
            <a:fillRect/>
          </a:stretch>
        </p:blipFill>
        <p:spPr bwMode="auto">
          <a:xfrm>
            <a:off x="1066800" y="3276600"/>
            <a:ext cx="6805207" cy="3276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10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243840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Lymph Drainage</a:t>
            </a:r>
          </a:p>
          <a:p>
            <a:r>
              <a:rPr lang="en-US" sz="2000" b="1" dirty="0" smtClean="0"/>
              <a:t>Internal and external iliac nodes</a:t>
            </a:r>
            <a:r>
              <a:rPr lang="en-US" sz="2000" dirty="0" smtClean="0">
                <a:solidFill>
                  <a:srgbClr val="7030A0"/>
                </a:solidFill>
              </a:rPr>
              <a:t>.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883146"/>
            <a:ext cx="313851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/>
              <a:t>Nerve Supply</a:t>
            </a:r>
          </a:p>
          <a:p>
            <a:pPr algn="l"/>
            <a:r>
              <a:rPr lang="en-US" sz="2000" b="1" dirty="0" smtClean="0"/>
              <a:t>The inferior Hypogastric plexuses</a:t>
            </a:r>
            <a:r>
              <a:rPr lang="en-US" sz="2000" dirty="0" smtClean="0"/>
              <a:t>. 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The </a:t>
            </a:r>
            <a:r>
              <a:rPr lang="en-US" sz="2000" b="1" dirty="0" smtClean="0"/>
              <a:t>sympathetic postganglionic </a:t>
            </a:r>
            <a:r>
              <a:rPr lang="en-US" sz="2000" dirty="0" smtClean="0"/>
              <a:t>fibers originate in </a:t>
            </a:r>
            <a:r>
              <a:rPr lang="en-US" sz="2000" dirty="0" smtClean="0">
                <a:latin typeface="Candara" pitchFamily="34" charset="0"/>
              </a:rPr>
              <a:t>the </a:t>
            </a:r>
            <a:r>
              <a:rPr lang="en-US" sz="2000" b="1" i="1" u="sng" dirty="0" smtClean="0">
                <a:latin typeface="Candara" pitchFamily="34" charset="0"/>
              </a:rPr>
              <a:t>L1,L2 ganglia</a:t>
            </a:r>
            <a:r>
              <a:rPr lang="en-US" sz="2000" b="1" i="1" u="sng" dirty="0" smtClean="0"/>
              <a:t> </a:t>
            </a:r>
            <a:r>
              <a:rPr lang="en-US" sz="2000" dirty="0" smtClean="0"/>
              <a:t>and descend to the bladder via the </a:t>
            </a:r>
            <a:r>
              <a:rPr lang="en-US" sz="2000" b="1" dirty="0" err="1" smtClean="0"/>
              <a:t>hypogastric</a:t>
            </a:r>
            <a:r>
              <a:rPr lang="en-US" sz="2000" b="1" dirty="0" smtClean="0"/>
              <a:t> plexuses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3" name="مستطيل 2"/>
          <p:cNvSpPr/>
          <p:nvPr/>
        </p:nvSpPr>
        <p:spPr>
          <a:xfrm>
            <a:off x="76200" y="101025"/>
            <a:ext cx="2881110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Urinary Bladder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7539" t="18750" r="25000" b="20312"/>
          <a:stretch>
            <a:fillRect/>
          </a:stretch>
        </p:blipFill>
        <p:spPr bwMode="auto">
          <a:xfrm>
            <a:off x="3352800" y="228600"/>
            <a:ext cx="5602429" cy="4495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49530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b="1" dirty="0" smtClean="0"/>
              <a:t>parasympathetic preganglionic </a:t>
            </a:r>
            <a:r>
              <a:rPr lang="en-US" sz="2000" dirty="0" smtClean="0"/>
              <a:t>fibers arise as </a:t>
            </a:r>
            <a:r>
              <a:rPr lang="en-US" sz="2000" b="1" dirty="0" smtClean="0"/>
              <a:t>the pelvic splanchnic nerves </a:t>
            </a:r>
            <a:r>
              <a:rPr lang="en-US" sz="2000" dirty="0" smtClean="0"/>
              <a:t>from </a:t>
            </a:r>
            <a:r>
              <a:rPr lang="en-US" sz="2000" b="1" dirty="0" smtClean="0">
                <a:latin typeface="Candara" pitchFamily="34" charset="0"/>
              </a:rPr>
              <a:t>the </a:t>
            </a:r>
            <a:r>
              <a:rPr lang="en-US" sz="2000" b="1" i="1" u="sng" dirty="0" smtClean="0">
                <a:latin typeface="Candara" pitchFamily="34" charset="0"/>
              </a:rPr>
              <a:t>S2 ,S3 ,S4 nerves</a:t>
            </a:r>
            <a:r>
              <a:rPr lang="en-US" sz="2000" dirty="0" smtClean="0"/>
              <a:t>; they pass through the </a:t>
            </a:r>
            <a:r>
              <a:rPr lang="en-US" sz="2000" b="1" dirty="0" smtClean="0"/>
              <a:t>inferior hypogastric plexuses </a:t>
            </a:r>
            <a:r>
              <a:rPr lang="en-US" sz="2000" dirty="0" smtClean="0"/>
              <a:t>to reach the bladder wall, where they synapse with postganglionic neurons.</a:t>
            </a:r>
            <a:endParaRPr lang="ar-IQ" sz="20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11</a:t>
            </a:fld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070" y="952947"/>
            <a:ext cx="31737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/>
              <a:t>The sympathetic nerves* inhibit contraction of the detrusor muscle of the bladder wall</a:t>
            </a:r>
            <a:r>
              <a:rPr lang="en-US" sz="2000" dirty="0" smtClean="0"/>
              <a:t> and stimulate </a:t>
            </a:r>
            <a:r>
              <a:rPr lang="en-US" sz="2000" b="1" dirty="0" smtClean="0"/>
              <a:t>closure of the sphincter vesicae</a:t>
            </a:r>
            <a:r>
              <a:rPr lang="en-US" sz="2000" dirty="0" smtClean="0"/>
              <a:t>. </a:t>
            </a:r>
          </a:p>
          <a:p>
            <a:pPr algn="l"/>
            <a:r>
              <a:rPr lang="en-US" sz="2000" b="1" dirty="0" smtClean="0"/>
              <a:t>The</a:t>
            </a:r>
            <a:r>
              <a:rPr lang="en-US" sz="2000" dirty="0" smtClean="0"/>
              <a:t> </a:t>
            </a:r>
            <a:r>
              <a:rPr lang="en-US" sz="2000" b="1" dirty="0" smtClean="0"/>
              <a:t>parasympathetic nerves</a:t>
            </a:r>
            <a:r>
              <a:rPr lang="en-US" sz="2000" dirty="0" smtClean="0"/>
              <a:t> </a:t>
            </a:r>
            <a:r>
              <a:rPr lang="en-US" sz="2000" b="1" dirty="0" smtClean="0"/>
              <a:t>stimulate contraction of the detrusor muscle</a:t>
            </a:r>
            <a:r>
              <a:rPr lang="en-US" sz="2000" dirty="0" smtClean="0"/>
              <a:t> </a:t>
            </a:r>
            <a:r>
              <a:rPr lang="en-US" sz="2000" b="1" dirty="0" smtClean="0"/>
              <a:t>of the bladder wall </a:t>
            </a:r>
            <a:r>
              <a:rPr lang="en-US" sz="2000" dirty="0" smtClean="0"/>
              <a:t>and </a:t>
            </a:r>
            <a:r>
              <a:rPr lang="en-US" sz="2000" b="1" dirty="0" smtClean="0"/>
              <a:t>inhibit the action of the sphincter vesicae</a:t>
            </a:r>
            <a:endParaRPr lang="ar-IQ" sz="2000" b="1" dirty="0"/>
          </a:p>
        </p:txBody>
      </p:sp>
      <p:sp>
        <p:nvSpPr>
          <p:cNvPr id="3" name="مستطيل 2"/>
          <p:cNvSpPr/>
          <p:nvPr/>
        </p:nvSpPr>
        <p:spPr>
          <a:xfrm>
            <a:off x="152400" y="76200"/>
            <a:ext cx="2881110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Urinary Bladder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28600" y="752892"/>
            <a:ext cx="2786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/>
              <a:t> </a:t>
            </a:r>
            <a:endParaRPr lang="ar-IQ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7539" t="18750" r="25000" b="20312"/>
          <a:stretch>
            <a:fillRect/>
          </a:stretch>
        </p:blipFill>
        <p:spPr bwMode="auto">
          <a:xfrm>
            <a:off x="3608137" y="1913968"/>
            <a:ext cx="5535863" cy="444238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12</a:t>
            </a:fld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642878"/>
            <a:ext cx="87868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/>
              <a:t>The male urethra is about </a:t>
            </a:r>
            <a:r>
              <a:rPr lang="en-US" sz="2000" b="1" dirty="0" smtClean="0"/>
              <a:t>8 in. (20 cm) </a:t>
            </a:r>
            <a:r>
              <a:rPr lang="en-US" sz="2000" dirty="0" smtClean="0"/>
              <a:t>long and extends from the </a:t>
            </a:r>
            <a:r>
              <a:rPr lang="en-US" sz="2000" b="1" dirty="0" smtClean="0"/>
              <a:t>neck of the bladder </a:t>
            </a:r>
            <a:r>
              <a:rPr lang="en-US" sz="2000" dirty="0" smtClean="0"/>
              <a:t>to the </a:t>
            </a:r>
            <a:r>
              <a:rPr lang="en-US" sz="2000" b="1" dirty="0" smtClean="0"/>
              <a:t>external </a:t>
            </a:r>
            <a:r>
              <a:rPr lang="en-US" sz="2000" b="1" dirty="0" err="1" smtClean="0"/>
              <a:t>meatus</a:t>
            </a:r>
            <a:r>
              <a:rPr lang="en-US" sz="2000" b="1" dirty="0" smtClean="0"/>
              <a:t> on the </a:t>
            </a:r>
            <a:r>
              <a:rPr lang="en-US" sz="2000" b="1" dirty="0" err="1" smtClean="0"/>
              <a:t>glans</a:t>
            </a:r>
            <a:r>
              <a:rPr lang="en-US" sz="2000" b="1" dirty="0" smtClean="0"/>
              <a:t> penis</a:t>
            </a:r>
            <a:r>
              <a:rPr lang="en-US" sz="2000" dirty="0" smtClean="0"/>
              <a:t> . </a:t>
            </a:r>
            <a:r>
              <a:rPr lang="en-US" sz="2000" b="1" dirty="0" smtClean="0"/>
              <a:t>It is divided into three parts:</a:t>
            </a:r>
          </a:p>
          <a:p>
            <a:pPr algn="l"/>
            <a:endParaRPr lang="en-US" sz="2000" b="1" dirty="0" smtClean="0"/>
          </a:p>
          <a:p>
            <a:pPr algn="l">
              <a:buFont typeface="Wingdings" pitchFamily="2" charset="2"/>
              <a:buChar char="q"/>
            </a:pPr>
            <a:r>
              <a:rPr lang="en-US" sz="2000" b="1" u="sng" dirty="0" smtClean="0"/>
              <a:t>The prostatic urethra </a:t>
            </a:r>
            <a:r>
              <a:rPr lang="en-US" sz="2000" dirty="0" smtClean="0"/>
              <a:t> It is about </a:t>
            </a:r>
            <a:r>
              <a:rPr lang="en-US" sz="2000" b="1" dirty="0" smtClean="0"/>
              <a:t>1.25 in. (3 cm) long</a:t>
            </a:r>
            <a:r>
              <a:rPr lang="en-US" sz="2000" dirty="0" smtClean="0"/>
              <a:t> and passes through the prostate from the base to the apex . It is the </a:t>
            </a:r>
            <a:r>
              <a:rPr lang="en-US" sz="2000" b="1" dirty="0" smtClean="0"/>
              <a:t>widest</a:t>
            </a:r>
            <a:r>
              <a:rPr lang="en-US" sz="2000" dirty="0" smtClean="0"/>
              <a:t> and most </a:t>
            </a:r>
            <a:r>
              <a:rPr lang="en-US" sz="2000" b="1" dirty="0" smtClean="0"/>
              <a:t>dilatable</a:t>
            </a:r>
            <a:r>
              <a:rPr lang="en-US" sz="2000" dirty="0" smtClean="0"/>
              <a:t> portion of the urethra.</a:t>
            </a:r>
          </a:p>
          <a:p>
            <a:pPr algn="l">
              <a:buFont typeface="Wingdings" pitchFamily="2" charset="2"/>
              <a:buChar char="q"/>
            </a:pPr>
            <a:r>
              <a:rPr lang="en-US" sz="2000" b="1" u="sng" dirty="0" smtClean="0"/>
              <a:t>The membranous urethra</a:t>
            </a:r>
            <a:r>
              <a:rPr lang="en-US" sz="2000" dirty="0" smtClean="0"/>
              <a:t> is about </a:t>
            </a:r>
            <a:r>
              <a:rPr lang="en-US" sz="2000" b="1" dirty="0" smtClean="0"/>
              <a:t>0.5 in. (1.25 cm) long</a:t>
            </a:r>
            <a:r>
              <a:rPr lang="en-US" sz="2000" dirty="0" smtClean="0"/>
              <a:t> and lies within the </a:t>
            </a:r>
            <a:r>
              <a:rPr lang="en-US" sz="2000" b="1" dirty="0" err="1" smtClean="0"/>
              <a:t>urogenital</a:t>
            </a:r>
            <a:r>
              <a:rPr lang="en-US" sz="2000" b="1" dirty="0" smtClean="0"/>
              <a:t> diaphragm</a:t>
            </a:r>
            <a:r>
              <a:rPr lang="en-US" sz="2000" dirty="0" smtClean="0"/>
              <a:t>, surrounded by the sphincter </a:t>
            </a:r>
            <a:r>
              <a:rPr lang="en-US" sz="2000" dirty="0" err="1" smtClean="0"/>
              <a:t>urethrae</a:t>
            </a:r>
            <a:r>
              <a:rPr lang="en-US" sz="2000" dirty="0" smtClean="0"/>
              <a:t> muscle. It is the </a:t>
            </a:r>
            <a:r>
              <a:rPr lang="en-US" sz="2000" b="1" dirty="0" smtClean="0"/>
              <a:t>least dilatable </a:t>
            </a:r>
            <a:r>
              <a:rPr lang="en-US" sz="2000" dirty="0" smtClean="0"/>
              <a:t>portion of the urethra 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6953" t="33750" r="25000" b="20312"/>
          <a:stretch>
            <a:fillRect/>
          </a:stretch>
        </p:blipFill>
        <p:spPr bwMode="auto">
          <a:xfrm>
            <a:off x="214282" y="3546629"/>
            <a:ext cx="5286412" cy="315897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1055" t="8437" r="22070" b="22187"/>
          <a:stretch>
            <a:fillRect/>
          </a:stretch>
        </p:blipFill>
        <p:spPr bwMode="auto">
          <a:xfrm>
            <a:off x="5705484" y="3593482"/>
            <a:ext cx="3286116" cy="303591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30480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13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76200"/>
            <a:ext cx="2460482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Male Urethra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600" y="654784"/>
            <a:ext cx="853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2000" b="1" u="sng" dirty="0" smtClean="0"/>
              <a:t>The penile urethra </a:t>
            </a:r>
            <a:r>
              <a:rPr lang="en-US" sz="2000" b="1" dirty="0" smtClean="0"/>
              <a:t>is about 6 in. (15.75 cm) long </a:t>
            </a:r>
            <a:r>
              <a:rPr lang="en-US" sz="2000" dirty="0" smtClean="0"/>
              <a:t>and is enclosed in the bulb and the </a:t>
            </a:r>
            <a:r>
              <a:rPr lang="en-US" sz="2000" b="1" dirty="0" smtClean="0"/>
              <a:t>corpus </a:t>
            </a:r>
            <a:r>
              <a:rPr lang="en-US" sz="2000" b="1" dirty="0" err="1" smtClean="0"/>
              <a:t>spongiosum</a:t>
            </a:r>
            <a:r>
              <a:rPr lang="en-US" sz="2000" b="1" dirty="0" smtClean="0"/>
              <a:t> of the penis .</a:t>
            </a:r>
            <a:r>
              <a:rPr lang="en-US" sz="2000" dirty="0" smtClean="0"/>
              <a:t> </a:t>
            </a:r>
            <a:r>
              <a:rPr lang="en-US" sz="2000" b="1" dirty="0" smtClean="0"/>
              <a:t>The external </a:t>
            </a:r>
            <a:r>
              <a:rPr lang="en-US" sz="2000" b="1" dirty="0" err="1" smtClean="0"/>
              <a:t>meatus</a:t>
            </a:r>
            <a:r>
              <a:rPr lang="en-US" sz="2000" b="1" dirty="0" smtClean="0"/>
              <a:t> </a:t>
            </a:r>
            <a:r>
              <a:rPr lang="en-US" sz="2000" dirty="0" smtClean="0"/>
              <a:t>is the narrowest part of the entire urethra. The part of the urethra that lies within the </a:t>
            </a:r>
            <a:r>
              <a:rPr lang="en-US" sz="2000" b="1" dirty="0" err="1" smtClean="0"/>
              <a:t>glans</a:t>
            </a:r>
            <a:r>
              <a:rPr lang="en-US" sz="2000" b="1" dirty="0" smtClean="0"/>
              <a:t> penis is dilated</a:t>
            </a:r>
            <a:r>
              <a:rPr lang="en-US" sz="2000" dirty="0" smtClean="0"/>
              <a:t> to form the </a:t>
            </a:r>
            <a:r>
              <a:rPr lang="en-US" sz="2000" b="1" dirty="0" err="1" smtClean="0"/>
              <a:t>fossa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terminalis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navicular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fossa</a:t>
            </a:r>
            <a:r>
              <a:rPr lang="en-US" sz="2000" b="1" dirty="0" smtClean="0"/>
              <a:t>) </a:t>
            </a:r>
            <a:r>
              <a:rPr lang="en-US" sz="2000" dirty="0" smtClean="0"/>
              <a:t>. </a:t>
            </a:r>
            <a:r>
              <a:rPr lang="en-US" sz="2000" b="1" dirty="0" smtClean="0"/>
              <a:t>The </a:t>
            </a:r>
            <a:r>
              <a:rPr lang="en-US" sz="2000" b="1" dirty="0" err="1" smtClean="0"/>
              <a:t>bulbourethral</a:t>
            </a:r>
            <a:r>
              <a:rPr lang="en-US" sz="2000" b="1" dirty="0" smtClean="0"/>
              <a:t> glands </a:t>
            </a:r>
            <a:r>
              <a:rPr lang="en-US" sz="2000" dirty="0" smtClean="0"/>
              <a:t>open into the penile urethra below the </a:t>
            </a:r>
            <a:r>
              <a:rPr lang="en-US" sz="2000" b="1" dirty="0" err="1" smtClean="0"/>
              <a:t>urogenital</a:t>
            </a:r>
            <a:r>
              <a:rPr lang="en-US" sz="2000" b="1" dirty="0" smtClean="0"/>
              <a:t> diaphragm</a:t>
            </a:r>
            <a:endParaRPr lang="ar-IQ" sz="20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31055" t="26250" r="29687" b="29687"/>
          <a:stretch>
            <a:fillRect/>
          </a:stretch>
        </p:blipFill>
        <p:spPr bwMode="auto">
          <a:xfrm>
            <a:off x="1905000" y="2428279"/>
            <a:ext cx="5880206" cy="412492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152400" y="76200"/>
            <a:ext cx="2460482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Male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Urethra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14</a:t>
            </a:fld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654784"/>
            <a:ext cx="8572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/>
              <a:t>Is about </a:t>
            </a:r>
            <a:r>
              <a:rPr lang="en-US" sz="2000" b="1" dirty="0" smtClean="0"/>
              <a:t>1.5 in. (3.8 cm) long</a:t>
            </a:r>
            <a:r>
              <a:rPr lang="en-US" sz="2000" dirty="0" smtClean="0"/>
              <a:t>. It extends from the neck of the bladder to the external </a:t>
            </a:r>
            <a:r>
              <a:rPr lang="en-US" sz="2000" dirty="0" err="1" smtClean="0"/>
              <a:t>meatus</a:t>
            </a:r>
            <a:r>
              <a:rPr lang="en-US" sz="2000" dirty="0" smtClean="0"/>
              <a:t>, where it opens into the vestibule about </a:t>
            </a:r>
            <a:r>
              <a:rPr lang="en-US" sz="2000" b="1" dirty="0" smtClean="0"/>
              <a:t>1 in. (2.5 cm) below the clitoris </a:t>
            </a:r>
            <a:r>
              <a:rPr lang="en-US" sz="2000" dirty="0" smtClean="0"/>
              <a:t>. It traverses the </a:t>
            </a:r>
            <a:r>
              <a:rPr lang="en-US" sz="2000" b="1" dirty="0" smtClean="0"/>
              <a:t>sphincter </a:t>
            </a:r>
            <a:r>
              <a:rPr lang="en-US" sz="2000" b="1" dirty="0" err="1" smtClean="0"/>
              <a:t>urethrae</a:t>
            </a:r>
            <a:r>
              <a:rPr lang="en-US" sz="2000" b="1" dirty="0" smtClean="0"/>
              <a:t> and lies immediately in front of the vagina.</a:t>
            </a:r>
            <a:r>
              <a:rPr lang="en-US" sz="2000" dirty="0" smtClean="0"/>
              <a:t> At the sides of the external urethral meatus are the small openings of the </a:t>
            </a:r>
            <a:r>
              <a:rPr lang="en-US" sz="2000" b="1" dirty="0" smtClean="0"/>
              <a:t>ducts of the </a:t>
            </a:r>
            <a:r>
              <a:rPr lang="en-US" sz="2000" b="1" dirty="0" err="1" smtClean="0"/>
              <a:t>paraurethral</a:t>
            </a:r>
            <a:r>
              <a:rPr lang="en-US" sz="2000" b="1" dirty="0" smtClean="0"/>
              <a:t> glands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3" name="مستطيل 2"/>
          <p:cNvSpPr/>
          <p:nvPr/>
        </p:nvSpPr>
        <p:spPr>
          <a:xfrm>
            <a:off x="76200" y="86380"/>
            <a:ext cx="2824748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Female Urethra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2227" t="31875" r="29687" b="20312"/>
          <a:stretch>
            <a:fillRect/>
          </a:stretch>
        </p:blipFill>
        <p:spPr bwMode="auto">
          <a:xfrm>
            <a:off x="4495800" y="2514600"/>
            <a:ext cx="4552392" cy="357187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1055" t="8437" r="23242" b="22187"/>
          <a:stretch>
            <a:fillRect/>
          </a:stretch>
        </p:blipFill>
        <p:spPr bwMode="auto">
          <a:xfrm>
            <a:off x="228600" y="2362200"/>
            <a:ext cx="4143404" cy="393092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15</a:t>
            </a:fld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90480" y="2743200"/>
            <a:ext cx="28575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/>
              <a:t>The </a:t>
            </a:r>
            <a:r>
              <a:rPr lang="en-US" sz="2000" dirty="0" err="1" smtClean="0"/>
              <a:t>paraurethral</a:t>
            </a:r>
            <a:r>
              <a:rPr lang="en-US" sz="2000" dirty="0" smtClean="0"/>
              <a:t> glands, which correspond to the </a:t>
            </a:r>
            <a:r>
              <a:rPr lang="en-US" sz="2000" b="1" dirty="0" smtClean="0"/>
              <a:t>prostate in the male</a:t>
            </a:r>
            <a:r>
              <a:rPr lang="en-US" sz="2000" dirty="0" smtClean="0"/>
              <a:t>, </a:t>
            </a:r>
            <a:r>
              <a:rPr lang="en-US" sz="2000" b="1" dirty="0" smtClean="0"/>
              <a:t>open into the vestibule </a:t>
            </a:r>
            <a:r>
              <a:rPr lang="en-US" sz="2000" dirty="0" smtClean="0"/>
              <a:t>by small ducts on either side of the urethral orifice .</a:t>
            </a:r>
            <a:endParaRPr lang="en-US" sz="2000" dirty="0"/>
          </a:p>
        </p:txBody>
      </p:sp>
      <p:sp>
        <p:nvSpPr>
          <p:cNvPr id="3" name="مستطيل 2"/>
          <p:cNvSpPr/>
          <p:nvPr/>
        </p:nvSpPr>
        <p:spPr>
          <a:xfrm>
            <a:off x="152400" y="772180"/>
            <a:ext cx="3148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Paraurethral Glands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052" y="1699647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urethra can be dilated relatively easily</a:t>
            </a:r>
            <a:endParaRPr lang="en-US" sz="2000" dirty="0"/>
          </a:p>
        </p:txBody>
      </p:sp>
      <p:sp>
        <p:nvSpPr>
          <p:cNvPr id="6" name="مستطيل 2"/>
          <p:cNvSpPr/>
          <p:nvPr/>
        </p:nvSpPr>
        <p:spPr>
          <a:xfrm>
            <a:off x="147052" y="177225"/>
            <a:ext cx="2824748" cy="584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Female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Urethra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16</a:t>
            </a:fld>
            <a:endParaRPr lang="en-US" b="1" dirty="0">
              <a:solidFill>
                <a:srgbClr val="0033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499" y="2057400"/>
            <a:ext cx="3491651" cy="2909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1240572"/>
            <a:ext cx="3810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000" dirty="0" smtClean="0"/>
              <a:t>The urinary bladder is situated immediately </a:t>
            </a:r>
            <a:r>
              <a:rPr lang="en-US" sz="2000" b="1" dirty="0" smtClean="0"/>
              <a:t>behind the pubic bones </a:t>
            </a:r>
            <a:r>
              <a:rPr lang="en-US" sz="2000" dirty="0" smtClean="0"/>
              <a:t> within the pelvis.</a:t>
            </a:r>
          </a:p>
          <a:p>
            <a:pPr algn="l"/>
            <a:endParaRPr lang="en-US" sz="2000" dirty="0" smtClean="0"/>
          </a:p>
          <a:p>
            <a:pPr algn="l">
              <a:buFont typeface="Wingdings" pitchFamily="2" charset="2"/>
              <a:buChar char="v"/>
            </a:pPr>
            <a:r>
              <a:rPr lang="en-US" sz="2000" dirty="0" smtClean="0"/>
              <a:t> It has a maximum </a:t>
            </a:r>
          </a:p>
          <a:p>
            <a:pPr algn="l"/>
            <a:r>
              <a:rPr lang="en-US" sz="2000" dirty="0" smtClean="0"/>
              <a:t>capacity of about </a:t>
            </a:r>
            <a:r>
              <a:rPr lang="en-US" sz="2000" b="1" dirty="0" smtClean="0"/>
              <a:t>500 </a:t>
            </a:r>
            <a:r>
              <a:rPr lang="en-US" sz="2000" b="1" dirty="0" err="1" smtClean="0"/>
              <a:t>mL</a:t>
            </a:r>
            <a:r>
              <a:rPr lang="en-US" sz="2000" dirty="0" err="1" smtClean="0"/>
              <a:t>.</a:t>
            </a:r>
            <a:endParaRPr lang="en-US" sz="2000" dirty="0" smtClean="0"/>
          </a:p>
          <a:p>
            <a:pPr algn="l"/>
            <a:endParaRPr lang="en-US" sz="2000" dirty="0" smtClean="0"/>
          </a:p>
          <a:p>
            <a:pPr algn="l">
              <a:buFont typeface="Wingdings" pitchFamily="2" charset="2"/>
              <a:buChar char="v"/>
            </a:pPr>
            <a:r>
              <a:rPr lang="en-US" sz="2000" dirty="0" smtClean="0"/>
              <a:t>The bladder has a </a:t>
            </a:r>
            <a:r>
              <a:rPr lang="en-US" sz="2000" b="1" dirty="0" smtClean="0"/>
              <a:t>strong muscular wall</a:t>
            </a:r>
            <a:r>
              <a:rPr lang="en-US" sz="2000" dirty="0" smtClean="0"/>
              <a:t>. </a:t>
            </a:r>
          </a:p>
          <a:p>
            <a:pPr algn="l"/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b="1" u="sng" dirty="0" smtClean="0"/>
              <a:t>The empty bladder in the adult lies entirely within the pelvis</a:t>
            </a:r>
            <a:endParaRPr lang="en-US" sz="2000" dirty="0" smtClean="0"/>
          </a:p>
          <a:p>
            <a:pPr algn="l"/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مستطيل 2"/>
          <p:cNvSpPr/>
          <p:nvPr/>
        </p:nvSpPr>
        <p:spPr>
          <a:xfrm>
            <a:off x="152400" y="152400"/>
            <a:ext cx="2881110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Urinary Bladder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1055" t="12187" r="26171" b="20312"/>
          <a:stretch>
            <a:fillRect/>
          </a:stretch>
        </p:blipFill>
        <p:spPr bwMode="auto">
          <a:xfrm>
            <a:off x="5105400" y="1795941"/>
            <a:ext cx="3357586" cy="298268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2</a:t>
            </a:fld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877431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/>
              <a:t>The empty bladder is </a:t>
            </a:r>
            <a:r>
              <a:rPr lang="en-US" sz="2000" b="1" dirty="0" smtClean="0"/>
              <a:t>pyramidal</a:t>
            </a:r>
            <a:r>
              <a:rPr lang="en-US" sz="2000" dirty="0" smtClean="0"/>
              <a:t> having an </a:t>
            </a:r>
            <a:r>
              <a:rPr lang="en-US" sz="2000" b="1" u="sng" dirty="0" smtClean="0"/>
              <a:t>apex</a:t>
            </a:r>
            <a:r>
              <a:rPr lang="en-US" sz="2000" b="1" dirty="0" smtClean="0"/>
              <a:t>,  </a:t>
            </a:r>
            <a:r>
              <a:rPr lang="en-US" sz="2000" b="1" u="sng" dirty="0" smtClean="0"/>
              <a:t>a base</a:t>
            </a:r>
            <a:r>
              <a:rPr lang="en-US" sz="2000" b="1" dirty="0" smtClean="0"/>
              <a:t>, and a </a:t>
            </a:r>
            <a:r>
              <a:rPr lang="en-US" sz="2000" b="1" u="sng" dirty="0" smtClean="0"/>
              <a:t>superior</a:t>
            </a:r>
            <a:r>
              <a:rPr lang="en-US" sz="2000" b="1" dirty="0" smtClean="0"/>
              <a:t> and </a:t>
            </a:r>
            <a:r>
              <a:rPr lang="en-US" sz="2000" b="1" u="sng" dirty="0" smtClean="0"/>
              <a:t>two inferolateral surfaces</a:t>
            </a:r>
            <a:r>
              <a:rPr lang="en-US" sz="2000" b="1" dirty="0" smtClean="0"/>
              <a:t>; </a:t>
            </a:r>
            <a:r>
              <a:rPr lang="en-US" sz="2000" dirty="0" smtClean="0"/>
              <a:t>it also has a </a:t>
            </a:r>
            <a:r>
              <a:rPr lang="en-US" sz="2000" b="1" u="sng" dirty="0" smtClean="0"/>
              <a:t>neck</a:t>
            </a:r>
            <a:r>
              <a:rPr lang="en-US" sz="2000" u="sng" dirty="0" smtClean="0"/>
              <a:t>.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b="1" dirty="0" smtClean="0"/>
              <a:t>The apex </a:t>
            </a:r>
            <a:r>
              <a:rPr lang="en-US" sz="2000" dirty="0" smtClean="0"/>
              <a:t>lies behind the upper margin of </a:t>
            </a:r>
            <a:r>
              <a:rPr lang="en-US" sz="2000" b="1" dirty="0" smtClean="0"/>
              <a:t>the </a:t>
            </a:r>
            <a:r>
              <a:rPr lang="en-US" sz="2000" b="1" dirty="0" err="1" smtClean="0"/>
              <a:t>symphysis</a:t>
            </a:r>
            <a:r>
              <a:rPr lang="en-US" sz="2000" b="1" dirty="0" smtClean="0"/>
              <a:t> pubis </a:t>
            </a:r>
            <a:r>
              <a:rPr lang="en-US" sz="2000" dirty="0" smtClean="0"/>
              <a:t>. It is connected to the umbilicus by the </a:t>
            </a:r>
            <a:r>
              <a:rPr lang="en-US" sz="2000" b="1" dirty="0" smtClean="0"/>
              <a:t>median umbilical ligament (remains of </a:t>
            </a:r>
            <a:r>
              <a:rPr lang="en-US" sz="2000" b="1" dirty="0" err="1" smtClean="0"/>
              <a:t>urachus</a:t>
            </a:r>
            <a:r>
              <a:rPr lang="en-US" sz="2000" b="1" dirty="0" smtClean="0"/>
              <a:t>).</a:t>
            </a:r>
          </a:p>
          <a:p>
            <a:pPr algn="l"/>
            <a:endParaRPr lang="en-US" sz="2000" b="1" dirty="0" smtClean="0"/>
          </a:p>
          <a:p>
            <a:pPr algn="l"/>
            <a:r>
              <a:rPr lang="en-US" sz="2000" b="1" dirty="0" smtClean="0"/>
              <a:t>The base</a:t>
            </a:r>
            <a:r>
              <a:rPr lang="en-US" sz="2000" dirty="0" smtClean="0"/>
              <a:t>, </a:t>
            </a:r>
            <a:r>
              <a:rPr lang="en-US" sz="2000" b="1" dirty="0" smtClean="0"/>
              <a:t>faces posteriorly </a:t>
            </a:r>
            <a:r>
              <a:rPr lang="en-US" sz="2000" dirty="0" smtClean="0"/>
              <a:t>and is </a:t>
            </a:r>
            <a:r>
              <a:rPr lang="en-US" sz="2000" b="1" dirty="0" smtClean="0"/>
              <a:t>triangular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2227" t="15937" r="22070" b="41875"/>
          <a:stretch>
            <a:fillRect/>
          </a:stretch>
        </p:blipFill>
        <p:spPr bwMode="auto">
          <a:xfrm>
            <a:off x="1371600" y="3264456"/>
            <a:ext cx="5019039" cy="2895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166890" y="152400"/>
            <a:ext cx="2881110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Urinary Bladder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3</a:t>
            </a:fld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76200" y="801231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000" b="1" dirty="0" smtClean="0"/>
              <a:t>The </a:t>
            </a:r>
            <a:r>
              <a:rPr lang="en-US" sz="2000" b="1" u="sng" dirty="0" smtClean="0"/>
              <a:t>superolateral angles</a:t>
            </a:r>
            <a:r>
              <a:rPr lang="en-US" sz="2000" b="1" dirty="0" smtClean="0"/>
              <a:t> </a:t>
            </a:r>
            <a:r>
              <a:rPr lang="en-US" sz="2000" dirty="0" smtClean="0"/>
              <a:t>are joined by </a:t>
            </a:r>
            <a:r>
              <a:rPr lang="en-US" sz="2000" b="1" dirty="0" smtClean="0"/>
              <a:t>the ureters</a:t>
            </a:r>
            <a:r>
              <a:rPr lang="en-US" sz="2000" dirty="0" smtClean="0"/>
              <a:t>, and </a:t>
            </a:r>
            <a:r>
              <a:rPr lang="en-US" sz="2000" b="1" dirty="0" smtClean="0"/>
              <a:t>the inferior angle </a:t>
            </a:r>
            <a:r>
              <a:rPr lang="en-US" sz="2000" dirty="0" smtClean="0"/>
              <a:t>gives rise to </a:t>
            </a:r>
            <a:r>
              <a:rPr lang="en-US" sz="2000" b="1" dirty="0" smtClean="0"/>
              <a:t>the urethra </a:t>
            </a:r>
          </a:p>
          <a:p>
            <a:pPr algn="l">
              <a:buFont typeface="Wingdings" pitchFamily="2" charset="2"/>
              <a:buChar char="v"/>
            </a:pPr>
            <a:r>
              <a:rPr lang="en-US" sz="2000" b="1" dirty="0" smtClean="0"/>
              <a:t>The </a:t>
            </a:r>
            <a:r>
              <a:rPr lang="en-US" sz="2000" b="1" u="sng" dirty="0" smtClean="0"/>
              <a:t>two </a:t>
            </a:r>
            <a:r>
              <a:rPr lang="en-US" sz="2000" b="1" u="sng" dirty="0" err="1" smtClean="0"/>
              <a:t>vasa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deferentia</a:t>
            </a:r>
            <a:r>
              <a:rPr lang="en-US" sz="2000" b="1" u="sng" dirty="0" smtClean="0"/>
              <a:t> </a:t>
            </a:r>
            <a:r>
              <a:rPr lang="en-US" sz="2000" dirty="0" smtClean="0"/>
              <a:t>lie side by side on the posterior surface of the bladder and separate </a:t>
            </a:r>
            <a:r>
              <a:rPr lang="en-US" sz="2000" b="1" dirty="0" smtClean="0"/>
              <a:t>the seminal vesicles </a:t>
            </a:r>
            <a:r>
              <a:rPr lang="en-US" sz="2000" dirty="0" smtClean="0"/>
              <a:t>from each other</a:t>
            </a:r>
          </a:p>
          <a:p>
            <a:pPr algn="l"/>
            <a:endParaRPr lang="en-US" sz="2000" dirty="0" smtClean="0"/>
          </a:p>
          <a:p>
            <a:pPr algn="l">
              <a:buFont typeface="Wingdings" pitchFamily="2" charset="2"/>
              <a:buChar char="v"/>
            </a:pPr>
            <a:r>
              <a:rPr lang="en-US" sz="2000" dirty="0" smtClean="0"/>
              <a:t>The </a:t>
            </a:r>
            <a:r>
              <a:rPr lang="en-US" sz="2000" b="1" dirty="0" smtClean="0"/>
              <a:t>upper part of the  posterior surface of the bladder </a:t>
            </a:r>
            <a:r>
              <a:rPr lang="en-US" sz="2000" dirty="0" smtClean="0"/>
              <a:t>is covered by peritoneum, which forms the anterior wall of </a:t>
            </a:r>
            <a:r>
              <a:rPr lang="en-US" sz="2000" b="1" dirty="0" smtClean="0"/>
              <a:t>the </a:t>
            </a:r>
            <a:r>
              <a:rPr lang="en-US" sz="2000" b="1" dirty="0" err="1" smtClean="0"/>
              <a:t>rectovesical</a:t>
            </a:r>
            <a:r>
              <a:rPr lang="en-US" sz="2000" b="1" dirty="0" smtClean="0"/>
              <a:t> pouch</a:t>
            </a:r>
            <a:endParaRPr lang="en-US" sz="2000" b="1" dirty="0"/>
          </a:p>
        </p:txBody>
      </p:sp>
      <p:sp>
        <p:nvSpPr>
          <p:cNvPr id="5" name="مستطيل 4"/>
          <p:cNvSpPr/>
          <p:nvPr/>
        </p:nvSpPr>
        <p:spPr>
          <a:xfrm>
            <a:off x="152400" y="152400"/>
            <a:ext cx="2881110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Urinary Bladder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31055" t="26250" r="22070" b="17500"/>
          <a:stretch>
            <a:fillRect/>
          </a:stretch>
        </p:blipFill>
        <p:spPr bwMode="auto">
          <a:xfrm>
            <a:off x="1882140" y="3028950"/>
            <a:ext cx="4648200" cy="34861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4</a:t>
            </a:fld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2231172"/>
            <a:ext cx="392909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000" b="1" dirty="0" smtClean="0"/>
              <a:t>The superior surface </a:t>
            </a:r>
            <a:r>
              <a:rPr lang="en-US" sz="2000" dirty="0" smtClean="0"/>
              <a:t>of the bladder is covered with </a:t>
            </a:r>
            <a:r>
              <a:rPr lang="en-US" sz="2000" b="1" dirty="0" smtClean="0"/>
              <a:t>peritoneum</a:t>
            </a:r>
            <a:r>
              <a:rPr lang="en-US" sz="2000" dirty="0" smtClean="0"/>
              <a:t> and is related to coils of ileum or sigmoid colon.</a:t>
            </a:r>
          </a:p>
          <a:p>
            <a:pPr algn="l"/>
            <a:endParaRPr lang="en-US" sz="2000" dirty="0" smtClean="0"/>
          </a:p>
          <a:p>
            <a:pPr algn="l">
              <a:buFont typeface="Wingdings" pitchFamily="2" charset="2"/>
              <a:buChar char="v"/>
            </a:pPr>
            <a:r>
              <a:rPr lang="en-US" sz="2000" b="1" dirty="0" smtClean="0"/>
              <a:t>As the bladder fills</a:t>
            </a:r>
            <a:r>
              <a:rPr lang="en-US" sz="2000" dirty="0" smtClean="0"/>
              <a:t>, it becomes </a:t>
            </a:r>
            <a:r>
              <a:rPr lang="en-US" sz="2000" b="1" dirty="0" smtClean="0"/>
              <a:t>ovoid,</a:t>
            </a:r>
            <a:r>
              <a:rPr lang="en-US" sz="2000" dirty="0" smtClean="0"/>
              <a:t> and the superior surface bulges upward into the abdominal cavity. </a:t>
            </a:r>
          </a:p>
          <a:p>
            <a:pPr algn="l">
              <a:buFont typeface="Wingdings" pitchFamily="2" charset="2"/>
              <a:buChar char="v"/>
            </a:pPr>
            <a:endParaRPr lang="en-US" sz="2000" dirty="0" smtClean="0"/>
          </a:p>
          <a:p>
            <a:pPr algn="l">
              <a:buFont typeface="Wingdings" pitchFamily="2" charset="2"/>
              <a:buChar char="v"/>
            </a:pPr>
            <a:r>
              <a:rPr lang="en-US" sz="2000" dirty="0" smtClean="0"/>
              <a:t>So that the bladder comes into direct contact with </a:t>
            </a:r>
            <a:r>
              <a:rPr lang="en-US" sz="2000" b="1" dirty="0" smtClean="0"/>
              <a:t>the anterior abdominal wall</a:t>
            </a:r>
            <a:endParaRPr lang="en-US" sz="2000" b="1" dirty="0"/>
          </a:p>
        </p:txBody>
      </p:sp>
      <p:sp>
        <p:nvSpPr>
          <p:cNvPr id="3" name="مستطيل 2"/>
          <p:cNvSpPr/>
          <p:nvPr/>
        </p:nvSpPr>
        <p:spPr>
          <a:xfrm>
            <a:off x="152400" y="152400"/>
            <a:ext cx="2881110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Urinary Bladder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055" t="12187" r="26171" b="20312"/>
          <a:stretch>
            <a:fillRect/>
          </a:stretch>
        </p:blipFill>
        <p:spPr bwMode="auto">
          <a:xfrm>
            <a:off x="4648200" y="57807"/>
            <a:ext cx="3571900" cy="317307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1055" t="33750" r="27929" b="21250"/>
          <a:stretch>
            <a:fillRect/>
          </a:stretch>
        </p:blipFill>
        <p:spPr bwMode="auto">
          <a:xfrm>
            <a:off x="4191000" y="3505200"/>
            <a:ext cx="4572000" cy="313508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5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9" name="مستطيل 6"/>
          <p:cNvSpPr/>
          <p:nvPr/>
        </p:nvSpPr>
        <p:spPr>
          <a:xfrm>
            <a:off x="76200" y="762000"/>
            <a:ext cx="46720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000" b="1" dirty="0" smtClean="0"/>
              <a:t>The lower part of the posterior surface </a:t>
            </a:r>
            <a:r>
              <a:rPr lang="en-US" sz="2000" dirty="0" smtClean="0"/>
              <a:t>is separated from </a:t>
            </a:r>
            <a:r>
              <a:rPr lang="en-US" sz="2000" b="1" dirty="0" smtClean="0"/>
              <a:t>the rectum </a:t>
            </a:r>
            <a:r>
              <a:rPr lang="en-US" sz="2000" dirty="0" smtClean="0"/>
              <a:t>by the </a:t>
            </a:r>
            <a:r>
              <a:rPr lang="en-US" sz="2000" b="1" dirty="0" err="1" smtClean="0"/>
              <a:t>vasa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deferentia</a:t>
            </a:r>
            <a:r>
              <a:rPr lang="en-US" sz="2000" b="1" dirty="0" smtClean="0"/>
              <a:t>, the seminal vesicles, and the </a:t>
            </a:r>
            <a:r>
              <a:rPr lang="en-US" sz="2000" b="1" dirty="0" err="1" smtClean="0"/>
              <a:t>rectovesical</a:t>
            </a:r>
            <a:r>
              <a:rPr lang="en-US" sz="2000" b="1" dirty="0" smtClean="0"/>
              <a:t> fascia</a:t>
            </a:r>
            <a:r>
              <a:rPr lang="en-US" sz="2000" dirty="0" smtClean="0"/>
              <a:t> .</a:t>
            </a:r>
            <a:endParaRPr lang="ar-IQ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648831"/>
            <a:ext cx="8572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000" b="1" dirty="0" smtClean="0"/>
              <a:t>The neck of the bladder</a:t>
            </a:r>
            <a:r>
              <a:rPr lang="en-US" sz="2000" dirty="0" smtClean="0"/>
              <a:t> lies inferiorly and rests on the </a:t>
            </a:r>
            <a:r>
              <a:rPr lang="en-US" sz="2000" b="1" dirty="0" smtClean="0"/>
              <a:t>upper</a:t>
            </a:r>
            <a:r>
              <a:rPr lang="en-US" sz="2000" dirty="0" smtClean="0"/>
              <a:t> </a:t>
            </a:r>
            <a:r>
              <a:rPr lang="en-US" sz="2000" b="1" dirty="0" smtClean="0"/>
              <a:t>surface of the prostate  </a:t>
            </a:r>
            <a:r>
              <a:rPr lang="en-US" sz="2000" dirty="0" smtClean="0"/>
              <a:t>Here, the </a:t>
            </a:r>
            <a:r>
              <a:rPr lang="en-US" sz="2000" b="1" dirty="0" smtClean="0"/>
              <a:t>smooth muscle fibers of the bladder </a:t>
            </a:r>
            <a:r>
              <a:rPr lang="en-US" sz="2000" dirty="0" smtClean="0"/>
              <a:t>wall are continuous with those </a:t>
            </a:r>
            <a:r>
              <a:rPr lang="en-US" sz="2000" b="1" dirty="0" smtClean="0"/>
              <a:t>of the prostate</a:t>
            </a:r>
            <a:r>
              <a:rPr lang="en-US" sz="2000" dirty="0" smtClean="0"/>
              <a:t>. 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b="1" dirty="0" smtClean="0"/>
              <a:t>The neck of the bladder </a:t>
            </a:r>
            <a:r>
              <a:rPr lang="en-US" sz="2000" dirty="0" smtClean="0"/>
              <a:t>is held in position by </a:t>
            </a:r>
            <a:r>
              <a:rPr lang="en-US" sz="2000" b="1" dirty="0" smtClean="0"/>
              <a:t>the </a:t>
            </a:r>
            <a:r>
              <a:rPr lang="en-US" sz="2000" b="1" dirty="0" err="1" smtClean="0"/>
              <a:t>puboprostatic</a:t>
            </a:r>
            <a:r>
              <a:rPr lang="en-US" sz="2000" b="1" dirty="0" smtClean="0"/>
              <a:t> ligaments in the male</a:t>
            </a:r>
            <a:r>
              <a:rPr lang="en-US" sz="2000" dirty="0" smtClean="0"/>
              <a:t>; these are called </a:t>
            </a:r>
            <a:r>
              <a:rPr lang="en-US" sz="2000" b="1" dirty="0" smtClean="0"/>
              <a:t>the </a:t>
            </a:r>
            <a:r>
              <a:rPr lang="en-US" sz="2000" b="1" dirty="0" err="1" smtClean="0"/>
              <a:t>pubovesical</a:t>
            </a:r>
            <a:r>
              <a:rPr lang="en-US" sz="2000" b="1" dirty="0" smtClean="0"/>
              <a:t> ligaments </a:t>
            </a:r>
            <a:r>
              <a:rPr lang="en-US" sz="2000" dirty="0" smtClean="0"/>
              <a:t>in the </a:t>
            </a:r>
            <a:r>
              <a:rPr lang="en-US" sz="2000" b="1" dirty="0" smtClean="0"/>
              <a:t>female.</a:t>
            </a:r>
            <a:r>
              <a:rPr lang="en-US" sz="2000" dirty="0" smtClean="0"/>
              <a:t> These ligaments are thickenings of the pelvic fascia.</a:t>
            </a:r>
            <a:endParaRPr lang="en-US" sz="2000" dirty="0"/>
          </a:p>
        </p:txBody>
      </p:sp>
      <p:sp>
        <p:nvSpPr>
          <p:cNvPr id="3" name="مستطيل 2"/>
          <p:cNvSpPr/>
          <p:nvPr/>
        </p:nvSpPr>
        <p:spPr>
          <a:xfrm>
            <a:off x="76200" y="76200"/>
            <a:ext cx="2881110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Urinary Bladder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227" t="15937" r="22070" b="41875"/>
          <a:stretch>
            <a:fillRect/>
          </a:stretch>
        </p:blipFill>
        <p:spPr bwMode="auto">
          <a:xfrm>
            <a:off x="1869440" y="2916115"/>
            <a:ext cx="6436360" cy="371328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6</a:t>
            </a:fld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6186" y="762000"/>
            <a:ext cx="416721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000" dirty="0" smtClean="0"/>
              <a:t>The mucous membrane of the greater part of the empty bladder </a:t>
            </a:r>
            <a:r>
              <a:rPr lang="en-US" sz="2000" b="1" dirty="0" smtClean="0"/>
              <a:t>is thrown into folds</a:t>
            </a:r>
            <a:endParaRPr lang="en-US" sz="2000" dirty="0" smtClean="0"/>
          </a:p>
          <a:p>
            <a:pPr algn="l"/>
            <a:r>
              <a:rPr lang="en-US" sz="2000" dirty="0" smtClean="0"/>
              <a:t> </a:t>
            </a:r>
          </a:p>
          <a:p>
            <a:pPr algn="l">
              <a:buFont typeface="Wingdings" pitchFamily="2" charset="2"/>
              <a:buChar char="v"/>
            </a:pPr>
            <a:r>
              <a:rPr lang="en-US" sz="2000" dirty="0" smtClean="0"/>
              <a:t>The area of mucous membrane covering the internal surface of the base of the bladder is called the </a:t>
            </a:r>
            <a:r>
              <a:rPr lang="en-US" sz="2400" b="1" dirty="0" err="1" smtClean="0"/>
              <a:t>trigone</a:t>
            </a:r>
            <a:r>
              <a:rPr lang="en-US" sz="2400" b="1" dirty="0" smtClean="0"/>
              <a:t>.</a:t>
            </a:r>
          </a:p>
          <a:p>
            <a:pPr algn="l"/>
            <a:endParaRPr lang="en-US" sz="2000" dirty="0" smtClean="0"/>
          </a:p>
          <a:p>
            <a:pPr algn="l"/>
            <a:endParaRPr lang="en-US" sz="2000" dirty="0"/>
          </a:p>
        </p:txBody>
      </p:sp>
      <p:sp>
        <p:nvSpPr>
          <p:cNvPr id="3" name="مستطيل 2"/>
          <p:cNvSpPr/>
          <p:nvPr/>
        </p:nvSpPr>
        <p:spPr>
          <a:xfrm>
            <a:off x="152400" y="76200"/>
            <a:ext cx="2881110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Urinary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Bladder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32812" t="40312" r="32031" b="14687"/>
          <a:stretch>
            <a:fillRect/>
          </a:stretch>
        </p:blipFill>
        <p:spPr bwMode="auto">
          <a:xfrm>
            <a:off x="4724400" y="182880"/>
            <a:ext cx="3629060" cy="290324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5095" t="22917" r="26794" b="30209"/>
          <a:stretch>
            <a:fillRect/>
          </a:stretch>
        </p:blipFill>
        <p:spPr bwMode="auto">
          <a:xfrm>
            <a:off x="4724400" y="3276600"/>
            <a:ext cx="3657600" cy="3429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7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3429000"/>
            <a:ext cx="388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Here: the mucous membrane is </a:t>
            </a:r>
            <a:r>
              <a:rPr lang="en-US" sz="2000" b="1" u="sng" dirty="0" smtClean="0"/>
              <a:t>always smooth</a:t>
            </a:r>
            <a:r>
              <a:rPr lang="en-US" sz="2000" dirty="0" smtClean="0"/>
              <a:t>, even when the </a:t>
            </a:r>
            <a:r>
              <a:rPr lang="en-US" sz="2000" dirty="0" err="1" smtClean="0"/>
              <a:t>viscus</a:t>
            </a:r>
            <a:r>
              <a:rPr lang="en-US" sz="2000" dirty="0" smtClean="0"/>
              <a:t> is empty , because the mucous membrane is firmly adherent to the underlying muscular coat</a:t>
            </a:r>
            <a:endParaRPr lang="ar-IQ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728008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000" b="1" dirty="0" smtClean="0"/>
              <a:t>The superior angles </a:t>
            </a:r>
            <a:r>
              <a:rPr lang="en-US" sz="2000" dirty="0" smtClean="0"/>
              <a:t>of the </a:t>
            </a:r>
            <a:r>
              <a:rPr lang="en-US" sz="2000" b="1" dirty="0" err="1" smtClean="0"/>
              <a:t>trigone</a:t>
            </a:r>
            <a:r>
              <a:rPr lang="en-US" sz="2000" dirty="0" smtClean="0"/>
              <a:t> correspond to </a:t>
            </a:r>
            <a:r>
              <a:rPr lang="en-US" sz="2000" b="1" dirty="0" smtClean="0"/>
              <a:t>the openings of the ureters</a:t>
            </a:r>
            <a:r>
              <a:rPr lang="en-US" sz="2000" dirty="0" smtClean="0"/>
              <a:t>, and </a:t>
            </a:r>
            <a:r>
              <a:rPr lang="en-US" sz="2000" b="1" dirty="0" smtClean="0"/>
              <a:t>the inferior angle </a:t>
            </a:r>
            <a:r>
              <a:rPr lang="en-US" sz="2000" dirty="0" smtClean="0"/>
              <a:t>to the </a:t>
            </a:r>
            <a:r>
              <a:rPr lang="en-US" sz="2000" b="1" dirty="0" smtClean="0"/>
              <a:t>internal urethral orifice </a:t>
            </a:r>
            <a:endParaRPr lang="en-US" sz="2000" dirty="0" smtClean="0"/>
          </a:p>
          <a:p>
            <a:pPr algn="l"/>
            <a:r>
              <a:rPr lang="en-US" sz="2000" dirty="0" smtClean="0"/>
              <a:t> </a:t>
            </a:r>
            <a:endParaRPr lang="en-US" sz="2000" i="1" u="sng" dirty="0" smtClean="0"/>
          </a:p>
          <a:p>
            <a:pPr algn="l">
              <a:buFont typeface="Wingdings" pitchFamily="2" charset="2"/>
              <a:buChar char="v"/>
            </a:pPr>
            <a:r>
              <a:rPr lang="en-US" sz="2000" b="1" dirty="0" smtClean="0"/>
              <a:t>The </a:t>
            </a:r>
            <a:r>
              <a:rPr lang="en-US" sz="2000" b="1" dirty="0" err="1" smtClean="0"/>
              <a:t>trigone</a:t>
            </a:r>
            <a:r>
              <a:rPr lang="en-US" sz="2000" b="1" dirty="0" smtClean="0"/>
              <a:t> </a:t>
            </a:r>
            <a:r>
              <a:rPr lang="en-US" sz="2000" dirty="0" smtClean="0"/>
              <a:t>is limited above by a </a:t>
            </a:r>
            <a:r>
              <a:rPr lang="en-US" sz="2000" b="1" dirty="0" smtClean="0"/>
              <a:t>muscular ridge</a:t>
            </a:r>
            <a:r>
              <a:rPr lang="en-US" sz="2000" dirty="0" smtClean="0"/>
              <a:t>, which runs from the opening of one ureter to that of the other and is known as </a:t>
            </a:r>
            <a:r>
              <a:rPr lang="en-US" sz="2000" b="1" dirty="0" smtClean="0"/>
              <a:t>the </a:t>
            </a:r>
            <a:r>
              <a:rPr lang="en-US" sz="2000" b="1" dirty="0" err="1" smtClean="0"/>
              <a:t>interureteric</a:t>
            </a:r>
            <a:r>
              <a:rPr lang="en-US" sz="2000" b="1" dirty="0" smtClean="0"/>
              <a:t> ridge. </a:t>
            </a:r>
            <a:endParaRPr lang="en-US" sz="2000" b="1" dirty="0"/>
          </a:p>
        </p:txBody>
      </p:sp>
      <p:sp>
        <p:nvSpPr>
          <p:cNvPr id="3" name="مستطيل 2"/>
          <p:cNvSpPr/>
          <p:nvPr/>
        </p:nvSpPr>
        <p:spPr>
          <a:xfrm>
            <a:off x="166890" y="101025"/>
            <a:ext cx="2881110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Urinary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Bladder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3924" t="38542" r="27379" b="15625"/>
          <a:stretch>
            <a:fillRect/>
          </a:stretch>
        </p:blipFill>
        <p:spPr bwMode="auto">
          <a:xfrm>
            <a:off x="4876799" y="2667000"/>
            <a:ext cx="3988377" cy="35814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42972" t="29167" r="27745" b="29167"/>
          <a:stretch>
            <a:fillRect/>
          </a:stretch>
        </p:blipFill>
        <p:spPr bwMode="auto">
          <a:xfrm>
            <a:off x="190500" y="2743200"/>
            <a:ext cx="4476750" cy="35814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8</a:t>
            </a:fld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6890" y="101025"/>
            <a:ext cx="2881110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Urinary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Bladder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52400" y="1094125"/>
            <a:ext cx="35290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000" dirty="0" smtClean="0"/>
              <a:t>The muscular coat of the bladder is composed of </a:t>
            </a:r>
            <a:r>
              <a:rPr lang="en-US" sz="2000" b="1" dirty="0" smtClean="0"/>
              <a:t>smooth muscle </a:t>
            </a:r>
            <a:r>
              <a:rPr lang="en-US" sz="2000" dirty="0" smtClean="0"/>
              <a:t>and is arranged as </a:t>
            </a:r>
            <a:r>
              <a:rPr lang="en-US" sz="2000" b="1" dirty="0" smtClean="0"/>
              <a:t>three layers of interlacing bundles </a:t>
            </a:r>
            <a:r>
              <a:rPr lang="en-US" sz="2000" dirty="0" smtClean="0"/>
              <a:t>known as </a:t>
            </a:r>
            <a:r>
              <a:rPr lang="en-US" sz="2000" b="1" dirty="0" smtClean="0"/>
              <a:t>the </a:t>
            </a:r>
            <a:r>
              <a:rPr lang="en-US" sz="2000" b="1" dirty="0" err="1" smtClean="0"/>
              <a:t>detrusor</a:t>
            </a:r>
            <a:r>
              <a:rPr lang="en-US" sz="2000" b="1" dirty="0" smtClean="0"/>
              <a:t> muscle</a:t>
            </a:r>
            <a:r>
              <a:rPr lang="en-US" sz="2000" dirty="0" smtClean="0"/>
              <a:t>.</a:t>
            </a:r>
          </a:p>
          <a:p>
            <a:pPr algn="l">
              <a:buFont typeface="Wingdings" pitchFamily="2" charset="2"/>
              <a:buChar char="v"/>
            </a:pPr>
            <a:endParaRPr lang="en-US" sz="2000" dirty="0" smtClean="0"/>
          </a:p>
          <a:p>
            <a:pPr algn="l">
              <a:buFont typeface="Wingdings" pitchFamily="2" charset="2"/>
              <a:buChar char="v"/>
            </a:pPr>
            <a:endParaRPr lang="en-US" sz="2000" dirty="0" smtClean="0"/>
          </a:p>
          <a:p>
            <a:pPr algn="l">
              <a:buFont typeface="Wingdings" pitchFamily="2" charset="2"/>
              <a:buChar char="v"/>
            </a:pPr>
            <a:r>
              <a:rPr lang="en-US" sz="2000" dirty="0" smtClean="0"/>
              <a:t> At the neck of the bladder, </a:t>
            </a:r>
            <a:r>
              <a:rPr lang="en-US" sz="2000" b="1" dirty="0" smtClean="0"/>
              <a:t>the circular component </a:t>
            </a:r>
            <a:r>
              <a:rPr lang="en-US" sz="2000" dirty="0" smtClean="0"/>
              <a:t>of the muscle coat is thickened to form </a:t>
            </a:r>
            <a:r>
              <a:rPr lang="en-US" sz="2000" b="1" dirty="0" smtClean="0"/>
              <a:t>the sphincter </a:t>
            </a:r>
            <a:r>
              <a:rPr lang="en-US" sz="2000" b="1" dirty="0" err="1" smtClean="0"/>
              <a:t>vesicae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7539" t="35625" r="46680" b="27812"/>
          <a:stretch>
            <a:fillRect/>
          </a:stretch>
        </p:blipFill>
        <p:spPr bwMode="auto">
          <a:xfrm>
            <a:off x="3810000" y="1046019"/>
            <a:ext cx="5181600" cy="459278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9</a:t>
            </a:fld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72D28F1D26FE4B931D7B4E1E0E1CED" ma:contentTypeVersion="2" ma:contentTypeDescription="Create a new document." ma:contentTypeScope="" ma:versionID="68094bf194e3f7dcee177ed59aeb4a55">
  <xsd:schema xmlns:xsd="http://www.w3.org/2001/XMLSchema" xmlns:xs="http://www.w3.org/2001/XMLSchema" xmlns:p="http://schemas.microsoft.com/office/2006/metadata/properties" xmlns:ns2="d7507fda-1071-41c4-a8ef-557a0a5032c8" targetNamespace="http://schemas.microsoft.com/office/2006/metadata/properties" ma:root="true" ma:fieldsID="3abc411a73a2ac27f0c82472c7a7045d" ns2:_="">
    <xsd:import namespace="d7507fda-1071-41c4-a8ef-557a0a5032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07fda-1071-41c4-a8ef-557a0a503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48DF2E-7CD8-4F9C-8135-8BA26F3D8046}"/>
</file>

<file path=customXml/itemProps2.xml><?xml version="1.0" encoding="utf-8"?>
<ds:datastoreItem xmlns:ds="http://schemas.openxmlformats.org/officeDocument/2006/customXml" ds:itemID="{5D87E83F-488B-488C-A105-005BE119E583}"/>
</file>

<file path=customXml/itemProps3.xml><?xml version="1.0" encoding="utf-8"?>
<ds:datastoreItem xmlns:ds="http://schemas.openxmlformats.org/officeDocument/2006/customXml" ds:itemID="{9AA31F2F-7D76-4351-AE08-1CC90C7B9003}"/>
</file>

<file path=docProps/app.xml><?xml version="1.0" encoding="utf-8"?>
<Properties xmlns="http://schemas.openxmlformats.org/officeDocument/2006/extended-properties" xmlns:vt="http://schemas.openxmlformats.org/officeDocument/2006/docPropsVTypes">
  <TotalTime>4516</TotalTime>
  <Words>999</Words>
  <Application>Microsoft Office PowerPoint</Application>
  <PresentationFormat>On-screen Show (4:3)</PresentationFormat>
  <Paragraphs>99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Candara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Amal Aqeel. Albtoosh</cp:lastModifiedBy>
  <cp:revision>44</cp:revision>
  <dcterms:created xsi:type="dcterms:W3CDTF">2006-08-16T00:00:00Z</dcterms:created>
  <dcterms:modified xsi:type="dcterms:W3CDTF">2021-05-02T07:18:54Z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0x010100CC72D28F1D26FE4B931D7B4E1E0E1CED</vt:lpwstr>
  </property>
</Properties>
</file>