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85" r:id="rId2"/>
    <p:sldId id="286" r:id="rId3"/>
    <p:sldId id="299" r:id="rId4"/>
    <p:sldId id="291" r:id="rId5"/>
    <p:sldId id="292" r:id="rId6"/>
    <p:sldId id="293" r:id="rId7"/>
    <p:sldId id="294" r:id="rId8"/>
    <p:sldId id="296" r:id="rId9"/>
    <p:sldId id="297" r:id="rId10"/>
    <p:sldId id="289" r:id="rId11"/>
    <p:sldId id="288" r:id="rId12"/>
    <p:sldId id="262" r:id="rId13"/>
    <p:sldId id="265" r:id="rId14"/>
    <p:sldId id="266" r:id="rId15"/>
    <p:sldId id="267" r:id="rId16"/>
    <p:sldId id="270" r:id="rId17"/>
    <p:sldId id="300" r:id="rId18"/>
    <p:sldId id="301" r:id="rId19"/>
    <p:sldId id="302" r:id="rId20"/>
    <p:sldId id="272" r:id="rId21"/>
    <p:sldId id="273" r:id="rId22"/>
    <p:sldId id="274" r:id="rId23"/>
    <p:sldId id="275" r:id="rId24"/>
    <p:sldId id="276" r:id="rId25"/>
    <p:sldId id="290" r:id="rId26"/>
    <p:sldId id="277" r:id="rId27"/>
    <p:sldId id="280" r:id="rId28"/>
    <p:sldId id="281" r:id="rId29"/>
    <p:sldId id="298"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216"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28CF2B-9C0D-4E93-A479-3F5AAB1CA683}" type="doc">
      <dgm:prSet loTypeId="urn:microsoft.com/office/officeart/2005/8/layout/process4" loCatId="list" qsTypeId="urn:microsoft.com/office/officeart/2005/8/quickstyle/3d4" qsCatId="3D" csTypeId="urn:microsoft.com/office/officeart/2005/8/colors/accent1_2" csCatId="accent1" phldr="1"/>
      <dgm:spPr/>
      <dgm:t>
        <a:bodyPr/>
        <a:lstStyle/>
        <a:p>
          <a:endParaRPr lang="en-US"/>
        </a:p>
      </dgm:t>
    </dgm:pt>
    <dgm:pt modelId="{44C26138-11D3-4290-861C-93BFD0D73FAC}">
      <dgm:prSet phldrT="[Text]" custT="1"/>
      <dgm:spPr/>
      <dgm:t>
        <a:bodyPr/>
        <a:lstStyle/>
        <a:p>
          <a:pPr algn="ctr"/>
          <a:r>
            <a:rPr lang="en-US" sz="2000" b="1" dirty="0">
              <a:solidFill>
                <a:schemeClr val="tx1"/>
              </a:solidFill>
            </a:rPr>
            <a:t>First stage </a:t>
          </a:r>
          <a:r>
            <a:rPr lang="en-ZA" sz="2000" dirty="0"/>
            <a:t>categorizing all the 12 governorates in Jordan into three geographic regions</a:t>
          </a:r>
          <a:endParaRPr lang="en-US" sz="2000" dirty="0"/>
        </a:p>
      </dgm:t>
    </dgm:pt>
    <dgm:pt modelId="{7021B5AF-1578-4925-BF4D-EB596051C676}" type="parTrans" cxnId="{A01FF39A-AEE5-4736-8BDD-DFDD064A9CB6}">
      <dgm:prSet/>
      <dgm:spPr/>
      <dgm:t>
        <a:bodyPr/>
        <a:lstStyle/>
        <a:p>
          <a:endParaRPr lang="en-US"/>
        </a:p>
      </dgm:t>
    </dgm:pt>
    <dgm:pt modelId="{D5D10898-EFD6-456F-8174-902C8EC87FF9}" type="sibTrans" cxnId="{A01FF39A-AEE5-4736-8BDD-DFDD064A9CB6}">
      <dgm:prSet/>
      <dgm:spPr/>
      <dgm:t>
        <a:bodyPr/>
        <a:lstStyle/>
        <a:p>
          <a:endParaRPr lang="en-US"/>
        </a:p>
      </dgm:t>
    </dgm:pt>
    <dgm:pt modelId="{493AF9D8-22FD-4577-85AE-9A79AC12D122}">
      <dgm:prSet phldrT="[Text]" custT="1"/>
      <dgm:spPr>
        <a:solidFill>
          <a:schemeClr val="tx2">
            <a:alpha val="90000"/>
          </a:schemeClr>
        </a:solidFill>
        <a:ln>
          <a:solidFill>
            <a:schemeClr val="accent6">
              <a:lumMod val="40000"/>
              <a:lumOff val="60000"/>
              <a:alpha val="92000"/>
            </a:schemeClr>
          </a:solidFill>
        </a:ln>
      </dgm:spPr>
      <dgm:t>
        <a:bodyPr/>
        <a:lstStyle/>
        <a:p>
          <a:r>
            <a:rPr lang="en-ZA" sz="1600" b="1" dirty="0">
              <a:solidFill>
                <a:schemeClr val="bg1"/>
              </a:solidFill>
            </a:rPr>
            <a:t>North </a:t>
          </a:r>
          <a:r>
            <a:rPr lang="en-ZA" sz="1600" b="0" dirty="0">
              <a:solidFill>
                <a:schemeClr val="bg1"/>
              </a:solidFill>
            </a:rPr>
            <a:t>(Irbid, </a:t>
          </a:r>
          <a:r>
            <a:rPr lang="en-ZA" sz="1600" b="0" dirty="0" err="1">
              <a:solidFill>
                <a:schemeClr val="bg1"/>
              </a:solidFill>
            </a:rPr>
            <a:t>Ajloun</a:t>
          </a:r>
          <a:r>
            <a:rPr lang="en-ZA" sz="1600" b="0" dirty="0">
              <a:solidFill>
                <a:schemeClr val="bg1"/>
              </a:solidFill>
            </a:rPr>
            <a:t>, Jerash, and Al-Mafraq), </a:t>
          </a:r>
          <a:r>
            <a:rPr lang="en-ZA" sz="1600" b="1" dirty="0">
              <a:solidFill>
                <a:schemeClr val="bg1"/>
              </a:solidFill>
            </a:rPr>
            <a:t>Central</a:t>
          </a:r>
          <a:r>
            <a:rPr lang="en-ZA" sz="1600" b="0" dirty="0">
              <a:solidFill>
                <a:schemeClr val="bg1"/>
              </a:solidFill>
            </a:rPr>
            <a:t> (Al-Balqa, Amman, Al-Zarqa, and </a:t>
          </a:r>
          <a:r>
            <a:rPr lang="en-ZA" sz="1600" b="0" dirty="0" err="1">
              <a:solidFill>
                <a:schemeClr val="bg1"/>
              </a:solidFill>
            </a:rPr>
            <a:t>Madabah</a:t>
          </a:r>
          <a:r>
            <a:rPr lang="en-ZA" sz="1600" b="0" dirty="0">
              <a:solidFill>
                <a:schemeClr val="bg1"/>
              </a:solidFill>
            </a:rPr>
            <a:t>), the </a:t>
          </a:r>
          <a:r>
            <a:rPr lang="en-ZA" sz="1600" b="1" dirty="0">
              <a:solidFill>
                <a:schemeClr val="bg1"/>
              </a:solidFill>
            </a:rPr>
            <a:t>South </a:t>
          </a:r>
          <a:r>
            <a:rPr lang="en-ZA" sz="1600" b="0" dirty="0">
              <a:solidFill>
                <a:schemeClr val="bg1"/>
              </a:solidFill>
            </a:rPr>
            <a:t>(Al-</a:t>
          </a:r>
          <a:r>
            <a:rPr lang="en-ZA" sz="1600" b="0" dirty="0" err="1">
              <a:solidFill>
                <a:schemeClr val="bg1"/>
              </a:solidFill>
            </a:rPr>
            <a:t>Karak</a:t>
          </a:r>
          <a:r>
            <a:rPr lang="en-ZA" sz="1600" b="0" dirty="0">
              <a:solidFill>
                <a:schemeClr val="bg1"/>
              </a:solidFill>
            </a:rPr>
            <a:t>, Al-</a:t>
          </a:r>
          <a:r>
            <a:rPr lang="en-ZA" sz="1600" b="0" dirty="0" err="1">
              <a:solidFill>
                <a:schemeClr val="bg1"/>
              </a:solidFill>
            </a:rPr>
            <a:t>Tafilah</a:t>
          </a:r>
          <a:r>
            <a:rPr lang="en-ZA" sz="1600" b="0" dirty="0">
              <a:solidFill>
                <a:schemeClr val="bg1"/>
              </a:solidFill>
            </a:rPr>
            <a:t>, </a:t>
          </a:r>
          <a:r>
            <a:rPr lang="en-ZA" sz="1600" b="0" dirty="0" err="1">
              <a:solidFill>
                <a:schemeClr val="bg1"/>
              </a:solidFill>
            </a:rPr>
            <a:t>Ma'an</a:t>
          </a:r>
          <a:r>
            <a:rPr lang="en-ZA" sz="1600" b="0" dirty="0">
              <a:solidFill>
                <a:schemeClr val="bg1"/>
              </a:solidFill>
            </a:rPr>
            <a:t>, and Al-Aqaba)</a:t>
          </a:r>
          <a:endParaRPr lang="en-US" sz="1600" b="0" dirty="0">
            <a:solidFill>
              <a:schemeClr val="bg1"/>
            </a:solidFill>
          </a:endParaRPr>
        </a:p>
      </dgm:t>
    </dgm:pt>
    <dgm:pt modelId="{2B3C3CCD-174D-43F2-8736-3FC22D2CF832}" type="parTrans" cxnId="{C2EEC8D7-81F5-4CF4-AB0F-E2C9A1F8B052}">
      <dgm:prSet/>
      <dgm:spPr/>
      <dgm:t>
        <a:bodyPr/>
        <a:lstStyle/>
        <a:p>
          <a:endParaRPr lang="en-US"/>
        </a:p>
      </dgm:t>
    </dgm:pt>
    <dgm:pt modelId="{41429D75-3A58-43BC-9B10-6516708BA696}" type="sibTrans" cxnId="{C2EEC8D7-81F5-4CF4-AB0F-E2C9A1F8B052}">
      <dgm:prSet/>
      <dgm:spPr/>
      <dgm:t>
        <a:bodyPr/>
        <a:lstStyle/>
        <a:p>
          <a:endParaRPr lang="en-US"/>
        </a:p>
      </dgm:t>
    </dgm:pt>
    <dgm:pt modelId="{FD210014-F5A8-4F9A-AB74-CD1605DAA13D}">
      <dgm:prSet phldrT="[Text]" custT="1"/>
      <dgm:spPr/>
      <dgm:t>
        <a:bodyPr/>
        <a:lstStyle/>
        <a:p>
          <a:pPr algn="ctr"/>
          <a:r>
            <a:rPr lang="en-ZA" sz="2000" b="1" dirty="0">
              <a:solidFill>
                <a:schemeClr val="tx1"/>
              </a:solidFill>
            </a:rPr>
            <a:t>Second stage</a:t>
          </a:r>
          <a:r>
            <a:rPr lang="en-ZA" sz="2000" dirty="0"/>
            <a:t>, one governorate from each region was chosen by simple random sampling technique</a:t>
          </a:r>
          <a:endParaRPr lang="en-US" sz="2000" dirty="0"/>
        </a:p>
      </dgm:t>
    </dgm:pt>
    <dgm:pt modelId="{AD3536F6-901E-487B-A654-69464A7AB1B9}" type="parTrans" cxnId="{B141F767-CDFA-415B-ABF6-0A25A72C31D0}">
      <dgm:prSet/>
      <dgm:spPr/>
      <dgm:t>
        <a:bodyPr/>
        <a:lstStyle/>
        <a:p>
          <a:endParaRPr lang="en-US"/>
        </a:p>
      </dgm:t>
    </dgm:pt>
    <dgm:pt modelId="{F6E5FD9D-43A0-46B7-8948-B5B0BD4E235C}" type="sibTrans" cxnId="{B141F767-CDFA-415B-ABF6-0A25A72C31D0}">
      <dgm:prSet/>
      <dgm:spPr/>
      <dgm:t>
        <a:bodyPr/>
        <a:lstStyle/>
        <a:p>
          <a:endParaRPr lang="en-US"/>
        </a:p>
      </dgm:t>
    </dgm:pt>
    <dgm:pt modelId="{12FED18B-32AE-4770-968B-D8C2571B697A}">
      <dgm:prSet phldrT="[Text]" custT="1"/>
      <dgm:spPr>
        <a:solidFill>
          <a:schemeClr val="tx2">
            <a:alpha val="90000"/>
          </a:schemeClr>
        </a:solidFill>
      </dgm:spPr>
      <dgm:t>
        <a:bodyPr/>
        <a:lstStyle/>
        <a:p>
          <a:r>
            <a:rPr lang="en-ZA" sz="2200" dirty="0">
              <a:solidFill>
                <a:schemeClr val="bg1"/>
              </a:solidFill>
            </a:rPr>
            <a:t>North : </a:t>
          </a:r>
          <a:r>
            <a:rPr lang="en-ZA" sz="2800" b="1" dirty="0">
              <a:solidFill>
                <a:schemeClr val="bg1"/>
              </a:solidFill>
            </a:rPr>
            <a:t>Irbid</a:t>
          </a:r>
          <a:r>
            <a:rPr lang="en-ZA" sz="2200" dirty="0">
              <a:solidFill>
                <a:schemeClr val="bg1"/>
              </a:solidFill>
            </a:rPr>
            <a:t>       </a:t>
          </a:r>
          <a:r>
            <a:rPr lang="en-ZA" sz="2200" dirty="0" err="1">
              <a:solidFill>
                <a:schemeClr val="bg1"/>
              </a:solidFill>
            </a:rPr>
            <a:t>Center</a:t>
          </a:r>
          <a:r>
            <a:rPr lang="en-ZA" sz="2200" dirty="0">
              <a:solidFill>
                <a:schemeClr val="bg1"/>
              </a:solidFill>
            </a:rPr>
            <a:t> : </a:t>
          </a:r>
          <a:r>
            <a:rPr lang="en-ZA" sz="2800" b="1" dirty="0">
              <a:solidFill>
                <a:schemeClr val="bg1"/>
              </a:solidFill>
            </a:rPr>
            <a:t>Amman</a:t>
          </a:r>
          <a:r>
            <a:rPr lang="en-ZA" sz="2200" dirty="0">
              <a:solidFill>
                <a:schemeClr val="bg1"/>
              </a:solidFill>
            </a:rPr>
            <a:t>       South : </a:t>
          </a:r>
          <a:r>
            <a:rPr lang="en-ZA" sz="2800" b="1" dirty="0">
              <a:solidFill>
                <a:schemeClr val="bg1"/>
              </a:solidFill>
            </a:rPr>
            <a:t>Al-</a:t>
          </a:r>
          <a:r>
            <a:rPr lang="en-ZA" sz="2800" b="1" dirty="0" err="1">
              <a:solidFill>
                <a:schemeClr val="bg1"/>
              </a:solidFill>
            </a:rPr>
            <a:t>Karak</a:t>
          </a:r>
          <a:r>
            <a:rPr lang="en-ZA" sz="2200" b="1" dirty="0">
              <a:solidFill>
                <a:schemeClr val="bg1"/>
              </a:solidFill>
            </a:rPr>
            <a:t> </a:t>
          </a:r>
          <a:endParaRPr lang="en-US" sz="2200" b="1" dirty="0">
            <a:solidFill>
              <a:schemeClr val="bg1"/>
            </a:solidFill>
          </a:endParaRPr>
        </a:p>
      </dgm:t>
    </dgm:pt>
    <dgm:pt modelId="{BDBAE2F3-F075-47E4-8724-4B6757E61AE3}" type="parTrans" cxnId="{1312BBE3-3E13-4172-AD4D-23131954D439}">
      <dgm:prSet/>
      <dgm:spPr/>
      <dgm:t>
        <a:bodyPr/>
        <a:lstStyle/>
        <a:p>
          <a:endParaRPr lang="en-US"/>
        </a:p>
      </dgm:t>
    </dgm:pt>
    <dgm:pt modelId="{8EC13877-FA6C-4D05-BC95-34B52BEE30B1}" type="sibTrans" cxnId="{1312BBE3-3E13-4172-AD4D-23131954D439}">
      <dgm:prSet/>
      <dgm:spPr/>
      <dgm:t>
        <a:bodyPr/>
        <a:lstStyle/>
        <a:p>
          <a:endParaRPr lang="en-US"/>
        </a:p>
      </dgm:t>
    </dgm:pt>
    <dgm:pt modelId="{7259E5AB-DA27-431D-9F57-E7DEA225D967}">
      <dgm:prSet phldrT="[Text]" custT="1"/>
      <dgm:spPr/>
      <dgm:t>
        <a:bodyPr/>
        <a:lstStyle/>
        <a:p>
          <a:r>
            <a:rPr lang="en-ZA" sz="2000" b="1" dirty="0">
              <a:solidFill>
                <a:schemeClr val="tx1"/>
              </a:solidFill>
            </a:rPr>
            <a:t>Third stage</a:t>
          </a:r>
          <a:r>
            <a:rPr lang="en-ZA" sz="2000" dirty="0">
              <a:solidFill>
                <a:schemeClr val="tx1"/>
              </a:solidFill>
            </a:rPr>
            <a:t>, </a:t>
          </a:r>
          <a:r>
            <a:rPr lang="en-ZA" sz="2000" b="1" dirty="0"/>
            <a:t>all hospitals in each chosen Governorate were categorized, Then the Governmental hospitals were chosen randomly </a:t>
          </a:r>
          <a:endParaRPr lang="en-US" sz="2000" b="1" dirty="0"/>
        </a:p>
      </dgm:t>
    </dgm:pt>
    <dgm:pt modelId="{BDD72AB2-22A6-408E-BC23-79572123E7DD}" type="parTrans" cxnId="{53739085-2C81-4451-A6FE-8FB06D992041}">
      <dgm:prSet/>
      <dgm:spPr/>
      <dgm:t>
        <a:bodyPr/>
        <a:lstStyle/>
        <a:p>
          <a:endParaRPr lang="en-US"/>
        </a:p>
      </dgm:t>
    </dgm:pt>
    <dgm:pt modelId="{49BB99DC-E333-4C96-8B2A-5A91DDA5B722}" type="sibTrans" cxnId="{53739085-2C81-4451-A6FE-8FB06D992041}">
      <dgm:prSet/>
      <dgm:spPr/>
      <dgm:t>
        <a:bodyPr/>
        <a:lstStyle/>
        <a:p>
          <a:endParaRPr lang="en-US"/>
        </a:p>
      </dgm:t>
    </dgm:pt>
    <dgm:pt modelId="{FD3C3632-2FCC-4990-BD8C-D9B984648EF4}">
      <dgm:prSet phldrT="[Text]" custT="1"/>
      <dgm:spPr>
        <a:solidFill>
          <a:schemeClr val="tx2">
            <a:alpha val="90000"/>
          </a:schemeClr>
        </a:solidFill>
      </dgm:spPr>
      <dgm:t>
        <a:bodyPr/>
        <a:lstStyle/>
        <a:p>
          <a:pPr algn="ctr"/>
          <a:r>
            <a:rPr lang="en-US" sz="1600" b="1" dirty="0">
              <a:solidFill>
                <a:schemeClr val="bg1"/>
              </a:solidFill>
            </a:rPr>
            <a:t>Irbid</a:t>
          </a:r>
          <a:r>
            <a:rPr lang="en-US" sz="1600" dirty="0">
              <a:solidFill>
                <a:schemeClr val="bg1"/>
              </a:solidFill>
            </a:rPr>
            <a:t> (</a:t>
          </a:r>
          <a:r>
            <a:rPr lang="en-US" sz="1600" b="0" i="0" dirty="0">
              <a:solidFill>
                <a:schemeClr val="bg1"/>
              </a:solidFill>
            </a:rPr>
            <a:t>Abu </a:t>
          </a:r>
          <a:r>
            <a:rPr lang="en-US" sz="1600" b="0" i="0" dirty="0" err="1">
              <a:solidFill>
                <a:schemeClr val="bg1"/>
              </a:solidFill>
            </a:rPr>
            <a:t>Obaida</a:t>
          </a:r>
          <a:r>
            <a:rPr lang="en-US" sz="1600" b="0" i="0" dirty="0">
              <a:solidFill>
                <a:schemeClr val="bg1"/>
              </a:solidFill>
            </a:rPr>
            <a:t>, </a:t>
          </a:r>
          <a:r>
            <a:rPr lang="en-US" sz="1600" dirty="0">
              <a:solidFill>
                <a:schemeClr val="bg1"/>
              </a:solidFill>
            </a:rPr>
            <a:t>Princess Raya, </a:t>
          </a:r>
          <a:r>
            <a:rPr lang="en-US" sz="1800" b="1" dirty="0">
              <a:solidFill>
                <a:schemeClr val="bg1"/>
              </a:solidFill>
            </a:rPr>
            <a:t>Princess </a:t>
          </a:r>
          <a:r>
            <a:rPr lang="en-US" sz="1800" b="1" i="0" dirty="0" err="1">
              <a:solidFill>
                <a:schemeClr val="bg1"/>
              </a:solidFill>
            </a:rPr>
            <a:t>Rahma</a:t>
          </a:r>
          <a:r>
            <a:rPr lang="en-US" sz="1600" b="0" i="0" dirty="0">
              <a:solidFill>
                <a:schemeClr val="bg1"/>
              </a:solidFill>
            </a:rPr>
            <a:t> </a:t>
          </a:r>
          <a:r>
            <a:rPr lang="en-US" sz="1600" dirty="0">
              <a:solidFill>
                <a:schemeClr val="bg1"/>
              </a:solidFill>
            </a:rPr>
            <a:t>, Al-Ramtha, Al-Yarmouk, </a:t>
          </a:r>
          <a:r>
            <a:rPr lang="en-US" sz="1600" b="0" i="0" dirty="0" err="1">
              <a:solidFill>
                <a:schemeClr val="bg1"/>
              </a:solidFill>
            </a:rPr>
            <a:t>Moaz</a:t>
          </a:r>
          <a:r>
            <a:rPr lang="en-US" sz="1600" b="0" i="0" dirty="0">
              <a:solidFill>
                <a:schemeClr val="bg1"/>
              </a:solidFill>
            </a:rPr>
            <a:t> bin Jabal</a:t>
          </a:r>
          <a:r>
            <a:rPr lang="en-US" sz="1600" dirty="0">
              <a:solidFill>
                <a:schemeClr val="bg1"/>
              </a:solidFill>
            </a:rPr>
            <a:t>)</a:t>
          </a:r>
        </a:p>
        <a:p>
          <a:pPr algn="l"/>
          <a:r>
            <a:rPr lang="en-US" sz="1600" b="1" dirty="0">
              <a:solidFill>
                <a:schemeClr val="bg1"/>
              </a:solidFill>
            </a:rPr>
            <a:t>Amman</a:t>
          </a:r>
          <a:r>
            <a:rPr lang="en-US" sz="1600" dirty="0">
              <a:solidFill>
                <a:schemeClr val="bg1"/>
              </a:solidFill>
            </a:rPr>
            <a:t> (</a:t>
          </a:r>
          <a:r>
            <a:rPr lang="en-US" sz="1800" b="1" dirty="0">
              <a:solidFill>
                <a:schemeClr val="bg1"/>
              </a:solidFill>
            </a:rPr>
            <a:t>Al Bashir</a:t>
          </a:r>
          <a:r>
            <a:rPr lang="en-US" sz="1600" dirty="0">
              <a:solidFill>
                <a:schemeClr val="bg1"/>
              </a:solidFill>
            </a:rPr>
            <a:t>, Dr. Jamil Al-</a:t>
          </a:r>
          <a:r>
            <a:rPr lang="en-US" sz="1600" dirty="0" err="1">
              <a:solidFill>
                <a:schemeClr val="bg1"/>
              </a:solidFill>
            </a:rPr>
            <a:t>Tutanji</a:t>
          </a:r>
          <a:r>
            <a:rPr lang="en-US" sz="1600" dirty="0">
              <a:solidFill>
                <a:schemeClr val="bg1"/>
              </a:solidFill>
            </a:rPr>
            <a:t>, Al-</a:t>
          </a:r>
          <a:r>
            <a:rPr lang="en-US" sz="1600" b="0" i="0" dirty="0">
              <a:solidFill>
                <a:schemeClr val="bg1"/>
              </a:solidFill>
            </a:rPr>
            <a:t>Karama, </a:t>
          </a:r>
          <a:r>
            <a:rPr lang="en-US" sz="1800" b="1" i="0" dirty="0">
              <a:solidFill>
                <a:schemeClr val="bg1"/>
              </a:solidFill>
            </a:rPr>
            <a:t>Prince Hamzah</a:t>
          </a:r>
          <a:r>
            <a:rPr lang="en-US" sz="1600" b="0" i="0" dirty="0">
              <a:solidFill>
                <a:schemeClr val="bg1"/>
              </a:solidFill>
            </a:rPr>
            <a:t>)</a:t>
          </a:r>
        </a:p>
        <a:p>
          <a:pPr algn="l"/>
          <a:r>
            <a:rPr lang="en-US" sz="1600" b="1" dirty="0">
              <a:solidFill>
                <a:schemeClr val="bg1"/>
              </a:solidFill>
            </a:rPr>
            <a:t>Al-</a:t>
          </a:r>
          <a:r>
            <a:rPr lang="en-US" sz="1600" b="1" dirty="0" err="1">
              <a:solidFill>
                <a:schemeClr val="bg1"/>
              </a:solidFill>
            </a:rPr>
            <a:t>Karak</a:t>
          </a:r>
          <a:r>
            <a:rPr lang="en-US" sz="1600" dirty="0">
              <a:solidFill>
                <a:schemeClr val="bg1"/>
              </a:solidFill>
            </a:rPr>
            <a:t> (Ghor Al Safi </a:t>
          </a:r>
          <a:r>
            <a:rPr lang="en-US" sz="1800" dirty="0">
              <a:solidFill>
                <a:schemeClr val="bg1"/>
              </a:solidFill>
            </a:rPr>
            <a:t>, </a:t>
          </a:r>
          <a:r>
            <a:rPr lang="en-US" sz="1800" b="1" dirty="0">
              <a:solidFill>
                <a:schemeClr val="bg1"/>
              </a:solidFill>
            </a:rPr>
            <a:t>Al-</a:t>
          </a:r>
          <a:r>
            <a:rPr lang="en-US" sz="1800" b="1" dirty="0" err="1">
              <a:solidFill>
                <a:schemeClr val="bg1"/>
              </a:solidFill>
            </a:rPr>
            <a:t>Karak</a:t>
          </a:r>
          <a:r>
            <a:rPr lang="en-US" sz="1800" b="1" dirty="0">
              <a:solidFill>
                <a:schemeClr val="bg1"/>
              </a:solidFill>
            </a:rPr>
            <a:t> governmental</a:t>
          </a:r>
          <a:r>
            <a:rPr lang="en-US" sz="1600" dirty="0">
              <a:solidFill>
                <a:schemeClr val="bg1"/>
              </a:solidFill>
            </a:rPr>
            <a:t>)</a:t>
          </a:r>
          <a:endParaRPr lang="en-US" sz="900" dirty="0">
            <a:solidFill>
              <a:schemeClr val="bg1"/>
            </a:solidFill>
          </a:endParaRPr>
        </a:p>
      </dgm:t>
    </dgm:pt>
    <dgm:pt modelId="{88161213-9850-4D70-804B-723A1D5B052F}" type="parTrans" cxnId="{171F32DE-4281-45D6-8B9F-DA6651965EBE}">
      <dgm:prSet/>
      <dgm:spPr/>
      <dgm:t>
        <a:bodyPr/>
        <a:lstStyle/>
        <a:p>
          <a:endParaRPr lang="en-US"/>
        </a:p>
      </dgm:t>
    </dgm:pt>
    <dgm:pt modelId="{193604C2-B4BA-4039-8F80-09F72E0EA7FD}" type="sibTrans" cxnId="{171F32DE-4281-45D6-8B9F-DA6651965EBE}">
      <dgm:prSet/>
      <dgm:spPr/>
      <dgm:t>
        <a:bodyPr/>
        <a:lstStyle/>
        <a:p>
          <a:endParaRPr lang="en-US"/>
        </a:p>
      </dgm:t>
    </dgm:pt>
    <dgm:pt modelId="{8ADCA4D4-0533-45D4-B17C-554D9A824BB5}" type="pres">
      <dgm:prSet presAssocID="{1028CF2B-9C0D-4E93-A479-3F5AAB1CA683}" presName="Name0" presStyleCnt="0">
        <dgm:presLayoutVars>
          <dgm:dir/>
          <dgm:animLvl val="lvl"/>
          <dgm:resizeHandles val="exact"/>
        </dgm:presLayoutVars>
      </dgm:prSet>
      <dgm:spPr/>
      <dgm:t>
        <a:bodyPr/>
        <a:lstStyle/>
        <a:p>
          <a:endParaRPr lang="en-US"/>
        </a:p>
      </dgm:t>
    </dgm:pt>
    <dgm:pt modelId="{7DE9F335-C7DB-4B10-9F2A-67CA5A3F5399}" type="pres">
      <dgm:prSet presAssocID="{7259E5AB-DA27-431D-9F57-E7DEA225D967}" presName="boxAndChildren" presStyleCnt="0"/>
      <dgm:spPr/>
    </dgm:pt>
    <dgm:pt modelId="{288A6605-D0E5-48F5-9466-CDA429E7B4A3}" type="pres">
      <dgm:prSet presAssocID="{7259E5AB-DA27-431D-9F57-E7DEA225D967}" presName="parentTextBox" presStyleLbl="node1" presStyleIdx="0" presStyleCnt="3"/>
      <dgm:spPr/>
      <dgm:t>
        <a:bodyPr/>
        <a:lstStyle/>
        <a:p>
          <a:endParaRPr lang="en-US"/>
        </a:p>
      </dgm:t>
    </dgm:pt>
    <dgm:pt modelId="{98B52EFA-0584-4012-ADD9-8C0DFA63C18A}" type="pres">
      <dgm:prSet presAssocID="{7259E5AB-DA27-431D-9F57-E7DEA225D967}" presName="entireBox" presStyleLbl="node1" presStyleIdx="0" presStyleCnt="3" custScaleY="117602" custLinFactNeighborY="-25441"/>
      <dgm:spPr/>
      <dgm:t>
        <a:bodyPr/>
        <a:lstStyle/>
        <a:p>
          <a:endParaRPr lang="en-US"/>
        </a:p>
      </dgm:t>
    </dgm:pt>
    <dgm:pt modelId="{576F571D-35C0-4977-9BD2-CF5ABFE8A889}" type="pres">
      <dgm:prSet presAssocID="{7259E5AB-DA27-431D-9F57-E7DEA225D967}" presName="descendantBox" presStyleCnt="0"/>
      <dgm:spPr/>
    </dgm:pt>
    <dgm:pt modelId="{66F1B9B3-FB76-4F1A-9D90-9B5F14EA3C1E}" type="pres">
      <dgm:prSet presAssocID="{FD3C3632-2FCC-4990-BD8C-D9B984648EF4}" presName="childTextBox" presStyleLbl="fgAccFollowNode1" presStyleIdx="0" presStyleCnt="3" custScaleY="207740" custLinFactNeighborY="25696">
        <dgm:presLayoutVars>
          <dgm:bulletEnabled val="1"/>
        </dgm:presLayoutVars>
      </dgm:prSet>
      <dgm:spPr/>
      <dgm:t>
        <a:bodyPr/>
        <a:lstStyle/>
        <a:p>
          <a:endParaRPr lang="en-US"/>
        </a:p>
      </dgm:t>
    </dgm:pt>
    <dgm:pt modelId="{8DB4CC1A-5E4E-49AA-A1F5-AFEF527BBB10}" type="pres">
      <dgm:prSet presAssocID="{F6E5FD9D-43A0-46B7-8948-B5B0BD4E235C}" presName="sp" presStyleCnt="0"/>
      <dgm:spPr/>
    </dgm:pt>
    <dgm:pt modelId="{B43329D2-50E4-429C-B9BC-F96E782733F5}" type="pres">
      <dgm:prSet presAssocID="{FD210014-F5A8-4F9A-AB74-CD1605DAA13D}" presName="arrowAndChildren" presStyleCnt="0"/>
      <dgm:spPr/>
    </dgm:pt>
    <dgm:pt modelId="{D633E1E6-514B-4BC8-8B09-ABC895013AE8}" type="pres">
      <dgm:prSet presAssocID="{FD210014-F5A8-4F9A-AB74-CD1605DAA13D}" presName="parentTextArrow" presStyleLbl="node1" presStyleIdx="0" presStyleCnt="3"/>
      <dgm:spPr/>
      <dgm:t>
        <a:bodyPr/>
        <a:lstStyle/>
        <a:p>
          <a:endParaRPr lang="en-US"/>
        </a:p>
      </dgm:t>
    </dgm:pt>
    <dgm:pt modelId="{225019EB-9C46-4065-8580-851DBC21DE38}" type="pres">
      <dgm:prSet presAssocID="{FD210014-F5A8-4F9A-AB74-CD1605DAA13D}" presName="arrow" presStyleLbl="node1" presStyleIdx="1" presStyleCnt="3"/>
      <dgm:spPr/>
      <dgm:t>
        <a:bodyPr/>
        <a:lstStyle/>
        <a:p>
          <a:endParaRPr lang="en-US"/>
        </a:p>
      </dgm:t>
    </dgm:pt>
    <dgm:pt modelId="{020CFFA4-937C-4BFE-B621-816433D9F247}" type="pres">
      <dgm:prSet presAssocID="{FD210014-F5A8-4F9A-AB74-CD1605DAA13D}" presName="descendantArrow" presStyleCnt="0"/>
      <dgm:spPr/>
    </dgm:pt>
    <dgm:pt modelId="{20C1A671-D184-471B-84A8-92F26613E17E}" type="pres">
      <dgm:prSet presAssocID="{12FED18B-32AE-4770-968B-D8C2571B697A}" presName="childTextArrow" presStyleLbl="fgAccFollowNode1" presStyleIdx="1" presStyleCnt="3">
        <dgm:presLayoutVars>
          <dgm:bulletEnabled val="1"/>
        </dgm:presLayoutVars>
      </dgm:prSet>
      <dgm:spPr/>
      <dgm:t>
        <a:bodyPr/>
        <a:lstStyle/>
        <a:p>
          <a:endParaRPr lang="en-US"/>
        </a:p>
      </dgm:t>
    </dgm:pt>
    <dgm:pt modelId="{D9F57571-C123-4F72-8712-18C0A332980B}" type="pres">
      <dgm:prSet presAssocID="{D5D10898-EFD6-456F-8174-902C8EC87FF9}" presName="sp" presStyleCnt="0"/>
      <dgm:spPr/>
    </dgm:pt>
    <dgm:pt modelId="{9B01812E-71D0-422C-AFCA-9629C3955F72}" type="pres">
      <dgm:prSet presAssocID="{44C26138-11D3-4290-861C-93BFD0D73FAC}" presName="arrowAndChildren" presStyleCnt="0"/>
      <dgm:spPr/>
    </dgm:pt>
    <dgm:pt modelId="{D2C2B4D5-0EA9-4DFE-8B81-8D4480085CB5}" type="pres">
      <dgm:prSet presAssocID="{44C26138-11D3-4290-861C-93BFD0D73FAC}" presName="parentTextArrow" presStyleLbl="node1" presStyleIdx="1" presStyleCnt="3"/>
      <dgm:spPr/>
      <dgm:t>
        <a:bodyPr/>
        <a:lstStyle/>
        <a:p>
          <a:endParaRPr lang="en-US"/>
        </a:p>
      </dgm:t>
    </dgm:pt>
    <dgm:pt modelId="{41FCF83D-7277-4368-8E29-A45D4DCAE8EF}" type="pres">
      <dgm:prSet presAssocID="{44C26138-11D3-4290-861C-93BFD0D73FAC}" presName="arrow" presStyleLbl="node1" presStyleIdx="2" presStyleCnt="3" custLinFactNeighborY="-4291"/>
      <dgm:spPr/>
      <dgm:t>
        <a:bodyPr/>
        <a:lstStyle/>
        <a:p>
          <a:endParaRPr lang="en-US"/>
        </a:p>
      </dgm:t>
    </dgm:pt>
    <dgm:pt modelId="{38F5A6DF-16C3-4D59-8B05-B7123BA304F3}" type="pres">
      <dgm:prSet presAssocID="{44C26138-11D3-4290-861C-93BFD0D73FAC}" presName="descendantArrow" presStyleCnt="0"/>
      <dgm:spPr/>
    </dgm:pt>
    <dgm:pt modelId="{5E26EA90-4083-4F70-BE5D-534C456A0ECB}" type="pres">
      <dgm:prSet presAssocID="{493AF9D8-22FD-4577-85AE-9A79AC12D122}" presName="childTextArrow" presStyleLbl="fgAccFollowNode1" presStyleIdx="2" presStyleCnt="3" custScaleY="137062" custLinFactNeighborY="24880">
        <dgm:presLayoutVars>
          <dgm:bulletEnabled val="1"/>
        </dgm:presLayoutVars>
      </dgm:prSet>
      <dgm:spPr/>
      <dgm:t>
        <a:bodyPr/>
        <a:lstStyle/>
        <a:p>
          <a:endParaRPr lang="en-US"/>
        </a:p>
      </dgm:t>
    </dgm:pt>
  </dgm:ptLst>
  <dgm:cxnLst>
    <dgm:cxn modelId="{D7C14640-4D2B-408B-BEA7-22FE999A9A02}" type="presOf" srcId="{FD210014-F5A8-4F9A-AB74-CD1605DAA13D}" destId="{225019EB-9C46-4065-8580-851DBC21DE38}" srcOrd="1" destOrd="0" presId="urn:microsoft.com/office/officeart/2005/8/layout/process4"/>
    <dgm:cxn modelId="{F1FF0FCC-67AE-48A4-83BA-BB522E444AC1}" type="presOf" srcId="{FD3C3632-2FCC-4990-BD8C-D9B984648EF4}" destId="{66F1B9B3-FB76-4F1A-9D90-9B5F14EA3C1E}" srcOrd="0" destOrd="0" presId="urn:microsoft.com/office/officeart/2005/8/layout/process4"/>
    <dgm:cxn modelId="{15DB753E-8D04-44F2-9720-ACB8E0798CBE}" type="presOf" srcId="{7259E5AB-DA27-431D-9F57-E7DEA225D967}" destId="{98B52EFA-0584-4012-ADD9-8C0DFA63C18A}" srcOrd="1" destOrd="0" presId="urn:microsoft.com/office/officeart/2005/8/layout/process4"/>
    <dgm:cxn modelId="{53739085-2C81-4451-A6FE-8FB06D992041}" srcId="{1028CF2B-9C0D-4E93-A479-3F5AAB1CA683}" destId="{7259E5AB-DA27-431D-9F57-E7DEA225D967}" srcOrd="2" destOrd="0" parTransId="{BDD72AB2-22A6-408E-BC23-79572123E7DD}" sibTransId="{49BB99DC-E333-4C96-8B2A-5A91DDA5B722}"/>
    <dgm:cxn modelId="{6F8B9423-24B9-4340-9756-747363DBC555}" type="presOf" srcId="{1028CF2B-9C0D-4E93-A479-3F5AAB1CA683}" destId="{8ADCA4D4-0533-45D4-B17C-554D9A824BB5}" srcOrd="0" destOrd="0" presId="urn:microsoft.com/office/officeart/2005/8/layout/process4"/>
    <dgm:cxn modelId="{C68511AE-70AD-4B6F-9B65-393EE856763C}" type="presOf" srcId="{44C26138-11D3-4290-861C-93BFD0D73FAC}" destId="{41FCF83D-7277-4368-8E29-A45D4DCAE8EF}" srcOrd="1" destOrd="0" presId="urn:microsoft.com/office/officeart/2005/8/layout/process4"/>
    <dgm:cxn modelId="{2E201B56-6CC0-4DB0-8B9C-96294520BB64}" type="presOf" srcId="{FD210014-F5A8-4F9A-AB74-CD1605DAA13D}" destId="{D633E1E6-514B-4BC8-8B09-ABC895013AE8}" srcOrd="0" destOrd="0" presId="urn:microsoft.com/office/officeart/2005/8/layout/process4"/>
    <dgm:cxn modelId="{CB35EC1C-04E0-4049-A221-3A88CE13E9BB}" type="presOf" srcId="{7259E5AB-DA27-431D-9F57-E7DEA225D967}" destId="{288A6605-D0E5-48F5-9466-CDA429E7B4A3}" srcOrd="0" destOrd="0" presId="urn:microsoft.com/office/officeart/2005/8/layout/process4"/>
    <dgm:cxn modelId="{A01FF39A-AEE5-4736-8BDD-DFDD064A9CB6}" srcId="{1028CF2B-9C0D-4E93-A479-3F5AAB1CA683}" destId="{44C26138-11D3-4290-861C-93BFD0D73FAC}" srcOrd="0" destOrd="0" parTransId="{7021B5AF-1578-4925-BF4D-EB596051C676}" sibTransId="{D5D10898-EFD6-456F-8174-902C8EC87FF9}"/>
    <dgm:cxn modelId="{C2EEC8D7-81F5-4CF4-AB0F-E2C9A1F8B052}" srcId="{44C26138-11D3-4290-861C-93BFD0D73FAC}" destId="{493AF9D8-22FD-4577-85AE-9A79AC12D122}" srcOrd="0" destOrd="0" parTransId="{2B3C3CCD-174D-43F2-8736-3FC22D2CF832}" sibTransId="{41429D75-3A58-43BC-9B10-6516708BA696}"/>
    <dgm:cxn modelId="{35996427-5727-4E89-B259-A4BD0FAAFF9E}" type="presOf" srcId="{493AF9D8-22FD-4577-85AE-9A79AC12D122}" destId="{5E26EA90-4083-4F70-BE5D-534C456A0ECB}" srcOrd="0" destOrd="0" presId="urn:microsoft.com/office/officeart/2005/8/layout/process4"/>
    <dgm:cxn modelId="{27C5EF88-83DF-4522-9BDC-C1DA45D7C072}" type="presOf" srcId="{44C26138-11D3-4290-861C-93BFD0D73FAC}" destId="{D2C2B4D5-0EA9-4DFE-8B81-8D4480085CB5}" srcOrd="0" destOrd="0" presId="urn:microsoft.com/office/officeart/2005/8/layout/process4"/>
    <dgm:cxn modelId="{1312BBE3-3E13-4172-AD4D-23131954D439}" srcId="{FD210014-F5A8-4F9A-AB74-CD1605DAA13D}" destId="{12FED18B-32AE-4770-968B-D8C2571B697A}" srcOrd="0" destOrd="0" parTransId="{BDBAE2F3-F075-47E4-8724-4B6757E61AE3}" sibTransId="{8EC13877-FA6C-4D05-BC95-34B52BEE30B1}"/>
    <dgm:cxn modelId="{171F32DE-4281-45D6-8B9F-DA6651965EBE}" srcId="{7259E5AB-DA27-431D-9F57-E7DEA225D967}" destId="{FD3C3632-2FCC-4990-BD8C-D9B984648EF4}" srcOrd="0" destOrd="0" parTransId="{88161213-9850-4D70-804B-723A1D5B052F}" sibTransId="{193604C2-B4BA-4039-8F80-09F72E0EA7FD}"/>
    <dgm:cxn modelId="{96449A3E-EA37-4DE4-A552-94D691CFD283}" type="presOf" srcId="{12FED18B-32AE-4770-968B-D8C2571B697A}" destId="{20C1A671-D184-471B-84A8-92F26613E17E}" srcOrd="0" destOrd="0" presId="urn:microsoft.com/office/officeart/2005/8/layout/process4"/>
    <dgm:cxn modelId="{B141F767-CDFA-415B-ABF6-0A25A72C31D0}" srcId="{1028CF2B-9C0D-4E93-A479-3F5AAB1CA683}" destId="{FD210014-F5A8-4F9A-AB74-CD1605DAA13D}" srcOrd="1" destOrd="0" parTransId="{AD3536F6-901E-487B-A654-69464A7AB1B9}" sibTransId="{F6E5FD9D-43A0-46B7-8948-B5B0BD4E235C}"/>
    <dgm:cxn modelId="{0AF93E3F-C61A-4931-90B5-2123D5D0BF5C}" type="presParOf" srcId="{8ADCA4D4-0533-45D4-B17C-554D9A824BB5}" destId="{7DE9F335-C7DB-4B10-9F2A-67CA5A3F5399}" srcOrd="0" destOrd="0" presId="urn:microsoft.com/office/officeart/2005/8/layout/process4"/>
    <dgm:cxn modelId="{282E2FA7-4BB7-49BA-A634-1A14C9F41E1C}" type="presParOf" srcId="{7DE9F335-C7DB-4B10-9F2A-67CA5A3F5399}" destId="{288A6605-D0E5-48F5-9466-CDA429E7B4A3}" srcOrd="0" destOrd="0" presId="urn:microsoft.com/office/officeart/2005/8/layout/process4"/>
    <dgm:cxn modelId="{878D6003-3BAD-4918-BB0D-D8B4DEEF83DA}" type="presParOf" srcId="{7DE9F335-C7DB-4B10-9F2A-67CA5A3F5399}" destId="{98B52EFA-0584-4012-ADD9-8C0DFA63C18A}" srcOrd="1" destOrd="0" presId="urn:microsoft.com/office/officeart/2005/8/layout/process4"/>
    <dgm:cxn modelId="{786F2A18-AD42-4324-80EB-7154E4F8B0B1}" type="presParOf" srcId="{7DE9F335-C7DB-4B10-9F2A-67CA5A3F5399}" destId="{576F571D-35C0-4977-9BD2-CF5ABFE8A889}" srcOrd="2" destOrd="0" presId="urn:microsoft.com/office/officeart/2005/8/layout/process4"/>
    <dgm:cxn modelId="{22127E24-6C3F-4743-9249-B34CBA59B24D}" type="presParOf" srcId="{576F571D-35C0-4977-9BD2-CF5ABFE8A889}" destId="{66F1B9B3-FB76-4F1A-9D90-9B5F14EA3C1E}" srcOrd="0" destOrd="0" presId="urn:microsoft.com/office/officeart/2005/8/layout/process4"/>
    <dgm:cxn modelId="{C577F013-27E1-4590-8976-40DA97ED7FE5}" type="presParOf" srcId="{8ADCA4D4-0533-45D4-B17C-554D9A824BB5}" destId="{8DB4CC1A-5E4E-49AA-A1F5-AFEF527BBB10}" srcOrd="1" destOrd="0" presId="urn:microsoft.com/office/officeart/2005/8/layout/process4"/>
    <dgm:cxn modelId="{3FFB9447-5978-4C5E-9AF3-4109D88A7044}" type="presParOf" srcId="{8ADCA4D4-0533-45D4-B17C-554D9A824BB5}" destId="{B43329D2-50E4-429C-B9BC-F96E782733F5}" srcOrd="2" destOrd="0" presId="urn:microsoft.com/office/officeart/2005/8/layout/process4"/>
    <dgm:cxn modelId="{FD993783-A104-47B6-8870-73745C367904}" type="presParOf" srcId="{B43329D2-50E4-429C-B9BC-F96E782733F5}" destId="{D633E1E6-514B-4BC8-8B09-ABC895013AE8}" srcOrd="0" destOrd="0" presId="urn:microsoft.com/office/officeart/2005/8/layout/process4"/>
    <dgm:cxn modelId="{416874F2-5C8C-4D37-A707-FC573CDB8EC0}" type="presParOf" srcId="{B43329D2-50E4-429C-B9BC-F96E782733F5}" destId="{225019EB-9C46-4065-8580-851DBC21DE38}" srcOrd="1" destOrd="0" presId="urn:microsoft.com/office/officeart/2005/8/layout/process4"/>
    <dgm:cxn modelId="{1C597C70-5C78-4DDE-A84B-7A5104A872A4}" type="presParOf" srcId="{B43329D2-50E4-429C-B9BC-F96E782733F5}" destId="{020CFFA4-937C-4BFE-B621-816433D9F247}" srcOrd="2" destOrd="0" presId="urn:microsoft.com/office/officeart/2005/8/layout/process4"/>
    <dgm:cxn modelId="{31E2A0C3-9F0D-4BC4-9D7B-DD42A82C534C}" type="presParOf" srcId="{020CFFA4-937C-4BFE-B621-816433D9F247}" destId="{20C1A671-D184-471B-84A8-92F26613E17E}" srcOrd="0" destOrd="0" presId="urn:microsoft.com/office/officeart/2005/8/layout/process4"/>
    <dgm:cxn modelId="{7F034EEB-7F62-458C-9715-2BE14A8458CD}" type="presParOf" srcId="{8ADCA4D4-0533-45D4-B17C-554D9A824BB5}" destId="{D9F57571-C123-4F72-8712-18C0A332980B}" srcOrd="3" destOrd="0" presId="urn:microsoft.com/office/officeart/2005/8/layout/process4"/>
    <dgm:cxn modelId="{B0B27605-EDC6-4F1B-877B-9EFD34212201}" type="presParOf" srcId="{8ADCA4D4-0533-45D4-B17C-554D9A824BB5}" destId="{9B01812E-71D0-422C-AFCA-9629C3955F72}" srcOrd="4" destOrd="0" presId="urn:microsoft.com/office/officeart/2005/8/layout/process4"/>
    <dgm:cxn modelId="{77196436-8726-4685-9C92-A125828E9B8C}" type="presParOf" srcId="{9B01812E-71D0-422C-AFCA-9629C3955F72}" destId="{D2C2B4D5-0EA9-4DFE-8B81-8D4480085CB5}" srcOrd="0" destOrd="0" presId="urn:microsoft.com/office/officeart/2005/8/layout/process4"/>
    <dgm:cxn modelId="{6E799A9E-E846-42C6-AEDB-E9D1D26E3EC3}" type="presParOf" srcId="{9B01812E-71D0-422C-AFCA-9629C3955F72}" destId="{41FCF83D-7277-4368-8E29-A45D4DCAE8EF}" srcOrd="1" destOrd="0" presId="urn:microsoft.com/office/officeart/2005/8/layout/process4"/>
    <dgm:cxn modelId="{2AA999D3-0058-4D28-A3EC-0606D23F32CA}" type="presParOf" srcId="{9B01812E-71D0-422C-AFCA-9629C3955F72}" destId="{38F5A6DF-16C3-4D59-8B05-B7123BA304F3}" srcOrd="2" destOrd="0" presId="urn:microsoft.com/office/officeart/2005/8/layout/process4"/>
    <dgm:cxn modelId="{757C8A9B-F666-4454-97FE-4804B9F95D7F}" type="presParOf" srcId="{38F5A6DF-16C3-4D59-8B05-B7123BA304F3}" destId="{5E26EA90-4083-4F70-BE5D-534C456A0EC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28CF2B-9C0D-4E93-A479-3F5AAB1CA683}" type="doc">
      <dgm:prSet loTypeId="urn:microsoft.com/office/officeart/2005/8/layout/process4" loCatId="list" qsTypeId="urn:microsoft.com/office/officeart/2005/8/quickstyle/3d4" qsCatId="3D" csTypeId="urn:microsoft.com/office/officeart/2005/8/colors/accent1_2" csCatId="accent1" phldr="1"/>
      <dgm:spPr/>
      <dgm:t>
        <a:bodyPr/>
        <a:lstStyle/>
        <a:p>
          <a:endParaRPr lang="en-US"/>
        </a:p>
      </dgm:t>
    </dgm:pt>
    <dgm:pt modelId="{375160A1-08F4-4594-BD83-550371D08AD2}">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sz="2400" b="1" dirty="0"/>
            <a:t>Fourth stage: </a:t>
          </a:r>
          <a:r>
            <a:rPr lang="en-ZA" sz="2200" b="1" dirty="0"/>
            <a:t>a systematic random sample was applied for participating collect</a:t>
          </a:r>
          <a:endParaRPr lang="en-US" sz="2200" b="1" dirty="0"/>
        </a:p>
      </dgm:t>
    </dgm:pt>
    <dgm:pt modelId="{6B83DDD7-7995-4D13-A59A-5DF4A182E527}" type="parTrans" cxnId="{B101166E-F517-47AA-ACB9-028A2CCDD089}">
      <dgm:prSet/>
      <dgm:spPr/>
      <dgm:t>
        <a:bodyPr/>
        <a:lstStyle/>
        <a:p>
          <a:endParaRPr lang="en-US"/>
        </a:p>
      </dgm:t>
    </dgm:pt>
    <dgm:pt modelId="{0C73D4AF-3C86-4C21-B5F8-0FA857B80FFD}" type="sibTrans" cxnId="{B101166E-F517-47AA-ACB9-028A2CCDD089}">
      <dgm:prSet/>
      <dgm:spPr/>
      <dgm:t>
        <a:bodyPr/>
        <a:lstStyle/>
        <a:p>
          <a:endParaRPr lang="en-US"/>
        </a:p>
      </dgm:t>
    </dgm:pt>
    <dgm:pt modelId="{AAE45527-DCC9-408F-A06A-3974C87D059D}">
      <dgm:prSet custT="1"/>
      <dgm:spPr>
        <a:solidFill>
          <a:schemeClr val="tx2"/>
        </a:solidFill>
      </dgm:spPr>
      <dgm:t>
        <a:bodyPr/>
        <a:lstStyle/>
        <a:p>
          <a:r>
            <a:rPr lang="en-ZA" sz="2400" b="1" dirty="0">
              <a:solidFill>
                <a:schemeClr val="bg1"/>
              </a:solidFill>
            </a:rPr>
            <a:t>The first participant was chosen blindly from the patient's list attending, then using the sampling interval, the sampling interval repeatedly until the last participant on the list. Until the required sample from each hospital have been collected. </a:t>
          </a:r>
          <a:endParaRPr lang="en-US" sz="2400" b="1" dirty="0">
            <a:solidFill>
              <a:schemeClr val="bg1"/>
            </a:solidFill>
          </a:endParaRPr>
        </a:p>
      </dgm:t>
    </dgm:pt>
    <dgm:pt modelId="{F414AAC7-93E1-42F2-A85C-98BF8041CD88}" type="parTrans" cxnId="{9A384E90-A325-4A0D-A261-A765E6AADEA9}">
      <dgm:prSet/>
      <dgm:spPr/>
      <dgm:t>
        <a:bodyPr/>
        <a:lstStyle/>
        <a:p>
          <a:endParaRPr lang="en-US"/>
        </a:p>
      </dgm:t>
    </dgm:pt>
    <dgm:pt modelId="{977BC76F-F9BB-4964-B0A4-ADDF6E54F1A8}" type="sibTrans" cxnId="{9A384E90-A325-4A0D-A261-A765E6AADEA9}">
      <dgm:prSet/>
      <dgm:spPr/>
      <dgm:t>
        <a:bodyPr/>
        <a:lstStyle/>
        <a:p>
          <a:endParaRPr lang="en-US"/>
        </a:p>
      </dgm:t>
    </dgm:pt>
    <dgm:pt modelId="{8ADCA4D4-0533-45D4-B17C-554D9A824BB5}" type="pres">
      <dgm:prSet presAssocID="{1028CF2B-9C0D-4E93-A479-3F5AAB1CA683}" presName="Name0" presStyleCnt="0">
        <dgm:presLayoutVars>
          <dgm:dir/>
          <dgm:animLvl val="lvl"/>
          <dgm:resizeHandles val="exact"/>
        </dgm:presLayoutVars>
      </dgm:prSet>
      <dgm:spPr/>
      <dgm:t>
        <a:bodyPr/>
        <a:lstStyle/>
        <a:p>
          <a:endParaRPr lang="en-US"/>
        </a:p>
      </dgm:t>
    </dgm:pt>
    <dgm:pt modelId="{5AC24AE6-727F-4906-BE9F-9B83D0681FD5}" type="pres">
      <dgm:prSet presAssocID="{AAE45527-DCC9-408F-A06A-3974C87D059D}" presName="boxAndChildren" presStyleCnt="0"/>
      <dgm:spPr/>
    </dgm:pt>
    <dgm:pt modelId="{05576E02-9063-4220-B033-584F0235A509}" type="pres">
      <dgm:prSet presAssocID="{AAE45527-DCC9-408F-A06A-3974C87D059D}" presName="parentTextBox" presStyleLbl="node1" presStyleIdx="0" presStyleCnt="2" custScaleY="82437" custLinFactNeighborY="-11192"/>
      <dgm:spPr/>
      <dgm:t>
        <a:bodyPr/>
        <a:lstStyle/>
        <a:p>
          <a:endParaRPr lang="en-US"/>
        </a:p>
      </dgm:t>
    </dgm:pt>
    <dgm:pt modelId="{0F6BAA7E-7622-4EA4-846C-9C951CCD1CD3}" type="pres">
      <dgm:prSet presAssocID="{0C73D4AF-3C86-4C21-B5F8-0FA857B80FFD}" presName="sp" presStyleCnt="0"/>
      <dgm:spPr/>
    </dgm:pt>
    <dgm:pt modelId="{CEBD900B-46BE-466E-876D-AA86403C37BA}" type="pres">
      <dgm:prSet presAssocID="{375160A1-08F4-4594-BD83-550371D08AD2}" presName="arrowAndChildren" presStyleCnt="0"/>
      <dgm:spPr/>
    </dgm:pt>
    <dgm:pt modelId="{7076CE25-C2E7-4E5D-B2FA-624766DD4C67}" type="pres">
      <dgm:prSet presAssocID="{375160A1-08F4-4594-BD83-550371D08AD2}" presName="parentTextArrow" presStyleLbl="node1" presStyleIdx="1" presStyleCnt="2" custScaleY="88365"/>
      <dgm:spPr/>
      <dgm:t>
        <a:bodyPr/>
        <a:lstStyle/>
        <a:p>
          <a:endParaRPr lang="en-US"/>
        </a:p>
      </dgm:t>
    </dgm:pt>
  </dgm:ptLst>
  <dgm:cxnLst>
    <dgm:cxn modelId="{9A384E90-A325-4A0D-A261-A765E6AADEA9}" srcId="{1028CF2B-9C0D-4E93-A479-3F5AAB1CA683}" destId="{AAE45527-DCC9-408F-A06A-3974C87D059D}" srcOrd="1" destOrd="0" parTransId="{F414AAC7-93E1-42F2-A85C-98BF8041CD88}" sibTransId="{977BC76F-F9BB-4964-B0A4-ADDF6E54F1A8}"/>
    <dgm:cxn modelId="{4263EA06-510E-46CF-AF45-06E21CF99F64}" type="presOf" srcId="{AAE45527-DCC9-408F-A06A-3974C87D059D}" destId="{05576E02-9063-4220-B033-584F0235A509}" srcOrd="0" destOrd="0" presId="urn:microsoft.com/office/officeart/2005/8/layout/process4"/>
    <dgm:cxn modelId="{AF1DC883-F687-413E-8FBD-946CFB2D0FD0}" type="presOf" srcId="{375160A1-08F4-4594-BD83-550371D08AD2}" destId="{7076CE25-C2E7-4E5D-B2FA-624766DD4C67}" srcOrd="0" destOrd="0" presId="urn:microsoft.com/office/officeart/2005/8/layout/process4"/>
    <dgm:cxn modelId="{21B35442-47F3-4AF6-947B-7CE8D0AB64C1}" type="presOf" srcId="{1028CF2B-9C0D-4E93-A479-3F5AAB1CA683}" destId="{8ADCA4D4-0533-45D4-B17C-554D9A824BB5}" srcOrd="0" destOrd="0" presId="urn:microsoft.com/office/officeart/2005/8/layout/process4"/>
    <dgm:cxn modelId="{B101166E-F517-47AA-ACB9-028A2CCDD089}" srcId="{1028CF2B-9C0D-4E93-A479-3F5AAB1CA683}" destId="{375160A1-08F4-4594-BD83-550371D08AD2}" srcOrd="0" destOrd="0" parTransId="{6B83DDD7-7995-4D13-A59A-5DF4A182E527}" sibTransId="{0C73D4AF-3C86-4C21-B5F8-0FA857B80FFD}"/>
    <dgm:cxn modelId="{AA0ECFAD-23A7-4F45-A80D-DFDBC33EC9D1}" type="presParOf" srcId="{8ADCA4D4-0533-45D4-B17C-554D9A824BB5}" destId="{5AC24AE6-727F-4906-BE9F-9B83D0681FD5}" srcOrd="0" destOrd="0" presId="urn:microsoft.com/office/officeart/2005/8/layout/process4"/>
    <dgm:cxn modelId="{A33FF908-24FC-49FD-A3B2-E387EC7FB9E9}" type="presParOf" srcId="{5AC24AE6-727F-4906-BE9F-9B83D0681FD5}" destId="{05576E02-9063-4220-B033-584F0235A509}" srcOrd="0" destOrd="0" presId="urn:microsoft.com/office/officeart/2005/8/layout/process4"/>
    <dgm:cxn modelId="{17D431EA-0AE2-444B-B885-3289B064A028}" type="presParOf" srcId="{8ADCA4D4-0533-45D4-B17C-554D9A824BB5}" destId="{0F6BAA7E-7622-4EA4-846C-9C951CCD1CD3}" srcOrd="1" destOrd="0" presId="urn:microsoft.com/office/officeart/2005/8/layout/process4"/>
    <dgm:cxn modelId="{CAF27319-1966-4044-AA9C-6EF983FD2C62}" type="presParOf" srcId="{8ADCA4D4-0533-45D4-B17C-554D9A824BB5}" destId="{CEBD900B-46BE-466E-876D-AA86403C37BA}" srcOrd="2" destOrd="0" presId="urn:microsoft.com/office/officeart/2005/8/layout/process4"/>
    <dgm:cxn modelId="{F8C867E5-2BAF-4497-AD28-FD08B7540723}" type="presParOf" srcId="{CEBD900B-46BE-466E-876D-AA86403C37BA}" destId="{7076CE25-C2E7-4E5D-B2FA-624766DD4C6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52EFA-0584-4012-ADD9-8C0DFA63C18A}">
      <dsp:nvSpPr>
        <dsp:cNvPr id="0" name=""/>
        <dsp:cNvSpPr/>
      </dsp:nvSpPr>
      <dsp:spPr>
        <a:xfrm>
          <a:off x="0" y="3568340"/>
          <a:ext cx="9144000" cy="1503169"/>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ZA" sz="2000" b="1" kern="1200" dirty="0">
              <a:solidFill>
                <a:schemeClr val="tx1"/>
              </a:solidFill>
            </a:rPr>
            <a:t>Third stage</a:t>
          </a:r>
          <a:r>
            <a:rPr lang="en-ZA" sz="2000" kern="1200" dirty="0">
              <a:solidFill>
                <a:schemeClr val="tx1"/>
              </a:solidFill>
            </a:rPr>
            <a:t>, </a:t>
          </a:r>
          <a:r>
            <a:rPr lang="en-ZA" sz="2000" b="1" kern="1200" dirty="0"/>
            <a:t>all hospitals in each chosen Governorate were categorized, Then the Governmental hospitals were chosen randomly </a:t>
          </a:r>
          <a:endParaRPr lang="en-US" sz="2000" b="1" kern="1200" dirty="0"/>
        </a:p>
      </dsp:txBody>
      <dsp:txXfrm>
        <a:off x="0" y="3568340"/>
        <a:ext cx="9144000" cy="811711"/>
      </dsp:txXfrm>
    </dsp:sp>
    <dsp:sp modelId="{66F1B9B3-FB76-4F1A-9D90-9B5F14EA3C1E}">
      <dsp:nvSpPr>
        <dsp:cNvPr id="0" name=""/>
        <dsp:cNvSpPr/>
      </dsp:nvSpPr>
      <dsp:spPr>
        <a:xfrm>
          <a:off x="0" y="4354110"/>
          <a:ext cx="9144000" cy="1221437"/>
        </a:xfrm>
        <a:prstGeom prst="rect">
          <a:avLst/>
        </a:prstGeom>
        <a:solidFill>
          <a:schemeClr val="tx2">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bg1"/>
              </a:solidFill>
            </a:rPr>
            <a:t>Irbid</a:t>
          </a:r>
          <a:r>
            <a:rPr lang="en-US" sz="1600" kern="1200" dirty="0">
              <a:solidFill>
                <a:schemeClr val="bg1"/>
              </a:solidFill>
            </a:rPr>
            <a:t> (</a:t>
          </a:r>
          <a:r>
            <a:rPr lang="en-US" sz="1600" b="0" i="0" kern="1200" dirty="0">
              <a:solidFill>
                <a:schemeClr val="bg1"/>
              </a:solidFill>
            </a:rPr>
            <a:t>Abu </a:t>
          </a:r>
          <a:r>
            <a:rPr lang="en-US" sz="1600" b="0" i="0" kern="1200" dirty="0" err="1">
              <a:solidFill>
                <a:schemeClr val="bg1"/>
              </a:solidFill>
            </a:rPr>
            <a:t>Obaida</a:t>
          </a:r>
          <a:r>
            <a:rPr lang="en-US" sz="1600" b="0" i="0" kern="1200" dirty="0">
              <a:solidFill>
                <a:schemeClr val="bg1"/>
              </a:solidFill>
            </a:rPr>
            <a:t>, </a:t>
          </a:r>
          <a:r>
            <a:rPr lang="en-US" sz="1600" kern="1200" dirty="0">
              <a:solidFill>
                <a:schemeClr val="bg1"/>
              </a:solidFill>
            </a:rPr>
            <a:t>Princess Raya, </a:t>
          </a:r>
          <a:r>
            <a:rPr lang="en-US" sz="1800" b="1" kern="1200" dirty="0">
              <a:solidFill>
                <a:schemeClr val="bg1"/>
              </a:solidFill>
            </a:rPr>
            <a:t>Princess </a:t>
          </a:r>
          <a:r>
            <a:rPr lang="en-US" sz="1800" b="1" i="0" kern="1200" dirty="0" err="1">
              <a:solidFill>
                <a:schemeClr val="bg1"/>
              </a:solidFill>
            </a:rPr>
            <a:t>Rahma</a:t>
          </a:r>
          <a:r>
            <a:rPr lang="en-US" sz="1600" b="0" i="0" kern="1200" dirty="0">
              <a:solidFill>
                <a:schemeClr val="bg1"/>
              </a:solidFill>
            </a:rPr>
            <a:t> </a:t>
          </a:r>
          <a:r>
            <a:rPr lang="en-US" sz="1600" kern="1200" dirty="0">
              <a:solidFill>
                <a:schemeClr val="bg1"/>
              </a:solidFill>
            </a:rPr>
            <a:t>, Al-Ramtha, Al-Yarmouk, </a:t>
          </a:r>
          <a:r>
            <a:rPr lang="en-US" sz="1600" b="0" i="0" kern="1200" dirty="0" err="1">
              <a:solidFill>
                <a:schemeClr val="bg1"/>
              </a:solidFill>
            </a:rPr>
            <a:t>Moaz</a:t>
          </a:r>
          <a:r>
            <a:rPr lang="en-US" sz="1600" b="0" i="0" kern="1200" dirty="0">
              <a:solidFill>
                <a:schemeClr val="bg1"/>
              </a:solidFill>
            </a:rPr>
            <a:t> bin Jabal</a:t>
          </a:r>
          <a:r>
            <a:rPr lang="en-US" sz="1600" kern="1200" dirty="0">
              <a:solidFill>
                <a:schemeClr val="bg1"/>
              </a:solidFill>
            </a:rPr>
            <a:t>)</a:t>
          </a:r>
        </a:p>
        <a:p>
          <a:pPr lvl="0" algn="l" defTabSz="711200">
            <a:lnSpc>
              <a:spcPct val="90000"/>
            </a:lnSpc>
            <a:spcBef>
              <a:spcPct val="0"/>
            </a:spcBef>
            <a:spcAft>
              <a:spcPct val="35000"/>
            </a:spcAft>
          </a:pPr>
          <a:r>
            <a:rPr lang="en-US" sz="1600" b="1" kern="1200" dirty="0">
              <a:solidFill>
                <a:schemeClr val="bg1"/>
              </a:solidFill>
            </a:rPr>
            <a:t>Amman</a:t>
          </a:r>
          <a:r>
            <a:rPr lang="en-US" sz="1600" kern="1200" dirty="0">
              <a:solidFill>
                <a:schemeClr val="bg1"/>
              </a:solidFill>
            </a:rPr>
            <a:t> (</a:t>
          </a:r>
          <a:r>
            <a:rPr lang="en-US" sz="1800" b="1" kern="1200" dirty="0">
              <a:solidFill>
                <a:schemeClr val="bg1"/>
              </a:solidFill>
            </a:rPr>
            <a:t>Al Bashir</a:t>
          </a:r>
          <a:r>
            <a:rPr lang="en-US" sz="1600" kern="1200" dirty="0">
              <a:solidFill>
                <a:schemeClr val="bg1"/>
              </a:solidFill>
            </a:rPr>
            <a:t>, Dr. Jamil Al-</a:t>
          </a:r>
          <a:r>
            <a:rPr lang="en-US" sz="1600" kern="1200" dirty="0" err="1">
              <a:solidFill>
                <a:schemeClr val="bg1"/>
              </a:solidFill>
            </a:rPr>
            <a:t>Tutanji</a:t>
          </a:r>
          <a:r>
            <a:rPr lang="en-US" sz="1600" kern="1200" dirty="0">
              <a:solidFill>
                <a:schemeClr val="bg1"/>
              </a:solidFill>
            </a:rPr>
            <a:t>, Al-</a:t>
          </a:r>
          <a:r>
            <a:rPr lang="en-US" sz="1600" b="0" i="0" kern="1200" dirty="0">
              <a:solidFill>
                <a:schemeClr val="bg1"/>
              </a:solidFill>
            </a:rPr>
            <a:t>Karama, </a:t>
          </a:r>
          <a:r>
            <a:rPr lang="en-US" sz="1800" b="1" i="0" kern="1200" dirty="0">
              <a:solidFill>
                <a:schemeClr val="bg1"/>
              </a:solidFill>
            </a:rPr>
            <a:t>Prince Hamzah</a:t>
          </a:r>
          <a:r>
            <a:rPr lang="en-US" sz="1600" b="0" i="0" kern="1200" dirty="0">
              <a:solidFill>
                <a:schemeClr val="bg1"/>
              </a:solidFill>
            </a:rPr>
            <a:t>)</a:t>
          </a:r>
        </a:p>
        <a:p>
          <a:pPr lvl="0" algn="l" defTabSz="711200">
            <a:lnSpc>
              <a:spcPct val="90000"/>
            </a:lnSpc>
            <a:spcBef>
              <a:spcPct val="0"/>
            </a:spcBef>
            <a:spcAft>
              <a:spcPct val="35000"/>
            </a:spcAft>
          </a:pPr>
          <a:r>
            <a:rPr lang="en-US" sz="1600" b="1" kern="1200" dirty="0">
              <a:solidFill>
                <a:schemeClr val="bg1"/>
              </a:solidFill>
            </a:rPr>
            <a:t>Al-</a:t>
          </a:r>
          <a:r>
            <a:rPr lang="en-US" sz="1600" b="1" kern="1200" dirty="0" err="1">
              <a:solidFill>
                <a:schemeClr val="bg1"/>
              </a:solidFill>
            </a:rPr>
            <a:t>Karak</a:t>
          </a:r>
          <a:r>
            <a:rPr lang="en-US" sz="1600" kern="1200" dirty="0">
              <a:solidFill>
                <a:schemeClr val="bg1"/>
              </a:solidFill>
            </a:rPr>
            <a:t> (Ghor Al Safi </a:t>
          </a:r>
          <a:r>
            <a:rPr lang="en-US" sz="1800" kern="1200" dirty="0">
              <a:solidFill>
                <a:schemeClr val="bg1"/>
              </a:solidFill>
            </a:rPr>
            <a:t>, </a:t>
          </a:r>
          <a:r>
            <a:rPr lang="en-US" sz="1800" b="1" kern="1200" dirty="0">
              <a:solidFill>
                <a:schemeClr val="bg1"/>
              </a:solidFill>
            </a:rPr>
            <a:t>Al-</a:t>
          </a:r>
          <a:r>
            <a:rPr lang="en-US" sz="1800" b="1" kern="1200" dirty="0" err="1">
              <a:solidFill>
                <a:schemeClr val="bg1"/>
              </a:solidFill>
            </a:rPr>
            <a:t>Karak</a:t>
          </a:r>
          <a:r>
            <a:rPr lang="en-US" sz="1800" b="1" kern="1200" dirty="0">
              <a:solidFill>
                <a:schemeClr val="bg1"/>
              </a:solidFill>
            </a:rPr>
            <a:t> governmental</a:t>
          </a:r>
          <a:r>
            <a:rPr lang="en-US" sz="1600" kern="1200" dirty="0">
              <a:solidFill>
                <a:schemeClr val="bg1"/>
              </a:solidFill>
            </a:rPr>
            <a:t>)</a:t>
          </a:r>
          <a:endParaRPr lang="en-US" sz="900" kern="1200" dirty="0">
            <a:solidFill>
              <a:schemeClr val="bg1"/>
            </a:solidFill>
          </a:endParaRPr>
        </a:p>
      </dsp:txBody>
      <dsp:txXfrm>
        <a:off x="0" y="4354110"/>
        <a:ext cx="9144000" cy="1221437"/>
      </dsp:txXfrm>
    </dsp:sp>
    <dsp:sp modelId="{225019EB-9C46-4065-8580-851DBC21DE38}">
      <dsp:nvSpPr>
        <dsp:cNvPr id="0" name=""/>
        <dsp:cNvSpPr/>
      </dsp:nvSpPr>
      <dsp:spPr>
        <a:xfrm rot="10800000">
          <a:off x="0" y="1946849"/>
          <a:ext cx="9144000" cy="1965846"/>
        </a:xfrm>
        <a:prstGeom prst="upArrowCallou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ZA" sz="2000" b="1" kern="1200" dirty="0">
              <a:solidFill>
                <a:schemeClr val="tx1"/>
              </a:solidFill>
            </a:rPr>
            <a:t>Second stage</a:t>
          </a:r>
          <a:r>
            <a:rPr lang="en-ZA" sz="2000" kern="1200" dirty="0"/>
            <a:t>, one governorate from each region was chosen by simple random sampling technique</a:t>
          </a:r>
          <a:endParaRPr lang="en-US" sz="2000" kern="1200" dirty="0"/>
        </a:p>
      </dsp:txBody>
      <dsp:txXfrm rot="-10800000">
        <a:off x="0" y="1946849"/>
        <a:ext cx="9144000" cy="690012"/>
      </dsp:txXfrm>
    </dsp:sp>
    <dsp:sp modelId="{20C1A671-D184-471B-84A8-92F26613E17E}">
      <dsp:nvSpPr>
        <dsp:cNvPr id="0" name=""/>
        <dsp:cNvSpPr/>
      </dsp:nvSpPr>
      <dsp:spPr>
        <a:xfrm>
          <a:off x="0" y="2636861"/>
          <a:ext cx="9144000" cy="587788"/>
        </a:xfrm>
        <a:prstGeom prst="rect">
          <a:avLst/>
        </a:prstGeom>
        <a:solidFill>
          <a:schemeClr val="tx2">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56464" tIns="27940" rIns="156464" bIns="27940" numCol="1" spcCol="1270" anchor="ctr" anchorCtr="0">
          <a:noAutofit/>
        </a:bodyPr>
        <a:lstStyle/>
        <a:p>
          <a:pPr lvl="0" algn="ctr" defTabSz="977900">
            <a:lnSpc>
              <a:spcPct val="90000"/>
            </a:lnSpc>
            <a:spcBef>
              <a:spcPct val="0"/>
            </a:spcBef>
            <a:spcAft>
              <a:spcPct val="35000"/>
            </a:spcAft>
          </a:pPr>
          <a:r>
            <a:rPr lang="en-ZA" sz="2200" kern="1200" dirty="0">
              <a:solidFill>
                <a:schemeClr val="bg1"/>
              </a:solidFill>
            </a:rPr>
            <a:t>North : </a:t>
          </a:r>
          <a:r>
            <a:rPr lang="en-ZA" sz="2800" b="1" kern="1200" dirty="0">
              <a:solidFill>
                <a:schemeClr val="bg1"/>
              </a:solidFill>
            </a:rPr>
            <a:t>Irbid</a:t>
          </a:r>
          <a:r>
            <a:rPr lang="en-ZA" sz="2200" kern="1200" dirty="0">
              <a:solidFill>
                <a:schemeClr val="bg1"/>
              </a:solidFill>
            </a:rPr>
            <a:t>       </a:t>
          </a:r>
          <a:r>
            <a:rPr lang="en-ZA" sz="2200" kern="1200" dirty="0" err="1">
              <a:solidFill>
                <a:schemeClr val="bg1"/>
              </a:solidFill>
            </a:rPr>
            <a:t>Center</a:t>
          </a:r>
          <a:r>
            <a:rPr lang="en-ZA" sz="2200" kern="1200" dirty="0">
              <a:solidFill>
                <a:schemeClr val="bg1"/>
              </a:solidFill>
            </a:rPr>
            <a:t> : </a:t>
          </a:r>
          <a:r>
            <a:rPr lang="en-ZA" sz="2800" b="1" kern="1200" dirty="0">
              <a:solidFill>
                <a:schemeClr val="bg1"/>
              </a:solidFill>
            </a:rPr>
            <a:t>Amman</a:t>
          </a:r>
          <a:r>
            <a:rPr lang="en-ZA" sz="2200" kern="1200" dirty="0">
              <a:solidFill>
                <a:schemeClr val="bg1"/>
              </a:solidFill>
            </a:rPr>
            <a:t>       South : </a:t>
          </a:r>
          <a:r>
            <a:rPr lang="en-ZA" sz="2800" b="1" kern="1200" dirty="0">
              <a:solidFill>
                <a:schemeClr val="bg1"/>
              </a:solidFill>
            </a:rPr>
            <a:t>Al-</a:t>
          </a:r>
          <a:r>
            <a:rPr lang="en-ZA" sz="2800" b="1" kern="1200" dirty="0" err="1">
              <a:solidFill>
                <a:schemeClr val="bg1"/>
              </a:solidFill>
            </a:rPr>
            <a:t>Karak</a:t>
          </a:r>
          <a:r>
            <a:rPr lang="en-ZA" sz="2200" b="1" kern="1200" dirty="0">
              <a:solidFill>
                <a:schemeClr val="bg1"/>
              </a:solidFill>
            </a:rPr>
            <a:t> </a:t>
          </a:r>
          <a:endParaRPr lang="en-US" sz="2200" b="1" kern="1200" dirty="0">
            <a:solidFill>
              <a:schemeClr val="bg1"/>
            </a:solidFill>
          </a:endParaRPr>
        </a:p>
      </dsp:txBody>
      <dsp:txXfrm>
        <a:off x="0" y="2636861"/>
        <a:ext cx="9144000" cy="587788"/>
      </dsp:txXfrm>
    </dsp:sp>
    <dsp:sp modelId="{41FCF83D-7277-4368-8E29-A45D4DCAE8EF}">
      <dsp:nvSpPr>
        <dsp:cNvPr id="0" name=""/>
        <dsp:cNvSpPr/>
      </dsp:nvSpPr>
      <dsp:spPr>
        <a:xfrm rot="10800000">
          <a:off x="0" y="0"/>
          <a:ext cx="9144000" cy="1965846"/>
        </a:xfrm>
        <a:prstGeom prst="upArrowCallou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a:solidFill>
                <a:schemeClr val="tx1"/>
              </a:solidFill>
            </a:rPr>
            <a:t>First stage </a:t>
          </a:r>
          <a:r>
            <a:rPr lang="en-ZA" sz="2000" kern="1200" dirty="0"/>
            <a:t>categorizing all the 12 governorates in Jordan into three geographic regions</a:t>
          </a:r>
          <a:endParaRPr lang="en-US" sz="2000" kern="1200" dirty="0"/>
        </a:p>
      </dsp:txBody>
      <dsp:txXfrm rot="-10800000">
        <a:off x="0" y="0"/>
        <a:ext cx="9144000" cy="690012"/>
      </dsp:txXfrm>
    </dsp:sp>
    <dsp:sp modelId="{5E26EA90-4083-4F70-BE5D-534C456A0ECB}">
      <dsp:nvSpPr>
        <dsp:cNvPr id="0" name=""/>
        <dsp:cNvSpPr/>
      </dsp:nvSpPr>
      <dsp:spPr>
        <a:xfrm>
          <a:off x="0" y="727506"/>
          <a:ext cx="9144000" cy="805634"/>
        </a:xfrm>
        <a:prstGeom prst="rect">
          <a:avLst/>
        </a:prstGeom>
        <a:solidFill>
          <a:schemeClr val="tx2">
            <a:alpha val="90000"/>
          </a:schemeClr>
        </a:solidFill>
        <a:ln w="9525" cap="flat" cmpd="sng" algn="ctr">
          <a:solidFill>
            <a:schemeClr val="accent6">
              <a:lumMod val="40000"/>
              <a:lumOff val="60000"/>
              <a:alpha val="9200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ZA" sz="1600" b="1" kern="1200" dirty="0">
              <a:solidFill>
                <a:schemeClr val="bg1"/>
              </a:solidFill>
            </a:rPr>
            <a:t>North </a:t>
          </a:r>
          <a:r>
            <a:rPr lang="en-ZA" sz="1600" b="0" kern="1200" dirty="0">
              <a:solidFill>
                <a:schemeClr val="bg1"/>
              </a:solidFill>
            </a:rPr>
            <a:t>(Irbid, </a:t>
          </a:r>
          <a:r>
            <a:rPr lang="en-ZA" sz="1600" b="0" kern="1200" dirty="0" err="1">
              <a:solidFill>
                <a:schemeClr val="bg1"/>
              </a:solidFill>
            </a:rPr>
            <a:t>Ajloun</a:t>
          </a:r>
          <a:r>
            <a:rPr lang="en-ZA" sz="1600" b="0" kern="1200" dirty="0">
              <a:solidFill>
                <a:schemeClr val="bg1"/>
              </a:solidFill>
            </a:rPr>
            <a:t>, Jerash, and Al-Mafraq), </a:t>
          </a:r>
          <a:r>
            <a:rPr lang="en-ZA" sz="1600" b="1" kern="1200" dirty="0">
              <a:solidFill>
                <a:schemeClr val="bg1"/>
              </a:solidFill>
            </a:rPr>
            <a:t>Central</a:t>
          </a:r>
          <a:r>
            <a:rPr lang="en-ZA" sz="1600" b="0" kern="1200" dirty="0">
              <a:solidFill>
                <a:schemeClr val="bg1"/>
              </a:solidFill>
            </a:rPr>
            <a:t> (Al-Balqa, Amman, Al-Zarqa, and </a:t>
          </a:r>
          <a:r>
            <a:rPr lang="en-ZA" sz="1600" b="0" kern="1200" dirty="0" err="1">
              <a:solidFill>
                <a:schemeClr val="bg1"/>
              </a:solidFill>
            </a:rPr>
            <a:t>Madabah</a:t>
          </a:r>
          <a:r>
            <a:rPr lang="en-ZA" sz="1600" b="0" kern="1200" dirty="0">
              <a:solidFill>
                <a:schemeClr val="bg1"/>
              </a:solidFill>
            </a:rPr>
            <a:t>), the </a:t>
          </a:r>
          <a:r>
            <a:rPr lang="en-ZA" sz="1600" b="1" kern="1200" dirty="0">
              <a:solidFill>
                <a:schemeClr val="bg1"/>
              </a:solidFill>
            </a:rPr>
            <a:t>South </a:t>
          </a:r>
          <a:r>
            <a:rPr lang="en-ZA" sz="1600" b="0" kern="1200" dirty="0">
              <a:solidFill>
                <a:schemeClr val="bg1"/>
              </a:solidFill>
            </a:rPr>
            <a:t>(Al-</a:t>
          </a:r>
          <a:r>
            <a:rPr lang="en-ZA" sz="1600" b="0" kern="1200" dirty="0" err="1">
              <a:solidFill>
                <a:schemeClr val="bg1"/>
              </a:solidFill>
            </a:rPr>
            <a:t>Karak</a:t>
          </a:r>
          <a:r>
            <a:rPr lang="en-ZA" sz="1600" b="0" kern="1200" dirty="0">
              <a:solidFill>
                <a:schemeClr val="bg1"/>
              </a:solidFill>
            </a:rPr>
            <a:t>, Al-</a:t>
          </a:r>
          <a:r>
            <a:rPr lang="en-ZA" sz="1600" b="0" kern="1200" dirty="0" err="1">
              <a:solidFill>
                <a:schemeClr val="bg1"/>
              </a:solidFill>
            </a:rPr>
            <a:t>Tafilah</a:t>
          </a:r>
          <a:r>
            <a:rPr lang="en-ZA" sz="1600" b="0" kern="1200" dirty="0">
              <a:solidFill>
                <a:schemeClr val="bg1"/>
              </a:solidFill>
            </a:rPr>
            <a:t>, </a:t>
          </a:r>
          <a:r>
            <a:rPr lang="en-ZA" sz="1600" b="0" kern="1200" dirty="0" err="1">
              <a:solidFill>
                <a:schemeClr val="bg1"/>
              </a:solidFill>
            </a:rPr>
            <a:t>Ma'an</a:t>
          </a:r>
          <a:r>
            <a:rPr lang="en-ZA" sz="1600" b="0" kern="1200" dirty="0">
              <a:solidFill>
                <a:schemeClr val="bg1"/>
              </a:solidFill>
            </a:rPr>
            <a:t>, and Al-Aqaba)</a:t>
          </a:r>
          <a:endParaRPr lang="en-US" sz="1600" b="0" kern="1200" dirty="0">
            <a:solidFill>
              <a:schemeClr val="bg1"/>
            </a:solidFill>
          </a:endParaRPr>
        </a:p>
      </dsp:txBody>
      <dsp:txXfrm>
        <a:off x="0" y="727506"/>
        <a:ext cx="9144000" cy="8056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76E02-9063-4220-B033-584F0235A509}">
      <dsp:nvSpPr>
        <dsp:cNvPr id="0" name=""/>
        <dsp:cNvSpPr/>
      </dsp:nvSpPr>
      <dsp:spPr>
        <a:xfrm>
          <a:off x="0" y="1905003"/>
          <a:ext cx="9144000" cy="1274007"/>
        </a:xfrm>
        <a:prstGeom prst="rect">
          <a:avLst/>
        </a:prstGeom>
        <a:solidFill>
          <a:schemeClr val="tx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ZA" sz="2400" b="1" kern="1200" dirty="0">
              <a:solidFill>
                <a:schemeClr val="bg1"/>
              </a:solidFill>
            </a:rPr>
            <a:t>The first participant was chosen blindly from the patient's list attending, then using the sampling interval, the sampling interval repeatedly until the last participant on the list. Until the required sample from each hospital have been collected. </a:t>
          </a:r>
          <a:endParaRPr lang="en-US" sz="2400" b="1" kern="1200" dirty="0">
            <a:solidFill>
              <a:schemeClr val="bg1"/>
            </a:solidFill>
          </a:endParaRPr>
        </a:p>
      </dsp:txBody>
      <dsp:txXfrm>
        <a:off x="0" y="1905003"/>
        <a:ext cx="9144000" cy="1274007"/>
      </dsp:txXfrm>
    </dsp:sp>
    <dsp:sp modelId="{7076CE25-C2E7-4E5D-B2FA-624766DD4C67}">
      <dsp:nvSpPr>
        <dsp:cNvPr id="0" name=""/>
        <dsp:cNvSpPr/>
      </dsp:nvSpPr>
      <dsp:spPr>
        <a:xfrm rot="10800000">
          <a:off x="0" y="825"/>
          <a:ext cx="9144000" cy="2100324"/>
        </a:xfrm>
        <a:prstGeom prst="upArrowCallou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ZA" sz="2400" b="1" kern="1200" dirty="0"/>
            <a:t>Fourth stage: </a:t>
          </a:r>
          <a:r>
            <a:rPr lang="en-ZA" sz="2200" b="1" kern="1200" dirty="0"/>
            <a:t>a systematic random sample was applied for participating collect</a:t>
          </a:r>
          <a:endParaRPr lang="en-US" sz="2200" b="1" kern="1200" dirty="0"/>
        </a:p>
      </dsp:txBody>
      <dsp:txXfrm rot="10800000">
        <a:off x="0" y="825"/>
        <a:ext cx="9144000" cy="136472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851025-A05B-43D8-82F7-8203B0724206}" type="datetimeFigureOut">
              <a:rPr lang="en-MY" smtClean="0"/>
              <a:t>21/7/2023</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700C96-F293-449F-B0F9-E2A4D15A1F73}" type="slidenum">
              <a:rPr lang="en-MY" smtClean="0"/>
              <a:t>‹#›</a:t>
            </a:fld>
            <a:endParaRPr lang="en-MY"/>
          </a:p>
        </p:txBody>
      </p:sp>
    </p:spTree>
    <p:extLst>
      <p:ext uri="{BB962C8B-B14F-4D97-AF65-F5344CB8AC3E}">
        <p14:creationId xmlns:p14="http://schemas.microsoft.com/office/powerpoint/2010/main" val="3158854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2539E0E9-5A3A-42DF-A72C-B10F587DF12C}" type="slidenum">
              <a:rPr lang="ar-SA" sz="1200">
                <a:solidFill>
                  <a:schemeClr val="tx1"/>
                </a:solidFill>
              </a:rPr>
              <a:pPr algn="r" rtl="0" eaLnBrk="1" hangingPunct="1"/>
              <a:t>2</a:t>
            </a:fld>
            <a:endParaRPr lang="en-US" sz="1200" dirty="0">
              <a:solidFill>
                <a:schemeClr val="tx1"/>
              </a:solidFill>
            </a:endParaRPr>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21/7/2023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876791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21/7/2023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286296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21/7/2023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143498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BULLET POINTS">
  <p:cSld name="TITLE + BULLET POINTS">
    <p:spTree>
      <p:nvGrpSpPr>
        <p:cNvPr id="1" name="Shape 59"/>
        <p:cNvGrpSpPr/>
        <p:nvPr/>
      </p:nvGrpSpPr>
      <p:grpSpPr>
        <a:xfrm>
          <a:off x="0" y="0"/>
          <a:ext cx="0" cy="0"/>
          <a:chOff x="0" y="0"/>
          <a:chExt cx="0" cy="0"/>
        </a:xfrm>
      </p:grpSpPr>
      <p:sp>
        <p:nvSpPr>
          <p:cNvPr id="60" name="Google Shape;60;p8"/>
          <p:cNvSpPr/>
          <p:nvPr/>
        </p:nvSpPr>
        <p:spPr>
          <a:xfrm>
            <a:off x="0" y="409767"/>
            <a:ext cx="9144000" cy="266400"/>
          </a:xfrm>
          <a:prstGeom prst="rect">
            <a:avLst/>
          </a:prstGeom>
          <a:solidFill>
            <a:srgbClr val="D33B3B"/>
          </a:solidFill>
          <a:ln>
            <a:noFill/>
          </a:ln>
        </p:spPr>
        <p:txBody>
          <a:bodyPr spcFirstLastPara="1" wrap="square" lIns="91419" tIns="91419" rIns="91419" bIns="91419" anchor="ctr" anchorCtr="0">
            <a:noAutofit/>
          </a:bodyPr>
          <a:lstStyle/>
          <a:p>
            <a:pPr marL="0" lvl="0" indent="0" algn="l" rtl="0">
              <a:spcBef>
                <a:spcPts val="0"/>
              </a:spcBef>
              <a:spcAft>
                <a:spcPts val="0"/>
              </a:spcAft>
              <a:buNone/>
            </a:pPr>
            <a:endParaRPr sz="1800" dirty="0"/>
          </a:p>
        </p:txBody>
      </p:sp>
      <p:sp>
        <p:nvSpPr>
          <p:cNvPr id="61" name="Google Shape;61;p8"/>
          <p:cNvSpPr txBox="1">
            <a:spLocks noGrp="1"/>
          </p:cNvSpPr>
          <p:nvPr>
            <p:ph type="title"/>
          </p:nvPr>
        </p:nvSpPr>
        <p:spPr>
          <a:xfrm>
            <a:off x="311700" y="316727"/>
            <a:ext cx="8520600" cy="436400"/>
          </a:xfrm>
          <a:prstGeom prst="rect">
            <a:avLst/>
          </a:prstGeom>
        </p:spPr>
        <p:txBody>
          <a:bodyPr spcFirstLastPara="1" wrap="square" lIns="91419" tIns="91419" rIns="91419" bIns="91419" anchor="t" anchorCtr="0">
            <a:noAutofit/>
          </a:bodyPr>
          <a:lstStyle>
            <a:lvl1pPr lvl="0" algn="ctr" rtl="0">
              <a:spcBef>
                <a:spcPts val="0"/>
              </a:spcBef>
              <a:spcAft>
                <a:spcPts val="0"/>
              </a:spcAft>
              <a:buClr>
                <a:srgbClr val="FFFFFF"/>
              </a:buClr>
              <a:buSzPts val="1000"/>
              <a:buNone/>
              <a:defRPr sz="1000">
                <a:solidFill>
                  <a:srgbClr val="FFFFFF"/>
                </a:solidFill>
              </a:defRPr>
            </a:lvl1pPr>
            <a:lvl2pPr lvl="1" algn="ctr" rtl="0">
              <a:spcBef>
                <a:spcPts val="0"/>
              </a:spcBef>
              <a:spcAft>
                <a:spcPts val="0"/>
              </a:spcAft>
              <a:buClr>
                <a:srgbClr val="FFFFFF"/>
              </a:buClr>
              <a:buSzPts val="1000"/>
              <a:buNone/>
              <a:defRPr sz="1000">
                <a:solidFill>
                  <a:srgbClr val="FFFFFF"/>
                </a:solidFill>
              </a:defRPr>
            </a:lvl2pPr>
            <a:lvl3pPr lvl="2" algn="ctr" rtl="0">
              <a:spcBef>
                <a:spcPts val="0"/>
              </a:spcBef>
              <a:spcAft>
                <a:spcPts val="0"/>
              </a:spcAft>
              <a:buClr>
                <a:srgbClr val="FFFFFF"/>
              </a:buClr>
              <a:buSzPts val="1000"/>
              <a:buNone/>
              <a:defRPr sz="1000">
                <a:solidFill>
                  <a:srgbClr val="FFFFFF"/>
                </a:solidFill>
              </a:defRPr>
            </a:lvl3pPr>
            <a:lvl4pPr lvl="3" algn="ctr" rtl="0">
              <a:spcBef>
                <a:spcPts val="0"/>
              </a:spcBef>
              <a:spcAft>
                <a:spcPts val="0"/>
              </a:spcAft>
              <a:buClr>
                <a:srgbClr val="FFFFFF"/>
              </a:buClr>
              <a:buSzPts val="1000"/>
              <a:buNone/>
              <a:defRPr sz="1000">
                <a:solidFill>
                  <a:srgbClr val="FFFFFF"/>
                </a:solidFill>
              </a:defRPr>
            </a:lvl4pPr>
            <a:lvl5pPr lvl="4" algn="ctr" rtl="0">
              <a:spcBef>
                <a:spcPts val="0"/>
              </a:spcBef>
              <a:spcAft>
                <a:spcPts val="0"/>
              </a:spcAft>
              <a:buClr>
                <a:srgbClr val="FFFFFF"/>
              </a:buClr>
              <a:buSzPts val="1000"/>
              <a:buNone/>
              <a:defRPr sz="1000">
                <a:solidFill>
                  <a:srgbClr val="FFFFFF"/>
                </a:solidFill>
              </a:defRPr>
            </a:lvl5pPr>
            <a:lvl6pPr lvl="5" algn="ctr" rtl="0">
              <a:spcBef>
                <a:spcPts val="0"/>
              </a:spcBef>
              <a:spcAft>
                <a:spcPts val="0"/>
              </a:spcAft>
              <a:buClr>
                <a:srgbClr val="FFFFFF"/>
              </a:buClr>
              <a:buSzPts val="1000"/>
              <a:buNone/>
              <a:defRPr sz="1000">
                <a:solidFill>
                  <a:srgbClr val="FFFFFF"/>
                </a:solidFill>
              </a:defRPr>
            </a:lvl6pPr>
            <a:lvl7pPr lvl="6" algn="ctr" rtl="0">
              <a:spcBef>
                <a:spcPts val="0"/>
              </a:spcBef>
              <a:spcAft>
                <a:spcPts val="0"/>
              </a:spcAft>
              <a:buClr>
                <a:srgbClr val="FFFFFF"/>
              </a:buClr>
              <a:buSzPts val="1000"/>
              <a:buNone/>
              <a:defRPr sz="1000">
                <a:solidFill>
                  <a:srgbClr val="FFFFFF"/>
                </a:solidFill>
              </a:defRPr>
            </a:lvl7pPr>
            <a:lvl8pPr lvl="7" algn="ctr" rtl="0">
              <a:spcBef>
                <a:spcPts val="0"/>
              </a:spcBef>
              <a:spcAft>
                <a:spcPts val="0"/>
              </a:spcAft>
              <a:buClr>
                <a:srgbClr val="FFFFFF"/>
              </a:buClr>
              <a:buSzPts val="1000"/>
              <a:buNone/>
              <a:defRPr sz="1000">
                <a:solidFill>
                  <a:srgbClr val="FFFFFF"/>
                </a:solidFill>
              </a:defRPr>
            </a:lvl8pPr>
            <a:lvl9pPr lvl="8" algn="ctr" rtl="0">
              <a:spcBef>
                <a:spcPts val="0"/>
              </a:spcBef>
              <a:spcAft>
                <a:spcPts val="0"/>
              </a:spcAft>
              <a:buClr>
                <a:srgbClr val="FFFFFF"/>
              </a:buClr>
              <a:buSzPts val="1000"/>
              <a:buNone/>
              <a:defRPr sz="1000">
                <a:solidFill>
                  <a:srgbClr val="FFFFFF"/>
                </a:solidFill>
              </a:defRPr>
            </a:lvl9pPr>
          </a:lstStyle>
          <a:p>
            <a:endParaRPr/>
          </a:p>
        </p:txBody>
      </p:sp>
      <p:sp>
        <p:nvSpPr>
          <p:cNvPr id="62" name="Google Shape;62;p8"/>
          <p:cNvSpPr txBox="1">
            <a:spLocks noGrp="1"/>
          </p:cNvSpPr>
          <p:nvPr>
            <p:ph type="body" idx="1"/>
          </p:nvPr>
        </p:nvSpPr>
        <p:spPr>
          <a:xfrm>
            <a:off x="888500" y="1944733"/>
            <a:ext cx="4135800" cy="3630000"/>
          </a:xfrm>
          <a:prstGeom prst="rect">
            <a:avLst/>
          </a:prstGeom>
        </p:spPr>
        <p:txBody>
          <a:bodyPr spcFirstLastPara="1" wrap="square" lIns="91419" tIns="91419" rIns="91419" bIns="91419" anchor="ctr" anchorCtr="0">
            <a:noAutofit/>
          </a:bodyPr>
          <a:lstStyle>
            <a:lvl1pPr marL="457166" lvl="0" indent="-285729" rtl="0">
              <a:lnSpc>
                <a:spcPct val="115000"/>
              </a:lnSpc>
              <a:spcBef>
                <a:spcPts val="0"/>
              </a:spcBef>
              <a:spcAft>
                <a:spcPts val="0"/>
              </a:spcAft>
              <a:buSzPts val="900"/>
              <a:buFont typeface="Nunito Light"/>
              <a:buChar char="●"/>
              <a:defRPr sz="900">
                <a:latin typeface="Nunito Light"/>
                <a:ea typeface="Nunito Light"/>
                <a:cs typeface="Nunito Light"/>
                <a:sym typeface="Nunito Light"/>
              </a:defRPr>
            </a:lvl1pPr>
            <a:lvl2pPr marL="914333" lvl="1" indent="-285729" rtl="0">
              <a:lnSpc>
                <a:spcPct val="115000"/>
              </a:lnSpc>
              <a:spcBef>
                <a:spcPts val="1600"/>
              </a:spcBef>
              <a:spcAft>
                <a:spcPts val="0"/>
              </a:spcAft>
              <a:buSzPts val="900"/>
              <a:buFont typeface="Nunito Light"/>
              <a:buChar char="○"/>
              <a:defRPr sz="900">
                <a:latin typeface="Nunito Light"/>
                <a:ea typeface="Nunito Light"/>
                <a:cs typeface="Nunito Light"/>
                <a:sym typeface="Nunito Light"/>
              </a:defRPr>
            </a:lvl2pPr>
            <a:lvl3pPr marL="1371498" lvl="2" indent="-285729" rtl="0">
              <a:lnSpc>
                <a:spcPct val="115000"/>
              </a:lnSpc>
              <a:spcBef>
                <a:spcPts val="1600"/>
              </a:spcBef>
              <a:spcAft>
                <a:spcPts val="0"/>
              </a:spcAft>
              <a:buSzPts val="900"/>
              <a:buFont typeface="Nunito Light"/>
              <a:buChar char="■"/>
              <a:defRPr sz="900">
                <a:latin typeface="Nunito Light"/>
                <a:ea typeface="Nunito Light"/>
                <a:cs typeface="Nunito Light"/>
                <a:sym typeface="Nunito Light"/>
              </a:defRPr>
            </a:lvl3pPr>
            <a:lvl4pPr marL="1828664" lvl="3" indent="-285729" rtl="0">
              <a:lnSpc>
                <a:spcPct val="115000"/>
              </a:lnSpc>
              <a:spcBef>
                <a:spcPts val="1600"/>
              </a:spcBef>
              <a:spcAft>
                <a:spcPts val="0"/>
              </a:spcAft>
              <a:buSzPts val="900"/>
              <a:buFont typeface="Nunito Light"/>
              <a:buChar char="●"/>
              <a:defRPr sz="900">
                <a:latin typeface="Nunito Light"/>
                <a:ea typeface="Nunito Light"/>
                <a:cs typeface="Nunito Light"/>
                <a:sym typeface="Nunito Light"/>
              </a:defRPr>
            </a:lvl4pPr>
            <a:lvl5pPr marL="2285829" lvl="4" indent="-285729" rtl="0">
              <a:lnSpc>
                <a:spcPct val="115000"/>
              </a:lnSpc>
              <a:spcBef>
                <a:spcPts val="1600"/>
              </a:spcBef>
              <a:spcAft>
                <a:spcPts val="0"/>
              </a:spcAft>
              <a:buSzPts val="900"/>
              <a:buFont typeface="Nunito Light"/>
              <a:buChar char="○"/>
              <a:defRPr sz="900">
                <a:latin typeface="Nunito Light"/>
                <a:ea typeface="Nunito Light"/>
                <a:cs typeface="Nunito Light"/>
                <a:sym typeface="Nunito Light"/>
              </a:defRPr>
            </a:lvl5pPr>
            <a:lvl6pPr marL="2742995" lvl="5" indent="-285729" rtl="0">
              <a:lnSpc>
                <a:spcPct val="115000"/>
              </a:lnSpc>
              <a:spcBef>
                <a:spcPts val="1600"/>
              </a:spcBef>
              <a:spcAft>
                <a:spcPts val="0"/>
              </a:spcAft>
              <a:buSzPts val="900"/>
              <a:buFont typeface="Nunito Light"/>
              <a:buChar char="■"/>
              <a:defRPr sz="900">
                <a:latin typeface="Nunito Light"/>
                <a:ea typeface="Nunito Light"/>
                <a:cs typeface="Nunito Light"/>
                <a:sym typeface="Nunito Light"/>
              </a:defRPr>
            </a:lvl6pPr>
            <a:lvl7pPr marL="3200160" lvl="6" indent="-285729" rtl="0">
              <a:lnSpc>
                <a:spcPct val="115000"/>
              </a:lnSpc>
              <a:spcBef>
                <a:spcPts val="1600"/>
              </a:spcBef>
              <a:spcAft>
                <a:spcPts val="0"/>
              </a:spcAft>
              <a:buSzPts val="900"/>
              <a:buFont typeface="Nunito Light"/>
              <a:buChar char="●"/>
              <a:defRPr sz="900">
                <a:latin typeface="Nunito Light"/>
                <a:ea typeface="Nunito Light"/>
                <a:cs typeface="Nunito Light"/>
                <a:sym typeface="Nunito Light"/>
              </a:defRPr>
            </a:lvl7pPr>
            <a:lvl8pPr marL="3657326" lvl="7" indent="-285729" rtl="0">
              <a:lnSpc>
                <a:spcPct val="115000"/>
              </a:lnSpc>
              <a:spcBef>
                <a:spcPts val="1600"/>
              </a:spcBef>
              <a:spcAft>
                <a:spcPts val="0"/>
              </a:spcAft>
              <a:buSzPts val="900"/>
              <a:buFont typeface="Nunito Light"/>
              <a:buChar char="○"/>
              <a:defRPr sz="900">
                <a:latin typeface="Nunito Light"/>
                <a:ea typeface="Nunito Light"/>
                <a:cs typeface="Nunito Light"/>
                <a:sym typeface="Nunito Light"/>
              </a:defRPr>
            </a:lvl8pPr>
            <a:lvl9pPr marL="4114493" lvl="8" indent="-285729" rtl="0">
              <a:lnSpc>
                <a:spcPct val="115000"/>
              </a:lnSpc>
              <a:spcBef>
                <a:spcPts val="1600"/>
              </a:spcBef>
              <a:spcAft>
                <a:spcPts val="1600"/>
              </a:spcAft>
              <a:buSzPts val="900"/>
              <a:buFont typeface="Nunito Light"/>
              <a:buChar char="■"/>
              <a:defRPr sz="900">
                <a:latin typeface="Nunito Light"/>
                <a:ea typeface="Nunito Light"/>
                <a:cs typeface="Nunito Light"/>
                <a:sym typeface="Nunito Light"/>
              </a:defRPr>
            </a:lvl9pPr>
          </a:lstStyle>
          <a:p>
            <a:endParaRPr/>
          </a:p>
        </p:txBody>
      </p:sp>
    </p:spTree>
    <p:extLst>
      <p:ext uri="{BB962C8B-B14F-4D97-AF65-F5344CB8AC3E}">
        <p14:creationId xmlns:p14="http://schemas.microsoft.com/office/powerpoint/2010/main" val="2986437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21/7/2023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2710812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EBEE50-12C5-48BB-AC7F-B0257A974BD6}" type="datetimeFigureOut">
              <a:rPr lang="en-MY" smtClean="0"/>
              <a:t>21/7/2023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62587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98EBEE50-12C5-48BB-AC7F-B0257A974BD6}" type="datetimeFigureOut">
              <a:rPr lang="en-MY" smtClean="0"/>
              <a:t>21/7/2023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3808212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98EBEE50-12C5-48BB-AC7F-B0257A974BD6}" type="datetimeFigureOut">
              <a:rPr lang="en-MY" smtClean="0"/>
              <a:t>21/7/2023</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97160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98EBEE50-12C5-48BB-AC7F-B0257A974BD6}" type="datetimeFigureOut">
              <a:rPr lang="en-MY" smtClean="0"/>
              <a:t>21/7/2023</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29311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BEE50-12C5-48BB-AC7F-B0257A974BD6}" type="datetimeFigureOut">
              <a:rPr lang="en-MY" smtClean="0"/>
              <a:t>21/7/2023</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3617727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BEE50-12C5-48BB-AC7F-B0257A974BD6}" type="datetimeFigureOut">
              <a:rPr lang="en-MY" smtClean="0"/>
              <a:t>21/7/2023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263943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BEE50-12C5-48BB-AC7F-B0257A974BD6}" type="datetimeFigureOut">
              <a:rPr lang="en-MY" smtClean="0"/>
              <a:t>21/7/2023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331992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BEE50-12C5-48BB-AC7F-B0257A974BD6}" type="datetimeFigureOut">
              <a:rPr lang="en-MY" smtClean="0"/>
              <a:t>21/7/2023</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965345-E2A0-4D67-867F-2A6B67F19B17}" type="slidenum">
              <a:rPr lang="en-MY" smtClean="0"/>
              <a:t>‹#›</a:t>
            </a:fld>
            <a:endParaRPr lang="en-MY"/>
          </a:p>
        </p:txBody>
      </p:sp>
    </p:spTree>
    <p:extLst>
      <p:ext uri="{BB962C8B-B14F-4D97-AF65-F5344CB8AC3E}">
        <p14:creationId xmlns:p14="http://schemas.microsoft.com/office/powerpoint/2010/main" val="307065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77C78CD3-164B-427B-9865-4C31B6D67346}" type="datetime1">
              <a:rPr lang="en-US" sz="1400" smtClean="0">
                <a:solidFill>
                  <a:srgbClr val="000000"/>
                </a:solidFill>
              </a:rPr>
              <a:pPr eaLnBrk="1" hangingPunct="1"/>
              <a:t>7/21/2023</a:t>
            </a:fld>
            <a:endParaRPr lang="en-US" sz="1400" dirty="0" smtClean="0">
              <a:solidFill>
                <a:srgbClr val="000000"/>
              </a:solidFill>
            </a:endParaRPr>
          </a:p>
        </p:txBody>
      </p:sp>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dirty="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a:solidFill>
                  <a:srgbClr val="FFFFFF"/>
                </a:solidFill>
              </a:rPr>
              <a:t>DR. Waqar Al – Kubaisy</a:t>
            </a:r>
            <a:r>
              <a:rPr lang="nl-NL" sz="3600">
                <a:solidFill>
                  <a:srgbClr val="E8E818"/>
                </a:solidFill>
              </a:rPr>
              <a:t> </a:t>
            </a:r>
          </a:p>
          <a:p>
            <a:endParaRPr lang="nl-NL" sz="180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895600"/>
            <a:ext cx="3581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3CDD4B29-7C22-44B9-8459-2FF55867C3E2}" type="slidenum">
              <a:rPr lang="ar-SA" sz="1400" smtClean="0">
                <a:solidFill>
                  <a:srgbClr val="000000"/>
                </a:solidFill>
              </a:rPr>
              <a:pPr eaLnBrk="1" hangingPunct="1"/>
              <a:t>1</a:t>
            </a:fld>
            <a:endParaRPr lang="en-US" sz="1400" dirty="0" smtClean="0">
              <a:solidFill>
                <a:srgbClr val="000000"/>
              </a:solidFill>
            </a:endParaRPr>
          </a:p>
        </p:txBody>
      </p:sp>
    </p:spTree>
    <p:extLst>
      <p:ext uri="{BB962C8B-B14F-4D97-AF65-F5344CB8AC3E}">
        <p14:creationId xmlns:p14="http://schemas.microsoft.com/office/powerpoint/2010/main" val="2687780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576895"/>
            <a:ext cx="6624736" cy="746358"/>
          </a:xfrm>
          <a:prstGeom prst="rect">
            <a:avLst/>
          </a:prstGeom>
        </p:spPr>
        <p:txBody>
          <a:bodyPr wrap="square">
            <a:spAutoFit/>
          </a:bodyPr>
          <a:lstStyle/>
          <a:p>
            <a:endParaRPr lang="en-MY" sz="1050" dirty="0">
              <a:solidFill>
                <a:srgbClr val="000000"/>
              </a:solidFill>
            </a:endParaRPr>
          </a:p>
          <a:p>
            <a:r>
              <a:rPr lang="en-MY" sz="3200" b="1" dirty="0"/>
              <a:t>STRATIFIED SAMPLING </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063" y="2204864"/>
            <a:ext cx="7723385"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115616" y="1556792"/>
            <a:ext cx="5436096" cy="523220"/>
          </a:xfrm>
          <a:prstGeom prst="rect">
            <a:avLst/>
          </a:prstGeom>
        </p:spPr>
        <p:txBody>
          <a:bodyPr wrap="square">
            <a:spAutoFit/>
          </a:bodyPr>
          <a:lstStyle/>
          <a:p>
            <a:r>
              <a:rPr lang="en-MY" sz="2800" dirty="0" smtClean="0"/>
              <a:t>Draw </a:t>
            </a:r>
            <a:r>
              <a:rPr lang="en-MY" sz="2800" dirty="0"/>
              <a:t>a sample from each stratum </a:t>
            </a:r>
          </a:p>
        </p:txBody>
      </p:sp>
      <p:sp>
        <p:nvSpPr>
          <p:cNvPr id="4" name="Date Placeholder 3"/>
          <p:cNvSpPr>
            <a:spLocks noGrp="1"/>
          </p:cNvSpPr>
          <p:nvPr>
            <p:ph type="dt" sz="half" idx="10"/>
          </p:nvPr>
        </p:nvSpPr>
        <p:spPr/>
        <p:txBody>
          <a:bodyPr/>
          <a:lstStyle/>
          <a:p>
            <a:fld id="{59D13E73-6C6E-4A91-975E-AC0E43CBF8E0}" type="datetime1">
              <a:rPr lang="en-MY" smtClean="0"/>
              <a:t>21/7/2023</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10</a:t>
            </a:fld>
            <a:endParaRPr lang="en-MY"/>
          </a:p>
        </p:txBody>
      </p:sp>
    </p:spTree>
    <p:extLst>
      <p:ext uri="{BB962C8B-B14F-4D97-AF65-F5344CB8AC3E}">
        <p14:creationId xmlns:p14="http://schemas.microsoft.com/office/powerpoint/2010/main" val="3465437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143656"/>
              </p:ext>
            </p:extLst>
          </p:nvPr>
        </p:nvGraphicFramePr>
        <p:xfrm>
          <a:off x="323528" y="1196752"/>
          <a:ext cx="8229600" cy="4176472"/>
        </p:xfrm>
        <a:graphic>
          <a:graphicData uri="http://schemas.openxmlformats.org/drawingml/2006/table">
            <a:tbl>
              <a:tblPr firstRow="1" firstCol="1" bandRow="1">
                <a:tableStyleId>{5C22544A-7EE6-4342-B048-85BDC9FD1C3A}</a:tableStyleId>
              </a:tblPr>
              <a:tblGrid>
                <a:gridCol w="3369198">
                  <a:extLst>
                    <a:ext uri="{9D8B030D-6E8A-4147-A177-3AD203B41FA5}">
                      <a16:colId xmlns:a16="http://schemas.microsoft.com/office/drawing/2014/main" val="20000"/>
                    </a:ext>
                  </a:extLst>
                </a:gridCol>
                <a:gridCol w="2068921">
                  <a:extLst>
                    <a:ext uri="{9D8B030D-6E8A-4147-A177-3AD203B41FA5}">
                      <a16:colId xmlns:a16="http://schemas.microsoft.com/office/drawing/2014/main" val="20001"/>
                    </a:ext>
                  </a:extLst>
                </a:gridCol>
                <a:gridCol w="1596543">
                  <a:extLst>
                    <a:ext uri="{9D8B030D-6E8A-4147-A177-3AD203B41FA5}">
                      <a16:colId xmlns:a16="http://schemas.microsoft.com/office/drawing/2014/main" val="20002"/>
                    </a:ext>
                  </a:extLst>
                </a:gridCol>
                <a:gridCol w="1194938">
                  <a:extLst>
                    <a:ext uri="{9D8B030D-6E8A-4147-A177-3AD203B41FA5}">
                      <a16:colId xmlns:a16="http://schemas.microsoft.com/office/drawing/2014/main" val="20003"/>
                    </a:ext>
                  </a:extLst>
                </a:gridCol>
              </a:tblGrid>
              <a:tr h="928507">
                <a:tc>
                  <a:txBody>
                    <a:bodyPr/>
                    <a:lstStyle/>
                    <a:p>
                      <a:pPr algn="l" rtl="1">
                        <a:lnSpc>
                          <a:spcPct val="115000"/>
                        </a:lnSpc>
                        <a:spcAft>
                          <a:spcPts val="0"/>
                        </a:spcAft>
                      </a:pPr>
                      <a:r>
                        <a:rPr lang="en-US" sz="1400" dirty="0">
                          <a:effectLst/>
                        </a:rPr>
                        <a:t> </a:t>
                      </a:r>
                      <a:endParaRPr lang="en-MY" sz="11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Number of DM patients/year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Percentage</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Sample</a:t>
                      </a:r>
                      <a:endParaRPr lang="en-MY" sz="2400">
                        <a:effectLst/>
                        <a:latin typeface="Calibri"/>
                        <a:ea typeface="Calibri"/>
                        <a:cs typeface="Arial"/>
                      </a:endParaRPr>
                    </a:p>
                  </a:txBody>
                  <a:tcPr marL="66583" marR="66583" marT="0" marB="0"/>
                </a:tc>
                <a:extLst>
                  <a:ext uri="{0D108BD9-81ED-4DB2-BD59-A6C34878D82A}">
                    <a16:rowId xmlns:a16="http://schemas.microsoft.com/office/drawing/2014/main" val="10000"/>
                  </a:ext>
                </a:extLst>
              </a:tr>
              <a:tr h="463995">
                <a:tc>
                  <a:txBody>
                    <a:bodyPr/>
                    <a:lstStyle/>
                    <a:p>
                      <a:pPr algn="l" rtl="1">
                        <a:lnSpc>
                          <a:spcPct val="115000"/>
                        </a:lnSpc>
                        <a:spcAft>
                          <a:spcPts val="0"/>
                        </a:spcAft>
                      </a:pPr>
                      <a:r>
                        <a:rPr lang="en-US" sz="2400" dirty="0">
                          <a:effectLst/>
                        </a:rPr>
                        <a:t>Tafilah (</a:t>
                      </a:r>
                      <a:r>
                        <a:rPr lang="en-US" sz="2400" dirty="0" err="1">
                          <a:effectLst/>
                        </a:rPr>
                        <a:t>ALqasaba</a:t>
                      </a:r>
                      <a:r>
                        <a:rPr lang="en-US" sz="2400" dirty="0">
                          <a:effectLst/>
                        </a:rPr>
                        <a:t>)Center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3840</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34%</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97</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1"/>
                  </a:ext>
                </a:extLst>
              </a:tr>
              <a:tr h="463995">
                <a:tc>
                  <a:txBody>
                    <a:bodyPr/>
                    <a:lstStyle/>
                    <a:p>
                      <a:pPr algn="l" rtl="1">
                        <a:lnSpc>
                          <a:spcPct val="115000"/>
                        </a:lnSpc>
                        <a:spcAft>
                          <a:spcPts val="0"/>
                        </a:spcAft>
                      </a:pPr>
                      <a:r>
                        <a:rPr lang="en-US" sz="2400" dirty="0" err="1">
                          <a:effectLst/>
                        </a:rPr>
                        <a:t>Basira</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2196</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19%</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54</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2"/>
                  </a:ext>
                </a:extLst>
              </a:tr>
              <a:tr h="463995">
                <a:tc>
                  <a:txBody>
                    <a:bodyPr/>
                    <a:lstStyle/>
                    <a:p>
                      <a:pPr algn="l" rtl="1">
                        <a:lnSpc>
                          <a:spcPct val="115000"/>
                        </a:lnSpc>
                        <a:spcAft>
                          <a:spcPts val="0"/>
                        </a:spcAft>
                      </a:pPr>
                      <a:r>
                        <a:rPr lang="en-US" sz="2400" dirty="0" err="1">
                          <a:effectLst/>
                        </a:rPr>
                        <a:t>ALQadisiyah</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1032</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9%</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26</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3"/>
                  </a:ext>
                </a:extLst>
              </a:tr>
              <a:tr h="463995">
                <a:tc>
                  <a:txBody>
                    <a:bodyPr/>
                    <a:lstStyle/>
                    <a:p>
                      <a:pPr algn="l" rtl="1">
                        <a:lnSpc>
                          <a:spcPct val="115000"/>
                        </a:lnSpc>
                        <a:spcAft>
                          <a:spcPts val="0"/>
                        </a:spcAft>
                      </a:pPr>
                      <a:r>
                        <a:rPr lang="en-US" sz="2400" dirty="0" err="1">
                          <a:effectLst/>
                        </a:rPr>
                        <a:t>ALHassa</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2280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20%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57</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4"/>
                  </a:ext>
                </a:extLst>
              </a:tr>
              <a:tr h="463995">
                <a:tc>
                  <a:txBody>
                    <a:bodyPr/>
                    <a:lstStyle/>
                    <a:p>
                      <a:pPr algn="l" rtl="1">
                        <a:lnSpc>
                          <a:spcPct val="115000"/>
                        </a:lnSpc>
                        <a:spcAft>
                          <a:spcPts val="0"/>
                        </a:spcAft>
                      </a:pPr>
                      <a:r>
                        <a:rPr lang="en-US" sz="2400" dirty="0" err="1">
                          <a:effectLst/>
                        </a:rPr>
                        <a:t>ALAyes</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1176</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29</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5"/>
                  </a:ext>
                </a:extLst>
              </a:tr>
              <a:tr h="463995">
                <a:tc>
                  <a:txBody>
                    <a:bodyPr/>
                    <a:lstStyle/>
                    <a:p>
                      <a:pPr algn="l" rtl="1">
                        <a:lnSpc>
                          <a:spcPct val="115000"/>
                        </a:lnSpc>
                        <a:spcAft>
                          <a:spcPts val="0"/>
                        </a:spcAft>
                      </a:pPr>
                      <a:r>
                        <a:rPr lang="en-US" sz="2400" dirty="0" err="1">
                          <a:effectLst/>
                        </a:rPr>
                        <a:t>Ain</a:t>
                      </a:r>
                      <a:r>
                        <a:rPr lang="en-US" sz="2400" dirty="0">
                          <a:effectLst/>
                        </a:rPr>
                        <a:t> Al </a:t>
                      </a:r>
                      <a:r>
                        <a:rPr lang="en-US" sz="2400" dirty="0" err="1">
                          <a:effectLst/>
                        </a:rPr>
                        <a:t>Bayda</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936</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8%</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23</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6"/>
                  </a:ext>
                </a:extLst>
              </a:tr>
              <a:tr h="463995">
                <a:tc>
                  <a:txBody>
                    <a:bodyPr/>
                    <a:lstStyle/>
                    <a:p>
                      <a:pPr algn="l" rtl="1">
                        <a:lnSpc>
                          <a:spcPct val="115000"/>
                        </a:lnSpc>
                        <a:spcAft>
                          <a:spcPts val="0"/>
                        </a:spcAft>
                      </a:pPr>
                      <a:r>
                        <a:rPr lang="en-US" sz="2400" dirty="0">
                          <a:effectLst/>
                        </a:rPr>
                        <a:t>Total</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11460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100%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286</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7"/>
                  </a:ext>
                </a:extLst>
              </a:tr>
            </a:tbl>
          </a:graphicData>
        </a:graphic>
      </p:graphicFrame>
      <p:sp>
        <p:nvSpPr>
          <p:cNvPr id="4" name="Rectangle 3"/>
          <p:cNvSpPr/>
          <p:nvPr/>
        </p:nvSpPr>
        <p:spPr>
          <a:xfrm>
            <a:off x="323528" y="262389"/>
            <a:ext cx="8280920" cy="707886"/>
          </a:xfrm>
          <a:prstGeom prst="rect">
            <a:avLst/>
          </a:prstGeom>
        </p:spPr>
        <p:txBody>
          <a:bodyPr wrap="square">
            <a:spAutoFit/>
          </a:bodyPr>
          <a:lstStyle/>
          <a:p>
            <a:r>
              <a:rPr lang="en-US" b="1" dirty="0"/>
              <a:t>Table </a:t>
            </a:r>
            <a:r>
              <a:rPr lang="en-US" b="1" dirty="0" smtClean="0"/>
              <a:t>No1  </a:t>
            </a:r>
            <a:r>
              <a:rPr lang="en-US" sz="2000" b="1" dirty="0" smtClean="0"/>
              <a:t>distribution </a:t>
            </a:r>
            <a:r>
              <a:rPr lang="en-US" sz="2000" b="1" dirty="0"/>
              <a:t>of the total sample size (286) T2DM patients on six CHC centers according to the original CHC centers attendance</a:t>
            </a:r>
            <a:r>
              <a:rPr lang="en-US" b="1" dirty="0" smtClean="0"/>
              <a:t>. </a:t>
            </a:r>
            <a:endParaRPr lang="en-MY" dirty="0">
              <a:effectLst/>
            </a:endParaRPr>
          </a:p>
        </p:txBody>
      </p:sp>
      <p:sp>
        <p:nvSpPr>
          <p:cNvPr id="5" name="Rectangle 4"/>
          <p:cNvSpPr/>
          <p:nvPr/>
        </p:nvSpPr>
        <p:spPr>
          <a:xfrm>
            <a:off x="2771800" y="5580585"/>
            <a:ext cx="4572000" cy="954107"/>
          </a:xfrm>
          <a:prstGeom prst="rect">
            <a:avLst/>
          </a:prstGeom>
        </p:spPr>
        <p:txBody>
          <a:bodyPr>
            <a:spAutoFit/>
          </a:bodyPr>
          <a:lstStyle/>
          <a:p>
            <a:r>
              <a:rPr lang="en-US" sz="2800" b="1" dirty="0">
                <a:solidFill>
                  <a:schemeClr val="tx2"/>
                </a:solidFill>
              </a:rPr>
              <a:t>3840/11460= 0.34</a:t>
            </a:r>
          </a:p>
          <a:p>
            <a:r>
              <a:rPr lang="en-US" sz="2800" b="1" dirty="0">
                <a:solidFill>
                  <a:schemeClr val="tx2"/>
                </a:solidFill>
              </a:rPr>
              <a:t>0.34X286=97</a:t>
            </a:r>
            <a:endParaRPr lang="en-MY" sz="2800" dirty="0">
              <a:solidFill>
                <a:schemeClr val="tx2"/>
              </a:solidFill>
            </a:endParaRPr>
          </a:p>
        </p:txBody>
      </p:sp>
    </p:spTree>
    <p:extLst>
      <p:ext uri="{BB962C8B-B14F-4D97-AF65-F5344CB8AC3E}">
        <p14:creationId xmlns:p14="http://schemas.microsoft.com/office/powerpoint/2010/main" val="2342135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024" y="240804"/>
            <a:ext cx="8784976" cy="6617196"/>
          </a:xfrm>
          <a:prstGeom prst="rect">
            <a:avLst/>
          </a:prstGeom>
        </p:spPr>
        <p:txBody>
          <a:bodyPr wrap="square">
            <a:spAutoFit/>
          </a:bodyPr>
          <a:lstStyle/>
          <a:p>
            <a:pPr lvl="0"/>
            <a:r>
              <a:rPr lang="en-MY" sz="3200" dirty="0">
                <a:solidFill>
                  <a:srgbClr val="FF0000"/>
                </a:solidFill>
              </a:rPr>
              <a:t>Stratified R.S.</a:t>
            </a:r>
          </a:p>
          <a:p>
            <a:pPr lvl="0"/>
            <a:r>
              <a:rPr lang="en-MY" sz="2800" dirty="0">
                <a:solidFill>
                  <a:prstClr val="black"/>
                </a:solidFill>
              </a:rPr>
              <a:t>	</a:t>
            </a:r>
            <a:r>
              <a:rPr lang="en-MY" sz="2800" b="1" dirty="0">
                <a:solidFill>
                  <a:srgbClr val="0070C0"/>
                </a:solidFill>
              </a:rPr>
              <a:t>By using well define stratum :</a:t>
            </a:r>
          </a:p>
          <a:p>
            <a:pPr marL="457200" lvl="0" indent="-457200">
              <a:buFont typeface="Wingdings" pitchFamily="2" charset="2"/>
              <a:buChar char="v"/>
            </a:pPr>
            <a:r>
              <a:rPr lang="en-MY" sz="2800" b="1" dirty="0">
                <a:solidFill>
                  <a:srgbClr val="FF0000"/>
                </a:solidFill>
              </a:rPr>
              <a:t>Identify</a:t>
            </a:r>
            <a:r>
              <a:rPr lang="en-MY" sz="2800" b="1" dirty="0"/>
              <a:t> the </a:t>
            </a:r>
            <a:r>
              <a:rPr lang="en-MY" sz="2800" b="1" dirty="0">
                <a:solidFill>
                  <a:srgbClr val="FF0000"/>
                </a:solidFill>
              </a:rPr>
              <a:t>variable</a:t>
            </a:r>
            <a:r>
              <a:rPr lang="en-MY" sz="2800" b="1" dirty="0"/>
              <a:t> that we need </a:t>
            </a:r>
            <a:r>
              <a:rPr lang="en-MY" sz="2800" b="1" dirty="0">
                <a:solidFill>
                  <a:srgbClr val="4F81BD"/>
                </a:solidFill>
              </a:rPr>
              <a:t>.</a:t>
            </a:r>
          </a:p>
          <a:p>
            <a:pPr marL="457200" lvl="0" indent="-457200">
              <a:buFont typeface="Wingdings" pitchFamily="2" charset="2"/>
              <a:buChar char="v"/>
            </a:pPr>
            <a:r>
              <a:rPr lang="en-MY" sz="2800" b="1" dirty="0"/>
              <a:t>Identify the </a:t>
            </a:r>
            <a:r>
              <a:rPr lang="en-MY" sz="2800" b="1" dirty="0">
                <a:solidFill>
                  <a:srgbClr val="FF0000"/>
                </a:solidFill>
              </a:rPr>
              <a:t>population size </a:t>
            </a:r>
            <a:r>
              <a:rPr lang="en-MY" sz="2800" dirty="0">
                <a:solidFill>
                  <a:srgbClr val="FF0000"/>
                </a:solidFill>
              </a:rPr>
              <a:t>.</a:t>
            </a:r>
          </a:p>
          <a:p>
            <a:pPr marL="457200" lvl="0" indent="-457200">
              <a:buFont typeface="Wingdings" pitchFamily="2" charset="2"/>
              <a:buChar char="v"/>
            </a:pPr>
            <a:r>
              <a:rPr lang="en-MY" sz="2800" b="1" dirty="0"/>
              <a:t>Identify the </a:t>
            </a:r>
            <a:r>
              <a:rPr lang="en-MY" sz="2800" b="1" dirty="0">
                <a:solidFill>
                  <a:srgbClr val="FF0000"/>
                </a:solidFill>
              </a:rPr>
              <a:t>sample size </a:t>
            </a:r>
            <a:r>
              <a:rPr lang="en-MY" sz="2800" b="1" dirty="0" smtClean="0">
                <a:solidFill>
                  <a:srgbClr val="4F81BD"/>
                </a:solidFill>
              </a:rPr>
              <a:t>.</a:t>
            </a:r>
          </a:p>
          <a:p>
            <a:pPr lvl="0"/>
            <a:endParaRPr lang="en-MY" sz="2800" b="1" dirty="0">
              <a:solidFill>
                <a:srgbClr val="4F81BD"/>
              </a:solidFill>
            </a:endParaRPr>
          </a:p>
          <a:p>
            <a:pPr marL="457200" lvl="0" indent="-457200">
              <a:buFont typeface="Wingdings" pitchFamily="2" charset="2"/>
              <a:buChar char="v"/>
            </a:pPr>
            <a:r>
              <a:rPr lang="en-MY" sz="2800" b="1" dirty="0">
                <a:solidFill>
                  <a:srgbClr val="FF0000"/>
                </a:solidFill>
              </a:rPr>
              <a:t>Dived population </a:t>
            </a:r>
            <a:r>
              <a:rPr lang="en-MY" sz="2800" b="1" dirty="0">
                <a:solidFill>
                  <a:prstClr val="black"/>
                </a:solidFill>
              </a:rPr>
              <a:t>into </a:t>
            </a:r>
            <a:r>
              <a:rPr lang="en-MY" sz="2800" b="1" dirty="0">
                <a:solidFill>
                  <a:schemeClr val="tx2"/>
                </a:solidFill>
              </a:rPr>
              <a:t>well define </a:t>
            </a:r>
            <a:r>
              <a:rPr lang="en-MY" sz="2800" b="1" dirty="0">
                <a:solidFill>
                  <a:prstClr val="black"/>
                </a:solidFill>
              </a:rPr>
              <a:t>non overlapping group or subgroup </a:t>
            </a:r>
            <a:r>
              <a:rPr lang="en-MY" sz="2800" dirty="0">
                <a:solidFill>
                  <a:srgbClr val="FF0000"/>
                </a:solidFill>
              </a:rPr>
              <a:t>(stratum) </a:t>
            </a:r>
            <a:r>
              <a:rPr lang="en-MY" sz="2800" dirty="0" smtClean="0">
                <a:solidFill>
                  <a:prstClr val="black"/>
                </a:solidFill>
              </a:rPr>
              <a:t>.</a:t>
            </a:r>
          </a:p>
          <a:p>
            <a:pPr lvl="0"/>
            <a:endParaRPr lang="en-MY" sz="2800" dirty="0">
              <a:solidFill>
                <a:prstClr val="black"/>
              </a:solidFill>
            </a:endParaRPr>
          </a:p>
          <a:p>
            <a:pPr marL="457200" lvl="0" indent="-457200">
              <a:buFont typeface="Wingdings" pitchFamily="2" charset="2"/>
              <a:buChar char="v"/>
            </a:pPr>
            <a:r>
              <a:rPr lang="en-MY" sz="2800" dirty="0">
                <a:solidFill>
                  <a:srgbClr val="FF0000"/>
                </a:solidFill>
              </a:rPr>
              <a:t>Chose </a:t>
            </a:r>
            <a:r>
              <a:rPr lang="en-MY" sz="2800" dirty="0">
                <a:solidFill>
                  <a:srgbClr val="002060"/>
                </a:solidFill>
              </a:rPr>
              <a:t>from each stratum </a:t>
            </a:r>
            <a:r>
              <a:rPr lang="en-MY" sz="2800" dirty="0">
                <a:solidFill>
                  <a:prstClr val="black"/>
                </a:solidFill>
              </a:rPr>
              <a:t>No. of observation </a:t>
            </a:r>
            <a:r>
              <a:rPr lang="en-MY" sz="2800" b="1" dirty="0">
                <a:solidFill>
                  <a:srgbClr val="FF0000"/>
                </a:solidFill>
              </a:rPr>
              <a:t>randomly</a:t>
            </a:r>
            <a:r>
              <a:rPr lang="en-MY" sz="2800" b="1" dirty="0">
                <a:solidFill>
                  <a:srgbClr val="7030A0"/>
                </a:solidFill>
              </a:rPr>
              <a:t> </a:t>
            </a:r>
            <a:r>
              <a:rPr lang="en-MY" sz="2800" dirty="0">
                <a:solidFill>
                  <a:prstClr val="black"/>
                </a:solidFill>
              </a:rPr>
              <a:t>(or sample size) </a:t>
            </a:r>
            <a:r>
              <a:rPr lang="en-MY" sz="2800" b="1" dirty="0">
                <a:solidFill>
                  <a:srgbClr val="FF0000"/>
                </a:solidFill>
              </a:rPr>
              <a:t>that is proportional t</a:t>
            </a:r>
            <a:r>
              <a:rPr lang="en-MY" sz="2800" dirty="0">
                <a:solidFill>
                  <a:prstClr val="black"/>
                </a:solidFill>
              </a:rPr>
              <a:t>o its original size .</a:t>
            </a:r>
          </a:p>
          <a:p>
            <a:pPr marL="457200" lvl="0" indent="-457200">
              <a:buFont typeface="Wingdings" pitchFamily="2" charset="2"/>
              <a:buChar char="v"/>
            </a:pPr>
            <a:endParaRPr lang="en-MY" sz="2800" b="1" dirty="0" smtClean="0">
              <a:solidFill>
                <a:srgbClr val="FF0000"/>
              </a:solidFill>
            </a:endParaRPr>
          </a:p>
          <a:p>
            <a:pPr marL="457200" lvl="0" indent="-457200">
              <a:buFont typeface="Wingdings" pitchFamily="2" charset="2"/>
              <a:buChar char="v"/>
            </a:pPr>
            <a:r>
              <a:rPr lang="en-MY" sz="2800" b="1" dirty="0" smtClean="0">
                <a:solidFill>
                  <a:srgbClr val="FF0000"/>
                </a:solidFill>
              </a:rPr>
              <a:t>Collect </a:t>
            </a:r>
            <a:r>
              <a:rPr lang="en-MY" sz="2800" b="1" dirty="0">
                <a:solidFill>
                  <a:srgbClr val="FF0000"/>
                </a:solidFill>
              </a:rPr>
              <a:t>t</a:t>
            </a:r>
            <a:r>
              <a:rPr lang="en-MY" sz="2800" dirty="0">
                <a:solidFill>
                  <a:prstClr val="black"/>
                </a:solidFill>
              </a:rPr>
              <a:t>he total sample size, this will include the right proportion .</a:t>
            </a:r>
          </a:p>
          <a:p>
            <a:pPr lvl="0"/>
            <a:endParaRPr lang="en-MY" sz="2800" dirty="0">
              <a:solidFill>
                <a:prstClr val="black"/>
              </a:solidFill>
            </a:endParaRPr>
          </a:p>
        </p:txBody>
      </p:sp>
      <p:sp>
        <p:nvSpPr>
          <p:cNvPr id="3" name="Date Placeholder 2"/>
          <p:cNvSpPr>
            <a:spLocks noGrp="1"/>
          </p:cNvSpPr>
          <p:nvPr>
            <p:ph type="dt" sz="half" idx="10"/>
          </p:nvPr>
        </p:nvSpPr>
        <p:spPr/>
        <p:txBody>
          <a:bodyPr/>
          <a:lstStyle/>
          <a:p>
            <a:fld id="{30B356F8-67FA-44C2-B265-F0F69E0444BA}"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12</a:t>
            </a:fld>
            <a:endParaRPr lang="en-MY"/>
          </a:p>
        </p:txBody>
      </p:sp>
    </p:spTree>
    <p:extLst>
      <p:ext uri="{BB962C8B-B14F-4D97-AF65-F5344CB8AC3E}">
        <p14:creationId xmlns:p14="http://schemas.microsoft.com/office/powerpoint/2010/main" val="447546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08720"/>
            <a:ext cx="7992888"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48C89480-5E8D-4EA6-A2FC-F4E8FF711B6D}" type="datetime1">
              <a:rPr lang="en-MY" smtClean="0"/>
              <a:t>21/7/2023</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13</a:t>
            </a:fld>
            <a:endParaRPr lang="en-MY"/>
          </a:p>
        </p:txBody>
      </p:sp>
    </p:spTree>
    <p:extLst>
      <p:ext uri="{BB962C8B-B14F-4D97-AF65-F5344CB8AC3E}">
        <p14:creationId xmlns:p14="http://schemas.microsoft.com/office/powerpoint/2010/main" val="465748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032" y="764704"/>
            <a:ext cx="8712968" cy="5539978"/>
          </a:xfrm>
          <a:prstGeom prst="rect">
            <a:avLst/>
          </a:prstGeom>
        </p:spPr>
        <p:txBody>
          <a:bodyPr wrap="square">
            <a:spAutoFit/>
          </a:bodyPr>
          <a:lstStyle/>
          <a:p>
            <a:endParaRPr lang="en-MY" sz="1400" dirty="0">
              <a:solidFill>
                <a:srgbClr val="000000"/>
              </a:solidFill>
            </a:endParaRPr>
          </a:p>
          <a:p>
            <a:r>
              <a:rPr lang="en-MY" sz="3200" b="1" dirty="0">
                <a:solidFill>
                  <a:srgbClr val="C00000"/>
                </a:solidFill>
              </a:rPr>
              <a:t>CLUSTER SAMPLING </a:t>
            </a:r>
          </a:p>
          <a:p>
            <a:r>
              <a:rPr lang="en-MY" sz="2800" b="0" i="0" u="none" strike="noStrike" baseline="0" dirty="0" smtClean="0"/>
              <a:t>•</a:t>
            </a:r>
            <a:r>
              <a:rPr lang="en-MY" sz="2800" b="1" dirty="0">
                <a:solidFill>
                  <a:schemeClr val="tx2"/>
                </a:solidFill>
              </a:rPr>
              <a:t>Cluster sampling is an example of 'two-stage sampling' </a:t>
            </a:r>
            <a:r>
              <a:rPr lang="en-MY" sz="2800" dirty="0"/>
              <a:t>. </a:t>
            </a:r>
          </a:p>
          <a:p>
            <a:r>
              <a:rPr lang="en-MY" sz="2800" b="0" i="0" u="none" strike="noStrike" baseline="0" dirty="0" smtClean="0"/>
              <a:t>• </a:t>
            </a:r>
            <a:r>
              <a:rPr lang="en-MY" sz="2800" b="1" i="0" u="none" strike="noStrike" baseline="0" dirty="0" smtClean="0">
                <a:solidFill>
                  <a:srgbClr val="FF0000"/>
                </a:solidFill>
              </a:rPr>
              <a:t>First stage </a:t>
            </a:r>
            <a:r>
              <a:rPr lang="en-MY" sz="2800" b="0" i="0" u="none" strike="noStrike" baseline="0" dirty="0" smtClean="0"/>
              <a:t>a sample </a:t>
            </a:r>
            <a:r>
              <a:rPr lang="en-MY" sz="2800" b="1" i="0" u="none" strike="noStrike" baseline="0" dirty="0" smtClean="0">
                <a:solidFill>
                  <a:srgbClr val="FF0000"/>
                </a:solidFill>
              </a:rPr>
              <a:t>of areas </a:t>
            </a:r>
            <a:r>
              <a:rPr lang="en-MY" sz="2800" b="0" i="0" u="none" strike="noStrike" baseline="0" dirty="0" smtClean="0"/>
              <a:t>is chosen; </a:t>
            </a:r>
          </a:p>
          <a:p>
            <a:r>
              <a:rPr lang="en-MY" sz="2800" b="1" i="0" u="none" strike="noStrike" baseline="0" dirty="0" smtClean="0">
                <a:solidFill>
                  <a:srgbClr val="FF0000"/>
                </a:solidFill>
              </a:rPr>
              <a:t>• </a:t>
            </a:r>
            <a:r>
              <a:rPr lang="en-MY" sz="2800" b="1" dirty="0">
                <a:solidFill>
                  <a:srgbClr val="FF0000"/>
                </a:solidFill>
              </a:rPr>
              <a:t>Second stage </a:t>
            </a:r>
            <a:r>
              <a:rPr lang="en-MY" sz="2800" dirty="0"/>
              <a:t>a sample of </a:t>
            </a:r>
            <a:r>
              <a:rPr lang="en-MY" sz="2800" b="1" dirty="0">
                <a:solidFill>
                  <a:srgbClr val="FF0000"/>
                </a:solidFill>
              </a:rPr>
              <a:t>respondents </a:t>
            </a:r>
            <a:r>
              <a:rPr lang="en-MY" sz="2800" b="1" dirty="0">
                <a:solidFill>
                  <a:schemeClr val="tx2"/>
                </a:solidFill>
              </a:rPr>
              <a:t>within those areas is selected. </a:t>
            </a:r>
            <a:endParaRPr lang="en-MY" sz="2800" b="1" dirty="0" smtClean="0">
              <a:solidFill>
                <a:schemeClr val="tx2"/>
              </a:solidFill>
            </a:endParaRPr>
          </a:p>
          <a:p>
            <a:endParaRPr lang="en-MY" sz="2800" b="1" dirty="0">
              <a:solidFill>
                <a:schemeClr val="tx2"/>
              </a:solidFill>
            </a:endParaRPr>
          </a:p>
          <a:p>
            <a:r>
              <a:rPr lang="en-MY" sz="2800" b="0" i="0" u="none" strike="noStrike" baseline="0" dirty="0" smtClean="0"/>
              <a:t>• A </a:t>
            </a:r>
            <a:r>
              <a:rPr lang="en-MY" sz="2800" b="1" dirty="0" smtClean="0"/>
              <a:t>Population  is divided </a:t>
            </a:r>
            <a:r>
              <a:rPr lang="en-MY" sz="2800" b="1" dirty="0">
                <a:solidFill>
                  <a:srgbClr val="FF0000"/>
                </a:solidFill>
              </a:rPr>
              <a:t>into clusters </a:t>
            </a:r>
            <a:r>
              <a:rPr lang="en-MY" sz="2800" dirty="0"/>
              <a:t>of </a:t>
            </a:r>
            <a:r>
              <a:rPr lang="en-MY" sz="2800" b="1" dirty="0"/>
              <a:t>homogeneous units</a:t>
            </a:r>
            <a:r>
              <a:rPr lang="en-MY" sz="2800" dirty="0"/>
              <a:t>, usually </a:t>
            </a:r>
            <a:r>
              <a:rPr lang="en-MY" sz="2800" b="1" dirty="0"/>
              <a:t>based on geographical </a:t>
            </a:r>
            <a:r>
              <a:rPr lang="en-MY" sz="2800" dirty="0"/>
              <a:t>contiguity. </a:t>
            </a:r>
            <a:endParaRPr lang="en-MY" sz="2800" dirty="0" smtClean="0"/>
          </a:p>
          <a:p>
            <a:endParaRPr lang="en-MY" sz="2800" dirty="0"/>
          </a:p>
          <a:p>
            <a:r>
              <a:rPr lang="en-MY" sz="2800" b="0" i="0" u="none" strike="noStrike" baseline="0" dirty="0" smtClean="0"/>
              <a:t>•</a:t>
            </a:r>
            <a:r>
              <a:rPr lang="en-MY" sz="2800" b="1" i="0" u="none" strike="noStrike" baseline="0" dirty="0" smtClean="0">
                <a:solidFill>
                  <a:schemeClr val="tx2"/>
                </a:solidFill>
              </a:rPr>
              <a:t>Sampling units </a:t>
            </a:r>
            <a:r>
              <a:rPr lang="en-MY" sz="2800" b="1" i="0" u="none" strike="noStrike" baseline="0" dirty="0" smtClean="0">
                <a:solidFill>
                  <a:srgbClr val="FF0000"/>
                </a:solidFill>
              </a:rPr>
              <a:t>are groups </a:t>
            </a:r>
            <a:r>
              <a:rPr lang="en-MY" sz="2800" b="1" i="0" u="none" strike="noStrike" baseline="0" dirty="0" smtClean="0"/>
              <a:t>rather than individuals. </a:t>
            </a:r>
          </a:p>
          <a:p>
            <a:r>
              <a:rPr lang="en-MY" sz="2800" b="0" i="0" u="none" strike="noStrike" baseline="0" dirty="0" smtClean="0"/>
              <a:t>•A </a:t>
            </a:r>
            <a:r>
              <a:rPr lang="en-MY" sz="2800" b="1" i="0" u="none" strike="noStrike" baseline="0" dirty="0" smtClean="0"/>
              <a:t>sample of such clusters is then selected. </a:t>
            </a:r>
          </a:p>
          <a:p>
            <a:r>
              <a:rPr lang="en-MY" sz="2800" b="0" i="0" u="none" strike="noStrike" baseline="0" dirty="0" smtClean="0"/>
              <a:t>•</a:t>
            </a:r>
            <a:r>
              <a:rPr lang="en-MY" sz="2800" b="1" i="0" u="none" strike="noStrike" baseline="0" dirty="0" smtClean="0">
                <a:solidFill>
                  <a:srgbClr val="FF0000"/>
                </a:solidFill>
              </a:rPr>
              <a:t>All units </a:t>
            </a:r>
            <a:r>
              <a:rPr lang="en-MY" sz="2800" b="0" i="0" u="none" strike="noStrike" baseline="0" dirty="0" smtClean="0"/>
              <a:t>from the selected clusters are studied. </a:t>
            </a:r>
          </a:p>
        </p:txBody>
      </p:sp>
      <p:sp>
        <p:nvSpPr>
          <p:cNvPr id="3" name="Date Placeholder 2"/>
          <p:cNvSpPr>
            <a:spLocks noGrp="1"/>
          </p:cNvSpPr>
          <p:nvPr>
            <p:ph type="dt" sz="half" idx="10"/>
          </p:nvPr>
        </p:nvSpPr>
        <p:spPr/>
        <p:txBody>
          <a:bodyPr/>
          <a:lstStyle/>
          <a:p>
            <a:fld id="{2D0A23D3-EFCF-4894-B430-0FE7804F45BB}"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14</a:t>
            </a:fld>
            <a:endParaRPr lang="en-MY"/>
          </a:p>
        </p:txBody>
      </p:sp>
      <p:sp>
        <p:nvSpPr>
          <p:cNvPr id="5" name="Rectangle 4"/>
          <p:cNvSpPr/>
          <p:nvPr/>
        </p:nvSpPr>
        <p:spPr>
          <a:xfrm>
            <a:off x="6553200" y="5815"/>
            <a:ext cx="2557232" cy="1446550"/>
          </a:xfrm>
          <a:prstGeom prst="rect">
            <a:avLst/>
          </a:prstGeom>
          <a:ln w="28575">
            <a:solidFill>
              <a:srgbClr val="FF0000"/>
            </a:solidFill>
          </a:ln>
        </p:spPr>
        <p:txBody>
          <a:bodyPr wrap="square">
            <a:spAutoFit/>
          </a:bodyPr>
          <a:lstStyle/>
          <a:p>
            <a:pPr lvl="0"/>
            <a:r>
              <a:rPr lang="en-MY" dirty="0">
                <a:solidFill>
                  <a:prstClr val="black"/>
                </a:solidFill>
              </a:rPr>
              <a:t>•</a:t>
            </a:r>
            <a:r>
              <a:rPr lang="en-MY" sz="1400" b="1" dirty="0">
                <a:solidFill>
                  <a:prstClr val="black"/>
                </a:solidFill>
              </a:rPr>
              <a:t>Simple Random Sampling</a:t>
            </a:r>
            <a:r>
              <a:rPr lang="en-MY" sz="1400" b="1" dirty="0">
                <a:solidFill>
                  <a:srgbClr val="4F81BD"/>
                </a:solidFill>
              </a:rPr>
              <a:t>, </a:t>
            </a:r>
          </a:p>
          <a:p>
            <a:pPr lvl="0"/>
            <a:r>
              <a:rPr lang="en-MY" sz="1400" b="1" dirty="0">
                <a:solidFill>
                  <a:srgbClr val="4F81BD"/>
                </a:solidFill>
              </a:rPr>
              <a:t>•</a:t>
            </a:r>
            <a:r>
              <a:rPr lang="en-MY" sz="1400" b="1" dirty="0">
                <a:solidFill>
                  <a:srgbClr val="002060"/>
                </a:solidFill>
              </a:rPr>
              <a:t>Systematic Random Sampling, </a:t>
            </a:r>
          </a:p>
          <a:p>
            <a:pPr lvl="0"/>
            <a:r>
              <a:rPr lang="en-MY" sz="1400" b="1" dirty="0">
                <a:solidFill>
                  <a:srgbClr val="002060"/>
                </a:solidFill>
              </a:rPr>
              <a:t>•Stratified Random Sampling, </a:t>
            </a:r>
          </a:p>
          <a:p>
            <a:pPr lvl="0"/>
            <a:r>
              <a:rPr lang="en-MY" sz="1400" b="1" dirty="0">
                <a:solidFill>
                  <a:srgbClr val="002060"/>
                </a:solidFill>
              </a:rPr>
              <a:t>•Cluster Sampling </a:t>
            </a:r>
          </a:p>
          <a:p>
            <a:pPr lvl="0"/>
            <a:r>
              <a:rPr lang="en-MY" sz="1400" b="1" dirty="0">
                <a:solidFill>
                  <a:srgbClr val="002060"/>
                </a:solidFill>
              </a:rPr>
              <a:t>•Multistage Sampling. </a:t>
            </a:r>
          </a:p>
          <a:p>
            <a:pPr lvl="0"/>
            <a:r>
              <a:rPr lang="en-MY" sz="1400" b="1" dirty="0">
                <a:solidFill>
                  <a:srgbClr val="002060"/>
                </a:solidFill>
              </a:rPr>
              <a:t>•Multiphase sampling </a:t>
            </a:r>
          </a:p>
        </p:txBody>
      </p:sp>
    </p:spTree>
    <p:extLst>
      <p:ext uri="{BB962C8B-B14F-4D97-AF65-F5344CB8AC3E}">
        <p14:creationId xmlns:p14="http://schemas.microsoft.com/office/powerpoint/2010/main" val="941719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989" y="747628"/>
            <a:ext cx="8856984" cy="3647152"/>
          </a:xfrm>
          <a:prstGeom prst="rect">
            <a:avLst/>
          </a:prstGeom>
        </p:spPr>
        <p:txBody>
          <a:bodyPr wrap="square">
            <a:spAutoFit/>
          </a:bodyPr>
          <a:lstStyle/>
          <a:p>
            <a:endParaRPr lang="en-MY" sz="700" dirty="0"/>
          </a:p>
          <a:p>
            <a:r>
              <a:rPr lang="en-MY" sz="2800" b="0" i="0" u="none" strike="noStrike" baseline="0" dirty="0" smtClean="0"/>
              <a:t>•</a:t>
            </a:r>
            <a:r>
              <a:rPr lang="en-MY" sz="2800" b="1" i="0" u="none" strike="noStrike" baseline="0" dirty="0" smtClean="0">
                <a:solidFill>
                  <a:srgbClr val="FF0000"/>
                </a:solidFill>
              </a:rPr>
              <a:t>Two types of cluster sampling methods</a:t>
            </a:r>
            <a:r>
              <a:rPr lang="en-MY" sz="2800" b="1" i="0" u="none" strike="noStrike" baseline="0" dirty="0" smtClean="0"/>
              <a:t>. </a:t>
            </a:r>
          </a:p>
          <a:p>
            <a:r>
              <a:rPr lang="en-MY" sz="2800" b="1" i="0" u="none" strike="noStrike" baseline="0" dirty="0" smtClean="0">
                <a:solidFill>
                  <a:srgbClr val="0070C0"/>
                </a:solidFill>
              </a:rPr>
              <a:t>–</a:t>
            </a:r>
            <a:r>
              <a:rPr lang="en-MY" sz="2800" b="1" dirty="0">
                <a:solidFill>
                  <a:srgbClr val="0070C0"/>
                </a:solidFill>
              </a:rPr>
              <a:t>One-stage sampling</a:t>
            </a:r>
            <a:r>
              <a:rPr lang="en-MY" sz="2800" dirty="0">
                <a:solidFill>
                  <a:srgbClr val="0070C0"/>
                </a:solidFill>
              </a:rPr>
              <a:t>. </a:t>
            </a:r>
            <a:endParaRPr lang="en-MY" sz="2800" dirty="0" smtClean="0">
              <a:solidFill>
                <a:srgbClr val="0070C0"/>
              </a:solidFill>
            </a:endParaRPr>
          </a:p>
          <a:p>
            <a:r>
              <a:rPr lang="en-MY" sz="2800" dirty="0"/>
              <a:t> </a:t>
            </a:r>
            <a:r>
              <a:rPr lang="en-MY" sz="2800" dirty="0" smtClean="0"/>
              <a:t> </a:t>
            </a:r>
            <a:r>
              <a:rPr lang="en-MY" sz="2800" b="1" dirty="0" smtClean="0">
                <a:solidFill>
                  <a:srgbClr val="FF0000"/>
                </a:solidFill>
              </a:rPr>
              <a:t>All </a:t>
            </a:r>
            <a:r>
              <a:rPr lang="en-MY" sz="2800" b="1" dirty="0">
                <a:solidFill>
                  <a:srgbClr val="FF0000"/>
                </a:solidFill>
              </a:rPr>
              <a:t>of the elements </a:t>
            </a:r>
            <a:r>
              <a:rPr lang="en-MY" sz="2800" dirty="0"/>
              <a:t>within selected clusters are included in the sample. </a:t>
            </a:r>
          </a:p>
          <a:p>
            <a:endParaRPr lang="en-MY" sz="2800" b="0" i="0" u="none" strike="noStrike" baseline="0" dirty="0" smtClean="0"/>
          </a:p>
          <a:p>
            <a:r>
              <a:rPr lang="en-MY" sz="2800" b="0" i="0" u="none" strike="noStrike" baseline="0" dirty="0" smtClean="0"/>
              <a:t>–</a:t>
            </a:r>
            <a:r>
              <a:rPr lang="en-MY" sz="2800" b="1" dirty="0">
                <a:solidFill>
                  <a:srgbClr val="0070C0"/>
                </a:solidFill>
              </a:rPr>
              <a:t>Two-stage sampling. </a:t>
            </a:r>
            <a:endParaRPr lang="en-MY" sz="2800" b="1" dirty="0" smtClean="0">
              <a:solidFill>
                <a:srgbClr val="0070C0"/>
              </a:solidFill>
            </a:endParaRPr>
          </a:p>
          <a:p>
            <a:r>
              <a:rPr lang="en-MY" sz="2800" dirty="0" smtClean="0"/>
              <a:t>A </a:t>
            </a:r>
            <a:r>
              <a:rPr lang="en-MY" sz="2800" dirty="0">
                <a:solidFill>
                  <a:srgbClr val="FF0000"/>
                </a:solidFill>
              </a:rPr>
              <a:t>subset of elements </a:t>
            </a:r>
            <a:r>
              <a:rPr lang="en-MY" sz="2800" dirty="0"/>
              <a:t>within selected clusters are </a:t>
            </a:r>
            <a:r>
              <a:rPr lang="en-MY" sz="2800" b="1" dirty="0"/>
              <a:t>randomly </a:t>
            </a:r>
            <a:r>
              <a:rPr lang="en-MY" sz="2800" b="1" dirty="0" smtClean="0"/>
              <a:t>select  </a:t>
            </a:r>
            <a:r>
              <a:rPr lang="en-MY" sz="2800" b="1" i="0" u="none" strike="noStrike" baseline="0" dirty="0" smtClean="0"/>
              <a:t>selected for</a:t>
            </a:r>
            <a:r>
              <a:rPr lang="en-MY" sz="2800" b="0" i="0" u="none" strike="noStrike" baseline="0" dirty="0" smtClean="0"/>
              <a:t> </a:t>
            </a:r>
            <a:r>
              <a:rPr lang="en-MY" sz="2800" dirty="0">
                <a:solidFill>
                  <a:srgbClr val="000000"/>
                </a:solidFill>
              </a:rPr>
              <a:t>i</a:t>
            </a:r>
            <a:r>
              <a:rPr lang="en-MY" sz="2800" b="0" i="0" u="none" strike="noStrike" baseline="0" dirty="0" smtClean="0"/>
              <a:t>nclusion in the sample </a:t>
            </a:r>
          </a:p>
        </p:txBody>
      </p:sp>
      <p:sp>
        <p:nvSpPr>
          <p:cNvPr id="3" name="Rectangle 2"/>
          <p:cNvSpPr/>
          <p:nvPr/>
        </p:nvSpPr>
        <p:spPr>
          <a:xfrm>
            <a:off x="683568" y="476672"/>
            <a:ext cx="3034613" cy="369332"/>
          </a:xfrm>
          <a:prstGeom prst="rect">
            <a:avLst/>
          </a:prstGeom>
        </p:spPr>
        <p:txBody>
          <a:bodyPr wrap="none">
            <a:spAutoFit/>
          </a:bodyPr>
          <a:lstStyle/>
          <a:p>
            <a:r>
              <a:rPr lang="en-MY" dirty="0" smtClean="0"/>
              <a:t>  Cont.  ….CLUSTER SAMPLING </a:t>
            </a:r>
            <a:endParaRPr lang="en-MY" dirty="0"/>
          </a:p>
        </p:txBody>
      </p:sp>
      <p:sp>
        <p:nvSpPr>
          <p:cNvPr id="4" name="Date Placeholder 3"/>
          <p:cNvSpPr>
            <a:spLocks noGrp="1"/>
          </p:cNvSpPr>
          <p:nvPr>
            <p:ph type="dt" sz="half" idx="10"/>
          </p:nvPr>
        </p:nvSpPr>
        <p:spPr/>
        <p:txBody>
          <a:bodyPr/>
          <a:lstStyle/>
          <a:p>
            <a:fld id="{AB15DCE1-7073-447D-B90A-561863095440}" type="datetime1">
              <a:rPr lang="en-MY" smtClean="0"/>
              <a:t>21/7/2023</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15</a:t>
            </a:fld>
            <a:endParaRPr lang="en-MY"/>
          </a:p>
        </p:txBody>
      </p:sp>
    </p:spTree>
    <p:extLst>
      <p:ext uri="{BB962C8B-B14F-4D97-AF65-F5344CB8AC3E}">
        <p14:creationId xmlns:p14="http://schemas.microsoft.com/office/powerpoint/2010/main" val="1078643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20688"/>
            <a:ext cx="8640960" cy="4278094"/>
          </a:xfrm>
          <a:prstGeom prst="rect">
            <a:avLst/>
          </a:prstGeom>
        </p:spPr>
        <p:txBody>
          <a:bodyPr wrap="square">
            <a:spAutoFit/>
          </a:bodyPr>
          <a:lstStyle/>
          <a:p>
            <a:endParaRPr lang="en-MY" sz="2000" dirty="0">
              <a:solidFill>
                <a:srgbClr val="000000"/>
              </a:solidFill>
            </a:endParaRPr>
          </a:p>
          <a:p>
            <a:r>
              <a:rPr lang="en-MY" sz="2800" b="1" dirty="0">
                <a:solidFill>
                  <a:srgbClr val="FF0000"/>
                </a:solidFill>
              </a:rPr>
              <a:t>MULTISTAGE SAMPLING </a:t>
            </a:r>
          </a:p>
          <a:p>
            <a:r>
              <a:rPr lang="en-MY" sz="2800" b="0" i="0" u="none" strike="noStrike" baseline="0" dirty="0" smtClean="0"/>
              <a:t>•The </a:t>
            </a:r>
            <a:r>
              <a:rPr lang="en-MY" sz="2800" dirty="0" smtClean="0"/>
              <a:t>Complex </a:t>
            </a:r>
            <a:r>
              <a:rPr lang="en-MY" sz="2800" dirty="0"/>
              <a:t>form of cluster sampling in which two or more levels of units are embedded one in the other. </a:t>
            </a:r>
            <a:endParaRPr lang="en-MY" sz="2800" dirty="0" smtClean="0"/>
          </a:p>
          <a:p>
            <a:endParaRPr lang="en-MY" sz="2800" dirty="0"/>
          </a:p>
          <a:p>
            <a:r>
              <a:rPr lang="en-MY" sz="2800" b="0" i="0" u="none" strike="noStrike" baseline="0" dirty="0" smtClean="0"/>
              <a:t>–</a:t>
            </a:r>
            <a:r>
              <a:rPr lang="en-MY" sz="2800" b="1" i="0" u="none" strike="noStrike" baseline="0" dirty="0" smtClean="0">
                <a:solidFill>
                  <a:schemeClr val="tx2"/>
                </a:solidFill>
              </a:rPr>
              <a:t>First stage</a:t>
            </a:r>
            <a:r>
              <a:rPr lang="en-MY" sz="2800" b="0" i="0" u="none" strike="noStrike" baseline="0" dirty="0" smtClean="0"/>
              <a:t>, </a:t>
            </a:r>
            <a:r>
              <a:rPr lang="en-MY" sz="2800" b="1" i="0" u="none" strike="noStrike" baseline="0" dirty="0" smtClean="0">
                <a:solidFill>
                  <a:srgbClr val="FF0000"/>
                </a:solidFill>
              </a:rPr>
              <a:t>a random number of districts </a:t>
            </a:r>
            <a:r>
              <a:rPr lang="en-MY" sz="2800" b="1" i="0" u="none" strike="noStrike" baseline="0" dirty="0" smtClean="0"/>
              <a:t>chosen in all states. </a:t>
            </a:r>
          </a:p>
          <a:p>
            <a:r>
              <a:rPr lang="en-MY" sz="2800" b="0" i="0" u="none" strike="noStrike" baseline="0" dirty="0" smtClean="0"/>
              <a:t>–Followed by a  </a:t>
            </a:r>
            <a:r>
              <a:rPr lang="en-MY" sz="2800" b="1" i="0" u="none" strike="noStrike" baseline="0" dirty="0" smtClean="0">
                <a:solidFill>
                  <a:srgbClr val="FF0000"/>
                </a:solidFill>
              </a:rPr>
              <a:t>random number of villages</a:t>
            </a:r>
            <a:r>
              <a:rPr lang="en-MY" sz="2800" b="0" i="0" u="none" strike="noStrike" baseline="0" dirty="0" smtClean="0"/>
              <a:t>. </a:t>
            </a:r>
          </a:p>
          <a:p>
            <a:endParaRPr lang="en-MY" sz="2800" b="0" i="0" u="none" strike="noStrike" baseline="0" dirty="0" smtClean="0"/>
          </a:p>
          <a:p>
            <a:r>
              <a:rPr lang="en-MY" sz="2800" b="0" i="0" u="none" strike="noStrike" baseline="0" dirty="0" smtClean="0"/>
              <a:t>–</a:t>
            </a:r>
            <a:r>
              <a:rPr lang="en-MY" sz="2800" b="1" i="0" u="none" strike="noStrike" baseline="0" dirty="0" smtClean="0">
                <a:solidFill>
                  <a:schemeClr val="tx2"/>
                </a:solidFill>
              </a:rPr>
              <a:t>Then third </a:t>
            </a:r>
            <a:r>
              <a:rPr lang="en-MY" sz="2800" b="0" i="0" u="none" strike="noStrike" baseline="0" dirty="0" smtClean="0"/>
              <a:t>stage </a:t>
            </a:r>
            <a:r>
              <a:rPr lang="en-MY" sz="2800" b="1" i="0" u="none" strike="noStrike" baseline="0" dirty="0" smtClean="0">
                <a:solidFill>
                  <a:srgbClr val="FF0000"/>
                </a:solidFill>
              </a:rPr>
              <a:t>units will be houses </a:t>
            </a:r>
          </a:p>
        </p:txBody>
      </p:sp>
      <p:sp>
        <p:nvSpPr>
          <p:cNvPr id="3" name="Date Placeholder 2"/>
          <p:cNvSpPr>
            <a:spLocks noGrp="1"/>
          </p:cNvSpPr>
          <p:nvPr>
            <p:ph type="dt" sz="half" idx="10"/>
          </p:nvPr>
        </p:nvSpPr>
        <p:spPr/>
        <p:txBody>
          <a:bodyPr/>
          <a:lstStyle/>
          <a:p>
            <a:fld id="{C6163D1B-079B-4E18-BC8A-9F3552BFBC94}"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16</a:t>
            </a:fld>
            <a:endParaRPr lang="en-MY"/>
          </a:p>
        </p:txBody>
      </p:sp>
      <p:sp>
        <p:nvSpPr>
          <p:cNvPr id="5" name="Rectangle 4"/>
          <p:cNvSpPr/>
          <p:nvPr/>
        </p:nvSpPr>
        <p:spPr>
          <a:xfrm>
            <a:off x="6524600" y="-29223"/>
            <a:ext cx="2557232" cy="1446550"/>
          </a:xfrm>
          <a:prstGeom prst="rect">
            <a:avLst/>
          </a:prstGeom>
          <a:ln w="28575">
            <a:solidFill>
              <a:srgbClr val="FF0000"/>
            </a:solidFill>
          </a:ln>
        </p:spPr>
        <p:txBody>
          <a:bodyPr wrap="square">
            <a:spAutoFit/>
          </a:bodyPr>
          <a:lstStyle/>
          <a:p>
            <a:pPr lvl="0"/>
            <a:r>
              <a:rPr lang="en-MY" dirty="0">
                <a:solidFill>
                  <a:prstClr val="black"/>
                </a:solidFill>
              </a:rPr>
              <a:t>•</a:t>
            </a:r>
            <a:r>
              <a:rPr lang="en-MY" sz="1400" b="1" dirty="0">
                <a:solidFill>
                  <a:prstClr val="black"/>
                </a:solidFill>
              </a:rPr>
              <a:t>Simple Random Sampling</a:t>
            </a:r>
            <a:r>
              <a:rPr lang="en-MY" sz="1400" b="1" dirty="0">
                <a:solidFill>
                  <a:srgbClr val="4F81BD"/>
                </a:solidFill>
              </a:rPr>
              <a:t>, </a:t>
            </a:r>
          </a:p>
          <a:p>
            <a:pPr lvl="0"/>
            <a:r>
              <a:rPr lang="en-MY" sz="1400" b="1" dirty="0">
                <a:solidFill>
                  <a:srgbClr val="4F81BD"/>
                </a:solidFill>
              </a:rPr>
              <a:t>•</a:t>
            </a:r>
            <a:r>
              <a:rPr lang="en-MY" sz="1400" b="1" dirty="0">
                <a:solidFill>
                  <a:srgbClr val="002060"/>
                </a:solidFill>
              </a:rPr>
              <a:t>Systematic Random Sampling, </a:t>
            </a:r>
          </a:p>
          <a:p>
            <a:pPr lvl="0"/>
            <a:r>
              <a:rPr lang="en-MY" sz="1400" b="1" dirty="0">
                <a:solidFill>
                  <a:srgbClr val="002060"/>
                </a:solidFill>
              </a:rPr>
              <a:t>•Stratified Random Sampling, </a:t>
            </a:r>
          </a:p>
          <a:p>
            <a:pPr lvl="0"/>
            <a:r>
              <a:rPr lang="en-MY" sz="1400" b="1" dirty="0">
                <a:solidFill>
                  <a:srgbClr val="002060"/>
                </a:solidFill>
              </a:rPr>
              <a:t>•Cluster Sampling </a:t>
            </a:r>
          </a:p>
          <a:p>
            <a:pPr lvl="0"/>
            <a:r>
              <a:rPr lang="en-MY" sz="1400" b="1" dirty="0">
                <a:solidFill>
                  <a:srgbClr val="002060"/>
                </a:solidFill>
              </a:rPr>
              <a:t>•</a:t>
            </a:r>
            <a:r>
              <a:rPr lang="en-MY" sz="1400" b="1" dirty="0">
                <a:solidFill>
                  <a:srgbClr val="FF0000"/>
                </a:solidFill>
              </a:rPr>
              <a:t>Multistage Sampling. </a:t>
            </a:r>
          </a:p>
          <a:p>
            <a:pPr lvl="0"/>
            <a:r>
              <a:rPr lang="en-MY" sz="1400" b="1" dirty="0">
                <a:solidFill>
                  <a:srgbClr val="002060"/>
                </a:solidFill>
              </a:rPr>
              <a:t>•Multiphase sampling </a:t>
            </a:r>
          </a:p>
        </p:txBody>
      </p:sp>
    </p:spTree>
    <p:extLst>
      <p:ext uri="{BB962C8B-B14F-4D97-AF65-F5344CB8AC3E}">
        <p14:creationId xmlns:p14="http://schemas.microsoft.com/office/powerpoint/2010/main" val="3254310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23528" y="1052741"/>
          <a:ext cx="8568952" cy="5328586"/>
        </p:xfrm>
        <a:graphic>
          <a:graphicData uri="http://schemas.openxmlformats.org/drawingml/2006/table">
            <a:tbl>
              <a:tblPr firstRow="1" firstCol="1" bandRow="1">
                <a:tableStyleId>{5C22544A-7EE6-4342-B048-85BDC9FD1C3A}</a:tableStyleId>
              </a:tblPr>
              <a:tblGrid>
                <a:gridCol w="2227446">
                  <a:extLst>
                    <a:ext uri="{9D8B030D-6E8A-4147-A177-3AD203B41FA5}">
                      <a16:colId xmlns:a16="http://schemas.microsoft.com/office/drawing/2014/main" val="2318146879"/>
                    </a:ext>
                  </a:extLst>
                </a:gridCol>
                <a:gridCol w="1627264">
                  <a:extLst>
                    <a:ext uri="{9D8B030D-6E8A-4147-A177-3AD203B41FA5}">
                      <a16:colId xmlns:a16="http://schemas.microsoft.com/office/drawing/2014/main" val="548438294"/>
                    </a:ext>
                  </a:extLst>
                </a:gridCol>
                <a:gridCol w="2599260">
                  <a:extLst>
                    <a:ext uri="{9D8B030D-6E8A-4147-A177-3AD203B41FA5}">
                      <a16:colId xmlns:a16="http://schemas.microsoft.com/office/drawing/2014/main" val="1669338380"/>
                    </a:ext>
                  </a:extLst>
                </a:gridCol>
                <a:gridCol w="2114982">
                  <a:extLst>
                    <a:ext uri="{9D8B030D-6E8A-4147-A177-3AD203B41FA5}">
                      <a16:colId xmlns:a16="http://schemas.microsoft.com/office/drawing/2014/main" val="3797626893"/>
                    </a:ext>
                  </a:extLst>
                </a:gridCol>
              </a:tblGrid>
              <a:tr h="1030061">
                <a:tc>
                  <a:txBody>
                    <a:bodyPr/>
                    <a:lstStyle/>
                    <a:p>
                      <a:pPr algn="ctr">
                        <a:spcAft>
                          <a:spcPts val="0"/>
                        </a:spcAft>
                      </a:pPr>
                      <a:r>
                        <a:rPr lang="en-US" sz="2800" dirty="0">
                          <a:effectLst/>
                        </a:rPr>
                        <a:t>faculty</a:t>
                      </a:r>
                      <a:endParaRPr lang="en-US" sz="2800" b="1" dirty="0">
                        <a:solidFill>
                          <a:srgbClr val="FEFFFE"/>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dirty="0">
                          <a:effectLst/>
                        </a:rPr>
                        <a:t>original size  N</a:t>
                      </a:r>
                      <a:endParaRPr lang="en-US" sz="2800" b="1" dirty="0">
                        <a:solidFill>
                          <a:srgbClr val="FEFFFE"/>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dirty="0">
                          <a:effectLst/>
                        </a:rPr>
                        <a:t>percent</a:t>
                      </a:r>
                      <a:endParaRPr lang="en-US" sz="2800" b="1" dirty="0">
                        <a:solidFill>
                          <a:srgbClr val="FEFFFE"/>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a:effectLst/>
                        </a:rPr>
                        <a:t>sample size</a:t>
                      </a:r>
                      <a:endParaRPr lang="en-US" sz="2800" b="1">
                        <a:solidFill>
                          <a:srgbClr val="FEFFFE"/>
                        </a:solidFill>
                        <a:effectLst/>
                        <a:latin typeface="Helvetica Neue"/>
                        <a:ea typeface="Arial Unicode MS"/>
                        <a:cs typeface="Arial Unicode MS"/>
                      </a:endParaRPr>
                    </a:p>
                  </a:txBody>
                  <a:tcPr marL="50800" marR="50800" marT="50800" marB="50800"/>
                </a:tc>
                <a:extLst>
                  <a:ext uri="{0D108BD9-81ED-4DB2-BD59-A6C34878D82A}">
                    <a16:rowId xmlns:a16="http://schemas.microsoft.com/office/drawing/2014/main" val="3992268001"/>
                  </a:ext>
                </a:extLst>
              </a:tr>
              <a:tr h="614075">
                <a:tc>
                  <a:txBody>
                    <a:bodyPr/>
                    <a:lstStyle/>
                    <a:p>
                      <a:pPr algn="ctr">
                        <a:spcAft>
                          <a:spcPts val="0"/>
                        </a:spcAft>
                      </a:pPr>
                      <a:r>
                        <a:rPr lang="it-IT" sz="2800">
                          <a:effectLst/>
                        </a:rPr>
                        <a:t>Medicine</a:t>
                      </a:r>
                      <a:endParaRPr lang="en-US" sz="2800" b="1">
                        <a:solidFill>
                          <a:srgbClr val="004C7F"/>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a:effectLst/>
                        </a:rPr>
                        <a:t>2620</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pt-PT" sz="2800" dirty="0">
                          <a:effectLst/>
                        </a:rPr>
                        <a:t>0.055×2620</a:t>
                      </a:r>
                      <a:endParaRPr lang="en-US" sz="2800" dirty="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dirty="0">
                          <a:effectLst/>
                        </a:rPr>
                        <a:t>144</a:t>
                      </a:r>
                      <a:endParaRPr lang="en-US" sz="2800" dirty="0">
                        <a:solidFill>
                          <a:srgbClr val="000000"/>
                        </a:solidFill>
                        <a:effectLst/>
                        <a:latin typeface="Helvetica Neue"/>
                        <a:ea typeface="Arial Unicode MS"/>
                        <a:cs typeface="Arial Unicode MS"/>
                      </a:endParaRPr>
                    </a:p>
                  </a:txBody>
                  <a:tcPr marL="50800" marR="50800" marT="50800" marB="50800"/>
                </a:tc>
                <a:extLst>
                  <a:ext uri="{0D108BD9-81ED-4DB2-BD59-A6C34878D82A}">
                    <a16:rowId xmlns:a16="http://schemas.microsoft.com/office/drawing/2014/main" val="1801542062"/>
                  </a:ext>
                </a:extLst>
              </a:tr>
              <a:tr h="614075">
                <a:tc>
                  <a:txBody>
                    <a:bodyPr/>
                    <a:lstStyle/>
                    <a:p>
                      <a:pPr algn="ctr">
                        <a:spcAft>
                          <a:spcPts val="0"/>
                        </a:spcAft>
                      </a:pPr>
                      <a:r>
                        <a:rPr lang="en-US" sz="2800">
                          <a:effectLst/>
                        </a:rPr>
                        <a:t>nursing</a:t>
                      </a:r>
                      <a:endParaRPr lang="en-US" sz="2800" b="1">
                        <a:solidFill>
                          <a:srgbClr val="004C7F"/>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a:effectLst/>
                        </a:rPr>
                        <a:t>658</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pt-PT" sz="2800">
                          <a:effectLst/>
                        </a:rPr>
                        <a:t>0.055×</a:t>
                      </a:r>
                      <a:r>
                        <a:rPr lang="ru-RU" sz="2800">
                          <a:effectLst/>
                        </a:rPr>
                        <a:t>658</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dirty="0">
                          <a:effectLst/>
                        </a:rPr>
                        <a:t>37</a:t>
                      </a:r>
                      <a:endParaRPr lang="en-US" sz="2800" dirty="0">
                        <a:solidFill>
                          <a:srgbClr val="000000"/>
                        </a:solidFill>
                        <a:effectLst/>
                        <a:latin typeface="Helvetica Neue"/>
                        <a:ea typeface="Arial Unicode MS"/>
                        <a:cs typeface="Arial Unicode MS"/>
                      </a:endParaRPr>
                    </a:p>
                  </a:txBody>
                  <a:tcPr marL="50800" marR="50800" marT="50800" marB="50800"/>
                </a:tc>
                <a:extLst>
                  <a:ext uri="{0D108BD9-81ED-4DB2-BD59-A6C34878D82A}">
                    <a16:rowId xmlns:a16="http://schemas.microsoft.com/office/drawing/2014/main" val="321289762"/>
                  </a:ext>
                </a:extLst>
              </a:tr>
              <a:tr h="614075">
                <a:tc>
                  <a:txBody>
                    <a:bodyPr/>
                    <a:lstStyle/>
                    <a:p>
                      <a:pPr algn="ctr">
                        <a:spcAft>
                          <a:spcPts val="0"/>
                        </a:spcAft>
                      </a:pPr>
                      <a:r>
                        <a:rPr lang="en-US" sz="2800">
                          <a:effectLst/>
                        </a:rPr>
                        <a:t>law</a:t>
                      </a:r>
                      <a:endParaRPr lang="en-US" sz="2800" b="1">
                        <a:solidFill>
                          <a:srgbClr val="004C7F"/>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a:effectLst/>
                        </a:rPr>
                        <a:t>945</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pt-PT" sz="2800">
                          <a:effectLst/>
                        </a:rPr>
                        <a:t>0.055×945</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dirty="0">
                          <a:effectLst/>
                        </a:rPr>
                        <a:t>52</a:t>
                      </a:r>
                      <a:endParaRPr lang="en-US" sz="2800" dirty="0">
                        <a:solidFill>
                          <a:srgbClr val="000000"/>
                        </a:solidFill>
                        <a:effectLst/>
                        <a:latin typeface="Helvetica Neue"/>
                        <a:ea typeface="Arial Unicode MS"/>
                        <a:cs typeface="Arial Unicode MS"/>
                      </a:endParaRPr>
                    </a:p>
                  </a:txBody>
                  <a:tcPr marL="50800" marR="50800" marT="50800" marB="50800"/>
                </a:tc>
                <a:extLst>
                  <a:ext uri="{0D108BD9-81ED-4DB2-BD59-A6C34878D82A}">
                    <a16:rowId xmlns:a16="http://schemas.microsoft.com/office/drawing/2014/main" val="3052487591"/>
                  </a:ext>
                </a:extLst>
              </a:tr>
              <a:tr h="614075">
                <a:tc>
                  <a:txBody>
                    <a:bodyPr/>
                    <a:lstStyle/>
                    <a:p>
                      <a:pPr algn="ctr">
                        <a:spcAft>
                          <a:spcPts val="0"/>
                        </a:spcAft>
                      </a:pPr>
                      <a:r>
                        <a:rPr lang="it-IT" sz="2800">
                          <a:effectLst/>
                        </a:rPr>
                        <a:t>sport</a:t>
                      </a:r>
                      <a:endParaRPr lang="en-US" sz="2800" b="1">
                        <a:solidFill>
                          <a:srgbClr val="004C7F"/>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a:effectLst/>
                        </a:rPr>
                        <a:t>1215</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pt-PT" sz="2800">
                          <a:effectLst/>
                        </a:rPr>
                        <a:t>0.055×1215</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dirty="0">
                          <a:effectLst/>
                        </a:rPr>
                        <a:t>67</a:t>
                      </a:r>
                      <a:endParaRPr lang="en-US" sz="2800" dirty="0">
                        <a:solidFill>
                          <a:srgbClr val="000000"/>
                        </a:solidFill>
                        <a:effectLst/>
                        <a:latin typeface="Helvetica Neue"/>
                        <a:ea typeface="Arial Unicode MS"/>
                        <a:cs typeface="Arial Unicode MS"/>
                      </a:endParaRPr>
                    </a:p>
                  </a:txBody>
                  <a:tcPr marL="50800" marR="50800" marT="50800" marB="50800"/>
                </a:tc>
                <a:extLst>
                  <a:ext uri="{0D108BD9-81ED-4DB2-BD59-A6C34878D82A}">
                    <a16:rowId xmlns:a16="http://schemas.microsoft.com/office/drawing/2014/main" val="3057465973"/>
                  </a:ext>
                </a:extLst>
              </a:tr>
              <a:tr h="614075">
                <a:tc>
                  <a:txBody>
                    <a:bodyPr/>
                    <a:lstStyle/>
                    <a:p>
                      <a:pPr algn="ctr">
                        <a:spcAft>
                          <a:spcPts val="0"/>
                        </a:spcAft>
                      </a:pPr>
                      <a:r>
                        <a:rPr lang="fr-FR" sz="2800">
                          <a:effectLst/>
                        </a:rPr>
                        <a:t>science</a:t>
                      </a:r>
                      <a:endParaRPr lang="en-US" sz="2800" b="1">
                        <a:solidFill>
                          <a:srgbClr val="004C7F"/>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a:effectLst/>
                        </a:rPr>
                        <a:t>1632</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pt-PT" sz="2800">
                          <a:effectLst/>
                        </a:rPr>
                        <a:t>0.055×1632</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dirty="0">
                          <a:effectLst/>
                        </a:rPr>
                        <a:t>90</a:t>
                      </a:r>
                      <a:endParaRPr lang="en-US" sz="2800" dirty="0">
                        <a:solidFill>
                          <a:srgbClr val="000000"/>
                        </a:solidFill>
                        <a:effectLst/>
                        <a:latin typeface="Helvetica Neue"/>
                        <a:ea typeface="Arial Unicode MS"/>
                        <a:cs typeface="Arial Unicode MS"/>
                      </a:endParaRPr>
                    </a:p>
                  </a:txBody>
                  <a:tcPr marL="50800" marR="50800" marT="50800" marB="50800"/>
                </a:tc>
                <a:extLst>
                  <a:ext uri="{0D108BD9-81ED-4DB2-BD59-A6C34878D82A}">
                    <a16:rowId xmlns:a16="http://schemas.microsoft.com/office/drawing/2014/main" val="1118436309"/>
                  </a:ext>
                </a:extLst>
              </a:tr>
              <a:tr h="614075">
                <a:tc>
                  <a:txBody>
                    <a:bodyPr/>
                    <a:lstStyle/>
                    <a:p>
                      <a:pPr algn="ctr">
                        <a:spcAft>
                          <a:spcPts val="0"/>
                        </a:spcAft>
                      </a:pPr>
                      <a:r>
                        <a:rPr lang="nl-NL" sz="2800">
                          <a:effectLst/>
                        </a:rPr>
                        <a:t>engineering</a:t>
                      </a:r>
                      <a:endParaRPr lang="en-US" sz="2800" b="1">
                        <a:solidFill>
                          <a:srgbClr val="004C7F"/>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dirty="0">
                          <a:effectLst/>
                        </a:rPr>
                        <a:t>1989</a:t>
                      </a:r>
                      <a:endParaRPr lang="en-US" sz="2800" dirty="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pt-PT" sz="2800">
                          <a:effectLst/>
                        </a:rPr>
                        <a:t>0.055×1989</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dirty="0">
                          <a:effectLst/>
                        </a:rPr>
                        <a:t>110</a:t>
                      </a:r>
                      <a:endParaRPr lang="en-US" sz="2800" dirty="0">
                        <a:solidFill>
                          <a:srgbClr val="000000"/>
                        </a:solidFill>
                        <a:effectLst/>
                        <a:latin typeface="Helvetica Neue"/>
                        <a:ea typeface="Arial Unicode MS"/>
                        <a:cs typeface="Arial Unicode MS"/>
                      </a:endParaRPr>
                    </a:p>
                  </a:txBody>
                  <a:tcPr marL="50800" marR="50800" marT="50800" marB="50800"/>
                </a:tc>
                <a:extLst>
                  <a:ext uri="{0D108BD9-81ED-4DB2-BD59-A6C34878D82A}">
                    <a16:rowId xmlns:a16="http://schemas.microsoft.com/office/drawing/2014/main" val="3175241199"/>
                  </a:ext>
                </a:extLst>
              </a:tr>
              <a:tr h="614075">
                <a:tc>
                  <a:txBody>
                    <a:bodyPr/>
                    <a:lstStyle/>
                    <a:p>
                      <a:pPr algn="ctr">
                        <a:spcAft>
                          <a:spcPts val="0"/>
                        </a:spcAft>
                      </a:pPr>
                      <a:r>
                        <a:rPr lang="fr-FR" sz="2800">
                          <a:effectLst/>
                        </a:rPr>
                        <a:t>total</a:t>
                      </a:r>
                      <a:endParaRPr lang="en-US" sz="2800" b="1">
                        <a:solidFill>
                          <a:srgbClr val="004C7F"/>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a:effectLst/>
                        </a:rPr>
                        <a:t>9059</a:t>
                      </a:r>
                      <a:endParaRPr lang="en-US" sz="2800">
                        <a:solidFill>
                          <a:srgbClr val="000000"/>
                        </a:solidFill>
                        <a:effectLst/>
                        <a:latin typeface="Helvetica Neue"/>
                        <a:ea typeface="Arial Unicode MS"/>
                        <a:cs typeface="Arial Unicode MS"/>
                      </a:endParaRPr>
                    </a:p>
                  </a:txBody>
                  <a:tcPr marL="50800" marR="50800" marT="50800" marB="50800"/>
                </a:tc>
                <a:tc>
                  <a:txBody>
                    <a:bodyPr/>
                    <a:lstStyle/>
                    <a:p>
                      <a:pPr algn="ctr">
                        <a:spcAft>
                          <a:spcPts val="0"/>
                        </a:spcAft>
                      </a:pPr>
                      <a:r>
                        <a:rPr lang="en-US" sz="2800">
                          <a:effectLst/>
                        </a:rPr>
                        <a:t> </a:t>
                      </a:r>
                      <a:endParaRPr lang="en-US" sz="2800">
                        <a:effectLst/>
                        <a:latin typeface="Times New Roman" panose="02020603050405020304" pitchFamily="18" charset="0"/>
                        <a:ea typeface="Arial Unicode MS"/>
                      </a:endParaRPr>
                    </a:p>
                  </a:txBody>
                  <a:tcPr marL="50800" marR="50800" marT="50800" marB="50800"/>
                </a:tc>
                <a:tc>
                  <a:txBody>
                    <a:bodyPr/>
                    <a:lstStyle/>
                    <a:p>
                      <a:pPr algn="ctr">
                        <a:spcAft>
                          <a:spcPts val="0"/>
                        </a:spcAft>
                      </a:pPr>
                      <a:r>
                        <a:rPr lang="en-US" sz="2800" dirty="0">
                          <a:effectLst/>
                        </a:rPr>
                        <a:t>500</a:t>
                      </a:r>
                      <a:endParaRPr lang="en-US" sz="2800" dirty="0">
                        <a:solidFill>
                          <a:srgbClr val="000000"/>
                        </a:solidFill>
                        <a:effectLst/>
                        <a:latin typeface="Helvetica Neue"/>
                        <a:ea typeface="Arial Unicode MS"/>
                        <a:cs typeface="Arial Unicode MS"/>
                      </a:endParaRPr>
                    </a:p>
                  </a:txBody>
                  <a:tcPr marL="50800" marR="50800" marT="50800" marB="50800"/>
                </a:tc>
                <a:extLst>
                  <a:ext uri="{0D108BD9-81ED-4DB2-BD59-A6C34878D82A}">
                    <a16:rowId xmlns:a16="http://schemas.microsoft.com/office/drawing/2014/main" val="515587281"/>
                  </a:ext>
                </a:extLst>
              </a:tr>
            </a:tbl>
          </a:graphicData>
        </a:graphic>
      </p:graphicFrame>
      <p:sp>
        <p:nvSpPr>
          <p:cNvPr id="3" name="Rectangle 2"/>
          <p:cNvSpPr/>
          <p:nvPr/>
        </p:nvSpPr>
        <p:spPr>
          <a:xfrm>
            <a:off x="611560" y="188640"/>
            <a:ext cx="8352928" cy="646331"/>
          </a:xfrm>
          <a:prstGeom prst="rect">
            <a:avLst/>
          </a:prstGeom>
        </p:spPr>
        <p:txBody>
          <a:bodyPr wrap="square">
            <a:spAutoFit/>
          </a:bodyPr>
          <a:lstStyle/>
          <a:p>
            <a:pPr algn="ctr">
              <a:spcAft>
                <a:spcPts val="1000"/>
              </a:spcAft>
            </a:pPr>
            <a:r>
              <a:rPr lang="en-US" b="1" dirty="0">
                <a:solidFill>
                  <a:srgbClr val="000000"/>
                </a:solidFill>
                <a:latin typeface="Times New Roman" panose="02020603050405020304" pitchFamily="18" charset="0"/>
                <a:ea typeface="Arial Unicode MS"/>
                <a:cs typeface="Arial Unicode MS"/>
              </a:rPr>
              <a:t>table 3.1: distribution of the total sample size (500) of </a:t>
            </a:r>
            <a:r>
              <a:rPr lang="en-US" b="1" dirty="0" err="1">
                <a:solidFill>
                  <a:srgbClr val="000000"/>
                </a:solidFill>
                <a:latin typeface="Times New Roman" panose="02020603050405020304" pitchFamily="18" charset="0"/>
                <a:ea typeface="Arial Unicode MS"/>
                <a:cs typeface="Arial Unicode MS"/>
              </a:rPr>
              <a:t>mutah</a:t>
            </a:r>
            <a:r>
              <a:rPr lang="en-US" b="1" dirty="0">
                <a:solidFill>
                  <a:srgbClr val="000000"/>
                </a:solidFill>
                <a:latin typeface="Times New Roman" panose="02020603050405020304" pitchFamily="18" charset="0"/>
                <a:ea typeface="Arial Unicode MS"/>
                <a:cs typeface="Arial Unicode MS"/>
              </a:rPr>
              <a:t> university students according to the original population of each chosen faculty  </a:t>
            </a:r>
            <a:endParaRPr lang="en-US" sz="1400" dirty="0">
              <a:solidFill>
                <a:srgbClr val="000000"/>
              </a:solidFill>
              <a:effectLst/>
              <a:latin typeface="Helvetica Neue"/>
              <a:ea typeface="Arial Unicode MS"/>
              <a:cs typeface="Arial Unicode MS"/>
            </a:endParaRPr>
          </a:p>
        </p:txBody>
      </p:sp>
    </p:spTree>
    <p:extLst>
      <p:ext uri="{BB962C8B-B14F-4D97-AF65-F5344CB8AC3E}">
        <p14:creationId xmlns:p14="http://schemas.microsoft.com/office/powerpoint/2010/main" val="2325898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201962511"/>
              </p:ext>
            </p:extLst>
          </p:nvPr>
        </p:nvGraphicFramePr>
        <p:xfrm>
          <a:off x="0" y="980728"/>
          <a:ext cx="9144000" cy="557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91893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538324361"/>
              </p:ext>
            </p:extLst>
          </p:nvPr>
        </p:nvGraphicFramePr>
        <p:xfrm>
          <a:off x="0" y="1295400"/>
          <a:ext cx="91440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FBDDFDEA-2FDE-42D4-921D-9E30D2D387BA}"/>
              </a:ext>
            </a:extLst>
          </p:cNvPr>
          <p:cNvSpPr txBox="1"/>
          <p:nvPr/>
        </p:nvSpPr>
        <p:spPr>
          <a:xfrm>
            <a:off x="228324" y="5229200"/>
            <a:ext cx="8915400" cy="1015663"/>
          </a:xfrm>
          <a:prstGeom prst="rect">
            <a:avLst/>
          </a:prstGeom>
          <a:noFill/>
        </p:spPr>
        <p:txBody>
          <a:bodyPr wrap="square" rtlCol="0">
            <a:spAutoFit/>
          </a:bodyPr>
          <a:lstStyle/>
          <a:p>
            <a:r>
              <a:rPr lang="en-US" b="1" dirty="0"/>
              <a:t>Each participant had been </a:t>
            </a:r>
            <a:r>
              <a:rPr lang="en-US" sz="2000" b="1" dirty="0">
                <a:solidFill>
                  <a:srgbClr val="FF0000"/>
                </a:solidFill>
              </a:rPr>
              <a:t>interviewed face to face </a:t>
            </a:r>
            <a:r>
              <a:rPr lang="en-US" b="1" dirty="0"/>
              <a:t>directly by the researcher.</a:t>
            </a:r>
          </a:p>
          <a:p>
            <a:r>
              <a:rPr lang="en-US" sz="2000" b="1" dirty="0"/>
              <a:t>Using </a:t>
            </a:r>
            <a:r>
              <a:rPr lang="en-US" sz="2000" b="1" dirty="0">
                <a:solidFill>
                  <a:srgbClr val="002060"/>
                </a:solidFill>
              </a:rPr>
              <a:t>well constructed validated and reliable</a:t>
            </a:r>
            <a:r>
              <a:rPr lang="en-US" sz="2000" b="1" dirty="0"/>
              <a:t> questionnaire.</a:t>
            </a:r>
          </a:p>
          <a:p>
            <a:r>
              <a:rPr lang="en-US" sz="2000" b="1" dirty="0"/>
              <a:t>This questionnaire composed of  (52 items) </a:t>
            </a:r>
            <a:r>
              <a:rPr lang="en-US" sz="2000" b="1" dirty="0">
                <a:solidFill>
                  <a:srgbClr val="FF0000"/>
                </a:solidFill>
              </a:rPr>
              <a:t>four sections</a:t>
            </a:r>
            <a:r>
              <a:rPr lang="en-US" sz="2000" b="1" dirty="0"/>
              <a:t>. </a:t>
            </a:r>
          </a:p>
        </p:txBody>
      </p:sp>
    </p:spTree>
    <p:extLst>
      <p:ext uri="{BB962C8B-B14F-4D97-AF65-F5344CB8AC3E}">
        <p14:creationId xmlns:p14="http://schemas.microsoft.com/office/powerpoint/2010/main" val="1650162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83E5E149-BD70-444C-9E51-6DBE3B5C4085}" type="datetime1">
              <a:rPr lang="en-US" sz="1400" smtClean="0">
                <a:solidFill>
                  <a:schemeClr val="tx1"/>
                </a:solidFill>
              </a:rPr>
              <a:pPr eaLnBrk="1" hangingPunct="1"/>
              <a:t>7/21/2023</a:t>
            </a:fld>
            <a:endParaRPr lang="en-US" sz="1400" dirty="0" smtClean="0">
              <a:solidFill>
                <a:schemeClr val="tx1"/>
              </a:solidFill>
            </a:endParaRPr>
          </a:p>
        </p:txBody>
      </p:sp>
      <p:sp>
        <p:nvSpPr>
          <p:cNvPr id="195587"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B25AFF63-FFAC-41C7-A8A2-DD8F234FC56F}" type="slidenum">
              <a:rPr lang="ar-SA" sz="1400">
                <a:solidFill>
                  <a:schemeClr val="tx1"/>
                </a:solidFill>
              </a:rPr>
              <a:pPr algn="r" rtl="0" eaLnBrk="1" hangingPunct="1"/>
              <a:t>2</a:t>
            </a:fld>
            <a:endParaRPr lang="en-US" sz="1400" dirty="0">
              <a:solidFill>
                <a:schemeClr val="tx1"/>
              </a:solidFill>
            </a:endParaRPr>
          </a:p>
        </p:txBody>
      </p:sp>
      <p:sp>
        <p:nvSpPr>
          <p:cNvPr id="195591"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256C89B5-F6A8-4C93-9896-35EF05F260D9}" type="slidenum">
              <a:rPr lang="ar-SA" sz="1400" smtClean="0">
                <a:solidFill>
                  <a:schemeClr val="tx1"/>
                </a:solidFill>
              </a:rPr>
              <a:pPr eaLnBrk="1" hangingPunct="1"/>
              <a:t>2</a:t>
            </a:fld>
            <a:endParaRPr lang="en-US" sz="1400" dirty="0" smtClean="0">
              <a:solidFill>
                <a:schemeClr val="tx1"/>
              </a:solidFill>
            </a:endParaRPr>
          </a:p>
        </p:txBody>
      </p:sp>
      <p:sp>
        <p:nvSpPr>
          <p:cNvPr id="3" name="Rectangle 2"/>
          <p:cNvSpPr/>
          <p:nvPr/>
        </p:nvSpPr>
        <p:spPr>
          <a:xfrm>
            <a:off x="2769166" y="980728"/>
            <a:ext cx="3605667"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Biostatistics</a:t>
            </a:r>
            <a:endParaRPr lang="en-MY"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Rectangle 3"/>
          <p:cNvSpPr/>
          <p:nvPr/>
        </p:nvSpPr>
        <p:spPr>
          <a:xfrm>
            <a:off x="1971086" y="2086542"/>
            <a:ext cx="5150539"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 </a:t>
            </a:r>
            <a:r>
              <a:rPr lang="en-US" sz="4800" b="1" cap="none"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IX</a:t>
            </a:r>
            <a:endParaRPr lang="en-MY"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971600" y="4876931"/>
            <a:ext cx="7541873" cy="707886"/>
          </a:xfrm>
          <a:prstGeom prst="rect">
            <a:avLst/>
          </a:prstGeom>
          <a:noFill/>
        </p:spPr>
        <p:txBody>
          <a:bodyPr wrap="none" lIns="91440" tIns="45720" rIns="91440" bIns="45720">
            <a:spAutoFit/>
          </a:bodyPr>
          <a:lstStyle/>
          <a:p>
            <a:pPr algn="ctr"/>
            <a:r>
              <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   Dr. WAQAR    AL-KUBAISY  </a:t>
            </a:r>
            <a:endParaRPr lang="en-MY"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Rectangle 7"/>
          <p:cNvSpPr/>
          <p:nvPr/>
        </p:nvSpPr>
        <p:spPr>
          <a:xfrm>
            <a:off x="457200" y="2962394"/>
            <a:ext cx="7092585"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MY"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SAMPLING </a:t>
            </a:r>
            <a:r>
              <a:rPr lang="en-MY"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METHODS</a:t>
            </a:r>
            <a:endParaRPr lang="en-MY"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MY"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Part 2 </a:t>
            </a:r>
            <a:r>
              <a:rPr lang="en-MY"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en-MY"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Rectangle 1"/>
          <p:cNvSpPr/>
          <p:nvPr/>
        </p:nvSpPr>
        <p:spPr>
          <a:xfrm>
            <a:off x="3203848" y="5831026"/>
            <a:ext cx="2496196" cy="707886"/>
          </a:xfrm>
          <a:prstGeom prst="rect">
            <a:avLst/>
          </a:prstGeom>
        </p:spPr>
        <p:txBody>
          <a:bodyPr wrap="none">
            <a:spAutoFit/>
          </a:bodyPr>
          <a:lstStyle/>
          <a:p>
            <a:r>
              <a:rPr lang="en-MY" sz="4000" b="1" spc="5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rPr>
              <a:t>24 -7-2023</a:t>
            </a:r>
            <a:endParaRPr lang="ar-JO" dirty="0"/>
          </a:p>
        </p:txBody>
      </p:sp>
    </p:spTree>
    <p:extLst>
      <p:ext uri="{BB962C8B-B14F-4D97-AF65-F5344CB8AC3E}">
        <p14:creationId xmlns:p14="http://schemas.microsoft.com/office/powerpoint/2010/main" val="2143962424"/>
      </p:ext>
    </p:extLst>
  </p:cSld>
  <p:clrMapOvr>
    <a:masterClrMapping/>
  </p:clrMapOvr>
  <p:transition>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2276872"/>
            <a:ext cx="5400600" cy="746358"/>
          </a:xfrm>
          <a:prstGeom prst="rect">
            <a:avLst/>
          </a:prstGeom>
        </p:spPr>
        <p:txBody>
          <a:bodyPr wrap="square">
            <a:spAutoFit/>
          </a:bodyPr>
          <a:lstStyle/>
          <a:p>
            <a:endParaRPr lang="en-MY" sz="1050" dirty="0">
              <a:solidFill>
                <a:srgbClr val="000000"/>
              </a:solidFill>
            </a:endParaRPr>
          </a:p>
          <a:p>
            <a:r>
              <a:rPr lang="en-MY" sz="3200" b="1" dirty="0">
                <a:solidFill>
                  <a:srgbClr val="C00000"/>
                </a:solidFill>
              </a:rPr>
              <a:t>NON-PROBABILITY SAMPLING </a:t>
            </a:r>
          </a:p>
        </p:txBody>
      </p:sp>
      <p:sp>
        <p:nvSpPr>
          <p:cNvPr id="3" name="Date Placeholder 2"/>
          <p:cNvSpPr>
            <a:spLocks noGrp="1"/>
          </p:cNvSpPr>
          <p:nvPr>
            <p:ph type="dt" sz="half" idx="10"/>
          </p:nvPr>
        </p:nvSpPr>
        <p:spPr/>
        <p:txBody>
          <a:bodyPr/>
          <a:lstStyle/>
          <a:p>
            <a:fld id="{235AFDC4-7B61-4445-8CA7-D2A7589D4150}"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20</a:t>
            </a:fld>
            <a:endParaRPr lang="en-MY"/>
          </a:p>
        </p:txBody>
      </p:sp>
    </p:spTree>
    <p:extLst>
      <p:ext uri="{BB962C8B-B14F-4D97-AF65-F5344CB8AC3E}">
        <p14:creationId xmlns:p14="http://schemas.microsoft.com/office/powerpoint/2010/main" val="1859988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892480" cy="4308872"/>
          </a:xfrm>
          <a:prstGeom prst="rect">
            <a:avLst/>
          </a:prstGeom>
        </p:spPr>
        <p:txBody>
          <a:bodyPr wrap="square">
            <a:spAutoFit/>
          </a:bodyPr>
          <a:lstStyle/>
          <a:p>
            <a:endParaRPr lang="en-MY" sz="1400" dirty="0">
              <a:solidFill>
                <a:srgbClr val="FF0000"/>
              </a:solidFill>
            </a:endParaRPr>
          </a:p>
          <a:p>
            <a:pPr algn="ctr"/>
            <a:r>
              <a:rPr lang="en-MY" sz="3600" b="1" dirty="0">
                <a:solidFill>
                  <a:srgbClr val="C00000"/>
                </a:solidFill>
              </a:rPr>
              <a:t>NON PROBABILITY SAMPLING </a:t>
            </a:r>
          </a:p>
          <a:p>
            <a:r>
              <a:rPr lang="en-MY" sz="2800" b="0" i="0" u="none" strike="noStrike" baseline="0" dirty="0" smtClean="0"/>
              <a:t>•</a:t>
            </a:r>
            <a:r>
              <a:rPr lang="en-MY" sz="2800" dirty="0"/>
              <a:t>Any sampling method where some elements of population have </a:t>
            </a:r>
            <a:r>
              <a:rPr lang="en-MY" sz="2800" dirty="0">
                <a:solidFill>
                  <a:srgbClr val="FF0000"/>
                </a:solidFill>
              </a:rPr>
              <a:t>no chance </a:t>
            </a:r>
            <a:r>
              <a:rPr lang="en-MY" sz="2800" dirty="0"/>
              <a:t>of selection </a:t>
            </a:r>
            <a:endParaRPr lang="en-MY" sz="2800" dirty="0" smtClean="0"/>
          </a:p>
          <a:p>
            <a:r>
              <a:rPr lang="en-MY" sz="2800" b="0" i="0" u="none" strike="noStrike" baseline="0" dirty="0" smtClean="0"/>
              <a:t>•</a:t>
            </a:r>
            <a:r>
              <a:rPr lang="en-MY" sz="2800" dirty="0"/>
              <a:t>or where </a:t>
            </a:r>
            <a:r>
              <a:rPr lang="en-MY" sz="2800" b="1" dirty="0">
                <a:solidFill>
                  <a:schemeClr val="tx2"/>
                </a:solidFill>
              </a:rPr>
              <a:t>the </a:t>
            </a:r>
            <a:r>
              <a:rPr lang="en-MY" sz="2800" b="1" dirty="0">
                <a:solidFill>
                  <a:srgbClr val="FF0000"/>
                </a:solidFill>
              </a:rPr>
              <a:t>probability</a:t>
            </a:r>
            <a:r>
              <a:rPr lang="en-MY" sz="2800" b="1" dirty="0">
                <a:solidFill>
                  <a:schemeClr val="tx2"/>
                </a:solidFill>
              </a:rPr>
              <a:t> of selection </a:t>
            </a:r>
            <a:r>
              <a:rPr lang="en-MY" sz="2800" b="1" dirty="0">
                <a:solidFill>
                  <a:srgbClr val="FF0000"/>
                </a:solidFill>
              </a:rPr>
              <a:t>can't be </a:t>
            </a:r>
            <a:r>
              <a:rPr lang="en-MY" sz="2800" b="1" dirty="0">
                <a:solidFill>
                  <a:schemeClr val="tx2"/>
                </a:solidFill>
              </a:rPr>
              <a:t>accurately determined. </a:t>
            </a:r>
            <a:endParaRPr lang="en-MY" sz="2800" b="1" dirty="0" smtClean="0">
              <a:solidFill>
                <a:schemeClr val="tx2"/>
              </a:solidFill>
            </a:endParaRPr>
          </a:p>
          <a:p>
            <a:endParaRPr lang="ar-JO" sz="2800" b="1" dirty="0" smtClean="0"/>
          </a:p>
          <a:p>
            <a:r>
              <a:rPr lang="en-MY" sz="2800" b="1" dirty="0" smtClean="0"/>
              <a:t>It </a:t>
            </a:r>
            <a:r>
              <a:rPr lang="en-MY" sz="2800" b="1" dirty="0"/>
              <a:t>involves the selection of elements based on assumptions </a:t>
            </a:r>
            <a:r>
              <a:rPr lang="en-MY" sz="2800" dirty="0"/>
              <a:t>regarding the population of interest, which forms the criteria for selection. </a:t>
            </a:r>
          </a:p>
        </p:txBody>
      </p:sp>
      <p:sp>
        <p:nvSpPr>
          <p:cNvPr id="3" name="Date Placeholder 2"/>
          <p:cNvSpPr>
            <a:spLocks noGrp="1"/>
          </p:cNvSpPr>
          <p:nvPr>
            <p:ph type="dt" sz="half" idx="10"/>
          </p:nvPr>
        </p:nvSpPr>
        <p:spPr/>
        <p:txBody>
          <a:bodyPr/>
          <a:lstStyle/>
          <a:p>
            <a:fld id="{E90B19C6-9B3B-4F82-9577-02C5B81D9CCF}"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21</a:t>
            </a:fld>
            <a:endParaRPr lang="en-MY"/>
          </a:p>
        </p:txBody>
      </p:sp>
    </p:spTree>
    <p:extLst>
      <p:ext uri="{BB962C8B-B14F-4D97-AF65-F5344CB8AC3E}">
        <p14:creationId xmlns:p14="http://schemas.microsoft.com/office/powerpoint/2010/main" val="1257852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840" y="170041"/>
            <a:ext cx="8640960" cy="6186309"/>
          </a:xfrm>
          <a:prstGeom prst="rect">
            <a:avLst/>
          </a:prstGeom>
        </p:spPr>
        <p:txBody>
          <a:bodyPr wrap="square">
            <a:spAutoFit/>
          </a:bodyPr>
          <a:lstStyle/>
          <a:p>
            <a:r>
              <a:rPr lang="ar-JO" sz="3200" b="1" dirty="0" smtClean="0">
                <a:solidFill>
                  <a:srgbClr val="C00000"/>
                </a:solidFill>
              </a:rPr>
              <a:t>               </a:t>
            </a:r>
            <a:r>
              <a:rPr lang="en-MY" sz="3200" b="1" dirty="0" smtClean="0">
                <a:solidFill>
                  <a:srgbClr val="C00000"/>
                </a:solidFill>
              </a:rPr>
              <a:t>QUOTA </a:t>
            </a:r>
            <a:r>
              <a:rPr lang="en-MY" sz="3200" b="1" dirty="0">
                <a:solidFill>
                  <a:srgbClr val="C00000"/>
                </a:solidFill>
              </a:rPr>
              <a:t>SAMPLING </a:t>
            </a:r>
          </a:p>
          <a:p>
            <a:r>
              <a:rPr lang="en-MY" b="0" i="0" u="none" strike="noStrike" baseline="0" dirty="0" smtClean="0">
                <a:latin typeface="Arial"/>
              </a:rPr>
              <a:t>•</a:t>
            </a:r>
            <a:r>
              <a:rPr lang="en-MY" sz="2800" dirty="0"/>
              <a:t>The population is first </a:t>
            </a:r>
            <a:r>
              <a:rPr lang="en-MY" sz="2800" b="1" dirty="0">
                <a:solidFill>
                  <a:srgbClr val="FF0000"/>
                </a:solidFill>
              </a:rPr>
              <a:t>segmented i</a:t>
            </a:r>
            <a:r>
              <a:rPr lang="en-MY" sz="2800" dirty="0"/>
              <a:t>nto </a:t>
            </a:r>
            <a:r>
              <a:rPr lang="en-MY" sz="2800" b="1" dirty="0">
                <a:solidFill>
                  <a:schemeClr val="tx2"/>
                </a:solidFill>
              </a:rPr>
              <a:t>mutually exclusive sub-groups</a:t>
            </a:r>
            <a:r>
              <a:rPr lang="en-MY" sz="2800" dirty="0"/>
              <a:t>, just as in stratified sampling. </a:t>
            </a:r>
            <a:endParaRPr lang="en-MY" sz="2800" dirty="0" smtClean="0"/>
          </a:p>
          <a:p>
            <a:endParaRPr lang="en-MY" sz="2800" dirty="0"/>
          </a:p>
          <a:p>
            <a:r>
              <a:rPr lang="en-MY" sz="2800" b="0" i="0" u="none" strike="noStrike" baseline="0" dirty="0" smtClean="0"/>
              <a:t>•</a:t>
            </a:r>
            <a:r>
              <a:rPr lang="en-MY" sz="2800" b="1" dirty="0"/>
              <a:t>Then judgment used to </a:t>
            </a:r>
            <a:r>
              <a:rPr lang="en-MY" sz="2800" b="1" dirty="0">
                <a:solidFill>
                  <a:srgbClr val="FF0000"/>
                </a:solidFill>
              </a:rPr>
              <a:t>select subjects </a:t>
            </a:r>
            <a:r>
              <a:rPr lang="en-MY" sz="2800" b="1" dirty="0"/>
              <a:t>or units from each segment based </a:t>
            </a:r>
            <a:r>
              <a:rPr lang="en-MY" sz="2800" b="1" dirty="0">
                <a:solidFill>
                  <a:srgbClr val="FF0000"/>
                </a:solidFill>
              </a:rPr>
              <a:t>on a specified proportion</a:t>
            </a:r>
            <a:r>
              <a:rPr lang="en-MY" sz="2800" b="1" dirty="0"/>
              <a:t>. </a:t>
            </a:r>
            <a:endParaRPr lang="en-MY" sz="2800" b="1" dirty="0" smtClean="0"/>
          </a:p>
          <a:p>
            <a:endParaRPr lang="en-MY" sz="2800" b="1" dirty="0"/>
          </a:p>
          <a:p>
            <a:r>
              <a:rPr lang="en-MY" sz="2800" b="1" i="0" u="none" strike="noStrike" baseline="0" dirty="0" smtClean="0"/>
              <a:t>•</a:t>
            </a:r>
            <a:r>
              <a:rPr lang="en-MY" sz="2800" b="1" dirty="0"/>
              <a:t>For example</a:t>
            </a:r>
            <a:r>
              <a:rPr lang="en-MY" sz="2800" dirty="0"/>
              <a:t>, an interviewer may be told to </a:t>
            </a:r>
            <a:r>
              <a:rPr lang="en-MY" sz="2800" b="1" dirty="0">
                <a:solidFill>
                  <a:schemeClr val="tx2"/>
                </a:solidFill>
              </a:rPr>
              <a:t>sample 200 females </a:t>
            </a:r>
            <a:r>
              <a:rPr lang="en-MY" sz="2800" dirty="0"/>
              <a:t>and </a:t>
            </a:r>
            <a:r>
              <a:rPr lang="en-MY" sz="2800" b="1" dirty="0">
                <a:solidFill>
                  <a:schemeClr val="tx2"/>
                </a:solidFill>
              </a:rPr>
              <a:t>300 males </a:t>
            </a:r>
            <a:r>
              <a:rPr lang="en-MY" sz="2800" dirty="0"/>
              <a:t>between the age of 45 and 60. </a:t>
            </a:r>
            <a:endParaRPr lang="en-MY" sz="2800" dirty="0" smtClean="0"/>
          </a:p>
          <a:p>
            <a:endParaRPr lang="en-MY" sz="2800" dirty="0"/>
          </a:p>
          <a:p>
            <a:r>
              <a:rPr lang="en-MY" sz="2800" b="0" i="0" u="none" strike="noStrike" baseline="0" dirty="0" smtClean="0"/>
              <a:t>•</a:t>
            </a:r>
            <a:r>
              <a:rPr lang="en-MY" sz="2800" b="1" dirty="0"/>
              <a:t>It is </a:t>
            </a:r>
            <a:r>
              <a:rPr lang="en-MY" sz="2800" b="1" dirty="0">
                <a:solidFill>
                  <a:schemeClr val="tx2"/>
                </a:solidFill>
              </a:rPr>
              <a:t>this second step which makes </a:t>
            </a:r>
            <a:r>
              <a:rPr lang="en-MY" sz="2800" b="1" dirty="0"/>
              <a:t>the technique one of </a:t>
            </a:r>
            <a:r>
              <a:rPr lang="en-MY" sz="2800" b="1" dirty="0">
                <a:solidFill>
                  <a:schemeClr val="tx2"/>
                </a:solidFill>
              </a:rPr>
              <a:t>non-probability</a:t>
            </a:r>
            <a:r>
              <a:rPr lang="en-MY" sz="2800" b="1" dirty="0"/>
              <a:t> sampling. </a:t>
            </a:r>
            <a:endParaRPr lang="ar-JO" sz="2800" b="1" dirty="0" smtClean="0"/>
          </a:p>
          <a:p>
            <a:pPr marL="457200" indent="-457200">
              <a:buFont typeface="Wingdings" panose="05000000000000000000" pitchFamily="2" charset="2"/>
              <a:buChar char="§"/>
            </a:pPr>
            <a:r>
              <a:rPr lang="en-MY" sz="2800" b="1" dirty="0"/>
              <a:t>In quota sampling </a:t>
            </a:r>
            <a:r>
              <a:rPr lang="en-MY" sz="2800" dirty="0"/>
              <a:t>the selection of the sample </a:t>
            </a:r>
            <a:endParaRPr lang="ar-JO" sz="2800" dirty="0" smtClean="0"/>
          </a:p>
          <a:p>
            <a:r>
              <a:rPr lang="ar-JO" sz="2800" b="1" dirty="0">
                <a:solidFill>
                  <a:srgbClr val="FF0000"/>
                </a:solidFill>
              </a:rPr>
              <a:t> </a:t>
            </a:r>
            <a:r>
              <a:rPr lang="ar-JO" sz="2800" b="1" dirty="0" smtClean="0">
                <a:solidFill>
                  <a:srgbClr val="FF0000"/>
                </a:solidFill>
              </a:rPr>
              <a:t>       </a:t>
            </a:r>
            <a:r>
              <a:rPr lang="en-MY" sz="2800" b="1" dirty="0" smtClean="0">
                <a:solidFill>
                  <a:srgbClr val="FF0000"/>
                </a:solidFill>
              </a:rPr>
              <a:t>is </a:t>
            </a:r>
            <a:r>
              <a:rPr lang="en-MY" sz="2800" b="1" dirty="0">
                <a:solidFill>
                  <a:srgbClr val="FF0000"/>
                </a:solidFill>
              </a:rPr>
              <a:t>non-random</a:t>
            </a:r>
            <a:r>
              <a:rPr lang="en-MY" sz="2800" dirty="0"/>
              <a:t>.</a:t>
            </a:r>
            <a:endParaRPr lang="en-MY" sz="2800" b="1" dirty="0"/>
          </a:p>
        </p:txBody>
      </p:sp>
      <p:sp>
        <p:nvSpPr>
          <p:cNvPr id="3" name="Date Placeholder 2"/>
          <p:cNvSpPr>
            <a:spLocks noGrp="1"/>
          </p:cNvSpPr>
          <p:nvPr>
            <p:ph type="dt" sz="half" idx="10"/>
          </p:nvPr>
        </p:nvSpPr>
        <p:spPr/>
        <p:txBody>
          <a:bodyPr/>
          <a:lstStyle/>
          <a:p>
            <a:fld id="{5D5A6F31-5514-4CF4-81BA-7734391B719B}"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22</a:t>
            </a:fld>
            <a:endParaRPr lang="en-MY"/>
          </a:p>
        </p:txBody>
      </p:sp>
    </p:spTree>
    <p:extLst>
      <p:ext uri="{BB962C8B-B14F-4D97-AF65-F5344CB8AC3E}">
        <p14:creationId xmlns:p14="http://schemas.microsoft.com/office/powerpoint/2010/main" val="1323989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D58EB-6994-470F-BCBE-FE333450A975}" type="datetime1">
              <a:rPr lang="en-MY" smtClean="0"/>
              <a:t>21/7/2023</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23</a:t>
            </a:fld>
            <a:endParaRPr lang="en-MY"/>
          </a:p>
        </p:txBody>
      </p:sp>
      <p:sp>
        <p:nvSpPr>
          <p:cNvPr id="4" name="Rectangle 3"/>
          <p:cNvSpPr/>
          <p:nvPr/>
        </p:nvSpPr>
        <p:spPr>
          <a:xfrm>
            <a:off x="457200" y="759024"/>
            <a:ext cx="8640960" cy="4339650"/>
          </a:xfrm>
          <a:prstGeom prst="rect">
            <a:avLst/>
          </a:prstGeom>
        </p:spPr>
        <p:txBody>
          <a:bodyPr wrap="square">
            <a:spAutoFit/>
          </a:bodyPr>
          <a:lstStyle/>
          <a:p>
            <a:r>
              <a:rPr lang="en-MY" sz="2800" dirty="0"/>
              <a:t>• </a:t>
            </a:r>
            <a:r>
              <a:rPr lang="en-MY" sz="2400" b="1" dirty="0"/>
              <a:t>In quota sampling </a:t>
            </a:r>
            <a:r>
              <a:rPr lang="en-MY" sz="2400" dirty="0"/>
              <a:t>the selection of the sample </a:t>
            </a:r>
            <a:r>
              <a:rPr lang="en-MY" sz="2400" b="1" dirty="0">
                <a:solidFill>
                  <a:srgbClr val="FF0000"/>
                </a:solidFill>
              </a:rPr>
              <a:t>is non-random</a:t>
            </a:r>
            <a:r>
              <a:rPr lang="en-MY" sz="2400" dirty="0"/>
              <a:t>. </a:t>
            </a:r>
            <a:endParaRPr lang="ar-JO" sz="2400" dirty="0" smtClean="0"/>
          </a:p>
          <a:p>
            <a:endParaRPr lang="en-MY" sz="2400" dirty="0"/>
          </a:p>
          <a:p>
            <a:r>
              <a:rPr lang="en-MY" sz="2800" dirty="0"/>
              <a:t>•For example interviewers might be tempted to interview those who look </a:t>
            </a:r>
            <a:r>
              <a:rPr lang="en-MY" sz="2800" b="1" dirty="0">
                <a:solidFill>
                  <a:srgbClr val="0070C0"/>
                </a:solidFill>
              </a:rPr>
              <a:t>most helpful</a:t>
            </a:r>
            <a:r>
              <a:rPr lang="en-MY" sz="2800" dirty="0"/>
              <a:t>.</a:t>
            </a:r>
          </a:p>
          <a:p>
            <a:r>
              <a:rPr lang="en-MY" sz="2800" dirty="0"/>
              <a:t> </a:t>
            </a:r>
            <a:r>
              <a:rPr lang="en-MY" sz="2800" b="1" dirty="0"/>
              <a:t>The problem is that these samples may be</a:t>
            </a:r>
            <a:r>
              <a:rPr lang="en-MY" sz="2800" b="1" dirty="0">
                <a:solidFill>
                  <a:srgbClr val="FF0000"/>
                </a:solidFill>
              </a:rPr>
              <a:t> biased because not everyone gets a chance </a:t>
            </a:r>
            <a:r>
              <a:rPr lang="en-MY" sz="2800" b="1" dirty="0"/>
              <a:t>of selection. </a:t>
            </a:r>
            <a:endParaRPr lang="ar-JO" sz="2800" b="1" dirty="0" smtClean="0"/>
          </a:p>
          <a:p>
            <a:endParaRPr lang="en-MY" sz="2800" b="1" dirty="0"/>
          </a:p>
          <a:p>
            <a:r>
              <a:rPr lang="en-MY" sz="2800" b="1" dirty="0"/>
              <a:t>This random element is its </a:t>
            </a:r>
            <a:r>
              <a:rPr lang="en-MY" sz="2800" b="1" dirty="0">
                <a:solidFill>
                  <a:srgbClr val="FF0000"/>
                </a:solidFill>
              </a:rPr>
              <a:t>greatest weakness </a:t>
            </a:r>
            <a:r>
              <a:rPr lang="en-MY" sz="2800" b="1" dirty="0"/>
              <a:t>and quota versus probability has been a matter of controversy for many years </a:t>
            </a:r>
          </a:p>
        </p:txBody>
      </p:sp>
      <p:sp>
        <p:nvSpPr>
          <p:cNvPr id="5" name="Rectangle 4"/>
          <p:cNvSpPr/>
          <p:nvPr/>
        </p:nvSpPr>
        <p:spPr>
          <a:xfrm>
            <a:off x="1538870" y="395372"/>
            <a:ext cx="2817106" cy="369332"/>
          </a:xfrm>
          <a:prstGeom prst="rect">
            <a:avLst/>
          </a:prstGeom>
        </p:spPr>
        <p:txBody>
          <a:bodyPr wrap="square">
            <a:spAutoFit/>
          </a:bodyPr>
          <a:lstStyle/>
          <a:p>
            <a:r>
              <a:rPr lang="en-MY" b="1" dirty="0" smtClean="0"/>
              <a:t>Cont.  ..Quota Sampling </a:t>
            </a:r>
            <a:endParaRPr lang="en-MY" b="1" dirty="0"/>
          </a:p>
        </p:txBody>
      </p:sp>
    </p:spTree>
    <p:extLst>
      <p:ext uri="{BB962C8B-B14F-4D97-AF65-F5344CB8AC3E}">
        <p14:creationId xmlns:p14="http://schemas.microsoft.com/office/powerpoint/2010/main" val="1634627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640960" cy="5755422"/>
          </a:xfrm>
          <a:prstGeom prst="rect">
            <a:avLst/>
          </a:prstGeom>
        </p:spPr>
        <p:txBody>
          <a:bodyPr wrap="square">
            <a:spAutoFit/>
          </a:bodyPr>
          <a:lstStyle/>
          <a:p>
            <a:pPr algn="ctr"/>
            <a:r>
              <a:rPr lang="en-MY" sz="3200" b="1" dirty="0" smtClean="0">
                <a:solidFill>
                  <a:srgbClr val="C00000"/>
                </a:solidFill>
              </a:rPr>
              <a:t>CONVENIENCE </a:t>
            </a:r>
            <a:r>
              <a:rPr lang="en-MY" sz="3200" b="1" dirty="0">
                <a:solidFill>
                  <a:srgbClr val="C00000"/>
                </a:solidFill>
              </a:rPr>
              <a:t>SAMPLING </a:t>
            </a:r>
          </a:p>
          <a:p>
            <a:r>
              <a:rPr lang="en-MY" sz="2000" b="0" i="0" u="none" strike="noStrike" baseline="0" dirty="0" smtClean="0">
                <a:latin typeface="Arial"/>
              </a:rPr>
              <a:t>•</a:t>
            </a:r>
            <a:r>
              <a:rPr lang="en-MY" sz="2800" dirty="0"/>
              <a:t>Also known as </a:t>
            </a:r>
            <a:r>
              <a:rPr lang="en-MY" sz="2800" dirty="0">
                <a:solidFill>
                  <a:srgbClr val="FF0000"/>
                </a:solidFill>
              </a:rPr>
              <a:t>grab </a:t>
            </a:r>
            <a:r>
              <a:rPr lang="en-MY" sz="2800" dirty="0"/>
              <a:t>(</a:t>
            </a:r>
            <a:r>
              <a:rPr lang="en-MY" sz="2800" dirty="0" smtClean="0"/>
              <a:t>grasp) </a:t>
            </a:r>
            <a:r>
              <a:rPr lang="en-MY" sz="2800" dirty="0"/>
              <a:t>or </a:t>
            </a:r>
            <a:r>
              <a:rPr lang="en-MY" sz="2800" dirty="0">
                <a:solidFill>
                  <a:srgbClr val="FF0000"/>
                </a:solidFill>
              </a:rPr>
              <a:t>opportunity</a:t>
            </a:r>
            <a:r>
              <a:rPr lang="en-MY" sz="2800" dirty="0"/>
              <a:t> sampling or </a:t>
            </a:r>
            <a:r>
              <a:rPr lang="en-MY" sz="2800" dirty="0">
                <a:solidFill>
                  <a:srgbClr val="FF0000"/>
                </a:solidFill>
              </a:rPr>
              <a:t>accidental </a:t>
            </a:r>
            <a:r>
              <a:rPr lang="ar-JO" sz="2800" dirty="0"/>
              <a:t>عرضي </a:t>
            </a:r>
            <a:r>
              <a:rPr lang="en-MY" sz="2800" dirty="0" smtClean="0"/>
              <a:t>or </a:t>
            </a:r>
            <a:r>
              <a:rPr lang="en-MY" sz="2800" dirty="0">
                <a:solidFill>
                  <a:srgbClr val="FF0000"/>
                </a:solidFill>
              </a:rPr>
              <a:t>haphazard</a:t>
            </a:r>
            <a:r>
              <a:rPr lang="en-MY" sz="2800" dirty="0"/>
              <a:t> sampling. </a:t>
            </a:r>
            <a:endParaRPr lang="ar-JO" sz="2800" dirty="0" smtClean="0"/>
          </a:p>
          <a:p>
            <a:endParaRPr lang="en-MY" sz="2800" dirty="0"/>
          </a:p>
          <a:p>
            <a:pPr marL="342900" indent="-342900">
              <a:buFont typeface="Wingdings" panose="05000000000000000000" pitchFamily="2" charset="2"/>
              <a:buChar char="v"/>
            </a:pPr>
            <a:r>
              <a:rPr lang="en-MY" sz="2000" b="0" i="0" u="none" strike="noStrike" baseline="0" dirty="0" smtClean="0">
                <a:latin typeface="Arial"/>
              </a:rPr>
              <a:t>•</a:t>
            </a:r>
            <a:r>
              <a:rPr lang="en-MY" sz="2800" b="1" dirty="0"/>
              <a:t>Involves the </a:t>
            </a:r>
            <a:r>
              <a:rPr lang="en-MY" sz="2800" b="1" dirty="0">
                <a:solidFill>
                  <a:srgbClr val="FF0000"/>
                </a:solidFill>
              </a:rPr>
              <a:t>sample</a:t>
            </a:r>
            <a:r>
              <a:rPr lang="en-MY" sz="2800" b="1" dirty="0"/>
              <a:t> being drawn from that part of the population which is </a:t>
            </a:r>
            <a:r>
              <a:rPr lang="en-MY" sz="2800" b="1" dirty="0">
                <a:solidFill>
                  <a:srgbClr val="FF0000"/>
                </a:solidFill>
              </a:rPr>
              <a:t>close to hand</a:t>
            </a:r>
            <a:r>
              <a:rPr lang="en-MY" sz="2000" dirty="0">
                <a:solidFill>
                  <a:srgbClr val="FF0000"/>
                </a:solidFill>
              </a:rPr>
              <a:t>. </a:t>
            </a:r>
            <a:endParaRPr lang="en-MY" sz="2000" dirty="0" smtClean="0">
              <a:solidFill>
                <a:srgbClr val="FF0000"/>
              </a:solidFill>
            </a:endParaRPr>
          </a:p>
          <a:p>
            <a:pPr marL="457200" indent="-457200">
              <a:buFont typeface="Wingdings" panose="05000000000000000000" pitchFamily="2" charset="2"/>
              <a:buChar char="v"/>
            </a:pPr>
            <a:r>
              <a:rPr lang="en-MY" sz="2800" dirty="0" smtClean="0"/>
              <a:t>That </a:t>
            </a:r>
            <a:r>
              <a:rPr lang="en-MY" sz="2800" dirty="0"/>
              <a:t>is, readily </a:t>
            </a:r>
            <a:r>
              <a:rPr lang="en-MY" sz="2800" dirty="0" smtClean="0">
                <a:solidFill>
                  <a:srgbClr val="FF0000"/>
                </a:solidFill>
              </a:rPr>
              <a:t>available</a:t>
            </a:r>
          </a:p>
          <a:p>
            <a:pPr marL="457200" indent="-457200">
              <a:buFont typeface="Wingdings" panose="05000000000000000000" pitchFamily="2" charset="2"/>
              <a:buChar char="ü"/>
            </a:pPr>
            <a:r>
              <a:rPr lang="en-MY" sz="2800" dirty="0" smtClean="0"/>
              <a:t> </a:t>
            </a:r>
            <a:r>
              <a:rPr lang="en-MY" sz="2800" dirty="0"/>
              <a:t>and </a:t>
            </a:r>
            <a:r>
              <a:rPr lang="en-MY" sz="2800" dirty="0" smtClean="0"/>
              <a:t>convenient</a:t>
            </a:r>
            <a:r>
              <a:rPr lang="ar-JO" sz="2800" dirty="0" smtClean="0"/>
              <a:t>مريح </a:t>
            </a:r>
            <a:r>
              <a:rPr lang="en-MY" sz="2800" dirty="0" smtClean="0"/>
              <a:t>. </a:t>
            </a:r>
            <a:endParaRPr lang="ar-JO" sz="2800" dirty="0" smtClean="0"/>
          </a:p>
          <a:p>
            <a:endParaRPr lang="en-MY" sz="2800" dirty="0"/>
          </a:p>
          <a:p>
            <a:pPr marL="457200" indent="-457200">
              <a:buFont typeface="Wingdings" panose="05000000000000000000" pitchFamily="2" charset="2"/>
              <a:buChar char="q"/>
            </a:pPr>
            <a:r>
              <a:rPr lang="en-MY" sz="2800" b="0" i="0" u="none" strike="noStrike" baseline="0" dirty="0" smtClean="0"/>
              <a:t>•</a:t>
            </a:r>
            <a:r>
              <a:rPr lang="en-MY" sz="2800" b="1" dirty="0"/>
              <a:t>The researcher using such a sample </a:t>
            </a:r>
            <a:endParaRPr lang="en-MY" sz="2800" b="1" dirty="0" smtClean="0"/>
          </a:p>
          <a:p>
            <a:pPr marL="457200" indent="-457200">
              <a:buFont typeface="Wingdings" panose="05000000000000000000" pitchFamily="2" charset="2"/>
              <a:buChar char="v"/>
            </a:pPr>
            <a:r>
              <a:rPr lang="en-MY" sz="2800" b="1" dirty="0" smtClean="0">
                <a:solidFill>
                  <a:srgbClr val="FF0000"/>
                </a:solidFill>
              </a:rPr>
              <a:t>cannot </a:t>
            </a:r>
            <a:r>
              <a:rPr lang="en-MY" sz="2800" b="1" dirty="0">
                <a:solidFill>
                  <a:srgbClr val="FF0000"/>
                </a:solidFill>
              </a:rPr>
              <a:t>scientifically </a:t>
            </a:r>
            <a:r>
              <a:rPr lang="en-MY" sz="2800" b="1" dirty="0">
                <a:solidFill>
                  <a:schemeClr val="tx2"/>
                </a:solidFill>
              </a:rPr>
              <a:t>make generalizations </a:t>
            </a:r>
            <a:r>
              <a:rPr lang="en-MY" sz="2800" b="1" dirty="0"/>
              <a:t>about the total </a:t>
            </a:r>
            <a:r>
              <a:rPr lang="en-MY" sz="2800" b="1" dirty="0">
                <a:solidFill>
                  <a:schemeClr val="tx2"/>
                </a:solidFill>
              </a:rPr>
              <a:t>population</a:t>
            </a:r>
            <a:r>
              <a:rPr lang="en-MY" sz="2800" b="1" dirty="0"/>
              <a:t> from this sample because it would </a:t>
            </a:r>
            <a:endParaRPr lang="en-MY" sz="2800" b="1" dirty="0" smtClean="0"/>
          </a:p>
          <a:p>
            <a:pPr marL="457200" indent="-457200">
              <a:buFont typeface="Wingdings" panose="05000000000000000000" pitchFamily="2" charset="2"/>
              <a:buChar char="v"/>
            </a:pPr>
            <a:r>
              <a:rPr lang="en-MY" sz="2800" b="1" dirty="0" smtClean="0">
                <a:solidFill>
                  <a:srgbClr val="FF0000"/>
                </a:solidFill>
              </a:rPr>
              <a:t>not </a:t>
            </a:r>
            <a:r>
              <a:rPr lang="en-MY" sz="2800" b="1" dirty="0">
                <a:solidFill>
                  <a:srgbClr val="FF0000"/>
                </a:solidFill>
              </a:rPr>
              <a:t>be representative </a:t>
            </a:r>
            <a:r>
              <a:rPr lang="en-MY" sz="2800" b="1" dirty="0"/>
              <a:t>enough. </a:t>
            </a:r>
          </a:p>
        </p:txBody>
      </p:sp>
      <p:sp>
        <p:nvSpPr>
          <p:cNvPr id="3" name="Date Placeholder 2"/>
          <p:cNvSpPr>
            <a:spLocks noGrp="1"/>
          </p:cNvSpPr>
          <p:nvPr>
            <p:ph type="dt" sz="half" idx="10"/>
          </p:nvPr>
        </p:nvSpPr>
        <p:spPr/>
        <p:txBody>
          <a:bodyPr/>
          <a:lstStyle/>
          <a:p>
            <a:fld id="{22BC02EB-E930-452E-9BAD-D3D7564D81A3}"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24</a:t>
            </a:fld>
            <a:endParaRPr lang="en-MY"/>
          </a:p>
        </p:txBody>
      </p:sp>
    </p:spTree>
    <p:extLst>
      <p:ext uri="{BB962C8B-B14F-4D97-AF65-F5344CB8AC3E}">
        <p14:creationId xmlns:p14="http://schemas.microsoft.com/office/powerpoint/2010/main" val="3113030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6001643"/>
          </a:xfrm>
          <a:prstGeom prst="rect">
            <a:avLst/>
          </a:prstGeom>
        </p:spPr>
        <p:txBody>
          <a:bodyPr wrap="square">
            <a:spAutoFit/>
          </a:bodyPr>
          <a:lstStyle/>
          <a:p>
            <a:r>
              <a:rPr lang="en-MY" sz="2000" dirty="0">
                <a:latin typeface="Arial"/>
              </a:rPr>
              <a:t>Examples, </a:t>
            </a:r>
          </a:p>
          <a:p>
            <a:r>
              <a:rPr lang="en-MY" sz="2400" dirty="0"/>
              <a:t>–</a:t>
            </a:r>
            <a:r>
              <a:rPr lang="en-MY" sz="2600" dirty="0"/>
              <a:t>if the interviewer was </a:t>
            </a:r>
            <a:r>
              <a:rPr lang="en-MY" sz="2600" dirty="0" err="1" smtClean="0"/>
              <a:t>conductng</a:t>
            </a:r>
            <a:r>
              <a:rPr lang="en-MY" sz="2600" dirty="0" smtClean="0"/>
              <a:t>  </a:t>
            </a:r>
            <a:r>
              <a:rPr lang="en-MY" sz="2600" dirty="0"/>
              <a:t>a survey at a shopping </a:t>
            </a:r>
            <a:r>
              <a:rPr lang="en-MY" sz="2600" dirty="0" err="1" smtClean="0"/>
              <a:t>center</a:t>
            </a:r>
            <a:r>
              <a:rPr lang="en-MY" sz="2600" dirty="0" smtClean="0"/>
              <a:t> </a:t>
            </a:r>
            <a:r>
              <a:rPr lang="en-MY" sz="2600" dirty="0"/>
              <a:t>early in the morning on a given day, </a:t>
            </a:r>
            <a:endParaRPr lang="en-MY" sz="2600" dirty="0" smtClean="0"/>
          </a:p>
          <a:p>
            <a:r>
              <a:rPr lang="en-MY" sz="2600" dirty="0" smtClean="0"/>
              <a:t>the </a:t>
            </a:r>
            <a:r>
              <a:rPr lang="en-MY" sz="2600" dirty="0"/>
              <a:t>people that he/she could interview would be limited to those given there at that given time, which would not represent the views of other members of society in such an area</a:t>
            </a:r>
            <a:r>
              <a:rPr lang="en-MY" sz="2600" dirty="0" smtClean="0"/>
              <a:t>,</a:t>
            </a:r>
          </a:p>
          <a:p>
            <a:r>
              <a:rPr lang="en-MY" sz="2600" dirty="0" smtClean="0"/>
              <a:t> </a:t>
            </a:r>
            <a:r>
              <a:rPr lang="en-MY" sz="2600" dirty="0"/>
              <a:t>if the survey was to be conducted at </a:t>
            </a:r>
            <a:r>
              <a:rPr lang="en-MY" sz="2600" dirty="0">
                <a:solidFill>
                  <a:srgbClr val="FF0000"/>
                </a:solidFill>
              </a:rPr>
              <a:t>different times of day </a:t>
            </a:r>
            <a:r>
              <a:rPr lang="en-MY" sz="2600" dirty="0"/>
              <a:t>and </a:t>
            </a:r>
            <a:r>
              <a:rPr lang="en-MY" sz="2600" dirty="0">
                <a:solidFill>
                  <a:srgbClr val="FF0000"/>
                </a:solidFill>
              </a:rPr>
              <a:t>several times per week. </a:t>
            </a:r>
          </a:p>
          <a:p>
            <a:r>
              <a:rPr lang="en-MY" sz="2600" dirty="0"/>
              <a:t>– a student working on a project ask an entire class to fill out a survey. </a:t>
            </a:r>
            <a:endParaRPr lang="en-MY" sz="2600" dirty="0" smtClean="0"/>
          </a:p>
          <a:p>
            <a:endParaRPr lang="en-MY" sz="2600" dirty="0"/>
          </a:p>
          <a:p>
            <a:r>
              <a:rPr lang="en-MY" sz="2600" dirty="0"/>
              <a:t>– A researcher standing outside a bank asking customers what they think about bank’s service. </a:t>
            </a:r>
            <a:endParaRPr lang="en-MY" sz="2600" dirty="0" smtClean="0"/>
          </a:p>
          <a:p>
            <a:r>
              <a:rPr lang="en-MY" sz="2600" dirty="0" smtClean="0"/>
              <a:t>Those </a:t>
            </a:r>
            <a:r>
              <a:rPr lang="en-MY" sz="2600" dirty="0"/>
              <a:t>who thinks the bank service is poor would be doing business elsewhere. </a:t>
            </a:r>
          </a:p>
        </p:txBody>
      </p:sp>
    </p:spTree>
    <p:extLst>
      <p:ext uri="{BB962C8B-B14F-4D97-AF65-F5344CB8AC3E}">
        <p14:creationId xmlns:p14="http://schemas.microsoft.com/office/powerpoint/2010/main" val="2954333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332656"/>
            <a:ext cx="6480720" cy="807913"/>
          </a:xfrm>
          <a:prstGeom prst="rect">
            <a:avLst/>
          </a:prstGeom>
        </p:spPr>
        <p:txBody>
          <a:bodyPr wrap="square">
            <a:spAutoFit/>
          </a:bodyPr>
          <a:lstStyle/>
          <a:p>
            <a:endParaRPr lang="en-MY" sz="1050" dirty="0">
              <a:solidFill>
                <a:srgbClr val="000000"/>
              </a:solidFill>
            </a:endParaRPr>
          </a:p>
          <a:p>
            <a:r>
              <a:rPr lang="en-MY" sz="3600" dirty="0">
                <a:solidFill>
                  <a:srgbClr val="FF0000"/>
                </a:solidFill>
              </a:rPr>
              <a:t>CONVENIENCE SAMPLING </a:t>
            </a:r>
          </a:p>
        </p:txBody>
      </p:sp>
      <p:sp>
        <p:nvSpPr>
          <p:cNvPr id="3" name="Rectangle 2"/>
          <p:cNvSpPr/>
          <p:nvPr/>
        </p:nvSpPr>
        <p:spPr>
          <a:xfrm>
            <a:off x="1403648" y="1268760"/>
            <a:ext cx="4572000" cy="369332"/>
          </a:xfrm>
          <a:prstGeom prst="rect">
            <a:avLst/>
          </a:prstGeom>
        </p:spPr>
        <p:txBody>
          <a:bodyPr>
            <a:spAutoFit/>
          </a:bodyPr>
          <a:lstStyle/>
          <a:p>
            <a:r>
              <a:rPr lang="en-MY" b="0" i="0" u="none" strike="noStrike" baseline="0" dirty="0" smtClean="0">
                <a:latin typeface="Arial"/>
              </a:rPr>
              <a:t>•Use results that are easy to get </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613" y="1733550"/>
            <a:ext cx="6962775" cy="339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10"/>
          </p:nvPr>
        </p:nvSpPr>
        <p:spPr/>
        <p:txBody>
          <a:bodyPr/>
          <a:lstStyle/>
          <a:p>
            <a:fld id="{15098DDE-4884-4069-A2AE-3AA6CC1E66D3}" type="datetime1">
              <a:rPr lang="en-MY" smtClean="0"/>
              <a:t>21/7/2023</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26</a:t>
            </a:fld>
            <a:endParaRPr lang="en-MY"/>
          </a:p>
        </p:txBody>
      </p:sp>
    </p:spTree>
    <p:extLst>
      <p:ext uri="{BB962C8B-B14F-4D97-AF65-F5344CB8AC3E}">
        <p14:creationId xmlns:p14="http://schemas.microsoft.com/office/powerpoint/2010/main" val="1869036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852936"/>
            <a:ext cx="9026152" cy="3323987"/>
          </a:xfrm>
          <a:prstGeom prst="rect">
            <a:avLst/>
          </a:prstGeom>
        </p:spPr>
        <p:txBody>
          <a:bodyPr wrap="square">
            <a:spAutoFit/>
          </a:bodyPr>
          <a:lstStyle/>
          <a:p>
            <a:endParaRPr lang="en-MY" sz="1400" dirty="0">
              <a:solidFill>
                <a:srgbClr val="000000"/>
              </a:solidFill>
            </a:endParaRPr>
          </a:p>
          <a:p>
            <a:r>
              <a:rPr lang="en-MY" sz="2800" b="1" dirty="0">
                <a:solidFill>
                  <a:srgbClr val="C00000"/>
                </a:solidFill>
              </a:rPr>
              <a:t>JUDGMENTAL OR PURPOSIVE SAMPLING </a:t>
            </a:r>
          </a:p>
          <a:p>
            <a:endParaRPr lang="en-MY" sz="2800" dirty="0" smtClean="0"/>
          </a:p>
          <a:p>
            <a:pPr marL="457200" indent="-457200">
              <a:buFont typeface="Wingdings" panose="05000000000000000000" pitchFamily="2" charset="2"/>
              <a:buChar char="v"/>
            </a:pPr>
            <a:r>
              <a:rPr lang="en-MY" sz="2800" dirty="0" smtClean="0"/>
              <a:t>The </a:t>
            </a:r>
            <a:r>
              <a:rPr lang="en-MY" sz="2800" dirty="0"/>
              <a:t>researcher chooses the sample </a:t>
            </a:r>
            <a:r>
              <a:rPr lang="en-MY" sz="2800" dirty="0">
                <a:solidFill>
                  <a:srgbClr val="0070C0"/>
                </a:solidFill>
              </a:rPr>
              <a:t>based on </a:t>
            </a:r>
            <a:r>
              <a:rPr lang="en-MY" sz="2800" dirty="0"/>
              <a:t>who </a:t>
            </a:r>
            <a:r>
              <a:rPr lang="en-MY" sz="2800" dirty="0" smtClean="0"/>
              <a:t>they</a:t>
            </a:r>
          </a:p>
          <a:p>
            <a:pPr marL="457200" indent="-457200">
              <a:buFont typeface="Wingdings" panose="05000000000000000000" pitchFamily="2" charset="2"/>
              <a:buChar char="v"/>
            </a:pPr>
            <a:r>
              <a:rPr lang="en-MY" sz="2800" dirty="0" smtClean="0"/>
              <a:t> </a:t>
            </a:r>
            <a:r>
              <a:rPr lang="en-MY" sz="2800" dirty="0"/>
              <a:t>think would be</a:t>
            </a:r>
            <a:r>
              <a:rPr lang="en-MY" sz="2800" b="1" dirty="0">
                <a:solidFill>
                  <a:srgbClr val="0070C0"/>
                </a:solidFill>
              </a:rPr>
              <a:t> appropriate </a:t>
            </a:r>
            <a:r>
              <a:rPr lang="en-MY" sz="2800" dirty="0"/>
              <a:t>for the study. </a:t>
            </a:r>
            <a:endParaRPr lang="en-MY" sz="2800" dirty="0" smtClean="0"/>
          </a:p>
          <a:p>
            <a:endParaRPr lang="en-MY" sz="2800" dirty="0" smtClean="0"/>
          </a:p>
          <a:p>
            <a:r>
              <a:rPr lang="en-MY" sz="2800" dirty="0" smtClean="0"/>
              <a:t>This </a:t>
            </a:r>
            <a:r>
              <a:rPr lang="en-MY" sz="2800" dirty="0"/>
              <a:t>is used primarily when there is a limited number of people that have expertise in the area being researched </a:t>
            </a:r>
          </a:p>
        </p:txBody>
      </p:sp>
      <p:sp>
        <p:nvSpPr>
          <p:cNvPr id="3" name="Date Placeholder 2"/>
          <p:cNvSpPr>
            <a:spLocks noGrp="1"/>
          </p:cNvSpPr>
          <p:nvPr>
            <p:ph type="dt" sz="half" idx="10"/>
          </p:nvPr>
        </p:nvSpPr>
        <p:spPr/>
        <p:txBody>
          <a:bodyPr/>
          <a:lstStyle/>
          <a:p>
            <a:fld id="{C09B747F-F29A-4507-8021-3CB0DA84A6A4}"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27</a:t>
            </a:fld>
            <a:endParaRPr lang="en-MY"/>
          </a:p>
        </p:txBody>
      </p:sp>
      <p:sp>
        <p:nvSpPr>
          <p:cNvPr id="5" name="Rectangle 4"/>
          <p:cNvSpPr/>
          <p:nvPr/>
        </p:nvSpPr>
        <p:spPr>
          <a:xfrm>
            <a:off x="323528" y="332656"/>
            <a:ext cx="8568952" cy="1977464"/>
          </a:xfrm>
          <a:prstGeom prst="rect">
            <a:avLst/>
          </a:prstGeom>
        </p:spPr>
        <p:txBody>
          <a:bodyPr wrap="square">
            <a:spAutoFit/>
          </a:bodyPr>
          <a:lstStyle/>
          <a:p>
            <a:endParaRPr lang="en-MY" sz="1050" dirty="0">
              <a:solidFill>
                <a:srgbClr val="000000"/>
              </a:solidFill>
            </a:endParaRPr>
          </a:p>
          <a:p>
            <a:pPr algn="ctr"/>
            <a:r>
              <a:rPr lang="en-MY" sz="2800" b="1" dirty="0">
                <a:solidFill>
                  <a:srgbClr val="C00000"/>
                </a:solidFill>
              </a:rPr>
              <a:t>SNOWBALL SAMPLING </a:t>
            </a:r>
            <a:endParaRPr lang="en-MY" sz="2800" b="1" dirty="0" smtClean="0">
              <a:solidFill>
                <a:srgbClr val="C00000"/>
              </a:solidFill>
            </a:endParaRPr>
          </a:p>
          <a:p>
            <a:r>
              <a:rPr lang="en-MY" sz="2800" dirty="0"/>
              <a:t>Existing </a:t>
            </a:r>
            <a:r>
              <a:rPr lang="en-MY" sz="2800" dirty="0">
                <a:solidFill>
                  <a:srgbClr val="FF0000"/>
                </a:solidFill>
              </a:rPr>
              <a:t>study subjects </a:t>
            </a:r>
            <a:r>
              <a:rPr lang="en-MY" sz="2800" dirty="0"/>
              <a:t>are used to </a:t>
            </a:r>
            <a:r>
              <a:rPr lang="en-MY" sz="2800" dirty="0">
                <a:solidFill>
                  <a:srgbClr val="FF0000"/>
                </a:solidFill>
              </a:rPr>
              <a:t>recruit</a:t>
            </a:r>
            <a:r>
              <a:rPr lang="en-MY" sz="2800" dirty="0"/>
              <a:t> more subjects into the sample </a:t>
            </a:r>
          </a:p>
          <a:p>
            <a:endParaRPr lang="en-MY" sz="2800" b="1" dirty="0">
              <a:solidFill>
                <a:srgbClr val="C00000"/>
              </a:solidFill>
            </a:endParaRPr>
          </a:p>
        </p:txBody>
      </p:sp>
    </p:spTree>
    <p:extLst>
      <p:ext uri="{BB962C8B-B14F-4D97-AF65-F5344CB8AC3E}">
        <p14:creationId xmlns:p14="http://schemas.microsoft.com/office/powerpoint/2010/main" val="3587541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8892480" cy="5970865"/>
          </a:xfrm>
          <a:prstGeom prst="rect">
            <a:avLst/>
          </a:prstGeom>
        </p:spPr>
        <p:txBody>
          <a:bodyPr wrap="square">
            <a:spAutoFit/>
          </a:bodyPr>
          <a:lstStyle/>
          <a:p>
            <a:r>
              <a:rPr lang="en-MY" sz="3200" dirty="0" smtClean="0">
                <a:solidFill>
                  <a:srgbClr val="C00000"/>
                </a:solidFill>
              </a:rPr>
              <a:t>                SAMPLING </a:t>
            </a:r>
            <a:r>
              <a:rPr lang="en-MY" sz="3200" dirty="0">
                <a:solidFill>
                  <a:srgbClr val="C00000"/>
                </a:solidFill>
              </a:rPr>
              <a:t>PROCESS </a:t>
            </a:r>
          </a:p>
          <a:p>
            <a:r>
              <a:rPr lang="en-MY" b="0" i="0" u="none" strike="noStrike" baseline="0" dirty="0" smtClean="0">
                <a:latin typeface="Arial"/>
              </a:rPr>
              <a:t>•</a:t>
            </a:r>
            <a:r>
              <a:rPr lang="en-MY" sz="2800" b="0" i="0" u="none" strike="noStrike" baseline="0" dirty="0" smtClean="0">
                <a:solidFill>
                  <a:schemeClr val="accent5">
                    <a:lumMod val="75000"/>
                  </a:schemeClr>
                </a:solidFill>
                <a:latin typeface="Arial"/>
              </a:rPr>
              <a:t>The sampling process comprises several stages</a:t>
            </a:r>
            <a:r>
              <a:rPr lang="en-MY" sz="2800" b="0" i="0" u="none" strike="noStrike" baseline="0" dirty="0" smtClean="0">
                <a:latin typeface="Arial"/>
              </a:rPr>
              <a:t>: </a:t>
            </a:r>
          </a:p>
          <a:p>
            <a:pPr marL="514350" indent="-514350">
              <a:lnSpc>
                <a:spcPct val="150000"/>
              </a:lnSpc>
              <a:buFont typeface="+mj-lt"/>
              <a:buAutoNum type="arabicPeriod"/>
            </a:pPr>
            <a:r>
              <a:rPr lang="en-MY" sz="2800" b="0" i="0" u="none" strike="noStrike" baseline="0" dirty="0" smtClean="0">
                <a:latin typeface="Arial"/>
              </a:rPr>
              <a:t>Defining the population of concern </a:t>
            </a:r>
          </a:p>
          <a:p>
            <a:pPr marL="514350" indent="-514350">
              <a:buFont typeface="+mj-lt"/>
              <a:buAutoNum type="arabicPeriod"/>
            </a:pPr>
            <a:r>
              <a:rPr lang="en-MY" sz="2800" b="0" i="0" u="none" strike="noStrike" baseline="0" dirty="0" smtClean="0">
                <a:latin typeface="Arial"/>
              </a:rPr>
              <a:t>Specifying a </a:t>
            </a:r>
            <a:r>
              <a:rPr lang="en-MY" sz="2800" dirty="0">
                <a:solidFill>
                  <a:srgbClr val="FF0000"/>
                </a:solidFill>
              </a:rPr>
              <a:t>sampling frame</a:t>
            </a:r>
            <a:r>
              <a:rPr lang="en-MY" sz="2800" dirty="0"/>
              <a:t>, a set of items or events possible to </a:t>
            </a:r>
            <a:r>
              <a:rPr lang="en-MY" sz="2800" dirty="0" smtClean="0"/>
              <a:t>measure </a:t>
            </a:r>
            <a:endParaRPr lang="en-MY" sz="2800" dirty="0"/>
          </a:p>
          <a:p>
            <a:pPr marL="514350" indent="-514350">
              <a:buFont typeface="+mj-lt"/>
              <a:buAutoNum type="arabicPeriod"/>
            </a:pPr>
            <a:r>
              <a:rPr lang="en-MY" sz="2800" b="0" i="0" u="none" strike="noStrike" baseline="0" dirty="0" smtClean="0">
                <a:latin typeface="Arial"/>
              </a:rPr>
              <a:t>Specifying a </a:t>
            </a:r>
            <a:r>
              <a:rPr lang="en-MY" sz="2800" dirty="0">
                <a:solidFill>
                  <a:srgbClr val="FF0000"/>
                </a:solidFill>
              </a:rPr>
              <a:t>sampling method for </a:t>
            </a:r>
            <a:r>
              <a:rPr lang="en-MY" sz="2800" dirty="0"/>
              <a:t>selecting items or events from the frame </a:t>
            </a:r>
          </a:p>
          <a:p>
            <a:pPr marL="514350" indent="-514350">
              <a:lnSpc>
                <a:spcPct val="150000"/>
              </a:lnSpc>
              <a:buFont typeface="+mj-lt"/>
              <a:buAutoNum type="arabicPeriod"/>
            </a:pPr>
            <a:r>
              <a:rPr lang="en-MY" sz="2800" b="0" i="0" u="none" strike="noStrike" baseline="0" dirty="0" smtClean="0">
                <a:latin typeface="Arial"/>
              </a:rPr>
              <a:t>Determining the </a:t>
            </a:r>
            <a:r>
              <a:rPr lang="en-MY" sz="2800" b="0" i="0" u="none" strike="noStrike" baseline="0" dirty="0" smtClean="0">
                <a:solidFill>
                  <a:srgbClr val="FF0000"/>
                </a:solidFill>
                <a:latin typeface="Arial"/>
              </a:rPr>
              <a:t>sample size </a:t>
            </a:r>
          </a:p>
          <a:p>
            <a:pPr marL="514350" indent="-514350">
              <a:lnSpc>
                <a:spcPct val="150000"/>
              </a:lnSpc>
              <a:buFont typeface="+mj-lt"/>
              <a:buAutoNum type="arabicPeriod"/>
            </a:pPr>
            <a:r>
              <a:rPr lang="en-MY" sz="2800" b="0" i="0" u="none" strike="noStrike" baseline="0" dirty="0" smtClean="0">
                <a:latin typeface="Arial"/>
              </a:rPr>
              <a:t>Implementing the </a:t>
            </a:r>
            <a:r>
              <a:rPr lang="en-MY" sz="2800" b="0" i="0" u="none" strike="noStrike" baseline="0" dirty="0" smtClean="0">
                <a:solidFill>
                  <a:srgbClr val="FF0000"/>
                </a:solidFill>
                <a:latin typeface="Arial"/>
              </a:rPr>
              <a:t>sampling plan </a:t>
            </a:r>
          </a:p>
          <a:p>
            <a:pPr marL="514350" indent="-514350">
              <a:lnSpc>
                <a:spcPct val="150000"/>
              </a:lnSpc>
              <a:buFont typeface="+mj-lt"/>
              <a:buAutoNum type="arabicPeriod"/>
            </a:pPr>
            <a:r>
              <a:rPr lang="en-MY" sz="2800" b="0" i="0" u="none" strike="noStrike" baseline="0" dirty="0" smtClean="0">
                <a:latin typeface="Arial"/>
              </a:rPr>
              <a:t>Sampling and </a:t>
            </a:r>
            <a:r>
              <a:rPr lang="en-MY" sz="2800" b="0" i="0" u="none" strike="noStrike" baseline="0" dirty="0" smtClean="0">
                <a:solidFill>
                  <a:srgbClr val="FF0000"/>
                </a:solidFill>
                <a:latin typeface="Arial"/>
              </a:rPr>
              <a:t>data collecting </a:t>
            </a:r>
          </a:p>
          <a:p>
            <a:pPr marL="514350" indent="-514350">
              <a:lnSpc>
                <a:spcPct val="150000"/>
              </a:lnSpc>
              <a:buFont typeface="+mj-lt"/>
              <a:buAutoNum type="arabicPeriod"/>
            </a:pPr>
            <a:r>
              <a:rPr lang="en-MY" sz="2800" b="0" i="0" u="none" strike="noStrike" baseline="0" dirty="0" smtClean="0">
                <a:latin typeface="Arial"/>
              </a:rPr>
              <a:t>Reviewing the </a:t>
            </a:r>
            <a:r>
              <a:rPr lang="en-MY" sz="2800" b="0" i="0" u="none" strike="noStrike" baseline="0" dirty="0" smtClean="0">
                <a:solidFill>
                  <a:srgbClr val="FF0000"/>
                </a:solidFill>
                <a:latin typeface="Arial"/>
              </a:rPr>
              <a:t>sampling process </a:t>
            </a:r>
          </a:p>
        </p:txBody>
      </p:sp>
      <p:sp>
        <p:nvSpPr>
          <p:cNvPr id="3" name="Date Placeholder 2"/>
          <p:cNvSpPr>
            <a:spLocks noGrp="1"/>
          </p:cNvSpPr>
          <p:nvPr>
            <p:ph type="dt" sz="half" idx="10"/>
          </p:nvPr>
        </p:nvSpPr>
        <p:spPr/>
        <p:txBody>
          <a:bodyPr/>
          <a:lstStyle/>
          <a:p>
            <a:fld id="{18969951-FF68-4EE6-9A58-7857E12E4660}"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28</a:t>
            </a:fld>
            <a:endParaRPr lang="en-MY"/>
          </a:p>
        </p:txBody>
      </p:sp>
    </p:spTree>
    <p:extLst>
      <p:ext uri="{BB962C8B-B14F-4D97-AF65-F5344CB8AC3E}">
        <p14:creationId xmlns:p14="http://schemas.microsoft.com/office/powerpoint/2010/main" val="13859438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80728"/>
            <a:ext cx="8640960" cy="4401205"/>
          </a:xfrm>
          <a:prstGeom prst="rect">
            <a:avLst/>
          </a:prstGeom>
        </p:spPr>
        <p:txBody>
          <a:bodyPr wrap="square">
            <a:spAutoFit/>
          </a:bodyPr>
          <a:lstStyle/>
          <a:p>
            <a:pPr lvl="0"/>
            <a:r>
              <a:rPr lang="en-MY" sz="2800" dirty="0">
                <a:solidFill>
                  <a:prstClr val="black"/>
                </a:solidFill>
              </a:rPr>
              <a:t>•</a:t>
            </a:r>
            <a:r>
              <a:rPr lang="en-MY" sz="2800" b="1" dirty="0">
                <a:solidFill>
                  <a:schemeClr val="tx2"/>
                </a:solidFill>
              </a:rPr>
              <a:t>Using same sampling fraction </a:t>
            </a:r>
            <a:r>
              <a:rPr lang="en-MY" sz="2800" b="1" dirty="0">
                <a:solidFill>
                  <a:prstClr val="black"/>
                </a:solidFill>
              </a:rPr>
              <a:t>for all strata </a:t>
            </a:r>
            <a:r>
              <a:rPr lang="en-MY" sz="2800" b="1" dirty="0">
                <a:solidFill>
                  <a:srgbClr val="FF0000"/>
                </a:solidFill>
              </a:rPr>
              <a:t>ensures proportionate </a:t>
            </a:r>
            <a:r>
              <a:rPr lang="en-MY" sz="2800" b="1" dirty="0">
                <a:solidFill>
                  <a:prstClr val="black"/>
                </a:solidFill>
              </a:rPr>
              <a:t>representation in the sample. </a:t>
            </a:r>
            <a:endParaRPr lang="en-MY" sz="2800" b="1" dirty="0" smtClean="0">
              <a:solidFill>
                <a:prstClr val="black"/>
              </a:solidFill>
            </a:endParaRPr>
          </a:p>
          <a:p>
            <a:pPr lvl="0"/>
            <a:endParaRPr lang="en-MY" sz="2800" b="1" dirty="0">
              <a:solidFill>
                <a:prstClr val="black"/>
              </a:solidFill>
            </a:endParaRPr>
          </a:p>
          <a:p>
            <a:pPr lvl="0"/>
            <a:r>
              <a:rPr lang="en-MY" sz="2800" b="1" dirty="0">
                <a:solidFill>
                  <a:prstClr val="black"/>
                </a:solidFill>
              </a:rPr>
              <a:t>•</a:t>
            </a:r>
            <a:r>
              <a:rPr lang="en-MY" sz="2800" b="1" dirty="0">
                <a:solidFill>
                  <a:srgbClr val="FF0000"/>
                </a:solidFill>
              </a:rPr>
              <a:t>Adequate representation </a:t>
            </a:r>
            <a:r>
              <a:rPr lang="en-MY" sz="2800" b="1" dirty="0">
                <a:solidFill>
                  <a:prstClr val="black"/>
                </a:solidFill>
              </a:rPr>
              <a:t>of </a:t>
            </a:r>
            <a:r>
              <a:rPr lang="en-MY" sz="2800" b="1" dirty="0">
                <a:solidFill>
                  <a:schemeClr val="tx2"/>
                </a:solidFill>
              </a:rPr>
              <a:t>minority subgroups </a:t>
            </a:r>
            <a:r>
              <a:rPr lang="en-MY" sz="2800" b="1" dirty="0">
                <a:solidFill>
                  <a:prstClr val="black"/>
                </a:solidFill>
              </a:rPr>
              <a:t>of interest can be </a:t>
            </a:r>
            <a:r>
              <a:rPr lang="en-MY" sz="2800" b="1" dirty="0">
                <a:solidFill>
                  <a:srgbClr val="FF0000"/>
                </a:solidFill>
              </a:rPr>
              <a:t>ensured by </a:t>
            </a:r>
            <a:r>
              <a:rPr lang="en-MY" sz="2800" b="1" dirty="0">
                <a:solidFill>
                  <a:prstClr val="black"/>
                </a:solidFill>
              </a:rPr>
              <a:t>stratification &amp; </a:t>
            </a:r>
            <a:r>
              <a:rPr lang="en-MY" sz="2800" b="1" dirty="0">
                <a:solidFill>
                  <a:srgbClr val="FF0000"/>
                </a:solidFill>
              </a:rPr>
              <a:t>varying sampling fraction </a:t>
            </a:r>
            <a:r>
              <a:rPr lang="en-MY" sz="2800" b="1" dirty="0">
                <a:solidFill>
                  <a:prstClr val="black"/>
                </a:solidFill>
              </a:rPr>
              <a:t>between strata as required. </a:t>
            </a:r>
            <a:endParaRPr lang="en-MY" sz="2800" b="1" dirty="0" smtClean="0">
              <a:solidFill>
                <a:prstClr val="black"/>
              </a:solidFill>
            </a:endParaRPr>
          </a:p>
          <a:p>
            <a:pPr lvl="0"/>
            <a:endParaRPr lang="en-MY" sz="2800" b="1" dirty="0">
              <a:solidFill>
                <a:prstClr val="black"/>
              </a:solidFill>
            </a:endParaRPr>
          </a:p>
          <a:p>
            <a:pPr lvl="0"/>
            <a:r>
              <a:rPr lang="en-MY" sz="2800" b="1" dirty="0">
                <a:solidFill>
                  <a:prstClr val="black"/>
                </a:solidFill>
              </a:rPr>
              <a:t>•Finally, since each </a:t>
            </a:r>
            <a:r>
              <a:rPr lang="en-MY" sz="2800" b="1" dirty="0">
                <a:solidFill>
                  <a:srgbClr val="002060"/>
                </a:solidFill>
              </a:rPr>
              <a:t>stratum is treated as an independent </a:t>
            </a:r>
            <a:r>
              <a:rPr lang="en-MY" sz="2800" b="1" dirty="0">
                <a:solidFill>
                  <a:prstClr val="black"/>
                </a:solidFill>
              </a:rPr>
              <a:t>population, different sampling approaches can be applied to different strata. </a:t>
            </a:r>
          </a:p>
        </p:txBody>
      </p:sp>
      <p:sp>
        <p:nvSpPr>
          <p:cNvPr id="3" name="Rectangle 2"/>
          <p:cNvSpPr/>
          <p:nvPr/>
        </p:nvSpPr>
        <p:spPr>
          <a:xfrm>
            <a:off x="1475656" y="476672"/>
            <a:ext cx="4104456" cy="369332"/>
          </a:xfrm>
          <a:prstGeom prst="rect">
            <a:avLst/>
          </a:prstGeom>
        </p:spPr>
        <p:txBody>
          <a:bodyPr wrap="square">
            <a:spAutoFit/>
          </a:bodyPr>
          <a:lstStyle/>
          <a:p>
            <a:r>
              <a:rPr lang="en-MY" b="1" dirty="0" smtClean="0">
                <a:solidFill>
                  <a:schemeClr val="tx2"/>
                </a:solidFill>
              </a:rPr>
              <a:t> Cont.  ..STRATIFIED </a:t>
            </a:r>
            <a:r>
              <a:rPr lang="en-MY" b="1" dirty="0">
                <a:solidFill>
                  <a:schemeClr val="tx2"/>
                </a:solidFill>
              </a:rPr>
              <a:t>SAMPLING </a:t>
            </a:r>
          </a:p>
        </p:txBody>
      </p:sp>
    </p:spTree>
    <p:extLst>
      <p:ext uri="{BB962C8B-B14F-4D97-AF65-F5344CB8AC3E}">
        <p14:creationId xmlns:p14="http://schemas.microsoft.com/office/powerpoint/2010/main" val="344516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7776864" cy="4832092"/>
          </a:xfrm>
          <a:prstGeom prst="rect">
            <a:avLst/>
          </a:prstGeom>
        </p:spPr>
        <p:txBody>
          <a:bodyPr wrap="square">
            <a:spAutoFit/>
          </a:bodyPr>
          <a:lstStyle/>
          <a:p>
            <a:endParaRPr lang="en-MY" sz="1400" dirty="0">
              <a:solidFill>
                <a:srgbClr val="000000"/>
              </a:solidFill>
            </a:endParaRPr>
          </a:p>
          <a:p>
            <a:r>
              <a:rPr lang="en-MY" sz="2800" dirty="0">
                <a:solidFill>
                  <a:srgbClr val="FF0000"/>
                </a:solidFill>
              </a:rPr>
              <a:t>PROBABILITY SAMPLING </a:t>
            </a:r>
          </a:p>
          <a:p>
            <a:r>
              <a:rPr lang="en-MY" sz="2800" b="1" i="0" u="none" strike="noStrike" baseline="0" dirty="0" smtClean="0"/>
              <a:t> </a:t>
            </a:r>
          </a:p>
          <a:p>
            <a:r>
              <a:rPr lang="en-MY" sz="2800" b="0" i="0" u="none" strike="noStrike" baseline="0" dirty="0" smtClean="0"/>
              <a:t>•</a:t>
            </a:r>
            <a:r>
              <a:rPr lang="en-MY" sz="2800" b="1" i="0" u="none" strike="noStrike" baseline="0" dirty="0" smtClean="0"/>
              <a:t>Simple Random Sampling</a:t>
            </a:r>
            <a:r>
              <a:rPr lang="en-MY" sz="2800" b="1" i="0" u="none" strike="noStrike" baseline="0" dirty="0" smtClean="0">
                <a:solidFill>
                  <a:schemeClr val="accent1"/>
                </a:solidFill>
              </a:rPr>
              <a:t>, </a:t>
            </a:r>
          </a:p>
          <a:p>
            <a:pPr>
              <a:lnSpc>
                <a:spcPct val="150000"/>
              </a:lnSpc>
            </a:pPr>
            <a:r>
              <a:rPr lang="en-MY" sz="2800" b="1" i="0" u="none" strike="noStrike" baseline="0" dirty="0" smtClean="0">
                <a:solidFill>
                  <a:schemeClr val="accent1"/>
                </a:solidFill>
              </a:rPr>
              <a:t>•</a:t>
            </a:r>
            <a:r>
              <a:rPr lang="en-MY" sz="2800" b="1" i="0" u="none" strike="noStrike" baseline="0" dirty="0" smtClean="0">
                <a:solidFill>
                  <a:srgbClr val="002060"/>
                </a:solidFill>
              </a:rPr>
              <a:t>Systematic </a:t>
            </a:r>
            <a:r>
              <a:rPr lang="en-MY" sz="2800" b="1" dirty="0">
                <a:solidFill>
                  <a:srgbClr val="002060"/>
                </a:solidFill>
              </a:rPr>
              <a:t>Random </a:t>
            </a:r>
            <a:r>
              <a:rPr lang="en-MY" sz="2800" b="1" i="0" u="none" strike="noStrike" baseline="0" dirty="0" smtClean="0">
                <a:solidFill>
                  <a:srgbClr val="002060"/>
                </a:solidFill>
              </a:rPr>
              <a:t>Sampling, </a:t>
            </a:r>
          </a:p>
          <a:p>
            <a:pPr>
              <a:lnSpc>
                <a:spcPct val="150000"/>
              </a:lnSpc>
            </a:pPr>
            <a:r>
              <a:rPr lang="en-MY" sz="2800" b="1" i="0" u="none" strike="noStrike" baseline="0" dirty="0" smtClean="0">
                <a:solidFill>
                  <a:srgbClr val="002060"/>
                </a:solidFill>
              </a:rPr>
              <a:t>•Stratified Random Sampling, </a:t>
            </a:r>
          </a:p>
          <a:p>
            <a:pPr>
              <a:lnSpc>
                <a:spcPct val="150000"/>
              </a:lnSpc>
            </a:pPr>
            <a:r>
              <a:rPr lang="en-MY" sz="2800" b="1" i="0" u="none" strike="noStrike" baseline="0" dirty="0" smtClean="0">
                <a:solidFill>
                  <a:srgbClr val="002060"/>
                </a:solidFill>
              </a:rPr>
              <a:t>•Cluster Sampling </a:t>
            </a:r>
          </a:p>
          <a:p>
            <a:pPr>
              <a:lnSpc>
                <a:spcPct val="150000"/>
              </a:lnSpc>
            </a:pPr>
            <a:r>
              <a:rPr lang="en-MY" sz="2800" b="1" i="0" u="none" strike="noStrike" baseline="0" dirty="0" smtClean="0">
                <a:solidFill>
                  <a:srgbClr val="002060"/>
                </a:solidFill>
              </a:rPr>
              <a:t>•Multistage Sampling. </a:t>
            </a:r>
          </a:p>
          <a:p>
            <a:pPr>
              <a:lnSpc>
                <a:spcPct val="150000"/>
              </a:lnSpc>
            </a:pPr>
            <a:r>
              <a:rPr lang="en-MY" sz="2800" b="1" i="0" u="none" strike="noStrike" baseline="0" dirty="0" smtClean="0">
                <a:solidFill>
                  <a:srgbClr val="002060"/>
                </a:solidFill>
              </a:rPr>
              <a:t>•Multiphase sampling </a:t>
            </a:r>
          </a:p>
        </p:txBody>
      </p:sp>
      <p:sp>
        <p:nvSpPr>
          <p:cNvPr id="3" name="Date Placeholder 2"/>
          <p:cNvSpPr>
            <a:spLocks noGrp="1"/>
          </p:cNvSpPr>
          <p:nvPr>
            <p:ph type="dt" sz="half" idx="10"/>
          </p:nvPr>
        </p:nvSpPr>
        <p:spPr/>
        <p:txBody>
          <a:bodyPr/>
          <a:lstStyle/>
          <a:p>
            <a:fld id="{EA4DCA7B-0EAB-41CD-8F19-B53D721D76F0}"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a:t>
            </a:fld>
            <a:endParaRPr lang="en-MY"/>
          </a:p>
        </p:txBody>
      </p:sp>
    </p:spTree>
    <p:extLst>
      <p:ext uri="{BB962C8B-B14F-4D97-AF65-F5344CB8AC3E}">
        <p14:creationId xmlns:p14="http://schemas.microsoft.com/office/powerpoint/2010/main" val="33415582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4837BD6-ED13-4AC4-BD34-EBF4C140A68D}" type="slidenum">
              <a:rPr lang="en-US" altLang="en-US" smtClean="0">
                <a:solidFill>
                  <a:prstClr val="black">
                    <a:tint val="75000"/>
                  </a:prstClr>
                </a:solidFill>
              </a:rPr>
              <a:pPr>
                <a:defRPr/>
              </a:pPr>
              <a:t>30</a:t>
            </a:fld>
            <a:endParaRPr lang="en-US" altLang="en-US">
              <a:solidFill>
                <a:prstClr val="black">
                  <a:tint val="75000"/>
                </a:prstClr>
              </a:solidFill>
            </a:endParaRPr>
          </a:p>
        </p:txBody>
      </p:sp>
      <p:sp>
        <p:nvSpPr>
          <p:cNvPr id="3" name="AutoShape 2" descr="Image result for Thank You , picture, photos, images"/>
          <p:cNvSpPr>
            <a:spLocks noChangeAspect="1" noChangeArrowheads="1"/>
          </p:cNvSpPr>
          <p:nvPr/>
        </p:nvSpPr>
        <p:spPr bwMode="auto">
          <a:xfrm>
            <a:off x="116681" y="-144463"/>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4" name="Picture 3"/>
          <p:cNvPicPr>
            <a:picLocks noChangeAspect="1"/>
          </p:cNvPicPr>
          <p:nvPr/>
        </p:nvPicPr>
        <p:blipFill>
          <a:blip r:embed="rId2"/>
          <a:stretch>
            <a:fillRect/>
          </a:stretch>
        </p:blipFill>
        <p:spPr>
          <a:xfrm>
            <a:off x="467544" y="1268760"/>
            <a:ext cx="7315200" cy="4310062"/>
          </a:xfrm>
          <a:prstGeom prst="rect">
            <a:avLst/>
          </a:prstGeom>
        </p:spPr>
      </p:pic>
      <p:sp>
        <p:nvSpPr>
          <p:cNvPr id="5" name="Date Placeholder 4"/>
          <p:cNvSpPr>
            <a:spLocks noGrp="1"/>
          </p:cNvSpPr>
          <p:nvPr>
            <p:ph type="dt" sz="half" idx="10"/>
          </p:nvPr>
        </p:nvSpPr>
        <p:spPr/>
        <p:txBody>
          <a:bodyPr/>
          <a:lstStyle/>
          <a:p>
            <a:fld id="{2644B35C-A2FD-4586-B4AD-E1E800C579CA}" type="datetime1">
              <a:rPr lang="en-US" smtClean="0"/>
              <a:t>7/21/2023</a:t>
            </a:fld>
            <a:endParaRPr lang="en-MY"/>
          </a:p>
        </p:txBody>
      </p:sp>
    </p:spTree>
    <p:extLst>
      <p:ext uri="{BB962C8B-B14F-4D97-AF65-F5344CB8AC3E}">
        <p14:creationId xmlns:p14="http://schemas.microsoft.com/office/powerpoint/2010/main" val="2654611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332656"/>
            <a:ext cx="9145016" cy="6170920"/>
          </a:xfrm>
          <a:prstGeom prst="rect">
            <a:avLst/>
          </a:prstGeom>
        </p:spPr>
        <p:txBody>
          <a:bodyPr wrap="square">
            <a:spAutoFit/>
          </a:bodyPr>
          <a:lstStyle/>
          <a:p>
            <a:r>
              <a:rPr lang="en-MY" sz="3200" b="1" dirty="0" smtClean="0">
                <a:solidFill>
                  <a:srgbClr val="FF0000"/>
                </a:solidFill>
              </a:rPr>
              <a:t>SYSTEMATIC </a:t>
            </a:r>
            <a:r>
              <a:rPr lang="en-MY" sz="3200" b="1" dirty="0">
                <a:solidFill>
                  <a:srgbClr val="FF0000"/>
                </a:solidFill>
              </a:rPr>
              <a:t>SAMPLING </a:t>
            </a:r>
          </a:p>
          <a:p>
            <a:pPr marL="457200" indent="-457200">
              <a:buFont typeface="Wingdings" pitchFamily="2" charset="2"/>
              <a:buChar char="q"/>
            </a:pPr>
            <a:r>
              <a:rPr lang="en-MY" sz="2600" b="0" i="0" u="none" strike="noStrike" baseline="0" dirty="0" smtClean="0"/>
              <a:t>•</a:t>
            </a:r>
            <a:r>
              <a:rPr lang="en-MY" sz="2600" b="1" i="0" u="none" strike="noStrike" baseline="0" dirty="0" smtClean="0">
                <a:solidFill>
                  <a:schemeClr val="tx2"/>
                </a:solidFill>
              </a:rPr>
              <a:t>Sampling with system.</a:t>
            </a:r>
          </a:p>
          <a:p>
            <a:pPr marL="457200" lvl="0" indent="-457200">
              <a:buFont typeface="Wingdings" pitchFamily="2" charset="2"/>
              <a:buChar char="q"/>
            </a:pPr>
            <a:r>
              <a:rPr lang="en-MY" sz="2600" b="0" i="0" u="none" strike="noStrike" baseline="0" dirty="0" smtClean="0">
                <a:solidFill>
                  <a:schemeClr val="accent1"/>
                </a:solidFill>
              </a:rPr>
              <a:t> </a:t>
            </a:r>
            <a:r>
              <a:rPr lang="en-MY" sz="2600" b="1" dirty="0">
                <a:solidFill>
                  <a:srgbClr val="0070C0"/>
                </a:solidFill>
              </a:rPr>
              <a:t>By using predefine system :</a:t>
            </a:r>
          </a:p>
          <a:p>
            <a:pPr marL="457200" indent="-457200">
              <a:buFont typeface="Wingdings" pitchFamily="2" charset="2"/>
              <a:buChar char="v"/>
            </a:pPr>
            <a:r>
              <a:rPr lang="en-MY" sz="2600" b="1" dirty="0" smtClean="0">
                <a:solidFill>
                  <a:schemeClr val="accent1"/>
                </a:solidFill>
              </a:rPr>
              <a:t>Identify population size .</a:t>
            </a:r>
          </a:p>
          <a:p>
            <a:pPr marL="457200" indent="-457200">
              <a:buFont typeface="Wingdings" pitchFamily="2" charset="2"/>
              <a:buChar char="v"/>
            </a:pPr>
            <a:r>
              <a:rPr lang="en-MY" sz="2600" b="1" dirty="0" smtClean="0">
                <a:solidFill>
                  <a:schemeClr val="accent1"/>
                </a:solidFill>
              </a:rPr>
              <a:t>Identify sample size .</a:t>
            </a:r>
          </a:p>
          <a:p>
            <a:pPr marL="457200" indent="-457200">
              <a:buFont typeface="Wingdings" pitchFamily="2" charset="2"/>
              <a:buChar char="v"/>
            </a:pPr>
            <a:r>
              <a:rPr lang="en-MY" sz="2500" b="1" dirty="0" smtClean="0">
                <a:solidFill>
                  <a:schemeClr val="accent1"/>
                </a:solidFill>
              </a:rPr>
              <a:t>Identify predefine system we need 10th 8th </a:t>
            </a:r>
            <a:r>
              <a:rPr lang="en-MY" sz="2500" dirty="0" smtClean="0">
                <a:solidFill>
                  <a:schemeClr val="accent1"/>
                </a:solidFill>
              </a:rPr>
              <a:t>. every </a:t>
            </a:r>
            <a:r>
              <a:rPr lang="en-MY" sz="2500" b="1" dirty="0" err="1" smtClean="0">
                <a:solidFill>
                  <a:srgbClr val="FF0000"/>
                </a:solidFill>
              </a:rPr>
              <a:t>kth</a:t>
            </a:r>
            <a:r>
              <a:rPr lang="en-MY" sz="2500" b="1" dirty="0" smtClean="0">
                <a:solidFill>
                  <a:srgbClr val="FF0000"/>
                </a:solidFill>
              </a:rPr>
              <a:t> element </a:t>
            </a:r>
          </a:p>
          <a:p>
            <a:pPr marL="457200" indent="-457200">
              <a:buFont typeface="Courier New" pitchFamily="49" charset="0"/>
              <a:buChar char="o"/>
            </a:pPr>
            <a:r>
              <a:rPr lang="en-MY" sz="2600" b="1" dirty="0"/>
              <a:t>In this case</a:t>
            </a:r>
            <a:r>
              <a:rPr lang="en-MY" sz="2600" b="1" dirty="0">
                <a:solidFill>
                  <a:schemeClr val="accent1"/>
                </a:solidFill>
              </a:rPr>
              <a:t>, </a:t>
            </a:r>
            <a:r>
              <a:rPr lang="en-MY" sz="2600" b="1" dirty="0">
                <a:solidFill>
                  <a:srgbClr val="FF0000"/>
                </a:solidFill>
              </a:rPr>
              <a:t>k=</a:t>
            </a:r>
            <a:r>
              <a:rPr lang="en-MY" sz="2600" b="1" dirty="0">
                <a:solidFill>
                  <a:schemeClr val="accent1"/>
                </a:solidFill>
              </a:rPr>
              <a:t>(population size/sample size).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Chose </a:t>
            </a:r>
            <a:r>
              <a:rPr lang="en-MY" sz="2600" b="1" dirty="0">
                <a:solidFill>
                  <a:srgbClr val="FF0000"/>
                </a:solidFill>
              </a:rPr>
              <a:t>first No</a:t>
            </a:r>
            <a:r>
              <a:rPr lang="en-MY" sz="2600" dirty="0">
                <a:solidFill>
                  <a:schemeClr val="accent1"/>
                </a:solidFill>
              </a:rPr>
              <a:t>. </a:t>
            </a:r>
            <a:r>
              <a:rPr lang="en-MY" sz="2600" b="1" dirty="0">
                <a:solidFill>
                  <a:schemeClr val="accent1"/>
                </a:solidFill>
              </a:rPr>
              <a:t>By using </a:t>
            </a:r>
            <a:r>
              <a:rPr lang="en-MY" sz="2600" b="1" dirty="0">
                <a:solidFill>
                  <a:srgbClr val="FF0000"/>
                </a:solidFill>
              </a:rPr>
              <a:t>random digit </a:t>
            </a:r>
            <a:r>
              <a:rPr lang="en-MY" sz="2600" dirty="0">
                <a:solidFill>
                  <a:srgbClr val="FF0000"/>
                </a:solidFill>
              </a:rPr>
              <a:t>. </a:t>
            </a:r>
            <a:endParaRPr lang="en-MY" sz="2600" dirty="0" smtClean="0">
              <a:solidFill>
                <a:srgbClr val="FF0000"/>
              </a:solidFill>
            </a:endParaRPr>
          </a:p>
          <a:p>
            <a:pPr marL="457200" indent="-457200">
              <a:buFont typeface="Wingdings" pitchFamily="2" charset="2"/>
              <a:buChar char="q"/>
            </a:pPr>
            <a:r>
              <a:rPr lang="en-MY" sz="2600" b="1" dirty="0" smtClean="0">
                <a:solidFill>
                  <a:srgbClr val="FF0000"/>
                </a:solidFill>
              </a:rPr>
              <a:t>It </a:t>
            </a:r>
            <a:r>
              <a:rPr lang="en-MY" sz="2600" b="1" dirty="0">
                <a:solidFill>
                  <a:srgbClr val="FF0000"/>
                </a:solidFill>
              </a:rPr>
              <a:t>is important</a:t>
            </a:r>
            <a:r>
              <a:rPr lang="en-MY" sz="2600" dirty="0">
                <a:solidFill>
                  <a:schemeClr val="accent1"/>
                </a:solidFill>
              </a:rPr>
              <a:t> </a:t>
            </a:r>
            <a:r>
              <a:rPr lang="en-MY" sz="2600" b="1" dirty="0"/>
              <a:t>that the starting point is not automatically the first in the list</a:t>
            </a:r>
            <a:r>
              <a:rPr lang="en-MY" sz="2600" dirty="0">
                <a:solidFill>
                  <a:schemeClr val="accent1"/>
                </a:solidFill>
              </a:rPr>
              <a:t>, </a:t>
            </a:r>
            <a:r>
              <a:rPr lang="en-MY" sz="2600" b="1" dirty="0">
                <a:solidFill>
                  <a:schemeClr val="accent1"/>
                </a:solidFill>
              </a:rPr>
              <a:t>but is instead randomly chosen from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within </a:t>
            </a:r>
            <a:r>
              <a:rPr lang="en-MY" sz="2600" dirty="0">
                <a:solidFill>
                  <a:srgbClr val="FF0000"/>
                </a:solidFill>
              </a:rPr>
              <a:t>the first to the </a:t>
            </a:r>
            <a:r>
              <a:rPr lang="en-MY" sz="2600" dirty="0" err="1">
                <a:solidFill>
                  <a:srgbClr val="FF0000"/>
                </a:solidFill>
              </a:rPr>
              <a:t>kth</a:t>
            </a:r>
            <a:r>
              <a:rPr lang="en-MY" sz="2600" dirty="0">
                <a:solidFill>
                  <a:srgbClr val="FF0000"/>
                </a:solidFill>
              </a:rPr>
              <a:t> </a:t>
            </a:r>
            <a:r>
              <a:rPr lang="en-MY" sz="2600" dirty="0">
                <a:solidFill>
                  <a:schemeClr val="accent1"/>
                </a:solidFill>
              </a:rPr>
              <a:t>element in the list. </a:t>
            </a:r>
            <a:endParaRPr lang="en-MY" sz="2600" dirty="0" smtClean="0">
              <a:solidFill>
                <a:schemeClr val="accent1"/>
              </a:solidFill>
            </a:endParaRPr>
          </a:p>
          <a:p>
            <a:pPr marL="457200" indent="-457200">
              <a:buFont typeface="Wingdings" pitchFamily="2" charset="2"/>
              <a:buChar char="v"/>
            </a:pPr>
            <a:r>
              <a:rPr lang="en-MY" sz="2600" b="1" dirty="0" smtClean="0">
                <a:solidFill>
                  <a:schemeClr val="tx2"/>
                </a:solidFill>
              </a:rPr>
              <a:t>Use </a:t>
            </a:r>
            <a:r>
              <a:rPr lang="en-MY" sz="2600" b="1" dirty="0">
                <a:solidFill>
                  <a:schemeClr val="tx2"/>
                </a:solidFill>
              </a:rPr>
              <a:t>predefine </a:t>
            </a:r>
            <a:r>
              <a:rPr lang="en-MY" sz="2600" b="1" dirty="0">
                <a:solidFill>
                  <a:schemeClr val="accent1"/>
                </a:solidFill>
              </a:rPr>
              <a:t>system to collect 2nd 3rd …. K No</a:t>
            </a:r>
            <a:r>
              <a:rPr lang="en-MY" sz="2600" b="1" dirty="0" smtClean="0">
                <a:solidFill>
                  <a:schemeClr val="accent1"/>
                </a:solidFill>
              </a:rPr>
              <a:t>.</a:t>
            </a:r>
          </a:p>
          <a:p>
            <a:pPr marL="457200" indent="-457200">
              <a:buFont typeface="Wingdings" pitchFamily="2" charset="2"/>
              <a:buChar char="v"/>
            </a:pPr>
            <a:r>
              <a:rPr lang="en-MY" sz="2600" b="1" i="0" u="none" strike="noStrike" baseline="0" dirty="0" smtClean="0">
                <a:solidFill>
                  <a:schemeClr val="accent1"/>
                </a:solidFill>
              </a:rPr>
              <a:t>then selecting elements at </a:t>
            </a:r>
            <a:r>
              <a:rPr lang="en-MY" sz="2600" b="1" i="0" u="none" strike="noStrike" baseline="0" dirty="0" smtClean="0">
                <a:solidFill>
                  <a:srgbClr val="FF0000"/>
                </a:solidFill>
              </a:rPr>
              <a:t>regular intervals </a:t>
            </a:r>
            <a:r>
              <a:rPr lang="en-MY" sz="2600" b="1" i="0" u="none" strike="noStrike" baseline="0" dirty="0" smtClean="0">
                <a:solidFill>
                  <a:schemeClr val="accent1"/>
                </a:solidFill>
              </a:rPr>
              <a:t>through that ordered list. </a:t>
            </a:r>
          </a:p>
          <a:p>
            <a:pPr marL="457200" indent="-457200">
              <a:buFont typeface="Wingdings" pitchFamily="2" charset="2"/>
              <a:buChar char="v"/>
            </a:pPr>
            <a:r>
              <a:rPr lang="en-MY" sz="2600" b="1" i="0" u="none" strike="noStrike" baseline="0" dirty="0" smtClean="0">
                <a:solidFill>
                  <a:schemeClr val="accent1"/>
                </a:solidFill>
              </a:rPr>
              <a:t>Collect the sample size </a:t>
            </a:r>
          </a:p>
        </p:txBody>
      </p:sp>
      <p:sp>
        <p:nvSpPr>
          <p:cNvPr id="3" name="Date Placeholder 2"/>
          <p:cNvSpPr>
            <a:spLocks noGrp="1"/>
          </p:cNvSpPr>
          <p:nvPr>
            <p:ph type="dt" sz="half" idx="10"/>
          </p:nvPr>
        </p:nvSpPr>
        <p:spPr/>
        <p:txBody>
          <a:bodyPr/>
          <a:lstStyle/>
          <a:p>
            <a:fld id="{AA8072E3-8F0B-40FB-A780-DCF355A5D016}"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4</a:t>
            </a:fld>
            <a:endParaRPr lang="en-MY" dirty="0"/>
          </a:p>
        </p:txBody>
      </p:sp>
      <p:sp>
        <p:nvSpPr>
          <p:cNvPr id="5" name="Rectangle 4"/>
          <p:cNvSpPr/>
          <p:nvPr/>
        </p:nvSpPr>
        <p:spPr>
          <a:xfrm>
            <a:off x="6553200" y="127562"/>
            <a:ext cx="2557232" cy="1446550"/>
          </a:xfrm>
          <a:prstGeom prst="rect">
            <a:avLst/>
          </a:prstGeom>
          <a:ln w="28575">
            <a:solidFill>
              <a:srgbClr val="FF0000"/>
            </a:solidFill>
          </a:ln>
        </p:spPr>
        <p:txBody>
          <a:bodyPr wrap="square">
            <a:spAutoFit/>
          </a:bodyPr>
          <a:lstStyle/>
          <a:p>
            <a:pPr lvl="0"/>
            <a:r>
              <a:rPr lang="en-MY" dirty="0">
                <a:solidFill>
                  <a:prstClr val="black"/>
                </a:solidFill>
              </a:rPr>
              <a:t>•</a:t>
            </a:r>
            <a:r>
              <a:rPr lang="en-MY" sz="1400" b="1" dirty="0">
                <a:solidFill>
                  <a:prstClr val="black"/>
                </a:solidFill>
              </a:rPr>
              <a:t>Simple Random Sampling</a:t>
            </a:r>
            <a:r>
              <a:rPr lang="en-MY" sz="1400" b="1" dirty="0">
                <a:solidFill>
                  <a:srgbClr val="4F81BD"/>
                </a:solidFill>
              </a:rPr>
              <a:t>, </a:t>
            </a:r>
          </a:p>
          <a:p>
            <a:pPr lvl="0"/>
            <a:r>
              <a:rPr lang="en-MY" sz="1400" b="1" dirty="0">
                <a:solidFill>
                  <a:srgbClr val="4F81BD"/>
                </a:solidFill>
              </a:rPr>
              <a:t>•</a:t>
            </a:r>
            <a:r>
              <a:rPr lang="en-MY" sz="1400" b="1" dirty="0">
                <a:solidFill>
                  <a:srgbClr val="002060"/>
                </a:solidFill>
              </a:rPr>
              <a:t>Systematic Random Sampling, </a:t>
            </a:r>
          </a:p>
          <a:p>
            <a:pPr lvl="0"/>
            <a:r>
              <a:rPr lang="en-MY" sz="1400" b="1" dirty="0">
                <a:solidFill>
                  <a:srgbClr val="002060"/>
                </a:solidFill>
              </a:rPr>
              <a:t>•Stratified Random Sampling, </a:t>
            </a:r>
          </a:p>
          <a:p>
            <a:pPr lvl="0"/>
            <a:r>
              <a:rPr lang="en-MY" sz="1400" b="1" dirty="0">
                <a:solidFill>
                  <a:srgbClr val="002060"/>
                </a:solidFill>
              </a:rPr>
              <a:t>•Cluster Sampling </a:t>
            </a:r>
          </a:p>
          <a:p>
            <a:pPr lvl="0"/>
            <a:r>
              <a:rPr lang="en-MY" sz="1400" b="1" dirty="0">
                <a:solidFill>
                  <a:srgbClr val="002060"/>
                </a:solidFill>
              </a:rPr>
              <a:t>•Multistage Sampling. </a:t>
            </a:r>
          </a:p>
          <a:p>
            <a:pPr lvl="0"/>
            <a:r>
              <a:rPr lang="en-MY" sz="1400" b="1" dirty="0">
                <a:solidFill>
                  <a:srgbClr val="002060"/>
                </a:solidFill>
              </a:rPr>
              <a:t>•Multiphase sampling </a:t>
            </a:r>
          </a:p>
        </p:txBody>
      </p:sp>
    </p:spTree>
    <p:extLst>
      <p:ext uri="{BB962C8B-B14F-4D97-AF65-F5344CB8AC3E}">
        <p14:creationId xmlns:p14="http://schemas.microsoft.com/office/powerpoint/2010/main" val="3123831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784976" cy="3139321"/>
          </a:xfrm>
          <a:prstGeom prst="rect">
            <a:avLst/>
          </a:prstGeom>
        </p:spPr>
        <p:txBody>
          <a:bodyPr wrap="square">
            <a:spAutoFit/>
          </a:bodyPr>
          <a:lstStyle/>
          <a:p>
            <a:endParaRPr lang="en-MY" dirty="0">
              <a:solidFill>
                <a:srgbClr val="000000"/>
              </a:solidFill>
            </a:endParaRPr>
          </a:p>
          <a:p>
            <a:r>
              <a:rPr lang="en-MY" sz="3600" dirty="0"/>
              <a:t>SYSTEMATIC SAMPLING </a:t>
            </a:r>
          </a:p>
          <a:p>
            <a:r>
              <a:rPr lang="en-MY" b="0" i="0" u="none" strike="noStrike" baseline="0" dirty="0" smtClean="0">
                <a:latin typeface="Arial"/>
              </a:rPr>
              <a:t>•</a:t>
            </a:r>
            <a:r>
              <a:rPr lang="en-MY" dirty="0"/>
              <a:t>All </a:t>
            </a:r>
            <a:r>
              <a:rPr lang="en-MY" sz="2400" dirty="0"/>
              <a:t>elements have the same probability of selection (in the example given, one in ten). It is not 'simple random sampling' because different subsets of the same size have different selection probabilities - e.g. the set {4,14,24,...,994} has a one-in-ten probability of selection, but</a:t>
            </a:r>
            <a:r>
              <a:rPr lang="en-MY" sz="2400" dirty="0">
                <a:solidFill>
                  <a:srgbClr val="FFC000"/>
                </a:solidFill>
              </a:rPr>
              <a:t> </a:t>
            </a:r>
            <a:r>
              <a:rPr lang="en-MY" sz="2400" dirty="0"/>
              <a:t>the set {4,13,24,34,...} has zero probability of selection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645024"/>
            <a:ext cx="7992888"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89D609A5-4A3B-48FC-BBEB-D6E206E26E39}"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5</a:t>
            </a:fld>
            <a:endParaRPr lang="en-MY"/>
          </a:p>
        </p:txBody>
      </p:sp>
    </p:spTree>
    <p:extLst>
      <p:ext uri="{BB962C8B-B14F-4D97-AF65-F5344CB8AC3E}">
        <p14:creationId xmlns:p14="http://schemas.microsoft.com/office/powerpoint/2010/main" val="2456080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5423" y="366520"/>
            <a:ext cx="5760640" cy="746358"/>
          </a:xfrm>
          <a:prstGeom prst="rect">
            <a:avLst/>
          </a:prstGeom>
        </p:spPr>
        <p:txBody>
          <a:bodyPr wrap="square">
            <a:spAutoFit/>
          </a:bodyPr>
          <a:lstStyle/>
          <a:p>
            <a:endParaRPr lang="en-MY" sz="1050" dirty="0">
              <a:solidFill>
                <a:srgbClr val="000000"/>
              </a:solidFill>
            </a:endParaRPr>
          </a:p>
          <a:p>
            <a:r>
              <a:rPr lang="en-MY" sz="3200" dirty="0"/>
              <a:t>SYSTEMATIC SAMPLING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268760"/>
            <a:ext cx="7056784" cy="511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62B0EFF5-749D-4A38-B019-1E61608D4EF9}"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6</a:t>
            </a:fld>
            <a:endParaRPr lang="en-MY"/>
          </a:p>
        </p:txBody>
      </p:sp>
    </p:spTree>
    <p:extLst>
      <p:ext uri="{BB962C8B-B14F-4D97-AF65-F5344CB8AC3E}">
        <p14:creationId xmlns:p14="http://schemas.microsoft.com/office/powerpoint/2010/main" val="616402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896" y="548680"/>
            <a:ext cx="8640960" cy="4216539"/>
          </a:xfrm>
          <a:prstGeom prst="rect">
            <a:avLst/>
          </a:prstGeom>
        </p:spPr>
        <p:txBody>
          <a:bodyPr wrap="square">
            <a:spAutoFit/>
          </a:bodyPr>
          <a:lstStyle/>
          <a:p>
            <a:endParaRPr lang="en-MY" sz="1600" dirty="0">
              <a:solidFill>
                <a:srgbClr val="000000"/>
              </a:solidFill>
            </a:endParaRPr>
          </a:p>
          <a:p>
            <a:r>
              <a:rPr lang="en-MY" sz="2800" dirty="0"/>
              <a:t>SYSTEMATIC SAMPLING </a:t>
            </a:r>
          </a:p>
          <a:p>
            <a:r>
              <a:rPr lang="en-MY" sz="2800" b="1" i="0" u="none" strike="noStrike" baseline="0" dirty="0" smtClean="0">
                <a:solidFill>
                  <a:srgbClr val="00B050"/>
                </a:solidFill>
              </a:rPr>
              <a:t>•ADVANTAGES</a:t>
            </a:r>
            <a:r>
              <a:rPr lang="en-MY" sz="2800" b="0" i="0" u="none" strike="noStrike" baseline="0" dirty="0" smtClean="0"/>
              <a:t>: </a:t>
            </a:r>
          </a:p>
          <a:p>
            <a:r>
              <a:rPr lang="en-MY" sz="2800" b="0" i="0" u="none" strike="noStrike" baseline="0" dirty="0" smtClean="0"/>
              <a:t>–Sample easy to select </a:t>
            </a:r>
          </a:p>
          <a:p>
            <a:r>
              <a:rPr lang="en-MY" sz="2800" b="0" i="0" u="none" strike="noStrike" baseline="0" dirty="0" smtClean="0"/>
              <a:t>–Suitable sampling frame can be identified easily </a:t>
            </a:r>
          </a:p>
          <a:p>
            <a:r>
              <a:rPr lang="en-MY" sz="2800" b="0" i="0" u="none" strike="noStrike" baseline="0" dirty="0" smtClean="0"/>
              <a:t>–</a:t>
            </a:r>
            <a:r>
              <a:rPr lang="en-MY" sz="2800" dirty="0"/>
              <a:t>Sample evenly spread over entire reference population </a:t>
            </a:r>
          </a:p>
          <a:p>
            <a:r>
              <a:rPr lang="en-MY" sz="2800" b="0" i="0" u="none" strike="noStrike" baseline="0" dirty="0" smtClean="0"/>
              <a:t>•</a:t>
            </a:r>
            <a:r>
              <a:rPr lang="en-MY" sz="2800" b="1" i="0" u="none" strike="noStrike" baseline="0" dirty="0" smtClean="0">
                <a:solidFill>
                  <a:srgbClr val="FF0000"/>
                </a:solidFill>
              </a:rPr>
              <a:t>DISADVANTAGES: </a:t>
            </a:r>
          </a:p>
          <a:p>
            <a:r>
              <a:rPr lang="en-MY" sz="2800" b="0" i="0" u="none" strike="noStrike" baseline="0" dirty="0" smtClean="0"/>
              <a:t>–</a:t>
            </a:r>
            <a:r>
              <a:rPr lang="en-MY" sz="2800" dirty="0"/>
              <a:t>Sample may be biased if hidden periodicity in population coincides with that of selection. </a:t>
            </a:r>
          </a:p>
          <a:p>
            <a:r>
              <a:rPr lang="en-MY" sz="2800" b="0" i="0" u="none" strike="noStrike" baseline="0" dirty="0" smtClean="0"/>
              <a:t>–</a:t>
            </a:r>
            <a:r>
              <a:rPr lang="en-MY" sz="2800" dirty="0"/>
              <a:t>Difficult to assess precision of estimate from one survey. </a:t>
            </a:r>
          </a:p>
        </p:txBody>
      </p:sp>
      <p:sp>
        <p:nvSpPr>
          <p:cNvPr id="3" name="Date Placeholder 2"/>
          <p:cNvSpPr>
            <a:spLocks noGrp="1"/>
          </p:cNvSpPr>
          <p:nvPr>
            <p:ph type="dt" sz="half" idx="10"/>
          </p:nvPr>
        </p:nvSpPr>
        <p:spPr/>
        <p:txBody>
          <a:bodyPr/>
          <a:lstStyle/>
          <a:p>
            <a:fld id="{C645081F-5946-43EF-805D-EA9CB598732A}"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7</a:t>
            </a:fld>
            <a:endParaRPr lang="en-MY"/>
          </a:p>
        </p:txBody>
      </p:sp>
    </p:spTree>
    <p:extLst>
      <p:ext uri="{BB962C8B-B14F-4D97-AF65-F5344CB8AC3E}">
        <p14:creationId xmlns:p14="http://schemas.microsoft.com/office/powerpoint/2010/main" val="2572181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607" y="133463"/>
            <a:ext cx="8892480" cy="6247864"/>
          </a:xfrm>
          <a:prstGeom prst="rect">
            <a:avLst/>
          </a:prstGeom>
        </p:spPr>
        <p:txBody>
          <a:bodyPr wrap="square">
            <a:spAutoFit/>
          </a:bodyPr>
          <a:lstStyle/>
          <a:p>
            <a:r>
              <a:rPr lang="en-MY" sz="3600" b="1" dirty="0">
                <a:solidFill>
                  <a:srgbClr val="C00000"/>
                </a:solidFill>
              </a:rPr>
              <a:t> </a:t>
            </a:r>
            <a:r>
              <a:rPr lang="en-MY" sz="3600" b="1" dirty="0" smtClean="0">
                <a:solidFill>
                  <a:srgbClr val="C00000"/>
                </a:solidFill>
              </a:rPr>
              <a:t>    STRATIFIED </a:t>
            </a:r>
            <a:r>
              <a:rPr lang="en-MY" sz="3600" b="1" dirty="0">
                <a:solidFill>
                  <a:srgbClr val="C00000"/>
                </a:solidFill>
              </a:rPr>
              <a:t>SAMPLING </a:t>
            </a:r>
            <a:endParaRPr lang="en-MY" sz="3600" b="1" dirty="0" smtClean="0">
              <a:solidFill>
                <a:srgbClr val="C00000"/>
              </a:solidFill>
            </a:endParaRPr>
          </a:p>
          <a:p>
            <a:r>
              <a:rPr lang="en-MY" sz="2800" dirty="0">
                <a:solidFill>
                  <a:srgbClr val="FF0000"/>
                </a:solidFill>
              </a:rPr>
              <a:t>By using well define </a:t>
            </a:r>
            <a:r>
              <a:rPr lang="en-MY" sz="2800" dirty="0" smtClean="0">
                <a:solidFill>
                  <a:srgbClr val="FF0000"/>
                </a:solidFill>
              </a:rPr>
              <a:t>stratum</a:t>
            </a:r>
          </a:p>
          <a:p>
            <a:endParaRPr lang="en-MY" sz="2800" b="1" dirty="0">
              <a:solidFill>
                <a:srgbClr val="FF0000"/>
              </a:solidFill>
            </a:endParaRPr>
          </a:p>
          <a:p>
            <a:r>
              <a:rPr lang="en-MY" sz="2800" b="0" i="0" u="none" strike="noStrike" baseline="0" dirty="0" smtClean="0"/>
              <a:t>•</a:t>
            </a:r>
            <a:r>
              <a:rPr lang="en-MY" sz="2800" dirty="0"/>
              <a:t>Where population enclose(</a:t>
            </a:r>
            <a:r>
              <a:rPr lang="en-MY" sz="2800" dirty="0">
                <a:solidFill>
                  <a:schemeClr val="accent1"/>
                </a:solidFill>
              </a:rPr>
              <a:t>put </a:t>
            </a:r>
            <a:r>
              <a:rPr lang="en-MY" sz="2800" dirty="0" smtClean="0">
                <a:solidFill>
                  <a:schemeClr val="accent1"/>
                </a:solidFill>
              </a:rPr>
              <a:t>in</a:t>
            </a:r>
            <a:r>
              <a:rPr lang="en-MY" sz="2800" dirty="0" smtClean="0"/>
              <a:t>), a  </a:t>
            </a:r>
            <a:r>
              <a:rPr lang="en-MY" sz="2800" dirty="0"/>
              <a:t>number of distinct categories, </a:t>
            </a:r>
            <a:endParaRPr lang="en-MY" sz="2800" dirty="0" smtClean="0"/>
          </a:p>
          <a:p>
            <a:r>
              <a:rPr lang="en-MY" sz="2800" dirty="0" smtClean="0"/>
              <a:t>the </a:t>
            </a:r>
            <a:r>
              <a:rPr lang="en-MY" sz="2800" dirty="0"/>
              <a:t>frame can be </a:t>
            </a:r>
            <a:r>
              <a:rPr lang="en-MY" sz="2800" dirty="0">
                <a:solidFill>
                  <a:schemeClr val="tx2"/>
                </a:solidFill>
              </a:rPr>
              <a:t>organized</a:t>
            </a:r>
            <a:r>
              <a:rPr lang="en-MY" sz="2800" dirty="0"/>
              <a:t> into separate "</a:t>
            </a:r>
            <a:r>
              <a:rPr lang="en-MY" sz="2800" dirty="0">
                <a:solidFill>
                  <a:srgbClr val="FF0000"/>
                </a:solidFill>
              </a:rPr>
              <a:t>strata</a:t>
            </a:r>
            <a:r>
              <a:rPr lang="en-MY" sz="2800" dirty="0" smtClean="0">
                <a:solidFill>
                  <a:srgbClr val="FF0000"/>
                </a:solidFill>
              </a:rPr>
              <a:t>.</a:t>
            </a:r>
          </a:p>
          <a:p>
            <a:r>
              <a:rPr lang="en-MY" sz="2800" dirty="0" smtClean="0"/>
              <a:t>" </a:t>
            </a:r>
            <a:r>
              <a:rPr lang="en-MY" sz="2800" dirty="0">
                <a:solidFill>
                  <a:srgbClr val="FF0000"/>
                </a:solidFill>
              </a:rPr>
              <a:t>Each stratum </a:t>
            </a:r>
            <a:r>
              <a:rPr lang="en-MY" sz="2800" dirty="0"/>
              <a:t>is then sampled as an independent </a:t>
            </a:r>
            <a:endParaRPr lang="en-MY" sz="2800" dirty="0" smtClean="0"/>
          </a:p>
          <a:p>
            <a:r>
              <a:rPr lang="en-MY" sz="2800" dirty="0" smtClean="0"/>
              <a:t>sub-population</a:t>
            </a:r>
            <a:r>
              <a:rPr lang="en-MY" sz="2800" dirty="0"/>
              <a:t>, </a:t>
            </a:r>
            <a:r>
              <a:rPr lang="en-MY" sz="2800" b="1" dirty="0">
                <a:solidFill>
                  <a:schemeClr val="tx2"/>
                </a:solidFill>
              </a:rPr>
              <a:t>out of which </a:t>
            </a:r>
            <a:r>
              <a:rPr lang="en-MY" sz="2800" dirty="0">
                <a:solidFill>
                  <a:srgbClr val="FF0000"/>
                </a:solidFill>
              </a:rPr>
              <a:t>individual</a:t>
            </a:r>
            <a:r>
              <a:rPr lang="en-MY" sz="2800" dirty="0"/>
              <a:t> elements can be randomly selected. </a:t>
            </a:r>
          </a:p>
          <a:p>
            <a:endParaRPr lang="en-MY" sz="2800" b="0" i="0" u="none" strike="noStrike" baseline="0" dirty="0" smtClean="0"/>
          </a:p>
          <a:p>
            <a:r>
              <a:rPr lang="en-MY" sz="2800" b="0" i="0" u="none" strike="noStrike" baseline="0" dirty="0" smtClean="0"/>
              <a:t>•Every unit in a stratum has </a:t>
            </a:r>
            <a:r>
              <a:rPr lang="en-MY" sz="2800" b="0" i="0" u="none" strike="noStrike" baseline="0" dirty="0" smtClean="0">
                <a:solidFill>
                  <a:srgbClr val="FF0000"/>
                </a:solidFill>
              </a:rPr>
              <a:t>same chance </a:t>
            </a:r>
            <a:r>
              <a:rPr lang="en-MY" sz="2800" b="0" i="0" u="none" strike="noStrike" baseline="0" dirty="0" smtClean="0"/>
              <a:t>of being selected. </a:t>
            </a:r>
          </a:p>
          <a:p>
            <a:endParaRPr lang="en-MY" sz="2800" b="0" i="0" u="none" strike="noStrike" baseline="0" dirty="0" smtClean="0"/>
          </a:p>
          <a:p>
            <a:r>
              <a:rPr lang="en-MY" sz="2800" b="0" i="0" u="none" strike="noStrike" baseline="0" dirty="0" smtClean="0"/>
              <a:t>•</a:t>
            </a:r>
            <a:r>
              <a:rPr lang="en-MY" sz="2800" dirty="0"/>
              <a:t>Using same sampling fraction for all strata ensures </a:t>
            </a:r>
            <a:r>
              <a:rPr lang="en-MY" sz="2800" b="1" dirty="0">
                <a:solidFill>
                  <a:srgbClr val="FF0000"/>
                </a:solidFill>
              </a:rPr>
              <a:t>proportionate </a:t>
            </a:r>
            <a:r>
              <a:rPr lang="en-MY" sz="2800" b="1" dirty="0">
                <a:solidFill>
                  <a:schemeClr val="tx2">
                    <a:lumMod val="75000"/>
                  </a:schemeClr>
                </a:solidFill>
              </a:rPr>
              <a:t>representation</a:t>
            </a:r>
            <a:r>
              <a:rPr lang="en-MY" sz="2800" dirty="0"/>
              <a:t> in the sample. </a:t>
            </a:r>
          </a:p>
        </p:txBody>
      </p:sp>
      <p:sp>
        <p:nvSpPr>
          <p:cNvPr id="3" name="Date Placeholder 2"/>
          <p:cNvSpPr>
            <a:spLocks noGrp="1"/>
          </p:cNvSpPr>
          <p:nvPr>
            <p:ph type="dt" sz="half" idx="10"/>
          </p:nvPr>
        </p:nvSpPr>
        <p:spPr/>
        <p:txBody>
          <a:bodyPr/>
          <a:lstStyle/>
          <a:p>
            <a:fld id="{7413001E-71C3-4CFC-BFE4-2ADEC1C8806F}" type="datetime1">
              <a:rPr lang="en-MY" smtClean="0"/>
              <a:t>21/7/2023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8</a:t>
            </a:fld>
            <a:endParaRPr lang="en-MY"/>
          </a:p>
        </p:txBody>
      </p:sp>
      <p:sp>
        <p:nvSpPr>
          <p:cNvPr id="5" name="Right Arrow 4"/>
          <p:cNvSpPr/>
          <p:nvPr/>
        </p:nvSpPr>
        <p:spPr>
          <a:xfrm flipV="1">
            <a:off x="7236297" y="6165303"/>
            <a:ext cx="108012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6" name="Rectangle 5"/>
          <p:cNvSpPr/>
          <p:nvPr/>
        </p:nvSpPr>
        <p:spPr>
          <a:xfrm>
            <a:off x="6497741" y="133463"/>
            <a:ext cx="2557232" cy="1446550"/>
          </a:xfrm>
          <a:prstGeom prst="rect">
            <a:avLst/>
          </a:prstGeom>
          <a:ln w="28575">
            <a:solidFill>
              <a:srgbClr val="FF0000"/>
            </a:solidFill>
          </a:ln>
        </p:spPr>
        <p:txBody>
          <a:bodyPr wrap="square">
            <a:spAutoFit/>
          </a:bodyPr>
          <a:lstStyle/>
          <a:p>
            <a:pPr lvl="0"/>
            <a:r>
              <a:rPr lang="en-MY" dirty="0">
                <a:solidFill>
                  <a:prstClr val="black"/>
                </a:solidFill>
              </a:rPr>
              <a:t>•</a:t>
            </a:r>
            <a:r>
              <a:rPr lang="en-MY" sz="1400" b="1" dirty="0">
                <a:solidFill>
                  <a:prstClr val="black"/>
                </a:solidFill>
              </a:rPr>
              <a:t>Simple Random Sampling</a:t>
            </a:r>
            <a:r>
              <a:rPr lang="en-MY" sz="1400" b="1" dirty="0">
                <a:solidFill>
                  <a:srgbClr val="4F81BD"/>
                </a:solidFill>
              </a:rPr>
              <a:t>, </a:t>
            </a:r>
          </a:p>
          <a:p>
            <a:pPr lvl="0"/>
            <a:r>
              <a:rPr lang="en-MY" sz="1400" b="1" dirty="0">
                <a:solidFill>
                  <a:srgbClr val="4F81BD"/>
                </a:solidFill>
              </a:rPr>
              <a:t>•</a:t>
            </a:r>
            <a:r>
              <a:rPr lang="en-MY" sz="1400" b="1" dirty="0">
                <a:solidFill>
                  <a:srgbClr val="002060"/>
                </a:solidFill>
              </a:rPr>
              <a:t>Systematic Random Sampling, </a:t>
            </a:r>
          </a:p>
          <a:p>
            <a:pPr lvl="0"/>
            <a:r>
              <a:rPr lang="en-MY" sz="1400" b="1" dirty="0">
                <a:solidFill>
                  <a:srgbClr val="002060"/>
                </a:solidFill>
              </a:rPr>
              <a:t>•Stratified Random Sampling, </a:t>
            </a:r>
          </a:p>
          <a:p>
            <a:pPr lvl="0"/>
            <a:r>
              <a:rPr lang="en-MY" sz="1400" b="1" dirty="0">
                <a:solidFill>
                  <a:srgbClr val="002060"/>
                </a:solidFill>
              </a:rPr>
              <a:t>•Cluster Sampling </a:t>
            </a:r>
          </a:p>
          <a:p>
            <a:pPr lvl="0"/>
            <a:r>
              <a:rPr lang="en-MY" sz="1400" b="1" dirty="0">
                <a:solidFill>
                  <a:srgbClr val="002060"/>
                </a:solidFill>
              </a:rPr>
              <a:t>•Multistage Sampling. </a:t>
            </a:r>
          </a:p>
          <a:p>
            <a:pPr lvl="0"/>
            <a:r>
              <a:rPr lang="en-MY" sz="1400" b="1" dirty="0">
                <a:solidFill>
                  <a:srgbClr val="002060"/>
                </a:solidFill>
              </a:rPr>
              <a:t>•Multiphase sampling </a:t>
            </a:r>
          </a:p>
        </p:txBody>
      </p:sp>
    </p:spTree>
    <p:extLst>
      <p:ext uri="{BB962C8B-B14F-4D97-AF65-F5344CB8AC3E}">
        <p14:creationId xmlns:p14="http://schemas.microsoft.com/office/powerpoint/2010/main" val="228166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0500" y="1412776"/>
            <a:ext cx="8695995" cy="3108543"/>
          </a:xfrm>
          <a:prstGeom prst="rect">
            <a:avLst/>
          </a:prstGeom>
        </p:spPr>
        <p:txBody>
          <a:bodyPr wrap="square">
            <a:spAutoFit/>
          </a:bodyPr>
          <a:lstStyle/>
          <a:p>
            <a:pPr lvl="0"/>
            <a:r>
              <a:rPr lang="en-MY" sz="2800" dirty="0">
                <a:solidFill>
                  <a:prstClr val="black"/>
                </a:solidFill>
              </a:rPr>
              <a:t>•</a:t>
            </a:r>
            <a:r>
              <a:rPr lang="en-MY" sz="2800" dirty="0">
                <a:solidFill>
                  <a:srgbClr val="FF0000"/>
                </a:solidFill>
              </a:rPr>
              <a:t>Adequate representation </a:t>
            </a:r>
            <a:r>
              <a:rPr lang="en-MY" sz="2800" dirty="0">
                <a:solidFill>
                  <a:prstClr val="black"/>
                </a:solidFill>
              </a:rPr>
              <a:t>of </a:t>
            </a:r>
            <a:r>
              <a:rPr lang="en-MY" sz="2800" dirty="0">
                <a:solidFill>
                  <a:srgbClr val="FF0000"/>
                </a:solidFill>
              </a:rPr>
              <a:t>minority subgroups </a:t>
            </a:r>
            <a:r>
              <a:rPr lang="en-MY" sz="2800" dirty="0">
                <a:solidFill>
                  <a:prstClr val="black"/>
                </a:solidFill>
              </a:rPr>
              <a:t>of interest can be ensured by stratification &amp; varying sampling fraction between strata as required. </a:t>
            </a:r>
            <a:endParaRPr lang="en-MY" sz="2800" dirty="0" smtClean="0">
              <a:solidFill>
                <a:prstClr val="black"/>
              </a:solidFill>
            </a:endParaRPr>
          </a:p>
          <a:p>
            <a:pPr lvl="0"/>
            <a:endParaRPr lang="en-MY" sz="2800" dirty="0">
              <a:solidFill>
                <a:prstClr val="black"/>
              </a:solidFill>
            </a:endParaRPr>
          </a:p>
          <a:p>
            <a:pPr lvl="0"/>
            <a:r>
              <a:rPr lang="en-MY" sz="2800" dirty="0">
                <a:solidFill>
                  <a:prstClr val="black"/>
                </a:solidFill>
              </a:rPr>
              <a:t>•Finally, since each stratum is treated as an independent population</a:t>
            </a:r>
            <a:r>
              <a:rPr lang="en-MY" sz="2800" b="1" dirty="0">
                <a:solidFill>
                  <a:srgbClr val="0070C0"/>
                </a:solidFill>
              </a:rPr>
              <a:t>, different sampling approaches </a:t>
            </a:r>
            <a:r>
              <a:rPr lang="en-MY" sz="2800" dirty="0">
                <a:solidFill>
                  <a:prstClr val="black"/>
                </a:solidFill>
              </a:rPr>
              <a:t>can be applied to different strata. </a:t>
            </a:r>
          </a:p>
        </p:txBody>
      </p:sp>
      <p:sp>
        <p:nvSpPr>
          <p:cNvPr id="3" name="Rectangle 2"/>
          <p:cNvSpPr/>
          <p:nvPr/>
        </p:nvSpPr>
        <p:spPr>
          <a:xfrm>
            <a:off x="1331640" y="332656"/>
            <a:ext cx="3293337" cy="369332"/>
          </a:xfrm>
          <a:prstGeom prst="rect">
            <a:avLst/>
          </a:prstGeom>
        </p:spPr>
        <p:txBody>
          <a:bodyPr wrap="none">
            <a:spAutoFit/>
          </a:bodyPr>
          <a:lstStyle/>
          <a:p>
            <a:r>
              <a:rPr lang="en-MY" b="1" dirty="0" smtClean="0">
                <a:solidFill>
                  <a:srgbClr val="FF0000"/>
                </a:solidFill>
              </a:rPr>
              <a:t>  Cont.  …STRATIFIED </a:t>
            </a:r>
            <a:r>
              <a:rPr lang="en-MY" b="1" dirty="0">
                <a:solidFill>
                  <a:srgbClr val="FF0000"/>
                </a:solidFill>
              </a:rPr>
              <a:t>SAMPLING </a:t>
            </a:r>
          </a:p>
        </p:txBody>
      </p:sp>
      <p:sp>
        <p:nvSpPr>
          <p:cNvPr id="4" name="Rectangle 3"/>
          <p:cNvSpPr/>
          <p:nvPr/>
        </p:nvSpPr>
        <p:spPr>
          <a:xfrm>
            <a:off x="6479263" y="0"/>
            <a:ext cx="2557232" cy="1446550"/>
          </a:xfrm>
          <a:prstGeom prst="rect">
            <a:avLst/>
          </a:prstGeom>
          <a:ln w="28575">
            <a:solidFill>
              <a:srgbClr val="FF0000"/>
            </a:solidFill>
          </a:ln>
        </p:spPr>
        <p:txBody>
          <a:bodyPr wrap="square">
            <a:spAutoFit/>
          </a:bodyPr>
          <a:lstStyle/>
          <a:p>
            <a:pPr lvl="0"/>
            <a:r>
              <a:rPr lang="en-MY" dirty="0">
                <a:solidFill>
                  <a:prstClr val="black"/>
                </a:solidFill>
              </a:rPr>
              <a:t>•</a:t>
            </a:r>
            <a:r>
              <a:rPr lang="en-MY" sz="1400" b="1" dirty="0">
                <a:solidFill>
                  <a:prstClr val="black"/>
                </a:solidFill>
              </a:rPr>
              <a:t>Simple Random Sampling</a:t>
            </a:r>
            <a:r>
              <a:rPr lang="en-MY" sz="1400" b="1" dirty="0">
                <a:solidFill>
                  <a:srgbClr val="4F81BD"/>
                </a:solidFill>
              </a:rPr>
              <a:t>, </a:t>
            </a:r>
          </a:p>
          <a:p>
            <a:pPr lvl="0"/>
            <a:r>
              <a:rPr lang="en-MY" sz="1400" b="1" dirty="0">
                <a:solidFill>
                  <a:srgbClr val="4F81BD"/>
                </a:solidFill>
              </a:rPr>
              <a:t>•</a:t>
            </a:r>
            <a:r>
              <a:rPr lang="en-MY" sz="1400" b="1" dirty="0">
                <a:solidFill>
                  <a:srgbClr val="002060"/>
                </a:solidFill>
              </a:rPr>
              <a:t>Systematic Random Sampling, </a:t>
            </a:r>
          </a:p>
          <a:p>
            <a:pPr lvl="0"/>
            <a:r>
              <a:rPr lang="en-MY" sz="1400" b="1" dirty="0">
                <a:solidFill>
                  <a:srgbClr val="002060"/>
                </a:solidFill>
              </a:rPr>
              <a:t>•Stratified Random Sampling, </a:t>
            </a:r>
          </a:p>
          <a:p>
            <a:pPr lvl="0"/>
            <a:r>
              <a:rPr lang="en-MY" sz="1400" b="1" dirty="0">
                <a:solidFill>
                  <a:srgbClr val="002060"/>
                </a:solidFill>
              </a:rPr>
              <a:t>•Cluster Sampling </a:t>
            </a:r>
          </a:p>
          <a:p>
            <a:pPr lvl="0"/>
            <a:r>
              <a:rPr lang="en-MY" sz="1400" b="1" dirty="0">
                <a:solidFill>
                  <a:srgbClr val="002060"/>
                </a:solidFill>
              </a:rPr>
              <a:t>•Multistage Sampling. </a:t>
            </a:r>
          </a:p>
          <a:p>
            <a:pPr lvl="0"/>
            <a:r>
              <a:rPr lang="en-MY" sz="1400" b="1" dirty="0">
                <a:solidFill>
                  <a:srgbClr val="002060"/>
                </a:solidFill>
              </a:rPr>
              <a:t>•Multiphase sampling </a:t>
            </a:r>
          </a:p>
        </p:txBody>
      </p:sp>
    </p:spTree>
    <p:extLst>
      <p:ext uri="{BB962C8B-B14F-4D97-AF65-F5344CB8AC3E}">
        <p14:creationId xmlns:p14="http://schemas.microsoft.com/office/powerpoint/2010/main" val="3803073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TotalTime>
  <Words>1716</Words>
  <Application>Microsoft Office PowerPoint</Application>
  <PresentationFormat>On-screen Show (4:3)</PresentationFormat>
  <Paragraphs>332</Paragraphs>
  <Slides>30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 Unicode MS</vt:lpstr>
      <vt:lpstr>Arial</vt:lpstr>
      <vt:lpstr>Calibri</vt:lpstr>
      <vt:lpstr>Courier New</vt:lpstr>
      <vt:lpstr>Helvetica Neue</vt:lpstr>
      <vt:lpstr>Nunito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66</cp:revision>
  <dcterms:created xsi:type="dcterms:W3CDTF">2021-07-31T15:25:19Z</dcterms:created>
  <dcterms:modified xsi:type="dcterms:W3CDTF">2023-07-21T10:46:31Z</dcterms:modified>
</cp:coreProperties>
</file>