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56" r:id="rId2"/>
    <p:sldId id="301" r:id="rId3"/>
    <p:sldId id="302" r:id="rId4"/>
    <p:sldId id="258" r:id="rId5"/>
    <p:sldId id="259" r:id="rId6"/>
    <p:sldId id="303" r:id="rId7"/>
    <p:sldId id="260" r:id="rId8"/>
    <p:sldId id="304" r:id="rId9"/>
    <p:sldId id="261" r:id="rId10"/>
    <p:sldId id="262" r:id="rId11"/>
    <p:sldId id="263" r:id="rId12"/>
    <p:sldId id="264" r:id="rId13"/>
    <p:sldId id="266" r:id="rId14"/>
    <p:sldId id="265" r:id="rId15"/>
    <p:sldId id="294" r:id="rId16"/>
    <p:sldId id="305" r:id="rId17"/>
    <p:sldId id="267" r:id="rId18"/>
    <p:sldId id="269" r:id="rId19"/>
    <p:sldId id="317" r:id="rId20"/>
    <p:sldId id="270" r:id="rId21"/>
    <p:sldId id="299" r:id="rId22"/>
    <p:sldId id="271" r:id="rId23"/>
    <p:sldId id="298" r:id="rId24"/>
    <p:sldId id="272" r:id="rId25"/>
    <p:sldId id="297" r:id="rId26"/>
    <p:sldId id="300" r:id="rId27"/>
    <p:sldId id="274" r:id="rId28"/>
    <p:sldId id="275" r:id="rId29"/>
    <p:sldId id="276" r:id="rId30"/>
    <p:sldId id="273" r:id="rId31"/>
    <p:sldId id="318" r:id="rId32"/>
    <p:sldId id="306" r:id="rId33"/>
    <p:sldId id="307" r:id="rId34"/>
    <p:sldId id="308" r:id="rId35"/>
    <p:sldId id="309" r:id="rId36"/>
    <p:sldId id="310" r:id="rId37"/>
    <p:sldId id="311" r:id="rId38"/>
    <p:sldId id="312" r:id="rId39"/>
    <p:sldId id="313" r:id="rId40"/>
    <p:sldId id="314" r:id="rId41"/>
    <p:sldId id="315" r:id="rId42"/>
    <p:sldId id="31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454" autoAdjust="0"/>
  </p:normalViewPr>
  <p:slideViewPr>
    <p:cSldViewPr>
      <p:cViewPr varScale="1">
        <p:scale>
          <a:sx n="80" d="100"/>
          <a:sy n="80" d="100"/>
        </p:scale>
        <p:origin x="-107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3B920-143C-4C0A-8471-33AF867D4D95}" type="datetimeFigureOut">
              <a:rPr lang="en-US" smtClean="0"/>
              <a:pPr/>
              <a:t>11/24/2021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3C449-0673-4563-ADDC-6E220519CDB7}" type="slidenum">
              <a:rPr lang="en-US" smtClean="0"/>
              <a:pPr/>
              <a:t>‹#›</a:t>
            </a:fld>
            <a:endParaRPr lang="en-US"/>
          </a:p>
        </p:txBody>
      </p:sp>
    </p:spTree>
    <p:extLst>
      <p:ext uri="{BB962C8B-B14F-4D97-AF65-F5344CB8AC3E}">
        <p14:creationId xmlns:p14="http://schemas.microsoft.com/office/powerpoint/2010/main" xmlns="" val="399363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due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advances in surgical techniques, anesthetic care, blood transfusions, and antibiotics.</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Active genital herpes infection or maternal HIV infection  ,, Macrosomia</a:t>
            </a:r>
            <a:r>
              <a:rPr lang="en-US" baseline="0" dirty="0" smtClean="0">
                <a:solidFill>
                  <a:schemeClr val="accent2">
                    <a:lumMod val="75000"/>
                  </a:schemeClr>
                </a:solidFill>
                <a:latin typeface="Times New Roman" panose="02020603050405020304" pitchFamily="18" charset="0"/>
                <a:cs typeface="Times New Roman" panose="02020603050405020304" pitchFamily="18" charset="0"/>
              </a:rPr>
              <a:t> ,, severe PET , uterine rupture</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to remember that the operation is being offered because of perceived benefits, both maternal and fetal in many</a:t>
            </a:r>
            <a:br>
              <a:rPr lang="en-US" dirty="0" smtClean="0"/>
            </a:br>
            <a:r>
              <a:rPr lang="en-US" dirty="0" smtClean="0"/>
              <a:t>cases</a:t>
            </a:r>
            <a:endParaRPr lang="ar-JO" dirty="0" smtClean="0"/>
          </a:p>
          <a:p>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Joel cohen called </a:t>
            </a:r>
            <a:r>
              <a:rPr lang="en-US" b="1" dirty="0" smtClean="0"/>
              <a:t>transverse</a:t>
            </a:r>
            <a:r>
              <a:rPr lang="en-US" b="1" baseline="0" dirty="0" smtClean="0"/>
              <a:t> incision    ,,,,,   maylard incision 5-8 cm above symphysis pubis </a:t>
            </a:r>
            <a:endParaRPr lang="ar-JO" b="1"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Placenta previa on anterior surface</a:t>
            </a:r>
            <a:r>
              <a:rPr lang="en-US" baseline="0" dirty="0" smtClean="0"/>
              <a:t> </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JO" dirty="0" smtClean="0"/>
              <a:t>الام</a:t>
            </a:r>
            <a:r>
              <a:rPr lang="ar-JO" baseline="0" dirty="0" smtClean="0"/>
              <a:t> ميتة </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FF0000"/>
                </a:solidFill>
              </a:rPr>
              <a:t>Muscle closure ... Increase</a:t>
            </a:r>
            <a:r>
              <a:rPr lang="en-US" sz="1200" b="1" baseline="0" dirty="0" smtClean="0">
                <a:solidFill>
                  <a:srgbClr val="FF0000"/>
                </a:solidFill>
              </a:rPr>
              <a:t> postpartum pain </a:t>
            </a:r>
          </a:p>
          <a:p>
            <a:r>
              <a:rPr lang="en-US" sz="1200" b="1" dirty="0" smtClean="0">
                <a:solidFill>
                  <a:srgbClr val="FF0000"/>
                </a:solidFill>
              </a:rPr>
              <a:t>Abdominal</a:t>
            </a:r>
            <a:r>
              <a:rPr lang="en-US" sz="1200" dirty="0" smtClean="0">
                <a:solidFill>
                  <a:srgbClr val="FF0000"/>
                </a:solidFill>
              </a:rPr>
              <a:t> </a:t>
            </a:r>
            <a:r>
              <a:rPr lang="en-US" sz="1200" dirty="0" smtClean="0">
                <a:solidFill>
                  <a:srgbClr val="FF0000"/>
                </a:solidFill>
              </a:rPr>
              <a:t>closure </a:t>
            </a:r>
            <a:r>
              <a:rPr lang="en-US" sz="1200" dirty="0" smtClean="0"/>
              <a:t>is performed in the anatomical planes with high strength, low reactivity materials, such </a:t>
            </a:r>
            <a:r>
              <a:rPr lang="en-US" sz="1200" b="0" dirty="0" smtClean="0"/>
              <a:t>as</a:t>
            </a:r>
            <a:r>
              <a:rPr lang="en-US" sz="1200" dirty="0" smtClean="0"/>
              <a:t> polyglycolic acid or polyglactin</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such an injury is observed, repair with 2-0 </a:t>
            </a:r>
            <a:r>
              <a:rPr lang="en-US" b="1" dirty="0" smtClean="0"/>
              <a:t>Vicryl</a:t>
            </a:r>
            <a:r>
              <a:rPr lang="en-US" b="1" dirty="0" smtClean="0"/>
              <a:t>™ -absorbable suture-  </a:t>
            </a:r>
            <a:r>
              <a:rPr lang="en-US" dirty="0" smtClean="0"/>
              <a:t>as a single continuous</a:t>
            </a:r>
            <a:br>
              <a:rPr lang="en-US" dirty="0" smtClean="0"/>
            </a:br>
            <a:r>
              <a:rPr lang="en-US" dirty="0" smtClean="0"/>
              <a:t>or interrupted layer is appropriate.</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3905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106563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362055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213811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221303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27869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57718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28166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359675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367537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A05E2-FF0D-4E72-A3BA-F897EACC8CF4}"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401722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CA05E2-FF0D-4E72-A3BA-F897EACC8CF4}" type="datetimeFigureOut">
              <a:rPr lang="en-US" smtClean="0"/>
              <a:pPr/>
              <a:t>11/24/2021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067ECA-A56E-40E2-A891-10A750600007}" type="slidenum">
              <a:rPr lang="en-US" smtClean="0"/>
              <a:pPr/>
              <a:t>‹#›</a:t>
            </a:fld>
            <a:endParaRPr lang="en-US"/>
          </a:p>
        </p:txBody>
      </p:sp>
    </p:spTree>
    <p:extLst>
      <p:ext uri="{BB962C8B-B14F-4D97-AF65-F5344CB8AC3E}">
        <p14:creationId xmlns:p14="http://schemas.microsoft.com/office/powerpoint/2010/main" xmlns="" val="24442843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ayoclinic.org/tests-procedures/vbac/about/pac-20395249"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467600" cy="1524000"/>
          </a:xfrm>
        </p:spPr>
        <p:txBody>
          <a:bodyPr>
            <a:noAutofit/>
          </a:bodyPr>
          <a:lstStyle/>
          <a:p>
            <a:r>
              <a:rPr lang="en-US" sz="5400" b="1" dirty="0" smtClean="0">
                <a:latin typeface="Goudy Old Style" pitchFamily="18" charset="0"/>
              </a:rPr>
              <a:t>Vaginal delivery after cesarean section </a:t>
            </a:r>
            <a:endParaRPr lang="en-US" sz="5400" b="1" dirty="0">
              <a:latin typeface="Goudy Old Style" pitchFamily="18" charset="0"/>
            </a:endParaRPr>
          </a:p>
        </p:txBody>
      </p:sp>
      <p:sp>
        <p:nvSpPr>
          <p:cNvPr id="3" name="Subtitle 2"/>
          <p:cNvSpPr>
            <a:spLocks noGrp="1"/>
          </p:cNvSpPr>
          <p:nvPr>
            <p:ph type="subTitle" idx="1"/>
          </p:nvPr>
        </p:nvSpPr>
        <p:spPr>
          <a:xfrm>
            <a:off x="762000" y="4714884"/>
            <a:ext cx="6858000" cy="1381116"/>
          </a:xfrm>
        </p:spPr>
        <p:txBody>
          <a:bodyPr>
            <a:normAutofit/>
          </a:bodyPr>
          <a:lstStyle/>
          <a:p>
            <a:pPr algn="l"/>
            <a:r>
              <a:rPr lang="en-US" sz="2400" b="1" dirty="0" smtClean="0">
                <a:solidFill>
                  <a:srgbClr val="C00000"/>
                </a:solidFill>
              </a:rPr>
              <a:t>Done by :</a:t>
            </a:r>
          </a:p>
          <a:p>
            <a:pPr algn="l"/>
            <a:r>
              <a:rPr lang="en-US" sz="2400" b="1" dirty="0" smtClean="0">
                <a:solidFill>
                  <a:srgbClr val="C00000"/>
                </a:solidFill>
              </a:rPr>
              <a:t>Mohammad  Badwan , Abla Al-Qudah</a:t>
            </a:r>
          </a:p>
          <a:p>
            <a:pPr algn="l"/>
            <a:r>
              <a:rPr lang="en-US" sz="2400" b="1" dirty="0" smtClean="0">
                <a:solidFill>
                  <a:srgbClr val="C00000"/>
                </a:solidFill>
              </a:rPr>
              <a:t>Supervised by : </a:t>
            </a:r>
            <a:r>
              <a:rPr lang="en-US" sz="2400" b="1" dirty="0">
                <a:solidFill>
                  <a:srgbClr val="C00000"/>
                </a:solidFill>
                <a:latin typeface="Calibri" pitchFamily="34" charset="0"/>
                <a:ea typeface="Times New Roman" charset="0"/>
                <a:cs typeface="Times New Roman" charset="0"/>
              </a:rPr>
              <a:t>Dr. Seham Abu F</a:t>
            </a:r>
            <a:r>
              <a:rPr lang="en-US" sz="2400" b="1" dirty="0" smtClean="0">
                <a:solidFill>
                  <a:srgbClr val="C00000"/>
                </a:solidFill>
                <a:latin typeface="Calibri" pitchFamily="34" charset="0"/>
                <a:ea typeface="Times New Roman" charset="0"/>
                <a:cs typeface="Times New Roman" charset="0"/>
              </a:rPr>
              <a:t>raijeh </a:t>
            </a:r>
            <a:endParaRPr lang="en-US" sz="2400" b="1" dirty="0">
              <a:solidFill>
                <a:srgbClr val="C00000"/>
              </a:solidFill>
              <a:latin typeface="Calibri" pitchFamily="34" charset="0"/>
              <a:ea typeface="Times New Roman" charset="0"/>
              <a:cs typeface="Times New Roman" charset="0"/>
            </a:endParaRPr>
          </a:p>
          <a:p>
            <a:endParaRPr lang="en-US" dirty="0">
              <a:solidFill>
                <a:schemeClr val="bg2">
                  <a:lumMod val="50000"/>
                </a:schemeClr>
              </a:solidFill>
            </a:endParaRPr>
          </a:p>
        </p:txBody>
      </p:sp>
    </p:spTree>
    <p:extLst>
      <p:ext uri="{BB962C8B-B14F-4D97-AF65-F5344CB8AC3E}">
        <p14:creationId xmlns:p14="http://schemas.microsoft.com/office/powerpoint/2010/main" xmlns="" val="2439290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62000"/>
            <a:ext cx="6986614" cy="609600"/>
          </a:xfrm>
        </p:spPr>
        <p:txBody>
          <a:bodyPr>
            <a:normAutofit/>
          </a:bodyPr>
          <a:lstStyle/>
          <a:p>
            <a:r>
              <a:rPr lang="en-US" b="1" dirty="0"/>
              <a:t>Informed consent</a:t>
            </a:r>
          </a:p>
        </p:txBody>
      </p:sp>
      <p:sp>
        <p:nvSpPr>
          <p:cNvPr id="3" name="Content Placeholder 2"/>
          <p:cNvSpPr>
            <a:spLocks noGrp="1"/>
          </p:cNvSpPr>
          <p:nvPr>
            <p:ph idx="1"/>
          </p:nvPr>
        </p:nvSpPr>
        <p:spPr>
          <a:xfrm>
            <a:off x="628650" y="1571612"/>
            <a:ext cx="8158192" cy="4786346"/>
          </a:xfrm>
        </p:spPr>
        <p:txBody>
          <a:bodyPr>
            <a:noAutofit/>
          </a:bodyPr>
          <a:lstStyle/>
          <a:p>
            <a:r>
              <a:rPr lang="en-US" sz="2000" dirty="0">
                <a:solidFill>
                  <a:srgbClr val="FF0000"/>
                </a:solidFill>
              </a:rPr>
              <a:t>Informed</a:t>
            </a:r>
            <a:r>
              <a:rPr lang="en-US" sz="2000" dirty="0"/>
              <a:t> </a:t>
            </a:r>
            <a:r>
              <a:rPr lang="en-US" sz="2000" dirty="0">
                <a:solidFill>
                  <a:srgbClr val="FF0000"/>
                </a:solidFill>
              </a:rPr>
              <a:t>consent</a:t>
            </a:r>
            <a:r>
              <a:rPr lang="en-US" sz="2000" dirty="0"/>
              <a:t> must always be obtained prior to surgery and ideally </a:t>
            </a:r>
            <a:r>
              <a:rPr lang="en-US" sz="2000" dirty="0" smtClean="0"/>
              <a:t>the possibility </a:t>
            </a:r>
            <a:r>
              <a:rPr lang="en-US" sz="2000" dirty="0"/>
              <a:t>of caesarean section and the potential indications will have </a:t>
            </a:r>
            <a:r>
              <a:rPr lang="en-US" sz="2000" dirty="0" smtClean="0"/>
              <a:t>been discussed </a:t>
            </a:r>
            <a:r>
              <a:rPr lang="en-US" sz="2000" dirty="0"/>
              <a:t>in the antenatal </a:t>
            </a:r>
            <a:r>
              <a:rPr lang="en-US" sz="2000" dirty="0" smtClean="0"/>
              <a:t>period.</a:t>
            </a:r>
          </a:p>
          <a:p>
            <a:r>
              <a:rPr lang="en-US" sz="2000" dirty="0" smtClean="0"/>
              <a:t>The level of information provided in the acute setting must be commensurate with the urgency of the procedure, and a common sense approach is needed. Although it is difficult to impart complete and thorough information when caesarean sections are performed as urgent procedures, women must understand what is being planned and why. It is important to remember that no other adult may give consent for another (although it is good practice to keep the birth partner fully informed). </a:t>
            </a:r>
          </a:p>
          <a:p>
            <a:r>
              <a:rPr lang="en-US" sz="2000" dirty="0" smtClean="0">
                <a:solidFill>
                  <a:srgbClr val="FF0000"/>
                </a:solidFill>
              </a:rPr>
              <a:t>Where there is incapacity to consent (as may occur with conditions such as eclampsia), the doctor is expected to act in the woman’s best interests</a:t>
            </a:r>
          </a:p>
          <a:p>
            <a:r>
              <a:rPr lang="en-US" sz="2000" dirty="0" smtClean="0"/>
              <a:t>The national consent forms require both the risks and benefits to be discussed with patients and recorded on the consent form. </a:t>
            </a:r>
          </a:p>
          <a:p>
            <a:r>
              <a:rPr lang="en-US" sz="2000" dirty="0" smtClean="0"/>
              <a:t>Common medical practice is to highlight </a:t>
            </a:r>
            <a:r>
              <a:rPr lang="en-US" sz="2000" dirty="0" smtClean="0">
                <a:solidFill>
                  <a:srgbClr val="FF0000"/>
                </a:solidFill>
              </a:rPr>
              <a:t>risks</a:t>
            </a:r>
            <a:r>
              <a:rPr lang="en-US" sz="2000" dirty="0" smtClean="0"/>
              <a:t> but </a:t>
            </a:r>
            <a:r>
              <a:rPr lang="en-US" sz="2000" dirty="0" smtClean="0">
                <a:solidFill>
                  <a:srgbClr val="FF0000"/>
                </a:solidFill>
              </a:rPr>
              <a:t>not benefits</a:t>
            </a:r>
            <a:r>
              <a:rPr lang="en-US" sz="2000" dirty="0" smtClean="0"/>
              <a:t>.</a:t>
            </a:r>
          </a:p>
          <a:p>
            <a:endParaRPr lang="en-US" sz="1800" dirty="0"/>
          </a:p>
        </p:txBody>
      </p:sp>
    </p:spTree>
    <p:extLst>
      <p:ext uri="{BB962C8B-B14F-4D97-AF65-F5344CB8AC3E}">
        <p14:creationId xmlns:p14="http://schemas.microsoft.com/office/powerpoint/2010/main" xmlns="" val="184995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990600"/>
          </a:xfrm>
        </p:spPr>
        <p:txBody>
          <a:bodyPr/>
          <a:lstStyle/>
          <a:p>
            <a:r>
              <a:rPr lang="en-US" dirty="0"/>
              <a:t>Preparation</a:t>
            </a:r>
          </a:p>
        </p:txBody>
      </p:sp>
      <p:sp>
        <p:nvSpPr>
          <p:cNvPr id="3" name="Content Placeholder 2"/>
          <p:cNvSpPr>
            <a:spLocks noGrp="1"/>
          </p:cNvSpPr>
          <p:nvPr>
            <p:ph idx="1"/>
          </p:nvPr>
        </p:nvSpPr>
        <p:spPr>
          <a:xfrm>
            <a:off x="533400" y="1676400"/>
            <a:ext cx="8305800" cy="3886200"/>
          </a:xfrm>
        </p:spPr>
        <p:txBody>
          <a:bodyPr>
            <a:noAutofit/>
          </a:bodyPr>
          <a:lstStyle/>
          <a:p>
            <a:r>
              <a:rPr lang="en-US" sz="2200" dirty="0"/>
              <a:t>Most scheduled caesarean sections are performed under </a:t>
            </a:r>
            <a:r>
              <a:rPr lang="en-US" sz="2200" dirty="0">
                <a:solidFill>
                  <a:srgbClr val="FF0000"/>
                </a:solidFill>
              </a:rPr>
              <a:t>spinal</a:t>
            </a:r>
            <a:r>
              <a:rPr lang="en-US" sz="2200" dirty="0"/>
              <a:t> </a:t>
            </a:r>
            <a:r>
              <a:rPr lang="en-US" sz="2200" dirty="0" err="1">
                <a:solidFill>
                  <a:srgbClr val="FF0000"/>
                </a:solidFill>
              </a:rPr>
              <a:t>anaesthesia</a:t>
            </a:r>
            <a:r>
              <a:rPr lang="en-US" sz="2200" dirty="0"/>
              <a:t> </a:t>
            </a:r>
            <a:r>
              <a:rPr lang="en-US" sz="2200" dirty="0" smtClean="0"/>
              <a:t>with the </a:t>
            </a:r>
            <a:r>
              <a:rPr lang="en-US" sz="2200" dirty="0"/>
              <a:t>mother awake and the partner present. If an epidural has been sited </a:t>
            </a:r>
            <a:r>
              <a:rPr lang="en-US" sz="2200" dirty="0" smtClean="0"/>
              <a:t>during labor</a:t>
            </a:r>
            <a:r>
              <a:rPr lang="en-US" sz="2200" dirty="0"/>
              <a:t>, there is usually sufficient time to top-up the anaesthesia in preparation </a:t>
            </a:r>
            <a:r>
              <a:rPr lang="en-US" sz="2200" dirty="0" smtClean="0"/>
              <a:t>for emergency </a:t>
            </a:r>
            <a:r>
              <a:rPr lang="en-US" sz="2200" dirty="0"/>
              <a:t>caesarean section</a:t>
            </a:r>
            <a:r>
              <a:rPr lang="en-US" sz="2200" dirty="0" smtClean="0"/>
              <a:t>.</a:t>
            </a:r>
          </a:p>
          <a:p>
            <a:r>
              <a:rPr lang="en-US" sz="2200" dirty="0" smtClean="0"/>
              <a:t> </a:t>
            </a:r>
            <a:r>
              <a:rPr lang="en-US" sz="2200" dirty="0" smtClean="0">
                <a:solidFill>
                  <a:srgbClr val="FF0000"/>
                </a:solidFill>
              </a:rPr>
              <a:t>General </a:t>
            </a:r>
            <a:r>
              <a:rPr lang="en-US" sz="2200" dirty="0">
                <a:solidFill>
                  <a:srgbClr val="FF0000"/>
                </a:solidFill>
              </a:rPr>
              <a:t>anaesthesia </a:t>
            </a:r>
            <a:r>
              <a:rPr lang="en-US" sz="2200" dirty="0"/>
              <a:t>is occasionally required </a:t>
            </a:r>
            <a:r>
              <a:rPr lang="en-US" sz="2200" dirty="0" smtClean="0"/>
              <a:t>where regional </a:t>
            </a:r>
            <a:r>
              <a:rPr lang="en-US" sz="2200" dirty="0"/>
              <a:t>anaesthesia is contraindicated or ineffective, or where </a:t>
            </a:r>
            <a:r>
              <a:rPr lang="en-US" sz="2200" dirty="0" smtClean="0"/>
              <a:t>general anaesthesia </a:t>
            </a:r>
            <a:r>
              <a:rPr lang="en-US" sz="2200" dirty="0"/>
              <a:t>is preferred due to the degree of urgency. </a:t>
            </a:r>
            <a:endParaRPr lang="en-US" sz="2200" dirty="0" smtClean="0"/>
          </a:p>
          <a:p>
            <a:r>
              <a:rPr lang="en-US" sz="2200" dirty="0" smtClean="0"/>
              <a:t> </a:t>
            </a:r>
            <a:r>
              <a:rPr lang="en-US" sz="2200" dirty="0" smtClean="0">
                <a:solidFill>
                  <a:srgbClr val="FF0000"/>
                </a:solidFill>
              </a:rPr>
              <a:t>The </a:t>
            </a:r>
            <a:r>
              <a:rPr lang="en-US" sz="2200" dirty="0">
                <a:solidFill>
                  <a:srgbClr val="FF0000"/>
                </a:solidFill>
              </a:rPr>
              <a:t>bladder </a:t>
            </a:r>
            <a:r>
              <a:rPr lang="en-US" sz="2200" dirty="0"/>
              <a:t>should </a:t>
            </a:r>
            <a:r>
              <a:rPr lang="en-US" sz="2200" dirty="0" smtClean="0"/>
              <a:t>be emptied </a:t>
            </a:r>
            <a:r>
              <a:rPr lang="en-US" sz="2200" dirty="0"/>
              <a:t>before the procedure commences and a urinary catheter is usually left </a:t>
            </a:r>
            <a:r>
              <a:rPr lang="en-US" sz="2200" dirty="0" smtClean="0"/>
              <a:t>in situ</a:t>
            </a:r>
            <a:r>
              <a:rPr lang="en-US" sz="2200" dirty="0"/>
              <a:t>. </a:t>
            </a:r>
            <a:endParaRPr lang="en-US" sz="2200" dirty="0" smtClean="0"/>
          </a:p>
          <a:p>
            <a:r>
              <a:rPr lang="en-US" sz="2200" dirty="0" smtClean="0"/>
              <a:t>A </a:t>
            </a:r>
            <a:r>
              <a:rPr lang="en-US" sz="2200" dirty="0">
                <a:solidFill>
                  <a:srgbClr val="FF0000"/>
                </a:solidFill>
              </a:rPr>
              <a:t>left lateral tilt</a:t>
            </a:r>
            <a:r>
              <a:rPr lang="en-US" sz="2200" dirty="0"/>
              <a:t> minimizes </a:t>
            </a:r>
            <a:r>
              <a:rPr lang="en-US" sz="2200" dirty="0" err="1"/>
              <a:t>aorto-caval</a:t>
            </a:r>
            <a:r>
              <a:rPr lang="en-US" sz="2200" dirty="0"/>
              <a:t> compression and reduces </a:t>
            </a:r>
            <a:r>
              <a:rPr lang="en-US" sz="2200" dirty="0" smtClean="0"/>
              <a:t>the incidence </a:t>
            </a:r>
            <a:r>
              <a:rPr lang="en-US" sz="2200" dirty="0"/>
              <a:t>of hypotension (with its consequent reductions in placental perfusion</a:t>
            </a:r>
            <a:r>
              <a:rPr lang="en-US" sz="2200" dirty="0" smtClean="0"/>
              <a:t>).</a:t>
            </a:r>
          </a:p>
          <a:p>
            <a:r>
              <a:rPr lang="en-US" sz="2200" dirty="0" smtClean="0"/>
              <a:t> </a:t>
            </a:r>
            <a:r>
              <a:rPr lang="en-US" sz="2200" dirty="0" smtClean="0">
                <a:solidFill>
                  <a:srgbClr val="FF0000"/>
                </a:solidFill>
              </a:rPr>
              <a:t>Prophylactic </a:t>
            </a:r>
            <a:r>
              <a:rPr lang="en-US" sz="2200" dirty="0">
                <a:solidFill>
                  <a:srgbClr val="FF0000"/>
                </a:solidFill>
              </a:rPr>
              <a:t>antibiotics </a:t>
            </a:r>
            <a:r>
              <a:rPr lang="en-US" sz="2200" dirty="0"/>
              <a:t>should be administered intravenously prior to </a:t>
            </a:r>
            <a:r>
              <a:rPr lang="en-US" sz="2200" dirty="0" smtClean="0"/>
              <a:t>the surgical </a:t>
            </a:r>
            <a:r>
              <a:rPr lang="en-US" sz="2200" dirty="0"/>
              <a:t>incision.</a:t>
            </a:r>
          </a:p>
        </p:txBody>
      </p:sp>
    </p:spTree>
    <p:extLst>
      <p:ext uri="{BB962C8B-B14F-4D97-AF65-F5344CB8AC3E}">
        <p14:creationId xmlns:p14="http://schemas.microsoft.com/office/powerpoint/2010/main" xmlns="" val="1111717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81800" cy="1600200"/>
          </a:xfrm>
        </p:spPr>
        <p:txBody>
          <a:bodyPr/>
          <a:lstStyle/>
          <a:p>
            <a:r>
              <a:rPr lang="en-US" b="1" dirty="0" smtClean="0"/>
              <a:t>Transverse skin </a:t>
            </a:r>
            <a:r>
              <a:rPr lang="en-US" b="1" dirty="0"/>
              <a:t>incision</a:t>
            </a:r>
          </a:p>
        </p:txBody>
      </p:sp>
      <p:sp>
        <p:nvSpPr>
          <p:cNvPr id="3" name="Content Placeholder 2"/>
          <p:cNvSpPr>
            <a:spLocks noGrp="1"/>
          </p:cNvSpPr>
          <p:nvPr>
            <p:ph idx="1"/>
          </p:nvPr>
        </p:nvSpPr>
        <p:spPr>
          <a:xfrm>
            <a:off x="533400" y="2057400"/>
            <a:ext cx="7543800" cy="3886200"/>
          </a:xfrm>
        </p:spPr>
        <p:txBody>
          <a:bodyPr>
            <a:normAutofit/>
          </a:bodyPr>
          <a:lstStyle/>
          <a:p>
            <a:r>
              <a:rPr lang="en-US" dirty="0"/>
              <a:t>The skin and subcutaneous tissues are incised using either a transverse </a:t>
            </a:r>
            <a:r>
              <a:rPr lang="en-US" dirty="0" smtClean="0"/>
              <a:t>curvilinear incision </a:t>
            </a:r>
            <a:r>
              <a:rPr lang="en-US" dirty="0">
                <a:solidFill>
                  <a:srgbClr val="FF0000"/>
                </a:solidFill>
              </a:rPr>
              <a:t>2 </a:t>
            </a:r>
            <a:r>
              <a:rPr lang="en-US" dirty="0" smtClean="0">
                <a:solidFill>
                  <a:srgbClr val="FF0000"/>
                </a:solidFill>
              </a:rPr>
              <a:t>finger breadths </a:t>
            </a:r>
            <a:r>
              <a:rPr lang="en-US" dirty="0">
                <a:solidFill>
                  <a:srgbClr val="FF0000"/>
                </a:solidFill>
              </a:rPr>
              <a:t>above the </a:t>
            </a:r>
            <a:r>
              <a:rPr lang="en-US" dirty="0" err="1">
                <a:solidFill>
                  <a:srgbClr val="FF0000"/>
                </a:solidFill>
              </a:rPr>
              <a:t>symphysis</a:t>
            </a:r>
            <a:r>
              <a:rPr lang="en-US" dirty="0">
                <a:solidFill>
                  <a:srgbClr val="FF0000"/>
                </a:solidFill>
              </a:rPr>
              <a:t> pubis extending from and to </a:t>
            </a:r>
            <a:r>
              <a:rPr lang="en-US" dirty="0" smtClean="0">
                <a:solidFill>
                  <a:srgbClr val="FF0000"/>
                </a:solidFill>
              </a:rPr>
              <a:t>points lateral </a:t>
            </a:r>
            <a:r>
              <a:rPr lang="en-US" dirty="0">
                <a:solidFill>
                  <a:srgbClr val="FF0000"/>
                </a:solidFill>
              </a:rPr>
              <a:t>to the lateral margins of the abdominal rectus muscles </a:t>
            </a:r>
            <a:r>
              <a:rPr lang="en-US" b="1" dirty="0">
                <a:solidFill>
                  <a:srgbClr val="FF0000"/>
                </a:solidFill>
              </a:rPr>
              <a:t>(</a:t>
            </a:r>
            <a:r>
              <a:rPr lang="en-US" b="1" dirty="0" err="1" smtClean="0">
                <a:solidFill>
                  <a:srgbClr val="FF0000"/>
                </a:solidFill>
              </a:rPr>
              <a:t>Pfannenstiel</a:t>
            </a:r>
            <a:r>
              <a:rPr lang="en-US" b="1" dirty="0" smtClean="0">
                <a:solidFill>
                  <a:srgbClr val="FF0000"/>
                </a:solidFill>
              </a:rPr>
              <a:t> incision</a:t>
            </a:r>
            <a:r>
              <a:rPr lang="en-US" b="1" dirty="0">
                <a:solidFill>
                  <a:srgbClr val="FF0000"/>
                </a:solidFill>
              </a:rPr>
              <a:t>) </a:t>
            </a:r>
            <a:r>
              <a:rPr lang="en-US" b="1" u="sng" dirty="0"/>
              <a:t>or</a:t>
            </a:r>
            <a:r>
              <a:rPr lang="en-US" dirty="0"/>
              <a:t> a transverse </a:t>
            </a:r>
            <a:r>
              <a:rPr lang="en-US" dirty="0" err="1"/>
              <a:t>suprapubic</a:t>
            </a:r>
            <a:r>
              <a:rPr lang="en-US" dirty="0"/>
              <a:t> incision with no curve. </a:t>
            </a:r>
            <a:endParaRPr lang="en-US" dirty="0" smtClean="0"/>
          </a:p>
          <a:p>
            <a:r>
              <a:rPr lang="en-US" sz="2400" b="1" dirty="0" smtClean="0"/>
              <a:t>Advantages :</a:t>
            </a:r>
          </a:p>
          <a:p>
            <a:r>
              <a:rPr lang="en-US" dirty="0" smtClean="0"/>
              <a:t>improved </a:t>
            </a:r>
            <a:r>
              <a:rPr lang="en-US" dirty="0"/>
              <a:t>cosmetic </a:t>
            </a:r>
            <a:r>
              <a:rPr lang="en-US" dirty="0" smtClean="0"/>
              <a:t>results</a:t>
            </a:r>
          </a:p>
          <a:p>
            <a:r>
              <a:rPr lang="en-US" dirty="0" smtClean="0"/>
              <a:t>decreased </a:t>
            </a:r>
            <a:r>
              <a:rPr lang="en-US" dirty="0"/>
              <a:t>analgesic requirements </a:t>
            </a:r>
            <a:endParaRPr lang="en-US" dirty="0" smtClean="0"/>
          </a:p>
          <a:p>
            <a:r>
              <a:rPr lang="en-US" dirty="0" smtClean="0"/>
              <a:t>superior wound </a:t>
            </a:r>
            <a:r>
              <a:rPr lang="en-US" dirty="0"/>
              <a:t>strength.</a:t>
            </a:r>
          </a:p>
        </p:txBody>
      </p:sp>
    </p:spTree>
    <p:extLst>
      <p:ext uri="{BB962C8B-B14F-4D97-AF65-F5344CB8AC3E}">
        <p14:creationId xmlns:p14="http://schemas.microsoft.com/office/powerpoint/2010/main" xmlns="" val="6041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E4BB20F4-4DA7-47C9-8F43-4F72FA3A490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762000"/>
            <a:ext cx="4876800" cy="3886200"/>
          </a:xfrm>
        </p:spPr>
      </p:pic>
      <p:pic>
        <p:nvPicPr>
          <p:cNvPr id="5" name="Content Placeholder 4">
            <a:extLst>
              <a:ext uri="{FF2B5EF4-FFF2-40B4-BE49-F238E27FC236}">
                <a16:creationId xmlns="" xmlns:a16="http://schemas.microsoft.com/office/drawing/2014/main" id="{A9BDFAEA-F0A2-4E2A-BCB5-DBF4ECF478E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762000"/>
            <a:ext cx="4550699" cy="3886199"/>
          </a:xfrm>
          <a:prstGeom prst="rect">
            <a:avLst/>
          </a:prstGeom>
        </p:spPr>
      </p:pic>
    </p:spTree>
    <p:extLst>
      <p:ext uri="{BB962C8B-B14F-4D97-AF65-F5344CB8AC3E}">
        <p14:creationId xmlns:p14="http://schemas.microsoft.com/office/powerpoint/2010/main" xmlns="" val="303432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1295400"/>
          </a:xfrm>
        </p:spPr>
        <p:txBody>
          <a:bodyPr/>
          <a:lstStyle/>
          <a:p>
            <a:r>
              <a:rPr lang="en-US" b="1" dirty="0" smtClean="0"/>
              <a:t>Vertical skin </a:t>
            </a:r>
            <a:r>
              <a:rPr lang="en-US" b="1" dirty="0"/>
              <a:t>incision</a:t>
            </a:r>
          </a:p>
        </p:txBody>
      </p:sp>
      <p:sp>
        <p:nvSpPr>
          <p:cNvPr id="3" name="Content Placeholder 2"/>
          <p:cNvSpPr>
            <a:spLocks noGrp="1"/>
          </p:cNvSpPr>
          <p:nvPr>
            <p:ph idx="1"/>
          </p:nvPr>
        </p:nvSpPr>
        <p:spPr>
          <a:xfrm>
            <a:off x="685800" y="1600200"/>
            <a:ext cx="7543800" cy="4267200"/>
          </a:xfrm>
        </p:spPr>
        <p:txBody>
          <a:bodyPr>
            <a:normAutofit/>
          </a:bodyPr>
          <a:lstStyle/>
          <a:p>
            <a:r>
              <a:rPr lang="en-US" dirty="0" smtClean="0"/>
              <a:t> a vertical </a:t>
            </a:r>
            <a:r>
              <a:rPr lang="en-US" dirty="0"/>
              <a:t>skin incision is </a:t>
            </a:r>
            <a:r>
              <a:rPr lang="en-US" b="1" dirty="0"/>
              <a:t>indicated in cases of </a:t>
            </a:r>
            <a:r>
              <a:rPr lang="en-US" dirty="0">
                <a:solidFill>
                  <a:srgbClr val="C00000"/>
                </a:solidFill>
              </a:rPr>
              <a:t>extreme maternal </a:t>
            </a:r>
            <a:r>
              <a:rPr lang="en-US" dirty="0" smtClean="0">
                <a:solidFill>
                  <a:srgbClr val="C00000"/>
                </a:solidFill>
              </a:rPr>
              <a:t>obesity , suspicion </a:t>
            </a:r>
            <a:r>
              <a:rPr lang="en-US" dirty="0">
                <a:solidFill>
                  <a:srgbClr val="C00000"/>
                </a:solidFill>
              </a:rPr>
              <a:t>of other intra-abdominal pathology necessitating surgical intervention </a:t>
            </a:r>
            <a:r>
              <a:rPr lang="en-US" dirty="0" smtClean="0">
                <a:solidFill>
                  <a:srgbClr val="C00000"/>
                </a:solidFill>
              </a:rPr>
              <a:t>or where </a:t>
            </a:r>
            <a:r>
              <a:rPr lang="en-US" dirty="0">
                <a:solidFill>
                  <a:srgbClr val="C00000"/>
                </a:solidFill>
              </a:rPr>
              <a:t>access to the uterine fundus may be required (classical caesarean section</a:t>
            </a:r>
            <a:r>
              <a:rPr lang="en-US" dirty="0" smtClean="0">
                <a:solidFill>
                  <a:srgbClr val="C00000"/>
                </a:solidFill>
              </a:rPr>
              <a:t>).</a:t>
            </a:r>
          </a:p>
          <a:p>
            <a:r>
              <a:rPr lang="en-US" dirty="0"/>
              <a:t>The lower midline incision is made </a:t>
            </a:r>
            <a:r>
              <a:rPr lang="en-US" dirty="0">
                <a:solidFill>
                  <a:srgbClr val="FF0000"/>
                </a:solidFill>
              </a:rPr>
              <a:t>from the lower border of the umbilicus to </a:t>
            </a:r>
            <a:r>
              <a:rPr lang="en-US" dirty="0" smtClean="0">
                <a:solidFill>
                  <a:srgbClr val="FF0000"/>
                </a:solidFill>
              </a:rPr>
              <a:t>the </a:t>
            </a:r>
            <a:r>
              <a:rPr lang="en-US" dirty="0" err="1" smtClean="0">
                <a:solidFill>
                  <a:srgbClr val="FF0000"/>
                </a:solidFill>
              </a:rPr>
              <a:t>symphysis</a:t>
            </a:r>
            <a:r>
              <a:rPr lang="en-US" dirty="0" smtClean="0">
                <a:solidFill>
                  <a:srgbClr val="FF0000"/>
                </a:solidFill>
              </a:rPr>
              <a:t> </a:t>
            </a:r>
            <a:r>
              <a:rPr lang="en-US" dirty="0">
                <a:solidFill>
                  <a:srgbClr val="FF0000"/>
                </a:solidFill>
              </a:rPr>
              <a:t>pubis, and may be extended caudally toward the </a:t>
            </a:r>
            <a:r>
              <a:rPr lang="en-US" dirty="0" err="1" smtClean="0">
                <a:solidFill>
                  <a:srgbClr val="FF0000"/>
                </a:solidFill>
              </a:rPr>
              <a:t>xiphisternum</a:t>
            </a:r>
            <a:r>
              <a:rPr lang="en-US" dirty="0" smtClean="0">
                <a:solidFill>
                  <a:srgbClr val="FF0000"/>
                </a:solidFill>
              </a:rPr>
              <a:t> .</a:t>
            </a:r>
          </a:p>
          <a:p>
            <a:r>
              <a:rPr lang="en-US" sz="2400" b="1" dirty="0" smtClean="0"/>
              <a:t>Advantage :</a:t>
            </a:r>
          </a:p>
          <a:p>
            <a:r>
              <a:rPr lang="en-US" dirty="0" smtClean="0"/>
              <a:t>greater </a:t>
            </a:r>
            <a:r>
              <a:rPr lang="en-US" dirty="0"/>
              <a:t>ease of access to the pelvic and intra-abdominal organs and maybe enlarged more easily</a:t>
            </a:r>
            <a:r>
              <a:rPr lang="en-US" dirty="0" smtClean="0"/>
              <a:t>; </a:t>
            </a:r>
            <a:r>
              <a:rPr lang="en-US" dirty="0"/>
              <a:t>however, the incidence of wound dehiscence </a:t>
            </a:r>
            <a:r>
              <a:rPr lang="en-US" dirty="0" smtClean="0"/>
              <a:t>is increased</a:t>
            </a:r>
            <a:r>
              <a:rPr lang="en-US" dirty="0"/>
              <a:t>.</a:t>
            </a:r>
          </a:p>
        </p:txBody>
      </p:sp>
    </p:spTree>
    <p:extLst>
      <p:ext uri="{BB962C8B-B14F-4D97-AF65-F5344CB8AC3E}">
        <p14:creationId xmlns:p14="http://schemas.microsoft.com/office/powerpoint/2010/main" xmlns="" val="1093601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C:\Users\windows\Desktop\82b97fca2bf20643de2a2bafb775999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749235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
            <a:ext cx="7886700" cy="1325563"/>
          </a:xfrm>
        </p:spPr>
        <p:txBody>
          <a:bodyPr/>
          <a:lstStyle/>
          <a:p>
            <a:pPr algn="ctr"/>
            <a:r>
              <a:rPr lang="en-US" b="1" dirty="0" smtClean="0"/>
              <a:t>Skin incision</a:t>
            </a:r>
            <a:endParaRPr lang="ar-JO"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57224" y="1000108"/>
            <a:ext cx="7500990" cy="58579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hape 339"/>
          <p:cNvPicPr preferRelativeResize="0">
            <a:picLocks noGrp="1" noChangeAspect="1" noChangeArrowheads="1"/>
          </p:cNvPicPr>
          <p:nvPr>
            <p:ph idx="1"/>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0" y="-2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801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781800" cy="990600"/>
          </a:xfrm>
        </p:spPr>
        <p:txBody>
          <a:bodyPr/>
          <a:lstStyle/>
          <a:p>
            <a:r>
              <a:rPr lang="en-US" b="1" dirty="0"/>
              <a:t>Uterine incision</a:t>
            </a:r>
          </a:p>
        </p:txBody>
      </p:sp>
      <p:sp>
        <p:nvSpPr>
          <p:cNvPr id="3" name="Content Placeholder 2"/>
          <p:cNvSpPr>
            <a:spLocks noGrp="1"/>
          </p:cNvSpPr>
          <p:nvPr>
            <p:ph idx="1"/>
          </p:nvPr>
        </p:nvSpPr>
        <p:spPr>
          <a:xfrm>
            <a:off x="464127" y="1357298"/>
            <a:ext cx="8686800" cy="4662502"/>
          </a:xfrm>
        </p:spPr>
        <p:txBody>
          <a:bodyPr>
            <a:noAutofit/>
          </a:bodyPr>
          <a:lstStyle/>
          <a:p>
            <a:r>
              <a:rPr lang="en-US" sz="2200" dirty="0"/>
              <a:t>A </a:t>
            </a:r>
            <a:r>
              <a:rPr lang="en-US" sz="2200" dirty="0">
                <a:solidFill>
                  <a:srgbClr val="FF0000"/>
                </a:solidFill>
              </a:rPr>
              <a:t>lower uterine segment transverse incision</a:t>
            </a:r>
            <a:r>
              <a:rPr lang="en-US" sz="2200" dirty="0"/>
              <a:t> is used in over </a:t>
            </a:r>
            <a:r>
              <a:rPr lang="en-US" sz="2200" b="1" u="sng" dirty="0">
                <a:solidFill>
                  <a:srgbClr val="FF0000"/>
                </a:solidFill>
              </a:rPr>
              <a:t>95%</a:t>
            </a:r>
            <a:r>
              <a:rPr lang="en-US" sz="2200" b="1" dirty="0">
                <a:solidFill>
                  <a:srgbClr val="FF0000"/>
                </a:solidFill>
              </a:rPr>
              <a:t> </a:t>
            </a:r>
            <a:r>
              <a:rPr lang="en-US" sz="2200" dirty="0"/>
              <a:t>of </a:t>
            </a:r>
            <a:r>
              <a:rPr lang="en-US" sz="2200" dirty="0" smtClean="0"/>
              <a:t>caesarean deliveries </a:t>
            </a:r>
            <a:r>
              <a:rPr lang="en-US" sz="2200" dirty="0"/>
              <a:t>due </a:t>
            </a:r>
            <a:r>
              <a:rPr lang="en-US" sz="2200" u="sng" dirty="0"/>
              <a:t>to ease of repair, reduced blood loss and low incidence </a:t>
            </a:r>
            <a:r>
              <a:rPr lang="en-US" sz="2200" u="sng" dirty="0" smtClean="0"/>
              <a:t>of dehiscence </a:t>
            </a:r>
            <a:r>
              <a:rPr lang="en-US" sz="2200" u="sng" dirty="0"/>
              <a:t>or rupture in subsequent pregnancies </a:t>
            </a:r>
            <a:endParaRPr lang="en-US" sz="2200" u="sng" dirty="0" smtClean="0"/>
          </a:p>
          <a:p>
            <a:r>
              <a:rPr lang="en-US" sz="2200" dirty="0" smtClean="0"/>
              <a:t>In the </a:t>
            </a:r>
            <a:r>
              <a:rPr lang="en-US" sz="2200" dirty="0" smtClean="0">
                <a:solidFill>
                  <a:srgbClr val="FF0000"/>
                </a:solidFill>
              </a:rPr>
              <a:t>low transverse cesarean delivery (LTCD)</a:t>
            </a:r>
            <a:r>
              <a:rPr lang="en-US" sz="2200" dirty="0" smtClean="0"/>
              <a:t>, the uterine incision is made transversely in the lower uterine segment after a bladder flap is established.</a:t>
            </a:r>
            <a:endParaRPr lang="en-US" sz="2200" dirty="0"/>
          </a:p>
          <a:p>
            <a:r>
              <a:rPr lang="en-US" sz="2200" dirty="0"/>
              <a:t>There are relatively few </a:t>
            </a:r>
            <a:r>
              <a:rPr lang="en-US" sz="2200" b="1" dirty="0">
                <a:solidFill>
                  <a:srgbClr val="00B050"/>
                </a:solidFill>
              </a:rPr>
              <a:t>absolute indications for classical </a:t>
            </a:r>
            <a:r>
              <a:rPr lang="en-US" sz="2200" b="1" dirty="0" smtClean="0">
                <a:solidFill>
                  <a:srgbClr val="00B050"/>
                </a:solidFill>
              </a:rPr>
              <a:t>caesarean </a:t>
            </a:r>
            <a:r>
              <a:rPr lang="en-US" sz="2200" dirty="0" smtClean="0"/>
              <a:t>section , which </a:t>
            </a:r>
            <a:r>
              <a:rPr lang="en-US" sz="2200" dirty="0"/>
              <a:t>incorporates the upper uterine segment in a vertical </a:t>
            </a:r>
            <a:r>
              <a:rPr lang="en-US" sz="2200" dirty="0" smtClean="0"/>
              <a:t>incision .</a:t>
            </a:r>
          </a:p>
          <a:p>
            <a:r>
              <a:rPr lang="en-US" sz="2200" b="1" dirty="0"/>
              <a:t>These </a:t>
            </a:r>
            <a:r>
              <a:rPr lang="en-US" sz="2200" b="1" dirty="0" smtClean="0"/>
              <a:t>include </a:t>
            </a:r>
            <a:r>
              <a:rPr lang="en-US" sz="2200" dirty="0" smtClean="0">
                <a:solidFill>
                  <a:srgbClr val="00B050"/>
                </a:solidFill>
              </a:rPr>
              <a:t>: </a:t>
            </a:r>
            <a:r>
              <a:rPr lang="en-US" sz="2200" dirty="0">
                <a:solidFill>
                  <a:srgbClr val="00B050"/>
                </a:solidFill>
              </a:rPr>
              <a:t>a lower uterine segment obscured by fibroids or </a:t>
            </a:r>
            <a:r>
              <a:rPr lang="en-US" sz="2200" dirty="0" smtClean="0">
                <a:solidFill>
                  <a:srgbClr val="00B050"/>
                </a:solidFill>
              </a:rPr>
              <a:t>a lower </a:t>
            </a:r>
            <a:r>
              <a:rPr lang="en-US" sz="2200" dirty="0">
                <a:solidFill>
                  <a:srgbClr val="00B050"/>
                </a:solidFill>
              </a:rPr>
              <a:t>segment covered with dense adhesions,</a:t>
            </a:r>
            <a:r>
              <a:rPr lang="en-US" sz="2200" dirty="0">
                <a:solidFill>
                  <a:srgbClr val="FF0000"/>
                </a:solidFill>
              </a:rPr>
              <a:t> </a:t>
            </a:r>
            <a:r>
              <a:rPr lang="en-US" sz="2200" dirty="0"/>
              <a:t>both of which may make </a:t>
            </a:r>
            <a:r>
              <a:rPr lang="en-US" sz="2200" dirty="0" smtClean="0"/>
              <a:t>entry difficult</a:t>
            </a:r>
            <a:r>
              <a:rPr lang="en-US" sz="2200" dirty="0"/>
              <a:t>.</a:t>
            </a:r>
            <a:r>
              <a:rPr lang="en-US" sz="2200" dirty="0">
                <a:solidFill>
                  <a:srgbClr val="FF0000"/>
                </a:solidFill>
              </a:rPr>
              <a:t> </a:t>
            </a:r>
            <a:r>
              <a:rPr lang="en-US" sz="2200" b="1" dirty="0"/>
              <a:t>Other indications include </a:t>
            </a:r>
            <a:r>
              <a:rPr lang="en-US" sz="2200" dirty="0">
                <a:solidFill>
                  <a:srgbClr val="00B050"/>
                </a:solidFill>
              </a:rPr>
              <a:t>placenta </a:t>
            </a:r>
            <a:r>
              <a:rPr lang="en-US" sz="2200" dirty="0" err="1" smtClean="0">
                <a:solidFill>
                  <a:srgbClr val="00B050"/>
                </a:solidFill>
              </a:rPr>
              <a:t>previa</a:t>
            </a:r>
            <a:r>
              <a:rPr lang="en-US" sz="2200" dirty="0" smtClean="0">
                <a:solidFill>
                  <a:srgbClr val="00B050"/>
                </a:solidFill>
              </a:rPr>
              <a:t> , </a:t>
            </a:r>
            <a:r>
              <a:rPr lang="en-US" sz="2200" dirty="0">
                <a:solidFill>
                  <a:srgbClr val="00B050"/>
                </a:solidFill>
              </a:rPr>
              <a:t>transverse lie with the </a:t>
            </a:r>
            <a:r>
              <a:rPr lang="en-US" sz="2200" dirty="0" smtClean="0">
                <a:solidFill>
                  <a:srgbClr val="00B050"/>
                </a:solidFill>
              </a:rPr>
              <a:t>back down</a:t>
            </a:r>
            <a:r>
              <a:rPr lang="en-US" sz="2200" dirty="0">
                <a:solidFill>
                  <a:srgbClr val="00B050"/>
                </a:solidFill>
              </a:rPr>
              <a:t>, fetal abnormality (e.g. conjoined twins) or caesarean section in </a:t>
            </a:r>
            <a:r>
              <a:rPr lang="en-US" sz="2200" dirty="0" smtClean="0">
                <a:solidFill>
                  <a:srgbClr val="00B050"/>
                </a:solidFill>
              </a:rPr>
              <a:t>the presence </a:t>
            </a:r>
            <a:r>
              <a:rPr lang="en-US" sz="2200" dirty="0">
                <a:solidFill>
                  <a:srgbClr val="00B050"/>
                </a:solidFill>
              </a:rPr>
              <a:t>of a carcinoma of the cervix </a:t>
            </a:r>
            <a:r>
              <a:rPr lang="en-US" sz="2200" dirty="0"/>
              <a:t>(so as to avoid damage to the cervix and </a:t>
            </a:r>
            <a:r>
              <a:rPr lang="en-US" sz="2200" dirty="0" smtClean="0"/>
              <a:t>its vascular </a:t>
            </a:r>
            <a:r>
              <a:rPr lang="en-US" sz="2200" dirty="0"/>
              <a:t>and lymphatic supply).</a:t>
            </a:r>
            <a:endParaRPr lang="en-US" sz="2200" dirty="0" smtClean="0"/>
          </a:p>
          <a:p>
            <a:endParaRPr lang="en-US" sz="2200" dirty="0" smtClean="0"/>
          </a:p>
          <a:p>
            <a:endParaRPr lang="en-US" sz="2200" dirty="0"/>
          </a:p>
        </p:txBody>
      </p:sp>
    </p:spTree>
    <p:extLst>
      <p:ext uri="{BB962C8B-B14F-4D97-AF65-F5344CB8AC3E}">
        <p14:creationId xmlns:p14="http://schemas.microsoft.com/office/powerpoint/2010/main" xmlns="" val="3644670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en-US" sz="2200" dirty="0" smtClean="0"/>
              <a:t>For </a:t>
            </a:r>
            <a:r>
              <a:rPr lang="en-US" sz="2200" b="1" dirty="0" smtClean="0">
                <a:solidFill>
                  <a:srgbClr val="00B050"/>
                </a:solidFill>
              </a:rPr>
              <a:t>the classical cesarean delivery</a:t>
            </a:r>
            <a:r>
              <a:rPr lang="en-US" sz="2200" dirty="0" smtClean="0"/>
              <a:t>, a vertical incision is made in the upper segment of the uterus </a:t>
            </a:r>
            <a:r>
              <a:rPr lang="en-US" sz="2200" u="sng" dirty="0" smtClean="0"/>
              <a:t>through the myometrium</a:t>
            </a:r>
            <a:r>
              <a:rPr lang="en-US" sz="2200" dirty="0" smtClean="0"/>
              <a:t>.</a:t>
            </a:r>
          </a:p>
          <a:p>
            <a:r>
              <a:rPr lang="en-US" sz="2200" dirty="0" smtClean="0"/>
              <a:t>A </a:t>
            </a:r>
            <a:r>
              <a:rPr lang="en-US" sz="2200" u="sng" dirty="0" smtClean="0">
                <a:solidFill>
                  <a:srgbClr val="00B0F0"/>
                </a:solidFill>
              </a:rPr>
              <a:t>vertical incision may also be made in the lower segment</a:t>
            </a:r>
            <a:r>
              <a:rPr lang="en-US" sz="2200" dirty="0" smtClean="0"/>
              <a:t>, in which case the procedure is referred to as a low vertical cesarean, although the incision invariably extends into the upper segment.</a:t>
            </a:r>
          </a:p>
          <a:p>
            <a:r>
              <a:rPr lang="en-US" sz="2200" dirty="0" smtClean="0"/>
              <a:t>The </a:t>
            </a:r>
            <a:r>
              <a:rPr lang="en-US" sz="2200" dirty="0" smtClean="0">
                <a:solidFill>
                  <a:srgbClr val="00B050"/>
                </a:solidFill>
              </a:rPr>
              <a:t>common indications</a:t>
            </a:r>
            <a:r>
              <a:rPr lang="en-US" sz="2200" dirty="0" smtClean="0">
                <a:solidFill>
                  <a:srgbClr val="FF0000"/>
                </a:solidFill>
              </a:rPr>
              <a:t> </a:t>
            </a:r>
            <a:r>
              <a:rPr lang="en-US" sz="2200" dirty="0" smtClean="0"/>
              <a:t>for a classical cesarean delivery include preterm breech in a woman with an undeveloped lower uterine segment, transverse back down fetal position, poor access to the lower segment because of myomas or adhesions, or a planned cesarean hysterectomy. </a:t>
            </a:r>
          </a:p>
          <a:p>
            <a:r>
              <a:rPr lang="en-US" sz="2200" dirty="0" smtClean="0"/>
              <a:t> The presence of cervical cancer is a rare indication.</a:t>
            </a:r>
            <a:endParaRPr lang="ar-JO"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6419"/>
          </a:xfrm>
        </p:spPr>
        <p:txBody>
          <a:bodyPr/>
          <a:lstStyle/>
          <a:p>
            <a:r>
              <a:rPr lang="en-US" b="1" dirty="0" smtClean="0"/>
              <a:t>Cesarean section </a:t>
            </a:r>
            <a:endParaRPr lang="ar-JO" b="1" dirty="0"/>
          </a:p>
        </p:txBody>
      </p:sp>
      <p:sp>
        <p:nvSpPr>
          <p:cNvPr id="3" name="Content Placeholder 2"/>
          <p:cNvSpPr>
            <a:spLocks noGrp="1"/>
          </p:cNvSpPr>
          <p:nvPr>
            <p:ph idx="1"/>
          </p:nvPr>
        </p:nvSpPr>
        <p:spPr>
          <a:xfrm>
            <a:off x="628650" y="1142984"/>
            <a:ext cx="7886700" cy="5572164"/>
          </a:xfrm>
        </p:spPr>
        <p:txBody>
          <a:bodyPr>
            <a:normAutofit/>
          </a:bodyPr>
          <a:lstStyle/>
          <a:p>
            <a:r>
              <a:rPr lang="en-US" dirty="0" smtClean="0"/>
              <a:t>A caesarean section is a surgical procedure in which incisions are made through a woman’s abdomen (</a:t>
            </a:r>
            <a:r>
              <a:rPr lang="en-US" dirty="0" smtClean="0">
                <a:solidFill>
                  <a:srgbClr val="FF0000"/>
                </a:solidFill>
              </a:rPr>
              <a:t>laparotomy</a:t>
            </a:r>
            <a:r>
              <a:rPr lang="en-US" dirty="0" smtClean="0"/>
              <a:t>) and uterus (</a:t>
            </a:r>
            <a:r>
              <a:rPr lang="en-US" dirty="0" smtClean="0">
                <a:solidFill>
                  <a:srgbClr val="FF0000"/>
                </a:solidFill>
              </a:rPr>
              <a:t>hysterotomy</a:t>
            </a:r>
            <a:r>
              <a:rPr lang="en-US" dirty="0" smtClean="0"/>
              <a:t>) to deliver one or more babies.</a:t>
            </a:r>
          </a:p>
          <a:p>
            <a:r>
              <a:rPr lang="en-US" dirty="0" smtClean="0"/>
              <a:t>The </a:t>
            </a:r>
            <a:r>
              <a:rPr lang="en-US" dirty="0" smtClean="0">
                <a:solidFill>
                  <a:srgbClr val="FF0000"/>
                </a:solidFill>
              </a:rPr>
              <a:t>rate of cesarean deliveries </a:t>
            </a:r>
            <a:r>
              <a:rPr lang="en-US" dirty="0" smtClean="0"/>
              <a:t>has increased over fivefold, from </a:t>
            </a:r>
            <a:br>
              <a:rPr lang="en-US" dirty="0" smtClean="0"/>
            </a:br>
            <a:r>
              <a:rPr lang="en-US" dirty="0" smtClean="0"/>
              <a:t>5% of births in 1970 to at least 25-30% of births currently.</a:t>
            </a:r>
          </a:p>
          <a:p>
            <a:r>
              <a:rPr lang="en-US" dirty="0" smtClean="0"/>
              <a:t>The</a:t>
            </a:r>
            <a:r>
              <a:rPr lang="en-US" dirty="0" smtClean="0">
                <a:solidFill>
                  <a:srgbClr val="FF0000"/>
                </a:solidFill>
              </a:rPr>
              <a:t> perinatal and neonatal mortality and significant neonatal morbidity </a:t>
            </a:r>
            <a:r>
              <a:rPr lang="en-US" dirty="0" smtClean="0"/>
              <a:t>have been shown to improve from 5.0% for those delivered vaginally to 1.6% for those delivered by cesarean.</a:t>
            </a:r>
          </a:p>
          <a:p>
            <a:r>
              <a:rPr lang="en-US" dirty="0" smtClean="0"/>
              <a:t>The overall </a:t>
            </a:r>
            <a:r>
              <a:rPr lang="en-US" dirty="0" smtClean="0">
                <a:solidFill>
                  <a:srgbClr val="FF0000"/>
                </a:solidFill>
              </a:rPr>
              <a:t>maternal mortality rate </a:t>
            </a:r>
            <a:r>
              <a:rPr lang="en-US" dirty="0" smtClean="0"/>
              <a:t>from cesarean delivery is currently less than 1 in 1000, but this is about five times greater than</a:t>
            </a:r>
            <a:r>
              <a:rPr lang="en-US" dirty="0" smtClean="0">
                <a:solidFill>
                  <a:srgbClr val="00B0F0"/>
                </a:solidFill>
              </a:rPr>
              <a:t> </a:t>
            </a:r>
            <a:r>
              <a:rPr lang="en-US" dirty="0" smtClean="0"/>
              <a:t>the rate for vaginal delivery </a:t>
            </a:r>
            <a:r>
              <a:rPr lang="en-US" b="1" dirty="0" smtClean="0">
                <a:solidFill>
                  <a:srgbClr val="00B050"/>
                </a:solidFill>
              </a:rPr>
              <a:t>(recent studies)?</a:t>
            </a:r>
          </a:p>
          <a:p>
            <a:r>
              <a:rPr lang="en-US" dirty="0" smtClean="0"/>
              <a:t>The </a:t>
            </a:r>
            <a:r>
              <a:rPr lang="en-US" dirty="0" smtClean="0">
                <a:solidFill>
                  <a:srgbClr val="FF0000"/>
                </a:solidFill>
              </a:rPr>
              <a:t>maternal morbidity </a:t>
            </a:r>
            <a:r>
              <a:rPr lang="en-US" dirty="0" smtClean="0"/>
              <a:t>associated with cesarean delivery is increased compared with vaginal delivery because of increased postpartum infections, hemorrhage, and thromboembolism.</a:t>
            </a:r>
          </a:p>
          <a:p>
            <a:pPr>
              <a:buNone/>
            </a:pPr>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330" t="18940" r="31842" b="51984"/>
          <a:stretch/>
        </p:blipFill>
        <p:spPr bwMode="auto">
          <a:xfrm>
            <a:off x="381000" y="609600"/>
            <a:ext cx="85344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0725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8736"/>
            <a:ext cx="7801002" cy="4533913"/>
          </a:xfrm>
        </p:spPr>
        <p:txBody>
          <a:bodyPr/>
          <a:lstStyle/>
          <a:p>
            <a:r>
              <a:rPr lang="en-US" sz="2400" dirty="0"/>
              <a:t>Once the uterus is incised, the membranes are ruptured if still intact, and </a:t>
            </a:r>
            <a:r>
              <a:rPr lang="en-US" sz="2400" dirty="0" smtClean="0"/>
              <a:t>the operator’s </a:t>
            </a:r>
            <a:r>
              <a:rPr lang="en-US" sz="2400" dirty="0"/>
              <a:t>hand is positioned below the presenting part</a:t>
            </a:r>
            <a:r>
              <a:rPr lang="en-US" sz="2400" dirty="0" smtClean="0"/>
              <a:t>.</a:t>
            </a:r>
          </a:p>
          <a:p>
            <a:r>
              <a:rPr lang="en-US" sz="2400" dirty="0" smtClean="0"/>
              <a:t> </a:t>
            </a:r>
            <a:r>
              <a:rPr lang="en-US" sz="2400" dirty="0"/>
              <a:t>If cephalic, the head </a:t>
            </a:r>
            <a:r>
              <a:rPr lang="en-US" sz="2400" dirty="0" smtClean="0"/>
              <a:t>is flexed </a:t>
            </a:r>
            <a:r>
              <a:rPr lang="en-US" sz="2400" dirty="0"/>
              <a:t>and delivered by elevation through the uterine incision either manually </a:t>
            </a:r>
            <a:r>
              <a:rPr lang="en-US" sz="2400" dirty="0" smtClean="0"/>
              <a:t>or with </a:t>
            </a:r>
            <a:r>
              <a:rPr lang="en-US" sz="2400" dirty="0"/>
              <a:t>forceps</a:t>
            </a:r>
            <a:r>
              <a:rPr lang="en-US" sz="2400" dirty="0" smtClean="0"/>
              <a:t>.</a:t>
            </a:r>
          </a:p>
          <a:p>
            <a:r>
              <a:rPr lang="en-US" sz="2400" dirty="0" smtClean="0"/>
              <a:t> </a:t>
            </a:r>
            <a:r>
              <a:rPr lang="en-US" sz="2400" dirty="0"/>
              <a:t>Fundal pressure is applied by the assistant to aid delivery; </a:t>
            </a:r>
            <a:r>
              <a:rPr lang="en-US" sz="2400" dirty="0" smtClean="0"/>
              <a:t>this should </a:t>
            </a:r>
            <a:r>
              <a:rPr lang="en-US" sz="2400" dirty="0"/>
              <a:t>not commence until the presenting part is located within the incision – </a:t>
            </a:r>
            <a:r>
              <a:rPr lang="en-US" sz="2400" dirty="0" smtClean="0"/>
              <a:t>for fear </a:t>
            </a:r>
            <a:r>
              <a:rPr lang="en-US" sz="2400" dirty="0"/>
              <a:t>of converting the lie from longitudinal to transverse</a:t>
            </a:r>
            <a:r>
              <a:rPr lang="en-US" dirty="0"/>
              <a:t>.</a:t>
            </a:r>
          </a:p>
        </p:txBody>
      </p:sp>
    </p:spTree>
    <p:extLst>
      <p:ext uri="{BB962C8B-B14F-4D97-AF65-F5344CB8AC3E}">
        <p14:creationId xmlns:p14="http://schemas.microsoft.com/office/powerpoint/2010/main" xmlns="" val="4007858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49CC42B-C0F5-4FF4-B85C-D6CEC4506CE2}"/>
              </a:ext>
            </a:extLst>
          </p:cNvPr>
          <p:cNvPicPr>
            <a:picLocks noChangeAspect="1"/>
          </p:cNvPicPr>
          <p:nvPr/>
        </p:nvPicPr>
        <p:blipFill>
          <a:blip r:embed="rId2"/>
          <a:stretch>
            <a:fillRect/>
          </a:stretch>
        </p:blipFill>
        <p:spPr>
          <a:xfrm>
            <a:off x="0" y="428604"/>
            <a:ext cx="4391891" cy="5181600"/>
          </a:xfrm>
          <a:prstGeom prst="rect">
            <a:avLst/>
          </a:prstGeom>
        </p:spPr>
      </p:pic>
      <p:pic>
        <p:nvPicPr>
          <p:cNvPr id="6" name="Content Placeholder 4">
            <a:extLst>
              <a:ext uri="{FF2B5EF4-FFF2-40B4-BE49-F238E27FC236}">
                <a16:creationId xmlns="" xmlns:a16="http://schemas.microsoft.com/office/drawing/2014/main" id="{E96A749E-49D6-4F8E-8541-F96423EE3D46}"/>
              </a:ext>
            </a:extLst>
          </p:cNvPr>
          <p:cNvPicPr>
            <a:picLocks noChangeAspect="1"/>
          </p:cNvPicPr>
          <p:nvPr/>
        </p:nvPicPr>
        <p:blipFill>
          <a:blip r:embed="rId3"/>
          <a:stretch>
            <a:fillRect/>
          </a:stretch>
        </p:blipFill>
        <p:spPr>
          <a:xfrm>
            <a:off x="4572000" y="428604"/>
            <a:ext cx="4572000" cy="5181600"/>
          </a:xfrm>
          <a:prstGeom prst="rect">
            <a:avLst/>
          </a:prstGeom>
        </p:spPr>
      </p:pic>
    </p:spTree>
    <p:extLst>
      <p:ext uri="{BB962C8B-B14F-4D97-AF65-F5344CB8AC3E}">
        <p14:creationId xmlns:p14="http://schemas.microsoft.com/office/powerpoint/2010/main" xmlns="" val="150172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543800" cy="2819400"/>
          </a:xfrm>
        </p:spPr>
        <p:txBody>
          <a:bodyPr/>
          <a:lstStyle/>
          <a:p>
            <a:r>
              <a:rPr lang="en-US" dirty="0"/>
              <a:t>Once the fetus is delivered, an </a:t>
            </a:r>
            <a:r>
              <a:rPr lang="en-US" dirty="0">
                <a:solidFill>
                  <a:srgbClr val="FF0000"/>
                </a:solidFill>
              </a:rPr>
              <a:t>oxytocic</a:t>
            </a:r>
            <a:r>
              <a:rPr lang="en-US" dirty="0"/>
              <a:t> </a:t>
            </a:r>
            <a:r>
              <a:rPr lang="en-US" dirty="0">
                <a:solidFill>
                  <a:srgbClr val="FF0000"/>
                </a:solidFill>
              </a:rPr>
              <a:t>agent</a:t>
            </a:r>
            <a:r>
              <a:rPr lang="en-US" dirty="0"/>
              <a:t> (5 IU Syntocinon™ IV) is administered to aid uterine contraction and placental separation</a:t>
            </a:r>
            <a:r>
              <a:rPr lang="en-US" dirty="0" smtClean="0"/>
              <a:t>.</a:t>
            </a:r>
          </a:p>
          <a:p>
            <a:r>
              <a:rPr lang="en-US" dirty="0" smtClean="0"/>
              <a:t> </a:t>
            </a:r>
            <a:r>
              <a:rPr lang="en-US" dirty="0"/>
              <a:t>The placenta is delivered </a:t>
            </a:r>
            <a:r>
              <a:rPr lang="en-US" dirty="0">
                <a:solidFill>
                  <a:srgbClr val="FF0000"/>
                </a:solidFill>
              </a:rPr>
              <a:t>by controlled cord traction</a:t>
            </a:r>
            <a:r>
              <a:rPr lang="en-US" dirty="0"/>
              <a:t>; </a:t>
            </a:r>
            <a:r>
              <a:rPr lang="en-US" u="sng" dirty="0"/>
              <a:t>manual removal significantly increases the intraoperative blood loss and postoperative infectious morbidity.</a:t>
            </a:r>
          </a:p>
          <a:p>
            <a:endParaRPr lang="en-US" dirty="0"/>
          </a:p>
        </p:txBody>
      </p:sp>
      <p:pic>
        <p:nvPicPr>
          <p:cNvPr id="4" name="Content Placeholder 4">
            <a:extLst>
              <a:ext uri="{FF2B5EF4-FFF2-40B4-BE49-F238E27FC236}">
                <a16:creationId xmlns="" xmlns:a16="http://schemas.microsoft.com/office/drawing/2014/main" id="{6D590020-141F-44F0-ADE6-07308B49AB77}"/>
              </a:ext>
            </a:extLst>
          </p:cNvPr>
          <p:cNvPicPr>
            <a:picLocks noChangeAspect="1"/>
          </p:cNvPicPr>
          <p:nvPr/>
        </p:nvPicPr>
        <p:blipFill>
          <a:blip r:embed="rId2"/>
          <a:stretch>
            <a:fillRect/>
          </a:stretch>
        </p:blipFill>
        <p:spPr>
          <a:xfrm>
            <a:off x="1447800" y="3048000"/>
            <a:ext cx="6477000" cy="3109913"/>
          </a:xfrm>
          <a:prstGeom prst="rect">
            <a:avLst/>
          </a:prstGeom>
        </p:spPr>
      </p:pic>
    </p:spTree>
    <p:extLst>
      <p:ext uri="{BB962C8B-B14F-4D97-AF65-F5344CB8AC3E}">
        <p14:creationId xmlns:p14="http://schemas.microsoft.com/office/powerpoint/2010/main" xmlns="" val="3712388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858180" cy="1071546"/>
          </a:xfrm>
        </p:spPr>
        <p:txBody>
          <a:bodyPr>
            <a:normAutofit/>
          </a:bodyPr>
          <a:lstStyle/>
          <a:p>
            <a:r>
              <a:rPr lang="en-US" b="1" dirty="0" smtClean="0">
                <a:solidFill>
                  <a:srgbClr val="C00000"/>
                </a:solidFill>
              </a:rPr>
              <a:t>Closure :</a:t>
            </a:r>
            <a:endParaRPr lang="en-US" b="1" dirty="0">
              <a:solidFill>
                <a:srgbClr val="C00000"/>
              </a:solidFill>
            </a:endParaRPr>
          </a:p>
        </p:txBody>
      </p:sp>
      <p:sp>
        <p:nvSpPr>
          <p:cNvPr id="3" name="Content Placeholder 2"/>
          <p:cNvSpPr>
            <a:spLocks noGrp="1"/>
          </p:cNvSpPr>
          <p:nvPr>
            <p:ph idx="1"/>
          </p:nvPr>
        </p:nvSpPr>
        <p:spPr>
          <a:xfrm>
            <a:off x="685800" y="857232"/>
            <a:ext cx="8243918" cy="6000768"/>
          </a:xfrm>
        </p:spPr>
        <p:txBody>
          <a:bodyPr>
            <a:normAutofit/>
          </a:bodyPr>
          <a:lstStyle/>
          <a:p>
            <a:r>
              <a:rPr lang="en-US" sz="2400" dirty="0"/>
              <a:t>Closure of the </a:t>
            </a:r>
            <a:r>
              <a:rPr lang="en-US" sz="2400" b="1" dirty="0">
                <a:solidFill>
                  <a:srgbClr val="FF0000"/>
                </a:solidFill>
              </a:rPr>
              <a:t>uterus</a:t>
            </a:r>
            <a:r>
              <a:rPr lang="en-US" sz="2400" dirty="0"/>
              <a:t> should be performed in either </a:t>
            </a:r>
            <a:r>
              <a:rPr lang="en-US" sz="2400" dirty="0">
                <a:solidFill>
                  <a:srgbClr val="FF0000"/>
                </a:solidFill>
              </a:rPr>
              <a:t>single </a:t>
            </a:r>
            <a:r>
              <a:rPr lang="en-US" sz="2400" b="1" u="sng" dirty="0">
                <a:solidFill>
                  <a:srgbClr val="FF0000"/>
                </a:solidFill>
              </a:rPr>
              <a:t>or</a:t>
            </a:r>
            <a:r>
              <a:rPr lang="en-US" sz="2400" dirty="0">
                <a:solidFill>
                  <a:srgbClr val="FF0000"/>
                </a:solidFill>
              </a:rPr>
              <a:t> double layers </a:t>
            </a:r>
            <a:r>
              <a:rPr lang="en-US" sz="2400" dirty="0" smtClean="0"/>
              <a:t>with </a:t>
            </a:r>
            <a:r>
              <a:rPr lang="en-US" sz="2400" dirty="0" smtClean="0">
                <a:solidFill>
                  <a:srgbClr val="FF0000"/>
                </a:solidFill>
              </a:rPr>
              <a:t>continuous </a:t>
            </a:r>
            <a:r>
              <a:rPr lang="en-US" sz="2400" b="1" u="sng" dirty="0">
                <a:solidFill>
                  <a:srgbClr val="FF0000"/>
                </a:solidFill>
              </a:rPr>
              <a:t>or</a:t>
            </a:r>
            <a:r>
              <a:rPr lang="en-US" sz="2400" dirty="0">
                <a:solidFill>
                  <a:srgbClr val="FF0000"/>
                </a:solidFill>
              </a:rPr>
              <a:t> interrupted sutures. </a:t>
            </a:r>
            <a:r>
              <a:rPr lang="en-US" sz="2400" dirty="0"/>
              <a:t>The initial suture should be placed </a:t>
            </a:r>
            <a:r>
              <a:rPr lang="en-US" sz="2400" dirty="0">
                <a:solidFill>
                  <a:srgbClr val="00B0F0"/>
                </a:solidFill>
              </a:rPr>
              <a:t>just lateral </a:t>
            </a:r>
            <a:r>
              <a:rPr lang="en-US" sz="2400" dirty="0" smtClean="0">
                <a:solidFill>
                  <a:srgbClr val="00B0F0"/>
                </a:solidFill>
              </a:rPr>
              <a:t>to the </a:t>
            </a:r>
            <a:r>
              <a:rPr lang="en-US" sz="2400" dirty="0">
                <a:solidFill>
                  <a:srgbClr val="00B0F0"/>
                </a:solidFill>
              </a:rPr>
              <a:t>incision angle</a:t>
            </a:r>
            <a:r>
              <a:rPr lang="en-US" sz="2400" dirty="0"/>
              <a:t>, and the closure continued to a point just lateral to the angle </a:t>
            </a:r>
            <a:r>
              <a:rPr lang="en-US" sz="2400" dirty="0" smtClean="0"/>
              <a:t>on the </a:t>
            </a:r>
            <a:r>
              <a:rPr lang="en-US" sz="2400" dirty="0"/>
              <a:t>opposite side</a:t>
            </a:r>
            <a:r>
              <a:rPr lang="en-US" sz="2400" dirty="0" smtClean="0"/>
              <a:t>.</a:t>
            </a:r>
          </a:p>
          <a:p>
            <a:r>
              <a:rPr lang="en-US" sz="2400" dirty="0" smtClean="0"/>
              <a:t> </a:t>
            </a:r>
            <a:r>
              <a:rPr lang="en-US" sz="2400" dirty="0">
                <a:solidFill>
                  <a:srgbClr val="FF0000"/>
                </a:solidFill>
              </a:rPr>
              <a:t>A</a:t>
            </a:r>
            <a:r>
              <a:rPr lang="en-US" sz="2400" dirty="0"/>
              <a:t> </a:t>
            </a:r>
            <a:r>
              <a:rPr lang="en-US" sz="2400" dirty="0">
                <a:solidFill>
                  <a:srgbClr val="FF0000"/>
                </a:solidFill>
              </a:rPr>
              <a:t>running stitch </a:t>
            </a:r>
            <a:r>
              <a:rPr lang="en-US" sz="2400" dirty="0"/>
              <a:t>is often employed and this may be locked </a:t>
            </a:r>
            <a:r>
              <a:rPr lang="en-US" sz="2400" dirty="0" smtClean="0"/>
              <a:t>to improve </a:t>
            </a:r>
            <a:r>
              <a:rPr lang="en-US" sz="2400" dirty="0"/>
              <a:t>haemostasis</a:t>
            </a:r>
            <a:r>
              <a:rPr lang="en-US" sz="2400" dirty="0" smtClean="0"/>
              <a:t>.</a:t>
            </a:r>
          </a:p>
          <a:p>
            <a:r>
              <a:rPr lang="en-US" sz="2400" dirty="0" smtClean="0"/>
              <a:t> </a:t>
            </a:r>
            <a:r>
              <a:rPr lang="en-US" sz="2400" dirty="0">
                <a:solidFill>
                  <a:srgbClr val="FF0000"/>
                </a:solidFill>
              </a:rPr>
              <a:t>A second layer </a:t>
            </a:r>
            <a:r>
              <a:rPr lang="en-US" sz="2400" dirty="0"/>
              <a:t>is commonly used as a means to </a:t>
            </a:r>
            <a:r>
              <a:rPr lang="en-US" sz="2400" dirty="0" smtClean="0"/>
              <a:t>improve haemostasis </a:t>
            </a:r>
            <a:r>
              <a:rPr lang="en-US" sz="2400" dirty="0"/>
              <a:t>and with the aim to improve the integrity of the </a:t>
            </a:r>
            <a:r>
              <a:rPr lang="en-US" sz="2400" dirty="0" smtClean="0"/>
              <a:t>scar</a:t>
            </a:r>
          </a:p>
          <a:p>
            <a:r>
              <a:rPr lang="en-US" sz="2400" b="1" dirty="0" smtClean="0">
                <a:solidFill>
                  <a:srgbClr val="FF0000"/>
                </a:solidFill>
              </a:rPr>
              <a:t>Peritoneal</a:t>
            </a:r>
            <a:r>
              <a:rPr lang="en-US" sz="2400" dirty="0" smtClean="0">
                <a:solidFill>
                  <a:srgbClr val="FF0000"/>
                </a:solidFill>
              </a:rPr>
              <a:t> closure </a:t>
            </a:r>
            <a:r>
              <a:rPr lang="en-US" sz="2400" dirty="0" smtClean="0"/>
              <a:t>is not routine and depends on the operator’s preference. </a:t>
            </a:r>
            <a:r>
              <a:rPr lang="en-US" sz="2400" b="1" dirty="0" smtClean="0"/>
              <a:t>(post partum fever)</a:t>
            </a:r>
            <a:endParaRPr lang="en-US" sz="2400" b="1" dirty="0" smtClean="0"/>
          </a:p>
          <a:p>
            <a:r>
              <a:rPr lang="en-US" sz="2400" dirty="0" smtClean="0"/>
              <a:t>The skin can be closed with either </a:t>
            </a:r>
            <a:r>
              <a:rPr lang="en-US" sz="2400" dirty="0" smtClean="0">
                <a:solidFill>
                  <a:srgbClr val="FF0000"/>
                </a:solidFill>
              </a:rPr>
              <a:t>absorbable</a:t>
            </a:r>
            <a:r>
              <a:rPr lang="en-US" sz="2400" dirty="0" smtClean="0"/>
              <a:t> </a:t>
            </a:r>
            <a:r>
              <a:rPr lang="en-US" sz="2400" b="1" u="sng" dirty="0" smtClean="0">
                <a:solidFill>
                  <a:srgbClr val="FF0000"/>
                </a:solidFill>
              </a:rPr>
              <a:t>or</a:t>
            </a:r>
            <a:r>
              <a:rPr lang="en-US" sz="2400" dirty="0" smtClean="0"/>
              <a:t> </a:t>
            </a:r>
            <a:r>
              <a:rPr lang="en-US" sz="2400" dirty="0" smtClean="0">
                <a:solidFill>
                  <a:srgbClr val="FF0000"/>
                </a:solidFill>
              </a:rPr>
              <a:t>non-absorbable suture material </a:t>
            </a:r>
            <a:r>
              <a:rPr lang="en-US" sz="2400" b="1" u="sng" dirty="0" smtClean="0">
                <a:solidFill>
                  <a:srgbClr val="FF0000"/>
                </a:solidFill>
              </a:rPr>
              <a:t>or </a:t>
            </a:r>
            <a:r>
              <a:rPr lang="en-US" sz="2400" dirty="0" smtClean="0">
                <a:solidFill>
                  <a:srgbClr val="FF0000"/>
                </a:solidFill>
              </a:rPr>
              <a:t>with clips</a:t>
            </a:r>
            <a:r>
              <a:rPr lang="en-US" sz="2400" dirty="0" smtClean="0"/>
              <a:t>, again depending on operator </a:t>
            </a:r>
            <a:r>
              <a:rPr lang="en-US" sz="2400" dirty="0" smtClean="0"/>
              <a:t>preference</a:t>
            </a:r>
          </a:p>
          <a:p>
            <a:pPr>
              <a:buNone/>
            </a:pPr>
            <a:endParaRPr lang="en-US" sz="2400" dirty="0"/>
          </a:p>
        </p:txBody>
      </p:sp>
    </p:spTree>
    <p:extLst>
      <p:ext uri="{BB962C8B-B14F-4D97-AF65-F5344CB8AC3E}">
        <p14:creationId xmlns:p14="http://schemas.microsoft.com/office/powerpoint/2010/main" xmlns="" val="282663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135" t="10227" r="37196" b="8928"/>
          <a:stretch/>
        </p:blipFill>
        <p:spPr bwMode="auto">
          <a:xfrm>
            <a:off x="780143" y="609600"/>
            <a:ext cx="7373257" cy="591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416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2976" y="1428736"/>
            <a:ext cx="6858048" cy="4748227"/>
          </a:xfrm>
        </p:spPr>
      </p:pic>
    </p:spTree>
    <p:extLst>
      <p:ext uri="{BB962C8B-B14F-4D97-AF65-F5344CB8AC3E}">
        <p14:creationId xmlns:p14="http://schemas.microsoft.com/office/powerpoint/2010/main" xmlns="" val="176722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1066800"/>
          </a:xfrm>
        </p:spPr>
        <p:txBody>
          <a:bodyPr/>
          <a:lstStyle/>
          <a:p>
            <a:r>
              <a:rPr lang="en-US" b="1" dirty="0">
                <a:solidFill>
                  <a:srgbClr val="C00000"/>
                </a:solidFill>
              </a:rPr>
              <a:t>Complications</a:t>
            </a:r>
          </a:p>
        </p:txBody>
      </p:sp>
      <p:sp>
        <p:nvSpPr>
          <p:cNvPr id="3" name="Content Placeholder 2"/>
          <p:cNvSpPr>
            <a:spLocks noGrp="1"/>
          </p:cNvSpPr>
          <p:nvPr>
            <p:ph idx="1"/>
          </p:nvPr>
        </p:nvSpPr>
        <p:spPr>
          <a:xfrm>
            <a:off x="685800" y="1142984"/>
            <a:ext cx="7543800" cy="5105416"/>
          </a:xfrm>
        </p:spPr>
        <p:txBody>
          <a:bodyPr>
            <a:normAutofit fontScale="85000" lnSpcReduction="20000"/>
          </a:bodyPr>
          <a:lstStyle/>
          <a:p>
            <a:r>
              <a:rPr lang="en-US" sz="2400" b="1" dirty="0">
                <a:solidFill>
                  <a:srgbClr val="FF0000"/>
                </a:solidFill>
              </a:rPr>
              <a:t>Common complications </a:t>
            </a:r>
            <a:r>
              <a:rPr lang="en-US" sz="2400" dirty="0"/>
              <a:t>include </a:t>
            </a:r>
            <a:r>
              <a:rPr lang="en-US" sz="2400" dirty="0" smtClean="0"/>
              <a:t>hemorrhage ,infection </a:t>
            </a:r>
            <a:r>
              <a:rPr lang="en-US" sz="2400" dirty="0"/>
              <a:t>of the wound, urinary tract or endometrium, and </a:t>
            </a:r>
            <a:r>
              <a:rPr lang="en-US" sz="2400" b="1" dirty="0">
                <a:solidFill>
                  <a:srgbClr val="00B0F0"/>
                </a:solidFill>
              </a:rPr>
              <a:t>for the baby </a:t>
            </a:r>
            <a:r>
              <a:rPr lang="en-US" sz="2400" dirty="0" smtClean="0"/>
              <a:t>transient tachypnea </a:t>
            </a:r>
            <a:r>
              <a:rPr lang="en-US" sz="2400" dirty="0"/>
              <a:t>of the newborn (TTN</a:t>
            </a:r>
            <a:r>
              <a:rPr lang="en-US" sz="2400" dirty="0" smtClean="0"/>
              <a:t>).</a:t>
            </a:r>
            <a:endParaRPr lang="en-US" sz="2400" dirty="0" smtClean="0"/>
          </a:p>
          <a:p>
            <a:pPr algn="ctr">
              <a:buNone/>
            </a:pPr>
            <a:r>
              <a:rPr lang="en-US" sz="3600" b="1" u="sng" dirty="0" smtClean="0">
                <a:solidFill>
                  <a:srgbClr val="C00000"/>
                </a:solidFill>
              </a:rPr>
              <a:t>Intraoperative</a:t>
            </a:r>
            <a:r>
              <a:rPr lang="en-US" sz="3600" b="1" u="sng" dirty="0" smtClean="0">
                <a:solidFill>
                  <a:schemeClr val="tx1"/>
                </a:solidFill>
              </a:rPr>
              <a:t> </a:t>
            </a:r>
            <a:r>
              <a:rPr lang="en-US" sz="3600" b="1" u="sng" dirty="0" smtClean="0">
                <a:solidFill>
                  <a:srgbClr val="C00000"/>
                </a:solidFill>
              </a:rPr>
              <a:t>:</a:t>
            </a:r>
          </a:p>
          <a:p>
            <a:pPr>
              <a:buNone/>
            </a:pPr>
            <a:r>
              <a:rPr lang="en-US" sz="3100" b="1" dirty="0" smtClean="0">
                <a:solidFill>
                  <a:srgbClr val="C00000"/>
                </a:solidFill>
              </a:rPr>
              <a:t>Hemorrhage</a:t>
            </a:r>
            <a:r>
              <a:rPr lang="en-US" sz="3100" dirty="0" smtClean="0">
                <a:solidFill>
                  <a:srgbClr val="C00000"/>
                </a:solidFill>
              </a:rPr>
              <a:t> </a:t>
            </a:r>
          </a:p>
          <a:p>
            <a:pPr marL="0" indent="0">
              <a:buNone/>
            </a:pPr>
            <a:r>
              <a:rPr lang="en-US" sz="2400" dirty="0" smtClean="0"/>
              <a:t>may </a:t>
            </a:r>
            <a:r>
              <a:rPr lang="en-US" sz="2400" dirty="0"/>
              <a:t>be a consequence of </a:t>
            </a:r>
            <a:r>
              <a:rPr lang="en-US" sz="2400" dirty="0">
                <a:solidFill>
                  <a:srgbClr val="FF0000"/>
                </a:solidFill>
              </a:rPr>
              <a:t>damage to the uterine</a:t>
            </a:r>
            <a:r>
              <a:rPr lang="en-US" sz="2400" dirty="0"/>
              <a:t> </a:t>
            </a:r>
            <a:r>
              <a:rPr lang="en-US" sz="2400" dirty="0">
                <a:solidFill>
                  <a:srgbClr val="FF0000"/>
                </a:solidFill>
              </a:rPr>
              <a:t>vessels</a:t>
            </a:r>
            <a:r>
              <a:rPr lang="en-US" sz="2400" dirty="0"/>
              <a:t> or may </a:t>
            </a:r>
            <a:r>
              <a:rPr lang="en-US" sz="2400" dirty="0" smtClean="0"/>
              <a:t>be incidental </a:t>
            </a:r>
            <a:r>
              <a:rPr lang="en-US" sz="2400" dirty="0"/>
              <a:t>as a consequence of </a:t>
            </a:r>
            <a:r>
              <a:rPr lang="en-US" sz="2400" dirty="0">
                <a:solidFill>
                  <a:srgbClr val="FF0000"/>
                </a:solidFill>
              </a:rPr>
              <a:t>uterine atony </a:t>
            </a:r>
            <a:r>
              <a:rPr lang="en-US" sz="2400" dirty="0"/>
              <a:t>or</a:t>
            </a:r>
            <a:r>
              <a:rPr lang="en-US" sz="2400" dirty="0">
                <a:solidFill>
                  <a:srgbClr val="FF0000"/>
                </a:solidFill>
              </a:rPr>
              <a:t> placenta </a:t>
            </a:r>
            <a:r>
              <a:rPr lang="en-US" sz="2400" dirty="0" smtClean="0">
                <a:solidFill>
                  <a:srgbClr val="FF0000"/>
                </a:solidFill>
              </a:rPr>
              <a:t>previa</a:t>
            </a:r>
          </a:p>
          <a:p>
            <a:pPr marL="0" indent="0">
              <a:buNone/>
            </a:pPr>
            <a:endParaRPr lang="en-US" dirty="0" smtClean="0"/>
          </a:p>
          <a:p>
            <a:pPr>
              <a:buNone/>
            </a:pPr>
            <a:r>
              <a:rPr lang="en-US" sz="3100" b="1" dirty="0" smtClean="0">
                <a:solidFill>
                  <a:srgbClr val="C00000"/>
                </a:solidFill>
              </a:rPr>
              <a:t>Cesarean hysterectomy</a:t>
            </a:r>
          </a:p>
          <a:p>
            <a:pPr marL="0" indent="0">
              <a:buNone/>
            </a:pPr>
            <a:r>
              <a:rPr lang="en-US" sz="2400" dirty="0"/>
              <a:t>The most common indication for caesarean hysterectomy is </a:t>
            </a:r>
            <a:r>
              <a:rPr lang="en-US" sz="2400" b="1" u="sng" dirty="0" smtClean="0"/>
              <a:t>uncontrollable maternal hemorrhage </a:t>
            </a:r>
          </a:p>
          <a:p>
            <a:pPr marL="0" indent="0">
              <a:buNone/>
            </a:pPr>
            <a:r>
              <a:rPr lang="en-US" sz="2400" dirty="0" smtClean="0"/>
              <a:t>the </a:t>
            </a:r>
            <a:r>
              <a:rPr lang="en-US" sz="2400" dirty="0"/>
              <a:t>most important </a:t>
            </a:r>
            <a:r>
              <a:rPr lang="en-US" sz="2400" dirty="0" smtClean="0"/>
              <a:t>risk factor </a:t>
            </a:r>
            <a:r>
              <a:rPr lang="en-US" sz="2400" dirty="0"/>
              <a:t>for emergency postpartum hysterectomy is a </a:t>
            </a:r>
            <a:r>
              <a:rPr lang="en-US" sz="2400" dirty="0">
                <a:solidFill>
                  <a:srgbClr val="FF0000"/>
                </a:solidFill>
              </a:rPr>
              <a:t>previous caesarean section </a:t>
            </a:r>
            <a:r>
              <a:rPr lang="en-US" sz="2400" dirty="0"/>
              <a:t>–especially when the placenta overlies the old scar, increasing the risks of </a:t>
            </a:r>
            <a:r>
              <a:rPr lang="en-US" sz="2400" b="1" dirty="0" smtClean="0">
                <a:solidFill>
                  <a:srgbClr val="FF0000"/>
                </a:solidFill>
              </a:rPr>
              <a:t>placenta </a:t>
            </a:r>
            <a:r>
              <a:rPr lang="en-US" sz="2400" b="1" dirty="0" err="1" smtClean="0">
                <a:solidFill>
                  <a:srgbClr val="FF0000"/>
                </a:solidFill>
              </a:rPr>
              <a:t>accreta</a:t>
            </a:r>
            <a:r>
              <a:rPr lang="en-US" sz="2400" b="1" dirty="0" smtClean="0">
                <a:solidFill>
                  <a:srgbClr val="FF0000"/>
                </a:solidFill>
              </a:rPr>
              <a:t> </a:t>
            </a:r>
            <a:r>
              <a:rPr lang="en-US" sz="2400" dirty="0" smtClean="0">
                <a:solidFill>
                  <a:srgbClr val="FF0000"/>
                </a:solidFill>
              </a:rPr>
              <a:t>.</a:t>
            </a:r>
          </a:p>
          <a:p>
            <a:pPr marL="0" indent="0">
              <a:buNone/>
            </a:pPr>
            <a:r>
              <a:rPr lang="en-US" sz="2400" dirty="0">
                <a:solidFill>
                  <a:srgbClr val="FF0000"/>
                </a:solidFill>
              </a:rPr>
              <a:t>Other</a:t>
            </a:r>
            <a:r>
              <a:rPr lang="en-US" sz="2400" dirty="0"/>
              <a:t> indications </a:t>
            </a:r>
            <a:r>
              <a:rPr lang="en-US" sz="2400" dirty="0" smtClean="0"/>
              <a:t>for hysterectomy are uterine </a:t>
            </a:r>
            <a:r>
              <a:rPr lang="en-US" sz="2400" dirty="0"/>
              <a:t>atony, uterine rupture, extension of a transverse uterine </a:t>
            </a:r>
            <a:r>
              <a:rPr lang="en-US" sz="2400" dirty="0" smtClean="0"/>
              <a:t>incision and </a:t>
            </a:r>
            <a:r>
              <a:rPr lang="en-US" sz="2400" dirty="0"/>
              <a:t>fibroids preventing uterine closure and </a:t>
            </a:r>
            <a:r>
              <a:rPr lang="en-US" sz="2400" dirty="0" smtClean="0"/>
              <a:t>hemostasis .</a:t>
            </a:r>
            <a:endParaRPr lang="en-US" sz="2400" dirty="0"/>
          </a:p>
        </p:txBody>
      </p:sp>
    </p:spTree>
    <p:extLst>
      <p:ext uri="{BB962C8B-B14F-4D97-AF65-F5344CB8AC3E}">
        <p14:creationId xmlns:p14="http://schemas.microsoft.com/office/powerpoint/2010/main" xmlns="" val="3138776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56"/>
            <a:ext cx="7886700" cy="5572164"/>
          </a:xfrm>
        </p:spPr>
        <p:txBody>
          <a:bodyPr>
            <a:normAutofit lnSpcReduction="10000"/>
          </a:bodyPr>
          <a:lstStyle/>
          <a:p>
            <a:pPr>
              <a:buNone/>
            </a:pPr>
            <a:r>
              <a:rPr lang="en-US" sz="2600" b="1" dirty="0">
                <a:solidFill>
                  <a:srgbClr val="C00000"/>
                </a:solidFill>
              </a:rPr>
              <a:t>Placenta </a:t>
            </a:r>
            <a:r>
              <a:rPr lang="en-US" sz="2600" b="1" dirty="0" err="1" smtClean="0">
                <a:solidFill>
                  <a:srgbClr val="C00000"/>
                </a:solidFill>
              </a:rPr>
              <a:t>praevia</a:t>
            </a:r>
            <a:r>
              <a:rPr lang="en-US" sz="2600" b="1" dirty="0">
                <a:solidFill>
                  <a:srgbClr val="C00000"/>
                </a:solidFill>
              </a:rPr>
              <a:t> </a:t>
            </a:r>
            <a:endParaRPr lang="en-US" sz="2600" b="1" dirty="0" smtClean="0">
              <a:solidFill>
                <a:srgbClr val="C00000"/>
              </a:solidFill>
            </a:endParaRPr>
          </a:p>
          <a:p>
            <a:r>
              <a:rPr lang="en-US" dirty="0" smtClean="0"/>
              <a:t>The </a:t>
            </a:r>
            <a:r>
              <a:rPr lang="en-US" dirty="0"/>
              <a:t>proportion of patients with a placenta </a:t>
            </a:r>
            <a:r>
              <a:rPr lang="en-US" dirty="0" err="1"/>
              <a:t>praevia</a:t>
            </a:r>
            <a:r>
              <a:rPr lang="en-US" dirty="0"/>
              <a:t> </a:t>
            </a:r>
            <a:r>
              <a:rPr lang="en-US" dirty="0">
                <a:solidFill>
                  <a:srgbClr val="FF0000"/>
                </a:solidFill>
              </a:rPr>
              <a:t>increases almost linearly </a:t>
            </a:r>
            <a:r>
              <a:rPr lang="en-US" dirty="0" smtClean="0">
                <a:solidFill>
                  <a:srgbClr val="FF0000"/>
                </a:solidFill>
              </a:rPr>
              <a:t>after each </a:t>
            </a:r>
            <a:r>
              <a:rPr lang="en-US" dirty="0">
                <a:solidFill>
                  <a:srgbClr val="FF0000"/>
                </a:solidFill>
              </a:rPr>
              <a:t>previous caesarean section</a:t>
            </a:r>
            <a:r>
              <a:rPr lang="en-US" dirty="0"/>
              <a:t>, and as the risk of such a complication </a:t>
            </a:r>
            <a:r>
              <a:rPr lang="en-US" dirty="0" smtClean="0">
                <a:solidFill>
                  <a:srgbClr val="FF0000"/>
                </a:solidFill>
              </a:rPr>
              <a:t>increases with </a:t>
            </a:r>
            <a:r>
              <a:rPr lang="en-US" dirty="0">
                <a:solidFill>
                  <a:srgbClr val="FF0000"/>
                </a:solidFill>
              </a:rPr>
              <a:t>increasing parity</a:t>
            </a:r>
            <a:r>
              <a:rPr lang="en-US" dirty="0"/>
              <a:t>, future reproductive intentions are very relevant to </a:t>
            </a:r>
            <a:r>
              <a:rPr lang="en-US" dirty="0" smtClean="0"/>
              <a:t>any individual </a:t>
            </a:r>
            <a:r>
              <a:rPr lang="en-US" dirty="0"/>
              <a:t>decision for operative delivery</a:t>
            </a:r>
            <a:r>
              <a:rPr lang="en-US" dirty="0" smtClean="0"/>
              <a:t>.</a:t>
            </a:r>
          </a:p>
          <a:p>
            <a:pPr>
              <a:buNone/>
            </a:pPr>
            <a:r>
              <a:rPr lang="en-US" sz="2600" b="1" dirty="0" smtClean="0">
                <a:solidFill>
                  <a:srgbClr val="C00000"/>
                </a:solidFill>
              </a:rPr>
              <a:t>Organ damage</a:t>
            </a:r>
          </a:p>
          <a:p>
            <a:pPr marL="0" indent="0">
              <a:buNone/>
            </a:pPr>
            <a:r>
              <a:rPr lang="en-US" dirty="0" smtClean="0">
                <a:solidFill>
                  <a:srgbClr val="FF0000"/>
                </a:solidFill>
              </a:rPr>
              <a:t>Bowel damage </a:t>
            </a:r>
            <a:r>
              <a:rPr lang="en-US" dirty="0" smtClean="0"/>
              <a:t>may occur during a repeat procedure or if </a:t>
            </a:r>
            <a:r>
              <a:rPr lang="en-US" dirty="0" smtClean="0">
                <a:solidFill>
                  <a:srgbClr val="00B0F0"/>
                </a:solidFill>
              </a:rPr>
              <a:t>adhesions</a:t>
            </a:r>
            <a:r>
              <a:rPr lang="en-US" dirty="0" smtClean="0"/>
              <a:t> are present from previous surgery.</a:t>
            </a:r>
          </a:p>
          <a:p>
            <a:pPr marL="0" indent="0">
              <a:buNone/>
            </a:pPr>
            <a:r>
              <a:rPr lang="en-US" dirty="0" smtClean="0"/>
              <a:t>The risk of </a:t>
            </a:r>
            <a:r>
              <a:rPr lang="en-US" dirty="0" smtClean="0">
                <a:solidFill>
                  <a:srgbClr val="FF0000"/>
                </a:solidFill>
              </a:rPr>
              <a:t>bladder injury </a:t>
            </a:r>
            <a:r>
              <a:rPr lang="en-US" dirty="0" smtClean="0"/>
              <a:t>is increased after prolonged labour where the bladder is displaced caudally, after previous caesarean section</a:t>
            </a:r>
            <a:br>
              <a:rPr lang="en-US" dirty="0" smtClean="0"/>
            </a:br>
            <a:r>
              <a:rPr lang="en-US" dirty="0" smtClean="0"/>
              <a:t>where scarring obliterates the vesicouterine space or where a vertical extension to the uterine incision has occurred. </a:t>
            </a:r>
          </a:p>
          <a:p>
            <a:pPr marL="0" indent="0">
              <a:buNone/>
            </a:pPr>
            <a:r>
              <a:rPr lang="en-US" dirty="0" smtClean="0"/>
              <a:t>If damage is suspected, </a:t>
            </a:r>
            <a:r>
              <a:rPr lang="en-US" dirty="0" smtClean="0">
                <a:solidFill>
                  <a:srgbClr val="00B0F0"/>
                </a:solidFill>
              </a:rPr>
              <a:t>then transurethral instillation of methylene blue-coloured saline </a:t>
            </a:r>
            <a:r>
              <a:rPr lang="en-US" dirty="0" smtClean="0"/>
              <a:t>will help to delineate the defect.</a:t>
            </a:r>
            <a:br>
              <a:rPr lang="en-US" dirty="0" smtClean="0"/>
            </a:br>
            <a:r>
              <a:rPr lang="en-US" dirty="0" smtClean="0"/>
              <a:t>The </a:t>
            </a:r>
            <a:r>
              <a:rPr lang="en-US" dirty="0" smtClean="0">
                <a:solidFill>
                  <a:srgbClr val="00B0F0"/>
                </a:solidFill>
              </a:rPr>
              <a:t>urinary catheter </a:t>
            </a:r>
            <a:r>
              <a:rPr lang="en-US" dirty="0" smtClean="0"/>
              <a:t>should remain in situ for 7–10 days.</a:t>
            </a:r>
          </a:p>
          <a:p>
            <a:pPr marL="0" indent="0">
              <a:buNone/>
            </a:pPr>
            <a:r>
              <a:rPr lang="en-US" dirty="0" smtClean="0">
                <a:solidFill>
                  <a:srgbClr val="FF0000"/>
                </a:solidFill>
              </a:rPr>
              <a:t>Damage to the ureters</a:t>
            </a:r>
            <a:r>
              <a:rPr lang="en-US" dirty="0" smtClean="0"/>
              <a:t> is </a:t>
            </a:r>
            <a:r>
              <a:rPr lang="en-US" dirty="0" smtClean="0"/>
              <a:t>uncommon as reflection of </a:t>
            </a:r>
            <a:r>
              <a:rPr lang="en-US" dirty="0" smtClean="0"/>
              <a:t>the bladder displaces them rostrally</a:t>
            </a:r>
            <a:r>
              <a:rPr lang="en-US" dirty="0" smtClean="0"/>
              <a:t>.</a:t>
            </a:r>
            <a:endParaRPr lang="en-US" dirty="0"/>
          </a:p>
        </p:txBody>
      </p:sp>
    </p:spTree>
    <p:extLst>
      <p:ext uri="{BB962C8B-B14F-4D97-AF65-F5344CB8AC3E}">
        <p14:creationId xmlns:p14="http://schemas.microsoft.com/office/powerpoint/2010/main" xmlns="" val="3677243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57200"/>
            <a:ext cx="8890320" cy="838200"/>
          </a:xfrm>
        </p:spPr>
        <p:txBody>
          <a:bodyPr>
            <a:normAutofit/>
          </a:bodyPr>
          <a:lstStyle/>
          <a:p>
            <a:pPr algn="ctr"/>
            <a:r>
              <a:rPr lang="en-US" sz="3100" b="1" u="sng" dirty="0" smtClean="0">
                <a:solidFill>
                  <a:srgbClr val="C00000"/>
                </a:solidFill>
              </a:rPr>
              <a:t>Postoperative</a:t>
            </a:r>
            <a:r>
              <a:rPr lang="en-US" b="1" dirty="0" smtClean="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685800" y="1214422"/>
            <a:ext cx="8172480" cy="5357850"/>
          </a:xfrm>
        </p:spPr>
        <p:txBody>
          <a:bodyPr>
            <a:noAutofit/>
          </a:bodyPr>
          <a:lstStyle/>
          <a:p>
            <a:pPr marL="0" indent="0">
              <a:buNone/>
            </a:pPr>
            <a:r>
              <a:rPr lang="en-US" sz="2600" b="1" dirty="0" smtClean="0">
                <a:solidFill>
                  <a:srgbClr val="C00000"/>
                </a:solidFill>
              </a:rPr>
              <a:t>Infection </a:t>
            </a:r>
          </a:p>
          <a:p>
            <a:pPr>
              <a:buNone/>
            </a:pPr>
            <a:r>
              <a:rPr lang="en-US" sz="2000" dirty="0" smtClean="0"/>
              <a:t>   Women </a:t>
            </a:r>
            <a:r>
              <a:rPr lang="en-US" sz="2000" dirty="0"/>
              <a:t>undergoing caesarean section have a</a:t>
            </a:r>
            <a:r>
              <a:rPr lang="en-US" sz="2000" dirty="0">
                <a:solidFill>
                  <a:srgbClr val="FF0000"/>
                </a:solidFill>
              </a:rPr>
              <a:t> 5–20-fold greater risk </a:t>
            </a:r>
            <a:r>
              <a:rPr lang="en-US" sz="2000" dirty="0"/>
              <a:t>of </a:t>
            </a:r>
            <a:r>
              <a:rPr lang="en-US" sz="2000" dirty="0" smtClean="0"/>
              <a:t>an infectious </a:t>
            </a:r>
            <a:r>
              <a:rPr lang="en-US" sz="2000" dirty="0"/>
              <a:t>complication when compared with a vaginal delivery</a:t>
            </a:r>
            <a:r>
              <a:rPr lang="en-US" sz="2000" dirty="0" smtClean="0"/>
              <a:t>.</a:t>
            </a:r>
          </a:p>
          <a:p>
            <a:pPr>
              <a:buNone/>
            </a:pPr>
            <a:r>
              <a:rPr lang="en-US" sz="2000" dirty="0" smtClean="0"/>
              <a:t>   Complications include </a:t>
            </a:r>
            <a:r>
              <a:rPr lang="en-US" sz="2000" dirty="0">
                <a:solidFill>
                  <a:srgbClr val="FF0000"/>
                </a:solidFill>
              </a:rPr>
              <a:t>fever, wound infection, </a:t>
            </a:r>
            <a:r>
              <a:rPr lang="en-US" sz="2000" dirty="0" smtClean="0">
                <a:solidFill>
                  <a:srgbClr val="FF0000"/>
                </a:solidFill>
              </a:rPr>
              <a:t>endometritis , bacteremia </a:t>
            </a:r>
            <a:r>
              <a:rPr lang="en-US" sz="2000" dirty="0">
                <a:solidFill>
                  <a:srgbClr val="FF0000"/>
                </a:solidFill>
              </a:rPr>
              <a:t>and urinary </a:t>
            </a:r>
            <a:r>
              <a:rPr lang="en-US" sz="2000" dirty="0" smtClean="0">
                <a:solidFill>
                  <a:srgbClr val="FF0000"/>
                </a:solidFill>
              </a:rPr>
              <a:t>tract infection</a:t>
            </a:r>
            <a:r>
              <a:rPr lang="en-US" sz="2000" dirty="0"/>
              <a:t>. Other common causes of postoperative fever include </a:t>
            </a:r>
            <a:r>
              <a:rPr lang="en-US" sz="2000" dirty="0" smtClean="0">
                <a:solidFill>
                  <a:srgbClr val="FF0000"/>
                </a:solidFill>
              </a:rPr>
              <a:t>hematoma , atelectasis </a:t>
            </a:r>
            <a:r>
              <a:rPr lang="en-US" sz="2000" dirty="0">
                <a:solidFill>
                  <a:srgbClr val="FF0000"/>
                </a:solidFill>
              </a:rPr>
              <a:t>and deep vein thrombosis</a:t>
            </a:r>
            <a:endParaRPr lang="en-US" sz="2000" dirty="0" smtClean="0">
              <a:solidFill>
                <a:srgbClr val="FF0000"/>
              </a:solidFill>
            </a:endParaRPr>
          </a:p>
          <a:p>
            <a:pPr>
              <a:buNone/>
            </a:pPr>
            <a:r>
              <a:rPr lang="en-US" sz="2000" dirty="0" smtClean="0"/>
              <a:t>   </a:t>
            </a:r>
            <a:r>
              <a:rPr lang="en-US" sz="2000" dirty="0" smtClean="0">
                <a:solidFill>
                  <a:srgbClr val="00B0F0"/>
                </a:solidFill>
              </a:rPr>
              <a:t>Labor</a:t>
            </a:r>
            <a:r>
              <a:rPr lang="en-US" sz="2000" dirty="0">
                <a:solidFill>
                  <a:srgbClr val="00B0F0"/>
                </a:solidFill>
              </a:rPr>
              <a:t>, its duration </a:t>
            </a:r>
            <a:r>
              <a:rPr lang="en-US" sz="2000" dirty="0"/>
              <a:t>and the </a:t>
            </a:r>
            <a:r>
              <a:rPr lang="en-US" sz="2000" dirty="0">
                <a:solidFill>
                  <a:srgbClr val="00B0F0"/>
                </a:solidFill>
              </a:rPr>
              <a:t>presence </a:t>
            </a:r>
            <a:r>
              <a:rPr lang="en-US" sz="2000" dirty="0" smtClean="0">
                <a:solidFill>
                  <a:srgbClr val="00B0F0"/>
                </a:solidFill>
              </a:rPr>
              <a:t>of ruptured </a:t>
            </a:r>
            <a:r>
              <a:rPr lang="en-US" sz="2000" dirty="0">
                <a:solidFill>
                  <a:srgbClr val="00B0F0"/>
                </a:solidFill>
              </a:rPr>
              <a:t>membranes </a:t>
            </a:r>
            <a:r>
              <a:rPr lang="en-US" sz="2000" dirty="0"/>
              <a:t>appear to be the most important risk factors, with </a:t>
            </a:r>
            <a:r>
              <a:rPr lang="en-US" sz="2000" dirty="0" smtClean="0">
                <a:solidFill>
                  <a:srgbClr val="00B0F0"/>
                </a:solidFill>
              </a:rPr>
              <a:t>obesity</a:t>
            </a:r>
            <a:r>
              <a:rPr lang="en-US" sz="2000" dirty="0" smtClean="0"/>
              <a:t> playing </a:t>
            </a:r>
            <a:r>
              <a:rPr lang="en-US" sz="2000" dirty="0"/>
              <a:t>a particularly important role in the occurrence of wound </a:t>
            </a:r>
            <a:r>
              <a:rPr lang="en-US" sz="2000" dirty="0" smtClean="0"/>
              <a:t>infections</a:t>
            </a:r>
          </a:p>
          <a:p>
            <a:pPr>
              <a:buNone/>
            </a:pPr>
            <a:r>
              <a:rPr lang="en-US" sz="2000" dirty="0" smtClean="0"/>
              <a:t>   infections are commonly </a:t>
            </a:r>
            <a:r>
              <a:rPr lang="en-US" sz="2000" dirty="0" smtClean="0">
                <a:solidFill>
                  <a:srgbClr val="FF0000"/>
                </a:solidFill>
              </a:rPr>
              <a:t>plolymicrobia</a:t>
            </a:r>
            <a:r>
              <a:rPr lang="en-US" sz="2000" dirty="0" smtClean="0"/>
              <a:t> </a:t>
            </a:r>
            <a:r>
              <a:rPr lang="en-US" sz="2000" dirty="0"/>
              <a:t>and pathogens isolated from infected wounds and </a:t>
            </a:r>
            <a:r>
              <a:rPr lang="en-US" sz="2000" dirty="0" smtClean="0"/>
              <a:t>the endometrium </a:t>
            </a:r>
            <a:r>
              <a:rPr lang="en-US" sz="2000" dirty="0"/>
              <a:t>include Escherichia coli, other aerobic gram-negative rods </a:t>
            </a:r>
            <a:r>
              <a:rPr lang="en-US" sz="2000" dirty="0" smtClean="0"/>
              <a:t>and group </a:t>
            </a:r>
            <a:r>
              <a:rPr lang="en-US" sz="2000" dirty="0"/>
              <a:t>B </a:t>
            </a:r>
            <a:r>
              <a:rPr lang="en-US" sz="2000" dirty="0" smtClean="0"/>
              <a:t>streptococcus</a:t>
            </a:r>
          </a:p>
          <a:p>
            <a:pPr>
              <a:buNone/>
            </a:pPr>
            <a:r>
              <a:rPr lang="en-US" sz="2000" dirty="0" smtClean="0"/>
              <a:t>   General principles for the prevention of any surgical infection </a:t>
            </a:r>
            <a:r>
              <a:rPr lang="en-US" sz="2000" dirty="0" smtClean="0">
                <a:solidFill>
                  <a:srgbClr val="FF0000"/>
                </a:solidFill>
              </a:rPr>
              <a:t>include</a:t>
            </a:r>
            <a:r>
              <a:rPr lang="en-US" sz="2000" dirty="0" smtClean="0"/>
              <a:t> careful surgical technique and skin antisepsis; prophylactic antibiotics should be administered to reduce the incidence of postoperative</a:t>
            </a:r>
            <a:br>
              <a:rPr lang="en-US" sz="2000" dirty="0" smtClean="0"/>
            </a:br>
            <a:r>
              <a:rPr lang="en-US" sz="2000" dirty="0" smtClean="0"/>
              <a:t>infection.</a:t>
            </a:r>
            <a:endParaRPr lang="en-US" sz="2000" dirty="0"/>
          </a:p>
        </p:txBody>
      </p:sp>
    </p:spTree>
    <p:extLst>
      <p:ext uri="{BB962C8B-B14F-4D97-AF65-F5344CB8AC3E}">
        <p14:creationId xmlns:p14="http://schemas.microsoft.com/office/powerpoint/2010/main" xmlns="" val="1864462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a:t>
            </a:r>
            <a:endParaRPr lang="ar-JO" b="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000" b="1" dirty="0" smtClean="0">
                <a:solidFill>
                  <a:srgbClr val="FF0000"/>
                </a:solidFill>
                <a:latin typeface="Times New Roman" panose="02020603050405020304" pitchFamily="18" charset="0"/>
                <a:cs typeface="Times New Roman" panose="02020603050405020304" pitchFamily="18" charset="0"/>
              </a:rPr>
              <a:t>E</a:t>
            </a:r>
            <a:r>
              <a:rPr lang="x-none" sz="2000" b="1" dirty="0" smtClean="0">
                <a:solidFill>
                  <a:srgbClr val="FF0000"/>
                </a:solidFill>
                <a:latin typeface="Times New Roman" panose="02020603050405020304" pitchFamily="18" charset="0"/>
                <a:cs typeface="Times New Roman" panose="02020603050405020304" pitchFamily="18" charset="0"/>
              </a:rPr>
              <a:t>lective :</a:t>
            </a:r>
          </a:p>
          <a:p>
            <a:pPr marL="0" indent="0">
              <a:buNone/>
            </a:pPr>
            <a:r>
              <a:rPr lang="en-US" sz="2000" dirty="0" smtClean="0">
                <a:latin typeface="Times New Roman" panose="02020603050405020304" pitchFamily="18" charset="0"/>
                <a:cs typeface="Times New Roman" panose="02020603050405020304" pitchFamily="18" charset="0"/>
              </a:rPr>
              <a:t>Arranged ahead of time </a:t>
            </a:r>
            <a:r>
              <a:rPr lang="x-none" sz="2000" dirty="0" smtClean="0">
                <a:latin typeface="Times New Roman" panose="02020603050405020304" pitchFamily="18" charset="0"/>
                <a:cs typeface="Times New Roman" panose="02020603050405020304" pitchFamily="18" charset="0"/>
              </a:rPr>
              <a:t>( planned ) .</a:t>
            </a:r>
          </a:p>
          <a:p>
            <a:pPr marL="0" indent="0">
              <a:buNone/>
            </a:pPr>
            <a:endParaRPr lang="x-none"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smtClean="0">
                <a:solidFill>
                  <a:srgbClr val="FF0000"/>
                </a:solidFill>
                <a:latin typeface="Times New Roman" panose="02020603050405020304" pitchFamily="18" charset="0"/>
                <a:cs typeface="Times New Roman" panose="02020603050405020304" pitchFamily="18" charset="0"/>
              </a:rPr>
              <a:t>Emergency </a:t>
            </a:r>
            <a:r>
              <a:rPr lang="x-none" sz="2000" b="1" dirty="0" smtClean="0">
                <a:solidFill>
                  <a:srgbClr val="FF0000"/>
                </a:solidFill>
                <a:latin typeface="Times New Roman" panose="02020603050405020304" pitchFamily="18" charset="0"/>
                <a:cs typeface="Times New Roman" panose="02020603050405020304" pitchFamily="18" charset="0"/>
              </a:rPr>
              <a:t>:</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When the cesarean section is done because of sudden deterioration in maternal\fetal condition or during labour due to nonprogress\failed induction\failed trial. </a:t>
            </a:r>
          </a:p>
          <a:p>
            <a:endParaRPr lang="ar-J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2984"/>
            <a:ext cx="7667652" cy="5572164"/>
          </a:xfrm>
        </p:spPr>
        <p:txBody>
          <a:bodyPr/>
          <a:lstStyle/>
          <a:p>
            <a:pPr marL="0" indent="0">
              <a:buNone/>
            </a:pPr>
            <a:r>
              <a:rPr lang="en-US" sz="2600" b="1" dirty="0">
                <a:solidFill>
                  <a:srgbClr val="C00000"/>
                </a:solidFill>
              </a:rPr>
              <a:t>Venous </a:t>
            </a:r>
            <a:r>
              <a:rPr lang="en-US" sz="2600" b="1" dirty="0" smtClean="0">
                <a:solidFill>
                  <a:srgbClr val="C00000"/>
                </a:solidFill>
              </a:rPr>
              <a:t>thromboembolism</a:t>
            </a:r>
          </a:p>
          <a:p>
            <a:pPr>
              <a:buNone/>
            </a:pPr>
            <a:r>
              <a:rPr lang="en-US" dirty="0" smtClean="0"/>
              <a:t>   </a:t>
            </a:r>
            <a:r>
              <a:rPr lang="en-US" dirty="0" smtClean="0">
                <a:solidFill>
                  <a:srgbClr val="FF0000"/>
                </a:solidFill>
              </a:rPr>
              <a:t>Deaths</a:t>
            </a:r>
            <a:r>
              <a:rPr lang="en-US" dirty="0" smtClean="0"/>
              <a:t> </a:t>
            </a:r>
            <a:r>
              <a:rPr lang="en-US" dirty="0"/>
              <a:t>from </a:t>
            </a:r>
            <a:r>
              <a:rPr lang="en-US" dirty="0">
                <a:solidFill>
                  <a:srgbClr val="FF0000"/>
                </a:solidFill>
              </a:rPr>
              <a:t>pulmonary embolism </a:t>
            </a:r>
            <a:r>
              <a:rPr lang="en-US" dirty="0"/>
              <a:t>remain an important direct cause of </a:t>
            </a:r>
            <a:r>
              <a:rPr lang="en-US" dirty="0" smtClean="0"/>
              <a:t>maternal death</a:t>
            </a:r>
            <a:r>
              <a:rPr lang="en-US" dirty="0"/>
              <a:t>, and caesarean section is a major risk factor. </a:t>
            </a:r>
            <a:endParaRPr lang="en-US" dirty="0" smtClean="0"/>
          </a:p>
          <a:p>
            <a:pPr>
              <a:buNone/>
            </a:pPr>
            <a:r>
              <a:rPr lang="en-US" dirty="0" smtClean="0"/>
              <a:t>   The </a:t>
            </a:r>
            <a:r>
              <a:rPr lang="en-US" dirty="0"/>
              <a:t>incidence of such complications can be </a:t>
            </a:r>
            <a:r>
              <a:rPr lang="en-US" dirty="0">
                <a:solidFill>
                  <a:srgbClr val="FF0000"/>
                </a:solidFill>
              </a:rPr>
              <a:t>reduced</a:t>
            </a:r>
            <a:r>
              <a:rPr lang="en-US" dirty="0"/>
              <a:t> </a:t>
            </a:r>
            <a:r>
              <a:rPr lang="en-US" dirty="0" smtClean="0"/>
              <a:t>by and </a:t>
            </a:r>
            <a:r>
              <a:rPr lang="en-US" dirty="0"/>
              <a:t>administration of </a:t>
            </a:r>
            <a:r>
              <a:rPr lang="en-US" dirty="0">
                <a:solidFill>
                  <a:srgbClr val="00B0F0"/>
                </a:solidFill>
              </a:rPr>
              <a:t>prophylactic </a:t>
            </a:r>
            <a:r>
              <a:rPr lang="en-US" dirty="0" smtClean="0">
                <a:solidFill>
                  <a:srgbClr val="00B0F0"/>
                </a:solidFill>
              </a:rPr>
              <a:t>heparin</a:t>
            </a:r>
            <a:r>
              <a:rPr lang="en-US" dirty="0" smtClean="0"/>
              <a:t> . Early recogniti</a:t>
            </a:r>
            <a:r>
              <a:rPr lang="en-US" dirty="0" smtClean="0">
                <a:solidFill>
                  <a:srgbClr val="00B0F0"/>
                </a:solidFill>
              </a:rPr>
              <a:t>adequate hydration, early mobilization </a:t>
            </a:r>
            <a:r>
              <a:rPr lang="en-US" dirty="0" smtClean="0"/>
              <a:t>on </a:t>
            </a:r>
            <a:r>
              <a:rPr lang="en-US" dirty="0"/>
              <a:t>and prompt initiation of treatment will reduce the </a:t>
            </a:r>
            <a:r>
              <a:rPr lang="en-US" dirty="0" smtClean="0"/>
              <a:t>consequences of </a:t>
            </a:r>
            <a:r>
              <a:rPr lang="en-US" dirty="0"/>
              <a:t>venous thromboembolism</a:t>
            </a:r>
            <a:r>
              <a:rPr lang="en-US" dirty="0" smtClean="0"/>
              <a:t>.</a:t>
            </a:r>
          </a:p>
          <a:p>
            <a:pPr>
              <a:buNone/>
            </a:pPr>
            <a:r>
              <a:rPr lang="en-US" sz="2400" b="1" dirty="0" smtClean="0">
                <a:solidFill>
                  <a:srgbClr val="C00000"/>
                </a:solidFill>
              </a:rPr>
              <a:t>Psychological</a:t>
            </a:r>
          </a:p>
          <a:p>
            <a:pPr>
              <a:buNone/>
            </a:pPr>
            <a:r>
              <a:rPr lang="en-US" sz="2400" dirty="0" smtClean="0"/>
              <a:t>   All difficult deliveries carry increased maternal psychological and physical morbidity. </a:t>
            </a:r>
          </a:p>
          <a:p>
            <a:pPr>
              <a:buNone/>
            </a:pPr>
            <a:r>
              <a:rPr lang="en-US" sz="2400" dirty="0" smtClean="0"/>
              <a:t>   The psychological wellbeing of </a:t>
            </a:r>
            <a:r>
              <a:rPr lang="en-US" sz="2400" dirty="0" smtClean="0">
                <a:solidFill>
                  <a:srgbClr val="FF0000"/>
                </a:solidFill>
              </a:rPr>
              <a:t>women delivered by emergency caesarean section </a:t>
            </a:r>
            <a:r>
              <a:rPr lang="en-US" sz="2400" dirty="0" smtClean="0"/>
              <a:t>may be compromised by </a:t>
            </a:r>
            <a:r>
              <a:rPr lang="en-US" sz="2400" dirty="0" smtClean="0">
                <a:solidFill>
                  <a:srgbClr val="FF0000"/>
                </a:solidFill>
              </a:rPr>
              <a:t>delayed contact with the baby</a:t>
            </a:r>
            <a:r>
              <a:rPr lang="en-US" sz="2400" dirty="0" smtClean="0"/>
              <a:t>, a factor that in most cases should be amenable to remedy.</a:t>
            </a:r>
          </a:p>
          <a:p>
            <a:pPr>
              <a:buNone/>
            </a:pPr>
            <a:endParaRPr lang="en-US" sz="2400" b="1" dirty="0" smtClean="0">
              <a:solidFill>
                <a:srgbClr val="C00000"/>
              </a:solidFill>
            </a:endParaRPr>
          </a:p>
          <a:p>
            <a:pPr>
              <a:buNone/>
            </a:pPr>
            <a:endParaRPr lang="en-US" dirty="0"/>
          </a:p>
        </p:txBody>
      </p:sp>
    </p:spTree>
    <p:extLst>
      <p:ext uri="{BB962C8B-B14F-4D97-AF65-F5344CB8AC3E}">
        <p14:creationId xmlns:p14="http://schemas.microsoft.com/office/powerpoint/2010/main" xmlns="" val="3451979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71677"/>
            <a:ext cx="7886700" cy="4105285"/>
          </a:xfrm>
        </p:spPr>
        <p:txBody>
          <a:bodyPr>
            <a:normAutofit/>
          </a:bodyPr>
          <a:lstStyle/>
          <a:p>
            <a:pPr algn="ctr">
              <a:buNone/>
            </a:pPr>
            <a:r>
              <a:rPr lang="en-US" sz="18000" b="1" dirty="0" smtClean="0">
                <a:latin typeface="Edwardian Script ITC" pitchFamily="66" charset="0"/>
                <a:ea typeface="PMingLiU-ExtB" pitchFamily="18" charset="-120"/>
                <a:cs typeface="Vijaya" pitchFamily="34" charset="0"/>
              </a:rPr>
              <a:t>Thank you</a:t>
            </a:r>
          </a:p>
          <a:p>
            <a:pPr algn="ctr">
              <a:buNone/>
            </a:pPr>
            <a:endParaRPr lang="ar-JO" sz="18000" b="1" dirty="0">
              <a:solidFill>
                <a:srgbClr val="C00000"/>
              </a:solidFill>
              <a:latin typeface="Palace Script MT"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8115"/>
            <a:ext cx="6858000" cy="2227580"/>
          </a:xfrm>
        </p:spPr>
        <p:txBody>
          <a:bodyPr>
            <a:normAutofit/>
          </a:bodyPr>
          <a:lstStyle/>
          <a:p>
            <a:r>
              <a:rPr lang="en-US" b="1" dirty="0">
                <a:solidFill>
                  <a:srgbClr val="FFC000"/>
                </a:solidFill>
                <a:sym typeface="+mn-ea"/>
                <a:hlinkClick r:id="rId2"/>
              </a:rPr>
              <a:t>Vaginal birth after cesarean </a:t>
            </a:r>
            <a:r>
              <a:rPr lang="en-US" b="1" dirty="0" smtClean="0">
                <a:solidFill>
                  <a:srgbClr val="FFC000"/>
                </a:solidFill>
                <a:sym typeface="+mn-ea"/>
                <a:hlinkClick r:id="rId2"/>
              </a:rPr>
              <a:t> (</a:t>
            </a:r>
            <a:r>
              <a:rPr lang="en-US" b="1" dirty="0">
                <a:solidFill>
                  <a:srgbClr val="FFC000"/>
                </a:solidFill>
                <a:sym typeface="+mn-ea"/>
                <a:hlinkClick r:id="rId2"/>
              </a:rPr>
              <a:t>VBAC)</a:t>
            </a:r>
          </a:p>
        </p:txBody>
      </p:sp>
      <p:sp>
        <p:nvSpPr>
          <p:cNvPr id="3" name="Subtitle 2"/>
          <p:cNvSpPr>
            <a:spLocks noGrp="1"/>
          </p:cNvSpPr>
          <p:nvPr>
            <p:ph type="subTitle" idx="1"/>
          </p:nvPr>
        </p:nvSpPr>
        <p:spPr>
          <a:xfrm>
            <a:off x="1143000" y="5492751"/>
            <a:ext cx="6858000" cy="1176655"/>
          </a:xfrm>
        </p:spPr>
        <p:txBody>
          <a:bodyPr>
            <a:normAutofit/>
          </a:bodyPr>
          <a:lstStyle/>
          <a:p>
            <a:r>
              <a:rPr lang="en-US" sz="3200" b="1"/>
              <a:t>by : Abla Sultan AlQudah</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84071" y="2385695"/>
            <a:ext cx="4633436" cy="307594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378" y="386715"/>
            <a:ext cx="8437245" cy="6470650"/>
          </a:xfrm>
        </p:spPr>
        <p:txBody>
          <a:bodyPr>
            <a:normAutofit/>
          </a:bodyPr>
          <a:lstStyle/>
          <a:p>
            <a:r>
              <a:rPr lang="en-US" dirty="0">
                <a:solidFill>
                  <a:srgbClr val="FF0000"/>
                </a:solidFill>
                <a:sym typeface="+mn-ea"/>
              </a:rPr>
              <a:t>Vaginal birth after cesarean section (VBAC)</a:t>
            </a:r>
            <a:r>
              <a:rPr lang="en-US" dirty="0">
                <a:sym typeface="+mn-ea"/>
              </a:rPr>
              <a:t> describes a vaginal delivery in a women who has given birth via cesarean section in a former pregnancy. Patients desiring VBAC delivery undergo </a:t>
            </a:r>
            <a:r>
              <a:rPr lang="en-US" dirty="0">
                <a:solidFill>
                  <a:schemeClr val="accent6">
                    <a:lumMod val="50000"/>
                  </a:schemeClr>
                </a:solidFill>
                <a:sym typeface="+mn-ea"/>
              </a:rPr>
              <a:t>a trial of labor (TOL)</a:t>
            </a:r>
            <a:r>
              <a:rPr lang="en-US" dirty="0">
                <a:sym typeface="+mn-ea"/>
              </a:rPr>
              <a:t>, also called trial of labor after cesarean section (TOLAC</a:t>
            </a:r>
            <a:r>
              <a:rPr lang="en-US" dirty="0" smtClean="0">
                <a:sym typeface="+mn-ea"/>
              </a:rPr>
              <a:t>)</a:t>
            </a:r>
            <a:endParaRPr lang="en-US" dirty="0" smtClean="0">
              <a:solidFill>
                <a:schemeClr val="tx1"/>
              </a:solidFill>
            </a:endParaRPr>
          </a:p>
          <a:p>
            <a:pPr marL="0" indent="0">
              <a:buNone/>
            </a:pPr>
            <a:endParaRPr lang="en-US" dirty="0" smtClean="0">
              <a:solidFill>
                <a:schemeClr val="tx1"/>
              </a:solidFill>
            </a:endParaRPr>
          </a:p>
          <a:p>
            <a:r>
              <a:rPr lang="en-US" dirty="0">
                <a:sym typeface="+mn-ea"/>
              </a:rPr>
              <a:t> </a:t>
            </a:r>
            <a:r>
              <a:rPr lang="en-US" dirty="0" smtClean="0">
                <a:solidFill>
                  <a:srgbClr val="FF0000"/>
                </a:solidFill>
                <a:sym typeface="+mn-ea"/>
              </a:rPr>
              <a:t>the </a:t>
            </a:r>
            <a:r>
              <a:rPr lang="en-US" dirty="0">
                <a:solidFill>
                  <a:srgbClr val="FF0000"/>
                </a:solidFill>
                <a:sym typeface="+mn-ea"/>
              </a:rPr>
              <a:t>success rate</a:t>
            </a:r>
            <a:r>
              <a:rPr lang="en-US" dirty="0">
                <a:sym typeface="+mn-ea"/>
              </a:rPr>
              <a:t> for women in the U.S. who attempted a trial of labor after one previous cesarean was</a:t>
            </a:r>
            <a:r>
              <a:rPr lang="en-US" dirty="0">
                <a:solidFill>
                  <a:srgbClr val="FF0000"/>
                </a:solidFill>
                <a:sym typeface="+mn-ea"/>
              </a:rPr>
              <a:t> 70% , </a:t>
            </a:r>
            <a:r>
              <a:rPr lang="en-US" dirty="0">
                <a:sym typeface="+mn-ea"/>
              </a:rPr>
              <a:t>Some hospitals don't offer VBAC because they don't have the staff or resources to handle emergency C-sections. </a:t>
            </a:r>
            <a:endParaRPr lang="en-US" dirty="0">
              <a:solidFill>
                <a:schemeClr val="tx1"/>
              </a:solidFill>
            </a:endParaRPr>
          </a:p>
          <a:p>
            <a:endParaRPr lang="en-US" dirty="0" smtClean="0">
              <a:solidFill>
                <a:schemeClr val="tx1"/>
              </a:solidFill>
            </a:endParaRPr>
          </a:p>
          <a:p>
            <a:r>
              <a:rPr lang="en-US" dirty="0">
                <a:solidFill>
                  <a:srgbClr val="FF0000"/>
                </a:solidFill>
                <a:sym typeface="+mn-ea"/>
              </a:rPr>
              <a:t>Decision making r</a:t>
            </a:r>
            <a:r>
              <a:rPr lang="en-US" dirty="0">
                <a:sym typeface="+mn-ea"/>
              </a:rPr>
              <a:t>egarding mode of delivery must take into consideration the patient's personal preferences, obstetric history, data on the risks and benefits of TOLAC versus PRCD( planned repetitive cesarian delivery) , and availability of TOLAC in the selected birth setting.</a:t>
            </a:r>
            <a:endParaRPr lang="en-US" dirty="0">
              <a:solidFill>
                <a:schemeClr val="tx1"/>
              </a:solidFill>
            </a:endParaRPr>
          </a:p>
          <a:p>
            <a:endParaRPr lang="en-US" dirty="0">
              <a:solidFill>
                <a:schemeClr val="tx1"/>
              </a:solidFill>
            </a:endParaRP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4581"/>
            <a:ext cx="7886700" cy="147955"/>
          </a:xfrm>
        </p:spPr>
        <p:txBody>
          <a:bodyPr>
            <a:normAutofit fontScale="90000"/>
          </a:bodyPr>
          <a:lstStyle/>
          <a:p>
            <a:pPr algn="l"/>
            <a:r>
              <a:rPr lang="en-US" b="1" dirty="0">
                <a:solidFill>
                  <a:srgbClr val="FF0000"/>
                </a:solidFill>
                <a:sym typeface="+mn-ea"/>
              </a:rPr>
              <a:t>                              </a:t>
            </a:r>
            <a:r>
              <a:rPr lang="en-US" b="1" u="sng" dirty="0">
                <a:ln/>
                <a:solidFill>
                  <a:srgbClr val="FF0000"/>
                </a:solidFill>
                <a:effectLst>
                  <a:outerShdw blurRad="38100" dist="19050" dir="2700000" algn="tl" rotWithShape="0">
                    <a:schemeClr val="dk1">
                      <a:alpha val="40000"/>
                    </a:schemeClr>
                  </a:outerShdw>
                </a:effectLst>
                <a:sym typeface="+mn-ea"/>
              </a:rPr>
              <a:t>Why it's done</a:t>
            </a:r>
            <a:br>
              <a:rPr lang="en-US" b="1" u="sng" dirty="0">
                <a:ln/>
                <a:solidFill>
                  <a:srgbClr val="FF0000"/>
                </a:solidFill>
                <a:effectLst>
                  <a:outerShdw blurRad="38100" dist="19050" dir="2700000" algn="tl" rotWithShape="0">
                    <a:schemeClr val="dk1">
                      <a:alpha val="40000"/>
                    </a:schemeClr>
                  </a:outerShdw>
                </a:effectLst>
                <a:sym typeface="+mn-ea"/>
              </a:rPr>
            </a:b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70022" y="922655"/>
            <a:ext cx="8873014" cy="5821680"/>
          </a:xfrm>
        </p:spPr>
        <p:txBody>
          <a:bodyPr>
            <a:normAutofit/>
          </a:bodyPr>
          <a:lstStyle/>
          <a:p>
            <a:pPr marL="0" indent="0">
              <a:buNone/>
            </a:pPr>
            <a:r>
              <a:rPr lang="en-US" dirty="0">
                <a:sym typeface="+mn-ea"/>
              </a:rPr>
              <a:t>  </a:t>
            </a:r>
            <a:r>
              <a:rPr lang="en-US" b="1" dirty="0">
                <a:solidFill>
                  <a:srgbClr val="FF0000"/>
                </a:solidFill>
                <a:sym typeface="+mn-ea"/>
              </a:rPr>
              <a:t>Common reasons for choosing a trial of labor after cesarean include:</a:t>
            </a:r>
            <a:endParaRPr lang="en-US" b="1" dirty="0">
              <a:solidFill>
                <a:srgbClr val="FF0000"/>
              </a:solidFill>
            </a:endParaRPr>
          </a:p>
          <a:p>
            <a:r>
              <a:rPr lang="en-US" b="1" dirty="0">
                <a:solidFill>
                  <a:schemeClr val="tx1"/>
                </a:solidFill>
                <a:sym typeface="+mn-ea"/>
              </a:rPr>
              <a:t>Impact on future pregnancies</a:t>
            </a:r>
          </a:p>
          <a:p>
            <a:endParaRPr lang="en-US" b="1" dirty="0">
              <a:solidFill>
                <a:schemeClr val="tx1"/>
              </a:solidFill>
              <a:sym typeface="+mn-ea"/>
            </a:endParaRPr>
          </a:p>
          <a:p>
            <a:r>
              <a:rPr lang="en-US" b="1" dirty="0">
                <a:solidFill>
                  <a:schemeClr val="tx1"/>
                </a:solidFill>
                <a:sym typeface="+mn-ea"/>
              </a:rPr>
              <a:t>Lower risk of surgical complications</a:t>
            </a:r>
            <a:r>
              <a:rPr lang="en-US" b="1" dirty="0">
                <a:sym typeface="+mn-ea"/>
              </a:rPr>
              <a:t>.</a:t>
            </a:r>
            <a:r>
              <a:rPr lang="en-US" dirty="0">
                <a:sym typeface="+mn-ea"/>
              </a:rPr>
              <a:t> Successful VBAC is associated with lower rates of excessive bleeding, infection and blood clotting in one or more of the deep veins in the body (deep vein thrombosis). VBAC also might decrease the risk of surgical removal of the uterus (hysterectomy) and injury to abdominal organs, such as the bladder or bowel.</a:t>
            </a:r>
            <a:endParaRPr lang="en-US" dirty="0">
              <a:solidFill>
                <a:schemeClr val="tx1"/>
              </a:solidFill>
            </a:endParaRPr>
          </a:p>
          <a:p>
            <a:r>
              <a:rPr lang="en-US" b="1" dirty="0">
                <a:solidFill>
                  <a:schemeClr val="tx1"/>
                </a:solidFill>
                <a:sym typeface="+mn-ea"/>
              </a:rPr>
              <a:t>Shorter recovery time.</a:t>
            </a:r>
            <a:r>
              <a:rPr lang="en-US" dirty="0">
                <a:sym typeface="+mn-ea"/>
              </a:rPr>
              <a:t> </a:t>
            </a:r>
          </a:p>
          <a:p>
            <a:endParaRPr lang="en-US" dirty="0">
              <a:sym typeface="+mn-ea"/>
            </a:endParaRPr>
          </a:p>
          <a:p>
            <a:r>
              <a:rPr lang="en-US" b="1" dirty="0">
                <a:solidFill>
                  <a:schemeClr val="tx1"/>
                </a:solidFill>
                <a:sym typeface="+mn-ea"/>
              </a:rPr>
              <a:t>Opportunity for an individualized birth plan</a:t>
            </a:r>
            <a:r>
              <a:rPr lang="en-US" b="1" dirty="0">
                <a:solidFill>
                  <a:srgbClr val="FF0000"/>
                </a:solidFill>
                <a:sym typeface="+mn-ea"/>
              </a:rPr>
              <a:t>.</a:t>
            </a:r>
            <a:r>
              <a:rPr lang="en-US" dirty="0">
                <a:sym typeface="+mn-ea"/>
              </a:rPr>
              <a:t> For some women, it's important to experience a vaginal delivery.</a:t>
            </a:r>
            <a:endParaRPr lang="en-US" dirty="0">
              <a:solidFill>
                <a:schemeClr val="tx1"/>
              </a:solidFill>
            </a:endParaRPr>
          </a:p>
          <a:p>
            <a:endParaRPr lang="en-US" dirty="0">
              <a:solidFill>
                <a:schemeClr val="tx1"/>
              </a:solidFill>
            </a:endParaRPr>
          </a:p>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sym typeface="+mn-ea"/>
              </a:rPr>
              <a:t>RISKS/BENEFITS OF TOLAC VERSUS PRCD</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40017" y="1143635"/>
            <a:ext cx="7886700" cy="5546090"/>
          </a:xfrm>
        </p:spPr>
        <p:txBody>
          <a:bodyPr>
            <a:normAutofit fontScale="95000"/>
          </a:bodyPr>
          <a:lstStyle/>
          <a:p>
            <a:r>
              <a:rPr lang="en-US" b="1" dirty="0">
                <a:sym typeface="+mn-ea"/>
              </a:rPr>
              <a:t>Maternal outcomes</a:t>
            </a:r>
            <a:r>
              <a:rPr lang="en-US" dirty="0">
                <a:sym typeface="+mn-ea"/>
              </a:rPr>
              <a:t>  </a:t>
            </a:r>
          </a:p>
          <a:p>
            <a:pPr marL="0" indent="0">
              <a:buNone/>
            </a:pPr>
            <a:r>
              <a:rPr lang="en-US" b="1" dirty="0">
                <a:solidFill>
                  <a:srgbClr val="FF0000"/>
                </a:solidFill>
                <a:sym typeface="+mn-ea"/>
              </a:rPr>
              <a:t> Uterine rupture</a:t>
            </a:r>
            <a:endParaRPr lang="en-US" b="1" dirty="0">
              <a:solidFill>
                <a:srgbClr val="FF0000"/>
              </a:solidFill>
            </a:endParaRPr>
          </a:p>
          <a:p>
            <a:pPr marL="0" indent="0">
              <a:buNone/>
            </a:pPr>
            <a:r>
              <a:rPr lang="en-US" dirty="0">
                <a:sym typeface="+mn-ea"/>
              </a:rPr>
              <a:t> – The incidence of uterine rupture is low </a:t>
            </a:r>
            <a:r>
              <a:rPr lang="en-US" dirty="0" smtClean="0">
                <a:sym typeface="+mn-ea"/>
              </a:rPr>
              <a:t>, but </a:t>
            </a:r>
            <a:r>
              <a:rPr lang="en-US" dirty="0">
                <a:sym typeface="+mn-ea"/>
              </a:rPr>
              <a:t>when it occurs, it is often associated with TOLAC more than PRCD and is potentially life threatening. </a:t>
            </a:r>
            <a:endParaRPr lang="en-US" dirty="0" smtClean="0">
              <a:solidFill>
                <a:schemeClr val="tx1"/>
              </a:solidFill>
            </a:endParaRPr>
          </a:p>
          <a:p>
            <a:pPr marL="0" indent="0">
              <a:buNone/>
            </a:pPr>
            <a:r>
              <a:rPr lang="en-US"/>
              <a:t> </a:t>
            </a:r>
            <a:r>
              <a:rPr lang="en-US">
                <a:solidFill>
                  <a:srgbClr val="FF0000"/>
                </a:solidFill>
              </a:rPr>
              <a:t>Risk if failed VBAC</a:t>
            </a:r>
            <a:r>
              <a:rPr lang="en-US"/>
              <a:t> , which associated with higher risk of chorioamnionitis , PPH , Blood transfusion , hysterectomy</a:t>
            </a:r>
          </a:p>
          <a:p>
            <a:pPr marL="0" indent="0">
              <a:buNone/>
            </a:pPr>
            <a:r>
              <a:rPr lang="en-US"/>
              <a:t> </a:t>
            </a:r>
            <a:r>
              <a:rPr lang="en-US">
                <a:solidFill>
                  <a:srgbClr val="FF0000"/>
                </a:solidFill>
              </a:rPr>
              <a:t>The risk factor which predicts failure was : </a:t>
            </a:r>
            <a:endParaRPr lang="en-US"/>
          </a:p>
          <a:p>
            <a:pPr marL="0" indent="0">
              <a:buNone/>
            </a:pPr>
            <a:r>
              <a:rPr lang="en-US"/>
              <a:t>Younger age </a:t>
            </a:r>
          </a:p>
          <a:p>
            <a:pPr marL="0" indent="0">
              <a:buNone/>
            </a:pPr>
            <a:r>
              <a:rPr lang="en-US"/>
              <a:t>Lack of previous vaginal delivery </a:t>
            </a:r>
          </a:p>
          <a:p>
            <a:pPr marL="0" indent="0">
              <a:buNone/>
            </a:pPr>
            <a:r>
              <a:rPr lang="en-US"/>
              <a:t>Induction of labor </a:t>
            </a:r>
          </a:p>
          <a:p>
            <a:pPr marL="0" indent="0">
              <a:buNone/>
            </a:pPr>
            <a:r>
              <a:rPr lang="en-US"/>
              <a:t>Fetal weight more than 4 kg</a:t>
            </a:r>
          </a:p>
          <a:p>
            <a:pPr marL="0" indent="0">
              <a:buNone/>
            </a:pPr>
            <a:r>
              <a:rPr lang="en-US" b="1" dirty="0">
                <a:solidFill>
                  <a:schemeClr val="tx1"/>
                </a:solidFill>
                <a:sym typeface="+mn-ea"/>
              </a:rPr>
              <a:t>Perinatal mortality and neonatal mortality </a:t>
            </a:r>
          </a:p>
          <a:p>
            <a:pPr marL="0" indent="0">
              <a:buNone/>
            </a:pPr>
            <a:r>
              <a:rPr lang="en-US" dirty="0">
                <a:sym typeface="+mn-ea"/>
              </a:rPr>
              <a:t>– Perinatal mortality and neonatal mortality rates were higher for TOLAC than for </a:t>
            </a:r>
            <a:r>
              <a:rPr lang="en-US" dirty="0" smtClean="0">
                <a:sym typeface="+mn-ea"/>
              </a:rPr>
              <a:t>PRCD</a:t>
            </a:r>
            <a:endParaRPr lang="en-US" dirty="0" smtClean="0">
              <a:solidFill>
                <a:schemeClr val="tx1"/>
              </a:solidFill>
            </a:endParaRPr>
          </a:p>
          <a:p>
            <a:pPr marL="0" indent="0">
              <a:buNone/>
            </a:pPr>
            <a:endParaRPr lang="en-US" dirty="0" smtClean="0">
              <a:solidFill>
                <a:schemeClr val="tx1"/>
              </a:solidFill>
            </a:endParaRPr>
          </a:p>
          <a:p>
            <a:pPr marL="0" indent="0">
              <a:buNone/>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45" b="1" dirty="0">
                <a:solidFill>
                  <a:srgbClr val="FF0000"/>
                </a:solidFill>
                <a:sym typeface="+mn-ea"/>
              </a:rPr>
              <a:t>CANDIDATES FOR TOLAC</a:t>
            </a:r>
            <a:r>
              <a:rPr lang="en-US" sz="4445" b="1" dirty="0">
                <a:solidFill>
                  <a:srgbClr val="FF0000"/>
                </a:solidFill>
              </a:rPr>
              <a:t/>
            </a:r>
            <a:br>
              <a:rPr lang="en-US" sz="4445" b="1" dirty="0">
                <a:solidFill>
                  <a:srgbClr val="FF0000"/>
                </a:solidFill>
              </a:rPr>
            </a:br>
            <a:endParaRPr lang="en-US" sz="4445" b="1"/>
          </a:p>
        </p:txBody>
      </p:sp>
      <p:sp>
        <p:nvSpPr>
          <p:cNvPr id="3" name="Content Placeholder 2"/>
          <p:cNvSpPr>
            <a:spLocks noGrp="1"/>
          </p:cNvSpPr>
          <p:nvPr>
            <p:ph idx="1"/>
          </p:nvPr>
        </p:nvSpPr>
        <p:spPr>
          <a:xfrm>
            <a:off x="628650" y="476251"/>
            <a:ext cx="7886700" cy="6149975"/>
          </a:xfrm>
        </p:spPr>
        <p:txBody>
          <a:bodyPr>
            <a:normAutofit/>
          </a:bodyPr>
          <a:lstStyle/>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b="1" dirty="0">
                <a:solidFill>
                  <a:srgbClr val="FF0000"/>
                </a:solidFill>
                <a:sym typeface="+mn-ea"/>
              </a:rPr>
              <a:t>Optimal candidates:</a:t>
            </a:r>
            <a:endParaRPr lang="en-US" dirty="0">
              <a:solidFill>
                <a:schemeClr val="tx1"/>
              </a:solidFill>
            </a:endParaRPr>
          </a:p>
          <a:p>
            <a:pPr marL="0" indent="0">
              <a:buNone/>
            </a:pPr>
            <a:r>
              <a:rPr lang="en-US" dirty="0">
                <a:sym typeface="+mn-ea"/>
              </a:rPr>
              <a:t>The ideal candidates for TOLAC are women with a high likelihood of VBAC and a very low likelihood of </a:t>
            </a:r>
            <a:r>
              <a:rPr lang="en-US" dirty="0" err="1">
                <a:sym typeface="+mn-ea"/>
              </a:rPr>
              <a:t>intrapartum</a:t>
            </a:r>
            <a:r>
              <a:rPr lang="en-US" dirty="0">
                <a:sym typeface="+mn-ea"/>
              </a:rPr>
              <a:t> uterine rupture</a:t>
            </a:r>
            <a:r>
              <a:rPr lang="en-US" dirty="0" smtClean="0">
                <a:sym typeface="+mn-ea"/>
              </a:rPr>
              <a:t>.</a:t>
            </a:r>
          </a:p>
          <a:p>
            <a:pPr marL="0" indent="0">
              <a:buNone/>
            </a:pPr>
            <a:endParaRPr lang="en-US" dirty="0" smtClean="0">
              <a:solidFill>
                <a:schemeClr val="tx1"/>
              </a:solidFill>
            </a:endParaRPr>
          </a:p>
          <a:p>
            <a:pPr marL="0" indent="0">
              <a:buNone/>
            </a:pPr>
            <a:r>
              <a:rPr lang="en-US" b="1" dirty="0">
                <a:solidFill>
                  <a:srgbClr val="FF0000"/>
                </a:solidFill>
                <a:sym typeface="+mn-ea"/>
              </a:rPr>
              <a:t>1-only One prior </a:t>
            </a:r>
            <a:r>
              <a:rPr lang="en-US" b="1" dirty="0" smtClean="0">
                <a:solidFill>
                  <a:srgbClr val="FF0000"/>
                </a:solidFill>
                <a:sym typeface="+mn-ea"/>
              </a:rPr>
              <a:t>low </a:t>
            </a:r>
            <a:r>
              <a:rPr lang="en-US" b="1" dirty="0">
                <a:solidFill>
                  <a:srgbClr val="FF0000"/>
                </a:solidFill>
                <a:sym typeface="+mn-ea"/>
              </a:rPr>
              <a:t>transverse uterine </a:t>
            </a:r>
            <a:r>
              <a:rPr lang="en-US" b="1" dirty="0" smtClean="0">
                <a:solidFill>
                  <a:srgbClr val="FF0000"/>
                </a:solidFill>
                <a:sym typeface="+mn-ea"/>
              </a:rPr>
              <a:t>incision</a:t>
            </a:r>
            <a:r>
              <a:rPr lang="en-US" dirty="0">
                <a:solidFill>
                  <a:srgbClr val="FF0000"/>
                </a:solidFill>
                <a:sym typeface="+mn-ea"/>
              </a:rPr>
              <a:t> </a:t>
            </a:r>
            <a:r>
              <a:rPr lang="en-US" dirty="0" smtClean="0">
                <a:solidFill>
                  <a:srgbClr val="FF0000"/>
                </a:solidFill>
                <a:sym typeface="+mn-ea"/>
              </a:rPr>
              <a:t>.</a:t>
            </a:r>
            <a:endParaRPr lang="en-US" dirty="0" smtClean="0">
              <a:solidFill>
                <a:srgbClr val="FF0000"/>
              </a:solidFill>
            </a:endParaRPr>
          </a:p>
          <a:p>
            <a:pPr marL="0" indent="0">
              <a:buNone/>
            </a:pPr>
            <a:r>
              <a:rPr lang="en-US" dirty="0">
                <a:solidFill>
                  <a:srgbClr val="FF0000"/>
                </a:solidFill>
                <a:sym typeface="+mn-ea"/>
              </a:rPr>
              <a:t>2- Non repetitive cesarean indication ( breech , previa)</a:t>
            </a:r>
            <a:endParaRPr lang="en-US" dirty="0">
              <a:solidFill>
                <a:srgbClr val="FF0000"/>
              </a:solidFill>
            </a:endParaRPr>
          </a:p>
          <a:p>
            <a:pPr marL="0" indent="0">
              <a:buNone/>
            </a:pPr>
            <a:r>
              <a:rPr lang="en-US" dirty="0">
                <a:solidFill>
                  <a:srgbClr val="FF0000"/>
                </a:solidFill>
                <a:sym typeface="+mn-ea"/>
              </a:rPr>
              <a:t>3- periods of 18 months between pregnancy </a:t>
            </a:r>
            <a:endParaRPr lang="en-US" dirty="0">
              <a:solidFill>
                <a:srgbClr val="FF0000"/>
              </a:solidFill>
            </a:endParaRPr>
          </a:p>
          <a:p>
            <a:pPr marL="0" indent="0">
              <a:buNone/>
            </a:pPr>
            <a:r>
              <a:rPr lang="en-US" dirty="0">
                <a:solidFill>
                  <a:srgbClr val="FF0000"/>
                </a:solidFill>
                <a:sym typeface="+mn-ea"/>
              </a:rPr>
              <a:t>4- clinically adequate pelvis (no CPD) </a:t>
            </a:r>
            <a:endParaRPr lang="en-US" dirty="0">
              <a:solidFill>
                <a:srgbClr val="FF0000"/>
              </a:solidFill>
            </a:endParaRPr>
          </a:p>
          <a:p>
            <a:pPr marL="0" indent="0">
              <a:buNone/>
            </a:pPr>
            <a:endParaRPr lang="en-US" dirty="0">
              <a:solidFill>
                <a:srgbClr val="FF0000"/>
              </a:solidFill>
            </a:endParaRPr>
          </a:p>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90" b="1" dirty="0">
                <a:solidFill>
                  <a:srgbClr val="FF0000"/>
                </a:solidFill>
                <a:sym typeface="+mn-ea"/>
              </a:rPr>
              <a:t>Inappropriate candidates</a:t>
            </a:r>
            <a:r>
              <a:rPr lang="en-US" sz="4890" b="1" dirty="0">
                <a:solidFill>
                  <a:srgbClr val="FF0000"/>
                </a:solidFill>
              </a:rPr>
              <a:t/>
            </a:r>
            <a:br>
              <a:rPr lang="en-US" sz="4890" b="1" dirty="0">
                <a:solidFill>
                  <a:srgbClr val="FF0000"/>
                </a:solidFill>
              </a:rPr>
            </a:br>
            <a:endParaRPr lang="en-US" sz="4890" b="1"/>
          </a:p>
        </p:txBody>
      </p:sp>
      <p:sp>
        <p:nvSpPr>
          <p:cNvPr id="3" name="Content Placeholder 2"/>
          <p:cNvSpPr>
            <a:spLocks noGrp="1"/>
          </p:cNvSpPr>
          <p:nvPr>
            <p:ph idx="1"/>
          </p:nvPr>
        </p:nvSpPr>
        <p:spPr/>
        <p:txBody>
          <a:bodyPr/>
          <a:lstStyle/>
          <a:p>
            <a:r>
              <a:rPr lang="en-US" b="1" dirty="0">
                <a:solidFill>
                  <a:schemeClr val="tx1"/>
                </a:solidFill>
                <a:sym typeface="+mn-ea"/>
              </a:rPr>
              <a:t>Prior </a:t>
            </a:r>
            <a:r>
              <a:rPr lang="en-US" b="1" dirty="0" err="1">
                <a:solidFill>
                  <a:schemeClr val="tx1"/>
                </a:solidFill>
                <a:sym typeface="+mn-ea"/>
              </a:rPr>
              <a:t>transfundal</a:t>
            </a:r>
            <a:r>
              <a:rPr lang="en-US" b="1" dirty="0">
                <a:solidFill>
                  <a:schemeClr val="tx1"/>
                </a:solidFill>
                <a:sym typeface="+mn-ea"/>
              </a:rPr>
              <a:t> uterine incision</a:t>
            </a:r>
            <a:r>
              <a:rPr lang="en-US" dirty="0">
                <a:solidFill>
                  <a:schemeClr val="tx1"/>
                </a:solidFill>
                <a:sym typeface="+mn-ea"/>
              </a:rPr>
              <a:t> </a:t>
            </a:r>
            <a:endParaRPr lang="en-US" dirty="0">
              <a:solidFill>
                <a:schemeClr val="tx1"/>
              </a:solidFill>
            </a:endParaRPr>
          </a:p>
          <a:p>
            <a:r>
              <a:rPr lang="en-US" b="1" dirty="0">
                <a:solidFill>
                  <a:schemeClr val="tx1"/>
                </a:solidFill>
                <a:sym typeface="+mn-ea"/>
              </a:rPr>
              <a:t>Previous delivery within 18 months</a:t>
            </a:r>
            <a:endParaRPr lang="en-US" b="1" dirty="0">
              <a:solidFill>
                <a:schemeClr val="tx1"/>
              </a:solidFill>
            </a:endParaRPr>
          </a:p>
          <a:p>
            <a:r>
              <a:rPr lang="en-US" b="1" dirty="0" err="1">
                <a:solidFill>
                  <a:schemeClr val="tx1"/>
                </a:solidFill>
                <a:sym typeface="+mn-ea"/>
              </a:rPr>
              <a:t>Transmyometrial</a:t>
            </a:r>
            <a:r>
              <a:rPr lang="en-US" b="1" dirty="0">
                <a:solidFill>
                  <a:schemeClr val="tx1"/>
                </a:solidFill>
                <a:sym typeface="+mn-ea"/>
              </a:rPr>
              <a:t> incisions for open fetal surgery</a:t>
            </a:r>
            <a:r>
              <a:rPr lang="en-US" dirty="0">
                <a:solidFill>
                  <a:schemeClr val="tx1"/>
                </a:solidFill>
                <a:sym typeface="+mn-ea"/>
              </a:rPr>
              <a:t> </a:t>
            </a:r>
            <a:endParaRPr lang="en-US" dirty="0" smtClean="0">
              <a:solidFill>
                <a:schemeClr val="tx1"/>
              </a:solidFill>
            </a:endParaRPr>
          </a:p>
          <a:p>
            <a:r>
              <a:rPr lang="en-US" b="1" dirty="0" err="1">
                <a:solidFill>
                  <a:schemeClr val="tx1"/>
                </a:solidFill>
                <a:sym typeface="+mn-ea"/>
              </a:rPr>
              <a:t>Transmyometrial</a:t>
            </a:r>
            <a:r>
              <a:rPr lang="en-US" b="1" dirty="0">
                <a:solidFill>
                  <a:schemeClr val="tx1"/>
                </a:solidFill>
                <a:sym typeface="+mn-ea"/>
              </a:rPr>
              <a:t> incisions to resect </a:t>
            </a:r>
            <a:r>
              <a:rPr lang="en-US" b="1" dirty="0" err="1" smtClean="0">
                <a:solidFill>
                  <a:schemeClr val="tx1"/>
                </a:solidFill>
                <a:sym typeface="+mn-ea"/>
              </a:rPr>
              <a:t>leiomyomas</a:t>
            </a:r>
            <a:endParaRPr lang="en-US" b="1" dirty="0" smtClean="0">
              <a:solidFill>
                <a:schemeClr val="tx1"/>
              </a:solidFill>
            </a:endParaRPr>
          </a:p>
          <a:p>
            <a:r>
              <a:rPr lang="en-US" b="1" dirty="0">
                <a:solidFill>
                  <a:schemeClr val="tx1"/>
                </a:solidFill>
                <a:sym typeface="+mn-ea"/>
              </a:rPr>
              <a:t>Prior uterine rupture or </a:t>
            </a:r>
            <a:r>
              <a:rPr lang="en-US" b="1" dirty="0" smtClean="0">
                <a:solidFill>
                  <a:schemeClr val="tx1"/>
                </a:solidFill>
                <a:sym typeface="+mn-ea"/>
              </a:rPr>
              <a:t>dehiscence  </a:t>
            </a:r>
            <a:endParaRPr lang="en-US" dirty="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solidFill>
                  <a:srgbClr val="FF0000"/>
                </a:solidFill>
                <a:sym typeface="+mn-ea"/>
              </a:rPr>
              <a:t>Intrapartum management in settings of TOLAC</a:t>
            </a:r>
            <a:r>
              <a:rPr lang="en-US" b="1">
                <a:solidFill>
                  <a:srgbClr val="FF0000"/>
                </a:solidFill>
              </a:rPr>
              <a:t/>
            </a:r>
            <a:br>
              <a:rPr lang="en-US" b="1">
                <a:solidFill>
                  <a:srgbClr val="FF0000"/>
                </a:solidFill>
              </a:rPr>
            </a:br>
            <a:endParaRPr lang="en-US" b="1">
              <a:solidFill>
                <a:srgbClr val="FF0000"/>
              </a:solidFill>
            </a:endParaRPr>
          </a:p>
        </p:txBody>
      </p:sp>
      <p:sp>
        <p:nvSpPr>
          <p:cNvPr id="3" name="Content Placeholder 2"/>
          <p:cNvSpPr>
            <a:spLocks noGrp="1"/>
          </p:cNvSpPr>
          <p:nvPr>
            <p:ph idx="1"/>
          </p:nvPr>
        </p:nvSpPr>
        <p:spPr>
          <a:xfrm>
            <a:off x="0" y="1131275"/>
            <a:ext cx="9049703" cy="5512435"/>
          </a:xfrm>
        </p:spPr>
        <p:txBody>
          <a:bodyPr>
            <a:noAutofit/>
          </a:bodyPr>
          <a:lstStyle/>
          <a:p>
            <a:r>
              <a:rPr lang="en-US" sz="2200" dirty="0">
                <a:sym typeface="+mn-ea"/>
              </a:rPr>
              <a:t>Intrapartum management of patients undergoing a trial of labor after cesarean (TOLAC) is similar to that in patients with an unscarred uterus, with some unique considerations, </a:t>
            </a:r>
            <a:r>
              <a:rPr lang="en-US" sz="2200" dirty="0">
                <a:solidFill>
                  <a:srgbClr val="FF0000"/>
                </a:solidFill>
                <a:sym typeface="+mn-ea"/>
              </a:rPr>
              <a:t>such as choice of cervical ripening/induction agent, intensity of cardiotocography, and required resources. The additional considerations derive from the increased risk for uterine rupture in these patients.</a:t>
            </a:r>
            <a:endParaRPr lang="en-US" sz="2200" dirty="0">
              <a:solidFill>
                <a:srgbClr val="FF0000"/>
              </a:solidFill>
            </a:endParaRPr>
          </a:p>
          <a:p>
            <a:r>
              <a:rPr lang="en-US" sz="2200" dirty="0">
                <a:sym typeface="+mn-ea"/>
              </a:rPr>
              <a:t> Facilities in which women attempt a trial of labor after cesarean (TOLAC) should have the resources (personnel and equipment) necessary to perform emergency cesarean birth given the increased risk of uterine rupture in this setting. </a:t>
            </a:r>
            <a:endParaRPr lang="en-US" sz="2200" dirty="0">
              <a:solidFill>
                <a:schemeClr val="tx1"/>
              </a:solidFill>
            </a:endParaRPr>
          </a:p>
          <a:p>
            <a:r>
              <a:rPr lang="en-US" sz="2200" dirty="0">
                <a:sym typeface="+mn-ea"/>
              </a:rPr>
              <a:t>Upon admission for anticipated TOLAC, women should be consented for both TOLAC and repeat cesarean birth. Informed consent for TOLAC should include a discussion of the risk of uterine rupture as well as the success rate of TOLAC. </a:t>
            </a:r>
            <a:endParaRPr lang="en-US" sz="2200" dirty="0">
              <a:solidFill>
                <a:schemeClr val="tx1"/>
              </a:solidFill>
            </a:endParaRPr>
          </a:p>
          <a:p>
            <a:r>
              <a:rPr lang="en-US" sz="2200" dirty="0">
                <a:sym typeface="+mn-ea"/>
              </a:rPr>
              <a:t>We obtain a baseline hemoglobin or hematocrit and blood type and screen. We recommend placement of intravenous access at admission in case cesarean birth and/or blood product administration become necessary.</a:t>
            </a:r>
            <a:endParaRPr lang="en-US" sz="2200" dirty="0">
              <a:solidFill>
                <a:schemeClr val="tx1"/>
              </a:solidFill>
            </a:endParaRPr>
          </a:p>
          <a:p>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691005"/>
          </a:xfrm>
        </p:spPr>
        <p:txBody>
          <a:bodyPr>
            <a:normAutofit/>
          </a:bodyPr>
          <a:lstStyle/>
          <a:p>
            <a:pPr algn="ctr"/>
            <a:r>
              <a:rPr lang="en-US" b="1">
                <a:solidFill>
                  <a:srgbClr val="FF0000"/>
                </a:solidFill>
                <a:effectLst/>
                <a:sym typeface="+mn-ea"/>
              </a:rPr>
              <a:t>assessment of labor progress</a:t>
            </a:r>
            <a:r>
              <a:rPr lang="en-US" b="1">
                <a:solidFill>
                  <a:srgbClr val="FF0000"/>
                </a:solidFill>
                <a:effectLst/>
              </a:rPr>
              <a:t/>
            </a:r>
            <a:br>
              <a:rPr lang="en-US" b="1">
                <a:solidFill>
                  <a:srgbClr val="FF0000"/>
                </a:solidFill>
                <a:effectLst/>
              </a:rPr>
            </a:br>
            <a:endParaRPr lang="en-US" b="1">
              <a:solidFill>
                <a:srgbClr val="FF0000"/>
              </a:solidFill>
              <a:effectLst/>
            </a:endParaRPr>
          </a:p>
        </p:txBody>
      </p:sp>
      <p:sp>
        <p:nvSpPr>
          <p:cNvPr id="3" name="Content Placeholder 2"/>
          <p:cNvSpPr>
            <a:spLocks noGrp="1"/>
          </p:cNvSpPr>
          <p:nvPr>
            <p:ph idx="1"/>
          </p:nvPr>
        </p:nvSpPr>
        <p:spPr>
          <a:xfrm>
            <a:off x="1" y="1003935"/>
            <a:ext cx="9144476" cy="5853430"/>
          </a:xfrm>
        </p:spPr>
        <p:txBody>
          <a:bodyPr>
            <a:noAutofit/>
          </a:bodyPr>
          <a:lstStyle/>
          <a:p>
            <a:pPr marL="0" indent="0">
              <a:buNone/>
            </a:pPr>
            <a:r>
              <a:rPr lang="en-US" sz="2300">
                <a:sym typeface="+mn-ea"/>
              </a:rPr>
              <a:t> clinicians generally have a lower threshold for diagnosing failure to progress in women undergoing TOLAC than in women with an unscarred uterus</a:t>
            </a:r>
            <a:endParaRPr lang="en-US" sz="2300">
              <a:solidFill>
                <a:schemeClr val="tx1"/>
              </a:solidFill>
            </a:endParaRPr>
          </a:p>
          <a:p>
            <a:pPr marL="0" indent="0">
              <a:buNone/>
            </a:pPr>
            <a:r>
              <a:rPr lang="en-US" sz="2300">
                <a:sym typeface="+mn-ea"/>
              </a:rPr>
              <a:t> --- </a:t>
            </a:r>
            <a:r>
              <a:rPr lang="en-US" sz="2300">
                <a:solidFill>
                  <a:srgbClr val="FF0000"/>
                </a:solidFill>
                <a:sym typeface="+mn-ea"/>
              </a:rPr>
              <a:t>Prolonged latent phase </a:t>
            </a:r>
            <a:r>
              <a:rPr lang="en-US" sz="2300">
                <a:sym typeface="+mn-ea"/>
              </a:rPr>
              <a:t>— Women with a prolonged latent phase can be offered therapeutic rest, oxytocin, and/or amniotomy to assist with transition to active phase, similar to the management of women without a scarred uterus</a:t>
            </a:r>
            <a:endParaRPr lang="en-US" sz="2300">
              <a:solidFill>
                <a:schemeClr val="tx1"/>
              </a:solidFill>
            </a:endParaRPr>
          </a:p>
          <a:p>
            <a:pPr marL="0" indent="0">
              <a:buNone/>
            </a:pPr>
            <a:endParaRPr lang="en-US" sz="2300">
              <a:solidFill>
                <a:schemeClr val="tx1"/>
              </a:solidFill>
            </a:endParaRPr>
          </a:p>
          <a:p>
            <a:r>
              <a:rPr lang="en-US" sz="2300">
                <a:solidFill>
                  <a:srgbClr val="FF0000"/>
                </a:solidFill>
                <a:sym typeface="+mn-ea"/>
              </a:rPr>
              <a:t>Prolonged second stage</a:t>
            </a:r>
            <a:r>
              <a:rPr lang="en-US" sz="2300">
                <a:sym typeface="+mn-ea"/>
              </a:rPr>
              <a:t> — An observational study that included over 4500 women undergoing TOLAC who reached the second stage of labor noted tha</a:t>
            </a:r>
            <a:r>
              <a:rPr lang="en-US" sz="2300">
                <a:solidFill>
                  <a:srgbClr val="FF0000"/>
                </a:solidFill>
                <a:sym typeface="+mn-ea"/>
              </a:rPr>
              <a:t>t 7.8 percent had a second stage ≥3 hours</a:t>
            </a:r>
            <a:r>
              <a:rPr lang="en-US" sz="2300">
                <a:sym typeface="+mn-ea"/>
              </a:rPr>
              <a:t> . Likelihood of vaginal delivery decreased with an increasing duration of the second stage:</a:t>
            </a:r>
            <a:r>
              <a:rPr lang="en-US" sz="2300">
                <a:solidFill>
                  <a:srgbClr val="FF0000"/>
                </a:solidFill>
                <a:sym typeface="+mn-ea"/>
              </a:rPr>
              <a:t> from 91 to 97 percent within the first 2 hours to 46 percent at ≥4 hours</a:t>
            </a:r>
            <a:r>
              <a:rPr lang="en-US" sz="2300">
                <a:sym typeface="+mn-ea"/>
              </a:rPr>
              <a:t>. In addition, the frequency of uterine rupture or dehiscence significantly increased over time:</a:t>
            </a:r>
            <a:r>
              <a:rPr lang="en-US" sz="2300">
                <a:solidFill>
                  <a:srgbClr val="FF0000"/>
                </a:solidFill>
                <a:sym typeface="+mn-ea"/>
              </a:rPr>
              <a:t> from 0.7 percent at &lt;1 hour to  3 percent at ≥3 hours.</a:t>
            </a:r>
            <a:r>
              <a:rPr lang="en-US" sz="2300">
                <a:sym typeface="+mn-ea"/>
              </a:rPr>
              <a:t> In contrast to other studies, the risk of adverse neonatal outcomes did not differ significantly by second-stage length.</a:t>
            </a:r>
            <a:endParaRPr lang="en-US" sz="2300">
              <a:solidFill>
                <a:schemeClr val="tx1"/>
              </a:solidFill>
            </a:endParaRPr>
          </a:p>
          <a:p>
            <a:endParaRPr lang="en-US" sz="2300">
              <a:solidFill>
                <a:schemeClr val="tx1"/>
              </a:solidFill>
            </a:endParaRPr>
          </a:p>
          <a:p>
            <a:r>
              <a:rPr lang="en-US" sz="2300">
                <a:sym typeface="+mn-ea"/>
              </a:rPr>
              <a:t> </a:t>
            </a:r>
            <a:r>
              <a:rPr lang="en-US" sz="2300">
                <a:solidFill>
                  <a:srgbClr val="FF0000"/>
                </a:solidFill>
                <a:sym typeface="+mn-ea"/>
              </a:rPr>
              <a:t>However</a:t>
            </a:r>
            <a:r>
              <a:rPr lang="en-US" sz="2300">
                <a:sym typeface="+mn-ea"/>
              </a:rPr>
              <a:t>, there should be a low threshold for operative delivery if maternal vital signs or symptoms or if fetal heart rate monitoring suggest uterine rupture.</a:t>
            </a:r>
            <a:endParaRPr lang="en-US" sz="2300">
              <a:solidFill>
                <a:schemeClr val="tx1"/>
              </a:solidFill>
            </a:endParaRPr>
          </a:p>
          <a:p>
            <a:endParaRPr lang="en-US" sz="18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57200"/>
            <a:ext cx="6900890" cy="1600200"/>
          </a:xfrm>
        </p:spPr>
        <p:txBody>
          <a:bodyPr>
            <a:normAutofit/>
          </a:bodyPr>
          <a:lstStyle/>
          <a:p>
            <a:r>
              <a:rPr lang="en-US" b="1" dirty="0"/>
              <a:t>Classification</a:t>
            </a:r>
            <a:r>
              <a:rPr lang="en-US" dirty="0"/>
              <a:t/>
            </a:r>
            <a:br>
              <a:rPr lang="en-US" dirty="0"/>
            </a:br>
            <a:endParaRPr lang="en-US" dirty="0"/>
          </a:p>
        </p:txBody>
      </p:sp>
      <p:sp>
        <p:nvSpPr>
          <p:cNvPr id="3" name="Content Placeholder 2"/>
          <p:cNvSpPr>
            <a:spLocks noGrp="1"/>
          </p:cNvSpPr>
          <p:nvPr>
            <p:ph idx="1"/>
          </p:nvPr>
        </p:nvSpPr>
        <p:spPr>
          <a:xfrm>
            <a:off x="609600" y="1357298"/>
            <a:ext cx="7543800" cy="4357702"/>
          </a:xfrm>
        </p:spPr>
        <p:txBody>
          <a:bodyPr>
            <a:noAutofit/>
          </a:bodyPr>
          <a:lstStyle/>
          <a:p>
            <a:r>
              <a:rPr lang="en-US" dirty="0" smtClean="0"/>
              <a:t> </a:t>
            </a:r>
            <a:r>
              <a:rPr lang="en-US" sz="2300" dirty="0" smtClean="0"/>
              <a:t>There </a:t>
            </a:r>
            <a:r>
              <a:rPr lang="en-US" sz="2300" dirty="0"/>
              <a:t>is sometimes confusion </a:t>
            </a:r>
            <a:r>
              <a:rPr lang="en-US" sz="2300" dirty="0" smtClean="0"/>
              <a:t>between elective </a:t>
            </a:r>
            <a:r>
              <a:rPr lang="en-US" sz="2300" dirty="0"/>
              <a:t>caesarean section and non-labour emergency caesarean section. </a:t>
            </a:r>
            <a:endParaRPr lang="en-US" sz="2300" dirty="0" smtClean="0"/>
          </a:p>
          <a:p>
            <a:r>
              <a:rPr lang="en-US" sz="2300" dirty="0" smtClean="0"/>
              <a:t>This can be </a:t>
            </a:r>
            <a:r>
              <a:rPr lang="en-US" sz="2300" dirty="0"/>
              <a:t>overcome by using the term scheduled caesarean section for procedures </a:t>
            </a:r>
            <a:r>
              <a:rPr lang="en-US" sz="2300" dirty="0" smtClean="0"/>
              <a:t>that are </a:t>
            </a:r>
            <a:r>
              <a:rPr lang="en-US" sz="2300" dirty="0"/>
              <a:t>planned ahead of </a:t>
            </a:r>
            <a:r>
              <a:rPr lang="en-US" sz="2300" dirty="0" smtClean="0"/>
              <a:t>time, All </a:t>
            </a:r>
            <a:r>
              <a:rPr lang="en-US" sz="2300" dirty="0"/>
              <a:t>other caesarean sections can be classified </a:t>
            </a:r>
            <a:r>
              <a:rPr lang="en-US" sz="2300" dirty="0" smtClean="0"/>
              <a:t>as emergency</a:t>
            </a:r>
            <a:r>
              <a:rPr lang="en-US" sz="2300" dirty="0"/>
              <a:t>, irrespective of whether the woman was in labour or not. </a:t>
            </a:r>
            <a:endParaRPr lang="en-US" sz="2300" dirty="0" smtClean="0"/>
          </a:p>
          <a:p>
            <a:r>
              <a:rPr lang="en-US" sz="2300" dirty="0" smtClean="0"/>
              <a:t>The </a:t>
            </a:r>
            <a:r>
              <a:rPr lang="en-US" sz="2300" dirty="0"/>
              <a:t>degree </a:t>
            </a:r>
            <a:r>
              <a:rPr lang="en-US" sz="2300" dirty="0" smtClean="0"/>
              <a:t>of urgency </a:t>
            </a:r>
            <a:r>
              <a:rPr lang="en-US" sz="2300" dirty="0"/>
              <a:t>should be described clearly using a standard classification to ensure </a:t>
            </a:r>
            <a:r>
              <a:rPr lang="en-US" sz="2300" dirty="0" smtClean="0"/>
              <a:t>that there </a:t>
            </a:r>
            <a:r>
              <a:rPr lang="en-US" sz="2300" dirty="0"/>
              <a:t>is effective communication between the members of the </a:t>
            </a:r>
            <a:r>
              <a:rPr lang="en-US" sz="2300" dirty="0" smtClean="0"/>
              <a:t>multidisciplinary team</a:t>
            </a:r>
            <a:r>
              <a:rPr lang="en-US" sz="2300" dirty="0"/>
              <a:t>, particularly the theatre staff, anaesthetist and </a:t>
            </a:r>
            <a:r>
              <a:rPr lang="en-US" sz="2300" dirty="0" smtClean="0"/>
              <a:t>obstetrician</a:t>
            </a:r>
            <a:r>
              <a:rPr lang="en-US" dirty="0" smtClean="0"/>
              <a:t>.</a:t>
            </a:r>
            <a:endParaRPr lang="en-US" dirty="0"/>
          </a:p>
        </p:txBody>
      </p:sp>
    </p:spTree>
    <p:extLst>
      <p:ext uri="{BB962C8B-B14F-4D97-AF65-F5344CB8AC3E}">
        <p14:creationId xmlns:p14="http://schemas.microsoft.com/office/powerpoint/2010/main" xmlns="" val="1801385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90830"/>
            <a:ext cx="7886700" cy="5886450"/>
          </a:xfrm>
        </p:spPr>
        <p:txBody>
          <a:bodyPr>
            <a:normAutofit fontScale="97500" lnSpcReduction="10000"/>
          </a:bodyPr>
          <a:lstStyle/>
          <a:p>
            <a:pPr marL="0" indent="0" algn="ctr">
              <a:buNone/>
            </a:pPr>
            <a:r>
              <a:rPr lang="en-US" sz="4000" b="1" dirty="0">
                <a:solidFill>
                  <a:srgbClr val="FF0000"/>
                </a:solidFill>
                <a:sym typeface="+mn-ea"/>
              </a:rPr>
              <a:t>Monitoring for evidence of uterine rupture is a critical component of intrapartum management of TOLAC.</a:t>
            </a:r>
            <a:endParaRPr lang="en-US" sz="4000" b="1" dirty="0">
              <a:solidFill>
                <a:srgbClr val="FF0000"/>
              </a:solidFill>
            </a:endParaRPr>
          </a:p>
          <a:p>
            <a:pPr marL="0" indent="0">
              <a:buNone/>
            </a:pPr>
            <a:endParaRPr lang="en-US" sz="4000" b="1" dirty="0">
              <a:solidFill>
                <a:srgbClr val="FF0000"/>
              </a:solidFill>
            </a:endParaRPr>
          </a:p>
          <a:p>
            <a:pPr marL="0" indent="0">
              <a:buNone/>
            </a:pPr>
            <a:r>
              <a:rPr lang="en-US" dirty="0">
                <a:sym typeface="+mn-ea"/>
              </a:rPr>
              <a:t> </a:t>
            </a:r>
            <a:r>
              <a:rPr lang="en-US" sz="2300" dirty="0">
                <a:solidFill>
                  <a:srgbClr val="FF0000"/>
                </a:solidFill>
                <a:sym typeface="+mn-ea"/>
              </a:rPr>
              <a:t>Signs and symptoms</a:t>
            </a:r>
            <a:r>
              <a:rPr lang="en-US" sz="2300" dirty="0">
                <a:sym typeface="+mn-ea"/>
              </a:rPr>
              <a:t> of uterine rupture may include :</a:t>
            </a:r>
            <a:endParaRPr lang="en-US" sz="2300" dirty="0">
              <a:solidFill>
                <a:schemeClr val="tx1"/>
              </a:solidFill>
            </a:endParaRPr>
          </a:p>
          <a:p>
            <a:pPr marL="0" indent="0">
              <a:buNone/>
            </a:pPr>
            <a:endParaRPr lang="en-US" sz="2300" dirty="0">
              <a:solidFill>
                <a:schemeClr val="tx1"/>
              </a:solidFill>
            </a:endParaRPr>
          </a:p>
          <a:p>
            <a:pPr marL="0" indent="0">
              <a:buNone/>
            </a:pPr>
            <a:r>
              <a:rPr lang="en-US" sz="2300" dirty="0">
                <a:sym typeface="+mn-ea"/>
              </a:rPr>
              <a:t> fetal heart rate abnormalities (observed in 70 percent of cases), weakening contractions, loss of fetal station, abdominal pain, suprapubic pain at the level of the hysterotomy, need for frequent epidural dosing, vaginal bleeding, maternal hemodynamic instability, and hematuria.</a:t>
            </a:r>
            <a:endParaRPr lang="en-US" sz="2300" dirty="0">
              <a:solidFill>
                <a:schemeClr val="tx1"/>
              </a:solidFill>
            </a:endParaRPr>
          </a:p>
          <a:p>
            <a:pPr marL="0" indent="0">
              <a:buNone/>
            </a:pPr>
            <a:endParaRPr lang="en-US" sz="2300" dirty="0">
              <a:solidFill>
                <a:schemeClr val="tx1"/>
              </a:solidFill>
            </a:endParaRPr>
          </a:p>
          <a:p>
            <a:pPr marL="0" indent="0">
              <a:buNone/>
            </a:pPr>
            <a:r>
              <a:rPr lang="en-US" sz="2300" dirty="0">
                <a:sym typeface="+mn-ea"/>
              </a:rPr>
              <a:t> Clinical vigilance and careful evaluation are especially warranted in women with persistent complaints of pain despite neuraxial anesthesia or need for frequent anesthetic redosing to achieve adequate pain control</a:t>
            </a:r>
            <a:r>
              <a:rPr lang="en-US" dirty="0">
                <a:sym typeface="+mn-ea"/>
              </a:rPr>
              <a:t>.</a:t>
            </a:r>
            <a:endParaRPr lang="en-US" dirty="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52"/>
            <a:ext cx="7886700" cy="1325563"/>
          </a:xfrm>
        </p:spPr>
        <p:txBody>
          <a:bodyPr>
            <a:noAutofit/>
          </a:bodyPr>
          <a:lstStyle/>
          <a:p>
            <a:pPr algn="ctr"/>
            <a:r>
              <a:rPr lang="en-US" sz="5000" b="1" dirty="0">
                <a:solidFill>
                  <a:srgbClr val="FF0000"/>
                </a:solidFill>
                <a:sym typeface="+mn-ea"/>
              </a:rPr>
              <a:t>Induction of labor</a:t>
            </a:r>
            <a:r>
              <a:rPr lang="en-US" sz="5000" b="1" dirty="0">
                <a:solidFill>
                  <a:srgbClr val="FF0000"/>
                </a:solidFill>
              </a:rPr>
              <a:t/>
            </a:r>
            <a:br>
              <a:rPr lang="en-US" sz="5000" b="1" dirty="0">
                <a:solidFill>
                  <a:srgbClr val="FF0000"/>
                </a:solidFill>
              </a:rPr>
            </a:br>
            <a:endParaRPr lang="en-US" sz="5000" b="1" dirty="0">
              <a:solidFill>
                <a:srgbClr val="FF0000"/>
              </a:solidFill>
            </a:endParaRPr>
          </a:p>
        </p:txBody>
      </p:sp>
      <p:sp>
        <p:nvSpPr>
          <p:cNvPr id="3" name="Content Placeholder 2"/>
          <p:cNvSpPr>
            <a:spLocks noGrp="1"/>
          </p:cNvSpPr>
          <p:nvPr>
            <p:ph idx="1"/>
          </p:nvPr>
        </p:nvSpPr>
        <p:spPr>
          <a:xfrm>
            <a:off x="1" y="928670"/>
            <a:ext cx="9144476" cy="5515610"/>
          </a:xfrm>
        </p:spPr>
        <p:txBody>
          <a:bodyPr>
            <a:noAutofit/>
          </a:bodyPr>
          <a:lstStyle/>
          <a:p>
            <a:pPr marL="0" indent="0">
              <a:buNone/>
            </a:pPr>
            <a:r>
              <a:rPr lang="en-US" sz="2300" dirty="0">
                <a:sym typeface="+mn-ea"/>
              </a:rPr>
              <a:t>The benefits and harms of planned repeat cesarean birth versus induction of labor have not been evaluated by randomized trials</a:t>
            </a:r>
            <a:endParaRPr lang="en-US" sz="2300" dirty="0">
              <a:solidFill>
                <a:schemeClr val="tx1"/>
              </a:solidFill>
            </a:endParaRPr>
          </a:p>
          <a:p>
            <a:pPr marL="0" indent="0">
              <a:buNone/>
            </a:pPr>
            <a:endParaRPr lang="en-US" sz="2300" dirty="0">
              <a:solidFill>
                <a:srgbClr val="FF0000"/>
              </a:solidFill>
            </a:endParaRPr>
          </a:p>
          <a:p>
            <a:pPr marL="0" indent="0">
              <a:buNone/>
            </a:pPr>
            <a:r>
              <a:rPr lang="en-US" sz="2300" dirty="0">
                <a:solidFill>
                  <a:srgbClr val="FF0000"/>
                </a:solidFill>
                <a:sym typeface="+mn-ea"/>
              </a:rPr>
              <a:t>However</a:t>
            </a:r>
            <a:r>
              <a:rPr lang="en-US" sz="2300" dirty="0">
                <a:sym typeface="+mn-ea"/>
              </a:rPr>
              <a:t>, factors that attenuate the risk of rupture in these women should also be considered. Women with a prior vaginal delivery and/or a favorable cervix do not appear to be at increased risk of uterine rupture with induction ; Avoidance of a prostaglandin for cervical ripening is also important.</a:t>
            </a:r>
            <a:endParaRPr lang="en-US" sz="2300" dirty="0">
              <a:solidFill>
                <a:schemeClr val="tx1"/>
              </a:solidFill>
            </a:endParaRPr>
          </a:p>
          <a:p>
            <a:pPr marL="0" indent="0">
              <a:buNone/>
            </a:pPr>
            <a:endParaRPr lang="en-US" sz="2300" dirty="0">
              <a:solidFill>
                <a:schemeClr val="tx1"/>
              </a:solidFill>
            </a:endParaRPr>
          </a:p>
          <a:p>
            <a:pPr marL="0" indent="0">
              <a:buNone/>
            </a:pPr>
            <a:r>
              <a:rPr lang="en-US" sz="2300" dirty="0">
                <a:sym typeface="+mn-ea"/>
              </a:rPr>
              <a:t>Transcervical catheters, oxytocin, and amniotomy are reasonable options for cervical ripening and labor induction in TOLAC.</a:t>
            </a:r>
            <a:endParaRPr lang="en-US" sz="2300" dirty="0">
              <a:solidFill>
                <a:schemeClr val="tx1"/>
              </a:solidFill>
            </a:endParaRPr>
          </a:p>
          <a:p>
            <a:pPr marL="0" indent="0">
              <a:buNone/>
            </a:pPr>
            <a:endParaRPr lang="en-US" sz="2300" dirty="0">
              <a:solidFill>
                <a:schemeClr val="tx1"/>
              </a:solidFill>
            </a:endParaRPr>
          </a:p>
          <a:p>
            <a:pPr marL="0" indent="0">
              <a:buNone/>
            </a:pPr>
            <a:r>
              <a:rPr lang="en-US" sz="2300" dirty="0">
                <a:solidFill>
                  <a:srgbClr val="FF0000"/>
                </a:solidFill>
                <a:sym typeface="+mn-ea"/>
              </a:rPr>
              <a:t>Labor pattern during induction</a:t>
            </a:r>
            <a:r>
              <a:rPr lang="en-US" sz="2300" dirty="0">
                <a:sym typeface="+mn-ea"/>
              </a:rPr>
              <a:t> — Compared with inductions in women without a previous cesarean birth, induced labor in women undergoing TOLAC appears to be associated with </a:t>
            </a:r>
            <a:r>
              <a:rPr lang="en-US" sz="2300" dirty="0">
                <a:solidFill>
                  <a:srgbClr val="FF0000"/>
                </a:solidFill>
                <a:sym typeface="+mn-ea"/>
              </a:rPr>
              <a:t>slower progression in the latent phase</a:t>
            </a:r>
            <a:r>
              <a:rPr lang="en-US" sz="2300" dirty="0">
                <a:sym typeface="+mn-ea"/>
              </a:rPr>
              <a:t> but an equivalent labor course in the active </a:t>
            </a:r>
            <a:r>
              <a:rPr lang="en-US" sz="2300" dirty="0" smtClean="0">
                <a:sym typeface="+mn-ea"/>
              </a:rPr>
              <a:t>phase.</a:t>
            </a:r>
            <a:endParaRPr lang="en-US" sz="2300" dirty="0">
              <a:solidFill>
                <a:schemeClr val="tx1"/>
              </a:solidFill>
            </a:endParaRPr>
          </a:p>
          <a:p>
            <a:endParaRPr lang="en-US" sz="13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3116"/>
            <a:ext cx="7886700" cy="4033847"/>
          </a:xfrm>
        </p:spPr>
        <p:txBody>
          <a:bodyPr>
            <a:normAutofit/>
          </a:bodyPr>
          <a:lstStyle/>
          <a:p>
            <a:pPr algn="ctr">
              <a:buNone/>
            </a:pPr>
            <a:r>
              <a:rPr lang="en-US" sz="18000" b="1" dirty="0" smtClean="0">
                <a:latin typeface="Palace Script MT" pitchFamily="66" charset="0"/>
              </a:rPr>
              <a:t>Thank </a:t>
            </a:r>
            <a:r>
              <a:rPr lang="en-US" sz="18000" b="1" dirty="0" smtClean="0">
                <a:latin typeface="Palace Script MT" pitchFamily="66" charset="0"/>
              </a:rPr>
              <a:t>you</a:t>
            </a:r>
            <a:endParaRPr lang="ar-JO" sz="18000" b="1" dirty="0" smtClean="0">
              <a:latin typeface="Palace Script MT" pitchFamily="66" charset="0"/>
            </a:endParaRPr>
          </a:p>
          <a:p>
            <a:pPr algn="ctr">
              <a:buNone/>
            </a:pPr>
            <a:endParaRPr lang="ar-JO" sz="15000" b="1" dirty="0">
              <a:latin typeface="Edwardian Script ITC" pitchFamily="66" charset="0"/>
              <a:ea typeface="PMingLiU-ExtB"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553" t="27977" r="29722" b="49810"/>
          <a:stretch/>
        </p:blipFill>
        <p:spPr bwMode="auto">
          <a:xfrm>
            <a:off x="1142976" y="1428736"/>
            <a:ext cx="6429420" cy="4500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841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3274D8E-58AA-4578-A72B-96C0E92A1E13}"/>
              </a:ext>
            </a:extLst>
          </p:cNvPr>
          <p:cNvPicPr>
            <a:picLocks noGrp="1" noChangeAspect="1"/>
          </p:cNvPicPr>
          <p:nvPr>
            <p:ph idx="1"/>
          </p:nvPr>
        </p:nvPicPr>
        <p:blipFill rotWithShape="1">
          <a:blip r:embed="rId2">
            <a:duotone>
              <a:schemeClr val="accent3">
                <a:shade val="45000"/>
                <a:satMod val="135000"/>
              </a:schemeClr>
              <a:prstClr val="white"/>
            </a:duoton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 uri="{28A0092B-C50C-407E-A947-70E740481C1C}">
                <a14:useLocalDpi xmlns:a14="http://schemas.microsoft.com/office/drawing/2010/main" xmlns="" val="0"/>
              </a:ext>
            </a:extLst>
          </a:blip>
          <a:srcRect t="-1134" b="1"/>
          <a:stretch/>
        </p:blipFill>
        <p:spPr>
          <a:xfrm>
            <a:off x="928662" y="928670"/>
            <a:ext cx="7429552" cy="524829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781800" cy="990600"/>
          </a:xfrm>
        </p:spPr>
        <p:txBody>
          <a:bodyPr/>
          <a:lstStyle/>
          <a:p>
            <a:r>
              <a:rPr lang="en-US" b="1" dirty="0"/>
              <a:t>Indications</a:t>
            </a:r>
          </a:p>
        </p:txBody>
      </p:sp>
      <p:sp>
        <p:nvSpPr>
          <p:cNvPr id="3" name="Content Placeholder 2"/>
          <p:cNvSpPr>
            <a:spLocks noGrp="1"/>
          </p:cNvSpPr>
          <p:nvPr>
            <p:ph idx="1"/>
          </p:nvPr>
        </p:nvSpPr>
        <p:spPr>
          <a:xfrm>
            <a:off x="762000" y="1219200"/>
            <a:ext cx="7953404" cy="4924444"/>
          </a:xfrm>
        </p:spPr>
        <p:txBody>
          <a:bodyPr>
            <a:noAutofit/>
          </a:bodyPr>
          <a:lstStyle/>
          <a:p>
            <a:pPr marL="0" indent="0">
              <a:buNone/>
            </a:pPr>
            <a:endParaRPr lang="en-US" dirty="0" smtClean="0"/>
          </a:p>
          <a:p>
            <a:pPr marL="0" indent="0">
              <a:buNone/>
            </a:pPr>
            <a:r>
              <a:rPr lang="en-US" dirty="0" smtClean="0">
                <a:solidFill>
                  <a:srgbClr val="FF0000"/>
                </a:solidFill>
              </a:rPr>
              <a:t>The </a:t>
            </a:r>
            <a:r>
              <a:rPr lang="en-US" dirty="0">
                <a:solidFill>
                  <a:srgbClr val="FF0000"/>
                </a:solidFill>
              </a:rPr>
              <a:t>four </a:t>
            </a:r>
            <a:r>
              <a:rPr lang="en-US" b="1" dirty="0">
                <a:solidFill>
                  <a:srgbClr val="C00000"/>
                </a:solidFill>
              </a:rPr>
              <a:t>major</a:t>
            </a:r>
            <a:r>
              <a:rPr lang="en-US" dirty="0">
                <a:solidFill>
                  <a:srgbClr val="C00000"/>
                </a:solidFill>
              </a:rPr>
              <a:t> </a:t>
            </a:r>
            <a:r>
              <a:rPr lang="en-US" b="1" dirty="0">
                <a:solidFill>
                  <a:srgbClr val="C00000"/>
                </a:solidFill>
              </a:rPr>
              <a:t>indications</a:t>
            </a:r>
            <a:r>
              <a:rPr lang="en-US" dirty="0">
                <a:solidFill>
                  <a:srgbClr val="C00000"/>
                </a:solidFill>
              </a:rPr>
              <a:t> </a:t>
            </a:r>
            <a:r>
              <a:rPr lang="en-US" dirty="0">
                <a:solidFill>
                  <a:srgbClr val="FF0000"/>
                </a:solidFill>
              </a:rPr>
              <a:t>accounting for greater than 70% of operations are</a:t>
            </a:r>
            <a:r>
              <a:rPr lang="en-US" dirty="0" smtClean="0">
                <a:solidFill>
                  <a:srgbClr val="FF0000"/>
                </a:solidFill>
              </a:rPr>
              <a:t>:</a:t>
            </a:r>
          </a:p>
          <a:p>
            <a:r>
              <a:rPr lang="en-US" dirty="0" smtClean="0"/>
              <a:t>**Previous </a:t>
            </a:r>
            <a:r>
              <a:rPr lang="en-US" dirty="0"/>
              <a:t>caesarean section</a:t>
            </a:r>
            <a:r>
              <a:rPr lang="en-US" dirty="0" smtClean="0"/>
              <a:t>.</a:t>
            </a:r>
          </a:p>
          <a:p>
            <a:r>
              <a:rPr lang="en-US" dirty="0" smtClean="0"/>
              <a:t>**Malpresentation </a:t>
            </a:r>
            <a:r>
              <a:rPr lang="en-US" dirty="0"/>
              <a:t>(mainly breech</a:t>
            </a:r>
            <a:r>
              <a:rPr lang="en-US" dirty="0" smtClean="0"/>
              <a:t>)</a:t>
            </a:r>
            <a:r>
              <a:rPr lang="en-US" dirty="0" smtClean="0">
                <a:solidFill>
                  <a:srgbClr val="FF0000"/>
                </a:solidFill>
              </a:rPr>
              <a:t>??</a:t>
            </a:r>
            <a:r>
              <a:rPr lang="en-US" dirty="0" smtClean="0"/>
              <a:t>.</a:t>
            </a:r>
          </a:p>
          <a:p>
            <a:r>
              <a:rPr lang="en-US" dirty="0" smtClean="0"/>
              <a:t>**Failure </a:t>
            </a:r>
            <a:r>
              <a:rPr lang="en-US" dirty="0"/>
              <a:t>to progress in labour</a:t>
            </a:r>
            <a:r>
              <a:rPr lang="en-US" dirty="0" smtClean="0"/>
              <a:t>.</a:t>
            </a:r>
          </a:p>
          <a:p>
            <a:r>
              <a:rPr lang="en-US" dirty="0" smtClean="0"/>
              <a:t>**Suspected </a:t>
            </a:r>
            <a:r>
              <a:rPr lang="en-US" dirty="0"/>
              <a:t>fetal compromise in </a:t>
            </a:r>
            <a:r>
              <a:rPr lang="en-US" dirty="0" smtClean="0"/>
              <a:t>labour</a:t>
            </a:r>
            <a:r>
              <a:rPr lang="en-US" dirty="0"/>
              <a:t> </a:t>
            </a:r>
            <a:r>
              <a:rPr lang="en-US" dirty="0" smtClean="0"/>
              <a:t>.</a:t>
            </a:r>
          </a:p>
          <a:p>
            <a:r>
              <a:rPr lang="en-US" dirty="0" smtClean="0">
                <a:solidFill>
                  <a:srgbClr val="FF0000"/>
                </a:solidFill>
              </a:rPr>
              <a:t>Other </a:t>
            </a:r>
            <a:r>
              <a:rPr lang="en-US" dirty="0">
                <a:solidFill>
                  <a:srgbClr val="FF0000"/>
                </a:solidFill>
              </a:rPr>
              <a:t>indications</a:t>
            </a:r>
            <a:r>
              <a:rPr lang="en-US" dirty="0"/>
              <a:t>, such as multiple </a:t>
            </a:r>
            <a:r>
              <a:rPr lang="en-US" dirty="0" smtClean="0"/>
              <a:t>pregnancy</a:t>
            </a:r>
            <a:r>
              <a:rPr lang="en-US" sz="2400" b="1" dirty="0" smtClean="0"/>
              <a:t>?!</a:t>
            </a:r>
            <a:r>
              <a:rPr lang="en-US" dirty="0" smtClean="0"/>
              <a:t>, </a:t>
            </a:r>
            <a:r>
              <a:rPr lang="en-US" dirty="0"/>
              <a:t>placental </a:t>
            </a:r>
            <a:r>
              <a:rPr lang="en-US" dirty="0" smtClean="0"/>
              <a:t>abruption</a:t>
            </a:r>
            <a:r>
              <a:rPr lang="en-US" sz="2400" b="1" dirty="0" smtClean="0"/>
              <a:t>?!</a:t>
            </a:r>
            <a:r>
              <a:rPr lang="en-US" dirty="0" smtClean="0"/>
              <a:t>, placenta previa, </a:t>
            </a:r>
            <a:r>
              <a:rPr lang="en-US" dirty="0"/>
              <a:t>fetal disease and maternal disease, are less common.</a:t>
            </a:r>
          </a:p>
        </p:txBody>
      </p:sp>
    </p:spTree>
    <p:extLst>
      <p:ext uri="{BB962C8B-B14F-4D97-AF65-F5344CB8AC3E}">
        <p14:creationId xmlns:p14="http://schemas.microsoft.com/office/powerpoint/2010/main" xmlns="" val="18698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5">
            <a:extLst>
              <a:ext uri="{FF2B5EF4-FFF2-40B4-BE49-F238E27FC236}">
                <a16:creationId xmlns:a16="http://schemas.microsoft.com/office/drawing/2014/main" xmlns="" id="{38F91873-D22B-4419-91A9-2002D78E7566}"/>
              </a:ext>
            </a:extLst>
          </p:cNvPr>
          <p:cNvPicPr>
            <a:picLocks noGrp="1" noChangeAspect="1"/>
          </p:cNvPicPr>
          <p:nvPr>
            <p:ph idx="1"/>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7406" t="21561" r="7256" b="21949"/>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Procedure</a:t>
            </a:r>
          </a:p>
        </p:txBody>
      </p:sp>
      <p:pic>
        <p:nvPicPr>
          <p:cNvPr id="4" name="Picture 3">
            <a:extLst>
              <a:ext uri="{FF2B5EF4-FFF2-40B4-BE49-F238E27FC236}">
                <a16:creationId xmlns:a16="http://schemas.microsoft.com/office/drawing/2014/main" xmlns="" id="{304611C2-DD7C-4502-9371-B96FB8554AB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0400" y="1338266"/>
            <a:ext cx="5486400" cy="4519626"/>
          </a:xfrm>
          <a:prstGeom prst="rect">
            <a:avLst/>
          </a:prstGeom>
        </p:spPr>
      </p:pic>
    </p:spTree>
    <p:extLst>
      <p:ext uri="{BB962C8B-B14F-4D97-AF65-F5344CB8AC3E}">
        <p14:creationId xmlns:p14="http://schemas.microsoft.com/office/powerpoint/2010/main" xmlns="" val="250172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2650</Words>
  <Application>Microsoft Office PowerPoint</Application>
  <PresentationFormat>On-screen Show (4:3)</PresentationFormat>
  <Paragraphs>192</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Vaginal delivery after cesarean section </vt:lpstr>
      <vt:lpstr>Cesarean section </vt:lpstr>
      <vt:lpstr>Classification</vt:lpstr>
      <vt:lpstr>Classification </vt:lpstr>
      <vt:lpstr>Slide 5</vt:lpstr>
      <vt:lpstr>Slide 6</vt:lpstr>
      <vt:lpstr>Indications</vt:lpstr>
      <vt:lpstr>Slide 8</vt:lpstr>
      <vt:lpstr>Procedure</vt:lpstr>
      <vt:lpstr>Informed consent</vt:lpstr>
      <vt:lpstr>Preparation</vt:lpstr>
      <vt:lpstr>Transverse skin incision</vt:lpstr>
      <vt:lpstr>Slide 13</vt:lpstr>
      <vt:lpstr>Vertical skin incision</vt:lpstr>
      <vt:lpstr>Slide 15</vt:lpstr>
      <vt:lpstr>Skin incision</vt:lpstr>
      <vt:lpstr>Slide 17</vt:lpstr>
      <vt:lpstr>Uterine incision</vt:lpstr>
      <vt:lpstr>Slide 19</vt:lpstr>
      <vt:lpstr>Slide 20</vt:lpstr>
      <vt:lpstr>Slide 21</vt:lpstr>
      <vt:lpstr>Slide 22</vt:lpstr>
      <vt:lpstr>Slide 23</vt:lpstr>
      <vt:lpstr>Closure :</vt:lpstr>
      <vt:lpstr>Slide 25</vt:lpstr>
      <vt:lpstr>Slide 26</vt:lpstr>
      <vt:lpstr>Complications</vt:lpstr>
      <vt:lpstr>Slide 28</vt:lpstr>
      <vt:lpstr>Postoperative :</vt:lpstr>
      <vt:lpstr>Slide 30</vt:lpstr>
      <vt:lpstr>Slide 31</vt:lpstr>
      <vt:lpstr>Vaginal birth after cesarean  (VBAC)</vt:lpstr>
      <vt:lpstr>Slide 33</vt:lpstr>
      <vt:lpstr>                              Why it's done  </vt:lpstr>
      <vt:lpstr>RISKS/BENEFITS OF TOLAC VERSUS PRCD </vt:lpstr>
      <vt:lpstr>CANDIDATES FOR TOLAC </vt:lpstr>
      <vt:lpstr>Inappropriate candidates </vt:lpstr>
      <vt:lpstr>Intrapartum management in settings of TOLAC </vt:lpstr>
      <vt:lpstr>assessment of labor progress </vt:lpstr>
      <vt:lpstr>Slide 40</vt:lpstr>
      <vt:lpstr>Induction of labor </vt:lpstr>
      <vt:lpstr>Slide 42</vt:lpstr>
    </vt:vector>
  </TitlesOfParts>
  <Company>فراس الصعيو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MQ</dc:creator>
  <cp:lastModifiedBy>TOSHIBA</cp:lastModifiedBy>
  <cp:revision>35</cp:revision>
  <dcterms:created xsi:type="dcterms:W3CDTF">2021-09-21T16:10:06Z</dcterms:created>
  <dcterms:modified xsi:type="dcterms:W3CDTF">2021-11-24T19:51:13Z</dcterms:modified>
</cp:coreProperties>
</file>