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17" r:id="rId3"/>
    <p:sldId id="272" r:id="rId4"/>
    <p:sldId id="359" r:id="rId5"/>
    <p:sldId id="282" r:id="rId6"/>
    <p:sldId id="366" r:id="rId7"/>
    <p:sldId id="274" r:id="rId8"/>
    <p:sldId id="360" r:id="rId9"/>
    <p:sldId id="308" r:id="rId10"/>
    <p:sldId id="357" r:id="rId11"/>
    <p:sldId id="361" r:id="rId12"/>
    <p:sldId id="363" r:id="rId13"/>
    <p:sldId id="364" r:id="rId14"/>
    <p:sldId id="365" r:id="rId15"/>
    <p:sldId id="319" r:id="rId16"/>
    <p:sldId id="275" r:id="rId17"/>
    <p:sldId id="323" r:id="rId18"/>
    <p:sldId id="321" r:id="rId19"/>
    <p:sldId id="276" r:id="rId20"/>
    <p:sldId id="367" r:id="rId21"/>
    <p:sldId id="358" r:id="rId22"/>
    <p:sldId id="277" r:id="rId23"/>
    <p:sldId id="368" r:id="rId24"/>
    <p:sldId id="326" r:id="rId25"/>
    <p:sldId id="278" r:id="rId26"/>
    <p:sldId id="324" r:id="rId27"/>
    <p:sldId id="369" r:id="rId28"/>
    <p:sldId id="328" r:id="rId29"/>
    <p:sldId id="279" r:id="rId30"/>
    <p:sldId id="329" r:id="rId31"/>
    <p:sldId id="281" r:id="rId32"/>
    <p:sldId id="331" r:id="rId33"/>
    <p:sldId id="332" r:id="rId34"/>
    <p:sldId id="283" r:id="rId35"/>
    <p:sldId id="300" r:id="rId36"/>
    <p:sldId id="355" r:id="rId37"/>
    <p:sldId id="356" r:id="rId38"/>
    <p:sldId id="370" r:id="rId39"/>
    <p:sldId id="31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3" autoAdjust="0"/>
    <p:restoredTop sz="86501" autoAdjust="0"/>
  </p:normalViewPr>
  <p:slideViewPr>
    <p:cSldViewPr>
      <p:cViewPr varScale="1">
        <p:scale>
          <a:sx n="73" d="100"/>
          <a:sy n="73" d="100"/>
        </p:scale>
        <p:origin x="1122" y="78"/>
      </p:cViewPr>
      <p:guideLst>
        <p:guide orient="horz" pos="2160"/>
        <p:guide pos="2880"/>
      </p:guideLst>
    </p:cSldViewPr>
  </p:slideViewPr>
  <p:outlineViewPr>
    <p:cViewPr>
      <p:scale>
        <a:sx n="33" d="100"/>
        <a:sy n="33" d="100"/>
      </p:scale>
      <p:origin x="0" y="1914"/>
    </p:cViewPr>
  </p:outlineViewPr>
  <p:notesTextViewPr>
    <p:cViewPr>
      <p:scale>
        <a:sx n="33" d="100"/>
        <a:sy n="33" d="100"/>
      </p:scale>
      <p:origin x="0" y="0"/>
    </p:cViewPr>
  </p:notesTextViewPr>
  <p:sorterViewPr>
    <p:cViewPr>
      <p:scale>
        <a:sx n="100" d="100"/>
        <a:sy n="100" d="100"/>
      </p:scale>
      <p:origin x="0" y="38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notesMaster" Target="notesMasters/notesMaster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viewProps" Target="view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E6BA515-58C6-40CB-A941-4D30CBB3B621}" type="datetimeFigureOut">
              <a:rPr lang="ar-JO" smtClean="0"/>
              <a:pPr/>
              <a:t>16/09/1444</a:t>
            </a:fld>
            <a:endParaRPr lang="ar-J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6700430-E508-4E02-B3DB-610A4781B04E}" type="slidenum">
              <a:rPr lang="ar-JO" smtClean="0"/>
              <a:pPr/>
              <a:t>‹#›</a:t>
            </a:fld>
            <a:endParaRPr lang="ar-JO"/>
          </a:p>
        </p:txBody>
      </p:sp>
    </p:spTree>
    <p:extLst>
      <p:ext uri="{BB962C8B-B14F-4D97-AF65-F5344CB8AC3E}">
        <p14:creationId xmlns:p14="http://schemas.microsoft.com/office/powerpoint/2010/main" val="13315688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00430-E508-4E02-B3DB-610A4781B04E}" type="slidenum">
              <a:rPr lang="ar-JO" smtClean="0"/>
              <a:pPr/>
              <a:t>9</a:t>
            </a:fld>
            <a:endParaRPr lang="ar-JO"/>
          </a:p>
        </p:txBody>
      </p:sp>
    </p:spTree>
    <p:extLst>
      <p:ext uri="{BB962C8B-B14F-4D97-AF65-F5344CB8AC3E}">
        <p14:creationId xmlns:p14="http://schemas.microsoft.com/office/powerpoint/2010/main" val="129770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00430-E508-4E02-B3DB-610A4781B04E}" type="slidenum">
              <a:rPr lang="ar-JO" smtClean="0"/>
              <a:pPr/>
              <a:t>18</a:t>
            </a:fld>
            <a:endParaRPr lang="ar-JO"/>
          </a:p>
        </p:txBody>
      </p:sp>
    </p:spTree>
    <p:extLst>
      <p:ext uri="{BB962C8B-B14F-4D97-AF65-F5344CB8AC3E}">
        <p14:creationId xmlns:p14="http://schemas.microsoft.com/office/powerpoint/2010/main" val="373868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DDA127-8DDA-40FD-BE5D-27A14C629759}" type="datetime1">
              <a:rPr lang="en-US" smtClean="0"/>
              <a:t>4/6/2023</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2415887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1C640-0054-43EC-9E17-B6681C1D1594}" type="datetime1">
              <a:rPr lang="en-US" smtClean="0"/>
              <a:t>4/6/2023</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23063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CD85B-5D09-4AC9-ACE9-E24F368343AA}" type="datetime1">
              <a:rPr lang="en-US" smtClean="0"/>
              <a:t>4/6/2023</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13505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7AA7A2-A0F5-49F3-A80F-FCFC4D3F267D}" type="datetime1">
              <a:rPr lang="en-US" smtClean="0"/>
              <a:t>4/6/2023</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18771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728F9C-4352-41F5-82BE-2B5A391F0BDA}" type="datetime1">
              <a:rPr lang="en-US" smtClean="0"/>
              <a:t>4/6/2023</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806637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E31E1C-0D36-4589-8E4C-1F62988D895B}" type="datetime1">
              <a:rPr lang="en-US" smtClean="0"/>
              <a:t>4/6/2023</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
        <p:nvSpPr>
          <p:cNvPr id="7" name="Slide Number Placeholder 6"/>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1575347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6D7B3B-2DC4-4D4C-898E-242C756D1FBC}" type="datetime1">
              <a:rPr lang="en-US" smtClean="0"/>
              <a:t>4/6/2023</a:t>
            </a:fld>
            <a:endParaRPr lang="en-US"/>
          </a:p>
        </p:txBody>
      </p:sp>
      <p:sp>
        <p:nvSpPr>
          <p:cNvPr id="8" name="Footer Placeholder 7"/>
          <p:cNvSpPr>
            <a:spLocks noGrp="1"/>
          </p:cNvSpPr>
          <p:nvPr>
            <p:ph type="ftr" sz="quarter" idx="11"/>
          </p:nvPr>
        </p:nvSpPr>
        <p:spPr/>
        <p:txBody>
          <a:bodyPr/>
          <a:lstStyle/>
          <a:p>
            <a:r>
              <a:rPr lang="es-ES"/>
              <a:t>Pro. Dr Hala El- mazar </a:t>
            </a:r>
            <a:endParaRPr lang="en-US"/>
          </a:p>
        </p:txBody>
      </p:sp>
      <p:sp>
        <p:nvSpPr>
          <p:cNvPr id="9" name="Slide Number Placeholder 8"/>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1713130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F503A5-98DF-4AC4-9679-534540F52AC7}" type="datetime1">
              <a:rPr lang="en-US" smtClean="0"/>
              <a:t>4/6/2023</a:t>
            </a:fld>
            <a:endParaRPr lang="en-US"/>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254100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717A7-F973-4C32-AAF0-7AA513CF8198}" type="datetime1">
              <a:rPr lang="en-US" smtClean="0"/>
              <a:t>4/6/2023</a:t>
            </a:fld>
            <a:endParaRPr lang="en-US"/>
          </a:p>
        </p:txBody>
      </p:sp>
      <p:sp>
        <p:nvSpPr>
          <p:cNvPr id="3" name="Footer Placeholder 2"/>
          <p:cNvSpPr>
            <a:spLocks noGrp="1"/>
          </p:cNvSpPr>
          <p:nvPr>
            <p:ph type="ftr" sz="quarter" idx="11"/>
          </p:nvPr>
        </p:nvSpPr>
        <p:spPr/>
        <p:txBody>
          <a:bodyPr/>
          <a:lstStyle/>
          <a:p>
            <a:r>
              <a:rPr lang="es-ES"/>
              <a:t>Pro. Dr Hala El- mazar </a:t>
            </a: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168265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D3670D-DE80-4917-BA17-2E9C449197FA}" type="datetime1">
              <a:rPr lang="en-US" smtClean="0"/>
              <a:t>4/6/2023</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
        <p:nvSpPr>
          <p:cNvPr id="7" name="Slide Number Placeholder 6"/>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162577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ABF3F1-A237-4CFC-8A29-AE3426523012}" type="datetime1">
              <a:rPr lang="en-US" smtClean="0"/>
              <a:t>4/6/2023</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
        <p:nvSpPr>
          <p:cNvPr id="7" name="Slide Number Placeholder 6"/>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266593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2299-40EC-4D89-989B-F16C8B492455}" type="datetime1">
              <a:rPr lang="en-US" smtClean="0"/>
              <a:t>4/6/2023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Pro. Dr Hala El- mazar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8FA9A-6493-483A-A8CE-597B6A2EBDD7}" type="slidenum">
              <a:rPr lang="en-US" smtClean="0"/>
              <a:pPr/>
              <a:t>‹#›</a:t>
            </a:fld>
            <a:endParaRPr lang="en-US"/>
          </a:p>
        </p:txBody>
      </p:sp>
    </p:spTree>
    <p:extLst>
      <p:ext uri="{BB962C8B-B14F-4D97-AF65-F5344CB8AC3E}">
        <p14:creationId xmlns:p14="http://schemas.microsoft.com/office/powerpoint/2010/main" val="1061361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microsoft.com/office/2007/relationships/hdphoto" Target="../media/hdphoto18.wdp" /><Relationship Id="rId2" Type="http://schemas.openxmlformats.org/officeDocument/2006/relationships/image" Target="../media/image18.png" /><Relationship Id="rId1" Type="http://schemas.openxmlformats.org/officeDocument/2006/relationships/slideLayout" Target="../slideLayouts/slideLayout7.xml" /><Relationship Id="rId5" Type="http://schemas.microsoft.com/office/2007/relationships/hdphoto" Target="../media/hdphoto19.wdp" /><Relationship Id="rId4" Type="http://schemas.openxmlformats.org/officeDocument/2006/relationships/image" Target="../media/image19.jpeg" /></Relationships>
</file>

<file path=ppt/slides/_rels/slide11.xml.rels><?xml version="1.0" encoding="UTF-8" standalone="yes"?>
<Relationships xmlns="http://schemas.openxmlformats.org/package/2006/relationships"><Relationship Id="rId3" Type="http://schemas.microsoft.com/office/2007/relationships/hdphoto" Target="../media/hdphoto20.wdp" /><Relationship Id="rId2" Type="http://schemas.openxmlformats.org/officeDocument/2006/relationships/image" Target="../media/image20.png" /><Relationship Id="rId1" Type="http://schemas.openxmlformats.org/officeDocument/2006/relationships/slideLayout" Target="../slideLayouts/slideLayout2.xml" /><Relationship Id="rId5" Type="http://schemas.microsoft.com/office/2007/relationships/hdphoto" Target="../media/hdphoto21.wdp" /><Relationship Id="rId4" Type="http://schemas.openxmlformats.org/officeDocument/2006/relationships/image" Target="../media/image21.png" /></Relationships>
</file>

<file path=ppt/slides/_rels/slide12.xml.rels><?xml version="1.0" encoding="UTF-8" standalone="yes"?>
<Relationships xmlns="http://schemas.openxmlformats.org/package/2006/relationships"><Relationship Id="rId3" Type="http://schemas.microsoft.com/office/2007/relationships/hdphoto" Target="../media/hdphoto22.wdp" /><Relationship Id="rId2" Type="http://schemas.openxmlformats.org/officeDocument/2006/relationships/image" Target="../media/image22.png" /><Relationship Id="rId1" Type="http://schemas.openxmlformats.org/officeDocument/2006/relationships/slideLayout" Target="../slideLayouts/slideLayout2.xml" /><Relationship Id="rId5" Type="http://schemas.microsoft.com/office/2007/relationships/hdphoto" Target="../media/hdphoto23.wdp" /><Relationship Id="rId4" Type="http://schemas.openxmlformats.org/officeDocument/2006/relationships/image" Target="../media/image23.png" /></Relationships>
</file>

<file path=ppt/slides/_rels/slide13.xml.rels><?xml version="1.0" encoding="UTF-8" standalone="yes"?>
<Relationships xmlns="http://schemas.openxmlformats.org/package/2006/relationships"><Relationship Id="rId3" Type="http://schemas.microsoft.com/office/2007/relationships/hdphoto" Target="../media/hdphoto24.wdp" /><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microsoft.com/office/2007/relationships/hdphoto" Target="../media/hdphoto25.wdp" /><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microsoft.com/office/2007/relationships/hdphoto" Target="../media/hdphoto26.wdp" /><Relationship Id="rId2" Type="http://schemas.openxmlformats.org/officeDocument/2006/relationships/image" Target="../media/image26.png" /><Relationship Id="rId1" Type="http://schemas.openxmlformats.org/officeDocument/2006/relationships/slideLayout" Target="../slideLayouts/slideLayout2.xml" /><Relationship Id="rId5" Type="http://schemas.microsoft.com/office/2007/relationships/hdphoto" Target="../media/hdphoto27.wdp" /><Relationship Id="rId4" Type="http://schemas.openxmlformats.org/officeDocument/2006/relationships/image" Target="../media/image27.png" /></Relationships>
</file>

<file path=ppt/slides/_rels/slide16.xml.rels><?xml version="1.0" encoding="UTF-8" standalone="yes"?>
<Relationships xmlns="http://schemas.openxmlformats.org/package/2006/relationships"><Relationship Id="rId3" Type="http://schemas.microsoft.com/office/2007/relationships/hdphoto" Target="../media/hdphoto28.wdp" /><Relationship Id="rId2" Type="http://schemas.openxmlformats.org/officeDocument/2006/relationships/image" Target="../media/image28.png" /><Relationship Id="rId1" Type="http://schemas.openxmlformats.org/officeDocument/2006/relationships/slideLayout" Target="../slideLayouts/slideLayout2.xml" /><Relationship Id="rId5" Type="http://schemas.microsoft.com/office/2007/relationships/hdphoto" Target="../media/hdphoto19.wdp" /><Relationship Id="rId4" Type="http://schemas.openxmlformats.org/officeDocument/2006/relationships/image" Target="../media/image19.jpeg" /></Relationships>
</file>

<file path=ppt/slides/_rels/slide17.xml.rels><?xml version="1.0" encoding="UTF-8" standalone="yes"?>
<Relationships xmlns="http://schemas.openxmlformats.org/package/2006/relationships"><Relationship Id="rId3" Type="http://schemas.microsoft.com/office/2007/relationships/hdphoto" Target="../media/hdphoto29.wdp" /><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notesSlide" Target="../notesSlides/notesSlide2.xml" /><Relationship Id="rId1" Type="http://schemas.openxmlformats.org/officeDocument/2006/relationships/slideLayout" Target="../slideLayouts/slideLayout2.xml" /><Relationship Id="rId4" Type="http://schemas.microsoft.com/office/2007/relationships/hdphoto" Target="../media/hdphoto30.wdp" /></Relationships>
</file>

<file path=ppt/slides/_rels/slide19.xml.rels><?xml version="1.0" encoding="UTF-8" standalone="yes"?>
<Relationships xmlns="http://schemas.openxmlformats.org/package/2006/relationships"><Relationship Id="rId3" Type="http://schemas.microsoft.com/office/2007/relationships/hdphoto" Target="../media/hdphoto31.wdp" /><Relationship Id="rId2" Type="http://schemas.openxmlformats.org/officeDocument/2006/relationships/image" Target="../media/image31.jpeg" /><Relationship Id="rId1" Type="http://schemas.openxmlformats.org/officeDocument/2006/relationships/slideLayout" Target="../slideLayouts/slideLayout2.xml" /><Relationship Id="rId5" Type="http://schemas.microsoft.com/office/2007/relationships/hdphoto" Target="../media/hdphoto32.wdp" /><Relationship Id="rId4" Type="http://schemas.openxmlformats.org/officeDocument/2006/relationships/image" Target="../media/image32.png" /></Relationships>
</file>

<file path=ppt/slides/_rels/slide2.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2.jpe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microsoft.com/office/2007/relationships/hdphoto" Target="../media/hdphoto33.wdp" /><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4.png" /><Relationship Id="rId1" Type="http://schemas.openxmlformats.org/officeDocument/2006/relationships/slideLayout" Target="../slideLayouts/slideLayout2.xml" /><Relationship Id="rId4" Type="http://schemas.microsoft.com/office/2007/relationships/hdphoto" Target="../media/hdphoto34.wdp" /></Relationships>
</file>

<file path=ppt/slides/_rels/slide22.xml.rels><?xml version="1.0" encoding="UTF-8" standalone="yes"?>
<Relationships xmlns="http://schemas.openxmlformats.org/package/2006/relationships"><Relationship Id="rId3" Type="http://schemas.microsoft.com/office/2007/relationships/hdphoto" Target="../media/hdphoto35.wdp" /><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37.jpe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3" Type="http://schemas.microsoft.com/office/2007/relationships/hdphoto" Target="../media/hdphoto36.wdp" /><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microsoft.com/office/2007/relationships/hdphoto" Target="../media/hdphoto37.wdp" /><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microsoft.com/office/2007/relationships/hdphoto" Target="../media/hdphoto38.wdp" /><Relationship Id="rId2" Type="http://schemas.openxmlformats.org/officeDocument/2006/relationships/image" Target="../media/image40.png" /><Relationship Id="rId1" Type="http://schemas.openxmlformats.org/officeDocument/2006/relationships/slideLayout" Target="../slideLayouts/slideLayout2.xml" /><Relationship Id="rId5" Type="http://schemas.microsoft.com/office/2007/relationships/hdphoto" Target="../media/hdphoto39.wdp" /><Relationship Id="rId4" Type="http://schemas.openxmlformats.org/officeDocument/2006/relationships/image" Target="../media/image41.png"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microsoft.com/office/2007/relationships/hdphoto" Target="../media/hdphoto40.wdp" /><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microsoft.com/office/2007/relationships/hdphoto" Target="../media/hdphoto30.wdp" /><Relationship Id="rId2" Type="http://schemas.openxmlformats.org/officeDocument/2006/relationships/image" Target="../media/image30.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microsoft.com/office/2007/relationships/hdphoto" Target="../media/hdphoto3.wdp" /><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microsoft.com/office/2007/relationships/hdphoto" Target="../media/hdphoto41.wdp" /><Relationship Id="rId2" Type="http://schemas.openxmlformats.org/officeDocument/2006/relationships/image" Target="../media/image43.png" /><Relationship Id="rId1" Type="http://schemas.openxmlformats.org/officeDocument/2006/relationships/slideLayout" Target="../slideLayouts/slideLayout2.xml" /><Relationship Id="rId5" Type="http://schemas.microsoft.com/office/2007/relationships/hdphoto" Target="../media/hdphoto42.wdp" /><Relationship Id="rId4" Type="http://schemas.openxmlformats.org/officeDocument/2006/relationships/image" Target="../media/image44.png" /></Relationships>
</file>

<file path=ppt/slides/_rels/slide31.xml.rels><?xml version="1.0" encoding="UTF-8" standalone="yes"?>
<Relationships xmlns="http://schemas.openxmlformats.org/package/2006/relationships"><Relationship Id="rId3" Type="http://schemas.microsoft.com/office/2007/relationships/hdphoto" Target="../media/hdphoto43.wdp" /><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microsoft.com/office/2007/relationships/hdphoto" Target="../media/hdphoto44.wdp" /><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microsoft.com/office/2007/relationships/hdphoto" Target="../media/hdphoto45.wdp" /><Relationship Id="rId2" Type="http://schemas.openxmlformats.org/officeDocument/2006/relationships/image" Target="../media/image47.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microsoft.com/office/2007/relationships/hdphoto" Target="../media/hdphoto46.wdp" /><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3" Type="http://schemas.microsoft.com/office/2007/relationships/hdphoto" Target="../media/hdphoto47.wdp" /><Relationship Id="rId2" Type="http://schemas.openxmlformats.org/officeDocument/2006/relationships/image" Target="../media/image49.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7.xml.rels><?xml version="1.0" encoding="UTF-8" standalone="yes"?>
<Relationships xmlns="http://schemas.openxmlformats.org/package/2006/relationships"><Relationship Id="rId3" Type="http://schemas.microsoft.com/office/2007/relationships/hdphoto" Target="../media/hdphoto48.wdp" /><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3" Type="http://schemas.microsoft.com/office/2007/relationships/hdphoto" Target="../media/hdphoto49.wdp" /><Relationship Id="rId2" Type="http://schemas.openxmlformats.org/officeDocument/2006/relationships/image" Target="../media/image51.pn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microsoft.com/office/2007/relationships/hdphoto" Target="../media/hdphoto4.wdp" /><Relationship Id="rId2" Type="http://schemas.openxmlformats.org/officeDocument/2006/relationships/image" Target="../media/image4.pn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5.png" /><Relationship Id="rId1" Type="http://schemas.openxmlformats.org/officeDocument/2006/relationships/slideLayout" Target="../slideLayouts/slideLayout2.xml" /><Relationship Id="rId5" Type="http://schemas.microsoft.com/office/2007/relationships/hdphoto" Target="../media/hdphoto6.wdp" /><Relationship Id="rId4" Type="http://schemas.openxmlformats.org/officeDocument/2006/relationships/image" Target="../media/image6.png" /></Relationships>
</file>

<file path=ppt/slides/_rels/slide6.xml.rels><?xml version="1.0" encoding="UTF-8" standalone="yes"?>
<Relationships xmlns="http://schemas.openxmlformats.org/package/2006/relationships"><Relationship Id="rId3" Type="http://schemas.microsoft.com/office/2007/relationships/hdphoto" Target="../media/hdphoto7.wdp" /><Relationship Id="rId2" Type="http://schemas.openxmlformats.org/officeDocument/2006/relationships/image" Target="../media/image7.png" /><Relationship Id="rId1" Type="http://schemas.openxmlformats.org/officeDocument/2006/relationships/slideLayout" Target="../slideLayouts/slideLayout2.xml" /><Relationship Id="rId5" Type="http://schemas.microsoft.com/office/2007/relationships/hdphoto" Target="../media/hdphoto8.wdp" /><Relationship Id="rId4" Type="http://schemas.openxmlformats.org/officeDocument/2006/relationships/image" Target="../media/image8.png" /></Relationships>
</file>

<file path=ppt/slides/_rels/slide7.xml.rels><?xml version="1.0" encoding="UTF-8" standalone="yes"?>
<Relationships xmlns="http://schemas.openxmlformats.org/package/2006/relationships"><Relationship Id="rId3" Type="http://schemas.microsoft.com/office/2007/relationships/hdphoto" Target="../media/hdphoto9.wdp" /><Relationship Id="rId2" Type="http://schemas.openxmlformats.org/officeDocument/2006/relationships/image" Target="../media/image9.png" /><Relationship Id="rId1" Type="http://schemas.openxmlformats.org/officeDocument/2006/relationships/slideLayout" Target="../slideLayouts/slideLayout2.xml" /><Relationship Id="rId5" Type="http://schemas.microsoft.com/office/2007/relationships/hdphoto" Target="../media/hdphoto10.wdp" /><Relationship Id="rId4" Type="http://schemas.openxmlformats.org/officeDocument/2006/relationships/image" Target="../media/image10.png" /></Relationships>
</file>

<file path=ppt/slides/_rels/slide8.xml.rels><?xml version="1.0" encoding="UTF-8" standalone="yes"?>
<Relationships xmlns="http://schemas.openxmlformats.org/package/2006/relationships"><Relationship Id="rId3" Type="http://schemas.microsoft.com/office/2007/relationships/hdphoto" Target="../media/hdphoto11.wdp" /><Relationship Id="rId7" Type="http://schemas.microsoft.com/office/2007/relationships/hdphoto" Target="../media/hdphoto13.wdp" /><Relationship Id="rId2" Type="http://schemas.openxmlformats.org/officeDocument/2006/relationships/image" Target="../media/image11.jpeg" /><Relationship Id="rId1" Type="http://schemas.openxmlformats.org/officeDocument/2006/relationships/slideLayout" Target="../slideLayouts/slideLayout7.xml" /><Relationship Id="rId6" Type="http://schemas.openxmlformats.org/officeDocument/2006/relationships/image" Target="../media/image13.png" /><Relationship Id="rId5" Type="http://schemas.microsoft.com/office/2007/relationships/hdphoto" Target="../media/hdphoto12.wdp" /><Relationship Id="rId4" Type="http://schemas.openxmlformats.org/officeDocument/2006/relationships/image" Target="../media/image12.png" /></Relationships>
</file>

<file path=ppt/slides/_rels/slide9.xml.rels><?xml version="1.0" encoding="UTF-8" standalone="yes"?>
<Relationships xmlns="http://schemas.openxmlformats.org/package/2006/relationships"><Relationship Id="rId8" Type="http://schemas.microsoft.com/office/2007/relationships/hdphoto" Target="../media/hdphoto16.wdp" /><Relationship Id="rId3" Type="http://schemas.openxmlformats.org/officeDocument/2006/relationships/image" Target="../media/image14.png" /><Relationship Id="rId7" Type="http://schemas.openxmlformats.org/officeDocument/2006/relationships/image" Target="../media/image16.png" /><Relationship Id="rId2" Type="http://schemas.openxmlformats.org/officeDocument/2006/relationships/notesSlide" Target="../notesSlides/notesSlide1.xml" /><Relationship Id="rId1" Type="http://schemas.openxmlformats.org/officeDocument/2006/relationships/slideLayout" Target="../slideLayouts/slideLayout6.xml" /><Relationship Id="rId6" Type="http://schemas.microsoft.com/office/2007/relationships/hdphoto" Target="../media/hdphoto15.wdp" /><Relationship Id="rId5" Type="http://schemas.openxmlformats.org/officeDocument/2006/relationships/image" Target="../media/image15.png" /><Relationship Id="rId10" Type="http://schemas.microsoft.com/office/2007/relationships/hdphoto" Target="../media/hdphoto17.wdp" /><Relationship Id="rId4" Type="http://schemas.microsoft.com/office/2007/relationships/hdphoto" Target="../media/hdphoto14.wdp" /><Relationship Id="rId9" Type="http://schemas.openxmlformats.org/officeDocument/2006/relationships/image" Target="../media/image17.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digestive system IV</a:t>
            </a:r>
          </a:p>
        </p:txBody>
      </p:sp>
      <p:sp>
        <p:nvSpPr>
          <p:cNvPr id="3" name="Subtitle 2"/>
          <p:cNvSpPr>
            <a:spLocks noGrp="1"/>
          </p:cNvSpPr>
          <p:nvPr>
            <p:ph idx="1"/>
          </p:nvPr>
        </p:nvSpPr>
        <p:spPr>
          <a:xfrm>
            <a:off x="457200" y="1600200"/>
            <a:ext cx="8229600" cy="4756150"/>
          </a:xfrm>
          <a:ln>
            <a:solidFill>
              <a:schemeClr val="tx1"/>
            </a:solidFill>
          </a:ln>
        </p:spPr>
        <p:txBody>
          <a:bodyPr>
            <a:normAutofit/>
          </a:bodyPr>
          <a:lstStyle/>
          <a:p>
            <a:pPr marL="0" indent="0">
              <a:buNone/>
            </a:pPr>
            <a:r>
              <a:rPr lang="en-US" sz="4000" b="1" dirty="0"/>
              <a:t>Organs associated with digestive tract</a:t>
            </a:r>
          </a:p>
          <a:p>
            <a:pPr>
              <a:buFont typeface="Wingdings" pitchFamily="2" charset="2"/>
              <a:buChar char="§"/>
            </a:pPr>
            <a:endParaRPr lang="en-US" sz="3600" b="1" dirty="0"/>
          </a:p>
          <a:p>
            <a:pPr>
              <a:buFont typeface="Wingdings" pitchFamily="2" charset="2"/>
              <a:buChar char="§"/>
            </a:pPr>
            <a:r>
              <a:rPr lang="en-US" sz="3600" b="1" dirty="0"/>
              <a:t>Liver</a:t>
            </a:r>
          </a:p>
          <a:p>
            <a:pPr>
              <a:buFont typeface="Wingdings" pitchFamily="2" charset="2"/>
              <a:buChar char="§"/>
            </a:pPr>
            <a:r>
              <a:rPr lang="en-US" sz="3600" b="1" dirty="0"/>
              <a:t>Pancreas</a:t>
            </a:r>
          </a:p>
          <a:p>
            <a:pPr>
              <a:buFont typeface="Wingdings" pitchFamily="2" charset="2"/>
              <a:buChar char="§"/>
            </a:pPr>
            <a:r>
              <a:rPr lang="en-US" sz="3600" b="1" dirty="0"/>
              <a:t>Gall bladder </a:t>
            </a:r>
          </a:p>
        </p:txBody>
      </p:sp>
      <p:sp>
        <p:nvSpPr>
          <p:cNvPr id="4" name="Slide Number Placeholder 3"/>
          <p:cNvSpPr>
            <a:spLocks noGrp="1"/>
          </p:cNvSpPr>
          <p:nvPr>
            <p:ph type="sldNum" sz="quarter" idx="12"/>
          </p:nvPr>
        </p:nvSpPr>
        <p:spPr/>
        <p:txBody>
          <a:bodyPr/>
          <a:lstStyle/>
          <a:p>
            <a:fld id="{8F38FA9A-6493-483A-A8CE-597B6A2EBDD7}" type="slidenum">
              <a:rPr lang="en-US" smtClean="0"/>
              <a:pPr/>
              <a:t>1</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143504" y="2428868"/>
            <a:ext cx="3276592" cy="3762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8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ES"/>
              <a:t>Pro. Dr Hala El- mazar </a:t>
            </a:r>
            <a:endParaRPr lang="en-US"/>
          </a:p>
        </p:txBody>
      </p:sp>
      <p:sp>
        <p:nvSpPr>
          <p:cNvPr id="3" name="Slide Number Placeholder 2"/>
          <p:cNvSpPr>
            <a:spLocks noGrp="1"/>
          </p:cNvSpPr>
          <p:nvPr>
            <p:ph type="sldNum" sz="quarter" idx="12"/>
          </p:nvPr>
        </p:nvSpPr>
        <p:spPr/>
        <p:txBody>
          <a:bodyPr/>
          <a:lstStyle/>
          <a:p>
            <a:fld id="{8F38FA9A-6493-483A-A8CE-597B6A2EBDD7}" type="slidenum">
              <a:rPr lang="en-US" smtClean="0"/>
              <a:pPr/>
              <a:t>10</a:t>
            </a:fld>
            <a:endParaRPr lang="en-US"/>
          </a:p>
        </p:txBody>
      </p:sp>
      <p:sp>
        <p:nvSpPr>
          <p:cNvPr id="7" name="Oval 6"/>
          <p:cNvSpPr/>
          <p:nvPr/>
        </p:nvSpPr>
        <p:spPr>
          <a:xfrm>
            <a:off x="2771800" y="3861048"/>
            <a:ext cx="1008112" cy="72008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987824" y="663079"/>
            <a:ext cx="3195170" cy="461665"/>
          </a:xfrm>
          <a:prstGeom prst="rect">
            <a:avLst/>
          </a:prstGeom>
          <a:noFill/>
          <a:ln>
            <a:solidFill>
              <a:schemeClr val="tx1"/>
            </a:solidFill>
          </a:ln>
        </p:spPr>
        <p:txBody>
          <a:bodyPr wrap="none" rtlCol="0">
            <a:spAutoFit/>
          </a:bodyPr>
          <a:lstStyle/>
          <a:p>
            <a:r>
              <a:rPr lang="en-US" sz="2400" b="1" dirty="0"/>
              <a:t>Portal tracts of the liver</a:t>
            </a: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499992" y="1412775"/>
            <a:ext cx="4032448" cy="4464495"/>
          </a:xfrm>
          <a:prstGeom prst="rect">
            <a:avLst/>
          </a:prstGeom>
          <a:ln>
            <a:solidFill>
              <a:schemeClr val="tx1"/>
            </a:solidFill>
          </a:ln>
        </p:spPr>
      </p:pic>
      <p:grpSp>
        <p:nvGrpSpPr>
          <p:cNvPr id="15" name="Group 14"/>
          <p:cNvGrpSpPr/>
          <p:nvPr/>
        </p:nvGrpSpPr>
        <p:grpSpPr>
          <a:xfrm>
            <a:off x="251520" y="1412775"/>
            <a:ext cx="4032448" cy="4464495"/>
            <a:chOff x="323528" y="1412776"/>
            <a:chExt cx="3816424" cy="4464495"/>
          </a:xfrm>
        </p:grpSpPr>
        <p:grpSp>
          <p:nvGrpSpPr>
            <p:cNvPr id="13" name="Group 12"/>
            <p:cNvGrpSpPr/>
            <p:nvPr/>
          </p:nvGrpSpPr>
          <p:grpSpPr>
            <a:xfrm>
              <a:off x="323528" y="1412776"/>
              <a:ext cx="3816424" cy="4464495"/>
              <a:chOff x="323528" y="1700808"/>
              <a:chExt cx="3816424" cy="4464495"/>
            </a:xfrm>
          </p:grpSpPr>
          <p:grpSp>
            <p:nvGrpSpPr>
              <p:cNvPr id="11" name="Group 10"/>
              <p:cNvGrpSpPr/>
              <p:nvPr/>
            </p:nvGrpSpPr>
            <p:grpSpPr>
              <a:xfrm>
                <a:off x="323528" y="1700808"/>
                <a:ext cx="3816424" cy="4464495"/>
                <a:chOff x="323528" y="1700808"/>
                <a:chExt cx="3816424" cy="4464495"/>
              </a:xfrm>
            </p:grpSpPr>
            <p:pic>
              <p:nvPicPr>
                <p:cNvPr id="4" name="Picture 3" descr="http://wps.aw.com/wps/media/tmp/labeling/14525458_dyn.jpg"/>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4192" t="2670" r="11832" b="6851"/>
                <a:stretch/>
              </p:blipFill>
              <p:spPr bwMode="auto">
                <a:xfrm>
                  <a:off x="323528" y="1700808"/>
                  <a:ext cx="3816424" cy="4464495"/>
                </a:xfrm>
                <a:prstGeom prst="rect">
                  <a:avLst/>
                </a:prstGeom>
                <a:noFill/>
                <a:ln w="9525">
                  <a:solidFill>
                    <a:schemeClr val="tx1"/>
                  </a:solidFill>
                  <a:miter lim="800000"/>
                  <a:headEnd/>
                  <a:tailEnd/>
                </a:ln>
              </p:spPr>
            </p:pic>
            <p:sp>
              <p:nvSpPr>
                <p:cNvPr id="8" name="Oval 7"/>
                <p:cNvSpPr/>
                <p:nvPr/>
              </p:nvSpPr>
              <p:spPr>
                <a:xfrm>
                  <a:off x="323528" y="2924944"/>
                  <a:ext cx="720080" cy="10081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827584" y="3933056"/>
                <a:ext cx="792088" cy="64807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p:cNvSpPr/>
            <p:nvPr/>
          </p:nvSpPr>
          <p:spPr>
            <a:xfrm>
              <a:off x="3347864" y="2492896"/>
              <a:ext cx="792088" cy="8640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5097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116632"/>
            <a:ext cx="8858280" cy="6312764"/>
          </a:xfrm>
        </p:spPr>
        <p:txBody>
          <a:bodyPr>
            <a:normAutofit/>
          </a:bodyPr>
          <a:lstStyle/>
          <a:p>
            <a:pPr marL="0" indent="0">
              <a:buNone/>
            </a:pPr>
            <a:r>
              <a:rPr lang="en-US" sz="2800" b="1" u="sng" dirty="0">
                <a:solidFill>
                  <a:srgbClr val="FF0000"/>
                </a:solidFill>
              </a:rPr>
              <a:t>B) Parenchyma :</a:t>
            </a:r>
            <a:r>
              <a:rPr lang="en-US" sz="2800" b="1" dirty="0">
                <a:solidFill>
                  <a:srgbClr val="FF0000"/>
                </a:solidFill>
              </a:rPr>
              <a:t>  </a:t>
            </a:r>
            <a:r>
              <a:rPr lang="en-US" sz="2800" dirty="0"/>
              <a:t>Within each lobule the liver cells arranged in </a:t>
            </a:r>
            <a:r>
              <a:rPr lang="en-US" sz="2800" b="1" dirty="0"/>
              <a:t>interconnected plates </a:t>
            </a:r>
            <a:r>
              <a:rPr lang="en-US" sz="2800" dirty="0"/>
              <a:t>(cords) around the central vein</a:t>
            </a:r>
          </a:p>
          <a:p>
            <a:r>
              <a:rPr lang="en-US" sz="2800" dirty="0"/>
              <a:t>The plates are two or more rows of cells width</a:t>
            </a:r>
          </a:p>
          <a:p>
            <a:pPr marL="0" indent="0">
              <a:buNone/>
            </a:pPr>
            <a:endParaRPr lang="en-US" sz="2800" dirty="0"/>
          </a:p>
          <a:p>
            <a:r>
              <a:rPr lang="en-US" sz="2800" dirty="0"/>
              <a:t>The spaces </a:t>
            </a:r>
            <a:r>
              <a:rPr lang="en-US" sz="2800" u="sng" dirty="0">
                <a:solidFill>
                  <a:srgbClr val="FF0000"/>
                </a:solidFill>
              </a:rPr>
              <a:t>between the plates</a:t>
            </a:r>
            <a:r>
              <a:rPr lang="en-US" sz="2800" u="sng" dirty="0"/>
              <a:t> </a:t>
            </a:r>
            <a:r>
              <a:rPr lang="en-US" sz="2800" dirty="0"/>
              <a:t>called </a:t>
            </a:r>
            <a:r>
              <a:rPr lang="en-US" sz="2800" b="1" dirty="0"/>
              <a:t>liver sinusoids</a:t>
            </a:r>
            <a:r>
              <a:rPr lang="en-US" sz="2800" dirty="0"/>
              <a:t>. They drain </a:t>
            </a:r>
            <a:r>
              <a:rPr lang="en-US" sz="2800" b="1" u="sng" dirty="0"/>
              <a:t>blood</a:t>
            </a:r>
            <a:r>
              <a:rPr lang="en-US" sz="2800" dirty="0"/>
              <a:t> into central vein</a:t>
            </a:r>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11</a:t>
            </a:fld>
            <a:endParaRPr lang="en-US"/>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7152" y="3068961"/>
            <a:ext cx="3016696" cy="36525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Wilson disease - AMBOSS">
            <a:extLst>
              <a:ext uri="{FF2B5EF4-FFF2-40B4-BE49-F238E27FC236}">
                <a16:creationId xmlns:a16="http://schemas.microsoft.com/office/drawing/2014/main" id="{E15AFE2D-FAAD-4C9C-AB11-8540660A7B5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302416" y="3068960"/>
            <a:ext cx="5555864" cy="36724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071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83782" cy="6553200"/>
          </a:xfrm>
        </p:spPr>
        <p:txBody>
          <a:bodyPr>
            <a:normAutofit/>
          </a:bodyPr>
          <a:lstStyle/>
          <a:p>
            <a:pPr marL="0" indent="0">
              <a:buNone/>
            </a:pPr>
            <a:r>
              <a:rPr lang="en-US" sz="2800" dirty="0"/>
              <a:t>                                         </a:t>
            </a:r>
            <a:r>
              <a:rPr lang="en-US" sz="2800" b="1" u="sng" dirty="0"/>
              <a:t>Hepatocytes</a:t>
            </a:r>
            <a:endParaRPr lang="en-US" sz="2800" u="sng" dirty="0"/>
          </a:p>
          <a:p>
            <a:r>
              <a:rPr lang="en-US" sz="2800" b="1" u="sng" dirty="0">
                <a:solidFill>
                  <a:srgbClr val="FF0000"/>
                </a:solidFill>
              </a:rPr>
              <a:t>LM</a:t>
            </a:r>
            <a:r>
              <a:rPr lang="en-US" sz="2800" b="1" dirty="0"/>
              <a:t>: </a:t>
            </a:r>
            <a:r>
              <a:rPr lang="en-US" sz="2800" dirty="0"/>
              <a:t>large polygonal cells with 1 or 2 nuclei (bi-nucleated)</a:t>
            </a:r>
          </a:p>
          <a:p>
            <a:pPr marL="0" indent="0">
              <a:buNone/>
            </a:pPr>
            <a:r>
              <a:rPr lang="en-US" sz="2800" dirty="0"/>
              <a:t>    so that they can more efficiently do all the required jobs.</a:t>
            </a:r>
          </a:p>
          <a:p>
            <a:pPr marL="0" indent="0">
              <a:buNone/>
            </a:pPr>
            <a:r>
              <a:rPr lang="en-US" sz="2800" dirty="0"/>
              <a:t>     (The muscle cells have multiple nuclei)</a:t>
            </a:r>
          </a:p>
          <a:p>
            <a:r>
              <a:rPr lang="en-US" sz="2800" dirty="0"/>
              <a:t>Nuclei:  central, rounded, e prominent nucleoli</a:t>
            </a:r>
          </a:p>
          <a:p>
            <a:r>
              <a:rPr lang="en-US" sz="2800" dirty="0"/>
              <a:t>Acidophilic cytoplasm (</a:t>
            </a:r>
            <a:r>
              <a:rPr lang="en-US" sz="2800" dirty="0">
                <a:solidFill>
                  <a:srgbClr val="FF0000"/>
                </a:solidFill>
              </a:rPr>
              <a:t>↑↑in mitochondria </a:t>
            </a:r>
            <a:r>
              <a:rPr lang="en-US" sz="2800" dirty="0"/>
              <a:t>&amp; </a:t>
            </a:r>
            <a:r>
              <a:rPr lang="en-US" sz="2800" dirty="0">
                <a:solidFill>
                  <a:srgbClr val="FF0000"/>
                </a:solidFill>
              </a:rPr>
              <a:t>SER</a:t>
            </a:r>
            <a:r>
              <a:rPr lang="en-US" sz="2800" dirty="0"/>
              <a:t>), it also appear vacuolated due to dissolved glycogen and fat</a:t>
            </a:r>
          </a:p>
        </p:txBody>
      </p:sp>
      <p:sp>
        <p:nvSpPr>
          <p:cNvPr id="4" name="Slide Number Placeholder 3"/>
          <p:cNvSpPr>
            <a:spLocks noGrp="1"/>
          </p:cNvSpPr>
          <p:nvPr>
            <p:ph type="sldNum" sz="quarter" idx="12"/>
          </p:nvPr>
        </p:nvSpPr>
        <p:spPr/>
        <p:txBody>
          <a:bodyPr/>
          <a:lstStyle/>
          <a:p>
            <a:fld id="{8F38FA9A-6493-483A-A8CE-597B6A2EBDD7}" type="slidenum">
              <a:rPr lang="en-US" smtClean="0"/>
              <a:pPr/>
              <a:t>12</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5536" y="3717032"/>
            <a:ext cx="3739041" cy="29165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Lst>
          </a:blip>
          <a:stretch>
            <a:fillRect/>
          </a:stretch>
        </p:blipFill>
        <p:spPr>
          <a:xfrm>
            <a:off x="4788024" y="3717032"/>
            <a:ext cx="3898776" cy="2916559"/>
          </a:xfrm>
          <a:prstGeom prst="rect">
            <a:avLst/>
          </a:prstGeom>
          <a:ln>
            <a:solidFill>
              <a:schemeClr val="tx1"/>
            </a:solidFill>
          </a:ln>
        </p:spPr>
      </p:pic>
    </p:spTree>
    <p:extLst>
      <p:ext uri="{BB962C8B-B14F-4D97-AF65-F5344CB8AC3E}">
        <p14:creationId xmlns:p14="http://schemas.microsoft.com/office/powerpoint/2010/main" val="163336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282"/>
            <a:ext cx="4427984" cy="6527078"/>
          </a:xfrm>
        </p:spPr>
        <p:txBody>
          <a:bodyPr>
            <a:normAutofit lnSpcReduction="10000"/>
          </a:bodyPr>
          <a:lstStyle/>
          <a:p>
            <a:pPr>
              <a:buNone/>
            </a:pPr>
            <a:r>
              <a:rPr lang="en-US" sz="2800" dirty="0"/>
              <a:t> </a:t>
            </a:r>
            <a:r>
              <a:rPr lang="en-US" sz="2800" b="1" u="sng" dirty="0">
                <a:solidFill>
                  <a:srgbClr val="FF0000"/>
                </a:solidFill>
              </a:rPr>
              <a:t>E/M</a:t>
            </a:r>
            <a:r>
              <a:rPr lang="en-US" sz="2800" dirty="0"/>
              <a:t>: </a:t>
            </a:r>
          </a:p>
          <a:p>
            <a:pPr>
              <a:buNone/>
            </a:pPr>
            <a:r>
              <a:rPr lang="en-US" sz="2800" dirty="0"/>
              <a:t>   </a:t>
            </a:r>
            <a:r>
              <a:rPr lang="en-US" sz="2400" dirty="0"/>
              <a:t>Cytoplasm is very rich in organelles  &amp; inclusions </a:t>
            </a:r>
          </a:p>
          <a:p>
            <a:pPr>
              <a:buNone/>
            </a:pPr>
            <a:r>
              <a:rPr lang="en-US" sz="2800" u="sng" dirty="0"/>
              <a:t> </a:t>
            </a:r>
            <a:endParaRPr lang="en-US" sz="2800" dirty="0"/>
          </a:p>
          <a:p>
            <a:pPr>
              <a:buFont typeface="Wingdings" pitchFamily="2" charset="2"/>
              <a:buChar char="Ø"/>
            </a:pPr>
            <a:r>
              <a:rPr lang="en-US" sz="2400" u="sng" dirty="0">
                <a:solidFill>
                  <a:srgbClr val="FF0000"/>
                </a:solidFill>
              </a:rPr>
              <a:t>Organelles</a:t>
            </a:r>
            <a:r>
              <a:rPr lang="en-US" sz="2400" dirty="0"/>
              <a:t>:  </a:t>
            </a:r>
          </a:p>
          <a:p>
            <a:pPr marL="0" indent="0">
              <a:buNone/>
            </a:pPr>
            <a:r>
              <a:rPr lang="en-US" sz="2400" dirty="0"/>
              <a:t>     mitochondria, </a:t>
            </a:r>
            <a:r>
              <a:rPr lang="en-US" sz="2400" dirty="0" err="1"/>
              <a:t>rER</a:t>
            </a:r>
            <a:r>
              <a:rPr lang="en-US" sz="2400" dirty="0"/>
              <a:t>, ribosome,     </a:t>
            </a:r>
          </a:p>
          <a:p>
            <a:pPr marL="0" indent="0">
              <a:buNone/>
            </a:pPr>
            <a:r>
              <a:rPr lang="en-US" sz="2400" dirty="0"/>
              <a:t>      </a:t>
            </a:r>
            <a:r>
              <a:rPr lang="en-US" sz="2400" dirty="0" err="1"/>
              <a:t>sER</a:t>
            </a:r>
            <a:r>
              <a:rPr lang="en-US" sz="2400" dirty="0"/>
              <a:t> (</a:t>
            </a:r>
            <a:r>
              <a:rPr lang="en-US" sz="2400" dirty="0">
                <a:solidFill>
                  <a:srgbClr val="FF0000"/>
                </a:solidFill>
              </a:rPr>
              <a:t>detoxification, bile,     </a:t>
            </a:r>
          </a:p>
          <a:p>
            <a:pPr marL="0" indent="0">
              <a:buNone/>
            </a:pPr>
            <a:r>
              <a:rPr lang="en-US" sz="2400" dirty="0">
                <a:solidFill>
                  <a:srgbClr val="FF0000"/>
                </a:solidFill>
              </a:rPr>
              <a:t>      glycogen</a:t>
            </a:r>
            <a:r>
              <a:rPr lang="en-US" sz="2400" dirty="0"/>
              <a:t>), Golgi complex,     </a:t>
            </a:r>
          </a:p>
          <a:p>
            <a:pPr marL="0" indent="0">
              <a:buNone/>
            </a:pPr>
            <a:r>
              <a:rPr lang="en-US" sz="2400" dirty="0"/>
              <a:t>      lysosomes &amp; peroxisomes.</a:t>
            </a:r>
          </a:p>
          <a:p>
            <a:pPr marL="0" indent="0">
              <a:buNone/>
            </a:pPr>
            <a:endParaRPr lang="en-US" sz="2400" dirty="0"/>
          </a:p>
          <a:p>
            <a:pPr>
              <a:buFont typeface="Wingdings" pitchFamily="2" charset="2"/>
              <a:buChar char="Ø"/>
            </a:pPr>
            <a:r>
              <a:rPr lang="en-US" sz="2400" u="sng" dirty="0">
                <a:solidFill>
                  <a:srgbClr val="FF0000"/>
                </a:solidFill>
              </a:rPr>
              <a:t>Inclusions</a:t>
            </a:r>
            <a:r>
              <a:rPr lang="en-US" sz="2400" dirty="0"/>
              <a:t>: </a:t>
            </a:r>
          </a:p>
          <a:p>
            <a:pPr marL="0" indent="0">
              <a:buNone/>
            </a:pPr>
            <a:r>
              <a:rPr lang="en-US" sz="2400" dirty="0"/>
              <a:t>     glycogen granules &amp; fat      </a:t>
            </a:r>
          </a:p>
          <a:p>
            <a:pPr marL="0" indent="0">
              <a:buNone/>
            </a:pPr>
            <a:r>
              <a:rPr lang="en-US" sz="2400" dirty="0"/>
              <a:t>      droplets</a:t>
            </a:r>
          </a:p>
          <a:p>
            <a:pPr>
              <a:buFont typeface="Wingdings" panose="05000000000000000000" pitchFamily="2" charset="2"/>
              <a:buChar char="Ø"/>
            </a:pPr>
            <a:r>
              <a:rPr lang="en-US" sz="2800" dirty="0">
                <a:solidFill>
                  <a:srgbClr val="FF0000"/>
                </a:solidFill>
              </a:rPr>
              <a:t> </a:t>
            </a:r>
            <a:r>
              <a:rPr lang="en-US" sz="2400" dirty="0">
                <a:solidFill>
                  <a:srgbClr val="FF0000"/>
                </a:solidFill>
              </a:rPr>
              <a:t>Lipofuscin pigment ( aged cells </a:t>
            </a:r>
            <a:r>
              <a:rPr lang="en-US" sz="2400" dirty="0" err="1">
                <a:solidFill>
                  <a:srgbClr val="FF0000"/>
                </a:solidFill>
              </a:rPr>
              <a:t>e.g</a:t>
            </a:r>
            <a:r>
              <a:rPr lang="en-US" sz="2400" dirty="0">
                <a:solidFill>
                  <a:srgbClr val="FF0000"/>
                </a:solidFill>
              </a:rPr>
              <a:t> cardiac </a:t>
            </a:r>
            <a:r>
              <a:rPr lang="en-US" sz="2400" dirty="0" err="1">
                <a:solidFill>
                  <a:srgbClr val="FF0000"/>
                </a:solidFill>
              </a:rPr>
              <a:t>ms.</a:t>
            </a:r>
            <a:r>
              <a:rPr lang="en-US" sz="2400" dirty="0">
                <a:solidFill>
                  <a:srgbClr val="FF0000"/>
                </a:solidFill>
              </a:rPr>
              <a:t> cells &amp; nerve cells)</a:t>
            </a:r>
          </a:p>
          <a:p>
            <a:pPr>
              <a:buNone/>
            </a:pPr>
            <a:endParaRPr lang="ar-JO"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13</a:t>
            </a:fld>
            <a:endParaRPr lang="en-US"/>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72000" y="836712"/>
            <a:ext cx="4320480" cy="54726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723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4896544" cy="5793507"/>
          </a:xfrm>
        </p:spPr>
        <p:txBody>
          <a:bodyPr>
            <a:normAutofit/>
          </a:bodyPr>
          <a:lstStyle/>
          <a:p>
            <a:pPr marL="0" indent="0">
              <a:buNone/>
            </a:pPr>
            <a:r>
              <a:rPr lang="en-US" sz="2800" u="sng" dirty="0">
                <a:solidFill>
                  <a:srgbClr val="FF0000"/>
                </a:solidFill>
              </a:rPr>
              <a:t>The hepatocytes has two functional surfaces:</a:t>
            </a:r>
          </a:p>
          <a:p>
            <a:pPr marL="0" indent="0">
              <a:buNone/>
            </a:pPr>
            <a:r>
              <a:rPr lang="en-US" sz="2800" dirty="0"/>
              <a:t>1- the vascular side:</a:t>
            </a:r>
          </a:p>
          <a:p>
            <a:pPr marL="0" indent="0">
              <a:buNone/>
            </a:pPr>
            <a:r>
              <a:rPr lang="en-US" sz="2800" dirty="0"/>
              <a:t>Has long microvilli and faces the </a:t>
            </a:r>
            <a:r>
              <a:rPr lang="en-US" sz="2800" dirty="0" err="1"/>
              <a:t>perisinusoidal</a:t>
            </a:r>
            <a:r>
              <a:rPr lang="en-US" sz="2800" dirty="0"/>
              <a:t> space (space of </a:t>
            </a:r>
            <a:r>
              <a:rPr lang="en-US" sz="2800" dirty="0" err="1"/>
              <a:t>Disse</a:t>
            </a:r>
            <a:r>
              <a:rPr lang="en-US" sz="2800" dirty="0"/>
              <a:t>)</a:t>
            </a:r>
          </a:p>
          <a:p>
            <a:pPr marL="0" indent="0">
              <a:buNone/>
            </a:pPr>
            <a:endParaRPr lang="en-US" sz="2800" dirty="0"/>
          </a:p>
          <a:p>
            <a:pPr marL="0" indent="0">
              <a:buNone/>
            </a:pPr>
            <a:r>
              <a:rPr lang="en-US" sz="2800" dirty="0"/>
              <a:t>2- The intercellular side: </a:t>
            </a:r>
          </a:p>
          <a:p>
            <a:pPr marL="0" indent="0">
              <a:buNone/>
            </a:pPr>
            <a:r>
              <a:rPr lang="en-US" sz="2800" dirty="0"/>
              <a:t>Has short microvilli projecting into the bile canaliculi and is bounded by tight junctions and desmosomes  </a:t>
            </a:r>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14</a:t>
            </a:fld>
            <a:endParaRPr lang="en-US"/>
          </a:p>
        </p:txBody>
      </p:sp>
      <p:pic>
        <p:nvPicPr>
          <p:cNvPr id="1026" name="Picture 2" descr="JaypeeDigital | eBook Reade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932040" y="692696"/>
            <a:ext cx="4104456" cy="5316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45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7504" y="188640"/>
            <a:ext cx="9036496" cy="6336704"/>
          </a:xfrm>
        </p:spPr>
        <p:txBody>
          <a:bodyPr>
            <a:normAutofit/>
          </a:bodyPr>
          <a:lstStyle/>
          <a:p>
            <a:pPr>
              <a:buNone/>
            </a:pPr>
            <a:r>
              <a:rPr lang="en-US" sz="2800" dirty="0"/>
              <a:t>    Liver cells (</a:t>
            </a:r>
            <a:r>
              <a:rPr lang="en-US" sz="2800" dirty="0">
                <a:solidFill>
                  <a:srgbClr val="FF0000"/>
                </a:solidFill>
              </a:rPr>
              <a:t>hepatocytes</a:t>
            </a:r>
            <a:r>
              <a:rPr lang="en-US" sz="2800" dirty="0"/>
              <a:t>) up to the Function they perform are </a:t>
            </a:r>
            <a:r>
              <a:rPr lang="en-US" sz="2800" dirty="0">
                <a:solidFill>
                  <a:srgbClr val="FF0000"/>
                </a:solidFill>
              </a:rPr>
              <a:t>arranged</a:t>
            </a:r>
            <a:r>
              <a:rPr lang="en-US" sz="2800" dirty="0"/>
              <a:t> into either :</a:t>
            </a:r>
          </a:p>
          <a:p>
            <a:pPr>
              <a:buNone/>
            </a:pPr>
            <a:r>
              <a:rPr lang="en-US" sz="2800" dirty="0"/>
              <a:t>1- Classic hepatic lobule</a:t>
            </a:r>
          </a:p>
          <a:p>
            <a:pPr>
              <a:buNone/>
            </a:pPr>
            <a:r>
              <a:rPr lang="en-US" sz="2800" dirty="0"/>
              <a:t>2- Portal lobule</a:t>
            </a:r>
          </a:p>
          <a:p>
            <a:pPr>
              <a:buNone/>
            </a:pPr>
            <a:r>
              <a:rPr lang="en-US" sz="2800" dirty="0"/>
              <a:t>3- Liver acinus</a:t>
            </a:r>
          </a:p>
          <a:p>
            <a:pPr>
              <a:buNone/>
            </a:pPr>
            <a:endParaRPr lang="ar-JO" sz="2800" dirty="0"/>
          </a:p>
        </p:txBody>
      </p:sp>
      <p:sp>
        <p:nvSpPr>
          <p:cNvPr id="3" name="Footer Placeholder 2"/>
          <p:cNvSpPr>
            <a:spLocks noGrp="1"/>
          </p:cNvSpPr>
          <p:nvPr>
            <p:ph type="ftr" sz="quarter" idx="11"/>
          </p:nvPr>
        </p:nvSpPr>
        <p:spPr/>
        <p:txBody>
          <a:bodyPr/>
          <a:lstStyle/>
          <a:p>
            <a:r>
              <a:rPr lang="es-ES"/>
              <a:t>Pro. Dr Hala El- mazar </a:t>
            </a: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15</a:t>
            </a:fld>
            <a:endParaRPr lang="en-US"/>
          </a:p>
        </p:txBody>
      </p:sp>
      <p:pic>
        <p:nvPicPr>
          <p:cNvPr id="2054" name="Picture 6" descr="https://openi.nlm.nih.gov/imgs/512/182/3187731/3187731_1476-511X-10-166-1.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3528" y="2852936"/>
            <a:ext cx="3096344" cy="3334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Cancers | Free Full-Text | Liver Cancer: Current and Future Trends Using  Biomaterials"/>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35896" y="1628800"/>
            <a:ext cx="5328592" cy="47275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553200"/>
          </a:xfrm>
        </p:spPr>
        <p:txBody>
          <a:bodyPr>
            <a:normAutofit/>
          </a:bodyPr>
          <a:lstStyle/>
          <a:p>
            <a:pPr>
              <a:buNone/>
            </a:pPr>
            <a:r>
              <a:rPr lang="en-US" sz="2800" dirty="0"/>
              <a:t>                          </a:t>
            </a:r>
            <a:r>
              <a:rPr lang="en-US" sz="2800" b="1" u="sng" dirty="0"/>
              <a:t>1- Classic hepatic lobule</a:t>
            </a:r>
          </a:p>
          <a:p>
            <a:r>
              <a:rPr lang="en-US" sz="2800" dirty="0"/>
              <a:t>Hexagonal or polygonal in shape (cross section)</a:t>
            </a:r>
          </a:p>
          <a:p>
            <a:r>
              <a:rPr lang="en-US" sz="2800" dirty="0"/>
              <a:t>Surrounded with thick C.T. septa in pig’s liver</a:t>
            </a:r>
          </a:p>
          <a:p>
            <a:r>
              <a:rPr lang="en-US" sz="2800" dirty="0"/>
              <a:t>Each lobule has 3-6 portal areas (</a:t>
            </a:r>
            <a:r>
              <a:rPr lang="en-US" sz="2800" b="1" dirty="0"/>
              <a:t>portal triads</a:t>
            </a:r>
            <a:r>
              <a:rPr lang="en-US" sz="2800" dirty="0"/>
              <a:t>) at its periphery, and </a:t>
            </a:r>
            <a:r>
              <a:rPr lang="en-US" sz="2800" b="1" dirty="0"/>
              <a:t>central vein </a:t>
            </a:r>
            <a:r>
              <a:rPr lang="en-US" sz="2800" dirty="0"/>
              <a:t>(CV) at its center</a:t>
            </a:r>
          </a:p>
        </p:txBody>
      </p:sp>
      <p:sp>
        <p:nvSpPr>
          <p:cNvPr id="4" name="Slide Number Placeholder 3"/>
          <p:cNvSpPr>
            <a:spLocks noGrp="1"/>
          </p:cNvSpPr>
          <p:nvPr>
            <p:ph type="sldNum" sz="quarter" idx="12"/>
          </p:nvPr>
        </p:nvSpPr>
        <p:spPr/>
        <p:txBody>
          <a:bodyPr/>
          <a:lstStyle/>
          <a:p>
            <a:fld id="{8F38FA9A-6493-483A-A8CE-597B6A2EBDD7}" type="slidenum">
              <a:rPr lang="en-US" smtClean="0"/>
              <a:pPr/>
              <a:t>16</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Content Placeholder 3" descr="Liver Histology"/>
          <p:cNvPicPr>
            <a:picLocks/>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5536" y="2928934"/>
            <a:ext cx="4608512" cy="3655480"/>
          </a:xfrm>
          <a:prstGeom prst="rect">
            <a:avLst/>
          </a:prstGeom>
          <a:noFill/>
          <a:ln>
            <a:solidFill>
              <a:schemeClr val="tx1"/>
            </a:solidFill>
          </a:ln>
        </p:spPr>
      </p:pic>
      <p:pic>
        <p:nvPicPr>
          <p:cNvPr id="7" name="Picture 6" descr="http://wps.aw.com/wps/media/tmp/labeling/14525458_dyn.jpg"/>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4192" t="2670" r="11832" b="6851"/>
          <a:stretch/>
        </p:blipFill>
        <p:spPr bwMode="auto">
          <a:xfrm>
            <a:off x="5436094" y="3016696"/>
            <a:ext cx="3528394" cy="3198385"/>
          </a:xfrm>
          <a:prstGeom prst="rect">
            <a:avLst/>
          </a:prstGeom>
          <a:noFill/>
          <a:ln w="9525">
            <a:noFill/>
            <a:miter lim="800000"/>
            <a:headEnd/>
            <a:tailEnd/>
          </a:ln>
        </p:spPr>
      </p:pic>
      <p:sp>
        <p:nvSpPr>
          <p:cNvPr id="8" name="TextBox 7"/>
          <p:cNvSpPr txBox="1"/>
          <p:nvPr/>
        </p:nvSpPr>
        <p:spPr>
          <a:xfrm>
            <a:off x="6643702" y="6215082"/>
            <a:ext cx="1323889" cy="369332"/>
          </a:xfrm>
          <a:prstGeom prst="rect">
            <a:avLst/>
          </a:prstGeom>
          <a:noFill/>
        </p:spPr>
        <p:txBody>
          <a:bodyPr wrap="none" rtlCol="1">
            <a:spAutoFit/>
          </a:bodyPr>
          <a:lstStyle/>
          <a:p>
            <a:r>
              <a:rPr lang="en-US" b="1" dirty="0"/>
              <a:t>Portal areas</a:t>
            </a:r>
            <a:endParaRPr lang="ar-JO" b="1" dirty="0"/>
          </a:p>
        </p:txBody>
      </p:sp>
      <p:sp>
        <p:nvSpPr>
          <p:cNvPr id="2" name="TextBox 1"/>
          <p:cNvSpPr txBox="1"/>
          <p:nvPr/>
        </p:nvSpPr>
        <p:spPr>
          <a:xfrm>
            <a:off x="6738925" y="2636912"/>
            <a:ext cx="1073435" cy="307777"/>
          </a:xfrm>
          <a:prstGeom prst="rect">
            <a:avLst/>
          </a:prstGeom>
          <a:noFill/>
        </p:spPr>
        <p:txBody>
          <a:bodyPr wrap="none" rtlCol="0">
            <a:spAutoFit/>
          </a:bodyPr>
          <a:lstStyle/>
          <a:p>
            <a:r>
              <a:rPr lang="en-US" sz="1400" b="1" dirty="0"/>
              <a:t>Central vein</a:t>
            </a:r>
          </a:p>
        </p:txBody>
      </p:sp>
      <p:cxnSp>
        <p:nvCxnSpPr>
          <p:cNvPr id="10" name="Straight Arrow Connector 9"/>
          <p:cNvCxnSpPr/>
          <p:nvPr/>
        </p:nvCxnSpPr>
        <p:spPr>
          <a:xfrm>
            <a:off x="7236296" y="3016697"/>
            <a:ext cx="0" cy="62832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Left Brace 11"/>
          <p:cNvSpPr/>
          <p:nvPr/>
        </p:nvSpPr>
        <p:spPr>
          <a:xfrm>
            <a:off x="5076056" y="4077072"/>
            <a:ext cx="360039" cy="1440160"/>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153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572272"/>
          </a:xfrm>
        </p:spPr>
        <p:txBody>
          <a:bodyPr>
            <a:normAutofit/>
          </a:bodyPr>
          <a:lstStyle/>
          <a:p>
            <a:pPr>
              <a:buNone/>
            </a:pPr>
            <a:r>
              <a:rPr lang="en-US" sz="2800" b="1" u="sng" dirty="0"/>
              <a:t>Portal areas (tracts):</a:t>
            </a:r>
            <a:r>
              <a:rPr lang="en-US" sz="2800" dirty="0"/>
              <a:t>     Each contains :</a:t>
            </a:r>
          </a:p>
          <a:p>
            <a:pPr marL="514350" indent="-514350">
              <a:buFont typeface="+mj-lt"/>
              <a:buAutoNum type="arabicPeriod"/>
            </a:pPr>
            <a:r>
              <a:rPr lang="en-US" sz="2800" dirty="0"/>
              <a:t>A branch of portal vein: widest with thin wall</a:t>
            </a:r>
          </a:p>
          <a:p>
            <a:pPr marL="514350" indent="-514350">
              <a:buFont typeface="+mj-lt"/>
              <a:buAutoNum type="arabicPeriod"/>
            </a:pPr>
            <a:r>
              <a:rPr lang="en-US" sz="2800" dirty="0"/>
              <a:t>A branch of hepatic artery: rounded with narrow lumen</a:t>
            </a:r>
          </a:p>
          <a:p>
            <a:pPr marL="514350" indent="-514350">
              <a:buFont typeface="+mj-lt"/>
              <a:buAutoNum type="arabicPeriod"/>
            </a:pPr>
            <a:r>
              <a:rPr lang="en-US" sz="2800" dirty="0"/>
              <a:t>A branch of bile duct: lined with cubical epithelium</a:t>
            </a:r>
          </a:p>
          <a:p>
            <a:pPr marL="514350" indent="-514350">
              <a:buFont typeface="+mj-lt"/>
              <a:buAutoNum type="arabicPeriod"/>
            </a:pPr>
            <a:r>
              <a:rPr lang="en-US" sz="2800" dirty="0"/>
              <a:t>Lymph vessel</a:t>
            </a:r>
          </a:p>
          <a:p>
            <a:pPr>
              <a:buNone/>
            </a:pPr>
            <a:endParaRPr lang="ar-JO" sz="2800"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17</a:t>
            </a:fld>
            <a:endParaRPr lang="en-US"/>
          </a:p>
        </p:txBody>
      </p:sp>
      <p:pic>
        <p:nvPicPr>
          <p:cNvPr id="6" name="Picture 5" descr="http://legacy.owensboro.kctcs.edu/gcaplan/anat2/notes/Image488.gif"/>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Lst>
          </a:blip>
          <a:srcRect/>
          <a:stretch>
            <a:fillRect/>
          </a:stretch>
        </p:blipFill>
        <p:spPr bwMode="auto">
          <a:xfrm>
            <a:off x="2000232" y="3098600"/>
            <a:ext cx="5572164" cy="3714776"/>
          </a:xfrm>
          <a:prstGeom prst="rect">
            <a:avLst/>
          </a:prstGeom>
          <a:noFill/>
          <a:ln w="9525">
            <a:solidFill>
              <a:schemeClr val="tx1"/>
            </a:solidFill>
            <a:miter lim="800000"/>
            <a:headEnd/>
            <a:tailEnd/>
          </a:ln>
        </p:spPr>
      </p:pic>
      <p:sp>
        <p:nvSpPr>
          <p:cNvPr id="7" name="Donut 6"/>
          <p:cNvSpPr/>
          <p:nvPr/>
        </p:nvSpPr>
        <p:spPr>
          <a:xfrm>
            <a:off x="2488898" y="4077072"/>
            <a:ext cx="642942" cy="428628"/>
          </a:xfrm>
          <a:prstGeom prst="donut">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solidFill>
                <a:schemeClr val="tx1"/>
              </a:solidFill>
            </a:endParaRPr>
          </a:p>
        </p:txBody>
      </p:sp>
      <p:sp>
        <p:nvSpPr>
          <p:cNvPr id="8" name="TextBox 7"/>
          <p:cNvSpPr txBox="1"/>
          <p:nvPr/>
        </p:nvSpPr>
        <p:spPr>
          <a:xfrm>
            <a:off x="500034" y="3574757"/>
            <a:ext cx="1428760" cy="646331"/>
          </a:xfrm>
          <a:prstGeom prst="rect">
            <a:avLst/>
          </a:prstGeom>
          <a:noFill/>
        </p:spPr>
        <p:txBody>
          <a:bodyPr wrap="square" rtlCol="1">
            <a:spAutoFit/>
          </a:bodyPr>
          <a:lstStyle/>
          <a:p>
            <a:r>
              <a:rPr lang="en-US" b="1" dirty="0"/>
              <a:t>Branch of lymph vessel </a:t>
            </a:r>
          </a:p>
        </p:txBody>
      </p:sp>
      <p:cxnSp>
        <p:nvCxnSpPr>
          <p:cNvPr id="10" name="Straight Arrow Connector 9"/>
          <p:cNvCxnSpPr/>
          <p:nvPr/>
        </p:nvCxnSpPr>
        <p:spPr>
          <a:xfrm>
            <a:off x="1857356" y="4078782"/>
            <a:ext cx="571504" cy="214314"/>
          </a:xfrm>
          <a:prstGeom prst="straightConnector1">
            <a:avLst/>
          </a:prstGeom>
          <a:ln w="28575">
            <a:solidFill>
              <a:schemeClr val="tx1"/>
            </a:solidFill>
            <a:headEnd w="med" len="lg"/>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7" idx="2"/>
          </p:cNvCxnSpPr>
          <p:nvPr/>
        </p:nvCxnSpPr>
        <p:spPr>
          <a:xfrm>
            <a:off x="2488898" y="4291386"/>
            <a:ext cx="0" cy="505766"/>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31840" y="4293096"/>
            <a:ext cx="0" cy="252883"/>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791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5840435"/>
          </a:xfrm>
        </p:spPr>
        <p:txBody>
          <a:bodyPr/>
          <a:lstStyle/>
          <a:p>
            <a:r>
              <a:rPr lang="en-US" sz="2800" b="1" dirty="0"/>
              <a:t>Bile canaliculi </a:t>
            </a:r>
            <a:r>
              <a:rPr lang="en-US" sz="2800" dirty="0"/>
              <a:t>present </a:t>
            </a:r>
            <a:r>
              <a:rPr lang="en-US" sz="2800" u="sng" dirty="0">
                <a:solidFill>
                  <a:srgbClr val="FF0000"/>
                </a:solidFill>
              </a:rPr>
              <a:t>within the plates </a:t>
            </a:r>
            <a:r>
              <a:rPr lang="en-US" sz="2800" dirty="0"/>
              <a:t>in-between adjacent hepatocytes, they drain</a:t>
            </a:r>
            <a:r>
              <a:rPr lang="en-US" sz="2800" b="1" dirty="0"/>
              <a:t> </a:t>
            </a:r>
            <a:r>
              <a:rPr lang="en-US" sz="2800" b="1" u="sng" dirty="0"/>
              <a:t>bile</a:t>
            </a:r>
            <a:r>
              <a:rPr lang="en-US" sz="2800" b="1" dirty="0"/>
              <a:t> </a:t>
            </a:r>
            <a:r>
              <a:rPr lang="en-US" sz="2800" dirty="0"/>
              <a:t>into the bile ducts in portal areas</a:t>
            </a:r>
            <a:endParaRPr lang="ar-JO" sz="2800" dirty="0"/>
          </a:p>
          <a:p>
            <a:pPr>
              <a:buNone/>
            </a:pPr>
            <a:endParaRPr lang="ar-JO"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18</a:t>
            </a:fld>
            <a:endParaRPr lang="en-US"/>
          </a:p>
        </p:txBody>
      </p:sp>
      <p:pic>
        <p:nvPicPr>
          <p:cNvPr id="64514" name="Picture 2" descr="http://www.bioscience.org/2009/v14/af/3576/fig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rcRect/>
          <a:stretch>
            <a:fillRect/>
          </a:stretch>
        </p:blipFill>
        <p:spPr bwMode="auto">
          <a:xfrm>
            <a:off x="857224" y="1857364"/>
            <a:ext cx="7429552" cy="4357718"/>
          </a:xfrm>
          <a:prstGeom prst="rect">
            <a:avLst/>
          </a:prstGeom>
          <a:noFill/>
          <a:ln>
            <a:solidFill>
              <a:schemeClr val="tx1"/>
            </a:solidFill>
          </a:ln>
        </p:spPr>
      </p:pic>
      <p:cxnSp>
        <p:nvCxnSpPr>
          <p:cNvPr id="6" name="Straight Arrow Connector 5"/>
          <p:cNvCxnSpPr/>
          <p:nvPr/>
        </p:nvCxnSpPr>
        <p:spPr>
          <a:xfrm>
            <a:off x="467544" y="2132856"/>
            <a:ext cx="720080" cy="72008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28600"/>
            <a:ext cx="9144000" cy="6629400"/>
          </a:xfrm>
        </p:spPr>
        <p:txBody>
          <a:bodyPr>
            <a:normAutofit/>
          </a:bodyPr>
          <a:lstStyle/>
          <a:p>
            <a:pPr marL="0" indent="0">
              <a:buNone/>
            </a:pPr>
            <a:r>
              <a:rPr lang="en-US" sz="2800" b="1" dirty="0"/>
              <a:t>                 </a:t>
            </a:r>
            <a:r>
              <a:rPr lang="en-US" sz="2800" b="1" u="sng" dirty="0"/>
              <a:t>Liver sinusoids and space of Disse</a:t>
            </a:r>
          </a:p>
          <a:p>
            <a:pPr marL="0" indent="0">
              <a:buNone/>
            </a:pPr>
            <a:r>
              <a:rPr lang="en-US" sz="2800" b="1" u="sng" dirty="0">
                <a:solidFill>
                  <a:srgbClr val="FF0000"/>
                </a:solidFill>
              </a:rPr>
              <a:t>A- Liver sinusoids</a:t>
            </a:r>
          </a:p>
          <a:p>
            <a:r>
              <a:rPr lang="en-US" sz="2800" dirty="0"/>
              <a:t>Minute blood channels present </a:t>
            </a:r>
            <a:r>
              <a:rPr lang="en-US" sz="2800" b="1" u="sng" dirty="0"/>
              <a:t>between</a:t>
            </a:r>
            <a:r>
              <a:rPr lang="en-US" sz="2800" dirty="0"/>
              <a:t> plates /cords of liver cells (</a:t>
            </a:r>
            <a:r>
              <a:rPr lang="en-US" sz="2800" dirty="0">
                <a:solidFill>
                  <a:srgbClr val="FF0000"/>
                </a:solidFill>
              </a:rPr>
              <a:t>hepatocytes never exposed to fully oxygenated blood)</a:t>
            </a:r>
          </a:p>
          <a:p>
            <a:r>
              <a:rPr lang="en-US" sz="2800" dirty="0"/>
              <a:t>Transport blood from branches of portal vein &amp; hepatic artery in portal area toward central veins (mixed blood)</a:t>
            </a:r>
          </a:p>
          <a:p>
            <a:pPr marL="0" indent="0">
              <a:buNone/>
            </a:pPr>
            <a:endParaRPr lang="en-US" sz="2800" dirty="0"/>
          </a:p>
        </p:txBody>
      </p:sp>
      <p:sp>
        <p:nvSpPr>
          <p:cNvPr id="3" name="Slide Number Placeholder 2"/>
          <p:cNvSpPr>
            <a:spLocks noGrp="1"/>
          </p:cNvSpPr>
          <p:nvPr>
            <p:ph type="sldNum" sz="quarter" idx="12"/>
          </p:nvPr>
        </p:nvSpPr>
        <p:spPr/>
        <p:txBody>
          <a:bodyPr/>
          <a:lstStyle/>
          <a:p>
            <a:fld id="{8F38FA9A-6493-483A-A8CE-597B6A2EBDD7}" type="slidenum">
              <a:rPr lang="en-US" smtClean="0"/>
              <a:pPr/>
              <a:t>19</a:t>
            </a:fld>
            <a:endParaRPr lang="en-US"/>
          </a:p>
        </p:txBody>
      </p:sp>
      <p:sp>
        <p:nvSpPr>
          <p:cNvPr id="4" name="Footer Placeholder 3"/>
          <p:cNvSpPr>
            <a:spLocks noGrp="1"/>
          </p:cNvSpPr>
          <p:nvPr>
            <p:ph type="ftr" sz="quarter" idx="11"/>
          </p:nvPr>
        </p:nvSpPr>
        <p:spPr/>
        <p:txBody>
          <a:bodyPr/>
          <a:lstStyle/>
          <a:p>
            <a:r>
              <a:rPr lang="es-ES"/>
              <a:t>Pro. Dr Hala El- mazar </a:t>
            </a:r>
            <a:endParaRPr lang="en-US"/>
          </a:p>
        </p:txBody>
      </p:sp>
      <p:pic>
        <p:nvPicPr>
          <p:cNvPr id="23554" name="Picture 2" descr="http://t1.gstatic.com/images?q=tbn:ANd9GcQl88HQKMv8LD1niroxNgpPKnbcCNoaD4vja_wA7IyGoPIPvZl7"/>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Lst>
          </a:blip>
          <a:srcRect/>
          <a:stretch>
            <a:fillRect/>
          </a:stretch>
        </p:blipFill>
        <p:spPr bwMode="auto">
          <a:xfrm>
            <a:off x="504373" y="3645025"/>
            <a:ext cx="3643338" cy="2486478"/>
          </a:xfrm>
          <a:prstGeom prst="rect">
            <a:avLst/>
          </a:prstGeom>
          <a:noFill/>
          <a:ln>
            <a:solidFill>
              <a:schemeClr val="tx1"/>
            </a:solidFill>
          </a:ln>
        </p:spPr>
      </p:pic>
      <p:pic>
        <p:nvPicPr>
          <p:cNvPr id="7"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88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14875" y="3645024"/>
            <a:ext cx="3786215" cy="2448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201581" y="6131502"/>
            <a:ext cx="2831929" cy="338554"/>
          </a:xfrm>
          <a:prstGeom prst="rect">
            <a:avLst/>
          </a:prstGeom>
        </p:spPr>
        <p:txBody>
          <a:bodyPr wrap="none">
            <a:spAutoFit/>
          </a:bodyPr>
          <a:lstStyle/>
          <a:p>
            <a:r>
              <a:rPr lang="en-US" sz="1600" b="1" dirty="0"/>
              <a:t>The flow of blood is centripetal</a:t>
            </a:r>
          </a:p>
        </p:txBody>
      </p:sp>
    </p:spTree>
    <p:extLst>
      <p:ext uri="{BB962C8B-B14F-4D97-AF65-F5344CB8AC3E}">
        <p14:creationId xmlns:p14="http://schemas.microsoft.com/office/powerpoint/2010/main" val="217159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anim calcmode="lin" valueType="num">
                                      <p:cBhvr>
                                        <p:cTn id="2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857916"/>
          </a:xfrm>
        </p:spPr>
        <p:txBody>
          <a:bodyPr>
            <a:normAutofit/>
          </a:bodyPr>
          <a:lstStyle/>
          <a:p>
            <a:pPr>
              <a:buNone/>
            </a:pPr>
            <a:r>
              <a:rPr lang="en-US" sz="5400" dirty="0"/>
              <a:t>                    Liver</a:t>
            </a:r>
            <a:endParaRPr lang="ar-JO" sz="5400"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a:t>
            </a:fld>
            <a:endParaRPr lang="en-US"/>
          </a:p>
        </p:txBody>
      </p:sp>
      <p:pic>
        <p:nvPicPr>
          <p:cNvPr id="60418" name="Picture 2" descr="http://www.tnaweer.com/imgcache/2012/1326712835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t="2393"/>
          <a:stretch/>
        </p:blipFill>
        <p:spPr bwMode="auto">
          <a:xfrm>
            <a:off x="1763688" y="1661374"/>
            <a:ext cx="5000660" cy="4264535"/>
          </a:xfrm>
          <a:prstGeom prst="rect">
            <a:avLst/>
          </a:prstGeom>
          <a:noFill/>
          <a:ln>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50106"/>
          </a:xfrm>
        </p:spPr>
        <p:txBody>
          <a:bodyPr>
            <a:normAutofit/>
          </a:bodyPr>
          <a:lstStyle/>
          <a:p>
            <a:r>
              <a:rPr lang="en-US" sz="3200" u="sng" dirty="0">
                <a:solidFill>
                  <a:srgbClr val="FF0000"/>
                </a:solidFill>
              </a:rPr>
              <a:t>Drainage of liver sinusoids</a:t>
            </a:r>
          </a:p>
        </p:txBody>
      </p:sp>
      <p:sp>
        <p:nvSpPr>
          <p:cNvPr id="3" name="Content Placeholder 2"/>
          <p:cNvSpPr>
            <a:spLocks noGrp="1"/>
          </p:cNvSpPr>
          <p:nvPr>
            <p:ph idx="1"/>
          </p:nvPr>
        </p:nvSpPr>
        <p:spPr>
          <a:xfrm>
            <a:off x="457200" y="980728"/>
            <a:ext cx="4114800" cy="5375622"/>
          </a:xfrm>
        </p:spPr>
        <p:txBody>
          <a:bodyPr/>
          <a:lstStyle/>
          <a:p>
            <a:r>
              <a:rPr lang="en-US" sz="2800" dirty="0"/>
              <a:t>Liver sinusoids</a:t>
            </a:r>
          </a:p>
          <a:p>
            <a:pPr marL="0" indent="0">
              <a:buNone/>
            </a:pPr>
            <a:r>
              <a:rPr lang="en-US" sz="2800" dirty="0"/>
              <a:t>           ↓</a:t>
            </a:r>
          </a:p>
          <a:p>
            <a:r>
              <a:rPr lang="en-US" sz="2800" dirty="0"/>
              <a:t>Central vein</a:t>
            </a:r>
          </a:p>
          <a:p>
            <a:pPr marL="0" indent="0">
              <a:buNone/>
            </a:pPr>
            <a:r>
              <a:rPr lang="en-US" sz="2800" dirty="0"/>
              <a:t>           ↓</a:t>
            </a:r>
          </a:p>
          <a:p>
            <a:r>
              <a:rPr lang="en-US" sz="2800" dirty="0"/>
              <a:t>Hepatic vein</a:t>
            </a:r>
          </a:p>
          <a:p>
            <a:pPr marL="0" indent="0">
              <a:buNone/>
            </a:pPr>
            <a:r>
              <a:rPr lang="en-US" sz="2800" dirty="0"/>
              <a:t>           ↓</a:t>
            </a:r>
          </a:p>
          <a:p>
            <a:r>
              <a:rPr lang="en-US" sz="2800" dirty="0"/>
              <a:t>Inferior vena cava</a:t>
            </a:r>
          </a:p>
          <a:p>
            <a:pPr marL="0" indent="0">
              <a:buNone/>
            </a:pPr>
            <a:r>
              <a:rPr lang="en-US" sz="2800" dirty="0"/>
              <a:t>           ↓</a:t>
            </a:r>
          </a:p>
          <a:p>
            <a:r>
              <a:rPr lang="en-US" sz="2800" dirty="0"/>
              <a:t>Right atrium of hea</a:t>
            </a:r>
            <a:r>
              <a:rPr lang="en-US" dirty="0"/>
              <a:t>rt</a:t>
            </a:r>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20</a:t>
            </a:fld>
            <a:endParaRPr lang="en-US"/>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4283968" y="1124745"/>
            <a:ext cx="4608512" cy="4680519"/>
          </a:xfrm>
          <a:prstGeom prst="rect">
            <a:avLst/>
          </a:prstGeom>
          <a:ln>
            <a:solidFill>
              <a:schemeClr val="tx1"/>
            </a:solidFill>
          </a:ln>
        </p:spPr>
      </p:pic>
    </p:spTree>
    <p:extLst>
      <p:ext uri="{BB962C8B-B14F-4D97-AF65-F5344CB8AC3E}">
        <p14:creationId xmlns:p14="http://schemas.microsoft.com/office/powerpoint/2010/main" val="1194770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0"/>
            <a:ext cx="8715436" cy="6858000"/>
          </a:xfrm>
        </p:spPr>
        <p:txBody>
          <a:bodyPr/>
          <a:lstStyle/>
          <a:p>
            <a:r>
              <a:rPr lang="en-US" sz="2800" u="sng" dirty="0"/>
              <a:t>Lining of blood sinusoids consists of: </a:t>
            </a:r>
          </a:p>
          <a:p>
            <a:pPr>
              <a:buFont typeface="Wingdings" pitchFamily="2" charset="2"/>
              <a:buChar char="ü"/>
            </a:pPr>
            <a:r>
              <a:rPr lang="en-US" sz="2800" dirty="0">
                <a:solidFill>
                  <a:srgbClr val="FF0000"/>
                </a:solidFill>
              </a:rPr>
              <a:t>fenestrated endothelial cells</a:t>
            </a:r>
          </a:p>
          <a:p>
            <a:pPr marL="0" indent="0">
              <a:buNone/>
            </a:pPr>
            <a:r>
              <a:rPr lang="en-US" sz="2800" dirty="0">
                <a:solidFill>
                  <a:srgbClr val="FF0000"/>
                </a:solidFill>
              </a:rPr>
              <a:t>    has no diaphragm  </a:t>
            </a:r>
          </a:p>
          <a:p>
            <a:pPr>
              <a:buFont typeface="Wingdings" pitchFamily="2" charset="2"/>
              <a:buChar char="ü"/>
            </a:pPr>
            <a:r>
              <a:rPr lang="en-US" sz="2800" dirty="0">
                <a:solidFill>
                  <a:srgbClr val="FF0000"/>
                </a:solidFill>
              </a:rPr>
              <a:t>Discontinuous  basal lamina</a:t>
            </a:r>
          </a:p>
          <a:p>
            <a:pPr>
              <a:buFont typeface="Wingdings" pitchFamily="2" charset="2"/>
              <a:buChar char="ü"/>
            </a:pPr>
            <a:r>
              <a:rPr lang="en-US" sz="2800" dirty="0">
                <a:solidFill>
                  <a:srgbClr val="FF0000"/>
                </a:solidFill>
              </a:rPr>
              <a:t>Kupffer cells </a:t>
            </a:r>
          </a:p>
          <a:p>
            <a:pPr>
              <a:buFont typeface="Wingdings" pitchFamily="2" charset="2"/>
              <a:buChar char="ü"/>
            </a:pPr>
            <a:r>
              <a:rPr lang="en-US" sz="2800" dirty="0">
                <a:solidFill>
                  <a:srgbClr val="FF0000"/>
                </a:solidFill>
              </a:rPr>
              <a:t>Pit cells</a:t>
            </a:r>
            <a:endParaRPr lang="en-US" sz="2800" dirty="0"/>
          </a:p>
          <a:p>
            <a:r>
              <a:rPr lang="en-US" sz="2800" dirty="0"/>
              <a:t>The wall of the sinusoids is separated from the hepatocytes by a space called </a:t>
            </a:r>
            <a:r>
              <a:rPr lang="en-US" sz="2800" b="1" dirty="0"/>
              <a:t>space of </a:t>
            </a:r>
            <a:r>
              <a:rPr lang="en-US" sz="2800" b="1" dirty="0" err="1"/>
              <a:t>Disse</a:t>
            </a:r>
            <a:endParaRPr lang="en-US" sz="2800" b="1" dirty="0"/>
          </a:p>
          <a:p>
            <a:pPr>
              <a:buNone/>
            </a:pPr>
            <a:endParaRPr lang="ar-JO"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21</a:t>
            </a:fld>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6740" r="1178"/>
          <a:stretch/>
        </p:blipFill>
        <p:spPr bwMode="auto">
          <a:xfrm>
            <a:off x="5148064" y="620688"/>
            <a:ext cx="3816424" cy="23566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907704" y="4077072"/>
            <a:ext cx="5328591" cy="2634360"/>
            <a:chOff x="1907704" y="4077072"/>
            <a:chExt cx="5328591" cy="2634360"/>
          </a:xfrm>
        </p:grpSpPr>
        <p:pic>
          <p:nvPicPr>
            <p:cNvPr id="5122" name="Picture 2" descr="Liver sinusoid on a chip - ScienceDirect">
              <a:extLst>
                <a:ext uri="{FF2B5EF4-FFF2-40B4-BE49-F238E27FC236}">
                  <a16:creationId xmlns:a16="http://schemas.microsoft.com/office/drawing/2014/main" id="{5125C9A3-CBB0-4E8F-8EAE-86834013F1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4314" r="-2846"/>
            <a:stretch/>
          </p:blipFill>
          <p:spPr bwMode="auto">
            <a:xfrm>
              <a:off x="1907704" y="4077072"/>
              <a:ext cx="5328591" cy="2634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48E361D3-FED9-4232-B2D8-563EEAFBE5CB}"/>
                </a:ext>
              </a:extLst>
            </p:cNvPr>
            <p:cNvCxnSpPr>
              <a:cxnSpLocks/>
            </p:cNvCxnSpPr>
            <p:nvPr/>
          </p:nvCxnSpPr>
          <p:spPr>
            <a:xfrm flipH="1">
              <a:off x="6444208" y="4171506"/>
              <a:ext cx="108992" cy="1345726"/>
            </a:xfrm>
            <a:prstGeom prst="straightConnector1">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2213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28600"/>
            <a:ext cx="9036496" cy="6324600"/>
          </a:xfrm>
        </p:spPr>
        <p:txBody>
          <a:bodyPr>
            <a:normAutofit fontScale="92500" lnSpcReduction="10000"/>
          </a:bodyPr>
          <a:lstStyle/>
          <a:p>
            <a:pPr marL="0" indent="0">
              <a:buNone/>
            </a:pPr>
            <a:r>
              <a:rPr lang="en-US" sz="3000" b="1" u="sng" dirty="0"/>
              <a:t>Endothelial cells lining of liver sinusoids:</a:t>
            </a:r>
            <a:r>
              <a:rPr lang="en-US" sz="3000" b="1" dirty="0"/>
              <a:t> </a:t>
            </a:r>
          </a:p>
          <a:p>
            <a:r>
              <a:rPr lang="en-US" sz="3000" dirty="0"/>
              <a:t>Flat cells, contain many holes ( fenestrae) to allow free passage of molecules between blood and </a:t>
            </a:r>
            <a:r>
              <a:rPr lang="en-US" sz="3000" dirty="0" err="1"/>
              <a:t>peri</a:t>
            </a:r>
            <a:r>
              <a:rPr lang="en-US" sz="3000" dirty="0"/>
              <a:t>-sinusoidal space of Disse</a:t>
            </a:r>
          </a:p>
          <a:p>
            <a:pPr marL="0" indent="0">
              <a:buNone/>
            </a:pPr>
            <a:endParaRPr lang="en-US" sz="3000" dirty="0"/>
          </a:p>
          <a:p>
            <a:pPr marL="0" indent="0">
              <a:buNone/>
            </a:pPr>
            <a:endParaRPr lang="en-US" sz="3000" b="1" dirty="0"/>
          </a:p>
          <a:p>
            <a:pPr marL="0" indent="0">
              <a:buNone/>
            </a:pPr>
            <a:endParaRPr lang="en-US" sz="3000" b="1" dirty="0"/>
          </a:p>
          <a:p>
            <a:pPr marL="0" indent="0">
              <a:buNone/>
            </a:pPr>
            <a:endParaRPr lang="en-US" sz="3000" b="1" dirty="0"/>
          </a:p>
          <a:p>
            <a:pPr marL="0" indent="0">
              <a:buNone/>
            </a:pPr>
            <a:r>
              <a:rPr lang="en-US" sz="3000" b="1" u="sng" dirty="0" err="1"/>
              <a:t>Kupffer</a:t>
            </a:r>
            <a:r>
              <a:rPr lang="en-US" sz="3000" b="1" u="sng" dirty="0"/>
              <a:t> cells: </a:t>
            </a:r>
          </a:p>
          <a:p>
            <a:r>
              <a:rPr lang="en-US" sz="3000" dirty="0">
                <a:solidFill>
                  <a:srgbClr val="FF0000"/>
                </a:solidFill>
              </a:rPr>
              <a:t>Macrophages (Fixed)</a:t>
            </a:r>
            <a:r>
              <a:rPr lang="en-US" sz="3000" dirty="0"/>
              <a:t> , large cells with </a:t>
            </a:r>
            <a:r>
              <a:rPr lang="en-US" sz="3000" dirty="0">
                <a:solidFill>
                  <a:srgbClr val="FF0000"/>
                </a:solidFill>
              </a:rPr>
              <a:t>large oval nucleus </a:t>
            </a:r>
            <a:r>
              <a:rPr lang="en-US" sz="3000" dirty="0"/>
              <a:t>and numerous </a:t>
            </a:r>
            <a:r>
              <a:rPr lang="en-US" sz="3000" dirty="0">
                <a:solidFill>
                  <a:srgbClr val="FF0000"/>
                </a:solidFill>
              </a:rPr>
              <a:t>cytoplasmic processes</a:t>
            </a:r>
            <a:r>
              <a:rPr lang="en-US" sz="3000" dirty="0"/>
              <a:t>. Seen in </a:t>
            </a:r>
            <a:r>
              <a:rPr lang="en-US" sz="3000" b="1" dirty="0">
                <a:solidFill>
                  <a:srgbClr val="FF0000"/>
                </a:solidFill>
              </a:rPr>
              <a:t>the blood sinusoids</a:t>
            </a:r>
            <a:r>
              <a:rPr lang="en-US" sz="3000" dirty="0"/>
              <a:t> and in between endothelial cells. Their cytoplasm contain lysosomes, </a:t>
            </a:r>
            <a:r>
              <a:rPr lang="en-US" sz="3000" dirty="0" err="1"/>
              <a:t>pinocytotic</a:t>
            </a:r>
            <a:r>
              <a:rPr lang="en-US" sz="3000" dirty="0"/>
              <a:t> and phagocytic vesicles.</a:t>
            </a:r>
          </a:p>
        </p:txBody>
      </p:sp>
      <p:sp>
        <p:nvSpPr>
          <p:cNvPr id="4" name="Slide Number Placeholder 3"/>
          <p:cNvSpPr>
            <a:spLocks noGrp="1"/>
          </p:cNvSpPr>
          <p:nvPr>
            <p:ph type="sldNum" sz="quarter" idx="12"/>
          </p:nvPr>
        </p:nvSpPr>
        <p:spPr/>
        <p:txBody>
          <a:bodyPr/>
          <a:lstStyle/>
          <a:p>
            <a:fld id="{8F38FA9A-6493-483A-A8CE-597B6A2EBDD7}" type="slidenum">
              <a:rPr lang="en-US" smtClean="0"/>
              <a:pPr/>
              <a:t>22</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grpSp>
        <p:nvGrpSpPr>
          <p:cNvPr id="11" name="Group 10"/>
          <p:cNvGrpSpPr/>
          <p:nvPr/>
        </p:nvGrpSpPr>
        <p:grpSpPr>
          <a:xfrm>
            <a:off x="1691680" y="1670516"/>
            <a:ext cx="7272808" cy="2622580"/>
            <a:chOff x="1691680" y="1670516"/>
            <a:chExt cx="7272808" cy="2489360"/>
          </a:xfrm>
        </p:grpSpPr>
        <p:sp>
          <p:nvSpPr>
            <p:cNvPr id="2" name="Left Brace 1"/>
            <p:cNvSpPr/>
            <p:nvPr/>
          </p:nvSpPr>
          <p:spPr>
            <a:xfrm>
              <a:off x="2123728" y="2708920"/>
              <a:ext cx="576064" cy="1245906"/>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nvGrpSpPr>
            <p:cNvPr id="10" name="Group 9"/>
            <p:cNvGrpSpPr/>
            <p:nvPr/>
          </p:nvGrpSpPr>
          <p:grpSpPr>
            <a:xfrm>
              <a:off x="1691680" y="1670516"/>
              <a:ext cx="7272808" cy="2489360"/>
              <a:chOff x="1691680" y="1670516"/>
              <a:chExt cx="7272808" cy="2489360"/>
            </a:xfrm>
          </p:grpSpPr>
          <p:grpSp>
            <p:nvGrpSpPr>
              <p:cNvPr id="9" name="Group 8"/>
              <p:cNvGrpSpPr/>
              <p:nvPr/>
            </p:nvGrpSpPr>
            <p:grpSpPr>
              <a:xfrm>
                <a:off x="1691680" y="1670516"/>
                <a:ext cx="7272808" cy="2284310"/>
                <a:chOff x="1691680" y="1670516"/>
                <a:chExt cx="7272808" cy="228431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b="7838"/>
                <a:stretch/>
              </p:blipFill>
              <p:spPr bwMode="auto">
                <a:xfrm>
                  <a:off x="2732670" y="1670516"/>
                  <a:ext cx="6231818" cy="22843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a:cxnSpLocks/>
                </p:cNvCxnSpPr>
                <p:nvPr/>
              </p:nvCxnSpPr>
              <p:spPr>
                <a:xfrm>
                  <a:off x="1691680" y="1844824"/>
                  <a:ext cx="1224136" cy="7920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flipV="1">
                <a:off x="2343955" y="3140968"/>
                <a:ext cx="2156037" cy="10189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3259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 calcmode="lin" valueType="num">
                                      <p:cBhvr additive="base">
                                        <p:cTn id="2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ES"/>
              <a:t>Pro. Dr Hala El- mazar </a:t>
            </a:r>
            <a:endParaRPr lang="en-US"/>
          </a:p>
        </p:txBody>
      </p:sp>
      <p:sp>
        <p:nvSpPr>
          <p:cNvPr id="3" name="Slide Number Placeholder 2"/>
          <p:cNvSpPr>
            <a:spLocks noGrp="1"/>
          </p:cNvSpPr>
          <p:nvPr>
            <p:ph type="sldNum" sz="quarter" idx="12"/>
          </p:nvPr>
        </p:nvSpPr>
        <p:spPr/>
        <p:txBody>
          <a:bodyPr/>
          <a:lstStyle/>
          <a:p>
            <a:fld id="{8F38FA9A-6493-483A-A8CE-597B6A2EBDD7}" type="slidenum">
              <a:rPr lang="en-US" smtClean="0"/>
              <a:pPr/>
              <a:t>23</a:t>
            </a:fld>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548680"/>
            <a:ext cx="4920547" cy="4320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43608" y="5013176"/>
            <a:ext cx="7457234" cy="923330"/>
          </a:xfrm>
          <a:prstGeom prst="rect">
            <a:avLst/>
          </a:prstGeom>
          <a:noFill/>
        </p:spPr>
        <p:txBody>
          <a:bodyPr wrap="none" rtlCol="0">
            <a:spAutoFit/>
          </a:bodyPr>
          <a:lstStyle/>
          <a:p>
            <a:r>
              <a:rPr lang="en-US" b="1" dirty="0" err="1"/>
              <a:t>Kupffer</a:t>
            </a:r>
            <a:r>
              <a:rPr lang="en-US" b="1" dirty="0"/>
              <a:t> cells seen in liver lobules as black cells with special stains (India ink).</a:t>
            </a:r>
          </a:p>
          <a:p>
            <a:r>
              <a:rPr lang="en-US" b="1" dirty="0"/>
              <a:t> Found more near </a:t>
            </a:r>
            <a:r>
              <a:rPr lang="en-US" b="1" u="sng" dirty="0"/>
              <a:t>portal areas </a:t>
            </a:r>
          </a:p>
          <a:p>
            <a:endParaRPr lang="en-US" dirty="0"/>
          </a:p>
        </p:txBody>
      </p:sp>
    </p:spTree>
    <p:extLst>
      <p:ext uri="{BB962C8B-B14F-4D97-AF65-F5344CB8AC3E}">
        <p14:creationId xmlns:p14="http://schemas.microsoft.com/office/powerpoint/2010/main" val="3650429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3" y="188640"/>
            <a:ext cx="8928994" cy="6532834"/>
          </a:xfrm>
        </p:spPr>
        <p:txBody>
          <a:bodyPr>
            <a:normAutofit/>
          </a:bodyPr>
          <a:lstStyle/>
          <a:p>
            <a:pPr>
              <a:spcBef>
                <a:spcPts val="0"/>
              </a:spcBef>
            </a:pPr>
            <a:r>
              <a:rPr lang="en-US" sz="2800" b="1" u="sng" dirty="0"/>
              <a:t>Pit cells:</a:t>
            </a:r>
            <a:r>
              <a:rPr lang="en-US" sz="2800" dirty="0"/>
              <a:t>  </a:t>
            </a:r>
            <a:r>
              <a:rPr lang="en-US" sz="2400" dirty="0"/>
              <a:t>are liver-specific, short lived natural killer (NK) cells also called large granular lymphocytes (LGL). localized inside the lumen of the sinusoid, closely adhering to the endothelial cells and Kupffer cells, and often extending well-developed pseudopodia suggestive of migration along the sinusoidal wall. Multivesicular dense granules are frequently found in the cytoplasm of pit cells which exert</a:t>
            </a:r>
            <a:r>
              <a:rPr lang="en-US" dirty="0"/>
              <a:t> </a:t>
            </a:r>
            <a:r>
              <a:rPr lang="en-US" sz="2400" dirty="0"/>
              <a:t>antitumor functions by exocytosis of perforin/granzyme-containing granules, which cause death of target cells through receptor-mediated apoptosis , and production of various cytokines that augment the activities of other immune cells. </a:t>
            </a:r>
          </a:p>
          <a:p>
            <a:pPr marL="0" indent="0">
              <a:spcBef>
                <a:spcPts val="0"/>
              </a:spcBef>
              <a:buNone/>
            </a:pPr>
            <a:endParaRPr lang="en-US" sz="2400" dirty="0"/>
          </a:p>
          <a:p>
            <a:pPr marL="0" indent="0">
              <a:spcBef>
                <a:spcPts val="0"/>
              </a:spcBef>
              <a:buNone/>
            </a:pPr>
            <a:r>
              <a:rPr lang="en-US" sz="2400" dirty="0"/>
              <a:t>Safeguard liver cells</a:t>
            </a:r>
          </a:p>
          <a:p>
            <a:pPr marL="0" indent="0">
              <a:spcBef>
                <a:spcPts val="0"/>
              </a:spcBef>
              <a:buNone/>
            </a:pPr>
            <a:r>
              <a:rPr lang="en-US" sz="2400" dirty="0"/>
              <a:t>against hepatitis virus </a:t>
            </a:r>
          </a:p>
          <a:p>
            <a:pPr marL="0" indent="0">
              <a:spcBef>
                <a:spcPts val="0"/>
              </a:spcBef>
              <a:buNone/>
            </a:pPr>
            <a:r>
              <a:rPr lang="en-US" sz="2400" dirty="0"/>
              <a:t>infection or malignancy </a:t>
            </a:r>
          </a:p>
          <a:p>
            <a:pPr marL="0" indent="0">
              <a:spcBef>
                <a:spcPts val="0"/>
              </a:spcBef>
              <a:buNone/>
            </a:pPr>
            <a:r>
              <a:rPr lang="en-US" sz="2400" dirty="0"/>
              <a:t>transformation</a:t>
            </a:r>
          </a:p>
          <a:p>
            <a:pPr marL="0" indent="0">
              <a:buNone/>
            </a:pPr>
            <a:endParaRPr lang="en-US" dirty="0"/>
          </a:p>
        </p:txBody>
      </p:sp>
      <p:sp>
        <p:nvSpPr>
          <p:cNvPr id="2" name="Footer Placeholder 1"/>
          <p:cNvSpPr>
            <a:spLocks noGrp="1"/>
          </p:cNvSpPr>
          <p:nvPr>
            <p:ph type="ftr" sz="quarter" idx="11"/>
          </p:nvPr>
        </p:nvSpPr>
        <p:spPr/>
        <p:txBody>
          <a:bodyPr/>
          <a:lstStyle/>
          <a:p>
            <a:r>
              <a:rPr lang="es-ES"/>
              <a:t>Pro. Dr Hala El- mazar </a:t>
            </a: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24</a:t>
            </a:fld>
            <a:endParaRPr lang="en-US"/>
          </a:p>
        </p:txBody>
      </p:sp>
      <p:pic>
        <p:nvPicPr>
          <p:cNvPr id="5122" name="Picture 2" descr="Schematic of the hepatic sinusoid. The sinusoid is a fenestrated... |  Download Scientific Diagram"/>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47864" y="4149080"/>
            <a:ext cx="5616624" cy="25723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012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324600"/>
          </a:xfrm>
        </p:spPr>
        <p:txBody>
          <a:bodyPr>
            <a:normAutofit/>
          </a:bodyPr>
          <a:lstStyle/>
          <a:p>
            <a:pPr marL="0" indent="0">
              <a:buNone/>
            </a:pPr>
            <a:r>
              <a:rPr lang="en-US" sz="2800" dirty="0"/>
              <a:t>                                      </a:t>
            </a:r>
            <a:r>
              <a:rPr lang="en-US" sz="2800" b="1" u="sng" dirty="0"/>
              <a:t>Space of </a:t>
            </a:r>
            <a:r>
              <a:rPr lang="en-US" sz="2800" b="1" u="sng" dirty="0" err="1"/>
              <a:t>Disse</a:t>
            </a:r>
            <a:endParaRPr lang="en-US" sz="2800" dirty="0"/>
          </a:p>
          <a:p>
            <a:r>
              <a:rPr lang="en-US" sz="2800" b="1" u="sng" dirty="0"/>
              <a:t>EM</a:t>
            </a:r>
            <a:r>
              <a:rPr lang="en-US" sz="2800" dirty="0"/>
              <a:t>: Narrow space separate between the endothelial cells lining of the sinusoids and hepatocytes</a:t>
            </a:r>
          </a:p>
          <a:p>
            <a:r>
              <a:rPr lang="en-US" sz="2800" dirty="0"/>
              <a:t>Through out the space exchange of metabolites between blood  and hepatocytes takes place</a:t>
            </a:r>
          </a:p>
          <a:p>
            <a:endParaRPr lang="en-US" sz="2800"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25</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7170" name="Picture 2" descr="Hepatic Stellate Cells">
            <a:extLst>
              <a:ext uri="{FF2B5EF4-FFF2-40B4-BE49-F238E27FC236}">
                <a16:creationId xmlns:a16="http://schemas.microsoft.com/office/drawing/2014/main" id="{0DB5F27E-2095-4249-A719-0AD32F5F88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47665" y="2780928"/>
            <a:ext cx="5832648" cy="34071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7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9036496" cy="6264696"/>
          </a:xfrm>
        </p:spPr>
        <p:txBody>
          <a:bodyPr/>
          <a:lstStyle/>
          <a:p>
            <a:pPr marL="0" indent="0">
              <a:buNone/>
            </a:pPr>
            <a:r>
              <a:rPr lang="en-US" sz="2800" u="sng" dirty="0"/>
              <a:t>Space of </a:t>
            </a:r>
            <a:r>
              <a:rPr lang="en-US" sz="2800" u="sng" dirty="0" err="1"/>
              <a:t>Disse</a:t>
            </a:r>
            <a:r>
              <a:rPr lang="en-US" sz="2800" u="sng" dirty="0"/>
              <a:t> contains</a:t>
            </a:r>
            <a:r>
              <a:rPr lang="en-US" sz="2800" dirty="0"/>
              <a:t>:</a:t>
            </a:r>
          </a:p>
          <a:p>
            <a:r>
              <a:rPr lang="en-US" sz="2800" dirty="0"/>
              <a:t>Fat storing cells </a:t>
            </a:r>
            <a:r>
              <a:rPr lang="en-US" sz="2800" b="1" dirty="0"/>
              <a:t>(Ito cells, stellate cells). </a:t>
            </a:r>
            <a:r>
              <a:rPr lang="en-US" sz="2800" dirty="0"/>
              <a:t>They store </a:t>
            </a:r>
            <a:r>
              <a:rPr lang="en-US" sz="2800" dirty="0" err="1"/>
              <a:t>Vit</a:t>
            </a:r>
            <a:r>
              <a:rPr lang="en-US" sz="2800" dirty="0"/>
              <a:t>. A in small lipid droplets in their cytoplasm, and maintain the  extracellular matrix of the space</a:t>
            </a:r>
          </a:p>
          <a:p>
            <a:r>
              <a:rPr lang="en-US" sz="2800" dirty="0"/>
              <a:t>Long microvilli of hepatocytes project in the space ( ↑)</a:t>
            </a:r>
          </a:p>
          <a:p>
            <a:r>
              <a:rPr lang="en-US" sz="2800" dirty="0"/>
              <a:t>Blood plasma </a:t>
            </a:r>
          </a:p>
          <a:p>
            <a:r>
              <a:rPr lang="en-US" sz="2800" dirty="0"/>
              <a:t>Reticular fibers that support the wall of the sinusoids</a:t>
            </a:r>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26</a:t>
            </a:fld>
            <a:endParaRPr lang="en-US"/>
          </a:p>
        </p:txBody>
      </p:sp>
      <p:pic>
        <p:nvPicPr>
          <p:cNvPr id="6146" name="Picture 2" descr="The stellate cell: a key cell implicated in fibrogenesis. Hepatic... |  Download Scientific Diagram">
            <a:extLst>
              <a:ext uri="{FF2B5EF4-FFF2-40B4-BE49-F238E27FC236}">
                <a16:creationId xmlns:a16="http://schemas.microsoft.com/office/drawing/2014/main" id="{FDDAC54B-5EC6-4950-B08C-5B9656D8B6A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995936" y="3573016"/>
            <a:ext cx="5040560" cy="3024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Figure 2 from Pointing at Ito cell, from structure to function (⃛ or  Cinderella story in liver histology). | Semantic Scholar">
            <a:extLst>
              <a:ext uri="{FF2B5EF4-FFF2-40B4-BE49-F238E27FC236}">
                <a16:creationId xmlns:a16="http://schemas.microsoft.com/office/drawing/2014/main" id="{AAB24378-8187-482D-8CD1-8B21055789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3528" y="3573016"/>
            <a:ext cx="3466728" cy="30125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278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40"/>
            <a:ext cx="8892480" cy="6264696"/>
          </a:xfrm>
        </p:spPr>
        <p:txBody>
          <a:bodyPr/>
          <a:lstStyle/>
          <a:p>
            <a:pPr marL="0" indent="0">
              <a:buNone/>
            </a:pPr>
            <a:r>
              <a:rPr lang="en-US" u="sng" dirty="0">
                <a:solidFill>
                  <a:srgbClr val="FF0000"/>
                </a:solidFill>
              </a:rPr>
              <a:t>Ito cells:</a:t>
            </a:r>
          </a:p>
          <a:p>
            <a:pPr>
              <a:spcBef>
                <a:spcPts val="0"/>
              </a:spcBef>
            </a:pPr>
            <a:r>
              <a:rPr lang="en-US" sz="2800" dirty="0">
                <a:solidFill>
                  <a:srgbClr val="202124"/>
                </a:solidFill>
              </a:rPr>
              <a:t>Ito cells (</a:t>
            </a:r>
            <a:r>
              <a:rPr lang="en-US" sz="2800" dirty="0" err="1">
                <a:solidFill>
                  <a:srgbClr val="202124"/>
                </a:solidFill>
              </a:rPr>
              <a:t>perisinusoidal</a:t>
            </a:r>
            <a:r>
              <a:rPr lang="en-US" sz="2800" dirty="0">
                <a:solidFill>
                  <a:srgbClr val="202124"/>
                </a:solidFill>
              </a:rPr>
              <a:t> fat-storing cells, stellate cells, </a:t>
            </a:r>
            <a:r>
              <a:rPr lang="en-US" sz="2800" dirty="0" err="1">
                <a:solidFill>
                  <a:srgbClr val="202124"/>
                </a:solidFill>
              </a:rPr>
              <a:t>lipocytes</a:t>
            </a:r>
            <a:r>
              <a:rPr lang="en-US" sz="2800" dirty="0">
                <a:solidFill>
                  <a:srgbClr val="202124"/>
                </a:solidFill>
              </a:rPr>
              <a:t>) of the liver are </a:t>
            </a:r>
            <a:r>
              <a:rPr lang="en-US" sz="2800" dirty="0">
                <a:solidFill>
                  <a:srgbClr val="040C28"/>
                </a:solidFill>
              </a:rPr>
              <a:t>located in the space of </a:t>
            </a:r>
            <a:r>
              <a:rPr lang="en-US" sz="2800" dirty="0" err="1">
                <a:solidFill>
                  <a:srgbClr val="040C28"/>
                </a:solidFill>
              </a:rPr>
              <a:t>Disse</a:t>
            </a:r>
            <a:r>
              <a:rPr lang="en-US" sz="2800" dirty="0">
                <a:solidFill>
                  <a:srgbClr val="202124"/>
                </a:solidFill>
              </a:rPr>
              <a:t>. </a:t>
            </a:r>
          </a:p>
          <a:p>
            <a:pPr>
              <a:spcBef>
                <a:spcPts val="0"/>
              </a:spcBef>
            </a:pPr>
            <a:endParaRPr lang="en-US" sz="2800" dirty="0">
              <a:solidFill>
                <a:srgbClr val="202124"/>
              </a:solidFill>
            </a:endParaRPr>
          </a:p>
          <a:p>
            <a:pPr>
              <a:spcBef>
                <a:spcPts val="0"/>
              </a:spcBef>
            </a:pPr>
            <a:r>
              <a:rPr lang="en-US" sz="2800" dirty="0">
                <a:solidFill>
                  <a:srgbClr val="202124"/>
                </a:solidFill>
              </a:rPr>
              <a:t>They are the main place of vitamin A storage in characteristic lipid droplets.</a:t>
            </a:r>
          </a:p>
          <a:p>
            <a:pPr>
              <a:spcBef>
                <a:spcPts val="0"/>
              </a:spcBef>
            </a:pPr>
            <a:endParaRPr lang="en-US" sz="2800" dirty="0">
              <a:solidFill>
                <a:prstClr val="black"/>
              </a:solidFill>
            </a:endParaRPr>
          </a:p>
          <a:p>
            <a:r>
              <a:rPr lang="en-US" sz="2800" dirty="0"/>
              <a:t>In chronic inflammation of the liver on (e.g. viral hepatitis &amp; </a:t>
            </a:r>
            <a:r>
              <a:rPr lang="en-US" sz="2800" dirty="0" err="1"/>
              <a:t>Bilharziasis</a:t>
            </a:r>
            <a:r>
              <a:rPr lang="en-US" sz="2800" dirty="0"/>
              <a:t>) they differentiates into </a:t>
            </a:r>
            <a:r>
              <a:rPr lang="en-US" sz="2800" dirty="0" err="1"/>
              <a:t>myofibroblasts</a:t>
            </a:r>
            <a:r>
              <a:rPr lang="en-US" sz="2800" dirty="0"/>
              <a:t> and deposit large amounts of collagen in the space of </a:t>
            </a:r>
            <a:r>
              <a:rPr lang="en-US" sz="2800" dirty="0" err="1"/>
              <a:t>Disse</a:t>
            </a:r>
            <a:r>
              <a:rPr lang="en-US" sz="2800" dirty="0"/>
              <a:t> causing liver fibrosis → ↑ portal hypertension → esophageal varices (famous singer death)</a:t>
            </a:r>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27</a:t>
            </a:fld>
            <a:endParaRPr lang="en-US"/>
          </a:p>
        </p:txBody>
      </p:sp>
    </p:spTree>
    <p:extLst>
      <p:ext uri="{BB962C8B-B14F-4D97-AF65-F5344CB8AC3E}">
        <p14:creationId xmlns:p14="http://schemas.microsoft.com/office/powerpoint/2010/main" val="2242555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lstStyle/>
          <a:p>
            <a:r>
              <a:rPr lang="en-US" sz="2800" dirty="0"/>
              <a:t>The </a:t>
            </a:r>
            <a:r>
              <a:rPr lang="en-US" sz="2800" dirty="0" err="1"/>
              <a:t>peri</a:t>
            </a:r>
            <a:r>
              <a:rPr lang="en-US" sz="2800" dirty="0"/>
              <a:t>-sinusoidal spaces of </a:t>
            </a:r>
            <a:r>
              <a:rPr lang="en-US" sz="2800" dirty="0" err="1"/>
              <a:t>Disse</a:t>
            </a:r>
            <a:r>
              <a:rPr lang="en-US" sz="2800" dirty="0"/>
              <a:t> is the beginning of the lymphatic system of the liver</a:t>
            </a:r>
          </a:p>
          <a:p>
            <a:pPr marL="0" indent="0">
              <a:buNone/>
            </a:pPr>
            <a:endParaRPr lang="en-US"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28</a:t>
            </a:fld>
            <a:endParaRPr lang="en-US"/>
          </a:p>
        </p:txBody>
      </p:sp>
      <p:pic>
        <p:nvPicPr>
          <p:cNvPr id="8194" name="Picture 2" descr="Frontiers | Emerging Roles for Lymphatics in Chronic Liver Disease |  Physiology">
            <a:extLst>
              <a:ext uri="{FF2B5EF4-FFF2-40B4-BE49-F238E27FC236}">
                <a16:creationId xmlns:a16="http://schemas.microsoft.com/office/drawing/2014/main" id="{92A87B2F-EEF2-40D3-8276-FD8ACEFB8F3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24136" y="1448160"/>
            <a:ext cx="6660232" cy="45731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824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324600"/>
          </a:xfrm>
        </p:spPr>
        <p:txBody>
          <a:bodyPr>
            <a:normAutofit/>
          </a:bodyPr>
          <a:lstStyle/>
          <a:p>
            <a:pPr marL="0" indent="0">
              <a:buNone/>
            </a:pPr>
            <a:r>
              <a:rPr lang="en-US" sz="2800" b="1" dirty="0"/>
              <a:t>                      </a:t>
            </a:r>
            <a:r>
              <a:rPr lang="en-US" sz="2800" b="1" u="sng" dirty="0"/>
              <a:t>Bile canaliculi and bile ducts</a:t>
            </a:r>
          </a:p>
          <a:p>
            <a:r>
              <a:rPr lang="en-US" sz="2800" dirty="0"/>
              <a:t>Minute canals present </a:t>
            </a:r>
            <a:r>
              <a:rPr lang="en-US" sz="2800" b="1" u="sng" dirty="0">
                <a:solidFill>
                  <a:srgbClr val="FF0000"/>
                </a:solidFill>
              </a:rPr>
              <a:t>within</a:t>
            </a:r>
            <a:r>
              <a:rPr lang="en-US" sz="2800" dirty="0"/>
              <a:t> hepatic plates, in-between adjacent hepatocytes.</a:t>
            </a:r>
          </a:p>
          <a:p>
            <a:r>
              <a:rPr lang="en-US" sz="2800" dirty="0"/>
              <a:t>They are bounded by the cell membrane of adjacent hepatocytes</a:t>
            </a:r>
          </a:p>
        </p:txBody>
      </p:sp>
      <p:sp>
        <p:nvSpPr>
          <p:cNvPr id="4" name="Slide Number Placeholder 3"/>
          <p:cNvSpPr>
            <a:spLocks noGrp="1"/>
          </p:cNvSpPr>
          <p:nvPr>
            <p:ph type="sldNum" sz="quarter" idx="12"/>
          </p:nvPr>
        </p:nvSpPr>
        <p:spPr/>
        <p:txBody>
          <a:bodyPr/>
          <a:lstStyle/>
          <a:p>
            <a:fld id="{8F38FA9A-6493-483A-A8CE-597B6A2EBDD7}" type="slidenum">
              <a:rPr lang="en-US" smtClean="0"/>
              <a:pPr/>
              <a:t>29</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Picture 2" descr="http://www.bioscience.org/2009/v14/af/3576/fig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971600" y="2780928"/>
            <a:ext cx="7632848" cy="3600400"/>
          </a:xfrm>
          <a:prstGeom prst="rect">
            <a:avLst/>
          </a:prstGeom>
          <a:noFill/>
        </p:spPr>
      </p:pic>
    </p:spTree>
    <p:extLst>
      <p:ext uri="{BB962C8B-B14F-4D97-AF65-F5344CB8AC3E}">
        <p14:creationId xmlns:p14="http://schemas.microsoft.com/office/powerpoint/2010/main" val="350790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4356"/>
          </a:xfrm>
        </p:spPr>
        <p:txBody>
          <a:bodyPr>
            <a:normAutofit/>
          </a:bodyPr>
          <a:lstStyle/>
          <a:p>
            <a:r>
              <a:rPr lang="en-US" sz="3200" b="1" u="sng" dirty="0"/>
              <a:t>Liver</a:t>
            </a:r>
          </a:p>
        </p:txBody>
      </p:sp>
      <p:sp>
        <p:nvSpPr>
          <p:cNvPr id="3" name="Content Placeholder 2"/>
          <p:cNvSpPr>
            <a:spLocks noGrp="1"/>
          </p:cNvSpPr>
          <p:nvPr>
            <p:ph idx="1"/>
          </p:nvPr>
        </p:nvSpPr>
        <p:spPr>
          <a:xfrm>
            <a:off x="0" y="714356"/>
            <a:ext cx="9001156" cy="5929354"/>
          </a:xfrm>
        </p:spPr>
        <p:txBody>
          <a:bodyPr>
            <a:normAutofit fontScale="92500" lnSpcReduction="20000"/>
          </a:bodyPr>
          <a:lstStyle/>
          <a:p>
            <a:pPr marL="0" indent="0">
              <a:buNone/>
            </a:pPr>
            <a:r>
              <a:rPr lang="en-US" sz="2800" b="1" i="1" dirty="0"/>
              <a:t>              The Liver is the largest gland in the body (1.5 Kg</a:t>
            </a:r>
            <a:r>
              <a:rPr lang="en-US" sz="2800" b="1" dirty="0"/>
              <a:t>)</a:t>
            </a:r>
          </a:p>
          <a:p>
            <a:pPr marL="0" indent="0">
              <a:buNone/>
            </a:pPr>
            <a:r>
              <a:rPr lang="en-US" sz="2800" b="1" dirty="0"/>
              <a:t>                          Mixed endocrine &amp; exocrine gland</a:t>
            </a:r>
          </a:p>
          <a:p>
            <a:pPr marL="514350" indent="-514350">
              <a:buFont typeface="+mj-lt"/>
              <a:buAutoNum type="arabicPeriod"/>
            </a:pPr>
            <a:r>
              <a:rPr lang="en-US" sz="2800" dirty="0">
                <a:solidFill>
                  <a:srgbClr val="FF0000"/>
                </a:solidFill>
              </a:rPr>
              <a:t>Processing </a:t>
            </a:r>
            <a:r>
              <a:rPr lang="en-US" sz="2800" dirty="0"/>
              <a:t>&amp;</a:t>
            </a:r>
            <a:r>
              <a:rPr lang="en-US" sz="2800" dirty="0">
                <a:solidFill>
                  <a:srgbClr val="FF0000"/>
                </a:solidFill>
              </a:rPr>
              <a:t> metabolism</a:t>
            </a:r>
            <a:r>
              <a:rPr lang="en-US" sz="2800" dirty="0"/>
              <a:t> of nutrients</a:t>
            </a:r>
          </a:p>
          <a:p>
            <a:pPr marL="514350" indent="-514350">
              <a:buFont typeface="+mj-lt"/>
              <a:buAutoNum type="arabicPeriod"/>
            </a:pPr>
            <a:endParaRPr lang="en-US" sz="2800" dirty="0"/>
          </a:p>
          <a:p>
            <a:pPr marL="514350" indent="-514350">
              <a:buFont typeface="+mj-lt"/>
              <a:buAutoNum type="arabicPeriod"/>
            </a:pPr>
            <a:r>
              <a:rPr lang="en-US" sz="2800" dirty="0">
                <a:solidFill>
                  <a:srgbClr val="FF0000"/>
                </a:solidFill>
              </a:rPr>
              <a:t>Detoxification</a:t>
            </a:r>
            <a:r>
              <a:rPr lang="en-US" sz="2800" dirty="0"/>
              <a:t>: modifying potentially dangerous chemicals &amp; removal of old RBCs</a:t>
            </a:r>
          </a:p>
          <a:p>
            <a:pPr marL="514350" indent="-514350">
              <a:buFont typeface="+mj-lt"/>
              <a:buAutoNum type="arabicPeriod"/>
            </a:pPr>
            <a:endParaRPr lang="en-US" sz="2800" u="sng" dirty="0"/>
          </a:p>
          <a:p>
            <a:pPr marL="514350" indent="-514350">
              <a:buFont typeface="+mj-lt"/>
              <a:buAutoNum type="arabicPeriod"/>
            </a:pPr>
            <a:r>
              <a:rPr lang="en-US" sz="2800" u="sng" dirty="0">
                <a:solidFill>
                  <a:srgbClr val="FF0000"/>
                </a:solidFill>
              </a:rPr>
              <a:t>Endocrine</a:t>
            </a:r>
            <a:r>
              <a:rPr lang="en-US" sz="2800" dirty="0"/>
              <a:t> : synthesize and secrete plasma proteins (</a:t>
            </a:r>
            <a:r>
              <a:rPr lang="en-US" sz="2600" dirty="0">
                <a:solidFill>
                  <a:srgbClr val="FF0000"/>
                </a:solidFill>
              </a:rPr>
              <a:t>albumin, </a:t>
            </a:r>
            <a:r>
              <a:rPr lang="en-US" sz="2600" dirty="0" err="1">
                <a:solidFill>
                  <a:srgbClr val="FF0000"/>
                </a:solidFill>
              </a:rPr>
              <a:t>prothrombin</a:t>
            </a:r>
            <a:r>
              <a:rPr lang="en-US" sz="2600" dirty="0">
                <a:solidFill>
                  <a:srgbClr val="FF0000"/>
                </a:solidFill>
              </a:rPr>
              <a:t>, fibrinogen</a:t>
            </a:r>
            <a:r>
              <a:rPr lang="en-US" sz="2800" dirty="0"/>
              <a:t>), glucose &amp;lipids into blood </a:t>
            </a:r>
            <a:r>
              <a:rPr lang="en-US" sz="2800" dirty="0">
                <a:solidFill>
                  <a:srgbClr val="FF0000"/>
                </a:solidFill>
              </a:rPr>
              <a:t>via blood sinusoids</a:t>
            </a:r>
          </a:p>
          <a:p>
            <a:pPr marL="514350" indent="-514350">
              <a:buFont typeface="+mj-lt"/>
              <a:buAutoNum type="arabicPeriod"/>
            </a:pPr>
            <a:endParaRPr lang="en-US" sz="2800" u="sng" dirty="0"/>
          </a:p>
          <a:p>
            <a:pPr marL="514350" indent="-514350">
              <a:buFont typeface="+mj-lt"/>
              <a:buAutoNum type="arabicPeriod"/>
            </a:pPr>
            <a:r>
              <a:rPr lang="en-US" sz="2800" u="sng" dirty="0">
                <a:solidFill>
                  <a:srgbClr val="FF0000"/>
                </a:solidFill>
              </a:rPr>
              <a:t>Exocrine</a:t>
            </a:r>
            <a:r>
              <a:rPr lang="en-US" sz="2800" dirty="0">
                <a:solidFill>
                  <a:srgbClr val="FF0000"/>
                </a:solidFill>
              </a:rPr>
              <a:t>: </a:t>
            </a:r>
            <a:r>
              <a:rPr lang="en-US" sz="2800" dirty="0"/>
              <a:t>synthesize and secretion</a:t>
            </a:r>
          </a:p>
          <a:p>
            <a:pPr marL="514350" indent="-514350">
              <a:buNone/>
            </a:pPr>
            <a:r>
              <a:rPr lang="en-US" sz="2800" dirty="0"/>
              <a:t>        of </a:t>
            </a:r>
            <a:r>
              <a:rPr lang="en-US" sz="2800" b="1" dirty="0">
                <a:solidFill>
                  <a:srgbClr val="FF0000"/>
                </a:solidFill>
              </a:rPr>
              <a:t>bile</a:t>
            </a:r>
          </a:p>
          <a:p>
            <a:pPr marL="514350" indent="-514350">
              <a:buFont typeface="+mj-lt"/>
              <a:buAutoNum type="arabicPeriod"/>
            </a:pPr>
            <a:endParaRPr lang="en-US" sz="2800" dirty="0"/>
          </a:p>
          <a:p>
            <a:pPr marL="514350" indent="-514350">
              <a:buNone/>
            </a:pPr>
            <a:r>
              <a:rPr lang="en-US" sz="2800" dirty="0"/>
              <a:t>5-   </a:t>
            </a:r>
            <a:r>
              <a:rPr lang="en-US" sz="2800" dirty="0">
                <a:solidFill>
                  <a:srgbClr val="FF0000"/>
                </a:solidFill>
              </a:rPr>
              <a:t>Storage of</a:t>
            </a:r>
            <a:r>
              <a:rPr lang="en-US" sz="2800" dirty="0"/>
              <a:t>: glucose, fat , </a:t>
            </a:r>
            <a:r>
              <a:rPr lang="en-US" sz="2800" dirty="0" err="1"/>
              <a:t>vit</a:t>
            </a:r>
            <a:r>
              <a:rPr lang="en-US" sz="2800" dirty="0"/>
              <a:t>. A, B, D, K</a:t>
            </a: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643570" y="4143380"/>
            <a:ext cx="3286148" cy="24288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8F38FA9A-6493-483A-A8CE-597B6A2EBDD7}" type="slidenum">
              <a:rPr lang="en-US" smtClean="0"/>
              <a:pPr/>
              <a:t>3</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Tree>
    <p:extLst>
      <p:ext uri="{BB962C8B-B14F-4D97-AF65-F5344CB8AC3E}">
        <p14:creationId xmlns:p14="http://schemas.microsoft.com/office/powerpoint/2010/main" val="390121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 calcmode="lin" valueType="num">
                                      <p:cBhvr additive="base">
                                        <p:cTn id="3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2" presetClass="entr" presetSubtype="4"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45" fill="hold">
                            <p:stCondLst>
                              <p:cond delay="3000"/>
                            </p:stCondLst>
                            <p:childTnLst>
                              <p:par>
                                <p:cTn id="46" presetID="2" presetClass="entr" presetSubtype="4" fill="hold" grpId="0" nodeType="after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 calcmode="lin" valueType="num">
                                      <p:cBhvr additive="base">
                                        <p:cTn id="48"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507288" cy="5937523"/>
          </a:xfrm>
        </p:spPr>
        <p:txBody>
          <a:bodyPr/>
          <a:lstStyle/>
          <a:p>
            <a:r>
              <a:rPr lang="en-US" sz="2800" dirty="0"/>
              <a:t>Small microvilli project from hepatocytes into the canaliculi and tight junctions</a:t>
            </a:r>
          </a:p>
          <a:p>
            <a:pPr marL="0" indent="0">
              <a:buNone/>
            </a:pPr>
            <a:r>
              <a:rPr lang="en-US" sz="2800" dirty="0"/>
              <a:t>    hold the </a:t>
            </a:r>
            <a:r>
              <a:rPr lang="en-US" sz="2800" dirty="0">
                <a:solidFill>
                  <a:srgbClr val="FF0000"/>
                </a:solidFill>
              </a:rPr>
              <a:t>cell membranes of </a:t>
            </a:r>
          </a:p>
          <a:p>
            <a:pPr marL="0" indent="0">
              <a:buNone/>
            </a:pPr>
            <a:r>
              <a:rPr lang="en-US" sz="2800" dirty="0">
                <a:solidFill>
                  <a:srgbClr val="FF0000"/>
                </a:solidFill>
              </a:rPr>
              <a:t>    hepatocytes around the lumen </a:t>
            </a:r>
          </a:p>
          <a:p>
            <a:pPr marL="0" indent="0">
              <a:buNone/>
            </a:pPr>
            <a:r>
              <a:rPr lang="en-US" sz="2800" dirty="0">
                <a:solidFill>
                  <a:srgbClr val="FF0000"/>
                </a:solidFill>
              </a:rPr>
              <a:t>    of the canaliculus </a:t>
            </a:r>
          </a:p>
          <a:p>
            <a:pPr marL="0" indent="0">
              <a:buNone/>
            </a:pPr>
            <a:r>
              <a:rPr lang="en-US" sz="2800" dirty="0">
                <a:solidFill>
                  <a:srgbClr val="FF0000"/>
                </a:solidFill>
              </a:rPr>
              <a:t>    (hepatocyte polarization) </a:t>
            </a:r>
          </a:p>
          <a:p>
            <a:pPr marL="0" indent="0">
              <a:buNone/>
            </a:pPr>
            <a:endParaRPr lang="en-US" sz="1200" dirty="0"/>
          </a:p>
          <a:p>
            <a:r>
              <a:rPr lang="en-US" sz="2800" dirty="0"/>
              <a:t>Bile secreted by hepatocytes drains </a:t>
            </a:r>
            <a:r>
              <a:rPr lang="en-US" sz="2800" b="1" dirty="0"/>
              <a:t>out</a:t>
            </a:r>
            <a:r>
              <a:rPr lang="en-US" sz="2800" dirty="0"/>
              <a:t> of the lobule. </a:t>
            </a:r>
            <a:endParaRPr lang="en-US"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30</a:t>
            </a:fld>
            <a:endParaRPr lang="en-US"/>
          </a:p>
        </p:txBody>
      </p:sp>
      <p:pic>
        <p:nvPicPr>
          <p:cNvPr id="1026" name="Picture 2" descr="Blood-Bile Barrier: Morphology, Regulation, and Pathophysiology. - Abstract  - Europe PMC">
            <a:extLst>
              <a:ext uri="{FF2B5EF4-FFF2-40B4-BE49-F238E27FC236}">
                <a16:creationId xmlns:a16="http://schemas.microsoft.com/office/drawing/2014/main" id="{40A68351-1B52-4E57-952C-7FB89901F99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t="37607"/>
          <a:stretch/>
        </p:blipFill>
        <p:spPr bwMode="auto">
          <a:xfrm>
            <a:off x="5076056" y="764704"/>
            <a:ext cx="3888432" cy="25481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Liver - ScienceDirect">
            <a:extLst>
              <a:ext uri="{FF2B5EF4-FFF2-40B4-BE49-F238E27FC236}">
                <a16:creationId xmlns:a16="http://schemas.microsoft.com/office/drawing/2014/main" id="{B7A8BE70-1177-42D2-AE89-8325B395AC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5736" y="3926839"/>
            <a:ext cx="4752528" cy="28865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50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8640"/>
            <a:ext cx="8610600" cy="6364560"/>
          </a:xfrm>
        </p:spPr>
        <p:txBody>
          <a:bodyPr/>
          <a:lstStyle/>
          <a:p>
            <a:pPr marL="0" indent="0">
              <a:buNone/>
            </a:pPr>
            <a:r>
              <a:rPr lang="en-US" dirty="0"/>
              <a:t> </a:t>
            </a:r>
            <a:r>
              <a:rPr lang="en-US" sz="2800" b="1" u="sng" dirty="0"/>
              <a:t>Organization of liver parenchyma/function</a:t>
            </a:r>
            <a:r>
              <a:rPr lang="en-US" sz="2800" u="sng" dirty="0"/>
              <a:t>:</a:t>
            </a:r>
          </a:p>
          <a:p>
            <a:r>
              <a:rPr lang="en-US" sz="2800" dirty="0"/>
              <a:t>Classic hepatic lobule → endocrine function</a:t>
            </a:r>
          </a:p>
          <a:p>
            <a:r>
              <a:rPr lang="en-US" sz="2800" dirty="0"/>
              <a:t>Portal lobule → exocrine function</a:t>
            </a:r>
          </a:p>
          <a:p>
            <a:r>
              <a:rPr lang="en-US" sz="2800" dirty="0"/>
              <a:t>Liver acinus → oxygen/ nutrients supply</a:t>
            </a:r>
          </a:p>
          <a:p>
            <a:pPr marL="0" indent="0">
              <a:buNone/>
            </a:pPr>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31</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43608" y="2492896"/>
            <a:ext cx="6243036" cy="38634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87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85728"/>
            <a:ext cx="8363272" cy="6167608"/>
          </a:xfrm>
        </p:spPr>
        <p:txBody>
          <a:bodyPr>
            <a:normAutofit/>
          </a:bodyPr>
          <a:lstStyle/>
          <a:p>
            <a:pPr marL="0" indent="0">
              <a:buNone/>
            </a:pPr>
            <a:r>
              <a:rPr lang="en-US" sz="2800" b="1" u="sng" dirty="0"/>
              <a:t>Classic hepatic lobule</a:t>
            </a:r>
            <a:r>
              <a:rPr lang="en-US" sz="2800" dirty="0"/>
              <a:t>:  </a:t>
            </a:r>
          </a:p>
          <a:p>
            <a:pPr marL="0" indent="0">
              <a:buNone/>
            </a:pPr>
            <a:r>
              <a:rPr lang="en-US" sz="2800" dirty="0"/>
              <a:t>Hexagonal in shape with </a:t>
            </a:r>
            <a:r>
              <a:rPr lang="en-US" sz="2800" b="1" u="sng" dirty="0"/>
              <a:t>central vein </a:t>
            </a:r>
            <a:r>
              <a:rPr lang="en-US" sz="2800" dirty="0"/>
              <a:t>in the center, surrounded with 3 – 6 portal tracts at the its corners</a:t>
            </a:r>
          </a:p>
          <a:p>
            <a:pPr marL="0" indent="0">
              <a:buNone/>
            </a:pPr>
            <a:r>
              <a:rPr lang="en-US" sz="2800" dirty="0"/>
              <a:t>Proteins, glucose secreted by liver cells released directedly into blood sinusoids </a:t>
            </a:r>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32</a:t>
            </a:fld>
            <a:endParaRPr lang="en-US"/>
          </a:p>
        </p:txBody>
      </p:sp>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331640" y="2924944"/>
            <a:ext cx="6452790" cy="31709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572272"/>
          </a:xfrm>
        </p:spPr>
        <p:txBody>
          <a:bodyPr/>
          <a:lstStyle/>
          <a:p>
            <a:pPr>
              <a:buNone/>
            </a:pPr>
            <a:r>
              <a:rPr lang="en-US" sz="2800" b="1" u="sng" dirty="0"/>
              <a:t>Portal lobule</a:t>
            </a:r>
            <a:r>
              <a:rPr lang="en-US" sz="2800" u="sng" dirty="0"/>
              <a:t>:</a:t>
            </a:r>
          </a:p>
          <a:p>
            <a:r>
              <a:rPr lang="en-US" sz="2800" dirty="0"/>
              <a:t>Triangular in shape, centered on </a:t>
            </a:r>
            <a:r>
              <a:rPr lang="en-US" sz="2800" b="1" u="sng" dirty="0"/>
              <a:t>portal area (tract</a:t>
            </a:r>
            <a:r>
              <a:rPr lang="en-US" sz="2800" dirty="0"/>
              <a:t>) apices of the triangle are formed by 3 central veins.</a:t>
            </a:r>
          </a:p>
          <a:p>
            <a:endParaRPr lang="en-US" sz="2800" dirty="0"/>
          </a:p>
          <a:p>
            <a:r>
              <a:rPr lang="en-US" sz="2800" dirty="0"/>
              <a:t>Hepatocytes of this lobule drain their </a:t>
            </a:r>
            <a:r>
              <a:rPr lang="en-US" sz="2800" dirty="0">
                <a:solidFill>
                  <a:srgbClr val="FF0000"/>
                </a:solidFill>
              </a:rPr>
              <a:t>bile</a:t>
            </a:r>
            <a:r>
              <a:rPr lang="en-US" sz="2800" dirty="0"/>
              <a:t> to a bile duct in  the center of the triangle</a:t>
            </a:r>
            <a:endParaRPr lang="ar-JO"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33</a:t>
            </a:fld>
            <a:endParaRPr lang="en-US"/>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28794" y="2928934"/>
            <a:ext cx="5357850" cy="37147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rot="18852572">
            <a:off x="4126307" y="3562256"/>
            <a:ext cx="98233" cy="81164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228600"/>
            <a:ext cx="8643998" cy="6129358"/>
          </a:xfrm>
        </p:spPr>
        <p:txBody>
          <a:bodyPr>
            <a:normAutofit lnSpcReduction="10000"/>
          </a:bodyPr>
          <a:lstStyle/>
          <a:p>
            <a:pPr marL="0" indent="0">
              <a:buNone/>
            </a:pPr>
            <a:r>
              <a:rPr lang="en-US" sz="2800" b="1" u="sng" dirty="0"/>
              <a:t>Liver </a:t>
            </a:r>
            <a:r>
              <a:rPr lang="en-US" sz="2800" b="1" u="sng" dirty="0" err="1"/>
              <a:t>acinus</a:t>
            </a:r>
            <a:r>
              <a:rPr lang="en-US" sz="2800" dirty="0"/>
              <a:t>: is </a:t>
            </a:r>
            <a:r>
              <a:rPr lang="en-US" sz="2400" dirty="0"/>
              <a:t>the most </a:t>
            </a:r>
            <a:r>
              <a:rPr lang="en-US" sz="2400" b="1" dirty="0"/>
              <a:t>important classification</a:t>
            </a:r>
          </a:p>
          <a:p>
            <a:pPr marL="0" indent="0">
              <a:buNone/>
            </a:pPr>
            <a:r>
              <a:rPr lang="en-US" sz="2400" dirty="0"/>
              <a:t>Diamond shaped mass of liver cells surrounding a central vascular core</a:t>
            </a:r>
          </a:p>
          <a:p>
            <a:pPr marL="0" indent="0">
              <a:buNone/>
            </a:pPr>
            <a:r>
              <a:rPr lang="en-US" sz="2400" dirty="0"/>
              <a:t>It is divided into 3 zones:</a:t>
            </a:r>
          </a:p>
          <a:p>
            <a:pPr marL="0" indent="0">
              <a:buNone/>
            </a:pPr>
            <a:r>
              <a:rPr lang="en-US" sz="2400" b="1" dirty="0"/>
              <a:t>Zone 1: </a:t>
            </a:r>
          </a:p>
          <a:p>
            <a:r>
              <a:rPr lang="en-US" sz="2400" dirty="0"/>
              <a:t>Close to the vascular core </a:t>
            </a:r>
          </a:p>
          <a:p>
            <a:r>
              <a:rPr lang="en-US" sz="2400" dirty="0"/>
              <a:t>Get the most oxygen and nutrients</a:t>
            </a:r>
          </a:p>
          <a:p>
            <a:pPr marL="0" indent="0">
              <a:buNone/>
            </a:pPr>
            <a:r>
              <a:rPr lang="en-US" sz="2400" b="1" dirty="0"/>
              <a:t>Zone 2:</a:t>
            </a:r>
          </a:p>
          <a:p>
            <a:r>
              <a:rPr lang="en-US" sz="2400" dirty="0"/>
              <a:t> Surrounds zone 1</a:t>
            </a:r>
          </a:p>
          <a:p>
            <a:r>
              <a:rPr lang="en-US" sz="2400" dirty="0"/>
              <a:t>Get intermediate oxygen /nutrients</a:t>
            </a:r>
          </a:p>
          <a:p>
            <a:pPr>
              <a:buNone/>
            </a:pPr>
            <a:endParaRPr lang="en-US" sz="2400" dirty="0"/>
          </a:p>
          <a:p>
            <a:pPr marL="0" indent="0">
              <a:buNone/>
            </a:pPr>
            <a:r>
              <a:rPr lang="en-US" sz="2400" b="1" dirty="0"/>
              <a:t>Zone 3:</a:t>
            </a:r>
          </a:p>
          <a:p>
            <a:r>
              <a:rPr lang="en-US" sz="2400" dirty="0"/>
              <a:t>At the periphery near the central vein </a:t>
            </a:r>
          </a:p>
          <a:p>
            <a:r>
              <a:rPr lang="en-US" sz="2400" dirty="0"/>
              <a:t>Get the least oxygen/ nutrient supply</a:t>
            </a:r>
          </a:p>
          <a:p>
            <a:pPr>
              <a:buNone/>
            </a:pPr>
            <a:endParaRPr lang="en-US" sz="2400" dirty="0"/>
          </a:p>
          <a:p>
            <a:pPr marL="0" indent="0">
              <a:buNone/>
            </a:pPr>
            <a:endParaRPr lang="en-US" sz="2400" dirty="0"/>
          </a:p>
          <a:p>
            <a:pPr marL="0" indent="0">
              <a:buNone/>
            </a:pPr>
            <a:endParaRPr lang="en-US"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34</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292080" y="1285860"/>
            <a:ext cx="3780514" cy="37862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7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 calcmode="lin" valueType="num">
                                      <p:cBhvr additive="base">
                                        <p:cTn id="5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 calcmode="lin" valueType="num">
                                      <p:cBhvr additive="base">
                                        <p:cTn id="6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 calcmode="lin" valueType="num">
                                      <p:cBhvr additive="base">
                                        <p:cTn id="7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ttp://intranet.tdmu.edu.ua/data/kafedra/internal/histolog/classes_stud/English/medical/III%20term/19%20Large%20glands%20of%20digestive%20system_files/image029.jpg"/>
          <p:cNvPicPr>
            <a:picLocks noGrp="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4414" y="642918"/>
            <a:ext cx="6715172" cy="3857652"/>
          </a:xfrm>
          <a:prstGeom prst="rect">
            <a:avLst/>
          </a:prstGeom>
          <a:noFill/>
          <a:ln>
            <a:noFill/>
          </a:ln>
        </p:spPr>
      </p:pic>
      <p:sp>
        <p:nvSpPr>
          <p:cNvPr id="3" name="Slide Number Placeholder 2"/>
          <p:cNvSpPr>
            <a:spLocks noGrp="1"/>
          </p:cNvSpPr>
          <p:nvPr>
            <p:ph type="sldNum" sz="quarter" idx="12"/>
          </p:nvPr>
        </p:nvSpPr>
        <p:spPr/>
        <p:txBody>
          <a:bodyPr/>
          <a:lstStyle/>
          <a:p>
            <a:fld id="{8F38FA9A-6493-483A-A8CE-597B6A2EBDD7}" type="slidenum">
              <a:rPr lang="en-US" smtClean="0"/>
              <a:pPr/>
              <a:t>35</a:t>
            </a:fld>
            <a:endParaRPr lang="en-US"/>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TextBox 4"/>
          <p:cNvSpPr txBox="1"/>
          <p:nvPr/>
        </p:nvSpPr>
        <p:spPr>
          <a:xfrm>
            <a:off x="3643306" y="142852"/>
            <a:ext cx="1429429" cy="400110"/>
          </a:xfrm>
          <a:prstGeom prst="rect">
            <a:avLst/>
          </a:prstGeom>
          <a:noFill/>
        </p:spPr>
        <p:txBody>
          <a:bodyPr wrap="none" rtlCol="1">
            <a:spAutoFit/>
          </a:bodyPr>
          <a:lstStyle/>
          <a:p>
            <a:r>
              <a:rPr lang="en-US" sz="2000" b="1" dirty="0"/>
              <a:t>Liver </a:t>
            </a:r>
            <a:r>
              <a:rPr lang="en-US" sz="2000" b="1" dirty="0" err="1"/>
              <a:t>acinus</a:t>
            </a:r>
            <a:endParaRPr lang="ar-JO" sz="2000" b="1" dirty="0"/>
          </a:p>
        </p:txBody>
      </p:sp>
      <p:sp>
        <p:nvSpPr>
          <p:cNvPr id="8" name="TextBox 7"/>
          <p:cNvSpPr txBox="1"/>
          <p:nvPr/>
        </p:nvSpPr>
        <p:spPr>
          <a:xfrm>
            <a:off x="928662" y="4857760"/>
            <a:ext cx="7429552" cy="923330"/>
          </a:xfrm>
          <a:prstGeom prst="rect">
            <a:avLst/>
          </a:prstGeom>
          <a:noFill/>
        </p:spPr>
        <p:txBody>
          <a:bodyPr wrap="square" rtlCol="1">
            <a:spAutoFit/>
          </a:bodyPr>
          <a:lstStyle/>
          <a:p>
            <a:r>
              <a:rPr lang="en-US" b="1" dirty="0"/>
              <a:t>Arrangement of liver </a:t>
            </a:r>
            <a:r>
              <a:rPr lang="en-US" b="1" dirty="0" err="1"/>
              <a:t>acinus</a:t>
            </a:r>
            <a:r>
              <a:rPr lang="en-US" b="1" dirty="0"/>
              <a:t> explains  the variation in liver cells damage in response to hypoxia &amp; toxins.</a:t>
            </a:r>
          </a:p>
          <a:p>
            <a:r>
              <a:rPr lang="en-US" b="1" dirty="0"/>
              <a:t> </a:t>
            </a:r>
          </a:p>
        </p:txBody>
      </p:sp>
      <p:cxnSp>
        <p:nvCxnSpPr>
          <p:cNvPr id="7" name="Straight Connector 6"/>
          <p:cNvCxnSpPr/>
          <p:nvPr/>
        </p:nvCxnSpPr>
        <p:spPr>
          <a:xfrm flipH="1">
            <a:off x="3491880" y="1772816"/>
            <a:ext cx="1151558" cy="57606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644280" y="2708920"/>
            <a:ext cx="999158" cy="43204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828220" y="1772816"/>
            <a:ext cx="1183940" cy="728464"/>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26679" y="2636912"/>
            <a:ext cx="1151558" cy="504056"/>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554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79512" y="332657"/>
            <a:ext cx="4464496" cy="6264696"/>
          </a:xfrm>
          <a:ln>
            <a:solidFill>
              <a:schemeClr val="tx1"/>
            </a:solidFill>
          </a:ln>
        </p:spPr>
        <p:txBody>
          <a:bodyPr>
            <a:normAutofit fontScale="92500" lnSpcReduction="20000"/>
          </a:bodyPr>
          <a:lstStyle/>
          <a:p>
            <a:pPr marL="0" indent="0" algn="ctr">
              <a:buNone/>
            </a:pPr>
            <a:r>
              <a:rPr lang="en-US" b="1" dirty="0">
                <a:solidFill>
                  <a:srgbClr val="FF0000"/>
                </a:solidFill>
              </a:rPr>
              <a:t>zone 1</a:t>
            </a:r>
          </a:p>
          <a:p>
            <a:pPr marL="0" indent="0">
              <a:buNone/>
            </a:pPr>
            <a:r>
              <a:rPr lang="en-US" dirty="0"/>
              <a:t>Cells </a:t>
            </a:r>
            <a:r>
              <a:rPr lang="en-US" u="sng" dirty="0"/>
              <a:t>close</a:t>
            </a:r>
            <a:r>
              <a:rPr lang="en-US" dirty="0"/>
              <a:t> to the distributing   vessels</a:t>
            </a:r>
          </a:p>
          <a:p>
            <a:r>
              <a:rPr lang="en-US" b="1" dirty="0"/>
              <a:t>higher</a:t>
            </a:r>
            <a:r>
              <a:rPr lang="en-US" dirty="0"/>
              <a:t> in : oxygen, nutrient &amp; toxin levels</a:t>
            </a:r>
            <a:endParaRPr lang="en-US" b="1" dirty="0"/>
          </a:p>
          <a:p>
            <a:r>
              <a:rPr lang="en-US" dirty="0"/>
              <a:t>Least susceptible to ischemia </a:t>
            </a:r>
          </a:p>
          <a:p>
            <a:endParaRPr lang="en-US" b="1" dirty="0"/>
          </a:p>
          <a:p>
            <a:r>
              <a:rPr lang="en-US" b="1" dirty="0"/>
              <a:t>first</a:t>
            </a:r>
            <a:r>
              <a:rPr lang="en-US" dirty="0"/>
              <a:t> to show changes following </a:t>
            </a:r>
            <a:r>
              <a:rPr lang="en-US" u="sng" dirty="0"/>
              <a:t>bile duct occlusion</a:t>
            </a:r>
            <a:endParaRPr lang="en-US" dirty="0"/>
          </a:p>
          <a:p>
            <a:endParaRPr lang="en-US" b="1" dirty="0"/>
          </a:p>
          <a:p>
            <a:r>
              <a:rPr lang="en-US" b="1" dirty="0"/>
              <a:t>last </a:t>
            </a:r>
            <a:r>
              <a:rPr lang="en-US" dirty="0"/>
              <a:t>to</a:t>
            </a:r>
            <a:r>
              <a:rPr lang="en-US" b="1" dirty="0"/>
              <a:t> die</a:t>
            </a:r>
            <a:r>
              <a:rPr lang="en-US" dirty="0"/>
              <a:t> in case of </a:t>
            </a:r>
            <a:r>
              <a:rPr lang="en-US" u="sng" dirty="0"/>
              <a:t>circulatory impairment</a:t>
            </a:r>
            <a:r>
              <a:rPr lang="en-US" dirty="0"/>
              <a:t> </a:t>
            </a:r>
          </a:p>
          <a:p>
            <a:endParaRPr lang="en-US" dirty="0"/>
          </a:p>
          <a:p>
            <a:r>
              <a:rPr lang="en-US" dirty="0"/>
              <a:t> </a:t>
            </a:r>
            <a:r>
              <a:rPr lang="en-US" b="1" dirty="0"/>
              <a:t>first</a:t>
            </a:r>
            <a:r>
              <a:rPr lang="en-US" dirty="0"/>
              <a:t> to </a:t>
            </a:r>
            <a:r>
              <a:rPr lang="en-US" b="1" dirty="0"/>
              <a:t>regenerate</a:t>
            </a:r>
            <a:endParaRPr lang="en-US" dirty="0"/>
          </a:p>
          <a:p>
            <a:endParaRPr lang="en-US" dirty="0"/>
          </a:p>
        </p:txBody>
      </p:sp>
      <p:sp>
        <p:nvSpPr>
          <p:cNvPr id="8" name="Content Placeholder 7"/>
          <p:cNvSpPr>
            <a:spLocks noGrp="1"/>
          </p:cNvSpPr>
          <p:nvPr>
            <p:ph sz="half" idx="2"/>
          </p:nvPr>
        </p:nvSpPr>
        <p:spPr>
          <a:xfrm>
            <a:off x="4788024" y="377280"/>
            <a:ext cx="4244280" cy="6220072"/>
          </a:xfrm>
          <a:ln>
            <a:solidFill>
              <a:schemeClr val="tx1"/>
            </a:solidFill>
          </a:ln>
        </p:spPr>
        <p:txBody>
          <a:bodyPr>
            <a:normAutofit fontScale="92500" lnSpcReduction="20000"/>
          </a:bodyPr>
          <a:lstStyle/>
          <a:p>
            <a:pPr marL="0" indent="0" algn="ctr">
              <a:buNone/>
            </a:pPr>
            <a:r>
              <a:rPr lang="en-US" b="1" dirty="0">
                <a:solidFill>
                  <a:srgbClr val="FF0000"/>
                </a:solidFill>
              </a:rPr>
              <a:t>zone 3</a:t>
            </a:r>
          </a:p>
          <a:p>
            <a:pPr marL="0" indent="0" algn="ctr">
              <a:buNone/>
            </a:pPr>
            <a:r>
              <a:rPr lang="en-US" dirty="0"/>
              <a:t>Cells </a:t>
            </a:r>
            <a:r>
              <a:rPr lang="en-US" u="sng" dirty="0"/>
              <a:t>far from </a:t>
            </a:r>
            <a:r>
              <a:rPr lang="en-US" dirty="0"/>
              <a:t>the distributing</a:t>
            </a:r>
          </a:p>
          <a:p>
            <a:pPr marL="0" indent="0">
              <a:buNone/>
            </a:pPr>
            <a:r>
              <a:rPr lang="en-US" dirty="0"/>
              <a:t>vessels</a:t>
            </a:r>
          </a:p>
          <a:p>
            <a:r>
              <a:rPr lang="en-US" b="1" dirty="0"/>
              <a:t>first to show ischemic necrosis</a:t>
            </a:r>
            <a:r>
              <a:rPr lang="en-US" dirty="0"/>
              <a:t> (death due to impaired circulation </a:t>
            </a:r>
          </a:p>
          <a:p>
            <a:pPr marL="0" indent="0">
              <a:buNone/>
            </a:pPr>
            <a:r>
              <a:rPr lang="en-US" dirty="0"/>
              <a:t>      (</a:t>
            </a:r>
            <a:r>
              <a:rPr lang="en-US" dirty="0" err="1">
                <a:solidFill>
                  <a:srgbClr val="C00000"/>
                </a:solidFill>
              </a:rPr>
              <a:t>centri</a:t>
            </a:r>
            <a:r>
              <a:rPr lang="en-US" dirty="0">
                <a:solidFill>
                  <a:srgbClr val="C00000"/>
                </a:solidFill>
              </a:rPr>
              <a:t>-lobular necrosis)</a:t>
            </a:r>
          </a:p>
          <a:p>
            <a:endParaRPr lang="en-US" b="1" dirty="0"/>
          </a:p>
          <a:p>
            <a:r>
              <a:rPr lang="en-US" b="1" dirty="0"/>
              <a:t>first cells to show fatty accumulation</a:t>
            </a:r>
            <a:r>
              <a:rPr lang="en-US" dirty="0"/>
              <a:t> (alcoholic liver disease) because these cells important for glycolysis</a:t>
            </a:r>
          </a:p>
          <a:p>
            <a:endParaRPr lang="en-US" b="1" dirty="0"/>
          </a:p>
          <a:p>
            <a:r>
              <a:rPr lang="en-US" b="1" dirty="0"/>
              <a:t>last to respond to toxins</a:t>
            </a:r>
            <a:endParaRPr lang="en-US" dirty="0"/>
          </a:p>
          <a:p>
            <a:pPr marL="0" indent="0">
              <a:buNone/>
            </a:pPr>
            <a:br>
              <a:rPr lang="en-US" dirty="0"/>
            </a:br>
            <a:endParaRPr lang="en-US"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36</a:t>
            </a:fld>
            <a:endParaRPr lang="en-US" dirty="0"/>
          </a:p>
        </p:txBody>
      </p:sp>
    </p:spTree>
    <p:extLst>
      <p:ext uri="{BB962C8B-B14F-4D97-AF65-F5344CB8AC3E}">
        <p14:creationId xmlns:p14="http://schemas.microsoft.com/office/powerpoint/2010/main" val="1417443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37</a:t>
            </a:fld>
            <a:endParaRPr lang="en-US"/>
          </a:p>
        </p:txBody>
      </p:sp>
      <p:pic>
        <p:nvPicPr>
          <p:cNvPr id="1026" name="Picture 2" descr="Image result for zones of liver acinus"/>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2017" t="3291" r="3076" b="3609"/>
          <a:stretch/>
        </p:blipFill>
        <p:spPr bwMode="auto">
          <a:xfrm>
            <a:off x="1043608" y="579548"/>
            <a:ext cx="7200800" cy="53697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75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ES"/>
              <a:t>Pro. Dr Hala El- mazar </a:t>
            </a:r>
            <a:endParaRPr lang="en-US"/>
          </a:p>
        </p:txBody>
      </p:sp>
      <p:sp>
        <p:nvSpPr>
          <p:cNvPr id="3" name="Slide Number Placeholder 2"/>
          <p:cNvSpPr>
            <a:spLocks noGrp="1"/>
          </p:cNvSpPr>
          <p:nvPr>
            <p:ph type="sldNum" sz="quarter" idx="12"/>
          </p:nvPr>
        </p:nvSpPr>
        <p:spPr/>
        <p:txBody>
          <a:bodyPr/>
          <a:lstStyle/>
          <a:p>
            <a:fld id="{8F38FA9A-6493-483A-A8CE-597B6A2EBDD7}" type="slidenum">
              <a:rPr lang="en-US" smtClean="0"/>
              <a:pPr/>
              <a:t>38</a:t>
            </a:fld>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contrast="-40000"/>
                    </a14:imgEffect>
                  </a14:imgLayer>
                </a14:imgProps>
              </a:ext>
            </a:extLst>
          </a:blip>
          <a:stretch>
            <a:fillRect/>
          </a:stretch>
        </p:blipFill>
        <p:spPr>
          <a:xfrm>
            <a:off x="1403648" y="290513"/>
            <a:ext cx="6408712" cy="4968637"/>
          </a:xfrm>
          <a:prstGeom prst="rect">
            <a:avLst/>
          </a:prstGeom>
        </p:spPr>
      </p:pic>
      <p:sp>
        <p:nvSpPr>
          <p:cNvPr id="5" name="TextBox 4"/>
          <p:cNvSpPr txBox="1"/>
          <p:nvPr/>
        </p:nvSpPr>
        <p:spPr>
          <a:xfrm>
            <a:off x="395536" y="5373216"/>
            <a:ext cx="8568952" cy="1200329"/>
          </a:xfrm>
          <a:prstGeom prst="rect">
            <a:avLst/>
          </a:prstGeom>
          <a:noFill/>
        </p:spPr>
        <p:txBody>
          <a:bodyPr wrap="square" rtlCol="0">
            <a:spAutoFit/>
          </a:bodyPr>
          <a:lstStyle/>
          <a:p>
            <a:r>
              <a:rPr lang="en-US" b="1" dirty="0"/>
              <a:t>Zonation of liver metabolism. High oxygen exposure of hepatocytes in the </a:t>
            </a:r>
            <a:r>
              <a:rPr lang="en-US" b="1" dirty="0" err="1"/>
              <a:t>periportal</a:t>
            </a:r>
            <a:r>
              <a:rPr lang="en-US" b="1" dirty="0"/>
              <a:t> region compared to low exposure in the </a:t>
            </a:r>
            <a:r>
              <a:rPr lang="en-US" b="1" dirty="0" err="1"/>
              <a:t>perivenous</a:t>
            </a:r>
            <a:r>
              <a:rPr lang="en-US" b="1" dirty="0"/>
              <a:t> zone. Glucose production carried out through gluconeogenesis in the </a:t>
            </a:r>
            <a:r>
              <a:rPr lang="en-US" b="1" dirty="0" err="1"/>
              <a:t>periportal</a:t>
            </a:r>
            <a:r>
              <a:rPr lang="en-US" b="1" dirty="0"/>
              <a:t> zone. Glucose utilization carried out by glycolysis in the </a:t>
            </a:r>
            <a:r>
              <a:rPr lang="en-US" b="1" dirty="0" err="1"/>
              <a:t>perivenous</a:t>
            </a:r>
            <a:r>
              <a:rPr lang="en-US" b="1" dirty="0"/>
              <a:t> zone.</a:t>
            </a:r>
          </a:p>
        </p:txBody>
      </p:sp>
    </p:spTree>
    <p:extLst>
      <p:ext uri="{BB962C8B-B14F-4D97-AF65-F5344CB8AC3E}">
        <p14:creationId xmlns:p14="http://schemas.microsoft.com/office/powerpoint/2010/main" val="2485476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76200"/>
            <a:ext cx="9220200" cy="6705600"/>
          </a:xfrm>
        </p:spPr>
        <p:txBody>
          <a:bodyPr>
            <a:normAutofit/>
          </a:bodyPr>
          <a:lstStyle/>
          <a:p>
            <a:pPr marL="0" indent="0">
              <a:buNone/>
            </a:pPr>
            <a:r>
              <a:rPr lang="en-US" sz="6000" dirty="0"/>
              <a:t>                </a:t>
            </a:r>
          </a:p>
          <a:p>
            <a:pPr marL="0" indent="0">
              <a:buNone/>
            </a:pPr>
            <a:r>
              <a:rPr lang="en-US" sz="6000" dirty="0"/>
              <a:t>          </a:t>
            </a:r>
            <a:r>
              <a:rPr lang="en-US" sz="9600" dirty="0"/>
              <a:t>Thank you</a:t>
            </a:r>
          </a:p>
        </p:txBody>
      </p:sp>
      <p:sp>
        <p:nvSpPr>
          <p:cNvPr id="6" name="Smiley Face 5"/>
          <p:cNvSpPr/>
          <p:nvPr/>
        </p:nvSpPr>
        <p:spPr>
          <a:xfrm>
            <a:off x="2699792" y="2895600"/>
            <a:ext cx="3600400" cy="2981672"/>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39</a:t>
            </a:fld>
            <a:endParaRPr lang="en-US"/>
          </a:p>
        </p:txBody>
      </p:sp>
      <p:sp>
        <p:nvSpPr>
          <p:cNvPr id="7" name="Footer Placeholder 6"/>
          <p:cNvSpPr>
            <a:spLocks noGrp="1"/>
          </p:cNvSpPr>
          <p:nvPr>
            <p:ph type="ftr" sz="quarter" idx="11"/>
          </p:nvPr>
        </p:nvSpPr>
        <p:spPr/>
        <p:txBody>
          <a:bodyPr/>
          <a:lstStyle/>
          <a:p>
            <a:r>
              <a:rPr lang="es-ES"/>
              <a:t>Pro. Dr Hala El- mazar </a:t>
            </a:r>
            <a:endParaRPr lang="en-US"/>
          </a:p>
        </p:txBody>
      </p:sp>
    </p:spTree>
    <p:extLst>
      <p:ext uri="{BB962C8B-B14F-4D97-AF65-F5344CB8AC3E}">
        <p14:creationId xmlns:p14="http://schemas.microsoft.com/office/powerpoint/2010/main" val="3269854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ES"/>
              <a:t>Pro. Dr Hala El- mazar </a:t>
            </a:r>
            <a:endParaRPr lang="en-US"/>
          </a:p>
        </p:txBody>
      </p:sp>
      <p:sp>
        <p:nvSpPr>
          <p:cNvPr id="3" name="Slide Number Placeholder 2"/>
          <p:cNvSpPr>
            <a:spLocks noGrp="1"/>
          </p:cNvSpPr>
          <p:nvPr>
            <p:ph type="sldNum" sz="quarter" idx="12"/>
          </p:nvPr>
        </p:nvSpPr>
        <p:spPr/>
        <p:txBody>
          <a:bodyPr/>
          <a:lstStyle/>
          <a:p>
            <a:fld id="{8F38FA9A-6493-483A-A8CE-597B6A2EBDD7}" type="slidenum">
              <a:rPr lang="en-US" smtClean="0"/>
              <a:pPr/>
              <a:t>4</a:t>
            </a:fld>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Lst>
          </a:blip>
          <a:srcRect b="6643"/>
          <a:stretch/>
        </p:blipFill>
        <p:spPr>
          <a:xfrm>
            <a:off x="1259632" y="476672"/>
            <a:ext cx="6624736" cy="5616624"/>
          </a:xfrm>
          <a:prstGeom prst="rect">
            <a:avLst/>
          </a:prstGeom>
          <a:ln>
            <a:solidFill>
              <a:schemeClr val="tx1"/>
            </a:solidFill>
          </a:ln>
        </p:spPr>
      </p:pic>
    </p:spTree>
    <p:extLst>
      <p:ext uri="{BB962C8B-B14F-4D97-AF65-F5344CB8AC3E}">
        <p14:creationId xmlns:p14="http://schemas.microsoft.com/office/powerpoint/2010/main" val="3441631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2918"/>
          </a:xfrm>
        </p:spPr>
        <p:txBody>
          <a:bodyPr>
            <a:normAutofit/>
          </a:bodyPr>
          <a:lstStyle/>
          <a:p>
            <a:r>
              <a:rPr lang="en-US" sz="3200" b="1" u="sng" dirty="0"/>
              <a:t>Blood supply of liver</a:t>
            </a:r>
          </a:p>
        </p:txBody>
      </p:sp>
      <p:sp>
        <p:nvSpPr>
          <p:cNvPr id="3" name="Content Placeholder 2"/>
          <p:cNvSpPr>
            <a:spLocks noGrp="1"/>
          </p:cNvSpPr>
          <p:nvPr>
            <p:ph idx="1"/>
          </p:nvPr>
        </p:nvSpPr>
        <p:spPr>
          <a:xfrm>
            <a:off x="304800" y="762000"/>
            <a:ext cx="8610600" cy="5791200"/>
          </a:xfrm>
        </p:spPr>
        <p:txBody>
          <a:bodyPr>
            <a:normAutofit/>
          </a:bodyPr>
          <a:lstStyle/>
          <a:p>
            <a:pPr marL="0" indent="0">
              <a:buNone/>
            </a:pPr>
            <a:r>
              <a:rPr lang="en-US" sz="2800" b="1" u="sng" dirty="0">
                <a:solidFill>
                  <a:srgbClr val="FF0000"/>
                </a:solidFill>
              </a:rPr>
              <a:t>1- Portal vein: 70 - 80%</a:t>
            </a:r>
          </a:p>
          <a:p>
            <a:r>
              <a:rPr lang="en-US" sz="2800" dirty="0"/>
              <a:t>Main drainage of blood from GIT, spleen, pancreas</a:t>
            </a:r>
          </a:p>
          <a:p>
            <a:r>
              <a:rPr lang="en-US" sz="2800" dirty="0"/>
              <a:t>Brings </a:t>
            </a:r>
            <a:r>
              <a:rPr lang="en-US" sz="2800" b="1" u="sng" dirty="0">
                <a:solidFill>
                  <a:srgbClr val="FF0000"/>
                </a:solidFill>
              </a:rPr>
              <a:t>nutrient rich</a:t>
            </a:r>
            <a:r>
              <a:rPr lang="en-US" sz="2800" dirty="0"/>
              <a:t>, </a:t>
            </a:r>
            <a:r>
              <a:rPr lang="en-US" sz="2800" b="1" u="sng" dirty="0">
                <a:solidFill>
                  <a:srgbClr val="FF0000"/>
                </a:solidFill>
              </a:rPr>
              <a:t>toxin loaded</a:t>
            </a:r>
            <a:r>
              <a:rPr lang="en-US" sz="2800" dirty="0"/>
              <a:t>, </a:t>
            </a:r>
            <a:r>
              <a:rPr lang="en-US" sz="2800" b="1" u="sng" dirty="0">
                <a:solidFill>
                  <a:srgbClr val="FF0000"/>
                </a:solidFill>
              </a:rPr>
              <a:t>oxygen poor </a:t>
            </a:r>
            <a:r>
              <a:rPr lang="en-US" sz="2800" dirty="0"/>
              <a:t>blood</a:t>
            </a:r>
          </a:p>
          <a:p>
            <a:pPr marL="0" indent="0">
              <a:buNone/>
            </a:pPr>
            <a:endParaRPr lang="en-US" sz="2800" b="1" dirty="0"/>
          </a:p>
          <a:p>
            <a:pPr marL="0" indent="0">
              <a:buNone/>
            </a:pPr>
            <a:r>
              <a:rPr lang="en-US" sz="2800" b="1" u="sng" dirty="0">
                <a:solidFill>
                  <a:srgbClr val="FF0000"/>
                </a:solidFill>
              </a:rPr>
              <a:t>2- Hepatic artery: 30 – 20%</a:t>
            </a:r>
          </a:p>
          <a:p>
            <a:pPr marL="0" indent="0">
              <a:buNone/>
            </a:pPr>
            <a:r>
              <a:rPr lang="en-US" sz="2800" dirty="0"/>
              <a:t>    Aorta→ hepatic artery </a:t>
            </a:r>
          </a:p>
          <a:p>
            <a:r>
              <a:rPr lang="en-US" sz="2800" dirty="0"/>
              <a:t>Brings </a:t>
            </a:r>
            <a:r>
              <a:rPr lang="en-US" sz="2800" b="1" u="sng" dirty="0">
                <a:solidFill>
                  <a:srgbClr val="FF0000"/>
                </a:solidFill>
              </a:rPr>
              <a:t>oxygen rich </a:t>
            </a:r>
            <a:r>
              <a:rPr lang="en-US" sz="2800" dirty="0"/>
              <a:t>blood to liver</a:t>
            </a:r>
          </a:p>
        </p:txBody>
      </p:sp>
      <p:sp>
        <p:nvSpPr>
          <p:cNvPr id="5" name="Slide Number Placeholder 4"/>
          <p:cNvSpPr>
            <a:spLocks noGrp="1"/>
          </p:cNvSpPr>
          <p:nvPr>
            <p:ph type="sldNum" sz="quarter" idx="12"/>
          </p:nvPr>
        </p:nvSpPr>
        <p:spPr/>
        <p:txBody>
          <a:bodyPr/>
          <a:lstStyle/>
          <a:p>
            <a:fld id="{8F38FA9A-6493-483A-A8CE-597B6A2EBDD7}" type="slidenum">
              <a:rPr lang="en-US" smtClean="0"/>
              <a:pPr/>
              <a:t>5</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pic>
        <p:nvPicPr>
          <p:cNvPr id="4" name="Picture 2" descr="http://www.blobs.org/science/anatomy/liverbloodsupply.gif"/>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contrast="40000"/>
                    </a14:imgEffect>
                  </a14:imgLayer>
                </a14:imgProps>
              </a:ext>
            </a:extLst>
          </a:blip>
          <a:srcRect/>
          <a:stretch>
            <a:fillRect/>
          </a:stretch>
        </p:blipFill>
        <p:spPr bwMode="auto">
          <a:xfrm>
            <a:off x="467544" y="4500570"/>
            <a:ext cx="4248472" cy="2000264"/>
          </a:xfrm>
          <a:prstGeom prst="rect">
            <a:avLst/>
          </a:prstGeom>
          <a:noFill/>
          <a:ln>
            <a:solidFill>
              <a:schemeClr val="tx1"/>
            </a:solidFill>
          </a:ln>
        </p:spPr>
      </p:pic>
      <p:pic>
        <p:nvPicPr>
          <p:cNvPr id="1028" name="Picture 4" descr="What does 'splenic vein is patent' mean in a full abdomen ultrasound? -  Quora">
            <a:extLst>
              <a:ext uri="{FF2B5EF4-FFF2-40B4-BE49-F238E27FC236}">
                <a16:creationId xmlns:a16="http://schemas.microsoft.com/office/drawing/2014/main" id="{C5E48631-9CAC-4F8C-879C-5498DC3DFD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436096" y="2524075"/>
            <a:ext cx="3467100" cy="4029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65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6</a:t>
            </a:fld>
            <a:endParaRPr lang="en-US"/>
          </a:p>
        </p:txBody>
      </p:sp>
      <p:pic>
        <p:nvPicPr>
          <p:cNvPr id="4098" name="Picture 2" descr="Liver Blood Flow | BioNinja"/>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9512" y="1484784"/>
            <a:ext cx="4752528" cy="35283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75856" y="5877272"/>
            <a:ext cx="2777555" cy="400110"/>
          </a:xfrm>
          <a:prstGeom prst="rect">
            <a:avLst/>
          </a:prstGeom>
          <a:noFill/>
          <a:ln>
            <a:solidFill>
              <a:schemeClr val="tx1"/>
            </a:solidFill>
          </a:ln>
        </p:spPr>
        <p:txBody>
          <a:bodyPr wrap="none" rtlCol="0">
            <a:spAutoFit/>
          </a:bodyPr>
          <a:lstStyle/>
          <a:p>
            <a:r>
              <a:rPr lang="en-US" sz="2000" b="1" dirty="0"/>
              <a:t>Blood supply of the liver</a:t>
            </a:r>
          </a:p>
        </p:txBody>
      </p:sp>
      <p:pic>
        <p:nvPicPr>
          <p:cNvPr id="4100" name="Picture 4" descr="Vascular Disorders of the Liver and Splanchnic Circulation | Radiology Key"/>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076056" y="692696"/>
            <a:ext cx="3888432" cy="46085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818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714380"/>
          </a:xfrm>
        </p:spPr>
        <p:txBody>
          <a:bodyPr>
            <a:normAutofit/>
          </a:bodyPr>
          <a:lstStyle/>
          <a:p>
            <a:r>
              <a:rPr lang="en-US" sz="3200" b="1" u="sng" dirty="0"/>
              <a:t>Structure of liver</a:t>
            </a:r>
          </a:p>
        </p:txBody>
      </p:sp>
      <p:sp>
        <p:nvSpPr>
          <p:cNvPr id="3" name="Content Placeholder 2"/>
          <p:cNvSpPr>
            <a:spLocks noGrp="1"/>
          </p:cNvSpPr>
          <p:nvPr>
            <p:ph idx="1"/>
          </p:nvPr>
        </p:nvSpPr>
        <p:spPr>
          <a:xfrm>
            <a:off x="107504" y="692697"/>
            <a:ext cx="8763000" cy="6012904"/>
          </a:xfrm>
        </p:spPr>
        <p:txBody>
          <a:bodyPr>
            <a:normAutofit fontScale="92500"/>
          </a:bodyPr>
          <a:lstStyle/>
          <a:p>
            <a:pPr marL="0" indent="0">
              <a:buNone/>
            </a:pPr>
            <a:r>
              <a:rPr lang="en-US" dirty="0"/>
              <a:t>                           </a:t>
            </a:r>
            <a:r>
              <a:rPr lang="en-US" sz="3300" dirty="0" err="1">
                <a:solidFill>
                  <a:srgbClr val="FF0000"/>
                </a:solidFill>
              </a:rPr>
              <a:t>Stroma</a:t>
            </a:r>
            <a:r>
              <a:rPr lang="en-US" sz="3300" dirty="0">
                <a:solidFill>
                  <a:srgbClr val="FF0000"/>
                </a:solidFill>
              </a:rPr>
              <a:t>  &amp;  parenchyma </a:t>
            </a:r>
          </a:p>
          <a:p>
            <a:pPr marL="0" indent="0">
              <a:buNone/>
            </a:pPr>
            <a:r>
              <a:rPr lang="en-US" sz="3000" b="1" dirty="0">
                <a:solidFill>
                  <a:srgbClr val="FF0000"/>
                </a:solidFill>
              </a:rPr>
              <a:t>A)</a:t>
            </a:r>
            <a:r>
              <a:rPr lang="en-US" sz="3000" b="1" u="sng" dirty="0">
                <a:solidFill>
                  <a:srgbClr val="FF0000"/>
                </a:solidFill>
              </a:rPr>
              <a:t> Stroma</a:t>
            </a:r>
            <a:r>
              <a:rPr lang="en-US" sz="3000" dirty="0"/>
              <a:t>: </a:t>
            </a:r>
            <a:r>
              <a:rPr lang="en-US" sz="3000" b="1" dirty="0"/>
              <a:t>capsule</a:t>
            </a:r>
            <a:r>
              <a:rPr lang="en-US" sz="3000" dirty="0"/>
              <a:t> → </a:t>
            </a:r>
            <a:r>
              <a:rPr lang="en-US" sz="3000" b="1" dirty="0"/>
              <a:t>septa</a:t>
            </a:r>
            <a:r>
              <a:rPr lang="en-US" sz="3000" dirty="0"/>
              <a:t> → </a:t>
            </a:r>
            <a:r>
              <a:rPr lang="en-US" sz="3000" b="1" dirty="0"/>
              <a:t>reticular fibers</a:t>
            </a:r>
          </a:p>
          <a:p>
            <a:r>
              <a:rPr lang="en-US" sz="3000" b="1" dirty="0">
                <a:solidFill>
                  <a:schemeClr val="accent1"/>
                </a:solidFill>
              </a:rPr>
              <a:t>Capsule of Glisson</a:t>
            </a:r>
            <a:r>
              <a:rPr lang="en-US" sz="3000" b="1" dirty="0"/>
              <a:t>: </a:t>
            </a:r>
            <a:r>
              <a:rPr lang="en-US" sz="3000" dirty="0"/>
              <a:t>thin fibrous C.T. sheet, covers the liver. Thick at hilum to form </a:t>
            </a:r>
            <a:r>
              <a:rPr lang="en-US" sz="3000" b="1" dirty="0" err="1"/>
              <a:t>prota</a:t>
            </a:r>
            <a:r>
              <a:rPr lang="en-US" sz="3000" b="1" dirty="0"/>
              <a:t> </a:t>
            </a:r>
            <a:r>
              <a:rPr lang="en-US" sz="3000" b="1" dirty="0" err="1"/>
              <a:t>hepatis</a:t>
            </a:r>
            <a:r>
              <a:rPr lang="en-US" sz="3000" b="1" dirty="0"/>
              <a:t> </a:t>
            </a:r>
            <a:r>
              <a:rPr lang="en-US" sz="3000" dirty="0"/>
              <a:t>which gives rise to C.T. septa divide the liver into lobes and lobules</a:t>
            </a:r>
          </a:p>
          <a:p>
            <a:r>
              <a:rPr lang="en-US" sz="3000" b="1" dirty="0">
                <a:solidFill>
                  <a:schemeClr val="accent1"/>
                </a:solidFill>
              </a:rPr>
              <a:t>septa</a:t>
            </a:r>
            <a:r>
              <a:rPr lang="en-US" sz="3000" dirty="0"/>
              <a:t>: surround lobules. </a:t>
            </a:r>
            <a:r>
              <a:rPr lang="en-US" sz="3000" b="1" dirty="0"/>
              <a:t>Thick and easy to identify in pig’s liver.. Lobulation are not clear in humans unless??</a:t>
            </a:r>
          </a:p>
          <a:p>
            <a:r>
              <a:rPr lang="en-US" sz="3000" b="1" dirty="0">
                <a:solidFill>
                  <a:schemeClr val="accent1"/>
                </a:solidFill>
              </a:rPr>
              <a:t>Portal tracts</a:t>
            </a:r>
            <a:r>
              <a:rPr lang="en-US" sz="3000" dirty="0"/>
              <a:t>: triangular masses of </a:t>
            </a:r>
          </a:p>
          <a:p>
            <a:pPr marL="0" indent="0">
              <a:buNone/>
            </a:pPr>
            <a:r>
              <a:rPr lang="en-US" sz="3000" dirty="0"/>
              <a:t>    C.T. at angles between hepatic lobules</a:t>
            </a:r>
          </a:p>
          <a:p>
            <a:r>
              <a:rPr lang="en-US" sz="3000" b="1" dirty="0">
                <a:solidFill>
                  <a:schemeClr val="accent1"/>
                </a:solidFill>
              </a:rPr>
              <a:t>Reticular fibers</a:t>
            </a:r>
            <a:r>
              <a:rPr lang="en-US" sz="3000" dirty="0"/>
              <a:t>: delicate network </a:t>
            </a:r>
          </a:p>
          <a:p>
            <a:pPr marL="0" indent="0">
              <a:buNone/>
            </a:pPr>
            <a:r>
              <a:rPr lang="en-US" sz="3000" dirty="0"/>
              <a:t>     surround and support liver cells</a:t>
            </a:r>
          </a:p>
          <a:p>
            <a:pPr marL="0" indent="0">
              <a:buNone/>
            </a:pPr>
            <a:r>
              <a:rPr lang="en-US" dirty="0"/>
              <a:t>  </a:t>
            </a:r>
          </a:p>
        </p:txBody>
      </p:sp>
      <p:sp>
        <p:nvSpPr>
          <p:cNvPr id="4" name="Slide Number Placeholder 3"/>
          <p:cNvSpPr>
            <a:spLocks noGrp="1"/>
          </p:cNvSpPr>
          <p:nvPr>
            <p:ph type="sldNum" sz="quarter" idx="12"/>
          </p:nvPr>
        </p:nvSpPr>
        <p:spPr/>
        <p:txBody>
          <a:bodyPr/>
          <a:lstStyle/>
          <a:p>
            <a:fld id="{8F38FA9A-6493-483A-A8CE-597B6A2EBDD7}" type="slidenum">
              <a:rPr lang="en-US" smtClean="0"/>
              <a:pPr/>
              <a:t>7</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1026" name="Picture 2" descr="http://www.knowyourbody.net/wp-content/uploads/2013/01/Porta-hepatis-Image.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948264" y="102468"/>
            <a:ext cx="2160240" cy="16703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28184" y="4077072"/>
            <a:ext cx="2736304" cy="23762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09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 calcmode="lin" valueType="num">
                                      <p:cBhvr additive="base">
                                        <p:cTn id="5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ES"/>
              <a:t>Pro. Dr Hala El- mazar </a:t>
            </a: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8</a:t>
            </a:fld>
            <a:endParaRPr lang="en-US"/>
          </a:p>
        </p:txBody>
      </p:sp>
      <p:pic>
        <p:nvPicPr>
          <p:cNvPr id="1028" name="Picture 4" descr="https://i.ytimg.com/vi/AQRpbvzdQhY/maxresdefaul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9660" b="12221"/>
          <a:stretch/>
        </p:blipFill>
        <p:spPr bwMode="auto">
          <a:xfrm>
            <a:off x="395536" y="188640"/>
            <a:ext cx="8280920" cy="288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5536" y="3167270"/>
            <a:ext cx="4140460" cy="32140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44008" y="3180928"/>
            <a:ext cx="425566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1247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F38FA9A-6493-483A-A8CE-597B6A2EBDD7}" type="slidenum">
              <a:rPr lang="en-US" smtClean="0"/>
              <a:pPr/>
              <a:t>9</a:t>
            </a:fld>
            <a:endParaRPr lang="en-US"/>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TextBox 4"/>
          <p:cNvSpPr txBox="1"/>
          <p:nvPr/>
        </p:nvSpPr>
        <p:spPr>
          <a:xfrm>
            <a:off x="827584" y="6093296"/>
            <a:ext cx="7200800" cy="707886"/>
          </a:xfrm>
          <a:prstGeom prst="rect">
            <a:avLst/>
          </a:prstGeom>
          <a:noFill/>
          <a:ln>
            <a:solidFill>
              <a:schemeClr val="tx1"/>
            </a:solidFill>
          </a:ln>
        </p:spPr>
        <p:txBody>
          <a:bodyPr wrap="square" rtlCol="1">
            <a:spAutoFit/>
          </a:bodyPr>
          <a:lstStyle/>
          <a:p>
            <a:r>
              <a:rPr lang="en-US" sz="2000" b="1" dirty="0"/>
              <a:t>        Septa  are  thick &amp;  the lobulation is clear in pig's liver </a:t>
            </a:r>
          </a:p>
          <a:p>
            <a:r>
              <a:rPr lang="en-US" sz="2000" b="1" dirty="0"/>
              <a:t>        (similar lobulation only seen in human’s  in liver cirrhosis)</a:t>
            </a:r>
            <a:r>
              <a:rPr lang="en-US" dirty="0"/>
              <a:t> </a:t>
            </a:r>
            <a:endParaRPr lang="ar-JO" dirty="0"/>
          </a:p>
        </p:txBody>
      </p:sp>
      <p:pic>
        <p:nvPicPr>
          <p:cNvPr id="6"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23528" y="2348880"/>
            <a:ext cx="4896544" cy="36239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611560" y="3573016"/>
            <a:ext cx="1440160" cy="1872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24128" y="2348880"/>
            <a:ext cx="3240360" cy="36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Liver , Anatomy QA">
            <a:extLst>
              <a:ext uri="{FF2B5EF4-FFF2-40B4-BE49-F238E27FC236}">
                <a16:creationId xmlns:a16="http://schemas.microsoft.com/office/drawing/2014/main" id="{AAAC5B63-1CFC-4E0A-AE9A-437ACD7D55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r="8031"/>
          <a:stretch/>
        </p:blipFill>
        <p:spPr bwMode="auto">
          <a:xfrm>
            <a:off x="323528" y="148086"/>
            <a:ext cx="4752528" cy="21132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Liver anatomy. (A) Entire organ and blood supply. Blue indicates venous...  | Download Scientific Diagram">
            <a:extLst>
              <a:ext uri="{FF2B5EF4-FFF2-40B4-BE49-F238E27FC236}">
                <a16:creationId xmlns:a16="http://schemas.microsoft.com/office/drawing/2014/main" id="{89A9F64E-259B-4763-BFE8-C092BDDE74E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25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b="44750"/>
          <a:stretch/>
        </p:blipFill>
        <p:spPr bwMode="auto">
          <a:xfrm>
            <a:off x="5436097" y="91654"/>
            <a:ext cx="3384376" cy="21132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400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5704</TotalTime>
  <Words>1528</Words>
  <Application>Microsoft Office PowerPoint</Application>
  <PresentationFormat>On-screen Show (4:3)</PresentationFormat>
  <Paragraphs>282</Paragraphs>
  <Slides>39</Slides>
  <Notes>2</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The digestive system IV</vt:lpstr>
      <vt:lpstr>PowerPoint Presentation</vt:lpstr>
      <vt:lpstr>Liver</vt:lpstr>
      <vt:lpstr>PowerPoint Presentation</vt:lpstr>
      <vt:lpstr>Blood supply of liver</vt:lpstr>
      <vt:lpstr>PowerPoint Presentation</vt:lpstr>
      <vt:lpstr>Structure of liver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Drainage of liver sinusoids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digestive system</dc:title>
  <dc:creator>Hala</dc:creator>
  <cp:lastModifiedBy>razanemad852@gmail.com</cp:lastModifiedBy>
  <cp:revision>363</cp:revision>
  <dcterms:created xsi:type="dcterms:W3CDTF">2012-11-15T10:37:25Z</dcterms:created>
  <dcterms:modified xsi:type="dcterms:W3CDTF">2023-04-06T05:06:51Z</dcterms:modified>
</cp:coreProperties>
</file>