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1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71" r:id="rId12"/>
    <p:sldId id="272" r:id="rId13"/>
    <p:sldId id="270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</p:sldIdLst>
  <p:sldSz cx="9144000" cy="6858000" type="screen4x3"/>
  <p:notesSz cx="6797675" cy="9926638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50" autoAdjust="0"/>
    <p:restoredTop sz="94660"/>
  </p:normalViewPr>
  <p:slideViewPr>
    <p:cSldViewPr>
      <p:cViewPr>
        <p:scale>
          <a:sx n="81" d="100"/>
          <a:sy n="81" d="100"/>
        </p:scale>
        <p:origin x="-135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9 w 3934"/>
                <a:gd name="T3" fmla="*/ 1331 h 1505"/>
                <a:gd name="T4" fmla="*/ 1217 w 3934"/>
                <a:gd name="T5" fmla="*/ 1157 h 1505"/>
                <a:gd name="T6" fmla="*/ 1733 w 3934"/>
                <a:gd name="T7" fmla="*/ 977 h 1505"/>
                <a:gd name="T8" fmla="*/ 2225 w 3934"/>
                <a:gd name="T9" fmla="*/ 792 h 1505"/>
                <a:gd name="T10" fmla="*/ 2464 w 3934"/>
                <a:gd name="T11" fmla="*/ 696 h 1505"/>
                <a:gd name="T12" fmla="*/ 2698 w 3934"/>
                <a:gd name="T13" fmla="*/ 606 h 1505"/>
                <a:gd name="T14" fmla="*/ 2927 w 3934"/>
                <a:gd name="T15" fmla="*/ 510 h 1505"/>
                <a:gd name="T16" fmla="*/ 3149 w 3934"/>
                <a:gd name="T17" fmla="*/ 420 h 1505"/>
                <a:gd name="T18" fmla="*/ 3358 w 3934"/>
                <a:gd name="T19" fmla="*/ 324 h 1505"/>
                <a:gd name="T20" fmla="*/ 3562 w 3934"/>
                <a:gd name="T21" fmla="*/ 234 h 1505"/>
                <a:gd name="T22" fmla="*/ 3760 w 3934"/>
                <a:gd name="T23" fmla="*/ 138 h 1505"/>
                <a:gd name="T24" fmla="*/ 3946 w 3934"/>
                <a:gd name="T25" fmla="*/ 48 h 1505"/>
                <a:gd name="T26" fmla="*/ 3946 w 3934"/>
                <a:gd name="T27" fmla="*/ 0 h 1505"/>
                <a:gd name="T28" fmla="*/ 3754 w 3934"/>
                <a:gd name="T29" fmla="*/ 96 h 1505"/>
                <a:gd name="T30" fmla="*/ 3550 w 3934"/>
                <a:gd name="T31" fmla="*/ 192 h 1505"/>
                <a:gd name="T32" fmla="*/ 3340 w 3934"/>
                <a:gd name="T33" fmla="*/ 288 h 1505"/>
                <a:gd name="T34" fmla="*/ 3125 w 3934"/>
                <a:gd name="T35" fmla="*/ 384 h 1505"/>
                <a:gd name="T36" fmla="*/ 2897 w 3934"/>
                <a:gd name="T37" fmla="*/ 480 h 1505"/>
                <a:gd name="T38" fmla="*/ 2662 w 3934"/>
                <a:gd name="T39" fmla="*/ 576 h 1505"/>
                <a:gd name="T40" fmla="*/ 2416 w 3934"/>
                <a:gd name="T41" fmla="*/ 672 h 1505"/>
                <a:gd name="T42" fmla="*/ 2171 w 3934"/>
                <a:gd name="T43" fmla="*/ 768 h 1505"/>
                <a:gd name="T44" fmla="*/ 1913 w 3934"/>
                <a:gd name="T45" fmla="*/ 864 h 1505"/>
                <a:gd name="T46" fmla="*/ 1655 w 3934"/>
                <a:gd name="T47" fmla="*/ 960 h 1505"/>
                <a:gd name="T48" fmla="*/ 1115 w 3934"/>
                <a:gd name="T49" fmla="*/ 1145 h 1505"/>
                <a:gd name="T50" fmla="*/ 56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2 w 1728"/>
                <a:gd name="T3" fmla="*/ 527 h 689"/>
                <a:gd name="T4" fmla="*/ 966 w 1728"/>
                <a:gd name="T5" fmla="*/ 365 h 689"/>
                <a:gd name="T6" fmla="*/ 1163 w 1728"/>
                <a:gd name="T7" fmla="*/ 287 h 689"/>
                <a:gd name="T8" fmla="*/ 1361 w 1728"/>
                <a:gd name="T9" fmla="*/ 203 h 689"/>
                <a:gd name="T10" fmla="*/ 1553 w 1728"/>
                <a:gd name="T11" fmla="*/ 126 h 689"/>
                <a:gd name="T12" fmla="*/ 1733 w 1728"/>
                <a:gd name="T13" fmla="*/ 48 h 689"/>
                <a:gd name="T14" fmla="*/ 1733 w 1728"/>
                <a:gd name="T15" fmla="*/ 0 h 689"/>
                <a:gd name="T16" fmla="*/ 1535 w 1728"/>
                <a:gd name="T17" fmla="*/ 84 h 689"/>
                <a:gd name="T18" fmla="*/ 1331 w 1728"/>
                <a:gd name="T19" fmla="*/ 167 h 689"/>
                <a:gd name="T20" fmla="*/ 1121 w 1728"/>
                <a:gd name="T21" fmla="*/ 257 h 689"/>
                <a:gd name="T22" fmla="*/ 906 w 1728"/>
                <a:gd name="T23" fmla="*/ 341 h 689"/>
                <a:gd name="T24" fmla="*/ 455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78 w 5561"/>
                <a:gd name="T1" fmla="*/ 929 h 3447"/>
                <a:gd name="T2" fmla="*/ 5554 w 5561"/>
                <a:gd name="T3" fmla="*/ 773 h 3447"/>
                <a:gd name="T4" fmla="*/ 5470 w 5561"/>
                <a:gd name="T5" fmla="*/ 629 h 3447"/>
                <a:gd name="T6" fmla="*/ 5343 w 5561"/>
                <a:gd name="T7" fmla="*/ 492 h 3447"/>
                <a:gd name="T8" fmla="*/ 5164 w 5561"/>
                <a:gd name="T9" fmla="*/ 366 h 3447"/>
                <a:gd name="T10" fmla="*/ 4936 w 5561"/>
                <a:gd name="T11" fmla="*/ 252 h 3447"/>
                <a:gd name="T12" fmla="*/ 4666 w 5561"/>
                <a:gd name="T13" fmla="*/ 144 h 3447"/>
                <a:gd name="T14" fmla="*/ 4354 w 5561"/>
                <a:gd name="T15" fmla="*/ 48 h 3447"/>
                <a:gd name="T16" fmla="*/ 4012 w 5561"/>
                <a:gd name="T17" fmla="*/ 0 h 3447"/>
                <a:gd name="T18" fmla="*/ 4372 w 5561"/>
                <a:gd name="T19" fmla="*/ 90 h 3447"/>
                <a:gd name="T20" fmla="*/ 4684 w 5561"/>
                <a:gd name="T21" fmla="*/ 192 h 3447"/>
                <a:gd name="T22" fmla="*/ 4948 w 5561"/>
                <a:gd name="T23" fmla="*/ 306 h 3447"/>
                <a:gd name="T24" fmla="*/ 5164 w 5561"/>
                <a:gd name="T25" fmla="*/ 426 h 3447"/>
                <a:gd name="T26" fmla="*/ 5331 w 5561"/>
                <a:gd name="T27" fmla="*/ 557 h 3447"/>
                <a:gd name="T28" fmla="*/ 5446 w 5561"/>
                <a:gd name="T29" fmla="*/ 701 h 3447"/>
                <a:gd name="T30" fmla="*/ 5506 w 5561"/>
                <a:gd name="T31" fmla="*/ 851 h 3447"/>
                <a:gd name="T32" fmla="*/ 5506 w 5561"/>
                <a:gd name="T33" fmla="*/ 1013 h 3447"/>
                <a:gd name="T34" fmla="*/ 5458 w 5561"/>
                <a:gd name="T35" fmla="*/ 1163 h 3447"/>
                <a:gd name="T36" fmla="*/ 5361 w 5561"/>
                <a:gd name="T37" fmla="*/ 1319 h 3447"/>
                <a:gd name="T38" fmla="*/ 5218 w 5561"/>
                <a:gd name="T39" fmla="*/ 1475 h 3447"/>
                <a:gd name="T40" fmla="*/ 5032 w 5561"/>
                <a:gd name="T41" fmla="*/ 1630 h 3447"/>
                <a:gd name="T42" fmla="*/ 4804 w 5561"/>
                <a:gd name="T43" fmla="*/ 1786 h 3447"/>
                <a:gd name="T44" fmla="*/ 4540 w 5561"/>
                <a:gd name="T45" fmla="*/ 1948 h 3447"/>
                <a:gd name="T46" fmla="*/ 4228 w 5561"/>
                <a:gd name="T47" fmla="*/ 2104 h 3447"/>
                <a:gd name="T48" fmla="*/ 3887 w 5561"/>
                <a:gd name="T49" fmla="*/ 2260 h 3447"/>
                <a:gd name="T50" fmla="*/ 3509 w 5561"/>
                <a:gd name="T51" fmla="*/ 2416 h 3447"/>
                <a:gd name="T52" fmla="*/ 3094 w 5561"/>
                <a:gd name="T53" fmla="*/ 2566 h 3447"/>
                <a:gd name="T54" fmla="*/ 2651 w 5561"/>
                <a:gd name="T55" fmla="*/ 2715 h 3447"/>
                <a:gd name="T56" fmla="*/ 2171 w 5561"/>
                <a:gd name="T57" fmla="*/ 2865 h 3447"/>
                <a:gd name="T58" fmla="*/ 1667 w 5561"/>
                <a:gd name="T59" fmla="*/ 3009 h 3447"/>
                <a:gd name="T60" fmla="*/ 1139 w 5561"/>
                <a:gd name="T61" fmla="*/ 3147 h 3447"/>
                <a:gd name="T62" fmla="*/ 582 w 5561"/>
                <a:gd name="T63" fmla="*/ 3279 h 3447"/>
                <a:gd name="T64" fmla="*/ 0 w 5561"/>
                <a:gd name="T65" fmla="*/ 3447 h 3447"/>
                <a:gd name="T66" fmla="*/ 870 w 5561"/>
                <a:gd name="T67" fmla="*/ 3249 h 3447"/>
                <a:gd name="T68" fmla="*/ 1421 w 5561"/>
                <a:gd name="T69" fmla="*/ 3105 h 3447"/>
                <a:gd name="T70" fmla="*/ 1943 w 5561"/>
                <a:gd name="T71" fmla="*/ 2961 h 3447"/>
                <a:gd name="T72" fmla="*/ 2441 w 5561"/>
                <a:gd name="T73" fmla="*/ 2817 h 3447"/>
                <a:gd name="T74" fmla="*/ 2909 w 5561"/>
                <a:gd name="T75" fmla="*/ 2668 h 3447"/>
                <a:gd name="T76" fmla="*/ 3340 w 5561"/>
                <a:gd name="T77" fmla="*/ 2512 h 3447"/>
                <a:gd name="T78" fmla="*/ 3742 w 5561"/>
                <a:gd name="T79" fmla="*/ 2356 h 3447"/>
                <a:gd name="T80" fmla="*/ 4109 w 5561"/>
                <a:gd name="T81" fmla="*/ 2200 h 3447"/>
                <a:gd name="T82" fmla="*/ 4439 w 5561"/>
                <a:gd name="T83" fmla="*/ 2038 h 3447"/>
                <a:gd name="T84" fmla="*/ 4732 w 5561"/>
                <a:gd name="T85" fmla="*/ 1876 h 3447"/>
                <a:gd name="T86" fmla="*/ 4984 w 5561"/>
                <a:gd name="T87" fmla="*/ 1720 h 3447"/>
                <a:gd name="T88" fmla="*/ 5194 w 5561"/>
                <a:gd name="T89" fmla="*/ 1559 h 3447"/>
                <a:gd name="T90" fmla="*/ 5355 w 5561"/>
                <a:gd name="T91" fmla="*/ 1397 h 3447"/>
                <a:gd name="T92" fmla="*/ 5476 w 5561"/>
                <a:gd name="T93" fmla="*/ 1241 h 3447"/>
                <a:gd name="T94" fmla="*/ 5554 w 5561"/>
                <a:gd name="T95" fmla="*/ 1085 h 3447"/>
                <a:gd name="T96" fmla="*/ 5572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8" name="Freeform 6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algn="r" rtl="1" eaLnBrk="1" hangingPunct="1"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58 w 5740"/>
                <a:gd name="T1" fmla="*/ 0 h 2098"/>
                <a:gd name="T2" fmla="*/ 5656 w 5740"/>
                <a:gd name="T3" fmla="*/ 72 h 2098"/>
                <a:gd name="T4" fmla="*/ 5554 w 5740"/>
                <a:gd name="T5" fmla="*/ 138 h 2098"/>
                <a:gd name="T6" fmla="*/ 5440 w 5740"/>
                <a:gd name="T7" fmla="*/ 210 h 2098"/>
                <a:gd name="T8" fmla="*/ 5321 w 5740"/>
                <a:gd name="T9" fmla="*/ 276 h 2098"/>
                <a:gd name="T10" fmla="*/ 5068 w 5740"/>
                <a:gd name="T11" fmla="*/ 414 h 2098"/>
                <a:gd name="T12" fmla="*/ 4792 w 5740"/>
                <a:gd name="T13" fmla="*/ 552 h 2098"/>
                <a:gd name="T14" fmla="*/ 4492 w 5740"/>
                <a:gd name="T15" fmla="*/ 690 h 2098"/>
                <a:gd name="T16" fmla="*/ 4175 w 5740"/>
                <a:gd name="T17" fmla="*/ 827 h 2098"/>
                <a:gd name="T18" fmla="*/ 3839 w 5740"/>
                <a:gd name="T19" fmla="*/ 959 h 2098"/>
                <a:gd name="T20" fmla="*/ 3479 w 5740"/>
                <a:gd name="T21" fmla="*/ 1091 h 2098"/>
                <a:gd name="T22" fmla="*/ 3101 w 5740"/>
                <a:gd name="T23" fmla="*/ 1223 h 2098"/>
                <a:gd name="T24" fmla="*/ 2705 w 5740"/>
                <a:gd name="T25" fmla="*/ 1355 h 2098"/>
                <a:gd name="T26" fmla="*/ 2291 w 5740"/>
                <a:gd name="T27" fmla="*/ 1481 h 2098"/>
                <a:gd name="T28" fmla="*/ 1866 w 5740"/>
                <a:gd name="T29" fmla="*/ 1601 h 2098"/>
                <a:gd name="T30" fmla="*/ 1421 w 5740"/>
                <a:gd name="T31" fmla="*/ 1721 h 2098"/>
                <a:gd name="T32" fmla="*/ 960 w 5740"/>
                <a:gd name="T33" fmla="*/ 1834 h 2098"/>
                <a:gd name="T34" fmla="*/ 48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9 w 5740"/>
                <a:gd name="T41" fmla="*/ 1990 h 2098"/>
                <a:gd name="T42" fmla="*/ 954 w 5740"/>
                <a:gd name="T43" fmla="*/ 1882 h 2098"/>
                <a:gd name="T44" fmla="*/ 1409 w 5740"/>
                <a:gd name="T45" fmla="*/ 1763 h 2098"/>
                <a:gd name="T46" fmla="*/ 1848 w 5740"/>
                <a:gd name="T47" fmla="*/ 1649 h 2098"/>
                <a:gd name="T48" fmla="*/ 2273 w 5740"/>
                <a:gd name="T49" fmla="*/ 1523 h 2098"/>
                <a:gd name="T50" fmla="*/ 2687 w 5740"/>
                <a:gd name="T51" fmla="*/ 1397 h 2098"/>
                <a:gd name="T52" fmla="*/ 3077 w 5740"/>
                <a:gd name="T53" fmla="*/ 1271 h 2098"/>
                <a:gd name="T54" fmla="*/ 3455 w 5740"/>
                <a:gd name="T55" fmla="*/ 1139 h 2098"/>
                <a:gd name="T56" fmla="*/ 3815 w 5740"/>
                <a:gd name="T57" fmla="*/ 1007 h 2098"/>
                <a:gd name="T58" fmla="*/ 4151 w 5740"/>
                <a:gd name="T59" fmla="*/ 875 h 2098"/>
                <a:gd name="T60" fmla="*/ 4474 w 5740"/>
                <a:gd name="T61" fmla="*/ 737 h 2098"/>
                <a:gd name="T62" fmla="*/ 4774 w 5740"/>
                <a:gd name="T63" fmla="*/ 600 h 2098"/>
                <a:gd name="T64" fmla="*/ 5056 w 5740"/>
                <a:gd name="T65" fmla="*/ 462 h 2098"/>
                <a:gd name="T66" fmla="*/ 5309 w 5740"/>
                <a:gd name="T67" fmla="*/ 324 h 2098"/>
                <a:gd name="T68" fmla="*/ 5548 w 5740"/>
                <a:gd name="T69" fmla="*/ 186 h 2098"/>
                <a:gd name="T70" fmla="*/ 5758 w 5740"/>
                <a:gd name="T71" fmla="*/ 48 h 2098"/>
                <a:gd name="T72" fmla="*/ 5758 w 5740"/>
                <a:gd name="T73" fmla="*/ 0 h 2098"/>
                <a:gd name="T74" fmla="*/ 575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61 w 1955"/>
                <a:gd name="T1" fmla="*/ 485 h 1265"/>
                <a:gd name="T2" fmla="*/ 1907 w 1955"/>
                <a:gd name="T3" fmla="*/ 390 h 1265"/>
                <a:gd name="T4" fmla="*/ 1775 w 1955"/>
                <a:gd name="T5" fmla="*/ 306 h 1265"/>
                <a:gd name="T6" fmla="*/ 1584 w 1955"/>
                <a:gd name="T7" fmla="*/ 228 h 1265"/>
                <a:gd name="T8" fmla="*/ 1331 w 1955"/>
                <a:gd name="T9" fmla="*/ 162 h 1265"/>
                <a:gd name="T10" fmla="*/ 1013 w 1955"/>
                <a:gd name="T11" fmla="*/ 102 h 1265"/>
                <a:gd name="T12" fmla="*/ 648 w 1955"/>
                <a:gd name="T13" fmla="*/ 54 h 1265"/>
                <a:gd name="T14" fmla="*/ 228 w 1955"/>
                <a:gd name="T15" fmla="*/ 18 h 1265"/>
                <a:gd name="T16" fmla="*/ 0 w 1955"/>
                <a:gd name="T17" fmla="*/ 12 h 1265"/>
                <a:gd name="T18" fmla="*/ 432 w 1955"/>
                <a:gd name="T19" fmla="*/ 48 h 1265"/>
                <a:gd name="T20" fmla="*/ 815 w 1955"/>
                <a:gd name="T21" fmla="*/ 90 h 1265"/>
                <a:gd name="T22" fmla="*/ 1152 w 1955"/>
                <a:gd name="T23" fmla="*/ 144 h 1265"/>
                <a:gd name="T24" fmla="*/ 1427 w 1955"/>
                <a:gd name="T25" fmla="*/ 204 h 1265"/>
                <a:gd name="T26" fmla="*/ 1643 w 1955"/>
                <a:gd name="T27" fmla="*/ 276 h 1265"/>
                <a:gd name="T28" fmla="*/ 1800 w 1955"/>
                <a:gd name="T29" fmla="*/ 360 h 1265"/>
                <a:gd name="T30" fmla="*/ 1889 w 1955"/>
                <a:gd name="T31" fmla="*/ 443 h 1265"/>
                <a:gd name="T32" fmla="*/ 1907 w 1955"/>
                <a:gd name="T33" fmla="*/ 539 h 1265"/>
                <a:gd name="T34" fmla="*/ 1860 w 1955"/>
                <a:gd name="T35" fmla="*/ 629 h 1265"/>
                <a:gd name="T36" fmla="*/ 1751 w 1955"/>
                <a:gd name="T37" fmla="*/ 719 h 1265"/>
                <a:gd name="T38" fmla="*/ 1584 w 1955"/>
                <a:gd name="T39" fmla="*/ 809 h 1265"/>
                <a:gd name="T40" fmla="*/ 1361 w 1955"/>
                <a:gd name="T41" fmla="*/ 899 h 1265"/>
                <a:gd name="T42" fmla="*/ 1091 w 1955"/>
                <a:gd name="T43" fmla="*/ 989 h 1265"/>
                <a:gd name="T44" fmla="*/ 767 w 1955"/>
                <a:gd name="T45" fmla="*/ 1073 h 1265"/>
                <a:gd name="T46" fmla="*/ 408 w 1955"/>
                <a:gd name="T47" fmla="*/ 1157 h 1265"/>
                <a:gd name="T48" fmla="*/ 0 w 1955"/>
                <a:gd name="T49" fmla="*/ 1241 h 1265"/>
                <a:gd name="T50" fmla="*/ 216 w 1955"/>
                <a:gd name="T51" fmla="*/ 1223 h 1265"/>
                <a:gd name="T52" fmla="*/ 612 w 1955"/>
                <a:gd name="T53" fmla="*/ 1139 h 1265"/>
                <a:gd name="T54" fmla="*/ 960 w 1955"/>
                <a:gd name="T55" fmla="*/ 1049 h 1265"/>
                <a:gd name="T56" fmla="*/ 1266 w 1955"/>
                <a:gd name="T57" fmla="*/ 959 h 1265"/>
                <a:gd name="T58" fmla="*/ 1518 w 1955"/>
                <a:gd name="T59" fmla="*/ 863 h 1265"/>
                <a:gd name="T60" fmla="*/ 1721 w 1955"/>
                <a:gd name="T61" fmla="*/ 767 h 1265"/>
                <a:gd name="T62" fmla="*/ 1866 w 1955"/>
                <a:gd name="T63" fmla="*/ 677 h 1265"/>
                <a:gd name="T64" fmla="*/ 1943 w 1955"/>
                <a:gd name="T65" fmla="*/ 581 h 1265"/>
                <a:gd name="T66" fmla="*/ 196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09 w 4694"/>
                <a:gd name="T1" fmla="*/ 797 h 2901"/>
                <a:gd name="T2" fmla="*/ 4679 w 4694"/>
                <a:gd name="T3" fmla="*/ 665 h 2901"/>
                <a:gd name="T4" fmla="*/ 4601 w 4694"/>
                <a:gd name="T5" fmla="*/ 540 h 2901"/>
                <a:gd name="T6" fmla="*/ 4480 w 4694"/>
                <a:gd name="T7" fmla="*/ 426 h 2901"/>
                <a:gd name="T8" fmla="*/ 4313 w 4694"/>
                <a:gd name="T9" fmla="*/ 312 h 2901"/>
                <a:gd name="T10" fmla="*/ 4097 w 4694"/>
                <a:gd name="T11" fmla="*/ 216 h 2901"/>
                <a:gd name="T12" fmla="*/ 3845 w 4694"/>
                <a:gd name="T13" fmla="*/ 120 h 2901"/>
                <a:gd name="T14" fmla="*/ 3551 w 4694"/>
                <a:gd name="T15" fmla="*/ 36 h 2901"/>
                <a:gd name="T16" fmla="*/ 3215 w 4694"/>
                <a:gd name="T17" fmla="*/ 0 h 2901"/>
                <a:gd name="T18" fmla="*/ 3551 w 4694"/>
                <a:gd name="T19" fmla="*/ 78 h 2901"/>
                <a:gd name="T20" fmla="*/ 3845 w 4694"/>
                <a:gd name="T21" fmla="*/ 162 h 2901"/>
                <a:gd name="T22" fmla="*/ 4097 w 4694"/>
                <a:gd name="T23" fmla="*/ 258 h 2901"/>
                <a:gd name="T24" fmla="*/ 4301 w 4694"/>
                <a:gd name="T25" fmla="*/ 366 h 2901"/>
                <a:gd name="T26" fmla="*/ 4457 w 4694"/>
                <a:gd name="T27" fmla="*/ 480 h 2901"/>
                <a:gd name="T28" fmla="*/ 4565 w 4694"/>
                <a:gd name="T29" fmla="*/ 605 h 2901"/>
                <a:gd name="T30" fmla="*/ 4625 w 4694"/>
                <a:gd name="T31" fmla="*/ 737 h 2901"/>
                <a:gd name="T32" fmla="*/ 4625 w 4694"/>
                <a:gd name="T33" fmla="*/ 875 h 2901"/>
                <a:gd name="T34" fmla="*/ 4583 w 4694"/>
                <a:gd name="T35" fmla="*/ 1001 h 2901"/>
                <a:gd name="T36" fmla="*/ 4504 w 4694"/>
                <a:gd name="T37" fmla="*/ 1127 h 2901"/>
                <a:gd name="T38" fmla="*/ 4385 w 4694"/>
                <a:gd name="T39" fmla="*/ 1259 h 2901"/>
                <a:gd name="T40" fmla="*/ 4228 w 4694"/>
                <a:gd name="T41" fmla="*/ 1385 h 2901"/>
                <a:gd name="T42" fmla="*/ 4037 w 4694"/>
                <a:gd name="T43" fmla="*/ 1517 h 2901"/>
                <a:gd name="T44" fmla="*/ 3815 w 4694"/>
                <a:gd name="T45" fmla="*/ 1648 h 2901"/>
                <a:gd name="T46" fmla="*/ 3557 w 4694"/>
                <a:gd name="T47" fmla="*/ 1774 h 2901"/>
                <a:gd name="T48" fmla="*/ 3269 w 4694"/>
                <a:gd name="T49" fmla="*/ 1906 h 2901"/>
                <a:gd name="T50" fmla="*/ 2951 w 4694"/>
                <a:gd name="T51" fmla="*/ 2032 h 2901"/>
                <a:gd name="T52" fmla="*/ 2603 w 4694"/>
                <a:gd name="T53" fmla="*/ 2164 h 2901"/>
                <a:gd name="T54" fmla="*/ 2231 w 4694"/>
                <a:gd name="T55" fmla="*/ 2284 h 2901"/>
                <a:gd name="T56" fmla="*/ 1830 w 4694"/>
                <a:gd name="T57" fmla="*/ 2410 h 2901"/>
                <a:gd name="T58" fmla="*/ 1403 w 4694"/>
                <a:gd name="T59" fmla="*/ 2530 h 2901"/>
                <a:gd name="T60" fmla="*/ 486 w 4694"/>
                <a:gd name="T61" fmla="*/ 2757 h 2901"/>
                <a:gd name="T62" fmla="*/ 0 w 4694"/>
                <a:gd name="T63" fmla="*/ 2901 h 2901"/>
                <a:gd name="T64" fmla="*/ 972 w 4694"/>
                <a:gd name="T65" fmla="*/ 2674 h 2901"/>
                <a:gd name="T66" fmla="*/ 1643 w 4694"/>
                <a:gd name="T67" fmla="*/ 2494 h 2901"/>
                <a:gd name="T68" fmla="*/ 2064 w 4694"/>
                <a:gd name="T69" fmla="*/ 2374 h 2901"/>
                <a:gd name="T70" fmla="*/ 2459 w 4694"/>
                <a:gd name="T71" fmla="*/ 2248 h 2901"/>
                <a:gd name="T72" fmla="*/ 2825 w 4694"/>
                <a:gd name="T73" fmla="*/ 2116 h 2901"/>
                <a:gd name="T74" fmla="*/ 3161 w 4694"/>
                <a:gd name="T75" fmla="*/ 1984 h 2901"/>
                <a:gd name="T76" fmla="*/ 3473 w 4694"/>
                <a:gd name="T77" fmla="*/ 1858 h 2901"/>
                <a:gd name="T78" fmla="*/ 3749 w 4694"/>
                <a:gd name="T79" fmla="*/ 1720 h 2901"/>
                <a:gd name="T80" fmla="*/ 3995 w 4694"/>
                <a:gd name="T81" fmla="*/ 1589 h 2901"/>
                <a:gd name="T82" fmla="*/ 4204 w 4694"/>
                <a:gd name="T83" fmla="*/ 1457 h 2901"/>
                <a:gd name="T84" fmla="*/ 4385 w 4694"/>
                <a:gd name="T85" fmla="*/ 1325 h 2901"/>
                <a:gd name="T86" fmla="*/ 4522 w 4694"/>
                <a:gd name="T87" fmla="*/ 1193 h 2901"/>
                <a:gd name="T88" fmla="*/ 4625 w 4694"/>
                <a:gd name="T89" fmla="*/ 1061 h 2901"/>
                <a:gd name="T90" fmla="*/ 4685 w 4694"/>
                <a:gd name="T91" fmla="*/ 935 h 2901"/>
                <a:gd name="T92" fmla="*/ 470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73 w 3761"/>
                <a:gd name="T1" fmla="*/ 719 h 2356"/>
                <a:gd name="T2" fmla="*/ 3743 w 3761"/>
                <a:gd name="T3" fmla="*/ 599 h 2356"/>
                <a:gd name="T4" fmla="*/ 3665 w 3761"/>
                <a:gd name="T5" fmla="*/ 486 h 2356"/>
                <a:gd name="T6" fmla="*/ 3533 w 3761"/>
                <a:gd name="T7" fmla="*/ 378 h 2356"/>
                <a:gd name="T8" fmla="*/ 3359 w 3761"/>
                <a:gd name="T9" fmla="*/ 282 h 2356"/>
                <a:gd name="T10" fmla="*/ 3137 w 3761"/>
                <a:gd name="T11" fmla="*/ 192 h 2356"/>
                <a:gd name="T12" fmla="*/ 2873 w 3761"/>
                <a:gd name="T13" fmla="*/ 108 h 2356"/>
                <a:gd name="T14" fmla="*/ 2567 w 3761"/>
                <a:gd name="T15" fmla="*/ 36 h 2356"/>
                <a:gd name="T16" fmla="*/ 2237 w 3761"/>
                <a:gd name="T17" fmla="*/ 0 h 2356"/>
                <a:gd name="T18" fmla="*/ 2585 w 3761"/>
                <a:gd name="T19" fmla="*/ 72 h 2356"/>
                <a:gd name="T20" fmla="*/ 2885 w 3761"/>
                <a:gd name="T21" fmla="*/ 150 h 2356"/>
                <a:gd name="T22" fmla="*/ 3149 w 3761"/>
                <a:gd name="T23" fmla="*/ 234 h 2356"/>
                <a:gd name="T24" fmla="*/ 3359 w 3761"/>
                <a:gd name="T25" fmla="*/ 330 h 2356"/>
                <a:gd name="T26" fmla="*/ 3527 w 3761"/>
                <a:gd name="T27" fmla="*/ 432 h 2356"/>
                <a:gd name="T28" fmla="*/ 3635 w 3761"/>
                <a:gd name="T29" fmla="*/ 545 h 2356"/>
                <a:gd name="T30" fmla="*/ 3695 w 3761"/>
                <a:gd name="T31" fmla="*/ 665 h 2356"/>
                <a:gd name="T32" fmla="*/ 3701 w 3761"/>
                <a:gd name="T33" fmla="*/ 791 h 2356"/>
                <a:gd name="T34" fmla="*/ 3665 w 3761"/>
                <a:gd name="T35" fmla="*/ 887 h 2356"/>
                <a:gd name="T36" fmla="*/ 3604 w 3761"/>
                <a:gd name="T37" fmla="*/ 989 h 2356"/>
                <a:gd name="T38" fmla="*/ 3509 w 3761"/>
                <a:gd name="T39" fmla="*/ 1091 h 2356"/>
                <a:gd name="T40" fmla="*/ 3383 w 3761"/>
                <a:gd name="T41" fmla="*/ 1187 h 2356"/>
                <a:gd name="T42" fmla="*/ 3233 w 3761"/>
                <a:gd name="T43" fmla="*/ 1289 h 2356"/>
                <a:gd name="T44" fmla="*/ 3053 w 3761"/>
                <a:gd name="T45" fmla="*/ 1391 h 2356"/>
                <a:gd name="T46" fmla="*/ 2843 w 3761"/>
                <a:gd name="T47" fmla="*/ 1493 h 2356"/>
                <a:gd name="T48" fmla="*/ 2615 w 3761"/>
                <a:gd name="T49" fmla="*/ 1589 h 2356"/>
                <a:gd name="T50" fmla="*/ 2082 w 3761"/>
                <a:gd name="T51" fmla="*/ 1786 h 2356"/>
                <a:gd name="T52" fmla="*/ 1464 w 3761"/>
                <a:gd name="T53" fmla="*/ 1972 h 2356"/>
                <a:gd name="T54" fmla="*/ 767 w 3761"/>
                <a:gd name="T55" fmla="*/ 2158 h 2356"/>
                <a:gd name="T56" fmla="*/ 0 w 3761"/>
                <a:gd name="T57" fmla="*/ 2326 h 2356"/>
                <a:gd name="T58" fmla="*/ 402 w 3761"/>
                <a:gd name="T59" fmla="*/ 2272 h 2356"/>
                <a:gd name="T60" fmla="*/ 1146 w 3761"/>
                <a:gd name="T61" fmla="*/ 2092 h 2356"/>
                <a:gd name="T62" fmla="*/ 1818 w 3761"/>
                <a:gd name="T63" fmla="*/ 1900 h 2356"/>
                <a:gd name="T64" fmla="*/ 2400 w 3761"/>
                <a:gd name="T65" fmla="*/ 1702 h 2356"/>
                <a:gd name="T66" fmla="*/ 2657 w 3761"/>
                <a:gd name="T67" fmla="*/ 1607 h 2356"/>
                <a:gd name="T68" fmla="*/ 2891 w 3761"/>
                <a:gd name="T69" fmla="*/ 1505 h 2356"/>
                <a:gd name="T70" fmla="*/ 3101 w 3761"/>
                <a:gd name="T71" fmla="*/ 1403 h 2356"/>
                <a:gd name="T72" fmla="*/ 3287 w 3761"/>
                <a:gd name="T73" fmla="*/ 1301 h 2356"/>
                <a:gd name="T74" fmla="*/ 3443 w 3761"/>
                <a:gd name="T75" fmla="*/ 1193 h 2356"/>
                <a:gd name="T76" fmla="*/ 3569 w 3761"/>
                <a:gd name="T77" fmla="*/ 1091 h 2356"/>
                <a:gd name="T78" fmla="*/ 3665 w 3761"/>
                <a:gd name="T79" fmla="*/ 989 h 2356"/>
                <a:gd name="T80" fmla="*/ 3731 w 3761"/>
                <a:gd name="T81" fmla="*/ 887 h 2356"/>
                <a:gd name="T82" fmla="*/ 376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33 w 2924"/>
                <a:gd name="T1" fmla="*/ 647 h 1846"/>
                <a:gd name="T2" fmla="*/ 2885 w 2924"/>
                <a:gd name="T3" fmla="*/ 528 h 1846"/>
                <a:gd name="T4" fmla="*/ 2758 w 2924"/>
                <a:gd name="T5" fmla="*/ 414 h 1846"/>
                <a:gd name="T6" fmla="*/ 2567 w 2924"/>
                <a:gd name="T7" fmla="*/ 318 h 1846"/>
                <a:gd name="T8" fmla="*/ 2309 w 2924"/>
                <a:gd name="T9" fmla="*/ 228 h 1846"/>
                <a:gd name="T10" fmla="*/ 1991 w 2924"/>
                <a:gd name="T11" fmla="*/ 150 h 1846"/>
                <a:gd name="T12" fmla="*/ 1613 w 2924"/>
                <a:gd name="T13" fmla="*/ 78 h 1846"/>
                <a:gd name="T14" fmla="*/ 1182 w 2924"/>
                <a:gd name="T15" fmla="*/ 24 h 1846"/>
                <a:gd name="T16" fmla="*/ 696 w 2924"/>
                <a:gd name="T17" fmla="*/ 0 h 1846"/>
                <a:gd name="T18" fmla="*/ 1194 w 2924"/>
                <a:gd name="T19" fmla="*/ 48 h 1846"/>
                <a:gd name="T20" fmla="*/ 1631 w 2924"/>
                <a:gd name="T21" fmla="*/ 108 h 1846"/>
                <a:gd name="T22" fmla="*/ 2015 w 2924"/>
                <a:gd name="T23" fmla="*/ 180 h 1846"/>
                <a:gd name="T24" fmla="*/ 2333 w 2924"/>
                <a:gd name="T25" fmla="*/ 264 h 1846"/>
                <a:gd name="T26" fmla="*/ 2579 w 2924"/>
                <a:gd name="T27" fmla="*/ 360 h 1846"/>
                <a:gd name="T28" fmla="*/ 2758 w 2924"/>
                <a:gd name="T29" fmla="*/ 468 h 1846"/>
                <a:gd name="T30" fmla="*/ 2855 w 2924"/>
                <a:gd name="T31" fmla="*/ 587 h 1846"/>
                <a:gd name="T32" fmla="*/ 2873 w 2924"/>
                <a:gd name="T33" fmla="*/ 713 h 1846"/>
                <a:gd name="T34" fmla="*/ 2849 w 2924"/>
                <a:gd name="T35" fmla="*/ 785 h 1846"/>
                <a:gd name="T36" fmla="*/ 2801 w 2924"/>
                <a:gd name="T37" fmla="*/ 857 h 1846"/>
                <a:gd name="T38" fmla="*/ 2633 w 2924"/>
                <a:gd name="T39" fmla="*/ 1001 h 1846"/>
                <a:gd name="T40" fmla="*/ 2375 w 2924"/>
                <a:gd name="T41" fmla="*/ 1145 h 1846"/>
                <a:gd name="T42" fmla="*/ 2039 w 2924"/>
                <a:gd name="T43" fmla="*/ 1289 h 1846"/>
                <a:gd name="T44" fmla="*/ 1631 w 2924"/>
                <a:gd name="T45" fmla="*/ 1433 h 1846"/>
                <a:gd name="T46" fmla="*/ 1146 w 2924"/>
                <a:gd name="T47" fmla="*/ 1571 h 1846"/>
                <a:gd name="T48" fmla="*/ 606 w 2924"/>
                <a:gd name="T49" fmla="*/ 1702 h 1846"/>
                <a:gd name="T50" fmla="*/ 0 w 2924"/>
                <a:gd name="T51" fmla="*/ 1828 h 1846"/>
                <a:gd name="T52" fmla="*/ 312 w 2924"/>
                <a:gd name="T53" fmla="*/ 1780 h 1846"/>
                <a:gd name="T54" fmla="*/ 900 w 2924"/>
                <a:gd name="T55" fmla="*/ 1648 h 1846"/>
                <a:gd name="T56" fmla="*/ 1421 w 2924"/>
                <a:gd name="T57" fmla="*/ 1511 h 1846"/>
                <a:gd name="T58" fmla="*/ 1877 w 2924"/>
                <a:gd name="T59" fmla="*/ 1367 h 1846"/>
                <a:gd name="T60" fmla="*/ 2261 w 2924"/>
                <a:gd name="T61" fmla="*/ 1223 h 1846"/>
                <a:gd name="T62" fmla="*/ 2567 w 2924"/>
                <a:gd name="T63" fmla="*/ 1079 h 1846"/>
                <a:gd name="T64" fmla="*/ 2783 w 2924"/>
                <a:gd name="T65" fmla="*/ 929 h 1846"/>
                <a:gd name="T66" fmla="*/ 2885 w 2924"/>
                <a:gd name="T67" fmla="*/ 815 h 1846"/>
                <a:gd name="T68" fmla="*/ 2921 w 2924"/>
                <a:gd name="T69" fmla="*/ 743 h 1846"/>
                <a:gd name="T70" fmla="*/ 2933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0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93 w 1488"/>
                <a:gd name="T7" fmla="*/ 186 h 204"/>
                <a:gd name="T8" fmla="*/ 1404 w 1488"/>
                <a:gd name="T9" fmla="*/ 204 h 204"/>
                <a:gd name="T10" fmla="*/ 140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Verdana" pitchFamily="42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Verdana" pitchFamily="42" charset="0"/>
              </a:endParaRPr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4 w 323"/>
                  <a:gd name="T13" fmla="*/ 18 h 162"/>
                  <a:gd name="T14" fmla="*/ 240 w 323"/>
                  <a:gd name="T15" fmla="*/ 54 h 162"/>
                  <a:gd name="T16" fmla="*/ 288 w 323"/>
                  <a:gd name="T17" fmla="*/ 90 h 162"/>
                  <a:gd name="T18" fmla="*/ 318 w 323"/>
                  <a:gd name="T19" fmla="*/ 114 h 162"/>
                  <a:gd name="T20" fmla="*/ 324 w 323"/>
                  <a:gd name="T21" fmla="*/ 126 h 162"/>
                  <a:gd name="T22" fmla="*/ 324 w 323"/>
                  <a:gd name="T23" fmla="*/ 126 h 162"/>
                  <a:gd name="T24" fmla="*/ 222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0 w 1250"/>
                  <a:gd name="T1" fmla="*/ 641 h 923"/>
                  <a:gd name="T2" fmla="*/ 1170 w 1250"/>
                  <a:gd name="T3" fmla="*/ 473 h 923"/>
                  <a:gd name="T4" fmla="*/ 1140 w 1250"/>
                  <a:gd name="T5" fmla="*/ 384 h 923"/>
                  <a:gd name="T6" fmla="*/ 1116 w 1250"/>
                  <a:gd name="T7" fmla="*/ 288 h 923"/>
                  <a:gd name="T8" fmla="*/ 1056 w 1250"/>
                  <a:gd name="T9" fmla="*/ 174 h 923"/>
                  <a:gd name="T10" fmla="*/ 984 w 1250"/>
                  <a:gd name="T11" fmla="*/ 96 h 923"/>
                  <a:gd name="T12" fmla="*/ 966 w 1250"/>
                  <a:gd name="T13" fmla="*/ 72 h 923"/>
                  <a:gd name="T14" fmla="*/ 894 w 1250"/>
                  <a:gd name="T15" fmla="*/ 18 h 923"/>
                  <a:gd name="T16" fmla="*/ 822 w 1250"/>
                  <a:gd name="T17" fmla="*/ 6 h 923"/>
                  <a:gd name="T18" fmla="*/ 714 w 1250"/>
                  <a:gd name="T19" fmla="*/ 24 h 923"/>
                  <a:gd name="T20" fmla="*/ 666 w 1250"/>
                  <a:gd name="T21" fmla="*/ 42 h 923"/>
                  <a:gd name="T22" fmla="*/ 570 w 1250"/>
                  <a:gd name="T23" fmla="*/ 120 h 923"/>
                  <a:gd name="T24" fmla="*/ 534 w 1250"/>
                  <a:gd name="T25" fmla="*/ 228 h 923"/>
                  <a:gd name="T26" fmla="*/ 511 w 1250"/>
                  <a:gd name="T27" fmla="*/ 348 h 923"/>
                  <a:gd name="T28" fmla="*/ 432 w 1250"/>
                  <a:gd name="T29" fmla="*/ 479 h 923"/>
                  <a:gd name="T30" fmla="*/ 414 w 1250"/>
                  <a:gd name="T31" fmla="*/ 539 h 923"/>
                  <a:gd name="T32" fmla="*/ 354 w 1250"/>
                  <a:gd name="T33" fmla="*/ 599 h 923"/>
                  <a:gd name="T34" fmla="*/ 306 w 1250"/>
                  <a:gd name="T35" fmla="*/ 629 h 923"/>
                  <a:gd name="T36" fmla="*/ 294 w 1250"/>
                  <a:gd name="T37" fmla="*/ 635 h 923"/>
                  <a:gd name="T38" fmla="*/ 258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1 w 1250"/>
                  <a:gd name="T47" fmla="*/ 869 h 923"/>
                  <a:gd name="T48" fmla="*/ 642 w 1250"/>
                  <a:gd name="T49" fmla="*/ 827 h 923"/>
                  <a:gd name="T50" fmla="*/ 702 w 1250"/>
                  <a:gd name="T51" fmla="*/ 725 h 923"/>
                  <a:gd name="T52" fmla="*/ 696 w 1250"/>
                  <a:gd name="T53" fmla="*/ 611 h 923"/>
                  <a:gd name="T54" fmla="*/ 780 w 1250"/>
                  <a:gd name="T55" fmla="*/ 551 h 923"/>
                  <a:gd name="T56" fmla="*/ 882 w 1250"/>
                  <a:gd name="T57" fmla="*/ 449 h 923"/>
                  <a:gd name="T58" fmla="*/ 912 w 1250"/>
                  <a:gd name="T59" fmla="*/ 414 h 923"/>
                  <a:gd name="T60" fmla="*/ 978 w 1250"/>
                  <a:gd name="T61" fmla="*/ 318 h 923"/>
                  <a:gd name="T62" fmla="*/ 1026 w 1250"/>
                  <a:gd name="T63" fmla="*/ 336 h 923"/>
                  <a:gd name="T64" fmla="*/ 1122 w 1250"/>
                  <a:gd name="T65" fmla="*/ 617 h 923"/>
                  <a:gd name="T66" fmla="*/ 1116 w 1250"/>
                  <a:gd name="T67" fmla="*/ 689 h 923"/>
                  <a:gd name="T68" fmla="*/ 1152 w 1250"/>
                  <a:gd name="T69" fmla="*/ 749 h 923"/>
                  <a:gd name="T70" fmla="*/ 1206 w 1250"/>
                  <a:gd name="T71" fmla="*/ 713 h 923"/>
                  <a:gd name="T72" fmla="*/ 1242 w 1250"/>
                  <a:gd name="T73" fmla="*/ 749 h 923"/>
                  <a:gd name="T74" fmla="*/ 1254 w 1250"/>
                  <a:gd name="T75" fmla="*/ 743 h 923"/>
                  <a:gd name="T76" fmla="*/ 696 w 1250"/>
                  <a:gd name="T77" fmla="*/ 264 h 923"/>
                  <a:gd name="T78" fmla="*/ 787 w 1250"/>
                  <a:gd name="T79" fmla="*/ 372 h 923"/>
                  <a:gd name="T80" fmla="*/ 768 w 1250"/>
                  <a:gd name="T81" fmla="*/ 443 h 923"/>
                  <a:gd name="T82" fmla="*/ 708 w 1250"/>
                  <a:gd name="T83" fmla="*/ 515 h 923"/>
                  <a:gd name="T84" fmla="*/ 660 w 1250"/>
                  <a:gd name="T85" fmla="*/ 569 h 923"/>
                  <a:gd name="T86" fmla="*/ 618 w 1250"/>
                  <a:gd name="T87" fmla="*/ 593 h 923"/>
                  <a:gd name="T88" fmla="*/ 576 w 1250"/>
                  <a:gd name="T89" fmla="*/ 617 h 923"/>
                  <a:gd name="T90" fmla="*/ 564 w 1250"/>
                  <a:gd name="T91" fmla="*/ 707 h 923"/>
                  <a:gd name="T92" fmla="*/ 354 w 1250"/>
                  <a:gd name="T93" fmla="*/ 755 h 923"/>
                  <a:gd name="T94" fmla="*/ 390 w 1250"/>
                  <a:gd name="T95" fmla="*/ 641 h 923"/>
                  <a:gd name="T96" fmla="*/ 426 w 1250"/>
                  <a:gd name="T97" fmla="*/ 647 h 923"/>
                  <a:gd name="T98" fmla="*/ 444 w 1250"/>
                  <a:gd name="T99" fmla="*/ 617 h 923"/>
                  <a:gd name="T100" fmla="*/ 570 w 1250"/>
                  <a:gd name="T101" fmla="*/ 515 h 923"/>
                  <a:gd name="T102" fmla="*/ 618 w 1250"/>
                  <a:gd name="T103" fmla="*/ 473 h 923"/>
                  <a:gd name="T104" fmla="*/ 642 w 1250"/>
                  <a:gd name="T105" fmla="*/ 396 h 923"/>
                  <a:gd name="T106" fmla="*/ 642 w 1250"/>
                  <a:gd name="T107" fmla="*/ 378 h 923"/>
                  <a:gd name="T108" fmla="*/ 666 w 1250"/>
                  <a:gd name="T109" fmla="*/ 270 h 923"/>
                  <a:gd name="T110" fmla="*/ 684 w 1250"/>
                  <a:gd name="T111" fmla="*/ 192 h 923"/>
                  <a:gd name="T112" fmla="*/ 696 w 1250"/>
                  <a:gd name="T113" fmla="*/ 264 h 923"/>
                  <a:gd name="T114" fmla="*/ 534 w 1250"/>
                  <a:gd name="T115" fmla="*/ 455 h 923"/>
                  <a:gd name="T116" fmla="*/ 63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9 w 72"/>
                  <a:gd name="T3" fmla="*/ 24 h 54"/>
                  <a:gd name="T4" fmla="*/ 61 w 72"/>
                  <a:gd name="T5" fmla="*/ 12 h 54"/>
                  <a:gd name="T6" fmla="*/ 67 w 72"/>
                  <a:gd name="T7" fmla="*/ 6 h 54"/>
                  <a:gd name="T8" fmla="*/ 73 w 72"/>
                  <a:gd name="T9" fmla="*/ 0 h 54"/>
                  <a:gd name="T10" fmla="*/ 43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8 w 287"/>
                  <a:gd name="T1" fmla="*/ 0 h 84"/>
                  <a:gd name="T2" fmla="*/ 0 w 287"/>
                  <a:gd name="T3" fmla="*/ 84 h 84"/>
                  <a:gd name="T4" fmla="*/ 169 w 287"/>
                  <a:gd name="T5" fmla="*/ 36 h 84"/>
                  <a:gd name="T6" fmla="*/ 114 w 287"/>
                  <a:gd name="T7" fmla="*/ 60 h 84"/>
                  <a:gd name="T8" fmla="*/ 277 w 287"/>
                  <a:gd name="T9" fmla="*/ 18 h 84"/>
                  <a:gd name="T10" fmla="*/ 288 w 287"/>
                  <a:gd name="T11" fmla="*/ 0 h 84"/>
                  <a:gd name="T12" fmla="*/ 288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</p:grpSp>
      </p:grpSp>
      <p:sp>
        <p:nvSpPr>
          <p:cNvPr id="48169" name="Rectangle 41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8170" name="Rectangle 4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3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5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B62CD-A8B7-497C-BBB7-57CB498A5C44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5026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8D16D-DE39-4C14-A5E0-879E4C7BDC78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41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/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5E367-1F02-4C84-85D3-6D3E89A986FE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3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BFBD3-E62F-432F-B6E9-5BD29A8A8321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08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07E52-EA3A-4A3D-B17E-0C69FF363B51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022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A0EDD-5EB6-4922-A21D-7D2047AE004B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40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/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A70AA-5715-4017-AF7C-702DC6AFEEBC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03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AA3B7-2C22-4CEB-8290-8CE2493C101D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01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C4F6C-D550-46DB-AF99-AFD4AD01381A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09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EF913-9401-485F-87AE-802D91DC16C2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27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6D077-A889-46B6-88C8-040581B05A86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77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9 w 3934"/>
                <a:gd name="T3" fmla="*/ 1331 h 1505"/>
                <a:gd name="T4" fmla="*/ 1217 w 3934"/>
                <a:gd name="T5" fmla="*/ 1157 h 1505"/>
                <a:gd name="T6" fmla="*/ 1733 w 3934"/>
                <a:gd name="T7" fmla="*/ 977 h 1505"/>
                <a:gd name="T8" fmla="*/ 2225 w 3934"/>
                <a:gd name="T9" fmla="*/ 792 h 1505"/>
                <a:gd name="T10" fmla="*/ 2464 w 3934"/>
                <a:gd name="T11" fmla="*/ 696 h 1505"/>
                <a:gd name="T12" fmla="*/ 2698 w 3934"/>
                <a:gd name="T13" fmla="*/ 606 h 1505"/>
                <a:gd name="T14" fmla="*/ 2927 w 3934"/>
                <a:gd name="T15" fmla="*/ 510 h 1505"/>
                <a:gd name="T16" fmla="*/ 3149 w 3934"/>
                <a:gd name="T17" fmla="*/ 420 h 1505"/>
                <a:gd name="T18" fmla="*/ 3358 w 3934"/>
                <a:gd name="T19" fmla="*/ 324 h 1505"/>
                <a:gd name="T20" fmla="*/ 3562 w 3934"/>
                <a:gd name="T21" fmla="*/ 234 h 1505"/>
                <a:gd name="T22" fmla="*/ 3760 w 3934"/>
                <a:gd name="T23" fmla="*/ 138 h 1505"/>
                <a:gd name="T24" fmla="*/ 3946 w 3934"/>
                <a:gd name="T25" fmla="*/ 48 h 1505"/>
                <a:gd name="T26" fmla="*/ 3946 w 3934"/>
                <a:gd name="T27" fmla="*/ 0 h 1505"/>
                <a:gd name="T28" fmla="*/ 3754 w 3934"/>
                <a:gd name="T29" fmla="*/ 96 h 1505"/>
                <a:gd name="T30" fmla="*/ 3550 w 3934"/>
                <a:gd name="T31" fmla="*/ 192 h 1505"/>
                <a:gd name="T32" fmla="*/ 3340 w 3934"/>
                <a:gd name="T33" fmla="*/ 288 h 1505"/>
                <a:gd name="T34" fmla="*/ 3125 w 3934"/>
                <a:gd name="T35" fmla="*/ 384 h 1505"/>
                <a:gd name="T36" fmla="*/ 2897 w 3934"/>
                <a:gd name="T37" fmla="*/ 480 h 1505"/>
                <a:gd name="T38" fmla="*/ 2662 w 3934"/>
                <a:gd name="T39" fmla="*/ 576 h 1505"/>
                <a:gd name="T40" fmla="*/ 2416 w 3934"/>
                <a:gd name="T41" fmla="*/ 672 h 1505"/>
                <a:gd name="T42" fmla="*/ 2171 w 3934"/>
                <a:gd name="T43" fmla="*/ 768 h 1505"/>
                <a:gd name="T44" fmla="*/ 1913 w 3934"/>
                <a:gd name="T45" fmla="*/ 864 h 1505"/>
                <a:gd name="T46" fmla="*/ 1655 w 3934"/>
                <a:gd name="T47" fmla="*/ 960 h 1505"/>
                <a:gd name="T48" fmla="*/ 1115 w 3934"/>
                <a:gd name="T49" fmla="*/ 1145 h 1505"/>
                <a:gd name="T50" fmla="*/ 56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2 w 1728"/>
                <a:gd name="T3" fmla="*/ 527 h 689"/>
                <a:gd name="T4" fmla="*/ 966 w 1728"/>
                <a:gd name="T5" fmla="*/ 365 h 689"/>
                <a:gd name="T6" fmla="*/ 1163 w 1728"/>
                <a:gd name="T7" fmla="*/ 287 h 689"/>
                <a:gd name="T8" fmla="*/ 1361 w 1728"/>
                <a:gd name="T9" fmla="*/ 203 h 689"/>
                <a:gd name="T10" fmla="*/ 1553 w 1728"/>
                <a:gd name="T11" fmla="*/ 126 h 689"/>
                <a:gd name="T12" fmla="*/ 1733 w 1728"/>
                <a:gd name="T13" fmla="*/ 48 h 689"/>
                <a:gd name="T14" fmla="*/ 1733 w 1728"/>
                <a:gd name="T15" fmla="*/ 0 h 689"/>
                <a:gd name="T16" fmla="*/ 1535 w 1728"/>
                <a:gd name="T17" fmla="*/ 84 h 689"/>
                <a:gd name="T18" fmla="*/ 1331 w 1728"/>
                <a:gd name="T19" fmla="*/ 167 h 689"/>
                <a:gd name="T20" fmla="*/ 1121 w 1728"/>
                <a:gd name="T21" fmla="*/ 257 h 689"/>
                <a:gd name="T22" fmla="*/ 906 w 1728"/>
                <a:gd name="T23" fmla="*/ 341 h 689"/>
                <a:gd name="T24" fmla="*/ 455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78 w 5561"/>
                <a:gd name="T1" fmla="*/ 929 h 3447"/>
                <a:gd name="T2" fmla="*/ 5554 w 5561"/>
                <a:gd name="T3" fmla="*/ 773 h 3447"/>
                <a:gd name="T4" fmla="*/ 5470 w 5561"/>
                <a:gd name="T5" fmla="*/ 629 h 3447"/>
                <a:gd name="T6" fmla="*/ 5343 w 5561"/>
                <a:gd name="T7" fmla="*/ 492 h 3447"/>
                <a:gd name="T8" fmla="*/ 5164 w 5561"/>
                <a:gd name="T9" fmla="*/ 366 h 3447"/>
                <a:gd name="T10" fmla="*/ 4936 w 5561"/>
                <a:gd name="T11" fmla="*/ 252 h 3447"/>
                <a:gd name="T12" fmla="*/ 4666 w 5561"/>
                <a:gd name="T13" fmla="*/ 144 h 3447"/>
                <a:gd name="T14" fmla="*/ 4354 w 5561"/>
                <a:gd name="T15" fmla="*/ 48 h 3447"/>
                <a:gd name="T16" fmla="*/ 4012 w 5561"/>
                <a:gd name="T17" fmla="*/ 0 h 3447"/>
                <a:gd name="T18" fmla="*/ 4372 w 5561"/>
                <a:gd name="T19" fmla="*/ 90 h 3447"/>
                <a:gd name="T20" fmla="*/ 4684 w 5561"/>
                <a:gd name="T21" fmla="*/ 192 h 3447"/>
                <a:gd name="T22" fmla="*/ 4948 w 5561"/>
                <a:gd name="T23" fmla="*/ 306 h 3447"/>
                <a:gd name="T24" fmla="*/ 5164 w 5561"/>
                <a:gd name="T25" fmla="*/ 426 h 3447"/>
                <a:gd name="T26" fmla="*/ 5331 w 5561"/>
                <a:gd name="T27" fmla="*/ 557 h 3447"/>
                <a:gd name="T28" fmla="*/ 5446 w 5561"/>
                <a:gd name="T29" fmla="*/ 701 h 3447"/>
                <a:gd name="T30" fmla="*/ 5506 w 5561"/>
                <a:gd name="T31" fmla="*/ 851 h 3447"/>
                <a:gd name="T32" fmla="*/ 5506 w 5561"/>
                <a:gd name="T33" fmla="*/ 1013 h 3447"/>
                <a:gd name="T34" fmla="*/ 5458 w 5561"/>
                <a:gd name="T35" fmla="*/ 1163 h 3447"/>
                <a:gd name="T36" fmla="*/ 5361 w 5561"/>
                <a:gd name="T37" fmla="*/ 1319 h 3447"/>
                <a:gd name="T38" fmla="*/ 5218 w 5561"/>
                <a:gd name="T39" fmla="*/ 1475 h 3447"/>
                <a:gd name="T40" fmla="*/ 5032 w 5561"/>
                <a:gd name="T41" fmla="*/ 1630 h 3447"/>
                <a:gd name="T42" fmla="*/ 4804 w 5561"/>
                <a:gd name="T43" fmla="*/ 1786 h 3447"/>
                <a:gd name="T44" fmla="*/ 4540 w 5561"/>
                <a:gd name="T45" fmla="*/ 1948 h 3447"/>
                <a:gd name="T46" fmla="*/ 4228 w 5561"/>
                <a:gd name="T47" fmla="*/ 2104 h 3447"/>
                <a:gd name="T48" fmla="*/ 3887 w 5561"/>
                <a:gd name="T49" fmla="*/ 2260 h 3447"/>
                <a:gd name="T50" fmla="*/ 3509 w 5561"/>
                <a:gd name="T51" fmla="*/ 2416 h 3447"/>
                <a:gd name="T52" fmla="*/ 3094 w 5561"/>
                <a:gd name="T53" fmla="*/ 2566 h 3447"/>
                <a:gd name="T54" fmla="*/ 2651 w 5561"/>
                <a:gd name="T55" fmla="*/ 2715 h 3447"/>
                <a:gd name="T56" fmla="*/ 2171 w 5561"/>
                <a:gd name="T57" fmla="*/ 2865 h 3447"/>
                <a:gd name="T58" fmla="*/ 1667 w 5561"/>
                <a:gd name="T59" fmla="*/ 3009 h 3447"/>
                <a:gd name="T60" fmla="*/ 1139 w 5561"/>
                <a:gd name="T61" fmla="*/ 3147 h 3447"/>
                <a:gd name="T62" fmla="*/ 582 w 5561"/>
                <a:gd name="T63" fmla="*/ 3279 h 3447"/>
                <a:gd name="T64" fmla="*/ 0 w 5561"/>
                <a:gd name="T65" fmla="*/ 3447 h 3447"/>
                <a:gd name="T66" fmla="*/ 870 w 5561"/>
                <a:gd name="T67" fmla="*/ 3249 h 3447"/>
                <a:gd name="T68" fmla="*/ 1421 w 5561"/>
                <a:gd name="T69" fmla="*/ 3105 h 3447"/>
                <a:gd name="T70" fmla="*/ 1943 w 5561"/>
                <a:gd name="T71" fmla="*/ 2961 h 3447"/>
                <a:gd name="T72" fmla="*/ 2441 w 5561"/>
                <a:gd name="T73" fmla="*/ 2817 h 3447"/>
                <a:gd name="T74" fmla="*/ 2909 w 5561"/>
                <a:gd name="T75" fmla="*/ 2668 h 3447"/>
                <a:gd name="T76" fmla="*/ 3340 w 5561"/>
                <a:gd name="T77" fmla="*/ 2512 h 3447"/>
                <a:gd name="T78" fmla="*/ 3742 w 5561"/>
                <a:gd name="T79" fmla="*/ 2356 h 3447"/>
                <a:gd name="T80" fmla="*/ 4109 w 5561"/>
                <a:gd name="T81" fmla="*/ 2200 h 3447"/>
                <a:gd name="T82" fmla="*/ 4439 w 5561"/>
                <a:gd name="T83" fmla="*/ 2038 h 3447"/>
                <a:gd name="T84" fmla="*/ 4732 w 5561"/>
                <a:gd name="T85" fmla="*/ 1876 h 3447"/>
                <a:gd name="T86" fmla="*/ 4984 w 5561"/>
                <a:gd name="T87" fmla="*/ 1720 h 3447"/>
                <a:gd name="T88" fmla="*/ 5194 w 5561"/>
                <a:gd name="T89" fmla="*/ 1559 h 3447"/>
                <a:gd name="T90" fmla="*/ 5355 w 5561"/>
                <a:gd name="T91" fmla="*/ 1397 h 3447"/>
                <a:gd name="T92" fmla="*/ 5476 w 5561"/>
                <a:gd name="T93" fmla="*/ 1241 h 3447"/>
                <a:gd name="T94" fmla="*/ 5554 w 5561"/>
                <a:gd name="T95" fmla="*/ 1085 h 3447"/>
                <a:gd name="T96" fmla="*/ 5572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47110" name="Freeform 6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 algn="r" rtl="1" eaLnBrk="1" hangingPunct="1"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58 w 5740"/>
                <a:gd name="T1" fmla="*/ 0 h 2098"/>
                <a:gd name="T2" fmla="*/ 5656 w 5740"/>
                <a:gd name="T3" fmla="*/ 72 h 2098"/>
                <a:gd name="T4" fmla="*/ 5554 w 5740"/>
                <a:gd name="T5" fmla="*/ 138 h 2098"/>
                <a:gd name="T6" fmla="*/ 5440 w 5740"/>
                <a:gd name="T7" fmla="*/ 210 h 2098"/>
                <a:gd name="T8" fmla="*/ 5321 w 5740"/>
                <a:gd name="T9" fmla="*/ 276 h 2098"/>
                <a:gd name="T10" fmla="*/ 5068 w 5740"/>
                <a:gd name="T11" fmla="*/ 414 h 2098"/>
                <a:gd name="T12" fmla="*/ 4792 w 5740"/>
                <a:gd name="T13" fmla="*/ 552 h 2098"/>
                <a:gd name="T14" fmla="*/ 4492 w 5740"/>
                <a:gd name="T15" fmla="*/ 690 h 2098"/>
                <a:gd name="T16" fmla="*/ 4175 w 5740"/>
                <a:gd name="T17" fmla="*/ 827 h 2098"/>
                <a:gd name="T18" fmla="*/ 3839 w 5740"/>
                <a:gd name="T19" fmla="*/ 959 h 2098"/>
                <a:gd name="T20" fmla="*/ 3479 w 5740"/>
                <a:gd name="T21" fmla="*/ 1091 h 2098"/>
                <a:gd name="T22" fmla="*/ 3101 w 5740"/>
                <a:gd name="T23" fmla="*/ 1223 h 2098"/>
                <a:gd name="T24" fmla="*/ 2705 w 5740"/>
                <a:gd name="T25" fmla="*/ 1355 h 2098"/>
                <a:gd name="T26" fmla="*/ 2291 w 5740"/>
                <a:gd name="T27" fmla="*/ 1481 h 2098"/>
                <a:gd name="T28" fmla="*/ 1866 w 5740"/>
                <a:gd name="T29" fmla="*/ 1601 h 2098"/>
                <a:gd name="T30" fmla="*/ 1421 w 5740"/>
                <a:gd name="T31" fmla="*/ 1721 h 2098"/>
                <a:gd name="T32" fmla="*/ 960 w 5740"/>
                <a:gd name="T33" fmla="*/ 1834 h 2098"/>
                <a:gd name="T34" fmla="*/ 48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9 w 5740"/>
                <a:gd name="T41" fmla="*/ 1990 h 2098"/>
                <a:gd name="T42" fmla="*/ 954 w 5740"/>
                <a:gd name="T43" fmla="*/ 1882 h 2098"/>
                <a:gd name="T44" fmla="*/ 1409 w 5740"/>
                <a:gd name="T45" fmla="*/ 1763 h 2098"/>
                <a:gd name="T46" fmla="*/ 1848 w 5740"/>
                <a:gd name="T47" fmla="*/ 1649 h 2098"/>
                <a:gd name="T48" fmla="*/ 2273 w 5740"/>
                <a:gd name="T49" fmla="*/ 1523 h 2098"/>
                <a:gd name="T50" fmla="*/ 2687 w 5740"/>
                <a:gd name="T51" fmla="*/ 1397 h 2098"/>
                <a:gd name="T52" fmla="*/ 3077 w 5740"/>
                <a:gd name="T53" fmla="*/ 1271 h 2098"/>
                <a:gd name="T54" fmla="*/ 3455 w 5740"/>
                <a:gd name="T55" fmla="*/ 1139 h 2098"/>
                <a:gd name="T56" fmla="*/ 3815 w 5740"/>
                <a:gd name="T57" fmla="*/ 1007 h 2098"/>
                <a:gd name="T58" fmla="*/ 4151 w 5740"/>
                <a:gd name="T59" fmla="*/ 875 h 2098"/>
                <a:gd name="T60" fmla="*/ 4474 w 5740"/>
                <a:gd name="T61" fmla="*/ 737 h 2098"/>
                <a:gd name="T62" fmla="*/ 4774 w 5740"/>
                <a:gd name="T63" fmla="*/ 600 h 2098"/>
                <a:gd name="T64" fmla="*/ 5056 w 5740"/>
                <a:gd name="T65" fmla="*/ 462 h 2098"/>
                <a:gd name="T66" fmla="*/ 5309 w 5740"/>
                <a:gd name="T67" fmla="*/ 324 h 2098"/>
                <a:gd name="T68" fmla="*/ 5548 w 5740"/>
                <a:gd name="T69" fmla="*/ 186 h 2098"/>
                <a:gd name="T70" fmla="*/ 5758 w 5740"/>
                <a:gd name="T71" fmla="*/ 48 h 2098"/>
                <a:gd name="T72" fmla="*/ 5758 w 5740"/>
                <a:gd name="T73" fmla="*/ 0 h 2098"/>
                <a:gd name="T74" fmla="*/ 575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61 w 1955"/>
                <a:gd name="T1" fmla="*/ 485 h 1265"/>
                <a:gd name="T2" fmla="*/ 1907 w 1955"/>
                <a:gd name="T3" fmla="*/ 390 h 1265"/>
                <a:gd name="T4" fmla="*/ 1775 w 1955"/>
                <a:gd name="T5" fmla="*/ 306 h 1265"/>
                <a:gd name="T6" fmla="*/ 1584 w 1955"/>
                <a:gd name="T7" fmla="*/ 228 h 1265"/>
                <a:gd name="T8" fmla="*/ 1331 w 1955"/>
                <a:gd name="T9" fmla="*/ 162 h 1265"/>
                <a:gd name="T10" fmla="*/ 1013 w 1955"/>
                <a:gd name="T11" fmla="*/ 102 h 1265"/>
                <a:gd name="T12" fmla="*/ 648 w 1955"/>
                <a:gd name="T13" fmla="*/ 54 h 1265"/>
                <a:gd name="T14" fmla="*/ 228 w 1955"/>
                <a:gd name="T15" fmla="*/ 18 h 1265"/>
                <a:gd name="T16" fmla="*/ 0 w 1955"/>
                <a:gd name="T17" fmla="*/ 12 h 1265"/>
                <a:gd name="T18" fmla="*/ 432 w 1955"/>
                <a:gd name="T19" fmla="*/ 48 h 1265"/>
                <a:gd name="T20" fmla="*/ 815 w 1955"/>
                <a:gd name="T21" fmla="*/ 90 h 1265"/>
                <a:gd name="T22" fmla="*/ 1152 w 1955"/>
                <a:gd name="T23" fmla="*/ 144 h 1265"/>
                <a:gd name="T24" fmla="*/ 1427 w 1955"/>
                <a:gd name="T25" fmla="*/ 204 h 1265"/>
                <a:gd name="T26" fmla="*/ 1643 w 1955"/>
                <a:gd name="T27" fmla="*/ 276 h 1265"/>
                <a:gd name="T28" fmla="*/ 1800 w 1955"/>
                <a:gd name="T29" fmla="*/ 360 h 1265"/>
                <a:gd name="T30" fmla="*/ 1889 w 1955"/>
                <a:gd name="T31" fmla="*/ 443 h 1265"/>
                <a:gd name="T32" fmla="*/ 1907 w 1955"/>
                <a:gd name="T33" fmla="*/ 539 h 1265"/>
                <a:gd name="T34" fmla="*/ 1860 w 1955"/>
                <a:gd name="T35" fmla="*/ 629 h 1265"/>
                <a:gd name="T36" fmla="*/ 1751 w 1955"/>
                <a:gd name="T37" fmla="*/ 719 h 1265"/>
                <a:gd name="T38" fmla="*/ 1584 w 1955"/>
                <a:gd name="T39" fmla="*/ 809 h 1265"/>
                <a:gd name="T40" fmla="*/ 1361 w 1955"/>
                <a:gd name="T41" fmla="*/ 899 h 1265"/>
                <a:gd name="T42" fmla="*/ 1091 w 1955"/>
                <a:gd name="T43" fmla="*/ 989 h 1265"/>
                <a:gd name="T44" fmla="*/ 767 w 1955"/>
                <a:gd name="T45" fmla="*/ 1073 h 1265"/>
                <a:gd name="T46" fmla="*/ 408 w 1955"/>
                <a:gd name="T47" fmla="*/ 1157 h 1265"/>
                <a:gd name="T48" fmla="*/ 0 w 1955"/>
                <a:gd name="T49" fmla="*/ 1241 h 1265"/>
                <a:gd name="T50" fmla="*/ 216 w 1955"/>
                <a:gd name="T51" fmla="*/ 1223 h 1265"/>
                <a:gd name="T52" fmla="*/ 612 w 1955"/>
                <a:gd name="T53" fmla="*/ 1139 h 1265"/>
                <a:gd name="T54" fmla="*/ 960 w 1955"/>
                <a:gd name="T55" fmla="*/ 1049 h 1265"/>
                <a:gd name="T56" fmla="*/ 1266 w 1955"/>
                <a:gd name="T57" fmla="*/ 959 h 1265"/>
                <a:gd name="T58" fmla="*/ 1518 w 1955"/>
                <a:gd name="T59" fmla="*/ 863 h 1265"/>
                <a:gd name="T60" fmla="*/ 1721 w 1955"/>
                <a:gd name="T61" fmla="*/ 767 h 1265"/>
                <a:gd name="T62" fmla="*/ 1866 w 1955"/>
                <a:gd name="T63" fmla="*/ 677 h 1265"/>
                <a:gd name="T64" fmla="*/ 1943 w 1955"/>
                <a:gd name="T65" fmla="*/ 581 h 1265"/>
                <a:gd name="T66" fmla="*/ 196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09 w 4694"/>
                <a:gd name="T1" fmla="*/ 797 h 2901"/>
                <a:gd name="T2" fmla="*/ 4679 w 4694"/>
                <a:gd name="T3" fmla="*/ 665 h 2901"/>
                <a:gd name="T4" fmla="*/ 4601 w 4694"/>
                <a:gd name="T5" fmla="*/ 540 h 2901"/>
                <a:gd name="T6" fmla="*/ 4480 w 4694"/>
                <a:gd name="T7" fmla="*/ 426 h 2901"/>
                <a:gd name="T8" fmla="*/ 4313 w 4694"/>
                <a:gd name="T9" fmla="*/ 312 h 2901"/>
                <a:gd name="T10" fmla="*/ 4097 w 4694"/>
                <a:gd name="T11" fmla="*/ 216 h 2901"/>
                <a:gd name="T12" fmla="*/ 3845 w 4694"/>
                <a:gd name="T13" fmla="*/ 120 h 2901"/>
                <a:gd name="T14" fmla="*/ 3551 w 4694"/>
                <a:gd name="T15" fmla="*/ 36 h 2901"/>
                <a:gd name="T16" fmla="*/ 3215 w 4694"/>
                <a:gd name="T17" fmla="*/ 0 h 2901"/>
                <a:gd name="T18" fmla="*/ 3551 w 4694"/>
                <a:gd name="T19" fmla="*/ 78 h 2901"/>
                <a:gd name="T20" fmla="*/ 3845 w 4694"/>
                <a:gd name="T21" fmla="*/ 162 h 2901"/>
                <a:gd name="T22" fmla="*/ 4097 w 4694"/>
                <a:gd name="T23" fmla="*/ 258 h 2901"/>
                <a:gd name="T24" fmla="*/ 4301 w 4694"/>
                <a:gd name="T25" fmla="*/ 366 h 2901"/>
                <a:gd name="T26" fmla="*/ 4457 w 4694"/>
                <a:gd name="T27" fmla="*/ 480 h 2901"/>
                <a:gd name="T28" fmla="*/ 4565 w 4694"/>
                <a:gd name="T29" fmla="*/ 605 h 2901"/>
                <a:gd name="T30" fmla="*/ 4625 w 4694"/>
                <a:gd name="T31" fmla="*/ 737 h 2901"/>
                <a:gd name="T32" fmla="*/ 4625 w 4694"/>
                <a:gd name="T33" fmla="*/ 875 h 2901"/>
                <a:gd name="T34" fmla="*/ 4583 w 4694"/>
                <a:gd name="T35" fmla="*/ 1001 h 2901"/>
                <a:gd name="T36" fmla="*/ 4504 w 4694"/>
                <a:gd name="T37" fmla="*/ 1127 h 2901"/>
                <a:gd name="T38" fmla="*/ 4385 w 4694"/>
                <a:gd name="T39" fmla="*/ 1259 h 2901"/>
                <a:gd name="T40" fmla="*/ 4228 w 4694"/>
                <a:gd name="T41" fmla="*/ 1385 h 2901"/>
                <a:gd name="T42" fmla="*/ 4037 w 4694"/>
                <a:gd name="T43" fmla="*/ 1517 h 2901"/>
                <a:gd name="T44" fmla="*/ 3815 w 4694"/>
                <a:gd name="T45" fmla="*/ 1648 h 2901"/>
                <a:gd name="T46" fmla="*/ 3557 w 4694"/>
                <a:gd name="T47" fmla="*/ 1774 h 2901"/>
                <a:gd name="T48" fmla="*/ 3269 w 4694"/>
                <a:gd name="T49" fmla="*/ 1906 h 2901"/>
                <a:gd name="T50" fmla="*/ 2951 w 4694"/>
                <a:gd name="T51" fmla="*/ 2032 h 2901"/>
                <a:gd name="T52" fmla="*/ 2603 w 4694"/>
                <a:gd name="T53" fmla="*/ 2164 h 2901"/>
                <a:gd name="T54" fmla="*/ 2231 w 4694"/>
                <a:gd name="T55" fmla="*/ 2284 h 2901"/>
                <a:gd name="T56" fmla="*/ 1830 w 4694"/>
                <a:gd name="T57" fmla="*/ 2410 h 2901"/>
                <a:gd name="T58" fmla="*/ 1403 w 4694"/>
                <a:gd name="T59" fmla="*/ 2530 h 2901"/>
                <a:gd name="T60" fmla="*/ 486 w 4694"/>
                <a:gd name="T61" fmla="*/ 2757 h 2901"/>
                <a:gd name="T62" fmla="*/ 0 w 4694"/>
                <a:gd name="T63" fmla="*/ 2901 h 2901"/>
                <a:gd name="T64" fmla="*/ 972 w 4694"/>
                <a:gd name="T65" fmla="*/ 2674 h 2901"/>
                <a:gd name="T66" fmla="*/ 1643 w 4694"/>
                <a:gd name="T67" fmla="*/ 2494 h 2901"/>
                <a:gd name="T68" fmla="*/ 2064 w 4694"/>
                <a:gd name="T69" fmla="*/ 2374 h 2901"/>
                <a:gd name="T70" fmla="*/ 2459 w 4694"/>
                <a:gd name="T71" fmla="*/ 2248 h 2901"/>
                <a:gd name="T72" fmla="*/ 2825 w 4694"/>
                <a:gd name="T73" fmla="*/ 2116 h 2901"/>
                <a:gd name="T74" fmla="*/ 3161 w 4694"/>
                <a:gd name="T75" fmla="*/ 1984 h 2901"/>
                <a:gd name="T76" fmla="*/ 3473 w 4694"/>
                <a:gd name="T77" fmla="*/ 1858 h 2901"/>
                <a:gd name="T78" fmla="*/ 3749 w 4694"/>
                <a:gd name="T79" fmla="*/ 1720 h 2901"/>
                <a:gd name="T80" fmla="*/ 3995 w 4694"/>
                <a:gd name="T81" fmla="*/ 1589 h 2901"/>
                <a:gd name="T82" fmla="*/ 4204 w 4694"/>
                <a:gd name="T83" fmla="*/ 1457 h 2901"/>
                <a:gd name="T84" fmla="*/ 4385 w 4694"/>
                <a:gd name="T85" fmla="*/ 1325 h 2901"/>
                <a:gd name="T86" fmla="*/ 4522 w 4694"/>
                <a:gd name="T87" fmla="*/ 1193 h 2901"/>
                <a:gd name="T88" fmla="*/ 4625 w 4694"/>
                <a:gd name="T89" fmla="*/ 1061 h 2901"/>
                <a:gd name="T90" fmla="*/ 4685 w 4694"/>
                <a:gd name="T91" fmla="*/ 935 h 2901"/>
                <a:gd name="T92" fmla="*/ 470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73 w 3761"/>
                <a:gd name="T1" fmla="*/ 719 h 2356"/>
                <a:gd name="T2" fmla="*/ 3743 w 3761"/>
                <a:gd name="T3" fmla="*/ 599 h 2356"/>
                <a:gd name="T4" fmla="*/ 3665 w 3761"/>
                <a:gd name="T5" fmla="*/ 486 h 2356"/>
                <a:gd name="T6" fmla="*/ 3533 w 3761"/>
                <a:gd name="T7" fmla="*/ 378 h 2356"/>
                <a:gd name="T8" fmla="*/ 3359 w 3761"/>
                <a:gd name="T9" fmla="*/ 282 h 2356"/>
                <a:gd name="T10" fmla="*/ 3137 w 3761"/>
                <a:gd name="T11" fmla="*/ 192 h 2356"/>
                <a:gd name="T12" fmla="*/ 2873 w 3761"/>
                <a:gd name="T13" fmla="*/ 108 h 2356"/>
                <a:gd name="T14" fmla="*/ 2567 w 3761"/>
                <a:gd name="T15" fmla="*/ 36 h 2356"/>
                <a:gd name="T16" fmla="*/ 2237 w 3761"/>
                <a:gd name="T17" fmla="*/ 0 h 2356"/>
                <a:gd name="T18" fmla="*/ 2585 w 3761"/>
                <a:gd name="T19" fmla="*/ 72 h 2356"/>
                <a:gd name="T20" fmla="*/ 2885 w 3761"/>
                <a:gd name="T21" fmla="*/ 150 h 2356"/>
                <a:gd name="T22" fmla="*/ 3149 w 3761"/>
                <a:gd name="T23" fmla="*/ 234 h 2356"/>
                <a:gd name="T24" fmla="*/ 3359 w 3761"/>
                <a:gd name="T25" fmla="*/ 330 h 2356"/>
                <a:gd name="T26" fmla="*/ 3527 w 3761"/>
                <a:gd name="T27" fmla="*/ 432 h 2356"/>
                <a:gd name="T28" fmla="*/ 3635 w 3761"/>
                <a:gd name="T29" fmla="*/ 545 h 2356"/>
                <a:gd name="T30" fmla="*/ 3695 w 3761"/>
                <a:gd name="T31" fmla="*/ 665 h 2356"/>
                <a:gd name="T32" fmla="*/ 3701 w 3761"/>
                <a:gd name="T33" fmla="*/ 791 h 2356"/>
                <a:gd name="T34" fmla="*/ 3665 w 3761"/>
                <a:gd name="T35" fmla="*/ 887 h 2356"/>
                <a:gd name="T36" fmla="*/ 3604 w 3761"/>
                <a:gd name="T37" fmla="*/ 989 h 2356"/>
                <a:gd name="T38" fmla="*/ 3509 w 3761"/>
                <a:gd name="T39" fmla="*/ 1091 h 2356"/>
                <a:gd name="T40" fmla="*/ 3383 w 3761"/>
                <a:gd name="T41" fmla="*/ 1187 h 2356"/>
                <a:gd name="T42" fmla="*/ 3233 w 3761"/>
                <a:gd name="T43" fmla="*/ 1289 h 2356"/>
                <a:gd name="T44" fmla="*/ 3053 w 3761"/>
                <a:gd name="T45" fmla="*/ 1391 h 2356"/>
                <a:gd name="T46" fmla="*/ 2843 w 3761"/>
                <a:gd name="T47" fmla="*/ 1493 h 2356"/>
                <a:gd name="T48" fmla="*/ 2615 w 3761"/>
                <a:gd name="T49" fmla="*/ 1589 h 2356"/>
                <a:gd name="T50" fmla="*/ 2082 w 3761"/>
                <a:gd name="T51" fmla="*/ 1786 h 2356"/>
                <a:gd name="T52" fmla="*/ 1464 w 3761"/>
                <a:gd name="T53" fmla="*/ 1972 h 2356"/>
                <a:gd name="T54" fmla="*/ 767 w 3761"/>
                <a:gd name="T55" fmla="*/ 2158 h 2356"/>
                <a:gd name="T56" fmla="*/ 0 w 3761"/>
                <a:gd name="T57" fmla="*/ 2326 h 2356"/>
                <a:gd name="T58" fmla="*/ 402 w 3761"/>
                <a:gd name="T59" fmla="*/ 2272 h 2356"/>
                <a:gd name="T60" fmla="*/ 1146 w 3761"/>
                <a:gd name="T61" fmla="*/ 2092 h 2356"/>
                <a:gd name="T62" fmla="*/ 1818 w 3761"/>
                <a:gd name="T63" fmla="*/ 1900 h 2356"/>
                <a:gd name="T64" fmla="*/ 2400 w 3761"/>
                <a:gd name="T65" fmla="*/ 1702 h 2356"/>
                <a:gd name="T66" fmla="*/ 2657 w 3761"/>
                <a:gd name="T67" fmla="*/ 1607 h 2356"/>
                <a:gd name="T68" fmla="*/ 2891 w 3761"/>
                <a:gd name="T69" fmla="*/ 1505 h 2356"/>
                <a:gd name="T70" fmla="*/ 3101 w 3761"/>
                <a:gd name="T71" fmla="*/ 1403 h 2356"/>
                <a:gd name="T72" fmla="*/ 3287 w 3761"/>
                <a:gd name="T73" fmla="*/ 1301 h 2356"/>
                <a:gd name="T74" fmla="*/ 3443 w 3761"/>
                <a:gd name="T75" fmla="*/ 1193 h 2356"/>
                <a:gd name="T76" fmla="*/ 3569 w 3761"/>
                <a:gd name="T77" fmla="*/ 1091 h 2356"/>
                <a:gd name="T78" fmla="*/ 3665 w 3761"/>
                <a:gd name="T79" fmla="*/ 989 h 2356"/>
                <a:gd name="T80" fmla="*/ 3731 w 3761"/>
                <a:gd name="T81" fmla="*/ 887 h 2356"/>
                <a:gd name="T82" fmla="*/ 376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33 w 2924"/>
                <a:gd name="T1" fmla="*/ 647 h 1846"/>
                <a:gd name="T2" fmla="*/ 2885 w 2924"/>
                <a:gd name="T3" fmla="*/ 528 h 1846"/>
                <a:gd name="T4" fmla="*/ 2758 w 2924"/>
                <a:gd name="T5" fmla="*/ 414 h 1846"/>
                <a:gd name="T6" fmla="*/ 2567 w 2924"/>
                <a:gd name="T7" fmla="*/ 318 h 1846"/>
                <a:gd name="T8" fmla="*/ 2309 w 2924"/>
                <a:gd name="T9" fmla="*/ 228 h 1846"/>
                <a:gd name="T10" fmla="*/ 1991 w 2924"/>
                <a:gd name="T11" fmla="*/ 150 h 1846"/>
                <a:gd name="T12" fmla="*/ 1613 w 2924"/>
                <a:gd name="T13" fmla="*/ 78 h 1846"/>
                <a:gd name="T14" fmla="*/ 1182 w 2924"/>
                <a:gd name="T15" fmla="*/ 24 h 1846"/>
                <a:gd name="T16" fmla="*/ 696 w 2924"/>
                <a:gd name="T17" fmla="*/ 0 h 1846"/>
                <a:gd name="T18" fmla="*/ 1194 w 2924"/>
                <a:gd name="T19" fmla="*/ 48 h 1846"/>
                <a:gd name="T20" fmla="*/ 1631 w 2924"/>
                <a:gd name="T21" fmla="*/ 108 h 1846"/>
                <a:gd name="T22" fmla="*/ 2015 w 2924"/>
                <a:gd name="T23" fmla="*/ 180 h 1846"/>
                <a:gd name="T24" fmla="*/ 2333 w 2924"/>
                <a:gd name="T25" fmla="*/ 264 h 1846"/>
                <a:gd name="T26" fmla="*/ 2579 w 2924"/>
                <a:gd name="T27" fmla="*/ 360 h 1846"/>
                <a:gd name="T28" fmla="*/ 2758 w 2924"/>
                <a:gd name="T29" fmla="*/ 468 h 1846"/>
                <a:gd name="T30" fmla="*/ 2855 w 2924"/>
                <a:gd name="T31" fmla="*/ 587 h 1846"/>
                <a:gd name="T32" fmla="*/ 2873 w 2924"/>
                <a:gd name="T33" fmla="*/ 713 h 1846"/>
                <a:gd name="T34" fmla="*/ 2849 w 2924"/>
                <a:gd name="T35" fmla="*/ 785 h 1846"/>
                <a:gd name="T36" fmla="*/ 2801 w 2924"/>
                <a:gd name="T37" fmla="*/ 857 h 1846"/>
                <a:gd name="T38" fmla="*/ 2633 w 2924"/>
                <a:gd name="T39" fmla="*/ 1001 h 1846"/>
                <a:gd name="T40" fmla="*/ 2375 w 2924"/>
                <a:gd name="T41" fmla="*/ 1145 h 1846"/>
                <a:gd name="T42" fmla="*/ 2039 w 2924"/>
                <a:gd name="T43" fmla="*/ 1289 h 1846"/>
                <a:gd name="T44" fmla="*/ 1631 w 2924"/>
                <a:gd name="T45" fmla="*/ 1433 h 1846"/>
                <a:gd name="T46" fmla="*/ 1146 w 2924"/>
                <a:gd name="T47" fmla="*/ 1571 h 1846"/>
                <a:gd name="T48" fmla="*/ 606 w 2924"/>
                <a:gd name="T49" fmla="*/ 1702 h 1846"/>
                <a:gd name="T50" fmla="*/ 0 w 2924"/>
                <a:gd name="T51" fmla="*/ 1828 h 1846"/>
                <a:gd name="T52" fmla="*/ 312 w 2924"/>
                <a:gd name="T53" fmla="*/ 1780 h 1846"/>
                <a:gd name="T54" fmla="*/ 900 w 2924"/>
                <a:gd name="T55" fmla="*/ 1648 h 1846"/>
                <a:gd name="T56" fmla="*/ 1421 w 2924"/>
                <a:gd name="T57" fmla="*/ 1511 h 1846"/>
                <a:gd name="T58" fmla="*/ 1877 w 2924"/>
                <a:gd name="T59" fmla="*/ 1367 h 1846"/>
                <a:gd name="T60" fmla="*/ 2261 w 2924"/>
                <a:gd name="T61" fmla="*/ 1223 h 1846"/>
                <a:gd name="T62" fmla="*/ 2567 w 2924"/>
                <a:gd name="T63" fmla="*/ 1079 h 1846"/>
                <a:gd name="T64" fmla="*/ 2783 w 2924"/>
                <a:gd name="T65" fmla="*/ 929 h 1846"/>
                <a:gd name="T66" fmla="*/ 2885 w 2924"/>
                <a:gd name="T67" fmla="*/ 815 h 1846"/>
                <a:gd name="T68" fmla="*/ 2921 w 2924"/>
                <a:gd name="T69" fmla="*/ 743 h 1846"/>
                <a:gd name="T70" fmla="*/ 2933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0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93 w 1488"/>
                <a:gd name="T7" fmla="*/ 186 h 204"/>
                <a:gd name="T8" fmla="*/ 1404 w 1488"/>
                <a:gd name="T9" fmla="*/ 204 h 204"/>
                <a:gd name="T10" fmla="*/ 140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>
                <a:latin typeface="Verdana" pitchFamily="42" charset="0"/>
              </a:endParaRPr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Verdana" pitchFamily="42" charset="0"/>
              </a:endParaRPr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Verdana" pitchFamily="42" charset="0"/>
              </a:endParaRPr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4 w 323"/>
                  <a:gd name="T13" fmla="*/ 18 h 162"/>
                  <a:gd name="T14" fmla="*/ 240 w 323"/>
                  <a:gd name="T15" fmla="*/ 54 h 162"/>
                  <a:gd name="T16" fmla="*/ 288 w 323"/>
                  <a:gd name="T17" fmla="*/ 90 h 162"/>
                  <a:gd name="T18" fmla="*/ 318 w 323"/>
                  <a:gd name="T19" fmla="*/ 114 h 162"/>
                  <a:gd name="T20" fmla="*/ 324 w 323"/>
                  <a:gd name="T21" fmla="*/ 126 h 162"/>
                  <a:gd name="T22" fmla="*/ 324 w 323"/>
                  <a:gd name="T23" fmla="*/ 126 h 162"/>
                  <a:gd name="T24" fmla="*/ 222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0 w 1250"/>
                  <a:gd name="T1" fmla="*/ 641 h 923"/>
                  <a:gd name="T2" fmla="*/ 1170 w 1250"/>
                  <a:gd name="T3" fmla="*/ 473 h 923"/>
                  <a:gd name="T4" fmla="*/ 1140 w 1250"/>
                  <a:gd name="T5" fmla="*/ 384 h 923"/>
                  <a:gd name="T6" fmla="*/ 1116 w 1250"/>
                  <a:gd name="T7" fmla="*/ 288 h 923"/>
                  <a:gd name="T8" fmla="*/ 1056 w 1250"/>
                  <a:gd name="T9" fmla="*/ 174 h 923"/>
                  <a:gd name="T10" fmla="*/ 984 w 1250"/>
                  <a:gd name="T11" fmla="*/ 96 h 923"/>
                  <a:gd name="T12" fmla="*/ 966 w 1250"/>
                  <a:gd name="T13" fmla="*/ 72 h 923"/>
                  <a:gd name="T14" fmla="*/ 894 w 1250"/>
                  <a:gd name="T15" fmla="*/ 18 h 923"/>
                  <a:gd name="T16" fmla="*/ 822 w 1250"/>
                  <a:gd name="T17" fmla="*/ 6 h 923"/>
                  <a:gd name="T18" fmla="*/ 714 w 1250"/>
                  <a:gd name="T19" fmla="*/ 24 h 923"/>
                  <a:gd name="T20" fmla="*/ 666 w 1250"/>
                  <a:gd name="T21" fmla="*/ 42 h 923"/>
                  <a:gd name="T22" fmla="*/ 570 w 1250"/>
                  <a:gd name="T23" fmla="*/ 120 h 923"/>
                  <a:gd name="T24" fmla="*/ 534 w 1250"/>
                  <a:gd name="T25" fmla="*/ 228 h 923"/>
                  <a:gd name="T26" fmla="*/ 511 w 1250"/>
                  <a:gd name="T27" fmla="*/ 348 h 923"/>
                  <a:gd name="T28" fmla="*/ 432 w 1250"/>
                  <a:gd name="T29" fmla="*/ 479 h 923"/>
                  <a:gd name="T30" fmla="*/ 414 w 1250"/>
                  <a:gd name="T31" fmla="*/ 539 h 923"/>
                  <a:gd name="T32" fmla="*/ 354 w 1250"/>
                  <a:gd name="T33" fmla="*/ 599 h 923"/>
                  <a:gd name="T34" fmla="*/ 306 w 1250"/>
                  <a:gd name="T35" fmla="*/ 629 h 923"/>
                  <a:gd name="T36" fmla="*/ 294 w 1250"/>
                  <a:gd name="T37" fmla="*/ 635 h 923"/>
                  <a:gd name="T38" fmla="*/ 258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1 w 1250"/>
                  <a:gd name="T47" fmla="*/ 869 h 923"/>
                  <a:gd name="T48" fmla="*/ 642 w 1250"/>
                  <a:gd name="T49" fmla="*/ 827 h 923"/>
                  <a:gd name="T50" fmla="*/ 702 w 1250"/>
                  <a:gd name="T51" fmla="*/ 725 h 923"/>
                  <a:gd name="T52" fmla="*/ 696 w 1250"/>
                  <a:gd name="T53" fmla="*/ 611 h 923"/>
                  <a:gd name="T54" fmla="*/ 780 w 1250"/>
                  <a:gd name="T55" fmla="*/ 551 h 923"/>
                  <a:gd name="T56" fmla="*/ 882 w 1250"/>
                  <a:gd name="T57" fmla="*/ 449 h 923"/>
                  <a:gd name="T58" fmla="*/ 912 w 1250"/>
                  <a:gd name="T59" fmla="*/ 414 h 923"/>
                  <a:gd name="T60" fmla="*/ 978 w 1250"/>
                  <a:gd name="T61" fmla="*/ 318 h 923"/>
                  <a:gd name="T62" fmla="*/ 1026 w 1250"/>
                  <a:gd name="T63" fmla="*/ 336 h 923"/>
                  <a:gd name="T64" fmla="*/ 1122 w 1250"/>
                  <a:gd name="T65" fmla="*/ 617 h 923"/>
                  <a:gd name="T66" fmla="*/ 1116 w 1250"/>
                  <a:gd name="T67" fmla="*/ 689 h 923"/>
                  <a:gd name="T68" fmla="*/ 1152 w 1250"/>
                  <a:gd name="T69" fmla="*/ 749 h 923"/>
                  <a:gd name="T70" fmla="*/ 1206 w 1250"/>
                  <a:gd name="T71" fmla="*/ 713 h 923"/>
                  <a:gd name="T72" fmla="*/ 1242 w 1250"/>
                  <a:gd name="T73" fmla="*/ 749 h 923"/>
                  <a:gd name="T74" fmla="*/ 1254 w 1250"/>
                  <a:gd name="T75" fmla="*/ 743 h 923"/>
                  <a:gd name="T76" fmla="*/ 696 w 1250"/>
                  <a:gd name="T77" fmla="*/ 264 h 923"/>
                  <a:gd name="T78" fmla="*/ 787 w 1250"/>
                  <a:gd name="T79" fmla="*/ 372 h 923"/>
                  <a:gd name="T80" fmla="*/ 768 w 1250"/>
                  <a:gd name="T81" fmla="*/ 443 h 923"/>
                  <a:gd name="T82" fmla="*/ 708 w 1250"/>
                  <a:gd name="T83" fmla="*/ 515 h 923"/>
                  <a:gd name="T84" fmla="*/ 660 w 1250"/>
                  <a:gd name="T85" fmla="*/ 569 h 923"/>
                  <a:gd name="T86" fmla="*/ 618 w 1250"/>
                  <a:gd name="T87" fmla="*/ 593 h 923"/>
                  <a:gd name="T88" fmla="*/ 576 w 1250"/>
                  <a:gd name="T89" fmla="*/ 617 h 923"/>
                  <a:gd name="T90" fmla="*/ 564 w 1250"/>
                  <a:gd name="T91" fmla="*/ 707 h 923"/>
                  <a:gd name="T92" fmla="*/ 354 w 1250"/>
                  <a:gd name="T93" fmla="*/ 755 h 923"/>
                  <a:gd name="T94" fmla="*/ 390 w 1250"/>
                  <a:gd name="T95" fmla="*/ 641 h 923"/>
                  <a:gd name="T96" fmla="*/ 426 w 1250"/>
                  <a:gd name="T97" fmla="*/ 647 h 923"/>
                  <a:gd name="T98" fmla="*/ 444 w 1250"/>
                  <a:gd name="T99" fmla="*/ 617 h 923"/>
                  <a:gd name="T100" fmla="*/ 570 w 1250"/>
                  <a:gd name="T101" fmla="*/ 515 h 923"/>
                  <a:gd name="T102" fmla="*/ 618 w 1250"/>
                  <a:gd name="T103" fmla="*/ 473 h 923"/>
                  <a:gd name="T104" fmla="*/ 642 w 1250"/>
                  <a:gd name="T105" fmla="*/ 396 h 923"/>
                  <a:gd name="T106" fmla="*/ 642 w 1250"/>
                  <a:gd name="T107" fmla="*/ 378 h 923"/>
                  <a:gd name="T108" fmla="*/ 666 w 1250"/>
                  <a:gd name="T109" fmla="*/ 270 h 923"/>
                  <a:gd name="T110" fmla="*/ 684 w 1250"/>
                  <a:gd name="T111" fmla="*/ 192 h 923"/>
                  <a:gd name="T112" fmla="*/ 696 w 1250"/>
                  <a:gd name="T113" fmla="*/ 264 h 923"/>
                  <a:gd name="T114" fmla="*/ 534 w 1250"/>
                  <a:gd name="T115" fmla="*/ 455 h 923"/>
                  <a:gd name="T116" fmla="*/ 63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9 w 72"/>
                  <a:gd name="T3" fmla="*/ 24 h 54"/>
                  <a:gd name="T4" fmla="*/ 61 w 72"/>
                  <a:gd name="T5" fmla="*/ 12 h 54"/>
                  <a:gd name="T6" fmla="*/ 67 w 72"/>
                  <a:gd name="T7" fmla="*/ 6 h 54"/>
                  <a:gd name="T8" fmla="*/ 73 w 72"/>
                  <a:gd name="T9" fmla="*/ 0 h 54"/>
                  <a:gd name="T10" fmla="*/ 43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8 w 287"/>
                  <a:gd name="T1" fmla="*/ 0 h 84"/>
                  <a:gd name="T2" fmla="*/ 0 w 287"/>
                  <a:gd name="T3" fmla="*/ 84 h 84"/>
                  <a:gd name="T4" fmla="*/ 169 w 287"/>
                  <a:gd name="T5" fmla="*/ 36 h 84"/>
                  <a:gd name="T6" fmla="*/ 114 w 287"/>
                  <a:gd name="T7" fmla="*/ 60 h 84"/>
                  <a:gd name="T8" fmla="*/ 277 w 287"/>
                  <a:gd name="T9" fmla="*/ 18 h 84"/>
                  <a:gd name="T10" fmla="*/ 288 w 287"/>
                  <a:gd name="T11" fmla="*/ 0 h 84"/>
                  <a:gd name="T12" fmla="*/ 288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JO">
                  <a:latin typeface="Verdana" pitchFamily="42" charset="0"/>
                </a:endParaRPr>
              </a:p>
            </p:txBody>
          </p:sp>
        </p:grpSp>
      </p:grpSp>
      <p:sp>
        <p:nvSpPr>
          <p:cNvPr id="47145" name="Rectangle 41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7146" name="Rectangle 4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7147" name="Rectangle 4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48" name="Rectangle 4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49" name="Rectangle 4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42" charset="0"/>
              </a:defRPr>
            </a:lvl1pPr>
          </a:lstStyle>
          <a:p>
            <a:pPr>
              <a:defRPr/>
            </a:pPr>
            <a:fld id="{C2DB1816-1131-4732-ADDB-6D21A60D0C66}" type="slidenum">
              <a:rPr lang="ar-JO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70150"/>
            <a:ext cx="7772400" cy="19177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dirty="0" smtClean="0"/>
              <a:t>POST PARTUM HEMORRHAGE</a:t>
            </a:r>
            <a:endParaRPr lang="en-GB" sz="6000" dirty="0" smtClean="0"/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714500" y="4429125"/>
            <a:ext cx="647223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kumimoji="1" lang="en-GB" sz="2400" kern="0" dirty="0" err="1">
                <a:solidFill>
                  <a:srgbClr val="FF0000"/>
                </a:solidFill>
                <a:latin typeface="Candara" pitchFamily="34" charset="0"/>
                <a:cs typeface="+mn-cs"/>
              </a:rPr>
              <a:t>ASS.Prof</a:t>
            </a:r>
            <a:r>
              <a:rPr kumimoji="1" lang="en-GB" sz="2400" kern="0" dirty="0">
                <a:solidFill>
                  <a:srgbClr val="FF0000"/>
                </a:solidFill>
                <a:latin typeface="Candara" pitchFamily="34" charset="0"/>
                <a:cs typeface="+mn-cs"/>
              </a:rPr>
              <a:t> Dr. </a:t>
            </a:r>
            <a:r>
              <a:rPr kumimoji="1" lang="en-GB" sz="2400" kern="0" dirty="0" err="1">
                <a:solidFill>
                  <a:srgbClr val="FF0000"/>
                </a:solidFill>
                <a:latin typeface="Candara" pitchFamily="34" charset="0"/>
                <a:cs typeface="+mn-cs"/>
              </a:rPr>
              <a:t>Fahmi</a:t>
            </a:r>
            <a:r>
              <a:rPr kumimoji="1" lang="en-GB" sz="2400" kern="0" dirty="0">
                <a:solidFill>
                  <a:srgbClr val="FF0000"/>
                </a:solidFill>
                <a:latin typeface="Candara" pitchFamily="34" charset="0"/>
                <a:cs typeface="+mn-cs"/>
              </a:rPr>
              <a:t> I El Uri.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kumimoji="1" lang="en-GB" sz="2000" kern="0" dirty="0">
                <a:latin typeface="Candara" pitchFamily="34" charset="0"/>
                <a:cs typeface="+mn-cs"/>
              </a:rPr>
              <a:t>      </a:t>
            </a:r>
            <a:r>
              <a:rPr kumimoji="1" lang="en-GB" sz="2000" kern="0" dirty="0" err="1">
                <a:latin typeface="Candara" pitchFamily="34" charset="0"/>
                <a:cs typeface="+mn-cs"/>
              </a:rPr>
              <a:t>MB,ChB</a:t>
            </a:r>
            <a:r>
              <a:rPr kumimoji="1" lang="en-GB" sz="2000" kern="0" dirty="0">
                <a:latin typeface="Candara" pitchFamily="34" charset="0"/>
                <a:cs typeface="+mn-cs"/>
              </a:rPr>
              <a:t>(</a:t>
            </a:r>
            <a:r>
              <a:rPr kumimoji="1" lang="en-GB" sz="2000" kern="0" dirty="0" err="1">
                <a:latin typeface="Candara" pitchFamily="34" charset="0"/>
                <a:cs typeface="+mn-cs"/>
              </a:rPr>
              <a:t>Hons</a:t>
            </a:r>
            <a:r>
              <a:rPr kumimoji="1" lang="en-GB" sz="2000" kern="0" dirty="0">
                <a:latin typeface="Candara" pitchFamily="34" charset="0"/>
                <a:cs typeface="+mn-cs"/>
              </a:rPr>
              <a:t>),MRCOG,FRCOG.</a:t>
            </a:r>
          </a:p>
        </p:txBody>
      </p:sp>
      <p:pic>
        <p:nvPicPr>
          <p:cNvPr id="3077" name="Picture 2" descr="C:\Users\TOSHIBA\Desktop\Untitled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775" y="357188"/>
            <a:ext cx="2386013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" y="158750"/>
            <a:ext cx="8820150" cy="6985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sz="3600" b="1" dirty="0"/>
              <a:t>Step 1 Initial Assessment ;</a:t>
            </a:r>
            <a:endParaRPr lang="en-GB" altLang="en-US" sz="36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" y="857250"/>
            <a:ext cx="8820150" cy="2571750"/>
          </a:xfrm>
        </p:spPr>
        <p:txBody>
          <a:bodyPr/>
          <a:lstStyle/>
          <a:p>
            <a:pPr algn="l" rtl="0" eaLnBrk="1" hangingPunct="1">
              <a:spcBef>
                <a:spcPct val="0"/>
              </a:spcBef>
            </a:pPr>
            <a:r>
              <a:rPr lang="en-US" altLang="en-US" sz="2400" b="1" smtClean="0">
                <a:effectLst/>
              </a:rPr>
              <a:t>Resuscitation:-</a:t>
            </a:r>
            <a:r>
              <a:rPr lang="en-US" altLang="en-US" sz="2400" smtClean="0">
                <a:effectLst/>
              </a:rPr>
              <a:t>Ensure IV access&amp; Restore circulating volume .-O2 by mask </a:t>
            </a:r>
            <a:r>
              <a:rPr lang="en-US" altLang="en-US" sz="2400" smtClean="0">
                <a:effectLst/>
                <a:latin typeface="Arial" pitchFamily="34" charset="0"/>
              </a:rPr>
              <a:t>–</a:t>
            </a:r>
            <a:r>
              <a:rPr lang="en-US" altLang="en-US" sz="2400" smtClean="0">
                <a:effectLst/>
              </a:rPr>
              <a:t>Monitor BP,P,R,?CVP. </a:t>
            </a:r>
            <a:r>
              <a:rPr lang="en-US" altLang="en-US" sz="2400" smtClean="0">
                <a:effectLst/>
                <a:latin typeface="Arial" pitchFamily="34" charset="0"/>
              </a:rPr>
              <a:t>–</a:t>
            </a:r>
            <a:r>
              <a:rPr lang="en-US" altLang="en-US" sz="2400" smtClean="0">
                <a:effectLst/>
              </a:rPr>
              <a:t>Urine output (&gt;30ml/hr ) .</a:t>
            </a:r>
          </a:p>
          <a:p>
            <a:pPr algn="l" rtl="0" eaLnBrk="1" hangingPunct="1">
              <a:spcBef>
                <a:spcPct val="0"/>
              </a:spcBef>
            </a:pPr>
            <a:r>
              <a:rPr lang="en-US" altLang="en-US" sz="2400" b="1" smtClean="0">
                <a:effectLst/>
              </a:rPr>
              <a:t>Assess etiology</a:t>
            </a:r>
            <a:r>
              <a:rPr lang="en-US" altLang="en-US" sz="2400" smtClean="0">
                <a:effectLst/>
              </a:rPr>
              <a:t>:-Palpate uterine fundus ( atony , uterine inversion ). </a:t>
            </a:r>
            <a:r>
              <a:rPr lang="en-US" altLang="en-US" sz="2400" smtClean="0">
                <a:effectLst/>
                <a:latin typeface="Arial" pitchFamily="34" charset="0"/>
              </a:rPr>
              <a:t>–</a:t>
            </a:r>
            <a:r>
              <a:rPr lang="en-US" altLang="en-US" sz="2400" smtClean="0">
                <a:effectLst/>
              </a:rPr>
              <a:t> Explore birth canal &amp; uterine cavity .</a:t>
            </a:r>
          </a:p>
          <a:p>
            <a:pPr algn="l" rtl="0" eaLnBrk="1" hangingPunct="1">
              <a:spcBef>
                <a:spcPct val="0"/>
              </a:spcBef>
            </a:pPr>
            <a:r>
              <a:rPr lang="en-US" altLang="en-US" sz="2400" b="1" smtClean="0">
                <a:effectLst/>
              </a:rPr>
              <a:t>Laboratory tests :</a:t>
            </a:r>
            <a:r>
              <a:rPr lang="en-US" altLang="en-US" sz="2400" smtClean="0">
                <a:effectLst/>
              </a:rPr>
              <a:t> CBC ; Coagulation screen ;Group &amp; X-match . </a:t>
            </a:r>
            <a:endParaRPr lang="en-GB" altLang="en-US" sz="24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" y="4143375"/>
            <a:ext cx="8820150" cy="6429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sz="3600" b="1" dirty="0"/>
              <a:t>STEP 3 intractable PPH</a:t>
            </a:r>
            <a:endParaRPr lang="en-GB" altLang="en-US" sz="36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" y="4714875"/>
            <a:ext cx="8820150" cy="1785938"/>
          </a:xfrm>
        </p:spPr>
        <p:txBody>
          <a:bodyPr/>
          <a:lstStyle/>
          <a:p>
            <a:pPr algn="l" rtl="0" eaLnBrk="1" hangingPunct="1">
              <a:spcBef>
                <a:spcPct val="0"/>
              </a:spcBef>
            </a:pPr>
            <a:r>
              <a:rPr lang="en-US" altLang="en-US" sz="2400" b="1" smtClean="0">
                <a:effectLst/>
              </a:rPr>
              <a:t>Get Help</a:t>
            </a:r>
            <a:r>
              <a:rPr lang="en-US" altLang="en-US" sz="2400" smtClean="0">
                <a:effectLst/>
              </a:rPr>
              <a:t> :- Most experienced OBGYN , -Anaesthesiologist,-Lab &amp; ICU .</a:t>
            </a:r>
          </a:p>
          <a:p>
            <a:pPr algn="l" rtl="0" eaLnBrk="1" hangingPunct="1">
              <a:spcBef>
                <a:spcPct val="0"/>
              </a:spcBef>
            </a:pPr>
            <a:r>
              <a:rPr lang="en-US" altLang="en-US" sz="2400" b="1" smtClean="0">
                <a:effectLst/>
              </a:rPr>
              <a:t>Local Control</a:t>
            </a:r>
            <a:r>
              <a:rPr lang="en-US" altLang="en-US" sz="2400" smtClean="0">
                <a:effectLst/>
              </a:rPr>
              <a:t> :- Manual compression +/- pack uterus,+/- Hydrostatic tamponade .</a:t>
            </a:r>
            <a:endParaRPr lang="en-GB" altLang="en-US" sz="2400" smtClean="0">
              <a:effectLst/>
            </a:endParaRPr>
          </a:p>
        </p:txBody>
      </p:sp>
      <p:sp>
        <p:nvSpPr>
          <p:cNvPr id="4" name="Rectangle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61925" y="214313"/>
            <a:ext cx="8820150" cy="714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b"/>
          <a:lstStyle/>
          <a:p>
            <a:pPr rtl="1" eaLnBrk="1" hangingPunct="1">
              <a:defRPr/>
            </a:pPr>
            <a:r>
              <a:rPr lang="en-US" altLang="en-US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STEP 2 Directed therapy ;</a:t>
            </a:r>
            <a:endParaRPr lang="en-GB" altLang="en-US" sz="36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61925" y="857250"/>
            <a:ext cx="8820150" cy="27146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ATONY :</a:t>
            </a:r>
            <a:r>
              <a:rPr lang="en-US" altLang="en-US" sz="2400" dirty="0">
                <a:latin typeface="+mn-lt"/>
                <a:cs typeface="+mn-cs"/>
              </a:rPr>
              <a:t> -Massage , -Compression,-Drugs ,- Surgery.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RETAINED TISSUE</a:t>
            </a:r>
            <a:r>
              <a:rPr lang="en-US" altLang="en-US" sz="2400" dirty="0">
                <a:latin typeface="+mn-lt"/>
                <a:cs typeface="+mn-cs"/>
              </a:rPr>
              <a:t>: -Manual removal ,Curettage,-Manage </a:t>
            </a:r>
            <a:r>
              <a:rPr lang="en-US" altLang="en-US" sz="2400" dirty="0" err="1">
                <a:latin typeface="+mn-lt"/>
                <a:cs typeface="+mn-cs"/>
              </a:rPr>
              <a:t>accreta</a:t>
            </a:r>
            <a:r>
              <a:rPr lang="en-US" altLang="en-US" sz="2400" dirty="0">
                <a:latin typeface="+mn-lt"/>
                <a:cs typeface="+mn-cs"/>
              </a:rPr>
              <a:t> .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TRAUMA</a:t>
            </a:r>
            <a:r>
              <a:rPr lang="en-US" altLang="en-US" sz="2400" dirty="0">
                <a:latin typeface="+mn-lt"/>
                <a:cs typeface="+mn-cs"/>
              </a:rPr>
              <a:t>:-Repair laceration,-Identify rupture; repair VS hysterectomy.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UTERINE INVERSION</a:t>
            </a:r>
            <a:r>
              <a:rPr lang="en-US" altLang="en-US" sz="2400" dirty="0">
                <a:latin typeface="+mn-lt"/>
                <a:cs typeface="+mn-cs"/>
              </a:rPr>
              <a:t>: -Correct inversion.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DIC:-</a:t>
            </a:r>
            <a:r>
              <a:rPr lang="en-US" altLang="en-US" sz="2400" dirty="0" err="1">
                <a:latin typeface="+mn-lt"/>
                <a:cs typeface="+mn-cs"/>
              </a:rPr>
              <a:t>Transfuse:crystalloids;blood</a:t>
            </a:r>
            <a:r>
              <a:rPr lang="en-US" altLang="en-US" sz="2400" dirty="0">
                <a:latin typeface="+mn-lt"/>
                <a:cs typeface="+mn-cs"/>
              </a:rPr>
              <a:t>.-Replace clotting factors.</a:t>
            </a:r>
            <a:endParaRPr lang="en-GB" altLang="en-US" sz="24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61925" y="857250"/>
            <a:ext cx="8820150" cy="5556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b"/>
          <a:lstStyle/>
          <a:p>
            <a:pPr rtl="1" eaLnBrk="1" hangingPunct="1">
              <a:defRPr/>
            </a:pPr>
            <a:r>
              <a:rPr lang="en-US" altLang="en-US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STEP 4 SURGERY;</a:t>
            </a:r>
            <a:endParaRPr lang="en-GB" altLang="en-US" sz="36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61925" y="1341438"/>
            <a:ext cx="8820150" cy="1214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Repair Lacerations</a:t>
            </a:r>
            <a:r>
              <a:rPr lang="en-US" altLang="en-US" sz="2400" dirty="0">
                <a:latin typeface="+mn-lt"/>
                <a:cs typeface="+mn-cs"/>
              </a:rPr>
              <a:t>: - Vaginally &amp; if needed </a:t>
            </a:r>
            <a:r>
              <a:rPr lang="en-US" altLang="en-US" sz="2400" dirty="0" err="1">
                <a:latin typeface="+mn-lt"/>
                <a:cs typeface="+mn-cs"/>
              </a:rPr>
              <a:t>Laparotomy</a:t>
            </a:r>
            <a:r>
              <a:rPr lang="en-US" altLang="en-US" sz="2400" dirty="0">
                <a:latin typeface="+mn-lt"/>
                <a:cs typeface="+mn-cs"/>
              </a:rPr>
              <a:t>.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 err="1">
                <a:latin typeface="+mn-lt"/>
                <a:cs typeface="+mn-cs"/>
              </a:rPr>
              <a:t>Ligate</a:t>
            </a:r>
            <a:r>
              <a:rPr lang="en-US" altLang="en-US" sz="2400" b="1" dirty="0">
                <a:latin typeface="+mn-lt"/>
                <a:cs typeface="+mn-cs"/>
              </a:rPr>
              <a:t> Vessels</a:t>
            </a:r>
            <a:r>
              <a:rPr lang="en-US" altLang="en-US" sz="2400" dirty="0">
                <a:latin typeface="+mn-lt"/>
                <a:cs typeface="+mn-cs"/>
              </a:rPr>
              <a:t> : - Uterine &amp; </a:t>
            </a:r>
            <a:r>
              <a:rPr lang="en-US" altLang="en-US" sz="2400" dirty="0" err="1">
                <a:latin typeface="+mn-lt"/>
                <a:cs typeface="+mn-cs"/>
              </a:rPr>
              <a:t>Ovarians</a:t>
            </a:r>
            <a:r>
              <a:rPr lang="en-US" altLang="en-US" sz="2400" dirty="0">
                <a:latin typeface="+mn-lt"/>
                <a:cs typeface="+mn-cs"/>
              </a:rPr>
              <a:t>, - Internal </a:t>
            </a:r>
            <a:r>
              <a:rPr lang="en-US" altLang="en-US" sz="2400" dirty="0" err="1">
                <a:latin typeface="+mn-lt"/>
                <a:cs typeface="+mn-cs"/>
              </a:rPr>
              <a:t>iliacs</a:t>
            </a:r>
            <a:r>
              <a:rPr lang="en-US" altLang="en-US" sz="2400" dirty="0">
                <a:latin typeface="+mn-lt"/>
                <a:cs typeface="+mn-cs"/>
              </a:rPr>
              <a:t>.</a:t>
            </a:r>
          </a:p>
          <a:p>
            <a:pPr marL="342900" indent="-342900" eaLnBrk="1" hangingPunct="1">
              <a:spcBef>
                <a:spcPts val="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HYSTERECTOMY </a:t>
            </a:r>
            <a:r>
              <a:rPr lang="en-US" altLang="en-US" sz="2400" dirty="0">
                <a:latin typeface="+mn-lt"/>
                <a:cs typeface="+mn-cs"/>
              </a:rPr>
              <a:t>.</a:t>
            </a:r>
            <a:endParaRPr lang="en-GB" altLang="en-US" sz="2400" dirty="0">
              <a:latin typeface="+mn-lt"/>
              <a:cs typeface="+mn-cs"/>
            </a:endParaRPr>
          </a:p>
        </p:txBody>
      </p:sp>
      <p:sp>
        <p:nvSpPr>
          <p:cNvPr id="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" y="3571875"/>
            <a:ext cx="8820150" cy="6270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 5 Post hysterectomy bleeding;</a:t>
            </a:r>
            <a:endParaRPr lang="en-GB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61925" y="4198938"/>
            <a:ext cx="8820150" cy="1428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Abdominal packing ,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Angiographic </a:t>
            </a:r>
            <a:r>
              <a:rPr lang="en-US" altLang="en-US" sz="2400" b="1" dirty="0" err="1">
                <a:latin typeface="+mn-lt"/>
                <a:cs typeface="+mn-cs"/>
              </a:rPr>
              <a:t>embolization</a:t>
            </a:r>
            <a:r>
              <a:rPr lang="en-US" altLang="en-US" sz="2400" b="1" dirty="0">
                <a:latin typeface="+mn-lt"/>
                <a:cs typeface="+mn-cs"/>
              </a:rPr>
              <a:t> ,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2400" b="1" dirty="0">
                <a:latin typeface="+mn-lt"/>
                <a:cs typeface="+mn-cs"/>
              </a:rPr>
              <a:t>Arterial balloon occlusion of </a:t>
            </a:r>
            <a:r>
              <a:rPr lang="en-US" altLang="en-US" sz="2400" b="1" dirty="0" err="1">
                <a:latin typeface="+mn-lt"/>
                <a:cs typeface="+mn-cs"/>
              </a:rPr>
              <a:t>hypogastric</a:t>
            </a:r>
            <a:r>
              <a:rPr lang="en-US" altLang="en-US" sz="2400" b="1" dirty="0">
                <a:latin typeface="+mn-lt"/>
                <a:cs typeface="+mn-cs"/>
              </a:rPr>
              <a:t> arteries.</a:t>
            </a:r>
            <a:endParaRPr lang="en-GB" altLang="en-US" sz="24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RESUSCITATION-1</a:t>
            </a:r>
          </a:p>
        </p:txBody>
      </p:sp>
      <p:sp>
        <p:nvSpPr>
          <p:cNvPr id="1638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IV access with 19 G cannula X 2</a:t>
            </a:r>
          </a:p>
          <a:p>
            <a:pPr algn="l" rtl="0" eaLnBrk="1" hangingPunct="1">
              <a:defRPr/>
            </a:pPr>
            <a:r>
              <a:rPr lang="en-US" altLang="en-US"/>
              <a:t>Infuse as rapidly as required :-Crystalloid  (eg Ringer or normal Saline ) ,Colloid eg (Gelofusine,Hetastarch ,HES ).</a:t>
            </a:r>
          </a:p>
          <a:p>
            <a:pPr algn="l" rtl="0" eaLnBrk="1" hangingPunct="1">
              <a:defRPr/>
            </a:pPr>
            <a:r>
              <a:rPr lang="en-US" altLang="en-US"/>
              <a:t>Fix a foley catheter .</a:t>
            </a:r>
          </a:p>
          <a:p>
            <a:pPr algn="l" rtl="0" eaLnBrk="1" hangingPunct="1">
              <a:defRPr/>
            </a:pPr>
            <a:r>
              <a:rPr lang="en-US" altLang="en-US"/>
              <a:t>Head down tilt .</a:t>
            </a:r>
          </a:p>
          <a:p>
            <a:pPr algn="l" rtl="0" eaLnBrk="1" hangingPunct="1">
              <a:defRPr/>
            </a:pPr>
            <a:r>
              <a:rPr lang="en-US" altLang="en-US"/>
              <a:t>Oxygen by mask , 8 Litres/ min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RESUSCITATION - 2</a:t>
            </a:r>
            <a:endParaRPr lang="en-GB" altLang="en-US" b="1"/>
          </a:p>
        </p:txBody>
      </p:sp>
      <p:sp>
        <p:nvSpPr>
          <p:cNvPr id="2048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20 ml  Blood for :- X-match 6 units at least </a:t>
            </a:r>
            <a:r>
              <a:rPr lang="en-US" altLang="en-US">
                <a:latin typeface="Arial" panose="020B0604020202020204" pitchFamily="34" charset="0"/>
              </a:rPr>
              <a:t>–</a:t>
            </a:r>
            <a:r>
              <a:rPr lang="en-US" altLang="en-US"/>
              <a:t>CBC , - Clotting screen .</a:t>
            </a:r>
          </a:p>
          <a:p>
            <a:pPr algn="l" rtl="0" eaLnBrk="1" hangingPunct="1">
              <a:defRPr/>
            </a:pPr>
            <a:r>
              <a:rPr lang="en-US" altLang="en-US"/>
              <a:t>Transfuse X-Matched blood .</a:t>
            </a:r>
          </a:p>
          <a:p>
            <a:pPr algn="l" rtl="0" eaLnBrk="1" hangingPunct="1">
              <a:defRPr/>
            </a:pPr>
            <a:r>
              <a:rPr lang="en-US" altLang="en-US"/>
              <a:t>Use a warming device .</a:t>
            </a:r>
          </a:p>
          <a:p>
            <a:pPr algn="l" rtl="0" eaLnBrk="1" hangingPunct="1">
              <a:defRPr/>
            </a:pPr>
            <a:r>
              <a:rPr lang="en-US" altLang="en-US"/>
              <a:t>Use a compression cuff .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RESUSCITATION 3</a:t>
            </a:r>
            <a:endParaRPr lang="en-GB" altLang="en-US" b="1"/>
          </a:p>
        </p:txBody>
      </p:sp>
      <p:sp>
        <p:nvSpPr>
          <p:cNvPr id="2150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Do not give dextrans.</a:t>
            </a:r>
          </a:p>
          <a:p>
            <a:pPr algn="l" rtl="0" eaLnBrk="1" hangingPunct="1">
              <a:defRPr/>
            </a:pPr>
            <a:r>
              <a:rPr lang="en-US" altLang="en-US"/>
              <a:t>Give 1 litre Fresh Frozen Plasma&amp;10 units cryoprecipitate if clinically indicated .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MONITORING</a:t>
            </a:r>
            <a:endParaRPr lang="en-GB" altLang="en-US" b="1"/>
          </a:p>
        </p:txBody>
      </p:sp>
      <p:sp>
        <p:nvSpPr>
          <p:cNvPr id="2253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Continuous pulse / BP / monitoring .</a:t>
            </a:r>
          </a:p>
          <a:p>
            <a:pPr algn="l" rtl="0" eaLnBrk="1" hangingPunct="1">
              <a:defRPr/>
            </a:pPr>
            <a:r>
              <a:rPr lang="en-US" altLang="en-US"/>
              <a:t>ECG / Oximeter.</a:t>
            </a:r>
          </a:p>
          <a:p>
            <a:pPr algn="l" rtl="0" eaLnBrk="1" hangingPunct="1">
              <a:defRPr/>
            </a:pPr>
            <a:r>
              <a:rPr lang="en-US" altLang="en-US"/>
              <a:t>Foley catheter ; urine output .</a:t>
            </a:r>
          </a:p>
          <a:p>
            <a:pPr algn="l" rtl="0" eaLnBrk="1" hangingPunct="1">
              <a:defRPr/>
            </a:pPr>
            <a:r>
              <a:rPr lang="en-US" altLang="en-US"/>
              <a:t>CVP monitoring .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Crystalloids or COLLOIDS</a:t>
            </a:r>
            <a:endParaRPr lang="en-GB" altLang="en-US" b="1"/>
          </a:p>
        </p:txBody>
      </p:sp>
      <p:sp>
        <p:nvSpPr>
          <p:cNvPr id="2355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 b="1"/>
              <a:t>Crystalloids </a:t>
            </a:r>
            <a:r>
              <a:rPr lang="en-US" altLang="en-US" sz="2800"/>
              <a:t>: Isotonic NaCl solution , lactated Ringer soln ,hypertonic saline 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 b="1"/>
              <a:t>Colloids</a:t>
            </a:r>
            <a:r>
              <a:rPr lang="en-US" altLang="en-US" sz="2800"/>
              <a:t> : Albumin, purified protein fraction fresh frozen plasma,hetastarch ,pentastarch,&amp; dextran 70 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-Colloids increase oncotic pressure ,decreases pulmonary edema 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Although theoretic advantages of colloids exist, studies have failed to show a difference in survival.</a:t>
            </a:r>
            <a:endParaRPr lang="en-GB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RESTORATION of blood volume in PPH</a:t>
            </a:r>
            <a:endParaRPr lang="en-GB" altLang="en-US" sz="4000" b="1"/>
          </a:p>
        </p:txBody>
      </p:sp>
      <p:sp>
        <p:nvSpPr>
          <p:cNvPr id="2457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Transfusion Fresh whole blood if available,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Transfusion Packed red blood cells is recommended ,1 unit FFP should be given for each 5 units of packed cells,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Give 1 ampoule Ca gluconate for each 5 units stored blood transfused,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In DIC; identify coagulation deficits&amp;RX by replacement of indicated factors,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Monitor electrolytes(hypocalcemia,hyperkalaemia).</a:t>
            </a:r>
            <a:endParaRPr lang="en-GB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Blood Component Therapy</a:t>
            </a:r>
            <a:r>
              <a:rPr lang="en-US" altLang="en-US"/>
              <a:t> </a:t>
            </a:r>
            <a:endParaRPr lang="en-GB" altLang="en-US"/>
          </a:p>
        </p:txBody>
      </p:sp>
      <p:sp>
        <p:nvSpPr>
          <p:cNvPr id="2560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1- PRBCs; Each unit increases hematocrit by approximately 3%, however, it is devoid of clotting foctors&amp; platelets 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2- FFP; contains fibrinogen&amp;some clotting factors. Each unit increases fibrinogen by 25mg/dl.FFP is given in cases of DIC.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3-Platelets; Each unit increases</a:t>
            </a:r>
            <a:r>
              <a:rPr lang="en-US" altLang="en-US" sz="2800">
                <a:latin typeface="Arial" panose="020B0604020202020204" pitchFamily="34" charset="0"/>
              </a:rPr>
              <a:t>’</a:t>
            </a:r>
            <a:r>
              <a:rPr lang="en-US" altLang="en-US" sz="2800"/>
              <a:t> count by 5,000 to 10,000 cells/mm3.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Cryoprecipitate; contains 1ry fibrinogen,some clotting factors also may be present .</a:t>
            </a:r>
            <a:endParaRPr lang="en-GB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55562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sz="3600" b="1" dirty="0"/>
              <a:t>Definition:</a:t>
            </a:r>
            <a:endParaRPr lang="en-GB" altLang="en-US" sz="36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" y="642938"/>
            <a:ext cx="8820150" cy="3143250"/>
          </a:xfrm>
        </p:spPr>
        <p:txBody>
          <a:bodyPr/>
          <a:lstStyle/>
          <a:p>
            <a:pPr algn="l" rtl="0" eaLnBrk="1" hangingPunct="1">
              <a:spcBef>
                <a:spcPct val="0"/>
              </a:spcBef>
            </a:pPr>
            <a:r>
              <a:rPr lang="en-US" altLang="en-US" sz="2400" smtClean="0">
                <a:effectLst/>
              </a:rPr>
              <a:t>It is bleeding in excess of 500cc in the first 24hours after vaginal delivery.</a:t>
            </a:r>
          </a:p>
          <a:p>
            <a:pPr algn="l" rtl="0" eaLnBrk="1" hangingPunct="1">
              <a:spcBef>
                <a:spcPct val="0"/>
              </a:spcBef>
            </a:pPr>
            <a:r>
              <a:rPr lang="en-US" altLang="en-US" sz="2400" smtClean="0">
                <a:effectLst/>
              </a:rPr>
              <a:t>&gt;1000cc blood loss after cesarean section.</a:t>
            </a:r>
          </a:p>
          <a:p>
            <a:pPr algn="l" rtl="0" eaLnBrk="1" hangingPunct="1">
              <a:spcBef>
                <a:spcPct val="0"/>
              </a:spcBef>
            </a:pPr>
            <a:r>
              <a:rPr lang="en-US" altLang="en-US" sz="2400" smtClean="0">
                <a:effectLst/>
              </a:rPr>
              <a:t>&gt;1500cc blood loss after CS hysterectomy</a:t>
            </a:r>
          </a:p>
          <a:p>
            <a:pPr algn="l" rtl="0" eaLnBrk="1" hangingPunct="1">
              <a:spcBef>
                <a:spcPct val="0"/>
              </a:spcBef>
            </a:pPr>
            <a:r>
              <a:rPr lang="en-US" altLang="en-US" sz="2400" smtClean="0">
                <a:effectLst/>
              </a:rPr>
              <a:t>ACOG 10% drop in hematocrit value between admission &amp; PP period,or a need for blood transfusion.</a:t>
            </a:r>
          </a:p>
          <a:p>
            <a:pPr algn="l" rtl="0" eaLnBrk="1" hangingPunct="1">
              <a:spcBef>
                <a:spcPct val="0"/>
              </a:spcBef>
            </a:pPr>
            <a:r>
              <a:rPr lang="en-US" altLang="en-US" sz="2400" smtClean="0">
                <a:effectLst/>
              </a:rPr>
              <a:t>Definition of PPH depends on </a:t>
            </a:r>
            <a:r>
              <a:rPr lang="en-US" altLang="en-US" sz="2400" smtClean="0">
                <a:effectLst/>
                <a:latin typeface="Arial" pitchFamily="34" charset="0"/>
              </a:rPr>
              <a:t>‘</a:t>
            </a:r>
            <a:r>
              <a:rPr lang="en-US" altLang="en-US" sz="2400" smtClean="0">
                <a:effectLst/>
              </a:rPr>
              <a:t> clinician</a:t>
            </a:r>
            <a:r>
              <a:rPr lang="en-US" altLang="en-US" sz="2400" smtClean="0">
                <a:effectLst/>
                <a:latin typeface="Arial" pitchFamily="34" charset="0"/>
              </a:rPr>
              <a:t>’</a:t>
            </a:r>
            <a:r>
              <a:rPr lang="en-US" altLang="en-US" sz="2400" smtClean="0">
                <a:effectLst/>
              </a:rPr>
              <a:t>s judgment that enough blood loss has occurred.</a:t>
            </a:r>
            <a:endParaRPr lang="en-GB" altLang="en-US" sz="2400" smtClean="0">
              <a:effectLst/>
            </a:endParaRPr>
          </a:p>
        </p:txBody>
      </p:sp>
      <p:sp>
        <p:nvSpPr>
          <p:cNvPr id="4" name="Rectangle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00063" y="4000500"/>
            <a:ext cx="8229600" cy="9128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b"/>
          <a:lstStyle/>
          <a:p>
            <a:pPr algn="ctr" rtl="1" eaLnBrk="1" hangingPunct="1">
              <a:defRPr/>
            </a:pPr>
            <a:r>
              <a:rPr lang="en-US" alt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Classification of PPH:</a:t>
            </a:r>
            <a:r>
              <a:rPr lang="en-US" alt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en-GB" altLang="en-U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00063" y="4841875"/>
            <a:ext cx="8229600" cy="1714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1ry : PPH within </a:t>
            </a: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+mn-cs"/>
              </a:rPr>
              <a:t>‘</a:t>
            </a: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1</a:t>
            </a:r>
            <a:r>
              <a:rPr lang="en-US" altLang="en-US" sz="32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st</a:t>
            </a: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24 hours of delivery.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2ry :PPH after this time ;up to 6 weeks postpartum.</a:t>
            </a:r>
            <a:endParaRPr lang="en-GB" alt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Bimanual compression of the uterus</a:t>
            </a:r>
            <a:endParaRPr lang="en-GB" altLang="en-US" sz="4000" b="1"/>
          </a:p>
        </p:txBody>
      </p:sp>
      <p:sp>
        <p:nvSpPr>
          <p:cNvPr id="2662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 dirty="0"/>
              <a:t>Under GA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uterus is firmly compressed for 30 min between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closed fist of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</a:t>
            </a:r>
            <a:r>
              <a:rPr lang="en-US" altLang="en-US" dirty="0" err="1"/>
              <a:t>Rt</a:t>
            </a:r>
            <a:r>
              <a:rPr lang="en-US" altLang="en-US" dirty="0"/>
              <a:t> hand in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anterior vaginal fornix &amp;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Lt hand on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abdomen behind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body of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uterus .</a:t>
            </a:r>
          </a:p>
          <a:p>
            <a:pPr algn="l" rtl="0" eaLnBrk="1" hangingPunct="1">
              <a:defRPr/>
            </a:pPr>
            <a:r>
              <a:rPr lang="en-US" altLang="en-US" dirty="0"/>
              <a:t>The compression is maintained until </a:t>
            </a:r>
            <a:r>
              <a:rPr lang="en-US" altLang="en-US" dirty="0">
                <a:latin typeface="Arial" panose="020B0604020202020204" pitchFamily="34" charset="0"/>
              </a:rPr>
              <a:t>‘</a:t>
            </a:r>
            <a:r>
              <a:rPr lang="en-US" altLang="en-US" dirty="0"/>
              <a:t> uterus is firmly contracted. During this period, blood transfusion , oxytocin and ergometrine are given .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UTEROTONIC DRUGS</a:t>
            </a:r>
            <a:endParaRPr lang="en-GB" altLang="en-US" b="1"/>
          </a:p>
        </p:txBody>
      </p:sp>
      <p:sp>
        <p:nvSpPr>
          <p:cNvPr id="2765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Oxytocin drip :10-30 units in normal saline,but 5 units may be given directly intramyometrial in case of CS 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Ergometrine(Methergin):1-2 ampoules(0.25-0.50) IM or IV 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Syntometrine 0.5mg IV if available.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Prostaglandins (PGs) , Prostin E2 rectal suppositories, Nalidor 500-1500mcg intramyometrial, Misoprostol(cytotec) 1000 mcg (5 tablets) rectally.</a:t>
            </a:r>
            <a:endParaRPr lang="en-GB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Precautions in the use of Oxytocin</a:t>
            </a:r>
            <a:r>
              <a:rPr lang="en-US" altLang="en-US" sz="4000"/>
              <a:t> </a:t>
            </a:r>
            <a:endParaRPr lang="en-GB" altLang="en-US" sz="4000"/>
          </a:p>
        </p:txBody>
      </p:sp>
      <p:sp>
        <p:nvSpPr>
          <p:cNvPr id="286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Rapid bolus may cause hypotension, arrhythmias, or cardiac arrest .</a:t>
            </a:r>
          </a:p>
          <a:p>
            <a:pPr algn="l" rtl="0" eaLnBrk="1" hangingPunct="1">
              <a:defRPr/>
            </a:pPr>
            <a:r>
              <a:rPr lang="en-US" altLang="en-US"/>
              <a:t>Higher doses has intrinsic antidiuretic effect that, when administered with continuous infusion of plain fluids can cause water intoxication .</a:t>
            </a:r>
            <a:endParaRPr lang="en-GB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Misoprostol( Cytotec)&amp;PPH</a:t>
            </a:r>
            <a:r>
              <a:rPr lang="en-US" altLang="en-US"/>
              <a:t> </a:t>
            </a:r>
            <a:endParaRPr lang="en-GB" altLang="en-US"/>
          </a:p>
        </p:txBody>
      </p:sp>
      <p:sp>
        <p:nvSpPr>
          <p:cNvPr id="2969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Studies indicate that misoprostol is effective in reducing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incidence of PPH without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side effects associated with other uterotonic drugs.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Misoprostol is inexpensive ,stable at room temperature &amp; can be given orally;vaginally &amp; rectally- all of which are advantages over currently available utero-tonic drugs . </a:t>
            </a:r>
            <a:endParaRPr lang="en-GB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Surgical management of intractable atonic PPH</a:t>
            </a:r>
            <a:endParaRPr lang="en-GB" altLang="en-US" sz="4000" b="1"/>
          </a:p>
        </p:txBody>
      </p:sp>
      <p:sp>
        <p:nvSpPr>
          <p:cNvPr id="3072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Hysterectomy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/>
              <a:t>When preserving fertility is paramout :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-Uterine packing ?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-Hydrostatic Balloon Catheter Tamponade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-Vascular ligation:(Stepwise uterine devascularization &amp; internal ilac artery ligation)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-B-Lynch surgical technique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-Angiographic selective embolization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/>
              <a:t>-Internal iliac artery balloon occlusion 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Stepwise Uterine Devascularization Technique</a:t>
            </a:r>
            <a:r>
              <a:rPr lang="en-US" altLang="en-US" sz="4000"/>
              <a:t> </a:t>
            </a:r>
            <a:endParaRPr lang="en-GB" altLang="en-US" sz="4000"/>
          </a:p>
        </p:txBody>
      </p:sp>
      <p:sp>
        <p:nvSpPr>
          <p:cNvPr id="3174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Unilateral uterine vessel ligation .</a:t>
            </a:r>
          </a:p>
          <a:p>
            <a:pPr algn="l" rtl="0" eaLnBrk="1" hangingPunct="1">
              <a:defRPr/>
            </a:pPr>
            <a:r>
              <a:rPr lang="en-US" altLang="en-US"/>
              <a:t>Bilateral uterine vessel ligation .</a:t>
            </a:r>
          </a:p>
          <a:p>
            <a:pPr algn="l" rtl="0" eaLnBrk="1" hangingPunct="1">
              <a:defRPr/>
            </a:pPr>
            <a:r>
              <a:rPr lang="en-US" altLang="en-US"/>
              <a:t>Bilateral low uterine vessel ligation .</a:t>
            </a:r>
          </a:p>
          <a:p>
            <a:pPr algn="l" rtl="0" eaLnBrk="1" hangingPunct="1">
              <a:defRPr/>
            </a:pPr>
            <a:r>
              <a:rPr lang="en-US" altLang="en-US"/>
              <a:t>Unilateral ovarian vessel ligation .</a:t>
            </a:r>
          </a:p>
          <a:p>
            <a:pPr algn="l" rtl="0" eaLnBrk="1" hangingPunct="1">
              <a:defRPr/>
            </a:pPr>
            <a:r>
              <a:rPr lang="en-US" altLang="en-US"/>
              <a:t>Bilateral ovarian vessel ligation .</a:t>
            </a:r>
            <a:endParaRPr lang="en-GB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Uterine  Artery Ligation</a:t>
            </a:r>
            <a:endParaRPr lang="en-GB" altLang="en-US" b="1"/>
          </a:p>
        </p:txBody>
      </p:sp>
      <p:sp>
        <p:nvSpPr>
          <p:cNvPr id="3277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It is hemostatic by reducing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pulse pressure to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uterus as 90% of its blood supply is from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uterine vessels.</a:t>
            </a:r>
          </a:p>
          <a:p>
            <a:pPr algn="l" rtl="0" eaLnBrk="1" hangingPunct="1">
              <a:defRPr/>
            </a:pPr>
            <a:r>
              <a:rPr lang="en-US" altLang="en-US"/>
              <a:t>Collateral circulation &amp; recanalization of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uterine vessels will be established within 6-8 wks &amp; future fertility is not affected .</a:t>
            </a:r>
          </a:p>
          <a:p>
            <a:pPr algn="l" rtl="0" eaLnBrk="1" hangingPunct="1">
              <a:defRPr/>
            </a:pPr>
            <a:r>
              <a:rPr lang="en-US" altLang="en-US"/>
              <a:t>It has a success rate of 95 % .</a:t>
            </a:r>
            <a:endParaRPr lang="en-GB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Internal Iliac Artery Ligation</a:t>
            </a:r>
            <a:endParaRPr lang="en-GB" altLang="en-US" b="1"/>
          </a:p>
        </p:txBody>
      </p:sp>
      <p:sp>
        <p:nvSpPr>
          <p:cNvPr id="3379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Bilateral internal iliac artery ligation may be performed to reduce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arterial pulse pressure to pelvic organs.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40-60 % Success rate 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Currently has fallen out of favor because of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technical difficulties associated with its performance, instead ,a stepwise progression of uterine-ovarian vessel ligation should be rapidly performed . </a:t>
            </a:r>
            <a:endParaRPr lang="en-GB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Complications of Internal Iliac artery Ligation</a:t>
            </a:r>
            <a:r>
              <a:rPr lang="en-US" altLang="en-US" sz="4000"/>
              <a:t> </a:t>
            </a:r>
            <a:endParaRPr lang="en-GB" altLang="en-US" sz="4000"/>
          </a:p>
        </p:txBody>
      </p:sp>
      <p:sp>
        <p:nvSpPr>
          <p:cNvPr id="3481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Inadvertent ligation of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common iliac or external iliac artery .</a:t>
            </a:r>
          </a:p>
          <a:p>
            <a:pPr algn="l" rtl="0" eaLnBrk="1" hangingPunct="1">
              <a:defRPr/>
            </a:pPr>
            <a:r>
              <a:rPr lang="en-US" altLang="en-US"/>
              <a:t>Ureteral or hypogastric vein injuries .</a:t>
            </a:r>
          </a:p>
          <a:p>
            <a:pPr algn="l" rtl="0" eaLnBrk="1" hangingPunct="1">
              <a:defRPr/>
            </a:pPr>
            <a:r>
              <a:rPr lang="en-US" altLang="en-US"/>
              <a:t>Wound infection .</a:t>
            </a:r>
          </a:p>
          <a:p>
            <a:pPr algn="l" rtl="0" eaLnBrk="1" hangingPunct="1">
              <a:defRPr/>
            </a:pPr>
            <a:r>
              <a:rPr lang="en-US" altLang="en-US"/>
              <a:t>Lower extremity paresis .</a:t>
            </a:r>
          </a:p>
          <a:p>
            <a:pPr algn="l" rtl="0" eaLnBrk="1" hangingPunct="1">
              <a:defRPr/>
            </a:pPr>
            <a:r>
              <a:rPr lang="en-US" altLang="en-US"/>
              <a:t>Cardiac arrest .</a:t>
            </a:r>
            <a:endParaRPr lang="en-GB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Angiographic Selective Embolization</a:t>
            </a:r>
            <a:endParaRPr lang="en-GB" altLang="en-US" sz="4000" b="1"/>
          </a:p>
        </p:txBody>
      </p:sp>
      <p:sp>
        <p:nvSpPr>
          <p:cNvPr id="358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90-100 % Success 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ASE seems to be indicated in patients with birth canal trauma or uterine atony or DIC.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Done in centers with interventional radiologists 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/>
              <a:t>Fever, pelvic infection , contrast media nephrotoxicity, &amp; buttock claudication are rare complications &amp; are reported in 6%-7%</a:t>
            </a:r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7188" y="2500313"/>
            <a:ext cx="8229600" cy="758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/>
              <a:t>Maternal Mortality of PPH;</a:t>
            </a:r>
            <a:endParaRPr lang="en-GB" altLang="en-US" b="1" dirty="0"/>
          </a:p>
        </p:txBody>
      </p:sp>
      <p:sp>
        <p:nvSpPr>
          <p:cNvPr id="614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7188" y="3441700"/>
            <a:ext cx="8229600" cy="318611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altLang="en-US" dirty="0"/>
              <a:t>The risk of dying from PPH is about 1 in 100,000 deliveries in UK.</a:t>
            </a:r>
          </a:p>
          <a:p>
            <a:pPr algn="l" rtl="0" eaLnBrk="1" hangingPunct="1">
              <a:defRPr/>
            </a:pPr>
            <a:r>
              <a:rPr lang="en-US" altLang="en-US" dirty="0"/>
              <a:t>This is 100 times higher in developing countries .</a:t>
            </a:r>
          </a:p>
          <a:p>
            <a:pPr algn="l" rtl="0" eaLnBrk="1" hangingPunct="1">
              <a:defRPr/>
            </a:pPr>
            <a:r>
              <a:rPr lang="en-US" altLang="en-US" dirty="0"/>
              <a:t>Globally &gt;  130,000 women die every year from PPH.</a:t>
            </a:r>
            <a:endParaRPr lang="en-GB" altLang="en-US" dirty="0"/>
          </a:p>
        </p:txBody>
      </p:sp>
      <p:sp>
        <p:nvSpPr>
          <p:cNvPr id="4" name="Rectangle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00063" y="357188"/>
            <a:ext cx="8229600" cy="758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b"/>
          <a:lstStyle/>
          <a:p>
            <a:pPr algn="ctr" rtl="1" eaLnBrk="1" hangingPunct="1">
              <a:defRPr/>
            </a:pPr>
            <a:r>
              <a:rPr lang="en-US" alt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Incidence of PPH</a:t>
            </a:r>
            <a:r>
              <a:rPr lang="en-US" alt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en-GB" altLang="en-U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00063" y="1084263"/>
            <a:ext cx="8229600" cy="900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PPH occurs in about 4% of deliveries.</a:t>
            </a:r>
            <a:endParaRPr lang="en-GB" alt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Internal Iliac Artery Balloon Occlusion</a:t>
            </a:r>
            <a:r>
              <a:rPr lang="en-US" altLang="en-US" sz="4000"/>
              <a:t> </a:t>
            </a:r>
            <a:endParaRPr lang="en-GB" altLang="en-US" sz="4000"/>
          </a:p>
        </p:txBody>
      </p:sp>
      <p:sp>
        <p:nvSpPr>
          <p:cNvPr id="3686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 sz="2800"/>
              <a:t>A balloon catheter is introduced through </a:t>
            </a:r>
            <a:r>
              <a:rPr lang="en-US" altLang="en-US" sz="2800">
                <a:latin typeface="Arial" panose="020B0604020202020204" pitchFamily="34" charset="0"/>
              </a:rPr>
              <a:t>‘</a:t>
            </a:r>
            <a:r>
              <a:rPr lang="en-US" altLang="en-US" sz="2800"/>
              <a:t> femoral artery to internal iliac artery .</a:t>
            </a:r>
          </a:p>
          <a:p>
            <a:pPr algn="l" rtl="0" eaLnBrk="1" hangingPunct="1">
              <a:defRPr/>
            </a:pPr>
            <a:r>
              <a:rPr lang="en-US" altLang="en-US" sz="2800"/>
              <a:t>Angiography is performed to see extravasation from uterine artery (s).</a:t>
            </a:r>
          </a:p>
          <a:p>
            <a:pPr algn="l" rtl="0" eaLnBrk="1" hangingPunct="1">
              <a:defRPr/>
            </a:pPr>
            <a:r>
              <a:rPr lang="en-US" altLang="en-US" sz="2800"/>
              <a:t>The balloon catheter is insufflated in </a:t>
            </a:r>
            <a:r>
              <a:rPr lang="en-US" altLang="en-US" sz="2800">
                <a:latin typeface="Arial" panose="020B0604020202020204" pitchFamily="34" charset="0"/>
              </a:rPr>
              <a:t>‘</a:t>
            </a:r>
            <a:r>
              <a:rPr lang="en-US" altLang="en-US" sz="2800"/>
              <a:t> hypogastric artery (uni or bilaterally) .</a:t>
            </a:r>
          </a:p>
          <a:p>
            <a:pPr algn="l" rtl="0" eaLnBrk="1" hangingPunct="1">
              <a:defRPr/>
            </a:pPr>
            <a:r>
              <a:rPr lang="en-US" altLang="en-US" sz="2800"/>
              <a:t>Angiography is repeated to confirm that </a:t>
            </a:r>
            <a:r>
              <a:rPr lang="en-US" altLang="en-US" sz="2800">
                <a:latin typeface="Arial" panose="020B0604020202020204" pitchFamily="34" charset="0"/>
              </a:rPr>
              <a:t>‘</a:t>
            </a:r>
            <a:r>
              <a:rPr lang="en-US" altLang="en-US" sz="2800"/>
              <a:t> extravasation of </a:t>
            </a:r>
            <a:r>
              <a:rPr lang="en-US" altLang="en-US" sz="2800">
                <a:latin typeface="Arial" panose="020B0604020202020204" pitchFamily="34" charset="0"/>
              </a:rPr>
              <a:t>‘</a:t>
            </a:r>
            <a:r>
              <a:rPr lang="en-US" altLang="en-US" sz="2800"/>
              <a:t> uterine vessels had stopped .</a:t>
            </a:r>
          </a:p>
          <a:p>
            <a:pPr algn="l" rtl="0" eaLnBrk="1" hangingPunct="1">
              <a:defRPr/>
            </a:pPr>
            <a:r>
              <a:rPr lang="en-US" altLang="en-US" sz="2800"/>
              <a:t>48 hrs later, both catheters are defflated .</a:t>
            </a:r>
            <a:endParaRPr lang="en-GB" altLang="en-US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altLang="en-US" b="1"/>
              <a:t>Surgical Technique B-Lynch</a:t>
            </a:r>
            <a:endParaRPr lang="en-GB" altLang="en-US" b="1"/>
          </a:p>
        </p:txBody>
      </p:sp>
      <p:sp>
        <p:nvSpPr>
          <p:cNvPr id="3789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Christopher B- Lynch is a consultant OB/Gyn in Oxford </a:t>
            </a:r>
            <a:r>
              <a:rPr lang="en-US" altLang="en-US">
                <a:latin typeface="Arial" panose="020B0604020202020204" pitchFamily="34" charset="0"/>
              </a:rPr>
              <a:t>–</a:t>
            </a:r>
            <a:r>
              <a:rPr lang="en-US" altLang="en-US"/>
              <a:t> UK .</a:t>
            </a:r>
          </a:p>
          <a:p>
            <a:pPr algn="l" rtl="0" eaLnBrk="1" hangingPunct="1">
              <a:defRPr/>
            </a:pPr>
            <a:r>
              <a:rPr lang="en-US" altLang="en-US"/>
              <a:t>His technique was used to control massive PPH .</a:t>
            </a:r>
            <a:endParaRPr lang="en-GB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Advantages of B-Lynch Technique</a:t>
            </a:r>
            <a:endParaRPr lang="en-GB" altLang="en-US" sz="4000" b="1"/>
          </a:p>
        </p:txBody>
      </p:sp>
      <p:sp>
        <p:nvSpPr>
          <p:cNvPr id="3891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B-Lynch suture helps us effectively to avoid </a:t>
            </a:r>
            <a:r>
              <a:rPr lang="en-US" altLang="en-US">
                <a:latin typeface="Arial" panose="020B0604020202020204" pitchFamily="34" charset="0"/>
              </a:rPr>
              <a:t>‘</a:t>
            </a:r>
            <a:r>
              <a:rPr lang="en-US" altLang="en-US"/>
              <a:t> need for hysterectomy in patients in whom medical RX have failed to stop intractable PPH due to uterine atony .</a:t>
            </a:r>
          </a:p>
          <a:p>
            <a:pPr algn="l" rtl="0" eaLnBrk="1" hangingPunct="1">
              <a:defRPr/>
            </a:pPr>
            <a:r>
              <a:rPr lang="en-US" altLang="en-US"/>
              <a:t>The technique is easily learned &amp; much simpler to perform than internal iliac artery ligation .</a:t>
            </a:r>
            <a:endParaRPr lang="en-GB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Management of post-hysterectomy bleeding</a:t>
            </a:r>
            <a:endParaRPr lang="en-GB" altLang="en-US" sz="4000" b="1"/>
          </a:p>
        </p:txBody>
      </p:sp>
      <p:sp>
        <p:nvSpPr>
          <p:cNvPr id="3993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en-US" sz="2800"/>
              <a:t>Persistent bleeding from pelvic surfaces due to DIC &amp; retracted small vessels ,are difficult or impossible to isolate 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en-US" sz="2800"/>
              <a:t>Bilateral internal iliac ligation is usually ineffective 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en-US" sz="2800"/>
              <a:t>The diffuse bleeding may be controlled by abdominal packing to allow time for normalization of </a:t>
            </a:r>
            <a:r>
              <a:rPr lang="en-US" altLang="en-US" sz="2800">
                <a:latin typeface="Arial" panose="020B0604020202020204" pitchFamily="34" charset="0"/>
              </a:rPr>
              <a:t>‘</a:t>
            </a:r>
            <a:r>
              <a:rPr lang="en-US" altLang="en-US" sz="2800"/>
              <a:t> woman</a:t>
            </a:r>
            <a:r>
              <a:rPr lang="en-US" altLang="en-US" sz="2800">
                <a:latin typeface="Arial" panose="020B0604020202020204" pitchFamily="34" charset="0"/>
              </a:rPr>
              <a:t>’</a:t>
            </a:r>
            <a:r>
              <a:rPr lang="en-US" altLang="en-US" sz="2800"/>
              <a:t>s hemodynamic &amp; coagulation status 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en-US" sz="2800"/>
              <a:t>Specific vessels which hge persistently may be controlled with embolization procedures.</a:t>
            </a:r>
            <a:endParaRPr lang="en-GB" altLang="en-US" sz="28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7699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/>
              <a:t>CONCLUSION</a:t>
            </a:r>
            <a:endParaRPr lang="en-GB" altLang="en-US" b="1" dirty="0"/>
          </a:p>
        </p:txBody>
      </p:sp>
      <p:sp>
        <p:nvSpPr>
          <p:cNvPr id="4096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4313" y="928688"/>
            <a:ext cx="8643937" cy="3357562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altLang="en-US" sz="2800" dirty="0"/>
              <a:t>Most maternal deaths are avoidable &amp; are due to underestimation of blood loss, inadequate volume replacement , &amp; delay in operative intervention.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Any delay in achieving </a:t>
            </a:r>
            <a:r>
              <a:rPr lang="en-US" altLang="en-US" sz="2800" dirty="0" err="1"/>
              <a:t>haemostasis</a:t>
            </a:r>
            <a:r>
              <a:rPr lang="en-US" altLang="en-US" sz="2800" dirty="0"/>
              <a:t> results in terminal </a:t>
            </a:r>
            <a:r>
              <a:rPr lang="en-US" altLang="en-US" sz="2800" dirty="0" err="1"/>
              <a:t>coagulopathy</a:t>
            </a:r>
            <a:r>
              <a:rPr lang="en-US" altLang="en-US" sz="2800" dirty="0"/>
              <a:t> &amp; later DIC 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 sz="2800" b="1" dirty="0"/>
              <a:t>At this stage even surgery may be too </a:t>
            </a:r>
            <a:r>
              <a:rPr lang="en-US" altLang="en-US" sz="2800" b="1" dirty="0" err="1"/>
              <a:t>late.Hence</a:t>
            </a:r>
            <a:r>
              <a:rPr lang="en-US" altLang="en-US" sz="2800" b="1" dirty="0"/>
              <a:t> rapid &amp; quick action is mandatory</a:t>
            </a:r>
            <a:r>
              <a:rPr lang="en-US" altLang="en-US" sz="2800" dirty="0"/>
              <a:t>.</a:t>
            </a:r>
            <a:endParaRPr lang="en-GB" altLang="en-US" sz="2800" dirty="0"/>
          </a:p>
        </p:txBody>
      </p:sp>
      <p:sp>
        <p:nvSpPr>
          <p:cNvPr id="4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457200" y="6072188"/>
            <a:ext cx="8229600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>
                <a:latin typeface="+mn-lt"/>
                <a:cs typeface="+mn-cs"/>
              </a:rPr>
              <a:t>THANK YOU &amp; Happy ending for the patient and her doctor .</a:t>
            </a:r>
            <a:endParaRPr lang="en-GB" altLang="en-US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Maternal Morbidity of PPH ;</a:t>
            </a:r>
            <a:endParaRPr lang="en-GB" altLang="en-US" b="1"/>
          </a:p>
        </p:txBody>
      </p:sp>
      <p:sp>
        <p:nvSpPr>
          <p:cNvPr id="717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 sz="2800" dirty="0"/>
              <a:t>Transient or permanent renal damage 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Acute respiratory dysfunction 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Abscess formation 2ry to infection of pelvic hematomas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Frequent need for additional surgical procedures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Transfusion related hepatitis &amp; AIDS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Long term sequel: Sheehan</a:t>
            </a:r>
            <a:r>
              <a:rPr lang="en-US" altLang="en-US" sz="2800" dirty="0">
                <a:latin typeface="Arial" panose="020B0604020202020204" pitchFamily="34" charset="0"/>
              </a:rPr>
              <a:t>’</a:t>
            </a:r>
            <a:r>
              <a:rPr lang="en-US" altLang="en-US" sz="2800" dirty="0"/>
              <a:t>s Syndrome  </a:t>
            </a:r>
            <a:endParaRPr lang="en-GB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Causes of Primary PPH;</a:t>
            </a:r>
            <a:endParaRPr lang="en-GB" altLang="en-US" b="1"/>
          </a:p>
        </p:txBody>
      </p:sp>
      <p:sp>
        <p:nvSpPr>
          <p:cNvPr id="819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UTERINE (90%)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Uterine atony (70-80%)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Retained placental products, abnormal placentation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Uterine rupture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Uterine inversion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/>
              <a:t>NON-UTERINE Causes</a:t>
            </a:r>
            <a:endParaRPr lang="en-GB" altLang="en-US"/>
          </a:p>
        </p:txBody>
      </p:sp>
      <p:sp>
        <p:nvSpPr>
          <p:cNvPr id="921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altLang="en-US"/>
              <a:t>This occurs in (10%) of cases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Lower genital tract lacerations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Pelvic hematomas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Coagulation disorders;(Abruptio placentae, Retained dead fetus,Amniotic fluid embolism,Inherited coagulopathy ).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b="1"/>
              <a:t>Factors Predisposing to PP Uterine Atony ;</a:t>
            </a:r>
            <a:endParaRPr lang="en-GB" altLang="en-US" sz="4000" b="1"/>
          </a:p>
        </p:txBody>
      </p:sp>
      <p:sp>
        <p:nvSpPr>
          <p:cNvPr id="1024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1-Multiple gestation, 2-Fetal macrosomia ,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altLang="en-US"/>
              <a:t>3-Polyhydramnios, 4-Grandmultiparity(parity of 5 or more), 5-Prolonged labor , 6- Precipitated labor (&lt;3hr) ,7-Magnesium sulfate treatment of PET,8-Halogenated anesthetics ,9-Chorioamnionitis ,10-Uterine leiomyomata .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/>
              <a:t>Prevention of PPH ;</a:t>
            </a:r>
            <a:endParaRPr lang="en-GB" altLang="en-US" b="1"/>
          </a:p>
        </p:txBody>
      </p:sp>
      <p:sp>
        <p:nvSpPr>
          <p:cNvPr id="1126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76725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800" dirty="0"/>
              <a:t>Active management of 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 stage of labor;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 dirty="0"/>
              <a:t>-Administration of a utero-tonic with delivery of </a:t>
            </a:r>
            <a:r>
              <a:rPr lang="en-US" altLang="en-US" sz="2800" dirty="0">
                <a:latin typeface="Arial" panose="020B0604020202020204" pitchFamily="34" charset="0"/>
              </a:rPr>
              <a:t>‘</a:t>
            </a:r>
            <a:r>
              <a:rPr lang="en-US" altLang="en-US" sz="2800" dirty="0"/>
              <a:t> anterior shoulder or within 1min of birth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 dirty="0"/>
              <a:t>-Early cord clamping &amp; cutting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 dirty="0"/>
              <a:t>-Applying CCT while applying counter-traction on </a:t>
            </a:r>
            <a:r>
              <a:rPr lang="en-US" altLang="en-US" sz="2800" dirty="0">
                <a:latin typeface="Arial" panose="020B0604020202020204" pitchFamily="34" charset="0"/>
              </a:rPr>
              <a:t>‘</a:t>
            </a:r>
            <a:r>
              <a:rPr lang="en-US" altLang="en-US" sz="2800" dirty="0"/>
              <a:t> uterus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 dirty="0"/>
              <a:t>-Inspection of </a:t>
            </a:r>
            <a:r>
              <a:rPr lang="en-US" altLang="en-US" sz="2800" dirty="0">
                <a:latin typeface="Arial" panose="020B0604020202020204" pitchFamily="34" charset="0"/>
              </a:rPr>
              <a:t>‘</a:t>
            </a:r>
            <a:r>
              <a:rPr lang="en-US" altLang="en-US" sz="2800" dirty="0"/>
              <a:t> placenta.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800" dirty="0"/>
              <a:t>-Exploration of </a:t>
            </a:r>
            <a:r>
              <a:rPr lang="en-US" altLang="en-US" sz="2800" dirty="0">
                <a:latin typeface="Arial" panose="020B0604020202020204" pitchFamily="34" charset="0"/>
              </a:rPr>
              <a:t>‘</a:t>
            </a:r>
            <a:r>
              <a:rPr lang="en-US" altLang="en-US" sz="2800" dirty="0"/>
              <a:t> cervix &amp; upper vagina following all instrumental deliveries </a:t>
            </a:r>
            <a:r>
              <a:rPr lang="en-US" altLang="en-US" dirty="0"/>
              <a:t>. 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200" b="1" dirty="0"/>
              <a:t>Prevention of PPH in high risk patients ;</a:t>
            </a:r>
            <a:endParaRPr lang="en-GB" altLang="en-US" sz="3200" b="1" dirty="0"/>
          </a:p>
        </p:txBody>
      </p:sp>
      <p:sp>
        <p:nvSpPr>
          <p:cNvPr id="1229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714375"/>
            <a:ext cx="8643938" cy="257175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altLang="en-US" sz="2800" dirty="0"/>
              <a:t>Obtain large-bore(18 gauge) IV access before delivery.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Hydrate </a:t>
            </a:r>
            <a:r>
              <a:rPr lang="en-US" altLang="en-US" sz="2800" dirty="0">
                <a:latin typeface="Arial" panose="020B0604020202020204" pitchFamily="34" charset="0"/>
              </a:rPr>
              <a:t>‘</a:t>
            </a:r>
            <a:r>
              <a:rPr lang="en-US" altLang="en-US" sz="2800" dirty="0"/>
              <a:t> patient </a:t>
            </a:r>
          </a:p>
          <a:p>
            <a:pPr algn="l" rtl="0" eaLnBrk="1" hangingPunct="1">
              <a:defRPr/>
            </a:pPr>
            <a:r>
              <a:rPr lang="en-US" altLang="en-US" sz="2800" dirty="0" err="1"/>
              <a:t>Oxytocic</a:t>
            </a:r>
            <a:r>
              <a:rPr lang="en-US" altLang="en-US" sz="2800" dirty="0"/>
              <a:t> agents readily available in </a:t>
            </a:r>
            <a:r>
              <a:rPr lang="en-US" altLang="en-US" sz="2800" dirty="0">
                <a:latin typeface="Arial" panose="020B0604020202020204" pitchFamily="34" charset="0"/>
              </a:rPr>
              <a:t>‘</a:t>
            </a:r>
            <a:r>
              <a:rPr lang="en-US" altLang="en-US" sz="2800" dirty="0"/>
              <a:t> delivery room.</a:t>
            </a:r>
          </a:p>
          <a:p>
            <a:pPr algn="l" rtl="0" eaLnBrk="1" hangingPunct="1">
              <a:defRPr/>
            </a:pPr>
            <a:r>
              <a:rPr lang="en-US" altLang="en-US" sz="2800" dirty="0"/>
              <a:t>Cross-match blood&amp; prepare 2 units .</a:t>
            </a:r>
            <a:endParaRPr lang="en-GB" altLang="en-US" sz="2800" dirty="0"/>
          </a:p>
        </p:txBody>
      </p:sp>
      <p:sp>
        <p:nvSpPr>
          <p:cNvPr id="4" name="Rectangle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00063" y="3643313"/>
            <a:ext cx="8229600" cy="1258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b"/>
          <a:lstStyle/>
          <a:p>
            <a:pPr algn="ctr" rtl="1" eaLnBrk="1" hangingPunct="1">
              <a:defRPr/>
            </a:pPr>
            <a:r>
              <a:rPr lang="en-US" alt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Management of PPH ;</a:t>
            </a:r>
            <a:endParaRPr lang="en-GB" altLang="en-US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00063" y="5084763"/>
            <a:ext cx="8229600" cy="13287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  <a:defRPr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-5 Steps Management Protocol are prescribed</a:t>
            </a:r>
            <a:endParaRPr lang="en-GB" alt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505</TotalTime>
  <Words>1688</Words>
  <Application>Microsoft Office PowerPoint</Application>
  <PresentationFormat>On-screen Show (4:3)</PresentationFormat>
  <Paragraphs>179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Verdana</vt:lpstr>
      <vt:lpstr>Arial</vt:lpstr>
      <vt:lpstr>Wingdings</vt:lpstr>
      <vt:lpstr>Calibri</vt:lpstr>
      <vt:lpstr>Candara</vt:lpstr>
      <vt:lpstr>Competition</vt:lpstr>
      <vt:lpstr>POST PARTUM HEMORRHAGE</vt:lpstr>
      <vt:lpstr>Definition:</vt:lpstr>
      <vt:lpstr>Maternal Mortality of PPH;</vt:lpstr>
      <vt:lpstr>Maternal Morbidity of PPH ;</vt:lpstr>
      <vt:lpstr>Causes of Primary PPH;</vt:lpstr>
      <vt:lpstr>NON-UTERINE Causes</vt:lpstr>
      <vt:lpstr>Factors Predisposing to PP Uterine Atony ;</vt:lpstr>
      <vt:lpstr>Prevention of PPH ;</vt:lpstr>
      <vt:lpstr>Prevention of PPH in high risk patients ;</vt:lpstr>
      <vt:lpstr>Step 1 Initial Assessment ;</vt:lpstr>
      <vt:lpstr>STEP 3 intractable PPH</vt:lpstr>
      <vt:lpstr>STEP 5 Post hysterectomy bleeding;</vt:lpstr>
      <vt:lpstr>RESUSCITATION-1</vt:lpstr>
      <vt:lpstr>RESUSCITATION - 2</vt:lpstr>
      <vt:lpstr>RESUSCITATION 3</vt:lpstr>
      <vt:lpstr>MONITORING</vt:lpstr>
      <vt:lpstr>Crystalloids or COLLOIDS</vt:lpstr>
      <vt:lpstr>RESTORATION of blood volume in PPH</vt:lpstr>
      <vt:lpstr>Blood Component Therapy </vt:lpstr>
      <vt:lpstr>Bimanual compression of the uterus</vt:lpstr>
      <vt:lpstr>UTEROTONIC DRUGS</vt:lpstr>
      <vt:lpstr>Precautions in the use of Oxytocin </vt:lpstr>
      <vt:lpstr>Misoprostol( Cytotec)&amp;PPH </vt:lpstr>
      <vt:lpstr>Surgical management of intractable atonic PPH</vt:lpstr>
      <vt:lpstr>Stepwise Uterine Devascularization Technique </vt:lpstr>
      <vt:lpstr>Uterine  Artery Ligation</vt:lpstr>
      <vt:lpstr>Internal Iliac Artery Ligation</vt:lpstr>
      <vt:lpstr>Complications of Internal Iliac artery Ligation </vt:lpstr>
      <vt:lpstr>Angiographic Selective Embolization</vt:lpstr>
      <vt:lpstr>Internal Iliac Artery Balloon Occlusion </vt:lpstr>
      <vt:lpstr>Surgical Technique B-Lynch</vt:lpstr>
      <vt:lpstr>Advantages of B-Lynch Technique</vt:lpstr>
      <vt:lpstr>Management of post-hysterectomy bleeding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PARTUM HEMORRHAGE</dc:title>
  <dc:creator>lana</dc:creator>
  <cp:lastModifiedBy>Rabai </cp:lastModifiedBy>
  <cp:revision>51</cp:revision>
  <dcterms:created xsi:type="dcterms:W3CDTF">2005-03-23T18:48:53Z</dcterms:created>
  <dcterms:modified xsi:type="dcterms:W3CDTF">2021-02-11T23:54:51Z</dcterms:modified>
</cp:coreProperties>
</file>