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7" r:id="rId2"/>
    <p:sldId id="308" r:id="rId3"/>
    <p:sldId id="289" r:id="rId4"/>
    <p:sldId id="290" r:id="rId5"/>
    <p:sldId id="291" r:id="rId6"/>
    <p:sldId id="292" r:id="rId7"/>
    <p:sldId id="293" r:id="rId8"/>
    <p:sldId id="294" r:id="rId9"/>
    <p:sldId id="295" r:id="rId10"/>
    <p:sldId id="267" r:id="rId11"/>
    <p:sldId id="306" r:id="rId12"/>
    <p:sldId id="309" r:id="rId13"/>
    <p:sldId id="298" r:id="rId14"/>
    <p:sldId id="299" r:id="rId15"/>
    <p:sldId id="300" r:id="rId16"/>
    <p:sldId id="301" r:id="rId17"/>
    <p:sldId id="302" r:id="rId18"/>
    <p:sldId id="303" r:id="rId19"/>
    <p:sldId id="304" r:id="rId20"/>
    <p:sldId id="3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139" autoAdjust="0"/>
  </p:normalViewPr>
  <p:slideViewPr>
    <p:cSldViewPr snapToGrid="0">
      <p:cViewPr varScale="1">
        <p:scale>
          <a:sx n="54" d="100"/>
          <a:sy n="54" d="100"/>
        </p:scale>
        <p:origin x="13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60B18A-A48B-4747-A229-03562DA52D9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37C13A8-0D4B-4ABA-B53A-912B618ABFD0}">
      <dgm:prSet/>
      <dgm:spPr/>
      <dgm:t>
        <a:bodyPr/>
        <a:lstStyle/>
        <a:p>
          <a:pPr>
            <a:lnSpc>
              <a:spcPct val="100000"/>
            </a:lnSpc>
          </a:pPr>
          <a:r>
            <a:rPr lang="en-US"/>
            <a:t>Activation and inactivation of voltage gated cation channels</a:t>
          </a:r>
        </a:p>
      </dgm:t>
    </dgm:pt>
    <dgm:pt modelId="{E8FFFB94-3A48-44B0-AC03-6F2BE0DD85C4}" type="parTrans" cxnId="{0F3C18FC-FF87-4B69-950E-76DD4B80FF44}">
      <dgm:prSet/>
      <dgm:spPr/>
      <dgm:t>
        <a:bodyPr/>
        <a:lstStyle/>
        <a:p>
          <a:endParaRPr lang="en-US"/>
        </a:p>
      </dgm:t>
    </dgm:pt>
    <dgm:pt modelId="{DC017EEE-1729-41DC-A2D0-0C1DB361A226}" type="sibTrans" cxnId="{0F3C18FC-FF87-4B69-950E-76DD4B80FF44}">
      <dgm:prSet/>
      <dgm:spPr/>
      <dgm:t>
        <a:bodyPr/>
        <a:lstStyle/>
        <a:p>
          <a:pPr>
            <a:lnSpc>
              <a:spcPct val="100000"/>
            </a:lnSpc>
          </a:pPr>
          <a:endParaRPr lang="en-US"/>
        </a:p>
      </dgm:t>
    </dgm:pt>
    <dgm:pt modelId="{08B561C3-10E3-4226-A5D5-A0C670CDA19C}">
      <dgm:prSet/>
      <dgm:spPr/>
      <dgm:t>
        <a:bodyPr/>
        <a:lstStyle/>
        <a:p>
          <a:pPr>
            <a:lnSpc>
              <a:spcPct val="100000"/>
            </a:lnSpc>
          </a:pPr>
          <a:r>
            <a:rPr lang="en-US"/>
            <a:t>Different types of action potential</a:t>
          </a:r>
        </a:p>
      </dgm:t>
    </dgm:pt>
    <dgm:pt modelId="{7B329747-8DB1-470F-9654-D3CE03B9B40C}" type="parTrans" cxnId="{6D188663-51A9-450B-9440-D5912634ACBB}">
      <dgm:prSet/>
      <dgm:spPr/>
      <dgm:t>
        <a:bodyPr/>
        <a:lstStyle/>
        <a:p>
          <a:endParaRPr lang="en-US"/>
        </a:p>
      </dgm:t>
    </dgm:pt>
    <dgm:pt modelId="{164408B3-D45A-4AC6-8166-DC40D07EF5A3}" type="sibTrans" cxnId="{6D188663-51A9-450B-9440-D5912634ACBB}">
      <dgm:prSet/>
      <dgm:spPr/>
      <dgm:t>
        <a:bodyPr/>
        <a:lstStyle/>
        <a:p>
          <a:pPr>
            <a:lnSpc>
              <a:spcPct val="100000"/>
            </a:lnSpc>
          </a:pPr>
          <a:endParaRPr lang="en-US"/>
        </a:p>
      </dgm:t>
    </dgm:pt>
    <dgm:pt modelId="{2FDCBC2A-50FF-4491-8A6C-5A6D47A09870}">
      <dgm:prSet/>
      <dgm:spPr/>
      <dgm:t>
        <a:bodyPr/>
        <a:lstStyle/>
        <a:p>
          <a:pPr>
            <a:lnSpc>
              <a:spcPct val="100000"/>
            </a:lnSpc>
          </a:pPr>
          <a:r>
            <a:rPr lang="en-US"/>
            <a:t>Neuromuscular junction </a:t>
          </a:r>
        </a:p>
      </dgm:t>
    </dgm:pt>
    <dgm:pt modelId="{C05D6C63-0FD4-4016-AA8C-2ECA08783696}" type="parTrans" cxnId="{6BF5BED4-CF5E-4D3B-B66C-8D6B20C2A99D}">
      <dgm:prSet/>
      <dgm:spPr/>
      <dgm:t>
        <a:bodyPr/>
        <a:lstStyle/>
        <a:p>
          <a:endParaRPr lang="en-US"/>
        </a:p>
      </dgm:t>
    </dgm:pt>
    <dgm:pt modelId="{CFC5F1BC-F691-4B14-A1CD-0DE39AA962F6}" type="sibTrans" cxnId="{6BF5BED4-CF5E-4D3B-B66C-8D6B20C2A99D}">
      <dgm:prSet/>
      <dgm:spPr/>
      <dgm:t>
        <a:bodyPr/>
        <a:lstStyle/>
        <a:p>
          <a:endParaRPr lang="en-US"/>
        </a:p>
      </dgm:t>
    </dgm:pt>
    <dgm:pt modelId="{616A82CC-2631-4350-B45D-4EA984CC52C4}" type="pres">
      <dgm:prSet presAssocID="{7960B18A-A48B-4747-A229-03562DA52D90}" presName="root" presStyleCnt="0">
        <dgm:presLayoutVars>
          <dgm:dir/>
          <dgm:resizeHandles val="exact"/>
        </dgm:presLayoutVars>
      </dgm:prSet>
      <dgm:spPr/>
    </dgm:pt>
    <dgm:pt modelId="{44C61EB5-6BFE-4DF5-924F-7F21309B02D0}" type="pres">
      <dgm:prSet presAssocID="{7960B18A-A48B-4747-A229-03562DA52D90}" presName="container" presStyleCnt="0">
        <dgm:presLayoutVars>
          <dgm:dir/>
          <dgm:resizeHandles val="exact"/>
        </dgm:presLayoutVars>
      </dgm:prSet>
      <dgm:spPr/>
    </dgm:pt>
    <dgm:pt modelId="{F84E4524-26CD-49EA-808D-EB7ADEABDA53}" type="pres">
      <dgm:prSet presAssocID="{D37C13A8-0D4B-4ABA-B53A-912B618ABFD0}" presName="compNode" presStyleCnt="0"/>
      <dgm:spPr/>
    </dgm:pt>
    <dgm:pt modelId="{9DDAA818-3838-47CC-B135-AC9889627C6B}" type="pres">
      <dgm:prSet presAssocID="{D37C13A8-0D4B-4ABA-B53A-912B618ABFD0}" presName="iconBgRect" presStyleLbl="bgShp" presStyleIdx="0" presStyleCnt="3"/>
      <dgm:spPr/>
    </dgm:pt>
    <dgm:pt modelId="{D7374851-4063-4BDC-8672-7AFD5238B92F}" type="pres">
      <dgm:prSet presAssocID="{D37C13A8-0D4B-4ABA-B53A-912B618ABFD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rning"/>
        </a:ext>
      </dgm:extLst>
    </dgm:pt>
    <dgm:pt modelId="{66579735-B15B-4746-A7FA-3F189EA15CEC}" type="pres">
      <dgm:prSet presAssocID="{D37C13A8-0D4B-4ABA-B53A-912B618ABFD0}" presName="spaceRect" presStyleCnt="0"/>
      <dgm:spPr/>
    </dgm:pt>
    <dgm:pt modelId="{3112417D-FC6E-466F-A0FF-AC69BA71DD9B}" type="pres">
      <dgm:prSet presAssocID="{D37C13A8-0D4B-4ABA-B53A-912B618ABFD0}" presName="textRect" presStyleLbl="revTx" presStyleIdx="0" presStyleCnt="3">
        <dgm:presLayoutVars>
          <dgm:chMax val="1"/>
          <dgm:chPref val="1"/>
        </dgm:presLayoutVars>
      </dgm:prSet>
      <dgm:spPr/>
    </dgm:pt>
    <dgm:pt modelId="{30E707BB-AAE6-4C2C-9622-3BC219E9910C}" type="pres">
      <dgm:prSet presAssocID="{DC017EEE-1729-41DC-A2D0-0C1DB361A226}" presName="sibTrans" presStyleLbl="sibTrans2D1" presStyleIdx="0" presStyleCnt="0"/>
      <dgm:spPr/>
    </dgm:pt>
    <dgm:pt modelId="{325C7229-9FD2-4F55-88C7-EE8B8A0449E3}" type="pres">
      <dgm:prSet presAssocID="{08B561C3-10E3-4226-A5D5-A0C670CDA19C}" presName="compNode" presStyleCnt="0"/>
      <dgm:spPr/>
    </dgm:pt>
    <dgm:pt modelId="{242A83AC-10D4-4C74-8FE8-370D0648A24F}" type="pres">
      <dgm:prSet presAssocID="{08B561C3-10E3-4226-A5D5-A0C670CDA19C}" presName="iconBgRect" presStyleLbl="bgShp" presStyleIdx="1" presStyleCnt="3"/>
      <dgm:spPr/>
    </dgm:pt>
    <dgm:pt modelId="{C3452CA6-EDC6-44D4-B763-D84C8D72D7F5}" type="pres">
      <dgm:prSet presAssocID="{08B561C3-10E3-4226-A5D5-A0C670CDA1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903D8144-8626-4ADD-8673-A0E6F3C07B5A}" type="pres">
      <dgm:prSet presAssocID="{08B561C3-10E3-4226-A5D5-A0C670CDA19C}" presName="spaceRect" presStyleCnt="0"/>
      <dgm:spPr/>
    </dgm:pt>
    <dgm:pt modelId="{DE609A38-4757-4B0E-BD87-ED5F870615C6}" type="pres">
      <dgm:prSet presAssocID="{08B561C3-10E3-4226-A5D5-A0C670CDA19C}" presName="textRect" presStyleLbl="revTx" presStyleIdx="1" presStyleCnt="3">
        <dgm:presLayoutVars>
          <dgm:chMax val="1"/>
          <dgm:chPref val="1"/>
        </dgm:presLayoutVars>
      </dgm:prSet>
      <dgm:spPr/>
    </dgm:pt>
    <dgm:pt modelId="{362F662B-6244-4862-A9A2-793F6F37B8C8}" type="pres">
      <dgm:prSet presAssocID="{164408B3-D45A-4AC6-8166-DC40D07EF5A3}" presName="sibTrans" presStyleLbl="sibTrans2D1" presStyleIdx="0" presStyleCnt="0"/>
      <dgm:spPr/>
    </dgm:pt>
    <dgm:pt modelId="{436BB4B5-5CEF-41E7-875D-D30601F85847}" type="pres">
      <dgm:prSet presAssocID="{2FDCBC2A-50FF-4491-8A6C-5A6D47A09870}" presName="compNode" presStyleCnt="0"/>
      <dgm:spPr/>
    </dgm:pt>
    <dgm:pt modelId="{06D85F9E-C991-4C3D-ADF7-59CF14C88421}" type="pres">
      <dgm:prSet presAssocID="{2FDCBC2A-50FF-4491-8A6C-5A6D47A09870}" presName="iconBgRect" presStyleLbl="bgShp" presStyleIdx="2" presStyleCnt="3"/>
      <dgm:spPr/>
    </dgm:pt>
    <dgm:pt modelId="{A541AD50-3738-4527-9C88-8A4231363F6E}" type="pres">
      <dgm:prSet presAssocID="{2FDCBC2A-50FF-4491-8A6C-5A6D47A0987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a:ext>
      </dgm:extLst>
    </dgm:pt>
    <dgm:pt modelId="{099EC999-DBC3-477F-83BF-097EF3833E30}" type="pres">
      <dgm:prSet presAssocID="{2FDCBC2A-50FF-4491-8A6C-5A6D47A09870}" presName="spaceRect" presStyleCnt="0"/>
      <dgm:spPr/>
    </dgm:pt>
    <dgm:pt modelId="{7E20B14E-9933-4290-91C4-2C047B5F21FD}" type="pres">
      <dgm:prSet presAssocID="{2FDCBC2A-50FF-4491-8A6C-5A6D47A09870}" presName="textRect" presStyleLbl="revTx" presStyleIdx="2" presStyleCnt="3">
        <dgm:presLayoutVars>
          <dgm:chMax val="1"/>
          <dgm:chPref val="1"/>
        </dgm:presLayoutVars>
      </dgm:prSet>
      <dgm:spPr/>
    </dgm:pt>
  </dgm:ptLst>
  <dgm:cxnLst>
    <dgm:cxn modelId="{CD5EDF23-83E0-40F6-AA8C-762A1CFFA0FC}" type="presOf" srcId="{2FDCBC2A-50FF-4491-8A6C-5A6D47A09870}" destId="{7E20B14E-9933-4290-91C4-2C047B5F21FD}" srcOrd="0" destOrd="0" presId="urn:microsoft.com/office/officeart/2018/2/layout/IconCircleList"/>
    <dgm:cxn modelId="{3E20852C-C0AD-4A83-A46E-3C462F757059}" type="presOf" srcId="{7960B18A-A48B-4747-A229-03562DA52D90}" destId="{616A82CC-2631-4350-B45D-4EA984CC52C4}" srcOrd="0" destOrd="0" presId="urn:microsoft.com/office/officeart/2018/2/layout/IconCircleList"/>
    <dgm:cxn modelId="{2EB01242-6EEF-47F4-BBBB-6E1669C6F82B}" type="presOf" srcId="{DC017EEE-1729-41DC-A2D0-0C1DB361A226}" destId="{30E707BB-AAE6-4C2C-9622-3BC219E9910C}" srcOrd="0" destOrd="0" presId="urn:microsoft.com/office/officeart/2018/2/layout/IconCircleList"/>
    <dgm:cxn modelId="{6D188663-51A9-450B-9440-D5912634ACBB}" srcId="{7960B18A-A48B-4747-A229-03562DA52D90}" destId="{08B561C3-10E3-4226-A5D5-A0C670CDA19C}" srcOrd="1" destOrd="0" parTransId="{7B329747-8DB1-470F-9654-D3CE03B9B40C}" sibTransId="{164408B3-D45A-4AC6-8166-DC40D07EF5A3}"/>
    <dgm:cxn modelId="{CCC805A2-64CD-41C8-8713-FB61F51FD521}" type="presOf" srcId="{164408B3-D45A-4AC6-8166-DC40D07EF5A3}" destId="{362F662B-6244-4862-A9A2-793F6F37B8C8}" srcOrd="0" destOrd="0" presId="urn:microsoft.com/office/officeart/2018/2/layout/IconCircleList"/>
    <dgm:cxn modelId="{F656EABE-0A25-4FFA-A6A4-1F7AE8F7A3B1}" type="presOf" srcId="{D37C13A8-0D4B-4ABA-B53A-912B618ABFD0}" destId="{3112417D-FC6E-466F-A0FF-AC69BA71DD9B}" srcOrd="0" destOrd="0" presId="urn:microsoft.com/office/officeart/2018/2/layout/IconCircleList"/>
    <dgm:cxn modelId="{D82A2FCE-0374-41AB-A14C-2A6FD98199E6}" type="presOf" srcId="{08B561C3-10E3-4226-A5D5-A0C670CDA19C}" destId="{DE609A38-4757-4B0E-BD87-ED5F870615C6}" srcOrd="0" destOrd="0" presId="urn:microsoft.com/office/officeart/2018/2/layout/IconCircleList"/>
    <dgm:cxn modelId="{6BF5BED4-CF5E-4D3B-B66C-8D6B20C2A99D}" srcId="{7960B18A-A48B-4747-A229-03562DA52D90}" destId="{2FDCBC2A-50FF-4491-8A6C-5A6D47A09870}" srcOrd="2" destOrd="0" parTransId="{C05D6C63-0FD4-4016-AA8C-2ECA08783696}" sibTransId="{CFC5F1BC-F691-4B14-A1CD-0DE39AA962F6}"/>
    <dgm:cxn modelId="{0F3C18FC-FF87-4B69-950E-76DD4B80FF44}" srcId="{7960B18A-A48B-4747-A229-03562DA52D90}" destId="{D37C13A8-0D4B-4ABA-B53A-912B618ABFD0}" srcOrd="0" destOrd="0" parTransId="{E8FFFB94-3A48-44B0-AC03-6F2BE0DD85C4}" sibTransId="{DC017EEE-1729-41DC-A2D0-0C1DB361A226}"/>
    <dgm:cxn modelId="{33C2EF66-6416-454A-ABA2-29EBF552E61A}" type="presParOf" srcId="{616A82CC-2631-4350-B45D-4EA984CC52C4}" destId="{44C61EB5-6BFE-4DF5-924F-7F21309B02D0}" srcOrd="0" destOrd="0" presId="urn:microsoft.com/office/officeart/2018/2/layout/IconCircleList"/>
    <dgm:cxn modelId="{9F328C30-C0CB-413D-BB9A-8CEC0337915B}" type="presParOf" srcId="{44C61EB5-6BFE-4DF5-924F-7F21309B02D0}" destId="{F84E4524-26CD-49EA-808D-EB7ADEABDA53}" srcOrd="0" destOrd="0" presId="urn:microsoft.com/office/officeart/2018/2/layout/IconCircleList"/>
    <dgm:cxn modelId="{14C98B73-9B45-4E10-A66A-48894CC46FF4}" type="presParOf" srcId="{F84E4524-26CD-49EA-808D-EB7ADEABDA53}" destId="{9DDAA818-3838-47CC-B135-AC9889627C6B}" srcOrd="0" destOrd="0" presId="urn:microsoft.com/office/officeart/2018/2/layout/IconCircleList"/>
    <dgm:cxn modelId="{5BC8F571-3DC9-4E37-9146-D65B6E128BCA}" type="presParOf" srcId="{F84E4524-26CD-49EA-808D-EB7ADEABDA53}" destId="{D7374851-4063-4BDC-8672-7AFD5238B92F}" srcOrd="1" destOrd="0" presId="urn:microsoft.com/office/officeart/2018/2/layout/IconCircleList"/>
    <dgm:cxn modelId="{394F28DD-8CC7-40C0-8002-C52EFC742D9D}" type="presParOf" srcId="{F84E4524-26CD-49EA-808D-EB7ADEABDA53}" destId="{66579735-B15B-4746-A7FA-3F189EA15CEC}" srcOrd="2" destOrd="0" presId="urn:microsoft.com/office/officeart/2018/2/layout/IconCircleList"/>
    <dgm:cxn modelId="{0081D276-70FC-4101-A75F-890B0A0965B2}" type="presParOf" srcId="{F84E4524-26CD-49EA-808D-EB7ADEABDA53}" destId="{3112417D-FC6E-466F-A0FF-AC69BA71DD9B}" srcOrd="3" destOrd="0" presId="urn:microsoft.com/office/officeart/2018/2/layout/IconCircleList"/>
    <dgm:cxn modelId="{8662EF37-269B-49F2-BEA4-32C610644A8D}" type="presParOf" srcId="{44C61EB5-6BFE-4DF5-924F-7F21309B02D0}" destId="{30E707BB-AAE6-4C2C-9622-3BC219E9910C}" srcOrd="1" destOrd="0" presId="urn:microsoft.com/office/officeart/2018/2/layout/IconCircleList"/>
    <dgm:cxn modelId="{C7274577-B3D1-481E-97DD-65A9271A9516}" type="presParOf" srcId="{44C61EB5-6BFE-4DF5-924F-7F21309B02D0}" destId="{325C7229-9FD2-4F55-88C7-EE8B8A0449E3}" srcOrd="2" destOrd="0" presId="urn:microsoft.com/office/officeart/2018/2/layout/IconCircleList"/>
    <dgm:cxn modelId="{79F26450-EA24-4952-8EEA-10ED7A232ABF}" type="presParOf" srcId="{325C7229-9FD2-4F55-88C7-EE8B8A0449E3}" destId="{242A83AC-10D4-4C74-8FE8-370D0648A24F}" srcOrd="0" destOrd="0" presId="urn:microsoft.com/office/officeart/2018/2/layout/IconCircleList"/>
    <dgm:cxn modelId="{E5478C92-B6E5-4313-9F98-AE2137D3F123}" type="presParOf" srcId="{325C7229-9FD2-4F55-88C7-EE8B8A0449E3}" destId="{C3452CA6-EDC6-44D4-B763-D84C8D72D7F5}" srcOrd="1" destOrd="0" presId="urn:microsoft.com/office/officeart/2018/2/layout/IconCircleList"/>
    <dgm:cxn modelId="{8248CC61-1478-4B09-8C0A-A1EDF11F2EC3}" type="presParOf" srcId="{325C7229-9FD2-4F55-88C7-EE8B8A0449E3}" destId="{903D8144-8626-4ADD-8673-A0E6F3C07B5A}" srcOrd="2" destOrd="0" presId="urn:microsoft.com/office/officeart/2018/2/layout/IconCircleList"/>
    <dgm:cxn modelId="{8488D56A-B553-4A68-9117-EF6DDAB5E181}" type="presParOf" srcId="{325C7229-9FD2-4F55-88C7-EE8B8A0449E3}" destId="{DE609A38-4757-4B0E-BD87-ED5F870615C6}" srcOrd="3" destOrd="0" presId="urn:microsoft.com/office/officeart/2018/2/layout/IconCircleList"/>
    <dgm:cxn modelId="{E504F7EB-46E6-40E0-9C34-77ADB5E05B12}" type="presParOf" srcId="{44C61EB5-6BFE-4DF5-924F-7F21309B02D0}" destId="{362F662B-6244-4862-A9A2-793F6F37B8C8}" srcOrd="3" destOrd="0" presId="urn:microsoft.com/office/officeart/2018/2/layout/IconCircleList"/>
    <dgm:cxn modelId="{238E9B64-3A38-4607-A2B5-298F322AD69D}" type="presParOf" srcId="{44C61EB5-6BFE-4DF5-924F-7F21309B02D0}" destId="{436BB4B5-5CEF-41E7-875D-D30601F85847}" srcOrd="4" destOrd="0" presId="urn:microsoft.com/office/officeart/2018/2/layout/IconCircleList"/>
    <dgm:cxn modelId="{FA95C654-5768-4037-8285-A9966F366C7B}" type="presParOf" srcId="{436BB4B5-5CEF-41E7-875D-D30601F85847}" destId="{06D85F9E-C991-4C3D-ADF7-59CF14C88421}" srcOrd="0" destOrd="0" presId="urn:microsoft.com/office/officeart/2018/2/layout/IconCircleList"/>
    <dgm:cxn modelId="{7392F458-C877-4CAC-BAAD-05F568F859B2}" type="presParOf" srcId="{436BB4B5-5CEF-41E7-875D-D30601F85847}" destId="{A541AD50-3738-4527-9C88-8A4231363F6E}" srcOrd="1" destOrd="0" presId="urn:microsoft.com/office/officeart/2018/2/layout/IconCircleList"/>
    <dgm:cxn modelId="{24397DC0-FB09-4DCD-ABE6-1FEDC5EACD7A}" type="presParOf" srcId="{436BB4B5-5CEF-41E7-875D-D30601F85847}" destId="{099EC999-DBC3-477F-83BF-097EF3833E30}" srcOrd="2" destOrd="0" presId="urn:microsoft.com/office/officeart/2018/2/layout/IconCircleList"/>
    <dgm:cxn modelId="{F062A1C1-DD6D-4724-840C-2450B0F64F79}" type="presParOf" srcId="{436BB4B5-5CEF-41E7-875D-D30601F85847}" destId="{7E20B14E-9933-4290-91C4-2C047B5F21F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AA818-3838-47CC-B135-AC9889627C6B}">
      <dsp:nvSpPr>
        <dsp:cNvPr id="0" name=""/>
        <dsp:cNvSpPr/>
      </dsp:nvSpPr>
      <dsp:spPr>
        <a:xfrm>
          <a:off x="82613" y="1976470"/>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374851-4063-4BDC-8672-7AFD5238B92F}">
      <dsp:nvSpPr>
        <dsp:cNvPr id="0" name=""/>
        <dsp:cNvSpPr/>
      </dsp:nvSpPr>
      <dsp:spPr>
        <a:xfrm>
          <a:off x="271034" y="2164892"/>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12417D-FC6E-466F-A0FF-AC69BA71DD9B}">
      <dsp:nvSpPr>
        <dsp:cNvPr id="0" name=""/>
        <dsp:cNvSpPr/>
      </dsp:nvSpPr>
      <dsp:spPr>
        <a:xfrm>
          <a:off x="1172126" y="1976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Activation and inactivation of voltage gated cation channels</a:t>
          </a:r>
        </a:p>
      </dsp:txBody>
      <dsp:txXfrm>
        <a:off x="1172126" y="1976470"/>
        <a:ext cx="2114937" cy="897246"/>
      </dsp:txXfrm>
    </dsp:sp>
    <dsp:sp modelId="{242A83AC-10D4-4C74-8FE8-370D0648A24F}">
      <dsp:nvSpPr>
        <dsp:cNvPr id="0" name=""/>
        <dsp:cNvSpPr/>
      </dsp:nvSpPr>
      <dsp:spPr>
        <a:xfrm>
          <a:off x="3655575" y="1976470"/>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452CA6-EDC6-44D4-B763-D84C8D72D7F5}">
      <dsp:nvSpPr>
        <dsp:cNvPr id="0" name=""/>
        <dsp:cNvSpPr/>
      </dsp:nvSpPr>
      <dsp:spPr>
        <a:xfrm>
          <a:off x="3843996" y="2164892"/>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609A38-4757-4B0E-BD87-ED5F870615C6}">
      <dsp:nvSpPr>
        <dsp:cNvPr id="0" name=""/>
        <dsp:cNvSpPr/>
      </dsp:nvSpPr>
      <dsp:spPr>
        <a:xfrm>
          <a:off x="4745088" y="1976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Different types of action potential</a:t>
          </a:r>
        </a:p>
      </dsp:txBody>
      <dsp:txXfrm>
        <a:off x="4745088" y="1976470"/>
        <a:ext cx="2114937" cy="897246"/>
      </dsp:txXfrm>
    </dsp:sp>
    <dsp:sp modelId="{06D85F9E-C991-4C3D-ADF7-59CF14C88421}">
      <dsp:nvSpPr>
        <dsp:cNvPr id="0" name=""/>
        <dsp:cNvSpPr/>
      </dsp:nvSpPr>
      <dsp:spPr>
        <a:xfrm>
          <a:off x="7228536" y="1976470"/>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41AD50-3738-4527-9C88-8A4231363F6E}">
      <dsp:nvSpPr>
        <dsp:cNvPr id="0" name=""/>
        <dsp:cNvSpPr/>
      </dsp:nvSpPr>
      <dsp:spPr>
        <a:xfrm>
          <a:off x="7416958" y="2164892"/>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0B14E-9933-4290-91C4-2C047B5F21FD}">
      <dsp:nvSpPr>
        <dsp:cNvPr id="0" name=""/>
        <dsp:cNvSpPr/>
      </dsp:nvSpPr>
      <dsp:spPr>
        <a:xfrm>
          <a:off x="8318049" y="1976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Neuromuscular junction </a:t>
          </a:r>
        </a:p>
      </dsp:txBody>
      <dsp:txXfrm>
        <a:off x="8318049" y="1976470"/>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5BAC7-7AB2-4DC9-B08C-8B4D8B93A351}" type="datetimeFigureOut">
              <a:rPr lang="en-US" smtClean="0"/>
              <a:t>3/29/2021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06E25-7639-4703-8AE0-F15DBCB297ED}" type="slidenum">
              <a:rPr lang="en-US" smtClean="0"/>
              <a:t>‹#›</a:t>
            </a:fld>
            <a:endParaRPr lang="en-US"/>
          </a:p>
        </p:txBody>
      </p:sp>
    </p:spTree>
    <p:extLst>
      <p:ext uri="{BB962C8B-B14F-4D97-AF65-F5344CB8AC3E}">
        <p14:creationId xmlns:p14="http://schemas.microsoft.com/office/powerpoint/2010/main" val="3194538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3825172-AFB9-4B56-A0A7-9A3DAC758C95}"/>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A001E4D-D692-4B31-B3F5-43CD66139629}"/>
              </a:ext>
            </a:extLst>
          </p:cNvPr>
          <p:cNvSpPr>
            <a:spLocks noGrp="1"/>
          </p:cNvSpPr>
          <p:nvPr>
            <p:ph type="body" idx="1"/>
          </p:nvPr>
        </p:nvSpPr>
        <p:spPr/>
        <p:txBody>
          <a:bodyPr>
            <a:normAutofit/>
          </a:bodyPr>
          <a:lstStyle/>
          <a:p>
            <a:pPr>
              <a:defRPr/>
            </a:pPr>
            <a:endParaRPr lang="en-US" dirty="0"/>
          </a:p>
        </p:txBody>
      </p:sp>
      <p:sp>
        <p:nvSpPr>
          <p:cNvPr id="28676" name="Slide Number Placeholder 3">
            <a:extLst>
              <a:ext uri="{FF2B5EF4-FFF2-40B4-BE49-F238E27FC236}">
                <a16:creationId xmlns:a16="http://schemas.microsoft.com/office/drawing/2014/main" id="{CA3587DA-2661-495C-B8DA-F41E7C487D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31E14EF-4F1B-47A2-BA1F-076733DB72CE}" type="slidenum">
              <a:rPr lang="en-AU" altLang="en-US"/>
              <a:pPr>
                <a:spcBef>
                  <a:spcPct val="0"/>
                </a:spcBef>
              </a:pPr>
              <a:t>3</a:t>
            </a:fld>
            <a:endParaRPr lang="en-A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AC127-FC7E-48C5-97BF-6119322F2153}" type="slidenum">
              <a:rPr lang="en-US" smtClean="0"/>
              <a:t>8</a:t>
            </a:fld>
            <a:endParaRPr lang="en-US"/>
          </a:p>
        </p:txBody>
      </p:sp>
    </p:spTree>
    <p:extLst>
      <p:ext uri="{BB962C8B-B14F-4D97-AF65-F5344CB8AC3E}">
        <p14:creationId xmlns:p14="http://schemas.microsoft.com/office/powerpoint/2010/main" val="415127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70B373E-8288-44B7-8276-A68F20973C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6300119-06AF-4603-AA86-80654451AD9D}" type="slidenum">
              <a:rPr lang="en-AU" altLang="en-US"/>
              <a:pPr>
                <a:spcBef>
                  <a:spcPct val="0"/>
                </a:spcBef>
              </a:pPr>
              <a:t>10</a:t>
            </a:fld>
            <a:endParaRPr lang="en-AU" altLang="en-US"/>
          </a:p>
        </p:txBody>
      </p:sp>
      <p:sp>
        <p:nvSpPr>
          <p:cNvPr id="22531" name="Rectangle 2">
            <a:extLst>
              <a:ext uri="{FF2B5EF4-FFF2-40B4-BE49-F238E27FC236}">
                <a16:creationId xmlns:a16="http://schemas.microsoft.com/office/drawing/2014/main" id="{8B3553DC-0341-4655-90DA-F96C3068D893}"/>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BD95D1F1-2ACF-4C27-9C89-A5B41C6748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sz="1000" dirty="0">
              <a:latin typeface="Arial" panose="020B0604020202020204" pitchFamily="34" charset="0"/>
              <a:cs typeface="Arial" panose="020B0604020202020204" pitchFamily="34" charset="0"/>
            </a:endParaRPr>
          </a:p>
          <a:p>
            <a:pPr eaLnBrk="1" hangingPunct="1"/>
            <a:r>
              <a:rPr lang="en-AU" altLang="en-US" sz="1000" dirty="0">
                <a:latin typeface="Arial" panose="020B0604020202020204" pitchFamily="34" charset="0"/>
                <a:cs typeface="Arial" panose="020B0604020202020204" pitchFamily="34" charset="0"/>
              </a:rPr>
              <a:t>. </a:t>
            </a:r>
          </a:p>
          <a:p>
            <a:pPr eaLnBrk="1" hangingPunct="1"/>
            <a:endParaRPr lang="en-AU" altLang="en-US" sz="1000" dirty="0">
              <a:latin typeface="Arial" panose="020B0604020202020204" pitchFamily="34" charset="0"/>
              <a:cs typeface="Arial" panose="020B0604020202020204" pitchFamily="34" charset="0"/>
            </a:endParaRPr>
          </a:p>
          <a:p>
            <a:pPr eaLnBrk="1" hangingPunct="1"/>
            <a:endParaRPr lang="en-AU" altLang="en-US" sz="1000" dirty="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406E25-7639-4703-8AE0-F15DBCB297ED}" type="slidenum">
              <a:rPr lang="en-US" smtClean="0"/>
              <a:t>11</a:t>
            </a:fld>
            <a:endParaRPr lang="en-US"/>
          </a:p>
        </p:txBody>
      </p:sp>
    </p:spTree>
    <p:extLst>
      <p:ext uri="{BB962C8B-B14F-4D97-AF65-F5344CB8AC3E}">
        <p14:creationId xmlns:p14="http://schemas.microsoft.com/office/powerpoint/2010/main" val="1300965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92D26-1666-479D-B4FE-B5D0C29A41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4A84EA-20FF-4262-9A5A-40E9EB265E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17D7E3-8064-4035-B6DB-4EF6E747053E}"/>
              </a:ext>
            </a:extLst>
          </p:cNvPr>
          <p:cNvSpPr>
            <a:spLocks noGrp="1"/>
          </p:cNvSpPr>
          <p:nvPr>
            <p:ph type="dt" sz="half" idx="10"/>
          </p:nvPr>
        </p:nvSpPr>
        <p:spPr/>
        <p:txBody>
          <a:bodyPr/>
          <a:lstStyle/>
          <a:p>
            <a:fld id="{B8FA0FF9-E638-4A9B-934D-BD5204D388CF}" type="datetimeFigureOut">
              <a:rPr lang="en-US" smtClean="0"/>
              <a:t>3/29/2021</a:t>
            </a:fld>
            <a:endParaRPr lang="en-US"/>
          </a:p>
        </p:txBody>
      </p:sp>
      <p:sp>
        <p:nvSpPr>
          <p:cNvPr id="5" name="Footer Placeholder 4">
            <a:extLst>
              <a:ext uri="{FF2B5EF4-FFF2-40B4-BE49-F238E27FC236}">
                <a16:creationId xmlns:a16="http://schemas.microsoft.com/office/drawing/2014/main" id="{987E06BF-B9B6-4DC6-AC00-8CDF6E8B3C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A38F9-214E-4C28-9B6C-401B3193C351}"/>
              </a:ext>
            </a:extLst>
          </p:cNvPr>
          <p:cNvSpPr>
            <a:spLocks noGrp="1"/>
          </p:cNvSpPr>
          <p:nvPr>
            <p:ph type="sldNum" sz="quarter" idx="12"/>
          </p:nvPr>
        </p:nvSpPr>
        <p:spPr/>
        <p:txBody>
          <a:bodyPr/>
          <a:lstStyle/>
          <a:p>
            <a:fld id="{82563B51-AB2D-4A06-8EBB-661ED0EA857A}" type="slidenum">
              <a:rPr lang="en-US" smtClean="0"/>
              <a:t>‹#›</a:t>
            </a:fld>
            <a:endParaRPr lang="en-US"/>
          </a:p>
        </p:txBody>
      </p:sp>
    </p:spTree>
    <p:extLst>
      <p:ext uri="{BB962C8B-B14F-4D97-AF65-F5344CB8AC3E}">
        <p14:creationId xmlns:p14="http://schemas.microsoft.com/office/powerpoint/2010/main" val="27167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AA86-B615-4E23-A03A-8534FF8DBE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89B8A2-AC7A-4420-BC84-604CDF59FC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471E0-F9F4-47DE-B56E-2F23D714C9BB}"/>
              </a:ext>
            </a:extLst>
          </p:cNvPr>
          <p:cNvSpPr>
            <a:spLocks noGrp="1"/>
          </p:cNvSpPr>
          <p:nvPr>
            <p:ph type="dt" sz="half" idx="10"/>
          </p:nvPr>
        </p:nvSpPr>
        <p:spPr/>
        <p:txBody>
          <a:bodyPr/>
          <a:lstStyle/>
          <a:p>
            <a:fld id="{B8FA0FF9-E638-4A9B-934D-BD5204D388CF}" type="datetimeFigureOut">
              <a:rPr lang="en-US" smtClean="0"/>
              <a:t>3/29/2021</a:t>
            </a:fld>
            <a:endParaRPr lang="en-US"/>
          </a:p>
        </p:txBody>
      </p:sp>
      <p:sp>
        <p:nvSpPr>
          <p:cNvPr id="5" name="Footer Placeholder 4">
            <a:extLst>
              <a:ext uri="{FF2B5EF4-FFF2-40B4-BE49-F238E27FC236}">
                <a16:creationId xmlns:a16="http://schemas.microsoft.com/office/drawing/2014/main" id="{1117DE76-3A90-4D80-8939-D092178F45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8B530-C434-43CB-BA5F-F9CCF18CFC64}"/>
              </a:ext>
            </a:extLst>
          </p:cNvPr>
          <p:cNvSpPr>
            <a:spLocks noGrp="1"/>
          </p:cNvSpPr>
          <p:nvPr>
            <p:ph type="sldNum" sz="quarter" idx="12"/>
          </p:nvPr>
        </p:nvSpPr>
        <p:spPr/>
        <p:txBody>
          <a:bodyPr/>
          <a:lstStyle/>
          <a:p>
            <a:fld id="{82563B51-AB2D-4A06-8EBB-661ED0EA857A}" type="slidenum">
              <a:rPr lang="en-US" smtClean="0"/>
              <a:t>‹#›</a:t>
            </a:fld>
            <a:endParaRPr lang="en-US"/>
          </a:p>
        </p:txBody>
      </p:sp>
    </p:spTree>
    <p:extLst>
      <p:ext uri="{BB962C8B-B14F-4D97-AF65-F5344CB8AC3E}">
        <p14:creationId xmlns:p14="http://schemas.microsoft.com/office/powerpoint/2010/main" val="180333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698CE-3E00-4DB5-B658-4823941CC8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05D2BB-E2D1-4BC8-92B2-73EFA2E435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D0C5A-444A-42CE-BF22-A340D93AA11A}"/>
              </a:ext>
            </a:extLst>
          </p:cNvPr>
          <p:cNvSpPr>
            <a:spLocks noGrp="1"/>
          </p:cNvSpPr>
          <p:nvPr>
            <p:ph type="dt" sz="half" idx="10"/>
          </p:nvPr>
        </p:nvSpPr>
        <p:spPr/>
        <p:txBody>
          <a:bodyPr/>
          <a:lstStyle/>
          <a:p>
            <a:fld id="{B8FA0FF9-E638-4A9B-934D-BD5204D388CF}" type="datetimeFigureOut">
              <a:rPr lang="en-US" smtClean="0"/>
              <a:t>3/29/2021</a:t>
            </a:fld>
            <a:endParaRPr lang="en-US"/>
          </a:p>
        </p:txBody>
      </p:sp>
      <p:sp>
        <p:nvSpPr>
          <p:cNvPr id="5" name="Footer Placeholder 4">
            <a:extLst>
              <a:ext uri="{FF2B5EF4-FFF2-40B4-BE49-F238E27FC236}">
                <a16:creationId xmlns:a16="http://schemas.microsoft.com/office/drawing/2014/main" id="{8787D20E-58FA-475E-ABDA-B9AAA3769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8C0A6-92FA-441A-BD37-80912D019958}"/>
              </a:ext>
            </a:extLst>
          </p:cNvPr>
          <p:cNvSpPr>
            <a:spLocks noGrp="1"/>
          </p:cNvSpPr>
          <p:nvPr>
            <p:ph type="sldNum" sz="quarter" idx="12"/>
          </p:nvPr>
        </p:nvSpPr>
        <p:spPr/>
        <p:txBody>
          <a:bodyPr/>
          <a:lstStyle/>
          <a:p>
            <a:fld id="{82563B51-AB2D-4A06-8EBB-661ED0EA857A}" type="slidenum">
              <a:rPr lang="en-US" smtClean="0"/>
              <a:t>‹#›</a:t>
            </a:fld>
            <a:endParaRPr lang="en-US"/>
          </a:p>
        </p:txBody>
      </p:sp>
    </p:spTree>
    <p:extLst>
      <p:ext uri="{BB962C8B-B14F-4D97-AF65-F5344CB8AC3E}">
        <p14:creationId xmlns:p14="http://schemas.microsoft.com/office/powerpoint/2010/main" val="3699331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02A80-6B45-4E62-AEDA-75D6CEC19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39857-7992-4876-8DF3-99AFA6EF44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AF2D0-A94C-41C9-B99B-8E8FDAD5136D}"/>
              </a:ext>
            </a:extLst>
          </p:cNvPr>
          <p:cNvSpPr>
            <a:spLocks noGrp="1"/>
          </p:cNvSpPr>
          <p:nvPr>
            <p:ph type="dt" sz="half" idx="10"/>
          </p:nvPr>
        </p:nvSpPr>
        <p:spPr/>
        <p:txBody>
          <a:bodyPr/>
          <a:lstStyle/>
          <a:p>
            <a:fld id="{B8FA0FF9-E638-4A9B-934D-BD5204D388CF}" type="datetimeFigureOut">
              <a:rPr lang="en-US" smtClean="0"/>
              <a:t>3/29/2021</a:t>
            </a:fld>
            <a:endParaRPr lang="en-US"/>
          </a:p>
        </p:txBody>
      </p:sp>
      <p:sp>
        <p:nvSpPr>
          <p:cNvPr id="5" name="Footer Placeholder 4">
            <a:extLst>
              <a:ext uri="{FF2B5EF4-FFF2-40B4-BE49-F238E27FC236}">
                <a16:creationId xmlns:a16="http://schemas.microsoft.com/office/drawing/2014/main" id="{64D70474-27A4-452B-97EA-B2D8E544D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F2D2D-271E-41E1-ACDA-FDE570AB4A94}"/>
              </a:ext>
            </a:extLst>
          </p:cNvPr>
          <p:cNvSpPr>
            <a:spLocks noGrp="1"/>
          </p:cNvSpPr>
          <p:nvPr>
            <p:ph type="sldNum" sz="quarter" idx="12"/>
          </p:nvPr>
        </p:nvSpPr>
        <p:spPr/>
        <p:txBody>
          <a:bodyPr/>
          <a:lstStyle/>
          <a:p>
            <a:fld id="{82563B51-AB2D-4A06-8EBB-661ED0EA857A}" type="slidenum">
              <a:rPr lang="en-US" smtClean="0"/>
              <a:t>‹#›</a:t>
            </a:fld>
            <a:endParaRPr lang="en-US"/>
          </a:p>
        </p:txBody>
      </p:sp>
    </p:spTree>
    <p:extLst>
      <p:ext uri="{BB962C8B-B14F-4D97-AF65-F5344CB8AC3E}">
        <p14:creationId xmlns:p14="http://schemas.microsoft.com/office/powerpoint/2010/main" val="276564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5D44D-3F23-4BC7-9257-546E625104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2E9FA2-0D39-4BAD-ACE8-2C815234B4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18C2A6-D8C8-4A9D-9748-2409421C6932}"/>
              </a:ext>
            </a:extLst>
          </p:cNvPr>
          <p:cNvSpPr>
            <a:spLocks noGrp="1"/>
          </p:cNvSpPr>
          <p:nvPr>
            <p:ph type="dt" sz="half" idx="10"/>
          </p:nvPr>
        </p:nvSpPr>
        <p:spPr/>
        <p:txBody>
          <a:bodyPr/>
          <a:lstStyle/>
          <a:p>
            <a:fld id="{B8FA0FF9-E638-4A9B-934D-BD5204D388CF}" type="datetimeFigureOut">
              <a:rPr lang="en-US" smtClean="0"/>
              <a:t>3/29/2021</a:t>
            </a:fld>
            <a:endParaRPr lang="en-US"/>
          </a:p>
        </p:txBody>
      </p:sp>
      <p:sp>
        <p:nvSpPr>
          <p:cNvPr id="5" name="Footer Placeholder 4">
            <a:extLst>
              <a:ext uri="{FF2B5EF4-FFF2-40B4-BE49-F238E27FC236}">
                <a16:creationId xmlns:a16="http://schemas.microsoft.com/office/drawing/2014/main" id="{0D087D6F-2133-4735-A45F-9551E822C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24186-A25E-4EB3-A255-D9A945276ECA}"/>
              </a:ext>
            </a:extLst>
          </p:cNvPr>
          <p:cNvSpPr>
            <a:spLocks noGrp="1"/>
          </p:cNvSpPr>
          <p:nvPr>
            <p:ph type="sldNum" sz="quarter" idx="12"/>
          </p:nvPr>
        </p:nvSpPr>
        <p:spPr/>
        <p:txBody>
          <a:bodyPr/>
          <a:lstStyle/>
          <a:p>
            <a:fld id="{82563B51-AB2D-4A06-8EBB-661ED0EA857A}" type="slidenum">
              <a:rPr lang="en-US" smtClean="0"/>
              <a:t>‹#›</a:t>
            </a:fld>
            <a:endParaRPr lang="en-US"/>
          </a:p>
        </p:txBody>
      </p:sp>
    </p:spTree>
    <p:extLst>
      <p:ext uri="{BB962C8B-B14F-4D97-AF65-F5344CB8AC3E}">
        <p14:creationId xmlns:p14="http://schemas.microsoft.com/office/powerpoint/2010/main" val="2475299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F421-9319-4337-B595-9C6BAE404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A8651E-6BA5-4368-B3E2-5F95EE2750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6E4778-1C92-43EC-B184-FE09C63BA8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703CDA-F090-4B25-BDFD-C725CCA43F0C}"/>
              </a:ext>
            </a:extLst>
          </p:cNvPr>
          <p:cNvSpPr>
            <a:spLocks noGrp="1"/>
          </p:cNvSpPr>
          <p:nvPr>
            <p:ph type="dt" sz="half" idx="10"/>
          </p:nvPr>
        </p:nvSpPr>
        <p:spPr/>
        <p:txBody>
          <a:bodyPr/>
          <a:lstStyle/>
          <a:p>
            <a:fld id="{B8FA0FF9-E638-4A9B-934D-BD5204D388CF}" type="datetimeFigureOut">
              <a:rPr lang="en-US" smtClean="0"/>
              <a:t>3/29/2021</a:t>
            </a:fld>
            <a:endParaRPr lang="en-US"/>
          </a:p>
        </p:txBody>
      </p:sp>
      <p:sp>
        <p:nvSpPr>
          <p:cNvPr id="6" name="Footer Placeholder 5">
            <a:extLst>
              <a:ext uri="{FF2B5EF4-FFF2-40B4-BE49-F238E27FC236}">
                <a16:creationId xmlns:a16="http://schemas.microsoft.com/office/drawing/2014/main" id="{4B6A5A29-AA04-4543-A626-1EE672838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E6EAFF-E4B2-4140-9702-68996E89EB4A}"/>
              </a:ext>
            </a:extLst>
          </p:cNvPr>
          <p:cNvSpPr>
            <a:spLocks noGrp="1"/>
          </p:cNvSpPr>
          <p:nvPr>
            <p:ph type="sldNum" sz="quarter" idx="12"/>
          </p:nvPr>
        </p:nvSpPr>
        <p:spPr/>
        <p:txBody>
          <a:bodyPr/>
          <a:lstStyle/>
          <a:p>
            <a:fld id="{82563B51-AB2D-4A06-8EBB-661ED0EA857A}" type="slidenum">
              <a:rPr lang="en-US" smtClean="0"/>
              <a:t>‹#›</a:t>
            </a:fld>
            <a:endParaRPr lang="en-US"/>
          </a:p>
        </p:txBody>
      </p:sp>
    </p:spTree>
    <p:extLst>
      <p:ext uri="{BB962C8B-B14F-4D97-AF65-F5344CB8AC3E}">
        <p14:creationId xmlns:p14="http://schemas.microsoft.com/office/powerpoint/2010/main" val="3863112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B239F-56FA-4743-B18D-9793120667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32A01B-8B7E-4953-AC9A-29AC69078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843479-CDBD-44FF-ADF1-C44B8B9591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28012B-65FA-42A5-90EC-3FC8F1F70E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B56C5E-D796-4EDD-8265-706340538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13ACC7-A738-4853-A8C1-2DDB922FB399}"/>
              </a:ext>
            </a:extLst>
          </p:cNvPr>
          <p:cNvSpPr>
            <a:spLocks noGrp="1"/>
          </p:cNvSpPr>
          <p:nvPr>
            <p:ph type="dt" sz="half" idx="10"/>
          </p:nvPr>
        </p:nvSpPr>
        <p:spPr/>
        <p:txBody>
          <a:bodyPr/>
          <a:lstStyle/>
          <a:p>
            <a:fld id="{B8FA0FF9-E638-4A9B-934D-BD5204D388CF}" type="datetimeFigureOut">
              <a:rPr lang="en-US" smtClean="0"/>
              <a:t>3/29/2021</a:t>
            </a:fld>
            <a:endParaRPr lang="en-US"/>
          </a:p>
        </p:txBody>
      </p:sp>
      <p:sp>
        <p:nvSpPr>
          <p:cNvPr id="8" name="Footer Placeholder 7">
            <a:extLst>
              <a:ext uri="{FF2B5EF4-FFF2-40B4-BE49-F238E27FC236}">
                <a16:creationId xmlns:a16="http://schemas.microsoft.com/office/drawing/2014/main" id="{8E20C9FB-4412-4683-A158-CC83330439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D90C6D-3E51-4D26-B169-DCFBF291AB0A}"/>
              </a:ext>
            </a:extLst>
          </p:cNvPr>
          <p:cNvSpPr>
            <a:spLocks noGrp="1"/>
          </p:cNvSpPr>
          <p:nvPr>
            <p:ph type="sldNum" sz="quarter" idx="12"/>
          </p:nvPr>
        </p:nvSpPr>
        <p:spPr/>
        <p:txBody>
          <a:bodyPr/>
          <a:lstStyle/>
          <a:p>
            <a:fld id="{82563B51-AB2D-4A06-8EBB-661ED0EA857A}" type="slidenum">
              <a:rPr lang="en-US" smtClean="0"/>
              <a:t>‹#›</a:t>
            </a:fld>
            <a:endParaRPr lang="en-US"/>
          </a:p>
        </p:txBody>
      </p:sp>
    </p:spTree>
    <p:extLst>
      <p:ext uri="{BB962C8B-B14F-4D97-AF65-F5344CB8AC3E}">
        <p14:creationId xmlns:p14="http://schemas.microsoft.com/office/powerpoint/2010/main" val="3445295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989E-2863-4768-A9E3-3B2777AEE8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97CB47-0069-43AD-A773-2DC804044778}"/>
              </a:ext>
            </a:extLst>
          </p:cNvPr>
          <p:cNvSpPr>
            <a:spLocks noGrp="1"/>
          </p:cNvSpPr>
          <p:nvPr>
            <p:ph type="dt" sz="half" idx="10"/>
          </p:nvPr>
        </p:nvSpPr>
        <p:spPr/>
        <p:txBody>
          <a:bodyPr/>
          <a:lstStyle/>
          <a:p>
            <a:fld id="{B8FA0FF9-E638-4A9B-934D-BD5204D388CF}" type="datetimeFigureOut">
              <a:rPr lang="en-US" smtClean="0"/>
              <a:t>3/29/2021</a:t>
            </a:fld>
            <a:endParaRPr lang="en-US"/>
          </a:p>
        </p:txBody>
      </p:sp>
      <p:sp>
        <p:nvSpPr>
          <p:cNvPr id="4" name="Footer Placeholder 3">
            <a:extLst>
              <a:ext uri="{FF2B5EF4-FFF2-40B4-BE49-F238E27FC236}">
                <a16:creationId xmlns:a16="http://schemas.microsoft.com/office/drawing/2014/main" id="{2CB30D8F-C70F-4C42-A784-47528D112D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3A04FC-872F-48A2-95A9-B23EFCF8758B}"/>
              </a:ext>
            </a:extLst>
          </p:cNvPr>
          <p:cNvSpPr>
            <a:spLocks noGrp="1"/>
          </p:cNvSpPr>
          <p:nvPr>
            <p:ph type="sldNum" sz="quarter" idx="12"/>
          </p:nvPr>
        </p:nvSpPr>
        <p:spPr/>
        <p:txBody>
          <a:bodyPr/>
          <a:lstStyle/>
          <a:p>
            <a:fld id="{82563B51-AB2D-4A06-8EBB-661ED0EA857A}" type="slidenum">
              <a:rPr lang="en-US" smtClean="0"/>
              <a:t>‹#›</a:t>
            </a:fld>
            <a:endParaRPr lang="en-US"/>
          </a:p>
        </p:txBody>
      </p:sp>
    </p:spTree>
    <p:extLst>
      <p:ext uri="{BB962C8B-B14F-4D97-AF65-F5344CB8AC3E}">
        <p14:creationId xmlns:p14="http://schemas.microsoft.com/office/powerpoint/2010/main" val="1497221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C02900-B399-4DB6-9211-9367FED05269}"/>
              </a:ext>
            </a:extLst>
          </p:cNvPr>
          <p:cNvSpPr>
            <a:spLocks noGrp="1"/>
          </p:cNvSpPr>
          <p:nvPr>
            <p:ph type="dt" sz="half" idx="10"/>
          </p:nvPr>
        </p:nvSpPr>
        <p:spPr/>
        <p:txBody>
          <a:bodyPr/>
          <a:lstStyle/>
          <a:p>
            <a:fld id="{B8FA0FF9-E638-4A9B-934D-BD5204D388CF}" type="datetimeFigureOut">
              <a:rPr lang="en-US" smtClean="0"/>
              <a:t>3/29/2021</a:t>
            </a:fld>
            <a:endParaRPr lang="en-US"/>
          </a:p>
        </p:txBody>
      </p:sp>
      <p:sp>
        <p:nvSpPr>
          <p:cNvPr id="3" name="Footer Placeholder 2">
            <a:extLst>
              <a:ext uri="{FF2B5EF4-FFF2-40B4-BE49-F238E27FC236}">
                <a16:creationId xmlns:a16="http://schemas.microsoft.com/office/drawing/2014/main" id="{4E935BA7-7207-4226-9CBE-B581D038FE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EEB410-C40F-4980-BC51-FBE0B6FBE61D}"/>
              </a:ext>
            </a:extLst>
          </p:cNvPr>
          <p:cNvSpPr>
            <a:spLocks noGrp="1"/>
          </p:cNvSpPr>
          <p:nvPr>
            <p:ph type="sldNum" sz="quarter" idx="12"/>
          </p:nvPr>
        </p:nvSpPr>
        <p:spPr/>
        <p:txBody>
          <a:bodyPr/>
          <a:lstStyle/>
          <a:p>
            <a:fld id="{82563B51-AB2D-4A06-8EBB-661ED0EA857A}" type="slidenum">
              <a:rPr lang="en-US" smtClean="0"/>
              <a:t>‹#›</a:t>
            </a:fld>
            <a:endParaRPr lang="en-US"/>
          </a:p>
        </p:txBody>
      </p:sp>
    </p:spTree>
    <p:extLst>
      <p:ext uri="{BB962C8B-B14F-4D97-AF65-F5344CB8AC3E}">
        <p14:creationId xmlns:p14="http://schemas.microsoft.com/office/powerpoint/2010/main" val="5159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0F36-0174-4DA1-8C53-29AB403F3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2795AD-6921-477D-BC64-13F1F85376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4693C-1658-484E-9829-7ACB7F5E2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DC089A-6A00-428C-BAF8-6A5915DFB108}"/>
              </a:ext>
            </a:extLst>
          </p:cNvPr>
          <p:cNvSpPr>
            <a:spLocks noGrp="1"/>
          </p:cNvSpPr>
          <p:nvPr>
            <p:ph type="dt" sz="half" idx="10"/>
          </p:nvPr>
        </p:nvSpPr>
        <p:spPr/>
        <p:txBody>
          <a:bodyPr/>
          <a:lstStyle/>
          <a:p>
            <a:fld id="{B8FA0FF9-E638-4A9B-934D-BD5204D388CF}" type="datetimeFigureOut">
              <a:rPr lang="en-US" smtClean="0"/>
              <a:t>3/29/2021</a:t>
            </a:fld>
            <a:endParaRPr lang="en-US"/>
          </a:p>
        </p:txBody>
      </p:sp>
      <p:sp>
        <p:nvSpPr>
          <p:cNvPr id="6" name="Footer Placeholder 5">
            <a:extLst>
              <a:ext uri="{FF2B5EF4-FFF2-40B4-BE49-F238E27FC236}">
                <a16:creationId xmlns:a16="http://schemas.microsoft.com/office/drawing/2014/main" id="{36000545-C973-4340-B118-5DCEC2FBFE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CB036-0994-41B6-8AC9-F5D440F8EBBF}"/>
              </a:ext>
            </a:extLst>
          </p:cNvPr>
          <p:cNvSpPr>
            <a:spLocks noGrp="1"/>
          </p:cNvSpPr>
          <p:nvPr>
            <p:ph type="sldNum" sz="quarter" idx="12"/>
          </p:nvPr>
        </p:nvSpPr>
        <p:spPr/>
        <p:txBody>
          <a:bodyPr/>
          <a:lstStyle/>
          <a:p>
            <a:fld id="{82563B51-AB2D-4A06-8EBB-661ED0EA857A}" type="slidenum">
              <a:rPr lang="en-US" smtClean="0"/>
              <a:t>‹#›</a:t>
            </a:fld>
            <a:endParaRPr lang="en-US"/>
          </a:p>
        </p:txBody>
      </p:sp>
    </p:spTree>
    <p:extLst>
      <p:ext uri="{BB962C8B-B14F-4D97-AF65-F5344CB8AC3E}">
        <p14:creationId xmlns:p14="http://schemas.microsoft.com/office/powerpoint/2010/main" val="194603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5660C-3A43-4A3A-9797-1E5C7367E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46522D-5B29-4C77-AB6C-7A028915B9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79CD2B-C84C-412C-B493-D95F1FAB8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6C3432-C3DF-451B-A7EE-3E02095CC3E2}"/>
              </a:ext>
            </a:extLst>
          </p:cNvPr>
          <p:cNvSpPr>
            <a:spLocks noGrp="1"/>
          </p:cNvSpPr>
          <p:nvPr>
            <p:ph type="dt" sz="half" idx="10"/>
          </p:nvPr>
        </p:nvSpPr>
        <p:spPr/>
        <p:txBody>
          <a:bodyPr/>
          <a:lstStyle/>
          <a:p>
            <a:fld id="{B8FA0FF9-E638-4A9B-934D-BD5204D388CF}" type="datetimeFigureOut">
              <a:rPr lang="en-US" smtClean="0"/>
              <a:t>3/29/2021</a:t>
            </a:fld>
            <a:endParaRPr lang="en-US"/>
          </a:p>
        </p:txBody>
      </p:sp>
      <p:sp>
        <p:nvSpPr>
          <p:cNvPr id="6" name="Footer Placeholder 5">
            <a:extLst>
              <a:ext uri="{FF2B5EF4-FFF2-40B4-BE49-F238E27FC236}">
                <a16:creationId xmlns:a16="http://schemas.microsoft.com/office/drawing/2014/main" id="{1146D41F-FD56-45B5-B96E-9A76CBEF3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C92A34-0F37-4F4B-B13E-8F62AAB26008}"/>
              </a:ext>
            </a:extLst>
          </p:cNvPr>
          <p:cNvSpPr>
            <a:spLocks noGrp="1"/>
          </p:cNvSpPr>
          <p:nvPr>
            <p:ph type="sldNum" sz="quarter" idx="12"/>
          </p:nvPr>
        </p:nvSpPr>
        <p:spPr/>
        <p:txBody>
          <a:bodyPr/>
          <a:lstStyle/>
          <a:p>
            <a:fld id="{82563B51-AB2D-4A06-8EBB-661ED0EA857A}" type="slidenum">
              <a:rPr lang="en-US" smtClean="0"/>
              <a:t>‹#›</a:t>
            </a:fld>
            <a:endParaRPr lang="en-US"/>
          </a:p>
        </p:txBody>
      </p:sp>
    </p:spTree>
    <p:extLst>
      <p:ext uri="{BB962C8B-B14F-4D97-AF65-F5344CB8AC3E}">
        <p14:creationId xmlns:p14="http://schemas.microsoft.com/office/powerpoint/2010/main" val="3071448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53CBB2-E141-4AF3-B5A1-66B4E58F7C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F303D8-BA64-46CC-8FCE-BEFC3EE653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81EF36-7B00-464F-BE52-0B582F8EFC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A0FF9-E638-4A9B-934D-BD5204D388CF}" type="datetimeFigureOut">
              <a:rPr lang="en-US" smtClean="0"/>
              <a:t>3/29/2021</a:t>
            </a:fld>
            <a:endParaRPr lang="en-US"/>
          </a:p>
        </p:txBody>
      </p:sp>
      <p:sp>
        <p:nvSpPr>
          <p:cNvPr id="5" name="Footer Placeholder 4">
            <a:extLst>
              <a:ext uri="{FF2B5EF4-FFF2-40B4-BE49-F238E27FC236}">
                <a16:creationId xmlns:a16="http://schemas.microsoft.com/office/drawing/2014/main" id="{C5510E2A-E288-4B0B-9C93-BB3EBD7E0C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2FAD69-9523-4129-81E7-181FD8869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63B51-AB2D-4A06-8EBB-661ED0EA857A}" type="slidenum">
              <a:rPr lang="en-US" smtClean="0"/>
              <a:t>‹#›</a:t>
            </a:fld>
            <a:endParaRPr lang="en-US"/>
          </a:p>
        </p:txBody>
      </p:sp>
    </p:spTree>
    <p:extLst>
      <p:ext uri="{BB962C8B-B14F-4D97-AF65-F5344CB8AC3E}">
        <p14:creationId xmlns:p14="http://schemas.microsoft.com/office/powerpoint/2010/main" val="1812359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E2F156E0-16E9-45FC-B003-0777712886A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69FCF-7D29-4C03-A88E-BDB72FE6E5B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Neuromuscular junction and types of action potential </a:t>
            </a:r>
          </a:p>
        </p:txBody>
      </p:sp>
      <p:sp>
        <p:nvSpPr>
          <p:cNvPr id="3" name="Subtitle 2">
            <a:extLst>
              <a:ext uri="{FF2B5EF4-FFF2-40B4-BE49-F238E27FC236}">
                <a16:creationId xmlns:a16="http://schemas.microsoft.com/office/drawing/2014/main" id="{02978F5F-6B03-4404-ACD0-62D60204035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Dr. Arwa rawashdeh </a:t>
            </a:r>
          </a:p>
        </p:txBody>
      </p:sp>
    </p:spTree>
    <p:extLst>
      <p:ext uri="{BB962C8B-B14F-4D97-AF65-F5344CB8AC3E}">
        <p14:creationId xmlns:p14="http://schemas.microsoft.com/office/powerpoint/2010/main" val="302107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F9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71625F-DB42-4392-8A3A-60A362E01BE8}"/>
              </a:ext>
            </a:extLst>
          </p:cNvPr>
          <p:cNvSpPr txBox="1"/>
          <p:nvPr/>
        </p:nvSpPr>
        <p:spPr>
          <a:xfrm>
            <a:off x="8622370" y="618681"/>
            <a:ext cx="3569630" cy="47945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a:solidFill>
                  <a:srgbClr val="FFFFFF"/>
                </a:solidFill>
                <a:latin typeface="+mj-lt"/>
                <a:ea typeface="+mj-ea"/>
                <a:cs typeface="+mj-cs"/>
              </a:rPr>
              <a:t>Myelinated nerve fiber versus unmyelinated </a:t>
            </a:r>
          </a:p>
        </p:txBody>
      </p:sp>
      <p:sp>
        <p:nvSpPr>
          <p:cNvPr id="7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6">
            <a:extLst>
              <a:ext uri="{FF2B5EF4-FFF2-40B4-BE49-F238E27FC236}">
                <a16:creationId xmlns:a16="http://schemas.microsoft.com/office/drawing/2014/main" id="{AF616B25-3362-472B-AE4C-28CF2C7B1B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12" r="7042"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20C988C-FAAD-4B22-8BA7-6B5DEFD8D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D45A81-E4F2-4CBB-97A6-CED3EFDE7746}"/>
              </a:ext>
            </a:extLst>
          </p:cNvPr>
          <p:cNvSpPr>
            <a:spLocks noGrp="1"/>
          </p:cNvSpPr>
          <p:nvPr>
            <p:ph type="title"/>
          </p:nvPr>
        </p:nvSpPr>
        <p:spPr>
          <a:xfrm>
            <a:off x="876638" y="0"/>
            <a:ext cx="5114150" cy="1325563"/>
          </a:xfrm>
        </p:spPr>
        <p:txBody>
          <a:bodyPr>
            <a:normAutofit/>
          </a:bodyPr>
          <a:lstStyle/>
          <a:p>
            <a:r>
              <a:rPr lang="en-US" sz="2800" dirty="0"/>
              <a:t>Propagation along the nerve fiber</a:t>
            </a:r>
            <a:br>
              <a:rPr lang="en-US" sz="2800" dirty="0"/>
            </a:br>
            <a:r>
              <a:rPr lang="en-US" sz="2800" dirty="0"/>
              <a:t>Continuous conduction </a:t>
            </a:r>
            <a:br>
              <a:rPr lang="en-US" sz="2800" dirty="0"/>
            </a:br>
            <a:endParaRPr lang="en-US" sz="2800" dirty="0"/>
          </a:p>
        </p:txBody>
      </p:sp>
      <p:sp>
        <p:nvSpPr>
          <p:cNvPr id="3" name="Content Placeholder 2">
            <a:extLst>
              <a:ext uri="{FF2B5EF4-FFF2-40B4-BE49-F238E27FC236}">
                <a16:creationId xmlns:a16="http://schemas.microsoft.com/office/drawing/2014/main" id="{F1396EB5-8143-4172-B418-F24D090212AB}"/>
              </a:ext>
            </a:extLst>
          </p:cNvPr>
          <p:cNvSpPr>
            <a:spLocks noGrp="1"/>
          </p:cNvSpPr>
          <p:nvPr>
            <p:ph idx="1"/>
          </p:nvPr>
        </p:nvSpPr>
        <p:spPr>
          <a:xfrm>
            <a:off x="0" y="1330986"/>
            <a:ext cx="8405926" cy="5527014"/>
          </a:xfrm>
        </p:spPr>
        <p:txBody>
          <a:bodyPr>
            <a:normAutofit lnSpcReduction="10000"/>
          </a:bodyPr>
          <a:lstStyle/>
          <a:p>
            <a:r>
              <a:rPr lang="en-US" sz="1800"/>
              <a:t>The action potential in unmyelinated cells .</a:t>
            </a:r>
          </a:p>
          <a:p>
            <a:r>
              <a:rPr lang="en-US" sz="1800"/>
              <a:t> As the action potential travels along the nerve fiber the sodium channels start to open and replicate again and again along the nerve fiber and the repolarization will begin to develop in first depolarized area just before the adjacent area  and the term is given here is continuous conduction .  </a:t>
            </a:r>
          </a:p>
          <a:p>
            <a:endParaRPr lang="en-US" sz="1800"/>
          </a:p>
          <a:p>
            <a:r>
              <a:rPr lang="en-US" sz="1800"/>
              <a:t>The action potential generated on the membrane of the neuron at axon hillock</a:t>
            </a:r>
          </a:p>
          <a:p>
            <a:endParaRPr lang="en-US" sz="1800"/>
          </a:p>
          <a:p>
            <a:r>
              <a:rPr lang="en-US" sz="1800"/>
              <a:t>1. Before any stimulus is applied ; the membrane is negatively charged compared to the outside</a:t>
            </a:r>
          </a:p>
          <a:p>
            <a:r>
              <a:rPr lang="en-US" sz="1800"/>
              <a:t>2. Applying the stimulus would reverse the charge and become positive compared to the  outside </a:t>
            </a:r>
            <a:br>
              <a:rPr lang="en-US" sz="1800"/>
            </a:br>
            <a:r>
              <a:rPr lang="en-US" sz="1800"/>
              <a:t>the increasing  in positivity inside the stimulus area  would stimulate adjacent area and open Na gated channels in that area</a:t>
            </a:r>
          </a:p>
          <a:p>
            <a:r>
              <a:rPr lang="en-US" sz="1800"/>
              <a:t>3.At the same time when Na gated channels open in the adjacent area  the Na gated channels would close and K gated channels would open in the stimulus area </a:t>
            </a:r>
          </a:p>
          <a:p>
            <a:endParaRPr lang="en-US" sz="1800"/>
          </a:p>
          <a:p>
            <a:r>
              <a:rPr lang="en-US" sz="1800"/>
              <a:t>4. The domain effects continues this way again and again away from  soma </a:t>
            </a:r>
          </a:p>
          <a:p>
            <a:endParaRPr lang="en-US" sz="1100" dirty="0"/>
          </a:p>
          <a:p>
            <a:endParaRPr lang="en-US" sz="1100" dirty="0"/>
          </a:p>
        </p:txBody>
      </p:sp>
      <p:sp>
        <p:nvSpPr>
          <p:cNvPr id="37" name="Oval 3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2635" y="2507215"/>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Arc 3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432189" flipV="1">
            <a:off x="7537061" y="1878543"/>
            <a:ext cx="4592562" cy="4592562"/>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a:extLst>
              <a:ext uri="{FF2B5EF4-FFF2-40B4-BE49-F238E27FC236}">
                <a16:creationId xmlns:a16="http://schemas.microsoft.com/office/drawing/2014/main" id="{BDA28338-A141-4229-992E-F9341DB6CDE1}"/>
              </a:ext>
            </a:extLst>
          </p:cNvPr>
          <p:cNvPicPr>
            <a:picLocks noChangeAspect="1"/>
          </p:cNvPicPr>
          <p:nvPr/>
        </p:nvPicPr>
        <p:blipFill>
          <a:blip r:embed="rId3"/>
          <a:stretch>
            <a:fillRect/>
          </a:stretch>
        </p:blipFill>
        <p:spPr>
          <a:xfrm>
            <a:off x="8758288" y="373946"/>
            <a:ext cx="1994347" cy="2271020"/>
          </a:xfrm>
          <a:custGeom>
            <a:avLst/>
            <a:gdLst/>
            <a:ahLst/>
            <a:cxnLst/>
            <a:rect l="l" t="t" r="r" b="b"/>
            <a:pathLst>
              <a:path w="2185353" h="2064564">
                <a:moveTo>
                  <a:pt x="65529" y="0"/>
                </a:moveTo>
                <a:lnTo>
                  <a:pt x="2119824" y="0"/>
                </a:lnTo>
                <a:cubicBezTo>
                  <a:pt x="2156015" y="0"/>
                  <a:pt x="2185353" y="29338"/>
                  <a:pt x="2185353" y="65529"/>
                </a:cubicBezTo>
                <a:lnTo>
                  <a:pt x="2185353" y="1999035"/>
                </a:lnTo>
                <a:cubicBezTo>
                  <a:pt x="2185353" y="2035226"/>
                  <a:pt x="2156015" y="2064564"/>
                  <a:pt x="2119824" y="2064564"/>
                </a:cubicBezTo>
                <a:lnTo>
                  <a:pt x="65529" y="2064564"/>
                </a:lnTo>
                <a:cubicBezTo>
                  <a:pt x="29338" y="2064564"/>
                  <a:pt x="0" y="2035226"/>
                  <a:pt x="0" y="1999035"/>
                </a:cubicBezTo>
                <a:lnTo>
                  <a:pt x="0" y="65529"/>
                </a:lnTo>
                <a:cubicBezTo>
                  <a:pt x="0" y="29338"/>
                  <a:pt x="29338" y="0"/>
                  <a:pt x="65529" y="0"/>
                </a:cubicBezTo>
                <a:close/>
              </a:path>
            </a:pathLst>
          </a:custGeom>
        </p:spPr>
      </p:pic>
      <p:pic>
        <p:nvPicPr>
          <p:cNvPr id="7" name="Picture 6">
            <a:extLst>
              <a:ext uri="{FF2B5EF4-FFF2-40B4-BE49-F238E27FC236}">
                <a16:creationId xmlns:a16="http://schemas.microsoft.com/office/drawing/2014/main" id="{5CDB88DA-574D-40A5-80CE-34492C8F351B}"/>
              </a:ext>
            </a:extLst>
          </p:cNvPr>
          <p:cNvPicPr>
            <a:picLocks noChangeAspect="1"/>
          </p:cNvPicPr>
          <p:nvPr/>
        </p:nvPicPr>
        <p:blipFill>
          <a:blip r:embed="rId4"/>
          <a:stretch>
            <a:fillRect/>
          </a:stretch>
        </p:blipFill>
        <p:spPr>
          <a:xfrm>
            <a:off x="8405926" y="3038734"/>
            <a:ext cx="2987191" cy="2604686"/>
          </a:xfrm>
          <a:custGeom>
            <a:avLst/>
            <a:gdLst/>
            <a:ahLst/>
            <a:cxnLst/>
            <a:rect l="l" t="t" r="r" b="b"/>
            <a:pathLst>
              <a:path w="2185353" h="2064564">
                <a:moveTo>
                  <a:pt x="65529" y="0"/>
                </a:moveTo>
                <a:lnTo>
                  <a:pt x="2119824" y="0"/>
                </a:lnTo>
                <a:cubicBezTo>
                  <a:pt x="2156015" y="0"/>
                  <a:pt x="2185353" y="29338"/>
                  <a:pt x="2185353" y="65529"/>
                </a:cubicBezTo>
                <a:lnTo>
                  <a:pt x="2185353" y="1999035"/>
                </a:lnTo>
                <a:cubicBezTo>
                  <a:pt x="2185353" y="2035226"/>
                  <a:pt x="2156015" y="2064564"/>
                  <a:pt x="2119824" y="2064564"/>
                </a:cubicBezTo>
                <a:lnTo>
                  <a:pt x="65529" y="2064564"/>
                </a:lnTo>
                <a:cubicBezTo>
                  <a:pt x="29338" y="2064564"/>
                  <a:pt x="0" y="2035226"/>
                  <a:pt x="0" y="1999035"/>
                </a:cubicBezTo>
                <a:lnTo>
                  <a:pt x="0" y="65529"/>
                </a:lnTo>
                <a:cubicBezTo>
                  <a:pt x="0" y="29338"/>
                  <a:pt x="29338" y="0"/>
                  <a:pt x="65529" y="0"/>
                </a:cubicBezTo>
                <a:close/>
              </a:path>
            </a:pathLst>
          </a:custGeom>
        </p:spPr>
      </p:pic>
    </p:spTree>
    <p:extLst>
      <p:ext uri="{BB962C8B-B14F-4D97-AF65-F5344CB8AC3E}">
        <p14:creationId xmlns:p14="http://schemas.microsoft.com/office/powerpoint/2010/main" val="2283110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1C574E90-1949-4924-B663-AEA13DB79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6960" cy="385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31252-B3CC-4F19-90C2-0234B75D5FEC}"/>
              </a:ext>
            </a:extLst>
          </p:cNvPr>
          <p:cNvSpPr>
            <a:spLocks noGrp="1"/>
          </p:cNvSpPr>
          <p:nvPr>
            <p:ph type="title"/>
          </p:nvPr>
        </p:nvSpPr>
        <p:spPr>
          <a:xfrm>
            <a:off x="701344" y="710273"/>
            <a:ext cx="4352315" cy="2813320"/>
          </a:xfrm>
        </p:spPr>
        <p:txBody>
          <a:bodyPr vert="horz" lIns="91440" tIns="45720" rIns="91440" bIns="45720" rtlCol="0" anchor="ctr">
            <a:normAutofit/>
          </a:bodyPr>
          <a:lstStyle/>
          <a:p>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the action potential doesn't move back to the body cells this is because the region before the depolarized section in absolute refractory period ( closing the activated gated channels)  ; and would never be stimulated again until repolarization is complete </a:t>
            </a:r>
          </a:p>
        </p:txBody>
      </p:sp>
      <p:sp>
        <p:nvSpPr>
          <p:cNvPr id="70" name="Rectangle 6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6484" cy="3854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9CF1CD8B-D430-49E7-8630-84152C414E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528" y="73152"/>
            <a:ext cx="1178966" cy="232963"/>
            <a:chOff x="7763256" y="73152"/>
            <a:chExt cx="1178966" cy="232963"/>
          </a:xfrm>
        </p:grpSpPr>
        <p:sp>
          <p:nvSpPr>
            <p:cNvPr id="73" name="Rectangle 64">
              <a:extLst>
                <a:ext uri="{FF2B5EF4-FFF2-40B4-BE49-F238E27FC236}">
                  <a16:creationId xmlns:a16="http://schemas.microsoft.com/office/drawing/2014/main" id="{1F5B8298-9AB4-45B4-B28E-C8C1A26440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6">
              <a:extLst>
                <a:ext uri="{FF2B5EF4-FFF2-40B4-BE49-F238E27FC236}">
                  <a16:creationId xmlns:a16="http://schemas.microsoft.com/office/drawing/2014/main" id="{100AEF19-4AE6-42BE-81E6-95700DB853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4">
              <a:extLst>
                <a:ext uri="{FF2B5EF4-FFF2-40B4-BE49-F238E27FC236}">
                  <a16:creationId xmlns:a16="http://schemas.microsoft.com/office/drawing/2014/main" id="{1192B5C1-AE13-49EA-82FD-F3C3BC02A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6">
              <a:extLst>
                <a:ext uri="{FF2B5EF4-FFF2-40B4-BE49-F238E27FC236}">
                  <a16:creationId xmlns:a16="http://schemas.microsoft.com/office/drawing/2014/main" id="{713612B5-8E9D-4FEF-86B9-52A0FABD8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4">
              <a:extLst>
                <a:ext uri="{FF2B5EF4-FFF2-40B4-BE49-F238E27FC236}">
                  <a16:creationId xmlns:a16="http://schemas.microsoft.com/office/drawing/2014/main" id="{14FC746D-B820-44A3-B1B3-53B690BC2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6">
              <a:extLst>
                <a:ext uri="{FF2B5EF4-FFF2-40B4-BE49-F238E27FC236}">
                  <a16:creationId xmlns:a16="http://schemas.microsoft.com/office/drawing/2014/main" id="{8778550A-567F-40F6-A77F-2E2B50175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4">
              <a:extLst>
                <a:ext uri="{FF2B5EF4-FFF2-40B4-BE49-F238E27FC236}">
                  <a16:creationId xmlns:a16="http://schemas.microsoft.com/office/drawing/2014/main" id="{C28C989E-85FD-4D1C-AF77-82F4B985FD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58FDDCED-5FC6-4B14-A0E2-DF4310ED9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4">
              <a:extLst>
                <a:ext uri="{FF2B5EF4-FFF2-40B4-BE49-F238E27FC236}">
                  <a16:creationId xmlns:a16="http://schemas.microsoft.com/office/drawing/2014/main" id="{E80E854B-CCEB-4CEF-B465-561C4C872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02BED26F-9C32-4DF8-8739-D89F6F059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4">
              <a:extLst>
                <a:ext uri="{FF2B5EF4-FFF2-40B4-BE49-F238E27FC236}">
                  <a16:creationId xmlns:a16="http://schemas.microsoft.com/office/drawing/2014/main" id="{CE3B71C9-F500-46F1-8D17-C3EF4DA5F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6">
              <a:extLst>
                <a:ext uri="{FF2B5EF4-FFF2-40B4-BE49-F238E27FC236}">
                  <a16:creationId xmlns:a16="http://schemas.microsoft.com/office/drawing/2014/main" id="{C14431D0-29B6-473C-B2FD-4661864DA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4">
              <a:extLst>
                <a:ext uri="{FF2B5EF4-FFF2-40B4-BE49-F238E27FC236}">
                  <a16:creationId xmlns:a16="http://schemas.microsoft.com/office/drawing/2014/main" id="{D10457BA-9444-4642-861C-78120DD8D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6">
              <a:extLst>
                <a:ext uri="{FF2B5EF4-FFF2-40B4-BE49-F238E27FC236}">
                  <a16:creationId xmlns:a16="http://schemas.microsoft.com/office/drawing/2014/main" id="{27C95C30-0364-4C32-B686-0C366086A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4">
              <a:extLst>
                <a:ext uri="{FF2B5EF4-FFF2-40B4-BE49-F238E27FC236}">
                  <a16:creationId xmlns:a16="http://schemas.microsoft.com/office/drawing/2014/main" id="{A0BDEDBA-CA15-41EE-B2C6-8A973B5E6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6">
              <a:extLst>
                <a:ext uri="{FF2B5EF4-FFF2-40B4-BE49-F238E27FC236}">
                  <a16:creationId xmlns:a16="http://schemas.microsoft.com/office/drawing/2014/main" id="{702B9007-982C-4F69-A443-B07F3BEFD6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4">
              <a:extLst>
                <a:ext uri="{FF2B5EF4-FFF2-40B4-BE49-F238E27FC236}">
                  <a16:creationId xmlns:a16="http://schemas.microsoft.com/office/drawing/2014/main" id="{28596B48-F33B-451E-8C2D-3525B3387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6">
              <a:extLst>
                <a:ext uri="{FF2B5EF4-FFF2-40B4-BE49-F238E27FC236}">
                  <a16:creationId xmlns:a16="http://schemas.microsoft.com/office/drawing/2014/main" id="{4B493BB9-A171-4B97-B05A-187E03FFA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4">
              <a:extLst>
                <a:ext uri="{FF2B5EF4-FFF2-40B4-BE49-F238E27FC236}">
                  <a16:creationId xmlns:a16="http://schemas.microsoft.com/office/drawing/2014/main" id="{973B8111-A5EB-4EE8-9813-8495336F6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6">
              <a:extLst>
                <a:ext uri="{FF2B5EF4-FFF2-40B4-BE49-F238E27FC236}">
                  <a16:creationId xmlns:a16="http://schemas.microsoft.com/office/drawing/2014/main" id="{6A4F8D39-9886-490F-B7A9-3B2693299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a:extLst>
              <a:ext uri="{FF2B5EF4-FFF2-40B4-BE49-F238E27FC236}">
                <a16:creationId xmlns:a16="http://schemas.microsoft.com/office/drawing/2014/main" id="{9C0EB71C-C24E-4E0C-8CD6-0777E9145833}"/>
              </a:ext>
            </a:extLst>
          </p:cNvPr>
          <p:cNvPicPr>
            <a:picLocks noChangeAspect="1"/>
          </p:cNvPicPr>
          <p:nvPr/>
        </p:nvPicPr>
        <p:blipFill>
          <a:blip r:embed="rId2"/>
          <a:stretch>
            <a:fillRect/>
          </a:stretch>
        </p:blipFill>
        <p:spPr>
          <a:xfrm>
            <a:off x="5942569" y="327065"/>
            <a:ext cx="5977881" cy="3272891"/>
          </a:xfrm>
          <a:prstGeom prst="rect">
            <a:avLst/>
          </a:prstGeom>
        </p:spPr>
      </p:pic>
      <p:sp>
        <p:nvSpPr>
          <p:cNvPr id="26" name="TextBox 25">
            <a:extLst>
              <a:ext uri="{FF2B5EF4-FFF2-40B4-BE49-F238E27FC236}">
                <a16:creationId xmlns:a16="http://schemas.microsoft.com/office/drawing/2014/main" id="{24D5E8E5-6BBC-44B8-B9D6-11C61886A2E0}"/>
              </a:ext>
            </a:extLst>
          </p:cNvPr>
          <p:cNvSpPr txBox="1"/>
          <p:nvPr/>
        </p:nvSpPr>
        <p:spPr>
          <a:xfrm>
            <a:off x="731519" y="4099034"/>
            <a:ext cx="10785191" cy="2196771"/>
          </a:xfrm>
          <a:prstGeom prst="rect">
            <a:avLst/>
          </a:prstGeom>
        </p:spPr>
        <p:txBody>
          <a:bodyPr vert="horz" lIns="91440" tIns="45720" rIns="91440" bIns="45720" rtlCol="0" anchor="ctr">
            <a:normAutofit/>
          </a:bodyPr>
          <a:lstStyle/>
          <a:p>
            <a:pPr indent="-228600">
              <a:lnSpc>
                <a:spcPct val="90000"/>
              </a:lnSpc>
              <a:spcBef>
                <a:spcPts val="1000"/>
              </a:spcBef>
              <a:buFont typeface="Arial" panose="020B0604020202020204" pitchFamily="34" charset="0"/>
              <a:buChar char="•"/>
            </a:pPr>
            <a:r>
              <a:rPr lang="en-US" sz="2000"/>
              <a:t>Absolute refractory period </a:t>
            </a:r>
          </a:p>
        </p:txBody>
      </p:sp>
      <p:sp>
        <p:nvSpPr>
          <p:cNvPr id="94" name="Rectangle 9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5"/>
            <a:ext cx="12191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095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7D7D5E3-C311-4EF8-AE24-62C8AB0CCEDC}"/>
              </a:ext>
            </a:extLst>
          </p:cNvPr>
          <p:cNvSpPr>
            <a:spLocks noGrp="1"/>
          </p:cNvSpPr>
          <p:nvPr>
            <p:ph type="title"/>
          </p:nvPr>
        </p:nvSpPr>
        <p:spPr>
          <a:xfrm>
            <a:off x="694765" y="182563"/>
            <a:ext cx="10515600" cy="1325563"/>
          </a:xfrm>
        </p:spPr>
        <p:txBody>
          <a:bodyPr>
            <a:normAutofit/>
          </a:bodyPr>
          <a:lstStyle/>
          <a:p>
            <a:r>
              <a:rPr lang="en-US" dirty="0"/>
              <a:t>Propagation along the unmyelinated fibers </a:t>
            </a:r>
            <a:br>
              <a:rPr lang="en-US" dirty="0"/>
            </a:br>
            <a:r>
              <a:rPr lang="en-US" dirty="0"/>
              <a:t>salutatory conduction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8959AF4-A70A-4EDA-9237-7F4A5BCD90EB}"/>
              </a:ext>
            </a:extLst>
          </p:cNvPr>
          <p:cNvSpPr>
            <a:spLocks noGrp="1"/>
          </p:cNvSpPr>
          <p:nvPr>
            <p:ph idx="1"/>
          </p:nvPr>
        </p:nvSpPr>
        <p:spPr>
          <a:xfrm>
            <a:off x="-1" y="1508126"/>
            <a:ext cx="12188951" cy="5349873"/>
          </a:xfrm>
        </p:spPr>
        <p:txBody>
          <a:bodyPr>
            <a:normAutofit fontScale="92500" lnSpcReduction="20000"/>
          </a:bodyPr>
          <a:lstStyle/>
          <a:p>
            <a:pPr marL="0" indent="0">
              <a:buNone/>
            </a:pPr>
            <a:endParaRPr lang="en-AU" altLang="en-US" sz="1500" dirty="0">
              <a:latin typeface="Arial" panose="020B0604020202020204" pitchFamily="34" charset="0"/>
              <a:cs typeface="Arial" panose="020B0604020202020204" pitchFamily="34" charset="0"/>
            </a:endParaRPr>
          </a:p>
          <a:p>
            <a:pPr marL="0" indent="0">
              <a:buNone/>
            </a:pPr>
            <a:r>
              <a:rPr lang="en-AU" altLang="en-US" dirty="0">
                <a:latin typeface="Times New Roman" panose="02020603050405020304" pitchFamily="18" charset="0"/>
                <a:cs typeface="Times New Roman" panose="02020603050405020304" pitchFamily="18" charset="0"/>
              </a:rPr>
              <a:t>How fast is the action potential in our living cells? Let us compare electrical conduction in a wire which is about 186000miles/sec and in the action potential is 100m/sec in thickest myelinated nerve cell ; in the wire it is electrons moving through a copper wire while in the cells it is moving through cytoplasm thus it is not even comparable</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largest area and the short length the faster is the velocity </a:t>
            </a:r>
          </a:p>
          <a:p>
            <a:r>
              <a:rPr lang="en-AU" altLang="en-US" dirty="0">
                <a:latin typeface="Times New Roman" panose="02020603050405020304" pitchFamily="18" charset="0"/>
                <a:cs typeface="Times New Roman" panose="02020603050405020304" pitchFamily="18" charset="0"/>
              </a:rPr>
              <a:t>Special types of cells called glial cells : macroglia;   </a:t>
            </a:r>
          </a:p>
          <a:p>
            <a:pPr marL="0" indent="0">
              <a:buNone/>
            </a:pPr>
            <a:r>
              <a:rPr lang="en-AU" altLang="en-US" dirty="0">
                <a:latin typeface="Times New Roman" panose="02020603050405020304" pitchFamily="18" charset="0"/>
                <a:cs typeface="Times New Roman" panose="02020603050405020304" pitchFamily="18" charset="0"/>
              </a:rPr>
              <a:t>Oligodendrocytes; if it in the CNS</a:t>
            </a:r>
          </a:p>
          <a:p>
            <a:pPr marL="0" indent="0">
              <a:buNone/>
            </a:pPr>
            <a:r>
              <a:rPr lang="en-AU" altLang="en-US" dirty="0">
                <a:latin typeface="Times New Roman" panose="02020603050405020304" pitchFamily="18" charset="0"/>
                <a:cs typeface="Times New Roman" panose="02020603050405020304" pitchFamily="18" charset="0"/>
              </a:rPr>
              <a:t>Shawn cells ; and if it is around sensory and motor cells in peripheral CNS</a:t>
            </a:r>
          </a:p>
          <a:p>
            <a:pPr marL="0" indent="0">
              <a:buNone/>
            </a:pPr>
            <a:endParaRPr lang="en-AU" altLang="en-US" dirty="0">
              <a:latin typeface="Times New Roman" panose="02020603050405020304" pitchFamily="18" charset="0"/>
              <a:cs typeface="Times New Roman" panose="02020603050405020304" pitchFamily="18" charset="0"/>
            </a:endParaRPr>
          </a:p>
          <a:p>
            <a:pPr marL="0" indent="0">
              <a:buNone/>
            </a:pPr>
            <a:r>
              <a:rPr lang="en-AU" altLang="en-US" dirty="0">
                <a:latin typeface="Times New Roman" panose="02020603050405020304" pitchFamily="18" charset="0"/>
                <a:cs typeface="Times New Roman" panose="02020603050405020304" pitchFamily="18" charset="0"/>
              </a:rPr>
              <a:t>The action potential along the myelinated nerve fibre is only occurring at the nodes of Ranvier this kind of conduction is called salutatory conduction (jumping conduction) thus it is faster than unmyelinated conduction. </a:t>
            </a:r>
          </a:p>
        </p:txBody>
      </p:sp>
    </p:spTree>
    <p:extLst>
      <p:ext uri="{BB962C8B-B14F-4D97-AF65-F5344CB8AC3E}">
        <p14:creationId xmlns:p14="http://schemas.microsoft.com/office/powerpoint/2010/main" val="230703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968897-A656-4506-A3E6-A93F3B3990F1}"/>
              </a:ext>
            </a:extLst>
          </p:cNvPr>
          <p:cNvSpPr>
            <a:spLocks noGrp="1"/>
          </p:cNvSpPr>
          <p:nvPr>
            <p:ph type="title"/>
          </p:nvPr>
        </p:nvSpPr>
        <p:spPr>
          <a:xfrm>
            <a:off x="838200" y="365125"/>
            <a:ext cx="10515600" cy="1325563"/>
          </a:xfrm>
        </p:spPr>
        <p:txBody>
          <a:bodyPr>
            <a:normAutofit/>
          </a:bodyPr>
          <a:lstStyle/>
          <a:p>
            <a:r>
              <a:rPr lang="en-AU" altLang="en-US">
                <a:latin typeface="Arial" panose="020B0604020202020204" pitchFamily="34" charset="0"/>
                <a:cs typeface="Arial" panose="020B0604020202020204" pitchFamily="34" charset="0"/>
              </a:rPr>
              <a:t>Multiple sclerosis (MS) </a:t>
            </a:r>
            <a:endParaRPr lang="en-US" dirty="0"/>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89D4512-B4E0-4049-AAE5-6E0862EB9C7A}"/>
              </a:ext>
            </a:extLst>
          </p:cNvPr>
          <p:cNvSpPr>
            <a:spLocks noGrp="1"/>
          </p:cNvSpPr>
          <p:nvPr>
            <p:ph idx="1"/>
          </p:nvPr>
        </p:nvSpPr>
        <p:spPr>
          <a:xfrm>
            <a:off x="838200" y="1825625"/>
            <a:ext cx="10515600" cy="4351338"/>
          </a:xfrm>
        </p:spPr>
        <p:txBody>
          <a:bodyPr>
            <a:normAutofit/>
          </a:bodyPr>
          <a:lstStyle/>
          <a:p>
            <a:pPr marL="0" indent="0">
              <a:buNone/>
            </a:pPr>
            <a:r>
              <a:rPr lang="en-AU" altLang="en-US" dirty="0">
                <a:latin typeface="Arial" panose="020B0604020202020204" pitchFamily="34" charset="0"/>
                <a:cs typeface="Arial" panose="020B0604020202020204" pitchFamily="34" charset="0"/>
              </a:rPr>
              <a:t>your immune cells attacks your myelinated cells; slowing the action potential in your body; </a:t>
            </a:r>
          </a:p>
          <a:p>
            <a:pPr marL="0" indent="0">
              <a:buNone/>
            </a:pPr>
            <a:endParaRPr lang="en-AU" altLang="en-US" dirty="0">
              <a:latin typeface="Arial" panose="020B0604020202020204" pitchFamily="34" charset="0"/>
              <a:cs typeface="Arial" panose="020B0604020202020204" pitchFamily="34" charset="0"/>
            </a:endParaRPr>
          </a:p>
          <a:p>
            <a:pPr marL="0" indent="0">
              <a:buNone/>
            </a:pPr>
            <a:endParaRPr lang="en-AU" altLang="en-US" dirty="0">
              <a:latin typeface="Arial" panose="020B0604020202020204" pitchFamily="34" charset="0"/>
              <a:cs typeface="Arial" panose="020B0604020202020204" pitchFamily="34" charset="0"/>
            </a:endParaRPr>
          </a:p>
          <a:p>
            <a:pPr marL="0" indent="0">
              <a:buNone/>
            </a:pPr>
            <a:r>
              <a:rPr lang="en-AU" altLang="en-US" dirty="0">
                <a:latin typeface="Arial" panose="020B0604020202020204" pitchFamily="34" charset="0"/>
                <a:cs typeface="Arial" panose="020B0604020202020204" pitchFamily="34" charset="0"/>
              </a:rPr>
              <a:t>it attacks the myelin sheath along the nerve fibre and replaced by fibre tissue (scar tissue  at any injured place you have scar tissue ) this action potential starts to slow down and eventually ceases.</a:t>
            </a:r>
            <a:endParaRPr lang="en-US" dirty="0"/>
          </a:p>
        </p:txBody>
      </p:sp>
    </p:spTree>
    <p:extLst>
      <p:ext uri="{BB962C8B-B14F-4D97-AF65-F5344CB8AC3E}">
        <p14:creationId xmlns:p14="http://schemas.microsoft.com/office/powerpoint/2010/main" val="3031754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8CBDF-27A9-4C20-B146-755E0FAE95D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Neuro muscular junction (NM)</a:t>
            </a:r>
          </a:p>
        </p:txBody>
      </p:sp>
      <p:pic>
        <p:nvPicPr>
          <p:cNvPr id="5" name="Content Placeholder 4">
            <a:extLst>
              <a:ext uri="{FF2B5EF4-FFF2-40B4-BE49-F238E27FC236}">
                <a16:creationId xmlns:a16="http://schemas.microsoft.com/office/drawing/2014/main" id="{A1F55201-CC21-4D6B-B405-6C1ED1444B7E}"/>
              </a:ext>
            </a:extLst>
          </p:cNvPr>
          <p:cNvPicPr>
            <a:picLocks noGrp="1" noChangeAspect="1"/>
          </p:cNvPicPr>
          <p:nvPr>
            <p:ph idx="1"/>
          </p:nvPr>
        </p:nvPicPr>
        <p:blipFill>
          <a:blip r:embed="rId2"/>
          <a:stretch>
            <a:fillRect/>
          </a:stretch>
        </p:blipFill>
        <p:spPr>
          <a:xfrm>
            <a:off x="4038600" y="989569"/>
            <a:ext cx="7188199" cy="4875473"/>
          </a:xfrm>
          <a:prstGeom prst="rect">
            <a:avLst/>
          </a:prstGeom>
        </p:spPr>
      </p:pic>
    </p:spTree>
    <p:extLst>
      <p:ext uri="{BB962C8B-B14F-4D97-AF65-F5344CB8AC3E}">
        <p14:creationId xmlns:p14="http://schemas.microsoft.com/office/powerpoint/2010/main" val="100652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CBF7F-AD79-45DD-8130-5508577D750F}"/>
              </a:ext>
            </a:extLst>
          </p:cNvPr>
          <p:cNvSpPr>
            <a:spLocks noGrp="1"/>
          </p:cNvSpPr>
          <p:nvPr>
            <p:ph type="title"/>
          </p:nvPr>
        </p:nvSpPr>
        <p:spPr>
          <a:xfrm>
            <a:off x="990600" y="338328"/>
            <a:ext cx="10210800" cy="1078992"/>
          </a:xfrm>
        </p:spPr>
        <p:txBody>
          <a:bodyPr vert="horz" lIns="91440" tIns="45720" rIns="91440" bIns="45720" rtlCol="0" anchor="b">
            <a:normAutofit/>
          </a:bodyPr>
          <a:lstStyle/>
          <a:p>
            <a:pPr algn="ctr"/>
            <a:r>
              <a:rPr lang="en-US" sz="5400" dirty="0"/>
              <a:t>Neuromuscular junction </a:t>
            </a:r>
          </a:p>
        </p:txBody>
      </p:sp>
      <p:sp>
        <p:nvSpPr>
          <p:cNvPr id="21" name="Rectangle 20">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6893477-77E0-4631-9539-CEEB467A652B}"/>
              </a:ext>
            </a:extLst>
          </p:cNvPr>
          <p:cNvPicPr>
            <a:picLocks noGrp="1" noChangeAspect="1"/>
          </p:cNvPicPr>
          <p:nvPr>
            <p:ph idx="1"/>
          </p:nvPr>
        </p:nvPicPr>
        <p:blipFill>
          <a:blip r:embed="rId2"/>
          <a:stretch>
            <a:fillRect/>
          </a:stretch>
        </p:blipFill>
        <p:spPr>
          <a:xfrm>
            <a:off x="1262205" y="2742397"/>
            <a:ext cx="3728222" cy="3291840"/>
          </a:xfrm>
          <a:prstGeom prst="rect">
            <a:avLst/>
          </a:prstGeom>
        </p:spPr>
      </p:pic>
      <p:sp>
        <p:nvSpPr>
          <p:cNvPr id="25"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 engineering drawing&#10;&#10;Description automatically generated">
            <a:extLst>
              <a:ext uri="{FF2B5EF4-FFF2-40B4-BE49-F238E27FC236}">
                <a16:creationId xmlns:a16="http://schemas.microsoft.com/office/drawing/2014/main" id="{6C186EC2-8003-4CB2-8E69-1C715EE99D54}"/>
              </a:ext>
            </a:extLst>
          </p:cNvPr>
          <p:cNvPicPr>
            <a:picLocks noChangeAspect="1"/>
          </p:cNvPicPr>
          <p:nvPr/>
        </p:nvPicPr>
        <p:blipFill>
          <a:blip r:embed="rId3"/>
          <a:stretch>
            <a:fillRect/>
          </a:stretch>
        </p:blipFill>
        <p:spPr>
          <a:xfrm>
            <a:off x="6900000" y="2744731"/>
            <a:ext cx="4331368" cy="3291840"/>
          </a:xfrm>
          <a:prstGeom prst="rect">
            <a:avLst/>
          </a:prstGeom>
        </p:spPr>
      </p:pic>
    </p:spTree>
    <p:extLst>
      <p:ext uri="{BB962C8B-B14F-4D97-AF65-F5344CB8AC3E}">
        <p14:creationId xmlns:p14="http://schemas.microsoft.com/office/powerpoint/2010/main" val="472789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D20009-F7CF-4A11-9885-C219F78407C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Motor unit </a:t>
            </a:r>
          </a:p>
        </p:txBody>
      </p:sp>
      <p:pic>
        <p:nvPicPr>
          <p:cNvPr id="5" name="Content Placeholder 4">
            <a:extLst>
              <a:ext uri="{FF2B5EF4-FFF2-40B4-BE49-F238E27FC236}">
                <a16:creationId xmlns:a16="http://schemas.microsoft.com/office/drawing/2014/main" id="{1B30FB80-63C8-4AD0-BF3F-E9E78B4CD4D5}"/>
              </a:ext>
            </a:extLst>
          </p:cNvPr>
          <p:cNvPicPr>
            <a:picLocks noGrp="1" noChangeAspect="1"/>
          </p:cNvPicPr>
          <p:nvPr>
            <p:ph idx="1"/>
          </p:nvPr>
        </p:nvPicPr>
        <p:blipFill>
          <a:blip r:embed="rId2"/>
          <a:stretch>
            <a:fillRect/>
          </a:stretch>
        </p:blipFill>
        <p:spPr>
          <a:xfrm>
            <a:off x="1967528" y="1675227"/>
            <a:ext cx="8256944" cy="4394199"/>
          </a:xfrm>
          <a:prstGeom prst="rect">
            <a:avLst/>
          </a:prstGeom>
        </p:spPr>
      </p:pic>
    </p:spTree>
    <p:extLst>
      <p:ext uri="{BB962C8B-B14F-4D97-AF65-F5344CB8AC3E}">
        <p14:creationId xmlns:p14="http://schemas.microsoft.com/office/powerpoint/2010/main" val="1207219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4B1C12-8FBA-4294-8B78-172F4729D27D}"/>
              </a:ext>
            </a:extLst>
          </p:cNvPr>
          <p:cNvPicPr>
            <a:picLocks noGrp="1" noChangeAspect="1"/>
          </p:cNvPicPr>
          <p:nvPr>
            <p:ph idx="1"/>
          </p:nvPr>
        </p:nvPicPr>
        <p:blipFill>
          <a:blip r:embed="rId2"/>
          <a:stretch>
            <a:fillRect/>
          </a:stretch>
        </p:blipFill>
        <p:spPr>
          <a:xfrm>
            <a:off x="502024" y="376518"/>
            <a:ext cx="10488705" cy="5952564"/>
          </a:xfrm>
        </p:spPr>
      </p:pic>
    </p:spTree>
    <p:extLst>
      <p:ext uri="{BB962C8B-B14F-4D97-AF65-F5344CB8AC3E}">
        <p14:creationId xmlns:p14="http://schemas.microsoft.com/office/powerpoint/2010/main" val="3483213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8CF044-0E7F-4B20-8AC0-60C1D8788E80}"/>
              </a:ext>
            </a:extLst>
          </p:cNvPr>
          <p:cNvPicPr>
            <a:picLocks noGrp="1" noChangeAspect="1"/>
          </p:cNvPicPr>
          <p:nvPr>
            <p:ph idx="1"/>
          </p:nvPr>
        </p:nvPicPr>
        <p:blipFill>
          <a:blip r:embed="rId2"/>
          <a:stretch>
            <a:fillRect/>
          </a:stretch>
        </p:blipFill>
        <p:spPr>
          <a:xfrm>
            <a:off x="591671" y="627529"/>
            <a:ext cx="10470776" cy="5934635"/>
          </a:xfrm>
        </p:spPr>
      </p:pic>
    </p:spTree>
    <p:extLst>
      <p:ext uri="{BB962C8B-B14F-4D97-AF65-F5344CB8AC3E}">
        <p14:creationId xmlns:p14="http://schemas.microsoft.com/office/powerpoint/2010/main" val="866366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B44CF-4B03-47D6-8045-B77E94B202E8}"/>
              </a:ext>
            </a:extLst>
          </p:cNvPr>
          <p:cNvSpPr>
            <a:spLocks noGrp="1"/>
          </p:cNvSpPr>
          <p:nvPr>
            <p:ph type="title"/>
          </p:nvPr>
        </p:nvSpPr>
        <p:spPr/>
        <p:txBody>
          <a:bodyPr/>
          <a:lstStyle/>
          <a:p>
            <a:r>
              <a:rPr lang="en-US" dirty="0"/>
              <a:t>Objective </a:t>
            </a:r>
          </a:p>
        </p:txBody>
      </p:sp>
      <p:graphicFrame>
        <p:nvGraphicFramePr>
          <p:cNvPr id="11" name="Content Placeholder 2">
            <a:extLst>
              <a:ext uri="{FF2B5EF4-FFF2-40B4-BE49-F238E27FC236}">
                <a16:creationId xmlns:a16="http://schemas.microsoft.com/office/drawing/2014/main" id="{F0BD5393-831D-45C8-BF97-A362D15EF28E}"/>
              </a:ext>
            </a:extLst>
          </p:cNvPr>
          <p:cNvGraphicFramePr>
            <a:graphicFrameLocks noGrp="1"/>
          </p:cNvGraphicFramePr>
          <p:nvPr>
            <p:ph idx="1"/>
          </p:nvPr>
        </p:nvGraphicFramePr>
        <p:xfrm>
          <a:off x="838200" y="1326776"/>
          <a:ext cx="10515600" cy="4850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0283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78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8E5A7BB-913C-4181-A5F9-BAB35AA2FE81}"/>
              </a:ext>
            </a:extLst>
          </p:cNvPr>
          <p:cNvPicPr>
            <a:picLocks noGrp="1" noChangeAspect="1"/>
          </p:cNvPicPr>
          <p:nvPr>
            <p:ph idx="1"/>
          </p:nvPr>
        </p:nvPicPr>
        <p:blipFill>
          <a:blip r:embed="rId2"/>
          <a:stretch>
            <a:fillRect/>
          </a:stretch>
        </p:blipFill>
        <p:spPr>
          <a:xfrm>
            <a:off x="2522891" y="643467"/>
            <a:ext cx="7146218" cy="5571066"/>
          </a:xfrm>
          <a:prstGeom prst="rect">
            <a:avLst/>
          </a:prstGeom>
        </p:spPr>
      </p:pic>
    </p:spTree>
    <p:extLst>
      <p:ext uri="{BB962C8B-B14F-4D97-AF65-F5344CB8AC3E}">
        <p14:creationId xmlns:p14="http://schemas.microsoft.com/office/powerpoint/2010/main" val="3064389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CA6DDBE0-5C0B-4388-8F14-3087238DE36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969284" y="643467"/>
            <a:ext cx="8253431" cy="557106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F505-EEA4-422B-8300-C0EA9FDC9E35}"/>
              </a:ext>
            </a:extLst>
          </p:cNvPr>
          <p:cNvSpPr>
            <a:spLocks noGrp="1"/>
          </p:cNvSpPr>
          <p:nvPr>
            <p:ph type="title"/>
          </p:nvPr>
        </p:nvSpPr>
        <p:spPr>
          <a:xfrm>
            <a:off x="1523984" y="1054121"/>
            <a:ext cx="9465131" cy="1184111"/>
          </a:xfrm>
        </p:spPr>
        <p:txBody>
          <a:bodyPr>
            <a:normAutofit/>
          </a:bodyPr>
          <a:lstStyle/>
          <a:p>
            <a:r>
              <a:rPr lang="en-US" dirty="0"/>
              <a:t>Voltage gated sodium channels  </a:t>
            </a:r>
          </a:p>
        </p:txBody>
      </p:sp>
      <p:sp>
        <p:nvSpPr>
          <p:cNvPr id="3" name="Content Placeholder 2">
            <a:extLst>
              <a:ext uri="{FF2B5EF4-FFF2-40B4-BE49-F238E27FC236}">
                <a16:creationId xmlns:a16="http://schemas.microsoft.com/office/drawing/2014/main" id="{44B05AA3-E199-48D5-9291-076240A498CE}"/>
              </a:ext>
            </a:extLst>
          </p:cNvPr>
          <p:cNvSpPr>
            <a:spLocks noGrp="1"/>
          </p:cNvSpPr>
          <p:nvPr>
            <p:ph idx="1"/>
          </p:nvPr>
        </p:nvSpPr>
        <p:spPr>
          <a:xfrm>
            <a:off x="1524000" y="2238233"/>
            <a:ext cx="9465564" cy="3561836"/>
          </a:xfrm>
        </p:spPr>
        <p:txBody>
          <a:bodyPr>
            <a:normAutofit/>
          </a:bodyPr>
          <a:lstStyle/>
          <a:p>
            <a:pPr>
              <a:lnSpc>
                <a:spcPct val="90000"/>
              </a:lnSpc>
            </a:pPr>
            <a:r>
              <a:rPr lang="en-US" sz="2200" dirty="0"/>
              <a:t>Voltage-gated Na+ channels have three main conformational states: closed, open and inactivated.</a:t>
            </a:r>
          </a:p>
          <a:p>
            <a:pPr>
              <a:lnSpc>
                <a:spcPct val="90000"/>
              </a:lnSpc>
            </a:pPr>
            <a:r>
              <a:rPr lang="en-US" sz="2200" i="1" u="sng" dirty="0"/>
              <a:t>Forward/back transitions between these states are correspondingly referred to </a:t>
            </a:r>
          </a:p>
          <a:p>
            <a:pPr marL="0" indent="0">
              <a:lnSpc>
                <a:spcPct val="90000"/>
              </a:lnSpc>
              <a:buNone/>
            </a:pPr>
            <a:r>
              <a:rPr lang="en-US" sz="2200" i="1" dirty="0"/>
              <a:t>as </a:t>
            </a:r>
            <a:r>
              <a:rPr lang="en-US" sz="2200" i="1" dirty="0">
                <a:solidFill>
                  <a:srgbClr val="FF0000"/>
                </a:solidFill>
              </a:rPr>
              <a:t>activation/deactivation (between open and closed, respectively),</a:t>
            </a:r>
          </a:p>
          <a:p>
            <a:pPr marL="0" indent="0">
              <a:lnSpc>
                <a:spcPct val="90000"/>
              </a:lnSpc>
              <a:buNone/>
            </a:pPr>
            <a:r>
              <a:rPr lang="en-US" sz="2200" i="1" dirty="0"/>
              <a:t> </a:t>
            </a:r>
            <a:r>
              <a:rPr lang="en-US" sz="2200" i="1" dirty="0">
                <a:solidFill>
                  <a:srgbClr val="FF0000"/>
                </a:solidFill>
              </a:rPr>
              <a:t>inactivation/reactivation (between inactivated and open, respectively),</a:t>
            </a:r>
          </a:p>
          <a:p>
            <a:pPr marL="0" indent="0">
              <a:lnSpc>
                <a:spcPct val="90000"/>
              </a:lnSpc>
              <a:buNone/>
            </a:pPr>
            <a:r>
              <a:rPr lang="en-US" sz="2200" i="1" dirty="0"/>
              <a:t> </a:t>
            </a:r>
            <a:r>
              <a:rPr lang="en-US" sz="2200" i="1" dirty="0">
                <a:solidFill>
                  <a:srgbClr val="FF0000"/>
                </a:solidFill>
              </a:rPr>
              <a:t>and recovery from inactivation/closed-state inactivation (between inactivated and closed, respectively). </a:t>
            </a:r>
          </a:p>
          <a:p>
            <a:pPr marL="0" indent="0">
              <a:lnSpc>
                <a:spcPct val="90000"/>
              </a:lnSpc>
              <a:buNone/>
            </a:pPr>
            <a:r>
              <a:rPr lang="en-US" sz="2200" i="1" u="sng" dirty="0"/>
              <a:t>Closed and inactivated states are ion impermeable.</a:t>
            </a:r>
          </a:p>
          <a:p>
            <a:pPr>
              <a:lnSpc>
                <a:spcPct val="90000"/>
              </a:lnSpc>
            </a:pPr>
            <a:endParaRPr lang="en-US" sz="2200" dirty="0"/>
          </a:p>
          <a:p>
            <a:pPr marL="0" indent="0">
              <a:lnSpc>
                <a:spcPct val="90000"/>
              </a:lnSpc>
              <a:buNone/>
            </a:pPr>
            <a:endParaRPr lang="en-US" sz="2200" dirty="0"/>
          </a:p>
          <a:p>
            <a:pPr>
              <a:lnSpc>
                <a:spcPct val="90000"/>
              </a:lnSpc>
            </a:pPr>
            <a:endParaRPr lang="en-US" sz="2200" dirty="0"/>
          </a:p>
        </p:txBody>
      </p:sp>
    </p:spTree>
    <p:extLst>
      <p:ext uri="{BB962C8B-B14F-4D97-AF65-F5344CB8AC3E}">
        <p14:creationId xmlns:p14="http://schemas.microsoft.com/office/powerpoint/2010/main" val="4079845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13BC8-810C-4842-B761-BEE74AD36B2B}"/>
              </a:ext>
            </a:extLst>
          </p:cNvPr>
          <p:cNvSpPr>
            <a:spLocks noGrp="1"/>
          </p:cNvSpPr>
          <p:nvPr>
            <p:ph type="title"/>
          </p:nvPr>
        </p:nvSpPr>
        <p:spPr>
          <a:xfrm>
            <a:off x="1913468" y="365125"/>
            <a:ext cx="9440332" cy="1325563"/>
          </a:xfrm>
        </p:spPr>
        <p:txBody>
          <a:bodyPr>
            <a:normAutofit/>
          </a:bodyPr>
          <a:lstStyle/>
          <a:p>
            <a:pPr>
              <a:lnSpc>
                <a:spcPct val="90000"/>
              </a:lnSpc>
            </a:pPr>
            <a:r>
              <a:rPr lang="en-US" sz="4200" dirty="0"/>
              <a:t>Activation/ deactivation ( between open and close) </a:t>
            </a:r>
          </a:p>
        </p:txBody>
      </p:sp>
      <p:pic>
        <p:nvPicPr>
          <p:cNvPr id="22" name="Graphic 21" descr="Disconnected">
            <a:extLst>
              <a:ext uri="{FF2B5EF4-FFF2-40B4-BE49-F238E27FC236}">
                <a16:creationId xmlns:a16="http://schemas.microsoft.com/office/drawing/2014/main" id="{8ED230C6-9822-4B0F-B43E-5132780590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sp>
        <p:nvSpPr>
          <p:cNvPr id="18" name="Content Placeholder 2">
            <a:extLst>
              <a:ext uri="{FF2B5EF4-FFF2-40B4-BE49-F238E27FC236}">
                <a16:creationId xmlns:a16="http://schemas.microsoft.com/office/drawing/2014/main" id="{7D457F8C-30CE-4BB8-A8CF-9F4639805559}"/>
              </a:ext>
            </a:extLst>
          </p:cNvPr>
          <p:cNvSpPr>
            <a:spLocks noGrp="1"/>
          </p:cNvSpPr>
          <p:nvPr>
            <p:ph idx="1"/>
          </p:nvPr>
        </p:nvSpPr>
        <p:spPr>
          <a:xfrm>
            <a:off x="838200" y="1825625"/>
            <a:ext cx="10515600" cy="4351338"/>
          </a:xfrm>
        </p:spPr>
        <p:txBody>
          <a:bodyPr>
            <a:normAutofit/>
          </a:bodyPr>
          <a:lstStyle/>
          <a:p>
            <a:pPr>
              <a:lnSpc>
                <a:spcPct val="90000"/>
              </a:lnSpc>
            </a:pPr>
            <a:r>
              <a:rPr lang="en-US" dirty="0"/>
              <a:t>Before an action potential occurs, the axonal membrane  at its normal resting potential, and Na+ channels are in their deactivated state, blocked on the extracellular side by their activation gates. </a:t>
            </a:r>
          </a:p>
          <a:p>
            <a:pPr>
              <a:lnSpc>
                <a:spcPct val="90000"/>
              </a:lnSpc>
            </a:pPr>
            <a:endParaRPr lang="en-US" dirty="0"/>
          </a:p>
          <a:p>
            <a:pPr>
              <a:lnSpc>
                <a:spcPct val="90000"/>
              </a:lnSpc>
            </a:pPr>
            <a:r>
              <a:rPr lang="en-US" dirty="0"/>
              <a:t>In response to an action potential, the activation gates open, allowing positively charged Na+ ions to flow into the neuron through the channels, and causing the voltage across the neuronal membrane to increase. </a:t>
            </a:r>
          </a:p>
          <a:p>
            <a:pPr>
              <a:lnSpc>
                <a:spcPct val="90000"/>
              </a:lnSpc>
            </a:pPr>
            <a:endParaRPr lang="en-US" dirty="0"/>
          </a:p>
          <a:p>
            <a:pPr marL="0" indent="0">
              <a:lnSpc>
                <a:spcPct val="90000"/>
              </a:lnSpc>
              <a:buNone/>
            </a:pPr>
            <a:endParaRPr lang="en-US" dirty="0"/>
          </a:p>
        </p:txBody>
      </p:sp>
    </p:spTree>
    <p:extLst>
      <p:ext uri="{BB962C8B-B14F-4D97-AF65-F5344CB8AC3E}">
        <p14:creationId xmlns:p14="http://schemas.microsoft.com/office/powerpoint/2010/main" val="2828371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038CC-4159-418A-A6FB-CB110726E356}"/>
              </a:ext>
            </a:extLst>
          </p:cNvPr>
          <p:cNvSpPr>
            <a:spLocks noGrp="1"/>
          </p:cNvSpPr>
          <p:nvPr>
            <p:ph type="title"/>
          </p:nvPr>
        </p:nvSpPr>
        <p:spPr/>
        <p:txBody>
          <a:bodyPr/>
          <a:lstStyle/>
          <a:p>
            <a:r>
              <a:rPr lang="en-US" dirty="0"/>
              <a:t>Inactivation to reactivation ( between inactivation and open)  </a:t>
            </a:r>
          </a:p>
        </p:txBody>
      </p:sp>
      <p:sp>
        <p:nvSpPr>
          <p:cNvPr id="3" name="Content Placeholder 2">
            <a:extLst>
              <a:ext uri="{FF2B5EF4-FFF2-40B4-BE49-F238E27FC236}">
                <a16:creationId xmlns:a16="http://schemas.microsoft.com/office/drawing/2014/main" id="{55CD421D-501B-4CB4-B6F3-DA9881A72810}"/>
              </a:ext>
            </a:extLst>
          </p:cNvPr>
          <p:cNvSpPr>
            <a:spLocks noGrp="1"/>
          </p:cNvSpPr>
          <p:nvPr>
            <p:ph idx="1"/>
          </p:nvPr>
        </p:nvSpPr>
        <p:spPr/>
        <p:txBody>
          <a:bodyPr/>
          <a:lstStyle/>
          <a:p>
            <a:pPr marL="0" indent="0">
              <a:buNone/>
            </a:pPr>
            <a:r>
              <a:rPr lang="en-US" dirty="0"/>
              <a:t>Because the voltage across the membrane is initially negative, as its voltage increases to and past zero, it is said to depolarize. This increase in voltage constitutes the rising phase of an action potential.</a:t>
            </a:r>
          </a:p>
          <a:p>
            <a:pPr marL="0" indent="0">
              <a:buNone/>
            </a:pPr>
            <a:endParaRPr lang="en-US" dirty="0"/>
          </a:p>
          <a:p>
            <a:pPr marL="0" indent="0">
              <a:buNone/>
            </a:pPr>
            <a:r>
              <a:rPr lang="en-US" dirty="0"/>
              <a:t>At the peak of the action potential, when enough Na+ has entered the neuron and the membrane's potential has become high enough, the Na+ channels inactivate themselves by closing their inactivation gates.</a:t>
            </a:r>
          </a:p>
          <a:p>
            <a:pPr marL="0" indent="0">
              <a:buNone/>
            </a:pPr>
            <a:endParaRPr lang="en-US" dirty="0"/>
          </a:p>
        </p:txBody>
      </p:sp>
    </p:spTree>
    <p:extLst>
      <p:ext uri="{BB962C8B-B14F-4D97-AF65-F5344CB8AC3E}">
        <p14:creationId xmlns:p14="http://schemas.microsoft.com/office/powerpoint/2010/main" val="3648885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09263-D5B7-406C-87D5-471824BF8E51}"/>
              </a:ext>
            </a:extLst>
          </p:cNvPr>
          <p:cNvSpPr>
            <a:spLocks noGrp="1"/>
          </p:cNvSpPr>
          <p:nvPr>
            <p:ph type="title"/>
          </p:nvPr>
        </p:nvSpPr>
        <p:spPr>
          <a:xfrm>
            <a:off x="838200" y="631825"/>
            <a:ext cx="10515600" cy="1325563"/>
          </a:xfrm>
        </p:spPr>
        <p:txBody>
          <a:bodyPr>
            <a:normAutofit/>
          </a:bodyPr>
          <a:lstStyle/>
          <a:p>
            <a:pPr>
              <a:lnSpc>
                <a:spcPct val="90000"/>
              </a:lnSpc>
            </a:pPr>
            <a:r>
              <a:rPr lang="en-US" sz="3700" dirty="0"/>
              <a:t>Inactivation to reactivation ( between inactivation and open) </a:t>
            </a:r>
          </a:p>
        </p:txBody>
      </p:sp>
      <p:sp>
        <p:nvSpPr>
          <p:cNvPr id="3" name="Content Placeholder 2">
            <a:extLst>
              <a:ext uri="{FF2B5EF4-FFF2-40B4-BE49-F238E27FC236}">
                <a16:creationId xmlns:a16="http://schemas.microsoft.com/office/drawing/2014/main" id="{0E3068DD-537E-4CD0-90ED-D58CFC10B82A}"/>
              </a:ext>
            </a:extLst>
          </p:cNvPr>
          <p:cNvSpPr>
            <a:spLocks noGrp="1"/>
          </p:cNvSpPr>
          <p:nvPr>
            <p:ph idx="1"/>
          </p:nvPr>
        </p:nvSpPr>
        <p:spPr>
          <a:xfrm>
            <a:off x="838200" y="2057400"/>
            <a:ext cx="10515600" cy="3871762"/>
          </a:xfrm>
        </p:spPr>
        <p:txBody>
          <a:bodyPr>
            <a:normAutofit/>
          </a:bodyPr>
          <a:lstStyle/>
          <a:p>
            <a:r>
              <a:rPr lang="en-US" sz="2400"/>
              <a:t>Closure of the inactivation gate causes Na+ flow through the channel to stop, which in turn causes the membrane potential to stop rising. </a:t>
            </a:r>
          </a:p>
          <a:p>
            <a:endParaRPr lang="en-US" sz="2400"/>
          </a:p>
          <a:p>
            <a:r>
              <a:rPr lang="en-US" sz="2400"/>
              <a:t>With its inactivation gate closed, the channel is said to be inactivated. </a:t>
            </a:r>
          </a:p>
          <a:p>
            <a:endParaRPr lang="en-US" sz="2400"/>
          </a:p>
          <a:p>
            <a:r>
              <a:rPr lang="en-US" sz="2400"/>
              <a:t>With the Na+ channel no longer contributing to the membrane potential, the potential decreases back to its resting potential as the neuron repolarizes and subsequently hyperpolarizes itself. This decrease in voltage constitutes the falling phase of the action potential</a:t>
            </a:r>
          </a:p>
          <a:p>
            <a:endParaRPr lang="en-US" sz="2400"/>
          </a:p>
        </p:txBody>
      </p:sp>
    </p:spTree>
    <p:extLst>
      <p:ext uri="{BB962C8B-B14F-4D97-AF65-F5344CB8AC3E}">
        <p14:creationId xmlns:p14="http://schemas.microsoft.com/office/powerpoint/2010/main" val="3900451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FEC6-6852-42A2-9186-8F5A23342BA0}"/>
              </a:ext>
            </a:extLst>
          </p:cNvPr>
          <p:cNvSpPr>
            <a:spLocks noGrp="1"/>
          </p:cNvSpPr>
          <p:nvPr>
            <p:ph type="title"/>
          </p:nvPr>
        </p:nvSpPr>
        <p:spPr>
          <a:xfrm>
            <a:off x="838200" y="631825"/>
            <a:ext cx="10515600" cy="1325563"/>
          </a:xfrm>
        </p:spPr>
        <p:txBody>
          <a:bodyPr>
            <a:normAutofit/>
          </a:bodyPr>
          <a:lstStyle/>
          <a:p>
            <a:pPr>
              <a:lnSpc>
                <a:spcPct val="90000"/>
              </a:lnSpc>
            </a:pPr>
            <a:r>
              <a:rPr lang="en-US" sz="3700"/>
              <a:t>recovery from inactivation/closed-state inactivation (between inactivated and closed)</a:t>
            </a:r>
          </a:p>
        </p:txBody>
      </p:sp>
      <p:sp>
        <p:nvSpPr>
          <p:cNvPr id="3" name="Content Placeholder 2">
            <a:extLst>
              <a:ext uri="{FF2B5EF4-FFF2-40B4-BE49-F238E27FC236}">
                <a16:creationId xmlns:a16="http://schemas.microsoft.com/office/drawing/2014/main" id="{732991E3-0F1F-45E2-B4BC-B99E2AEA3BD4}"/>
              </a:ext>
            </a:extLst>
          </p:cNvPr>
          <p:cNvSpPr>
            <a:spLocks noGrp="1"/>
          </p:cNvSpPr>
          <p:nvPr>
            <p:ph idx="1"/>
          </p:nvPr>
        </p:nvSpPr>
        <p:spPr>
          <a:xfrm>
            <a:off x="838200" y="2057400"/>
            <a:ext cx="10515600" cy="3871762"/>
          </a:xfrm>
        </p:spPr>
        <p:txBody>
          <a:bodyPr>
            <a:normAutofit/>
          </a:bodyPr>
          <a:lstStyle/>
          <a:p>
            <a:r>
              <a:rPr lang="en-US" sz="2400" dirty="0"/>
              <a:t>When the membrane's voltage becomes low enough, the inactivation gate re- opens and the activation gate closes in a process called deactivation.</a:t>
            </a:r>
          </a:p>
          <a:p>
            <a:endParaRPr lang="en-US" sz="2400" dirty="0"/>
          </a:p>
          <a:p>
            <a:endParaRPr lang="en-US" sz="2400" dirty="0"/>
          </a:p>
          <a:p>
            <a:r>
              <a:rPr lang="en-US" sz="2400" dirty="0"/>
              <a:t>With the activation gate closed and the inactivation gate open, the Na+ channel is once again in its deactivated state and is ready to participate in another action potential.</a:t>
            </a:r>
          </a:p>
          <a:p>
            <a:endParaRPr lang="en-US" sz="2400" dirty="0"/>
          </a:p>
          <a:p>
            <a:pPr marL="0" indent="0">
              <a:buNone/>
            </a:pPr>
            <a:endParaRPr lang="en-US" sz="2400" dirty="0"/>
          </a:p>
        </p:txBody>
      </p:sp>
    </p:spTree>
    <p:extLst>
      <p:ext uri="{BB962C8B-B14F-4D97-AF65-F5344CB8AC3E}">
        <p14:creationId xmlns:p14="http://schemas.microsoft.com/office/powerpoint/2010/main" val="1696523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C764D-CF40-4B98-8D35-0CE7122AA536}"/>
              </a:ext>
            </a:extLst>
          </p:cNvPr>
          <p:cNvSpPr>
            <a:spLocks noGrp="1"/>
          </p:cNvSpPr>
          <p:nvPr>
            <p:ph type="title"/>
          </p:nvPr>
        </p:nvSpPr>
        <p:spPr>
          <a:xfrm>
            <a:off x="1523984" y="1054121"/>
            <a:ext cx="9465131" cy="1184111"/>
          </a:xfrm>
        </p:spPr>
        <p:txBody>
          <a:bodyPr>
            <a:normAutofit/>
          </a:bodyPr>
          <a:lstStyle/>
          <a:p>
            <a:pPr>
              <a:lnSpc>
                <a:spcPct val="90000"/>
              </a:lnSpc>
            </a:pPr>
            <a:r>
              <a:rPr lang="en-US" sz="3700" dirty="0"/>
              <a:t>Mutation to inactivation of sodium gated channels </a:t>
            </a:r>
          </a:p>
        </p:txBody>
      </p:sp>
      <p:sp>
        <p:nvSpPr>
          <p:cNvPr id="3" name="Content Placeholder 2">
            <a:extLst>
              <a:ext uri="{FF2B5EF4-FFF2-40B4-BE49-F238E27FC236}">
                <a16:creationId xmlns:a16="http://schemas.microsoft.com/office/drawing/2014/main" id="{F1C07534-5A30-4EFE-A974-382523AD75F2}"/>
              </a:ext>
            </a:extLst>
          </p:cNvPr>
          <p:cNvSpPr>
            <a:spLocks noGrp="1"/>
          </p:cNvSpPr>
          <p:nvPr>
            <p:ph idx="1"/>
          </p:nvPr>
        </p:nvSpPr>
        <p:spPr>
          <a:xfrm>
            <a:off x="1524000" y="2399099"/>
            <a:ext cx="9465564" cy="3400969"/>
          </a:xfrm>
        </p:spPr>
        <p:txBody>
          <a:bodyPr>
            <a:normAutofit/>
          </a:bodyPr>
          <a:lstStyle/>
          <a:p>
            <a:pPr>
              <a:lnSpc>
                <a:spcPct val="90000"/>
              </a:lnSpc>
            </a:pPr>
            <a:r>
              <a:rPr lang="en-US" sz="2200"/>
              <a:t>When any kind of ion channel does not inactivate itself, it is said to be persistently (or tonically) active. </a:t>
            </a:r>
          </a:p>
          <a:p>
            <a:pPr>
              <a:lnSpc>
                <a:spcPct val="90000"/>
              </a:lnSpc>
            </a:pPr>
            <a:endParaRPr lang="en-US" sz="2200"/>
          </a:p>
          <a:p>
            <a:pPr>
              <a:lnSpc>
                <a:spcPct val="90000"/>
              </a:lnSpc>
            </a:pPr>
            <a:r>
              <a:rPr lang="en-US" sz="2200"/>
              <a:t>However, genetic mutations that cause persistent activity in other channels can cause disease by creating excessive activity of certain kinds of neurons. </a:t>
            </a:r>
          </a:p>
          <a:p>
            <a:pPr>
              <a:lnSpc>
                <a:spcPct val="90000"/>
              </a:lnSpc>
            </a:pPr>
            <a:endParaRPr lang="en-US" sz="2200"/>
          </a:p>
          <a:p>
            <a:pPr>
              <a:lnSpc>
                <a:spcPct val="90000"/>
              </a:lnSpc>
            </a:pPr>
            <a:r>
              <a:rPr lang="en-US" sz="2200"/>
              <a:t>Mutations that interfere with Na+ channel inactivation can contribute to cardiovascular diseases or epileptic seizures by window currents, which can cause muscle and/or nerve cells to become over-excited.</a:t>
            </a:r>
          </a:p>
          <a:p>
            <a:pPr>
              <a:lnSpc>
                <a:spcPct val="90000"/>
              </a:lnSpc>
            </a:pPr>
            <a:endParaRPr lang="en-US" sz="2200"/>
          </a:p>
        </p:txBody>
      </p:sp>
    </p:spTree>
    <p:extLst>
      <p:ext uri="{BB962C8B-B14F-4D97-AF65-F5344CB8AC3E}">
        <p14:creationId xmlns:p14="http://schemas.microsoft.com/office/powerpoint/2010/main" val="1501944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C5823726B9434F9265DB64A8FFF9D7" ma:contentTypeVersion="2" ma:contentTypeDescription="Create a new document." ma:contentTypeScope="" ma:versionID="e48f093dee36ebeb48eac6a11b377fa5">
  <xsd:schema xmlns:xsd="http://www.w3.org/2001/XMLSchema" xmlns:xs="http://www.w3.org/2001/XMLSchema" xmlns:p="http://schemas.microsoft.com/office/2006/metadata/properties" xmlns:ns2="a079000d-8966-4c5a-9331-218429b85427" targetNamespace="http://schemas.microsoft.com/office/2006/metadata/properties" ma:root="true" ma:fieldsID="72d698c547c2428abc8b0b99b7bfee3f" ns2:_="">
    <xsd:import namespace="a079000d-8966-4c5a-9331-218429b8542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9000d-8966-4c5a-9331-218429b854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AE51FB-C27B-461C-8420-45DA53AF4669}"/>
</file>

<file path=customXml/itemProps2.xml><?xml version="1.0" encoding="utf-8"?>
<ds:datastoreItem xmlns:ds="http://schemas.openxmlformats.org/officeDocument/2006/customXml" ds:itemID="{B3F48A01-9C60-4A4F-80C4-1B7BD9FD9C32}"/>
</file>

<file path=customXml/itemProps3.xml><?xml version="1.0" encoding="utf-8"?>
<ds:datastoreItem xmlns:ds="http://schemas.openxmlformats.org/officeDocument/2006/customXml" ds:itemID="{0FF30B34-1E29-46A7-A58B-6BFF2825F42A}"/>
</file>

<file path=docProps/app.xml><?xml version="1.0" encoding="utf-8"?>
<Properties xmlns="http://schemas.openxmlformats.org/officeDocument/2006/extended-properties" xmlns:vt="http://schemas.openxmlformats.org/officeDocument/2006/docPropsVTypes">
  <TotalTime>254</TotalTime>
  <Words>974</Words>
  <Application>Microsoft Office PowerPoint</Application>
  <PresentationFormat>Widescreen</PresentationFormat>
  <Paragraphs>77</Paragraphs>
  <Slides>20</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Neuromuscular junction and types of action potential </vt:lpstr>
      <vt:lpstr>Objective </vt:lpstr>
      <vt:lpstr>PowerPoint Presentation</vt:lpstr>
      <vt:lpstr>Voltage gated sodium channels  </vt:lpstr>
      <vt:lpstr>Activation/ deactivation ( between open and close) </vt:lpstr>
      <vt:lpstr>Inactivation to reactivation ( between inactivation and open)  </vt:lpstr>
      <vt:lpstr>Inactivation to reactivation ( between inactivation and open) </vt:lpstr>
      <vt:lpstr>recovery from inactivation/closed-state inactivation (between inactivated and closed)</vt:lpstr>
      <vt:lpstr>Mutation to inactivation of sodium gated channels </vt:lpstr>
      <vt:lpstr>PowerPoint Presentation</vt:lpstr>
      <vt:lpstr>Propagation along the nerve fiber Continuous conduction  </vt:lpstr>
      <vt:lpstr> the action potential doesn't move back to the body cells this is because the region before the depolarized section in absolute refractory period ( closing the activated gated channels)  ; and would never be stimulated again until repolarization is complete </vt:lpstr>
      <vt:lpstr>Propagation along the unmyelinated fibers  salutatory conduction </vt:lpstr>
      <vt:lpstr>Multiple sclerosis (MS) </vt:lpstr>
      <vt:lpstr>Neuro muscular junction (NM)</vt:lpstr>
      <vt:lpstr>Neuromuscular junction </vt:lpstr>
      <vt:lpstr>Motor unit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arwa rawashdeh</dc:creator>
  <cp:lastModifiedBy>arwa rawashdeh</cp:lastModifiedBy>
  <cp:revision>25</cp:revision>
  <dcterms:created xsi:type="dcterms:W3CDTF">2021-03-29T11:38:58Z</dcterms:created>
  <dcterms:modified xsi:type="dcterms:W3CDTF">2021-03-29T15:53:40Z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0x0101007EC5823726B9434F9265DB64A8FFF9D7</vt:lpwstr>
  </property>
</Properties>
</file>