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av" ContentType="audio/x-wav"/>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4"/>
  </p:notesMasterIdLst>
  <p:sldIdLst>
    <p:sldId id="338" r:id="rId2"/>
    <p:sldId id="339" r:id="rId3"/>
    <p:sldId id="340" r:id="rId4"/>
    <p:sldId id="389" r:id="rId5"/>
    <p:sldId id="256" r:id="rId6"/>
    <p:sldId id="257" r:id="rId7"/>
    <p:sldId id="278" r:id="rId8"/>
    <p:sldId id="258" r:id="rId9"/>
    <p:sldId id="276" r:id="rId10"/>
    <p:sldId id="275" r:id="rId11"/>
    <p:sldId id="279" r:id="rId12"/>
    <p:sldId id="269" r:id="rId13"/>
    <p:sldId id="268" r:id="rId14"/>
    <p:sldId id="267" r:id="rId15"/>
    <p:sldId id="280" r:id="rId16"/>
    <p:sldId id="281" r:id="rId17"/>
    <p:sldId id="282" r:id="rId18"/>
    <p:sldId id="283" r:id="rId19"/>
    <p:sldId id="284" r:id="rId20"/>
    <p:sldId id="285" r:id="rId21"/>
    <p:sldId id="296" r:id="rId22"/>
    <p:sldId id="297" r:id="rId23"/>
    <p:sldId id="298" r:id="rId24"/>
    <p:sldId id="299" r:id="rId25"/>
    <p:sldId id="301" r:id="rId26"/>
    <p:sldId id="302" r:id="rId27"/>
    <p:sldId id="303" r:id="rId28"/>
    <p:sldId id="304" r:id="rId29"/>
    <p:sldId id="313" r:id="rId30"/>
    <p:sldId id="317" r:id="rId31"/>
    <p:sldId id="318" r:id="rId32"/>
    <p:sldId id="319" r:id="rId33"/>
    <p:sldId id="320" r:id="rId34"/>
    <p:sldId id="323" r:id="rId35"/>
    <p:sldId id="326" r:id="rId36"/>
    <p:sldId id="328" r:id="rId37"/>
    <p:sldId id="331" r:id="rId38"/>
    <p:sldId id="332" r:id="rId39"/>
    <p:sldId id="333" r:id="rId40"/>
    <p:sldId id="334" r:id="rId41"/>
    <p:sldId id="335" r:id="rId42"/>
    <p:sldId id="336" r:id="rId43"/>
    <p:sldId id="390" r:id="rId44"/>
    <p:sldId id="341" r:id="rId45"/>
    <p:sldId id="342" r:id="rId46"/>
    <p:sldId id="343" r:id="rId47"/>
    <p:sldId id="344" r:id="rId48"/>
    <p:sldId id="345" r:id="rId49"/>
    <p:sldId id="346" r:id="rId50"/>
    <p:sldId id="347" r:id="rId51"/>
    <p:sldId id="348" r:id="rId52"/>
    <p:sldId id="349" r:id="rId53"/>
    <p:sldId id="350" r:id="rId54"/>
    <p:sldId id="351" r:id="rId55"/>
    <p:sldId id="352" r:id="rId56"/>
    <p:sldId id="353" r:id="rId57"/>
    <p:sldId id="354" r:id="rId58"/>
    <p:sldId id="355" r:id="rId59"/>
    <p:sldId id="356" r:id="rId60"/>
    <p:sldId id="357" r:id="rId61"/>
    <p:sldId id="358" r:id="rId62"/>
    <p:sldId id="359" r:id="rId63"/>
    <p:sldId id="360" r:id="rId64"/>
    <p:sldId id="361" r:id="rId65"/>
    <p:sldId id="362" r:id="rId66"/>
    <p:sldId id="363" r:id="rId67"/>
    <p:sldId id="364" r:id="rId68"/>
    <p:sldId id="365" r:id="rId69"/>
    <p:sldId id="366" r:id="rId70"/>
    <p:sldId id="367" r:id="rId71"/>
    <p:sldId id="368" r:id="rId72"/>
    <p:sldId id="369" r:id="rId73"/>
    <p:sldId id="370" r:id="rId74"/>
    <p:sldId id="371" r:id="rId75"/>
    <p:sldId id="372" r:id="rId76"/>
    <p:sldId id="373" r:id="rId77"/>
    <p:sldId id="374" r:id="rId78"/>
    <p:sldId id="375" r:id="rId79"/>
    <p:sldId id="376" r:id="rId80"/>
    <p:sldId id="377" r:id="rId81"/>
    <p:sldId id="378" r:id="rId82"/>
    <p:sldId id="379" r:id="rId83"/>
    <p:sldId id="380" r:id="rId84"/>
    <p:sldId id="381" r:id="rId85"/>
    <p:sldId id="382" r:id="rId86"/>
    <p:sldId id="383" r:id="rId87"/>
    <p:sldId id="384" r:id="rId88"/>
    <p:sldId id="385" r:id="rId89"/>
    <p:sldId id="386" r:id="rId90"/>
    <p:sldId id="387" r:id="rId91"/>
    <p:sldId id="388" r:id="rId92"/>
    <p:sldId id="393" r:id="rId93"/>
    <p:sldId id="394" r:id="rId94"/>
    <p:sldId id="395" r:id="rId95"/>
    <p:sldId id="396" r:id="rId96"/>
    <p:sldId id="397" r:id="rId97"/>
    <p:sldId id="398" r:id="rId98"/>
    <p:sldId id="399" r:id="rId99"/>
    <p:sldId id="400" r:id="rId100"/>
    <p:sldId id="401" r:id="rId101"/>
    <p:sldId id="402" r:id="rId102"/>
    <p:sldId id="567" r:id="rId103"/>
    <p:sldId id="568" r:id="rId104"/>
    <p:sldId id="569" r:id="rId105"/>
    <p:sldId id="570" r:id="rId106"/>
    <p:sldId id="571" r:id="rId107"/>
    <p:sldId id="572" r:id="rId108"/>
    <p:sldId id="573" r:id="rId109"/>
    <p:sldId id="574" r:id="rId110"/>
    <p:sldId id="403" r:id="rId111"/>
    <p:sldId id="404" r:id="rId112"/>
    <p:sldId id="405" r:id="rId113"/>
    <p:sldId id="406" r:id="rId114"/>
    <p:sldId id="407" r:id="rId115"/>
    <p:sldId id="408" r:id="rId116"/>
    <p:sldId id="409" r:id="rId117"/>
    <p:sldId id="410" r:id="rId118"/>
    <p:sldId id="411" r:id="rId119"/>
    <p:sldId id="412" r:id="rId120"/>
    <p:sldId id="511" r:id="rId121"/>
    <p:sldId id="512" r:id="rId122"/>
    <p:sldId id="513" r:id="rId123"/>
    <p:sldId id="514" r:id="rId124"/>
    <p:sldId id="515" r:id="rId125"/>
    <p:sldId id="516" r:id="rId126"/>
    <p:sldId id="517" r:id="rId127"/>
    <p:sldId id="518" r:id="rId128"/>
    <p:sldId id="519" r:id="rId129"/>
    <p:sldId id="520" r:id="rId130"/>
    <p:sldId id="521" r:id="rId131"/>
    <p:sldId id="522" r:id="rId132"/>
    <p:sldId id="523" r:id="rId133"/>
    <p:sldId id="524" r:id="rId134"/>
    <p:sldId id="525" r:id="rId135"/>
    <p:sldId id="526" r:id="rId136"/>
    <p:sldId id="527" r:id="rId137"/>
    <p:sldId id="528" r:id="rId138"/>
    <p:sldId id="529" r:id="rId139"/>
    <p:sldId id="530" r:id="rId140"/>
    <p:sldId id="531" r:id="rId141"/>
    <p:sldId id="532" r:id="rId142"/>
    <p:sldId id="533" r:id="rId143"/>
    <p:sldId id="534" r:id="rId144"/>
    <p:sldId id="535" r:id="rId145"/>
    <p:sldId id="536" r:id="rId146"/>
    <p:sldId id="537" r:id="rId147"/>
    <p:sldId id="538" r:id="rId148"/>
    <p:sldId id="539" r:id="rId149"/>
    <p:sldId id="540" r:id="rId150"/>
    <p:sldId id="541" r:id="rId151"/>
    <p:sldId id="542" r:id="rId152"/>
    <p:sldId id="543" r:id="rId153"/>
    <p:sldId id="544" r:id="rId154"/>
    <p:sldId id="545" r:id="rId155"/>
    <p:sldId id="546" r:id="rId156"/>
    <p:sldId id="547" r:id="rId157"/>
    <p:sldId id="548" r:id="rId158"/>
    <p:sldId id="549" r:id="rId159"/>
    <p:sldId id="550" r:id="rId160"/>
    <p:sldId id="551" r:id="rId161"/>
    <p:sldId id="552" r:id="rId162"/>
    <p:sldId id="553" r:id="rId163"/>
    <p:sldId id="554" r:id="rId164"/>
    <p:sldId id="555" r:id="rId165"/>
    <p:sldId id="556" r:id="rId166"/>
    <p:sldId id="557" r:id="rId167"/>
    <p:sldId id="558" r:id="rId168"/>
    <p:sldId id="559" r:id="rId169"/>
    <p:sldId id="560" r:id="rId170"/>
    <p:sldId id="561" r:id="rId171"/>
    <p:sldId id="562" r:id="rId172"/>
    <p:sldId id="563" r:id="rId173"/>
    <p:sldId id="564" r:id="rId174"/>
    <p:sldId id="565" r:id="rId175"/>
    <p:sldId id="566" r:id="rId176"/>
    <p:sldId id="413" r:id="rId177"/>
    <p:sldId id="414" r:id="rId178"/>
    <p:sldId id="415" r:id="rId179"/>
    <p:sldId id="416" r:id="rId180"/>
    <p:sldId id="417" r:id="rId181"/>
    <p:sldId id="418" r:id="rId182"/>
    <p:sldId id="419" r:id="rId183"/>
    <p:sldId id="420" r:id="rId184"/>
    <p:sldId id="421" r:id="rId185"/>
    <p:sldId id="422" r:id="rId186"/>
    <p:sldId id="423" r:id="rId187"/>
    <p:sldId id="424" r:id="rId188"/>
    <p:sldId id="425" r:id="rId189"/>
    <p:sldId id="426" r:id="rId190"/>
    <p:sldId id="427" r:id="rId191"/>
    <p:sldId id="428" r:id="rId192"/>
    <p:sldId id="429" r:id="rId193"/>
    <p:sldId id="430" r:id="rId194"/>
    <p:sldId id="431" r:id="rId195"/>
    <p:sldId id="432" r:id="rId196"/>
    <p:sldId id="433" r:id="rId197"/>
    <p:sldId id="434" r:id="rId198"/>
    <p:sldId id="435" r:id="rId199"/>
    <p:sldId id="436" r:id="rId200"/>
    <p:sldId id="437" r:id="rId201"/>
    <p:sldId id="438" r:id="rId202"/>
    <p:sldId id="439" r:id="rId203"/>
    <p:sldId id="440" r:id="rId204"/>
    <p:sldId id="441" r:id="rId205"/>
    <p:sldId id="442" r:id="rId206"/>
    <p:sldId id="443" r:id="rId207"/>
    <p:sldId id="444" r:id="rId208"/>
    <p:sldId id="445" r:id="rId209"/>
    <p:sldId id="446" r:id="rId210"/>
    <p:sldId id="447" r:id="rId211"/>
    <p:sldId id="510" r:id="rId212"/>
    <p:sldId id="448" r:id="rId213"/>
    <p:sldId id="449" r:id="rId214"/>
    <p:sldId id="450" r:id="rId215"/>
    <p:sldId id="451" r:id="rId216"/>
    <p:sldId id="452" r:id="rId217"/>
    <p:sldId id="453" r:id="rId218"/>
    <p:sldId id="454" r:id="rId219"/>
    <p:sldId id="455" r:id="rId220"/>
    <p:sldId id="456" r:id="rId221"/>
    <p:sldId id="457" r:id="rId222"/>
    <p:sldId id="458" r:id="rId223"/>
    <p:sldId id="459" r:id="rId224"/>
    <p:sldId id="460" r:id="rId225"/>
    <p:sldId id="461" r:id="rId226"/>
    <p:sldId id="462" r:id="rId227"/>
    <p:sldId id="463" r:id="rId228"/>
    <p:sldId id="464" r:id="rId229"/>
    <p:sldId id="465" r:id="rId230"/>
    <p:sldId id="466" r:id="rId231"/>
    <p:sldId id="467" r:id="rId232"/>
    <p:sldId id="468" r:id="rId233"/>
    <p:sldId id="469" r:id="rId234"/>
    <p:sldId id="470" r:id="rId235"/>
    <p:sldId id="471" r:id="rId236"/>
    <p:sldId id="472" r:id="rId237"/>
    <p:sldId id="473" r:id="rId238"/>
    <p:sldId id="474" r:id="rId239"/>
    <p:sldId id="475" r:id="rId240"/>
    <p:sldId id="476" r:id="rId241"/>
    <p:sldId id="477" r:id="rId242"/>
    <p:sldId id="478" r:id="rId243"/>
    <p:sldId id="479" r:id="rId244"/>
    <p:sldId id="480" r:id="rId245"/>
    <p:sldId id="481" r:id="rId246"/>
    <p:sldId id="482" r:id="rId247"/>
    <p:sldId id="483" r:id="rId248"/>
    <p:sldId id="484" r:id="rId249"/>
    <p:sldId id="485" r:id="rId250"/>
    <p:sldId id="486" r:id="rId251"/>
    <p:sldId id="487" r:id="rId252"/>
    <p:sldId id="488" r:id="rId253"/>
    <p:sldId id="489" r:id="rId254"/>
    <p:sldId id="490" r:id="rId255"/>
    <p:sldId id="491" r:id="rId256"/>
    <p:sldId id="492" r:id="rId257"/>
    <p:sldId id="493" r:id="rId258"/>
    <p:sldId id="494" r:id="rId259"/>
    <p:sldId id="495" r:id="rId260"/>
    <p:sldId id="496" r:id="rId261"/>
    <p:sldId id="497" r:id="rId262"/>
    <p:sldId id="498" r:id="rId263"/>
    <p:sldId id="499" r:id="rId264"/>
    <p:sldId id="500" r:id="rId265"/>
    <p:sldId id="501" r:id="rId266"/>
    <p:sldId id="502" r:id="rId267"/>
    <p:sldId id="503" r:id="rId268"/>
    <p:sldId id="504" r:id="rId269"/>
    <p:sldId id="505" r:id="rId270"/>
    <p:sldId id="506" r:id="rId271"/>
    <p:sldId id="507" r:id="rId272"/>
    <p:sldId id="508" r:id="rId27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p:cViewPr>
        <p:scale>
          <a:sx n="70" d="100"/>
          <a:sy n="70" d="100"/>
        </p:scale>
        <p:origin x="-720" y="-30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slide" Target="slides/slide243.xml"/><Relationship Id="rId249" Type="http://schemas.openxmlformats.org/officeDocument/2006/relationships/slide" Target="slides/slide24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260" Type="http://schemas.openxmlformats.org/officeDocument/2006/relationships/slide" Target="slides/slide259.xml"/><Relationship Id="rId265" Type="http://schemas.openxmlformats.org/officeDocument/2006/relationships/slide" Target="slides/slide264.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slide" Target="slides/slide254.xml"/><Relationship Id="rId271" Type="http://schemas.openxmlformats.org/officeDocument/2006/relationships/slide" Target="slides/slide270.xml"/><Relationship Id="rId276" Type="http://schemas.openxmlformats.org/officeDocument/2006/relationships/viewProps" Target="viewProps.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theme" Target="theme/theme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tableStyles" Target="tableStyles.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notesMaster" Target="notesMasters/notesMaster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presProps" Target="presProps.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5DB39B-4B00-4604-9BD1-EF1B47B0B836}" type="datetimeFigureOut">
              <a:rPr lang="en-US" smtClean="0"/>
              <a:t>4/22/2020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9B1B4D-D72F-4062-8C15-A440AB97F4E1}" type="slidenum">
              <a:rPr lang="en-US" smtClean="0"/>
              <a:t>‹#›</a:t>
            </a:fld>
            <a:endParaRPr lang="en-US"/>
          </a:p>
        </p:txBody>
      </p:sp>
    </p:spTree>
    <p:extLst>
      <p:ext uri="{BB962C8B-B14F-4D97-AF65-F5344CB8AC3E}">
        <p14:creationId xmlns:p14="http://schemas.microsoft.com/office/powerpoint/2010/main" val="1556443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6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JO" altLang="en-US" smtClean="0"/>
          </a:p>
        </p:txBody>
      </p:sp>
      <p:sp>
        <p:nvSpPr>
          <p:cNvPr id="49664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Calibri" pitchFamily="34" charset="0"/>
              </a:defRPr>
            </a:lvl1pPr>
            <a:lvl2pPr marL="742950" indent="-285750" algn="r" rtl="1">
              <a:spcBef>
                <a:spcPct val="30000"/>
              </a:spcBef>
              <a:defRPr sz="1200">
                <a:solidFill>
                  <a:schemeClr val="tx1"/>
                </a:solidFill>
                <a:latin typeface="Calibri" pitchFamily="34" charset="0"/>
              </a:defRPr>
            </a:lvl2pPr>
            <a:lvl3pPr marL="1143000" indent="-228600" algn="r" rtl="1">
              <a:spcBef>
                <a:spcPct val="30000"/>
              </a:spcBef>
              <a:defRPr sz="1200">
                <a:solidFill>
                  <a:schemeClr val="tx1"/>
                </a:solidFill>
                <a:latin typeface="Calibri" pitchFamily="34" charset="0"/>
              </a:defRPr>
            </a:lvl3pPr>
            <a:lvl4pPr marL="1600200" indent="-228600" algn="r" rtl="1">
              <a:spcBef>
                <a:spcPct val="30000"/>
              </a:spcBef>
              <a:defRPr sz="1200">
                <a:solidFill>
                  <a:schemeClr val="tx1"/>
                </a:solidFill>
                <a:latin typeface="Calibri" pitchFamily="34" charset="0"/>
              </a:defRPr>
            </a:lvl4pPr>
            <a:lvl5pPr marL="2057400" indent="-228600" algn="r" rtl="1">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l" rtl="0">
              <a:spcBef>
                <a:spcPct val="0"/>
              </a:spcBef>
            </a:pPr>
            <a:fld id="{77F2FA63-7C8B-45F6-825B-DAFF1C9E7B8F}" type="slidenum">
              <a:rPr lang="ar-JO" altLang="en-US"/>
              <a:pPr algn="l" rtl="0">
                <a:spcBef>
                  <a:spcPct val="0"/>
                </a:spcBef>
              </a:pPr>
              <a:t>2</a:t>
            </a:fld>
            <a:endParaRPr lang="ar-JO"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xmlns="" id="{17D37ADF-0318-4A31-A2FB-731B23912AC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C0FB1564-7331-44CE-BB39-8D03D857F675}" type="slidenum">
              <a:rPr lang="en-US" altLang="en-US" sz="1200"/>
              <a:pPr eaLnBrk="1" hangingPunct="1"/>
              <a:t>32</a:t>
            </a:fld>
            <a:endParaRPr lang="en-US" altLang="en-US" sz="1200"/>
          </a:p>
        </p:txBody>
      </p:sp>
      <p:sp>
        <p:nvSpPr>
          <p:cNvPr id="73731" name="Rectangle 2">
            <a:extLst>
              <a:ext uri="{FF2B5EF4-FFF2-40B4-BE49-F238E27FC236}">
                <a16:creationId xmlns:a16="http://schemas.microsoft.com/office/drawing/2014/main" xmlns="" id="{896036DD-77C0-47D9-92E6-E1590977C3F7}"/>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73732" name="Rectangle 3">
            <a:extLst>
              <a:ext uri="{FF2B5EF4-FFF2-40B4-BE49-F238E27FC236}">
                <a16:creationId xmlns:a16="http://schemas.microsoft.com/office/drawing/2014/main" xmlns="" id="{3569A806-984C-4852-A643-82D202DD4A9A}"/>
              </a:ext>
            </a:extLst>
          </p:cNvPr>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tLang="en-US"/>
              <a:t>Hypotension, headache, N/V, malaise, dizziness, muscle cramping d/t rapid fluid volume depletion</a:t>
            </a:r>
          </a:p>
          <a:p>
            <a:pPr eaLnBrk="1" hangingPunct="1">
              <a:spcBef>
                <a:spcPct val="0"/>
              </a:spcBef>
            </a:pPr>
            <a:endParaRPr lang="en-US" altLang="en-US"/>
          </a:p>
          <a:p>
            <a:pPr eaLnBrk="1" hangingPunct="1">
              <a:spcBef>
                <a:spcPct val="0"/>
              </a:spcBef>
            </a:pPr>
            <a:r>
              <a:rPr lang="en-US" altLang="en-US"/>
              <a:t>BP and Weight expected to decrease (fluid removal)</a:t>
            </a:r>
          </a:p>
          <a:p>
            <a:pPr eaLnBrk="1" hangingPunct="1">
              <a:spcBef>
                <a:spcPct val="0"/>
              </a:spcBef>
            </a:pPr>
            <a:r>
              <a:rPr lang="en-US" altLang="en-US"/>
              <a:t>Temp may be elevated (heated blood)</a:t>
            </a:r>
          </a:p>
          <a:p>
            <a:pPr eaLnBrk="1" hangingPunct="1">
              <a:spcBef>
                <a:spcPct val="0"/>
              </a:spcBef>
            </a:pPr>
            <a:r>
              <a:rPr lang="en-US" altLang="en-US"/>
              <a:t>Bleeding (anticoagulation)</a:t>
            </a:r>
          </a:p>
          <a:p>
            <a:pPr eaLnBrk="1" hangingPunct="1">
              <a:spcBef>
                <a:spcPct val="0"/>
              </a:spcBef>
            </a:pPr>
            <a:endParaRPr lang="en-US" altLang="en-US"/>
          </a:p>
          <a:p>
            <a:pPr eaLnBrk="1" hangingPunct="1">
              <a:spcBef>
                <a:spcPct val="0"/>
              </a:spcBef>
            </a:pPr>
            <a:r>
              <a:rPr lang="en-US" altLang="en-US"/>
              <a:t>Muscle cramps tx: reducing ultrafiltration rate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xmlns="" id="{3D031B7D-DABA-477C-81A9-50212CE8CC4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B3EE4418-7502-4C1C-A012-75A216CB5583}" type="slidenum">
              <a:rPr lang="en-US" altLang="en-US" sz="1200"/>
              <a:pPr eaLnBrk="1" hangingPunct="1"/>
              <a:t>33</a:t>
            </a:fld>
            <a:endParaRPr lang="en-US" altLang="en-US" sz="1200"/>
          </a:p>
        </p:txBody>
      </p:sp>
      <p:sp>
        <p:nvSpPr>
          <p:cNvPr id="74755" name="Rectangle 2">
            <a:extLst>
              <a:ext uri="{FF2B5EF4-FFF2-40B4-BE49-F238E27FC236}">
                <a16:creationId xmlns:a16="http://schemas.microsoft.com/office/drawing/2014/main" xmlns="" id="{5A0C46D8-4B7D-4E11-AA6F-2816873FA767}"/>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74756" name="Rectangle 3">
            <a:extLst>
              <a:ext uri="{FF2B5EF4-FFF2-40B4-BE49-F238E27FC236}">
                <a16:creationId xmlns:a16="http://schemas.microsoft.com/office/drawing/2014/main" xmlns="" id="{353B083C-2816-4C9C-B0A5-E7234E2D9F30}"/>
              </a:ext>
            </a:extLst>
          </p:cNvPr>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xmlns="" id="{368E80F4-0BF4-48CE-A6C4-53329C41E36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02562DE9-656F-4B7B-ADD0-F3CA333ACC24}" type="slidenum">
              <a:rPr lang="en-US" altLang="en-US" sz="1200"/>
              <a:pPr eaLnBrk="1" hangingPunct="1"/>
              <a:t>36</a:t>
            </a:fld>
            <a:endParaRPr lang="en-US" altLang="en-US" sz="1200"/>
          </a:p>
        </p:txBody>
      </p:sp>
      <p:sp>
        <p:nvSpPr>
          <p:cNvPr id="75779" name="Rectangle 2">
            <a:extLst>
              <a:ext uri="{FF2B5EF4-FFF2-40B4-BE49-F238E27FC236}">
                <a16:creationId xmlns:a16="http://schemas.microsoft.com/office/drawing/2014/main" xmlns="" id="{BEB3B2CD-9226-4638-887E-98B052864F23}"/>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75780" name="Rectangle 3">
            <a:extLst>
              <a:ext uri="{FF2B5EF4-FFF2-40B4-BE49-F238E27FC236}">
                <a16:creationId xmlns:a16="http://schemas.microsoft.com/office/drawing/2014/main" xmlns="" id="{06D01C1A-EA48-44F4-9553-410E8D0C98A5}"/>
              </a:ext>
            </a:extLst>
          </p:cNvPr>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tLang="en-US" b="1"/>
              <a:t>Continuous ambulator (CAPD)</a:t>
            </a:r>
            <a:r>
              <a:rPr lang="en-US" altLang="en-US"/>
              <a:t> – self dialysis, infusion of 4 2L exchanges with 4-8 hr dwell time 7 days a week</a:t>
            </a:r>
          </a:p>
          <a:p>
            <a:pPr eaLnBrk="1" hangingPunct="1">
              <a:spcBef>
                <a:spcPct val="0"/>
              </a:spcBef>
            </a:pPr>
            <a:r>
              <a:rPr lang="en-US" altLang="en-US" b="1"/>
              <a:t>Intermittent </a:t>
            </a:r>
            <a:r>
              <a:rPr lang="en-US" altLang="en-US"/>
              <a:t>– client requires exchanges of 2L at 30-60 min intervals with 15-20 min drain time (30-40 exchanges of 2L 3x weekly for anuric client)</a:t>
            </a:r>
          </a:p>
          <a:p>
            <a:pPr eaLnBrk="1" hangingPunct="1">
              <a:spcBef>
                <a:spcPct val="0"/>
              </a:spcBef>
            </a:pPr>
            <a:r>
              <a:rPr lang="en-US" altLang="en-US" b="1"/>
              <a:t>Continuous-cycle</a:t>
            </a:r>
            <a:r>
              <a:rPr lang="en-US" altLang="en-US"/>
              <a:t> – automated cycling machine, exchange at noc, final exchange full daytime dwell then drained at beginning of next NOC cycle</a:t>
            </a:r>
          </a:p>
          <a:p>
            <a:pPr eaLnBrk="1" hangingPunct="1">
              <a:spcBef>
                <a:spcPct val="0"/>
              </a:spcBef>
            </a:pPr>
            <a:r>
              <a:rPr lang="en-US" altLang="en-US"/>
              <a:t>CAPD – no machine, client independence encouraged, no partner required</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xmlns="" id="{43E33504-9BF5-4240-BE2E-58B25A64AF3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9BC5BB09-DCD4-4CAD-8106-EEF85E6D36DF}" type="slidenum">
              <a:rPr lang="en-US" altLang="en-US" sz="1200"/>
              <a:pPr eaLnBrk="1" hangingPunct="1"/>
              <a:t>37</a:t>
            </a:fld>
            <a:endParaRPr lang="en-US" altLang="en-US" sz="1200"/>
          </a:p>
        </p:txBody>
      </p:sp>
      <p:sp>
        <p:nvSpPr>
          <p:cNvPr id="76803" name="Rectangle 2">
            <a:extLst>
              <a:ext uri="{FF2B5EF4-FFF2-40B4-BE49-F238E27FC236}">
                <a16:creationId xmlns:a16="http://schemas.microsoft.com/office/drawing/2014/main" xmlns="" id="{03C01E55-4F41-4C34-AF5F-9E4B4C685052}"/>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76804" name="Rectangle 3">
            <a:extLst>
              <a:ext uri="{FF2B5EF4-FFF2-40B4-BE49-F238E27FC236}">
                <a16:creationId xmlns:a16="http://schemas.microsoft.com/office/drawing/2014/main" xmlns="" id="{C124B78D-E0CE-4B2E-B78C-969CD3D98FC0}"/>
              </a:ext>
            </a:extLst>
          </p:cNvPr>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tLang="en-US"/>
              <a:t>Insufficient flow – treat or avoid constipation, turn client to other side, supine low-Fowler’s position</a:t>
            </a:r>
          </a:p>
          <a:p>
            <a:pPr eaLnBrk="1" hangingPunct="1">
              <a:spcBef>
                <a:spcPct val="0"/>
              </a:spcBef>
            </a:pPr>
            <a:r>
              <a:rPr lang="en-US" altLang="en-US"/>
              <a:t>Infection-peritonitis: s/s cloudy dialysate, fever, rebound pain, malaise, N/V</a:t>
            </a:r>
          </a:p>
          <a:p>
            <a:pPr eaLnBrk="1" hangingPunct="1">
              <a:spcBef>
                <a:spcPct val="0"/>
              </a:spcBef>
            </a:pPr>
            <a:r>
              <a:rPr lang="en-US" altLang="en-US"/>
              <a:t>Fluid overload</a:t>
            </a:r>
          </a:p>
          <a:p>
            <a:pPr eaLnBrk="1" hangingPunct="1">
              <a:spcBef>
                <a:spcPct val="0"/>
              </a:spcBef>
            </a:pPr>
            <a:r>
              <a:rPr lang="en-US" altLang="en-US"/>
              <a:t>Hyperglycemia</a:t>
            </a:r>
          </a:p>
          <a:p>
            <a:pPr eaLnBrk="1" hangingPunct="1">
              <a:spcBef>
                <a:spcPct val="0"/>
              </a:spcBef>
            </a:pPr>
            <a:r>
              <a:rPr lang="en-US" altLang="en-US"/>
              <a:t>Metabolic alkalosis</a:t>
            </a:r>
          </a:p>
          <a:p>
            <a:pPr eaLnBrk="1" hangingPunct="1">
              <a:spcBef>
                <a:spcPct val="0"/>
              </a:spcBef>
            </a:pPr>
            <a:r>
              <a:rPr lang="en-US" altLang="en-US"/>
              <a:t>Respiratory insufficiency</a:t>
            </a:r>
          </a:p>
          <a:p>
            <a:pPr eaLnBrk="1" hangingPunct="1">
              <a:spcBef>
                <a:spcPct val="0"/>
              </a:spcBef>
            </a:pPr>
            <a:r>
              <a:rPr lang="en-US" altLang="en-US"/>
              <a:t>Abdominal pain</a:t>
            </a:r>
          </a:p>
          <a:p>
            <a:pPr eaLnBrk="1" hangingPunct="1">
              <a:spcBef>
                <a:spcPct val="0"/>
              </a:spcBef>
            </a:pPr>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JO" dirty="0"/>
          </a:p>
        </p:txBody>
      </p:sp>
      <p:sp>
        <p:nvSpPr>
          <p:cNvPr id="4" name="Slide Number Placeholder 3"/>
          <p:cNvSpPr>
            <a:spLocks noGrp="1"/>
          </p:cNvSpPr>
          <p:nvPr>
            <p:ph type="sldNum" sz="quarter" idx="10"/>
          </p:nvPr>
        </p:nvSpPr>
        <p:spPr/>
        <p:txBody>
          <a:bodyPr/>
          <a:lstStyle/>
          <a:p>
            <a:fld id="{3611C038-4279-42D4-9847-78769876B4C6}" type="slidenum">
              <a:rPr lang="en-US" smtClean="0"/>
              <a:pPr/>
              <a:t>123</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611C038-4279-42D4-9847-78769876B4C6}" type="slidenum">
              <a:rPr lang="en-US" smtClean="0"/>
              <a:pPr/>
              <a:t>131</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JO" dirty="0"/>
          </a:p>
        </p:txBody>
      </p:sp>
      <p:sp>
        <p:nvSpPr>
          <p:cNvPr id="4" name="Slide Number Placeholder 3"/>
          <p:cNvSpPr>
            <a:spLocks noGrp="1"/>
          </p:cNvSpPr>
          <p:nvPr>
            <p:ph type="sldNum" sz="quarter" idx="10"/>
          </p:nvPr>
        </p:nvSpPr>
        <p:spPr/>
        <p:txBody>
          <a:bodyPr/>
          <a:lstStyle/>
          <a:p>
            <a:fld id="{3611C038-4279-42D4-9847-78769876B4C6}" type="slidenum">
              <a:rPr lang="en-US" smtClean="0"/>
              <a:pPr/>
              <a:t>135</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Clubbing of fingers means</a:t>
            </a:r>
            <a:r>
              <a:rPr lang="en-US" baseline="0" dirty="0"/>
              <a:t> interstitial lung disease </a:t>
            </a:r>
            <a:endParaRPr lang="en-US" dirty="0"/>
          </a:p>
        </p:txBody>
      </p:sp>
      <p:sp>
        <p:nvSpPr>
          <p:cNvPr id="4" name="Slide Number Placeholder 3"/>
          <p:cNvSpPr>
            <a:spLocks noGrp="1"/>
          </p:cNvSpPr>
          <p:nvPr>
            <p:ph type="sldNum" sz="quarter" idx="10"/>
          </p:nvPr>
        </p:nvSpPr>
        <p:spPr/>
        <p:txBody>
          <a:bodyPr/>
          <a:lstStyle/>
          <a:p>
            <a:fld id="{3611C038-4279-42D4-9847-78769876B4C6}" type="slidenum">
              <a:rPr lang="en-US" smtClean="0"/>
              <a:pPr/>
              <a:t>136</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C1-c2 </a:t>
            </a:r>
            <a:r>
              <a:rPr lang="en-US" dirty="0" err="1"/>
              <a:t>sublaxation</a:t>
            </a:r>
            <a:endParaRPr lang="en-US" dirty="0"/>
          </a:p>
        </p:txBody>
      </p:sp>
      <p:sp>
        <p:nvSpPr>
          <p:cNvPr id="4" name="Slide Number Placeholder 3"/>
          <p:cNvSpPr>
            <a:spLocks noGrp="1"/>
          </p:cNvSpPr>
          <p:nvPr>
            <p:ph type="sldNum" sz="quarter" idx="10"/>
          </p:nvPr>
        </p:nvSpPr>
        <p:spPr/>
        <p:txBody>
          <a:bodyPr/>
          <a:lstStyle/>
          <a:p>
            <a:fld id="{3611C038-4279-42D4-9847-78769876B4C6}" type="slidenum">
              <a:rPr lang="en-US" smtClean="0"/>
              <a:pPr/>
              <a:t>138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bwMode="auto">
          <a:noFill/>
          <a:ln>
            <a:miter lim="800000"/>
            <a:headEnd/>
            <a:tailEnd/>
          </a:ln>
        </p:spPr>
        <p:txBody>
          <a:bodyPr/>
          <a:lstStyle/>
          <a:p>
            <a:fld id="{65D582C1-589F-44A2-B4F2-7EFCCAE7A475}" type="slidenum">
              <a:rPr lang="en-GB" smtClean="0">
                <a:latin typeface="Arial" pitchFamily="34" charset="0"/>
              </a:rPr>
              <a:pPr/>
              <a:t>139</a:t>
            </a:fld>
            <a:endParaRPr lang="en-GB">
              <a:latin typeface="Arial" pitchFamily="34" charset="0"/>
            </a:endParaRPr>
          </a:p>
        </p:txBody>
      </p:sp>
      <p:sp>
        <p:nvSpPr>
          <p:cNvPr id="79875" name="Rectangle 2"/>
          <p:cNvSpPr>
            <a:spLocks noGrp="1" noRot="1" noChangeAspect="1" noChangeArrowheads="1" noTextEdit="1"/>
          </p:cNvSpPr>
          <p:nvPr>
            <p:ph type="sldImg"/>
          </p:nvPr>
        </p:nvSpPr>
        <p:spPr bwMode="auto">
          <a:xfrm>
            <a:off x="388938" y="688975"/>
            <a:ext cx="6086475" cy="3424238"/>
          </a:xfrm>
          <a:noFill/>
          <a:ln>
            <a:solidFill>
              <a:srgbClr val="000000"/>
            </a:solidFill>
            <a:miter lim="800000"/>
            <a:headEnd/>
            <a:tailEnd/>
          </a:ln>
        </p:spPr>
      </p:sp>
      <p:sp>
        <p:nvSpPr>
          <p:cNvPr id="79876" name="Rectangle 3"/>
          <p:cNvSpPr>
            <a:spLocks noGrp="1" noChangeArrowheads="1"/>
          </p:cNvSpPr>
          <p:nvPr>
            <p:ph type="body" idx="1"/>
          </p:nvPr>
        </p:nvSpPr>
        <p:spPr bwMode="auto">
          <a:xfrm>
            <a:off x="1071563" y="4343400"/>
            <a:ext cx="5024437" cy="4111625"/>
          </a:xfrm>
          <a:noFill/>
        </p:spPr>
        <p:txBody>
          <a:bodyPr wrap="square" lIns="92908" tIns="46451" rIns="92908" bIns="46451" numCol="1" anchor="t" anchorCtr="0" compatLnSpc="1">
            <a:prstTxWarp prst="textNoShape">
              <a:avLst/>
            </a:prstTxWarp>
          </a:bodyPr>
          <a:lstStyle/>
          <a:p>
            <a:pPr marL="190500" indent="-190500"/>
            <a:r>
              <a:rPr lang="en-US" b="1" dirty="0">
                <a:cs typeface="Arial" pitchFamily="34" charset="0"/>
              </a:rPr>
              <a:t>Key Point: </a:t>
            </a:r>
          </a:p>
          <a:p>
            <a:pPr marL="190500" indent="-190500"/>
            <a:r>
              <a:rPr lang="en-US" b="1" dirty="0">
                <a:cs typeface="Arial" pitchFamily="34" charset="0"/>
              </a:rPr>
              <a:t>TNF is a central cytokine in the inflammatory cascade, affecting the levels of </a:t>
            </a:r>
          </a:p>
          <a:p>
            <a:pPr marL="190500" indent="-190500"/>
            <a:r>
              <a:rPr lang="en-US" b="1" dirty="0">
                <a:cs typeface="Arial" pitchFamily="34" charset="0"/>
              </a:rPr>
              <a:t>other </a:t>
            </a:r>
            <a:r>
              <a:rPr lang="en-US" b="1" dirty="0" err="1">
                <a:cs typeface="Arial" pitchFamily="34" charset="0"/>
              </a:rPr>
              <a:t>proinflammatory</a:t>
            </a:r>
            <a:r>
              <a:rPr lang="en-US" b="1" dirty="0">
                <a:cs typeface="Arial" pitchFamily="34" charset="0"/>
              </a:rPr>
              <a:t> and anti-inflammatory cytokines.</a:t>
            </a:r>
            <a:r>
              <a:rPr lang="en-US" baseline="30000" dirty="0">
                <a:cs typeface="Arial" pitchFamily="34" charset="0"/>
              </a:rPr>
              <a:t>23 </a:t>
            </a:r>
            <a:endParaRPr lang="en-US" dirty="0">
              <a:cs typeface="Arial" pitchFamily="34" charset="0"/>
            </a:endParaRPr>
          </a:p>
          <a:p>
            <a:pPr marL="190500" indent="-190500">
              <a:buFontTx/>
              <a:buChar char="•"/>
            </a:pPr>
            <a:r>
              <a:rPr lang="en-US" dirty="0">
                <a:cs typeface="Arial" pitchFamily="34" charset="0"/>
              </a:rPr>
              <a:t>TNF occupies an important position in the inflammatory cascade, triggering production of a number of other cytokines, including IL-1, IL-6 and IL-8</a:t>
            </a:r>
            <a:r>
              <a:rPr lang="en-US" dirty="0">
                <a:latin typeface="Times" charset="0"/>
                <a:cs typeface="Arial" pitchFamily="34" charset="0"/>
              </a:rPr>
              <a:t>.</a:t>
            </a:r>
            <a:r>
              <a:rPr lang="en-US" baseline="30000" dirty="0">
                <a:cs typeface="Arial" pitchFamily="34" charset="0"/>
              </a:rPr>
              <a:t>2,3</a:t>
            </a:r>
            <a:r>
              <a:rPr lang="en-US" dirty="0">
                <a:cs typeface="Arial" pitchFamily="34" charset="0"/>
              </a:rPr>
              <a:t> </a:t>
            </a:r>
          </a:p>
          <a:p>
            <a:pPr marL="190500" indent="-190500" eaLnBrk="1" hangingPunct="1">
              <a:buFontTx/>
              <a:buChar char="•"/>
            </a:pPr>
            <a:r>
              <a:rPr lang="en-GB" dirty="0">
                <a:cs typeface="Arial" pitchFamily="34" charset="0"/>
              </a:rPr>
              <a:t>Different cell types and cytokine pathways are believed to be involved in the joint destruction mediated by </a:t>
            </a:r>
            <a:r>
              <a:rPr lang="en-GB" dirty="0" err="1">
                <a:cs typeface="Arial" pitchFamily="34" charset="0"/>
              </a:rPr>
              <a:t>TNFα</a:t>
            </a:r>
            <a:r>
              <a:rPr lang="en-GB" dirty="0">
                <a:cs typeface="Arial" pitchFamily="34" charset="0"/>
              </a:rPr>
              <a:t> and IL-1.</a:t>
            </a:r>
            <a:r>
              <a:rPr lang="en-GB" baseline="30000" dirty="0">
                <a:cs typeface="Arial" pitchFamily="34" charset="0"/>
              </a:rPr>
              <a:t>3</a:t>
            </a:r>
          </a:p>
          <a:p>
            <a:pPr marL="190500" indent="-190500" eaLnBrk="1" hangingPunct="1">
              <a:buFontTx/>
              <a:buChar char="•"/>
            </a:pPr>
            <a:r>
              <a:rPr lang="en-GB" dirty="0">
                <a:cs typeface="Arial" pitchFamily="34" charset="0"/>
              </a:rPr>
              <a:t>These two cytokines are potent stimulators of synovial fibroblasts, </a:t>
            </a:r>
            <a:r>
              <a:rPr lang="en-GB" dirty="0" err="1">
                <a:cs typeface="Arial" pitchFamily="34" charset="0"/>
              </a:rPr>
              <a:t>osteoclasts</a:t>
            </a:r>
            <a:r>
              <a:rPr lang="en-GB" dirty="0">
                <a:cs typeface="Arial" pitchFamily="34" charset="0"/>
              </a:rPr>
              <a:t> and </a:t>
            </a:r>
            <a:r>
              <a:rPr lang="en-GB" dirty="0" err="1">
                <a:cs typeface="Arial" pitchFamily="34" charset="0"/>
              </a:rPr>
              <a:t>chondrocytes</a:t>
            </a:r>
            <a:r>
              <a:rPr lang="en-GB" dirty="0">
                <a:cs typeface="Arial" pitchFamily="34" charset="0"/>
              </a:rPr>
              <a:t>, that in turn release matrix </a:t>
            </a:r>
            <a:r>
              <a:rPr lang="en-GB" dirty="0" err="1">
                <a:cs typeface="Arial" pitchFamily="34" charset="0"/>
              </a:rPr>
              <a:t>metalloproteinases</a:t>
            </a:r>
            <a:r>
              <a:rPr lang="en-GB" dirty="0">
                <a:cs typeface="Arial" pitchFamily="34" charset="0"/>
              </a:rPr>
              <a:t> (tissue-destroying enzymes).</a:t>
            </a:r>
            <a:r>
              <a:rPr lang="en-GB" baseline="30000" dirty="0">
                <a:cs typeface="Arial" pitchFamily="34" charset="0"/>
              </a:rPr>
              <a:t>3</a:t>
            </a:r>
          </a:p>
          <a:p>
            <a:pPr marL="190500" indent="-190500" eaLnBrk="1" hangingPunct="1">
              <a:buFontTx/>
              <a:buChar char="•"/>
            </a:pPr>
            <a:r>
              <a:rPr lang="en-GB" dirty="0">
                <a:cs typeface="Arial" pitchFamily="34" charset="0"/>
              </a:rPr>
              <a:t>In addition, </a:t>
            </a:r>
            <a:r>
              <a:rPr lang="en-GB" dirty="0" err="1">
                <a:cs typeface="Arial" pitchFamily="34" charset="0"/>
              </a:rPr>
              <a:t>TNFα</a:t>
            </a:r>
            <a:r>
              <a:rPr lang="en-GB" dirty="0">
                <a:cs typeface="Arial" pitchFamily="34" charset="0"/>
              </a:rPr>
              <a:t> and IL-1 inhibit the production of metalloproteinase inhibitors (tissue protectors) by synovial fibroblasts.</a:t>
            </a:r>
            <a:r>
              <a:rPr lang="en-GB" baseline="30000" dirty="0">
                <a:cs typeface="Arial" pitchFamily="34" charset="0"/>
              </a:rPr>
              <a:t>3</a:t>
            </a:r>
          </a:p>
          <a:p>
            <a:pPr marL="190500" indent="-190500" eaLnBrk="1" hangingPunct="1">
              <a:buFontTx/>
              <a:buChar char="•"/>
            </a:pPr>
            <a:endParaRPr lang="en-GB" dirty="0">
              <a:cs typeface="Arial" pitchFamily="34" charset="0"/>
            </a:endParaRPr>
          </a:p>
          <a:p>
            <a:pPr marL="190500" indent="-190500" eaLnBrk="1" hangingPunct="1"/>
            <a:r>
              <a:rPr lang="en-GB" b="1" dirty="0">
                <a:cs typeface="Arial" pitchFamily="34" charset="0"/>
              </a:rPr>
              <a:t>References: 1.</a:t>
            </a:r>
            <a:r>
              <a:rPr lang="en-GB" dirty="0">
                <a:cs typeface="Arial" pitchFamily="34" charset="0"/>
              </a:rPr>
              <a:t> </a:t>
            </a:r>
            <a:r>
              <a:rPr lang="en-GB" dirty="0" err="1">
                <a:cs typeface="Arial" pitchFamily="34" charset="0"/>
              </a:rPr>
              <a:t>Arend</a:t>
            </a:r>
            <a:r>
              <a:rPr lang="en-GB" dirty="0">
                <a:cs typeface="Arial" pitchFamily="34" charset="0"/>
              </a:rPr>
              <a:t> WP.  The mode of action of cytokine inhibitors. </a:t>
            </a:r>
            <a:r>
              <a:rPr lang="en-GB" i="1" dirty="0">
                <a:cs typeface="Arial" pitchFamily="34" charset="0"/>
              </a:rPr>
              <a:t>J </a:t>
            </a:r>
            <a:r>
              <a:rPr lang="en-GB" i="1" dirty="0" err="1">
                <a:cs typeface="Arial" pitchFamily="34" charset="0"/>
              </a:rPr>
              <a:t>Rheumatol</a:t>
            </a:r>
            <a:r>
              <a:rPr lang="en-GB" dirty="0">
                <a:cs typeface="Arial" pitchFamily="34" charset="0"/>
              </a:rPr>
              <a:t> Suppl. 2002;65:16-21</a:t>
            </a:r>
            <a:r>
              <a:rPr lang="en-US" dirty="0">
                <a:cs typeface="Arial" pitchFamily="34" charset="0"/>
              </a:rPr>
              <a:t>.  </a:t>
            </a:r>
            <a:r>
              <a:rPr lang="en-US" b="1" dirty="0">
                <a:cs typeface="Arial" pitchFamily="34" charset="0"/>
              </a:rPr>
              <a:t>2.  </a:t>
            </a:r>
            <a:r>
              <a:rPr lang="en-US" dirty="0" err="1">
                <a:cs typeface="Arial" pitchFamily="34" charset="0"/>
              </a:rPr>
              <a:t>Feldmann</a:t>
            </a:r>
            <a:r>
              <a:rPr lang="en-US" dirty="0">
                <a:cs typeface="Arial" pitchFamily="34" charset="0"/>
              </a:rPr>
              <a:t> M, Brennan FM, </a:t>
            </a:r>
            <a:r>
              <a:rPr lang="en-US" dirty="0" err="1">
                <a:cs typeface="Arial" pitchFamily="34" charset="0"/>
              </a:rPr>
              <a:t>Maini</a:t>
            </a:r>
            <a:r>
              <a:rPr lang="en-US" dirty="0">
                <a:cs typeface="Arial" pitchFamily="34" charset="0"/>
              </a:rPr>
              <a:t> RN. Rheumatoid arthritis. </a:t>
            </a:r>
            <a:r>
              <a:rPr lang="en-US" i="1" dirty="0">
                <a:cs typeface="Arial" pitchFamily="34" charset="0"/>
              </a:rPr>
              <a:t>Cell.</a:t>
            </a:r>
            <a:r>
              <a:rPr lang="en-US" dirty="0">
                <a:cs typeface="Arial" pitchFamily="34" charset="0"/>
              </a:rPr>
              <a:t> 1996;85:307-310.  </a:t>
            </a:r>
            <a:r>
              <a:rPr lang="en-US" b="1" dirty="0">
                <a:cs typeface="Arial" pitchFamily="34" charset="0"/>
              </a:rPr>
              <a:t>3.  </a:t>
            </a:r>
            <a:r>
              <a:rPr lang="en-US" dirty="0">
                <a:solidFill>
                  <a:schemeClr val="tx2"/>
                </a:solidFill>
                <a:cs typeface="Arial" pitchFamily="34" charset="0"/>
              </a:rPr>
              <a:t>Choy EHS, </a:t>
            </a:r>
            <a:r>
              <a:rPr lang="en-US" dirty="0" err="1">
                <a:solidFill>
                  <a:schemeClr val="tx2"/>
                </a:solidFill>
                <a:cs typeface="Arial" pitchFamily="34" charset="0"/>
              </a:rPr>
              <a:t>Panayi</a:t>
            </a:r>
            <a:r>
              <a:rPr lang="en-US" dirty="0">
                <a:solidFill>
                  <a:schemeClr val="tx2"/>
                </a:solidFill>
                <a:cs typeface="Arial" pitchFamily="34" charset="0"/>
              </a:rPr>
              <a:t> GS. Cytokine pathways and joint inflammation in rheumatoid arthritis. </a:t>
            </a:r>
            <a:r>
              <a:rPr lang="en-US" i="1" dirty="0">
                <a:cs typeface="Arial" pitchFamily="34" charset="0"/>
              </a:rPr>
              <a:t>N </a:t>
            </a:r>
            <a:r>
              <a:rPr lang="en-US" i="1" dirty="0" err="1">
                <a:cs typeface="Arial" pitchFamily="34" charset="0"/>
              </a:rPr>
              <a:t>Engl</a:t>
            </a:r>
            <a:r>
              <a:rPr lang="en-US" i="1" dirty="0">
                <a:cs typeface="Arial" pitchFamily="34" charset="0"/>
              </a:rPr>
              <a:t> J Med.</a:t>
            </a:r>
            <a:r>
              <a:rPr lang="en-US" dirty="0">
                <a:cs typeface="Arial" pitchFamily="34" charset="0"/>
              </a:rPr>
              <a:t> 2001;344:907-916.</a:t>
            </a:r>
            <a:endParaRPr lang="en-GB" dirty="0">
              <a:cs typeface="Arial" pitchFamily="34" charset="0"/>
            </a:endParaRPr>
          </a:p>
          <a:p>
            <a:pPr marL="190500" indent="-190500" eaLnBrk="1" hangingPunct="1"/>
            <a:endParaRPr lang="en-GB" dirty="0">
              <a:cs typeface="Arial" pitchFamily="34" charset="0"/>
            </a:endParaRPr>
          </a:p>
        </p:txBody>
      </p:sp>
    </p:spTree>
    <p:extLst>
      <p:ext uri="{BB962C8B-B14F-4D97-AF65-F5344CB8AC3E}">
        <p14:creationId xmlns:p14="http://schemas.microsoft.com/office/powerpoint/2010/main" val="2122157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7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ar-JO" altLang="en-US" smtClean="0"/>
          </a:p>
        </p:txBody>
      </p:sp>
      <p:sp>
        <p:nvSpPr>
          <p:cNvPr id="497668"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Calibri" pitchFamily="34" charset="0"/>
              </a:defRPr>
            </a:lvl1pPr>
            <a:lvl2pPr marL="742950" indent="-285750" algn="r" rtl="1">
              <a:spcBef>
                <a:spcPct val="30000"/>
              </a:spcBef>
              <a:defRPr sz="1200">
                <a:solidFill>
                  <a:schemeClr val="tx1"/>
                </a:solidFill>
                <a:latin typeface="Calibri" pitchFamily="34" charset="0"/>
              </a:defRPr>
            </a:lvl2pPr>
            <a:lvl3pPr marL="1143000" indent="-228600" algn="r" rtl="1">
              <a:spcBef>
                <a:spcPct val="30000"/>
              </a:spcBef>
              <a:defRPr sz="1200">
                <a:solidFill>
                  <a:schemeClr val="tx1"/>
                </a:solidFill>
                <a:latin typeface="Calibri" pitchFamily="34" charset="0"/>
              </a:defRPr>
            </a:lvl3pPr>
            <a:lvl4pPr marL="1600200" indent="-228600" algn="r" rtl="1">
              <a:spcBef>
                <a:spcPct val="30000"/>
              </a:spcBef>
              <a:defRPr sz="1200">
                <a:solidFill>
                  <a:schemeClr val="tx1"/>
                </a:solidFill>
                <a:latin typeface="Calibri" pitchFamily="34" charset="0"/>
              </a:defRPr>
            </a:lvl4pPr>
            <a:lvl5pPr marL="2057400" indent="-228600" algn="r" rtl="1">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l" rtl="0">
              <a:spcBef>
                <a:spcPct val="0"/>
              </a:spcBef>
            </a:pPr>
            <a:fld id="{35639DC7-8B0E-4A9D-8A18-8DC34DA16FB6}" type="slidenum">
              <a:rPr lang="ar-JO" altLang="en-US"/>
              <a:pPr algn="l" rtl="0">
                <a:spcBef>
                  <a:spcPct val="0"/>
                </a:spcBef>
              </a:pPr>
              <a:t>3</a:t>
            </a:fld>
            <a:endParaRPr lang="ar-JO"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alopecia</a:t>
            </a:r>
          </a:p>
        </p:txBody>
      </p:sp>
      <p:sp>
        <p:nvSpPr>
          <p:cNvPr id="4" name="Slide Number Placeholder 3"/>
          <p:cNvSpPr>
            <a:spLocks noGrp="1"/>
          </p:cNvSpPr>
          <p:nvPr>
            <p:ph type="sldNum" sz="quarter" idx="10"/>
          </p:nvPr>
        </p:nvSpPr>
        <p:spPr/>
        <p:txBody>
          <a:bodyPr/>
          <a:lstStyle/>
          <a:p>
            <a:fld id="{3611C038-4279-42D4-9847-78769876B4C6}" type="slidenum">
              <a:rPr lang="en-US" smtClean="0"/>
              <a:pPr/>
              <a:t>142</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Malar</a:t>
            </a:r>
            <a:r>
              <a:rPr lang="en-US" baseline="0" dirty="0"/>
              <a:t> rash</a:t>
            </a:r>
            <a:endParaRPr lang="en-US" dirty="0"/>
          </a:p>
        </p:txBody>
      </p:sp>
      <p:sp>
        <p:nvSpPr>
          <p:cNvPr id="4" name="Slide Number Placeholder 3"/>
          <p:cNvSpPr>
            <a:spLocks noGrp="1"/>
          </p:cNvSpPr>
          <p:nvPr>
            <p:ph type="sldNum" sz="quarter" idx="10"/>
          </p:nvPr>
        </p:nvSpPr>
        <p:spPr/>
        <p:txBody>
          <a:bodyPr/>
          <a:lstStyle/>
          <a:p>
            <a:fld id="{3611C038-4279-42D4-9847-78769876B4C6}" type="slidenum">
              <a:rPr lang="en-US" smtClean="0"/>
              <a:pPr/>
              <a:t>147</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Discoid rash in lupus</a:t>
            </a:r>
          </a:p>
        </p:txBody>
      </p:sp>
      <p:sp>
        <p:nvSpPr>
          <p:cNvPr id="4" name="Slide Number Placeholder 3"/>
          <p:cNvSpPr>
            <a:spLocks noGrp="1"/>
          </p:cNvSpPr>
          <p:nvPr>
            <p:ph type="sldNum" sz="quarter" idx="10"/>
          </p:nvPr>
        </p:nvSpPr>
        <p:spPr/>
        <p:txBody>
          <a:bodyPr/>
          <a:lstStyle/>
          <a:p>
            <a:fld id="{3611C038-4279-42D4-9847-78769876B4C6}" type="slidenum">
              <a:rPr lang="en-US" smtClean="0"/>
              <a:pPr/>
              <a:t>148</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Scar after discoid rash</a:t>
            </a:r>
          </a:p>
        </p:txBody>
      </p:sp>
      <p:sp>
        <p:nvSpPr>
          <p:cNvPr id="4" name="Slide Number Placeholder 3"/>
          <p:cNvSpPr>
            <a:spLocks noGrp="1"/>
          </p:cNvSpPr>
          <p:nvPr>
            <p:ph type="sldNum" sz="quarter" idx="10"/>
          </p:nvPr>
        </p:nvSpPr>
        <p:spPr/>
        <p:txBody>
          <a:bodyPr/>
          <a:lstStyle/>
          <a:p>
            <a:fld id="{3611C038-4279-42D4-9847-78769876B4C6}" type="slidenum">
              <a:rPr lang="en-US" smtClean="0"/>
              <a:pPr/>
              <a:t>149</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Oral</a:t>
            </a:r>
            <a:r>
              <a:rPr lang="en-US" baseline="0" dirty="0"/>
              <a:t> ulcers</a:t>
            </a:r>
            <a:endParaRPr lang="en-US" dirty="0"/>
          </a:p>
        </p:txBody>
      </p:sp>
      <p:sp>
        <p:nvSpPr>
          <p:cNvPr id="4" name="Slide Number Placeholder 3"/>
          <p:cNvSpPr>
            <a:spLocks noGrp="1"/>
          </p:cNvSpPr>
          <p:nvPr>
            <p:ph type="sldNum" sz="quarter" idx="10"/>
          </p:nvPr>
        </p:nvSpPr>
        <p:spPr/>
        <p:txBody>
          <a:bodyPr/>
          <a:lstStyle/>
          <a:p>
            <a:fld id="{3611C038-4279-42D4-9847-78769876B4C6}" type="slidenum">
              <a:rPr lang="en-US" smtClean="0"/>
              <a:pPr/>
              <a:t>150</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Raynaud</a:t>
            </a:r>
            <a:r>
              <a:rPr lang="en-US" dirty="0"/>
              <a:t> phenomenon</a:t>
            </a:r>
            <a:r>
              <a:rPr lang="en-US" baseline="0" dirty="0"/>
              <a:t> </a:t>
            </a:r>
          </a:p>
          <a:p>
            <a:r>
              <a:rPr lang="en-US" baseline="0" dirty="0"/>
              <a:t>White </a:t>
            </a:r>
            <a:r>
              <a:rPr lang="en-US" baseline="0" dirty="0">
                <a:sym typeface="Wingdings" pitchFamily="2" charset="2"/>
              </a:rPr>
              <a:t> blue  red</a:t>
            </a:r>
            <a:endParaRPr lang="en-US" dirty="0"/>
          </a:p>
        </p:txBody>
      </p:sp>
      <p:sp>
        <p:nvSpPr>
          <p:cNvPr id="4" name="Slide Number Placeholder 3"/>
          <p:cNvSpPr>
            <a:spLocks noGrp="1"/>
          </p:cNvSpPr>
          <p:nvPr>
            <p:ph type="sldNum" sz="quarter" idx="10"/>
          </p:nvPr>
        </p:nvSpPr>
        <p:spPr/>
        <p:txBody>
          <a:bodyPr/>
          <a:lstStyle/>
          <a:p>
            <a:fld id="{3611C038-4279-42D4-9847-78769876B4C6}" type="slidenum">
              <a:rPr lang="en-US" smtClean="0"/>
              <a:pPr/>
              <a:t>152</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JO" dirty="0"/>
          </a:p>
        </p:txBody>
      </p:sp>
      <p:sp>
        <p:nvSpPr>
          <p:cNvPr id="4" name="Slide Number Placeholder 3"/>
          <p:cNvSpPr>
            <a:spLocks noGrp="1"/>
          </p:cNvSpPr>
          <p:nvPr>
            <p:ph type="sldNum" sz="quarter" idx="10"/>
          </p:nvPr>
        </p:nvSpPr>
        <p:spPr/>
        <p:txBody>
          <a:bodyPr/>
          <a:lstStyle/>
          <a:p>
            <a:fld id="{3611C038-4279-42D4-9847-78769876B4C6}" type="slidenum">
              <a:rPr lang="en-US" smtClean="0"/>
              <a:pPr/>
              <a:t>153</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Livedo</a:t>
            </a:r>
            <a:r>
              <a:rPr lang="en-US" dirty="0"/>
              <a:t> </a:t>
            </a:r>
            <a:r>
              <a:rPr lang="en-US" dirty="0" err="1"/>
              <a:t>reticularis</a:t>
            </a:r>
            <a:endParaRPr lang="en-US" dirty="0"/>
          </a:p>
        </p:txBody>
      </p:sp>
      <p:sp>
        <p:nvSpPr>
          <p:cNvPr id="4" name="Slide Number Placeholder 3"/>
          <p:cNvSpPr>
            <a:spLocks noGrp="1"/>
          </p:cNvSpPr>
          <p:nvPr>
            <p:ph type="sldNum" sz="quarter" idx="10"/>
          </p:nvPr>
        </p:nvSpPr>
        <p:spPr/>
        <p:txBody>
          <a:bodyPr/>
          <a:lstStyle/>
          <a:p>
            <a:fld id="{3611C038-4279-42D4-9847-78769876B4C6}" type="slidenum">
              <a:rPr lang="en-US" smtClean="0"/>
              <a:pPr/>
              <a:t>155</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angiogram</a:t>
            </a:r>
          </a:p>
          <a:p>
            <a:r>
              <a:rPr lang="en-US" dirty="0"/>
              <a:t>Green complete arrow</a:t>
            </a:r>
            <a:r>
              <a:rPr lang="en-US" baseline="0" dirty="0"/>
              <a:t> = vertebral </a:t>
            </a:r>
            <a:r>
              <a:rPr lang="en-US" baseline="0" dirty="0" err="1"/>
              <a:t>artey</a:t>
            </a:r>
            <a:endParaRPr lang="en-US" baseline="0" dirty="0"/>
          </a:p>
          <a:p>
            <a:r>
              <a:rPr lang="en-US" baseline="0" dirty="0"/>
              <a:t>Arrow = </a:t>
            </a:r>
            <a:r>
              <a:rPr lang="en-US" baseline="0" dirty="0" err="1"/>
              <a:t>lt.subcalvian</a:t>
            </a:r>
            <a:r>
              <a:rPr lang="en-US" baseline="0" dirty="0"/>
              <a:t> artery </a:t>
            </a:r>
          </a:p>
          <a:p>
            <a:r>
              <a:rPr lang="en-US" baseline="0" dirty="0"/>
              <a:t>Sequential narrowing and dilatation (beading)</a:t>
            </a:r>
          </a:p>
          <a:p>
            <a:r>
              <a:rPr lang="en-US" baseline="0" dirty="0"/>
              <a:t>Cause aneurysm </a:t>
            </a:r>
          </a:p>
          <a:p>
            <a:r>
              <a:rPr lang="en-US" baseline="0" dirty="0"/>
              <a:t>Healing and fibrosis </a:t>
            </a:r>
            <a:r>
              <a:rPr lang="en-US" baseline="0" dirty="0">
                <a:sym typeface="Wingdings" pitchFamily="2" charset="2"/>
              </a:rPr>
              <a:t> ischemic pain (</a:t>
            </a:r>
            <a:r>
              <a:rPr lang="en-US" baseline="0" dirty="0" err="1">
                <a:sym typeface="Wingdings" pitchFamily="2" charset="2"/>
              </a:rPr>
              <a:t>caludication</a:t>
            </a:r>
            <a:r>
              <a:rPr lang="en-US" baseline="0" dirty="0">
                <a:sym typeface="Wingdings" pitchFamily="2" charset="2"/>
              </a:rPr>
              <a:t>)</a:t>
            </a:r>
          </a:p>
          <a:p>
            <a:r>
              <a:rPr lang="en-US" baseline="0" dirty="0">
                <a:sym typeface="Wingdings" pitchFamily="2" charset="2"/>
              </a:rPr>
              <a:t>Collateral supply</a:t>
            </a:r>
          </a:p>
          <a:p>
            <a:r>
              <a:rPr lang="en-US" baseline="0" dirty="0">
                <a:sym typeface="Wingdings" pitchFamily="2" charset="2"/>
              </a:rPr>
              <a:t>This is why </a:t>
            </a:r>
            <a:r>
              <a:rPr lang="en-US" baseline="0" dirty="0" err="1">
                <a:sym typeface="Wingdings" pitchFamily="2" charset="2"/>
              </a:rPr>
              <a:t>vasculitis</a:t>
            </a:r>
            <a:r>
              <a:rPr lang="en-US" baseline="0" dirty="0">
                <a:sym typeface="Wingdings" pitchFamily="2" charset="2"/>
              </a:rPr>
              <a:t> is a patchy lesion </a:t>
            </a:r>
          </a:p>
          <a:p>
            <a:r>
              <a:rPr lang="en-US" baseline="0" dirty="0" err="1">
                <a:sym typeface="Wingdings" pitchFamily="2" charset="2"/>
              </a:rPr>
              <a:t>Dx</a:t>
            </a:r>
            <a:r>
              <a:rPr lang="en-US" baseline="0" dirty="0">
                <a:sym typeface="Wingdings" pitchFamily="2" charset="2"/>
              </a:rPr>
              <a:t> :</a:t>
            </a:r>
            <a:r>
              <a:rPr lang="en-US" baseline="0" dirty="0" err="1">
                <a:sym typeface="Wingdings" pitchFamily="2" charset="2"/>
              </a:rPr>
              <a:t>takayasu</a:t>
            </a:r>
            <a:r>
              <a:rPr lang="en-US" baseline="0" dirty="0">
                <a:sym typeface="Wingdings" pitchFamily="2" charset="2"/>
              </a:rPr>
              <a:t> if less than 40 years ((aortic arch and its branches))</a:t>
            </a:r>
          </a:p>
          <a:p>
            <a:r>
              <a:rPr lang="en-US" baseline="0" dirty="0">
                <a:sym typeface="Wingdings" pitchFamily="2" charset="2"/>
              </a:rPr>
              <a:t>Old age(70yr) will be atherosclerosis</a:t>
            </a:r>
          </a:p>
          <a:p>
            <a:endParaRPr lang="en-US" dirty="0"/>
          </a:p>
        </p:txBody>
      </p:sp>
      <p:sp>
        <p:nvSpPr>
          <p:cNvPr id="4" name="Slide Number Placeholder 3"/>
          <p:cNvSpPr>
            <a:spLocks noGrp="1"/>
          </p:cNvSpPr>
          <p:nvPr>
            <p:ph type="sldNum" sz="quarter" idx="10"/>
          </p:nvPr>
        </p:nvSpPr>
        <p:spPr/>
        <p:txBody>
          <a:bodyPr/>
          <a:lstStyle/>
          <a:p>
            <a:fld id="{3611C038-4279-42D4-9847-78769876B4C6}" type="slidenum">
              <a:rPr lang="en-US" smtClean="0"/>
              <a:pPr/>
              <a:t>161</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Erythematous</a:t>
            </a:r>
            <a:r>
              <a:rPr lang="en-US" dirty="0"/>
              <a:t> nodules that are painful</a:t>
            </a:r>
            <a:r>
              <a:rPr lang="en-US" baseline="0" dirty="0"/>
              <a:t> to touch </a:t>
            </a:r>
          </a:p>
          <a:p>
            <a:r>
              <a:rPr lang="en-US" baseline="0" dirty="0"/>
              <a:t>= </a:t>
            </a:r>
            <a:r>
              <a:rPr lang="en-US" baseline="0" dirty="0" err="1"/>
              <a:t>erythema</a:t>
            </a:r>
            <a:r>
              <a:rPr lang="en-US" baseline="0" dirty="0"/>
              <a:t> </a:t>
            </a:r>
            <a:r>
              <a:rPr lang="en-US" baseline="0" dirty="0" err="1"/>
              <a:t>nodosum</a:t>
            </a:r>
            <a:r>
              <a:rPr lang="en-US" baseline="0" dirty="0"/>
              <a:t> , IN TB ,post </a:t>
            </a:r>
            <a:r>
              <a:rPr lang="en-US" baseline="0" dirty="0" err="1"/>
              <a:t>strptococcal</a:t>
            </a:r>
            <a:r>
              <a:rPr lang="en-US" baseline="0" dirty="0"/>
              <a:t> , </a:t>
            </a:r>
            <a:r>
              <a:rPr lang="en-US" baseline="0" dirty="0" err="1"/>
              <a:t>sarcoidisis</a:t>
            </a:r>
            <a:r>
              <a:rPr lang="en-US" baseline="0" dirty="0"/>
              <a:t> , fungal inf.</a:t>
            </a:r>
            <a:endParaRPr lang="en-US" dirty="0"/>
          </a:p>
        </p:txBody>
      </p:sp>
      <p:sp>
        <p:nvSpPr>
          <p:cNvPr id="4" name="Slide Number Placeholder 3"/>
          <p:cNvSpPr>
            <a:spLocks noGrp="1"/>
          </p:cNvSpPr>
          <p:nvPr>
            <p:ph type="sldNum" sz="quarter" idx="10"/>
          </p:nvPr>
        </p:nvSpPr>
        <p:spPr/>
        <p:txBody>
          <a:bodyPr/>
          <a:lstStyle/>
          <a:p>
            <a:fld id="{3611C038-4279-42D4-9847-78769876B4C6}" type="slidenum">
              <a:rPr lang="en-US" smtClean="0"/>
              <a:pPr/>
              <a:t>162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xmlns="" id="{531659CD-5433-4D31-845F-CA33E723E0B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90B48778-ACFB-4B38-AB2F-A591EF808635}" type="slidenum">
              <a:rPr lang="en-US" altLang="en-US" sz="1200"/>
              <a:pPr eaLnBrk="1" hangingPunct="1"/>
              <a:t>21</a:t>
            </a:fld>
            <a:endParaRPr lang="en-US" altLang="en-US" sz="1200"/>
          </a:p>
        </p:txBody>
      </p:sp>
      <p:sp>
        <p:nvSpPr>
          <p:cNvPr id="66563" name="Rectangle 2">
            <a:extLst>
              <a:ext uri="{FF2B5EF4-FFF2-40B4-BE49-F238E27FC236}">
                <a16:creationId xmlns:a16="http://schemas.microsoft.com/office/drawing/2014/main" xmlns="" id="{9C8D9664-E982-42F7-A378-F26CF7A1D1F5}"/>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66564" name="Rectangle 3">
            <a:extLst>
              <a:ext uri="{FF2B5EF4-FFF2-40B4-BE49-F238E27FC236}">
                <a16:creationId xmlns:a16="http://schemas.microsoft.com/office/drawing/2014/main" xmlns="" id="{D99D6ACF-44F7-48C6-A52A-6DB093408D09}"/>
              </a:ext>
            </a:extLst>
          </p:cNvPr>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tLang="en-US"/>
              <a:t>Initiation of renal replacement therapy depends on client symptoms not simply lab values</a:t>
            </a:r>
          </a:p>
          <a:p>
            <a:pPr eaLnBrk="1" hangingPunct="1">
              <a:spcBef>
                <a:spcPct val="0"/>
              </a:spcBef>
            </a:pPr>
            <a:r>
              <a:rPr lang="en-US" altLang="en-US"/>
              <a:t>Frequently clients started on dialysis view it as making them feel better.  After a time the reality of it being chronic (rest of your life thing) depression sets in.</a:t>
            </a:r>
          </a:p>
          <a:p>
            <a:pPr eaLnBrk="1" hangingPunct="1">
              <a:spcBef>
                <a:spcPct val="0"/>
              </a:spcBef>
            </a:pPr>
            <a:endParaRPr lang="en-US" altLang="en-US"/>
          </a:p>
          <a:p>
            <a:pPr eaLnBrk="1" hangingPunct="1">
              <a:spcBef>
                <a:spcPct val="0"/>
              </a:spcBef>
            </a:pPr>
            <a:r>
              <a:rPr lang="en-US" altLang="en-US"/>
              <a:t>Initially provided to improve renal function and generally help client feel better over.</a:t>
            </a:r>
          </a:p>
          <a:p>
            <a:pPr eaLnBrk="1" hangingPunct="1">
              <a:spcBef>
                <a:spcPct val="0"/>
              </a:spcBef>
            </a:pPr>
            <a:endParaRPr lang="en-US" altLang="en-US"/>
          </a:p>
          <a:p>
            <a:pPr eaLnBrk="1" hangingPunct="1">
              <a:spcBef>
                <a:spcPct val="0"/>
              </a:spcBef>
            </a:pPr>
            <a:r>
              <a:rPr lang="en-US" altLang="en-US"/>
              <a:t>Return of normal renal function depends on treatment of the undelying problem and the ability of tissue repair.</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Erythema</a:t>
            </a:r>
            <a:r>
              <a:rPr lang="en-US" dirty="0"/>
              <a:t> </a:t>
            </a:r>
            <a:r>
              <a:rPr lang="en-US" dirty="0" err="1"/>
              <a:t>marginatum</a:t>
            </a:r>
            <a:r>
              <a:rPr lang="en-US" dirty="0"/>
              <a:t> with rheumatic fever</a:t>
            </a:r>
          </a:p>
        </p:txBody>
      </p:sp>
      <p:sp>
        <p:nvSpPr>
          <p:cNvPr id="4" name="Slide Number Placeholder 3"/>
          <p:cNvSpPr>
            <a:spLocks noGrp="1"/>
          </p:cNvSpPr>
          <p:nvPr>
            <p:ph type="sldNum" sz="quarter" idx="10"/>
          </p:nvPr>
        </p:nvSpPr>
        <p:spPr/>
        <p:txBody>
          <a:bodyPr/>
          <a:lstStyle/>
          <a:p>
            <a:fld id="{3611C038-4279-42D4-9847-78769876B4C6}" type="slidenum">
              <a:rPr lang="en-US" smtClean="0"/>
              <a:pPr/>
              <a:t>163</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Bahcet</a:t>
            </a:r>
            <a:r>
              <a:rPr lang="en-US" baseline="0" dirty="0"/>
              <a:t> disease </a:t>
            </a:r>
          </a:p>
          <a:p>
            <a:r>
              <a:rPr lang="en-US" baseline="0" dirty="0"/>
              <a:t>Extended ulceration </a:t>
            </a:r>
            <a:endParaRPr lang="en-US" dirty="0"/>
          </a:p>
        </p:txBody>
      </p:sp>
      <p:sp>
        <p:nvSpPr>
          <p:cNvPr id="4" name="Slide Number Placeholder 3"/>
          <p:cNvSpPr>
            <a:spLocks noGrp="1"/>
          </p:cNvSpPr>
          <p:nvPr>
            <p:ph type="sldNum" sz="quarter" idx="10"/>
          </p:nvPr>
        </p:nvSpPr>
        <p:spPr/>
        <p:txBody>
          <a:bodyPr/>
          <a:lstStyle/>
          <a:p>
            <a:fld id="{3611C038-4279-42D4-9847-78769876B4C6}" type="slidenum">
              <a:rPr lang="en-US" smtClean="0"/>
              <a:pPr/>
              <a:t>164</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Temporaal</a:t>
            </a:r>
            <a:r>
              <a:rPr lang="en-US" dirty="0"/>
              <a:t> </a:t>
            </a:r>
            <a:r>
              <a:rPr lang="en-US" dirty="0" err="1"/>
              <a:t>arteritis</a:t>
            </a:r>
            <a:r>
              <a:rPr lang="en-US" dirty="0"/>
              <a:t> </a:t>
            </a:r>
          </a:p>
        </p:txBody>
      </p:sp>
      <p:sp>
        <p:nvSpPr>
          <p:cNvPr id="4" name="Slide Number Placeholder 3"/>
          <p:cNvSpPr>
            <a:spLocks noGrp="1"/>
          </p:cNvSpPr>
          <p:nvPr>
            <p:ph type="sldNum" sz="quarter" idx="10"/>
          </p:nvPr>
        </p:nvSpPr>
        <p:spPr/>
        <p:txBody>
          <a:bodyPr/>
          <a:lstStyle/>
          <a:p>
            <a:fld id="{3611C038-4279-42D4-9847-78769876B4C6}" type="slidenum">
              <a:rPr lang="en-US" smtClean="0"/>
              <a:pPr/>
              <a:t>165</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Gangrene</a:t>
            </a:r>
            <a:r>
              <a:rPr lang="en-US" baseline="0" dirty="0"/>
              <a:t> in the tips </a:t>
            </a:r>
            <a:endParaRPr lang="ar-JO" dirty="0"/>
          </a:p>
        </p:txBody>
      </p:sp>
      <p:sp>
        <p:nvSpPr>
          <p:cNvPr id="4" name="Slide Number Placeholder 3"/>
          <p:cNvSpPr>
            <a:spLocks noGrp="1"/>
          </p:cNvSpPr>
          <p:nvPr>
            <p:ph type="sldNum" sz="quarter" idx="10"/>
          </p:nvPr>
        </p:nvSpPr>
        <p:spPr/>
        <p:txBody>
          <a:bodyPr/>
          <a:lstStyle/>
          <a:p>
            <a:fld id="{3611C038-4279-42D4-9847-78769876B4C6}" type="slidenum">
              <a:rPr lang="en-US" smtClean="0"/>
              <a:pPr/>
              <a:t>167</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 </a:t>
            </a:r>
            <a:r>
              <a:rPr lang="en-US" dirty="0" err="1"/>
              <a:t>anca</a:t>
            </a:r>
            <a:r>
              <a:rPr lang="en-US" dirty="0"/>
              <a:t> &gt; </a:t>
            </a:r>
            <a:r>
              <a:rPr lang="en-US" dirty="0" err="1"/>
              <a:t>mpo</a:t>
            </a:r>
            <a:r>
              <a:rPr lang="en-US" dirty="0"/>
              <a:t> </a:t>
            </a:r>
            <a:endParaRPr lang="ar-JO" dirty="0"/>
          </a:p>
        </p:txBody>
      </p:sp>
      <p:sp>
        <p:nvSpPr>
          <p:cNvPr id="4" name="Slide Number Placeholder 3"/>
          <p:cNvSpPr>
            <a:spLocks noGrp="1"/>
          </p:cNvSpPr>
          <p:nvPr>
            <p:ph type="sldNum" sz="quarter" idx="10"/>
          </p:nvPr>
        </p:nvSpPr>
        <p:spPr/>
        <p:txBody>
          <a:bodyPr/>
          <a:lstStyle/>
          <a:p>
            <a:fld id="{3611C038-4279-42D4-9847-78769876B4C6}" type="slidenum">
              <a:rPr lang="en-US" smtClean="0"/>
              <a:pPr/>
              <a:t>170</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Ring lesion </a:t>
            </a:r>
          </a:p>
          <a:p>
            <a:r>
              <a:rPr lang="en-US" dirty="0" err="1"/>
              <a:t>Ddx</a:t>
            </a:r>
            <a:r>
              <a:rPr lang="en-US" dirty="0"/>
              <a:t> = abscess</a:t>
            </a:r>
            <a:r>
              <a:rPr lang="en-US" baseline="0" dirty="0"/>
              <a:t> ,</a:t>
            </a:r>
            <a:r>
              <a:rPr lang="en-US" baseline="0" dirty="0" err="1"/>
              <a:t>tb</a:t>
            </a:r>
            <a:r>
              <a:rPr lang="en-US" baseline="0" dirty="0"/>
              <a:t> ,</a:t>
            </a:r>
            <a:r>
              <a:rPr lang="en-US" baseline="0" dirty="0" err="1"/>
              <a:t>staph.pneumoia</a:t>
            </a:r>
            <a:r>
              <a:rPr lang="en-US" baseline="0" dirty="0"/>
              <a:t> ,</a:t>
            </a:r>
            <a:r>
              <a:rPr lang="en-US" baseline="0" dirty="0" err="1"/>
              <a:t>wegner</a:t>
            </a:r>
            <a:r>
              <a:rPr lang="en-US" baseline="0" dirty="0"/>
              <a:t>  ,</a:t>
            </a:r>
            <a:r>
              <a:rPr lang="en-US" baseline="0" dirty="0" err="1"/>
              <a:t>hydatid</a:t>
            </a:r>
            <a:r>
              <a:rPr lang="en-US" baseline="0" dirty="0"/>
              <a:t> cyst ,PAN .</a:t>
            </a:r>
            <a:endParaRPr lang="en-US" dirty="0"/>
          </a:p>
        </p:txBody>
      </p:sp>
      <p:sp>
        <p:nvSpPr>
          <p:cNvPr id="4" name="Slide Number Placeholder 3"/>
          <p:cNvSpPr>
            <a:spLocks noGrp="1"/>
          </p:cNvSpPr>
          <p:nvPr>
            <p:ph type="sldNum" sz="quarter" idx="10"/>
          </p:nvPr>
        </p:nvSpPr>
        <p:spPr/>
        <p:txBody>
          <a:bodyPr/>
          <a:lstStyle/>
          <a:p>
            <a:fld id="{3611C038-4279-42D4-9847-78769876B4C6}" type="slidenum">
              <a:rPr lang="en-US" smtClean="0"/>
              <a:pPr/>
              <a:t>171</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Back of thigh </a:t>
            </a:r>
            <a:r>
              <a:rPr lang="en-US" dirty="0" err="1"/>
              <a:t>petechiae</a:t>
            </a:r>
            <a:r>
              <a:rPr lang="en-US" dirty="0"/>
              <a:t> --- elevated palpable</a:t>
            </a:r>
            <a:r>
              <a:rPr lang="en-US" baseline="0" dirty="0"/>
              <a:t> </a:t>
            </a:r>
            <a:r>
              <a:rPr lang="en-US" baseline="0" dirty="0" err="1"/>
              <a:t>painfull</a:t>
            </a:r>
            <a:r>
              <a:rPr lang="en-US" baseline="0" dirty="0"/>
              <a:t> mostly in lower limbs and buttocks ,, </a:t>
            </a:r>
            <a:endParaRPr lang="en-US" dirty="0"/>
          </a:p>
        </p:txBody>
      </p:sp>
      <p:sp>
        <p:nvSpPr>
          <p:cNvPr id="4" name="Slide Number Placeholder 3"/>
          <p:cNvSpPr>
            <a:spLocks noGrp="1"/>
          </p:cNvSpPr>
          <p:nvPr>
            <p:ph type="sldNum" sz="quarter" idx="10"/>
          </p:nvPr>
        </p:nvSpPr>
        <p:spPr/>
        <p:txBody>
          <a:bodyPr/>
          <a:lstStyle/>
          <a:p>
            <a:fld id="{3611C038-4279-42D4-9847-78769876B4C6}" type="slidenum">
              <a:rPr lang="en-US" smtClean="0"/>
              <a:pPr/>
              <a:t>172</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SYSTEMIC SCLEROSIS</a:t>
            </a:r>
          </a:p>
          <a:p>
            <a:r>
              <a:rPr lang="en-US" dirty="0"/>
              <a:t>Mask face , peaked nose , pursed</a:t>
            </a:r>
            <a:r>
              <a:rPr lang="en-US" baseline="0" dirty="0"/>
              <a:t> mouth , shiny face (tight) . Fixed flexion deformity of hands  </a:t>
            </a:r>
          </a:p>
          <a:p>
            <a:r>
              <a:rPr lang="en-US" baseline="0" dirty="0" err="1"/>
              <a:t>Gi</a:t>
            </a:r>
            <a:r>
              <a:rPr lang="en-US" baseline="0" dirty="0"/>
              <a:t> involvement</a:t>
            </a:r>
            <a:endParaRPr lang="en-US" dirty="0"/>
          </a:p>
        </p:txBody>
      </p:sp>
      <p:sp>
        <p:nvSpPr>
          <p:cNvPr id="4" name="Slide Number Placeholder 3"/>
          <p:cNvSpPr>
            <a:spLocks noGrp="1"/>
          </p:cNvSpPr>
          <p:nvPr>
            <p:ph type="sldNum" sz="quarter" idx="10"/>
          </p:nvPr>
        </p:nvSpPr>
        <p:spPr/>
        <p:txBody>
          <a:bodyPr/>
          <a:lstStyle/>
          <a:p>
            <a:fld id="{3611C038-4279-42D4-9847-78769876B4C6}" type="slidenum">
              <a:rPr lang="en-US" smtClean="0"/>
              <a:pPr/>
              <a:t>173</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Systemic scleroses (CREST)</a:t>
            </a:r>
          </a:p>
        </p:txBody>
      </p:sp>
      <p:sp>
        <p:nvSpPr>
          <p:cNvPr id="4" name="Slide Number Placeholder 3"/>
          <p:cNvSpPr>
            <a:spLocks noGrp="1"/>
          </p:cNvSpPr>
          <p:nvPr>
            <p:ph type="sldNum" sz="quarter" idx="10"/>
          </p:nvPr>
        </p:nvSpPr>
        <p:spPr/>
        <p:txBody>
          <a:bodyPr/>
          <a:lstStyle/>
          <a:p>
            <a:fld id="{3611C038-4279-42D4-9847-78769876B4C6}" type="slidenum">
              <a:rPr lang="en-US" smtClean="0"/>
              <a:pPr/>
              <a:t>174</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Heliotrope rash</a:t>
            </a:r>
          </a:p>
          <a:p>
            <a:r>
              <a:rPr lang="en-US" dirty="0" err="1"/>
              <a:t>Gottorn</a:t>
            </a:r>
            <a:r>
              <a:rPr lang="en-US" dirty="0"/>
              <a:t> papules </a:t>
            </a:r>
            <a:br>
              <a:rPr lang="en-US" dirty="0"/>
            </a:br>
            <a:r>
              <a:rPr lang="en-US" dirty="0"/>
              <a:t/>
            </a:r>
            <a:br>
              <a:rPr lang="en-US" dirty="0"/>
            </a:br>
            <a:r>
              <a:rPr lang="en-US" dirty="0"/>
              <a:t>how can we diagnose </a:t>
            </a:r>
            <a:r>
              <a:rPr lang="en-US" dirty="0" err="1"/>
              <a:t>dermatomyocytis</a:t>
            </a:r>
            <a:r>
              <a:rPr lang="en-US" dirty="0"/>
              <a:t>  ? </a:t>
            </a:r>
            <a:br>
              <a:rPr lang="en-US" dirty="0"/>
            </a:br>
            <a:r>
              <a:rPr lang="en-US"/>
              <a:t>What if distal </a:t>
            </a:r>
            <a:r>
              <a:rPr lang="en-US" dirty="0"/>
              <a:t>muscle </a:t>
            </a:r>
            <a:r>
              <a:rPr lang="en-US"/>
              <a:t>weakness ?!! </a:t>
            </a:r>
            <a:r>
              <a:rPr lang="en-US" dirty="0"/>
              <a:t/>
            </a:r>
            <a:br>
              <a:rPr lang="en-US" dirty="0"/>
            </a:br>
            <a:endParaRPr lang="en-US" dirty="0"/>
          </a:p>
        </p:txBody>
      </p:sp>
      <p:sp>
        <p:nvSpPr>
          <p:cNvPr id="4" name="Slide Number Placeholder 3"/>
          <p:cNvSpPr>
            <a:spLocks noGrp="1"/>
          </p:cNvSpPr>
          <p:nvPr>
            <p:ph type="sldNum" sz="quarter" idx="10"/>
          </p:nvPr>
        </p:nvSpPr>
        <p:spPr/>
        <p:txBody>
          <a:bodyPr/>
          <a:lstStyle/>
          <a:p>
            <a:fld id="{3611C038-4279-42D4-9847-78769876B4C6}" type="slidenum">
              <a:rPr lang="en-US" smtClean="0"/>
              <a:pPr/>
              <a:t>175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xmlns="" id="{E41CBA69-770D-4618-A9B0-BAB3E8D5920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9D09C847-F467-44D7-940D-E80EE11D4B01}" type="slidenum">
              <a:rPr lang="en-US" altLang="en-US" sz="1200"/>
              <a:pPr eaLnBrk="1" hangingPunct="1"/>
              <a:t>23</a:t>
            </a:fld>
            <a:endParaRPr lang="en-US" altLang="en-US" sz="1200"/>
          </a:p>
        </p:txBody>
      </p:sp>
      <p:sp>
        <p:nvSpPr>
          <p:cNvPr id="67587" name="Rectangle 2">
            <a:extLst>
              <a:ext uri="{FF2B5EF4-FFF2-40B4-BE49-F238E27FC236}">
                <a16:creationId xmlns:a16="http://schemas.microsoft.com/office/drawing/2014/main" xmlns="" id="{6DC43063-A150-4E5B-980A-27770F6E57D1}"/>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67588" name="Rectangle 3">
            <a:extLst>
              <a:ext uri="{FF2B5EF4-FFF2-40B4-BE49-F238E27FC236}">
                <a16:creationId xmlns:a16="http://schemas.microsoft.com/office/drawing/2014/main" xmlns="" id="{6BFB8090-B30D-4BAA-83C9-FF9B0442006C}"/>
              </a:ext>
            </a:extLst>
          </p:cNvPr>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tLang="en-US"/>
              <a:t>Individual recipe unique to each individuals needs</a:t>
            </a:r>
          </a:p>
          <a:p>
            <a:pPr eaLnBrk="1" hangingPunct="1">
              <a:spcBef>
                <a:spcPct val="0"/>
              </a:spcBef>
            </a:pPr>
            <a:endParaRPr lang="en-US" altLang="en-US"/>
          </a:p>
          <a:p>
            <a:pPr eaLnBrk="1" hangingPunct="1">
              <a:spcBef>
                <a:spcPct val="0"/>
              </a:spcBef>
            </a:pPr>
            <a:r>
              <a:rPr lang="en-US" altLang="en-US"/>
              <a:t>(bacteria to large to cross semipermeable membrane)</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r>
              <a:rPr lang="en-US" dirty="0" smtClean="0"/>
              <a:t>Homogenous</a:t>
            </a:r>
            <a:r>
              <a:rPr lang="en-US" baseline="0" dirty="0" smtClean="0"/>
              <a:t> opacity in the right upper lobe ;because the </a:t>
            </a:r>
            <a:r>
              <a:rPr lang="en-US" baseline="0" dirty="0" err="1" smtClean="0"/>
              <a:t>opacification</a:t>
            </a:r>
            <a:r>
              <a:rPr lang="en-US" baseline="0" dirty="0" smtClean="0"/>
              <a:t> above the transverse fissure . There is obliteration of </a:t>
            </a:r>
            <a:r>
              <a:rPr lang="en-US" baseline="0" dirty="0" err="1" smtClean="0"/>
              <a:t>costophrenic</a:t>
            </a:r>
            <a:r>
              <a:rPr lang="en-US" baseline="0" dirty="0" smtClean="0"/>
              <a:t> angle </a:t>
            </a:r>
          </a:p>
          <a:p>
            <a:r>
              <a:rPr lang="en-US" baseline="0" dirty="0" err="1" smtClean="0"/>
              <a:t>Ddx</a:t>
            </a:r>
            <a:r>
              <a:rPr lang="en-US" baseline="0" dirty="0" smtClean="0"/>
              <a:t> : </a:t>
            </a:r>
            <a:r>
              <a:rPr lang="en-US" baseline="0" dirty="0" err="1" smtClean="0"/>
              <a:t>lober</a:t>
            </a:r>
            <a:r>
              <a:rPr lang="en-US" baseline="0" dirty="0" smtClean="0"/>
              <a:t> pneumonia </a:t>
            </a:r>
          </a:p>
          <a:p>
            <a:r>
              <a:rPr lang="en-US" baseline="0" dirty="0" smtClean="0"/>
              <a:t>Tb pneumonia</a:t>
            </a:r>
          </a:p>
          <a:p>
            <a:r>
              <a:rPr lang="en-US" baseline="0" dirty="0" smtClean="0"/>
              <a:t>Pleural infarct; because this wedge shape opacity its base toward the </a:t>
            </a:r>
            <a:r>
              <a:rPr lang="en-US" baseline="0" smtClean="0"/>
              <a:t>pleural side </a:t>
            </a:r>
            <a:endParaRPr lang="en-US" dirty="0"/>
          </a:p>
        </p:txBody>
      </p:sp>
      <p:sp>
        <p:nvSpPr>
          <p:cNvPr id="4" name="عنصر نائب لرقم الشريحة 3"/>
          <p:cNvSpPr>
            <a:spLocks noGrp="1"/>
          </p:cNvSpPr>
          <p:nvPr>
            <p:ph type="sldNum" sz="quarter" idx="10"/>
          </p:nvPr>
        </p:nvSpPr>
        <p:spPr/>
        <p:txBody>
          <a:bodyPr/>
          <a:lstStyle/>
          <a:p>
            <a:fld id="{229CEA9D-BC01-4162-8A26-7A06EED070D2}" type="slidenum">
              <a:rPr lang="en-US" smtClean="0"/>
              <a:pPr/>
              <a:t>213</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r>
              <a:rPr lang="en-US" dirty="0" smtClean="0"/>
              <a:t>There</a:t>
            </a:r>
            <a:r>
              <a:rPr lang="en-US" baseline="0" dirty="0" smtClean="0"/>
              <a:t> is right side </a:t>
            </a:r>
            <a:r>
              <a:rPr lang="en-US" baseline="0" dirty="0" err="1" smtClean="0"/>
              <a:t>transluscency</a:t>
            </a:r>
            <a:r>
              <a:rPr lang="en-US" baseline="0" dirty="0" smtClean="0"/>
              <a:t> . </a:t>
            </a:r>
          </a:p>
          <a:p>
            <a:r>
              <a:rPr lang="en-US" baseline="0" dirty="0" err="1" smtClean="0"/>
              <a:t>Dx</a:t>
            </a:r>
            <a:r>
              <a:rPr lang="en-US" baseline="0" dirty="0" smtClean="0"/>
              <a:t> of this x ray : </a:t>
            </a:r>
            <a:r>
              <a:rPr lang="en-US" baseline="0" dirty="0" err="1" smtClean="0"/>
              <a:t>pneumothorax</a:t>
            </a:r>
            <a:r>
              <a:rPr lang="en-US" baseline="0" dirty="0" smtClean="0"/>
              <a:t> </a:t>
            </a:r>
          </a:p>
          <a:p>
            <a:r>
              <a:rPr lang="en-US" baseline="0" dirty="0" smtClean="0"/>
              <a:t>Note that the diaphragm at the same level </a:t>
            </a:r>
          </a:p>
          <a:p>
            <a:r>
              <a:rPr lang="en-US" baseline="0" dirty="0" smtClean="0"/>
              <a:t>Border of compressed lung </a:t>
            </a:r>
          </a:p>
          <a:p>
            <a:r>
              <a:rPr lang="en-US" baseline="0" dirty="0" smtClean="0"/>
              <a:t>Deep </a:t>
            </a:r>
            <a:r>
              <a:rPr lang="en-US" baseline="0" dirty="0" err="1" smtClean="0"/>
              <a:t>sulcus</a:t>
            </a:r>
            <a:r>
              <a:rPr lang="en-US" baseline="0" dirty="0" smtClean="0"/>
              <a:t> sign </a:t>
            </a:r>
            <a:endParaRPr lang="en-US" dirty="0"/>
          </a:p>
        </p:txBody>
      </p:sp>
      <p:sp>
        <p:nvSpPr>
          <p:cNvPr id="4" name="عنصر نائب لرقم الشريحة 3"/>
          <p:cNvSpPr>
            <a:spLocks noGrp="1"/>
          </p:cNvSpPr>
          <p:nvPr>
            <p:ph type="sldNum" sz="quarter" idx="10"/>
          </p:nvPr>
        </p:nvSpPr>
        <p:spPr/>
        <p:txBody>
          <a:bodyPr/>
          <a:lstStyle/>
          <a:p>
            <a:fld id="{229CEA9D-BC01-4162-8A26-7A06EED070D2}" type="slidenum">
              <a:rPr lang="en-US" smtClean="0"/>
              <a:pPr/>
              <a:t>215</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r>
              <a:rPr lang="en-US" dirty="0" smtClean="0"/>
              <a:t>Meniscus sign </a:t>
            </a:r>
          </a:p>
          <a:p>
            <a:r>
              <a:rPr lang="en-US" dirty="0" smtClean="0"/>
              <a:t>Pleural</a:t>
            </a:r>
            <a:r>
              <a:rPr lang="en-US" baseline="0" dirty="0" smtClean="0"/>
              <a:t> effusion </a:t>
            </a:r>
          </a:p>
          <a:p>
            <a:r>
              <a:rPr lang="en-US" baseline="0" dirty="0" err="1" smtClean="0"/>
              <a:t>Ddx</a:t>
            </a:r>
            <a:r>
              <a:rPr lang="en-US" baseline="0" dirty="0" smtClean="0"/>
              <a:t> of this x ray:</a:t>
            </a:r>
          </a:p>
          <a:p>
            <a:r>
              <a:rPr lang="en-US" baseline="0" dirty="0" smtClean="0"/>
              <a:t>Heart failure </a:t>
            </a:r>
          </a:p>
          <a:p>
            <a:r>
              <a:rPr lang="en-US" baseline="0" dirty="0" err="1" smtClean="0"/>
              <a:t>Empeyma</a:t>
            </a:r>
            <a:r>
              <a:rPr lang="en-US" baseline="0" dirty="0" smtClean="0"/>
              <a:t> </a:t>
            </a:r>
          </a:p>
          <a:p>
            <a:r>
              <a:rPr lang="en-US" baseline="0" dirty="0" err="1" smtClean="0"/>
              <a:t>Hemothorax</a:t>
            </a:r>
            <a:r>
              <a:rPr lang="en-US" baseline="0" dirty="0" smtClean="0"/>
              <a:t> </a:t>
            </a:r>
            <a:endParaRPr lang="en-US" dirty="0"/>
          </a:p>
        </p:txBody>
      </p:sp>
      <p:sp>
        <p:nvSpPr>
          <p:cNvPr id="4" name="عنصر نائب لرقم الشريحة 3"/>
          <p:cNvSpPr>
            <a:spLocks noGrp="1"/>
          </p:cNvSpPr>
          <p:nvPr>
            <p:ph type="sldNum" sz="quarter" idx="10"/>
          </p:nvPr>
        </p:nvSpPr>
        <p:spPr/>
        <p:txBody>
          <a:bodyPr/>
          <a:lstStyle/>
          <a:p>
            <a:fld id="{229CEA9D-BC01-4162-8A26-7A06EED070D2}" type="slidenum">
              <a:rPr lang="en-US" smtClean="0"/>
              <a:pPr/>
              <a:t>217</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r>
              <a:rPr lang="en-US" dirty="0" smtClean="0"/>
              <a:t>Bilateral</a:t>
            </a:r>
            <a:r>
              <a:rPr lang="en-US" baseline="0" dirty="0" smtClean="0"/>
              <a:t> patchy </a:t>
            </a:r>
            <a:r>
              <a:rPr lang="en-US" baseline="0" dirty="0" err="1" smtClean="0"/>
              <a:t>infilitrate</a:t>
            </a:r>
            <a:endParaRPr lang="en-US" baseline="0" dirty="0" smtClean="0"/>
          </a:p>
          <a:p>
            <a:r>
              <a:rPr lang="en-US" baseline="0" dirty="0" smtClean="0"/>
              <a:t>Shift of the </a:t>
            </a:r>
            <a:r>
              <a:rPr lang="en-US" baseline="0" dirty="0" err="1" smtClean="0"/>
              <a:t>trachia</a:t>
            </a:r>
            <a:r>
              <a:rPr lang="en-US" baseline="0" dirty="0" smtClean="0"/>
              <a:t> {more fibrosis on the right ]</a:t>
            </a:r>
          </a:p>
          <a:p>
            <a:r>
              <a:rPr lang="en-US" baseline="0" dirty="0" err="1" smtClean="0"/>
              <a:t>Cardiomegally</a:t>
            </a:r>
            <a:r>
              <a:rPr lang="en-US" baseline="0" dirty="0" smtClean="0"/>
              <a:t> </a:t>
            </a:r>
          </a:p>
          <a:p>
            <a:r>
              <a:rPr lang="en-US" baseline="0" dirty="0" err="1" smtClean="0"/>
              <a:t>Ddx</a:t>
            </a:r>
            <a:r>
              <a:rPr lang="en-US" baseline="0" dirty="0" smtClean="0"/>
              <a:t> </a:t>
            </a:r>
            <a:r>
              <a:rPr lang="en-US" baseline="0" dirty="0" err="1" smtClean="0"/>
              <a:t>interstial</a:t>
            </a:r>
            <a:r>
              <a:rPr lang="en-US" baseline="0" dirty="0" smtClean="0"/>
              <a:t> lung disease [ pneumoconiosis ,idiopathic pulmonary fibrosis ,</a:t>
            </a:r>
            <a:r>
              <a:rPr lang="en-US" baseline="0" dirty="0" err="1" smtClean="0"/>
              <a:t>sarcoidosis</a:t>
            </a:r>
            <a:r>
              <a:rPr lang="en-US" baseline="0" dirty="0" smtClean="0"/>
              <a:t> stage 4]</a:t>
            </a:r>
          </a:p>
          <a:p>
            <a:r>
              <a:rPr lang="en-US" baseline="0" dirty="0" smtClean="0"/>
              <a:t>TB </a:t>
            </a:r>
          </a:p>
        </p:txBody>
      </p:sp>
      <p:sp>
        <p:nvSpPr>
          <p:cNvPr id="4" name="عنصر نائب لرقم الشريحة 3"/>
          <p:cNvSpPr>
            <a:spLocks noGrp="1"/>
          </p:cNvSpPr>
          <p:nvPr>
            <p:ph type="sldNum" sz="quarter" idx="10"/>
          </p:nvPr>
        </p:nvSpPr>
        <p:spPr/>
        <p:txBody>
          <a:bodyPr/>
          <a:lstStyle/>
          <a:p>
            <a:fld id="{229CEA9D-BC01-4162-8A26-7A06EED070D2}" type="slidenum">
              <a:rPr lang="en-US" smtClean="0"/>
              <a:pPr/>
              <a:t>219</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r>
              <a:rPr lang="en-US" dirty="0" smtClean="0"/>
              <a:t>There</a:t>
            </a:r>
            <a:r>
              <a:rPr lang="en-US" baseline="0" dirty="0" smtClean="0"/>
              <a:t> is homogenous opacity on the right side of the lung wedge shape in the middle loop [right middle zone ] in the lateral view it is in lower lobe </a:t>
            </a:r>
          </a:p>
          <a:p>
            <a:r>
              <a:rPr lang="en-US" baseline="0" dirty="0" err="1" smtClean="0"/>
              <a:t>Ddx</a:t>
            </a:r>
            <a:r>
              <a:rPr lang="en-US" baseline="0" dirty="0" smtClean="0"/>
              <a:t> : </a:t>
            </a:r>
            <a:r>
              <a:rPr lang="en-US" baseline="0" dirty="0" err="1" smtClean="0"/>
              <a:t>pneomonia</a:t>
            </a:r>
            <a:r>
              <a:rPr lang="en-US" baseline="0" dirty="0" smtClean="0"/>
              <a:t> </a:t>
            </a:r>
          </a:p>
          <a:p>
            <a:r>
              <a:rPr lang="en-US" baseline="0" dirty="0" smtClean="0"/>
              <a:t>TB </a:t>
            </a:r>
          </a:p>
          <a:p>
            <a:r>
              <a:rPr lang="en-US" baseline="0" dirty="0" err="1" smtClean="0"/>
              <a:t>Bronchogenic</a:t>
            </a:r>
            <a:r>
              <a:rPr lang="en-US" baseline="0" dirty="0" smtClean="0"/>
              <a:t> carcinoma </a:t>
            </a:r>
          </a:p>
        </p:txBody>
      </p:sp>
      <p:sp>
        <p:nvSpPr>
          <p:cNvPr id="4" name="عنصر نائب لرقم الشريحة 3"/>
          <p:cNvSpPr>
            <a:spLocks noGrp="1"/>
          </p:cNvSpPr>
          <p:nvPr>
            <p:ph type="sldNum" sz="quarter" idx="10"/>
          </p:nvPr>
        </p:nvSpPr>
        <p:spPr/>
        <p:txBody>
          <a:bodyPr/>
          <a:lstStyle/>
          <a:p>
            <a:fld id="{229CEA9D-BC01-4162-8A26-7A06EED070D2}" type="slidenum">
              <a:rPr lang="en-US" smtClean="0"/>
              <a:pPr/>
              <a:t>221</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r>
              <a:rPr lang="en-US" dirty="0" smtClean="0"/>
              <a:t>Fissure normally located in</a:t>
            </a:r>
            <a:r>
              <a:rPr lang="en-US" baseline="0" dirty="0" smtClean="0"/>
              <a:t> the 4</a:t>
            </a:r>
            <a:r>
              <a:rPr lang="en-US" baseline="30000" dirty="0" smtClean="0"/>
              <a:t>th</a:t>
            </a:r>
            <a:r>
              <a:rPr lang="en-US" baseline="0" dirty="0" smtClean="0"/>
              <a:t> rib </a:t>
            </a:r>
            <a:r>
              <a:rPr lang="en-US" baseline="0" dirty="0" err="1" smtClean="0"/>
              <a:t>anteriorly</a:t>
            </a:r>
            <a:r>
              <a:rPr lang="en-US" baseline="0" dirty="0" smtClean="0"/>
              <a:t> here it is displaced upward </a:t>
            </a:r>
          </a:p>
          <a:p>
            <a:r>
              <a:rPr lang="en-US" baseline="0" dirty="0" smtClean="0"/>
              <a:t>Note that in the collapse of upper lope the fissure will be fanning and go up </a:t>
            </a:r>
          </a:p>
          <a:p>
            <a:r>
              <a:rPr lang="en-US" baseline="0" dirty="0" smtClean="0"/>
              <a:t>So here it is collapse </a:t>
            </a:r>
          </a:p>
          <a:p>
            <a:r>
              <a:rPr lang="en-US" baseline="0" dirty="0" err="1" smtClean="0"/>
              <a:t>Ddx</a:t>
            </a:r>
            <a:r>
              <a:rPr lang="en-US" baseline="0" dirty="0" smtClean="0"/>
              <a:t> Tb collapse </a:t>
            </a:r>
          </a:p>
          <a:p>
            <a:r>
              <a:rPr lang="en-US" baseline="0" dirty="0" err="1" smtClean="0"/>
              <a:t>Bronchogenic</a:t>
            </a:r>
            <a:r>
              <a:rPr lang="en-US" baseline="0" dirty="0" smtClean="0"/>
              <a:t> carcinoma and it makes bronchial obstruction </a:t>
            </a:r>
          </a:p>
          <a:p>
            <a:r>
              <a:rPr lang="en-US" baseline="0" dirty="0" err="1" smtClean="0"/>
              <a:t>Forign</a:t>
            </a:r>
            <a:r>
              <a:rPr lang="en-US" baseline="0" dirty="0" smtClean="0"/>
              <a:t> body </a:t>
            </a:r>
          </a:p>
        </p:txBody>
      </p:sp>
      <p:sp>
        <p:nvSpPr>
          <p:cNvPr id="4" name="عنصر نائب لرقم الشريحة 3"/>
          <p:cNvSpPr>
            <a:spLocks noGrp="1"/>
          </p:cNvSpPr>
          <p:nvPr>
            <p:ph type="sldNum" sz="quarter" idx="10"/>
          </p:nvPr>
        </p:nvSpPr>
        <p:spPr/>
        <p:txBody>
          <a:bodyPr/>
          <a:lstStyle/>
          <a:p>
            <a:fld id="{229CEA9D-BC01-4162-8A26-7A06EED070D2}" type="slidenum">
              <a:rPr lang="en-US" smtClean="0"/>
              <a:pPr/>
              <a:t>223</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r>
              <a:rPr lang="en-US" dirty="0" smtClean="0"/>
              <a:t>Complete lung collapse </a:t>
            </a:r>
          </a:p>
          <a:p>
            <a:r>
              <a:rPr lang="en-US" dirty="0" err="1" smtClean="0"/>
              <a:t>Ddx</a:t>
            </a:r>
            <a:r>
              <a:rPr lang="en-US" dirty="0" smtClean="0"/>
              <a:t> :</a:t>
            </a:r>
            <a:r>
              <a:rPr lang="en-US" baseline="0" dirty="0" smtClean="0"/>
              <a:t> </a:t>
            </a:r>
            <a:r>
              <a:rPr lang="en-US" baseline="0" dirty="0" err="1" smtClean="0"/>
              <a:t>bronchogenic</a:t>
            </a:r>
            <a:r>
              <a:rPr lang="en-US" baseline="0" dirty="0" smtClean="0"/>
              <a:t> carcinoma with complete lung collapse </a:t>
            </a:r>
          </a:p>
          <a:p>
            <a:r>
              <a:rPr lang="en-US" baseline="0" dirty="0" smtClean="0"/>
              <a:t>Pleural fibrosis </a:t>
            </a:r>
          </a:p>
          <a:p>
            <a:r>
              <a:rPr lang="en-US" baseline="0" dirty="0" smtClean="0"/>
              <a:t>Right  </a:t>
            </a:r>
            <a:r>
              <a:rPr lang="en-US" baseline="0" dirty="0" err="1" smtClean="0"/>
              <a:t>pneumoectomy</a:t>
            </a:r>
            <a:r>
              <a:rPr lang="en-US" baseline="0" dirty="0" smtClean="0"/>
              <a:t> </a:t>
            </a:r>
            <a:endParaRPr lang="en-US" dirty="0"/>
          </a:p>
        </p:txBody>
      </p:sp>
      <p:sp>
        <p:nvSpPr>
          <p:cNvPr id="4" name="عنصر نائب لرقم الشريحة 3"/>
          <p:cNvSpPr>
            <a:spLocks noGrp="1"/>
          </p:cNvSpPr>
          <p:nvPr>
            <p:ph type="sldNum" sz="quarter" idx="10"/>
          </p:nvPr>
        </p:nvSpPr>
        <p:spPr/>
        <p:txBody>
          <a:bodyPr/>
          <a:lstStyle/>
          <a:p>
            <a:fld id="{229CEA9D-BC01-4162-8A26-7A06EED070D2}" type="slidenum">
              <a:rPr lang="en-US" smtClean="0"/>
              <a:pPr/>
              <a:t>225</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r>
              <a:rPr lang="en-US" dirty="0" smtClean="0"/>
              <a:t>Note that</a:t>
            </a:r>
            <a:r>
              <a:rPr lang="en-US" baseline="0" dirty="0" smtClean="0"/>
              <a:t> the right upper lobe free </a:t>
            </a:r>
          </a:p>
          <a:p>
            <a:r>
              <a:rPr lang="en-US" baseline="0" dirty="0" err="1" smtClean="0"/>
              <a:t>Costophrenic</a:t>
            </a:r>
            <a:r>
              <a:rPr lang="en-US" baseline="0" dirty="0" smtClean="0"/>
              <a:t> angle obliterated </a:t>
            </a:r>
          </a:p>
          <a:p>
            <a:r>
              <a:rPr lang="en-US" baseline="0" dirty="0" err="1" smtClean="0"/>
              <a:t>Ddx</a:t>
            </a:r>
            <a:r>
              <a:rPr lang="en-US" baseline="0" dirty="0" smtClean="0"/>
              <a:t>:</a:t>
            </a:r>
          </a:p>
          <a:p>
            <a:r>
              <a:rPr lang="en-US" baseline="0" dirty="0" smtClean="0"/>
              <a:t>Effusion</a:t>
            </a:r>
          </a:p>
          <a:p>
            <a:r>
              <a:rPr lang="en-US" baseline="0" dirty="0" err="1" smtClean="0"/>
              <a:t>Empyema</a:t>
            </a:r>
            <a:r>
              <a:rPr lang="en-US" baseline="0" dirty="0" smtClean="0"/>
              <a:t> </a:t>
            </a:r>
          </a:p>
          <a:p>
            <a:r>
              <a:rPr lang="en-US" baseline="0" dirty="0" err="1" smtClean="0"/>
              <a:t>hemothorax</a:t>
            </a:r>
            <a:endParaRPr lang="en-US" baseline="0" dirty="0" smtClean="0"/>
          </a:p>
        </p:txBody>
      </p:sp>
      <p:sp>
        <p:nvSpPr>
          <p:cNvPr id="4" name="عنصر نائب لرقم الشريحة 3"/>
          <p:cNvSpPr>
            <a:spLocks noGrp="1"/>
          </p:cNvSpPr>
          <p:nvPr>
            <p:ph type="sldNum" sz="quarter" idx="10"/>
          </p:nvPr>
        </p:nvSpPr>
        <p:spPr/>
        <p:txBody>
          <a:bodyPr/>
          <a:lstStyle/>
          <a:p>
            <a:fld id="{229CEA9D-BC01-4162-8A26-7A06EED070D2}" type="slidenum">
              <a:rPr lang="en-US" smtClean="0"/>
              <a:pPr/>
              <a:t>227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r>
              <a:rPr lang="en-US" dirty="0" smtClean="0"/>
              <a:t>Patchy opacity </a:t>
            </a:r>
          </a:p>
          <a:p>
            <a:r>
              <a:rPr lang="en-US" dirty="0" smtClean="0"/>
              <a:t>Air</a:t>
            </a:r>
            <a:r>
              <a:rPr lang="en-US" baseline="0" dirty="0" smtClean="0"/>
              <a:t> space opacity </a:t>
            </a:r>
          </a:p>
          <a:p>
            <a:r>
              <a:rPr lang="en-US" baseline="0" dirty="0" smtClean="0"/>
              <a:t> you can mention any alveolar pathology </a:t>
            </a:r>
          </a:p>
          <a:p>
            <a:r>
              <a:rPr lang="en-US" baseline="0" dirty="0" err="1" smtClean="0"/>
              <a:t>Ddx</a:t>
            </a:r>
            <a:r>
              <a:rPr lang="en-US" baseline="0" dirty="0" smtClean="0"/>
              <a:t> : </a:t>
            </a:r>
            <a:r>
              <a:rPr lang="en-US" baseline="0" dirty="0" err="1" smtClean="0"/>
              <a:t>bronchoalveolar</a:t>
            </a:r>
            <a:r>
              <a:rPr lang="en-US" baseline="0" dirty="0" smtClean="0"/>
              <a:t> carcinoma</a:t>
            </a:r>
          </a:p>
          <a:p>
            <a:r>
              <a:rPr lang="en-US" baseline="0" dirty="0" smtClean="0"/>
              <a:t>Alveolar hemorrhage </a:t>
            </a:r>
          </a:p>
          <a:p>
            <a:r>
              <a:rPr lang="en-US" baseline="0" dirty="0" err="1" smtClean="0"/>
              <a:t>Ards</a:t>
            </a:r>
            <a:r>
              <a:rPr lang="en-US" baseline="0" dirty="0" smtClean="0"/>
              <a:t> </a:t>
            </a:r>
          </a:p>
          <a:p>
            <a:r>
              <a:rPr lang="en-US" baseline="0" dirty="0" smtClean="0"/>
              <a:t>Pulmonary edema </a:t>
            </a:r>
          </a:p>
          <a:p>
            <a:r>
              <a:rPr lang="en-US" baseline="0" dirty="0" smtClean="0"/>
              <a:t>Bronchopneumonia [bilateral ]</a:t>
            </a:r>
          </a:p>
        </p:txBody>
      </p:sp>
      <p:sp>
        <p:nvSpPr>
          <p:cNvPr id="4" name="عنصر نائب لرقم الشريحة 3"/>
          <p:cNvSpPr>
            <a:spLocks noGrp="1"/>
          </p:cNvSpPr>
          <p:nvPr>
            <p:ph type="sldNum" sz="quarter" idx="10"/>
          </p:nvPr>
        </p:nvSpPr>
        <p:spPr/>
        <p:txBody>
          <a:bodyPr/>
          <a:lstStyle/>
          <a:p>
            <a:fld id="{229CEA9D-BC01-4162-8A26-7A06EED070D2}" type="slidenum">
              <a:rPr lang="en-US" smtClean="0"/>
              <a:pPr/>
              <a:t>229</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r>
              <a:rPr lang="en-US" dirty="0" smtClean="0"/>
              <a:t>Lung abscess well</a:t>
            </a:r>
            <a:r>
              <a:rPr lang="en-US" baseline="0" dirty="0" smtClean="0"/>
              <a:t> circumscribed </a:t>
            </a:r>
          </a:p>
          <a:p>
            <a:r>
              <a:rPr lang="en-US" baseline="0" dirty="0" smtClean="0"/>
              <a:t>Air fluid level </a:t>
            </a:r>
          </a:p>
          <a:p>
            <a:r>
              <a:rPr lang="en-US" baseline="0" dirty="0" err="1" smtClean="0"/>
              <a:t>Ddx</a:t>
            </a:r>
            <a:r>
              <a:rPr lang="en-US" baseline="0" dirty="0" smtClean="0"/>
              <a:t> of this abscess: mention the cause </a:t>
            </a:r>
          </a:p>
          <a:p>
            <a:r>
              <a:rPr lang="en-US" baseline="0" dirty="0" smtClean="0"/>
              <a:t>Tb pneumonia </a:t>
            </a:r>
          </a:p>
          <a:p>
            <a:r>
              <a:rPr lang="en-US" baseline="0" dirty="0" smtClean="0"/>
              <a:t>Staph pneumonia </a:t>
            </a:r>
          </a:p>
          <a:p>
            <a:r>
              <a:rPr lang="en-US" baseline="0" dirty="0" err="1" smtClean="0"/>
              <a:t>pseudomonas+klebsiella</a:t>
            </a:r>
            <a:r>
              <a:rPr lang="en-US" baseline="0" dirty="0" smtClean="0"/>
              <a:t> pneumonia </a:t>
            </a:r>
          </a:p>
          <a:p>
            <a:r>
              <a:rPr lang="en-US" baseline="0" dirty="0" smtClean="0"/>
              <a:t>Enteric gram negative </a:t>
            </a:r>
          </a:p>
          <a:p>
            <a:r>
              <a:rPr lang="en-US" baseline="0" dirty="0" err="1" smtClean="0"/>
              <a:t>Legonella</a:t>
            </a:r>
            <a:r>
              <a:rPr lang="en-US" baseline="0" dirty="0" smtClean="0"/>
              <a:t> </a:t>
            </a:r>
          </a:p>
          <a:p>
            <a:r>
              <a:rPr lang="en-US" baseline="0" dirty="0" err="1" smtClean="0"/>
              <a:t>Bronchogenic</a:t>
            </a:r>
            <a:r>
              <a:rPr lang="en-US" baseline="0" dirty="0" smtClean="0"/>
              <a:t> carcinoma [malignant abscess]</a:t>
            </a:r>
          </a:p>
          <a:p>
            <a:r>
              <a:rPr lang="en-US" baseline="0" dirty="0" smtClean="0"/>
              <a:t>What is the most unlikely organism : </a:t>
            </a:r>
            <a:r>
              <a:rPr lang="en-US" baseline="0" dirty="0" err="1" smtClean="0"/>
              <a:t>mycobacteria</a:t>
            </a:r>
            <a:endParaRPr lang="en-US" baseline="0" dirty="0" smtClean="0"/>
          </a:p>
        </p:txBody>
      </p:sp>
      <p:sp>
        <p:nvSpPr>
          <p:cNvPr id="4" name="عنصر نائب لرقم الشريحة 3"/>
          <p:cNvSpPr>
            <a:spLocks noGrp="1"/>
          </p:cNvSpPr>
          <p:nvPr>
            <p:ph type="sldNum" sz="quarter" idx="10"/>
          </p:nvPr>
        </p:nvSpPr>
        <p:spPr/>
        <p:txBody>
          <a:bodyPr/>
          <a:lstStyle/>
          <a:p>
            <a:fld id="{229CEA9D-BC01-4162-8A26-7A06EED070D2}" type="slidenum">
              <a:rPr lang="en-US" smtClean="0"/>
              <a:pPr/>
              <a:t>231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xmlns="" id="{755024E8-2545-452D-9379-D8D2670E8FF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05165E94-55BF-4C80-9D49-51784A42BC01}" type="slidenum">
              <a:rPr lang="en-US" altLang="en-US" sz="1200"/>
              <a:pPr eaLnBrk="1" hangingPunct="1"/>
              <a:t>24</a:t>
            </a:fld>
            <a:endParaRPr lang="en-US" altLang="en-US" sz="1200"/>
          </a:p>
        </p:txBody>
      </p:sp>
      <p:sp>
        <p:nvSpPr>
          <p:cNvPr id="68611" name="Rectangle 2">
            <a:extLst>
              <a:ext uri="{FF2B5EF4-FFF2-40B4-BE49-F238E27FC236}">
                <a16:creationId xmlns:a16="http://schemas.microsoft.com/office/drawing/2014/main" xmlns="" id="{F38995D2-0DEB-45D5-A081-C14D65637CD7}"/>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68612" name="Rectangle 3">
            <a:extLst>
              <a:ext uri="{FF2B5EF4-FFF2-40B4-BE49-F238E27FC236}">
                <a16:creationId xmlns:a16="http://schemas.microsoft.com/office/drawing/2014/main" xmlns="" id="{B53B81D7-7941-4CC9-AFAC-C1A928B0287E}"/>
              </a:ext>
            </a:extLst>
          </p:cNvPr>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tLang="en-US"/>
              <a:t>Exact nature of dialysate based on fluid and electrolyte status of client – electrolyte concentrations manipulated dependent on serum levels (sort of like a personal recipe)</a:t>
            </a:r>
          </a:p>
          <a:p>
            <a:pPr eaLnBrk="1" hangingPunct="1">
              <a:spcBef>
                <a:spcPct val="0"/>
              </a:spcBef>
            </a:pPr>
            <a:endParaRPr lang="en-US" altLang="en-US"/>
          </a:p>
          <a:p>
            <a:pPr eaLnBrk="1" hangingPunct="1">
              <a:spcBef>
                <a:spcPct val="0"/>
              </a:spcBef>
            </a:pPr>
            <a:r>
              <a:rPr lang="en-US" altLang="en-US"/>
              <a:t>K+, Na, Mag, &amp; phosphate usually high in renal failure therefore the electrolyts levels in dialysate solution will be either normal range or below normal to pull excess lytes out of blood (down concentration gradient)</a:t>
            </a:r>
          </a:p>
          <a:p>
            <a:pPr eaLnBrk="1" hangingPunct="1">
              <a:spcBef>
                <a:spcPct val="0"/>
              </a:spcBef>
            </a:pPr>
            <a:endParaRPr lang="en-US" altLang="en-US"/>
          </a:p>
          <a:p>
            <a:pPr eaLnBrk="1" hangingPunct="1">
              <a:spcBef>
                <a:spcPct val="0"/>
              </a:spcBef>
            </a:pPr>
            <a:r>
              <a:rPr lang="en-US" altLang="en-US"/>
              <a:t>Glucose may be added to increase filtration of fluid</a:t>
            </a:r>
          </a:p>
          <a:p>
            <a:pPr eaLnBrk="1" hangingPunct="1">
              <a:spcBef>
                <a:spcPct val="0"/>
              </a:spcBef>
            </a:pPr>
            <a:endParaRPr lang="en-US" altLang="en-US"/>
          </a:p>
          <a:p>
            <a:pPr eaLnBrk="1" hangingPunct="1">
              <a:spcBef>
                <a:spcPct val="0"/>
              </a:spcBef>
            </a:pPr>
            <a:r>
              <a:rPr lang="en-US" altLang="en-US"/>
              <a:t>A buffer is added to help stabilize any existing metabolic acidosis and keep lytes in solution form</a:t>
            </a:r>
          </a:p>
          <a:p>
            <a:pPr eaLnBrk="1" hangingPunct="1">
              <a:spcBef>
                <a:spcPct val="0"/>
              </a:spcBef>
            </a:pPr>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r>
              <a:rPr lang="en-US" dirty="0" smtClean="0"/>
              <a:t>Elevate</a:t>
            </a:r>
            <a:r>
              <a:rPr lang="en-US" baseline="0" dirty="0" smtClean="0"/>
              <a:t> left diaphragm </a:t>
            </a:r>
          </a:p>
          <a:p>
            <a:r>
              <a:rPr lang="en-US" baseline="0" dirty="0" smtClean="0"/>
              <a:t>Shift of the </a:t>
            </a:r>
            <a:r>
              <a:rPr lang="en-US" baseline="0" dirty="0" err="1" smtClean="0"/>
              <a:t>trachia</a:t>
            </a:r>
            <a:r>
              <a:rPr lang="en-US" baseline="0" dirty="0" smtClean="0"/>
              <a:t> </a:t>
            </a:r>
          </a:p>
          <a:p>
            <a:r>
              <a:rPr lang="en-US" baseline="0" dirty="0" smtClean="0"/>
              <a:t>Unilateral opacity with </a:t>
            </a:r>
            <a:r>
              <a:rPr lang="en-US" baseline="0" dirty="0" err="1" smtClean="0"/>
              <a:t>mediastinal</a:t>
            </a:r>
            <a:r>
              <a:rPr lang="en-US" baseline="0" dirty="0" smtClean="0"/>
              <a:t> shift in the same side </a:t>
            </a:r>
          </a:p>
          <a:p>
            <a:r>
              <a:rPr lang="en-US" baseline="0" dirty="0" err="1" smtClean="0"/>
              <a:t>Ddx</a:t>
            </a:r>
            <a:r>
              <a:rPr lang="en-US" baseline="0" dirty="0" smtClean="0"/>
              <a:t> collapse [</a:t>
            </a:r>
            <a:r>
              <a:rPr lang="en-US" baseline="0" dirty="0" err="1" smtClean="0"/>
              <a:t>endobronchial</a:t>
            </a:r>
            <a:r>
              <a:rPr lang="en-US" baseline="0" dirty="0" smtClean="0"/>
              <a:t> obstruction , </a:t>
            </a:r>
            <a:r>
              <a:rPr lang="en-US" baseline="0" dirty="0" err="1" smtClean="0"/>
              <a:t>forign</a:t>
            </a:r>
            <a:r>
              <a:rPr lang="en-US" baseline="0" dirty="0" smtClean="0"/>
              <a:t> body ]</a:t>
            </a:r>
          </a:p>
          <a:p>
            <a:r>
              <a:rPr lang="en-US" baseline="0" dirty="0" smtClean="0"/>
              <a:t>Fibrosis </a:t>
            </a:r>
            <a:endParaRPr lang="en-US" dirty="0"/>
          </a:p>
        </p:txBody>
      </p:sp>
      <p:sp>
        <p:nvSpPr>
          <p:cNvPr id="4" name="عنصر نائب لرقم الشريحة 3"/>
          <p:cNvSpPr>
            <a:spLocks noGrp="1"/>
          </p:cNvSpPr>
          <p:nvPr>
            <p:ph type="sldNum" sz="quarter" idx="10"/>
          </p:nvPr>
        </p:nvSpPr>
        <p:spPr/>
        <p:txBody>
          <a:bodyPr/>
          <a:lstStyle/>
          <a:p>
            <a:fld id="{229CEA9D-BC01-4162-8A26-7A06EED070D2}" type="slidenum">
              <a:rPr lang="en-US" smtClean="0"/>
              <a:pPr/>
              <a:t>233</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r>
              <a:rPr lang="en-US" dirty="0" smtClean="0"/>
              <a:t>Right</a:t>
            </a:r>
            <a:r>
              <a:rPr lang="en-US" baseline="0" dirty="0" smtClean="0"/>
              <a:t> upper lobe pneumonia </a:t>
            </a:r>
            <a:endParaRPr lang="en-US" dirty="0"/>
          </a:p>
        </p:txBody>
      </p:sp>
      <p:sp>
        <p:nvSpPr>
          <p:cNvPr id="4" name="عنصر نائب لرقم الشريحة 3"/>
          <p:cNvSpPr>
            <a:spLocks noGrp="1"/>
          </p:cNvSpPr>
          <p:nvPr>
            <p:ph type="sldNum" sz="quarter" idx="10"/>
          </p:nvPr>
        </p:nvSpPr>
        <p:spPr/>
        <p:txBody>
          <a:bodyPr/>
          <a:lstStyle/>
          <a:p>
            <a:fld id="{229CEA9D-BC01-4162-8A26-7A06EED070D2}" type="slidenum">
              <a:rPr lang="en-US" smtClean="0"/>
              <a:pPr/>
              <a:t>235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xmlns="" id="{2E690901-F524-4E42-B06E-6084662B50B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D21B76CC-4A46-44DE-B138-2D184B0AEA83}" type="slidenum">
              <a:rPr lang="en-US" altLang="en-US" sz="1200"/>
              <a:pPr eaLnBrk="1" hangingPunct="1"/>
              <a:t>25</a:t>
            </a:fld>
            <a:endParaRPr lang="en-US" altLang="en-US" sz="1200"/>
          </a:p>
        </p:txBody>
      </p:sp>
      <p:sp>
        <p:nvSpPr>
          <p:cNvPr id="69635" name="Rectangle 2">
            <a:extLst>
              <a:ext uri="{FF2B5EF4-FFF2-40B4-BE49-F238E27FC236}">
                <a16:creationId xmlns:a16="http://schemas.microsoft.com/office/drawing/2014/main" xmlns="" id="{0697E093-124F-47E1-BD4E-818F1275058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6" name="Rectangle 3">
            <a:extLst>
              <a:ext uri="{FF2B5EF4-FFF2-40B4-BE49-F238E27FC236}">
                <a16:creationId xmlns:a16="http://schemas.microsoft.com/office/drawing/2014/main" xmlns="" id="{9126A282-8B3B-4986-93AB-EAEE6241C22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Diffusion:</a:t>
            </a:r>
          </a:p>
          <a:p>
            <a:pPr eaLnBrk="1" hangingPunct="1">
              <a:spcBef>
                <a:spcPct val="0"/>
              </a:spcBef>
            </a:pPr>
            <a:r>
              <a:rPr lang="en-US" altLang="en-US"/>
              <a:t>	Renal failure Urea, creatinine, uric acid, potassium, phosphate elevated in blood, so move to the dialysate</a:t>
            </a:r>
          </a:p>
          <a:p>
            <a:pPr eaLnBrk="1" hangingPunct="1">
              <a:spcBef>
                <a:spcPct val="0"/>
              </a:spcBef>
            </a:pPr>
            <a:r>
              <a:rPr lang="en-US" altLang="en-US"/>
              <a:t> K+ and Na typically move into the dialysate whereas bicarb and calcium move into the plasma</a:t>
            </a:r>
          </a:p>
          <a:p>
            <a:pPr eaLnBrk="1" hangingPunct="1">
              <a:spcBef>
                <a:spcPct val="0"/>
              </a:spcBef>
            </a:pPr>
            <a:endParaRPr lang="en-US" altLang="en-US"/>
          </a:p>
          <a:p>
            <a:pPr eaLnBrk="1" hangingPunct="1">
              <a:spcBef>
                <a:spcPct val="0"/>
              </a:spcBef>
            </a:pPr>
            <a:r>
              <a:rPr lang="en-US" altLang="en-US"/>
              <a:t>Osmosis:</a:t>
            </a:r>
          </a:p>
          <a:p>
            <a:pPr eaLnBrk="1" hangingPunct="1">
              <a:spcBef>
                <a:spcPct val="0"/>
              </a:spcBef>
            </a:pPr>
            <a:r>
              <a:rPr lang="en-US" altLang="en-US"/>
              <a:t>	Glucose added to the dialysate which creates an osmotic gradient across the membrane pulling excess fluid from blood.</a:t>
            </a:r>
          </a:p>
          <a:p>
            <a:pPr eaLnBrk="1" hangingPunct="1">
              <a:spcBef>
                <a:spcPct val="0"/>
              </a:spcBef>
            </a:pPr>
            <a:endParaRPr lang="en-US" altLang="en-US"/>
          </a:p>
          <a:p>
            <a:pPr eaLnBrk="1" hangingPunct="1">
              <a:spcBef>
                <a:spcPct val="0"/>
              </a:spcBef>
            </a:pPr>
            <a:r>
              <a:rPr lang="en-US" altLang="en-US"/>
              <a:t>Ultrafiltration:</a:t>
            </a:r>
          </a:p>
          <a:p>
            <a:pPr eaLnBrk="1" hangingPunct="1">
              <a:spcBef>
                <a:spcPct val="0"/>
              </a:spcBef>
            </a:pPr>
            <a:r>
              <a:rPr lang="en-US" altLang="en-US"/>
              <a:t>	In hemodilaysis this gradient is caused by increasing pressure in the blood compartment (+ pressure) or decreasing pressure in the dialysate compartment (- pressure).  Excess fluid is removed by creating a pressure differential between the blood and the dialysate.</a:t>
            </a:r>
          </a:p>
          <a:p>
            <a:pPr eaLnBrk="1" hangingPunct="1">
              <a:spcBef>
                <a:spcPct val="0"/>
              </a:spcBef>
            </a:pPr>
            <a:endParaRPr lang="en-US" altLang="en-US"/>
          </a:p>
          <a:p>
            <a:pPr eaLnBrk="1" hangingPunct="1">
              <a:spcBef>
                <a:spcPct val="0"/>
              </a:spcBef>
            </a:pPr>
            <a:r>
              <a:rPr lang="en-US" altLang="en-US"/>
              <a:t>Blood has a higher solute concentration than does the dialysate therefore diffusion occurs down a concentration gradient.  Waste products are therefore diffused into dialysate which is subsequently discarded.  Excess water removed via osmosis</a:t>
            </a:r>
          </a:p>
          <a:p>
            <a:pPr eaLnBrk="1" hangingPunct="1">
              <a:spcBef>
                <a:spcPct val="0"/>
              </a:spcBef>
            </a:pPr>
            <a:endParaRPr lang="en-US" altLang="en-US"/>
          </a:p>
          <a:p>
            <a:pPr eaLnBrk="1" hangingPunct="1">
              <a:spcBef>
                <a:spcPct val="0"/>
              </a:spcBef>
            </a:pPr>
            <a:r>
              <a:rPr lang="en-US" altLang="en-US"/>
              <a:t>K and Na moved out of plasma into dialysate</a:t>
            </a:r>
          </a:p>
          <a:p>
            <a:pPr eaLnBrk="1" hangingPunct="1">
              <a:spcBef>
                <a:spcPct val="0"/>
              </a:spcBef>
            </a:pPr>
            <a:r>
              <a:rPr lang="en-US" altLang="en-US"/>
              <a:t>HCO3 and Ca moved from dialysate to plasma</a:t>
            </a:r>
          </a:p>
          <a:p>
            <a:pPr eaLnBrk="1" hangingPunct="1">
              <a:spcBef>
                <a:spcPct val="0"/>
              </a:spcBef>
            </a:pPr>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xmlns="" id="{27CD9136-B83B-4317-BDCB-B55BB941DFF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7B554517-8B89-471A-A28C-0606117BBA3D}" type="slidenum">
              <a:rPr lang="en-US" altLang="en-US" sz="1200"/>
              <a:pPr eaLnBrk="1" hangingPunct="1"/>
              <a:t>28</a:t>
            </a:fld>
            <a:endParaRPr lang="en-US" altLang="en-US" sz="1200"/>
          </a:p>
        </p:txBody>
      </p:sp>
      <p:sp>
        <p:nvSpPr>
          <p:cNvPr id="70659" name="Rectangle 2">
            <a:extLst>
              <a:ext uri="{FF2B5EF4-FFF2-40B4-BE49-F238E27FC236}">
                <a16:creationId xmlns:a16="http://schemas.microsoft.com/office/drawing/2014/main" xmlns="" id="{2D428C2A-50B7-4A4D-AB54-607EEDB80E43}"/>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70660" name="Rectangle 3">
            <a:extLst>
              <a:ext uri="{FF2B5EF4-FFF2-40B4-BE49-F238E27FC236}">
                <a16:creationId xmlns:a16="http://schemas.microsoft.com/office/drawing/2014/main" xmlns="" id="{678F0367-A96E-432C-80D2-81286E1F8F5E}"/>
              </a:ext>
            </a:extLst>
          </p:cNvPr>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tLang="en-US"/>
              <a:t>Requires direct access into vascular compartment</a:t>
            </a:r>
          </a:p>
          <a:p>
            <a:pPr eaLnBrk="1" hangingPunct="1">
              <a:spcBef>
                <a:spcPct val="0"/>
              </a:spcBef>
            </a:pPr>
            <a:r>
              <a:rPr lang="en-US" altLang="en-US"/>
              <a:t>Most common sites: subclavian and femoral veins – short-term, high-acuity client</a:t>
            </a:r>
          </a:p>
          <a:p>
            <a:pPr eaLnBrk="1" hangingPunct="1">
              <a:spcBef>
                <a:spcPct val="0"/>
              </a:spcBef>
            </a:pPr>
            <a:r>
              <a:rPr lang="en-US" altLang="en-US"/>
              <a:t>Long-term internal arteriovenous fistula, shunt or graft in lower arm</a:t>
            </a:r>
          </a:p>
          <a:p>
            <a:pPr eaLnBrk="1" hangingPunct="1">
              <a:spcBef>
                <a:spcPct val="0"/>
              </a:spcBef>
            </a:pPr>
            <a:endParaRPr lang="en-US" altLang="en-US"/>
          </a:p>
          <a:p>
            <a:pPr eaLnBrk="1" hangingPunct="1">
              <a:spcBef>
                <a:spcPct val="0"/>
              </a:spcBef>
            </a:pPr>
            <a:r>
              <a:rPr lang="en-US" altLang="en-US"/>
              <a:t>Semipermeable membrane made of a thin, porous cellophane.  Pore size does not allow larger particles to pass through (RBC, protein, bacteria</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xmlns="" id="{01D0EDFF-E2BA-4C9D-8C47-2F99B696B4D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C1A2B600-BD34-4183-8342-300C9496694D}" type="slidenum">
              <a:rPr lang="en-US" altLang="en-US" sz="1200"/>
              <a:pPr eaLnBrk="1" hangingPunct="1"/>
              <a:t>29</a:t>
            </a:fld>
            <a:endParaRPr lang="en-US" altLang="en-US" sz="1200"/>
          </a:p>
        </p:txBody>
      </p:sp>
      <p:sp>
        <p:nvSpPr>
          <p:cNvPr id="71683" name="Rectangle 2">
            <a:extLst>
              <a:ext uri="{FF2B5EF4-FFF2-40B4-BE49-F238E27FC236}">
                <a16:creationId xmlns:a16="http://schemas.microsoft.com/office/drawing/2014/main" xmlns="" id="{87791621-0F62-4D33-93D3-9A0F905A528E}"/>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71684" name="Rectangle 3">
            <a:extLst>
              <a:ext uri="{FF2B5EF4-FFF2-40B4-BE49-F238E27FC236}">
                <a16:creationId xmlns:a16="http://schemas.microsoft.com/office/drawing/2014/main" xmlns="" id="{28BC8D5F-0032-4F0E-BAD4-535E8FFF7B8C}"/>
              </a:ext>
            </a:extLst>
          </p:cNvPr>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tLang="en-US"/>
              <a:t>Process</a:t>
            </a:r>
          </a:p>
          <a:p>
            <a:pPr eaLnBrk="1" hangingPunct="1">
              <a:spcBef>
                <a:spcPct val="0"/>
              </a:spcBef>
              <a:buFontTx/>
              <a:buChar char="•"/>
            </a:pPr>
            <a:r>
              <a:rPr lang="en-US" altLang="en-US"/>
              <a:t>Blood pumped out of client via venous access</a:t>
            </a:r>
          </a:p>
          <a:p>
            <a:pPr eaLnBrk="1" hangingPunct="1">
              <a:spcBef>
                <a:spcPct val="0"/>
              </a:spcBef>
              <a:buFontTx/>
              <a:buChar char="•"/>
            </a:pPr>
            <a:r>
              <a:rPr lang="en-US" altLang="en-US"/>
              <a:t>Blood passed through dialyzer</a:t>
            </a:r>
          </a:p>
          <a:p>
            <a:pPr eaLnBrk="1" hangingPunct="1">
              <a:spcBef>
                <a:spcPct val="0"/>
              </a:spcBef>
              <a:buFontTx/>
              <a:buChar char="•"/>
            </a:pPr>
            <a:r>
              <a:rPr lang="en-US" altLang="en-US"/>
              <a:t>Fluid and solutes removed</a:t>
            </a:r>
          </a:p>
          <a:p>
            <a:pPr lvl="1" eaLnBrk="1" hangingPunct="1">
              <a:spcBef>
                <a:spcPct val="0"/>
              </a:spcBef>
              <a:buFontTx/>
              <a:buChar char="•"/>
            </a:pPr>
            <a:r>
              <a:rPr lang="en-US" altLang="en-US"/>
              <a:t>Semipermeable membrane allows small substances to pass across (creatinine, urea, uric acid and water), prohibits larger particles to diffuse (proteins, blood cells, bacteria)</a:t>
            </a:r>
          </a:p>
          <a:p>
            <a:pPr lvl="1" eaLnBrk="1" hangingPunct="1">
              <a:spcBef>
                <a:spcPct val="0"/>
              </a:spcBef>
              <a:buFontTx/>
              <a:buChar char="•"/>
            </a:pPr>
            <a:r>
              <a:rPr lang="en-US" altLang="en-US"/>
              <a:t>Diffusion occurs down a concentration gradient – blood has higher solute concentration than dialysate</a:t>
            </a:r>
          </a:p>
          <a:p>
            <a:pPr eaLnBrk="1" hangingPunct="1">
              <a:spcBef>
                <a:spcPct val="0"/>
              </a:spcBef>
              <a:buFontTx/>
              <a:buChar char="•"/>
            </a:pPr>
            <a:r>
              <a:rPr lang="en-US" altLang="en-US"/>
              <a:t>Filtered blood returned to client</a:t>
            </a:r>
          </a:p>
          <a:p>
            <a:pPr eaLnBrk="1" hangingPunct="1">
              <a:spcBef>
                <a:spcPct val="0"/>
              </a:spcBef>
            </a:pPr>
            <a:r>
              <a:rPr lang="en-US" altLang="en-US"/>
              <a:t>Requires removing a substantial amount of fluid from the client’s intravascular system – hypotension could develop from hypovolemia</a:t>
            </a:r>
          </a:p>
          <a:p>
            <a:pPr eaLnBrk="1" hangingPunct="1">
              <a:spcBef>
                <a:spcPct val="0"/>
              </a:spcBef>
            </a:pPr>
            <a:endParaRPr lang="en-US" altLang="en-US"/>
          </a:p>
          <a:p>
            <a:pPr eaLnBrk="1" hangingPunct="1">
              <a:spcBef>
                <a:spcPct val="0"/>
              </a:spcBef>
            </a:pPr>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xmlns="" id="{BDEEEFBF-942B-4746-A1D0-29E5D46FC80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A306F796-9EFB-49F9-A314-4E1E03BA5C42}" type="slidenum">
              <a:rPr lang="en-US" altLang="en-US" sz="1200"/>
              <a:pPr eaLnBrk="1" hangingPunct="1"/>
              <a:t>31</a:t>
            </a:fld>
            <a:endParaRPr lang="en-US" altLang="en-US" sz="1200"/>
          </a:p>
        </p:txBody>
      </p:sp>
      <p:sp>
        <p:nvSpPr>
          <p:cNvPr id="72707" name="Rectangle 2">
            <a:extLst>
              <a:ext uri="{FF2B5EF4-FFF2-40B4-BE49-F238E27FC236}">
                <a16:creationId xmlns:a16="http://schemas.microsoft.com/office/drawing/2014/main" xmlns="" id="{56EA4B77-2E8D-41E0-B38B-798329A1ACE2}"/>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72708" name="Rectangle 3">
            <a:extLst>
              <a:ext uri="{FF2B5EF4-FFF2-40B4-BE49-F238E27FC236}">
                <a16:creationId xmlns:a16="http://schemas.microsoft.com/office/drawing/2014/main" xmlns="" id="{A5B170AE-2C4E-491A-B69A-C2D74F6BDA87}"/>
              </a:ext>
            </a:extLst>
          </p:cNvPr>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tLang="en-US"/>
              <a:t>Contraindicated with clients requiring coagulopathy or hemodynamicly unstable</a:t>
            </a:r>
          </a:p>
          <a:p>
            <a:pPr eaLnBrk="1" hangingPunct="1">
              <a:spcBef>
                <a:spcPct val="0"/>
              </a:spcBef>
            </a:pPr>
            <a:endParaRPr lang="en-US" altLang="en-US"/>
          </a:p>
          <a:p>
            <a:pPr eaLnBrk="1" hangingPunct="1">
              <a:spcBef>
                <a:spcPct val="0"/>
              </a:spcBef>
            </a:pPr>
            <a:r>
              <a:rPr lang="en-US" altLang="en-US"/>
              <a:t>Antidote for heparin: protamine sulfate (neutralizes heparin’s anticoagulant activity)</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AB981353-D883-49A7-9DB4-BC625736B3F4}" type="datetimeFigureOut">
              <a:rPr lang="en-US" smtClean="0"/>
              <a:t>4/22/2020</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37DE6D8B-709D-4734-9CF6-576EB57DE23B}" type="slidenum">
              <a:rPr lang="en-US" smtClean="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79770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981353-D883-49A7-9DB4-BC625736B3F4}" type="datetimeFigureOut">
              <a:rPr lang="en-US" smtClean="0"/>
              <a:t>4/22/2020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DE6D8B-709D-4734-9CF6-576EB57DE23B}" type="slidenum">
              <a:rPr lang="en-US" smtClean="0"/>
              <a:t>‹#›</a:t>
            </a:fld>
            <a:endParaRPr lang="en-US"/>
          </a:p>
        </p:txBody>
      </p:sp>
    </p:spTree>
    <p:extLst>
      <p:ext uri="{BB962C8B-B14F-4D97-AF65-F5344CB8AC3E}">
        <p14:creationId xmlns:p14="http://schemas.microsoft.com/office/powerpoint/2010/main" val="2175812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981353-D883-49A7-9DB4-BC625736B3F4}" type="datetimeFigureOut">
              <a:rPr lang="en-US" smtClean="0"/>
              <a:t>4/22/2020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DE6D8B-709D-4734-9CF6-576EB57DE23B}" type="slidenum">
              <a:rPr lang="en-US" smtClean="0"/>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402992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981353-D883-49A7-9DB4-BC625736B3F4}" type="datetimeFigureOut">
              <a:rPr lang="en-US" smtClean="0"/>
              <a:t>4/22/2020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DE6D8B-709D-4734-9CF6-576EB57DE23B}"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980627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981353-D883-49A7-9DB4-BC625736B3F4}" type="datetimeFigureOut">
              <a:rPr lang="en-US" smtClean="0"/>
              <a:t>4/22/2020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DE6D8B-709D-4734-9CF6-576EB57DE23B}" type="slidenum">
              <a:rPr lang="en-US" smtClean="0"/>
              <a:t>‹#›</a:t>
            </a:fld>
            <a:endParaRPr lang="en-US"/>
          </a:p>
        </p:txBody>
      </p:sp>
    </p:spTree>
    <p:extLst>
      <p:ext uri="{BB962C8B-B14F-4D97-AF65-F5344CB8AC3E}">
        <p14:creationId xmlns:p14="http://schemas.microsoft.com/office/powerpoint/2010/main" val="41801686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981353-D883-49A7-9DB4-BC625736B3F4}" type="datetimeFigureOut">
              <a:rPr lang="en-US" smtClean="0"/>
              <a:t>4/22/2020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DE6D8B-709D-4734-9CF6-576EB57DE23B}"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501780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981353-D883-49A7-9DB4-BC625736B3F4}" type="datetimeFigureOut">
              <a:rPr lang="en-US" smtClean="0"/>
              <a:t>4/22/2020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DE6D8B-709D-4734-9CF6-576EB57DE23B}" type="slidenum">
              <a:rPr lang="en-US" smtClean="0"/>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383646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981353-D883-49A7-9DB4-BC625736B3F4}" type="datetimeFigureOut">
              <a:rPr lang="en-US" smtClean="0"/>
              <a:t>4/22/2020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DE6D8B-709D-4734-9CF6-576EB57DE23B}"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140041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981353-D883-49A7-9DB4-BC625736B3F4}" type="datetimeFigureOut">
              <a:rPr lang="en-US" smtClean="0"/>
              <a:t>4/22/2020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DE6D8B-709D-4734-9CF6-576EB57DE23B}"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84053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826684" y="301625"/>
            <a:ext cx="9751483" cy="1143000"/>
          </a:xfrm>
        </p:spPr>
        <p:txBody>
          <a:bodyPr/>
          <a:lstStyle/>
          <a:p>
            <a:r>
              <a:rPr lang="en-US"/>
              <a:t>Click to edit Master title style</a:t>
            </a:r>
            <a:endParaRPr lang="en-IN"/>
          </a:p>
        </p:txBody>
      </p:sp>
      <p:sp>
        <p:nvSpPr>
          <p:cNvPr id="3" name="Text Placeholder 2"/>
          <p:cNvSpPr>
            <a:spLocks noGrp="1"/>
          </p:cNvSpPr>
          <p:nvPr>
            <p:ph type="body" sz="half" idx="1"/>
          </p:nvPr>
        </p:nvSpPr>
        <p:spPr>
          <a:xfrm>
            <a:off x="1826684" y="1827213"/>
            <a:ext cx="4773083"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quarter" idx="2"/>
          </p:nvPr>
        </p:nvSpPr>
        <p:spPr>
          <a:xfrm>
            <a:off x="6802967" y="1827213"/>
            <a:ext cx="4775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Content Placeholder 4"/>
          <p:cNvSpPr>
            <a:spLocks noGrp="1"/>
          </p:cNvSpPr>
          <p:nvPr>
            <p:ph sz="quarter" idx="3"/>
          </p:nvPr>
        </p:nvSpPr>
        <p:spPr>
          <a:xfrm>
            <a:off x="6802967" y="3960813"/>
            <a:ext cx="4775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Date Placeholder 5">
            <a:extLst>
              <a:ext uri="{FF2B5EF4-FFF2-40B4-BE49-F238E27FC236}">
                <a16:creationId xmlns:a16="http://schemas.microsoft.com/office/drawing/2014/main" xmlns="" id="{4591A076-EF44-488A-A26B-B02A2A8A42C0}"/>
              </a:ext>
            </a:extLst>
          </p:cNvPr>
          <p:cNvSpPr>
            <a:spLocks noGrp="1"/>
          </p:cNvSpPr>
          <p:nvPr>
            <p:ph type="dt" sz="half" idx="10"/>
          </p:nvPr>
        </p:nvSpPr>
        <p:spPr>
          <a:xfrm>
            <a:off x="609600" y="6248400"/>
            <a:ext cx="2844800" cy="457200"/>
          </a:xfrm>
        </p:spPr>
        <p:txBody>
          <a:bodyPr/>
          <a:lstStyle>
            <a:lvl1pPr>
              <a:defRPr/>
            </a:lvl1pPr>
          </a:lstStyle>
          <a:p>
            <a:pPr>
              <a:defRPr/>
            </a:pPr>
            <a:fld id="{DD817D5F-C0A0-45BC-A117-8EBC540A72AA}" type="datetime1">
              <a:rPr lang="en-US"/>
              <a:pPr>
                <a:defRPr/>
              </a:pPr>
              <a:t>4/22/2020</a:t>
            </a:fld>
            <a:endParaRPr lang="en-US"/>
          </a:p>
        </p:txBody>
      </p:sp>
      <p:sp>
        <p:nvSpPr>
          <p:cNvPr id="7" name="Footer Placeholder 6">
            <a:extLst>
              <a:ext uri="{FF2B5EF4-FFF2-40B4-BE49-F238E27FC236}">
                <a16:creationId xmlns:a16="http://schemas.microsoft.com/office/drawing/2014/main" xmlns="" id="{89A89EF7-6DD7-4CD5-9BC8-32CD8B0CE7A7}"/>
              </a:ext>
            </a:extLst>
          </p:cNvPr>
          <p:cNvSpPr>
            <a:spLocks noGrp="1"/>
          </p:cNvSpPr>
          <p:nvPr>
            <p:ph type="ftr" sz="quarter" idx="11"/>
          </p:nvPr>
        </p:nvSpPr>
        <p:spPr>
          <a:xfrm>
            <a:off x="4165600" y="6248400"/>
            <a:ext cx="3860800" cy="457200"/>
          </a:xfrm>
        </p:spPr>
        <p:txBody>
          <a:bodyPr/>
          <a:lstStyle>
            <a:lvl1pPr>
              <a:defRPr/>
            </a:lvl1pPr>
          </a:lstStyle>
          <a:p>
            <a:pPr>
              <a:defRPr/>
            </a:pPr>
            <a:r>
              <a:rPr lang="en-US"/>
              <a:t>Krebs</a:t>
            </a:r>
          </a:p>
        </p:txBody>
      </p:sp>
      <p:sp>
        <p:nvSpPr>
          <p:cNvPr id="8" name="Slide Number Placeholder 7">
            <a:extLst>
              <a:ext uri="{FF2B5EF4-FFF2-40B4-BE49-F238E27FC236}">
                <a16:creationId xmlns:a16="http://schemas.microsoft.com/office/drawing/2014/main" xmlns="" id="{B191BF46-A3B3-4F3D-B872-6100931EF16E}"/>
              </a:ext>
            </a:extLst>
          </p:cNvPr>
          <p:cNvSpPr>
            <a:spLocks noGrp="1"/>
          </p:cNvSpPr>
          <p:nvPr>
            <p:ph type="sldNum" sz="quarter" idx="12"/>
          </p:nvPr>
        </p:nvSpPr>
        <p:spPr>
          <a:xfrm>
            <a:off x="8737600" y="6248400"/>
            <a:ext cx="2844800" cy="457200"/>
          </a:xfrm>
        </p:spPr>
        <p:txBody>
          <a:bodyPr/>
          <a:lstStyle>
            <a:lvl1pPr>
              <a:defRPr/>
            </a:lvl1pPr>
          </a:lstStyle>
          <a:p>
            <a:fld id="{EC4C8E4E-AA48-4520-ACD7-977DBF896D0F}" type="slidenum">
              <a:rPr lang="en-US" altLang="en-US"/>
              <a:pPr/>
              <a:t>‹#›</a:t>
            </a:fld>
            <a:endParaRPr lang="en-US" altLang="en-US"/>
          </a:p>
        </p:txBody>
      </p:sp>
    </p:spTree>
    <p:extLst>
      <p:ext uri="{BB962C8B-B14F-4D97-AF65-F5344CB8AC3E}">
        <p14:creationId xmlns:p14="http://schemas.microsoft.com/office/powerpoint/2010/main" val="1596120026"/>
      </p:ext>
    </p:extLst>
  </p:cSld>
  <p:clrMapOvr>
    <a:masterClrMapping/>
  </p:clrMapOvr>
  <p:transition>
    <p:random/>
    <p:sndAc>
      <p:stSnd>
        <p:snd r:embed="rId1" name="chimes.wav"/>
      </p:stSnd>
    </p:sndAc>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6684" y="301625"/>
            <a:ext cx="9751483" cy="1143000"/>
          </a:xfrm>
        </p:spPr>
        <p:txBody>
          <a:bodyPr/>
          <a:lstStyle/>
          <a:p>
            <a:r>
              <a:rPr lang="en-US"/>
              <a:t>Click to edit Master title style</a:t>
            </a:r>
            <a:endParaRPr lang="en-IN"/>
          </a:p>
        </p:txBody>
      </p:sp>
      <p:sp>
        <p:nvSpPr>
          <p:cNvPr id="3" name="Text Placeholder 2"/>
          <p:cNvSpPr>
            <a:spLocks noGrp="1"/>
          </p:cNvSpPr>
          <p:nvPr>
            <p:ph type="body" sz="half" idx="1"/>
          </p:nvPr>
        </p:nvSpPr>
        <p:spPr>
          <a:xfrm>
            <a:off x="1826684" y="1827213"/>
            <a:ext cx="4773083"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6802967" y="1827213"/>
            <a:ext cx="4775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xmlns="" id="{4B938741-CB7A-4C7C-BB9C-C58DDF2E1B2D}"/>
              </a:ext>
            </a:extLst>
          </p:cNvPr>
          <p:cNvSpPr>
            <a:spLocks noGrp="1"/>
          </p:cNvSpPr>
          <p:nvPr>
            <p:ph type="dt" sz="half" idx="10"/>
          </p:nvPr>
        </p:nvSpPr>
        <p:spPr>
          <a:xfrm>
            <a:off x="609600" y="6248400"/>
            <a:ext cx="2844800" cy="457200"/>
          </a:xfrm>
        </p:spPr>
        <p:txBody>
          <a:bodyPr/>
          <a:lstStyle>
            <a:lvl1pPr>
              <a:defRPr/>
            </a:lvl1pPr>
          </a:lstStyle>
          <a:p>
            <a:pPr>
              <a:defRPr/>
            </a:pPr>
            <a:fld id="{86D569BE-9463-44BF-B355-C740EF99E8D6}" type="datetime1">
              <a:rPr lang="en-US"/>
              <a:pPr>
                <a:defRPr/>
              </a:pPr>
              <a:t>4/22/2020</a:t>
            </a:fld>
            <a:endParaRPr lang="en-US"/>
          </a:p>
        </p:txBody>
      </p:sp>
      <p:sp>
        <p:nvSpPr>
          <p:cNvPr id="6" name="Footer Placeholder 5">
            <a:extLst>
              <a:ext uri="{FF2B5EF4-FFF2-40B4-BE49-F238E27FC236}">
                <a16:creationId xmlns:a16="http://schemas.microsoft.com/office/drawing/2014/main" xmlns="" id="{C712CAC7-70DD-461A-B5AD-58577DAC2743}"/>
              </a:ext>
            </a:extLst>
          </p:cNvPr>
          <p:cNvSpPr>
            <a:spLocks noGrp="1"/>
          </p:cNvSpPr>
          <p:nvPr>
            <p:ph type="ftr" sz="quarter" idx="11"/>
          </p:nvPr>
        </p:nvSpPr>
        <p:spPr>
          <a:xfrm>
            <a:off x="4165600" y="6248400"/>
            <a:ext cx="3860800" cy="457200"/>
          </a:xfrm>
        </p:spPr>
        <p:txBody>
          <a:bodyPr/>
          <a:lstStyle>
            <a:lvl1pPr>
              <a:defRPr/>
            </a:lvl1pPr>
          </a:lstStyle>
          <a:p>
            <a:pPr>
              <a:defRPr/>
            </a:pPr>
            <a:r>
              <a:rPr lang="en-US"/>
              <a:t>Krebs</a:t>
            </a:r>
          </a:p>
        </p:txBody>
      </p:sp>
      <p:sp>
        <p:nvSpPr>
          <p:cNvPr id="7" name="Slide Number Placeholder 6">
            <a:extLst>
              <a:ext uri="{FF2B5EF4-FFF2-40B4-BE49-F238E27FC236}">
                <a16:creationId xmlns:a16="http://schemas.microsoft.com/office/drawing/2014/main" xmlns="" id="{F1284F2E-30E4-4DC2-B061-CE87441F412D}"/>
              </a:ext>
            </a:extLst>
          </p:cNvPr>
          <p:cNvSpPr>
            <a:spLocks noGrp="1"/>
          </p:cNvSpPr>
          <p:nvPr>
            <p:ph type="sldNum" sz="quarter" idx="12"/>
          </p:nvPr>
        </p:nvSpPr>
        <p:spPr>
          <a:xfrm>
            <a:off x="8737600" y="6248400"/>
            <a:ext cx="2844800" cy="457200"/>
          </a:xfrm>
        </p:spPr>
        <p:txBody>
          <a:bodyPr/>
          <a:lstStyle>
            <a:lvl1pPr>
              <a:defRPr/>
            </a:lvl1pPr>
          </a:lstStyle>
          <a:p>
            <a:fld id="{B98B44DC-B9DF-49FD-AAF7-1FF52D83519B}" type="slidenum">
              <a:rPr lang="en-US" altLang="en-US"/>
              <a:pPr/>
              <a:t>‹#›</a:t>
            </a:fld>
            <a:endParaRPr lang="en-US" altLang="en-US"/>
          </a:p>
        </p:txBody>
      </p:sp>
    </p:spTree>
    <p:extLst>
      <p:ext uri="{BB962C8B-B14F-4D97-AF65-F5344CB8AC3E}">
        <p14:creationId xmlns:p14="http://schemas.microsoft.com/office/powerpoint/2010/main" val="420578220"/>
      </p:ext>
    </p:extLst>
  </p:cSld>
  <p:clrMapOvr>
    <a:masterClrMapping/>
  </p:clrMapOvr>
  <p:transition>
    <p:random/>
    <p:sndAc>
      <p:stSnd>
        <p:snd r:embed="rId1" name="chimes.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981353-D883-49A7-9DB4-BC625736B3F4}" type="datetimeFigureOut">
              <a:rPr lang="en-US" smtClean="0"/>
              <a:t>4/22/2020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DE6D8B-709D-4734-9CF6-576EB57DE23B}" type="slidenum">
              <a:rPr lang="en-US" smtClean="0"/>
              <a:t>‹#›</a:t>
            </a:fld>
            <a:endParaRPr lang="en-US"/>
          </a:p>
        </p:txBody>
      </p:sp>
    </p:spTree>
    <p:extLst>
      <p:ext uri="{BB962C8B-B14F-4D97-AF65-F5344CB8AC3E}">
        <p14:creationId xmlns:p14="http://schemas.microsoft.com/office/powerpoint/2010/main" val="23459459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998526B2-760E-4747-8149-70A470DA0B33}" type="slidenum">
              <a:rPr lang="ar-SA"/>
              <a:pPr>
                <a:defRPr/>
              </a:pPr>
              <a:t>‹#›</a:t>
            </a:fld>
            <a:endParaRPr lang="en-US"/>
          </a:p>
        </p:txBody>
      </p:sp>
    </p:spTree>
    <p:extLst>
      <p:ext uri="{BB962C8B-B14F-4D97-AF65-F5344CB8AC3E}">
        <p14:creationId xmlns:p14="http://schemas.microsoft.com/office/powerpoint/2010/main" val="488501808"/>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981353-D883-49A7-9DB4-BC625736B3F4}" type="datetimeFigureOut">
              <a:rPr lang="en-US" smtClean="0"/>
              <a:t>4/22/2020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DE6D8B-709D-4734-9CF6-576EB57DE23B}"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4370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B981353-D883-49A7-9DB4-BC625736B3F4}" type="datetimeFigureOut">
              <a:rPr lang="en-US" smtClean="0"/>
              <a:t>4/22/2020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DE6D8B-709D-4734-9CF6-576EB57DE23B}" type="slidenum">
              <a:rPr lang="en-US" smtClean="0"/>
              <a:t>‹#›</a:t>
            </a:fld>
            <a:endParaRPr lang="en-US"/>
          </a:p>
        </p:txBody>
      </p:sp>
    </p:spTree>
    <p:extLst>
      <p:ext uri="{BB962C8B-B14F-4D97-AF65-F5344CB8AC3E}">
        <p14:creationId xmlns:p14="http://schemas.microsoft.com/office/powerpoint/2010/main" val="3027552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B981353-D883-49A7-9DB4-BC625736B3F4}" type="datetimeFigureOut">
              <a:rPr lang="en-US" smtClean="0"/>
              <a:t>4/22/2020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DE6D8B-709D-4734-9CF6-576EB57DE23B}"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4092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B981353-D883-49A7-9DB4-BC625736B3F4}" type="datetimeFigureOut">
              <a:rPr lang="en-US" smtClean="0"/>
              <a:t>4/22/2020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DE6D8B-709D-4734-9CF6-576EB57DE23B}"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84260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981353-D883-49A7-9DB4-BC625736B3F4}" type="datetimeFigureOut">
              <a:rPr lang="en-US" smtClean="0"/>
              <a:t>4/22/2020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DE6D8B-709D-4734-9CF6-576EB57DE23B}" type="slidenum">
              <a:rPr lang="en-US" smtClean="0"/>
              <a:t>‹#›</a:t>
            </a:fld>
            <a:endParaRPr lang="en-US"/>
          </a:p>
        </p:txBody>
      </p:sp>
    </p:spTree>
    <p:extLst>
      <p:ext uri="{BB962C8B-B14F-4D97-AF65-F5344CB8AC3E}">
        <p14:creationId xmlns:p14="http://schemas.microsoft.com/office/powerpoint/2010/main" val="3534652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981353-D883-49A7-9DB4-BC625736B3F4}" type="datetimeFigureOut">
              <a:rPr lang="en-US" smtClean="0"/>
              <a:t>4/22/2020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DE6D8B-709D-4734-9CF6-576EB57DE23B}" type="slidenum">
              <a:rPr lang="en-US" smtClean="0"/>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21633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981353-D883-49A7-9DB4-BC625736B3F4}" type="datetimeFigureOut">
              <a:rPr lang="en-US" smtClean="0"/>
              <a:t>4/22/2020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DE6D8B-709D-4734-9CF6-576EB57DE23B}" type="slidenum">
              <a:rPr lang="en-US" smtClean="0"/>
              <a:t>‹#›</a:t>
            </a:fld>
            <a:endParaRPr lang="en-US"/>
          </a:p>
        </p:txBody>
      </p:sp>
    </p:spTree>
    <p:extLst>
      <p:ext uri="{BB962C8B-B14F-4D97-AF65-F5344CB8AC3E}">
        <p14:creationId xmlns:p14="http://schemas.microsoft.com/office/powerpoint/2010/main" val="10623829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3">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3">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B981353-D883-49A7-9DB4-BC625736B3F4}" type="datetimeFigureOut">
              <a:rPr lang="en-US" smtClean="0"/>
              <a:t>4/22/2020</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7DE6D8B-709D-4734-9CF6-576EB57DE23B}" type="slidenum">
              <a:rPr lang="en-US" smtClean="0"/>
              <a:t>‹#›</a:t>
            </a:fld>
            <a:endParaRPr lang="en-US"/>
          </a:p>
        </p:txBody>
      </p:sp>
    </p:spTree>
    <p:extLst>
      <p:ext uri="{BB962C8B-B14F-4D97-AF65-F5344CB8AC3E}">
        <p14:creationId xmlns:p14="http://schemas.microsoft.com/office/powerpoint/2010/main" val="42015972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49.png"/></Relationships>
</file>

<file path=ppt/slides/_rels/slide12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50.png"/><Relationship Id="rId4" Type="http://schemas.openxmlformats.org/officeDocument/2006/relationships/image" Target="../media/image49.png"/></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0.xml"/><Relationship Id="rId1" Type="http://schemas.openxmlformats.org/officeDocument/2006/relationships/vmlDrawing" Target="../drawings/vmlDrawing3.vml"/><Relationship Id="rId4" Type="http://schemas.openxmlformats.org/officeDocument/2006/relationships/image" Target="../media/image51.png"/></Relationships>
</file>

<file path=ppt/slides/_rels/slide12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8" Type="http://schemas.openxmlformats.org/officeDocument/2006/relationships/image" Target="../media/image68.jpeg"/><Relationship Id="rId13" Type="http://schemas.openxmlformats.org/officeDocument/2006/relationships/image" Target="../media/image73.png"/><Relationship Id="rId3" Type="http://schemas.openxmlformats.org/officeDocument/2006/relationships/notesSlide" Target="../notesSlides/notesSlide19.xml"/><Relationship Id="rId7" Type="http://schemas.openxmlformats.org/officeDocument/2006/relationships/image" Target="../media/image67.jpeg"/><Relationship Id="rId12" Type="http://schemas.openxmlformats.org/officeDocument/2006/relationships/image" Target="../media/image72.png"/><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66.jpeg"/><Relationship Id="rId11" Type="http://schemas.openxmlformats.org/officeDocument/2006/relationships/image" Target="../media/image71.jpeg"/><Relationship Id="rId5" Type="http://schemas.openxmlformats.org/officeDocument/2006/relationships/image" Target="../media/image65.jpeg"/><Relationship Id="rId10" Type="http://schemas.openxmlformats.org/officeDocument/2006/relationships/image" Target="../media/image70.jpeg"/><Relationship Id="rId4" Type="http://schemas.openxmlformats.org/officeDocument/2006/relationships/image" Target="../media/image64.jpeg"/><Relationship Id="rId9" Type="http://schemas.openxmlformats.org/officeDocument/2006/relationships/image" Target="../media/image69.jpeg"/></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http://www.emedicine.com/med/images/329097-332244-5270tn.jpg" TargetMode="External"/><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3" Type="http://schemas.openxmlformats.org/officeDocument/2006/relationships/hyperlink" Target="http://en.wikipedia.org/wiki/File:Canker_sore.jpg"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15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15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04.jpeg"/></Relationships>
</file>

<file path=ppt/slides/_rels/slide17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106.jpeg"/></Relationships>
</file>

<file path=ppt/slides/_rels/slide17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0.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0.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0.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2" Type="http://schemas.openxmlformats.org/officeDocument/2006/relationships/hyperlink" Target="http://www.meddean.luc.edu/lumen/meded/medicine/PULMONAR/IMAGES/Pneumo2.jpg" TargetMode="External"/><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9.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7.xml"/></Relationships>
</file>

<file path=ppt/slides/_rels/slide257.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258.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7.xml"/></Relationships>
</file>

<file path=ppt/slides/_rels/slide259.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60.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261.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7.xml"/></Relationships>
</file>

<file path=ppt/slides/_rels/slide262.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7.xml"/></Relationships>
</file>

<file path=ppt/slides/_rels/slide263.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7.xml"/></Relationships>
</file>

<file path=ppt/slides/_rels/slide264.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7.xml"/></Relationships>
</file>

<file path=ppt/slides/_rels/slide265.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7.xml"/></Relationships>
</file>

<file path=ppt/slides/_rels/slide266.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7.xml"/></Relationships>
</file>

<file path=ppt/slides/_rels/slide267.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7.xml"/></Relationships>
</file>

<file path=ppt/slides/_rels/slide268.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7.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7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7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Administrator\Desktop\شعار لجنة الطب والجراحة.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35641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xmlns="" id="{E5D44CEF-71AC-46B1-8E69-A7F0FA050B26}"/>
              </a:ext>
            </a:extLst>
          </p:cNvPr>
          <p:cNvSpPr>
            <a:spLocks noGrp="1" noChangeArrowheads="1"/>
          </p:cNvSpPr>
          <p:nvPr>
            <p:ph type="title"/>
          </p:nvPr>
        </p:nvSpPr>
        <p:spPr>
          <a:xfrm>
            <a:off x="1976780" y="773724"/>
            <a:ext cx="7772400" cy="1371600"/>
          </a:xfrm>
        </p:spPr>
        <p:txBody>
          <a:bodyPr/>
          <a:lstStyle/>
          <a:p>
            <a:r>
              <a:rPr lang="en-US" altLang="en-US" sz="4000" dirty="0"/>
              <a:t>CAUSES OF PRE-RENAL AZOTEMIA</a:t>
            </a:r>
            <a:endParaRPr lang="en-US" altLang="en-US" dirty="0"/>
          </a:p>
        </p:txBody>
      </p:sp>
      <p:sp>
        <p:nvSpPr>
          <p:cNvPr id="10243" name="Rectangle 3">
            <a:extLst>
              <a:ext uri="{FF2B5EF4-FFF2-40B4-BE49-F238E27FC236}">
                <a16:creationId xmlns:a16="http://schemas.microsoft.com/office/drawing/2014/main" xmlns="" id="{723DF2D5-468E-4150-B081-EC7BAC28F296}"/>
              </a:ext>
            </a:extLst>
          </p:cNvPr>
          <p:cNvSpPr>
            <a:spLocks noGrp="1" noChangeArrowheads="1"/>
          </p:cNvSpPr>
          <p:nvPr>
            <p:ph type="body" idx="1"/>
          </p:nvPr>
        </p:nvSpPr>
        <p:spPr/>
        <p:txBody>
          <a:bodyPr>
            <a:normAutofit fontScale="92500" lnSpcReduction="20000"/>
          </a:bodyPr>
          <a:lstStyle/>
          <a:p>
            <a:r>
              <a:rPr lang="en-US" altLang="en-US"/>
              <a:t>Intravascular volume depletion</a:t>
            </a:r>
          </a:p>
          <a:p>
            <a:r>
              <a:rPr lang="en-US" altLang="en-US"/>
              <a:t>Decreased cardiac output</a:t>
            </a:r>
          </a:p>
          <a:p>
            <a:r>
              <a:rPr lang="en-US" altLang="en-US"/>
              <a:t>Systemic vasodilation</a:t>
            </a:r>
          </a:p>
          <a:p>
            <a:pPr lvl="1"/>
            <a:r>
              <a:rPr lang="en-US" altLang="en-US"/>
              <a:t>Antihypertensives</a:t>
            </a:r>
          </a:p>
          <a:p>
            <a:pPr lvl="1"/>
            <a:r>
              <a:rPr lang="en-US" altLang="en-US"/>
              <a:t>Sepsis</a:t>
            </a:r>
          </a:p>
          <a:p>
            <a:r>
              <a:rPr lang="en-US" altLang="en-US"/>
              <a:t>Renal vasoconstriction</a:t>
            </a:r>
          </a:p>
          <a:p>
            <a:r>
              <a:rPr lang="en-US" altLang="en-US"/>
              <a:t>Drugs impairing autoregulation</a:t>
            </a:r>
          </a:p>
          <a:p>
            <a:pPr lvl="1"/>
            <a:r>
              <a:rPr lang="en-US" altLang="en-US"/>
              <a:t>Ace inhibitors          NSAID</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صر نائب للمحتوى 4"/>
          <p:cNvSpPr>
            <a:spLocks noGrp="1"/>
          </p:cNvSpPr>
          <p:nvPr>
            <p:ph idx="1"/>
          </p:nvPr>
        </p:nvSpPr>
        <p:spPr>
          <a:xfrm>
            <a:off x="609600" y="2857497"/>
            <a:ext cx="10972800" cy="3268667"/>
          </a:xfrm>
        </p:spPr>
        <p:txBody>
          <a:bodyPr>
            <a:normAutofit fontScale="47500" lnSpcReduction="20000"/>
          </a:bodyPr>
          <a:lstStyle/>
          <a:p>
            <a:r>
              <a:rPr lang="en-US" dirty="0" smtClean="0"/>
              <a:t>Rhythm: irregular </a:t>
            </a:r>
            <a:br>
              <a:rPr lang="en-US" dirty="0" smtClean="0"/>
            </a:br>
            <a:r>
              <a:rPr lang="en-US" dirty="0" smtClean="0"/>
              <a:t>rate :90</a:t>
            </a:r>
          </a:p>
          <a:p>
            <a:r>
              <a:rPr lang="en-US" dirty="0" smtClean="0"/>
              <a:t>QRS: Normal </a:t>
            </a:r>
          </a:p>
          <a:p>
            <a:r>
              <a:rPr lang="en-US" dirty="0" smtClean="0"/>
              <a:t>P wave : absent </a:t>
            </a:r>
          </a:p>
          <a:p>
            <a:r>
              <a:rPr lang="en-US" dirty="0" err="1" smtClean="0"/>
              <a:t>Dx</a:t>
            </a:r>
            <a:r>
              <a:rPr lang="en-US" dirty="0" smtClean="0"/>
              <a:t> : Atrial fib</a:t>
            </a:r>
          </a:p>
          <a:p>
            <a:r>
              <a:rPr lang="en-US" dirty="0" smtClean="0"/>
              <a:t>What is the causes?</a:t>
            </a:r>
            <a:br>
              <a:rPr lang="en-US" dirty="0" smtClean="0"/>
            </a:br>
            <a:r>
              <a:rPr lang="en-US" dirty="0" smtClean="0"/>
              <a:t>1- Mitral diseases    2- MI   3-hyperthyroidism</a:t>
            </a:r>
            <a:br>
              <a:rPr lang="en-US" dirty="0" smtClean="0"/>
            </a:br>
            <a:endParaRPr lang="en-US" dirty="0" smtClean="0"/>
          </a:p>
          <a:p>
            <a:r>
              <a:rPr lang="en-US" dirty="0" smtClean="0"/>
              <a:t>what is your management ?</a:t>
            </a:r>
          </a:p>
          <a:p>
            <a:pPr>
              <a:buNone/>
            </a:pPr>
            <a:r>
              <a:rPr lang="en-US" dirty="0" smtClean="0"/>
              <a:t>If stable &gt; observation </a:t>
            </a:r>
          </a:p>
          <a:p>
            <a:pPr>
              <a:buNone/>
            </a:pPr>
            <a:r>
              <a:rPr lang="en-US" dirty="0" smtClean="0"/>
              <a:t>if unstable&gt; anticoagulant + DC shock </a:t>
            </a:r>
          </a:p>
          <a:p>
            <a:pPr>
              <a:buNone/>
            </a:pPr>
            <a:endParaRPr lang="en-US" dirty="0"/>
          </a:p>
          <a:p>
            <a:pPr>
              <a:buNone/>
            </a:pPr>
            <a:r>
              <a:rPr lang="en-US" b="1" dirty="0" smtClean="0"/>
              <a:t>CHADS score </a:t>
            </a:r>
          </a:p>
          <a:p>
            <a:endParaRPr lang="en-US" dirty="0" smtClean="0"/>
          </a:p>
          <a:p>
            <a:endParaRPr lang="en-US" dirty="0" smtClean="0"/>
          </a:p>
          <a:p>
            <a:endParaRPr lang="en-US" dirty="0" smtClean="0"/>
          </a:p>
          <a:p>
            <a:endParaRPr lang="en-US" dirty="0"/>
          </a:p>
        </p:txBody>
      </p:sp>
      <p:pic>
        <p:nvPicPr>
          <p:cNvPr id="6" name="عنصر نائب للمحتوى 3" descr="91785328_510962922916974_2147827296923287552_n.jpg"/>
          <p:cNvPicPr>
            <a:picLocks noChangeAspect="1"/>
          </p:cNvPicPr>
          <p:nvPr/>
        </p:nvPicPr>
        <p:blipFill>
          <a:blip r:embed="rId2" cstate="print"/>
          <a:srcRect t="42617" b="41599"/>
          <a:stretch>
            <a:fillRect/>
          </a:stretch>
        </p:blipFill>
        <p:spPr>
          <a:xfrm>
            <a:off x="571461" y="480782"/>
            <a:ext cx="10953827" cy="2305276"/>
          </a:xfrm>
          <a:prstGeom prst="rect">
            <a:avLst/>
          </a:prstGeom>
        </p:spPr>
      </p:pic>
    </p:spTree>
    <p:extLst>
      <p:ext uri="{BB962C8B-B14F-4D97-AF65-F5344CB8AC3E}">
        <p14:creationId xmlns:p14="http://schemas.microsoft.com/office/powerpoint/2010/main" val="7392259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609600" y="3643315"/>
            <a:ext cx="10972800" cy="2482849"/>
          </a:xfrm>
        </p:spPr>
        <p:txBody>
          <a:bodyPr>
            <a:normAutofit/>
          </a:bodyPr>
          <a:lstStyle/>
          <a:p>
            <a:r>
              <a:rPr lang="en-US" sz="2400" dirty="0" smtClean="0"/>
              <a:t>Score 0 : no treatment </a:t>
            </a:r>
          </a:p>
          <a:p>
            <a:r>
              <a:rPr lang="en-US" sz="2400" dirty="0" smtClean="0"/>
              <a:t>Score 1 : male: give anticoagulant  / Female : no anticoagulant </a:t>
            </a:r>
          </a:p>
          <a:p>
            <a:r>
              <a:rPr lang="en-US" sz="2400" dirty="0" smtClean="0"/>
              <a:t>Score 2 : give anticoagulant </a:t>
            </a:r>
            <a:endParaRPr lang="en-US" sz="2400" dirty="0"/>
          </a:p>
        </p:txBody>
      </p:sp>
      <p:pic>
        <p:nvPicPr>
          <p:cNvPr id="1026" name="Picture 2" descr="What If My CHA2DS2-VASc Score Is One? | European Heart Association"/>
          <p:cNvPicPr>
            <a:picLocks noChangeAspect="1" noChangeArrowheads="1"/>
          </p:cNvPicPr>
          <p:nvPr/>
        </p:nvPicPr>
        <p:blipFill>
          <a:blip r:embed="rId2"/>
          <a:srcRect l="4395" t="13120" r="51660" b="19096"/>
          <a:stretch>
            <a:fillRect/>
          </a:stretch>
        </p:blipFill>
        <p:spPr bwMode="auto">
          <a:xfrm>
            <a:off x="3524232" y="214290"/>
            <a:ext cx="4000528" cy="3100409"/>
          </a:xfrm>
          <a:prstGeom prst="rect">
            <a:avLst/>
          </a:prstGeom>
          <a:noFill/>
        </p:spPr>
      </p:pic>
    </p:spTree>
    <p:extLst>
      <p:ext uri="{BB962C8B-B14F-4D97-AF65-F5344CB8AC3E}">
        <p14:creationId xmlns:p14="http://schemas.microsoft.com/office/powerpoint/2010/main" val="18998915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81744" y="903514"/>
            <a:ext cx="5312228" cy="4972354"/>
          </a:xfrm>
        </p:spPr>
        <p:txBody>
          <a:bodyPr>
            <a:normAutofit fontScale="77500" lnSpcReduction="20000"/>
          </a:bodyPr>
          <a:lstStyle/>
          <a:p>
            <a:r>
              <a:rPr lang="en-US" dirty="0"/>
              <a:t>50 years old patient with hypochromic microcytic anemia +abdominal surgery scar give explanation </a:t>
            </a:r>
          </a:p>
          <a:p>
            <a:r>
              <a:rPr lang="en-US" dirty="0"/>
              <a:t> Most probably </a:t>
            </a:r>
            <a:r>
              <a:rPr lang="en-US" dirty="0" err="1"/>
              <a:t>gastrectomy</a:t>
            </a:r>
            <a:r>
              <a:rPr lang="en-US" dirty="0"/>
              <a:t> due to a gastric </a:t>
            </a:r>
            <a:r>
              <a:rPr lang="en-US" dirty="0" err="1"/>
              <a:t>leison</a:t>
            </a:r>
            <a:r>
              <a:rPr lang="en-US" dirty="0"/>
              <a:t> , </a:t>
            </a:r>
          </a:p>
          <a:p>
            <a:r>
              <a:rPr lang="en-US" dirty="0"/>
              <a:t>other differential ( bariatric surgery) </a:t>
            </a:r>
          </a:p>
          <a:p>
            <a:r>
              <a:rPr lang="en-US" dirty="0"/>
              <a:t>When we do oral glucose tolerance test we will find hypoglycemia after two hours which means late dumping syndrome</a:t>
            </a:r>
          </a:p>
          <a:p>
            <a:r>
              <a:rPr lang="en-US" dirty="0"/>
              <a:t> Investigations : Serum iron and ferritin , total iron binding capacity Upper endoscopy </a:t>
            </a:r>
          </a:p>
          <a:p>
            <a:r>
              <a:rPr lang="en-US" dirty="0"/>
              <a:t>-how to differentiate between microcytic anemia due to iron deficiency or </a:t>
            </a:r>
            <a:r>
              <a:rPr lang="en-US" dirty="0" err="1"/>
              <a:t>chronid</a:t>
            </a:r>
            <a:r>
              <a:rPr lang="en-US" dirty="0"/>
              <a:t> disease? Soluble transferrin receptors test ( </a:t>
            </a:r>
            <a:r>
              <a:rPr lang="en-US" dirty="0" err="1"/>
              <a:t>decresase</a:t>
            </a:r>
            <a:r>
              <a:rPr lang="en-US" dirty="0"/>
              <a:t> in IDA but normal in chronic disease) </a:t>
            </a:r>
          </a:p>
          <a:p>
            <a:r>
              <a:rPr lang="en-US" dirty="0" err="1"/>
              <a:t>Malena</a:t>
            </a:r>
            <a:r>
              <a:rPr lang="en-US" dirty="0"/>
              <a:t> ( &gt; 50 ml blood ) If less than 50 ml we need to look for occult blood in stool</a:t>
            </a:r>
          </a:p>
          <a:p>
            <a:endParaRPr lang="en-US" dirty="0"/>
          </a:p>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849087"/>
            <a:ext cx="4743450" cy="5072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296475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1486" y="979714"/>
            <a:ext cx="5508171" cy="4896154"/>
          </a:xfrm>
        </p:spPr>
        <p:txBody>
          <a:bodyPr>
            <a:normAutofit fontScale="77500" lnSpcReduction="20000"/>
          </a:bodyPr>
          <a:lstStyle/>
          <a:p>
            <a:r>
              <a:rPr lang="en-US" dirty="0" smtClean="0"/>
              <a:t> </a:t>
            </a:r>
            <a:r>
              <a:rPr lang="en-US" dirty="0"/>
              <a:t>shoulder x ray showing multiple </a:t>
            </a:r>
            <a:r>
              <a:rPr lang="en-US" dirty="0" err="1"/>
              <a:t>osteolytic</a:t>
            </a:r>
            <a:r>
              <a:rPr lang="en-US" dirty="0"/>
              <a:t> </a:t>
            </a:r>
            <a:r>
              <a:rPr lang="en-US" dirty="0" err="1"/>
              <a:t>leisons</a:t>
            </a:r>
            <a:r>
              <a:rPr lang="en-US" dirty="0"/>
              <a:t> +pathological fracture Q: if I tell you that the ESR in this patient is very high </a:t>
            </a:r>
            <a:r>
              <a:rPr lang="en-US" dirty="0" err="1"/>
              <a:t>whats</a:t>
            </a:r>
            <a:r>
              <a:rPr lang="en-US" dirty="0"/>
              <a:t> your diagnosis? </a:t>
            </a:r>
          </a:p>
          <a:p>
            <a:r>
              <a:rPr lang="en-US" dirty="0"/>
              <a:t>Multiple Myeloma</a:t>
            </a:r>
          </a:p>
          <a:p>
            <a:r>
              <a:rPr lang="en-US" dirty="0"/>
              <a:t> Investigations :</a:t>
            </a:r>
          </a:p>
          <a:p>
            <a:r>
              <a:rPr lang="en-US" dirty="0"/>
              <a:t> Bone marrow : </a:t>
            </a:r>
            <a:r>
              <a:rPr lang="en-US" dirty="0" err="1"/>
              <a:t>plasmacytosis</a:t>
            </a:r>
            <a:endParaRPr lang="en-US" dirty="0"/>
          </a:p>
          <a:p>
            <a:r>
              <a:rPr lang="en-US" dirty="0"/>
              <a:t> Urine : </a:t>
            </a:r>
            <a:r>
              <a:rPr lang="en-US" dirty="0" err="1"/>
              <a:t>bence</a:t>
            </a:r>
            <a:r>
              <a:rPr lang="en-US" dirty="0"/>
              <a:t> jones proteins </a:t>
            </a:r>
          </a:p>
          <a:p>
            <a:r>
              <a:rPr lang="en-US" dirty="0"/>
              <a:t>- Plasma </a:t>
            </a:r>
            <a:r>
              <a:rPr lang="en-US" dirty="0" err="1"/>
              <a:t>immunoglobulins</a:t>
            </a:r>
            <a:r>
              <a:rPr lang="en-US" dirty="0"/>
              <a:t> </a:t>
            </a:r>
          </a:p>
          <a:p>
            <a:r>
              <a:rPr lang="en-US" dirty="0"/>
              <a:t>If this patient develops renal failure what are the causes? 1. </a:t>
            </a:r>
            <a:r>
              <a:rPr lang="en-US" dirty="0" err="1"/>
              <a:t>Hypercalcemia</a:t>
            </a:r>
            <a:r>
              <a:rPr lang="en-US" dirty="0"/>
              <a:t> 2. Amyloidosis 3. </a:t>
            </a:r>
            <a:r>
              <a:rPr lang="en-US" dirty="0" err="1"/>
              <a:t>Reccurrent</a:t>
            </a:r>
            <a:r>
              <a:rPr lang="en-US" dirty="0"/>
              <a:t> infections 4. Light chains </a:t>
            </a:r>
            <a:r>
              <a:rPr lang="en-US" dirty="0" err="1"/>
              <a:t>deosition</a:t>
            </a:r>
            <a:r>
              <a:rPr lang="en-US" dirty="0"/>
              <a:t> in tubules</a:t>
            </a:r>
          </a:p>
          <a:p>
            <a:r>
              <a:rPr lang="en-US" dirty="0"/>
              <a:t> 5. Q if this patient comes to you with </a:t>
            </a:r>
            <a:r>
              <a:rPr lang="en-US" dirty="0" err="1"/>
              <a:t>hypercalcemia</a:t>
            </a:r>
            <a:r>
              <a:rPr lang="en-US" dirty="0"/>
              <a:t> how do you manage? 1 rehydration 0.9% </a:t>
            </a:r>
            <a:r>
              <a:rPr lang="en-US" dirty="0" err="1"/>
              <a:t>Nacl</a:t>
            </a:r>
            <a:r>
              <a:rPr lang="en-US" dirty="0"/>
              <a:t> immediately 2 calcitonin 3 Bisphosphonate But the last two need two to three days to work</a:t>
            </a:r>
          </a:p>
          <a:p>
            <a:endParaRPr lang="en-US" dirty="0"/>
          </a:p>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9657" y="827314"/>
            <a:ext cx="4811486" cy="5127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90964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1" y="1066800"/>
            <a:ext cx="4898570" cy="4809068"/>
          </a:xfrm>
        </p:spPr>
        <p:txBody>
          <a:bodyPr>
            <a:normAutofit fontScale="70000" lnSpcReduction="20000"/>
          </a:bodyPr>
          <a:lstStyle/>
          <a:p>
            <a:r>
              <a:rPr lang="en-US" dirty="0"/>
              <a:t> Q1 </a:t>
            </a:r>
            <a:r>
              <a:rPr lang="en-US" dirty="0" err="1"/>
              <a:t>whats</a:t>
            </a:r>
            <a:r>
              <a:rPr lang="en-US" dirty="0"/>
              <a:t> the difference between hyperthyroidism and Graves disease? Graves disease = hyperthyroidism plus eye signs </a:t>
            </a:r>
          </a:p>
          <a:p>
            <a:r>
              <a:rPr lang="en-US" dirty="0"/>
              <a:t>Q2 investigation? TSH T4 Anti TPO Q3</a:t>
            </a:r>
          </a:p>
          <a:p>
            <a:r>
              <a:rPr lang="en-US" dirty="0"/>
              <a:t> Treatment:</a:t>
            </a:r>
          </a:p>
          <a:p>
            <a:r>
              <a:rPr lang="en-US" dirty="0"/>
              <a:t> 1medical </a:t>
            </a:r>
            <a:r>
              <a:rPr lang="en-US" dirty="0" err="1"/>
              <a:t>Carbimazole</a:t>
            </a:r>
            <a:r>
              <a:rPr lang="en-US" dirty="0"/>
              <a:t> ( main </a:t>
            </a:r>
            <a:r>
              <a:rPr lang="en-US" dirty="0" err="1"/>
              <a:t>sode</a:t>
            </a:r>
            <a:r>
              <a:rPr lang="en-US" dirty="0"/>
              <a:t> effect is </a:t>
            </a:r>
            <a:r>
              <a:rPr lang="en-US" dirty="0" err="1"/>
              <a:t>agranulocytosis</a:t>
            </a:r>
            <a:r>
              <a:rPr lang="en-US" dirty="0"/>
              <a:t>)</a:t>
            </a:r>
          </a:p>
          <a:p>
            <a:r>
              <a:rPr lang="en-US" dirty="0"/>
              <a:t> 2 radioactive iodine( main side effect is hypothyroidism) </a:t>
            </a:r>
          </a:p>
          <a:p>
            <a:r>
              <a:rPr lang="en-US" dirty="0"/>
              <a:t>3 surgery: Subtotal thyroidectomy (we remove 7/8 of the gland ) </a:t>
            </a:r>
          </a:p>
          <a:p>
            <a:r>
              <a:rPr lang="en-US" dirty="0"/>
              <a:t>Main side effects of surgery Hypothyroidism Hypo </a:t>
            </a:r>
            <a:r>
              <a:rPr lang="en-US" dirty="0" err="1"/>
              <a:t>parathyroidism</a:t>
            </a:r>
            <a:r>
              <a:rPr lang="en-US" dirty="0"/>
              <a:t> Recurrent laryngeal nerve injury Before surgery we should give iodine and beta blocker for 3 weeks to prevent thyroid storm </a:t>
            </a:r>
          </a:p>
          <a:p>
            <a:r>
              <a:rPr lang="en-US" dirty="0"/>
              <a:t>-eye signs persist in patients with graves even after surgery or any kind of treatment</a:t>
            </a:r>
          </a:p>
          <a:p>
            <a:endParaRPr lang="en-US" dirty="0"/>
          </a:p>
          <a:p>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9544" y="827313"/>
            <a:ext cx="5146448" cy="5246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489846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1" y="805543"/>
            <a:ext cx="3940628" cy="5070325"/>
          </a:xfrm>
        </p:spPr>
        <p:txBody>
          <a:bodyPr>
            <a:normAutofit fontScale="85000" lnSpcReduction="20000"/>
          </a:bodyPr>
          <a:lstStyle/>
          <a:p>
            <a:r>
              <a:rPr lang="en-US" dirty="0"/>
              <a:t>16 year old boy comes with severe penile pain And his blood smear shows sickle cells </a:t>
            </a:r>
          </a:p>
          <a:p>
            <a:r>
              <a:rPr lang="en-US" dirty="0"/>
              <a:t>Cause of pain : </a:t>
            </a:r>
            <a:r>
              <a:rPr lang="en-US" dirty="0" err="1"/>
              <a:t>venoocclusive</a:t>
            </a:r>
            <a:r>
              <a:rPr lang="en-US" dirty="0"/>
              <a:t> crisis which leads to ischemia</a:t>
            </a:r>
          </a:p>
          <a:p>
            <a:r>
              <a:rPr lang="en-US" dirty="0"/>
              <a:t> How to treat ? Pain relief between </a:t>
            </a:r>
            <a:r>
              <a:rPr lang="en-US" dirty="0" err="1"/>
              <a:t>paracetamol</a:t>
            </a:r>
            <a:r>
              <a:rPr lang="en-US" dirty="0"/>
              <a:t> and opioid analgesics Rehydrate and treat precipitating factors ( cold , infection , hypoxia ) Also we may do exchange transfusion - most important drug given to decrease upcoming crisis is </a:t>
            </a:r>
            <a:r>
              <a:rPr lang="en-US" dirty="0" err="1"/>
              <a:t>Hydroxyurea</a:t>
            </a:r>
            <a:r>
              <a:rPr lang="en-US" dirty="0"/>
              <a:t>( increase level of </a:t>
            </a:r>
            <a:r>
              <a:rPr lang="en-US" dirty="0" err="1"/>
              <a:t>HbF</a:t>
            </a:r>
            <a:r>
              <a:rPr lang="en-US" dirty="0"/>
              <a:t>) For acute chest syndrome most important thing is to look for oxygen saturation and ABG if </a:t>
            </a:r>
            <a:r>
              <a:rPr lang="en-US" dirty="0" err="1"/>
              <a:t>theres</a:t>
            </a:r>
            <a:r>
              <a:rPr lang="en-US" dirty="0"/>
              <a:t> hypoxia you should do mechanical ventilation</a:t>
            </a:r>
          </a:p>
          <a:p>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3114" y="936172"/>
            <a:ext cx="6079899" cy="4822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901033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1" y="838200"/>
            <a:ext cx="4386942" cy="5037668"/>
          </a:xfrm>
        </p:spPr>
        <p:txBody>
          <a:bodyPr>
            <a:normAutofit lnSpcReduction="10000"/>
          </a:bodyPr>
          <a:lstStyle/>
          <a:p>
            <a:r>
              <a:rPr lang="en-US" dirty="0"/>
              <a:t>Diagnosis is Acromegaly</a:t>
            </a:r>
          </a:p>
          <a:p>
            <a:r>
              <a:rPr lang="en-US" dirty="0"/>
              <a:t> How to know if its new or old case ? Ask for old photo or driving license picture </a:t>
            </a:r>
          </a:p>
          <a:p>
            <a:r>
              <a:rPr lang="en-US" dirty="0"/>
              <a:t>Investigation? Growth hormone level + Pituitary MRI </a:t>
            </a:r>
          </a:p>
          <a:p>
            <a:r>
              <a:rPr lang="en-US" dirty="0"/>
              <a:t>This patient may also complain of </a:t>
            </a:r>
            <a:r>
              <a:rPr lang="en-US" dirty="0" err="1"/>
              <a:t>bitemporal</a:t>
            </a:r>
            <a:r>
              <a:rPr lang="en-US" dirty="0"/>
              <a:t> </a:t>
            </a:r>
            <a:r>
              <a:rPr lang="en-US" dirty="0" err="1"/>
              <a:t>heminopoa</a:t>
            </a:r>
            <a:r>
              <a:rPr lang="en-US" dirty="0"/>
              <a:t> due to compression on optic chiasm If the tumor happens before fusion of epiphyseal plate : </a:t>
            </a:r>
            <a:r>
              <a:rPr lang="en-US" dirty="0" err="1"/>
              <a:t>giantism</a:t>
            </a:r>
            <a:r>
              <a:rPr lang="en-US" dirty="0"/>
              <a:t> If tumor happens after fusion : Acromegaly </a:t>
            </a:r>
          </a:p>
          <a:p>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5261" y="1625147"/>
            <a:ext cx="2584450" cy="334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6227" y="816429"/>
            <a:ext cx="2670175" cy="5530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553844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1" y="827314"/>
            <a:ext cx="5388428" cy="5048554"/>
          </a:xfrm>
        </p:spPr>
        <p:txBody>
          <a:bodyPr>
            <a:normAutofit lnSpcReduction="10000"/>
          </a:bodyPr>
          <a:lstStyle/>
          <a:p>
            <a:r>
              <a:rPr lang="en-US" dirty="0"/>
              <a:t> - how to examine? Press for at least 15 seconds on one of three places 1. Shin 2.medial </a:t>
            </a:r>
            <a:r>
              <a:rPr lang="en-US" dirty="0" err="1"/>
              <a:t>malleolis</a:t>
            </a:r>
            <a:r>
              <a:rPr lang="en-US" dirty="0"/>
              <a:t> 3 . </a:t>
            </a:r>
            <a:r>
              <a:rPr lang="en-US" dirty="0" err="1"/>
              <a:t>Doesum</a:t>
            </a:r>
            <a:r>
              <a:rPr lang="en-US" dirty="0"/>
              <a:t> of the leg</a:t>
            </a:r>
          </a:p>
          <a:p>
            <a:r>
              <a:rPr lang="en-US" dirty="0"/>
              <a:t> If the pitting lasts for &gt;20 seconds &gt;&gt;&gt;+3</a:t>
            </a:r>
          </a:p>
          <a:p>
            <a:r>
              <a:rPr lang="en-US" dirty="0"/>
              <a:t> If it lasts for 10-20 seconds &gt;&gt;&gt;&gt;+2 </a:t>
            </a:r>
          </a:p>
          <a:p>
            <a:r>
              <a:rPr lang="en-US" dirty="0"/>
              <a:t>B- give differential diagnosis </a:t>
            </a:r>
            <a:r>
              <a:rPr lang="en-US" dirty="0" err="1"/>
              <a:t>Nephrotic</a:t>
            </a:r>
            <a:r>
              <a:rPr lang="en-US" dirty="0"/>
              <a:t> syndrome- Congestive heart failure - liver </a:t>
            </a:r>
            <a:r>
              <a:rPr lang="en-US" dirty="0" err="1"/>
              <a:t>dosease</a:t>
            </a:r>
            <a:r>
              <a:rPr lang="en-US" dirty="0"/>
              <a:t>- </a:t>
            </a:r>
            <a:r>
              <a:rPr lang="en-US" dirty="0" err="1"/>
              <a:t>malabsorption</a:t>
            </a:r>
            <a:r>
              <a:rPr lang="en-US" dirty="0"/>
              <a:t> of protein-malnutrition </a:t>
            </a:r>
            <a:r>
              <a:rPr lang="en-US" dirty="0" err="1"/>
              <a:t>hypoalbuminemia</a:t>
            </a:r>
            <a:r>
              <a:rPr lang="en-US" dirty="0"/>
              <a:t> due to starvation</a:t>
            </a:r>
          </a:p>
          <a:p>
            <a:r>
              <a:rPr lang="en-US" dirty="0"/>
              <a:t> C- if patient is bedridden we will find edema in the sacral area( dependent area)</a:t>
            </a:r>
          </a:p>
          <a:p>
            <a:endParaRPr lang="en-US" dirty="0"/>
          </a:p>
          <a:p>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2543" y="859971"/>
            <a:ext cx="3733800" cy="5116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705382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0" y="1077685"/>
            <a:ext cx="4517571" cy="3048001"/>
          </a:xfrm>
        </p:spPr>
        <p:txBody>
          <a:bodyPr>
            <a:normAutofit fontScale="55000" lnSpcReduction="20000"/>
          </a:bodyPr>
          <a:lstStyle/>
          <a:p>
            <a:r>
              <a:rPr lang="en-US" dirty="0" err="1"/>
              <a:t>Vetiligo</a:t>
            </a:r>
            <a:r>
              <a:rPr lang="en-US" dirty="0"/>
              <a:t> plus macrocytic </a:t>
            </a:r>
            <a:r>
              <a:rPr lang="en-US" dirty="0" err="1"/>
              <a:t>hyperchromic</a:t>
            </a:r>
            <a:r>
              <a:rPr lang="en-US" dirty="0"/>
              <a:t> anemia &gt;&gt; think of pernicious anemia </a:t>
            </a:r>
            <a:r>
              <a:rPr lang="en-US" dirty="0" err="1"/>
              <a:t>becuase</a:t>
            </a:r>
            <a:r>
              <a:rPr lang="en-US" dirty="0"/>
              <a:t> its an </a:t>
            </a:r>
            <a:r>
              <a:rPr lang="en-US" dirty="0" err="1"/>
              <a:t>automimmune</a:t>
            </a:r>
            <a:r>
              <a:rPr lang="en-US" dirty="0"/>
              <a:t> disease</a:t>
            </a:r>
          </a:p>
          <a:p>
            <a:r>
              <a:rPr lang="en-US" dirty="0"/>
              <a:t> If you find cachexia with b12 deficient&gt;&gt;think of </a:t>
            </a:r>
            <a:r>
              <a:rPr lang="en-US" dirty="0" err="1"/>
              <a:t>crons</a:t>
            </a:r>
            <a:r>
              <a:rPr lang="en-US" dirty="0"/>
              <a:t> disease due to terminal ileum involvement </a:t>
            </a:r>
          </a:p>
          <a:p>
            <a:r>
              <a:rPr lang="en-US" dirty="0"/>
              <a:t>Also think of celiac disease due to </a:t>
            </a:r>
            <a:r>
              <a:rPr lang="en-US" dirty="0" err="1"/>
              <a:t>folate</a:t>
            </a:r>
            <a:r>
              <a:rPr lang="en-US" dirty="0"/>
              <a:t> deficiency</a:t>
            </a:r>
          </a:p>
          <a:p>
            <a:r>
              <a:rPr lang="en-US" dirty="0"/>
              <a:t> Other causes of b12 deficiency: vegan , contamination of upper </a:t>
            </a:r>
            <a:r>
              <a:rPr lang="en-US" dirty="0" err="1"/>
              <a:t>Gi</a:t>
            </a:r>
            <a:r>
              <a:rPr lang="en-US" dirty="0"/>
              <a:t> tract with bacteria that deprive </a:t>
            </a:r>
            <a:r>
              <a:rPr lang="en-US" dirty="0" err="1"/>
              <a:t>folate</a:t>
            </a:r>
            <a:r>
              <a:rPr lang="en-US" dirty="0"/>
              <a:t> also drugs such as methotrexate </a:t>
            </a:r>
          </a:p>
          <a:p>
            <a:r>
              <a:rPr lang="en-US" dirty="0"/>
              <a:t>For pernicious anemia we look for intrinsic factor antibody (positive in 60%of cases ) Regarding parietal cell antibody its sensitive(90% +</a:t>
            </a:r>
            <a:r>
              <a:rPr lang="en-US" dirty="0" err="1"/>
              <a:t>ve</a:t>
            </a:r>
            <a:r>
              <a:rPr lang="en-US" dirty="0"/>
              <a:t> but not specific ) </a:t>
            </a:r>
            <a:r>
              <a:rPr lang="en-US" dirty="0" err="1"/>
              <a:t>aslo</a:t>
            </a:r>
            <a:r>
              <a:rPr lang="en-US" dirty="0"/>
              <a:t> found in other auto immune disease Other findings in pernicious anemia is atrophic gastritis and </a:t>
            </a:r>
            <a:r>
              <a:rPr lang="en-US" dirty="0" err="1"/>
              <a:t>acholrhydra</a:t>
            </a:r>
            <a:r>
              <a:rPr lang="en-US" dirty="0"/>
              <a:t> because </a:t>
            </a:r>
            <a:r>
              <a:rPr lang="en-US" dirty="0" err="1"/>
              <a:t>hcl</a:t>
            </a:r>
            <a:r>
              <a:rPr lang="en-US" dirty="0"/>
              <a:t> is also produced by parietal cells</a:t>
            </a:r>
          </a:p>
          <a:p>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6515" y="1034144"/>
            <a:ext cx="5337402" cy="4541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3631" y="3881665"/>
            <a:ext cx="3194050" cy="214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70243" y="6161706"/>
            <a:ext cx="5974713" cy="369332"/>
          </a:xfrm>
          <a:prstGeom prst="rect">
            <a:avLst/>
          </a:prstGeom>
        </p:spPr>
        <p:txBody>
          <a:bodyPr wrap="none">
            <a:spAutoFit/>
          </a:bodyPr>
          <a:lstStyle/>
          <a:p>
            <a:r>
              <a:rPr lang="en-US" dirty="0"/>
              <a:t>hype segmented </a:t>
            </a:r>
            <a:r>
              <a:rPr lang="en-US" dirty="0" err="1"/>
              <a:t>neutrophile</a:t>
            </a:r>
            <a:r>
              <a:rPr lang="en-US" dirty="0"/>
              <a:t> </a:t>
            </a:r>
            <a:r>
              <a:rPr lang="en-US" dirty="0" err="1"/>
              <a:t>megaloblastic</a:t>
            </a:r>
            <a:r>
              <a:rPr lang="en-US" dirty="0"/>
              <a:t>  = pernicious anemia </a:t>
            </a:r>
          </a:p>
        </p:txBody>
      </p:sp>
    </p:spTree>
    <p:extLst>
      <p:ext uri="{BB962C8B-B14F-4D97-AF65-F5344CB8AC3E}">
        <p14:creationId xmlns:p14="http://schemas.microsoft.com/office/powerpoint/2010/main" val="384212117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66562" y="1175658"/>
            <a:ext cx="5486876" cy="2917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2086" y="828675"/>
            <a:ext cx="5486400"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2085" y="2499179"/>
            <a:ext cx="5280025" cy="196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72886" y="3915565"/>
            <a:ext cx="5159829" cy="2031325"/>
          </a:xfrm>
          <a:prstGeom prst="rect">
            <a:avLst/>
          </a:prstGeom>
        </p:spPr>
        <p:txBody>
          <a:bodyPr wrap="square">
            <a:spAutoFit/>
          </a:bodyPr>
          <a:lstStyle/>
          <a:p>
            <a:endParaRPr lang="en-US" dirty="0"/>
          </a:p>
          <a:p>
            <a:r>
              <a:rPr lang="en-US" dirty="0"/>
              <a:t>Female if &gt;5 </a:t>
            </a:r>
          </a:p>
          <a:p>
            <a:r>
              <a:rPr lang="en-US" dirty="0"/>
              <a:t>male any number  this is pathological </a:t>
            </a:r>
          </a:p>
          <a:p>
            <a:r>
              <a:rPr lang="en-US" dirty="0"/>
              <a:t>- distended abdomen , jaundice , distended  veins , </a:t>
            </a:r>
            <a:r>
              <a:rPr lang="en-US" dirty="0" err="1"/>
              <a:t>exverted</a:t>
            </a:r>
            <a:r>
              <a:rPr lang="en-US" dirty="0"/>
              <a:t> umbilical </a:t>
            </a:r>
          </a:p>
          <a:p>
            <a:endParaRPr lang="en-US" dirty="0"/>
          </a:p>
          <a:p>
            <a:r>
              <a:rPr lang="en-US" dirty="0" err="1"/>
              <a:t>acitis</a:t>
            </a:r>
            <a:r>
              <a:rPr lang="en-US" dirty="0"/>
              <a:t>  most likely liver cirrhosis </a:t>
            </a:r>
          </a:p>
        </p:txBody>
      </p:sp>
      <p:sp>
        <p:nvSpPr>
          <p:cNvPr id="5" name="Rectangle 4"/>
          <p:cNvSpPr/>
          <p:nvPr/>
        </p:nvSpPr>
        <p:spPr>
          <a:xfrm>
            <a:off x="6501218" y="5084020"/>
            <a:ext cx="3587392" cy="369332"/>
          </a:xfrm>
          <a:prstGeom prst="rect">
            <a:avLst/>
          </a:prstGeom>
        </p:spPr>
        <p:txBody>
          <a:bodyPr wrap="none">
            <a:spAutoFit/>
          </a:bodyPr>
          <a:lstStyle/>
          <a:p>
            <a:r>
              <a:rPr lang="en-US" dirty="0"/>
              <a:t>Spider nevi – chest . face.  upper arms</a:t>
            </a:r>
          </a:p>
        </p:txBody>
      </p:sp>
    </p:spTree>
    <p:extLst>
      <p:ext uri="{BB962C8B-B14F-4D97-AF65-F5344CB8AC3E}">
        <p14:creationId xmlns:p14="http://schemas.microsoft.com/office/powerpoint/2010/main" val="882749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CFE96C-0E49-4E8D-A0A7-CF63E5F8C9D4}"/>
              </a:ext>
            </a:extLst>
          </p:cNvPr>
          <p:cNvSpPr>
            <a:spLocks noGrp="1"/>
          </p:cNvSpPr>
          <p:nvPr>
            <p:ph type="title"/>
          </p:nvPr>
        </p:nvSpPr>
        <p:spPr/>
        <p:txBody>
          <a:bodyPr/>
          <a:lstStyle/>
          <a:p>
            <a:r>
              <a:rPr lang="en-US" dirty="0"/>
              <a:t>Post renal</a:t>
            </a:r>
          </a:p>
        </p:txBody>
      </p:sp>
      <p:sp>
        <p:nvSpPr>
          <p:cNvPr id="3" name="Content Placeholder 2">
            <a:extLst>
              <a:ext uri="{FF2B5EF4-FFF2-40B4-BE49-F238E27FC236}">
                <a16:creationId xmlns:a16="http://schemas.microsoft.com/office/drawing/2014/main" xmlns="" id="{5888C8A6-8A20-45D0-AF1B-9ED65BE394E1}"/>
              </a:ext>
            </a:extLst>
          </p:cNvPr>
          <p:cNvSpPr>
            <a:spLocks noGrp="1"/>
          </p:cNvSpPr>
          <p:nvPr>
            <p:ph idx="1"/>
          </p:nvPr>
        </p:nvSpPr>
        <p:spPr/>
        <p:txBody>
          <a:bodyPr/>
          <a:lstStyle/>
          <a:p>
            <a:r>
              <a:rPr lang="en-US" dirty="0"/>
              <a:t>Acute retention due to external compression ( obstruction to the </a:t>
            </a:r>
            <a:r>
              <a:rPr lang="en-US" dirty="0" err="1"/>
              <a:t>urin</a:t>
            </a:r>
            <a:r>
              <a:rPr lang="en-US" dirty="0"/>
              <a:t> flow lead to kidney damage ) </a:t>
            </a:r>
          </a:p>
          <a:p>
            <a:r>
              <a:rPr lang="en-US" dirty="0"/>
              <a:t>Due to prostatic hypertrophy in old patient compress the urethra </a:t>
            </a:r>
          </a:p>
          <a:p>
            <a:r>
              <a:rPr lang="en-US" dirty="0"/>
              <a:t>Or urethral obstruction ( stones) </a:t>
            </a:r>
          </a:p>
        </p:txBody>
      </p:sp>
    </p:spTree>
    <p:extLst>
      <p:ext uri="{BB962C8B-B14F-4D97-AF65-F5344CB8AC3E}">
        <p14:creationId xmlns:p14="http://schemas.microsoft.com/office/powerpoint/2010/main" val="360881905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15413" y="2501346"/>
            <a:ext cx="10972800" cy="1143000"/>
          </a:xfrm>
        </p:spPr>
        <p:txBody>
          <a:bodyPr>
            <a:normAutofit/>
          </a:bodyPr>
          <a:lstStyle/>
          <a:p>
            <a:r>
              <a:rPr lang="en-US" sz="5400" dirty="0">
                <a:solidFill>
                  <a:srgbClr val="FF0000"/>
                </a:solidFill>
              </a:rPr>
              <a:t>3</a:t>
            </a:r>
            <a:r>
              <a:rPr lang="en-US" sz="5400" dirty="0" smtClean="0">
                <a:solidFill>
                  <a:srgbClr val="FF0000"/>
                </a:solidFill>
              </a:rPr>
              <a:t>. </a:t>
            </a:r>
            <a:r>
              <a:rPr lang="en-US" sz="5400" dirty="0" err="1" smtClean="0">
                <a:solidFill>
                  <a:srgbClr val="FF0000"/>
                </a:solidFill>
              </a:rPr>
              <a:t>Dr.Rami</a:t>
            </a:r>
            <a:r>
              <a:rPr lang="en-US" sz="5400" dirty="0" smtClean="0">
                <a:solidFill>
                  <a:srgbClr val="FF0000"/>
                </a:solidFill>
              </a:rPr>
              <a:t> (case scenario) </a:t>
            </a:r>
            <a:endParaRPr lang="en-US" sz="5400" dirty="0">
              <a:solidFill>
                <a:srgbClr val="FF0000"/>
              </a:solidFill>
            </a:endParaRPr>
          </a:p>
        </p:txBody>
      </p:sp>
    </p:spTree>
    <p:extLst>
      <p:ext uri="{BB962C8B-B14F-4D97-AF65-F5344CB8AC3E}">
        <p14:creationId xmlns:p14="http://schemas.microsoft.com/office/powerpoint/2010/main" val="356351528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27381" y="908721"/>
            <a:ext cx="10972800" cy="4525963"/>
          </a:xfrm>
        </p:spPr>
        <p:txBody>
          <a:bodyPr>
            <a:normAutofit/>
          </a:bodyPr>
          <a:lstStyle/>
          <a:p>
            <a:r>
              <a:rPr lang="en-US" b="1" dirty="0" err="1"/>
              <a:t>Hx</a:t>
            </a:r>
            <a:r>
              <a:rPr lang="en-US" b="1" dirty="0"/>
              <a:t> :</a:t>
            </a:r>
          </a:p>
          <a:p>
            <a:r>
              <a:rPr lang="en-US" b="1" dirty="0"/>
              <a:t>26 YO female </a:t>
            </a:r>
            <a:r>
              <a:rPr lang="en-US" b="1" dirty="0" err="1"/>
              <a:t>pt</a:t>
            </a:r>
            <a:r>
              <a:rPr lang="en-US" b="1" dirty="0"/>
              <a:t> , previously healthy , came with jaundice for 1 week duration, preceded by vague abdominal pain , nausea and vomiting , associated with anorexia and fatigue . </a:t>
            </a:r>
          </a:p>
          <a:p>
            <a:r>
              <a:rPr lang="en-US" b="1" dirty="0"/>
              <a:t>Not smoker , not alcoholic , no fever , no weight loss .</a:t>
            </a:r>
          </a:p>
          <a:p>
            <a:r>
              <a:rPr lang="en-US" b="1" dirty="0"/>
              <a:t>There is a history of traveling 6 months ago </a:t>
            </a:r>
            <a:r>
              <a:rPr lang="ar-SA" b="1" dirty="0"/>
              <a:t>للعمرة </a:t>
            </a:r>
          </a:p>
          <a:p>
            <a:r>
              <a:rPr lang="en-US" b="1" dirty="0"/>
              <a:t>No history of blood transfusion or family </a:t>
            </a:r>
            <a:r>
              <a:rPr lang="en-US" b="1" dirty="0" err="1"/>
              <a:t>hx</a:t>
            </a:r>
            <a:r>
              <a:rPr lang="en-US" b="1" dirty="0"/>
              <a:t> of hemolytic </a:t>
            </a:r>
            <a:r>
              <a:rPr lang="en-US" b="1" dirty="0" err="1"/>
              <a:t>anemias</a:t>
            </a:r>
            <a:r>
              <a:rPr lang="en-US" b="1" dirty="0"/>
              <a:t> . </a:t>
            </a:r>
          </a:p>
          <a:p>
            <a:r>
              <a:rPr lang="en-US" b="1" dirty="0" err="1"/>
              <a:t>Ocps</a:t>
            </a:r>
            <a:r>
              <a:rPr lang="en-US" b="1" dirty="0"/>
              <a:t> for 3 years duration . </a:t>
            </a:r>
          </a:p>
          <a:p>
            <a:endParaRPr lang="en-US" b="1" dirty="0"/>
          </a:p>
          <a:p>
            <a:endParaRPr lang="en-US" b="1" dirty="0"/>
          </a:p>
        </p:txBody>
      </p:sp>
    </p:spTree>
    <p:extLst>
      <p:ext uri="{BB962C8B-B14F-4D97-AF65-F5344CB8AC3E}">
        <p14:creationId xmlns:p14="http://schemas.microsoft.com/office/powerpoint/2010/main" val="58999122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27381" y="1052737"/>
            <a:ext cx="10972800" cy="4525963"/>
          </a:xfrm>
        </p:spPr>
        <p:txBody>
          <a:bodyPr>
            <a:normAutofit/>
          </a:bodyPr>
          <a:lstStyle/>
          <a:p>
            <a:r>
              <a:rPr lang="en-US" b="1" dirty="0"/>
              <a:t>PE : </a:t>
            </a:r>
          </a:p>
          <a:p>
            <a:r>
              <a:rPr lang="en-US" b="1" dirty="0"/>
              <a:t>1-	Vitals : </a:t>
            </a:r>
            <a:r>
              <a:rPr lang="en-US" b="1" dirty="0" err="1"/>
              <a:t>Bp</a:t>
            </a:r>
            <a:r>
              <a:rPr lang="en-US" b="1" dirty="0"/>
              <a:t>=100/70 : normal ,, we considered the </a:t>
            </a:r>
            <a:r>
              <a:rPr lang="en-US" b="1" dirty="0" err="1"/>
              <a:t>pt</a:t>
            </a:r>
            <a:r>
              <a:rPr lang="en-US" b="1" dirty="0"/>
              <a:t> hypotensive when systolic &lt;90 or diastolic &lt;60 ( one of them is enough to be hypotensive ) ,, pulse = 68 ,, RR=14,, T=37 ,, O2 sat =97 on room air . </a:t>
            </a:r>
          </a:p>
          <a:p>
            <a:r>
              <a:rPr lang="en-US" b="1" dirty="0"/>
              <a:t>2-	General exam : there was very obvious jaundice on day light , and no signs of anemia . </a:t>
            </a:r>
          </a:p>
          <a:p>
            <a:r>
              <a:rPr lang="en-US" b="1" dirty="0"/>
              <a:t>3-	Abd exam : diffuse tenderness specially in upper abdomen . </a:t>
            </a:r>
          </a:p>
          <a:p>
            <a:r>
              <a:rPr lang="en-US" b="1" dirty="0"/>
              <a:t>4-	Lower limbs : there were small patches of </a:t>
            </a:r>
            <a:r>
              <a:rPr lang="en-US" b="1" dirty="0" err="1"/>
              <a:t>vetiligo</a:t>
            </a:r>
            <a:r>
              <a:rPr lang="en-US" b="1" dirty="0"/>
              <a:t> for 6 months duration . </a:t>
            </a:r>
          </a:p>
          <a:p>
            <a:endParaRPr lang="en-US" b="1" dirty="0"/>
          </a:p>
        </p:txBody>
      </p:sp>
    </p:spTree>
    <p:extLst>
      <p:ext uri="{BB962C8B-B14F-4D97-AF65-F5344CB8AC3E}">
        <p14:creationId xmlns:p14="http://schemas.microsoft.com/office/powerpoint/2010/main" val="138378538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548680"/>
            <a:ext cx="10972800" cy="5904656"/>
          </a:xfrm>
        </p:spPr>
        <p:txBody>
          <a:bodyPr>
            <a:normAutofit fontScale="62500" lnSpcReduction="20000"/>
          </a:bodyPr>
          <a:lstStyle/>
          <a:p>
            <a:r>
              <a:rPr lang="en-US" b="1" dirty="0" err="1"/>
              <a:t>DDx</a:t>
            </a:r>
            <a:r>
              <a:rPr lang="en-US" b="1" dirty="0"/>
              <a:t> : </a:t>
            </a:r>
          </a:p>
          <a:p>
            <a:r>
              <a:rPr lang="en-US" b="1" dirty="0"/>
              <a:t>1-	</a:t>
            </a:r>
            <a:r>
              <a:rPr lang="en-US" b="1" dirty="0">
                <a:solidFill>
                  <a:schemeClr val="accent2"/>
                </a:solidFill>
              </a:rPr>
              <a:t>Hepatitis A (typical ,, nausea and vomiting started firstly then followed by jaundice ) </a:t>
            </a:r>
            <a:endParaRPr lang="en-US" b="1" dirty="0" smtClean="0">
              <a:solidFill>
                <a:schemeClr val="accent2"/>
              </a:solidFill>
            </a:endParaRPr>
          </a:p>
          <a:p>
            <a:endParaRPr lang="en-US" b="1" dirty="0"/>
          </a:p>
          <a:p>
            <a:r>
              <a:rPr lang="en-US" b="1" dirty="0"/>
              <a:t>2-	Autoimmune hepatitis ( with : </a:t>
            </a:r>
            <a:r>
              <a:rPr lang="en-US" b="1" dirty="0" err="1"/>
              <a:t>vetiligo</a:t>
            </a:r>
            <a:r>
              <a:rPr lang="en-US" b="1" dirty="0"/>
              <a:t> patches , against : very short duration ( only one week ) </a:t>
            </a:r>
            <a:r>
              <a:rPr lang="en-US" b="1" dirty="0" smtClean="0"/>
              <a:t>)</a:t>
            </a:r>
          </a:p>
          <a:p>
            <a:endParaRPr lang="en-US" b="1" dirty="0"/>
          </a:p>
          <a:p>
            <a:r>
              <a:rPr lang="en-US" b="1" dirty="0"/>
              <a:t>3-	Gallstones with common bile duct </a:t>
            </a:r>
            <a:r>
              <a:rPr lang="en-US" b="1" dirty="0" smtClean="0"/>
              <a:t>obstruction</a:t>
            </a:r>
          </a:p>
          <a:p>
            <a:r>
              <a:rPr lang="en-US" b="1" dirty="0" smtClean="0"/>
              <a:t> </a:t>
            </a:r>
            <a:endParaRPr lang="en-US" b="1" dirty="0"/>
          </a:p>
          <a:p>
            <a:r>
              <a:rPr lang="en-US" b="1" dirty="0"/>
              <a:t>4-	Cholangitis (but there was no fever ) cholangitis comes with </a:t>
            </a:r>
            <a:r>
              <a:rPr lang="en-US" b="1" dirty="0" err="1"/>
              <a:t>charcot</a:t>
            </a:r>
            <a:r>
              <a:rPr lang="en-US" b="1" dirty="0"/>
              <a:t> triad : fever, jaundice and abdominal pain and it is an emergency ;risk for sepsis and death if uncontrolled immediately (by </a:t>
            </a:r>
            <a:r>
              <a:rPr lang="en-US" b="1" dirty="0" err="1"/>
              <a:t>icu</a:t>
            </a:r>
            <a:r>
              <a:rPr lang="en-US" b="1" dirty="0"/>
              <a:t> admission , iv fluids ,iv antibiotics and ERCP and </a:t>
            </a:r>
            <a:r>
              <a:rPr lang="en-US" b="1" dirty="0" err="1"/>
              <a:t>sphenecrotomy</a:t>
            </a:r>
            <a:r>
              <a:rPr lang="en-US" b="1" dirty="0"/>
              <a:t> of ampulla of </a:t>
            </a:r>
            <a:r>
              <a:rPr lang="en-US" b="1" dirty="0" err="1"/>
              <a:t>vater</a:t>
            </a:r>
            <a:r>
              <a:rPr lang="en-US" b="1" dirty="0"/>
              <a:t>) . </a:t>
            </a:r>
            <a:endParaRPr lang="en-US" b="1" dirty="0" smtClean="0"/>
          </a:p>
          <a:p>
            <a:endParaRPr lang="en-US" b="1" dirty="0"/>
          </a:p>
          <a:p>
            <a:r>
              <a:rPr lang="en-US" b="1" dirty="0"/>
              <a:t>5-	Pancreatitis: but there was no pancreatic pain which is very </a:t>
            </a:r>
            <a:r>
              <a:rPr lang="en-US" b="1" dirty="0" err="1"/>
              <a:t>very</a:t>
            </a:r>
            <a:r>
              <a:rPr lang="en-US" b="1" dirty="0"/>
              <a:t> severe . </a:t>
            </a:r>
            <a:endParaRPr lang="en-US" b="1" dirty="0" smtClean="0"/>
          </a:p>
          <a:p>
            <a:endParaRPr lang="en-US" b="1" dirty="0"/>
          </a:p>
          <a:p>
            <a:r>
              <a:rPr lang="en-US" b="1" dirty="0"/>
              <a:t>6-	Gilbert syndrome: mild episodic jaundice usually associated with stress in young adults , and there is nothing to do . </a:t>
            </a:r>
            <a:endParaRPr lang="en-US" b="1" dirty="0" smtClean="0"/>
          </a:p>
          <a:p>
            <a:endParaRPr lang="en-US" b="1" dirty="0"/>
          </a:p>
          <a:p>
            <a:r>
              <a:rPr lang="en-US" b="1" dirty="0"/>
              <a:t>7-	Drugs :hepatotoxic drugs like methotrexate or </a:t>
            </a:r>
            <a:r>
              <a:rPr lang="en-US" b="1" dirty="0" err="1"/>
              <a:t>paracetemol</a:t>
            </a:r>
            <a:r>
              <a:rPr lang="en-US" b="1" dirty="0"/>
              <a:t>  injection overdose  ( if 4 </a:t>
            </a:r>
            <a:r>
              <a:rPr lang="en-US" b="1" dirty="0" err="1"/>
              <a:t>gm</a:t>
            </a:r>
            <a:r>
              <a:rPr lang="en-US" b="1" dirty="0"/>
              <a:t> injection at one time ,or 3 </a:t>
            </a:r>
            <a:r>
              <a:rPr lang="en-US" b="1" dirty="0" err="1"/>
              <a:t>gm</a:t>
            </a:r>
            <a:r>
              <a:rPr lang="en-US" b="1" dirty="0"/>
              <a:t> followed by another 3 </a:t>
            </a:r>
            <a:r>
              <a:rPr lang="en-US" b="1" dirty="0" err="1"/>
              <a:t>gm</a:t>
            </a:r>
            <a:r>
              <a:rPr lang="en-US" b="1" dirty="0"/>
              <a:t> after short duration </a:t>
            </a:r>
            <a:r>
              <a:rPr lang="en-US" b="1" dirty="0" smtClean="0"/>
              <a:t>).</a:t>
            </a:r>
          </a:p>
          <a:p>
            <a:endParaRPr lang="en-US" b="1" dirty="0"/>
          </a:p>
          <a:p>
            <a:r>
              <a:rPr lang="en-US" b="1" dirty="0"/>
              <a:t>8-	Food poisoning ( usually all types of poisoning come with diarrhea except staph </a:t>
            </a:r>
            <a:r>
              <a:rPr lang="en-US" b="1" dirty="0" err="1"/>
              <a:t>areus</a:t>
            </a:r>
            <a:r>
              <a:rPr lang="en-US" b="1" dirty="0"/>
              <a:t> poisoning </a:t>
            </a:r>
            <a:r>
              <a:rPr lang="en-US" b="1" dirty="0" err="1"/>
              <a:t>cames</a:t>
            </a:r>
            <a:r>
              <a:rPr lang="en-US" b="1" dirty="0"/>
              <a:t> with </a:t>
            </a:r>
            <a:r>
              <a:rPr lang="en-US" b="1" dirty="0" err="1"/>
              <a:t>epigastric</a:t>
            </a:r>
            <a:r>
              <a:rPr lang="en-US" b="1" dirty="0"/>
              <a:t> pain and vomiting without diarrhea ). </a:t>
            </a:r>
          </a:p>
          <a:p>
            <a:endParaRPr lang="en-US" dirty="0"/>
          </a:p>
        </p:txBody>
      </p:sp>
    </p:spTree>
    <p:extLst>
      <p:ext uri="{BB962C8B-B14F-4D97-AF65-F5344CB8AC3E}">
        <p14:creationId xmlns:p14="http://schemas.microsoft.com/office/powerpoint/2010/main" val="380176353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692696"/>
            <a:ext cx="10972800" cy="5832648"/>
          </a:xfrm>
        </p:spPr>
        <p:txBody>
          <a:bodyPr>
            <a:normAutofit fontScale="85000" lnSpcReduction="20000"/>
          </a:bodyPr>
          <a:lstStyle/>
          <a:p>
            <a:r>
              <a:rPr lang="en-US" b="1" dirty="0"/>
              <a:t>Investigations :</a:t>
            </a:r>
          </a:p>
          <a:p>
            <a:r>
              <a:rPr lang="en-US" b="1" dirty="0"/>
              <a:t>1-CBC : WBCs 4000 (lower limit )/ </a:t>
            </a:r>
            <a:r>
              <a:rPr lang="en-US" b="1" dirty="0" err="1"/>
              <a:t>plt</a:t>
            </a:r>
            <a:r>
              <a:rPr lang="en-US" b="1" dirty="0"/>
              <a:t> 160 (lower limit ) / </a:t>
            </a:r>
            <a:r>
              <a:rPr lang="en-US" b="1" dirty="0" err="1"/>
              <a:t>Hb</a:t>
            </a:r>
            <a:r>
              <a:rPr lang="en-US" b="1" dirty="0"/>
              <a:t> = 11 (not anemic ) ; anemia &lt;11 in females and &lt;12 in males /MCV=76 (normal 76-96</a:t>
            </a:r>
            <a:r>
              <a:rPr lang="en-US" b="1" dirty="0" smtClean="0"/>
              <a:t>)</a:t>
            </a:r>
          </a:p>
          <a:p>
            <a:endParaRPr lang="en-US" b="1" dirty="0"/>
          </a:p>
          <a:p>
            <a:r>
              <a:rPr lang="en-US" b="1" dirty="0"/>
              <a:t>-</a:t>
            </a:r>
            <a:r>
              <a:rPr lang="en-US" b="1" dirty="0">
                <a:solidFill>
                  <a:schemeClr val="accent2"/>
                </a:solidFill>
              </a:rPr>
              <a:t>The best two tests to do for hemolytic anemia are : blood film and </a:t>
            </a:r>
            <a:r>
              <a:rPr lang="en-US" b="1" dirty="0" err="1">
                <a:solidFill>
                  <a:schemeClr val="accent2"/>
                </a:solidFill>
              </a:rPr>
              <a:t>reticulocyts</a:t>
            </a:r>
            <a:r>
              <a:rPr lang="en-US" b="1" dirty="0">
                <a:solidFill>
                  <a:schemeClr val="accent2"/>
                </a:solidFill>
              </a:rPr>
              <a:t> ; and both of them were normal in this patient . </a:t>
            </a:r>
            <a:endParaRPr lang="en-US" b="1" dirty="0" smtClean="0">
              <a:solidFill>
                <a:schemeClr val="accent2"/>
              </a:solidFill>
            </a:endParaRPr>
          </a:p>
          <a:p>
            <a:pPr marL="109728" indent="0">
              <a:buNone/>
            </a:pPr>
            <a:endParaRPr lang="en-US" b="1" dirty="0"/>
          </a:p>
          <a:p>
            <a:r>
              <a:rPr lang="en-US" b="1" dirty="0"/>
              <a:t>2-Liver function : </a:t>
            </a:r>
          </a:p>
          <a:p>
            <a:r>
              <a:rPr lang="en-US" b="1" dirty="0"/>
              <a:t>ALT = 1700      AST=1200   both of them are </a:t>
            </a:r>
            <a:r>
              <a:rPr lang="en-US" b="1" dirty="0" err="1"/>
              <a:t>hiiiiiiiighly</a:t>
            </a:r>
            <a:r>
              <a:rPr lang="en-US" b="1" dirty="0"/>
              <a:t> elevated   (upper limit of normal is 40 !!,,, if more than 300 it means acute hepatitis ) </a:t>
            </a:r>
          </a:p>
          <a:p>
            <a:r>
              <a:rPr lang="en-US" b="1" dirty="0"/>
              <a:t>Total bilirubin=20 direct=17 (very high , why ? any cause of extensive hepatocellular damage (Hepatitis A,B,C ) cause cholestasis of bile products in the liver and this leads to high direct </a:t>
            </a:r>
            <a:r>
              <a:rPr lang="en-US" b="1" dirty="0" err="1"/>
              <a:t>bili</a:t>
            </a:r>
            <a:r>
              <a:rPr lang="en-US" b="1" dirty="0"/>
              <a:t> , so it is elevated in acute hepatitis )).</a:t>
            </a:r>
          </a:p>
          <a:p>
            <a:r>
              <a:rPr lang="en-US" b="1" dirty="0"/>
              <a:t>Albumin=45 (needs weeks to change )</a:t>
            </a:r>
          </a:p>
          <a:p>
            <a:r>
              <a:rPr lang="en-US" b="1" dirty="0"/>
              <a:t>INR = 2.3 (INR quickly elevated in any liver problem )</a:t>
            </a:r>
          </a:p>
          <a:p>
            <a:r>
              <a:rPr lang="en-US" b="1" dirty="0"/>
              <a:t>Alkaline phosphatase slightly elevated, but I cannot remember the number exactly .</a:t>
            </a:r>
          </a:p>
          <a:p>
            <a:endParaRPr lang="en-US" dirty="0"/>
          </a:p>
          <a:p>
            <a:endParaRPr lang="en-US" dirty="0"/>
          </a:p>
        </p:txBody>
      </p:sp>
    </p:spTree>
    <p:extLst>
      <p:ext uri="{BB962C8B-B14F-4D97-AF65-F5344CB8AC3E}">
        <p14:creationId xmlns:p14="http://schemas.microsoft.com/office/powerpoint/2010/main" val="291544842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27381" y="980729"/>
            <a:ext cx="10972800" cy="4525963"/>
          </a:xfrm>
        </p:spPr>
        <p:txBody>
          <a:bodyPr/>
          <a:lstStyle/>
          <a:p>
            <a:r>
              <a:rPr lang="en-US" b="1" dirty="0"/>
              <a:t>3- Serology : </a:t>
            </a:r>
            <a:endParaRPr lang="en-US" b="1" dirty="0" smtClean="0"/>
          </a:p>
          <a:p>
            <a:endParaRPr lang="en-US" b="1" dirty="0"/>
          </a:p>
          <a:p>
            <a:r>
              <a:rPr lang="en-US" b="1" dirty="0" err="1"/>
              <a:t>IgM</a:t>
            </a:r>
            <a:r>
              <a:rPr lang="en-US" b="1" dirty="0"/>
              <a:t> slightly elevated ( </a:t>
            </a:r>
            <a:r>
              <a:rPr lang="en-US" b="1" dirty="0" err="1"/>
              <a:t>IgG</a:t>
            </a:r>
            <a:r>
              <a:rPr lang="en-US" b="1" dirty="0"/>
              <a:t>: previous infection or immunity,, </a:t>
            </a:r>
            <a:r>
              <a:rPr lang="en-US" b="1" dirty="0" err="1"/>
              <a:t>IgM</a:t>
            </a:r>
            <a:r>
              <a:rPr lang="en-US" b="1" dirty="0"/>
              <a:t>: acute and active infection ). </a:t>
            </a:r>
          </a:p>
          <a:p>
            <a:r>
              <a:rPr lang="en-US" b="1" dirty="0"/>
              <a:t>-</a:t>
            </a:r>
            <a:r>
              <a:rPr lang="en-US" b="1" dirty="0" err="1"/>
              <a:t>IgG</a:t>
            </a:r>
            <a:r>
              <a:rPr lang="en-US" b="1" dirty="0"/>
              <a:t> is positive in large group of people because if hepatitis A came in pediatric age :flu like symptoms and self limited and give immunity ) </a:t>
            </a:r>
            <a:r>
              <a:rPr lang="ar-SA" b="1" dirty="0"/>
              <a:t>بيجي وبروح من دون ما نعرف </a:t>
            </a:r>
          </a:p>
          <a:p>
            <a:endParaRPr lang="ar-SA" b="1" dirty="0"/>
          </a:p>
          <a:p>
            <a:endParaRPr lang="en-US" dirty="0"/>
          </a:p>
        </p:txBody>
      </p:sp>
    </p:spTree>
    <p:extLst>
      <p:ext uri="{BB962C8B-B14F-4D97-AF65-F5344CB8AC3E}">
        <p14:creationId xmlns:p14="http://schemas.microsoft.com/office/powerpoint/2010/main" val="24269081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764705"/>
            <a:ext cx="10972800" cy="5242587"/>
          </a:xfrm>
        </p:spPr>
        <p:txBody>
          <a:bodyPr/>
          <a:lstStyle/>
          <a:p>
            <a:r>
              <a:rPr lang="en-US" b="1" dirty="0"/>
              <a:t>Management : </a:t>
            </a:r>
            <a:r>
              <a:rPr lang="en-US" b="1" dirty="0" err="1"/>
              <a:t>Supporitive</a:t>
            </a:r>
            <a:r>
              <a:rPr lang="en-US" b="1" dirty="0"/>
              <a:t> treatment only ( iv fluids , good nutrition , analgesia =</a:t>
            </a:r>
            <a:r>
              <a:rPr lang="en-US" b="1" dirty="0" err="1"/>
              <a:t>paracetemol</a:t>
            </a:r>
            <a:r>
              <a:rPr lang="en-US" b="1" dirty="0"/>
              <a:t> (the softest drug for analgesia even in hepatitis or cirrhosis ) . </a:t>
            </a:r>
            <a:endParaRPr lang="en-US" b="1" dirty="0" smtClean="0"/>
          </a:p>
          <a:p>
            <a:endParaRPr lang="en-US" b="1" dirty="0"/>
          </a:p>
          <a:p>
            <a:r>
              <a:rPr lang="en-US" b="1" dirty="0"/>
              <a:t>So discharge her , no need for admission except in : </a:t>
            </a:r>
          </a:p>
          <a:p>
            <a:r>
              <a:rPr lang="en-US" b="1" dirty="0"/>
              <a:t>1-Fulminant hepatitis( know that by INR and Albumin </a:t>
            </a:r>
            <a:r>
              <a:rPr lang="en-US" b="1" dirty="0" smtClean="0"/>
              <a:t>)</a:t>
            </a:r>
          </a:p>
          <a:p>
            <a:r>
              <a:rPr lang="en-US" b="1" dirty="0" smtClean="0"/>
              <a:t> </a:t>
            </a:r>
            <a:r>
              <a:rPr lang="en-US" b="1" dirty="0"/>
              <a:t>2- low socioeconomic status </a:t>
            </a:r>
            <a:endParaRPr lang="en-US" b="1" dirty="0" smtClean="0"/>
          </a:p>
          <a:p>
            <a:r>
              <a:rPr lang="en-US" b="1" dirty="0" smtClean="0"/>
              <a:t>3- </a:t>
            </a:r>
            <a:r>
              <a:rPr lang="en-US" b="1" dirty="0"/>
              <a:t>cannot tolerate oral feeding . </a:t>
            </a:r>
          </a:p>
          <a:p>
            <a:endParaRPr lang="en-US" dirty="0"/>
          </a:p>
        </p:txBody>
      </p:sp>
    </p:spTree>
    <p:extLst>
      <p:ext uri="{BB962C8B-B14F-4D97-AF65-F5344CB8AC3E}">
        <p14:creationId xmlns:p14="http://schemas.microsoft.com/office/powerpoint/2010/main" val="120484895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-after 1 week INR =1.6   ALT= 900  AST= 700 </a:t>
            </a:r>
          </a:p>
          <a:p>
            <a:r>
              <a:rPr lang="en-US" b="1" dirty="0"/>
              <a:t>After 2 weeks  1.3 / 300/400 </a:t>
            </a:r>
          </a:p>
          <a:p>
            <a:r>
              <a:rPr lang="en-US" b="1" dirty="0"/>
              <a:t>After 4 weeks  1.5 / 380/260 / total </a:t>
            </a:r>
            <a:r>
              <a:rPr lang="en-US" b="1" dirty="0" err="1"/>
              <a:t>bili</a:t>
            </a:r>
            <a:r>
              <a:rPr lang="en-US" b="1" dirty="0"/>
              <a:t> = 6 /direct = 4.5 </a:t>
            </a:r>
          </a:p>
          <a:p>
            <a:r>
              <a:rPr lang="ar-SA" b="1" dirty="0"/>
              <a:t>رجعوا ارتفعوا </a:t>
            </a:r>
          </a:p>
          <a:p>
            <a:r>
              <a:rPr lang="en-US" b="1" dirty="0"/>
              <a:t>What do you think ? </a:t>
            </a:r>
          </a:p>
          <a:p>
            <a:endParaRPr lang="en-US" dirty="0"/>
          </a:p>
        </p:txBody>
      </p:sp>
    </p:spTree>
    <p:extLst>
      <p:ext uri="{BB962C8B-B14F-4D97-AF65-F5344CB8AC3E}">
        <p14:creationId xmlns:p14="http://schemas.microsoft.com/office/powerpoint/2010/main" val="394811691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3392" y="980729"/>
            <a:ext cx="10972800" cy="4525963"/>
          </a:xfrm>
        </p:spPr>
        <p:txBody>
          <a:bodyPr>
            <a:normAutofit/>
          </a:bodyPr>
          <a:lstStyle/>
          <a:p>
            <a:r>
              <a:rPr lang="en-US" b="1" dirty="0"/>
              <a:t>Maybe post hepatitis syndrome which is persistence of jaundice ,elevated AST ,ALT, bilirubin after a recovery , needs 6-14 weeks to recover again , excellent prognosis . </a:t>
            </a:r>
          </a:p>
          <a:p>
            <a:r>
              <a:rPr lang="en-US" b="1" dirty="0"/>
              <a:t>Or autoimmune hepatitis so do autoimmune antibodies : ANA (+</a:t>
            </a:r>
            <a:r>
              <a:rPr lang="en-US" b="1" dirty="0" err="1"/>
              <a:t>ve</a:t>
            </a:r>
            <a:r>
              <a:rPr lang="en-US" b="1" dirty="0"/>
              <a:t> in 50-60% of cases but not specific for autoimmune hepatitis ) and anti smooth muscle antibody which is very specific and ENOUGH for diagnosis ( in 10% of cases it is –</a:t>
            </a:r>
            <a:r>
              <a:rPr lang="en-US" b="1" dirty="0" err="1"/>
              <a:t>ve</a:t>
            </a:r>
            <a:r>
              <a:rPr lang="en-US" b="1" dirty="0"/>
              <a:t> ) </a:t>
            </a:r>
          </a:p>
        </p:txBody>
      </p:sp>
    </p:spTree>
    <p:extLst>
      <p:ext uri="{BB962C8B-B14F-4D97-AF65-F5344CB8AC3E}">
        <p14:creationId xmlns:p14="http://schemas.microsoft.com/office/powerpoint/2010/main" val="415001574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764705"/>
            <a:ext cx="10972800" cy="5242587"/>
          </a:xfrm>
        </p:spPr>
        <p:txBody>
          <a:bodyPr/>
          <a:lstStyle/>
          <a:p>
            <a:r>
              <a:rPr lang="en-US" b="1" dirty="0"/>
              <a:t>Findings in this patient : ANA +</a:t>
            </a:r>
            <a:r>
              <a:rPr lang="en-US" b="1" dirty="0" err="1"/>
              <a:t>ve</a:t>
            </a:r>
            <a:r>
              <a:rPr lang="en-US" b="1" dirty="0"/>
              <a:t> ,, and anti smooth was –</a:t>
            </a:r>
            <a:r>
              <a:rPr lang="en-US" b="1" dirty="0" err="1"/>
              <a:t>ve</a:t>
            </a:r>
            <a:r>
              <a:rPr lang="en-US" b="1" dirty="0"/>
              <a:t> ( so there is some source of autoimmunity but we don’t know where </a:t>
            </a:r>
            <a:r>
              <a:rPr lang="en-US" b="1" dirty="0" smtClean="0"/>
              <a:t>!!)</a:t>
            </a:r>
          </a:p>
          <a:p>
            <a:r>
              <a:rPr lang="en-US" b="1" dirty="0" smtClean="0"/>
              <a:t> </a:t>
            </a:r>
            <a:endParaRPr lang="en-US" b="1" dirty="0"/>
          </a:p>
          <a:p>
            <a:r>
              <a:rPr lang="en-US" b="1" dirty="0"/>
              <a:t>So still acute hepatitis , wait for 2-3 months with supportive treatment and stop any drug causes liver injury ,, if there is no complete recovery within 2-3 months = considered autoimmune hepatitis ; if –</a:t>
            </a:r>
            <a:r>
              <a:rPr lang="en-US" b="1" dirty="0" err="1"/>
              <a:t>ve</a:t>
            </a:r>
            <a:r>
              <a:rPr lang="en-US" b="1" dirty="0"/>
              <a:t> ; do BIOPSY . </a:t>
            </a:r>
          </a:p>
          <a:p>
            <a:endParaRPr lang="en-US" dirty="0"/>
          </a:p>
          <a:p>
            <a:endParaRPr lang="en-US" dirty="0"/>
          </a:p>
        </p:txBody>
      </p:sp>
    </p:spTree>
    <p:extLst>
      <p:ext uri="{BB962C8B-B14F-4D97-AF65-F5344CB8AC3E}">
        <p14:creationId xmlns:p14="http://schemas.microsoft.com/office/powerpoint/2010/main" val="22195534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xmlns="" id="{31EAB3D5-ABFA-4A17-98B8-8E338E3227F2}"/>
              </a:ext>
            </a:extLst>
          </p:cNvPr>
          <p:cNvSpPr>
            <a:spLocks noGrp="1" noChangeArrowheads="1"/>
          </p:cNvSpPr>
          <p:nvPr>
            <p:ph type="title"/>
          </p:nvPr>
        </p:nvSpPr>
        <p:spPr>
          <a:noFill/>
        </p:spPr>
        <p:txBody>
          <a:bodyPr/>
          <a:lstStyle/>
          <a:p>
            <a:r>
              <a:rPr lang="en-US" altLang="en-US" sz="3600"/>
              <a:t>RENAL-ACUTE RENAL FAILURE</a:t>
            </a:r>
          </a:p>
        </p:txBody>
      </p:sp>
      <p:sp>
        <p:nvSpPr>
          <p:cNvPr id="17411" name="Rectangle 3">
            <a:extLst>
              <a:ext uri="{FF2B5EF4-FFF2-40B4-BE49-F238E27FC236}">
                <a16:creationId xmlns:a16="http://schemas.microsoft.com/office/drawing/2014/main" xmlns="" id="{8A672B61-6C7E-4C48-906D-669B558B1A3C}"/>
              </a:ext>
            </a:extLst>
          </p:cNvPr>
          <p:cNvSpPr>
            <a:spLocks noGrp="1" noChangeArrowheads="1"/>
          </p:cNvSpPr>
          <p:nvPr>
            <p:ph type="body" idx="1"/>
          </p:nvPr>
        </p:nvSpPr>
        <p:spPr>
          <a:noFill/>
        </p:spPr>
        <p:txBody>
          <a:bodyPr/>
          <a:lstStyle/>
          <a:p>
            <a:r>
              <a:rPr lang="en-US" altLang="en-US" b="1"/>
              <a:t>VASCULAR DISEASE</a:t>
            </a:r>
          </a:p>
          <a:p>
            <a:pPr lvl="1">
              <a:spcBef>
                <a:spcPct val="60000"/>
              </a:spcBef>
            </a:pPr>
            <a:r>
              <a:rPr lang="en-US" altLang="en-US"/>
              <a:t>VASCULITIS (SLE, POLYARTERITIS ETC.)</a:t>
            </a:r>
          </a:p>
          <a:p>
            <a:pPr lvl="1">
              <a:spcBef>
                <a:spcPct val="60000"/>
              </a:spcBef>
            </a:pPr>
            <a:r>
              <a:rPr lang="en-US" altLang="en-US"/>
              <a:t>SCLERODERMA</a:t>
            </a:r>
          </a:p>
          <a:p>
            <a:pPr lvl="1">
              <a:spcBef>
                <a:spcPct val="60000"/>
              </a:spcBef>
            </a:pPr>
            <a:r>
              <a:rPr lang="en-US" altLang="en-US"/>
              <a:t>THROMBOEMBOLIC DISEASE</a:t>
            </a:r>
          </a:p>
          <a:p>
            <a:pPr lvl="1">
              <a:spcBef>
                <a:spcPct val="60000"/>
              </a:spcBef>
            </a:pPr>
            <a:r>
              <a:rPr lang="en-US" altLang="en-US"/>
              <a:t>MALIGNANT HYPERTENSION</a:t>
            </a:r>
          </a:p>
        </p:txBody>
      </p:sp>
    </p:spTree>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Summary slides </a:t>
            </a:r>
          </a:p>
        </p:txBody>
      </p:sp>
      <p:sp>
        <p:nvSpPr>
          <p:cNvPr id="3" name="Subtitle 2"/>
          <p:cNvSpPr>
            <a:spLocks noGrp="1"/>
          </p:cNvSpPr>
          <p:nvPr>
            <p:ph type="subTitle" idx="1"/>
          </p:nvPr>
        </p:nvSpPr>
        <p:spPr/>
        <p:txBody>
          <a:bodyPr>
            <a:normAutofit fontScale="92500" lnSpcReduction="10000"/>
          </a:bodyPr>
          <a:lstStyle/>
          <a:p>
            <a:r>
              <a:rPr lang="en-US" dirty="0"/>
              <a:t>Dr. </a:t>
            </a:r>
            <a:r>
              <a:rPr lang="en-US" dirty="0" err="1"/>
              <a:t>Walid</a:t>
            </a:r>
            <a:r>
              <a:rPr lang="en-US" dirty="0"/>
              <a:t> </a:t>
            </a:r>
            <a:r>
              <a:rPr lang="en-US" dirty="0" err="1"/>
              <a:t>Wadi</a:t>
            </a:r>
            <a:endParaRPr lang="en-US" dirty="0"/>
          </a:p>
          <a:p>
            <a:r>
              <a:rPr lang="en-US" dirty="0"/>
              <a:t>2020</a:t>
            </a:r>
            <a:br>
              <a:rPr lang="en-US" dirty="0"/>
            </a:br>
            <a:r>
              <a:rPr lang="en-US" dirty="0"/>
              <a:t>Edited by </a:t>
            </a:r>
            <a:r>
              <a:rPr lang="en-US" dirty="0" err="1"/>
              <a:t>Nadeen</a:t>
            </a:r>
            <a:r>
              <a:rPr lang="en-US" dirty="0"/>
              <a:t> </a:t>
            </a:r>
            <a:r>
              <a:rPr lang="en-US" dirty="0" err="1"/>
              <a:t>Hjazeen</a:t>
            </a:r>
            <a:r>
              <a:rPr lang="en-US" dirty="0"/>
              <a:t/>
            </a:r>
            <a:br>
              <a:rPr lang="en-US" dirty="0"/>
            </a:br>
            <a:r>
              <a:rPr lang="en-US" dirty="0" err="1"/>
              <a:t>yasmeen</a:t>
            </a:r>
            <a:r>
              <a:rPr lang="en-US" dirty="0"/>
              <a:t> al </a:t>
            </a:r>
            <a:r>
              <a:rPr lang="en-US" dirty="0" err="1"/>
              <a:t>swaiti</a:t>
            </a:r>
            <a:endParaRPr lang="en-US" dirty="0"/>
          </a:p>
        </p:txBody>
      </p:sp>
    </p:spTree>
    <p:extLst>
      <p:ext uri="{BB962C8B-B14F-4D97-AF65-F5344CB8AC3E}">
        <p14:creationId xmlns:p14="http://schemas.microsoft.com/office/powerpoint/2010/main" val="233342343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0" y="0"/>
          <a:ext cx="12192000" cy="6858000"/>
        </p:xfrm>
        <a:graphic>
          <a:graphicData uri="http://schemas.openxmlformats.org/presentationml/2006/ole">
            <mc:AlternateContent xmlns:mc="http://schemas.openxmlformats.org/markup-compatibility/2006">
              <mc:Choice xmlns:v="urn:schemas-microsoft-com:vml" Requires="v">
                <p:oleObj spid="_x0000_s1042" name="Bitmap Image" r:id="rId3" imgW="5068007" imgH="2886478" progId="PBrush">
                  <p:embed/>
                </p:oleObj>
              </mc:Choice>
              <mc:Fallback>
                <p:oleObj name="Bitmap Image" r:id="rId3" imgW="5068007" imgH="2886478"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469849042"/>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0" y="0"/>
          <a:ext cx="12192000" cy="6858000"/>
        </p:xfrm>
        <a:graphic>
          <a:graphicData uri="http://schemas.openxmlformats.org/presentationml/2006/ole">
            <mc:AlternateContent xmlns:mc="http://schemas.openxmlformats.org/markup-compatibility/2006">
              <mc:Choice xmlns:v="urn:schemas-microsoft-com:vml" Requires="v">
                <p:oleObj spid="_x0000_s2066" name="Bitmap Image" r:id="rId3" imgW="5068007" imgH="2886478" progId="PBrush">
                  <p:embed/>
                </p:oleObj>
              </mc:Choice>
              <mc:Fallback>
                <p:oleObj name="Bitmap Image" r:id="rId3" imgW="5068007" imgH="2886478"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28" name="Picture 4"/>
          <p:cNvPicPr>
            <a:picLocks noChangeAspect="1" noChangeArrowheads="1"/>
          </p:cNvPicPr>
          <p:nvPr/>
        </p:nvPicPr>
        <p:blipFill>
          <a:blip r:embed="rId5" cstate="print"/>
          <a:srcRect/>
          <a:stretch>
            <a:fillRect/>
          </a:stretch>
        </p:blipFill>
        <p:spPr bwMode="auto">
          <a:xfrm>
            <a:off x="203200" y="152400"/>
            <a:ext cx="12192000" cy="6858000"/>
          </a:xfrm>
          <a:prstGeom prst="rect">
            <a:avLst/>
          </a:prstGeom>
          <a:noFill/>
        </p:spPr>
      </p:pic>
    </p:spTree>
    <p:extLst>
      <p:ext uri="{BB962C8B-B14F-4D97-AF65-F5344CB8AC3E}">
        <p14:creationId xmlns:p14="http://schemas.microsoft.com/office/powerpoint/2010/main" val="3806451981"/>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81001"/>
            <a:ext cx="11480800" cy="5262979"/>
          </a:xfrm>
          <a:prstGeom prst="rect">
            <a:avLst/>
          </a:prstGeom>
          <a:noFill/>
        </p:spPr>
        <p:txBody>
          <a:bodyPr wrap="square" rtlCol="0">
            <a:spAutoFit/>
          </a:bodyPr>
          <a:lstStyle/>
          <a:p>
            <a:r>
              <a:rPr lang="en-US" sz="2400" dirty="0" err="1"/>
              <a:t>Palmar</a:t>
            </a:r>
            <a:r>
              <a:rPr lang="en-US" sz="2400" dirty="0"/>
              <a:t> pustules ,</a:t>
            </a:r>
          </a:p>
          <a:p>
            <a:pPr>
              <a:buFont typeface="Arial" charset="0"/>
              <a:buChar char="•"/>
            </a:pPr>
            <a:r>
              <a:rPr lang="en-US" sz="2400" dirty="0"/>
              <a:t>If the patient is a 24 year old male , presented with </a:t>
            </a:r>
            <a:r>
              <a:rPr lang="en-US" sz="2400" dirty="0" err="1"/>
              <a:t>hottness</a:t>
            </a:r>
            <a:r>
              <a:rPr lang="en-US" sz="2400" dirty="0"/>
              <a:t> ,pain of some joints and swelling &lt;mild </a:t>
            </a:r>
            <a:r>
              <a:rPr lang="en-US" sz="2400" dirty="0" err="1"/>
              <a:t>arthralgia</a:t>
            </a:r>
            <a:r>
              <a:rPr lang="en-US" sz="2400" dirty="0"/>
              <a:t> &gt;</a:t>
            </a:r>
            <a:br>
              <a:rPr lang="en-US" sz="2400" dirty="0"/>
            </a:br>
            <a:r>
              <a:rPr lang="en-US" sz="2400" dirty="0" err="1"/>
              <a:t>swealling</a:t>
            </a:r>
            <a:r>
              <a:rPr lang="en-US" sz="2400" dirty="0"/>
              <a:t> around the wrist /a lot of  </a:t>
            </a:r>
            <a:r>
              <a:rPr lang="en-US" sz="2400" dirty="0" err="1"/>
              <a:t>tenosynovitis</a:t>
            </a:r>
            <a:r>
              <a:rPr lang="en-US" sz="2400" dirty="0"/>
              <a:t>  ,,,</a:t>
            </a:r>
            <a:br>
              <a:rPr lang="en-US" sz="2400" dirty="0"/>
            </a:br>
            <a:r>
              <a:rPr lang="en-US" sz="2400" dirty="0"/>
              <a:t>ask in </a:t>
            </a:r>
            <a:r>
              <a:rPr lang="en-US" sz="2400" dirty="0" err="1"/>
              <a:t>Hx</a:t>
            </a:r>
            <a:r>
              <a:rPr lang="en-US" sz="2400" dirty="0"/>
              <a:t> about </a:t>
            </a:r>
            <a:br>
              <a:rPr lang="en-US" sz="2400" dirty="0"/>
            </a:br>
            <a:r>
              <a:rPr lang="en-US" sz="2400" dirty="0"/>
              <a:t>1. sexual </a:t>
            </a:r>
            <a:r>
              <a:rPr lang="en-US" sz="2400" dirty="0" err="1"/>
              <a:t>hx</a:t>
            </a:r>
            <a:r>
              <a:rPr lang="en-US" sz="2400" dirty="0"/>
              <a:t> </a:t>
            </a:r>
            <a:br>
              <a:rPr lang="en-US" sz="2400" dirty="0"/>
            </a:br>
            <a:r>
              <a:rPr lang="en-US" sz="2400" dirty="0"/>
              <a:t>2. travel </a:t>
            </a:r>
            <a:r>
              <a:rPr lang="en-US" sz="2400" dirty="0" err="1"/>
              <a:t>hx</a:t>
            </a:r>
            <a:r>
              <a:rPr lang="en-US" sz="2400" dirty="0"/>
              <a:t> </a:t>
            </a:r>
            <a:br>
              <a:rPr lang="en-US" sz="2400" dirty="0"/>
            </a:br>
            <a:r>
              <a:rPr lang="en-US" sz="2400" dirty="0"/>
              <a:t>3.urethritis </a:t>
            </a:r>
            <a:br>
              <a:rPr lang="en-US" sz="2400" dirty="0"/>
            </a:br>
            <a:r>
              <a:rPr lang="en-US" sz="2400" dirty="0"/>
              <a:t> if there is travel history or sexual contact &amp; </a:t>
            </a:r>
            <a:r>
              <a:rPr lang="en-US" sz="2400" dirty="0" err="1"/>
              <a:t>urethritis</a:t>
            </a:r>
            <a:r>
              <a:rPr lang="en-US" sz="2400" dirty="0"/>
              <a:t> </a:t>
            </a:r>
            <a:r>
              <a:rPr lang="en-US" sz="2400" dirty="0">
                <a:sym typeface="Wingdings" pitchFamily="2" charset="2"/>
              </a:rPr>
              <a:t> think of </a:t>
            </a:r>
            <a:r>
              <a:rPr lang="en-US" sz="2400" dirty="0" err="1">
                <a:sym typeface="Wingdings" pitchFamily="2" charset="2"/>
              </a:rPr>
              <a:t>dissemenated</a:t>
            </a:r>
            <a:r>
              <a:rPr lang="en-US" sz="2400" dirty="0">
                <a:sym typeface="Wingdings" pitchFamily="2" charset="2"/>
              </a:rPr>
              <a:t> </a:t>
            </a:r>
            <a:r>
              <a:rPr lang="en-US" sz="2400" dirty="0" err="1">
                <a:sym typeface="Wingdings" pitchFamily="2" charset="2"/>
              </a:rPr>
              <a:t>gonococcal</a:t>
            </a:r>
            <a:r>
              <a:rPr lang="en-US" sz="2400" dirty="0">
                <a:sym typeface="Wingdings" pitchFamily="2" charset="2"/>
              </a:rPr>
              <a:t> infection </a:t>
            </a:r>
          </a:p>
          <a:p>
            <a:pPr>
              <a:buFont typeface="Arial" charset="0"/>
              <a:buChar char="•"/>
            </a:pPr>
            <a:r>
              <a:rPr lang="en-US" sz="2400" dirty="0">
                <a:sym typeface="Wingdings" pitchFamily="2" charset="2"/>
              </a:rPr>
              <a:t>Do </a:t>
            </a:r>
            <a:r>
              <a:rPr lang="en-US" sz="2400" u="sng" dirty="0">
                <a:solidFill>
                  <a:srgbClr val="FF0000"/>
                </a:solidFill>
                <a:sym typeface="Wingdings" pitchFamily="2" charset="2"/>
              </a:rPr>
              <a:t>urethral swab </a:t>
            </a:r>
            <a:r>
              <a:rPr lang="en-US" sz="2400" dirty="0">
                <a:sym typeface="Wingdings" pitchFamily="2" charset="2"/>
              </a:rPr>
              <a:t>, </a:t>
            </a:r>
            <a:r>
              <a:rPr lang="en-US" sz="2400" dirty="0">
                <a:solidFill>
                  <a:srgbClr val="FF0000"/>
                </a:solidFill>
                <a:sym typeface="Wingdings" pitchFamily="2" charset="2"/>
              </a:rPr>
              <a:t>exclude HIV </a:t>
            </a:r>
            <a:r>
              <a:rPr lang="en-US" sz="2400" dirty="0">
                <a:sym typeface="Wingdings" pitchFamily="2" charset="2"/>
              </a:rPr>
              <a:t>, Syphilis .</a:t>
            </a:r>
            <a:br>
              <a:rPr lang="en-US" sz="2400" dirty="0">
                <a:sym typeface="Wingdings" pitchFamily="2" charset="2"/>
              </a:rPr>
            </a:br>
            <a:r>
              <a:rPr lang="en-US" sz="2400" dirty="0">
                <a:sym typeface="Wingdings" pitchFamily="2" charset="2"/>
              </a:rPr>
              <a:t>No need to take swap / culture of the  skin lesion = most likely they are sterile </a:t>
            </a:r>
          </a:p>
          <a:p>
            <a:pPr>
              <a:buFont typeface="Arial" charset="0"/>
              <a:buChar char="•"/>
            </a:pPr>
            <a:r>
              <a:rPr lang="en-US" sz="2400" dirty="0">
                <a:sym typeface="Wingdings" pitchFamily="2" charset="2"/>
              </a:rPr>
              <a:t>If NO skin lesion  think of </a:t>
            </a:r>
            <a:r>
              <a:rPr lang="en-US" sz="2400" dirty="0" err="1">
                <a:sym typeface="Wingdings" pitchFamily="2" charset="2"/>
              </a:rPr>
              <a:t>seronegative</a:t>
            </a:r>
            <a:r>
              <a:rPr lang="en-US" sz="2400" dirty="0">
                <a:sym typeface="Wingdings" pitchFamily="2" charset="2"/>
              </a:rPr>
              <a:t> </a:t>
            </a:r>
            <a:r>
              <a:rPr lang="en-US" sz="2400" dirty="0" err="1">
                <a:sym typeface="Wingdings" pitchFamily="2" charset="2"/>
              </a:rPr>
              <a:t>spondyloarhtropathy</a:t>
            </a:r>
            <a:r>
              <a:rPr lang="en-US" sz="2400" dirty="0">
                <a:sym typeface="Wingdings" pitchFamily="2" charset="2"/>
              </a:rPr>
              <a:t>  .</a:t>
            </a:r>
          </a:p>
          <a:p>
            <a:pPr>
              <a:buFont typeface="Arial" charset="0"/>
              <a:buChar char="•"/>
            </a:pPr>
            <a:r>
              <a:rPr lang="en-US" sz="2400" dirty="0" err="1">
                <a:sym typeface="Wingdings" pitchFamily="2" charset="2"/>
              </a:rPr>
              <a:t>Arthralgia</a:t>
            </a:r>
            <a:r>
              <a:rPr lang="en-US" sz="2400" dirty="0">
                <a:sym typeface="Wingdings" pitchFamily="2" charset="2"/>
              </a:rPr>
              <a:t> 1.2 joints+ back pain + no skin lesion = </a:t>
            </a:r>
            <a:r>
              <a:rPr lang="en-US" sz="2400" dirty="0" err="1">
                <a:sym typeface="Wingdings" pitchFamily="2" charset="2"/>
              </a:rPr>
              <a:t>seronegative</a:t>
            </a:r>
            <a:r>
              <a:rPr lang="en-US" sz="2400" dirty="0">
                <a:sym typeface="Wingdings" pitchFamily="2" charset="2"/>
              </a:rPr>
              <a:t> </a:t>
            </a:r>
          </a:p>
        </p:txBody>
      </p:sp>
      <p:sp>
        <p:nvSpPr>
          <p:cNvPr id="3" name="TextBox 2"/>
          <p:cNvSpPr txBox="1"/>
          <p:nvPr/>
        </p:nvSpPr>
        <p:spPr>
          <a:xfrm>
            <a:off x="406401" y="5867400"/>
            <a:ext cx="7803611" cy="523220"/>
          </a:xfrm>
          <a:prstGeom prst="rect">
            <a:avLst/>
          </a:prstGeom>
          <a:noFill/>
        </p:spPr>
        <p:txBody>
          <a:bodyPr wrap="none" rtlCol="1">
            <a:spAutoFit/>
          </a:bodyPr>
          <a:lstStyle/>
          <a:p>
            <a:r>
              <a:rPr lang="en-US" sz="2800" dirty="0" err="1">
                <a:solidFill>
                  <a:srgbClr val="FF0000"/>
                </a:solidFill>
              </a:rPr>
              <a:t>Tenosynovitis</a:t>
            </a:r>
            <a:r>
              <a:rPr lang="en-US" sz="2800" dirty="0">
                <a:solidFill>
                  <a:srgbClr val="FF0000"/>
                </a:solidFill>
              </a:rPr>
              <a:t> + sexual </a:t>
            </a:r>
            <a:r>
              <a:rPr lang="en-US" sz="2800" dirty="0" err="1">
                <a:solidFill>
                  <a:srgbClr val="FF0000"/>
                </a:solidFill>
              </a:rPr>
              <a:t>hx</a:t>
            </a:r>
            <a:r>
              <a:rPr lang="en-US" sz="2800" dirty="0">
                <a:solidFill>
                  <a:srgbClr val="FF0000"/>
                </a:solidFill>
              </a:rPr>
              <a:t> + urethral discharge = DGI</a:t>
            </a:r>
            <a:endParaRPr lang="ar-JO" sz="2800" dirty="0">
              <a:solidFill>
                <a:srgbClr val="FF0000"/>
              </a:solidFill>
            </a:endParaRPr>
          </a:p>
        </p:txBody>
      </p:sp>
    </p:spTree>
    <p:extLst>
      <p:ext uri="{BB962C8B-B14F-4D97-AF65-F5344CB8AC3E}">
        <p14:creationId xmlns:p14="http://schemas.microsoft.com/office/powerpoint/2010/main" val="153673443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762000"/>
            <a:ext cx="10261600" cy="1754326"/>
          </a:xfrm>
          <a:prstGeom prst="rect">
            <a:avLst/>
          </a:prstGeom>
          <a:noFill/>
        </p:spPr>
        <p:txBody>
          <a:bodyPr wrap="square" rtlCol="1">
            <a:spAutoFit/>
          </a:bodyPr>
          <a:lstStyle/>
          <a:p>
            <a:r>
              <a:rPr lang="en-US" dirty="0"/>
              <a:t>Mono arthritis : DDX </a:t>
            </a:r>
            <a:br>
              <a:rPr lang="en-US" dirty="0"/>
            </a:br>
            <a:r>
              <a:rPr lang="en-US" dirty="0"/>
              <a:t>1. septic </a:t>
            </a:r>
            <a:br>
              <a:rPr lang="en-US" dirty="0"/>
            </a:br>
            <a:r>
              <a:rPr lang="en-US" dirty="0"/>
              <a:t>2. crystal induced / gout -</a:t>
            </a:r>
            <a:r>
              <a:rPr lang="en-US" dirty="0" err="1"/>
              <a:t>psudo</a:t>
            </a:r>
            <a:r>
              <a:rPr lang="en-US" dirty="0"/>
              <a:t> </a:t>
            </a:r>
          </a:p>
          <a:p>
            <a:r>
              <a:rPr lang="en-US" dirty="0"/>
              <a:t>3.Trauma </a:t>
            </a:r>
            <a:br>
              <a:rPr lang="en-US" dirty="0"/>
            </a:br>
            <a:r>
              <a:rPr lang="en-US" dirty="0"/>
              <a:t>4. </a:t>
            </a:r>
            <a:r>
              <a:rPr lang="en-US" dirty="0" err="1"/>
              <a:t>hemarthrosis</a:t>
            </a:r>
            <a:r>
              <a:rPr lang="en-US" dirty="0"/>
              <a:t> </a:t>
            </a:r>
            <a:br>
              <a:rPr lang="en-US" dirty="0"/>
            </a:br>
            <a:r>
              <a:rPr lang="en-US" dirty="0"/>
              <a:t>- could be the beginning of poly and </a:t>
            </a:r>
            <a:r>
              <a:rPr lang="en-US" dirty="0" err="1"/>
              <a:t>oligo</a:t>
            </a:r>
            <a:r>
              <a:rPr lang="en-US" dirty="0"/>
              <a:t> arthritis </a:t>
            </a:r>
            <a:endParaRPr lang="ar-JO" dirty="0"/>
          </a:p>
        </p:txBody>
      </p:sp>
      <p:sp>
        <p:nvSpPr>
          <p:cNvPr id="3" name="TextBox 2"/>
          <p:cNvSpPr txBox="1"/>
          <p:nvPr/>
        </p:nvSpPr>
        <p:spPr>
          <a:xfrm>
            <a:off x="406400" y="3048000"/>
            <a:ext cx="11277600" cy="1477328"/>
          </a:xfrm>
          <a:prstGeom prst="rect">
            <a:avLst/>
          </a:prstGeom>
          <a:noFill/>
        </p:spPr>
        <p:txBody>
          <a:bodyPr wrap="square" rtlCol="1">
            <a:spAutoFit/>
          </a:bodyPr>
          <a:lstStyle/>
          <a:p>
            <a:r>
              <a:rPr lang="en-US" dirty="0"/>
              <a:t>Gout                                                </a:t>
            </a:r>
            <a:r>
              <a:rPr lang="en-US" dirty="0" err="1"/>
              <a:t>psudo</a:t>
            </a:r>
            <a:r>
              <a:rPr lang="en-US" dirty="0"/>
              <a:t> </a:t>
            </a:r>
          </a:p>
          <a:p>
            <a:r>
              <a:rPr lang="en-US" dirty="0"/>
              <a:t>Younger                                           older </a:t>
            </a:r>
            <a:br>
              <a:rPr lang="en-US" dirty="0"/>
            </a:br>
            <a:r>
              <a:rPr lang="en-US" dirty="0"/>
              <a:t>almost never in </a:t>
            </a:r>
          </a:p>
          <a:p>
            <a:r>
              <a:rPr lang="en-US" dirty="0"/>
              <a:t>Female in  reproductive age           f=m</a:t>
            </a:r>
            <a:br>
              <a:rPr lang="en-US" dirty="0"/>
            </a:br>
            <a:r>
              <a:rPr lang="en-US" dirty="0"/>
              <a:t>in first MTP                                        </a:t>
            </a:r>
            <a:r>
              <a:rPr lang="en-US" dirty="0" err="1"/>
              <a:t>polyarticular</a:t>
            </a:r>
            <a:r>
              <a:rPr lang="en-US" dirty="0"/>
              <a:t> / knees /shoulder / wrist /</a:t>
            </a:r>
            <a:r>
              <a:rPr lang="en-US" dirty="0" err="1"/>
              <a:t>symphisis</a:t>
            </a:r>
            <a:r>
              <a:rPr lang="en-US" dirty="0"/>
              <a:t> pubis </a:t>
            </a:r>
            <a:endParaRPr lang="ar-JO" dirty="0"/>
          </a:p>
        </p:txBody>
      </p:sp>
      <p:sp>
        <p:nvSpPr>
          <p:cNvPr id="4" name="TextBox 3"/>
          <p:cNvSpPr txBox="1"/>
          <p:nvPr/>
        </p:nvSpPr>
        <p:spPr>
          <a:xfrm>
            <a:off x="406400" y="5105400"/>
            <a:ext cx="10871200" cy="923330"/>
          </a:xfrm>
          <a:prstGeom prst="rect">
            <a:avLst/>
          </a:prstGeom>
          <a:noFill/>
        </p:spPr>
        <p:txBody>
          <a:bodyPr wrap="square" rtlCol="1">
            <a:spAutoFit/>
          </a:bodyPr>
          <a:lstStyle/>
          <a:p>
            <a:r>
              <a:rPr lang="en-US" dirty="0"/>
              <a:t>Septic arthritis : culture 95% positive</a:t>
            </a:r>
            <a:br>
              <a:rPr lang="en-US" dirty="0"/>
            </a:br>
            <a:r>
              <a:rPr lang="en-US" dirty="0"/>
              <a:t/>
            </a:r>
            <a:br>
              <a:rPr lang="en-US" dirty="0"/>
            </a:br>
            <a:r>
              <a:rPr lang="en-US" dirty="0"/>
              <a:t>when we have –</a:t>
            </a:r>
            <a:r>
              <a:rPr lang="en-US" dirty="0" err="1"/>
              <a:t>ve</a:t>
            </a:r>
            <a:r>
              <a:rPr lang="en-US" dirty="0"/>
              <a:t> culture ? 1. partially treated 2. fastidious organism &lt; </a:t>
            </a:r>
            <a:r>
              <a:rPr lang="en-US" dirty="0" err="1"/>
              <a:t>tb</a:t>
            </a:r>
            <a:r>
              <a:rPr lang="en-US" dirty="0"/>
              <a:t> . </a:t>
            </a:r>
            <a:r>
              <a:rPr lang="en-US" dirty="0" err="1"/>
              <a:t>Anerobs</a:t>
            </a:r>
            <a:r>
              <a:rPr lang="en-US" dirty="0"/>
              <a:t> &gt;  </a:t>
            </a:r>
            <a:endParaRPr lang="ar-JO" dirty="0"/>
          </a:p>
        </p:txBody>
      </p:sp>
    </p:spTree>
    <p:extLst>
      <p:ext uri="{BB962C8B-B14F-4D97-AF65-F5344CB8AC3E}">
        <p14:creationId xmlns:p14="http://schemas.microsoft.com/office/powerpoint/2010/main" val="247057416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
          <p:cNvGraphicFramePr>
            <a:graphicFrameLocks noGrp="1" noChangeAspect="1"/>
          </p:cNvGraphicFramePr>
          <p:nvPr>
            <p:ph/>
          </p:nvPr>
        </p:nvGraphicFramePr>
        <p:xfrm>
          <a:off x="1" y="228600"/>
          <a:ext cx="13093401" cy="6247640"/>
        </p:xfrm>
        <a:graphic>
          <a:graphicData uri="http://schemas.openxmlformats.org/presentationml/2006/ole">
            <mc:AlternateContent xmlns:mc="http://schemas.openxmlformats.org/markup-compatibility/2006">
              <mc:Choice xmlns:v="urn:schemas-microsoft-com:vml" Requires="v">
                <p:oleObj spid="_x0000_s3090" name="Bitmap Image" r:id="rId3" imgW="5733333" imgH="3648584" progId="PBrush">
                  <p:embed/>
                </p:oleObj>
              </mc:Choice>
              <mc:Fallback>
                <p:oleObj name="Bitmap Image" r:id="rId3" imgW="5733333" imgH="3648584" progId="PBrush">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28600"/>
                        <a:ext cx="13093401" cy="624764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Right Arrow 3"/>
          <p:cNvSpPr/>
          <p:nvPr/>
        </p:nvSpPr>
        <p:spPr>
          <a:xfrm>
            <a:off x="-863600" y="1752600"/>
            <a:ext cx="8636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a:p>
        </p:txBody>
      </p:sp>
      <p:sp>
        <p:nvSpPr>
          <p:cNvPr id="5" name="Right Arrow 4"/>
          <p:cNvSpPr/>
          <p:nvPr/>
        </p:nvSpPr>
        <p:spPr>
          <a:xfrm>
            <a:off x="-1016000" y="3200400"/>
            <a:ext cx="1422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dirty="0">
              <a:solidFill>
                <a:srgbClr val="FF0000"/>
              </a:solidFill>
            </a:endParaRPr>
          </a:p>
        </p:txBody>
      </p:sp>
      <p:sp>
        <p:nvSpPr>
          <p:cNvPr id="6" name="Right Arrow 5"/>
          <p:cNvSpPr/>
          <p:nvPr/>
        </p:nvSpPr>
        <p:spPr>
          <a:xfrm>
            <a:off x="-508000" y="2209800"/>
            <a:ext cx="8128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a:p>
        </p:txBody>
      </p:sp>
      <p:sp>
        <p:nvSpPr>
          <p:cNvPr id="7" name="Right Arrow 6"/>
          <p:cNvSpPr/>
          <p:nvPr/>
        </p:nvSpPr>
        <p:spPr>
          <a:xfrm>
            <a:off x="-3149600" y="5257800"/>
            <a:ext cx="3539744" cy="637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a:t>Lower = </a:t>
            </a:r>
            <a:r>
              <a:rPr lang="en-US" dirty="0" err="1"/>
              <a:t>inflamatoryy</a:t>
            </a:r>
            <a:r>
              <a:rPr lang="en-US" dirty="0"/>
              <a:t> / bacterial </a:t>
            </a:r>
            <a:endParaRPr lang="ar-JO" dirty="0"/>
          </a:p>
        </p:txBody>
      </p:sp>
    </p:spTree>
    <p:extLst>
      <p:ext uri="{BB962C8B-B14F-4D97-AF65-F5344CB8AC3E}">
        <p14:creationId xmlns:p14="http://schemas.microsoft.com/office/powerpoint/2010/main" val="3914784968"/>
      </p:ext>
    </p:extLst>
  </p:cSld>
  <p:clrMapOvr>
    <a:masterClrMapping/>
  </p:clrMapOvr>
  <p:transition>
    <p:random/>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3"/>
          <p:cNvPicPr>
            <a:picLocks noGrp="1" noChangeAspect="1" noChangeArrowheads="1"/>
          </p:cNvPicPr>
          <p:nvPr>
            <p:ph idx="1"/>
          </p:nvPr>
        </p:nvPicPr>
        <p:blipFill>
          <a:blip r:embed="rId2" cstate="print"/>
          <a:srcRect l="23490" t="28622" r="22228" b="19186"/>
          <a:stretch>
            <a:fillRect/>
          </a:stretch>
        </p:blipFill>
        <p:spPr>
          <a:xfrm>
            <a:off x="1422400" y="1529316"/>
            <a:ext cx="9855200" cy="5328684"/>
          </a:xfrm>
        </p:spPr>
      </p:pic>
      <p:sp>
        <p:nvSpPr>
          <p:cNvPr id="3" name="TextBox 2"/>
          <p:cNvSpPr txBox="1"/>
          <p:nvPr/>
        </p:nvSpPr>
        <p:spPr>
          <a:xfrm>
            <a:off x="0" y="1"/>
            <a:ext cx="12192000" cy="1015663"/>
          </a:xfrm>
          <a:prstGeom prst="rect">
            <a:avLst/>
          </a:prstGeom>
          <a:noFill/>
        </p:spPr>
        <p:txBody>
          <a:bodyPr wrap="square" rtlCol="0">
            <a:spAutoFit/>
          </a:bodyPr>
          <a:lstStyle/>
          <a:p>
            <a:r>
              <a:rPr lang="en-US" sz="2000" dirty="0"/>
              <a:t>Intracellular needle shaped crystals – </a:t>
            </a:r>
            <a:r>
              <a:rPr lang="en-US" sz="2000" dirty="0" err="1"/>
              <a:t>tis</a:t>
            </a:r>
            <a:r>
              <a:rPr lang="en-US" sz="2000" dirty="0"/>
              <a:t> the cause of arthritis  almost </a:t>
            </a:r>
            <a:r>
              <a:rPr lang="en-US" sz="2000" dirty="0" err="1"/>
              <a:t>pathgnomonic</a:t>
            </a:r>
            <a:r>
              <a:rPr lang="en-US" sz="2000" dirty="0"/>
              <a:t> for gout arthritis </a:t>
            </a:r>
          </a:p>
          <a:p>
            <a:endParaRPr lang="en-US" sz="2000" dirty="0"/>
          </a:p>
          <a:p>
            <a:r>
              <a:rPr lang="en-US" sz="2000" dirty="0"/>
              <a:t>If it is extracellular we cannot say that it is “the crystals” are the cause of arthritis . </a:t>
            </a:r>
          </a:p>
        </p:txBody>
      </p:sp>
    </p:spTree>
    <p:extLst>
      <p:ext uri="{BB962C8B-B14F-4D97-AF65-F5344CB8AC3E}">
        <p14:creationId xmlns:p14="http://schemas.microsoft.com/office/powerpoint/2010/main" val="2361749503"/>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3"/>
          <p:cNvPicPr>
            <a:picLocks noGrp="1" noChangeAspect="1" noChangeArrowheads="1"/>
          </p:cNvPicPr>
          <p:nvPr>
            <p:ph idx="1"/>
          </p:nvPr>
        </p:nvPicPr>
        <p:blipFill>
          <a:blip r:embed="rId2" cstate="print"/>
          <a:srcRect l="28540" t="31989" r="27277" b="22553"/>
          <a:stretch>
            <a:fillRect/>
          </a:stretch>
        </p:blipFill>
        <p:spPr>
          <a:xfrm>
            <a:off x="1625600" y="1508760"/>
            <a:ext cx="9245600" cy="5349240"/>
          </a:xfrm>
        </p:spPr>
      </p:pic>
      <p:sp>
        <p:nvSpPr>
          <p:cNvPr id="3" name="TextBox 2"/>
          <p:cNvSpPr txBox="1"/>
          <p:nvPr/>
        </p:nvSpPr>
        <p:spPr>
          <a:xfrm>
            <a:off x="0" y="304800"/>
            <a:ext cx="12192000" cy="1107996"/>
          </a:xfrm>
          <a:prstGeom prst="rect">
            <a:avLst/>
          </a:prstGeom>
          <a:noFill/>
        </p:spPr>
        <p:txBody>
          <a:bodyPr wrap="square" rtlCol="0">
            <a:spAutoFit/>
          </a:bodyPr>
          <a:lstStyle/>
          <a:p>
            <a:r>
              <a:rPr lang="en-US" sz="2200" dirty="0"/>
              <a:t>Polarized light microscopy </a:t>
            </a:r>
          </a:p>
          <a:p>
            <a:r>
              <a:rPr lang="en-US" sz="2200" b="1" dirty="0"/>
              <a:t>-</a:t>
            </a:r>
            <a:r>
              <a:rPr lang="en-US" sz="2200" b="1" dirty="0" err="1"/>
              <a:t>ve</a:t>
            </a:r>
            <a:r>
              <a:rPr lang="en-US" sz="2200" b="1" dirty="0"/>
              <a:t> </a:t>
            </a:r>
            <a:r>
              <a:rPr lang="en-US" sz="2200" b="1" dirty="0" err="1"/>
              <a:t>birefringent</a:t>
            </a:r>
            <a:r>
              <a:rPr lang="en-US" sz="2200" b="1" dirty="0"/>
              <a:t> </a:t>
            </a:r>
          </a:p>
          <a:p>
            <a:r>
              <a:rPr lang="en-US" sz="2200" dirty="0"/>
              <a:t>Black sky appearance </a:t>
            </a:r>
          </a:p>
        </p:txBody>
      </p:sp>
    </p:spTree>
    <p:extLst>
      <p:ext uri="{BB962C8B-B14F-4D97-AF65-F5344CB8AC3E}">
        <p14:creationId xmlns:p14="http://schemas.microsoft.com/office/powerpoint/2010/main" val="3339438566"/>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3"/>
          <p:cNvPicPr>
            <a:picLocks noGrp="1" noChangeAspect="1" noChangeArrowheads="1"/>
          </p:cNvPicPr>
          <p:nvPr>
            <p:ph idx="1"/>
          </p:nvPr>
        </p:nvPicPr>
        <p:blipFill>
          <a:blip r:embed="rId2" cstate="print"/>
          <a:srcRect l="28540" t="35356" r="27277" b="25921"/>
          <a:stretch>
            <a:fillRect/>
          </a:stretch>
        </p:blipFill>
        <p:spPr>
          <a:xfrm>
            <a:off x="1117600" y="1676401"/>
            <a:ext cx="9364869" cy="4615543"/>
          </a:xfrm>
        </p:spPr>
      </p:pic>
      <p:sp>
        <p:nvSpPr>
          <p:cNvPr id="3" name="TextBox 2"/>
          <p:cNvSpPr txBox="1"/>
          <p:nvPr/>
        </p:nvSpPr>
        <p:spPr>
          <a:xfrm>
            <a:off x="0" y="228601"/>
            <a:ext cx="12192000" cy="769441"/>
          </a:xfrm>
          <a:prstGeom prst="rect">
            <a:avLst/>
          </a:prstGeom>
          <a:noFill/>
        </p:spPr>
        <p:txBody>
          <a:bodyPr wrap="square" rtlCol="0">
            <a:spAutoFit/>
          </a:bodyPr>
          <a:lstStyle/>
          <a:p>
            <a:r>
              <a:rPr lang="en-US" sz="2200" dirty="0" err="1"/>
              <a:t>Inracellular</a:t>
            </a:r>
            <a:r>
              <a:rPr lang="en-US" sz="2200" dirty="0"/>
              <a:t> , yellow , -</a:t>
            </a:r>
            <a:r>
              <a:rPr lang="en-US" sz="2200" dirty="0" err="1"/>
              <a:t>ve</a:t>
            </a:r>
            <a:r>
              <a:rPr lang="en-US" sz="2200" dirty="0"/>
              <a:t> </a:t>
            </a:r>
            <a:r>
              <a:rPr lang="en-US" sz="2200" dirty="0" err="1"/>
              <a:t>birefringent</a:t>
            </a:r>
            <a:r>
              <a:rPr lang="en-US" sz="2200" dirty="0"/>
              <a:t> , needle shaped </a:t>
            </a:r>
            <a:r>
              <a:rPr lang="en-US" sz="2200" dirty="0">
                <a:solidFill>
                  <a:srgbClr val="FF0000"/>
                </a:solidFill>
              </a:rPr>
              <a:t>, parallel to the axis </a:t>
            </a:r>
          </a:p>
          <a:p>
            <a:r>
              <a:rPr lang="en-US" sz="2200" dirty="0">
                <a:solidFill>
                  <a:srgbClr val="FF0000"/>
                </a:solidFill>
              </a:rPr>
              <a:t>* Mostly Gout</a:t>
            </a:r>
          </a:p>
        </p:txBody>
      </p:sp>
    </p:spTree>
    <p:extLst>
      <p:ext uri="{BB962C8B-B14F-4D97-AF65-F5344CB8AC3E}">
        <p14:creationId xmlns:p14="http://schemas.microsoft.com/office/powerpoint/2010/main" val="3186797591"/>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3"/>
          <p:cNvPicPr>
            <a:picLocks noGrp="1" noChangeAspect="1" noChangeArrowheads="1"/>
          </p:cNvPicPr>
          <p:nvPr>
            <p:ph idx="1"/>
          </p:nvPr>
        </p:nvPicPr>
        <p:blipFill>
          <a:blip r:embed="rId2" cstate="print"/>
          <a:srcRect l="32327" t="29114" r="32327" b="22553"/>
          <a:stretch>
            <a:fillRect/>
          </a:stretch>
        </p:blipFill>
        <p:spPr>
          <a:xfrm>
            <a:off x="3048000" y="1219200"/>
            <a:ext cx="6604000" cy="5078186"/>
          </a:xfrm>
        </p:spPr>
      </p:pic>
      <p:sp>
        <p:nvSpPr>
          <p:cNvPr id="3" name="TextBox 2"/>
          <p:cNvSpPr txBox="1"/>
          <p:nvPr/>
        </p:nvSpPr>
        <p:spPr>
          <a:xfrm>
            <a:off x="0" y="228601"/>
            <a:ext cx="12192000" cy="430887"/>
          </a:xfrm>
          <a:prstGeom prst="rect">
            <a:avLst/>
          </a:prstGeom>
          <a:noFill/>
        </p:spPr>
        <p:txBody>
          <a:bodyPr wrap="square" rtlCol="0">
            <a:spAutoFit/>
          </a:bodyPr>
          <a:lstStyle/>
          <a:p>
            <a:r>
              <a:rPr lang="en-US" sz="2200" dirty="0"/>
              <a:t>Intracellular ,</a:t>
            </a:r>
            <a:r>
              <a:rPr lang="en-US" sz="2200" dirty="0" err="1"/>
              <a:t>Perpindecular</a:t>
            </a:r>
            <a:r>
              <a:rPr lang="en-US" sz="2200" dirty="0"/>
              <a:t> to the axis , </a:t>
            </a:r>
            <a:r>
              <a:rPr lang="en-US" sz="2200" b="1" dirty="0">
                <a:solidFill>
                  <a:schemeClr val="tx2">
                    <a:lumMod val="60000"/>
                    <a:lumOff val="40000"/>
                  </a:schemeClr>
                </a:solidFill>
              </a:rPr>
              <a:t>blue</a:t>
            </a:r>
            <a:r>
              <a:rPr lang="en-US" sz="2200" dirty="0"/>
              <a:t> </a:t>
            </a:r>
          </a:p>
        </p:txBody>
      </p:sp>
    </p:spTree>
    <p:extLst>
      <p:ext uri="{BB962C8B-B14F-4D97-AF65-F5344CB8AC3E}">
        <p14:creationId xmlns:p14="http://schemas.microsoft.com/office/powerpoint/2010/main" val="123281676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xmlns="" id="{4B3AEC0C-9E97-4696-9F8B-0E684138EB35}"/>
              </a:ext>
            </a:extLst>
          </p:cNvPr>
          <p:cNvSpPr>
            <a:spLocks noGrp="1" noChangeArrowheads="1"/>
          </p:cNvSpPr>
          <p:nvPr>
            <p:ph type="title"/>
          </p:nvPr>
        </p:nvSpPr>
        <p:spPr>
          <a:noFill/>
        </p:spPr>
        <p:txBody>
          <a:bodyPr/>
          <a:lstStyle/>
          <a:p>
            <a:r>
              <a:rPr lang="en-US" altLang="en-US" sz="4000"/>
              <a:t>RENAL--ACUTE RENAL FAILURE</a:t>
            </a:r>
            <a:endParaRPr lang="en-US" altLang="en-US" sz="3600"/>
          </a:p>
        </p:txBody>
      </p:sp>
      <p:sp>
        <p:nvSpPr>
          <p:cNvPr id="18435" name="Rectangle 3">
            <a:extLst>
              <a:ext uri="{FF2B5EF4-FFF2-40B4-BE49-F238E27FC236}">
                <a16:creationId xmlns:a16="http://schemas.microsoft.com/office/drawing/2014/main" xmlns="" id="{EEA42ADA-5B2A-4E69-B6A4-D8E1739992E0}"/>
              </a:ext>
            </a:extLst>
          </p:cNvPr>
          <p:cNvSpPr>
            <a:spLocks noGrp="1" noChangeArrowheads="1"/>
          </p:cNvSpPr>
          <p:nvPr>
            <p:ph type="body" idx="1"/>
          </p:nvPr>
        </p:nvSpPr>
        <p:spPr>
          <a:xfrm>
            <a:off x="2209800" y="2057400"/>
            <a:ext cx="7772400" cy="4114800"/>
          </a:xfrm>
          <a:noFill/>
        </p:spPr>
        <p:txBody>
          <a:bodyPr/>
          <a:lstStyle/>
          <a:p>
            <a:r>
              <a:rPr lang="en-US" altLang="en-US" b="1"/>
              <a:t>GLOMERULAR DISEASE</a:t>
            </a:r>
          </a:p>
          <a:p>
            <a:pPr lvl="1"/>
            <a:r>
              <a:rPr lang="en-US" altLang="en-US" b="1"/>
              <a:t>ACUTE GLOMERULONEPHRITIS</a:t>
            </a:r>
            <a:endParaRPr lang="en-US" altLang="en-US"/>
          </a:p>
          <a:p>
            <a:pPr lvl="2"/>
            <a:r>
              <a:rPr lang="en-US" altLang="en-US" sz="2800"/>
              <a:t>POST INFECTIOUS  GN</a:t>
            </a:r>
          </a:p>
          <a:p>
            <a:pPr lvl="2"/>
            <a:r>
              <a:rPr lang="en-US" altLang="en-US" sz="2800"/>
              <a:t>CRESCENTIC GN</a:t>
            </a:r>
          </a:p>
          <a:p>
            <a:pPr lvl="3"/>
            <a:r>
              <a:rPr lang="en-US" altLang="en-US" sz="2400" i="1"/>
              <a:t>ANCA  POSITIVE DISEASES</a:t>
            </a:r>
            <a:endParaRPr lang="en-US" altLang="en-US" sz="2400"/>
          </a:p>
          <a:p>
            <a:pPr lvl="2"/>
            <a:r>
              <a:rPr lang="en-US" altLang="en-US" sz="2800"/>
              <a:t>GOODPASTURE’S  DIS.</a:t>
            </a:r>
            <a:r>
              <a:rPr lang="en-US" altLang="en-US" sz="2800" i="1"/>
              <a:t>   </a:t>
            </a:r>
          </a:p>
          <a:p>
            <a:pPr lvl="3"/>
            <a:r>
              <a:rPr lang="en-US" altLang="en-US" sz="2400" i="1"/>
              <a:t>ANTI- GLOMERULAR BASEMENT ANTIBODY</a:t>
            </a:r>
          </a:p>
        </p:txBody>
      </p:sp>
    </p:spTree>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defRPr/>
            </a:pPr>
            <a:r>
              <a:rPr lang="en-US"/>
              <a:t>CPPD</a:t>
            </a:r>
          </a:p>
        </p:txBody>
      </p:sp>
      <p:sp>
        <p:nvSpPr>
          <p:cNvPr id="49155" name="Rectangle 3"/>
          <p:cNvSpPr>
            <a:spLocks noGrp="1" noChangeArrowheads="1"/>
          </p:cNvSpPr>
          <p:nvPr>
            <p:ph idx="1"/>
          </p:nvPr>
        </p:nvSpPr>
        <p:spPr>
          <a:xfrm>
            <a:off x="914400" y="1981200"/>
            <a:ext cx="10769600" cy="4648200"/>
          </a:xfrm>
        </p:spPr>
        <p:txBody>
          <a:bodyPr>
            <a:normAutofit/>
          </a:bodyPr>
          <a:lstStyle/>
          <a:p>
            <a:pPr eaLnBrk="1" hangingPunct="1">
              <a:lnSpc>
                <a:spcPct val="90000"/>
              </a:lnSpc>
            </a:pPr>
            <a:r>
              <a:rPr lang="en-US" dirty="0"/>
              <a:t>Calcium pyrophosphate deposition disease</a:t>
            </a:r>
          </a:p>
          <a:p>
            <a:pPr eaLnBrk="1" hangingPunct="1">
              <a:lnSpc>
                <a:spcPct val="90000"/>
              </a:lnSpc>
            </a:pPr>
            <a:r>
              <a:rPr lang="en-US" dirty="0"/>
              <a:t>Can be confused with septic arthritis.</a:t>
            </a:r>
          </a:p>
          <a:p>
            <a:pPr eaLnBrk="1" hangingPunct="1">
              <a:lnSpc>
                <a:spcPct val="90000"/>
              </a:lnSpc>
            </a:pPr>
            <a:r>
              <a:rPr lang="en-US" dirty="0">
                <a:solidFill>
                  <a:srgbClr val="FF0000"/>
                </a:solidFill>
              </a:rPr>
              <a:t>Modes of presentation:</a:t>
            </a:r>
          </a:p>
          <a:p>
            <a:pPr eaLnBrk="1" hangingPunct="1">
              <a:lnSpc>
                <a:spcPct val="90000"/>
              </a:lnSpc>
              <a:buFont typeface="Wingdings" pitchFamily="2" charset="2"/>
              <a:buNone/>
            </a:pPr>
            <a:r>
              <a:rPr lang="en-US" dirty="0">
                <a:solidFill>
                  <a:srgbClr val="FF0000"/>
                </a:solidFill>
              </a:rPr>
              <a:t>             -A symptomatic: most common</a:t>
            </a:r>
          </a:p>
          <a:p>
            <a:pPr eaLnBrk="1" hangingPunct="1">
              <a:lnSpc>
                <a:spcPct val="90000"/>
              </a:lnSpc>
              <a:buFont typeface="Wingdings" pitchFamily="2" charset="2"/>
              <a:buNone/>
            </a:pPr>
            <a:r>
              <a:rPr lang="en-US" dirty="0">
                <a:solidFill>
                  <a:srgbClr val="FF0000"/>
                </a:solidFill>
              </a:rPr>
              <a:t>             -</a:t>
            </a:r>
            <a:r>
              <a:rPr lang="en-US" dirty="0" err="1">
                <a:solidFill>
                  <a:srgbClr val="FF0000"/>
                </a:solidFill>
              </a:rPr>
              <a:t>Pseudogout</a:t>
            </a:r>
            <a:r>
              <a:rPr lang="en-US" dirty="0">
                <a:solidFill>
                  <a:srgbClr val="FF0000"/>
                </a:solidFill>
              </a:rPr>
              <a:t>.</a:t>
            </a:r>
          </a:p>
          <a:p>
            <a:pPr eaLnBrk="1" hangingPunct="1">
              <a:lnSpc>
                <a:spcPct val="90000"/>
              </a:lnSpc>
              <a:buFont typeface="Wingdings" pitchFamily="2" charset="2"/>
              <a:buNone/>
            </a:pPr>
            <a:r>
              <a:rPr lang="en-US" dirty="0">
                <a:solidFill>
                  <a:srgbClr val="FF0000"/>
                </a:solidFill>
              </a:rPr>
              <a:t>             -</a:t>
            </a:r>
            <a:r>
              <a:rPr lang="en-US" dirty="0" err="1">
                <a:solidFill>
                  <a:srgbClr val="FF0000"/>
                </a:solidFill>
              </a:rPr>
              <a:t>Pseudorheumatoid</a:t>
            </a:r>
            <a:r>
              <a:rPr lang="en-US" dirty="0">
                <a:solidFill>
                  <a:srgbClr val="FF0000"/>
                </a:solidFill>
              </a:rPr>
              <a:t>.</a:t>
            </a:r>
          </a:p>
          <a:p>
            <a:pPr eaLnBrk="1" hangingPunct="1">
              <a:lnSpc>
                <a:spcPct val="90000"/>
              </a:lnSpc>
              <a:buFont typeface="Wingdings" pitchFamily="2" charset="2"/>
              <a:buNone/>
            </a:pPr>
            <a:r>
              <a:rPr lang="en-US" dirty="0">
                <a:solidFill>
                  <a:srgbClr val="FF0000"/>
                </a:solidFill>
              </a:rPr>
              <a:t>             -</a:t>
            </a:r>
            <a:r>
              <a:rPr lang="en-US" dirty="0" err="1">
                <a:solidFill>
                  <a:srgbClr val="FF0000"/>
                </a:solidFill>
              </a:rPr>
              <a:t>Pseudoosteoarthritis</a:t>
            </a:r>
            <a:endParaRPr lang="en-US" dirty="0">
              <a:solidFill>
                <a:srgbClr val="FF0000"/>
              </a:solidFill>
            </a:endParaRPr>
          </a:p>
          <a:p>
            <a:pPr eaLnBrk="1" hangingPunct="1">
              <a:lnSpc>
                <a:spcPct val="90000"/>
              </a:lnSpc>
              <a:buFont typeface="Wingdings" pitchFamily="2" charset="2"/>
              <a:buNone/>
            </a:pPr>
            <a:r>
              <a:rPr lang="en-US" dirty="0">
                <a:solidFill>
                  <a:srgbClr val="FF0000"/>
                </a:solidFill>
              </a:rPr>
              <a:t>             -</a:t>
            </a:r>
            <a:r>
              <a:rPr lang="en-US" dirty="0" err="1">
                <a:solidFill>
                  <a:srgbClr val="FF0000"/>
                </a:solidFill>
              </a:rPr>
              <a:t>Pseudoneuropathic</a:t>
            </a:r>
            <a:r>
              <a:rPr lang="en-US" dirty="0">
                <a:solidFill>
                  <a:srgbClr val="FF0000"/>
                </a:solidFill>
              </a:rPr>
              <a:t> joint &lt;</a:t>
            </a:r>
            <a:r>
              <a:rPr lang="en-US" dirty="0" err="1">
                <a:solidFill>
                  <a:srgbClr val="FF0000"/>
                </a:solidFill>
              </a:rPr>
              <a:t>eg.psudocharcot</a:t>
            </a:r>
            <a:r>
              <a:rPr lang="en-US" dirty="0">
                <a:solidFill>
                  <a:srgbClr val="FF0000"/>
                </a:solidFill>
              </a:rPr>
              <a:t> joint &gt; </a:t>
            </a:r>
          </a:p>
        </p:txBody>
      </p:sp>
    </p:spTree>
    <p:extLst>
      <p:ext uri="{BB962C8B-B14F-4D97-AF65-F5344CB8AC3E}">
        <p14:creationId xmlns:p14="http://schemas.microsoft.com/office/powerpoint/2010/main" val="40434631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 calcmode="lin" valueType="num">
                                      <p:cBhvr additive="base">
                                        <p:cTn id="7" dur="500" fill="hold"/>
                                        <p:tgtEl>
                                          <p:spTgt spid="4915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915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9155">
                                            <p:txEl>
                                              <p:pRg st="1" end="1"/>
                                            </p:txEl>
                                          </p:spTgt>
                                        </p:tgtEl>
                                        <p:attrNameLst>
                                          <p:attrName>style.visibility</p:attrName>
                                        </p:attrNameLst>
                                      </p:cBhvr>
                                      <p:to>
                                        <p:strVal val="visible"/>
                                      </p:to>
                                    </p:set>
                                    <p:anim calcmode="lin" valueType="num">
                                      <p:cBhvr additive="base">
                                        <p:cTn id="13" dur="500" fill="hold"/>
                                        <p:tgtEl>
                                          <p:spTgt spid="4915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915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9155">
                                            <p:txEl>
                                              <p:pRg st="2" end="2"/>
                                            </p:txEl>
                                          </p:spTgt>
                                        </p:tgtEl>
                                        <p:attrNameLst>
                                          <p:attrName>style.visibility</p:attrName>
                                        </p:attrNameLst>
                                      </p:cBhvr>
                                      <p:to>
                                        <p:strVal val="visible"/>
                                      </p:to>
                                    </p:set>
                                    <p:anim calcmode="lin" valueType="num">
                                      <p:cBhvr additive="base">
                                        <p:cTn id="19" dur="500" fill="hold"/>
                                        <p:tgtEl>
                                          <p:spTgt spid="4915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915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9155">
                                            <p:txEl>
                                              <p:pRg st="3" end="3"/>
                                            </p:txEl>
                                          </p:spTgt>
                                        </p:tgtEl>
                                        <p:attrNameLst>
                                          <p:attrName>style.visibility</p:attrName>
                                        </p:attrNameLst>
                                      </p:cBhvr>
                                      <p:to>
                                        <p:strVal val="visible"/>
                                      </p:to>
                                    </p:set>
                                    <p:anim calcmode="lin" valueType="num">
                                      <p:cBhvr additive="base">
                                        <p:cTn id="25" dur="500" fill="hold"/>
                                        <p:tgtEl>
                                          <p:spTgt spid="4915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915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9155">
                                            <p:txEl>
                                              <p:pRg st="4" end="4"/>
                                            </p:txEl>
                                          </p:spTgt>
                                        </p:tgtEl>
                                        <p:attrNameLst>
                                          <p:attrName>style.visibility</p:attrName>
                                        </p:attrNameLst>
                                      </p:cBhvr>
                                      <p:to>
                                        <p:strVal val="visible"/>
                                      </p:to>
                                    </p:set>
                                    <p:anim calcmode="lin" valueType="num">
                                      <p:cBhvr additive="base">
                                        <p:cTn id="31" dur="500" fill="hold"/>
                                        <p:tgtEl>
                                          <p:spTgt spid="4915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915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9155">
                                            <p:txEl>
                                              <p:pRg st="5" end="5"/>
                                            </p:txEl>
                                          </p:spTgt>
                                        </p:tgtEl>
                                        <p:attrNameLst>
                                          <p:attrName>style.visibility</p:attrName>
                                        </p:attrNameLst>
                                      </p:cBhvr>
                                      <p:to>
                                        <p:strVal val="visible"/>
                                      </p:to>
                                    </p:set>
                                    <p:anim calcmode="lin" valueType="num">
                                      <p:cBhvr additive="base">
                                        <p:cTn id="37" dur="500" fill="hold"/>
                                        <p:tgtEl>
                                          <p:spTgt spid="4915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915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9155">
                                            <p:txEl>
                                              <p:pRg st="6" end="6"/>
                                            </p:txEl>
                                          </p:spTgt>
                                        </p:tgtEl>
                                        <p:attrNameLst>
                                          <p:attrName>style.visibility</p:attrName>
                                        </p:attrNameLst>
                                      </p:cBhvr>
                                      <p:to>
                                        <p:strVal val="visible"/>
                                      </p:to>
                                    </p:set>
                                    <p:anim calcmode="lin" valueType="num">
                                      <p:cBhvr additive="base">
                                        <p:cTn id="43" dur="500" fill="hold"/>
                                        <p:tgtEl>
                                          <p:spTgt spid="4915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915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9155">
                                            <p:txEl>
                                              <p:pRg st="7" end="7"/>
                                            </p:txEl>
                                          </p:spTgt>
                                        </p:tgtEl>
                                        <p:attrNameLst>
                                          <p:attrName>style.visibility</p:attrName>
                                        </p:attrNameLst>
                                      </p:cBhvr>
                                      <p:to>
                                        <p:strVal val="visible"/>
                                      </p:to>
                                    </p:set>
                                    <p:anim calcmode="lin" valueType="num">
                                      <p:cBhvr additive="base">
                                        <p:cTn id="49" dur="500" fill="hold"/>
                                        <p:tgtEl>
                                          <p:spTgt spid="49155">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915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3"/>
          <p:cNvPicPr>
            <a:picLocks noGrp="1" noChangeAspect="1" noChangeArrowheads="1"/>
          </p:cNvPicPr>
          <p:nvPr>
            <p:ph idx="1"/>
          </p:nvPr>
        </p:nvPicPr>
        <p:blipFill>
          <a:blip r:embed="rId3" cstate="print"/>
          <a:srcRect l="27757" t="19444" r="28697" b="12308"/>
          <a:stretch>
            <a:fillRect/>
          </a:stretch>
        </p:blipFill>
        <p:spPr>
          <a:xfrm>
            <a:off x="3352800" y="2133600"/>
            <a:ext cx="8161867" cy="5111750"/>
          </a:xfrm>
        </p:spPr>
      </p:pic>
      <p:sp>
        <p:nvSpPr>
          <p:cNvPr id="4" name="TextBox 3"/>
          <p:cNvSpPr txBox="1"/>
          <p:nvPr/>
        </p:nvSpPr>
        <p:spPr>
          <a:xfrm>
            <a:off x="0" y="228601"/>
            <a:ext cx="12192000" cy="2800767"/>
          </a:xfrm>
          <a:prstGeom prst="rect">
            <a:avLst/>
          </a:prstGeom>
          <a:noFill/>
        </p:spPr>
        <p:txBody>
          <a:bodyPr wrap="square" rtlCol="0">
            <a:spAutoFit/>
          </a:bodyPr>
          <a:lstStyle/>
          <a:p>
            <a:r>
              <a:rPr lang="en-US" sz="2200" dirty="0"/>
              <a:t>Calcification</a:t>
            </a:r>
            <a:br>
              <a:rPr lang="en-US" sz="2200" dirty="0"/>
            </a:br>
            <a:r>
              <a:rPr lang="en-US" sz="2200" dirty="0" err="1"/>
              <a:t>chondrocalcinosis</a:t>
            </a:r>
            <a:r>
              <a:rPr lang="en-US" sz="2200" dirty="0"/>
              <a:t> – knees/ hips –</a:t>
            </a:r>
            <a:r>
              <a:rPr lang="en-US" sz="2200" b="1" dirty="0">
                <a:solidFill>
                  <a:srgbClr val="FF0000"/>
                </a:solidFill>
              </a:rPr>
              <a:t> </a:t>
            </a:r>
            <a:r>
              <a:rPr lang="en-US" sz="2200" b="1" dirty="0" err="1">
                <a:solidFill>
                  <a:srgbClr val="FF0000"/>
                </a:solidFill>
              </a:rPr>
              <a:t>psudogout</a:t>
            </a:r>
            <a:r>
              <a:rPr lang="en-US" sz="2200" b="1" dirty="0">
                <a:solidFill>
                  <a:srgbClr val="FF0000"/>
                </a:solidFill>
              </a:rPr>
              <a:t> </a:t>
            </a:r>
            <a:br>
              <a:rPr lang="en-US" sz="2200" b="1" dirty="0">
                <a:solidFill>
                  <a:srgbClr val="FF0000"/>
                </a:solidFill>
              </a:rPr>
            </a:br>
            <a:r>
              <a:rPr lang="en-US" sz="2200" b="1" dirty="0">
                <a:solidFill>
                  <a:srgbClr val="FF0000"/>
                </a:solidFill>
              </a:rPr>
              <a:t/>
            </a:r>
            <a:br>
              <a:rPr lang="en-US" sz="2200" b="1" dirty="0">
                <a:solidFill>
                  <a:srgbClr val="FF0000"/>
                </a:solidFill>
              </a:rPr>
            </a:br>
            <a:r>
              <a:rPr lang="en-US" sz="2200" b="1" dirty="0"/>
              <a:t>if female 50-55 </a:t>
            </a:r>
            <a:r>
              <a:rPr lang="en-US" sz="2200" b="1" dirty="0" err="1"/>
              <a:t>yo</a:t>
            </a:r>
            <a:r>
              <a:rPr lang="en-US" sz="2200" b="1" dirty="0"/>
              <a:t> ? – parathyroid level –primary hyper </a:t>
            </a:r>
            <a:r>
              <a:rPr lang="en-US" sz="2200" b="1" dirty="0" err="1"/>
              <a:t>parathyrpidism</a:t>
            </a:r>
            <a:endParaRPr lang="en-US" sz="2200" b="1" dirty="0"/>
          </a:p>
          <a:p>
            <a:r>
              <a:rPr lang="en-US" sz="2200" b="1" dirty="0"/>
              <a:t>-</a:t>
            </a:r>
            <a:r>
              <a:rPr lang="en-US" sz="2200" b="1" dirty="0" err="1"/>
              <a:t>hemochromatosis</a:t>
            </a:r>
            <a:r>
              <a:rPr lang="en-US" sz="2200" b="1" dirty="0"/>
              <a:t> , </a:t>
            </a:r>
            <a:r>
              <a:rPr lang="en-US" sz="2200" b="1" dirty="0" err="1"/>
              <a:t>ferritin</a:t>
            </a:r>
            <a:r>
              <a:rPr lang="en-US" sz="2200" b="1" dirty="0"/>
              <a:t/>
            </a:r>
            <a:br>
              <a:rPr lang="en-US" sz="2200" b="1" dirty="0"/>
            </a:br>
            <a:r>
              <a:rPr lang="en-US" sz="2200" b="1" dirty="0"/>
              <a:t> – phosphate level </a:t>
            </a:r>
          </a:p>
          <a:p>
            <a:r>
              <a:rPr lang="en-US" sz="2200" b="1" dirty="0"/>
              <a:t> </a:t>
            </a:r>
            <a:r>
              <a:rPr lang="en-US" sz="2200" b="1" dirty="0">
                <a:solidFill>
                  <a:srgbClr val="FF0000"/>
                </a:solidFill>
              </a:rPr>
              <a:t>  </a:t>
            </a:r>
          </a:p>
          <a:p>
            <a:endParaRPr lang="en-US" sz="2200" dirty="0"/>
          </a:p>
        </p:txBody>
      </p:sp>
    </p:spTree>
    <p:extLst>
      <p:ext uri="{BB962C8B-B14F-4D97-AF65-F5344CB8AC3E}">
        <p14:creationId xmlns:p14="http://schemas.microsoft.com/office/powerpoint/2010/main" val="2643596890"/>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3"/>
          <p:cNvPicPr>
            <a:picLocks noGrp="1" noChangeAspect="1" noChangeArrowheads="1"/>
          </p:cNvPicPr>
          <p:nvPr>
            <p:ph idx="1"/>
          </p:nvPr>
        </p:nvPicPr>
        <p:blipFill>
          <a:blip r:embed="rId2" cstate="print"/>
          <a:srcRect l="21283" t="35114" r="22162" b="17554"/>
          <a:stretch>
            <a:fillRect/>
          </a:stretch>
        </p:blipFill>
        <p:spPr>
          <a:xfrm>
            <a:off x="1200152" y="1752600"/>
            <a:ext cx="9264649" cy="4484688"/>
          </a:xfrm>
        </p:spPr>
      </p:pic>
      <p:sp>
        <p:nvSpPr>
          <p:cNvPr id="3" name="TextBox 2"/>
          <p:cNvSpPr txBox="1"/>
          <p:nvPr/>
        </p:nvSpPr>
        <p:spPr>
          <a:xfrm>
            <a:off x="711200" y="0"/>
            <a:ext cx="6400800" cy="1200329"/>
          </a:xfrm>
          <a:prstGeom prst="rect">
            <a:avLst/>
          </a:prstGeom>
          <a:noFill/>
        </p:spPr>
        <p:txBody>
          <a:bodyPr wrap="square" rtlCol="1">
            <a:spAutoFit/>
          </a:bodyPr>
          <a:lstStyle/>
          <a:p>
            <a:r>
              <a:rPr lang="en-US" dirty="0" err="1"/>
              <a:t>Psudogout</a:t>
            </a:r>
            <a:r>
              <a:rPr lang="en-US" dirty="0"/>
              <a:t> crystals ca pyrophosphate crystals</a:t>
            </a:r>
          </a:p>
          <a:p>
            <a:r>
              <a:rPr lang="en-US" dirty="0"/>
              <a:t>Short rods – rhomboid in shape </a:t>
            </a:r>
            <a:br>
              <a:rPr lang="en-US" dirty="0"/>
            </a:br>
            <a:r>
              <a:rPr lang="en-US" dirty="0"/>
              <a:t>exact the opposite of gout &gt; yellow –gold = </a:t>
            </a:r>
            <a:r>
              <a:rPr lang="en-US" dirty="0" err="1"/>
              <a:t>perpendicula</a:t>
            </a:r>
            <a:r>
              <a:rPr lang="en-US" dirty="0"/>
              <a:t/>
            </a:r>
            <a:br>
              <a:rPr lang="en-US" dirty="0"/>
            </a:br>
            <a:r>
              <a:rPr lang="en-US" dirty="0"/>
              <a:t>blue = r  parallel </a:t>
            </a:r>
            <a:endParaRPr lang="ar-JO" dirty="0"/>
          </a:p>
        </p:txBody>
      </p:sp>
    </p:spTree>
    <p:extLst>
      <p:ext uri="{BB962C8B-B14F-4D97-AF65-F5344CB8AC3E}">
        <p14:creationId xmlns:p14="http://schemas.microsoft.com/office/powerpoint/2010/main" val="547937418"/>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3"/>
          <p:cNvPicPr>
            <a:picLocks noGrp="1" noChangeAspect="1" noChangeArrowheads="1"/>
          </p:cNvPicPr>
          <p:nvPr>
            <p:ph idx="1"/>
          </p:nvPr>
        </p:nvPicPr>
        <p:blipFill>
          <a:blip r:embed="rId2" cstate="print"/>
          <a:srcRect l="25919" t="19444" r="26839" b="14082"/>
          <a:stretch>
            <a:fillRect/>
          </a:stretch>
        </p:blipFill>
        <p:spPr>
          <a:xfrm>
            <a:off x="1583267" y="620714"/>
            <a:ext cx="9120717" cy="5832475"/>
          </a:xfrm>
        </p:spPr>
      </p:pic>
      <p:sp>
        <p:nvSpPr>
          <p:cNvPr id="3" name="TextBox 2"/>
          <p:cNvSpPr txBox="1"/>
          <p:nvPr/>
        </p:nvSpPr>
        <p:spPr>
          <a:xfrm>
            <a:off x="406400" y="228600"/>
            <a:ext cx="3149600" cy="369332"/>
          </a:xfrm>
          <a:prstGeom prst="rect">
            <a:avLst/>
          </a:prstGeom>
          <a:noFill/>
        </p:spPr>
        <p:txBody>
          <a:bodyPr wrap="square" rtlCol="1">
            <a:spAutoFit/>
          </a:bodyPr>
          <a:lstStyle/>
          <a:p>
            <a:r>
              <a:rPr lang="en-US" dirty="0"/>
              <a:t>Investigation ?</a:t>
            </a:r>
            <a:endParaRPr lang="ar-JO" dirty="0"/>
          </a:p>
        </p:txBody>
      </p:sp>
    </p:spTree>
    <p:extLst>
      <p:ext uri="{BB962C8B-B14F-4D97-AF65-F5344CB8AC3E}">
        <p14:creationId xmlns:p14="http://schemas.microsoft.com/office/powerpoint/2010/main" val="2920862637"/>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Rheumatoid arthritis</a:t>
            </a:r>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a:blip r:embed="rId2" cstate="print"/>
          <a:srcRect/>
          <a:stretch>
            <a:fillRect/>
          </a:stretch>
        </p:blipFill>
        <p:spPr bwMode="auto">
          <a:xfrm>
            <a:off x="814918" y="1700214"/>
            <a:ext cx="10369549" cy="4897437"/>
          </a:xfrm>
          <a:prstGeom prst="rect">
            <a:avLst/>
          </a:prstGeom>
          <a:noFill/>
          <a:ln w="9525">
            <a:noFill/>
            <a:miter lim="800000"/>
            <a:headEnd/>
            <a:tailEnd/>
          </a:ln>
        </p:spPr>
      </p:pic>
    </p:spTree>
    <p:extLst>
      <p:ext uri="{BB962C8B-B14F-4D97-AF65-F5344CB8AC3E}">
        <p14:creationId xmlns:p14="http://schemas.microsoft.com/office/powerpoint/2010/main" val="161596785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p:cNvPicPr>
            <a:picLocks noGrp="1" noChangeAspect="1" noChangeArrowheads="1"/>
          </p:cNvPicPr>
          <p:nvPr>
            <p:ph idx="1"/>
          </p:nvPr>
        </p:nvPicPr>
        <p:blipFill>
          <a:blip r:embed="rId3" cstate="print"/>
          <a:srcRect l="20103" t="24768" r="19969" b="22723"/>
          <a:stretch>
            <a:fillRect/>
          </a:stretch>
        </p:blipFill>
        <p:spPr>
          <a:xfrm>
            <a:off x="4368800" y="0"/>
            <a:ext cx="7518400" cy="5029200"/>
          </a:xfrm>
        </p:spPr>
      </p:pic>
      <p:sp>
        <p:nvSpPr>
          <p:cNvPr id="3" name="TextBox 2"/>
          <p:cNvSpPr txBox="1"/>
          <p:nvPr/>
        </p:nvSpPr>
        <p:spPr>
          <a:xfrm>
            <a:off x="0" y="0"/>
            <a:ext cx="4165600" cy="5509200"/>
          </a:xfrm>
          <a:prstGeom prst="rect">
            <a:avLst/>
          </a:prstGeom>
          <a:noFill/>
        </p:spPr>
        <p:txBody>
          <a:bodyPr wrap="square" rtlCol="0">
            <a:spAutoFit/>
          </a:bodyPr>
          <a:lstStyle/>
          <a:p>
            <a:pPr>
              <a:buFont typeface="Arial" pitchFamily="34" charset="0"/>
              <a:buChar char="•"/>
            </a:pPr>
            <a:r>
              <a:rPr lang="en-US" sz="2200" dirty="0"/>
              <a:t>Bilateral </a:t>
            </a:r>
            <a:r>
              <a:rPr lang="en-US" sz="2200" dirty="0" err="1"/>
              <a:t>reticulonodular</a:t>
            </a:r>
            <a:r>
              <a:rPr lang="en-US" sz="2200" dirty="0"/>
              <a:t> bilateral </a:t>
            </a:r>
            <a:r>
              <a:rPr lang="en-US" sz="2200" dirty="0" err="1"/>
              <a:t>hilarlymphadenopathy</a:t>
            </a:r>
            <a:r>
              <a:rPr lang="en-US" sz="2200" dirty="0"/>
              <a:t> .</a:t>
            </a:r>
          </a:p>
          <a:p>
            <a:pPr>
              <a:buFont typeface="Arial" pitchFamily="34" charset="0"/>
              <a:buChar char="•"/>
            </a:pPr>
            <a:r>
              <a:rPr lang="en-US" sz="2200" dirty="0"/>
              <a:t>No </a:t>
            </a:r>
            <a:r>
              <a:rPr lang="en-US" sz="2200" dirty="0" err="1"/>
              <a:t>cardiomegaly</a:t>
            </a:r>
            <a:r>
              <a:rPr lang="en-US" sz="2200" dirty="0"/>
              <a:t> </a:t>
            </a:r>
            <a:r>
              <a:rPr lang="en-US" sz="2200" dirty="0">
                <a:sym typeface="Wingdings" pitchFamily="2" charset="2"/>
              </a:rPr>
              <a:t> then there is no pulmonary edema .</a:t>
            </a:r>
          </a:p>
          <a:p>
            <a:pPr>
              <a:buFont typeface="Arial" pitchFamily="34" charset="0"/>
              <a:buChar char="•"/>
            </a:pPr>
            <a:r>
              <a:rPr lang="en-US" sz="2200" dirty="0" err="1">
                <a:sym typeface="Wingdings" pitchFamily="2" charset="2"/>
              </a:rPr>
              <a:t>DDx</a:t>
            </a:r>
            <a:r>
              <a:rPr lang="en-US" sz="2200" dirty="0">
                <a:sym typeface="Wingdings" pitchFamily="2" charset="2"/>
              </a:rPr>
              <a:t> : 1.</a:t>
            </a:r>
            <a:r>
              <a:rPr lang="en-US" sz="2200" dirty="0">
                <a:solidFill>
                  <a:srgbClr val="FF0000"/>
                </a:solidFill>
                <a:sym typeface="Wingdings" pitchFamily="2" charset="2"/>
              </a:rPr>
              <a:t>Sarcoidosis (most common cause) , </a:t>
            </a:r>
            <a:r>
              <a:rPr lang="en-US" sz="2200" dirty="0">
                <a:sym typeface="Wingdings" pitchFamily="2" charset="2"/>
              </a:rPr>
              <a:t>2.interstitial lung disease , scleroderma – if accompanied with thick skin presentation - .</a:t>
            </a:r>
          </a:p>
          <a:p>
            <a:pPr>
              <a:buFont typeface="Arial" pitchFamily="34" charset="0"/>
              <a:buChar char="•"/>
            </a:pPr>
            <a:r>
              <a:rPr lang="en-US" sz="2200" dirty="0">
                <a:sym typeface="Wingdings" pitchFamily="2" charset="2"/>
              </a:rPr>
              <a:t>Some drugs can cause this presentation like </a:t>
            </a:r>
            <a:r>
              <a:rPr lang="en-US" sz="2200" dirty="0" err="1">
                <a:sym typeface="Wingdings" pitchFamily="2" charset="2"/>
              </a:rPr>
              <a:t>Methotrexate</a:t>
            </a:r>
            <a:r>
              <a:rPr lang="en-US" sz="2200" dirty="0">
                <a:sym typeface="Wingdings" pitchFamily="2" charset="2"/>
              </a:rPr>
              <a:t> . In </a:t>
            </a:r>
            <a:r>
              <a:rPr lang="en-US" sz="2200" dirty="0" err="1">
                <a:sym typeface="Wingdings" pitchFamily="2" charset="2"/>
              </a:rPr>
              <a:t>rhumatoid</a:t>
            </a:r>
            <a:endParaRPr lang="en-US" sz="2200" dirty="0">
              <a:sym typeface="Wingdings" pitchFamily="2" charset="2"/>
            </a:endParaRPr>
          </a:p>
          <a:p>
            <a:pPr>
              <a:buFont typeface="Arial" pitchFamily="34" charset="0"/>
              <a:buChar char="•"/>
            </a:pPr>
            <a:endParaRPr lang="en-US" sz="2200" dirty="0">
              <a:sym typeface="Wingdings" pitchFamily="2" charset="2"/>
            </a:endParaRPr>
          </a:p>
          <a:p>
            <a:pPr>
              <a:buFont typeface="Arial" pitchFamily="34" charset="0"/>
              <a:buChar char="•"/>
            </a:pPr>
            <a:r>
              <a:rPr lang="en-US" sz="2200" dirty="0">
                <a:sym typeface="Wingdings" pitchFamily="2" charset="2"/>
              </a:rPr>
              <a:t>30-35 </a:t>
            </a:r>
            <a:r>
              <a:rPr lang="en-US" sz="2200" dirty="0" err="1">
                <a:sym typeface="Wingdings" pitchFamily="2" charset="2"/>
              </a:rPr>
              <a:t>yo</a:t>
            </a:r>
            <a:r>
              <a:rPr lang="en-US" sz="2200" dirty="0">
                <a:sym typeface="Wingdings" pitchFamily="2" charset="2"/>
              </a:rPr>
              <a:t>  </a:t>
            </a:r>
            <a:br>
              <a:rPr lang="en-US" sz="2200" dirty="0">
                <a:sym typeface="Wingdings" pitchFamily="2" charset="2"/>
              </a:rPr>
            </a:br>
            <a:r>
              <a:rPr lang="en-US" sz="2200" dirty="0">
                <a:sym typeface="Wingdings" pitchFamily="2" charset="2"/>
              </a:rPr>
              <a:t>-occupation cause </a:t>
            </a:r>
            <a:br>
              <a:rPr lang="en-US" sz="2200" dirty="0">
                <a:sym typeface="Wingdings" pitchFamily="2" charset="2"/>
              </a:rPr>
            </a:br>
            <a:r>
              <a:rPr lang="en-US" sz="2200" dirty="0">
                <a:solidFill>
                  <a:srgbClr val="FF0000"/>
                </a:solidFill>
                <a:sym typeface="Wingdings" pitchFamily="2" charset="2"/>
              </a:rPr>
              <a:t>-scleroderma</a:t>
            </a:r>
            <a:endParaRPr lang="en-US" sz="2200" dirty="0">
              <a:solidFill>
                <a:srgbClr val="FF0000"/>
              </a:solidFill>
            </a:endParaRPr>
          </a:p>
        </p:txBody>
      </p:sp>
      <p:sp>
        <p:nvSpPr>
          <p:cNvPr id="4" name="TextBox 3"/>
          <p:cNvSpPr txBox="1"/>
          <p:nvPr/>
        </p:nvSpPr>
        <p:spPr>
          <a:xfrm>
            <a:off x="4064000" y="5181600"/>
            <a:ext cx="6908800" cy="923330"/>
          </a:xfrm>
          <a:prstGeom prst="rect">
            <a:avLst/>
          </a:prstGeom>
          <a:noFill/>
        </p:spPr>
        <p:txBody>
          <a:bodyPr wrap="square" rtlCol="1">
            <a:spAutoFit/>
          </a:bodyPr>
          <a:lstStyle/>
          <a:p>
            <a:r>
              <a:rPr lang="en-US" dirty="0" err="1"/>
              <a:t>Sarcoidosis</a:t>
            </a:r>
            <a:r>
              <a:rPr lang="en-US" dirty="0"/>
              <a:t> stages : 1</a:t>
            </a:r>
            <a:r>
              <a:rPr lang="en-US" baseline="30000" dirty="0"/>
              <a:t>st</a:t>
            </a:r>
            <a:r>
              <a:rPr lang="en-US" dirty="0"/>
              <a:t> </a:t>
            </a:r>
            <a:r>
              <a:rPr lang="en-US" dirty="0" err="1"/>
              <a:t>hailarlymphadenopathy</a:t>
            </a:r>
            <a:r>
              <a:rPr lang="en-US" dirty="0"/>
              <a:t> </a:t>
            </a:r>
            <a:br>
              <a:rPr lang="en-US" dirty="0"/>
            </a:br>
            <a:r>
              <a:rPr lang="en-US" dirty="0"/>
              <a:t>2</a:t>
            </a:r>
            <a:r>
              <a:rPr lang="en-US" baseline="30000" dirty="0"/>
              <a:t>nd</a:t>
            </a:r>
            <a:r>
              <a:rPr lang="en-US" dirty="0"/>
              <a:t> interstitial  shadowing</a:t>
            </a:r>
            <a:br>
              <a:rPr lang="en-US" dirty="0"/>
            </a:br>
            <a:r>
              <a:rPr lang="en-US" dirty="0"/>
              <a:t>3</a:t>
            </a:r>
            <a:r>
              <a:rPr lang="en-US" baseline="30000" dirty="0"/>
              <a:t>rd</a:t>
            </a:r>
            <a:r>
              <a:rPr lang="en-US" dirty="0"/>
              <a:t>  both  4</a:t>
            </a:r>
            <a:r>
              <a:rPr lang="en-US" baseline="30000" dirty="0"/>
              <a:t>th</a:t>
            </a:r>
            <a:r>
              <a:rPr lang="en-US" dirty="0"/>
              <a:t> only fibrosis </a:t>
            </a:r>
            <a:endParaRPr lang="ar-JO" dirty="0"/>
          </a:p>
        </p:txBody>
      </p:sp>
      <p:sp>
        <p:nvSpPr>
          <p:cNvPr id="5" name="TextBox 4"/>
          <p:cNvSpPr txBox="1"/>
          <p:nvPr/>
        </p:nvSpPr>
        <p:spPr>
          <a:xfrm>
            <a:off x="3962400" y="6400800"/>
            <a:ext cx="7518400" cy="369332"/>
          </a:xfrm>
          <a:prstGeom prst="rect">
            <a:avLst/>
          </a:prstGeom>
          <a:noFill/>
        </p:spPr>
        <p:txBody>
          <a:bodyPr wrap="square" rtlCol="1">
            <a:spAutoFit/>
          </a:bodyPr>
          <a:lstStyle/>
          <a:p>
            <a:r>
              <a:rPr lang="en-US" dirty="0"/>
              <a:t>PFT : restrictive  lung </a:t>
            </a:r>
            <a:endParaRPr lang="ar-JO" dirty="0"/>
          </a:p>
        </p:txBody>
      </p:sp>
    </p:spTree>
    <p:extLst>
      <p:ext uri="{BB962C8B-B14F-4D97-AF65-F5344CB8AC3E}">
        <p14:creationId xmlns:p14="http://schemas.microsoft.com/office/powerpoint/2010/main" val="76880679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p:cNvPicPr>
            <a:picLocks noGrp="1" noChangeAspect="1" noChangeArrowheads="1"/>
          </p:cNvPicPr>
          <p:nvPr>
            <p:ph idx="1"/>
          </p:nvPr>
        </p:nvPicPr>
        <p:blipFill>
          <a:blip r:embed="rId3" cstate="print"/>
          <a:srcRect l="25366" t="29745" r="25502" b="22993"/>
          <a:stretch>
            <a:fillRect/>
          </a:stretch>
        </p:blipFill>
        <p:spPr>
          <a:xfrm>
            <a:off x="4673600" y="0"/>
            <a:ext cx="7518400" cy="6858000"/>
          </a:xfrm>
        </p:spPr>
      </p:pic>
      <p:sp>
        <p:nvSpPr>
          <p:cNvPr id="3" name="TextBox 2"/>
          <p:cNvSpPr txBox="1"/>
          <p:nvPr/>
        </p:nvSpPr>
        <p:spPr>
          <a:xfrm>
            <a:off x="0" y="304800"/>
            <a:ext cx="4572000" cy="4801314"/>
          </a:xfrm>
          <a:prstGeom prst="rect">
            <a:avLst/>
          </a:prstGeom>
          <a:noFill/>
        </p:spPr>
        <p:txBody>
          <a:bodyPr wrap="square" rtlCol="0">
            <a:spAutoFit/>
          </a:bodyPr>
          <a:lstStyle/>
          <a:p>
            <a:r>
              <a:rPr lang="en-US" dirty="0"/>
              <a:t>1- swan neck deformity </a:t>
            </a:r>
          </a:p>
          <a:p>
            <a:r>
              <a:rPr lang="en-US" dirty="0"/>
              <a:t>2- step sign in the MCPs - </a:t>
            </a:r>
            <a:r>
              <a:rPr lang="en-US" dirty="0" err="1"/>
              <a:t>sublaxation</a:t>
            </a:r>
            <a:endParaRPr lang="en-US" dirty="0"/>
          </a:p>
          <a:p>
            <a:r>
              <a:rPr lang="en-US" dirty="0"/>
              <a:t>3- finger clubbing , if you see this presentation with the CXR above the cause is most likely Interstitial lung disease . Or </a:t>
            </a:r>
            <a:r>
              <a:rPr lang="en-US" dirty="0" err="1"/>
              <a:t>tx</a:t>
            </a:r>
            <a:r>
              <a:rPr lang="en-US" dirty="0"/>
              <a:t>  of rheumatoid</a:t>
            </a:r>
          </a:p>
          <a:p>
            <a:endParaRPr lang="en-US" dirty="0"/>
          </a:p>
          <a:p>
            <a:endParaRPr lang="en-US" dirty="0"/>
          </a:p>
          <a:p>
            <a:r>
              <a:rPr lang="en-US" dirty="0"/>
              <a:t>* Pseudo clubbing : it doesn’t affect all the fingers , can be seen in scleroderma and </a:t>
            </a:r>
            <a:r>
              <a:rPr lang="en-US" dirty="0" err="1"/>
              <a:t>dermatomyositis</a:t>
            </a:r>
            <a:r>
              <a:rPr lang="en-US" dirty="0"/>
              <a:t> due to the </a:t>
            </a:r>
            <a:r>
              <a:rPr lang="en-US" b="1" u="sng" dirty="0"/>
              <a:t>tightening of the skin</a:t>
            </a:r>
            <a:r>
              <a:rPr lang="en-US" dirty="0"/>
              <a:t>.</a:t>
            </a:r>
            <a:br>
              <a:rPr lang="en-US" dirty="0"/>
            </a:br>
            <a:r>
              <a:rPr lang="en-US" dirty="0"/>
              <a:t>+</a:t>
            </a:r>
            <a:r>
              <a:rPr lang="en-US" dirty="0" err="1"/>
              <a:t>resorption</a:t>
            </a:r>
            <a:r>
              <a:rPr lang="en-US" dirty="0"/>
              <a:t> of terminal phalanges </a:t>
            </a:r>
            <a:br>
              <a:rPr lang="en-US" dirty="0"/>
            </a:br>
            <a:endParaRPr lang="en-US" dirty="0"/>
          </a:p>
          <a:p>
            <a:r>
              <a:rPr lang="en-US" dirty="0"/>
              <a:t>How to differentiate …. One or tow fingers and the rest normal  &lt; </a:t>
            </a:r>
            <a:r>
              <a:rPr lang="en-US" dirty="0" err="1"/>
              <a:t>psudo</a:t>
            </a:r>
            <a:r>
              <a:rPr lang="en-US" dirty="0"/>
              <a:t> </a:t>
            </a:r>
            <a:br>
              <a:rPr lang="en-US" dirty="0"/>
            </a:br>
            <a:r>
              <a:rPr lang="en-US" dirty="0"/>
              <a:t/>
            </a:r>
            <a:br>
              <a:rPr lang="en-US" dirty="0"/>
            </a:br>
            <a:r>
              <a:rPr lang="en-US" dirty="0"/>
              <a:t>true clubbing involves all fingers </a:t>
            </a:r>
          </a:p>
        </p:txBody>
      </p:sp>
    </p:spTree>
    <p:extLst>
      <p:ext uri="{BB962C8B-B14F-4D97-AF65-F5344CB8AC3E}">
        <p14:creationId xmlns:p14="http://schemas.microsoft.com/office/powerpoint/2010/main" val="264280926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7"/>
          <p:cNvPicPr>
            <a:picLocks noChangeAspect="1" noChangeArrowheads="1"/>
          </p:cNvPicPr>
          <p:nvPr/>
        </p:nvPicPr>
        <p:blipFill>
          <a:blip r:embed="rId2" cstate="print"/>
          <a:srcRect b="25365"/>
          <a:stretch>
            <a:fillRect/>
          </a:stretch>
        </p:blipFill>
        <p:spPr bwMode="auto">
          <a:xfrm>
            <a:off x="1016000" y="1828800"/>
            <a:ext cx="9793816" cy="4648200"/>
          </a:xfrm>
          <a:prstGeom prst="rect">
            <a:avLst/>
          </a:prstGeom>
          <a:noFill/>
          <a:ln w="9525">
            <a:noFill/>
            <a:miter lim="800000"/>
            <a:headEnd/>
            <a:tailEnd/>
          </a:ln>
        </p:spPr>
      </p:pic>
      <p:sp>
        <p:nvSpPr>
          <p:cNvPr id="4" name="TextBox 3"/>
          <p:cNvSpPr txBox="1"/>
          <p:nvPr/>
        </p:nvSpPr>
        <p:spPr>
          <a:xfrm>
            <a:off x="0" y="0"/>
            <a:ext cx="11582400" cy="923330"/>
          </a:xfrm>
          <a:prstGeom prst="rect">
            <a:avLst/>
          </a:prstGeom>
          <a:noFill/>
        </p:spPr>
        <p:txBody>
          <a:bodyPr wrap="square" rtlCol="0">
            <a:spAutoFit/>
          </a:bodyPr>
          <a:lstStyle/>
          <a:p>
            <a:r>
              <a:rPr lang="en-US" dirty="0"/>
              <a:t>1- swan neck </a:t>
            </a:r>
          </a:p>
          <a:p>
            <a:r>
              <a:rPr lang="en-US" dirty="0"/>
              <a:t>2- </a:t>
            </a:r>
            <a:r>
              <a:rPr lang="en-US" dirty="0" err="1"/>
              <a:t>ulnar</a:t>
            </a:r>
            <a:r>
              <a:rPr lang="en-US" dirty="0"/>
              <a:t> deviation</a:t>
            </a:r>
          </a:p>
          <a:p>
            <a:r>
              <a:rPr lang="en-US" dirty="0"/>
              <a:t>3. </a:t>
            </a:r>
            <a:r>
              <a:rPr lang="en-US" dirty="0" err="1"/>
              <a:t>Tobaco</a:t>
            </a:r>
            <a:r>
              <a:rPr lang="en-US" dirty="0"/>
              <a:t> stains in the thumb = patient is smoker  </a:t>
            </a:r>
          </a:p>
        </p:txBody>
      </p:sp>
    </p:spTree>
    <p:extLst>
      <p:ext uri="{BB962C8B-B14F-4D97-AF65-F5344CB8AC3E}">
        <p14:creationId xmlns:p14="http://schemas.microsoft.com/office/powerpoint/2010/main" val="192143597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p:cNvPicPr>
            <a:picLocks noGrp="1" noChangeAspect="1" noChangeArrowheads="1"/>
          </p:cNvPicPr>
          <p:nvPr>
            <p:ph idx="1"/>
          </p:nvPr>
        </p:nvPicPr>
        <p:blipFill>
          <a:blip r:embed="rId3" cstate="print"/>
          <a:srcRect l="31616" t="24768" r="30748" b="22723"/>
          <a:stretch>
            <a:fillRect/>
          </a:stretch>
        </p:blipFill>
        <p:spPr>
          <a:xfrm>
            <a:off x="5791200" y="228600"/>
            <a:ext cx="6400800" cy="6400800"/>
          </a:xfrm>
        </p:spPr>
      </p:pic>
      <p:sp>
        <p:nvSpPr>
          <p:cNvPr id="3" name="TextBox 2"/>
          <p:cNvSpPr txBox="1"/>
          <p:nvPr/>
        </p:nvSpPr>
        <p:spPr>
          <a:xfrm>
            <a:off x="0" y="228600"/>
            <a:ext cx="5588000" cy="3139321"/>
          </a:xfrm>
          <a:prstGeom prst="rect">
            <a:avLst/>
          </a:prstGeom>
          <a:noFill/>
        </p:spPr>
        <p:txBody>
          <a:bodyPr wrap="square" rtlCol="0">
            <a:spAutoFit/>
          </a:bodyPr>
          <a:lstStyle/>
          <a:p>
            <a:r>
              <a:rPr lang="en-US" sz="2200" dirty="0"/>
              <a:t>20 year old female , came to you complaining of electric like feeling in her neck when looking downwards </a:t>
            </a:r>
          </a:p>
          <a:p>
            <a:r>
              <a:rPr lang="en-US" sz="2200" dirty="0"/>
              <a:t>*its an </a:t>
            </a:r>
            <a:r>
              <a:rPr lang="en-US" sz="2200" dirty="0" err="1"/>
              <a:t>Atlano</a:t>
            </a:r>
            <a:r>
              <a:rPr lang="en-US" sz="2200" dirty="0"/>
              <a:t>-axial </a:t>
            </a:r>
            <a:r>
              <a:rPr lang="en-US" sz="2200" dirty="0" err="1"/>
              <a:t>sublaxation</a:t>
            </a:r>
            <a:r>
              <a:rPr lang="en-US" sz="2200" dirty="0"/>
              <a:t> in C1-C2 , and it is an emergency</a:t>
            </a:r>
          </a:p>
          <a:p>
            <a:r>
              <a:rPr lang="en-US" sz="2200" dirty="0"/>
              <a:t>*suspect this in a RA patient complaining of :</a:t>
            </a:r>
          </a:p>
          <a:p>
            <a:pPr>
              <a:buFontTx/>
              <a:buChar char="-"/>
            </a:pPr>
            <a:r>
              <a:rPr lang="en-US" sz="2200" dirty="0"/>
              <a:t>Recurrent occipital headaches </a:t>
            </a:r>
          </a:p>
          <a:p>
            <a:pPr>
              <a:buFontTx/>
              <a:buChar char="-"/>
            </a:pPr>
            <a:r>
              <a:rPr lang="en-US" sz="2200" dirty="0"/>
              <a:t>Limited neck range of movement</a:t>
            </a:r>
          </a:p>
          <a:p>
            <a:pPr>
              <a:buFontTx/>
              <a:buChar char="-"/>
            </a:pPr>
            <a:r>
              <a:rPr lang="en-US" sz="2200" dirty="0"/>
              <a:t> </a:t>
            </a:r>
            <a:r>
              <a:rPr lang="en-US" sz="2200" dirty="0" err="1"/>
              <a:t>paresthesias</a:t>
            </a:r>
            <a:r>
              <a:rPr lang="en-US" sz="2200" dirty="0"/>
              <a:t> of the hands and feet </a:t>
            </a:r>
          </a:p>
        </p:txBody>
      </p:sp>
    </p:spTree>
    <p:extLst>
      <p:ext uri="{BB962C8B-B14F-4D97-AF65-F5344CB8AC3E}">
        <p14:creationId xmlns:p14="http://schemas.microsoft.com/office/powerpoint/2010/main" val="109645581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4" cstate="print">
            <a:clrChange>
              <a:clrFrom>
                <a:srgbClr val="0D004C"/>
              </a:clrFrom>
              <a:clrTo>
                <a:srgbClr val="0D004C">
                  <a:alpha val="0"/>
                </a:srgbClr>
              </a:clrTo>
            </a:clrChange>
          </a:blip>
          <a:srcRect r="2267"/>
          <a:stretch>
            <a:fillRect/>
          </a:stretch>
        </p:blipFill>
        <p:spPr bwMode="auto">
          <a:xfrm>
            <a:off x="3750733" y="2239964"/>
            <a:ext cx="3285067" cy="2700337"/>
          </a:xfrm>
          <a:prstGeom prst="rect">
            <a:avLst/>
          </a:prstGeom>
          <a:noFill/>
          <a:ln w="9525">
            <a:noFill/>
            <a:miter lim="800000"/>
            <a:headEnd/>
            <a:tailEnd/>
          </a:ln>
        </p:spPr>
      </p:pic>
      <p:sp>
        <p:nvSpPr>
          <p:cNvPr id="778243" name="Rectangle 3"/>
          <p:cNvSpPr>
            <a:spLocks noGrp="1" noChangeArrowheads="1"/>
          </p:cNvSpPr>
          <p:nvPr>
            <p:ph type="title"/>
          </p:nvPr>
        </p:nvSpPr>
        <p:spPr>
          <a:xfrm>
            <a:off x="719667" y="-100013"/>
            <a:ext cx="10972800" cy="1143001"/>
          </a:xfrm>
        </p:spPr>
        <p:txBody>
          <a:bodyPr/>
          <a:lstStyle/>
          <a:p>
            <a:pPr rtl="0" eaLnBrk="1" hangingPunct="1">
              <a:defRPr/>
            </a:pPr>
            <a:r>
              <a:rPr lang="en-US" sz="2400" dirty="0">
                <a:solidFill>
                  <a:srgbClr val="FF0000"/>
                </a:solidFill>
                <a:latin typeface="Arial" pitchFamily="34" charset="0"/>
              </a:rPr>
              <a:t>RA Pathogenesis</a:t>
            </a:r>
            <a:r>
              <a:rPr lang="en-US" sz="4000" dirty="0">
                <a:solidFill>
                  <a:srgbClr val="FF6600"/>
                </a:solidFill>
                <a:latin typeface="Arial" pitchFamily="34" charset="0"/>
              </a:rPr>
              <a:t> &amp; </a:t>
            </a:r>
            <a:r>
              <a:rPr lang="en-GB" sz="3200" dirty="0">
                <a:solidFill>
                  <a:srgbClr val="FF0000"/>
                </a:solidFill>
              </a:rPr>
              <a:t>Structural Damage</a:t>
            </a:r>
            <a:endParaRPr lang="en-GB" sz="4000" dirty="0">
              <a:solidFill>
                <a:srgbClr val="FF0000"/>
              </a:solidFill>
            </a:endParaRPr>
          </a:p>
        </p:txBody>
      </p:sp>
      <p:pic>
        <p:nvPicPr>
          <p:cNvPr id="33796" name="Picture 4"/>
          <p:cNvPicPr>
            <a:picLocks noChangeAspect="1" noChangeArrowheads="1"/>
          </p:cNvPicPr>
          <p:nvPr/>
        </p:nvPicPr>
        <p:blipFill>
          <a:blip r:embed="rId5" cstate="print">
            <a:clrChange>
              <a:clrFrom>
                <a:srgbClr val="0D004C"/>
              </a:clrFrom>
              <a:clrTo>
                <a:srgbClr val="0D004C">
                  <a:alpha val="0"/>
                </a:srgbClr>
              </a:clrTo>
            </a:clrChange>
          </a:blip>
          <a:srcRect r="4147"/>
          <a:stretch>
            <a:fillRect/>
          </a:stretch>
        </p:blipFill>
        <p:spPr bwMode="auto">
          <a:xfrm>
            <a:off x="4944534" y="4430713"/>
            <a:ext cx="1792817" cy="798512"/>
          </a:xfrm>
          <a:prstGeom prst="rect">
            <a:avLst/>
          </a:prstGeom>
          <a:noFill/>
          <a:ln w="9525">
            <a:noFill/>
            <a:miter lim="800000"/>
            <a:headEnd/>
            <a:tailEnd/>
          </a:ln>
        </p:spPr>
      </p:pic>
      <p:pic>
        <p:nvPicPr>
          <p:cNvPr id="33797" name="Picture 5"/>
          <p:cNvPicPr>
            <a:picLocks noChangeAspect="1" noChangeArrowheads="1"/>
          </p:cNvPicPr>
          <p:nvPr/>
        </p:nvPicPr>
        <p:blipFill>
          <a:blip r:embed="rId6" cstate="print">
            <a:clrChange>
              <a:clrFrom>
                <a:srgbClr val="0D004C"/>
              </a:clrFrom>
              <a:clrTo>
                <a:srgbClr val="0D004C">
                  <a:alpha val="0"/>
                </a:srgbClr>
              </a:clrTo>
            </a:clrChange>
          </a:blip>
          <a:srcRect r="3711"/>
          <a:stretch>
            <a:fillRect/>
          </a:stretch>
        </p:blipFill>
        <p:spPr bwMode="auto">
          <a:xfrm>
            <a:off x="6089651" y="2781301"/>
            <a:ext cx="2694516" cy="1368425"/>
          </a:xfrm>
          <a:prstGeom prst="rect">
            <a:avLst/>
          </a:prstGeom>
          <a:noFill/>
          <a:ln w="9525">
            <a:noFill/>
            <a:miter lim="800000"/>
            <a:headEnd/>
            <a:tailEnd/>
          </a:ln>
        </p:spPr>
      </p:pic>
      <p:pic>
        <p:nvPicPr>
          <p:cNvPr id="33798" name="Picture 6"/>
          <p:cNvPicPr>
            <a:picLocks noChangeAspect="1" noChangeArrowheads="1"/>
          </p:cNvPicPr>
          <p:nvPr/>
        </p:nvPicPr>
        <p:blipFill>
          <a:blip r:embed="rId7" cstate="print">
            <a:clrChange>
              <a:clrFrom>
                <a:srgbClr val="0D004C"/>
              </a:clrFrom>
              <a:clrTo>
                <a:srgbClr val="0D004C">
                  <a:alpha val="0"/>
                </a:srgbClr>
              </a:clrTo>
            </a:clrChange>
          </a:blip>
          <a:srcRect/>
          <a:stretch>
            <a:fillRect/>
          </a:stretch>
        </p:blipFill>
        <p:spPr bwMode="auto">
          <a:xfrm>
            <a:off x="4616451" y="1976438"/>
            <a:ext cx="2470149" cy="736600"/>
          </a:xfrm>
          <a:prstGeom prst="rect">
            <a:avLst/>
          </a:prstGeom>
          <a:noFill/>
          <a:ln w="9525">
            <a:noFill/>
            <a:miter lim="800000"/>
            <a:headEnd/>
            <a:tailEnd/>
          </a:ln>
        </p:spPr>
      </p:pic>
      <p:pic>
        <p:nvPicPr>
          <p:cNvPr id="33799" name="Picture 7"/>
          <p:cNvPicPr>
            <a:picLocks noChangeAspect="1" noChangeArrowheads="1"/>
          </p:cNvPicPr>
          <p:nvPr/>
        </p:nvPicPr>
        <p:blipFill>
          <a:blip r:embed="rId8" cstate="print">
            <a:clrChange>
              <a:clrFrom>
                <a:srgbClr val="0D004C"/>
              </a:clrFrom>
              <a:clrTo>
                <a:srgbClr val="0D004C">
                  <a:alpha val="0"/>
                </a:srgbClr>
              </a:clrTo>
            </a:clrChange>
          </a:blip>
          <a:srcRect/>
          <a:stretch>
            <a:fillRect/>
          </a:stretch>
        </p:blipFill>
        <p:spPr bwMode="auto">
          <a:xfrm>
            <a:off x="2639484" y="4797426"/>
            <a:ext cx="1919816" cy="1008063"/>
          </a:xfrm>
          <a:prstGeom prst="rect">
            <a:avLst/>
          </a:prstGeom>
          <a:noFill/>
          <a:ln w="9525">
            <a:noFill/>
            <a:miter lim="800000"/>
            <a:headEnd/>
            <a:tailEnd/>
          </a:ln>
        </p:spPr>
      </p:pic>
      <p:pic>
        <p:nvPicPr>
          <p:cNvPr id="33800" name="Picture 8"/>
          <p:cNvPicPr>
            <a:picLocks noChangeAspect="1" noChangeArrowheads="1"/>
          </p:cNvPicPr>
          <p:nvPr/>
        </p:nvPicPr>
        <p:blipFill>
          <a:blip r:embed="rId9" cstate="print">
            <a:clrChange>
              <a:clrFrom>
                <a:srgbClr val="0D004C"/>
              </a:clrFrom>
              <a:clrTo>
                <a:srgbClr val="0D004C">
                  <a:alpha val="0"/>
                </a:srgbClr>
              </a:clrTo>
            </a:clrChange>
          </a:blip>
          <a:srcRect l="-604" t="1022" r="5397" b="2299"/>
          <a:stretch>
            <a:fillRect/>
          </a:stretch>
        </p:blipFill>
        <p:spPr bwMode="auto">
          <a:xfrm rot="-1704099">
            <a:off x="2675467" y="3000375"/>
            <a:ext cx="1667933" cy="1201738"/>
          </a:xfrm>
          <a:prstGeom prst="rect">
            <a:avLst/>
          </a:prstGeom>
          <a:noFill/>
          <a:ln w="9525">
            <a:noFill/>
            <a:miter lim="800000"/>
            <a:headEnd/>
            <a:tailEnd/>
          </a:ln>
        </p:spPr>
      </p:pic>
      <p:pic>
        <p:nvPicPr>
          <p:cNvPr id="33801" name="Picture 9"/>
          <p:cNvPicPr>
            <a:picLocks noChangeAspect="1" noChangeArrowheads="1"/>
          </p:cNvPicPr>
          <p:nvPr/>
        </p:nvPicPr>
        <p:blipFill>
          <a:blip r:embed="rId10" cstate="print">
            <a:clrChange>
              <a:clrFrom>
                <a:srgbClr val="0D004C"/>
              </a:clrFrom>
              <a:clrTo>
                <a:srgbClr val="0D004C">
                  <a:alpha val="0"/>
                </a:srgbClr>
              </a:clrTo>
            </a:clrChange>
          </a:blip>
          <a:srcRect r="2400"/>
          <a:stretch>
            <a:fillRect/>
          </a:stretch>
        </p:blipFill>
        <p:spPr bwMode="auto">
          <a:xfrm>
            <a:off x="239184" y="3068639"/>
            <a:ext cx="1549400" cy="1120775"/>
          </a:xfrm>
          <a:prstGeom prst="rect">
            <a:avLst/>
          </a:prstGeom>
          <a:noFill/>
          <a:ln w="9525">
            <a:noFill/>
            <a:miter lim="800000"/>
            <a:headEnd/>
            <a:tailEnd/>
          </a:ln>
        </p:spPr>
      </p:pic>
      <p:sp>
        <p:nvSpPr>
          <p:cNvPr id="33802" name="Rectangle 10"/>
          <p:cNvSpPr>
            <a:spLocks noChangeArrowheads="1"/>
          </p:cNvSpPr>
          <p:nvPr/>
        </p:nvSpPr>
        <p:spPr bwMode="auto">
          <a:xfrm>
            <a:off x="-241300" y="3357564"/>
            <a:ext cx="2592917" cy="460375"/>
          </a:xfrm>
          <a:prstGeom prst="rect">
            <a:avLst/>
          </a:prstGeom>
          <a:noFill/>
          <a:ln w="9525">
            <a:noFill/>
            <a:miter lim="800000"/>
            <a:headEnd/>
            <a:tailEnd/>
          </a:ln>
        </p:spPr>
        <p:txBody>
          <a:bodyPr lIns="0" tIns="0" rIns="0" bIns="0">
            <a:spAutoFit/>
          </a:bodyPr>
          <a:lstStyle/>
          <a:p>
            <a:pPr algn="ctr" eaLnBrk="0" hangingPunct="0"/>
            <a:r>
              <a:rPr lang="en-US" sz="1400" b="1">
                <a:solidFill>
                  <a:srgbClr val="FF0000"/>
                </a:solidFill>
                <a:latin typeface="Arial" pitchFamily="34" charset="0"/>
              </a:rPr>
              <a:t>Active </a:t>
            </a:r>
          </a:p>
          <a:p>
            <a:pPr algn="ctr" eaLnBrk="0" hangingPunct="0"/>
            <a:r>
              <a:rPr lang="en-US" sz="1600" b="1">
                <a:solidFill>
                  <a:srgbClr val="FF0000"/>
                </a:solidFill>
                <a:latin typeface="Arial" pitchFamily="34" charset="0"/>
              </a:rPr>
              <a:t>T cell</a:t>
            </a:r>
          </a:p>
        </p:txBody>
      </p:sp>
      <p:sp>
        <p:nvSpPr>
          <p:cNvPr id="33803" name="Rectangle 11"/>
          <p:cNvSpPr>
            <a:spLocks noChangeArrowheads="1"/>
          </p:cNvSpPr>
          <p:nvPr/>
        </p:nvSpPr>
        <p:spPr bwMode="auto">
          <a:xfrm>
            <a:off x="3025495" y="3573463"/>
            <a:ext cx="1207061" cy="246221"/>
          </a:xfrm>
          <a:prstGeom prst="rect">
            <a:avLst/>
          </a:prstGeom>
          <a:noFill/>
          <a:ln w="9525">
            <a:noFill/>
            <a:miter lim="800000"/>
            <a:headEnd/>
            <a:tailEnd/>
          </a:ln>
        </p:spPr>
        <p:txBody>
          <a:bodyPr wrap="none" lIns="0" tIns="0" rIns="0" bIns="0">
            <a:spAutoFit/>
          </a:bodyPr>
          <a:lstStyle/>
          <a:p>
            <a:pPr algn="ctr" eaLnBrk="0" hangingPunct="0"/>
            <a:r>
              <a:rPr lang="en-US" sz="1600" b="1">
                <a:solidFill>
                  <a:schemeClr val="bg1"/>
                </a:solidFill>
                <a:latin typeface="Arial" pitchFamily="34" charset="0"/>
              </a:rPr>
              <a:t>Macrophage</a:t>
            </a:r>
          </a:p>
        </p:txBody>
      </p:sp>
      <p:sp>
        <p:nvSpPr>
          <p:cNvPr id="33804" name="Rectangle 12"/>
          <p:cNvSpPr>
            <a:spLocks noChangeArrowheads="1"/>
          </p:cNvSpPr>
          <p:nvPr/>
        </p:nvSpPr>
        <p:spPr bwMode="auto">
          <a:xfrm>
            <a:off x="3024717" y="5084763"/>
            <a:ext cx="1193800" cy="431800"/>
          </a:xfrm>
          <a:prstGeom prst="rect">
            <a:avLst/>
          </a:prstGeom>
          <a:noFill/>
          <a:ln w="9525">
            <a:noFill/>
            <a:miter lim="800000"/>
            <a:headEnd/>
            <a:tailEnd/>
          </a:ln>
        </p:spPr>
        <p:txBody>
          <a:bodyPr lIns="0" tIns="0" rIns="0" bIns="0">
            <a:spAutoFit/>
          </a:bodyPr>
          <a:lstStyle/>
          <a:p>
            <a:pPr algn="ctr" eaLnBrk="0" hangingPunct="0"/>
            <a:r>
              <a:rPr lang="en-US" sz="1200" b="1">
                <a:solidFill>
                  <a:schemeClr val="bg1"/>
                </a:solidFill>
                <a:latin typeface="Arial" pitchFamily="34" charset="0"/>
              </a:rPr>
              <a:t>Endothelial </a:t>
            </a:r>
          </a:p>
          <a:p>
            <a:pPr algn="ctr" eaLnBrk="0" hangingPunct="0"/>
            <a:r>
              <a:rPr lang="en-US" sz="1200" b="1">
                <a:solidFill>
                  <a:schemeClr val="bg1"/>
                </a:solidFill>
                <a:latin typeface="Arial" pitchFamily="34" charset="0"/>
              </a:rPr>
              <a:t>cel</a:t>
            </a:r>
            <a:r>
              <a:rPr lang="en-US" sz="1600" b="1">
                <a:solidFill>
                  <a:schemeClr val="bg1"/>
                </a:solidFill>
                <a:latin typeface="Arial" pitchFamily="34" charset="0"/>
              </a:rPr>
              <a:t>l</a:t>
            </a:r>
          </a:p>
        </p:txBody>
      </p:sp>
      <p:sp>
        <p:nvSpPr>
          <p:cNvPr id="33805" name="Rectangle 13"/>
          <p:cNvSpPr>
            <a:spLocks noChangeArrowheads="1"/>
          </p:cNvSpPr>
          <p:nvPr/>
        </p:nvSpPr>
        <p:spPr bwMode="auto">
          <a:xfrm>
            <a:off x="5321494" y="2276476"/>
            <a:ext cx="1163780" cy="246221"/>
          </a:xfrm>
          <a:prstGeom prst="rect">
            <a:avLst/>
          </a:prstGeom>
          <a:noFill/>
          <a:ln w="9525">
            <a:noFill/>
            <a:miter lim="800000"/>
            <a:headEnd/>
            <a:tailEnd/>
          </a:ln>
        </p:spPr>
        <p:txBody>
          <a:bodyPr wrap="none" lIns="0" tIns="0" rIns="0" bIns="0">
            <a:spAutoFit/>
          </a:bodyPr>
          <a:lstStyle/>
          <a:p>
            <a:pPr algn="ctr" eaLnBrk="0" hangingPunct="0"/>
            <a:r>
              <a:rPr lang="en-US" sz="1600" b="1">
                <a:solidFill>
                  <a:schemeClr val="bg1"/>
                </a:solidFill>
                <a:latin typeface="Arial" pitchFamily="34" charset="0"/>
              </a:rPr>
              <a:t>Osteoclasts</a:t>
            </a:r>
          </a:p>
        </p:txBody>
      </p:sp>
      <p:sp>
        <p:nvSpPr>
          <p:cNvPr id="33806" name="Rectangle 14"/>
          <p:cNvSpPr>
            <a:spLocks noChangeArrowheads="1"/>
          </p:cNvSpPr>
          <p:nvPr/>
        </p:nvSpPr>
        <p:spPr bwMode="auto">
          <a:xfrm>
            <a:off x="7440084" y="2120901"/>
            <a:ext cx="2207683" cy="582613"/>
          </a:xfrm>
          <a:prstGeom prst="rect">
            <a:avLst/>
          </a:prstGeom>
          <a:solidFill>
            <a:schemeClr val="accent1"/>
          </a:solidFill>
          <a:ln w="9525">
            <a:solidFill>
              <a:schemeClr val="tx1"/>
            </a:solidFill>
            <a:miter lim="800000"/>
            <a:headEnd/>
            <a:tailEnd/>
          </a:ln>
        </p:spPr>
        <p:txBody>
          <a:bodyPr wrap="none" lIns="0" tIns="0" rIns="0" bIns="0"/>
          <a:lstStyle/>
          <a:p>
            <a:pPr algn="ctr" rtl="0" eaLnBrk="0" hangingPunct="0"/>
            <a:r>
              <a:rPr lang="en-US" sz="1400" b="1">
                <a:solidFill>
                  <a:srgbClr val="C00000"/>
                </a:solidFill>
                <a:latin typeface="Arial" pitchFamily="34" charset="0"/>
              </a:rPr>
              <a:t>Bone  Destruction</a:t>
            </a:r>
          </a:p>
          <a:p>
            <a:pPr algn="ctr" rtl="0" eaLnBrk="0" hangingPunct="0"/>
            <a:r>
              <a:rPr lang="en-US" sz="1100" b="1">
                <a:solidFill>
                  <a:schemeClr val="bg1"/>
                </a:solidFill>
                <a:latin typeface="Arial" pitchFamily="34" charset="0"/>
              </a:rPr>
              <a:t>RANK-RANK Ligand</a:t>
            </a:r>
          </a:p>
          <a:p>
            <a:pPr algn="ctr" rtl="0" eaLnBrk="0" hangingPunct="0"/>
            <a:r>
              <a:rPr lang="en-US" sz="1100" b="1">
                <a:solidFill>
                  <a:schemeClr val="bg1"/>
                </a:solidFill>
                <a:latin typeface="Arial" pitchFamily="34" charset="0"/>
              </a:rPr>
              <a:t>OPGꜜꜜꜜ</a:t>
            </a:r>
          </a:p>
        </p:txBody>
      </p:sp>
      <p:sp>
        <p:nvSpPr>
          <p:cNvPr id="33807" name="Rectangle 15"/>
          <p:cNvSpPr>
            <a:spLocks noChangeArrowheads="1"/>
          </p:cNvSpPr>
          <p:nvPr/>
        </p:nvSpPr>
        <p:spPr bwMode="auto">
          <a:xfrm>
            <a:off x="9935634" y="2205038"/>
            <a:ext cx="1921933" cy="360362"/>
          </a:xfrm>
          <a:prstGeom prst="rect">
            <a:avLst/>
          </a:prstGeom>
          <a:solidFill>
            <a:schemeClr val="accent1"/>
          </a:solidFill>
          <a:ln w="9525">
            <a:solidFill>
              <a:schemeClr val="tx1"/>
            </a:solidFill>
            <a:miter lim="800000"/>
            <a:headEnd/>
            <a:tailEnd/>
          </a:ln>
        </p:spPr>
        <p:txBody>
          <a:bodyPr wrap="none" lIns="0" tIns="0" rIns="0" bIns="0"/>
          <a:lstStyle/>
          <a:p>
            <a:pPr algn="l" rtl="0" eaLnBrk="0" hangingPunct="0"/>
            <a:r>
              <a:rPr lang="en-US" sz="1600" b="1">
                <a:solidFill>
                  <a:srgbClr val="C00000"/>
                </a:solidFill>
                <a:latin typeface="Arial" pitchFamily="34" charset="0"/>
              </a:rPr>
              <a:t>Joint Erosion</a:t>
            </a:r>
          </a:p>
          <a:p>
            <a:pPr algn="l" rtl="0" eaLnBrk="0" hangingPunct="0"/>
            <a:endParaRPr lang="en-US" sz="1600" b="1">
              <a:solidFill>
                <a:schemeClr val="bg1"/>
              </a:solidFill>
              <a:latin typeface="Arial" pitchFamily="34" charset="0"/>
            </a:endParaRPr>
          </a:p>
        </p:txBody>
      </p:sp>
      <p:sp>
        <p:nvSpPr>
          <p:cNvPr id="33808" name="Rectangle 16"/>
          <p:cNvSpPr>
            <a:spLocks noChangeArrowheads="1"/>
          </p:cNvSpPr>
          <p:nvPr/>
        </p:nvSpPr>
        <p:spPr bwMode="auto">
          <a:xfrm>
            <a:off x="6774904" y="3357563"/>
            <a:ext cx="1152560" cy="215444"/>
          </a:xfrm>
          <a:prstGeom prst="rect">
            <a:avLst/>
          </a:prstGeom>
          <a:noFill/>
          <a:ln w="9525">
            <a:noFill/>
            <a:miter lim="800000"/>
            <a:headEnd/>
            <a:tailEnd/>
          </a:ln>
        </p:spPr>
        <p:txBody>
          <a:bodyPr wrap="none" lIns="0" tIns="0" rIns="0" bIns="0">
            <a:spAutoFit/>
          </a:bodyPr>
          <a:lstStyle/>
          <a:p>
            <a:pPr algn="ctr" eaLnBrk="0" hangingPunct="0"/>
            <a:r>
              <a:rPr lang="en-US" sz="1400" b="1">
                <a:solidFill>
                  <a:schemeClr val="bg1"/>
                </a:solidFill>
                <a:latin typeface="Arial" pitchFamily="34" charset="0"/>
              </a:rPr>
              <a:t>Synoviocytes</a:t>
            </a:r>
          </a:p>
        </p:txBody>
      </p:sp>
      <p:sp>
        <p:nvSpPr>
          <p:cNvPr id="33809" name="Rectangle 17"/>
          <p:cNvSpPr>
            <a:spLocks noChangeArrowheads="1"/>
          </p:cNvSpPr>
          <p:nvPr/>
        </p:nvSpPr>
        <p:spPr bwMode="auto">
          <a:xfrm>
            <a:off x="7535334" y="4437064"/>
            <a:ext cx="2400300" cy="566737"/>
          </a:xfrm>
          <a:prstGeom prst="rect">
            <a:avLst/>
          </a:prstGeom>
          <a:solidFill>
            <a:schemeClr val="accent1"/>
          </a:solidFill>
          <a:ln w="9525">
            <a:solidFill>
              <a:schemeClr val="tx1"/>
            </a:solidFill>
            <a:miter lim="800000"/>
            <a:headEnd/>
            <a:tailEnd/>
          </a:ln>
        </p:spPr>
        <p:txBody>
          <a:bodyPr wrap="none" lIns="0" tIns="0" rIns="0" bIns="0"/>
          <a:lstStyle/>
          <a:p>
            <a:pPr algn="ctr" rtl="0" eaLnBrk="0" hangingPunct="0">
              <a:defRPr/>
            </a:pPr>
            <a:r>
              <a:rPr lang="en-US" sz="1200" b="1" dirty="0">
                <a:solidFill>
                  <a:srgbClr val="C00000"/>
                </a:solidFill>
                <a:latin typeface="Arial" pitchFamily="34" charset="0"/>
              </a:rPr>
              <a:t>Cartilage Destruction</a:t>
            </a:r>
          </a:p>
          <a:p>
            <a:pPr algn="ctr" rtl="0" eaLnBrk="0" hangingPunct="0">
              <a:defRPr/>
            </a:pPr>
            <a:r>
              <a:rPr lang="en-US" sz="1050" b="1" dirty="0">
                <a:solidFill>
                  <a:schemeClr val="bg1"/>
                </a:solidFill>
                <a:latin typeface="Arial" pitchFamily="34" charset="0"/>
              </a:rPr>
              <a:t>Chondrocyte Apoptosis</a:t>
            </a:r>
          </a:p>
          <a:p>
            <a:pPr algn="ctr" rtl="0" eaLnBrk="0" hangingPunct="0">
              <a:defRPr/>
            </a:pPr>
            <a:r>
              <a:rPr lang="en-US" sz="1050" b="1" dirty="0">
                <a:solidFill>
                  <a:schemeClr val="bg1"/>
                </a:solidFill>
                <a:latin typeface="Arial" pitchFamily="34" charset="0"/>
              </a:rPr>
              <a:t>Synthesizing  →Degrading</a:t>
            </a:r>
          </a:p>
        </p:txBody>
      </p:sp>
      <p:sp>
        <p:nvSpPr>
          <p:cNvPr id="33810" name="Rectangle 18"/>
          <p:cNvSpPr>
            <a:spLocks noChangeArrowheads="1"/>
          </p:cNvSpPr>
          <p:nvPr/>
        </p:nvSpPr>
        <p:spPr bwMode="auto">
          <a:xfrm>
            <a:off x="10128251" y="4437064"/>
            <a:ext cx="1674283" cy="574675"/>
          </a:xfrm>
          <a:prstGeom prst="rect">
            <a:avLst/>
          </a:prstGeom>
          <a:solidFill>
            <a:schemeClr val="accent1"/>
          </a:solidFill>
          <a:ln w="9525">
            <a:solidFill>
              <a:schemeClr val="tx1"/>
            </a:solidFill>
            <a:miter lim="800000"/>
            <a:headEnd/>
            <a:tailEnd/>
          </a:ln>
        </p:spPr>
        <p:txBody>
          <a:bodyPr wrap="none" lIns="0" tIns="0" rIns="0" bIns="0"/>
          <a:lstStyle/>
          <a:p>
            <a:pPr algn="ctr" eaLnBrk="0" hangingPunct="0"/>
            <a:r>
              <a:rPr lang="en-US" sz="1600" b="1">
                <a:solidFill>
                  <a:srgbClr val="C00000"/>
                </a:solidFill>
                <a:latin typeface="Arial" pitchFamily="34" charset="0"/>
              </a:rPr>
              <a:t>Joint-space</a:t>
            </a:r>
          </a:p>
          <a:p>
            <a:pPr algn="ctr" eaLnBrk="0" hangingPunct="0"/>
            <a:r>
              <a:rPr lang="en-US" sz="1600" b="1">
                <a:solidFill>
                  <a:srgbClr val="C00000"/>
                </a:solidFill>
                <a:latin typeface="Arial" pitchFamily="34" charset="0"/>
              </a:rPr>
              <a:t>Narrowing</a:t>
            </a:r>
          </a:p>
        </p:txBody>
      </p:sp>
      <p:sp>
        <p:nvSpPr>
          <p:cNvPr id="33811" name="Rectangle 19"/>
          <p:cNvSpPr>
            <a:spLocks noChangeArrowheads="1"/>
          </p:cNvSpPr>
          <p:nvPr/>
        </p:nvSpPr>
        <p:spPr bwMode="auto">
          <a:xfrm>
            <a:off x="5223942" y="4724400"/>
            <a:ext cx="1202252" cy="215444"/>
          </a:xfrm>
          <a:prstGeom prst="rect">
            <a:avLst/>
          </a:prstGeom>
          <a:noFill/>
          <a:ln w="9525">
            <a:noFill/>
            <a:miter lim="800000"/>
            <a:headEnd/>
            <a:tailEnd/>
          </a:ln>
        </p:spPr>
        <p:txBody>
          <a:bodyPr wrap="none" lIns="0" tIns="0" rIns="0" bIns="0">
            <a:spAutoFit/>
          </a:bodyPr>
          <a:lstStyle/>
          <a:p>
            <a:pPr algn="ctr" eaLnBrk="0" hangingPunct="0"/>
            <a:r>
              <a:rPr lang="en-US" sz="1400" b="1">
                <a:solidFill>
                  <a:schemeClr val="bg1"/>
                </a:solidFill>
                <a:latin typeface="Arial" pitchFamily="34" charset="0"/>
              </a:rPr>
              <a:t>Chondrocytes</a:t>
            </a:r>
          </a:p>
        </p:txBody>
      </p:sp>
      <p:sp>
        <p:nvSpPr>
          <p:cNvPr id="33814" name="Rectangle 22"/>
          <p:cNvSpPr>
            <a:spLocks noChangeArrowheads="1"/>
          </p:cNvSpPr>
          <p:nvPr/>
        </p:nvSpPr>
        <p:spPr bwMode="auto">
          <a:xfrm>
            <a:off x="5228042" y="2997201"/>
            <a:ext cx="791883" cy="1107996"/>
          </a:xfrm>
          <a:prstGeom prst="rect">
            <a:avLst/>
          </a:prstGeom>
          <a:noFill/>
          <a:ln w="9525">
            <a:noFill/>
            <a:miter lim="800000"/>
            <a:headEnd/>
            <a:tailEnd/>
          </a:ln>
        </p:spPr>
        <p:txBody>
          <a:bodyPr wrap="none" lIns="0" tIns="0" rIns="0" bIns="0">
            <a:spAutoFit/>
          </a:bodyPr>
          <a:lstStyle/>
          <a:p>
            <a:pPr algn="ctr" eaLnBrk="0" hangingPunct="0"/>
            <a:r>
              <a:rPr lang="en-US" sz="2400" b="1">
                <a:solidFill>
                  <a:srgbClr val="000000"/>
                </a:solidFill>
                <a:latin typeface="Arial" pitchFamily="34" charset="0"/>
              </a:rPr>
              <a:t>TNF</a:t>
            </a:r>
            <a:r>
              <a:rPr lang="en-US" sz="2400" b="1">
                <a:solidFill>
                  <a:srgbClr val="000000"/>
                </a:solidFill>
                <a:latin typeface="Symbol" pitchFamily="18" charset="2"/>
              </a:rPr>
              <a:t>a</a:t>
            </a:r>
            <a:endParaRPr lang="en-US" sz="2400" b="1">
              <a:solidFill>
                <a:srgbClr val="000000"/>
              </a:solidFill>
              <a:latin typeface="Arial" pitchFamily="34" charset="0"/>
            </a:endParaRPr>
          </a:p>
          <a:p>
            <a:pPr algn="ctr" rtl="0" eaLnBrk="0" hangingPunct="0"/>
            <a:r>
              <a:rPr lang="en-US" sz="2400" b="1">
                <a:solidFill>
                  <a:srgbClr val="000000"/>
                </a:solidFill>
                <a:latin typeface="Arial" pitchFamily="34" charset="0"/>
              </a:rPr>
              <a:t>IL-1</a:t>
            </a:r>
          </a:p>
          <a:p>
            <a:pPr algn="ctr" rtl="0" eaLnBrk="0" hangingPunct="0"/>
            <a:r>
              <a:rPr lang="en-US" sz="2400" b="1">
                <a:solidFill>
                  <a:srgbClr val="000000"/>
                </a:solidFill>
                <a:latin typeface="Arial" pitchFamily="34" charset="0"/>
              </a:rPr>
              <a:t>IL-6</a:t>
            </a:r>
            <a:endParaRPr lang="en-US" sz="1600" b="1">
              <a:solidFill>
                <a:srgbClr val="000000"/>
              </a:solidFill>
              <a:latin typeface="Arial" pitchFamily="34" charset="0"/>
            </a:endParaRPr>
          </a:p>
        </p:txBody>
      </p:sp>
      <p:sp>
        <p:nvSpPr>
          <p:cNvPr id="778263" name="Line 23"/>
          <p:cNvSpPr>
            <a:spLocks noChangeShapeType="1"/>
          </p:cNvSpPr>
          <p:nvPr/>
        </p:nvSpPr>
        <p:spPr bwMode="auto">
          <a:xfrm flipV="1">
            <a:off x="1583267" y="3608388"/>
            <a:ext cx="1128184" cy="36512"/>
          </a:xfrm>
          <a:prstGeom prst="line">
            <a:avLst/>
          </a:prstGeom>
          <a:noFill/>
          <a:ln w="50800">
            <a:solidFill>
              <a:schemeClr val="hlink"/>
            </a:solidFill>
            <a:round/>
            <a:headEnd/>
            <a:tailEnd type="stealth" w="med" len="med"/>
          </a:ln>
          <a:effectLst>
            <a:outerShdw dist="17961" dir="2700000" algn="ctr" rotWithShape="0">
              <a:srgbClr val="000000"/>
            </a:outerShdw>
          </a:effectLst>
        </p:spPr>
        <p:txBody>
          <a:bodyPr wrap="none" anchor="ctr"/>
          <a:lstStyle/>
          <a:p>
            <a:pPr>
              <a:defRPr/>
            </a:pPr>
            <a:endParaRPr lang="en-US"/>
          </a:p>
        </p:txBody>
      </p:sp>
      <p:sp>
        <p:nvSpPr>
          <p:cNvPr id="778264" name="Line 24"/>
          <p:cNvSpPr>
            <a:spLocks noChangeShapeType="1"/>
          </p:cNvSpPr>
          <p:nvPr/>
        </p:nvSpPr>
        <p:spPr bwMode="auto">
          <a:xfrm>
            <a:off x="3572933" y="4278313"/>
            <a:ext cx="0" cy="608012"/>
          </a:xfrm>
          <a:prstGeom prst="line">
            <a:avLst/>
          </a:prstGeom>
          <a:noFill/>
          <a:ln w="50800">
            <a:solidFill>
              <a:schemeClr val="hlink"/>
            </a:solidFill>
            <a:round/>
            <a:headEnd/>
            <a:tailEnd type="stealth" w="med" len="med"/>
          </a:ln>
          <a:effectLst>
            <a:outerShdw dist="17961" dir="2700000" algn="ctr" rotWithShape="0">
              <a:srgbClr val="000000"/>
            </a:outerShdw>
          </a:effectLst>
        </p:spPr>
        <p:txBody>
          <a:bodyPr wrap="none" anchor="ctr"/>
          <a:lstStyle/>
          <a:p>
            <a:pPr>
              <a:defRPr/>
            </a:pPr>
            <a:endParaRPr lang="en-US"/>
          </a:p>
        </p:txBody>
      </p:sp>
      <p:sp>
        <p:nvSpPr>
          <p:cNvPr id="778265" name="Line 25"/>
          <p:cNvSpPr>
            <a:spLocks noChangeShapeType="1"/>
          </p:cNvSpPr>
          <p:nvPr/>
        </p:nvSpPr>
        <p:spPr bwMode="auto">
          <a:xfrm>
            <a:off x="3695701" y="5805488"/>
            <a:ext cx="2400300" cy="0"/>
          </a:xfrm>
          <a:prstGeom prst="line">
            <a:avLst/>
          </a:prstGeom>
          <a:noFill/>
          <a:ln w="50800">
            <a:solidFill>
              <a:schemeClr val="hlink"/>
            </a:solidFill>
            <a:round/>
            <a:headEnd/>
            <a:tailEnd type="stealth" w="med" len="med"/>
          </a:ln>
          <a:effectLst>
            <a:outerShdw dist="17961" dir="2700000" algn="ctr" rotWithShape="0">
              <a:srgbClr val="000000"/>
            </a:outerShdw>
          </a:effectLst>
        </p:spPr>
        <p:txBody>
          <a:bodyPr wrap="none" anchor="ctr"/>
          <a:lstStyle/>
          <a:p>
            <a:pPr>
              <a:defRPr/>
            </a:pPr>
            <a:endParaRPr lang="en-US"/>
          </a:p>
        </p:txBody>
      </p:sp>
      <p:sp>
        <p:nvSpPr>
          <p:cNvPr id="778269" name="Line 29"/>
          <p:cNvSpPr>
            <a:spLocks noChangeShapeType="1"/>
          </p:cNvSpPr>
          <p:nvPr/>
        </p:nvSpPr>
        <p:spPr bwMode="auto">
          <a:xfrm>
            <a:off x="6949017" y="2411413"/>
            <a:ext cx="541867" cy="0"/>
          </a:xfrm>
          <a:prstGeom prst="line">
            <a:avLst/>
          </a:prstGeom>
          <a:noFill/>
          <a:ln w="50800">
            <a:solidFill>
              <a:schemeClr val="hlink"/>
            </a:solidFill>
            <a:round/>
            <a:headEnd/>
            <a:tailEnd type="stealth" w="med" len="med"/>
          </a:ln>
          <a:effectLst>
            <a:outerShdw dist="17961" dir="2700000" algn="ctr" rotWithShape="0">
              <a:srgbClr val="000000"/>
            </a:outerShdw>
          </a:effectLst>
        </p:spPr>
        <p:txBody>
          <a:bodyPr wrap="none" anchor="ctr"/>
          <a:lstStyle/>
          <a:p>
            <a:pPr>
              <a:defRPr/>
            </a:pPr>
            <a:endParaRPr lang="en-US"/>
          </a:p>
        </p:txBody>
      </p:sp>
      <p:sp>
        <p:nvSpPr>
          <p:cNvPr id="778270" name="Line 30"/>
          <p:cNvSpPr>
            <a:spLocks noChangeShapeType="1"/>
          </p:cNvSpPr>
          <p:nvPr/>
        </p:nvSpPr>
        <p:spPr bwMode="auto">
          <a:xfrm flipH="1" flipV="1">
            <a:off x="9167285" y="2781300"/>
            <a:ext cx="1248833" cy="503238"/>
          </a:xfrm>
          <a:prstGeom prst="line">
            <a:avLst/>
          </a:prstGeom>
          <a:noFill/>
          <a:ln w="50800">
            <a:solidFill>
              <a:schemeClr val="hlink"/>
            </a:solidFill>
            <a:round/>
            <a:headEnd/>
            <a:tailEnd type="stealth" w="med" len="med"/>
          </a:ln>
          <a:effectLst>
            <a:outerShdw dist="17961" dir="2700000" algn="ctr" rotWithShape="0">
              <a:srgbClr val="000000"/>
            </a:outerShdw>
          </a:effectLst>
        </p:spPr>
        <p:txBody>
          <a:bodyPr wrap="none" anchor="ctr"/>
          <a:lstStyle/>
          <a:p>
            <a:pPr>
              <a:defRPr/>
            </a:pPr>
            <a:endParaRPr lang="en-US"/>
          </a:p>
        </p:txBody>
      </p:sp>
      <p:sp>
        <p:nvSpPr>
          <p:cNvPr id="778271" name="Line 31"/>
          <p:cNvSpPr>
            <a:spLocks noChangeShapeType="1"/>
          </p:cNvSpPr>
          <p:nvPr/>
        </p:nvSpPr>
        <p:spPr bwMode="auto">
          <a:xfrm>
            <a:off x="6671733" y="4797425"/>
            <a:ext cx="863600" cy="0"/>
          </a:xfrm>
          <a:prstGeom prst="line">
            <a:avLst/>
          </a:prstGeom>
          <a:noFill/>
          <a:ln w="50800">
            <a:solidFill>
              <a:schemeClr val="hlink"/>
            </a:solidFill>
            <a:round/>
            <a:headEnd/>
            <a:tailEnd type="stealth" w="med" len="med"/>
          </a:ln>
          <a:effectLst>
            <a:outerShdw dist="17961" dir="2700000" algn="ctr" rotWithShape="0">
              <a:srgbClr val="000000"/>
            </a:outerShdw>
          </a:effectLst>
        </p:spPr>
        <p:txBody>
          <a:bodyPr wrap="none" anchor="ctr"/>
          <a:lstStyle/>
          <a:p>
            <a:pPr>
              <a:defRPr/>
            </a:pPr>
            <a:endParaRPr lang="en-US"/>
          </a:p>
        </p:txBody>
      </p:sp>
      <p:sp>
        <p:nvSpPr>
          <p:cNvPr id="33824" name="Text Box 32"/>
          <p:cNvSpPr txBox="1">
            <a:spLocks noChangeArrowheads="1"/>
          </p:cNvSpPr>
          <p:nvPr/>
        </p:nvSpPr>
        <p:spPr bwMode="auto">
          <a:xfrm>
            <a:off x="2351618" y="6308726"/>
            <a:ext cx="7463367" cy="396875"/>
          </a:xfrm>
          <a:prstGeom prst="rect">
            <a:avLst/>
          </a:prstGeom>
          <a:noFill/>
          <a:ln w="25400" algn="ctr">
            <a:noFill/>
            <a:miter lim="800000"/>
            <a:headEnd/>
            <a:tailEnd/>
          </a:ln>
        </p:spPr>
        <p:txBody>
          <a:bodyPr>
            <a:spAutoFit/>
          </a:bodyPr>
          <a:lstStyle/>
          <a:p>
            <a:pPr>
              <a:spcBef>
                <a:spcPct val="50000"/>
              </a:spcBef>
            </a:pPr>
            <a:r>
              <a:rPr lang="en-GB" sz="1000" b="1">
                <a:latin typeface="Arial" pitchFamily="34" charset="0"/>
              </a:rPr>
              <a:t>Adapted from </a:t>
            </a:r>
            <a:r>
              <a:rPr lang="en-GB" sz="1000">
                <a:latin typeface="Arial" pitchFamily="34" charset="0"/>
              </a:rPr>
              <a:t> Arend WP.  </a:t>
            </a:r>
            <a:r>
              <a:rPr lang="en-GB" sz="1000" i="1">
                <a:latin typeface="Arial" pitchFamily="34" charset="0"/>
              </a:rPr>
              <a:t>J Rheumatol</a:t>
            </a:r>
            <a:r>
              <a:rPr lang="en-GB" sz="1000">
                <a:latin typeface="Arial" pitchFamily="34" charset="0"/>
              </a:rPr>
              <a:t> Suppl. 2002;65:16-21.  Permission to reproduce granted by </a:t>
            </a:r>
            <a:r>
              <a:rPr lang="en-GB" sz="1000" i="1">
                <a:latin typeface="Arial" pitchFamily="34" charset="0"/>
              </a:rPr>
              <a:t>Journal of Rheumatology</a:t>
            </a:r>
            <a:r>
              <a:rPr lang="en-GB" sz="1000">
                <a:latin typeface="Arial" pitchFamily="34" charset="0"/>
              </a:rPr>
              <a:t> and Dr WP Arend.</a:t>
            </a:r>
            <a:endParaRPr lang="en-GB" sz="1000" b="1">
              <a:latin typeface="Arial" pitchFamily="34" charset="0"/>
            </a:endParaRPr>
          </a:p>
        </p:txBody>
      </p:sp>
      <p:sp>
        <p:nvSpPr>
          <p:cNvPr id="36" name="Freeform 11"/>
          <p:cNvSpPr>
            <a:spLocks/>
          </p:cNvSpPr>
          <p:nvPr/>
        </p:nvSpPr>
        <p:spPr bwMode="auto">
          <a:xfrm>
            <a:off x="9840384" y="3213100"/>
            <a:ext cx="2351616" cy="647700"/>
          </a:xfrm>
          <a:custGeom>
            <a:avLst/>
            <a:gdLst>
              <a:gd name="T0" fmla="*/ 2147483647 w 6685"/>
              <a:gd name="T1" fmla="*/ 2147483647 h 3138"/>
              <a:gd name="T2" fmla="*/ 2147483647 w 6685"/>
              <a:gd name="T3" fmla="*/ 2147483647 h 3138"/>
              <a:gd name="T4" fmla="*/ 2147483647 w 6685"/>
              <a:gd name="T5" fmla="*/ 2147483647 h 3138"/>
              <a:gd name="T6" fmla="*/ 2147483647 w 6685"/>
              <a:gd name="T7" fmla="*/ 2147483647 h 3138"/>
              <a:gd name="T8" fmla="*/ 2147483647 w 6685"/>
              <a:gd name="T9" fmla="*/ 2147483647 h 3138"/>
              <a:gd name="T10" fmla="*/ 2147483647 w 6685"/>
              <a:gd name="T11" fmla="*/ 2147483647 h 3138"/>
              <a:gd name="T12" fmla="*/ 2147483647 w 6685"/>
              <a:gd name="T13" fmla="*/ 0 h 3138"/>
              <a:gd name="T14" fmla="*/ 2147483647 w 6685"/>
              <a:gd name="T15" fmla="*/ 0 h 3138"/>
              <a:gd name="T16" fmla="*/ 2147483647 w 6685"/>
              <a:gd name="T17" fmla="*/ 0 h 3138"/>
              <a:gd name="T18" fmla="*/ 2147483647 w 6685"/>
              <a:gd name="T19" fmla="*/ 0 h 3138"/>
              <a:gd name="T20" fmla="*/ 2147483647 w 6685"/>
              <a:gd name="T21" fmla="*/ 0 h 3138"/>
              <a:gd name="T22" fmla="*/ 2147483647 w 6685"/>
              <a:gd name="T23" fmla="*/ 0 h 3138"/>
              <a:gd name="T24" fmla="*/ 2147483647 w 6685"/>
              <a:gd name="T25" fmla="*/ 0 h 3138"/>
              <a:gd name="T26" fmla="*/ 2147483647 w 6685"/>
              <a:gd name="T27" fmla="*/ 2147483647 h 3138"/>
              <a:gd name="T28" fmla="*/ 2147483647 w 6685"/>
              <a:gd name="T29" fmla="*/ 2147483647 h 3138"/>
              <a:gd name="T30" fmla="*/ 2147483647 w 6685"/>
              <a:gd name="T31" fmla="*/ 2147483647 h 3138"/>
              <a:gd name="T32" fmla="*/ 2147483647 w 6685"/>
              <a:gd name="T33" fmla="*/ 2147483647 h 3138"/>
              <a:gd name="T34" fmla="*/ 2147483647 w 6685"/>
              <a:gd name="T35" fmla="*/ 2147483647 h 3138"/>
              <a:gd name="T36" fmla="*/ 2147483647 w 6685"/>
              <a:gd name="T37" fmla="*/ 2147483647 h 3138"/>
              <a:gd name="T38" fmla="*/ 2147483647 w 6685"/>
              <a:gd name="T39" fmla="*/ 2147483647 h 3138"/>
              <a:gd name="T40" fmla="*/ 2147483647 w 6685"/>
              <a:gd name="T41" fmla="*/ 2147483647 h 3138"/>
              <a:gd name="T42" fmla="*/ 2147483647 w 6685"/>
              <a:gd name="T43" fmla="*/ 2147483647 h 3138"/>
              <a:gd name="T44" fmla="*/ 2147483647 w 6685"/>
              <a:gd name="T45" fmla="*/ 2147483647 h 3138"/>
              <a:gd name="T46" fmla="*/ 2147483647 w 6685"/>
              <a:gd name="T47" fmla="*/ 2147483647 h 3138"/>
              <a:gd name="T48" fmla="*/ 2147483647 w 6685"/>
              <a:gd name="T49" fmla="*/ 2147483647 h 3138"/>
              <a:gd name="T50" fmla="*/ 2147483647 w 6685"/>
              <a:gd name="T51" fmla="*/ 2147483647 h 3138"/>
              <a:gd name="T52" fmla="*/ 2147483647 w 6685"/>
              <a:gd name="T53" fmla="*/ 2147483647 h 3138"/>
              <a:gd name="T54" fmla="*/ 2147483647 w 6685"/>
              <a:gd name="T55" fmla="*/ 2147483647 h 3138"/>
              <a:gd name="T56" fmla="*/ 2147483647 w 6685"/>
              <a:gd name="T57" fmla="*/ 2147483647 h 3138"/>
              <a:gd name="T58" fmla="*/ 2147483647 w 6685"/>
              <a:gd name="T59" fmla="*/ 2147483647 h 3138"/>
              <a:gd name="T60" fmla="*/ 2147483647 w 6685"/>
              <a:gd name="T61" fmla="*/ 2147483647 h 3138"/>
              <a:gd name="T62" fmla="*/ 2147483647 w 6685"/>
              <a:gd name="T63" fmla="*/ 2147483647 h 3138"/>
              <a:gd name="T64" fmla="*/ 2147483647 w 6685"/>
              <a:gd name="T65" fmla="*/ 2147483647 h 3138"/>
              <a:gd name="T66" fmla="*/ 2147483647 w 6685"/>
              <a:gd name="T67" fmla="*/ 2147483647 h 3138"/>
              <a:gd name="T68" fmla="*/ 2147483647 w 6685"/>
              <a:gd name="T69" fmla="*/ 2147483647 h 3138"/>
              <a:gd name="T70" fmla="*/ 2147483647 w 6685"/>
              <a:gd name="T71" fmla="*/ 2147483647 h 3138"/>
              <a:gd name="T72" fmla="*/ 2147483647 w 6685"/>
              <a:gd name="T73" fmla="*/ 2147483647 h 3138"/>
              <a:gd name="T74" fmla="*/ 2147483647 w 6685"/>
              <a:gd name="T75" fmla="*/ 2147483647 h 3138"/>
              <a:gd name="T76" fmla="*/ 2147483647 w 6685"/>
              <a:gd name="T77" fmla="*/ 2147483647 h 3138"/>
              <a:gd name="T78" fmla="*/ 2147483647 w 6685"/>
              <a:gd name="T79" fmla="*/ 2147483647 h 3138"/>
              <a:gd name="T80" fmla="*/ 2147483647 w 6685"/>
              <a:gd name="T81" fmla="*/ 2147483647 h 3138"/>
              <a:gd name="T82" fmla="*/ 2147483647 w 6685"/>
              <a:gd name="T83" fmla="*/ 2147483647 h 3138"/>
              <a:gd name="T84" fmla="*/ 2147483647 w 6685"/>
              <a:gd name="T85" fmla="*/ 2147483647 h 3138"/>
              <a:gd name="T86" fmla="*/ 2147483647 w 6685"/>
              <a:gd name="T87" fmla="*/ 2147483647 h 3138"/>
              <a:gd name="T88" fmla="*/ 2147483647 w 6685"/>
              <a:gd name="T89" fmla="*/ 2147483647 h 3138"/>
              <a:gd name="T90" fmla="*/ 2147483647 w 6685"/>
              <a:gd name="T91" fmla="*/ 2147483647 h 3138"/>
              <a:gd name="T92" fmla="*/ 2147483647 w 6685"/>
              <a:gd name="T93" fmla="*/ 2147483647 h 3138"/>
              <a:gd name="T94" fmla="*/ 2147483647 w 6685"/>
              <a:gd name="T95" fmla="*/ 2147483647 h 3138"/>
              <a:gd name="T96" fmla="*/ 2147483647 w 6685"/>
              <a:gd name="T97" fmla="*/ 2147483647 h 3138"/>
              <a:gd name="T98" fmla="*/ 2147483647 w 6685"/>
              <a:gd name="T99" fmla="*/ 2147483647 h 3138"/>
              <a:gd name="T100" fmla="*/ 2147483647 w 6685"/>
              <a:gd name="T101" fmla="*/ 2147483647 h 3138"/>
              <a:gd name="T102" fmla="*/ 2147483647 w 6685"/>
              <a:gd name="T103" fmla="*/ 2147483647 h 3138"/>
              <a:gd name="T104" fmla="*/ 2147483647 w 6685"/>
              <a:gd name="T105" fmla="*/ 2147483647 h 3138"/>
              <a:gd name="T106" fmla="*/ 0 w 6685"/>
              <a:gd name="T107" fmla="*/ 2147483647 h 3138"/>
              <a:gd name="T108" fmla="*/ 0 w 6685"/>
              <a:gd name="T109" fmla="*/ 2147483647 h 3138"/>
              <a:gd name="T110" fmla="*/ 0 w 6685"/>
              <a:gd name="T111" fmla="*/ 2147483647 h 313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685"/>
              <a:gd name="T169" fmla="*/ 0 h 3138"/>
              <a:gd name="T170" fmla="*/ 6685 w 6685"/>
              <a:gd name="T171" fmla="*/ 3138 h 313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685" h="3138">
                <a:moveTo>
                  <a:pt x="0" y="757"/>
                </a:moveTo>
                <a:lnTo>
                  <a:pt x="66" y="749"/>
                </a:lnTo>
                <a:lnTo>
                  <a:pt x="242" y="742"/>
                </a:lnTo>
                <a:lnTo>
                  <a:pt x="500" y="757"/>
                </a:lnTo>
                <a:lnTo>
                  <a:pt x="739" y="786"/>
                </a:lnTo>
                <a:lnTo>
                  <a:pt x="897" y="797"/>
                </a:lnTo>
                <a:lnTo>
                  <a:pt x="1017" y="772"/>
                </a:lnTo>
                <a:lnTo>
                  <a:pt x="1118" y="703"/>
                </a:lnTo>
                <a:lnTo>
                  <a:pt x="1212" y="625"/>
                </a:lnTo>
                <a:lnTo>
                  <a:pt x="1324" y="579"/>
                </a:lnTo>
                <a:lnTo>
                  <a:pt x="1416" y="593"/>
                </a:lnTo>
                <a:lnTo>
                  <a:pt x="1479" y="630"/>
                </a:lnTo>
                <a:lnTo>
                  <a:pt x="1582" y="644"/>
                </a:lnTo>
                <a:lnTo>
                  <a:pt x="1702" y="585"/>
                </a:lnTo>
                <a:lnTo>
                  <a:pt x="1795" y="492"/>
                </a:lnTo>
                <a:lnTo>
                  <a:pt x="1905" y="434"/>
                </a:lnTo>
                <a:lnTo>
                  <a:pt x="2084" y="450"/>
                </a:lnTo>
                <a:lnTo>
                  <a:pt x="2319" y="483"/>
                </a:lnTo>
                <a:lnTo>
                  <a:pt x="2550" y="465"/>
                </a:lnTo>
                <a:lnTo>
                  <a:pt x="2709" y="356"/>
                </a:lnTo>
                <a:lnTo>
                  <a:pt x="2833" y="214"/>
                </a:lnTo>
                <a:lnTo>
                  <a:pt x="3035" y="127"/>
                </a:lnTo>
                <a:lnTo>
                  <a:pt x="3321" y="141"/>
                </a:lnTo>
                <a:lnTo>
                  <a:pt x="3588" y="195"/>
                </a:lnTo>
                <a:lnTo>
                  <a:pt x="3777" y="208"/>
                </a:lnTo>
                <a:lnTo>
                  <a:pt x="3910" y="177"/>
                </a:lnTo>
                <a:lnTo>
                  <a:pt x="4043" y="158"/>
                </a:lnTo>
                <a:lnTo>
                  <a:pt x="4165" y="159"/>
                </a:lnTo>
                <a:lnTo>
                  <a:pt x="4288" y="167"/>
                </a:lnTo>
                <a:lnTo>
                  <a:pt x="4433" y="141"/>
                </a:lnTo>
                <a:lnTo>
                  <a:pt x="4600" y="61"/>
                </a:lnTo>
                <a:lnTo>
                  <a:pt x="4780" y="0"/>
                </a:lnTo>
                <a:lnTo>
                  <a:pt x="4953" y="12"/>
                </a:lnTo>
                <a:lnTo>
                  <a:pt x="5101" y="46"/>
                </a:lnTo>
                <a:lnTo>
                  <a:pt x="5200" y="124"/>
                </a:lnTo>
                <a:lnTo>
                  <a:pt x="5271" y="238"/>
                </a:lnTo>
                <a:lnTo>
                  <a:pt x="5359" y="304"/>
                </a:lnTo>
                <a:lnTo>
                  <a:pt x="5460" y="304"/>
                </a:lnTo>
                <a:lnTo>
                  <a:pt x="5550" y="293"/>
                </a:lnTo>
                <a:lnTo>
                  <a:pt x="5649" y="304"/>
                </a:lnTo>
                <a:lnTo>
                  <a:pt x="5741" y="361"/>
                </a:lnTo>
                <a:lnTo>
                  <a:pt x="5821" y="436"/>
                </a:lnTo>
                <a:lnTo>
                  <a:pt x="5923" y="483"/>
                </a:lnTo>
                <a:lnTo>
                  <a:pt x="6043" y="492"/>
                </a:lnTo>
                <a:lnTo>
                  <a:pt x="6144" y="509"/>
                </a:lnTo>
                <a:lnTo>
                  <a:pt x="6230" y="563"/>
                </a:lnTo>
                <a:lnTo>
                  <a:pt x="6300" y="641"/>
                </a:lnTo>
                <a:lnTo>
                  <a:pt x="6322" y="705"/>
                </a:lnTo>
                <a:lnTo>
                  <a:pt x="6263" y="740"/>
                </a:lnTo>
                <a:lnTo>
                  <a:pt x="6155" y="742"/>
                </a:lnTo>
                <a:lnTo>
                  <a:pt x="6059" y="748"/>
                </a:lnTo>
                <a:lnTo>
                  <a:pt x="5972" y="805"/>
                </a:lnTo>
                <a:lnTo>
                  <a:pt x="5910" y="892"/>
                </a:lnTo>
                <a:lnTo>
                  <a:pt x="5900" y="965"/>
                </a:lnTo>
                <a:lnTo>
                  <a:pt x="5957" y="1031"/>
                </a:lnTo>
                <a:lnTo>
                  <a:pt x="6065" y="1121"/>
                </a:lnTo>
                <a:lnTo>
                  <a:pt x="6176" y="1262"/>
                </a:lnTo>
                <a:lnTo>
                  <a:pt x="6263" y="1450"/>
                </a:lnTo>
                <a:lnTo>
                  <a:pt x="6318" y="1616"/>
                </a:lnTo>
                <a:lnTo>
                  <a:pt x="6358" y="1731"/>
                </a:lnTo>
                <a:lnTo>
                  <a:pt x="6392" y="1853"/>
                </a:lnTo>
                <a:lnTo>
                  <a:pt x="6393" y="1996"/>
                </a:lnTo>
                <a:lnTo>
                  <a:pt x="6390" y="2121"/>
                </a:lnTo>
                <a:lnTo>
                  <a:pt x="6468" y="2209"/>
                </a:lnTo>
                <a:lnTo>
                  <a:pt x="6576" y="2226"/>
                </a:lnTo>
                <a:lnTo>
                  <a:pt x="6637" y="2214"/>
                </a:lnTo>
                <a:lnTo>
                  <a:pt x="6683" y="2274"/>
                </a:lnTo>
                <a:lnTo>
                  <a:pt x="6685" y="2379"/>
                </a:lnTo>
                <a:lnTo>
                  <a:pt x="6601" y="2443"/>
                </a:lnTo>
                <a:lnTo>
                  <a:pt x="6441" y="2483"/>
                </a:lnTo>
                <a:lnTo>
                  <a:pt x="6274" y="2499"/>
                </a:lnTo>
                <a:lnTo>
                  <a:pt x="6156" y="2473"/>
                </a:lnTo>
                <a:lnTo>
                  <a:pt x="6085" y="2402"/>
                </a:lnTo>
                <a:lnTo>
                  <a:pt x="6052" y="2318"/>
                </a:lnTo>
                <a:lnTo>
                  <a:pt x="6026" y="2257"/>
                </a:lnTo>
                <a:lnTo>
                  <a:pt x="5972" y="2225"/>
                </a:lnTo>
                <a:lnTo>
                  <a:pt x="5906" y="2226"/>
                </a:lnTo>
                <a:lnTo>
                  <a:pt x="5861" y="2219"/>
                </a:lnTo>
                <a:lnTo>
                  <a:pt x="5827" y="2145"/>
                </a:lnTo>
                <a:lnTo>
                  <a:pt x="5816" y="2057"/>
                </a:lnTo>
                <a:lnTo>
                  <a:pt x="5822" y="2011"/>
                </a:lnTo>
                <a:lnTo>
                  <a:pt x="5811" y="1934"/>
                </a:lnTo>
                <a:lnTo>
                  <a:pt x="5781" y="1822"/>
                </a:lnTo>
                <a:lnTo>
                  <a:pt x="5749" y="1718"/>
                </a:lnTo>
                <a:lnTo>
                  <a:pt x="5697" y="1628"/>
                </a:lnTo>
                <a:lnTo>
                  <a:pt x="5662" y="1542"/>
                </a:lnTo>
                <a:lnTo>
                  <a:pt x="5643" y="1466"/>
                </a:lnTo>
                <a:lnTo>
                  <a:pt x="5585" y="1434"/>
                </a:lnTo>
                <a:lnTo>
                  <a:pt x="5475" y="1435"/>
                </a:lnTo>
                <a:lnTo>
                  <a:pt x="5372" y="1426"/>
                </a:lnTo>
                <a:lnTo>
                  <a:pt x="5327" y="1386"/>
                </a:lnTo>
                <a:lnTo>
                  <a:pt x="5340" y="1302"/>
                </a:lnTo>
                <a:lnTo>
                  <a:pt x="5351" y="1211"/>
                </a:lnTo>
                <a:lnTo>
                  <a:pt x="5311" y="1160"/>
                </a:lnTo>
                <a:lnTo>
                  <a:pt x="5236" y="1109"/>
                </a:lnTo>
                <a:lnTo>
                  <a:pt x="5175" y="1049"/>
                </a:lnTo>
                <a:lnTo>
                  <a:pt x="5134" y="1063"/>
                </a:lnTo>
                <a:lnTo>
                  <a:pt x="5116" y="1159"/>
                </a:lnTo>
                <a:lnTo>
                  <a:pt x="5125" y="1266"/>
                </a:lnTo>
                <a:lnTo>
                  <a:pt x="5149" y="1353"/>
                </a:lnTo>
                <a:lnTo>
                  <a:pt x="5204" y="1479"/>
                </a:lnTo>
                <a:lnTo>
                  <a:pt x="5254" y="1595"/>
                </a:lnTo>
                <a:lnTo>
                  <a:pt x="5295" y="1736"/>
                </a:lnTo>
                <a:lnTo>
                  <a:pt x="5277" y="1864"/>
                </a:lnTo>
                <a:lnTo>
                  <a:pt x="5193" y="1941"/>
                </a:lnTo>
                <a:lnTo>
                  <a:pt x="5089" y="1983"/>
                </a:lnTo>
                <a:lnTo>
                  <a:pt x="5032" y="2011"/>
                </a:lnTo>
                <a:lnTo>
                  <a:pt x="5009" y="2043"/>
                </a:lnTo>
                <a:lnTo>
                  <a:pt x="4961" y="2101"/>
                </a:lnTo>
                <a:lnTo>
                  <a:pt x="4895" y="2136"/>
                </a:lnTo>
                <a:lnTo>
                  <a:pt x="4822" y="2089"/>
                </a:lnTo>
                <a:lnTo>
                  <a:pt x="4681" y="1983"/>
                </a:lnTo>
                <a:lnTo>
                  <a:pt x="4537" y="1894"/>
                </a:lnTo>
                <a:lnTo>
                  <a:pt x="4459" y="1852"/>
                </a:lnTo>
                <a:lnTo>
                  <a:pt x="4390" y="1806"/>
                </a:lnTo>
                <a:lnTo>
                  <a:pt x="4309" y="1720"/>
                </a:lnTo>
                <a:lnTo>
                  <a:pt x="4229" y="1644"/>
                </a:lnTo>
                <a:lnTo>
                  <a:pt x="4148" y="1644"/>
                </a:lnTo>
                <a:lnTo>
                  <a:pt x="4112" y="1736"/>
                </a:lnTo>
                <a:lnTo>
                  <a:pt x="4143" y="1860"/>
                </a:lnTo>
                <a:lnTo>
                  <a:pt x="4212" y="1983"/>
                </a:lnTo>
                <a:lnTo>
                  <a:pt x="4246" y="2092"/>
                </a:lnTo>
                <a:lnTo>
                  <a:pt x="4202" y="2203"/>
                </a:lnTo>
                <a:lnTo>
                  <a:pt x="4116" y="2322"/>
                </a:lnTo>
                <a:lnTo>
                  <a:pt x="4023" y="2393"/>
                </a:lnTo>
                <a:lnTo>
                  <a:pt x="3951" y="2418"/>
                </a:lnTo>
                <a:lnTo>
                  <a:pt x="3923" y="2500"/>
                </a:lnTo>
                <a:lnTo>
                  <a:pt x="3949" y="2628"/>
                </a:lnTo>
                <a:lnTo>
                  <a:pt x="3982" y="2726"/>
                </a:lnTo>
                <a:lnTo>
                  <a:pt x="3954" y="2790"/>
                </a:lnTo>
                <a:lnTo>
                  <a:pt x="3838" y="2817"/>
                </a:lnTo>
                <a:lnTo>
                  <a:pt x="3674" y="2801"/>
                </a:lnTo>
                <a:lnTo>
                  <a:pt x="3503" y="2741"/>
                </a:lnTo>
                <a:lnTo>
                  <a:pt x="3380" y="2668"/>
                </a:lnTo>
                <a:lnTo>
                  <a:pt x="3292" y="2621"/>
                </a:lnTo>
                <a:lnTo>
                  <a:pt x="3180" y="2613"/>
                </a:lnTo>
                <a:lnTo>
                  <a:pt x="3015" y="2616"/>
                </a:lnTo>
                <a:lnTo>
                  <a:pt x="2844" y="2610"/>
                </a:lnTo>
                <a:lnTo>
                  <a:pt x="2712" y="2613"/>
                </a:lnTo>
                <a:lnTo>
                  <a:pt x="2652" y="2636"/>
                </a:lnTo>
                <a:lnTo>
                  <a:pt x="2626" y="2682"/>
                </a:lnTo>
                <a:lnTo>
                  <a:pt x="2567" y="2758"/>
                </a:lnTo>
                <a:lnTo>
                  <a:pt x="2484" y="2832"/>
                </a:lnTo>
                <a:lnTo>
                  <a:pt x="2402" y="2856"/>
                </a:lnTo>
                <a:lnTo>
                  <a:pt x="2276" y="2822"/>
                </a:lnTo>
                <a:lnTo>
                  <a:pt x="2122" y="2768"/>
                </a:lnTo>
                <a:lnTo>
                  <a:pt x="1994" y="2753"/>
                </a:lnTo>
                <a:lnTo>
                  <a:pt x="1905" y="2806"/>
                </a:lnTo>
                <a:lnTo>
                  <a:pt x="1830" y="2893"/>
                </a:lnTo>
                <a:lnTo>
                  <a:pt x="1733" y="2940"/>
                </a:lnTo>
                <a:lnTo>
                  <a:pt x="1613" y="2919"/>
                </a:lnTo>
                <a:lnTo>
                  <a:pt x="1494" y="2860"/>
                </a:lnTo>
                <a:lnTo>
                  <a:pt x="1385" y="2832"/>
                </a:lnTo>
                <a:lnTo>
                  <a:pt x="1275" y="2871"/>
                </a:lnTo>
                <a:lnTo>
                  <a:pt x="1182" y="2934"/>
                </a:lnTo>
                <a:lnTo>
                  <a:pt x="1099" y="2984"/>
                </a:lnTo>
                <a:lnTo>
                  <a:pt x="985" y="3049"/>
                </a:lnTo>
                <a:lnTo>
                  <a:pt x="867" y="3100"/>
                </a:lnTo>
                <a:lnTo>
                  <a:pt x="763" y="3104"/>
                </a:lnTo>
                <a:lnTo>
                  <a:pt x="613" y="3081"/>
                </a:lnTo>
                <a:lnTo>
                  <a:pt x="447" y="3064"/>
                </a:lnTo>
                <a:lnTo>
                  <a:pt x="322" y="3076"/>
                </a:lnTo>
                <a:lnTo>
                  <a:pt x="210" y="3113"/>
                </a:lnTo>
                <a:lnTo>
                  <a:pt x="107" y="3138"/>
                </a:lnTo>
                <a:lnTo>
                  <a:pt x="33" y="3135"/>
                </a:lnTo>
                <a:lnTo>
                  <a:pt x="5" y="3130"/>
                </a:lnTo>
                <a:lnTo>
                  <a:pt x="0" y="757"/>
                </a:lnTo>
                <a:close/>
              </a:path>
            </a:pathLst>
          </a:custGeom>
          <a:gradFill rotWithShape="1">
            <a:gsLst>
              <a:gs pos="0">
                <a:srgbClr val="CC0099"/>
              </a:gs>
              <a:gs pos="100000">
                <a:srgbClr val="5E0047"/>
              </a:gs>
            </a:gsLst>
            <a:lin ang="5400000" scaled="1"/>
          </a:gradFill>
          <a:ln w="9525">
            <a:noFill/>
            <a:round/>
            <a:headEnd/>
            <a:tailEnd/>
          </a:ln>
        </p:spPr>
        <p:txBody>
          <a:bodyPr/>
          <a:lstStyle/>
          <a:p>
            <a:endParaRPr lang="en-US"/>
          </a:p>
        </p:txBody>
      </p:sp>
      <p:sp>
        <p:nvSpPr>
          <p:cNvPr id="40" name="سهم إلى اليمين 39"/>
          <p:cNvSpPr/>
          <p:nvPr/>
        </p:nvSpPr>
        <p:spPr>
          <a:xfrm>
            <a:off x="8591551" y="3573464"/>
            <a:ext cx="865716" cy="73025"/>
          </a:xfrm>
          <a:prstGeom prst="rightArrow">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SA"/>
          </a:p>
        </p:txBody>
      </p:sp>
      <p:sp>
        <p:nvSpPr>
          <p:cNvPr id="41" name="مربع نص 40"/>
          <p:cNvSpPr txBox="1">
            <a:spLocks noChangeArrowheads="1"/>
          </p:cNvSpPr>
          <p:nvPr/>
        </p:nvSpPr>
        <p:spPr bwMode="auto">
          <a:xfrm>
            <a:off x="10033000" y="3357563"/>
            <a:ext cx="910186" cy="369332"/>
          </a:xfrm>
          <a:prstGeom prst="rect">
            <a:avLst/>
          </a:prstGeom>
          <a:noFill/>
          <a:ln w="9525">
            <a:noFill/>
            <a:miter lim="800000"/>
            <a:headEnd/>
            <a:tailEnd/>
          </a:ln>
        </p:spPr>
        <p:txBody>
          <a:bodyPr wrap="none">
            <a:spAutoFit/>
          </a:bodyPr>
          <a:lstStyle/>
          <a:p>
            <a:r>
              <a:rPr lang="en-US" b="1">
                <a:solidFill>
                  <a:schemeClr val="bg2"/>
                </a:solidFill>
                <a:latin typeface="Garamond" pitchFamily="18" charset="0"/>
              </a:rPr>
              <a:t>Pannus</a:t>
            </a:r>
            <a:endParaRPr lang="ar-SA" b="1">
              <a:solidFill>
                <a:schemeClr val="bg2"/>
              </a:solidFill>
              <a:latin typeface="Garamond" pitchFamily="18" charset="0"/>
            </a:endParaRPr>
          </a:p>
        </p:txBody>
      </p:sp>
      <p:sp>
        <p:nvSpPr>
          <p:cNvPr id="42" name="سهم إلى اليسار 41"/>
          <p:cNvSpPr/>
          <p:nvPr/>
        </p:nvSpPr>
        <p:spPr>
          <a:xfrm rot="19736431" flipV="1">
            <a:off x="9124951" y="4121150"/>
            <a:ext cx="1403349" cy="165100"/>
          </a:xfrm>
          <a:prstGeom prst="lef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SA"/>
          </a:p>
        </p:txBody>
      </p:sp>
      <p:pic>
        <p:nvPicPr>
          <p:cNvPr id="43" name="Picture 2"/>
          <p:cNvPicPr>
            <a:picLocks noChangeAspect="1" noChangeArrowheads="1"/>
          </p:cNvPicPr>
          <p:nvPr/>
        </p:nvPicPr>
        <p:blipFill>
          <a:blip r:embed="rId11" cstate="print">
            <a:clrChange>
              <a:clrFrom>
                <a:srgbClr val="0D004C"/>
              </a:clrFrom>
              <a:clrTo>
                <a:srgbClr val="0D004C">
                  <a:alpha val="0"/>
                </a:srgbClr>
              </a:clrTo>
            </a:clrChange>
          </a:blip>
          <a:srcRect r="2267"/>
          <a:stretch>
            <a:fillRect/>
          </a:stretch>
        </p:blipFill>
        <p:spPr bwMode="auto">
          <a:xfrm>
            <a:off x="3790951" y="4221163"/>
            <a:ext cx="960967" cy="792162"/>
          </a:xfrm>
          <a:prstGeom prst="rect">
            <a:avLst/>
          </a:prstGeom>
          <a:noFill/>
          <a:ln w="9525">
            <a:noFill/>
            <a:miter lim="800000"/>
            <a:headEnd/>
            <a:tailEnd/>
          </a:ln>
        </p:spPr>
      </p:pic>
      <p:sp>
        <p:nvSpPr>
          <p:cNvPr id="44" name="مربع نص 43"/>
          <p:cNvSpPr txBox="1"/>
          <p:nvPr/>
        </p:nvSpPr>
        <p:spPr>
          <a:xfrm>
            <a:off x="4015580" y="4292601"/>
            <a:ext cx="623889" cy="600164"/>
          </a:xfrm>
          <a:prstGeom prst="rect">
            <a:avLst/>
          </a:prstGeom>
          <a:noFill/>
        </p:spPr>
        <p:txBody>
          <a:bodyPr wrap="none" rtlCol="1">
            <a:spAutoFit/>
          </a:bodyPr>
          <a:lstStyle/>
          <a:p>
            <a:pPr algn="ctr">
              <a:defRPr/>
            </a:pPr>
            <a:r>
              <a:rPr lang="en-US" sz="1100" b="1" dirty="0">
                <a:solidFill>
                  <a:schemeClr val="bg2"/>
                </a:solidFill>
                <a:cs typeface="+mj-cs"/>
              </a:rPr>
              <a:t>TNF-</a:t>
            </a:r>
            <a:r>
              <a:rPr lang="en-US" sz="1100" b="1" dirty="0">
                <a:solidFill>
                  <a:schemeClr val="bg2"/>
                </a:solidFill>
                <a:latin typeface="Symbol" pitchFamily="18" charset="2"/>
                <a:cs typeface="+mj-cs"/>
              </a:rPr>
              <a:t>a</a:t>
            </a:r>
            <a:endParaRPr lang="en-US" sz="1100" b="1" dirty="0">
              <a:solidFill>
                <a:schemeClr val="bg2"/>
              </a:solidFill>
              <a:cs typeface="+mj-cs"/>
            </a:endParaRPr>
          </a:p>
          <a:p>
            <a:pPr algn="ctr" rtl="0">
              <a:defRPr/>
            </a:pPr>
            <a:r>
              <a:rPr lang="en-US" sz="1100" b="1" dirty="0">
                <a:solidFill>
                  <a:schemeClr val="bg2"/>
                </a:solidFill>
                <a:cs typeface="+mj-cs"/>
              </a:rPr>
              <a:t>IL-1</a:t>
            </a:r>
          </a:p>
          <a:p>
            <a:pPr algn="ctr" rtl="0">
              <a:defRPr/>
            </a:pPr>
            <a:r>
              <a:rPr lang="en-US" sz="1100" b="1" dirty="0">
                <a:solidFill>
                  <a:schemeClr val="bg2"/>
                </a:solidFill>
                <a:cs typeface="+mj-cs"/>
              </a:rPr>
              <a:t>IL-6</a:t>
            </a:r>
            <a:endParaRPr lang="ar-SA" sz="1600" b="1" dirty="0">
              <a:solidFill>
                <a:schemeClr val="bg2"/>
              </a:solidFill>
              <a:cs typeface="+mj-cs"/>
            </a:endParaRPr>
          </a:p>
        </p:txBody>
      </p:sp>
      <p:sp>
        <p:nvSpPr>
          <p:cNvPr id="47" name="Freeform 4"/>
          <p:cNvSpPr>
            <a:spLocks/>
          </p:cNvSpPr>
          <p:nvPr/>
        </p:nvSpPr>
        <p:spPr bwMode="auto">
          <a:xfrm>
            <a:off x="2734733" y="1557338"/>
            <a:ext cx="1371600" cy="874712"/>
          </a:xfrm>
          <a:custGeom>
            <a:avLst/>
            <a:gdLst>
              <a:gd name="T0" fmla="*/ 2147483647 w 2486"/>
              <a:gd name="T1" fmla="*/ 2147483647 h 1840"/>
              <a:gd name="T2" fmla="*/ 2147483647 w 2486"/>
              <a:gd name="T3" fmla="*/ 2147483647 h 1840"/>
              <a:gd name="T4" fmla="*/ 2147483647 w 2486"/>
              <a:gd name="T5" fmla="*/ 2147483647 h 1840"/>
              <a:gd name="T6" fmla="*/ 2147483647 w 2486"/>
              <a:gd name="T7" fmla="*/ 2147483647 h 1840"/>
              <a:gd name="T8" fmla="*/ 2147483647 w 2486"/>
              <a:gd name="T9" fmla="*/ 2147483647 h 1840"/>
              <a:gd name="T10" fmla="*/ 2147483647 w 2486"/>
              <a:gd name="T11" fmla="*/ 2147483647 h 1840"/>
              <a:gd name="T12" fmla="*/ 2147483647 w 2486"/>
              <a:gd name="T13" fmla="*/ 2147483647 h 1840"/>
              <a:gd name="T14" fmla="*/ 2147483647 w 2486"/>
              <a:gd name="T15" fmla="*/ 2147483647 h 1840"/>
              <a:gd name="T16" fmla="*/ 2147483647 w 2486"/>
              <a:gd name="T17" fmla="*/ 2147483647 h 1840"/>
              <a:gd name="T18" fmla="*/ 0 w 2486"/>
              <a:gd name="T19" fmla="*/ 2147483647 h 1840"/>
              <a:gd name="T20" fmla="*/ 0 w 2486"/>
              <a:gd name="T21" fmla="*/ 2147483647 h 1840"/>
              <a:gd name="T22" fmla="*/ 0 w 2486"/>
              <a:gd name="T23" fmla="*/ 2147483647 h 1840"/>
              <a:gd name="T24" fmla="*/ 0 w 2486"/>
              <a:gd name="T25" fmla="*/ 2147483647 h 1840"/>
              <a:gd name="T26" fmla="*/ 0 w 2486"/>
              <a:gd name="T27" fmla="*/ 2147483647 h 1840"/>
              <a:gd name="T28" fmla="*/ 0 w 2486"/>
              <a:gd name="T29" fmla="*/ 2147483647 h 1840"/>
              <a:gd name="T30" fmla="*/ 0 w 2486"/>
              <a:gd name="T31" fmla="*/ 2147483647 h 1840"/>
              <a:gd name="T32" fmla="*/ 0 w 2486"/>
              <a:gd name="T33" fmla="*/ 2147483647 h 1840"/>
              <a:gd name="T34" fmla="*/ 0 w 2486"/>
              <a:gd name="T35" fmla="*/ 2147483647 h 1840"/>
              <a:gd name="T36" fmla="*/ 0 w 2486"/>
              <a:gd name="T37" fmla="*/ 2147483647 h 1840"/>
              <a:gd name="T38" fmla="*/ 0 w 2486"/>
              <a:gd name="T39" fmla="*/ 2147483647 h 1840"/>
              <a:gd name="T40" fmla="*/ 0 w 2486"/>
              <a:gd name="T41" fmla="*/ 0 h 1840"/>
              <a:gd name="T42" fmla="*/ 0 w 2486"/>
              <a:gd name="T43" fmla="*/ 0 h 1840"/>
              <a:gd name="T44" fmla="*/ 0 w 2486"/>
              <a:gd name="T45" fmla="*/ 0 h 1840"/>
              <a:gd name="T46" fmla="*/ 2147483647 w 2486"/>
              <a:gd name="T47" fmla="*/ 0 h 1840"/>
              <a:gd name="T48" fmla="*/ 2147483647 w 2486"/>
              <a:gd name="T49" fmla="*/ 0 h 1840"/>
              <a:gd name="T50" fmla="*/ 2147483647 w 2486"/>
              <a:gd name="T51" fmla="*/ 0 h 1840"/>
              <a:gd name="T52" fmla="*/ 2147483647 w 2486"/>
              <a:gd name="T53" fmla="*/ 0 h 1840"/>
              <a:gd name="T54" fmla="*/ 2147483647 w 2486"/>
              <a:gd name="T55" fmla="*/ 0 h 1840"/>
              <a:gd name="T56" fmla="*/ 2147483647 w 2486"/>
              <a:gd name="T57" fmla="*/ 2147483647 h 1840"/>
              <a:gd name="T58" fmla="*/ 2147483647 w 2486"/>
              <a:gd name="T59" fmla="*/ 2147483647 h 1840"/>
              <a:gd name="T60" fmla="*/ 2147483647 w 2486"/>
              <a:gd name="T61" fmla="*/ 2147483647 h 1840"/>
              <a:gd name="T62" fmla="*/ 2147483647 w 2486"/>
              <a:gd name="T63" fmla="*/ 2147483647 h 1840"/>
              <a:gd name="T64" fmla="*/ 2147483647 w 2486"/>
              <a:gd name="T65" fmla="*/ 2147483647 h 1840"/>
              <a:gd name="T66" fmla="*/ 2147483647 w 2486"/>
              <a:gd name="T67" fmla="*/ 2147483647 h 1840"/>
              <a:gd name="T68" fmla="*/ 2147483647 w 2486"/>
              <a:gd name="T69" fmla="*/ 2147483647 h 1840"/>
              <a:gd name="T70" fmla="*/ 2147483647 w 2486"/>
              <a:gd name="T71" fmla="*/ 2147483647 h 184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486"/>
              <a:gd name="T109" fmla="*/ 0 h 1840"/>
              <a:gd name="T110" fmla="*/ 2486 w 2486"/>
              <a:gd name="T111" fmla="*/ 1840 h 184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486" h="1840">
                <a:moveTo>
                  <a:pt x="2486" y="919"/>
                </a:moveTo>
                <a:lnTo>
                  <a:pt x="2454" y="1131"/>
                </a:lnTo>
                <a:lnTo>
                  <a:pt x="2360" y="1324"/>
                </a:lnTo>
                <a:lnTo>
                  <a:pt x="2213" y="1495"/>
                </a:lnTo>
                <a:lnTo>
                  <a:pt x="2021" y="1637"/>
                </a:lnTo>
                <a:lnTo>
                  <a:pt x="1790" y="1746"/>
                </a:lnTo>
                <a:lnTo>
                  <a:pt x="1528" y="1815"/>
                </a:lnTo>
                <a:lnTo>
                  <a:pt x="1243" y="1840"/>
                </a:lnTo>
                <a:lnTo>
                  <a:pt x="958" y="1815"/>
                </a:lnTo>
                <a:lnTo>
                  <a:pt x="697" y="1746"/>
                </a:lnTo>
                <a:lnTo>
                  <a:pt x="466" y="1637"/>
                </a:lnTo>
                <a:lnTo>
                  <a:pt x="273" y="1495"/>
                </a:lnTo>
                <a:lnTo>
                  <a:pt x="127" y="1324"/>
                </a:lnTo>
                <a:lnTo>
                  <a:pt x="34" y="1131"/>
                </a:lnTo>
                <a:lnTo>
                  <a:pt x="0" y="919"/>
                </a:lnTo>
                <a:lnTo>
                  <a:pt x="34" y="709"/>
                </a:lnTo>
                <a:lnTo>
                  <a:pt x="127" y="514"/>
                </a:lnTo>
                <a:lnTo>
                  <a:pt x="273" y="344"/>
                </a:lnTo>
                <a:lnTo>
                  <a:pt x="466" y="202"/>
                </a:lnTo>
                <a:lnTo>
                  <a:pt x="697" y="93"/>
                </a:lnTo>
                <a:lnTo>
                  <a:pt x="958" y="23"/>
                </a:lnTo>
                <a:lnTo>
                  <a:pt x="1243" y="0"/>
                </a:lnTo>
                <a:lnTo>
                  <a:pt x="1528" y="23"/>
                </a:lnTo>
                <a:lnTo>
                  <a:pt x="1790" y="93"/>
                </a:lnTo>
                <a:lnTo>
                  <a:pt x="2021" y="202"/>
                </a:lnTo>
                <a:lnTo>
                  <a:pt x="2213" y="344"/>
                </a:lnTo>
                <a:lnTo>
                  <a:pt x="2360" y="514"/>
                </a:lnTo>
                <a:lnTo>
                  <a:pt x="2454" y="709"/>
                </a:lnTo>
                <a:lnTo>
                  <a:pt x="2486" y="919"/>
                </a:lnTo>
                <a:close/>
              </a:path>
            </a:pathLst>
          </a:custGeom>
          <a:gradFill rotWithShape="1">
            <a:gsLst>
              <a:gs pos="0">
                <a:srgbClr val="99CCFF"/>
              </a:gs>
              <a:gs pos="100000">
                <a:srgbClr val="475E76"/>
              </a:gs>
            </a:gsLst>
            <a:path path="rect">
              <a:fillToRect l="50000" t="50000" r="50000" b="50000"/>
            </a:path>
          </a:gradFill>
          <a:ln w="9525">
            <a:noFill/>
            <a:round/>
            <a:headEnd/>
            <a:tailEnd/>
          </a:ln>
        </p:spPr>
        <p:txBody>
          <a:bodyPr/>
          <a:lstStyle/>
          <a:p>
            <a:endParaRPr lang="en-US"/>
          </a:p>
        </p:txBody>
      </p:sp>
      <p:sp>
        <p:nvSpPr>
          <p:cNvPr id="48" name="مستطيل 47"/>
          <p:cNvSpPr>
            <a:spLocks noChangeArrowheads="1"/>
          </p:cNvSpPr>
          <p:nvPr/>
        </p:nvSpPr>
        <p:spPr bwMode="auto">
          <a:xfrm>
            <a:off x="2927351" y="1844675"/>
            <a:ext cx="800219" cy="369332"/>
          </a:xfrm>
          <a:prstGeom prst="rect">
            <a:avLst/>
          </a:prstGeom>
          <a:noFill/>
          <a:ln w="9525">
            <a:noFill/>
            <a:miter lim="800000"/>
            <a:headEnd/>
            <a:tailEnd/>
          </a:ln>
        </p:spPr>
        <p:txBody>
          <a:bodyPr wrap="none">
            <a:spAutoFit/>
          </a:bodyPr>
          <a:lstStyle/>
          <a:p>
            <a:pPr algn="l" rtl="0">
              <a:spcBef>
                <a:spcPct val="50000"/>
              </a:spcBef>
            </a:pPr>
            <a:r>
              <a:rPr lang="en-US" b="1">
                <a:solidFill>
                  <a:srgbClr val="FF0000"/>
                </a:solidFill>
                <a:latin typeface="Arial" pitchFamily="34" charset="0"/>
              </a:rPr>
              <a:t>B cell</a:t>
            </a:r>
          </a:p>
        </p:txBody>
      </p:sp>
      <p:grpSp>
        <p:nvGrpSpPr>
          <p:cNvPr id="2" name="Group 21"/>
          <p:cNvGrpSpPr>
            <a:grpSpLocks/>
          </p:cNvGrpSpPr>
          <p:nvPr/>
        </p:nvGrpSpPr>
        <p:grpSpPr bwMode="auto">
          <a:xfrm>
            <a:off x="4464051" y="1196976"/>
            <a:ext cx="1947333" cy="574675"/>
            <a:chOff x="2535" y="2781"/>
            <a:chExt cx="920" cy="362"/>
          </a:xfrm>
        </p:grpSpPr>
        <p:pic>
          <p:nvPicPr>
            <p:cNvPr id="45100" name="Picture 22" descr="ORE072_image11"/>
            <p:cNvPicPr>
              <a:picLocks noChangeAspect="1" noChangeArrowheads="1"/>
            </p:cNvPicPr>
            <p:nvPr/>
          </p:nvPicPr>
          <p:blipFill>
            <a:blip r:embed="rId12" cstate="print"/>
            <a:srcRect/>
            <a:stretch>
              <a:fillRect/>
            </a:stretch>
          </p:blipFill>
          <p:spPr bwMode="auto">
            <a:xfrm>
              <a:off x="2535" y="2881"/>
              <a:ext cx="265" cy="262"/>
            </a:xfrm>
            <a:prstGeom prst="rect">
              <a:avLst/>
            </a:prstGeom>
            <a:noFill/>
            <a:ln w="9525">
              <a:noFill/>
              <a:miter lim="800000"/>
              <a:headEnd/>
              <a:tailEnd/>
            </a:ln>
          </p:spPr>
        </p:pic>
        <p:pic>
          <p:nvPicPr>
            <p:cNvPr id="45101" name="Picture 23" descr="ORE072_image14"/>
            <p:cNvPicPr>
              <a:picLocks noChangeAspect="1" noChangeArrowheads="1"/>
            </p:cNvPicPr>
            <p:nvPr/>
          </p:nvPicPr>
          <p:blipFill>
            <a:blip r:embed="rId13" cstate="print"/>
            <a:srcRect/>
            <a:stretch>
              <a:fillRect/>
            </a:stretch>
          </p:blipFill>
          <p:spPr bwMode="auto">
            <a:xfrm>
              <a:off x="3074" y="2781"/>
              <a:ext cx="381" cy="322"/>
            </a:xfrm>
            <a:prstGeom prst="rect">
              <a:avLst/>
            </a:prstGeom>
            <a:noFill/>
            <a:ln w="9525">
              <a:noFill/>
              <a:miter lim="800000"/>
              <a:headEnd/>
              <a:tailEnd/>
            </a:ln>
          </p:spPr>
        </p:pic>
      </p:grpSp>
      <p:sp>
        <p:nvSpPr>
          <p:cNvPr id="52" name="مستطيل 51"/>
          <p:cNvSpPr/>
          <p:nvPr/>
        </p:nvSpPr>
        <p:spPr>
          <a:xfrm>
            <a:off x="10079568" y="1052513"/>
            <a:ext cx="2112433" cy="863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en-US" sz="1600" b="1" dirty="0" err="1"/>
              <a:t>Articular</a:t>
            </a:r>
            <a:r>
              <a:rPr lang="en-US" sz="1600" b="1" dirty="0"/>
              <a:t> </a:t>
            </a:r>
          </a:p>
          <a:p>
            <a:pPr algn="ctr">
              <a:defRPr/>
            </a:pPr>
            <a:r>
              <a:rPr lang="en-US" sz="1600" b="1" dirty="0"/>
              <a:t>&amp;</a:t>
            </a:r>
          </a:p>
          <a:p>
            <a:pPr algn="ctr">
              <a:defRPr/>
            </a:pPr>
            <a:r>
              <a:rPr lang="en-US" sz="1600" b="1" dirty="0"/>
              <a:t> </a:t>
            </a:r>
            <a:r>
              <a:rPr lang="en-US" sz="1600" b="1" dirty="0" err="1"/>
              <a:t>ExtraArticular</a:t>
            </a:r>
            <a:endParaRPr lang="ar-SA" sz="1600" b="1" dirty="0"/>
          </a:p>
        </p:txBody>
      </p:sp>
      <p:sp>
        <p:nvSpPr>
          <p:cNvPr id="53" name="سهم لأعلى 52"/>
          <p:cNvSpPr/>
          <p:nvPr/>
        </p:nvSpPr>
        <p:spPr>
          <a:xfrm rot="3083057">
            <a:off x="2082535" y="2049199"/>
            <a:ext cx="119063" cy="1303867"/>
          </a:xfrm>
          <a:prstGeom prst="up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SA"/>
          </a:p>
        </p:txBody>
      </p:sp>
      <p:sp>
        <p:nvSpPr>
          <p:cNvPr id="60" name="سهم لأعلى 59"/>
          <p:cNvSpPr/>
          <p:nvPr/>
        </p:nvSpPr>
        <p:spPr>
          <a:xfrm rot="3083057">
            <a:off x="4183064" y="1182688"/>
            <a:ext cx="168275" cy="825500"/>
          </a:xfrm>
          <a:prstGeom prst="up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SA"/>
          </a:p>
        </p:txBody>
      </p:sp>
      <p:sp>
        <p:nvSpPr>
          <p:cNvPr id="61" name="مربع نص 60"/>
          <p:cNvSpPr txBox="1">
            <a:spLocks noChangeArrowheads="1"/>
          </p:cNvSpPr>
          <p:nvPr/>
        </p:nvSpPr>
        <p:spPr bwMode="auto">
          <a:xfrm>
            <a:off x="3871385" y="981075"/>
            <a:ext cx="1728743" cy="369332"/>
          </a:xfrm>
          <a:prstGeom prst="rect">
            <a:avLst/>
          </a:prstGeom>
          <a:noFill/>
          <a:ln w="9525">
            <a:noFill/>
            <a:miter lim="800000"/>
            <a:headEnd/>
            <a:tailEnd/>
          </a:ln>
        </p:spPr>
        <p:txBody>
          <a:bodyPr wrap="none">
            <a:spAutoFit/>
          </a:bodyPr>
          <a:lstStyle/>
          <a:p>
            <a:r>
              <a:rPr lang="en-US" b="1">
                <a:latin typeface="Garamond" pitchFamily="18" charset="0"/>
              </a:rPr>
              <a:t>ACCPab       RF</a:t>
            </a:r>
            <a:endParaRPr lang="ar-SA" b="1">
              <a:latin typeface="Garamond" pitchFamily="18" charset="0"/>
            </a:endParaRPr>
          </a:p>
        </p:txBody>
      </p:sp>
      <p:sp>
        <p:nvSpPr>
          <p:cNvPr id="62" name="سهم لأعلى 61"/>
          <p:cNvSpPr/>
          <p:nvPr/>
        </p:nvSpPr>
        <p:spPr>
          <a:xfrm rot="5400000">
            <a:off x="6782859" y="726546"/>
            <a:ext cx="215900" cy="1013884"/>
          </a:xfrm>
          <a:prstGeom prst="up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SA"/>
          </a:p>
        </p:txBody>
      </p:sp>
      <p:sp>
        <p:nvSpPr>
          <p:cNvPr id="63" name="شكل بيضاوي 62"/>
          <p:cNvSpPr/>
          <p:nvPr/>
        </p:nvSpPr>
        <p:spPr>
          <a:xfrm>
            <a:off x="7056967" y="1196975"/>
            <a:ext cx="3071284" cy="5032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l">
              <a:defRPr/>
            </a:pPr>
            <a:r>
              <a:rPr lang="en-US" sz="1100" b="1" dirty="0"/>
              <a:t>IMMUNE COMPLES &amp; COMPLEMENT</a:t>
            </a:r>
            <a:endParaRPr lang="ar-SA" sz="1100" b="1" dirty="0"/>
          </a:p>
        </p:txBody>
      </p:sp>
      <p:sp>
        <p:nvSpPr>
          <p:cNvPr id="65" name="شكل بيضاوي 64"/>
          <p:cNvSpPr/>
          <p:nvPr/>
        </p:nvSpPr>
        <p:spPr>
          <a:xfrm>
            <a:off x="6479118" y="5516564"/>
            <a:ext cx="2688167" cy="7207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0" hangingPunct="0">
              <a:defRPr/>
            </a:pPr>
            <a:r>
              <a:rPr lang="en-US" sz="1000" b="1" dirty="0">
                <a:latin typeface="Arial" pitchFamily="34" charset="0"/>
              </a:rPr>
              <a:t>Adhesion molecule</a:t>
            </a:r>
          </a:p>
          <a:p>
            <a:pPr algn="ctr" rtl="0" eaLnBrk="0" hangingPunct="0">
              <a:defRPr/>
            </a:pPr>
            <a:r>
              <a:rPr lang="en-US" sz="1000" b="1" dirty="0">
                <a:latin typeface="Arial" pitchFamily="34" charset="0"/>
              </a:rPr>
              <a:t>Expression on </a:t>
            </a:r>
            <a:r>
              <a:rPr lang="en-US" sz="1000" b="1" dirty="0" err="1">
                <a:latin typeface="Arial" pitchFamily="34" charset="0"/>
              </a:rPr>
              <a:t>Bl</a:t>
            </a:r>
            <a:r>
              <a:rPr lang="en-US" sz="1000" b="1" dirty="0">
                <a:latin typeface="Arial" pitchFamily="34" charset="0"/>
              </a:rPr>
              <a:t> vessels </a:t>
            </a:r>
          </a:p>
        </p:txBody>
      </p:sp>
    </p:spTree>
    <p:custDataLst>
      <p:tags r:id="rId1"/>
    </p:custDataLst>
    <p:extLst>
      <p:ext uri="{BB962C8B-B14F-4D97-AF65-F5344CB8AC3E}">
        <p14:creationId xmlns:p14="http://schemas.microsoft.com/office/powerpoint/2010/main" val="42572466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3801"/>
                                        </p:tgtEl>
                                        <p:attrNameLst>
                                          <p:attrName>style.visibility</p:attrName>
                                        </p:attrNameLst>
                                      </p:cBhvr>
                                      <p:to>
                                        <p:strVal val="visible"/>
                                      </p:to>
                                    </p:set>
                                    <p:anim calcmode="lin" valueType="num">
                                      <p:cBhvr additive="base">
                                        <p:cTn id="7" dur="500" fill="hold"/>
                                        <p:tgtEl>
                                          <p:spTgt spid="33801"/>
                                        </p:tgtEl>
                                        <p:attrNameLst>
                                          <p:attrName>ppt_x</p:attrName>
                                        </p:attrNameLst>
                                      </p:cBhvr>
                                      <p:tavLst>
                                        <p:tav tm="0">
                                          <p:val>
                                            <p:strVal val="0-#ppt_w/2"/>
                                          </p:val>
                                        </p:tav>
                                        <p:tav tm="100000">
                                          <p:val>
                                            <p:strVal val="#ppt_x"/>
                                          </p:val>
                                        </p:tav>
                                      </p:tavLst>
                                    </p:anim>
                                    <p:anim calcmode="lin" valueType="num">
                                      <p:cBhvr additive="base">
                                        <p:cTn id="8" dur="500" fill="hold"/>
                                        <p:tgtEl>
                                          <p:spTgt spid="3380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3802"/>
                                        </p:tgtEl>
                                        <p:attrNameLst>
                                          <p:attrName>style.visibility</p:attrName>
                                        </p:attrNameLst>
                                      </p:cBhvr>
                                      <p:to>
                                        <p:strVal val="visible"/>
                                      </p:to>
                                    </p:set>
                                    <p:anim calcmode="lin" valueType="num">
                                      <p:cBhvr additive="base">
                                        <p:cTn id="13" dur="500" fill="hold"/>
                                        <p:tgtEl>
                                          <p:spTgt spid="33802"/>
                                        </p:tgtEl>
                                        <p:attrNameLst>
                                          <p:attrName>ppt_x</p:attrName>
                                        </p:attrNameLst>
                                      </p:cBhvr>
                                      <p:tavLst>
                                        <p:tav tm="0">
                                          <p:val>
                                            <p:strVal val="0-#ppt_w/2"/>
                                          </p:val>
                                        </p:tav>
                                        <p:tav tm="100000">
                                          <p:val>
                                            <p:strVal val="#ppt_x"/>
                                          </p:val>
                                        </p:tav>
                                      </p:tavLst>
                                    </p:anim>
                                    <p:anim calcmode="lin" valueType="num">
                                      <p:cBhvr additive="base">
                                        <p:cTn id="14" dur="500" fill="hold"/>
                                        <p:tgtEl>
                                          <p:spTgt spid="3380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778263"/>
                                        </p:tgtEl>
                                        <p:attrNameLst>
                                          <p:attrName>style.visibility</p:attrName>
                                        </p:attrNameLst>
                                      </p:cBhvr>
                                      <p:to>
                                        <p:strVal val="visible"/>
                                      </p:to>
                                    </p:set>
                                    <p:anim calcmode="lin" valueType="num">
                                      <p:cBhvr additive="base">
                                        <p:cTn id="19" dur="500" fill="hold"/>
                                        <p:tgtEl>
                                          <p:spTgt spid="778263"/>
                                        </p:tgtEl>
                                        <p:attrNameLst>
                                          <p:attrName>ppt_x</p:attrName>
                                        </p:attrNameLst>
                                      </p:cBhvr>
                                      <p:tavLst>
                                        <p:tav tm="0">
                                          <p:val>
                                            <p:strVal val="0-#ppt_w/2"/>
                                          </p:val>
                                        </p:tav>
                                        <p:tav tm="100000">
                                          <p:val>
                                            <p:strVal val="#ppt_x"/>
                                          </p:val>
                                        </p:tav>
                                      </p:tavLst>
                                    </p:anim>
                                    <p:anim calcmode="lin" valueType="num">
                                      <p:cBhvr additive="base">
                                        <p:cTn id="20" dur="500" fill="hold"/>
                                        <p:tgtEl>
                                          <p:spTgt spid="778263"/>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33800"/>
                                        </p:tgtEl>
                                        <p:attrNameLst>
                                          <p:attrName>style.visibility</p:attrName>
                                        </p:attrNameLst>
                                      </p:cBhvr>
                                      <p:to>
                                        <p:strVal val="visible"/>
                                      </p:to>
                                    </p:set>
                                    <p:anim calcmode="lin" valueType="num">
                                      <p:cBhvr additive="base">
                                        <p:cTn id="25" dur="500" fill="hold"/>
                                        <p:tgtEl>
                                          <p:spTgt spid="33800"/>
                                        </p:tgtEl>
                                        <p:attrNameLst>
                                          <p:attrName>ppt_x</p:attrName>
                                        </p:attrNameLst>
                                      </p:cBhvr>
                                      <p:tavLst>
                                        <p:tav tm="0">
                                          <p:val>
                                            <p:strVal val="0-#ppt_w/2"/>
                                          </p:val>
                                        </p:tav>
                                        <p:tav tm="100000">
                                          <p:val>
                                            <p:strVal val="#ppt_x"/>
                                          </p:val>
                                        </p:tav>
                                      </p:tavLst>
                                    </p:anim>
                                    <p:anim calcmode="lin" valueType="num">
                                      <p:cBhvr additive="base">
                                        <p:cTn id="26" dur="500" fill="hold"/>
                                        <p:tgtEl>
                                          <p:spTgt spid="33800"/>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3803"/>
                                        </p:tgtEl>
                                        <p:attrNameLst>
                                          <p:attrName>style.visibility</p:attrName>
                                        </p:attrNameLst>
                                      </p:cBhvr>
                                      <p:to>
                                        <p:strVal val="visible"/>
                                      </p:to>
                                    </p:set>
                                    <p:anim calcmode="lin" valueType="num">
                                      <p:cBhvr additive="base">
                                        <p:cTn id="31" dur="500" fill="hold"/>
                                        <p:tgtEl>
                                          <p:spTgt spid="33803"/>
                                        </p:tgtEl>
                                        <p:attrNameLst>
                                          <p:attrName>ppt_x</p:attrName>
                                        </p:attrNameLst>
                                      </p:cBhvr>
                                      <p:tavLst>
                                        <p:tav tm="0">
                                          <p:val>
                                            <p:strVal val="0-#ppt_w/2"/>
                                          </p:val>
                                        </p:tav>
                                        <p:tav tm="100000">
                                          <p:val>
                                            <p:strVal val="#ppt_x"/>
                                          </p:val>
                                        </p:tav>
                                      </p:tavLst>
                                    </p:anim>
                                    <p:anim calcmode="lin" valueType="num">
                                      <p:cBhvr additive="base">
                                        <p:cTn id="32" dur="500" fill="hold"/>
                                        <p:tgtEl>
                                          <p:spTgt spid="33803"/>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1" fill="hold" nodeType="clickEffect">
                                  <p:stCondLst>
                                    <p:cond delay="0"/>
                                  </p:stCondLst>
                                  <p:childTnLst>
                                    <p:set>
                                      <p:cBhvr>
                                        <p:cTn id="36" dur="1" fill="hold">
                                          <p:stCondLst>
                                            <p:cond delay="0"/>
                                          </p:stCondLst>
                                        </p:cTn>
                                        <p:tgtEl>
                                          <p:spTgt spid="778264"/>
                                        </p:tgtEl>
                                        <p:attrNameLst>
                                          <p:attrName>style.visibility</p:attrName>
                                        </p:attrNameLst>
                                      </p:cBhvr>
                                      <p:to>
                                        <p:strVal val="visible"/>
                                      </p:to>
                                    </p:set>
                                    <p:anim calcmode="lin" valueType="num">
                                      <p:cBhvr additive="base">
                                        <p:cTn id="37" dur="500" fill="hold"/>
                                        <p:tgtEl>
                                          <p:spTgt spid="778264"/>
                                        </p:tgtEl>
                                        <p:attrNameLst>
                                          <p:attrName>ppt_x</p:attrName>
                                        </p:attrNameLst>
                                      </p:cBhvr>
                                      <p:tavLst>
                                        <p:tav tm="0">
                                          <p:val>
                                            <p:strVal val="#ppt_x"/>
                                          </p:val>
                                        </p:tav>
                                        <p:tav tm="100000">
                                          <p:val>
                                            <p:strVal val="#ppt_x"/>
                                          </p:val>
                                        </p:tav>
                                      </p:tavLst>
                                    </p:anim>
                                    <p:anim calcmode="lin" valueType="num">
                                      <p:cBhvr additive="base">
                                        <p:cTn id="38" dur="500" fill="hold"/>
                                        <p:tgtEl>
                                          <p:spTgt spid="778264"/>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1" fill="hold" nodeType="clickEffect">
                                  <p:stCondLst>
                                    <p:cond delay="0"/>
                                  </p:stCondLst>
                                  <p:childTnLst>
                                    <p:set>
                                      <p:cBhvr>
                                        <p:cTn id="42" dur="1" fill="hold">
                                          <p:stCondLst>
                                            <p:cond delay="0"/>
                                          </p:stCondLst>
                                        </p:cTn>
                                        <p:tgtEl>
                                          <p:spTgt spid="43"/>
                                        </p:tgtEl>
                                        <p:attrNameLst>
                                          <p:attrName>style.visibility</p:attrName>
                                        </p:attrNameLst>
                                      </p:cBhvr>
                                      <p:to>
                                        <p:strVal val="visible"/>
                                      </p:to>
                                    </p:set>
                                    <p:anim calcmode="lin" valueType="num">
                                      <p:cBhvr additive="base">
                                        <p:cTn id="43" dur="500" fill="hold"/>
                                        <p:tgtEl>
                                          <p:spTgt spid="43"/>
                                        </p:tgtEl>
                                        <p:attrNameLst>
                                          <p:attrName>ppt_x</p:attrName>
                                        </p:attrNameLst>
                                      </p:cBhvr>
                                      <p:tavLst>
                                        <p:tav tm="0">
                                          <p:val>
                                            <p:strVal val="#ppt_x"/>
                                          </p:val>
                                        </p:tav>
                                        <p:tav tm="100000">
                                          <p:val>
                                            <p:strVal val="#ppt_x"/>
                                          </p:val>
                                        </p:tav>
                                      </p:tavLst>
                                    </p:anim>
                                    <p:anim calcmode="lin" valueType="num">
                                      <p:cBhvr additive="base">
                                        <p:cTn id="44" dur="500" fill="hold"/>
                                        <p:tgtEl>
                                          <p:spTgt spid="43"/>
                                        </p:tgtEl>
                                        <p:attrNameLst>
                                          <p:attrName>ppt_y</p:attrName>
                                        </p:attrNameLst>
                                      </p:cBhvr>
                                      <p:tavLst>
                                        <p:tav tm="0">
                                          <p:val>
                                            <p:strVal val="0-#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44"/>
                                        </p:tgtEl>
                                        <p:attrNameLst>
                                          <p:attrName>style.visibility</p:attrName>
                                        </p:attrNameLst>
                                      </p:cBhvr>
                                      <p:to>
                                        <p:strVal val="visible"/>
                                      </p:to>
                                    </p:set>
                                    <p:anim calcmode="lin" valueType="num">
                                      <p:cBhvr additive="base">
                                        <p:cTn id="49" dur="500" fill="hold"/>
                                        <p:tgtEl>
                                          <p:spTgt spid="44"/>
                                        </p:tgtEl>
                                        <p:attrNameLst>
                                          <p:attrName>ppt_x</p:attrName>
                                        </p:attrNameLst>
                                      </p:cBhvr>
                                      <p:tavLst>
                                        <p:tav tm="0">
                                          <p:val>
                                            <p:strVal val="#ppt_x"/>
                                          </p:val>
                                        </p:tav>
                                        <p:tav tm="100000">
                                          <p:val>
                                            <p:strVal val="#ppt_x"/>
                                          </p:val>
                                        </p:tav>
                                      </p:tavLst>
                                    </p:anim>
                                    <p:anim calcmode="lin" valueType="num">
                                      <p:cBhvr additive="base">
                                        <p:cTn id="50" dur="500" fill="hold"/>
                                        <p:tgtEl>
                                          <p:spTgt spid="44"/>
                                        </p:tgtEl>
                                        <p:attrNameLst>
                                          <p:attrName>ppt_y</p:attrName>
                                        </p:attrNameLst>
                                      </p:cBhvr>
                                      <p:tavLst>
                                        <p:tav tm="0">
                                          <p:val>
                                            <p:strVal val="0-#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33799"/>
                                        </p:tgtEl>
                                        <p:attrNameLst>
                                          <p:attrName>style.visibility</p:attrName>
                                        </p:attrNameLst>
                                      </p:cBhvr>
                                      <p:to>
                                        <p:strVal val="visible"/>
                                      </p:to>
                                    </p:set>
                                    <p:anim calcmode="lin" valueType="num">
                                      <p:cBhvr additive="base">
                                        <p:cTn id="55" dur="500" fill="hold"/>
                                        <p:tgtEl>
                                          <p:spTgt spid="33799"/>
                                        </p:tgtEl>
                                        <p:attrNameLst>
                                          <p:attrName>ppt_x</p:attrName>
                                        </p:attrNameLst>
                                      </p:cBhvr>
                                      <p:tavLst>
                                        <p:tav tm="0">
                                          <p:val>
                                            <p:strVal val="#ppt_x"/>
                                          </p:val>
                                        </p:tav>
                                        <p:tav tm="100000">
                                          <p:val>
                                            <p:strVal val="#ppt_x"/>
                                          </p:val>
                                        </p:tav>
                                      </p:tavLst>
                                    </p:anim>
                                    <p:anim calcmode="lin" valueType="num">
                                      <p:cBhvr additive="base">
                                        <p:cTn id="56" dur="500" fill="hold"/>
                                        <p:tgtEl>
                                          <p:spTgt spid="33799"/>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3804"/>
                                        </p:tgtEl>
                                        <p:attrNameLst>
                                          <p:attrName>style.visibility</p:attrName>
                                        </p:attrNameLst>
                                      </p:cBhvr>
                                      <p:to>
                                        <p:strVal val="visible"/>
                                      </p:to>
                                    </p:set>
                                    <p:anim calcmode="lin" valueType="num">
                                      <p:cBhvr additive="base">
                                        <p:cTn id="61" dur="500" fill="hold"/>
                                        <p:tgtEl>
                                          <p:spTgt spid="33804"/>
                                        </p:tgtEl>
                                        <p:attrNameLst>
                                          <p:attrName>ppt_x</p:attrName>
                                        </p:attrNameLst>
                                      </p:cBhvr>
                                      <p:tavLst>
                                        <p:tav tm="0">
                                          <p:val>
                                            <p:strVal val="#ppt_x"/>
                                          </p:val>
                                        </p:tav>
                                        <p:tav tm="100000">
                                          <p:val>
                                            <p:strVal val="#ppt_x"/>
                                          </p:val>
                                        </p:tav>
                                      </p:tavLst>
                                    </p:anim>
                                    <p:anim calcmode="lin" valueType="num">
                                      <p:cBhvr additive="base">
                                        <p:cTn id="62" dur="500" fill="hold"/>
                                        <p:tgtEl>
                                          <p:spTgt spid="33804"/>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nodeType="clickEffect">
                                  <p:stCondLst>
                                    <p:cond delay="0"/>
                                  </p:stCondLst>
                                  <p:childTnLst>
                                    <p:set>
                                      <p:cBhvr>
                                        <p:cTn id="66" dur="1" fill="hold">
                                          <p:stCondLst>
                                            <p:cond delay="0"/>
                                          </p:stCondLst>
                                        </p:cTn>
                                        <p:tgtEl>
                                          <p:spTgt spid="778265"/>
                                        </p:tgtEl>
                                        <p:attrNameLst>
                                          <p:attrName>style.visibility</p:attrName>
                                        </p:attrNameLst>
                                      </p:cBhvr>
                                      <p:to>
                                        <p:strVal val="visible"/>
                                      </p:to>
                                    </p:set>
                                    <p:anim calcmode="lin" valueType="num">
                                      <p:cBhvr additive="base">
                                        <p:cTn id="67" dur="500" fill="hold"/>
                                        <p:tgtEl>
                                          <p:spTgt spid="778265"/>
                                        </p:tgtEl>
                                        <p:attrNameLst>
                                          <p:attrName>ppt_x</p:attrName>
                                        </p:attrNameLst>
                                      </p:cBhvr>
                                      <p:tavLst>
                                        <p:tav tm="0">
                                          <p:val>
                                            <p:strVal val="0-#ppt_w/2"/>
                                          </p:val>
                                        </p:tav>
                                        <p:tav tm="100000">
                                          <p:val>
                                            <p:strVal val="#ppt_x"/>
                                          </p:val>
                                        </p:tav>
                                      </p:tavLst>
                                    </p:anim>
                                    <p:anim calcmode="lin" valueType="num">
                                      <p:cBhvr additive="base">
                                        <p:cTn id="68" dur="500" fill="hold"/>
                                        <p:tgtEl>
                                          <p:spTgt spid="778265"/>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65"/>
                                        </p:tgtEl>
                                        <p:attrNameLst>
                                          <p:attrName>style.visibility</p:attrName>
                                        </p:attrNameLst>
                                      </p:cBhvr>
                                      <p:to>
                                        <p:strVal val="visible"/>
                                      </p:to>
                                    </p:set>
                                    <p:anim calcmode="lin" valueType="num">
                                      <p:cBhvr additive="base">
                                        <p:cTn id="73" dur="500" fill="hold"/>
                                        <p:tgtEl>
                                          <p:spTgt spid="65"/>
                                        </p:tgtEl>
                                        <p:attrNameLst>
                                          <p:attrName>ppt_x</p:attrName>
                                        </p:attrNameLst>
                                      </p:cBhvr>
                                      <p:tavLst>
                                        <p:tav tm="0">
                                          <p:val>
                                            <p:strVal val="#ppt_x"/>
                                          </p:val>
                                        </p:tav>
                                        <p:tav tm="100000">
                                          <p:val>
                                            <p:strVal val="#ppt_x"/>
                                          </p:val>
                                        </p:tav>
                                      </p:tavLst>
                                    </p:anim>
                                    <p:anim calcmode="lin" valueType="num">
                                      <p:cBhvr additive="base">
                                        <p:cTn id="74"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nodeType="clickEffect">
                                  <p:stCondLst>
                                    <p:cond delay="0"/>
                                  </p:stCondLst>
                                  <p:childTnLst>
                                    <p:set>
                                      <p:cBhvr>
                                        <p:cTn id="78" dur="1" fill="hold">
                                          <p:stCondLst>
                                            <p:cond delay="0"/>
                                          </p:stCondLst>
                                        </p:cTn>
                                        <p:tgtEl>
                                          <p:spTgt spid="33794"/>
                                        </p:tgtEl>
                                        <p:attrNameLst>
                                          <p:attrName>style.visibility</p:attrName>
                                        </p:attrNameLst>
                                      </p:cBhvr>
                                      <p:to>
                                        <p:strVal val="visible"/>
                                      </p:to>
                                    </p:set>
                                    <p:anim calcmode="lin" valueType="num">
                                      <p:cBhvr additive="base">
                                        <p:cTn id="79" dur="500" fill="hold"/>
                                        <p:tgtEl>
                                          <p:spTgt spid="33794"/>
                                        </p:tgtEl>
                                        <p:attrNameLst>
                                          <p:attrName>ppt_x</p:attrName>
                                        </p:attrNameLst>
                                      </p:cBhvr>
                                      <p:tavLst>
                                        <p:tav tm="0">
                                          <p:val>
                                            <p:strVal val="0-#ppt_w/2"/>
                                          </p:val>
                                        </p:tav>
                                        <p:tav tm="100000">
                                          <p:val>
                                            <p:strVal val="#ppt_x"/>
                                          </p:val>
                                        </p:tav>
                                      </p:tavLst>
                                    </p:anim>
                                    <p:anim calcmode="lin" valueType="num">
                                      <p:cBhvr additive="base">
                                        <p:cTn id="80" dur="500" fill="hold"/>
                                        <p:tgtEl>
                                          <p:spTgt spid="33794"/>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33814"/>
                                        </p:tgtEl>
                                        <p:attrNameLst>
                                          <p:attrName>style.visibility</p:attrName>
                                        </p:attrNameLst>
                                      </p:cBhvr>
                                      <p:to>
                                        <p:strVal val="visible"/>
                                      </p:to>
                                    </p:set>
                                    <p:anim calcmode="lin" valueType="num">
                                      <p:cBhvr additive="base">
                                        <p:cTn id="85" dur="500" fill="hold"/>
                                        <p:tgtEl>
                                          <p:spTgt spid="33814"/>
                                        </p:tgtEl>
                                        <p:attrNameLst>
                                          <p:attrName>ppt_x</p:attrName>
                                        </p:attrNameLst>
                                      </p:cBhvr>
                                      <p:tavLst>
                                        <p:tav tm="0">
                                          <p:val>
                                            <p:strVal val="0-#ppt_w/2"/>
                                          </p:val>
                                        </p:tav>
                                        <p:tav tm="100000">
                                          <p:val>
                                            <p:strVal val="#ppt_x"/>
                                          </p:val>
                                        </p:tav>
                                      </p:tavLst>
                                    </p:anim>
                                    <p:anim calcmode="lin" valueType="num">
                                      <p:cBhvr additive="base">
                                        <p:cTn id="86" dur="500" fill="hold"/>
                                        <p:tgtEl>
                                          <p:spTgt spid="33814"/>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1" fill="hold" nodeType="clickEffect">
                                  <p:stCondLst>
                                    <p:cond delay="0"/>
                                  </p:stCondLst>
                                  <p:childTnLst>
                                    <p:set>
                                      <p:cBhvr>
                                        <p:cTn id="90" dur="1" fill="hold">
                                          <p:stCondLst>
                                            <p:cond delay="0"/>
                                          </p:stCondLst>
                                        </p:cTn>
                                        <p:tgtEl>
                                          <p:spTgt spid="33798"/>
                                        </p:tgtEl>
                                        <p:attrNameLst>
                                          <p:attrName>style.visibility</p:attrName>
                                        </p:attrNameLst>
                                      </p:cBhvr>
                                      <p:to>
                                        <p:strVal val="visible"/>
                                      </p:to>
                                    </p:set>
                                    <p:anim calcmode="lin" valueType="num">
                                      <p:cBhvr additive="base">
                                        <p:cTn id="91" dur="500" fill="hold"/>
                                        <p:tgtEl>
                                          <p:spTgt spid="33798"/>
                                        </p:tgtEl>
                                        <p:attrNameLst>
                                          <p:attrName>ppt_x</p:attrName>
                                        </p:attrNameLst>
                                      </p:cBhvr>
                                      <p:tavLst>
                                        <p:tav tm="0">
                                          <p:val>
                                            <p:strVal val="#ppt_x"/>
                                          </p:val>
                                        </p:tav>
                                        <p:tav tm="100000">
                                          <p:val>
                                            <p:strVal val="#ppt_x"/>
                                          </p:val>
                                        </p:tav>
                                      </p:tavLst>
                                    </p:anim>
                                    <p:anim calcmode="lin" valueType="num">
                                      <p:cBhvr additive="base">
                                        <p:cTn id="92" dur="500" fill="hold"/>
                                        <p:tgtEl>
                                          <p:spTgt spid="33798"/>
                                        </p:tgtEl>
                                        <p:attrNameLst>
                                          <p:attrName>ppt_y</p:attrName>
                                        </p:attrNameLst>
                                      </p:cBhvr>
                                      <p:tavLst>
                                        <p:tav tm="0">
                                          <p:val>
                                            <p:strVal val="0-#ppt_h/2"/>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1" fill="hold" grpId="0" nodeType="clickEffect">
                                  <p:stCondLst>
                                    <p:cond delay="0"/>
                                  </p:stCondLst>
                                  <p:childTnLst>
                                    <p:set>
                                      <p:cBhvr>
                                        <p:cTn id="96" dur="1" fill="hold">
                                          <p:stCondLst>
                                            <p:cond delay="0"/>
                                          </p:stCondLst>
                                        </p:cTn>
                                        <p:tgtEl>
                                          <p:spTgt spid="33805"/>
                                        </p:tgtEl>
                                        <p:attrNameLst>
                                          <p:attrName>style.visibility</p:attrName>
                                        </p:attrNameLst>
                                      </p:cBhvr>
                                      <p:to>
                                        <p:strVal val="visible"/>
                                      </p:to>
                                    </p:set>
                                    <p:anim calcmode="lin" valueType="num">
                                      <p:cBhvr additive="base">
                                        <p:cTn id="97" dur="500" fill="hold"/>
                                        <p:tgtEl>
                                          <p:spTgt spid="33805"/>
                                        </p:tgtEl>
                                        <p:attrNameLst>
                                          <p:attrName>ppt_x</p:attrName>
                                        </p:attrNameLst>
                                      </p:cBhvr>
                                      <p:tavLst>
                                        <p:tav tm="0">
                                          <p:val>
                                            <p:strVal val="#ppt_x"/>
                                          </p:val>
                                        </p:tav>
                                        <p:tav tm="100000">
                                          <p:val>
                                            <p:strVal val="#ppt_x"/>
                                          </p:val>
                                        </p:tav>
                                      </p:tavLst>
                                    </p:anim>
                                    <p:anim calcmode="lin" valueType="num">
                                      <p:cBhvr additive="base">
                                        <p:cTn id="98" dur="500" fill="hold"/>
                                        <p:tgtEl>
                                          <p:spTgt spid="33805"/>
                                        </p:tgtEl>
                                        <p:attrNameLst>
                                          <p:attrName>ppt_y</p:attrName>
                                        </p:attrNameLst>
                                      </p:cBhvr>
                                      <p:tavLst>
                                        <p:tav tm="0">
                                          <p:val>
                                            <p:strVal val="0-#ppt_h/2"/>
                                          </p:val>
                                        </p:tav>
                                        <p:tav tm="100000">
                                          <p:val>
                                            <p:strVal val="#ppt_y"/>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2" presetClass="entr" presetSubtype="8" fill="hold" nodeType="clickEffect">
                                  <p:stCondLst>
                                    <p:cond delay="0"/>
                                  </p:stCondLst>
                                  <p:childTnLst>
                                    <p:set>
                                      <p:cBhvr>
                                        <p:cTn id="102" dur="1" fill="hold">
                                          <p:stCondLst>
                                            <p:cond delay="0"/>
                                          </p:stCondLst>
                                        </p:cTn>
                                        <p:tgtEl>
                                          <p:spTgt spid="778269"/>
                                        </p:tgtEl>
                                        <p:attrNameLst>
                                          <p:attrName>style.visibility</p:attrName>
                                        </p:attrNameLst>
                                      </p:cBhvr>
                                      <p:to>
                                        <p:strVal val="visible"/>
                                      </p:to>
                                    </p:set>
                                    <p:anim calcmode="lin" valueType="num">
                                      <p:cBhvr additive="base">
                                        <p:cTn id="103" dur="500" fill="hold"/>
                                        <p:tgtEl>
                                          <p:spTgt spid="778269"/>
                                        </p:tgtEl>
                                        <p:attrNameLst>
                                          <p:attrName>ppt_x</p:attrName>
                                        </p:attrNameLst>
                                      </p:cBhvr>
                                      <p:tavLst>
                                        <p:tav tm="0">
                                          <p:val>
                                            <p:strVal val="0-#ppt_w/2"/>
                                          </p:val>
                                        </p:tav>
                                        <p:tav tm="100000">
                                          <p:val>
                                            <p:strVal val="#ppt_x"/>
                                          </p:val>
                                        </p:tav>
                                      </p:tavLst>
                                    </p:anim>
                                    <p:anim calcmode="lin" valueType="num">
                                      <p:cBhvr additive="base">
                                        <p:cTn id="104" dur="500" fill="hold"/>
                                        <p:tgtEl>
                                          <p:spTgt spid="778269"/>
                                        </p:tgtEl>
                                        <p:attrNameLst>
                                          <p:attrName>ppt_y</p:attrName>
                                        </p:attrNameLst>
                                      </p:cBhvr>
                                      <p:tavLst>
                                        <p:tav tm="0">
                                          <p:val>
                                            <p:strVal val="#ppt_y"/>
                                          </p:val>
                                        </p:tav>
                                        <p:tav tm="100000">
                                          <p:val>
                                            <p:strVal val="#ppt_y"/>
                                          </p:val>
                                        </p:tav>
                                      </p:tavLst>
                                    </p:anim>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 presetClass="entr" presetSubtype="1" fill="hold" grpId="0" nodeType="clickEffect">
                                  <p:stCondLst>
                                    <p:cond delay="0"/>
                                  </p:stCondLst>
                                  <p:childTnLst>
                                    <p:set>
                                      <p:cBhvr>
                                        <p:cTn id="108" dur="1" fill="hold">
                                          <p:stCondLst>
                                            <p:cond delay="0"/>
                                          </p:stCondLst>
                                        </p:cTn>
                                        <p:tgtEl>
                                          <p:spTgt spid="33806"/>
                                        </p:tgtEl>
                                        <p:attrNameLst>
                                          <p:attrName>style.visibility</p:attrName>
                                        </p:attrNameLst>
                                      </p:cBhvr>
                                      <p:to>
                                        <p:strVal val="visible"/>
                                      </p:to>
                                    </p:set>
                                    <p:anim calcmode="lin" valueType="num">
                                      <p:cBhvr additive="base">
                                        <p:cTn id="109" dur="500" fill="hold"/>
                                        <p:tgtEl>
                                          <p:spTgt spid="33806"/>
                                        </p:tgtEl>
                                        <p:attrNameLst>
                                          <p:attrName>ppt_x</p:attrName>
                                        </p:attrNameLst>
                                      </p:cBhvr>
                                      <p:tavLst>
                                        <p:tav tm="0">
                                          <p:val>
                                            <p:strVal val="#ppt_x"/>
                                          </p:val>
                                        </p:tav>
                                        <p:tav tm="100000">
                                          <p:val>
                                            <p:strVal val="#ppt_x"/>
                                          </p:val>
                                        </p:tav>
                                      </p:tavLst>
                                    </p:anim>
                                    <p:anim calcmode="lin" valueType="num">
                                      <p:cBhvr additive="base">
                                        <p:cTn id="110" dur="500" fill="hold"/>
                                        <p:tgtEl>
                                          <p:spTgt spid="33806"/>
                                        </p:tgtEl>
                                        <p:attrNameLst>
                                          <p:attrName>ppt_y</p:attrName>
                                        </p:attrNameLst>
                                      </p:cBhvr>
                                      <p:tavLst>
                                        <p:tav tm="0">
                                          <p:val>
                                            <p:strVal val="0-#ppt_h/2"/>
                                          </p:val>
                                        </p:tav>
                                        <p:tav tm="100000">
                                          <p:val>
                                            <p:strVal val="#ppt_y"/>
                                          </p:val>
                                        </p:tav>
                                      </p:tavLst>
                                    </p:anim>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 presetClass="entr" presetSubtype="4" fill="hold" nodeType="clickEffect">
                                  <p:stCondLst>
                                    <p:cond delay="0"/>
                                  </p:stCondLst>
                                  <p:childTnLst>
                                    <p:set>
                                      <p:cBhvr>
                                        <p:cTn id="114" dur="1" fill="hold">
                                          <p:stCondLst>
                                            <p:cond delay="0"/>
                                          </p:stCondLst>
                                        </p:cTn>
                                        <p:tgtEl>
                                          <p:spTgt spid="33796"/>
                                        </p:tgtEl>
                                        <p:attrNameLst>
                                          <p:attrName>style.visibility</p:attrName>
                                        </p:attrNameLst>
                                      </p:cBhvr>
                                      <p:to>
                                        <p:strVal val="visible"/>
                                      </p:to>
                                    </p:set>
                                    <p:anim calcmode="lin" valueType="num">
                                      <p:cBhvr additive="base">
                                        <p:cTn id="115" dur="500" fill="hold"/>
                                        <p:tgtEl>
                                          <p:spTgt spid="33796"/>
                                        </p:tgtEl>
                                        <p:attrNameLst>
                                          <p:attrName>ppt_x</p:attrName>
                                        </p:attrNameLst>
                                      </p:cBhvr>
                                      <p:tavLst>
                                        <p:tav tm="0">
                                          <p:val>
                                            <p:strVal val="#ppt_x"/>
                                          </p:val>
                                        </p:tav>
                                        <p:tav tm="100000">
                                          <p:val>
                                            <p:strVal val="#ppt_x"/>
                                          </p:val>
                                        </p:tav>
                                      </p:tavLst>
                                    </p:anim>
                                    <p:anim calcmode="lin" valueType="num">
                                      <p:cBhvr additive="base">
                                        <p:cTn id="116" dur="500" fill="hold"/>
                                        <p:tgtEl>
                                          <p:spTgt spid="33796"/>
                                        </p:tgtEl>
                                        <p:attrNameLst>
                                          <p:attrName>ppt_y</p:attrName>
                                        </p:attrNameLst>
                                      </p:cBhvr>
                                      <p:tavLst>
                                        <p:tav tm="0">
                                          <p:val>
                                            <p:strVal val="1+#ppt_h/2"/>
                                          </p:val>
                                        </p:tav>
                                        <p:tav tm="100000">
                                          <p:val>
                                            <p:strVal val="#ppt_y"/>
                                          </p:val>
                                        </p:tav>
                                      </p:tavLst>
                                    </p:anim>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 presetClass="entr" presetSubtype="4" fill="hold" grpId="0" nodeType="clickEffect">
                                  <p:stCondLst>
                                    <p:cond delay="0"/>
                                  </p:stCondLst>
                                  <p:childTnLst>
                                    <p:set>
                                      <p:cBhvr>
                                        <p:cTn id="120" dur="1" fill="hold">
                                          <p:stCondLst>
                                            <p:cond delay="0"/>
                                          </p:stCondLst>
                                        </p:cTn>
                                        <p:tgtEl>
                                          <p:spTgt spid="33811"/>
                                        </p:tgtEl>
                                        <p:attrNameLst>
                                          <p:attrName>style.visibility</p:attrName>
                                        </p:attrNameLst>
                                      </p:cBhvr>
                                      <p:to>
                                        <p:strVal val="visible"/>
                                      </p:to>
                                    </p:set>
                                    <p:anim calcmode="lin" valueType="num">
                                      <p:cBhvr additive="base">
                                        <p:cTn id="121" dur="500" fill="hold"/>
                                        <p:tgtEl>
                                          <p:spTgt spid="33811"/>
                                        </p:tgtEl>
                                        <p:attrNameLst>
                                          <p:attrName>ppt_x</p:attrName>
                                        </p:attrNameLst>
                                      </p:cBhvr>
                                      <p:tavLst>
                                        <p:tav tm="0">
                                          <p:val>
                                            <p:strVal val="#ppt_x"/>
                                          </p:val>
                                        </p:tav>
                                        <p:tav tm="100000">
                                          <p:val>
                                            <p:strVal val="#ppt_x"/>
                                          </p:val>
                                        </p:tav>
                                      </p:tavLst>
                                    </p:anim>
                                    <p:anim calcmode="lin" valueType="num">
                                      <p:cBhvr additive="base">
                                        <p:cTn id="122" dur="500" fill="hold"/>
                                        <p:tgtEl>
                                          <p:spTgt spid="33811"/>
                                        </p:tgtEl>
                                        <p:attrNameLst>
                                          <p:attrName>ppt_y</p:attrName>
                                        </p:attrNameLst>
                                      </p:cBhvr>
                                      <p:tavLst>
                                        <p:tav tm="0">
                                          <p:val>
                                            <p:strVal val="1+#ppt_h/2"/>
                                          </p:val>
                                        </p:tav>
                                        <p:tav tm="100000">
                                          <p:val>
                                            <p:strVal val="#ppt_y"/>
                                          </p:val>
                                        </p:tav>
                                      </p:tavLst>
                                    </p:anim>
                                  </p:childTnLst>
                                </p:cTn>
                              </p:par>
                            </p:childTnLst>
                          </p:cTn>
                        </p:par>
                      </p:childTnLst>
                    </p:cTn>
                  </p:par>
                  <p:par>
                    <p:cTn id="123" fill="hold" nodeType="clickPar">
                      <p:stCondLst>
                        <p:cond delay="indefinite"/>
                      </p:stCondLst>
                      <p:childTnLst>
                        <p:par>
                          <p:cTn id="124" fill="hold" nodeType="withGroup">
                            <p:stCondLst>
                              <p:cond delay="0"/>
                            </p:stCondLst>
                            <p:childTnLst>
                              <p:par>
                                <p:cTn id="125" presetID="2" presetClass="entr" presetSubtype="8" fill="hold" nodeType="clickEffect">
                                  <p:stCondLst>
                                    <p:cond delay="0"/>
                                  </p:stCondLst>
                                  <p:childTnLst>
                                    <p:set>
                                      <p:cBhvr>
                                        <p:cTn id="126" dur="1" fill="hold">
                                          <p:stCondLst>
                                            <p:cond delay="0"/>
                                          </p:stCondLst>
                                        </p:cTn>
                                        <p:tgtEl>
                                          <p:spTgt spid="778271"/>
                                        </p:tgtEl>
                                        <p:attrNameLst>
                                          <p:attrName>style.visibility</p:attrName>
                                        </p:attrNameLst>
                                      </p:cBhvr>
                                      <p:to>
                                        <p:strVal val="visible"/>
                                      </p:to>
                                    </p:set>
                                    <p:anim calcmode="lin" valueType="num">
                                      <p:cBhvr additive="base">
                                        <p:cTn id="127" dur="500" fill="hold"/>
                                        <p:tgtEl>
                                          <p:spTgt spid="778271"/>
                                        </p:tgtEl>
                                        <p:attrNameLst>
                                          <p:attrName>ppt_x</p:attrName>
                                        </p:attrNameLst>
                                      </p:cBhvr>
                                      <p:tavLst>
                                        <p:tav tm="0">
                                          <p:val>
                                            <p:strVal val="0-#ppt_w/2"/>
                                          </p:val>
                                        </p:tav>
                                        <p:tav tm="100000">
                                          <p:val>
                                            <p:strVal val="#ppt_x"/>
                                          </p:val>
                                        </p:tav>
                                      </p:tavLst>
                                    </p:anim>
                                    <p:anim calcmode="lin" valueType="num">
                                      <p:cBhvr additive="base">
                                        <p:cTn id="128" dur="500" fill="hold"/>
                                        <p:tgtEl>
                                          <p:spTgt spid="778271"/>
                                        </p:tgtEl>
                                        <p:attrNameLst>
                                          <p:attrName>ppt_y</p:attrName>
                                        </p:attrNameLst>
                                      </p:cBhvr>
                                      <p:tavLst>
                                        <p:tav tm="0">
                                          <p:val>
                                            <p:strVal val="#ppt_y"/>
                                          </p:val>
                                        </p:tav>
                                        <p:tav tm="100000">
                                          <p:val>
                                            <p:strVal val="#ppt_y"/>
                                          </p:val>
                                        </p:tav>
                                      </p:tavLst>
                                    </p:anim>
                                  </p:childTnLst>
                                </p:cTn>
                              </p:par>
                            </p:childTnLst>
                          </p:cTn>
                        </p:par>
                      </p:childTnLst>
                    </p:cTn>
                  </p:par>
                  <p:par>
                    <p:cTn id="129" fill="hold" nodeType="clickPar">
                      <p:stCondLst>
                        <p:cond delay="indefinite"/>
                      </p:stCondLst>
                      <p:childTnLst>
                        <p:par>
                          <p:cTn id="130" fill="hold" nodeType="withGroup">
                            <p:stCondLst>
                              <p:cond delay="0"/>
                            </p:stCondLst>
                            <p:childTnLst>
                              <p:par>
                                <p:cTn id="131" presetID="2" presetClass="entr" presetSubtype="4" fill="hold" grpId="0" nodeType="clickEffect">
                                  <p:stCondLst>
                                    <p:cond delay="0"/>
                                  </p:stCondLst>
                                  <p:childTnLst>
                                    <p:set>
                                      <p:cBhvr>
                                        <p:cTn id="132" dur="1" fill="hold">
                                          <p:stCondLst>
                                            <p:cond delay="0"/>
                                          </p:stCondLst>
                                        </p:cTn>
                                        <p:tgtEl>
                                          <p:spTgt spid="33809"/>
                                        </p:tgtEl>
                                        <p:attrNameLst>
                                          <p:attrName>style.visibility</p:attrName>
                                        </p:attrNameLst>
                                      </p:cBhvr>
                                      <p:to>
                                        <p:strVal val="visible"/>
                                      </p:to>
                                    </p:set>
                                    <p:anim calcmode="lin" valueType="num">
                                      <p:cBhvr additive="base">
                                        <p:cTn id="133" dur="500" fill="hold"/>
                                        <p:tgtEl>
                                          <p:spTgt spid="33809"/>
                                        </p:tgtEl>
                                        <p:attrNameLst>
                                          <p:attrName>ppt_x</p:attrName>
                                        </p:attrNameLst>
                                      </p:cBhvr>
                                      <p:tavLst>
                                        <p:tav tm="0">
                                          <p:val>
                                            <p:strVal val="#ppt_x"/>
                                          </p:val>
                                        </p:tav>
                                        <p:tav tm="100000">
                                          <p:val>
                                            <p:strVal val="#ppt_x"/>
                                          </p:val>
                                        </p:tav>
                                      </p:tavLst>
                                    </p:anim>
                                    <p:anim calcmode="lin" valueType="num">
                                      <p:cBhvr additive="base">
                                        <p:cTn id="134" dur="500" fill="hold"/>
                                        <p:tgtEl>
                                          <p:spTgt spid="33809"/>
                                        </p:tgtEl>
                                        <p:attrNameLst>
                                          <p:attrName>ppt_y</p:attrName>
                                        </p:attrNameLst>
                                      </p:cBhvr>
                                      <p:tavLst>
                                        <p:tav tm="0">
                                          <p:val>
                                            <p:strVal val="1+#ppt_h/2"/>
                                          </p:val>
                                        </p:tav>
                                        <p:tav tm="100000">
                                          <p:val>
                                            <p:strVal val="#ppt_y"/>
                                          </p:val>
                                        </p:tav>
                                      </p:tavLst>
                                    </p:anim>
                                  </p:childTnLst>
                                </p:cTn>
                              </p:par>
                            </p:childTnLst>
                          </p:cTn>
                        </p:par>
                      </p:childTnLst>
                    </p:cTn>
                  </p:par>
                  <p:par>
                    <p:cTn id="135" fill="hold" nodeType="clickPar">
                      <p:stCondLst>
                        <p:cond delay="indefinite"/>
                      </p:stCondLst>
                      <p:childTnLst>
                        <p:par>
                          <p:cTn id="136" fill="hold" nodeType="withGroup">
                            <p:stCondLst>
                              <p:cond delay="0"/>
                            </p:stCondLst>
                            <p:childTnLst>
                              <p:par>
                                <p:cTn id="137" presetID="2" presetClass="entr" presetSubtype="4" fill="hold" nodeType="clickEffect">
                                  <p:stCondLst>
                                    <p:cond delay="0"/>
                                  </p:stCondLst>
                                  <p:childTnLst>
                                    <p:set>
                                      <p:cBhvr>
                                        <p:cTn id="138" dur="1" fill="hold">
                                          <p:stCondLst>
                                            <p:cond delay="0"/>
                                          </p:stCondLst>
                                        </p:cTn>
                                        <p:tgtEl>
                                          <p:spTgt spid="33797"/>
                                        </p:tgtEl>
                                        <p:attrNameLst>
                                          <p:attrName>style.visibility</p:attrName>
                                        </p:attrNameLst>
                                      </p:cBhvr>
                                      <p:to>
                                        <p:strVal val="visible"/>
                                      </p:to>
                                    </p:set>
                                    <p:anim calcmode="lin" valueType="num">
                                      <p:cBhvr additive="base">
                                        <p:cTn id="139" dur="500" fill="hold"/>
                                        <p:tgtEl>
                                          <p:spTgt spid="33797"/>
                                        </p:tgtEl>
                                        <p:attrNameLst>
                                          <p:attrName>ppt_x</p:attrName>
                                        </p:attrNameLst>
                                      </p:cBhvr>
                                      <p:tavLst>
                                        <p:tav tm="0">
                                          <p:val>
                                            <p:strVal val="#ppt_x"/>
                                          </p:val>
                                        </p:tav>
                                        <p:tav tm="100000">
                                          <p:val>
                                            <p:strVal val="#ppt_x"/>
                                          </p:val>
                                        </p:tav>
                                      </p:tavLst>
                                    </p:anim>
                                    <p:anim calcmode="lin" valueType="num">
                                      <p:cBhvr additive="base">
                                        <p:cTn id="140" dur="500" fill="hold"/>
                                        <p:tgtEl>
                                          <p:spTgt spid="33797"/>
                                        </p:tgtEl>
                                        <p:attrNameLst>
                                          <p:attrName>ppt_y</p:attrName>
                                        </p:attrNameLst>
                                      </p:cBhvr>
                                      <p:tavLst>
                                        <p:tav tm="0">
                                          <p:val>
                                            <p:strVal val="1+#ppt_h/2"/>
                                          </p:val>
                                        </p:tav>
                                        <p:tav tm="100000">
                                          <p:val>
                                            <p:strVal val="#ppt_y"/>
                                          </p:val>
                                        </p:tav>
                                      </p:tavLst>
                                    </p:anim>
                                  </p:childTnLst>
                                </p:cTn>
                              </p:par>
                            </p:childTnLst>
                          </p:cTn>
                        </p:par>
                      </p:childTnLst>
                    </p:cTn>
                  </p:par>
                  <p:par>
                    <p:cTn id="141" fill="hold" nodeType="clickPar">
                      <p:stCondLst>
                        <p:cond delay="indefinite"/>
                      </p:stCondLst>
                      <p:childTnLst>
                        <p:par>
                          <p:cTn id="142" fill="hold" nodeType="withGroup">
                            <p:stCondLst>
                              <p:cond delay="0"/>
                            </p:stCondLst>
                            <p:childTnLst>
                              <p:par>
                                <p:cTn id="143" presetID="2" presetClass="entr" presetSubtype="8" fill="hold" grpId="0" nodeType="clickEffect">
                                  <p:stCondLst>
                                    <p:cond delay="0"/>
                                  </p:stCondLst>
                                  <p:childTnLst>
                                    <p:set>
                                      <p:cBhvr>
                                        <p:cTn id="144" dur="1" fill="hold">
                                          <p:stCondLst>
                                            <p:cond delay="0"/>
                                          </p:stCondLst>
                                        </p:cTn>
                                        <p:tgtEl>
                                          <p:spTgt spid="33808"/>
                                        </p:tgtEl>
                                        <p:attrNameLst>
                                          <p:attrName>style.visibility</p:attrName>
                                        </p:attrNameLst>
                                      </p:cBhvr>
                                      <p:to>
                                        <p:strVal val="visible"/>
                                      </p:to>
                                    </p:set>
                                    <p:anim calcmode="lin" valueType="num">
                                      <p:cBhvr additive="base">
                                        <p:cTn id="145" dur="500" fill="hold"/>
                                        <p:tgtEl>
                                          <p:spTgt spid="33808"/>
                                        </p:tgtEl>
                                        <p:attrNameLst>
                                          <p:attrName>ppt_x</p:attrName>
                                        </p:attrNameLst>
                                      </p:cBhvr>
                                      <p:tavLst>
                                        <p:tav tm="0">
                                          <p:val>
                                            <p:strVal val="0-#ppt_w/2"/>
                                          </p:val>
                                        </p:tav>
                                        <p:tav tm="100000">
                                          <p:val>
                                            <p:strVal val="#ppt_x"/>
                                          </p:val>
                                        </p:tav>
                                      </p:tavLst>
                                    </p:anim>
                                    <p:anim calcmode="lin" valueType="num">
                                      <p:cBhvr additive="base">
                                        <p:cTn id="146" dur="500" fill="hold"/>
                                        <p:tgtEl>
                                          <p:spTgt spid="33808"/>
                                        </p:tgtEl>
                                        <p:attrNameLst>
                                          <p:attrName>ppt_y</p:attrName>
                                        </p:attrNameLst>
                                      </p:cBhvr>
                                      <p:tavLst>
                                        <p:tav tm="0">
                                          <p:val>
                                            <p:strVal val="#ppt_y"/>
                                          </p:val>
                                        </p:tav>
                                        <p:tav tm="100000">
                                          <p:val>
                                            <p:strVal val="#ppt_y"/>
                                          </p:val>
                                        </p:tav>
                                      </p:tavLst>
                                    </p:anim>
                                  </p:childTnLst>
                                </p:cTn>
                              </p:par>
                            </p:childTnLst>
                          </p:cTn>
                        </p:par>
                      </p:childTnLst>
                    </p:cTn>
                  </p:par>
                  <p:par>
                    <p:cTn id="147" fill="hold" nodeType="clickPar">
                      <p:stCondLst>
                        <p:cond delay="indefinite"/>
                      </p:stCondLst>
                      <p:childTnLst>
                        <p:par>
                          <p:cTn id="148" fill="hold" nodeType="withGroup">
                            <p:stCondLst>
                              <p:cond delay="0"/>
                            </p:stCondLst>
                            <p:childTnLst>
                              <p:par>
                                <p:cTn id="149" presetID="2" presetClass="entr" presetSubtype="8" fill="hold" grpId="0" nodeType="clickEffect">
                                  <p:stCondLst>
                                    <p:cond delay="0"/>
                                  </p:stCondLst>
                                  <p:childTnLst>
                                    <p:set>
                                      <p:cBhvr>
                                        <p:cTn id="150" dur="1" fill="hold">
                                          <p:stCondLst>
                                            <p:cond delay="0"/>
                                          </p:stCondLst>
                                        </p:cTn>
                                        <p:tgtEl>
                                          <p:spTgt spid="40"/>
                                        </p:tgtEl>
                                        <p:attrNameLst>
                                          <p:attrName>style.visibility</p:attrName>
                                        </p:attrNameLst>
                                      </p:cBhvr>
                                      <p:to>
                                        <p:strVal val="visible"/>
                                      </p:to>
                                    </p:set>
                                    <p:anim calcmode="lin" valueType="num">
                                      <p:cBhvr additive="base">
                                        <p:cTn id="151" dur="500" fill="hold"/>
                                        <p:tgtEl>
                                          <p:spTgt spid="40"/>
                                        </p:tgtEl>
                                        <p:attrNameLst>
                                          <p:attrName>ppt_x</p:attrName>
                                        </p:attrNameLst>
                                      </p:cBhvr>
                                      <p:tavLst>
                                        <p:tav tm="0">
                                          <p:val>
                                            <p:strVal val="0-#ppt_w/2"/>
                                          </p:val>
                                        </p:tav>
                                        <p:tav tm="100000">
                                          <p:val>
                                            <p:strVal val="#ppt_x"/>
                                          </p:val>
                                        </p:tav>
                                      </p:tavLst>
                                    </p:anim>
                                    <p:anim calcmode="lin" valueType="num">
                                      <p:cBhvr additive="base">
                                        <p:cTn id="152"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153" fill="hold" nodeType="clickPar">
                      <p:stCondLst>
                        <p:cond delay="indefinite"/>
                      </p:stCondLst>
                      <p:childTnLst>
                        <p:par>
                          <p:cTn id="154" fill="hold" nodeType="withGroup">
                            <p:stCondLst>
                              <p:cond delay="0"/>
                            </p:stCondLst>
                            <p:childTnLst>
                              <p:par>
                                <p:cTn id="155" presetID="2" presetClass="entr" presetSubtype="8" fill="hold" grpId="0" nodeType="clickEffect">
                                  <p:stCondLst>
                                    <p:cond delay="0"/>
                                  </p:stCondLst>
                                  <p:childTnLst>
                                    <p:set>
                                      <p:cBhvr>
                                        <p:cTn id="156" dur="1" fill="hold">
                                          <p:stCondLst>
                                            <p:cond delay="0"/>
                                          </p:stCondLst>
                                        </p:cTn>
                                        <p:tgtEl>
                                          <p:spTgt spid="36"/>
                                        </p:tgtEl>
                                        <p:attrNameLst>
                                          <p:attrName>style.visibility</p:attrName>
                                        </p:attrNameLst>
                                      </p:cBhvr>
                                      <p:to>
                                        <p:strVal val="visible"/>
                                      </p:to>
                                    </p:set>
                                    <p:anim calcmode="lin" valueType="num">
                                      <p:cBhvr additive="base">
                                        <p:cTn id="157" dur="500" fill="hold"/>
                                        <p:tgtEl>
                                          <p:spTgt spid="36"/>
                                        </p:tgtEl>
                                        <p:attrNameLst>
                                          <p:attrName>ppt_x</p:attrName>
                                        </p:attrNameLst>
                                      </p:cBhvr>
                                      <p:tavLst>
                                        <p:tav tm="0">
                                          <p:val>
                                            <p:strVal val="0-#ppt_w/2"/>
                                          </p:val>
                                        </p:tav>
                                        <p:tav tm="100000">
                                          <p:val>
                                            <p:strVal val="#ppt_x"/>
                                          </p:val>
                                        </p:tav>
                                      </p:tavLst>
                                    </p:anim>
                                    <p:anim calcmode="lin" valueType="num">
                                      <p:cBhvr additive="base">
                                        <p:cTn id="158"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159" fill="hold" nodeType="clickPar">
                      <p:stCondLst>
                        <p:cond delay="indefinite"/>
                      </p:stCondLst>
                      <p:childTnLst>
                        <p:par>
                          <p:cTn id="160" fill="hold" nodeType="withGroup">
                            <p:stCondLst>
                              <p:cond delay="0"/>
                            </p:stCondLst>
                            <p:childTnLst>
                              <p:par>
                                <p:cTn id="161" presetID="2" presetClass="entr" presetSubtype="8" fill="hold" grpId="0" nodeType="clickEffect">
                                  <p:stCondLst>
                                    <p:cond delay="0"/>
                                  </p:stCondLst>
                                  <p:childTnLst>
                                    <p:set>
                                      <p:cBhvr>
                                        <p:cTn id="162" dur="1" fill="hold">
                                          <p:stCondLst>
                                            <p:cond delay="0"/>
                                          </p:stCondLst>
                                        </p:cTn>
                                        <p:tgtEl>
                                          <p:spTgt spid="41"/>
                                        </p:tgtEl>
                                        <p:attrNameLst>
                                          <p:attrName>style.visibility</p:attrName>
                                        </p:attrNameLst>
                                      </p:cBhvr>
                                      <p:to>
                                        <p:strVal val="visible"/>
                                      </p:to>
                                    </p:set>
                                    <p:anim calcmode="lin" valueType="num">
                                      <p:cBhvr additive="base">
                                        <p:cTn id="163" dur="500" fill="hold"/>
                                        <p:tgtEl>
                                          <p:spTgt spid="41"/>
                                        </p:tgtEl>
                                        <p:attrNameLst>
                                          <p:attrName>ppt_x</p:attrName>
                                        </p:attrNameLst>
                                      </p:cBhvr>
                                      <p:tavLst>
                                        <p:tav tm="0">
                                          <p:val>
                                            <p:strVal val="0-#ppt_w/2"/>
                                          </p:val>
                                        </p:tav>
                                        <p:tav tm="100000">
                                          <p:val>
                                            <p:strVal val="#ppt_x"/>
                                          </p:val>
                                        </p:tav>
                                      </p:tavLst>
                                    </p:anim>
                                    <p:anim calcmode="lin" valueType="num">
                                      <p:cBhvr additive="base">
                                        <p:cTn id="164" dur="5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165" fill="hold" nodeType="clickPar">
                      <p:stCondLst>
                        <p:cond delay="indefinite"/>
                      </p:stCondLst>
                      <p:childTnLst>
                        <p:par>
                          <p:cTn id="166" fill="hold" nodeType="withGroup">
                            <p:stCondLst>
                              <p:cond delay="0"/>
                            </p:stCondLst>
                            <p:childTnLst>
                              <p:par>
                                <p:cTn id="167" presetID="2" presetClass="entr" presetSubtype="2" fill="hold" nodeType="clickEffect">
                                  <p:stCondLst>
                                    <p:cond delay="0"/>
                                  </p:stCondLst>
                                  <p:childTnLst>
                                    <p:set>
                                      <p:cBhvr>
                                        <p:cTn id="168" dur="1" fill="hold">
                                          <p:stCondLst>
                                            <p:cond delay="0"/>
                                          </p:stCondLst>
                                        </p:cTn>
                                        <p:tgtEl>
                                          <p:spTgt spid="778270"/>
                                        </p:tgtEl>
                                        <p:attrNameLst>
                                          <p:attrName>style.visibility</p:attrName>
                                        </p:attrNameLst>
                                      </p:cBhvr>
                                      <p:to>
                                        <p:strVal val="visible"/>
                                      </p:to>
                                    </p:set>
                                    <p:anim calcmode="lin" valueType="num">
                                      <p:cBhvr additive="base">
                                        <p:cTn id="169" dur="500" fill="hold"/>
                                        <p:tgtEl>
                                          <p:spTgt spid="778270"/>
                                        </p:tgtEl>
                                        <p:attrNameLst>
                                          <p:attrName>ppt_x</p:attrName>
                                        </p:attrNameLst>
                                      </p:cBhvr>
                                      <p:tavLst>
                                        <p:tav tm="0">
                                          <p:val>
                                            <p:strVal val="1+#ppt_w/2"/>
                                          </p:val>
                                        </p:tav>
                                        <p:tav tm="100000">
                                          <p:val>
                                            <p:strVal val="#ppt_x"/>
                                          </p:val>
                                        </p:tav>
                                      </p:tavLst>
                                    </p:anim>
                                    <p:anim calcmode="lin" valueType="num">
                                      <p:cBhvr additive="base">
                                        <p:cTn id="170" dur="500" fill="hold"/>
                                        <p:tgtEl>
                                          <p:spTgt spid="778270"/>
                                        </p:tgtEl>
                                        <p:attrNameLst>
                                          <p:attrName>ppt_y</p:attrName>
                                        </p:attrNameLst>
                                      </p:cBhvr>
                                      <p:tavLst>
                                        <p:tav tm="0">
                                          <p:val>
                                            <p:strVal val="#ppt_y"/>
                                          </p:val>
                                        </p:tav>
                                        <p:tav tm="100000">
                                          <p:val>
                                            <p:strVal val="#ppt_y"/>
                                          </p:val>
                                        </p:tav>
                                      </p:tavLst>
                                    </p:anim>
                                  </p:childTnLst>
                                </p:cTn>
                              </p:par>
                            </p:childTnLst>
                          </p:cTn>
                        </p:par>
                      </p:childTnLst>
                    </p:cTn>
                  </p:par>
                  <p:par>
                    <p:cTn id="171" fill="hold" nodeType="clickPar">
                      <p:stCondLst>
                        <p:cond delay="indefinite"/>
                      </p:stCondLst>
                      <p:childTnLst>
                        <p:par>
                          <p:cTn id="172" fill="hold" nodeType="withGroup">
                            <p:stCondLst>
                              <p:cond delay="0"/>
                            </p:stCondLst>
                            <p:childTnLst>
                              <p:par>
                                <p:cTn id="173" presetID="2" presetClass="entr" presetSubtype="2" fill="hold" grpId="0" nodeType="clickEffect">
                                  <p:stCondLst>
                                    <p:cond delay="0"/>
                                  </p:stCondLst>
                                  <p:childTnLst>
                                    <p:set>
                                      <p:cBhvr>
                                        <p:cTn id="174" dur="1" fill="hold">
                                          <p:stCondLst>
                                            <p:cond delay="0"/>
                                          </p:stCondLst>
                                        </p:cTn>
                                        <p:tgtEl>
                                          <p:spTgt spid="42"/>
                                        </p:tgtEl>
                                        <p:attrNameLst>
                                          <p:attrName>style.visibility</p:attrName>
                                        </p:attrNameLst>
                                      </p:cBhvr>
                                      <p:to>
                                        <p:strVal val="visible"/>
                                      </p:to>
                                    </p:set>
                                    <p:anim calcmode="lin" valueType="num">
                                      <p:cBhvr additive="base">
                                        <p:cTn id="175" dur="500" fill="hold"/>
                                        <p:tgtEl>
                                          <p:spTgt spid="42"/>
                                        </p:tgtEl>
                                        <p:attrNameLst>
                                          <p:attrName>ppt_x</p:attrName>
                                        </p:attrNameLst>
                                      </p:cBhvr>
                                      <p:tavLst>
                                        <p:tav tm="0">
                                          <p:val>
                                            <p:strVal val="1+#ppt_w/2"/>
                                          </p:val>
                                        </p:tav>
                                        <p:tav tm="100000">
                                          <p:val>
                                            <p:strVal val="#ppt_x"/>
                                          </p:val>
                                        </p:tav>
                                      </p:tavLst>
                                    </p:anim>
                                    <p:anim calcmode="lin" valueType="num">
                                      <p:cBhvr additive="base">
                                        <p:cTn id="176" dur="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177" fill="hold" nodeType="clickPar">
                      <p:stCondLst>
                        <p:cond delay="indefinite"/>
                      </p:stCondLst>
                      <p:childTnLst>
                        <p:par>
                          <p:cTn id="178" fill="hold" nodeType="withGroup">
                            <p:stCondLst>
                              <p:cond delay="0"/>
                            </p:stCondLst>
                            <p:childTnLst>
                              <p:par>
                                <p:cTn id="179" presetID="2" presetClass="entr" presetSubtype="1" fill="hold" grpId="0" nodeType="clickEffect">
                                  <p:stCondLst>
                                    <p:cond delay="0"/>
                                  </p:stCondLst>
                                  <p:childTnLst>
                                    <p:set>
                                      <p:cBhvr>
                                        <p:cTn id="180" dur="1" fill="hold">
                                          <p:stCondLst>
                                            <p:cond delay="0"/>
                                          </p:stCondLst>
                                        </p:cTn>
                                        <p:tgtEl>
                                          <p:spTgt spid="33807"/>
                                        </p:tgtEl>
                                        <p:attrNameLst>
                                          <p:attrName>style.visibility</p:attrName>
                                        </p:attrNameLst>
                                      </p:cBhvr>
                                      <p:to>
                                        <p:strVal val="visible"/>
                                      </p:to>
                                    </p:set>
                                    <p:anim calcmode="lin" valueType="num">
                                      <p:cBhvr additive="base">
                                        <p:cTn id="181" dur="500" fill="hold"/>
                                        <p:tgtEl>
                                          <p:spTgt spid="33807"/>
                                        </p:tgtEl>
                                        <p:attrNameLst>
                                          <p:attrName>ppt_x</p:attrName>
                                        </p:attrNameLst>
                                      </p:cBhvr>
                                      <p:tavLst>
                                        <p:tav tm="0">
                                          <p:val>
                                            <p:strVal val="#ppt_x"/>
                                          </p:val>
                                        </p:tav>
                                        <p:tav tm="100000">
                                          <p:val>
                                            <p:strVal val="#ppt_x"/>
                                          </p:val>
                                        </p:tav>
                                      </p:tavLst>
                                    </p:anim>
                                    <p:anim calcmode="lin" valueType="num">
                                      <p:cBhvr additive="base">
                                        <p:cTn id="182" dur="500" fill="hold"/>
                                        <p:tgtEl>
                                          <p:spTgt spid="33807"/>
                                        </p:tgtEl>
                                        <p:attrNameLst>
                                          <p:attrName>ppt_y</p:attrName>
                                        </p:attrNameLst>
                                      </p:cBhvr>
                                      <p:tavLst>
                                        <p:tav tm="0">
                                          <p:val>
                                            <p:strVal val="0-#ppt_h/2"/>
                                          </p:val>
                                        </p:tav>
                                        <p:tav tm="100000">
                                          <p:val>
                                            <p:strVal val="#ppt_y"/>
                                          </p:val>
                                        </p:tav>
                                      </p:tavLst>
                                    </p:anim>
                                  </p:childTnLst>
                                </p:cTn>
                              </p:par>
                            </p:childTnLst>
                          </p:cTn>
                        </p:par>
                      </p:childTnLst>
                    </p:cTn>
                  </p:par>
                  <p:par>
                    <p:cTn id="183" fill="hold" nodeType="clickPar">
                      <p:stCondLst>
                        <p:cond delay="indefinite"/>
                      </p:stCondLst>
                      <p:childTnLst>
                        <p:par>
                          <p:cTn id="184" fill="hold" nodeType="withGroup">
                            <p:stCondLst>
                              <p:cond delay="0"/>
                            </p:stCondLst>
                            <p:childTnLst>
                              <p:par>
                                <p:cTn id="185" presetID="2" presetClass="entr" presetSubtype="4" fill="hold" grpId="0" nodeType="clickEffect">
                                  <p:stCondLst>
                                    <p:cond delay="0"/>
                                  </p:stCondLst>
                                  <p:childTnLst>
                                    <p:set>
                                      <p:cBhvr>
                                        <p:cTn id="186" dur="1" fill="hold">
                                          <p:stCondLst>
                                            <p:cond delay="0"/>
                                          </p:stCondLst>
                                        </p:cTn>
                                        <p:tgtEl>
                                          <p:spTgt spid="33810"/>
                                        </p:tgtEl>
                                        <p:attrNameLst>
                                          <p:attrName>style.visibility</p:attrName>
                                        </p:attrNameLst>
                                      </p:cBhvr>
                                      <p:to>
                                        <p:strVal val="visible"/>
                                      </p:to>
                                    </p:set>
                                    <p:anim calcmode="lin" valueType="num">
                                      <p:cBhvr additive="base">
                                        <p:cTn id="187" dur="500" fill="hold"/>
                                        <p:tgtEl>
                                          <p:spTgt spid="33810"/>
                                        </p:tgtEl>
                                        <p:attrNameLst>
                                          <p:attrName>ppt_x</p:attrName>
                                        </p:attrNameLst>
                                      </p:cBhvr>
                                      <p:tavLst>
                                        <p:tav tm="0">
                                          <p:val>
                                            <p:strVal val="#ppt_x"/>
                                          </p:val>
                                        </p:tav>
                                        <p:tav tm="100000">
                                          <p:val>
                                            <p:strVal val="#ppt_x"/>
                                          </p:val>
                                        </p:tav>
                                      </p:tavLst>
                                    </p:anim>
                                    <p:anim calcmode="lin" valueType="num">
                                      <p:cBhvr additive="base">
                                        <p:cTn id="188" dur="500" fill="hold"/>
                                        <p:tgtEl>
                                          <p:spTgt spid="33810"/>
                                        </p:tgtEl>
                                        <p:attrNameLst>
                                          <p:attrName>ppt_y</p:attrName>
                                        </p:attrNameLst>
                                      </p:cBhvr>
                                      <p:tavLst>
                                        <p:tav tm="0">
                                          <p:val>
                                            <p:strVal val="1+#ppt_h/2"/>
                                          </p:val>
                                        </p:tav>
                                        <p:tav tm="100000">
                                          <p:val>
                                            <p:strVal val="#ppt_y"/>
                                          </p:val>
                                        </p:tav>
                                      </p:tavLst>
                                    </p:anim>
                                  </p:childTnLst>
                                </p:cTn>
                              </p:par>
                            </p:childTnLst>
                          </p:cTn>
                        </p:par>
                      </p:childTnLst>
                    </p:cTn>
                  </p:par>
                  <p:par>
                    <p:cTn id="189" fill="hold" nodeType="clickPar">
                      <p:stCondLst>
                        <p:cond delay="indefinite"/>
                      </p:stCondLst>
                      <p:childTnLst>
                        <p:par>
                          <p:cTn id="190" fill="hold" nodeType="withGroup">
                            <p:stCondLst>
                              <p:cond delay="0"/>
                            </p:stCondLst>
                            <p:childTnLst>
                              <p:par>
                                <p:cTn id="191" presetID="2" presetClass="entr" presetSubtype="8" fill="hold" grpId="0" nodeType="clickEffect">
                                  <p:stCondLst>
                                    <p:cond delay="0"/>
                                  </p:stCondLst>
                                  <p:childTnLst>
                                    <p:set>
                                      <p:cBhvr>
                                        <p:cTn id="192" dur="1" fill="hold">
                                          <p:stCondLst>
                                            <p:cond delay="0"/>
                                          </p:stCondLst>
                                        </p:cTn>
                                        <p:tgtEl>
                                          <p:spTgt spid="53"/>
                                        </p:tgtEl>
                                        <p:attrNameLst>
                                          <p:attrName>style.visibility</p:attrName>
                                        </p:attrNameLst>
                                      </p:cBhvr>
                                      <p:to>
                                        <p:strVal val="visible"/>
                                      </p:to>
                                    </p:set>
                                    <p:anim calcmode="lin" valueType="num">
                                      <p:cBhvr additive="base">
                                        <p:cTn id="193" dur="500" fill="hold"/>
                                        <p:tgtEl>
                                          <p:spTgt spid="53"/>
                                        </p:tgtEl>
                                        <p:attrNameLst>
                                          <p:attrName>ppt_x</p:attrName>
                                        </p:attrNameLst>
                                      </p:cBhvr>
                                      <p:tavLst>
                                        <p:tav tm="0">
                                          <p:val>
                                            <p:strVal val="0-#ppt_w/2"/>
                                          </p:val>
                                        </p:tav>
                                        <p:tav tm="100000">
                                          <p:val>
                                            <p:strVal val="#ppt_x"/>
                                          </p:val>
                                        </p:tav>
                                      </p:tavLst>
                                    </p:anim>
                                    <p:anim calcmode="lin" valueType="num">
                                      <p:cBhvr additive="base">
                                        <p:cTn id="194" dur="500" fill="hold"/>
                                        <p:tgtEl>
                                          <p:spTgt spid="53"/>
                                        </p:tgtEl>
                                        <p:attrNameLst>
                                          <p:attrName>ppt_y</p:attrName>
                                        </p:attrNameLst>
                                      </p:cBhvr>
                                      <p:tavLst>
                                        <p:tav tm="0">
                                          <p:val>
                                            <p:strVal val="#ppt_y"/>
                                          </p:val>
                                        </p:tav>
                                        <p:tav tm="100000">
                                          <p:val>
                                            <p:strVal val="#ppt_y"/>
                                          </p:val>
                                        </p:tav>
                                      </p:tavLst>
                                    </p:anim>
                                  </p:childTnLst>
                                </p:cTn>
                              </p:par>
                            </p:childTnLst>
                          </p:cTn>
                        </p:par>
                      </p:childTnLst>
                    </p:cTn>
                  </p:par>
                  <p:par>
                    <p:cTn id="195" fill="hold" nodeType="clickPar">
                      <p:stCondLst>
                        <p:cond delay="indefinite"/>
                      </p:stCondLst>
                      <p:childTnLst>
                        <p:par>
                          <p:cTn id="196" fill="hold" nodeType="withGroup">
                            <p:stCondLst>
                              <p:cond delay="0"/>
                            </p:stCondLst>
                            <p:childTnLst>
                              <p:par>
                                <p:cTn id="197" presetID="2" presetClass="entr" presetSubtype="8" fill="hold" grpId="0" nodeType="clickEffect">
                                  <p:stCondLst>
                                    <p:cond delay="0"/>
                                  </p:stCondLst>
                                  <p:childTnLst>
                                    <p:set>
                                      <p:cBhvr>
                                        <p:cTn id="198" dur="1" fill="hold">
                                          <p:stCondLst>
                                            <p:cond delay="0"/>
                                          </p:stCondLst>
                                        </p:cTn>
                                        <p:tgtEl>
                                          <p:spTgt spid="47"/>
                                        </p:tgtEl>
                                        <p:attrNameLst>
                                          <p:attrName>style.visibility</p:attrName>
                                        </p:attrNameLst>
                                      </p:cBhvr>
                                      <p:to>
                                        <p:strVal val="visible"/>
                                      </p:to>
                                    </p:set>
                                    <p:anim calcmode="lin" valueType="num">
                                      <p:cBhvr additive="base">
                                        <p:cTn id="199" dur="500" fill="hold"/>
                                        <p:tgtEl>
                                          <p:spTgt spid="47"/>
                                        </p:tgtEl>
                                        <p:attrNameLst>
                                          <p:attrName>ppt_x</p:attrName>
                                        </p:attrNameLst>
                                      </p:cBhvr>
                                      <p:tavLst>
                                        <p:tav tm="0">
                                          <p:val>
                                            <p:strVal val="0-#ppt_w/2"/>
                                          </p:val>
                                        </p:tav>
                                        <p:tav tm="100000">
                                          <p:val>
                                            <p:strVal val="#ppt_x"/>
                                          </p:val>
                                        </p:tav>
                                      </p:tavLst>
                                    </p:anim>
                                    <p:anim calcmode="lin" valueType="num">
                                      <p:cBhvr additive="base">
                                        <p:cTn id="200" dur="50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201" fill="hold" nodeType="clickPar">
                      <p:stCondLst>
                        <p:cond delay="indefinite"/>
                      </p:stCondLst>
                      <p:childTnLst>
                        <p:par>
                          <p:cTn id="202" fill="hold" nodeType="withGroup">
                            <p:stCondLst>
                              <p:cond delay="0"/>
                            </p:stCondLst>
                            <p:childTnLst>
                              <p:par>
                                <p:cTn id="203" presetID="2" presetClass="entr" presetSubtype="8" fill="hold" grpId="0" nodeType="clickEffect">
                                  <p:stCondLst>
                                    <p:cond delay="0"/>
                                  </p:stCondLst>
                                  <p:childTnLst>
                                    <p:set>
                                      <p:cBhvr>
                                        <p:cTn id="204" dur="1" fill="hold">
                                          <p:stCondLst>
                                            <p:cond delay="0"/>
                                          </p:stCondLst>
                                        </p:cTn>
                                        <p:tgtEl>
                                          <p:spTgt spid="48"/>
                                        </p:tgtEl>
                                        <p:attrNameLst>
                                          <p:attrName>style.visibility</p:attrName>
                                        </p:attrNameLst>
                                      </p:cBhvr>
                                      <p:to>
                                        <p:strVal val="visible"/>
                                      </p:to>
                                    </p:set>
                                    <p:anim calcmode="lin" valueType="num">
                                      <p:cBhvr additive="base">
                                        <p:cTn id="205" dur="500" fill="hold"/>
                                        <p:tgtEl>
                                          <p:spTgt spid="48"/>
                                        </p:tgtEl>
                                        <p:attrNameLst>
                                          <p:attrName>ppt_x</p:attrName>
                                        </p:attrNameLst>
                                      </p:cBhvr>
                                      <p:tavLst>
                                        <p:tav tm="0">
                                          <p:val>
                                            <p:strVal val="0-#ppt_w/2"/>
                                          </p:val>
                                        </p:tav>
                                        <p:tav tm="100000">
                                          <p:val>
                                            <p:strVal val="#ppt_x"/>
                                          </p:val>
                                        </p:tav>
                                      </p:tavLst>
                                    </p:anim>
                                    <p:anim calcmode="lin" valueType="num">
                                      <p:cBhvr additive="base">
                                        <p:cTn id="206" dur="50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207" fill="hold" nodeType="clickPar">
                      <p:stCondLst>
                        <p:cond delay="indefinite"/>
                      </p:stCondLst>
                      <p:childTnLst>
                        <p:par>
                          <p:cTn id="208" fill="hold" nodeType="withGroup">
                            <p:stCondLst>
                              <p:cond delay="0"/>
                            </p:stCondLst>
                            <p:childTnLst>
                              <p:par>
                                <p:cTn id="209" presetID="2" presetClass="entr" presetSubtype="8" fill="hold" grpId="0" nodeType="clickEffect">
                                  <p:stCondLst>
                                    <p:cond delay="0"/>
                                  </p:stCondLst>
                                  <p:childTnLst>
                                    <p:set>
                                      <p:cBhvr>
                                        <p:cTn id="210" dur="1" fill="hold">
                                          <p:stCondLst>
                                            <p:cond delay="0"/>
                                          </p:stCondLst>
                                        </p:cTn>
                                        <p:tgtEl>
                                          <p:spTgt spid="60"/>
                                        </p:tgtEl>
                                        <p:attrNameLst>
                                          <p:attrName>style.visibility</p:attrName>
                                        </p:attrNameLst>
                                      </p:cBhvr>
                                      <p:to>
                                        <p:strVal val="visible"/>
                                      </p:to>
                                    </p:set>
                                    <p:anim calcmode="lin" valueType="num">
                                      <p:cBhvr additive="base">
                                        <p:cTn id="211" dur="500" fill="hold"/>
                                        <p:tgtEl>
                                          <p:spTgt spid="60"/>
                                        </p:tgtEl>
                                        <p:attrNameLst>
                                          <p:attrName>ppt_x</p:attrName>
                                        </p:attrNameLst>
                                      </p:cBhvr>
                                      <p:tavLst>
                                        <p:tav tm="0">
                                          <p:val>
                                            <p:strVal val="0-#ppt_w/2"/>
                                          </p:val>
                                        </p:tav>
                                        <p:tav tm="100000">
                                          <p:val>
                                            <p:strVal val="#ppt_x"/>
                                          </p:val>
                                        </p:tav>
                                      </p:tavLst>
                                    </p:anim>
                                    <p:anim calcmode="lin" valueType="num">
                                      <p:cBhvr additive="base">
                                        <p:cTn id="212" dur="500" fill="hold"/>
                                        <p:tgtEl>
                                          <p:spTgt spid="60"/>
                                        </p:tgtEl>
                                        <p:attrNameLst>
                                          <p:attrName>ppt_y</p:attrName>
                                        </p:attrNameLst>
                                      </p:cBhvr>
                                      <p:tavLst>
                                        <p:tav tm="0">
                                          <p:val>
                                            <p:strVal val="#ppt_y"/>
                                          </p:val>
                                        </p:tav>
                                        <p:tav tm="100000">
                                          <p:val>
                                            <p:strVal val="#ppt_y"/>
                                          </p:val>
                                        </p:tav>
                                      </p:tavLst>
                                    </p:anim>
                                  </p:childTnLst>
                                </p:cTn>
                              </p:par>
                            </p:childTnLst>
                          </p:cTn>
                        </p:par>
                      </p:childTnLst>
                    </p:cTn>
                  </p:par>
                  <p:par>
                    <p:cTn id="213" fill="hold" nodeType="clickPar">
                      <p:stCondLst>
                        <p:cond delay="indefinite"/>
                      </p:stCondLst>
                      <p:childTnLst>
                        <p:par>
                          <p:cTn id="214" fill="hold" nodeType="withGroup">
                            <p:stCondLst>
                              <p:cond delay="0"/>
                            </p:stCondLst>
                            <p:childTnLst>
                              <p:par>
                                <p:cTn id="215" presetID="2" presetClass="entr" presetSubtype="8" fill="hold" nodeType="clickEffect">
                                  <p:stCondLst>
                                    <p:cond delay="0"/>
                                  </p:stCondLst>
                                  <p:childTnLst>
                                    <p:set>
                                      <p:cBhvr>
                                        <p:cTn id="216" dur="1" fill="hold">
                                          <p:stCondLst>
                                            <p:cond delay="0"/>
                                          </p:stCondLst>
                                        </p:cTn>
                                        <p:tgtEl>
                                          <p:spTgt spid="2"/>
                                        </p:tgtEl>
                                        <p:attrNameLst>
                                          <p:attrName>style.visibility</p:attrName>
                                        </p:attrNameLst>
                                      </p:cBhvr>
                                      <p:to>
                                        <p:strVal val="visible"/>
                                      </p:to>
                                    </p:set>
                                    <p:anim calcmode="lin" valueType="num">
                                      <p:cBhvr additive="base">
                                        <p:cTn id="217" dur="500" fill="hold"/>
                                        <p:tgtEl>
                                          <p:spTgt spid="2"/>
                                        </p:tgtEl>
                                        <p:attrNameLst>
                                          <p:attrName>ppt_x</p:attrName>
                                        </p:attrNameLst>
                                      </p:cBhvr>
                                      <p:tavLst>
                                        <p:tav tm="0">
                                          <p:val>
                                            <p:strVal val="0-#ppt_w/2"/>
                                          </p:val>
                                        </p:tav>
                                        <p:tav tm="100000">
                                          <p:val>
                                            <p:strVal val="#ppt_x"/>
                                          </p:val>
                                        </p:tav>
                                      </p:tavLst>
                                    </p:anim>
                                    <p:anim calcmode="lin" valueType="num">
                                      <p:cBhvr additive="base">
                                        <p:cTn id="2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19" fill="hold" nodeType="clickPar">
                      <p:stCondLst>
                        <p:cond delay="indefinite"/>
                      </p:stCondLst>
                      <p:childTnLst>
                        <p:par>
                          <p:cTn id="220" fill="hold" nodeType="withGroup">
                            <p:stCondLst>
                              <p:cond delay="0"/>
                            </p:stCondLst>
                            <p:childTnLst>
                              <p:par>
                                <p:cTn id="221" presetID="2" presetClass="entr" presetSubtype="8" fill="hold" grpId="0" nodeType="clickEffect">
                                  <p:stCondLst>
                                    <p:cond delay="0"/>
                                  </p:stCondLst>
                                  <p:childTnLst>
                                    <p:set>
                                      <p:cBhvr>
                                        <p:cTn id="222" dur="1" fill="hold">
                                          <p:stCondLst>
                                            <p:cond delay="0"/>
                                          </p:stCondLst>
                                        </p:cTn>
                                        <p:tgtEl>
                                          <p:spTgt spid="61"/>
                                        </p:tgtEl>
                                        <p:attrNameLst>
                                          <p:attrName>style.visibility</p:attrName>
                                        </p:attrNameLst>
                                      </p:cBhvr>
                                      <p:to>
                                        <p:strVal val="visible"/>
                                      </p:to>
                                    </p:set>
                                    <p:anim calcmode="lin" valueType="num">
                                      <p:cBhvr additive="base">
                                        <p:cTn id="223" dur="500" fill="hold"/>
                                        <p:tgtEl>
                                          <p:spTgt spid="61"/>
                                        </p:tgtEl>
                                        <p:attrNameLst>
                                          <p:attrName>ppt_x</p:attrName>
                                        </p:attrNameLst>
                                      </p:cBhvr>
                                      <p:tavLst>
                                        <p:tav tm="0">
                                          <p:val>
                                            <p:strVal val="0-#ppt_w/2"/>
                                          </p:val>
                                        </p:tav>
                                        <p:tav tm="100000">
                                          <p:val>
                                            <p:strVal val="#ppt_x"/>
                                          </p:val>
                                        </p:tav>
                                      </p:tavLst>
                                    </p:anim>
                                    <p:anim calcmode="lin" valueType="num">
                                      <p:cBhvr additive="base">
                                        <p:cTn id="224" dur="500" fill="hold"/>
                                        <p:tgtEl>
                                          <p:spTgt spid="61"/>
                                        </p:tgtEl>
                                        <p:attrNameLst>
                                          <p:attrName>ppt_y</p:attrName>
                                        </p:attrNameLst>
                                      </p:cBhvr>
                                      <p:tavLst>
                                        <p:tav tm="0">
                                          <p:val>
                                            <p:strVal val="#ppt_y"/>
                                          </p:val>
                                        </p:tav>
                                        <p:tav tm="100000">
                                          <p:val>
                                            <p:strVal val="#ppt_y"/>
                                          </p:val>
                                        </p:tav>
                                      </p:tavLst>
                                    </p:anim>
                                  </p:childTnLst>
                                </p:cTn>
                              </p:par>
                            </p:childTnLst>
                          </p:cTn>
                        </p:par>
                      </p:childTnLst>
                    </p:cTn>
                  </p:par>
                  <p:par>
                    <p:cTn id="225" fill="hold" nodeType="clickPar">
                      <p:stCondLst>
                        <p:cond delay="indefinite"/>
                      </p:stCondLst>
                      <p:childTnLst>
                        <p:par>
                          <p:cTn id="226" fill="hold" nodeType="withGroup">
                            <p:stCondLst>
                              <p:cond delay="0"/>
                            </p:stCondLst>
                            <p:childTnLst>
                              <p:par>
                                <p:cTn id="227" presetID="2" presetClass="entr" presetSubtype="8" fill="hold" grpId="0" nodeType="clickEffect">
                                  <p:stCondLst>
                                    <p:cond delay="0"/>
                                  </p:stCondLst>
                                  <p:childTnLst>
                                    <p:set>
                                      <p:cBhvr>
                                        <p:cTn id="228" dur="1" fill="hold">
                                          <p:stCondLst>
                                            <p:cond delay="0"/>
                                          </p:stCondLst>
                                        </p:cTn>
                                        <p:tgtEl>
                                          <p:spTgt spid="62"/>
                                        </p:tgtEl>
                                        <p:attrNameLst>
                                          <p:attrName>style.visibility</p:attrName>
                                        </p:attrNameLst>
                                      </p:cBhvr>
                                      <p:to>
                                        <p:strVal val="visible"/>
                                      </p:to>
                                    </p:set>
                                    <p:anim calcmode="lin" valueType="num">
                                      <p:cBhvr additive="base">
                                        <p:cTn id="229" dur="500" fill="hold"/>
                                        <p:tgtEl>
                                          <p:spTgt spid="62"/>
                                        </p:tgtEl>
                                        <p:attrNameLst>
                                          <p:attrName>ppt_x</p:attrName>
                                        </p:attrNameLst>
                                      </p:cBhvr>
                                      <p:tavLst>
                                        <p:tav tm="0">
                                          <p:val>
                                            <p:strVal val="0-#ppt_w/2"/>
                                          </p:val>
                                        </p:tav>
                                        <p:tav tm="100000">
                                          <p:val>
                                            <p:strVal val="#ppt_x"/>
                                          </p:val>
                                        </p:tav>
                                      </p:tavLst>
                                    </p:anim>
                                    <p:anim calcmode="lin" valueType="num">
                                      <p:cBhvr additive="base">
                                        <p:cTn id="230" dur="500" fill="hold"/>
                                        <p:tgtEl>
                                          <p:spTgt spid="62"/>
                                        </p:tgtEl>
                                        <p:attrNameLst>
                                          <p:attrName>ppt_y</p:attrName>
                                        </p:attrNameLst>
                                      </p:cBhvr>
                                      <p:tavLst>
                                        <p:tav tm="0">
                                          <p:val>
                                            <p:strVal val="#ppt_y"/>
                                          </p:val>
                                        </p:tav>
                                        <p:tav tm="100000">
                                          <p:val>
                                            <p:strVal val="#ppt_y"/>
                                          </p:val>
                                        </p:tav>
                                      </p:tavLst>
                                    </p:anim>
                                  </p:childTnLst>
                                </p:cTn>
                              </p:par>
                            </p:childTnLst>
                          </p:cTn>
                        </p:par>
                      </p:childTnLst>
                    </p:cTn>
                  </p:par>
                  <p:par>
                    <p:cTn id="231" fill="hold" nodeType="clickPar">
                      <p:stCondLst>
                        <p:cond delay="indefinite"/>
                      </p:stCondLst>
                      <p:childTnLst>
                        <p:par>
                          <p:cTn id="232" fill="hold" nodeType="withGroup">
                            <p:stCondLst>
                              <p:cond delay="0"/>
                            </p:stCondLst>
                            <p:childTnLst>
                              <p:par>
                                <p:cTn id="233" presetID="2" presetClass="entr" presetSubtype="1" fill="hold" grpId="0" nodeType="clickEffect">
                                  <p:stCondLst>
                                    <p:cond delay="0"/>
                                  </p:stCondLst>
                                  <p:childTnLst>
                                    <p:set>
                                      <p:cBhvr>
                                        <p:cTn id="234" dur="1" fill="hold">
                                          <p:stCondLst>
                                            <p:cond delay="0"/>
                                          </p:stCondLst>
                                        </p:cTn>
                                        <p:tgtEl>
                                          <p:spTgt spid="63"/>
                                        </p:tgtEl>
                                        <p:attrNameLst>
                                          <p:attrName>style.visibility</p:attrName>
                                        </p:attrNameLst>
                                      </p:cBhvr>
                                      <p:to>
                                        <p:strVal val="visible"/>
                                      </p:to>
                                    </p:set>
                                    <p:anim calcmode="lin" valueType="num">
                                      <p:cBhvr additive="base">
                                        <p:cTn id="235" dur="500" fill="hold"/>
                                        <p:tgtEl>
                                          <p:spTgt spid="63"/>
                                        </p:tgtEl>
                                        <p:attrNameLst>
                                          <p:attrName>ppt_x</p:attrName>
                                        </p:attrNameLst>
                                      </p:cBhvr>
                                      <p:tavLst>
                                        <p:tav tm="0">
                                          <p:val>
                                            <p:strVal val="#ppt_x"/>
                                          </p:val>
                                        </p:tav>
                                        <p:tav tm="100000">
                                          <p:val>
                                            <p:strVal val="#ppt_x"/>
                                          </p:val>
                                        </p:tav>
                                      </p:tavLst>
                                    </p:anim>
                                    <p:anim calcmode="lin" valueType="num">
                                      <p:cBhvr additive="base">
                                        <p:cTn id="236" dur="500" fill="hold"/>
                                        <p:tgtEl>
                                          <p:spTgt spid="63"/>
                                        </p:tgtEl>
                                        <p:attrNameLst>
                                          <p:attrName>ppt_y</p:attrName>
                                        </p:attrNameLst>
                                      </p:cBhvr>
                                      <p:tavLst>
                                        <p:tav tm="0">
                                          <p:val>
                                            <p:strVal val="0-#ppt_h/2"/>
                                          </p:val>
                                        </p:tav>
                                        <p:tav tm="100000">
                                          <p:val>
                                            <p:strVal val="#ppt_y"/>
                                          </p:val>
                                        </p:tav>
                                      </p:tavLst>
                                    </p:anim>
                                  </p:childTnLst>
                                </p:cTn>
                              </p:par>
                            </p:childTnLst>
                          </p:cTn>
                        </p:par>
                      </p:childTnLst>
                    </p:cTn>
                  </p:par>
                  <p:par>
                    <p:cTn id="237" fill="hold" nodeType="clickPar">
                      <p:stCondLst>
                        <p:cond delay="indefinite"/>
                      </p:stCondLst>
                      <p:childTnLst>
                        <p:par>
                          <p:cTn id="238" fill="hold" nodeType="withGroup">
                            <p:stCondLst>
                              <p:cond delay="0"/>
                            </p:stCondLst>
                            <p:childTnLst>
                              <p:par>
                                <p:cTn id="239" presetID="2" presetClass="entr" presetSubtype="1" fill="hold" grpId="0" nodeType="clickEffect">
                                  <p:stCondLst>
                                    <p:cond delay="0"/>
                                  </p:stCondLst>
                                  <p:childTnLst>
                                    <p:set>
                                      <p:cBhvr>
                                        <p:cTn id="240" dur="1" fill="hold">
                                          <p:stCondLst>
                                            <p:cond delay="0"/>
                                          </p:stCondLst>
                                        </p:cTn>
                                        <p:tgtEl>
                                          <p:spTgt spid="52"/>
                                        </p:tgtEl>
                                        <p:attrNameLst>
                                          <p:attrName>style.visibility</p:attrName>
                                        </p:attrNameLst>
                                      </p:cBhvr>
                                      <p:to>
                                        <p:strVal val="visible"/>
                                      </p:to>
                                    </p:set>
                                    <p:anim calcmode="lin" valueType="num">
                                      <p:cBhvr additive="base">
                                        <p:cTn id="241" dur="500" fill="hold"/>
                                        <p:tgtEl>
                                          <p:spTgt spid="52"/>
                                        </p:tgtEl>
                                        <p:attrNameLst>
                                          <p:attrName>ppt_x</p:attrName>
                                        </p:attrNameLst>
                                      </p:cBhvr>
                                      <p:tavLst>
                                        <p:tav tm="0">
                                          <p:val>
                                            <p:strVal val="#ppt_x"/>
                                          </p:val>
                                        </p:tav>
                                        <p:tav tm="100000">
                                          <p:val>
                                            <p:strVal val="#ppt_x"/>
                                          </p:val>
                                        </p:tav>
                                      </p:tavLst>
                                    </p:anim>
                                    <p:anim calcmode="lin" valueType="num">
                                      <p:cBhvr additive="base">
                                        <p:cTn id="242" dur="500" fill="hold"/>
                                        <p:tgtEl>
                                          <p:spTgt spid="52"/>
                                        </p:tgtEl>
                                        <p:attrNameLst>
                                          <p:attrName>ppt_y</p:attrName>
                                        </p:attrNameLst>
                                      </p:cBhvr>
                                      <p:tavLst>
                                        <p:tav tm="0">
                                          <p:val>
                                            <p:strVal val="0-#ppt_h/2"/>
                                          </p:val>
                                        </p:tav>
                                        <p:tav tm="100000">
                                          <p:val>
                                            <p:strVal val="#ppt_y"/>
                                          </p:val>
                                        </p:tav>
                                      </p:tavLst>
                                    </p:anim>
                                  </p:childTnLst>
                                </p:cTn>
                              </p:par>
                            </p:childTnLst>
                          </p:cTn>
                        </p:par>
                      </p:childTnLst>
                    </p:cTn>
                  </p:par>
                  <p:par>
                    <p:cTn id="243" fill="hold" nodeType="clickPar">
                      <p:stCondLst>
                        <p:cond delay="indefinite"/>
                      </p:stCondLst>
                      <p:childTnLst>
                        <p:par>
                          <p:cTn id="244" fill="hold" nodeType="withGroup">
                            <p:stCondLst>
                              <p:cond delay="0"/>
                            </p:stCondLst>
                            <p:childTnLst>
                              <p:par>
                                <p:cTn id="245" presetID="2" presetClass="entr" presetSubtype="4" fill="hold" grpId="0" nodeType="clickEffect">
                                  <p:stCondLst>
                                    <p:cond delay="0"/>
                                  </p:stCondLst>
                                  <p:childTnLst>
                                    <p:set>
                                      <p:cBhvr>
                                        <p:cTn id="246" dur="1" fill="hold">
                                          <p:stCondLst>
                                            <p:cond delay="0"/>
                                          </p:stCondLst>
                                        </p:cTn>
                                        <p:tgtEl>
                                          <p:spTgt spid="33824"/>
                                        </p:tgtEl>
                                        <p:attrNameLst>
                                          <p:attrName>style.visibility</p:attrName>
                                        </p:attrNameLst>
                                      </p:cBhvr>
                                      <p:to>
                                        <p:strVal val="visible"/>
                                      </p:to>
                                    </p:set>
                                    <p:anim calcmode="lin" valueType="num">
                                      <p:cBhvr additive="base">
                                        <p:cTn id="247" dur="500" fill="hold"/>
                                        <p:tgtEl>
                                          <p:spTgt spid="33824"/>
                                        </p:tgtEl>
                                        <p:attrNameLst>
                                          <p:attrName>ppt_x</p:attrName>
                                        </p:attrNameLst>
                                      </p:cBhvr>
                                      <p:tavLst>
                                        <p:tav tm="0">
                                          <p:val>
                                            <p:strVal val="#ppt_x"/>
                                          </p:val>
                                        </p:tav>
                                        <p:tav tm="100000">
                                          <p:val>
                                            <p:strVal val="#ppt_x"/>
                                          </p:val>
                                        </p:tav>
                                      </p:tavLst>
                                    </p:anim>
                                    <p:anim calcmode="lin" valueType="num">
                                      <p:cBhvr additive="base">
                                        <p:cTn id="248" dur="500" fill="hold"/>
                                        <p:tgtEl>
                                          <p:spTgt spid="338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2" grpId="0"/>
      <p:bldP spid="33803" grpId="0"/>
      <p:bldP spid="33804" grpId="0"/>
      <p:bldP spid="33805" grpId="0"/>
      <p:bldP spid="33806" grpId="0" animBg="1"/>
      <p:bldP spid="33807" grpId="0" animBg="1"/>
      <p:bldP spid="33808" grpId="0"/>
      <p:bldP spid="33809" grpId="0" animBg="1"/>
      <p:bldP spid="33810" grpId="0" animBg="1"/>
      <p:bldP spid="33811" grpId="0"/>
      <p:bldP spid="33814" grpId="0"/>
      <p:bldP spid="33824" grpId="0"/>
      <p:bldP spid="36" grpId="0" animBg="1"/>
      <p:bldP spid="40" grpId="0" animBg="1"/>
      <p:bldP spid="41" grpId="0"/>
      <p:bldP spid="42" grpId="0" animBg="1"/>
      <p:bldP spid="44" grpId="0"/>
      <p:bldP spid="47" grpId="0" animBg="1"/>
      <p:bldP spid="48" grpId="0"/>
      <p:bldP spid="52" grpId="0" animBg="1"/>
      <p:bldP spid="53" grpId="0" animBg="1"/>
      <p:bldP spid="60" grpId="0" animBg="1"/>
      <p:bldP spid="61" grpId="0"/>
      <p:bldP spid="62" grpId="0" animBg="1"/>
      <p:bldP spid="63" grpId="0" animBg="1"/>
      <p:bldP spid="6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xmlns="" id="{CDBD41FE-DC1A-47DA-9FF9-A3278D40D3BA}"/>
              </a:ext>
            </a:extLst>
          </p:cNvPr>
          <p:cNvSpPr>
            <a:spLocks noGrp="1" noChangeArrowheads="1"/>
          </p:cNvSpPr>
          <p:nvPr>
            <p:ph type="title"/>
          </p:nvPr>
        </p:nvSpPr>
        <p:spPr/>
        <p:txBody>
          <a:bodyPr/>
          <a:lstStyle/>
          <a:p>
            <a:r>
              <a:rPr lang="en-US" altLang="en-US" sz="5400"/>
              <a:t>RBC CAST</a:t>
            </a:r>
            <a:endParaRPr lang="en-US" altLang="en-US"/>
          </a:p>
        </p:txBody>
      </p:sp>
      <p:pic>
        <p:nvPicPr>
          <p:cNvPr id="19460" name="Picture 4" descr="redcast">
            <a:extLst>
              <a:ext uri="{FF2B5EF4-FFF2-40B4-BE49-F238E27FC236}">
                <a16:creationId xmlns:a16="http://schemas.microsoft.com/office/drawing/2014/main" xmlns="" id="{8F37F9CA-91F5-4BBC-A8C5-4B852CA15E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6025" y="2497014"/>
            <a:ext cx="6639950" cy="3700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11200" y="990600"/>
            <a:ext cx="10261600" cy="1569660"/>
          </a:xfrm>
          <a:prstGeom prst="rect">
            <a:avLst/>
          </a:prstGeom>
          <a:noFill/>
        </p:spPr>
        <p:txBody>
          <a:bodyPr wrap="square" rtlCol="1">
            <a:spAutoFit/>
          </a:bodyPr>
          <a:lstStyle/>
          <a:p>
            <a:r>
              <a:rPr lang="en-US" sz="3200" dirty="0"/>
              <a:t>IL6 blocker &gt; </a:t>
            </a:r>
            <a:r>
              <a:rPr lang="en-US" sz="3200" dirty="0" err="1"/>
              <a:t>tozolizyomab</a:t>
            </a:r>
            <a:r>
              <a:rPr lang="en-US" sz="3200" dirty="0"/>
              <a:t> = </a:t>
            </a:r>
            <a:r>
              <a:rPr lang="en-US" sz="3200" dirty="0" err="1"/>
              <a:t>actenbra</a:t>
            </a:r>
            <a:r>
              <a:rPr lang="en-US" sz="3200" dirty="0"/>
              <a:t> &gt; used in corona virus now </a:t>
            </a:r>
            <a:br>
              <a:rPr lang="en-US" sz="3200" dirty="0"/>
            </a:br>
            <a:r>
              <a:rPr lang="en-US" sz="3200" dirty="0"/>
              <a:t>TNF alpha blocker …. </a:t>
            </a:r>
            <a:r>
              <a:rPr lang="en-US" sz="3200" dirty="0" err="1"/>
              <a:t>Infliximab</a:t>
            </a:r>
            <a:r>
              <a:rPr lang="en-US" sz="3200" dirty="0"/>
              <a:t> - </a:t>
            </a:r>
            <a:r>
              <a:rPr lang="en-US" sz="3200" dirty="0" err="1"/>
              <a:t>adelomab</a:t>
            </a:r>
            <a:r>
              <a:rPr lang="en-US" sz="3200" dirty="0"/>
              <a:t> </a:t>
            </a:r>
            <a:endParaRPr lang="ar-JO" sz="3200" dirty="0"/>
          </a:p>
        </p:txBody>
      </p:sp>
    </p:spTree>
    <p:extLst>
      <p:ext uri="{BB962C8B-B14F-4D97-AF65-F5344CB8AC3E}">
        <p14:creationId xmlns:p14="http://schemas.microsoft.com/office/powerpoint/2010/main" val="398866293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960" y="1643051"/>
            <a:ext cx="11347451" cy="1325563"/>
          </a:xfrm>
        </p:spPr>
        <p:txBody>
          <a:bodyPr/>
          <a:lstStyle/>
          <a:p>
            <a:pPr>
              <a:defRPr/>
            </a:pPr>
            <a:r>
              <a:rPr lang="en-US" dirty="0"/>
              <a:t>Systemic lupus </a:t>
            </a:r>
            <a:r>
              <a:rPr lang="en-US" dirty="0" err="1"/>
              <a:t>erythematosus</a:t>
            </a:r>
            <a:endParaRPr lang="en-US" dirty="0"/>
          </a:p>
        </p:txBody>
      </p:sp>
      <p:sp>
        <p:nvSpPr>
          <p:cNvPr id="47106" name="Content Placeholder 4"/>
          <p:cNvSpPr>
            <a:spLocks noGrp="1"/>
          </p:cNvSpPr>
          <p:nvPr>
            <p:ph idx="1"/>
          </p:nvPr>
        </p:nvSpPr>
        <p:spPr>
          <a:xfrm>
            <a:off x="508000" y="3200401"/>
            <a:ext cx="10972800" cy="4525963"/>
          </a:xfrm>
        </p:spPr>
        <p:txBody>
          <a:bodyPr/>
          <a:lstStyle/>
          <a:p>
            <a:pPr eaLnBrk="1" hangingPunct="1"/>
            <a:endParaRPr lang="en-US" dirty="0">
              <a:cs typeface="Arial" pitchFamily="34" charset="0"/>
            </a:endParaRPr>
          </a:p>
        </p:txBody>
      </p:sp>
    </p:spTree>
    <p:extLst>
      <p:ext uri="{BB962C8B-B14F-4D97-AF65-F5344CB8AC3E}">
        <p14:creationId xmlns:p14="http://schemas.microsoft.com/office/powerpoint/2010/main" val="2198070915"/>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eaLnBrk="1" hangingPunct="1">
              <a:defRPr/>
            </a:pPr>
            <a:r>
              <a:rPr lang="en-US" dirty="0"/>
              <a:t>Alopecia </a:t>
            </a:r>
            <a:endParaRPr lang="ar-SA" dirty="0"/>
          </a:p>
        </p:txBody>
      </p:sp>
      <p:pic>
        <p:nvPicPr>
          <p:cNvPr id="48131" name="Picture 2" descr="Diffuse alopecia areata."/>
          <p:cNvPicPr>
            <a:picLocks noGrp="1" noChangeAspect="1" noChangeArrowheads="1"/>
          </p:cNvPicPr>
          <p:nvPr>
            <p:ph idx="1"/>
          </p:nvPr>
        </p:nvPicPr>
        <p:blipFill>
          <a:blip r:embed="rId3" cstate="print"/>
          <a:srcRect/>
          <a:stretch>
            <a:fillRect/>
          </a:stretch>
        </p:blipFill>
        <p:spPr>
          <a:xfrm>
            <a:off x="711201" y="1295400"/>
            <a:ext cx="10477500" cy="5238750"/>
          </a:xfrm>
          <a:noFill/>
        </p:spPr>
      </p:pic>
    </p:spTree>
    <p:extLst>
      <p:ext uri="{BB962C8B-B14F-4D97-AF65-F5344CB8AC3E}">
        <p14:creationId xmlns:p14="http://schemas.microsoft.com/office/powerpoint/2010/main" val="2490950334"/>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p:cNvPicPr>
            <a:picLocks noChangeAspect="1" noChangeArrowheads="1"/>
          </p:cNvPicPr>
          <p:nvPr/>
        </p:nvPicPr>
        <p:blipFill>
          <a:blip r:embed="rId2" cstate="print"/>
          <a:srcRect b="12331"/>
          <a:stretch>
            <a:fillRect/>
          </a:stretch>
        </p:blipFill>
        <p:spPr bwMode="auto">
          <a:xfrm>
            <a:off x="1714500" y="0"/>
            <a:ext cx="8763000" cy="6858000"/>
          </a:xfrm>
          <a:prstGeom prst="rect">
            <a:avLst/>
          </a:prstGeom>
          <a:noFill/>
          <a:ln w="9525">
            <a:noFill/>
            <a:miter lim="800000"/>
            <a:headEnd/>
            <a:tailEnd/>
          </a:ln>
        </p:spPr>
      </p:pic>
    </p:spTree>
    <p:extLst>
      <p:ext uri="{BB962C8B-B14F-4D97-AF65-F5344CB8AC3E}">
        <p14:creationId xmlns:p14="http://schemas.microsoft.com/office/powerpoint/2010/main" val="1089523432"/>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eaLnBrk="1" hangingPunct="1">
              <a:defRPr/>
            </a:pPr>
            <a:r>
              <a:rPr lang="en-US" dirty="0" err="1"/>
              <a:t>Malar</a:t>
            </a:r>
            <a:r>
              <a:rPr lang="en-US" dirty="0"/>
              <a:t> rash / sparing </a:t>
            </a:r>
            <a:r>
              <a:rPr lang="en-US" dirty="0" err="1"/>
              <a:t>nasolabial</a:t>
            </a:r>
            <a:r>
              <a:rPr lang="en-US" dirty="0"/>
              <a:t> fold </a:t>
            </a:r>
            <a:br>
              <a:rPr lang="en-US" dirty="0"/>
            </a:br>
            <a:r>
              <a:rPr lang="en-US" dirty="0" err="1"/>
              <a:t>ddx</a:t>
            </a:r>
            <a:r>
              <a:rPr lang="en-US" dirty="0"/>
              <a:t> * </a:t>
            </a:r>
            <a:r>
              <a:rPr lang="en-US" dirty="0" err="1"/>
              <a:t>rosacia</a:t>
            </a:r>
            <a:r>
              <a:rPr lang="en-US" dirty="0"/>
              <a:t> </a:t>
            </a:r>
            <a:endParaRPr lang="ar-SA" dirty="0"/>
          </a:p>
        </p:txBody>
      </p:sp>
      <p:sp>
        <p:nvSpPr>
          <p:cNvPr id="50178" name="Content Placeholder 1"/>
          <p:cNvSpPr>
            <a:spLocks noGrp="1"/>
          </p:cNvSpPr>
          <p:nvPr>
            <p:ph idx="1"/>
          </p:nvPr>
        </p:nvSpPr>
        <p:spPr/>
        <p:txBody>
          <a:bodyPr/>
          <a:lstStyle/>
          <a:p>
            <a:pPr eaLnBrk="1" hangingPunct="1"/>
            <a:endParaRPr lang="ar-SA"/>
          </a:p>
        </p:txBody>
      </p:sp>
      <p:pic>
        <p:nvPicPr>
          <p:cNvPr id="50180" name="Picture 2" descr="Click to see larger picture"/>
          <p:cNvPicPr>
            <a:picLocks noChangeAspect="1" noChangeArrowheads="1"/>
          </p:cNvPicPr>
          <p:nvPr/>
        </p:nvPicPr>
        <p:blipFill>
          <a:blip r:embed="rId2" r:link="rId3" cstate="print"/>
          <a:srcRect/>
          <a:stretch>
            <a:fillRect/>
          </a:stretch>
        </p:blipFill>
        <p:spPr bwMode="auto">
          <a:xfrm>
            <a:off x="2844801" y="1900658"/>
            <a:ext cx="7827433" cy="4957343"/>
          </a:xfrm>
          <a:prstGeom prst="rect">
            <a:avLst/>
          </a:prstGeom>
          <a:noFill/>
          <a:ln w="9525">
            <a:noFill/>
            <a:miter lim="800000"/>
            <a:headEnd/>
            <a:tailEnd/>
          </a:ln>
        </p:spPr>
      </p:pic>
    </p:spTree>
    <p:extLst>
      <p:ext uri="{BB962C8B-B14F-4D97-AF65-F5344CB8AC3E}">
        <p14:creationId xmlns:p14="http://schemas.microsoft.com/office/powerpoint/2010/main" val="72247430"/>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Content Placeholder 1"/>
          <p:cNvSpPr>
            <a:spLocks noGrp="1"/>
          </p:cNvSpPr>
          <p:nvPr>
            <p:ph idx="1"/>
          </p:nvPr>
        </p:nvSpPr>
        <p:spPr>
          <a:xfrm>
            <a:off x="812800" y="762001"/>
            <a:ext cx="10972800" cy="4525963"/>
          </a:xfrm>
        </p:spPr>
        <p:txBody>
          <a:bodyPr/>
          <a:lstStyle/>
          <a:p>
            <a:r>
              <a:rPr lang="en-US" dirty="0" err="1"/>
              <a:t>Malar</a:t>
            </a:r>
            <a:r>
              <a:rPr lang="en-US" dirty="0"/>
              <a:t> rash </a:t>
            </a:r>
            <a:endParaRPr lang="ar-SA" dirty="0"/>
          </a:p>
        </p:txBody>
      </p:sp>
      <p:pic>
        <p:nvPicPr>
          <p:cNvPr id="51203" name="Picture 2"/>
          <p:cNvPicPr>
            <a:picLocks noChangeAspect="1" noChangeArrowheads="1"/>
          </p:cNvPicPr>
          <p:nvPr/>
        </p:nvPicPr>
        <p:blipFill>
          <a:blip r:embed="rId2" cstate="print"/>
          <a:srcRect l="2650" t="50641" r="83463" b="31198"/>
          <a:stretch>
            <a:fillRect/>
          </a:stretch>
        </p:blipFill>
        <p:spPr bwMode="auto">
          <a:xfrm>
            <a:off x="1219200" y="1828800"/>
            <a:ext cx="10456333" cy="4392612"/>
          </a:xfrm>
          <a:prstGeom prst="rect">
            <a:avLst/>
          </a:prstGeom>
          <a:noFill/>
          <a:ln w="9525">
            <a:noFill/>
            <a:miter lim="800000"/>
            <a:headEnd/>
            <a:tailEnd/>
          </a:ln>
        </p:spPr>
      </p:pic>
    </p:spTree>
    <p:extLst>
      <p:ext uri="{BB962C8B-B14F-4D97-AF65-F5344CB8AC3E}">
        <p14:creationId xmlns:p14="http://schemas.microsoft.com/office/powerpoint/2010/main" val="785986665"/>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eaLnBrk="1" hangingPunct="1">
              <a:defRPr/>
            </a:pPr>
            <a:r>
              <a:rPr lang="en-US" dirty="0"/>
              <a:t>Discoid </a:t>
            </a:r>
            <a:endParaRPr lang="ar-SA" dirty="0"/>
          </a:p>
        </p:txBody>
      </p:sp>
      <p:pic>
        <p:nvPicPr>
          <p:cNvPr id="52227" name="Picture 2"/>
          <p:cNvPicPr>
            <a:picLocks noGrp="1" noChangeAspect="1" noChangeArrowheads="1"/>
          </p:cNvPicPr>
          <p:nvPr>
            <p:ph idx="1"/>
          </p:nvPr>
        </p:nvPicPr>
        <p:blipFill>
          <a:blip r:embed="rId2" cstate="print"/>
          <a:srcRect/>
          <a:stretch>
            <a:fillRect/>
          </a:stretch>
        </p:blipFill>
        <p:spPr>
          <a:xfrm>
            <a:off x="2438400" y="1371600"/>
            <a:ext cx="7874000" cy="5543550"/>
          </a:xfrm>
          <a:noFill/>
        </p:spPr>
      </p:pic>
    </p:spTree>
    <p:extLst>
      <p:ext uri="{BB962C8B-B14F-4D97-AF65-F5344CB8AC3E}">
        <p14:creationId xmlns:p14="http://schemas.microsoft.com/office/powerpoint/2010/main" val="3951841091"/>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p:cNvPicPr>
            <a:picLocks noChangeAspect="1" noChangeArrowheads="1"/>
          </p:cNvPicPr>
          <p:nvPr/>
        </p:nvPicPr>
        <p:blipFill>
          <a:blip r:embed="rId3" cstate="print"/>
          <a:srcRect b="12331"/>
          <a:stretch>
            <a:fillRect/>
          </a:stretch>
        </p:blipFill>
        <p:spPr bwMode="auto">
          <a:xfrm>
            <a:off x="1727201" y="838200"/>
            <a:ext cx="8953500" cy="6019800"/>
          </a:xfrm>
          <a:prstGeom prst="rect">
            <a:avLst/>
          </a:prstGeom>
          <a:noFill/>
          <a:ln w="9525">
            <a:noFill/>
            <a:miter lim="800000"/>
            <a:headEnd/>
            <a:tailEnd/>
          </a:ln>
        </p:spPr>
      </p:pic>
      <p:sp>
        <p:nvSpPr>
          <p:cNvPr id="3" name="TextBox 2"/>
          <p:cNvSpPr txBox="1"/>
          <p:nvPr/>
        </p:nvSpPr>
        <p:spPr>
          <a:xfrm>
            <a:off x="1828800" y="304800"/>
            <a:ext cx="7416800" cy="369332"/>
          </a:xfrm>
          <a:prstGeom prst="rect">
            <a:avLst/>
          </a:prstGeom>
          <a:noFill/>
        </p:spPr>
        <p:txBody>
          <a:bodyPr wrap="square" rtlCol="1">
            <a:spAutoFit/>
          </a:bodyPr>
          <a:lstStyle/>
          <a:p>
            <a:r>
              <a:rPr lang="en-US" dirty="0"/>
              <a:t>Discoid : </a:t>
            </a:r>
            <a:r>
              <a:rPr lang="en-US" dirty="0" err="1"/>
              <a:t>hyyper</a:t>
            </a:r>
            <a:r>
              <a:rPr lang="en-US" dirty="0"/>
              <a:t> hypo pigmentation &gt;&gt; scarring </a:t>
            </a:r>
            <a:endParaRPr lang="ar-JO" dirty="0"/>
          </a:p>
        </p:txBody>
      </p:sp>
    </p:spTree>
    <p:extLst>
      <p:ext uri="{BB962C8B-B14F-4D97-AF65-F5344CB8AC3E}">
        <p14:creationId xmlns:p14="http://schemas.microsoft.com/office/powerpoint/2010/main" val="2252066613"/>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eaLnBrk="1" hangingPunct="1">
              <a:defRPr/>
            </a:pPr>
            <a:r>
              <a:rPr lang="en-US" dirty="0"/>
              <a:t>Discoid scar </a:t>
            </a:r>
            <a:endParaRPr lang="ar-SA" dirty="0"/>
          </a:p>
        </p:txBody>
      </p:sp>
      <p:pic>
        <p:nvPicPr>
          <p:cNvPr id="54275" name="Picture 4" descr="Discoid lupus erythematosus on the face."/>
          <p:cNvPicPr>
            <a:picLocks noGrp="1" noChangeAspect="1" noChangeArrowheads="1"/>
          </p:cNvPicPr>
          <p:nvPr>
            <p:ph idx="1"/>
          </p:nvPr>
        </p:nvPicPr>
        <p:blipFill>
          <a:blip r:embed="rId3" cstate="print"/>
          <a:srcRect/>
          <a:stretch>
            <a:fillRect/>
          </a:stretch>
        </p:blipFill>
        <p:spPr>
          <a:xfrm>
            <a:off x="1282700" y="1052513"/>
            <a:ext cx="9626600" cy="5383212"/>
          </a:xfrm>
          <a:noFill/>
        </p:spPr>
      </p:pic>
    </p:spTree>
    <p:extLst>
      <p:ext uri="{BB962C8B-B14F-4D97-AF65-F5344CB8AC3E}">
        <p14:creationId xmlns:p14="http://schemas.microsoft.com/office/powerpoint/2010/main" val="3183086083"/>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eaLnBrk="1" hangingPunct="1">
              <a:defRPr/>
            </a:pPr>
            <a:r>
              <a:rPr lang="en-US" dirty="0"/>
              <a:t>Discoid scarring </a:t>
            </a:r>
            <a:endParaRPr lang="ar-SA" dirty="0"/>
          </a:p>
        </p:txBody>
      </p:sp>
      <p:pic>
        <p:nvPicPr>
          <p:cNvPr id="55299" name="Picture 6" descr="Chronic scarred lesion of discoid lupus erythemat..."/>
          <p:cNvPicPr>
            <a:picLocks noGrp="1" noChangeAspect="1" noChangeArrowheads="1"/>
          </p:cNvPicPr>
          <p:nvPr>
            <p:ph idx="1"/>
          </p:nvPr>
        </p:nvPicPr>
        <p:blipFill>
          <a:blip r:embed="rId3" cstate="print"/>
          <a:srcRect/>
          <a:stretch>
            <a:fillRect/>
          </a:stretch>
        </p:blipFill>
        <p:spPr>
          <a:xfrm>
            <a:off x="2427818" y="1412875"/>
            <a:ext cx="8157633" cy="4235450"/>
          </a:xfrm>
          <a:noFill/>
        </p:spPr>
      </p:pic>
      <p:pic>
        <p:nvPicPr>
          <p:cNvPr id="55300" name="Picture 6" descr="Chronic scarred lesion of discoid lupus erythemat..."/>
          <p:cNvPicPr>
            <a:picLocks noChangeAspect="1" noChangeArrowheads="1"/>
          </p:cNvPicPr>
          <p:nvPr/>
        </p:nvPicPr>
        <p:blipFill>
          <a:blip r:embed="rId3" cstate="print"/>
          <a:srcRect/>
          <a:stretch>
            <a:fillRect/>
          </a:stretch>
        </p:blipFill>
        <p:spPr bwMode="auto">
          <a:xfrm>
            <a:off x="2446868" y="1412875"/>
            <a:ext cx="8157633" cy="4235450"/>
          </a:xfrm>
          <a:prstGeom prst="rect">
            <a:avLst/>
          </a:prstGeom>
          <a:noFill/>
          <a:ln w="9525">
            <a:noFill/>
            <a:miter lim="800000"/>
            <a:headEnd/>
            <a:tailEnd/>
          </a:ln>
        </p:spPr>
      </p:pic>
      <p:pic>
        <p:nvPicPr>
          <p:cNvPr id="55301" name="Picture 6" descr="Chronic scarred lesion of discoid lupus erythemat..."/>
          <p:cNvPicPr>
            <a:picLocks noChangeAspect="1" noChangeArrowheads="1"/>
          </p:cNvPicPr>
          <p:nvPr/>
        </p:nvPicPr>
        <p:blipFill>
          <a:blip r:embed="rId3" cstate="print"/>
          <a:srcRect/>
          <a:stretch>
            <a:fillRect/>
          </a:stretch>
        </p:blipFill>
        <p:spPr bwMode="auto">
          <a:xfrm>
            <a:off x="1422401" y="1295400"/>
            <a:ext cx="10098617" cy="5245100"/>
          </a:xfrm>
          <a:prstGeom prst="rect">
            <a:avLst/>
          </a:prstGeom>
          <a:noFill/>
          <a:ln w="9525">
            <a:noFill/>
            <a:miter lim="800000"/>
            <a:headEnd/>
            <a:tailEnd/>
          </a:ln>
        </p:spPr>
      </p:pic>
    </p:spTree>
    <p:extLst>
      <p:ext uri="{BB962C8B-B14F-4D97-AF65-F5344CB8AC3E}">
        <p14:creationId xmlns:p14="http://schemas.microsoft.com/office/powerpoint/2010/main" val="159533964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FCB4330F-9791-4A47-9E31-3DD465C19E8C}"/>
              </a:ext>
            </a:extLst>
          </p:cNvPr>
          <p:cNvSpPr txBox="1"/>
          <p:nvPr/>
        </p:nvSpPr>
        <p:spPr>
          <a:xfrm>
            <a:off x="2037470" y="2715065"/>
            <a:ext cx="8117059" cy="2862322"/>
          </a:xfrm>
          <a:prstGeom prst="rect">
            <a:avLst/>
          </a:prstGeom>
          <a:noFill/>
        </p:spPr>
        <p:txBody>
          <a:bodyPr wrap="square" rtlCol="0">
            <a:spAutoFit/>
          </a:bodyPr>
          <a:lstStyle/>
          <a:p>
            <a:r>
              <a:rPr lang="en-US" sz="3600" dirty="0"/>
              <a:t>Patient with AKF comes with sign and symptoms of uremia like :</a:t>
            </a:r>
          </a:p>
          <a:p>
            <a:r>
              <a:rPr lang="en-US" sz="3600" dirty="0"/>
              <a:t>Loss of consciousness , delirium , convulsions , flapping tremor , pin point hemorrhage due to platelet disfunction </a:t>
            </a:r>
          </a:p>
        </p:txBody>
      </p:sp>
    </p:spTree>
    <p:extLst>
      <p:ext uri="{BB962C8B-B14F-4D97-AF65-F5344CB8AC3E}">
        <p14:creationId xmlns:p14="http://schemas.microsoft.com/office/powerpoint/2010/main" val="218343963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3" name="Picture 5" descr="190px-Canker_sore">
            <a:hlinkClick r:id="rId3" tooltip="Canker sore.jpg"/>
          </p:cNvPr>
          <p:cNvPicPr>
            <a:picLocks noGrp="1" noChangeAspect="1" noChangeArrowheads="1"/>
          </p:cNvPicPr>
          <p:nvPr>
            <p:ph idx="1"/>
          </p:nvPr>
        </p:nvPicPr>
        <p:blipFill>
          <a:blip r:embed="rId4" cstate="print"/>
          <a:stretch>
            <a:fillRect/>
          </a:stretch>
        </p:blipFill>
        <p:spPr>
          <a:xfrm>
            <a:off x="3454400" y="1102092"/>
            <a:ext cx="7010400" cy="5755909"/>
          </a:xfrm>
        </p:spPr>
      </p:pic>
      <p:sp>
        <p:nvSpPr>
          <p:cNvPr id="4" name="TextBox 3"/>
          <p:cNvSpPr txBox="1"/>
          <p:nvPr/>
        </p:nvSpPr>
        <p:spPr>
          <a:xfrm>
            <a:off x="0" y="1"/>
            <a:ext cx="12192000" cy="646331"/>
          </a:xfrm>
          <a:prstGeom prst="rect">
            <a:avLst/>
          </a:prstGeom>
          <a:noFill/>
        </p:spPr>
        <p:txBody>
          <a:bodyPr wrap="square" rtlCol="0">
            <a:spAutoFit/>
          </a:bodyPr>
          <a:lstStyle/>
          <a:p>
            <a:r>
              <a:rPr lang="en-US" dirty="0" err="1"/>
              <a:t>Aphthous</a:t>
            </a:r>
            <a:r>
              <a:rPr lang="en-US" dirty="0"/>
              <a:t> ulcers </a:t>
            </a:r>
          </a:p>
          <a:p>
            <a:r>
              <a:rPr lang="en-US" dirty="0"/>
              <a:t>Not likely to be due to SLE ; because they are large .</a:t>
            </a:r>
          </a:p>
        </p:txBody>
      </p:sp>
    </p:spTree>
    <p:extLst>
      <p:ext uri="{BB962C8B-B14F-4D97-AF65-F5344CB8AC3E}">
        <p14:creationId xmlns:p14="http://schemas.microsoft.com/office/powerpoint/2010/main" val="1814746474"/>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27200" y="0"/>
            <a:ext cx="10972800" cy="1143000"/>
          </a:xfrm>
        </p:spPr>
        <p:txBody>
          <a:bodyPr/>
          <a:lstStyle/>
          <a:p>
            <a:pPr eaLnBrk="1" hangingPunct="1">
              <a:defRPr/>
            </a:pPr>
            <a:r>
              <a:rPr lang="en-US" dirty="0"/>
              <a:t>Swelling pips </a:t>
            </a:r>
            <a:endParaRPr lang="ar-SA" dirty="0"/>
          </a:p>
        </p:txBody>
      </p:sp>
      <p:pic>
        <p:nvPicPr>
          <p:cNvPr id="57347" name="Picture 4"/>
          <p:cNvPicPr>
            <a:picLocks noGrp="1" noChangeAspect="1" noChangeArrowheads="1"/>
          </p:cNvPicPr>
          <p:nvPr>
            <p:ph idx="1"/>
          </p:nvPr>
        </p:nvPicPr>
        <p:blipFill>
          <a:blip r:embed="rId2" cstate="print"/>
          <a:srcRect/>
          <a:stretch>
            <a:fillRect/>
          </a:stretch>
        </p:blipFill>
        <p:spPr>
          <a:xfrm>
            <a:off x="3860801" y="990600"/>
            <a:ext cx="7393516" cy="5867400"/>
          </a:xfrm>
          <a:noFill/>
        </p:spPr>
      </p:pic>
    </p:spTree>
    <p:extLst>
      <p:ext uri="{BB962C8B-B14F-4D97-AF65-F5344CB8AC3E}">
        <p14:creationId xmlns:p14="http://schemas.microsoft.com/office/powerpoint/2010/main" val="1158938010"/>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1" name="Picture 4" descr="http://www.uklupus.co.uk/raynauds2.jpg"/>
          <p:cNvPicPr>
            <a:picLocks noChangeAspect="1" noChangeArrowheads="1"/>
          </p:cNvPicPr>
          <p:nvPr/>
        </p:nvPicPr>
        <p:blipFill>
          <a:blip r:embed="rId3" cstate="print"/>
          <a:srcRect/>
          <a:stretch>
            <a:fillRect/>
          </a:stretch>
        </p:blipFill>
        <p:spPr bwMode="auto">
          <a:xfrm>
            <a:off x="914400" y="2362201"/>
            <a:ext cx="4233333" cy="4243387"/>
          </a:xfrm>
          <a:prstGeom prst="rect">
            <a:avLst/>
          </a:prstGeom>
          <a:noFill/>
          <a:ln w="9525">
            <a:noFill/>
            <a:miter lim="800000"/>
            <a:headEnd/>
            <a:tailEnd/>
          </a:ln>
        </p:spPr>
      </p:pic>
      <p:pic>
        <p:nvPicPr>
          <p:cNvPr id="58372" name="Picture 2" descr="http://www.uklupus.co.uk/raynauds.jpg"/>
          <p:cNvPicPr>
            <a:picLocks noGrp="1" noChangeAspect="1" noChangeArrowheads="1"/>
          </p:cNvPicPr>
          <p:nvPr>
            <p:ph idx="1"/>
          </p:nvPr>
        </p:nvPicPr>
        <p:blipFill>
          <a:blip r:embed="rId4" cstate="print"/>
          <a:srcRect/>
          <a:stretch>
            <a:fillRect/>
          </a:stretch>
        </p:blipFill>
        <p:spPr>
          <a:xfrm>
            <a:off x="8208434" y="3429000"/>
            <a:ext cx="768351" cy="762000"/>
          </a:xfrm>
          <a:noFill/>
        </p:spPr>
      </p:pic>
      <p:pic>
        <p:nvPicPr>
          <p:cNvPr id="58373" name="Picture 2" descr="http://www.uklupus.co.uk/raynauds.jpg"/>
          <p:cNvPicPr>
            <a:picLocks noChangeAspect="1" noChangeArrowheads="1"/>
          </p:cNvPicPr>
          <p:nvPr/>
        </p:nvPicPr>
        <p:blipFill>
          <a:blip r:embed="rId4" cstate="print"/>
          <a:srcRect/>
          <a:stretch>
            <a:fillRect/>
          </a:stretch>
        </p:blipFill>
        <p:spPr bwMode="auto">
          <a:xfrm>
            <a:off x="6400801" y="2614614"/>
            <a:ext cx="4607983" cy="4243387"/>
          </a:xfrm>
          <a:prstGeom prst="rect">
            <a:avLst/>
          </a:prstGeom>
          <a:noFill/>
          <a:ln w="9525">
            <a:noFill/>
            <a:miter lim="800000"/>
            <a:headEnd/>
            <a:tailEnd/>
          </a:ln>
        </p:spPr>
      </p:pic>
      <p:sp>
        <p:nvSpPr>
          <p:cNvPr id="6" name="TextBox 5"/>
          <p:cNvSpPr txBox="1"/>
          <p:nvPr/>
        </p:nvSpPr>
        <p:spPr>
          <a:xfrm>
            <a:off x="0" y="381000"/>
            <a:ext cx="12192000" cy="1754326"/>
          </a:xfrm>
          <a:prstGeom prst="rect">
            <a:avLst/>
          </a:prstGeom>
          <a:noFill/>
        </p:spPr>
        <p:txBody>
          <a:bodyPr wrap="square" rtlCol="0">
            <a:spAutoFit/>
          </a:bodyPr>
          <a:lstStyle/>
          <a:p>
            <a:r>
              <a:rPr lang="en-US" dirty="0"/>
              <a:t>The right color changes in </a:t>
            </a:r>
            <a:r>
              <a:rPr lang="en-US" dirty="0" err="1"/>
              <a:t>ryanud’s</a:t>
            </a:r>
            <a:r>
              <a:rPr lang="en-US" dirty="0"/>
              <a:t> phenomenon :</a:t>
            </a:r>
          </a:p>
          <a:p>
            <a:r>
              <a:rPr lang="en-US" dirty="0"/>
              <a:t>White </a:t>
            </a:r>
            <a:r>
              <a:rPr lang="en-US" dirty="0">
                <a:sym typeface="Wingdings" pitchFamily="2" charset="2"/>
              </a:rPr>
              <a:t> blue  red </a:t>
            </a:r>
          </a:p>
          <a:p>
            <a:endParaRPr lang="en-US" dirty="0">
              <a:sym typeface="Wingdings" pitchFamily="2" charset="2"/>
            </a:endParaRPr>
          </a:p>
          <a:p>
            <a:r>
              <a:rPr lang="en-US" dirty="0" err="1">
                <a:sym typeface="Wingdings" pitchFamily="2" charset="2"/>
              </a:rPr>
              <a:t>Ddx</a:t>
            </a:r>
            <a:r>
              <a:rPr lang="en-US" dirty="0">
                <a:sym typeface="Wingdings" pitchFamily="2" charset="2"/>
              </a:rPr>
              <a:t> : scleroderma </a:t>
            </a:r>
            <a:br>
              <a:rPr lang="en-US" dirty="0">
                <a:sym typeface="Wingdings" pitchFamily="2" charset="2"/>
              </a:rPr>
            </a:br>
            <a:r>
              <a:rPr lang="en-US" dirty="0">
                <a:sym typeface="Wingdings" pitchFamily="2" charset="2"/>
              </a:rPr>
              <a:t>lupus </a:t>
            </a:r>
            <a:br>
              <a:rPr lang="en-US" dirty="0">
                <a:sym typeface="Wingdings" pitchFamily="2" charset="2"/>
              </a:rPr>
            </a:br>
            <a:r>
              <a:rPr lang="en-US" dirty="0">
                <a:sym typeface="Wingdings" pitchFamily="2" charset="2"/>
              </a:rPr>
              <a:t>mixed </a:t>
            </a:r>
            <a:r>
              <a:rPr lang="en-US" dirty="0" err="1">
                <a:sym typeface="Wingdings" pitchFamily="2" charset="2"/>
              </a:rPr>
              <a:t>conective</a:t>
            </a:r>
            <a:r>
              <a:rPr lang="en-US" dirty="0">
                <a:sym typeface="Wingdings" pitchFamily="2" charset="2"/>
              </a:rPr>
              <a:t> tissue disease </a:t>
            </a:r>
            <a:endParaRPr lang="en-US" dirty="0"/>
          </a:p>
        </p:txBody>
      </p:sp>
    </p:spTree>
    <p:extLst>
      <p:ext uri="{BB962C8B-B14F-4D97-AF65-F5344CB8AC3E}">
        <p14:creationId xmlns:p14="http://schemas.microsoft.com/office/powerpoint/2010/main" val="1572406587"/>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p:cNvPicPr>
            <a:picLocks noChangeAspect="1" noChangeArrowheads="1"/>
          </p:cNvPicPr>
          <p:nvPr/>
        </p:nvPicPr>
        <p:blipFill>
          <a:blip r:embed="rId3" cstate="print"/>
          <a:srcRect b="29614"/>
          <a:stretch>
            <a:fillRect/>
          </a:stretch>
        </p:blipFill>
        <p:spPr bwMode="auto">
          <a:xfrm>
            <a:off x="814918" y="1125538"/>
            <a:ext cx="10176933" cy="4946650"/>
          </a:xfrm>
          <a:prstGeom prst="rect">
            <a:avLst/>
          </a:prstGeom>
          <a:noFill/>
          <a:ln w="9525">
            <a:noFill/>
            <a:miter lim="800000"/>
            <a:headEnd/>
            <a:tailEnd/>
          </a:ln>
        </p:spPr>
      </p:pic>
    </p:spTree>
    <p:extLst>
      <p:ext uri="{BB962C8B-B14F-4D97-AF65-F5344CB8AC3E}">
        <p14:creationId xmlns:p14="http://schemas.microsoft.com/office/powerpoint/2010/main" val="2543041414"/>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9" name="Picture 2" descr="http://www.uklupus.co.uk/purpura.jpg"/>
          <p:cNvPicPr>
            <a:picLocks noGrp="1" noChangeAspect="1" noChangeArrowheads="1"/>
          </p:cNvPicPr>
          <p:nvPr>
            <p:ph idx="1"/>
          </p:nvPr>
        </p:nvPicPr>
        <p:blipFill>
          <a:blip r:embed="rId2" cstate="print"/>
          <a:stretch>
            <a:fillRect/>
          </a:stretch>
        </p:blipFill>
        <p:spPr>
          <a:xfrm>
            <a:off x="3979334" y="2542381"/>
            <a:ext cx="4233333" cy="2641600"/>
          </a:xfrm>
          <a:noFill/>
        </p:spPr>
      </p:pic>
      <p:sp>
        <p:nvSpPr>
          <p:cNvPr id="4" name="TextBox 3"/>
          <p:cNvSpPr txBox="1"/>
          <p:nvPr/>
        </p:nvSpPr>
        <p:spPr>
          <a:xfrm>
            <a:off x="0" y="228600"/>
            <a:ext cx="12192000" cy="1785104"/>
          </a:xfrm>
          <a:prstGeom prst="rect">
            <a:avLst/>
          </a:prstGeom>
          <a:noFill/>
        </p:spPr>
        <p:txBody>
          <a:bodyPr wrap="square" rtlCol="0">
            <a:spAutoFit/>
          </a:bodyPr>
          <a:lstStyle/>
          <a:p>
            <a:r>
              <a:rPr lang="en-US" sz="2200" dirty="0" err="1"/>
              <a:t>Petechial</a:t>
            </a:r>
            <a:r>
              <a:rPr lang="en-US" sz="2200" dirty="0"/>
              <a:t> rash </a:t>
            </a:r>
          </a:p>
          <a:p>
            <a:r>
              <a:rPr lang="en-US" sz="2200" dirty="0"/>
              <a:t>Can be due to </a:t>
            </a:r>
            <a:r>
              <a:rPr lang="en-US" sz="2200" dirty="0">
                <a:solidFill>
                  <a:srgbClr val="FF0000"/>
                </a:solidFill>
              </a:rPr>
              <a:t>: platelet problem or </a:t>
            </a:r>
            <a:r>
              <a:rPr lang="en-US" sz="2200" dirty="0" err="1">
                <a:solidFill>
                  <a:srgbClr val="FF0000"/>
                </a:solidFill>
              </a:rPr>
              <a:t>vasculitis</a:t>
            </a:r>
            <a:r>
              <a:rPr lang="en-US" sz="2200" dirty="0">
                <a:solidFill>
                  <a:srgbClr val="FF0000"/>
                </a:solidFill>
              </a:rPr>
              <a:t> </a:t>
            </a:r>
          </a:p>
          <a:p>
            <a:r>
              <a:rPr lang="en-US" sz="2200" dirty="0"/>
              <a:t>* Order CBC </a:t>
            </a:r>
            <a:r>
              <a:rPr lang="en-US" sz="2200" dirty="0">
                <a:sym typeface="Wingdings" pitchFamily="2" charset="2"/>
              </a:rPr>
              <a:t> if normal </a:t>
            </a:r>
            <a:r>
              <a:rPr lang="en-US" sz="2200" dirty="0" err="1">
                <a:sym typeface="Wingdings" pitchFamily="2" charset="2"/>
              </a:rPr>
              <a:t>plt</a:t>
            </a:r>
            <a:r>
              <a:rPr lang="en-US" sz="2200" dirty="0">
                <a:sym typeface="Wingdings" pitchFamily="2" charset="2"/>
              </a:rPr>
              <a:t>  ,order </a:t>
            </a:r>
            <a:r>
              <a:rPr lang="en-US" sz="2200" b="1" dirty="0">
                <a:solidFill>
                  <a:srgbClr val="FF0000"/>
                </a:solidFill>
                <a:sym typeface="Wingdings" pitchFamily="2" charset="2"/>
              </a:rPr>
              <a:t>BT ( reflects the function of platelet</a:t>
            </a:r>
            <a:r>
              <a:rPr lang="en-US" sz="2200" dirty="0">
                <a:sym typeface="Wingdings" pitchFamily="2" charset="2"/>
              </a:rPr>
              <a:t>).</a:t>
            </a:r>
            <a:br>
              <a:rPr lang="en-US" sz="2200" dirty="0">
                <a:sym typeface="Wingdings" pitchFamily="2" charset="2"/>
              </a:rPr>
            </a:br>
            <a:r>
              <a:rPr lang="en-US" sz="2200" dirty="0">
                <a:sym typeface="Wingdings" pitchFamily="2" charset="2"/>
              </a:rPr>
              <a:t>If all normal </a:t>
            </a:r>
            <a:br>
              <a:rPr lang="en-US" sz="2200" dirty="0">
                <a:sym typeface="Wingdings" pitchFamily="2" charset="2"/>
              </a:rPr>
            </a:br>
            <a:r>
              <a:rPr lang="en-US" sz="2200" dirty="0" err="1">
                <a:sym typeface="Wingdings" pitchFamily="2" charset="2"/>
              </a:rPr>
              <a:t>vasculitis</a:t>
            </a:r>
            <a:r>
              <a:rPr lang="en-US" sz="2200" dirty="0">
                <a:sym typeface="Wingdings" pitchFamily="2" charset="2"/>
              </a:rPr>
              <a:t> &gt;  dependent areas </a:t>
            </a:r>
            <a:endParaRPr lang="en-US" sz="2200" dirty="0"/>
          </a:p>
        </p:txBody>
      </p:sp>
    </p:spTree>
    <p:extLst>
      <p:ext uri="{BB962C8B-B14F-4D97-AF65-F5344CB8AC3E}">
        <p14:creationId xmlns:p14="http://schemas.microsoft.com/office/powerpoint/2010/main" val="601734385"/>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3" name="Picture 2" descr="http://www.uklupus.co.uk/livedo.jpg"/>
          <p:cNvPicPr>
            <a:picLocks noGrp="1" noChangeAspect="1" noChangeArrowheads="1"/>
          </p:cNvPicPr>
          <p:nvPr>
            <p:ph idx="1"/>
          </p:nvPr>
        </p:nvPicPr>
        <p:blipFill>
          <a:blip r:embed="rId3" cstate="print"/>
          <a:srcRect/>
          <a:stretch>
            <a:fillRect/>
          </a:stretch>
        </p:blipFill>
        <p:spPr>
          <a:xfrm>
            <a:off x="5588001" y="609600"/>
            <a:ext cx="6337300" cy="5824538"/>
          </a:xfrm>
          <a:noFill/>
        </p:spPr>
      </p:pic>
      <p:sp>
        <p:nvSpPr>
          <p:cNvPr id="5" name="TextBox 4"/>
          <p:cNvSpPr txBox="1"/>
          <p:nvPr/>
        </p:nvSpPr>
        <p:spPr>
          <a:xfrm>
            <a:off x="304800" y="381000"/>
            <a:ext cx="4876800" cy="1446550"/>
          </a:xfrm>
          <a:prstGeom prst="rect">
            <a:avLst/>
          </a:prstGeom>
          <a:noFill/>
        </p:spPr>
        <p:txBody>
          <a:bodyPr wrap="square" rtlCol="0">
            <a:spAutoFit/>
          </a:bodyPr>
          <a:lstStyle/>
          <a:p>
            <a:r>
              <a:rPr lang="en-US" sz="2200" dirty="0" err="1"/>
              <a:t>Livedo</a:t>
            </a:r>
            <a:r>
              <a:rPr lang="en-US" sz="2200" dirty="0"/>
              <a:t> </a:t>
            </a:r>
            <a:r>
              <a:rPr lang="en-US" sz="2200" dirty="0" err="1"/>
              <a:t>reticularis</a:t>
            </a:r>
            <a:endParaRPr lang="en-US" sz="2200" dirty="0"/>
          </a:p>
          <a:p>
            <a:r>
              <a:rPr lang="en-US" sz="2200" dirty="0" err="1"/>
              <a:t>DDx</a:t>
            </a:r>
            <a:r>
              <a:rPr lang="en-US" sz="2200" dirty="0"/>
              <a:t>: </a:t>
            </a:r>
            <a:r>
              <a:rPr lang="en-US" sz="2200" dirty="0" err="1"/>
              <a:t>antiphospholipid</a:t>
            </a:r>
            <a:r>
              <a:rPr lang="en-US" sz="2200" dirty="0"/>
              <a:t> syndrome </a:t>
            </a:r>
          </a:p>
          <a:p>
            <a:pPr>
              <a:buFontTx/>
              <a:buChar char="-"/>
            </a:pPr>
            <a:r>
              <a:rPr lang="en-US" sz="2200" dirty="0"/>
              <a:t>Liver disease </a:t>
            </a:r>
          </a:p>
          <a:p>
            <a:r>
              <a:rPr lang="en-US" sz="2200" dirty="0"/>
              <a:t>- Lupus </a:t>
            </a:r>
          </a:p>
        </p:txBody>
      </p:sp>
    </p:spTree>
    <p:extLst>
      <p:ext uri="{BB962C8B-B14F-4D97-AF65-F5344CB8AC3E}">
        <p14:creationId xmlns:p14="http://schemas.microsoft.com/office/powerpoint/2010/main" val="497493981"/>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p:cNvPicPr>
            <a:picLocks noChangeAspect="1" noChangeArrowheads="1"/>
          </p:cNvPicPr>
          <p:nvPr/>
        </p:nvPicPr>
        <p:blipFill>
          <a:blip r:embed="rId2" cstate="print"/>
          <a:srcRect/>
          <a:stretch>
            <a:fillRect/>
          </a:stretch>
        </p:blipFill>
        <p:spPr bwMode="auto">
          <a:xfrm>
            <a:off x="1619251" y="0"/>
            <a:ext cx="9144000" cy="6858000"/>
          </a:xfrm>
          <a:prstGeom prst="rect">
            <a:avLst/>
          </a:prstGeom>
          <a:noFill/>
          <a:ln w="9525">
            <a:noFill/>
            <a:miter lim="800000"/>
            <a:headEnd/>
            <a:tailEnd/>
          </a:ln>
        </p:spPr>
      </p:pic>
    </p:spTree>
    <p:extLst>
      <p:ext uri="{BB962C8B-B14F-4D97-AF65-F5344CB8AC3E}">
        <p14:creationId xmlns:p14="http://schemas.microsoft.com/office/powerpoint/2010/main" val="2298820256"/>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1782" name="Group 166"/>
          <p:cNvGraphicFramePr>
            <a:graphicFrameLocks noGrp="1"/>
          </p:cNvGraphicFramePr>
          <p:nvPr/>
        </p:nvGraphicFramePr>
        <p:xfrm>
          <a:off x="0" y="260351"/>
          <a:ext cx="12192000" cy="6597651"/>
        </p:xfrm>
        <a:graphic>
          <a:graphicData uri="http://schemas.openxmlformats.org/drawingml/2006/table">
            <a:tbl>
              <a:tblPr/>
              <a:tblGrid>
                <a:gridCol w="2540000">
                  <a:extLst>
                    <a:ext uri="{9D8B030D-6E8A-4147-A177-3AD203B41FA5}">
                      <a16:colId xmlns="" xmlns:a16="http://schemas.microsoft.com/office/drawing/2014/main" val="20000"/>
                    </a:ext>
                  </a:extLst>
                </a:gridCol>
                <a:gridCol w="9652000">
                  <a:extLst>
                    <a:ext uri="{9D8B030D-6E8A-4147-A177-3AD203B41FA5}">
                      <a16:colId xmlns="" xmlns:a16="http://schemas.microsoft.com/office/drawing/2014/main" val="20001"/>
                    </a:ext>
                  </a:extLst>
                </a:gridCol>
              </a:tblGrid>
              <a:tr h="679450">
                <a:tc>
                  <a:txBody>
                    <a:bodyPr/>
                    <a:lstStyle/>
                    <a:p>
                      <a:pPr marL="0" marR="0" lvl="0" indent="0" algn="l"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en-US" sz="1400" b="1" i="0" u="none" strike="noStrike" cap="none" normalizeH="0" baseline="0">
                          <a:ln>
                            <a:noFill/>
                          </a:ln>
                          <a:solidFill>
                            <a:schemeClr val="tx2"/>
                          </a:solidFill>
                          <a:effectLst/>
                          <a:latin typeface="Tahoma" pitchFamily="34" charset="0"/>
                          <a:cs typeface="Times New Roman" pitchFamily="18" charset="0"/>
                        </a:rPr>
                        <a:t>Criterion </a:t>
                      </a:r>
                      <a:endParaRPr kumimoji="0" lang="en-US" sz="1400" b="1" i="0" u="none" strike="noStrike" cap="none" normalizeH="0" baseline="0">
                        <a:ln>
                          <a:noFill/>
                        </a:ln>
                        <a:solidFill>
                          <a:schemeClr val="tx2"/>
                        </a:solidFill>
                        <a:effectLst/>
                        <a:latin typeface="Tahoma" pitchFamily="34" charset="0"/>
                        <a:cs typeface="Arial" charset="0"/>
                      </a:endParaRPr>
                    </a:p>
                  </a:txBody>
                  <a:tcPr marL="121920" marR="121920"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en-US" sz="1400" b="1" i="0" u="none" strike="noStrike" cap="none" normalizeH="0" baseline="0">
                          <a:ln>
                            <a:noFill/>
                          </a:ln>
                          <a:solidFill>
                            <a:schemeClr val="tx2"/>
                          </a:solidFill>
                          <a:effectLst/>
                          <a:latin typeface="Tahoma" pitchFamily="34" charset="0"/>
                          <a:cs typeface="Times New Roman" pitchFamily="18" charset="0"/>
                        </a:rPr>
                        <a:t>Definition </a:t>
                      </a:r>
                      <a:endParaRPr kumimoji="0" lang="en-US" sz="1400" b="1" i="0" u="none" strike="noStrike" cap="none" normalizeH="0" baseline="0">
                        <a:ln>
                          <a:noFill/>
                        </a:ln>
                        <a:solidFill>
                          <a:schemeClr val="tx2"/>
                        </a:solidFill>
                        <a:effectLst/>
                        <a:latin typeface="Tahoma" pitchFamily="34" charset="0"/>
                        <a:cs typeface="Arial" charset="0"/>
                      </a:endParaRPr>
                    </a:p>
                  </a:txBody>
                  <a:tcPr marL="121920" marR="121920"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679450">
                <a:tc>
                  <a:txBody>
                    <a:bodyPr/>
                    <a:lstStyle/>
                    <a:p>
                      <a:pPr marL="0" marR="0" lvl="0" indent="0" algn="l"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en-US" sz="1400" b="1" i="0" u="none" strike="noStrike" cap="none" normalizeH="0" baseline="0">
                          <a:ln>
                            <a:noFill/>
                          </a:ln>
                          <a:solidFill>
                            <a:schemeClr val="tx2"/>
                          </a:solidFill>
                          <a:effectLst/>
                          <a:latin typeface="Tahoma" pitchFamily="34" charset="0"/>
                          <a:cs typeface="Times New Roman" pitchFamily="18" charset="0"/>
                        </a:rPr>
                        <a:t>1. Malar rash</a:t>
                      </a:r>
                      <a:endParaRPr kumimoji="0" lang="en-US" sz="1400" b="1" i="0" u="none" strike="noStrike" cap="none" normalizeH="0" baseline="0">
                        <a:ln>
                          <a:noFill/>
                        </a:ln>
                        <a:solidFill>
                          <a:schemeClr val="tx2"/>
                        </a:solidFill>
                        <a:effectLst/>
                        <a:latin typeface="Tahoma" pitchFamily="34" charset="0"/>
                        <a:cs typeface="Arial" charset="0"/>
                      </a:endParaRPr>
                    </a:p>
                  </a:txBody>
                  <a:tcPr marL="121920" marR="121920"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en-US" sz="1400" b="1" i="0" u="none" strike="noStrike" cap="none" normalizeH="0" baseline="0">
                          <a:ln>
                            <a:noFill/>
                          </a:ln>
                          <a:solidFill>
                            <a:schemeClr val="tx2"/>
                          </a:solidFill>
                          <a:effectLst/>
                          <a:latin typeface="Tahoma" pitchFamily="34" charset="0"/>
                          <a:cs typeface="Times New Roman" pitchFamily="18" charset="0"/>
                        </a:rPr>
                        <a:t>Fixed erythema, flat or raised, over the malar eminences, tending to spare the nasolabial folds</a:t>
                      </a:r>
                      <a:endParaRPr kumimoji="0" lang="en-US" sz="1400" b="1" i="0" u="none" strike="noStrike" cap="none" normalizeH="0" baseline="0">
                        <a:ln>
                          <a:noFill/>
                        </a:ln>
                        <a:solidFill>
                          <a:schemeClr val="tx2"/>
                        </a:solidFill>
                        <a:effectLst/>
                        <a:latin typeface="Tahoma" pitchFamily="34" charset="0"/>
                        <a:cs typeface="Arial" charset="0"/>
                      </a:endParaRPr>
                    </a:p>
                  </a:txBody>
                  <a:tcPr marL="121920" marR="121920"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681038">
                <a:tc>
                  <a:txBody>
                    <a:bodyPr/>
                    <a:lstStyle/>
                    <a:p>
                      <a:pPr marL="0" marR="0" lvl="0" indent="0" algn="l"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en-US" sz="1400" b="1" i="0" u="none" strike="noStrike" cap="none" normalizeH="0" baseline="0">
                          <a:ln>
                            <a:noFill/>
                          </a:ln>
                          <a:solidFill>
                            <a:schemeClr val="tx2"/>
                          </a:solidFill>
                          <a:effectLst/>
                          <a:latin typeface="Tahoma" pitchFamily="34" charset="0"/>
                          <a:cs typeface="Times New Roman" pitchFamily="18" charset="0"/>
                        </a:rPr>
                        <a:t>2. Discoid rash</a:t>
                      </a:r>
                      <a:endParaRPr kumimoji="0" lang="en-US" sz="1400" b="1" i="0" u="none" strike="noStrike" cap="none" normalizeH="0" baseline="0">
                        <a:ln>
                          <a:noFill/>
                        </a:ln>
                        <a:solidFill>
                          <a:schemeClr val="tx2"/>
                        </a:solidFill>
                        <a:effectLst/>
                        <a:latin typeface="Tahoma" pitchFamily="34" charset="0"/>
                        <a:cs typeface="Arial" charset="0"/>
                      </a:endParaRPr>
                    </a:p>
                  </a:txBody>
                  <a:tcPr marL="121920" marR="121920"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en-US" sz="1400" b="1" i="0" u="none" strike="noStrike" cap="none" normalizeH="0" baseline="0">
                          <a:ln>
                            <a:noFill/>
                          </a:ln>
                          <a:solidFill>
                            <a:schemeClr val="tx2"/>
                          </a:solidFill>
                          <a:effectLst/>
                          <a:latin typeface="Tahoma" pitchFamily="34" charset="0"/>
                          <a:cs typeface="Times New Roman" pitchFamily="18" charset="0"/>
                        </a:rPr>
                        <a:t>Erythematous raised patches with adherent keratotic scaling and follicular plugging; atrophic scarring may occur in older lesions</a:t>
                      </a:r>
                      <a:endParaRPr kumimoji="0" lang="en-US" sz="1400" b="1" i="0" u="none" strike="noStrike" cap="none" normalizeH="0" baseline="0">
                        <a:ln>
                          <a:noFill/>
                        </a:ln>
                        <a:solidFill>
                          <a:schemeClr val="tx2"/>
                        </a:solidFill>
                        <a:effectLst/>
                        <a:latin typeface="Tahoma" pitchFamily="34" charset="0"/>
                        <a:cs typeface="Arial" charset="0"/>
                      </a:endParaRPr>
                    </a:p>
                  </a:txBody>
                  <a:tcPr marL="121920" marR="121920"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679450">
                <a:tc>
                  <a:txBody>
                    <a:bodyPr/>
                    <a:lstStyle/>
                    <a:p>
                      <a:pPr marL="0" marR="0" lvl="0" indent="0" algn="l"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en-US" sz="1400" b="1" i="0" u="none" strike="noStrike" cap="none" normalizeH="0" baseline="0">
                          <a:ln>
                            <a:noFill/>
                          </a:ln>
                          <a:solidFill>
                            <a:schemeClr val="tx2"/>
                          </a:solidFill>
                          <a:effectLst/>
                          <a:latin typeface="Tahoma" pitchFamily="34" charset="0"/>
                          <a:cs typeface="Times New Roman" pitchFamily="18" charset="0"/>
                        </a:rPr>
                        <a:t>3. Photosensitivity</a:t>
                      </a:r>
                      <a:endParaRPr kumimoji="0" lang="en-US" sz="1400" b="1" i="0" u="none" strike="noStrike" cap="none" normalizeH="0" baseline="0">
                        <a:ln>
                          <a:noFill/>
                        </a:ln>
                        <a:solidFill>
                          <a:schemeClr val="tx2"/>
                        </a:solidFill>
                        <a:effectLst/>
                        <a:latin typeface="Tahoma" pitchFamily="34" charset="0"/>
                        <a:cs typeface="Arial" charset="0"/>
                      </a:endParaRPr>
                    </a:p>
                  </a:txBody>
                  <a:tcPr marL="121920" marR="121920"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en-US" sz="1400" b="1" i="0" u="none" strike="noStrike" cap="none" normalizeH="0" baseline="0">
                          <a:ln>
                            <a:noFill/>
                          </a:ln>
                          <a:solidFill>
                            <a:schemeClr val="tx2"/>
                          </a:solidFill>
                          <a:effectLst/>
                          <a:latin typeface="Tahoma" pitchFamily="34" charset="0"/>
                          <a:cs typeface="Times New Roman" pitchFamily="18" charset="0"/>
                        </a:rPr>
                        <a:t>Skin rash as a result of unusual reaction to sunlight, by patient history or physician observation</a:t>
                      </a:r>
                      <a:endParaRPr kumimoji="0" lang="en-US" sz="1400" b="1" i="0" u="none" strike="noStrike" cap="none" normalizeH="0" baseline="0">
                        <a:ln>
                          <a:noFill/>
                        </a:ln>
                        <a:solidFill>
                          <a:schemeClr val="tx2"/>
                        </a:solidFill>
                        <a:effectLst/>
                        <a:latin typeface="Tahoma" pitchFamily="34" charset="0"/>
                        <a:cs typeface="Arial" charset="0"/>
                      </a:endParaRPr>
                    </a:p>
                  </a:txBody>
                  <a:tcPr marL="121920" marR="121920"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682625">
                <a:tc>
                  <a:txBody>
                    <a:bodyPr/>
                    <a:lstStyle/>
                    <a:p>
                      <a:pPr marL="0" marR="0" lvl="0" indent="0" algn="l"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en-US" sz="1400" b="1" i="0" u="none" strike="noStrike" cap="none" normalizeH="0" baseline="0">
                          <a:ln>
                            <a:noFill/>
                          </a:ln>
                          <a:solidFill>
                            <a:schemeClr val="tx2"/>
                          </a:solidFill>
                          <a:effectLst/>
                          <a:latin typeface="Tahoma" pitchFamily="34" charset="0"/>
                          <a:cs typeface="Times New Roman" pitchFamily="18" charset="0"/>
                        </a:rPr>
                        <a:t>4. Oral ulcers</a:t>
                      </a:r>
                      <a:endParaRPr kumimoji="0" lang="en-US" sz="1400" b="1" i="0" u="none" strike="noStrike" cap="none" normalizeH="0" baseline="0">
                        <a:ln>
                          <a:noFill/>
                        </a:ln>
                        <a:solidFill>
                          <a:schemeClr val="tx2"/>
                        </a:solidFill>
                        <a:effectLst/>
                        <a:latin typeface="Tahoma" pitchFamily="34" charset="0"/>
                        <a:cs typeface="Arial" charset="0"/>
                      </a:endParaRPr>
                    </a:p>
                  </a:txBody>
                  <a:tcPr marL="121920" marR="121920"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en-US" sz="1400" b="1" i="0" u="none" strike="noStrike" cap="none" normalizeH="0" baseline="0">
                          <a:ln>
                            <a:noFill/>
                          </a:ln>
                          <a:solidFill>
                            <a:schemeClr val="tx2"/>
                          </a:solidFill>
                          <a:effectLst/>
                          <a:latin typeface="Tahoma" pitchFamily="34" charset="0"/>
                          <a:cs typeface="Times New Roman" pitchFamily="18" charset="0"/>
                        </a:rPr>
                        <a:t>Oral or nasopharyngeal ulceration, usually painless, observed by physician </a:t>
                      </a:r>
                      <a:endParaRPr kumimoji="0" lang="en-US" sz="1400" b="1" i="0" u="none" strike="noStrike" cap="none" normalizeH="0" baseline="0">
                        <a:ln>
                          <a:noFill/>
                        </a:ln>
                        <a:solidFill>
                          <a:schemeClr val="tx2"/>
                        </a:solidFill>
                        <a:effectLst/>
                        <a:latin typeface="Tahoma" pitchFamily="34" charset="0"/>
                        <a:cs typeface="Arial" charset="0"/>
                      </a:endParaRPr>
                    </a:p>
                  </a:txBody>
                  <a:tcPr marL="121920" marR="121920"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673100">
                <a:tc>
                  <a:txBody>
                    <a:bodyPr/>
                    <a:lstStyle/>
                    <a:p>
                      <a:pPr marL="0" marR="0" lvl="0" indent="0" algn="l"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en-US" sz="1400" b="1" i="0" u="none" strike="noStrike" cap="none" normalizeH="0" baseline="0">
                          <a:ln>
                            <a:noFill/>
                          </a:ln>
                          <a:solidFill>
                            <a:schemeClr val="tx2"/>
                          </a:solidFill>
                          <a:effectLst/>
                          <a:latin typeface="Tahoma" pitchFamily="34" charset="0"/>
                          <a:cs typeface="Times New Roman" pitchFamily="18" charset="0"/>
                        </a:rPr>
                        <a:t>5. Arthritis</a:t>
                      </a:r>
                      <a:endParaRPr kumimoji="0" lang="en-US" sz="1400" b="1" i="0" u="none" strike="noStrike" cap="none" normalizeH="0" baseline="0">
                        <a:ln>
                          <a:noFill/>
                        </a:ln>
                        <a:solidFill>
                          <a:schemeClr val="tx2"/>
                        </a:solidFill>
                        <a:effectLst/>
                        <a:latin typeface="Tahoma" pitchFamily="34" charset="0"/>
                        <a:cs typeface="Arial" charset="0"/>
                      </a:endParaRPr>
                    </a:p>
                  </a:txBody>
                  <a:tcPr marL="121920" marR="121920"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en-US" sz="1400" b="1" i="0" u="none" strike="noStrike" cap="none" normalizeH="0" baseline="0">
                          <a:ln>
                            <a:noFill/>
                          </a:ln>
                          <a:solidFill>
                            <a:schemeClr val="tx2"/>
                          </a:solidFill>
                          <a:effectLst/>
                          <a:latin typeface="Tahoma" pitchFamily="34" charset="0"/>
                          <a:cs typeface="Times New Roman" pitchFamily="18" charset="0"/>
                        </a:rPr>
                        <a:t>Nonerosive arthritis involving 2 or more peripheral joints, characterized by tenderness, swelling, or effusion</a:t>
                      </a:r>
                      <a:endParaRPr kumimoji="0" lang="en-US" sz="1400" b="1" i="0" u="none" strike="noStrike" cap="none" normalizeH="0" baseline="0">
                        <a:ln>
                          <a:noFill/>
                        </a:ln>
                        <a:solidFill>
                          <a:schemeClr val="tx2"/>
                        </a:solidFill>
                        <a:effectLst/>
                        <a:latin typeface="Tahoma" pitchFamily="34" charset="0"/>
                        <a:cs typeface="Arial" charset="0"/>
                      </a:endParaRPr>
                    </a:p>
                  </a:txBody>
                  <a:tcPr marL="121920" marR="121920"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r h="1190625">
                <a:tc>
                  <a:txBody>
                    <a:bodyPr/>
                    <a:lstStyle/>
                    <a:p>
                      <a:pPr marL="0" marR="0" lvl="0" indent="0" algn="l"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en-US" sz="1400" b="1" i="0" u="none" strike="noStrike" cap="none" normalizeH="0" baseline="0">
                          <a:ln>
                            <a:noFill/>
                          </a:ln>
                          <a:solidFill>
                            <a:schemeClr val="tx2"/>
                          </a:solidFill>
                          <a:effectLst/>
                          <a:latin typeface="Tahoma" pitchFamily="34" charset="0"/>
                          <a:cs typeface="Times New Roman" pitchFamily="18" charset="0"/>
                        </a:rPr>
                        <a:t>6. Serositis</a:t>
                      </a:r>
                      <a:endParaRPr kumimoji="0" lang="en-US" sz="1400" b="1" i="0" u="none" strike="noStrike" cap="none" normalizeH="0" baseline="0">
                        <a:ln>
                          <a:noFill/>
                        </a:ln>
                        <a:solidFill>
                          <a:schemeClr val="tx2"/>
                        </a:solidFill>
                        <a:effectLst/>
                        <a:latin typeface="Tahoma" pitchFamily="34" charset="0"/>
                        <a:cs typeface="Arial" charset="0"/>
                      </a:endParaRPr>
                    </a:p>
                  </a:txBody>
                  <a:tcPr marL="121920" marR="121920"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en-US" sz="1400" b="1" i="0" u="none" strike="noStrike" cap="none" normalizeH="0" baseline="0">
                          <a:ln>
                            <a:noFill/>
                          </a:ln>
                          <a:solidFill>
                            <a:schemeClr val="tx2"/>
                          </a:solidFill>
                          <a:effectLst/>
                          <a:latin typeface="Tahoma" pitchFamily="34" charset="0"/>
                          <a:cs typeface="Times New Roman" pitchFamily="18" charset="0"/>
                        </a:rPr>
                        <a:t>a) Pleuritis--convincing history of pleuritic pain or rubbing heard by a physician or evidence of pleural effusion </a:t>
                      </a:r>
                      <a:endParaRPr kumimoji="0" lang="en-US" sz="1400" b="1" i="0" u="none" strike="noStrike" cap="none" normalizeH="0" baseline="0">
                        <a:ln>
                          <a:noFill/>
                        </a:ln>
                        <a:solidFill>
                          <a:schemeClr val="tx2"/>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
                          <a:schemeClr val="hlink"/>
                        </a:buClr>
                        <a:buSzPct val="80000"/>
                        <a:buFont typeface="Wingdings" pitchFamily="2" charset="2"/>
                        <a:buNone/>
                        <a:tabLst/>
                      </a:pPr>
                      <a:r>
                        <a:rPr kumimoji="0" lang="en-US" sz="1400" b="1" i="1" u="none" strike="noStrike" cap="none" normalizeH="0" baseline="0">
                          <a:ln>
                            <a:noFill/>
                          </a:ln>
                          <a:solidFill>
                            <a:schemeClr val="tx2"/>
                          </a:solidFill>
                          <a:effectLst/>
                          <a:latin typeface="Tahoma" pitchFamily="34" charset="0"/>
                          <a:cs typeface="Times New Roman" pitchFamily="18" charset="0"/>
                        </a:rPr>
                        <a:t>OR</a:t>
                      </a:r>
                      <a:r>
                        <a:rPr kumimoji="0" lang="en-US" sz="1400" b="1" i="0" u="none" strike="noStrike" cap="none" normalizeH="0" baseline="0">
                          <a:ln>
                            <a:noFill/>
                          </a:ln>
                          <a:solidFill>
                            <a:schemeClr val="tx2"/>
                          </a:solidFill>
                          <a:effectLst/>
                          <a:latin typeface="Tahoma" pitchFamily="34" charset="0"/>
                          <a:cs typeface="Times New Roman" pitchFamily="18" charset="0"/>
                        </a:rPr>
                        <a:t> </a:t>
                      </a:r>
                      <a:endParaRPr kumimoji="0" lang="en-US" sz="1400" b="1" i="0" u="none" strike="noStrike" cap="none" normalizeH="0" baseline="0">
                        <a:ln>
                          <a:noFill/>
                        </a:ln>
                        <a:solidFill>
                          <a:schemeClr val="tx2"/>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
                          <a:schemeClr val="hlink"/>
                        </a:buClr>
                        <a:buSzPct val="80000"/>
                        <a:buFont typeface="Wingdings" pitchFamily="2" charset="2"/>
                        <a:buNone/>
                        <a:tabLst/>
                      </a:pPr>
                      <a:r>
                        <a:rPr kumimoji="0" lang="en-US" sz="1400" b="1" i="0" u="none" strike="noStrike" cap="none" normalizeH="0" baseline="0">
                          <a:ln>
                            <a:noFill/>
                          </a:ln>
                          <a:solidFill>
                            <a:schemeClr val="tx2"/>
                          </a:solidFill>
                          <a:effectLst/>
                          <a:latin typeface="Tahoma" pitchFamily="34" charset="0"/>
                          <a:cs typeface="Times New Roman" pitchFamily="18" charset="0"/>
                        </a:rPr>
                        <a:t>b) Pericarditis--documented by ECG or rub or evidence of pericardial effusion </a:t>
                      </a:r>
                      <a:endParaRPr kumimoji="0" lang="en-US" sz="1400" b="1" i="0" u="none" strike="noStrike" cap="none" normalizeH="0" baseline="0">
                        <a:ln>
                          <a:noFill/>
                        </a:ln>
                        <a:solidFill>
                          <a:schemeClr val="tx2"/>
                        </a:solidFill>
                        <a:effectLst/>
                        <a:latin typeface="Tahoma" pitchFamily="34" charset="0"/>
                        <a:cs typeface="Arial" charset="0"/>
                      </a:endParaRPr>
                    </a:p>
                  </a:txBody>
                  <a:tcPr marL="121920" marR="121920"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6"/>
                  </a:ext>
                </a:extLst>
              </a:tr>
              <a:tr h="1331913">
                <a:tc>
                  <a:txBody>
                    <a:bodyPr/>
                    <a:lstStyle/>
                    <a:p>
                      <a:pPr marL="0" marR="0" lvl="0" indent="0" algn="l"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en-US" sz="1400" b="1" i="0" u="none" strike="noStrike" cap="none" normalizeH="0" baseline="0">
                          <a:ln>
                            <a:noFill/>
                          </a:ln>
                          <a:solidFill>
                            <a:schemeClr val="tx2"/>
                          </a:solidFill>
                          <a:effectLst/>
                          <a:latin typeface="Tahoma" pitchFamily="34" charset="0"/>
                          <a:cs typeface="Times New Roman" pitchFamily="18" charset="0"/>
                        </a:rPr>
                        <a:t>7. Renal disorder</a:t>
                      </a:r>
                      <a:endParaRPr kumimoji="0" lang="en-US" sz="1400" b="1" i="0" u="none" strike="noStrike" cap="none" normalizeH="0" baseline="0">
                        <a:ln>
                          <a:noFill/>
                        </a:ln>
                        <a:solidFill>
                          <a:schemeClr val="tx2"/>
                        </a:solidFill>
                        <a:effectLst/>
                        <a:latin typeface="Tahoma" pitchFamily="34" charset="0"/>
                        <a:cs typeface="Arial" charset="0"/>
                      </a:endParaRPr>
                    </a:p>
                  </a:txBody>
                  <a:tcPr marL="121920" marR="121920"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en-US" sz="1400" b="1" i="0" u="none" strike="noStrike" cap="none" normalizeH="0" baseline="0">
                          <a:ln>
                            <a:noFill/>
                          </a:ln>
                          <a:solidFill>
                            <a:schemeClr val="tx2"/>
                          </a:solidFill>
                          <a:effectLst/>
                          <a:latin typeface="Tahoma" pitchFamily="34" charset="0"/>
                          <a:cs typeface="Times New Roman" pitchFamily="18" charset="0"/>
                        </a:rPr>
                        <a:t>a) Persistent proteinuria greater than 0.5 grams per day or grater than 3+ if quantitation not performed </a:t>
                      </a:r>
                      <a:endParaRPr kumimoji="0" lang="en-US" sz="1400" b="1" i="0" u="none" strike="noStrike" cap="none" normalizeH="0" baseline="0">
                        <a:ln>
                          <a:noFill/>
                        </a:ln>
                        <a:solidFill>
                          <a:schemeClr val="tx2"/>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
                          <a:schemeClr val="hlink"/>
                        </a:buClr>
                        <a:buSzPct val="80000"/>
                        <a:buFont typeface="Wingdings" pitchFamily="2" charset="2"/>
                        <a:buNone/>
                        <a:tabLst/>
                      </a:pPr>
                      <a:r>
                        <a:rPr kumimoji="0" lang="en-US" sz="1400" b="1" i="1" u="none" strike="noStrike" cap="none" normalizeH="0" baseline="0">
                          <a:ln>
                            <a:noFill/>
                          </a:ln>
                          <a:solidFill>
                            <a:schemeClr val="tx2"/>
                          </a:solidFill>
                          <a:effectLst/>
                          <a:latin typeface="Tahoma" pitchFamily="34" charset="0"/>
                          <a:cs typeface="Times New Roman" pitchFamily="18" charset="0"/>
                        </a:rPr>
                        <a:t>OR</a:t>
                      </a:r>
                      <a:r>
                        <a:rPr kumimoji="0" lang="en-US" sz="1400" b="1" i="0" u="none" strike="noStrike" cap="none" normalizeH="0" baseline="0">
                          <a:ln>
                            <a:noFill/>
                          </a:ln>
                          <a:solidFill>
                            <a:schemeClr val="tx2"/>
                          </a:solidFill>
                          <a:effectLst/>
                          <a:latin typeface="Tahoma" pitchFamily="34" charset="0"/>
                          <a:cs typeface="Times New Roman" pitchFamily="18" charset="0"/>
                        </a:rPr>
                        <a:t> </a:t>
                      </a:r>
                      <a:endParaRPr kumimoji="0" lang="en-US" sz="1400" b="1" i="0" u="none" strike="noStrike" cap="none" normalizeH="0" baseline="0">
                        <a:ln>
                          <a:noFill/>
                        </a:ln>
                        <a:solidFill>
                          <a:schemeClr val="tx2"/>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
                          <a:schemeClr val="hlink"/>
                        </a:buClr>
                        <a:buSzPct val="80000"/>
                        <a:buFont typeface="Wingdings" pitchFamily="2" charset="2"/>
                        <a:buNone/>
                        <a:tabLst/>
                      </a:pPr>
                      <a:r>
                        <a:rPr kumimoji="0" lang="en-US" sz="1400" b="1" i="0" u="none" strike="noStrike" cap="none" normalizeH="0" baseline="0">
                          <a:ln>
                            <a:noFill/>
                          </a:ln>
                          <a:solidFill>
                            <a:schemeClr val="tx2"/>
                          </a:solidFill>
                          <a:effectLst/>
                          <a:latin typeface="Tahoma" pitchFamily="34" charset="0"/>
                          <a:cs typeface="Times New Roman" pitchFamily="18" charset="0"/>
                        </a:rPr>
                        <a:t>b) Cellular casts--may be red cell, hemoglobin, granular, tubular, or mixed </a:t>
                      </a:r>
                      <a:endParaRPr kumimoji="0" lang="en-US" sz="1400" b="1" i="0" u="none" strike="noStrike" cap="none" normalizeH="0" baseline="0">
                        <a:ln>
                          <a:noFill/>
                        </a:ln>
                        <a:solidFill>
                          <a:schemeClr val="tx2"/>
                        </a:solidFill>
                        <a:effectLst/>
                        <a:latin typeface="Tahoma" pitchFamily="34" charset="0"/>
                        <a:cs typeface="Arial" charset="0"/>
                      </a:endParaRPr>
                    </a:p>
                  </a:txBody>
                  <a:tcPr marL="121920" marR="121920"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7"/>
                  </a:ext>
                </a:extLst>
              </a:tr>
            </a:tbl>
          </a:graphicData>
        </a:graphic>
      </p:graphicFrame>
      <p:sp>
        <p:nvSpPr>
          <p:cNvPr id="63519" name="Rectangle 151"/>
          <p:cNvSpPr>
            <a:spLocks noChangeArrowheads="1"/>
          </p:cNvSpPr>
          <p:nvPr/>
        </p:nvSpPr>
        <p:spPr bwMode="auto">
          <a:xfrm>
            <a:off x="0" y="-873"/>
            <a:ext cx="12090400" cy="246221"/>
          </a:xfrm>
          <a:prstGeom prst="rect">
            <a:avLst/>
          </a:prstGeom>
          <a:noFill/>
          <a:ln w="9525" algn="ctr">
            <a:noFill/>
            <a:miter lim="800000"/>
            <a:headEnd/>
            <a:tailEnd/>
          </a:ln>
        </p:spPr>
        <p:txBody>
          <a:bodyPr anchor="ctr">
            <a:spAutoFit/>
          </a:bodyPr>
          <a:lstStyle/>
          <a:p>
            <a:r>
              <a:rPr lang="en-US" sz="1000" i="1"/>
              <a:t>Hochberg MC. Updating the American College of Rheumatology revised criteria for the classification of systemic lupus erythematosus [letter]. Arthritis Rheum 1997;40:1725.</a:t>
            </a:r>
            <a:r>
              <a:rPr lang="en-US" sz="1000"/>
              <a:t> </a:t>
            </a:r>
          </a:p>
        </p:txBody>
      </p:sp>
    </p:spTree>
    <p:extLst>
      <p:ext uri="{BB962C8B-B14F-4D97-AF65-F5344CB8AC3E}">
        <p14:creationId xmlns:p14="http://schemas.microsoft.com/office/powerpoint/2010/main" val="1493202551"/>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3951" name="Group 47"/>
          <p:cNvGraphicFramePr>
            <a:graphicFrameLocks noGrp="1"/>
          </p:cNvGraphicFramePr>
          <p:nvPr>
            <p:ph idx="1"/>
          </p:nvPr>
        </p:nvGraphicFramePr>
        <p:xfrm>
          <a:off x="0" y="0"/>
          <a:ext cx="12192000" cy="7018338"/>
        </p:xfrm>
        <a:graphic>
          <a:graphicData uri="http://schemas.openxmlformats.org/drawingml/2006/table">
            <a:tbl>
              <a:tblPr/>
              <a:tblGrid>
                <a:gridCol w="2540000">
                  <a:extLst>
                    <a:ext uri="{9D8B030D-6E8A-4147-A177-3AD203B41FA5}">
                      <a16:colId xmlns="" xmlns:a16="http://schemas.microsoft.com/office/drawing/2014/main" val="20000"/>
                    </a:ext>
                  </a:extLst>
                </a:gridCol>
                <a:gridCol w="9652000">
                  <a:extLst>
                    <a:ext uri="{9D8B030D-6E8A-4147-A177-3AD203B41FA5}">
                      <a16:colId xmlns="" xmlns:a16="http://schemas.microsoft.com/office/drawing/2014/main" val="20001"/>
                    </a:ext>
                  </a:extLst>
                </a:gridCol>
              </a:tblGrid>
              <a:tr h="1158334">
                <a:tc>
                  <a:txBody>
                    <a:bodyPr/>
                    <a:lstStyle/>
                    <a:p>
                      <a:pPr marL="0" marR="0" lvl="0" indent="0" algn="l"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en-US" sz="1400" b="1" i="0" u="none" strike="noStrike" cap="none" normalizeH="0" baseline="0">
                          <a:ln>
                            <a:noFill/>
                          </a:ln>
                          <a:solidFill>
                            <a:schemeClr val="tx2"/>
                          </a:solidFill>
                          <a:effectLst/>
                          <a:latin typeface="Tahoma" pitchFamily="34" charset="0"/>
                          <a:cs typeface="Times New Roman" pitchFamily="18" charset="0"/>
                        </a:rPr>
                        <a:t>8. Neurological disorder</a:t>
                      </a:r>
                      <a:endParaRPr kumimoji="0" lang="en-US" sz="1400" b="1" i="0" u="none" strike="noStrike" cap="none" normalizeH="0" baseline="0">
                        <a:ln>
                          <a:noFill/>
                        </a:ln>
                        <a:solidFill>
                          <a:schemeClr val="tx2"/>
                        </a:solidFill>
                        <a:effectLst/>
                        <a:latin typeface="Tahoma" pitchFamily="34" charset="0"/>
                        <a:cs typeface="Arial" charset="0"/>
                      </a:endParaRPr>
                    </a:p>
                  </a:txBody>
                  <a:tcPr marL="121920" marR="121920" marT="45724" marB="45724"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en-US" sz="1400" b="1" i="0" u="none" strike="noStrike" cap="none" normalizeH="0" baseline="0">
                          <a:ln>
                            <a:noFill/>
                          </a:ln>
                          <a:solidFill>
                            <a:schemeClr val="tx2"/>
                          </a:solidFill>
                          <a:effectLst/>
                          <a:latin typeface="Tahoma" pitchFamily="34" charset="0"/>
                          <a:cs typeface="Times New Roman" pitchFamily="18" charset="0"/>
                        </a:rPr>
                        <a:t>a) Seizures--in the absence of offending drugs or known metabolic derangements; e.g., uremia, ketoacidosis, or electrolyte imbalance </a:t>
                      </a:r>
                      <a:endParaRPr kumimoji="0" lang="en-US" sz="1400" b="1" i="0" u="none" strike="noStrike" cap="none" normalizeH="0" baseline="0">
                        <a:ln>
                          <a:noFill/>
                        </a:ln>
                        <a:solidFill>
                          <a:schemeClr val="tx2"/>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
                          <a:schemeClr val="hlink"/>
                        </a:buClr>
                        <a:buSzPct val="80000"/>
                        <a:buFont typeface="Wingdings" pitchFamily="2" charset="2"/>
                        <a:buNone/>
                        <a:tabLst/>
                      </a:pPr>
                      <a:r>
                        <a:rPr kumimoji="0" lang="en-US" sz="1400" b="1" i="1" u="none" strike="noStrike" cap="none" normalizeH="0" baseline="0">
                          <a:ln>
                            <a:noFill/>
                          </a:ln>
                          <a:solidFill>
                            <a:schemeClr val="tx2"/>
                          </a:solidFill>
                          <a:effectLst/>
                          <a:latin typeface="Tahoma" pitchFamily="34" charset="0"/>
                          <a:cs typeface="Times New Roman" pitchFamily="18" charset="0"/>
                        </a:rPr>
                        <a:t>OR</a:t>
                      </a:r>
                      <a:r>
                        <a:rPr kumimoji="0" lang="en-US" sz="1400" b="1" i="0" u="none" strike="noStrike" cap="none" normalizeH="0" baseline="0">
                          <a:ln>
                            <a:noFill/>
                          </a:ln>
                          <a:solidFill>
                            <a:schemeClr val="tx2"/>
                          </a:solidFill>
                          <a:effectLst/>
                          <a:latin typeface="Tahoma" pitchFamily="34" charset="0"/>
                          <a:cs typeface="Times New Roman" pitchFamily="18" charset="0"/>
                        </a:rPr>
                        <a:t> </a:t>
                      </a:r>
                      <a:endParaRPr kumimoji="0" lang="en-US" sz="1400" b="1" i="0" u="none" strike="noStrike" cap="none" normalizeH="0" baseline="0">
                        <a:ln>
                          <a:noFill/>
                        </a:ln>
                        <a:solidFill>
                          <a:schemeClr val="tx2"/>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
                          <a:schemeClr val="hlink"/>
                        </a:buClr>
                        <a:buSzPct val="80000"/>
                        <a:buFont typeface="Wingdings" pitchFamily="2" charset="2"/>
                        <a:buNone/>
                        <a:tabLst/>
                      </a:pPr>
                      <a:r>
                        <a:rPr kumimoji="0" lang="en-US" sz="1400" b="1" i="0" u="none" strike="noStrike" cap="none" normalizeH="0" baseline="0">
                          <a:ln>
                            <a:noFill/>
                          </a:ln>
                          <a:solidFill>
                            <a:schemeClr val="tx2"/>
                          </a:solidFill>
                          <a:effectLst/>
                          <a:latin typeface="Tahoma" pitchFamily="34" charset="0"/>
                          <a:cs typeface="Times New Roman" pitchFamily="18" charset="0"/>
                        </a:rPr>
                        <a:t>b) Psychosis--in the absence of offending drugs or known metabolic derangements, e.g., uremia, ketoacidosis, or electrolyte imbalance </a:t>
                      </a:r>
                      <a:endParaRPr kumimoji="0" lang="en-US" sz="1400" b="1" i="0" u="none" strike="noStrike" cap="none" normalizeH="0" baseline="0">
                        <a:ln>
                          <a:noFill/>
                        </a:ln>
                        <a:solidFill>
                          <a:schemeClr val="tx2"/>
                        </a:solidFill>
                        <a:effectLst/>
                        <a:latin typeface="Tahoma" pitchFamily="34" charset="0"/>
                        <a:cs typeface="Arial" charset="0"/>
                      </a:endParaRPr>
                    </a:p>
                  </a:txBody>
                  <a:tcPr marL="121920" marR="121920" marT="45724" marB="45724"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2144888">
                <a:tc>
                  <a:txBody>
                    <a:bodyPr/>
                    <a:lstStyle/>
                    <a:p>
                      <a:pPr marL="0" marR="0" lvl="0" indent="0" algn="l"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en-US" sz="1400" b="1" i="0" u="none" strike="noStrike" cap="none" normalizeH="0" baseline="0">
                          <a:ln>
                            <a:noFill/>
                          </a:ln>
                          <a:solidFill>
                            <a:schemeClr val="tx2"/>
                          </a:solidFill>
                          <a:effectLst/>
                          <a:latin typeface="Tahoma" pitchFamily="34" charset="0"/>
                          <a:cs typeface="Times New Roman" pitchFamily="18" charset="0"/>
                        </a:rPr>
                        <a:t>9. Hematological disorder</a:t>
                      </a:r>
                      <a:endParaRPr kumimoji="0" lang="en-US" sz="1400" b="1" i="0" u="none" strike="noStrike" cap="none" normalizeH="0" baseline="0">
                        <a:ln>
                          <a:noFill/>
                        </a:ln>
                        <a:solidFill>
                          <a:schemeClr val="tx2"/>
                        </a:solidFill>
                        <a:effectLst/>
                        <a:latin typeface="Tahoma" pitchFamily="34" charset="0"/>
                        <a:cs typeface="Arial" charset="0"/>
                      </a:endParaRPr>
                    </a:p>
                  </a:txBody>
                  <a:tcPr marL="121920" marR="121920" marT="45724" marB="45724"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en-US" sz="1400" b="1" i="0" u="none" strike="noStrike" cap="none" normalizeH="0" baseline="0">
                          <a:ln>
                            <a:noFill/>
                          </a:ln>
                          <a:solidFill>
                            <a:schemeClr val="tx2"/>
                          </a:solidFill>
                          <a:effectLst/>
                          <a:latin typeface="Tahoma" pitchFamily="34" charset="0"/>
                          <a:cs typeface="Times New Roman" pitchFamily="18" charset="0"/>
                        </a:rPr>
                        <a:t>a) Hemolytic anemia--with reticulocytosis </a:t>
                      </a:r>
                      <a:endParaRPr kumimoji="0" lang="en-US" sz="1400" b="1" i="0" u="none" strike="noStrike" cap="none" normalizeH="0" baseline="0">
                        <a:ln>
                          <a:noFill/>
                        </a:ln>
                        <a:solidFill>
                          <a:schemeClr val="tx2"/>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
                          <a:schemeClr val="hlink"/>
                        </a:buClr>
                        <a:buSzPct val="80000"/>
                        <a:buFont typeface="Wingdings" pitchFamily="2" charset="2"/>
                        <a:buNone/>
                        <a:tabLst/>
                      </a:pPr>
                      <a:r>
                        <a:rPr kumimoji="0" lang="en-US" sz="1400" b="1" i="1" u="none" strike="noStrike" cap="none" normalizeH="0" baseline="0">
                          <a:ln>
                            <a:noFill/>
                          </a:ln>
                          <a:solidFill>
                            <a:schemeClr val="tx2"/>
                          </a:solidFill>
                          <a:effectLst/>
                          <a:latin typeface="Tahoma" pitchFamily="34" charset="0"/>
                          <a:cs typeface="Times New Roman" pitchFamily="18" charset="0"/>
                        </a:rPr>
                        <a:t>OR</a:t>
                      </a:r>
                      <a:r>
                        <a:rPr kumimoji="0" lang="en-US" sz="1400" b="1" i="0" u="none" strike="noStrike" cap="none" normalizeH="0" baseline="0">
                          <a:ln>
                            <a:noFill/>
                          </a:ln>
                          <a:solidFill>
                            <a:schemeClr val="tx2"/>
                          </a:solidFill>
                          <a:effectLst/>
                          <a:latin typeface="Tahoma" pitchFamily="34" charset="0"/>
                          <a:cs typeface="Times New Roman" pitchFamily="18" charset="0"/>
                        </a:rPr>
                        <a:t> </a:t>
                      </a:r>
                      <a:endParaRPr kumimoji="0" lang="en-US" sz="1400" b="1" i="0" u="none" strike="noStrike" cap="none" normalizeH="0" baseline="0">
                        <a:ln>
                          <a:noFill/>
                        </a:ln>
                        <a:solidFill>
                          <a:schemeClr val="tx2"/>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
                          <a:schemeClr val="hlink"/>
                        </a:buClr>
                        <a:buSzPct val="80000"/>
                        <a:buFont typeface="Wingdings" pitchFamily="2" charset="2"/>
                        <a:buNone/>
                        <a:tabLst/>
                      </a:pPr>
                      <a:r>
                        <a:rPr kumimoji="0" lang="en-US" sz="1400" b="1" i="0" u="none" strike="noStrike" cap="none" normalizeH="0" baseline="0">
                          <a:ln>
                            <a:noFill/>
                          </a:ln>
                          <a:solidFill>
                            <a:schemeClr val="tx2"/>
                          </a:solidFill>
                          <a:effectLst/>
                          <a:latin typeface="Tahoma" pitchFamily="34" charset="0"/>
                          <a:cs typeface="Times New Roman" pitchFamily="18" charset="0"/>
                        </a:rPr>
                        <a:t>b) Leucopenia--less than 4,000/mm&lt;&gt;3&lt;&gt; total on 2 or more occasions </a:t>
                      </a:r>
                      <a:endParaRPr kumimoji="0" lang="en-US" sz="1400" b="1" i="0" u="none" strike="noStrike" cap="none" normalizeH="0" baseline="0">
                        <a:ln>
                          <a:noFill/>
                        </a:ln>
                        <a:solidFill>
                          <a:schemeClr val="tx2"/>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
                          <a:schemeClr val="hlink"/>
                        </a:buClr>
                        <a:buSzPct val="80000"/>
                        <a:buFont typeface="Wingdings" pitchFamily="2" charset="2"/>
                        <a:buNone/>
                        <a:tabLst/>
                      </a:pPr>
                      <a:r>
                        <a:rPr kumimoji="0" lang="en-US" sz="1400" b="1" i="1" u="none" strike="noStrike" cap="none" normalizeH="0" baseline="0">
                          <a:ln>
                            <a:noFill/>
                          </a:ln>
                          <a:solidFill>
                            <a:schemeClr val="tx2"/>
                          </a:solidFill>
                          <a:effectLst/>
                          <a:latin typeface="Tahoma" pitchFamily="34" charset="0"/>
                          <a:cs typeface="Times New Roman" pitchFamily="18" charset="0"/>
                        </a:rPr>
                        <a:t>OR</a:t>
                      </a:r>
                      <a:r>
                        <a:rPr kumimoji="0" lang="en-US" sz="1400" b="1" i="0" u="none" strike="noStrike" cap="none" normalizeH="0" baseline="0">
                          <a:ln>
                            <a:noFill/>
                          </a:ln>
                          <a:solidFill>
                            <a:schemeClr val="tx2"/>
                          </a:solidFill>
                          <a:effectLst/>
                          <a:latin typeface="Tahoma" pitchFamily="34" charset="0"/>
                          <a:cs typeface="Times New Roman" pitchFamily="18" charset="0"/>
                        </a:rPr>
                        <a:t> </a:t>
                      </a:r>
                      <a:endParaRPr kumimoji="0" lang="en-US" sz="1400" b="1" i="0" u="none" strike="noStrike" cap="none" normalizeH="0" baseline="0">
                        <a:ln>
                          <a:noFill/>
                        </a:ln>
                        <a:solidFill>
                          <a:schemeClr val="tx2"/>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
                          <a:schemeClr val="hlink"/>
                        </a:buClr>
                        <a:buSzPct val="80000"/>
                        <a:buFont typeface="Wingdings" pitchFamily="2" charset="2"/>
                        <a:buNone/>
                        <a:tabLst/>
                      </a:pPr>
                      <a:r>
                        <a:rPr kumimoji="0" lang="en-US" sz="1400" b="1" i="0" u="none" strike="noStrike" cap="none" normalizeH="0" baseline="0">
                          <a:ln>
                            <a:noFill/>
                          </a:ln>
                          <a:solidFill>
                            <a:schemeClr val="tx2"/>
                          </a:solidFill>
                          <a:effectLst/>
                          <a:latin typeface="Tahoma" pitchFamily="34" charset="0"/>
                          <a:cs typeface="Times New Roman" pitchFamily="18" charset="0"/>
                        </a:rPr>
                        <a:t>c) Lymphopenia--less than 1,500/mm&lt;&gt;3&lt;&gt; on 2 or more occasions </a:t>
                      </a:r>
                      <a:endParaRPr kumimoji="0" lang="en-US" sz="1400" b="1" i="0" u="none" strike="noStrike" cap="none" normalizeH="0" baseline="0">
                        <a:ln>
                          <a:noFill/>
                        </a:ln>
                        <a:solidFill>
                          <a:schemeClr val="tx2"/>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
                          <a:schemeClr val="hlink"/>
                        </a:buClr>
                        <a:buSzPct val="80000"/>
                        <a:buFont typeface="Wingdings" pitchFamily="2" charset="2"/>
                        <a:buNone/>
                        <a:tabLst/>
                      </a:pPr>
                      <a:r>
                        <a:rPr kumimoji="0" lang="en-US" sz="1400" b="1" i="1" u="none" strike="noStrike" cap="none" normalizeH="0" baseline="0">
                          <a:ln>
                            <a:noFill/>
                          </a:ln>
                          <a:solidFill>
                            <a:schemeClr val="tx2"/>
                          </a:solidFill>
                          <a:effectLst/>
                          <a:latin typeface="Tahoma" pitchFamily="34" charset="0"/>
                          <a:cs typeface="Times New Roman" pitchFamily="18" charset="0"/>
                        </a:rPr>
                        <a:t>OR</a:t>
                      </a:r>
                      <a:r>
                        <a:rPr kumimoji="0" lang="en-US" sz="1400" b="1" i="0" u="none" strike="noStrike" cap="none" normalizeH="0" baseline="0">
                          <a:ln>
                            <a:noFill/>
                          </a:ln>
                          <a:solidFill>
                            <a:schemeClr val="tx2"/>
                          </a:solidFill>
                          <a:effectLst/>
                          <a:latin typeface="Tahoma" pitchFamily="34" charset="0"/>
                          <a:cs typeface="Times New Roman" pitchFamily="18" charset="0"/>
                        </a:rPr>
                        <a:t> </a:t>
                      </a:r>
                      <a:endParaRPr kumimoji="0" lang="en-US" sz="1400" b="1" i="0" u="none" strike="noStrike" cap="none" normalizeH="0" baseline="0">
                        <a:ln>
                          <a:noFill/>
                        </a:ln>
                        <a:solidFill>
                          <a:schemeClr val="tx2"/>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
                          <a:schemeClr val="hlink"/>
                        </a:buClr>
                        <a:buSzPct val="80000"/>
                        <a:buFont typeface="Wingdings" pitchFamily="2" charset="2"/>
                        <a:buNone/>
                        <a:tabLst/>
                      </a:pPr>
                      <a:r>
                        <a:rPr kumimoji="0" lang="en-US" sz="1400" b="1" i="0" u="none" strike="noStrike" cap="none" normalizeH="0" baseline="0">
                          <a:ln>
                            <a:noFill/>
                          </a:ln>
                          <a:solidFill>
                            <a:schemeClr val="tx2"/>
                          </a:solidFill>
                          <a:effectLst/>
                          <a:latin typeface="Tahoma" pitchFamily="34" charset="0"/>
                          <a:cs typeface="Times New Roman" pitchFamily="18" charset="0"/>
                        </a:rPr>
                        <a:t>d) Thrombocytopenia--less than 100,000/mm&lt;&gt;3&lt;&gt; in the absence of offending drugs </a:t>
                      </a:r>
                      <a:endParaRPr kumimoji="0" lang="en-US" sz="1400" b="1" i="0" u="none" strike="noStrike" cap="none" normalizeH="0" baseline="0">
                        <a:ln>
                          <a:noFill/>
                        </a:ln>
                        <a:solidFill>
                          <a:schemeClr val="tx2"/>
                        </a:solidFill>
                        <a:effectLst/>
                        <a:latin typeface="Tahoma" pitchFamily="34" charset="0"/>
                        <a:cs typeface="Arial" charset="0"/>
                      </a:endParaRPr>
                    </a:p>
                  </a:txBody>
                  <a:tcPr marL="121920" marR="121920" marT="45724" marB="45724"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2780002">
                <a:tc>
                  <a:txBody>
                    <a:bodyPr/>
                    <a:lstStyle/>
                    <a:p>
                      <a:pPr marL="0" marR="0" lvl="0" indent="0" algn="l"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en-US" sz="1400" b="1" i="0" u="none" strike="noStrike" cap="none" normalizeH="0" baseline="0">
                          <a:ln>
                            <a:noFill/>
                          </a:ln>
                          <a:solidFill>
                            <a:schemeClr val="tx2"/>
                          </a:solidFill>
                          <a:effectLst/>
                          <a:latin typeface="Tahoma" pitchFamily="34" charset="0"/>
                          <a:cs typeface="Times New Roman" pitchFamily="18" charset="0"/>
                        </a:rPr>
                        <a:t>10. Immunological disorder</a:t>
                      </a:r>
                      <a:endParaRPr kumimoji="0" lang="en-US" sz="1400" b="1" i="0" u="none" strike="noStrike" cap="none" normalizeH="0" baseline="0">
                        <a:ln>
                          <a:noFill/>
                        </a:ln>
                        <a:solidFill>
                          <a:schemeClr val="tx2"/>
                        </a:solidFill>
                        <a:effectLst/>
                        <a:latin typeface="Tahoma" pitchFamily="34" charset="0"/>
                        <a:cs typeface="Arial" charset="0"/>
                      </a:endParaRPr>
                    </a:p>
                  </a:txBody>
                  <a:tcPr marL="121920" marR="121920" marT="45724" marB="45724"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
                          <a:schemeClr val="hlink"/>
                        </a:buClr>
                        <a:buSzPct val="80000"/>
                        <a:buFont typeface="Wingdings" pitchFamily="2" charset="2"/>
                        <a:buNone/>
                        <a:tabLst/>
                      </a:pPr>
                      <a:r>
                        <a:rPr kumimoji="0" lang="en-US" sz="1400" b="1" i="0" u="none" strike="noStrike" cap="none" normalizeH="0" baseline="0">
                          <a:ln>
                            <a:noFill/>
                          </a:ln>
                          <a:solidFill>
                            <a:schemeClr val="tx2"/>
                          </a:solidFill>
                          <a:effectLst/>
                          <a:latin typeface="Tahoma" pitchFamily="34" charset="0"/>
                          <a:cs typeface="Times New Roman" pitchFamily="18" charset="0"/>
                        </a:rPr>
                        <a:t>a) </a:t>
                      </a:r>
                      <a:r>
                        <a:rPr kumimoji="0" lang="en-US" sz="1400" b="1" i="0" u="none" strike="noStrike" cap="none" normalizeH="0" baseline="0">
                          <a:ln>
                            <a:noFill/>
                          </a:ln>
                          <a:solidFill>
                            <a:schemeClr val="tx2"/>
                          </a:solidFill>
                          <a:effectLst/>
                          <a:latin typeface="Tahoma" pitchFamily="34" charset="0"/>
                          <a:cs typeface="Arial" charset="0"/>
                        </a:rPr>
                        <a:t>"Positive finding of antiphospholipid antibodies based on 1) an abnormal serum level of IgG or IgM anticardiolipin antibodies, 2) a positive test result for lupus anticoagulant using a standard method, or 3) a false-positive serologic test for syphilis known to be positive for at least 6 months and confirmed by</a:t>
                      </a:r>
                      <a:r>
                        <a:rPr kumimoji="0" lang="en-US" sz="1400" b="1" i="1" u="none" strike="noStrike" cap="none" normalizeH="0" baseline="0">
                          <a:ln>
                            <a:noFill/>
                          </a:ln>
                          <a:solidFill>
                            <a:schemeClr val="tx2"/>
                          </a:solidFill>
                          <a:effectLst/>
                          <a:latin typeface="Tahoma" pitchFamily="34" charset="0"/>
                          <a:cs typeface="Arial" charset="0"/>
                        </a:rPr>
                        <a:t>Treponema pallidum </a:t>
                      </a:r>
                      <a:r>
                        <a:rPr kumimoji="0" lang="en-US" sz="1400" b="1" i="0" u="none" strike="noStrike" cap="none" normalizeH="0" baseline="0">
                          <a:ln>
                            <a:noFill/>
                          </a:ln>
                          <a:solidFill>
                            <a:schemeClr val="tx2"/>
                          </a:solidFill>
                          <a:effectLst/>
                          <a:latin typeface="Tahoma" pitchFamily="34" charset="0"/>
                          <a:cs typeface="Arial" charset="0"/>
                        </a:rPr>
                        <a:t>immobilization or fluorescent treponemal antibody absorption test." Standard methods should be used in testing for the presence of  </a:t>
                      </a:r>
                      <a:r>
                        <a:rPr kumimoji="0" lang="en-US" sz="1400" b="1" i="0" u="none" strike="noStrike" cap="none" normalizeH="0" baseline="0">
                          <a:ln>
                            <a:noFill/>
                          </a:ln>
                          <a:solidFill>
                            <a:schemeClr val="tx2"/>
                          </a:solidFill>
                          <a:effectLst/>
                          <a:latin typeface="Tahoma" pitchFamily="34" charset="0"/>
                          <a:cs typeface="Times New Roman" pitchFamily="18" charset="0"/>
                        </a:rPr>
                        <a:t> </a:t>
                      </a:r>
                      <a:endParaRPr kumimoji="0" lang="en-US" sz="1400" b="1" i="0" u="none" strike="noStrike" cap="none" normalizeH="0" baseline="0">
                        <a:ln>
                          <a:noFill/>
                        </a:ln>
                        <a:solidFill>
                          <a:schemeClr val="tx2"/>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
                          <a:schemeClr val="hlink"/>
                        </a:buClr>
                        <a:buSzPct val="80000"/>
                        <a:buFont typeface="Wingdings" pitchFamily="2" charset="2"/>
                        <a:buNone/>
                        <a:tabLst/>
                      </a:pPr>
                      <a:r>
                        <a:rPr kumimoji="0" lang="en-US" sz="1400" b="1" i="0" u="none" strike="noStrike" cap="none" normalizeH="0" baseline="0">
                          <a:ln>
                            <a:noFill/>
                          </a:ln>
                          <a:solidFill>
                            <a:schemeClr val="tx2"/>
                          </a:solidFill>
                          <a:effectLst/>
                          <a:latin typeface="Tahoma" pitchFamily="34" charset="0"/>
                          <a:cs typeface="Times New Roman" pitchFamily="18" charset="0"/>
                        </a:rPr>
                        <a:t>b) Anti-DNA: antibody to native DNA in abnormal titer </a:t>
                      </a:r>
                      <a:endParaRPr kumimoji="0" lang="en-US" sz="1400" b="1" i="0" u="none" strike="noStrike" cap="none" normalizeH="0" baseline="0">
                        <a:ln>
                          <a:noFill/>
                        </a:ln>
                        <a:solidFill>
                          <a:schemeClr val="tx2"/>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
                          <a:schemeClr val="hlink"/>
                        </a:buClr>
                        <a:buSzPct val="80000"/>
                        <a:buFont typeface="Wingdings" pitchFamily="2" charset="2"/>
                        <a:buNone/>
                        <a:tabLst/>
                      </a:pPr>
                      <a:r>
                        <a:rPr kumimoji="0" lang="en-US" sz="1400" b="1" i="1" u="none" strike="noStrike" cap="none" normalizeH="0" baseline="0">
                          <a:ln>
                            <a:noFill/>
                          </a:ln>
                          <a:solidFill>
                            <a:schemeClr val="tx2"/>
                          </a:solidFill>
                          <a:effectLst/>
                          <a:latin typeface="Tahoma" pitchFamily="34" charset="0"/>
                          <a:cs typeface="Times New Roman" pitchFamily="18" charset="0"/>
                        </a:rPr>
                        <a:t>OR</a:t>
                      </a:r>
                      <a:r>
                        <a:rPr kumimoji="0" lang="en-US" sz="1400" b="1" i="0" u="none" strike="noStrike" cap="none" normalizeH="0" baseline="0">
                          <a:ln>
                            <a:noFill/>
                          </a:ln>
                          <a:solidFill>
                            <a:schemeClr val="tx2"/>
                          </a:solidFill>
                          <a:effectLst/>
                          <a:latin typeface="Tahoma" pitchFamily="34" charset="0"/>
                          <a:cs typeface="Times New Roman" pitchFamily="18" charset="0"/>
                        </a:rPr>
                        <a:t> </a:t>
                      </a:r>
                      <a:endParaRPr kumimoji="0" lang="en-US" sz="1400" b="1" i="0" u="none" strike="noStrike" cap="none" normalizeH="0" baseline="0">
                        <a:ln>
                          <a:noFill/>
                        </a:ln>
                        <a:solidFill>
                          <a:schemeClr val="tx2"/>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
                          <a:schemeClr val="hlink"/>
                        </a:buClr>
                        <a:buSzPct val="80000"/>
                        <a:buFont typeface="Wingdings" pitchFamily="2" charset="2"/>
                        <a:buNone/>
                        <a:tabLst/>
                      </a:pPr>
                      <a:r>
                        <a:rPr kumimoji="0" lang="en-US" sz="1400" b="1" i="0" u="none" strike="noStrike" cap="none" normalizeH="0" baseline="0">
                          <a:ln>
                            <a:noFill/>
                          </a:ln>
                          <a:solidFill>
                            <a:schemeClr val="tx2"/>
                          </a:solidFill>
                          <a:effectLst/>
                          <a:latin typeface="Tahoma" pitchFamily="34" charset="0"/>
                          <a:cs typeface="Times New Roman" pitchFamily="18" charset="0"/>
                        </a:rPr>
                        <a:t>c) Anti-Sm: presence of antibody to Sm nuclear antigen </a:t>
                      </a:r>
                      <a:endParaRPr kumimoji="0" lang="en-US" sz="1400" b="1" i="0" u="none" strike="noStrike" cap="none" normalizeH="0" baseline="0">
                        <a:ln>
                          <a:noFill/>
                        </a:ln>
                        <a:solidFill>
                          <a:schemeClr val="tx2"/>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
                          <a:schemeClr val="hlink"/>
                        </a:buClr>
                        <a:buSzPct val="80000"/>
                        <a:buFont typeface="Wingdings" pitchFamily="2" charset="2"/>
                        <a:buNone/>
                        <a:tabLst/>
                      </a:pPr>
                      <a:r>
                        <a:rPr kumimoji="0" lang="en-US" sz="1400" b="1" i="1" u="none" strike="noStrike" cap="none" normalizeH="0" baseline="0">
                          <a:ln>
                            <a:noFill/>
                          </a:ln>
                          <a:solidFill>
                            <a:schemeClr val="tx2"/>
                          </a:solidFill>
                          <a:effectLst/>
                          <a:latin typeface="Tahoma" pitchFamily="34" charset="0"/>
                          <a:cs typeface="Times New Roman" pitchFamily="18" charset="0"/>
                        </a:rPr>
                        <a:t>OR</a:t>
                      </a:r>
                      <a:r>
                        <a:rPr kumimoji="0" lang="en-US" sz="1400" b="1" i="0" u="none" strike="noStrike" cap="none" normalizeH="0" baseline="0">
                          <a:ln>
                            <a:noFill/>
                          </a:ln>
                          <a:solidFill>
                            <a:schemeClr val="tx2"/>
                          </a:solidFill>
                          <a:effectLst/>
                          <a:latin typeface="Tahoma" pitchFamily="34" charset="0"/>
                          <a:cs typeface="Times New Roman" pitchFamily="18" charset="0"/>
                        </a:rPr>
                        <a:t> </a:t>
                      </a:r>
                      <a:endParaRPr kumimoji="0" lang="en-US" sz="1400" b="1" i="0" u="none" strike="noStrike" cap="none" normalizeH="0" baseline="0">
                        <a:ln>
                          <a:noFill/>
                        </a:ln>
                        <a:solidFill>
                          <a:schemeClr val="tx2"/>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
                          <a:schemeClr val="hlink"/>
                        </a:buClr>
                        <a:buSzPct val="80000"/>
                        <a:buFont typeface="Wingdings" pitchFamily="2" charset="2"/>
                        <a:buNone/>
                        <a:tabLst/>
                      </a:pPr>
                      <a:r>
                        <a:rPr kumimoji="0" lang="en-US" sz="1400" b="1" i="0" u="none" strike="noStrike" cap="none" normalizeH="0" baseline="0">
                          <a:ln>
                            <a:noFill/>
                          </a:ln>
                          <a:solidFill>
                            <a:schemeClr val="tx2"/>
                          </a:solidFill>
                          <a:effectLst/>
                          <a:latin typeface="Tahoma" pitchFamily="34" charset="0"/>
                          <a:cs typeface="Times New Roman" pitchFamily="18" charset="0"/>
                        </a:rPr>
                        <a:t>d) False positive serologic test for syphilis known to be positive for at least 6 months and confirmed by </a:t>
                      </a:r>
                      <a:r>
                        <a:rPr kumimoji="0" lang="en-US" sz="1400" b="1" i="1" u="none" strike="noStrike" cap="none" normalizeH="0" baseline="0">
                          <a:ln>
                            <a:noFill/>
                          </a:ln>
                          <a:solidFill>
                            <a:schemeClr val="tx2"/>
                          </a:solidFill>
                          <a:effectLst/>
                          <a:latin typeface="Tahoma" pitchFamily="34" charset="0"/>
                          <a:cs typeface="Times New Roman" pitchFamily="18" charset="0"/>
                        </a:rPr>
                        <a:t>Treponema pallidum</a:t>
                      </a:r>
                      <a:r>
                        <a:rPr kumimoji="0" lang="en-US" sz="1400" b="1" i="0" u="none" strike="noStrike" cap="none" normalizeH="0" baseline="0">
                          <a:ln>
                            <a:noFill/>
                          </a:ln>
                          <a:solidFill>
                            <a:schemeClr val="tx2"/>
                          </a:solidFill>
                          <a:effectLst/>
                          <a:latin typeface="Tahoma" pitchFamily="34" charset="0"/>
                          <a:cs typeface="Times New Roman" pitchFamily="18" charset="0"/>
                        </a:rPr>
                        <a:t> immobilization or fluorescent treponemal antibody absorption test </a:t>
                      </a:r>
                    </a:p>
                  </a:txBody>
                  <a:tcPr marL="121920" marR="121920" marT="45724" marB="45724"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935114">
                <a:tc>
                  <a:txBody>
                    <a:bodyPr/>
                    <a:lstStyle/>
                    <a:p>
                      <a:pPr marL="0" marR="0" lvl="0" indent="0" algn="l"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en-US" sz="1400" b="1" i="0" u="none" strike="noStrike" cap="none" normalizeH="0" baseline="0">
                          <a:ln>
                            <a:noFill/>
                          </a:ln>
                          <a:solidFill>
                            <a:schemeClr val="tx2"/>
                          </a:solidFill>
                          <a:effectLst/>
                          <a:latin typeface="Tahoma" pitchFamily="34" charset="0"/>
                          <a:cs typeface="Times New Roman" pitchFamily="18" charset="0"/>
                        </a:rPr>
                        <a:t>11. Antinuclear antibody</a:t>
                      </a:r>
                      <a:endParaRPr kumimoji="0" lang="en-US" sz="1400" b="1" i="0" u="none" strike="noStrike" cap="none" normalizeH="0" baseline="0">
                        <a:ln>
                          <a:noFill/>
                        </a:ln>
                        <a:solidFill>
                          <a:schemeClr val="tx2"/>
                        </a:solidFill>
                        <a:effectLst/>
                        <a:latin typeface="Tahoma" pitchFamily="34" charset="0"/>
                        <a:cs typeface="Arial" charset="0"/>
                      </a:endParaRPr>
                    </a:p>
                  </a:txBody>
                  <a:tcPr marL="121920" marR="121920" marT="45724" marB="45724"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en-US" sz="1400" b="1" i="0" u="none" strike="noStrike" cap="none" normalizeH="0" baseline="0">
                          <a:ln>
                            <a:noFill/>
                          </a:ln>
                          <a:solidFill>
                            <a:schemeClr val="tx2"/>
                          </a:solidFill>
                          <a:effectLst/>
                          <a:latin typeface="Tahoma" pitchFamily="34" charset="0"/>
                          <a:cs typeface="Times New Roman" pitchFamily="18" charset="0"/>
                        </a:rPr>
                        <a:t>An abnormal titer of antinuclear antibody by immunofluorescence or an equivalent assay at any point in time and in the absence of drugs known to be associated with "drug-induced lupus" syndrome </a:t>
                      </a:r>
                      <a:endParaRPr kumimoji="0" lang="en-US" sz="1400" b="1" i="0" u="none" strike="noStrike" cap="none" normalizeH="0" baseline="0">
                        <a:ln>
                          <a:noFill/>
                        </a:ln>
                        <a:solidFill>
                          <a:schemeClr val="tx2"/>
                        </a:solidFill>
                        <a:effectLst/>
                        <a:latin typeface="Tahoma" pitchFamily="34" charset="0"/>
                        <a:cs typeface="Arial" charset="0"/>
                      </a:endParaRPr>
                    </a:p>
                  </a:txBody>
                  <a:tcPr marL="121920" marR="121920" marT="45724" marB="45724"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3714047423"/>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dirty="0"/>
              <a:t>New SLICC criteria</a:t>
            </a:r>
            <a:endParaRPr lang="ar-SA" dirty="0"/>
          </a:p>
        </p:txBody>
      </p:sp>
      <p:sp>
        <p:nvSpPr>
          <p:cNvPr id="2" name="Content Placeholder 1"/>
          <p:cNvSpPr>
            <a:spLocks noGrp="1"/>
          </p:cNvSpPr>
          <p:nvPr>
            <p:ph idx="1"/>
          </p:nvPr>
        </p:nvSpPr>
        <p:spPr/>
        <p:txBody>
          <a:bodyPr>
            <a:normAutofit fontScale="55000" lnSpcReduction="20000"/>
          </a:bodyPr>
          <a:lstStyle/>
          <a:p>
            <a:pPr>
              <a:defRPr/>
            </a:pPr>
            <a:r>
              <a:rPr lang="en-US" sz="4000" b="1" u="sng" dirty="0">
                <a:solidFill>
                  <a:srgbClr val="FF0000"/>
                </a:solidFill>
              </a:rPr>
              <a:t>A</a:t>
            </a:r>
            <a:endParaRPr lang="ar-SA" sz="4000" b="1" u="sng" dirty="0">
              <a:solidFill>
                <a:srgbClr val="FF0000"/>
              </a:solidFill>
            </a:endParaRPr>
          </a:p>
          <a:p>
            <a:pPr>
              <a:defRPr/>
            </a:pPr>
            <a:r>
              <a:rPr lang="en-US" sz="1100" b="1" dirty="0"/>
              <a:t>Classify a patient as having SLE if: </a:t>
            </a:r>
          </a:p>
          <a:p>
            <a:pPr>
              <a:defRPr/>
            </a:pPr>
            <a:r>
              <a:rPr lang="en-US" sz="1100" b="1" dirty="0" err="1"/>
              <a:t>A.The</a:t>
            </a:r>
            <a:r>
              <a:rPr lang="en-US" sz="1100" b="1" dirty="0"/>
              <a:t> patient has biopsy-proven lupus nephritis with ANA or anti-</a:t>
            </a:r>
            <a:r>
              <a:rPr lang="en-US" sz="1100" b="1" dirty="0" err="1"/>
              <a:t>dsDNA</a:t>
            </a:r>
            <a:r>
              <a:rPr lang="en-US" sz="1100" b="1" dirty="0"/>
              <a:t> OR the patient satisfies four of the criteria, including at least one clinical and one immunologic criterion.</a:t>
            </a:r>
          </a:p>
          <a:p>
            <a:pPr>
              <a:defRPr/>
            </a:pPr>
            <a:r>
              <a:rPr lang="en-US" sz="1100" b="1" dirty="0" err="1"/>
              <a:t>B.Clinical</a:t>
            </a:r>
            <a:r>
              <a:rPr lang="en-US" sz="1100" b="1" dirty="0"/>
              <a:t> Criteria</a:t>
            </a:r>
          </a:p>
          <a:p>
            <a:pPr>
              <a:defRPr/>
            </a:pPr>
            <a:r>
              <a:rPr lang="en-US" sz="1100" b="1" dirty="0"/>
              <a:t>1. Acute or </a:t>
            </a:r>
            <a:r>
              <a:rPr lang="en-US" sz="1100" b="1" dirty="0" err="1"/>
              <a:t>subacute</a:t>
            </a:r>
            <a:r>
              <a:rPr lang="en-US" sz="1100" b="1" dirty="0"/>
              <a:t> cutaneous lupus</a:t>
            </a:r>
          </a:p>
          <a:p>
            <a:pPr>
              <a:defRPr/>
            </a:pPr>
            <a:r>
              <a:rPr lang="en-US" sz="1100" b="1" dirty="0"/>
              <a:t>2. Chronic cutaneous lupus</a:t>
            </a:r>
          </a:p>
          <a:p>
            <a:pPr>
              <a:defRPr/>
            </a:pPr>
            <a:r>
              <a:rPr lang="en-US" sz="1100" b="1" dirty="0"/>
              <a:t>3. Oral/Nasal ulcers</a:t>
            </a:r>
          </a:p>
          <a:p>
            <a:pPr>
              <a:defRPr/>
            </a:pPr>
            <a:r>
              <a:rPr lang="en-US" sz="1100" b="1" dirty="0"/>
              <a:t>4. </a:t>
            </a:r>
            <a:r>
              <a:rPr lang="en-US" sz="1100" b="1" dirty="0" err="1"/>
              <a:t>Nonscarring</a:t>
            </a:r>
            <a:r>
              <a:rPr lang="en-US" sz="1100" b="1" dirty="0"/>
              <a:t> alopecia</a:t>
            </a:r>
          </a:p>
          <a:p>
            <a:pPr>
              <a:defRPr/>
            </a:pPr>
            <a:r>
              <a:rPr lang="en-US" sz="1100" b="1" dirty="0"/>
              <a:t>5. Inflammatory </a:t>
            </a:r>
            <a:r>
              <a:rPr lang="en-US" sz="1100" b="1" dirty="0" err="1"/>
              <a:t>synovitis</a:t>
            </a:r>
            <a:r>
              <a:rPr lang="en-US" sz="1100" b="1" dirty="0"/>
              <a:t> with physician-observed swelling of two or more joints OR tender joints with morning stiffness</a:t>
            </a:r>
          </a:p>
          <a:p>
            <a:pPr>
              <a:defRPr/>
            </a:pPr>
            <a:r>
              <a:rPr lang="en-US" sz="1100" b="1" dirty="0"/>
              <a:t>6. </a:t>
            </a:r>
            <a:r>
              <a:rPr lang="en-US" sz="1100" b="1" dirty="0" err="1"/>
              <a:t>Serositis</a:t>
            </a:r>
            <a:endParaRPr lang="en-US" sz="1100" b="1" dirty="0"/>
          </a:p>
          <a:p>
            <a:pPr>
              <a:defRPr/>
            </a:pPr>
            <a:r>
              <a:rPr lang="en-US" sz="1100" b="1" dirty="0"/>
              <a:t>7. Renal: Urine protein/</a:t>
            </a:r>
            <a:r>
              <a:rPr lang="en-US" sz="1100" b="1" dirty="0" err="1"/>
              <a:t>creatinine</a:t>
            </a:r>
            <a:r>
              <a:rPr lang="en-US" sz="1100" b="1" dirty="0"/>
              <a:t> (or 24 </a:t>
            </a:r>
            <a:r>
              <a:rPr lang="en-US" sz="1100" b="1" dirty="0" err="1"/>
              <a:t>hr</a:t>
            </a:r>
            <a:r>
              <a:rPr lang="en-US" sz="1100" b="1" dirty="0"/>
              <a:t> urine protein) representing at least 500 mg of protein/24 </a:t>
            </a:r>
            <a:r>
              <a:rPr lang="en-US" sz="1100" b="1" dirty="0" err="1"/>
              <a:t>hr</a:t>
            </a:r>
            <a:r>
              <a:rPr lang="en-US" sz="1100" b="1" dirty="0"/>
              <a:t> or red blood cell casts</a:t>
            </a:r>
          </a:p>
          <a:p>
            <a:pPr>
              <a:defRPr/>
            </a:pPr>
            <a:r>
              <a:rPr lang="en-US" sz="1100" b="1" dirty="0"/>
              <a:t>8. Neurologic: seizures, psychosis, </a:t>
            </a:r>
            <a:r>
              <a:rPr lang="en-US" sz="1100" b="1" dirty="0" err="1"/>
              <a:t>mononeuritis</a:t>
            </a:r>
            <a:r>
              <a:rPr lang="en-US" sz="1100" b="1" dirty="0"/>
              <a:t> multiplex, myelitis, peripheral or cranial neuropathy, </a:t>
            </a:r>
            <a:r>
              <a:rPr lang="en-US" sz="1100" b="1" dirty="0" err="1"/>
              <a:t>cerebritis</a:t>
            </a:r>
            <a:r>
              <a:rPr lang="en-US" sz="1100" b="1" dirty="0"/>
              <a:t> (acute </a:t>
            </a:r>
            <a:r>
              <a:rPr lang="en-US" sz="1100" b="1" dirty="0" err="1"/>
              <a:t>confusional</a:t>
            </a:r>
            <a:r>
              <a:rPr lang="en-US" sz="1100" b="1" dirty="0"/>
              <a:t> state)</a:t>
            </a:r>
          </a:p>
          <a:p>
            <a:pPr>
              <a:defRPr/>
            </a:pPr>
            <a:r>
              <a:rPr lang="en-US" sz="1100" b="1" dirty="0"/>
              <a:t>9. Hemolytic anemia</a:t>
            </a:r>
          </a:p>
          <a:p>
            <a:pPr>
              <a:defRPr/>
            </a:pPr>
            <a:r>
              <a:rPr lang="en-US" sz="1100" b="1" dirty="0"/>
              <a:t>10. Leukopenia (&lt;4000/mm</a:t>
            </a:r>
            <a:r>
              <a:rPr lang="en-US" sz="1100" b="1" baseline="30000" dirty="0"/>
              <a:t>3</a:t>
            </a:r>
            <a:r>
              <a:rPr lang="en-US" sz="1100" b="1" dirty="0"/>
              <a:t> at least once)</a:t>
            </a:r>
          </a:p>
          <a:p>
            <a:pPr>
              <a:defRPr/>
            </a:pPr>
            <a:r>
              <a:rPr lang="en-US" sz="1100" b="1" dirty="0"/>
              <a:t>OR</a:t>
            </a:r>
          </a:p>
          <a:p>
            <a:pPr>
              <a:defRPr/>
            </a:pPr>
            <a:r>
              <a:rPr lang="en-US" sz="1100" b="1" dirty="0" err="1"/>
              <a:t>Lymphopenia</a:t>
            </a:r>
            <a:r>
              <a:rPr lang="en-US" sz="1100" b="1" dirty="0"/>
              <a:t> (&lt;1000/mm3 at least once)</a:t>
            </a:r>
          </a:p>
          <a:p>
            <a:pPr>
              <a:defRPr/>
            </a:pPr>
            <a:r>
              <a:rPr lang="en-US" sz="1100" b="1" dirty="0"/>
              <a:t>11. Thrombocytopenia (&lt;100,000/mm3) at least once</a:t>
            </a:r>
          </a:p>
        </p:txBody>
      </p:sp>
    </p:spTree>
    <p:extLst>
      <p:ext uri="{BB962C8B-B14F-4D97-AF65-F5344CB8AC3E}">
        <p14:creationId xmlns:p14="http://schemas.microsoft.com/office/powerpoint/2010/main" val="39859008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 calcmode="lin" valueType="num">
                                      <p:cBhvr additive="base">
                                        <p:cTn id="13"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 calcmode="lin" valueType="num">
                                      <p:cBhvr additive="base">
                                        <p:cTn id="25"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 calcmode="lin" valueType="num">
                                      <p:cBhvr additive="base">
                                        <p:cTn id="31"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 calcmode="lin" valueType="num">
                                      <p:cBhvr additive="base">
                                        <p:cTn id="37"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
                                            <p:txEl>
                                              <p:pRg st="8" end="8"/>
                                            </p:txEl>
                                          </p:spTgt>
                                        </p:tgtEl>
                                        <p:attrNameLst>
                                          <p:attrName>style.visibility</p:attrName>
                                        </p:attrNameLst>
                                      </p:cBhvr>
                                      <p:to>
                                        <p:strVal val="visible"/>
                                      </p:to>
                                    </p:set>
                                    <p:anim calcmode="lin" valueType="num">
                                      <p:cBhvr additive="base">
                                        <p:cTn id="43"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
                                            <p:txEl>
                                              <p:pRg st="9" end="9"/>
                                            </p:txEl>
                                          </p:spTgt>
                                        </p:tgtEl>
                                        <p:attrNameLst>
                                          <p:attrName>style.visibility</p:attrName>
                                        </p:attrNameLst>
                                      </p:cBhvr>
                                      <p:to>
                                        <p:strVal val="visible"/>
                                      </p:to>
                                    </p:set>
                                    <p:anim calcmode="lin" valueType="num">
                                      <p:cBhvr additive="base">
                                        <p:cTn id="49"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
                                            <p:txEl>
                                              <p:pRg st="10" end="10"/>
                                            </p:txEl>
                                          </p:spTgt>
                                        </p:tgtEl>
                                        <p:attrNameLst>
                                          <p:attrName>style.visibility</p:attrName>
                                        </p:attrNameLst>
                                      </p:cBhvr>
                                      <p:to>
                                        <p:strVal val="visible"/>
                                      </p:to>
                                    </p:set>
                                    <p:anim calcmode="lin" valueType="num">
                                      <p:cBhvr additive="base">
                                        <p:cTn id="55"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
                                            <p:txEl>
                                              <p:pRg st="11" end="11"/>
                                            </p:txEl>
                                          </p:spTgt>
                                        </p:tgtEl>
                                        <p:attrNameLst>
                                          <p:attrName>style.visibility</p:attrName>
                                        </p:attrNameLst>
                                      </p:cBhvr>
                                      <p:to>
                                        <p:strVal val="visible"/>
                                      </p:to>
                                    </p:set>
                                    <p:anim calcmode="lin" valueType="num">
                                      <p:cBhvr additive="base">
                                        <p:cTn id="61"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
                                            <p:txEl>
                                              <p:pRg st="12" end="12"/>
                                            </p:txEl>
                                          </p:spTgt>
                                        </p:tgtEl>
                                        <p:attrNameLst>
                                          <p:attrName>style.visibility</p:attrName>
                                        </p:attrNameLst>
                                      </p:cBhvr>
                                      <p:to>
                                        <p:strVal val="visible"/>
                                      </p:to>
                                    </p:set>
                                    <p:anim calcmode="lin" valueType="num">
                                      <p:cBhvr additive="base">
                                        <p:cTn id="67" dur="500" fill="hold"/>
                                        <p:tgtEl>
                                          <p:spTgt spid="2">
                                            <p:txEl>
                                              <p:pRg st="12" end="12"/>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2">
                                            <p:txEl>
                                              <p:pRg st="13" end="13"/>
                                            </p:txEl>
                                          </p:spTgt>
                                        </p:tgtEl>
                                        <p:attrNameLst>
                                          <p:attrName>style.visibility</p:attrName>
                                        </p:attrNameLst>
                                      </p:cBhvr>
                                      <p:to>
                                        <p:strVal val="visible"/>
                                      </p:to>
                                    </p:set>
                                    <p:anim calcmode="lin" valueType="num">
                                      <p:cBhvr additive="base">
                                        <p:cTn id="73" dur="500" fill="hold"/>
                                        <p:tgtEl>
                                          <p:spTgt spid="2">
                                            <p:txEl>
                                              <p:pRg st="13" end="13"/>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2">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2">
                                            <p:txEl>
                                              <p:pRg st="14" end="14"/>
                                            </p:txEl>
                                          </p:spTgt>
                                        </p:tgtEl>
                                        <p:attrNameLst>
                                          <p:attrName>style.visibility</p:attrName>
                                        </p:attrNameLst>
                                      </p:cBhvr>
                                      <p:to>
                                        <p:strVal val="visible"/>
                                      </p:to>
                                    </p:set>
                                    <p:anim calcmode="lin" valueType="num">
                                      <p:cBhvr additive="base">
                                        <p:cTn id="79" dur="500" fill="hold"/>
                                        <p:tgtEl>
                                          <p:spTgt spid="2">
                                            <p:txEl>
                                              <p:pRg st="14" end="14"/>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2">
                                            <p:txEl>
                                              <p:pRg st="14" end="14"/>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2">
                                            <p:txEl>
                                              <p:pRg st="15" end="15"/>
                                            </p:txEl>
                                          </p:spTgt>
                                        </p:tgtEl>
                                        <p:attrNameLst>
                                          <p:attrName>style.visibility</p:attrName>
                                        </p:attrNameLst>
                                      </p:cBhvr>
                                      <p:to>
                                        <p:strVal val="visible"/>
                                      </p:to>
                                    </p:set>
                                    <p:anim calcmode="lin" valueType="num">
                                      <p:cBhvr additive="base">
                                        <p:cTn id="85" dur="500" fill="hold"/>
                                        <p:tgtEl>
                                          <p:spTgt spid="2">
                                            <p:txEl>
                                              <p:pRg st="15" end="15"/>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2">
                                            <p:txEl>
                                              <p:pRg st="15" end="15"/>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2">
                                            <p:txEl>
                                              <p:pRg st="16" end="16"/>
                                            </p:txEl>
                                          </p:spTgt>
                                        </p:tgtEl>
                                        <p:attrNameLst>
                                          <p:attrName>style.visibility</p:attrName>
                                        </p:attrNameLst>
                                      </p:cBhvr>
                                      <p:to>
                                        <p:strVal val="visible"/>
                                      </p:to>
                                    </p:set>
                                    <p:anim calcmode="lin" valueType="num">
                                      <p:cBhvr additive="base">
                                        <p:cTn id="91" dur="500" fill="hold"/>
                                        <p:tgtEl>
                                          <p:spTgt spid="2">
                                            <p:txEl>
                                              <p:pRg st="16" end="16"/>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2">
                                            <p:txEl>
                                              <p:pRg st="16" end="1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FAB46C-6A5A-429A-911E-F81713A90E1F}"/>
              </a:ext>
            </a:extLst>
          </p:cNvPr>
          <p:cNvSpPr>
            <a:spLocks noGrp="1"/>
          </p:cNvSpPr>
          <p:nvPr>
            <p:ph type="title"/>
          </p:nvPr>
        </p:nvSpPr>
        <p:spPr>
          <a:xfrm>
            <a:off x="1295402" y="914400"/>
            <a:ext cx="9601196" cy="5186149"/>
          </a:xfrm>
        </p:spPr>
        <p:txBody>
          <a:bodyPr>
            <a:normAutofit/>
          </a:bodyPr>
          <a:lstStyle/>
          <a:p>
            <a:r>
              <a:rPr lang="en-US" dirty="0"/>
              <a:t>We should differentiate between hyperkalemia pseudo hyperkalemia that occur with delayed specimen </a:t>
            </a:r>
            <a:br>
              <a:rPr lang="en-US" dirty="0"/>
            </a:br>
            <a:r>
              <a:rPr lang="en-US" dirty="0"/>
              <a:t/>
            </a:r>
            <a:br>
              <a:rPr lang="en-US" dirty="0"/>
            </a:br>
            <a:r>
              <a:rPr lang="en-US" dirty="0"/>
              <a:t>also K go out of cells in ( leukemia , thrombocytosis , malignancy …. Tumor lysis syndrome ) </a:t>
            </a:r>
          </a:p>
        </p:txBody>
      </p:sp>
    </p:spTree>
    <p:extLst>
      <p:ext uri="{BB962C8B-B14F-4D97-AF65-F5344CB8AC3E}">
        <p14:creationId xmlns:p14="http://schemas.microsoft.com/office/powerpoint/2010/main" val="179647423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endParaRPr lang="ar-SA"/>
          </a:p>
        </p:txBody>
      </p:sp>
      <p:sp>
        <p:nvSpPr>
          <p:cNvPr id="2" name="Content Placeholder 1"/>
          <p:cNvSpPr>
            <a:spLocks noGrp="1"/>
          </p:cNvSpPr>
          <p:nvPr>
            <p:ph idx="1"/>
          </p:nvPr>
        </p:nvSpPr>
        <p:spPr/>
        <p:txBody>
          <a:bodyPr>
            <a:normAutofit fontScale="77500" lnSpcReduction="20000"/>
          </a:bodyPr>
          <a:lstStyle/>
          <a:p>
            <a:r>
              <a:rPr lang="en-US" sz="1200" b="1">
                <a:cs typeface="Arial" pitchFamily="34" charset="0"/>
              </a:rPr>
              <a:t>Immunologic Criteria</a:t>
            </a:r>
            <a:endParaRPr lang="en-US" sz="1200">
              <a:cs typeface="Arial" pitchFamily="34" charset="0"/>
            </a:endParaRPr>
          </a:p>
          <a:p>
            <a:endParaRPr lang="en-US" sz="1200">
              <a:cs typeface="Arial" pitchFamily="34" charset="0"/>
            </a:endParaRPr>
          </a:p>
          <a:p>
            <a:r>
              <a:rPr lang="en-US" sz="1200">
                <a:cs typeface="Arial" pitchFamily="34" charset="0"/>
              </a:rPr>
              <a:t>1. ANA above laboratory reference range</a:t>
            </a:r>
          </a:p>
          <a:p>
            <a:r>
              <a:rPr lang="en-US" sz="1200">
                <a:cs typeface="Arial" pitchFamily="34" charset="0"/>
              </a:rPr>
              <a:t>2. Anti-dsDNA above laboratory reference range (except ELISA: twice above laboratory reference range)</a:t>
            </a:r>
          </a:p>
          <a:p>
            <a:r>
              <a:rPr lang="en-US" sz="1200">
                <a:cs typeface="Arial" pitchFamily="34" charset="0"/>
              </a:rPr>
              <a:t>3. Anti-Sm</a:t>
            </a:r>
          </a:p>
          <a:p>
            <a:r>
              <a:rPr lang="en-US" sz="1200">
                <a:cs typeface="Arial" pitchFamily="34" charset="0"/>
              </a:rPr>
              <a:t>4. Antiphospholipid antibody</a:t>
            </a:r>
          </a:p>
          <a:p>
            <a:r>
              <a:rPr lang="en-US" sz="1200">
                <a:cs typeface="Arial" pitchFamily="34" charset="0"/>
              </a:rPr>
              <a:t>lupus anticoagulant</a:t>
            </a:r>
          </a:p>
          <a:p>
            <a:r>
              <a:rPr lang="en-US" sz="1200">
                <a:cs typeface="Arial" pitchFamily="34" charset="0"/>
              </a:rPr>
              <a:t>false-positive test for syphilis</a:t>
            </a:r>
          </a:p>
          <a:p>
            <a:r>
              <a:rPr lang="en-US" sz="1200">
                <a:cs typeface="Arial" pitchFamily="34" charset="0"/>
              </a:rPr>
              <a:t>anticardiolipin–at least twice normal or medium-high titer</a:t>
            </a:r>
          </a:p>
          <a:p>
            <a:r>
              <a:rPr lang="en-US" sz="1200">
                <a:cs typeface="Arial" pitchFamily="34" charset="0"/>
              </a:rPr>
              <a:t>anti-b2 glycoprotein 1</a:t>
            </a:r>
          </a:p>
          <a:p>
            <a:r>
              <a:rPr lang="en-US" sz="1200">
                <a:cs typeface="Arial" pitchFamily="34" charset="0"/>
              </a:rPr>
              <a:t>5. Low complement</a:t>
            </a:r>
          </a:p>
          <a:p>
            <a:r>
              <a:rPr lang="en-US" sz="1200">
                <a:cs typeface="Arial" pitchFamily="34" charset="0"/>
              </a:rPr>
              <a:t>low C3</a:t>
            </a:r>
          </a:p>
          <a:p>
            <a:r>
              <a:rPr lang="en-US" sz="1200">
                <a:cs typeface="Arial" pitchFamily="34" charset="0"/>
              </a:rPr>
              <a:t>low C4</a:t>
            </a:r>
          </a:p>
          <a:p>
            <a:r>
              <a:rPr lang="en-US" sz="1200">
                <a:cs typeface="Arial" pitchFamily="34" charset="0"/>
              </a:rPr>
              <a:t>low CH50</a:t>
            </a:r>
          </a:p>
          <a:p>
            <a:r>
              <a:rPr lang="en-US" sz="1200">
                <a:cs typeface="Arial" pitchFamily="34" charset="0"/>
              </a:rPr>
              <a:t>6. Direct Coombs test in absence of hemolytic anemia.</a:t>
            </a:r>
          </a:p>
        </p:txBody>
      </p:sp>
      <p:pic>
        <p:nvPicPr>
          <p:cNvPr id="4" name="Picture 2"/>
          <p:cNvPicPr>
            <a:picLocks noChangeAspect="1" noChangeArrowheads="1"/>
          </p:cNvPicPr>
          <p:nvPr/>
        </p:nvPicPr>
        <p:blipFill>
          <a:blip r:embed="rId2" cstate="print"/>
          <a:srcRect l="7573" t="32391" r="47234" b="11832"/>
          <a:stretch>
            <a:fillRect/>
          </a:stretch>
        </p:blipFill>
        <p:spPr>
          <a:xfrm>
            <a:off x="0" y="457200"/>
            <a:ext cx="11760200" cy="6121400"/>
          </a:xfrm>
          <a:prstGeom prst="rect">
            <a:avLst/>
          </a:prstGeom>
          <a:noFill/>
        </p:spPr>
      </p:pic>
      <p:sp>
        <p:nvSpPr>
          <p:cNvPr id="5" name="Right Arrow 4"/>
          <p:cNvSpPr/>
          <p:nvPr/>
        </p:nvSpPr>
        <p:spPr>
          <a:xfrm>
            <a:off x="711200" y="2133600"/>
            <a:ext cx="1625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err="1"/>
              <a:t>Anca</a:t>
            </a:r>
            <a:r>
              <a:rPr lang="en-US" dirty="0"/>
              <a:t> -</a:t>
            </a:r>
            <a:r>
              <a:rPr lang="en-US" dirty="0" err="1"/>
              <a:t>ve</a:t>
            </a:r>
            <a:endParaRPr lang="ar-JO" dirty="0"/>
          </a:p>
        </p:txBody>
      </p:sp>
    </p:spTree>
    <p:extLst>
      <p:ext uri="{BB962C8B-B14F-4D97-AF65-F5344CB8AC3E}">
        <p14:creationId xmlns:p14="http://schemas.microsoft.com/office/powerpoint/2010/main" val="39492672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 calcmode="lin" valueType="num">
                                      <p:cBhvr additive="base">
                                        <p:cTn id="13"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 calcmode="lin" valueType="num">
                                      <p:cBhvr additive="base">
                                        <p:cTn id="25"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 calcmode="lin" valueType="num">
                                      <p:cBhvr additive="base">
                                        <p:cTn id="29"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
                                            <p:txEl>
                                              <p:pRg st="7" end="7"/>
                                            </p:txEl>
                                          </p:spTgt>
                                        </p:tgtEl>
                                        <p:attrNameLst>
                                          <p:attrName>style.visibility</p:attrName>
                                        </p:attrNameLst>
                                      </p:cBhvr>
                                      <p:to>
                                        <p:strVal val="visible"/>
                                      </p:to>
                                    </p:set>
                                    <p:anim calcmode="lin" valueType="num">
                                      <p:cBhvr additive="base">
                                        <p:cTn id="33"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
                                            <p:txEl>
                                              <p:pRg st="8" end="8"/>
                                            </p:txEl>
                                          </p:spTgt>
                                        </p:tgtEl>
                                        <p:attrNameLst>
                                          <p:attrName>style.visibility</p:attrName>
                                        </p:attrNameLst>
                                      </p:cBhvr>
                                      <p:to>
                                        <p:strVal val="visible"/>
                                      </p:to>
                                    </p:set>
                                    <p:anim calcmode="lin" valueType="num">
                                      <p:cBhvr additive="base">
                                        <p:cTn id="37"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8" end="8"/>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
                                            <p:txEl>
                                              <p:pRg st="9" end="9"/>
                                            </p:txEl>
                                          </p:spTgt>
                                        </p:tgtEl>
                                        <p:attrNameLst>
                                          <p:attrName>style.visibility</p:attrName>
                                        </p:attrNameLst>
                                      </p:cBhvr>
                                      <p:to>
                                        <p:strVal val="visible"/>
                                      </p:to>
                                    </p:set>
                                    <p:anim calcmode="lin" valueType="num">
                                      <p:cBhvr additive="base">
                                        <p:cTn id="41"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
                                            <p:txEl>
                                              <p:pRg st="10" end="10"/>
                                            </p:txEl>
                                          </p:spTgt>
                                        </p:tgtEl>
                                        <p:attrNameLst>
                                          <p:attrName>style.visibility</p:attrName>
                                        </p:attrNameLst>
                                      </p:cBhvr>
                                      <p:to>
                                        <p:strVal val="visible"/>
                                      </p:to>
                                    </p:set>
                                    <p:anim calcmode="lin" valueType="num">
                                      <p:cBhvr additive="base">
                                        <p:cTn id="47"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
                                            <p:txEl>
                                              <p:pRg st="10" end="10"/>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
                                            <p:txEl>
                                              <p:pRg st="11" end="11"/>
                                            </p:txEl>
                                          </p:spTgt>
                                        </p:tgtEl>
                                        <p:attrNameLst>
                                          <p:attrName>style.visibility</p:attrName>
                                        </p:attrNameLst>
                                      </p:cBhvr>
                                      <p:to>
                                        <p:strVal val="visible"/>
                                      </p:to>
                                    </p:set>
                                    <p:anim calcmode="lin" valueType="num">
                                      <p:cBhvr additive="base">
                                        <p:cTn id="51"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2">
                                            <p:txEl>
                                              <p:pRg st="11" end="11"/>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
                                            <p:txEl>
                                              <p:pRg st="12" end="12"/>
                                            </p:txEl>
                                          </p:spTgt>
                                        </p:tgtEl>
                                        <p:attrNameLst>
                                          <p:attrName>style.visibility</p:attrName>
                                        </p:attrNameLst>
                                      </p:cBhvr>
                                      <p:to>
                                        <p:strVal val="visible"/>
                                      </p:to>
                                    </p:set>
                                    <p:anim calcmode="lin" valueType="num">
                                      <p:cBhvr additive="base">
                                        <p:cTn id="55" dur="500" fill="hold"/>
                                        <p:tgtEl>
                                          <p:spTgt spid="2">
                                            <p:txEl>
                                              <p:pRg st="12" end="1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
                                            <p:txEl>
                                              <p:pRg st="12" end="12"/>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
                                            <p:txEl>
                                              <p:pRg st="13" end="13"/>
                                            </p:txEl>
                                          </p:spTgt>
                                        </p:tgtEl>
                                        <p:attrNameLst>
                                          <p:attrName>style.visibility</p:attrName>
                                        </p:attrNameLst>
                                      </p:cBhvr>
                                      <p:to>
                                        <p:strVal val="visible"/>
                                      </p:to>
                                    </p:set>
                                    <p:anim calcmode="lin" valueType="num">
                                      <p:cBhvr additive="base">
                                        <p:cTn id="59" dur="500" fill="hold"/>
                                        <p:tgtEl>
                                          <p:spTgt spid="2">
                                            <p:txEl>
                                              <p:pRg st="13" end="13"/>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2">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2">
                                            <p:txEl>
                                              <p:pRg st="14" end="14"/>
                                            </p:txEl>
                                          </p:spTgt>
                                        </p:tgtEl>
                                        <p:attrNameLst>
                                          <p:attrName>style.visibility</p:attrName>
                                        </p:attrNameLst>
                                      </p:cBhvr>
                                      <p:to>
                                        <p:strVal val="visible"/>
                                      </p:to>
                                    </p:set>
                                    <p:anim calcmode="lin" valueType="num">
                                      <p:cBhvr additive="base">
                                        <p:cTn id="65" dur="500" fill="hold"/>
                                        <p:tgtEl>
                                          <p:spTgt spid="2">
                                            <p:txEl>
                                              <p:pRg st="14" end="14"/>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2">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p:cNvPicPr>
            <a:picLocks noGrp="1" noChangeAspect="1" noChangeArrowheads="1"/>
          </p:cNvPicPr>
          <p:nvPr>
            <p:ph idx="1"/>
          </p:nvPr>
        </p:nvPicPr>
        <p:blipFill>
          <a:blip r:embed="rId3" cstate="print"/>
          <a:srcRect l="33371" t="19522" r="33372" b="13966"/>
          <a:stretch>
            <a:fillRect/>
          </a:stretch>
        </p:blipFill>
        <p:spPr>
          <a:xfrm>
            <a:off x="5689600" y="304801"/>
            <a:ext cx="6502400" cy="6172199"/>
          </a:xfrm>
          <a:noFill/>
        </p:spPr>
      </p:pic>
      <p:sp>
        <p:nvSpPr>
          <p:cNvPr id="3" name="TextBox 2"/>
          <p:cNvSpPr txBox="1"/>
          <p:nvPr/>
        </p:nvSpPr>
        <p:spPr>
          <a:xfrm>
            <a:off x="0" y="228600"/>
            <a:ext cx="5689600" cy="5847755"/>
          </a:xfrm>
          <a:prstGeom prst="rect">
            <a:avLst/>
          </a:prstGeom>
          <a:noFill/>
        </p:spPr>
        <p:txBody>
          <a:bodyPr wrap="square" rtlCol="0">
            <a:spAutoFit/>
          </a:bodyPr>
          <a:lstStyle/>
          <a:p>
            <a:pPr>
              <a:buFont typeface="Arial" pitchFamily="34" charset="0"/>
              <a:buChar char="•"/>
            </a:pPr>
            <a:r>
              <a:rPr lang="en-US" sz="2200" dirty="0"/>
              <a:t>Angiogram + </a:t>
            </a:r>
            <a:r>
              <a:rPr lang="en-US" sz="2200" dirty="0" err="1"/>
              <a:t>syncopal</a:t>
            </a:r>
            <a:r>
              <a:rPr lang="en-US" sz="2200" dirty="0"/>
              <a:t> attacks</a:t>
            </a:r>
          </a:p>
          <a:p>
            <a:pPr>
              <a:buFont typeface="Arial" pitchFamily="34" charset="0"/>
              <a:buChar char="•"/>
            </a:pPr>
            <a:r>
              <a:rPr lang="en-US" sz="2200" dirty="0"/>
              <a:t>Green complete arrow = vertebral </a:t>
            </a:r>
            <a:r>
              <a:rPr lang="en-US" sz="2200" dirty="0" err="1"/>
              <a:t>artey</a:t>
            </a:r>
            <a:endParaRPr lang="en-US" sz="2200" dirty="0"/>
          </a:p>
          <a:p>
            <a:pPr>
              <a:buFont typeface="Arial" pitchFamily="34" charset="0"/>
              <a:buChar char="•"/>
            </a:pPr>
            <a:r>
              <a:rPr lang="en-US" sz="2200" dirty="0"/>
              <a:t>Small Arrow = </a:t>
            </a:r>
            <a:r>
              <a:rPr lang="en-US" sz="2200" dirty="0" err="1"/>
              <a:t>lt.subcalvian</a:t>
            </a:r>
            <a:r>
              <a:rPr lang="en-US" sz="2200" dirty="0"/>
              <a:t> artery </a:t>
            </a:r>
          </a:p>
          <a:p>
            <a:pPr>
              <a:buFont typeface="Arial" pitchFamily="34" charset="0"/>
              <a:buChar char="•"/>
            </a:pPr>
            <a:r>
              <a:rPr lang="en-US" sz="2200" dirty="0"/>
              <a:t>Sequential narrowing and dilatation (beading) ,Cause aneurysm </a:t>
            </a:r>
          </a:p>
          <a:p>
            <a:pPr>
              <a:buFont typeface="Arial" pitchFamily="34" charset="0"/>
              <a:buChar char="•"/>
            </a:pPr>
            <a:r>
              <a:rPr lang="en-US" sz="2200" dirty="0"/>
              <a:t>Healing and fibrosis </a:t>
            </a:r>
            <a:r>
              <a:rPr lang="en-US" sz="2200" dirty="0">
                <a:sym typeface="Wingdings" pitchFamily="2" charset="2"/>
              </a:rPr>
              <a:t> ischemic pain (</a:t>
            </a:r>
            <a:r>
              <a:rPr lang="en-US" sz="2200" dirty="0" err="1">
                <a:sym typeface="Wingdings" pitchFamily="2" charset="2"/>
              </a:rPr>
              <a:t>caludication</a:t>
            </a:r>
            <a:r>
              <a:rPr lang="en-US" sz="2200" dirty="0">
                <a:sym typeface="Wingdings" pitchFamily="2" charset="2"/>
              </a:rPr>
              <a:t>)</a:t>
            </a:r>
          </a:p>
          <a:p>
            <a:pPr>
              <a:buFont typeface="Arial" pitchFamily="34" charset="0"/>
              <a:buChar char="•"/>
            </a:pPr>
            <a:r>
              <a:rPr lang="en-US" sz="2200" dirty="0">
                <a:sym typeface="Wingdings" pitchFamily="2" charset="2"/>
              </a:rPr>
              <a:t>Collateral supply</a:t>
            </a:r>
          </a:p>
          <a:p>
            <a:pPr>
              <a:buFont typeface="Arial" pitchFamily="34" charset="0"/>
              <a:buChar char="•"/>
            </a:pPr>
            <a:r>
              <a:rPr lang="en-US" sz="2200" dirty="0">
                <a:sym typeface="Wingdings" pitchFamily="2" charset="2"/>
              </a:rPr>
              <a:t>This is why </a:t>
            </a:r>
            <a:r>
              <a:rPr lang="en-US" sz="2200" dirty="0" err="1">
                <a:sym typeface="Wingdings" pitchFamily="2" charset="2"/>
              </a:rPr>
              <a:t>vasculitis</a:t>
            </a:r>
            <a:r>
              <a:rPr lang="en-US" sz="2200" dirty="0">
                <a:sym typeface="Wingdings" pitchFamily="2" charset="2"/>
              </a:rPr>
              <a:t> is a patchy lesion </a:t>
            </a:r>
          </a:p>
          <a:p>
            <a:pPr>
              <a:buFont typeface="Arial" pitchFamily="34" charset="0"/>
              <a:buChar char="•"/>
            </a:pPr>
            <a:r>
              <a:rPr lang="en-US" sz="2200" dirty="0" err="1">
                <a:sym typeface="Wingdings" pitchFamily="2" charset="2"/>
              </a:rPr>
              <a:t>Dx</a:t>
            </a:r>
            <a:r>
              <a:rPr lang="en-US" sz="2200" dirty="0">
                <a:sym typeface="Wingdings" pitchFamily="2" charset="2"/>
              </a:rPr>
              <a:t> :</a:t>
            </a:r>
            <a:r>
              <a:rPr lang="en-US" sz="2200" dirty="0" err="1">
                <a:sym typeface="Wingdings" pitchFamily="2" charset="2"/>
              </a:rPr>
              <a:t>takayasu</a:t>
            </a:r>
            <a:r>
              <a:rPr lang="en-US" sz="2200" dirty="0">
                <a:sym typeface="Wingdings" pitchFamily="2" charset="2"/>
              </a:rPr>
              <a:t> if less than 40 years ((aortic arch and its branches))</a:t>
            </a:r>
          </a:p>
          <a:p>
            <a:pPr>
              <a:buFont typeface="Arial" pitchFamily="34" charset="0"/>
              <a:buChar char="•"/>
            </a:pPr>
            <a:r>
              <a:rPr lang="en-US" sz="2200" dirty="0">
                <a:sym typeface="Wingdings" pitchFamily="2" charset="2"/>
              </a:rPr>
              <a:t>Old age(70yr) will be atherosclerosis and present with recurrent </a:t>
            </a:r>
            <a:r>
              <a:rPr lang="en-US" sz="2200" dirty="0" err="1">
                <a:sym typeface="Wingdings" pitchFamily="2" charset="2"/>
              </a:rPr>
              <a:t>syncopal</a:t>
            </a:r>
            <a:r>
              <a:rPr lang="en-US" sz="2200" dirty="0">
                <a:sym typeface="Wingdings" pitchFamily="2" charset="2"/>
              </a:rPr>
              <a:t> attacks .</a:t>
            </a:r>
          </a:p>
          <a:p>
            <a:pPr>
              <a:buFont typeface="Arial" pitchFamily="34" charset="0"/>
              <a:buChar char="•"/>
            </a:pPr>
            <a:endParaRPr lang="en-US" sz="2200" dirty="0">
              <a:sym typeface="Wingdings" pitchFamily="2" charset="2"/>
            </a:endParaRPr>
          </a:p>
          <a:p>
            <a:pPr>
              <a:buFont typeface="Arial" pitchFamily="34" charset="0"/>
              <a:buChar char="•"/>
            </a:pPr>
            <a:endParaRPr lang="en-US" sz="2200" dirty="0">
              <a:sym typeface="Wingdings" pitchFamily="2" charset="2"/>
            </a:endParaRPr>
          </a:p>
          <a:p>
            <a:pPr>
              <a:buFont typeface="Arial" pitchFamily="34" charset="0"/>
              <a:buChar char="•"/>
            </a:pPr>
            <a:endParaRPr lang="en-US" sz="2200" dirty="0"/>
          </a:p>
          <a:p>
            <a:pPr>
              <a:buFont typeface="Arial" pitchFamily="34" charset="0"/>
              <a:buChar char="•"/>
            </a:pPr>
            <a:endParaRPr lang="en-US" sz="2200" dirty="0"/>
          </a:p>
        </p:txBody>
      </p:sp>
    </p:spTree>
    <p:extLst>
      <p:ext uri="{BB962C8B-B14F-4D97-AF65-F5344CB8AC3E}">
        <p14:creationId xmlns:p14="http://schemas.microsoft.com/office/powerpoint/2010/main" val="20062247"/>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8" name="Picture 2" descr="Image result for erythema nodosum"/>
          <p:cNvPicPr>
            <a:picLocks noChangeAspect="1" noChangeArrowheads="1"/>
          </p:cNvPicPr>
          <p:nvPr/>
        </p:nvPicPr>
        <p:blipFill>
          <a:blip r:embed="rId3" cstate="print"/>
          <a:srcRect/>
          <a:stretch>
            <a:fillRect/>
          </a:stretch>
        </p:blipFill>
        <p:spPr bwMode="auto">
          <a:xfrm>
            <a:off x="5689600" y="1"/>
            <a:ext cx="6502400" cy="6913563"/>
          </a:xfrm>
          <a:prstGeom prst="rect">
            <a:avLst/>
          </a:prstGeom>
          <a:noFill/>
          <a:ln w="9525">
            <a:noFill/>
            <a:miter lim="800000"/>
            <a:headEnd/>
            <a:tailEnd/>
          </a:ln>
        </p:spPr>
      </p:pic>
      <p:sp>
        <p:nvSpPr>
          <p:cNvPr id="5" name="TextBox 4"/>
          <p:cNvSpPr txBox="1"/>
          <p:nvPr/>
        </p:nvSpPr>
        <p:spPr>
          <a:xfrm>
            <a:off x="0" y="381001"/>
            <a:ext cx="5588000" cy="2462213"/>
          </a:xfrm>
          <a:prstGeom prst="rect">
            <a:avLst/>
          </a:prstGeom>
          <a:noFill/>
        </p:spPr>
        <p:txBody>
          <a:bodyPr wrap="square" rtlCol="0">
            <a:spAutoFit/>
          </a:bodyPr>
          <a:lstStyle/>
          <a:p>
            <a:r>
              <a:rPr lang="en-US" sz="2200" dirty="0" err="1"/>
              <a:t>Erythematous</a:t>
            </a:r>
            <a:r>
              <a:rPr lang="en-US" sz="2200" dirty="0"/>
              <a:t> nodules that are painful to touch and </a:t>
            </a:r>
            <a:r>
              <a:rPr lang="en-US" sz="2200" dirty="0" err="1"/>
              <a:t>endurated</a:t>
            </a:r>
            <a:r>
              <a:rPr lang="en-US" sz="2200" dirty="0"/>
              <a:t> “as a mass under the skin “  </a:t>
            </a:r>
          </a:p>
          <a:p>
            <a:r>
              <a:rPr lang="en-US" sz="2200" dirty="0" err="1"/>
              <a:t>Dx</a:t>
            </a:r>
            <a:r>
              <a:rPr lang="en-US" sz="2200" dirty="0"/>
              <a:t>: </a:t>
            </a:r>
            <a:r>
              <a:rPr lang="en-US" sz="2200" dirty="0" err="1"/>
              <a:t>erythema</a:t>
            </a:r>
            <a:r>
              <a:rPr lang="en-US" sz="2200" dirty="0"/>
              <a:t> </a:t>
            </a:r>
            <a:r>
              <a:rPr lang="en-US" sz="2200" dirty="0" err="1"/>
              <a:t>nodosum</a:t>
            </a:r>
            <a:endParaRPr lang="en-US" sz="2200" dirty="0"/>
          </a:p>
          <a:p>
            <a:r>
              <a:rPr lang="en-US" sz="2200" dirty="0"/>
              <a:t> </a:t>
            </a:r>
          </a:p>
          <a:p>
            <a:r>
              <a:rPr lang="en-US" sz="2200" dirty="0"/>
              <a:t>DDX: TB ,post streptococcal , </a:t>
            </a:r>
            <a:r>
              <a:rPr lang="en-US" sz="2200" dirty="0" err="1"/>
              <a:t>sarcoidisis</a:t>
            </a:r>
            <a:r>
              <a:rPr lang="en-US" sz="2200" dirty="0"/>
              <a:t> , fungal inf. , </a:t>
            </a:r>
            <a:r>
              <a:rPr lang="en-US" sz="2200" dirty="0" err="1"/>
              <a:t>behcet</a:t>
            </a:r>
            <a:r>
              <a:rPr lang="en-US" sz="2200" dirty="0"/>
              <a:t> , IBD</a:t>
            </a:r>
          </a:p>
          <a:p>
            <a:endParaRPr lang="en-US" sz="2200" dirty="0"/>
          </a:p>
        </p:txBody>
      </p:sp>
    </p:spTree>
    <p:extLst>
      <p:ext uri="{BB962C8B-B14F-4D97-AF65-F5344CB8AC3E}">
        <p14:creationId xmlns:p14="http://schemas.microsoft.com/office/powerpoint/2010/main" val="1763548414"/>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AutoShape 4" descr="Image result for erythema marginatum"/>
          <p:cNvSpPr>
            <a:spLocks noChangeAspect="1" noChangeArrowheads="1"/>
          </p:cNvSpPr>
          <p:nvPr/>
        </p:nvSpPr>
        <p:spPr bwMode="auto">
          <a:xfrm>
            <a:off x="11976100" y="-144463"/>
            <a:ext cx="406400" cy="304801"/>
          </a:xfrm>
          <a:prstGeom prst="rect">
            <a:avLst/>
          </a:prstGeom>
          <a:noFill/>
          <a:ln w="9525">
            <a:noFill/>
            <a:miter lim="800000"/>
            <a:headEnd/>
            <a:tailEnd/>
          </a:ln>
        </p:spPr>
        <p:txBody>
          <a:bodyPr/>
          <a:lstStyle/>
          <a:p>
            <a:endParaRPr lang="en-US"/>
          </a:p>
        </p:txBody>
      </p:sp>
      <p:pic>
        <p:nvPicPr>
          <p:cNvPr id="53252" name="Picture 5"/>
          <p:cNvPicPr>
            <a:picLocks noGrp="1" noChangeAspect="1" noChangeArrowheads="1"/>
          </p:cNvPicPr>
          <p:nvPr>
            <p:ph idx="1"/>
          </p:nvPr>
        </p:nvPicPr>
        <p:blipFill>
          <a:blip r:embed="rId3" cstate="print"/>
          <a:srcRect l="13835" t="31169" r="48351" b="11414"/>
          <a:stretch>
            <a:fillRect/>
          </a:stretch>
        </p:blipFill>
        <p:spPr>
          <a:xfrm>
            <a:off x="1016001" y="1066800"/>
            <a:ext cx="10401300" cy="5257800"/>
          </a:xfrm>
          <a:noFill/>
        </p:spPr>
      </p:pic>
      <p:sp>
        <p:nvSpPr>
          <p:cNvPr id="5" name="TextBox 4"/>
          <p:cNvSpPr txBox="1"/>
          <p:nvPr/>
        </p:nvSpPr>
        <p:spPr>
          <a:xfrm>
            <a:off x="0" y="304801"/>
            <a:ext cx="11887200" cy="461665"/>
          </a:xfrm>
          <a:prstGeom prst="rect">
            <a:avLst/>
          </a:prstGeom>
          <a:noFill/>
        </p:spPr>
        <p:txBody>
          <a:bodyPr wrap="square" rtlCol="0">
            <a:spAutoFit/>
          </a:bodyPr>
          <a:lstStyle/>
          <a:p>
            <a:r>
              <a:rPr lang="en-US" sz="2400" dirty="0" err="1"/>
              <a:t>Erythema</a:t>
            </a:r>
            <a:r>
              <a:rPr lang="en-US" sz="2400" dirty="0"/>
              <a:t> </a:t>
            </a:r>
            <a:r>
              <a:rPr lang="en-US" sz="2400" dirty="0" err="1"/>
              <a:t>marginatum</a:t>
            </a:r>
            <a:r>
              <a:rPr lang="en-US" sz="2400" dirty="0"/>
              <a:t> (</a:t>
            </a:r>
            <a:r>
              <a:rPr lang="en-US" sz="2400" dirty="0" err="1"/>
              <a:t>annulari</a:t>
            </a:r>
            <a:r>
              <a:rPr lang="en-US" sz="2400" dirty="0"/>
              <a:t>) with rheumatic fever</a:t>
            </a:r>
          </a:p>
        </p:txBody>
      </p:sp>
    </p:spTree>
    <p:extLst>
      <p:ext uri="{BB962C8B-B14F-4D97-AF65-F5344CB8AC3E}">
        <p14:creationId xmlns:p14="http://schemas.microsoft.com/office/powerpoint/2010/main" val="1288677295"/>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6" name="Picture 2" descr="Related image"/>
          <p:cNvPicPr>
            <a:picLocks noChangeAspect="1" noChangeArrowheads="1"/>
          </p:cNvPicPr>
          <p:nvPr/>
        </p:nvPicPr>
        <p:blipFill>
          <a:blip r:embed="rId3" cstate="print"/>
          <a:srcRect/>
          <a:stretch>
            <a:fillRect/>
          </a:stretch>
        </p:blipFill>
        <p:spPr bwMode="auto">
          <a:xfrm>
            <a:off x="508001" y="1981200"/>
            <a:ext cx="10911417" cy="4876800"/>
          </a:xfrm>
          <a:prstGeom prst="rect">
            <a:avLst/>
          </a:prstGeom>
          <a:noFill/>
          <a:ln w="9525">
            <a:noFill/>
            <a:miter lim="800000"/>
            <a:headEnd/>
            <a:tailEnd/>
          </a:ln>
        </p:spPr>
      </p:pic>
      <p:sp>
        <p:nvSpPr>
          <p:cNvPr id="5" name="TextBox 4"/>
          <p:cNvSpPr txBox="1"/>
          <p:nvPr/>
        </p:nvSpPr>
        <p:spPr>
          <a:xfrm>
            <a:off x="0" y="304800"/>
            <a:ext cx="12192000" cy="677108"/>
          </a:xfrm>
          <a:prstGeom prst="rect">
            <a:avLst/>
          </a:prstGeom>
          <a:noFill/>
        </p:spPr>
        <p:txBody>
          <a:bodyPr wrap="square" rtlCol="0">
            <a:spAutoFit/>
          </a:bodyPr>
          <a:lstStyle/>
          <a:p>
            <a:r>
              <a:rPr lang="en-US" sz="2000" dirty="0"/>
              <a:t>*</a:t>
            </a:r>
            <a:r>
              <a:rPr lang="en-US" sz="2000" dirty="0" err="1"/>
              <a:t>pyoderma</a:t>
            </a:r>
            <a:r>
              <a:rPr lang="en-US" sz="2000" dirty="0"/>
              <a:t> </a:t>
            </a:r>
            <a:r>
              <a:rPr lang="en-US" sz="2000" dirty="0" err="1"/>
              <a:t>gangrenosum</a:t>
            </a:r>
            <a:r>
              <a:rPr lang="en-US" sz="2000" dirty="0"/>
              <a:t> </a:t>
            </a:r>
          </a:p>
          <a:p>
            <a:r>
              <a:rPr lang="en-US" dirty="0"/>
              <a:t>Can be seen in </a:t>
            </a:r>
            <a:r>
              <a:rPr lang="en-US" dirty="0" err="1"/>
              <a:t>vasculaitis</a:t>
            </a:r>
            <a:r>
              <a:rPr lang="en-US" dirty="0"/>
              <a:t>  IBD , </a:t>
            </a:r>
            <a:r>
              <a:rPr lang="en-US" dirty="0" err="1"/>
              <a:t>behcet</a:t>
            </a:r>
            <a:r>
              <a:rPr lang="en-US" dirty="0"/>
              <a:t> </a:t>
            </a:r>
          </a:p>
        </p:txBody>
      </p:sp>
    </p:spTree>
    <p:extLst>
      <p:ext uri="{BB962C8B-B14F-4D97-AF65-F5344CB8AC3E}">
        <p14:creationId xmlns:p14="http://schemas.microsoft.com/office/powerpoint/2010/main" val="3227886476"/>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p:cNvPicPr>
            <a:picLocks noChangeAspect="1" noChangeArrowheads="1"/>
          </p:cNvPicPr>
          <p:nvPr/>
        </p:nvPicPr>
        <p:blipFill>
          <a:blip r:embed="rId3" cstate="print"/>
          <a:srcRect b="17899"/>
          <a:stretch>
            <a:fillRect/>
          </a:stretch>
        </p:blipFill>
        <p:spPr bwMode="auto">
          <a:xfrm>
            <a:off x="4381501" y="609600"/>
            <a:ext cx="7810500" cy="5929312"/>
          </a:xfrm>
          <a:prstGeom prst="rect">
            <a:avLst/>
          </a:prstGeom>
          <a:noFill/>
          <a:ln w="9525">
            <a:noFill/>
            <a:miter lim="800000"/>
            <a:headEnd/>
            <a:tailEnd/>
          </a:ln>
        </p:spPr>
      </p:pic>
      <p:sp>
        <p:nvSpPr>
          <p:cNvPr id="3" name="TextBox 2"/>
          <p:cNvSpPr txBox="1"/>
          <p:nvPr/>
        </p:nvSpPr>
        <p:spPr>
          <a:xfrm>
            <a:off x="0" y="304800"/>
            <a:ext cx="4368800" cy="3170099"/>
          </a:xfrm>
          <a:prstGeom prst="rect">
            <a:avLst/>
          </a:prstGeom>
          <a:noFill/>
        </p:spPr>
        <p:txBody>
          <a:bodyPr wrap="square" rtlCol="0">
            <a:spAutoFit/>
          </a:bodyPr>
          <a:lstStyle/>
          <a:p>
            <a:r>
              <a:rPr lang="en-US" sz="2000" dirty="0"/>
              <a:t>You must do :</a:t>
            </a:r>
          </a:p>
          <a:p>
            <a:pPr>
              <a:buFontTx/>
              <a:buChar char="-"/>
            </a:pPr>
            <a:r>
              <a:rPr lang="en-US" sz="2000" b="1" u="sng" dirty="0">
                <a:solidFill>
                  <a:srgbClr val="FF0000"/>
                </a:solidFill>
              </a:rPr>
              <a:t>Eye examination </a:t>
            </a:r>
            <a:r>
              <a:rPr lang="en-US" sz="2000" dirty="0"/>
              <a:t>;because of the possibility for vision loss </a:t>
            </a:r>
          </a:p>
          <a:p>
            <a:pPr>
              <a:buFontTx/>
              <a:buChar char="-"/>
            </a:pPr>
            <a:r>
              <a:rPr lang="en-US" sz="2000" b="1" dirty="0"/>
              <a:t>Biopsy is the gold standard </a:t>
            </a:r>
            <a:r>
              <a:rPr lang="en-US" sz="2000" dirty="0"/>
              <a:t>for diagnosis , because of the </a:t>
            </a:r>
            <a:r>
              <a:rPr lang="en-US" sz="2000" dirty="0" err="1"/>
              <a:t>skiped</a:t>
            </a:r>
            <a:r>
              <a:rPr lang="en-US" sz="2000" dirty="0"/>
              <a:t> lesion pattern it must be at least 1.5cm tall and taken bilaterally .</a:t>
            </a:r>
          </a:p>
          <a:p>
            <a:pPr>
              <a:buFontTx/>
              <a:buChar char="-"/>
            </a:pPr>
            <a:r>
              <a:rPr lang="en-US" sz="2000" dirty="0"/>
              <a:t>Now the </a:t>
            </a:r>
            <a:r>
              <a:rPr lang="en-US" sz="2000" u="sng" dirty="0"/>
              <a:t>biopsy is replaced by ultrasound</a:t>
            </a:r>
            <a:r>
              <a:rPr lang="en-US" sz="2000" dirty="0"/>
              <a:t> in big hospitals </a:t>
            </a:r>
          </a:p>
          <a:p>
            <a:pPr>
              <a:buFontTx/>
              <a:buChar char="-"/>
            </a:pPr>
            <a:r>
              <a:rPr lang="en-US" sz="2000" dirty="0"/>
              <a:t>Order </a:t>
            </a:r>
            <a:r>
              <a:rPr lang="en-US" sz="2000" b="1" dirty="0"/>
              <a:t>SER , CRP </a:t>
            </a:r>
            <a:r>
              <a:rPr lang="en-US" sz="2000" dirty="0"/>
              <a:t>(usually very high)</a:t>
            </a:r>
          </a:p>
        </p:txBody>
      </p:sp>
    </p:spTree>
    <p:extLst>
      <p:ext uri="{BB962C8B-B14F-4D97-AF65-F5344CB8AC3E}">
        <p14:creationId xmlns:p14="http://schemas.microsoft.com/office/powerpoint/2010/main" val="3910091226"/>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4"/>
          <p:cNvPicPr>
            <a:picLocks noGrp="1" noChangeAspect="1" noChangeArrowheads="1"/>
          </p:cNvPicPr>
          <p:nvPr>
            <p:ph idx="1"/>
          </p:nvPr>
        </p:nvPicPr>
        <p:blipFill>
          <a:blip r:embed="rId2" cstate="print"/>
          <a:srcRect l="15009" t="19522" r="15007" b="13966"/>
          <a:stretch>
            <a:fillRect/>
          </a:stretch>
        </p:blipFill>
        <p:spPr>
          <a:xfrm>
            <a:off x="3962400" y="381001"/>
            <a:ext cx="8229600" cy="6213475"/>
          </a:xfrm>
          <a:noFill/>
        </p:spPr>
      </p:pic>
      <p:sp>
        <p:nvSpPr>
          <p:cNvPr id="3" name="TextBox 2"/>
          <p:cNvSpPr txBox="1"/>
          <p:nvPr/>
        </p:nvSpPr>
        <p:spPr>
          <a:xfrm>
            <a:off x="0" y="381000"/>
            <a:ext cx="3860800" cy="2585323"/>
          </a:xfrm>
          <a:prstGeom prst="rect">
            <a:avLst/>
          </a:prstGeom>
          <a:noFill/>
        </p:spPr>
        <p:txBody>
          <a:bodyPr wrap="square" rtlCol="0">
            <a:spAutoFit/>
          </a:bodyPr>
          <a:lstStyle/>
          <a:p>
            <a:r>
              <a:rPr lang="en-US" dirty="0"/>
              <a:t>Bilateral wrest drop  = radial nerve palsy </a:t>
            </a:r>
          </a:p>
          <a:p>
            <a:r>
              <a:rPr lang="en-US" dirty="0"/>
              <a:t>60 </a:t>
            </a:r>
            <a:r>
              <a:rPr lang="en-US" dirty="0" err="1"/>
              <a:t>yo</a:t>
            </a:r>
            <a:r>
              <a:rPr lang="en-US" dirty="0"/>
              <a:t> ? </a:t>
            </a:r>
          </a:p>
          <a:p>
            <a:r>
              <a:rPr lang="en-US" dirty="0">
                <a:solidFill>
                  <a:srgbClr val="FF0000"/>
                </a:solidFill>
              </a:rPr>
              <a:t>Mostly caused by DM  if not then by PAN </a:t>
            </a:r>
          </a:p>
          <a:p>
            <a:endParaRPr lang="en-US" dirty="0"/>
          </a:p>
          <a:p>
            <a:r>
              <a:rPr lang="en-US" dirty="0"/>
              <a:t>PAN is associated with </a:t>
            </a:r>
            <a:r>
              <a:rPr lang="en-US" dirty="0" err="1"/>
              <a:t>hepatits</a:t>
            </a:r>
            <a:r>
              <a:rPr lang="en-US" dirty="0"/>
              <a:t> B in 25-40% of cases</a:t>
            </a:r>
            <a:br>
              <a:rPr lang="en-US" dirty="0"/>
            </a:br>
            <a:r>
              <a:rPr lang="en-US" dirty="0"/>
              <a:t/>
            </a:r>
            <a:br>
              <a:rPr lang="en-US" dirty="0"/>
            </a:br>
            <a:r>
              <a:rPr lang="en-US" b="1" u="sng" dirty="0">
                <a:solidFill>
                  <a:srgbClr val="FF0000"/>
                </a:solidFill>
              </a:rPr>
              <a:t>mono </a:t>
            </a:r>
            <a:r>
              <a:rPr lang="en-US" b="1" u="sng" dirty="0" err="1">
                <a:solidFill>
                  <a:srgbClr val="FF0000"/>
                </a:solidFill>
              </a:rPr>
              <a:t>neuraitis</a:t>
            </a:r>
            <a:r>
              <a:rPr lang="en-US" b="1" u="sng" dirty="0">
                <a:solidFill>
                  <a:srgbClr val="FF0000"/>
                </a:solidFill>
              </a:rPr>
              <a:t> multiplex </a:t>
            </a:r>
          </a:p>
        </p:txBody>
      </p:sp>
    </p:spTree>
    <p:extLst>
      <p:ext uri="{BB962C8B-B14F-4D97-AF65-F5344CB8AC3E}">
        <p14:creationId xmlns:p14="http://schemas.microsoft.com/office/powerpoint/2010/main" val="2687537828"/>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3"/>
          <p:cNvPicPr>
            <a:picLocks noGrp="1" noChangeAspect="1" noChangeArrowheads="1"/>
          </p:cNvPicPr>
          <p:nvPr>
            <p:ph idx="1"/>
          </p:nvPr>
        </p:nvPicPr>
        <p:blipFill>
          <a:blip r:embed="rId3" cstate="print"/>
          <a:srcRect l="11497" t="19522" r="12384" b="13966"/>
          <a:stretch>
            <a:fillRect/>
          </a:stretch>
        </p:blipFill>
        <p:spPr>
          <a:xfrm>
            <a:off x="1871134" y="981075"/>
            <a:ext cx="8352367" cy="4464050"/>
          </a:xfrm>
        </p:spPr>
      </p:pic>
    </p:spTree>
    <p:extLst>
      <p:ext uri="{BB962C8B-B14F-4D97-AF65-F5344CB8AC3E}">
        <p14:creationId xmlns:p14="http://schemas.microsoft.com/office/powerpoint/2010/main" val="4027200753"/>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endParaRPr lang="en-US">
              <a:cs typeface="Traditional Arabic" pitchFamily="18" charset="-78"/>
            </a:endParaRPr>
          </a:p>
        </p:txBody>
      </p:sp>
      <p:sp>
        <p:nvSpPr>
          <p:cNvPr id="75779" name="Content Placeholder 2"/>
          <p:cNvSpPr>
            <a:spLocks noGrp="1"/>
          </p:cNvSpPr>
          <p:nvPr>
            <p:ph idx="1"/>
          </p:nvPr>
        </p:nvSpPr>
        <p:spPr/>
        <p:txBody>
          <a:bodyPr/>
          <a:lstStyle/>
          <a:p>
            <a:endParaRPr lang="en-US">
              <a:cs typeface="Majalla UI"/>
            </a:endParaRPr>
          </a:p>
        </p:txBody>
      </p:sp>
      <p:pic>
        <p:nvPicPr>
          <p:cNvPr id="75780" name="Picture 2" descr="http://www.uklupus.co.uk/livedo.jpg"/>
          <p:cNvPicPr>
            <a:picLocks noChangeAspect="1" noChangeArrowheads="1"/>
          </p:cNvPicPr>
          <p:nvPr/>
        </p:nvPicPr>
        <p:blipFill>
          <a:blip r:embed="rId2" cstate="print"/>
          <a:srcRect/>
          <a:stretch>
            <a:fillRect/>
          </a:stretch>
        </p:blipFill>
        <p:spPr bwMode="auto">
          <a:xfrm>
            <a:off x="2639485" y="0"/>
            <a:ext cx="7488767" cy="6883400"/>
          </a:xfrm>
          <a:prstGeom prst="rect">
            <a:avLst/>
          </a:prstGeom>
          <a:noFill/>
          <a:ln w="9525">
            <a:noFill/>
            <a:miter lim="800000"/>
            <a:headEnd/>
            <a:tailEnd/>
          </a:ln>
        </p:spPr>
      </p:pic>
    </p:spTree>
    <p:extLst>
      <p:ext uri="{BB962C8B-B14F-4D97-AF65-F5344CB8AC3E}">
        <p14:creationId xmlns:p14="http://schemas.microsoft.com/office/powerpoint/2010/main" val="3762469599"/>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4"/>
          <p:cNvPicPr>
            <a:picLocks noChangeAspect="1" noChangeArrowheads="1"/>
          </p:cNvPicPr>
          <p:nvPr/>
        </p:nvPicPr>
        <p:blipFill>
          <a:blip r:embed="rId2" cstate="print"/>
          <a:srcRect/>
          <a:stretch>
            <a:fillRect/>
          </a:stretch>
        </p:blipFill>
        <p:spPr bwMode="auto">
          <a:xfrm>
            <a:off x="6908800" y="1371601"/>
            <a:ext cx="4800600" cy="5256213"/>
          </a:xfrm>
          <a:prstGeom prst="rect">
            <a:avLst/>
          </a:prstGeom>
          <a:noFill/>
          <a:ln w="9525">
            <a:noFill/>
            <a:miter lim="800000"/>
            <a:headEnd/>
            <a:tailEnd/>
          </a:ln>
        </p:spPr>
      </p:pic>
      <p:pic>
        <p:nvPicPr>
          <p:cNvPr id="77827" name="Picture 5"/>
          <p:cNvPicPr>
            <a:picLocks noChangeAspect="1" noChangeArrowheads="1"/>
          </p:cNvPicPr>
          <p:nvPr/>
        </p:nvPicPr>
        <p:blipFill>
          <a:blip r:embed="rId3" cstate="print"/>
          <a:srcRect l="33937" t="33611" r="33937" b="24806"/>
          <a:stretch>
            <a:fillRect/>
          </a:stretch>
        </p:blipFill>
        <p:spPr bwMode="auto">
          <a:xfrm>
            <a:off x="304800" y="1371600"/>
            <a:ext cx="6479117" cy="5257800"/>
          </a:xfrm>
          <a:prstGeom prst="rect">
            <a:avLst/>
          </a:prstGeom>
          <a:noFill/>
          <a:ln w="9525">
            <a:noFill/>
            <a:miter lim="800000"/>
            <a:headEnd/>
            <a:tailEnd/>
          </a:ln>
        </p:spPr>
      </p:pic>
      <p:sp>
        <p:nvSpPr>
          <p:cNvPr id="4" name="TextBox 3"/>
          <p:cNvSpPr txBox="1"/>
          <p:nvPr/>
        </p:nvSpPr>
        <p:spPr>
          <a:xfrm>
            <a:off x="508000" y="304801"/>
            <a:ext cx="8229600" cy="461665"/>
          </a:xfrm>
          <a:prstGeom prst="rect">
            <a:avLst/>
          </a:prstGeom>
          <a:noFill/>
        </p:spPr>
        <p:txBody>
          <a:bodyPr wrap="square" rtlCol="0">
            <a:spAutoFit/>
          </a:bodyPr>
          <a:lstStyle/>
          <a:p>
            <a:r>
              <a:rPr lang="en-US" sz="2400" b="1" u="sng" dirty="0" err="1">
                <a:solidFill>
                  <a:srgbClr val="FF0000"/>
                </a:solidFill>
              </a:rPr>
              <a:t>Microaneurysms</a:t>
            </a:r>
            <a:r>
              <a:rPr lang="en-US" sz="2400" b="1" u="sng" dirty="0">
                <a:solidFill>
                  <a:srgbClr val="FF0000"/>
                </a:solidFill>
              </a:rPr>
              <a:t> in PAN </a:t>
            </a:r>
          </a:p>
        </p:txBody>
      </p:sp>
    </p:spTree>
    <p:extLst>
      <p:ext uri="{BB962C8B-B14F-4D97-AF65-F5344CB8AC3E}">
        <p14:creationId xmlns:p14="http://schemas.microsoft.com/office/powerpoint/2010/main" val="90839590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59D98F-2CA3-4428-8DE3-AC184E7F31E6}"/>
              </a:ext>
            </a:extLst>
          </p:cNvPr>
          <p:cNvSpPr>
            <a:spLocks noGrp="1"/>
          </p:cNvSpPr>
          <p:nvPr>
            <p:ph type="title"/>
          </p:nvPr>
        </p:nvSpPr>
        <p:spPr>
          <a:xfrm>
            <a:off x="1295402" y="2777066"/>
            <a:ext cx="9601196" cy="1303867"/>
          </a:xfrm>
        </p:spPr>
        <p:txBody>
          <a:bodyPr>
            <a:normAutofit fontScale="90000"/>
          </a:bodyPr>
          <a:lstStyle/>
          <a:p>
            <a:r>
              <a:rPr lang="en-US" dirty="0"/>
              <a:t>ECG ( hyperkalemia , hypokalemia ) </a:t>
            </a:r>
            <a:br>
              <a:rPr lang="en-US" dirty="0"/>
            </a:br>
            <a:r>
              <a:rPr lang="en-US" dirty="0"/>
              <a:t>very important </a:t>
            </a:r>
          </a:p>
        </p:txBody>
      </p:sp>
    </p:spTree>
    <p:extLst>
      <p:ext uri="{BB962C8B-B14F-4D97-AF65-F5344CB8AC3E}">
        <p14:creationId xmlns:p14="http://schemas.microsoft.com/office/powerpoint/2010/main" val="422814196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3"/>
          <p:cNvPicPr>
            <a:picLocks noGrp="1" noChangeAspect="1" noChangeArrowheads="1"/>
          </p:cNvPicPr>
          <p:nvPr>
            <p:ph idx="1"/>
          </p:nvPr>
        </p:nvPicPr>
        <p:blipFill>
          <a:blip r:embed="rId3" cstate="print"/>
          <a:srcRect l="33371" t="35301" r="33372" b="26196"/>
          <a:stretch>
            <a:fillRect/>
          </a:stretch>
        </p:blipFill>
        <p:spPr>
          <a:xfrm>
            <a:off x="5374216" y="914401"/>
            <a:ext cx="6817784" cy="4897437"/>
          </a:xfrm>
        </p:spPr>
      </p:pic>
      <p:sp>
        <p:nvSpPr>
          <p:cNvPr id="3" name="TextBox 2"/>
          <p:cNvSpPr txBox="1"/>
          <p:nvPr/>
        </p:nvSpPr>
        <p:spPr>
          <a:xfrm>
            <a:off x="0" y="228601"/>
            <a:ext cx="5384800" cy="3508653"/>
          </a:xfrm>
          <a:prstGeom prst="rect">
            <a:avLst/>
          </a:prstGeom>
          <a:noFill/>
        </p:spPr>
        <p:txBody>
          <a:bodyPr wrap="square" rtlCol="0">
            <a:spAutoFit/>
          </a:bodyPr>
          <a:lstStyle/>
          <a:p>
            <a:r>
              <a:rPr lang="en-US" sz="2200" dirty="0"/>
              <a:t>Saddle nose </a:t>
            </a:r>
          </a:p>
          <a:p>
            <a:r>
              <a:rPr lang="en-US" sz="2200" dirty="0" err="1"/>
              <a:t>DDx</a:t>
            </a:r>
            <a:r>
              <a:rPr lang="en-US" sz="2200" dirty="0"/>
              <a:t> : trauma , syphilis , </a:t>
            </a:r>
            <a:r>
              <a:rPr lang="en-US" sz="2200" dirty="0" err="1"/>
              <a:t>wegner’s</a:t>
            </a:r>
            <a:r>
              <a:rPr lang="en-US" sz="2200" dirty="0"/>
              <a:t> (GPA) </a:t>
            </a:r>
          </a:p>
          <a:p>
            <a:endParaRPr lang="en-US" sz="2200" dirty="0"/>
          </a:p>
          <a:p>
            <a:pPr>
              <a:buFont typeface="Arial" charset="0"/>
              <a:buChar char="•"/>
            </a:pPr>
            <a:r>
              <a:rPr lang="en-US" sz="2200" dirty="0"/>
              <a:t>Clinical presentation of GPA :</a:t>
            </a:r>
          </a:p>
          <a:p>
            <a:pPr>
              <a:buFont typeface="Arial" charset="0"/>
              <a:buChar char="•"/>
            </a:pPr>
            <a:r>
              <a:rPr lang="en-US" sz="2200" dirty="0"/>
              <a:t>Upper or lower respiratory tract infection ( </a:t>
            </a:r>
            <a:r>
              <a:rPr lang="en-US" sz="2200" dirty="0" err="1"/>
              <a:t>epistaxis</a:t>
            </a:r>
            <a:r>
              <a:rPr lang="en-US" sz="2200" dirty="0"/>
              <a:t> , </a:t>
            </a:r>
            <a:r>
              <a:rPr lang="en-US" sz="2200" dirty="0" err="1"/>
              <a:t>hemoptysis</a:t>
            </a:r>
            <a:r>
              <a:rPr lang="en-US" sz="2200" dirty="0"/>
              <a:t> , sinusitis)</a:t>
            </a:r>
          </a:p>
          <a:p>
            <a:pPr>
              <a:buFont typeface="Arial" charset="0"/>
              <a:buChar char="•"/>
            </a:pPr>
            <a:r>
              <a:rPr lang="en-US" sz="2200" dirty="0" err="1"/>
              <a:t>Glomerulonephritis</a:t>
            </a:r>
            <a:r>
              <a:rPr lang="en-US" sz="2200" dirty="0"/>
              <a:t> (</a:t>
            </a:r>
            <a:r>
              <a:rPr lang="en-US" sz="2200" dirty="0" err="1"/>
              <a:t>hematuria</a:t>
            </a:r>
            <a:r>
              <a:rPr lang="en-US" sz="2200" dirty="0"/>
              <a:t>)</a:t>
            </a:r>
          </a:p>
          <a:p>
            <a:pPr>
              <a:buFont typeface="Arial" charset="0"/>
              <a:buChar char="•"/>
            </a:pPr>
            <a:endParaRPr lang="en-US" sz="2200" dirty="0"/>
          </a:p>
          <a:p>
            <a:pPr>
              <a:buFont typeface="Arial" charset="0"/>
              <a:buChar char="•"/>
            </a:pPr>
            <a:r>
              <a:rPr lang="en-US" sz="2400" b="1" u="sng" dirty="0">
                <a:solidFill>
                  <a:srgbClr val="FF0000"/>
                </a:solidFill>
              </a:rPr>
              <a:t>C</a:t>
            </a:r>
            <a:r>
              <a:rPr lang="en-US" sz="2200" b="1" u="sng" dirty="0">
                <a:solidFill>
                  <a:srgbClr val="FF0000"/>
                </a:solidFill>
              </a:rPr>
              <a:t>-ANCA (</a:t>
            </a:r>
            <a:r>
              <a:rPr lang="en-US" sz="2200" b="1" u="sng" dirty="0" err="1">
                <a:solidFill>
                  <a:srgbClr val="FF0000"/>
                </a:solidFill>
              </a:rPr>
              <a:t>proteinase</a:t>
            </a:r>
            <a:r>
              <a:rPr lang="en-US" sz="2200" b="1" u="sng" dirty="0">
                <a:solidFill>
                  <a:srgbClr val="FF0000"/>
                </a:solidFill>
              </a:rPr>
              <a:t> 3) +</a:t>
            </a:r>
            <a:r>
              <a:rPr lang="en-US" sz="2200" b="1" u="sng" dirty="0" err="1">
                <a:solidFill>
                  <a:srgbClr val="FF0000"/>
                </a:solidFill>
              </a:rPr>
              <a:t>ve</a:t>
            </a:r>
            <a:r>
              <a:rPr lang="en-US" sz="2200" b="1" u="sng" dirty="0">
                <a:solidFill>
                  <a:srgbClr val="FF0000"/>
                </a:solidFill>
              </a:rPr>
              <a:t> in 90% of cases . Confirmatory test </a:t>
            </a:r>
          </a:p>
        </p:txBody>
      </p:sp>
    </p:spTree>
    <p:extLst>
      <p:ext uri="{BB962C8B-B14F-4D97-AF65-F5344CB8AC3E}">
        <p14:creationId xmlns:p14="http://schemas.microsoft.com/office/powerpoint/2010/main" val="3683583570"/>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3"/>
          <p:cNvPicPr>
            <a:picLocks noGrp="1" noChangeAspect="1" noChangeArrowheads="1"/>
          </p:cNvPicPr>
          <p:nvPr>
            <p:ph idx="1"/>
          </p:nvPr>
        </p:nvPicPr>
        <p:blipFill>
          <a:blip r:embed="rId3" cstate="print"/>
          <a:srcRect l="26369" t="19522" r="26370" b="13177"/>
          <a:stretch>
            <a:fillRect/>
          </a:stretch>
        </p:blipFill>
        <p:spPr>
          <a:xfrm>
            <a:off x="4165600" y="228601"/>
            <a:ext cx="8026400" cy="6416675"/>
          </a:xfrm>
        </p:spPr>
      </p:pic>
      <p:sp>
        <p:nvSpPr>
          <p:cNvPr id="3" name="TextBox 2"/>
          <p:cNvSpPr txBox="1"/>
          <p:nvPr/>
        </p:nvSpPr>
        <p:spPr>
          <a:xfrm>
            <a:off x="0" y="533400"/>
            <a:ext cx="4165600" cy="1446550"/>
          </a:xfrm>
          <a:prstGeom prst="rect">
            <a:avLst/>
          </a:prstGeom>
          <a:noFill/>
        </p:spPr>
        <p:txBody>
          <a:bodyPr wrap="square" rtlCol="0">
            <a:spAutoFit/>
          </a:bodyPr>
          <a:lstStyle/>
          <a:p>
            <a:r>
              <a:rPr lang="en-US" sz="2200" dirty="0"/>
              <a:t>Ring lesion </a:t>
            </a:r>
          </a:p>
          <a:p>
            <a:r>
              <a:rPr lang="en-US" sz="2200" dirty="0" err="1"/>
              <a:t>Ddx</a:t>
            </a:r>
            <a:r>
              <a:rPr lang="en-US" sz="2200" dirty="0"/>
              <a:t> = abscess ,</a:t>
            </a:r>
            <a:r>
              <a:rPr lang="en-US" sz="2200" dirty="0" err="1"/>
              <a:t>tb</a:t>
            </a:r>
            <a:r>
              <a:rPr lang="en-US" sz="2200" dirty="0"/>
              <a:t> ,</a:t>
            </a:r>
            <a:r>
              <a:rPr lang="en-US" sz="2200" dirty="0" err="1"/>
              <a:t>staph.pneumoia</a:t>
            </a:r>
            <a:r>
              <a:rPr lang="en-US" sz="2200" dirty="0"/>
              <a:t> ,</a:t>
            </a:r>
            <a:r>
              <a:rPr lang="en-US" sz="2200" dirty="0" err="1">
                <a:solidFill>
                  <a:srgbClr val="FF0000"/>
                </a:solidFill>
              </a:rPr>
              <a:t>wegner</a:t>
            </a:r>
            <a:r>
              <a:rPr lang="en-US" sz="2200" dirty="0">
                <a:solidFill>
                  <a:srgbClr val="FF0000"/>
                </a:solidFill>
              </a:rPr>
              <a:t>  </a:t>
            </a:r>
            <a:r>
              <a:rPr lang="en-US" sz="2200" dirty="0"/>
              <a:t>,</a:t>
            </a:r>
            <a:r>
              <a:rPr lang="en-US" sz="2200" dirty="0" err="1"/>
              <a:t>hydatid</a:t>
            </a:r>
            <a:r>
              <a:rPr lang="en-US" sz="2200" dirty="0"/>
              <a:t> cyst ,PAN .</a:t>
            </a:r>
          </a:p>
          <a:p>
            <a:endParaRPr lang="en-US" sz="2200" dirty="0"/>
          </a:p>
        </p:txBody>
      </p:sp>
    </p:spTree>
    <p:extLst>
      <p:ext uri="{BB962C8B-B14F-4D97-AF65-F5344CB8AC3E}">
        <p14:creationId xmlns:p14="http://schemas.microsoft.com/office/powerpoint/2010/main" val="89738512"/>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4"/>
          <p:cNvPicPr>
            <a:picLocks noChangeAspect="1" noChangeArrowheads="1"/>
          </p:cNvPicPr>
          <p:nvPr/>
        </p:nvPicPr>
        <p:blipFill>
          <a:blip r:embed="rId3" cstate="print"/>
          <a:srcRect b="23973"/>
          <a:stretch>
            <a:fillRect/>
          </a:stretch>
        </p:blipFill>
        <p:spPr bwMode="auto">
          <a:xfrm>
            <a:off x="1905000" y="857250"/>
            <a:ext cx="8382000" cy="5665788"/>
          </a:xfrm>
          <a:prstGeom prst="rect">
            <a:avLst/>
          </a:prstGeom>
          <a:noFill/>
          <a:ln w="9525">
            <a:noFill/>
            <a:miter lim="800000"/>
            <a:headEnd/>
            <a:tailEnd/>
          </a:ln>
        </p:spPr>
      </p:pic>
      <p:sp>
        <p:nvSpPr>
          <p:cNvPr id="3" name="TextBox 2"/>
          <p:cNvSpPr txBox="1"/>
          <p:nvPr/>
        </p:nvSpPr>
        <p:spPr>
          <a:xfrm>
            <a:off x="914400" y="228601"/>
            <a:ext cx="5181600" cy="369332"/>
          </a:xfrm>
          <a:prstGeom prst="rect">
            <a:avLst/>
          </a:prstGeom>
          <a:noFill/>
        </p:spPr>
        <p:txBody>
          <a:bodyPr wrap="square" rtlCol="1">
            <a:spAutoFit/>
          </a:bodyPr>
          <a:lstStyle/>
          <a:p>
            <a:r>
              <a:rPr lang="en-US" dirty="0" err="1"/>
              <a:t>Petechial</a:t>
            </a:r>
            <a:r>
              <a:rPr lang="en-US" dirty="0"/>
              <a:t> rash – small vessel vacuities … </a:t>
            </a:r>
            <a:r>
              <a:rPr lang="en-US" dirty="0" err="1"/>
              <a:t>ddx</a:t>
            </a:r>
            <a:r>
              <a:rPr lang="en-US" dirty="0"/>
              <a:t> </a:t>
            </a:r>
            <a:r>
              <a:rPr lang="en-US" dirty="0" err="1"/>
              <a:t>hsp</a:t>
            </a:r>
            <a:r>
              <a:rPr lang="en-US" dirty="0"/>
              <a:t> </a:t>
            </a:r>
            <a:endParaRPr lang="ar-JO" dirty="0"/>
          </a:p>
        </p:txBody>
      </p:sp>
    </p:spTree>
    <p:extLst>
      <p:ext uri="{BB962C8B-B14F-4D97-AF65-F5344CB8AC3E}">
        <p14:creationId xmlns:p14="http://schemas.microsoft.com/office/powerpoint/2010/main" val="1122498224"/>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JRMC Wound &amp; Hyperbaric Center patient, Nancy Bader, shares her story and fight against Scleroderma."/>
          <p:cNvPicPr>
            <a:picLocks noChangeAspect="1" noChangeArrowheads="1"/>
          </p:cNvPicPr>
          <p:nvPr/>
        </p:nvPicPr>
        <p:blipFill>
          <a:blip r:embed="rId3" cstate="print"/>
          <a:srcRect/>
          <a:stretch>
            <a:fillRect/>
          </a:stretch>
        </p:blipFill>
        <p:spPr bwMode="auto">
          <a:xfrm>
            <a:off x="0" y="3733800"/>
            <a:ext cx="5960533" cy="3124200"/>
          </a:xfrm>
          <a:prstGeom prst="rect">
            <a:avLst/>
          </a:prstGeom>
          <a:noFill/>
        </p:spPr>
      </p:pic>
      <p:pic>
        <p:nvPicPr>
          <p:cNvPr id="43012" name="Picture 4" descr="Image result for scleroderma face pictures"/>
          <p:cNvPicPr>
            <a:picLocks noChangeAspect="1" noChangeArrowheads="1"/>
          </p:cNvPicPr>
          <p:nvPr/>
        </p:nvPicPr>
        <p:blipFill>
          <a:blip r:embed="rId4" cstate="print"/>
          <a:srcRect/>
          <a:stretch>
            <a:fillRect/>
          </a:stretch>
        </p:blipFill>
        <p:spPr bwMode="auto">
          <a:xfrm>
            <a:off x="5994400" y="0"/>
            <a:ext cx="6197600" cy="6985000"/>
          </a:xfrm>
          <a:prstGeom prst="rect">
            <a:avLst/>
          </a:prstGeom>
          <a:noFill/>
        </p:spPr>
      </p:pic>
      <p:sp>
        <p:nvSpPr>
          <p:cNvPr id="6" name="TextBox 5"/>
          <p:cNvSpPr txBox="1"/>
          <p:nvPr/>
        </p:nvSpPr>
        <p:spPr>
          <a:xfrm>
            <a:off x="0" y="1"/>
            <a:ext cx="5892800" cy="3416320"/>
          </a:xfrm>
          <a:prstGeom prst="rect">
            <a:avLst/>
          </a:prstGeom>
          <a:noFill/>
        </p:spPr>
        <p:txBody>
          <a:bodyPr wrap="square" rtlCol="0">
            <a:spAutoFit/>
          </a:bodyPr>
          <a:lstStyle/>
          <a:p>
            <a:r>
              <a:rPr lang="en-US" dirty="0"/>
              <a:t>SYSTEMIC SCLEROSIS</a:t>
            </a:r>
          </a:p>
          <a:p>
            <a:r>
              <a:rPr lang="en-US" dirty="0"/>
              <a:t>Mask face , peaked nose , pursed mouth, shiny face (tight)</a:t>
            </a:r>
            <a:br>
              <a:rPr lang="en-US" dirty="0"/>
            </a:br>
            <a:r>
              <a:rPr lang="en-US" dirty="0"/>
              <a:t> Fixed flexion deformity of hands </a:t>
            </a:r>
          </a:p>
          <a:p>
            <a:r>
              <a:rPr lang="en-US" dirty="0">
                <a:solidFill>
                  <a:srgbClr val="FF0000"/>
                </a:solidFill>
              </a:rPr>
              <a:t>GIT involvement </a:t>
            </a:r>
            <a:r>
              <a:rPr lang="en-US" dirty="0"/>
              <a:t>is very important and must be </a:t>
            </a:r>
            <a:r>
              <a:rPr lang="en-US" dirty="0" err="1"/>
              <a:t>conidered</a:t>
            </a:r>
            <a:r>
              <a:rPr lang="en-US" dirty="0"/>
              <a:t> .</a:t>
            </a:r>
          </a:p>
          <a:p>
            <a:endParaRPr lang="en-US" dirty="0"/>
          </a:p>
          <a:p>
            <a:r>
              <a:rPr lang="en-US" dirty="0"/>
              <a:t>*for the generalized form order </a:t>
            </a:r>
            <a:r>
              <a:rPr lang="en-US" dirty="0">
                <a:solidFill>
                  <a:schemeClr val="tx2">
                    <a:lumMod val="60000"/>
                    <a:lumOff val="40000"/>
                  </a:schemeClr>
                </a:solidFill>
              </a:rPr>
              <a:t>anti scl-70 (antitopoisomerase1</a:t>
            </a:r>
            <a:r>
              <a:rPr lang="en-US" dirty="0"/>
              <a:t>),, development of interstitial lung disease </a:t>
            </a:r>
          </a:p>
          <a:p>
            <a:r>
              <a:rPr lang="en-US" dirty="0"/>
              <a:t> anti </a:t>
            </a:r>
            <a:r>
              <a:rPr lang="en-US" dirty="0" err="1"/>
              <a:t>jo</a:t>
            </a:r>
            <a:r>
              <a:rPr lang="en-US" dirty="0"/>
              <a:t> – lung </a:t>
            </a:r>
            <a:r>
              <a:rPr lang="en-US" dirty="0" err="1"/>
              <a:t>involvment</a:t>
            </a:r>
            <a:r>
              <a:rPr lang="en-US" dirty="0"/>
              <a:t> </a:t>
            </a:r>
          </a:p>
          <a:p>
            <a:r>
              <a:rPr lang="en-US" dirty="0"/>
              <a:t>For limited form : ANA  &gt; 90-95 +</a:t>
            </a:r>
            <a:r>
              <a:rPr lang="en-US" dirty="0" err="1"/>
              <a:t>ve</a:t>
            </a:r>
            <a:endParaRPr lang="en-US" dirty="0"/>
          </a:p>
          <a:p>
            <a:r>
              <a:rPr lang="en-US" dirty="0">
                <a:solidFill>
                  <a:srgbClr val="FF0000"/>
                </a:solidFill>
              </a:rPr>
              <a:t>PULMONARY HTN is common in it </a:t>
            </a:r>
          </a:p>
          <a:p>
            <a:endParaRPr lang="en-US" dirty="0"/>
          </a:p>
          <a:p>
            <a:endParaRPr lang="en-US" dirty="0"/>
          </a:p>
        </p:txBody>
      </p:sp>
    </p:spTree>
    <p:extLst>
      <p:ext uri="{BB962C8B-B14F-4D97-AF65-F5344CB8AC3E}">
        <p14:creationId xmlns:p14="http://schemas.microsoft.com/office/powerpoint/2010/main" val="190628829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09600" y="1143000"/>
            <a:ext cx="11074400" cy="1066800"/>
          </a:xfrm>
        </p:spPr>
        <p:txBody>
          <a:bodyPr>
            <a:noAutofit/>
          </a:bodyPr>
          <a:lstStyle/>
          <a:p>
            <a:r>
              <a:rPr lang="en-US" sz="4000" dirty="0"/>
              <a:t>Raynaud’s Phenomenon and Digital Ulcers (Pain at the tip of fingers)</a:t>
            </a:r>
            <a:br>
              <a:rPr lang="en-US" sz="4000" dirty="0"/>
            </a:br>
            <a:r>
              <a:rPr lang="en-US" sz="4000" dirty="0"/>
              <a:t>involves 2 fingers at least </a:t>
            </a:r>
          </a:p>
        </p:txBody>
      </p:sp>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3199" y="3505200"/>
            <a:ext cx="5971661" cy="2942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808" b="6215"/>
          <a:stretch/>
        </p:blipFill>
        <p:spPr bwMode="auto">
          <a:xfrm>
            <a:off x="6404267" y="3505201"/>
            <a:ext cx="5076533" cy="28993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598102505"/>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609600"/>
          </a:xfrm>
        </p:spPr>
        <p:txBody>
          <a:bodyPr>
            <a:normAutofit fontScale="90000"/>
          </a:bodyPr>
          <a:lstStyle/>
          <a:p>
            <a:r>
              <a:rPr lang="en-US" dirty="0" err="1"/>
              <a:t>Dermatomyositis</a:t>
            </a:r>
            <a:endParaRPr lang="en-US" dirty="0"/>
          </a:p>
        </p:txBody>
      </p:sp>
      <p:pic>
        <p:nvPicPr>
          <p:cNvPr id="33794" name="Picture 2"/>
          <p:cNvPicPr>
            <a:picLocks noChangeAspect="1" noChangeArrowheads="1"/>
          </p:cNvPicPr>
          <p:nvPr/>
        </p:nvPicPr>
        <p:blipFill>
          <a:blip r:embed="rId3" cstate="print"/>
          <a:srcRect/>
          <a:stretch>
            <a:fillRect/>
          </a:stretch>
        </p:blipFill>
        <p:spPr bwMode="auto">
          <a:xfrm>
            <a:off x="5080000" y="1219200"/>
            <a:ext cx="7112000" cy="4953000"/>
          </a:xfrm>
          <a:prstGeom prst="rect">
            <a:avLst/>
          </a:prstGeom>
          <a:noFill/>
          <a:ln w="9525">
            <a:noFill/>
            <a:miter lim="800000"/>
            <a:headEnd/>
            <a:tailEnd/>
          </a:ln>
          <a:effectLst/>
        </p:spPr>
      </p:pic>
      <p:sp>
        <p:nvSpPr>
          <p:cNvPr id="5" name="TextBox 4"/>
          <p:cNvSpPr txBox="1"/>
          <p:nvPr/>
        </p:nvSpPr>
        <p:spPr>
          <a:xfrm>
            <a:off x="0" y="685800"/>
            <a:ext cx="4775200" cy="4401205"/>
          </a:xfrm>
          <a:prstGeom prst="rect">
            <a:avLst/>
          </a:prstGeom>
          <a:noFill/>
        </p:spPr>
        <p:txBody>
          <a:bodyPr wrap="square" rtlCol="0">
            <a:spAutoFit/>
          </a:bodyPr>
          <a:lstStyle/>
          <a:p>
            <a:r>
              <a:rPr lang="en-US" sz="2000" dirty="0"/>
              <a:t>*heliotrope rash </a:t>
            </a:r>
          </a:p>
          <a:p>
            <a:r>
              <a:rPr lang="en-US" sz="2000" dirty="0" err="1"/>
              <a:t>Gottron’s</a:t>
            </a:r>
            <a:r>
              <a:rPr lang="en-US" sz="2000" dirty="0"/>
              <a:t> papules – in the hands </a:t>
            </a:r>
          </a:p>
          <a:p>
            <a:r>
              <a:rPr lang="en-US" sz="2000" dirty="0"/>
              <a:t>Very bad prognosis </a:t>
            </a:r>
          </a:p>
          <a:p>
            <a:r>
              <a:rPr lang="en-US" sz="2000" dirty="0"/>
              <a:t>What to order ?</a:t>
            </a:r>
          </a:p>
          <a:p>
            <a:r>
              <a:rPr lang="en-US" sz="2000" dirty="0"/>
              <a:t>-enzymes : CPK ,</a:t>
            </a:r>
            <a:r>
              <a:rPr lang="en-US" sz="2000" dirty="0" err="1"/>
              <a:t>Aldolase</a:t>
            </a:r>
            <a:r>
              <a:rPr lang="en-US" sz="2000" dirty="0"/>
              <a:t> </a:t>
            </a:r>
          </a:p>
          <a:p>
            <a:r>
              <a:rPr lang="en-US" sz="2000" dirty="0"/>
              <a:t>-EMG</a:t>
            </a:r>
          </a:p>
          <a:p>
            <a:r>
              <a:rPr lang="en-US" sz="2000" dirty="0"/>
              <a:t>-muscle biopsy (from the weakest muscle ) we take it from the weakest or after MRI choose </a:t>
            </a:r>
            <a:r>
              <a:rPr lang="en-US" sz="2000" dirty="0" err="1"/>
              <a:t>th</a:t>
            </a:r>
            <a:r>
              <a:rPr lang="en-US" sz="2000" dirty="0"/>
              <a:t> inflamed </a:t>
            </a:r>
            <a:r>
              <a:rPr lang="en-US" sz="2000" dirty="0" err="1"/>
              <a:t>mucsle</a:t>
            </a:r>
            <a:r>
              <a:rPr lang="en-US" sz="2000" dirty="0"/>
              <a:t> </a:t>
            </a:r>
          </a:p>
          <a:p>
            <a:endParaRPr lang="en-US" sz="2000" dirty="0"/>
          </a:p>
          <a:p>
            <a:endParaRPr lang="en-US" sz="2000" dirty="0"/>
          </a:p>
          <a:p>
            <a:r>
              <a:rPr lang="en-US" sz="2000" dirty="0"/>
              <a:t>*in any female patient &gt; 40 years old , with </a:t>
            </a:r>
            <a:r>
              <a:rPr lang="en-US" sz="2000" dirty="0" err="1"/>
              <a:t>dermatomyositis</a:t>
            </a:r>
            <a:r>
              <a:rPr lang="en-US" sz="2000" dirty="0"/>
              <a:t> think also in the </a:t>
            </a:r>
            <a:r>
              <a:rPr lang="en-US" sz="2000" dirty="0">
                <a:solidFill>
                  <a:srgbClr val="FF0000"/>
                </a:solidFill>
              </a:rPr>
              <a:t>possibility of malignancy. </a:t>
            </a:r>
          </a:p>
        </p:txBody>
      </p:sp>
      <p:sp>
        <p:nvSpPr>
          <p:cNvPr id="6" name="Rectangle 5"/>
          <p:cNvSpPr/>
          <p:nvPr/>
        </p:nvSpPr>
        <p:spPr>
          <a:xfrm>
            <a:off x="3657600" y="1600201"/>
            <a:ext cx="6035720" cy="461665"/>
          </a:xfrm>
          <a:prstGeom prst="rect">
            <a:avLst/>
          </a:prstGeom>
        </p:spPr>
        <p:txBody>
          <a:bodyPr wrap="square">
            <a:spAutoFit/>
          </a:bodyPr>
          <a:lstStyle/>
          <a:p>
            <a:r>
              <a:rPr lang="en-US" sz="2400" b="1" dirty="0">
                <a:solidFill>
                  <a:srgbClr val="FF0000"/>
                </a:solidFill>
              </a:rPr>
              <a:t>how can we diagnose </a:t>
            </a:r>
            <a:r>
              <a:rPr lang="en-US" sz="2400" b="1" dirty="0" err="1">
                <a:solidFill>
                  <a:srgbClr val="FF0000"/>
                </a:solidFill>
              </a:rPr>
              <a:t>dermatomyocytis</a:t>
            </a:r>
            <a:r>
              <a:rPr lang="en-US" sz="2400" b="1" dirty="0">
                <a:solidFill>
                  <a:srgbClr val="FF0000"/>
                </a:solidFill>
              </a:rPr>
              <a:t>  ? </a:t>
            </a:r>
            <a:endParaRPr lang="ar-JO" sz="2400" b="1" dirty="0">
              <a:solidFill>
                <a:srgbClr val="FF0000"/>
              </a:solidFill>
            </a:endParaRPr>
          </a:p>
        </p:txBody>
      </p:sp>
    </p:spTree>
    <p:extLst>
      <p:ext uri="{BB962C8B-B14F-4D97-AF65-F5344CB8AC3E}">
        <p14:creationId xmlns:p14="http://schemas.microsoft.com/office/powerpoint/2010/main" val="2143451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19177" y="2869835"/>
            <a:ext cx="10972800" cy="3298371"/>
          </a:xfrm>
        </p:spPr>
        <p:txBody>
          <a:bodyPr>
            <a:normAutofit/>
          </a:bodyPr>
          <a:lstStyle/>
          <a:p>
            <a:pPr marL="0" indent="0" algn="ctr">
              <a:buNone/>
            </a:pPr>
            <a:r>
              <a:rPr lang="en-US" sz="5400" b="1" dirty="0">
                <a:solidFill>
                  <a:srgbClr val="FF0000"/>
                </a:solidFill>
              </a:rPr>
              <a:t>4</a:t>
            </a:r>
            <a:r>
              <a:rPr lang="en-US" sz="5400" b="1" dirty="0" smtClean="0">
                <a:solidFill>
                  <a:srgbClr val="FF0000"/>
                </a:solidFill>
              </a:rPr>
              <a:t>. </a:t>
            </a:r>
            <a:r>
              <a:rPr lang="en-US" sz="5400" b="1" dirty="0" err="1" smtClean="0">
                <a:solidFill>
                  <a:srgbClr val="FF0000"/>
                </a:solidFill>
              </a:rPr>
              <a:t>Dr.waleed</a:t>
            </a:r>
            <a:r>
              <a:rPr lang="en-US" sz="5400" b="1" dirty="0" smtClean="0">
                <a:solidFill>
                  <a:srgbClr val="FF0000"/>
                </a:solidFill>
              </a:rPr>
              <a:t> cases : </a:t>
            </a:r>
            <a:endParaRPr lang="en-US" sz="5400" b="1" dirty="0">
              <a:solidFill>
                <a:srgbClr val="FF0000"/>
              </a:solidFill>
            </a:endParaRPr>
          </a:p>
        </p:txBody>
      </p:sp>
    </p:spTree>
    <p:extLst>
      <p:ext uri="{BB962C8B-B14F-4D97-AF65-F5344CB8AC3E}">
        <p14:creationId xmlns:p14="http://schemas.microsoft.com/office/powerpoint/2010/main" val="376203540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609600" y="4589490"/>
            <a:ext cx="10972800" cy="1839907"/>
          </a:xfrm>
        </p:spPr>
        <p:txBody>
          <a:bodyPr>
            <a:normAutofit/>
          </a:bodyPr>
          <a:lstStyle/>
          <a:p>
            <a:pPr algn="just"/>
            <a:r>
              <a:rPr lang="en-US" sz="1600" b="1" dirty="0" smtClean="0"/>
              <a:t>Summary: Young female, both small &amp; large joint (swelling and pain), symmetrical and poly </a:t>
            </a:r>
          </a:p>
          <a:p>
            <a:pPr algn="just"/>
            <a:r>
              <a:rPr lang="en-US" sz="1600" b="1" dirty="0" smtClean="0"/>
              <a:t>Morning stiffness more than 60 min</a:t>
            </a:r>
          </a:p>
          <a:p>
            <a:pPr algn="just"/>
            <a:r>
              <a:rPr lang="en-US" sz="1600" b="1" dirty="0" smtClean="0"/>
              <a:t>Fever &amp; weight loss</a:t>
            </a:r>
            <a:endParaRPr lang="en-US" sz="1600" b="1" dirty="0"/>
          </a:p>
        </p:txBody>
      </p:sp>
      <p:pic>
        <p:nvPicPr>
          <p:cNvPr id="1026" name="Picture 2" descr="https://scontent.famm6-1.fna.fbcdn.net/v/t1.15752-9/93404365_236699511024157_4983047024191471616_n.jpg?_nc_cat=103&amp;_nc_sid=b96e70&amp;_nc_oc=AQlJ7wmqK31Uj83BZuveITkmHCkVbG6inTpl-9VhsPVoKn9F418gjPN5WZQz8fwiaV0&amp;_nc_ht=scontent.famm6-1.fna&amp;oh=c36a002ae824cb9cd8a4abc9d6d2221e&amp;oe=5EBC5C9F"/>
          <p:cNvPicPr>
            <a:picLocks noChangeAspect="1" noChangeArrowheads="1"/>
          </p:cNvPicPr>
          <p:nvPr/>
        </p:nvPicPr>
        <p:blipFill>
          <a:blip r:embed="rId2"/>
          <a:srcRect l="13021" t="34424" r="12760" b="34448"/>
          <a:stretch>
            <a:fillRect/>
          </a:stretch>
        </p:blipFill>
        <p:spPr bwMode="auto">
          <a:xfrm>
            <a:off x="2329254" y="188640"/>
            <a:ext cx="7905805" cy="4421010"/>
          </a:xfrm>
          <a:prstGeom prst="rect">
            <a:avLst/>
          </a:prstGeom>
          <a:noFill/>
        </p:spPr>
      </p:pic>
    </p:spTree>
    <p:extLst>
      <p:ext uri="{BB962C8B-B14F-4D97-AF65-F5344CB8AC3E}">
        <p14:creationId xmlns:p14="http://schemas.microsoft.com/office/powerpoint/2010/main" val="398404011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241945" y="2756848"/>
            <a:ext cx="10285055" cy="2887298"/>
          </a:xfrm>
        </p:spPr>
        <p:txBody>
          <a:bodyPr/>
          <a:lstStyle/>
          <a:p>
            <a:r>
              <a:rPr lang="en-US" b="1" dirty="0" smtClean="0"/>
              <a:t>1</a:t>
            </a:r>
            <a:r>
              <a:rPr lang="en-US" b="1" baseline="30000" dirty="0" smtClean="0"/>
              <a:t>st</a:t>
            </a:r>
            <a:r>
              <a:rPr lang="en-US" b="1" dirty="0" smtClean="0"/>
              <a:t> line of </a:t>
            </a:r>
            <a:r>
              <a:rPr lang="en-US" b="1" dirty="0" err="1" smtClean="0"/>
              <a:t>Ttx</a:t>
            </a:r>
            <a:r>
              <a:rPr lang="en-US" b="1" dirty="0" smtClean="0"/>
              <a:t> is naproxen(NSAID) since the history is 2wk and we need to confirm the diagnosis and do workup as CBC &amp; KFT</a:t>
            </a:r>
            <a:endParaRPr lang="en-US" b="1" dirty="0"/>
          </a:p>
        </p:txBody>
      </p:sp>
    </p:spTree>
    <p:extLst>
      <p:ext uri="{BB962C8B-B14F-4D97-AF65-F5344CB8AC3E}">
        <p14:creationId xmlns:p14="http://schemas.microsoft.com/office/powerpoint/2010/main" val="245713545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623392" y="980729"/>
            <a:ext cx="10972800" cy="5554683"/>
          </a:xfrm>
        </p:spPr>
        <p:txBody>
          <a:bodyPr/>
          <a:lstStyle/>
          <a:p>
            <a:pPr algn="just"/>
            <a:r>
              <a:rPr lang="en-US" b="1" dirty="0" smtClean="0"/>
              <a:t>Most likely </a:t>
            </a:r>
            <a:r>
              <a:rPr lang="en-US" b="1" dirty="0" smtClean="0">
                <a:sym typeface="Wingdings"/>
              </a:rPr>
              <a:t> RA</a:t>
            </a:r>
          </a:p>
          <a:p>
            <a:pPr algn="just"/>
            <a:r>
              <a:rPr lang="en-US" b="1" dirty="0" smtClean="0">
                <a:sym typeface="Wingdings"/>
              </a:rPr>
              <a:t>Not psoriatic: no DIP involvement, no nail change or skin manifestation</a:t>
            </a:r>
          </a:p>
          <a:p>
            <a:pPr algn="just"/>
            <a:r>
              <a:rPr lang="en-US" b="1" dirty="0" smtClean="0">
                <a:sym typeface="Wingdings"/>
              </a:rPr>
              <a:t>Not lupus: no rash or any other manifestation, age ( lupus in teenage age and early 20’s ), morning stiffness in lupus not significant (5-10 min) </a:t>
            </a:r>
          </a:p>
          <a:p>
            <a:pPr algn="just"/>
            <a:r>
              <a:rPr lang="en-US" b="1" dirty="0" smtClean="0">
                <a:sym typeface="Wingdings"/>
              </a:rPr>
              <a:t>Not viral: has no morning stiffness </a:t>
            </a:r>
          </a:p>
          <a:p>
            <a:pPr algn="just"/>
            <a:r>
              <a:rPr lang="en-US" b="1" dirty="0" smtClean="0">
                <a:sym typeface="Wingdings"/>
              </a:rPr>
              <a:t>Not ARF: large joint/migratory, age (5-15) </a:t>
            </a:r>
          </a:p>
          <a:p>
            <a:pPr algn="just"/>
            <a:endParaRPr lang="en-US" dirty="0" smtClean="0">
              <a:sym typeface="Wingdings"/>
            </a:endParaRPr>
          </a:p>
          <a:p>
            <a:pPr algn="just"/>
            <a:endParaRPr lang="en-US" dirty="0" smtClean="0">
              <a:sym typeface="Wingdings"/>
            </a:endParaRPr>
          </a:p>
        </p:txBody>
      </p:sp>
    </p:spTree>
    <p:extLst>
      <p:ext uri="{BB962C8B-B14F-4D97-AF65-F5344CB8AC3E}">
        <p14:creationId xmlns:p14="http://schemas.microsoft.com/office/powerpoint/2010/main" val="16330675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153342-FA66-4FEF-B926-C24280AB35CE}"/>
              </a:ext>
            </a:extLst>
          </p:cNvPr>
          <p:cNvSpPr>
            <a:spLocks noGrp="1"/>
          </p:cNvSpPr>
          <p:nvPr>
            <p:ph type="title"/>
          </p:nvPr>
        </p:nvSpPr>
        <p:spPr/>
        <p:txBody>
          <a:bodyPr/>
          <a:lstStyle/>
          <a:p>
            <a:r>
              <a:rPr lang="en-US" dirty="0"/>
              <a:t>Indication for dialysis on AKF </a:t>
            </a:r>
          </a:p>
        </p:txBody>
      </p:sp>
      <p:sp>
        <p:nvSpPr>
          <p:cNvPr id="3" name="TextBox 2">
            <a:extLst>
              <a:ext uri="{FF2B5EF4-FFF2-40B4-BE49-F238E27FC236}">
                <a16:creationId xmlns:a16="http://schemas.microsoft.com/office/drawing/2014/main" xmlns="" id="{CCFE460B-5058-4E8A-AD0E-F1FFC151A4C1}"/>
              </a:ext>
            </a:extLst>
          </p:cNvPr>
          <p:cNvSpPr txBox="1"/>
          <p:nvPr/>
        </p:nvSpPr>
        <p:spPr>
          <a:xfrm>
            <a:off x="2475914" y="2757268"/>
            <a:ext cx="6358597" cy="3170099"/>
          </a:xfrm>
          <a:prstGeom prst="rect">
            <a:avLst/>
          </a:prstGeom>
          <a:noFill/>
        </p:spPr>
        <p:txBody>
          <a:bodyPr wrap="square" rtlCol="0">
            <a:spAutoFit/>
          </a:bodyPr>
          <a:lstStyle/>
          <a:p>
            <a:r>
              <a:rPr lang="en-US" sz="4000" dirty="0"/>
              <a:t>1- metabolic acidosis </a:t>
            </a:r>
          </a:p>
          <a:p>
            <a:endParaRPr lang="en-US" sz="4000" dirty="0"/>
          </a:p>
          <a:p>
            <a:r>
              <a:rPr lang="en-US" sz="4000" dirty="0"/>
              <a:t>2- hyperkalemia </a:t>
            </a:r>
          </a:p>
          <a:p>
            <a:endParaRPr lang="en-US" sz="4000" dirty="0"/>
          </a:p>
          <a:p>
            <a:r>
              <a:rPr lang="en-US" sz="4000" dirty="0"/>
              <a:t>3- uremic patient </a:t>
            </a:r>
          </a:p>
        </p:txBody>
      </p:sp>
    </p:spTree>
    <p:extLst>
      <p:ext uri="{BB962C8B-B14F-4D97-AF65-F5344CB8AC3E}">
        <p14:creationId xmlns:p14="http://schemas.microsoft.com/office/powerpoint/2010/main" val="1012224938"/>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896824" y="1651380"/>
            <a:ext cx="5476681" cy="4026090"/>
          </a:xfrm>
        </p:spPr>
        <p:txBody>
          <a:bodyPr>
            <a:normAutofit fontScale="32500" lnSpcReduction="20000"/>
          </a:bodyPr>
          <a:lstStyle/>
          <a:p>
            <a:r>
              <a:rPr lang="en-US" sz="11200" b="1" dirty="0" smtClean="0"/>
              <a:t>Hand </a:t>
            </a:r>
            <a:r>
              <a:rPr lang="en-US" sz="11200" b="1" dirty="0" err="1" smtClean="0"/>
              <a:t>Xray</a:t>
            </a:r>
            <a:r>
              <a:rPr lang="en-US" sz="11200" b="1" dirty="0" smtClean="0"/>
              <a:t>: </a:t>
            </a:r>
          </a:p>
          <a:p>
            <a:endParaRPr lang="en-US" sz="11200" b="1" dirty="0" smtClean="0"/>
          </a:p>
          <a:p>
            <a:pPr>
              <a:buNone/>
            </a:pPr>
            <a:r>
              <a:rPr lang="en-US" sz="11200" b="1" dirty="0" smtClean="0"/>
              <a:t>1- erosion </a:t>
            </a:r>
          </a:p>
          <a:p>
            <a:pPr>
              <a:buNone/>
            </a:pPr>
            <a:r>
              <a:rPr lang="en-US" sz="11200" b="1" dirty="0" smtClean="0"/>
              <a:t>2- narrowing of joint space</a:t>
            </a:r>
          </a:p>
          <a:p>
            <a:pPr>
              <a:buNone/>
            </a:pPr>
            <a:r>
              <a:rPr lang="en-US" sz="11200" b="1" dirty="0" smtClean="0"/>
              <a:t>3- periarticular osteopenia </a:t>
            </a:r>
          </a:p>
          <a:p>
            <a:pPr>
              <a:buNone/>
            </a:pPr>
            <a:r>
              <a:rPr lang="en-US" sz="11200" b="1" dirty="0" smtClean="0"/>
              <a:t>4- soft tissue swelling</a:t>
            </a:r>
          </a:p>
          <a:p>
            <a:pPr>
              <a:buNone/>
            </a:pPr>
            <a:endParaRPr lang="en-US" b="1" dirty="0"/>
          </a:p>
        </p:txBody>
      </p:sp>
      <p:pic>
        <p:nvPicPr>
          <p:cNvPr id="19458" name="Picture 2" descr="https://scontent.famm6-1.fna.fbcdn.net/v/t1.15752-9/93256808_260697875063635_2199623898138411008_n.jpg?_nc_cat=107&amp;_nc_sid=b96e70&amp;_nc_oc=AQlN5LtVxoWmvxNq_v2Fi0ZguFnT-JeBAVvTXBme9LMDspN9ugEam3xBFYLyJy082gQ&amp;_nc_ht=scontent.famm6-1.fna&amp;oh=d7de135b56d281f8d77622b486505b45&amp;oe=5EBD378F"/>
          <p:cNvPicPr>
            <a:picLocks noChangeAspect="1" noChangeArrowheads="1"/>
          </p:cNvPicPr>
          <p:nvPr/>
        </p:nvPicPr>
        <p:blipFill>
          <a:blip r:embed="rId2"/>
          <a:srcRect l="13556" t="35148" r="13527" b="34456"/>
          <a:stretch>
            <a:fillRect/>
          </a:stretch>
        </p:blipFill>
        <p:spPr bwMode="auto">
          <a:xfrm>
            <a:off x="5327915" y="1412776"/>
            <a:ext cx="6953299" cy="3864668"/>
          </a:xfrm>
          <a:prstGeom prst="rect">
            <a:avLst/>
          </a:prstGeom>
          <a:noFill/>
        </p:spPr>
      </p:pic>
    </p:spTree>
    <p:extLst>
      <p:ext uri="{BB962C8B-B14F-4D97-AF65-F5344CB8AC3E}">
        <p14:creationId xmlns:p14="http://schemas.microsoft.com/office/powerpoint/2010/main" val="1029320630"/>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623392" y="4621217"/>
            <a:ext cx="10972800" cy="1370051"/>
          </a:xfrm>
        </p:spPr>
        <p:txBody>
          <a:bodyPr>
            <a:normAutofit fontScale="92500" lnSpcReduction="10000"/>
          </a:bodyPr>
          <a:lstStyle/>
          <a:p>
            <a:r>
              <a:rPr lang="en-US" b="1" dirty="0" smtClean="0"/>
              <a:t>Elevated ANA ( +</a:t>
            </a:r>
            <a:r>
              <a:rPr lang="en-US" b="1" dirty="0" err="1" smtClean="0"/>
              <a:t>ve</a:t>
            </a:r>
            <a:r>
              <a:rPr lang="en-US" b="1" dirty="0" smtClean="0"/>
              <a:t> in 1/3 of Ra )</a:t>
            </a:r>
          </a:p>
          <a:p>
            <a:r>
              <a:rPr lang="en-US" b="1" dirty="0" smtClean="0"/>
              <a:t>Elevated RF, ESR, CCP</a:t>
            </a:r>
          </a:p>
          <a:p>
            <a:r>
              <a:rPr lang="en-US" b="1" dirty="0" smtClean="0"/>
              <a:t>Thrombocytosis </a:t>
            </a:r>
          </a:p>
        </p:txBody>
      </p:sp>
      <p:pic>
        <p:nvPicPr>
          <p:cNvPr id="17410" name="Picture 2" descr="https://scontent.famm6-1.fna.fbcdn.net/v/t1.15752-9/93426669_220349826050314_7076073832657715200_n.jpg?_nc_cat=102&amp;_nc_sid=b96e70&amp;_nc_oc=AQnUlBOJcZZLvpPhsTP2RSYX5vyoNAQdMUYqdE3YWTswGpSumsRVyQWtygBjTTEWTxA&amp;_nc_ht=scontent.famm6-1.fna&amp;oh=703532714c9630940f1ddcde66233800&amp;oe=5EBA8FF3"/>
          <p:cNvPicPr>
            <a:picLocks noChangeAspect="1" noChangeArrowheads="1"/>
          </p:cNvPicPr>
          <p:nvPr/>
        </p:nvPicPr>
        <p:blipFill>
          <a:blip r:embed="rId2"/>
          <a:srcRect l="12905" t="35880" r="12876" b="34823"/>
          <a:stretch>
            <a:fillRect/>
          </a:stretch>
        </p:blipFill>
        <p:spPr bwMode="auto">
          <a:xfrm>
            <a:off x="2381225" y="620688"/>
            <a:ext cx="7601004" cy="4000528"/>
          </a:xfrm>
          <a:prstGeom prst="rect">
            <a:avLst/>
          </a:prstGeom>
          <a:noFill/>
        </p:spPr>
      </p:pic>
    </p:spTree>
    <p:extLst>
      <p:ext uri="{BB962C8B-B14F-4D97-AF65-F5344CB8AC3E}">
        <p14:creationId xmlns:p14="http://schemas.microsoft.com/office/powerpoint/2010/main" val="279351119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609600" y="5085185"/>
            <a:ext cx="10972800" cy="1040979"/>
          </a:xfrm>
        </p:spPr>
        <p:txBody>
          <a:bodyPr/>
          <a:lstStyle/>
          <a:p>
            <a:r>
              <a:rPr lang="en-US" b="1" dirty="0" smtClean="0"/>
              <a:t>Glove appearance due to entire hand swelling</a:t>
            </a:r>
          </a:p>
          <a:p>
            <a:r>
              <a:rPr lang="en-US" b="1" dirty="0" smtClean="0"/>
              <a:t>Main joint swelling PIPs </a:t>
            </a:r>
            <a:endParaRPr lang="en-US" b="1" dirty="0"/>
          </a:p>
        </p:txBody>
      </p:sp>
      <p:pic>
        <p:nvPicPr>
          <p:cNvPr id="6146" name="Picture 2" descr="https://scontent.famm6-1.fna.fbcdn.net/v/t1.15752-9/93407183_268698934134504_566155712716079104_n.jpg?_nc_cat=106&amp;_nc_sid=b96e70&amp;_nc_oc=AQkFeIJjyi1sqUjF2EtknJdB5T6iS00HzB3Vkp_LeX1CToQyt30Q4emi9fMUTmIlYlE&amp;_nc_ht=scontent.famm6-1.fna&amp;oh=4027614a80d7bc6326e1215a1e4d9494&amp;oe=5EBC519D"/>
          <p:cNvPicPr>
            <a:picLocks noChangeAspect="1" noChangeArrowheads="1"/>
          </p:cNvPicPr>
          <p:nvPr/>
        </p:nvPicPr>
        <p:blipFill>
          <a:blip r:embed="rId2"/>
          <a:srcRect l="13556" t="34782" r="14178" b="34456"/>
          <a:stretch>
            <a:fillRect/>
          </a:stretch>
        </p:blipFill>
        <p:spPr bwMode="auto">
          <a:xfrm>
            <a:off x="2030991" y="548680"/>
            <a:ext cx="7929619" cy="4500594"/>
          </a:xfrm>
          <a:prstGeom prst="rect">
            <a:avLst/>
          </a:prstGeom>
          <a:noFill/>
        </p:spPr>
      </p:pic>
    </p:spTree>
    <p:extLst>
      <p:ext uri="{BB962C8B-B14F-4D97-AF65-F5344CB8AC3E}">
        <p14:creationId xmlns:p14="http://schemas.microsoft.com/office/powerpoint/2010/main" val="251613471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73355" y="4506893"/>
            <a:ext cx="10972800" cy="1411279"/>
          </a:xfrm>
        </p:spPr>
        <p:txBody>
          <a:bodyPr>
            <a:normAutofit/>
          </a:bodyPr>
          <a:lstStyle/>
          <a:p>
            <a:pPr algn="just"/>
            <a:r>
              <a:rPr lang="en-US" sz="2400" dirty="0" smtClean="0"/>
              <a:t>Next therapy: combination ( methotrexate + hydroxychloroquine + salazopyrine ) as changes have started</a:t>
            </a:r>
          </a:p>
        </p:txBody>
      </p:sp>
      <p:pic>
        <p:nvPicPr>
          <p:cNvPr id="20482" name="Picture 2" descr="https://scontent.famm6-1.fna.fbcdn.net/v/t1.15752-9/93868885_234275940984913_6552620424260222976_n.jpg?_nc_cat=110&amp;_nc_sid=b96e70&amp;_nc_oc=AQmu5Zuv-0blpKZfnlMf3-kPl2M6ZRYnXv_RRuQfAbtfqnQUYHAftl9lODoRr20p2wc&amp;_nc_ht=scontent.famm6-1.fna&amp;oh=36180c4e80eb3460d6059f2438d79185&amp;oe=5EBC9436"/>
          <p:cNvPicPr>
            <a:picLocks noChangeAspect="1" noChangeArrowheads="1"/>
          </p:cNvPicPr>
          <p:nvPr/>
        </p:nvPicPr>
        <p:blipFill>
          <a:blip r:embed="rId2"/>
          <a:srcRect l="12905" t="35880" r="14178" b="35189"/>
          <a:stretch>
            <a:fillRect/>
          </a:stretch>
        </p:blipFill>
        <p:spPr bwMode="auto">
          <a:xfrm>
            <a:off x="2639614" y="1052736"/>
            <a:ext cx="7157063" cy="3240360"/>
          </a:xfrm>
          <a:prstGeom prst="rect">
            <a:avLst/>
          </a:prstGeom>
          <a:noFill/>
        </p:spPr>
      </p:pic>
    </p:spTree>
    <p:extLst>
      <p:ext uri="{BB962C8B-B14F-4D97-AF65-F5344CB8AC3E}">
        <p14:creationId xmlns:p14="http://schemas.microsoft.com/office/powerpoint/2010/main" val="2090710777"/>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501254" y="2564905"/>
            <a:ext cx="9806906" cy="1339841"/>
          </a:xfrm>
        </p:spPr>
        <p:txBody>
          <a:bodyPr>
            <a:noAutofit/>
          </a:bodyPr>
          <a:lstStyle/>
          <a:p>
            <a:r>
              <a:rPr lang="en-US" sz="2000" b="1" dirty="0" smtClean="0"/>
              <a:t>Deformity: </a:t>
            </a:r>
          </a:p>
          <a:p>
            <a:endParaRPr lang="en-US" sz="2000" b="1" dirty="0" smtClean="0"/>
          </a:p>
          <a:p>
            <a:pPr>
              <a:buNone/>
            </a:pPr>
            <a:r>
              <a:rPr lang="en-US" sz="2000" b="1" dirty="0" smtClean="0"/>
              <a:t>1- ulnar deviation </a:t>
            </a:r>
          </a:p>
          <a:p>
            <a:pPr>
              <a:buNone/>
            </a:pPr>
            <a:r>
              <a:rPr lang="en-US" sz="2000" b="1" dirty="0" smtClean="0"/>
              <a:t>2- swan neck </a:t>
            </a:r>
          </a:p>
          <a:p>
            <a:pPr>
              <a:buNone/>
            </a:pPr>
            <a:r>
              <a:rPr lang="en-US" sz="2000" b="1" dirty="0" smtClean="0"/>
              <a:t>3- nicotine stains</a:t>
            </a:r>
            <a:endParaRPr lang="en-US" sz="2000" b="1" dirty="0"/>
          </a:p>
        </p:txBody>
      </p:sp>
      <p:pic>
        <p:nvPicPr>
          <p:cNvPr id="21506" name="Picture 2" descr="https://scontent.famm6-1.fna.fbcdn.net/v/t1.15752-9/93361875_219540915989089_5265527323897102336_n.jpg?_nc_cat=106&amp;_nc_sid=b96e70&amp;_nc_oc=AQnFKgsxwSCSwsdCn79y0cxJDvjBxlgmBc0j0usI2npBCTc0ul2JNohkvkg8dcB3OrU&amp;_nc_ht=scontent.famm6-1.fna&amp;oh=a959acfc1931cae0b29c681788187eee&amp;oe=5EBD914F"/>
          <p:cNvPicPr>
            <a:picLocks noChangeAspect="1" noChangeArrowheads="1"/>
          </p:cNvPicPr>
          <p:nvPr/>
        </p:nvPicPr>
        <p:blipFill>
          <a:blip r:embed="rId2"/>
          <a:srcRect l="13556" t="35514" r="13527" b="34823"/>
          <a:stretch>
            <a:fillRect/>
          </a:stretch>
        </p:blipFill>
        <p:spPr bwMode="auto">
          <a:xfrm>
            <a:off x="4386557" y="1700808"/>
            <a:ext cx="7239051" cy="3926539"/>
          </a:xfrm>
          <a:prstGeom prst="rect">
            <a:avLst/>
          </a:prstGeom>
          <a:noFill/>
        </p:spPr>
      </p:pic>
    </p:spTree>
    <p:extLst>
      <p:ext uri="{BB962C8B-B14F-4D97-AF65-F5344CB8AC3E}">
        <p14:creationId xmlns:p14="http://schemas.microsoft.com/office/powerpoint/2010/main" val="3393528215"/>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623392" y="4523559"/>
            <a:ext cx="10972800" cy="2054221"/>
          </a:xfrm>
        </p:spPr>
        <p:txBody>
          <a:bodyPr>
            <a:normAutofit/>
          </a:bodyPr>
          <a:lstStyle/>
          <a:p>
            <a:r>
              <a:rPr lang="en-US" sz="2400" b="1" dirty="0" smtClean="0"/>
              <a:t>18 months later </a:t>
            </a:r>
            <a:r>
              <a:rPr lang="en-US" sz="2400" b="1" dirty="0" smtClean="0">
                <a:sym typeface="Wingdings"/>
              </a:rPr>
              <a:t> ILD (fibrosis)</a:t>
            </a:r>
          </a:p>
          <a:p>
            <a:endParaRPr lang="en-US" sz="2400" b="1" dirty="0">
              <a:sym typeface="Wingdings"/>
            </a:endParaRPr>
          </a:p>
          <a:p>
            <a:r>
              <a:rPr lang="en-US" sz="2400" b="1" dirty="0" smtClean="0">
                <a:sym typeface="Wingdings"/>
              </a:rPr>
              <a:t>Bronchiactasis: biphasic crackles that are coarse</a:t>
            </a:r>
            <a:endParaRPr lang="en-US" sz="2400" b="1" dirty="0"/>
          </a:p>
        </p:txBody>
      </p:sp>
      <p:pic>
        <p:nvPicPr>
          <p:cNvPr id="22530" name="Picture 2" descr="https://scontent.famm6-1.fna.fbcdn.net/v/t1.15752-9/93662009_239359517421853_578389033705537536_n.jpg?_nc_cat=102&amp;_nc_sid=b96e70&amp;_nc_oc=AQmy5zoYQ099MtaHleEpbI8DdburIOgiNnjvdFDT3Fk5iUxIXwHTvQTB_2I_cgthhM8&amp;_nc_ht=scontent.famm6-1.fna&amp;oh=068c48a49738ab3763b320bc54f0544a&amp;oe=5EBA975C"/>
          <p:cNvPicPr>
            <a:picLocks noChangeAspect="1" noChangeArrowheads="1"/>
          </p:cNvPicPr>
          <p:nvPr/>
        </p:nvPicPr>
        <p:blipFill>
          <a:blip r:embed="rId2"/>
          <a:srcRect l="13556" t="35148" r="13527" b="35189"/>
          <a:stretch>
            <a:fillRect/>
          </a:stretch>
        </p:blipFill>
        <p:spPr bwMode="auto">
          <a:xfrm>
            <a:off x="2476475" y="620688"/>
            <a:ext cx="7143800" cy="3874874"/>
          </a:xfrm>
          <a:prstGeom prst="rect">
            <a:avLst/>
          </a:prstGeom>
          <a:noFill/>
        </p:spPr>
      </p:pic>
    </p:spTree>
    <p:extLst>
      <p:ext uri="{BB962C8B-B14F-4D97-AF65-F5344CB8AC3E}">
        <p14:creationId xmlns:p14="http://schemas.microsoft.com/office/powerpoint/2010/main" val="986867469"/>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623392" y="4438795"/>
            <a:ext cx="10972800" cy="1911345"/>
          </a:xfrm>
        </p:spPr>
        <p:txBody>
          <a:bodyPr>
            <a:normAutofit/>
          </a:bodyPr>
          <a:lstStyle/>
          <a:p>
            <a:r>
              <a:rPr lang="en-US" sz="2000" b="1" dirty="0" smtClean="0"/>
              <a:t>CXR: bilateral reticulonodular infiltrate, bilateral hilar shadowing  </a:t>
            </a:r>
          </a:p>
          <a:p>
            <a:endParaRPr lang="en-US" sz="2000" b="1" dirty="0"/>
          </a:p>
          <a:p>
            <a:r>
              <a:rPr lang="en-US" sz="2000" b="1" dirty="0" smtClean="0"/>
              <a:t>In sarcoidosis: hyperclacemia, lupus </a:t>
            </a:r>
            <a:r>
              <a:rPr lang="en-US" sz="2000" b="1" dirty="0" err="1" smtClean="0"/>
              <a:t>pernio</a:t>
            </a:r>
            <a:r>
              <a:rPr lang="en-US" sz="2000" b="1" dirty="0" smtClean="0"/>
              <a:t>, ACE↑</a:t>
            </a:r>
            <a:endParaRPr lang="en-US" sz="2000" b="1" dirty="0"/>
          </a:p>
        </p:txBody>
      </p:sp>
      <p:pic>
        <p:nvPicPr>
          <p:cNvPr id="23554" name="Picture 2" descr="https://scontent.famm6-1.fna.fbcdn.net/v/t1.15752-9/93661478_891379211335429_1573198343876640768_n.jpg?_nc_cat=101&amp;_nc_sid=b96e70&amp;_nc_oc=AQkePNO03qs-Ww54-I9iwoIr3Tbv2dfKezhUhbZgPkRFqntq50DvtU8bWi6rqvjzhBQ&amp;_nc_ht=scontent.famm6-1.fna&amp;oh=2055bfcdf88dfb6fa1b023a3ae21c04d&amp;oe=5EBAB401"/>
          <p:cNvPicPr>
            <a:picLocks noChangeAspect="1" noChangeArrowheads="1"/>
          </p:cNvPicPr>
          <p:nvPr/>
        </p:nvPicPr>
        <p:blipFill>
          <a:blip r:embed="rId2"/>
          <a:srcRect l="13556" t="35148" r="13527" b="34823"/>
          <a:stretch>
            <a:fillRect/>
          </a:stretch>
        </p:blipFill>
        <p:spPr bwMode="auto">
          <a:xfrm>
            <a:off x="2199041" y="620688"/>
            <a:ext cx="6953299" cy="3818106"/>
          </a:xfrm>
          <a:prstGeom prst="rect">
            <a:avLst/>
          </a:prstGeom>
          <a:noFill/>
        </p:spPr>
      </p:pic>
    </p:spTree>
    <p:extLst>
      <p:ext uri="{BB962C8B-B14F-4D97-AF65-F5344CB8AC3E}">
        <p14:creationId xmlns:p14="http://schemas.microsoft.com/office/powerpoint/2010/main" val="3885138384"/>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623392" y="4437113"/>
            <a:ext cx="10972800" cy="2054221"/>
          </a:xfrm>
        </p:spPr>
        <p:txBody>
          <a:bodyPr/>
          <a:lstStyle/>
          <a:p>
            <a:r>
              <a:rPr lang="en-US" b="1" dirty="0" smtClean="0"/>
              <a:t>Before endoscopy do cervical </a:t>
            </a:r>
            <a:r>
              <a:rPr lang="en-US" b="1" dirty="0" err="1" smtClean="0"/>
              <a:t>xray</a:t>
            </a:r>
            <a:r>
              <a:rPr lang="en-US" b="1" dirty="0" smtClean="0"/>
              <a:t> to evaluate C1-C2 sublaxation (</a:t>
            </a:r>
            <a:r>
              <a:rPr lang="en-US" b="1" dirty="0" err="1" smtClean="0"/>
              <a:t>Lhermitte</a:t>
            </a:r>
            <a:r>
              <a:rPr lang="en-US" b="1" dirty="0" smtClean="0"/>
              <a:t> sign) </a:t>
            </a:r>
            <a:r>
              <a:rPr lang="en-US" b="1" dirty="0" smtClean="0">
                <a:sym typeface="Wingdings"/>
              </a:rPr>
              <a:t> if no sublaxation  do endoscopy  start </a:t>
            </a:r>
            <a:r>
              <a:rPr lang="en-US" b="1" dirty="0" err="1" smtClean="0">
                <a:sym typeface="Wingdings"/>
              </a:rPr>
              <a:t>ppi</a:t>
            </a:r>
            <a:endParaRPr lang="en-US" b="1" dirty="0"/>
          </a:p>
        </p:txBody>
      </p:sp>
      <p:pic>
        <p:nvPicPr>
          <p:cNvPr id="24578" name="Picture 2" descr="https://scontent.famm6-1.fna.fbcdn.net/v/t1.15752-9/93848656_653956992065718_8896171274942808064_n.jpg?_nc_cat=107&amp;_nc_sid=b96e70&amp;_nc_oc=AQmU_QlJJYoZUzkUKJharOSJZqtJzjPd_NQhujMjrRMa1LBxSY3hBcRV2-kKJ9UxQzA&amp;_nc_ht=scontent.famm6-1.fna&amp;oh=4bba7901c9a95d445b6420ce3282397e&amp;oe=5EBC28C7"/>
          <p:cNvPicPr>
            <a:picLocks noChangeAspect="1" noChangeArrowheads="1"/>
          </p:cNvPicPr>
          <p:nvPr/>
        </p:nvPicPr>
        <p:blipFill>
          <a:blip r:embed="rId2"/>
          <a:srcRect l="13556" t="35148" r="15480" b="35189"/>
          <a:stretch>
            <a:fillRect/>
          </a:stretch>
        </p:blipFill>
        <p:spPr bwMode="auto">
          <a:xfrm>
            <a:off x="2387672" y="548680"/>
            <a:ext cx="6762840" cy="3769198"/>
          </a:xfrm>
          <a:prstGeom prst="rect">
            <a:avLst/>
          </a:prstGeom>
          <a:noFill/>
        </p:spPr>
      </p:pic>
    </p:spTree>
    <p:extLst>
      <p:ext uri="{BB962C8B-B14F-4D97-AF65-F5344CB8AC3E}">
        <p14:creationId xmlns:p14="http://schemas.microsoft.com/office/powerpoint/2010/main" val="117506432"/>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s://scontent.famm6-1.fna.fbcdn.net/v/t1.15752-9/93771517_822117051616719_7100445448485208064_n.jpg?_nc_cat=104&amp;_nc_sid=b96e70&amp;_nc_oc=AQm8MS0Z32s0P9rz6xXvA1xB3gwKI8Y2-eYaS-v48kjpKoS8xKU2tsMRdIhNoST4Ctg&amp;_nc_ht=scontent.famm6-1.fna&amp;oh=9b5352648910bf963650eb2aa8e94a79&amp;oe=5EBC27F1"/>
          <p:cNvPicPr>
            <a:picLocks noChangeAspect="1" noChangeArrowheads="1"/>
          </p:cNvPicPr>
          <p:nvPr/>
        </p:nvPicPr>
        <p:blipFill>
          <a:blip r:embed="rId2"/>
          <a:srcRect l="26577" t="37345" r="22642" b="38119"/>
          <a:stretch>
            <a:fillRect/>
          </a:stretch>
        </p:blipFill>
        <p:spPr bwMode="auto">
          <a:xfrm>
            <a:off x="2381224" y="785794"/>
            <a:ext cx="7429552" cy="4786346"/>
          </a:xfrm>
          <a:prstGeom prst="rect">
            <a:avLst/>
          </a:prstGeom>
          <a:noFill/>
        </p:spPr>
      </p:pic>
    </p:spTree>
    <p:extLst>
      <p:ext uri="{BB962C8B-B14F-4D97-AF65-F5344CB8AC3E}">
        <p14:creationId xmlns:p14="http://schemas.microsoft.com/office/powerpoint/2010/main" val="3075833261"/>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s://scontent.famm6-1.fna.fbcdn.net/v/t1.15752-9/93773189_1616420081846721_7555573443396108288_n.jpg?_nc_cat=108&amp;_nc_sid=b96e70&amp;_nc_oc=AQmXuBXd0mxGNyi7epLE5yPyxVZU-zirXeZLvL6TEJbo8MJmeB2pmRAxV6reHn23sQY&amp;_nc_ht=scontent.famm6-1.fna&amp;oh=bea222865539f69fbfc9e2ba156db00e&amp;oe=5EBD2EB6"/>
          <p:cNvPicPr>
            <a:picLocks noChangeAspect="1" noChangeArrowheads="1"/>
          </p:cNvPicPr>
          <p:nvPr/>
        </p:nvPicPr>
        <p:blipFill>
          <a:blip r:embed="rId2"/>
          <a:srcRect l="13556" t="35880" r="16131" b="35189"/>
          <a:stretch>
            <a:fillRect/>
          </a:stretch>
        </p:blipFill>
        <p:spPr bwMode="auto">
          <a:xfrm>
            <a:off x="2095472" y="571480"/>
            <a:ext cx="8477309" cy="4650746"/>
          </a:xfrm>
          <a:prstGeom prst="rect">
            <a:avLst/>
          </a:prstGeom>
          <a:noFill/>
        </p:spPr>
      </p:pic>
      <p:sp>
        <p:nvSpPr>
          <p:cNvPr id="5" name="شكل بيضاوي 4"/>
          <p:cNvSpPr/>
          <p:nvPr/>
        </p:nvSpPr>
        <p:spPr>
          <a:xfrm>
            <a:off x="2762227" y="2786058"/>
            <a:ext cx="571504" cy="50006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41447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B08BBF-DCF6-42CC-A12C-6DF4B960E154}"/>
              </a:ext>
            </a:extLst>
          </p:cNvPr>
          <p:cNvSpPr>
            <a:spLocks noGrp="1"/>
          </p:cNvSpPr>
          <p:nvPr>
            <p:ph type="title"/>
          </p:nvPr>
        </p:nvSpPr>
        <p:spPr>
          <a:xfrm>
            <a:off x="1070319" y="2777066"/>
            <a:ext cx="9601196" cy="1303867"/>
          </a:xfrm>
        </p:spPr>
        <p:txBody>
          <a:bodyPr/>
          <a:lstStyle/>
          <a:p>
            <a:r>
              <a:rPr lang="en-US" b="1" dirty="0" smtClean="0">
                <a:solidFill>
                  <a:srgbClr val="FF0000"/>
                </a:solidFill>
              </a:rPr>
              <a:t>2.Chronic </a:t>
            </a:r>
            <a:r>
              <a:rPr lang="en-US" b="1" dirty="0">
                <a:solidFill>
                  <a:srgbClr val="FF0000"/>
                </a:solidFill>
              </a:rPr>
              <a:t>kidney failure </a:t>
            </a:r>
          </a:p>
        </p:txBody>
      </p:sp>
    </p:spTree>
    <p:extLst>
      <p:ext uri="{BB962C8B-B14F-4D97-AF65-F5344CB8AC3E}">
        <p14:creationId xmlns:p14="http://schemas.microsoft.com/office/powerpoint/2010/main" val="4251912229"/>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609600" y="4143381"/>
            <a:ext cx="10972800" cy="1982783"/>
          </a:xfrm>
        </p:spPr>
        <p:txBody>
          <a:bodyPr/>
          <a:lstStyle/>
          <a:p>
            <a:r>
              <a:rPr lang="en-US" dirty="0" smtClean="0"/>
              <a:t>Large joint, </a:t>
            </a:r>
            <a:r>
              <a:rPr lang="en-US" dirty="0" err="1" smtClean="0"/>
              <a:t>oligo</a:t>
            </a:r>
            <a:r>
              <a:rPr lang="en-US" dirty="0" smtClean="0"/>
              <a:t>, asymmetrical </a:t>
            </a:r>
          </a:p>
          <a:p>
            <a:r>
              <a:rPr lang="en-US" dirty="0" smtClean="0"/>
              <a:t>Low back pain </a:t>
            </a:r>
            <a:r>
              <a:rPr lang="en-US" dirty="0" smtClean="0">
                <a:sym typeface="Wingdings"/>
              </a:rPr>
              <a:t> think of </a:t>
            </a:r>
            <a:r>
              <a:rPr lang="en-US" dirty="0" err="1" smtClean="0">
                <a:sym typeface="Wingdings"/>
              </a:rPr>
              <a:t>seronegative</a:t>
            </a:r>
            <a:endParaRPr lang="en-US" dirty="0" smtClean="0">
              <a:sym typeface="Wingdings"/>
            </a:endParaRPr>
          </a:p>
          <a:p>
            <a:r>
              <a:rPr lang="en-US" dirty="0" smtClean="0">
                <a:sym typeface="Wingdings"/>
              </a:rPr>
              <a:t>Previous diarrhea  thick of reactive arthritis</a:t>
            </a:r>
            <a:endParaRPr lang="en-US" dirty="0"/>
          </a:p>
        </p:txBody>
      </p:sp>
      <p:pic>
        <p:nvPicPr>
          <p:cNvPr id="27650" name="Picture 2" descr="https://scontent.famm6-1.fna.fbcdn.net/v/t1.15752-9/93385921_1582004168622589_848858118065487872_n.jpg?_nc_cat=107&amp;_nc_sid=b96e70&amp;_nc_oc=AQl4WSUrFOkY0xrGmd9yVA19pvzGfz6ly-hXEcP8PBlRGxzqzYRdXxgVL2wQbEBZ6Cs&amp;_nc_ht=scontent.famm6-1.fna&amp;oh=01a87506d96f569868229a6914ed8205&amp;oe=5EBC4CCB"/>
          <p:cNvPicPr>
            <a:picLocks noChangeAspect="1" noChangeArrowheads="1"/>
          </p:cNvPicPr>
          <p:nvPr/>
        </p:nvPicPr>
        <p:blipFill>
          <a:blip r:embed="rId2"/>
          <a:srcRect l="13556" t="35514" r="13527" b="35921"/>
          <a:stretch>
            <a:fillRect/>
          </a:stretch>
        </p:blipFill>
        <p:spPr bwMode="auto">
          <a:xfrm>
            <a:off x="2095472" y="63760"/>
            <a:ext cx="7810555" cy="4079620"/>
          </a:xfrm>
          <a:prstGeom prst="rect">
            <a:avLst/>
          </a:prstGeom>
          <a:noFill/>
        </p:spPr>
      </p:pic>
    </p:spTree>
    <p:extLst>
      <p:ext uri="{BB962C8B-B14F-4D97-AF65-F5344CB8AC3E}">
        <p14:creationId xmlns:p14="http://schemas.microsoft.com/office/powerpoint/2010/main" val="1602982461"/>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s://scontent.famm6-1.fna.fbcdn.net/v/t1.15752-9/93791903_516392232574250_3130715152270229504_n.jpg?_nc_cat=106&amp;_nc_sid=b96e70&amp;_nc_oc=AQlSPiFcGpotqWSV1pHSPU3X2onEiv5MQjR2k9r7htIxesTCpuWyCnkHNY8qsMd8UOI&amp;_nc_ht=scontent.famm6-1.fna&amp;oh=bbd9bc98fb8584ffbeffa481507f8d30&amp;oe=5EBB5401"/>
          <p:cNvPicPr>
            <a:picLocks noChangeAspect="1" noChangeArrowheads="1"/>
          </p:cNvPicPr>
          <p:nvPr/>
        </p:nvPicPr>
        <p:blipFill>
          <a:blip r:embed="rId2"/>
          <a:srcRect l="13556" t="35514" r="14829" b="34823"/>
          <a:stretch>
            <a:fillRect/>
          </a:stretch>
        </p:blipFill>
        <p:spPr bwMode="auto">
          <a:xfrm>
            <a:off x="1714469" y="571480"/>
            <a:ext cx="8149224" cy="4500594"/>
          </a:xfrm>
          <a:prstGeom prst="rect">
            <a:avLst/>
          </a:prstGeom>
          <a:noFill/>
        </p:spPr>
      </p:pic>
      <p:sp>
        <p:nvSpPr>
          <p:cNvPr id="5" name="شكل بيضاوي 4"/>
          <p:cNvSpPr/>
          <p:nvPr/>
        </p:nvSpPr>
        <p:spPr>
          <a:xfrm>
            <a:off x="2285973" y="3857628"/>
            <a:ext cx="571504" cy="50006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571333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s://scontent.famm6-1.fna.fbcdn.net/v/t1.15752-9/93477182_2920644297981344_9055804721024991232_n.jpg?_nc_cat=108&amp;_nc_sid=b96e70&amp;_nc_oc=AQnS64npeDbMAJKP8hyzWVf1IcDF7eV0pr1RroOt05cjCqA1ypaISomAu_WGyy17ess&amp;_nc_ht=scontent.famm6-1.fna&amp;oh=7e55e148ec4d8b686cc5d4ad4bd6fe2d&amp;oe=5EBE5AC1"/>
          <p:cNvPicPr>
            <a:picLocks noChangeAspect="1" noChangeArrowheads="1"/>
          </p:cNvPicPr>
          <p:nvPr/>
        </p:nvPicPr>
        <p:blipFill>
          <a:blip r:embed="rId2"/>
          <a:srcRect l="12905" t="35880" r="14829" b="34823"/>
          <a:stretch>
            <a:fillRect/>
          </a:stretch>
        </p:blipFill>
        <p:spPr bwMode="auto">
          <a:xfrm>
            <a:off x="1714469" y="857233"/>
            <a:ext cx="7810555" cy="4221921"/>
          </a:xfrm>
          <a:prstGeom prst="rect">
            <a:avLst/>
          </a:prstGeom>
          <a:noFill/>
        </p:spPr>
      </p:pic>
      <p:sp>
        <p:nvSpPr>
          <p:cNvPr id="5" name="شكل بيضاوي 4"/>
          <p:cNvSpPr/>
          <p:nvPr/>
        </p:nvSpPr>
        <p:spPr>
          <a:xfrm>
            <a:off x="2381224" y="3643314"/>
            <a:ext cx="476253" cy="3571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مستطيل 5"/>
          <p:cNvSpPr/>
          <p:nvPr/>
        </p:nvSpPr>
        <p:spPr>
          <a:xfrm>
            <a:off x="4190987" y="3571876"/>
            <a:ext cx="3905277" cy="42862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As it’s specific for RA</a:t>
            </a:r>
            <a:endParaRPr lang="en-US" dirty="0"/>
          </a:p>
        </p:txBody>
      </p:sp>
    </p:spTree>
    <p:extLst>
      <p:ext uri="{BB962C8B-B14F-4D97-AF65-F5344CB8AC3E}">
        <p14:creationId xmlns:p14="http://schemas.microsoft.com/office/powerpoint/2010/main" val="3093888269"/>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228299" y="4725144"/>
            <a:ext cx="10930105" cy="2357454"/>
          </a:xfrm>
        </p:spPr>
        <p:txBody>
          <a:bodyPr>
            <a:normAutofit/>
          </a:bodyPr>
          <a:lstStyle/>
          <a:p>
            <a:r>
              <a:rPr lang="en-US" sz="2000" b="1" dirty="0" smtClean="0"/>
              <a:t>MRI of sacroiliac joint: </a:t>
            </a:r>
          </a:p>
          <a:p>
            <a:pPr>
              <a:buNone/>
            </a:pPr>
            <a:r>
              <a:rPr lang="en-US" sz="2000" b="1" dirty="0" smtClean="0"/>
              <a:t>T2 white area indicate BM edema ( indicating sacroiliitis )</a:t>
            </a:r>
          </a:p>
          <a:p>
            <a:pPr>
              <a:buNone/>
            </a:pPr>
            <a:r>
              <a:rPr lang="en-US" sz="2000" b="1" dirty="0" smtClean="0"/>
              <a:t>T1 joint widening indicate sacroiliitis + irregular margin </a:t>
            </a:r>
            <a:endParaRPr lang="en-US" sz="2000" b="1" dirty="0"/>
          </a:p>
        </p:txBody>
      </p:sp>
      <p:pic>
        <p:nvPicPr>
          <p:cNvPr id="30722" name="Picture 2" descr="https://scontent.famm6-1.fna.fbcdn.net/v/t1.15752-9/93825562_214839843141976_4004317740864110592_n.jpg?_nc_cat=110&amp;_nc_sid=b96e70&amp;_nc_oc=AQnYhog4F_0Zr6wspDpen98yxUmSIo6Sd2RFX8hTN3pbU1rfkS8Uh1dVysV2vS0gh2E&amp;_nc_ht=scontent.famm6-1.fna&amp;oh=13cadcdeed63ce9b3bb3614de67721a6&amp;oe=5EBDEFEF"/>
          <p:cNvPicPr>
            <a:picLocks noChangeAspect="1" noChangeArrowheads="1"/>
          </p:cNvPicPr>
          <p:nvPr/>
        </p:nvPicPr>
        <p:blipFill>
          <a:blip r:embed="rId2"/>
          <a:srcRect l="11603" t="41374" r="10923" b="33724"/>
          <a:stretch>
            <a:fillRect/>
          </a:stretch>
        </p:blipFill>
        <p:spPr bwMode="auto">
          <a:xfrm>
            <a:off x="4847861" y="908720"/>
            <a:ext cx="6874811" cy="4082170"/>
          </a:xfrm>
          <a:prstGeom prst="rect">
            <a:avLst/>
          </a:prstGeom>
          <a:noFill/>
        </p:spPr>
      </p:pic>
    </p:spTree>
    <p:extLst>
      <p:ext uri="{BB962C8B-B14F-4D97-AF65-F5344CB8AC3E}">
        <p14:creationId xmlns:p14="http://schemas.microsoft.com/office/powerpoint/2010/main" val="2290637016"/>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623392" y="4752248"/>
            <a:ext cx="10972800" cy="1554155"/>
          </a:xfrm>
        </p:spPr>
        <p:txBody>
          <a:bodyPr>
            <a:normAutofit/>
          </a:bodyPr>
          <a:lstStyle/>
          <a:p>
            <a:pPr>
              <a:buNone/>
            </a:pPr>
            <a:r>
              <a:rPr lang="en-US" sz="2000" b="1" dirty="0" smtClean="0"/>
              <a:t>Axial involvement ( sacroiliitis ) </a:t>
            </a:r>
            <a:r>
              <a:rPr lang="en-US" sz="2000" b="1" dirty="0" smtClean="0">
                <a:sym typeface="Wingdings"/>
              </a:rPr>
              <a:t> biological agent ( </a:t>
            </a:r>
            <a:r>
              <a:rPr lang="en-US" sz="2000" b="1" dirty="0" err="1" smtClean="0">
                <a:sym typeface="Wingdings"/>
              </a:rPr>
              <a:t>adalimumab</a:t>
            </a:r>
            <a:r>
              <a:rPr lang="en-US" sz="2000" b="1" dirty="0" smtClean="0">
                <a:sym typeface="Wingdings"/>
              </a:rPr>
              <a:t> ) but start NSAID till they start acting </a:t>
            </a:r>
          </a:p>
          <a:p>
            <a:pPr>
              <a:buNone/>
            </a:pPr>
            <a:r>
              <a:rPr lang="en-US" sz="2000" b="1" dirty="0" smtClean="0">
                <a:sym typeface="Wingdings"/>
              </a:rPr>
              <a:t>But 1</a:t>
            </a:r>
            <a:r>
              <a:rPr lang="en-US" sz="2000" b="1" baseline="30000" dirty="0" smtClean="0">
                <a:sym typeface="Wingdings"/>
              </a:rPr>
              <a:t>st</a:t>
            </a:r>
            <a:r>
              <a:rPr lang="en-US" sz="2000" b="1" dirty="0" smtClean="0">
                <a:sym typeface="Wingdings"/>
              </a:rPr>
              <a:t> line initial: NSAID </a:t>
            </a:r>
            <a:endParaRPr lang="en-US" sz="2000" b="1" dirty="0" smtClean="0"/>
          </a:p>
        </p:txBody>
      </p:sp>
      <p:pic>
        <p:nvPicPr>
          <p:cNvPr id="31746" name="Picture 2" descr="https://scontent.famm6-1.fna.fbcdn.net/v/t1.15752-9/93674900_267873447568238_3129342781370138624_n.jpg?_nc_cat=109&amp;_nc_sid=b96e70&amp;_nc_oc=AQl9HsWz9JQ52vDj8baihsjQhG3sZwvD293l0CqG6P5Y_XJJg9RjmmCwsPUqlAxEYiM&amp;_nc_ht=scontent.famm6-1.fna&amp;oh=033c9be4653e3b1a328fb2965ce7e1cc&amp;oe=5EBD2641"/>
          <p:cNvPicPr>
            <a:picLocks noChangeAspect="1" noChangeArrowheads="1"/>
          </p:cNvPicPr>
          <p:nvPr/>
        </p:nvPicPr>
        <p:blipFill>
          <a:blip r:embed="rId2"/>
          <a:srcRect l="13556" t="36613" r="14178" b="34456"/>
          <a:stretch>
            <a:fillRect/>
          </a:stretch>
        </p:blipFill>
        <p:spPr bwMode="auto">
          <a:xfrm>
            <a:off x="2183159" y="332657"/>
            <a:ext cx="8096307" cy="4321677"/>
          </a:xfrm>
          <a:prstGeom prst="rect">
            <a:avLst/>
          </a:prstGeom>
          <a:noFill/>
        </p:spPr>
      </p:pic>
    </p:spTree>
    <p:extLst>
      <p:ext uri="{BB962C8B-B14F-4D97-AF65-F5344CB8AC3E}">
        <p14:creationId xmlns:p14="http://schemas.microsoft.com/office/powerpoint/2010/main" val="3466896385"/>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623392" y="5085185"/>
            <a:ext cx="11010939" cy="2268535"/>
          </a:xfrm>
        </p:spPr>
        <p:txBody>
          <a:bodyPr/>
          <a:lstStyle/>
          <a:p>
            <a:r>
              <a:rPr lang="en-US" sz="2400" b="1" dirty="0" smtClean="0"/>
              <a:t>Young female, symmetrical, small &amp; large joint, no significant morning stiffness </a:t>
            </a:r>
          </a:p>
          <a:p>
            <a:endParaRPr lang="en-US" dirty="0"/>
          </a:p>
        </p:txBody>
      </p:sp>
      <p:pic>
        <p:nvPicPr>
          <p:cNvPr id="33794" name="Picture 2" descr="https://scontent.famm6-1.fna.fbcdn.net/v/t1.15752-9/93362781_581729085772501_1456222130726240256_n.jpg?_nc_cat=100&amp;_nc_sid=b96e70&amp;_nc_oc=AQmInwmOLda94IIuKmGsMFGrO1EZ_olaDAQDKIEMuFVrFOMneiSuOJJKQE5aE8d-PLU&amp;_nc_ht=scontent.famm6-1.fna&amp;oh=35e0c20fe59a546ceeba9726c60ed760&amp;oe=5EBC7E2A"/>
          <p:cNvPicPr>
            <a:picLocks noChangeAspect="1" noChangeArrowheads="1"/>
          </p:cNvPicPr>
          <p:nvPr/>
        </p:nvPicPr>
        <p:blipFill>
          <a:blip r:embed="rId2"/>
          <a:srcRect l="12905" t="35148" r="13527" b="35555"/>
          <a:stretch>
            <a:fillRect/>
          </a:stretch>
        </p:blipFill>
        <p:spPr bwMode="auto">
          <a:xfrm>
            <a:off x="1714470" y="548680"/>
            <a:ext cx="8477309" cy="4501226"/>
          </a:xfrm>
          <a:prstGeom prst="rect">
            <a:avLst/>
          </a:prstGeom>
          <a:noFill/>
        </p:spPr>
      </p:pic>
    </p:spTree>
    <p:extLst>
      <p:ext uri="{BB962C8B-B14F-4D97-AF65-F5344CB8AC3E}">
        <p14:creationId xmlns:p14="http://schemas.microsoft.com/office/powerpoint/2010/main" val="3324743975"/>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s://scontent.famm6-1.fna.fbcdn.net/v/t1.15752-9/94159618_272062590477728_5911083830726361088_n.jpg?_nc_cat=101&amp;_nc_sid=b96e70&amp;_nc_oc=AQloFREA4XYaGGv6__Lj4HWtOL90nynjr_qmo8n8cQL-Feu7pndAomeR-ttfqWGjYYc&amp;_nc_ht=scontent.famm6-1.fna&amp;oh=01c9561cfe2556dbeb9e7b7bf4726e24&amp;oe=5EBADA0F"/>
          <p:cNvPicPr>
            <a:picLocks noChangeAspect="1" noChangeArrowheads="1"/>
          </p:cNvPicPr>
          <p:nvPr/>
        </p:nvPicPr>
        <p:blipFill>
          <a:blip r:embed="rId2"/>
          <a:srcRect l="13556" t="35880" r="14178" b="34823"/>
          <a:stretch>
            <a:fillRect/>
          </a:stretch>
        </p:blipFill>
        <p:spPr bwMode="auto">
          <a:xfrm>
            <a:off x="857213" y="357166"/>
            <a:ext cx="10572824" cy="5715040"/>
          </a:xfrm>
          <a:prstGeom prst="rect">
            <a:avLst/>
          </a:prstGeom>
          <a:noFill/>
        </p:spPr>
      </p:pic>
      <p:sp>
        <p:nvSpPr>
          <p:cNvPr id="5" name="مستطيل 4"/>
          <p:cNvSpPr/>
          <p:nvPr/>
        </p:nvSpPr>
        <p:spPr>
          <a:xfrm>
            <a:off x="5524496" y="1857364"/>
            <a:ext cx="1143008" cy="42862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T</a:t>
            </a:r>
            <a:endParaRPr lang="en-US" dirty="0"/>
          </a:p>
        </p:txBody>
      </p:sp>
      <p:sp>
        <p:nvSpPr>
          <p:cNvPr id="6" name="مستطيل 5"/>
          <p:cNvSpPr/>
          <p:nvPr/>
        </p:nvSpPr>
        <p:spPr>
          <a:xfrm>
            <a:off x="3905235" y="5214950"/>
            <a:ext cx="1143008" cy="42862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T</a:t>
            </a:r>
            <a:endParaRPr lang="en-US" dirty="0"/>
          </a:p>
        </p:txBody>
      </p:sp>
      <p:sp>
        <p:nvSpPr>
          <p:cNvPr id="7" name="مستطيل 6"/>
          <p:cNvSpPr/>
          <p:nvPr/>
        </p:nvSpPr>
        <p:spPr>
          <a:xfrm>
            <a:off x="8953520" y="3857628"/>
            <a:ext cx="1143008" cy="42862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T</a:t>
            </a:r>
            <a:endParaRPr lang="en-US" dirty="0"/>
          </a:p>
        </p:txBody>
      </p:sp>
      <p:sp>
        <p:nvSpPr>
          <p:cNvPr id="8" name="مستطيل 7"/>
          <p:cNvSpPr/>
          <p:nvPr/>
        </p:nvSpPr>
        <p:spPr>
          <a:xfrm>
            <a:off x="4286237" y="3071810"/>
            <a:ext cx="1143008" cy="42862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F</a:t>
            </a:r>
            <a:endParaRPr lang="en-US" dirty="0"/>
          </a:p>
        </p:txBody>
      </p:sp>
      <p:sp>
        <p:nvSpPr>
          <p:cNvPr id="9" name="مستطيل 8"/>
          <p:cNvSpPr/>
          <p:nvPr/>
        </p:nvSpPr>
        <p:spPr>
          <a:xfrm>
            <a:off x="9525024" y="4357694"/>
            <a:ext cx="1143008" cy="42862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T</a:t>
            </a:r>
            <a:endParaRPr lang="en-US" dirty="0"/>
          </a:p>
        </p:txBody>
      </p:sp>
    </p:spTree>
    <p:extLst>
      <p:ext uri="{BB962C8B-B14F-4D97-AF65-F5344CB8AC3E}">
        <p14:creationId xmlns:p14="http://schemas.microsoft.com/office/powerpoint/2010/main" val="383433006"/>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764275" y="3411941"/>
            <a:ext cx="10536037" cy="2719354"/>
          </a:xfrm>
        </p:spPr>
        <p:txBody>
          <a:bodyPr>
            <a:noAutofit/>
          </a:bodyPr>
          <a:lstStyle/>
          <a:p>
            <a:r>
              <a:rPr lang="en-US" sz="1800" b="1" dirty="0" smtClean="0"/>
              <a:t>Redness, swelling, pustule </a:t>
            </a:r>
          </a:p>
          <a:p>
            <a:pPr>
              <a:buNone/>
            </a:pPr>
            <a:r>
              <a:rPr lang="en-US" sz="1800" b="1" dirty="0" err="1" smtClean="0"/>
              <a:t>DDx</a:t>
            </a:r>
            <a:r>
              <a:rPr lang="en-US" sz="1800" b="1" dirty="0" smtClean="0"/>
              <a:t>: </a:t>
            </a:r>
          </a:p>
          <a:p>
            <a:pPr>
              <a:buNone/>
            </a:pPr>
            <a:r>
              <a:rPr lang="en-US" sz="1800" b="1" dirty="0" smtClean="0"/>
              <a:t>1- disseminated gonococcal arthritis ( polyarthralgia, septic arthritis or come as disseminated )</a:t>
            </a:r>
          </a:p>
          <a:p>
            <a:pPr>
              <a:buNone/>
            </a:pPr>
            <a:r>
              <a:rPr lang="en-US" sz="1800" b="1" dirty="0" smtClean="0"/>
              <a:t>     </a:t>
            </a:r>
            <a:r>
              <a:rPr lang="en-US" sz="1800" b="1" dirty="0" err="1" smtClean="0"/>
              <a:t>Dx</a:t>
            </a:r>
            <a:r>
              <a:rPr lang="en-US" sz="1800" b="1" dirty="0" smtClean="0"/>
              <a:t> by urethral swab ( not from pustule as it’s sterile )</a:t>
            </a:r>
          </a:p>
          <a:p>
            <a:pPr>
              <a:buNone/>
            </a:pPr>
            <a:r>
              <a:rPr lang="en-US" sz="1800" b="1" dirty="0"/>
              <a:t> </a:t>
            </a:r>
            <a:r>
              <a:rPr lang="en-US" sz="1800" b="1" dirty="0" smtClean="0"/>
              <a:t>    </a:t>
            </a:r>
            <a:r>
              <a:rPr lang="en-US" sz="1800" b="1" dirty="0" err="1" smtClean="0"/>
              <a:t>Ttx</a:t>
            </a:r>
            <a:r>
              <a:rPr lang="en-US" sz="1800" b="1" dirty="0" smtClean="0"/>
              <a:t>: </a:t>
            </a:r>
            <a:r>
              <a:rPr lang="en-US" sz="1800" b="1" dirty="0" err="1" smtClean="0"/>
              <a:t>ceftriaxone</a:t>
            </a:r>
            <a:r>
              <a:rPr lang="en-US" sz="1800" b="1" dirty="0" smtClean="0"/>
              <a:t> 1g</a:t>
            </a:r>
          </a:p>
          <a:p>
            <a:pPr>
              <a:buNone/>
            </a:pPr>
            <a:r>
              <a:rPr lang="en-US" sz="1800" b="1" dirty="0" smtClean="0"/>
              <a:t>2- septic arthritis</a:t>
            </a:r>
            <a:endParaRPr lang="en-US" sz="1800" b="1" dirty="0"/>
          </a:p>
          <a:p>
            <a:pPr>
              <a:buNone/>
            </a:pPr>
            <a:r>
              <a:rPr lang="en-US" sz="1800" b="1" dirty="0" smtClean="0"/>
              <a:t>If pustule not present : psoriasis , dactylitis ( </a:t>
            </a:r>
            <a:r>
              <a:rPr lang="en-US" sz="1800" b="1" dirty="0" err="1" smtClean="0"/>
              <a:t>sero</a:t>
            </a:r>
            <a:r>
              <a:rPr lang="en-US" sz="1800" b="1" dirty="0" smtClean="0"/>
              <a:t> –</a:t>
            </a:r>
            <a:r>
              <a:rPr lang="en-US" sz="1800" b="1" dirty="0" err="1" smtClean="0"/>
              <a:t>ve</a:t>
            </a:r>
            <a:r>
              <a:rPr lang="en-US" sz="1800" b="1" dirty="0" smtClean="0"/>
              <a:t> )</a:t>
            </a:r>
          </a:p>
        </p:txBody>
      </p:sp>
      <p:pic>
        <p:nvPicPr>
          <p:cNvPr id="35842" name="Picture 2" descr="https://scontent.famm6-1.fna.fbcdn.net/v/t1.15752-9/93480948_254101789065817_2652404547393159168_n.jpg?_nc_cat=111&amp;_nc_sid=b96e70&amp;_nc_oc=AQlg0W9ehWJZsUFffTzi2cjXGZA3GRnkgtL5wKUdBxX6-zsJqp4Ig4wTB8Qzapd5ulo&amp;_nc_ht=scontent.famm6-1.fna&amp;oh=ddb8a0db471142ec790c04cb53579174&amp;oe=5EBBAEF5"/>
          <p:cNvPicPr>
            <a:picLocks noChangeAspect="1" noChangeArrowheads="1"/>
          </p:cNvPicPr>
          <p:nvPr/>
        </p:nvPicPr>
        <p:blipFill>
          <a:blip r:embed="rId2"/>
          <a:srcRect l="12905" t="34782" r="12876" b="34822"/>
          <a:stretch>
            <a:fillRect/>
          </a:stretch>
        </p:blipFill>
        <p:spPr bwMode="auto">
          <a:xfrm>
            <a:off x="5238701" y="0"/>
            <a:ext cx="6953299" cy="4080681"/>
          </a:xfrm>
          <a:prstGeom prst="rect">
            <a:avLst/>
          </a:prstGeom>
          <a:noFill/>
        </p:spPr>
      </p:pic>
    </p:spTree>
    <p:extLst>
      <p:ext uri="{BB962C8B-B14F-4D97-AF65-F5344CB8AC3E}">
        <p14:creationId xmlns:p14="http://schemas.microsoft.com/office/powerpoint/2010/main" val="3497005955"/>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719403" y="5301209"/>
            <a:ext cx="10972800" cy="1697031"/>
          </a:xfrm>
        </p:spPr>
        <p:txBody>
          <a:bodyPr>
            <a:normAutofit/>
          </a:bodyPr>
          <a:lstStyle/>
          <a:p>
            <a:r>
              <a:rPr lang="en-US" sz="2000" b="1" dirty="0" smtClean="0"/>
              <a:t>vasculitis: pulmonary-renal disease, petechiae, mononeuritis multiplex </a:t>
            </a:r>
            <a:endParaRPr lang="en-US" sz="2000" b="1" dirty="0"/>
          </a:p>
        </p:txBody>
      </p:sp>
      <p:pic>
        <p:nvPicPr>
          <p:cNvPr id="36866" name="Picture 2" descr="https://scontent.famm6-1.fna.fbcdn.net/v/t1.15752-9/93764416_225233568689344_3721373060704501760_n.jpg?_nc_cat=100&amp;_nc_sid=b96e70&amp;_nc_oc=AQnCfHHcNhD0hRlklx1-kWHLtQBd5hE6UwOqrkBoVPGinmZLswpRWXIEnFar6OL43Ek&amp;_nc_ht=scontent.famm6-1.fna&amp;oh=f4d984b19e774833b61202c2646bb9c6&amp;oe=5EBE77B7"/>
          <p:cNvPicPr>
            <a:picLocks noChangeAspect="1" noChangeArrowheads="1"/>
          </p:cNvPicPr>
          <p:nvPr/>
        </p:nvPicPr>
        <p:blipFill>
          <a:blip r:embed="rId2"/>
          <a:srcRect l="14858" t="35148" r="15480" b="35555"/>
          <a:stretch>
            <a:fillRect/>
          </a:stretch>
        </p:blipFill>
        <p:spPr bwMode="auto">
          <a:xfrm>
            <a:off x="2255573" y="980728"/>
            <a:ext cx="7429552" cy="4166104"/>
          </a:xfrm>
          <a:prstGeom prst="rect">
            <a:avLst/>
          </a:prstGeom>
          <a:noFill/>
        </p:spPr>
      </p:pic>
    </p:spTree>
    <p:extLst>
      <p:ext uri="{BB962C8B-B14F-4D97-AF65-F5344CB8AC3E}">
        <p14:creationId xmlns:p14="http://schemas.microsoft.com/office/powerpoint/2010/main" val="3231051845"/>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609600" y="4869161"/>
            <a:ext cx="10972800" cy="1554155"/>
          </a:xfrm>
        </p:spPr>
        <p:txBody>
          <a:bodyPr>
            <a:normAutofit/>
          </a:bodyPr>
          <a:lstStyle/>
          <a:p>
            <a:r>
              <a:rPr lang="en-US" sz="2000" b="1" dirty="0" smtClean="0"/>
              <a:t>subclavian artery aneurysm, narrowing of right vertebral artery </a:t>
            </a:r>
          </a:p>
          <a:p>
            <a:r>
              <a:rPr lang="en-US" sz="2000" b="1" dirty="0" smtClean="0">
                <a:latin typeface="Footlight MT Light"/>
              </a:rPr>
              <a:t>&lt;40 years old: </a:t>
            </a:r>
            <a:r>
              <a:rPr lang="en-US" sz="2000" b="1" dirty="0" err="1" smtClean="0">
                <a:latin typeface="Footlight MT Light"/>
              </a:rPr>
              <a:t>takayasu</a:t>
            </a:r>
            <a:r>
              <a:rPr lang="en-US" sz="2000" b="1" dirty="0" smtClean="0">
                <a:latin typeface="Footlight MT Light"/>
              </a:rPr>
              <a:t> ( if older it’s atherosclerosis )</a:t>
            </a:r>
          </a:p>
        </p:txBody>
      </p:sp>
      <p:pic>
        <p:nvPicPr>
          <p:cNvPr id="37890" name="Picture 2" descr="https://scontent.famm6-1.fna.fbcdn.net/v/t1.15752-9/93244127_228113831585216_8546188722297634816_n.jpg?_nc_cat=110&amp;_nc_sid=b96e70&amp;_nc_oc=AQlJlG2J0a2Prm4X9nCWoiCM-v4LLwr75dBQsKp_ZXkGe6ADjOoz4Sh9L67AZk5osZE&amp;_nc_ht=scontent.famm6-1.fna&amp;oh=94b8261b881dc1b054fee8928822e4ec&amp;oe=5EBB9F3D"/>
          <p:cNvPicPr>
            <a:picLocks noChangeAspect="1" noChangeArrowheads="1"/>
          </p:cNvPicPr>
          <p:nvPr/>
        </p:nvPicPr>
        <p:blipFill>
          <a:blip r:embed="rId2"/>
          <a:srcRect l="13556" t="35514" r="15480" b="35189"/>
          <a:stretch>
            <a:fillRect/>
          </a:stretch>
        </p:blipFill>
        <p:spPr bwMode="auto">
          <a:xfrm>
            <a:off x="2190723" y="620688"/>
            <a:ext cx="7810555" cy="4299388"/>
          </a:xfrm>
          <a:prstGeom prst="rect">
            <a:avLst/>
          </a:prstGeom>
          <a:noFill/>
        </p:spPr>
      </p:pic>
    </p:spTree>
    <p:extLst>
      <p:ext uri="{BB962C8B-B14F-4D97-AF65-F5344CB8AC3E}">
        <p14:creationId xmlns:p14="http://schemas.microsoft.com/office/powerpoint/2010/main" val="36387119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p:cNvSpPr txBox="1"/>
          <p:nvPr/>
        </p:nvSpPr>
        <p:spPr>
          <a:xfrm>
            <a:off x="338667" y="908051"/>
            <a:ext cx="11472333" cy="5432256"/>
          </a:xfrm>
          <a:prstGeom prst="rect">
            <a:avLst/>
          </a:prstGeom>
          <a:noFill/>
        </p:spPr>
        <p:txBody>
          <a:bodyPr rtlCol="1">
            <a:spAutoFit/>
          </a:bodyPr>
          <a:lstStyle/>
          <a:p>
            <a:pPr algn="ctr" rtl="1" eaLnBrk="1" hangingPunct="1">
              <a:defRPr/>
            </a:pPr>
            <a:r>
              <a:rPr lang="ar-JO" sz="4500" b="1" dirty="0">
                <a:solidFill>
                  <a:srgbClr val="595959"/>
                </a:solidFill>
                <a:latin typeface="Arabic Typesetting" panose="03020402040406030203" pitchFamily="66" charset="-78"/>
                <a:cs typeface="Arabic Typesetting" panose="03020402040406030203" pitchFamily="66" charset="-78"/>
              </a:rPr>
              <a:t>تشكر </a:t>
            </a:r>
            <a:r>
              <a:rPr lang="ar-JO" sz="4500" b="1" dirty="0">
                <a:solidFill>
                  <a:srgbClr val="FF0000"/>
                </a:solidFill>
                <a:latin typeface="Arabic Typesetting" panose="03020402040406030203" pitchFamily="66" charset="-78"/>
                <a:cs typeface="Arabic Typesetting" panose="03020402040406030203" pitchFamily="66" charset="-78"/>
              </a:rPr>
              <a:t>لجنة الطب والجراحة – جامعة مؤتة </a:t>
            </a:r>
            <a:r>
              <a:rPr lang="ar-JO" sz="4500" b="1" dirty="0">
                <a:solidFill>
                  <a:srgbClr val="595959"/>
                </a:solidFill>
                <a:latin typeface="Arabic Typesetting" panose="03020402040406030203" pitchFamily="66" charset="-78"/>
                <a:cs typeface="Arabic Typesetting" panose="03020402040406030203" pitchFamily="66" charset="-78"/>
              </a:rPr>
              <a:t>الزملاء :</a:t>
            </a:r>
            <a:br>
              <a:rPr lang="ar-JO" sz="4500" b="1" dirty="0">
                <a:solidFill>
                  <a:srgbClr val="595959"/>
                </a:solidFill>
                <a:latin typeface="Arabic Typesetting" panose="03020402040406030203" pitchFamily="66" charset="-78"/>
                <a:cs typeface="Arabic Typesetting" panose="03020402040406030203" pitchFamily="66" charset="-78"/>
              </a:rPr>
            </a:br>
            <a:r>
              <a:rPr lang="ar-JO" sz="1600" b="1" dirty="0">
                <a:solidFill>
                  <a:srgbClr val="595959"/>
                </a:solidFill>
                <a:latin typeface="Arabic Typesetting" panose="03020402040406030203" pitchFamily="66" charset="-78"/>
                <a:cs typeface="Arabic Typesetting" panose="03020402040406030203" pitchFamily="66" charset="-78"/>
              </a:rPr>
              <a:t> </a:t>
            </a:r>
            <a:endParaRPr lang="ar-JO" sz="4500" b="1" dirty="0">
              <a:solidFill>
                <a:srgbClr val="595959"/>
              </a:solidFill>
              <a:latin typeface="Arabic Typesetting" panose="03020402040406030203" pitchFamily="66" charset="-78"/>
              <a:cs typeface="Arabic Typesetting" panose="03020402040406030203" pitchFamily="66" charset="-78"/>
            </a:endParaRPr>
          </a:p>
          <a:p>
            <a:pPr algn="ctr" rtl="1">
              <a:defRPr/>
            </a:pPr>
            <a:r>
              <a:rPr lang="ar-JO" sz="4500" b="1" dirty="0" smtClean="0">
                <a:solidFill>
                  <a:srgbClr val="FF0000"/>
                </a:solidFill>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حازم الرواشدة ، أحمد الضمور ، طارق المعايطة</a:t>
            </a:r>
            <a:br>
              <a:rPr lang="ar-JO" sz="4500" b="1" dirty="0" smtClean="0">
                <a:solidFill>
                  <a:srgbClr val="FF0000"/>
                </a:solidFill>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br>
            <a:r>
              <a:rPr lang="ar-JO" sz="4500" b="1" dirty="0" smtClean="0">
                <a:solidFill>
                  <a:srgbClr val="FF0000"/>
                </a:solidFill>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تقى </a:t>
            </a:r>
            <a:r>
              <a:rPr lang="ar-JO" sz="4500" b="1" dirty="0" err="1" smtClean="0">
                <a:solidFill>
                  <a:srgbClr val="FF0000"/>
                </a:solidFill>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أبوشيخة</a:t>
            </a:r>
            <a:r>
              <a:rPr lang="ar-JO" sz="4500" b="1" dirty="0" smtClean="0">
                <a:solidFill>
                  <a:srgbClr val="FF0000"/>
                </a:solidFill>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 ، أحمد عدنان ، سيرين الضمور</a:t>
            </a:r>
            <a:br>
              <a:rPr lang="ar-JO" sz="4500" b="1" dirty="0" smtClean="0">
                <a:solidFill>
                  <a:srgbClr val="FF0000"/>
                </a:solidFill>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br>
            <a:r>
              <a:rPr lang="ar-JO" sz="4500" b="1" dirty="0" smtClean="0">
                <a:solidFill>
                  <a:srgbClr val="FF0000"/>
                </a:solidFill>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نادين حجازين ، </a:t>
            </a:r>
            <a:r>
              <a:rPr lang="ar-JO" sz="4500" b="1" smtClean="0">
                <a:solidFill>
                  <a:srgbClr val="FF0000"/>
                </a:solidFill>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أبرار الصرايرة ، إيناس الريان</a:t>
            </a:r>
            <a:r>
              <a:rPr lang="ar-JO" sz="4500" b="1" dirty="0" smtClean="0">
                <a:solidFill>
                  <a:srgbClr val="FF0000"/>
                </a:solidFill>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
            </a:r>
            <a:br>
              <a:rPr lang="ar-JO" sz="4500" b="1" dirty="0" smtClean="0">
                <a:solidFill>
                  <a:srgbClr val="FF0000"/>
                </a:solidFill>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br>
            <a:endParaRPr lang="en-US" sz="1600" b="1" dirty="0">
              <a:solidFill>
                <a:srgbClr val="595959"/>
              </a:solidFill>
              <a:latin typeface="Arabic Typesetting" panose="03020402040406030203" pitchFamily="66" charset="-78"/>
              <a:cs typeface="Arabic Typesetting" panose="03020402040406030203" pitchFamily="66" charset="-78"/>
            </a:endParaRPr>
          </a:p>
          <a:p>
            <a:pPr algn="ctr" rtl="1" eaLnBrk="1" hangingPunct="1">
              <a:defRPr/>
            </a:pPr>
            <a:r>
              <a:rPr lang="ar-JO" sz="4500" b="1" dirty="0">
                <a:solidFill>
                  <a:srgbClr val="595959"/>
                </a:solidFill>
                <a:latin typeface="Arabic Typesetting" panose="03020402040406030203" pitchFamily="66" charset="-78"/>
                <a:cs typeface="Arabic Typesetting" panose="03020402040406030203" pitchFamily="66" charset="-78"/>
              </a:rPr>
              <a:t>لجهدهم الكبير في إعداد هذا الملف والذي يحتوي على تبيض لمحاضرات </a:t>
            </a:r>
            <a:r>
              <a:rPr lang="ar-JO" sz="4500" b="1" dirty="0" smtClean="0">
                <a:solidFill>
                  <a:srgbClr val="595959"/>
                </a:solidFill>
                <a:latin typeface="Arabic Typesetting" panose="03020402040406030203" pitchFamily="66" charset="-78"/>
                <a:cs typeface="Arabic Typesetting" panose="03020402040406030203" pitchFamily="66" charset="-78"/>
              </a:rPr>
              <a:t/>
            </a:r>
            <a:br>
              <a:rPr lang="ar-JO" sz="4500" b="1" dirty="0" smtClean="0">
                <a:solidFill>
                  <a:srgbClr val="595959"/>
                </a:solidFill>
                <a:latin typeface="Arabic Typesetting" panose="03020402040406030203" pitchFamily="66" charset="-78"/>
                <a:cs typeface="Arabic Typesetting" panose="03020402040406030203" pitchFamily="66" charset="-78"/>
              </a:rPr>
            </a:br>
            <a:r>
              <a:rPr lang="en-US" sz="4500" b="1" u="sng" dirty="0" smtClean="0">
                <a:solidFill>
                  <a:srgbClr val="FF0000"/>
                </a:solidFill>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a:t>
            </a:r>
            <a:r>
              <a:rPr lang="ar-JO" sz="4500" b="1" u="sng" dirty="0" smtClean="0">
                <a:solidFill>
                  <a:srgbClr val="FF0000"/>
                </a:solidFill>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 </a:t>
            </a:r>
            <a:r>
              <a:rPr lang="ar-JO" sz="4500" b="1" u="sng" dirty="0">
                <a:solidFill>
                  <a:srgbClr val="FF0000"/>
                </a:solidFill>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التعليم عن بعد </a:t>
            </a:r>
            <a:r>
              <a:rPr lang="en-US" sz="4500" b="1" dirty="0">
                <a:solidFill>
                  <a:srgbClr val="FF0000"/>
                </a:solidFill>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a:t>
            </a:r>
            <a:r>
              <a:rPr lang="ar-JO" sz="4500" b="1" dirty="0">
                <a:solidFill>
                  <a:srgbClr val="FF0000"/>
                </a:solidFill>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  </a:t>
            </a:r>
            <a:r>
              <a:rPr lang="ar-JO" sz="4500" b="1" dirty="0">
                <a:solidFill>
                  <a:srgbClr val="FF0000"/>
                </a:solidFill>
                <a:latin typeface="Arabic Typesetting" panose="03020402040406030203" pitchFamily="66" charset="-78"/>
                <a:cs typeface="Arabic Typesetting" panose="03020402040406030203" pitchFamily="66" charset="-78"/>
              </a:rPr>
              <a:t>لمادة </a:t>
            </a:r>
            <a:r>
              <a:rPr lang="ar-JO" sz="4500" b="1" dirty="0" smtClean="0">
                <a:solidFill>
                  <a:srgbClr val="FF0000"/>
                </a:solidFill>
                <a:latin typeface="Arabic Typesetting" panose="03020402040406030203" pitchFamily="66" charset="-78"/>
                <a:cs typeface="Arabic Typesetting" panose="03020402040406030203" pitchFamily="66" charset="-78"/>
              </a:rPr>
              <a:t>الباطني</a:t>
            </a:r>
          </a:p>
          <a:p>
            <a:pPr algn="ctr" rtl="1" eaLnBrk="1" hangingPunct="1">
              <a:defRPr/>
            </a:pPr>
            <a:r>
              <a:rPr lang="ar-JO" sz="4500" b="1" dirty="0" smtClean="0">
                <a:solidFill>
                  <a:srgbClr val="FF0000"/>
                </a:solidFill>
                <a:latin typeface="Arabic Typesetting" panose="03020402040406030203" pitchFamily="66" charset="-78"/>
                <a:cs typeface="Arabic Typesetting" panose="03020402040406030203" pitchFamily="66" charset="-78"/>
              </a:rPr>
              <a:t>سائلين الله الله أن يجزيهم خير الجزاء ؛ في الدنيا والآخرة ..</a:t>
            </a:r>
            <a:endParaRPr lang="ar-JO" sz="4500" b="1" dirty="0">
              <a:solidFill>
                <a:srgbClr val="FF0000"/>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24378342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ACAEB1-68BF-4B08-9DDA-4C02AF0B7C74}"/>
              </a:ext>
            </a:extLst>
          </p:cNvPr>
          <p:cNvSpPr>
            <a:spLocks noGrp="1"/>
          </p:cNvSpPr>
          <p:nvPr>
            <p:ph type="title"/>
          </p:nvPr>
        </p:nvSpPr>
        <p:spPr/>
        <p:txBody>
          <a:bodyPr/>
          <a:lstStyle/>
          <a:p>
            <a:endParaRPr lang="en-US"/>
          </a:p>
        </p:txBody>
      </p:sp>
      <p:sp>
        <p:nvSpPr>
          <p:cNvPr id="3" name="TextBox 2">
            <a:extLst>
              <a:ext uri="{FF2B5EF4-FFF2-40B4-BE49-F238E27FC236}">
                <a16:creationId xmlns:a16="http://schemas.microsoft.com/office/drawing/2014/main" xmlns="" id="{CBB09030-5475-430C-BBAA-2B13D6EBF962}"/>
              </a:ext>
            </a:extLst>
          </p:cNvPr>
          <p:cNvSpPr txBox="1"/>
          <p:nvPr/>
        </p:nvSpPr>
        <p:spPr>
          <a:xfrm>
            <a:off x="829994" y="2405575"/>
            <a:ext cx="9875520" cy="3785652"/>
          </a:xfrm>
          <a:prstGeom prst="rect">
            <a:avLst/>
          </a:prstGeom>
          <a:noFill/>
        </p:spPr>
        <p:txBody>
          <a:bodyPr wrap="square" rtlCol="0">
            <a:spAutoFit/>
          </a:bodyPr>
          <a:lstStyle/>
          <a:p>
            <a:r>
              <a:rPr lang="en-US" sz="2000" b="1" dirty="0"/>
              <a:t>The most common cause : 1</a:t>
            </a:r>
            <a:r>
              <a:rPr lang="en-US" sz="2000" b="1" baseline="30000" dirty="0"/>
              <a:t>ST</a:t>
            </a:r>
            <a:r>
              <a:rPr lang="en-US" sz="2000" b="1" dirty="0"/>
              <a:t>  IS DM   2</a:t>
            </a:r>
            <a:r>
              <a:rPr lang="en-US" sz="2000" b="1" baseline="30000" dirty="0"/>
              <a:t>nd</a:t>
            </a:r>
            <a:r>
              <a:rPr lang="en-US" sz="2000" b="1" dirty="0"/>
              <a:t>   HTN </a:t>
            </a:r>
          </a:p>
          <a:p>
            <a:endParaRPr lang="en-US" sz="2000" b="1" dirty="0"/>
          </a:p>
          <a:p>
            <a:endParaRPr lang="en-US" sz="2000" b="1" dirty="0"/>
          </a:p>
          <a:p>
            <a:r>
              <a:rPr lang="en-US" sz="2000" b="1" dirty="0"/>
              <a:t>IN CKD : decease GFR &gt;&gt; accumulation of waste product &gt;&gt; increase ( urea , creatinine ) level &gt;&gt; patent comes with fatigability , high BP , symptoms of anemia , SOB , uremia </a:t>
            </a:r>
          </a:p>
          <a:p>
            <a:endParaRPr lang="en-US" sz="2000" b="1" dirty="0"/>
          </a:p>
          <a:p>
            <a:endParaRPr lang="en-US" sz="2000" b="1" dirty="0"/>
          </a:p>
          <a:p>
            <a:r>
              <a:rPr lang="en-US" sz="2000" b="1" dirty="0"/>
              <a:t>In chronic pyelonephritis  :</a:t>
            </a:r>
          </a:p>
          <a:p>
            <a:r>
              <a:rPr lang="en-US" sz="2000" b="1" dirty="0"/>
              <a:t>Chronic inflammation of renal parenchyma with scaring , so KFT will be elevated </a:t>
            </a:r>
          </a:p>
          <a:p>
            <a:endParaRPr lang="en-US" sz="2000" b="1" dirty="0"/>
          </a:p>
          <a:p>
            <a:r>
              <a:rPr lang="en-US" sz="2000" b="1" dirty="0"/>
              <a:t>In stage 1 ,2 &gt;&gt; the patient is asymptomatic </a:t>
            </a:r>
          </a:p>
          <a:p>
            <a:r>
              <a:rPr lang="en-US" sz="2000" b="1" dirty="0"/>
              <a:t>In stage 3 &gt;&gt; the patient need transplantation </a:t>
            </a:r>
          </a:p>
        </p:txBody>
      </p:sp>
    </p:spTree>
    <p:extLst>
      <p:ext uri="{BB962C8B-B14F-4D97-AF65-F5344CB8AC3E}">
        <p14:creationId xmlns:p14="http://schemas.microsoft.com/office/powerpoint/2010/main" val="907554607"/>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609600" y="4732342"/>
            <a:ext cx="10972800" cy="2125659"/>
          </a:xfrm>
        </p:spPr>
        <p:txBody>
          <a:bodyPr/>
          <a:lstStyle/>
          <a:p>
            <a:r>
              <a:rPr lang="en-US" b="1" dirty="0" smtClean="0"/>
              <a:t>Wrist drop (mononeuritis multiplex)</a:t>
            </a:r>
          </a:p>
          <a:p>
            <a:r>
              <a:rPr lang="en-US" b="1" dirty="0" err="1" smtClean="0"/>
              <a:t>Ddx</a:t>
            </a:r>
            <a:r>
              <a:rPr lang="en-US" b="1" dirty="0" smtClean="0"/>
              <a:t>: DM (most common), PAN, leprosy </a:t>
            </a:r>
            <a:endParaRPr lang="en-US" b="1" dirty="0"/>
          </a:p>
        </p:txBody>
      </p:sp>
      <p:pic>
        <p:nvPicPr>
          <p:cNvPr id="38914" name="Picture 2" descr="https://scontent.famm6-1.fna.fbcdn.net/v/t1.15752-9/94030442_1119885998370884_8418701315424649216_n.jpg?_nc_cat=102&amp;_nc_sid=b96e70&amp;_nc_oc=AQkDqhPDL7FRcDgbxthjHaoME1L0voerJhmYvLh8IQudZefn2NrWM3MsyrOXN-I1cBs&amp;_nc_ht=scontent.famm6-1.fna&amp;oh=db9e43afb7ba47f263921f012190742b&amp;oe=5EBD8828"/>
          <p:cNvPicPr>
            <a:picLocks noChangeAspect="1" noChangeArrowheads="1"/>
          </p:cNvPicPr>
          <p:nvPr/>
        </p:nvPicPr>
        <p:blipFill>
          <a:blip r:embed="rId2"/>
          <a:srcRect l="14858" t="36247" r="14178" b="35555"/>
          <a:stretch>
            <a:fillRect/>
          </a:stretch>
        </p:blipFill>
        <p:spPr bwMode="auto">
          <a:xfrm>
            <a:off x="2762227" y="1124744"/>
            <a:ext cx="6667547" cy="3532576"/>
          </a:xfrm>
          <a:prstGeom prst="rect">
            <a:avLst/>
          </a:prstGeom>
          <a:noFill/>
        </p:spPr>
      </p:pic>
    </p:spTree>
    <p:extLst>
      <p:ext uri="{BB962C8B-B14F-4D97-AF65-F5344CB8AC3E}">
        <p14:creationId xmlns:p14="http://schemas.microsoft.com/office/powerpoint/2010/main" val="3399802704"/>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عنصر نائب للمحتوى 4" descr="Crohnie_Pyoderma_gangrenosum.jpg"/>
          <p:cNvPicPr>
            <a:picLocks noGrp="1" noChangeAspect="1"/>
          </p:cNvPicPr>
          <p:nvPr>
            <p:ph idx="1"/>
          </p:nvPr>
        </p:nvPicPr>
        <p:blipFill>
          <a:blip r:embed="rId2"/>
          <a:stretch>
            <a:fillRect/>
          </a:stretch>
        </p:blipFill>
        <p:spPr>
          <a:xfrm>
            <a:off x="1619219" y="500043"/>
            <a:ext cx="8001056" cy="4500593"/>
          </a:xfrm>
        </p:spPr>
      </p:pic>
      <p:sp>
        <p:nvSpPr>
          <p:cNvPr id="43010" name="AutoShape 2" descr="Pyoderma gangrenosum - Wikipedia"/>
          <p:cNvSpPr>
            <a:spLocks noChangeAspect="1" noChangeArrowheads="1"/>
          </p:cNvSpPr>
          <p:nvPr/>
        </p:nvSpPr>
        <p:spPr bwMode="auto">
          <a:xfrm>
            <a:off x="207433" y="-144463"/>
            <a:ext cx="4064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مستطيل 5"/>
          <p:cNvSpPr/>
          <p:nvPr/>
        </p:nvSpPr>
        <p:spPr>
          <a:xfrm>
            <a:off x="761963" y="5000637"/>
            <a:ext cx="8286808" cy="646331"/>
          </a:xfrm>
          <a:prstGeom prst="rect">
            <a:avLst/>
          </a:prstGeom>
        </p:spPr>
        <p:txBody>
          <a:bodyPr wrap="square">
            <a:spAutoFit/>
          </a:bodyPr>
          <a:lstStyle/>
          <a:p>
            <a:r>
              <a:rPr lang="en-US" b="1" dirty="0" err="1" smtClean="0"/>
              <a:t>pyoderma</a:t>
            </a:r>
            <a:r>
              <a:rPr lang="en-US" b="1" dirty="0" smtClean="0"/>
              <a:t> </a:t>
            </a:r>
            <a:r>
              <a:rPr lang="en-US" b="1" dirty="0" err="1" smtClean="0"/>
              <a:t>gangrenosum</a:t>
            </a:r>
            <a:r>
              <a:rPr lang="en-US" b="1" dirty="0"/>
              <a:t> </a:t>
            </a:r>
          </a:p>
          <a:p>
            <a:r>
              <a:rPr lang="en-US" b="1" dirty="0" smtClean="0"/>
              <a:t>Seen in: IBD, vasculitis </a:t>
            </a:r>
          </a:p>
        </p:txBody>
      </p:sp>
    </p:spTree>
    <p:extLst>
      <p:ext uri="{BB962C8B-B14F-4D97-AF65-F5344CB8AC3E}">
        <p14:creationId xmlns:p14="http://schemas.microsoft.com/office/powerpoint/2010/main" val="3074076984"/>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623392" y="4581129"/>
            <a:ext cx="10972800" cy="2554287"/>
          </a:xfrm>
        </p:spPr>
        <p:txBody>
          <a:bodyPr/>
          <a:lstStyle/>
          <a:p>
            <a:r>
              <a:rPr lang="en-US" b="1" dirty="0" smtClean="0"/>
              <a:t>Temporal </a:t>
            </a:r>
            <a:r>
              <a:rPr lang="en-US" b="1" dirty="0" err="1" smtClean="0"/>
              <a:t>artritis</a:t>
            </a:r>
            <a:r>
              <a:rPr lang="en-US" b="1" dirty="0" smtClean="0"/>
              <a:t> </a:t>
            </a:r>
          </a:p>
          <a:p>
            <a:r>
              <a:rPr lang="en-US" b="1" dirty="0" smtClean="0"/>
              <a:t>Most important complication </a:t>
            </a:r>
            <a:r>
              <a:rPr lang="en-US" b="1" dirty="0" smtClean="0">
                <a:sym typeface="Wingdings"/>
              </a:rPr>
              <a:t> sudden blindness </a:t>
            </a:r>
            <a:r>
              <a:rPr lang="en-US" b="1" dirty="0" smtClean="0"/>
              <a:t> </a:t>
            </a:r>
          </a:p>
          <a:p>
            <a:endParaRPr lang="en-US" dirty="0"/>
          </a:p>
        </p:txBody>
      </p:sp>
      <p:pic>
        <p:nvPicPr>
          <p:cNvPr id="39938" name="Picture 2" descr="https://scontent.famm6-1.fna.fbcdn.net/v/t1.15752-9/93423841_2675783586044269_6600287792377364480_n.jpg?_nc_cat=109&amp;_nc_sid=b96e70&amp;_nc_oc=AQnlElSD0XFreiqLD-aiuq-E3DOlh9sCbsEJHRyN1FmbUCuUhuHwCQXIxT3SutJkZs4&amp;_nc_ht=scontent.famm6-1.fna&amp;oh=966afd11234fda12e2f510b9f9c3bcea&amp;oe=5EBCCE7D"/>
          <p:cNvPicPr>
            <a:picLocks noChangeAspect="1" noChangeArrowheads="1"/>
          </p:cNvPicPr>
          <p:nvPr/>
        </p:nvPicPr>
        <p:blipFill>
          <a:blip r:embed="rId2"/>
          <a:srcRect l="13556" t="35880" r="13527" b="34823"/>
          <a:stretch>
            <a:fillRect/>
          </a:stretch>
        </p:blipFill>
        <p:spPr bwMode="auto">
          <a:xfrm>
            <a:off x="2063552" y="1196752"/>
            <a:ext cx="8256917" cy="3214710"/>
          </a:xfrm>
          <a:prstGeom prst="rect">
            <a:avLst/>
          </a:prstGeom>
          <a:noFill/>
        </p:spPr>
      </p:pic>
    </p:spTree>
    <p:extLst>
      <p:ext uri="{BB962C8B-B14F-4D97-AF65-F5344CB8AC3E}">
        <p14:creationId xmlns:p14="http://schemas.microsoft.com/office/powerpoint/2010/main" val="622512099"/>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609600" y="4589490"/>
            <a:ext cx="10972800" cy="1768469"/>
          </a:xfrm>
        </p:spPr>
        <p:txBody>
          <a:bodyPr/>
          <a:lstStyle/>
          <a:p>
            <a:r>
              <a:rPr lang="en-US" dirty="0" smtClean="0"/>
              <a:t>Needle shaped</a:t>
            </a:r>
          </a:p>
          <a:p>
            <a:r>
              <a:rPr lang="en-US" dirty="0" smtClean="0"/>
              <a:t>With the axis: yellow / against the axis: blue</a:t>
            </a:r>
          </a:p>
          <a:p>
            <a:r>
              <a:rPr lang="en-US" dirty="0" err="1" smtClean="0"/>
              <a:t>Urate</a:t>
            </a:r>
            <a:r>
              <a:rPr lang="en-US" dirty="0" smtClean="0"/>
              <a:t> crystal ( gout ) </a:t>
            </a:r>
          </a:p>
        </p:txBody>
      </p:sp>
      <p:pic>
        <p:nvPicPr>
          <p:cNvPr id="40962" name="Picture 2" descr="https://scontent.famm6-1.fna.fbcdn.net/v/t1.15752-9/93313240_2332233587082252_2859837036699844608_n.jpg?_nc_cat=109&amp;_nc_sid=b96e70&amp;_nc_oc=AQk0kiiMGNSnFDLJhMrZ37OdL8R5B_2zQRAGqpSxGYXZmj2pqwlbWm03MZXF2YVDsrg&amp;_nc_ht=scontent.famm6-1.fna&amp;oh=bb5209a5686de40963a0bb0c6cdab8e0&amp;oe=5EBDA177"/>
          <p:cNvPicPr>
            <a:picLocks noChangeAspect="1" noChangeArrowheads="1"/>
          </p:cNvPicPr>
          <p:nvPr/>
        </p:nvPicPr>
        <p:blipFill>
          <a:blip r:embed="rId2"/>
          <a:srcRect l="13556" t="35148" r="14178" b="34823"/>
          <a:stretch>
            <a:fillRect/>
          </a:stretch>
        </p:blipFill>
        <p:spPr bwMode="auto">
          <a:xfrm>
            <a:off x="1904971" y="86218"/>
            <a:ext cx="8096307" cy="4485791"/>
          </a:xfrm>
          <a:prstGeom prst="rect">
            <a:avLst/>
          </a:prstGeom>
          <a:noFill/>
        </p:spPr>
      </p:pic>
    </p:spTree>
    <p:extLst>
      <p:ext uri="{BB962C8B-B14F-4D97-AF65-F5344CB8AC3E}">
        <p14:creationId xmlns:p14="http://schemas.microsoft.com/office/powerpoint/2010/main" val="3143120699"/>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1371" y="2348880"/>
            <a:ext cx="11260832" cy="1143000"/>
          </a:xfrm>
        </p:spPr>
        <p:txBody>
          <a:bodyPr>
            <a:noAutofit/>
          </a:bodyPr>
          <a:lstStyle/>
          <a:p>
            <a:pPr algn="ctr"/>
            <a:r>
              <a:rPr lang="en-US" sz="7200" b="1" dirty="0" smtClean="0">
                <a:solidFill>
                  <a:srgbClr val="FF0000"/>
                </a:solidFill>
              </a:rPr>
              <a:t>5. </a:t>
            </a:r>
            <a:r>
              <a:rPr lang="en-US" sz="7200" b="1" dirty="0" err="1" smtClean="0">
                <a:solidFill>
                  <a:srgbClr val="FF0000"/>
                </a:solidFill>
              </a:rPr>
              <a:t>Dr.nuha</a:t>
            </a:r>
            <a:r>
              <a:rPr lang="en-US" sz="7200" b="1" dirty="0" smtClean="0">
                <a:solidFill>
                  <a:srgbClr val="FF0000"/>
                </a:solidFill>
              </a:rPr>
              <a:t> cases </a:t>
            </a:r>
            <a:endParaRPr lang="en-US" sz="7200" b="1" dirty="0">
              <a:solidFill>
                <a:srgbClr val="FF0000"/>
              </a:solidFill>
            </a:endParaRPr>
          </a:p>
        </p:txBody>
      </p:sp>
    </p:spTree>
    <p:extLst>
      <p:ext uri="{BB962C8B-B14F-4D97-AF65-F5344CB8AC3E}">
        <p14:creationId xmlns:p14="http://schemas.microsoft.com/office/powerpoint/2010/main" val="535623409"/>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371" y="332656"/>
            <a:ext cx="11233248" cy="6264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2544806"/>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109728" indent="0">
              <a:buNone/>
            </a:pPr>
            <a:r>
              <a:rPr lang="en-US" b="1" dirty="0"/>
              <a:t>Case </a:t>
            </a:r>
            <a:r>
              <a:rPr lang="en-US" b="1" dirty="0" smtClean="0"/>
              <a:t>1</a:t>
            </a:r>
          </a:p>
          <a:p>
            <a:pPr marL="109728" indent="0">
              <a:buNone/>
            </a:pPr>
            <a:endParaRPr lang="en-US" b="1" dirty="0"/>
          </a:p>
          <a:p>
            <a:r>
              <a:rPr lang="en-US" b="1" dirty="0"/>
              <a:t>1_ hypothyroidism</a:t>
            </a:r>
          </a:p>
          <a:p>
            <a:r>
              <a:rPr lang="en-US" b="1" dirty="0"/>
              <a:t>2_ TSH</a:t>
            </a:r>
          </a:p>
          <a:p>
            <a:r>
              <a:rPr lang="en-US" b="1" dirty="0"/>
              <a:t>Treatment &gt; </a:t>
            </a:r>
            <a:r>
              <a:rPr lang="en-US" b="1" dirty="0" err="1" smtClean="0"/>
              <a:t>Thyroxine</a:t>
            </a:r>
            <a:r>
              <a:rPr lang="en-US" b="1" dirty="0" smtClean="0"/>
              <a:t> </a:t>
            </a:r>
            <a:endParaRPr lang="en-US" b="1" dirty="0"/>
          </a:p>
        </p:txBody>
      </p:sp>
    </p:spTree>
    <p:extLst>
      <p:ext uri="{BB962C8B-B14F-4D97-AF65-F5344CB8AC3E}">
        <p14:creationId xmlns:p14="http://schemas.microsoft.com/office/powerpoint/2010/main" val="2870850604"/>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350" y="381000"/>
            <a:ext cx="11713301"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1020750"/>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b="1" dirty="0" smtClean="0"/>
              <a:t>Case 9 </a:t>
            </a:r>
          </a:p>
          <a:p>
            <a:endParaRPr lang="en-US" b="1" dirty="0" smtClean="0"/>
          </a:p>
          <a:p>
            <a:r>
              <a:rPr lang="en-US" b="1" dirty="0" smtClean="0"/>
              <a:t>1-hyperaldosteronism</a:t>
            </a:r>
          </a:p>
          <a:p>
            <a:r>
              <a:rPr lang="en-US" b="1" dirty="0" smtClean="0"/>
              <a:t>2_ imaging studies</a:t>
            </a:r>
          </a:p>
          <a:p>
            <a:r>
              <a:rPr lang="en-US" b="1" dirty="0" smtClean="0"/>
              <a:t>Treatment &gt; spironolactone</a:t>
            </a:r>
          </a:p>
          <a:p>
            <a:endParaRPr lang="en-US" b="1" dirty="0"/>
          </a:p>
        </p:txBody>
      </p:sp>
    </p:spTree>
    <p:extLst>
      <p:ext uri="{BB962C8B-B14F-4D97-AF65-F5344CB8AC3E}">
        <p14:creationId xmlns:p14="http://schemas.microsoft.com/office/powerpoint/2010/main" val="2500036793"/>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371" y="260648"/>
            <a:ext cx="11233248" cy="6264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7565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B7481236-3106-4005-93B5-271E43CE62EC}"/>
              </a:ext>
            </a:extLst>
          </p:cNvPr>
          <p:cNvSpPr>
            <a:spLocks noGrp="1"/>
          </p:cNvSpPr>
          <p:nvPr>
            <p:ph type="dt" sz="quarter" idx="10"/>
          </p:nvPr>
        </p:nvSpPr>
        <p:spPr/>
        <p:txBody>
          <a:bodyPr/>
          <a:lstStyle/>
          <a:p>
            <a:pPr>
              <a:defRPr/>
            </a:pPr>
            <a:fld id="{DF72E123-1D9B-486C-BF86-AFE6CD4AA91C}" type="datetime1">
              <a:rPr lang="en-US"/>
              <a:pPr>
                <a:defRPr/>
              </a:pPr>
              <a:t>4/22/2020</a:t>
            </a:fld>
            <a:endParaRPr lang="en-US"/>
          </a:p>
        </p:txBody>
      </p:sp>
      <p:sp>
        <p:nvSpPr>
          <p:cNvPr id="5" name="Slide Number Placeholder 5">
            <a:extLst>
              <a:ext uri="{FF2B5EF4-FFF2-40B4-BE49-F238E27FC236}">
                <a16:creationId xmlns:a16="http://schemas.microsoft.com/office/drawing/2014/main" xmlns="" id="{A04DA965-A4DA-4BFA-B3C1-13691FBFC1C6}"/>
              </a:ext>
            </a:extLst>
          </p:cNvPr>
          <p:cNvSpPr>
            <a:spLocks noGrp="1"/>
          </p:cNvSpPr>
          <p:nvPr>
            <p:ph type="sldNum" sz="quarter" idx="12"/>
          </p:nvPr>
        </p:nvSpPr>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691CE551-D02E-4982-AE26-F793121AE3D8}" type="slidenum">
              <a:rPr lang="en-US" altLang="en-US" sz="1200">
                <a:solidFill>
                  <a:srgbClr val="B5A788"/>
                </a:solidFill>
              </a:rPr>
              <a:pPr eaLnBrk="1" hangingPunct="1"/>
              <a:t>21</a:t>
            </a:fld>
            <a:endParaRPr lang="en-US" altLang="en-US" sz="1200">
              <a:solidFill>
                <a:srgbClr val="B5A788"/>
              </a:solidFill>
            </a:endParaRPr>
          </a:p>
        </p:txBody>
      </p:sp>
      <p:sp>
        <p:nvSpPr>
          <p:cNvPr id="8194" name="Rectangle 2">
            <a:extLst>
              <a:ext uri="{FF2B5EF4-FFF2-40B4-BE49-F238E27FC236}">
                <a16:creationId xmlns:a16="http://schemas.microsoft.com/office/drawing/2014/main" xmlns="" id="{2E22780D-4A2C-40B0-BE6E-8F20369DE365}"/>
              </a:ext>
            </a:extLst>
          </p:cNvPr>
          <p:cNvSpPr>
            <a:spLocks noGrp="1" noChangeArrowheads="1"/>
          </p:cNvSpPr>
          <p:nvPr>
            <p:ph type="title"/>
          </p:nvPr>
        </p:nvSpPr>
        <p:spPr>
          <a:xfrm>
            <a:off x="2439193" y="726831"/>
            <a:ext cx="7313612" cy="1143000"/>
          </a:xfrm>
        </p:spPr>
        <p:txBody>
          <a:bodyPr/>
          <a:lstStyle/>
          <a:p>
            <a:pPr>
              <a:defRPr/>
            </a:pPr>
            <a:r>
              <a:rPr lang="en-US" b="1" dirty="0"/>
              <a:t>Dialysis</a:t>
            </a:r>
          </a:p>
        </p:txBody>
      </p:sp>
      <p:sp>
        <p:nvSpPr>
          <p:cNvPr id="43013" name="Rectangle 3">
            <a:extLst>
              <a:ext uri="{FF2B5EF4-FFF2-40B4-BE49-F238E27FC236}">
                <a16:creationId xmlns:a16="http://schemas.microsoft.com/office/drawing/2014/main" xmlns="" id="{3B954405-7ECE-43AD-B3C6-B012E37FF303}"/>
              </a:ext>
            </a:extLst>
          </p:cNvPr>
          <p:cNvSpPr>
            <a:spLocks noGrp="1" noChangeArrowheads="1"/>
          </p:cNvSpPr>
          <p:nvPr>
            <p:ph type="body" idx="1"/>
          </p:nvPr>
        </p:nvSpPr>
        <p:spPr>
          <a:xfrm>
            <a:off x="2325687" y="2520462"/>
            <a:ext cx="7540625" cy="4495800"/>
          </a:xfrm>
        </p:spPr>
        <p:txBody>
          <a:bodyPr/>
          <a:lstStyle/>
          <a:p>
            <a:pPr algn="just"/>
            <a:r>
              <a:rPr lang="en-US" altLang="en-US" dirty="0">
                <a:solidFill>
                  <a:srgbClr val="A50021"/>
                </a:solidFill>
              </a:rPr>
              <a:t>The movement of fluid and molecules across a semi permeable membrane from one compartment to another.</a:t>
            </a:r>
          </a:p>
          <a:p>
            <a:pPr algn="just"/>
            <a:r>
              <a:rPr lang="en-US" altLang="en-US" dirty="0"/>
              <a:t>Dialysis </a:t>
            </a:r>
            <a:r>
              <a:rPr lang="en-US" altLang="en-US" b="1" dirty="0"/>
              <a:t>does not </a:t>
            </a:r>
            <a:r>
              <a:rPr lang="en-US" altLang="en-US" b="1" i="1" dirty="0"/>
              <a:t>correct</a:t>
            </a:r>
            <a:r>
              <a:rPr lang="en-US" altLang="en-US" dirty="0"/>
              <a:t> renal dysfunction</a:t>
            </a:r>
          </a:p>
          <a:p>
            <a:pPr algn="just"/>
            <a:r>
              <a:rPr lang="en-US" altLang="en-US" dirty="0">
                <a:solidFill>
                  <a:srgbClr val="339933"/>
                </a:solidFill>
              </a:rPr>
              <a:t>Dialysis </a:t>
            </a:r>
            <a:r>
              <a:rPr lang="en-US" altLang="en-US" b="1" i="1" dirty="0">
                <a:solidFill>
                  <a:srgbClr val="339933"/>
                </a:solidFill>
              </a:rPr>
              <a:t>helps to replace</a:t>
            </a:r>
            <a:r>
              <a:rPr lang="en-US" altLang="en-US" dirty="0">
                <a:solidFill>
                  <a:srgbClr val="339933"/>
                </a:solidFill>
              </a:rPr>
              <a:t> renal function when kidneys have failed</a:t>
            </a:r>
          </a:p>
          <a:p>
            <a:pPr lvl="1" algn="just"/>
            <a:r>
              <a:rPr lang="en-US" altLang="en-US" dirty="0">
                <a:solidFill>
                  <a:srgbClr val="FF3399"/>
                </a:solidFill>
              </a:rPr>
              <a:t>Correct fluid/electrolyte imbalances</a:t>
            </a:r>
          </a:p>
          <a:p>
            <a:pPr lvl="1" algn="just"/>
            <a:r>
              <a:rPr lang="en-US" altLang="en-US" dirty="0">
                <a:solidFill>
                  <a:srgbClr val="FF3399"/>
                </a:solidFill>
              </a:rPr>
              <a:t>Remove waste products</a:t>
            </a:r>
          </a:p>
        </p:txBody>
      </p:sp>
    </p:spTree>
  </p:cSld>
  <p:clrMapOvr>
    <a:masterClrMapping/>
  </p:clrMapOvr>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b="1" dirty="0" smtClean="0"/>
              <a:t>Case 12 </a:t>
            </a:r>
          </a:p>
          <a:p>
            <a:pPr marL="0" indent="0">
              <a:buNone/>
            </a:pPr>
            <a:r>
              <a:rPr lang="en-US" b="1" dirty="0" err="1" smtClean="0"/>
              <a:t>Crhon’s</a:t>
            </a:r>
            <a:r>
              <a:rPr lang="en-US" b="1" dirty="0" smtClean="0"/>
              <a:t> disease </a:t>
            </a:r>
            <a:endParaRPr lang="en-US" b="1" dirty="0"/>
          </a:p>
        </p:txBody>
      </p:sp>
    </p:spTree>
    <p:extLst>
      <p:ext uri="{BB962C8B-B14F-4D97-AF65-F5344CB8AC3E}">
        <p14:creationId xmlns:p14="http://schemas.microsoft.com/office/powerpoint/2010/main" val="51680118"/>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JO" dirty="0"/>
          </a:p>
        </p:txBody>
      </p:sp>
      <p:sp>
        <p:nvSpPr>
          <p:cNvPr id="3" name="عنصر نائب للمحتوى 2"/>
          <p:cNvSpPr>
            <a:spLocks noGrp="1"/>
          </p:cNvSpPr>
          <p:nvPr>
            <p:ph idx="1"/>
          </p:nvPr>
        </p:nvSpPr>
        <p:spPr/>
        <p:txBody>
          <a:bodyPr>
            <a:normAutofit/>
          </a:bodyPr>
          <a:lstStyle/>
          <a:p>
            <a:pPr marL="0" indent="0" algn="ctr">
              <a:buNone/>
            </a:pPr>
            <a:r>
              <a:rPr lang="en-US" sz="9600" b="1" dirty="0" smtClean="0">
                <a:solidFill>
                  <a:srgbClr val="FF0000"/>
                </a:solidFill>
              </a:rPr>
              <a:t>6. </a:t>
            </a:r>
            <a:r>
              <a:rPr lang="en-US" sz="9600" b="1" dirty="0" err="1" smtClean="0">
                <a:solidFill>
                  <a:srgbClr val="FF0000"/>
                </a:solidFill>
              </a:rPr>
              <a:t>Dr.Samah</a:t>
            </a:r>
            <a:endParaRPr lang="ar-JO" sz="9600" b="1" dirty="0">
              <a:solidFill>
                <a:srgbClr val="FF0000"/>
              </a:solidFill>
            </a:endParaRPr>
          </a:p>
        </p:txBody>
      </p:sp>
    </p:spTree>
    <p:extLst>
      <p:ext uri="{BB962C8B-B14F-4D97-AF65-F5344CB8AC3E}">
        <p14:creationId xmlns:p14="http://schemas.microsoft.com/office/powerpoint/2010/main" val="15431089"/>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9349" y="2332038"/>
            <a:ext cx="10972800" cy="4525963"/>
          </a:xfrm>
        </p:spPr>
        <p:txBody>
          <a:bodyPr>
            <a:normAutofit/>
          </a:bodyPr>
          <a:lstStyle/>
          <a:p>
            <a:pPr marL="109728" indent="0" algn="ctr">
              <a:buNone/>
            </a:pPr>
            <a:r>
              <a:rPr lang="en-US" sz="9600" b="1" dirty="0" smtClean="0"/>
              <a:t>CXR</a:t>
            </a:r>
            <a:endParaRPr lang="en-US" sz="9600" b="1" dirty="0"/>
          </a:p>
        </p:txBody>
      </p:sp>
    </p:spTree>
    <p:extLst>
      <p:ext uri="{BB962C8B-B14F-4D97-AF65-F5344CB8AC3E}">
        <p14:creationId xmlns:p14="http://schemas.microsoft.com/office/powerpoint/2010/main" val="3101749210"/>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119669" y="476673"/>
            <a:ext cx="8006027" cy="5759925"/>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354062167"/>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543725" y="1631645"/>
            <a:ext cx="6759787" cy="3318510"/>
          </a:xfrm>
          <a:prstGeom prst="rect">
            <a:avLst/>
          </a:prstGeom>
        </p:spPr>
        <p:txBody>
          <a:bodyPr vert="horz" wrap="square" lIns="0" tIns="12700" rIns="0" bIns="0" rtlCol="0">
            <a:spAutoFit/>
          </a:bodyPr>
          <a:lstStyle/>
          <a:p>
            <a:pPr marL="12700">
              <a:lnSpc>
                <a:spcPct val="100000"/>
              </a:lnSpc>
              <a:spcBef>
                <a:spcPts val="100"/>
              </a:spcBef>
            </a:pPr>
            <a:r>
              <a:rPr sz="2400" b="1" spc="-15" dirty="0">
                <a:latin typeface="Carlito"/>
                <a:cs typeface="Carlito"/>
              </a:rPr>
              <a:t>RT </a:t>
            </a:r>
            <a:r>
              <a:rPr sz="2400" b="1" spc="-5" dirty="0">
                <a:latin typeface="Carlito"/>
                <a:cs typeface="Carlito"/>
              </a:rPr>
              <a:t>pleural-based </a:t>
            </a:r>
            <a:r>
              <a:rPr sz="2400" b="1" spc="-25" dirty="0">
                <a:latin typeface="Carlito"/>
                <a:cs typeface="Carlito"/>
              </a:rPr>
              <a:t>Wedge </a:t>
            </a:r>
            <a:r>
              <a:rPr sz="2400" b="1" spc="-5" dirty="0">
                <a:latin typeface="Carlito"/>
                <a:cs typeface="Carlito"/>
              </a:rPr>
              <a:t>shaped</a:t>
            </a:r>
            <a:r>
              <a:rPr sz="2400" b="1" spc="-15" dirty="0">
                <a:latin typeface="Carlito"/>
                <a:cs typeface="Carlito"/>
              </a:rPr>
              <a:t> </a:t>
            </a:r>
            <a:r>
              <a:rPr sz="2400" b="1" spc="-5" dirty="0">
                <a:latin typeface="Carlito"/>
                <a:cs typeface="Carlito"/>
              </a:rPr>
              <a:t>density</a:t>
            </a:r>
            <a:endParaRPr sz="2400">
              <a:latin typeface="Carlito"/>
              <a:cs typeface="Carlito"/>
            </a:endParaRPr>
          </a:p>
          <a:p>
            <a:pPr>
              <a:lnSpc>
                <a:spcPct val="100000"/>
              </a:lnSpc>
              <a:spcBef>
                <a:spcPts val="15"/>
              </a:spcBef>
            </a:pPr>
            <a:endParaRPr sz="2350">
              <a:latin typeface="Carlito"/>
              <a:cs typeface="Carlito"/>
            </a:endParaRPr>
          </a:p>
          <a:p>
            <a:pPr marL="690880" indent="-220979">
              <a:lnSpc>
                <a:spcPct val="100000"/>
              </a:lnSpc>
              <a:buChar char="•"/>
              <a:tabLst>
                <a:tab pos="690880" algn="l"/>
              </a:tabLst>
            </a:pPr>
            <a:r>
              <a:rPr sz="2400" spc="-5" dirty="0">
                <a:latin typeface="Carlito"/>
                <a:cs typeface="Carlito"/>
              </a:rPr>
              <a:t>Pulmonary</a:t>
            </a:r>
            <a:r>
              <a:rPr sz="2400" spc="-15" dirty="0">
                <a:latin typeface="Carlito"/>
                <a:cs typeface="Carlito"/>
              </a:rPr>
              <a:t> Infarction</a:t>
            </a:r>
            <a:endParaRPr sz="2400">
              <a:latin typeface="Carlito"/>
              <a:cs typeface="Carlito"/>
            </a:endParaRPr>
          </a:p>
          <a:p>
            <a:pPr marL="622300" indent="-153035">
              <a:lnSpc>
                <a:spcPct val="100000"/>
              </a:lnSpc>
              <a:buChar char="•"/>
              <a:tabLst>
                <a:tab pos="622935" algn="l"/>
              </a:tabLst>
            </a:pPr>
            <a:r>
              <a:rPr sz="2400" spc="-10" dirty="0">
                <a:latin typeface="Carlito"/>
                <a:cs typeface="Carlito"/>
              </a:rPr>
              <a:t>RT </a:t>
            </a:r>
            <a:r>
              <a:rPr sz="2400" spc="-5" dirty="0">
                <a:latin typeface="Carlito"/>
                <a:cs typeface="Carlito"/>
              </a:rPr>
              <a:t>upper </a:t>
            </a:r>
            <a:r>
              <a:rPr sz="2400" dirty="0">
                <a:latin typeface="Carlito"/>
                <a:cs typeface="Carlito"/>
              </a:rPr>
              <a:t>lobe</a:t>
            </a:r>
            <a:r>
              <a:rPr sz="2400" spc="-15" dirty="0">
                <a:latin typeface="Carlito"/>
                <a:cs typeface="Carlito"/>
              </a:rPr>
              <a:t> </a:t>
            </a:r>
            <a:r>
              <a:rPr sz="2400" spc="-5" dirty="0">
                <a:latin typeface="Carlito"/>
                <a:cs typeface="Carlito"/>
              </a:rPr>
              <a:t>pneumonia</a:t>
            </a:r>
            <a:endParaRPr sz="2400">
              <a:latin typeface="Carlito"/>
              <a:cs typeface="Carlito"/>
            </a:endParaRPr>
          </a:p>
          <a:p>
            <a:pPr marL="622300" indent="-153035">
              <a:lnSpc>
                <a:spcPct val="100000"/>
              </a:lnSpc>
              <a:buChar char="•"/>
              <a:tabLst>
                <a:tab pos="622935" algn="l"/>
              </a:tabLst>
            </a:pPr>
            <a:r>
              <a:rPr sz="2400" spc="-15" dirty="0">
                <a:latin typeface="Carlito"/>
                <a:cs typeface="Carlito"/>
              </a:rPr>
              <a:t>Vasculitis</a:t>
            </a:r>
            <a:endParaRPr sz="2400">
              <a:latin typeface="Carlito"/>
              <a:cs typeface="Carlito"/>
            </a:endParaRPr>
          </a:p>
          <a:p>
            <a:pPr>
              <a:lnSpc>
                <a:spcPct val="100000"/>
              </a:lnSpc>
              <a:spcBef>
                <a:spcPts val="15"/>
              </a:spcBef>
            </a:pPr>
            <a:endParaRPr sz="2350">
              <a:latin typeface="Carlito"/>
              <a:cs typeface="Carlito"/>
            </a:endParaRPr>
          </a:p>
          <a:p>
            <a:pPr marL="12700">
              <a:lnSpc>
                <a:spcPct val="100000"/>
              </a:lnSpc>
            </a:pPr>
            <a:r>
              <a:rPr sz="2400" b="1" spc="-5" dirty="0">
                <a:latin typeface="Carlito"/>
                <a:cs typeface="Carlito"/>
              </a:rPr>
              <a:t>Other</a:t>
            </a:r>
            <a:r>
              <a:rPr sz="2400" b="1" dirty="0">
                <a:latin typeface="Carlito"/>
                <a:cs typeface="Carlito"/>
              </a:rPr>
              <a:t> </a:t>
            </a:r>
            <a:r>
              <a:rPr sz="2400" b="1" spc="-5" dirty="0">
                <a:latin typeface="Carlito"/>
                <a:cs typeface="Carlito"/>
              </a:rPr>
              <a:t>findings</a:t>
            </a:r>
            <a:endParaRPr sz="2400">
              <a:latin typeface="Carlito"/>
              <a:cs typeface="Carlito"/>
            </a:endParaRPr>
          </a:p>
          <a:p>
            <a:pPr marL="645160" indent="-175260">
              <a:lnSpc>
                <a:spcPct val="100000"/>
              </a:lnSpc>
              <a:buFont typeface="Arial"/>
              <a:buChar char="•"/>
              <a:tabLst>
                <a:tab pos="645160" algn="l"/>
              </a:tabLst>
            </a:pPr>
            <a:r>
              <a:rPr sz="2400" spc="-10" dirty="0">
                <a:latin typeface="Carlito"/>
                <a:cs typeface="Carlito"/>
              </a:rPr>
              <a:t>Cardiomegly</a:t>
            </a:r>
            <a:endParaRPr sz="2400">
              <a:latin typeface="Carlito"/>
              <a:cs typeface="Carlito"/>
            </a:endParaRPr>
          </a:p>
          <a:p>
            <a:pPr marL="577215" indent="-107950">
              <a:lnSpc>
                <a:spcPct val="100000"/>
              </a:lnSpc>
              <a:buFont typeface="Arial"/>
              <a:buChar char="•"/>
              <a:tabLst>
                <a:tab pos="577850" algn="l"/>
                <a:tab pos="4257040" algn="l"/>
              </a:tabLst>
            </a:pPr>
            <a:r>
              <a:rPr sz="2400" spc="-15" dirty="0">
                <a:latin typeface="Carlito"/>
                <a:cs typeface="Carlito"/>
              </a:rPr>
              <a:t>Obliterated</a:t>
            </a:r>
            <a:r>
              <a:rPr sz="2400" spc="5" dirty="0">
                <a:latin typeface="Carlito"/>
                <a:cs typeface="Carlito"/>
              </a:rPr>
              <a:t> </a:t>
            </a:r>
            <a:r>
              <a:rPr sz="2400" spc="-10" dirty="0">
                <a:latin typeface="Carlito"/>
                <a:cs typeface="Carlito"/>
              </a:rPr>
              <a:t>RT</a:t>
            </a:r>
            <a:r>
              <a:rPr sz="2400" spc="10" dirty="0">
                <a:latin typeface="Carlito"/>
                <a:cs typeface="Carlito"/>
              </a:rPr>
              <a:t> </a:t>
            </a:r>
            <a:r>
              <a:rPr sz="2400" spc="-15" dirty="0">
                <a:latin typeface="Carlito"/>
                <a:cs typeface="Carlito"/>
              </a:rPr>
              <a:t>costo-phrenic	</a:t>
            </a:r>
            <a:r>
              <a:rPr sz="2400" dirty="0">
                <a:latin typeface="Carlito"/>
                <a:cs typeface="Carlito"/>
              </a:rPr>
              <a:t>angle</a:t>
            </a:r>
            <a:endParaRPr sz="2400">
              <a:latin typeface="Carlito"/>
              <a:cs typeface="Carlito"/>
            </a:endParaRPr>
          </a:p>
        </p:txBody>
      </p:sp>
    </p:spTree>
    <p:extLst>
      <p:ext uri="{BB962C8B-B14F-4D97-AF65-F5344CB8AC3E}">
        <p14:creationId xmlns:p14="http://schemas.microsoft.com/office/powerpoint/2010/main" val="2392134382"/>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25600" y="156971"/>
            <a:ext cx="8636000" cy="6437376"/>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358820350"/>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32525" y="1700335"/>
            <a:ext cx="4599939" cy="1366400"/>
          </a:xfrm>
          <a:prstGeom prst="rect">
            <a:avLst/>
          </a:prstGeom>
        </p:spPr>
        <p:txBody>
          <a:bodyPr vert="horz" wrap="square" lIns="0" tIns="12065" rIns="0" bIns="0" rtlCol="0">
            <a:spAutoFit/>
          </a:bodyPr>
          <a:lstStyle/>
          <a:p>
            <a:pPr marL="12700">
              <a:lnSpc>
                <a:spcPct val="100000"/>
              </a:lnSpc>
              <a:spcBef>
                <a:spcPts val="95"/>
              </a:spcBef>
            </a:pPr>
            <a:r>
              <a:rPr spc="-15" dirty="0"/>
              <a:t>Pneumothorax </a:t>
            </a:r>
            <a:r>
              <a:rPr spc="-5" dirty="0"/>
              <a:t>on </a:t>
            </a:r>
            <a:r>
              <a:rPr spc="-15" dirty="0"/>
              <a:t>right</a:t>
            </a:r>
          </a:p>
        </p:txBody>
      </p:sp>
      <p:sp>
        <p:nvSpPr>
          <p:cNvPr id="3" name="object 3"/>
          <p:cNvSpPr txBox="1"/>
          <p:nvPr/>
        </p:nvSpPr>
        <p:spPr>
          <a:xfrm>
            <a:off x="1832526" y="2953258"/>
            <a:ext cx="6994313" cy="1488440"/>
          </a:xfrm>
          <a:prstGeom prst="rect">
            <a:avLst/>
          </a:prstGeom>
        </p:spPr>
        <p:txBody>
          <a:bodyPr vert="horz" wrap="square" lIns="0" tIns="12700" rIns="0" bIns="0" rtlCol="0">
            <a:spAutoFit/>
          </a:bodyPr>
          <a:lstStyle/>
          <a:p>
            <a:pPr marL="165100" indent="-153035">
              <a:lnSpc>
                <a:spcPct val="100000"/>
              </a:lnSpc>
              <a:spcBef>
                <a:spcPts val="100"/>
              </a:spcBef>
              <a:buSzPct val="95833"/>
              <a:buChar char="•"/>
              <a:tabLst>
                <a:tab pos="165735" algn="l"/>
              </a:tabLst>
            </a:pPr>
            <a:r>
              <a:rPr sz="2400" dirty="0">
                <a:latin typeface="Carlito"/>
                <a:cs typeface="Carlito"/>
              </a:rPr>
              <a:t>No </a:t>
            </a:r>
            <a:r>
              <a:rPr sz="2400" spc="-10" dirty="0">
                <a:latin typeface="Carlito"/>
                <a:cs typeface="Carlito"/>
              </a:rPr>
              <a:t>vascular </a:t>
            </a:r>
            <a:r>
              <a:rPr sz="2400" dirty="0">
                <a:latin typeface="Carlito"/>
                <a:cs typeface="Carlito"/>
              </a:rPr>
              <a:t>markings in </a:t>
            </a:r>
            <a:r>
              <a:rPr sz="2400" spc="-10" dirty="0">
                <a:latin typeface="Carlito"/>
                <a:cs typeface="Carlito"/>
              </a:rPr>
              <a:t>right</a:t>
            </a:r>
            <a:r>
              <a:rPr sz="2400" spc="-75" dirty="0">
                <a:latin typeface="Carlito"/>
                <a:cs typeface="Carlito"/>
              </a:rPr>
              <a:t> </a:t>
            </a:r>
            <a:r>
              <a:rPr sz="2400" spc="-10" dirty="0">
                <a:latin typeface="Carlito"/>
                <a:cs typeface="Carlito"/>
              </a:rPr>
              <a:t>hemithorax</a:t>
            </a:r>
            <a:endParaRPr sz="2400">
              <a:latin typeface="Carlito"/>
              <a:cs typeface="Carlito"/>
            </a:endParaRPr>
          </a:p>
          <a:p>
            <a:pPr marL="165100" indent="-153035">
              <a:lnSpc>
                <a:spcPct val="100000"/>
              </a:lnSpc>
              <a:buClr>
                <a:srgbClr val="000000"/>
              </a:buClr>
              <a:buSzPct val="95833"/>
              <a:buChar char="•"/>
              <a:tabLst>
                <a:tab pos="165735" algn="l"/>
              </a:tabLst>
            </a:pPr>
            <a:r>
              <a:rPr sz="2400" u="heavy" spc="-15" dirty="0">
                <a:solidFill>
                  <a:srgbClr val="0000FF"/>
                </a:solidFill>
                <a:uFill>
                  <a:solidFill>
                    <a:srgbClr val="0000FF"/>
                  </a:solidFill>
                </a:uFill>
                <a:latin typeface="Carlito"/>
                <a:cs typeface="Carlito"/>
                <a:hlinkClick r:id="rId2"/>
              </a:rPr>
              <a:t>Atelectatic </a:t>
            </a:r>
            <a:r>
              <a:rPr sz="2400" u="heavy" dirty="0">
                <a:solidFill>
                  <a:srgbClr val="0000FF"/>
                </a:solidFill>
                <a:uFill>
                  <a:solidFill>
                    <a:srgbClr val="0000FF"/>
                  </a:solidFill>
                </a:uFill>
                <a:latin typeface="Carlito"/>
                <a:cs typeface="Carlito"/>
                <a:hlinkClick r:id="rId2"/>
              </a:rPr>
              <a:t>lung </a:t>
            </a:r>
            <a:r>
              <a:rPr sz="2400" u="heavy" spc="-5" dirty="0">
                <a:solidFill>
                  <a:srgbClr val="0000FF"/>
                </a:solidFill>
                <a:uFill>
                  <a:solidFill>
                    <a:srgbClr val="0000FF"/>
                  </a:solidFill>
                </a:uFill>
                <a:latin typeface="Carlito"/>
                <a:cs typeface="Carlito"/>
                <a:hlinkClick r:id="rId2"/>
              </a:rPr>
              <a:t>next </a:t>
            </a:r>
            <a:r>
              <a:rPr sz="2400" u="heavy" spc="-15" dirty="0">
                <a:solidFill>
                  <a:srgbClr val="0000FF"/>
                </a:solidFill>
                <a:uFill>
                  <a:solidFill>
                    <a:srgbClr val="0000FF"/>
                  </a:solidFill>
                </a:uFill>
                <a:latin typeface="Carlito"/>
                <a:cs typeface="Carlito"/>
                <a:hlinkClick r:id="rId2"/>
              </a:rPr>
              <a:t>to</a:t>
            </a:r>
            <a:r>
              <a:rPr sz="2400" u="heavy" spc="-65" dirty="0">
                <a:solidFill>
                  <a:srgbClr val="0000FF"/>
                </a:solidFill>
                <a:uFill>
                  <a:solidFill>
                    <a:srgbClr val="0000FF"/>
                  </a:solidFill>
                </a:uFill>
                <a:latin typeface="Carlito"/>
                <a:cs typeface="Carlito"/>
                <a:hlinkClick r:id="rId2"/>
              </a:rPr>
              <a:t> </a:t>
            </a:r>
            <a:r>
              <a:rPr sz="2400" u="heavy" dirty="0">
                <a:solidFill>
                  <a:srgbClr val="0000FF"/>
                </a:solidFill>
                <a:uFill>
                  <a:solidFill>
                    <a:srgbClr val="0000FF"/>
                  </a:solidFill>
                </a:uFill>
                <a:latin typeface="Carlito"/>
                <a:cs typeface="Carlito"/>
                <a:hlinkClick r:id="rId2"/>
              </a:rPr>
              <a:t>heart</a:t>
            </a:r>
            <a:endParaRPr sz="2400">
              <a:latin typeface="Carlito"/>
              <a:cs typeface="Carlito"/>
            </a:endParaRPr>
          </a:p>
          <a:p>
            <a:pPr marL="165100" indent="-153035">
              <a:lnSpc>
                <a:spcPct val="100000"/>
              </a:lnSpc>
              <a:buSzPct val="95833"/>
              <a:buChar char="•"/>
              <a:tabLst>
                <a:tab pos="165735" algn="l"/>
              </a:tabLst>
            </a:pPr>
            <a:r>
              <a:rPr sz="2400" spc="-15" dirty="0">
                <a:latin typeface="Carlito"/>
                <a:cs typeface="Carlito"/>
              </a:rPr>
              <a:t>Larger </a:t>
            </a:r>
            <a:r>
              <a:rPr sz="2400" spc="-10" dirty="0">
                <a:latin typeface="Carlito"/>
                <a:cs typeface="Carlito"/>
              </a:rPr>
              <a:t>right</a:t>
            </a:r>
            <a:r>
              <a:rPr sz="2400" spc="5" dirty="0">
                <a:latin typeface="Carlito"/>
                <a:cs typeface="Carlito"/>
              </a:rPr>
              <a:t> </a:t>
            </a:r>
            <a:r>
              <a:rPr sz="2400" spc="-10" dirty="0">
                <a:latin typeface="Carlito"/>
                <a:cs typeface="Carlito"/>
              </a:rPr>
              <a:t>hemithorax</a:t>
            </a:r>
            <a:endParaRPr sz="2400">
              <a:latin typeface="Carlito"/>
              <a:cs typeface="Carlito"/>
            </a:endParaRPr>
          </a:p>
          <a:p>
            <a:pPr marL="165100" indent="-153035">
              <a:lnSpc>
                <a:spcPct val="100000"/>
              </a:lnSpc>
              <a:buSzPct val="95833"/>
              <a:buChar char="•"/>
              <a:tabLst>
                <a:tab pos="165735" algn="l"/>
              </a:tabLst>
            </a:pPr>
            <a:r>
              <a:rPr sz="2400" spc="-10" dirty="0">
                <a:latin typeface="Carlito"/>
                <a:cs typeface="Carlito"/>
              </a:rPr>
              <a:t>Slight tracheal </a:t>
            </a:r>
            <a:r>
              <a:rPr sz="2400" spc="-5" dirty="0">
                <a:latin typeface="Carlito"/>
                <a:cs typeface="Carlito"/>
              </a:rPr>
              <a:t>shift </a:t>
            </a:r>
            <a:r>
              <a:rPr sz="2400" spc="-15" dirty="0">
                <a:latin typeface="Carlito"/>
                <a:cs typeface="Carlito"/>
              </a:rPr>
              <a:t>to</a:t>
            </a:r>
            <a:r>
              <a:rPr sz="2400" spc="-35" dirty="0">
                <a:latin typeface="Carlito"/>
                <a:cs typeface="Carlito"/>
              </a:rPr>
              <a:t> </a:t>
            </a:r>
            <a:r>
              <a:rPr sz="2400" spc="-10" dirty="0">
                <a:latin typeface="Carlito"/>
                <a:cs typeface="Carlito"/>
              </a:rPr>
              <a:t>left</a:t>
            </a:r>
            <a:endParaRPr sz="2400">
              <a:latin typeface="Carlito"/>
              <a:cs typeface="Carlito"/>
            </a:endParaRPr>
          </a:p>
        </p:txBody>
      </p:sp>
    </p:spTree>
    <p:extLst>
      <p:ext uri="{BB962C8B-B14F-4D97-AF65-F5344CB8AC3E}">
        <p14:creationId xmlns:p14="http://schemas.microsoft.com/office/powerpoint/2010/main" val="9721352"/>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279971" y="260648"/>
            <a:ext cx="8502847" cy="5882268"/>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865922202"/>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832526" y="2232483"/>
            <a:ext cx="6857153" cy="1489075"/>
          </a:xfrm>
          <a:prstGeom prst="rect">
            <a:avLst/>
          </a:prstGeom>
        </p:spPr>
        <p:txBody>
          <a:bodyPr vert="horz" wrap="square" lIns="0" tIns="12700" rIns="0" bIns="0" rtlCol="0">
            <a:spAutoFit/>
          </a:bodyPr>
          <a:lstStyle/>
          <a:p>
            <a:pPr marL="12700">
              <a:lnSpc>
                <a:spcPct val="100000"/>
              </a:lnSpc>
              <a:spcBef>
                <a:spcPts val="100"/>
              </a:spcBef>
            </a:pPr>
            <a:r>
              <a:rPr sz="2400" b="1" spc="-15" dirty="0">
                <a:latin typeface="Carlito"/>
                <a:cs typeface="Carlito"/>
              </a:rPr>
              <a:t>Pleural </a:t>
            </a:r>
            <a:r>
              <a:rPr sz="2400" b="1" spc="-5" dirty="0">
                <a:latin typeface="Carlito"/>
                <a:cs typeface="Carlito"/>
              </a:rPr>
              <a:t>effusion </a:t>
            </a:r>
            <a:r>
              <a:rPr sz="2400" b="1" dirty="0">
                <a:latin typeface="Carlito"/>
                <a:cs typeface="Carlito"/>
              </a:rPr>
              <a:t>on</a:t>
            </a:r>
            <a:r>
              <a:rPr sz="2400" b="1" spc="5" dirty="0">
                <a:latin typeface="Carlito"/>
                <a:cs typeface="Carlito"/>
              </a:rPr>
              <a:t> </a:t>
            </a:r>
            <a:r>
              <a:rPr sz="2400" b="1" spc="-10" dirty="0">
                <a:latin typeface="Carlito"/>
                <a:cs typeface="Carlito"/>
              </a:rPr>
              <a:t>left.</a:t>
            </a:r>
            <a:endParaRPr sz="2400">
              <a:latin typeface="Carlito"/>
              <a:cs typeface="Carlito"/>
            </a:endParaRPr>
          </a:p>
          <a:p>
            <a:pPr marL="165100" indent="-153035">
              <a:lnSpc>
                <a:spcPct val="100000"/>
              </a:lnSpc>
              <a:spcBef>
                <a:spcPts val="5"/>
              </a:spcBef>
              <a:buSzPct val="95833"/>
              <a:buChar char="•"/>
              <a:tabLst>
                <a:tab pos="165735" algn="l"/>
              </a:tabLst>
            </a:pPr>
            <a:r>
              <a:rPr sz="2400" spc="-5" dirty="0">
                <a:latin typeface="Carlito"/>
                <a:cs typeface="Carlito"/>
              </a:rPr>
              <a:t>Loss of </a:t>
            </a:r>
            <a:r>
              <a:rPr sz="2400" spc="-15" dirty="0">
                <a:latin typeface="Carlito"/>
                <a:cs typeface="Carlito"/>
              </a:rPr>
              <a:t>silouhette </a:t>
            </a:r>
            <a:r>
              <a:rPr sz="2400" spc="-5" dirty="0">
                <a:latin typeface="Carlito"/>
                <a:cs typeface="Carlito"/>
              </a:rPr>
              <a:t>of </a:t>
            </a:r>
            <a:r>
              <a:rPr sz="2400" spc="-10" dirty="0">
                <a:latin typeface="Carlito"/>
                <a:cs typeface="Carlito"/>
              </a:rPr>
              <a:t>left</a:t>
            </a:r>
            <a:r>
              <a:rPr sz="2400" spc="10" dirty="0">
                <a:latin typeface="Carlito"/>
                <a:cs typeface="Carlito"/>
              </a:rPr>
              <a:t> </a:t>
            </a:r>
            <a:r>
              <a:rPr sz="2400" spc="-10" dirty="0">
                <a:latin typeface="Carlito"/>
                <a:cs typeface="Carlito"/>
              </a:rPr>
              <a:t>diaphragm</a:t>
            </a:r>
            <a:endParaRPr sz="2400">
              <a:latin typeface="Carlito"/>
              <a:cs typeface="Carlito"/>
            </a:endParaRPr>
          </a:p>
          <a:p>
            <a:pPr marL="165100" indent="-153035">
              <a:lnSpc>
                <a:spcPct val="100000"/>
              </a:lnSpc>
              <a:buSzPct val="95833"/>
              <a:buChar char="•"/>
              <a:tabLst>
                <a:tab pos="165735" algn="l"/>
              </a:tabLst>
            </a:pPr>
            <a:r>
              <a:rPr sz="2400" spc="-10" dirty="0">
                <a:latin typeface="Carlito"/>
                <a:cs typeface="Carlito"/>
              </a:rPr>
              <a:t>Obliteration </a:t>
            </a:r>
            <a:r>
              <a:rPr sz="2400" spc="-5" dirty="0">
                <a:latin typeface="Carlito"/>
                <a:cs typeface="Carlito"/>
              </a:rPr>
              <a:t>of </a:t>
            </a:r>
            <a:r>
              <a:rPr sz="2400" spc="-15" dirty="0">
                <a:latin typeface="Carlito"/>
                <a:cs typeface="Carlito"/>
              </a:rPr>
              <a:t>costo-phrenic </a:t>
            </a:r>
            <a:r>
              <a:rPr sz="2400" dirty="0">
                <a:latin typeface="Carlito"/>
                <a:cs typeface="Carlito"/>
              </a:rPr>
              <a:t>angle</a:t>
            </a:r>
            <a:endParaRPr sz="2400">
              <a:latin typeface="Carlito"/>
              <a:cs typeface="Carlito"/>
            </a:endParaRPr>
          </a:p>
          <a:p>
            <a:pPr marL="165100" indent="-153035">
              <a:lnSpc>
                <a:spcPct val="100000"/>
              </a:lnSpc>
              <a:buSzPct val="95833"/>
              <a:buChar char="•"/>
              <a:tabLst>
                <a:tab pos="165735" algn="l"/>
              </a:tabLst>
            </a:pPr>
            <a:r>
              <a:rPr sz="2400" spc="-5" dirty="0">
                <a:latin typeface="Carlito"/>
                <a:cs typeface="Carlito"/>
              </a:rPr>
              <a:t>Density </a:t>
            </a:r>
            <a:r>
              <a:rPr sz="2400" dirty="0">
                <a:latin typeface="Carlito"/>
                <a:cs typeface="Carlito"/>
              </a:rPr>
              <a:t>with </a:t>
            </a:r>
            <a:r>
              <a:rPr sz="2400" spc="-5" dirty="0">
                <a:latin typeface="Carlito"/>
                <a:cs typeface="Carlito"/>
              </a:rPr>
              <a:t>upper margin high </a:t>
            </a:r>
            <a:r>
              <a:rPr sz="2400" dirty="0">
                <a:latin typeface="Carlito"/>
                <a:cs typeface="Carlito"/>
              </a:rPr>
              <a:t>in</a:t>
            </a:r>
            <a:r>
              <a:rPr sz="2400" spc="-100" dirty="0">
                <a:latin typeface="Carlito"/>
                <a:cs typeface="Carlito"/>
              </a:rPr>
              <a:t> </a:t>
            </a:r>
            <a:r>
              <a:rPr sz="2400" spc="-5" dirty="0">
                <a:latin typeface="Carlito"/>
                <a:cs typeface="Carlito"/>
              </a:rPr>
              <a:t>axilla.</a:t>
            </a:r>
            <a:endParaRPr sz="2400">
              <a:latin typeface="Carlito"/>
              <a:cs typeface="Carlito"/>
            </a:endParaRPr>
          </a:p>
        </p:txBody>
      </p:sp>
    </p:spTree>
    <p:extLst>
      <p:ext uri="{BB962C8B-B14F-4D97-AF65-F5344CB8AC3E}">
        <p14:creationId xmlns:p14="http://schemas.microsoft.com/office/powerpoint/2010/main" val="1376676756"/>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831638" y="404665"/>
            <a:ext cx="9121012" cy="5817661"/>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6054201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4F350F3E-FD43-41FB-80E9-0C343679075C}"/>
              </a:ext>
            </a:extLst>
          </p:cNvPr>
          <p:cNvSpPr>
            <a:spLocks noGrp="1"/>
          </p:cNvSpPr>
          <p:nvPr>
            <p:ph type="dt" sz="quarter" idx="10"/>
          </p:nvPr>
        </p:nvSpPr>
        <p:spPr/>
        <p:txBody>
          <a:bodyPr/>
          <a:lstStyle/>
          <a:p>
            <a:pPr>
              <a:defRPr/>
            </a:pPr>
            <a:fld id="{4BD609D9-6E3D-445B-B33D-877C31DA5FC9}" type="datetime1">
              <a:rPr lang="en-US"/>
              <a:pPr>
                <a:defRPr/>
              </a:pPr>
              <a:t>4/22/2020</a:t>
            </a:fld>
            <a:endParaRPr lang="en-US"/>
          </a:p>
        </p:txBody>
      </p:sp>
      <p:sp>
        <p:nvSpPr>
          <p:cNvPr id="5" name="Slide Number Placeholder 5">
            <a:extLst>
              <a:ext uri="{FF2B5EF4-FFF2-40B4-BE49-F238E27FC236}">
                <a16:creationId xmlns:a16="http://schemas.microsoft.com/office/drawing/2014/main" xmlns="" id="{1D3D77D2-A545-4FBC-8C33-F842E8745BF1}"/>
              </a:ext>
            </a:extLst>
          </p:cNvPr>
          <p:cNvSpPr>
            <a:spLocks noGrp="1"/>
          </p:cNvSpPr>
          <p:nvPr>
            <p:ph type="sldNum" sz="quarter" idx="12"/>
          </p:nvPr>
        </p:nvSpPr>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B4E72E0B-24A8-4961-9847-AE8683164186}" type="slidenum">
              <a:rPr lang="en-US" altLang="en-US" sz="1200">
                <a:solidFill>
                  <a:srgbClr val="B5A788"/>
                </a:solidFill>
              </a:rPr>
              <a:pPr eaLnBrk="1" hangingPunct="1"/>
              <a:t>22</a:t>
            </a:fld>
            <a:endParaRPr lang="en-US" altLang="en-US" sz="1200">
              <a:solidFill>
                <a:srgbClr val="B5A788"/>
              </a:solidFill>
            </a:endParaRPr>
          </a:p>
        </p:txBody>
      </p:sp>
      <p:sp>
        <p:nvSpPr>
          <p:cNvPr id="109570" name="Rectangle 1026">
            <a:extLst>
              <a:ext uri="{FF2B5EF4-FFF2-40B4-BE49-F238E27FC236}">
                <a16:creationId xmlns:a16="http://schemas.microsoft.com/office/drawing/2014/main" xmlns="" id="{17ED6572-B00C-4CF0-B678-7B157459E7AE}"/>
              </a:ext>
            </a:extLst>
          </p:cNvPr>
          <p:cNvSpPr>
            <a:spLocks noGrp="1" noChangeArrowheads="1"/>
          </p:cNvSpPr>
          <p:nvPr>
            <p:ph type="title"/>
          </p:nvPr>
        </p:nvSpPr>
        <p:spPr>
          <a:xfrm>
            <a:off x="2894013" y="533400"/>
            <a:ext cx="7313612" cy="914400"/>
          </a:xfrm>
        </p:spPr>
        <p:txBody>
          <a:bodyPr/>
          <a:lstStyle/>
          <a:p>
            <a:pPr>
              <a:defRPr/>
            </a:pPr>
            <a:r>
              <a:rPr lang="en-US" b="1" dirty="0"/>
              <a:t>Dialysis</a:t>
            </a:r>
          </a:p>
        </p:txBody>
      </p:sp>
      <p:sp>
        <p:nvSpPr>
          <p:cNvPr id="44037" name="Rectangle 1027">
            <a:extLst>
              <a:ext uri="{FF2B5EF4-FFF2-40B4-BE49-F238E27FC236}">
                <a16:creationId xmlns:a16="http://schemas.microsoft.com/office/drawing/2014/main" xmlns="" id="{A463F99E-7323-4ADF-A52B-8824540B6A56}"/>
              </a:ext>
            </a:extLst>
          </p:cNvPr>
          <p:cNvSpPr>
            <a:spLocks noGrp="1" noChangeArrowheads="1"/>
          </p:cNvSpPr>
          <p:nvPr>
            <p:ph type="body" idx="1"/>
          </p:nvPr>
        </p:nvSpPr>
        <p:spPr>
          <a:xfrm>
            <a:off x="2781471" y="1979613"/>
            <a:ext cx="7313612" cy="4268787"/>
          </a:xfrm>
        </p:spPr>
        <p:txBody>
          <a:bodyPr/>
          <a:lstStyle/>
          <a:p>
            <a:r>
              <a:rPr lang="en-US" altLang="en-US" b="1" dirty="0"/>
              <a:t>When initiated?</a:t>
            </a:r>
          </a:p>
          <a:p>
            <a:pPr lvl="1"/>
            <a:r>
              <a:rPr lang="en-US" altLang="en-US" dirty="0">
                <a:solidFill>
                  <a:srgbClr val="FF3399"/>
                </a:solidFill>
              </a:rPr>
              <a:t>When uremia can no longer be managed conservatively</a:t>
            </a:r>
            <a:r>
              <a:rPr lang="en-US" altLang="en-US" dirty="0"/>
              <a:t>.</a:t>
            </a:r>
          </a:p>
          <a:p>
            <a:pPr lvl="1"/>
            <a:r>
              <a:rPr lang="en-US" altLang="en-US" dirty="0"/>
              <a:t>Immediately when:</a:t>
            </a:r>
          </a:p>
          <a:p>
            <a:pPr lvl="2"/>
            <a:r>
              <a:rPr lang="en-US" altLang="en-US" dirty="0">
                <a:solidFill>
                  <a:srgbClr val="0000FF"/>
                </a:solidFill>
              </a:rPr>
              <a:t>Unresponsive to diuretics (fluid overload)</a:t>
            </a:r>
          </a:p>
          <a:p>
            <a:pPr lvl="2"/>
            <a:r>
              <a:rPr lang="en-US" altLang="en-US" dirty="0">
                <a:solidFill>
                  <a:srgbClr val="0000FF"/>
                </a:solidFill>
              </a:rPr>
              <a:t>Pericarditis present</a:t>
            </a:r>
          </a:p>
          <a:p>
            <a:pPr lvl="2"/>
            <a:r>
              <a:rPr lang="en-US" altLang="en-US" dirty="0">
                <a:solidFill>
                  <a:srgbClr val="0000FF"/>
                </a:solidFill>
              </a:rPr>
              <a:t>Uncontrolled hypertension</a:t>
            </a:r>
          </a:p>
          <a:p>
            <a:pPr lvl="2"/>
            <a:r>
              <a:rPr lang="en-US" altLang="en-US" dirty="0">
                <a:solidFill>
                  <a:srgbClr val="0000FF"/>
                </a:solidFill>
              </a:rPr>
              <a:t>Neurologic manifestations</a:t>
            </a:r>
          </a:p>
          <a:p>
            <a:pPr lvl="2"/>
            <a:r>
              <a:rPr lang="en-US" altLang="en-US" dirty="0">
                <a:solidFill>
                  <a:srgbClr val="0000FF"/>
                </a:solidFill>
              </a:rPr>
              <a:t>Unresponsive hyperkalemia</a:t>
            </a:r>
          </a:p>
          <a:p>
            <a:pPr lvl="2"/>
            <a:r>
              <a:rPr lang="en-US" altLang="en-US" dirty="0">
                <a:solidFill>
                  <a:srgbClr val="0000FF"/>
                </a:solidFill>
              </a:rPr>
              <a:t>GFR less than 15 ml/minute</a:t>
            </a:r>
          </a:p>
        </p:txBody>
      </p:sp>
    </p:spTree>
  </p:cSld>
  <p:clrMapOvr>
    <a:masterClrMapping/>
  </p:clrMapOvr>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24592" y="1167765"/>
            <a:ext cx="2900680" cy="391160"/>
          </a:xfrm>
          <a:prstGeom prst="rect">
            <a:avLst/>
          </a:prstGeom>
        </p:spPr>
        <p:txBody>
          <a:bodyPr vert="horz" wrap="square" lIns="0" tIns="12700" rIns="0" bIns="0" rtlCol="0">
            <a:spAutoFit/>
          </a:bodyPr>
          <a:lstStyle/>
          <a:p>
            <a:pPr marL="12700">
              <a:lnSpc>
                <a:spcPct val="100000"/>
              </a:lnSpc>
              <a:spcBef>
                <a:spcPts val="100"/>
              </a:spcBef>
            </a:pPr>
            <a:r>
              <a:rPr sz="2400" spc="-5" dirty="0"/>
              <a:t>Multiple</a:t>
            </a:r>
            <a:r>
              <a:rPr sz="2400" spc="-50" dirty="0"/>
              <a:t> </a:t>
            </a:r>
            <a:r>
              <a:rPr sz="2400" spc="-5" dirty="0"/>
              <a:t>nodules</a:t>
            </a:r>
            <a:endParaRPr sz="2400"/>
          </a:p>
        </p:txBody>
      </p:sp>
      <p:sp>
        <p:nvSpPr>
          <p:cNvPr id="3" name="object 3"/>
          <p:cNvSpPr txBox="1"/>
          <p:nvPr/>
        </p:nvSpPr>
        <p:spPr>
          <a:xfrm>
            <a:off x="1324593" y="1899284"/>
            <a:ext cx="5001260" cy="3108960"/>
          </a:xfrm>
          <a:prstGeom prst="rect">
            <a:avLst/>
          </a:prstGeom>
        </p:spPr>
        <p:txBody>
          <a:bodyPr vert="horz" wrap="square" lIns="0" tIns="12700" rIns="0" bIns="0" rtlCol="0">
            <a:spAutoFit/>
          </a:bodyPr>
          <a:lstStyle/>
          <a:p>
            <a:pPr marL="165100" indent="-153035">
              <a:lnSpc>
                <a:spcPct val="100000"/>
              </a:lnSpc>
              <a:spcBef>
                <a:spcPts val="100"/>
              </a:spcBef>
              <a:buSzPct val="95833"/>
              <a:buChar char="•"/>
              <a:tabLst>
                <a:tab pos="165735" algn="l"/>
              </a:tabLst>
            </a:pPr>
            <a:r>
              <a:rPr sz="2400" dirty="0">
                <a:latin typeface="Carlito"/>
                <a:cs typeface="Carlito"/>
              </a:rPr>
              <a:t>Widened</a:t>
            </a:r>
            <a:r>
              <a:rPr sz="2400" spc="-15" dirty="0">
                <a:latin typeface="Carlito"/>
                <a:cs typeface="Carlito"/>
              </a:rPr>
              <a:t> </a:t>
            </a:r>
            <a:r>
              <a:rPr sz="2400" spc="-5" dirty="0">
                <a:latin typeface="Carlito"/>
                <a:cs typeface="Carlito"/>
              </a:rPr>
              <a:t>mediastinum</a:t>
            </a:r>
            <a:endParaRPr sz="2400">
              <a:latin typeface="Carlito"/>
              <a:cs typeface="Carlito"/>
            </a:endParaRPr>
          </a:p>
          <a:p>
            <a:pPr marL="165100" indent="-153035">
              <a:lnSpc>
                <a:spcPct val="100000"/>
              </a:lnSpc>
              <a:buSzPct val="95833"/>
              <a:buChar char="•"/>
              <a:tabLst>
                <a:tab pos="165735" algn="l"/>
              </a:tabLst>
            </a:pPr>
            <a:r>
              <a:rPr sz="2400" spc="-25" dirty="0">
                <a:latin typeface="Carlito"/>
                <a:cs typeface="Carlito"/>
              </a:rPr>
              <a:t>Tracheal </a:t>
            </a:r>
            <a:r>
              <a:rPr sz="2400" spc="-10" dirty="0">
                <a:latin typeface="Carlito"/>
                <a:cs typeface="Carlito"/>
              </a:rPr>
              <a:t>indentation </a:t>
            </a:r>
            <a:r>
              <a:rPr sz="2400" spc="-5" dirty="0">
                <a:latin typeface="Carlito"/>
                <a:cs typeface="Carlito"/>
              </a:rPr>
              <a:t>on</a:t>
            </a:r>
            <a:r>
              <a:rPr sz="2400" spc="-45" dirty="0">
                <a:latin typeface="Carlito"/>
                <a:cs typeface="Carlito"/>
              </a:rPr>
              <a:t> </a:t>
            </a:r>
            <a:r>
              <a:rPr sz="2400" spc="-5" dirty="0">
                <a:latin typeface="Carlito"/>
                <a:cs typeface="Carlito"/>
              </a:rPr>
              <a:t>right</a:t>
            </a:r>
            <a:endParaRPr sz="2400">
              <a:latin typeface="Carlito"/>
              <a:cs typeface="Carlito"/>
            </a:endParaRPr>
          </a:p>
          <a:p>
            <a:pPr marL="165100" indent="-153035">
              <a:lnSpc>
                <a:spcPct val="100000"/>
              </a:lnSpc>
              <a:buSzPct val="95833"/>
              <a:buChar char="•"/>
              <a:tabLst>
                <a:tab pos="165735" algn="l"/>
              </a:tabLst>
            </a:pPr>
            <a:r>
              <a:rPr sz="2400" spc="-10" dirty="0">
                <a:latin typeface="Carlito"/>
                <a:cs typeface="Carlito"/>
              </a:rPr>
              <a:t>Cardiomegaly</a:t>
            </a:r>
            <a:endParaRPr sz="2400">
              <a:latin typeface="Carlito"/>
              <a:cs typeface="Carlito"/>
            </a:endParaRPr>
          </a:p>
          <a:p>
            <a:pPr>
              <a:lnSpc>
                <a:spcPct val="100000"/>
              </a:lnSpc>
              <a:spcBef>
                <a:spcPts val="20"/>
              </a:spcBef>
              <a:buFont typeface="Carlito"/>
              <a:buChar char="•"/>
            </a:pPr>
            <a:endParaRPr sz="3350">
              <a:latin typeface="Carlito"/>
              <a:cs typeface="Carlito"/>
            </a:endParaRPr>
          </a:p>
          <a:p>
            <a:pPr marL="165100">
              <a:lnSpc>
                <a:spcPct val="100000"/>
              </a:lnSpc>
              <a:spcBef>
                <a:spcPts val="5"/>
              </a:spcBef>
            </a:pPr>
            <a:r>
              <a:rPr sz="2400" b="1" spc="-30" dirty="0">
                <a:latin typeface="Carlito"/>
                <a:cs typeface="Carlito"/>
              </a:rPr>
              <a:t>D.D.</a:t>
            </a:r>
            <a:endParaRPr sz="2400">
              <a:latin typeface="Carlito"/>
              <a:cs typeface="Carlito"/>
            </a:endParaRPr>
          </a:p>
          <a:p>
            <a:pPr>
              <a:lnSpc>
                <a:spcPct val="100000"/>
              </a:lnSpc>
              <a:spcBef>
                <a:spcPts val="10"/>
              </a:spcBef>
            </a:pPr>
            <a:endParaRPr sz="2350">
              <a:latin typeface="Carlito"/>
              <a:cs typeface="Carlito"/>
            </a:endParaRPr>
          </a:p>
          <a:p>
            <a:pPr marL="507365" lvl="1" indent="-342900">
              <a:lnSpc>
                <a:spcPct val="100000"/>
              </a:lnSpc>
              <a:buAutoNum type="arabicPeriod"/>
              <a:tabLst>
                <a:tab pos="508000" algn="l"/>
              </a:tabLst>
            </a:pPr>
            <a:r>
              <a:rPr sz="2400" dirty="0">
                <a:latin typeface="Carlito"/>
                <a:cs typeface="Carlito"/>
              </a:rPr>
              <a:t>ILD </a:t>
            </a:r>
            <a:r>
              <a:rPr sz="2400" spc="-5" dirty="0">
                <a:latin typeface="Carlito"/>
                <a:cs typeface="Carlito"/>
              </a:rPr>
              <a:t>with</a:t>
            </a:r>
            <a:r>
              <a:rPr sz="2400" spc="-35" dirty="0">
                <a:latin typeface="Carlito"/>
                <a:cs typeface="Carlito"/>
              </a:rPr>
              <a:t> </a:t>
            </a:r>
            <a:r>
              <a:rPr sz="2400" spc="-10" dirty="0">
                <a:latin typeface="Carlito"/>
                <a:cs typeface="Carlito"/>
              </a:rPr>
              <a:t>cor-pulmonale</a:t>
            </a:r>
            <a:endParaRPr sz="2400">
              <a:latin typeface="Carlito"/>
              <a:cs typeface="Carlito"/>
            </a:endParaRPr>
          </a:p>
          <a:p>
            <a:pPr marL="507365" lvl="1" indent="-342900">
              <a:lnSpc>
                <a:spcPct val="100000"/>
              </a:lnSpc>
              <a:buAutoNum type="arabicPeriod"/>
              <a:tabLst>
                <a:tab pos="508000" algn="l"/>
              </a:tabLst>
            </a:pPr>
            <a:r>
              <a:rPr sz="2400" spc="-5" dirty="0">
                <a:latin typeface="Carlito"/>
                <a:cs typeface="Carlito"/>
              </a:rPr>
              <a:t>Alveolar </a:t>
            </a:r>
            <a:r>
              <a:rPr sz="2400" dirty="0">
                <a:latin typeface="Carlito"/>
                <a:cs typeface="Carlito"/>
              </a:rPr>
              <a:t>cell</a:t>
            </a:r>
            <a:r>
              <a:rPr sz="2400" spc="-35" dirty="0">
                <a:latin typeface="Carlito"/>
                <a:cs typeface="Carlito"/>
              </a:rPr>
              <a:t> </a:t>
            </a:r>
            <a:r>
              <a:rPr sz="2400" spc="-10" dirty="0">
                <a:latin typeface="Carlito"/>
                <a:cs typeface="Carlito"/>
              </a:rPr>
              <a:t>carcinoma</a:t>
            </a:r>
            <a:endParaRPr sz="2400">
              <a:latin typeface="Carlito"/>
              <a:cs typeface="Carlito"/>
            </a:endParaRPr>
          </a:p>
        </p:txBody>
      </p:sp>
    </p:spTree>
    <p:extLst>
      <p:ext uri="{BB962C8B-B14F-4D97-AF65-F5344CB8AC3E}">
        <p14:creationId xmlns:p14="http://schemas.microsoft.com/office/powerpoint/2010/main" val="1106183716"/>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27381" y="476672"/>
            <a:ext cx="10877296" cy="5119116"/>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598028638"/>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91821" y="2302891"/>
            <a:ext cx="9070922" cy="2952115"/>
          </a:xfrm>
          <a:prstGeom prst="rect">
            <a:avLst/>
          </a:prstGeom>
        </p:spPr>
        <p:txBody>
          <a:bodyPr vert="horz" wrap="square" lIns="0" tIns="12700" rIns="0" bIns="0" rtlCol="0">
            <a:spAutoFit/>
          </a:bodyPr>
          <a:lstStyle/>
          <a:p>
            <a:pPr marL="165100" indent="-153035">
              <a:lnSpc>
                <a:spcPct val="100000"/>
              </a:lnSpc>
              <a:spcBef>
                <a:spcPts val="100"/>
              </a:spcBef>
              <a:buSzPct val="95833"/>
              <a:buChar char="•"/>
              <a:tabLst>
                <a:tab pos="165735" algn="l"/>
              </a:tabLst>
            </a:pPr>
            <a:r>
              <a:rPr sz="2400" spc="-25" dirty="0">
                <a:latin typeface="Carlito"/>
                <a:cs typeface="Carlito"/>
              </a:rPr>
              <a:t>Wedge </a:t>
            </a:r>
            <a:r>
              <a:rPr sz="2400" spc="-5" dirty="0">
                <a:latin typeface="Carlito"/>
                <a:cs typeface="Carlito"/>
              </a:rPr>
              <a:t>shaped density </a:t>
            </a:r>
            <a:r>
              <a:rPr sz="2400" spc="-10" dirty="0">
                <a:latin typeface="Carlito"/>
                <a:cs typeface="Carlito"/>
              </a:rPr>
              <a:t>(appreciated </a:t>
            </a:r>
            <a:r>
              <a:rPr sz="2400" spc="-15" dirty="0">
                <a:latin typeface="Carlito"/>
                <a:cs typeface="Carlito"/>
              </a:rPr>
              <a:t>better </a:t>
            </a:r>
            <a:r>
              <a:rPr sz="2400" dirty="0">
                <a:latin typeface="Carlito"/>
                <a:cs typeface="Carlito"/>
              </a:rPr>
              <a:t>in </a:t>
            </a:r>
            <a:r>
              <a:rPr sz="2400" spc="-15" dirty="0">
                <a:latin typeface="Carlito"/>
                <a:cs typeface="Carlito"/>
              </a:rPr>
              <a:t>lateral</a:t>
            </a:r>
            <a:r>
              <a:rPr sz="2400" spc="10" dirty="0">
                <a:latin typeface="Carlito"/>
                <a:cs typeface="Carlito"/>
              </a:rPr>
              <a:t> </a:t>
            </a:r>
            <a:r>
              <a:rPr sz="2400" spc="-5" dirty="0">
                <a:latin typeface="Carlito"/>
                <a:cs typeface="Carlito"/>
              </a:rPr>
              <a:t>view)</a:t>
            </a:r>
            <a:endParaRPr sz="2400" dirty="0">
              <a:latin typeface="Carlito"/>
              <a:cs typeface="Carlito"/>
            </a:endParaRPr>
          </a:p>
          <a:p>
            <a:pPr marL="165100" indent="-153035">
              <a:lnSpc>
                <a:spcPct val="100000"/>
              </a:lnSpc>
              <a:buSzPct val="95833"/>
              <a:buChar char="•"/>
              <a:tabLst>
                <a:tab pos="165735" algn="l"/>
              </a:tabLst>
            </a:pPr>
            <a:r>
              <a:rPr sz="2400" spc="-5" dirty="0">
                <a:latin typeface="Carlito"/>
                <a:cs typeface="Carlito"/>
              </a:rPr>
              <a:t>Superior segment of Right </a:t>
            </a:r>
            <a:r>
              <a:rPr sz="2400" spc="-10" dirty="0">
                <a:latin typeface="Carlito"/>
                <a:cs typeface="Carlito"/>
              </a:rPr>
              <a:t>Lower</a:t>
            </a:r>
            <a:r>
              <a:rPr sz="2400" spc="-5" dirty="0">
                <a:latin typeface="Carlito"/>
                <a:cs typeface="Carlito"/>
              </a:rPr>
              <a:t> Lobe</a:t>
            </a:r>
            <a:endParaRPr sz="2400" dirty="0">
              <a:latin typeface="Carlito"/>
              <a:cs typeface="Carlito"/>
            </a:endParaRPr>
          </a:p>
          <a:p>
            <a:pPr marL="165100" indent="-153035">
              <a:lnSpc>
                <a:spcPct val="100000"/>
              </a:lnSpc>
              <a:buSzPct val="95833"/>
              <a:buChar char="•"/>
              <a:tabLst>
                <a:tab pos="165735" algn="l"/>
              </a:tabLst>
            </a:pPr>
            <a:r>
              <a:rPr sz="2400" spc="-5" dirty="0">
                <a:latin typeface="Carlito"/>
                <a:cs typeface="Carlito"/>
              </a:rPr>
              <a:t>Homogenous opacity </a:t>
            </a:r>
            <a:r>
              <a:rPr sz="2400" dirty="0">
                <a:latin typeface="Carlito"/>
                <a:cs typeface="Carlito"/>
              </a:rPr>
              <a:t>with NO </a:t>
            </a:r>
            <a:r>
              <a:rPr sz="2400" spc="-5" dirty="0">
                <a:latin typeface="Carlito"/>
                <a:cs typeface="Carlito"/>
              </a:rPr>
              <a:t>shift of</a:t>
            </a:r>
            <a:r>
              <a:rPr sz="2400" spc="-70" dirty="0">
                <a:latin typeface="Carlito"/>
                <a:cs typeface="Carlito"/>
              </a:rPr>
              <a:t> </a:t>
            </a:r>
            <a:r>
              <a:rPr sz="2400" spc="-5" dirty="0">
                <a:latin typeface="Carlito"/>
                <a:cs typeface="Carlito"/>
              </a:rPr>
              <a:t>mediastinum.</a:t>
            </a:r>
            <a:endParaRPr sz="2400" dirty="0">
              <a:latin typeface="Carlito"/>
              <a:cs typeface="Carlito"/>
            </a:endParaRPr>
          </a:p>
          <a:p>
            <a:pPr>
              <a:lnSpc>
                <a:spcPct val="100000"/>
              </a:lnSpc>
              <a:spcBef>
                <a:spcPts val="10"/>
              </a:spcBef>
              <a:buFont typeface="Carlito"/>
              <a:buChar char="•"/>
            </a:pPr>
            <a:endParaRPr sz="2350" dirty="0">
              <a:latin typeface="Carlito"/>
              <a:cs typeface="Carlito"/>
            </a:endParaRPr>
          </a:p>
          <a:p>
            <a:pPr marL="12700">
              <a:lnSpc>
                <a:spcPct val="100000"/>
              </a:lnSpc>
            </a:pPr>
            <a:r>
              <a:rPr sz="2400" spc="-35" dirty="0">
                <a:latin typeface="Carlito"/>
                <a:cs typeface="Carlito"/>
              </a:rPr>
              <a:t>D.D.</a:t>
            </a:r>
            <a:endParaRPr sz="2400" dirty="0">
              <a:latin typeface="Carlito"/>
              <a:cs typeface="Carlito"/>
            </a:endParaRPr>
          </a:p>
          <a:p>
            <a:pPr>
              <a:lnSpc>
                <a:spcPct val="100000"/>
              </a:lnSpc>
              <a:spcBef>
                <a:spcPts val="10"/>
              </a:spcBef>
            </a:pPr>
            <a:endParaRPr sz="2350" dirty="0">
              <a:latin typeface="Carlito"/>
              <a:cs typeface="Carlito"/>
            </a:endParaRPr>
          </a:p>
          <a:p>
            <a:pPr marL="165100" indent="-153035">
              <a:lnSpc>
                <a:spcPct val="100000"/>
              </a:lnSpc>
              <a:spcBef>
                <a:spcPts val="5"/>
              </a:spcBef>
              <a:buSzPct val="95833"/>
              <a:buChar char="•"/>
              <a:tabLst>
                <a:tab pos="165735" algn="l"/>
              </a:tabLst>
            </a:pPr>
            <a:r>
              <a:rPr sz="2400" spc="-5" dirty="0">
                <a:latin typeface="Carlito"/>
                <a:cs typeface="Carlito"/>
              </a:rPr>
              <a:t>SO possibility of Consolidation (pneumonia </a:t>
            </a:r>
            <a:r>
              <a:rPr sz="2400" dirty="0">
                <a:latin typeface="Carlito"/>
                <a:cs typeface="Carlito"/>
              </a:rPr>
              <a:t>) is</a:t>
            </a:r>
            <a:r>
              <a:rPr sz="2400" spc="-10" dirty="0">
                <a:latin typeface="Carlito"/>
                <a:cs typeface="Carlito"/>
              </a:rPr>
              <a:t> </a:t>
            </a:r>
            <a:r>
              <a:rPr sz="2400" spc="-5" dirty="0">
                <a:latin typeface="Carlito"/>
                <a:cs typeface="Carlito"/>
              </a:rPr>
              <a:t>high</a:t>
            </a:r>
            <a:endParaRPr sz="2400" dirty="0">
              <a:latin typeface="Carlito"/>
              <a:cs typeface="Carlito"/>
            </a:endParaRPr>
          </a:p>
          <a:p>
            <a:pPr marL="233679" indent="-220979">
              <a:lnSpc>
                <a:spcPct val="100000"/>
              </a:lnSpc>
              <a:buSzPct val="95833"/>
              <a:buChar char="•"/>
              <a:tabLst>
                <a:tab pos="233679" algn="l"/>
              </a:tabLst>
            </a:pPr>
            <a:r>
              <a:rPr sz="2400" dirty="0">
                <a:latin typeface="Carlito"/>
                <a:cs typeface="Carlito"/>
              </a:rPr>
              <a:t>Rt </a:t>
            </a:r>
            <a:r>
              <a:rPr sz="2400" spc="-10" dirty="0">
                <a:latin typeface="Carlito"/>
                <a:cs typeface="Carlito"/>
              </a:rPr>
              <a:t>bronchogenic</a:t>
            </a:r>
            <a:r>
              <a:rPr sz="2400" spc="-40" dirty="0">
                <a:latin typeface="Carlito"/>
                <a:cs typeface="Carlito"/>
              </a:rPr>
              <a:t> </a:t>
            </a:r>
            <a:r>
              <a:rPr sz="2400" spc="-5" dirty="0">
                <a:latin typeface="Carlito"/>
                <a:cs typeface="Carlito"/>
              </a:rPr>
              <a:t>carcinoma??</a:t>
            </a:r>
            <a:endParaRPr sz="2400" dirty="0">
              <a:latin typeface="Carlito"/>
              <a:cs typeface="Carlito"/>
            </a:endParaRPr>
          </a:p>
        </p:txBody>
      </p:sp>
    </p:spTree>
    <p:extLst>
      <p:ext uri="{BB962C8B-B14F-4D97-AF65-F5344CB8AC3E}">
        <p14:creationId xmlns:p14="http://schemas.microsoft.com/office/powerpoint/2010/main" val="1674842739"/>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409381" y="476672"/>
            <a:ext cx="9465056" cy="5544616"/>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922560799"/>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27792" y="1918462"/>
            <a:ext cx="9560560" cy="2277745"/>
          </a:xfrm>
          <a:prstGeom prst="rect">
            <a:avLst/>
          </a:prstGeom>
        </p:spPr>
        <p:txBody>
          <a:bodyPr vert="horz" wrap="square" lIns="0" tIns="12700" rIns="0" bIns="0" rtlCol="0">
            <a:spAutoFit/>
          </a:bodyPr>
          <a:lstStyle/>
          <a:p>
            <a:pPr marL="165100" indent="-153035">
              <a:lnSpc>
                <a:spcPct val="100000"/>
              </a:lnSpc>
              <a:spcBef>
                <a:spcPts val="100"/>
              </a:spcBef>
              <a:buSzPct val="95833"/>
              <a:buChar char="•"/>
              <a:tabLst>
                <a:tab pos="165735" algn="l"/>
              </a:tabLst>
            </a:pPr>
            <a:r>
              <a:rPr sz="2400" spc="-5" dirty="0">
                <a:latin typeface="Carlito"/>
                <a:cs typeface="Carlito"/>
              </a:rPr>
              <a:t>Right upper </a:t>
            </a:r>
            <a:r>
              <a:rPr sz="2400" dirty="0">
                <a:latin typeface="Carlito"/>
                <a:cs typeface="Carlito"/>
              </a:rPr>
              <a:t>lobe</a:t>
            </a:r>
            <a:r>
              <a:rPr sz="2400" spc="-15" dirty="0">
                <a:latin typeface="Carlito"/>
                <a:cs typeface="Carlito"/>
              </a:rPr>
              <a:t> </a:t>
            </a:r>
            <a:r>
              <a:rPr sz="2400" spc="-5" dirty="0">
                <a:latin typeface="Carlito"/>
                <a:cs typeface="Carlito"/>
              </a:rPr>
              <a:t>density</a:t>
            </a:r>
            <a:endParaRPr sz="2400">
              <a:latin typeface="Carlito"/>
              <a:cs typeface="Carlito"/>
            </a:endParaRPr>
          </a:p>
          <a:p>
            <a:pPr marL="165100" indent="-153035">
              <a:lnSpc>
                <a:spcPct val="100000"/>
              </a:lnSpc>
              <a:buSzPct val="95833"/>
              <a:buChar char="•"/>
              <a:tabLst>
                <a:tab pos="165735" algn="l"/>
              </a:tabLst>
            </a:pPr>
            <a:r>
              <a:rPr sz="2400" dirty="0">
                <a:latin typeface="Carlito"/>
                <a:cs typeface="Carlito"/>
              </a:rPr>
              <a:t>Air</a:t>
            </a:r>
            <a:r>
              <a:rPr sz="2400" spc="-20" dirty="0">
                <a:latin typeface="Carlito"/>
                <a:cs typeface="Carlito"/>
              </a:rPr>
              <a:t> </a:t>
            </a:r>
            <a:r>
              <a:rPr sz="2400" spc="-15" dirty="0">
                <a:latin typeface="Carlito"/>
                <a:cs typeface="Carlito"/>
              </a:rPr>
              <a:t>bronchogram</a:t>
            </a:r>
            <a:endParaRPr sz="2400">
              <a:latin typeface="Carlito"/>
              <a:cs typeface="Carlito"/>
            </a:endParaRPr>
          </a:p>
          <a:p>
            <a:pPr marL="165100" indent="-153035">
              <a:lnSpc>
                <a:spcPct val="100000"/>
              </a:lnSpc>
              <a:buSzPct val="95833"/>
              <a:buChar char="•"/>
              <a:tabLst>
                <a:tab pos="165735" algn="l"/>
              </a:tabLst>
            </a:pPr>
            <a:r>
              <a:rPr sz="2400" spc="-15" dirty="0">
                <a:latin typeface="Carlito"/>
                <a:cs typeface="Carlito"/>
              </a:rPr>
              <a:t>upwards </a:t>
            </a:r>
            <a:r>
              <a:rPr sz="2400" spc="-5" dirty="0">
                <a:latin typeface="Carlito"/>
                <a:cs typeface="Carlito"/>
              </a:rPr>
              <a:t>shift of </a:t>
            </a:r>
            <a:r>
              <a:rPr sz="2400" spc="-20" dirty="0">
                <a:latin typeface="Carlito"/>
                <a:cs typeface="Carlito"/>
              </a:rPr>
              <a:t>transverse</a:t>
            </a:r>
            <a:r>
              <a:rPr sz="2400" dirty="0">
                <a:latin typeface="Carlito"/>
                <a:cs typeface="Carlito"/>
              </a:rPr>
              <a:t> </a:t>
            </a:r>
            <a:r>
              <a:rPr sz="2400" spc="-10" dirty="0">
                <a:latin typeface="Carlito"/>
                <a:cs typeface="Carlito"/>
              </a:rPr>
              <a:t>fissure</a:t>
            </a:r>
            <a:endParaRPr sz="2400">
              <a:latin typeface="Carlito"/>
              <a:cs typeface="Carlito"/>
            </a:endParaRPr>
          </a:p>
          <a:p>
            <a:pPr marL="233045" indent="-220979">
              <a:lnSpc>
                <a:spcPct val="100000"/>
              </a:lnSpc>
              <a:buChar char="•"/>
              <a:tabLst>
                <a:tab pos="233679" algn="l"/>
              </a:tabLst>
            </a:pPr>
            <a:r>
              <a:rPr sz="2400" spc="-25" dirty="0">
                <a:latin typeface="Carlito"/>
                <a:cs typeface="Carlito"/>
              </a:rPr>
              <a:t>Tracheal </a:t>
            </a:r>
            <a:r>
              <a:rPr sz="2400" spc="-5" dirty="0">
                <a:latin typeface="Carlito"/>
                <a:cs typeface="Carlito"/>
              </a:rPr>
              <a:t>shift </a:t>
            </a:r>
            <a:r>
              <a:rPr sz="2400" spc="-15" dirty="0">
                <a:latin typeface="Carlito"/>
                <a:cs typeface="Carlito"/>
              </a:rPr>
              <a:t>to</a:t>
            </a:r>
            <a:r>
              <a:rPr sz="2400" spc="-5" dirty="0">
                <a:latin typeface="Carlito"/>
                <a:cs typeface="Carlito"/>
              </a:rPr>
              <a:t> </a:t>
            </a:r>
            <a:r>
              <a:rPr sz="2400" dirty="0">
                <a:latin typeface="Carlito"/>
                <a:cs typeface="Carlito"/>
              </a:rPr>
              <a:t>Rt</a:t>
            </a:r>
            <a:endParaRPr sz="2400">
              <a:latin typeface="Carlito"/>
              <a:cs typeface="Carlito"/>
            </a:endParaRPr>
          </a:p>
          <a:p>
            <a:pPr>
              <a:lnSpc>
                <a:spcPct val="100000"/>
              </a:lnSpc>
              <a:spcBef>
                <a:spcPts val="45"/>
              </a:spcBef>
              <a:buChar char="•"/>
            </a:pPr>
            <a:endParaRPr sz="2300">
              <a:latin typeface="Carlito"/>
              <a:cs typeface="Carlito"/>
            </a:endParaRPr>
          </a:p>
          <a:p>
            <a:pPr marL="190500" indent="-178435">
              <a:lnSpc>
                <a:spcPct val="100000"/>
              </a:lnSpc>
              <a:buSzPct val="96428"/>
              <a:buFont typeface="Carlito"/>
              <a:buChar char="•"/>
              <a:tabLst>
                <a:tab pos="191135" algn="l"/>
              </a:tabLst>
            </a:pPr>
            <a:r>
              <a:rPr sz="2800" b="1" spc="-20" dirty="0">
                <a:latin typeface="Carlito"/>
                <a:cs typeface="Carlito"/>
              </a:rPr>
              <a:t>RT </a:t>
            </a:r>
            <a:r>
              <a:rPr sz="2800" b="1" spc="-5" dirty="0">
                <a:latin typeface="Carlito"/>
                <a:cs typeface="Carlito"/>
              </a:rPr>
              <a:t>upper lobe </a:t>
            </a:r>
            <a:r>
              <a:rPr sz="2800" b="1" spc="-10" dirty="0">
                <a:latin typeface="Carlito"/>
                <a:cs typeface="Carlito"/>
              </a:rPr>
              <a:t>collapse </a:t>
            </a:r>
            <a:r>
              <a:rPr sz="2800" b="1" spc="-5" dirty="0">
                <a:latin typeface="Carlito"/>
                <a:cs typeface="Carlito"/>
              </a:rPr>
              <a:t>is the possible</a:t>
            </a:r>
            <a:r>
              <a:rPr sz="2800" b="1" spc="85" dirty="0">
                <a:latin typeface="Carlito"/>
                <a:cs typeface="Carlito"/>
              </a:rPr>
              <a:t> </a:t>
            </a:r>
            <a:r>
              <a:rPr sz="2800" b="1" spc="-5" dirty="0">
                <a:latin typeface="Carlito"/>
                <a:cs typeface="Carlito"/>
              </a:rPr>
              <a:t>diagnosis</a:t>
            </a:r>
            <a:endParaRPr sz="2800">
              <a:latin typeface="Carlito"/>
              <a:cs typeface="Carlito"/>
            </a:endParaRPr>
          </a:p>
        </p:txBody>
      </p:sp>
    </p:spTree>
    <p:extLst>
      <p:ext uri="{BB962C8B-B14F-4D97-AF65-F5344CB8AC3E}">
        <p14:creationId xmlns:p14="http://schemas.microsoft.com/office/powerpoint/2010/main" val="9013375"/>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920395" y="260648"/>
            <a:ext cx="7886192" cy="6013720"/>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870099874"/>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22586" y="1581689"/>
            <a:ext cx="6461104" cy="689291"/>
          </a:xfrm>
          <a:prstGeom prst="rect">
            <a:avLst/>
          </a:prstGeom>
        </p:spPr>
        <p:txBody>
          <a:bodyPr vert="horz" wrap="square" lIns="0" tIns="12065" rIns="0" bIns="0" rtlCol="0">
            <a:spAutoFit/>
          </a:bodyPr>
          <a:lstStyle/>
          <a:p>
            <a:pPr marL="12700">
              <a:lnSpc>
                <a:spcPct val="100000"/>
              </a:lnSpc>
              <a:spcBef>
                <a:spcPts val="95"/>
              </a:spcBef>
            </a:pPr>
            <a:r>
              <a:rPr spc="-10" dirty="0"/>
              <a:t>Right </a:t>
            </a:r>
            <a:r>
              <a:rPr spc="-5" dirty="0"/>
              <a:t>lung</a:t>
            </a:r>
            <a:r>
              <a:rPr spc="-15" dirty="0"/>
              <a:t> atelectasis</a:t>
            </a:r>
          </a:p>
        </p:txBody>
      </p:sp>
      <p:sp>
        <p:nvSpPr>
          <p:cNvPr id="3" name="object 3"/>
          <p:cNvSpPr txBox="1"/>
          <p:nvPr/>
        </p:nvSpPr>
        <p:spPr>
          <a:xfrm>
            <a:off x="1222585" y="2495804"/>
            <a:ext cx="9457267" cy="1489075"/>
          </a:xfrm>
          <a:prstGeom prst="rect">
            <a:avLst/>
          </a:prstGeom>
        </p:spPr>
        <p:txBody>
          <a:bodyPr vert="horz" wrap="square" lIns="0" tIns="12700" rIns="0" bIns="0" rtlCol="0">
            <a:spAutoFit/>
          </a:bodyPr>
          <a:lstStyle/>
          <a:p>
            <a:pPr marL="12700">
              <a:lnSpc>
                <a:spcPct val="100000"/>
              </a:lnSpc>
              <a:spcBef>
                <a:spcPts val="100"/>
              </a:spcBef>
            </a:pPr>
            <a:r>
              <a:rPr sz="2400" spc="-5" dirty="0">
                <a:latin typeface="Carlito"/>
                <a:cs typeface="Carlito"/>
              </a:rPr>
              <a:t>Opacification </a:t>
            </a:r>
            <a:r>
              <a:rPr sz="2400" spc="-10" dirty="0">
                <a:latin typeface="Carlito"/>
                <a:cs typeface="Carlito"/>
              </a:rPr>
              <a:t>associated </a:t>
            </a:r>
            <a:r>
              <a:rPr sz="2400" dirty="0">
                <a:latin typeface="Carlito"/>
                <a:cs typeface="Carlito"/>
              </a:rPr>
              <a:t>with </a:t>
            </a:r>
            <a:r>
              <a:rPr sz="2400" spc="-5" dirty="0">
                <a:latin typeface="Carlito"/>
                <a:cs typeface="Carlito"/>
              </a:rPr>
              <a:t>signs of </a:t>
            </a:r>
            <a:r>
              <a:rPr sz="2400" dirty="0">
                <a:latin typeface="Carlito"/>
                <a:cs typeface="Carlito"/>
              </a:rPr>
              <a:t>loss </a:t>
            </a:r>
            <a:r>
              <a:rPr sz="2400" spc="-5" dirty="0">
                <a:latin typeface="Carlito"/>
                <a:cs typeface="Carlito"/>
              </a:rPr>
              <a:t>of </a:t>
            </a:r>
            <a:r>
              <a:rPr sz="2400" dirty="0">
                <a:latin typeface="Carlito"/>
                <a:cs typeface="Carlito"/>
              </a:rPr>
              <a:t>lung</a:t>
            </a:r>
            <a:r>
              <a:rPr sz="2400" spc="-85" dirty="0">
                <a:latin typeface="Carlito"/>
                <a:cs typeface="Carlito"/>
              </a:rPr>
              <a:t> </a:t>
            </a:r>
            <a:r>
              <a:rPr sz="2400" spc="-10" dirty="0">
                <a:latin typeface="Carlito"/>
                <a:cs typeface="Carlito"/>
              </a:rPr>
              <a:t>volume</a:t>
            </a:r>
            <a:endParaRPr sz="2400">
              <a:latin typeface="Carlito"/>
              <a:cs typeface="Carlito"/>
            </a:endParaRPr>
          </a:p>
          <a:p>
            <a:pPr>
              <a:lnSpc>
                <a:spcPct val="100000"/>
              </a:lnSpc>
              <a:spcBef>
                <a:spcPts val="10"/>
              </a:spcBef>
            </a:pPr>
            <a:endParaRPr sz="2350">
              <a:latin typeface="Carlito"/>
              <a:cs typeface="Carlito"/>
            </a:endParaRPr>
          </a:p>
          <a:p>
            <a:pPr marL="165100" indent="-153035">
              <a:lnSpc>
                <a:spcPct val="100000"/>
              </a:lnSpc>
              <a:buSzPct val="95833"/>
              <a:buChar char="•"/>
              <a:tabLst>
                <a:tab pos="165735" algn="l"/>
              </a:tabLst>
            </a:pPr>
            <a:r>
              <a:rPr sz="2400" spc="-5" dirty="0">
                <a:latin typeface="Carlito"/>
                <a:cs typeface="Carlito"/>
              </a:rPr>
              <a:t>Smaller</a:t>
            </a:r>
            <a:r>
              <a:rPr sz="2400" spc="-20" dirty="0">
                <a:latin typeface="Carlito"/>
                <a:cs typeface="Carlito"/>
              </a:rPr>
              <a:t> </a:t>
            </a:r>
            <a:r>
              <a:rPr sz="2400" spc="-10" dirty="0">
                <a:latin typeface="Carlito"/>
                <a:cs typeface="Carlito"/>
              </a:rPr>
              <a:t>hemithorax</a:t>
            </a:r>
            <a:endParaRPr sz="2400">
              <a:latin typeface="Carlito"/>
              <a:cs typeface="Carlito"/>
            </a:endParaRPr>
          </a:p>
          <a:p>
            <a:pPr marL="165100" indent="-153035">
              <a:lnSpc>
                <a:spcPct val="100000"/>
              </a:lnSpc>
              <a:buSzPct val="95833"/>
              <a:buChar char="•"/>
              <a:tabLst>
                <a:tab pos="165735" algn="l"/>
              </a:tabLst>
            </a:pPr>
            <a:r>
              <a:rPr sz="2400" spc="-5" dirty="0">
                <a:latin typeface="Carlito"/>
                <a:cs typeface="Carlito"/>
              </a:rPr>
              <a:t>Deviation of mediastinum </a:t>
            </a:r>
            <a:r>
              <a:rPr sz="2400" spc="-15" dirty="0">
                <a:latin typeface="Carlito"/>
                <a:cs typeface="Carlito"/>
              </a:rPr>
              <a:t>to</a:t>
            </a:r>
            <a:r>
              <a:rPr sz="2400" spc="-50" dirty="0">
                <a:latin typeface="Carlito"/>
                <a:cs typeface="Carlito"/>
              </a:rPr>
              <a:t> </a:t>
            </a:r>
            <a:r>
              <a:rPr sz="2400" spc="-5" dirty="0">
                <a:latin typeface="Carlito"/>
                <a:cs typeface="Carlito"/>
              </a:rPr>
              <a:t>right</a:t>
            </a:r>
            <a:endParaRPr sz="2400">
              <a:latin typeface="Carlito"/>
              <a:cs typeface="Carlito"/>
            </a:endParaRPr>
          </a:p>
        </p:txBody>
      </p:sp>
    </p:spTree>
    <p:extLst>
      <p:ext uri="{BB962C8B-B14F-4D97-AF65-F5344CB8AC3E}">
        <p14:creationId xmlns:p14="http://schemas.microsoft.com/office/powerpoint/2010/main" val="1736110311"/>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641600" y="222504"/>
            <a:ext cx="7823200" cy="6394704"/>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806477151"/>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7793" y="1661089"/>
            <a:ext cx="5573605" cy="513715"/>
          </a:xfrm>
          <a:prstGeom prst="rect">
            <a:avLst/>
          </a:prstGeom>
        </p:spPr>
        <p:txBody>
          <a:bodyPr vert="horz" wrap="square" lIns="0" tIns="13335" rIns="0" bIns="0" rtlCol="0">
            <a:spAutoFit/>
          </a:bodyPr>
          <a:lstStyle/>
          <a:p>
            <a:pPr marL="12700">
              <a:lnSpc>
                <a:spcPct val="100000"/>
              </a:lnSpc>
              <a:spcBef>
                <a:spcPts val="105"/>
              </a:spcBef>
            </a:pPr>
            <a:r>
              <a:rPr sz="3200" spc="-20" dirty="0"/>
              <a:t>RT </a:t>
            </a:r>
            <a:r>
              <a:rPr sz="3200" dirty="0"/>
              <a:t>sided </a:t>
            </a:r>
            <a:r>
              <a:rPr sz="3200" spc="-15" dirty="0"/>
              <a:t>Pleural</a:t>
            </a:r>
            <a:r>
              <a:rPr sz="3200" spc="-45" dirty="0"/>
              <a:t> </a:t>
            </a:r>
            <a:r>
              <a:rPr sz="3200" spc="-10" dirty="0"/>
              <a:t>effusion</a:t>
            </a:r>
            <a:endParaRPr sz="3200"/>
          </a:p>
        </p:txBody>
      </p:sp>
      <p:sp>
        <p:nvSpPr>
          <p:cNvPr id="3" name="object 3"/>
          <p:cNvSpPr txBox="1"/>
          <p:nvPr/>
        </p:nvSpPr>
        <p:spPr>
          <a:xfrm>
            <a:off x="1527793" y="2862198"/>
            <a:ext cx="7219527" cy="1488440"/>
          </a:xfrm>
          <a:prstGeom prst="rect">
            <a:avLst/>
          </a:prstGeom>
        </p:spPr>
        <p:txBody>
          <a:bodyPr vert="horz" wrap="square" lIns="0" tIns="12700" rIns="0" bIns="0" rtlCol="0">
            <a:spAutoFit/>
          </a:bodyPr>
          <a:lstStyle/>
          <a:p>
            <a:pPr marL="12700">
              <a:lnSpc>
                <a:spcPct val="100000"/>
              </a:lnSpc>
              <a:spcBef>
                <a:spcPts val="100"/>
              </a:spcBef>
            </a:pPr>
            <a:r>
              <a:rPr sz="2400" spc="-15" dirty="0">
                <a:latin typeface="Carlito"/>
                <a:cs typeface="Carlito"/>
              </a:rPr>
              <a:t>Why?</a:t>
            </a:r>
            <a:endParaRPr sz="2400">
              <a:latin typeface="Carlito"/>
              <a:cs typeface="Carlito"/>
            </a:endParaRPr>
          </a:p>
          <a:p>
            <a:pPr marL="165100" indent="-153035">
              <a:lnSpc>
                <a:spcPct val="100000"/>
              </a:lnSpc>
              <a:buSzPct val="95833"/>
              <a:buFont typeface="Carlito"/>
              <a:buChar char="•"/>
              <a:tabLst>
                <a:tab pos="165735" algn="l"/>
              </a:tabLst>
            </a:pPr>
            <a:r>
              <a:rPr sz="2400" b="1" spc="-5" dirty="0">
                <a:latin typeface="Carlito"/>
                <a:cs typeface="Carlito"/>
              </a:rPr>
              <a:t>Homogenous</a:t>
            </a:r>
            <a:r>
              <a:rPr sz="2400" b="1" spc="-35" dirty="0">
                <a:latin typeface="Carlito"/>
                <a:cs typeface="Carlito"/>
              </a:rPr>
              <a:t> </a:t>
            </a:r>
            <a:r>
              <a:rPr sz="2400" b="1" spc="-5" dirty="0">
                <a:latin typeface="Carlito"/>
                <a:cs typeface="Carlito"/>
              </a:rPr>
              <a:t>opacity</a:t>
            </a:r>
            <a:endParaRPr sz="2400">
              <a:latin typeface="Carlito"/>
              <a:cs typeface="Carlito"/>
            </a:endParaRPr>
          </a:p>
          <a:p>
            <a:pPr marL="165100" indent="-153035">
              <a:lnSpc>
                <a:spcPct val="100000"/>
              </a:lnSpc>
              <a:buSzPct val="95833"/>
              <a:buFont typeface="Carlito"/>
              <a:buChar char="•"/>
              <a:tabLst>
                <a:tab pos="165735" algn="l"/>
              </a:tabLst>
            </a:pPr>
            <a:r>
              <a:rPr sz="2400" b="1" spc="-5" dirty="0">
                <a:latin typeface="Carlito"/>
                <a:cs typeface="Carlito"/>
              </a:rPr>
              <a:t>line </a:t>
            </a:r>
            <a:r>
              <a:rPr sz="2400" b="1" dirty="0">
                <a:latin typeface="Carlito"/>
                <a:cs typeface="Carlito"/>
              </a:rPr>
              <a:t>of </a:t>
            </a:r>
            <a:r>
              <a:rPr sz="2400" b="1" spc="-10" dirty="0">
                <a:latin typeface="Carlito"/>
                <a:cs typeface="Carlito"/>
              </a:rPr>
              <a:t>demarcation </a:t>
            </a:r>
            <a:r>
              <a:rPr sz="2400" b="1" spc="-5" dirty="0">
                <a:latin typeface="Carlito"/>
                <a:cs typeface="Carlito"/>
              </a:rPr>
              <a:t>high in</a:t>
            </a:r>
            <a:r>
              <a:rPr sz="2400" b="1" spc="-25" dirty="0">
                <a:latin typeface="Carlito"/>
                <a:cs typeface="Carlito"/>
              </a:rPr>
              <a:t> </a:t>
            </a:r>
            <a:r>
              <a:rPr sz="2400" b="1" spc="-10" dirty="0">
                <a:latin typeface="Carlito"/>
                <a:cs typeface="Carlito"/>
              </a:rPr>
              <a:t>axilla</a:t>
            </a:r>
            <a:endParaRPr sz="2400">
              <a:latin typeface="Carlito"/>
              <a:cs typeface="Carlito"/>
            </a:endParaRPr>
          </a:p>
          <a:p>
            <a:pPr marL="165100" indent="-153035">
              <a:lnSpc>
                <a:spcPct val="100000"/>
              </a:lnSpc>
              <a:buSzPct val="95833"/>
              <a:buFont typeface="Carlito"/>
              <a:buChar char="•"/>
              <a:tabLst>
                <a:tab pos="165735" algn="l"/>
              </a:tabLst>
            </a:pPr>
            <a:r>
              <a:rPr sz="2400" b="1" dirty="0">
                <a:latin typeface="Carlito"/>
                <a:cs typeface="Carlito"/>
              </a:rPr>
              <a:t>loss of </a:t>
            </a:r>
            <a:r>
              <a:rPr sz="2400" b="1" spc="-10" dirty="0">
                <a:latin typeface="Carlito"/>
                <a:cs typeface="Carlito"/>
              </a:rPr>
              <a:t>costophrenic </a:t>
            </a:r>
            <a:r>
              <a:rPr sz="2400" b="1" dirty="0">
                <a:latin typeface="Carlito"/>
                <a:cs typeface="Carlito"/>
              </a:rPr>
              <a:t>angle and</a:t>
            </a:r>
            <a:r>
              <a:rPr sz="2400" b="1" spc="-95" dirty="0">
                <a:latin typeface="Carlito"/>
                <a:cs typeface="Carlito"/>
              </a:rPr>
              <a:t> </a:t>
            </a:r>
            <a:r>
              <a:rPr sz="2400" b="1" spc="-10" dirty="0">
                <a:latin typeface="Carlito"/>
                <a:cs typeface="Carlito"/>
              </a:rPr>
              <a:t>diaphragm</a:t>
            </a:r>
            <a:endParaRPr sz="2400">
              <a:latin typeface="Carlito"/>
              <a:cs typeface="Carlito"/>
            </a:endParaRPr>
          </a:p>
        </p:txBody>
      </p:sp>
    </p:spTree>
    <p:extLst>
      <p:ext uri="{BB962C8B-B14F-4D97-AF65-F5344CB8AC3E}">
        <p14:creationId xmlns:p14="http://schemas.microsoft.com/office/powerpoint/2010/main" val="2796236104"/>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24000" y="332231"/>
            <a:ext cx="9144000" cy="6193536"/>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65054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A5210E76-9089-4AC3-9C58-2D4888B10868}"/>
              </a:ext>
            </a:extLst>
          </p:cNvPr>
          <p:cNvSpPr>
            <a:spLocks noGrp="1"/>
          </p:cNvSpPr>
          <p:nvPr>
            <p:ph type="dt" sz="quarter" idx="10"/>
          </p:nvPr>
        </p:nvSpPr>
        <p:spPr/>
        <p:txBody>
          <a:bodyPr/>
          <a:lstStyle/>
          <a:p>
            <a:pPr>
              <a:defRPr/>
            </a:pPr>
            <a:fld id="{418CD6B7-5F6B-4498-A08C-136B0A0846CB}" type="datetime1">
              <a:rPr lang="en-US"/>
              <a:pPr>
                <a:defRPr/>
              </a:pPr>
              <a:t>4/22/2020</a:t>
            </a:fld>
            <a:endParaRPr lang="en-US"/>
          </a:p>
        </p:txBody>
      </p:sp>
      <p:sp>
        <p:nvSpPr>
          <p:cNvPr id="5" name="Slide Number Placeholder 5">
            <a:extLst>
              <a:ext uri="{FF2B5EF4-FFF2-40B4-BE49-F238E27FC236}">
                <a16:creationId xmlns:a16="http://schemas.microsoft.com/office/drawing/2014/main" xmlns="" id="{167862A6-8DE5-49EB-9A43-C26C084CEE37}"/>
              </a:ext>
            </a:extLst>
          </p:cNvPr>
          <p:cNvSpPr>
            <a:spLocks noGrp="1"/>
          </p:cNvSpPr>
          <p:nvPr>
            <p:ph type="sldNum" sz="quarter" idx="12"/>
          </p:nvPr>
        </p:nvSpPr>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B0758DD2-3D3F-4762-9116-A896DF710F70}" type="slidenum">
              <a:rPr lang="en-US" altLang="en-US" sz="1200">
                <a:solidFill>
                  <a:srgbClr val="B5A788"/>
                </a:solidFill>
              </a:rPr>
              <a:pPr eaLnBrk="1" hangingPunct="1"/>
              <a:t>23</a:t>
            </a:fld>
            <a:endParaRPr lang="en-US" altLang="en-US" sz="1200">
              <a:solidFill>
                <a:srgbClr val="B5A788"/>
              </a:solidFill>
            </a:endParaRPr>
          </a:p>
        </p:txBody>
      </p:sp>
      <p:sp>
        <p:nvSpPr>
          <p:cNvPr id="10242" name="Rectangle 2">
            <a:extLst>
              <a:ext uri="{FF2B5EF4-FFF2-40B4-BE49-F238E27FC236}">
                <a16:creationId xmlns:a16="http://schemas.microsoft.com/office/drawing/2014/main" xmlns="" id="{D2215233-B0B2-434E-8421-0B4B86D3BED6}"/>
              </a:ext>
            </a:extLst>
          </p:cNvPr>
          <p:cNvSpPr>
            <a:spLocks noGrp="1" noChangeArrowheads="1"/>
          </p:cNvSpPr>
          <p:nvPr>
            <p:ph type="title"/>
          </p:nvPr>
        </p:nvSpPr>
        <p:spPr>
          <a:xfrm>
            <a:off x="2598591" y="609600"/>
            <a:ext cx="7313612" cy="1069975"/>
          </a:xfrm>
        </p:spPr>
        <p:txBody>
          <a:bodyPr/>
          <a:lstStyle/>
          <a:p>
            <a:pPr>
              <a:defRPr/>
            </a:pPr>
            <a:r>
              <a:rPr lang="en-US" b="1" dirty="0" err="1"/>
              <a:t>Dialysate</a:t>
            </a:r>
            <a:endParaRPr lang="en-US" b="1" dirty="0"/>
          </a:p>
        </p:txBody>
      </p:sp>
      <p:sp>
        <p:nvSpPr>
          <p:cNvPr id="45061" name="Rectangle 3">
            <a:extLst>
              <a:ext uri="{FF2B5EF4-FFF2-40B4-BE49-F238E27FC236}">
                <a16:creationId xmlns:a16="http://schemas.microsoft.com/office/drawing/2014/main" xmlns="" id="{9C0354E6-E815-4C0E-B9E4-8103ED1F555A}"/>
              </a:ext>
            </a:extLst>
          </p:cNvPr>
          <p:cNvSpPr>
            <a:spLocks noGrp="1" noChangeArrowheads="1"/>
          </p:cNvSpPr>
          <p:nvPr>
            <p:ph type="body" idx="1"/>
          </p:nvPr>
        </p:nvSpPr>
        <p:spPr>
          <a:xfrm>
            <a:off x="2598591" y="2706077"/>
            <a:ext cx="7499350" cy="4143375"/>
          </a:xfrm>
        </p:spPr>
        <p:txBody>
          <a:bodyPr/>
          <a:lstStyle/>
          <a:p>
            <a:r>
              <a:rPr lang="en-US" altLang="en-US" dirty="0">
                <a:solidFill>
                  <a:srgbClr val="0000FF"/>
                </a:solidFill>
              </a:rPr>
              <a:t>A balanced mix of electrolytes and water</a:t>
            </a:r>
          </a:p>
          <a:p>
            <a:endParaRPr lang="en-US" altLang="en-US" dirty="0">
              <a:solidFill>
                <a:srgbClr val="0000FF"/>
              </a:solidFill>
            </a:endParaRPr>
          </a:p>
          <a:p>
            <a:r>
              <a:rPr lang="en-US" altLang="en-US" dirty="0"/>
              <a:t>Closely resembles human plasma</a:t>
            </a:r>
          </a:p>
          <a:p>
            <a:pPr>
              <a:buFont typeface="Wingdings 2" panose="05020102010507070707" pitchFamily="18" charset="2"/>
              <a:buNone/>
            </a:pPr>
            <a:endParaRPr lang="en-US" altLang="en-US" dirty="0"/>
          </a:p>
          <a:p>
            <a:r>
              <a:rPr lang="en-US" altLang="en-US" dirty="0">
                <a:solidFill>
                  <a:srgbClr val="FF3399"/>
                </a:solidFill>
              </a:rPr>
              <a:t>Need not be sterile in hemodialysis, but sterile with peritoneal </a:t>
            </a:r>
            <a:r>
              <a:rPr lang="en-US" altLang="en-US" dirty="0" err="1">
                <a:solidFill>
                  <a:srgbClr val="FF3399"/>
                </a:solidFill>
              </a:rPr>
              <a:t>dailysis</a:t>
            </a:r>
            <a:endParaRPr lang="en-US" altLang="en-US" dirty="0">
              <a:solidFill>
                <a:srgbClr val="FF3399"/>
              </a:solidFill>
            </a:endParaRPr>
          </a:p>
          <a:p>
            <a:pPr>
              <a:buFont typeface="Wingdings 2" panose="05020102010507070707" pitchFamily="18" charset="2"/>
              <a:buNone/>
            </a:pPr>
            <a:endParaRPr lang="en-US" altLang="en-US" dirty="0">
              <a:solidFill>
                <a:srgbClr val="009999"/>
              </a:solidFill>
            </a:endParaRPr>
          </a:p>
        </p:txBody>
      </p:sp>
    </p:spTree>
  </p:cSld>
  <p:clrMapOvr>
    <a:masterClrMapping/>
  </p:clrMapOvr>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2987" y="425229"/>
            <a:ext cx="6155088" cy="689291"/>
          </a:xfrm>
          <a:prstGeom prst="rect">
            <a:avLst/>
          </a:prstGeom>
        </p:spPr>
        <p:txBody>
          <a:bodyPr vert="horz" wrap="square" lIns="0" tIns="12065" rIns="0" bIns="0" rtlCol="0">
            <a:spAutoFit/>
          </a:bodyPr>
          <a:lstStyle/>
          <a:p>
            <a:pPr marL="12700">
              <a:lnSpc>
                <a:spcPct val="100000"/>
              </a:lnSpc>
              <a:spcBef>
                <a:spcPts val="95"/>
              </a:spcBef>
            </a:pPr>
            <a:r>
              <a:rPr spc="-20" dirty="0" smtClean="0"/>
              <a:t>Interpre</a:t>
            </a:r>
            <a:r>
              <a:rPr lang="en-US" spc="-20" dirty="0" smtClean="0"/>
              <a:t>tation </a:t>
            </a:r>
            <a:endParaRPr spc="-20" dirty="0"/>
          </a:p>
        </p:txBody>
      </p:sp>
      <p:sp>
        <p:nvSpPr>
          <p:cNvPr id="3" name="object 3"/>
          <p:cNvSpPr txBox="1"/>
          <p:nvPr/>
        </p:nvSpPr>
        <p:spPr>
          <a:xfrm>
            <a:off x="1050877" y="1124744"/>
            <a:ext cx="10789219" cy="3367589"/>
          </a:xfrm>
          <a:prstGeom prst="rect">
            <a:avLst/>
          </a:prstGeom>
        </p:spPr>
        <p:txBody>
          <a:bodyPr vert="horz" wrap="square" lIns="0" tIns="195580" rIns="0" bIns="0" rtlCol="0">
            <a:spAutoFit/>
          </a:bodyPr>
          <a:lstStyle/>
          <a:p>
            <a:pPr marL="690880" indent="-221615">
              <a:lnSpc>
                <a:spcPct val="100000"/>
              </a:lnSpc>
              <a:spcBef>
                <a:spcPts val="1540"/>
              </a:spcBef>
              <a:buChar char="•"/>
              <a:tabLst>
                <a:tab pos="691515" algn="l"/>
              </a:tabLst>
            </a:pPr>
            <a:r>
              <a:rPr spc="-25" dirty="0">
                <a:latin typeface="Carlito"/>
                <a:cs typeface="Carlito"/>
              </a:rPr>
              <a:t>cardiomegaly,</a:t>
            </a:r>
            <a:endParaRPr dirty="0">
              <a:latin typeface="Carlito"/>
              <a:cs typeface="Carlito"/>
            </a:endParaRPr>
          </a:p>
          <a:p>
            <a:pPr marL="690880" indent="-221615">
              <a:lnSpc>
                <a:spcPct val="100000"/>
              </a:lnSpc>
              <a:spcBef>
                <a:spcPts val="1445"/>
              </a:spcBef>
              <a:buChar char="•"/>
              <a:tabLst>
                <a:tab pos="691515" algn="l"/>
              </a:tabLst>
            </a:pPr>
            <a:r>
              <a:rPr spc="-5" dirty="0">
                <a:latin typeface="Carlito"/>
                <a:cs typeface="Carlito"/>
              </a:rPr>
              <a:t>widespread alveolar shadowing </a:t>
            </a:r>
            <a:r>
              <a:rPr spc="-10" dirty="0">
                <a:latin typeface="Carlito"/>
                <a:cs typeface="Carlito"/>
              </a:rPr>
              <a:t>throughout </a:t>
            </a:r>
            <a:r>
              <a:rPr spc="-5" dirty="0">
                <a:latin typeface="Carlito"/>
                <a:cs typeface="Carlito"/>
              </a:rPr>
              <a:t>both </a:t>
            </a:r>
            <a:r>
              <a:rPr dirty="0">
                <a:latin typeface="Carlito"/>
                <a:cs typeface="Carlito"/>
              </a:rPr>
              <a:t>lung</a:t>
            </a:r>
            <a:r>
              <a:rPr spc="-30" dirty="0">
                <a:latin typeface="Carlito"/>
                <a:cs typeface="Carlito"/>
              </a:rPr>
              <a:t> </a:t>
            </a:r>
            <a:r>
              <a:rPr spc="-5" dirty="0">
                <a:latin typeface="Carlito"/>
                <a:cs typeface="Carlito"/>
              </a:rPr>
              <a:t>fields</a:t>
            </a:r>
            <a:endParaRPr dirty="0">
              <a:latin typeface="Carlito"/>
              <a:cs typeface="Carlito"/>
            </a:endParaRPr>
          </a:p>
          <a:p>
            <a:pPr marL="469900" marR="5080">
              <a:lnSpc>
                <a:spcPct val="150000"/>
              </a:lnSpc>
              <a:buChar char="•"/>
              <a:tabLst>
                <a:tab pos="622935" algn="l"/>
                <a:tab pos="2454275" algn="l"/>
                <a:tab pos="2941955" algn="l"/>
                <a:tab pos="3597275" algn="l"/>
                <a:tab pos="4254500" algn="l"/>
                <a:tab pos="5199380" algn="l"/>
                <a:tab pos="6028690" algn="l"/>
                <a:tab pos="6819900" algn="l"/>
                <a:tab pos="7529830" algn="l"/>
                <a:tab pos="8025130" algn="l"/>
              </a:tabLst>
            </a:pPr>
            <a:r>
              <a:rPr lang="en-US" spc="-5" dirty="0" smtClean="0">
                <a:latin typeface="Carlito"/>
                <a:cs typeface="Carlito"/>
              </a:rPr>
              <a:t>O</a:t>
            </a:r>
            <a:r>
              <a:rPr spc="-5" dirty="0" smtClean="0">
                <a:latin typeface="Carlito"/>
                <a:cs typeface="Carlito"/>
              </a:rPr>
              <a:t>pacifi</a:t>
            </a:r>
            <a:r>
              <a:rPr spc="-20" dirty="0" smtClean="0">
                <a:latin typeface="Carlito"/>
                <a:cs typeface="Carlito"/>
              </a:rPr>
              <a:t>c</a:t>
            </a:r>
            <a:r>
              <a:rPr spc="-25" dirty="0" smtClean="0">
                <a:latin typeface="Carlito"/>
                <a:cs typeface="Carlito"/>
              </a:rPr>
              <a:t>a</a:t>
            </a:r>
            <a:r>
              <a:rPr dirty="0" smtClean="0">
                <a:latin typeface="Carlito"/>
                <a:cs typeface="Carlito"/>
              </a:rPr>
              <a:t>t</a:t>
            </a:r>
            <a:r>
              <a:rPr spc="-15" dirty="0" smtClean="0">
                <a:latin typeface="Carlito"/>
                <a:cs typeface="Carlito"/>
              </a:rPr>
              <a:t>i</a:t>
            </a:r>
            <a:r>
              <a:rPr spc="-5" dirty="0" smtClean="0">
                <a:latin typeface="Carlito"/>
                <a:cs typeface="Carlito"/>
              </a:rPr>
              <a:t>o</a:t>
            </a:r>
            <a:r>
              <a:rPr dirty="0" smtClean="0">
                <a:latin typeface="Carlito"/>
                <a:cs typeface="Carlito"/>
              </a:rPr>
              <a:t>n</a:t>
            </a:r>
            <a:r>
              <a:rPr lang="ar-JO" dirty="0" smtClean="0">
                <a:latin typeface="Carlito"/>
                <a:cs typeface="Carlito"/>
              </a:rPr>
              <a:t> </a:t>
            </a:r>
            <a:r>
              <a:rPr spc="-20" dirty="0" smtClean="0">
                <a:latin typeface="Carlito"/>
                <a:cs typeface="Carlito"/>
              </a:rPr>
              <a:t>a</a:t>
            </a:r>
            <a:r>
              <a:rPr dirty="0" smtClean="0">
                <a:latin typeface="Carlito"/>
                <a:cs typeface="Carlito"/>
              </a:rPr>
              <a:t>t</a:t>
            </a:r>
            <a:r>
              <a:rPr lang="ar-JO" dirty="0" smtClean="0">
                <a:latin typeface="Carlito"/>
                <a:cs typeface="Carlito"/>
              </a:rPr>
              <a:t> </a:t>
            </a:r>
            <a:r>
              <a:rPr dirty="0" smtClean="0">
                <a:latin typeface="Carlito"/>
                <a:cs typeface="Carlito"/>
              </a:rPr>
              <a:t>the</a:t>
            </a:r>
            <a:r>
              <a:rPr lang="ar-JO" dirty="0" smtClean="0">
                <a:latin typeface="Carlito"/>
                <a:cs typeface="Carlito"/>
              </a:rPr>
              <a:t> </a:t>
            </a:r>
            <a:r>
              <a:rPr dirty="0" smtClean="0">
                <a:latin typeface="Carlito"/>
                <a:cs typeface="Carlito"/>
              </a:rPr>
              <a:t>l</a:t>
            </a:r>
            <a:r>
              <a:rPr spc="-20" dirty="0" smtClean="0">
                <a:latin typeface="Carlito"/>
                <a:cs typeface="Carlito"/>
              </a:rPr>
              <a:t>e</a:t>
            </a:r>
            <a:r>
              <a:rPr spc="-5" dirty="0" smtClean="0">
                <a:latin typeface="Carlito"/>
                <a:cs typeface="Carlito"/>
              </a:rPr>
              <a:t>f</a:t>
            </a:r>
            <a:r>
              <a:rPr dirty="0" smtClean="0">
                <a:latin typeface="Carlito"/>
                <a:cs typeface="Carlito"/>
              </a:rPr>
              <a:t>t</a:t>
            </a:r>
            <a:r>
              <a:rPr dirty="0">
                <a:latin typeface="Carlito"/>
                <a:cs typeface="Carlito"/>
              </a:rPr>
              <a:t>	</a:t>
            </a:r>
            <a:r>
              <a:rPr dirty="0" smtClean="0">
                <a:latin typeface="Carlito"/>
                <a:cs typeface="Carlito"/>
              </a:rPr>
              <a:t>l</a:t>
            </a:r>
            <a:r>
              <a:rPr spc="-20" dirty="0" smtClean="0">
                <a:latin typeface="Carlito"/>
                <a:cs typeface="Carlito"/>
              </a:rPr>
              <a:t>o</a:t>
            </a:r>
            <a:r>
              <a:rPr spc="-25" dirty="0" smtClean="0">
                <a:latin typeface="Carlito"/>
                <a:cs typeface="Carlito"/>
              </a:rPr>
              <a:t>w</a:t>
            </a:r>
            <a:r>
              <a:rPr dirty="0" smtClean="0">
                <a:latin typeface="Carlito"/>
                <a:cs typeface="Carlito"/>
              </a:rPr>
              <a:t>er</a:t>
            </a:r>
            <a:r>
              <a:rPr lang="ar-JO" dirty="0" smtClean="0">
                <a:latin typeface="Carlito"/>
                <a:cs typeface="Carlito"/>
              </a:rPr>
              <a:t> </a:t>
            </a:r>
            <a:r>
              <a:rPr spc="-50" dirty="0" smtClean="0">
                <a:latin typeface="Carlito"/>
                <a:cs typeface="Carlito"/>
              </a:rPr>
              <a:t>z</a:t>
            </a:r>
            <a:r>
              <a:rPr spc="-5" dirty="0" smtClean="0">
                <a:latin typeface="Carlito"/>
                <a:cs typeface="Carlito"/>
              </a:rPr>
              <a:t>on</a:t>
            </a:r>
            <a:r>
              <a:rPr dirty="0" smtClean="0">
                <a:latin typeface="Carlito"/>
                <a:cs typeface="Carlito"/>
              </a:rPr>
              <a:t>e</a:t>
            </a:r>
            <a:r>
              <a:rPr lang="ar-JO" dirty="0" smtClean="0">
                <a:latin typeface="Carlito"/>
                <a:cs typeface="Carlito"/>
              </a:rPr>
              <a:t> </a:t>
            </a:r>
            <a:r>
              <a:rPr dirty="0" smtClean="0">
                <a:latin typeface="Carlito"/>
                <a:cs typeface="Carlito"/>
              </a:rPr>
              <a:t>w</a:t>
            </a:r>
            <a:r>
              <a:rPr spc="-15" dirty="0" smtClean="0">
                <a:latin typeface="Carlito"/>
                <a:cs typeface="Carlito"/>
              </a:rPr>
              <a:t>i</a:t>
            </a:r>
            <a:r>
              <a:rPr dirty="0" smtClean="0">
                <a:latin typeface="Carlito"/>
                <a:cs typeface="Carlito"/>
              </a:rPr>
              <a:t>th</a:t>
            </a:r>
            <a:r>
              <a:rPr lang="ar-JO" dirty="0" smtClean="0">
                <a:latin typeface="Carlito"/>
                <a:cs typeface="Carlito"/>
              </a:rPr>
              <a:t> </a:t>
            </a:r>
            <a:r>
              <a:rPr dirty="0" smtClean="0">
                <a:latin typeface="Carlito"/>
                <a:cs typeface="Carlito"/>
              </a:rPr>
              <a:t>lo</a:t>
            </a:r>
            <a:r>
              <a:rPr spc="-10" dirty="0" smtClean="0">
                <a:latin typeface="Carlito"/>
                <a:cs typeface="Carlito"/>
              </a:rPr>
              <a:t>s</a:t>
            </a:r>
            <a:r>
              <a:rPr dirty="0" smtClean="0">
                <a:latin typeface="Carlito"/>
                <a:cs typeface="Carlito"/>
              </a:rPr>
              <a:t>s</a:t>
            </a:r>
            <a:r>
              <a:rPr lang="ar-JO" dirty="0" smtClean="0">
                <a:latin typeface="Carlito"/>
                <a:cs typeface="Carlito"/>
              </a:rPr>
              <a:t> </a:t>
            </a:r>
            <a:r>
              <a:rPr spc="-10" dirty="0" smtClean="0">
                <a:latin typeface="Carlito"/>
                <a:cs typeface="Carlito"/>
              </a:rPr>
              <a:t>o</a:t>
            </a:r>
            <a:r>
              <a:rPr dirty="0" smtClean="0">
                <a:latin typeface="Carlito"/>
                <a:cs typeface="Carlito"/>
              </a:rPr>
              <a:t>f</a:t>
            </a:r>
            <a:r>
              <a:rPr lang="ar-JO" dirty="0" smtClean="0">
                <a:latin typeface="Carlito"/>
                <a:cs typeface="Carlito"/>
              </a:rPr>
              <a:t> </a:t>
            </a:r>
            <a:r>
              <a:rPr dirty="0" smtClean="0">
                <a:latin typeface="Carlito"/>
                <a:cs typeface="Carlito"/>
              </a:rPr>
              <a:t>the  </a:t>
            </a:r>
            <a:r>
              <a:rPr spc="-10" dirty="0">
                <a:latin typeface="Carlito"/>
                <a:cs typeface="Carlito"/>
              </a:rPr>
              <a:t>costodiaphragmatic</a:t>
            </a:r>
            <a:r>
              <a:rPr spc="-60" dirty="0">
                <a:latin typeface="Carlito"/>
                <a:cs typeface="Carlito"/>
              </a:rPr>
              <a:t> </a:t>
            </a:r>
            <a:r>
              <a:rPr dirty="0">
                <a:latin typeface="Carlito"/>
                <a:cs typeface="Carlito"/>
              </a:rPr>
              <a:t>angle</a:t>
            </a:r>
          </a:p>
          <a:p>
            <a:pPr marL="808355" indent="-339090">
              <a:lnSpc>
                <a:spcPct val="100000"/>
              </a:lnSpc>
              <a:spcBef>
                <a:spcPts val="1440"/>
              </a:spcBef>
              <a:buChar char="•"/>
              <a:tabLst>
                <a:tab pos="808355" algn="l"/>
                <a:tab pos="808990" algn="l"/>
                <a:tab pos="1725295" algn="l"/>
                <a:tab pos="2888615" algn="l"/>
                <a:tab pos="3839845" algn="l"/>
                <a:tab pos="4338320" algn="l"/>
                <a:tab pos="5786120" algn="l"/>
                <a:tab pos="6518909" algn="l"/>
                <a:tab pos="6851650" algn="l"/>
                <a:tab pos="8185150" algn="l"/>
              </a:tabLst>
            </a:pPr>
            <a:r>
              <a:rPr spc="-5" dirty="0">
                <a:latin typeface="Carlito"/>
                <a:cs typeface="Carlito"/>
              </a:rPr>
              <a:t>Thes</a:t>
            </a:r>
            <a:r>
              <a:rPr dirty="0">
                <a:latin typeface="Carlito"/>
                <a:cs typeface="Carlito"/>
              </a:rPr>
              <a:t>e	</a:t>
            </a:r>
            <a:r>
              <a:rPr spc="-5" dirty="0">
                <a:latin typeface="Carlito"/>
                <a:cs typeface="Carlito"/>
              </a:rPr>
              <a:t>f</a:t>
            </a:r>
            <a:r>
              <a:rPr spc="5" dirty="0">
                <a:latin typeface="Carlito"/>
                <a:cs typeface="Carlito"/>
              </a:rPr>
              <a:t>i</a:t>
            </a:r>
            <a:r>
              <a:rPr spc="-5" dirty="0">
                <a:latin typeface="Carlito"/>
                <a:cs typeface="Carlito"/>
              </a:rPr>
              <a:t>nding</a:t>
            </a:r>
            <a:r>
              <a:rPr dirty="0">
                <a:latin typeface="Carlito"/>
                <a:cs typeface="Carlito"/>
              </a:rPr>
              <a:t>s	</a:t>
            </a:r>
            <a:r>
              <a:rPr spc="-25" dirty="0">
                <a:latin typeface="Carlito"/>
                <a:cs typeface="Carlito"/>
              </a:rPr>
              <a:t>w</a:t>
            </a:r>
            <a:r>
              <a:rPr spc="-5" dirty="0">
                <a:latin typeface="Carlito"/>
                <a:cs typeface="Carlito"/>
              </a:rPr>
              <a:t>oul</a:t>
            </a:r>
            <a:r>
              <a:rPr dirty="0">
                <a:latin typeface="Carlito"/>
                <a:cs typeface="Carlito"/>
              </a:rPr>
              <a:t>d	</a:t>
            </a:r>
            <a:r>
              <a:rPr spc="-5" dirty="0">
                <a:latin typeface="Carlito"/>
                <a:cs typeface="Carlito"/>
              </a:rPr>
              <a:t>b</a:t>
            </a:r>
            <a:r>
              <a:rPr dirty="0">
                <a:latin typeface="Carlito"/>
                <a:cs typeface="Carlito"/>
              </a:rPr>
              <a:t>e	</a:t>
            </a:r>
            <a:r>
              <a:rPr spc="-20" dirty="0">
                <a:latin typeface="Carlito"/>
                <a:cs typeface="Carlito"/>
              </a:rPr>
              <a:t>c</a:t>
            </a:r>
            <a:r>
              <a:rPr spc="-5" dirty="0">
                <a:latin typeface="Carlito"/>
                <a:cs typeface="Carlito"/>
              </a:rPr>
              <a:t>on</a:t>
            </a:r>
            <a:r>
              <a:rPr spc="-10" dirty="0">
                <a:latin typeface="Carlito"/>
                <a:cs typeface="Carlito"/>
              </a:rPr>
              <a:t>s</a:t>
            </a:r>
            <a:r>
              <a:rPr dirty="0">
                <a:latin typeface="Carlito"/>
                <a:cs typeface="Carlito"/>
              </a:rPr>
              <a:t>i</a:t>
            </a:r>
            <a:r>
              <a:rPr spc="-30" dirty="0">
                <a:latin typeface="Carlito"/>
                <a:cs typeface="Carlito"/>
              </a:rPr>
              <a:t>s</a:t>
            </a:r>
            <a:r>
              <a:rPr spc="-25" dirty="0">
                <a:latin typeface="Carlito"/>
                <a:cs typeface="Carlito"/>
              </a:rPr>
              <a:t>t</a:t>
            </a:r>
            <a:r>
              <a:rPr dirty="0">
                <a:latin typeface="Carlito"/>
                <a:cs typeface="Carlito"/>
              </a:rPr>
              <a:t>e</a:t>
            </a:r>
            <a:r>
              <a:rPr spc="-20" dirty="0">
                <a:latin typeface="Carlito"/>
                <a:cs typeface="Carlito"/>
              </a:rPr>
              <a:t>n</a:t>
            </a:r>
            <a:r>
              <a:rPr dirty="0">
                <a:latin typeface="Carlito"/>
                <a:cs typeface="Carlito"/>
              </a:rPr>
              <a:t>t	w</a:t>
            </a:r>
            <a:r>
              <a:rPr spc="-15" dirty="0">
                <a:latin typeface="Carlito"/>
                <a:cs typeface="Carlito"/>
              </a:rPr>
              <a:t>i</a:t>
            </a:r>
            <a:r>
              <a:rPr dirty="0">
                <a:latin typeface="Carlito"/>
                <a:cs typeface="Carlito"/>
              </a:rPr>
              <a:t>th	a	</a:t>
            </a:r>
            <a:r>
              <a:rPr spc="-5" dirty="0">
                <a:latin typeface="Carlito"/>
                <a:cs typeface="Carlito"/>
              </a:rPr>
              <a:t>diagno</a:t>
            </a:r>
            <a:r>
              <a:rPr spc="-10" dirty="0">
                <a:latin typeface="Carlito"/>
                <a:cs typeface="Carlito"/>
              </a:rPr>
              <a:t>s</a:t>
            </a:r>
            <a:r>
              <a:rPr dirty="0">
                <a:latin typeface="Carlito"/>
                <a:cs typeface="Carlito"/>
              </a:rPr>
              <a:t>is	</a:t>
            </a:r>
            <a:r>
              <a:rPr spc="-10" dirty="0">
                <a:latin typeface="Carlito"/>
                <a:cs typeface="Carlito"/>
              </a:rPr>
              <a:t>of</a:t>
            </a:r>
            <a:endParaRPr dirty="0">
              <a:latin typeface="Carlito"/>
              <a:cs typeface="Carlito"/>
            </a:endParaRPr>
          </a:p>
          <a:p>
            <a:pPr marL="469900">
              <a:lnSpc>
                <a:spcPct val="100000"/>
              </a:lnSpc>
              <a:spcBef>
                <a:spcPts val="1440"/>
              </a:spcBef>
            </a:pPr>
            <a:r>
              <a:rPr b="1" dirty="0">
                <a:latin typeface="Carlito"/>
                <a:cs typeface="Carlito"/>
              </a:rPr>
              <a:t>pulmonary oedema and a possible </a:t>
            </a:r>
            <a:r>
              <a:rPr b="1" spc="-5" dirty="0">
                <a:latin typeface="Carlito"/>
                <a:cs typeface="Carlito"/>
              </a:rPr>
              <a:t>left </a:t>
            </a:r>
            <a:r>
              <a:rPr b="1" spc="-10" dirty="0">
                <a:latin typeface="Carlito"/>
                <a:cs typeface="Carlito"/>
              </a:rPr>
              <a:t>pleural</a:t>
            </a:r>
            <a:r>
              <a:rPr b="1" spc="-85" dirty="0">
                <a:latin typeface="Carlito"/>
                <a:cs typeface="Carlito"/>
              </a:rPr>
              <a:t> </a:t>
            </a:r>
            <a:r>
              <a:rPr b="1" spc="-5" dirty="0">
                <a:latin typeface="Carlito"/>
                <a:cs typeface="Carlito"/>
              </a:rPr>
              <a:t>effusion</a:t>
            </a:r>
            <a:endParaRPr dirty="0">
              <a:latin typeface="Carlito"/>
              <a:cs typeface="Carlito"/>
            </a:endParaRPr>
          </a:p>
          <a:p>
            <a:pPr>
              <a:lnSpc>
                <a:spcPct val="100000"/>
              </a:lnSpc>
              <a:spcBef>
                <a:spcPts val="30"/>
              </a:spcBef>
            </a:pPr>
            <a:endParaRPr dirty="0">
              <a:latin typeface="Carlito"/>
              <a:cs typeface="Carlito"/>
            </a:endParaRPr>
          </a:p>
          <a:p>
            <a:pPr marL="12700">
              <a:lnSpc>
                <a:spcPct val="100000"/>
              </a:lnSpc>
            </a:pPr>
            <a:r>
              <a:rPr b="1" spc="-30" dirty="0">
                <a:latin typeface="Carlito"/>
                <a:cs typeface="Carlito"/>
              </a:rPr>
              <a:t>D.D.</a:t>
            </a:r>
            <a:endParaRPr dirty="0">
              <a:latin typeface="Carlito"/>
              <a:cs typeface="Carlito"/>
            </a:endParaRPr>
          </a:p>
          <a:p>
            <a:pPr marL="12700">
              <a:lnSpc>
                <a:spcPct val="100000"/>
              </a:lnSpc>
            </a:pPr>
            <a:r>
              <a:rPr b="1" dirty="0">
                <a:latin typeface="Carlito"/>
                <a:cs typeface="Carlito"/>
              </a:rPr>
              <a:t>ARDs</a:t>
            </a:r>
            <a:endParaRPr dirty="0">
              <a:latin typeface="Carlito"/>
              <a:cs typeface="Carlito"/>
            </a:endParaRPr>
          </a:p>
          <a:p>
            <a:pPr marL="12700" marR="4429760">
              <a:lnSpc>
                <a:spcPct val="100000"/>
              </a:lnSpc>
            </a:pPr>
            <a:r>
              <a:rPr b="1" spc="-5" dirty="0">
                <a:latin typeface="Carlito"/>
                <a:cs typeface="Carlito"/>
              </a:rPr>
              <a:t>Alveolar haemorrhge</a:t>
            </a:r>
            <a:r>
              <a:rPr b="1" spc="-85" dirty="0">
                <a:latin typeface="Carlito"/>
                <a:cs typeface="Carlito"/>
              </a:rPr>
              <a:t> </a:t>
            </a:r>
            <a:r>
              <a:rPr b="1" spc="-10" dirty="0">
                <a:latin typeface="Carlito"/>
                <a:cs typeface="Carlito"/>
              </a:rPr>
              <a:t>syndrome  </a:t>
            </a:r>
            <a:r>
              <a:rPr b="1" spc="-5" dirty="0">
                <a:latin typeface="Carlito"/>
                <a:cs typeface="Carlito"/>
              </a:rPr>
              <a:t>Alveolar </a:t>
            </a:r>
            <a:r>
              <a:rPr b="1" dirty="0">
                <a:latin typeface="Carlito"/>
                <a:cs typeface="Carlito"/>
              </a:rPr>
              <a:t>cell</a:t>
            </a:r>
            <a:r>
              <a:rPr b="1" spc="-35" dirty="0">
                <a:latin typeface="Carlito"/>
                <a:cs typeface="Carlito"/>
              </a:rPr>
              <a:t> </a:t>
            </a:r>
            <a:r>
              <a:rPr b="1" spc="-10" dirty="0">
                <a:latin typeface="Carlito"/>
                <a:cs typeface="Carlito"/>
              </a:rPr>
              <a:t>carcinoma</a:t>
            </a:r>
            <a:endParaRPr dirty="0">
              <a:latin typeface="Carlito"/>
              <a:cs typeface="Carlito"/>
            </a:endParaRPr>
          </a:p>
        </p:txBody>
      </p:sp>
    </p:spTree>
    <p:extLst>
      <p:ext uri="{BB962C8B-B14F-4D97-AF65-F5344CB8AC3E}">
        <p14:creationId xmlns:p14="http://schemas.microsoft.com/office/powerpoint/2010/main" val="2949302076"/>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32000" y="525780"/>
            <a:ext cx="8432800" cy="6024372"/>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629519330"/>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7787" y="1024361"/>
            <a:ext cx="8153400" cy="4963795"/>
          </a:xfrm>
          <a:prstGeom prst="rect">
            <a:avLst/>
          </a:prstGeom>
        </p:spPr>
        <p:txBody>
          <a:bodyPr vert="horz" wrap="square" lIns="0" tIns="12065" rIns="0" bIns="0" rtlCol="0">
            <a:spAutoFit/>
          </a:bodyPr>
          <a:lstStyle/>
          <a:p>
            <a:pPr marL="12700" marR="5080">
              <a:lnSpc>
                <a:spcPct val="150000"/>
              </a:lnSpc>
              <a:spcBef>
                <a:spcPts val="95"/>
              </a:spcBef>
            </a:pPr>
            <a:r>
              <a:rPr sz="2400" b="1" spc="-5" dirty="0">
                <a:latin typeface="Times New Roman"/>
                <a:cs typeface="Times New Roman"/>
              </a:rPr>
              <a:t>Which micro-organism </a:t>
            </a:r>
            <a:r>
              <a:rPr sz="2400" b="1" dirty="0">
                <a:latin typeface="Times New Roman"/>
                <a:cs typeface="Times New Roman"/>
              </a:rPr>
              <a:t>is unlikely to </a:t>
            </a:r>
            <a:r>
              <a:rPr sz="2400" b="1" spc="-5" dirty="0">
                <a:latin typeface="Times New Roman"/>
                <a:cs typeface="Times New Roman"/>
              </a:rPr>
              <a:t>cause this  </a:t>
            </a:r>
            <a:r>
              <a:rPr sz="2400" b="1" dirty="0">
                <a:latin typeface="Times New Roman"/>
                <a:cs typeface="Times New Roman"/>
              </a:rPr>
              <a:t>Left </a:t>
            </a:r>
            <a:r>
              <a:rPr sz="2400" b="1" spc="-5" dirty="0">
                <a:latin typeface="Times New Roman"/>
                <a:cs typeface="Times New Roman"/>
              </a:rPr>
              <a:t>upper </a:t>
            </a:r>
            <a:r>
              <a:rPr sz="2400" b="1" dirty="0">
                <a:latin typeface="Times New Roman"/>
                <a:cs typeface="Times New Roman"/>
              </a:rPr>
              <a:t>lobe lung</a:t>
            </a:r>
            <a:r>
              <a:rPr sz="2400" b="1" spc="-75" dirty="0">
                <a:latin typeface="Times New Roman"/>
                <a:cs typeface="Times New Roman"/>
              </a:rPr>
              <a:t> </a:t>
            </a:r>
            <a:r>
              <a:rPr sz="2400" b="1" dirty="0">
                <a:latin typeface="Times New Roman"/>
                <a:cs typeface="Times New Roman"/>
              </a:rPr>
              <a:t>abscess?</a:t>
            </a:r>
            <a:endParaRPr sz="2400">
              <a:latin typeface="Times New Roman"/>
              <a:cs typeface="Times New Roman"/>
            </a:endParaRPr>
          </a:p>
          <a:p>
            <a:pPr marL="355600" indent="-343535">
              <a:lnSpc>
                <a:spcPct val="100000"/>
              </a:lnSpc>
              <a:spcBef>
                <a:spcPts val="1445"/>
              </a:spcBef>
              <a:buAutoNum type="alphaUcPeriod"/>
              <a:tabLst>
                <a:tab pos="356235" algn="l"/>
              </a:tabLst>
            </a:pPr>
            <a:r>
              <a:rPr sz="2400" spc="-5" dirty="0">
                <a:latin typeface="Times New Roman"/>
                <a:cs typeface="Times New Roman"/>
              </a:rPr>
              <a:t>Mycoplasma</a:t>
            </a:r>
            <a:r>
              <a:rPr sz="2400" spc="-40" dirty="0">
                <a:latin typeface="Times New Roman"/>
                <a:cs typeface="Times New Roman"/>
              </a:rPr>
              <a:t> </a:t>
            </a:r>
            <a:r>
              <a:rPr sz="2400" spc="-5" dirty="0">
                <a:latin typeface="Times New Roman"/>
                <a:cs typeface="Times New Roman"/>
              </a:rPr>
              <a:t>pneumoniae</a:t>
            </a:r>
            <a:endParaRPr sz="2400">
              <a:latin typeface="Times New Roman"/>
              <a:cs typeface="Times New Roman"/>
            </a:endParaRPr>
          </a:p>
          <a:p>
            <a:pPr marL="355600" indent="-343535">
              <a:lnSpc>
                <a:spcPct val="100000"/>
              </a:lnSpc>
              <a:spcBef>
                <a:spcPts val="1440"/>
              </a:spcBef>
              <a:buAutoNum type="alphaUcPeriod"/>
              <a:tabLst>
                <a:tab pos="356235" algn="l"/>
              </a:tabLst>
            </a:pPr>
            <a:r>
              <a:rPr sz="2400" dirty="0">
                <a:latin typeface="Times New Roman"/>
                <a:cs typeface="Times New Roman"/>
              </a:rPr>
              <a:t>Mycobacterium</a:t>
            </a:r>
            <a:r>
              <a:rPr sz="2400" spc="-30" dirty="0">
                <a:latin typeface="Times New Roman"/>
                <a:cs typeface="Times New Roman"/>
              </a:rPr>
              <a:t> </a:t>
            </a:r>
            <a:r>
              <a:rPr sz="2400" dirty="0">
                <a:latin typeface="Times New Roman"/>
                <a:cs typeface="Times New Roman"/>
              </a:rPr>
              <a:t>tuberculosis</a:t>
            </a:r>
            <a:endParaRPr sz="2400">
              <a:latin typeface="Times New Roman"/>
              <a:cs typeface="Times New Roman"/>
            </a:endParaRPr>
          </a:p>
          <a:p>
            <a:pPr marL="355600" indent="-343535">
              <a:lnSpc>
                <a:spcPct val="100000"/>
              </a:lnSpc>
              <a:spcBef>
                <a:spcPts val="1440"/>
              </a:spcBef>
              <a:buAutoNum type="alphaUcPeriod"/>
              <a:tabLst>
                <a:tab pos="356235" algn="l"/>
              </a:tabLst>
            </a:pPr>
            <a:r>
              <a:rPr sz="2400" dirty="0">
                <a:latin typeface="Times New Roman"/>
                <a:cs typeface="Times New Roman"/>
              </a:rPr>
              <a:t>Anaerobic</a:t>
            </a:r>
            <a:r>
              <a:rPr sz="2400" spc="-25" dirty="0">
                <a:latin typeface="Times New Roman"/>
                <a:cs typeface="Times New Roman"/>
              </a:rPr>
              <a:t> </a:t>
            </a:r>
            <a:r>
              <a:rPr sz="2400" dirty="0">
                <a:latin typeface="Times New Roman"/>
                <a:cs typeface="Times New Roman"/>
              </a:rPr>
              <a:t>bacteria</a:t>
            </a:r>
            <a:endParaRPr sz="2400">
              <a:latin typeface="Times New Roman"/>
              <a:cs typeface="Times New Roman"/>
            </a:endParaRPr>
          </a:p>
          <a:p>
            <a:pPr marL="355600" indent="-343535">
              <a:lnSpc>
                <a:spcPct val="100000"/>
              </a:lnSpc>
              <a:spcBef>
                <a:spcPts val="1440"/>
              </a:spcBef>
              <a:buAutoNum type="alphaUcPeriod"/>
              <a:tabLst>
                <a:tab pos="356235" algn="l"/>
              </a:tabLst>
            </a:pPr>
            <a:r>
              <a:rPr sz="2400" dirty="0">
                <a:latin typeface="Times New Roman"/>
                <a:cs typeface="Times New Roman"/>
              </a:rPr>
              <a:t>Klebsiella</a:t>
            </a:r>
            <a:r>
              <a:rPr sz="2400" spc="-45" dirty="0">
                <a:latin typeface="Times New Roman"/>
                <a:cs typeface="Times New Roman"/>
              </a:rPr>
              <a:t> </a:t>
            </a:r>
            <a:r>
              <a:rPr sz="2400" spc="-5" dirty="0">
                <a:latin typeface="Times New Roman"/>
                <a:cs typeface="Times New Roman"/>
              </a:rPr>
              <a:t>pneumonia</a:t>
            </a:r>
            <a:endParaRPr sz="2400">
              <a:latin typeface="Times New Roman"/>
              <a:cs typeface="Times New Roman"/>
            </a:endParaRPr>
          </a:p>
          <a:p>
            <a:pPr marL="355600" indent="-343535">
              <a:lnSpc>
                <a:spcPct val="100000"/>
              </a:lnSpc>
              <a:spcBef>
                <a:spcPts val="1440"/>
              </a:spcBef>
              <a:buAutoNum type="alphaUcPeriod"/>
              <a:tabLst>
                <a:tab pos="356235" algn="l"/>
              </a:tabLst>
            </a:pPr>
            <a:r>
              <a:rPr sz="2400" dirty="0">
                <a:latin typeface="Times New Roman"/>
                <a:cs typeface="Times New Roman"/>
              </a:rPr>
              <a:t>Staphylococcus</a:t>
            </a:r>
            <a:r>
              <a:rPr sz="2400" spc="-25" dirty="0">
                <a:latin typeface="Times New Roman"/>
                <a:cs typeface="Times New Roman"/>
              </a:rPr>
              <a:t> </a:t>
            </a:r>
            <a:r>
              <a:rPr sz="2400" dirty="0">
                <a:latin typeface="Times New Roman"/>
                <a:cs typeface="Times New Roman"/>
              </a:rPr>
              <a:t>aureus</a:t>
            </a:r>
            <a:endParaRPr sz="2400">
              <a:latin typeface="Times New Roman"/>
              <a:cs typeface="Times New Roman"/>
            </a:endParaRPr>
          </a:p>
          <a:p>
            <a:pPr>
              <a:lnSpc>
                <a:spcPct val="100000"/>
              </a:lnSpc>
            </a:pPr>
            <a:endParaRPr sz="2600">
              <a:latin typeface="Times New Roman"/>
              <a:cs typeface="Times New Roman"/>
            </a:endParaRPr>
          </a:p>
          <a:p>
            <a:pPr>
              <a:lnSpc>
                <a:spcPct val="100000"/>
              </a:lnSpc>
              <a:spcBef>
                <a:spcPts val="10"/>
              </a:spcBef>
            </a:pPr>
            <a:endParaRPr sz="2400">
              <a:latin typeface="Times New Roman"/>
              <a:cs typeface="Times New Roman"/>
            </a:endParaRPr>
          </a:p>
          <a:p>
            <a:pPr marL="12700">
              <a:lnSpc>
                <a:spcPct val="100000"/>
              </a:lnSpc>
              <a:spcBef>
                <a:spcPts val="5"/>
              </a:spcBef>
            </a:pPr>
            <a:r>
              <a:rPr sz="2400" b="1" spc="-5" dirty="0">
                <a:latin typeface="Times New Roman"/>
                <a:cs typeface="Times New Roman"/>
              </a:rPr>
              <a:t>Answer:A</a:t>
            </a:r>
            <a:endParaRPr sz="2400">
              <a:latin typeface="Times New Roman"/>
              <a:cs typeface="Times New Roman"/>
            </a:endParaRPr>
          </a:p>
        </p:txBody>
      </p:sp>
    </p:spTree>
    <p:extLst>
      <p:ext uri="{BB962C8B-B14F-4D97-AF65-F5344CB8AC3E}">
        <p14:creationId xmlns:p14="http://schemas.microsoft.com/office/powerpoint/2010/main" val="778373460"/>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16001" y="457200"/>
            <a:ext cx="9475215" cy="5989320"/>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569872706"/>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14587" y="490473"/>
            <a:ext cx="9518227" cy="4964430"/>
          </a:xfrm>
          <a:prstGeom prst="rect">
            <a:avLst/>
          </a:prstGeom>
        </p:spPr>
        <p:txBody>
          <a:bodyPr vert="horz" wrap="square" lIns="0" tIns="12700" rIns="0" bIns="0" rtlCol="0">
            <a:spAutoFit/>
          </a:bodyPr>
          <a:lstStyle/>
          <a:p>
            <a:pPr marL="12700" marR="5080">
              <a:lnSpc>
                <a:spcPct val="150000"/>
              </a:lnSpc>
              <a:spcBef>
                <a:spcPts val="100"/>
              </a:spcBef>
            </a:pPr>
            <a:r>
              <a:rPr sz="2400" b="1" spc="-5" dirty="0">
                <a:latin typeface="Times New Roman"/>
                <a:cs typeface="Times New Roman"/>
              </a:rPr>
              <a:t>What </a:t>
            </a:r>
            <a:r>
              <a:rPr sz="2400" b="1" dirty="0">
                <a:latin typeface="Times New Roman"/>
                <a:cs typeface="Times New Roman"/>
              </a:rPr>
              <a:t>is </a:t>
            </a:r>
            <a:r>
              <a:rPr sz="2400" b="1" spc="-5" dirty="0">
                <a:latin typeface="Times New Roman"/>
                <a:cs typeface="Times New Roman"/>
              </a:rPr>
              <a:t>the </a:t>
            </a:r>
            <a:r>
              <a:rPr sz="2400" b="1" dirty="0">
                <a:latin typeface="Times New Roman"/>
                <a:cs typeface="Times New Roman"/>
              </a:rPr>
              <a:t>most </a:t>
            </a:r>
            <a:r>
              <a:rPr sz="2400" b="1" spc="-5" dirty="0">
                <a:latin typeface="Times New Roman"/>
                <a:cs typeface="Times New Roman"/>
              </a:rPr>
              <a:t>appropriate diagnosis </a:t>
            </a:r>
            <a:r>
              <a:rPr sz="2400" b="1" dirty="0">
                <a:latin typeface="Times New Roman"/>
                <a:cs typeface="Times New Roman"/>
              </a:rPr>
              <a:t>consistent </a:t>
            </a:r>
            <a:r>
              <a:rPr sz="2400" b="1" spc="-10" dirty="0">
                <a:latin typeface="Times New Roman"/>
                <a:cs typeface="Times New Roman"/>
              </a:rPr>
              <a:t>with  </a:t>
            </a:r>
            <a:r>
              <a:rPr sz="2400" b="1" spc="-5" dirty="0">
                <a:latin typeface="Times New Roman"/>
                <a:cs typeface="Times New Roman"/>
              </a:rPr>
              <a:t>these </a:t>
            </a:r>
            <a:r>
              <a:rPr sz="2400" b="1" dirty="0">
                <a:latin typeface="Times New Roman"/>
                <a:cs typeface="Times New Roman"/>
              </a:rPr>
              <a:t>radiologic</a:t>
            </a:r>
            <a:r>
              <a:rPr sz="2400" b="1" spc="-30" dirty="0">
                <a:latin typeface="Times New Roman"/>
                <a:cs typeface="Times New Roman"/>
              </a:rPr>
              <a:t> </a:t>
            </a:r>
            <a:r>
              <a:rPr sz="2400" b="1" dirty="0">
                <a:latin typeface="Times New Roman"/>
                <a:cs typeface="Times New Roman"/>
              </a:rPr>
              <a:t>findings?</a:t>
            </a:r>
            <a:endParaRPr sz="2400">
              <a:latin typeface="Times New Roman"/>
              <a:cs typeface="Times New Roman"/>
            </a:endParaRPr>
          </a:p>
          <a:p>
            <a:pPr marL="309880" indent="-297815">
              <a:lnSpc>
                <a:spcPct val="100000"/>
              </a:lnSpc>
              <a:spcBef>
                <a:spcPts val="1440"/>
              </a:spcBef>
              <a:buSzPct val="95833"/>
              <a:buAutoNum type="alphaUcPeriod"/>
              <a:tabLst>
                <a:tab pos="310515" algn="l"/>
              </a:tabLst>
            </a:pPr>
            <a:r>
              <a:rPr sz="2400" spc="-5" dirty="0">
                <a:latin typeface="Times New Roman"/>
                <a:cs typeface="Times New Roman"/>
              </a:rPr>
              <a:t>Left </a:t>
            </a:r>
            <a:r>
              <a:rPr sz="2400" dirty="0">
                <a:latin typeface="Times New Roman"/>
                <a:cs typeface="Times New Roman"/>
              </a:rPr>
              <a:t>sided Pleural</a:t>
            </a:r>
            <a:r>
              <a:rPr sz="2400" spc="-30" dirty="0">
                <a:latin typeface="Times New Roman"/>
                <a:cs typeface="Times New Roman"/>
              </a:rPr>
              <a:t> </a:t>
            </a:r>
            <a:r>
              <a:rPr sz="2400" spc="-10" dirty="0">
                <a:latin typeface="Times New Roman"/>
                <a:cs typeface="Times New Roman"/>
              </a:rPr>
              <a:t>effusion</a:t>
            </a:r>
            <a:endParaRPr sz="2400">
              <a:latin typeface="Times New Roman"/>
              <a:cs typeface="Times New Roman"/>
            </a:endParaRPr>
          </a:p>
          <a:p>
            <a:pPr marL="368300" indent="-356235">
              <a:lnSpc>
                <a:spcPct val="100000"/>
              </a:lnSpc>
              <a:spcBef>
                <a:spcPts val="1440"/>
              </a:spcBef>
              <a:buSzPct val="95833"/>
              <a:buAutoNum type="alphaUcPeriod"/>
              <a:tabLst>
                <a:tab pos="368935" algn="l"/>
              </a:tabLst>
            </a:pPr>
            <a:r>
              <a:rPr sz="2400" spc="-5" dirty="0">
                <a:latin typeface="Times New Roman"/>
                <a:cs typeface="Times New Roman"/>
              </a:rPr>
              <a:t>Left </a:t>
            </a:r>
            <a:r>
              <a:rPr sz="2400" dirty="0">
                <a:latin typeface="Times New Roman"/>
                <a:cs typeface="Times New Roman"/>
              </a:rPr>
              <a:t>sided lung</a:t>
            </a:r>
            <a:r>
              <a:rPr sz="2400" spc="-25" dirty="0">
                <a:latin typeface="Times New Roman"/>
                <a:cs typeface="Times New Roman"/>
              </a:rPr>
              <a:t> </a:t>
            </a:r>
            <a:r>
              <a:rPr sz="2400" spc="-10" dirty="0">
                <a:latin typeface="Times New Roman"/>
                <a:cs typeface="Times New Roman"/>
              </a:rPr>
              <a:t>mass</a:t>
            </a:r>
            <a:endParaRPr sz="2400">
              <a:latin typeface="Times New Roman"/>
              <a:cs typeface="Times New Roman"/>
            </a:endParaRPr>
          </a:p>
          <a:p>
            <a:pPr marL="368300" indent="-356235">
              <a:lnSpc>
                <a:spcPct val="100000"/>
              </a:lnSpc>
              <a:spcBef>
                <a:spcPts val="1440"/>
              </a:spcBef>
              <a:buSzPct val="95833"/>
              <a:buAutoNum type="alphaUcPeriod"/>
              <a:tabLst>
                <a:tab pos="368935" algn="l"/>
              </a:tabLst>
            </a:pPr>
            <a:r>
              <a:rPr sz="2400" spc="-5" dirty="0">
                <a:latin typeface="Times New Roman"/>
                <a:cs typeface="Times New Roman"/>
              </a:rPr>
              <a:t>Left </a:t>
            </a:r>
            <a:r>
              <a:rPr sz="2400" dirty="0">
                <a:latin typeface="Times New Roman"/>
                <a:cs typeface="Times New Roman"/>
              </a:rPr>
              <a:t>sided</a:t>
            </a:r>
            <a:r>
              <a:rPr sz="2400" spc="-15" dirty="0">
                <a:latin typeface="Times New Roman"/>
                <a:cs typeface="Times New Roman"/>
              </a:rPr>
              <a:t> </a:t>
            </a:r>
            <a:r>
              <a:rPr sz="2400" dirty="0">
                <a:latin typeface="Times New Roman"/>
                <a:cs typeface="Times New Roman"/>
              </a:rPr>
              <a:t>collapse</a:t>
            </a:r>
            <a:endParaRPr sz="2400">
              <a:latin typeface="Times New Roman"/>
              <a:cs typeface="Times New Roman"/>
            </a:endParaRPr>
          </a:p>
          <a:p>
            <a:pPr marL="385445" indent="-373380">
              <a:lnSpc>
                <a:spcPct val="100000"/>
              </a:lnSpc>
              <a:spcBef>
                <a:spcPts val="1440"/>
              </a:spcBef>
              <a:buSzPct val="95833"/>
              <a:buAutoNum type="alphaUcPeriod"/>
              <a:tabLst>
                <a:tab pos="386080" algn="l"/>
              </a:tabLst>
            </a:pPr>
            <a:r>
              <a:rPr sz="2400" dirty="0">
                <a:latin typeface="Times New Roman"/>
                <a:cs typeface="Times New Roman"/>
              </a:rPr>
              <a:t>Left sided pleural</a:t>
            </a:r>
            <a:r>
              <a:rPr sz="2400" spc="-55" dirty="0">
                <a:latin typeface="Times New Roman"/>
                <a:cs typeface="Times New Roman"/>
              </a:rPr>
              <a:t> </a:t>
            </a:r>
            <a:r>
              <a:rPr sz="2400" spc="-5" dirty="0">
                <a:latin typeface="Times New Roman"/>
                <a:cs typeface="Times New Roman"/>
              </a:rPr>
              <a:t>mesothelioma</a:t>
            </a:r>
            <a:endParaRPr sz="2400">
              <a:latin typeface="Times New Roman"/>
              <a:cs typeface="Times New Roman"/>
            </a:endParaRPr>
          </a:p>
          <a:p>
            <a:pPr marL="275590" indent="-263525">
              <a:lnSpc>
                <a:spcPct val="100000"/>
              </a:lnSpc>
              <a:spcBef>
                <a:spcPts val="1445"/>
              </a:spcBef>
              <a:buSzPct val="95833"/>
              <a:buAutoNum type="alphaUcPeriod"/>
              <a:tabLst>
                <a:tab pos="276225" algn="l"/>
              </a:tabLst>
            </a:pPr>
            <a:r>
              <a:rPr sz="2400" spc="-5" dirty="0">
                <a:latin typeface="Times New Roman"/>
                <a:cs typeface="Times New Roman"/>
              </a:rPr>
              <a:t>Left </a:t>
            </a:r>
            <a:r>
              <a:rPr sz="2400" dirty="0">
                <a:latin typeface="Times New Roman"/>
                <a:cs typeface="Times New Roman"/>
              </a:rPr>
              <a:t>sided</a:t>
            </a:r>
            <a:r>
              <a:rPr sz="2400" spc="-20" dirty="0">
                <a:latin typeface="Times New Roman"/>
                <a:cs typeface="Times New Roman"/>
              </a:rPr>
              <a:t> </a:t>
            </a:r>
            <a:r>
              <a:rPr sz="2400" spc="-5" dirty="0">
                <a:latin typeface="Times New Roman"/>
                <a:cs typeface="Times New Roman"/>
              </a:rPr>
              <a:t>pneumonia</a:t>
            </a:r>
            <a:endParaRPr sz="2400">
              <a:latin typeface="Times New Roman"/>
              <a:cs typeface="Times New Roman"/>
            </a:endParaRPr>
          </a:p>
          <a:p>
            <a:pPr>
              <a:lnSpc>
                <a:spcPct val="100000"/>
              </a:lnSpc>
            </a:pPr>
            <a:endParaRPr sz="2600">
              <a:latin typeface="Times New Roman"/>
              <a:cs typeface="Times New Roman"/>
            </a:endParaRPr>
          </a:p>
          <a:p>
            <a:pPr>
              <a:lnSpc>
                <a:spcPct val="100000"/>
              </a:lnSpc>
              <a:spcBef>
                <a:spcPts val="10"/>
              </a:spcBef>
            </a:pPr>
            <a:endParaRPr sz="2400">
              <a:latin typeface="Times New Roman"/>
              <a:cs typeface="Times New Roman"/>
            </a:endParaRPr>
          </a:p>
          <a:p>
            <a:pPr marL="12700">
              <a:lnSpc>
                <a:spcPct val="100000"/>
              </a:lnSpc>
            </a:pPr>
            <a:r>
              <a:rPr sz="2400" spc="-5" dirty="0">
                <a:latin typeface="Times New Roman"/>
                <a:cs typeface="Times New Roman"/>
              </a:rPr>
              <a:t>Answer: </a:t>
            </a:r>
            <a:r>
              <a:rPr sz="2400" dirty="0">
                <a:latin typeface="Times New Roman"/>
                <a:cs typeface="Times New Roman"/>
              </a:rPr>
              <a:t>C</a:t>
            </a:r>
            <a:endParaRPr sz="2400">
              <a:latin typeface="Times New Roman"/>
              <a:cs typeface="Times New Roman"/>
            </a:endParaRPr>
          </a:p>
        </p:txBody>
      </p:sp>
    </p:spTree>
    <p:extLst>
      <p:ext uri="{BB962C8B-B14F-4D97-AF65-F5344CB8AC3E}">
        <p14:creationId xmlns:p14="http://schemas.microsoft.com/office/powerpoint/2010/main" val="2263761220"/>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17600" y="228600"/>
            <a:ext cx="9345168" cy="6400800"/>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326425774"/>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20985" y="553872"/>
            <a:ext cx="6907107" cy="4583306"/>
          </a:xfrm>
          <a:prstGeom prst="rect">
            <a:avLst/>
          </a:prstGeom>
        </p:spPr>
        <p:txBody>
          <a:bodyPr vert="horz" wrap="square" lIns="0" tIns="12700" rIns="0" bIns="0" rtlCol="0">
            <a:spAutoFit/>
          </a:bodyPr>
          <a:lstStyle/>
          <a:p>
            <a:pPr marL="12700" marR="5080">
              <a:lnSpc>
                <a:spcPct val="150000"/>
              </a:lnSpc>
              <a:spcBef>
                <a:spcPts val="100"/>
              </a:spcBef>
            </a:pPr>
            <a:r>
              <a:rPr sz="2800" b="1" dirty="0">
                <a:latin typeface="Times New Roman"/>
                <a:cs typeface="Times New Roman"/>
              </a:rPr>
              <a:t>What </a:t>
            </a:r>
            <a:r>
              <a:rPr sz="2800" b="1" spc="-5" dirty="0">
                <a:latin typeface="Times New Roman"/>
                <a:cs typeface="Times New Roman"/>
              </a:rPr>
              <a:t>is </a:t>
            </a:r>
            <a:r>
              <a:rPr sz="2800" b="1" dirty="0">
                <a:latin typeface="Times New Roman"/>
                <a:cs typeface="Times New Roman"/>
              </a:rPr>
              <a:t>the most </a:t>
            </a:r>
            <a:r>
              <a:rPr sz="2800" b="1" spc="-5" dirty="0">
                <a:latin typeface="Times New Roman"/>
                <a:cs typeface="Times New Roman"/>
              </a:rPr>
              <a:t>likely </a:t>
            </a:r>
            <a:r>
              <a:rPr sz="2800" b="1" dirty="0">
                <a:latin typeface="Times New Roman"/>
                <a:cs typeface="Times New Roman"/>
              </a:rPr>
              <a:t>diagnosis?  </a:t>
            </a:r>
            <a:r>
              <a:rPr sz="2800" spc="-5" dirty="0">
                <a:latin typeface="Times New Roman"/>
                <a:cs typeface="Times New Roman"/>
              </a:rPr>
              <a:t>A.Right upper lobe collapse  </a:t>
            </a:r>
            <a:r>
              <a:rPr sz="2800" spc="15" dirty="0">
                <a:latin typeface="Times New Roman"/>
                <a:cs typeface="Times New Roman"/>
              </a:rPr>
              <a:t>B.Right </a:t>
            </a:r>
            <a:r>
              <a:rPr sz="2800" spc="-5" dirty="0">
                <a:latin typeface="Times New Roman"/>
                <a:cs typeface="Times New Roman"/>
              </a:rPr>
              <a:t>upper lobe pneumonia  </a:t>
            </a:r>
            <a:r>
              <a:rPr sz="2800" spc="15" dirty="0">
                <a:latin typeface="Times New Roman"/>
                <a:cs typeface="Times New Roman"/>
              </a:rPr>
              <a:t>C.Right </a:t>
            </a:r>
            <a:r>
              <a:rPr sz="2800" spc="-5" dirty="0">
                <a:latin typeface="Times New Roman"/>
                <a:cs typeface="Times New Roman"/>
              </a:rPr>
              <a:t>middle lobe collapse  D.Right middle lobe</a:t>
            </a:r>
            <a:r>
              <a:rPr sz="2800" spc="-10" dirty="0">
                <a:latin typeface="Times New Roman"/>
                <a:cs typeface="Times New Roman"/>
              </a:rPr>
              <a:t> </a:t>
            </a:r>
            <a:r>
              <a:rPr sz="2800" spc="-5" dirty="0">
                <a:latin typeface="Times New Roman"/>
                <a:cs typeface="Times New Roman"/>
              </a:rPr>
              <a:t>pneumonia</a:t>
            </a:r>
            <a:endParaRPr sz="2800">
              <a:latin typeface="Times New Roman"/>
              <a:cs typeface="Times New Roman"/>
            </a:endParaRPr>
          </a:p>
          <a:p>
            <a:pPr marL="12700">
              <a:lnSpc>
                <a:spcPct val="100000"/>
              </a:lnSpc>
              <a:spcBef>
                <a:spcPts val="1680"/>
              </a:spcBef>
            </a:pPr>
            <a:r>
              <a:rPr sz="2800" spc="-5" dirty="0">
                <a:latin typeface="Times New Roman"/>
                <a:cs typeface="Times New Roman"/>
              </a:rPr>
              <a:t>E. Right pleural</a:t>
            </a:r>
            <a:r>
              <a:rPr sz="2800" spc="-430" dirty="0">
                <a:latin typeface="Times New Roman"/>
                <a:cs typeface="Times New Roman"/>
              </a:rPr>
              <a:t> </a:t>
            </a:r>
            <a:r>
              <a:rPr sz="2800" spc="-10" dirty="0">
                <a:latin typeface="Times New Roman"/>
                <a:cs typeface="Times New Roman"/>
              </a:rPr>
              <a:t>mass</a:t>
            </a:r>
            <a:endParaRPr sz="2800">
              <a:latin typeface="Times New Roman"/>
              <a:cs typeface="Times New Roman"/>
            </a:endParaRPr>
          </a:p>
          <a:p>
            <a:pPr>
              <a:lnSpc>
                <a:spcPct val="100000"/>
              </a:lnSpc>
            </a:pPr>
            <a:endParaRPr sz="3100">
              <a:latin typeface="Times New Roman"/>
              <a:cs typeface="Times New Roman"/>
            </a:endParaRPr>
          </a:p>
          <a:p>
            <a:pPr>
              <a:lnSpc>
                <a:spcPct val="100000"/>
              </a:lnSpc>
              <a:spcBef>
                <a:spcPts val="55"/>
              </a:spcBef>
            </a:pPr>
            <a:endParaRPr sz="2700">
              <a:latin typeface="Times New Roman"/>
              <a:cs typeface="Times New Roman"/>
            </a:endParaRPr>
          </a:p>
          <a:p>
            <a:pPr marL="12700">
              <a:lnSpc>
                <a:spcPct val="100000"/>
              </a:lnSpc>
            </a:pPr>
            <a:r>
              <a:rPr sz="2800" spc="-5" dirty="0">
                <a:latin typeface="Times New Roman"/>
                <a:cs typeface="Times New Roman"/>
              </a:rPr>
              <a:t>Answer:</a:t>
            </a:r>
            <a:r>
              <a:rPr sz="2800" spc="5" dirty="0">
                <a:latin typeface="Times New Roman"/>
                <a:cs typeface="Times New Roman"/>
              </a:rPr>
              <a:t> </a:t>
            </a:r>
            <a:r>
              <a:rPr sz="2800" spc="-5" dirty="0">
                <a:latin typeface="Times New Roman"/>
                <a:cs typeface="Times New Roman"/>
              </a:rPr>
              <a:t>B</a:t>
            </a:r>
            <a:endParaRPr sz="2800">
              <a:latin typeface="Times New Roman"/>
              <a:cs typeface="Times New Roman"/>
            </a:endParaRPr>
          </a:p>
        </p:txBody>
      </p:sp>
    </p:spTree>
    <p:extLst>
      <p:ext uri="{BB962C8B-B14F-4D97-AF65-F5344CB8AC3E}">
        <p14:creationId xmlns:p14="http://schemas.microsoft.com/office/powerpoint/2010/main" val="3408946860"/>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7435" y="1700808"/>
            <a:ext cx="9889099" cy="1938992"/>
          </a:xfrm>
          <a:prstGeom prst="rect">
            <a:avLst/>
          </a:prstGeom>
          <a:noFill/>
        </p:spPr>
        <p:txBody>
          <a:bodyPr wrap="square" rtlCol="0">
            <a:spAutoFit/>
          </a:bodyPr>
          <a:lstStyle/>
          <a:p>
            <a:pPr algn="ctr"/>
            <a:r>
              <a:rPr lang="en-US" sz="6000" b="1" dirty="0" smtClean="0"/>
              <a:t>ABG’s and </a:t>
            </a:r>
            <a:r>
              <a:rPr lang="en-US" sz="6000" b="1" dirty="0" err="1" smtClean="0"/>
              <a:t>spirometry</a:t>
            </a:r>
            <a:r>
              <a:rPr lang="en-US" sz="6000" b="1" dirty="0" smtClean="0"/>
              <a:t> samples </a:t>
            </a:r>
            <a:endParaRPr lang="en-US" sz="6000" b="1" dirty="0"/>
          </a:p>
        </p:txBody>
      </p:sp>
    </p:spTree>
    <p:extLst>
      <p:ext uri="{BB962C8B-B14F-4D97-AF65-F5344CB8AC3E}">
        <p14:creationId xmlns:p14="http://schemas.microsoft.com/office/powerpoint/2010/main" val="985272395"/>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9403" y="2967336"/>
            <a:ext cx="10849205" cy="830997"/>
          </a:xfrm>
          <a:prstGeom prst="rect">
            <a:avLst/>
          </a:prstGeom>
        </p:spPr>
        <p:txBody>
          <a:bodyPr wrap="square">
            <a:spAutoFit/>
          </a:bodyPr>
          <a:lstStyle/>
          <a:p>
            <a:r>
              <a:rPr lang="en-US" sz="2400" b="1" dirty="0"/>
              <a:t>Q1 Describe the acid–base and oxygenation status.</a:t>
            </a:r>
          </a:p>
          <a:p>
            <a:r>
              <a:rPr lang="en-US" sz="2400" b="1" dirty="0"/>
              <a:t>Q2 What is the most likely diagnosis?</a:t>
            </a:r>
          </a:p>
        </p:txBody>
      </p:sp>
    </p:spTree>
    <p:extLst>
      <p:ext uri="{BB962C8B-B14F-4D97-AF65-F5344CB8AC3E}">
        <p14:creationId xmlns:p14="http://schemas.microsoft.com/office/powerpoint/2010/main" val="3698252414"/>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39616" y="487026"/>
            <a:ext cx="6096000" cy="5324535"/>
          </a:xfrm>
          <a:prstGeom prst="rect">
            <a:avLst/>
          </a:prstGeom>
        </p:spPr>
        <p:txBody>
          <a:bodyPr>
            <a:spAutoFit/>
          </a:bodyPr>
          <a:lstStyle/>
          <a:p>
            <a:r>
              <a:rPr lang="en-US" sz="2000" b="1" dirty="0"/>
              <a:t>ABG report (On room air</a:t>
            </a:r>
            <a:r>
              <a:rPr lang="en-US" sz="2000" b="1" dirty="0" smtClean="0"/>
              <a:t>)</a:t>
            </a:r>
          </a:p>
          <a:p>
            <a:endParaRPr lang="en-US" sz="2000" b="1" dirty="0"/>
          </a:p>
          <a:p>
            <a:r>
              <a:rPr lang="en-US" sz="2000" b="1" dirty="0"/>
              <a:t>pH 7.29 </a:t>
            </a:r>
            <a:endParaRPr lang="en-US" sz="2000" b="1" dirty="0" smtClean="0"/>
          </a:p>
          <a:p>
            <a:endParaRPr lang="en-US" sz="2000" b="1" dirty="0" smtClean="0"/>
          </a:p>
          <a:p>
            <a:r>
              <a:rPr lang="en-US" sz="2000" b="1" dirty="0" smtClean="0"/>
              <a:t>PCO2 </a:t>
            </a:r>
            <a:r>
              <a:rPr lang="en-US" sz="2000" b="1" dirty="0"/>
              <a:t>52 </a:t>
            </a:r>
            <a:r>
              <a:rPr lang="en-US" sz="2000" b="1" dirty="0" smtClean="0"/>
              <a:t>mmHg</a:t>
            </a:r>
          </a:p>
          <a:p>
            <a:endParaRPr lang="en-US" sz="2000" b="1" dirty="0"/>
          </a:p>
          <a:p>
            <a:r>
              <a:rPr lang="en-US" sz="2000" b="1" dirty="0"/>
              <a:t>PO2 </a:t>
            </a:r>
            <a:r>
              <a:rPr lang="en-US" sz="2000" b="1" dirty="0" smtClean="0"/>
              <a:t>48 </a:t>
            </a:r>
            <a:r>
              <a:rPr lang="en-US" sz="2000" b="1" dirty="0"/>
              <a:t>mmHg </a:t>
            </a:r>
            <a:endParaRPr lang="en-US" sz="2000" b="1" dirty="0" smtClean="0"/>
          </a:p>
          <a:p>
            <a:endParaRPr lang="en-US" sz="2000" b="1" dirty="0"/>
          </a:p>
          <a:p>
            <a:r>
              <a:rPr lang="en-US" sz="2000" b="1" dirty="0" err="1"/>
              <a:t>Bicarb</a:t>
            </a:r>
            <a:r>
              <a:rPr lang="en-US" sz="2000" b="1" dirty="0"/>
              <a:t> 24 </a:t>
            </a:r>
            <a:r>
              <a:rPr lang="en-US" sz="2000" b="1" dirty="0" err="1" smtClean="0"/>
              <a:t>mmol</a:t>
            </a:r>
            <a:r>
              <a:rPr lang="en-US" sz="2000" b="1" dirty="0" smtClean="0"/>
              <a:t>/L</a:t>
            </a:r>
          </a:p>
          <a:p>
            <a:endParaRPr lang="en-US" sz="2000" b="1" dirty="0" smtClean="0"/>
          </a:p>
          <a:p>
            <a:r>
              <a:rPr lang="en-US" sz="2000" b="1" dirty="0" smtClean="0"/>
              <a:t> </a:t>
            </a:r>
            <a:r>
              <a:rPr lang="en-US" sz="2000" b="1" dirty="0"/>
              <a:t>SO2 84% </a:t>
            </a:r>
            <a:endParaRPr lang="en-US" sz="2000" b="1" dirty="0" smtClean="0"/>
          </a:p>
          <a:p>
            <a:endParaRPr lang="en-US" sz="2000" b="1" dirty="0" smtClean="0"/>
          </a:p>
          <a:p>
            <a:r>
              <a:rPr lang="en-US" sz="2000" b="1" dirty="0" smtClean="0"/>
              <a:t>K </a:t>
            </a:r>
            <a:r>
              <a:rPr lang="en-US" sz="2000" b="1" dirty="0"/>
              <a:t>4.0 </a:t>
            </a:r>
            <a:r>
              <a:rPr lang="en-US" sz="2000" b="1" dirty="0" err="1" smtClean="0"/>
              <a:t>mmol</a:t>
            </a:r>
            <a:r>
              <a:rPr lang="en-US" sz="2000" b="1" dirty="0" smtClean="0"/>
              <a:t>/L</a:t>
            </a:r>
          </a:p>
          <a:p>
            <a:endParaRPr lang="en-US" sz="2000" b="1" dirty="0"/>
          </a:p>
          <a:p>
            <a:r>
              <a:rPr lang="en-US" sz="2000" b="1" dirty="0" smtClean="0"/>
              <a:t>Na </a:t>
            </a:r>
            <a:r>
              <a:rPr lang="en-US" sz="2000" b="1" dirty="0"/>
              <a:t>137 </a:t>
            </a:r>
            <a:r>
              <a:rPr lang="en-US" sz="2000" b="1" dirty="0" err="1" smtClean="0"/>
              <a:t>mmol</a:t>
            </a:r>
            <a:r>
              <a:rPr lang="en-US" sz="2000" b="1" dirty="0" smtClean="0"/>
              <a:t>/L</a:t>
            </a:r>
          </a:p>
          <a:p>
            <a:endParaRPr lang="en-US" sz="2000" b="1" dirty="0" smtClean="0"/>
          </a:p>
          <a:p>
            <a:r>
              <a:rPr lang="en-US" sz="2000" b="1" dirty="0" smtClean="0"/>
              <a:t> </a:t>
            </a:r>
            <a:r>
              <a:rPr lang="en-US" sz="2000" b="1" dirty="0" err="1"/>
              <a:t>Cl</a:t>
            </a:r>
            <a:r>
              <a:rPr lang="en-US" sz="2000" b="1" dirty="0"/>
              <a:t> 99 </a:t>
            </a:r>
            <a:r>
              <a:rPr lang="en-US" sz="2000" b="1" dirty="0" err="1"/>
              <a:t>mmol</a:t>
            </a:r>
            <a:r>
              <a:rPr lang="en-US" sz="2000" b="1" dirty="0"/>
              <a:t>/L </a:t>
            </a:r>
          </a:p>
        </p:txBody>
      </p:sp>
    </p:spTree>
    <p:extLst>
      <p:ext uri="{BB962C8B-B14F-4D97-AF65-F5344CB8AC3E}">
        <p14:creationId xmlns:p14="http://schemas.microsoft.com/office/powerpoint/2010/main" val="40394513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C3ED3606-7BEE-48FF-9AB2-B3A1E802AE6B}"/>
              </a:ext>
            </a:extLst>
          </p:cNvPr>
          <p:cNvSpPr>
            <a:spLocks noGrp="1"/>
          </p:cNvSpPr>
          <p:nvPr>
            <p:ph type="dt" sz="quarter" idx="10"/>
          </p:nvPr>
        </p:nvSpPr>
        <p:spPr/>
        <p:txBody>
          <a:bodyPr/>
          <a:lstStyle/>
          <a:p>
            <a:pPr>
              <a:defRPr/>
            </a:pPr>
            <a:fld id="{A666E810-7015-4E8F-B23C-6346095D95C1}" type="datetime1">
              <a:rPr lang="en-US"/>
              <a:pPr>
                <a:defRPr/>
              </a:pPr>
              <a:t>4/22/2020</a:t>
            </a:fld>
            <a:endParaRPr lang="en-US"/>
          </a:p>
        </p:txBody>
      </p:sp>
      <p:sp>
        <p:nvSpPr>
          <p:cNvPr id="5" name="Slide Number Placeholder 5">
            <a:extLst>
              <a:ext uri="{FF2B5EF4-FFF2-40B4-BE49-F238E27FC236}">
                <a16:creationId xmlns:a16="http://schemas.microsoft.com/office/drawing/2014/main" xmlns="" id="{84A01241-6C8C-4E90-9C9F-C6131866FC0F}"/>
              </a:ext>
            </a:extLst>
          </p:cNvPr>
          <p:cNvSpPr>
            <a:spLocks noGrp="1"/>
          </p:cNvSpPr>
          <p:nvPr>
            <p:ph type="sldNum" sz="quarter" idx="12"/>
          </p:nvPr>
        </p:nvSpPr>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F8FC7A9D-2415-43B3-A5DE-E1D23BC21F2E}" type="slidenum">
              <a:rPr lang="en-US" altLang="en-US" sz="1200">
                <a:solidFill>
                  <a:srgbClr val="B5A788"/>
                </a:solidFill>
              </a:rPr>
              <a:pPr eaLnBrk="1" hangingPunct="1"/>
              <a:t>24</a:t>
            </a:fld>
            <a:endParaRPr lang="en-US" altLang="en-US" sz="1200">
              <a:solidFill>
                <a:srgbClr val="B5A788"/>
              </a:solidFill>
            </a:endParaRPr>
          </a:p>
        </p:txBody>
      </p:sp>
      <p:sp>
        <p:nvSpPr>
          <p:cNvPr id="12290" name="Rectangle 2">
            <a:extLst>
              <a:ext uri="{FF2B5EF4-FFF2-40B4-BE49-F238E27FC236}">
                <a16:creationId xmlns:a16="http://schemas.microsoft.com/office/drawing/2014/main" xmlns="" id="{4FE89227-BA96-4089-8856-A9CED90501D0}"/>
              </a:ext>
            </a:extLst>
          </p:cNvPr>
          <p:cNvSpPr>
            <a:spLocks noGrp="1" noChangeArrowheads="1"/>
          </p:cNvSpPr>
          <p:nvPr>
            <p:ph type="title"/>
          </p:nvPr>
        </p:nvSpPr>
        <p:spPr>
          <a:xfrm>
            <a:off x="2894013" y="301626"/>
            <a:ext cx="7313612" cy="1527175"/>
          </a:xfrm>
        </p:spPr>
        <p:txBody>
          <a:bodyPr/>
          <a:lstStyle/>
          <a:p>
            <a:pPr>
              <a:defRPr/>
            </a:pPr>
            <a:r>
              <a:rPr lang="en-US" b="1" dirty="0"/>
              <a:t>Dialysate </a:t>
            </a:r>
            <a:r>
              <a:rPr lang="en-US" b="1" dirty="0" smtClean="0"/>
              <a:t>Solutions</a:t>
            </a:r>
            <a:endParaRPr lang="en-US" b="1" dirty="0"/>
          </a:p>
        </p:txBody>
      </p:sp>
      <p:sp>
        <p:nvSpPr>
          <p:cNvPr id="46085" name="Rectangle 3">
            <a:extLst>
              <a:ext uri="{FF2B5EF4-FFF2-40B4-BE49-F238E27FC236}">
                <a16:creationId xmlns:a16="http://schemas.microsoft.com/office/drawing/2014/main" xmlns="" id="{949C74F7-C5BF-4DA2-B616-A1042139DBC8}"/>
              </a:ext>
            </a:extLst>
          </p:cNvPr>
          <p:cNvSpPr>
            <a:spLocks noGrp="1" noChangeArrowheads="1"/>
          </p:cNvSpPr>
          <p:nvPr>
            <p:ph type="body" idx="1"/>
          </p:nvPr>
        </p:nvSpPr>
        <p:spPr>
          <a:xfrm>
            <a:off x="1583140" y="1885073"/>
            <a:ext cx="8624485" cy="4421187"/>
          </a:xfrm>
        </p:spPr>
        <p:txBody>
          <a:bodyPr/>
          <a:lstStyle/>
          <a:p>
            <a:r>
              <a:rPr lang="en-US" altLang="en-US" b="1" dirty="0"/>
              <a:t>Common electrolytes included:</a:t>
            </a:r>
          </a:p>
          <a:p>
            <a:pPr lvl="1"/>
            <a:r>
              <a:rPr lang="en-US" altLang="en-US" dirty="0">
                <a:solidFill>
                  <a:srgbClr val="FF9900"/>
                </a:solidFill>
              </a:rPr>
              <a:t>Potassium</a:t>
            </a:r>
          </a:p>
          <a:p>
            <a:pPr lvl="1"/>
            <a:r>
              <a:rPr lang="en-US" altLang="en-US" dirty="0">
                <a:solidFill>
                  <a:srgbClr val="FF9900"/>
                </a:solidFill>
              </a:rPr>
              <a:t>Sodium chloride</a:t>
            </a:r>
          </a:p>
          <a:p>
            <a:pPr lvl="1"/>
            <a:r>
              <a:rPr lang="en-US" altLang="en-US" dirty="0">
                <a:solidFill>
                  <a:srgbClr val="FF9900"/>
                </a:solidFill>
              </a:rPr>
              <a:t>Magnesium</a:t>
            </a:r>
          </a:p>
          <a:p>
            <a:pPr lvl="1"/>
            <a:r>
              <a:rPr lang="en-US" altLang="en-US" dirty="0">
                <a:solidFill>
                  <a:srgbClr val="FF9900"/>
                </a:solidFill>
              </a:rPr>
              <a:t>Calcium</a:t>
            </a:r>
          </a:p>
          <a:p>
            <a:pPr lvl="1"/>
            <a:r>
              <a:rPr lang="en-US" altLang="en-US" dirty="0">
                <a:solidFill>
                  <a:srgbClr val="FF9900"/>
                </a:solidFill>
              </a:rPr>
              <a:t>Glucose: added to increase filtration of fluid</a:t>
            </a:r>
          </a:p>
          <a:p>
            <a:pPr lvl="1"/>
            <a:r>
              <a:rPr lang="en-US" altLang="en-US" dirty="0">
                <a:solidFill>
                  <a:srgbClr val="FF9900"/>
                </a:solidFill>
              </a:rPr>
              <a:t>Bicarbonate or acetate added to buffer (stabilize any existing metabolic acidosis)</a:t>
            </a:r>
          </a:p>
        </p:txBody>
      </p:sp>
    </p:spTree>
  </p:cSld>
  <p:clrMapOvr>
    <a:masterClrMapping/>
  </p:clrMapOvr>
  <p:transition/>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27648" y="1916832"/>
            <a:ext cx="6096000" cy="1754326"/>
          </a:xfrm>
          <a:prstGeom prst="rect">
            <a:avLst/>
          </a:prstGeom>
        </p:spPr>
        <p:txBody>
          <a:bodyPr>
            <a:spAutoFit/>
          </a:bodyPr>
          <a:lstStyle/>
          <a:p>
            <a:r>
              <a:rPr lang="en-US" b="1" dirty="0" smtClean="0"/>
              <a:t>Answers :</a:t>
            </a:r>
          </a:p>
          <a:p>
            <a:endParaRPr lang="en-US" b="1" dirty="0" smtClean="0"/>
          </a:p>
          <a:p>
            <a:r>
              <a:rPr lang="en-US" b="1" dirty="0" smtClean="0"/>
              <a:t>Acute </a:t>
            </a:r>
            <a:r>
              <a:rPr lang="en-US" b="1" dirty="0"/>
              <a:t>(decompensated ) respiratory acidosis with hypoxemia</a:t>
            </a:r>
            <a:r>
              <a:rPr lang="en-US" b="1" dirty="0" smtClean="0"/>
              <a:t>.</a:t>
            </a:r>
          </a:p>
          <a:p>
            <a:endParaRPr lang="en-US" b="1" dirty="0"/>
          </a:p>
          <a:p>
            <a:r>
              <a:rPr lang="en-US" b="1" dirty="0"/>
              <a:t>Type II respiratory failure</a:t>
            </a:r>
          </a:p>
        </p:txBody>
      </p:sp>
    </p:spTree>
    <p:extLst>
      <p:ext uri="{BB962C8B-B14F-4D97-AF65-F5344CB8AC3E}">
        <p14:creationId xmlns:p14="http://schemas.microsoft.com/office/powerpoint/2010/main" val="3014777328"/>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1371" y="980728"/>
            <a:ext cx="11359635" cy="512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313507"/>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47595" y="1628800"/>
            <a:ext cx="6096000" cy="1938992"/>
          </a:xfrm>
          <a:prstGeom prst="rect">
            <a:avLst/>
          </a:prstGeom>
        </p:spPr>
        <p:txBody>
          <a:bodyPr>
            <a:spAutoFit/>
          </a:bodyPr>
          <a:lstStyle/>
          <a:p>
            <a:r>
              <a:rPr lang="en-US" sz="2400" b="1" dirty="0"/>
              <a:t>Mixed chronic respiratory acidosis and metabolic acidosis.</a:t>
            </a:r>
          </a:p>
          <a:p>
            <a:endParaRPr lang="en-US" sz="2400" b="1" dirty="0"/>
          </a:p>
          <a:p>
            <a:r>
              <a:rPr lang="en-US" sz="2400" b="1" dirty="0"/>
              <a:t>P/F ratio = 84 / 40% = 210 (mild ARDS)</a:t>
            </a:r>
          </a:p>
          <a:p>
            <a:endParaRPr lang="en-US" sz="2400" b="1" dirty="0"/>
          </a:p>
        </p:txBody>
      </p:sp>
    </p:spTree>
    <p:extLst>
      <p:ext uri="{BB962C8B-B14F-4D97-AF65-F5344CB8AC3E}">
        <p14:creationId xmlns:p14="http://schemas.microsoft.com/office/powerpoint/2010/main" val="1286911329"/>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7435" y="692696"/>
            <a:ext cx="97536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4640166"/>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3105836"/>
            <a:ext cx="6096000" cy="646331"/>
          </a:xfrm>
          <a:prstGeom prst="rect">
            <a:avLst/>
          </a:prstGeom>
        </p:spPr>
        <p:txBody>
          <a:bodyPr>
            <a:spAutoFit/>
          </a:bodyPr>
          <a:lstStyle/>
          <a:p>
            <a:r>
              <a:rPr lang="en-US" b="1" dirty="0"/>
              <a:t>Mixed acute respiratory alkalosis and metabolic alkalosis with Hypoxemia.</a:t>
            </a:r>
          </a:p>
        </p:txBody>
      </p:sp>
    </p:spTree>
    <p:extLst>
      <p:ext uri="{BB962C8B-B14F-4D97-AF65-F5344CB8AC3E}">
        <p14:creationId xmlns:p14="http://schemas.microsoft.com/office/powerpoint/2010/main" val="2840583234"/>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3392" y="980728"/>
            <a:ext cx="10388587" cy="5303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081526"/>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2967335"/>
            <a:ext cx="6096000" cy="923330"/>
          </a:xfrm>
          <a:prstGeom prst="rect">
            <a:avLst/>
          </a:prstGeom>
        </p:spPr>
        <p:txBody>
          <a:bodyPr>
            <a:spAutoFit/>
          </a:bodyPr>
          <a:lstStyle/>
          <a:p>
            <a:r>
              <a:rPr lang="en-US" b="1" dirty="0"/>
              <a:t>High anion gap metabolic acidosis mixed with metabolic alkalosis.</a:t>
            </a:r>
          </a:p>
          <a:p>
            <a:r>
              <a:rPr lang="en-US" b="1" dirty="0"/>
              <a:t>With HYPEROXIA</a:t>
            </a:r>
          </a:p>
        </p:txBody>
      </p:sp>
    </p:spTree>
    <p:extLst>
      <p:ext uri="{BB962C8B-B14F-4D97-AF65-F5344CB8AC3E}">
        <p14:creationId xmlns:p14="http://schemas.microsoft.com/office/powerpoint/2010/main" val="3041137703"/>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632"/>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2913417"/>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87488" y="2598004"/>
            <a:ext cx="6161430" cy="646331"/>
          </a:xfrm>
          <a:prstGeom prst="rect">
            <a:avLst/>
          </a:prstGeom>
        </p:spPr>
        <p:txBody>
          <a:bodyPr wrap="none">
            <a:spAutoFit/>
          </a:bodyPr>
          <a:lstStyle/>
          <a:p>
            <a:r>
              <a:rPr lang="en-US" sz="3600" b="1" dirty="0"/>
              <a:t>Irreversible airway obstruction</a:t>
            </a:r>
          </a:p>
        </p:txBody>
      </p:sp>
    </p:spTree>
    <p:extLst>
      <p:ext uri="{BB962C8B-B14F-4D97-AF65-F5344CB8AC3E}">
        <p14:creationId xmlns:p14="http://schemas.microsoft.com/office/powerpoint/2010/main" val="2274047328"/>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7381" y="476672"/>
            <a:ext cx="105664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89344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xmlns="" id="{7B01E678-7BFB-40D2-9F40-AC1217A70301}"/>
              </a:ext>
            </a:extLst>
          </p:cNvPr>
          <p:cNvSpPr>
            <a:spLocks noGrp="1"/>
          </p:cNvSpPr>
          <p:nvPr>
            <p:ph type="dt" sz="quarter" idx="10"/>
          </p:nvPr>
        </p:nvSpPr>
        <p:spPr/>
        <p:txBody>
          <a:bodyPr/>
          <a:lstStyle/>
          <a:p>
            <a:pPr>
              <a:defRPr/>
            </a:pPr>
            <a:fld id="{9F8E79B3-0584-4632-AE98-7E9685A89528}" type="datetime1">
              <a:rPr lang="en-US"/>
              <a:pPr>
                <a:defRPr/>
              </a:pPr>
              <a:t>4/22/2020</a:t>
            </a:fld>
            <a:endParaRPr lang="en-US"/>
          </a:p>
        </p:txBody>
      </p:sp>
      <p:sp>
        <p:nvSpPr>
          <p:cNvPr id="7" name="Slide Number Placeholder 7">
            <a:extLst>
              <a:ext uri="{FF2B5EF4-FFF2-40B4-BE49-F238E27FC236}">
                <a16:creationId xmlns:a16="http://schemas.microsoft.com/office/drawing/2014/main" xmlns="" id="{AB8D7F59-159C-4C7D-A597-545E7360731B}"/>
              </a:ext>
            </a:extLst>
          </p:cNvPr>
          <p:cNvSpPr>
            <a:spLocks noGrp="1"/>
          </p:cNvSpPr>
          <p:nvPr>
            <p:ph type="sldNum" sz="quarter" idx="12"/>
          </p:nvPr>
        </p:nvSpPr>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78F9FE7E-6F85-4247-9699-9AF27FAED178}" type="slidenum">
              <a:rPr lang="en-US" altLang="en-US" sz="1200">
                <a:solidFill>
                  <a:srgbClr val="B5A788"/>
                </a:solidFill>
              </a:rPr>
              <a:pPr eaLnBrk="1" hangingPunct="1"/>
              <a:t>25</a:t>
            </a:fld>
            <a:endParaRPr lang="en-US" altLang="en-US" sz="1200">
              <a:solidFill>
                <a:srgbClr val="B5A788"/>
              </a:solidFill>
            </a:endParaRPr>
          </a:p>
        </p:txBody>
      </p:sp>
      <p:sp>
        <p:nvSpPr>
          <p:cNvPr id="102402" name="Rectangle 2">
            <a:extLst>
              <a:ext uri="{FF2B5EF4-FFF2-40B4-BE49-F238E27FC236}">
                <a16:creationId xmlns:a16="http://schemas.microsoft.com/office/drawing/2014/main" xmlns="" id="{17FEFA66-0E98-47A0-B4FA-54E9221D46F4}"/>
              </a:ext>
            </a:extLst>
          </p:cNvPr>
          <p:cNvSpPr>
            <a:spLocks noGrp="1" noChangeArrowheads="1"/>
          </p:cNvSpPr>
          <p:nvPr>
            <p:ph type="title"/>
          </p:nvPr>
        </p:nvSpPr>
        <p:spPr/>
        <p:txBody>
          <a:bodyPr/>
          <a:lstStyle/>
          <a:p>
            <a:pPr>
              <a:defRPr/>
            </a:pPr>
            <a:r>
              <a:rPr lang="en-US" sz="4000" b="1"/>
              <a:t>Dialysis: General Principles</a:t>
            </a:r>
          </a:p>
        </p:txBody>
      </p:sp>
      <p:sp>
        <p:nvSpPr>
          <p:cNvPr id="47109" name="Rectangle 3">
            <a:extLst>
              <a:ext uri="{FF2B5EF4-FFF2-40B4-BE49-F238E27FC236}">
                <a16:creationId xmlns:a16="http://schemas.microsoft.com/office/drawing/2014/main" xmlns="" id="{E6DB74D2-A99D-4CA4-A403-C3FD39849304}"/>
              </a:ext>
            </a:extLst>
          </p:cNvPr>
          <p:cNvSpPr>
            <a:spLocks noGrp="1" noChangeArrowheads="1"/>
          </p:cNvSpPr>
          <p:nvPr>
            <p:ph type="body" sz="half" idx="1"/>
          </p:nvPr>
        </p:nvSpPr>
        <p:spPr>
          <a:xfrm>
            <a:off x="2539293" y="1908175"/>
            <a:ext cx="7500937" cy="4648200"/>
          </a:xfrm>
        </p:spPr>
        <p:txBody>
          <a:bodyPr/>
          <a:lstStyle/>
          <a:p>
            <a:pPr>
              <a:lnSpc>
                <a:spcPct val="90000"/>
              </a:lnSpc>
            </a:pPr>
            <a:r>
              <a:rPr lang="en-US" altLang="en-US" b="1" dirty="0"/>
              <a:t>Diffusion</a:t>
            </a:r>
          </a:p>
          <a:p>
            <a:pPr lvl="1">
              <a:lnSpc>
                <a:spcPct val="90000"/>
              </a:lnSpc>
            </a:pPr>
            <a:r>
              <a:rPr lang="en-US" altLang="en-US" sz="2400" dirty="0"/>
              <a:t>Movement of solutes from an area of greater concentration to lesser concentration</a:t>
            </a:r>
          </a:p>
          <a:p>
            <a:pPr lvl="1">
              <a:lnSpc>
                <a:spcPct val="90000"/>
              </a:lnSpc>
              <a:buFont typeface="Wingdings" panose="05000000000000000000" pitchFamily="2" charset="2"/>
              <a:buNone/>
            </a:pPr>
            <a:endParaRPr lang="en-US" altLang="en-US" sz="2400" dirty="0"/>
          </a:p>
          <a:p>
            <a:pPr>
              <a:lnSpc>
                <a:spcPct val="90000"/>
              </a:lnSpc>
            </a:pPr>
            <a:r>
              <a:rPr lang="en-US" altLang="en-US" b="1" dirty="0"/>
              <a:t>Osmosis</a:t>
            </a:r>
          </a:p>
          <a:p>
            <a:pPr lvl="1">
              <a:lnSpc>
                <a:spcPct val="90000"/>
              </a:lnSpc>
            </a:pPr>
            <a:r>
              <a:rPr lang="en-US" altLang="en-US" sz="2400" dirty="0"/>
              <a:t>Movement of fluid from an area of lesser to an area of greater concentration of solutes.</a:t>
            </a:r>
          </a:p>
        </p:txBody>
      </p:sp>
    </p:spTree>
  </p:cSld>
  <p:clrMapOvr>
    <a:masterClrMapping/>
  </p:clrMapOvr>
  <p:transition>
    <p:random/>
  </p:transition>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1371" y="2455909"/>
            <a:ext cx="7487434" cy="769441"/>
          </a:xfrm>
          <a:prstGeom prst="rect">
            <a:avLst/>
          </a:prstGeom>
        </p:spPr>
        <p:txBody>
          <a:bodyPr wrap="none">
            <a:spAutoFit/>
          </a:bodyPr>
          <a:lstStyle/>
          <a:p>
            <a:r>
              <a:rPr lang="en-US" sz="4400" b="1" dirty="0"/>
              <a:t>Irreversible airway obstruction</a:t>
            </a:r>
          </a:p>
        </p:txBody>
      </p:sp>
    </p:spTree>
    <p:extLst>
      <p:ext uri="{BB962C8B-B14F-4D97-AF65-F5344CB8AC3E}">
        <p14:creationId xmlns:p14="http://schemas.microsoft.com/office/powerpoint/2010/main" val="3781420790"/>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350" y="260648"/>
            <a:ext cx="11425269" cy="6216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5497763"/>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382" y="381000"/>
            <a:ext cx="11137237"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0244685"/>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392" y="381000"/>
            <a:ext cx="11233248"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9942567"/>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381" y="381000"/>
            <a:ext cx="11329259"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6474376"/>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371" y="381000"/>
            <a:ext cx="11233248"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5181060"/>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381" y="381000"/>
            <a:ext cx="11233248"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4080235"/>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381" y="381000"/>
            <a:ext cx="11233248"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8463998"/>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382" y="381000"/>
            <a:ext cx="11425269"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850500"/>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381" y="381000"/>
            <a:ext cx="11233248"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54655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xmlns="" id="{B01725AA-CE44-49B5-B548-A8256CE2ACE2}"/>
              </a:ext>
            </a:extLst>
          </p:cNvPr>
          <p:cNvSpPr>
            <a:spLocks noGrp="1"/>
          </p:cNvSpPr>
          <p:nvPr>
            <p:ph type="dt" sz="quarter" idx="10"/>
          </p:nvPr>
        </p:nvSpPr>
        <p:spPr/>
        <p:txBody>
          <a:bodyPr/>
          <a:lstStyle/>
          <a:p>
            <a:pPr>
              <a:defRPr/>
            </a:pPr>
            <a:fld id="{394E1556-006C-40A2-913C-C6C31F7D37C1}" type="datetime1">
              <a:rPr lang="en-US"/>
              <a:pPr>
                <a:defRPr/>
              </a:pPr>
              <a:t>4/22/2020</a:t>
            </a:fld>
            <a:endParaRPr lang="en-US"/>
          </a:p>
        </p:txBody>
      </p:sp>
      <p:sp>
        <p:nvSpPr>
          <p:cNvPr id="6" name="Slide Number Placeholder 6">
            <a:extLst>
              <a:ext uri="{FF2B5EF4-FFF2-40B4-BE49-F238E27FC236}">
                <a16:creationId xmlns:a16="http://schemas.microsoft.com/office/drawing/2014/main" xmlns="" id="{A7AB1C30-F1D1-4EE7-87F3-C83CE10EA869}"/>
              </a:ext>
            </a:extLst>
          </p:cNvPr>
          <p:cNvSpPr>
            <a:spLocks noGrp="1"/>
          </p:cNvSpPr>
          <p:nvPr>
            <p:ph type="sldNum" sz="quarter" idx="12"/>
          </p:nvPr>
        </p:nvSpPr>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3DCE126A-4D33-4285-A51C-ACE26718110F}" type="slidenum">
              <a:rPr lang="en-US" altLang="en-US" sz="1200">
                <a:solidFill>
                  <a:srgbClr val="B5A788"/>
                </a:solidFill>
              </a:rPr>
              <a:pPr eaLnBrk="1" hangingPunct="1"/>
              <a:t>26</a:t>
            </a:fld>
            <a:endParaRPr lang="en-US" altLang="en-US" sz="1200">
              <a:solidFill>
                <a:srgbClr val="B5A788"/>
              </a:solidFill>
            </a:endParaRPr>
          </a:p>
        </p:txBody>
      </p:sp>
      <p:sp>
        <p:nvSpPr>
          <p:cNvPr id="158722" name="Rectangle 2">
            <a:extLst>
              <a:ext uri="{FF2B5EF4-FFF2-40B4-BE49-F238E27FC236}">
                <a16:creationId xmlns:a16="http://schemas.microsoft.com/office/drawing/2014/main" xmlns="" id="{B6DAB376-353F-4B21-A13C-1359522191EE}"/>
              </a:ext>
            </a:extLst>
          </p:cNvPr>
          <p:cNvSpPr>
            <a:spLocks noGrp="1" noChangeArrowheads="1"/>
          </p:cNvSpPr>
          <p:nvPr>
            <p:ph type="title"/>
          </p:nvPr>
        </p:nvSpPr>
        <p:spPr>
          <a:xfrm>
            <a:off x="1830917" y="457199"/>
            <a:ext cx="9751483" cy="1143000"/>
          </a:xfrm>
        </p:spPr>
        <p:txBody>
          <a:bodyPr/>
          <a:lstStyle/>
          <a:p>
            <a:pPr>
              <a:defRPr/>
            </a:pPr>
            <a:r>
              <a:rPr lang="en-US" sz="4000" b="1" dirty="0"/>
              <a:t>Dialysis: General Principles</a:t>
            </a:r>
          </a:p>
        </p:txBody>
      </p:sp>
      <p:sp>
        <p:nvSpPr>
          <p:cNvPr id="48133" name="Rectangle 3">
            <a:extLst>
              <a:ext uri="{FF2B5EF4-FFF2-40B4-BE49-F238E27FC236}">
                <a16:creationId xmlns:a16="http://schemas.microsoft.com/office/drawing/2014/main" xmlns="" id="{6CD00BE1-C6F2-4B66-8114-64D83FA13B63}"/>
              </a:ext>
            </a:extLst>
          </p:cNvPr>
          <p:cNvSpPr>
            <a:spLocks noGrp="1" noChangeArrowheads="1"/>
          </p:cNvSpPr>
          <p:nvPr>
            <p:ph type="body" sz="half" idx="1"/>
          </p:nvPr>
        </p:nvSpPr>
        <p:spPr>
          <a:xfrm>
            <a:off x="2738438" y="1827214"/>
            <a:ext cx="7643812" cy="4573587"/>
          </a:xfrm>
        </p:spPr>
        <p:txBody>
          <a:bodyPr/>
          <a:lstStyle/>
          <a:p>
            <a:r>
              <a:rPr lang="en-US" altLang="en-US" sz="2500" b="1"/>
              <a:t>Ultrafiltration (water &amp; fluid removal)</a:t>
            </a:r>
          </a:p>
          <a:p>
            <a:endParaRPr lang="en-US" altLang="en-US" sz="2500" b="1"/>
          </a:p>
          <a:p>
            <a:pPr lvl="1" algn="just"/>
            <a:r>
              <a:rPr lang="en-US" altLang="en-US" sz="3200">
                <a:solidFill>
                  <a:srgbClr val="0099FF"/>
                </a:solidFill>
              </a:rPr>
              <a:t>Movement of fluid across a semi permeable membrane as a result of an artificially created </a:t>
            </a:r>
            <a:r>
              <a:rPr lang="en-US" altLang="en-US" sz="3200" b="1">
                <a:solidFill>
                  <a:srgbClr val="0099FF"/>
                </a:solidFill>
              </a:rPr>
              <a:t>pressure</a:t>
            </a:r>
            <a:r>
              <a:rPr lang="en-US" altLang="en-US" sz="3200">
                <a:solidFill>
                  <a:srgbClr val="0099FF"/>
                </a:solidFill>
              </a:rPr>
              <a:t> gradient.</a:t>
            </a:r>
          </a:p>
          <a:p>
            <a:pPr lvl="1" algn="just"/>
            <a:endParaRPr lang="en-US" altLang="en-US" sz="3200">
              <a:solidFill>
                <a:srgbClr val="0099FF"/>
              </a:solidFill>
            </a:endParaRPr>
          </a:p>
          <a:p>
            <a:pPr lvl="1" algn="just">
              <a:buFont typeface="Verdana" panose="020B0604030504040204" pitchFamily="34" charset="0"/>
              <a:buNone/>
            </a:pPr>
            <a:endParaRPr lang="en-US" altLang="en-US" sz="2400">
              <a:solidFill>
                <a:srgbClr val="FF3399"/>
              </a:solidFill>
            </a:endParaRPr>
          </a:p>
          <a:p>
            <a:endParaRPr lang="en-US" altLang="en-US">
              <a:solidFill>
                <a:srgbClr val="FF3399"/>
              </a:solidFill>
            </a:endParaRPr>
          </a:p>
        </p:txBody>
      </p:sp>
    </p:spTree>
  </p:cSld>
  <p:clrMapOvr>
    <a:masterClrMapping/>
  </p:clrMapOvr>
  <p:transition>
    <p:random/>
  </p:transition>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403" y="381000"/>
            <a:ext cx="11137237"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0286667"/>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382" y="381000"/>
            <a:ext cx="11137237"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3953964"/>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392" y="381000"/>
            <a:ext cx="11329259"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6148462"/>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371" y="381000"/>
            <a:ext cx="10945216"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6773129"/>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382" y="381000"/>
            <a:ext cx="11137237"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9360184"/>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403" y="381000"/>
            <a:ext cx="10273141"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2830959"/>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403" y="381000"/>
            <a:ext cx="10849205"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7228050"/>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392" y="381000"/>
            <a:ext cx="10945216"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741425"/>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360" y="381000"/>
            <a:ext cx="11329259"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3289971"/>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11691" y="2708921"/>
            <a:ext cx="5760640" cy="584775"/>
          </a:xfrm>
          <a:prstGeom prst="rect">
            <a:avLst/>
          </a:prstGeom>
          <a:noFill/>
        </p:spPr>
        <p:txBody>
          <a:bodyPr wrap="square" rtlCol="0">
            <a:spAutoFit/>
          </a:bodyPr>
          <a:lstStyle/>
          <a:p>
            <a:r>
              <a:rPr lang="en-US" sz="3200" b="1" dirty="0" err="1" smtClean="0"/>
              <a:t>Dr.samah</a:t>
            </a:r>
            <a:r>
              <a:rPr lang="en-US" sz="3200" b="1" dirty="0" smtClean="0"/>
              <a:t> MCQ’s 2019</a:t>
            </a:r>
            <a:endParaRPr lang="en-US" sz="3200" b="1" dirty="0"/>
          </a:p>
        </p:txBody>
      </p:sp>
    </p:spTree>
    <p:extLst>
      <p:ext uri="{BB962C8B-B14F-4D97-AF65-F5344CB8AC3E}">
        <p14:creationId xmlns:p14="http://schemas.microsoft.com/office/powerpoint/2010/main" val="12272114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xmlns="" id="{CC095CE1-AAC0-4061-A53D-4B649DC07CB3}"/>
              </a:ext>
            </a:extLst>
          </p:cNvPr>
          <p:cNvSpPr>
            <a:spLocks noGrp="1"/>
          </p:cNvSpPr>
          <p:nvPr>
            <p:ph type="dt" sz="quarter" idx="10"/>
          </p:nvPr>
        </p:nvSpPr>
        <p:spPr/>
        <p:txBody>
          <a:bodyPr/>
          <a:lstStyle/>
          <a:p>
            <a:pPr>
              <a:defRPr/>
            </a:pPr>
            <a:fld id="{677799E9-CA2B-43AD-B77F-39DC1E728977}" type="datetime1">
              <a:rPr lang="en-US"/>
              <a:pPr>
                <a:defRPr/>
              </a:pPr>
              <a:t>4/22/2020</a:t>
            </a:fld>
            <a:endParaRPr lang="en-US"/>
          </a:p>
        </p:txBody>
      </p:sp>
      <p:sp>
        <p:nvSpPr>
          <p:cNvPr id="6" name="Slide Number Placeholder 5">
            <a:extLst>
              <a:ext uri="{FF2B5EF4-FFF2-40B4-BE49-F238E27FC236}">
                <a16:creationId xmlns:a16="http://schemas.microsoft.com/office/drawing/2014/main" xmlns="" id="{A06109F9-0F1F-49F6-9119-10E52AEFFD12}"/>
              </a:ext>
            </a:extLst>
          </p:cNvPr>
          <p:cNvSpPr>
            <a:spLocks noGrp="1"/>
          </p:cNvSpPr>
          <p:nvPr>
            <p:ph type="sldNum" sz="quarter" idx="12"/>
          </p:nvPr>
        </p:nvSpPr>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920B43E1-CC25-4738-88F0-55CA8721CD6C}" type="slidenum">
              <a:rPr lang="en-US" altLang="en-US" sz="1200">
                <a:solidFill>
                  <a:srgbClr val="B5A788"/>
                </a:solidFill>
              </a:rPr>
              <a:pPr eaLnBrk="1" hangingPunct="1"/>
              <a:t>27</a:t>
            </a:fld>
            <a:endParaRPr lang="en-US" altLang="en-US" sz="1200">
              <a:solidFill>
                <a:srgbClr val="B5A788"/>
              </a:solidFill>
            </a:endParaRPr>
          </a:p>
        </p:txBody>
      </p:sp>
      <p:sp>
        <p:nvSpPr>
          <p:cNvPr id="99330" name="Rectangle 2">
            <a:extLst>
              <a:ext uri="{FF2B5EF4-FFF2-40B4-BE49-F238E27FC236}">
                <a16:creationId xmlns:a16="http://schemas.microsoft.com/office/drawing/2014/main" xmlns="" id="{DA70AD88-243D-4023-B19C-2624AB2C8DD8}"/>
              </a:ext>
            </a:extLst>
          </p:cNvPr>
          <p:cNvSpPr>
            <a:spLocks noGrp="1" noChangeArrowheads="1"/>
          </p:cNvSpPr>
          <p:nvPr>
            <p:ph type="title"/>
          </p:nvPr>
        </p:nvSpPr>
        <p:spPr/>
        <p:txBody>
          <a:bodyPr/>
          <a:lstStyle/>
          <a:p>
            <a:pPr>
              <a:defRPr/>
            </a:pPr>
            <a:r>
              <a:rPr lang="en-US" b="1"/>
              <a:t>Types of Dialysis</a:t>
            </a:r>
          </a:p>
        </p:txBody>
      </p:sp>
      <p:sp>
        <p:nvSpPr>
          <p:cNvPr id="49157" name="Rectangle 3">
            <a:extLst>
              <a:ext uri="{FF2B5EF4-FFF2-40B4-BE49-F238E27FC236}">
                <a16:creationId xmlns:a16="http://schemas.microsoft.com/office/drawing/2014/main" xmlns="" id="{135F1D04-E4B2-4256-BD9F-5198E1A0812A}"/>
              </a:ext>
            </a:extLst>
          </p:cNvPr>
          <p:cNvSpPr>
            <a:spLocks noGrp="1" noChangeArrowheads="1"/>
          </p:cNvSpPr>
          <p:nvPr>
            <p:ph type="body" idx="1"/>
          </p:nvPr>
        </p:nvSpPr>
        <p:spPr>
          <a:xfrm>
            <a:off x="2842407" y="2518306"/>
            <a:ext cx="7143750" cy="3357562"/>
          </a:xfrm>
        </p:spPr>
        <p:txBody>
          <a:bodyPr/>
          <a:lstStyle/>
          <a:p>
            <a:pPr algn="just"/>
            <a:r>
              <a:rPr lang="en-US" altLang="en-US" sz="2500" b="1" dirty="0">
                <a:solidFill>
                  <a:srgbClr val="0099FF"/>
                </a:solidFill>
              </a:rPr>
              <a:t>Hemodialysis	</a:t>
            </a:r>
          </a:p>
          <a:p>
            <a:pPr algn="just"/>
            <a:endParaRPr lang="en-US" altLang="en-US" sz="2500" b="1" dirty="0">
              <a:solidFill>
                <a:srgbClr val="0099FF"/>
              </a:solidFill>
            </a:endParaRPr>
          </a:p>
          <a:p>
            <a:pPr algn="just"/>
            <a:r>
              <a:rPr lang="en-US" altLang="en-US" sz="2500" b="1" dirty="0">
                <a:solidFill>
                  <a:srgbClr val="FF0066"/>
                </a:solidFill>
              </a:rPr>
              <a:t>Peritoneal Dialysis</a:t>
            </a:r>
          </a:p>
          <a:p>
            <a:pPr algn="just"/>
            <a:endParaRPr lang="en-US" altLang="en-US" sz="2500" b="1" dirty="0">
              <a:solidFill>
                <a:srgbClr val="FF0066"/>
              </a:solidFill>
            </a:endParaRPr>
          </a:p>
          <a:p>
            <a:pPr algn="just"/>
            <a:r>
              <a:rPr lang="en-US" altLang="en-US" sz="2500" b="1" dirty="0"/>
              <a:t>Hemofiltration/Continuous Renal Replacement Therapy (CRRT)</a:t>
            </a:r>
          </a:p>
          <a:p>
            <a:endParaRPr lang="en-US" altLang="en-US" sz="2500" b="1" dirty="0">
              <a:solidFill>
                <a:srgbClr val="FF0066"/>
              </a:solidFill>
            </a:endParaRPr>
          </a:p>
        </p:txBody>
      </p:sp>
    </p:spTree>
  </p:cSld>
  <p:clrMapOvr>
    <a:masterClrMapping/>
  </p:clrMapOvr>
  <p:transition/>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5219" y="615006"/>
            <a:ext cx="10393948" cy="5755422"/>
          </a:xfrm>
          <a:prstGeom prst="rect">
            <a:avLst/>
          </a:prstGeom>
        </p:spPr>
        <p:txBody>
          <a:bodyPr wrap="square">
            <a:spAutoFit/>
          </a:bodyPr>
          <a:lstStyle/>
          <a:p>
            <a:r>
              <a:rPr lang="en-US" sz="1600" dirty="0"/>
              <a:t>1. In interstitial lung diseases, lung function tests most often show:</a:t>
            </a:r>
          </a:p>
          <a:p>
            <a:r>
              <a:rPr lang="en-US" sz="1600" b="1" dirty="0">
                <a:solidFill>
                  <a:srgbClr val="FF0000"/>
                </a:solidFill>
              </a:rPr>
              <a:t>a. Reduced FEV1 and VC   xxx</a:t>
            </a:r>
          </a:p>
          <a:p>
            <a:r>
              <a:rPr lang="en-US" sz="1600" dirty="0"/>
              <a:t>b. Increased total lung capacity (TLC) </a:t>
            </a:r>
          </a:p>
          <a:p>
            <a:r>
              <a:rPr lang="en-US" sz="1600" dirty="0"/>
              <a:t>c. Airflow obstruction </a:t>
            </a:r>
          </a:p>
          <a:p>
            <a:r>
              <a:rPr lang="en-US" sz="1600" dirty="0"/>
              <a:t>d. Elevated arterial PCO2.</a:t>
            </a:r>
          </a:p>
          <a:p>
            <a:endParaRPr lang="en-US" sz="1600" dirty="0"/>
          </a:p>
          <a:p>
            <a:r>
              <a:rPr lang="en-US" sz="1600" dirty="0"/>
              <a:t>2. In patients with suspected idiopathic pulmonary fibrosis, the most valuable measure is:</a:t>
            </a:r>
          </a:p>
          <a:p>
            <a:r>
              <a:rPr lang="en-US" sz="1600" dirty="0"/>
              <a:t>a. Bronchoscopy </a:t>
            </a:r>
          </a:p>
          <a:p>
            <a:r>
              <a:rPr lang="en-US" sz="1600" dirty="0"/>
              <a:t>b. Sedimentation rate </a:t>
            </a:r>
          </a:p>
          <a:p>
            <a:r>
              <a:rPr lang="en-US" sz="1600" dirty="0"/>
              <a:t>c. Trial of steroids </a:t>
            </a:r>
          </a:p>
          <a:p>
            <a:r>
              <a:rPr lang="en-US" sz="1600" b="1" dirty="0">
                <a:solidFill>
                  <a:srgbClr val="FF0000"/>
                </a:solidFill>
              </a:rPr>
              <a:t>d. Open lung biopsy   xxx</a:t>
            </a:r>
          </a:p>
          <a:p>
            <a:endParaRPr lang="en-US" sz="1600" dirty="0"/>
          </a:p>
          <a:p>
            <a:r>
              <a:rPr lang="en-US" sz="1600" dirty="0"/>
              <a:t>3."Egg shell" calcification is seen in : </a:t>
            </a:r>
          </a:p>
          <a:p>
            <a:r>
              <a:rPr lang="en-US" sz="1600" dirty="0"/>
              <a:t>a-Bronchiolitis </a:t>
            </a:r>
          </a:p>
          <a:p>
            <a:r>
              <a:rPr lang="en-US" sz="1600" b="1" dirty="0">
                <a:solidFill>
                  <a:srgbClr val="FF0000"/>
                </a:solidFill>
              </a:rPr>
              <a:t>b-Silicosis   xxx</a:t>
            </a:r>
          </a:p>
          <a:p>
            <a:r>
              <a:rPr lang="en-US" sz="1600" dirty="0"/>
              <a:t>c-Bronchogenic carcinoma </a:t>
            </a:r>
          </a:p>
          <a:p>
            <a:r>
              <a:rPr lang="en-US" sz="1600" dirty="0"/>
              <a:t>d-Pulmonary TB </a:t>
            </a:r>
          </a:p>
          <a:p>
            <a:endParaRPr lang="en-US" sz="1600" dirty="0"/>
          </a:p>
          <a:p>
            <a:r>
              <a:rPr lang="en-US" sz="1600" dirty="0"/>
              <a:t>4.Honeycombing of lung in chest radiograph is seen in : </a:t>
            </a:r>
          </a:p>
          <a:p>
            <a:r>
              <a:rPr lang="en-US" sz="1600" dirty="0"/>
              <a:t>a-pleural effusion  </a:t>
            </a:r>
          </a:p>
          <a:p>
            <a:r>
              <a:rPr lang="en-US" sz="1600" dirty="0"/>
              <a:t>b-Bronchial asthma </a:t>
            </a:r>
          </a:p>
          <a:p>
            <a:r>
              <a:rPr lang="en-US" sz="1600" dirty="0"/>
              <a:t>c- Bronchial Carcinoma </a:t>
            </a:r>
          </a:p>
          <a:p>
            <a:r>
              <a:rPr lang="en-US" sz="1600" b="1" dirty="0">
                <a:solidFill>
                  <a:srgbClr val="FF0000"/>
                </a:solidFill>
              </a:rPr>
              <a:t>e-Interstitial lung disease  xxx</a:t>
            </a:r>
          </a:p>
        </p:txBody>
      </p:sp>
    </p:spTree>
    <p:extLst>
      <p:ext uri="{BB962C8B-B14F-4D97-AF65-F5344CB8AC3E}">
        <p14:creationId xmlns:p14="http://schemas.microsoft.com/office/powerpoint/2010/main" val="205549759"/>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9403" y="548680"/>
            <a:ext cx="10248800" cy="5755422"/>
          </a:xfrm>
          <a:prstGeom prst="rect">
            <a:avLst/>
          </a:prstGeom>
        </p:spPr>
        <p:txBody>
          <a:bodyPr wrap="square">
            <a:spAutoFit/>
          </a:bodyPr>
          <a:lstStyle/>
          <a:p>
            <a:r>
              <a:rPr lang="en-US" sz="1600" dirty="0"/>
              <a:t>5.Most common symptom of interstitial Lung disease is:</a:t>
            </a:r>
          </a:p>
          <a:p>
            <a:r>
              <a:rPr lang="en-US" sz="1600" dirty="0"/>
              <a:t>a-Hemoptysis </a:t>
            </a:r>
          </a:p>
          <a:p>
            <a:r>
              <a:rPr lang="en-US" sz="1600" b="1" dirty="0">
                <a:solidFill>
                  <a:srgbClr val="FF0000"/>
                </a:solidFill>
              </a:rPr>
              <a:t>b-Progressive dyspnea   xxx</a:t>
            </a:r>
          </a:p>
          <a:p>
            <a:r>
              <a:rPr lang="en-US" sz="1600" dirty="0"/>
              <a:t>c-</a:t>
            </a:r>
            <a:r>
              <a:rPr lang="en-US" sz="1600" dirty="0" err="1"/>
              <a:t>Substernal</a:t>
            </a:r>
            <a:r>
              <a:rPr lang="en-US" sz="1600" dirty="0"/>
              <a:t> discomfort</a:t>
            </a:r>
          </a:p>
          <a:p>
            <a:r>
              <a:rPr lang="en-US" sz="1600" dirty="0"/>
              <a:t>d-Wheezing</a:t>
            </a:r>
          </a:p>
          <a:p>
            <a:endParaRPr lang="en-US" sz="1600" dirty="0"/>
          </a:p>
          <a:p>
            <a:r>
              <a:rPr lang="en-US" sz="1600" dirty="0"/>
              <a:t>6.Which of the following  is one form of "interstitial lung disease".</a:t>
            </a:r>
          </a:p>
          <a:p>
            <a:r>
              <a:rPr lang="en-US" sz="1600" dirty="0"/>
              <a:t>a-Asthma</a:t>
            </a:r>
          </a:p>
          <a:p>
            <a:r>
              <a:rPr lang="en-US" sz="1600" dirty="0"/>
              <a:t>b-Bronchiectasis </a:t>
            </a:r>
          </a:p>
          <a:p>
            <a:r>
              <a:rPr lang="en-US" sz="1600" b="1" dirty="0">
                <a:solidFill>
                  <a:srgbClr val="FF0000"/>
                </a:solidFill>
              </a:rPr>
              <a:t>c-Idiopathic pulmonary fibrosis   xxx</a:t>
            </a:r>
          </a:p>
          <a:p>
            <a:r>
              <a:rPr lang="en-US" sz="1600" dirty="0"/>
              <a:t>d-Pulmonary hypertension</a:t>
            </a:r>
          </a:p>
          <a:p>
            <a:endParaRPr lang="en-US" sz="1600" dirty="0"/>
          </a:p>
          <a:p>
            <a:r>
              <a:rPr lang="en-US" sz="1600" dirty="0"/>
              <a:t>7.the following does not occur with asbestosis </a:t>
            </a:r>
          </a:p>
          <a:p>
            <a:r>
              <a:rPr lang="en-US" sz="1600" dirty="0"/>
              <a:t>a. Interstitial fibrosis</a:t>
            </a:r>
          </a:p>
          <a:p>
            <a:r>
              <a:rPr lang="en-US" sz="1600" dirty="0"/>
              <a:t>b. pleural mesothelioma </a:t>
            </a:r>
          </a:p>
          <a:p>
            <a:r>
              <a:rPr lang="en-US" sz="1600" dirty="0"/>
              <a:t>c. pleural calcification</a:t>
            </a:r>
          </a:p>
          <a:p>
            <a:r>
              <a:rPr lang="en-US" sz="1600" b="1" dirty="0">
                <a:solidFill>
                  <a:srgbClr val="FF0000"/>
                </a:solidFill>
              </a:rPr>
              <a:t>d. </a:t>
            </a:r>
            <a:r>
              <a:rPr lang="en-US" sz="1600" b="1" dirty="0" err="1">
                <a:solidFill>
                  <a:srgbClr val="FF0000"/>
                </a:solidFill>
              </a:rPr>
              <a:t>Methhaemoglobinemia</a:t>
            </a:r>
            <a:r>
              <a:rPr lang="en-US" sz="1600" b="1" dirty="0">
                <a:solidFill>
                  <a:srgbClr val="FF0000"/>
                </a:solidFill>
              </a:rPr>
              <a:t>   xxx</a:t>
            </a:r>
          </a:p>
          <a:p>
            <a:endParaRPr lang="en-US" sz="1600" dirty="0"/>
          </a:p>
          <a:p>
            <a:r>
              <a:rPr lang="en-US" sz="1600" dirty="0"/>
              <a:t> 8.which of the following disease coexists with silicosis ?</a:t>
            </a:r>
          </a:p>
          <a:p>
            <a:r>
              <a:rPr lang="en-US" sz="1600" dirty="0"/>
              <a:t>a. </a:t>
            </a:r>
            <a:r>
              <a:rPr lang="en-US" sz="1600" dirty="0" err="1"/>
              <a:t>sarcoidosis</a:t>
            </a:r>
            <a:r>
              <a:rPr lang="en-US" sz="1600" dirty="0"/>
              <a:t> </a:t>
            </a:r>
          </a:p>
          <a:p>
            <a:r>
              <a:rPr lang="en-US" sz="1600" b="1" dirty="0">
                <a:solidFill>
                  <a:srgbClr val="FF0000"/>
                </a:solidFill>
              </a:rPr>
              <a:t>b. tuberculosis  xxx</a:t>
            </a:r>
          </a:p>
          <a:p>
            <a:r>
              <a:rPr lang="en-US" sz="1600" dirty="0"/>
              <a:t>c. lymphoma</a:t>
            </a:r>
          </a:p>
          <a:p>
            <a:r>
              <a:rPr lang="en-US" sz="1600" dirty="0"/>
              <a:t>d. rheumatoid arthritis </a:t>
            </a:r>
          </a:p>
        </p:txBody>
      </p:sp>
    </p:spTree>
    <p:extLst>
      <p:ext uri="{BB962C8B-B14F-4D97-AF65-F5344CB8AC3E}">
        <p14:creationId xmlns:p14="http://schemas.microsoft.com/office/powerpoint/2010/main" val="1795267877"/>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2513" y="548680"/>
            <a:ext cx="10505861" cy="6247864"/>
          </a:xfrm>
          <a:prstGeom prst="rect">
            <a:avLst/>
          </a:prstGeom>
        </p:spPr>
        <p:txBody>
          <a:bodyPr wrap="square">
            <a:spAutoFit/>
          </a:bodyPr>
          <a:lstStyle/>
          <a:p>
            <a:r>
              <a:rPr lang="en-US" sz="1600" dirty="0"/>
              <a:t>9.Which of the following is NOT a common radiological feature of interstitial lung disease:</a:t>
            </a:r>
          </a:p>
          <a:p>
            <a:r>
              <a:rPr lang="en-US" sz="1600" dirty="0"/>
              <a:t>a- Ground glass pattern</a:t>
            </a:r>
          </a:p>
          <a:p>
            <a:r>
              <a:rPr lang="en-US" sz="1600" dirty="0"/>
              <a:t>b- Nodular infiltrates</a:t>
            </a:r>
          </a:p>
          <a:p>
            <a:r>
              <a:rPr lang="en-US" sz="1600" dirty="0"/>
              <a:t>c-Honeycombing</a:t>
            </a:r>
          </a:p>
          <a:p>
            <a:r>
              <a:rPr lang="en-US" sz="1600" b="1" dirty="0">
                <a:solidFill>
                  <a:srgbClr val="FF0000"/>
                </a:solidFill>
              </a:rPr>
              <a:t>d- Generalized </a:t>
            </a:r>
            <a:r>
              <a:rPr lang="en-US" sz="1600" b="1" dirty="0" err="1">
                <a:solidFill>
                  <a:srgbClr val="FF0000"/>
                </a:solidFill>
              </a:rPr>
              <a:t>hypertranslucency</a:t>
            </a:r>
            <a:r>
              <a:rPr lang="en-US" sz="1600" b="1" dirty="0">
                <a:solidFill>
                  <a:srgbClr val="FF0000"/>
                </a:solidFill>
              </a:rPr>
              <a:t>   </a:t>
            </a:r>
            <a:r>
              <a:rPr lang="en-US" sz="1600" b="1" dirty="0" smtClean="0">
                <a:solidFill>
                  <a:srgbClr val="FF0000"/>
                </a:solidFill>
              </a:rPr>
              <a:t>xxx</a:t>
            </a:r>
          </a:p>
          <a:p>
            <a:endParaRPr lang="en-US" sz="1600" dirty="0"/>
          </a:p>
          <a:p>
            <a:r>
              <a:rPr lang="en-US" sz="1600" dirty="0"/>
              <a:t> 10.The main treatment for interstitial lung diseases is:</a:t>
            </a:r>
          </a:p>
          <a:p>
            <a:r>
              <a:rPr lang="en-US" sz="1600" dirty="0"/>
              <a:t>a- Inhaled steroid</a:t>
            </a:r>
          </a:p>
          <a:p>
            <a:r>
              <a:rPr lang="en-US" sz="1600" dirty="0"/>
              <a:t>b- Antibiotic</a:t>
            </a:r>
          </a:p>
          <a:p>
            <a:r>
              <a:rPr lang="en-US" sz="1600" b="1" dirty="0">
                <a:solidFill>
                  <a:srgbClr val="FF0000"/>
                </a:solidFill>
              </a:rPr>
              <a:t>c- Systemic steroid   xxx </a:t>
            </a:r>
          </a:p>
          <a:p>
            <a:r>
              <a:rPr lang="en-US" sz="1600" dirty="0"/>
              <a:t>d- Anticoagulant</a:t>
            </a:r>
          </a:p>
          <a:p>
            <a:endParaRPr lang="en-US" sz="1600" dirty="0"/>
          </a:p>
          <a:p>
            <a:r>
              <a:rPr lang="en-US" sz="1600" dirty="0"/>
              <a:t>11.Which of the following is NOT a feature of  idiopathic pulmonary fibrosis?</a:t>
            </a:r>
          </a:p>
          <a:p>
            <a:r>
              <a:rPr lang="en-US" sz="1600" dirty="0"/>
              <a:t>a- Age of onset greater than 50 years</a:t>
            </a:r>
          </a:p>
          <a:p>
            <a:r>
              <a:rPr lang="en-US" sz="1600" b="1" dirty="0">
                <a:solidFill>
                  <a:srgbClr val="FF0000"/>
                </a:solidFill>
              </a:rPr>
              <a:t>b- Bilateral apical inspiratory crackles   xxx  (it is basal not apical)</a:t>
            </a:r>
          </a:p>
          <a:p>
            <a:r>
              <a:rPr lang="en-US" sz="1600" dirty="0"/>
              <a:t>c- Restrictive pulmonary function test</a:t>
            </a:r>
          </a:p>
          <a:p>
            <a:r>
              <a:rPr lang="en-US" sz="1600" dirty="0"/>
              <a:t>d- Bilateral basal reticular abnormalities in chest CT</a:t>
            </a:r>
          </a:p>
          <a:p>
            <a:endParaRPr lang="en-US" sz="1600" dirty="0"/>
          </a:p>
          <a:p>
            <a:r>
              <a:rPr lang="en-US" sz="1600" dirty="0"/>
              <a:t>12.Pneumoconiosis is a group of diseases caused by inhalation of:</a:t>
            </a:r>
          </a:p>
          <a:p>
            <a:r>
              <a:rPr lang="en-US" sz="1600" dirty="0"/>
              <a:t>a- smoke</a:t>
            </a:r>
          </a:p>
          <a:p>
            <a:r>
              <a:rPr lang="en-US" sz="1600" dirty="0"/>
              <a:t>b- Organic dust</a:t>
            </a:r>
          </a:p>
          <a:p>
            <a:r>
              <a:rPr lang="en-US" sz="1600" b="1" dirty="0">
                <a:solidFill>
                  <a:srgbClr val="FF0000"/>
                </a:solidFill>
              </a:rPr>
              <a:t>c- Mineral dust   xxx</a:t>
            </a:r>
          </a:p>
          <a:p>
            <a:r>
              <a:rPr lang="en-US" sz="1600" dirty="0"/>
              <a:t>d- Pollens</a:t>
            </a:r>
          </a:p>
          <a:p>
            <a:endParaRPr lang="en-US" sz="1600" dirty="0"/>
          </a:p>
          <a:p>
            <a:endParaRPr lang="en-US" sz="1600" dirty="0"/>
          </a:p>
        </p:txBody>
      </p:sp>
    </p:spTree>
    <p:extLst>
      <p:ext uri="{BB962C8B-B14F-4D97-AF65-F5344CB8AC3E}">
        <p14:creationId xmlns:p14="http://schemas.microsoft.com/office/powerpoint/2010/main" val="19269621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xmlns="" id="{9974940F-99DF-4775-914A-02DE52FD5F2B}"/>
              </a:ext>
            </a:extLst>
          </p:cNvPr>
          <p:cNvSpPr>
            <a:spLocks noGrp="1"/>
          </p:cNvSpPr>
          <p:nvPr>
            <p:ph type="dt" sz="quarter" idx="10"/>
          </p:nvPr>
        </p:nvSpPr>
        <p:spPr/>
        <p:txBody>
          <a:bodyPr/>
          <a:lstStyle/>
          <a:p>
            <a:pPr>
              <a:defRPr/>
            </a:pPr>
            <a:fld id="{1984D584-D9CB-4A08-BD05-0B6BE4560F7B}" type="datetime1">
              <a:rPr lang="en-US"/>
              <a:pPr>
                <a:defRPr/>
              </a:pPr>
              <a:t>4/22/2020</a:t>
            </a:fld>
            <a:endParaRPr lang="en-US"/>
          </a:p>
        </p:txBody>
      </p:sp>
      <p:sp>
        <p:nvSpPr>
          <p:cNvPr id="6" name="Slide Number Placeholder 6">
            <a:extLst>
              <a:ext uri="{FF2B5EF4-FFF2-40B4-BE49-F238E27FC236}">
                <a16:creationId xmlns:a16="http://schemas.microsoft.com/office/drawing/2014/main" xmlns="" id="{BB79BC37-2E06-4E7B-B6C5-C83B716AB8B2}"/>
              </a:ext>
            </a:extLst>
          </p:cNvPr>
          <p:cNvSpPr>
            <a:spLocks noGrp="1"/>
          </p:cNvSpPr>
          <p:nvPr>
            <p:ph type="sldNum" sz="quarter" idx="12"/>
          </p:nvPr>
        </p:nvSpPr>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5032569C-8558-48B9-8579-444B701538B6}" type="slidenum">
              <a:rPr lang="en-US" altLang="en-US" sz="1200">
                <a:solidFill>
                  <a:srgbClr val="B5A788"/>
                </a:solidFill>
              </a:rPr>
              <a:pPr eaLnBrk="1" hangingPunct="1"/>
              <a:t>28</a:t>
            </a:fld>
            <a:endParaRPr lang="en-US" altLang="en-US" sz="1200">
              <a:solidFill>
                <a:srgbClr val="B5A788"/>
              </a:solidFill>
            </a:endParaRPr>
          </a:p>
        </p:txBody>
      </p:sp>
      <p:sp>
        <p:nvSpPr>
          <p:cNvPr id="15362" name="Rectangle 2">
            <a:extLst>
              <a:ext uri="{FF2B5EF4-FFF2-40B4-BE49-F238E27FC236}">
                <a16:creationId xmlns:a16="http://schemas.microsoft.com/office/drawing/2014/main" xmlns="" id="{04567AC5-CF3A-4DE5-88A3-9037F21EDD7F}"/>
              </a:ext>
            </a:extLst>
          </p:cNvPr>
          <p:cNvSpPr>
            <a:spLocks noGrp="1" noChangeArrowheads="1"/>
          </p:cNvSpPr>
          <p:nvPr>
            <p:ph type="title"/>
          </p:nvPr>
        </p:nvSpPr>
        <p:spPr/>
        <p:txBody>
          <a:bodyPr/>
          <a:lstStyle/>
          <a:p>
            <a:pPr>
              <a:defRPr/>
            </a:pPr>
            <a:r>
              <a:rPr lang="en-US" b="1"/>
              <a:t>Hemodialysis</a:t>
            </a:r>
          </a:p>
        </p:txBody>
      </p:sp>
      <p:sp>
        <p:nvSpPr>
          <p:cNvPr id="50181" name="Rectangle 3">
            <a:extLst>
              <a:ext uri="{FF2B5EF4-FFF2-40B4-BE49-F238E27FC236}">
                <a16:creationId xmlns:a16="http://schemas.microsoft.com/office/drawing/2014/main" xmlns="" id="{47F7EE5E-BC6E-4AC7-9EB3-AA7F43062CB4}"/>
              </a:ext>
            </a:extLst>
          </p:cNvPr>
          <p:cNvSpPr>
            <a:spLocks noGrp="1" noChangeArrowheads="1"/>
          </p:cNvSpPr>
          <p:nvPr>
            <p:ph type="body" sz="half" idx="1"/>
          </p:nvPr>
        </p:nvSpPr>
        <p:spPr>
          <a:xfrm>
            <a:off x="2362200" y="1827214"/>
            <a:ext cx="4267200" cy="4421187"/>
          </a:xfrm>
        </p:spPr>
        <p:txBody>
          <a:bodyPr/>
          <a:lstStyle/>
          <a:p>
            <a:pPr algn="just"/>
            <a:r>
              <a:rPr lang="en-US" altLang="en-US" sz="2100">
                <a:solidFill>
                  <a:srgbClr val="FF0066"/>
                </a:solidFill>
              </a:rPr>
              <a:t>Uses a machine and an artificial kidney to remove excess fluid and waste products from the blood</a:t>
            </a:r>
          </a:p>
          <a:p>
            <a:pPr algn="just"/>
            <a:endParaRPr lang="en-US" altLang="en-US" sz="2100">
              <a:solidFill>
                <a:srgbClr val="FF0066"/>
              </a:solidFill>
            </a:endParaRPr>
          </a:p>
          <a:p>
            <a:pPr algn="just"/>
            <a:r>
              <a:rPr lang="en-US" altLang="en-US" sz="2100">
                <a:solidFill>
                  <a:schemeClr val="accent1"/>
                </a:solidFill>
              </a:rPr>
              <a:t>Does not regulate BP or other renal functions (hormonal control)</a:t>
            </a:r>
          </a:p>
          <a:p>
            <a:pPr algn="just"/>
            <a:endParaRPr lang="en-US" altLang="en-US" sz="2100">
              <a:solidFill>
                <a:schemeClr val="accent1"/>
              </a:solidFill>
            </a:endParaRPr>
          </a:p>
          <a:p>
            <a:pPr algn="just"/>
            <a:r>
              <a:rPr lang="en-US" altLang="en-US" sz="2100">
                <a:solidFill>
                  <a:srgbClr val="FF0066"/>
                </a:solidFill>
              </a:rPr>
              <a:t>Preferred method when quick removal of water and toxins is indicated</a:t>
            </a:r>
          </a:p>
        </p:txBody>
      </p:sp>
      <p:pic>
        <p:nvPicPr>
          <p:cNvPr id="50182" name="Picture 4" descr="Dialysis_Access_02_Base_250">
            <a:extLst>
              <a:ext uri="{FF2B5EF4-FFF2-40B4-BE49-F238E27FC236}">
                <a16:creationId xmlns:a16="http://schemas.microsoft.com/office/drawing/2014/main" xmlns="" id="{A0ACE904-60C2-4A0C-B775-C0F0DE7B4016}"/>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829426" y="1752600"/>
            <a:ext cx="3533775" cy="4343400"/>
          </a:xfrm>
          <a:noFill/>
        </p:spPr>
      </p:pic>
    </p:spTree>
  </p:cSld>
  <p:clrMapOvr>
    <a:masterClrMapping/>
  </p:clrMapOvr>
  <p:transition>
    <p:random/>
  </p:transition>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D3460316-99D2-43A2-9968-EDF21D2BC14C}"/>
              </a:ext>
            </a:extLst>
          </p:cNvPr>
          <p:cNvSpPr>
            <a:spLocks noGrp="1"/>
          </p:cNvSpPr>
          <p:nvPr>
            <p:ph type="dt" sz="quarter" idx="10"/>
          </p:nvPr>
        </p:nvSpPr>
        <p:spPr/>
        <p:txBody>
          <a:bodyPr/>
          <a:lstStyle/>
          <a:p>
            <a:pPr>
              <a:defRPr/>
            </a:pPr>
            <a:fld id="{AAADCA4C-08BD-411D-9700-D4D1CC451B65}" type="datetime1">
              <a:rPr lang="en-US"/>
              <a:pPr>
                <a:defRPr/>
              </a:pPr>
              <a:t>4/22/2020</a:t>
            </a:fld>
            <a:endParaRPr lang="en-US"/>
          </a:p>
        </p:txBody>
      </p:sp>
      <p:sp>
        <p:nvSpPr>
          <p:cNvPr id="5" name="Slide Number Placeholder 5">
            <a:extLst>
              <a:ext uri="{FF2B5EF4-FFF2-40B4-BE49-F238E27FC236}">
                <a16:creationId xmlns:a16="http://schemas.microsoft.com/office/drawing/2014/main" xmlns="" id="{391B530B-8FAF-43AE-9A70-40587E92A5D4}"/>
              </a:ext>
            </a:extLst>
          </p:cNvPr>
          <p:cNvSpPr>
            <a:spLocks noGrp="1"/>
          </p:cNvSpPr>
          <p:nvPr>
            <p:ph type="sldNum" sz="quarter" idx="12"/>
          </p:nvPr>
        </p:nvSpPr>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E4229D2B-327D-41AE-A0CF-B7700131F5A5}" type="slidenum">
              <a:rPr lang="en-US" altLang="en-US" sz="1200">
                <a:solidFill>
                  <a:srgbClr val="B5A788"/>
                </a:solidFill>
              </a:rPr>
              <a:pPr eaLnBrk="1" hangingPunct="1"/>
              <a:t>29</a:t>
            </a:fld>
            <a:endParaRPr lang="en-US" altLang="en-US" sz="1200">
              <a:solidFill>
                <a:srgbClr val="B5A788"/>
              </a:solidFill>
            </a:endParaRPr>
          </a:p>
        </p:txBody>
      </p:sp>
      <p:sp>
        <p:nvSpPr>
          <p:cNvPr id="17410" name="Rectangle 2">
            <a:extLst>
              <a:ext uri="{FF2B5EF4-FFF2-40B4-BE49-F238E27FC236}">
                <a16:creationId xmlns:a16="http://schemas.microsoft.com/office/drawing/2014/main" xmlns="" id="{792F7507-C8A3-4A48-ABA7-03135DCF5904}"/>
              </a:ext>
            </a:extLst>
          </p:cNvPr>
          <p:cNvSpPr>
            <a:spLocks noGrp="1" noChangeArrowheads="1"/>
          </p:cNvSpPr>
          <p:nvPr>
            <p:ph type="title"/>
          </p:nvPr>
        </p:nvSpPr>
        <p:spPr/>
        <p:txBody>
          <a:bodyPr/>
          <a:lstStyle/>
          <a:p>
            <a:pPr>
              <a:defRPr/>
            </a:pPr>
            <a:r>
              <a:rPr lang="en-US" b="1"/>
              <a:t>Hemodialysis</a:t>
            </a:r>
          </a:p>
        </p:txBody>
      </p:sp>
      <p:sp>
        <p:nvSpPr>
          <p:cNvPr id="51205" name="Rectangle 3">
            <a:extLst>
              <a:ext uri="{FF2B5EF4-FFF2-40B4-BE49-F238E27FC236}">
                <a16:creationId xmlns:a16="http://schemas.microsoft.com/office/drawing/2014/main" xmlns="" id="{A5683984-2628-47BE-A28E-06C3362BA304}"/>
              </a:ext>
            </a:extLst>
          </p:cNvPr>
          <p:cNvSpPr>
            <a:spLocks noGrp="1" noChangeArrowheads="1"/>
          </p:cNvSpPr>
          <p:nvPr>
            <p:ph type="body" idx="1"/>
          </p:nvPr>
        </p:nvSpPr>
        <p:spPr>
          <a:xfrm>
            <a:off x="2437606" y="2938562"/>
            <a:ext cx="7316787" cy="4421187"/>
          </a:xfrm>
        </p:spPr>
        <p:txBody>
          <a:bodyPr/>
          <a:lstStyle/>
          <a:p>
            <a:pPr algn="just">
              <a:lnSpc>
                <a:spcPct val="90000"/>
              </a:lnSpc>
            </a:pPr>
            <a:r>
              <a:rPr lang="en-US" altLang="en-US" dirty="0">
                <a:solidFill>
                  <a:srgbClr val="9900CC"/>
                </a:solidFill>
              </a:rPr>
              <a:t>Blood pumped out of client via the vascular access</a:t>
            </a:r>
          </a:p>
          <a:p>
            <a:pPr algn="just">
              <a:lnSpc>
                <a:spcPct val="90000"/>
              </a:lnSpc>
            </a:pPr>
            <a:r>
              <a:rPr lang="en-US" altLang="en-US" dirty="0">
                <a:solidFill>
                  <a:schemeClr val="hlink"/>
                </a:solidFill>
              </a:rPr>
              <a:t>Passes through a filter (dialyzer)</a:t>
            </a:r>
          </a:p>
          <a:p>
            <a:pPr algn="just">
              <a:lnSpc>
                <a:spcPct val="90000"/>
              </a:lnSpc>
            </a:pPr>
            <a:r>
              <a:rPr lang="en-US" altLang="en-US" dirty="0">
                <a:solidFill>
                  <a:srgbClr val="339933"/>
                </a:solidFill>
              </a:rPr>
              <a:t>Semi-permeable pores allows small substances to pass through (creatinine, urea, water) does not allow passage of blood, protein, bacteria</a:t>
            </a:r>
          </a:p>
          <a:p>
            <a:pPr algn="just">
              <a:lnSpc>
                <a:spcPct val="90000"/>
              </a:lnSpc>
            </a:pPr>
            <a:r>
              <a:rPr lang="en-US" altLang="en-US" dirty="0">
                <a:solidFill>
                  <a:srgbClr val="CC3300"/>
                </a:solidFill>
              </a:rPr>
              <a:t>Blood returned to client once filtered</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764275" y="825500"/>
            <a:ext cx="10653025" cy="5302345"/>
          </a:xfrm>
          <a:ln w="38100">
            <a:solidFill>
              <a:schemeClr val="bg1">
                <a:lumMod val="50000"/>
              </a:schemeClr>
            </a:solidFill>
          </a:ln>
        </p:spPr>
        <p:txBody>
          <a:bodyPr rtlCol="0">
            <a:noAutofit/>
          </a:bodyPr>
          <a:lstStyle/>
          <a:p>
            <a:pPr marL="514350" indent="-514350" eaLnBrk="1" fontAlgn="auto" hangingPunct="1">
              <a:spcAft>
                <a:spcPts val="0"/>
              </a:spcAft>
              <a:buFont typeface="+mj-lt"/>
              <a:buAutoNum type="alphaUcPeriod"/>
              <a:defRPr/>
            </a:pPr>
            <a:endParaRPr lang="en-US" sz="1800" b="1" dirty="0">
              <a:solidFill>
                <a:srgbClr val="FF0000"/>
              </a:solidFill>
              <a:effectLst>
                <a:outerShdw blurRad="38100" dist="38100" dir="2700000" algn="tl">
                  <a:srgbClr val="000000">
                    <a:alpha val="43137"/>
                  </a:srgbClr>
                </a:outerShdw>
              </a:effectLst>
            </a:endParaRPr>
          </a:p>
          <a:p>
            <a:pPr marL="385763" indent="-385763" eaLnBrk="1" fontAlgn="auto" hangingPunct="1">
              <a:spcAft>
                <a:spcPts val="0"/>
              </a:spcAft>
              <a:buFont typeface="+mj-lt"/>
              <a:buAutoNum type="arabicPeriod"/>
              <a:defRPr/>
            </a:pPr>
            <a:endParaRPr lang="en-US" sz="1800" dirty="0"/>
          </a:p>
        </p:txBody>
      </p:sp>
      <p:sp>
        <p:nvSpPr>
          <p:cNvPr id="9219" name="مربع نص 1"/>
          <p:cNvSpPr txBox="1">
            <a:spLocks noChangeArrowheads="1"/>
          </p:cNvSpPr>
          <p:nvPr/>
        </p:nvSpPr>
        <p:spPr bwMode="auto">
          <a:xfrm>
            <a:off x="3417564" y="0"/>
            <a:ext cx="50821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b="1" dirty="0">
                <a:solidFill>
                  <a:schemeClr val="accent2"/>
                </a:solidFill>
              </a:rPr>
              <a:t>Content</a:t>
            </a:r>
            <a:endParaRPr lang="ar-JO" altLang="en-US" sz="1200" dirty="0"/>
          </a:p>
        </p:txBody>
      </p:sp>
      <p:graphicFrame>
        <p:nvGraphicFramePr>
          <p:cNvPr id="3" name="Table 2"/>
          <p:cNvGraphicFramePr>
            <a:graphicFrameLocks noGrp="1"/>
          </p:cNvGraphicFramePr>
          <p:nvPr>
            <p:extLst>
              <p:ext uri="{D42A27DB-BD31-4B8C-83A1-F6EECF244321}">
                <p14:modId xmlns:p14="http://schemas.microsoft.com/office/powerpoint/2010/main" val="2460125721"/>
              </p:ext>
            </p:extLst>
          </p:nvPr>
        </p:nvGraphicFramePr>
        <p:xfrm>
          <a:off x="1119116" y="881065"/>
          <a:ext cx="10044753" cy="5110302"/>
        </p:xfrm>
        <a:graphic>
          <a:graphicData uri="http://schemas.openxmlformats.org/drawingml/2006/table">
            <a:tbl>
              <a:tblPr rtl="1" firstRow="1" bandRow="1">
                <a:tableStyleId>{2D5ABB26-0587-4C30-8999-92F81FD0307C}</a:tableStyleId>
              </a:tblPr>
              <a:tblGrid>
                <a:gridCol w="5140773"/>
                <a:gridCol w="4903980"/>
              </a:tblGrid>
              <a:tr h="5110302">
                <a:tc>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sz="1600" b="1" dirty="0" smtClean="0">
                          <a:solidFill>
                            <a:srgbClr val="00B050"/>
                          </a:solidFill>
                        </a:rPr>
                        <a:t>2.Dr.alani cases (</a:t>
                      </a:r>
                      <a:r>
                        <a:rPr lang="en-US" sz="1600" b="1" dirty="0" err="1" smtClean="0">
                          <a:solidFill>
                            <a:srgbClr val="00B050"/>
                          </a:solidFill>
                        </a:rPr>
                        <a:t>heme</a:t>
                      </a:r>
                      <a:r>
                        <a:rPr lang="en-US" sz="1600" b="1" dirty="0" smtClean="0">
                          <a:solidFill>
                            <a:srgbClr val="00B050"/>
                          </a:solidFill>
                        </a:rPr>
                        <a:t> cases) : </a:t>
                      </a:r>
                      <a:r>
                        <a:rPr lang="en-US" sz="1600" b="1" dirty="0" smtClean="0">
                          <a:solidFill>
                            <a:srgbClr val="FF0000"/>
                          </a:solidFill>
                        </a:rPr>
                        <a:t>( </a:t>
                      </a:r>
                      <a:r>
                        <a:rPr lang="en-US" sz="1600" b="1" dirty="0" smtClean="0">
                          <a:solidFill>
                            <a:srgbClr val="FF0000"/>
                          </a:solidFill>
                        </a:rPr>
                        <a:t>92-109 </a:t>
                      </a:r>
                      <a:r>
                        <a:rPr lang="en-US" sz="1600" b="1" dirty="0" smtClean="0">
                          <a:solidFill>
                            <a:srgbClr val="FF0000"/>
                          </a:solidFill>
                        </a:rPr>
                        <a:t>) </a:t>
                      </a:r>
                    </a:p>
                    <a:p>
                      <a:pPr marL="514350" indent="-514350">
                        <a:buAutoNum type="arabicPeriod"/>
                      </a:pPr>
                      <a:endParaRPr lang="en-US" sz="1600" b="1" dirty="0" smtClean="0"/>
                    </a:p>
                    <a:p>
                      <a:pPr marL="514350" indent="-514350">
                        <a:buAutoNum type="arabicPeriod"/>
                      </a:pPr>
                      <a:endParaRPr lang="en-US" sz="1600" b="1" dirty="0" smtClean="0"/>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sz="1600" b="1" dirty="0" smtClean="0">
                          <a:solidFill>
                            <a:srgbClr val="00B050"/>
                          </a:solidFill>
                        </a:rPr>
                        <a:t>3. </a:t>
                      </a:r>
                      <a:r>
                        <a:rPr lang="en-US" sz="1600" b="1" dirty="0" err="1" smtClean="0">
                          <a:solidFill>
                            <a:srgbClr val="00B050"/>
                          </a:solidFill>
                        </a:rPr>
                        <a:t>Dr.rami</a:t>
                      </a:r>
                      <a:r>
                        <a:rPr lang="en-US" sz="1600" b="1" dirty="0" smtClean="0">
                          <a:solidFill>
                            <a:srgbClr val="00B050"/>
                          </a:solidFill>
                        </a:rPr>
                        <a:t> case scenario : </a:t>
                      </a:r>
                      <a:r>
                        <a:rPr lang="en-US" sz="1600" b="1" dirty="0" smtClean="0">
                          <a:solidFill>
                            <a:srgbClr val="FF0000"/>
                          </a:solidFill>
                        </a:rPr>
                        <a:t>( 110-119 </a:t>
                      </a:r>
                      <a:r>
                        <a:rPr lang="en-US" sz="1600" b="1" dirty="0" smtClean="0">
                          <a:solidFill>
                            <a:srgbClr val="FF0000"/>
                          </a:solidFill>
                        </a:rPr>
                        <a:t>) </a:t>
                      </a:r>
                      <a:endParaRPr lang="en-US" sz="1600" b="1" dirty="0" smtClean="0">
                        <a:solidFill>
                          <a:srgbClr val="FF0000"/>
                        </a:solidFill>
                      </a:endParaRPr>
                    </a:p>
                    <a:p>
                      <a:pPr marL="0" indent="0">
                        <a:buNone/>
                      </a:pPr>
                      <a:endParaRPr lang="en-US" sz="1600" b="1" dirty="0" smtClean="0"/>
                    </a:p>
                    <a:p>
                      <a:pPr marL="0" indent="0">
                        <a:buNone/>
                      </a:pPr>
                      <a:endParaRPr lang="en-US" sz="1600" b="1" dirty="0" smtClean="0"/>
                    </a:p>
                    <a:p>
                      <a:pPr marL="0" indent="0">
                        <a:buNone/>
                      </a:pPr>
                      <a:endParaRPr lang="en-US" sz="1600" b="1" dirty="0" smtClean="0"/>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sz="1600" b="1" dirty="0" smtClean="0">
                          <a:solidFill>
                            <a:srgbClr val="00B050"/>
                          </a:solidFill>
                        </a:rPr>
                        <a:t>4.Dr.waleed </a:t>
                      </a:r>
                      <a:r>
                        <a:rPr lang="en-US" sz="1600" b="1" dirty="0" smtClean="0">
                          <a:solidFill>
                            <a:schemeClr val="tx1"/>
                          </a:solidFill>
                        </a:rPr>
                        <a:t>:</a:t>
                      </a:r>
                      <a:r>
                        <a:rPr lang="en-US" sz="1600" b="1" baseline="0" dirty="0" smtClean="0">
                          <a:solidFill>
                            <a:schemeClr val="tx1"/>
                          </a:solidFill>
                        </a:rPr>
                        <a:t> summary slides (120-175)+cases (176-203)</a:t>
                      </a:r>
                      <a:r>
                        <a:rPr lang="en-US" sz="1600" b="1" dirty="0" smtClean="0">
                          <a:solidFill>
                            <a:schemeClr val="tx1"/>
                          </a:solidFill>
                        </a:rPr>
                        <a:t> </a:t>
                      </a:r>
                    </a:p>
                    <a:p>
                      <a:pPr marL="0" indent="0">
                        <a:buNone/>
                      </a:pPr>
                      <a:endParaRPr lang="en-US" sz="1600" b="1" dirty="0" smtClean="0"/>
                    </a:p>
                    <a:p>
                      <a:pPr marL="0" indent="0">
                        <a:buNone/>
                      </a:pPr>
                      <a:endParaRPr lang="en-US" sz="1600" b="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smtClean="0">
                          <a:solidFill>
                            <a:srgbClr val="00B050"/>
                          </a:solidFill>
                        </a:rPr>
                        <a:t>5.Dr.nuha cases :</a:t>
                      </a:r>
                      <a:r>
                        <a:rPr lang="en-US" sz="1600" b="1" dirty="0" smtClean="0"/>
                        <a:t> </a:t>
                      </a:r>
                      <a:r>
                        <a:rPr lang="en-US" sz="1600" b="1" dirty="0" smtClean="0">
                          <a:solidFill>
                            <a:srgbClr val="FF0000"/>
                          </a:solidFill>
                        </a:rPr>
                        <a:t>(  204-210   )</a:t>
                      </a:r>
                      <a:r>
                        <a:rPr lang="en-US" sz="1600" b="1" dirty="0" smtClean="0"/>
                        <a:t> </a:t>
                      </a:r>
                    </a:p>
                    <a:p>
                      <a:pPr marL="0" indent="0">
                        <a:buNone/>
                      </a:pPr>
                      <a:endParaRPr lang="en-US" sz="1600" b="1" dirty="0" smtClean="0"/>
                    </a:p>
                    <a:p>
                      <a:pPr marL="0" indent="0">
                        <a:buNone/>
                      </a:pPr>
                      <a:endParaRPr lang="en-US" sz="1600" b="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smtClean="0">
                          <a:solidFill>
                            <a:srgbClr val="00B050"/>
                          </a:solidFill>
                        </a:rPr>
                        <a:t>6.Dr.samah: </a:t>
                      </a:r>
                      <a:r>
                        <a:rPr lang="en-US" sz="1600" b="1" dirty="0" smtClean="0">
                          <a:solidFill>
                            <a:srgbClr val="FF0000"/>
                          </a:solidFill>
                        </a:rPr>
                        <a:t>(   211-273  ) </a:t>
                      </a:r>
                      <a:r>
                        <a:rPr lang="en-US" sz="1600" b="1" dirty="0" smtClean="0">
                          <a:solidFill>
                            <a:srgbClr val="00B050"/>
                          </a:solidFill>
                        </a:rPr>
                        <a:t>includes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600" b="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smtClean="0"/>
                        <a:t>-CXR cases   </a:t>
                      </a:r>
                      <a:r>
                        <a:rPr lang="en-US" sz="1600" b="1" dirty="0" smtClean="0">
                          <a:solidFill>
                            <a:srgbClr val="FF0000"/>
                          </a:solidFill>
                        </a:rPr>
                        <a:t>(   212-236  ) </a:t>
                      </a:r>
                    </a:p>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smtClean="0"/>
                        <a:t>-ABG’s and spirometry cases  </a:t>
                      </a:r>
                      <a:r>
                        <a:rPr lang="en-US" sz="1600" b="1" dirty="0" smtClean="0">
                          <a:solidFill>
                            <a:srgbClr val="FF0000"/>
                          </a:solidFill>
                        </a:rPr>
                        <a:t>(   237-250  ) </a:t>
                      </a:r>
                    </a:p>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smtClean="0"/>
                        <a:t>-lectures </a:t>
                      </a:r>
                      <a:r>
                        <a:rPr lang="en-US" sz="1600" b="1" dirty="0" err="1" smtClean="0"/>
                        <a:t>revesion</a:t>
                      </a:r>
                      <a:r>
                        <a:rPr lang="en-US" sz="1600" b="1" dirty="0" smtClean="0"/>
                        <a:t> </a:t>
                      </a:r>
                      <a:r>
                        <a:rPr lang="en-US" sz="1600" b="1" dirty="0" smtClean="0">
                          <a:solidFill>
                            <a:srgbClr val="FF0000"/>
                          </a:solidFill>
                        </a:rPr>
                        <a:t>(   251-268  ) </a:t>
                      </a:r>
                    </a:p>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smtClean="0"/>
                        <a:t>-MCQ’s 2019 </a:t>
                      </a:r>
                      <a:r>
                        <a:rPr lang="en-US" sz="1600" b="1" dirty="0" smtClean="0">
                          <a:solidFill>
                            <a:srgbClr val="FF0000"/>
                          </a:solidFill>
                        </a:rPr>
                        <a:t>(   269-272  ) </a:t>
                      </a:r>
                      <a:r>
                        <a:rPr lang="en-US" sz="1600" b="1" i="0" u="none" dirty="0" smtClean="0">
                          <a:solidFill>
                            <a:schemeClr val="tx1"/>
                          </a:solidFill>
                          <a:effectLst/>
                        </a:rPr>
                        <a:t/>
                      </a:r>
                      <a:br>
                        <a:rPr lang="en-US" sz="1600" b="1" i="0" u="none" dirty="0" smtClean="0">
                          <a:solidFill>
                            <a:schemeClr val="tx1"/>
                          </a:solidFill>
                          <a:effectLst/>
                        </a:rPr>
                      </a:br>
                      <a:endParaRPr lang="en-US" sz="1600" b="1" i="0" u="none" dirty="0">
                        <a:solidFill>
                          <a:schemeClr val="tx1"/>
                        </a:solidFill>
                        <a:effectLst/>
                        <a:latin typeface="+mn-lt"/>
                      </a:endParaRPr>
                    </a:p>
                  </a:txBody>
                  <a:tcPr marL="91435" marR="91435" marT="45717" marB="45717">
                    <a:lnR w="12700" cap="flat" cmpd="sng" algn="ctr">
                      <a:solidFill>
                        <a:schemeClr val="tx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sz="1600" b="1" i="0" dirty="0" smtClean="0">
                          <a:solidFill>
                            <a:srgbClr val="00B050"/>
                          </a:solidFill>
                          <a:effectLst/>
                        </a:rPr>
                        <a:t>1 - Dr. </a:t>
                      </a:r>
                      <a:r>
                        <a:rPr lang="en-US" sz="1600" b="1" i="0" dirty="0" err="1" smtClean="0">
                          <a:solidFill>
                            <a:srgbClr val="00B050"/>
                          </a:solidFill>
                          <a:effectLst/>
                        </a:rPr>
                        <a:t>Mdallal</a:t>
                      </a:r>
                      <a:r>
                        <a:rPr lang="en-US" sz="1600" b="1" i="0" u="none" baseline="0" dirty="0" smtClean="0">
                          <a:solidFill>
                            <a:schemeClr val="tx1"/>
                          </a:solidFill>
                          <a:effectLst/>
                        </a:rPr>
                        <a:t/>
                      </a:r>
                      <a:br>
                        <a:rPr lang="en-US" sz="1600" b="1" i="0" u="none" baseline="0" dirty="0" smtClean="0">
                          <a:solidFill>
                            <a:schemeClr val="tx1"/>
                          </a:solidFill>
                          <a:effectLst/>
                        </a:rPr>
                      </a:br>
                      <a:r>
                        <a:rPr lang="en-US" sz="1600" b="1" i="0" u="none" baseline="0" dirty="0" smtClean="0">
                          <a:solidFill>
                            <a:schemeClr val="tx1"/>
                          </a:solidFill>
                          <a:effectLst/>
                        </a:rPr>
                        <a:t/>
                      </a:r>
                      <a:br>
                        <a:rPr lang="en-US" sz="1600" b="1" i="0" u="none" baseline="0" dirty="0" smtClean="0">
                          <a:solidFill>
                            <a:schemeClr val="tx1"/>
                          </a:solidFill>
                          <a:effectLst/>
                        </a:rPr>
                      </a:br>
                      <a:r>
                        <a:rPr lang="en-US" sz="1600" b="1" dirty="0" smtClean="0"/>
                        <a:t>4</a:t>
                      </a:r>
                      <a:r>
                        <a:rPr lang="en-US" sz="1600" b="1" baseline="30000" dirty="0" smtClean="0"/>
                        <a:t>th</a:t>
                      </a:r>
                      <a:r>
                        <a:rPr lang="en-US" sz="1600" b="1" dirty="0" smtClean="0"/>
                        <a:t> year Lectures :</a:t>
                      </a:r>
                      <a:r>
                        <a:rPr lang="en-US" sz="1600" b="1" baseline="0" dirty="0" smtClean="0"/>
                        <a:t> </a:t>
                      </a:r>
                      <a:r>
                        <a:rPr lang="en-US" sz="1600" b="1" baseline="0" dirty="0" smtClean="0">
                          <a:solidFill>
                            <a:srgbClr val="FF0000"/>
                          </a:solidFill>
                        </a:rPr>
                        <a:t>(4-43</a:t>
                      </a:r>
                      <a:r>
                        <a:rPr lang="en-US" sz="1600" b="1" baseline="0" dirty="0" smtClean="0">
                          <a:solidFill>
                            <a:srgbClr val="FF0000"/>
                          </a:solidFill>
                        </a:rPr>
                        <a:t>)</a:t>
                      </a:r>
                      <a:r>
                        <a:rPr lang="en-US" sz="1600" b="1" dirty="0" smtClean="0"/>
                        <a:t/>
                      </a:r>
                      <a:br>
                        <a:rPr lang="en-US" sz="1600" b="1" dirty="0" smtClean="0"/>
                      </a:br>
                      <a:endParaRPr lang="en-US" sz="1600" b="1" i="0" u="none" dirty="0">
                        <a:solidFill>
                          <a:schemeClr val="tx1"/>
                        </a:solidFill>
                        <a:effectLst/>
                      </a:endParaRPr>
                    </a:p>
                    <a:p>
                      <a:pPr marL="514350" marR="0" indent="-514350" algn="l" defTabSz="457200" rtl="0" eaLnBrk="1" fontAlgn="auto" latinLnBrk="0" hangingPunct="1">
                        <a:lnSpc>
                          <a:spcPct val="100000"/>
                        </a:lnSpc>
                        <a:spcBef>
                          <a:spcPts val="0"/>
                        </a:spcBef>
                        <a:spcAft>
                          <a:spcPts val="0"/>
                        </a:spcAft>
                        <a:buClrTx/>
                        <a:buSzTx/>
                        <a:buFontTx/>
                        <a:buAutoNum type="alphaUcPeriod"/>
                        <a:tabLst/>
                        <a:defRPr/>
                      </a:pPr>
                      <a:r>
                        <a:rPr lang="en-US" sz="1600" b="1" dirty="0" smtClean="0">
                          <a:solidFill>
                            <a:srgbClr val="FF0000"/>
                          </a:solidFill>
                        </a:rPr>
                        <a:t>Acute kidney failure </a:t>
                      </a:r>
                      <a:endParaRPr lang="en-US" sz="1600" b="1" i="0" dirty="0" smtClean="0">
                        <a:solidFill>
                          <a:srgbClr val="FF0000"/>
                        </a:solidFill>
                        <a:effectLst/>
                        <a:latin typeface="+mn-lt"/>
                      </a:endParaRPr>
                    </a:p>
                    <a:p>
                      <a:pPr marL="514350" marR="0" indent="-514350" algn="l" defTabSz="914400" rtl="0" eaLnBrk="1" fontAlgn="auto" latinLnBrk="0" hangingPunct="1">
                        <a:lnSpc>
                          <a:spcPct val="100000"/>
                        </a:lnSpc>
                        <a:spcBef>
                          <a:spcPts val="0"/>
                        </a:spcBef>
                        <a:spcAft>
                          <a:spcPts val="0"/>
                        </a:spcAft>
                        <a:buClrTx/>
                        <a:buSzTx/>
                        <a:buFontTx/>
                        <a:buAutoNum type="alphaUcPeriod"/>
                        <a:tabLst/>
                        <a:defRPr/>
                      </a:pPr>
                      <a:r>
                        <a:rPr lang="en-US" sz="1600" b="1" dirty="0" smtClean="0">
                          <a:solidFill>
                            <a:srgbClr val="FF0000"/>
                          </a:solidFill>
                        </a:rPr>
                        <a:t>Chronic kidney failure </a:t>
                      </a:r>
                      <a:endParaRPr lang="en-US" sz="1600" b="1" i="0" dirty="0" smtClean="0">
                        <a:solidFill>
                          <a:srgbClr val="FF0000"/>
                        </a:solidFill>
                        <a:effectLst/>
                        <a:latin typeface="+mn-lt"/>
                      </a:endParaRPr>
                    </a:p>
                    <a:p>
                      <a:pPr marL="514350" marR="0" indent="-514350" algn="l" defTabSz="914400" rtl="0" eaLnBrk="1" fontAlgn="auto" latinLnBrk="0" hangingPunct="1">
                        <a:lnSpc>
                          <a:spcPct val="100000"/>
                        </a:lnSpc>
                        <a:spcBef>
                          <a:spcPts val="0"/>
                        </a:spcBef>
                        <a:spcAft>
                          <a:spcPts val="0"/>
                        </a:spcAft>
                        <a:buClrTx/>
                        <a:buSzTx/>
                        <a:buFontTx/>
                        <a:buAutoNum type="alphaUcPeriod"/>
                        <a:tabLst/>
                        <a:defRPr/>
                      </a:pPr>
                      <a:r>
                        <a:rPr lang="en-US" sz="1600" b="1" dirty="0" err="1" smtClean="0">
                          <a:solidFill>
                            <a:srgbClr val="FF0000"/>
                          </a:solidFill>
                        </a:rPr>
                        <a:t>Nephrotic</a:t>
                      </a:r>
                      <a:r>
                        <a:rPr lang="en-US" sz="1600" b="1" dirty="0" smtClean="0">
                          <a:solidFill>
                            <a:srgbClr val="FF0000"/>
                          </a:solidFill>
                        </a:rPr>
                        <a:t> </a:t>
                      </a:r>
                    </a:p>
                    <a:p>
                      <a:pPr marL="514350" marR="0" indent="-514350" algn="l" defTabSz="914400" rtl="0" eaLnBrk="1" fontAlgn="auto" latinLnBrk="0" hangingPunct="1">
                        <a:lnSpc>
                          <a:spcPct val="100000"/>
                        </a:lnSpc>
                        <a:spcBef>
                          <a:spcPts val="0"/>
                        </a:spcBef>
                        <a:spcAft>
                          <a:spcPts val="0"/>
                        </a:spcAft>
                        <a:buClrTx/>
                        <a:buSzTx/>
                        <a:buFontTx/>
                        <a:buAutoNum type="alphaUcPeriod"/>
                        <a:tabLst/>
                        <a:defRPr/>
                      </a:pPr>
                      <a:r>
                        <a:rPr lang="en-US" sz="1600" b="1" dirty="0" smtClean="0">
                          <a:solidFill>
                            <a:srgbClr val="FF0000"/>
                          </a:solidFill>
                        </a:rPr>
                        <a:t>Nephritic  </a:t>
                      </a:r>
                    </a:p>
                    <a:p>
                      <a:pPr marL="514350" marR="0" indent="-514350" algn="l" defTabSz="914400" rtl="0" eaLnBrk="1" fontAlgn="auto" latinLnBrk="0" hangingPunct="1">
                        <a:lnSpc>
                          <a:spcPct val="100000"/>
                        </a:lnSpc>
                        <a:spcBef>
                          <a:spcPts val="0"/>
                        </a:spcBef>
                        <a:spcAft>
                          <a:spcPts val="0"/>
                        </a:spcAft>
                        <a:buClrTx/>
                        <a:buSzTx/>
                        <a:buFontTx/>
                        <a:buAutoNum type="alphaUcPeriod"/>
                        <a:tabLst/>
                        <a:defRPr/>
                      </a:pPr>
                      <a:r>
                        <a:rPr lang="en-US" sz="1600" b="1" dirty="0" smtClean="0">
                          <a:solidFill>
                            <a:srgbClr val="FF0000"/>
                          </a:solidFill>
                        </a:rPr>
                        <a:t>Hypertension  </a:t>
                      </a:r>
                      <a:endParaRPr lang="en-US" sz="1600" b="1" i="0" dirty="0" smtClean="0">
                        <a:solidFill>
                          <a:srgbClr val="FF0000"/>
                        </a:solidFill>
                        <a:effectLst/>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b="1" i="0" dirty="0" smtClean="0">
                        <a:solidFill>
                          <a:srgbClr val="FF0000"/>
                        </a:solidFill>
                        <a:effectLst/>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smtClean="0"/>
                        <a:t>6</a:t>
                      </a:r>
                      <a:r>
                        <a:rPr lang="en-US" sz="1600" b="1" baseline="30000" dirty="0" smtClean="0"/>
                        <a:t>th</a:t>
                      </a:r>
                      <a:r>
                        <a:rPr lang="en-US" sz="1600" b="1" dirty="0" smtClean="0"/>
                        <a:t> year Seminars : </a:t>
                      </a:r>
                      <a:r>
                        <a:rPr lang="en-US" sz="1600" b="1" dirty="0" smtClean="0">
                          <a:solidFill>
                            <a:srgbClr val="FF0000"/>
                          </a:solidFill>
                        </a:rPr>
                        <a:t>(</a:t>
                      </a:r>
                      <a:r>
                        <a:rPr lang="en-US" sz="1600" b="1" dirty="0" smtClean="0">
                          <a:solidFill>
                            <a:srgbClr val="FF0000"/>
                          </a:solidFill>
                        </a:rPr>
                        <a:t>44-91)</a:t>
                      </a:r>
                      <a:endParaRPr lang="en-US" sz="1600" b="1" dirty="0" smtClean="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b="1" dirty="0" smtClean="0">
                        <a:solidFill>
                          <a:srgbClr val="FF0000"/>
                        </a:solidFill>
                      </a:endParaRPr>
                    </a:p>
                    <a:p>
                      <a:pPr marL="342900" marR="0" indent="-342900" algn="l" defTabSz="914400" rtl="0" eaLnBrk="1" fontAlgn="auto" latinLnBrk="0" hangingPunct="1">
                        <a:lnSpc>
                          <a:spcPct val="100000"/>
                        </a:lnSpc>
                        <a:spcBef>
                          <a:spcPts val="0"/>
                        </a:spcBef>
                        <a:spcAft>
                          <a:spcPts val="0"/>
                        </a:spcAft>
                        <a:buClrTx/>
                        <a:buSzTx/>
                        <a:buFontTx/>
                        <a:buAutoNum type="alphaUcPeriod"/>
                        <a:tabLst/>
                        <a:defRPr/>
                      </a:pPr>
                      <a:r>
                        <a:rPr lang="en-US" sz="1600" b="1" dirty="0" smtClean="0">
                          <a:solidFill>
                            <a:srgbClr val="FF0000"/>
                          </a:solidFill>
                        </a:rPr>
                        <a:t>PUD </a:t>
                      </a:r>
                    </a:p>
                    <a:p>
                      <a:pPr marL="342900" marR="0" indent="-342900" algn="l" defTabSz="914400" rtl="0" eaLnBrk="1" fontAlgn="auto" latinLnBrk="0" hangingPunct="1">
                        <a:lnSpc>
                          <a:spcPct val="100000"/>
                        </a:lnSpc>
                        <a:spcBef>
                          <a:spcPts val="0"/>
                        </a:spcBef>
                        <a:spcAft>
                          <a:spcPts val="0"/>
                        </a:spcAft>
                        <a:buClrTx/>
                        <a:buSzTx/>
                        <a:buFontTx/>
                        <a:buAutoNum type="alphaUcPeriod"/>
                        <a:tabLst/>
                        <a:defRPr/>
                      </a:pPr>
                      <a:r>
                        <a:rPr lang="en-US" sz="1600" b="1" dirty="0" smtClean="0">
                          <a:solidFill>
                            <a:srgbClr val="FF0000"/>
                          </a:solidFill>
                        </a:rPr>
                        <a:t>Chronic liver disease </a:t>
                      </a:r>
                    </a:p>
                    <a:p>
                      <a:pPr marL="342900" marR="0" indent="-342900" algn="l" defTabSz="914400" rtl="0" eaLnBrk="1" fontAlgn="auto" latinLnBrk="0" hangingPunct="1">
                        <a:lnSpc>
                          <a:spcPct val="100000"/>
                        </a:lnSpc>
                        <a:spcBef>
                          <a:spcPts val="0"/>
                        </a:spcBef>
                        <a:spcAft>
                          <a:spcPts val="0"/>
                        </a:spcAft>
                        <a:buClrTx/>
                        <a:buSzTx/>
                        <a:buFontTx/>
                        <a:buAutoNum type="alphaUcPeriod"/>
                        <a:tabLst/>
                        <a:defRPr/>
                      </a:pPr>
                      <a:r>
                        <a:rPr lang="en-US" sz="1600" b="1" dirty="0" smtClean="0">
                          <a:solidFill>
                            <a:srgbClr val="FF0000"/>
                          </a:solidFill>
                        </a:rPr>
                        <a:t>Portal HTN </a:t>
                      </a:r>
                    </a:p>
                    <a:p>
                      <a:pPr marL="342900" marR="0" indent="-342900" algn="l" defTabSz="914400" rtl="0" eaLnBrk="1" fontAlgn="auto" latinLnBrk="0" hangingPunct="1">
                        <a:lnSpc>
                          <a:spcPct val="100000"/>
                        </a:lnSpc>
                        <a:spcBef>
                          <a:spcPts val="0"/>
                        </a:spcBef>
                        <a:spcAft>
                          <a:spcPts val="0"/>
                        </a:spcAft>
                        <a:buClrTx/>
                        <a:buSzTx/>
                        <a:buFontTx/>
                        <a:buAutoNum type="alphaUcPeriod"/>
                        <a:tabLst/>
                        <a:defRPr/>
                      </a:pPr>
                      <a:r>
                        <a:rPr lang="en-US" sz="1600" b="1" dirty="0" smtClean="0">
                          <a:solidFill>
                            <a:srgbClr val="FF0000"/>
                          </a:solidFill>
                        </a:rPr>
                        <a:t>UGIB</a:t>
                      </a:r>
                    </a:p>
                    <a:p>
                      <a:pPr marL="342900" marR="0" indent="-342900" algn="l" defTabSz="914400" rtl="0" eaLnBrk="1" fontAlgn="auto" latinLnBrk="0" hangingPunct="1">
                        <a:lnSpc>
                          <a:spcPct val="100000"/>
                        </a:lnSpc>
                        <a:spcBef>
                          <a:spcPts val="0"/>
                        </a:spcBef>
                        <a:spcAft>
                          <a:spcPts val="0"/>
                        </a:spcAft>
                        <a:buClrTx/>
                        <a:buSzTx/>
                        <a:buFontTx/>
                        <a:buAutoNum type="alphaUcPeriod"/>
                        <a:tabLst/>
                        <a:defRPr/>
                      </a:pPr>
                      <a:r>
                        <a:rPr lang="en-US" sz="1600" b="1" dirty="0" smtClean="0">
                          <a:solidFill>
                            <a:srgbClr val="FF0000"/>
                          </a:solidFill>
                        </a:rPr>
                        <a:t>Electrolytes</a:t>
                      </a:r>
                    </a:p>
                    <a:p>
                      <a:pPr marL="342900" marR="0" indent="-342900" algn="l" defTabSz="914400" rtl="0" eaLnBrk="1" fontAlgn="auto" latinLnBrk="0" hangingPunct="1">
                        <a:lnSpc>
                          <a:spcPct val="100000"/>
                        </a:lnSpc>
                        <a:spcBef>
                          <a:spcPts val="0"/>
                        </a:spcBef>
                        <a:spcAft>
                          <a:spcPts val="0"/>
                        </a:spcAft>
                        <a:buClrTx/>
                        <a:buSzTx/>
                        <a:buFontTx/>
                        <a:buAutoNum type="alphaUcPeriod"/>
                        <a:tabLst/>
                        <a:defRPr/>
                      </a:pPr>
                      <a:r>
                        <a:rPr lang="en-US" sz="1600" b="1" dirty="0" smtClean="0">
                          <a:solidFill>
                            <a:srgbClr val="FF0000"/>
                          </a:solidFill>
                        </a:rPr>
                        <a:t>2ry HTN</a:t>
                      </a:r>
                    </a:p>
                  </a:txBody>
                  <a:tcPr marL="91435" marR="91435" marT="45717" marB="45717">
                    <a:lnL w="12700" cap="flat" cmpd="sng" algn="ctr">
                      <a:solidFill>
                        <a:schemeClr val="tx1"/>
                      </a:solidFill>
                      <a:prstDash val="solid"/>
                      <a:round/>
                      <a:headEnd type="none" w="med" len="med"/>
                      <a:tailEnd type="none" w="med" len="med"/>
                    </a:lnL>
                  </a:tcPr>
                </a:tc>
              </a:tr>
            </a:tbl>
          </a:graphicData>
        </a:graphic>
      </p:graphicFrame>
    </p:spTree>
    <p:extLst>
      <p:ext uri="{BB962C8B-B14F-4D97-AF65-F5344CB8AC3E}">
        <p14:creationId xmlns:p14="http://schemas.microsoft.com/office/powerpoint/2010/main" val="20710274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888CF2E4-6AB2-46C4-B06D-2219E4C83EFC}"/>
              </a:ext>
            </a:extLst>
          </p:cNvPr>
          <p:cNvSpPr>
            <a:spLocks noGrp="1"/>
          </p:cNvSpPr>
          <p:nvPr>
            <p:ph type="dt" sz="quarter" idx="10"/>
          </p:nvPr>
        </p:nvSpPr>
        <p:spPr/>
        <p:txBody>
          <a:bodyPr/>
          <a:lstStyle/>
          <a:p>
            <a:pPr>
              <a:defRPr/>
            </a:pPr>
            <a:fld id="{9ADE1C90-112A-4584-A4B0-3CB0046D7D3E}" type="datetime1">
              <a:rPr lang="en-US"/>
              <a:pPr>
                <a:defRPr/>
              </a:pPr>
              <a:t>4/22/2020</a:t>
            </a:fld>
            <a:endParaRPr lang="en-US"/>
          </a:p>
        </p:txBody>
      </p:sp>
      <p:sp>
        <p:nvSpPr>
          <p:cNvPr id="5" name="Slide Number Placeholder 5">
            <a:extLst>
              <a:ext uri="{FF2B5EF4-FFF2-40B4-BE49-F238E27FC236}">
                <a16:creationId xmlns:a16="http://schemas.microsoft.com/office/drawing/2014/main" xmlns="" id="{359EA4C8-107F-4F3A-9A9C-FE6593325D50}"/>
              </a:ext>
            </a:extLst>
          </p:cNvPr>
          <p:cNvSpPr>
            <a:spLocks noGrp="1"/>
          </p:cNvSpPr>
          <p:nvPr>
            <p:ph type="sldNum" sz="quarter" idx="12"/>
          </p:nvPr>
        </p:nvSpPr>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E868A015-2C7C-41F7-B80F-D460E2B4BBB5}" type="slidenum">
              <a:rPr lang="en-US" altLang="en-US" sz="1200">
                <a:solidFill>
                  <a:srgbClr val="B5A788"/>
                </a:solidFill>
              </a:rPr>
              <a:pPr eaLnBrk="1" hangingPunct="1"/>
              <a:t>30</a:t>
            </a:fld>
            <a:endParaRPr lang="en-US" altLang="en-US" sz="1200">
              <a:solidFill>
                <a:srgbClr val="B5A788"/>
              </a:solidFill>
            </a:endParaRPr>
          </a:p>
        </p:txBody>
      </p:sp>
      <p:sp>
        <p:nvSpPr>
          <p:cNvPr id="19458" name="Rectangle 2">
            <a:extLst>
              <a:ext uri="{FF2B5EF4-FFF2-40B4-BE49-F238E27FC236}">
                <a16:creationId xmlns:a16="http://schemas.microsoft.com/office/drawing/2014/main" xmlns="" id="{201B05E4-9A2E-49FA-B5EC-D22E6E684C82}"/>
              </a:ext>
            </a:extLst>
          </p:cNvPr>
          <p:cNvSpPr>
            <a:spLocks noGrp="1" noChangeArrowheads="1"/>
          </p:cNvSpPr>
          <p:nvPr>
            <p:ph type="title"/>
          </p:nvPr>
        </p:nvSpPr>
        <p:spPr>
          <a:xfrm>
            <a:off x="2894013" y="301626"/>
            <a:ext cx="7313612" cy="1146175"/>
          </a:xfrm>
        </p:spPr>
        <p:txBody>
          <a:bodyPr>
            <a:normAutofit fontScale="90000"/>
          </a:bodyPr>
          <a:lstStyle/>
          <a:p>
            <a:pPr>
              <a:defRPr/>
            </a:pPr>
            <a:r>
              <a:rPr lang="en-US" sz="3200" b="1"/>
              <a:t/>
            </a:r>
            <a:br>
              <a:rPr lang="en-US" sz="3200" b="1"/>
            </a:br>
            <a:r>
              <a:rPr lang="en-US" sz="4000" b="1"/>
              <a:t>Duration &amp; Frequency</a:t>
            </a:r>
          </a:p>
        </p:txBody>
      </p:sp>
      <p:sp>
        <p:nvSpPr>
          <p:cNvPr id="52229" name="Rectangle 3">
            <a:extLst>
              <a:ext uri="{FF2B5EF4-FFF2-40B4-BE49-F238E27FC236}">
                <a16:creationId xmlns:a16="http://schemas.microsoft.com/office/drawing/2014/main" xmlns="" id="{17EABB42-EB00-4D73-9A4A-BA42A039BCEF}"/>
              </a:ext>
            </a:extLst>
          </p:cNvPr>
          <p:cNvSpPr>
            <a:spLocks noGrp="1" noChangeArrowheads="1"/>
          </p:cNvSpPr>
          <p:nvPr>
            <p:ph type="body" idx="1"/>
          </p:nvPr>
        </p:nvSpPr>
        <p:spPr>
          <a:xfrm>
            <a:off x="2743200" y="1981959"/>
            <a:ext cx="7464425" cy="4421187"/>
          </a:xfrm>
        </p:spPr>
        <p:txBody>
          <a:bodyPr/>
          <a:lstStyle/>
          <a:p>
            <a:r>
              <a:rPr lang="en-US" altLang="en-US" sz="2500" dirty="0">
                <a:solidFill>
                  <a:srgbClr val="CC3300"/>
                </a:solidFill>
              </a:rPr>
              <a:t>Dependent on: </a:t>
            </a:r>
          </a:p>
          <a:p>
            <a:pPr lvl="1"/>
            <a:r>
              <a:rPr lang="en-US" altLang="en-US" sz="2100" dirty="0">
                <a:solidFill>
                  <a:srgbClr val="CC3300"/>
                </a:solidFill>
              </a:rPr>
              <a:t>Amount of metabolic waste to be cleared</a:t>
            </a:r>
          </a:p>
          <a:p>
            <a:pPr lvl="1"/>
            <a:r>
              <a:rPr lang="en-US" altLang="en-US" sz="2100" dirty="0">
                <a:solidFill>
                  <a:srgbClr val="CC3300"/>
                </a:solidFill>
              </a:rPr>
              <a:t>Clearance capacity of dialysis machine</a:t>
            </a:r>
          </a:p>
          <a:p>
            <a:pPr lvl="1"/>
            <a:r>
              <a:rPr lang="en-US" altLang="en-US" sz="2100" dirty="0">
                <a:solidFill>
                  <a:srgbClr val="CC3300"/>
                </a:solidFill>
              </a:rPr>
              <a:t>The amount of fluid to be removed</a:t>
            </a:r>
          </a:p>
          <a:p>
            <a:endParaRPr lang="en-US" altLang="en-US" sz="2500" dirty="0">
              <a:solidFill>
                <a:srgbClr val="CC3300"/>
              </a:solidFill>
            </a:endParaRPr>
          </a:p>
          <a:p>
            <a:r>
              <a:rPr lang="en-US" altLang="en-US" sz="2500" dirty="0">
                <a:solidFill>
                  <a:srgbClr val="9900CC"/>
                </a:solidFill>
              </a:rPr>
              <a:t>12 hours per week, divided into three 4 hour treatments</a:t>
            </a:r>
          </a:p>
          <a:p>
            <a:endParaRPr lang="en-US" altLang="en-US" sz="2500" dirty="0">
              <a:solidFill>
                <a:srgbClr val="9900CC"/>
              </a:solidFill>
            </a:endParaRPr>
          </a:p>
          <a:p>
            <a:r>
              <a:rPr lang="en-US" altLang="en-US" sz="2500" dirty="0">
                <a:solidFill>
                  <a:schemeClr val="accent1"/>
                </a:solidFill>
              </a:rPr>
              <a:t>Restricts activity level of client</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D0945C37-1063-4D01-9423-E373C0D469B5}"/>
              </a:ext>
            </a:extLst>
          </p:cNvPr>
          <p:cNvSpPr>
            <a:spLocks noGrp="1"/>
          </p:cNvSpPr>
          <p:nvPr>
            <p:ph type="dt" sz="quarter" idx="10"/>
          </p:nvPr>
        </p:nvSpPr>
        <p:spPr/>
        <p:txBody>
          <a:bodyPr/>
          <a:lstStyle/>
          <a:p>
            <a:pPr>
              <a:defRPr/>
            </a:pPr>
            <a:fld id="{6B48BE9D-52FB-48B3-AB12-707F5D9B81D3}" type="datetime1">
              <a:rPr lang="en-US"/>
              <a:pPr>
                <a:defRPr/>
              </a:pPr>
              <a:t>4/22/2020</a:t>
            </a:fld>
            <a:endParaRPr lang="en-US"/>
          </a:p>
        </p:txBody>
      </p:sp>
      <p:sp>
        <p:nvSpPr>
          <p:cNvPr id="5" name="Slide Number Placeholder 5">
            <a:extLst>
              <a:ext uri="{FF2B5EF4-FFF2-40B4-BE49-F238E27FC236}">
                <a16:creationId xmlns:a16="http://schemas.microsoft.com/office/drawing/2014/main" xmlns="" id="{B24E1553-8104-4F50-B0E2-6EC446D01C17}"/>
              </a:ext>
            </a:extLst>
          </p:cNvPr>
          <p:cNvSpPr>
            <a:spLocks noGrp="1"/>
          </p:cNvSpPr>
          <p:nvPr>
            <p:ph type="sldNum" sz="quarter" idx="12"/>
          </p:nvPr>
        </p:nvSpPr>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828CB823-7123-4CEB-A8AE-5DEB598B76CF}" type="slidenum">
              <a:rPr lang="en-US" altLang="en-US" sz="1200">
                <a:solidFill>
                  <a:srgbClr val="B5A788"/>
                </a:solidFill>
              </a:rPr>
              <a:pPr eaLnBrk="1" hangingPunct="1"/>
              <a:t>31</a:t>
            </a:fld>
            <a:endParaRPr lang="en-US" altLang="en-US" sz="1200">
              <a:solidFill>
                <a:srgbClr val="B5A788"/>
              </a:solidFill>
            </a:endParaRPr>
          </a:p>
        </p:txBody>
      </p:sp>
      <p:sp>
        <p:nvSpPr>
          <p:cNvPr id="20482" name="Rectangle 2">
            <a:extLst>
              <a:ext uri="{FF2B5EF4-FFF2-40B4-BE49-F238E27FC236}">
                <a16:creationId xmlns:a16="http://schemas.microsoft.com/office/drawing/2014/main" xmlns="" id="{501B0352-C209-4012-81AB-14C9CD65A5DC}"/>
              </a:ext>
            </a:extLst>
          </p:cNvPr>
          <p:cNvSpPr>
            <a:spLocks noGrp="1" noChangeArrowheads="1"/>
          </p:cNvSpPr>
          <p:nvPr>
            <p:ph type="title"/>
          </p:nvPr>
        </p:nvSpPr>
        <p:spPr>
          <a:xfrm>
            <a:off x="2514601" y="765860"/>
            <a:ext cx="7313612" cy="1527175"/>
          </a:xfrm>
        </p:spPr>
        <p:txBody>
          <a:bodyPr/>
          <a:lstStyle/>
          <a:p>
            <a:pPr>
              <a:defRPr/>
            </a:pPr>
            <a:r>
              <a:rPr lang="en-US" b="1" dirty="0"/>
              <a:t>Anticoagulation</a:t>
            </a:r>
            <a:r>
              <a:rPr lang="en-US" dirty="0"/>
              <a:t/>
            </a:r>
            <a:br>
              <a:rPr lang="en-US" dirty="0"/>
            </a:br>
            <a:endParaRPr lang="en-US" dirty="0"/>
          </a:p>
        </p:txBody>
      </p:sp>
      <p:sp>
        <p:nvSpPr>
          <p:cNvPr id="53253" name="Rectangle 3">
            <a:extLst>
              <a:ext uri="{FF2B5EF4-FFF2-40B4-BE49-F238E27FC236}">
                <a16:creationId xmlns:a16="http://schemas.microsoft.com/office/drawing/2014/main" xmlns="" id="{F99CBB0B-3AAD-4AAB-9832-A2791418099A}"/>
              </a:ext>
            </a:extLst>
          </p:cNvPr>
          <p:cNvSpPr>
            <a:spLocks noGrp="1" noChangeArrowheads="1"/>
          </p:cNvSpPr>
          <p:nvPr>
            <p:ph type="body" idx="1"/>
          </p:nvPr>
        </p:nvSpPr>
        <p:spPr>
          <a:xfrm>
            <a:off x="2135188" y="2952629"/>
            <a:ext cx="7693025" cy="4421187"/>
          </a:xfrm>
        </p:spPr>
        <p:txBody>
          <a:bodyPr/>
          <a:lstStyle/>
          <a:p>
            <a:pPr algn="just"/>
            <a:r>
              <a:rPr lang="en-US" altLang="en-US" dirty="0">
                <a:solidFill>
                  <a:srgbClr val="FF9900"/>
                </a:solidFill>
              </a:rPr>
              <a:t>Heparin used to inhibit tendency of blood to clot when in contact with foreign surfaces (dialyzer membrane)</a:t>
            </a:r>
          </a:p>
          <a:p>
            <a:pPr algn="just"/>
            <a:r>
              <a:rPr lang="en-US" altLang="en-US" dirty="0">
                <a:solidFill>
                  <a:srgbClr val="FF0000"/>
                </a:solidFill>
              </a:rPr>
              <a:t>Clients receiving erythropoietin may need more heparin</a:t>
            </a:r>
          </a:p>
          <a:p>
            <a:pPr algn="just"/>
            <a:r>
              <a:rPr lang="en-US" altLang="en-US" dirty="0">
                <a:solidFill>
                  <a:srgbClr val="0099FF"/>
                </a:solidFill>
              </a:rPr>
              <a:t>Risk for hemorrhage during and immediately after treatment </a:t>
            </a:r>
          </a:p>
          <a:p>
            <a:pPr lvl="1">
              <a:buFont typeface="Verdana" panose="020B0604030504040204" pitchFamily="34" charset="0"/>
              <a:buNone/>
            </a:pPr>
            <a:endParaRPr lang="en-US" altLang="en-US" dirty="0"/>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xmlns="" id="{39266F7A-E543-46E9-9203-971686C2D28D}"/>
              </a:ext>
            </a:extLst>
          </p:cNvPr>
          <p:cNvSpPr>
            <a:spLocks noGrp="1"/>
          </p:cNvSpPr>
          <p:nvPr>
            <p:ph type="dt" sz="quarter" idx="10"/>
          </p:nvPr>
        </p:nvSpPr>
        <p:spPr/>
        <p:txBody>
          <a:bodyPr/>
          <a:lstStyle/>
          <a:p>
            <a:pPr>
              <a:defRPr/>
            </a:pPr>
            <a:fld id="{26ADB945-E9F9-440C-B2DE-827394A9D7F0}" type="datetime1">
              <a:rPr lang="en-US"/>
              <a:pPr>
                <a:defRPr/>
              </a:pPr>
              <a:t>4/22/2020</a:t>
            </a:fld>
            <a:endParaRPr lang="en-US"/>
          </a:p>
        </p:txBody>
      </p:sp>
      <p:sp>
        <p:nvSpPr>
          <p:cNvPr id="6" name="Slide Number Placeholder 5">
            <a:extLst>
              <a:ext uri="{FF2B5EF4-FFF2-40B4-BE49-F238E27FC236}">
                <a16:creationId xmlns:a16="http://schemas.microsoft.com/office/drawing/2014/main" xmlns="" id="{3703C874-F19D-47CB-B22D-B815E4A29182}"/>
              </a:ext>
            </a:extLst>
          </p:cNvPr>
          <p:cNvSpPr>
            <a:spLocks noGrp="1"/>
          </p:cNvSpPr>
          <p:nvPr>
            <p:ph type="sldNum" sz="quarter" idx="12"/>
          </p:nvPr>
        </p:nvSpPr>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294D5CD3-2729-4E69-B7F1-B7D4A4380BF2}" type="slidenum">
              <a:rPr lang="en-US" altLang="en-US" sz="1200">
                <a:solidFill>
                  <a:srgbClr val="B5A788"/>
                </a:solidFill>
              </a:rPr>
              <a:pPr eaLnBrk="1" hangingPunct="1"/>
              <a:t>32</a:t>
            </a:fld>
            <a:endParaRPr lang="en-US" altLang="en-US" sz="1200">
              <a:solidFill>
                <a:srgbClr val="B5A788"/>
              </a:solidFill>
            </a:endParaRPr>
          </a:p>
        </p:txBody>
      </p:sp>
      <p:sp>
        <p:nvSpPr>
          <p:cNvPr id="25602" name="Rectangle 2">
            <a:extLst>
              <a:ext uri="{FF2B5EF4-FFF2-40B4-BE49-F238E27FC236}">
                <a16:creationId xmlns:a16="http://schemas.microsoft.com/office/drawing/2014/main" xmlns="" id="{C7750DCD-42F5-46A2-8B11-FEF648A6C0EF}"/>
              </a:ext>
            </a:extLst>
          </p:cNvPr>
          <p:cNvSpPr>
            <a:spLocks noGrp="1" noChangeArrowheads="1"/>
          </p:cNvSpPr>
          <p:nvPr>
            <p:ph type="title"/>
          </p:nvPr>
        </p:nvSpPr>
        <p:spPr>
          <a:xfrm>
            <a:off x="1145277" y="524199"/>
            <a:ext cx="9601196" cy="977056"/>
          </a:xfrm>
        </p:spPr>
        <p:txBody>
          <a:bodyPr/>
          <a:lstStyle/>
          <a:p>
            <a:pPr>
              <a:defRPr/>
            </a:pPr>
            <a:r>
              <a:rPr lang="en-US" b="1" dirty="0"/>
              <a:t>Hemodialysis Complications</a:t>
            </a:r>
          </a:p>
        </p:txBody>
      </p:sp>
      <p:sp>
        <p:nvSpPr>
          <p:cNvPr id="54277" name="Rectangle 3">
            <a:extLst>
              <a:ext uri="{FF2B5EF4-FFF2-40B4-BE49-F238E27FC236}">
                <a16:creationId xmlns:a16="http://schemas.microsoft.com/office/drawing/2014/main" xmlns="" id="{AC536BF5-5874-4327-8AC0-6D7BC8556CEB}"/>
              </a:ext>
            </a:extLst>
          </p:cNvPr>
          <p:cNvSpPr>
            <a:spLocks noGrp="1" noChangeArrowheads="1"/>
          </p:cNvSpPr>
          <p:nvPr>
            <p:ph type="body" idx="1"/>
          </p:nvPr>
        </p:nvSpPr>
        <p:spPr>
          <a:xfrm>
            <a:off x="2894013" y="1758974"/>
            <a:ext cx="7313612" cy="4497387"/>
          </a:xfrm>
        </p:spPr>
        <p:txBody>
          <a:bodyPr>
            <a:normAutofit fontScale="92500" lnSpcReduction="20000"/>
          </a:bodyPr>
          <a:lstStyle/>
          <a:p>
            <a:pPr>
              <a:lnSpc>
                <a:spcPct val="90000"/>
              </a:lnSpc>
            </a:pPr>
            <a:r>
              <a:rPr lang="en-US" altLang="en-US" sz="2500" dirty="0">
                <a:solidFill>
                  <a:schemeClr val="tx1"/>
                </a:solidFill>
              </a:rPr>
              <a:t>Hypotension-100-200ml of NS</a:t>
            </a:r>
          </a:p>
          <a:p>
            <a:pPr>
              <a:lnSpc>
                <a:spcPct val="90000"/>
              </a:lnSpc>
            </a:pPr>
            <a:r>
              <a:rPr lang="en-US" altLang="en-US" sz="2500" dirty="0">
                <a:solidFill>
                  <a:schemeClr val="tx1"/>
                </a:solidFill>
              </a:rPr>
              <a:t>Headache-Paracetamol</a:t>
            </a:r>
          </a:p>
          <a:p>
            <a:pPr>
              <a:lnSpc>
                <a:spcPct val="90000"/>
              </a:lnSpc>
            </a:pPr>
            <a:r>
              <a:rPr lang="en-US" altLang="en-US" sz="2500" dirty="0">
                <a:solidFill>
                  <a:schemeClr val="tx1"/>
                </a:solidFill>
              </a:rPr>
              <a:t>Nausea/vomiting-ondansetron</a:t>
            </a:r>
          </a:p>
          <a:p>
            <a:pPr>
              <a:lnSpc>
                <a:spcPct val="90000"/>
              </a:lnSpc>
            </a:pPr>
            <a:r>
              <a:rPr lang="en-US" altLang="en-US" sz="2500" dirty="0">
                <a:solidFill>
                  <a:schemeClr val="tx1"/>
                </a:solidFill>
              </a:rPr>
              <a:t>Malaise </a:t>
            </a:r>
          </a:p>
          <a:p>
            <a:pPr>
              <a:lnSpc>
                <a:spcPct val="90000"/>
              </a:lnSpc>
            </a:pPr>
            <a:r>
              <a:rPr lang="en-US" altLang="en-US" sz="2500" dirty="0">
                <a:solidFill>
                  <a:schemeClr val="tx1"/>
                </a:solidFill>
              </a:rPr>
              <a:t>Dizziness</a:t>
            </a:r>
          </a:p>
          <a:p>
            <a:pPr>
              <a:lnSpc>
                <a:spcPct val="90000"/>
              </a:lnSpc>
            </a:pPr>
            <a:r>
              <a:rPr lang="en-US" altLang="en-US" sz="2500" dirty="0">
                <a:solidFill>
                  <a:schemeClr val="tx1"/>
                </a:solidFill>
              </a:rPr>
              <a:t>Muscle cramps </a:t>
            </a:r>
          </a:p>
          <a:p>
            <a:pPr>
              <a:lnSpc>
                <a:spcPct val="90000"/>
              </a:lnSpc>
            </a:pPr>
            <a:r>
              <a:rPr lang="en-US" altLang="en-US" sz="2500" dirty="0">
                <a:solidFill>
                  <a:schemeClr val="tx1"/>
                </a:solidFill>
              </a:rPr>
              <a:t>Blood Loss</a:t>
            </a:r>
          </a:p>
          <a:p>
            <a:pPr>
              <a:lnSpc>
                <a:spcPct val="90000"/>
              </a:lnSpc>
            </a:pPr>
            <a:r>
              <a:rPr lang="en-US" altLang="en-US" sz="2500" dirty="0">
                <a:solidFill>
                  <a:schemeClr val="tx1"/>
                </a:solidFill>
              </a:rPr>
              <a:t>Sepsis</a:t>
            </a:r>
          </a:p>
          <a:p>
            <a:pPr>
              <a:lnSpc>
                <a:spcPct val="90000"/>
              </a:lnSpc>
            </a:pPr>
            <a:r>
              <a:rPr lang="en-US" altLang="en-US" sz="2500" dirty="0">
                <a:solidFill>
                  <a:schemeClr val="tx1"/>
                </a:solidFill>
              </a:rPr>
              <a:t>Disequilibrium syndrome</a:t>
            </a:r>
          </a:p>
          <a:p>
            <a:pPr>
              <a:lnSpc>
                <a:spcPct val="90000"/>
              </a:lnSpc>
            </a:pPr>
            <a:r>
              <a:rPr lang="en-US" altLang="en-US" sz="2500" dirty="0">
                <a:solidFill>
                  <a:schemeClr val="tx1"/>
                </a:solidFill>
              </a:rPr>
              <a:t>Dialysis encephalopathy</a:t>
            </a:r>
          </a:p>
          <a:p>
            <a:pPr>
              <a:lnSpc>
                <a:spcPct val="90000"/>
              </a:lnSpc>
            </a:pPr>
            <a:r>
              <a:rPr lang="en-US" altLang="en-US" sz="2500" dirty="0">
                <a:solidFill>
                  <a:schemeClr val="tx1"/>
                </a:solidFill>
              </a:rPr>
              <a:t>Itching –Diphenhydramine 25-50mg </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076F3808-5848-4646-86F1-780072268E44}"/>
              </a:ext>
            </a:extLst>
          </p:cNvPr>
          <p:cNvSpPr>
            <a:spLocks noGrp="1"/>
          </p:cNvSpPr>
          <p:nvPr>
            <p:ph type="dt" sz="quarter" idx="10"/>
          </p:nvPr>
        </p:nvSpPr>
        <p:spPr/>
        <p:txBody>
          <a:bodyPr/>
          <a:lstStyle/>
          <a:p>
            <a:pPr>
              <a:defRPr/>
            </a:pPr>
            <a:fld id="{B640DE40-8FE6-4AA8-B76B-39D44B11B131}" type="datetime1">
              <a:rPr lang="en-US"/>
              <a:pPr>
                <a:defRPr/>
              </a:pPr>
              <a:t>4/22/2020</a:t>
            </a:fld>
            <a:endParaRPr lang="en-US"/>
          </a:p>
        </p:txBody>
      </p:sp>
      <p:sp>
        <p:nvSpPr>
          <p:cNvPr id="5" name="Slide Number Placeholder 5">
            <a:extLst>
              <a:ext uri="{FF2B5EF4-FFF2-40B4-BE49-F238E27FC236}">
                <a16:creationId xmlns:a16="http://schemas.microsoft.com/office/drawing/2014/main" xmlns="" id="{523EF5DA-7C56-4637-A2A6-D44A99297397}"/>
              </a:ext>
            </a:extLst>
          </p:cNvPr>
          <p:cNvSpPr>
            <a:spLocks noGrp="1"/>
          </p:cNvSpPr>
          <p:nvPr>
            <p:ph type="sldNum" sz="quarter" idx="12"/>
          </p:nvPr>
        </p:nvSpPr>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5143135C-D8BA-4657-A3E8-C1750A431F69}" type="slidenum">
              <a:rPr lang="en-US" altLang="en-US" sz="1200">
                <a:solidFill>
                  <a:srgbClr val="B5A788"/>
                </a:solidFill>
              </a:rPr>
              <a:pPr eaLnBrk="1" hangingPunct="1"/>
              <a:t>33</a:t>
            </a:fld>
            <a:endParaRPr lang="en-US" altLang="en-US" sz="1200">
              <a:solidFill>
                <a:srgbClr val="B5A788"/>
              </a:solidFill>
            </a:endParaRPr>
          </a:p>
        </p:txBody>
      </p:sp>
      <p:sp>
        <p:nvSpPr>
          <p:cNvPr id="27650" name="Rectangle 2">
            <a:extLst>
              <a:ext uri="{FF2B5EF4-FFF2-40B4-BE49-F238E27FC236}">
                <a16:creationId xmlns:a16="http://schemas.microsoft.com/office/drawing/2014/main" xmlns="" id="{7A5EEA4E-83BA-4D4C-A6F1-B00BCE135D97}"/>
              </a:ext>
            </a:extLst>
          </p:cNvPr>
          <p:cNvSpPr>
            <a:spLocks noGrp="1" noChangeArrowheads="1"/>
          </p:cNvSpPr>
          <p:nvPr>
            <p:ph type="title"/>
          </p:nvPr>
        </p:nvSpPr>
        <p:spPr>
          <a:xfrm>
            <a:off x="1295402" y="609600"/>
            <a:ext cx="9601196" cy="1303867"/>
          </a:xfrm>
        </p:spPr>
        <p:txBody>
          <a:bodyPr/>
          <a:lstStyle/>
          <a:p>
            <a:pPr>
              <a:defRPr/>
            </a:pPr>
            <a:r>
              <a:rPr lang="en-US" b="1" dirty="0"/>
              <a:t>Hemodialysis Complications</a:t>
            </a:r>
          </a:p>
        </p:txBody>
      </p:sp>
      <p:sp>
        <p:nvSpPr>
          <p:cNvPr id="55301" name="Rectangle 3">
            <a:extLst>
              <a:ext uri="{FF2B5EF4-FFF2-40B4-BE49-F238E27FC236}">
                <a16:creationId xmlns:a16="http://schemas.microsoft.com/office/drawing/2014/main" xmlns="" id="{C164D3EE-82B1-4786-9870-45F66E21FBE8}"/>
              </a:ext>
            </a:extLst>
          </p:cNvPr>
          <p:cNvSpPr>
            <a:spLocks noGrp="1" noChangeArrowheads="1"/>
          </p:cNvSpPr>
          <p:nvPr>
            <p:ph type="body" idx="1"/>
          </p:nvPr>
        </p:nvSpPr>
        <p:spPr>
          <a:xfrm>
            <a:off x="2590801" y="1600200"/>
            <a:ext cx="7616825" cy="4800600"/>
          </a:xfrm>
        </p:spPr>
        <p:txBody>
          <a:bodyPr>
            <a:normAutofit fontScale="92500" lnSpcReduction="10000"/>
          </a:bodyPr>
          <a:lstStyle/>
          <a:p>
            <a:pPr>
              <a:lnSpc>
                <a:spcPct val="90000"/>
              </a:lnSpc>
            </a:pPr>
            <a:r>
              <a:rPr lang="en-US" altLang="en-US" sz="2500" b="1" dirty="0">
                <a:solidFill>
                  <a:schemeClr val="tx1"/>
                </a:solidFill>
              </a:rPr>
              <a:t>Disequilibrium syndrome</a:t>
            </a:r>
          </a:p>
          <a:p>
            <a:pPr lvl="1" algn="just">
              <a:lnSpc>
                <a:spcPct val="90000"/>
              </a:lnSpc>
            </a:pPr>
            <a:r>
              <a:rPr lang="en-US" altLang="en-US" sz="2100" dirty="0">
                <a:solidFill>
                  <a:schemeClr val="tx1"/>
                </a:solidFill>
              </a:rPr>
              <a:t>Due to rapid changes in the composition of the extracellular fluid.</a:t>
            </a:r>
          </a:p>
          <a:p>
            <a:pPr lvl="1" algn="just">
              <a:lnSpc>
                <a:spcPct val="90000"/>
              </a:lnSpc>
            </a:pPr>
            <a:r>
              <a:rPr lang="en-US" altLang="en-US" sz="2100" dirty="0">
                <a:solidFill>
                  <a:schemeClr val="tx1"/>
                </a:solidFill>
              </a:rPr>
              <a:t>Solutes (BUN) removed more rapidly from the blood than from the CSF and brain</a:t>
            </a:r>
          </a:p>
          <a:p>
            <a:pPr lvl="1" algn="just">
              <a:lnSpc>
                <a:spcPct val="90000"/>
              </a:lnSpc>
            </a:pPr>
            <a:r>
              <a:rPr lang="en-US" altLang="en-US" sz="2100" dirty="0">
                <a:solidFill>
                  <a:schemeClr val="tx1"/>
                </a:solidFill>
              </a:rPr>
              <a:t>Creates a high osmotic gradient in the brain resulting in a shift of fluid into the brain = </a:t>
            </a:r>
            <a:r>
              <a:rPr lang="en-US" altLang="en-US" sz="2100" b="1" dirty="0">
                <a:solidFill>
                  <a:schemeClr val="tx1"/>
                </a:solidFill>
              </a:rPr>
              <a:t>Cerebral edema</a:t>
            </a:r>
            <a:endParaRPr lang="en-US" altLang="en-US" sz="3000" b="1" dirty="0">
              <a:solidFill>
                <a:schemeClr val="tx1"/>
              </a:solidFill>
            </a:endParaRPr>
          </a:p>
          <a:p>
            <a:pPr lvl="2">
              <a:lnSpc>
                <a:spcPct val="90000"/>
              </a:lnSpc>
            </a:pPr>
            <a:r>
              <a:rPr lang="en-US" altLang="en-US" sz="3000" b="1" dirty="0">
                <a:solidFill>
                  <a:schemeClr val="tx1"/>
                </a:solidFill>
              </a:rPr>
              <a:t>Confusion</a:t>
            </a:r>
          </a:p>
          <a:p>
            <a:pPr lvl="2">
              <a:lnSpc>
                <a:spcPct val="90000"/>
              </a:lnSpc>
            </a:pPr>
            <a:r>
              <a:rPr lang="en-US" altLang="en-US" sz="3000" b="1" dirty="0">
                <a:solidFill>
                  <a:schemeClr val="tx1"/>
                </a:solidFill>
              </a:rPr>
              <a:t>Decreased level of consciousness</a:t>
            </a:r>
          </a:p>
          <a:p>
            <a:pPr lvl="2">
              <a:lnSpc>
                <a:spcPct val="90000"/>
              </a:lnSpc>
            </a:pPr>
            <a:r>
              <a:rPr lang="en-US" altLang="en-US" sz="3000" b="1" dirty="0">
                <a:solidFill>
                  <a:schemeClr val="tx1"/>
                </a:solidFill>
              </a:rPr>
              <a:t>Restlessness</a:t>
            </a:r>
          </a:p>
          <a:p>
            <a:pPr lvl="2">
              <a:lnSpc>
                <a:spcPct val="90000"/>
              </a:lnSpc>
            </a:pPr>
            <a:r>
              <a:rPr lang="en-US" altLang="en-US" sz="3000" b="1" dirty="0">
                <a:solidFill>
                  <a:schemeClr val="tx1"/>
                </a:solidFill>
              </a:rPr>
              <a:t>Headache</a:t>
            </a:r>
          </a:p>
          <a:p>
            <a:pPr lvl="2">
              <a:lnSpc>
                <a:spcPct val="90000"/>
              </a:lnSpc>
            </a:pPr>
            <a:r>
              <a:rPr lang="en-US" altLang="en-US" sz="3000" b="1" dirty="0">
                <a:solidFill>
                  <a:schemeClr val="tx1"/>
                </a:solidFill>
              </a:rPr>
              <a:t>seizures</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Date Placeholder 4">
            <a:extLst>
              <a:ext uri="{FF2B5EF4-FFF2-40B4-BE49-F238E27FC236}">
                <a16:creationId xmlns:a16="http://schemas.microsoft.com/office/drawing/2014/main" xmlns="" id="{24087516-2869-4C08-9AC8-D228C9874A47}"/>
              </a:ext>
            </a:extLst>
          </p:cNvPr>
          <p:cNvSpPr>
            <a:spLocks noGrp="1"/>
          </p:cNvSpPr>
          <p:nvPr>
            <p:ph type="dt" sz="quarter" idx="10"/>
          </p:nvPr>
        </p:nvSpPr>
        <p:spPr/>
        <p:txBody>
          <a:bodyPr/>
          <a:lstStyle/>
          <a:p>
            <a:pPr>
              <a:defRPr/>
            </a:pPr>
            <a:fld id="{2777793B-8D4C-4698-BF00-00F1185294C0}" type="datetime1">
              <a:rPr lang="en-US"/>
              <a:pPr>
                <a:defRPr/>
              </a:pPr>
              <a:t>4/22/2020</a:t>
            </a:fld>
            <a:endParaRPr lang="en-US"/>
          </a:p>
        </p:txBody>
      </p:sp>
      <p:sp>
        <p:nvSpPr>
          <p:cNvPr id="7" name="Slide Number Placeholder 6">
            <a:extLst>
              <a:ext uri="{FF2B5EF4-FFF2-40B4-BE49-F238E27FC236}">
                <a16:creationId xmlns:a16="http://schemas.microsoft.com/office/drawing/2014/main" xmlns="" id="{ABF979AE-49A0-4616-90C4-4D349292E1D3}"/>
              </a:ext>
            </a:extLst>
          </p:cNvPr>
          <p:cNvSpPr>
            <a:spLocks noGrp="1"/>
          </p:cNvSpPr>
          <p:nvPr>
            <p:ph type="sldNum" sz="quarter" idx="12"/>
          </p:nvPr>
        </p:nvSpPr>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FA47DD82-1957-4135-A0E3-7FBAA2B39E1D}" type="slidenum">
              <a:rPr lang="en-US" altLang="en-US" sz="1200">
                <a:solidFill>
                  <a:srgbClr val="B5A788"/>
                </a:solidFill>
              </a:rPr>
              <a:pPr eaLnBrk="1" hangingPunct="1"/>
              <a:t>34</a:t>
            </a:fld>
            <a:endParaRPr lang="en-US" altLang="en-US" sz="1200">
              <a:solidFill>
                <a:srgbClr val="B5A788"/>
              </a:solidFill>
            </a:endParaRPr>
          </a:p>
        </p:txBody>
      </p:sp>
      <p:sp>
        <p:nvSpPr>
          <p:cNvPr id="161794" name="Rectangle 2">
            <a:extLst>
              <a:ext uri="{FF2B5EF4-FFF2-40B4-BE49-F238E27FC236}">
                <a16:creationId xmlns:a16="http://schemas.microsoft.com/office/drawing/2014/main" xmlns="" id="{C44466C3-0B1E-48B8-9FC7-DA04976E75F3}"/>
              </a:ext>
            </a:extLst>
          </p:cNvPr>
          <p:cNvSpPr>
            <a:spLocks noGrp="1" noChangeArrowheads="1"/>
          </p:cNvSpPr>
          <p:nvPr>
            <p:ph type="title"/>
          </p:nvPr>
        </p:nvSpPr>
        <p:spPr>
          <a:xfrm>
            <a:off x="2593340" y="752940"/>
            <a:ext cx="7499350" cy="1143000"/>
          </a:xfrm>
        </p:spPr>
        <p:txBody>
          <a:bodyPr/>
          <a:lstStyle/>
          <a:p>
            <a:pPr>
              <a:defRPr/>
            </a:pPr>
            <a:r>
              <a:rPr lang="en-US" dirty="0"/>
              <a:t>Hemodialysis</a:t>
            </a:r>
          </a:p>
        </p:txBody>
      </p:sp>
      <p:sp>
        <p:nvSpPr>
          <p:cNvPr id="56325" name="Rectangle 3">
            <a:extLst>
              <a:ext uri="{FF2B5EF4-FFF2-40B4-BE49-F238E27FC236}">
                <a16:creationId xmlns:a16="http://schemas.microsoft.com/office/drawing/2014/main" xmlns="" id="{2A084E42-CFA0-4B15-8F50-B068BA423D37}"/>
              </a:ext>
            </a:extLst>
          </p:cNvPr>
          <p:cNvSpPr>
            <a:spLocks noGrp="1" noChangeArrowheads="1"/>
          </p:cNvSpPr>
          <p:nvPr>
            <p:ph type="body" sz="half" idx="1"/>
          </p:nvPr>
        </p:nvSpPr>
        <p:spPr>
          <a:xfrm>
            <a:off x="1587226" y="2540928"/>
            <a:ext cx="3657600" cy="4664075"/>
          </a:xfrm>
        </p:spPr>
        <p:txBody>
          <a:bodyPr/>
          <a:lstStyle/>
          <a:p>
            <a:pPr>
              <a:buFont typeface="Wingdings" panose="05000000000000000000" pitchFamily="2" charset="2"/>
              <a:buNone/>
            </a:pPr>
            <a:r>
              <a:rPr lang="en-US" altLang="en-US" sz="2100" dirty="0">
                <a:solidFill>
                  <a:schemeClr val="tx1"/>
                </a:solidFill>
              </a:rPr>
              <a:t>Advantages</a:t>
            </a:r>
          </a:p>
          <a:p>
            <a:pPr algn="just"/>
            <a:r>
              <a:rPr lang="en-US" altLang="en-US" sz="2100" dirty="0">
                <a:solidFill>
                  <a:schemeClr val="tx1"/>
                </a:solidFill>
              </a:rPr>
              <a:t>maximum solute clearance</a:t>
            </a:r>
          </a:p>
          <a:p>
            <a:pPr algn="just"/>
            <a:r>
              <a:rPr lang="en-US" altLang="en-US" sz="2100" dirty="0">
                <a:solidFill>
                  <a:schemeClr val="tx1"/>
                </a:solidFill>
              </a:rPr>
              <a:t> best </a:t>
            </a:r>
            <a:r>
              <a:rPr lang="en-US" altLang="en-US" sz="2100" dirty="0" err="1">
                <a:solidFill>
                  <a:schemeClr val="tx1"/>
                </a:solidFill>
              </a:rPr>
              <a:t>tx</a:t>
            </a:r>
            <a:r>
              <a:rPr lang="en-US" altLang="en-US" sz="2100" dirty="0">
                <a:solidFill>
                  <a:schemeClr val="tx1"/>
                </a:solidFill>
              </a:rPr>
              <a:t> for severe hyper-K+</a:t>
            </a:r>
          </a:p>
          <a:p>
            <a:pPr algn="just"/>
            <a:r>
              <a:rPr lang="en-US" altLang="en-US" sz="2100" dirty="0">
                <a:solidFill>
                  <a:schemeClr val="tx1"/>
                </a:solidFill>
              </a:rPr>
              <a:t> ready availability</a:t>
            </a:r>
          </a:p>
          <a:p>
            <a:pPr algn="just"/>
            <a:r>
              <a:rPr lang="en-US" altLang="en-US" sz="2100" dirty="0">
                <a:solidFill>
                  <a:schemeClr val="tx1"/>
                </a:solidFill>
              </a:rPr>
              <a:t> limited anti-coagulation time</a:t>
            </a:r>
          </a:p>
          <a:p>
            <a:pPr algn="just"/>
            <a:r>
              <a:rPr lang="en-US" altLang="en-US" sz="2100" dirty="0">
                <a:solidFill>
                  <a:schemeClr val="tx1"/>
                </a:solidFill>
              </a:rPr>
              <a:t> bedside vascular access</a:t>
            </a:r>
          </a:p>
        </p:txBody>
      </p:sp>
      <p:sp>
        <p:nvSpPr>
          <p:cNvPr id="56326" name="Rectangle 4">
            <a:extLst>
              <a:ext uri="{FF2B5EF4-FFF2-40B4-BE49-F238E27FC236}">
                <a16:creationId xmlns:a16="http://schemas.microsoft.com/office/drawing/2014/main" xmlns="" id="{BD448A09-99EB-4703-91FC-2C01FE870755}"/>
              </a:ext>
            </a:extLst>
          </p:cNvPr>
          <p:cNvSpPr>
            <a:spLocks noGrp="1" noChangeArrowheads="1"/>
          </p:cNvSpPr>
          <p:nvPr>
            <p:ph type="body" sz="half" idx="2"/>
          </p:nvPr>
        </p:nvSpPr>
        <p:spPr>
          <a:xfrm>
            <a:off x="6658201" y="2467391"/>
            <a:ext cx="3657600" cy="4664075"/>
          </a:xfrm>
        </p:spPr>
        <p:txBody>
          <a:bodyPr/>
          <a:lstStyle/>
          <a:p>
            <a:pPr>
              <a:lnSpc>
                <a:spcPct val="90000"/>
              </a:lnSpc>
              <a:buFont typeface="Wingdings" panose="05000000000000000000" pitchFamily="2" charset="2"/>
              <a:buNone/>
            </a:pPr>
            <a:r>
              <a:rPr lang="en-US" altLang="en-US" sz="2500" dirty="0">
                <a:solidFill>
                  <a:schemeClr val="tx1"/>
                </a:solidFill>
              </a:rPr>
              <a:t>Disadvantages</a:t>
            </a:r>
          </a:p>
          <a:p>
            <a:pPr algn="just">
              <a:lnSpc>
                <a:spcPct val="90000"/>
              </a:lnSpc>
            </a:pPr>
            <a:r>
              <a:rPr lang="en-US" altLang="en-US" sz="2500" dirty="0">
                <a:solidFill>
                  <a:schemeClr val="tx1"/>
                </a:solidFill>
              </a:rPr>
              <a:t>hemodynamic instability</a:t>
            </a:r>
          </a:p>
          <a:p>
            <a:pPr algn="just">
              <a:lnSpc>
                <a:spcPct val="90000"/>
              </a:lnSpc>
            </a:pPr>
            <a:r>
              <a:rPr lang="en-US" altLang="en-US" sz="2500" dirty="0">
                <a:solidFill>
                  <a:schemeClr val="tx1"/>
                </a:solidFill>
              </a:rPr>
              <a:t> hypoxemia</a:t>
            </a:r>
          </a:p>
          <a:p>
            <a:pPr algn="just">
              <a:lnSpc>
                <a:spcPct val="90000"/>
              </a:lnSpc>
            </a:pPr>
            <a:r>
              <a:rPr lang="en-US" altLang="en-US" sz="2500" dirty="0">
                <a:solidFill>
                  <a:schemeClr val="tx1"/>
                </a:solidFill>
              </a:rPr>
              <a:t> rapid fluid + solute shifts</a:t>
            </a:r>
          </a:p>
          <a:p>
            <a:pPr algn="just">
              <a:lnSpc>
                <a:spcPct val="90000"/>
              </a:lnSpc>
            </a:pPr>
            <a:r>
              <a:rPr lang="en-US" altLang="en-US" sz="2500" dirty="0">
                <a:solidFill>
                  <a:schemeClr val="tx1"/>
                </a:solidFill>
              </a:rPr>
              <a:t> complex equipment</a:t>
            </a:r>
          </a:p>
          <a:p>
            <a:pPr algn="just">
              <a:lnSpc>
                <a:spcPct val="90000"/>
              </a:lnSpc>
            </a:pPr>
            <a:r>
              <a:rPr lang="en-US" altLang="en-US" sz="2500" dirty="0">
                <a:solidFill>
                  <a:schemeClr val="tx1"/>
                </a:solidFill>
              </a:rPr>
              <a:t> specialized personnel</a:t>
            </a:r>
          </a:p>
          <a:p>
            <a:pPr>
              <a:lnSpc>
                <a:spcPct val="90000"/>
              </a:lnSpc>
            </a:pPr>
            <a:r>
              <a:rPr lang="en-US" altLang="en-US" dirty="0">
                <a:solidFill>
                  <a:schemeClr val="tx1"/>
                </a:solidFill>
              </a:rPr>
              <a:t>Costly</a:t>
            </a:r>
            <a:endParaRPr lang="en-US" altLang="en-US" sz="3200" dirty="0">
              <a:solidFill>
                <a:schemeClr val="tx1"/>
              </a:solidFill>
            </a:endParaRPr>
          </a:p>
          <a:p>
            <a:pPr>
              <a:lnSpc>
                <a:spcPct val="90000"/>
              </a:lnSpc>
            </a:pPr>
            <a:endParaRPr lang="en-US" altLang="en-US" sz="2500" dirty="0"/>
          </a:p>
          <a:p>
            <a:pPr>
              <a:lnSpc>
                <a:spcPct val="90000"/>
              </a:lnSpc>
            </a:pPr>
            <a:endParaRPr lang="en-US" altLang="en-US" sz="2500" dirty="0"/>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39CC0ADB-0C19-4D0B-878A-8B567245C515}"/>
              </a:ext>
            </a:extLst>
          </p:cNvPr>
          <p:cNvSpPr>
            <a:spLocks noGrp="1"/>
          </p:cNvSpPr>
          <p:nvPr>
            <p:ph type="dt" sz="quarter" idx="10"/>
          </p:nvPr>
        </p:nvSpPr>
        <p:spPr/>
        <p:txBody>
          <a:bodyPr/>
          <a:lstStyle/>
          <a:p>
            <a:pPr>
              <a:defRPr/>
            </a:pPr>
            <a:fld id="{02BA1D58-9CA1-4F1E-AA46-2910D2A08765}" type="datetime1">
              <a:rPr lang="en-US"/>
              <a:pPr>
                <a:defRPr/>
              </a:pPr>
              <a:t>4/22/2020</a:t>
            </a:fld>
            <a:endParaRPr lang="en-US"/>
          </a:p>
        </p:txBody>
      </p:sp>
      <p:sp>
        <p:nvSpPr>
          <p:cNvPr id="5" name="Slide Number Placeholder 5">
            <a:extLst>
              <a:ext uri="{FF2B5EF4-FFF2-40B4-BE49-F238E27FC236}">
                <a16:creationId xmlns:a16="http://schemas.microsoft.com/office/drawing/2014/main" xmlns="" id="{F3DF7169-F8F4-4851-89C0-7F3015858AE5}"/>
              </a:ext>
            </a:extLst>
          </p:cNvPr>
          <p:cNvSpPr>
            <a:spLocks noGrp="1"/>
          </p:cNvSpPr>
          <p:nvPr>
            <p:ph type="sldNum" sz="quarter" idx="12"/>
          </p:nvPr>
        </p:nvSpPr>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59E0747C-E3B1-4A37-89CA-05617F97896F}" type="slidenum">
              <a:rPr lang="en-US" altLang="en-US" sz="1200">
                <a:solidFill>
                  <a:srgbClr val="B5A788"/>
                </a:solidFill>
              </a:rPr>
              <a:pPr eaLnBrk="1" hangingPunct="1"/>
              <a:t>35</a:t>
            </a:fld>
            <a:endParaRPr lang="en-US" altLang="en-US" sz="1200">
              <a:solidFill>
                <a:srgbClr val="B5A788"/>
              </a:solidFill>
            </a:endParaRPr>
          </a:p>
        </p:txBody>
      </p:sp>
      <p:sp>
        <p:nvSpPr>
          <p:cNvPr id="166914" name="Rectangle 2">
            <a:extLst>
              <a:ext uri="{FF2B5EF4-FFF2-40B4-BE49-F238E27FC236}">
                <a16:creationId xmlns:a16="http://schemas.microsoft.com/office/drawing/2014/main" xmlns="" id="{897157FC-82A7-48C4-8E03-28DB849EA8EE}"/>
              </a:ext>
            </a:extLst>
          </p:cNvPr>
          <p:cNvSpPr>
            <a:spLocks noGrp="1" noChangeArrowheads="1"/>
          </p:cNvSpPr>
          <p:nvPr>
            <p:ph type="title"/>
          </p:nvPr>
        </p:nvSpPr>
        <p:spPr>
          <a:xfrm>
            <a:off x="1295401" y="813320"/>
            <a:ext cx="9601196" cy="1303867"/>
          </a:xfrm>
        </p:spPr>
        <p:txBody>
          <a:bodyPr/>
          <a:lstStyle/>
          <a:p>
            <a:pPr>
              <a:defRPr/>
            </a:pPr>
            <a:r>
              <a:rPr lang="en-US" b="1" dirty="0"/>
              <a:t>Peritoneal Dialysis</a:t>
            </a:r>
          </a:p>
        </p:txBody>
      </p:sp>
      <p:sp>
        <p:nvSpPr>
          <p:cNvPr id="57349" name="Rectangle 3">
            <a:extLst>
              <a:ext uri="{FF2B5EF4-FFF2-40B4-BE49-F238E27FC236}">
                <a16:creationId xmlns:a16="http://schemas.microsoft.com/office/drawing/2014/main" xmlns="" id="{C926F2E4-7CD1-4390-BF97-D73B87A81142}"/>
              </a:ext>
            </a:extLst>
          </p:cNvPr>
          <p:cNvSpPr>
            <a:spLocks noGrp="1" noChangeArrowheads="1"/>
          </p:cNvSpPr>
          <p:nvPr>
            <p:ph type="body" idx="1"/>
          </p:nvPr>
        </p:nvSpPr>
        <p:spPr>
          <a:xfrm>
            <a:off x="1295403" y="1822645"/>
            <a:ext cx="8570910" cy="4819650"/>
          </a:xfrm>
        </p:spPr>
        <p:txBody>
          <a:bodyPr>
            <a:normAutofit/>
          </a:bodyPr>
          <a:lstStyle/>
          <a:p>
            <a:pPr algn="just">
              <a:lnSpc>
                <a:spcPct val="90000"/>
              </a:lnSpc>
            </a:pPr>
            <a:r>
              <a:rPr lang="en-US" altLang="en-US" sz="1900" b="1" dirty="0">
                <a:solidFill>
                  <a:schemeClr val="tx1"/>
                </a:solidFill>
              </a:rPr>
              <a:t>After placement of peritoneal dialysis catheter-usually PD is not initiated until 7-14 days to allow for proper sealing of the catheter.</a:t>
            </a:r>
          </a:p>
          <a:p>
            <a:pPr algn="just">
              <a:lnSpc>
                <a:spcPct val="90000"/>
              </a:lnSpc>
              <a:buFont typeface="Wingdings 2" panose="05020102010507070707" pitchFamily="18" charset="2"/>
              <a:buNone/>
            </a:pPr>
            <a:endParaRPr lang="en-US" altLang="en-US" sz="1900" b="1" dirty="0"/>
          </a:p>
          <a:p>
            <a:pPr algn="just">
              <a:lnSpc>
                <a:spcPct val="90000"/>
              </a:lnSpc>
            </a:pPr>
            <a:r>
              <a:rPr lang="en-US" altLang="en-US" sz="1900" b="1" dirty="0"/>
              <a:t>Three phases are present in peritoneal dialysis</a:t>
            </a:r>
          </a:p>
          <a:p>
            <a:pPr lvl="1" algn="just">
              <a:lnSpc>
                <a:spcPct val="90000"/>
              </a:lnSpc>
            </a:pPr>
            <a:r>
              <a:rPr lang="en-US" altLang="en-US" sz="1900" b="1" dirty="0">
                <a:solidFill>
                  <a:srgbClr val="C00000"/>
                </a:solidFill>
              </a:rPr>
              <a:t>Inflow(fill)-</a:t>
            </a:r>
            <a:r>
              <a:rPr lang="en-US" altLang="en-US" sz="1900" b="1" dirty="0"/>
              <a:t>a prescribed amount of dialysate solution is inserted usually 2 liters in an adult over about 10-15 minutes(based on client comfort)</a:t>
            </a:r>
          </a:p>
          <a:p>
            <a:pPr lvl="1" algn="just">
              <a:lnSpc>
                <a:spcPct val="90000"/>
              </a:lnSpc>
            </a:pPr>
            <a:endParaRPr lang="en-US" altLang="en-US" sz="1900" b="1" dirty="0"/>
          </a:p>
          <a:p>
            <a:pPr lvl="1" algn="just">
              <a:lnSpc>
                <a:spcPct val="90000"/>
              </a:lnSpc>
            </a:pPr>
            <a:r>
              <a:rPr lang="en-US" altLang="en-US" sz="1900" b="1" dirty="0">
                <a:solidFill>
                  <a:srgbClr val="C00000"/>
                </a:solidFill>
              </a:rPr>
              <a:t>Dwell(equilibration</a:t>
            </a:r>
            <a:r>
              <a:rPr lang="en-US" altLang="en-US" sz="1900" b="1" dirty="0"/>
              <a:t>)-diffusion and osmosis occur between the patients blood and the peritoneal cavity.  The duration of the dwell time can last 20-30 minutes to 8 hours or more.</a:t>
            </a:r>
          </a:p>
          <a:p>
            <a:pPr lvl="1" algn="just">
              <a:lnSpc>
                <a:spcPct val="90000"/>
              </a:lnSpc>
            </a:pPr>
            <a:endParaRPr lang="en-US" altLang="en-US" sz="1900" b="1" dirty="0"/>
          </a:p>
          <a:p>
            <a:pPr lvl="1" algn="just">
              <a:lnSpc>
                <a:spcPct val="90000"/>
              </a:lnSpc>
            </a:pPr>
            <a:r>
              <a:rPr lang="en-US" altLang="en-US" sz="1900" b="1" dirty="0">
                <a:solidFill>
                  <a:srgbClr val="C00000"/>
                </a:solidFill>
              </a:rPr>
              <a:t>Drain</a:t>
            </a:r>
            <a:r>
              <a:rPr lang="en-US" altLang="en-US" sz="1900" b="1" dirty="0"/>
              <a:t>-draining of the peritoneal fluid takes approximately 20-30 minutes and may be facilitated by gently massaging the abdomen</a:t>
            </a:r>
          </a:p>
          <a:p>
            <a:pPr algn="just">
              <a:lnSpc>
                <a:spcPct val="90000"/>
              </a:lnSpc>
              <a:buFont typeface="Wingdings 2" panose="05020102010507070707" pitchFamily="18" charset="2"/>
              <a:buNone/>
            </a:pPr>
            <a:endParaRPr lang="en-US" altLang="en-US" sz="1900" b="1" dirty="0">
              <a:solidFill>
                <a:srgbClr val="CC3300"/>
              </a:solidFill>
            </a:endParaRPr>
          </a:p>
          <a:p>
            <a:pPr>
              <a:lnSpc>
                <a:spcPct val="90000"/>
              </a:lnSpc>
            </a:pPr>
            <a:endParaRPr lang="en-US" altLang="en-US" sz="2500" b="1" dirty="0"/>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xmlns="" id="{351A60F2-7A80-43BB-9BA9-5A439BE5771F}"/>
              </a:ext>
            </a:extLst>
          </p:cNvPr>
          <p:cNvSpPr>
            <a:spLocks noGrp="1"/>
          </p:cNvSpPr>
          <p:nvPr>
            <p:ph type="dt" sz="quarter" idx="10"/>
          </p:nvPr>
        </p:nvSpPr>
        <p:spPr/>
        <p:txBody>
          <a:bodyPr/>
          <a:lstStyle/>
          <a:p>
            <a:pPr>
              <a:defRPr/>
            </a:pPr>
            <a:fld id="{081617D0-1011-49D8-B17E-12D13FCCDD82}" type="datetime1">
              <a:rPr lang="en-US"/>
              <a:pPr>
                <a:defRPr/>
              </a:pPr>
              <a:t>4/22/2020</a:t>
            </a:fld>
            <a:endParaRPr lang="en-US"/>
          </a:p>
        </p:txBody>
      </p:sp>
      <p:sp>
        <p:nvSpPr>
          <p:cNvPr id="6" name="Slide Number Placeholder 5">
            <a:extLst>
              <a:ext uri="{FF2B5EF4-FFF2-40B4-BE49-F238E27FC236}">
                <a16:creationId xmlns:a16="http://schemas.microsoft.com/office/drawing/2014/main" xmlns="" id="{44EAE542-EDB2-4821-A1C4-6AE46935DE93}"/>
              </a:ext>
            </a:extLst>
          </p:cNvPr>
          <p:cNvSpPr>
            <a:spLocks noGrp="1"/>
          </p:cNvSpPr>
          <p:nvPr>
            <p:ph type="sldNum" sz="quarter" idx="12"/>
          </p:nvPr>
        </p:nvSpPr>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7B003AD7-86A1-4A76-A7FB-95C288604CA6}" type="slidenum">
              <a:rPr lang="en-US" altLang="en-US" sz="1200">
                <a:solidFill>
                  <a:srgbClr val="B5A788"/>
                </a:solidFill>
              </a:rPr>
              <a:pPr eaLnBrk="1" hangingPunct="1"/>
              <a:t>36</a:t>
            </a:fld>
            <a:endParaRPr lang="en-US" altLang="en-US" sz="1200">
              <a:solidFill>
                <a:srgbClr val="B5A788"/>
              </a:solidFill>
            </a:endParaRPr>
          </a:p>
        </p:txBody>
      </p:sp>
      <p:sp>
        <p:nvSpPr>
          <p:cNvPr id="35842" name="Rectangle 2">
            <a:extLst>
              <a:ext uri="{FF2B5EF4-FFF2-40B4-BE49-F238E27FC236}">
                <a16:creationId xmlns:a16="http://schemas.microsoft.com/office/drawing/2014/main" xmlns="" id="{776C8330-B584-44D9-920D-7992B85F7689}"/>
              </a:ext>
            </a:extLst>
          </p:cNvPr>
          <p:cNvSpPr>
            <a:spLocks noGrp="1" noChangeArrowheads="1"/>
          </p:cNvSpPr>
          <p:nvPr>
            <p:ph type="title"/>
          </p:nvPr>
        </p:nvSpPr>
        <p:spPr/>
        <p:txBody>
          <a:bodyPr/>
          <a:lstStyle/>
          <a:p>
            <a:pPr>
              <a:defRPr/>
            </a:pPr>
            <a:r>
              <a:rPr lang="en-US" b="1" dirty="0"/>
              <a:t>Types of Peritoneal Dialysis</a:t>
            </a:r>
          </a:p>
        </p:txBody>
      </p:sp>
      <p:sp>
        <p:nvSpPr>
          <p:cNvPr id="58373" name="Rectangle 3">
            <a:extLst>
              <a:ext uri="{FF2B5EF4-FFF2-40B4-BE49-F238E27FC236}">
                <a16:creationId xmlns:a16="http://schemas.microsoft.com/office/drawing/2014/main" xmlns="" id="{183DCB3B-8C82-43F9-99D8-13ACD3C853DA}"/>
              </a:ext>
            </a:extLst>
          </p:cNvPr>
          <p:cNvSpPr>
            <a:spLocks noGrp="1" noChangeArrowheads="1"/>
          </p:cNvSpPr>
          <p:nvPr>
            <p:ph type="body" idx="1"/>
          </p:nvPr>
        </p:nvSpPr>
        <p:spPr>
          <a:xfrm>
            <a:off x="2438399" y="2686929"/>
            <a:ext cx="6100689" cy="3255085"/>
          </a:xfrm>
        </p:spPr>
        <p:txBody>
          <a:bodyPr/>
          <a:lstStyle/>
          <a:p>
            <a:pPr algn="just">
              <a:lnSpc>
                <a:spcPct val="90000"/>
              </a:lnSpc>
            </a:pPr>
            <a:r>
              <a:rPr lang="en-US" altLang="en-US" dirty="0">
                <a:solidFill>
                  <a:schemeClr val="tx1"/>
                </a:solidFill>
              </a:rPr>
              <a:t>Continuous ambulatory (CAPD): which is done manually without a machine at least 4 times a day</a:t>
            </a:r>
          </a:p>
          <a:p>
            <a:pPr algn="just">
              <a:lnSpc>
                <a:spcPct val="90000"/>
              </a:lnSpc>
            </a:pPr>
            <a:r>
              <a:rPr lang="en-US" altLang="en-US" dirty="0">
                <a:solidFill>
                  <a:schemeClr val="tx1"/>
                </a:solidFill>
              </a:rPr>
              <a:t>Intermittent </a:t>
            </a:r>
          </a:p>
          <a:p>
            <a:pPr algn="just">
              <a:lnSpc>
                <a:spcPct val="90000"/>
              </a:lnSpc>
            </a:pPr>
            <a:r>
              <a:rPr lang="en-US" altLang="en-US" dirty="0">
                <a:solidFill>
                  <a:schemeClr val="tx1"/>
                </a:solidFill>
              </a:rPr>
              <a:t>Continuous-cycle</a:t>
            </a:r>
          </a:p>
          <a:p>
            <a:pPr algn="just">
              <a:lnSpc>
                <a:spcPct val="90000"/>
              </a:lnSpc>
            </a:pPr>
            <a:r>
              <a:rPr lang="en-US" altLang="en-US" dirty="0">
                <a:solidFill>
                  <a:schemeClr val="tx1"/>
                </a:solidFill>
              </a:rPr>
              <a:t>Automated Peritoneal Dialysis (APD), which is done with a machine called a cycler</a:t>
            </a:r>
          </a:p>
          <a:p>
            <a:pPr algn="just">
              <a:lnSpc>
                <a:spcPct val="90000"/>
              </a:lnSpc>
            </a:pPr>
            <a:endParaRPr lang="en-US" altLang="en-US" sz="2100" dirty="0">
              <a:solidFill>
                <a:srgbClr val="9900CC"/>
              </a:solidFill>
            </a:endParaRP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66F19A0E-6A83-4C9B-80EC-3ADD2C501657}"/>
              </a:ext>
            </a:extLst>
          </p:cNvPr>
          <p:cNvSpPr>
            <a:spLocks noGrp="1"/>
          </p:cNvSpPr>
          <p:nvPr>
            <p:ph type="dt" sz="quarter" idx="10"/>
          </p:nvPr>
        </p:nvSpPr>
        <p:spPr/>
        <p:txBody>
          <a:bodyPr/>
          <a:lstStyle/>
          <a:p>
            <a:pPr>
              <a:defRPr/>
            </a:pPr>
            <a:fld id="{DA9EF626-8434-47DD-9569-23993545A30B}" type="datetime1">
              <a:rPr lang="en-US"/>
              <a:pPr>
                <a:defRPr/>
              </a:pPr>
              <a:t>4/22/2020</a:t>
            </a:fld>
            <a:endParaRPr lang="en-US"/>
          </a:p>
        </p:txBody>
      </p:sp>
      <p:sp>
        <p:nvSpPr>
          <p:cNvPr id="5" name="Slide Number Placeholder 5">
            <a:extLst>
              <a:ext uri="{FF2B5EF4-FFF2-40B4-BE49-F238E27FC236}">
                <a16:creationId xmlns:a16="http://schemas.microsoft.com/office/drawing/2014/main" xmlns="" id="{A6845206-558E-4BB5-B562-CEA23E0D9BF4}"/>
              </a:ext>
            </a:extLst>
          </p:cNvPr>
          <p:cNvSpPr>
            <a:spLocks noGrp="1"/>
          </p:cNvSpPr>
          <p:nvPr>
            <p:ph type="sldNum" sz="quarter" idx="12"/>
          </p:nvPr>
        </p:nvSpPr>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4B453452-D7C2-45CF-8AFA-03377FFFB845}" type="slidenum">
              <a:rPr lang="en-US" altLang="en-US" sz="1200">
                <a:solidFill>
                  <a:srgbClr val="B5A788"/>
                </a:solidFill>
              </a:rPr>
              <a:pPr eaLnBrk="1" hangingPunct="1"/>
              <a:t>37</a:t>
            </a:fld>
            <a:endParaRPr lang="en-US" altLang="en-US" sz="1200">
              <a:solidFill>
                <a:srgbClr val="B5A788"/>
              </a:solidFill>
            </a:endParaRPr>
          </a:p>
        </p:txBody>
      </p:sp>
      <p:sp>
        <p:nvSpPr>
          <p:cNvPr id="37890" name="Rectangle 2">
            <a:extLst>
              <a:ext uri="{FF2B5EF4-FFF2-40B4-BE49-F238E27FC236}">
                <a16:creationId xmlns:a16="http://schemas.microsoft.com/office/drawing/2014/main" xmlns="" id="{AB0865B4-2A40-4F72-ADEE-29A1067A8DDB}"/>
              </a:ext>
            </a:extLst>
          </p:cNvPr>
          <p:cNvSpPr>
            <a:spLocks noGrp="1" noChangeArrowheads="1"/>
          </p:cNvSpPr>
          <p:nvPr>
            <p:ph type="title"/>
          </p:nvPr>
        </p:nvSpPr>
        <p:spPr>
          <a:xfrm>
            <a:off x="2362200" y="301625"/>
            <a:ext cx="8077200" cy="1143000"/>
          </a:xfrm>
        </p:spPr>
        <p:txBody>
          <a:bodyPr>
            <a:normAutofit fontScale="90000"/>
          </a:bodyPr>
          <a:lstStyle/>
          <a:p>
            <a:pPr>
              <a:defRPr/>
            </a:pPr>
            <a:r>
              <a:rPr lang="en-US" b="1"/>
              <a:t>Peritoneal Dialysis – Complications</a:t>
            </a:r>
          </a:p>
        </p:txBody>
      </p:sp>
      <p:sp>
        <p:nvSpPr>
          <p:cNvPr id="59397" name="Rectangle 3">
            <a:extLst>
              <a:ext uri="{FF2B5EF4-FFF2-40B4-BE49-F238E27FC236}">
                <a16:creationId xmlns:a16="http://schemas.microsoft.com/office/drawing/2014/main" xmlns="" id="{B6487A42-DAC1-4D6D-866E-15864D1B1CB8}"/>
              </a:ext>
            </a:extLst>
          </p:cNvPr>
          <p:cNvSpPr>
            <a:spLocks noGrp="1" noChangeArrowheads="1"/>
          </p:cNvSpPr>
          <p:nvPr>
            <p:ph type="body" idx="1"/>
          </p:nvPr>
        </p:nvSpPr>
        <p:spPr>
          <a:xfrm>
            <a:off x="2590801" y="1827214"/>
            <a:ext cx="7616825" cy="4421187"/>
          </a:xfrm>
        </p:spPr>
        <p:txBody>
          <a:bodyPr/>
          <a:lstStyle/>
          <a:p>
            <a:pPr>
              <a:lnSpc>
                <a:spcPct val="80000"/>
              </a:lnSpc>
            </a:pPr>
            <a:r>
              <a:rPr lang="en-US" altLang="en-US" sz="2500" b="1"/>
              <a:t>Peritonitis</a:t>
            </a:r>
            <a:r>
              <a:rPr lang="en-US" altLang="en-US" sz="2500"/>
              <a:t> (contamination of connections) – nursing observation key</a:t>
            </a:r>
          </a:p>
          <a:p>
            <a:pPr lvl="1">
              <a:lnSpc>
                <a:spcPct val="80000"/>
              </a:lnSpc>
            </a:pPr>
            <a:r>
              <a:rPr lang="en-US" altLang="en-US" sz="2100" b="1"/>
              <a:t>Cloudy dialysate</a:t>
            </a:r>
          </a:p>
          <a:p>
            <a:pPr lvl="1">
              <a:lnSpc>
                <a:spcPct val="80000"/>
              </a:lnSpc>
            </a:pPr>
            <a:r>
              <a:rPr lang="en-US" altLang="en-US" sz="2100"/>
              <a:t>Fever, N/V, malaise</a:t>
            </a:r>
          </a:p>
          <a:p>
            <a:pPr lvl="1">
              <a:lnSpc>
                <a:spcPct val="80000"/>
              </a:lnSpc>
            </a:pPr>
            <a:r>
              <a:rPr lang="en-US" altLang="en-US" sz="2100"/>
              <a:t>Rebound pain</a:t>
            </a:r>
          </a:p>
          <a:p>
            <a:pPr>
              <a:lnSpc>
                <a:spcPct val="80000"/>
              </a:lnSpc>
            </a:pPr>
            <a:r>
              <a:rPr lang="en-US" altLang="en-US" sz="2500" b="1"/>
              <a:t>Exit site infections</a:t>
            </a:r>
          </a:p>
          <a:p>
            <a:pPr>
              <a:lnSpc>
                <a:spcPct val="80000"/>
              </a:lnSpc>
            </a:pPr>
            <a:r>
              <a:rPr lang="en-US" altLang="en-US" sz="2500" b="1"/>
              <a:t>Pain</a:t>
            </a:r>
            <a:r>
              <a:rPr lang="en-US" altLang="en-US" sz="2500"/>
              <a:t> – during inflow (initially), warming helps</a:t>
            </a:r>
          </a:p>
          <a:p>
            <a:pPr>
              <a:lnSpc>
                <a:spcPct val="80000"/>
              </a:lnSpc>
            </a:pPr>
            <a:r>
              <a:rPr lang="en-US" altLang="en-US" sz="2500" b="1"/>
              <a:t>Insufficient Flow of dialysate</a:t>
            </a:r>
            <a:r>
              <a:rPr lang="en-US" altLang="en-US" sz="2500"/>
              <a:t> – usually caused by constipation, client position, clotting</a:t>
            </a:r>
          </a:p>
          <a:p>
            <a:pPr>
              <a:lnSpc>
                <a:spcPct val="80000"/>
              </a:lnSpc>
            </a:pPr>
            <a:r>
              <a:rPr lang="en-US" altLang="en-US" sz="2500" b="1"/>
              <a:t>Dialysate Leakage</a:t>
            </a:r>
            <a:r>
              <a:rPr lang="en-US" altLang="en-US" sz="2500"/>
              <a:t> (start with small amts dialysate for 2 wks)</a:t>
            </a: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Date Placeholder 4">
            <a:extLst>
              <a:ext uri="{FF2B5EF4-FFF2-40B4-BE49-F238E27FC236}">
                <a16:creationId xmlns:a16="http://schemas.microsoft.com/office/drawing/2014/main" xmlns="" id="{99FA7B4E-1FB7-4CC6-868C-2B9EA9DF62F3}"/>
              </a:ext>
            </a:extLst>
          </p:cNvPr>
          <p:cNvSpPr>
            <a:spLocks noGrp="1"/>
          </p:cNvSpPr>
          <p:nvPr>
            <p:ph type="dt" sz="quarter" idx="10"/>
          </p:nvPr>
        </p:nvSpPr>
        <p:spPr/>
        <p:txBody>
          <a:bodyPr/>
          <a:lstStyle/>
          <a:p>
            <a:pPr>
              <a:defRPr/>
            </a:pPr>
            <a:fld id="{41F08951-208B-4189-815D-FD1F6B7CA4F7}" type="datetime1">
              <a:rPr lang="en-US"/>
              <a:pPr>
                <a:defRPr/>
              </a:pPr>
              <a:t>4/22/2020</a:t>
            </a:fld>
            <a:endParaRPr lang="en-US"/>
          </a:p>
        </p:txBody>
      </p:sp>
      <p:sp>
        <p:nvSpPr>
          <p:cNvPr id="7" name="Slide Number Placeholder 6">
            <a:extLst>
              <a:ext uri="{FF2B5EF4-FFF2-40B4-BE49-F238E27FC236}">
                <a16:creationId xmlns:a16="http://schemas.microsoft.com/office/drawing/2014/main" xmlns="" id="{AAD37523-8B55-4A0B-8AE7-32D85B2B6C75}"/>
              </a:ext>
            </a:extLst>
          </p:cNvPr>
          <p:cNvSpPr>
            <a:spLocks noGrp="1"/>
          </p:cNvSpPr>
          <p:nvPr>
            <p:ph type="sldNum" sz="quarter" idx="12"/>
          </p:nvPr>
        </p:nvSpPr>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38BB68B7-003F-4BA0-B9E5-71AC65394335}" type="slidenum">
              <a:rPr lang="en-US" altLang="en-US" sz="1200">
                <a:solidFill>
                  <a:srgbClr val="B5A788"/>
                </a:solidFill>
              </a:rPr>
              <a:pPr eaLnBrk="1" hangingPunct="1"/>
              <a:t>38</a:t>
            </a:fld>
            <a:endParaRPr lang="en-US" altLang="en-US" sz="1200">
              <a:solidFill>
                <a:srgbClr val="B5A788"/>
              </a:solidFill>
            </a:endParaRPr>
          </a:p>
        </p:txBody>
      </p:sp>
      <p:sp>
        <p:nvSpPr>
          <p:cNvPr id="162818" name="Rectangle 2">
            <a:extLst>
              <a:ext uri="{FF2B5EF4-FFF2-40B4-BE49-F238E27FC236}">
                <a16:creationId xmlns:a16="http://schemas.microsoft.com/office/drawing/2014/main" xmlns="" id="{9C0E5E51-520B-4A77-A6A5-5458D0C2E1A6}"/>
              </a:ext>
            </a:extLst>
          </p:cNvPr>
          <p:cNvSpPr>
            <a:spLocks noGrp="1" noChangeArrowheads="1"/>
          </p:cNvSpPr>
          <p:nvPr>
            <p:ph type="title"/>
          </p:nvPr>
        </p:nvSpPr>
        <p:spPr>
          <a:xfrm>
            <a:off x="2959100" y="274638"/>
            <a:ext cx="7499350" cy="1143000"/>
          </a:xfrm>
        </p:spPr>
        <p:txBody>
          <a:bodyPr/>
          <a:lstStyle/>
          <a:p>
            <a:pPr>
              <a:defRPr/>
            </a:pPr>
            <a:r>
              <a:rPr lang="en-US" b="1"/>
              <a:t>Peritoneal Dialysis</a:t>
            </a:r>
          </a:p>
        </p:txBody>
      </p:sp>
      <p:sp>
        <p:nvSpPr>
          <p:cNvPr id="60421" name="Rectangle 3">
            <a:extLst>
              <a:ext uri="{FF2B5EF4-FFF2-40B4-BE49-F238E27FC236}">
                <a16:creationId xmlns:a16="http://schemas.microsoft.com/office/drawing/2014/main" xmlns="" id="{2EFA3585-3CAC-484C-86BE-34CF29320B95}"/>
              </a:ext>
            </a:extLst>
          </p:cNvPr>
          <p:cNvSpPr>
            <a:spLocks noGrp="1" noChangeArrowheads="1"/>
          </p:cNvSpPr>
          <p:nvPr>
            <p:ph type="body" sz="half" idx="1"/>
          </p:nvPr>
        </p:nvSpPr>
        <p:spPr>
          <a:xfrm>
            <a:off x="1276350" y="2649417"/>
            <a:ext cx="3657600" cy="4664075"/>
          </a:xfrm>
        </p:spPr>
        <p:txBody>
          <a:bodyPr/>
          <a:lstStyle/>
          <a:p>
            <a:pPr>
              <a:buFont typeface="Wingdings" panose="05000000000000000000" pitchFamily="2" charset="2"/>
              <a:buNone/>
            </a:pPr>
            <a:r>
              <a:rPr lang="en-US" altLang="en-US" sz="2000" dirty="0">
                <a:solidFill>
                  <a:schemeClr val="tx1"/>
                </a:solidFill>
                <a:latin typeface="Comic Sans MS" panose="030F0702030302020204" pitchFamily="66" charset="0"/>
              </a:rPr>
              <a:t>    advantages</a:t>
            </a:r>
            <a:endParaRPr lang="en-US" altLang="en-US" sz="2100" dirty="0">
              <a:solidFill>
                <a:schemeClr val="tx1"/>
              </a:solidFill>
            </a:endParaRPr>
          </a:p>
          <a:p>
            <a:pPr algn="just"/>
            <a:r>
              <a:rPr lang="en-US" altLang="en-US" sz="2100" dirty="0">
                <a:solidFill>
                  <a:schemeClr val="tx1"/>
                </a:solidFill>
              </a:rPr>
              <a:t>simple to set up + perform</a:t>
            </a:r>
          </a:p>
          <a:p>
            <a:pPr algn="just"/>
            <a:r>
              <a:rPr lang="en-US" altLang="en-US" sz="2100" dirty="0">
                <a:solidFill>
                  <a:schemeClr val="tx1"/>
                </a:solidFill>
              </a:rPr>
              <a:t> easy to use</a:t>
            </a:r>
          </a:p>
          <a:p>
            <a:pPr algn="just"/>
            <a:r>
              <a:rPr lang="en-US" altLang="en-US" sz="2100" dirty="0">
                <a:solidFill>
                  <a:schemeClr val="tx1"/>
                </a:solidFill>
              </a:rPr>
              <a:t> hemodynamic   </a:t>
            </a:r>
          </a:p>
          <a:p>
            <a:pPr algn="just">
              <a:buFont typeface="Wingdings" panose="05000000000000000000" pitchFamily="2" charset="2"/>
              <a:buNone/>
            </a:pPr>
            <a:r>
              <a:rPr lang="en-US" altLang="en-US" sz="2100" dirty="0">
                <a:solidFill>
                  <a:schemeClr val="tx1"/>
                </a:solidFill>
              </a:rPr>
              <a:t>     stability</a:t>
            </a:r>
          </a:p>
          <a:p>
            <a:pPr algn="just"/>
            <a:r>
              <a:rPr lang="en-US" altLang="en-US" sz="2100" dirty="0">
                <a:solidFill>
                  <a:schemeClr val="tx1"/>
                </a:solidFill>
              </a:rPr>
              <a:t> no anti-coagulation</a:t>
            </a:r>
          </a:p>
          <a:p>
            <a:pPr algn="just"/>
            <a:r>
              <a:rPr lang="en-US" altLang="en-US" sz="2100" dirty="0">
                <a:solidFill>
                  <a:schemeClr val="tx1"/>
                </a:solidFill>
              </a:rPr>
              <a:t> bedside peritoneal access</a:t>
            </a:r>
          </a:p>
          <a:p>
            <a:pPr algn="just"/>
            <a:r>
              <a:rPr lang="en-US" altLang="en-US" sz="2100" dirty="0">
                <a:solidFill>
                  <a:schemeClr val="tx1"/>
                </a:solidFill>
              </a:rPr>
              <a:t>Economic</a:t>
            </a:r>
          </a:p>
        </p:txBody>
      </p:sp>
      <p:sp>
        <p:nvSpPr>
          <p:cNvPr id="60422" name="Rectangle 4">
            <a:extLst>
              <a:ext uri="{FF2B5EF4-FFF2-40B4-BE49-F238E27FC236}">
                <a16:creationId xmlns:a16="http://schemas.microsoft.com/office/drawing/2014/main" xmlns="" id="{691E6928-3648-49A8-91FE-DE8674631438}"/>
              </a:ext>
            </a:extLst>
          </p:cNvPr>
          <p:cNvSpPr>
            <a:spLocks noGrp="1" noChangeArrowheads="1"/>
          </p:cNvSpPr>
          <p:nvPr>
            <p:ph type="body" sz="half" idx="2"/>
          </p:nvPr>
        </p:nvSpPr>
        <p:spPr>
          <a:xfrm>
            <a:off x="6658201" y="2589947"/>
            <a:ext cx="3657600" cy="4664075"/>
          </a:xfrm>
        </p:spPr>
        <p:txBody>
          <a:bodyPr/>
          <a:lstStyle/>
          <a:p>
            <a:pPr algn="just">
              <a:lnSpc>
                <a:spcPct val="90000"/>
              </a:lnSpc>
              <a:buFont typeface="Wingdings" panose="05000000000000000000" pitchFamily="2" charset="2"/>
              <a:buNone/>
            </a:pPr>
            <a:r>
              <a:rPr lang="en-US" altLang="en-US" sz="2000" dirty="0">
                <a:solidFill>
                  <a:schemeClr val="tx1"/>
                </a:solidFill>
                <a:latin typeface="Comic Sans MS" panose="030F0702030302020204" pitchFamily="66" charset="0"/>
              </a:rPr>
              <a:t>  disadvantages</a:t>
            </a:r>
            <a:endParaRPr lang="en-US" altLang="en-US" sz="2100" dirty="0">
              <a:solidFill>
                <a:schemeClr val="tx1"/>
              </a:solidFill>
            </a:endParaRPr>
          </a:p>
          <a:p>
            <a:pPr algn="just">
              <a:lnSpc>
                <a:spcPct val="90000"/>
              </a:lnSpc>
            </a:pPr>
            <a:r>
              <a:rPr lang="en-US" altLang="en-US" sz="2100" dirty="0">
                <a:solidFill>
                  <a:schemeClr val="tx1"/>
                </a:solidFill>
              </a:rPr>
              <a:t>unreliable ultrafiltration</a:t>
            </a:r>
          </a:p>
          <a:p>
            <a:pPr algn="just">
              <a:lnSpc>
                <a:spcPct val="90000"/>
              </a:lnSpc>
            </a:pPr>
            <a:r>
              <a:rPr lang="en-US" altLang="en-US" sz="2100" dirty="0">
                <a:solidFill>
                  <a:schemeClr val="tx1"/>
                </a:solidFill>
              </a:rPr>
              <a:t> slow fluid + solute removal</a:t>
            </a:r>
          </a:p>
          <a:p>
            <a:pPr algn="just">
              <a:lnSpc>
                <a:spcPct val="90000"/>
              </a:lnSpc>
            </a:pPr>
            <a:r>
              <a:rPr lang="en-US" altLang="en-US" sz="2100" dirty="0">
                <a:solidFill>
                  <a:schemeClr val="tx1"/>
                </a:solidFill>
              </a:rPr>
              <a:t> drainage failure, leakage</a:t>
            </a:r>
          </a:p>
          <a:p>
            <a:pPr algn="just">
              <a:lnSpc>
                <a:spcPct val="90000"/>
              </a:lnSpc>
            </a:pPr>
            <a:r>
              <a:rPr lang="en-US" altLang="en-US" sz="2100" dirty="0">
                <a:solidFill>
                  <a:schemeClr val="tx1"/>
                </a:solidFill>
              </a:rPr>
              <a:t> catheter obstruction</a:t>
            </a:r>
          </a:p>
          <a:p>
            <a:pPr algn="just">
              <a:lnSpc>
                <a:spcPct val="90000"/>
              </a:lnSpc>
            </a:pPr>
            <a:r>
              <a:rPr lang="en-US" altLang="en-US" sz="2100" dirty="0">
                <a:solidFill>
                  <a:schemeClr val="tx1"/>
                </a:solidFill>
              </a:rPr>
              <a:t> peritonitis</a:t>
            </a: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03169D-7BEF-4A83-B312-254541CB36E7}"/>
              </a:ext>
            </a:extLst>
          </p:cNvPr>
          <p:cNvSpPr>
            <a:spLocks noGrp="1"/>
          </p:cNvSpPr>
          <p:nvPr>
            <p:ph type="title"/>
          </p:nvPr>
        </p:nvSpPr>
        <p:spPr>
          <a:xfrm>
            <a:off x="1366581" y="2933972"/>
            <a:ext cx="9601196" cy="1303867"/>
          </a:xfrm>
        </p:spPr>
        <p:txBody>
          <a:bodyPr>
            <a:noAutofit/>
          </a:bodyPr>
          <a:lstStyle/>
          <a:p>
            <a:r>
              <a:rPr lang="en-US" sz="5400" b="1" dirty="0" smtClean="0">
                <a:solidFill>
                  <a:srgbClr val="FF0000"/>
                </a:solidFill>
              </a:rPr>
              <a:t>3+4 - Nephritic &amp; Nephrotic</a:t>
            </a:r>
            <a:br>
              <a:rPr lang="en-US" sz="5400" b="1" dirty="0" smtClean="0">
                <a:solidFill>
                  <a:srgbClr val="FF0000"/>
                </a:solidFill>
              </a:rPr>
            </a:br>
            <a:r>
              <a:rPr lang="en-US" sz="5400" b="1" dirty="0" smtClean="0">
                <a:solidFill>
                  <a:srgbClr val="FF0000"/>
                </a:solidFill>
              </a:rPr>
              <a:t> </a:t>
            </a:r>
            <a:r>
              <a:rPr lang="en-US" sz="5400" b="1" dirty="0">
                <a:solidFill>
                  <a:srgbClr val="FF0000"/>
                </a:solidFill>
              </a:rPr>
              <a:t>syndrome </a:t>
            </a:r>
          </a:p>
        </p:txBody>
      </p:sp>
    </p:spTree>
    <p:extLst>
      <p:ext uri="{BB962C8B-B14F-4D97-AF65-F5344CB8AC3E}">
        <p14:creationId xmlns:p14="http://schemas.microsoft.com/office/powerpoint/2010/main" val="12820363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00752" y="1719619"/>
            <a:ext cx="10363200" cy="1682704"/>
          </a:xfrm>
        </p:spPr>
        <p:txBody>
          <a:bodyPr>
            <a:normAutofit fontScale="90000"/>
          </a:bodyPr>
          <a:lstStyle/>
          <a:p>
            <a:r>
              <a:rPr lang="en-US" sz="6000" b="1" dirty="0" smtClean="0"/>
              <a:t>Dr. </a:t>
            </a:r>
            <a:r>
              <a:rPr lang="en-US" sz="6000" b="1" dirty="0" err="1" smtClean="0"/>
              <a:t>Mdallal’s</a:t>
            </a:r>
            <a:r>
              <a:rPr lang="en-US" sz="6000" b="1" dirty="0" smtClean="0"/>
              <a:t> </a:t>
            </a:r>
            <a:br>
              <a:rPr lang="en-US" sz="6000" b="1" dirty="0" smtClean="0"/>
            </a:br>
            <a:r>
              <a:rPr lang="en-US" sz="6000" b="1" dirty="0" smtClean="0"/>
              <a:t>4</a:t>
            </a:r>
            <a:r>
              <a:rPr lang="en-US" sz="6000" b="1" baseline="30000" dirty="0" smtClean="0"/>
              <a:t>th</a:t>
            </a:r>
            <a:r>
              <a:rPr lang="en-US" sz="6000" b="1" dirty="0" smtClean="0"/>
              <a:t> year Lectures</a:t>
            </a:r>
            <a:endParaRPr lang="en-US" sz="6000" b="1" dirty="0"/>
          </a:p>
        </p:txBody>
      </p:sp>
      <p:sp>
        <p:nvSpPr>
          <p:cNvPr id="5" name="TextBox 4"/>
          <p:cNvSpPr txBox="1"/>
          <p:nvPr/>
        </p:nvSpPr>
        <p:spPr>
          <a:xfrm>
            <a:off x="2847833" y="3585950"/>
            <a:ext cx="6705600" cy="1631216"/>
          </a:xfrm>
          <a:prstGeom prst="rect">
            <a:avLst/>
          </a:prstGeom>
          <a:noFill/>
        </p:spPr>
        <p:txBody>
          <a:bodyPr wrap="square" rtlCol="0">
            <a:spAutoFit/>
          </a:bodyPr>
          <a:lstStyle/>
          <a:p>
            <a:pPr algn="ctr"/>
            <a:r>
              <a:rPr lang="en-US" sz="2000" b="1" dirty="0" smtClean="0">
                <a:solidFill>
                  <a:srgbClr val="FF0000"/>
                </a:solidFill>
              </a:rPr>
              <a:t>1.Acute </a:t>
            </a:r>
            <a:r>
              <a:rPr lang="en-US" sz="2000" b="1" dirty="0">
                <a:solidFill>
                  <a:srgbClr val="FF0000"/>
                </a:solidFill>
              </a:rPr>
              <a:t>kidney failure </a:t>
            </a:r>
          </a:p>
          <a:p>
            <a:pPr algn="ctr"/>
            <a:r>
              <a:rPr lang="en-US" sz="2000" b="1" dirty="0" smtClean="0">
                <a:solidFill>
                  <a:srgbClr val="FF0000"/>
                </a:solidFill>
              </a:rPr>
              <a:t>2.Chronic </a:t>
            </a:r>
            <a:r>
              <a:rPr lang="en-US" sz="2000" b="1" dirty="0">
                <a:solidFill>
                  <a:srgbClr val="FF0000"/>
                </a:solidFill>
              </a:rPr>
              <a:t>kidney </a:t>
            </a:r>
            <a:r>
              <a:rPr lang="en-US" sz="2000" b="1" dirty="0" smtClean="0">
                <a:solidFill>
                  <a:srgbClr val="FF0000"/>
                </a:solidFill>
              </a:rPr>
              <a:t>failure</a:t>
            </a:r>
          </a:p>
          <a:p>
            <a:pPr algn="ctr"/>
            <a:r>
              <a:rPr lang="en-US" sz="2000" b="1" dirty="0" smtClean="0">
                <a:solidFill>
                  <a:srgbClr val="FF0000"/>
                </a:solidFill>
              </a:rPr>
              <a:t>3.Nephrotic </a:t>
            </a:r>
            <a:endParaRPr lang="en-US" sz="2000" b="1" dirty="0">
              <a:solidFill>
                <a:srgbClr val="FF0000"/>
              </a:solidFill>
            </a:endParaRPr>
          </a:p>
          <a:p>
            <a:pPr algn="ctr"/>
            <a:r>
              <a:rPr lang="en-US" sz="2000" b="1" dirty="0" smtClean="0">
                <a:solidFill>
                  <a:srgbClr val="FF0000"/>
                </a:solidFill>
              </a:rPr>
              <a:t>4.Nephritic </a:t>
            </a:r>
            <a:endParaRPr lang="en-US" sz="2000" b="1" dirty="0">
              <a:solidFill>
                <a:srgbClr val="FF0000"/>
              </a:solidFill>
            </a:endParaRPr>
          </a:p>
          <a:p>
            <a:pPr algn="ctr"/>
            <a:r>
              <a:rPr lang="en-US" sz="2000" b="1" dirty="0" smtClean="0">
                <a:solidFill>
                  <a:srgbClr val="FF0000"/>
                </a:solidFill>
              </a:rPr>
              <a:t>5.Hypertension </a:t>
            </a:r>
            <a:endParaRPr lang="en-US" sz="2000" b="1" dirty="0">
              <a:solidFill>
                <a:srgbClr val="FF0000"/>
              </a:solidFill>
            </a:endParaRPr>
          </a:p>
        </p:txBody>
      </p:sp>
    </p:spTree>
    <p:extLst>
      <p:ext uri="{BB962C8B-B14F-4D97-AF65-F5344CB8AC3E}">
        <p14:creationId xmlns:p14="http://schemas.microsoft.com/office/powerpoint/2010/main" val="18838053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8C150B-7462-4CFC-B068-DFC35356683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3A262C10-B19D-45D1-928E-3E09D49A8671}"/>
              </a:ext>
            </a:extLst>
          </p:cNvPr>
          <p:cNvSpPr>
            <a:spLocks noGrp="1"/>
          </p:cNvSpPr>
          <p:nvPr>
            <p:ph sz="half" idx="1"/>
          </p:nvPr>
        </p:nvSpPr>
        <p:spPr>
          <a:xfrm>
            <a:off x="1298447" y="2560320"/>
            <a:ext cx="8802156" cy="3310128"/>
          </a:xfrm>
        </p:spPr>
        <p:txBody>
          <a:bodyPr/>
          <a:lstStyle/>
          <a:p>
            <a:r>
              <a:rPr lang="en-US" dirty="0"/>
              <a:t>The most important causes :</a:t>
            </a:r>
          </a:p>
          <a:p>
            <a:r>
              <a:rPr lang="en-US" dirty="0"/>
              <a:t> post infectious glomerulonephritis </a:t>
            </a:r>
          </a:p>
          <a:p>
            <a:r>
              <a:rPr lang="en-US" dirty="0"/>
              <a:t>IgA nephropathy &gt;&gt; hematuria and minimal proteinuria </a:t>
            </a:r>
          </a:p>
          <a:p>
            <a:endParaRPr lang="en-US" dirty="0"/>
          </a:p>
          <a:p>
            <a:r>
              <a:rPr lang="en-US" dirty="0"/>
              <a:t>The patient comes with : HTN , hematuria , </a:t>
            </a:r>
            <a:r>
              <a:rPr lang="en-US" dirty="0" err="1"/>
              <a:t>uremis</a:t>
            </a:r>
            <a:r>
              <a:rPr lang="en-US" dirty="0"/>
              <a:t> , proteinuria &lt; 3g/24hrs </a:t>
            </a:r>
          </a:p>
        </p:txBody>
      </p:sp>
    </p:spTree>
    <p:extLst>
      <p:ext uri="{BB962C8B-B14F-4D97-AF65-F5344CB8AC3E}">
        <p14:creationId xmlns:p14="http://schemas.microsoft.com/office/powerpoint/2010/main" val="40587322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B1ACDD2A-B0F5-4DCE-87EA-F81FA58F8DCD}"/>
              </a:ext>
            </a:extLst>
          </p:cNvPr>
          <p:cNvSpPr>
            <a:spLocks noGrp="1"/>
          </p:cNvSpPr>
          <p:nvPr>
            <p:ph sz="half" idx="1"/>
          </p:nvPr>
        </p:nvSpPr>
        <p:spPr>
          <a:xfrm>
            <a:off x="1298447" y="2560320"/>
            <a:ext cx="8605207" cy="3310128"/>
          </a:xfrm>
        </p:spPr>
        <p:txBody>
          <a:bodyPr/>
          <a:lstStyle/>
          <a:p>
            <a:r>
              <a:rPr lang="en-US" dirty="0"/>
              <a:t>Red cell casts indicate glomerulonephritis </a:t>
            </a:r>
          </a:p>
          <a:p>
            <a:endParaRPr lang="en-US" dirty="0"/>
          </a:p>
          <a:p>
            <a:r>
              <a:rPr lang="en-US" dirty="0"/>
              <a:t>The gold standard for diagnosis of nephritic and nephrotic is kidney biopsy ( very important ) </a:t>
            </a:r>
          </a:p>
        </p:txBody>
      </p:sp>
    </p:spTree>
    <p:extLst>
      <p:ext uri="{BB962C8B-B14F-4D97-AF65-F5344CB8AC3E}">
        <p14:creationId xmlns:p14="http://schemas.microsoft.com/office/powerpoint/2010/main" val="33710297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0FD80D-16B8-4E9A-B62B-DA7623DA8543}"/>
              </a:ext>
            </a:extLst>
          </p:cNvPr>
          <p:cNvSpPr>
            <a:spLocks noGrp="1"/>
          </p:cNvSpPr>
          <p:nvPr>
            <p:ph type="title"/>
          </p:nvPr>
        </p:nvSpPr>
        <p:spPr/>
        <p:txBody>
          <a:bodyPr>
            <a:normAutofit/>
          </a:bodyPr>
          <a:lstStyle/>
          <a:p>
            <a:r>
              <a:rPr lang="en-US" sz="7200" b="1" dirty="0" smtClean="0">
                <a:solidFill>
                  <a:srgbClr val="FF0000"/>
                </a:solidFill>
              </a:rPr>
              <a:t>5.Hypertension </a:t>
            </a:r>
            <a:endParaRPr lang="en-US" sz="7200" b="1" dirty="0">
              <a:solidFill>
                <a:srgbClr val="FF0000"/>
              </a:solidFill>
            </a:endParaRPr>
          </a:p>
        </p:txBody>
      </p:sp>
    </p:spTree>
    <p:extLst>
      <p:ext uri="{BB962C8B-B14F-4D97-AF65-F5344CB8AC3E}">
        <p14:creationId xmlns:p14="http://schemas.microsoft.com/office/powerpoint/2010/main" val="28703042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0FD80D-16B8-4E9A-B62B-DA7623DA8543}"/>
              </a:ext>
            </a:extLst>
          </p:cNvPr>
          <p:cNvSpPr>
            <a:spLocks noGrp="1"/>
          </p:cNvSpPr>
          <p:nvPr>
            <p:ph type="title"/>
          </p:nvPr>
        </p:nvSpPr>
        <p:spPr/>
        <p:txBody>
          <a:bodyPr/>
          <a:lstStyle/>
          <a:p>
            <a:r>
              <a:rPr lang="en-US" dirty="0"/>
              <a:t>Hypertension </a:t>
            </a:r>
          </a:p>
        </p:txBody>
      </p:sp>
      <p:sp>
        <p:nvSpPr>
          <p:cNvPr id="3" name="Content Placeholder 2">
            <a:extLst>
              <a:ext uri="{FF2B5EF4-FFF2-40B4-BE49-F238E27FC236}">
                <a16:creationId xmlns:a16="http://schemas.microsoft.com/office/drawing/2014/main" xmlns="" id="{A4515150-3E99-4F51-AFD5-43484033D7E9}"/>
              </a:ext>
            </a:extLst>
          </p:cNvPr>
          <p:cNvSpPr>
            <a:spLocks noGrp="1"/>
          </p:cNvSpPr>
          <p:nvPr>
            <p:ph sz="half" idx="1"/>
          </p:nvPr>
        </p:nvSpPr>
        <p:spPr>
          <a:xfrm>
            <a:off x="1298448" y="2560320"/>
            <a:ext cx="9308592" cy="3310128"/>
          </a:xfrm>
        </p:spPr>
        <p:txBody>
          <a:bodyPr>
            <a:normAutofit lnSpcReduction="10000"/>
          </a:bodyPr>
          <a:lstStyle/>
          <a:p>
            <a:r>
              <a:rPr lang="en-US" dirty="0"/>
              <a:t>The most common cause is renal </a:t>
            </a:r>
          </a:p>
          <a:p>
            <a:endParaRPr lang="en-US" dirty="0"/>
          </a:p>
          <a:p>
            <a:r>
              <a:rPr lang="en-US" dirty="0"/>
              <a:t>Isolated systolic HTN &gt;&gt; aortic stenosis </a:t>
            </a:r>
          </a:p>
          <a:p>
            <a:r>
              <a:rPr lang="en-US" dirty="0"/>
              <a:t>Renal artery stenosis &gt;&gt; the most common cause of 2ry HTN </a:t>
            </a:r>
          </a:p>
          <a:p>
            <a:r>
              <a:rPr lang="en-US" dirty="0"/>
              <a:t>In 2ry HTN : - the patient age &lt; 30 year old </a:t>
            </a:r>
          </a:p>
          <a:p>
            <a:r>
              <a:rPr lang="en-US" dirty="0"/>
              <a:t>                       -severity : unresponsive , refractory to hypertensive drug </a:t>
            </a:r>
          </a:p>
          <a:p>
            <a:r>
              <a:rPr lang="en-US" dirty="0"/>
              <a:t>                       - usually has obstructive sleep apnea </a:t>
            </a:r>
          </a:p>
        </p:txBody>
      </p:sp>
    </p:spTree>
    <p:extLst>
      <p:ext uri="{BB962C8B-B14F-4D97-AF65-F5344CB8AC3E}">
        <p14:creationId xmlns:p14="http://schemas.microsoft.com/office/powerpoint/2010/main" val="38544251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1780" y="1864057"/>
            <a:ext cx="10363200" cy="1470025"/>
          </a:xfrm>
        </p:spPr>
        <p:txBody>
          <a:bodyPr>
            <a:normAutofit fontScale="90000"/>
          </a:bodyPr>
          <a:lstStyle/>
          <a:p>
            <a:r>
              <a:rPr lang="en-US" sz="6000" b="1" dirty="0" smtClean="0"/>
              <a:t>Dr. </a:t>
            </a:r>
            <a:r>
              <a:rPr lang="en-US" sz="6000" b="1" dirty="0" err="1" smtClean="0"/>
              <a:t>Mdallal’s</a:t>
            </a:r>
            <a:r>
              <a:rPr lang="en-US" sz="6000" b="1" dirty="0" smtClean="0"/>
              <a:t> </a:t>
            </a:r>
            <a:br>
              <a:rPr lang="en-US" sz="6000" b="1" dirty="0" smtClean="0"/>
            </a:br>
            <a:r>
              <a:rPr lang="en-US" sz="6000" b="1" dirty="0" smtClean="0"/>
              <a:t>6</a:t>
            </a:r>
            <a:r>
              <a:rPr lang="en-US" sz="6000" b="1" baseline="30000" dirty="0" smtClean="0"/>
              <a:t>th</a:t>
            </a:r>
            <a:r>
              <a:rPr lang="en-US" sz="6000" b="1" dirty="0" smtClean="0"/>
              <a:t> year Seminars </a:t>
            </a:r>
            <a:endParaRPr lang="en-US" sz="6000" b="1" dirty="0"/>
          </a:p>
        </p:txBody>
      </p:sp>
      <p:sp>
        <p:nvSpPr>
          <p:cNvPr id="5" name="TextBox 4"/>
          <p:cNvSpPr txBox="1"/>
          <p:nvPr/>
        </p:nvSpPr>
        <p:spPr>
          <a:xfrm>
            <a:off x="4540155" y="3484619"/>
            <a:ext cx="3184478" cy="1938992"/>
          </a:xfrm>
          <a:prstGeom prst="rect">
            <a:avLst/>
          </a:prstGeom>
          <a:noFill/>
        </p:spPr>
        <p:txBody>
          <a:bodyPr wrap="square" rtlCol="0">
            <a:spAutoFit/>
          </a:bodyPr>
          <a:lstStyle/>
          <a:p>
            <a:pPr algn="ctr"/>
            <a:r>
              <a:rPr lang="en-US" sz="2000" b="1" dirty="0" smtClean="0">
                <a:solidFill>
                  <a:srgbClr val="FF0000"/>
                </a:solidFill>
              </a:rPr>
              <a:t>1.PUD </a:t>
            </a:r>
          </a:p>
          <a:p>
            <a:pPr algn="ctr"/>
            <a:r>
              <a:rPr lang="en-US" sz="2000" b="1" dirty="0" smtClean="0">
                <a:solidFill>
                  <a:srgbClr val="FF0000"/>
                </a:solidFill>
              </a:rPr>
              <a:t>2.Chronic liver disease </a:t>
            </a:r>
          </a:p>
          <a:p>
            <a:pPr algn="ctr"/>
            <a:r>
              <a:rPr lang="en-US" sz="2000" b="1" dirty="0" smtClean="0">
                <a:solidFill>
                  <a:srgbClr val="FF0000"/>
                </a:solidFill>
              </a:rPr>
              <a:t>3.Portal HTN </a:t>
            </a:r>
          </a:p>
          <a:p>
            <a:pPr algn="ctr"/>
            <a:r>
              <a:rPr lang="en-US" sz="2000" b="1" dirty="0" smtClean="0">
                <a:solidFill>
                  <a:srgbClr val="FF0000"/>
                </a:solidFill>
              </a:rPr>
              <a:t>4.UGIB </a:t>
            </a:r>
          </a:p>
          <a:p>
            <a:pPr algn="ctr"/>
            <a:r>
              <a:rPr lang="en-US" sz="2000" b="1" dirty="0" smtClean="0">
                <a:solidFill>
                  <a:srgbClr val="FF0000"/>
                </a:solidFill>
              </a:rPr>
              <a:t>5.Electrolytes </a:t>
            </a:r>
          </a:p>
          <a:p>
            <a:pPr algn="ctr"/>
            <a:r>
              <a:rPr lang="en-US" sz="2000" b="1" dirty="0" smtClean="0">
                <a:solidFill>
                  <a:srgbClr val="FF0000"/>
                </a:solidFill>
              </a:rPr>
              <a:t>6. 2ry HTN</a:t>
            </a:r>
          </a:p>
        </p:txBody>
      </p:sp>
      <p:sp>
        <p:nvSpPr>
          <p:cNvPr id="3" name="مربع نص 2"/>
          <p:cNvSpPr txBox="1"/>
          <p:nvPr/>
        </p:nvSpPr>
        <p:spPr>
          <a:xfrm>
            <a:off x="1528550" y="5595581"/>
            <a:ext cx="8925636" cy="1200329"/>
          </a:xfrm>
          <a:prstGeom prst="rect">
            <a:avLst/>
          </a:prstGeom>
          <a:noFill/>
        </p:spPr>
        <p:txBody>
          <a:bodyPr wrap="square" rtlCol="1">
            <a:spAutoFit/>
          </a:bodyPr>
          <a:lstStyle/>
          <a:p>
            <a:pPr algn="ctr" rtl="1"/>
            <a:r>
              <a:rPr lang="ar-SA" sz="3600" b="1" dirty="0">
                <a:solidFill>
                  <a:srgbClr val="FF0000"/>
                </a:solidFill>
                <a:latin typeface="Arabic Typesetting" panose="03020402040406030203" pitchFamily="66" charset="-78"/>
                <a:cs typeface="Arabic Typesetting" panose="03020402040406030203" pitchFamily="66" charset="-78"/>
              </a:rPr>
              <a:t>(أهم الملاحظات اللي ركز عليهم </a:t>
            </a:r>
            <a:r>
              <a:rPr lang="ar-SA" sz="3600" b="1" dirty="0" err="1">
                <a:solidFill>
                  <a:srgbClr val="FF0000"/>
                </a:solidFill>
                <a:latin typeface="Arabic Typesetting" panose="03020402040406030203" pitchFamily="66" charset="-78"/>
                <a:cs typeface="Arabic Typesetting" panose="03020402040406030203" pitchFamily="66" charset="-78"/>
              </a:rPr>
              <a:t>بسمناراته</a:t>
            </a:r>
            <a:r>
              <a:rPr lang="ar-SA" sz="3600" b="1" dirty="0">
                <a:solidFill>
                  <a:srgbClr val="FF0000"/>
                </a:solidFill>
                <a:latin typeface="Arabic Typesetting" panose="03020402040406030203" pitchFamily="66" charset="-78"/>
                <a:cs typeface="Arabic Typesetting" panose="03020402040406030203" pitchFamily="66" charset="-78"/>
              </a:rPr>
              <a:t> وتقريباً حكى انه بس من </a:t>
            </a:r>
            <a:r>
              <a:rPr lang="ar-SA" sz="3600" b="1" dirty="0" err="1">
                <a:solidFill>
                  <a:srgbClr val="FF0000"/>
                </a:solidFill>
                <a:latin typeface="Arabic Typesetting" panose="03020402040406030203" pitchFamily="66" charset="-78"/>
                <a:cs typeface="Arabic Typesetting" panose="03020402040406030203" pitchFamily="66" charset="-78"/>
              </a:rPr>
              <a:t>هدول</a:t>
            </a:r>
            <a:r>
              <a:rPr lang="ar-SA" sz="3600" b="1" dirty="0">
                <a:solidFill>
                  <a:srgbClr val="FF0000"/>
                </a:solidFill>
                <a:latin typeface="Arabic Typesetting" panose="03020402040406030203" pitchFamily="66" charset="-78"/>
                <a:cs typeface="Arabic Typesetting" panose="03020402040406030203" pitchFamily="66" charset="-78"/>
              </a:rPr>
              <a:t> </a:t>
            </a:r>
            <a:r>
              <a:rPr lang="ar-SA" sz="3600" b="1" dirty="0" err="1">
                <a:solidFill>
                  <a:srgbClr val="FF0000"/>
                </a:solidFill>
                <a:latin typeface="Arabic Typesetting" panose="03020402040406030203" pitchFamily="66" charset="-78"/>
                <a:cs typeface="Arabic Typesetting" panose="03020402040406030203" pitchFamily="66" charset="-78"/>
              </a:rPr>
              <a:t>السلايدات</a:t>
            </a:r>
            <a:r>
              <a:rPr lang="ar-SA" sz="3600" b="1" dirty="0">
                <a:solidFill>
                  <a:srgbClr val="FF0000"/>
                </a:solidFill>
                <a:latin typeface="Arabic Typesetting" panose="03020402040406030203" pitchFamily="66" charset="-78"/>
                <a:cs typeface="Arabic Typesetting" panose="03020402040406030203" pitchFamily="66" charset="-78"/>
              </a:rPr>
              <a:t> رح تكون </a:t>
            </a:r>
            <a:r>
              <a:rPr lang="ar-SA" sz="3600" b="1" dirty="0" err="1">
                <a:solidFill>
                  <a:srgbClr val="FF0000"/>
                </a:solidFill>
                <a:latin typeface="Arabic Typesetting" panose="03020402040406030203" pitchFamily="66" charset="-78"/>
                <a:cs typeface="Arabic Typesetting" panose="03020402040406030203" pitchFamily="66" charset="-78"/>
              </a:rPr>
              <a:t>الاسئلة,يعني</a:t>
            </a:r>
            <a:r>
              <a:rPr lang="ar-SA" sz="3600" b="1" dirty="0">
                <a:solidFill>
                  <a:srgbClr val="FF0000"/>
                </a:solidFill>
                <a:latin typeface="Arabic Typesetting" panose="03020402040406030203" pitchFamily="66" charset="-78"/>
                <a:cs typeface="Arabic Typesetting" panose="03020402040406030203" pitchFamily="66" charset="-78"/>
              </a:rPr>
              <a:t> بمعنى آخر دراسة </a:t>
            </a:r>
            <a:r>
              <a:rPr lang="ar-SA" sz="3600" b="1" dirty="0" err="1">
                <a:solidFill>
                  <a:srgbClr val="FF0000"/>
                </a:solidFill>
                <a:latin typeface="Arabic Typesetting" panose="03020402040406030203" pitchFamily="66" charset="-78"/>
                <a:cs typeface="Arabic Typesetting" panose="03020402040406030203" pitchFamily="66" charset="-78"/>
              </a:rPr>
              <a:t>هدول</a:t>
            </a:r>
            <a:r>
              <a:rPr lang="ar-SA" sz="3600" b="1" dirty="0">
                <a:solidFill>
                  <a:srgbClr val="FF0000"/>
                </a:solidFill>
                <a:latin typeface="Arabic Typesetting" panose="03020402040406030203" pitchFamily="66" charset="-78"/>
                <a:cs typeface="Arabic Typesetting" panose="03020402040406030203" pitchFamily="66" charset="-78"/>
              </a:rPr>
              <a:t> كافيين) </a:t>
            </a:r>
            <a:endParaRPr lang="ar-JO" sz="3600" b="1" dirty="0">
              <a:solidFill>
                <a:srgbClr val="FF0000"/>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12210024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200" y="2895600"/>
            <a:ext cx="10972800" cy="1143000"/>
          </a:xfrm>
        </p:spPr>
        <p:txBody>
          <a:bodyPr/>
          <a:lstStyle/>
          <a:p>
            <a:r>
              <a:rPr lang="en-US" b="1" dirty="0" smtClean="0">
                <a:solidFill>
                  <a:srgbClr val="FF0000"/>
                </a:solidFill>
              </a:rPr>
              <a:t>1.Peptic ulcer disease </a:t>
            </a:r>
            <a:endParaRPr lang="en-US" b="1" dirty="0">
              <a:solidFill>
                <a:srgbClr val="FF0000"/>
              </a:solidFill>
            </a:endParaRPr>
          </a:p>
        </p:txBody>
      </p:sp>
    </p:spTree>
    <p:extLst>
      <p:ext uri="{BB962C8B-B14F-4D97-AF65-F5344CB8AC3E}">
        <p14:creationId xmlns:p14="http://schemas.microsoft.com/office/powerpoint/2010/main" val="15819328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1.Peptic ulcer disease </a:t>
            </a:r>
            <a:endParaRPr lang="en-US" b="1" dirty="0">
              <a:solidFill>
                <a:srgbClr val="FF0000"/>
              </a:solidFill>
            </a:endParaRPr>
          </a:p>
        </p:txBody>
      </p:sp>
      <p:sp>
        <p:nvSpPr>
          <p:cNvPr id="3" name="Content Placeholder 2"/>
          <p:cNvSpPr>
            <a:spLocks noGrp="1"/>
          </p:cNvSpPr>
          <p:nvPr>
            <p:ph idx="1"/>
          </p:nvPr>
        </p:nvSpPr>
        <p:spPr/>
        <p:txBody>
          <a:bodyPr>
            <a:normAutofit/>
          </a:bodyPr>
          <a:lstStyle/>
          <a:p>
            <a:r>
              <a:rPr lang="en-US" dirty="0" smtClean="0"/>
              <a:t>Management : </a:t>
            </a:r>
          </a:p>
          <a:p>
            <a:r>
              <a:rPr lang="en-US" dirty="0" smtClean="0"/>
              <a:t> For initial therapy, triple therapy (PPI, amoxicillin and clarithromycin) for 10 days to 2 weeks.</a:t>
            </a:r>
          </a:p>
          <a:p>
            <a:r>
              <a:rPr lang="en-US" dirty="0" smtClean="0"/>
              <a:t> For retreatment, quadruple therapy (PPI, bismuth subsalicylate , metronidazole, and tetracycline).</a:t>
            </a:r>
            <a:endParaRPr lang="ar-SA" dirty="0" smtClean="0"/>
          </a:p>
          <a:p>
            <a:r>
              <a:rPr lang="en-US" b="1" dirty="0" smtClean="0">
                <a:solidFill>
                  <a:srgbClr val="FF0000"/>
                </a:solidFill>
              </a:rPr>
              <a:t>Drug doses are not important </a:t>
            </a:r>
          </a:p>
          <a:p>
            <a:pPr marL="0" indent="0">
              <a:buNone/>
            </a:pPr>
            <a:endParaRPr lang="en-US" dirty="0"/>
          </a:p>
        </p:txBody>
      </p:sp>
    </p:spTree>
    <p:extLst>
      <p:ext uri="{BB962C8B-B14F-4D97-AF65-F5344CB8AC3E}">
        <p14:creationId xmlns:p14="http://schemas.microsoft.com/office/powerpoint/2010/main" val="33480654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685801"/>
            <a:ext cx="10972800" cy="5440363"/>
          </a:xfrm>
        </p:spPr>
        <p:txBody>
          <a:bodyPr>
            <a:normAutofit/>
          </a:bodyPr>
          <a:lstStyle/>
          <a:p>
            <a:pPr marL="0" indent="0">
              <a:buNone/>
            </a:pPr>
            <a:r>
              <a:rPr lang="en-US" dirty="0" smtClean="0"/>
              <a:t>- If H. pylori test is positive, begin eradication therapy with either triple or quadruple therapy. Also begin acid suppression with antacids, an H2 blocker, or a PPI.</a:t>
            </a:r>
          </a:p>
          <a:p>
            <a:endParaRPr lang="en-US" dirty="0" smtClean="0"/>
          </a:p>
          <a:p>
            <a:pPr marL="0" indent="0">
              <a:buNone/>
            </a:pPr>
            <a:r>
              <a:rPr lang="en-US" dirty="0" smtClean="0"/>
              <a:t>- If the patient has an active NSAID-induced ulcer, stop NSAID use (may switch to acetaminophen). Also begin with either a PPI or misoprostol . Continue for 4 to 8 weeks, depending on severity. Treat the H. pylori infection as above if present.</a:t>
            </a:r>
          </a:p>
          <a:p>
            <a:endParaRPr lang="en-US" dirty="0"/>
          </a:p>
        </p:txBody>
      </p:sp>
    </p:spTree>
    <p:extLst>
      <p:ext uri="{BB962C8B-B14F-4D97-AF65-F5344CB8AC3E}">
        <p14:creationId xmlns:p14="http://schemas.microsoft.com/office/powerpoint/2010/main" val="24500269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685801"/>
            <a:ext cx="10972800" cy="5440363"/>
          </a:xfrm>
        </p:spPr>
        <p:txBody>
          <a:bodyPr/>
          <a:lstStyle/>
          <a:p>
            <a:r>
              <a:rPr lang="en-US" dirty="0" smtClean="0"/>
              <a:t>Reinfection is very uncommon (1%) in developed countries</a:t>
            </a:r>
          </a:p>
          <a:p>
            <a:r>
              <a:rPr lang="en-US" dirty="0" smtClean="0"/>
              <a:t>In developing countries reinfection is more common : </a:t>
            </a:r>
          </a:p>
          <a:p>
            <a:r>
              <a:rPr lang="en-US" dirty="0" smtClean="0"/>
              <a:t> - </a:t>
            </a:r>
            <a:r>
              <a:rPr lang="en-US" b="1" dirty="0" smtClean="0">
                <a:solidFill>
                  <a:srgbClr val="FF0000"/>
                </a:solidFill>
              </a:rPr>
              <a:t>as compliance with treatment may be poor</a:t>
            </a:r>
          </a:p>
          <a:p>
            <a:r>
              <a:rPr lang="en-US" dirty="0" smtClean="0"/>
              <a:t> - metronidazole resistance is high (&gt; 50%)</a:t>
            </a:r>
          </a:p>
          <a:p>
            <a:pPr marL="0" indent="0">
              <a:buNone/>
            </a:pPr>
            <a:r>
              <a:rPr lang="en-US" b="1" dirty="0" smtClean="0">
                <a:solidFill>
                  <a:srgbClr val="FF0000"/>
                </a:solidFill>
              </a:rPr>
              <a:t>The most common cause of </a:t>
            </a:r>
            <a:r>
              <a:rPr lang="en-US" b="1" dirty="0" err="1" smtClean="0">
                <a:solidFill>
                  <a:srgbClr val="FF0000"/>
                </a:solidFill>
              </a:rPr>
              <a:t>H.pylori</a:t>
            </a:r>
            <a:r>
              <a:rPr lang="en-US" b="1" dirty="0" smtClean="0">
                <a:solidFill>
                  <a:srgbClr val="FF0000"/>
                </a:solidFill>
              </a:rPr>
              <a:t> management failure is : non compliance </a:t>
            </a:r>
          </a:p>
          <a:p>
            <a:endParaRPr lang="en-US" dirty="0"/>
          </a:p>
        </p:txBody>
      </p:sp>
    </p:spTree>
    <p:extLst>
      <p:ext uri="{BB962C8B-B14F-4D97-AF65-F5344CB8AC3E}">
        <p14:creationId xmlns:p14="http://schemas.microsoft.com/office/powerpoint/2010/main" val="1854236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04800"/>
            <a:ext cx="11582400" cy="6172200"/>
          </a:xfrm>
        </p:spPr>
        <p:txBody>
          <a:bodyPr>
            <a:normAutofit/>
          </a:bodyPr>
          <a:lstStyle/>
          <a:p>
            <a:pPr marL="0" indent="0">
              <a:buNone/>
            </a:pPr>
            <a:r>
              <a:rPr lang="en-US" dirty="0" smtClean="0"/>
              <a:t>-</a:t>
            </a:r>
            <a:r>
              <a:rPr lang="en-US" b="1" dirty="0" smtClean="0">
                <a:solidFill>
                  <a:srgbClr val="FF0000"/>
                </a:solidFill>
              </a:rPr>
              <a:t>Complications of PUD : </a:t>
            </a:r>
          </a:p>
          <a:p>
            <a:pPr marL="0" indent="0">
              <a:buNone/>
            </a:pPr>
            <a:r>
              <a:rPr lang="en-US" dirty="0" smtClean="0"/>
              <a:t>1. Hemorrhage</a:t>
            </a:r>
          </a:p>
          <a:p>
            <a:pPr marL="0" indent="0">
              <a:buNone/>
            </a:pPr>
            <a:r>
              <a:rPr lang="en-US" dirty="0" smtClean="0"/>
              <a:t>2. Perforation: The frequency of perforation of peptic ulceration is decreasing, DUs perforate more commonly than GUs, usually into the peritoneal cavity. Surgery is usually performed to close the perforation and drain the abdomen</a:t>
            </a:r>
          </a:p>
          <a:p>
            <a:pPr marL="0" indent="0">
              <a:buNone/>
            </a:pPr>
            <a:r>
              <a:rPr lang="en-US" dirty="0" smtClean="0"/>
              <a:t>3. Gastric outlet obstruction: The obstruction may be </a:t>
            </a:r>
            <a:r>
              <a:rPr lang="en-US" dirty="0" err="1" smtClean="0"/>
              <a:t>prepyloric</a:t>
            </a:r>
            <a:r>
              <a:rPr lang="en-US" dirty="0" smtClean="0"/>
              <a:t>, pyloric or duodenal. The obstruction occurs either because of an active ulcer with surrounding edema or because the healing of an ulcer has been followed by scarring. </a:t>
            </a:r>
          </a:p>
          <a:p>
            <a:endParaRPr lang="en-US" dirty="0"/>
          </a:p>
        </p:txBody>
      </p:sp>
    </p:spTree>
    <p:extLst>
      <p:ext uri="{BB962C8B-B14F-4D97-AF65-F5344CB8AC3E}">
        <p14:creationId xmlns:p14="http://schemas.microsoft.com/office/powerpoint/2010/main" val="26920076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29B4D5-C553-4399-AEC5-CCBCD06D323F}"/>
              </a:ext>
            </a:extLst>
          </p:cNvPr>
          <p:cNvSpPr>
            <a:spLocks noGrp="1"/>
          </p:cNvSpPr>
          <p:nvPr>
            <p:ph type="ctrTitle"/>
          </p:nvPr>
        </p:nvSpPr>
        <p:spPr>
          <a:xfrm>
            <a:off x="1524000" y="1651378"/>
            <a:ext cx="9144000" cy="986387"/>
          </a:xfrm>
        </p:spPr>
        <p:txBody>
          <a:bodyPr/>
          <a:lstStyle/>
          <a:p>
            <a:r>
              <a:rPr lang="en-US" b="1" dirty="0" smtClean="0">
                <a:solidFill>
                  <a:srgbClr val="FF0000"/>
                </a:solidFill>
              </a:rPr>
              <a:t>1.Acute </a:t>
            </a:r>
            <a:r>
              <a:rPr lang="en-US" b="1" dirty="0">
                <a:solidFill>
                  <a:srgbClr val="FF0000"/>
                </a:solidFill>
              </a:rPr>
              <a:t>kidney failure</a:t>
            </a:r>
          </a:p>
        </p:txBody>
      </p:sp>
      <p:sp>
        <p:nvSpPr>
          <p:cNvPr id="3" name="Subtitle 2">
            <a:extLst>
              <a:ext uri="{FF2B5EF4-FFF2-40B4-BE49-F238E27FC236}">
                <a16:creationId xmlns:a16="http://schemas.microsoft.com/office/drawing/2014/main" xmlns="" id="{C34CD221-5210-41C8-B2D5-6114580DF1AD}"/>
              </a:ext>
            </a:extLst>
          </p:cNvPr>
          <p:cNvSpPr>
            <a:spLocks noGrp="1"/>
          </p:cNvSpPr>
          <p:nvPr>
            <p:ph type="subTitle" idx="1"/>
          </p:nvPr>
        </p:nvSpPr>
        <p:spPr/>
        <p:txBody>
          <a:bodyPr/>
          <a:lstStyle/>
          <a:p>
            <a:r>
              <a:rPr lang="en-US" dirty="0"/>
              <a:t>Acute deterioration of kidney function within hours or days </a:t>
            </a:r>
          </a:p>
        </p:txBody>
      </p:sp>
    </p:spTree>
    <p:extLst>
      <p:ext uri="{BB962C8B-B14F-4D97-AF65-F5344CB8AC3E}">
        <p14:creationId xmlns:p14="http://schemas.microsoft.com/office/powerpoint/2010/main" val="40365653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81001"/>
            <a:ext cx="10972800" cy="5745163"/>
          </a:xfrm>
        </p:spPr>
        <p:txBody>
          <a:bodyPr/>
          <a:lstStyle/>
          <a:p>
            <a:r>
              <a:rPr lang="en-US" b="1" dirty="0" smtClean="0">
                <a:solidFill>
                  <a:srgbClr val="FF0000"/>
                </a:solidFill>
              </a:rPr>
              <a:t>Indications of surgical management in PUD </a:t>
            </a:r>
            <a:r>
              <a:rPr lang="en-US" dirty="0" smtClean="0"/>
              <a:t>: </a:t>
            </a:r>
          </a:p>
          <a:p>
            <a:pPr marL="0" indent="0">
              <a:buNone/>
            </a:pPr>
            <a:endParaRPr lang="en-US" dirty="0" smtClean="0"/>
          </a:p>
          <a:p>
            <a:r>
              <a:rPr lang="en-US" dirty="0" smtClean="0"/>
              <a:t>recurrent uncontrolled hemorrhage  </a:t>
            </a:r>
          </a:p>
          <a:p>
            <a:r>
              <a:rPr lang="en-US" dirty="0" smtClean="0"/>
              <a:t>Perforation</a:t>
            </a:r>
          </a:p>
          <a:p>
            <a:r>
              <a:rPr lang="en-US" dirty="0" smtClean="0"/>
              <a:t>Gastric outlet obstruction</a:t>
            </a:r>
          </a:p>
          <a:p>
            <a:r>
              <a:rPr lang="en-US" dirty="0" smtClean="0"/>
              <a:t>Persistent ulceration despite adequate medical therapy</a:t>
            </a:r>
          </a:p>
          <a:p>
            <a:r>
              <a:rPr lang="en-US" dirty="0" smtClean="0"/>
              <a:t>Recurrent ulcer following gastric surgery </a:t>
            </a:r>
          </a:p>
          <a:p>
            <a:endParaRPr lang="en-US" dirty="0" smtClean="0"/>
          </a:p>
          <a:p>
            <a:endParaRPr lang="en-US" dirty="0"/>
          </a:p>
        </p:txBody>
      </p:sp>
    </p:spTree>
    <p:extLst>
      <p:ext uri="{BB962C8B-B14F-4D97-AF65-F5344CB8AC3E}">
        <p14:creationId xmlns:p14="http://schemas.microsoft.com/office/powerpoint/2010/main" val="28089099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819400"/>
            <a:ext cx="10972800" cy="1143000"/>
          </a:xfrm>
        </p:spPr>
        <p:txBody>
          <a:bodyPr/>
          <a:lstStyle/>
          <a:p>
            <a:r>
              <a:rPr lang="en-US" b="1" dirty="0" smtClean="0">
                <a:solidFill>
                  <a:srgbClr val="FF0000"/>
                </a:solidFill>
              </a:rPr>
              <a:t>3.Chronic liver disease </a:t>
            </a:r>
            <a:endParaRPr lang="en-US" b="1" dirty="0">
              <a:solidFill>
                <a:srgbClr val="FF0000"/>
              </a:solidFill>
            </a:endParaRPr>
          </a:p>
        </p:txBody>
      </p:sp>
    </p:spTree>
    <p:extLst>
      <p:ext uri="{BB962C8B-B14F-4D97-AF65-F5344CB8AC3E}">
        <p14:creationId xmlns:p14="http://schemas.microsoft.com/office/powerpoint/2010/main" val="41761470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2.Chronic liver disease </a:t>
            </a:r>
            <a:endParaRPr lang="en-US" b="1" dirty="0">
              <a:solidFill>
                <a:srgbClr val="FF0000"/>
              </a:solidFill>
            </a:endParaRPr>
          </a:p>
        </p:txBody>
      </p:sp>
      <p:sp>
        <p:nvSpPr>
          <p:cNvPr id="3" name="Content Placeholder 2"/>
          <p:cNvSpPr>
            <a:spLocks noGrp="1"/>
          </p:cNvSpPr>
          <p:nvPr>
            <p:ph idx="1"/>
          </p:nvPr>
        </p:nvSpPr>
        <p:spPr/>
        <p:txBody>
          <a:bodyPr/>
          <a:lstStyle/>
          <a:p>
            <a:r>
              <a:rPr lang="en-US" dirty="0" smtClean="0"/>
              <a:t>Alcohol is the most common cause of cirrhosis in the West, but viral infection is the most common cause world-wide. </a:t>
            </a:r>
          </a:p>
          <a:p>
            <a:endParaRPr lang="en-US" dirty="0" smtClean="0"/>
          </a:p>
          <a:p>
            <a:endParaRPr lang="en-US" dirty="0"/>
          </a:p>
        </p:txBody>
      </p:sp>
    </p:spTree>
    <p:extLst>
      <p:ext uri="{BB962C8B-B14F-4D97-AF65-F5344CB8AC3E}">
        <p14:creationId xmlns:p14="http://schemas.microsoft.com/office/powerpoint/2010/main" val="20940973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609601"/>
            <a:ext cx="10972800" cy="5516563"/>
          </a:xfrm>
        </p:spPr>
        <p:txBody>
          <a:bodyPr>
            <a:normAutofit fontScale="77500" lnSpcReduction="20000"/>
          </a:bodyPr>
          <a:lstStyle/>
          <a:p>
            <a:r>
              <a:rPr lang="en-US" sz="6200" b="1" dirty="0" smtClean="0">
                <a:solidFill>
                  <a:srgbClr val="FF0000"/>
                </a:solidFill>
              </a:rPr>
              <a:t>Complications of cirrhosis : </a:t>
            </a:r>
          </a:p>
          <a:p>
            <a:endParaRPr lang="en-US" dirty="0" smtClean="0"/>
          </a:p>
          <a:p>
            <a:r>
              <a:rPr lang="en-US" dirty="0" smtClean="0"/>
              <a:t>Portal hypertension</a:t>
            </a:r>
          </a:p>
          <a:p>
            <a:r>
              <a:rPr lang="en-US" dirty="0" smtClean="0"/>
              <a:t>Gastric and esophageal </a:t>
            </a:r>
            <a:r>
              <a:rPr lang="en-US" dirty="0" err="1" smtClean="0"/>
              <a:t>varices</a:t>
            </a:r>
            <a:r>
              <a:rPr lang="en-US" dirty="0" smtClean="0"/>
              <a:t> </a:t>
            </a:r>
          </a:p>
          <a:p>
            <a:r>
              <a:rPr lang="en-US" dirty="0" smtClean="0"/>
              <a:t>Rectal </a:t>
            </a:r>
            <a:r>
              <a:rPr lang="en-US" dirty="0" err="1" smtClean="0"/>
              <a:t>homorroids</a:t>
            </a:r>
            <a:r>
              <a:rPr lang="en-US" dirty="0" smtClean="0"/>
              <a:t> </a:t>
            </a:r>
          </a:p>
          <a:p>
            <a:r>
              <a:rPr lang="en-US" dirty="0" smtClean="0"/>
              <a:t>Caput medusa </a:t>
            </a:r>
          </a:p>
          <a:p>
            <a:r>
              <a:rPr lang="en-US" dirty="0" smtClean="0"/>
              <a:t>Ascites</a:t>
            </a:r>
          </a:p>
          <a:p>
            <a:r>
              <a:rPr lang="en-US" dirty="0" err="1" smtClean="0"/>
              <a:t>Portosystemic</a:t>
            </a:r>
            <a:r>
              <a:rPr lang="en-US" dirty="0" smtClean="0"/>
              <a:t> encephalopathy</a:t>
            </a:r>
          </a:p>
          <a:p>
            <a:r>
              <a:rPr lang="en-US" dirty="0" smtClean="0"/>
              <a:t>Spontaneous bacterial peritonitis</a:t>
            </a:r>
          </a:p>
          <a:p>
            <a:r>
              <a:rPr lang="en-US" b="1" dirty="0" smtClean="0">
                <a:solidFill>
                  <a:srgbClr val="FF0000"/>
                </a:solidFill>
              </a:rPr>
              <a:t>type 2 </a:t>
            </a:r>
            <a:r>
              <a:rPr lang="en-US" b="1" dirty="0" err="1" smtClean="0">
                <a:solidFill>
                  <a:srgbClr val="FF0000"/>
                </a:solidFill>
              </a:rPr>
              <a:t>hepatorenal</a:t>
            </a:r>
            <a:r>
              <a:rPr lang="en-US" b="1" dirty="0" smtClean="0">
                <a:solidFill>
                  <a:srgbClr val="FF0000"/>
                </a:solidFill>
              </a:rPr>
              <a:t> syndrome which is associated with ascites that does not improve with standard diuretic medications.(there are 2 types of </a:t>
            </a:r>
            <a:r>
              <a:rPr lang="en-US" b="1" dirty="0" err="1" smtClean="0">
                <a:solidFill>
                  <a:srgbClr val="FF0000"/>
                </a:solidFill>
              </a:rPr>
              <a:t>hepatorenal</a:t>
            </a:r>
            <a:r>
              <a:rPr lang="en-US" b="1" dirty="0" smtClean="0">
                <a:solidFill>
                  <a:srgbClr val="FF0000"/>
                </a:solidFill>
              </a:rPr>
              <a:t> syndrome ). </a:t>
            </a:r>
          </a:p>
          <a:p>
            <a:r>
              <a:rPr lang="en-US" dirty="0" err="1" smtClean="0"/>
              <a:t>Hepatopulmonary</a:t>
            </a:r>
            <a:r>
              <a:rPr lang="en-US" dirty="0" smtClean="0"/>
              <a:t> syndrome</a:t>
            </a:r>
          </a:p>
          <a:p>
            <a:r>
              <a:rPr lang="en-US" dirty="0" smtClean="0"/>
              <a:t>Primary hepatocellular carcinoma</a:t>
            </a:r>
          </a:p>
          <a:p>
            <a:r>
              <a:rPr lang="en-US" dirty="0" smtClean="0"/>
              <a:t>Hepatic encephalopathy . </a:t>
            </a:r>
          </a:p>
          <a:p>
            <a:endParaRPr lang="en-US" dirty="0"/>
          </a:p>
        </p:txBody>
      </p:sp>
    </p:spTree>
    <p:extLst>
      <p:ext uri="{BB962C8B-B14F-4D97-AF65-F5344CB8AC3E}">
        <p14:creationId xmlns:p14="http://schemas.microsoft.com/office/powerpoint/2010/main" val="16754438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609601"/>
            <a:ext cx="10972800" cy="5516563"/>
          </a:xfrm>
        </p:spPr>
        <p:txBody>
          <a:bodyPr>
            <a:normAutofit/>
          </a:bodyPr>
          <a:lstStyle/>
          <a:p>
            <a:r>
              <a:rPr lang="en-US" b="1" dirty="0" smtClean="0">
                <a:solidFill>
                  <a:srgbClr val="FF0000"/>
                </a:solidFill>
              </a:rPr>
              <a:t>Spontaneous bacterial peritonitis:</a:t>
            </a:r>
          </a:p>
          <a:p>
            <a:pPr marL="0" indent="0">
              <a:buNone/>
            </a:pPr>
            <a:endParaRPr lang="en-US" dirty="0" smtClean="0"/>
          </a:p>
          <a:p>
            <a:pPr marL="0" indent="0">
              <a:buNone/>
            </a:pPr>
            <a:endParaRPr lang="en-US" dirty="0"/>
          </a:p>
          <a:p>
            <a:pPr marL="0" indent="0">
              <a:buNone/>
            </a:pPr>
            <a:endParaRPr lang="en-US" dirty="0" smtClean="0"/>
          </a:p>
          <a:p>
            <a:pPr marL="0" indent="0">
              <a:buNone/>
            </a:pPr>
            <a:r>
              <a:rPr lang="en-US" dirty="0"/>
              <a:t>-</a:t>
            </a:r>
            <a:r>
              <a:rPr lang="en-US" dirty="0" smtClean="0"/>
              <a:t>Almost always seen in the setting of end-stage liver disease</a:t>
            </a:r>
          </a:p>
          <a:p>
            <a:pPr marL="0" indent="0">
              <a:buNone/>
            </a:pPr>
            <a:r>
              <a:rPr lang="en-US" dirty="0" smtClean="0"/>
              <a:t>-</a:t>
            </a:r>
            <a:r>
              <a:rPr lang="en-US" b="1" dirty="0" smtClean="0">
                <a:solidFill>
                  <a:srgbClr val="FF0000"/>
                </a:solidFill>
              </a:rPr>
              <a:t>The diagnosis is established by a positive </a:t>
            </a:r>
            <a:r>
              <a:rPr lang="en-US" b="1" dirty="0" err="1" smtClean="0">
                <a:solidFill>
                  <a:srgbClr val="FF0000"/>
                </a:solidFill>
              </a:rPr>
              <a:t>ascitic</a:t>
            </a:r>
            <a:r>
              <a:rPr lang="en-US" b="1" dirty="0" smtClean="0">
                <a:solidFill>
                  <a:srgbClr val="FF0000"/>
                </a:solidFill>
              </a:rPr>
              <a:t> fluid bacterial culture </a:t>
            </a:r>
          </a:p>
          <a:p>
            <a:pPr marL="0" indent="0">
              <a:buNone/>
            </a:pPr>
            <a:r>
              <a:rPr lang="en-US" b="1" dirty="0" smtClean="0">
                <a:solidFill>
                  <a:srgbClr val="FF0000"/>
                </a:solidFill>
              </a:rPr>
              <a:t>-Elevated </a:t>
            </a:r>
            <a:r>
              <a:rPr lang="en-US" b="1" dirty="0" err="1" smtClean="0">
                <a:solidFill>
                  <a:srgbClr val="FF0000"/>
                </a:solidFill>
              </a:rPr>
              <a:t>ascitic</a:t>
            </a:r>
            <a:r>
              <a:rPr lang="en-US" b="1" dirty="0" smtClean="0">
                <a:solidFill>
                  <a:srgbClr val="FF0000"/>
                </a:solidFill>
              </a:rPr>
              <a:t> fluid absolute </a:t>
            </a:r>
            <a:r>
              <a:rPr lang="en-US" b="1" dirty="0" err="1" smtClean="0">
                <a:solidFill>
                  <a:srgbClr val="FF0000"/>
                </a:solidFill>
              </a:rPr>
              <a:t>polymorphonuclear</a:t>
            </a:r>
            <a:r>
              <a:rPr lang="en-US" b="1" dirty="0" smtClean="0">
                <a:solidFill>
                  <a:srgbClr val="FF0000"/>
                </a:solidFill>
              </a:rPr>
              <a:t> leukocyte (PMN) count ( &gt;250 cells/mm3) </a:t>
            </a:r>
          </a:p>
          <a:p>
            <a:pPr marL="0" indent="0">
              <a:buNone/>
            </a:pPr>
            <a:r>
              <a:rPr lang="en-US" b="1" dirty="0" smtClean="0">
                <a:solidFill>
                  <a:srgbClr val="FF0000"/>
                </a:solidFill>
              </a:rPr>
              <a:t>&gt;50% </a:t>
            </a:r>
            <a:r>
              <a:rPr lang="en-US" b="1" dirty="0" err="1" smtClean="0">
                <a:solidFill>
                  <a:srgbClr val="FF0000"/>
                </a:solidFill>
              </a:rPr>
              <a:t>neutrophilic</a:t>
            </a:r>
            <a:r>
              <a:rPr lang="en-US" b="1" dirty="0" smtClean="0">
                <a:solidFill>
                  <a:srgbClr val="FF0000"/>
                </a:solidFill>
              </a:rPr>
              <a:t> </a:t>
            </a:r>
          </a:p>
          <a:p>
            <a:endParaRPr lang="en-US" b="1" dirty="0">
              <a:solidFill>
                <a:srgbClr val="FF0000"/>
              </a:solidFill>
            </a:endParaRPr>
          </a:p>
        </p:txBody>
      </p:sp>
    </p:spTree>
    <p:extLst>
      <p:ext uri="{BB962C8B-B14F-4D97-AF65-F5344CB8AC3E}">
        <p14:creationId xmlns:p14="http://schemas.microsoft.com/office/powerpoint/2010/main" val="21806679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1200" y="685801"/>
            <a:ext cx="10972800" cy="4525963"/>
          </a:xfrm>
        </p:spPr>
        <p:txBody>
          <a:bodyPr/>
          <a:lstStyle/>
          <a:p>
            <a:r>
              <a:rPr lang="en-US" b="1" dirty="0" smtClean="0">
                <a:solidFill>
                  <a:srgbClr val="FF0000"/>
                </a:solidFill>
              </a:rPr>
              <a:t>Precipitating factors for hepatic encephalopathy :</a:t>
            </a:r>
            <a:br>
              <a:rPr lang="en-US" b="1" dirty="0" smtClean="0">
                <a:solidFill>
                  <a:srgbClr val="FF0000"/>
                </a:solidFill>
              </a:rPr>
            </a:br>
            <a:r>
              <a:rPr lang="en-US" b="1" dirty="0" smtClean="0">
                <a:solidFill>
                  <a:srgbClr val="FF0000"/>
                </a:solidFill>
              </a:rPr>
              <a:t/>
            </a:r>
            <a:br>
              <a:rPr lang="en-US" b="1" dirty="0" smtClean="0">
                <a:solidFill>
                  <a:srgbClr val="FF0000"/>
                </a:solidFill>
              </a:rPr>
            </a:br>
            <a:r>
              <a:rPr lang="en-US" b="1" dirty="0" smtClean="0">
                <a:solidFill>
                  <a:srgbClr val="FF0000"/>
                </a:solidFill>
              </a:rPr>
              <a:t/>
            </a:r>
            <a:br>
              <a:rPr lang="en-US" b="1" dirty="0" smtClean="0">
                <a:solidFill>
                  <a:srgbClr val="FF0000"/>
                </a:solidFill>
              </a:rPr>
            </a:br>
            <a:r>
              <a:rPr lang="en-US" b="1" dirty="0" smtClean="0">
                <a:solidFill>
                  <a:srgbClr val="FF0000"/>
                </a:solidFill>
              </a:rPr>
              <a:t/>
            </a:r>
            <a:br>
              <a:rPr lang="en-US" b="1" dirty="0" smtClean="0">
                <a:solidFill>
                  <a:srgbClr val="FF0000"/>
                </a:solidFill>
              </a:rPr>
            </a:br>
            <a:endParaRPr lang="en-US" b="1" dirty="0" smtClean="0">
              <a:solidFill>
                <a:srgbClr val="FF0000"/>
              </a:solidFill>
            </a:endParaRPr>
          </a:p>
          <a:p>
            <a:r>
              <a:rPr lang="en-US" b="1" dirty="0" err="1" smtClean="0"/>
              <a:t>variceal</a:t>
            </a:r>
            <a:r>
              <a:rPr lang="en-US" b="1" dirty="0" smtClean="0"/>
              <a:t> bleeding</a:t>
            </a:r>
          </a:p>
          <a:p>
            <a:r>
              <a:rPr lang="en-US" b="1" dirty="0" smtClean="0"/>
              <a:t> infection (such as SBP)</a:t>
            </a:r>
          </a:p>
          <a:p>
            <a:r>
              <a:rPr lang="en-US" b="1" dirty="0" smtClean="0"/>
              <a:t>the administration of sedatives</a:t>
            </a:r>
          </a:p>
          <a:p>
            <a:r>
              <a:rPr lang="en-US" b="1" dirty="0" smtClean="0"/>
              <a:t>hypokalemia, and </a:t>
            </a:r>
            <a:r>
              <a:rPr lang="en-US" b="1" dirty="0" err="1" smtClean="0"/>
              <a:t>hyponatremia</a:t>
            </a:r>
            <a:endParaRPr lang="en-US" b="1" dirty="0" smtClean="0"/>
          </a:p>
          <a:p>
            <a:endParaRPr lang="en-US" b="1" dirty="0">
              <a:solidFill>
                <a:srgbClr val="FF0000"/>
              </a:solidFill>
            </a:endParaRPr>
          </a:p>
        </p:txBody>
      </p:sp>
    </p:spTree>
    <p:extLst>
      <p:ext uri="{BB962C8B-B14F-4D97-AF65-F5344CB8AC3E}">
        <p14:creationId xmlns:p14="http://schemas.microsoft.com/office/powerpoint/2010/main" val="1214450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11200" y="76201"/>
            <a:ext cx="10871200" cy="574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283726" y="6419910"/>
            <a:ext cx="7620000" cy="400110"/>
          </a:xfrm>
          <a:prstGeom prst="rect">
            <a:avLst/>
          </a:prstGeom>
          <a:noFill/>
        </p:spPr>
        <p:txBody>
          <a:bodyPr wrap="square" rtlCol="0">
            <a:spAutoFit/>
          </a:bodyPr>
          <a:lstStyle/>
          <a:p>
            <a:pPr algn="ctr"/>
            <a:r>
              <a:rPr lang="en-US" sz="2000" b="1" dirty="0" smtClean="0">
                <a:solidFill>
                  <a:srgbClr val="FF0000"/>
                </a:solidFill>
              </a:rPr>
              <a:t>Just the factors are important without points . </a:t>
            </a:r>
            <a:endParaRPr lang="en-US" sz="2000" b="1" dirty="0">
              <a:solidFill>
                <a:srgbClr val="FF0000"/>
              </a:solidFill>
            </a:endParaRPr>
          </a:p>
        </p:txBody>
      </p:sp>
    </p:spTree>
    <p:extLst>
      <p:ext uri="{BB962C8B-B14F-4D97-AF65-F5344CB8AC3E}">
        <p14:creationId xmlns:p14="http://schemas.microsoft.com/office/powerpoint/2010/main" val="8648602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3.Portal HTN </a:t>
            </a:r>
            <a:endParaRPr lang="en-US" b="1" dirty="0">
              <a:solidFill>
                <a:srgbClr val="FF0000"/>
              </a:solidFill>
            </a:endParaRPr>
          </a:p>
        </p:txBody>
      </p:sp>
      <p:sp>
        <p:nvSpPr>
          <p:cNvPr id="3" name="Content Placeholder 2"/>
          <p:cNvSpPr>
            <a:spLocks noGrp="1"/>
          </p:cNvSpPr>
          <p:nvPr>
            <p:ph idx="1"/>
          </p:nvPr>
        </p:nvSpPr>
        <p:spPr/>
        <p:txBody>
          <a:bodyPr>
            <a:normAutofit fontScale="92500" lnSpcReduction="10000"/>
          </a:bodyPr>
          <a:lstStyle/>
          <a:p>
            <a:r>
              <a:rPr lang="en-US" dirty="0" smtClean="0"/>
              <a:t>Management of acute </a:t>
            </a:r>
            <a:r>
              <a:rPr lang="en-US" dirty="0" err="1" smtClean="0"/>
              <a:t>variceal</a:t>
            </a:r>
            <a:r>
              <a:rPr lang="en-US" dirty="0" smtClean="0"/>
              <a:t> hemorrhage : </a:t>
            </a:r>
          </a:p>
          <a:p>
            <a:pPr marL="0" indent="0">
              <a:buNone/>
            </a:pPr>
            <a:r>
              <a:rPr lang="en-US" b="1" dirty="0" smtClean="0">
                <a:solidFill>
                  <a:srgbClr val="FF0000"/>
                </a:solidFill>
              </a:rPr>
              <a:t>1.Emergent treatment( important in OSCE) </a:t>
            </a:r>
          </a:p>
          <a:p>
            <a:r>
              <a:rPr lang="en-US" dirty="0" smtClean="0"/>
              <a:t>ABC</a:t>
            </a:r>
          </a:p>
          <a:p>
            <a:r>
              <a:rPr lang="en-US" dirty="0" smtClean="0"/>
              <a:t>Volume resuscitation ( IV fluid )</a:t>
            </a:r>
          </a:p>
          <a:p>
            <a:r>
              <a:rPr lang="en-US" dirty="0" smtClean="0"/>
              <a:t>Portal pressure reduction : IV </a:t>
            </a:r>
            <a:r>
              <a:rPr lang="en-US" dirty="0" err="1" smtClean="0"/>
              <a:t>Terlipressin</a:t>
            </a:r>
            <a:endParaRPr lang="en-US" dirty="0" smtClean="0"/>
          </a:p>
          <a:p>
            <a:r>
              <a:rPr lang="en-US" dirty="0" smtClean="0"/>
              <a:t>Prophylaxis antibiotic </a:t>
            </a:r>
          </a:p>
          <a:p>
            <a:r>
              <a:rPr lang="en-US" dirty="0" smtClean="0"/>
              <a:t>Urgent endoscopy </a:t>
            </a:r>
          </a:p>
          <a:p>
            <a:endParaRPr lang="en-US" dirty="0"/>
          </a:p>
        </p:txBody>
      </p:sp>
    </p:spTree>
    <p:extLst>
      <p:ext uri="{BB962C8B-B14F-4D97-AF65-F5344CB8AC3E}">
        <p14:creationId xmlns:p14="http://schemas.microsoft.com/office/powerpoint/2010/main" val="36928761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FF0000"/>
                </a:solidFill>
              </a:rPr>
              <a:t>2.Drug therapy (vasopressin/</a:t>
            </a:r>
            <a:r>
              <a:rPr lang="en-US" b="1" dirty="0" err="1" smtClean="0">
                <a:solidFill>
                  <a:srgbClr val="FF0000"/>
                </a:solidFill>
              </a:rPr>
              <a:t>octreotide</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a:bodyPr>
          <a:lstStyle/>
          <a:p>
            <a:r>
              <a:rPr lang="en-US" dirty="0" smtClean="0"/>
              <a:t>vasoconstrictors reduce portal flow and pressure</a:t>
            </a:r>
          </a:p>
          <a:p>
            <a:r>
              <a:rPr lang="en-US" dirty="0" smtClean="0"/>
              <a:t>should be started early in the treatment of </a:t>
            </a:r>
            <a:r>
              <a:rPr lang="en-US" dirty="0" err="1" smtClean="0"/>
              <a:t>variceal</a:t>
            </a:r>
            <a:r>
              <a:rPr lang="en-US" dirty="0" smtClean="0"/>
              <a:t> </a:t>
            </a:r>
            <a:r>
              <a:rPr lang="en-US" dirty="0" err="1" smtClean="0"/>
              <a:t>haemorrhage</a:t>
            </a:r>
            <a:r>
              <a:rPr lang="en-US" dirty="0" smtClean="0"/>
              <a:t>.</a:t>
            </a:r>
          </a:p>
          <a:p>
            <a:r>
              <a:rPr lang="en-US" dirty="0" smtClean="0"/>
              <a:t>Vasopressin is a potent </a:t>
            </a:r>
            <a:r>
              <a:rPr lang="en-US" dirty="0" err="1" smtClean="0"/>
              <a:t>vasocontrictor</a:t>
            </a:r>
            <a:r>
              <a:rPr lang="en-US" dirty="0" smtClean="0"/>
              <a:t> and has been the most extensively used drug for the initial control of </a:t>
            </a:r>
            <a:r>
              <a:rPr lang="en-US" dirty="0" err="1" smtClean="0"/>
              <a:t>variceal</a:t>
            </a:r>
            <a:r>
              <a:rPr lang="en-US" dirty="0" smtClean="0"/>
              <a:t> </a:t>
            </a:r>
            <a:r>
              <a:rPr lang="en-US" dirty="0" err="1" smtClean="0"/>
              <a:t>haemorrhage</a:t>
            </a:r>
            <a:r>
              <a:rPr lang="en-US" dirty="0" smtClean="0"/>
              <a:t>, but it can cause myocardial </a:t>
            </a:r>
            <a:r>
              <a:rPr lang="en-US" dirty="0" err="1" smtClean="0"/>
              <a:t>ischaemia,arrhythmias,mesenteric</a:t>
            </a:r>
            <a:r>
              <a:rPr lang="en-US" dirty="0" smtClean="0"/>
              <a:t> and limb </a:t>
            </a:r>
            <a:r>
              <a:rPr lang="en-US" dirty="0" err="1" smtClean="0"/>
              <a:t>ischaemia</a:t>
            </a:r>
            <a:r>
              <a:rPr lang="en-US" dirty="0" smtClean="0"/>
              <a:t>. </a:t>
            </a:r>
          </a:p>
          <a:p>
            <a:r>
              <a:rPr lang="en-US" dirty="0" err="1" smtClean="0"/>
              <a:t>Terlipressin</a:t>
            </a:r>
            <a:r>
              <a:rPr lang="en-US" dirty="0" smtClean="0"/>
              <a:t>, </a:t>
            </a:r>
            <a:r>
              <a:rPr lang="en-US" dirty="0" err="1" smtClean="0"/>
              <a:t>somatostatin</a:t>
            </a:r>
            <a:r>
              <a:rPr lang="en-US" dirty="0" smtClean="0"/>
              <a:t> and </a:t>
            </a:r>
            <a:r>
              <a:rPr lang="en-US" dirty="0" err="1" smtClean="0"/>
              <a:t>octreotide</a:t>
            </a:r>
            <a:r>
              <a:rPr lang="en-US" dirty="0" smtClean="0"/>
              <a:t> are safer than vasopressin and equally effective.</a:t>
            </a:r>
          </a:p>
          <a:p>
            <a:endParaRPr lang="en-US" dirty="0"/>
          </a:p>
        </p:txBody>
      </p:sp>
    </p:spTree>
    <p:extLst>
      <p:ext uri="{BB962C8B-B14F-4D97-AF65-F5344CB8AC3E}">
        <p14:creationId xmlns:p14="http://schemas.microsoft.com/office/powerpoint/2010/main" val="38588817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3.Endoscopic treatment </a:t>
            </a:r>
            <a:endParaRPr lang="en-US" b="1" dirty="0">
              <a:solidFill>
                <a:srgbClr val="FF0000"/>
              </a:solidFill>
            </a:endParaRPr>
          </a:p>
        </p:txBody>
      </p:sp>
      <p:sp>
        <p:nvSpPr>
          <p:cNvPr id="3" name="Content Placeholder 2"/>
          <p:cNvSpPr>
            <a:spLocks noGrp="1"/>
          </p:cNvSpPr>
          <p:nvPr>
            <p:ph idx="1"/>
          </p:nvPr>
        </p:nvSpPr>
        <p:spPr/>
        <p:txBody>
          <a:bodyPr>
            <a:normAutofit fontScale="92500" lnSpcReduction="10000"/>
          </a:bodyPr>
          <a:lstStyle/>
          <a:p>
            <a:pPr marL="0" indent="0">
              <a:buNone/>
            </a:pPr>
            <a:r>
              <a:rPr lang="en-US" dirty="0" smtClean="0"/>
              <a:t>1.endoscopic </a:t>
            </a:r>
            <a:r>
              <a:rPr lang="en-US" b="1" dirty="0" smtClean="0">
                <a:solidFill>
                  <a:srgbClr val="FF0000"/>
                </a:solidFill>
              </a:rPr>
              <a:t>band ligation </a:t>
            </a:r>
            <a:r>
              <a:rPr lang="en-US" dirty="0" smtClean="0"/>
              <a:t>which involves placing</a:t>
            </a:r>
          </a:p>
          <a:p>
            <a:pPr marL="0" indent="0">
              <a:buNone/>
            </a:pPr>
            <a:r>
              <a:rPr lang="en-US" dirty="0" smtClean="0"/>
              <a:t>    a constricting rubber band at the base of the </a:t>
            </a:r>
            <a:r>
              <a:rPr lang="en-US" dirty="0" err="1" smtClean="0"/>
              <a:t>varices</a:t>
            </a:r>
            <a:r>
              <a:rPr lang="en-US" dirty="0" smtClean="0"/>
              <a:t>, </a:t>
            </a:r>
          </a:p>
          <a:p>
            <a:pPr marL="0" indent="0">
              <a:buNone/>
            </a:pPr>
            <a:r>
              <a:rPr lang="en-US" dirty="0" smtClean="0"/>
              <a:t>2.endoscopic </a:t>
            </a:r>
            <a:r>
              <a:rPr lang="en-US" b="1" dirty="0" err="1" smtClean="0">
                <a:solidFill>
                  <a:srgbClr val="FF0000"/>
                </a:solidFill>
              </a:rPr>
              <a:t>sclerotherapy</a:t>
            </a:r>
            <a:r>
              <a:rPr lang="en-US" b="1" dirty="0" smtClean="0">
                <a:solidFill>
                  <a:srgbClr val="FF0000"/>
                </a:solidFill>
              </a:rPr>
              <a:t> </a:t>
            </a:r>
            <a:r>
              <a:rPr lang="en-US" dirty="0" smtClean="0"/>
              <a:t>which involves injection of a </a:t>
            </a:r>
            <a:r>
              <a:rPr lang="en-US" dirty="0" err="1" smtClean="0"/>
              <a:t>sclerosing</a:t>
            </a:r>
            <a:r>
              <a:rPr lang="en-US" dirty="0" smtClean="0"/>
              <a:t> solution (hypertonic saline) into or around the </a:t>
            </a:r>
            <a:r>
              <a:rPr lang="en-US" dirty="0" err="1" smtClean="0"/>
              <a:t>varices</a:t>
            </a:r>
            <a:r>
              <a:rPr lang="en-US" dirty="0" smtClean="0"/>
              <a:t>. </a:t>
            </a:r>
          </a:p>
          <a:p>
            <a:pPr marL="0" indent="0">
              <a:buNone/>
            </a:pPr>
            <a:r>
              <a:rPr lang="en-US" dirty="0" smtClean="0"/>
              <a:t>Although both are effective in controlling the bleed, banding is significantly better in preventing</a:t>
            </a:r>
          </a:p>
          <a:p>
            <a:pPr marL="0" indent="0">
              <a:buNone/>
            </a:pPr>
            <a:r>
              <a:rPr lang="en-US" dirty="0" smtClean="0"/>
              <a:t>    </a:t>
            </a:r>
            <a:r>
              <a:rPr lang="en-US" dirty="0" err="1" smtClean="0"/>
              <a:t>rebleeding</a:t>
            </a:r>
            <a:r>
              <a:rPr lang="en-US" dirty="0" smtClean="0"/>
              <a:t> and is the preferred option. The majority of</a:t>
            </a:r>
          </a:p>
          <a:p>
            <a:pPr marL="0" indent="0">
              <a:buNone/>
            </a:pPr>
            <a:r>
              <a:rPr lang="en-US" dirty="0" smtClean="0"/>
              <a:t>    </a:t>
            </a:r>
            <a:r>
              <a:rPr lang="en-US" dirty="0" err="1" smtClean="0"/>
              <a:t>variceal</a:t>
            </a:r>
            <a:r>
              <a:rPr lang="en-US" dirty="0" smtClean="0"/>
              <a:t> bleeds will respond to a single course.</a:t>
            </a:r>
          </a:p>
          <a:p>
            <a:pPr marL="0" indent="0">
              <a:buNone/>
            </a:pPr>
            <a:endParaRPr lang="en-US" dirty="0"/>
          </a:p>
        </p:txBody>
      </p:sp>
    </p:spTree>
    <p:extLst>
      <p:ext uri="{BB962C8B-B14F-4D97-AF65-F5344CB8AC3E}">
        <p14:creationId xmlns:p14="http://schemas.microsoft.com/office/powerpoint/2010/main" val="10746822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1D092A-EB42-4F42-9F74-425E18D28293}"/>
              </a:ext>
            </a:extLst>
          </p:cNvPr>
          <p:cNvSpPr>
            <a:spLocks noGrp="1"/>
          </p:cNvSpPr>
          <p:nvPr>
            <p:ph type="title"/>
          </p:nvPr>
        </p:nvSpPr>
        <p:spPr/>
        <p:txBody>
          <a:bodyPr/>
          <a:lstStyle/>
          <a:p>
            <a:r>
              <a:rPr lang="en-US" dirty="0"/>
              <a:t>Should be differentiated from CKF  </a:t>
            </a:r>
          </a:p>
        </p:txBody>
      </p:sp>
      <p:sp>
        <p:nvSpPr>
          <p:cNvPr id="3" name="Content Placeholder 2">
            <a:extLst>
              <a:ext uri="{FF2B5EF4-FFF2-40B4-BE49-F238E27FC236}">
                <a16:creationId xmlns:a16="http://schemas.microsoft.com/office/drawing/2014/main" xmlns="" id="{21CD0A2F-6B79-4234-99FF-406A5248DF7A}"/>
              </a:ext>
            </a:extLst>
          </p:cNvPr>
          <p:cNvSpPr>
            <a:spLocks noGrp="1"/>
          </p:cNvSpPr>
          <p:nvPr>
            <p:ph idx="1"/>
          </p:nvPr>
        </p:nvSpPr>
        <p:spPr/>
        <p:txBody>
          <a:bodyPr>
            <a:normAutofit fontScale="92500" lnSpcReduction="20000"/>
          </a:bodyPr>
          <a:lstStyle/>
          <a:p>
            <a:pPr marL="0" indent="0">
              <a:buNone/>
            </a:pPr>
            <a:r>
              <a:rPr lang="en-US" dirty="0"/>
              <a:t>In CKF :</a:t>
            </a:r>
          </a:p>
          <a:p>
            <a:r>
              <a:rPr lang="en-US" dirty="0"/>
              <a:t>Shrinkage kidney </a:t>
            </a:r>
          </a:p>
          <a:p>
            <a:r>
              <a:rPr lang="en-US" dirty="0"/>
              <a:t>Hypocalcemia</a:t>
            </a:r>
          </a:p>
          <a:p>
            <a:r>
              <a:rPr lang="en-US" dirty="0"/>
              <a:t>Anemia</a:t>
            </a:r>
          </a:p>
          <a:p>
            <a:r>
              <a:rPr lang="en-US" dirty="0"/>
              <a:t>Casts in urine </a:t>
            </a:r>
          </a:p>
          <a:p>
            <a:r>
              <a:rPr lang="en-US" dirty="0"/>
              <a:t>Follow up as an outpatient </a:t>
            </a:r>
          </a:p>
          <a:p>
            <a:endParaRPr lang="en-US" dirty="0"/>
          </a:p>
          <a:p>
            <a:r>
              <a:rPr lang="en-US" dirty="0"/>
              <a:t>The best way to differentiate is ( old baseline creatinine ) </a:t>
            </a:r>
          </a:p>
        </p:txBody>
      </p:sp>
    </p:spTree>
    <p:extLst>
      <p:ext uri="{BB962C8B-B14F-4D97-AF65-F5344CB8AC3E}">
        <p14:creationId xmlns:p14="http://schemas.microsoft.com/office/powerpoint/2010/main" val="27406303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982132"/>
            <a:ext cx="7971428" cy="1303867"/>
          </a:xfrm>
        </p:spPr>
        <p:txBody>
          <a:bodyPr>
            <a:normAutofit fontScale="90000"/>
          </a:bodyPr>
          <a:lstStyle/>
          <a:p>
            <a:r>
              <a:rPr lang="en-US" dirty="0" smtClean="0"/>
              <a:t>esophageal balloon tamponade </a:t>
            </a:r>
            <a:br>
              <a:rPr lang="en-US" dirty="0" smtClean="0"/>
            </a:br>
            <a:r>
              <a:rPr lang="en-US" dirty="0" smtClean="0"/>
              <a:t>(</a:t>
            </a:r>
            <a:r>
              <a:rPr lang="en-US" dirty="0" err="1" smtClean="0">
                <a:solidFill>
                  <a:srgbClr val="FF0000"/>
                </a:solidFill>
              </a:rPr>
              <a:t>Sengstaken</a:t>
            </a:r>
            <a:r>
              <a:rPr lang="en-US" dirty="0" smtClean="0">
                <a:solidFill>
                  <a:srgbClr val="FF0000"/>
                </a:solidFill>
              </a:rPr>
              <a:t>–Blakemore tube</a:t>
            </a:r>
            <a:r>
              <a:rPr lang="en-US" dirty="0" smtClean="0"/>
              <a:t>) </a:t>
            </a:r>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737600" y="1676401"/>
            <a:ext cx="3143029"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100920" y="2972937"/>
            <a:ext cx="6502400" cy="3477875"/>
          </a:xfrm>
          <a:prstGeom prst="rect">
            <a:avLst/>
          </a:prstGeom>
          <a:noFill/>
        </p:spPr>
        <p:txBody>
          <a:bodyPr wrap="square" rtlCol="0">
            <a:spAutoFit/>
          </a:bodyPr>
          <a:lstStyle/>
          <a:p>
            <a:r>
              <a:rPr lang="en-US" dirty="0" smtClean="0"/>
              <a:t>Indicated with Acute life-threatening  esophageal bleeding  that does not respond to medical therapy (including endoscopic and vasoconstrictor therapy), to provide temporary </a:t>
            </a:r>
            <a:r>
              <a:rPr lang="en-US" dirty="0" err="1" smtClean="0"/>
              <a:t>haemostasis</a:t>
            </a:r>
            <a:r>
              <a:rPr lang="en-US" dirty="0" smtClean="0"/>
              <a:t>.</a:t>
            </a:r>
          </a:p>
          <a:p>
            <a:r>
              <a:rPr lang="en-US" dirty="0" smtClean="0"/>
              <a:t>Once inserted, the gastric balloon is inflated with 300 ml of air and retracted to the gastric fundus, where the </a:t>
            </a:r>
            <a:r>
              <a:rPr lang="en-US" dirty="0" err="1" smtClean="0"/>
              <a:t>varices</a:t>
            </a:r>
            <a:r>
              <a:rPr lang="en-US" dirty="0" smtClean="0"/>
              <a:t> at the </a:t>
            </a:r>
            <a:r>
              <a:rPr lang="en-US" dirty="0" err="1" smtClean="0"/>
              <a:t>oesophagogastric</a:t>
            </a:r>
            <a:r>
              <a:rPr lang="en-US" dirty="0" smtClean="0"/>
              <a:t> junction are compressed by the subsequent inflation of the </a:t>
            </a:r>
            <a:r>
              <a:rPr lang="en-US" dirty="0" err="1" smtClean="0"/>
              <a:t>oesophageal</a:t>
            </a:r>
            <a:r>
              <a:rPr lang="en-US" dirty="0" smtClean="0"/>
              <a:t> balloon to a pressure of 40 mmHg.</a:t>
            </a:r>
          </a:p>
          <a:p>
            <a:r>
              <a:rPr lang="en-US" dirty="0" smtClean="0"/>
              <a:t>The balloons should be temporarily deflated after 12 hours to prevent pressure necrosis of the </a:t>
            </a:r>
            <a:r>
              <a:rPr lang="en-US" dirty="0" err="1" smtClean="0"/>
              <a:t>oesophagus</a:t>
            </a:r>
            <a:r>
              <a:rPr lang="en-US" dirty="0" smtClean="0"/>
              <a:t>.</a:t>
            </a:r>
          </a:p>
          <a:p>
            <a:endParaRPr lang="en-US" dirty="0"/>
          </a:p>
          <a:p>
            <a:pPr algn="ctr" rtl="1"/>
            <a:r>
              <a:rPr lang="ar-SA" sz="4000" b="1" dirty="0" smtClean="0">
                <a:latin typeface="Arabic Typesetting" panose="03020402040406030203" pitchFamily="66" charset="-78"/>
                <a:cs typeface="Arabic Typesetting" panose="03020402040406030203" pitchFamily="66" charset="-78"/>
              </a:rPr>
              <a:t>-</a:t>
            </a:r>
            <a:r>
              <a:rPr lang="ar-SA" sz="4000" b="1" dirty="0" smtClean="0">
                <a:solidFill>
                  <a:srgbClr val="FF0000"/>
                </a:solidFill>
                <a:latin typeface="Arabic Typesetting" panose="03020402040406030203" pitchFamily="66" charset="-78"/>
                <a:cs typeface="Arabic Typesetting" panose="03020402040406030203" pitchFamily="66" charset="-78"/>
              </a:rPr>
              <a:t>الطريقة مش مطلوبة بس اسم التيوب وشكله مهم كتير .</a:t>
            </a:r>
            <a:endParaRPr lang="en-US" sz="4000" b="1" dirty="0">
              <a:solidFill>
                <a:srgbClr val="FF0000"/>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1214190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b="1" dirty="0">
              <a:solidFill>
                <a:srgbClr val="FF0000"/>
              </a:solidFill>
            </a:endParaRPr>
          </a:p>
        </p:txBody>
      </p:sp>
      <p:sp>
        <p:nvSpPr>
          <p:cNvPr id="3" name="Content Placeholder 2"/>
          <p:cNvSpPr>
            <a:spLocks noGrp="1"/>
          </p:cNvSpPr>
          <p:nvPr>
            <p:ph idx="1"/>
          </p:nvPr>
        </p:nvSpPr>
        <p:spPr/>
        <p:txBody>
          <a:bodyPr>
            <a:normAutofit/>
          </a:bodyPr>
          <a:lstStyle/>
          <a:p>
            <a:pPr marL="0" indent="0" algn="ctr">
              <a:buNone/>
            </a:pPr>
            <a:r>
              <a:rPr lang="en-US" sz="6000" b="1" dirty="0" smtClean="0">
                <a:solidFill>
                  <a:srgbClr val="FF0000"/>
                </a:solidFill>
              </a:rPr>
              <a:t>4.Upper </a:t>
            </a:r>
            <a:r>
              <a:rPr lang="en-US" sz="6000" b="1" dirty="0">
                <a:solidFill>
                  <a:srgbClr val="FF0000"/>
                </a:solidFill>
              </a:rPr>
              <a:t>GI </a:t>
            </a:r>
            <a:r>
              <a:rPr lang="en-US" sz="6000" b="1" dirty="0" smtClean="0">
                <a:solidFill>
                  <a:srgbClr val="FF0000"/>
                </a:solidFill>
              </a:rPr>
              <a:t>bleeding</a:t>
            </a:r>
          </a:p>
          <a:p>
            <a:pPr marL="0" indent="0" algn="ctr">
              <a:buNone/>
            </a:pPr>
            <a:r>
              <a:rPr lang="en-US" sz="6000" b="1" dirty="0" smtClean="0">
                <a:solidFill>
                  <a:srgbClr val="FF0000"/>
                </a:solidFill>
              </a:rPr>
              <a:t>(</a:t>
            </a:r>
            <a:r>
              <a:rPr lang="en-US" sz="6000" b="1" dirty="0">
                <a:solidFill>
                  <a:srgbClr val="FF0000"/>
                </a:solidFill>
              </a:rPr>
              <a:t>important in OSCE )</a:t>
            </a:r>
            <a:endParaRPr lang="en-US" sz="6000" dirty="0"/>
          </a:p>
        </p:txBody>
      </p:sp>
    </p:spTree>
    <p:extLst>
      <p:ext uri="{BB962C8B-B14F-4D97-AF65-F5344CB8AC3E}">
        <p14:creationId xmlns:p14="http://schemas.microsoft.com/office/powerpoint/2010/main" val="30128999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FF0000"/>
                </a:solidFill>
              </a:rPr>
              <a:t>4.Upper GI bleeding(important in OSCE )</a:t>
            </a:r>
            <a:endParaRPr lang="en-US" b="1" dirty="0">
              <a:solidFill>
                <a:srgbClr val="FF0000"/>
              </a:solidFill>
            </a:endParaRPr>
          </a:p>
        </p:txBody>
      </p:sp>
      <p:sp>
        <p:nvSpPr>
          <p:cNvPr id="3" name="Content Placeholder 2"/>
          <p:cNvSpPr>
            <a:spLocks noGrp="1"/>
          </p:cNvSpPr>
          <p:nvPr>
            <p:ph idx="1"/>
          </p:nvPr>
        </p:nvSpPr>
        <p:spPr/>
        <p:txBody>
          <a:bodyPr/>
          <a:lstStyle/>
          <a:p>
            <a:pPr marL="0" indent="0">
              <a:buNone/>
            </a:pPr>
            <a:endParaRPr lang="en-US" dirty="0" smtClean="0"/>
          </a:p>
          <a:p>
            <a:r>
              <a:rPr lang="en-US" dirty="0" smtClean="0"/>
              <a:t>The major features are hematemesis and melena, which are the appearance of altered blood due to its passage through the GI tract</a:t>
            </a:r>
          </a:p>
          <a:p>
            <a:r>
              <a:rPr lang="en-US" dirty="0" smtClean="0"/>
              <a:t>Fresh blood can be passed through the rectum, but is usually associated with a massive bleeding, which could be associated with shock</a:t>
            </a:r>
          </a:p>
          <a:p>
            <a:endParaRPr lang="en-US" dirty="0"/>
          </a:p>
        </p:txBody>
      </p:sp>
    </p:spTree>
    <p:extLst>
      <p:ext uri="{BB962C8B-B14F-4D97-AF65-F5344CB8AC3E}">
        <p14:creationId xmlns:p14="http://schemas.microsoft.com/office/powerpoint/2010/main" val="17109118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11200" y="533400"/>
            <a:ext cx="10972800"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38951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533401"/>
            <a:ext cx="10972800" cy="5592763"/>
          </a:xfrm>
        </p:spPr>
        <p:txBody>
          <a:bodyPr>
            <a:normAutofit/>
          </a:bodyPr>
          <a:lstStyle/>
          <a:p>
            <a:pPr marL="0" indent="0">
              <a:buNone/>
            </a:pPr>
            <a:r>
              <a:rPr lang="en-US" b="1" dirty="0" smtClean="0">
                <a:solidFill>
                  <a:srgbClr val="FF0000"/>
                </a:solidFill>
              </a:rPr>
              <a:t>The following factors affect the risk of </a:t>
            </a:r>
            <a:r>
              <a:rPr lang="en-US" b="1" dirty="0" err="1" smtClean="0">
                <a:solidFill>
                  <a:srgbClr val="FF0000"/>
                </a:solidFill>
              </a:rPr>
              <a:t>rebleeding</a:t>
            </a:r>
            <a:r>
              <a:rPr lang="en-US" b="1" dirty="0" smtClean="0">
                <a:solidFill>
                  <a:srgbClr val="FF0000"/>
                </a:solidFill>
              </a:rPr>
              <a:t> and death</a:t>
            </a:r>
          </a:p>
          <a:p>
            <a:pPr marL="0" indent="0">
              <a:buNone/>
            </a:pPr>
            <a:r>
              <a:rPr lang="en-US" dirty="0" smtClean="0"/>
              <a:t>1.Age</a:t>
            </a:r>
          </a:p>
          <a:p>
            <a:pPr marL="0" indent="0">
              <a:buNone/>
            </a:pPr>
            <a:r>
              <a:rPr lang="en-US" dirty="0" smtClean="0"/>
              <a:t>2.Evidence of co-morbidity, e.g. cardiac failure, ischemic heart disease, renal disease and malignant disease</a:t>
            </a:r>
          </a:p>
          <a:p>
            <a:pPr marL="0" indent="0">
              <a:buNone/>
            </a:pPr>
            <a:r>
              <a:rPr lang="en-US" dirty="0" smtClean="0"/>
              <a:t>3.Presence of the classical clinical features of shock (pallor, cold peripheries, tachycardia and low blood pressure)</a:t>
            </a:r>
          </a:p>
          <a:p>
            <a:pPr marL="0" indent="0">
              <a:buNone/>
            </a:pPr>
            <a:r>
              <a:rPr lang="en-US" dirty="0" smtClean="0"/>
              <a:t>4.Endoscopic diagnosis, </a:t>
            </a:r>
            <a:r>
              <a:rPr lang="en-US" dirty="0" err="1" smtClean="0"/>
              <a:t>e.g</a:t>
            </a:r>
            <a:r>
              <a:rPr lang="en-US" dirty="0" smtClean="0"/>
              <a:t> ulcer with active bleeding or endoscopic stigmata of recent bleeding</a:t>
            </a:r>
          </a:p>
          <a:p>
            <a:pPr marL="0" indent="0">
              <a:buNone/>
            </a:pPr>
            <a:r>
              <a:rPr lang="en-US" dirty="0" smtClean="0"/>
              <a:t>5.Clinical signs of chronic liver disease</a:t>
            </a:r>
          </a:p>
          <a:p>
            <a:pPr marL="0" indent="0">
              <a:buNone/>
            </a:pPr>
            <a:endParaRPr lang="en-US" dirty="0"/>
          </a:p>
        </p:txBody>
      </p:sp>
    </p:spTree>
    <p:extLst>
      <p:ext uri="{BB962C8B-B14F-4D97-AF65-F5344CB8AC3E}">
        <p14:creationId xmlns:p14="http://schemas.microsoft.com/office/powerpoint/2010/main" val="2892763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Urgent management </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The major principle is to rapidly restore the blood volume to normal. This can be best achieved by transfusion of red cell concentrates via one or more large-bore intravenous cannulas </a:t>
            </a:r>
          </a:p>
          <a:p>
            <a:r>
              <a:rPr lang="en-US" dirty="0" smtClean="0"/>
              <a:t>Plasma expanders or 0.9% saline is given until the blood becomes available </a:t>
            </a:r>
          </a:p>
          <a:p>
            <a:r>
              <a:rPr lang="en-US" dirty="0" smtClean="0"/>
              <a:t>Transfusion must be monitored to avoid overload leading to heart failure. The pulse rate and venous pressure are the best guides to adequacy of transfusion</a:t>
            </a:r>
          </a:p>
          <a:p>
            <a:r>
              <a:rPr lang="en-US" dirty="0" smtClean="0"/>
              <a:t>Hemoglobin levels are generally a poor indicator of the need to transfuse because anemia does not develop immediately</a:t>
            </a:r>
          </a:p>
          <a:p>
            <a:r>
              <a:rPr lang="en-US" dirty="0" smtClean="0"/>
              <a:t>If the </a:t>
            </a:r>
            <a:r>
              <a:rPr lang="en-US" dirty="0" err="1" smtClean="0"/>
              <a:t>Hb</a:t>
            </a:r>
            <a:r>
              <a:rPr lang="en-US" dirty="0" smtClean="0"/>
              <a:t> is less than 10 g/</a:t>
            </a:r>
            <a:r>
              <a:rPr lang="en-US" dirty="0" err="1" smtClean="0"/>
              <a:t>dL</a:t>
            </a:r>
            <a:r>
              <a:rPr lang="en-US" dirty="0" smtClean="0"/>
              <a:t> and the patient has either bled recently or is actively bleeding, transfusion is usually necessary</a:t>
            </a:r>
          </a:p>
          <a:p>
            <a:r>
              <a:rPr lang="en-US" dirty="0" smtClean="0"/>
              <a:t>In most patients the bleeding stops temporarily so that further assessment can be made</a:t>
            </a:r>
          </a:p>
          <a:p>
            <a:endParaRPr lang="en-US" dirty="0"/>
          </a:p>
        </p:txBody>
      </p:sp>
    </p:spTree>
    <p:extLst>
      <p:ext uri="{BB962C8B-B14F-4D97-AF65-F5344CB8AC3E}">
        <p14:creationId xmlns:p14="http://schemas.microsoft.com/office/powerpoint/2010/main" val="9639414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533400"/>
            <a:ext cx="10972800" cy="6096000"/>
          </a:xfrm>
        </p:spPr>
        <p:txBody>
          <a:bodyPr>
            <a:normAutofit fontScale="70000" lnSpcReduction="20000"/>
          </a:bodyPr>
          <a:lstStyle/>
          <a:p>
            <a:r>
              <a:rPr lang="en-US" sz="6300" b="1" dirty="0" smtClean="0">
                <a:solidFill>
                  <a:srgbClr val="FF0000"/>
                </a:solidFill>
              </a:rPr>
              <a:t>Urgent steps should include(OSCE)</a:t>
            </a:r>
          </a:p>
          <a:p>
            <a:r>
              <a:rPr lang="en-US" dirty="0" smtClean="0"/>
              <a:t>History and examination</a:t>
            </a:r>
          </a:p>
          <a:p>
            <a:r>
              <a:rPr lang="en-US" dirty="0" smtClean="0"/>
              <a:t>Monitoring the pulse and blood pressure (Q 30 minutes)</a:t>
            </a:r>
          </a:p>
          <a:p>
            <a:r>
              <a:rPr lang="en-US" dirty="0" smtClean="0"/>
              <a:t>Take blood for hemoglobin, urea, electrolytes, liver biochemistry, coagulation screen, blood grouping and </a:t>
            </a:r>
            <a:r>
              <a:rPr lang="en-US" dirty="0" err="1" smtClean="0"/>
              <a:t>crossmatch</a:t>
            </a:r>
            <a:r>
              <a:rPr lang="en-US" dirty="0" smtClean="0"/>
              <a:t> (2 units initially)</a:t>
            </a:r>
          </a:p>
          <a:p>
            <a:r>
              <a:rPr lang="en-US" dirty="0" smtClean="0"/>
              <a:t>Establish intravenous access – 2 large bore </a:t>
            </a:r>
            <a:r>
              <a:rPr lang="en-US" dirty="0" err="1" smtClean="0"/>
              <a:t>i.v.</a:t>
            </a:r>
            <a:r>
              <a:rPr lang="en-US" dirty="0" smtClean="0"/>
              <a:t> cannulas; central line if brisk bleed or multiple comorbidities</a:t>
            </a:r>
          </a:p>
          <a:p>
            <a:r>
              <a:rPr lang="en-US" dirty="0" smtClean="0"/>
              <a:t>Start IV fluids</a:t>
            </a:r>
          </a:p>
          <a:p>
            <a:r>
              <a:rPr lang="en-US" dirty="0" smtClean="0"/>
              <a:t>Blood transfusion </a:t>
            </a:r>
          </a:p>
          <a:p>
            <a:r>
              <a:rPr lang="en-US" dirty="0" smtClean="0"/>
              <a:t>Indications for blood transfusion are:</a:t>
            </a:r>
          </a:p>
          <a:p>
            <a:r>
              <a:rPr lang="en-US" dirty="0" smtClean="0"/>
              <a:t>Shock (pallor, cold peripheries, systolic BP below 100 mmHg, pulse &gt; 100/min)</a:t>
            </a:r>
          </a:p>
          <a:p>
            <a:r>
              <a:rPr lang="en-US" dirty="0" smtClean="0"/>
              <a:t>Hemoglobin &lt; 10 g/</a:t>
            </a:r>
            <a:r>
              <a:rPr lang="en-US" dirty="0" err="1" smtClean="0"/>
              <a:t>dL</a:t>
            </a:r>
            <a:r>
              <a:rPr lang="en-US" dirty="0" smtClean="0"/>
              <a:t> in patients with recent or active bleeding</a:t>
            </a:r>
          </a:p>
          <a:p>
            <a:r>
              <a:rPr lang="en-US" dirty="0" smtClean="0"/>
              <a:t>Oxygen therapy if needed</a:t>
            </a:r>
          </a:p>
          <a:p>
            <a:r>
              <a:rPr lang="en-US" dirty="0" smtClean="0"/>
              <a:t>Urgent endoscopy in shocked patients or patients with liver disease</a:t>
            </a:r>
          </a:p>
          <a:p>
            <a:r>
              <a:rPr lang="en-US" dirty="0" smtClean="0"/>
              <a:t>Continue to monitor vital signs</a:t>
            </a:r>
          </a:p>
          <a:p>
            <a:r>
              <a:rPr lang="en-US" dirty="0" smtClean="0"/>
              <a:t>Re-endoscope for continued bleeding or </a:t>
            </a:r>
            <a:r>
              <a:rPr lang="en-US" dirty="0" err="1" smtClean="0"/>
              <a:t>hypovolemia</a:t>
            </a:r>
            <a:endParaRPr lang="en-US" dirty="0" smtClean="0"/>
          </a:p>
          <a:p>
            <a:r>
              <a:rPr lang="en-US" dirty="0" smtClean="0"/>
              <a:t>Surgery is the last resort if bleeding persists</a:t>
            </a:r>
          </a:p>
          <a:p>
            <a:endParaRPr lang="en-US" dirty="0"/>
          </a:p>
        </p:txBody>
      </p:sp>
    </p:spTree>
    <p:extLst>
      <p:ext uri="{BB962C8B-B14F-4D97-AF65-F5344CB8AC3E}">
        <p14:creationId xmlns:p14="http://schemas.microsoft.com/office/powerpoint/2010/main" val="30316113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3196"/>
            <a:ext cx="10972800" cy="1143000"/>
          </a:xfrm>
        </p:spPr>
        <p:txBody>
          <a:bodyPr/>
          <a:lstStyle/>
          <a:p>
            <a:r>
              <a:rPr lang="en-US" dirty="0" smtClean="0"/>
              <a:t>Endoscopy </a:t>
            </a:r>
            <a:endParaRPr lang="en-US" dirty="0"/>
          </a:p>
        </p:txBody>
      </p:sp>
      <p:sp>
        <p:nvSpPr>
          <p:cNvPr id="3" name="Content Placeholder 2"/>
          <p:cNvSpPr>
            <a:spLocks noGrp="1"/>
          </p:cNvSpPr>
          <p:nvPr>
            <p:ph idx="1"/>
          </p:nvPr>
        </p:nvSpPr>
        <p:spPr>
          <a:xfrm>
            <a:off x="609600" y="1143000"/>
            <a:ext cx="10972800" cy="5257800"/>
          </a:xfrm>
        </p:spPr>
        <p:txBody>
          <a:bodyPr>
            <a:normAutofit lnSpcReduction="10000"/>
          </a:bodyPr>
          <a:lstStyle/>
          <a:p>
            <a:r>
              <a:rPr lang="en-US" dirty="0" smtClean="0"/>
              <a:t>Endoscopy will usually make a diagnosis and endoscopic therapy can be performed if needed</a:t>
            </a:r>
          </a:p>
          <a:p>
            <a:r>
              <a:rPr lang="en-US" dirty="0" smtClean="0"/>
              <a:t>After adequate resuscitation, urgent endoscopy should be performed in patients with shock, suspected </a:t>
            </a:r>
            <a:r>
              <a:rPr lang="en-US" dirty="0" err="1" smtClean="0"/>
              <a:t>varices</a:t>
            </a:r>
            <a:r>
              <a:rPr lang="en-US" dirty="0" smtClean="0"/>
              <a:t> or with continued bleeding </a:t>
            </a:r>
          </a:p>
          <a:p>
            <a:r>
              <a:rPr lang="en-US" dirty="0" smtClean="0"/>
              <a:t>Endoscopy can detect the cause of the hemorrhage in 80% or more of cases </a:t>
            </a:r>
          </a:p>
          <a:p>
            <a:r>
              <a:rPr lang="en-US" dirty="0" smtClean="0"/>
              <a:t>In patients with a peptic ulcer, if the stigmata of a recent bleed are seen (i.e. a spurting artery, active oozing, fresh or organized blood clot or black spots) the patient is more likely to </a:t>
            </a:r>
            <a:r>
              <a:rPr lang="en-US" dirty="0" err="1" smtClean="0"/>
              <a:t>rebleed</a:t>
            </a:r>
            <a:endParaRPr lang="en-US" dirty="0" smtClean="0"/>
          </a:p>
          <a:p>
            <a:r>
              <a:rPr lang="en-US" dirty="0" smtClean="0"/>
              <a:t>At endoscopy, </a:t>
            </a:r>
            <a:r>
              <a:rPr lang="en-US" dirty="0" err="1" smtClean="0"/>
              <a:t>Varices</a:t>
            </a:r>
            <a:r>
              <a:rPr lang="en-US" dirty="0" smtClean="0"/>
              <a:t> should be treated, usually with banding </a:t>
            </a:r>
          </a:p>
          <a:p>
            <a:r>
              <a:rPr lang="en-US" dirty="0" smtClean="0"/>
              <a:t>Bleeding ulcers and those with stigmata of recent bleeding should be treated with two hemostatic methods, usually injection with epinephrine (adrenaline) and thermal coagulation or endoscopic clipping because dual therapy is clearly more effective than </a:t>
            </a:r>
            <a:r>
              <a:rPr lang="en-US" dirty="0" err="1" smtClean="0"/>
              <a:t>monotherapy</a:t>
            </a:r>
            <a:r>
              <a:rPr lang="en-US" dirty="0" smtClean="0"/>
              <a:t> in reducing </a:t>
            </a:r>
            <a:r>
              <a:rPr lang="en-US" dirty="0" err="1" smtClean="0"/>
              <a:t>rebleeding</a:t>
            </a:r>
            <a:endParaRPr lang="en-US" dirty="0" smtClean="0"/>
          </a:p>
          <a:p>
            <a:endParaRPr lang="en-US" dirty="0"/>
          </a:p>
        </p:txBody>
      </p:sp>
    </p:spTree>
    <p:extLst>
      <p:ext uri="{BB962C8B-B14F-4D97-AF65-F5344CB8AC3E}">
        <p14:creationId xmlns:p14="http://schemas.microsoft.com/office/powerpoint/2010/main" val="27762306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533400"/>
            <a:ext cx="10972800" cy="5943600"/>
          </a:xfrm>
        </p:spPr>
        <p:txBody>
          <a:bodyPr>
            <a:normAutofit fontScale="92500" lnSpcReduction="20000"/>
          </a:bodyPr>
          <a:lstStyle/>
          <a:p>
            <a:r>
              <a:rPr lang="en-US" b="1" dirty="0" smtClean="0">
                <a:solidFill>
                  <a:srgbClr val="FF0000"/>
                </a:solidFill>
              </a:rPr>
              <a:t>Drug therapy</a:t>
            </a:r>
          </a:p>
          <a:p>
            <a:r>
              <a:rPr lang="en-US" dirty="0" smtClean="0"/>
              <a:t>After diagnosis at endoscopy, intravenous PPI’s should be given to all ulcer patients as it reduces </a:t>
            </a:r>
            <a:r>
              <a:rPr lang="en-US" dirty="0" err="1" smtClean="0"/>
              <a:t>rebleeding</a:t>
            </a:r>
            <a:r>
              <a:rPr lang="en-US" dirty="0" smtClean="0"/>
              <a:t> rates and the need for surgery</a:t>
            </a:r>
          </a:p>
          <a:p>
            <a:r>
              <a:rPr lang="en-US" dirty="0" smtClean="0"/>
              <a:t>PPI therapy has no effect on mortality in studies in the western world</a:t>
            </a:r>
          </a:p>
          <a:p>
            <a:r>
              <a:rPr lang="en-US" dirty="0" smtClean="0"/>
              <a:t>H2-receptor antagonists are of no value</a:t>
            </a:r>
          </a:p>
          <a:p>
            <a:r>
              <a:rPr lang="en-US" b="1" dirty="0" smtClean="0">
                <a:solidFill>
                  <a:srgbClr val="FF0000"/>
                </a:solidFill>
              </a:rPr>
              <a:t>Uncontrolled or repeat bleeding</a:t>
            </a:r>
          </a:p>
          <a:p>
            <a:r>
              <a:rPr lang="en-US" dirty="0" smtClean="0"/>
              <a:t>Endoscopy should be repeated to assess the bleeding site and to treat, if possible</a:t>
            </a:r>
          </a:p>
          <a:p>
            <a:r>
              <a:rPr lang="en-US" dirty="0" smtClean="0"/>
              <a:t>Surgery is necessary if bleeding is persistent or uncontrollable and should aim primarily to control the hemorrhage</a:t>
            </a:r>
          </a:p>
          <a:p>
            <a:r>
              <a:rPr lang="en-US" b="1" dirty="0" smtClean="0">
                <a:solidFill>
                  <a:srgbClr val="FF0000"/>
                </a:solidFill>
              </a:rPr>
              <a:t>Discharge </a:t>
            </a:r>
          </a:p>
          <a:p>
            <a:r>
              <a:rPr lang="en-US" dirty="0" smtClean="0"/>
              <a:t>The patient’s age, diagnosis on endoscopy, co-morbidity and the presence or absence of shock and the availability of support in the community should be taken into consideration</a:t>
            </a:r>
          </a:p>
          <a:p>
            <a:r>
              <a:rPr lang="en-US" dirty="0" smtClean="0"/>
              <a:t>In general, all patients who are </a:t>
            </a:r>
            <a:r>
              <a:rPr lang="en-US" dirty="0" err="1" smtClean="0"/>
              <a:t>hemodynamically</a:t>
            </a:r>
            <a:r>
              <a:rPr lang="en-US" dirty="0" smtClean="0"/>
              <a:t> stable and have no stigmata of recent hemorrhage on endoscopy can be discharged from hospital within 24 hours </a:t>
            </a:r>
          </a:p>
          <a:p>
            <a:r>
              <a:rPr lang="en-US" dirty="0" smtClean="0"/>
              <a:t>All shocked patients and patients with co-morbidity need inpatient observation</a:t>
            </a:r>
          </a:p>
          <a:p>
            <a:endParaRPr lang="en-US" dirty="0"/>
          </a:p>
        </p:txBody>
      </p:sp>
    </p:spTree>
    <p:extLst>
      <p:ext uri="{BB962C8B-B14F-4D97-AF65-F5344CB8AC3E}">
        <p14:creationId xmlns:p14="http://schemas.microsoft.com/office/powerpoint/2010/main" val="29794923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1119116" y="2821127"/>
            <a:ext cx="10501194" cy="2585323"/>
          </a:xfrm>
          <a:prstGeom prst="rect">
            <a:avLst/>
          </a:prstGeom>
        </p:spPr>
        <p:txBody>
          <a:bodyPr wrap="square">
            <a:spAutoFit/>
          </a:bodyPr>
          <a:lstStyle/>
          <a:p>
            <a:r>
              <a:rPr lang="en-US" dirty="0"/>
              <a:t>causes of </a:t>
            </a:r>
            <a:r>
              <a:rPr lang="en-US" dirty="0" err="1"/>
              <a:t>hypercalcemia</a:t>
            </a:r>
            <a:r>
              <a:rPr lang="en-US" dirty="0"/>
              <a:t> fall into four major categories: </a:t>
            </a:r>
            <a:endParaRPr lang="en-US" dirty="0" smtClean="0"/>
          </a:p>
          <a:p>
            <a:endParaRPr lang="en-US" dirty="0"/>
          </a:p>
          <a:p>
            <a:pPr marL="342900" indent="-342900">
              <a:buAutoNum type="arabicParenBoth"/>
            </a:pPr>
            <a:r>
              <a:rPr lang="en-US" dirty="0" err="1"/>
              <a:t>hypercalcemia</a:t>
            </a:r>
            <a:r>
              <a:rPr lang="en-US" dirty="0"/>
              <a:t> secondary to increased Ca2+ mobilization from the bone, </a:t>
            </a:r>
            <a:endParaRPr lang="en-US" dirty="0" smtClean="0"/>
          </a:p>
          <a:p>
            <a:pPr marL="342900" indent="-342900">
              <a:buAutoNum type="arabicParenBoth"/>
            </a:pPr>
            <a:endParaRPr lang="en-US" dirty="0"/>
          </a:p>
          <a:p>
            <a:r>
              <a:rPr lang="en-US" dirty="0"/>
              <a:t>(2) </a:t>
            </a:r>
            <a:r>
              <a:rPr lang="en-US" dirty="0" err="1"/>
              <a:t>hypercalcemia</a:t>
            </a:r>
            <a:r>
              <a:rPr lang="en-US" dirty="0"/>
              <a:t> due to increased absorption of Ca2+ from the gastrointestinal (GI) tract</a:t>
            </a:r>
            <a:r>
              <a:rPr lang="en-US" dirty="0" smtClean="0"/>
              <a:t>,</a:t>
            </a:r>
          </a:p>
          <a:p>
            <a:r>
              <a:rPr lang="en-US" dirty="0" smtClean="0"/>
              <a:t> </a:t>
            </a:r>
          </a:p>
          <a:p>
            <a:r>
              <a:rPr lang="en-US" dirty="0" smtClean="0"/>
              <a:t>(</a:t>
            </a:r>
            <a:r>
              <a:rPr lang="en-US" dirty="0"/>
              <a:t>3) </a:t>
            </a:r>
            <a:r>
              <a:rPr lang="en-US" dirty="0" err="1"/>
              <a:t>hypercalcemia</a:t>
            </a:r>
            <a:r>
              <a:rPr lang="en-US" dirty="0"/>
              <a:t> due to decreased urinary excretion of Ca2+, </a:t>
            </a:r>
            <a:endParaRPr lang="en-US" dirty="0" smtClean="0"/>
          </a:p>
          <a:p>
            <a:endParaRPr lang="en-US" dirty="0"/>
          </a:p>
          <a:p>
            <a:r>
              <a:rPr lang="en-US" dirty="0"/>
              <a:t>(4) </a:t>
            </a:r>
            <a:r>
              <a:rPr lang="en-US" dirty="0" err="1"/>
              <a:t>hypercalcemia</a:t>
            </a:r>
            <a:r>
              <a:rPr lang="en-US" dirty="0"/>
              <a:t> due to medications.</a:t>
            </a:r>
          </a:p>
        </p:txBody>
      </p:sp>
    </p:spTree>
    <p:extLst>
      <p:ext uri="{BB962C8B-B14F-4D97-AF65-F5344CB8AC3E}">
        <p14:creationId xmlns:p14="http://schemas.microsoft.com/office/powerpoint/2010/main" val="24226214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xmlns="" id="{110AB76D-9C24-4A6D-80A9-2E31D6455F18}"/>
              </a:ext>
            </a:extLst>
          </p:cNvPr>
          <p:cNvSpPr>
            <a:spLocks noGrp="1" noChangeArrowheads="1"/>
          </p:cNvSpPr>
          <p:nvPr>
            <p:ph type="title"/>
          </p:nvPr>
        </p:nvSpPr>
        <p:spPr>
          <a:xfrm>
            <a:off x="2539488" y="575603"/>
            <a:ext cx="7969288" cy="1447800"/>
          </a:xfrm>
          <a:noFill/>
        </p:spPr>
        <p:txBody>
          <a:bodyPr/>
          <a:lstStyle/>
          <a:p>
            <a:r>
              <a:rPr lang="en-US" altLang="en-US" sz="2800" b="1" dirty="0"/>
              <a:t>ACUTE RENAL FAILURE </a:t>
            </a:r>
            <a:br>
              <a:rPr lang="en-US" altLang="en-US" sz="2800" b="1" dirty="0"/>
            </a:br>
            <a:r>
              <a:rPr lang="en-US" altLang="en-US" sz="3200" b="1" dirty="0"/>
              <a:t>CLASSIFICATION</a:t>
            </a:r>
            <a:r>
              <a:rPr lang="en-US" altLang="en-US" sz="2800" b="1" dirty="0"/>
              <a:t> BY URINE VOLUME</a:t>
            </a:r>
            <a:endParaRPr lang="en-US" altLang="en-US" sz="3200" b="1" dirty="0"/>
          </a:p>
        </p:txBody>
      </p:sp>
      <p:sp>
        <p:nvSpPr>
          <p:cNvPr id="7171" name="Rectangle 3">
            <a:extLst>
              <a:ext uri="{FF2B5EF4-FFF2-40B4-BE49-F238E27FC236}">
                <a16:creationId xmlns:a16="http://schemas.microsoft.com/office/drawing/2014/main" xmlns="" id="{7014EEBC-81F3-4F05-98A7-1191E0F05FAD}"/>
              </a:ext>
            </a:extLst>
          </p:cNvPr>
          <p:cNvSpPr>
            <a:spLocks noGrp="1" noChangeArrowheads="1"/>
          </p:cNvSpPr>
          <p:nvPr>
            <p:ph idx="1"/>
          </p:nvPr>
        </p:nvSpPr>
        <p:spPr>
          <a:xfrm>
            <a:off x="2819400" y="2209800"/>
            <a:ext cx="7772400" cy="4114800"/>
          </a:xfrm>
          <a:noFill/>
        </p:spPr>
        <p:txBody>
          <a:bodyPr>
            <a:normAutofit fontScale="92500"/>
          </a:bodyPr>
          <a:lstStyle/>
          <a:p>
            <a:pPr>
              <a:buFont typeface="Monotype Sorts" pitchFamily="2" charset="2"/>
              <a:buNone/>
            </a:pPr>
            <a:endParaRPr lang="en-US" altLang="en-US" dirty="0"/>
          </a:p>
          <a:p>
            <a:pPr>
              <a:buFont typeface="Monotype Sorts" pitchFamily="2" charset="2"/>
              <a:buNone/>
            </a:pPr>
            <a:r>
              <a:rPr lang="en-US" altLang="en-US" b="1" dirty="0"/>
              <a:t>OLIGURIC:  &lt;400 CC/ 24 </a:t>
            </a:r>
            <a:r>
              <a:rPr lang="en-US" altLang="en-US" b="1" dirty="0" err="1"/>
              <a:t>Hrs</a:t>
            </a:r>
            <a:r>
              <a:rPr lang="en-US" altLang="en-US" b="1" dirty="0"/>
              <a:t>  </a:t>
            </a:r>
          </a:p>
          <a:p>
            <a:pPr>
              <a:buFont typeface="Monotype Sorts" pitchFamily="2" charset="2"/>
              <a:buNone/>
            </a:pPr>
            <a:r>
              <a:rPr lang="en-US" altLang="en-US" b="1" dirty="0"/>
              <a:t>Bad prognosis with high mortality </a:t>
            </a:r>
          </a:p>
          <a:p>
            <a:pPr>
              <a:buFont typeface="Monotype Sorts" pitchFamily="2" charset="2"/>
              <a:buNone/>
            </a:pPr>
            <a:endParaRPr lang="en-US" altLang="en-US" b="1" dirty="0"/>
          </a:p>
          <a:p>
            <a:pPr>
              <a:buFont typeface="Monotype Sorts" pitchFamily="2" charset="2"/>
              <a:buNone/>
            </a:pPr>
            <a:r>
              <a:rPr lang="en-US" altLang="en-US" b="1" dirty="0"/>
              <a:t>NON-OLIGURIC: &gt;500 CC/24 </a:t>
            </a:r>
            <a:r>
              <a:rPr lang="en-US" altLang="en-US" b="1" dirty="0" err="1"/>
              <a:t>Hrs</a:t>
            </a:r>
            <a:endParaRPr lang="en-US" altLang="en-US" b="1" dirty="0"/>
          </a:p>
          <a:p>
            <a:pPr>
              <a:buFont typeface="Monotype Sorts" pitchFamily="2" charset="2"/>
              <a:buNone/>
            </a:pPr>
            <a:r>
              <a:rPr lang="en-US" altLang="en-US" b="1" dirty="0"/>
              <a:t>Good prognosis , here there is no waste product in the urine </a:t>
            </a:r>
          </a:p>
          <a:p>
            <a:pPr>
              <a:buFont typeface="Monotype Sorts" pitchFamily="2" charset="2"/>
              <a:buNone/>
            </a:pPr>
            <a:endParaRPr lang="en-US" altLang="en-US" b="1" dirty="0"/>
          </a:p>
          <a:p>
            <a:pPr>
              <a:buFont typeface="Monotype Sorts" pitchFamily="2" charset="2"/>
              <a:buNone/>
            </a:pPr>
            <a:r>
              <a:rPr lang="en-US" altLang="en-US" b="1" dirty="0"/>
              <a:t>ANURIC         &lt;50 CC/24 </a:t>
            </a:r>
            <a:r>
              <a:rPr lang="en-US" altLang="en-US" b="1" dirty="0" err="1"/>
              <a:t>Hrs</a:t>
            </a:r>
            <a:endParaRPr lang="en-US" altLang="en-US" b="1" dirty="0"/>
          </a:p>
          <a:p>
            <a:pPr>
              <a:buFont typeface="Monotype Sorts" pitchFamily="2" charset="2"/>
              <a:buNone/>
            </a:pPr>
            <a:endParaRPr lang="en-US" altLang="en-US" b="1" dirty="0"/>
          </a:p>
          <a:p>
            <a:pPr>
              <a:buFont typeface="Monotype Sorts" pitchFamily="2" charset="2"/>
              <a:buNone/>
            </a:pPr>
            <a:endParaRPr lang="en-US" altLang="en-US" b="1" dirty="0"/>
          </a:p>
          <a:p>
            <a:pPr>
              <a:buFont typeface="Monotype Sorts" pitchFamily="2" charset="2"/>
              <a:buNone/>
            </a:pPr>
            <a:endParaRPr lang="en-US" altLang="en-US" b="1" dirty="0"/>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1" y="457201"/>
            <a:ext cx="11074399" cy="5029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16583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28600"/>
            <a:ext cx="11074400"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71309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3200"/>
            <a:ext cx="10972800" cy="1143000"/>
          </a:xfrm>
        </p:spPr>
        <p:txBody>
          <a:bodyPr/>
          <a:lstStyle/>
          <a:p>
            <a:r>
              <a:rPr lang="en-US" b="1" dirty="0" smtClean="0">
                <a:solidFill>
                  <a:srgbClr val="FF0000"/>
                </a:solidFill>
              </a:rPr>
              <a:t>5.Elecrolytes </a:t>
            </a:r>
            <a:endParaRPr lang="en-US" b="1" dirty="0">
              <a:solidFill>
                <a:srgbClr val="FF0000"/>
              </a:solidFill>
            </a:endParaRPr>
          </a:p>
        </p:txBody>
      </p:sp>
    </p:spTree>
    <p:extLst>
      <p:ext uri="{BB962C8B-B14F-4D97-AF65-F5344CB8AC3E}">
        <p14:creationId xmlns:p14="http://schemas.microsoft.com/office/powerpoint/2010/main" val="33429273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6220" y="572699"/>
            <a:ext cx="9601196" cy="778429"/>
          </a:xfrm>
        </p:spPr>
        <p:txBody>
          <a:bodyPr/>
          <a:lstStyle/>
          <a:p>
            <a:r>
              <a:rPr lang="en-US" b="1" dirty="0" smtClean="0">
                <a:solidFill>
                  <a:srgbClr val="FF0000"/>
                </a:solidFill>
              </a:rPr>
              <a:t>5.Elecrolytes </a:t>
            </a:r>
            <a:endParaRPr lang="en-US" b="1" dirty="0">
              <a:solidFill>
                <a:srgbClr val="FF0000"/>
              </a:solidFill>
            </a:endParaRPr>
          </a:p>
        </p:txBody>
      </p:sp>
      <p:sp>
        <p:nvSpPr>
          <p:cNvPr id="3" name="Content Placeholder 2"/>
          <p:cNvSpPr>
            <a:spLocks noGrp="1"/>
          </p:cNvSpPr>
          <p:nvPr>
            <p:ph idx="1"/>
          </p:nvPr>
        </p:nvSpPr>
        <p:spPr>
          <a:xfrm>
            <a:off x="1295401" y="1487605"/>
            <a:ext cx="9601196" cy="5172501"/>
          </a:xfrm>
        </p:spPr>
        <p:txBody>
          <a:bodyPr>
            <a:noAutofit/>
          </a:bodyPr>
          <a:lstStyle/>
          <a:p>
            <a:pPr marL="0" indent="0">
              <a:buNone/>
            </a:pPr>
            <a:r>
              <a:rPr lang="en-US" sz="1800" b="1" dirty="0" smtClean="0">
                <a:solidFill>
                  <a:srgbClr val="FF0000"/>
                </a:solidFill>
              </a:rPr>
              <a:t>1.Hyper </a:t>
            </a:r>
            <a:r>
              <a:rPr lang="en-US" sz="1800" b="1" dirty="0" err="1" smtClean="0">
                <a:solidFill>
                  <a:srgbClr val="FF0000"/>
                </a:solidFill>
              </a:rPr>
              <a:t>ca</a:t>
            </a:r>
            <a:r>
              <a:rPr lang="en-US" sz="1800" b="1" dirty="0" smtClean="0">
                <a:solidFill>
                  <a:srgbClr val="FF0000"/>
                </a:solidFill>
              </a:rPr>
              <a:t> : </a:t>
            </a:r>
          </a:p>
          <a:p>
            <a:pPr marL="0" indent="0">
              <a:buNone/>
            </a:pPr>
            <a:r>
              <a:rPr lang="en-US" sz="1800" b="1" dirty="0" smtClean="0">
                <a:solidFill>
                  <a:srgbClr val="FF0000"/>
                </a:solidFill>
              </a:rPr>
              <a:t>How to correct hyper </a:t>
            </a:r>
            <a:r>
              <a:rPr lang="en-US" sz="1800" b="1" dirty="0" err="1" smtClean="0">
                <a:solidFill>
                  <a:srgbClr val="FF0000"/>
                </a:solidFill>
              </a:rPr>
              <a:t>ca</a:t>
            </a:r>
            <a:r>
              <a:rPr lang="en-US" sz="1800" b="1" dirty="0" smtClean="0">
                <a:solidFill>
                  <a:srgbClr val="FF0000"/>
                </a:solidFill>
              </a:rPr>
              <a:t> ? (Main points ) </a:t>
            </a:r>
          </a:p>
          <a:p>
            <a:pPr marL="0" indent="0">
              <a:buNone/>
            </a:pPr>
            <a:r>
              <a:rPr lang="en-US" sz="1800" b="1" dirty="0" smtClean="0"/>
              <a:t>-Saline/fluid hydration :</a:t>
            </a:r>
          </a:p>
          <a:p>
            <a:pPr marL="0" indent="0">
              <a:buNone/>
            </a:pPr>
            <a:r>
              <a:rPr lang="en-US" sz="1800" b="1" dirty="0" smtClean="0"/>
              <a:t>    --increases renal calcium excretion</a:t>
            </a:r>
          </a:p>
          <a:p>
            <a:pPr marL="0" indent="0">
              <a:buNone/>
            </a:pPr>
            <a:r>
              <a:rPr lang="en-US" sz="1800" b="1" dirty="0" smtClean="0"/>
              <a:t>     ---2 to 4 L IV daily for 1 to 3 days to treat volume depletion</a:t>
            </a:r>
          </a:p>
          <a:p>
            <a:pPr marL="0" indent="0">
              <a:buNone/>
            </a:pPr>
            <a:r>
              <a:rPr lang="en-US" sz="1800" b="1" dirty="0" smtClean="0"/>
              <a:t>-Calcitonin : </a:t>
            </a:r>
          </a:p>
          <a:p>
            <a:pPr marL="0" indent="0">
              <a:buNone/>
            </a:pPr>
            <a:r>
              <a:rPr lang="en-US" sz="1800" b="1" dirty="0" smtClean="0"/>
              <a:t>    ----inhibition bone </a:t>
            </a:r>
            <a:r>
              <a:rPr lang="en-US" sz="1800" b="1" dirty="0" err="1" smtClean="0"/>
              <a:t>resorption</a:t>
            </a:r>
            <a:r>
              <a:rPr lang="en-US" sz="1800" b="1" dirty="0" smtClean="0"/>
              <a:t> and increases renal    calcium excretion</a:t>
            </a:r>
          </a:p>
          <a:p>
            <a:pPr marL="0" indent="0">
              <a:buNone/>
            </a:pPr>
            <a:r>
              <a:rPr lang="en-US" sz="1800" b="1" dirty="0" smtClean="0"/>
              <a:t>     ----IM/SC calcitonin 100 U 3 times daily for first 24–48 hours in</a:t>
            </a:r>
          </a:p>
          <a:p>
            <a:pPr marL="0" indent="0">
              <a:buNone/>
            </a:pPr>
            <a:r>
              <a:rPr lang="en-US" sz="1800" b="1" dirty="0" smtClean="0"/>
              <a:t>life-threatening </a:t>
            </a:r>
            <a:r>
              <a:rPr lang="en-US" sz="1800" b="1" dirty="0" err="1" smtClean="0"/>
              <a:t>hypercalcaemia</a:t>
            </a:r>
            <a:endParaRPr lang="en-US" sz="1800" b="1" dirty="0" smtClean="0"/>
          </a:p>
          <a:p>
            <a:pPr marL="0" indent="0">
              <a:buNone/>
            </a:pPr>
            <a:r>
              <a:rPr lang="en-US" sz="1800" b="1" dirty="0" smtClean="0"/>
              <a:t>- </a:t>
            </a:r>
            <a:r>
              <a:rPr lang="en-US" sz="1800" b="1" dirty="0" err="1" smtClean="0"/>
              <a:t>Biphosphonates</a:t>
            </a:r>
            <a:r>
              <a:rPr lang="en-US" sz="1800" b="1" dirty="0" smtClean="0"/>
              <a:t> : </a:t>
            </a:r>
          </a:p>
          <a:p>
            <a:pPr marL="0" indent="0">
              <a:buNone/>
            </a:pPr>
            <a:r>
              <a:rPr lang="en-US" sz="1800" b="1" dirty="0" smtClean="0"/>
              <a:t>    ---inhibition bone </a:t>
            </a:r>
            <a:r>
              <a:rPr lang="en-US" sz="1800" b="1" dirty="0" err="1" smtClean="0"/>
              <a:t>resorption</a:t>
            </a:r>
            <a:endParaRPr lang="en-US" sz="1800" b="1" dirty="0" smtClean="0"/>
          </a:p>
          <a:p>
            <a:pPr marL="0" indent="0">
              <a:buNone/>
            </a:pPr>
            <a:r>
              <a:rPr lang="en-US" sz="1800" b="1" dirty="0" smtClean="0"/>
              <a:t>     ---</a:t>
            </a:r>
            <a:r>
              <a:rPr lang="en-US" sz="1800" b="1" dirty="0" err="1" smtClean="0"/>
              <a:t>Pamidronate</a:t>
            </a:r>
            <a:r>
              <a:rPr lang="en-US" sz="1800" b="1" dirty="0" smtClean="0"/>
              <a:t> (</a:t>
            </a:r>
            <a:r>
              <a:rPr lang="en-US" sz="1800" b="1" dirty="0" err="1" smtClean="0"/>
              <a:t>Aredia</a:t>
            </a:r>
            <a:r>
              <a:rPr lang="en-US" sz="1800" b="1" dirty="0" smtClean="0"/>
              <a:t>), 60 to 90 mg IV over 4 hours or </a:t>
            </a:r>
            <a:r>
              <a:rPr lang="en-US" sz="1800" b="1" dirty="0" err="1" smtClean="0"/>
              <a:t>Zoledronic</a:t>
            </a:r>
            <a:r>
              <a:rPr lang="en-US" sz="1800" b="1" dirty="0" smtClean="0"/>
              <a:t> acid 4 mg IV</a:t>
            </a:r>
          </a:p>
        </p:txBody>
      </p:sp>
    </p:spTree>
    <p:extLst>
      <p:ext uri="{BB962C8B-B14F-4D97-AF65-F5344CB8AC3E}">
        <p14:creationId xmlns:p14="http://schemas.microsoft.com/office/powerpoint/2010/main" val="6226988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62500" lnSpcReduction="20000"/>
          </a:bodyPr>
          <a:lstStyle/>
          <a:p>
            <a:pPr marL="0" indent="0">
              <a:buNone/>
            </a:pPr>
            <a:r>
              <a:rPr lang="en-US" dirty="0" smtClean="0"/>
              <a:t>-</a:t>
            </a:r>
            <a:r>
              <a:rPr lang="en-US" sz="2400" b="1" dirty="0" smtClean="0"/>
              <a:t>Glucocorticoids : </a:t>
            </a:r>
          </a:p>
          <a:p>
            <a:r>
              <a:rPr lang="en-US" sz="2400" b="1" dirty="0" smtClean="0"/>
              <a:t>    ----Inhibits vitamin D conversion to </a:t>
            </a:r>
            <a:r>
              <a:rPr lang="en-US" sz="2400" b="1" dirty="0" err="1" smtClean="0"/>
              <a:t>calcitriol</a:t>
            </a:r>
            <a:endParaRPr lang="en-US" sz="2400" b="1" dirty="0" smtClean="0"/>
          </a:p>
          <a:p>
            <a:r>
              <a:rPr lang="en-US" sz="2400" b="1" dirty="0" smtClean="0"/>
              <a:t>    -----Hydrocortisone, 200 mg IV daily for 3 days</a:t>
            </a:r>
          </a:p>
          <a:p>
            <a:pPr marL="0" indent="0">
              <a:buNone/>
            </a:pPr>
            <a:r>
              <a:rPr lang="en-US" sz="2400" b="1" dirty="0" smtClean="0"/>
              <a:t>-Hemodialysis :</a:t>
            </a:r>
          </a:p>
          <a:p>
            <a:r>
              <a:rPr lang="en-US" sz="2400" b="1" dirty="0" smtClean="0"/>
              <a:t>   ---used in patients with renal failure </a:t>
            </a:r>
          </a:p>
          <a:p>
            <a:endParaRPr lang="en-US" sz="2400" b="1" dirty="0"/>
          </a:p>
          <a:p>
            <a:pPr marL="0" indent="0">
              <a:buNone/>
            </a:pPr>
            <a:endParaRPr lang="en-US" sz="2400" b="1" dirty="0" smtClean="0"/>
          </a:p>
          <a:p>
            <a:pPr marL="0" indent="0">
              <a:buNone/>
            </a:pPr>
            <a:r>
              <a:rPr lang="en-US" sz="4400" b="1" dirty="0" smtClean="0">
                <a:solidFill>
                  <a:srgbClr val="FF0000"/>
                </a:solidFill>
              </a:rPr>
              <a:t>-Important notes :</a:t>
            </a:r>
          </a:p>
          <a:p>
            <a:pPr marL="0" indent="0">
              <a:buNone/>
            </a:pPr>
            <a:r>
              <a:rPr lang="en-US" sz="2400" b="1" dirty="0" smtClean="0">
                <a:solidFill>
                  <a:srgbClr val="FF0000"/>
                </a:solidFill>
              </a:rPr>
              <a:t>- order calcium level with albumin level always .</a:t>
            </a:r>
          </a:p>
          <a:p>
            <a:pPr marL="0" indent="0">
              <a:buNone/>
            </a:pPr>
            <a:r>
              <a:rPr lang="en-US" sz="2400" b="1" dirty="0" smtClean="0">
                <a:solidFill>
                  <a:srgbClr val="FF0000"/>
                </a:solidFill>
              </a:rPr>
              <a:t>-Half life of albumin = 21 days . </a:t>
            </a:r>
          </a:p>
          <a:p>
            <a:endParaRPr lang="en-US" sz="2400" b="1" dirty="0"/>
          </a:p>
        </p:txBody>
      </p:sp>
    </p:spTree>
    <p:extLst>
      <p:ext uri="{BB962C8B-B14F-4D97-AF65-F5344CB8AC3E}">
        <p14:creationId xmlns:p14="http://schemas.microsoft.com/office/powerpoint/2010/main" val="13659937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685801"/>
            <a:ext cx="10972800" cy="5440363"/>
          </a:xfrm>
        </p:spPr>
        <p:txBody>
          <a:bodyPr>
            <a:normAutofit fontScale="92500" lnSpcReduction="10000"/>
          </a:bodyPr>
          <a:lstStyle/>
          <a:p>
            <a:r>
              <a:rPr lang="en-US" sz="6200" b="1" dirty="0" smtClean="0">
                <a:solidFill>
                  <a:srgbClr val="FF0000"/>
                </a:solidFill>
              </a:rPr>
              <a:t>Hyper </a:t>
            </a:r>
            <a:r>
              <a:rPr lang="en-US" sz="6200" b="1" dirty="0" err="1" smtClean="0">
                <a:solidFill>
                  <a:srgbClr val="FF0000"/>
                </a:solidFill>
              </a:rPr>
              <a:t>na</a:t>
            </a:r>
            <a:r>
              <a:rPr lang="en-US" sz="6200" b="1" dirty="0" smtClean="0">
                <a:solidFill>
                  <a:srgbClr val="FF0000"/>
                </a:solidFill>
              </a:rPr>
              <a:t> : </a:t>
            </a:r>
          </a:p>
          <a:p>
            <a:pPr marL="0" indent="0">
              <a:buNone/>
            </a:pPr>
            <a:endParaRPr lang="en-US" dirty="0" smtClean="0"/>
          </a:p>
          <a:p>
            <a:r>
              <a:rPr lang="en-US" dirty="0" smtClean="0"/>
              <a:t>RATE OF CORRECTION:</a:t>
            </a:r>
          </a:p>
          <a:p>
            <a:r>
              <a:rPr lang="en-US" dirty="0" smtClean="0"/>
              <a:t>Hypernatremia that developed over a period of hours (accidental loading).</a:t>
            </a:r>
          </a:p>
          <a:p>
            <a:r>
              <a:rPr lang="en-US" dirty="0" smtClean="0"/>
              <a:t> Rapid correction improves prognosis without cerebral edema.</a:t>
            </a:r>
          </a:p>
          <a:p>
            <a:r>
              <a:rPr lang="en-US" dirty="0" smtClean="0"/>
              <a:t> Reducing Na+ by 1 </a:t>
            </a:r>
            <a:r>
              <a:rPr lang="en-US" dirty="0" err="1" smtClean="0"/>
              <a:t>mmol</a:t>
            </a:r>
            <a:r>
              <a:rPr lang="en-US" dirty="0" smtClean="0"/>
              <a:t>/L/</a:t>
            </a:r>
            <a:r>
              <a:rPr lang="en-US" dirty="0" err="1" smtClean="0"/>
              <a:t>hr</a:t>
            </a:r>
            <a:r>
              <a:rPr lang="en-US" dirty="0" smtClean="0"/>
              <a:t> appropriate.</a:t>
            </a:r>
          </a:p>
          <a:p>
            <a:r>
              <a:rPr lang="en-US" dirty="0" smtClean="0"/>
              <a:t>Hypernatremia of prolonged or unknown duration</a:t>
            </a:r>
          </a:p>
          <a:p>
            <a:r>
              <a:rPr lang="en-US" dirty="0" smtClean="0"/>
              <a:t>A slow pace of correction prudent.</a:t>
            </a:r>
          </a:p>
          <a:p>
            <a:r>
              <a:rPr lang="en-US" b="1" dirty="0" smtClean="0">
                <a:solidFill>
                  <a:srgbClr val="FF0000"/>
                </a:solidFill>
              </a:rPr>
              <a:t>Maximum rate 0.5 </a:t>
            </a:r>
            <a:r>
              <a:rPr lang="en-US" b="1" dirty="0" err="1" smtClean="0">
                <a:solidFill>
                  <a:srgbClr val="FF0000"/>
                </a:solidFill>
              </a:rPr>
              <a:t>mmol</a:t>
            </a:r>
            <a:r>
              <a:rPr lang="en-US" b="1" dirty="0" smtClean="0">
                <a:solidFill>
                  <a:srgbClr val="FF0000"/>
                </a:solidFill>
              </a:rPr>
              <a:t>/L/</a:t>
            </a:r>
            <a:r>
              <a:rPr lang="en-US" b="1" dirty="0" err="1" smtClean="0">
                <a:solidFill>
                  <a:srgbClr val="FF0000"/>
                </a:solidFill>
              </a:rPr>
              <a:t>hr</a:t>
            </a:r>
            <a:r>
              <a:rPr lang="en-US" b="1" dirty="0" smtClean="0">
                <a:solidFill>
                  <a:srgbClr val="FF0000"/>
                </a:solidFill>
              </a:rPr>
              <a:t> to prevent cerebral edema.</a:t>
            </a:r>
          </a:p>
          <a:p>
            <a:r>
              <a:rPr lang="en-US" b="1" dirty="0" smtClean="0">
                <a:solidFill>
                  <a:srgbClr val="FF0000"/>
                </a:solidFill>
              </a:rPr>
              <a:t>A targeted fall in Na+ of 10 </a:t>
            </a:r>
            <a:r>
              <a:rPr lang="en-US" b="1" dirty="0" err="1" smtClean="0">
                <a:solidFill>
                  <a:srgbClr val="FF0000"/>
                </a:solidFill>
              </a:rPr>
              <a:t>mmol</a:t>
            </a:r>
            <a:r>
              <a:rPr lang="en-US" b="1" dirty="0" smtClean="0">
                <a:solidFill>
                  <a:srgbClr val="FF0000"/>
                </a:solidFill>
              </a:rPr>
              <a:t>/L/24 hr. </a:t>
            </a:r>
          </a:p>
          <a:p>
            <a:pPr marL="0" indent="0">
              <a:buNone/>
            </a:pPr>
            <a:r>
              <a:rPr lang="ar-SA" b="1" dirty="0" smtClean="0">
                <a:solidFill>
                  <a:srgbClr val="FF0000"/>
                </a:solidFill>
              </a:rPr>
              <a:t>(الارقام يلي بالاحمر مهمين ) </a:t>
            </a:r>
            <a:endParaRPr lang="en-US" b="1" dirty="0" smtClean="0">
              <a:solidFill>
                <a:srgbClr val="FF0000"/>
              </a:solidFill>
            </a:endParaRPr>
          </a:p>
          <a:p>
            <a:endParaRPr lang="en-US" dirty="0"/>
          </a:p>
        </p:txBody>
      </p:sp>
    </p:spTree>
    <p:extLst>
      <p:ext uri="{BB962C8B-B14F-4D97-AF65-F5344CB8AC3E}">
        <p14:creationId xmlns:p14="http://schemas.microsoft.com/office/powerpoint/2010/main" val="39648510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81001"/>
            <a:ext cx="10972800" cy="5745163"/>
          </a:xfrm>
        </p:spPr>
        <p:txBody>
          <a:bodyPr/>
          <a:lstStyle/>
          <a:p>
            <a:pPr marL="0" indent="0">
              <a:buNone/>
            </a:pPr>
            <a:r>
              <a:rPr lang="en-US" b="1" dirty="0" smtClean="0">
                <a:solidFill>
                  <a:srgbClr val="FF0000"/>
                </a:solidFill>
              </a:rPr>
              <a:t/>
            </a:r>
            <a:br>
              <a:rPr lang="en-US" b="1" dirty="0" smtClean="0">
                <a:solidFill>
                  <a:srgbClr val="FF0000"/>
                </a:solidFill>
              </a:rPr>
            </a:br>
            <a:r>
              <a:rPr lang="en-US" b="1" dirty="0" smtClean="0">
                <a:solidFill>
                  <a:srgbClr val="FF0000"/>
                </a:solidFill>
              </a:rPr>
              <a:t>3.Hypokalemia : </a:t>
            </a:r>
          </a:p>
          <a:p>
            <a:pPr marL="0" indent="0">
              <a:buNone/>
            </a:pPr>
            <a:r>
              <a:rPr lang="en-US" dirty="0" smtClean="0"/>
              <a:t>Causes : </a:t>
            </a:r>
          </a:p>
          <a:p>
            <a:pPr marL="0" indent="0">
              <a:buNone/>
            </a:pP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1090" y="1480242"/>
            <a:ext cx="2601383" cy="166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1" y="3352927"/>
            <a:ext cx="3754967" cy="330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9768" y="1600200"/>
            <a:ext cx="2609849" cy="166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18400" y="3446532"/>
            <a:ext cx="3649133" cy="2824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869767" y="3704465"/>
            <a:ext cx="2946400" cy="2031325"/>
          </a:xfrm>
          <a:prstGeom prst="rect">
            <a:avLst/>
          </a:prstGeom>
        </p:spPr>
        <p:txBody>
          <a:bodyPr wrap="square">
            <a:spAutoFit/>
          </a:bodyPr>
          <a:lstStyle/>
          <a:p>
            <a:r>
              <a:rPr lang="en-US" dirty="0" smtClean="0"/>
              <a:t>Renal tubular or parenchymal disease</a:t>
            </a:r>
          </a:p>
          <a:p>
            <a:r>
              <a:rPr lang="en-US" dirty="0" smtClean="0"/>
              <a:t>1ry and 2ry </a:t>
            </a:r>
            <a:r>
              <a:rPr lang="en-US" dirty="0" err="1" smtClean="0"/>
              <a:t>hyperaldosteronism</a:t>
            </a:r>
            <a:endParaRPr lang="en-US" dirty="0" smtClean="0"/>
          </a:p>
          <a:p>
            <a:r>
              <a:rPr lang="en-US" dirty="0" smtClean="0"/>
              <a:t>Excessive glucocorticoids</a:t>
            </a:r>
          </a:p>
          <a:p>
            <a:r>
              <a:rPr lang="en-US" dirty="0" smtClean="0"/>
              <a:t>Mg deficiency </a:t>
            </a:r>
          </a:p>
          <a:p>
            <a:r>
              <a:rPr lang="en-US" dirty="0" smtClean="0"/>
              <a:t>Bartter syndrome!! </a:t>
            </a:r>
            <a:endParaRPr lang="en-US" dirty="0"/>
          </a:p>
        </p:txBody>
      </p:sp>
    </p:spTree>
    <p:extLst>
      <p:ext uri="{BB962C8B-B14F-4D97-AF65-F5344CB8AC3E}">
        <p14:creationId xmlns:p14="http://schemas.microsoft.com/office/powerpoint/2010/main" val="53033950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93485" y="914401"/>
            <a:ext cx="2698729" cy="1670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429" y="3200400"/>
            <a:ext cx="3934884"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08000" y="3276600"/>
            <a:ext cx="3900227" cy="1754326"/>
          </a:xfrm>
          <a:prstGeom prst="rect">
            <a:avLst/>
          </a:prstGeom>
        </p:spPr>
        <p:txBody>
          <a:bodyPr wrap="square">
            <a:spAutoFit/>
          </a:bodyPr>
          <a:lstStyle/>
          <a:p>
            <a:pPr algn="ctr"/>
            <a:r>
              <a:rPr lang="en-US" dirty="0" smtClean="0"/>
              <a:t>Laxatives </a:t>
            </a:r>
          </a:p>
          <a:p>
            <a:pPr algn="ctr"/>
            <a:r>
              <a:rPr lang="en-US" dirty="0" smtClean="0"/>
              <a:t>Diuretics</a:t>
            </a:r>
          </a:p>
          <a:p>
            <a:pPr algn="ctr"/>
            <a:r>
              <a:rPr lang="en-US" dirty="0" smtClean="0"/>
              <a:t>Insulin </a:t>
            </a:r>
          </a:p>
          <a:p>
            <a:pPr algn="ctr"/>
            <a:r>
              <a:rPr lang="en-US" dirty="0" smtClean="0"/>
              <a:t>Antibiotic </a:t>
            </a:r>
          </a:p>
          <a:p>
            <a:pPr algn="ctr"/>
            <a:r>
              <a:rPr lang="en-US" dirty="0" smtClean="0"/>
              <a:t>epinephrine</a:t>
            </a:r>
          </a:p>
          <a:p>
            <a:pPr algn="ctr"/>
            <a:endParaRPr lang="en-US" dirty="0"/>
          </a:p>
        </p:txBody>
      </p:sp>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2200" y="1066800"/>
            <a:ext cx="2609849" cy="167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8047" y="3200400"/>
            <a:ext cx="3943351"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7553324" y="3612125"/>
            <a:ext cx="3352800" cy="1477328"/>
          </a:xfrm>
          <a:prstGeom prst="rect">
            <a:avLst/>
          </a:prstGeom>
        </p:spPr>
        <p:txBody>
          <a:bodyPr wrap="square">
            <a:spAutoFit/>
          </a:bodyPr>
          <a:lstStyle/>
          <a:p>
            <a:r>
              <a:rPr lang="en-US" dirty="0" smtClean="0"/>
              <a:t>Insufficient dietary intake</a:t>
            </a:r>
          </a:p>
          <a:p>
            <a:endParaRPr lang="en-US" dirty="0" smtClean="0"/>
          </a:p>
          <a:p>
            <a:r>
              <a:rPr lang="en-US" dirty="0" smtClean="0"/>
              <a:t>Profuse sweating</a:t>
            </a:r>
          </a:p>
          <a:p>
            <a:endParaRPr lang="en-US" dirty="0" smtClean="0"/>
          </a:p>
          <a:p>
            <a:r>
              <a:rPr lang="en-US" dirty="0" smtClean="0"/>
              <a:t>Lab error! </a:t>
            </a:r>
            <a:endParaRPr lang="en-US" dirty="0"/>
          </a:p>
        </p:txBody>
      </p:sp>
    </p:spTree>
    <p:extLst>
      <p:ext uri="{BB962C8B-B14F-4D97-AF65-F5344CB8AC3E}">
        <p14:creationId xmlns:p14="http://schemas.microsoft.com/office/powerpoint/2010/main" val="144107658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smtClean="0"/>
              <a:t>Hypokalemia with HTN</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0400" y="2111991"/>
            <a:ext cx="62992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نجمة ذات 5 نقاط 5"/>
          <p:cNvSpPr/>
          <p:nvPr/>
        </p:nvSpPr>
        <p:spPr>
          <a:xfrm>
            <a:off x="1828800" y="3898710"/>
            <a:ext cx="406400" cy="168891"/>
          </a:xfrm>
          <a:prstGeom prst="star5">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08143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smtClean="0"/>
              <a:t>Hypokalemia with </a:t>
            </a:r>
            <a:r>
              <a:rPr lang="en-US" dirty="0" err="1" smtClean="0"/>
              <a:t>normotesion</a:t>
            </a:r>
            <a:r>
              <a:rPr lang="en-US" dirty="0" smtClean="0"/>
              <a:t> </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4800" y="2590800"/>
            <a:ext cx="4876800" cy="2327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69767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02DF54-642E-44B9-B68E-0DB2831C1360}"/>
              </a:ext>
            </a:extLst>
          </p:cNvPr>
          <p:cNvSpPr>
            <a:spLocks noGrp="1"/>
          </p:cNvSpPr>
          <p:nvPr>
            <p:ph type="title"/>
          </p:nvPr>
        </p:nvSpPr>
        <p:spPr/>
        <p:txBody>
          <a:bodyPr/>
          <a:lstStyle/>
          <a:p>
            <a:r>
              <a:rPr lang="en-US" dirty="0"/>
              <a:t>Etiology :</a:t>
            </a:r>
          </a:p>
        </p:txBody>
      </p:sp>
      <p:sp>
        <p:nvSpPr>
          <p:cNvPr id="3" name="Content Placeholder 2">
            <a:extLst>
              <a:ext uri="{FF2B5EF4-FFF2-40B4-BE49-F238E27FC236}">
                <a16:creationId xmlns:a16="http://schemas.microsoft.com/office/drawing/2014/main" xmlns="" id="{F1388F6B-83F5-4CAA-B1AD-278487A6B273}"/>
              </a:ext>
            </a:extLst>
          </p:cNvPr>
          <p:cNvSpPr>
            <a:spLocks noGrp="1"/>
          </p:cNvSpPr>
          <p:nvPr>
            <p:ph idx="1"/>
          </p:nvPr>
        </p:nvSpPr>
        <p:spPr/>
        <p:txBody>
          <a:bodyPr/>
          <a:lstStyle/>
          <a:p>
            <a:r>
              <a:rPr lang="en-US" dirty="0"/>
              <a:t>1-prerenal “ the most common “</a:t>
            </a:r>
          </a:p>
          <a:p>
            <a:endParaRPr lang="en-US" dirty="0"/>
          </a:p>
          <a:p>
            <a:r>
              <a:rPr lang="en-US" dirty="0"/>
              <a:t>2- renal </a:t>
            </a:r>
          </a:p>
          <a:p>
            <a:endParaRPr lang="en-US" dirty="0"/>
          </a:p>
          <a:p>
            <a:r>
              <a:rPr lang="en-US" dirty="0"/>
              <a:t>3- post renal </a:t>
            </a:r>
          </a:p>
        </p:txBody>
      </p:sp>
    </p:spTree>
    <p:extLst>
      <p:ext uri="{BB962C8B-B14F-4D97-AF65-F5344CB8AC3E}">
        <p14:creationId xmlns:p14="http://schemas.microsoft.com/office/powerpoint/2010/main" val="324125810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7163" y="613642"/>
            <a:ext cx="9601196" cy="1303867"/>
          </a:xfrm>
        </p:spPr>
        <p:txBody>
          <a:bodyPr/>
          <a:lstStyle/>
          <a:p>
            <a:r>
              <a:rPr lang="en-US" b="1" dirty="0" smtClean="0">
                <a:solidFill>
                  <a:srgbClr val="FF0000"/>
                </a:solidFill>
              </a:rPr>
              <a:t>ECG findings of hypokalemia </a:t>
            </a:r>
            <a:endParaRPr lang="en-US" b="1" dirty="0">
              <a:solidFill>
                <a:srgbClr val="FF0000"/>
              </a:solidFill>
            </a:endParaRPr>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06401" y="1828800"/>
            <a:ext cx="11379199"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21574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832512" y="3878716"/>
            <a:ext cx="10663451" cy="1200329"/>
          </a:xfrm>
          <a:prstGeom prst="rect">
            <a:avLst/>
          </a:prstGeom>
        </p:spPr>
        <p:txBody>
          <a:bodyPr wrap="square">
            <a:spAutoFit/>
          </a:bodyPr>
          <a:lstStyle/>
          <a:p>
            <a:r>
              <a:rPr lang="en-US" b="1" i="1" dirty="0" err="1"/>
              <a:t>Pseudohyperkalemia</a:t>
            </a:r>
            <a:r>
              <a:rPr lang="en-US" b="1" i="1" dirty="0"/>
              <a:t> </a:t>
            </a:r>
            <a:endParaRPr lang="en-US" b="1" i="1" dirty="0" smtClean="0"/>
          </a:p>
          <a:p>
            <a:r>
              <a:rPr lang="en-US" b="1" i="1" dirty="0" smtClean="0"/>
              <a:t>1-</a:t>
            </a:r>
            <a:r>
              <a:rPr lang="en-US" b="1" dirty="0" smtClean="0"/>
              <a:t>venipuncture </a:t>
            </a:r>
            <a:r>
              <a:rPr lang="en-US" b="1" dirty="0"/>
              <a:t>following prolonged application of a tourniquet in the arm. </a:t>
            </a:r>
            <a:endParaRPr lang="en-US" b="1" dirty="0" smtClean="0"/>
          </a:p>
          <a:p>
            <a:r>
              <a:rPr lang="en-US" b="1" dirty="0" smtClean="0"/>
              <a:t>2-Hemolysis </a:t>
            </a:r>
            <a:r>
              <a:rPr lang="en-US" b="1" dirty="0"/>
              <a:t>of red blood </a:t>
            </a:r>
            <a:r>
              <a:rPr lang="en-US" b="1" dirty="0" smtClean="0"/>
              <a:t>cells </a:t>
            </a:r>
          </a:p>
          <a:p>
            <a:r>
              <a:rPr lang="en-US" b="1" dirty="0" smtClean="0"/>
              <a:t>3-an </a:t>
            </a:r>
            <a:r>
              <a:rPr lang="en-US" b="1" dirty="0"/>
              <a:t>increased number of white blood cells (&gt;100,000 cells) and platelets (&gt;1,000,000 platelets) </a:t>
            </a:r>
          </a:p>
        </p:txBody>
      </p:sp>
      <p:sp>
        <p:nvSpPr>
          <p:cNvPr id="5" name="مربع نص 4"/>
          <p:cNvSpPr txBox="1"/>
          <p:nvPr/>
        </p:nvSpPr>
        <p:spPr>
          <a:xfrm>
            <a:off x="3187511" y="764276"/>
            <a:ext cx="5588000" cy="830997"/>
          </a:xfrm>
          <a:prstGeom prst="rect">
            <a:avLst/>
          </a:prstGeom>
          <a:noFill/>
        </p:spPr>
        <p:txBody>
          <a:bodyPr wrap="square" rtlCol="0">
            <a:spAutoFit/>
          </a:bodyPr>
          <a:lstStyle/>
          <a:p>
            <a:r>
              <a:rPr lang="en-US" sz="4800" dirty="0" smtClean="0">
                <a:solidFill>
                  <a:srgbClr val="FF0000"/>
                </a:solidFill>
              </a:rPr>
              <a:t>Hyperkalemia </a:t>
            </a:r>
            <a:endParaRPr lang="en-US" sz="4800" dirty="0">
              <a:solidFill>
                <a:srgbClr val="FF0000"/>
              </a:solidFill>
            </a:endParaRPr>
          </a:p>
        </p:txBody>
      </p:sp>
    </p:spTree>
    <p:extLst>
      <p:ext uri="{BB962C8B-B14F-4D97-AF65-F5344CB8AC3E}">
        <p14:creationId xmlns:p14="http://schemas.microsoft.com/office/powerpoint/2010/main" val="270521156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4801" y="3338619"/>
            <a:ext cx="5626100"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286214"/>
            <a:ext cx="4572000" cy="3733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ستطيل 3"/>
          <p:cNvSpPr/>
          <p:nvPr/>
        </p:nvSpPr>
        <p:spPr>
          <a:xfrm>
            <a:off x="3251200" y="805934"/>
            <a:ext cx="3544560" cy="369332"/>
          </a:xfrm>
          <a:prstGeom prst="rect">
            <a:avLst/>
          </a:prstGeom>
        </p:spPr>
        <p:txBody>
          <a:bodyPr wrap="none">
            <a:spAutoFit/>
          </a:bodyPr>
          <a:lstStyle/>
          <a:p>
            <a:r>
              <a:rPr lang="en-US" dirty="0">
                <a:solidFill>
                  <a:srgbClr val="3C4043"/>
                </a:solidFill>
                <a:latin typeface="arial"/>
              </a:rPr>
              <a:t> </a:t>
            </a:r>
            <a:r>
              <a:rPr lang="en-US" b="1" dirty="0">
                <a:solidFill>
                  <a:srgbClr val="52565A"/>
                </a:solidFill>
                <a:latin typeface="arial"/>
              </a:rPr>
              <a:t>ECG changes</a:t>
            </a:r>
            <a:r>
              <a:rPr lang="en-US" dirty="0">
                <a:solidFill>
                  <a:srgbClr val="3C4043"/>
                </a:solidFill>
                <a:latin typeface="arial"/>
              </a:rPr>
              <a:t> of </a:t>
            </a:r>
            <a:r>
              <a:rPr lang="en-US" b="1" dirty="0">
                <a:solidFill>
                  <a:srgbClr val="52565A"/>
                </a:solidFill>
                <a:latin typeface="arial"/>
              </a:rPr>
              <a:t>hyperkalemia</a:t>
            </a:r>
            <a:endParaRPr lang="en-US" dirty="0"/>
          </a:p>
        </p:txBody>
      </p:sp>
      <p:sp>
        <p:nvSpPr>
          <p:cNvPr id="5" name="مستطيل 4"/>
          <p:cNvSpPr/>
          <p:nvPr/>
        </p:nvSpPr>
        <p:spPr>
          <a:xfrm>
            <a:off x="5614240" y="5345206"/>
            <a:ext cx="6096000" cy="646331"/>
          </a:xfrm>
          <a:prstGeom prst="rect">
            <a:avLst/>
          </a:prstGeom>
        </p:spPr>
        <p:txBody>
          <a:bodyPr>
            <a:spAutoFit/>
          </a:bodyPr>
          <a:lstStyle/>
          <a:p>
            <a:r>
              <a:rPr lang="en-US" b="1" dirty="0" smtClean="0">
                <a:solidFill>
                  <a:srgbClr val="FF0000"/>
                </a:solidFill>
              </a:rPr>
              <a:t>Give calcium </a:t>
            </a:r>
            <a:r>
              <a:rPr lang="en-US" b="1" dirty="0" err="1">
                <a:solidFill>
                  <a:srgbClr val="FF0000"/>
                </a:solidFill>
              </a:rPr>
              <a:t>gloconate</a:t>
            </a:r>
            <a:r>
              <a:rPr lang="en-US" b="1" dirty="0">
                <a:solidFill>
                  <a:srgbClr val="FF0000"/>
                </a:solidFill>
              </a:rPr>
              <a:t> prophylaxis in the presence of </a:t>
            </a:r>
            <a:r>
              <a:rPr lang="en-US" b="1" dirty="0" err="1">
                <a:solidFill>
                  <a:srgbClr val="FF0000"/>
                </a:solidFill>
              </a:rPr>
              <a:t>ecg</a:t>
            </a:r>
            <a:r>
              <a:rPr lang="en-US" b="1" dirty="0">
                <a:solidFill>
                  <a:srgbClr val="FF0000"/>
                </a:solidFill>
              </a:rPr>
              <a:t> changes of hyperkalemia</a:t>
            </a:r>
          </a:p>
        </p:txBody>
      </p:sp>
    </p:spTree>
    <p:extLst>
      <p:ext uri="{BB962C8B-B14F-4D97-AF65-F5344CB8AC3E}">
        <p14:creationId xmlns:p14="http://schemas.microsoft.com/office/powerpoint/2010/main" val="118482283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p:txBody>
          <a:bodyPr/>
          <a:lstStyle/>
          <a:p>
            <a:pPr algn="l" rtl="0"/>
            <a:r>
              <a:rPr lang="en-US" sz="4400" b="1" dirty="0" smtClean="0">
                <a:solidFill>
                  <a:srgbClr val="FF0000"/>
                </a:solidFill>
              </a:rPr>
              <a:t>6. Secondary hypertension </a:t>
            </a:r>
            <a:endParaRPr lang="en-US" sz="4400" b="1" dirty="0">
              <a:solidFill>
                <a:srgbClr val="FF0000"/>
              </a:solidFill>
            </a:endParaRPr>
          </a:p>
        </p:txBody>
      </p:sp>
      <p:sp>
        <p:nvSpPr>
          <p:cNvPr id="3" name="عنوان فرعي 2"/>
          <p:cNvSpPr>
            <a:spLocks noGrp="1"/>
          </p:cNvSpPr>
          <p:nvPr>
            <p:ph type="subTitle" idx="1"/>
          </p:nvPr>
        </p:nvSpPr>
        <p:spPr/>
        <p:txBody>
          <a:bodyPr/>
          <a:lstStyle/>
          <a:p>
            <a:pPr algn="l" rtl="0"/>
            <a:endParaRPr lang="en-US" b="1" dirty="0">
              <a:solidFill>
                <a:schemeClr val="tx1"/>
              </a:solidFill>
            </a:endParaRPr>
          </a:p>
        </p:txBody>
      </p:sp>
    </p:spTree>
    <p:extLst>
      <p:ext uri="{BB962C8B-B14F-4D97-AF65-F5344CB8AC3E}">
        <p14:creationId xmlns:p14="http://schemas.microsoft.com/office/powerpoint/2010/main" val="188496724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l" rtl="0"/>
            <a:endParaRPr lang="en-US" dirty="0"/>
          </a:p>
        </p:txBody>
      </p:sp>
      <p:sp>
        <p:nvSpPr>
          <p:cNvPr id="3" name="عنصر نائب للمحتوى 2"/>
          <p:cNvSpPr>
            <a:spLocks noGrp="1"/>
          </p:cNvSpPr>
          <p:nvPr>
            <p:ph idx="1"/>
          </p:nvPr>
        </p:nvSpPr>
        <p:spPr/>
        <p:txBody>
          <a:bodyPr/>
          <a:lstStyle/>
          <a:p>
            <a:pPr marL="63500" algn="l" rtl="0">
              <a:lnSpc>
                <a:spcPct val="100000"/>
              </a:lnSpc>
            </a:pPr>
            <a:r>
              <a:rPr lang="en-US" b="1" spc="-10" dirty="0" smtClean="0">
                <a:latin typeface="Arial"/>
                <a:cs typeface="Arial"/>
              </a:rPr>
              <a:t>Secondary</a:t>
            </a:r>
            <a:r>
              <a:rPr lang="en-US" b="1" spc="-30" dirty="0" smtClean="0">
                <a:latin typeface="Arial"/>
                <a:cs typeface="Arial"/>
              </a:rPr>
              <a:t> </a:t>
            </a:r>
            <a:r>
              <a:rPr lang="en-US" b="1" spc="-10" dirty="0" smtClean="0">
                <a:latin typeface="Arial"/>
                <a:cs typeface="Arial"/>
              </a:rPr>
              <a:t>Hypertension</a:t>
            </a:r>
            <a:endParaRPr lang="en-US" dirty="0" smtClean="0">
              <a:latin typeface="Arial"/>
              <a:cs typeface="Arial"/>
            </a:endParaRPr>
          </a:p>
          <a:p>
            <a:pPr marL="50800" marR="149860" indent="12700" algn="l" rtl="0">
              <a:lnSpc>
                <a:spcPct val="102299"/>
              </a:lnSpc>
              <a:spcBef>
                <a:spcPts val="275"/>
              </a:spcBef>
            </a:pPr>
            <a:r>
              <a:rPr lang="en-US" spc="-5" dirty="0" smtClean="0">
                <a:latin typeface="Arial"/>
                <a:cs typeface="Arial"/>
              </a:rPr>
              <a:t>should be suspected in patients in  whom : </a:t>
            </a:r>
          </a:p>
          <a:p>
            <a:pPr marL="50800" marR="149860" indent="12700" algn="l" rtl="0">
              <a:lnSpc>
                <a:spcPct val="102299"/>
              </a:lnSpc>
              <a:spcBef>
                <a:spcPts val="275"/>
              </a:spcBef>
            </a:pPr>
            <a:r>
              <a:rPr lang="en-US" sz="2800" b="1" spc="-5" dirty="0" smtClean="0">
                <a:solidFill>
                  <a:srgbClr val="C00000"/>
                </a:solidFill>
                <a:latin typeface="Arial"/>
                <a:cs typeface="Arial"/>
              </a:rPr>
              <a:t>early age</a:t>
            </a:r>
            <a:r>
              <a:rPr lang="en-US" spc="-5" dirty="0" smtClean="0">
                <a:latin typeface="Arial"/>
                <a:cs typeface="Arial"/>
              </a:rPr>
              <a:t>, </a:t>
            </a:r>
            <a:endParaRPr lang="en-US" dirty="0" smtClean="0">
              <a:latin typeface="Arial"/>
              <a:cs typeface="Arial"/>
            </a:endParaRPr>
          </a:p>
          <a:p>
            <a:pPr marL="50800" marR="43180" algn="l" rtl="0">
              <a:lnSpc>
                <a:spcPts val="2680"/>
              </a:lnSpc>
              <a:spcBef>
                <a:spcPts val="55"/>
              </a:spcBef>
            </a:pPr>
            <a:r>
              <a:rPr lang="en-US" sz="2800" b="1" spc="-10" dirty="0" smtClean="0">
                <a:solidFill>
                  <a:srgbClr val="C00000"/>
                </a:solidFill>
                <a:latin typeface="Arial"/>
                <a:cs typeface="Arial"/>
              </a:rPr>
              <a:t>over age </a:t>
            </a:r>
            <a:r>
              <a:rPr lang="en-US" sz="2800" b="1" spc="-5" dirty="0" smtClean="0">
                <a:solidFill>
                  <a:srgbClr val="C00000"/>
                </a:solidFill>
                <a:latin typeface="Arial"/>
                <a:cs typeface="Arial"/>
              </a:rPr>
              <a:t>55 years</a:t>
            </a:r>
          </a:p>
          <a:p>
            <a:pPr marL="50800" marR="43180" algn="l" rtl="0">
              <a:lnSpc>
                <a:spcPts val="2680"/>
              </a:lnSpc>
              <a:spcBef>
                <a:spcPts val="55"/>
              </a:spcBef>
            </a:pPr>
            <a:r>
              <a:rPr lang="en-US" dirty="0" smtClean="0">
                <a:latin typeface="Arial"/>
                <a:cs typeface="Arial"/>
              </a:rPr>
              <a:t> </a:t>
            </a:r>
            <a:r>
              <a:rPr lang="en-US" sz="2800" b="1" spc="-5" dirty="0" smtClean="0">
                <a:solidFill>
                  <a:srgbClr val="C00000"/>
                </a:solidFill>
                <a:latin typeface="Arial"/>
                <a:cs typeface="Arial"/>
              </a:rPr>
              <a:t>refractory </a:t>
            </a:r>
            <a:r>
              <a:rPr lang="en-US" sz="2800" b="1" dirty="0" smtClean="0">
                <a:solidFill>
                  <a:srgbClr val="C00000"/>
                </a:solidFill>
                <a:latin typeface="Arial"/>
                <a:cs typeface="Arial"/>
              </a:rPr>
              <a:t>to</a:t>
            </a:r>
            <a:r>
              <a:rPr lang="en-US" sz="2800" b="1" spc="10" dirty="0" smtClean="0">
                <a:solidFill>
                  <a:srgbClr val="C00000"/>
                </a:solidFill>
                <a:latin typeface="Arial"/>
                <a:cs typeface="Arial"/>
              </a:rPr>
              <a:t> </a:t>
            </a:r>
            <a:r>
              <a:rPr lang="en-US" sz="2800" b="1" dirty="0" smtClean="0">
                <a:solidFill>
                  <a:srgbClr val="C00000"/>
                </a:solidFill>
                <a:latin typeface="Arial"/>
                <a:cs typeface="Arial"/>
              </a:rPr>
              <a:t>treatment</a:t>
            </a:r>
            <a:endParaRPr lang="en-US" b="1" dirty="0" smtClean="0">
              <a:solidFill>
                <a:srgbClr val="C00000"/>
              </a:solidFill>
              <a:latin typeface="Arial"/>
              <a:cs typeface="Arial"/>
            </a:endParaRPr>
          </a:p>
          <a:p>
            <a:pPr algn="l" rtl="0"/>
            <a:endParaRPr lang="en-US" dirty="0"/>
          </a:p>
        </p:txBody>
      </p:sp>
    </p:spTree>
    <p:extLst>
      <p:ext uri="{BB962C8B-B14F-4D97-AF65-F5344CB8AC3E}">
        <p14:creationId xmlns:p14="http://schemas.microsoft.com/office/powerpoint/2010/main" val="404374899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76211" y="0"/>
            <a:ext cx="10972800" cy="1143000"/>
          </a:xfrm>
        </p:spPr>
        <p:txBody>
          <a:bodyPr/>
          <a:lstStyle/>
          <a:p>
            <a:pPr algn="l" rtl="0"/>
            <a:r>
              <a:rPr lang="en-US" b="1" dirty="0" smtClean="0"/>
              <a:t>Causes of secondary </a:t>
            </a:r>
            <a:r>
              <a:rPr lang="en-US" b="1" dirty="0" err="1" smtClean="0"/>
              <a:t>hypertention</a:t>
            </a:r>
            <a:r>
              <a:rPr lang="en-US" b="1" dirty="0" smtClean="0"/>
              <a:t> </a:t>
            </a:r>
            <a:endParaRPr lang="en-US" b="1" dirty="0"/>
          </a:p>
        </p:txBody>
      </p:sp>
      <p:graphicFrame>
        <p:nvGraphicFramePr>
          <p:cNvPr id="4" name="عنصر نائب للمحتوى 3"/>
          <p:cNvGraphicFramePr>
            <a:graphicFrameLocks noGrp="1"/>
          </p:cNvGraphicFramePr>
          <p:nvPr>
            <p:ph idx="1"/>
            <p:extLst>
              <p:ext uri="{D42A27DB-BD31-4B8C-83A1-F6EECF244321}">
                <p14:modId xmlns:p14="http://schemas.microsoft.com/office/powerpoint/2010/main" val="1193943328"/>
              </p:ext>
            </p:extLst>
          </p:nvPr>
        </p:nvGraphicFramePr>
        <p:xfrm>
          <a:off x="571461" y="1071546"/>
          <a:ext cx="10972800" cy="4399280"/>
        </p:xfrm>
        <a:graphic>
          <a:graphicData uri="http://schemas.openxmlformats.org/drawingml/2006/table">
            <a:tbl>
              <a:tblPr firstRow="1" bandRow="1">
                <a:tableStyleId>{5C22544A-7EE6-4342-B048-85BDC9FD1C3A}</a:tableStyleId>
              </a:tblPr>
              <a:tblGrid>
                <a:gridCol w="5486400"/>
                <a:gridCol w="5486400"/>
              </a:tblGrid>
              <a:tr h="370840">
                <a:tc>
                  <a:txBody>
                    <a:bodyPr/>
                    <a:lstStyle/>
                    <a:p>
                      <a:pPr algn="ctr" rtl="0"/>
                      <a:r>
                        <a:rPr lang="en-US" b="1" dirty="0" smtClean="0"/>
                        <a:t>Renal</a:t>
                      </a:r>
                      <a:r>
                        <a:rPr lang="en-US" b="1" baseline="0" dirty="0" smtClean="0"/>
                        <a:t> arterial disease ( renal artery </a:t>
                      </a:r>
                      <a:r>
                        <a:rPr lang="en-US" b="1" baseline="0" dirty="0" err="1" smtClean="0"/>
                        <a:t>stenosis</a:t>
                      </a:r>
                      <a:r>
                        <a:rPr lang="en-US" b="1" baseline="0" dirty="0" smtClean="0"/>
                        <a:t> ) </a:t>
                      </a:r>
                      <a:endParaRPr lang="en-US" b="1" dirty="0"/>
                    </a:p>
                  </a:txBody>
                  <a:tcPr marL="121920" marR="121920"/>
                </a:tc>
                <a:tc>
                  <a:txBody>
                    <a:bodyPr/>
                    <a:lstStyle/>
                    <a:p>
                      <a:pPr algn="ctr" rtl="0"/>
                      <a:r>
                        <a:rPr lang="en-US" sz="1800" b="1" dirty="0" smtClean="0">
                          <a:solidFill>
                            <a:schemeClr val="bg1"/>
                          </a:solidFill>
                          <a:latin typeface="Arial"/>
                          <a:cs typeface="Arial"/>
                        </a:rPr>
                        <a:t>atherosclerotic disease </a:t>
                      </a:r>
                      <a:r>
                        <a:rPr lang="en-US" sz="1800" b="1" spc="-5" dirty="0" smtClean="0">
                          <a:solidFill>
                            <a:schemeClr val="bg1"/>
                          </a:solidFill>
                          <a:latin typeface="Arial"/>
                          <a:cs typeface="Arial"/>
                        </a:rPr>
                        <a:t>in </a:t>
                      </a:r>
                      <a:r>
                        <a:rPr lang="en-US" sz="1800" b="1" dirty="0" smtClean="0">
                          <a:solidFill>
                            <a:schemeClr val="bg1"/>
                          </a:solidFill>
                          <a:latin typeface="Arial"/>
                          <a:cs typeface="Arial"/>
                        </a:rPr>
                        <a:t>60% of elderly </a:t>
                      </a:r>
                      <a:r>
                        <a:rPr lang="en-US" sz="1800" b="1" spc="-5" dirty="0" smtClean="0">
                          <a:solidFill>
                            <a:schemeClr val="bg1"/>
                          </a:solidFill>
                          <a:latin typeface="Arial"/>
                          <a:cs typeface="Arial"/>
                        </a:rPr>
                        <a:t>population </a:t>
                      </a:r>
                      <a:r>
                        <a:rPr lang="en-US" sz="1800" b="1" dirty="0" smtClean="0">
                          <a:solidFill>
                            <a:schemeClr val="bg1"/>
                          </a:solidFill>
                          <a:latin typeface="Arial"/>
                          <a:cs typeface="Arial"/>
                        </a:rPr>
                        <a:t>and </a:t>
                      </a:r>
                      <a:r>
                        <a:rPr lang="en-US" sz="1800" b="1" dirty="0" err="1" smtClean="0">
                          <a:solidFill>
                            <a:schemeClr val="bg1"/>
                          </a:solidFill>
                          <a:latin typeface="Arial"/>
                          <a:cs typeface="Arial"/>
                        </a:rPr>
                        <a:t>fibromuscular</a:t>
                      </a:r>
                      <a:r>
                        <a:rPr lang="en-US" sz="1800" b="1" dirty="0" smtClean="0">
                          <a:solidFill>
                            <a:schemeClr val="bg1"/>
                          </a:solidFill>
                          <a:latin typeface="Arial"/>
                          <a:cs typeface="Arial"/>
                        </a:rPr>
                        <a:t> dysplasia </a:t>
                      </a:r>
                    </a:p>
                    <a:p>
                      <a:pPr algn="ctr" rtl="0">
                        <a:buFontTx/>
                        <a:buChar char="-"/>
                      </a:pPr>
                      <a:r>
                        <a:rPr lang="en-US" sz="1800" b="1" spc="-5" dirty="0" smtClean="0">
                          <a:latin typeface="Arial"/>
                          <a:cs typeface="Arial"/>
                        </a:rPr>
                        <a:t>Para umbilical bruit </a:t>
                      </a:r>
                    </a:p>
                    <a:p>
                      <a:pPr marL="0" marR="0" indent="0" algn="ctr" defTabSz="914400" rtl="0" eaLnBrk="1" fontAlgn="auto" latinLnBrk="0" hangingPunct="1">
                        <a:lnSpc>
                          <a:spcPct val="100000"/>
                        </a:lnSpc>
                        <a:spcBef>
                          <a:spcPts val="0"/>
                        </a:spcBef>
                        <a:spcAft>
                          <a:spcPts val="0"/>
                        </a:spcAft>
                        <a:buClrTx/>
                        <a:buSzTx/>
                        <a:buFontTx/>
                        <a:buChar char="-"/>
                        <a:tabLst/>
                        <a:defRPr/>
                      </a:pPr>
                      <a:r>
                        <a:rPr lang="en-US" b="1" baseline="0" dirty="0" smtClean="0"/>
                        <a:t> </a:t>
                      </a:r>
                      <a:r>
                        <a:rPr lang="en-US" sz="1800" b="1" spc="-5" dirty="0" smtClean="0">
                          <a:latin typeface="Arial"/>
                          <a:cs typeface="Arial"/>
                        </a:rPr>
                        <a:t>MRI angiography has higher sensitivity </a:t>
                      </a:r>
                      <a:r>
                        <a:rPr lang="en-US" sz="1800" b="1" spc="-15" dirty="0" smtClean="0">
                          <a:latin typeface="Arial"/>
                          <a:cs typeface="Arial"/>
                        </a:rPr>
                        <a:t>(90%) </a:t>
                      </a:r>
                      <a:r>
                        <a:rPr lang="en-US" sz="1800" b="1" spc="-5" dirty="0" smtClean="0">
                          <a:latin typeface="Arial"/>
                          <a:cs typeface="Arial"/>
                        </a:rPr>
                        <a:t>and  specificity</a:t>
                      </a:r>
                      <a:r>
                        <a:rPr lang="en-US" sz="1800" b="1" spc="-40" dirty="0" smtClean="0">
                          <a:latin typeface="Arial"/>
                          <a:cs typeface="Arial"/>
                        </a:rPr>
                        <a:t> </a:t>
                      </a:r>
                      <a:r>
                        <a:rPr lang="en-US" sz="1800" b="1" spc="-10" dirty="0" smtClean="0">
                          <a:latin typeface="Arial"/>
                          <a:cs typeface="Arial"/>
                        </a:rPr>
                        <a:t>(92%).</a:t>
                      </a:r>
                      <a:endParaRPr lang="en-US" b="1" baseline="0" dirty="0" smtClean="0"/>
                    </a:p>
                    <a:p>
                      <a:pPr algn="ctr" rtl="0"/>
                      <a:endParaRPr lang="en-US" b="1" dirty="0"/>
                    </a:p>
                  </a:txBody>
                  <a:tcPr marL="121920" marR="121920"/>
                </a:tc>
              </a:tr>
              <a:tr h="370840">
                <a:tc>
                  <a:txBody>
                    <a:bodyPr/>
                    <a:lstStyle/>
                    <a:p>
                      <a:pPr algn="ctr" rtl="0"/>
                      <a:r>
                        <a:rPr lang="en-US" b="1" dirty="0" err="1" smtClean="0"/>
                        <a:t>Phenochromocytoma</a:t>
                      </a:r>
                      <a:r>
                        <a:rPr lang="en-US" b="1" dirty="0" smtClean="0"/>
                        <a:t> *** so important</a:t>
                      </a:r>
                      <a:r>
                        <a:rPr lang="en-US" b="1" baseline="0" dirty="0" smtClean="0"/>
                        <a:t> </a:t>
                      </a:r>
                      <a:endParaRPr lang="en-US" b="1" dirty="0"/>
                    </a:p>
                  </a:txBody>
                  <a:tcPr marL="121920" marR="121920"/>
                </a:tc>
                <a:tc>
                  <a:txBody>
                    <a:bodyPr/>
                    <a:lstStyle/>
                    <a:p>
                      <a:pPr algn="ctr" rtl="0"/>
                      <a:r>
                        <a:rPr lang="en-US" b="1" baseline="0" dirty="0" smtClean="0"/>
                        <a:t>* </a:t>
                      </a:r>
                      <a:r>
                        <a:rPr lang="en-US" b="1" baseline="0" dirty="0" smtClean="0">
                          <a:solidFill>
                            <a:srgbClr val="FF0000"/>
                          </a:solidFill>
                        </a:rPr>
                        <a:t>more details in the next slide  </a:t>
                      </a:r>
                      <a:endParaRPr lang="en-US" b="1" dirty="0"/>
                    </a:p>
                  </a:txBody>
                  <a:tcPr marL="121920" marR="121920"/>
                </a:tc>
              </a:tr>
              <a:tr h="370840">
                <a:tc>
                  <a:txBody>
                    <a:bodyPr/>
                    <a:lstStyle/>
                    <a:p>
                      <a:pPr algn="ctr" rtl="0"/>
                      <a:r>
                        <a:rPr lang="en-US" b="1" dirty="0" smtClean="0"/>
                        <a:t>Conn’s syndrome </a:t>
                      </a:r>
                      <a:endParaRPr lang="en-US" b="1" dirty="0"/>
                    </a:p>
                  </a:txBody>
                  <a:tcPr marL="121920" marR="121920"/>
                </a:tc>
                <a:tc>
                  <a:txBody>
                    <a:bodyPr/>
                    <a:lstStyle/>
                    <a:p>
                      <a:pPr algn="ctr" rtl="0"/>
                      <a:r>
                        <a:rPr lang="en-US" b="1" dirty="0" err="1" smtClean="0"/>
                        <a:t>Tumour</a:t>
                      </a:r>
                      <a:r>
                        <a:rPr lang="en-US" b="1" dirty="0" smtClean="0"/>
                        <a:t> of</a:t>
                      </a:r>
                      <a:r>
                        <a:rPr lang="en-US" b="1" baseline="0" dirty="0" smtClean="0"/>
                        <a:t> the adrenal cortex that secretes </a:t>
                      </a:r>
                      <a:r>
                        <a:rPr lang="en-US" b="1" baseline="0" dirty="0" err="1" smtClean="0"/>
                        <a:t>aldosterone</a:t>
                      </a:r>
                      <a:r>
                        <a:rPr lang="en-US" b="1" baseline="0" dirty="0" smtClean="0"/>
                        <a:t> </a:t>
                      </a:r>
                      <a:endParaRPr lang="en-US" b="1" dirty="0"/>
                    </a:p>
                  </a:txBody>
                  <a:tcPr marL="121920" marR="121920"/>
                </a:tc>
              </a:tr>
              <a:tr h="370840">
                <a:tc>
                  <a:txBody>
                    <a:bodyPr/>
                    <a:lstStyle/>
                    <a:p>
                      <a:pPr algn="ctr" rtl="0"/>
                      <a:r>
                        <a:rPr lang="en-US" b="1" dirty="0" smtClean="0"/>
                        <a:t>Cushing syndrome </a:t>
                      </a:r>
                      <a:endParaRPr lang="en-US" b="1" dirty="0"/>
                    </a:p>
                  </a:txBody>
                  <a:tcPr marL="121920" marR="121920"/>
                </a:tc>
                <a:tc>
                  <a:txBody>
                    <a:bodyPr/>
                    <a:lstStyle/>
                    <a:p>
                      <a:pPr algn="ctr" rtl="0"/>
                      <a:r>
                        <a:rPr lang="en-US" b="1" dirty="0" err="1" smtClean="0"/>
                        <a:t>Microadenoma</a:t>
                      </a:r>
                      <a:r>
                        <a:rPr lang="en-US" b="1" dirty="0" smtClean="0"/>
                        <a:t> of</a:t>
                      </a:r>
                      <a:r>
                        <a:rPr lang="en-US" b="1" baseline="0" dirty="0" smtClean="0"/>
                        <a:t> the pituitary secrets ACTH</a:t>
                      </a:r>
                      <a:endParaRPr lang="en-US" b="1" dirty="0"/>
                    </a:p>
                  </a:txBody>
                  <a:tcPr marL="121920" marR="121920"/>
                </a:tc>
              </a:tr>
              <a:tr h="370840">
                <a:tc>
                  <a:txBody>
                    <a:bodyPr/>
                    <a:lstStyle/>
                    <a:p>
                      <a:pPr algn="ctr" rtl="0"/>
                      <a:r>
                        <a:rPr lang="en-US" b="1" dirty="0" err="1" smtClean="0"/>
                        <a:t>Coaractation</a:t>
                      </a:r>
                      <a:r>
                        <a:rPr lang="en-US" b="1" baseline="0" dirty="0" smtClean="0"/>
                        <a:t> of the aorta </a:t>
                      </a:r>
                      <a:endParaRPr lang="en-US" b="1" dirty="0"/>
                    </a:p>
                  </a:txBody>
                  <a:tcPr marL="121920" marR="121920"/>
                </a:tc>
                <a:tc>
                  <a:txBody>
                    <a:bodyPr/>
                    <a:lstStyle/>
                    <a:p>
                      <a:pPr algn="ctr" rtl="0"/>
                      <a:r>
                        <a:rPr lang="en-US" b="1" dirty="0" smtClean="0"/>
                        <a:t>Radio-femoral delay </a:t>
                      </a:r>
                    </a:p>
                    <a:p>
                      <a:pPr algn="ctr" rtl="0"/>
                      <a:r>
                        <a:rPr lang="en-US" sz="1800" b="1" i="0" kern="1200" dirty="0" smtClean="0">
                          <a:solidFill>
                            <a:schemeClr val="dk1"/>
                          </a:solidFill>
                          <a:latin typeface="+mn-lt"/>
                          <a:ea typeface="+mn-ea"/>
                          <a:cs typeface="+mn-cs"/>
                        </a:rPr>
                        <a:t>rib notching</a:t>
                      </a:r>
                      <a:r>
                        <a:rPr lang="en-US" sz="1800" b="1" i="0" kern="1200" baseline="0" dirty="0" smtClean="0">
                          <a:solidFill>
                            <a:schemeClr val="dk1"/>
                          </a:solidFill>
                          <a:latin typeface="+mn-lt"/>
                          <a:ea typeface="+mn-ea"/>
                          <a:cs typeface="+mn-cs"/>
                        </a:rPr>
                        <a:t> on x-ray </a:t>
                      </a:r>
                      <a:endParaRPr lang="en-US" b="1" dirty="0"/>
                    </a:p>
                  </a:txBody>
                  <a:tcPr marL="121920" marR="121920"/>
                </a:tc>
              </a:tr>
              <a:tr h="370840">
                <a:tc>
                  <a:txBody>
                    <a:bodyPr/>
                    <a:lstStyle/>
                    <a:p>
                      <a:pPr algn="ctr" rtl="0"/>
                      <a:r>
                        <a:rPr lang="en-US" b="1" dirty="0" smtClean="0"/>
                        <a:t>Adult polycystic kidney disease , sleep</a:t>
                      </a:r>
                      <a:r>
                        <a:rPr lang="en-US" b="1" baseline="0" dirty="0" smtClean="0"/>
                        <a:t> apnea , hyper or hypothyroidism</a:t>
                      </a:r>
                      <a:endParaRPr lang="en-US" b="1" dirty="0"/>
                    </a:p>
                  </a:txBody>
                  <a:tcPr marL="121920" marR="121920"/>
                </a:tc>
                <a:tc>
                  <a:txBody>
                    <a:bodyPr/>
                    <a:lstStyle/>
                    <a:p>
                      <a:pPr algn="ctr" rtl="0"/>
                      <a:r>
                        <a:rPr lang="en-US" b="1" dirty="0" smtClean="0"/>
                        <a:t>Investigation</a:t>
                      </a:r>
                      <a:r>
                        <a:rPr lang="en-US" b="1" baseline="0" dirty="0" smtClean="0"/>
                        <a:t> and </a:t>
                      </a:r>
                      <a:r>
                        <a:rPr lang="en-US" b="1" baseline="0" dirty="0" err="1" smtClean="0"/>
                        <a:t>Tx</a:t>
                      </a:r>
                      <a:r>
                        <a:rPr lang="en-US" b="1" baseline="0" dirty="0" smtClean="0"/>
                        <a:t> according to the cause </a:t>
                      </a:r>
                      <a:endParaRPr lang="en-US" b="1" dirty="0"/>
                    </a:p>
                  </a:txBody>
                  <a:tcPr marL="121920" marR="121920"/>
                </a:tc>
              </a:tr>
            </a:tbl>
          </a:graphicData>
        </a:graphic>
      </p:graphicFrame>
    </p:spTree>
    <p:extLst>
      <p:ext uri="{BB962C8B-B14F-4D97-AF65-F5344CB8AC3E}">
        <p14:creationId xmlns:p14="http://schemas.microsoft.com/office/powerpoint/2010/main" val="151942940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609600" y="714357"/>
            <a:ext cx="10972800" cy="5411807"/>
          </a:xfrm>
        </p:spPr>
        <p:txBody>
          <a:bodyPr>
            <a:normAutofit/>
          </a:bodyPr>
          <a:lstStyle/>
          <a:p>
            <a:pPr marL="25400" algn="l" rtl="0">
              <a:lnSpc>
                <a:spcPct val="100000"/>
              </a:lnSpc>
              <a:spcBef>
                <a:spcPts val="100"/>
              </a:spcBef>
            </a:pPr>
            <a:r>
              <a:rPr lang="en-US" sz="3600" b="1" spc="-10" dirty="0" smtClean="0">
                <a:latin typeface="Arial"/>
                <a:cs typeface="Arial"/>
              </a:rPr>
              <a:t> </a:t>
            </a:r>
            <a:r>
              <a:rPr lang="en-US" sz="3600" b="1" spc="-10" dirty="0" err="1" smtClean="0">
                <a:latin typeface="Arial"/>
                <a:cs typeface="Arial"/>
              </a:rPr>
              <a:t>Pheochromocytoma</a:t>
            </a:r>
            <a:endParaRPr lang="en-US" sz="3600" dirty="0" smtClean="0">
              <a:latin typeface="Arial"/>
              <a:cs typeface="Arial"/>
            </a:endParaRPr>
          </a:p>
          <a:p>
            <a:pPr algn="l" rtl="0">
              <a:lnSpc>
                <a:spcPct val="100000"/>
              </a:lnSpc>
              <a:spcBef>
                <a:spcPts val="45"/>
              </a:spcBef>
            </a:pPr>
            <a:endParaRPr lang="en-US" sz="4400" dirty="0" smtClean="0">
              <a:latin typeface="Times New Roman"/>
              <a:cs typeface="Times New Roman"/>
            </a:endParaRPr>
          </a:p>
          <a:p>
            <a:pPr marL="12700" marR="5080" indent="12700" algn="l" rtl="0">
              <a:lnSpc>
                <a:spcPct val="100000"/>
              </a:lnSpc>
            </a:pPr>
            <a:r>
              <a:rPr lang="en-US" sz="4400" spc="89" baseline="5787" dirty="0" smtClean="0">
                <a:latin typeface="Symbol"/>
                <a:cs typeface="Symbol"/>
              </a:rPr>
              <a:t></a:t>
            </a:r>
            <a:r>
              <a:rPr lang="en-US" spc="60" dirty="0" smtClean="0">
                <a:latin typeface="Arial"/>
                <a:cs typeface="Arial"/>
              </a:rPr>
              <a:t>It </a:t>
            </a:r>
            <a:r>
              <a:rPr lang="en-US" spc="-5" dirty="0" smtClean="0">
                <a:latin typeface="Arial"/>
                <a:cs typeface="Arial"/>
              </a:rPr>
              <a:t>is </a:t>
            </a:r>
            <a:r>
              <a:rPr lang="en-US" dirty="0" smtClean="0">
                <a:latin typeface="Arial"/>
                <a:cs typeface="Arial"/>
              </a:rPr>
              <a:t>a </a:t>
            </a:r>
            <a:r>
              <a:rPr lang="en-US" dirty="0" err="1" smtClean="0">
                <a:latin typeface="Arial"/>
                <a:cs typeface="Arial"/>
              </a:rPr>
              <a:t>chromaffin</a:t>
            </a:r>
            <a:r>
              <a:rPr lang="en-US" dirty="0" smtClean="0">
                <a:latin typeface="Arial"/>
                <a:cs typeface="Arial"/>
              </a:rPr>
              <a:t> </a:t>
            </a:r>
            <a:r>
              <a:rPr lang="en-US" spc="-5" dirty="0" smtClean="0">
                <a:latin typeface="Arial"/>
                <a:cs typeface="Arial"/>
              </a:rPr>
              <a:t>cell </a:t>
            </a:r>
            <a:r>
              <a:rPr lang="en-US" dirty="0" smtClean="0">
                <a:latin typeface="Arial"/>
                <a:cs typeface="Arial"/>
              </a:rPr>
              <a:t>tumor </a:t>
            </a:r>
            <a:r>
              <a:rPr lang="en-US" spc="-5" dirty="0" smtClean="0">
                <a:latin typeface="Arial"/>
                <a:cs typeface="Arial"/>
              </a:rPr>
              <a:t>which are </a:t>
            </a:r>
            <a:r>
              <a:rPr lang="en-US" dirty="0" smtClean="0">
                <a:latin typeface="Arial"/>
                <a:cs typeface="Arial"/>
              </a:rPr>
              <a:t>mostly </a:t>
            </a:r>
            <a:r>
              <a:rPr lang="en-US" spc="-5" dirty="0" smtClean="0">
                <a:latin typeface="Arial"/>
                <a:cs typeface="Arial"/>
              </a:rPr>
              <a:t>adrenal </a:t>
            </a:r>
            <a:r>
              <a:rPr lang="en-US" spc="-10" dirty="0" smtClean="0">
                <a:latin typeface="Arial"/>
                <a:cs typeface="Arial"/>
              </a:rPr>
              <a:t>and  unilateral. </a:t>
            </a:r>
            <a:r>
              <a:rPr lang="en-US" spc="-5" dirty="0" smtClean="0">
                <a:latin typeface="Arial"/>
                <a:cs typeface="Arial"/>
              </a:rPr>
              <a:t>These </a:t>
            </a:r>
            <a:r>
              <a:rPr lang="en-US" spc="5" dirty="0" smtClean="0">
                <a:latin typeface="Arial"/>
                <a:cs typeface="Arial"/>
              </a:rPr>
              <a:t>may </a:t>
            </a:r>
            <a:r>
              <a:rPr lang="en-US" spc="-5" dirty="0" smtClean="0">
                <a:latin typeface="Arial"/>
                <a:cs typeface="Arial"/>
              </a:rPr>
              <a:t>be extra-adrenal in 10% </a:t>
            </a:r>
            <a:r>
              <a:rPr lang="en-US" dirty="0" smtClean="0">
                <a:latin typeface="Arial"/>
                <a:cs typeface="Arial"/>
              </a:rPr>
              <a:t>of </a:t>
            </a:r>
            <a:r>
              <a:rPr lang="en-US" spc="-5" dirty="0" smtClean="0">
                <a:latin typeface="Arial"/>
                <a:cs typeface="Arial"/>
              </a:rPr>
              <a:t>the cases </a:t>
            </a:r>
            <a:r>
              <a:rPr lang="en-US" spc="-10" dirty="0" smtClean="0">
                <a:latin typeface="Arial"/>
                <a:cs typeface="Arial"/>
              </a:rPr>
              <a:t>and  </a:t>
            </a:r>
            <a:r>
              <a:rPr lang="en-US" spc="-5" dirty="0" smtClean="0">
                <a:latin typeface="Arial"/>
                <a:cs typeface="Arial"/>
              </a:rPr>
              <a:t>bilateral in </a:t>
            </a:r>
            <a:r>
              <a:rPr lang="en-US" spc="-10" dirty="0" smtClean="0">
                <a:latin typeface="Arial"/>
                <a:cs typeface="Arial"/>
              </a:rPr>
              <a:t>10% </a:t>
            </a:r>
            <a:r>
              <a:rPr lang="en-US" dirty="0" smtClean="0">
                <a:latin typeface="Arial"/>
                <a:cs typeface="Arial"/>
              </a:rPr>
              <a:t>of </a:t>
            </a:r>
            <a:r>
              <a:rPr lang="en-US" spc="-5" dirty="0" smtClean="0">
                <a:latin typeface="Arial"/>
                <a:cs typeface="Arial"/>
              </a:rPr>
              <a:t>the cases. </a:t>
            </a:r>
            <a:r>
              <a:rPr lang="en-US" spc="-10" dirty="0" smtClean="0">
                <a:latin typeface="Arial"/>
                <a:cs typeface="Arial"/>
              </a:rPr>
              <a:t>10% </a:t>
            </a:r>
            <a:r>
              <a:rPr lang="en-US" spc="-5" dirty="0" smtClean="0">
                <a:latin typeface="Arial"/>
                <a:cs typeface="Arial"/>
              </a:rPr>
              <a:t>of all cases are familial </a:t>
            </a:r>
            <a:r>
              <a:rPr lang="en-US" spc="-10" dirty="0" smtClean="0">
                <a:latin typeface="Arial"/>
                <a:cs typeface="Arial"/>
              </a:rPr>
              <a:t>and  10% </a:t>
            </a:r>
            <a:r>
              <a:rPr lang="en-US" spc="-5" dirty="0" smtClean="0">
                <a:latin typeface="Arial"/>
                <a:cs typeface="Arial"/>
              </a:rPr>
              <a:t>are</a:t>
            </a:r>
            <a:r>
              <a:rPr lang="en-US" dirty="0" smtClean="0">
                <a:latin typeface="Arial"/>
                <a:cs typeface="Arial"/>
              </a:rPr>
              <a:t> </a:t>
            </a:r>
            <a:r>
              <a:rPr lang="en-US" spc="-5" dirty="0" smtClean="0">
                <a:latin typeface="Arial"/>
                <a:cs typeface="Arial"/>
              </a:rPr>
              <a:t>malignant</a:t>
            </a:r>
            <a:endParaRPr lang="en-US" dirty="0" smtClean="0">
              <a:latin typeface="Arial"/>
              <a:cs typeface="Arial"/>
            </a:endParaRPr>
          </a:p>
          <a:p>
            <a:pPr marL="12700" marR="184150" indent="12700" algn="l" rtl="0">
              <a:lnSpc>
                <a:spcPct val="100000"/>
              </a:lnSpc>
              <a:spcBef>
                <a:spcPts val="600"/>
              </a:spcBef>
            </a:pPr>
            <a:r>
              <a:rPr lang="en-US" sz="4400" spc="22" baseline="5787" dirty="0" smtClean="0">
                <a:latin typeface="Symbol"/>
                <a:cs typeface="Symbol"/>
              </a:rPr>
              <a:t></a:t>
            </a:r>
            <a:r>
              <a:rPr lang="en-US" sz="4400" b="1" spc="22" baseline="5787" dirty="0" smtClean="0">
                <a:solidFill>
                  <a:srgbClr val="FF0000"/>
                </a:solidFill>
                <a:latin typeface="Arial Black" pitchFamily="34" charset="0"/>
                <a:cs typeface="Symbol"/>
              </a:rPr>
              <a:t>5Ps</a:t>
            </a:r>
            <a:r>
              <a:rPr lang="en-US" sz="4400" b="1" spc="22" dirty="0" smtClean="0">
                <a:solidFill>
                  <a:srgbClr val="FF0000"/>
                </a:solidFill>
                <a:latin typeface="Arial Black" pitchFamily="34" charset="0"/>
                <a:cs typeface="Symbol"/>
              </a:rPr>
              <a:t> </a:t>
            </a:r>
            <a:r>
              <a:rPr lang="en-US" spc="15" dirty="0" smtClean="0">
                <a:latin typeface="Arial Black" pitchFamily="34" charset="0"/>
                <a:cs typeface="Arial"/>
              </a:rPr>
              <a:t>Episodic</a:t>
            </a:r>
            <a:r>
              <a:rPr lang="en-US" spc="15" dirty="0" smtClean="0">
                <a:latin typeface="Arial"/>
                <a:cs typeface="Arial"/>
              </a:rPr>
              <a:t> </a:t>
            </a:r>
            <a:r>
              <a:rPr lang="en-US" spc="-5" dirty="0" smtClean="0">
                <a:latin typeface="Arial"/>
                <a:cs typeface="Arial"/>
              </a:rPr>
              <a:t>hypertension, postural fall, pallor, throbbing  </a:t>
            </a:r>
            <a:r>
              <a:rPr lang="en-US" spc="-10" dirty="0" smtClean="0">
                <a:latin typeface="Arial"/>
                <a:cs typeface="Arial"/>
              </a:rPr>
              <a:t>headache, palpitations and </a:t>
            </a:r>
            <a:r>
              <a:rPr lang="en-US" spc="-5" dirty="0" smtClean="0">
                <a:latin typeface="Arial"/>
                <a:cs typeface="Arial"/>
              </a:rPr>
              <a:t>perspiration are </a:t>
            </a:r>
            <a:r>
              <a:rPr lang="en-US" spc="-10" dirty="0" smtClean="0">
                <a:latin typeface="Arial"/>
                <a:cs typeface="Arial"/>
              </a:rPr>
              <a:t>suggestive </a:t>
            </a:r>
            <a:r>
              <a:rPr lang="en-US" spc="-5" dirty="0" smtClean="0">
                <a:latin typeface="Arial"/>
                <a:cs typeface="Arial"/>
              </a:rPr>
              <a:t>clinical  features</a:t>
            </a:r>
            <a:endParaRPr lang="en-US" dirty="0" smtClean="0">
              <a:latin typeface="Arial"/>
              <a:cs typeface="Arial"/>
            </a:endParaRPr>
          </a:p>
          <a:p>
            <a:pPr marL="12700" marR="678180" indent="12700" algn="l" rtl="0">
              <a:lnSpc>
                <a:spcPct val="100000"/>
              </a:lnSpc>
              <a:spcBef>
                <a:spcPts val="600"/>
              </a:spcBef>
            </a:pPr>
            <a:r>
              <a:rPr lang="en-US" sz="4400" spc="22" baseline="5787" dirty="0" smtClean="0">
                <a:latin typeface="Symbol"/>
                <a:cs typeface="Symbol"/>
              </a:rPr>
              <a:t></a:t>
            </a:r>
            <a:r>
              <a:rPr lang="en-US" spc="15" dirty="0" smtClean="0">
                <a:latin typeface="Arial"/>
                <a:cs typeface="Arial"/>
              </a:rPr>
              <a:t>Features </a:t>
            </a:r>
            <a:r>
              <a:rPr lang="en-US" spc="5" dirty="0" smtClean="0">
                <a:latin typeface="Arial"/>
                <a:cs typeface="Arial"/>
              </a:rPr>
              <a:t>may </a:t>
            </a:r>
            <a:r>
              <a:rPr lang="en-US" dirty="0" smtClean="0">
                <a:latin typeface="Arial"/>
                <a:cs typeface="Arial"/>
              </a:rPr>
              <a:t>be </a:t>
            </a:r>
            <a:r>
              <a:rPr lang="en-US" spc="-5" dirty="0" smtClean="0">
                <a:latin typeface="Arial"/>
                <a:cs typeface="Arial"/>
              </a:rPr>
              <a:t>provoked </a:t>
            </a:r>
            <a:r>
              <a:rPr lang="en-US" dirty="0" smtClean="0">
                <a:latin typeface="Arial"/>
                <a:cs typeface="Arial"/>
              </a:rPr>
              <a:t>by </a:t>
            </a:r>
            <a:r>
              <a:rPr lang="en-US" spc="-5" dirty="0" smtClean="0">
                <a:latin typeface="Arial"/>
                <a:cs typeface="Arial"/>
              </a:rPr>
              <a:t>triggers s</a:t>
            </a:r>
            <a:endParaRPr lang="en-US" dirty="0" smtClean="0">
              <a:latin typeface="Arial"/>
              <a:cs typeface="Arial"/>
            </a:endParaRPr>
          </a:p>
          <a:p>
            <a:pPr algn="l" rtl="0"/>
            <a:endParaRPr lang="en-US" dirty="0"/>
          </a:p>
        </p:txBody>
      </p:sp>
    </p:spTree>
    <p:extLst>
      <p:ext uri="{BB962C8B-B14F-4D97-AF65-F5344CB8AC3E}">
        <p14:creationId xmlns:p14="http://schemas.microsoft.com/office/powerpoint/2010/main" val="263797674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l" rtl="0"/>
            <a:endParaRPr lang="en-US"/>
          </a:p>
        </p:txBody>
      </p:sp>
      <p:graphicFrame>
        <p:nvGraphicFramePr>
          <p:cNvPr id="4" name="عنصر نائب للمحتوى 3"/>
          <p:cNvGraphicFramePr>
            <a:graphicFrameLocks noGrp="1"/>
          </p:cNvGraphicFramePr>
          <p:nvPr>
            <p:ph idx="1"/>
            <p:extLst>
              <p:ext uri="{D42A27DB-BD31-4B8C-83A1-F6EECF244321}">
                <p14:modId xmlns:p14="http://schemas.microsoft.com/office/powerpoint/2010/main" val="333916106"/>
              </p:ext>
            </p:extLst>
          </p:nvPr>
        </p:nvGraphicFramePr>
        <p:xfrm>
          <a:off x="571461" y="1000104"/>
          <a:ext cx="11010939" cy="3566816"/>
        </p:xfrm>
        <a:graphic>
          <a:graphicData uri="http://schemas.openxmlformats.org/drawingml/2006/table">
            <a:tbl>
              <a:tblPr firstRow="1" bandRow="1">
                <a:tableStyleId>{5C22544A-7EE6-4342-B048-85BDC9FD1C3A}</a:tableStyleId>
              </a:tblPr>
              <a:tblGrid>
                <a:gridCol w="11010939"/>
              </a:tblGrid>
              <a:tr h="445852">
                <a:tc>
                  <a:txBody>
                    <a:bodyPr/>
                    <a:lstStyle/>
                    <a:p>
                      <a:pPr algn="l" rtl="0"/>
                      <a:r>
                        <a:rPr lang="en-US" b="1" dirty="0" smtClean="0"/>
                        <a:t>ROLE</a:t>
                      </a:r>
                      <a:r>
                        <a:rPr lang="en-US" b="1" baseline="0" dirty="0" smtClean="0"/>
                        <a:t> OF 10 PHENOCHROMOCYTOMA  ..                                                                       </a:t>
                      </a:r>
                      <a:endParaRPr lang="en-US" b="1" dirty="0"/>
                    </a:p>
                  </a:txBody>
                  <a:tcPr marL="121920" marR="121920"/>
                </a:tc>
              </a:tr>
              <a:tr h="445852">
                <a:tc>
                  <a:txBody>
                    <a:bodyPr/>
                    <a:lstStyle/>
                    <a:p>
                      <a:pPr algn="l" rtl="0"/>
                      <a:r>
                        <a:rPr lang="en-US" b="1" dirty="0" smtClean="0"/>
                        <a:t>10%</a:t>
                      </a:r>
                      <a:r>
                        <a:rPr lang="en-US" b="1" baseline="0" dirty="0" smtClean="0"/>
                        <a:t> EXTRAADRENAL </a:t>
                      </a:r>
                      <a:endParaRPr lang="en-US" b="1" dirty="0"/>
                    </a:p>
                  </a:txBody>
                  <a:tcPr marL="121920" marR="121920"/>
                </a:tc>
              </a:tr>
              <a:tr h="445852">
                <a:tc>
                  <a:txBody>
                    <a:bodyPr/>
                    <a:lstStyle/>
                    <a:p>
                      <a:pPr algn="l" rtl="0"/>
                      <a:r>
                        <a:rPr lang="en-US" b="1" dirty="0" smtClean="0"/>
                        <a:t>10% bilateral</a:t>
                      </a:r>
                      <a:r>
                        <a:rPr lang="en-US" b="1" baseline="0" dirty="0" smtClean="0"/>
                        <a:t> </a:t>
                      </a:r>
                      <a:endParaRPr lang="en-US" b="1" dirty="0"/>
                    </a:p>
                  </a:txBody>
                  <a:tcPr marL="121920" marR="121920"/>
                </a:tc>
              </a:tr>
              <a:tr h="445852">
                <a:tc>
                  <a:txBody>
                    <a:bodyPr/>
                    <a:lstStyle/>
                    <a:p>
                      <a:pPr algn="l" rtl="0"/>
                      <a:r>
                        <a:rPr lang="en-US" b="1" dirty="0" smtClean="0"/>
                        <a:t>10% familial </a:t>
                      </a:r>
                      <a:endParaRPr lang="en-US" b="1" dirty="0"/>
                    </a:p>
                  </a:txBody>
                  <a:tcPr marL="121920" marR="121920"/>
                </a:tc>
              </a:tr>
              <a:tr h="445852">
                <a:tc>
                  <a:txBody>
                    <a:bodyPr/>
                    <a:lstStyle/>
                    <a:p>
                      <a:pPr algn="l" rtl="0"/>
                      <a:r>
                        <a:rPr lang="en-US" b="1" dirty="0" smtClean="0"/>
                        <a:t>10% children </a:t>
                      </a:r>
                      <a:endParaRPr lang="en-US" b="1" dirty="0"/>
                    </a:p>
                  </a:txBody>
                  <a:tcPr marL="121920" marR="121920"/>
                </a:tc>
              </a:tr>
              <a:tr h="445852">
                <a:tc>
                  <a:txBody>
                    <a:bodyPr/>
                    <a:lstStyle/>
                    <a:p>
                      <a:pPr algn="l" rtl="0"/>
                      <a:r>
                        <a:rPr lang="en-US" b="1" dirty="0" smtClean="0"/>
                        <a:t>10% malignant</a:t>
                      </a:r>
                      <a:r>
                        <a:rPr lang="en-US" b="1" baseline="0" dirty="0" smtClean="0"/>
                        <a:t> </a:t>
                      </a:r>
                      <a:endParaRPr lang="en-US" b="1" dirty="0"/>
                    </a:p>
                  </a:txBody>
                  <a:tcPr marL="121920" marR="121920"/>
                </a:tc>
              </a:tr>
              <a:tr h="445852">
                <a:tc>
                  <a:txBody>
                    <a:bodyPr/>
                    <a:lstStyle/>
                    <a:p>
                      <a:pPr algn="l" rtl="0"/>
                      <a:r>
                        <a:rPr lang="en-US" b="1" dirty="0" smtClean="0"/>
                        <a:t>10%</a:t>
                      </a:r>
                      <a:r>
                        <a:rPr lang="en-US" b="1" baseline="0" dirty="0" smtClean="0"/>
                        <a:t> assoc with MEN2 </a:t>
                      </a:r>
                      <a:endParaRPr lang="en-US" b="1" dirty="0"/>
                    </a:p>
                  </a:txBody>
                  <a:tcPr marL="121920" marR="121920"/>
                </a:tc>
              </a:tr>
              <a:tr h="445852">
                <a:tc>
                  <a:txBody>
                    <a:bodyPr/>
                    <a:lstStyle/>
                    <a:p>
                      <a:pPr algn="l" rtl="0"/>
                      <a:r>
                        <a:rPr lang="en-US" b="1" dirty="0" smtClean="0"/>
                        <a:t>10%</a:t>
                      </a:r>
                      <a:r>
                        <a:rPr lang="en-US" b="1" baseline="0" dirty="0" smtClean="0"/>
                        <a:t> present with a stroke </a:t>
                      </a:r>
                      <a:endParaRPr lang="en-US" b="1" dirty="0"/>
                    </a:p>
                  </a:txBody>
                  <a:tcPr marL="121920" marR="121920"/>
                </a:tc>
              </a:tr>
            </a:tbl>
          </a:graphicData>
        </a:graphic>
      </p:graphicFrame>
    </p:spTree>
    <p:extLst>
      <p:ext uri="{BB962C8B-B14F-4D97-AF65-F5344CB8AC3E}">
        <p14:creationId xmlns:p14="http://schemas.microsoft.com/office/powerpoint/2010/main" val="3854603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900752" y="988163"/>
            <a:ext cx="10681648" cy="3461007"/>
          </a:xfrm>
        </p:spPr>
        <p:txBody>
          <a:bodyPr/>
          <a:lstStyle/>
          <a:p>
            <a:pPr marL="351790" indent="-326390" algn="l" rtl="0">
              <a:lnSpc>
                <a:spcPts val="2780"/>
              </a:lnSpc>
              <a:spcBef>
                <a:spcPts val="100"/>
              </a:spcBef>
              <a:buFont typeface="Symbol"/>
              <a:buChar char=""/>
              <a:tabLst>
                <a:tab pos="351790" algn="l"/>
              </a:tabLst>
            </a:pPr>
            <a:r>
              <a:rPr lang="en-US" sz="2400" b="1" spc="-5" dirty="0" smtClean="0">
                <a:solidFill>
                  <a:srgbClr val="FF0000"/>
                </a:solidFill>
                <a:latin typeface="Arial"/>
                <a:cs typeface="Arial"/>
              </a:rPr>
              <a:t>Screening tests</a:t>
            </a:r>
            <a:r>
              <a:rPr lang="en-US" sz="2400" b="1" spc="-5" dirty="0" smtClean="0">
                <a:latin typeface="Arial"/>
                <a:cs typeface="Arial"/>
              </a:rPr>
              <a:t>: </a:t>
            </a:r>
            <a:r>
              <a:rPr lang="en-US" sz="2400" spc="-5" dirty="0" smtClean="0">
                <a:latin typeface="Arial"/>
                <a:cs typeface="Arial"/>
              </a:rPr>
              <a:t>Plasma </a:t>
            </a:r>
            <a:r>
              <a:rPr lang="en-US" sz="2400" spc="-10" dirty="0" smtClean="0">
                <a:latin typeface="Arial"/>
                <a:cs typeface="Arial"/>
              </a:rPr>
              <a:t>and </a:t>
            </a:r>
            <a:r>
              <a:rPr lang="en-US" sz="2400" spc="-5" dirty="0" smtClean="0">
                <a:latin typeface="Arial"/>
                <a:cs typeface="Arial"/>
              </a:rPr>
              <a:t>urinary biochemical assay</a:t>
            </a:r>
            <a:r>
              <a:rPr lang="en-US" sz="2400" spc="70" dirty="0" smtClean="0">
                <a:latin typeface="Arial"/>
                <a:cs typeface="Arial"/>
              </a:rPr>
              <a:t> </a:t>
            </a:r>
            <a:r>
              <a:rPr lang="en-US" sz="2400" spc="-5" dirty="0" smtClean="0">
                <a:latin typeface="Arial"/>
                <a:cs typeface="Arial"/>
              </a:rPr>
              <a:t>for</a:t>
            </a:r>
            <a:endParaRPr lang="en-US" sz="2400" dirty="0" smtClean="0">
              <a:latin typeface="Arial"/>
              <a:cs typeface="Arial"/>
            </a:endParaRPr>
          </a:p>
          <a:p>
            <a:pPr marL="1854835" lvl="1" indent="-357505" algn="l" rtl="0">
              <a:lnSpc>
                <a:spcPts val="2780"/>
              </a:lnSpc>
              <a:buAutoNum type="alphaLcParenR"/>
              <a:tabLst>
                <a:tab pos="1855470" algn="l"/>
              </a:tabLst>
            </a:pPr>
            <a:r>
              <a:rPr lang="en-US" sz="2400" b="1" spc="-5" dirty="0" smtClean="0">
                <a:latin typeface="Arial"/>
                <a:cs typeface="Arial"/>
              </a:rPr>
              <a:t>free </a:t>
            </a:r>
            <a:r>
              <a:rPr lang="en-US" sz="2400" b="1" spc="-5" dirty="0" err="1" smtClean="0">
                <a:latin typeface="Arial"/>
                <a:cs typeface="Arial"/>
              </a:rPr>
              <a:t>catecholamines</a:t>
            </a:r>
            <a:r>
              <a:rPr lang="en-US" sz="2400" b="1" spc="-5" dirty="0" smtClean="0">
                <a:latin typeface="Arial"/>
                <a:cs typeface="Arial"/>
              </a:rPr>
              <a:t>,</a:t>
            </a:r>
            <a:endParaRPr lang="en-US" sz="2400" b="1" dirty="0" smtClean="0">
              <a:latin typeface="Arial"/>
              <a:cs typeface="Arial"/>
            </a:endParaRPr>
          </a:p>
          <a:p>
            <a:pPr marL="1831975" lvl="1" indent="-356870" algn="l" rtl="0">
              <a:lnSpc>
                <a:spcPct val="100000"/>
              </a:lnSpc>
              <a:spcBef>
                <a:spcPts val="390"/>
              </a:spcBef>
              <a:buAutoNum type="alphaLcParenR"/>
              <a:tabLst>
                <a:tab pos="1832610" algn="l"/>
              </a:tabLst>
            </a:pPr>
            <a:r>
              <a:rPr lang="en-US" sz="2400" b="1" spc="-5" dirty="0" err="1" smtClean="0">
                <a:latin typeface="Arial"/>
                <a:cs typeface="Arial"/>
              </a:rPr>
              <a:t>metanephrines</a:t>
            </a:r>
            <a:r>
              <a:rPr lang="en-US" sz="2400" b="1" spc="-5" dirty="0" smtClean="0">
                <a:latin typeface="Arial"/>
                <a:cs typeface="Arial"/>
              </a:rPr>
              <a:t> </a:t>
            </a:r>
            <a:r>
              <a:rPr lang="en-US" sz="2400" b="1" spc="-10" dirty="0" smtClean="0">
                <a:latin typeface="Arial"/>
                <a:cs typeface="Arial"/>
              </a:rPr>
              <a:t>and</a:t>
            </a:r>
            <a:endParaRPr lang="en-US" sz="2400" b="1" dirty="0" smtClean="0">
              <a:latin typeface="Arial"/>
              <a:cs typeface="Arial"/>
            </a:endParaRPr>
          </a:p>
          <a:p>
            <a:pPr marL="1815464" lvl="1" indent="-340360" algn="l" rtl="0">
              <a:lnSpc>
                <a:spcPct val="100000"/>
              </a:lnSpc>
              <a:spcBef>
                <a:spcPts val="400"/>
              </a:spcBef>
              <a:buAutoNum type="alphaLcParenR"/>
              <a:tabLst>
                <a:tab pos="1816100" algn="l"/>
              </a:tabLst>
            </a:pPr>
            <a:r>
              <a:rPr lang="en-US" sz="2400" b="1" spc="-5" dirty="0" err="1" smtClean="0">
                <a:latin typeface="Arial"/>
                <a:cs typeface="Arial"/>
              </a:rPr>
              <a:t>vanillyl-mandelic</a:t>
            </a:r>
            <a:r>
              <a:rPr lang="en-US" sz="2400" b="1" spc="-5" dirty="0" smtClean="0">
                <a:latin typeface="Arial"/>
                <a:cs typeface="Arial"/>
              </a:rPr>
              <a:t> acid (VMA).</a:t>
            </a:r>
            <a:endParaRPr lang="en-US" sz="2400" b="1" dirty="0" smtClean="0">
              <a:latin typeface="Arial"/>
              <a:cs typeface="Arial"/>
            </a:endParaRPr>
          </a:p>
          <a:p>
            <a:pPr marL="12700" marR="682625" indent="12700" algn="l" rtl="0">
              <a:lnSpc>
                <a:spcPts val="2680"/>
              </a:lnSpc>
              <a:spcBef>
                <a:spcPts val="645"/>
              </a:spcBef>
            </a:pPr>
            <a:r>
              <a:rPr lang="en-US" sz="2400" spc="-5" dirty="0" smtClean="0">
                <a:latin typeface="Arial"/>
                <a:cs typeface="Arial"/>
              </a:rPr>
              <a:t>These </a:t>
            </a:r>
            <a:r>
              <a:rPr lang="en-US" sz="2400" dirty="0" smtClean="0">
                <a:latin typeface="Arial"/>
                <a:cs typeface="Arial"/>
              </a:rPr>
              <a:t>tests </a:t>
            </a:r>
            <a:r>
              <a:rPr lang="en-US" sz="2400" spc="-10" dirty="0" smtClean="0">
                <a:latin typeface="Arial"/>
                <a:cs typeface="Arial"/>
              </a:rPr>
              <a:t>have </a:t>
            </a:r>
            <a:r>
              <a:rPr lang="en-US" sz="2400" spc="-5" dirty="0" smtClean="0">
                <a:latin typeface="Arial"/>
                <a:cs typeface="Arial"/>
              </a:rPr>
              <a:t>high specificity (99%) </a:t>
            </a:r>
            <a:r>
              <a:rPr lang="en-US" sz="2400" spc="-10" dirty="0" smtClean="0">
                <a:latin typeface="Arial"/>
                <a:cs typeface="Arial"/>
              </a:rPr>
              <a:t>and </a:t>
            </a:r>
            <a:r>
              <a:rPr lang="en-US" sz="2400" spc="-5" dirty="0" smtClean="0">
                <a:latin typeface="Arial"/>
                <a:cs typeface="Arial"/>
              </a:rPr>
              <a:t>sensitivity (85-  90%)</a:t>
            </a:r>
            <a:endParaRPr lang="en-US" sz="2400" dirty="0" smtClean="0">
              <a:latin typeface="Arial"/>
              <a:cs typeface="Arial"/>
            </a:endParaRPr>
          </a:p>
          <a:p>
            <a:pPr marL="12700" marR="691515" indent="12700" algn="l" rtl="0">
              <a:lnSpc>
                <a:spcPct val="92900"/>
              </a:lnSpc>
              <a:spcBef>
                <a:spcPts val="540"/>
              </a:spcBef>
            </a:pPr>
            <a:r>
              <a:rPr lang="en-US" sz="3600" spc="15" baseline="2314" dirty="0" smtClean="0">
                <a:latin typeface="Symbol"/>
                <a:cs typeface="Symbol"/>
              </a:rPr>
              <a:t></a:t>
            </a:r>
            <a:r>
              <a:rPr lang="en-US" sz="2400" spc="10" dirty="0" smtClean="0">
                <a:latin typeface="Arial"/>
                <a:cs typeface="Arial"/>
              </a:rPr>
              <a:t>Following </a:t>
            </a:r>
            <a:r>
              <a:rPr lang="en-US" sz="2400" spc="-5" dirty="0" smtClean="0">
                <a:latin typeface="Arial"/>
                <a:cs typeface="Arial"/>
              </a:rPr>
              <a:t>drugs should be withdrawn for 48 hours before  </a:t>
            </a:r>
            <a:r>
              <a:rPr lang="en-US" sz="2400" spc="-10" dirty="0" smtClean="0">
                <a:latin typeface="Arial"/>
                <a:cs typeface="Arial"/>
              </a:rPr>
              <a:t>doing </a:t>
            </a:r>
            <a:r>
              <a:rPr lang="en-US" sz="2400" spc="-5" dirty="0" smtClean="0">
                <a:latin typeface="Arial"/>
                <a:cs typeface="Arial"/>
              </a:rPr>
              <a:t>these tests: </a:t>
            </a:r>
            <a:r>
              <a:rPr lang="el-GR" sz="2400" dirty="0" smtClean="0">
                <a:latin typeface="Arial"/>
                <a:cs typeface="Arial"/>
              </a:rPr>
              <a:t>α </a:t>
            </a:r>
            <a:r>
              <a:rPr lang="en-US" sz="2400" spc="-5" dirty="0" smtClean="0">
                <a:latin typeface="Arial"/>
                <a:cs typeface="Arial"/>
              </a:rPr>
              <a:t>methyldopa, </a:t>
            </a:r>
            <a:r>
              <a:rPr lang="el-GR" sz="2400" dirty="0" smtClean="0">
                <a:latin typeface="Arial"/>
                <a:cs typeface="Arial"/>
              </a:rPr>
              <a:t>β </a:t>
            </a:r>
            <a:r>
              <a:rPr lang="en-US" sz="2400" spc="-5" dirty="0" smtClean="0">
                <a:latin typeface="Arial"/>
                <a:cs typeface="Arial"/>
              </a:rPr>
              <a:t>blockers, </a:t>
            </a:r>
            <a:r>
              <a:rPr lang="en-US" sz="2400" spc="-10" dirty="0" err="1" smtClean="0">
                <a:latin typeface="Arial"/>
                <a:cs typeface="Arial"/>
              </a:rPr>
              <a:t>clonidine</a:t>
            </a:r>
            <a:r>
              <a:rPr lang="en-US" sz="2400" spc="-10" dirty="0" smtClean="0">
                <a:latin typeface="Arial"/>
                <a:cs typeface="Arial"/>
              </a:rPr>
              <a:t>,  </a:t>
            </a:r>
            <a:r>
              <a:rPr lang="en-US" sz="2400" spc="-10" dirty="0" err="1" smtClean="0">
                <a:latin typeface="Arial"/>
                <a:cs typeface="Arial"/>
              </a:rPr>
              <a:t>penicillins</a:t>
            </a:r>
            <a:r>
              <a:rPr lang="en-US" sz="2400" spc="-10" dirty="0" smtClean="0">
                <a:latin typeface="Arial"/>
                <a:cs typeface="Arial"/>
              </a:rPr>
              <a:t>.</a:t>
            </a:r>
            <a:endParaRPr lang="en-US" sz="2400" dirty="0" smtClean="0">
              <a:latin typeface="Arial"/>
              <a:cs typeface="Arial"/>
            </a:endParaRPr>
          </a:p>
          <a:p>
            <a:pPr algn="l" rtl="0"/>
            <a:endParaRPr lang="en-US" dirty="0"/>
          </a:p>
        </p:txBody>
      </p:sp>
    </p:spTree>
    <p:extLst>
      <p:ext uri="{BB962C8B-B14F-4D97-AF65-F5344CB8AC3E}">
        <p14:creationId xmlns:p14="http://schemas.microsoft.com/office/powerpoint/2010/main" val="352607910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846160" y="714357"/>
            <a:ext cx="10736239" cy="5411807"/>
          </a:xfrm>
        </p:spPr>
        <p:txBody>
          <a:bodyPr>
            <a:normAutofit/>
          </a:bodyPr>
          <a:lstStyle/>
          <a:p>
            <a:pPr marL="12700" marR="366395" indent="12700" algn="l" rtl="0">
              <a:lnSpc>
                <a:spcPct val="92900"/>
              </a:lnSpc>
              <a:spcBef>
                <a:spcPts val="540"/>
              </a:spcBef>
            </a:pPr>
            <a:r>
              <a:rPr lang="en-US" sz="4400" spc="52" baseline="2314" dirty="0" smtClean="0">
                <a:latin typeface="Symbol"/>
                <a:cs typeface="Symbol"/>
              </a:rPr>
              <a:t></a:t>
            </a:r>
            <a:r>
              <a:rPr lang="en-US" b="1" spc="35" dirty="0" smtClean="0">
                <a:latin typeface="Arial"/>
                <a:cs typeface="Arial"/>
              </a:rPr>
              <a:t>MIBG </a:t>
            </a:r>
            <a:r>
              <a:rPr lang="en-US" b="1" spc="-5" dirty="0" err="1" smtClean="0">
                <a:latin typeface="Arial"/>
                <a:cs typeface="Arial"/>
              </a:rPr>
              <a:t>labelled</a:t>
            </a:r>
            <a:r>
              <a:rPr lang="en-US" b="1" spc="-5" dirty="0" smtClean="0">
                <a:latin typeface="Arial"/>
                <a:cs typeface="Arial"/>
              </a:rPr>
              <a:t> </a:t>
            </a:r>
            <a:r>
              <a:rPr lang="en-US" b="1" spc="5" dirty="0" smtClean="0">
                <a:latin typeface="Arial"/>
                <a:cs typeface="Arial"/>
              </a:rPr>
              <a:t>with </a:t>
            </a:r>
            <a:r>
              <a:rPr lang="en-US" b="1" spc="-5" dirty="0" smtClean="0">
                <a:latin typeface="Arial"/>
                <a:cs typeface="Arial"/>
              </a:rPr>
              <a:t>I-131 </a:t>
            </a:r>
            <a:r>
              <a:rPr lang="en-US" spc="-10" dirty="0" smtClean="0">
                <a:latin typeface="Arial"/>
                <a:cs typeface="Arial"/>
              </a:rPr>
              <a:t>is </a:t>
            </a:r>
            <a:r>
              <a:rPr lang="en-US" spc="-5" dirty="0" smtClean="0">
                <a:latin typeface="Arial"/>
                <a:cs typeface="Arial"/>
              </a:rPr>
              <a:t>the </a:t>
            </a:r>
            <a:r>
              <a:rPr lang="en-US" b="1" spc="-5" dirty="0" smtClean="0">
                <a:latin typeface="Arial"/>
                <a:cs typeface="Arial"/>
              </a:rPr>
              <a:t>most specific </a:t>
            </a:r>
            <a:r>
              <a:rPr lang="en-US" dirty="0" smtClean="0">
                <a:latin typeface="Arial"/>
                <a:cs typeface="Arial"/>
              </a:rPr>
              <a:t>way </a:t>
            </a:r>
            <a:r>
              <a:rPr lang="en-US" spc="-5" dirty="0" smtClean="0">
                <a:latin typeface="Arial"/>
                <a:cs typeface="Arial"/>
              </a:rPr>
              <a:t>of  </a:t>
            </a:r>
            <a:r>
              <a:rPr lang="en-US" spc="-10" dirty="0" smtClean="0">
                <a:latin typeface="Arial"/>
                <a:cs typeface="Arial"/>
              </a:rPr>
              <a:t>diagnosing adrenal and </a:t>
            </a:r>
            <a:r>
              <a:rPr lang="en-US" spc="-5" dirty="0" smtClean="0">
                <a:latin typeface="Arial"/>
                <a:cs typeface="Arial"/>
              </a:rPr>
              <a:t>extra adrenal </a:t>
            </a:r>
            <a:r>
              <a:rPr lang="en-US" spc="-5" dirty="0" err="1" smtClean="0">
                <a:latin typeface="Arial"/>
                <a:cs typeface="Arial"/>
              </a:rPr>
              <a:t>pheochromocytomas</a:t>
            </a:r>
            <a:r>
              <a:rPr lang="en-US" spc="-5" dirty="0" smtClean="0">
                <a:latin typeface="Arial"/>
                <a:cs typeface="Arial"/>
              </a:rPr>
              <a:t>  </a:t>
            </a:r>
            <a:r>
              <a:rPr lang="en-US" spc="-10" dirty="0" smtClean="0">
                <a:latin typeface="Arial"/>
                <a:cs typeface="Arial"/>
              </a:rPr>
              <a:t>and PET </a:t>
            </a:r>
            <a:r>
              <a:rPr lang="en-US" spc="-5" dirty="0" smtClean="0">
                <a:latin typeface="Arial"/>
                <a:cs typeface="Arial"/>
              </a:rPr>
              <a:t>scan using18 F-</a:t>
            </a:r>
            <a:r>
              <a:rPr lang="en-US" spc="-5" dirty="0" err="1" smtClean="0">
                <a:latin typeface="Arial"/>
                <a:cs typeface="Arial"/>
              </a:rPr>
              <a:t>fluorodeoxy</a:t>
            </a:r>
            <a:r>
              <a:rPr lang="en-US" spc="-5" dirty="0" smtClean="0">
                <a:latin typeface="Arial"/>
                <a:cs typeface="Arial"/>
              </a:rPr>
              <a:t> glucose is </a:t>
            </a:r>
            <a:r>
              <a:rPr lang="en-US" spc="-10" dirty="0" smtClean="0">
                <a:latin typeface="Arial"/>
                <a:cs typeface="Arial"/>
              </a:rPr>
              <a:t>also</a:t>
            </a:r>
            <a:r>
              <a:rPr lang="en-US" spc="40" dirty="0" smtClean="0">
                <a:latin typeface="Arial"/>
                <a:cs typeface="Arial"/>
              </a:rPr>
              <a:t> </a:t>
            </a:r>
            <a:r>
              <a:rPr lang="en-US" spc="-5" dirty="0" smtClean="0">
                <a:latin typeface="Arial"/>
                <a:cs typeface="Arial"/>
              </a:rPr>
              <a:t>useful</a:t>
            </a:r>
            <a:endParaRPr lang="en-US" dirty="0" smtClean="0">
              <a:latin typeface="Arial"/>
              <a:cs typeface="Arial"/>
            </a:endParaRPr>
          </a:p>
          <a:p>
            <a:pPr marL="12700" marR="1057275" indent="12700" algn="l" rtl="0">
              <a:lnSpc>
                <a:spcPts val="2670"/>
              </a:lnSpc>
              <a:spcBef>
                <a:spcPts val="660"/>
              </a:spcBef>
            </a:pPr>
            <a:r>
              <a:rPr lang="en-US" sz="4400" spc="300" baseline="2314" dirty="0" smtClean="0">
                <a:latin typeface="Symbol"/>
                <a:cs typeface="Symbol"/>
              </a:rPr>
              <a:t></a:t>
            </a:r>
            <a:r>
              <a:rPr lang="en-US" sz="4400" spc="300" baseline="2314" dirty="0" smtClean="0">
                <a:latin typeface="Times New Roman"/>
                <a:cs typeface="Times New Roman"/>
              </a:rPr>
              <a:t> </a:t>
            </a:r>
            <a:r>
              <a:rPr lang="en-US" dirty="0" smtClean="0">
                <a:latin typeface="Arial"/>
                <a:cs typeface="Arial"/>
              </a:rPr>
              <a:t>Once </a:t>
            </a:r>
            <a:r>
              <a:rPr lang="en-US" spc="-5" dirty="0" err="1" smtClean="0">
                <a:latin typeface="Arial"/>
                <a:cs typeface="Arial"/>
              </a:rPr>
              <a:t>localised</a:t>
            </a:r>
            <a:r>
              <a:rPr lang="en-US" spc="-5" dirty="0" smtClean="0">
                <a:latin typeface="Arial"/>
                <a:cs typeface="Arial"/>
              </a:rPr>
              <a:t>, </a:t>
            </a:r>
            <a:r>
              <a:rPr lang="en-US" b="1" spc="-10" dirty="0" smtClean="0">
                <a:latin typeface="Arial"/>
                <a:cs typeface="Arial"/>
              </a:rPr>
              <a:t>surgery </a:t>
            </a:r>
            <a:r>
              <a:rPr lang="en-US" spc="-5" dirty="0" smtClean="0">
                <a:latin typeface="Arial"/>
                <a:cs typeface="Arial"/>
              </a:rPr>
              <a:t>should be offered </a:t>
            </a:r>
            <a:r>
              <a:rPr lang="en-US" dirty="0" smtClean="0">
                <a:latin typeface="Arial"/>
                <a:cs typeface="Arial"/>
              </a:rPr>
              <a:t>to </a:t>
            </a:r>
            <a:r>
              <a:rPr lang="en-US" spc="-5" dirty="0" smtClean="0">
                <a:latin typeface="Arial"/>
                <a:cs typeface="Arial"/>
              </a:rPr>
              <a:t>all</a:t>
            </a:r>
            <a:r>
              <a:rPr lang="en-US" spc="-170" dirty="0" smtClean="0">
                <a:latin typeface="Arial"/>
                <a:cs typeface="Arial"/>
              </a:rPr>
              <a:t> </a:t>
            </a:r>
            <a:r>
              <a:rPr lang="en-US" dirty="0" smtClean="0">
                <a:latin typeface="Arial"/>
                <a:cs typeface="Arial"/>
              </a:rPr>
              <a:t>the  </a:t>
            </a:r>
            <a:r>
              <a:rPr lang="en-US" spc="-5" dirty="0" smtClean="0">
                <a:latin typeface="Arial"/>
                <a:cs typeface="Arial"/>
              </a:rPr>
              <a:t>patients. Mortality </a:t>
            </a:r>
            <a:r>
              <a:rPr lang="en-US" dirty="0" smtClean="0">
                <a:latin typeface="Arial"/>
                <a:cs typeface="Arial"/>
              </a:rPr>
              <a:t>from </a:t>
            </a:r>
            <a:r>
              <a:rPr lang="en-US" spc="-5" dirty="0" smtClean="0">
                <a:latin typeface="Arial"/>
                <a:cs typeface="Arial"/>
              </a:rPr>
              <a:t>surgery is </a:t>
            </a:r>
            <a:r>
              <a:rPr lang="en-US" spc="-10" dirty="0" smtClean="0">
                <a:latin typeface="Arial"/>
                <a:cs typeface="Arial"/>
              </a:rPr>
              <a:t>now </a:t>
            </a:r>
            <a:r>
              <a:rPr lang="en-US" spc="-5" dirty="0" smtClean="0">
                <a:latin typeface="Arial"/>
                <a:cs typeface="Arial"/>
              </a:rPr>
              <a:t>less than</a:t>
            </a:r>
            <a:r>
              <a:rPr lang="en-US" spc="55" dirty="0" smtClean="0">
                <a:latin typeface="Arial"/>
                <a:cs typeface="Arial"/>
              </a:rPr>
              <a:t> </a:t>
            </a:r>
            <a:r>
              <a:rPr lang="en-US" spc="-5" dirty="0" smtClean="0">
                <a:latin typeface="Arial"/>
                <a:cs typeface="Arial"/>
              </a:rPr>
              <a:t>5%.</a:t>
            </a:r>
            <a:endParaRPr lang="en-US" dirty="0" smtClean="0">
              <a:latin typeface="Arial"/>
              <a:cs typeface="Arial"/>
            </a:endParaRPr>
          </a:p>
          <a:p>
            <a:pPr marL="12700" marR="5080" indent="12700" algn="l" rtl="0">
              <a:lnSpc>
                <a:spcPct val="92900"/>
              </a:lnSpc>
              <a:spcBef>
                <a:spcPts val="550"/>
              </a:spcBef>
            </a:pPr>
            <a:r>
              <a:rPr lang="en-US" sz="4400" spc="60" baseline="2314" dirty="0" smtClean="0">
                <a:latin typeface="Symbol"/>
                <a:cs typeface="Symbol"/>
              </a:rPr>
              <a:t></a:t>
            </a:r>
            <a:r>
              <a:rPr lang="en-US" spc="40" dirty="0" smtClean="0">
                <a:latin typeface="Arial"/>
                <a:cs typeface="Arial"/>
              </a:rPr>
              <a:t>For </a:t>
            </a:r>
            <a:r>
              <a:rPr lang="en-US" spc="-5" dirty="0" smtClean="0">
                <a:latin typeface="Arial"/>
                <a:cs typeface="Arial"/>
              </a:rPr>
              <a:t>pre-operative </a:t>
            </a:r>
            <a:r>
              <a:rPr lang="en-US" spc="-10" dirty="0" smtClean="0">
                <a:latin typeface="Arial"/>
                <a:cs typeface="Arial"/>
              </a:rPr>
              <a:t>preparation, </a:t>
            </a:r>
            <a:r>
              <a:rPr lang="en-US" spc="-5" dirty="0" smtClean="0">
                <a:latin typeface="Arial"/>
                <a:cs typeface="Arial"/>
              </a:rPr>
              <a:t>control of blood pressure is  important and can be </a:t>
            </a:r>
            <a:r>
              <a:rPr lang="en-US" spc="-10" dirty="0" smtClean="0">
                <a:latin typeface="Arial"/>
                <a:cs typeface="Arial"/>
              </a:rPr>
              <a:t>achieved </a:t>
            </a:r>
            <a:r>
              <a:rPr lang="en-US" spc="-5" dirty="0" smtClean="0">
                <a:latin typeface="Arial"/>
                <a:cs typeface="Arial"/>
              </a:rPr>
              <a:t>with </a:t>
            </a:r>
            <a:r>
              <a:rPr lang="en-US" b="1" spc="-5" dirty="0" smtClean="0">
                <a:solidFill>
                  <a:srgbClr val="FF0000"/>
                </a:solidFill>
                <a:latin typeface="Arial"/>
                <a:cs typeface="Arial"/>
              </a:rPr>
              <a:t>oral</a:t>
            </a:r>
            <a:r>
              <a:rPr lang="en-US" b="1" spc="-5" dirty="0" smtClean="0">
                <a:latin typeface="Arial"/>
                <a:cs typeface="Arial"/>
              </a:rPr>
              <a:t> </a:t>
            </a:r>
            <a:r>
              <a:rPr lang="en-US" b="1" spc="-10" dirty="0" err="1" smtClean="0">
                <a:solidFill>
                  <a:srgbClr val="FF0000"/>
                </a:solidFill>
                <a:latin typeface="Arial"/>
                <a:cs typeface="Arial"/>
              </a:rPr>
              <a:t>phenoxybenzamine</a:t>
            </a:r>
            <a:r>
              <a:rPr lang="en-US" b="1" spc="-10" dirty="0" smtClean="0">
                <a:solidFill>
                  <a:srgbClr val="FF0000"/>
                </a:solidFill>
                <a:latin typeface="Arial"/>
                <a:cs typeface="Arial"/>
              </a:rPr>
              <a:t>  </a:t>
            </a:r>
            <a:r>
              <a:rPr lang="en-US" b="1" spc="-5" dirty="0" smtClean="0">
                <a:solidFill>
                  <a:srgbClr val="FF0000"/>
                </a:solidFill>
                <a:latin typeface="Arial"/>
                <a:cs typeface="Arial"/>
              </a:rPr>
              <a:t>10 </a:t>
            </a:r>
            <a:r>
              <a:rPr lang="en-US" b="1" dirty="0" smtClean="0">
                <a:solidFill>
                  <a:srgbClr val="FF0000"/>
                </a:solidFill>
                <a:latin typeface="Arial"/>
                <a:cs typeface="Arial"/>
              </a:rPr>
              <a:t>mg </a:t>
            </a:r>
            <a:r>
              <a:rPr lang="en-US" b="1" spc="-5" dirty="0" smtClean="0">
                <a:solidFill>
                  <a:srgbClr val="FF0000"/>
                </a:solidFill>
                <a:latin typeface="Arial"/>
                <a:cs typeface="Arial"/>
              </a:rPr>
              <a:t>once daily</a:t>
            </a:r>
            <a:r>
              <a:rPr lang="en-US" spc="-5" dirty="0" smtClean="0">
                <a:latin typeface="Arial"/>
                <a:cs typeface="Arial"/>
              </a:rPr>
              <a:t>, </a:t>
            </a:r>
            <a:r>
              <a:rPr lang="en-US" dirty="0" smtClean="0">
                <a:latin typeface="Arial"/>
                <a:cs typeface="Arial"/>
              </a:rPr>
              <a:t>to </a:t>
            </a:r>
            <a:r>
              <a:rPr lang="en-US" spc="-5" dirty="0" smtClean="0">
                <a:latin typeface="Arial"/>
                <a:cs typeface="Arial"/>
              </a:rPr>
              <a:t>be increased slowly. Oral </a:t>
            </a:r>
            <a:r>
              <a:rPr lang="en-US" spc="-5" dirty="0" err="1" smtClean="0">
                <a:latin typeface="Arial"/>
                <a:cs typeface="Arial"/>
              </a:rPr>
              <a:t>prazosin</a:t>
            </a:r>
            <a:r>
              <a:rPr lang="en-US" spc="-5" dirty="0" smtClean="0">
                <a:latin typeface="Arial"/>
                <a:cs typeface="Arial"/>
              </a:rPr>
              <a:t> and  </a:t>
            </a:r>
            <a:r>
              <a:rPr lang="en-US" spc="-5" dirty="0" err="1" smtClean="0">
                <a:latin typeface="Arial"/>
                <a:cs typeface="Arial"/>
              </a:rPr>
              <a:t>terazosin</a:t>
            </a:r>
            <a:r>
              <a:rPr lang="en-US" spc="-5" dirty="0" smtClean="0">
                <a:latin typeface="Arial"/>
                <a:cs typeface="Arial"/>
              </a:rPr>
              <a:t> preferentially block post-synaptic α1-receptors on  vessel wall </a:t>
            </a:r>
            <a:r>
              <a:rPr lang="en-US" spc="-10" dirty="0" smtClean="0">
                <a:latin typeface="Arial"/>
                <a:cs typeface="Arial"/>
              </a:rPr>
              <a:t>and leave </a:t>
            </a:r>
            <a:r>
              <a:rPr lang="en-US" spc="-5" dirty="0" smtClean="0">
                <a:latin typeface="Arial"/>
                <a:cs typeface="Arial"/>
              </a:rPr>
              <a:t>pre-synaptic </a:t>
            </a:r>
            <a:r>
              <a:rPr lang="en-US" dirty="0" smtClean="0">
                <a:latin typeface="Arial"/>
                <a:cs typeface="Arial"/>
              </a:rPr>
              <a:t>α </a:t>
            </a:r>
            <a:r>
              <a:rPr lang="en-US" spc="-5" dirty="0" smtClean="0">
                <a:latin typeface="Arial"/>
                <a:cs typeface="Arial"/>
              </a:rPr>
              <a:t>2- receptors. </a:t>
            </a:r>
            <a:r>
              <a:rPr lang="en-US" spc="-10" dirty="0" smtClean="0">
                <a:latin typeface="Arial"/>
                <a:cs typeface="Arial"/>
              </a:rPr>
              <a:t>As </a:t>
            </a:r>
            <a:r>
              <a:rPr lang="en-US" dirty="0" smtClean="0">
                <a:latin typeface="Arial"/>
                <a:cs typeface="Arial"/>
              </a:rPr>
              <a:t>a </a:t>
            </a:r>
            <a:r>
              <a:rPr lang="en-US" spc="-5" dirty="0" smtClean="0">
                <a:latin typeface="Arial"/>
                <a:cs typeface="Arial"/>
              </a:rPr>
              <a:t>result,  tachycardia </a:t>
            </a:r>
            <a:r>
              <a:rPr lang="en-US" spc="-10" dirty="0" smtClean="0">
                <a:latin typeface="Arial"/>
                <a:cs typeface="Arial"/>
              </a:rPr>
              <a:t>is </a:t>
            </a:r>
            <a:r>
              <a:rPr lang="en-US" spc="-5" dirty="0" smtClean="0">
                <a:latin typeface="Arial"/>
                <a:cs typeface="Arial"/>
              </a:rPr>
              <a:t>less of </a:t>
            </a:r>
            <a:r>
              <a:rPr lang="en-US" dirty="0" smtClean="0">
                <a:latin typeface="Arial"/>
                <a:cs typeface="Arial"/>
              </a:rPr>
              <a:t>a</a:t>
            </a:r>
            <a:r>
              <a:rPr lang="en-US" spc="15" dirty="0" smtClean="0">
                <a:latin typeface="Arial"/>
                <a:cs typeface="Arial"/>
              </a:rPr>
              <a:t> </a:t>
            </a:r>
            <a:r>
              <a:rPr lang="en-US" spc="-5" dirty="0" smtClean="0">
                <a:latin typeface="Arial"/>
                <a:cs typeface="Arial"/>
              </a:rPr>
              <a:t>problem</a:t>
            </a:r>
            <a:endParaRPr lang="en-US" dirty="0" smtClean="0">
              <a:latin typeface="Arial"/>
              <a:cs typeface="Arial"/>
            </a:endParaRPr>
          </a:p>
          <a:p>
            <a:pPr marL="12700" marR="99060" indent="12700" algn="l" rtl="0">
              <a:lnSpc>
                <a:spcPct val="92900"/>
              </a:lnSpc>
              <a:spcBef>
                <a:spcPts val="595"/>
              </a:spcBef>
            </a:pPr>
            <a:r>
              <a:rPr lang="en-US" sz="4400" spc="15" baseline="2314" dirty="0" smtClean="0">
                <a:latin typeface="Symbol"/>
                <a:cs typeface="Symbol"/>
              </a:rPr>
              <a:t></a:t>
            </a:r>
            <a:r>
              <a:rPr lang="en-US" spc="10" dirty="0" smtClean="0">
                <a:latin typeface="Arial"/>
                <a:cs typeface="Arial"/>
              </a:rPr>
              <a:t>Β-blockers </a:t>
            </a:r>
            <a:r>
              <a:rPr lang="en-US" spc="5" dirty="0" smtClean="0">
                <a:latin typeface="Arial"/>
                <a:cs typeface="Arial"/>
              </a:rPr>
              <a:t>may </a:t>
            </a:r>
            <a:r>
              <a:rPr lang="en-US" dirty="0" smtClean="0">
                <a:latin typeface="Arial"/>
                <a:cs typeface="Arial"/>
              </a:rPr>
              <a:t>be </a:t>
            </a:r>
            <a:r>
              <a:rPr lang="en-US" spc="-10" dirty="0" smtClean="0">
                <a:latin typeface="Arial"/>
                <a:cs typeface="Arial"/>
              </a:rPr>
              <a:t>given </a:t>
            </a:r>
            <a:r>
              <a:rPr lang="en-US" spc="5" dirty="0" smtClean="0">
                <a:latin typeface="Arial"/>
                <a:cs typeface="Arial"/>
              </a:rPr>
              <a:t>to </a:t>
            </a:r>
            <a:r>
              <a:rPr lang="en-US" spc="-5" dirty="0" smtClean="0">
                <a:latin typeface="Arial"/>
                <a:cs typeface="Arial"/>
              </a:rPr>
              <a:t>these patients </a:t>
            </a:r>
            <a:r>
              <a:rPr lang="en-US" spc="5" dirty="0" smtClean="0">
                <a:latin typeface="Arial"/>
                <a:cs typeface="Arial"/>
              </a:rPr>
              <a:t>to </a:t>
            </a:r>
            <a:r>
              <a:rPr lang="en-US" spc="-5" dirty="0" smtClean="0">
                <a:latin typeface="Arial"/>
                <a:cs typeface="Arial"/>
              </a:rPr>
              <a:t>control  tachycardia </a:t>
            </a:r>
            <a:r>
              <a:rPr lang="en-US" spc="-10" dirty="0" smtClean="0">
                <a:latin typeface="Arial"/>
                <a:cs typeface="Arial"/>
              </a:rPr>
              <a:t>and </a:t>
            </a:r>
            <a:r>
              <a:rPr lang="en-US" spc="-5" dirty="0" smtClean="0">
                <a:latin typeface="Arial"/>
                <a:cs typeface="Arial"/>
              </a:rPr>
              <a:t>arrhythmias, </a:t>
            </a:r>
            <a:r>
              <a:rPr lang="en-US" spc="-10" dirty="0" smtClean="0">
                <a:latin typeface="Arial"/>
                <a:cs typeface="Arial"/>
              </a:rPr>
              <a:t>only </a:t>
            </a:r>
            <a:r>
              <a:rPr lang="en-US" spc="-5" dirty="0" smtClean="0">
                <a:latin typeface="Arial"/>
                <a:cs typeface="Arial"/>
              </a:rPr>
              <a:t>after α-blockers have been  started</a:t>
            </a:r>
            <a:endParaRPr lang="en-US" dirty="0" smtClean="0">
              <a:latin typeface="Arial"/>
              <a:cs typeface="Arial"/>
            </a:endParaRPr>
          </a:p>
          <a:p>
            <a:pPr algn="l" rtl="0"/>
            <a:endParaRPr lang="en-US" dirty="0"/>
          </a:p>
        </p:txBody>
      </p:sp>
    </p:spTree>
    <p:extLst>
      <p:ext uri="{BB962C8B-B14F-4D97-AF65-F5344CB8AC3E}">
        <p14:creationId xmlns:p14="http://schemas.microsoft.com/office/powerpoint/2010/main" val="28735140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xmlns="" id="{33267149-B18F-4B97-8543-9BD2A8C33631}"/>
              </a:ext>
            </a:extLst>
          </p:cNvPr>
          <p:cNvSpPr>
            <a:spLocks noGrp="1" noChangeArrowheads="1"/>
          </p:cNvSpPr>
          <p:nvPr>
            <p:ph type="title"/>
          </p:nvPr>
        </p:nvSpPr>
        <p:spPr>
          <a:xfrm>
            <a:off x="1746079" y="604911"/>
            <a:ext cx="7772400" cy="1143000"/>
          </a:xfrm>
          <a:noFill/>
        </p:spPr>
        <p:txBody>
          <a:bodyPr>
            <a:normAutofit fontScale="90000"/>
          </a:bodyPr>
          <a:lstStyle/>
          <a:p>
            <a:r>
              <a:rPr lang="en-US" altLang="en-US" sz="3600" dirty="0"/>
              <a:t>PRE-RENAL ACUTE RENAL FAILURE</a:t>
            </a:r>
          </a:p>
        </p:txBody>
      </p:sp>
      <p:sp>
        <p:nvSpPr>
          <p:cNvPr id="9219" name="Rectangle 3">
            <a:extLst>
              <a:ext uri="{FF2B5EF4-FFF2-40B4-BE49-F238E27FC236}">
                <a16:creationId xmlns:a16="http://schemas.microsoft.com/office/drawing/2014/main" xmlns="" id="{242680E8-E481-4909-847B-D27AF5A37BE8}"/>
              </a:ext>
            </a:extLst>
          </p:cNvPr>
          <p:cNvSpPr>
            <a:spLocks noGrp="1" noChangeArrowheads="1"/>
          </p:cNvSpPr>
          <p:nvPr>
            <p:ph type="body" idx="1"/>
          </p:nvPr>
        </p:nvSpPr>
        <p:spPr>
          <a:xfrm>
            <a:off x="1746079" y="2552114"/>
            <a:ext cx="7772400" cy="4114800"/>
          </a:xfrm>
          <a:noFill/>
        </p:spPr>
        <p:txBody>
          <a:bodyPr>
            <a:normAutofit/>
          </a:bodyPr>
          <a:lstStyle/>
          <a:p>
            <a:pPr>
              <a:spcBef>
                <a:spcPct val="45000"/>
              </a:spcBef>
            </a:pPr>
            <a:r>
              <a:rPr lang="en-US" altLang="en-US" sz="2800" dirty="0"/>
              <a:t>RESULTS FROM DECREASED RENAL PERFUSION .</a:t>
            </a:r>
          </a:p>
          <a:p>
            <a:pPr>
              <a:spcBef>
                <a:spcPct val="45000"/>
              </a:spcBef>
            </a:pPr>
            <a:r>
              <a:rPr lang="en-US" altLang="en-US" sz="2800" dirty="0"/>
              <a:t>Due to intravascular volume loss ( hypotension , blood loss , diuretics , sepsis , shock , burn , gastroenteritis “ diarrhea , vomiting …. ) </a:t>
            </a:r>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l" rtl="0"/>
            <a:endParaRPr lang="en-US"/>
          </a:p>
        </p:txBody>
      </p:sp>
      <p:sp>
        <p:nvSpPr>
          <p:cNvPr id="3" name="عنصر نائب للمحتوى 2"/>
          <p:cNvSpPr>
            <a:spLocks noGrp="1"/>
          </p:cNvSpPr>
          <p:nvPr>
            <p:ph idx="1"/>
          </p:nvPr>
        </p:nvSpPr>
        <p:spPr/>
        <p:txBody>
          <a:bodyPr/>
          <a:lstStyle/>
          <a:p>
            <a:pPr algn="l" rtl="0"/>
            <a:r>
              <a:rPr lang="en-US" b="1" dirty="0" smtClean="0"/>
              <a:t>When to suspect </a:t>
            </a:r>
            <a:r>
              <a:rPr lang="en-US" b="1" dirty="0" err="1" smtClean="0"/>
              <a:t>hyperaldosteronism</a:t>
            </a:r>
            <a:r>
              <a:rPr lang="en-US" dirty="0" smtClean="0"/>
              <a:t>?</a:t>
            </a:r>
          </a:p>
          <a:p>
            <a:pPr algn="l" rtl="0"/>
            <a:r>
              <a:rPr lang="en-US" dirty="0" smtClean="0"/>
              <a:t>New onset HTN </a:t>
            </a:r>
          </a:p>
          <a:p>
            <a:pPr algn="l" rtl="0"/>
            <a:r>
              <a:rPr lang="en-US" dirty="0" smtClean="0"/>
              <a:t>Lab investigation : </a:t>
            </a:r>
            <a:r>
              <a:rPr lang="en-US" dirty="0" err="1" smtClean="0"/>
              <a:t>hypokalemia</a:t>
            </a:r>
            <a:r>
              <a:rPr lang="en-US" dirty="0" smtClean="0"/>
              <a:t>  40-50% </a:t>
            </a:r>
            <a:endParaRPr lang="en-GB" dirty="0" smtClean="0"/>
          </a:p>
          <a:p>
            <a:pPr algn="l" rtl="0"/>
            <a:r>
              <a:rPr lang="en-US" dirty="0" smtClean="0"/>
              <a:t>history of muscle weakness </a:t>
            </a:r>
          </a:p>
          <a:p>
            <a:pPr algn="l" rtl="0"/>
            <a:endParaRPr lang="en-US" dirty="0"/>
          </a:p>
        </p:txBody>
      </p:sp>
    </p:spTree>
    <p:extLst>
      <p:ext uri="{BB962C8B-B14F-4D97-AF65-F5344CB8AC3E}">
        <p14:creationId xmlns:p14="http://schemas.microsoft.com/office/powerpoint/2010/main" val="316293556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l" rtl="0"/>
            <a:endParaRPr lang="en-US"/>
          </a:p>
        </p:txBody>
      </p:sp>
      <p:sp>
        <p:nvSpPr>
          <p:cNvPr id="3" name="عنصر نائب للمحتوى 2"/>
          <p:cNvSpPr>
            <a:spLocks noGrp="1"/>
          </p:cNvSpPr>
          <p:nvPr>
            <p:ph idx="1"/>
          </p:nvPr>
        </p:nvSpPr>
        <p:spPr/>
        <p:txBody>
          <a:bodyPr/>
          <a:lstStyle/>
          <a:p>
            <a:pPr algn="l" rtl="0"/>
            <a:r>
              <a:rPr lang="en-US" b="1" dirty="0" smtClean="0"/>
              <a:t>bilateral adrenal hyperplasia</a:t>
            </a:r>
          </a:p>
          <a:p>
            <a:pPr algn="l" rtl="0"/>
            <a:r>
              <a:rPr lang="en-US" dirty="0" smtClean="0"/>
              <a:t>Treatment :</a:t>
            </a:r>
            <a:r>
              <a:rPr lang="en-US" dirty="0" err="1" smtClean="0"/>
              <a:t>mineralocorticoid</a:t>
            </a:r>
            <a:r>
              <a:rPr lang="en-US" dirty="0" smtClean="0"/>
              <a:t> receptor antagonist (</a:t>
            </a:r>
            <a:r>
              <a:rPr lang="en-US" dirty="0" err="1" smtClean="0"/>
              <a:t>spironolactone</a:t>
            </a:r>
            <a:r>
              <a:rPr lang="en-US" dirty="0" smtClean="0"/>
              <a:t> ,</a:t>
            </a:r>
            <a:r>
              <a:rPr lang="en-US" dirty="0" err="1" smtClean="0"/>
              <a:t>eplirenone,amiloride</a:t>
            </a:r>
            <a:r>
              <a:rPr lang="en-US" dirty="0" smtClean="0"/>
              <a:t>)</a:t>
            </a:r>
            <a:endParaRPr lang="en-GB" dirty="0" smtClean="0"/>
          </a:p>
        </p:txBody>
      </p:sp>
    </p:spTree>
    <p:extLst>
      <p:ext uri="{BB962C8B-B14F-4D97-AF65-F5344CB8AC3E}">
        <p14:creationId xmlns:p14="http://schemas.microsoft.com/office/powerpoint/2010/main" val="341779742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1371" y="2708921"/>
            <a:ext cx="10972800" cy="4525963"/>
          </a:xfrm>
        </p:spPr>
        <p:txBody>
          <a:bodyPr>
            <a:normAutofit/>
          </a:bodyPr>
          <a:lstStyle/>
          <a:p>
            <a:pPr marL="0" indent="0" algn="ctr">
              <a:buNone/>
            </a:pPr>
            <a:r>
              <a:rPr lang="en-US" sz="4800" b="1" dirty="0">
                <a:solidFill>
                  <a:srgbClr val="FF0000"/>
                </a:solidFill>
              </a:rPr>
              <a:t>2</a:t>
            </a:r>
            <a:r>
              <a:rPr lang="en-US" sz="4800" b="1" dirty="0" smtClean="0">
                <a:solidFill>
                  <a:srgbClr val="FF0000"/>
                </a:solidFill>
              </a:rPr>
              <a:t>.Dr.alani ( </a:t>
            </a:r>
            <a:r>
              <a:rPr lang="en-US" sz="4800" b="1" dirty="0" err="1" smtClean="0">
                <a:solidFill>
                  <a:srgbClr val="FF0000"/>
                </a:solidFill>
              </a:rPr>
              <a:t>heme</a:t>
            </a:r>
            <a:r>
              <a:rPr lang="en-US" sz="4800" b="1" dirty="0" smtClean="0">
                <a:solidFill>
                  <a:srgbClr val="FF0000"/>
                </a:solidFill>
              </a:rPr>
              <a:t> cases )</a:t>
            </a:r>
          </a:p>
          <a:p>
            <a:pPr marL="109728" indent="0">
              <a:buNone/>
            </a:pPr>
            <a:endParaRPr lang="en-US" sz="4800" b="1" dirty="0" smtClean="0"/>
          </a:p>
          <a:p>
            <a:pPr marL="109728" indent="0">
              <a:buNone/>
            </a:pPr>
            <a:endParaRPr lang="en-US" sz="4800" b="1" dirty="0" smtClean="0"/>
          </a:p>
        </p:txBody>
      </p:sp>
    </p:spTree>
    <p:extLst>
      <p:ext uri="{BB962C8B-B14F-4D97-AF65-F5344CB8AC3E}">
        <p14:creationId xmlns:p14="http://schemas.microsoft.com/office/powerpoint/2010/main" val="290469107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صر نائب للمحتوى 4"/>
          <p:cNvSpPr>
            <a:spLocks noGrp="1"/>
          </p:cNvSpPr>
          <p:nvPr>
            <p:ph idx="1"/>
          </p:nvPr>
        </p:nvSpPr>
        <p:spPr>
          <a:xfrm>
            <a:off x="609600" y="3429001"/>
            <a:ext cx="10972800" cy="2697163"/>
          </a:xfrm>
        </p:spPr>
        <p:txBody>
          <a:bodyPr>
            <a:normAutofit/>
          </a:bodyPr>
          <a:lstStyle/>
          <a:p>
            <a:r>
              <a:rPr lang="en-US" sz="2000" dirty="0" smtClean="0"/>
              <a:t>Decrease in MCV : not important to differentiate  </a:t>
            </a:r>
          </a:p>
          <a:p>
            <a:r>
              <a:rPr lang="en-US" sz="2000" dirty="0" smtClean="0"/>
              <a:t>The most important to differentiate is serum </a:t>
            </a:r>
            <a:r>
              <a:rPr lang="en-US" sz="2000" dirty="0" err="1" smtClean="0"/>
              <a:t>ferretin</a:t>
            </a:r>
            <a:r>
              <a:rPr lang="en-US" sz="2000" dirty="0" smtClean="0"/>
              <a:t> ( </a:t>
            </a:r>
            <a:r>
              <a:rPr lang="en-US" sz="2000" b="1" dirty="0" smtClean="0"/>
              <a:t>decrease</a:t>
            </a:r>
            <a:r>
              <a:rPr lang="en-US" sz="2000" dirty="0" smtClean="0"/>
              <a:t> in IDA )</a:t>
            </a:r>
          </a:p>
          <a:p>
            <a:r>
              <a:rPr lang="en-US" sz="2000" dirty="0" smtClean="0"/>
              <a:t>Soluble </a:t>
            </a:r>
            <a:r>
              <a:rPr lang="en-US" sz="2000" dirty="0" err="1" smtClean="0"/>
              <a:t>transferrin</a:t>
            </a:r>
            <a:r>
              <a:rPr lang="en-US" sz="2000" dirty="0" smtClean="0"/>
              <a:t> receptor ( </a:t>
            </a:r>
            <a:r>
              <a:rPr lang="en-US" sz="2000" b="1" dirty="0" smtClean="0"/>
              <a:t>increase</a:t>
            </a:r>
            <a:r>
              <a:rPr lang="en-US" sz="2000" dirty="0" smtClean="0"/>
              <a:t> in IDA )</a:t>
            </a:r>
            <a:endParaRPr lang="en-US" sz="2000" dirty="0"/>
          </a:p>
        </p:txBody>
      </p:sp>
      <p:pic>
        <p:nvPicPr>
          <p:cNvPr id="6" name="عنصر نائب للمحتوى 3" descr="92022854_571531333461445_7589532053293498368_n.jpg"/>
          <p:cNvPicPr>
            <a:picLocks noChangeAspect="1"/>
          </p:cNvPicPr>
          <p:nvPr/>
        </p:nvPicPr>
        <p:blipFill>
          <a:blip r:embed="rId2"/>
          <a:srcRect t="38828" b="40653"/>
          <a:stretch>
            <a:fillRect/>
          </a:stretch>
        </p:blipFill>
        <p:spPr>
          <a:xfrm>
            <a:off x="952464" y="428604"/>
            <a:ext cx="10183416" cy="2786082"/>
          </a:xfrm>
          <a:prstGeom prst="rect">
            <a:avLst/>
          </a:prstGeom>
        </p:spPr>
      </p:pic>
    </p:spTree>
    <p:extLst>
      <p:ext uri="{BB962C8B-B14F-4D97-AF65-F5344CB8AC3E}">
        <p14:creationId xmlns:p14="http://schemas.microsoft.com/office/powerpoint/2010/main" val="113693222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صر نائب للمحتوى 4"/>
          <p:cNvSpPr>
            <a:spLocks noGrp="1"/>
          </p:cNvSpPr>
          <p:nvPr>
            <p:ph idx="1"/>
          </p:nvPr>
        </p:nvSpPr>
        <p:spPr>
          <a:xfrm>
            <a:off x="571461" y="3429001"/>
            <a:ext cx="10972800" cy="2697163"/>
          </a:xfrm>
        </p:spPr>
        <p:txBody>
          <a:bodyPr>
            <a:normAutofit lnSpcReduction="10000"/>
          </a:bodyPr>
          <a:lstStyle/>
          <a:p>
            <a:r>
              <a:rPr lang="en-US" sz="2000" dirty="0" smtClean="0"/>
              <a:t>History: pt with painful crisis from childhood (pt from Africa )</a:t>
            </a:r>
          </a:p>
          <a:p>
            <a:r>
              <a:rPr lang="en-US" sz="2000" dirty="0" smtClean="0"/>
              <a:t>What’s the abnormality : shortening of middle finger  ( </a:t>
            </a:r>
            <a:r>
              <a:rPr lang="en-US" sz="2000" dirty="0" err="1" smtClean="0"/>
              <a:t>venooclusion</a:t>
            </a:r>
            <a:r>
              <a:rPr lang="en-US" sz="2000" dirty="0" smtClean="0"/>
              <a:t>/</a:t>
            </a:r>
            <a:r>
              <a:rPr lang="en-US" sz="2000" dirty="0" err="1" smtClean="0"/>
              <a:t>dactylitis</a:t>
            </a:r>
            <a:r>
              <a:rPr lang="en-US" sz="2000" dirty="0" smtClean="0"/>
              <a:t> ) due to sickle cell disease </a:t>
            </a:r>
          </a:p>
          <a:p>
            <a:r>
              <a:rPr lang="en-US" sz="2000" dirty="0" smtClean="0"/>
              <a:t>DX : 1- electrophoresis ( </a:t>
            </a:r>
            <a:r>
              <a:rPr lang="en-US" sz="2000" dirty="0" err="1" smtClean="0"/>
              <a:t>hbS</a:t>
            </a:r>
            <a:r>
              <a:rPr lang="en-US" sz="2000" dirty="0" smtClean="0"/>
              <a:t> ˃50% )  2- peripheral smear ( sickle shaped RBC’s and </a:t>
            </a:r>
            <a:r>
              <a:rPr lang="en-US" sz="2000" dirty="0" err="1" smtClean="0"/>
              <a:t>howell</a:t>
            </a:r>
            <a:r>
              <a:rPr lang="en-US" sz="2000" dirty="0" smtClean="0"/>
              <a:t> jolly bodies due to </a:t>
            </a:r>
            <a:r>
              <a:rPr lang="en-US" sz="2000" dirty="0" err="1" smtClean="0"/>
              <a:t>autosplencetomy</a:t>
            </a:r>
            <a:r>
              <a:rPr lang="en-US" sz="2000" dirty="0" smtClean="0"/>
              <a:t> from repeated infarction )</a:t>
            </a:r>
          </a:p>
          <a:p>
            <a:r>
              <a:rPr lang="en-US" sz="2000" dirty="0" smtClean="0"/>
              <a:t>Precipitating factor : 1- hypoxia  2- dehydration  3- infection   4- acidosis </a:t>
            </a:r>
          </a:p>
          <a:p>
            <a:r>
              <a:rPr lang="en-US" sz="2000" dirty="0" smtClean="0"/>
              <a:t>Treatment : treat the pt to correct the precipitating factor ( O2, rehydration, antibiotic ) , </a:t>
            </a:r>
            <a:r>
              <a:rPr lang="en-US" sz="2000" dirty="0" err="1" smtClean="0"/>
              <a:t>hydroxyurea</a:t>
            </a:r>
            <a:r>
              <a:rPr lang="en-US" sz="2000" dirty="0" smtClean="0"/>
              <a:t> ( increase </a:t>
            </a:r>
            <a:r>
              <a:rPr lang="en-US" sz="2000" dirty="0" err="1" smtClean="0"/>
              <a:t>HbF</a:t>
            </a:r>
            <a:r>
              <a:rPr lang="en-US" sz="2000" dirty="0" smtClean="0"/>
              <a:t> and decrease  the incidence of crisis )</a:t>
            </a:r>
          </a:p>
        </p:txBody>
      </p:sp>
      <p:pic>
        <p:nvPicPr>
          <p:cNvPr id="6" name="عنصر نائب للمحتوى 3" descr="92220115_545834839409931_3681624340970864640_n.jpg"/>
          <p:cNvPicPr>
            <a:picLocks noChangeAspect="1"/>
          </p:cNvPicPr>
          <p:nvPr/>
        </p:nvPicPr>
        <p:blipFill>
          <a:blip r:embed="rId2"/>
          <a:srcRect t="35307" b="36160"/>
          <a:stretch>
            <a:fillRect/>
          </a:stretch>
        </p:blipFill>
        <p:spPr>
          <a:xfrm>
            <a:off x="1651904" y="71414"/>
            <a:ext cx="8825627" cy="3357586"/>
          </a:xfrm>
          <a:prstGeom prst="rect">
            <a:avLst/>
          </a:prstGeom>
        </p:spPr>
      </p:pic>
    </p:spTree>
    <p:extLst>
      <p:ext uri="{BB962C8B-B14F-4D97-AF65-F5344CB8AC3E}">
        <p14:creationId xmlns:p14="http://schemas.microsoft.com/office/powerpoint/2010/main" val="162699390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صر نائب للمحتوى 4"/>
          <p:cNvSpPr>
            <a:spLocks noGrp="1"/>
          </p:cNvSpPr>
          <p:nvPr>
            <p:ph idx="1"/>
          </p:nvPr>
        </p:nvSpPr>
        <p:spPr>
          <a:xfrm>
            <a:off x="609600" y="4500571"/>
            <a:ext cx="10972800" cy="1625593"/>
          </a:xfrm>
        </p:spPr>
        <p:txBody>
          <a:bodyPr>
            <a:noAutofit/>
          </a:bodyPr>
          <a:lstStyle/>
          <a:p>
            <a:r>
              <a:rPr lang="en-US" sz="1800" dirty="0" smtClean="0"/>
              <a:t>B trait : increase HbA2 </a:t>
            </a:r>
          </a:p>
          <a:p>
            <a:r>
              <a:rPr lang="en-US" sz="1800" dirty="0" smtClean="0"/>
              <a:t>B major : increase </a:t>
            </a:r>
            <a:r>
              <a:rPr lang="en-US" sz="1800" dirty="0" err="1" smtClean="0"/>
              <a:t>HbF</a:t>
            </a:r>
            <a:endParaRPr lang="en-US" sz="1800" dirty="0" smtClean="0"/>
          </a:p>
          <a:p>
            <a:r>
              <a:rPr lang="en-US" sz="1800" dirty="0" smtClean="0"/>
              <a:t>Sickle cell trait : small amount of </a:t>
            </a:r>
            <a:r>
              <a:rPr lang="en-US" sz="1800" dirty="0" err="1" smtClean="0"/>
              <a:t>HbS</a:t>
            </a:r>
            <a:r>
              <a:rPr lang="en-US" sz="1800" dirty="0" smtClean="0"/>
              <a:t> + decrease </a:t>
            </a:r>
            <a:r>
              <a:rPr lang="en-US" sz="1800" dirty="0" err="1" smtClean="0"/>
              <a:t>HbA</a:t>
            </a:r>
            <a:endParaRPr lang="en-US" sz="1800" dirty="0" smtClean="0"/>
          </a:p>
          <a:p>
            <a:r>
              <a:rPr lang="en-US" sz="1800" dirty="0" smtClean="0"/>
              <a:t>Sickle cell disease : </a:t>
            </a:r>
            <a:r>
              <a:rPr lang="en-US" sz="1800" dirty="0" err="1" smtClean="0"/>
              <a:t>HbS</a:t>
            </a:r>
            <a:r>
              <a:rPr lang="en-US" sz="1800" dirty="0" smtClean="0"/>
              <a:t> + no </a:t>
            </a:r>
            <a:r>
              <a:rPr lang="en-US" sz="1800" dirty="0" err="1" smtClean="0"/>
              <a:t>HbA</a:t>
            </a:r>
            <a:r>
              <a:rPr lang="en-US" sz="1800" dirty="0" smtClean="0"/>
              <a:t> </a:t>
            </a:r>
          </a:p>
        </p:txBody>
      </p:sp>
      <p:pic>
        <p:nvPicPr>
          <p:cNvPr id="6" name="عنصر نائب للمحتوى 3" descr="0bc9f5c410053576041b31bc29bf1387.jpg"/>
          <p:cNvPicPr>
            <a:picLocks noChangeAspect="1"/>
          </p:cNvPicPr>
          <p:nvPr/>
        </p:nvPicPr>
        <p:blipFill>
          <a:blip r:embed="rId2"/>
          <a:stretch>
            <a:fillRect/>
          </a:stretch>
        </p:blipFill>
        <p:spPr>
          <a:xfrm>
            <a:off x="2762227" y="357166"/>
            <a:ext cx="6553200" cy="3860800"/>
          </a:xfrm>
          <a:prstGeom prst="rect">
            <a:avLst/>
          </a:prstGeom>
        </p:spPr>
      </p:pic>
    </p:spTree>
    <p:extLst>
      <p:ext uri="{BB962C8B-B14F-4D97-AF65-F5344CB8AC3E}">
        <p14:creationId xmlns:p14="http://schemas.microsoft.com/office/powerpoint/2010/main" val="106451779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صر نائب للمحتوى 4"/>
          <p:cNvSpPr>
            <a:spLocks noGrp="1"/>
          </p:cNvSpPr>
          <p:nvPr>
            <p:ph idx="1"/>
          </p:nvPr>
        </p:nvSpPr>
        <p:spPr>
          <a:xfrm>
            <a:off x="4667240" y="500043"/>
            <a:ext cx="6915160" cy="5626121"/>
          </a:xfrm>
        </p:spPr>
        <p:txBody>
          <a:bodyPr>
            <a:normAutofit fontScale="40000" lnSpcReduction="20000"/>
          </a:bodyPr>
          <a:lstStyle/>
          <a:p>
            <a:r>
              <a:rPr lang="en-US" sz="3800" dirty="0" smtClean="0"/>
              <a:t>Blood film findings : 1- smudge cells 2- mature lymphocytes </a:t>
            </a:r>
          </a:p>
          <a:p>
            <a:r>
              <a:rPr lang="en-US" sz="3800" dirty="0" err="1" smtClean="0"/>
              <a:t>Dx</a:t>
            </a:r>
            <a:r>
              <a:rPr lang="en-US" sz="3800" dirty="0" smtClean="0"/>
              <a:t> : CLL ( Its </a:t>
            </a:r>
            <a:r>
              <a:rPr lang="en-US" sz="3800" dirty="0" err="1" smtClean="0"/>
              <a:t>adisease</a:t>
            </a:r>
            <a:r>
              <a:rPr lang="en-US" sz="3800" dirty="0" smtClean="0"/>
              <a:t> of elderly 70 YO ) </a:t>
            </a:r>
          </a:p>
          <a:p>
            <a:endParaRPr lang="en-US" sz="3800" dirty="0" smtClean="0"/>
          </a:p>
          <a:p>
            <a:r>
              <a:rPr lang="en-US" sz="3800" dirty="0" smtClean="0"/>
              <a:t>One single investigation will confirm the diagnosis :  Flow </a:t>
            </a:r>
            <a:r>
              <a:rPr lang="en-US" sz="3800" dirty="0" err="1" smtClean="0"/>
              <a:t>cytometry</a:t>
            </a:r>
            <a:r>
              <a:rPr lang="en-US" sz="3800" dirty="0" smtClean="0"/>
              <a:t> : CD-20</a:t>
            </a:r>
          </a:p>
          <a:p>
            <a:r>
              <a:rPr lang="en-US" sz="3800" dirty="0" smtClean="0"/>
              <a:t>You can do also abdominal ultrasound to look for </a:t>
            </a:r>
            <a:r>
              <a:rPr lang="en-US" sz="3800" dirty="0" err="1" smtClean="0"/>
              <a:t>splenomegaly</a:t>
            </a:r>
            <a:r>
              <a:rPr lang="en-US" sz="3800" dirty="0" smtClean="0"/>
              <a:t> ,</a:t>
            </a:r>
            <a:r>
              <a:rPr lang="en-US" sz="3800" dirty="0" err="1" smtClean="0"/>
              <a:t>hepatomegaly</a:t>
            </a:r>
            <a:r>
              <a:rPr lang="en-US" sz="3800" dirty="0" smtClean="0"/>
              <a:t> . </a:t>
            </a:r>
          </a:p>
          <a:p>
            <a:endParaRPr lang="en-US" sz="3800" dirty="0" smtClean="0"/>
          </a:p>
          <a:p>
            <a:r>
              <a:rPr lang="en-US" sz="3800" dirty="0" smtClean="0"/>
              <a:t>-What is the cause of anemia here ?  Autoimmune hemolytic anemia due to </a:t>
            </a:r>
            <a:r>
              <a:rPr lang="en-US" sz="3800" dirty="0" err="1" smtClean="0"/>
              <a:t>splenomegaly</a:t>
            </a:r>
            <a:r>
              <a:rPr lang="en-US" sz="3800" dirty="0" smtClean="0"/>
              <a:t> , so do </a:t>
            </a:r>
            <a:r>
              <a:rPr lang="en-US" sz="3800" dirty="0" err="1" smtClean="0"/>
              <a:t>coombs</a:t>
            </a:r>
            <a:r>
              <a:rPr lang="en-US" sz="3800" dirty="0" smtClean="0"/>
              <a:t> test and </a:t>
            </a:r>
            <a:r>
              <a:rPr lang="en-US" sz="3800" dirty="0" err="1" smtClean="0"/>
              <a:t>retic</a:t>
            </a:r>
            <a:r>
              <a:rPr lang="en-US" sz="3800" dirty="0" smtClean="0"/>
              <a:t> count . </a:t>
            </a:r>
          </a:p>
          <a:p>
            <a:endParaRPr lang="en-US" sz="3800" dirty="0" smtClean="0"/>
          </a:p>
          <a:p>
            <a:r>
              <a:rPr lang="en-US" sz="3800" dirty="0" smtClean="0"/>
              <a:t>-Management : according to:                                                                   1-number of lymphocytes involvement </a:t>
            </a:r>
          </a:p>
          <a:p>
            <a:pPr>
              <a:buNone/>
            </a:pPr>
            <a:r>
              <a:rPr lang="en-US" sz="3800" dirty="0" smtClean="0"/>
              <a:t>        2-presence of AIHA OR idiopathic </a:t>
            </a:r>
            <a:r>
              <a:rPr lang="en-US" sz="3800" dirty="0" err="1" smtClean="0"/>
              <a:t>thormbocytopenia</a:t>
            </a:r>
            <a:r>
              <a:rPr lang="en-US" sz="3800" dirty="0" smtClean="0"/>
              <a:t> </a:t>
            </a:r>
          </a:p>
          <a:p>
            <a:pPr>
              <a:buNone/>
            </a:pPr>
            <a:r>
              <a:rPr lang="en-US" sz="3800" dirty="0" smtClean="0"/>
              <a:t>         if less than 3 groups lymph nodes enlargement without AIHA or IT : just watchful waiting</a:t>
            </a:r>
          </a:p>
          <a:p>
            <a:r>
              <a:rPr lang="en-US" sz="3800" dirty="0" smtClean="0"/>
              <a:t>-more than 3 or AIHA OR ITP : </a:t>
            </a:r>
            <a:r>
              <a:rPr lang="en-US" sz="3800" dirty="0" err="1" smtClean="0"/>
              <a:t>predinsolone</a:t>
            </a:r>
            <a:r>
              <a:rPr lang="en-US" sz="3800" dirty="0" smtClean="0"/>
              <a:t> </a:t>
            </a:r>
          </a:p>
          <a:p>
            <a:r>
              <a:rPr lang="en-US" sz="3800" dirty="0" smtClean="0"/>
              <a:t> - after a period of time ,if there is no response : </a:t>
            </a:r>
            <a:r>
              <a:rPr lang="en-US" sz="3800" dirty="0" err="1" smtClean="0"/>
              <a:t>rutiximab</a:t>
            </a:r>
            <a:r>
              <a:rPr lang="en-US" sz="3800" dirty="0" smtClean="0"/>
              <a:t> .</a:t>
            </a:r>
          </a:p>
          <a:p>
            <a:endParaRPr lang="en-US" dirty="0"/>
          </a:p>
        </p:txBody>
      </p:sp>
      <p:pic>
        <p:nvPicPr>
          <p:cNvPr id="6" name="عنصر نائب للمحتوى 3" descr="91912899_640352766697528_6074750362768637952_n.jpg"/>
          <p:cNvPicPr>
            <a:picLocks noChangeAspect="1"/>
          </p:cNvPicPr>
          <p:nvPr/>
        </p:nvPicPr>
        <p:blipFill>
          <a:blip r:embed="rId2"/>
          <a:srcRect t="17923" r="10931" b="17362"/>
          <a:stretch>
            <a:fillRect/>
          </a:stretch>
        </p:blipFill>
        <p:spPr>
          <a:xfrm>
            <a:off x="-1" y="571504"/>
            <a:ext cx="4571991" cy="4429132"/>
          </a:xfrm>
          <a:prstGeom prst="rect">
            <a:avLst/>
          </a:prstGeom>
        </p:spPr>
      </p:pic>
    </p:spTree>
    <p:extLst>
      <p:ext uri="{BB962C8B-B14F-4D97-AF65-F5344CB8AC3E}">
        <p14:creationId xmlns:p14="http://schemas.microsoft.com/office/powerpoint/2010/main" val="349575952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صر نائب للمحتوى 4"/>
          <p:cNvSpPr>
            <a:spLocks noGrp="1"/>
          </p:cNvSpPr>
          <p:nvPr>
            <p:ph idx="1"/>
          </p:nvPr>
        </p:nvSpPr>
        <p:spPr>
          <a:xfrm>
            <a:off x="5276883" y="642919"/>
            <a:ext cx="6534157" cy="4525963"/>
          </a:xfrm>
        </p:spPr>
        <p:txBody>
          <a:bodyPr>
            <a:normAutofit fontScale="92500" lnSpcReduction="20000"/>
          </a:bodyPr>
          <a:lstStyle/>
          <a:p>
            <a:r>
              <a:rPr lang="en-US" dirty="0" smtClean="0"/>
              <a:t>Blood film findings : fragmented RBCs and </a:t>
            </a:r>
            <a:r>
              <a:rPr lang="en-US" dirty="0" err="1" smtClean="0"/>
              <a:t>spherocytes</a:t>
            </a:r>
            <a:r>
              <a:rPr lang="en-US" dirty="0" smtClean="0"/>
              <a:t> shaped RBCs .</a:t>
            </a:r>
          </a:p>
          <a:p>
            <a:endParaRPr lang="en-US" dirty="0" smtClean="0"/>
          </a:p>
          <a:p>
            <a:r>
              <a:rPr lang="en-US" dirty="0" smtClean="0"/>
              <a:t>-There are two causes for </a:t>
            </a:r>
            <a:r>
              <a:rPr lang="en-US" dirty="0" err="1" smtClean="0"/>
              <a:t>spherocytic</a:t>
            </a:r>
            <a:r>
              <a:rPr lang="en-US" dirty="0" smtClean="0"/>
              <a:t> shaped </a:t>
            </a:r>
            <a:r>
              <a:rPr lang="en-US" dirty="0" err="1" smtClean="0"/>
              <a:t>rbcs</a:t>
            </a:r>
            <a:r>
              <a:rPr lang="en-US" dirty="0" smtClean="0"/>
              <a:t> :</a:t>
            </a:r>
          </a:p>
          <a:p>
            <a:pPr>
              <a:buNone/>
            </a:pPr>
            <a:r>
              <a:rPr lang="en-US" dirty="0" smtClean="0"/>
              <a:t>1-Heridetary </a:t>
            </a:r>
            <a:r>
              <a:rPr lang="en-US" dirty="0" err="1" smtClean="0"/>
              <a:t>spherocytosis</a:t>
            </a:r>
            <a:r>
              <a:rPr lang="en-US" dirty="0" smtClean="0"/>
              <a:t> (if it is since childhood , but the patient here is 19 YO )</a:t>
            </a:r>
          </a:p>
          <a:p>
            <a:pPr>
              <a:buNone/>
            </a:pPr>
            <a:r>
              <a:rPr lang="en-US" dirty="0" smtClean="0"/>
              <a:t>2- Autoimmune hemolytic anemia (this is the cause here mostly ) , do </a:t>
            </a:r>
            <a:r>
              <a:rPr lang="en-US" dirty="0" err="1" smtClean="0"/>
              <a:t>coombs</a:t>
            </a:r>
            <a:r>
              <a:rPr lang="en-US" dirty="0" smtClean="0"/>
              <a:t> test </a:t>
            </a:r>
          </a:p>
          <a:p>
            <a:endParaRPr lang="en-US" dirty="0" smtClean="0"/>
          </a:p>
          <a:p>
            <a:r>
              <a:rPr lang="en-US" dirty="0" smtClean="0"/>
              <a:t>Young female 19 YO with AIHA , maybe associated with other autoimmune diseases like SLE , to confirm ANA and anti-</a:t>
            </a:r>
            <a:r>
              <a:rPr lang="en-US" dirty="0" err="1" smtClean="0"/>
              <a:t>ds</a:t>
            </a:r>
            <a:r>
              <a:rPr lang="en-US" dirty="0" smtClean="0"/>
              <a:t> . </a:t>
            </a:r>
          </a:p>
          <a:p>
            <a:endParaRPr lang="en-US" dirty="0" smtClean="0"/>
          </a:p>
          <a:p>
            <a:endParaRPr lang="en-US" dirty="0" smtClean="0"/>
          </a:p>
          <a:p>
            <a:endParaRPr lang="en-US" dirty="0" smtClean="0"/>
          </a:p>
          <a:p>
            <a:endParaRPr lang="en-US" dirty="0"/>
          </a:p>
        </p:txBody>
      </p:sp>
      <p:pic>
        <p:nvPicPr>
          <p:cNvPr id="6" name="عنصر نائب للمحتوى 3" descr="91872126_658102681693590_3089146843871838208_n.jpg"/>
          <p:cNvPicPr>
            <a:picLocks noChangeAspect="1"/>
          </p:cNvPicPr>
          <p:nvPr/>
        </p:nvPicPr>
        <p:blipFill>
          <a:blip r:embed="rId2"/>
          <a:srcRect l="14029" t="20519" r="4595" b="21080"/>
          <a:stretch>
            <a:fillRect/>
          </a:stretch>
        </p:blipFill>
        <p:spPr>
          <a:xfrm>
            <a:off x="-1" y="0"/>
            <a:ext cx="5225889" cy="5000636"/>
          </a:xfrm>
          <a:prstGeom prst="rect">
            <a:avLst/>
          </a:prstGeom>
        </p:spPr>
      </p:pic>
    </p:spTree>
    <p:extLst>
      <p:ext uri="{BB962C8B-B14F-4D97-AF65-F5344CB8AC3E}">
        <p14:creationId xmlns:p14="http://schemas.microsoft.com/office/powerpoint/2010/main" val="213091041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صر نائب للمحتوى 4"/>
          <p:cNvSpPr>
            <a:spLocks noGrp="1"/>
          </p:cNvSpPr>
          <p:nvPr>
            <p:ph idx="1"/>
          </p:nvPr>
        </p:nvSpPr>
        <p:spPr>
          <a:xfrm>
            <a:off x="5524496" y="517524"/>
            <a:ext cx="6057904" cy="5911873"/>
          </a:xfrm>
        </p:spPr>
        <p:txBody>
          <a:bodyPr>
            <a:normAutofit fontScale="70000" lnSpcReduction="20000"/>
          </a:bodyPr>
          <a:lstStyle/>
          <a:p>
            <a:r>
              <a:rPr lang="en-US" dirty="0" smtClean="0"/>
              <a:t>Blood film findings : </a:t>
            </a:r>
            <a:r>
              <a:rPr lang="en-US" dirty="0" err="1" smtClean="0"/>
              <a:t>hypersegmented</a:t>
            </a:r>
            <a:r>
              <a:rPr lang="en-US" dirty="0" smtClean="0"/>
              <a:t> </a:t>
            </a:r>
            <a:r>
              <a:rPr lang="en-US" dirty="0" err="1" smtClean="0"/>
              <a:t>neutrophils</a:t>
            </a:r>
            <a:r>
              <a:rPr lang="en-US" dirty="0" smtClean="0"/>
              <a:t> &gt; 5  (Normal number 3-5 )</a:t>
            </a:r>
          </a:p>
          <a:p>
            <a:r>
              <a:rPr lang="en-US" dirty="0" smtClean="0"/>
              <a:t>Due to </a:t>
            </a:r>
            <a:r>
              <a:rPr lang="en-US" dirty="0" err="1" smtClean="0"/>
              <a:t>magaloblastic</a:t>
            </a:r>
            <a:r>
              <a:rPr lang="en-US" dirty="0" smtClean="0"/>
              <a:t> anemia (b12 or </a:t>
            </a:r>
            <a:r>
              <a:rPr lang="en-US" dirty="0" err="1" smtClean="0"/>
              <a:t>folate</a:t>
            </a:r>
            <a:r>
              <a:rPr lang="en-US" dirty="0" smtClean="0"/>
              <a:t> deficiency) </a:t>
            </a:r>
          </a:p>
          <a:p>
            <a:endParaRPr lang="en-US" dirty="0" smtClean="0"/>
          </a:p>
          <a:p>
            <a:r>
              <a:rPr lang="en-US" dirty="0" smtClean="0"/>
              <a:t>b12 deficiency anemia associated with neurological </a:t>
            </a:r>
            <a:r>
              <a:rPr lang="en-US" dirty="0" err="1" smtClean="0"/>
              <a:t>mianefestations</a:t>
            </a:r>
            <a:r>
              <a:rPr lang="en-US" dirty="0" smtClean="0"/>
              <a:t> : peripheral neuropathy , and neural tube defects if it was from pregnancy (folic acid)  . </a:t>
            </a:r>
          </a:p>
          <a:p>
            <a:endParaRPr lang="en-US" dirty="0" smtClean="0"/>
          </a:p>
          <a:p>
            <a:r>
              <a:rPr lang="en-US" dirty="0" smtClean="0"/>
              <a:t>To </a:t>
            </a:r>
            <a:r>
              <a:rPr lang="en-US" dirty="0" err="1" smtClean="0"/>
              <a:t>defferntiate</a:t>
            </a:r>
            <a:r>
              <a:rPr lang="en-US" dirty="0" smtClean="0"/>
              <a:t> between b12 and </a:t>
            </a:r>
            <a:r>
              <a:rPr lang="en-US" dirty="0" err="1" smtClean="0"/>
              <a:t>folate</a:t>
            </a:r>
            <a:r>
              <a:rPr lang="en-US" dirty="0" smtClean="0"/>
              <a:t> deficiency :</a:t>
            </a:r>
          </a:p>
          <a:p>
            <a:pPr>
              <a:buAutoNum type="arabicPeriod"/>
            </a:pPr>
            <a:r>
              <a:rPr lang="en-US" dirty="0" smtClean="0"/>
              <a:t>Serum level for both of them </a:t>
            </a:r>
          </a:p>
          <a:p>
            <a:pPr>
              <a:buAutoNum type="arabicPeriod"/>
            </a:pPr>
            <a:r>
              <a:rPr lang="en-US" dirty="0" smtClean="0"/>
              <a:t>Serum level of </a:t>
            </a:r>
            <a:r>
              <a:rPr lang="en-US" dirty="0" err="1" smtClean="0"/>
              <a:t>methylmalonic</a:t>
            </a:r>
            <a:r>
              <a:rPr lang="en-US" dirty="0" smtClean="0"/>
              <a:t> acid and </a:t>
            </a:r>
            <a:r>
              <a:rPr lang="en-US" dirty="0" err="1" smtClean="0"/>
              <a:t>homocystine</a:t>
            </a:r>
            <a:r>
              <a:rPr lang="en-US" dirty="0" smtClean="0"/>
              <a:t> </a:t>
            </a:r>
          </a:p>
          <a:p>
            <a:r>
              <a:rPr lang="en-US" dirty="0" smtClean="0"/>
              <a:t> b12 : methyl and </a:t>
            </a:r>
            <a:r>
              <a:rPr lang="en-US" dirty="0" err="1" smtClean="0"/>
              <a:t>homocystine</a:t>
            </a:r>
            <a:r>
              <a:rPr lang="en-US" dirty="0" smtClean="0"/>
              <a:t> : both of them are elevated </a:t>
            </a:r>
          </a:p>
          <a:p>
            <a:r>
              <a:rPr lang="en-US" dirty="0" err="1" smtClean="0"/>
              <a:t>Folate</a:t>
            </a:r>
            <a:r>
              <a:rPr lang="en-US" dirty="0" smtClean="0"/>
              <a:t> : normal methyl and elevated </a:t>
            </a:r>
            <a:r>
              <a:rPr lang="en-US" dirty="0" err="1" smtClean="0"/>
              <a:t>homocystine</a:t>
            </a:r>
            <a:r>
              <a:rPr lang="en-US" dirty="0" smtClean="0"/>
              <a:t> . </a:t>
            </a:r>
          </a:p>
          <a:p>
            <a:endParaRPr lang="en-US" dirty="0" smtClean="0"/>
          </a:p>
          <a:p>
            <a:r>
              <a:rPr lang="en-US" dirty="0" err="1" smtClean="0"/>
              <a:t>perencious</a:t>
            </a:r>
            <a:r>
              <a:rPr lang="en-US" dirty="0" smtClean="0"/>
              <a:t> anemia investigations :                                          1. </a:t>
            </a:r>
            <a:r>
              <a:rPr lang="en-US" dirty="0" err="1" smtClean="0"/>
              <a:t>internsic</a:t>
            </a:r>
            <a:r>
              <a:rPr lang="en-US" dirty="0" smtClean="0"/>
              <a:t> factor antibodies                                          2. anti </a:t>
            </a:r>
            <a:r>
              <a:rPr lang="en-US" dirty="0" err="1" smtClean="0"/>
              <a:t>paratiel</a:t>
            </a:r>
            <a:r>
              <a:rPr lang="en-US" dirty="0" smtClean="0"/>
              <a:t> cells antibodies (sensitive but not specific ,maybe elevated in </a:t>
            </a:r>
            <a:r>
              <a:rPr lang="en-US" dirty="0" err="1" smtClean="0"/>
              <a:t>vetiligo</a:t>
            </a:r>
            <a:r>
              <a:rPr lang="en-US" dirty="0" smtClean="0"/>
              <a:t> and </a:t>
            </a:r>
            <a:r>
              <a:rPr lang="en-US" dirty="0" err="1" smtClean="0"/>
              <a:t>hypothyrodism</a:t>
            </a:r>
            <a:r>
              <a:rPr lang="en-US" dirty="0" smtClean="0"/>
              <a:t> ) </a:t>
            </a:r>
          </a:p>
          <a:p>
            <a:pPr>
              <a:buNone/>
            </a:pPr>
            <a:r>
              <a:rPr lang="en-US" dirty="0" smtClean="0"/>
              <a:t>Endoscopy findings in </a:t>
            </a:r>
            <a:r>
              <a:rPr lang="en-US" dirty="0" err="1" smtClean="0"/>
              <a:t>perncious</a:t>
            </a:r>
            <a:r>
              <a:rPr lang="en-US" dirty="0" smtClean="0"/>
              <a:t> anemia : </a:t>
            </a:r>
            <a:r>
              <a:rPr lang="en-US" dirty="0" err="1" smtClean="0"/>
              <a:t>achlorhydria</a:t>
            </a:r>
            <a:r>
              <a:rPr lang="en-US" dirty="0" smtClean="0"/>
              <a:t> and atrophic gastritis . </a:t>
            </a:r>
          </a:p>
          <a:p>
            <a:endParaRPr lang="en-US" dirty="0" smtClean="0"/>
          </a:p>
          <a:p>
            <a:endParaRPr lang="en-US" dirty="0"/>
          </a:p>
        </p:txBody>
      </p:sp>
      <p:pic>
        <p:nvPicPr>
          <p:cNvPr id="7" name="عنصر نائب للمحتوى 3" descr="92288000_2671206153110910_1350877174344712192_n.jpg"/>
          <p:cNvPicPr>
            <a:picLocks noChangeAspect="1"/>
          </p:cNvPicPr>
          <p:nvPr/>
        </p:nvPicPr>
        <p:blipFill>
          <a:blip r:embed="rId2" cstate="print"/>
          <a:srcRect l="10715" t="35672" r="10715" b="34338"/>
          <a:stretch>
            <a:fillRect/>
          </a:stretch>
        </p:blipFill>
        <p:spPr>
          <a:xfrm>
            <a:off x="1" y="1500174"/>
            <a:ext cx="5333991" cy="2714620"/>
          </a:xfrm>
          <a:prstGeom prst="rect">
            <a:avLst/>
          </a:prstGeom>
        </p:spPr>
      </p:pic>
    </p:spTree>
    <p:extLst>
      <p:ext uri="{BB962C8B-B14F-4D97-AF65-F5344CB8AC3E}">
        <p14:creationId xmlns:p14="http://schemas.microsoft.com/office/powerpoint/2010/main" val="160864627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صر نائب للمحتوى 4"/>
          <p:cNvSpPr>
            <a:spLocks noGrp="1"/>
          </p:cNvSpPr>
          <p:nvPr>
            <p:ph idx="1"/>
          </p:nvPr>
        </p:nvSpPr>
        <p:spPr>
          <a:xfrm>
            <a:off x="609600" y="3643315"/>
            <a:ext cx="10972800" cy="2482849"/>
          </a:xfrm>
        </p:spPr>
        <p:txBody>
          <a:bodyPr>
            <a:normAutofit fontScale="62500" lnSpcReduction="20000"/>
          </a:bodyPr>
          <a:lstStyle/>
          <a:p>
            <a:r>
              <a:rPr lang="en-US" dirty="0" smtClean="0"/>
              <a:t>Patient has cervical and </a:t>
            </a:r>
            <a:r>
              <a:rPr lang="en-US" dirty="0" err="1" smtClean="0"/>
              <a:t>supraclavicular</a:t>
            </a:r>
            <a:r>
              <a:rPr lang="en-US" dirty="0" smtClean="0"/>
              <a:t> </a:t>
            </a:r>
            <a:r>
              <a:rPr lang="en-US" dirty="0" err="1" smtClean="0"/>
              <a:t>lymphadenopathy</a:t>
            </a:r>
            <a:r>
              <a:rPr lang="en-US" dirty="0" smtClean="0"/>
              <a:t> .fever and night sweating </a:t>
            </a:r>
            <a:br>
              <a:rPr lang="en-US" dirty="0" smtClean="0"/>
            </a:br>
            <a:endParaRPr lang="en-US" dirty="0" smtClean="0"/>
          </a:p>
          <a:p>
            <a:r>
              <a:rPr lang="en-US" dirty="0" smtClean="0"/>
              <a:t>what do </a:t>
            </a:r>
            <a:r>
              <a:rPr lang="en-US" dirty="0" err="1" smtClean="0"/>
              <a:t>yo</a:t>
            </a:r>
            <a:r>
              <a:rPr lang="en-US" dirty="0" smtClean="0"/>
              <a:t> see in blood film? Reed-</a:t>
            </a:r>
            <a:r>
              <a:rPr lang="en-US" dirty="0" err="1" smtClean="0"/>
              <a:t>Sernbrg</a:t>
            </a:r>
            <a:r>
              <a:rPr lang="en-US" dirty="0" smtClean="0"/>
              <a:t> cells (</a:t>
            </a:r>
            <a:r>
              <a:rPr lang="en-US" dirty="0" err="1" smtClean="0"/>
              <a:t>owel</a:t>
            </a:r>
            <a:r>
              <a:rPr lang="en-US" dirty="0" smtClean="0"/>
              <a:t> eye)</a:t>
            </a:r>
          </a:p>
          <a:p>
            <a:r>
              <a:rPr lang="en-US" dirty="0" smtClean="0"/>
              <a:t>What is the diagnosis? Hodgkin lymphoma </a:t>
            </a:r>
          </a:p>
          <a:p>
            <a:r>
              <a:rPr lang="en-US" dirty="0" smtClean="0"/>
              <a:t>What is the stage ? 2b </a:t>
            </a:r>
            <a:br>
              <a:rPr lang="en-US" dirty="0" smtClean="0"/>
            </a:br>
            <a:endParaRPr lang="en-US" dirty="0" smtClean="0"/>
          </a:p>
          <a:p>
            <a:r>
              <a:rPr lang="en-US" dirty="0" smtClean="0"/>
              <a:t>what is the management ? Chemotherapy </a:t>
            </a:r>
          </a:p>
          <a:p>
            <a:r>
              <a:rPr lang="en-US" dirty="0" smtClean="0"/>
              <a:t>How to diff between </a:t>
            </a:r>
            <a:r>
              <a:rPr lang="en-US" dirty="0" err="1" smtClean="0"/>
              <a:t>lymphadenopathy</a:t>
            </a:r>
            <a:r>
              <a:rPr lang="en-US" dirty="0" smtClean="0"/>
              <a:t> of Hodgkin from </a:t>
            </a:r>
            <a:r>
              <a:rPr lang="en-US" dirty="0" err="1" smtClean="0"/>
              <a:t>inf</a:t>
            </a:r>
            <a:r>
              <a:rPr lang="en-US" dirty="0" smtClean="0"/>
              <a:t> mononucleosis ?</a:t>
            </a:r>
            <a:br>
              <a:rPr lang="en-US" dirty="0" smtClean="0"/>
            </a:br>
            <a:r>
              <a:rPr lang="en-US" dirty="0" smtClean="0"/>
              <a:t>Rubbery , Contiguous pattern of spread and painless</a:t>
            </a:r>
          </a:p>
          <a:p>
            <a:endParaRPr lang="en-US" dirty="0" smtClean="0"/>
          </a:p>
          <a:p>
            <a:endParaRPr lang="en-US" dirty="0"/>
          </a:p>
        </p:txBody>
      </p:sp>
      <p:pic>
        <p:nvPicPr>
          <p:cNvPr id="6" name="عنصر نائب للمحتوى 3" descr="92454307_146232550155173_8166499001852493824_n.jpg"/>
          <p:cNvPicPr>
            <a:picLocks noChangeAspect="1"/>
          </p:cNvPicPr>
          <p:nvPr/>
        </p:nvPicPr>
        <p:blipFill>
          <a:blip r:embed="rId2" cstate="print"/>
          <a:srcRect t="29358" b="28025"/>
          <a:stretch>
            <a:fillRect/>
          </a:stretch>
        </p:blipFill>
        <p:spPr>
          <a:xfrm>
            <a:off x="2571726" y="0"/>
            <a:ext cx="5783132" cy="3286124"/>
          </a:xfrm>
          <a:prstGeom prst="rect">
            <a:avLst/>
          </a:prstGeom>
        </p:spPr>
      </p:pic>
    </p:spTree>
    <p:extLst>
      <p:ext uri="{BB962C8B-B14F-4D97-AF65-F5344CB8AC3E}">
        <p14:creationId xmlns:p14="http://schemas.microsoft.com/office/powerpoint/2010/main" val="219444278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0|0.2|0.2|0.2|0.2|0.2|0.2|0.2|0.2|0.2|0.4|0.2|0.2|0.1|0.2|0.1|0.4|0.2|0.2|0.2|0.2|0.2|0.2|0.1|0.1|0.2|0.2|0.2|0.2|0.2|0.2|0.1|0.2|0.2|0.2|0.2|0.2|0.2|0.1|0.2|0.3|0.1"/>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xmlns=""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641</TotalTime>
  <Words>9510</Words>
  <Application>Microsoft Office PowerPoint</Application>
  <PresentationFormat>مخصص</PresentationFormat>
  <Paragraphs>1517</Paragraphs>
  <Slides>272</Slides>
  <Notes>51</Notes>
  <HiddenSlides>0</HiddenSlides>
  <MMClips>0</MMClips>
  <ScaleCrop>false</ScaleCrop>
  <HeadingPairs>
    <vt:vector size="6" baseType="variant">
      <vt:variant>
        <vt:lpstr>نسق</vt:lpstr>
      </vt:variant>
      <vt:variant>
        <vt:i4>1</vt:i4>
      </vt:variant>
      <vt:variant>
        <vt:lpstr>خوادم OLE مضمنة</vt:lpstr>
      </vt:variant>
      <vt:variant>
        <vt:i4>1</vt:i4>
      </vt:variant>
      <vt:variant>
        <vt:lpstr>عناوين الشرائح</vt:lpstr>
      </vt:variant>
      <vt:variant>
        <vt:i4>272</vt:i4>
      </vt:variant>
    </vt:vector>
  </HeadingPairs>
  <TitlesOfParts>
    <vt:vector size="274" baseType="lpstr">
      <vt:lpstr>Organic</vt:lpstr>
      <vt:lpstr>Bitmap Image</vt:lpstr>
      <vt:lpstr>عرض تقديمي في PowerPoint</vt:lpstr>
      <vt:lpstr>عرض تقديمي في PowerPoint</vt:lpstr>
      <vt:lpstr>عرض تقديمي في PowerPoint</vt:lpstr>
      <vt:lpstr>Dr. Mdallal’s  4th year Lectures</vt:lpstr>
      <vt:lpstr>1.Acute kidney failure</vt:lpstr>
      <vt:lpstr>Should be differentiated from CKF  </vt:lpstr>
      <vt:lpstr>ACUTE RENAL FAILURE  CLASSIFICATION BY URINE VOLUME</vt:lpstr>
      <vt:lpstr>Etiology :</vt:lpstr>
      <vt:lpstr>PRE-RENAL ACUTE RENAL FAILURE</vt:lpstr>
      <vt:lpstr>CAUSES OF PRE-RENAL AZOTEMIA</vt:lpstr>
      <vt:lpstr>Post renal</vt:lpstr>
      <vt:lpstr>RENAL-ACUTE RENAL FAILURE</vt:lpstr>
      <vt:lpstr>RENAL--ACUTE RENAL FAILURE</vt:lpstr>
      <vt:lpstr>RBC CAST</vt:lpstr>
      <vt:lpstr>عرض تقديمي في PowerPoint</vt:lpstr>
      <vt:lpstr>We should differentiate between hyperkalemia pseudo hyperkalemia that occur with delayed specimen   also K go out of cells in ( leukemia , thrombocytosis , malignancy …. Tumor lysis syndrome ) </vt:lpstr>
      <vt:lpstr>ECG ( hyperkalemia , hypokalemia )  very important </vt:lpstr>
      <vt:lpstr>Indication for dialysis on AKF </vt:lpstr>
      <vt:lpstr>2.Chronic kidney failure </vt:lpstr>
      <vt:lpstr>عرض تقديمي في PowerPoint</vt:lpstr>
      <vt:lpstr>Dialysis</vt:lpstr>
      <vt:lpstr>Dialysis</vt:lpstr>
      <vt:lpstr>Dialysate</vt:lpstr>
      <vt:lpstr>Dialysate Solutions</vt:lpstr>
      <vt:lpstr>Dialysis: General Principles</vt:lpstr>
      <vt:lpstr>Dialysis: General Principles</vt:lpstr>
      <vt:lpstr>Types of Dialysis</vt:lpstr>
      <vt:lpstr>Hemodialysis</vt:lpstr>
      <vt:lpstr>Hemodialysis</vt:lpstr>
      <vt:lpstr> Duration &amp; Frequency</vt:lpstr>
      <vt:lpstr>Anticoagulation </vt:lpstr>
      <vt:lpstr>Hemodialysis Complications</vt:lpstr>
      <vt:lpstr>Hemodialysis Complications</vt:lpstr>
      <vt:lpstr>Hemodialysis</vt:lpstr>
      <vt:lpstr>Peritoneal Dialysis</vt:lpstr>
      <vt:lpstr>Types of Peritoneal Dialysis</vt:lpstr>
      <vt:lpstr>Peritoneal Dialysis – Complications</vt:lpstr>
      <vt:lpstr>Peritoneal Dialysis</vt:lpstr>
      <vt:lpstr>3+4 - Nephritic &amp; Nephrotic  syndrome </vt:lpstr>
      <vt:lpstr>عرض تقديمي في PowerPoint</vt:lpstr>
      <vt:lpstr>عرض تقديمي في PowerPoint</vt:lpstr>
      <vt:lpstr>5.Hypertension </vt:lpstr>
      <vt:lpstr>Hypertension </vt:lpstr>
      <vt:lpstr>Dr. Mdallal’s  6th year Seminars </vt:lpstr>
      <vt:lpstr>1.Peptic ulcer disease </vt:lpstr>
      <vt:lpstr>1.Peptic ulcer disease </vt:lpstr>
      <vt:lpstr>عرض تقديمي في PowerPoint</vt:lpstr>
      <vt:lpstr>عرض تقديمي في PowerPoint</vt:lpstr>
      <vt:lpstr>عرض تقديمي في PowerPoint</vt:lpstr>
      <vt:lpstr>عرض تقديمي في PowerPoint</vt:lpstr>
      <vt:lpstr>3.Chronic liver disease </vt:lpstr>
      <vt:lpstr>2.Chronic liver disease </vt:lpstr>
      <vt:lpstr>عرض تقديمي في PowerPoint</vt:lpstr>
      <vt:lpstr>عرض تقديمي في PowerPoint</vt:lpstr>
      <vt:lpstr>عرض تقديمي في PowerPoint</vt:lpstr>
      <vt:lpstr>عرض تقديمي في PowerPoint</vt:lpstr>
      <vt:lpstr>3.Portal HTN </vt:lpstr>
      <vt:lpstr>2.Drug therapy (vasopressin/octreotide)</vt:lpstr>
      <vt:lpstr>3.Endoscopic treatment </vt:lpstr>
      <vt:lpstr>esophageal balloon tamponade  (Sengstaken–Blakemore tube) </vt:lpstr>
      <vt:lpstr>عرض تقديمي في PowerPoint</vt:lpstr>
      <vt:lpstr>4.Upper GI bleeding(important in OSCE )</vt:lpstr>
      <vt:lpstr>عرض تقديمي في PowerPoint</vt:lpstr>
      <vt:lpstr>عرض تقديمي في PowerPoint</vt:lpstr>
      <vt:lpstr>Urgent management </vt:lpstr>
      <vt:lpstr>عرض تقديمي في PowerPoint</vt:lpstr>
      <vt:lpstr>Endoscopy </vt:lpstr>
      <vt:lpstr>عرض تقديمي في PowerPoint</vt:lpstr>
      <vt:lpstr>عرض تقديمي في PowerPoint</vt:lpstr>
      <vt:lpstr>عرض تقديمي في PowerPoint</vt:lpstr>
      <vt:lpstr>عرض تقديمي في PowerPoint</vt:lpstr>
      <vt:lpstr>5.Elecrolytes </vt:lpstr>
      <vt:lpstr>5.Elecrolytes </vt:lpstr>
      <vt:lpstr>عرض تقديمي في PowerPoint</vt:lpstr>
      <vt:lpstr>عرض تقديمي في PowerPoint</vt:lpstr>
      <vt:lpstr>عرض تقديمي في PowerPoint</vt:lpstr>
      <vt:lpstr>عرض تقديمي في PowerPoint</vt:lpstr>
      <vt:lpstr>Hypokalemia with HTN</vt:lpstr>
      <vt:lpstr>Hypokalemia with normotesion </vt:lpstr>
      <vt:lpstr>ECG findings of hypokalemia </vt:lpstr>
      <vt:lpstr>عرض تقديمي في PowerPoint</vt:lpstr>
      <vt:lpstr>عرض تقديمي في PowerPoint</vt:lpstr>
      <vt:lpstr>6. Secondary hypertension </vt:lpstr>
      <vt:lpstr>عرض تقديمي في PowerPoint</vt:lpstr>
      <vt:lpstr>Causes of secondary hypertention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3. Dr.Rami (case scenario)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Summary slides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CPPD</vt:lpstr>
      <vt:lpstr>عرض تقديمي في PowerPoint</vt:lpstr>
      <vt:lpstr>عرض تقديمي في PowerPoint</vt:lpstr>
      <vt:lpstr>عرض تقديمي في PowerPoint</vt:lpstr>
      <vt:lpstr>Rheumatoid arthritis</vt:lpstr>
      <vt:lpstr>عرض تقديمي في PowerPoint</vt:lpstr>
      <vt:lpstr>عرض تقديمي في PowerPoint</vt:lpstr>
      <vt:lpstr>عرض تقديمي في PowerPoint</vt:lpstr>
      <vt:lpstr>عرض تقديمي في PowerPoint</vt:lpstr>
      <vt:lpstr>RA Pathogenesis &amp; Structural Damage</vt:lpstr>
      <vt:lpstr>عرض تقديمي في PowerPoint</vt:lpstr>
      <vt:lpstr>Systemic lupus erythematosus</vt:lpstr>
      <vt:lpstr>Alopecia </vt:lpstr>
      <vt:lpstr>عرض تقديمي في PowerPoint</vt:lpstr>
      <vt:lpstr>Malar rash / sparing nasolabial fold  ddx * rosacia </vt:lpstr>
      <vt:lpstr>عرض تقديمي في PowerPoint</vt:lpstr>
      <vt:lpstr>Discoid </vt:lpstr>
      <vt:lpstr>عرض تقديمي في PowerPoint</vt:lpstr>
      <vt:lpstr>Discoid scar </vt:lpstr>
      <vt:lpstr>Discoid scarring </vt:lpstr>
      <vt:lpstr>عرض تقديمي في PowerPoint</vt:lpstr>
      <vt:lpstr>Swelling pips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New SLICC criteria</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Raynaud’s Phenomenon and Digital Ulcers (Pain at the tip of fingers) involves 2 fingers at least </vt:lpstr>
      <vt:lpstr>Dermatomyositis</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5. Dr.nuha cases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Pneumothorax on right</vt:lpstr>
      <vt:lpstr>عرض تقديمي في PowerPoint</vt:lpstr>
      <vt:lpstr>عرض تقديمي في PowerPoint</vt:lpstr>
      <vt:lpstr>عرض تقديمي في PowerPoint</vt:lpstr>
      <vt:lpstr>Multiple nodules</vt:lpstr>
      <vt:lpstr>عرض تقديمي في PowerPoint</vt:lpstr>
      <vt:lpstr>عرض تقديمي في PowerPoint</vt:lpstr>
      <vt:lpstr>عرض تقديمي في PowerPoint</vt:lpstr>
      <vt:lpstr>عرض تقديمي في PowerPoint</vt:lpstr>
      <vt:lpstr>عرض تقديمي في PowerPoint</vt:lpstr>
      <vt:lpstr>Right lung atelectasis</vt:lpstr>
      <vt:lpstr>عرض تقديمي في PowerPoint</vt:lpstr>
      <vt:lpstr>RT sided Pleural effusion</vt:lpstr>
      <vt:lpstr>عرض تقديمي في PowerPoint</vt:lpstr>
      <vt:lpstr>Interpretation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Acute kidney failure</dc:title>
  <dc:creator>abrar saraireh</dc:creator>
  <cp:lastModifiedBy>user</cp:lastModifiedBy>
  <cp:revision>36</cp:revision>
  <dcterms:created xsi:type="dcterms:W3CDTF">2020-04-20T08:43:07Z</dcterms:created>
  <dcterms:modified xsi:type="dcterms:W3CDTF">2020-04-22T15:48:05Z</dcterms:modified>
</cp:coreProperties>
</file>