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8" r:id="rId2"/>
    <p:sldId id="325" r:id="rId3"/>
    <p:sldId id="327" r:id="rId4"/>
    <p:sldId id="306" r:id="rId5"/>
    <p:sldId id="308" r:id="rId6"/>
    <p:sldId id="309" r:id="rId7"/>
    <p:sldId id="312" r:id="rId8"/>
    <p:sldId id="329" r:id="rId9"/>
    <p:sldId id="330" r:id="rId10"/>
    <p:sldId id="331" r:id="rId11"/>
    <p:sldId id="332" r:id="rId12"/>
    <p:sldId id="333" r:id="rId13"/>
    <p:sldId id="334" r:id="rId14"/>
    <p:sldId id="310" r:id="rId15"/>
    <p:sldId id="311" r:id="rId16"/>
    <p:sldId id="316" r:id="rId17"/>
    <p:sldId id="299" r:id="rId18"/>
    <p:sldId id="272" r:id="rId19"/>
    <p:sldId id="273" r:id="rId20"/>
    <p:sldId id="275" r:id="rId21"/>
    <p:sldId id="278" r:id="rId22"/>
    <p:sldId id="279" r:id="rId23"/>
    <p:sldId id="280" r:id="rId24"/>
    <p:sldId id="281" r:id="rId25"/>
    <p:sldId id="282" r:id="rId26"/>
    <p:sldId id="283" r:id="rId27"/>
    <p:sldId id="284" r:id="rId28"/>
    <p:sldId id="285" r:id="rId29"/>
    <p:sldId id="286" r:id="rId30"/>
    <p:sldId id="287" r:id="rId31"/>
    <p:sldId id="288" r:id="rId32"/>
  </p:sldIdLst>
  <p:sldSz cx="12192000" cy="6858000"/>
  <p:notesSz cx="6858000" cy="9144000"/>
  <p:defaultText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3C357304-4684-4D2A-B5E6-F3C563B7A3C5}" type="datetimeFigureOut">
              <a:rPr lang="ar-JO" smtClean="0"/>
              <a:t>03/04/1446</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C75BA54-ECD6-41A8-B281-73B66D89E6C7}" type="slidenum">
              <a:rPr lang="ar-JO" smtClean="0"/>
              <a:t>‹#›</a:t>
            </a:fld>
            <a:endParaRPr lang="ar-JO"/>
          </a:p>
        </p:txBody>
      </p:sp>
    </p:spTree>
    <p:extLst>
      <p:ext uri="{BB962C8B-B14F-4D97-AF65-F5344CB8AC3E}">
        <p14:creationId xmlns:p14="http://schemas.microsoft.com/office/powerpoint/2010/main" val="186101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03/04/1446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71845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03/04/1446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297640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03/04/1446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253360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A8FC3E5-F106-4921-A969-E2DC65656CE0}" type="datetimeFigureOut">
              <a:rPr lang="ar-JO" smtClean="0"/>
              <a:t>03/04/1446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30549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8FC3E5-F106-4921-A969-E2DC65656CE0}" type="datetimeFigureOut">
              <a:rPr lang="ar-JO" smtClean="0"/>
              <a:t>03/04/1446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366271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6A8FC3E5-F106-4921-A969-E2DC65656CE0}" type="datetimeFigureOut">
              <a:rPr lang="ar-JO" smtClean="0"/>
              <a:t>03/04/1446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17952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6A8FC3E5-F106-4921-A969-E2DC65656CE0}" type="datetimeFigureOut">
              <a:rPr lang="ar-JO" smtClean="0"/>
              <a:t>03/04/1446</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218062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6A8FC3E5-F106-4921-A969-E2DC65656CE0}" type="datetimeFigureOut">
              <a:rPr lang="ar-JO" smtClean="0"/>
              <a:t>03/04/1446</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72027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FC3E5-F106-4921-A969-E2DC65656CE0}" type="datetimeFigureOut">
              <a:rPr lang="ar-JO" smtClean="0"/>
              <a:t>03/04/1446</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10433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8FC3E5-F106-4921-A969-E2DC65656CE0}" type="datetimeFigureOut">
              <a:rPr lang="ar-JO" smtClean="0"/>
              <a:t>03/04/1446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151999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8FC3E5-F106-4921-A969-E2DC65656CE0}" type="datetimeFigureOut">
              <a:rPr lang="ar-JO" smtClean="0"/>
              <a:t>03/04/1446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B0A1CFB-8C59-4B61-8133-D901CA13C102}" type="slidenum">
              <a:rPr lang="ar-JO" smtClean="0"/>
              <a:t>‹#›</a:t>
            </a:fld>
            <a:endParaRPr lang="ar-JO"/>
          </a:p>
        </p:txBody>
      </p:sp>
    </p:spTree>
    <p:extLst>
      <p:ext uri="{BB962C8B-B14F-4D97-AF65-F5344CB8AC3E}">
        <p14:creationId xmlns:p14="http://schemas.microsoft.com/office/powerpoint/2010/main" val="364355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FC3E5-F106-4921-A969-E2DC65656CE0}" type="datetimeFigureOut">
              <a:rPr lang="ar-JO" smtClean="0"/>
              <a:t>03/04/1446</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A1CFB-8C59-4B61-8133-D901CA13C102}" type="slidenum">
              <a:rPr lang="ar-JO" smtClean="0"/>
              <a:t>‹#›</a:t>
            </a:fld>
            <a:endParaRPr lang="ar-JO"/>
          </a:p>
        </p:txBody>
      </p:sp>
    </p:spTree>
    <p:extLst>
      <p:ext uri="{BB962C8B-B14F-4D97-AF65-F5344CB8AC3E}">
        <p14:creationId xmlns:p14="http://schemas.microsoft.com/office/powerpoint/2010/main" val="399342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pPr eaLnBrk="1" hangingPunct="1"/>
            <a:r>
              <a:rPr lang="en-US" altLang="ar-JO" dirty="0" smtClean="0"/>
              <a:t>innate immunity and immune organs</a:t>
            </a:r>
          </a:p>
        </p:txBody>
      </p:sp>
      <p:sp>
        <p:nvSpPr>
          <p:cNvPr id="3" name="Subtitle 2"/>
          <p:cNvSpPr>
            <a:spLocks noGrp="1"/>
          </p:cNvSpPr>
          <p:nvPr>
            <p:ph type="subTitle" idx="1"/>
          </p:nvPr>
        </p:nvSpPr>
        <p:spPr/>
        <p:txBody>
          <a:bodyPr rtlCol="0">
            <a:normAutofit fontScale="92500" lnSpcReduction="10000"/>
          </a:bodyPr>
          <a:lstStyle/>
          <a:p>
            <a:pPr eaLnBrk="1" hangingPunct="1">
              <a:lnSpc>
                <a:spcPct val="80000"/>
              </a:lnSpc>
              <a:buClr>
                <a:srgbClr val="666633"/>
              </a:buClr>
              <a:buSzPct val="80000"/>
              <a:buFont typeface="Arial" charset="0"/>
              <a:buNone/>
              <a:defRPr/>
            </a:pPr>
            <a:r>
              <a:rPr lang="en-US" sz="2800" kern="0" dirty="0">
                <a:solidFill>
                  <a:srgbClr val="009900"/>
                </a:solidFill>
                <a:effectLst>
                  <a:outerShdw blurRad="38100" dist="38100" dir="2700000" algn="tl">
                    <a:srgbClr val="000000"/>
                  </a:outerShdw>
                </a:effectLst>
                <a:latin typeface="Arial"/>
                <a:cs typeface="Arial"/>
              </a:rPr>
              <a:t>Dr.Eman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eaLnBrk="1" hangingPunct="1">
              <a:lnSpc>
                <a:spcPct val="80000"/>
              </a:lnSpc>
              <a:buClr>
                <a:srgbClr val="666633"/>
              </a:buClr>
              <a:buSzPct val="80000"/>
              <a:buFont typeface="Arial" charset="0"/>
              <a:buNone/>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eaLnBrk="1" hangingPunct="1">
              <a:lnSpc>
                <a:spcPct val="80000"/>
              </a:lnSpc>
              <a:buClr>
                <a:srgbClr val="666633"/>
              </a:buClr>
              <a:buSzPct val="80000"/>
              <a:buFont typeface="Arial" charset="0"/>
              <a:buNone/>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a:solidFill>
                  <a:srgbClr val="009900"/>
                </a:solidFill>
                <a:effectLst>
                  <a:outerShdw blurRad="38100" dist="38100" dir="2700000" algn="tl">
                    <a:srgbClr val="000000"/>
                  </a:outerShdw>
                </a:effectLst>
                <a:latin typeface="Arial"/>
                <a:cs typeface="Arial"/>
              </a:rPr>
              <a:t>Mu’tah</a:t>
            </a:r>
            <a:r>
              <a:rPr lang="en-US" sz="2800" kern="0" dirty="0">
                <a:solidFill>
                  <a:srgbClr val="009900"/>
                </a:solidFill>
                <a:effectLst>
                  <a:outerShdw blurRad="38100" dist="38100" dir="2700000" algn="tl">
                    <a:srgbClr val="000000"/>
                  </a:outerShdw>
                </a:effectLst>
                <a:latin typeface="Arial"/>
                <a:cs typeface="Arial"/>
              </a:rPr>
              <a:t> university</a:t>
            </a:r>
          </a:p>
          <a:p>
            <a:pPr eaLnBrk="1" hangingPunct="1">
              <a:lnSpc>
                <a:spcPct val="80000"/>
              </a:lnSpc>
              <a:buClr>
                <a:srgbClr val="666633"/>
              </a:buClr>
              <a:buSzPct val="80000"/>
              <a:buFont typeface="Arial" charset="0"/>
              <a:buNone/>
              <a:defRPr/>
            </a:pPr>
            <a:r>
              <a:rPr lang="en-US" sz="2800" kern="0" dirty="0">
                <a:solidFill>
                  <a:srgbClr val="009900"/>
                </a:solidFill>
                <a:effectLst>
                  <a:outerShdw blurRad="38100" dist="38100" dir="2700000" algn="tl">
                    <a:srgbClr val="000000"/>
                  </a:outerShdw>
                </a:effectLst>
                <a:latin typeface="Arial"/>
                <a:cs typeface="Arial"/>
              </a:rPr>
              <a:t>Immunology, 2</a:t>
            </a:r>
            <a:r>
              <a:rPr lang="en-US" sz="2800" kern="0" baseline="30000" dirty="0">
                <a:solidFill>
                  <a:srgbClr val="009900"/>
                </a:solidFill>
                <a:effectLst>
                  <a:outerShdw blurRad="38100" dist="38100" dir="2700000" algn="tl">
                    <a:srgbClr val="000000"/>
                  </a:outerShdw>
                </a:effectLst>
                <a:latin typeface="Arial"/>
                <a:cs typeface="Arial"/>
              </a:rPr>
              <a:t>nd</a:t>
            </a:r>
            <a:r>
              <a:rPr lang="en-US" sz="2800" kern="0" dirty="0">
                <a:solidFill>
                  <a:srgbClr val="009900"/>
                </a:solidFill>
                <a:effectLst>
                  <a:outerShdw blurRad="38100" dist="38100" dir="2700000" algn="tl">
                    <a:srgbClr val="000000"/>
                  </a:outerShdw>
                </a:effectLst>
                <a:latin typeface="Arial"/>
                <a:cs typeface="Arial"/>
              </a:rPr>
              <a:t> year students</a:t>
            </a:r>
          </a:p>
        </p:txBody>
      </p:sp>
    </p:spTree>
    <p:extLst>
      <p:ext uri="{BB962C8B-B14F-4D97-AF65-F5344CB8AC3E}">
        <p14:creationId xmlns:p14="http://schemas.microsoft.com/office/powerpoint/2010/main" val="4211172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43200" y="914401"/>
            <a:ext cx="6724590" cy="5380353"/>
          </a:xfrm>
          <a:prstGeom prst="rect">
            <a:avLst/>
          </a:prstGeom>
        </p:spPr>
      </p:pic>
    </p:spTree>
    <p:extLst>
      <p:ext uri="{BB962C8B-B14F-4D97-AF65-F5344CB8AC3E}">
        <p14:creationId xmlns:p14="http://schemas.microsoft.com/office/powerpoint/2010/main" val="991144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80010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541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6" name="Text Placeholder 5"/>
          <p:cNvSpPr>
            <a:spLocks noGrp="1"/>
          </p:cNvSpPr>
          <p:nvPr>
            <p:ph type="body" sz="half" idx="2"/>
          </p:nvPr>
        </p:nvSpPr>
        <p:spPr/>
        <p:txBody>
          <a:bodyPr>
            <a:normAutofit/>
          </a:bodyPr>
          <a:lstStyle/>
          <a:p>
            <a:r>
              <a:rPr lang="en-US" sz="2000" dirty="0"/>
              <a:t>Number of cells/</a:t>
            </a:r>
            <a:r>
              <a:rPr lang="en-US" sz="2000" dirty="0" err="1"/>
              <a:t>cmm</a:t>
            </a:r>
            <a:r>
              <a:rPr lang="en-US" sz="2000" dirty="0"/>
              <a:t>= counted cells in 16 corner </a:t>
            </a:r>
            <a:r>
              <a:rPr lang="en-US" sz="2000" dirty="0" err="1"/>
              <a:t>sequare</a:t>
            </a:r>
            <a:r>
              <a:rPr lang="en-US" sz="2000" dirty="0"/>
              <a:t>*10*dilution factor</a:t>
            </a:r>
          </a:p>
        </p:txBody>
      </p:sp>
      <p:pic>
        <p:nvPicPr>
          <p:cNvPr id="49154" name="Picture 2" descr="Image result for haemocyt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2"/>
            <a:ext cx="6172200" cy="46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9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76400" y="1371601"/>
            <a:ext cx="8839200" cy="3530501"/>
          </a:xfrm>
          <a:prstGeom prst="rect">
            <a:avLst/>
          </a:prstGeom>
        </p:spPr>
      </p:pic>
      <p:sp>
        <p:nvSpPr>
          <p:cNvPr id="8" name="Title 7"/>
          <p:cNvSpPr>
            <a:spLocks noGrp="1"/>
          </p:cNvSpPr>
          <p:nvPr>
            <p:ph type="title"/>
          </p:nvPr>
        </p:nvSpPr>
        <p:spPr/>
        <p:txBody>
          <a:bodyPr>
            <a:normAutofit/>
          </a:bodyPr>
          <a:lstStyle/>
          <a:p>
            <a:r>
              <a:rPr lang="en-US" dirty="0" smtClean="0"/>
              <a:t>White cell count by </a:t>
            </a:r>
            <a:r>
              <a:rPr lang="en-US" dirty="0" err="1" smtClean="0"/>
              <a:t>heamocytometer</a:t>
            </a:r>
            <a:endParaRPr lang="ar-JO" dirty="0"/>
          </a:p>
        </p:txBody>
      </p:sp>
    </p:spTree>
    <p:extLst>
      <p:ext uri="{BB962C8B-B14F-4D97-AF65-F5344CB8AC3E}">
        <p14:creationId xmlns:p14="http://schemas.microsoft.com/office/powerpoint/2010/main" val="1945788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838200" y="-102612"/>
            <a:ext cx="10515600" cy="1325563"/>
          </a:xfrm>
        </p:spPr>
        <p:txBody>
          <a:bodyPr/>
          <a:lstStyle/>
          <a:p>
            <a:pPr eaLnBrk="1" hangingPunct="1"/>
            <a:r>
              <a:rPr lang="en-US" altLang="ar-JO" b="1" dirty="0" smtClean="0"/>
              <a:t>Dendritic cells (DCs)</a:t>
            </a:r>
          </a:p>
        </p:txBody>
      </p:sp>
      <p:sp>
        <p:nvSpPr>
          <p:cNvPr id="62467" name="Content Placeholder 2"/>
          <p:cNvSpPr>
            <a:spLocks noGrp="1"/>
          </p:cNvSpPr>
          <p:nvPr>
            <p:ph idx="1"/>
          </p:nvPr>
        </p:nvSpPr>
        <p:spPr>
          <a:xfrm>
            <a:off x="838200" y="1222951"/>
            <a:ext cx="10515600" cy="5281757"/>
          </a:xfrm>
        </p:spPr>
        <p:txBody>
          <a:bodyPr>
            <a:normAutofit fontScale="92500" lnSpcReduction="10000"/>
          </a:bodyPr>
          <a:lstStyle/>
          <a:p>
            <a:pPr eaLnBrk="1" hangingPunct="1"/>
            <a:r>
              <a:rPr lang="en-US" altLang="ar-JO" sz="3500" dirty="0">
                <a:latin typeface="Times New Roman" panose="02020603050405020304" pitchFamily="18" charset="0"/>
                <a:cs typeface="Times New Roman" panose="02020603050405020304" pitchFamily="18" charset="0"/>
              </a:rPr>
              <a:t>Their main function is to phagocytose antigen material and present it on the surface to lymphocytes, thus functioning as antigen-presenting cells.</a:t>
            </a:r>
          </a:p>
          <a:p>
            <a:pPr eaLnBrk="1" hangingPunct="1"/>
            <a:r>
              <a:rPr lang="en-US" altLang="ar-JO" sz="3500" dirty="0">
                <a:latin typeface="Times New Roman" panose="02020603050405020304" pitchFamily="18" charset="0"/>
                <a:cs typeface="Times New Roman" panose="02020603050405020304" pitchFamily="18" charset="0"/>
              </a:rPr>
              <a:t>Dendritic cells are </a:t>
            </a:r>
            <a:r>
              <a:rPr lang="en-US" altLang="ar-JO" sz="3500" dirty="0" smtClean="0">
                <a:latin typeface="Times New Roman" panose="02020603050405020304" pitchFamily="18" charset="0"/>
                <a:cs typeface="Times New Roman" panose="02020603050405020304" pitchFamily="18" charset="0"/>
              </a:rPr>
              <a:t>present </a:t>
            </a:r>
            <a:r>
              <a:rPr lang="en-US" altLang="ar-JO" sz="3500" dirty="0">
                <a:latin typeface="Times New Roman" panose="02020603050405020304" pitchFamily="18" charset="0"/>
                <a:cs typeface="Times New Roman" panose="02020603050405020304" pitchFamily="18" charset="0"/>
              </a:rPr>
              <a:t>in tissues that are in contact with the external environment, mainly the skin (where there is a specialized dendritic cell type called Langerhans cells) and the inner lining of the nose, lungs, stomach and intestines. They can also be found in an immature state in the blood. </a:t>
            </a:r>
          </a:p>
          <a:p>
            <a:pPr eaLnBrk="1" hangingPunct="1"/>
            <a:r>
              <a:rPr lang="en-US" altLang="ar-JO" sz="3500" dirty="0">
                <a:latin typeface="Times New Roman" panose="02020603050405020304" pitchFamily="18" charset="0"/>
                <a:cs typeface="Times New Roman" panose="02020603050405020304" pitchFamily="18" charset="0"/>
              </a:rPr>
              <a:t>Once activated, they migrate to the lymphoid tissues where they interact with T cells and B cells to initiate and shape the adaptive immune response. they grow branched projections for that they are called DC,</a:t>
            </a:r>
          </a:p>
          <a:p>
            <a:pPr eaLnBrk="1" hangingPunct="1"/>
            <a:endParaRPr lang="en-US" altLang="ar-JO" dirty="0" smtClean="0"/>
          </a:p>
        </p:txBody>
      </p:sp>
    </p:spTree>
    <p:extLst>
      <p:ext uri="{BB962C8B-B14F-4D97-AF65-F5344CB8AC3E}">
        <p14:creationId xmlns:p14="http://schemas.microsoft.com/office/powerpoint/2010/main" val="26389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838200" y="-175202"/>
            <a:ext cx="10515600" cy="1325563"/>
          </a:xfrm>
        </p:spPr>
        <p:txBody>
          <a:bodyPr/>
          <a:lstStyle/>
          <a:p>
            <a:pPr eaLnBrk="1" hangingPunct="1"/>
            <a:r>
              <a:rPr lang="en-US" altLang="ar-JO" b="1" dirty="0" smtClean="0"/>
              <a:t>DC or dendritic cells</a:t>
            </a:r>
          </a:p>
        </p:txBody>
      </p:sp>
      <p:sp>
        <p:nvSpPr>
          <p:cNvPr id="63491" name="Content Placeholder 2"/>
          <p:cNvSpPr>
            <a:spLocks noGrp="1"/>
          </p:cNvSpPr>
          <p:nvPr>
            <p:ph idx="1"/>
          </p:nvPr>
        </p:nvSpPr>
        <p:spPr>
          <a:xfrm>
            <a:off x="671945" y="890443"/>
            <a:ext cx="10515600" cy="4351338"/>
          </a:xfrm>
        </p:spPr>
        <p:txBody>
          <a:bodyPr>
            <a:noAutofit/>
          </a:bodyPr>
          <a:lstStyle/>
          <a:p>
            <a:pPr eaLnBrk="1" hangingPunct="1">
              <a:lnSpc>
                <a:spcPct val="90000"/>
              </a:lnSpc>
            </a:pPr>
            <a:r>
              <a:rPr lang="en-US" altLang="ar-JO" sz="3600" dirty="0" smtClean="0"/>
              <a:t>4 types</a:t>
            </a:r>
          </a:p>
          <a:p>
            <a:pPr lvl="1" eaLnBrk="1" hangingPunct="1">
              <a:lnSpc>
                <a:spcPct val="90000"/>
              </a:lnSpc>
            </a:pPr>
            <a:r>
              <a:rPr lang="en-US" altLang="ar-JO" sz="3600" dirty="0" smtClean="0"/>
              <a:t>Myeloid DC, macrophage origin, common, diffuse localization, phagocytose  antigen and activate T cells</a:t>
            </a:r>
          </a:p>
          <a:p>
            <a:pPr lvl="1" eaLnBrk="1" hangingPunct="1">
              <a:lnSpc>
                <a:spcPct val="90000"/>
              </a:lnSpc>
            </a:pPr>
            <a:r>
              <a:rPr lang="en-US" altLang="ar-JO" sz="3600" dirty="0" smtClean="0"/>
              <a:t>Lymphoid DC, lymphocyte origin, recruit cells to site of infection </a:t>
            </a:r>
          </a:p>
          <a:p>
            <a:pPr lvl="1" eaLnBrk="1" hangingPunct="1">
              <a:lnSpc>
                <a:spcPct val="90000"/>
              </a:lnSpc>
            </a:pPr>
            <a:r>
              <a:rPr lang="en-US" altLang="ar-JO" sz="3600" dirty="0" smtClean="0"/>
              <a:t>Follicular DC, mesenchymal origin, present in peripheral lymph nodes, do B cell activation.</a:t>
            </a:r>
          </a:p>
          <a:p>
            <a:pPr lvl="1" eaLnBrk="1" hangingPunct="1">
              <a:lnSpc>
                <a:spcPct val="90000"/>
              </a:lnSpc>
            </a:pPr>
            <a:r>
              <a:rPr lang="en-US" altLang="ar-JO" sz="3600" dirty="0" smtClean="0"/>
              <a:t> </a:t>
            </a:r>
            <a:r>
              <a:rPr lang="en-US" altLang="ar-JO" sz="3600" dirty="0" err="1" smtClean="0"/>
              <a:t>plasmacytoid</a:t>
            </a:r>
            <a:r>
              <a:rPr lang="en-US" altLang="ar-JO" sz="3600" dirty="0" smtClean="0"/>
              <a:t> dendritic cells, are early cellular responders to viral infection. They have potent antiviral activities.</a:t>
            </a:r>
          </a:p>
        </p:txBody>
      </p:sp>
    </p:spTree>
    <p:extLst>
      <p:ext uri="{BB962C8B-B14F-4D97-AF65-F5344CB8AC3E}">
        <p14:creationId xmlns:p14="http://schemas.microsoft.com/office/powerpoint/2010/main" val="965482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01013" y="225799"/>
            <a:ext cx="6126114" cy="6470709"/>
          </a:xfrm>
          <a:prstGeom prst="rect">
            <a:avLst/>
          </a:prstGeom>
        </p:spPr>
      </p:pic>
    </p:spTree>
    <p:extLst>
      <p:ext uri="{BB962C8B-B14F-4D97-AF65-F5344CB8AC3E}">
        <p14:creationId xmlns:p14="http://schemas.microsoft.com/office/powerpoint/2010/main" val="203347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ar-JO" smtClean="0"/>
              <a:t>Organs of the immune response</a:t>
            </a:r>
          </a:p>
        </p:txBody>
      </p:sp>
      <p:sp>
        <p:nvSpPr>
          <p:cNvPr id="3" name="Content Placeholder 2"/>
          <p:cNvSpPr>
            <a:spLocks noGrp="1"/>
          </p:cNvSpPr>
          <p:nvPr>
            <p:ph idx="1"/>
          </p:nvPr>
        </p:nvSpPr>
        <p:spPr/>
        <p:txBody>
          <a:bodyPr>
            <a:normAutofit/>
          </a:bodyPr>
          <a:lstStyle/>
          <a:p>
            <a:pPr marL="457200" indent="-457200">
              <a:buFont typeface="Arial" charset="0"/>
              <a:buChar char="•"/>
              <a:defRPr/>
            </a:pPr>
            <a:r>
              <a:rPr lang="en-US" dirty="0" smtClean="0"/>
              <a:t>Primary lymphoid organs</a:t>
            </a:r>
          </a:p>
          <a:p>
            <a:pPr lvl="1" indent="-400050">
              <a:buFont typeface="Calibri" pitchFamily="34" charset="0"/>
              <a:buAutoNum type="alphaUcPeriod"/>
              <a:defRPr/>
            </a:pPr>
            <a:r>
              <a:rPr lang="en-US" dirty="0" smtClean="0"/>
              <a:t>Bone marrow; where the immune cells originate</a:t>
            </a:r>
          </a:p>
          <a:p>
            <a:pPr lvl="1" indent="-400050">
              <a:buFont typeface="Calibri" pitchFamily="34" charset="0"/>
              <a:buAutoNum type="alphaUcPeriod"/>
              <a:defRPr/>
            </a:pPr>
            <a:r>
              <a:rPr lang="en-US" dirty="0" smtClean="0"/>
              <a:t>Thymus; where T cells differentiation to mature</a:t>
            </a:r>
          </a:p>
          <a:p>
            <a:pPr marL="457200" indent="-457200">
              <a:buFont typeface="Arial" charset="0"/>
              <a:buChar char="•"/>
              <a:defRPr/>
            </a:pPr>
            <a:r>
              <a:rPr lang="en-US" dirty="0" smtClean="0"/>
              <a:t>Secondary lymphoid organs</a:t>
            </a:r>
          </a:p>
          <a:p>
            <a:pPr lvl="1" indent="-400050">
              <a:buFont typeface="Arial" charset="0"/>
              <a:buChar char="–"/>
              <a:defRPr/>
            </a:pPr>
            <a:r>
              <a:rPr lang="en-US" dirty="0"/>
              <a:t>maintain mature naive lymphocytes and initiate an adaptive immune response. </a:t>
            </a:r>
          </a:p>
          <a:p>
            <a:pPr lvl="1" indent="-400050">
              <a:buFont typeface="Arial" charset="0"/>
              <a:buChar char="–"/>
              <a:defRPr/>
            </a:pPr>
            <a:r>
              <a:rPr lang="en-US" dirty="0"/>
              <a:t>the sites of lymphocyte activation by antigen. </a:t>
            </a:r>
          </a:p>
          <a:p>
            <a:pPr lvl="1" indent="-400050">
              <a:buFont typeface="Arial" charset="0"/>
              <a:buChar char="–"/>
              <a:defRPr/>
            </a:pPr>
            <a:r>
              <a:rPr lang="en-US" dirty="0"/>
              <a:t>It is exemplified by the lymph nodes, and the lymphoid follicles in tonsils, Peyer's patches, spleen, adenoids, skin, etc. that are associated with the mucosa-associated lymphoid tissue (MALT).</a:t>
            </a:r>
          </a:p>
          <a:p>
            <a:pPr marL="457200" indent="-457200">
              <a:buNone/>
              <a:defRPr/>
            </a:pPr>
            <a:endParaRPr lang="en-US" sz="1800" dirty="0"/>
          </a:p>
          <a:p>
            <a:pPr marL="457200" indent="-457200">
              <a:buNone/>
              <a:defRPr/>
            </a:pPr>
            <a:endParaRPr lang="en-US" dirty="0" smtClean="0"/>
          </a:p>
          <a:p>
            <a:pPr marL="457200" indent="-457200">
              <a:buNone/>
              <a:defRPr/>
            </a:pPr>
            <a:endParaRPr lang="en-US" dirty="0" smtClean="0"/>
          </a:p>
        </p:txBody>
      </p:sp>
    </p:spTree>
    <p:extLst>
      <p:ext uri="{BB962C8B-B14F-4D97-AF65-F5344CB8AC3E}">
        <p14:creationId xmlns:p14="http://schemas.microsoft.com/office/powerpoint/2010/main" val="154154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ar-JO" smtClean="0"/>
              <a:t>Primary immune organs; Bone marrow and thymus</a:t>
            </a:r>
          </a:p>
        </p:txBody>
      </p:sp>
      <p:sp>
        <p:nvSpPr>
          <p:cNvPr id="3" name="Content Placeholder 2"/>
          <p:cNvSpPr>
            <a:spLocks noGrp="1"/>
          </p:cNvSpPr>
          <p:nvPr>
            <p:ph idx="1"/>
          </p:nvPr>
        </p:nvSpPr>
        <p:spPr/>
        <p:txBody>
          <a:bodyPr rtlCol="0">
            <a:normAutofit/>
          </a:bodyPr>
          <a:lstStyle/>
          <a:p>
            <a:pPr>
              <a:defRPr/>
            </a:pPr>
            <a:r>
              <a:rPr lang="en-US" dirty="0" smtClean="0"/>
              <a:t>Bone marrow functions</a:t>
            </a:r>
          </a:p>
          <a:p>
            <a:pPr lvl="1">
              <a:defRPr/>
            </a:pPr>
            <a:r>
              <a:rPr lang="en-US" dirty="0" smtClean="0"/>
              <a:t>Leukocytes production, B cells maturation. hematopoiesis </a:t>
            </a:r>
            <a:r>
              <a:rPr lang="en-US" dirty="0"/>
              <a:t>s</a:t>
            </a:r>
            <a:r>
              <a:rPr lang="en-US" dirty="0" smtClean="0"/>
              <a:t>tart  in childhood (YOLK SAC AND mesenchyme, then liver and spleen and finally the bone marrow in puberty) and get maximum in adult age, most common site of BM is sternum, vertebrae, iliac bones and ribs.</a:t>
            </a:r>
          </a:p>
          <a:p>
            <a:pPr lvl="1">
              <a:defRPr/>
            </a:pPr>
            <a:r>
              <a:rPr lang="en-US" dirty="0" smtClean="0"/>
              <a:t>In cases of excess demand liver and spleen help the </a:t>
            </a:r>
            <a:r>
              <a:rPr lang="en-US" dirty="0"/>
              <a:t>BM (</a:t>
            </a:r>
            <a:r>
              <a:rPr lang="en-US" dirty="0" smtClean="0"/>
              <a:t>the </a:t>
            </a:r>
            <a:r>
              <a:rPr lang="en-US" dirty="0" err="1" smtClean="0"/>
              <a:t>extramedullary</a:t>
            </a:r>
            <a:r>
              <a:rPr lang="en-US" dirty="0" smtClean="0"/>
              <a:t> hematopoiesis).</a:t>
            </a:r>
          </a:p>
          <a:p>
            <a:pPr>
              <a:defRPr/>
            </a:pPr>
            <a:r>
              <a:rPr lang="en-US" dirty="0" smtClean="0"/>
              <a:t>Thymus</a:t>
            </a:r>
          </a:p>
          <a:p>
            <a:pPr lvl="1">
              <a:defRPr/>
            </a:pPr>
            <a:r>
              <a:rPr lang="en-US" dirty="0" smtClean="0"/>
              <a:t>T cell maturation and formation of T cell antigen receptors</a:t>
            </a:r>
            <a:endParaRPr lang="en-US" dirty="0"/>
          </a:p>
        </p:txBody>
      </p:sp>
    </p:spTree>
    <p:extLst>
      <p:ext uri="{BB962C8B-B14F-4D97-AF65-F5344CB8AC3E}">
        <p14:creationId xmlns:p14="http://schemas.microsoft.com/office/powerpoint/2010/main" val="31175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ar-JO" smtClean="0"/>
              <a:t>Bone marrow components</a:t>
            </a:r>
          </a:p>
        </p:txBody>
      </p:sp>
      <p:sp>
        <p:nvSpPr>
          <p:cNvPr id="62467" name="Content Placeholder 2"/>
          <p:cNvSpPr>
            <a:spLocks noGrp="1"/>
          </p:cNvSpPr>
          <p:nvPr>
            <p:ph idx="1"/>
          </p:nvPr>
        </p:nvSpPr>
        <p:spPr>
          <a:xfrm>
            <a:off x="2057400" y="1143000"/>
            <a:ext cx="8229600" cy="5486400"/>
          </a:xfrm>
        </p:spPr>
        <p:txBody>
          <a:bodyPr/>
          <a:lstStyle/>
          <a:p>
            <a:pPr eaLnBrk="1" hangingPunct="1"/>
            <a:r>
              <a:rPr lang="en-US" altLang="ar-JO" sz="2400">
                <a:solidFill>
                  <a:srgbClr val="252525"/>
                </a:solidFill>
                <a:latin typeface="Arial" panose="020B0604020202020204" pitchFamily="34" charset="0"/>
              </a:rPr>
              <a:t>T</a:t>
            </a:r>
            <a:r>
              <a:rPr lang="en-US" altLang="ar-JO" sz="2400">
                <a:latin typeface="Arial" panose="020B0604020202020204" pitchFamily="34" charset="0"/>
              </a:rPr>
              <a:t>he two components of bone marrow are</a:t>
            </a:r>
          </a:p>
          <a:p>
            <a:pPr lvl="1" eaLnBrk="1" hangingPunct="1"/>
            <a:r>
              <a:rPr lang="en-US" altLang="ar-JO" sz="2000">
                <a:latin typeface="Times New Roman" panose="02020603050405020304" pitchFamily="18" charset="0"/>
                <a:cs typeface="Times New Roman" panose="02020603050405020304" pitchFamily="18" charset="0"/>
              </a:rPr>
              <a:t> </a:t>
            </a:r>
            <a:r>
              <a:rPr lang="en-US" altLang="ar-JO" sz="2000" b="1">
                <a:latin typeface="Times New Roman" panose="02020603050405020304" pitchFamily="18" charset="0"/>
                <a:cs typeface="Times New Roman" panose="02020603050405020304" pitchFamily="18" charset="0"/>
              </a:rPr>
              <a:t>"red marrow</a:t>
            </a:r>
            <a:r>
              <a:rPr lang="en-US" altLang="ar-JO" sz="2000">
                <a:latin typeface="Times New Roman" panose="02020603050405020304" pitchFamily="18" charset="0"/>
                <a:cs typeface="Times New Roman" panose="02020603050405020304" pitchFamily="18" charset="0"/>
              </a:rPr>
              <a:t>" which consists mainly of hematopoietic tissue,</a:t>
            </a:r>
            <a:r>
              <a:rPr lang="en-US" altLang="ar-JO" sz="2000">
                <a:solidFill>
                  <a:srgbClr val="000000"/>
                </a:solidFill>
                <a:latin typeface="Times New Roman" panose="02020603050405020304" pitchFamily="18" charset="0"/>
                <a:cs typeface="Times New Roman" panose="02020603050405020304" pitchFamily="18" charset="0"/>
              </a:rPr>
              <a:t> Red blood cells, platelets, and most white blood cells arise in red marrow</a:t>
            </a:r>
            <a:r>
              <a:rPr lang="en-US" altLang="ar-JO" sz="2000">
                <a:latin typeface="Times New Roman" panose="02020603050405020304" pitchFamily="18" charset="0"/>
                <a:cs typeface="Times New Roman" panose="02020603050405020304" pitchFamily="18" charset="0"/>
              </a:rPr>
              <a:t> </a:t>
            </a:r>
            <a:r>
              <a:rPr lang="en-US" altLang="ar-JO" sz="2000">
                <a:solidFill>
                  <a:srgbClr val="000000"/>
                </a:solidFill>
                <a:latin typeface="Times New Roman" panose="02020603050405020304" pitchFamily="18" charset="0"/>
                <a:cs typeface="Times New Roman" panose="02020603050405020304" pitchFamily="18" charset="0"/>
              </a:rPr>
              <a:t>Red marrow is found mainly in the flat bones, such as the pelvis, sternum, cranium, ribs, vertebrae and scapulae, and at the epiphyseal ends of long bones such as the femur and humerus</a:t>
            </a:r>
            <a:endParaRPr lang="en-US" altLang="ar-JO" sz="2000">
              <a:latin typeface="Times New Roman" panose="02020603050405020304" pitchFamily="18" charset="0"/>
              <a:cs typeface="Times New Roman" panose="02020603050405020304" pitchFamily="18" charset="0"/>
            </a:endParaRPr>
          </a:p>
          <a:p>
            <a:pPr lvl="1" eaLnBrk="1" hangingPunct="1"/>
            <a:r>
              <a:rPr lang="en-US" altLang="ar-JO" sz="2000">
                <a:latin typeface="Times New Roman" panose="02020603050405020304" pitchFamily="18" charset="0"/>
                <a:cs typeface="Times New Roman" panose="02020603050405020304" pitchFamily="18" charset="0"/>
              </a:rPr>
              <a:t>and </a:t>
            </a:r>
            <a:r>
              <a:rPr lang="en-US" altLang="ar-JO" sz="2000" b="1">
                <a:latin typeface="Times New Roman" panose="02020603050405020304" pitchFamily="18" charset="0"/>
                <a:cs typeface="Times New Roman" panose="02020603050405020304" pitchFamily="18" charset="0"/>
              </a:rPr>
              <a:t>"yellow marrow</a:t>
            </a:r>
            <a:r>
              <a:rPr lang="en-US" altLang="ar-JO" sz="2000">
                <a:latin typeface="Times New Roman" panose="02020603050405020304" pitchFamily="18" charset="0"/>
                <a:cs typeface="Times New Roman" panose="02020603050405020304" pitchFamily="18" charset="0"/>
              </a:rPr>
              <a:t>", which is mainly made up of fat cells. At birth, all bone marrow is red. With age, more and more of it is converted to the yellow type; only around half of adult bone marrow is red.. Yellow marrow is found in the hollow interior of the middle portion of long bones. In cases of severe blood loss, the body can convert yellow marrow back to red marrow to increase blood cell production </a:t>
            </a:r>
          </a:p>
          <a:p>
            <a:pPr lvl="1" eaLnBrk="1" hangingPunct="1"/>
            <a:r>
              <a:rPr lang="en-US" altLang="ar-JO" sz="2000">
                <a:latin typeface="Times New Roman" panose="02020603050405020304" pitchFamily="18" charset="0"/>
                <a:cs typeface="Times New Roman" panose="02020603050405020304" pitchFamily="18" charset="0"/>
              </a:rPr>
              <a:t>Stroma; any tissue not associated to blood production as fatty marrow, fibroblast, osteoclast and osteoblast. </a:t>
            </a:r>
          </a:p>
        </p:txBody>
      </p:sp>
    </p:spTree>
    <p:extLst>
      <p:ext uri="{BB962C8B-B14F-4D97-AF65-F5344CB8AC3E}">
        <p14:creationId xmlns:p14="http://schemas.microsoft.com/office/powerpoint/2010/main" val="2232377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Innate immune cells 1-Mononuclear phagocyte system (macrophages)</a:t>
            </a:r>
            <a:endParaRPr lang="en-US" dirty="0"/>
          </a:p>
        </p:txBody>
      </p:sp>
      <p:sp>
        <p:nvSpPr>
          <p:cNvPr id="46083" name="Content Placeholder 2"/>
          <p:cNvSpPr>
            <a:spLocks noGrp="1"/>
          </p:cNvSpPr>
          <p:nvPr>
            <p:ph idx="1"/>
          </p:nvPr>
        </p:nvSpPr>
        <p:spPr/>
        <p:txBody>
          <a:bodyPr>
            <a:normAutofit fontScale="92500"/>
          </a:bodyPr>
          <a:lstStyle/>
          <a:p>
            <a:pPr eaLnBrk="1" hangingPunct="1"/>
            <a:r>
              <a:rPr lang="en-US" altLang="ar-JO" dirty="0" smtClean="0"/>
              <a:t>have rounded or kidney-shaped nuclei with finely granular cytoplasm</a:t>
            </a:r>
            <a:endParaRPr lang="en-US" altLang="ar-JO" sz="3000" dirty="0"/>
          </a:p>
          <a:p>
            <a:pPr eaLnBrk="1" hangingPunct="1"/>
            <a:r>
              <a:rPr lang="en-US" altLang="ar-JO" sz="3000" dirty="0"/>
              <a:t>Mononuclear phagocyte’s primary function is phagocytosis</a:t>
            </a:r>
          </a:p>
          <a:p>
            <a:pPr eaLnBrk="1" hangingPunct="1">
              <a:buFont typeface="Arial" panose="020B0604020202020204" pitchFamily="34" charset="0"/>
              <a:buNone/>
            </a:pPr>
            <a:r>
              <a:rPr lang="en-US" altLang="ar-JO" sz="3000" dirty="0"/>
              <a:t>    – Originate in BM, and first to leave. When monocyte becomes settled in tissue they are called macrophages. Some mononuclear cells may differentiate to </a:t>
            </a:r>
            <a:r>
              <a:rPr lang="en-US" altLang="ar-JO" sz="3000" dirty="0" err="1"/>
              <a:t>dentritic</a:t>
            </a:r>
            <a:r>
              <a:rPr lang="en-US" altLang="ar-JO" sz="3000" dirty="0"/>
              <a:t> cells. some joint to form multi-nucleated giant </a:t>
            </a:r>
            <a:r>
              <a:rPr lang="en-US" altLang="ar-JO" sz="3000" dirty="0" smtClean="0"/>
              <a:t>cells</a:t>
            </a:r>
          </a:p>
          <a:p>
            <a:pPr eaLnBrk="1" hangingPunct="1">
              <a:buFont typeface="Arial" panose="020B0604020202020204" pitchFamily="34" charset="0"/>
              <a:buNone/>
            </a:pPr>
            <a:r>
              <a:rPr lang="en-US" altLang="ar-JO" sz="3000" dirty="0" smtClean="0"/>
              <a:t>-  They </a:t>
            </a:r>
            <a:r>
              <a:rPr lang="en-US" altLang="ar-JO" sz="3000" dirty="0"/>
              <a:t>have many names; </a:t>
            </a:r>
            <a:r>
              <a:rPr lang="en-US" altLang="ar-JO" sz="3000" dirty="0" err="1"/>
              <a:t>kupffer</a:t>
            </a:r>
            <a:r>
              <a:rPr lang="en-US" altLang="ar-JO" sz="3000" dirty="0"/>
              <a:t> cells in liver, </a:t>
            </a:r>
            <a:r>
              <a:rPr lang="en-US" altLang="ar-JO" sz="3000" dirty="0" err="1"/>
              <a:t>histiocytes</a:t>
            </a:r>
            <a:r>
              <a:rPr lang="en-US" altLang="ar-JO" sz="3000" dirty="0"/>
              <a:t> in connective tissues, macrophage in bone marrow, spleen and lymph nodes, </a:t>
            </a:r>
            <a:r>
              <a:rPr lang="en-US" altLang="ar-JO" sz="3000" dirty="0" err="1"/>
              <a:t>langerhans</a:t>
            </a:r>
            <a:r>
              <a:rPr lang="en-US" altLang="ar-JO" sz="3000" dirty="0"/>
              <a:t>’ cells in skin, osteoclast in bone, mesangial cell in kidney, microglial cells in brain and monocytes in blood.</a:t>
            </a:r>
          </a:p>
          <a:p>
            <a:pPr eaLnBrk="1" hangingPunct="1">
              <a:buFont typeface="Arial" panose="020B0604020202020204" pitchFamily="34" charset="0"/>
              <a:buNone/>
            </a:pPr>
            <a:endParaRPr lang="en-US" altLang="ar-JO" sz="3000" dirty="0"/>
          </a:p>
        </p:txBody>
      </p:sp>
    </p:spTree>
    <p:extLst>
      <p:ext uri="{BB962C8B-B14F-4D97-AF65-F5344CB8AC3E}">
        <p14:creationId xmlns:p14="http://schemas.microsoft.com/office/powerpoint/2010/main" val="676002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r>
              <a:rPr lang="en-US" altLang="ar-JO" smtClean="0"/>
              <a:t>BM</a:t>
            </a:r>
          </a:p>
        </p:txBody>
      </p:sp>
      <p:pic>
        <p:nvPicPr>
          <p:cNvPr id="64515" name="Picture 2" descr="https://upload.wikimedia.org/wikipedia/commons/5/5a/619_Red_and_Yellow_Bone_Mar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905000"/>
            <a:ext cx="64674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057400" y="23814"/>
            <a:ext cx="8229600" cy="1417637"/>
          </a:xfrm>
        </p:spPr>
        <p:txBody>
          <a:bodyPr/>
          <a:lstStyle/>
          <a:p>
            <a:pPr eaLnBrk="1" hangingPunct="1"/>
            <a:r>
              <a:rPr lang="en-US" altLang="ar-JO" smtClean="0"/>
              <a:t>Thymus</a:t>
            </a:r>
          </a:p>
        </p:txBody>
      </p:sp>
      <p:sp>
        <p:nvSpPr>
          <p:cNvPr id="67587" name="Content Placeholder 2"/>
          <p:cNvSpPr>
            <a:spLocks noGrp="1"/>
          </p:cNvSpPr>
          <p:nvPr>
            <p:ph idx="1"/>
          </p:nvPr>
        </p:nvSpPr>
        <p:spPr/>
        <p:txBody>
          <a:bodyPr>
            <a:normAutofit/>
          </a:bodyPr>
          <a:lstStyle/>
          <a:p>
            <a:pPr eaLnBrk="1" hangingPunct="1"/>
            <a:r>
              <a:rPr lang="en-US" altLang="ar-JO" dirty="0"/>
              <a:t>The thymus gland is found in the thorax in the anterior mediastinum. It gradually enlarges during childhood but after puberty it undergoes a process of involution resulting in a reduction in the functioning mass of the gland. It continues to function throughout life, however.</a:t>
            </a:r>
          </a:p>
          <a:p>
            <a:pPr eaLnBrk="1" hangingPunct="1"/>
            <a:r>
              <a:rPr lang="en-US" altLang="ar-JO" dirty="0"/>
              <a:t>The thymus has a rich vascular supply and efferent lymphatic vessels that drain into mediastinal lymph nodes. The thymus is derived from invaginations of the ectoderm in the developing neck and chest of the embryo, forming structures called branchial clefts.</a:t>
            </a:r>
          </a:p>
        </p:txBody>
      </p:sp>
    </p:spTree>
    <p:extLst>
      <p:ext uri="{BB962C8B-B14F-4D97-AF65-F5344CB8AC3E}">
        <p14:creationId xmlns:p14="http://schemas.microsoft.com/office/powerpoint/2010/main" val="3467116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0"/>
            <a:ext cx="10515600" cy="1325563"/>
          </a:xfrm>
        </p:spPr>
        <p:txBody>
          <a:bodyPr/>
          <a:lstStyle/>
          <a:p>
            <a:r>
              <a:rPr lang="en-US" altLang="ar-JO" dirty="0" smtClean="0"/>
              <a:t>Thymus</a:t>
            </a:r>
          </a:p>
        </p:txBody>
      </p:sp>
      <p:sp>
        <p:nvSpPr>
          <p:cNvPr id="68611" name="Content Placeholder 2"/>
          <p:cNvSpPr>
            <a:spLocks noGrp="1"/>
          </p:cNvSpPr>
          <p:nvPr>
            <p:ph idx="1"/>
          </p:nvPr>
        </p:nvSpPr>
        <p:spPr>
          <a:xfrm>
            <a:off x="1981200" y="1066801"/>
            <a:ext cx="8229600" cy="5604163"/>
          </a:xfrm>
        </p:spPr>
        <p:txBody>
          <a:bodyPr>
            <a:normAutofit/>
          </a:bodyPr>
          <a:lstStyle/>
          <a:p>
            <a:pPr eaLnBrk="1" hangingPunct="1"/>
            <a:r>
              <a:rPr lang="en-US" altLang="ar-JO" sz="2400" b="1" dirty="0">
                <a:solidFill>
                  <a:srgbClr val="000000"/>
                </a:solidFill>
              </a:rPr>
              <a:t>A. Anatomy; </a:t>
            </a:r>
            <a:r>
              <a:rPr lang="en-US" altLang="ar-JO" sz="2400" dirty="0">
                <a:solidFill>
                  <a:srgbClr val="000000"/>
                </a:solidFill>
                <a:latin typeface="Arial" panose="020B0604020202020204" pitchFamily="34" charset="0"/>
              </a:rPr>
              <a:t>The thymus is composed of two identical lobes and is located anatomically in the anterior superior mediastinum, in front of the heart and behind the sternum</a:t>
            </a:r>
            <a:endParaRPr lang="en-US" altLang="ar-JO" sz="2400" dirty="0">
              <a:solidFill>
                <a:srgbClr val="000000"/>
              </a:solidFill>
            </a:endParaRPr>
          </a:p>
          <a:p>
            <a:pPr eaLnBrk="1" hangingPunct="1"/>
            <a:r>
              <a:rPr lang="en-US" altLang="ar-JO" sz="2400" b="1" dirty="0">
                <a:solidFill>
                  <a:srgbClr val="000000"/>
                </a:solidFill>
              </a:rPr>
              <a:t>B.  Histology:</a:t>
            </a:r>
            <a:r>
              <a:rPr lang="en-US" altLang="ar-JO" sz="2400" dirty="0">
                <a:solidFill>
                  <a:srgbClr val="000000"/>
                </a:solidFill>
              </a:rPr>
              <a:t> The thymus gland is surrounded by a fibrous capsule, and arranged into an outer, more cellular, cortex and an inner, less cellular, medulla. Cells involved</a:t>
            </a:r>
          </a:p>
          <a:p>
            <a:pPr lvl="1" eaLnBrk="1" hangingPunct="1"/>
            <a:r>
              <a:rPr lang="en-US" altLang="ar-JO" dirty="0">
                <a:solidFill>
                  <a:srgbClr val="000000"/>
                </a:solidFill>
              </a:rPr>
              <a:t>The most immature T cells in the cortex. As </a:t>
            </a:r>
            <a:r>
              <a:rPr lang="en-US" altLang="ar-JO" dirty="0" err="1">
                <a:solidFill>
                  <a:srgbClr val="000000"/>
                </a:solidFill>
              </a:rPr>
              <a:t>thymocytes</a:t>
            </a:r>
            <a:r>
              <a:rPr lang="en-US" altLang="ar-JO" dirty="0">
                <a:solidFill>
                  <a:srgbClr val="000000"/>
                </a:solidFill>
              </a:rPr>
              <a:t> or T cells mature, they migrate toward the medulla, then to circulation </a:t>
            </a:r>
          </a:p>
          <a:p>
            <a:pPr lvl="1" eaLnBrk="1" hangingPunct="1"/>
            <a:r>
              <a:rPr lang="en-US" altLang="ar-JO" dirty="0">
                <a:solidFill>
                  <a:srgbClr val="000000"/>
                </a:solidFill>
              </a:rPr>
              <a:t>Epithelial cells</a:t>
            </a:r>
          </a:p>
          <a:p>
            <a:pPr lvl="1" eaLnBrk="1" hangingPunct="1"/>
            <a:r>
              <a:rPr lang="en-US" altLang="ar-JO" dirty="0">
                <a:solidFill>
                  <a:srgbClr val="000000"/>
                </a:solidFill>
              </a:rPr>
              <a:t>Macrophages and lymphoid </a:t>
            </a:r>
            <a:r>
              <a:rPr lang="en-US" altLang="ar-JO" dirty="0" err="1">
                <a:solidFill>
                  <a:srgbClr val="000000"/>
                </a:solidFill>
              </a:rPr>
              <a:t>dentritic</a:t>
            </a:r>
            <a:r>
              <a:rPr lang="en-US" altLang="ar-JO" dirty="0">
                <a:solidFill>
                  <a:srgbClr val="000000"/>
                </a:solidFill>
              </a:rPr>
              <a:t> cells </a:t>
            </a:r>
          </a:p>
          <a:p>
            <a:pPr eaLnBrk="1" hangingPunct="1"/>
            <a:r>
              <a:rPr lang="en-US" altLang="ar-JO" sz="2400" dirty="0" err="1">
                <a:solidFill>
                  <a:srgbClr val="000000"/>
                </a:solidFill>
              </a:rPr>
              <a:t>Digeorge</a:t>
            </a:r>
            <a:r>
              <a:rPr lang="en-US" altLang="ar-JO" sz="2400" dirty="0">
                <a:solidFill>
                  <a:srgbClr val="000000"/>
                </a:solidFill>
              </a:rPr>
              <a:t> syndrome ( genetic defect in development of 3</a:t>
            </a:r>
            <a:r>
              <a:rPr lang="en-US" altLang="ar-JO" sz="2400" baseline="30000" dirty="0">
                <a:solidFill>
                  <a:srgbClr val="000000"/>
                </a:solidFill>
              </a:rPr>
              <a:t>rd</a:t>
            </a:r>
            <a:r>
              <a:rPr lang="en-US" altLang="ar-JO" sz="2400" dirty="0">
                <a:solidFill>
                  <a:srgbClr val="000000"/>
                </a:solidFill>
              </a:rPr>
              <a:t> pharyngeal pouch in embryo); T cell deficient as a result of impaired thymus development, plus parathyroid gland defect</a:t>
            </a:r>
          </a:p>
          <a:p>
            <a:endParaRPr lang="en-US" altLang="ar-JO" sz="2000" dirty="0"/>
          </a:p>
        </p:txBody>
      </p:sp>
    </p:spTree>
    <p:extLst>
      <p:ext uri="{BB962C8B-B14F-4D97-AF65-F5344CB8AC3E}">
        <p14:creationId xmlns:p14="http://schemas.microsoft.com/office/powerpoint/2010/main" val="106087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r>
              <a:rPr lang="en-US" altLang="ar-JO" smtClean="0"/>
              <a:t>Thymus</a:t>
            </a:r>
          </a:p>
        </p:txBody>
      </p:sp>
      <p:pic>
        <p:nvPicPr>
          <p:cNvPr id="69635" name="Picture 2" descr="https://upload.wikimedia.org/wikipedia/commons/9/99/2206_The_Location_Structure_and_Histology_of_the_Thy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95438"/>
            <a:ext cx="75057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39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Lymph nodes and lymphatic system (peripheral or 2nd lymphatic sys.) </a:t>
            </a:r>
            <a:endParaRPr lang="en-US" dirty="0"/>
          </a:p>
        </p:txBody>
      </p:sp>
      <p:sp>
        <p:nvSpPr>
          <p:cNvPr id="70659" name="Content Placeholder 2"/>
          <p:cNvSpPr>
            <a:spLocks noGrp="1"/>
          </p:cNvSpPr>
          <p:nvPr>
            <p:ph idx="1"/>
          </p:nvPr>
        </p:nvSpPr>
        <p:spPr>
          <a:xfrm>
            <a:off x="2133600" y="1752601"/>
            <a:ext cx="8229600" cy="4525963"/>
          </a:xfrm>
        </p:spPr>
        <p:txBody>
          <a:bodyPr/>
          <a:lstStyle/>
          <a:p>
            <a:pPr eaLnBrk="1" hangingPunct="1">
              <a:lnSpc>
                <a:spcPct val="90000"/>
              </a:lnSpc>
            </a:pPr>
            <a:r>
              <a:rPr lang="en-US" altLang="ar-JO" sz="2400"/>
              <a:t> function to concentrate antigens that are introduced through the common portals of entry (skin and gastrointestinal and respiratory tracts). </a:t>
            </a:r>
          </a:p>
          <a:p>
            <a:pPr eaLnBrk="1" hangingPunct="1">
              <a:lnSpc>
                <a:spcPct val="90000"/>
              </a:lnSpc>
            </a:pPr>
            <a:r>
              <a:rPr lang="en-US" altLang="ar-JO" sz="2400"/>
              <a:t>They Are places where the innate cells carry the antigen and present it to the adaptive immune system </a:t>
            </a:r>
          </a:p>
          <a:p>
            <a:pPr eaLnBrk="1" hangingPunct="1">
              <a:lnSpc>
                <a:spcPct val="90000"/>
              </a:lnSpc>
            </a:pPr>
            <a:r>
              <a:rPr lang="en-US" altLang="ar-JO" sz="2400"/>
              <a:t>Site of lymphocyte activation by antigen </a:t>
            </a:r>
          </a:p>
          <a:p>
            <a:pPr eaLnBrk="1" hangingPunct="1">
              <a:lnSpc>
                <a:spcPct val="70000"/>
              </a:lnSpc>
              <a:buFont typeface="Arial" panose="020B0604020202020204" pitchFamily="34" charset="0"/>
              <a:buNone/>
            </a:pPr>
            <a:endParaRPr lang="en-US" altLang="ar-JO" sz="2300"/>
          </a:p>
        </p:txBody>
      </p:sp>
    </p:spTree>
    <p:extLst>
      <p:ext uri="{BB962C8B-B14F-4D97-AF65-F5344CB8AC3E}">
        <p14:creationId xmlns:p14="http://schemas.microsoft.com/office/powerpoint/2010/main" val="1851377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831273" y="914401"/>
            <a:ext cx="9379527" cy="5735781"/>
          </a:xfrm>
        </p:spPr>
        <p:txBody>
          <a:bodyPr>
            <a:normAutofit fontScale="92500" lnSpcReduction="10000"/>
          </a:bodyPr>
          <a:lstStyle/>
          <a:p>
            <a:pPr eaLnBrk="1" hangingPunct="1">
              <a:lnSpc>
                <a:spcPct val="90000"/>
              </a:lnSpc>
            </a:pPr>
            <a:r>
              <a:rPr lang="en-US" altLang="ar-JO" sz="3000" dirty="0">
                <a:solidFill>
                  <a:srgbClr val="000000"/>
                </a:solidFill>
                <a:latin typeface="Times New Roman" panose="02020603050405020304" pitchFamily="18" charset="0"/>
                <a:cs typeface="Times New Roman" panose="02020603050405020304" pitchFamily="18" charset="0"/>
              </a:rPr>
              <a:t>Secondary lymphoid tissues consist of the </a:t>
            </a:r>
          </a:p>
          <a:p>
            <a:pPr lvl="1" eaLnBrk="1" hangingPunct="1">
              <a:lnSpc>
                <a:spcPct val="90000"/>
              </a:lnSpc>
            </a:pPr>
            <a:r>
              <a:rPr lang="en-US" altLang="ar-JO" sz="3000" b="1" dirty="0">
                <a:solidFill>
                  <a:srgbClr val="000000"/>
                </a:solidFill>
                <a:latin typeface="Times New Roman" panose="02020603050405020304" pitchFamily="18" charset="0"/>
                <a:cs typeface="Times New Roman" panose="02020603050405020304" pitchFamily="18" charset="0"/>
              </a:rPr>
              <a:t>lymph nodes</a:t>
            </a:r>
            <a:r>
              <a:rPr lang="en-US" altLang="ar-JO" sz="3000" dirty="0">
                <a:solidFill>
                  <a:srgbClr val="000000"/>
                </a:solidFill>
                <a:latin typeface="Times New Roman" panose="02020603050405020304" pitchFamily="18" charset="0"/>
                <a:cs typeface="Times New Roman" panose="02020603050405020304" pitchFamily="18" charset="0"/>
              </a:rPr>
              <a:t>, which are clustered at sites such as the groin, armpits and neck and along the small intestine, and collect antigen from the tissues; </a:t>
            </a:r>
          </a:p>
          <a:p>
            <a:pPr lvl="1" eaLnBrk="1" hangingPunct="1">
              <a:lnSpc>
                <a:spcPct val="90000"/>
              </a:lnSpc>
            </a:pPr>
            <a:r>
              <a:rPr lang="en-US" altLang="ar-JO" sz="3000" dirty="0">
                <a:solidFill>
                  <a:srgbClr val="000000"/>
                </a:solidFill>
                <a:latin typeface="Times New Roman" panose="02020603050405020304" pitchFamily="18" charset="0"/>
                <a:cs typeface="Times New Roman" panose="02020603050405020304" pitchFamily="18" charset="0"/>
              </a:rPr>
              <a:t>the </a:t>
            </a:r>
            <a:r>
              <a:rPr lang="en-US" altLang="ar-JO" sz="3000" b="1" dirty="0">
                <a:solidFill>
                  <a:srgbClr val="000000"/>
                </a:solidFill>
                <a:latin typeface="Times New Roman" panose="02020603050405020304" pitchFamily="18" charset="0"/>
                <a:cs typeface="Times New Roman" panose="02020603050405020304" pitchFamily="18" charset="0"/>
              </a:rPr>
              <a:t>spleen</a:t>
            </a:r>
            <a:r>
              <a:rPr lang="en-US" altLang="ar-JO" sz="3000" dirty="0">
                <a:solidFill>
                  <a:srgbClr val="000000"/>
                </a:solidFill>
                <a:latin typeface="Times New Roman" panose="02020603050405020304" pitchFamily="18" charset="0"/>
                <a:cs typeface="Times New Roman" panose="02020603050405020304" pitchFamily="18" charset="0"/>
              </a:rPr>
              <a:t>, which collects antigen from the bloodstream; </a:t>
            </a:r>
          </a:p>
          <a:p>
            <a:pPr lvl="1" eaLnBrk="1" hangingPunct="1">
              <a:lnSpc>
                <a:spcPct val="90000"/>
              </a:lnSpc>
            </a:pPr>
            <a:r>
              <a:rPr lang="en-US" altLang="ar-JO" sz="3000" dirty="0">
                <a:solidFill>
                  <a:srgbClr val="000000"/>
                </a:solidFill>
                <a:latin typeface="Times New Roman" panose="02020603050405020304" pitchFamily="18" charset="0"/>
                <a:cs typeface="Times New Roman" panose="02020603050405020304" pitchFamily="18" charset="0"/>
              </a:rPr>
              <a:t>and the </a:t>
            </a:r>
            <a:r>
              <a:rPr lang="en-US" altLang="ar-JO" sz="3000" b="1" dirty="0">
                <a:solidFill>
                  <a:srgbClr val="000000"/>
                </a:solidFill>
                <a:latin typeface="Times New Roman" panose="02020603050405020304" pitchFamily="18" charset="0"/>
                <a:cs typeface="Times New Roman" panose="02020603050405020304" pitchFamily="18" charset="0"/>
              </a:rPr>
              <a:t>mucosa-associated lymphoid tissues (MALT)</a:t>
            </a:r>
            <a:r>
              <a:rPr lang="en-US" altLang="ar-JO" sz="3000" dirty="0">
                <a:solidFill>
                  <a:srgbClr val="000000"/>
                </a:solidFill>
                <a:latin typeface="Times New Roman" panose="02020603050405020304" pitchFamily="18" charset="0"/>
                <a:cs typeface="Times New Roman" panose="02020603050405020304" pitchFamily="18" charset="0"/>
              </a:rPr>
              <a:t>, which collect antigen from the respiratory, gastrointestinal and urogenital tracts and are particularly well organized in the small intestine, in structures known as </a:t>
            </a:r>
            <a:r>
              <a:rPr lang="en-US" altLang="ar-JO" sz="3000" b="1" dirty="0">
                <a:solidFill>
                  <a:srgbClr val="000000"/>
                </a:solidFill>
                <a:latin typeface="Times New Roman" panose="02020603050405020304" pitchFamily="18" charset="0"/>
                <a:cs typeface="Times New Roman" panose="02020603050405020304" pitchFamily="18" charset="0"/>
              </a:rPr>
              <a:t>Peyer’s patches</a:t>
            </a:r>
            <a:endParaRPr lang="en-US" altLang="ar-JO" sz="3000" dirty="0">
              <a:solidFill>
                <a:srgbClr val="000000"/>
              </a:solidFill>
              <a:latin typeface="Times New Roman" panose="02020603050405020304" pitchFamily="18" charset="0"/>
              <a:cs typeface="Times New Roman" panose="02020603050405020304" pitchFamily="18" charset="0"/>
            </a:endParaRPr>
          </a:p>
          <a:p>
            <a:pPr eaLnBrk="1" hangingPunct="1">
              <a:lnSpc>
                <a:spcPct val="90000"/>
              </a:lnSpc>
            </a:pPr>
            <a:r>
              <a:rPr lang="en-US" altLang="ar-JO" sz="3000" dirty="0" smtClean="0">
                <a:solidFill>
                  <a:srgbClr val="000000"/>
                </a:solidFill>
                <a:latin typeface="Times New Roman" panose="02020603050405020304" pitchFamily="18" charset="0"/>
                <a:cs typeface="Times New Roman" panose="02020603050405020304" pitchFamily="18" charset="0"/>
              </a:rPr>
              <a:t>The node is made up of three components: </a:t>
            </a:r>
          </a:p>
          <a:p>
            <a:pPr lvl="1" eaLnBrk="1" hangingPunct="1">
              <a:lnSpc>
                <a:spcPct val="90000"/>
              </a:lnSpc>
            </a:pPr>
            <a:r>
              <a:rPr lang="en-US" altLang="ar-JO" sz="3000" dirty="0" smtClean="0">
                <a:solidFill>
                  <a:srgbClr val="000000"/>
                </a:solidFill>
                <a:latin typeface="Times New Roman" panose="02020603050405020304" pitchFamily="18" charset="0"/>
                <a:cs typeface="Times New Roman" panose="02020603050405020304" pitchFamily="18" charset="0"/>
              </a:rPr>
              <a:t>lymphatic sinuses the Lymph flows from afferent vessels cortical sinuses, into the medullary sinuses and into efferent lymphatic vessels</a:t>
            </a:r>
          </a:p>
          <a:p>
            <a:pPr lvl="1" eaLnBrk="1" hangingPunct="1">
              <a:lnSpc>
                <a:spcPct val="90000"/>
              </a:lnSpc>
            </a:pPr>
            <a:r>
              <a:rPr lang="en-US" altLang="ar-JO" sz="3000" dirty="0" smtClean="0">
                <a:solidFill>
                  <a:srgbClr val="000000"/>
                </a:solidFill>
                <a:latin typeface="Times New Roman" panose="02020603050405020304" pitchFamily="18" charset="0"/>
                <a:cs typeface="Times New Roman" panose="02020603050405020304" pitchFamily="18" charset="0"/>
              </a:rPr>
              <a:t> , blood vessels </a:t>
            </a:r>
          </a:p>
          <a:p>
            <a:pPr lvl="1" eaLnBrk="1" hangingPunct="1">
              <a:lnSpc>
                <a:spcPct val="90000"/>
              </a:lnSpc>
            </a:pPr>
            <a:r>
              <a:rPr lang="en-US" altLang="ar-JO" sz="3000" dirty="0" smtClean="0">
                <a:solidFill>
                  <a:srgbClr val="000000"/>
                </a:solidFill>
                <a:latin typeface="Times New Roman" panose="02020603050405020304" pitchFamily="18" charset="0"/>
                <a:cs typeface="Times New Roman" panose="02020603050405020304" pitchFamily="18" charset="0"/>
              </a:rPr>
              <a:t> parenchyma (cortex, </a:t>
            </a:r>
            <a:r>
              <a:rPr lang="en-US" altLang="ar-JO" sz="3000" dirty="0" err="1" smtClean="0">
                <a:solidFill>
                  <a:srgbClr val="000000"/>
                </a:solidFill>
                <a:latin typeface="Times New Roman" panose="02020603050405020304" pitchFamily="18" charset="0"/>
                <a:cs typeface="Times New Roman" panose="02020603050405020304" pitchFamily="18" charset="0"/>
              </a:rPr>
              <a:t>paracortex</a:t>
            </a:r>
            <a:r>
              <a:rPr lang="en-US" altLang="ar-JO" sz="3000" dirty="0" smtClean="0">
                <a:solidFill>
                  <a:srgbClr val="000000"/>
                </a:solidFill>
                <a:latin typeface="Times New Roman" panose="02020603050405020304" pitchFamily="18" charset="0"/>
                <a:cs typeface="Times New Roman" panose="02020603050405020304" pitchFamily="18" charset="0"/>
              </a:rPr>
              <a:t>, medulla) </a:t>
            </a:r>
          </a:p>
          <a:p>
            <a:endParaRPr lang="en-US" altLang="ar-JO" dirty="0" smtClean="0"/>
          </a:p>
        </p:txBody>
      </p:sp>
    </p:spTree>
    <p:extLst>
      <p:ext uri="{BB962C8B-B14F-4D97-AF65-F5344CB8AC3E}">
        <p14:creationId xmlns:p14="http://schemas.microsoft.com/office/powerpoint/2010/main" val="3553354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609601"/>
            <a:ext cx="833437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62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pPr eaLnBrk="1" hangingPunct="1"/>
            <a:r>
              <a:rPr lang="en-US" altLang="ar-JO" smtClean="0"/>
              <a:t>Structure of the lymph node</a:t>
            </a:r>
          </a:p>
        </p:txBody>
      </p:sp>
      <p:sp>
        <p:nvSpPr>
          <p:cNvPr id="73731" name="Rectangle 3"/>
          <p:cNvSpPr>
            <a:spLocks noGrp="1"/>
          </p:cNvSpPr>
          <p:nvPr>
            <p:ph type="body" idx="1"/>
          </p:nvPr>
        </p:nvSpPr>
        <p:spPr/>
        <p:txBody>
          <a:bodyPr/>
          <a:lstStyle/>
          <a:p>
            <a:pPr eaLnBrk="1" hangingPunct="1">
              <a:lnSpc>
                <a:spcPct val="80000"/>
              </a:lnSpc>
              <a:buFont typeface="Arial" panose="020B0604020202020204" pitchFamily="34" charset="0"/>
              <a:buNone/>
            </a:pPr>
            <a:r>
              <a:rPr lang="en-US" altLang="ar-JO" b="1"/>
              <a:t>       Cortex</a:t>
            </a:r>
          </a:p>
          <a:p>
            <a:pPr eaLnBrk="1" hangingPunct="1">
              <a:lnSpc>
                <a:spcPct val="80000"/>
              </a:lnSpc>
            </a:pPr>
            <a:r>
              <a:rPr lang="en-US" altLang="ar-JO" sz="2400"/>
              <a:t>Cortex consists of primary follicles and secondary follicles ( with germinal center). </a:t>
            </a:r>
          </a:p>
          <a:p>
            <a:pPr eaLnBrk="1" hangingPunct="1">
              <a:lnSpc>
                <a:spcPct val="80000"/>
              </a:lnSpc>
            </a:pPr>
            <a:r>
              <a:rPr lang="en-US" altLang="ar-JO" sz="2400"/>
              <a:t>Germinal center formed from stimulated B cells and follicular dendritic cells. whereas primary follicles have only mature but not activated B cells</a:t>
            </a:r>
          </a:p>
          <a:p>
            <a:pPr eaLnBrk="1" hangingPunct="1">
              <a:lnSpc>
                <a:spcPct val="80000"/>
              </a:lnSpc>
            </a:pPr>
            <a:r>
              <a:rPr lang="en-US" altLang="ar-JO" sz="2400"/>
              <a:t>Stimulated mature B cells change into plasma cells or memory B cells </a:t>
            </a:r>
            <a:r>
              <a:rPr lang="en-US" altLang="ar-JO" sz="2400">
                <a:solidFill>
                  <a:srgbClr val="000000"/>
                </a:solidFill>
              </a:rPr>
              <a:t>which reside in medulla and antibody </a:t>
            </a:r>
            <a:r>
              <a:rPr lang="en-US" altLang="ar-JO" sz="2400"/>
              <a:t>that move to the circulation.</a:t>
            </a:r>
            <a:br>
              <a:rPr lang="en-US" altLang="ar-JO" sz="2400"/>
            </a:br>
            <a:endParaRPr lang="en-US" altLang="ar-JO" sz="2400"/>
          </a:p>
          <a:p>
            <a:pPr eaLnBrk="1" hangingPunct="1">
              <a:lnSpc>
                <a:spcPct val="80000"/>
              </a:lnSpc>
              <a:buFont typeface="Arial" panose="020B0604020202020204" pitchFamily="34" charset="0"/>
              <a:buNone/>
            </a:pPr>
            <a:endParaRPr lang="en-US" altLang="ar-JO" sz="2400"/>
          </a:p>
        </p:txBody>
      </p:sp>
    </p:spTree>
    <p:extLst>
      <p:ext uri="{BB962C8B-B14F-4D97-AF65-F5344CB8AC3E}">
        <p14:creationId xmlns:p14="http://schemas.microsoft.com/office/powerpoint/2010/main" val="1356876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p:cNvSpPr>
          <p:nvPr>
            <p:ph type="body" idx="1"/>
          </p:nvPr>
        </p:nvSpPr>
        <p:spPr>
          <a:xfrm>
            <a:off x="1981200" y="304801"/>
            <a:ext cx="8229600" cy="5821363"/>
          </a:xfrm>
        </p:spPr>
        <p:txBody>
          <a:bodyPr/>
          <a:lstStyle/>
          <a:p>
            <a:pPr eaLnBrk="1" hangingPunct="1">
              <a:lnSpc>
                <a:spcPct val="90000"/>
              </a:lnSpc>
            </a:pPr>
            <a:r>
              <a:rPr lang="en-US" altLang="ar-JO" b="1"/>
              <a:t>Paracortex</a:t>
            </a:r>
          </a:p>
          <a:p>
            <a:pPr eaLnBrk="1" hangingPunct="1">
              <a:lnSpc>
                <a:spcPct val="90000"/>
              </a:lnSpc>
            </a:pPr>
            <a:r>
              <a:rPr lang="en-US" altLang="ar-JO" sz="2400"/>
              <a:t>The paracortex contains T lymphocytes and macrophages </a:t>
            </a:r>
          </a:p>
          <a:p>
            <a:pPr eaLnBrk="1" hangingPunct="1">
              <a:lnSpc>
                <a:spcPct val="90000"/>
              </a:lnSpc>
            </a:pPr>
            <a:r>
              <a:rPr lang="en-US" altLang="ar-JO" sz="2400" b="1"/>
              <a:t>T cells:</a:t>
            </a:r>
            <a:r>
              <a:rPr lang="en-US" altLang="ar-JO" sz="2400"/>
              <a:t> The various types of T cell enter the node from the blood via the HEVs. When activated they form lymphoblasts which divide to produce a clone of T cells responding to a specific antigen. Activated T cells then pass into the circulation to reach peripheral sites.</a:t>
            </a:r>
            <a:br>
              <a:rPr lang="en-US" altLang="ar-JO" sz="2400"/>
            </a:br>
            <a:endParaRPr lang="en-US" altLang="ar-JO" sz="2400"/>
          </a:p>
          <a:p>
            <a:pPr eaLnBrk="1" hangingPunct="1">
              <a:lnSpc>
                <a:spcPct val="90000"/>
              </a:lnSpc>
            </a:pPr>
            <a:r>
              <a:rPr lang="en-US" altLang="ar-JO" sz="2400"/>
              <a:t> </a:t>
            </a:r>
            <a:r>
              <a:rPr lang="en-US" altLang="ar-JO" sz="2400" b="1"/>
              <a:t> Medulla</a:t>
            </a:r>
          </a:p>
          <a:p>
            <a:pPr eaLnBrk="1" hangingPunct="1">
              <a:lnSpc>
                <a:spcPct val="90000"/>
              </a:lnSpc>
            </a:pPr>
            <a:r>
              <a:rPr lang="en-US" altLang="ar-JO" sz="2400"/>
              <a:t>The medulla comprises: </a:t>
            </a:r>
          </a:p>
          <a:p>
            <a:pPr lvl="1" eaLnBrk="1" hangingPunct="1">
              <a:lnSpc>
                <a:spcPct val="90000"/>
              </a:lnSpc>
            </a:pPr>
            <a:r>
              <a:rPr lang="en-US" altLang="ar-JO"/>
              <a:t>large blood vessels </a:t>
            </a:r>
          </a:p>
          <a:p>
            <a:pPr lvl="1" eaLnBrk="1" hangingPunct="1">
              <a:lnSpc>
                <a:spcPct val="90000"/>
              </a:lnSpc>
            </a:pPr>
            <a:r>
              <a:rPr lang="en-US" altLang="ar-JO"/>
              <a:t>medullary cords and sinuses </a:t>
            </a:r>
          </a:p>
          <a:p>
            <a:pPr lvl="1" eaLnBrk="1" hangingPunct="1">
              <a:lnSpc>
                <a:spcPct val="90000"/>
              </a:lnSpc>
            </a:pPr>
            <a:r>
              <a:rPr lang="en-US" altLang="ar-JO"/>
              <a:t>plasma cells</a:t>
            </a:r>
          </a:p>
          <a:p>
            <a:pPr eaLnBrk="1" hangingPunct="1">
              <a:lnSpc>
                <a:spcPct val="90000"/>
              </a:lnSpc>
            </a:pPr>
            <a:endParaRPr lang="en-US" altLang="ar-JO" sz="2400"/>
          </a:p>
        </p:txBody>
      </p:sp>
    </p:spTree>
    <p:extLst>
      <p:ext uri="{BB962C8B-B14F-4D97-AF65-F5344CB8AC3E}">
        <p14:creationId xmlns:p14="http://schemas.microsoft.com/office/powerpoint/2010/main" val="236583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1981200" y="0"/>
            <a:ext cx="8229600" cy="1112838"/>
          </a:xfrm>
        </p:spPr>
        <p:txBody>
          <a:bodyPr/>
          <a:lstStyle/>
          <a:p>
            <a:pPr eaLnBrk="1" hangingPunct="1"/>
            <a:r>
              <a:rPr lang="en-US" altLang="ar-JO" smtClean="0"/>
              <a:t>spleen</a:t>
            </a:r>
          </a:p>
        </p:txBody>
      </p:sp>
      <p:sp>
        <p:nvSpPr>
          <p:cNvPr id="75779" name="Content Placeholder 2"/>
          <p:cNvSpPr>
            <a:spLocks noGrp="1"/>
          </p:cNvSpPr>
          <p:nvPr>
            <p:ph idx="4294967295"/>
          </p:nvPr>
        </p:nvSpPr>
        <p:spPr>
          <a:xfrm>
            <a:off x="1981200" y="914401"/>
            <a:ext cx="8229600" cy="5211763"/>
          </a:xfrm>
        </p:spPr>
        <p:txBody>
          <a:bodyPr/>
          <a:lstStyle/>
          <a:p>
            <a:pPr eaLnBrk="1" hangingPunct="1">
              <a:lnSpc>
                <a:spcPct val="70000"/>
              </a:lnSpc>
            </a:pPr>
            <a:r>
              <a:rPr lang="en-US" altLang="ar-JO" sz="2400">
                <a:latin typeface="Times New Roman" panose="02020603050405020304" pitchFamily="18" charset="0"/>
                <a:cs typeface="Times New Roman" panose="02020603050405020304" pitchFamily="18" charset="0"/>
              </a:rPr>
              <a:t>Weigh 150g, in left upper quadrant</a:t>
            </a:r>
          </a:p>
          <a:p>
            <a:pPr eaLnBrk="1" hangingPunct="1">
              <a:lnSpc>
                <a:spcPct val="70000"/>
              </a:lnSpc>
            </a:pPr>
            <a:r>
              <a:rPr lang="en-US" altLang="ar-JO" sz="2400">
                <a:latin typeface="Times New Roman" panose="02020603050405020304" pitchFamily="18" charset="0"/>
                <a:cs typeface="Times New Roman" panose="02020603050405020304" pitchFamily="18" charset="0"/>
              </a:rPr>
              <a:t>Immune response against blood borne antigens</a:t>
            </a:r>
          </a:p>
          <a:p>
            <a:pPr eaLnBrk="1" hangingPunct="1">
              <a:lnSpc>
                <a:spcPct val="70000"/>
              </a:lnSpc>
            </a:pPr>
            <a:r>
              <a:rPr lang="en-US" altLang="ar-JO" sz="2400">
                <a:latin typeface="Times New Roman" panose="02020603050405020304" pitchFamily="18" charset="0"/>
                <a:cs typeface="Times New Roman" panose="02020603050405020304" pitchFamily="18" charset="0"/>
              </a:rPr>
              <a:t>Consist of white pulp(inner)</a:t>
            </a:r>
          </a:p>
          <a:p>
            <a:pPr lvl="1" eaLnBrk="1" hangingPunct="1">
              <a:lnSpc>
                <a:spcPct val="70000"/>
              </a:lnSpc>
            </a:pPr>
            <a:r>
              <a:rPr lang="en-US" altLang="ar-JO">
                <a:latin typeface="Times New Roman" panose="02020603050405020304" pitchFamily="18" charset="0"/>
                <a:cs typeface="Times New Roman" panose="02020603050405020304" pitchFamily="18" charset="0"/>
              </a:rPr>
              <a:t> peri-arteriolar lymphoid sheath;PALS ( T cell Zone) </a:t>
            </a:r>
          </a:p>
          <a:p>
            <a:pPr lvl="1" eaLnBrk="1" hangingPunct="1">
              <a:lnSpc>
                <a:spcPct val="70000"/>
              </a:lnSpc>
            </a:pPr>
            <a:r>
              <a:rPr lang="en-US" altLang="ar-JO">
                <a:latin typeface="Times New Roman" panose="02020603050405020304" pitchFamily="18" charset="0"/>
                <a:cs typeface="Times New Roman" panose="02020603050405020304" pitchFamily="18" charset="0"/>
              </a:rPr>
              <a:t>follicles (B cells zone).</a:t>
            </a:r>
          </a:p>
          <a:p>
            <a:pPr lvl="1" eaLnBrk="1" hangingPunct="1">
              <a:lnSpc>
                <a:spcPct val="70000"/>
              </a:lnSpc>
            </a:pPr>
            <a:r>
              <a:rPr lang="en-US" altLang="ar-JO">
                <a:latin typeface="Times New Roman" panose="02020603050405020304" pitchFamily="18" charset="0"/>
                <a:cs typeface="Times New Roman" panose="02020603050405020304" pitchFamily="18" charset="0"/>
              </a:rPr>
              <a:t> Marginal zone in between red and white pulp, have both B and T cells and macrophages.</a:t>
            </a:r>
          </a:p>
          <a:p>
            <a:pPr eaLnBrk="1" hangingPunct="1">
              <a:lnSpc>
                <a:spcPct val="70000"/>
              </a:lnSpc>
            </a:pPr>
            <a:r>
              <a:rPr lang="en-US" altLang="ar-JO" sz="2400">
                <a:latin typeface="Times New Roman" panose="02020603050405020304" pitchFamily="18" charset="0"/>
                <a:cs typeface="Times New Roman" panose="02020603050405020304" pitchFamily="18" charset="0"/>
              </a:rPr>
              <a:t>Red pulp; outer, splenic artery, vascular sinusoid, splenic vein. consist of old erythrocytes and macrophages, It is the place where aged RBC is destroyed by macrophages</a:t>
            </a:r>
          </a:p>
          <a:p>
            <a:pPr eaLnBrk="1" hangingPunct="1">
              <a:lnSpc>
                <a:spcPct val="70000"/>
              </a:lnSpc>
            </a:pPr>
            <a:r>
              <a:rPr lang="en-US" altLang="ar-JO" sz="2400">
                <a:latin typeface="Times New Roman" panose="02020603050405020304" pitchFamily="18" charset="0"/>
                <a:cs typeface="Times New Roman" panose="02020603050405020304" pitchFamily="18" charset="0"/>
              </a:rPr>
              <a:t>The splenic artery enters the red pulp through a web of small blood vessels, and blood-borne microorganisms are trapped in this loose collection of cells until they are gradually washed out through the splenic vein</a:t>
            </a:r>
          </a:p>
          <a:p>
            <a:pPr eaLnBrk="1" hangingPunct="1"/>
            <a:r>
              <a:rPr lang="en-US" altLang="ar-JO" sz="2400">
                <a:latin typeface="Times New Roman" panose="02020603050405020304" pitchFamily="18" charset="0"/>
                <a:cs typeface="Times New Roman" panose="02020603050405020304" pitchFamily="18" charset="0"/>
              </a:rPr>
              <a:t>No afferent  lymphatic vessel in spleen.</a:t>
            </a:r>
          </a:p>
        </p:txBody>
      </p:sp>
    </p:spTree>
    <p:extLst>
      <p:ext uri="{BB962C8B-B14F-4D97-AF65-F5344CB8AC3E}">
        <p14:creationId xmlns:p14="http://schemas.microsoft.com/office/powerpoint/2010/main" val="3296058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0"/>
            <a:ext cx="8229600" cy="1143000"/>
          </a:xfrm>
        </p:spPr>
        <p:txBody>
          <a:bodyPr/>
          <a:lstStyle/>
          <a:p>
            <a:pPr eaLnBrk="1" hangingPunct="1"/>
            <a:r>
              <a:rPr lang="en-US" altLang="ar-JO" smtClean="0"/>
              <a:t>2-Neutrophils</a:t>
            </a:r>
          </a:p>
        </p:txBody>
      </p:sp>
      <p:sp>
        <p:nvSpPr>
          <p:cNvPr id="3" name="Content Placeholder 2"/>
          <p:cNvSpPr>
            <a:spLocks noGrp="1"/>
          </p:cNvSpPr>
          <p:nvPr>
            <p:ph idx="1"/>
          </p:nvPr>
        </p:nvSpPr>
        <p:spPr>
          <a:xfrm>
            <a:off x="838200" y="1558637"/>
            <a:ext cx="10515600" cy="5881254"/>
          </a:xfrm>
        </p:spPr>
        <p:txBody>
          <a:bodyPr>
            <a:normAutofit/>
          </a:bodyPr>
          <a:lstStyle/>
          <a:p>
            <a:pPr marL="609600" indent="-609600">
              <a:buFont typeface="Arial" charset="0"/>
              <a:buChar char="•"/>
              <a:defRPr/>
            </a:pPr>
            <a:r>
              <a:rPr lang="en-US" dirty="0"/>
              <a:t>Granulocytes contain nucleus segmented into 3-5 connected lobes, hence the name </a:t>
            </a:r>
            <a:r>
              <a:rPr lang="en-US" dirty="0" err="1"/>
              <a:t>polymorphonuclear</a:t>
            </a:r>
            <a:r>
              <a:rPr lang="en-US" dirty="0"/>
              <a:t> leukocyte and cytoplasmic granules. </a:t>
            </a:r>
            <a:r>
              <a:rPr lang="en-US" b="1" dirty="0"/>
              <a:t>Neutrophils (95% of granulocytes) </a:t>
            </a:r>
            <a:r>
              <a:rPr lang="en-US" dirty="0"/>
              <a:t>respond w/I 24 hours of stimulus (the earliest). have 20 times as many receptors as macrophages. They have Fc receptor to IGG and IGA as well as complement receptors.</a:t>
            </a:r>
          </a:p>
          <a:p>
            <a:pPr marL="609600" indent="-609600">
              <a:buNone/>
              <a:defRPr/>
            </a:pPr>
            <a:endParaRPr lang="en-US" dirty="0"/>
          </a:p>
          <a:p>
            <a:pPr marL="609600" indent="-609600">
              <a:lnSpc>
                <a:spcPct val="70000"/>
              </a:lnSpc>
              <a:buFont typeface="Arial" charset="0"/>
              <a:buChar char="•"/>
              <a:defRPr/>
            </a:pPr>
            <a:r>
              <a:rPr lang="en-US" dirty="0"/>
              <a:t>Intracellular killing by </a:t>
            </a:r>
            <a:r>
              <a:rPr lang="en-US" dirty="0" err="1"/>
              <a:t>azurophil</a:t>
            </a:r>
            <a:r>
              <a:rPr lang="en-US" dirty="0"/>
              <a:t>  </a:t>
            </a:r>
            <a:r>
              <a:rPr lang="en-US" dirty="0" err="1"/>
              <a:t>lysosomal</a:t>
            </a:r>
            <a:r>
              <a:rPr lang="en-US" dirty="0"/>
              <a:t> granules  and specific granules.</a:t>
            </a:r>
          </a:p>
          <a:p>
            <a:pPr marL="0" indent="0">
              <a:lnSpc>
                <a:spcPct val="70000"/>
              </a:lnSpc>
              <a:buNone/>
              <a:defRPr/>
            </a:pPr>
            <a:endParaRPr lang="en-US" sz="2400" dirty="0"/>
          </a:p>
          <a:p>
            <a:pPr marL="0" indent="0">
              <a:buNone/>
              <a:defRPr/>
            </a:pPr>
            <a:endParaRPr lang="en-US" sz="2400" dirty="0"/>
          </a:p>
          <a:p>
            <a:pPr marL="609600" indent="-609600">
              <a:lnSpc>
                <a:spcPct val="70000"/>
              </a:lnSpc>
              <a:buNone/>
              <a:defRPr/>
            </a:pPr>
            <a:r>
              <a:rPr lang="en-US" sz="2200" dirty="0"/>
              <a:t>    </a:t>
            </a:r>
          </a:p>
        </p:txBody>
      </p:sp>
    </p:spTree>
    <p:extLst>
      <p:ext uri="{BB962C8B-B14F-4D97-AF65-F5344CB8AC3E}">
        <p14:creationId xmlns:p14="http://schemas.microsoft.com/office/powerpoint/2010/main" val="1008873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ar-JO" smtClean="0"/>
              <a:t>Spleen functions</a:t>
            </a:r>
          </a:p>
        </p:txBody>
      </p:sp>
      <p:sp>
        <p:nvSpPr>
          <p:cNvPr id="76803" name="Content Placeholder 2"/>
          <p:cNvSpPr>
            <a:spLocks noGrp="1"/>
          </p:cNvSpPr>
          <p:nvPr>
            <p:ph idx="1"/>
          </p:nvPr>
        </p:nvSpPr>
        <p:spPr/>
        <p:txBody>
          <a:bodyPr/>
          <a:lstStyle/>
          <a:p>
            <a:pPr eaLnBrk="1" hangingPunct="1">
              <a:lnSpc>
                <a:spcPct val="70000"/>
              </a:lnSpc>
            </a:pPr>
            <a:r>
              <a:rPr lang="en-US" altLang="ar-JO" dirty="0">
                <a:solidFill>
                  <a:srgbClr val="000000"/>
                </a:solidFill>
                <a:latin typeface="Times New Roman" panose="02020603050405020304" pitchFamily="18" charset="0"/>
                <a:cs typeface="Times New Roman" panose="02020603050405020304" pitchFamily="18" charset="0"/>
              </a:rPr>
              <a:t>Functions</a:t>
            </a:r>
          </a:p>
          <a:p>
            <a:pPr lvl="1" eaLnBrk="1" hangingPunct="1">
              <a:lnSpc>
                <a:spcPct val="70000"/>
              </a:lnSpc>
            </a:pPr>
            <a:r>
              <a:rPr lang="en-US" altLang="ar-JO" sz="2800" dirty="0" smtClean="0">
                <a:solidFill>
                  <a:srgbClr val="000000"/>
                </a:solidFill>
                <a:latin typeface="Times New Roman" panose="02020603050405020304" pitchFamily="18" charset="0"/>
                <a:cs typeface="Times New Roman" panose="02020603050405020304" pitchFamily="18" charset="0"/>
              </a:rPr>
              <a:t>It is the major site for killing antibody coated </a:t>
            </a:r>
            <a:r>
              <a:rPr lang="en-US" altLang="ar-JO" sz="2800" dirty="0" err="1" smtClean="0">
                <a:solidFill>
                  <a:srgbClr val="000000"/>
                </a:solidFill>
                <a:latin typeface="Times New Roman" panose="02020603050405020304" pitchFamily="18" charset="0"/>
                <a:cs typeface="Times New Roman" panose="02020603050405020304" pitchFamily="18" charset="0"/>
              </a:rPr>
              <a:t>microbesand</a:t>
            </a:r>
            <a:r>
              <a:rPr lang="en-US" altLang="ar-JO" sz="2800" dirty="0" smtClean="0">
                <a:solidFill>
                  <a:srgbClr val="000000"/>
                </a:solidFill>
                <a:latin typeface="Times New Roman" panose="02020603050405020304" pitchFamily="18" charset="0"/>
                <a:cs typeface="Times New Roman" panose="02020603050405020304" pitchFamily="18" charset="0"/>
              </a:rPr>
              <a:t> destroying the damaged RBC</a:t>
            </a:r>
          </a:p>
          <a:p>
            <a:pPr lvl="1" eaLnBrk="1" hangingPunct="1">
              <a:lnSpc>
                <a:spcPct val="70000"/>
              </a:lnSpc>
            </a:pPr>
            <a:r>
              <a:rPr lang="en-US" altLang="ar-JO" sz="2800" dirty="0" smtClean="0">
                <a:solidFill>
                  <a:srgbClr val="000000"/>
                </a:solidFill>
                <a:latin typeface="Times New Roman" panose="02020603050405020304" pitchFamily="18" charset="0"/>
                <a:cs typeface="Times New Roman" panose="02020603050405020304" pitchFamily="18" charset="0"/>
              </a:rPr>
              <a:t>Storage of RBCs and lymphocytes</a:t>
            </a:r>
          </a:p>
          <a:p>
            <a:pPr lvl="1" eaLnBrk="1" hangingPunct="1">
              <a:lnSpc>
                <a:spcPct val="70000"/>
              </a:lnSpc>
            </a:pPr>
            <a:r>
              <a:rPr lang="en-US" altLang="ar-JO" sz="2800" dirty="0" smtClean="0">
                <a:solidFill>
                  <a:srgbClr val="000000"/>
                </a:solidFill>
                <a:latin typeface="Times New Roman" panose="02020603050405020304" pitchFamily="18" charset="0"/>
                <a:cs typeface="Times New Roman" panose="02020603050405020304" pitchFamily="18" charset="0"/>
              </a:rPr>
              <a:t>Individuals lacking a spleen are extremely susceptible to infections with encapsulated bacteria such as pneumococci and </a:t>
            </a:r>
            <a:r>
              <a:rPr lang="en-US" altLang="ar-JO" sz="2800" dirty="0" err="1" smtClean="0">
                <a:solidFill>
                  <a:srgbClr val="000000"/>
                </a:solidFill>
                <a:latin typeface="Times New Roman" panose="02020603050405020304" pitchFamily="18" charset="0"/>
                <a:cs typeface="Times New Roman" panose="02020603050405020304" pitchFamily="18" charset="0"/>
              </a:rPr>
              <a:t>meningococci</a:t>
            </a:r>
            <a:r>
              <a:rPr lang="en-US" altLang="ar-JO" sz="2800" dirty="0" smtClean="0">
                <a:solidFill>
                  <a:srgbClr val="000000"/>
                </a:solidFill>
                <a:latin typeface="Times New Roman" panose="02020603050405020304" pitchFamily="18" charset="0"/>
                <a:cs typeface="Times New Roman" panose="02020603050405020304" pitchFamily="18" charset="0"/>
              </a:rPr>
              <a:t> because such organisms are normally cleared by </a:t>
            </a:r>
            <a:r>
              <a:rPr lang="en-US" altLang="ar-JO" sz="2800" dirty="0" err="1" smtClean="0">
                <a:solidFill>
                  <a:srgbClr val="000000"/>
                </a:solidFill>
                <a:latin typeface="Times New Roman" panose="02020603050405020304" pitchFamily="18" charset="0"/>
                <a:cs typeface="Times New Roman" panose="02020603050405020304" pitchFamily="18" charset="0"/>
              </a:rPr>
              <a:t>opsonization</a:t>
            </a:r>
            <a:r>
              <a:rPr lang="en-US" altLang="ar-JO" sz="2800" dirty="0" smtClean="0">
                <a:solidFill>
                  <a:srgbClr val="000000"/>
                </a:solidFill>
                <a:latin typeface="Times New Roman" panose="02020603050405020304" pitchFamily="18" charset="0"/>
                <a:cs typeface="Times New Roman" panose="02020603050405020304" pitchFamily="18" charset="0"/>
              </a:rPr>
              <a:t> and phagocytosis, and this function is defective in the absence of the spleen</a:t>
            </a:r>
          </a:p>
          <a:p>
            <a:endParaRPr lang="en-US" altLang="ar-JO" dirty="0"/>
          </a:p>
        </p:txBody>
      </p:sp>
    </p:spTree>
    <p:extLst>
      <p:ext uri="{BB962C8B-B14F-4D97-AF65-F5344CB8AC3E}">
        <p14:creationId xmlns:p14="http://schemas.microsoft.com/office/powerpoint/2010/main" val="597216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1"/>
            <a:ext cx="88392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87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838200" y="-19483"/>
            <a:ext cx="10515600" cy="1325563"/>
          </a:xfrm>
        </p:spPr>
        <p:txBody>
          <a:bodyPr/>
          <a:lstStyle/>
          <a:p>
            <a:pPr eaLnBrk="1" hangingPunct="1"/>
            <a:r>
              <a:rPr lang="en-US" altLang="ar-JO" sz="3000" b="1" dirty="0"/>
              <a:t>EOSINOPHILS</a:t>
            </a:r>
          </a:p>
        </p:txBody>
      </p:sp>
      <p:sp>
        <p:nvSpPr>
          <p:cNvPr id="58371" name="Rectangle 3"/>
          <p:cNvSpPr>
            <a:spLocks noGrp="1"/>
          </p:cNvSpPr>
          <p:nvPr>
            <p:ph type="body" idx="1"/>
          </p:nvPr>
        </p:nvSpPr>
        <p:spPr>
          <a:xfrm>
            <a:off x="838200" y="1306080"/>
            <a:ext cx="10515600" cy="4351338"/>
          </a:xfrm>
        </p:spPr>
        <p:txBody>
          <a:bodyPr>
            <a:noAutofit/>
          </a:bodyPr>
          <a:lstStyle/>
          <a:p>
            <a:pPr eaLnBrk="1" hangingPunct="1">
              <a:lnSpc>
                <a:spcPct val="90000"/>
              </a:lnSpc>
            </a:pPr>
            <a:r>
              <a:rPr lang="en-US" altLang="ar-JO" sz="3200" dirty="0"/>
              <a:t>These cells are eosinophilic or "acid-loving" as shown by their affinity to coal tar dyes: Normally transparent, it is this affinity that causes them to appear brick-red after staining with eosin, a red dye, </a:t>
            </a:r>
          </a:p>
          <a:p>
            <a:pPr eaLnBrk="1" hangingPunct="1">
              <a:lnSpc>
                <a:spcPct val="90000"/>
              </a:lnSpc>
            </a:pPr>
            <a:r>
              <a:rPr lang="en-US" altLang="ar-JO" sz="3200" dirty="0" smtClean="0"/>
              <a:t>There </a:t>
            </a:r>
            <a:r>
              <a:rPr lang="en-US" altLang="ar-JO" sz="3200" dirty="0"/>
              <a:t>are many hydrolytic enzymes present in the granules responsible for the anti-helminthic activity.  One component which is unique to the eosinophils - and highly toxic to worms - is a substance known as </a:t>
            </a:r>
            <a:r>
              <a:rPr lang="en-US" altLang="ar-JO" sz="3200" u="sng" dirty="0"/>
              <a:t>Major Basic Protein </a:t>
            </a:r>
            <a:r>
              <a:rPr lang="en-US" altLang="ar-JO" sz="3200" dirty="0"/>
              <a:t>(MBP).</a:t>
            </a:r>
          </a:p>
        </p:txBody>
      </p:sp>
    </p:spTree>
    <p:extLst>
      <p:ext uri="{BB962C8B-B14F-4D97-AF65-F5344CB8AC3E}">
        <p14:creationId xmlns:p14="http://schemas.microsoft.com/office/powerpoint/2010/main" val="3386994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838200" y="0"/>
            <a:ext cx="10515600" cy="1325563"/>
          </a:xfrm>
        </p:spPr>
        <p:txBody>
          <a:bodyPr/>
          <a:lstStyle/>
          <a:p>
            <a:pPr eaLnBrk="1" hangingPunct="1"/>
            <a:r>
              <a:rPr lang="en-US" altLang="ar-JO" dirty="0" smtClean="0"/>
              <a:t>Basophils and mast cells</a:t>
            </a:r>
          </a:p>
        </p:txBody>
      </p:sp>
      <p:sp>
        <p:nvSpPr>
          <p:cNvPr id="68611" name="Content Placeholder 2"/>
          <p:cNvSpPr>
            <a:spLocks noGrp="1"/>
          </p:cNvSpPr>
          <p:nvPr>
            <p:ph idx="1"/>
          </p:nvPr>
        </p:nvSpPr>
        <p:spPr>
          <a:xfrm>
            <a:off x="838200" y="2095788"/>
            <a:ext cx="10515600" cy="4351338"/>
          </a:xfrm>
        </p:spPr>
        <p:txBody>
          <a:bodyPr>
            <a:noAutofit/>
          </a:bodyPr>
          <a:lstStyle/>
          <a:p>
            <a:pPr eaLnBrk="1" hangingPunct="1">
              <a:lnSpc>
                <a:spcPct val="80000"/>
              </a:lnSpc>
              <a:defRPr/>
            </a:pPr>
            <a:r>
              <a:rPr lang="en-US" altLang="ar-JO" sz="3200" dirty="0"/>
              <a:t>Granulocytes, have acidic proteoglycan,</a:t>
            </a:r>
            <a:r>
              <a:rPr lang="en-US" altLang="ar-JO" sz="3200" dirty="0">
                <a:solidFill>
                  <a:srgbClr val="000000"/>
                </a:solidFill>
              </a:rPr>
              <a:t> Lobed nucleus--more variable, large coarse granules stain blue with </a:t>
            </a:r>
            <a:r>
              <a:rPr lang="en-US" altLang="ar-JO" sz="3200" u="sng" dirty="0">
                <a:solidFill>
                  <a:srgbClr val="000000"/>
                </a:solidFill>
              </a:rPr>
              <a:t>basic dye methylene blue</a:t>
            </a:r>
            <a:r>
              <a:rPr lang="en-US" altLang="ar-JO" sz="3200" dirty="0">
                <a:solidFill>
                  <a:srgbClr val="000000"/>
                </a:solidFill>
              </a:rPr>
              <a:t>. </a:t>
            </a:r>
            <a:endParaRPr lang="en-US" altLang="ar-JO" sz="3200" dirty="0"/>
          </a:p>
          <a:p>
            <a:pPr eaLnBrk="1" hangingPunct="1">
              <a:lnSpc>
                <a:spcPct val="80000"/>
              </a:lnSpc>
              <a:defRPr/>
            </a:pPr>
            <a:r>
              <a:rPr lang="en-US" altLang="ar-JO" sz="3200" dirty="0"/>
              <a:t>Mast cells is the </a:t>
            </a:r>
            <a:r>
              <a:rPr lang="en-US" altLang="ar-JO" sz="3200" dirty="0" err="1"/>
              <a:t>cessile</a:t>
            </a:r>
            <a:r>
              <a:rPr lang="en-US" altLang="ar-JO" sz="3200" dirty="0"/>
              <a:t>  form whereas basophils is the circulating </a:t>
            </a:r>
            <a:r>
              <a:rPr lang="en-US" altLang="ar-JO" sz="3200" dirty="0" smtClean="0"/>
              <a:t>form</a:t>
            </a:r>
            <a:endParaRPr lang="en-US" altLang="ar-JO" sz="3200" dirty="0"/>
          </a:p>
        </p:txBody>
      </p:sp>
    </p:spTree>
    <p:extLst>
      <p:ext uri="{BB962C8B-B14F-4D97-AF65-F5344CB8AC3E}">
        <p14:creationId xmlns:p14="http://schemas.microsoft.com/office/powerpoint/2010/main" val="23376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663700"/>
            <a:ext cx="3327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Line 5"/>
          <p:cNvSpPr>
            <a:spLocks noChangeShapeType="1"/>
          </p:cNvSpPr>
          <p:nvPr/>
        </p:nvSpPr>
        <p:spPr bwMode="auto">
          <a:xfrm flipH="1" flipV="1">
            <a:off x="4868863" y="3778250"/>
            <a:ext cx="977900" cy="1639888"/>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44" name="Line 6"/>
          <p:cNvSpPr>
            <a:spLocks noChangeShapeType="1"/>
          </p:cNvSpPr>
          <p:nvPr/>
        </p:nvSpPr>
        <p:spPr bwMode="auto">
          <a:xfrm flipV="1">
            <a:off x="5861051" y="4370388"/>
            <a:ext cx="703263" cy="1054100"/>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37" name="Text Box 7"/>
          <p:cNvSpPr txBox="1">
            <a:spLocks noChangeArrowheads="1"/>
          </p:cNvSpPr>
          <p:nvPr/>
        </p:nvSpPr>
        <p:spPr bwMode="auto">
          <a:xfrm>
            <a:off x="5224463" y="5440364"/>
            <a:ext cx="14795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ar-JO" sz="1350">
                <a:solidFill>
                  <a:srgbClr val="000000"/>
                </a:solidFill>
                <a:latin typeface="Arial" panose="020B0604020202020204" pitchFamily="34" charset="0"/>
              </a:rPr>
              <a:t>LYMPHOCYTES</a:t>
            </a:r>
          </a:p>
        </p:txBody>
      </p:sp>
      <p:sp>
        <p:nvSpPr>
          <p:cNvPr id="69638" name="Text Box 8"/>
          <p:cNvSpPr txBox="1">
            <a:spLocks noChangeArrowheads="1"/>
          </p:cNvSpPr>
          <p:nvPr/>
        </p:nvSpPr>
        <p:spPr bwMode="auto">
          <a:xfrm>
            <a:off x="7969250" y="3902075"/>
            <a:ext cx="10493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ar-JO" sz="1350">
                <a:solidFill>
                  <a:srgbClr val="000000"/>
                </a:solidFill>
                <a:latin typeface="Arial" panose="020B0604020202020204" pitchFamily="34" charset="0"/>
              </a:rPr>
              <a:t>BASOPHIL</a:t>
            </a:r>
          </a:p>
        </p:txBody>
      </p:sp>
      <p:sp>
        <p:nvSpPr>
          <p:cNvPr id="69639" name="Text Box 9"/>
          <p:cNvSpPr txBox="1">
            <a:spLocks noChangeArrowheads="1"/>
          </p:cNvSpPr>
          <p:nvPr/>
        </p:nvSpPr>
        <p:spPr bwMode="auto">
          <a:xfrm>
            <a:off x="7743826" y="2876550"/>
            <a:ext cx="14144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defRPr/>
            </a:pPr>
            <a:r>
              <a:rPr lang="en-US" altLang="ar-JO" sz="1350">
                <a:solidFill>
                  <a:srgbClr val="000000"/>
                </a:solidFill>
                <a:latin typeface="Arial" panose="020B0604020202020204" pitchFamily="34" charset="0"/>
              </a:rPr>
              <a:t>NEUTROPHILS</a:t>
            </a:r>
          </a:p>
        </p:txBody>
      </p:sp>
      <p:sp>
        <p:nvSpPr>
          <p:cNvPr id="61448" name="Line 10"/>
          <p:cNvSpPr>
            <a:spLocks noChangeShapeType="1"/>
          </p:cNvSpPr>
          <p:nvPr/>
        </p:nvSpPr>
        <p:spPr bwMode="auto">
          <a:xfrm flipH="1">
            <a:off x="6794500" y="3016250"/>
            <a:ext cx="1016000" cy="38100"/>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49" name="Line 11"/>
          <p:cNvSpPr>
            <a:spLocks noChangeShapeType="1"/>
          </p:cNvSpPr>
          <p:nvPr/>
        </p:nvSpPr>
        <p:spPr bwMode="auto">
          <a:xfrm>
            <a:off x="5921375" y="1536700"/>
            <a:ext cx="0" cy="407988"/>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42" name="Text Box 12"/>
          <p:cNvSpPr txBox="1">
            <a:spLocks noChangeArrowheads="1"/>
          </p:cNvSpPr>
          <p:nvPr/>
        </p:nvSpPr>
        <p:spPr bwMode="auto">
          <a:xfrm>
            <a:off x="5324476" y="1268414"/>
            <a:ext cx="12430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ar-JO" sz="1350">
                <a:solidFill>
                  <a:srgbClr val="000000"/>
                </a:solidFill>
                <a:latin typeface="Arial" panose="020B0604020202020204" pitchFamily="34" charset="0"/>
              </a:rPr>
              <a:t>EOSINOPHIL</a:t>
            </a:r>
          </a:p>
        </p:txBody>
      </p:sp>
      <p:sp>
        <p:nvSpPr>
          <p:cNvPr id="61451" name="Line 13"/>
          <p:cNvSpPr>
            <a:spLocks noChangeShapeType="1"/>
          </p:cNvSpPr>
          <p:nvPr/>
        </p:nvSpPr>
        <p:spPr bwMode="auto">
          <a:xfrm flipH="1" flipV="1">
            <a:off x="5173664" y="2389188"/>
            <a:ext cx="2611437" cy="601662"/>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52" name="Line 14"/>
          <p:cNvSpPr>
            <a:spLocks noChangeShapeType="1"/>
          </p:cNvSpPr>
          <p:nvPr/>
        </p:nvSpPr>
        <p:spPr bwMode="auto">
          <a:xfrm flipH="1" flipV="1">
            <a:off x="5754688" y="3665538"/>
            <a:ext cx="1981200" cy="23812"/>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9645" name="Text Box 15"/>
          <p:cNvSpPr txBox="1">
            <a:spLocks noChangeArrowheads="1"/>
          </p:cNvSpPr>
          <p:nvPr/>
        </p:nvSpPr>
        <p:spPr bwMode="auto">
          <a:xfrm>
            <a:off x="7820026" y="3506789"/>
            <a:ext cx="11858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ar-JO" sz="1350">
                <a:solidFill>
                  <a:srgbClr val="000000"/>
                </a:solidFill>
                <a:latin typeface="Arial" panose="020B0604020202020204" pitchFamily="34" charset="0"/>
              </a:rPr>
              <a:t>MONOCYTE</a:t>
            </a:r>
          </a:p>
        </p:txBody>
      </p:sp>
      <p:sp>
        <p:nvSpPr>
          <p:cNvPr id="61454" name="Text Box 16"/>
          <p:cNvSpPr txBox="1">
            <a:spLocks noChangeArrowheads="1"/>
          </p:cNvSpPr>
          <p:nvPr/>
        </p:nvSpPr>
        <p:spPr bwMode="auto">
          <a:xfrm>
            <a:off x="2976563" y="2443163"/>
            <a:ext cx="13589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ar-JO" sz="3000">
                <a:solidFill>
                  <a:srgbClr val="000000"/>
                </a:solidFill>
                <a:latin typeface="Arial" panose="020B0604020202020204" pitchFamily="34" charset="0"/>
              </a:rPr>
              <a:t>Cells of the blood</a:t>
            </a:r>
          </a:p>
        </p:txBody>
      </p:sp>
      <p:sp>
        <p:nvSpPr>
          <p:cNvPr id="61455" name="Arc 17"/>
          <p:cNvSpPr>
            <a:spLocks/>
          </p:cNvSpPr>
          <p:nvPr/>
        </p:nvSpPr>
        <p:spPr bwMode="auto">
          <a:xfrm rot="1125936" flipH="1">
            <a:off x="6056314" y="3754439"/>
            <a:ext cx="2003425" cy="973137"/>
          </a:xfrm>
          <a:custGeom>
            <a:avLst/>
            <a:gdLst>
              <a:gd name="T0" fmla="*/ 2147483646 w 21600"/>
              <a:gd name="T1" fmla="*/ 0 h 21453"/>
              <a:gd name="T2" fmla="*/ 2147483646 w 21600"/>
              <a:gd name="T3" fmla="*/ 2147483646 h 21453"/>
              <a:gd name="T4" fmla="*/ 0 w 21600"/>
              <a:gd name="T5" fmla="*/ 2147483646 h 21453"/>
              <a:gd name="T6" fmla="*/ 0 60000 65536"/>
              <a:gd name="T7" fmla="*/ 0 60000 65536"/>
              <a:gd name="T8" fmla="*/ 0 60000 65536"/>
              <a:gd name="T9" fmla="*/ 0 w 21600"/>
              <a:gd name="T10" fmla="*/ 0 h 21453"/>
              <a:gd name="T11" fmla="*/ 21600 w 21600"/>
              <a:gd name="T12" fmla="*/ 21453 h 21453"/>
            </a:gdLst>
            <a:ahLst/>
            <a:cxnLst>
              <a:cxn ang="T6">
                <a:pos x="T0" y="T1"/>
              </a:cxn>
              <a:cxn ang="T7">
                <a:pos x="T2" y="T3"/>
              </a:cxn>
              <a:cxn ang="T8">
                <a:pos x="T4" y="T5"/>
              </a:cxn>
            </a:cxnLst>
            <a:rect l="T9" t="T10" r="T11" b="T12"/>
            <a:pathLst>
              <a:path w="21600" h="21453" fill="none" extrusionOk="0">
                <a:moveTo>
                  <a:pt x="2509" y="-1"/>
                </a:moveTo>
                <a:cubicBezTo>
                  <a:pt x="13393" y="1272"/>
                  <a:pt x="21600" y="10494"/>
                  <a:pt x="21600" y="21453"/>
                </a:cubicBezTo>
              </a:path>
              <a:path w="21600" h="21453" stroke="0" extrusionOk="0">
                <a:moveTo>
                  <a:pt x="2509" y="-1"/>
                </a:moveTo>
                <a:cubicBezTo>
                  <a:pt x="13393" y="1272"/>
                  <a:pt x="21600" y="10494"/>
                  <a:pt x="21600" y="21453"/>
                </a:cubicBezTo>
                <a:lnTo>
                  <a:pt x="0" y="21453"/>
                </a:lnTo>
                <a:lnTo>
                  <a:pt x="2509" y="-1"/>
                </a:lnTo>
                <a:close/>
              </a:path>
            </a:pathLst>
          </a:custGeom>
          <a:noFill/>
          <a:ln w="25400" cap="rnd">
            <a:solidFill>
              <a:srgbClr val="00020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ar-JO"/>
          </a:p>
        </p:txBody>
      </p:sp>
      <p:sp>
        <p:nvSpPr>
          <p:cNvPr id="61456" name="Text Box 18"/>
          <p:cNvSpPr txBox="1">
            <a:spLocks noChangeArrowheads="1"/>
          </p:cNvSpPr>
          <p:nvPr/>
        </p:nvSpPr>
        <p:spPr bwMode="auto">
          <a:xfrm>
            <a:off x="7386638" y="1277938"/>
            <a:ext cx="1619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ar-JO" sz="1200">
                <a:solidFill>
                  <a:srgbClr val="000000"/>
                </a:solidFill>
                <a:latin typeface="Arial" panose="020B0604020202020204" pitchFamily="34" charset="0"/>
              </a:rPr>
              <a:t>RED BLOOD CELLS</a:t>
            </a:r>
          </a:p>
        </p:txBody>
      </p:sp>
      <p:sp>
        <p:nvSpPr>
          <p:cNvPr id="61457" name="Line 19"/>
          <p:cNvSpPr>
            <a:spLocks noChangeShapeType="1"/>
          </p:cNvSpPr>
          <p:nvPr/>
        </p:nvSpPr>
        <p:spPr bwMode="auto">
          <a:xfrm flipH="1">
            <a:off x="7459663" y="1500189"/>
            <a:ext cx="150812" cy="249237"/>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58" name="Line 20"/>
          <p:cNvSpPr>
            <a:spLocks noChangeShapeType="1"/>
          </p:cNvSpPr>
          <p:nvPr/>
        </p:nvSpPr>
        <p:spPr bwMode="auto">
          <a:xfrm flipH="1">
            <a:off x="7558088" y="1508125"/>
            <a:ext cx="74612" cy="482600"/>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
        <p:nvSpPr>
          <p:cNvPr id="61459" name="Line 21"/>
          <p:cNvSpPr>
            <a:spLocks noChangeShapeType="1"/>
          </p:cNvSpPr>
          <p:nvPr/>
        </p:nvSpPr>
        <p:spPr bwMode="auto">
          <a:xfrm flipH="1">
            <a:off x="7112000" y="1508125"/>
            <a:ext cx="514350" cy="211138"/>
          </a:xfrm>
          <a:prstGeom prst="line">
            <a:avLst/>
          </a:prstGeom>
          <a:noFill/>
          <a:ln w="25400" cap="rnd">
            <a:solidFill>
              <a:srgbClr val="0002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JO"/>
          </a:p>
        </p:txBody>
      </p:sp>
    </p:spTree>
    <p:extLst>
      <p:ext uri="{BB962C8B-B14F-4D97-AF65-F5344CB8AC3E}">
        <p14:creationId xmlns:p14="http://schemas.microsoft.com/office/powerpoint/2010/main" val="24474669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000"/>
              <a:t>Cellular Components of all immune system in percents</a:t>
            </a:r>
          </a:p>
        </p:txBody>
      </p:sp>
      <p:sp>
        <p:nvSpPr>
          <p:cNvPr id="64515" name="Content Placeholder 2"/>
          <p:cNvSpPr>
            <a:spLocks noGrp="1"/>
          </p:cNvSpPr>
          <p:nvPr>
            <p:ph idx="1"/>
          </p:nvPr>
        </p:nvSpPr>
        <p:spPr/>
        <p:txBody>
          <a:bodyPr/>
          <a:lstStyle/>
          <a:p>
            <a:pPr marL="514350" indent="-514350">
              <a:buFont typeface="Calibri" panose="020F0502020204030204" pitchFamily="34" charset="0"/>
              <a:buAutoNum type="arabicPeriod"/>
            </a:pPr>
            <a:r>
              <a:rPr lang="en-US" altLang="ar-JO" sz="3000"/>
              <a:t>Lymphocytes(30%); T cells (60%), B cells (30%) (high N:C ratio) and large granular lymphocytes called natural killer cells(10%) low N:C ratio and granular) </a:t>
            </a:r>
          </a:p>
          <a:p>
            <a:pPr marL="514350" indent="-514350">
              <a:buFont typeface="Calibri" panose="020F0502020204030204" pitchFamily="34" charset="0"/>
              <a:buAutoNum type="arabicPeriod"/>
            </a:pPr>
            <a:r>
              <a:rPr lang="en-US" altLang="ar-JO" sz="3000"/>
              <a:t>Mononuclear phagocytes; macrophages (5.3%)</a:t>
            </a:r>
          </a:p>
          <a:p>
            <a:pPr marL="514350" indent="-514350">
              <a:buFont typeface="Calibri" panose="020F0502020204030204" pitchFamily="34" charset="0"/>
              <a:buAutoNum type="arabicPeriod"/>
            </a:pPr>
            <a:r>
              <a:rPr lang="en-US" altLang="ar-JO" sz="3000"/>
              <a:t>Granulocytes; neutrophils (62%), eosinophils(2.3%) and basophils (0.4%)</a:t>
            </a:r>
          </a:p>
          <a:p>
            <a:pPr marL="514350" indent="-514350">
              <a:buNone/>
            </a:pPr>
            <a:endParaRPr lang="en-US" altLang="ar-JO" sz="3000"/>
          </a:p>
        </p:txBody>
      </p:sp>
    </p:spTree>
    <p:extLst>
      <p:ext uri="{BB962C8B-B14F-4D97-AF65-F5344CB8AC3E}">
        <p14:creationId xmlns:p14="http://schemas.microsoft.com/office/powerpoint/2010/main" val="2876823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52800" y="274638"/>
            <a:ext cx="5867400" cy="6400800"/>
          </a:xfrm>
          <a:prstGeom prst="rect">
            <a:avLst/>
          </a:prstGeom>
        </p:spPr>
      </p:pic>
    </p:spTree>
    <p:extLst>
      <p:ext uri="{BB962C8B-B14F-4D97-AF65-F5344CB8AC3E}">
        <p14:creationId xmlns:p14="http://schemas.microsoft.com/office/powerpoint/2010/main" val="67484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1400" y="152400"/>
            <a:ext cx="5753100" cy="6477000"/>
          </a:xfrm>
          <a:prstGeom prst="rect">
            <a:avLst/>
          </a:prstGeom>
        </p:spPr>
      </p:pic>
    </p:spTree>
    <p:extLst>
      <p:ext uri="{BB962C8B-B14F-4D97-AF65-F5344CB8AC3E}">
        <p14:creationId xmlns:p14="http://schemas.microsoft.com/office/powerpoint/2010/main" val="1537393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1727</Words>
  <Application>Microsoft Office PowerPoint</Application>
  <PresentationFormat>Widescreen</PresentationFormat>
  <Paragraphs>118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innate immunity and immune organs</vt:lpstr>
      <vt:lpstr>Innate immune cells 1-Mononuclear phagocyte system (macrophages)</vt:lpstr>
      <vt:lpstr>2-Neutrophils</vt:lpstr>
      <vt:lpstr>EOSINOPHILS</vt:lpstr>
      <vt:lpstr>Basophils and mast cells</vt:lpstr>
      <vt:lpstr>PowerPoint Presentation</vt:lpstr>
      <vt:lpstr>Cellular Components of all immune system in percents</vt:lpstr>
      <vt:lpstr>PowerPoint Presentation</vt:lpstr>
      <vt:lpstr>PowerPoint Presentation</vt:lpstr>
      <vt:lpstr>PowerPoint Presentation</vt:lpstr>
      <vt:lpstr>PowerPoint Presentation</vt:lpstr>
      <vt:lpstr>PowerPoint Presentation</vt:lpstr>
      <vt:lpstr>White cell count by heamocytometer</vt:lpstr>
      <vt:lpstr>Dendritic cells (DCs)</vt:lpstr>
      <vt:lpstr>DC or dendritic cells</vt:lpstr>
      <vt:lpstr>PowerPoint Presentation</vt:lpstr>
      <vt:lpstr>Organs of the immune response</vt:lpstr>
      <vt:lpstr>Primary immune organs; Bone marrow and thymus</vt:lpstr>
      <vt:lpstr>Bone marrow components</vt:lpstr>
      <vt:lpstr>BM</vt:lpstr>
      <vt:lpstr>Thymus</vt:lpstr>
      <vt:lpstr>Thymus</vt:lpstr>
      <vt:lpstr>Thymus</vt:lpstr>
      <vt:lpstr>Lymph nodes and lymphatic system (peripheral or 2nd lymphatic sys.) </vt:lpstr>
      <vt:lpstr>PowerPoint Presentation</vt:lpstr>
      <vt:lpstr>PowerPoint Presentation</vt:lpstr>
      <vt:lpstr>Structure of the lymph node</vt:lpstr>
      <vt:lpstr>PowerPoint Presentation</vt:lpstr>
      <vt:lpstr>spleen</vt:lpstr>
      <vt:lpstr>Spleen functions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immunity and innate immunity-2</dc:title>
  <dc:creator>user</dc:creator>
  <cp:lastModifiedBy>Dr. Eman Al-Batayneh</cp:lastModifiedBy>
  <cp:revision>24</cp:revision>
  <dcterms:created xsi:type="dcterms:W3CDTF">2020-10-11T14:32:35Z</dcterms:created>
  <dcterms:modified xsi:type="dcterms:W3CDTF">2024-10-06T10:57:57Z</dcterms:modified>
</cp:coreProperties>
</file>