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89" r:id="rId3"/>
    <p:sldId id="279" r:id="rId4"/>
    <p:sldId id="280" r:id="rId5"/>
    <p:sldId id="290" r:id="rId6"/>
    <p:sldId id="281" r:id="rId7"/>
    <p:sldId id="282" r:id="rId8"/>
    <p:sldId id="283" r:id="rId9"/>
    <p:sldId id="284" r:id="rId10"/>
    <p:sldId id="285" r:id="rId11"/>
    <p:sldId id="286" r:id="rId12"/>
    <p:sldId id="287" r:id="rId13"/>
    <p:sldId id="288" r:id="rId14"/>
    <p:sldId id="256" r:id="rId15"/>
    <p:sldId id="274" r:id="rId16"/>
    <p:sldId id="275" r:id="rId17"/>
    <p:sldId id="276" r:id="rId18"/>
    <p:sldId id="277" r:id="rId19"/>
    <p:sldId id="272" r:id="rId20"/>
    <p:sldId id="262" r:id="rId21"/>
    <p:sldId id="263" r:id="rId22"/>
    <p:sldId id="265" r:id="rId23"/>
    <p:sldId id="266" r:id="rId24"/>
    <p:sldId id="267" r:id="rId25"/>
    <p:sldId id="273" r:id="rId26"/>
    <p:sldId id="268" r:id="rId27"/>
    <p:sldId id="269" r:id="rId28"/>
    <p:sldId id="27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5554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10430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54427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14884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207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841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2102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39641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85746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11/6/2024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52617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6725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11/6/2024</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45946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image" Target="../media/image5.jp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4D010-3BD1-7C35-3CE9-B2AB38710DD8}"/>
              </a:ext>
            </a:extLst>
          </p:cNvPr>
          <p:cNvSpPr>
            <a:spLocks noGrp="1"/>
          </p:cNvSpPr>
          <p:nvPr>
            <p:ph type="ctrTitle"/>
          </p:nvPr>
        </p:nvSpPr>
        <p:spPr>
          <a:xfrm>
            <a:off x="510755" y="1073844"/>
            <a:ext cx="7989752" cy="1504844"/>
          </a:xfrm>
        </p:spPr>
        <p:txBody>
          <a:bodyPr/>
          <a:lstStyle/>
          <a:p>
            <a:r>
              <a:rPr lang="en-US" dirty="0"/>
              <a:t>Surgical techniques of ovarian endometriosis </a:t>
            </a:r>
          </a:p>
        </p:txBody>
      </p:sp>
      <p:sp>
        <p:nvSpPr>
          <p:cNvPr id="4" name="TextBox 3">
            <a:extLst>
              <a:ext uri="{FF2B5EF4-FFF2-40B4-BE49-F238E27FC236}">
                <a16:creationId xmlns:a16="http://schemas.microsoft.com/office/drawing/2014/main" id="{EF9EE7CC-FD79-776C-54E8-98CCC9E72DBA}"/>
              </a:ext>
            </a:extLst>
          </p:cNvPr>
          <p:cNvSpPr txBox="1"/>
          <p:nvPr/>
        </p:nvSpPr>
        <p:spPr>
          <a:xfrm>
            <a:off x="974591" y="3756852"/>
            <a:ext cx="2425594" cy="2083014"/>
          </a:xfrm>
          <a:prstGeom prst="rect">
            <a:avLst/>
          </a:prstGeom>
          <a:noFill/>
        </p:spPr>
        <p:txBody>
          <a:bodyPr wrap="square" rtlCol="0">
            <a:spAutoFit/>
          </a:bodyPr>
          <a:lstStyle/>
          <a:p>
            <a:pPr algn="l"/>
            <a:endParaRPr lang="en-US" dirty="0"/>
          </a:p>
        </p:txBody>
      </p:sp>
    </p:spTree>
    <p:extLst>
      <p:ext uri="{BB962C8B-B14F-4D97-AF65-F5344CB8AC3E}">
        <p14:creationId xmlns:p14="http://schemas.microsoft.com/office/powerpoint/2010/main" val="1617831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FE37-DD65-99F8-4AF4-758A478F0F1A}"/>
              </a:ext>
            </a:extLst>
          </p:cNvPr>
          <p:cNvSpPr>
            <a:spLocks noGrp="1"/>
          </p:cNvSpPr>
          <p:nvPr>
            <p:ph type="title"/>
          </p:nvPr>
        </p:nvSpPr>
        <p:spPr/>
        <p:txBody>
          <a:bodyPr/>
          <a:lstStyle/>
          <a:p>
            <a:r>
              <a:rPr lang="en-US" dirty="0"/>
              <a:t>Symptomatic patients without current fertility aspirations </a:t>
            </a:r>
          </a:p>
        </p:txBody>
      </p:sp>
      <p:sp>
        <p:nvSpPr>
          <p:cNvPr id="5" name="Content Placeholder 2">
            <a:extLst>
              <a:ext uri="{FF2B5EF4-FFF2-40B4-BE49-F238E27FC236}">
                <a16:creationId xmlns:a16="http://schemas.microsoft.com/office/drawing/2014/main" id="{2EAD883C-BADE-A041-1DBF-B29674E8304E}"/>
              </a:ext>
            </a:extLst>
          </p:cNvPr>
          <p:cNvSpPr>
            <a:spLocks noGrp="1"/>
          </p:cNvSpPr>
          <p:nvPr/>
        </p:nvSpPr>
        <p:spPr>
          <a:xfrm>
            <a:off x="118995" y="1693172"/>
            <a:ext cx="8890534" cy="4998342"/>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400" b="1" dirty="0"/>
              <a:t>Surgical Treatment for Pain:</a:t>
            </a:r>
            <a:r>
              <a:rPr lang="en-GB" sz="1400" dirty="0"/>
              <a:t> Surgery, particularly laparoscopy, is an option for pain relief, though there’s a lack of randomized controlled trials (RCTs) comparing cystectomy (surgical removal of cysts) to no treatment for pain management in </a:t>
            </a:r>
            <a:r>
              <a:rPr lang="en-GB" sz="1400" dirty="0" err="1"/>
              <a:t>endometrioma</a:t>
            </a:r>
            <a:r>
              <a:rPr lang="en-GB" sz="1400" dirty="0"/>
              <a:t> cases.
</a:t>
            </a:r>
            <a:r>
              <a:rPr lang="en-GB" sz="1400" b="1" dirty="0"/>
              <a:t>Laparoscopic Evaluation and Treatment</a:t>
            </a:r>
            <a:r>
              <a:rPr lang="en-GB" sz="1400" dirty="0"/>
              <a:t>: Laparoscopy allows thorough evaluation and treatment of the pelvis, addressing both superficial and deep endometriosis, tubal abnormalities, and pelvic adhesions. Endometriomas often indicate more extensive disease and are frequently associated with pelvic adhesions and endometriotic implants.
</a:t>
            </a:r>
            <a:r>
              <a:rPr lang="en-GB" sz="1400" b="1" dirty="0"/>
              <a:t>Excision and Pelvic Restoration</a:t>
            </a:r>
            <a:r>
              <a:rPr lang="en-GB" sz="1400" dirty="0"/>
              <a:t>: Complete removal of endometriotic lesions and restoration of pelvic anatomy is central to managing endometriosis-related pain and can support long-term reproductive potential. Surgery also allows for a definitive diagnosis through histopathology and helps rule out ovarian malignancy.
</a:t>
            </a:r>
            <a:r>
              <a:rPr lang="en-GB" sz="1400" b="1" dirty="0"/>
              <a:t>Medical Management and Hormonal Therapy:</a:t>
            </a:r>
            <a:r>
              <a:rPr lang="en-GB" sz="1400" dirty="0"/>
              <a:t> In addition to surgery, medical treatment and post-operative hormonal therapy can help manage pain and prevent recurrence. The PRE-EMPT trial results are noted for adding new evidence, though these treatments aren’t the main focus of this section.
In summary, for symptomatic patients without fertility aspirations, surgery (especially laparoscopy) is a key option for pain relief and comprehensive pelvic management, while medical treatments and hormonal therapy are also viable options to discuss for long-term symptom control.</a:t>
            </a:r>
            <a:endParaRPr lang="en-US" sz="1400" dirty="0"/>
          </a:p>
        </p:txBody>
      </p:sp>
    </p:spTree>
    <p:extLst>
      <p:ext uri="{BB962C8B-B14F-4D97-AF65-F5344CB8AC3E}">
        <p14:creationId xmlns:p14="http://schemas.microsoft.com/office/powerpoint/2010/main" val="325152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5DAA2-F789-ECA6-A27E-9A7F9FDCA7B1}"/>
              </a:ext>
            </a:extLst>
          </p:cNvPr>
          <p:cNvSpPr>
            <a:spLocks noGrp="1"/>
          </p:cNvSpPr>
          <p:nvPr>
            <p:ph type="title"/>
          </p:nvPr>
        </p:nvSpPr>
        <p:spPr/>
        <p:txBody>
          <a:bodyPr/>
          <a:lstStyle/>
          <a:p>
            <a:r>
              <a:rPr lang="en-GB"/>
              <a:t>Symptomatic patients with endometriosis who have future fertility aspirations.</a:t>
            </a:r>
            <a:endParaRPr lang="en-US"/>
          </a:p>
        </p:txBody>
      </p:sp>
      <p:sp>
        <p:nvSpPr>
          <p:cNvPr id="5" name="Content Placeholder 2">
            <a:extLst>
              <a:ext uri="{FF2B5EF4-FFF2-40B4-BE49-F238E27FC236}">
                <a16:creationId xmlns:a16="http://schemas.microsoft.com/office/drawing/2014/main" id="{126023BD-91F3-A1B8-CFFB-8C3FAF9B7F4C}"/>
              </a:ext>
            </a:extLst>
          </p:cNvPr>
          <p:cNvSpPr>
            <a:spLocks noGrp="1"/>
          </p:cNvSpPr>
          <p:nvPr/>
        </p:nvSpPr>
        <p:spPr>
          <a:xfrm>
            <a:off x="211311" y="2484504"/>
            <a:ext cx="8721378" cy="4104555"/>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400" b="1" dirty="0"/>
              <a:t>Impact of Surgery on Ovarian Reserve</a:t>
            </a:r>
            <a:r>
              <a:rPr lang="en-GB" sz="1400" dirty="0"/>
              <a:t>: Both surgical and medical treatments should be considered, with attention to the potential reduction in ovarian reserve due to surgery. Evidence doesn’t currently suggest that surgery improves fertility in women who haven’t attempted pregnancy, but it may increase spontaneous conception rates in those with a history of infertility.
</a:t>
            </a:r>
            <a:r>
              <a:rPr lang="en-GB" sz="1400" b="1" dirty="0"/>
              <a:t>Evaluating Ovarian Reserve Before Surgery</a:t>
            </a:r>
            <a:r>
              <a:rPr lang="en-GB" sz="1400" dirty="0"/>
              <a:t>: Prognostic factors, like preoperative Anti-Müllerian Hormone (AMH) levels, should be assessed to predict the impact of surgery on ovarian reserve. Research shows a significant drop in AMH after surgery, particularly  cases of bilateral endometriomas, although AMH levels can partially recover within a year </a:t>
            </a:r>
          </a:p>
          <a:p>
            <a:pPr marL="0" indent="0">
              <a:buNone/>
            </a:pPr>
            <a:r>
              <a:rPr lang="en-GB" sz="1400" b="1" dirty="0"/>
              <a:t>Fertility Preservation Strategies:</a:t>
            </a:r>
            <a:r>
              <a:rPr lang="en-GB" sz="1400" dirty="0"/>
              <a:t> For women at high risk of reduced ovarian reserve, fertility preservation options like oocyte or embryo freezing can be explored before surgery. This is especially relevant for younger women with bilateral endometriomas or those with a recurrence of endometriomas after previous surgery.
</a:t>
            </a:r>
            <a:r>
              <a:rPr lang="en-GB" sz="1400" b="1" dirty="0"/>
              <a:t>Considerations and Limitations of Fertility Preservation:</a:t>
            </a:r>
            <a:r>
              <a:rPr lang="en-GB" sz="1400" dirty="0"/>
              <a:t> Fertility preservation before cystectomy involves risks, such as surgical delays, possible infection, and ovarian torsion from stimulation. Additionally, funding for fertility preservation in non-cancer cases may be limited, so financial considerations should be discussed, with priority given to patients under 35 for higher success option
In summary, for symptomatic patients with fertility goals, treatment involves careful evaluation of ovarian reserve, cautious consideration of surgery, and potentially fertility preservation, with tailored discussions on risks and funding options.</a:t>
            </a:r>
          </a:p>
          <a:p>
            <a:pPr marL="0" indent="0">
              <a:buNone/>
            </a:pPr>
            <a:endParaRPr lang="en-GB" sz="1400" dirty="0"/>
          </a:p>
        </p:txBody>
      </p:sp>
    </p:spTree>
    <p:extLst>
      <p:ext uri="{BB962C8B-B14F-4D97-AF65-F5344CB8AC3E}">
        <p14:creationId xmlns:p14="http://schemas.microsoft.com/office/powerpoint/2010/main" val="3972075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8815E-1A5F-0EC9-4C43-06AE187D0A74}"/>
              </a:ext>
            </a:extLst>
          </p:cNvPr>
          <p:cNvSpPr>
            <a:spLocks noGrp="1"/>
          </p:cNvSpPr>
          <p:nvPr>
            <p:ph type="title"/>
          </p:nvPr>
        </p:nvSpPr>
        <p:spPr/>
        <p:txBody>
          <a:bodyPr/>
          <a:lstStyle/>
          <a:p>
            <a:r>
              <a:rPr lang="en-US" dirty="0"/>
              <a:t>Asymptomatic patient without current fertility aspiration</a:t>
            </a:r>
          </a:p>
        </p:txBody>
      </p:sp>
      <p:sp>
        <p:nvSpPr>
          <p:cNvPr id="5" name="Content Placeholder 4">
            <a:extLst>
              <a:ext uri="{FF2B5EF4-FFF2-40B4-BE49-F238E27FC236}">
                <a16:creationId xmlns:a16="http://schemas.microsoft.com/office/drawing/2014/main" id="{DF54AA04-DEAF-8F95-70E0-7A77CCAB6F1C}"/>
              </a:ext>
            </a:extLst>
          </p:cNvPr>
          <p:cNvSpPr>
            <a:spLocks noGrp="1"/>
          </p:cNvSpPr>
          <p:nvPr/>
        </p:nvSpPr>
        <p:spPr>
          <a:xfrm>
            <a:off x="364992" y="1508597"/>
            <a:ext cx="8570944" cy="5006217"/>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600" dirty="0"/>
              <a:t>1. </a:t>
            </a:r>
            <a:r>
              <a:rPr lang="en-GB" sz="1600" b="1" dirty="0"/>
              <a:t>Conservative and Medical/Surgical Options</a:t>
            </a:r>
            <a:r>
              <a:rPr lang="en-GB" sz="1600" dirty="0"/>
              <a:t>: Conservative management, as well as medical and surgical options, should be considered. Research on the progression of endometriomas is limited, but recent studies suggest their growth may be less concerning than previously thought.
2. </a:t>
            </a:r>
            <a:r>
              <a:rPr lang="en-GB" sz="1600" b="1" dirty="0"/>
              <a:t>Low Risk of Rupture</a:t>
            </a:r>
            <a:r>
              <a:rPr lang="en-GB" sz="1600" dirty="0"/>
              <a:t>: Patients can be reassured that spontaneous rupture of endometriomas is rare.
3. </a:t>
            </a:r>
            <a:r>
              <a:rPr lang="en-GB" sz="1600" b="1" dirty="0"/>
              <a:t>Risk of Ovarian Cancer: </a:t>
            </a:r>
            <a:r>
              <a:rPr lang="en-GB" sz="1600" dirty="0"/>
              <a:t>Clinicians should be cautious of the risk factors that link endometriomas with ovarian cancer, especially with prolonged conservative management. Risk factors include endometriomas larger than 9 cm, postmenopausal status, and the presence of solid components. In women 45 and older, blood clots in endometriomas can mimic solid components, which may require further evaluation.
In summary, conservative management is generally safe, with rare risk of rupture, but clinicians should monitor for potential cancer risk factors, especially in larger or postmenopausal endometriomas.</a:t>
            </a:r>
            <a:endParaRPr lang="en-US" sz="1600" dirty="0"/>
          </a:p>
        </p:txBody>
      </p:sp>
    </p:spTree>
    <p:extLst>
      <p:ext uri="{BB962C8B-B14F-4D97-AF65-F5344CB8AC3E}">
        <p14:creationId xmlns:p14="http://schemas.microsoft.com/office/powerpoint/2010/main" val="3669871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4018A-E1C0-86A6-12D7-615DAFD0F900}"/>
              </a:ext>
            </a:extLst>
          </p:cNvPr>
          <p:cNvSpPr>
            <a:spLocks noGrp="1"/>
          </p:cNvSpPr>
          <p:nvPr>
            <p:ph type="title"/>
          </p:nvPr>
        </p:nvSpPr>
        <p:spPr/>
        <p:txBody>
          <a:bodyPr/>
          <a:lstStyle/>
          <a:p>
            <a:r>
              <a:rPr lang="en-US" dirty="0"/>
              <a:t>Asymptomatic woman with future fertility aspirations</a:t>
            </a:r>
          </a:p>
        </p:txBody>
      </p:sp>
      <p:sp>
        <p:nvSpPr>
          <p:cNvPr id="5" name="Content Placeholder 2">
            <a:extLst>
              <a:ext uri="{FF2B5EF4-FFF2-40B4-BE49-F238E27FC236}">
                <a16:creationId xmlns:a16="http://schemas.microsoft.com/office/drawing/2014/main" id="{F443A679-EA25-F74F-1E7A-835DCD1A98ED}"/>
              </a:ext>
            </a:extLst>
          </p:cNvPr>
          <p:cNvSpPr txBox="1">
            <a:spLocks noGrp="1"/>
          </p:cNvSpPr>
          <p:nvPr/>
        </p:nvSpPr>
        <p:spPr>
          <a:xfrm>
            <a:off x="291353" y="2127969"/>
            <a:ext cx="8724580" cy="4621173"/>
          </a:xfrm>
          <a:prstGeom prst="rect">
            <a:avLst/>
          </a:prstGeom>
        </p:spPr>
        <p:txBody>
          <a:bodyPr vert="horz" lIns="91440" tIns="45720" rIns="91440" bIns="45720" rtlCol="0" anchor="ctr">
            <a:normAutofit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Franklin Gothic Book" panose="020B0503020102020204" pitchFamily="34" charset="0"/>
              <a:buNone/>
            </a:pPr>
            <a:r>
              <a:rPr lang="en-GB" sz="1600" b="1" dirty="0"/>
              <a:t>Conservative Management with Monitoring:</a:t>
            </a:r>
            <a:r>
              <a:rPr lang="en-GB" sz="1600" dirty="0"/>
              <a:t> First-line treatment typically involves conservative management, with regular follow-up visits to monitor </a:t>
            </a:r>
            <a:r>
              <a:rPr lang="en-GB" sz="1600" dirty="0" err="1"/>
              <a:t>endometrioma</a:t>
            </a:r>
            <a:r>
              <a:rPr lang="en-GB" sz="1600" dirty="0"/>
              <a:t> size and any emerging symptoms.
</a:t>
            </a:r>
            <a:r>
              <a:rPr lang="en-GB" sz="1600" b="1" dirty="0"/>
              <a:t>Potential Impact on Ovarian Reserve:</a:t>
            </a:r>
            <a:r>
              <a:rPr lang="en-GB" sz="1600" dirty="0"/>
              <a:t> Endometriomas may affect ovarian reserve over time due to oxidative stress, fibrosis, toxic agents (e.g., free iron), and mechanical stretching of ovarian tissue. This means both surgery and the presence of an </a:t>
            </a:r>
            <a:r>
              <a:rPr lang="en-GB" sz="1600" dirty="0" err="1"/>
              <a:t>endometrioma</a:t>
            </a:r>
            <a:r>
              <a:rPr lang="en-GB" sz="1600" dirty="0"/>
              <a:t> carry risks to healthy ovarian tissue.
</a:t>
            </a:r>
            <a:r>
              <a:rPr lang="en-GB" sz="1600" b="1" dirty="0"/>
              <a:t>Ovarian Reserve and Conception</a:t>
            </a:r>
            <a:r>
              <a:rPr lang="en-GB" sz="1600" dirty="0"/>
              <a:t>: Reduced markers of ovarian reserve don’t necessarily predict lower chances of natural conception if enough healthy follicles remain to support regular ovulation. Increased conception rates after treatment mainly apply to women with a history of infertility, so treating asymptomatic women without proven infertility for conception purposes may not be effective or necessary.
 </a:t>
            </a:r>
            <a:r>
              <a:rPr lang="en-GB" sz="1600" b="1" dirty="0"/>
              <a:t>Fertility Preservation</a:t>
            </a:r>
            <a:r>
              <a:rPr lang="en-GB" sz="1600" dirty="0"/>
              <a:t>: Similar to symptomatic patients, ovarian cryopreservation should be considered before cystectomy for those opting for surgical intervention, as a precaution to preserve fertility</a:t>
            </a:r>
          </a:p>
          <a:p>
            <a:pPr marL="0" indent="0">
              <a:buFont typeface="Franklin Gothic Book" panose="020B0503020102020204" pitchFamily="34" charset="0"/>
              <a:buNone/>
            </a:pPr>
            <a:r>
              <a:rPr lang="en-GB" sz="1600" dirty="0"/>
              <a:t>In summary, for asymptomatic women with fertility goals, conservative management is preferred, with a careful assessment of potential impacts on ovarian reserve and a discussion of fertility preservation if surgery is chosen.</a:t>
            </a:r>
          </a:p>
          <a:p>
            <a:pPr marL="0" indent="0">
              <a:buFont typeface="Franklin Gothic Book" panose="020B0503020102020204" pitchFamily="34" charset="0"/>
              <a:buNone/>
            </a:pPr>
            <a:r>
              <a:rPr lang="en-GB" sz="1600" dirty="0"/>
              <a:t>.</a:t>
            </a:r>
            <a:endParaRPr lang="en-US" sz="1600" dirty="0"/>
          </a:p>
        </p:txBody>
      </p:sp>
    </p:spTree>
    <p:extLst>
      <p:ext uri="{BB962C8B-B14F-4D97-AF65-F5344CB8AC3E}">
        <p14:creationId xmlns:p14="http://schemas.microsoft.com/office/powerpoint/2010/main" val="2356077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 </a:t>
            </a:r>
          </a:p>
        </p:txBody>
      </p:sp>
      <p:sp>
        <p:nvSpPr>
          <p:cNvPr id="3" name="Subtitle 2"/>
          <p:cNvSpPr>
            <a:spLocks noGrp="1"/>
          </p:cNvSpPr>
          <p:nvPr>
            <p:ph type="subTitle" idx="1"/>
          </p:nvPr>
        </p:nvSpPr>
        <p:spPr>
          <a:xfrm>
            <a:off x="581192" y="2335359"/>
            <a:ext cx="7989752" cy="590321"/>
          </a:xfrm>
        </p:spPr>
        <p:txBody>
          <a:bodyPr>
            <a:noAutofit/>
          </a:bodyPr>
          <a:lstStyle/>
          <a:p>
            <a:r>
              <a:rPr lang="en-US" sz="4400" dirty="0"/>
              <a:t>Surgical techniques</a:t>
            </a:r>
            <a:endParaRPr lang="en-GB" sz="4400" dirty="0"/>
          </a:p>
        </p:txBody>
      </p:sp>
    </p:spTree>
    <p:extLst>
      <p:ext uri="{BB962C8B-B14F-4D97-AF65-F5344CB8AC3E}">
        <p14:creationId xmlns:p14="http://schemas.microsoft.com/office/powerpoint/2010/main" val="65077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A05D9-24D3-B0A0-3F2B-363E286508F3}"/>
              </a:ext>
            </a:extLst>
          </p:cNvPr>
          <p:cNvSpPr>
            <a:spLocks noGrp="1"/>
          </p:cNvSpPr>
          <p:nvPr>
            <p:ph type="title"/>
          </p:nvPr>
        </p:nvSpPr>
        <p:spPr/>
        <p:txBody>
          <a:bodyPr>
            <a:normAutofit/>
          </a:bodyPr>
          <a:lstStyle/>
          <a:p>
            <a:r>
              <a:rPr lang="en-GB" dirty="0"/>
              <a:t>Ovarian cystectomy</a:t>
            </a:r>
            <a:endParaRPr lang="en-US" dirty="0"/>
          </a:p>
        </p:txBody>
      </p:sp>
      <p:sp>
        <p:nvSpPr>
          <p:cNvPr id="3" name="Content Placeholder 2">
            <a:extLst>
              <a:ext uri="{FF2B5EF4-FFF2-40B4-BE49-F238E27FC236}">
                <a16:creationId xmlns:a16="http://schemas.microsoft.com/office/drawing/2014/main" id="{C576BEE7-1F33-C074-6C9E-0CE28D83EAE6}"/>
              </a:ext>
            </a:extLst>
          </p:cNvPr>
          <p:cNvSpPr>
            <a:spLocks noGrp="1"/>
          </p:cNvSpPr>
          <p:nvPr>
            <p:ph idx="1"/>
          </p:nvPr>
        </p:nvSpPr>
        <p:spPr>
          <a:xfrm>
            <a:off x="457200" y="1976935"/>
            <a:ext cx="8229600" cy="4881065"/>
          </a:xfrm>
        </p:spPr>
        <p:txBody>
          <a:bodyPr>
            <a:normAutofit fontScale="62500" lnSpcReduction="20000"/>
          </a:bodyPr>
          <a:lstStyle/>
          <a:p>
            <a:r>
              <a:rPr lang="en-US" dirty="0"/>
              <a:t> </a:t>
            </a:r>
            <a:r>
              <a:rPr lang="en-US" sz="3200" dirty="0"/>
              <a:t> </a:t>
            </a:r>
            <a:r>
              <a:rPr lang="en-US" sz="3200"/>
              <a:t>Aims at Complete </a:t>
            </a:r>
            <a:r>
              <a:rPr lang="en-US" sz="3200" dirty="0"/>
              <a:t>removal of the cyst capsule.</a:t>
            </a:r>
            <a:endParaRPr lang="ar-SA" sz="3200" dirty="0"/>
          </a:p>
          <a:p>
            <a:r>
              <a:rPr lang="en-US" sz="3200" dirty="0"/>
              <a:t>   </a:t>
            </a:r>
            <a:r>
              <a:rPr lang="ar-SA" sz="3200" b="1" dirty="0"/>
              <a:t>Procedure</a:t>
            </a:r>
            <a:r>
              <a:rPr lang="en-US" sz="3200" dirty="0"/>
              <a:t>  </a:t>
            </a:r>
            <a:r>
              <a:rPr lang="en-US" sz="3200" b="1" dirty="0"/>
              <a:t>Steps</a:t>
            </a:r>
            <a:r>
              <a:rPr lang="en-US" sz="3200" dirty="0"/>
              <a:t>:</a:t>
            </a:r>
            <a:endParaRPr lang="ar-SA" sz="3200" dirty="0"/>
          </a:p>
          <a:p>
            <a:pPr marL="0" indent="0">
              <a:buNone/>
            </a:pPr>
            <a:r>
              <a:rPr lang="en-US" sz="3200" b="1" dirty="0"/>
              <a:t>1-Mobilization</a:t>
            </a:r>
            <a:r>
              <a:rPr lang="en-US" sz="3200" dirty="0"/>
              <a:t>: The</a:t>
            </a:r>
            <a:r>
              <a:rPr lang="ar-SA" sz="3200" dirty="0"/>
              <a:t> </a:t>
            </a:r>
            <a:r>
              <a:rPr lang="en-US" sz="3200" dirty="0" err="1"/>
              <a:t>Mobilisation</a:t>
            </a:r>
            <a:r>
              <a:rPr lang="en-US" sz="3200" dirty="0"/>
              <a:t> of the affected ovary, which is commonly adherent to the pelvic side wall, usually leads to drainage of cyst contents. If the cyst does not drain, an incision is made on the </a:t>
            </a:r>
            <a:r>
              <a:rPr lang="en-US" sz="3200" dirty="0" err="1"/>
              <a:t>antimesenteric</a:t>
            </a:r>
            <a:r>
              <a:rPr lang="en-US" sz="3200" dirty="0"/>
              <a:t> border to drain the contents while avoiding blood vessels in the hilum.</a:t>
            </a:r>
            <a:endParaRPr lang="ar-SA" sz="3200" dirty="0"/>
          </a:p>
          <a:p>
            <a:pPr marL="0" indent="0">
              <a:buNone/>
            </a:pPr>
            <a:r>
              <a:rPr lang="en-US" sz="3200" b="1" dirty="0"/>
              <a:t>2-Ureter Path Identification:</a:t>
            </a:r>
            <a:r>
              <a:rPr lang="en-US" sz="3200" dirty="0"/>
              <a:t> The ureter’s path is identified  to avoid accidental injury during the procedure.</a:t>
            </a:r>
          </a:p>
          <a:p>
            <a:pPr marL="0" indent="0">
              <a:buNone/>
            </a:pPr>
            <a:r>
              <a:rPr lang="en-US" sz="3200" b="1" dirty="0"/>
              <a:t>3-Cleavage Plane Identification:</a:t>
            </a:r>
            <a:r>
              <a:rPr lang="en-US" sz="3200" dirty="0"/>
              <a:t> An incision is made either at the cyst’s edge or base, avoiding blood vessels, to locate the cleavage plane.
</a:t>
            </a:r>
            <a:r>
              <a:rPr lang="en-US" sz="3200" b="1" dirty="0"/>
              <a:t>4-Separation</a:t>
            </a:r>
            <a:r>
              <a:rPr lang="en-US" sz="3200" dirty="0"/>
              <a:t>: The cyst capsule is separated from ovarian parenchyma using gentle traction and counter-traction with graspers and minimal </a:t>
            </a:r>
            <a:r>
              <a:rPr lang="en-US" sz="3200" dirty="0" err="1"/>
              <a:t>electrosurgery</a:t>
            </a:r>
            <a:r>
              <a:rPr lang="en-US" sz="3200" dirty="0"/>
              <a:t>, or hydro-dissection may be used as an alternative.
</a:t>
            </a:r>
            <a:r>
              <a:rPr lang="en-US" sz="3200" b="1" dirty="0"/>
              <a:t>5-Extraction</a:t>
            </a:r>
            <a:r>
              <a:rPr lang="en-US" sz="3200" dirty="0"/>
              <a:t>: Small cysts are fragmented and retrieved via a laparoscopic port; larger cysts are extracted via a retrieval bag</a:t>
            </a:r>
          </a:p>
        </p:txBody>
      </p:sp>
    </p:spTree>
    <p:extLst>
      <p:ext uri="{BB962C8B-B14F-4D97-AF65-F5344CB8AC3E}">
        <p14:creationId xmlns:p14="http://schemas.microsoft.com/office/powerpoint/2010/main" val="3506580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69DAF0-ADE2-7DA1-5840-6CFF9C42EA86}"/>
              </a:ext>
            </a:extLst>
          </p:cNvPr>
          <p:cNvSpPr>
            <a:spLocks noGrp="1"/>
          </p:cNvSpPr>
          <p:nvPr>
            <p:ph idx="4294967295"/>
          </p:nvPr>
        </p:nvSpPr>
        <p:spPr>
          <a:xfrm>
            <a:off x="1044987" y="1138785"/>
            <a:ext cx="7054026" cy="4483368"/>
          </a:xfrm>
        </p:spPr>
        <p:txBody>
          <a:bodyPr>
            <a:normAutofit/>
          </a:bodyPr>
          <a:lstStyle/>
          <a:p>
            <a:r>
              <a:rPr lang="en-US" sz="2400" dirty="0"/>
              <a:t>To minimize abdominal wall contact, retrieval bags and abdominal lavage at the end of the procedure while the trocars are still in place are used to lower the risk of port-site endometriosis, although  it is a rare Complication.</a:t>
            </a:r>
          </a:p>
          <a:p>
            <a:pPr marL="0" indent="0">
              <a:buNone/>
            </a:pPr>
            <a:endParaRPr lang="en-US" dirty="0"/>
          </a:p>
          <a:p>
            <a:endParaRPr lang="en-US" dirty="0"/>
          </a:p>
        </p:txBody>
      </p:sp>
    </p:spTree>
    <p:extLst>
      <p:ext uri="{BB962C8B-B14F-4D97-AF65-F5344CB8AC3E}">
        <p14:creationId xmlns:p14="http://schemas.microsoft.com/office/powerpoint/2010/main" val="3720537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4B08F-9149-BD91-CA38-78D6DC378018}"/>
              </a:ext>
            </a:extLst>
          </p:cNvPr>
          <p:cNvSpPr>
            <a:spLocks noGrp="1"/>
          </p:cNvSpPr>
          <p:nvPr>
            <p:ph idx="4294967295"/>
          </p:nvPr>
        </p:nvSpPr>
        <p:spPr>
          <a:xfrm>
            <a:off x="537882" y="1306793"/>
            <a:ext cx="8229600" cy="4525963"/>
          </a:xfrm>
        </p:spPr>
        <p:txBody>
          <a:bodyPr>
            <a:normAutofit/>
          </a:bodyPr>
          <a:lstStyle/>
          <a:p>
            <a:r>
              <a:rPr lang="en-US" b="1" dirty="0"/>
              <a:t>Advantages of Ovarian Cystectomy</a:t>
            </a:r>
          </a:p>
          <a:p>
            <a:r>
              <a:rPr lang="en-US" b="1" dirty="0"/>
              <a:t>Lower Recurrence Rate</a:t>
            </a:r>
            <a:r>
              <a:rPr lang="en-US" dirty="0"/>
              <a:t>: Cystectomy reduces the likelihood of further surgery and cyst recurrence.</a:t>
            </a:r>
          </a:p>
          <a:p>
            <a:r>
              <a:rPr lang="en-US" b="1" dirty="0"/>
              <a:t>Enhanced Fertility Outcomes</a:t>
            </a:r>
            <a:r>
              <a:rPr lang="en-US" dirty="0"/>
              <a:t>: Greater chance of spontaneous pregnancy in </a:t>
            </a:r>
            <a:r>
              <a:rPr lang="en-US" dirty="0" err="1"/>
              <a:t>subfertile</a:t>
            </a:r>
            <a:r>
              <a:rPr lang="en-US" dirty="0"/>
              <a:t> women.</a:t>
            </a:r>
          </a:p>
          <a:p>
            <a:pPr marL="0" indent="0">
              <a:buNone/>
            </a:pPr>
            <a:endParaRPr lang="en-US" dirty="0"/>
          </a:p>
          <a:p>
            <a:r>
              <a:rPr lang="en-US" b="1" dirty="0"/>
              <a:t>Disadvantages of Ovarian Cystectomy</a:t>
            </a:r>
          </a:p>
          <a:p>
            <a:r>
              <a:rPr lang="en-US" b="1" dirty="0"/>
              <a:t>Loss of Healthy Ovarian Tissue</a:t>
            </a:r>
            <a:r>
              <a:rPr lang="en-US" dirty="0"/>
              <a:t>: Excision can result in some loss of ovarian cortex, especially with </a:t>
            </a:r>
            <a:r>
              <a:rPr lang="en-US" dirty="0" err="1"/>
              <a:t>endometriotic</a:t>
            </a:r>
            <a:r>
              <a:rPr lang="en-US" dirty="0"/>
              <a:t> cysts.</a:t>
            </a:r>
          </a:p>
          <a:p>
            <a:r>
              <a:rPr lang="en-US" b="1" dirty="0"/>
              <a:t>Impact on Ovarian Reserve</a:t>
            </a:r>
            <a:r>
              <a:rPr lang="en-US" dirty="0"/>
              <a:t>: Larger cysts and bilateral cystectomy increase the risk of ovarian reserve decline, including a 2.4% risk of premature ovarian insufficiency.</a:t>
            </a:r>
          </a:p>
        </p:txBody>
      </p:sp>
    </p:spTree>
    <p:extLst>
      <p:ext uri="{BB962C8B-B14F-4D97-AF65-F5344CB8AC3E}">
        <p14:creationId xmlns:p14="http://schemas.microsoft.com/office/powerpoint/2010/main" val="1936474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877D18-6696-D507-5BD4-2483F9A05271}"/>
              </a:ext>
            </a:extLst>
          </p:cNvPr>
          <p:cNvSpPr>
            <a:spLocks noGrp="1"/>
          </p:cNvSpPr>
          <p:nvPr>
            <p:ph idx="4294967295"/>
          </p:nvPr>
        </p:nvSpPr>
        <p:spPr>
          <a:xfrm>
            <a:off x="489857" y="1046096"/>
            <a:ext cx="8305800" cy="5130800"/>
          </a:xfrm>
        </p:spPr>
        <p:txBody>
          <a:bodyPr>
            <a:normAutofit/>
          </a:bodyPr>
          <a:lstStyle/>
          <a:p>
            <a:r>
              <a:rPr lang="en-US" sz="2400" b="1" dirty="0"/>
              <a:t>When there is extensive fibrosis and cyst wall induration leading to challenging surgical planes </a:t>
            </a:r>
          </a:p>
          <a:p>
            <a:pPr marL="0" indent="0">
              <a:buNone/>
            </a:pPr>
            <a:r>
              <a:rPr lang="en-US" sz="2400" b="1" dirty="0"/>
              <a:t>   Partial Cystectomy and Cauterization</a:t>
            </a:r>
            <a:r>
              <a:rPr lang="en-US" sz="2400" dirty="0"/>
              <a:t>:</a:t>
            </a:r>
          </a:p>
          <a:p>
            <a:pPr marL="0" indent="0">
              <a:buNone/>
            </a:pPr>
            <a:r>
              <a:rPr lang="en-US" sz="2000" dirty="0"/>
              <a:t>These are associated with an increased risk of
recurrence due to incomplete cystectomy.</a:t>
            </a:r>
          </a:p>
          <a:p>
            <a:r>
              <a:rPr lang="en-US" sz="2400" b="1" dirty="0"/>
              <a:t>Water Injection Technique ( novel techniques) </a:t>
            </a:r>
            <a:r>
              <a:rPr lang="en-US" sz="2400" dirty="0"/>
              <a:t>:</a:t>
            </a:r>
          </a:p>
          <a:p>
            <a:pPr marL="0" indent="0">
              <a:buNone/>
            </a:pPr>
            <a:r>
              <a:rPr lang="en-US" sz="2000" dirty="0"/>
              <a:t> Involves injecting Vasopressin under the cyst capsule to minimize tissue destruction during separation and improve </a:t>
            </a:r>
            <a:r>
              <a:rPr lang="en-US" sz="2000" dirty="0" err="1"/>
              <a:t>visualisation</a:t>
            </a:r>
            <a:r>
              <a:rPr lang="en-US" sz="2000" dirty="0"/>
              <a:t>. Note that Vasopressin may have rare intraoperative cardiovascular complications.</a:t>
            </a:r>
          </a:p>
        </p:txBody>
      </p:sp>
    </p:spTree>
    <p:extLst>
      <p:ext uri="{BB962C8B-B14F-4D97-AF65-F5344CB8AC3E}">
        <p14:creationId xmlns:p14="http://schemas.microsoft.com/office/powerpoint/2010/main" val="2592774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958514" y="688763"/>
            <a:ext cx="5226971" cy="5639818"/>
          </a:xfrm>
        </p:spPr>
      </p:pic>
    </p:spTree>
    <p:extLst>
      <p:ext uri="{BB962C8B-B14F-4D97-AF65-F5344CB8AC3E}">
        <p14:creationId xmlns:p14="http://schemas.microsoft.com/office/powerpoint/2010/main" val="3396954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2B2EEC-7D1D-841F-DD49-29738100DF21}"/>
              </a:ext>
            </a:extLst>
          </p:cNvPr>
          <p:cNvSpPr>
            <a:spLocks noGrp="1"/>
          </p:cNvSpPr>
          <p:nvPr>
            <p:ph type="ctrTitle"/>
          </p:nvPr>
        </p:nvSpPr>
        <p:spPr/>
        <p:txBody>
          <a:bodyPr/>
          <a:lstStyle/>
          <a:p>
            <a:endParaRPr lang="en-US"/>
          </a:p>
        </p:txBody>
      </p:sp>
      <p:sp>
        <p:nvSpPr>
          <p:cNvPr id="3" name="Content Placeholder 2">
            <a:extLst>
              <a:ext uri="{FF2B5EF4-FFF2-40B4-BE49-F238E27FC236}">
                <a16:creationId xmlns:a16="http://schemas.microsoft.com/office/drawing/2014/main" id="{BFC6F9FF-0E92-4D28-203F-9BB6EDA97CF0}"/>
              </a:ext>
            </a:extLst>
          </p:cNvPr>
          <p:cNvSpPr>
            <a:spLocks noGrp="1"/>
          </p:cNvSpPr>
          <p:nvPr>
            <p:ph type="subTitle" idx="1"/>
          </p:nvPr>
        </p:nvSpPr>
        <p:spPr/>
        <p:txBody>
          <a:bodyPr>
            <a:normAutofit fontScale="55000" lnSpcReduction="20000"/>
          </a:bodyPr>
          <a:lstStyle/>
          <a:p>
            <a:r>
              <a:rPr lang="en-US" sz="7200" dirty="0"/>
              <a:t>Introduction</a:t>
            </a:r>
            <a:r>
              <a:rPr lang="en-US" dirty="0"/>
              <a:t> </a:t>
            </a:r>
          </a:p>
        </p:txBody>
      </p:sp>
    </p:spTree>
    <p:extLst>
      <p:ext uri="{BB962C8B-B14F-4D97-AF65-F5344CB8AC3E}">
        <p14:creationId xmlns:p14="http://schemas.microsoft.com/office/powerpoint/2010/main" val="340896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87474"/>
            <a:ext cx="7989752" cy="1083329"/>
          </a:xfrm>
        </p:spPr>
        <p:txBody>
          <a:bodyPr>
            <a:normAutofit/>
          </a:bodyPr>
          <a:lstStyle/>
          <a:p>
            <a:r>
              <a:rPr lang="en-GB" dirty="0"/>
              <a:t>Drainage with cauterisation/ablation using electrocoagulation</a:t>
            </a:r>
          </a:p>
        </p:txBody>
      </p:sp>
      <p:sp>
        <p:nvSpPr>
          <p:cNvPr id="3" name="Content Placeholder 2"/>
          <p:cNvSpPr>
            <a:spLocks noGrp="1"/>
          </p:cNvSpPr>
          <p:nvPr>
            <p:ph idx="1"/>
          </p:nvPr>
        </p:nvSpPr>
        <p:spPr>
          <a:xfrm>
            <a:off x="581192" y="2108743"/>
            <a:ext cx="7989752" cy="4061783"/>
          </a:xfrm>
        </p:spPr>
        <p:txBody>
          <a:bodyPr>
            <a:normAutofit fontScale="25000" lnSpcReduction="20000"/>
          </a:bodyPr>
          <a:lstStyle/>
          <a:p>
            <a:r>
              <a:rPr lang="en-GB" sz="8000" dirty="0"/>
              <a:t>Cyst drainage </a:t>
            </a:r>
            <a:r>
              <a:rPr lang="en-US" sz="8000" dirty="0"/>
              <a:t>where the cyst is aspirated </a:t>
            </a:r>
            <a:r>
              <a:rPr lang="en-US" sz="8000" dirty="0" err="1"/>
              <a:t>laparoscopically</a:t>
            </a:r>
            <a:r>
              <a:rPr lang="en-US" sz="8000" dirty="0"/>
              <a:t> or through a </a:t>
            </a:r>
            <a:r>
              <a:rPr lang="en-US" sz="8000" dirty="0" err="1"/>
              <a:t>transvaginal</a:t>
            </a:r>
            <a:r>
              <a:rPr lang="en-US" sz="8000" dirty="0"/>
              <a:t> needle under ultrasound guidance. </a:t>
            </a:r>
            <a:r>
              <a:rPr lang="en-GB" sz="8000" dirty="0"/>
              <a:t>However, isolated cyst aspiration is rarely used due to high recurrence rates, which can be nearly 100%.</a:t>
            </a:r>
          </a:p>
          <a:p>
            <a:r>
              <a:rPr lang="en-GB" sz="8000" dirty="0"/>
              <a:t> The laparoscopic method is </a:t>
            </a:r>
            <a:r>
              <a:rPr lang="en-US" sz="8000" dirty="0"/>
              <a:t>preferred</a:t>
            </a:r>
            <a:r>
              <a:rPr lang="en-GB" sz="8000" dirty="0"/>
              <a:t> as it allows for tissue biopsy and targeted electrocoagulation </a:t>
            </a:r>
            <a:r>
              <a:rPr lang="en-US" sz="8000" dirty="0"/>
              <a:t>on</a:t>
            </a:r>
            <a:r>
              <a:rPr lang="en-GB" sz="8000" dirty="0"/>
              <a:t> the cyst wall, aiming to preserve ovarian function while minimizing thermal </a:t>
            </a:r>
            <a:r>
              <a:rPr lang="en-US" sz="8000" dirty="0" err="1"/>
              <a:t>truama</a:t>
            </a:r>
            <a:r>
              <a:rPr lang="en-GB" sz="8000" dirty="0"/>
              <a:t> to surrounding tissue.</a:t>
            </a:r>
            <a:endParaRPr lang="en-US" sz="8000" dirty="0"/>
          </a:p>
          <a:p>
            <a:r>
              <a:rPr lang="en-GB" sz="8000" dirty="0"/>
              <a:t> However, </a:t>
            </a:r>
            <a:r>
              <a:rPr lang="en-US" sz="8000" dirty="0"/>
              <a:t>simple coagulation would result in the persistence of ectopic endometrium and an increase in the chance of cyst recurrence.</a:t>
            </a:r>
          </a:p>
          <a:p>
            <a:r>
              <a:rPr lang="en-US" sz="8000" dirty="0"/>
              <a:t>Bipolar energy results in less thermal spread and a setting of 20–30 W is commonly used</a:t>
            </a:r>
            <a:r>
              <a:rPr lang="ar-SA" sz="8000" dirty="0"/>
              <a:t> .</a:t>
            </a:r>
          </a:p>
          <a:p>
            <a:r>
              <a:rPr lang="en-GB" sz="8000" dirty="0"/>
              <a:t> Due to the high risk of cyst and symptom recurrence, this technique is not </a:t>
            </a:r>
            <a:r>
              <a:rPr lang="en-US" sz="8000" dirty="0"/>
              <a:t>frequently used</a:t>
            </a:r>
            <a:r>
              <a:rPr lang="en-GB" sz="8000" dirty="0"/>
              <a:t> for endometriosis-</a:t>
            </a:r>
            <a:r>
              <a:rPr lang="en-US" sz="8000" dirty="0"/>
              <a:t>associated</a:t>
            </a:r>
            <a:r>
              <a:rPr lang="en-GB" sz="8000" dirty="0"/>
              <a:t> pain and is often combined with postoperative hormonal treatment.</a:t>
            </a:r>
          </a:p>
          <a:p>
            <a:pPr marL="0" indent="0">
              <a:buNone/>
            </a:pPr>
            <a:endParaRPr lang="en-GB" dirty="0"/>
          </a:p>
        </p:txBody>
      </p:sp>
    </p:spTree>
    <p:extLst>
      <p:ext uri="{BB962C8B-B14F-4D97-AF65-F5344CB8AC3E}">
        <p14:creationId xmlns:p14="http://schemas.microsoft.com/office/powerpoint/2010/main" val="1955967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Drainage with cauterisation/ablation using CO2 laser</a:t>
            </a:r>
          </a:p>
        </p:txBody>
      </p:sp>
      <p:sp>
        <p:nvSpPr>
          <p:cNvPr id="3" name="Content Placeholder 2"/>
          <p:cNvSpPr>
            <a:spLocks noGrp="1"/>
          </p:cNvSpPr>
          <p:nvPr>
            <p:ph idx="1"/>
          </p:nvPr>
        </p:nvSpPr>
        <p:spPr>
          <a:xfrm>
            <a:off x="581192" y="2317522"/>
            <a:ext cx="7989752" cy="4009773"/>
          </a:xfrm>
        </p:spPr>
        <p:txBody>
          <a:bodyPr>
            <a:noAutofit/>
          </a:bodyPr>
          <a:lstStyle/>
          <a:p>
            <a:r>
              <a:rPr lang="en-GB" sz="2000" dirty="0"/>
              <a:t>The CO2 laser is increasingly used in </a:t>
            </a:r>
            <a:r>
              <a:rPr lang="en-GB" sz="2000" dirty="0" err="1"/>
              <a:t>gynecology</a:t>
            </a:r>
            <a:r>
              <a:rPr lang="en-GB" sz="2000" dirty="0"/>
              <a:t> due to its advantages over other energy modalities, including precise vaporization of pathological tissue with minimal thermal </a:t>
            </a:r>
            <a:r>
              <a:rPr lang="en-US" sz="2000" dirty="0"/>
              <a:t>spread </a:t>
            </a:r>
            <a:r>
              <a:rPr lang="en-GB" sz="2000" dirty="0"/>
              <a:t>to surrounding healthy tissue. </a:t>
            </a:r>
          </a:p>
          <a:p>
            <a:r>
              <a:rPr lang="en-GB" sz="2000" dirty="0"/>
              <a:t>The procedure involves opening, draining, and irrigating the cyst, followed by a biopsy and vaporization of the cyst's inner lining with the CO2 laser.</a:t>
            </a:r>
            <a:endParaRPr lang="en-US" sz="2000" dirty="0"/>
          </a:p>
          <a:p>
            <a:r>
              <a:rPr lang="en-GB" sz="2000" dirty="0"/>
              <a:t>CO2 laser experienced a significant increase in </a:t>
            </a:r>
            <a:r>
              <a:rPr lang="en-GB" sz="2000" dirty="0" err="1"/>
              <a:t>antral</a:t>
            </a:r>
            <a:r>
              <a:rPr lang="en-GB" sz="2000" dirty="0"/>
              <a:t> follicle count (AFC) </a:t>
            </a:r>
            <a:r>
              <a:rPr lang="en-US" sz="2000" dirty="0"/>
              <a:t>with no observed decrease in serum AMH</a:t>
            </a:r>
            <a:r>
              <a:rPr lang="ar-SA" sz="2000" dirty="0"/>
              <a:t> </a:t>
            </a:r>
            <a:r>
              <a:rPr lang="en-US" sz="2000" dirty="0"/>
              <a:t>levels</a:t>
            </a:r>
            <a:r>
              <a:rPr lang="en-GB" sz="2000" dirty="0"/>
              <a:t>, unlike those</a:t>
            </a:r>
            <a:r>
              <a:rPr lang="ar-SA" sz="2000" dirty="0"/>
              <a:t> </a:t>
            </a:r>
            <a:r>
              <a:rPr lang="en-GB" sz="2000" dirty="0"/>
              <a:t>who underwent cystectomy, which resulted in reductions in both parameters. </a:t>
            </a:r>
            <a:endParaRPr lang="en-US" sz="2000" dirty="0"/>
          </a:p>
          <a:p>
            <a:r>
              <a:rPr lang="en-US" sz="2000" dirty="0"/>
              <a:t>Despite both methods leading to similar pregnancy rates, the CO₂ laser technique is recognized for being simple, reproducible, and potentially requiring less surgical experience. </a:t>
            </a:r>
            <a:endParaRPr lang="en-GB" sz="2000" dirty="0"/>
          </a:p>
        </p:txBody>
      </p:sp>
    </p:spTree>
    <p:extLst>
      <p:ext uri="{BB962C8B-B14F-4D97-AF65-F5344CB8AC3E}">
        <p14:creationId xmlns:p14="http://schemas.microsoft.com/office/powerpoint/2010/main" val="4136516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Drainage with cauterisation/ablation using </a:t>
            </a:r>
            <a:r>
              <a:rPr lang="en-GB" dirty="0" err="1"/>
              <a:t>PlasmaJet</a:t>
            </a:r>
            <a:endParaRPr lang="en-GB" dirty="0"/>
          </a:p>
        </p:txBody>
      </p:sp>
      <p:sp>
        <p:nvSpPr>
          <p:cNvPr id="3" name="Content Placeholder 2"/>
          <p:cNvSpPr>
            <a:spLocks noGrp="1"/>
          </p:cNvSpPr>
          <p:nvPr>
            <p:ph idx="1"/>
          </p:nvPr>
        </p:nvSpPr>
        <p:spPr/>
        <p:txBody>
          <a:bodyPr>
            <a:normAutofit/>
          </a:bodyPr>
          <a:lstStyle/>
          <a:p>
            <a:r>
              <a:rPr lang="en-GB" sz="2400" dirty="0"/>
              <a:t>Although there is a lack of published data regarding the isolated use of the advanced energy device </a:t>
            </a:r>
            <a:r>
              <a:rPr lang="en-GB" sz="2400" dirty="0" err="1"/>
              <a:t>PlasmaJet</a:t>
            </a:r>
            <a:r>
              <a:rPr lang="en-GB" sz="2400" dirty="0"/>
              <a:t> for the surgical management of ovarian endometriosis, the lack of lateral thermal spread around the jet of plasma that makes the dissection safe and precise, as well as the ablative property, means it offers a possible alternative to cystectomy. </a:t>
            </a:r>
          </a:p>
        </p:txBody>
      </p:sp>
    </p:spTree>
    <p:extLst>
      <p:ext uri="{BB962C8B-B14F-4D97-AF65-F5344CB8AC3E}">
        <p14:creationId xmlns:p14="http://schemas.microsoft.com/office/powerpoint/2010/main" val="3622219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Alcohol </a:t>
            </a:r>
            <a:r>
              <a:rPr lang="en-GB" dirty="0" err="1"/>
              <a:t>sclerotherapy</a:t>
            </a:r>
            <a:endParaRPr lang="en-GB" dirty="0"/>
          </a:p>
        </p:txBody>
      </p:sp>
      <p:sp>
        <p:nvSpPr>
          <p:cNvPr id="3" name="Content Placeholder 2"/>
          <p:cNvSpPr>
            <a:spLocks noGrp="1"/>
          </p:cNvSpPr>
          <p:nvPr>
            <p:ph idx="1"/>
          </p:nvPr>
        </p:nvSpPr>
        <p:spPr>
          <a:xfrm>
            <a:off x="457200" y="2161940"/>
            <a:ext cx="8229600" cy="4525963"/>
          </a:xfrm>
        </p:spPr>
        <p:txBody>
          <a:bodyPr>
            <a:normAutofit lnSpcReduction="10000"/>
          </a:bodyPr>
          <a:lstStyle/>
          <a:p>
            <a:r>
              <a:rPr lang="en-GB" dirty="0"/>
              <a:t>Cyst drainage can be enhanced through </a:t>
            </a:r>
            <a:r>
              <a:rPr lang="en-GB" dirty="0" err="1"/>
              <a:t>sclerotherapy</a:t>
            </a:r>
            <a:r>
              <a:rPr lang="en-GB" dirty="0"/>
              <a:t>, which involves injecting a </a:t>
            </a:r>
            <a:r>
              <a:rPr lang="en-GB" dirty="0" err="1"/>
              <a:t>sclerosing</a:t>
            </a:r>
            <a:r>
              <a:rPr lang="en-GB" dirty="0"/>
              <a:t> agent (such as methotrexate, tetracycline, or ethanol) into the cyst cavity after laparoscopic or </a:t>
            </a:r>
            <a:r>
              <a:rPr lang="en-GB" dirty="0" err="1"/>
              <a:t>transvaginal</a:t>
            </a:r>
            <a:r>
              <a:rPr lang="en-GB" dirty="0"/>
              <a:t> drainage. This process aims to disrupt the cyst's epithelial lining, induce inflammation, and promote fibrosis, leading to cyst obliteration. A systematic review reported </a:t>
            </a:r>
            <a:r>
              <a:rPr lang="en-GB" dirty="0" err="1"/>
              <a:t>endometrioma</a:t>
            </a:r>
            <a:r>
              <a:rPr lang="en-GB" dirty="0"/>
              <a:t> recurrence rates from 0% to 62.5%, noting a higher risk of recurrence with ethanol lavage compared to ethanol retention.</a:t>
            </a:r>
          </a:p>
          <a:p>
            <a:pPr marL="0" indent="0">
              <a:buNone/>
            </a:pPr>
            <a:endParaRPr lang="en-GB" dirty="0"/>
          </a:p>
          <a:p>
            <a:r>
              <a:rPr lang="en-GB" dirty="0"/>
              <a:t>The typical </a:t>
            </a:r>
            <a:r>
              <a:rPr lang="en-GB" dirty="0" err="1"/>
              <a:t>sclerotherapy</a:t>
            </a:r>
            <a:r>
              <a:rPr lang="en-GB" dirty="0"/>
              <a:t> procedure uses 100% sterile ethanol, ideally filling two-thirds of the cyst volume, up to 100 ml. After a 15-minute retention period, the ethanol is evacuated, and the cavity is irrigated with saline. </a:t>
            </a:r>
          </a:p>
          <a:p>
            <a:pPr marL="0" indent="0">
              <a:buNone/>
            </a:pPr>
            <a:endParaRPr lang="en-GB" dirty="0"/>
          </a:p>
          <a:p>
            <a:r>
              <a:rPr lang="en-GB" dirty="0"/>
              <a:t>alcohol </a:t>
            </a:r>
            <a:r>
              <a:rPr lang="en-GB" dirty="0" err="1"/>
              <a:t>sclerotherapy</a:t>
            </a:r>
            <a:r>
              <a:rPr lang="en-GB" dirty="0"/>
              <a:t> preserves fertility better than cystectomy, leading to significant increases in serum </a:t>
            </a:r>
            <a:r>
              <a:rPr lang="en-GB" dirty="0" err="1"/>
              <a:t>estradiol</a:t>
            </a:r>
            <a:r>
              <a:rPr lang="en-GB" dirty="0"/>
              <a:t>, post-operative AFC levels, and spontaneous pregnancy rates.</a:t>
            </a:r>
          </a:p>
          <a:p>
            <a:endParaRPr lang="en-GB" dirty="0"/>
          </a:p>
        </p:txBody>
      </p:sp>
    </p:spTree>
    <p:extLst>
      <p:ext uri="{BB962C8B-B14F-4D97-AF65-F5344CB8AC3E}">
        <p14:creationId xmlns:p14="http://schemas.microsoft.com/office/powerpoint/2010/main" val="4270143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Combined approach</a:t>
            </a:r>
          </a:p>
        </p:txBody>
      </p:sp>
      <p:sp>
        <p:nvSpPr>
          <p:cNvPr id="3" name="Content Placeholder 2"/>
          <p:cNvSpPr>
            <a:spLocks noGrp="1"/>
          </p:cNvSpPr>
          <p:nvPr>
            <p:ph idx="1"/>
          </p:nvPr>
        </p:nvSpPr>
        <p:spPr>
          <a:xfrm>
            <a:off x="215516" y="2003457"/>
            <a:ext cx="8712968" cy="4525963"/>
          </a:xfrm>
        </p:spPr>
        <p:txBody>
          <a:bodyPr>
            <a:noAutofit/>
          </a:bodyPr>
          <a:lstStyle/>
          <a:p>
            <a:pPr marL="0" indent="0">
              <a:buNone/>
            </a:pPr>
            <a:r>
              <a:rPr lang="en-US" sz="1600" dirty="0"/>
              <a:t> </a:t>
            </a:r>
            <a:r>
              <a:rPr lang="en-US" sz="1600" b="1" dirty="0"/>
              <a:t> 1) </a:t>
            </a:r>
            <a:r>
              <a:rPr lang="en-GB" sz="1600" b="1" dirty="0"/>
              <a:t>three-stage surgical process:</a:t>
            </a:r>
          </a:p>
          <a:p>
            <a:r>
              <a:rPr lang="en-GB" sz="1600" b="1" dirty="0"/>
              <a:t>Initial Laparoscopy:</a:t>
            </a:r>
            <a:r>
              <a:rPr lang="en-GB" sz="1600" dirty="0"/>
              <a:t>  Cyst content drainage, irrigation, and a cyst wall biopsy.</a:t>
            </a:r>
          </a:p>
          <a:p>
            <a:r>
              <a:rPr lang="en-GB" sz="1600" b="1" dirty="0" err="1"/>
              <a:t>GnRH</a:t>
            </a:r>
            <a:r>
              <a:rPr lang="en-GB" sz="1600" b="1" dirty="0"/>
              <a:t> Agonist Treatment:</a:t>
            </a:r>
            <a:r>
              <a:rPr lang="en-GB" sz="1600" dirty="0"/>
              <a:t>  Administered for three months to reduce cyst size, stromal vascularization, and mitotic activity of </a:t>
            </a:r>
            <a:r>
              <a:rPr lang="en-GB" sz="1600" dirty="0" err="1"/>
              <a:t>endometriotic</a:t>
            </a:r>
            <a:r>
              <a:rPr lang="en-GB" sz="1600" dirty="0"/>
              <a:t> glands.</a:t>
            </a:r>
          </a:p>
          <a:p>
            <a:r>
              <a:rPr lang="en-GB" sz="1600" b="1" dirty="0"/>
              <a:t>Second Laparoscopy: </a:t>
            </a:r>
            <a:r>
              <a:rPr lang="en-GB" sz="1600" dirty="0"/>
              <a:t> Conducted 12 weeks later to vaporize the cyst's inner wall using a CO2 laser.</a:t>
            </a:r>
          </a:p>
          <a:p>
            <a:r>
              <a:rPr lang="en-GB" sz="1600" dirty="0"/>
              <a:t>This study found a significantly higher </a:t>
            </a:r>
            <a:r>
              <a:rPr lang="en-GB" sz="1600" dirty="0" err="1"/>
              <a:t>antral</a:t>
            </a:r>
            <a:r>
              <a:rPr lang="en-GB" sz="1600" dirty="0"/>
              <a:t> follicle count (AFC) in patients undergoing this three-step procedure compared to a single cystectomy, with similar AMH levels observed at </a:t>
            </a:r>
            <a:r>
              <a:rPr lang="en-US" sz="1600" dirty="0"/>
              <a:t>6</a:t>
            </a:r>
            <a:r>
              <a:rPr lang="en-GB" sz="1600" dirty="0"/>
              <a:t> and </a:t>
            </a:r>
            <a:r>
              <a:rPr lang="en-US" sz="1600" dirty="0"/>
              <a:t>12</a:t>
            </a:r>
            <a:r>
              <a:rPr lang="en-GB" sz="1600" dirty="0"/>
              <a:t> months post-op. However, this approach requires two surgeries and a treatment duration exceeding </a:t>
            </a:r>
            <a:r>
              <a:rPr lang="en-US" sz="1600" dirty="0"/>
              <a:t>12</a:t>
            </a:r>
            <a:r>
              <a:rPr lang="en-GB" sz="1600" dirty="0"/>
              <a:t> weeks, potentially delaying conception attempts for reproductive-age patients.</a:t>
            </a:r>
          </a:p>
          <a:p>
            <a:pPr marL="0" indent="0">
              <a:buNone/>
            </a:pPr>
            <a:r>
              <a:rPr lang="en-US" sz="1600" b="1" dirty="0"/>
              <a:t>2)</a:t>
            </a:r>
            <a:r>
              <a:rPr lang="en-GB" sz="1600" b="1" dirty="0"/>
              <a:t>technique</a:t>
            </a:r>
            <a:r>
              <a:rPr lang="en-GB" sz="1600" dirty="0"/>
              <a:t> </a:t>
            </a:r>
            <a:r>
              <a:rPr lang="en-GB" sz="1600" b="1" dirty="0"/>
              <a:t>combines</a:t>
            </a:r>
            <a:r>
              <a:rPr lang="en-GB" sz="1600" dirty="0"/>
              <a:t> </a:t>
            </a:r>
            <a:r>
              <a:rPr lang="en-GB" sz="1600" b="1" dirty="0"/>
              <a:t>excisional (cystectomy) and ablative methods</a:t>
            </a:r>
            <a:endParaRPr lang="en-US" sz="1600" b="1" dirty="0"/>
          </a:p>
          <a:p>
            <a:pPr marL="0" indent="0">
              <a:buNone/>
            </a:pPr>
            <a:r>
              <a:rPr lang="en-GB" sz="1600" dirty="0"/>
              <a:t> where a partial cystectomy is performed initially, followed by CO2 laser vaporization if bleeding occurs or the cleavage plane is unclear. This combined technique reportedly leads to high spontaneous pregnancy rates (40% after </a:t>
            </a:r>
            <a:r>
              <a:rPr lang="en-US" sz="1600" dirty="0"/>
              <a:t>8</a:t>
            </a:r>
            <a:r>
              <a:rPr lang="en-GB" sz="1600" dirty="0"/>
              <a:t> months) and low recurrence rates (&lt;2%)</a:t>
            </a:r>
            <a:r>
              <a:rPr lang="en-US" sz="1600" dirty="0"/>
              <a:t>.</a:t>
            </a:r>
            <a:endParaRPr lang="en-GB" sz="1600" dirty="0"/>
          </a:p>
        </p:txBody>
      </p:sp>
    </p:spTree>
    <p:extLst>
      <p:ext uri="{BB962C8B-B14F-4D97-AF65-F5344CB8AC3E}">
        <p14:creationId xmlns:p14="http://schemas.microsoft.com/office/powerpoint/2010/main" val="28412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9F4BE3-D574-9564-A1FE-BE476E82A4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772" y="1049978"/>
            <a:ext cx="7320831" cy="5395935"/>
          </a:xfrm>
          <a:prstGeom prst="rect">
            <a:avLst/>
          </a:prstGeom>
        </p:spPr>
      </p:pic>
    </p:spTree>
    <p:extLst>
      <p:ext uri="{BB962C8B-B14F-4D97-AF65-F5344CB8AC3E}">
        <p14:creationId xmlns:p14="http://schemas.microsoft.com/office/powerpoint/2010/main" val="20528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Oophorectomy</a:t>
            </a:r>
          </a:p>
        </p:txBody>
      </p:sp>
      <p:sp>
        <p:nvSpPr>
          <p:cNvPr id="3" name="Content Placeholder 2"/>
          <p:cNvSpPr>
            <a:spLocks noGrp="1"/>
          </p:cNvSpPr>
          <p:nvPr>
            <p:ph idx="1"/>
          </p:nvPr>
        </p:nvSpPr>
        <p:spPr>
          <a:xfrm>
            <a:off x="456326" y="2539731"/>
            <a:ext cx="7989752" cy="3630795"/>
          </a:xfrm>
        </p:spPr>
        <p:txBody>
          <a:bodyPr>
            <a:noAutofit/>
          </a:bodyPr>
          <a:lstStyle/>
          <a:p>
            <a:r>
              <a:rPr lang="en-GB" dirty="0"/>
              <a:t>Planned oophorectomy may be chosen in certain situations, such as upon atypical appearances on imaging, recurrent </a:t>
            </a:r>
            <a:r>
              <a:rPr lang="en-GB" dirty="0" err="1"/>
              <a:t>endometriomas</a:t>
            </a:r>
            <a:r>
              <a:rPr lang="en-GB" dirty="0"/>
              <a:t> or when there are no further fertility plans. An advantage of this approach is to eliminate recurrence in the same ovary, especially if there has been recurrence on one or more occasion and possible reduction in the risk of ovarian cancer.</a:t>
            </a:r>
          </a:p>
          <a:p>
            <a:r>
              <a:rPr lang="en-GB" dirty="0"/>
              <a:t> There are no data on its impact on pain improvement compared with conservative surgery. Ovarian </a:t>
            </a:r>
            <a:r>
              <a:rPr lang="en-GB" dirty="0" err="1"/>
              <a:t>endometrioma</a:t>
            </a:r>
            <a:r>
              <a:rPr lang="en-GB" dirty="0"/>
              <a:t> surgery carries a small risk of unplanned oophorectomy. </a:t>
            </a:r>
          </a:p>
          <a:p>
            <a:r>
              <a:rPr lang="en-GB" dirty="0"/>
              <a:t>The ESHRE guidelines emphasise the importance of preoperative counselling for women with endometriosis, including the risk of a decrease in ovarian reserve and, particularly for patients with a history of ovarian surgery, possible loss of the entire ovary.</a:t>
            </a:r>
          </a:p>
        </p:txBody>
      </p:sp>
    </p:spTree>
    <p:extLst>
      <p:ext uri="{BB962C8B-B14F-4D97-AF65-F5344CB8AC3E}">
        <p14:creationId xmlns:p14="http://schemas.microsoft.com/office/powerpoint/2010/main" val="2250799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Haemostatic techniques</a:t>
            </a:r>
          </a:p>
        </p:txBody>
      </p:sp>
      <p:sp>
        <p:nvSpPr>
          <p:cNvPr id="3" name="Content Placeholder 2"/>
          <p:cNvSpPr>
            <a:spLocks noGrp="1"/>
          </p:cNvSpPr>
          <p:nvPr>
            <p:ph idx="1"/>
          </p:nvPr>
        </p:nvSpPr>
        <p:spPr>
          <a:xfrm>
            <a:off x="465932" y="2429709"/>
            <a:ext cx="7989752" cy="3630795"/>
          </a:xfrm>
        </p:spPr>
        <p:txBody>
          <a:bodyPr>
            <a:normAutofit fontScale="92500" lnSpcReduction="10000"/>
          </a:bodyPr>
          <a:lstStyle/>
          <a:p>
            <a:r>
              <a:rPr lang="ar-SA" dirty="0"/>
              <a:t>Following cystectomy, haemostasis can be achieved using diathermy, suturing or a haemostatic matrix.</a:t>
            </a:r>
            <a:r>
              <a:rPr lang="en-GB" dirty="0"/>
              <a:t> </a:t>
            </a:r>
            <a:endParaRPr lang="ar-SA" dirty="0"/>
          </a:p>
          <a:p>
            <a:r>
              <a:rPr lang="ar-SA" dirty="0"/>
              <a:t> A recent systematic review of 10 RCTs reported that non-thermal techniques were more preservative to ovarian function. More specifically, it highlighted that laparoscopic suturing was superior to bipolar coagulation when comparing both AMH and AFC, with the use of haemostatic matrix ranking second.</a:t>
            </a:r>
            <a:endParaRPr lang="en-GB" dirty="0"/>
          </a:p>
          <a:p>
            <a:r>
              <a:rPr lang="en-GB" dirty="0"/>
              <a:t>Most studies used continuous monofilament sutures with knots; however, </a:t>
            </a:r>
            <a:r>
              <a:rPr lang="ar-SA" dirty="0"/>
              <a:t>In one small RCT with short follow-up, barbed monofilament sutures were tried, showing no significant difference in post-op AMH levels compared to regular sutures. However, barbed sutures carry a risk of intestinal blockage, so precautions are advised</a:t>
            </a:r>
            <a:endParaRPr lang="en-GB" dirty="0"/>
          </a:p>
          <a:p>
            <a:r>
              <a:rPr lang="ar-SA" dirty="0"/>
              <a:t>An RCT also found that oxidized regenerated cellulose (Surgicel) reduced recurrence risk after cystectomy or endometrioma drainage.</a:t>
            </a:r>
            <a:endParaRPr lang="en-GB" dirty="0"/>
          </a:p>
          <a:p>
            <a:endParaRPr lang="en-GB" dirty="0"/>
          </a:p>
        </p:txBody>
      </p:sp>
    </p:spTree>
    <p:extLst>
      <p:ext uri="{BB962C8B-B14F-4D97-AF65-F5344CB8AC3E}">
        <p14:creationId xmlns:p14="http://schemas.microsoft.com/office/powerpoint/2010/main" val="1230931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4443933" y="794017"/>
            <a:ext cx="4352765" cy="5824138"/>
          </a:xfrm>
        </p:spPr>
      </p:pic>
      <p:pic>
        <p:nvPicPr>
          <p:cNvPr id="2" name="Picture 1">
            <a:extLst>
              <a:ext uri="{FF2B5EF4-FFF2-40B4-BE49-F238E27FC236}">
                <a16:creationId xmlns:a16="http://schemas.microsoft.com/office/drawing/2014/main" id="{3CDCD9FB-E710-35F5-8BD7-139F116017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411" y="1263713"/>
            <a:ext cx="3159996" cy="2002001"/>
          </a:xfrm>
          <a:prstGeom prst="rect">
            <a:avLst/>
          </a:prstGeom>
        </p:spPr>
      </p:pic>
      <p:sp>
        <p:nvSpPr>
          <p:cNvPr id="3" name="TextBox 2">
            <a:extLst>
              <a:ext uri="{FF2B5EF4-FFF2-40B4-BE49-F238E27FC236}">
                <a16:creationId xmlns:a16="http://schemas.microsoft.com/office/drawing/2014/main" id="{F75D0DF6-C337-E871-18E0-4DF5D68A9B16}"/>
              </a:ext>
            </a:extLst>
          </p:cNvPr>
          <p:cNvSpPr txBox="1"/>
          <p:nvPr/>
        </p:nvSpPr>
        <p:spPr>
          <a:xfrm>
            <a:off x="503906" y="3846499"/>
            <a:ext cx="3392501" cy="369332"/>
          </a:xfrm>
          <a:prstGeom prst="rect">
            <a:avLst/>
          </a:prstGeom>
          <a:noFill/>
        </p:spPr>
        <p:txBody>
          <a:bodyPr wrap="square" rtlCol="0">
            <a:spAutoFit/>
          </a:bodyPr>
          <a:lstStyle/>
          <a:p>
            <a:pPr algn="ctr"/>
            <a:r>
              <a:rPr lang="ar-SA" b="1" dirty="0"/>
              <a:t>Barbed monofilament </a:t>
            </a:r>
            <a:endParaRPr lang="en-US" b="1" dirty="0"/>
          </a:p>
        </p:txBody>
      </p:sp>
    </p:spTree>
    <p:extLst>
      <p:ext uri="{BB962C8B-B14F-4D97-AF65-F5344CB8AC3E}">
        <p14:creationId xmlns:p14="http://schemas.microsoft.com/office/powerpoint/2010/main" val="236439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05DD903-5678-FB95-15FE-458E562A606A}"/>
              </a:ext>
            </a:extLst>
          </p:cNvPr>
          <p:cNvPicPr>
            <a:picLocks noChangeAspect="1"/>
          </p:cNvPicPr>
          <p:nvPr/>
        </p:nvPicPr>
        <p:blipFill>
          <a:blip r:embed="rId2"/>
          <a:stretch>
            <a:fillRect/>
          </a:stretch>
        </p:blipFill>
        <p:spPr>
          <a:xfrm>
            <a:off x="614723" y="1090889"/>
            <a:ext cx="8100252" cy="4691346"/>
          </a:xfrm>
          <a:prstGeom prst="rect">
            <a:avLst/>
          </a:prstGeom>
        </p:spPr>
      </p:pic>
    </p:spTree>
    <p:extLst>
      <p:ext uri="{BB962C8B-B14F-4D97-AF65-F5344CB8AC3E}">
        <p14:creationId xmlns:p14="http://schemas.microsoft.com/office/powerpoint/2010/main" val="396436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49B24CE6-9E7D-A0B9-7FAA-0E62CB48AF90}"/>
              </a:ext>
            </a:extLst>
          </p:cNvPr>
          <p:cNvSpPr>
            <a:spLocks noGrp="1"/>
          </p:cNvSpPr>
          <p:nvPr>
            <p:ph idx="4294967295"/>
          </p:nvPr>
        </p:nvSpPr>
        <p:spPr>
          <a:xfrm>
            <a:off x="249732" y="1401229"/>
            <a:ext cx="8606117" cy="3695846"/>
          </a:xfrm>
          <a:prstGeom prst="rect">
            <a:avLst/>
          </a:prstGeom>
        </p:spPr>
        <p:txBody>
          <a:bodyPr vert="horz" lIns="91440" tIns="45720" rIns="91440" bIns="45720" rtlCol="0" anchor="ctr">
            <a:normAutofit fontScale="92500" lnSpcReduction="2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GB" dirty="0"/>
              <a:t>Endometriosis is a common hormonally drive inflammatory condition with a prevalence of 6–10% in women of reproductive age.</a:t>
            </a:r>
          </a:p>
          <a:p>
            <a:r>
              <a:rPr lang="en-GB" dirty="0"/>
              <a:t>Moreover, 30–50% of women with endometriosis can present with subfertility.</a:t>
            </a:r>
          </a:p>
          <a:p>
            <a:r>
              <a:rPr lang="en-GB" dirty="0"/>
              <a:t> Currently, endometriosis is surgically subdivided into three different entities, which are frequently found together: peritoneal lesions, deep endometriosis and ovarian endometriotic cysts (endometriomas).</a:t>
            </a:r>
          </a:p>
          <a:p>
            <a:r>
              <a:rPr lang="en-GB" dirty="0"/>
              <a:t>Surgical management of ovarian endometriosis can be effective in treating endometriosis-associated pelvic pain and infertility but can also have a detrimental effect on the ovarian reserve and is associated with significant recurrence rates,</a:t>
            </a:r>
          </a:p>
          <a:p>
            <a:endParaRPr lang="en-GB" dirty="0"/>
          </a:p>
          <a:p>
            <a:r>
              <a:rPr lang="en-GB" b="1" dirty="0"/>
              <a:t>This article aims to summarise the evidence behind each surgical technique aimed at treating ovarian endometriosis and their effect on the treatment of pelvic pain, impact on ovarian reserve and association with recurrence rates.</a:t>
            </a:r>
            <a:endParaRPr lang="en-US" b="1" dirty="0"/>
          </a:p>
        </p:txBody>
      </p:sp>
    </p:spTree>
    <p:extLst>
      <p:ext uri="{BB962C8B-B14F-4D97-AF65-F5344CB8AC3E}">
        <p14:creationId xmlns:p14="http://schemas.microsoft.com/office/powerpoint/2010/main" val="371777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E4335B-340C-C521-64C8-5EA34EE9EDC1}"/>
              </a:ext>
            </a:extLst>
          </p:cNvPr>
          <p:cNvSpPr txBox="1">
            <a:spLocks/>
          </p:cNvSpPr>
          <p:nvPr/>
        </p:nvSpPr>
        <p:spPr>
          <a:xfrm>
            <a:off x="1591989" y="-52335"/>
            <a:ext cx="6779651" cy="2383157"/>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endParaRPr lang="en-US" dirty="0"/>
          </a:p>
        </p:txBody>
      </p:sp>
      <p:sp>
        <p:nvSpPr>
          <p:cNvPr id="7" name="Subtitle 6">
            <a:extLst>
              <a:ext uri="{FF2B5EF4-FFF2-40B4-BE49-F238E27FC236}">
                <a16:creationId xmlns:a16="http://schemas.microsoft.com/office/drawing/2014/main" id="{6028AD15-A038-48FC-93E9-F7A901CF38C8}"/>
              </a:ext>
            </a:extLst>
          </p:cNvPr>
          <p:cNvSpPr>
            <a:spLocks noGrp="1"/>
          </p:cNvSpPr>
          <p:nvPr>
            <p:ph type="subTitle" idx="1"/>
          </p:nvPr>
        </p:nvSpPr>
        <p:spPr>
          <a:xfrm>
            <a:off x="577124" y="2380183"/>
            <a:ext cx="7989752" cy="590321"/>
          </a:xfrm>
        </p:spPr>
        <p:txBody>
          <a:bodyPr>
            <a:noAutofit/>
          </a:bodyPr>
          <a:lstStyle/>
          <a:p>
            <a:r>
              <a:rPr lang="en-US" sz="4000" dirty="0"/>
              <a:t>Patient selection </a:t>
            </a:r>
          </a:p>
        </p:txBody>
      </p:sp>
    </p:spTree>
    <p:extLst>
      <p:ext uri="{BB962C8B-B14F-4D97-AF65-F5344CB8AC3E}">
        <p14:creationId xmlns:p14="http://schemas.microsoft.com/office/powerpoint/2010/main" val="167417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0202D18E-40FF-8821-3775-0BE16923C2CD}"/>
              </a:ext>
            </a:extLst>
          </p:cNvPr>
          <p:cNvSpPr>
            <a:spLocks noGrp="1"/>
          </p:cNvSpPr>
          <p:nvPr/>
        </p:nvSpPr>
        <p:spPr>
          <a:xfrm>
            <a:off x="398289" y="1354097"/>
            <a:ext cx="8579224" cy="3941482"/>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800" b="1" dirty="0"/>
              <a:t>Prior to being offered surgery to treat ovarian endometriosis, the patients should be categorised according to their clinical history, symptoms and fertility status, bearing in mind that some recommendations might overlap between groups:</a:t>
            </a:r>
          </a:p>
          <a:p>
            <a:pPr marL="0" indent="0">
              <a:buNone/>
            </a:pPr>
            <a:r>
              <a:rPr lang="en-GB" sz="1800" b="1" dirty="0"/>
              <a:t>
1. Symptomatic patient with infertility
2. Asymptomatic patient with infertility
3. Symptomatic patient without current fertility aspirations
4. Symptomatic patient with future fertility aspirations
5. Asymptomatic woman without current fertility aspirations
6. Asymptomatic woman with future fertility aspirations</a:t>
            </a:r>
            <a:endParaRPr lang="en-US" sz="1800" b="1" dirty="0"/>
          </a:p>
        </p:txBody>
      </p:sp>
    </p:spTree>
    <p:extLst>
      <p:ext uri="{BB962C8B-B14F-4D97-AF65-F5344CB8AC3E}">
        <p14:creationId xmlns:p14="http://schemas.microsoft.com/office/powerpoint/2010/main" val="2012382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5869F-7B79-10C6-9681-9C734567FAC4}"/>
              </a:ext>
            </a:extLst>
          </p:cNvPr>
          <p:cNvSpPr>
            <a:spLocks noGrp="1"/>
          </p:cNvSpPr>
          <p:nvPr>
            <p:ph type="title"/>
          </p:nvPr>
        </p:nvSpPr>
        <p:spPr/>
        <p:txBody>
          <a:bodyPr/>
          <a:lstStyle/>
          <a:p>
            <a:r>
              <a:rPr lang="en-GB" dirty="0"/>
              <a:t>Symptomatic patient with infertility</a:t>
            </a:r>
            <a:endParaRPr lang="en-US" dirty="0"/>
          </a:p>
        </p:txBody>
      </p:sp>
      <p:sp>
        <p:nvSpPr>
          <p:cNvPr id="5" name="Content Placeholder 2">
            <a:extLst>
              <a:ext uri="{FF2B5EF4-FFF2-40B4-BE49-F238E27FC236}">
                <a16:creationId xmlns:a16="http://schemas.microsoft.com/office/drawing/2014/main" id="{F09DF272-A872-E171-BA79-F2E337789E65}"/>
              </a:ext>
            </a:extLst>
          </p:cNvPr>
          <p:cNvSpPr>
            <a:spLocks noGrp="1"/>
          </p:cNvSpPr>
          <p:nvPr/>
        </p:nvSpPr>
        <p:spPr>
          <a:xfrm>
            <a:off x="185697" y="1770803"/>
            <a:ext cx="8740589" cy="5005480"/>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400" b="1" dirty="0"/>
              <a:t>Surgical Benefits</a:t>
            </a:r>
            <a:r>
              <a:rPr lang="en-GB" sz="1400" dirty="0"/>
              <a:t>: For symptomatic patients experiencing both pain and infertility, surgery can help manage pain and potentially improve natural conception rates. The goal in surgery is to remove visible endometriotic lesions and restore normal pelvic anatomy while using conservative methods on endometriomas to avoid damaging ovarian tissue.</a:t>
            </a:r>
          </a:p>
          <a:p>
            <a:pPr marL="0" indent="0">
              <a:buNone/>
            </a:pPr>
            <a:r>
              <a:rPr lang="en-GB" sz="1400" b="1" dirty="0"/>
              <a:t>Pregnancy Rates Post-Surgery:</a:t>
            </a:r>
            <a:r>
              <a:rPr lang="en-GB" sz="1400" dirty="0"/>
              <a:t> Research indicates that post-surgery, spontaneous pregnancy rates can range from 30-67%, with an average around 50%.Retrospective studies suggest higher pregnancy rates in women who underwent surgery versus those who did not, especially in cases of rectovaginal endometriosis with or without endometriomas (30.4% and 34.5% versus 11.7% and 18.0%,respectively).</a:t>
            </a:r>
          </a:p>
          <a:p>
            <a:pPr marL="0" indent="0">
              <a:buNone/>
            </a:pPr>
            <a:r>
              <a:rPr lang="en-US" sz="1400" b="1" dirty="0"/>
              <a:t>Limitations of Surgery for ART </a:t>
            </a:r>
            <a:r>
              <a:rPr lang="en-US" sz="1400" dirty="0"/>
              <a:t>(Assisted Reproductive Technology): Although surgery may increase natural conception rates, there’s no strong evidence it boosts IVF (in vitro fertilization) success. In fact, surgery could delay IVF and may damage ovarian tissue, reducing the number of viable oocytes and potentially requiring higher doses of fertility medication.</a:t>
            </a:r>
            <a:endParaRPr lang="en-GB" sz="1400" dirty="0"/>
          </a:p>
          <a:p>
            <a:pPr marL="0" indent="0">
              <a:buNone/>
            </a:pPr>
            <a:endParaRPr lang="en-GB" sz="1400" dirty="0"/>
          </a:p>
          <a:p>
            <a:pPr marL="0" indent="0">
              <a:buNone/>
            </a:pPr>
            <a:r>
              <a:rPr lang="en-GB" sz="1400" b="1" dirty="0"/>
              <a:t>Factors Influencing Treatment Decisions</a:t>
            </a:r>
            <a:r>
              <a:rPr lang="en-GB" sz="1400" dirty="0"/>
              <a:t>: </a:t>
            </a:r>
            <a:r>
              <a:rPr lang="en-GB" sz="1400" dirty="0" err="1"/>
              <a:t>Endometrioma</a:t>
            </a:r>
            <a:r>
              <a:rPr lang="en-GB" sz="1400" dirty="0"/>
              <a:t> size affects ovarian response to stimulation but doesn’t clearly impact IVF outcomes if surgery is done beforehand. Therefore, there’s still debate over whether surgical treatment should precede IVF. A modified table by Garcia-Velasco and </a:t>
            </a:r>
            <a:r>
              <a:rPr lang="en-GB" sz="1400" dirty="0" err="1"/>
              <a:t>Somigliana</a:t>
            </a:r>
            <a:r>
              <a:rPr lang="en-GB" sz="1400" dirty="0"/>
              <a:t> is referenced to help clinicians decide when surgery may be appropriate before ART.</a:t>
            </a:r>
            <a:endParaRPr lang="en-US" sz="1400" dirty="0"/>
          </a:p>
        </p:txBody>
      </p:sp>
    </p:spTree>
    <p:extLst>
      <p:ext uri="{BB962C8B-B14F-4D97-AF65-F5344CB8AC3E}">
        <p14:creationId xmlns:p14="http://schemas.microsoft.com/office/powerpoint/2010/main" val="137198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B019E-FE9A-7CF9-72F1-CB373ED2C2F3}"/>
              </a:ext>
            </a:extLst>
          </p:cNvPr>
          <p:cNvSpPr>
            <a:spLocks noGrp="1"/>
          </p:cNvSpPr>
          <p:nvPr>
            <p:ph type="title"/>
          </p:nvPr>
        </p:nvSpPr>
        <p:spPr/>
        <p:txBody>
          <a:bodyPr/>
          <a:lstStyle/>
          <a:p>
            <a:r>
              <a:rPr lang="en-US" dirty="0"/>
              <a:t>Asymptomatic patient with infertility</a:t>
            </a:r>
          </a:p>
        </p:txBody>
      </p:sp>
      <p:sp>
        <p:nvSpPr>
          <p:cNvPr id="7" name="Content Placeholder 2">
            <a:extLst>
              <a:ext uri="{FF2B5EF4-FFF2-40B4-BE49-F238E27FC236}">
                <a16:creationId xmlns:a16="http://schemas.microsoft.com/office/drawing/2014/main" id="{81BD24BC-8DD5-A414-3385-F7538F46145E}"/>
              </a:ext>
            </a:extLst>
          </p:cNvPr>
          <p:cNvSpPr>
            <a:spLocks noGrp="1"/>
          </p:cNvSpPr>
          <p:nvPr/>
        </p:nvSpPr>
        <p:spPr>
          <a:xfrm>
            <a:off x="348982" y="2006013"/>
            <a:ext cx="8628530" cy="4647079"/>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600" b="1" dirty="0"/>
              <a:t>ART Preference When Indicated: </a:t>
            </a:r>
            <a:r>
              <a:rPr lang="en-GB" sz="1600" dirty="0"/>
              <a:t>If ART is clearly indicated (such as in cases of male factor infertility or tubal damage), direct progression to IVF is recommended, avoiding surgical intervention for endometriomas since evidence shows it doesn’t improve IVF outcomes and may reduce ovarian responsiveness “good-quality evidence suggests a potential reduction in responsiveness to </a:t>
            </a:r>
            <a:r>
              <a:rPr lang="en-GB" sz="1600" dirty="0" err="1"/>
              <a:t>gonadotrophins</a:t>
            </a:r>
            <a:r>
              <a:rPr lang="en-GB" sz="1600" dirty="0"/>
              <a:t> following ovarian cystectomy, with no observed improvement in the number and quality of oocytes retrieved”</a:t>
            </a:r>
          </a:p>
          <a:p>
            <a:pPr marL="0" indent="0">
              <a:buNone/>
            </a:pPr>
            <a:r>
              <a:rPr lang="en-GB" sz="1600" dirty="0"/>
              <a:t>Thus, our clear recommendation in this group of patients, based on current evidence,</a:t>
            </a:r>
            <a:r>
              <a:rPr lang="en-GB" sz="1600" b="1" dirty="0"/>
              <a:t> is to proceed directly to IVF to optimise time to pregnancy,</a:t>
            </a:r>
            <a:r>
              <a:rPr lang="en-GB" sz="1600" dirty="0"/>
              <a:t> minimise risks associated with surgery and reduce associated patient costs.</a:t>
            </a:r>
          </a:p>
          <a:p>
            <a:pPr marL="0" indent="0">
              <a:buNone/>
            </a:pPr>
            <a:r>
              <a:rPr lang="en-GB" sz="1600" dirty="0"/>
              <a:t>In cases when there is either no clear indication for ART (e.g. A young patient with a short history of infertility) or the  patient does not agree to it, conservative management should also be offered.</a:t>
            </a:r>
          </a:p>
          <a:p>
            <a:pPr marL="0" indent="0">
              <a:buNone/>
            </a:pPr>
            <a:r>
              <a:rPr lang="en-GB" sz="1600" b="1" dirty="0"/>
              <a:t>Conservative Management for Younger Patients</a:t>
            </a:r>
            <a:r>
              <a:rPr lang="en-GB" sz="1600" dirty="0"/>
              <a:t>: For younger women with a short history of infertility and regular cycles, conservative management or natural conception may be encouraged before considering surgery or ART. Age is a significant factor, as young women with regular cycles may have a good chance of conceiving naturally.</a:t>
            </a:r>
          </a:p>
          <a:p>
            <a:pPr marL="0" indent="0">
              <a:buNone/>
            </a:pPr>
            <a:endParaRPr lang="en-GB" sz="1400" dirty="0"/>
          </a:p>
        </p:txBody>
      </p:sp>
    </p:spTree>
    <p:extLst>
      <p:ext uri="{BB962C8B-B14F-4D97-AF65-F5344CB8AC3E}">
        <p14:creationId xmlns:p14="http://schemas.microsoft.com/office/powerpoint/2010/main" val="3109970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32D15BDF-695D-835A-AD0F-E69A1205DD6C}"/>
              </a:ext>
            </a:extLst>
          </p:cNvPr>
          <p:cNvPicPr>
            <a:picLocks noGrp="1" noChangeAspect="1"/>
          </p:cNvPicPr>
          <p:nvPr/>
        </p:nvPicPr>
        <p:blipFill>
          <a:blip r:embed="rId2"/>
          <a:stretch>
            <a:fillRect/>
          </a:stretch>
        </p:blipFill>
        <p:spPr>
          <a:xfrm>
            <a:off x="2538626" y="710158"/>
            <a:ext cx="3938681" cy="5809080"/>
          </a:xfrm>
          <a:prstGeom prst="rect">
            <a:avLst/>
          </a:prstGeom>
        </p:spPr>
      </p:pic>
    </p:spTree>
    <p:extLst>
      <p:ext uri="{BB962C8B-B14F-4D97-AF65-F5344CB8AC3E}">
        <p14:creationId xmlns:p14="http://schemas.microsoft.com/office/powerpoint/2010/main" val="27608030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
  <TotalTime>84</TotalTime>
  <Words>2106</Words>
  <Application>Microsoft Office PowerPoint</Application>
  <PresentationFormat>On-screen Show (4:3)</PresentationFormat>
  <Paragraphs>51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Dividend</vt:lpstr>
      <vt:lpstr>Surgical techniques of ovarian endometriosis </vt:lpstr>
      <vt:lpstr>PowerPoint Presentation</vt:lpstr>
      <vt:lpstr>PowerPoint Presentation</vt:lpstr>
      <vt:lpstr>PowerPoint Presentation</vt:lpstr>
      <vt:lpstr>PowerPoint Presentation</vt:lpstr>
      <vt:lpstr>PowerPoint Presentation</vt:lpstr>
      <vt:lpstr>Symptomatic patient with infertility</vt:lpstr>
      <vt:lpstr>Asymptomatic patient with infertility</vt:lpstr>
      <vt:lpstr>PowerPoint Presentation</vt:lpstr>
      <vt:lpstr>Symptomatic patients without current fertility aspirations </vt:lpstr>
      <vt:lpstr>Symptomatic patients with endometriosis who have future fertility aspirations.</vt:lpstr>
      <vt:lpstr>Asymptomatic patient without current fertility aspiration</vt:lpstr>
      <vt:lpstr>Asymptomatic woman with future fertility aspirations</vt:lpstr>
      <vt:lpstr> </vt:lpstr>
      <vt:lpstr>Ovarian cystectomy</vt:lpstr>
      <vt:lpstr>PowerPoint Presentation</vt:lpstr>
      <vt:lpstr>PowerPoint Presentation</vt:lpstr>
      <vt:lpstr>PowerPoint Presentation</vt:lpstr>
      <vt:lpstr>PowerPoint Presentation</vt:lpstr>
      <vt:lpstr>Drainage with cauterisation/ablation using electrocoagulation</vt:lpstr>
      <vt:lpstr>Drainage with cauterisation/ablation using CO2 laser</vt:lpstr>
      <vt:lpstr>Drainage with cauterisation/ablation using PlasmaJet</vt:lpstr>
      <vt:lpstr>Alcohol sclerotherapy</vt:lpstr>
      <vt:lpstr>Combined approach</vt:lpstr>
      <vt:lpstr>PowerPoint Presentation</vt:lpstr>
      <vt:lpstr>Oophorectomy</vt:lpstr>
      <vt:lpstr>Haemostatic techniques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Surgical techniques</dc:title>
  <dc:creator>admin</dc:creator>
  <cp:lastModifiedBy>Ruaa Alnashash</cp:lastModifiedBy>
  <cp:revision>25</cp:revision>
  <dcterms:created xsi:type="dcterms:W3CDTF">2024-11-02T05:58:11Z</dcterms:created>
  <dcterms:modified xsi:type="dcterms:W3CDTF">2024-11-06T02:57:45Z</dcterms:modified>
</cp:coreProperties>
</file>