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8F9A99-C222-4029-B86C-8F2117FEF047}"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318676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F9A99-C222-4029-B86C-8F2117FEF047}"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153808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F9A99-C222-4029-B86C-8F2117FEF047}"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368471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F9A99-C222-4029-B86C-8F2117FEF047}"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19085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8F9A99-C222-4029-B86C-8F2117FEF047}"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69765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8F9A99-C222-4029-B86C-8F2117FEF047}" type="datetimeFigureOut">
              <a:rPr lang="en-US" smtClean="0"/>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149239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8F9A99-C222-4029-B86C-8F2117FEF047}" type="datetimeFigureOut">
              <a:rPr lang="en-US" smtClean="0"/>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130713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8F9A99-C222-4029-B86C-8F2117FEF047}" type="datetimeFigureOut">
              <a:rPr lang="en-US" smtClean="0"/>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365777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F9A99-C222-4029-B86C-8F2117FEF047}" type="datetimeFigureOut">
              <a:rPr lang="en-US" smtClean="0"/>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176058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8F9A99-C222-4029-B86C-8F2117FEF047}" type="datetimeFigureOut">
              <a:rPr lang="en-US" smtClean="0"/>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353938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8F9A99-C222-4029-B86C-8F2117FEF047}" type="datetimeFigureOut">
              <a:rPr lang="en-US" smtClean="0"/>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930D-A838-4E6C-BAC0-E662D5B30611}" type="slidenum">
              <a:rPr lang="en-US" smtClean="0"/>
              <a:t>‹#›</a:t>
            </a:fld>
            <a:endParaRPr lang="en-US"/>
          </a:p>
        </p:txBody>
      </p:sp>
    </p:spTree>
    <p:extLst>
      <p:ext uri="{BB962C8B-B14F-4D97-AF65-F5344CB8AC3E}">
        <p14:creationId xmlns:p14="http://schemas.microsoft.com/office/powerpoint/2010/main" val="350635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F9A99-C222-4029-B86C-8F2117FEF047}" type="datetimeFigureOut">
              <a:rPr lang="en-US" smtClean="0"/>
              <a:t>7/15/2023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930D-A838-4E6C-BAC0-E662D5B30611}" type="slidenum">
              <a:rPr lang="en-US" smtClean="0"/>
              <a:t>‹#›</a:t>
            </a:fld>
            <a:endParaRPr lang="en-US"/>
          </a:p>
        </p:txBody>
      </p:sp>
    </p:spTree>
    <p:extLst>
      <p:ext uri="{BB962C8B-B14F-4D97-AF65-F5344CB8AC3E}">
        <p14:creationId xmlns:p14="http://schemas.microsoft.com/office/powerpoint/2010/main" val="354879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Obsessive-Compulsive Disorder</a:t>
            </a:r>
            <a:br>
              <a:rPr lang="en-US" b="1" dirty="0"/>
            </a:br>
            <a:endParaRPr lang="en-US" b="1" dirty="0"/>
          </a:p>
        </p:txBody>
      </p:sp>
      <p:sp>
        <p:nvSpPr>
          <p:cNvPr id="3" name="Subtitle 2"/>
          <p:cNvSpPr>
            <a:spLocks noGrp="1"/>
          </p:cNvSpPr>
          <p:nvPr>
            <p:ph type="subTitle" idx="1"/>
          </p:nvPr>
        </p:nvSpPr>
        <p:spPr/>
        <p:txBody>
          <a:bodyPr/>
          <a:lstStyle/>
          <a:p>
            <a:r>
              <a:rPr lang="en-US" b="1" dirty="0"/>
              <a:t>Najib Alqsous, MD, JBP</a:t>
            </a:r>
          </a:p>
          <a:p>
            <a:r>
              <a:rPr lang="en-US" dirty="0"/>
              <a:t>Psychiatry Specialist</a:t>
            </a:r>
          </a:p>
          <a:p>
            <a:r>
              <a:rPr lang="en-US" dirty="0"/>
              <a:t>Royal Medical Services</a:t>
            </a:r>
          </a:p>
        </p:txBody>
      </p:sp>
    </p:spTree>
    <p:extLst>
      <p:ext uri="{BB962C8B-B14F-4D97-AF65-F5344CB8AC3E}">
        <p14:creationId xmlns:p14="http://schemas.microsoft.com/office/powerpoint/2010/main" val="352065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Pattern of symptoms</a:t>
            </a:r>
          </a:p>
        </p:txBody>
      </p:sp>
      <p:sp>
        <p:nvSpPr>
          <p:cNvPr id="3" name="Content Placeholder 2"/>
          <p:cNvSpPr>
            <a:spLocks noGrp="1"/>
          </p:cNvSpPr>
          <p:nvPr>
            <p:ph idx="1"/>
          </p:nvPr>
        </p:nvSpPr>
        <p:spPr/>
        <p:txBody>
          <a:bodyPr>
            <a:normAutofit fontScale="92500" lnSpcReduction="10000"/>
          </a:bodyPr>
          <a:lstStyle/>
          <a:p>
            <a:r>
              <a:rPr lang="en-US" b="1" dirty="0"/>
              <a:t>Contamination</a:t>
            </a:r>
          </a:p>
          <a:p>
            <a:pPr marL="0" indent="0">
              <a:buNone/>
            </a:pPr>
            <a:r>
              <a:rPr lang="en-US" dirty="0"/>
              <a:t>The </a:t>
            </a:r>
            <a:r>
              <a:rPr lang="en-US" b="1" dirty="0"/>
              <a:t>most common pattern </a:t>
            </a:r>
            <a:r>
              <a:rPr lang="en-US" dirty="0"/>
              <a:t>is an obsession of contamination, followed by washing or accompanied by compulsive avoidance of the presumably contaminated object</a:t>
            </a:r>
          </a:p>
          <a:p>
            <a:pPr marL="0" indent="0">
              <a:buNone/>
            </a:pPr>
            <a:r>
              <a:rPr lang="en-US" dirty="0"/>
              <a:t>Patients may literally </a:t>
            </a:r>
            <a:r>
              <a:rPr lang="en-US" b="1" dirty="0"/>
              <a:t>rub the skin off </a:t>
            </a:r>
            <a:r>
              <a:rPr lang="en-US" dirty="0"/>
              <a:t>their hands by excessive hand washing</a:t>
            </a:r>
          </a:p>
          <a:p>
            <a:pPr marL="0" indent="0">
              <a:buNone/>
            </a:pPr>
            <a:r>
              <a:rPr lang="en-US" dirty="0"/>
              <a:t>may be unable to leave their homes because of fear of germs</a:t>
            </a:r>
          </a:p>
          <a:p>
            <a:r>
              <a:rPr lang="en-US" b="1" dirty="0"/>
              <a:t>Pathological Doubt</a:t>
            </a:r>
          </a:p>
          <a:p>
            <a:pPr marL="0" indent="0">
              <a:buNone/>
            </a:pPr>
            <a:r>
              <a:rPr lang="en-US" dirty="0"/>
              <a:t>The </a:t>
            </a:r>
            <a:r>
              <a:rPr lang="en-US" b="1" dirty="0"/>
              <a:t>second most common </a:t>
            </a:r>
            <a:r>
              <a:rPr lang="en-US" dirty="0"/>
              <a:t>pattern is an obsession of doubt, followed by a compulsion of checking. The obsession often implies </a:t>
            </a:r>
            <a:r>
              <a:rPr lang="en-US" b="1" dirty="0"/>
              <a:t>some danger of violence </a:t>
            </a:r>
            <a:r>
              <a:rPr lang="en-US" dirty="0"/>
              <a:t>(e.g., forgetting to turn off the stove or not locking a door).</a:t>
            </a:r>
          </a:p>
          <a:p>
            <a:pPr marL="0" indent="0">
              <a:buNone/>
            </a:pPr>
            <a:r>
              <a:rPr lang="en-US" dirty="0"/>
              <a:t>The checking may involve multiple trips back into the house to check</a:t>
            </a:r>
          </a:p>
          <a:p>
            <a:endParaRPr lang="en-US" dirty="0"/>
          </a:p>
        </p:txBody>
      </p:sp>
    </p:spTree>
    <p:extLst>
      <p:ext uri="{BB962C8B-B14F-4D97-AF65-F5344CB8AC3E}">
        <p14:creationId xmlns:p14="http://schemas.microsoft.com/office/powerpoint/2010/main" val="210014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a:t>Intrusive Thoughts</a:t>
            </a:r>
          </a:p>
          <a:p>
            <a:pPr marL="0" indent="0">
              <a:buNone/>
            </a:pPr>
            <a:r>
              <a:rPr lang="en-US" dirty="0"/>
              <a:t>In the </a:t>
            </a:r>
            <a:r>
              <a:rPr lang="en-US" b="1" dirty="0"/>
              <a:t>third most common </a:t>
            </a:r>
            <a:r>
              <a:rPr lang="en-US" dirty="0"/>
              <a:t>pattern, there are intrusive obsessional thoughts without a compulsion. Such obsessions are usually repetitious thoughts of a </a:t>
            </a:r>
            <a:r>
              <a:rPr lang="en-US" b="1" dirty="0"/>
              <a:t>sexual or aggressive act</a:t>
            </a:r>
          </a:p>
          <a:p>
            <a:pPr marL="0" indent="0">
              <a:buNone/>
            </a:pPr>
            <a:r>
              <a:rPr lang="en-US" dirty="0"/>
              <a:t>Patients obsessed with thoughts of aggressive or sexual acts may report </a:t>
            </a:r>
            <a:r>
              <a:rPr lang="en-US" b="1" dirty="0"/>
              <a:t>themselves to police or confess to a priest</a:t>
            </a:r>
          </a:p>
          <a:p>
            <a:pPr marL="0" indent="0">
              <a:buNone/>
            </a:pPr>
            <a:r>
              <a:rPr lang="en-US" dirty="0"/>
              <a:t>Suicidal ideation may also be obsessive; but a careful suicidal assessment of actual risk must always be done</a:t>
            </a:r>
          </a:p>
          <a:p>
            <a:r>
              <a:rPr lang="en-US" b="1" dirty="0"/>
              <a:t>Symmetry</a:t>
            </a:r>
          </a:p>
          <a:p>
            <a:pPr marL="0" indent="0">
              <a:buNone/>
            </a:pPr>
            <a:r>
              <a:rPr lang="en-US" dirty="0"/>
              <a:t>The </a:t>
            </a:r>
            <a:r>
              <a:rPr lang="en-US" b="1" dirty="0"/>
              <a:t>fourth most common </a:t>
            </a:r>
            <a:r>
              <a:rPr lang="en-US" dirty="0"/>
              <a:t>pattern is the need for symmetry or precision, which can lead to a compulsion of </a:t>
            </a:r>
            <a:r>
              <a:rPr lang="en-US" b="1" dirty="0"/>
              <a:t>slowness.</a:t>
            </a:r>
          </a:p>
          <a:p>
            <a:pPr marL="0" indent="0">
              <a:buNone/>
            </a:pPr>
            <a:r>
              <a:rPr lang="en-US" dirty="0"/>
              <a:t> Patients can literally take </a:t>
            </a:r>
            <a:r>
              <a:rPr lang="en-US" b="1" dirty="0"/>
              <a:t>hours to eat a meal or shave </a:t>
            </a:r>
            <a:r>
              <a:rPr lang="en-US" dirty="0"/>
              <a:t>their faces.</a:t>
            </a:r>
          </a:p>
          <a:p>
            <a:endParaRPr lang="en-US" dirty="0"/>
          </a:p>
        </p:txBody>
      </p:sp>
    </p:spTree>
    <p:extLst>
      <p:ext uri="{BB962C8B-B14F-4D97-AF65-F5344CB8AC3E}">
        <p14:creationId xmlns:p14="http://schemas.microsoft.com/office/powerpoint/2010/main" val="154229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DIFFERENTIAL DIAGNOSIS</a:t>
            </a:r>
            <a:br>
              <a:rPr lang="en-US" b="1" dirty="0"/>
            </a:br>
            <a:endParaRPr lang="en-US" b="1"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r>
              <a:rPr lang="en-US" b="1" dirty="0"/>
              <a:t>Medical Conditions</a:t>
            </a:r>
          </a:p>
          <a:p>
            <a:pPr marL="0" indent="0">
              <a:buNone/>
            </a:pPr>
            <a:r>
              <a:rPr lang="en-US" dirty="0"/>
              <a:t>OCD-like disorders that are associated with </a:t>
            </a:r>
            <a:r>
              <a:rPr lang="en-US" b="1" dirty="0"/>
              <a:t>basal ganglia diseases</a:t>
            </a:r>
            <a:r>
              <a:rPr lang="en-US" dirty="0"/>
              <a:t>, such as </a:t>
            </a:r>
            <a:r>
              <a:rPr lang="en-US" b="1" dirty="0"/>
              <a:t>Sydenham’s chorea </a:t>
            </a:r>
            <a:r>
              <a:rPr lang="en-US" dirty="0"/>
              <a:t>and </a:t>
            </a:r>
            <a:r>
              <a:rPr lang="en-US" b="1" dirty="0"/>
              <a:t>Huntington’s disease</a:t>
            </a:r>
          </a:p>
          <a:p>
            <a:r>
              <a:rPr lang="en-US" b="1" dirty="0"/>
              <a:t>Tourette’s Disorder</a:t>
            </a:r>
          </a:p>
          <a:p>
            <a:pPr marL="0" indent="0">
              <a:buNone/>
            </a:pPr>
            <a:r>
              <a:rPr lang="en-US" dirty="0"/>
              <a:t>OCD is </a:t>
            </a:r>
            <a:r>
              <a:rPr lang="en-US" b="1" dirty="0"/>
              <a:t>closely related </a:t>
            </a:r>
            <a:r>
              <a:rPr lang="en-US" dirty="0"/>
              <a:t>to Tourette’s disorder, as the two conditions </a:t>
            </a:r>
            <a:r>
              <a:rPr lang="en-US" b="1" dirty="0"/>
              <a:t>frequently co-occur, </a:t>
            </a:r>
            <a:r>
              <a:rPr lang="en-US" dirty="0"/>
              <a:t>both in individuals </a:t>
            </a:r>
            <a:r>
              <a:rPr lang="en-US" b="1" dirty="0"/>
              <a:t>over time and within families</a:t>
            </a:r>
          </a:p>
          <a:p>
            <a:pPr marL="0" indent="0">
              <a:buNone/>
            </a:pPr>
            <a:r>
              <a:rPr lang="en-US" dirty="0"/>
              <a:t>About </a:t>
            </a:r>
            <a:r>
              <a:rPr lang="en-US" b="1" dirty="0"/>
              <a:t>90 percent </a:t>
            </a:r>
            <a:r>
              <a:rPr lang="en-US" dirty="0"/>
              <a:t>of persons with Tourette’s disorder </a:t>
            </a:r>
            <a:r>
              <a:rPr lang="en-US" b="1" dirty="0"/>
              <a:t>have compulsive symptoms</a:t>
            </a:r>
          </a:p>
          <a:p>
            <a:pPr marL="0" indent="0">
              <a:buNone/>
            </a:pPr>
            <a:r>
              <a:rPr lang="en-US" b="1" dirty="0"/>
              <a:t>two thirds meet the diagnostic criteria for OCD</a:t>
            </a:r>
            <a:r>
              <a:rPr lang="en-US" dirty="0"/>
              <a:t>.</a:t>
            </a:r>
          </a:p>
          <a:p>
            <a:r>
              <a:rPr lang="en-US" b="1" dirty="0"/>
              <a:t>Other Psychiatric Conditions</a:t>
            </a:r>
          </a:p>
          <a:p>
            <a:pPr marL="0" indent="0">
              <a:buNone/>
            </a:pPr>
            <a:r>
              <a:rPr lang="en-US" dirty="0"/>
              <a:t>OCD exhibits a </a:t>
            </a:r>
            <a:r>
              <a:rPr lang="en-US" b="1" dirty="0"/>
              <a:t>superficial resemblance </a:t>
            </a:r>
            <a:r>
              <a:rPr lang="en-US" dirty="0"/>
              <a:t>to </a:t>
            </a:r>
            <a:r>
              <a:rPr lang="en-US" b="1" dirty="0"/>
              <a:t>obsessive-compulsive personality </a:t>
            </a:r>
            <a:r>
              <a:rPr lang="en-US" dirty="0"/>
              <a:t>disorder, which is associated with an obsessive </a:t>
            </a:r>
            <a:r>
              <a:rPr lang="en-US" b="1" dirty="0"/>
              <a:t>concern for details</a:t>
            </a:r>
            <a:r>
              <a:rPr lang="en-US" dirty="0"/>
              <a:t>, </a:t>
            </a:r>
            <a:r>
              <a:rPr lang="en-US" b="1" dirty="0"/>
              <a:t>perfectionism</a:t>
            </a:r>
            <a:r>
              <a:rPr lang="en-US" dirty="0"/>
              <a:t>, and other similar personality traits, only OCD is associated with a true syndrome of obsessions and compulsions</a:t>
            </a:r>
          </a:p>
          <a:p>
            <a:pPr marL="0" indent="0">
              <a:buNone/>
            </a:pPr>
            <a:endParaRPr lang="en-US" dirty="0"/>
          </a:p>
        </p:txBody>
      </p:sp>
    </p:spTree>
    <p:extLst>
      <p:ext uri="{BB962C8B-B14F-4D97-AF65-F5344CB8AC3E}">
        <p14:creationId xmlns:p14="http://schemas.microsoft.com/office/powerpoint/2010/main" val="341365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r>
              <a:rPr lang="en-US" dirty="0"/>
              <a:t>The keys to </a:t>
            </a:r>
            <a:r>
              <a:rPr lang="en-US" b="1" dirty="0"/>
              <a:t>distinguishing OCD from psychosis </a:t>
            </a:r>
            <a:r>
              <a:rPr lang="en-US" dirty="0"/>
              <a:t>are (1) patients with </a:t>
            </a:r>
            <a:r>
              <a:rPr lang="en-US" b="1" dirty="0"/>
              <a:t>OCD</a:t>
            </a:r>
            <a:r>
              <a:rPr lang="en-US" dirty="0"/>
              <a:t> can almost always </a:t>
            </a:r>
            <a:r>
              <a:rPr lang="en-US" b="1" dirty="0"/>
              <a:t>acknowledge the unreasonable </a:t>
            </a:r>
            <a:r>
              <a:rPr lang="en-US" dirty="0"/>
              <a:t>nature of their symptoms, and (2) </a:t>
            </a:r>
            <a:r>
              <a:rPr lang="en-US" b="1" dirty="0"/>
              <a:t>psychotic</a:t>
            </a:r>
            <a:r>
              <a:rPr lang="en-US" dirty="0"/>
              <a:t> illnesses are typically associated with a </a:t>
            </a:r>
            <a:r>
              <a:rPr lang="en-US" b="1" dirty="0"/>
              <a:t>host of other features </a:t>
            </a:r>
            <a:r>
              <a:rPr lang="en-US" dirty="0"/>
              <a:t>that are not characteristic of OCD.</a:t>
            </a:r>
          </a:p>
          <a:p>
            <a:r>
              <a:rPr lang="en-US" dirty="0"/>
              <a:t>Obsessive symptoms associated with depression are only found in the presence of a depressive episode, whereas true OCD persists despite remission of depression.</a:t>
            </a:r>
          </a:p>
          <a:p>
            <a:endParaRPr lang="en-US" dirty="0"/>
          </a:p>
        </p:txBody>
      </p:sp>
    </p:spTree>
    <p:extLst>
      <p:ext uri="{BB962C8B-B14F-4D97-AF65-F5344CB8AC3E}">
        <p14:creationId xmlns:p14="http://schemas.microsoft.com/office/powerpoint/2010/main" val="387096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COURSE AND PROGNOSIS</a:t>
            </a:r>
            <a:br>
              <a:rPr lang="en-US" b="1" dirty="0"/>
            </a:br>
            <a:endParaRPr lang="en-US" b="1" dirty="0"/>
          </a:p>
        </p:txBody>
      </p:sp>
      <p:sp>
        <p:nvSpPr>
          <p:cNvPr id="3" name="Content Placeholder 2"/>
          <p:cNvSpPr>
            <a:spLocks noGrp="1"/>
          </p:cNvSpPr>
          <p:nvPr>
            <p:ph idx="1"/>
          </p:nvPr>
        </p:nvSpPr>
        <p:spPr>
          <a:xfrm>
            <a:off x="300446" y="1825624"/>
            <a:ext cx="11521440" cy="5032375"/>
          </a:xfrm>
        </p:spPr>
        <p:txBody>
          <a:bodyPr>
            <a:normAutofit fontScale="77500" lnSpcReduction="20000"/>
          </a:bodyPr>
          <a:lstStyle/>
          <a:p>
            <a:r>
              <a:rPr lang="en-US" b="1" dirty="0"/>
              <a:t>More than half </a:t>
            </a:r>
            <a:r>
              <a:rPr lang="en-US" dirty="0"/>
              <a:t>of patients with OCD have a </a:t>
            </a:r>
            <a:r>
              <a:rPr lang="en-US" b="1" dirty="0"/>
              <a:t>sudden onset of symptoms</a:t>
            </a:r>
          </a:p>
          <a:p>
            <a:r>
              <a:rPr lang="en-US" dirty="0"/>
              <a:t>The </a:t>
            </a:r>
            <a:r>
              <a:rPr lang="en-US" b="1" dirty="0"/>
              <a:t>onset of symptoms </a:t>
            </a:r>
            <a:r>
              <a:rPr lang="en-US" dirty="0"/>
              <a:t>for about </a:t>
            </a:r>
            <a:r>
              <a:rPr lang="en-US" b="1" dirty="0"/>
              <a:t>50 to 70 percent </a:t>
            </a:r>
            <a:r>
              <a:rPr lang="en-US" dirty="0"/>
              <a:t>of patients </a:t>
            </a:r>
            <a:r>
              <a:rPr lang="en-US" b="1" dirty="0"/>
              <a:t>occurs after a stressful event</a:t>
            </a:r>
            <a:r>
              <a:rPr lang="en-US" dirty="0"/>
              <a:t>, such as a pregnancy, a sexual problem, or the death of a relative</a:t>
            </a:r>
          </a:p>
          <a:p>
            <a:r>
              <a:rPr lang="en-US" dirty="0"/>
              <a:t>Because many persons manage to </a:t>
            </a:r>
            <a:r>
              <a:rPr lang="en-US" b="1" dirty="0"/>
              <a:t>keep their symptoms secret</a:t>
            </a:r>
            <a:r>
              <a:rPr lang="en-US" dirty="0"/>
              <a:t>, they </a:t>
            </a:r>
            <a:r>
              <a:rPr lang="en-US" b="1" dirty="0"/>
              <a:t>often delay 5 to 10 years before coming to psychiatric attention</a:t>
            </a:r>
          </a:p>
          <a:p>
            <a:r>
              <a:rPr lang="en-US" dirty="0"/>
              <a:t>The </a:t>
            </a:r>
            <a:r>
              <a:rPr lang="en-US" b="1" dirty="0"/>
              <a:t>course</a:t>
            </a:r>
            <a:r>
              <a:rPr lang="en-US" dirty="0"/>
              <a:t> is usually long but </a:t>
            </a:r>
            <a:r>
              <a:rPr lang="en-US" b="1" dirty="0"/>
              <a:t>variable</a:t>
            </a:r>
            <a:r>
              <a:rPr lang="en-US" dirty="0"/>
              <a:t>; some patients experience </a:t>
            </a:r>
            <a:r>
              <a:rPr lang="en-US" b="1" dirty="0"/>
              <a:t>a fluctuating course</a:t>
            </a:r>
            <a:r>
              <a:rPr lang="en-US" dirty="0"/>
              <a:t>, and others experience a </a:t>
            </a:r>
            <a:r>
              <a:rPr lang="en-US" b="1" dirty="0"/>
              <a:t>constant one</a:t>
            </a:r>
            <a:r>
              <a:rPr lang="en-US" dirty="0"/>
              <a:t>.</a:t>
            </a:r>
          </a:p>
          <a:p>
            <a:r>
              <a:rPr lang="en-US" b="1" dirty="0"/>
              <a:t>About 20 to 30 percent </a:t>
            </a:r>
            <a:r>
              <a:rPr lang="en-US" dirty="0"/>
              <a:t>of patients have </a:t>
            </a:r>
            <a:r>
              <a:rPr lang="en-US" b="1" dirty="0"/>
              <a:t>significant improvement </a:t>
            </a:r>
            <a:r>
              <a:rPr lang="en-US" dirty="0"/>
              <a:t>in their symptoms</a:t>
            </a:r>
          </a:p>
          <a:p>
            <a:r>
              <a:rPr lang="en-US" b="1" dirty="0"/>
              <a:t>40 to 50 </a:t>
            </a:r>
            <a:r>
              <a:rPr lang="en-US" dirty="0"/>
              <a:t>percent have </a:t>
            </a:r>
            <a:r>
              <a:rPr lang="en-US" b="1" dirty="0"/>
              <a:t>moderate improvement</a:t>
            </a:r>
          </a:p>
          <a:p>
            <a:r>
              <a:rPr lang="en-US" dirty="0"/>
              <a:t>The </a:t>
            </a:r>
            <a:r>
              <a:rPr lang="en-US" b="1" dirty="0"/>
              <a:t>remaining 20 to 40 percent </a:t>
            </a:r>
            <a:r>
              <a:rPr lang="en-US" dirty="0"/>
              <a:t>of patients </a:t>
            </a:r>
            <a:r>
              <a:rPr lang="en-US" b="1" dirty="0"/>
              <a:t>either remain ill or their symptoms worsen</a:t>
            </a:r>
          </a:p>
          <a:p>
            <a:r>
              <a:rPr lang="en-US" dirty="0"/>
              <a:t>A poor prognosis: childhood onset, bizarre compulsions, the need for hospitalization, a coexisting major depressive disorder, delusional beliefs, the presence of overvalued ideas</a:t>
            </a:r>
          </a:p>
          <a:p>
            <a:r>
              <a:rPr lang="en-US" dirty="0"/>
              <a:t>A good prognosis is indicated by good social and occupational adjustment, the presence of a precipitating event, and an episodic nature of the symptoms.</a:t>
            </a:r>
          </a:p>
          <a:p>
            <a:r>
              <a:rPr lang="en-US" dirty="0"/>
              <a:t>The </a:t>
            </a:r>
            <a:r>
              <a:rPr lang="en-US" b="1" dirty="0"/>
              <a:t>obsessional content does not seem to be related to the prognosis.</a:t>
            </a:r>
          </a:p>
          <a:p>
            <a:endParaRPr lang="en-US" dirty="0"/>
          </a:p>
        </p:txBody>
      </p:sp>
    </p:spTree>
    <p:extLst>
      <p:ext uri="{BB962C8B-B14F-4D97-AF65-F5344CB8AC3E}">
        <p14:creationId xmlns:p14="http://schemas.microsoft.com/office/powerpoint/2010/main" val="106800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TREATMENT</a:t>
            </a:r>
            <a:br>
              <a:rPr lang="en-US" b="1" dirty="0"/>
            </a:br>
            <a:endParaRPr lang="en-US" b="1" dirty="0"/>
          </a:p>
        </p:txBody>
      </p:sp>
      <p:sp>
        <p:nvSpPr>
          <p:cNvPr id="3" name="Content Placeholder 2"/>
          <p:cNvSpPr>
            <a:spLocks noGrp="1"/>
          </p:cNvSpPr>
          <p:nvPr>
            <p:ph idx="1"/>
          </p:nvPr>
        </p:nvSpPr>
        <p:spPr>
          <a:xfrm>
            <a:off x="339633" y="1825624"/>
            <a:ext cx="11469189" cy="5032375"/>
          </a:xfrm>
        </p:spPr>
        <p:txBody>
          <a:bodyPr>
            <a:normAutofit fontScale="77500" lnSpcReduction="20000"/>
          </a:bodyPr>
          <a:lstStyle/>
          <a:p>
            <a:r>
              <a:rPr lang="en-US" dirty="0"/>
              <a:t>OCD </a:t>
            </a:r>
            <a:r>
              <a:rPr lang="en-US" b="1" dirty="0"/>
              <a:t>symptoms</a:t>
            </a:r>
            <a:r>
              <a:rPr lang="en-US" dirty="0"/>
              <a:t> appear to be </a:t>
            </a:r>
            <a:r>
              <a:rPr lang="en-US" b="1" dirty="0"/>
              <a:t>largely refractory to psychodynamic psychotherapy </a:t>
            </a:r>
            <a:r>
              <a:rPr lang="en-US" dirty="0"/>
              <a:t>and </a:t>
            </a:r>
            <a:r>
              <a:rPr lang="en-US" b="1" dirty="0"/>
              <a:t>psychoanalysis</a:t>
            </a:r>
          </a:p>
          <a:p>
            <a:r>
              <a:rPr lang="en-US" dirty="0"/>
              <a:t>Well-controlled studies have found </a:t>
            </a:r>
            <a:r>
              <a:rPr lang="en-US" b="1" dirty="0"/>
              <a:t>that pharmacotherapy</a:t>
            </a:r>
            <a:r>
              <a:rPr lang="en-US" dirty="0"/>
              <a:t>, </a:t>
            </a:r>
            <a:r>
              <a:rPr lang="en-US" b="1" dirty="0"/>
              <a:t>behavior therapy, </a:t>
            </a:r>
            <a:r>
              <a:rPr lang="en-US" dirty="0"/>
              <a:t>or a </a:t>
            </a:r>
            <a:r>
              <a:rPr lang="en-US" b="1" dirty="0"/>
              <a:t>combination </a:t>
            </a:r>
            <a:r>
              <a:rPr lang="en-US" dirty="0"/>
              <a:t>of both is effective in significantly reducing the symptoms of patients with OCD</a:t>
            </a:r>
          </a:p>
          <a:p>
            <a:r>
              <a:rPr lang="en-US" dirty="0"/>
              <a:t>The </a:t>
            </a:r>
            <a:r>
              <a:rPr lang="en-US" b="1" dirty="0"/>
              <a:t>decision about which therapy </a:t>
            </a:r>
            <a:r>
              <a:rPr lang="en-US" dirty="0"/>
              <a:t>to use is based on </a:t>
            </a:r>
            <a:r>
              <a:rPr lang="en-US" b="1" dirty="0"/>
              <a:t>the clinician’s judgment and experience</a:t>
            </a:r>
            <a:r>
              <a:rPr lang="en-US" dirty="0"/>
              <a:t> and the </a:t>
            </a:r>
            <a:r>
              <a:rPr lang="en-US" b="1" dirty="0"/>
              <a:t>patient’s acceptance </a:t>
            </a:r>
            <a:r>
              <a:rPr lang="en-US" dirty="0"/>
              <a:t>of the various </a:t>
            </a:r>
            <a:r>
              <a:rPr lang="en-US" b="1" dirty="0"/>
              <a:t>modalities.</a:t>
            </a:r>
          </a:p>
          <a:p>
            <a:pPr marL="0" indent="0">
              <a:buNone/>
            </a:pPr>
            <a:r>
              <a:rPr lang="en-US" b="1" dirty="0"/>
              <a:t>Pharmacotherapy</a:t>
            </a:r>
          </a:p>
          <a:p>
            <a:pPr marL="0" indent="0">
              <a:buNone/>
            </a:pPr>
            <a:r>
              <a:rPr lang="en-US" dirty="0"/>
              <a:t>The </a:t>
            </a:r>
            <a:r>
              <a:rPr lang="en-US" b="1" dirty="0"/>
              <a:t>efficacy of pharmacotherapy </a:t>
            </a:r>
            <a:r>
              <a:rPr lang="en-US" dirty="0"/>
              <a:t>in OCD has </a:t>
            </a:r>
            <a:r>
              <a:rPr lang="en-US" b="1" dirty="0"/>
              <a:t>been proved </a:t>
            </a:r>
            <a:r>
              <a:rPr lang="en-US" dirty="0"/>
              <a:t>in many clinical trials</a:t>
            </a:r>
          </a:p>
          <a:p>
            <a:pPr marL="0" indent="0">
              <a:buNone/>
            </a:pPr>
            <a:r>
              <a:rPr lang="en-US" b="1" dirty="0"/>
              <a:t>placebo response rate of only about 5 percent</a:t>
            </a:r>
          </a:p>
          <a:p>
            <a:pPr marL="0" indent="0">
              <a:buNone/>
            </a:pPr>
            <a:r>
              <a:rPr lang="en-US" b="1" dirty="0"/>
              <a:t>Initial effects </a:t>
            </a:r>
            <a:r>
              <a:rPr lang="en-US" dirty="0"/>
              <a:t>are generally seen after </a:t>
            </a:r>
            <a:r>
              <a:rPr lang="en-US" b="1" dirty="0"/>
              <a:t>4 to 6 weeks </a:t>
            </a:r>
            <a:r>
              <a:rPr lang="en-US" dirty="0"/>
              <a:t>of treatment</a:t>
            </a:r>
          </a:p>
          <a:p>
            <a:pPr marL="0" indent="0">
              <a:buNone/>
            </a:pPr>
            <a:r>
              <a:rPr lang="en-US" b="1" dirty="0"/>
              <a:t>8 to 16 weeks </a:t>
            </a:r>
            <a:r>
              <a:rPr lang="en-US" dirty="0"/>
              <a:t>are usually needed to </a:t>
            </a:r>
            <a:r>
              <a:rPr lang="en-US" b="1" dirty="0"/>
              <a:t>obtain maximal therapeutic benefit</a:t>
            </a:r>
            <a:r>
              <a:rPr lang="en-US" dirty="0"/>
              <a:t>.</a:t>
            </a:r>
          </a:p>
          <a:p>
            <a:pPr marL="0" indent="0">
              <a:buNone/>
            </a:pPr>
            <a:r>
              <a:rPr lang="en-US" dirty="0"/>
              <a:t>a significant proportion of patients with OCD who respond to treatment with antidepressant drugs seem to </a:t>
            </a:r>
            <a:r>
              <a:rPr lang="en-US" b="1" dirty="0"/>
              <a:t>relapse if the drug therapy is discontinued</a:t>
            </a:r>
            <a:r>
              <a:rPr lang="en-US" dirty="0"/>
              <a:t>.</a:t>
            </a:r>
          </a:p>
          <a:p>
            <a:pPr marL="0" indent="0">
              <a:buNone/>
            </a:pPr>
            <a:r>
              <a:rPr lang="en-US" dirty="0"/>
              <a:t>The </a:t>
            </a:r>
            <a:r>
              <a:rPr lang="en-US" b="1" dirty="0"/>
              <a:t>serotonergic drugs </a:t>
            </a:r>
            <a:r>
              <a:rPr lang="en-US" dirty="0"/>
              <a:t>have increased the percentage of patients with OCD who are likely to </a:t>
            </a:r>
            <a:r>
              <a:rPr lang="en-US" b="1" dirty="0"/>
              <a:t>respond to treatment to the range of 50 to 70 percent.</a:t>
            </a:r>
          </a:p>
          <a:p>
            <a:endParaRPr lang="en-US" dirty="0"/>
          </a:p>
        </p:txBody>
      </p:sp>
    </p:spTree>
    <p:extLst>
      <p:ext uri="{BB962C8B-B14F-4D97-AF65-F5344CB8AC3E}">
        <p14:creationId xmlns:p14="http://schemas.microsoft.com/office/powerpoint/2010/main" val="86127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95943"/>
            <a:ext cx="11495314" cy="6662056"/>
          </a:xfrm>
        </p:spPr>
        <p:txBody>
          <a:bodyPr>
            <a:normAutofit fontScale="77500" lnSpcReduction="20000"/>
          </a:bodyPr>
          <a:lstStyle/>
          <a:p>
            <a:r>
              <a:rPr lang="en-US" b="1" dirty="0"/>
              <a:t>Selective Serotonin Reuptake Inhibitors</a:t>
            </a:r>
          </a:p>
          <a:p>
            <a:pPr marL="0" indent="0">
              <a:buNone/>
            </a:pPr>
            <a:r>
              <a:rPr lang="en-US" dirty="0"/>
              <a:t>fluoxetine, fluvoxamine, paroxetine, sertraline, citalopram—has been </a:t>
            </a:r>
            <a:r>
              <a:rPr lang="en-US" b="1" dirty="0"/>
              <a:t>approved </a:t>
            </a:r>
            <a:r>
              <a:rPr lang="en-US" dirty="0"/>
              <a:t>by the US Food and Drug Administration (</a:t>
            </a:r>
            <a:r>
              <a:rPr lang="en-US" b="1" dirty="0"/>
              <a:t>FDA) </a:t>
            </a:r>
            <a:r>
              <a:rPr lang="en-US" dirty="0"/>
              <a:t>for the treatment of OCD.</a:t>
            </a:r>
          </a:p>
          <a:p>
            <a:pPr marL="0" indent="0">
              <a:buNone/>
            </a:pPr>
            <a:r>
              <a:rPr lang="en-US" b="1" dirty="0"/>
              <a:t>Higher dosages </a:t>
            </a:r>
            <a:r>
              <a:rPr lang="en-US" dirty="0"/>
              <a:t>have often been necessary for a beneficial effect</a:t>
            </a:r>
          </a:p>
          <a:p>
            <a:pPr marL="0" indent="0">
              <a:buNone/>
            </a:pPr>
            <a:r>
              <a:rPr lang="en-US" dirty="0"/>
              <a:t>The </a:t>
            </a:r>
            <a:r>
              <a:rPr lang="en-US" b="1" dirty="0"/>
              <a:t>best clinical outcomes </a:t>
            </a:r>
            <a:r>
              <a:rPr lang="en-US" dirty="0"/>
              <a:t>occur when SSRIs are used </a:t>
            </a:r>
            <a:r>
              <a:rPr lang="en-US" b="1" dirty="0"/>
              <a:t>in combination with behavioral therapy</a:t>
            </a:r>
            <a:r>
              <a:rPr lang="en-US" dirty="0"/>
              <a:t>.</a:t>
            </a:r>
          </a:p>
          <a:p>
            <a:endParaRPr lang="en-US" b="1" dirty="0"/>
          </a:p>
          <a:p>
            <a:r>
              <a:rPr lang="en-US" b="1" dirty="0"/>
              <a:t>Clomipramine</a:t>
            </a:r>
          </a:p>
          <a:p>
            <a:pPr marL="0" indent="0">
              <a:buNone/>
            </a:pPr>
            <a:r>
              <a:rPr lang="en-US" dirty="0"/>
              <a:t>The potency of serotonin reuptake of clomipramine is exceeded only by sertraline and paroxetine.</a:t>
            </a:r>
          </a:p>
          <a:p>
            <a:pPr marL="0" indent="0">
              <a:buNone/>
            </a:pPr>
            <a:r>
              <a:rPr lang="en-US" dirty="0"/>
              <a:t>As with SSRIs, the best outcomes result from a combination of drug and behavioral therapy.</a:t>
            </a:r>
          </a:p>
          <a:p>
            <a:endParaRPr lang="en-US" b="1" dirty="0"/>
          </a:p>
          <a:p>
            <a:r>
              <a:rPr lang="en-US" b="1" dirty="0"/>
              <a:t>Other Drugs</a:t>
            </a:r>
          </a:p>
          <a:p>
            <a:pPr marL="0" indent="0">
              <a:buNone/>
            </a:pPr>
            <a:r>
              <a:rPr lang="en-US" dirty="0"/>
              <a:t>If treatment with </a:t>
            </a:r>
            <a:r>
              <a:rPr lang="en-US" b="1" dirty="0"/>
              <a:t>clomipramine or an SSRI is unsuccessful </a:t>
            </a:r>
            <a:r>
              <a:rPr lang="en-US" dirty="0"/>
              <a:t>many therapists, </a:t>
            </a:r>
            <a:r>
              <a:rPr lang="en-US" b="1" dirty="0"/>
              <a:t>augment</a:t>
            </a:r>
            <a:r>
              <a:rPr lang="en-US" dirty="0"/>
              <a:t> the first drug by the addition </a:t>
            </a:r>
            <a:r>
              <a:rPr lang="en-US" b="1" dirty="0"/>
              <a:t>of valproate, lithium, or carbamazepine</a:t>
            </a:r>
            <a:r>
              <a:rPr lang="en-US" dirty="0"/>
              <a:t>.</a:t>
            </a:r>
          </a:p>
          <a:p>
            <a:r>
              <a:rPr lang="en-US" dirty="0"/>
              <a:t>  </a:t>
            </a:r>
            <a:r>
              <a:rPr lang="en-US" b="1" dirty="0"/>
              <a:t>Other drugs used: </a:t>
            </a:r>
          </a:p>
          <a:p>
            <a:pPr marL="0" indent="0">
              <a:buNone/>
            </a:pPr>
            <a:r>
              <a:rPr lang="en-US" b="1" dirty="0"/>
              <a:t>venlafaxine, </a:t>
            </a:r>
            <a:r>
              <a:rPr lang="en-US" b="1" dirty="0" err="1"/>
              <a:t>pindolol</a:t>
            </a:r>
            <a:r>
              <a:rPr lang="en-US" b="1" dirty="0"/>
              <a:t> </a:t>
            </a:r>
            <a:r>
              <a:rPr lang="en-US" dirty="0"/>
              <a:t>, and the monoamine oxidase inhibitors (MAOIs), especially </a:t>
            </a:r>
            <a:r>
              <a:rPr lang="en-US" b="1" dirty="0" err="1"/>
              <a:t>phenelzine</a:t>
            </a:r>
            <a:r>
              <a:rPr lang="en-US" b="1" dirty="0"/>
              <a:t>.</a:t>
            </a:r>
          </a:p>
          <a:p>
            <a:pPr marL="0" indent="0">
              <a:buNone/>
            </a:pPr>
            <a:r>
              <a:rPr lang="en-US" dirty="0"/>
              <a:t> Other pharmacological agents for the treatment of unresponsive patients include </a:t>
            </a:r>
            <a:r>
              <a:rPr lang="en-US" b="1" dirty="0" err="1"/>
              <a:t>buspirone</a:t>
            </a:r>
            <a:r>
              <a:rPr lang="en-US" dirty="0"/>
              <a:t> , 5-hydroxytryptamine (5-HT</a:t>
            </a:r>
            <a:r>
              <a:rPr lang="en-US" b="1" dirty="0"/>
              <a:t>), L-tryptophan</a:t>
            </a:r>
            <a:r>
              <a:rPr lang="en-US" dirty="0"/>
              <a:t>, and </a:t>
            </a:r>
            <a:r>
              <a:rPr lang="en-US" b="1" dirty="0"/>
              <a:t>clonazepam</a:t>
            </a:r>
            <a:r>
              <a:rPr lang="en-US" dirty="0"/>
              <a:t>.</a:t>
            </a:r>
          </a:p>
          <a:p>
            <a:pPr marL="0" indent="0">
              <a:buNone/>
            </a:pPr>
            <a:r>
              <a:rPr lang="en-US" dirty="0"/>
              <a:t> Adding an atypical </a:t>
            </a:r>
            <a:r>
              <a:rPr lang="en-US" b="1" dirty="0"/>
              <a:t>antipsychotic such as risperidone </a:t>
            </a:r>
            <a:r>
              <a:rPr lang="en-US" dirty="0"/>
              <a:t>has helped in some cases</a:t>
            </a:r>
          </a:p>
          <a:p>
            <a:endParaRPr lang="en-US" dirty="0"/>
          </a:p>
        </p:txBody>
      </p:sp>
    </p:spTree>
    <p:extLst>
      <p:ext uri="{BB962C8B-B14F-4D97-AF65-F5344CB8AC3E}">
        <p14:creationId xmlns:p14="http://schemas.microsoft.com/office/powerpoint/2010/main" val="411894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313509"/>
            <a:ext cx="11495315" cy="6257108"/>
          </a:xfrm>
        </p:spPr>
        <p:txBody>
          <a:bodyPr>
            <a:normAutofit lnSpcReduction="10000"/>
          </a:bodyPr>
          <a:lstStyle/>
          <a:p>
            <a:r>
              <a:rPr lang="en-US" b="1" dirty="0"/>
              <a:t>Behavior Therapy</a:t>
            </a:r>
          </a:p>
          <a:p>
            <a:pPr marL="0" indent="0">
              <a:buNone/>
            </a:pPr>
            <a:r>
              <a:rPr lang="en-US" dirty="0"/>
              <a:t>exposure and response prevention</a:t>
            </a:r>
          </a:p>
          <a:p>
            <a:pPr marL="0" indent="0">
              <a:buNone/>
            </a:pPr>
            <a:r>
              <a:rPr lang="en-US" dirty="0"/>
              <a:t>Desensitization, thought stopping, flooding, implosion therapy, and aversive conditioning have also been used in patients with OCD</a:t>
            </a:r>
          </a:p>
          <a:p>
            <a:r>
              <a:rPr lang="en-US" b="1" dirty="0"/>
              <a:t>Other Therapies</a:t>
            </a:r>
          </a:p>
          <a:p>
            <a:pPr marL="0" indent="0">
              <a:buNone/>
            </a:pPr>
            <a:r>
              <a:rPr lang="en-US" dirty="0"/>
              <a:t>CBT, Family therapy, Group therapy, </a:t>
            </a:r>
          </a:p>
          <a:p>
            <a:pPr marL="0" indent="0">
              <a:buNone/>
            </a:pPr>
            <a:r>
              <a:rPr lang="en-US" dirty="0"/>
              <a:t>For </a:t>
            </a:r>
            <a:r>
              <a:rPr lang="en-US" b="1" dirty="0"/>
              <a:t>extreme cases </a:t>
            </a:r>
            <a:r>
              <a:rPr lang="en-US" dirty="0"/>
              <a:t>that are treatment </a:t>
            </a:r>
            <a:r>
              <a:rPr lang="en-US" b="1" dirty="0"/>
              <a:t>resistant</a:t>
            </a:r>
            <a:r>
              <a:rPr lang="en-US" dirty="0"/>
              <a:t> and </a:t>
            </a:r>
            <a:r>
              <a:rPr lang="en-US" b="1" dirty="0"/>
              <a:t>chronically debilitating</a:t>
            </a:r>
            <a:r>
              <a:rPr lang="en-US" dirty="0"/>
              <a:t>, electroconvulsive therapy </a:t>
            </a:r>
            <a:r>
              <a:rPr lang="en-US" b="1" dirty="0"/>
              <a:t>(ECT) </a:t>
            </a:r>
            <a:r>
              <a:rPr lang="en-US" dirty="0"/>
              <a:t>and </a:t>
            </a:r>
            <a:r>
              <a:rPr lang="en-US" b="1" dirty="0"/>
              <a:t>psychosurgery</a:t>
            </a:r>
            <a:r>
              <a:rPr lang="en-US" dirty="0"/>
              <a:t> are considerations. ECT should be tried before surgery</a:t>
            </a:r>
          </a:p>
          <a:p>
            <a:pPr marL="0" indent="0">
              <a:buNone/>
            </a:pPr>
            <a:r>
              <a:rPr lang="en-US" dirty="0"/>
              <a:t> </a:t>
            </a:r>
            <a:r>
              <a:rPr lang="en-US" b="1" dirty="0"/>
              <a:t>psychosurgical procedure </a:t>
            </a:r>
            <a:r>
              <a:rPr lang="en-US" dirty="0"/>
              <a:t>for OCD </a:t>
            </a:r>
            <a:r>
              <a:rPr lang="en-US" b="1" dirty="0"/>
              <a:t>is </a:t>
            </a:r>
            <a:r>
              <a:rPr lang="en-US" b="1" dirty="0" err="1"/>
              <a:t>cingulotomy</a:t>
            </a:r>
            <a:r>
              <a:rPr lang="en-US" dirty="0"/>
              <a:t>, other surgical procedures (e.g</a:t>
            </a:r>
            <a:r>
              <a:rPr lang="en-US" b="1" dirty="0"/>
              <a:t>., </a:t>
            </a:r>
            <a:r>
              <a:rPr lang="en-US" b="1" dirty="0" err="1"/>
              <a:t>subcaudate</a:t>
            </a:r>
            <a:r>
              <a:rPr lang="en-US" b="1" dirty="0"/>
              <a:t> </a:t>
            </a:r>
            <a:r>
              <a:rPr lang="en-US" b="1" dirty="0" err="1"/>
              <a:t>tractotomy</a:t>
            </a:r>
            <a:r>
              <a:rPr lang="en-US" dirty="0"/>
              <a:t>, also known </a:t>
            </a:r>
            <a:r>
              <a:rPr lang="en-US" b="1" dirty="0"/>
              <a:t>as </a:t>
            </a:r>
            <a:r>
              <a:rPr lang="en-US" b="1" dirty="0" err="1"/>
              <a:t>capsulotomy</a:t>
            </a:r>
            <a:r>
              <a:rPr lang="en-US" dirty="0"/>
              <a:t>)</a:t>
            </a:r>
          </a:p>
          <a:p>
            <a:pPr marL="0" indent="0">
              <a:buNone/>
            </a:pPr>
            <a:r>
              <a:rPr lang="en-US" b="1" dirty="0"/>
              <a:t>Deep Brain Stimulation (DBS): </a:t>
            </a:r>
            <a:r>
              <a:rPr lang="en-US" dirty="0" err="1"/>
              <a:t>nonablative</a:t>
            </a:r>
            <a:r>
              <a:rPr lang="en-US" dirty="0"/>
              <a:t> surgical techniques involving </a:t>
            </a:r>
            <a:r>
              <a:rPr lang="en-US" b="1" dirty="0"/>
              <a:t>indwelling electrodes </a:t>
            </a:r>
            <a:r>
              <a:rPr lang="en-US" dirty="0"/>
              <a:t>in </a:t>
            </a:r>
            <a:r>
              <a:rPr lang="en-US" b="1" dirty="0"/>
              <a:t>various basal ganglia nuclei</a:t>
            </a:r>
            <a:r>
              <a:rPr lang="en-US" dirty="0"/>
              <a:t>, </a:t>
            </a:r>
            <a:r>
              <a:rPr lang="en-US" b="1" dirty="0"/>
              <a:t>MRI-guided, Complications </a:t>
            </a:r>
            <a:r>
              <a:rPr lang="en-US" dirty="0"/>
              <a:t>of DBS include </a:t>
            </a:r>
            <a:r>
              <a:rPr lang="en-US" b="1" dirty="0"/>
              <a:t>infection, bleeding</a:t>
            </a:r>
            <a:r>
              <a:rPr lang="en-US" dirty="0"/>
              <a:t>, or the development of </a:t>
            </a:r>
            <a:r>
              <a:rPr lang="en-US" b="1" dirty="0"/>
              <a:t>seizures</a:t>
            </a:r>
          </a:p>
          <a:p>
            <a:endParaRPr lang="en-US" dirty="0"/>
          </a:p>
        </p:txBody>
      </p:sp>
    </p:spTree>
    <p:extLst>
      <p:ext uri="{BB962C8B-B14F-4D97-AF65-F5344CB8AC3E}">
        <p14:creationId xmlns:p14="http://schemas.microsoft.com/office/powerpoint/2010/main" val="4744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Olfactory Reference Syndrome</a:t>
            </a:r>
            <a:br>
              <a:rPr lang="en-US" b="1" dirty="0"/>
            </a:br>
            <a:endParaRPr lang="en-US" b="1" dirty="0"/>
          </a:p>
        </p:txBody>
      </p:sp>
      <p:sp>
        <p:nvSpPr>
          <p:cNvPr id="3" name="Content Placeholder 2"/>
          <p:cNvSpPr>
            <a:spLocks noGrp="1"/>
          </p:cNvSpPr>
          <p:nvPr>
            <p:ph idx="1"/>
          </p:nvPr>
        </p:nvSpPr>
        <p:spPr>
          <a:xfrm>
            <a:off x="838200" y="2037806"/>
            <a:ext cx="10515600" cy="4519747"/>
          </a:xfrm>
        </p:spPr>
        <p:txBody>
          <a:bodyPr/>
          <a:lstStyle/>
          <a:p>
            <a:r>
              <a:rPr lang="en-US" dirty="0"/>
              <a:t>Olfactory reference syndrome is characterized by a </a:t>
            </a:r>
            <a:r>
              <a:rPr lang="en-US" b="1" dirty="0"/>
              <a:t>false belief </a:t>
            </a:r>
            <a:r>
              <a:rPr lang="en-US" dirty="0"/>
              <a:t>by the patient that he or she </a:t>
            </a:r>
            <a:r>
              <a:rPr lang="en-US" b="1" dirty="0"/>
              <a:t>has a foul body odor </a:t>
            </a:r>
            <a:r>
              <a:rPr lang="en-US" dirty="0"/>
              <a:t>that is not perceived by others. The preoccupation </a:t>
            </a:r>
            <a:r>
              <a:rPr lang="en-US" b="1" dirty="0"/>
              <a:t>leads to repetitive behaviors </a:t>
            </a:r>
            <a:r>
              <a:rPr lang="en-US" dirty="0"/>
              <a:t>such as </a:t>
            </a:r>
            <a:r>
              <a:rPr lang="en-US" b="1" dirty="0"/>
              <a:t>washing the body or changing clothes</a:t>
            </a:r>
            <a:r>
              <a:rPr lang="en-US" dirty="0"/>
              <a:t>. The </a:t>
            </a:r>
            <a:r>
              <a:rPr lang="en-US" b="1" dirty="0"/>
              <a:t>patient</a:t>
            </a:r>
            <a:r>
              <a:rPr lang="en-US" dirty="0"/>
              <a:t> may </a:t>
            </a:r>
            <a:r>
              <a:rPr lang="en-US" b="1" dirty="0"/>
              <a:t>have good, fair, poor, or absent insight into the behavior</a:t>
            </a:r>
            <a:r>
              <a:rPr lang="en-US" dirty="0"/>
              <a:t>. The syndrome is </a:t>
            </a:r>
            <a:r>
              <a:rPr lang="en-US" b="1" dirty="0"/>
              <a:t>predominant in males and single status</a:t>
            </a:r>
            <a:r>
              <a:rPr lang="en-US" dirty="0"/>
              <a:t>. The </a:t>
            </a:r>
            <a:r>
              <a:rPr lang="en-US" b="1" dirty="0"/>
              <a:t>mean age of onset is 25 </a:t>
            </a:r>
            <a:r>
              <a:rPr lang="en-US" dirty="0"/>
              <a:t>years of age.</a:t>
            </a:r>
          </a:p>
          <a:p>
            <a:r>
              <a:rPr lang="en-US" dirty="0"/>
              <a:t> Olfactory reference syndrome is </a:t>
            </a:r>
            <a:r>
              <a:rPr lang="en-US" b="1" dirty="0"/>
              <a:t>included in the “other specified” designation for obsessive-compulsive and related disorder of DSM-5.</a:t>
            </a:r>
          </a:p>
          <a:p>
            <a:endParaRPr lang="en-US" dirty="0"/>
          </a:p>
        </p:txBody>
      </p:sp>
    </p:spTree>
    <p:extLst>
      <p:ext uri="{BB962C8B-B14F-4D97-AF65-F5344CB8AC3E}">
        <p14:creationId xmlns:p14="http://schemas.microsoft.com/office/powerpoint/2010/main" val="354314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078491"/>
          </a:xfrm>
        </p:spPr>
        <p:txBody>
          <a:bodyPr/>
          <a:lstStyle/>
          <a:p>
            <a:pPr algn="ctr"/>
            <a:r>
              <a:rPr lang="en-US" b="1" dirty="0"/>
              <a:t>Thank you</a:t>
            </a:r>
          </a:p>
        </p:txBody>
      </p:sp>
    </p:spTree>
    <p:extLst>
      <p:ext uri="{BB962C8B-B14F-4D97-AF65-F5344CB8AC3E}">
        <p14:creationId xmlns:p14="http://schemas.microsoft.com/office/powerpoint/2010/main" val="184547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a:t>
            </a:r>
          </a:p>
        </p:txBody>
      </p:sp>
      <p:sp>
        <p:nvSpPr>
          <p:cNvPr id="3" name="Content Placeholder 2"/>
          <p:cNvSpPr>
            <a:spLocks noGrp="1"/>
          </p:cNvSpPr>
          <p:nvPr>
            <p:ph idx="1"/>
          </p:nvPr>
        </p:nvSpPr>
        <p:spPr>
          <a:xfrm>
            <a:off x="195943" y="1825625"/>
            <a:ext cx="11704320" cy="4901746"/>
          </a:xfrm>
        </p:spPr>
        <p:txBody>
          <a:bodyPr>
            <a:normAutofit fontScale="92500" lnSpcReduction="10000"/>
          </a:bodyPr>
          <a:lstStyle/>
          <a:p>
            <a:r>
              <a:rPr lang="en-US" dirty="0"/>
              <a:t>diverse group of symptoms that include </a:t>
            </a:r>
            <a:r>
              <a:rPr lang="en-US" b="1" dirty="0"/>
              <a:t>intrusive thoughts</a:t>
            </a:r>
            <a:r>
              <a:rPr lang="en-US" dirty="0"/>
              <a:t>, </a:t>
            </a:r>
            <a:r>
              <a:rPr lang="en-US" b="1" dirty="0"/>
              <a:t>rituals</a:t>
            </a:r>
            <a:r>
              <a:rPr lang="en-US" dirty="0"/>
              <a:t>, </a:t>
            </a:r>
            <a:r>
              <a:rPr lang="en-US" b="1" dirty="0"/>
              <a:t>preoccupations</a:t>
            </a:r>
            <a:r>
              <a:rPr lang="en-US" dirty="0"/>
              <a:t>, and </a:t>
            </a:r>
            <a:r>
              <a:rPr lang="en-US" b="1" dirty="0"/>
              <a:t>compulsions.</a:t>
            </a:r>
          </a:p>
          <a:p>
            <a:r>
              <a:rPr lang="en-US" b="1" dirty="0"/>
              <a:t>cause severe distress </a:t>
            </a:r>
            <a:r>
              <a:rPr lang="en-US" dirty="0"/>
              <a:t>to the person</a:t>
            </a:r>
          </a:p>
          <a:p>
            <a:r>
              <a:rPr lang="en-US" b="1" dirty="0"/>
              <a:t>time consuming </a:t>
            </a:r>
            <a:r>
              <a:rPr lang="en-US" dirty="0"/>
              <a:t>and </a:t>
            </a:r>
            <a:r>
              <a:rPr lang="en-US" b="1" dirty="0"/>
              <a:t>interfere significantly </a:t>
            </a:r>
            <a:r>
              <a:rPr lang="en-US" dirty="0"/>
              <a:t>with the person’s </a:t>
            </a:r>
            <a:r>
              <a:rPr lang="en-US" b="1" dirty="0"/>
              <a:t>normal routine</a:t>
            </a:r>
            <a:r>
              <a:rPr lang="en-US" dirty="0"/>
              <a:t>, </a:t>
            </a:r>
            <a:r>
              <a:rPr lang="en-US" b="1" dirty="0"/>
              <a:t>occupational functioning</a:t>
            </a:r>
            <a:r>
              <a:rPr lang="en-US" dirty="0"/>
              <a:t>, usual </a:t>
            </a:r>
            <a:r>
              <a:rPr lang="en-US" b="1" dirty="0"/>
              <a:t>social activities, </a:t>
            </a:r>
            <a:r>
              <a:rPr lang="en-US" dirty="0"/>
              <a:t>or </a:t>
            </a:r>
            <a:r>
              <a:rPr lang="en-US" b="1" dirty="0"/>
              <a:t>relationships</a:t>
            </a:r>
          </a:p>
          <a:p>
            <a:r>
              <a:rPr lang="en-US" dirty="0"/>
              <a:t>patient with OCD may have an </a:t>
            </a:r>
            <a:r>
              <a:rPr lang="en-US" b="1" dirty="0"/>
              <a:t>obsession, a compulsion, or both.</a:t>
            </a:r>
          </a:p>
          <a:p>
            <a:r>
              <a:rPr lang="en-US" dirty="0"/>
              <a:t>obsession, which is a mental event, a compulsion is a behavior</a:t>
            </a:r>
          </a:p>
          <a:p>
            <a:r>
              <a:rPr lang="en-US" dirty="0"/>
              <a:t>A patient with OCD </a:t>
            </a:r>
            <a:r>
              <a:rPr lang="en-US" b="1" dirty="0"/>
              <a:t>realizes the irrationality </a:t>
            </a:r>
            <a:r>
              <a:rPr lang="en-US" dirty="0"/>
              <a:t>of the obsession and experiences both the obsession and the compulsion as </a:t>
            </a:r>
            <a:r>
              <a:rPr lang="en-US" b="1" dirty="0" err="1"/>
              <a:t>egodystonic</a:t>
            </a:r>
            <a:r>
              <a:rPr lang="en-US" dirty="0"/>
              <a:t> (i.e., unwanted behavior).</a:t>
            </a:r>
          </a:p>
          <a:p>
            <a:r>
              <a:rPr lang="en-US" dirty="0"/>
              <a:t>Although the compulsive act may be carried out in an attempt to reduce the anxiety associated with the obsession, it does not always succeed in doing so. it may even increase the anxiety</a:t>
            </a:r>
          </a:p>
          <a:p>
            <a:endParaRPr lang="en-US" dirty="0"/>
          </a:p>
        </p:txBody>
      </p:sp>
    </p:spTree>
    <p:extLst>
      <p:ext uri="{BB962C8B-B14F-4D97-AF65-F5344CB8AC3E}">
        <p14:creationId xmlns:p14="http://schemas.microsoft.com/office/powerpoint/2010/main" val="323410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EPIDEMIOLOGY</a:t>
            </a:r>
            <a:br>
              <a:rPr lang="en-US" dirty="0"/>
            </a:br>
            <a:endParaRPr lang="en-US" dirty="0"/>
          </a:p>
        </p:txBody>
      </p:sp>
      <p:sp>
        <p:nvSpPr>
          <p:cNvPr id="3" name="Content Placeholder 2"/>
          <p:cNvSpPr>
            <a:spLocks noGrp="1"/>
          </p:cNvSpPr>
          <p:nvPr>
            <p:ph idx="1"/>
          </p:nvPr>
        </p:nvSpPr>
        <p:spPr>
          <a:xfrm>
            <a:off x="195943" y="1825624"/>
            <a:ext cx="11782697" cy="5032375"/>
          </a:xfrm>
        </p:spPr>
        <p:txBody>
          <a:bodyPr>
            <a:normAutofit fontScale="85000" lnSpcReduction="20000"/>
          </a:bodyPr>
          <a:lstStyle/>
          <a:p>
            <a:r>
              <a:rPr lang="en-US" dirty="0"/>
              <a:t>lifetime prevalence in the general population estimated at </a:t>
            </a:r>
            <a:r>
              <a:rPr lang="en-US" b="1" dirty="0"/>
              <a:t>2 to 3 percent</a:t>
            </a:r>
          </a:p>
          <a:p>
            <a:r>
              <a:rPr lang="en-US" dirty="0"/>
              <a:t>the disorder is found in as many as </a:t>
            </a:r>
            <a:r>
              <a:rPr lang="en-US" b="1" dirty="0"/>
              <a:t>10 percent of outpatients in psychiatric clinics</a:t>
            </a:r>
          </a:p>
          <a:p>
            <a:r>
              <a:rPr lang="en-US" dirty="0"/>
              <a:t>OCD the </a:t>
            </a:r>
            <a:r>
              <a:rPr lang="en-US" b="1" dirty="0"/>
              <a:t>fourth most common </a:t>
            </a:r>
            <a:r>
              <a:rPr lang="en-US" dirty="0"/>
              <a:t>psychiatric diagnosis after phobias, substance-related disorders, and major depressive disorder</a:t>
            </a:r>
          </a:p>
          <a:p>
            <a:r>
              <a:rPr lang="en-US" dirty="0"/>
              <a:t>men and women are </a:t>
            </a:r>
            <a:r>
              <a:rPr lang="en-US" b="1" dirty="0"/>
              <a:t>equally</a:t>
            </a:r>
            <a:r>
              <a:rPr lang="en-US" dirty="0"/>
              <a:t> likely to be affected</a:t>
            </a:r>
          </a:p>
          <a:p>
            <a:r>
              <a:rPr lang="en-US" dirty="0"/>
              <a:t>but among adolescents, </a:t>
            </a:r>
            <a:r>
              <a:rPr lang="en-US" b="1" dirty="0"/>
              <a:t>boys are more </a:t>
            </a:r>
            <a:r>
              <a:rPr lang="en-US" dirty="0"/>
              <a:t>commonly affected than girls</a:t>
            </a:r>
          </a:p>
          <a:p>
            <a:r>
              <a:rPr lang="en-US" dirty="0"/>
              <a:t>mean age of onset is about </a:t>
            </a:r>
            <a:r>
              <a:rPr lang="en-US" b="1" dirty="0"/>
              <a:t>20 years</a:t>
            </a:r>
          </a:p>
          <a:p>
            <a:r>
              <a:rPr lang="en-US" dirty="0"/>
              <a:t>men have a slightly earlier age of onset (mean about 19 years) than women (mean about 22 years)</a:t>
            </a:r>
          </a:p>
          <a:p>
            <a:r>
              <a:rPr lang="en-US" dirty="0"/>
              <a:t>Overall, the symptoms of about </a:t>
            </a:r>
            <a:r>
              <a:rPr lang="en-US" b="1" dirty="0"/>
              <a:t>two thirds </a:t>
            </a:r>
            <a:r>
              <a:rPr lang="en-US" dirty="0"/>
              <a:t>of affected persons have an onset </a:t>
            </a:r>
            <a:r>
              <a:rPr lang="en-US" b="1" dirty="0"/>
              <a:t>before age 25</a:t>
            </a:r>
          </a:p>
          <a:p>
            <a:r>
              <a:rPr lang="en-US" dirty="0"/>
              <a:t>The onset  can occur in some cases </a:t>
            </a:r>
            <a:r>
              <a:rPr lang="en-US" b="1" dirty="0"/>
              <a:t>as early as 2 years </a:t>
            </a:r>
            <a:r>
              <a:rPr lang="en-US" dirty="0"/>
              <a:t>of age.</a:t>
            </a:r>
          </a:p>
          <a:p>
            <a:r>
              <a:rPr lang="en-US" b="1" dirty="0"/>
              <a:t>Single persons </a:t>
            </a:r>
            <a:r>
              <a:rPr lang="en-US" dirty="0"/>
              <a:t>are more frequently affected with OCD than are married persons</a:t>
            </a:r>
          </a:p>
          <a:p>
            <a:r>
              <a:rPr lang="en-US" dirty="0"/>
              <a:t>OCD occurs </a:t>
            </a:r>
            <a:r>
              <a:rPr lang="en-US" b="1" dirty="0"/>
              <a:t>less often among blacks </a:t>
            </a:r>
            <a:r>
              <a:rPr lang="en-US" dirty="0"/>
              <a:t>than among whites</a:t>
            </a:r>
          </a:p>
        </p:txBody>
      </p:sp>
    </p:spTree>
    <p:extLst>
      <p:ext uri="{BB962C8B-B14F-4D97-AF65-F5344CB8AC3E}">
        <p14:creationId xmlns:p14="http://schemas.microsoft.com/office/powerpoint/2010/main" val="159664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COMORBIDITY</a:t>
            </a:r>
            <a:br>
              <a:rPr lang="en-US" b="1" dirty="0"/>
            </a:br>
            <a:endParaRPr lang="en-US" b="1" dirty="0"/>
          </a:p>
        </p:txBody>
      </p:sp>
      <p:sp>
        <p:nvSpPr>
          <p:cNvPr id="3" name="Content Placeholder 2"/>
          <p:cNvSpPr>
            <a:spLocks noGrp="1"/>
          </p:cNvSpPr>
          <p:nvPr>
            <p:ph idx="1"/>
          </p:nvPr>
        </p:nvSpPr>
        <p:spPr>
          <a:xfrm>
            <a:off x="182880" y="1825625"/>
            <a:ext cx="11821886" cy="4901746"/>
          </a:xfrm>
        </p:spPr>
        <p:txBody>
          <a:bodyPr>
            <a:normAutofit/>
          </a:bodyPr>
          <a:lstStyle/>
          <a:p>
            <a:r>
              <a:rPr lang="en-US" dirty="0"/>
              <a:t>lifetime prevalence for major </a:t>
            </a:r>
            <a:r>
              <a:rPr lang="en-US" b="1" dirty="0"/>
              <a:t>depressive disorder </a:t>
            </a:r>
            <a:r>
              <a:rPr lang="en-US" dirty="0"/>
              <a:t>in persons with OCD is about </a:t>
            </a:r>
            <a:r>
              <a:rPr lang="en-US" b="1" dirty="0"/>
              <a:t>67 percent</a:t>
            </a:r>
          </a:p>
          <a:p>
            <a:r>
              <a:rPr lang="en-US" b="1" dirty="0"/>
              <a:t>social phobia </a:t>
            </a:r>
            <a:r>
              <a:rPr lang="en-US" dirty="0"/>
              <a:t>about </a:t>
            </a:r>
            <a:r>
              <a:rPr lang="en-US" b="1" dirty="0"/>
              <a:t>25 percent</a:t>
            </a:r>
          </a:p>
          <a:p>
            <a:r>
              <a:rPr lang="en-US" dirty="0"/>
              <a:t>e incidence of </a:t>
            </a:r>
            <a:r>
              <a:rPr lang="en-US" b="1" dirty="0"/>
              <a:t>Tourette’s disorder </a:t>
            </a:r>
            <a:r>
              <a:rPr lang="en-US" dirty="0"/>
              <a:t>in patients with </a:t>
            </a:r>
            <a:r>
              <a:rPr lang="en-US" b="1" dirty="0"/>
              <a:t>OCD is 5 to 7 percent</a:t>
            </a:r>
            <a:r>
              <a:rPr lang="en-US" dirty="0"/>
              <a:t>, and </a:t>
            </a:r>
            <a:r>
              <a:rPr lang="en-US" b="1" dirty="0"/>
              <a:t>20 to 30 percent</a:t>
            </a:r>
            <a:r>
              <a:rPr lang="en-US" dirty="0"/>
              <a:t> of patients with OCD have </a:t>
            </a:r>
            <a:r>
              <a:rPr lang="en-US" b="1" dirty="0"/>
              <a:t>a history of tics.</a:t>
            </a:r>
          </a:p>
          <a:p>
            <a:r>
              <a:rPr lang="en-US" dirty="0"/>
              <a:t>Other common comorbid psychiatric diagnoses in patients with OCD include alcohol use disorders, generalized anxiety disorder, specific phobia, panic disorder, eating disorders, and personality disorders</a:t>
            </a:r>
          </a:p>
          <a:p>
            <a:endParaRPr lang="en-US" dirty="0"/>
          </a:p>
        </p:txBody>
      </p:sp>
    </p:spTree>
    <p:extLst>
      <p:ext uri="{BB962C8B-B14F-4D97-AF65-F5344CB8AC3E}">
        <p14:creationId xmlns:p14="http://schemas.microsoft.com/office/powerpoint/2010/main" val="330245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ETIOLOGY</a:t>
            </a:r>
            <a:br>
              <a:rPr lang="en-US" dirty="0"/>
            </a:br>
            <a:endParaRPr lang="en-US" dirty="0"/>
          </a:p>
        </p:txBody>
      </p:sp>
      <p:sp>
        <p:nvSpPr>
          <p:cNvPr id="3" name="Content Placeholder 2"/>
          <p:cNvSpPr>
            <a:spLocks noGrp="1"/>
          </p:cNvSpPr>
          <p:nvPr>
            <p:ph idx="1"/>
          </p:nvPr>
        </p:nvSpPr>
        <p:spPr>
          <a:xfrm>
            <a:off x="143691" y="1175657"/>
            <a:ext cx="11834949" cy="5682343"/>
          </a:xfrm>
        </p:spPr>
        <p:txBody>
          <a:bodyPr>
            <a:normAutofit fontScale="92500" lnSpcReduction="10000"/>
          </a:bodyPr>
          <a:lstStyle/>
          <a:p>
            <a:r>
              <a:rPr lang="en-US" b="1" dirty="0"/>
              <a:t>Neurotransmitters</a:t>
            </a:r>
            <a:r>
              <a:rPr lang="en-US" dirty="0"/>
              <a:t> </a:t>
            </a:r>
          </a:p>
          <a:p>
            <a:pPr marL="0" indent="0">
              <a:buNone/>
            </a:pPr>
            <a:r>
              <a:rPr lang="en-US" b="1" dirty="0"/>
              <a:t>SEROTONERGIC SYSTEM </a:t>
            </a:r>
            <a:r>
              <a:rPr lang="en-US" dirty="0"/>
              <a:t>dysregulation of serotonin</a:t>
            </a:r>
          </a:p>
          <a:p>
            <a:pPr marL="0" indent="0">
              <a:buNone/>
            </a:pPr>
            <a:r>
              <a:rPr lang="en-US" b="1" dirty="0"/>
              <a:t>NORADRENERGIC SYSTEM less evidence </a:t>
            </a:r>
            <a:r>
              <a:rPr lang="en-US" dirty="0"/>
              <a:t>exists for dysfunction in the noradrenergic system in OCD</a:t>
            </a:r>
          </a:p>
          <a:p>
            <a:pPr marL="0" indent="0">
              <a:buNone/>
            </a:pPr>
            <a:r>
              <a:rPr lang="en-US" dirty="0"/>
              <a:t>NEUROIMMUNOLOGY </a:t>
            </a:r>
            <a:r>
              <a:rPr lang="en-US" b="1" dirty="0"/>
              <a:t>positive link </a:t>
            </a:r>
            <a:r>
              <a:rPr lang="en-US" dirty="0"/>
              <a:t>between </a:t>
            </a:r>
            <a:r>
              <a:rPr lang="en-US" b="1" dirty="0"/>
              <a:t>streptococcal infection </a:t>
            </a:r>
            <a:r>
              <a:rPr lang="en-US" dirty="0"/>
              <a:t>and OCD. Group Aβ-hemolytic streptococcal infection can cause rheumatic fever, and approximately </a:t>
            </a:r>
            <a:r>
              <a:rPr lang="en-US" b="1" dirty="0"/>
              <a:t>10 to 30 percent </a:t>
            </a:r>
            <a:r>
              <a:rPr lang="en-US" dirty="0"/>
              <a:t>of the patients </a:t>
            </a:r>
            <a:r>
              <a:rPr lang="en-US" b="1" dirty="0"/>
              <a:t>develop Sydenham’s chorea </a:t>
            </a:r>
            <a:r>
              <a:rPr lang="en-US" dirty="0"/>
              <a:t>and show </a:t>
            </a:r>
            <a:r>
              <a:rPr lang="en-US" b="1" dirty="0"/>
              <a:t>obsessive-compulsive symptoms.</a:t>
            </a:r>
          </a:p>
          <a:p>
            <a:r>
              <a:rPr lang="en-US" b="1" dirty="0"/>
              <a:t>Brain-Imaging Studies </a:t>
            </a:r>
          </a:p>
          <a:p>
            <a:pPr marL="0" indent="0">
              <a:buNone/>
            </a:pPr>
            <a:r>
              <a:rPr lang="en-US" b="1" dirty="0"/>
              <a:t>altered function in the </a:t>
            </a:r>
            <a:r>
              <a:rPr lang="en-US" b="1" dirty="0" err="1"/>
              <a:t>neurocircuitry</a:t>
            </a:r>
            <a:r>
              <a:rPr lang="en-US" b="1" dirty="0"/>
              <a:t> </a:t>
            </a:r>
            <a:r>
              <a:rPr lang="en-US" dirty="0"/>
              <a:t>between </a:t>
            </a:r>
            <a:r>
              <a:rPr lang="en-US" b="1" dirty="0"/>
              <a:t>orbitofrontal cortex</a:t>
            </a:r>
            <a:r>
              <a:rPr lang="en-US" dirty="0"/>
              <a:t>, </a:t>
            </a:r>
            <a:r>
              <a:rPr lang="en-US" b="1" dirty="0"/>
              <a:t>caudate</a:t>
            </a:r>
            <a:r>
              <a:rPr lang="en-US" dirty="0"/>
              <a:t>, and </a:t>
            </a:r>
            <a:r>
              <a:rPr lang="en-US" b="1" dirty="0"/>
              <a:t>thalamus</a:t>
            </a:r>
            <a:r>
              <a:rPr lang="en-US" dirty="0"/>
              <a:t> (PET)—have shown increased activity (e.g., metabolism and blood flow) in the </a:t>
            </a:r>
            <a:r>
              <a:rPr lang="en-US" b="1" dirty="0"/>
              <a:t>frontal lobes, the basal ganglia </a:t>
            </a:r>
            <a:r>
              <a:rPr lang="en-US" dirty="0"/>
              <a:t>(</a:t>
            </a:r>
            <a:r>
              <a:rPr lang="en-US" b="1" dirty="0"/>
              <a:t>especially the caudate</a:t>
            </a:r>
            <a:r>
              <a:rPr lang="en-US" dirty="0"/>
              <a:t>), and </a:t>
            </a:r>
            <a:r>
              <a:rPr lang="en-US" b="1" dirty="0"/>
              <a:t>the cingulum of patients with OCD</a:t>
            </a:r>
          </a:p>
          <a:p>
            <a:pPr marL="0" indent="0">
              <a:buNone/>
            </a:pPr>
            <a:r>
              <a:rPr lang="en-US" dirty="0"/>
              <a:t>studies have found bilaterally </a:t>
            </a:r>
            <a:r>
              <a:rPr lang="en-US" b="1" dirty="0"/>
              <a:t>smaller </a:t>
            </a:r>
            <a:r>
              <a:rPr lang="en-US" b="1" dirty="0" err="1"/>
              <a:t>caudates</a:t>
            </a:r>
            <a:r>
              <a:rPr lang="en-US" b="1" dirty="0"/>
              <a:t> </a:t>
            </a:r>
            <a:r>
              <a:rPr lang="en-US" dirty="0"/>
              <a:t>in patients with OCD</a:t>
            </a:r>
          </a:p>
        </p:txBody>
      </p:sp>
    </p:spTree>
    <p:extLst>
      <p:ext uri="{BB962C8B-B14F-4D97-AF65-F5344CB8AC3E}">
        <p14:creationId xmlns:p14="http://schemas.microsoft.com/office/powerpoint/2010/main" val="178750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8617"/>
            <a:ext cx="10515600" cy="4467496"/>
          </a:xfrm>
        </p:spPr>
        <p:txBody>
          <a:bodyPr/>
          <a:lstStyle/>
          <a:p>
            <a:r>
              <a:rPr lang="en-US" b="1" dirty="0"/>
              <a:t>Genetics.</a:t>
            </a:r>
          </a:p>
          <a:p>
            <a:pPr marL="0" indent="0">
              <a:buNone/>
            </a:pPr>
            <a:r>
              <a:rPr lang="en-US" dirty="0"/>
              <a:t>Relatives of </a:t>
            </a:r>
            <a:r>
              <a:rPr lang="en-US" dirty="0" err="1"/>
              <a:t>probands</a:t>
            </a:r>
            <a:r>
              <a:rPr lang="en-US" dirty="0"/>
              <a:t> with OCD consistently have a </a:t>
            </a:r>
            <a:r>
              <a:rPr lang="en-US" b="1" dirty="0"/>
              <a:t>threefold to fivefold </a:t>
            </a:r>
            <a:r>
              <a:rPr lang="en-US" dirty="0"/>
              <a:t>higher probability of having OCD </a:t>
            </a:r>
          </a:p>
          <a:p>
            <a:r>
              <a:rPr lang="en-US" b="1" dirty="0"/>
              <a:t>Other Biological Data</a:t>
            </a:r>
          </a:p>
          <a:p>
            <a:pPr marL="0" indent="0">
              <a:buNone/>
            </a:pPr>
            <a:r>
              <a:rPr lang="en-US" dirty="0"/>
              <a:t>A higher than usual incidence of nonspecific </a:t>
            </a:r>
            <a:r>
              <a:rPr lang="en-US" b="1" dirty="0"/>
              <a:t>EEG abnormalities </a:t>
            </a:r>
            <a:r>
              <a:rPr lang="en-US" dirty="0"/>
              <a:t>occurs in patients with OCD</a:t>
            </a:r>
          </a:p>
          <a:p>
            <a:pPr marL="0" indent="0">
              <a:buNone/>
            </a:pPr>
            <a:r>
              <a:rPr lang="en-US" b="1" dirty="0"/>
              <a:t>Non-suppression on the dexamethasone-suppression test </a:t>
            </a:r>
            <a:r>
              <a:rPr lang="en-US" dirty="0"/>
              <a:t>in about </a:t>
            </a:r>
            <a:r>
              <a:rPr lang="en-US" b="1" dirty="0"/>
              <a:t>one-third</a:t>
            </a:r>
            <a:r>
              <a:rPr lang="en-US" dirty="0"/>
              <a:t> of patients and </a:t>
            </a:r>
            <a:r>
              <a:rPr lang="en-US" b="1" dirty="0"/>
              <a:t>decreased growth hormone secretion </a:t>
            </a:r>
            <a:r>
              <a:rPr lang="en-US" dirty="0"/>
              <a:t>with </a:t>
            </a:r>
            <a:r>
              <a:rPr lang="en-US" b="1" dirty="0"/>
              <a:t>clonidine infusions</a:t>
            </a:r>
          </a:p>
          <a:p>
            <a:endParaRPr lang="en-US" dirty="0"/>
          </a:p>
          <a:p>
            <a:endParaRPr lang="en-US" dirty="0"/>
          </a:p>
        </p:txBody>
      </p:sp>
    </p:spTree>
    <p:extLst>
      <p:ext uri="{BB962C8B-B14F-4D97-AF65-F5344CB8AC3E}">
        <p14:creationId xmlns:p14="http://schemas.microsoft.com/office/powerpoint/2010/main" val="186601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79" y="0"/>
            <a:ext cx="10424161" cy="6857999"/>
          </a:xfrm>
        </p:spPr>
      </p:pic>
    </p:spTree>
    <p:extLst>
      <p:ext uri="{BB962C8B-B14F-4D97-AF65-F5344CB8AC3E}">
        <p14:creationId xmlns:p14="http://schemas.microsoft.com/office/powerpoint/2010/main" val="39757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7966" y="0"/>
            <a:ext cx="5342708" cy="6858000"/>
          </a:xfrm>
        </p:spPr>
      </p:pic>
    </p:spTree>
    <p:extLst>
      <p:ext uri="{BB962C8B-B14F-4D97-AF65-F5344CB8AC3E}">
        <p14:creationId xmlns:p14="http://schemas.microsoft.com/office/powerpoint/2010/main" val="263271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4091" y="0"/>
            <a:ext cx="4689566" cy="6858000"/>
          </a:xfrm>
        </p:spPr>
      </p:pic>
    </p:spTree>
    <p:extLst>
      <p:ext uri="{BB962C8B-B14F-4D97-AF65-F5344CB8AC3E}">
        <p14:creationId xmlns:p14="http://schemas.microsoft.com/office/powerpoint/2010/main" val="1799156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1709</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Obsessive-Compulsive Disorder </vt:lpstr>
      <vt:lpstr>Introduction</vt:lpstr>
      <vt:lpstr>EPIDEMIOLOGY </vt:lpstr>
      <vt:lpstr>COMORBIDITY </vt:lpstr>
      <vt:lpstr>ETIOLOGY </vt:lpstr>
      <vt:lpstr>PowerPoint Presentation</vt:lpstr>
      <vt:lpstr>PowerPoint Presentation</vt:lpstr>
      <vt:lpstr>PowerPoint Presentation</vt:lpstr>
      <vt:lpstr>PowerPoint Presentation</vt:lpstr>
      <vt:lpstr>Pattern of symptoms</vt:lpstr>
      <vt:lpstr>PowerPoint Presentation</vt:lpstr>
      <vt:lpstr>DIFFERENTIAL DIAGNOSIS </vt:lpstr>
      <vt:lpstr>PowerPoint Presentation</vt:lpstr>
      <vt:lpstr>COURSE AND PROGNOSIS </vt:lpstr>
      <vt:lpstr>TREATMENT </vt:lpstr>
      <vt:lpstr>PowerPoint Presentation</vt:lpstr>
      <vt:lpstr>PowerPoint Presentation</vt:lpstr>
      <vt:lpstr>Olfactory Reference Syndrome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Obsessive-Compulsive Disorder </dc:title>
  <dc:creator>Najib Alqsous</dc:creator>
  <cp:lastModifiedBy>Najib Alqsous</cp:lastModifiedBy>
  <cp:revision>35</cp:revision>
  <dcterms:created xsi:type="dcterms:W3CDTF">2019-10-21T19:29:49Z</dcterms:created>
  <dcterms:modified xsi:type="dcterms:W3CDTF">2023-07-15T12:05:34Z</dcterms:modified>
</cp:coreProperties>
</file>