
<file path=[Content_Types].xml><?xml version="1.0" encoding="utf-8"?>
<Types xmlns="http://schemas.openxmlformats.org/package/2006/content-types">
  <Default Extension="jfif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84" r:id="rId2"/>
    <p:sldMasterId id="214748372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67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05" r:id="rId45"/>
  </p:sldIdLst>
  <p:sldSz cx="9753600" cy="7315200"/>
  <p:notesSz cx="9753600" cy="73152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20209-DBB6-4082-8E82-68A0A1F01D8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3EB45D7-16EE-4956-8FF1-69280EC8A3E5}">
      <dgm:prSet phldrT="[Text]" custT="1"/>
      <dgm:spPr/>
      <dgm:t>
        <a:bodyPr/>
        <a:lstStyle/>
        <a:p>
          <a:r>
            <a: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Fissure fracture </a:t>
          </a:r>
          <a:r>
            <a: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1800" b="1" i="0" dirty="0">
              <a:solidFill>
                <a:srgbClr val="231F20"/>
              </a:solidFill>
              <a:effectLst/>
              <a:latin typeface="Proxima Nova"/>
            </a:rPr>
            <a:t>(in a straight line)</a:t>
          </a:r>
          <a:r>
            <a:rPr lang="en-US" sz="1800" b="1" i="0" dirty="0">
              <a:solidFill>
                <a:srgbClr val="000000"/>
              </a:solidFill>
              <a:effectLst/>
              <a:latin typeface="Verlag A"/>
            </a:rPr>
            <a:t> </a:t>
          </a:r>
          <a:r>
            <a:rPr lang="en-US" sz="2000" b="1" i="0" dirty="0">
              <a:solidFill>
                <a:srgbClr val="000000"/>
              </a:solidFill>
              <a:effectLst/>
              <a:latin typeface="Verlag A"/>
            </a:rPr>
            <a:t>This is a break in the bone, but the bone does not move out of place.</a:t>
          </a:r>
          <a:endParaRPr lang="en-US" sz="20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0A4F60-9200-4ABE-B42B-2DEA1746FB01}" type="parTrans" cxnId="{32E300B3-1589-4859-B52B-E49A29C29EC6}">
      <dgm:prSet/>
      <dgm:spPr/>
      <dgm:t>
        <a:bodyPr/>
        <a:lstStyle/>
        <a:p>
          <a:endParaRPr lang="en-US"/>
        </a:p>
      </dgm:t>
    </dgm:pt>
    <dgm:pt modelId="{85A4C3BC-0AE7-4224-9B8F-A56105B27DD1}" type="sibTrans" cxnId="{32E300B3-1589-4859-B52B-E49A29C29EC6}">
      <dgm:prSet/>
      <dgm:spPr/>
      <dgm:t>
        <a:bodyPr/>
        <a:lstStyle/>
        <a:p>
          <a:endParaRPr lang="en-US"/>
        </a:p>
      </dgm:t>
    </dgm:pt>
    <dgm:pt modelId="{9C1169E2-13C4-4A0C-94AD-7C4039F07D41}">
      <dgm:prSet phldrT="[Text]" custT="1"/>
      <dgm:spPr/>
      <dgm:t>
        <a:bodyPr/>
        <a:lstStyle/>
        <a:p>
          <a:r>
            <a: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Depressed fracture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US" sz="1800" b="1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A break in your skull that pushes part of the bone closer to your brain</a:t>
          </a:r>
          <a:endParaRPr 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6A4118-4F66-41E4-B111-CB6552B3AB5E}" type="parTrans" cxnId="{17CA9402-3D58-4479-923B-C99B1C960882}">
      <dgm:prSet/>
      <dgm:spPr/>
      <dgm:t>
        <a:bodyPr/>
        <a:lstStyle/>
        <a:p>
          <a:endParaRPr lang="en-US"/>
        </a:p>
      </dgm:t>
    </dgm:pt>
    <dgm:pt modelId="{62DB04D2-CB5D-4E0A-B57A-6E3572D4E37C}" type="sibTrans" cxnId="{17CA9402-3D58-4479-923B-C99B1C960882}">
      <dgm:prSet/>
      <dgm:spPr/>
      <dgm:t>
        <a:bodyPr/>
        <a:lstStyle/>
        <a:p>
          <a:endParaRPr lang="en-US"/>
        </a:p>
      </dgm:t>
    </dgm:pt>
    <dgm:pt modelId="{C2DDF3FD-583E-4B1E-A55F-CA438EA598B4}" type="pres">
      <dgm:prSet presAssocID="{95820209-DBB6-4082-8E82-68A0A1F01D8A}" presName="Name0" presStyleCnt="0">
        <dgm:presLayoutVars>
          <dgm:chMax val="7"/>
          <dgm:chPref val="7"/>
          <dgm:dir/>
        </dgm:presLayoutVars>
      </dgm:prSet>
      <dgm:spPr/>
    </dgm:pt>
    <dgm:pt modelId="{5BC09A87-FB58-406F-B964-57278FEE99F9}" type="pres">
      <dgm:prSet presAssocID="{95820209-DBB6-4082-8E82-68A0A1F01D8A}" presName="Name1" presStyleCnt="0"/>
      <dgm:spPr/>
    </dgm:pt>
    <dgm:pt modelId="{E0A6AA61-83E9-4FFD-BB45-1E562F8AB9EB}" type="pres">
      <dgm:prSet presAssocID="{95820209-DBB6-4082-8E82-68A0A1F01D8A}" presName="cycle" presStyleCnt="0"/>
      <dgm:spPr/>
    </dgm:pt>
    <dgm:pt modelId="{8B2FE724-188A-4E6D-9DE8-14414CE839FD}" type="pres">
      <dgm:prSet presAssocID="{95820209-DBB6-4082-8E82-68A0A1F01D8A}" presName="srcNode" presStyleLbl="node1" presStyleIdx="0" presStyleCnt="2"/>
      <dgm:spPr/>
    </dgm:pt>
    <dgm:pt modelId="{3BA57AF7-037F-47DE-8FC6-6861E7CCDE86}" type="pres">
      <dgm:prSet presAssocID="{95820209-DBB6-4082-8E82-68A0A1F01D8A}" presName="conn" presStyleLbl="parChTrans1D2" presStyleIdx="0" presStyleCnt="1"/>
      <dgm:spPr/>
    </dgm:pt>
    <dgm:pt modelId="{CC64F1FD-6E3A-4DCE-9742-796BB4BFE6B6}" type="pres">
      <dgm:prSet presAssocID="{95820209-DBB6-4082-8E82-68A0A1F01D8A}" presName="extraNode" presStyleLbl="node1" presStyleIdx="0" presStyleCnt="2"/>
      <dgm:spPr/>
    </dgm:pt>
    <dgm:pt modelId="{A656E1F7-914B-4F54-A418-671BF8BCE974}" type="pres">
      <dgm:prSet presAssocID="{95820209-DBB6-4082-8E82-68A0A1F01D8A}" presName="dstNode" presStyleLbl="node1" presStyleIdx="0" presStyleCnt="2"/>
      <dgm:spPr/>
    </dgm:pt>
    <dgm:pt modelId="{F0A4527D-1DAD-4F79-8D83-7ACF4A96CBB9}" type="pres">
      <dgm:prSet presAssocID="{93EB45D7-16EE-4956-8FF1-69280EC8A3E5}" presName="text_1" presStyleLbl="node1" presStyleIdx="0" presStyleCnt="2" custScaleX="100557">
        <dgm:presLayoutVars>
          <dgm:bulletEnabled val="1"/>
        </dgm:presLayoutVars>
      </dgm:prSet>
      <dgm:spPr/>
    </dgm:pt>
    <dgm:pt modelId="{D4AE16EB-D974-4BA0-9866-8D6A38BCA992}" type="pres">
      <dgm:prSet presAssocID="{93EB45D7-16EE-4956-8FF1-69280EC8A3E5}" presName="accent_1" presStyleCnt="0"/>
      <dgm:spPr/>
    </dgm:pt>
    <dgm:pt modelId="{1210DA7D-2BC9-4221-B1F1-3ADB85C350A1}" type="pres">
      <dgm:prSet presAssocID="{93EB45D7-16EE-4956-8FF1-69280EC8A3E5}" presName="accentRepeatNode" presStyleLbl="solidFgAcc1" presStyleIdx="0" presStyleCnt="2" custLinFactNeighborX="-963" custLinFactNeighborY="2393"/>
      <dgm:spPr/>
    </dgm:pt>
    <dgm:pt modelId="{6BF86FE7-83E3-4E19-9A20-61C0B795566C}" type="pres">
      <dgm:prSet presAssocID="{9C1169E2-13C4-4A0C-94AD-7C4039F07D41}" presName="text_2" presStyleLbl="node1" presStyleIdx="1" presStyleCnt="2">
        <dgm:presLayoutVars>
          <dgm:bulletEnabled val="1"/>
        </dgm:presLayoutVars>
      </dgm:prSet>
      <dgm:spPr/>
    </dgm:pt>
    <dgm:pt modelId="{DBE36702-AB60-4B69-8F70-78CD1E3CC808}" type="pres">
      <dgm:prSet presAssocID="{9C1169E2-13C4-4A0C-94AD-7C4039F07D41}" presName="accent_2" presStyleCnt="0"/>
      <dgm:spPr/>
    </dgm:pt>
    <dgm:pt modelId="{62A82565-E2CB-45BC-941C-97061395C84E}" type="pres">
      <dgm:prSet presAssocID="{9C1169E2-13C4-4A0C-94AD-7C4039F07D41}" presName="accentRepeatNode" presStyleLbl="solidFgAcc1" presStyleIdx="1" presStyleCnt="2"/>
      <dgm:spPr/>
    </dgm:pt>
  </dgm:ptLst>
  <dgm:cxnLst>
    <dgm:cxn modelId="{17CA9402-3D58-4479-923B-C99B1C960882}" srcId="{95820209-DBB6-4082-8E82-68A0A1F01D8A}" destId="{9C1169E2-13C4-4A0C-94AD-7C4039F07D41}" srcOrd="1" destOrd="0" parTransId="{D56A4118-4F66-41E4-B111-CB6552B3AB5E}" sibTransId="{62DB04D2-CB5D-4E0A-B57A-6E3572D4E37C}"/>
    <dgm:cxn modelId="{F3877EA0-EC1E-483B-B77F-7399F42B18FE}" type="presOf" srcId="{95820209-DBB6-4082-8E82-68A0A1F01D8A}" destId="{C2DDF3FD-583E-4B1E-A55F-CA438EA598B4}" srcOrd="0" destOrd="0" presId="urn:microsoft.com/office/officeart/2008/layout/VerticalCurvedList"/>
    <dgm:cxn modelId="{32E300B3-1589-4859-B52B-E49A29C29EC6}" srcId="{95820209-DBB6-4082-8E82-68A0A1F01D8A}" destId="{93EB45D7-16EE-4956-8FF1-69280EC8A3E5}" srcOrd="0" destOrd="0" parTransId="{EC0A4F60-9200-4ABE-B42B-2DEA1746FB01}" sibTransId="{85A4C3BC-0AE7-4224-9B8F-A56105B27DD1}"/>
    <dgm:cxn modelId="{0A0B54C8-F34C-487B-ACBC-A5D437BBBF54}" type="presOf" srcId="{85A4C3BC-0AE7-4224-9B8F-A56105B27DD1}" destId="{3BA57AF7-037F-47DE-8FC6-6861E7CCDE86}" srcOrd="0" destOrd="0" presId="urn:microsoft.com/office/officeart/2008/layout/VerticalCurvedList"/>
    <dgm:cxn modelId="{AD2BCFF0-249F-4D0C-BA04-A44B1104134E}" type="presOf" srcId="{9C1169E2-13C4-4A0C-94AD-7C4039F07D41}" destId="{6BF86FE7-83E3-4E19-9A20-61C0B795566C}" srcOrd="0" destOrd="0" presId="urn:microsoft.com/office/officeart/2008/layout/VerticalCurvedList"/>
    <dgm:cxn modelId="{A44F74FC-463D-40A6-8374-EF33E450D6E3}" type="presOf" srcId="{93EB45D7-16EE-4956-8FF1-69280EC8A3E5}" destId="{F0A4527D-1DAD-4F79-8D83-7ACF4A96CBB9}" srcOrd="0" destOrd="0" presId="urn:microsoft.com/office/officeart/2008/layout/VerticalCurvedList"/>
    <dgm:cxn modelId="{20F1FA19-F7A4-4327-9843-A18FD8831133}" type="presParOf" srcId="{C2DDF3FD-583E-4B1E-A55F-CA438EA598B4}" destId="{5BC09A87-FB58-406F-B964-57278FEE99F9}" srcOrd="0" destOrd="0" presId="urn:microsoft.com/office/officeart/2008/layout/VerticalCurvedList"/>
    <dgm:cxn modelId="{775E42C9-794A-43F5-8548-DCCB18B8BA77}" type="presParOf" srcId="{5BC09A87-FB58-406F-B964-57278FEE99F9}" destId="{E0A6AA61-83E9-4FFD-BB45-1E562F8AB9EB}" srcOrd="0" destOrd="0" presId="urn:microsoft.com/office/officeart/2008/layout/VerticalCurvedList"/>
    <dgm:cxn modelId="{1C6603FE-69EA-405B-B88B-A810395C821D}" type="presParOf" srcId="{E0A6AA61-83E9-4FFD-BB45-1E562F8AB9EB}" destId="{8B2FE724-188A-4E6D-9DE8-14414CE839FD}" srcOrd="0" destOrd="0" presId="urn:microsoft.com/office/officeart/2008/layout/VerticalCurvedList"/>
    <dgm:cxn modelId="{26364BAF-EF2C-4565-8FC7-FF856482147C}" type="presParOf" srcId="{E0A6AA61-83E9-4FFD-BB45-1E562F8AB9EB}" destId="{3BA57AF7-037F-47DE-8FC6-6861E7CCDE86}" srcOrd="1" destOrd="0" presId="urn:microsoft.com/office/officeart/2008/layout/VerticalCurvedList"/>
    <dgm:cxn modelId="{385AFF79-1AB7-472F-A87D-DEB5BA434B87}" type="presParOf" srcId="{E0A6AA61-83E9-4FFD-BB45-1E562F8AB9EB}" destId="{CC64F1FD-6E3A-4DCE-9742-796BB4BFE6B6}" srcOrd="2" destOrd="0" presId="urn:microsoft.com/office/officeart/2008/layout/VerticalCurvedList"/>
    <dgm:cxn modelId="{EB477AAF-6F16-4215-826C-4741AE090B6F}" type="presParOf" srcId="{E0A6AA61-83E9-4FFD-BB45-1E562F8AB9EB}" destId="{A656E1F7-914B-4F54-A418-671BF8BCE974}" srcOrd="3" destOrd="0" presId="urn:microsoft.com/office/officeart/2008/layout/VerticalCurvedList"/>
    <dgm:cxn modelId="{0ECA8AFF-FED9-46F7-9315-060020F148AD}" type="presParOf" srcId="{5BC09A87-FB58-406F-B964-57278FEE99F9}" destId="{F0A4527D-1DAD-4F79-8D83-7ACF4A96CBB9}" srcOrd="1" destOrd="0" presId="urn:microsoft.com/office/officeart/2008/layout/VerticalCurvedList"/>
    <dgm:cxn modelId="{A02C96B5-BAAB-423E-987E-3CC48FD612DD}" type="presParOf" srcId="{5BC09A87-FB58-406F-B964-57278FEE99F9}" destId="{D4AE16EB-D974-4BA0-9866-8D6A38BCA992}" srcOrd="2" destOrd="0" presId="urn:microsoft.com/office/officeart/2008/layout/VerticalCurvedList"/>
    <dgm:cxn modelId="{62565C0E-AD0C-4BA6-9C8F-D6A92F63D1B3}" type="presParOf" srcId="{D4AE16EB-D974-4BA0-9866-8D6A38BCA992}" destId="{1210DA7D-2BC9-4221-B1F1-3ADB85C350A1}" srcOrd="0" destOrd="0" presId="urn:microsoft.com/office/officeart/2008/layout/VerticalCurvedList"/>
    <dgm:cxn modelId="{453B412A-3330-4FA6-9023-8306AAD43849}" type="presParOf" srcId="{5BC09A87-FB58-406F-B964-57278FEE99F9}" destId="{6BF86FE7-83E3-4E19-9A20-61C0B795566C}" srcOrd="3" destOrd="0" presId="urn:microsoft.com/office/officeart/2008/layout/VerticalCurvedList"/>
    <dgm:cxn modelId="{C38654D1-DF33-40AD-9E81-B07EB80ED372}" type="presParOf" srcId="{5BC09A87-FB58-406F-B964-57278FEE99F9}" destId="{DBE36702-AB60-4B69-8F70-78CD1E3CC808}" srcOrd="4" destOrd="0" presId="urn:microsoft.com/office/officeart/2008/layout/VerticalCurvedList"/>
    <dgm:cxn modelId="{19B7CD92-057C-41C6-ACD6-7B000BAD9A29}" type="presParOf" srcId="{DBE36702-AB60-4B69-8F70-78CD1E3CC808}" destId="{62A82565-E2CB-45BC-941C-97061395C8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461270-F4A3-4930-9D30-B06A48C33B56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3FFDC34-AA72-4F4D-832E-B729C3B4C06A}">
      <dgm:prSet custT="1"/>
      <dgm:spPr/>
      <dgm:t>
        <a:bodyPr/>
        <a:lstStyle/>
        <a:p>
          <a:r>
            <a:rPr lang="en-US" sz="2400" b="1" i="0" u="sng" dirty="0">
              <a:solidFill>
                <a:srgbClr val="FFC000"/>
              </a:solidFill>
            </a:rPr>
            <a:t>Simple  fissure fracture:</a:t>
          </a:r>
        </a:p>
        <a:p>
          <a:br>
            <a:rPr lang="en-US" sz="2000" b="1" i="0" dirty="0">
              <a:solidFill>
                <a:srgbClr val="0070C0"/>
              </a:solidFill>
            </a:rPr>
          </a:br>
          <a:r>
            <a:rPr lang="en-US" sz="2000" b="1" i="0" dirty="0">
              <a:solidFill>
                <a:schemeClr val="tx1"/>
              </a:solidFill>
            </a:rPr>
            <a:t>1. There is a </a:t>
          </a:r>
          <a:r>
            <a:rPr lang="en-US" sz="2000" b="1" i="0" dirty="0" err="1">
              <a:solidFill>
                <a:schemeClr val="tx1"/>
              </a:solidFill>
            </a:rPr>
            <a:t>haematoma</a:t>
          </a:r>
          <a:r>
            <a:rPr lang="en-US" sz="2000" b="1" i="0" dirty="0">
              <a:solidFill>
                <a:schemeClr val="tx1"/>
              </a:solidFill>
            </a:rPr>
            <a:t> over the fracture.</a:t>
          </a:r>
        </a:p>
        <a:p>
          <a:br>
            <a:rPr lang="en-US" sz="2000" b="1" i="0" dirty="0">
              <a:solidFill>
                <a:schemeClr val="tx1"/>
              </a:solidFill>
            </a:rPr>
          </a:br>
          <a:r>
            <a:rPr lang="en-US" sz="2000" b="1" i="0" dirty="0">
              <a:solidFill>
                <a:schemeClr val="tx1"/>
              </a:solidFill>
            </a:rPr>
            <a:t>2. The fissure cannot be felt through the intact scalp.</a:t>
          </a:r>
        </a:p>
        <a:p>
          <a:br>
            <a:rPr lang="en-US" sz="2000" b="1" i="0" dirty="0">
              <a:solidFill>
                <a:schemeClr val="tx1"/>
              </a:solidFill>
            </a:rPr>
          </a:br>
          <a:r>
            <a:rPr lang="en-US" sz="2000" b="1" i="0" dirty="0">
              <a:solidFill>
                <a:schemeClr val="tx1"/>
              </a:solidFill>
            </a:rPr>
            <a:t>3. Manifestations of brain injuries are rare</a:t>
          </a:r>
          <a:endParaRPr lang="en-US" sz="2000" b="1" dirty="0">
            <a:solidFill>
              <a:schemeClr val="tx1"/>
            </a:solidFill>
          </a:endParaRPr>
        </a:p>
      </dgm:t>
    </dgm:pt>
    <dgm:pt modelId="{8544A041-5104-410B-8296-02D886D8EA5D}" type="parTrans" cxnId="{239CCFFE-7A4B-49EE-AD85-BF7837340AB2}">
      <dgm:prSet/>
      <dgm:spPr/>
      <dgm:t>
        <a:bodyPr/>
        <a:lstStyle/>
        <a:p>
          <a:endParaRPr lang="en-US"/>
        </a:p>
      </dgm:t>
    </dgm:pt>
    <dgm:pt modelId="{43143C33-BD41-4187-80D1-C9D5DEE9E93F}" type="sibTrans" cxnId="{239CCFFE-7A4B-49EE-AD85-BF7837340AB2}">
      <dgm:prSet/>
      <dgm:spPr/>
      <dgm:t>
        <a:bodyPr/>
        <a:lstStyle/>
        <a:p>
          <a:endParaRPr lang="en-US"/>
        </a:p>
      </dgm:t>
    </dgm:pt>
    <dgm:pt modelId="{130DEE7F-F888-4B68-9997-7BE6C67CA7CA}">
      <dgm:prSet custT="1"/>
      <dgm:spPr/>
      <dgm:t>
        <a:bodyPr/>
        <a:lstStyle/>
        <a:p>
          <a:r>
            <a:rPr lang="en-US" sz="2400" b="1" i="0" u="sng" dirty="0">
              <a:solidFill>
                <a:srgbClr val="FFC000"/>
              </a:solidFill>
            </a:rPr>
            <a:t>Simple depressed fracture.:</a:t>
          </a:r>
        </a:p>
        <a:p>
          <a:br>
            <a:rPr lang="en-US" sz="1700" b="0" i="0" dirty="0"/>
          </a:br>
          <a:r>
            <a:rPr lang="en-US" sz="1800" b="1" i="0" dirty="0">
              <a:solidFill>
                <a:schemeClr val="tx1"/>
              </a:solidFill>
            </a:rPr>
            <a:t>1. There is a </a:t>
          </a:r>
          <a:r>
            <a:rPr lang="en-US" sz="1800" b="1" i="0" dirty="0" err="1">
              <a:solidFill>
                <a:schemeClr val="tx1"/>
              </a:solidFill>
            </a:rPr>
            <a:t>haematoma</a:t>
          </a:r>
          <a:r>
            <a:rPr lang="en-US" sz="1800" b="1" i="0" dirty="0">
              <a:solidFill>
                <a:schemeClr val="tx1"/>
              </a:solidFill>
            </a:rPr>
            <a:t> over the fracture.</a:t>
          </a:r>
        </a:p>
        <a:p>
          <a:br>
            <a:rPr lang="en-US" sz="1800" b="1" i="0" dirty="0">
              <a:solidFill>
                <a:schemeClr val="tx1"/>
              </a:solidFill>
            </a:rPr>
          </a:br>
          <a:r>
            <a:rPr lang="en-US" sz="1800" b="1" i="0" dirty="0">
              <a:solidFill>
                <a:schemeClr val="tx1"/>
              </a:solidFill>
            </a:rPr>
            <a:t>2. The depressed fracture may be felt through the intact scalp.</a:t>
          </a:r>
        </a:p>
        <a:p>
          <a:br>
            <a:rPr lang="en-US" sz="1800" b="1" i="0" dirty="0">
              <a:solidFill>
                <a:schemeClr val="tx1"/>
              </a:solidFill>
            </a:rPr>
          </a:br>
          <a:r>
            <a:rPr lang="en-US" sz="1800" b="1" i="0" dirty="0">
              <a:solidFill>
                <a:schemeClr val="tx1"/>
              </a:solidFill>
            </a:rPr>
            <a:t>3. Signs of brain injuries are not common.</a:t>
          </a:r>
          <a:br>
            <a:rPr lang="en-US" sz="1800" b="1" i="0" dirty="0">
              <a:solidFill>
                <a:schemeClr val="tx1"/>
              </a:solidFill>
            </a:rPr>
          </a:br>
          <a:endParaRPr lang="en-US" sz="1800" b="1" dirty="0">
            <a:solidFill>
              <a:schemeClr val="tx1"/>
            </a:solidFill>
          </a:endParaRPr>
        </a:p>
      </dgm:t>
    </dgm:pt>
    <dgm:pt modelId="{23DE097E-079F-4311-A23D-9F1A90547A68}" type="parTrans" cxnId="{99D08285-FFB5-4CDA-BC79-C89F76347F9B}">
      <dgm:prSet/>
      <dgm:spPr/>
      <dgm:t>
        <a:bodyPr/>
        <a:lstStyle/>
        <a:p>
          <a:endParaRPr lang="en-US"/>
        </a:p>
      </dgm:t>
    </dgm:pt>
    <dgm:pt modelId="{4021C09A-11E1-45C0-9190-FB5794F02185}" type="sibTrans" cxnId="{99D08285-FFB5-4CDA-BC79-C89F76347F9B}">
      <dgm:prSet/>
      <dgm:spPr/>
      <dgm:t>
        <a:bodyPr/>
        <a:lstStyle/>
        <a:p>
          <a:endParaRPr lang="en-US"/>
        </a:p>
      </dgm:t>
    </dgm:pt>
    <dgm:pt modelId="{C92E2A84-9C28-441D-AC27-9371D5833659}">
      <dgm:prSet custT="1"/>
      <dgm:spPr/>
      <dgm:t>
        <a:bodyPr/>
        <a:lstStyle/>
        <a:p>
          <a:r>
            <a:rPr lang="en-US" sz="2400" b="1" i="0" u="sng" dirty="0">
              <a:solidFill>
                <a:srgbClr val="FFC000"/>
              </a:solidFill>
            </a:rPr>
            <a:t>Compound fracture:</a:t>
          </a:r>
        </a:p>
        <a:p>
          <a:br>
            <a:rPr lang="en-US" sz="1800" b="1" i="0" dirty="0">
              <a:solidFill>
                <a:srgbClr val="0070C0"/>
              </a:solidFill>
            </a:rPr>
          </a:br>
          <a:r>
            <a:rPr lang="en-US" sz="1800" b="1" i="0" dirty="0">
              <a:solidFill>
                <a:schemeClr val="tx1"/>
              </a:solidFill>
            </a:rPr>
            <a:t>1. There is escape of blood, C.S.F. &amp; brain through scalp wound </a:t>
          </a:r>
        </a:p>
        <a:p>
          <a:br>
            <a:rPr lang="en-US" sz="1800" b="1" i="0" dirty="0">
              <a:solidFill>
                <a:schemeClr val="tx1"/>
              </a:solidFill>
            </a:rPr>
          </a:br>
          <a:r>
            <a:rPr lang="en-US" sz="1800" b="1" i="0" dirty="0">
              <a:solidFill>
                <a:schemeClr val="tx1"/>
              </a:solidFill>
            </a:rPr>
            <a:t>2. The fissure or depression can be seen and felt.</a:t>
          </a:r>
        </a:p>
        <a:p>
          <a:r>
            <a:rPr lang="en-US" sz="1800" b="1" i="0" dirty="0">
              <a:solidFill>
                <a:schemeClr val="tx1"/>
              </a:solidFill>
            </a:rPr>
            <a:t> </a:t>
          </a:r>
          <a:br>
            <a:rPr lang="en-US" sz="1800" b="1" i="0" dirty="0">
              <a:solidFill>
                <a:schemeClr val="tx1"/>
              </a:solidFill>
            </a:rPr>
          </a:br>
          <a:r>
            <a:rPr lang="en-US" sz="1800" b="1" i="0" dirty="0">
              <a:solidFill>
                <a:schemeClr val="tx1"/>
              </a:solidFill>
            </a:rPr>
            <a:t>3. Signs of associated brain injuries are common</a:t>
          </a:r>
          <a:endParaRPr lang="en-US" sz="1800" b="1" dirty="0">
            <a:solidFill>
              <a:schemeClr val="tx1"/>
            </a:solidFill>
          </a:endParaRPr>
        </a:p>
      </dgm:t>
    </dgm:pt>
    <dgm:pt modelId="{47825448-0C7F-4163-A27B-9771B05ACBFE}" type="parTrans" cxnId="{C3D4B757-7325-4A47-82A5-9E67649F554B}">
      <dgm:prSet/>
      <dgm:spPr/>
      <dgm:t>
        <a:bodyPr/>
        <a:lstStyle/>
        <a:p>
          <a:endParaRPr lang="en-US"/>
        </a:p>
      </dgm:t>
    </dgm:pt>
    <dgm:pt modelId="{F83B5AB4-694D-43BE-9FD8-837380B7BC5D}" type="sibTrans" cxnId="{C3D4B757-7325-4A47-82A5-9E67649F554B}">
      <dgm:prSet/>
      <dgm:spPr/>
      <dgm:t>
        <a:bodyPr/>
        <a:lstStyle/>
        <a:p>
          <a:endParaRPr lang="en-US"/>
        </a:p>
      </dgm:t>
    </dgm:pt>
    <dgm:pt modelId="{53A7A7C5-7905-4416-B5D1-1F85197D31D0}" type="pres">
      <dgm:prSet presAssocID="{BD461270-F4A3-4930-9D30-B06A48C33B56}" presName="diagram" presStyleCnt="0">
        <dgm:presLayoutVars>
          <dgm:dir/>
          <dgm:resizeHandles val="exact"/>
        </dgm:presLayoutVars>
      </dgm:prSet>
      <dgm:spPr/>
    </dgm:pt>
    <dgm:pt modelId="{3731B35C-F9B3-468D-8DBB-5B4D2589C8B3}" type="pres">
      <dgm:prSet presAssocID="{33FFDC34-AA72-4F4D-832E-B729C3B4C06A}" presName="node" presStyleLbl="node1" presStyleIdx="0" presStyleCnt="3" custScaleX="233922" custScaleY="498529" custLinFactNeighborX="-6796" custLinFactNeighborY="-19894">
        <dgm:presLayoutVars>
          <dgm:bulletEnabled val="1"/>
        </dgm:presLayoutVars>
      </dgm:prSet>
      <dgm:spPr/>
    </dgm:pt>
    <dgm:pt modelId="{B7BECA56-0A35-4912-9AB7-982EA4AFA37D}" type="pres">
      <dgm:prSet presAssocID="{43143C33-BD41-4187-80D1-C9D5DEE9E93F}" presName="sibTrans" presStyleCnt="0"/>
      <dgm:spPr/>
    </dgm:pt>
    <dgm:pt modelId="{CEC28F21-D825-4D6E-A147-1F1E00B24A0C}" type="pres">
      <dgm:prSet presAssocID="{130DEE7F-F888-4B68-9997-7BE6C67CA7CA}" presName="node" presStyleLbl="node1" presStyleIdx="1" presStyleCnt="3" custScaleX="251858" custScaleY="489738" custLinFactNeighborX="-1217" custLinFactNeighborY="-24289">
        <dgm:presLayoutVars>
          <dgm:bulletEnabled val="1"/>
        </dgm:presLayoutVars>
      </dgm:prSet>
      <dgm:spPr/>
    </dgm:pt>
    <dgm:pt modelId="{0D7BB51C-D55E-4A2D-BC53-8F69640373D0}" type="pres">
      <dgm:prSet presAssocID="{4021C09A-11E1-45C0-9190-FB5794F02185}" presName="sibTrans" presStyleCnt="0"/>
      <dgm:spPr/>
    </dgm:pt>
    <dgm:pt modelId="{9754EB30-ADA0-4B8B-91D8-59A2ACDC1F99}" type="pres">
      <dgm:prSet presAssocID="{C92E2A84-9C28-441D-AC27-9371D5833659}" presName="node" presStyleLbl="node1" presStyleIdx="2" presStyleCnt="3" custScaleX="232819" custScaleY="482560" custLinFactNeighborX="376" custLinFactNeighborY="-27878">
        <dgm:presLayoutVars>
          <dgm:bulletEnabled val="1"/>
        </dgm:presLayoutVars>
      </dgm:prSet>
      <dgm:spPr/>
    </dgm:pt>
  </dgm:ptLst>
  <dgm:cxnLst>
    <dgm:cxn modelId="{2AF6FA2D-A076-432B-A4C2-F624B6E575C4}" type="presOf" srcId="{33FFDC34-AA72-4F4D-832E-B729C3B4C06A}" destId="{3731B35C-F9B3-468D-8DBB-5B4D2589C8B3}" srcOrd="0" destOrd="0" presId="urn:microsoft.com/office/officeart/2005/8/layout/default"/>
    <dgm:cxn modelId="{200C2B3F-6AF9-4D0F-9297-3F477C8C50A0}" type="presOf" srcId="{C92E2A84-9C28-441D-AC27-9371D5833659}" destId="{9754EB30-ADA0-4B8B-91D8-59A2ACDC1F99}" srcOrd="0" destOrd="0" presId="urn:microsoft.com/office/officeart/2005/8/layout/default"/>
    <dgm:cxn modelId="{7D020C77-DEE1-4E60-A557-08A43079FEBF}" type="presOf" srcId="{BD461270-F4A3-4930-9D30-B06A48C33B56}" destId="{53A7A7C5-7905-4416-B5D1-1F85197D31D0}" srcOrd="0" destOrd="0" presId="urn:microsoft.com/office/officeart/2005/8/layout/default"/>
    <dgm:cxn modelId="{C3D4B757-7325-4A47-82A5-9E67649F554B}" srcId="{BD461270-F4A3-4930-9D30-B06A48C33B56}" destId="{C92E2A84-9C28-441D-AC27-9371D5833659}" srcOrd="2" destOrd="0" parTransId="{47825448-0C7F-4163-A27B-9771B05ACBFE}" sibTransId="{F83B5AB4-694D-43BE-9FD8-837380B7BC5D}"/>
    <dgm:cxn modelId="{99D08285-FFB5-4CDA-BC79-C89F76347F9B}" srcId="{BD461270-F4A3-4930-9D30-B06A48C33B56}" destId="{130DEE7F-F888-4B68-9997-7BE6C67CA7CA}" srcOrd="1" destOrd="0" parTransId="{23DE097E-079F-4311-A23D-9F1A90547A68}" sibTransId="{4021C09A-11E1-45C0-9190-FB5794F02185}"/>
    <dgm:cxn modelId="{0D2F67A0-608C-4974-8DFC-FEF06575969F}" type="presOf" srcId="{130DEE7F-F888-4B68-9997-7BE6C67CA7CA}" destId="{CEC28F21-D825-4D6E-A147-1F1E00B24A0C}" srcOrd="0" destOrd="0" presId="urn:microsoft.com/office/officeart/2005/8/layout/default"/>
    <dgm:cxn modelId="{239CCFFE-7A4B-49EE-AD85-BF7837340AB2}" srcId="{BD461270-F4A3-4930-9D30-B06A48C33B56}" destId="{33FFDC34-AA72-4F4D-832E-B729C3B4C06A}" srcOrd="0" destOrd="0" parTransId="{8544A041-5104-410B-8296-02D886D8EA5D}" sibTransId="{43143C33-BD41-4187-80D1-C9D5DEE9E93F}"/>
    <dgm:cxn modelId="{55D4BAD1-A246-4DB2-84CB-F1FA58E99467}" type="presParOf" srcId="{53A7A7C5-7905-4416-B5D1-1F85197D31D0}" destId="{3731B35C-F9B3-468D-8DBB-5B4D2589C8B3}" srcOrd="0" destOrd="0" presId="urn:microsoft.com/office/officeart/2005/8/layout/default"/>
    <dgm:cxn modelId="{9A0C7259-1C86-4462-A174-8E0D54C03CEB}" type="presParOf" srcId="{53A7A7C5-7905-4416-B5D1-1F85197D31D0}" destId="{B7BECA56-0A35-4912-9AB7-982EA4AFA37D}" srcOrd="1" destOrd="0" presId="urn:microsoft.com/office/officeart/2005/8/layout/default"/>
    <dgm:cxn modelId="{0C21B2CB-96D0-4277-81B6-B41D1FBED4F0}" type="presParOf" srcId="{53A7A7C5-7905-4416-B5D1-1F85197D31D0}" destId="{CEC28F21-D825-4D6E-A147-1F1E00B24A0C}" srcOrd="2" destOrd="0" presId="urn:microsoft.com/office/officeart/2005/8/layout/default"/>
    <dgm:cxn modelId="{FB723C23-9393-4721-B6D2-AF96FF4F9E5A}" type="presParOf" srcId="{53A7A7C5-7905-4416-B5D1-1F85197D31D0}" destId="{0D7BB51C-D55E-4A2D-BC53-8F69640373D0}" srcOrd="3" destOrd="0" presId="urn:microsoft.com/office/officeart/2005/8/layout/default"/>
    <dgm:cxn modelId="{D5EE2EEE-28A5-4916-BA7F-950660819A78}" type="presParOf" srcId="{53A7A7C5-7905-4416-B5D1-1F85197D31D0}" destId="{9754EB30-ADA0-4B8B-91D8-59A2ACDC1F9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2F7074-4FCB-4C75-B3BD-2252ECD51D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F6C293-A90E-43EB-A05E-67BA6916CE25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is a traumatic injury to the brain that occurs in a single location,  however there could be multiple areas affected by the event  Focal brain injury refers to areas of localized damage and  includes contusions and lacerations</a:t>
          </a:r>
        </a:p>
      </dgm:t>
    </dgm:pt>
    <dgm:pt modelId="{4AC1AC23-AA7E-4A2E-ADD0-84304773F192}" type="parTrans" cxnId="{F81A9D5A-916C-4D47-89C3-4F57C03D06F5}">
      <dgm:prSet/>
      <dgm:spPr/>
      <dgm:t>
        <a:bodyPr/>
        <a:lstStyle/>
        <a:p>
          <a:endParaRPr lang="en-US"/>
        </a:p>
      </dgm:t>
    </dgm:pt>
    <dgm:pt modelId="{08B9EF9D-2435-4618-84E5-375DFDCE436A}" type="sibTrans" cxnId="{F81A9D5A-916C-4D47-89C3-4F57C03D06F5}">
      <dgm:prSet/>
      <dgm:spPr/>
      <dgm:t>
        <a:bodyPr/>
        <a:lstStyle/>
        <a:p>
          <a:endParaRPr lang="en-US"/>
        </a:p>
      </dgm:t>
    </dgm:pt>
    <dgm:pt modelId="{43C2D624-5EE6-47CF-B22E-E8CA38B5F4F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Contusions are multiple small hemorrhages in the surface layers</a:t>
          </a:r>
          <a:r>
            <a:rPr lang="ar-JO" b="1" dirty="0">
              <a:solidFill>
                <a:schemeClr val="tx1"/>
              </a:solidFill>
            </a:rPr>
            <a:t> </a:t>
          </a:r>
          <a:r>
            <a:rPr lang="en-US" b="1" dirty="0">
              <a:solidFill>
                <a:schemeClr val="tx1"/>
              </a:solidFill>
            </a:rPr>
            <a:t>of the brain (i.e. bruises</a:t>
          </a:r>
          <a:r>
            <a:rPr lang="en-US" dirty="0"/>
            <a:t>).</a:t>
          </a:r>
        </a:p>
      </dgm:t>
    </dgm:pt>
    <dgm:pt modelId="{7FFEC29C-D416-4933-95E5-96B160764DEA}" type="parTrans" cxnId="{A93F08F7-3342-49FC-BA13-232035E8AFD9}">
      <dgm:prSet/>
      <dgm:spPr/>
      <dgm:t>
        <a:bodyPr/>
        <a:lstStyle/>
        <a:p>
          <a:endParaRPr lang="en-US"/>
        </a:p>
      </dgm:t>
    </dgm:pt>
    <dgm:pt modelId="{66DF1DE8-7E8A-4485-AF44-A52C197F0A94}" type="sibTrans" cxnId="{A93F08F7-3342-49FC-BA13-232035E8AFD9}">
      <dgm:prSet/>
      <dgm:spPr/>
      <dgm:t>
        <a:bodyPr/>
        <a:lstStyle/>
        <a:p>
          <a:endParaRPr lang="en-US"/>
        </a:p>
      </dgm:t>
    </dgm:pt>
    <dgm:pt modelId="{C80CAD55-0E4B-4CCC-B150-028B0305287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Lacerations are tears to the brain tissue caused by penetrating  objects or the sharp edges of fractured skull bones</a:t>
          </a:r>
          <a:r>
            <a:rPr lang="en-US" b="0" dirty="0">
              <a:solidFill>
                <a:schemeClr val="tx1"/>
              </a:solidFill>
            </a:rPr>
            <a:t>.</a:t>
          </a:r>
          <a:endParaRPr lang="ar-JO" b="0" dirty="0">
            <a:solidFill>
              <a:schemeClr val="tx1"/>
            </a:solidFill>
          </a:endParaRPr>
        </a:p>
      </dgm:t>
    </dgm:pt>
    <dgm:pt modelId="{150CF1DD-DAC9-4E45-BE28-D636D3D12FDE}" type="parTrans" cxnId="{1464C0D8-BE84-49BF-B553-45830F662C11}">
      <dgm:prSet/>
      <dgm:spPr/>
      <dgm:t>
        <a:bodyPr/>
        <a:lstStyle/>
        <a:p>
          <a:pPr rtl="1"/>
          <a:endParaRPr lang="ar-JO"/>
        </a:p>
      </dgm:t>
    </dgm:pt>
    <dgm:pt modelId="{AC47FD6E-BE4E-4966-8B28-7562EDC5E8CF}" type="sibTrans" cxnId="{1464C0D8-BE84-49BF-B553-45830F662C11}">
      <dgm:prSet/>
      <dgm:spPr/>
      <dgm:t>
        <a:bodyPr/>
        <a:lstStyle/>
        <a:p>
          <a:pPr rtl="1"/>
          <a:endParaRPr lang="ar-JO"/>
        </a:p>
      </dgm:t>
    </dgm:pt>
    <dgm:pt modelId="{482F57E8-830D-4DC8-BB9C-F7B6EDDDA43C}" type="pres">
      <dgm:prSet presAssocID="{F72F7074-4FCB-4C75-B3BD-2252ECD51D15}" presName="linear" presStyleCnt="0">
        <dgm:presLayoutVars>
          <dgm:animLvl val="lvl"/>
          <dgm:resizeHandles val="exact"/>
        </dgm:presLayoutVars>
      </dgm:prSet>
      <dgm:spPr/>
    </dgm:pt>
    <dgm:pt modelId="{67669360-83EA-48AD-803B-D2FEE07F5F79}" type="pres">
      <dgm:prSet presAssocID="{D0F6C293-A90E-43EB-A05E-67BA6916CE25}" presName="parentText" presStyleLbl="node1" presStyleIdx="0" presStyleCnt="3" custLinFactNeighborX="723" custLinFactNeighborY="-6104">
        <dgm:presLayoutVars>
          <dgm:chMax val="0"/>
          <dgm:bulletEnabled val="1"/>
        </dgm:presLayoutVars>
      </dgm:prSet>
      <dgm:spPr/>
    </dgm:pt>
    <dgm:pt modelId="{43E33395-3BFD-4885-A597-17ED64E305C6}" type="pres">
      <dgm:prSet presAssocID="{08B9EF9D-2435-4618-84E5-375DFDCE436A}" presName="spacer" presStyleCnt="0"/>
      <dgm:spPr/>
    </dgm:pt>
    <dgm:pt modelId="{BE02520C-7962-448B-998D-4C56C3C23A2E}" type="pres">
      <dgm:prSet presAssocID="{43C2D624-5EE6-47CF-B22E-E8CA38B5F4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66F9A8-04C9-45EF-88F6-58FB7E915E59}" type="pres">
      <dgm:prSet presAssocID="{66DF1DE8-7E8A-4485-AF44-A52C197F0A94}" presName="spacer" presStyleCnt="0"/>
      <dgm:spPr/>
    </dgm:pt>
    <dgm:pt modelId="{675DB45B-F938-4F8E-BEE8-437866B9FFC6}" type="pres">
      <dgm:prSet presAssocID="{C80CAD55-0E4B-4CCC-B150-028B030528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D64F81E-E701-406D-A004-916F8693F737}" type="presOf" srcId="{F72F7074-4FCB-4C75-B3BD-2252ECD51D15}" destId="{482F57E8-830D-4DC8-BB9C-F7B6EDDDA43C}" srcOrd="0" destOrd="0" presId="urn:microsoft.com/office/officeart/2005/8/layout/vList2"/>
    <dgm:cxn modelId="{8CA73562-7E25-48B4-9C7E-29AC15416EF5}" type="presOf" srcId="{D0F6C293-A90E-43EB-A05E-67BA6916CE25}" destId="{67669360-83EA-48AD-803B-D2FEE07F5F79}" srcOrd="0" destOrd="0" presId="urn:microsoft.com/office/officeart/2005/8/layout/vList2"/>
    <dgm:cxn modelId="{F81A9D5A-916C-4D47-89C3-4F57C03D06F5}" srcId="{F72F7074-4FCB-4C75-B3BD-2252ECD51D15}" destId="{D0F6C293-A90E-43EB-A05E-67BA6916CE25}" srcOrd="0" destOrd="0" parTransId="{4AC1AC23-AA7E-4A2E-ADD0-84304773F192}" sibTransId="{08B9EF9D-2435-4618-84E5-375DFDCE436A}"/>
    <dgm:cxn modelId="{1464C0D8-BE84-49BF-B553-45830F662C11}" srcId="{F72F7074-4FCB-4C75-B3BD-2252ECD51D15}" destId="{C80CAD55-0E4B-4CCC-B150-028B0305287C}" srcOrd="2" destOrd="0" parTransId="{150CF1DD-DAC9-4E45-BE28-D636D3D12FDE}" sibTransId="{AC47FD6E-BE4E-4966-8B28-7562EDC5E8CF}"/>
    <dgm:cxn modelId="{A93F08F7-3342-49FC-BA13-232035E8AFD9}" srcId="{F72F7074-4FCB-4C75-B3BD-2252ECD51D15}" destId="{43C2D624-5EE6-47CF-B22E-E8CA38B5F4F9}" srcOrd="1" destOrd="0" parTransId="{7FFEC29C-D416-4933-95E5-96B160764DEA}" sibTransId="{66DF1DE8-7E8A-4485-AF44-A52C197F0A94}"/>
    <dgm:cxn modelId="{B013BDFE-D4F3-4A2F-926F-B596DD0A85A3}" type="presOf" srcId="{43C2D624-5EE6-47CF-B22E-E8CA38B5F4F9}" destId="{BE02520C-7962-448B-998D-4C56C3C23A2E}" srcOrd="0" destOrd="0" presId="urn:microsoft.com/office/officeart/2005/8/layout/vList2"/>
    <dgm:cxn modelId="{2247C5FE-0F1B-4F15-A096-B27498A95656}" type="presOf" srcId="{C80CAD55-0E4B-4CCC-B150-028B0305287C}" destId="{675DB45B-F938-4F8E-BEE8-437866B9FFC6}" srcOrd="0" destOrd="0" presId="urn:microsoft.com/office/officeart/2005/8/layout/vList2"/>
    <dgm:cxn modelId="{1782AAF7-EC08-482B-8E45-C7926D0A2CBE}" type="presParOf" srcId="{482F57E8-830D-4DC8-BB9C-F7B6EDDDA43C}" destId="{67669360-83EA-48AD-803B-D2FEE07F5F79}" srcOrd="0" destOrd="0" presId="urn:microsoft.com/office/officeart/2005/8/layout/vList2"/>
    <dgm:cxn modelId="{673A2476-19F5-4712-847A-CF06D986A41A}" type="presParOf" srcId="{482F57E8-830D-4DC8-BB9C-F7B6EDDDA43C}" destId="{43E33395-3BFD-4885-A597-17ED64E305C6}" srcOrd="1" destOrd="0" presId="urn:microsoft.com/office/officeart/2005/8/layout/vList2"/>
    <dgm:cxn modelId="{1E3F63DF-226A-4272-A328-701EB2471762}" type="presParOf" srcId="{482F57E8-830D-4DC8-BB9C-F7B6EDDDA43C}" destId="{BE02520C-7962-448B-998D-4C56C3C23A2E}" srcOrd="2" destOrd="0" presId="urn:microsoft.com/office/officeart/2005/8/layout/vList2"/>
    <dgm:cxn modelId="{E510A0A9-C6E6-40E5-A790-A88D81FE72C6}" type="presParOf" srcId="{482F57E8-830D-4DC8-BB9C-F7B6EDDDA43C}" destId="{3A66F9A8-04C9-45EF-88F6-58FB7E915E59}" srcOrd="3" destOrd="0" presId="urn:microsoft.com/office/officeart/2005/8/layout/vList2"/>
    <dgm:cxn modelId="{CDF43E16-47B0-476B-867D-EA74DCDF2F7E}" type="presParOf" srcId="{482F57E8-830D-4DC8-BB9C-F7B6EDDDA43C}" destId="{675DB45B-F938-4F8E-BEE8-437866B9FF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57AF7-037F-47DE-8FC6-6861E7CCDE86}">
      <dsp:nvSpPr>
        <dsp:cNvPr id="0" name=""/>
        <dsp:cNvSpPr/>
      </dsp:nvSpPr>
      <dsp:spPr>
        <a:xfrm>
          <a:off x="-3245433" y="-501163"/>
          <a:ext cx="3884670" cy="3884670"/>
        </a:xfrm>
        <a:prstGeom prst="blockArc">
          <a:avLst>
            <a:gd name="adj1" fmla="val 18900000"/>
            <a:gd name="adj2" fmla="val 2700000"/>
            <a:gd name="adj3" fmla="val 5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4527D-1DAD-4F79-8D83-7ACF4A96CBB9}">
      <dsp:nvSpPr>
        <dsp:cNvPr id="0" name=""/>
        <dsp:cNvSpPr/>
      </dsp:nvSpPr>
      <dsp:spPr>
        <a:xfrm>
          <a:off x="501882" y="411771"/>
          <a:ext cx="6731235" cy="823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59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Fissure fracture </a:t>
          </a:r>
          <a:r>
            <a:rPr lang="en-US" sz="18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1800" b="1" i="0" kern="1200" dirty="0">
              <a:solidFill>
                <a:srgbClr val="231F20"/>
              </a:solidFill>
              <a:effectLst/>
              <a:latin typeface="Proxima Nova"/>
            </a:rPr>
            <a:t>(in a straight line)</a:t>
          </a:r>
          <a:r>
            <a:rPr lang="en-US" sz="1800" b="1" i="0" kern="1200" dirty="0">
              <a:solidFill>
                <a:srgbClr val="000000"/>
              </a:solidFill>
              <a:effectLst/>
              <a:latin typeface="Verlag A"/>
            </a:rPr>
            <a:t> </a:t>
          </a:r>
          <a:r>
            <a:rPr lang="en-US" sz="2000" b="1" i="0" kern="1200" dirty="0">
              <a:solidFill>
                <a:srgbClr val="000000"/>
              </a:solidFill>
              <a:effectLst/>
              <a:latin typeface="Verlag A"/>
            </a:rPr>
            <a:t>This is a break in the bone, but the bone does not move out of place.</a:t>
          </a:r>
          <a:endParaRPr lang="en-US" sz="20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1882" y="411771"/>
        <a:ext cx="6731235" cy="823428"/>
      </dsp:txXfrm>
    </dsp:sp>
    <dsp:sp modelId="{1210DA7D-2BC9-4221-B1F1-3ADB85C350A1}">
      <dsp:nvSpPr>
        <dsp:cNvPr id="0" name=""/>
        <dsp:cNvSpPr/>
      </dsp:nvSpPr>
      <dsp:spPr>
        <a:xfrm>
          <a:off x="0" y="333473"/>
          <a:ext cx="1029285" cy="1029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86FE7-83E3-4E19-9A20-61C0B795566C}">
      <dsp:nvSpPr>
        <dsp:cNvPr id="0" name=""/>
        <dsp:cNvSpPr/>
      </dsp:nvSpPr>
      <dsp:spPr>
        <a:xfrm>
          <a:off x="520525" y="1647144"/>
          <a:ext cx="6693949" cy="823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59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Depressed fracture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US" sz="1800" b="1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A break in your skull that pushes part of the bone closer to your brain</a:t>
          </a:r>
          <a:endParaRPr 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525" y="1647144"/>
        <a:ext cx="6693949" cy="823428"/>
      </dsp:txXfrm>
    </dsp:sp>
    <dsp:sp modelId="{62A82565-E2CB-45BC-941C-97061395C84E}">
      <dsp:nvSpPr>
        <dsp:cNvPr id="0" name=""/>
        <dsp:cNvSpPr/>
      </dsp:nvSpPr>
      <dsp:spPr>
        <a:xfrm>
          <a:off x="5883" y="1544215"/>
          <a:ext cx="1029285" cy="1029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1B35C-F9B3-468D-8DBB-5B4D2589C8B3}">
      <dsp:nvSpPr>
        <dsp:cNvPr id="0" name=""/>
        <dsp:cNvSpPr/>
      </dsp:nvSpPr>
      <dsp:spPr>
        <a:xfrm>
          <a:off x="0" y="294140"/>
          <a:ext cx="3056064" cy="39078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sng" kern="1200" dirty="0">
              <a:solidFill>
                <a:srgbClr val="FFC000"/>
              </a:solidFill>
            </a:rPr>
            <a:t>Simple  fissure fracture: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b="1" i="0" kern="1200" dirty="0">
              <a:solidFill>
                <a:srgbClr val="0070C0"/>
              </a:solidFill>
            </a:rPr>
          </a:br>
          <a:r>
            <a:rPr lang="en-US" sz="2000" b="1" i="0" kern="1200" dirty="0">
              <a:solidFill>
                <a:schemeClr val="tx1"/>
              </a:solidFill>
            </a:rPr>
            <a:t>1. There is a </a:t>
          </a:r>
          <a:r>
            <a:rPr lang="en-US" sz="2000" b="1" i="0" kern="1200" dirty="0" err="1">
              <a:solidFill>
                <a:schemeClr val="tx1"/>
              </a:solidFill>
            </a:rPr>
            <a:t>haematoma</a:t>
          </a:r>
          <a:r>
            <a:rPr lang="en-US" sz="2000" b="1" i="0" kern="1200" dirty="0">
              <a:solidFill>
                <a:schemeClr val="tx1"/>
              </a:solidFill>
            </a:rPr>
            <a:t> over the fracture.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b="1" i="0" kern="1200" dirty="0">
              <a:solidFill>
                <a:schemeClr val="tx1"/>
              </a:solidFill>
            </a:rPr>
          </a:br>
          <a:r>
            <a:rPr lang="en-US" sz="2000" b="1" i="0" kern="1200" dirty="0">
              <a:solidFill>
                <a:schemeClr val="tx1"/>
              </a:solidFill>
            </a:rPr>
            <a:t>2. The fissure cannot be felt through the intact scalp.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b="1" i="0" kern="1200" dirty="0">
              <a:solidFill>
                <a:schemeClr val="tx1"/>
              </a:solidFill>
            </a:rPr>
          </a:br>
          <a:r>
            <a:rPr lang="en-US" sz="2000" b="1" i="0" kern="1200" dirty="0">
              <a:solidFill>
                <a:schemeClr val="tx1"/>
              </a:solidFill>
            </a:rPr>
            <a:t>3. Manifestations of brain injuries are rare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294140"/>
        <a:ext cx="3056064" cy="3907806"/>
      </dsp:txXfrm>
    </dsp:sp>
    <dsp:sp modelId="{CEC28F21-D825-4D6E-A147-1F1E00B24A0C}">
      <dsp:nvSpPr>
        <dsp:cNvPr id="0" name=""/>
        <dsp:cNvSpPr/>
      </dsp:nvSpPr>
      <dsp:spPr>
        <a:xfrm>
          <a:off x="3175716" y="294144"/>
          <a:ext cx="3290388" cy="3838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sng" kern="1200" dirty="0">
              <a:solidFill>
                <a:srgbClr val="FFC000"/>
              </a:solidFill>
            </a:rPr>
            <a:t>Simple depressed fracture.: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700" b="0" i="0" kern="1200" dirty="0"/>
          </a:br>
          <a:r>
            <a:rPr lang="en-US" sz="1800" b="1" i="0" kern="1200" dirty="0">
              <a:solidFill>
                <a:schemeClr val="tx1"/>
              </a:solidFill>
            </a:rPr>
            <a:t>1. There is a </a:t>
          </a:r>
          <a:r>
            <a:rPr lang="en-US" sz="1800" b="1" i="0" kern="1200" dirty="0" err="1">
              <a:solidFill>
                <a:schemeClr val="tx1"/>
              </a:solidFill>
            </a:rPr>
            <a:t>haematoma</a:t>
          </a:r>
          <a:r>
            <a:rPr lang="en-US" sz="1800" b="1" i="0" kern="1200" dirty="0">
              <a:solidFill>
                <a:schemeClr val="tx1"/>
              </a:solidFill>
            </a:rPr>
            <a:t> over the fracture.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b="1" i="0" kern="1200" dirty="0">
              <a:solidFill>
                <a:schemeClr val="tx1"/>
              </a:solidFill>
            </a:rPr>
          </a:br>
          <a:r>
            <a:rPr lang="en-US" sz="1800" b="1" i="0" kern="1200" dirty="0">
              <a:solidFill>
                <a:schemeClr val="tx1"/>
              </a:solidFill>
            </a:rPr>
            <a:t>2. The depressed fracture may be felt through the intact scalp.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b="1" i="0" kern="1200" dirty="0">
              <a:solidFill>
                <a:schemeClr val="tx1"/>
              </a:solidFill>
            </a:rPr>
          </a:br>
          <a:r>
            <a:rPr lang="en-US" sz="1800" b="1" i="0" kern="1200" dirty="0">
              <a:solidFill>
                <a:schemeClr val="tx1"/>
              </a:solidFill>
            </a:rPr>
            <a:t>3. Signs of brain injuries are not common.</a:t>
          </a:r>
          <a:br>
            <a:rPr lang="en-US" sz="1800" b="1" i="0" kern="1200" dirty="0">
              <a:solidFill>
                <a:schemeClr val="tx1"/>
              </a:solidFill>
            </a:rPr>
          </a:br>
          <a:endParaRPr lang="en-US" sz="1800" b="1" kern="1200" dirty="0">
            <a:solidFill>
              <a:schemeClr val="tx1"/>
            </a:solidFill>
          </a:endParaRPr>
        </a:p>
      </dsp:txBody>
      <dsp:txXfrm>
        <a:off x="3175716" y="294144"/>
        <a:ext cx="3290388" cy="3838897"/>
      </dsp:txXfrm>
    </dsp:sp>
    <dsp:sp modelId="{9754EB30-ADA0-4B8B-91D8-59A2ACDC1F99}">
      <dsp:nvSpPr>
        <dsp:cNvPr id="0" name=""/>
        <dsp:cNvSpPr/>
      </dsp:nvSpPr>
      <dsp:spPr>
        <a:xfrm>
          <a:off x="6617555" y="294144"/>
          <a:ext cx="3041654" cy="37826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sng" kern="1200" dirty="0">
              <a:solidFill>
                <a:srgbClr val="FFC000"/>
              </a:solidFill>
            </a:rPr>
            <a:t>Compound fracture: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b="1" i="0" kern="1200" dirty="0">
              <a:solidFill>
                <a:srgbClr val="0070C0"/>
              </a:solidFill>
            </a:rPr>
          </a:br>
          <a:r>
            <a:rPr lang="en-US" sz="1800" b="1" i="0" kern="1200" dirty="0">
              <a:solidFill>
                <a:schemeClr val="tx1"/>
              </a:solidFill>
            </a:rPr>
            <a:t>1. There is escape of blood, C.S.F. &amp; brain through scalp wound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b="1" i="0" kern="1200" dirty="0">
              <a:solidFill>
                <a:schemeClr val="tx1"/>
              </a:solidFill>
            </a:rPr>
          </a:br>
          <a:r>
            <a:rPr lang="en-US" sz="1800" b="1" i="0" kern="1200" dirty="0">
              <a:solidFill>
                <a:schemeClr val="tx1"/>
              </a:solidFill>
            </a:rPr>
            <a:t>2. The fissure or depression can be seen and felt.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tx1"/>
              </a:solidFill>
            </a:rPr>
            <a:t> </a:t>
          </a:r>
          <a:br>
            <a:rPr lang="en-US" sz="1800" b="1" i="0" kern="1200" dirty="0">
              <a:solidFill>
                <a:schemeClr val="tx1"/>
              </a:solidFill>
            </a:rPr>
          </a:br>
          <a:r>
            <a:rPr lang="en-US" sz="1800" b="1" i="0" kern="1200" dirty="0">
              <a:solidFill>
                <a:schemeClr val="tx1"/>
              </a:solidFill>
            </a:rPr>
            <a:t>3. Signs of associated brain injuries are common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6617555" y="294144"/>
        <a:ext cx="3041654" cy="3782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69360-83EA-48AD-803B-D2FEE07F5F79}">
      <dsp:nvSpPr>
        <dsp:cNvPr id="0" name=""/>
        <dsp:cNvSpPr/>
      </dsp:nvSpPr>
      <dsp:spPr>
        <a:xfrm>
          <a:off x="0" y="13025"/>
          <a:ext cx="9606608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is a traumatic injury to the brain that occurs in a single location,  however there could be multiple areas affected by the event  Focal brain injury refers to areas of localized damage and  includes contusions and lacerations</a:t>
          </a:r>
        </a:p>
      </dsp:txBody>
      <dsp:txXfrm>
        <a:off x="51003" y="64028"/>
        <a:ext cx="9504602" cy="942803"/>
      </dsp:txXfrm>
    </dsp:sp>
    <dsp:sp modelId="{BE02520C-7962-448B-998D-4C56C3C23A2E}">
      <dsp:nvSpPr>
        <dsp:cNvPr id="0" name=""/>
        <dsp:cNvSpPr/>
      </dsp:nvSpPr>
      <dsp:spPr>
        <a:xfrm>
          <a:off x="0" y="1115895"/>
          <a:ext cx="9606608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Contusions are multiple small hemorrhages in the surface layers</a:t>
          </a:r>
          <a:r>
            <a:rPr lang="ar-JO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>
              <a:solidFill>
                <a:schemeClr val="tx1"/>
              </a:solidFill>
            </a:rPr>
            <a:t>of the brain (i.e. bruises</a:t>
          </a:r>
          <a:r>
            <a:rPr lang="en-US" sz="1900" kern="1200" dirty="0"/>
            <a:t>).</a:t>
          </a:r>
        </a:p>
      </dsp:txBody>
      <dsp:txXfrm>
        <a:off x="51003" y="1166898"/>
        <a:ext cx="9504602" cy="942803"/>
      </dsp:txXfrm>
    </dsp:sp>
    <dsp:sp modelId="{675DB45B-F938-4F8E-BEE8-437866B9FFC6}">
      <dsp:nvSpPr>
        <dsp:cNvPr id="0" name=""/>
        <dsp:cNvSpPr/>
      </dsp:nvSpPr>
      <dsp:spPr>
        <a:xfrm>
          <a:off x="0" y="2215425"/>
          <a:ext cx="9606608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Lacerations are tears to the brain tissue caused by penetrating  objects or the sharp edges of fractured skull bones</a:t>
          </a:r>
          <a:r>
            <a:rPr lang="en-US" sz="1900" b="0" kern="1200" dirty="0">
              <a:solidFill>
                <a:schemeClr val="tx1"/>
              </a:solidFill>
            </a:rPr>
            <a:t>.</a:t>
          </a:r>
          <a:endParaRPr lang="ar-JO" sz="1900" b="0" kern="1200" dirty="0">
            <a:solidFill>
              <a:schemeClr val="tx1"/>
            </a:solidFill>
          </a:endParaRPr>
        </a:p>
      </dsp:txBody>
      <dsp:txXfrm>
        <a:off x="51003" y="2266428"/>
        <a:ext cx="9504602" cy="94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25708"/>
            <a:ext cx="7174467" cy="294338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73" y="4526768"/>
            <a:ext cx="2461686" cy="2954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762750"/>
            <a:ext cx="7174468" cy="177102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289373" y="2762750"/>
            <a:ext cx="2461687" cy="177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258" y="2915956"/>
            <a:ext cx="6515307" cy="1464608"/>
          </a:xfrm>
        </p:spPr>
        <p:txBody>
          <a:bodyPr anchor="b">
            <a:noAutofit/>
          </a:bodyPr>
          <a:lstStyle>
            <a:lvl1pPr algn="r"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258" y="4686976"/>
            <a:ext cx="6515307" cy="1192199"/>
          </a:xfr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4277" y="2933693"/>
            <a:ext cx="937510" cy="1446871"/>
          </a:xfrm>
        </p:spPr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2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23870"/>
            <a:ext cx="8350250" cy="342575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1" y="6324930"/>
            <a:ext cx="1282398" cy="1538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872521"/>
            <a:ext cx="8350250" cy="14594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468662" y="4872521"/>
            <a:ext cx="1282398" cy="14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58" y="5025724"/>
            <a:ext cx="7691087" cy="483254"/>
          </a:xfrm>
        </p:spPr>
        <p:txBody>
          <a:bodyPr anchor="b">
            <a:normAutofit/>
          </a:bodyPr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58" y="650237"/>
            <a:ext cx="7691087" cy="3828880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255" y="5514223"/>
            <a:ext cx="7691090" cy="6645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83564" y="5025397"/>
            <a:ext cx="923321" cy="1163508"/>
          </a:xfrm>
        </p:spPr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1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23870"/>
            <a:ext cx="8350250" cy="342575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1" y="6324930"/>
            <a:ext cx="1282398" cy="1538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872521"/>
            <a:ext cx="8350250" cy="14594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468662" y="4872521"/>
            <a:ext cx="1282398" cy="14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58" y="650237"/>
            <a:ext cx="7691086" cy="3832267"/>
          </a:xfrm>
        </p:spPr>
        <p:txBody>
          <a:bodyPr anchor="ctr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258" y="5025723"/>
            <a:ext cx="7691087" cy="1163508"/>
          </a:xfrm>
        </p:spPr>
        <p:txBody>
          <a:bodyPr anchor="ctr"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83564" y="5025723"/>
            <a:ext cx="923321" cy="1163508"/>
          </a:xfrm>
        </p:spPr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85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23870"/>
            <a:ext cx="8350250" cy="342575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1" y="6324930"/>
            <a:ext cx="1282398" cy="1538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872521"/>
            <a:ext cx="8350250" cy="14594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468662" y="4872521"/>
            <a:ext cx="1282398" cy="14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85" y="650238"/>
            <a:ext cx="6975102" cy="3238465"/>
          </a:xfrm>
        </p:spPr>
        <p:txBody>
          <a:bodyPr anchor="ctr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21831" y="3896938"/>
            <a:ext cx="6525263" cy="585566"/>
          </a:xfrm>
        </p:spPr>
        <p:txBody>
          <a:bodyPr anchor="t">
            <a:normAutofit/>
          </a:bodyPr>
          <a:lstStyle>
            <a:lvl1pPr marL="0" indent="0">
              <a:buNone/>
              <a:defRPr sz="112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258" y="5025723"/>
            <a:ext cx="7691087" cy="1163508"/>
          </a:xfrm>
        </p:spPr>
        <p:txBody>
          <a:bodyPr anchor="ctr">
            <a:normAutofit/>
          </a:bodyPr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83564" y="5023921"/>
            <a:ext cx="923321" cy="1163508"/>
          </a:xfrm>
        </p:spPr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6858" y="797990"/>
            <a:ext cx="487680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76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30247" y="3235759"/>
            <a:ext cx="487680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76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100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23870"/>
            <a:ext cx="8350250" cy="342575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1" y="6324930"/>
            <a:ext cx="1282398" cy="1538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872521"/>
            <a:ext cx="8350250" cy="14594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468662" y="4872521"/>
            <a:ext cx="1282398" cy="14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55" y="5025723"/>
            <a:ext cx="7691090" cy="627771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256" y="5653493"/>
            <a:ext cx="7691090" cy="535739"/>
          </a:xfrm>
        </p:spPr>
        <p:txBody>
          <a:bodyPr anchor="t"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83564" y="5023921"/>
            <a:ext cx="923321" cy="1163508"/>
          </a:xfrm>
        </p:spPr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0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1589"/>
            <a:ext cx="8350250" cy="342575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1" y="2102650"/>
            <a:ext cx="1282398" cy="1538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50240"/>
            <a:ext cx="8350250" cy="14594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8468662" y="650240"/>
            <a:ext cx="1282398" cy="14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5378" y="803443"/>
            <a:ext cx="7699968" cy="1153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28757" y="2492665"/>
            <a:ext cx="2456027" cy="614679"/>
          </a:xfrm>
        </p:spPr>
        <p:txBody>
          <a:bodyPr anchor="b">
            <a:noAutofit/>
          </a:bodyPr>
          <a:lstStyle>
            <a:lvl1pPr marL="0" indent="0">
              <a:buNone/>
              <a:defRPr sz="1920" b="0">
                <a:solidFill>
                  <a:schemeClr val="tx1"/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44257" y="3224185"/>
            <a:ext cx="2439762" cy="3107747"/>
          </a:xfrm>
        </p:spPr>
        <p:txBody>
          <a:bodyPr anchor="t">
            <a:normAutofit/>
          </a:bodyPr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64820" y="2492665"/>
            <a:ext cx="2450592" cy="614679"/>
          </a:xfrm>
        </p:spPr>
        <p:txBody>
          <a:bodyPr anchor="b">
            <a:noAutofit/>
          </a:bodyPr>
          <a:lstStyle>
            <a:lvl1pPr marL="0" indent="0">
              <a:buNone/>
              <a:defRPr sz="1920" b="0">
                <a:solidFill>
                  <a:schemeClr val="tx1"/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56376" y="3224185"/>
            <a:ext cx="2450592" cy="3107747"/>
          </a:xfrm>
        </p:spPr>
        <p:txBody>
          <a:bodyPr anchor="t">
            <a:normAutofit/>
          </a:bodyPr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79325" y="2492665"/>
            <a:ext cx="2456020" cy="614679"/>
          </a:xfrm>
        </p:spPr>
        <p:txBody>
          <a:bodyPr anchor="b">
            <a:noAutofit/>
          </a:bodyPr>
          <a:lstStyle>
            <a:lvl1pPr marL="0" indent="0">
              <a:buNone/>
              <a:defRPr sz="1920" b="0">
                <a:solidFill>
                  <a:schemeClr val="tx1"/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779325" y="3224185"/>
            <a:ext cx="2456020" cy="3107747"/>
          </a:xfrm>
        </p:spPr>
        <p:txBody>
          <a:bodyPr anchor="t">
            <a:normAutofit/>
          </a:bodyPr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3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1589"/>
            <a:ext cx="8350250" cy="342575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1" y="2102650"/>
            <a:ext cx="1282398" cy="1538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50240"/>
            <a:ext cx="8350250" cy="14594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468662" y="650240"/>
            <a:ext cx="1282398" cy="14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44258" y="803443"/>
            <a:ext cx="7691088" cy="1153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44255" y="4584003"/>
            <a:ext cx="2439764" cy="614679"/>
          </a:xfrm>
        </p:spPr>
        <p:txBody>
          <a:bodyPr anchor="b">
            <a:noAutofit/>
          </a:bodyPr>
          <a:lstStyle>
            <a:lvl1pPr marL="0" indent="0">
              <a:buNone/>
              <a:defRPr sz="1920" b="0">
                <a:solidFill>
                  <a:schemeClr val="tx1"/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44255" y="2492665"/>
            <a:ext cx="2439764" cy="16256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44255" y="5198683"/>
            <a:ext cx="2439764" cy="1133250"/>
          </a:xfrm>
        </p:spPr>
        <p:txBody>
          <a:bodyPr anchor="t">
            <a:normAutofit/>
          </a:bodyPr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56377" y="4584003"/>
            <a:ext cx="2450592" cy="614679"/>
          </a:xfrm>
        </p:spPr>
        <p:txBody>
          <a:bodyPr anchor="b">
            <a:noAutofit/>
          </a:bodyPr>
          <a:lstStyle>
            <a:lvl1pPr marL="0" indent="0">
              <a:buNone/>
              <a:defRPr sz="1920" b="0">
                <a:solidFill>
                  <a:schemeClr val="tx1"/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56376" y="2492665"/>
            <a:ext cx="2450592" cy="16256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55294" y="5198682"/>
            <a:ext cx="2453838" cy="1133250"/>
          </a:xfrm>
        </p:spPr>
        <p:txBody>
          <a:bodyPr anchor="t">
            <a:normAutofit/>
          </a:bodyPr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84543" y="4584003"/>
            <a:ext cx="2450804" cy="614679"/>
          </a:xfrm>
        </p:spPr>
        <p:txBody>
          <a:bodyPr anchor="b">
            <a:noAutofit/>
          </a:bodyPr>
          <a:lstStyle>
            <a:lvl1pPr marL="0" indent="0">
              <a:buNone/>
              <a:defRPr sz="1920" b="0">
                <a:solidFill>
                  <a:schemeClr val="tx1"/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784542" y="2492665"/>
            <a:ext cx="2450804" cy="16256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784443" y="5198680"/>
            <a:ext cx="2454050" cy="1133250"/>
          </a:xfrm>
        </p:spPr>
        <p:txBody>
          <a:bodyPr anchor="t">
            <a:normAutofit/>
          </a:bodyPr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7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1589"/>
            <a:ext cx="8350250" cy="342575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1" y="2102650"/>
            <a:ext cx="1282398" cy="1538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50240"/>
            <a:ext cx="8350250" cy="14594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468662" y="650240"/>
            <a:ext cx="1282398" cy="14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5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812034" y="2176448"/>
            <a:ext cx="5447454" cy="109455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680829" y="5912990"/>
            <a:ext cx="1709863" cy="1094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03385" y="650237"/>
            <a:ext cx="859042" cy="46440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258" y="650237"/>
            <a:ext cx="7096003" cy="56816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45701" y="6331933"/>
            <a:ext cx="2194560" cy="389467"/>
          </a:xfrm>
        </p:spPr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4257" y="6331934"/>
            <a:ext cx="4901444" cy="38946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8040" y="5758543"/>
            <a:ext cx="923321" cy="1163508"/>
          </a:xfrm>
        </p:spPr>
        <p:txBody>
          <a:bodyPr anchor="t"/>
          <a:lstStyle>
            <a:lvl1pPr algn="ctr">
              <a:defRPr/>
            </a:lvl1pPr>
          </a:lstStyle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2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rgbClr val="FFFAF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887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rgbClr val="FFFAF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56202" y="2140750"/>
            <a:ext cx="2331720" cy="4615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85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1589"/>
            <a:ext cx="8350250" cy="342575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1" y="2102650"/>
            <a:ext cx="1282398" cy="1538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50240"/>
            <a:ext cx="8350250" cy="14594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468662" y="650240"/>
            <a:ext cx="1282398" cy="14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34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08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76800" y="1545600"/>
            <a:ext cx="4113920" cy="336853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876800" y="4913920"/>
            <a:ext cx="4113920" cy="621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7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5546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290240" y="3240960"/>
            <a:ext cx="3287040" cy="1232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290240" y="1755733"/>
            <a:ext cx="3287040" cy="14852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5290240" y="4365227"/>
            <a:ext cx="3287040" cy="974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8128491" y="6127709"/>
            <a:ext cx="975235" cy="1187504"/>
            <a:chOff x="7077268" y="354300"/>
            <a:chExt cx="642053" cy="586351"/>
          </a:xfrm>
        </p:grpSpPr>
        <p:sp>
          <p:nvSpPr>
            <p:cNvPr id="18" name="Google Shape;18;p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10800000">
            <a:off x="8792836" y="6474167"/>
            <a:ext cx="556313" cy="494579"/>
            <a:chOff x="5142237" y="3822849"/>
            <a:chExt cx="338116" cy="225432"/>
          </a:xfrm>
        </p:grpSpPr>
        <p:sp>
          <p:nvSpPr>
            <p:cNvPr id="21" name="Google Shape;21;p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9301073" y="5628848"/>
            <a:ext cx="452527" cy="622630"/>
            <a:chOff x="8884746" y="289993"/>
            <a:chExt cx="297924" cy="307435"/>
          </a:xfrm>
        </p:grpSpPr>
        <p:sp>
          <p:nvSpPr>
            <p:cNvPr id="26" name="Google Shape;26;p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812444" y="12"/>
            <a:ext cx="975235" cy="1187504"/>
            <a:chOff x="7077268" y="354300"/>
            <a:chExt cx="642053" cy="586351"/>
          </a:xfrm>
        </p:grpSpPr>
        <p:sp>
          <p:nvSpPr>
            <p:cNvPr id="29" name="Google Shape;29;p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484622" y="441093"/>
            <a:ext cx="556313" cy="494579"/>
            <a:chOff x="5142237" y="3822849"/>
            <a:chExt cx="338116" cy="225432"/>
          </a:xfrm>
        </p:grpSpPr>
        <p:sp>
          <p:nvSpPr>
            <p:cNvPr id="32" name="Google Shape;32;p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1" y="1063748"/>
            <a:ext cx="452527" cy="622630"/>
            <a:chOff x="8884746" y="289993"/>
            <a:chExt cx="297924" cy="307435"/>
          </a:xfrm>
        </p:grpSpPr>
        <p:sp>
          <p:nvSpPr>
            <p:cNvPr id="37" name="Google Shape;37;p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862927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762773" y="1418240"/>
            <a:ext cx="3529280" cy="33117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762773" y="4730027"/>
            <a:ext cx="3529280" cy="116693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87695" lvl="0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75390" lvl="1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463086" lvl="2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950781" lvl="3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438476" lvl="4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926171" lvl="5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413867" lvl="6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901562" lvl="7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389257" lvl="8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4"/>
          <p:cNvSpPr>
            <a:spLocks noGrp="1"/>
          </p:cNvSpPr>
          <p:nvPr>
            <p:ph type="pic" idx="2"/>
          </p:nvPr>
        </p:nvSpPr>
        <p:spPr>
          <a:xfrm>
            <a:off x="4876693" y="760889"/>
            <a:ext cx="4113920" cy="579328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4" name="Google Shape;44;p4"/>
          <p:cNvGrpSpPr/>
          <p:nvPr/>
        </p:nvGrpSpPr>
        <p:grpSpPr>
          <a:xfrm>
            <a:off x="812444" y="12"/>
            <a:ext cx="975235" cy="1187504"/>
            <a:chOff x="7077268" y="354300"/>
            <a:chExt cx="642053" cy="586351"/>
          </a:xfrm>
        </p:grpSpPr>
        <p:sp>
          <p:nvSpPr>
            <p:cNvPr id="45" name="Google Shape;45;p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484622" y="441093"/>
            <a:ext cx="556313" cy="494579"/>
            <a:chOff x="5142237" y="3822849"/>
            <a:chExt cx="338116" cy="225432"/>
          </a:xfrm>
        </p:grpSpPr>
        <p:sp>
          <p:nvSpPr>
            <p:cNvPr id="48" name="Google Shape;48;p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2" name="Google Shape;52;p4"/>
          <p:cNvGrpSpPr/>
          <p:nvPr/>
        </p:nvGrpSpPr>
        <p:grpSpPr>
          <a:xfrm>
            <a:off x="11" y="1063748"/>
            <a:ext cx="452527" cy="622630"/>
            <a:chOff x="8884746" y="289993"/>
            <a:chExt cx="297924" cy="307435"/>
          </a:xfrm>
        </p:grpSpPr>
        <p:sp>
          <p:nvSpPr>
            <p:cNvPr id="53" name="Google Shape;53;p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1351318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762773" y="760889"/>
            <a:ext cx="8228160" cy="104405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1083186" y="2388266"/>
            <a:ext cx="3671680" cy="32477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87695" lvl="0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75390" lvl="1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463086" lvl="2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950781" lvl="3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438476" lvl="4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926171" lvl="5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413867" lvl="6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901562" lvl="7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389257" lvl="8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4998734" y="2388266"/>
            <a:ext cx="3671680" cy="32477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87695" lvl="0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75390" lvl="1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463086" lvl="2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950781" lvl="3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438476" lvl="4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926171" lvl="5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413867" lvl="6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901562" lvl="7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389257" lvl="8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0" name="Google Shape;60;p5"/>
          <p:cNvGrpSpPr/>
          <p:nvPr/>
        </p:nvGrpSpPr>
        <p:grpSpPr>
          <a:xfrm>
            <a:off x="8990818" y="423763"/>
            <a:ext cx="975235" cy="1187504"/>
            <a:chOff x="7077268" y="354300"/>
            <a:chExt cx="642053" cy="586351"/>
          </a:xfrm>
        </p:grpSpPr>
        <p:sp>
          <p:nvSpPr>
            <p:cNvPr id="61" name="Google Shape;61;p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8075637" y="388245"/>
            <a:ext cx="452527" cy="622630"/>
            <a:chOff x="8884746" y="289993"/>
            <a:chExt cx="297924" cy="307435"/>
          </a:xfrm>
        </p:grpSpPr>
        <p:sp>
          <p:nvSpPr>
            <p:cNvPr id="64" name="Google Shape;64;p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66" name="Google Shape;66;p5"/>
          <p:cNvGrpSpPr/>
          <p:nvPr/>
        </p:nvGrpSpPr>
        <p:grpSpPr>
          <a:xfrm>
            <a:off x="8834956" y="-13"/>
            <a:ext cx="311740" cy="347716"/>
            <a:chOff x="2737973" y="2879366"/>
            <a:chExt cx="255670" cy="213863"/>
          </a:xfrm>
        </p:grpSpPr>
        <p:sp>
          <p:nvSpPr>
            <p:cNvPr id="67" name="Google Shape;67;p5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2142933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 txBox="1">
            <a:spLocks noGrp="1"/>
          </p:cNvSpPr>
          <p:nvPr>
            <p:ph type="title"/>
          </p:nvPr>
        </p:nvSpPr>
        <p:spPr>
          <a:xfrm>
            <a:off x="762773" y="760889"/>
            <a:ext cx="8228160" cy="104405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4" name="Google Shape;74;p6"/>
          <p:cNvGrpSpPr/>
          <p:nvPr/>
        </p:nvGrpSpPr>
        <p:grpSpPr>
          <a:xfrm flipH="1">
            <a:off x="487323" y="6344448"/>
            <a:ext cx="975235" cy="1187504"/>
            <a:chOff x="7077268" y="354300"/>
            <a:chExt cx="642053" cy="586351"/>
          </a:xfrm>
        </p:grpSpPr>
        <p:sp>
          <p:nvSpPr>
            <p:cNvPr id="75" name="Google Shape;75;p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77" name="Google Shape;77;p6"/>
          <p:cNvGrpSpPr/>
          <p:nvPr/>
        </p:nvGrpSpPr>
        <p:grpSpPr>
          <a:xfrm rot="10800000" flipH="1">
            <a:off x="241900" y="6690906"/>
            <a:ext cx="556313" cy="494579"/>
            <a:chOff x="5142237" y="3822849"/>
            <a:chExt cx="338116" cy="225432"/>
          </a:xfrm>
        </p:grpSpPr>
        <p:sp>
          <p:nvSpPr>
            <p:cNvPr id="78" name="Google Shape;78;p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82" name="Google Shape;82;p6"/>
          <p:cNvGrpSpPr/>
          <p:nvPr/>
        </p:nvGrpSpPr>
        <p:grpSpPr>
          <a:xfrm flipH="1">
            <a:off x="-162552" y="5845587"/>
            <a:ext cx="452527" cy="622630"/>
            <a:chOff x="8884746" y="289993"/>
            <a:chExt cx="297924" cy="307435"/>
          </a:xfrm>
        </p:grpSpPr>
        <p:sp>
          <p:nvSpPr>
            <p:cNvPr id="83" name="Google Shape;83;p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1265174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5288747" y="760889"/>
            <a:ext cx="3702080" cy="104405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5288747" y="1804658"/>
            <a:ext cx="3702080" cy="32477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87695" lvl="0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75390" lvl="1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463086" lvl="2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950781" lvl="3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438476" lvl="4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926171" lvl="5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413867" lvl="6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901562" lvl="7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389257" lvl="8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Google Shape;89;p7"/>
          <p:cNvSpPr>
            <a:spLocks noGrp="1"/>
          </p:cNvSpPr>
          <p:nvPr>
            <p:ph type="pic" idx="2"/>
          </p:nvPr>
        </p:nvSpPr>
        <p:spPr>
          <a:xfrm>
            <a:off x="762773" y="760889"/>
            <a:ext cx="4114240" cy="579328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0" name="Google Shape;90;p7"/>
          <p:cNvGrpSpPr/>
          <p:nvPr/>
        </p:nvGrpSpPr>
        <p:grpSpPr>
          <a:xfrm>
            <a:off x="8128491" y="6127709"/>
            <a:ext cx="975235" cy="1187504"/>
            <a:chOff x="7077268" y="354300"/>
            <a:chExt cx="642053" cy="586351"/>
          </a:xfrm>
        </p:grpSpPr>
        <p:sp>
          <p:nvSpPr>
            <p:cNvPr id="91" name="Google Shape;91;p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93" name="Google Shape;93;p7"/>
          <p:cNvGrpSpPr/>
          <p:nvPr/>
        </p:nvGrpSpPr>
        <p:grpSpPr>
          <a:xfrm rot="10800000">
            <a:off x="8792836" y="6474167"/>
            <a:ext cx="556313" cy="494579"/>
            <a:chOff x="5142237" y="3822849"/>
            <a:chExt cx="338116" cy="225432"/>
          </a:xfrm>
        </p:grpSpPr>
        <p:sp>
          <p:nvSpPr>
            <p:cNvPr id="94" name="Google Shape;94;p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98" name="Google Shape;98;p7"/>
          <p:cNvGrpSpPr/>
          <p:nvPr/>
        </p:nvGrpSpPr>
        <p:grpSpPr>
          <a:xfrm>
            <a:off x="9301073" y="5628848"/>
            <a:ext cx="452527" cy="622630"/>
            <a:chOff x="8884746" y="289993"/>
            <a:chExt cx="297924" cy="307435"/>
          </a:xfrm>
        </p:grpSpPr>
        <p:sp>
          <p:nvSpPr>
            <p:cNvPr id="99" name="Google Shape;99;p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1758402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 txBox="1">
            <a:spLocks noGrp="1"/>
          </p:cNvSpPr>
          <p:nvPr>
            <p:ph type="title"/>
          </p:nvPr>
        </p:nvSpPr>
        <p:spPr>
          <a:xfrm>
            <a:off x="762773" y="1968214"/>
            <a:ext cx="4113920" cy="3378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827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4" name="Google Shape;104;p8"/>
          <p:cNvGrpSpPr/>
          <p:nvPr/>
        </p:nvGrpSpPr>
        <p:grpSpPr>
          <a:xfrm>
            <a:off x="8128491" y="6127709"/>
            <a:ext cx="975235" cy="1187504"/>
            <a:chOff x="7077268" y="354300"/>
            <a:chExt cx="642053" cy="586351"/>
          </a:xfrm>
        </p:grpSpPr>
        <p:sp>
          <p:nvSpPr>
            <p:cNvPr id="105" name="Google Shape;105;p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107" name="Google Shape;107;p8"/>
          <p:cNvGrpSpPr/>
          <p:nvPr/>
        </p:nvGrpSpPr>
        <p:grpSpPr>
          <a:xfrm rot="10800000">
            <a:off x="8792836" y="6474167"/>
            <a:ext cx="556313" cy="494579"/>
            <a:chOff x="5142237" y="3822849"/>
            <a:chExt cx="338116" cy="225432"/>
          </a:xfrm>
        </p:grpSpPr>
        <p:sp>
          <p:nvSpPr>
            <p:cNvPr id="108" name="Google Shape;108;p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112" name="Google Shape;112;p8"/>
          <p:cNvGrpSpPr/>
          <p:nvPr/>
        </p:nvGrpSpPr>
        <p:grpSpPr>
          <a:xfrm>
            <a:off x="9301073" y="5628848"/>
            <a:ext cx="452527" cy="622630"/>
            <a:chOff x="8884746" y="289993"/>
            <a:chExt cx="297924" cy="307435"/>
          </a:xfrm>
        </p:grpSpPr>
        <p:sp>
          <p:nvSpPr>
            <p:cNvPr id="113" name="Google Shape;113;p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4245584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9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2580960" y="2191360"/>
            <a:ext cx="4591680" cy="1236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4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subTitle" idx="1"/>
          </p:nvPr>
        </p:nvSpPr>
        <p:spPr>
          <a:xfrm>
            <a:off x="2580960" y="3428267"/>
            <a:ext cx="4591680" cy="1695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9" name="Google Shape;119;p9"/>
          <p:cNvGrpSpPr/>
          <p:nvPr/>
        </p:nvGrpSpPr>
        <p:grpSpPr>
          <a:xfrm>
            <a:off x="9391125" y="1071709"/>
            <a:ext cx="685241" cy="942822"/>
            <a:chOff x="8884746" y="289993"/>
            <a:chExt cx="297924" cy="307435"/>
          </a:xfrm>
        </p:grpSpPr>
        <p:sp>
          <p:nvSpPr>
            <p:cNvPr id="120" name="Google Shape;120;p9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122" name="Google Shape;122;p9"/>
          <p:cNvGrpSpPr/>
          <p:nvPr/>
        </p:nvGrpSpPr>
        <p:grpSpPr>
          <a:xfrm flipH="1">
            <a:off x="1037046" y="6554297"/>
            <a:ext cx="1089949" cy="1327186"/>
            <a:chOff x="7077268" y="354300"/>
            <a:chExt cx="642053" cy="586351"/>
          </a:xfrm>
        </p:grpSpPr>
        <p:sp>
          <p:nvSpPr>
            <p:cNvPr id="123" name="Google Shape;123;p9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125" name="Google Shape;125;p9"/>
          <p:cNvGrpSpPr/>
          <p:nvPr/>
        </p:nvGrpSpPr>
        <p:grpSpPr>
          <a:xfrm rot="-1799953" flipH="1">
            <a:off x="398175" y="6306467"/>
            <a:ext cx="556290" cy="494571"/>
            <a:chOff x="5142237" y="3822849"/>
            <a:chExt cx="338116" cy="225432"/>
          </a:xfrm>
        </p:grpSpPr>
        <p:sp>
          <p:nvSpPr>
            <p:cNvPr id="126" name="Google Shape;126;p9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3001873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5391360" y="1698560"/>
            <a:ext cx="3084800" cy="391808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33" name="Google Shape;133;p10"/>
          <p:cNvGrpSpPr/>
          <p:nvPr/>
        </p:nvGrpSpPr>
        <p:grpSpPr>
          <a:xfrm>
            <a:off x="8990818" y="423763"/>
            <a:ext cx="975235" cy="1187504"/>
            <a:chOff x="7077268" y="354300"/>
            <a:chExt cx="642053" cy="586351"/>
          </a:xfrm>
        </p:grpSpPr>
        <p:sp>
          <p:nvSpPr>
            <p:cNvPr id="134" name="Google Shape;134;p1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8075637" y="388245"/>
            <a:ext cx="452527" cy="622630"/>
            <a:chOff x="8884746" y="289993"/>
            <a:chExt cx="297924" cy="307435"/>
          </a:xfrm>
        </p:grpSpPr>
        <p:sp>
          <p:nvSpPr>
            <p:cNvPr id="137" name="Google Shape;137;p1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139" name="Google Shape;139;p10"/>
          <p:cNvGrpSpPr/>
          <p:nvPr/>
        </p:nvGrpSpPr>
        <p:grpSpPr>
          <a:xfrm>
            <a:off x="8834956" y="-13"/>
            <a:ext cx="311740" cy="347716"/>
            <a:chOff x="2737973" y="2879366"/>
            <a:chExt cx="255670" cy="213863"/>
          </a:xfrm>
        </p:grpSpPr>
        <p:sp>
          <p:nvSpPr>
            <p:cNvPr id="140" name="Google Shape;140;p10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160944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59367"/>
            <a:ext cx="8350250" cy="342575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59" y="4360428"/>
            <a:ext cx="1282398" cy="1538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908018"/>
            <a:ext cx="8350250" cy="14594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468660" y="2908018"/>
            <a:ext cx="1282398" cy="14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58" y="3061221"/>
            <a:ext cx="7691088" cy="1163507"/>
          </a:xfrm>
        </p:spPr>
        <p:txBody>
          <a:bodyPr anchor="ctr">
            <a:normAutofit/>
          </a:bodyPr>
          <a:lstStyle>
            <a:lvl1pPr algn="r"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258" y="4514316"/>
            <a:ext cx="7691088" cy="181761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3564" y="3061222"/>
            <a:ext cx="923321" cy="1163508"/>
          </a:xfrm>
        </p:spPr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08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1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1883360" y="2183040"/>
            <a:ext cx="5986880" cy="20846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134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24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24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24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24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24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24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24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24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1883360" y="4159502"/>
            <a:ext cx="5986880" cy="610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48" name="Google Shape;148;p11"/>
          <p:cNvGrpSpPr/>
          <p:nvPr/>
        </p:nvGrpSpPr>
        <p:grpSpPr>
          <a:xfrm>
            <a:off x="9114580" y="4513078"/>
            <a:ext cx="1089949" cy="1327270"/>
            <a:chOff x="7077268" y="354300"/>
            <a:chExt cx="642053" cy="586351"/>
          </a:xfrm>
        </p:grpSpPr>
        <p:sp>
          <p:nvSpPr>
            <p:cNvPr id="149" name="Google Shape;149;p1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151" name="Google Shape;151;p11"/>
          <p:cNvGrpSpPr/>
          <p:nvPr/>
        </p:nvGrpSpPr>
        <p:grpSpPr>
          <a:xfrm flipH="1">
            <a:off x="762771" y="-10"/>
            <a:ext cx="621747" cy="855461"/>
            <a:chOff x="8884746" y="289993"/>
            <a:chExt cx="297924" cy="307435"/>
          </a:xfrm>
        </p:grpSpPr>
        <p:sp>
          <p:nvSpPr>
            <p:cNvPr id="152" name="Google Shape;152;p1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3706040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65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>
            <a:spLocks noGrp="1"/>
          </p:cNvSpPr>
          <p:nvPr>
            <p:ph type="title" hasCustomPrompt="1"/>
          </p:nvPr>
        </p:nvSpPr>
        <p:spPr>
          <a:xfrm>
            <a:off x="762773" y="1913315"/>
            <a:ext cx="249216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"/>
          </p:nvPr>
        </p:nvSpPr>
        <p:spPr>
          <a:xfrm>
            <a:off x="762773" y="3021938"/>
            <a:ext cx="2492160" cy="85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2"/>
          </p:nvPr>
        </p:nvSpPr>
        <p:spPr>
          <a:xfrm>
            <a:off x="762773" y="2467698"/>
            <a:ext cx="249216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3"/>
          </p:nvPr>
        </p:nvSpPr>
        <p:spPr>
          <a:xfrm>
            <a:off x="762773" y="760889"/>
            <a:ext cx="8228160" cy="104405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4" hasCustomPrompt="1"/>
          </p:nvPr>
        </p:nvSpPr>
        <p:spPr>
          <a:xfrm>
            <a:off x="3630773" y="1913315"/>
            <a:ext cx="249216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5"/>
          </p:nvPr>
        </p:nvSpPr>
        <p:spPr>
          <a:xfrm>
            <a:off x="3630773" y="3021938"/>
            <a:ext cx="2492160" cy="85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6"/>
          </p:nvPr>
        </p:nvSpPr>
        <p:spPr>
          <a:xfrm>
            <a:off x="3630773" y="2467698"/>
            <a:ext cx="249216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7" hasCustomPrompt="1"/>
          </p:nvPr>
        </p:nvSpPr>
        <p:spPr>
          <a:xfrm>
            <a:off x="762773" y="4095004"/>
            <a:ext cx="249216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8"/>
          </p:nvPr>
        </p:nvSpPr>
        <p:spPr>
          <a:xfrm>
            <a:off x="762773" y="5203627"/>
            <a:ext cx="2492160" cy="85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9"/>
          </p:nvPr>
        </p:nvSpPr>
        <p:spPr>
          <a:xfrm>
            <a:off x="762773" y="4649387"/>
            <a:ext cx="249216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13" hasCustomPrompt="1"/>
          </p:nvPr>
        </p:nvSpPr>
        <p:spPr>
          <a:xfrm>
            <a:off x="3630773" y="3974187"/>
            <a:ext cx="249216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4"/>
          </p:nvPr>
        </p:nvSpPr>
        <p:spPr>
          <a:xfrm>
            <a:off x="3630773" y="5203627"/>
            <a:ext cx="2492160" cy="85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5"/>
          </p:nvPr>
        </p:nvSpPr>
        <p:spPr>
          <a:xfrm>
            <a:off x="3630773" y="4649387"/>
            <a:ext cx="249216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16" hasCustomPrompt="1"/>
          </p:nvPr>
        </p:nvSpPr>
        <p:spPr>
          <a:xfrm>
            <a:off x="6498773" y="1913315"/>
            <a:ext cx="249216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7"/>
          </p:nvPr>
        </p:nvSpPr>
        <p:spPr>
          <a:xfrm>
            <a:off x="6498773" y="3021938"/>
            <a:ext cx="2492160" cy="85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8"/>
          </p:nvPr>
        </p:nvSpPr>
        <p:spPr>
          <a:xfrm>
            <a:off x="6498773" y="2467698"/>
            <a:ext cx="249216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9" hasCustomPrompt="1"/>
          </p:nvPr>
        </p:nvSpPr>
        <p:spPr>
          <a:xfrm>
            <a:off x="6498773" y="4095004"/>
            <a:ext cx="249216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20"/>
          </p:nvPr>
        </p:nvSpPr>
        <p:spPr>
          <a:xfrm>
            <a:off x="6498773" y="5203627"/>
            <a:ext cx="2492160" cy="85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21"/>
          </p:nvPr>
        </p:nvSpPr>
        <p:spPr>
          <a:xfrm>
            <a:off x="6498773" y="4649387"/>
            <a:ext cx="249216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76" name="Google Shape;176;p13"/>
          <p:cNvGrpSpPr/>
          <p:nvPr/>
        </p:nvGrpSpPr>
        <p:grpSpPr>
          <a:xfrm>
            <a:off x="8990818" y="423763"/>
            <a:ext cx="975235" cy="1187504"/>
            <a:chOff x="7077268" y="354300"/>
            <a:chExt cx="642053" cy="586351"/>
          </a:xfrm>
        </p:grpSpPr>
        <p:sp>
          <p:nvSpPr>
            <p:cNvPr id="177" name="Google Shape;177;p1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8075637" y="388245"/>
            <a:ext cx="452527" cy="622630"/>
            <a:chOff x="8884746" y="289993"/>
            <a:chExt cx="297924" cy="307435"/>
          </a:xfrm>
        </p:grpSpPr>
        <p:sp>
          <p:nvSpPr>
            <p:cNvPr id="180" name="Google Shape;180;p1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8834956" y="-13"/>
            <a:ext cx="311740" cy="347716"/>
            <a:chOff x="2737973" y="2879366"/>
            <a:chExt cx="255670" cy="213863"/>
          </a:xfrm>
        </p:grpSpPr>
        <p:sp>
          <p:nvSpPr>
            <p:cNvPr id="183" name="Google Shape;183;p13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187" name="Google Shape;187;p13"/>
          <p:cNvGrpSpPr/>
          <p:nvPr/>
        </p:nvGrpSpPr>
        <p:grpSpPr>
          <a:xfrm>
            <a:off x="812444" y="-52860"/>
            <a:ext cx="975235" cy="1187504"/>
            <a:chOff x="7077268" y="354300"/>
            <a:chExt cx="642053" cy="586351"/>
          </a:xfrm>
        </p:grpSpPr>
        <p:sp>
          <p:nvSpPr>
            <p:cNvPr id="188" name="Google Shape;188;p1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190" name="Google Shape;190;p13"/>
          <p:cNvGrpSpPr/>
          <p:nvPr/>
        </p:nvGrpSpPr>
        <p:grpSpPr>
          <a:xfrm>
            <a:off x="484622" y="388222"/>
            <a:ext cx="556313" cy="494579"/>
            <a:chOff x="5142237" y="3822849"/>
            <a:chExt cx="338116" cy="225432"/>
          </a:xfrm>
        </p:grpSpPr>
        <p:sp>
          <p:nvSpPr>
            <p:cNvPr id="191" name="Google Shape;191;p1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195" name="Google Shape;195;p13"/>
          <p:cNvGrpSpPr/>
          <p:nvPr/>
        </p:nvGrpSpPr>
        <p:grpSpPr>
          <a:xfrm>
            <a:off x="11" y="1010877"/>
            <a:ext cx="452527" cy="622630"/>
            <a:chOff x="8884746" y="289993"/>
            <a:chExt cx="297924" cy="307435"/>
          </a:xfrm>
        </p:grpSpPr>
        <p:sp>
          <p:nvSpPr>
            <p:cNvPr id="196" name="Google Shape;196;p1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2180852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>
            <a:spLocks noGrp="1"/>
          </p:cNvSpPr>
          <p:nvPr>
            <p:ph type="subTitle" idx="1"/>
          </p:nvPr>
        </p:nvSpPr>
        <p:spPr>
          <a:xfrm>
            <a:off x="4876800" y="1526969"/>
            <a:ext cx="4113920" cy="34905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2"/>
          </p:nvPr>
        </p:nvSpPr>
        <p:spPr>
          <a:xfrm>
            <a:off x="4876800" y="5017244"/>
            <a:ext cx="411392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02" name="Google Shape;202;p14"/>
          <p:cNvGrpSpPr/>
          <p:nvPr/>
        </p:nvGrpSpPr>
        <p:grpSpPr>
          <a:xfrm>
            <a:off x="1452757" y="14"/>
            <a:ext cx="452527" cy="622630"/>
            <a:chOff x="8884746" y="289993"/>
            <a:chExt cx="297924" cy="307435"/>
          </a:xfrm>
        </p:grpSpPr>
        <p:sp>
          <p:nvSpPr>
            <p:cNvPr id="203" name="Google Shape;203;p1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05" name="Google Shape;205;p14"/>
          <p:cNvGrpSpPr/>
          <p:nvPr/>
        </p:nvGrpSpPr>
        <p:grpSpPr>
          <a:xfrm>
            <a:off x="-9" y="544118"/>
            <a:ext cx="975235" cy="1187504"/>
            <a:chOff x="7077268" y="354300"/>
            <a:chExt cx="642053" cy="586351"/>
          </a:xfrm>
        </p:grpSpPr>
        <p:sp>
          <p:nvSpPr>
            <p:cNvPr id="206" name="Google Shape;206;p1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08" name="Google Shape;208;p14"/>
          <p:cNvGrpSpPr/>
          <p:nvPr/>
        </p:nvGrpSpPr>
        <p:grpSpPr>
          <a:xfrm rot="10799777">
            <a:off x="939679" y="337490"/>
            <a:ext cx="556313" cy="494579"/>
            <a:chOff x="5142237" y="3822849"/>
            <a:chExt cx="338116" cy="225432"/>
          </a:xfrm>
        </p:grpSpPr>
        <p:sp>
          <p:nvSpPr>
            <p:cNvPr id="209" name="Google Shape;209;p1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3979495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5"/>
          <p:cNvSpPr txBox="1">
            <a:spLocks noGrp="1"/>
          </p:cNvSpPr>
          <p:nvPr>
            <p:ph type="title"/>
          </p:nvPr>
        </p:nvSpPr>
        <p:spPr>
          <a:xfrm>
            <a:off x="762773" y="1910400"/>
            <a:ext cx="4113920" cy="23458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1024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762773" y="4039395"/>
            <a:ext cx="4113920" cy="87850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87695" lvl="0" indent="-33867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75390" lvl="1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463086" lvl="2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950781" lvl="3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438476" lvl="4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926171" lvl="5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413867" lvl="6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901562" lvl="7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389257" lvl="8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7" name="Google Shape;217;p15"/>
          <p:cNvGrpSpPr/>
          <p:nvPr/>
        </p:nvGrpSpPr>
        <p:grpSpPr>
          <a:xfrm flipH="1">
            <a:off x="487323" y="6344448"/>
            <a:ext cx="975235" cy="1187504"/>
            <a:chOff x="7077268" y="354300"/>
            <a:chExt cx="642053" cy="586351"/>
          </a:xfrm>
        </p:grpSpPr>
        <p:sp>
          <p:nvSpPr>
            <p:cNvPr id="218" name="Google Shape;218;p1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20" name="Google Shape;220;p15"/>
          <p:cNvGrpSpPr/>
          <p:nvPr/>
        </p:nvGrpSpPr>
        <p:grpSpPr>
          <a:xfrm rot="10800000" flipH="1">
            <a:off x="241900" y="6690906"/>
            <a:ext cx="556313" cy="494579"/>
            <a:chOff x="5142237" y="3822849"/>
            <a:chExt cx="338116" cy="225432"/>
          </a:xfrm>
        </p:grpSpPr>
        <p:sp>
          <p:nvSpPr>
            <p:cNvPr id="221" name="Google Shape;221;p15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25" name="Google Shape;225;p15"/>
          <p:cNvGrpSpPr/>
          <p:nvPr/>
        </p:nvGrpSpPr>
        <p:grpSpPr>
          <a:xfrm flipH="1">
            <a:off x="-162552" y="5845587"/>
            <a:ext cx="452527" cy="622630"/>
            <a:chOff x="8884746" y="289993"/>
            <a:chExt cx="297924" cy="307435"/>
          </a:xfrm>
        </p:grpSpPr>
        <p:sp>
          <p:nvSpPr>
            <p:cNvPr id="226" name="Google Shape;226;p1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2580296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lt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1203120" y="1979982"/>
            <a:ext cx="2762880" cy="17762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body" idx="1"/>
          </p:nvPr>
        </p:nvSpPr>
        <p:spPr>
          <a:xfrm>
            <a:off x="1203120" y="3756195"/>
            <a:ext cx="2762880" cy="146090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87695" lvl="0" indent="-33867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75390" lvl="1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463086" lvl="2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950781" lvl="3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438476" lvl="4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926171" lvl="5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413867" lvl="6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901562" lvl="7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389257" lvl="8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2" name="Google Shape;232;p16"/>
          <p:cNvGrpSpPr/>
          <p:nvPr/>
        </p:nvGrpSpPr>
        <p:grpSpPr>
          <a:xfrm>
            <a:off x="8778364" y="423763"/>
            <a:ext cx="975235" cy="1187504"/>
            <a:chOff x="7077268" y="354300"/>
            <a:chExt cx="642053" cy="586351"/>
          </a:xfrm>
        </p:grpSpPr>
        <p:sp>
          <p:nvSpPr>
            <p:cNvPr id="233" name="Google Shape;233;p1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7863184" y="388245"/>
            <a:ext cx="452527" cy="622630"/>
            <a:chOff x="8884746" y="289993"/>
            <a:chExt cx="297924" cy="307435"/>
          </a:xfrm>
        </p:grpSpPr>
        <p:sp>
          <p:nvSpPr>
            <p:cNvPr id="236" name="Google Shape;236;p1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38" name="Google Shape;238;p16"/>
          <p:cNvGrpSpPr/>
          <p:nvPr/>
        </p:nvGrpSpPr>
        <p:grpSpPr>
          <a:xfrm>
            <a:off x="8622502" y="-13"/>
            <a:ext cx="311740" cy="347716"/>
            <a:chOff x="2737973" y="2879366"/>
            <a:chExt cx="255670" cy="213863"/>
          </a:xfrm>
        </p:grpSpPr>
        <p:sp>
          <p:nvSpPr>
            <p:cNvPr id="239" name="Google Shape;239;p16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43" name="Google Shape;243;p16"/>
          <p:cNvGrpSpPr/>
          <p:nvPr/>
        </p:nvGrpSpPr>
        <p:grpSpPr>
          <a:xfrm flipH="1">
            <a:off x="649883" y="6127702"/>
            <a:ext cx="975235" cy="1187504"/>
            <a:chOff x="7077268" y="354300"/>
            <a:chExt cx="642053" cy="586351"/>
          </a:xfrm>
        </p:grpSpPr>
        <p:sp>
          <p:nvSpPr>
            <p:cNvPr id="244" name="Google Shape;244;p1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46" name="Google Shape;246;p16"/>
          <p:cNvGrpSpPr/>
          <p:nvPr/>
        </p:nvGrpSpPr>
        <p:grpSpPr>
          <a:xfrm rot="10800000" flipH="1">
            <a:off x="404460" y="6474160"/>
            <a:ext cx="556313" cy="494579"/>
            <a:chOff x="5142237" y="3822849"/>
            <a:chExt cx="338116" cy="225432"/>
          </a:xfrm>
        </p:grpSpPr>
        <p:sp>
          <p:nvSpPr>
            <p:cNvPr id="247" name="Google Shape;247;p1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51" name="Google Shape;251;p16"/>
          <p:cNvGrpSpPr/>
          <p:nvPr/>
        </p:nvGrpSpPr>
        <p:grpSpPr>
          <a:xfrm flipH="1">
            <a:off x="9" y="5628841"/>
            <a:ext cx="452527" cy="622630"/>
            <a:chOff x="8884746" y="289993"/>
            <a:chExt cx="297924" cy="307435"/>
          </a:xfrm>
        </p:grpSpPr>
        <p:sp>
          <p:nvSpPr>
            <p:cNvPr id="252" name="Google Shape;252;p1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62991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2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7"/>
          <p:cNvPicPr preferRelativeResize="0"/>
          <p:nvPr/>
        </p:nvPicPr>
        <p:blipFill rotWithShape="1">
          <a:blip r:embed="rId2">
            <a:alphaModFix amt="50000"/>
          </a:blip>
          <a:srcRect b="15590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5307936" y="1979982"/>
            <a:ext cx="2762880" cy="17762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body" idx="1"/>
          </p:nvPr>
        </p:nvSpPr>
        <p:spPr>
          <a:xfrm>
            <a:off x="5307936" y="3756195"/>
            <a:ext cx="2762880" cy="146090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87695" lvl="0" indent="-33867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75390" lvl="1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463086" lvl="2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950781" lvl="3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438476" lvl="4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926171" lvl="5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413867" lvl="6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901562" lvl="7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389257" lvl="8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8" name="Google Shape;258;p17"/>
          <p:cNvGrpSpPr/>
          <p:nvPr/>
        </p:nvGrpSpPr>
        <p:grpSpPr>
          <a:xfrm>
            <a:off x="8128491" y="6127709"/>
            <a:ext cx="975235" cy="1187504"/>
            <a:chOff x="7077268" y="354300"/>
            <a:chExt cx="642053" cy="586351"/>
          </a:xfrm>
        </p:grpSpPr>
        <p:sp>
          <p:nvSpPr>
            <p:cNvPr id="259" name="Google Shape;259;p1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61" name="Google Shape;261;p17"/>
          <p:cNvGrpSpPr/>
          <p:nvPr/>
        </p:nvGrpSpPr>
        <p:grpSpPr>
          <a:xfrm rot="10800000">
            <a:off x="8792836" y="6474167"/>
            <a:ext cx="556313" cy="494579"/>
            <a:chOff x="5142237" y="3822849"/>
            <a:chExt cx="338116" cy="225432"/>
          </a:xfrm>
        </p:grpSpPr>
        <p:sp>
          <p:nvSpPr>
            <p:cNvPr id="262" name="Google Shape;262;p1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66" name="Google Shape;266;p17"/>
          <p:cNvGrpSpPr/>
          <p:nvPr/>
        </p:nvGrpSpPr>
        <p:grpSpPr>
          <a:xfrm>
            <a:off x="9301073" y="5628848"/>
            <a:ext cx="452527" cy="622630"/>
            <a:chOff x="8884746" y="289993"/>
            <a:chExt cx="297924" cy="307435"/>
          </a:xfrm>
        </p:grpSpPr>
        <p:sp>
          <p:nvSpPr>
            <p:cNvPr id="267" name="Google Shape;267;p1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334811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2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8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8"/>
          <p:cNvSpPr txBox="1">
            <a:spLocks noGrp="1"/>
          </p:cNvSpPr>
          <p:nvPr>
            <p:ph type="title"/>
          </p:nvPr>
        </p:nvSpPr>
        <p:spPr>
          <a:xfrm>
            <a:off x="1684480" y="1979982"/>
            <a:ext cx="2762880" cy="17762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body" idx="1"/>
          </p:nvPr>
        </p:nvSpPr>
        <p:spPr>
          <a:xfrm>
            <a:off x="1684480" y="3756195"/>
            <a:ext cx="2762880" cy="146090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87695" lvl="0" indent="-33867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75390" lvl="1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463086" lvl="2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950781" lvl="3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438476" lvl="4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926171" lvl="5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413867" lvl="6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901562" lvl="7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389257" lvl="8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73" name="Google Shape;273;p18"/>
          <p:cNvGrpSpPr/>
          <p:nvPr/>
        </p:nvGrpSpPr>
        <p:grpSpPr>
          <a:xfrm>
            <a:off x="812444" y="12"/>
            <a:ext cx="975235" cy="1187504"/>
            <a:chOff x="7077268" y="354300"/>
            <a:chExt cx="642053" cy="586351"/>
          </a:xfrm>
        </p:grpSpPr>
        <p:sp>
          <p:nvSpPr>
            <p:cNvPr id="274" name="Google Shape;274;p1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76" name="Google Shape;276;p18"/>
          <p:cNvGrpSpPr/>
          <p:nvPr/>
        </p:nvGrpSpPr>
        <p:grpSpPr>
          <a:xfrm>
            <a:off x="484622" y="441093"/>
            <a:ext cx="556313" cy="494579"/>
            <a:chOff x="5142237" y="3822849"/>
            <a:chExt cx="338116" cy="225432"/>
          </a:xfrm>
        </p:grpSpPr>
        <p:sp>
          <p:nvSpPr>
            <p:cNvPr id="277" name="Google Shape;277;p1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81" name="Google Shape;281;p18"/>
          <p:cNvGrpSpPr/>
          <p:nvPr/>
        </p:nvGrpSpPr>
        <p:grpSpPr>
          <a:xfrm>
            <a:off x="11" y="1063748"/>
            <a:ext cx="452527" cy="622630"/>
            <a:chOff x="8884746" y="289993"/>
            <a:chExt cx="297924" cy="307435"/>
          </a:xfrm>
        </p:grpSpPr>
        <p:sp>
          <p:nvSpPr>
            <p:cNvPr id="282" name="Google Shape;282;p1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1907428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2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9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9"/>
          <p:cNvSpPr txBox="1">
            <a:spLocks noGrp="1"/>
          </p:cNvSpPr>
          <p:nvPr>
            <p:ph type="title"/>
          </p:nvPr>
        </p:nvSpPr>
        <p:spPr>
          <a:xfrm>
            <a:off x="762773" y="760889"/>
            <a:ext cx="8228160" cy="104405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body" idx="1"/>
          </p:nvPr>
        </p:nvSpPr>
        <p:spPr>
          <a:xfrm>
            <a:off x="762773" y="1804654"/>
            <a:ext cx="8228160" cy="474965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87695" lvl="0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75390" lvl="1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463086" lvl="2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950781" lvl="3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438476" lvl="4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926171" lvl="5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413867" lvl="6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901562" lvl="7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389257" lvl="8" indent="-33867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724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lt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0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0"/>
          <p:cNvSpPr txBox="1">
            <a:spLocks noGrp="1"/>
          </p:cNvSpPr>
          <p:nvPr>
            <p:ph type="title"/>
          </p:nvPr>
        </p:nvSpPr>
        <p:spPr>
          <a:xfrm>
            <a:off x="762773" y="760889"/>
            <a:ext cx="8228160" cy="104405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"/>
          </p:nvPr>
        </p:nvSpPr>
        <p:spPr>
          <a:xfrm>
            <a:off x="1792158" y="3792640"/>
            <a:ext cx="2691200" cy="145237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subTitle" idx="2"/>
          </p:nvPr>
        </p:nvSpPr>
        <p:spPr>
          <a:xfrm>
            <a:off x="1792158" y="3238400"/>
            <a:ext cx="269120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3"/>
          </p:nvPr>
        </p:nvSpPr>
        <p:spPr>
          <a:xfrm>
            <a:off x="5270242" y="3792640"/>
            <a:ext cx="2691200" cy="145237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4" name="Google Shape;294;p20"/>
          <p:cNvSpPr txBox="1">
            <a:spLocks noGrp="1"/>
          </p:cNvSpPr>
          <p:nvPr>
            <p:ph type="subTitle" idx="4"/>
          </p:nvPr>
        </p:nvSpPr>
        <p:spPr>
          <a:xfrm>
            <a:off x="5270242" y="3238400"/>
            <a:ext cx="269120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95" name="Google Shape;295;p20"/>
          <p:cNvGrpSpPr/>
          <p:nvPr/>
        </p:nvGrpSpPr>
        <p:grpSpPr>
          <a:xfrm>
            <a:off x="8128491" y="6127709"/>
            <a:ext cx="975235" cy="1187504"/>
            <a:chOff x="7077268" y="354300"/>
            <a:chExt cx="642053" cy="586351"/>
          </a:xfrm>
        </p:grpSpPr>
        <p:sp>
          <p:nvSpPr>
            <p:cNvPr id="296" name="Google Shape;296;p2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298" name="Google Shape;298;p20"/>
          <p:cNvGrpSpPr/>
          <p:nvPr/>
        </p:nvGrpSpPr>
        <p:grpSpPr>
          <a:xfrm rot="10800000">
            <a:off x="8792836" y="6474167"/>
            <a:ext cx="556313" cy="494579"/>
            <a:chOff x="5142237" y="3822849"/>
            <a:chExt cx="338116" cy="225432"/>
          </a:xfrm>
        </p:grpSpPr>
        <p:sp>
          <p:nvSpPr>
            <p:cNvPr id="299" name="Google Shape;299;p20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03" name="Google Shape;303;p20"/>
          <p:cNvGrpSpPr/>
          <p:nvPr/>
        </p:nvGrpSpPr>
        <p:grpSpPr>
          <a:xfrm>
            <a:off x="9301073" y="5628848"/>
            <a:ext cx="452527" cy="622630"/>
            <a:chOff x="8884746" y="289993"/>
            <a:chExt cx="297924" cy="307435"/>
          </a:xfrm>
        </p:grpSpPr>
        <p:sp>
          <p:nvSpPr>
            <p:cNvPr id="304" name="Google Shape;304;p2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06" name="Google Shape;306;p20"/>
          <p:cNvGrpSpPr/>
          <p:nvPr/>
        </p:nvGrpSpPr>
        <p:grpSpPr>
          <a:xfrm flipH="1">
            <a:off x="-10" y="5652146"/>
            <a:ext cx="975235" cy="1187504"/>
            <a:chOff x="7077268" y="354300"/>
            <a:chExt cx="642053" cy="586351"/>
          </a:xfrm>
        </p:grpSpPr>
        <p:sp>
          <p:nvSpPr>
            <p:cNvPr id="307" name="Google Shape;307;p2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09" name="Google Shape;309;p20"/>
          <p:cNvGrpSpPr/>
          <p:nvPr/>
        </p:nvGrpSpPr>
        <p:grpSpPr>
          <a:xfrm flipH="1">
            <a:off x="1237022" y="6692556"/>
            <a:ext cx="452527" cy="622630"/>
            <a:chOff x="8884746" y="289993"/>
            <a:chExt cx="297924" cy="307435"/>
          </a:xfrm>
        </p:grpSpPr>
        <p:sp>
          <p:nvSpPr>
            <p:cNvPr id="310" name="Google Shape;310;p2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12" name="Google Shape;312;p20"/>
          <p:cNvGrpSpPr/>
          <p:nvPr/>
        </p:nvGrpSpPr>
        <p:grpSpPr>
          <a:xfrm rot="9410602">
            <a:off x="906547" y="6333175"/>
            <a:ext cx="308788" cy="321572"/>
            <a:chOff x="2606590" y="1465894"/>
            <a:chExt cx="196854" cy="153738"/>
          </a:xfrm>
        </p:grpSpPr>
        <p:sp>
          <p:nvSpPr>
            <p:cNvPr id="313" name="Google Shape;313;p20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74583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1589"/>
            <a:ext cx="8350250" cy="342575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1" y="2102650"/>
            <a:ext cx="1282398" cy="1538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50240"/>
            <a:ext cx="8350250" cy="14594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468662" y="650240"/>
            <a:ext cx="1282398" cy="14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256" y="2492665"/>
            <a:ext cx="3758686" cy="3839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5299" y="2492665"/>
            <a:ext cx="3760046" cy="3839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23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2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1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1"/>
          <p:cNvSpPr txBox="1">
            <a:spLocks noGrp="1"/>
          </p:cNvSpPr>
          <p:nvPr>
            <p:ph type="title"/>
          </p:nvPr>
        </p:nvSpPr>
        <p:spPr>
          <a:xfrm>
            <a:off x="762773" y="760889"/>
            <a:ext cx="8228160" cy="104405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subTitle" idx="1"/>
          </p:nvPr>
        </p:nvSpPr>
        <p:spPr>
          <a:xfrm>
            <a:off x="983558" y="3792640"/>
            <a:ext cx="2186240" cy="117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0" name="Google Shape;320;p21"/>
          <p:cNvSpPr txBox="1">
            <a:spLocks noGrp="1"/>
          </p:cNvSpPr>
          <p:nvPr>
            <p:ph type="subTitle" idx="2"/>
          </p:nvPr>
        </p:nvSpPr>
        <p:spPr>
          <a:xfrm>
            <a:off x="983558" y="3238400"/>
            <a:ext cx="218624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1" name="Google Shape;321;p21"/>
          <p:cNvSpPr txBox="1">
            <a:spLocks noGrp="1"/>
          </p:cNvSpPr>
          <p:nvPr>
            <p:ph type="subTitle" idx="3"/>
          </p:nvPr>
        </p:nvSpPr>
        <p:spPr>
          <a:xfrm>
            <a:off x="3783679" y="3792640"/>
            <a:ext cx="2186240" cy="117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subTitle" idx="4"/>
          </p:nvPr>
        </p:nvSpPr>
        <p:spPr>
          <a:xfrm>
            <a:off x="3783681" y="3238400"/>
            <a:ext cx="218624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3" name="Google Shape;323;p21"/>
          <p:cNvSpPr txBox="1">
            <a:spLocks noGrp="1"/>
          </p:cNvSpPr>
          <p:nvPr>
            <p:ph type="subTitle" idx="5"/>
          </p:nvPr>
        </p:nvSpPr>
        <p:spPr>
          <a:xfrm>
            <a:off x="6583799" y="3792640"/>
            <a:ext cx="2186240" cy="117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4" name="Google Shape;324;p21"/>
          <p:cNvSpPr txBox="1">
            <a:spLocks noGrp="1"/>
          </p:cNvSpPr>
          <p:nvPr>
            <p:ph type="subTitle" idx="6"/>
          </p:nvPr>
        </p:nvSpPr>
        <p:spPr>
          <a:xfrm>
            <a:off x="6583802" y="3238400"/>
            <a:ext cx="218624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25" name="Google Shape;325;p21"/>
          <p:cNvGrpSpPr/>
          <p:nvPr/>
        </p:nvGrpSpPr>
        <p:grpSpPr>
          <a:xfrm>
            <a:off x="8128491" y="6127709"/>
            <a:ext cx="975235" cy="1187504"/>
            <a:chOff x="7077268" y="354300"/>
            <a:chExt cx="642053" cy="586351"/>
          </a:xfrm>
        </p:grpSpPr>
        <p:sp>
          <p:nvSpPr>
            <p:cNvPr id="326" name="Google Shape;326;p2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28" name="Google Shape;328;p21"/>
          <p:cNvGrpSpPr/>
          <p:nvPr/>
        </p:nvGrpSpPr>
        <p:grpSpPr>
          <a:xfrm rot="10800000">
            <a:off x="8792836" y="6474167"/>
            <a:ext cx="556313" cy="494579"/>
            <a:chOff x="5142237" y="3822849"/>
            <a:chExt cx="338116" cy="225432"/>
          </a:xfrm>
        </p:grpSpPr>
        <p:sp>
          <p:nvSpPr>
            <p:cNvPr id="329" name="Google Shape;329;p21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33" name="Google Shape;333;p21"/>
          <p:cNvGrpSpPr/>
          <p:nvPr/>
        </p:nvGrpSpPr>
        <p:grpSpPr>
          <a:xfrm>
            <a:off x="9301073" y="5628848"/>
            <a:ext cx="452527" cy="622630"/>
            <a:chOff x="8884746" y="289993"/>
            <a:chExt cx="297924" cy="307435"/>
          </a:xfrm>
        </p:grpSpPr>
        <p:sp>
          <p:nvSpPr>
            <p:cNvPr id="334" name="Google Shape;334;p2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36" name="Google Shape;336;p21"/>
          <p:cNvGrpSpPr/>
          <p:nvPr/>
        </p:nvGrpSpPr>
        <p:grpSpPr>
          <a:xfrm flipH="1">
            <a:off x="-10" y="5652146"/>
            <a:ext cx="975235" cy="1187504"/>
            <a:chOff x="7077268" y="354300"/>
            <a:chExt cx="642053" cy="586351"/>
          </a:xfrm>
        </p:grpSpPr>
        <p:sp>
          <p:nvSpPr>
            <p:cNvPr id="337" name="Google Shape;337;p2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39" name="Google Shape;339;p21"/>
          <p:cNvGrpSpPr/>
          <p:nvPr/>
        </p:nvGrpSpPr>
        <p:grpSpPr>
          <a:xfrm flipH="1">
            <a:off x="1237022" y="6692556"/>
            <a:ext cx="452527" cy="622630"/>
            <a:chOff x="8884746" y="289993"/>
            <a:chExt cx="297924" cy="307435"/>
          </a:xfrm>
        </p:grpSpPr>
        <p:sp>
          <p:nvSpPr>
            <p:cNvPr id="340" name="Google Shape;340;p2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42" name="Google Shape;342;p21"/>
          <p:cNvGrpSpPr/>
          <p:nvPr/>
        </p:nvGrpSpPr>
        <p:grpSpPr>
          <a:xfrm rot="9410602">
            <a:off x="906547" y="6333175"/>
            <a:ext cx="308788" cy="321572"/>
            <a:chOff x="2606590" y="1465894"/>
            <a:chExt cx="196854" cy="153738"/>
          </a:xfrm>
        </p:grpSpPr>
        <p:sp>
          <p:nvSpPr>
            <p:cNvPr id="343" name="Google Shape;343;p21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861874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lt2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762773" y="760889"/>
            <a:ext cx="8228160" cy="104405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9" name="Google Shape;349;p22"/>
          <p:cNvSpPr txBox="1">
            <a:spLocks noGrp="1"/>
          </p:cNvSpPr>
          <p:nvPr>
            <p:ph type="subTitle" idx="1"/>
          </p:nvPr>
        </p:nvSpPr>
        <p:spPr>
          <a:xfrm>
            <a:off x="957319" y="5703538"/>
            <a:ext cx="2310400" cy="85077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0" name="Google Shape;350;p22"/>
          <p:cNvSpPr txBox="1">
            <a:spLocks noGrp="1"/>
          </p:cNvSpPr>
          <p:nvPr>
            <p:ph type="subTitle" idx="2"/>
          </p:nvPr>
        </p:nvSpPr>
        <p:spPr>
          <a:xfrm>
            <a:off x="957331" y="5149298"/>
            <a:ext cx="231040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1" name="Google Shape;351;p22"/>
          <p:cNvSpPr txBox="1">
            <a:spLocks noGrp="1"/>
          </p:cNvSpPr>
          <p:nvPr>
            <p:ph type="subTitle" idx="3"/>
          </p:nvPr>
        </p:nvSpPr>
        <p:spPr>
          <a:xfrm>
            <a:off x="3713989" y="5703538"/>
            <a:ext cx="2310400" cy="85077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2" name="Google Shape;352;p22"/>
          <p:cNvSpPr txBox="1">
            <a:spLocks noGrp="1"/>
          </p:cNvSpPr>
          <p:nvPr>
            <p:ph type="subTitle" idx="4"/>
          </p:nvPr>
        </p:nvSpPr>
        <p:spPr>
          <a:xfrm>
            <a:off x="3713999" y="5149298"/>
            <a:ext cx="231040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3" name="Google Shape;353;p22"/>
          <p:cNvSpPr txBox="1">
            <a:spLocks noGrp="1"/>
          </p:cNvSpPr>
          <p:nvPr>
            <p:ph type="subTitle" idx="5"/>
          </p:nvPr>
        </p:nvSpPr>
        <p:spPr>
          <a:xfrm>
            <a:off x="6485874" y="5703538"/>
            <a:ext cx="2310400" cy="85077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subTitle" idx="6"/>
          </p:nvPr>
        </p:nvSpPr>
        <p:spPr>
          <a:xfrm>
            <a:off x="6485881" y="5149298"/>
            <a:ext cx="231040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8990818" y="423763"/>
            <a:ext cx="975235" cy="1187504"/>
            <a:chOff x="7077268" y="354300"/>
            <a:chExt cx="642053" cy="586351"/>
          </a:xfrm>
        </p:grpSpPr>
        <p:sp>
          <p:nvSpPr>
            <p:cNvPr id="356" name="Google Shape;356;p22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58" name="Google Shape;358;p22"/>
          <p:cNvGrpSpPr/>
          <p:nvPr/>
        </p:nvGrpSpPr>
        <p:grpSpPr>
          <a:xfrm>
            <a:off x="8075637" y="388245"/>
            <a:ext cx="452527" cy="622630"/>
            <a:chOff x="8884746" y="289993"/>
            <a:chExt cx="297924" cy="307435"/>
          </a:xfrm>
        </p:grpSpPr>
        <p:sp>
          <p:nvSpPr>
            <p:cNvPr id="359" name="Google Shape;359;p22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61" name="Google Shape;361;p22"/>
          <p:cNvGrpSpPr/>
          <p:nvPr/>
        </p:nvGrpSpPr>
        <p:grpSpPr>
          <a:xfrm>
            <a:off x="8834956" y="-13"/>
            <a:ext cx="311740" cy="347716"/>
            <a:chOff x="2737973" y="2879366"/>
            <a:chExt cx="255670" cy="213863"/>
          </a:xfrm>
        </p:grpSpPr>
        <p:sp>
          <p:nvSpPr>
            <p:cNvPr id="362" name="Google Shape;362;p22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66" name="Google Shape;366;p22"/>
          <p:cNvGrpSpPr/>
          <p:nvPr/>
        </p:nvGrpSpPr>
        <p:grpSpPr>
          <a:xfrm>
            <a:off x="812444" y="-52860"/>
            <a:ext cx="975235" cy="1187504"/>
            <a:chOff x="7077268" y="354300"/>
            <a:chExt cx="642053" cy="586351"/>
          </a:xfrm>
        </p:grpSpPr>
        <p:sp>
          <p:nvSpPr>
            <p:cNvPr id="367" name="Google Shape;367;p22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69" name="Google Shape;369;p22"/>
          <p:cNvGrpSpPr/>
          <p:nvPr/>
        </p:nvGrpSpPr>
        <p:grpSpPr>
          <a:xfrm>
            <a:off x="484622" y="388222"/>
            <a:ext cx="556313" cy="494579"/>
            <a:chOff x="5142237" y="3822849"/>
            <a:chExt cx="338116" cy="225432"/>
          </a:xfrm>
        </p:grpSpPr>
        <p:sp>
          <p:nvSpPr>
            <p:cNvPr id="370" name="Google Shape;370;p22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74" name="Google Shape;374;p22"/>
          <p:cNvGrpSpPr/>
          <p:nvPr/>
        </p:nvGrpSpPr>
        <p:grpSpPr>
          <a:xfrm>
            <a:off x="11" y="1010877"/>
            <a:ext cx="452527" cy="622630"/>
            <a:chOff x="8884746" y="289993"/>
            <a:chExt cx="297924" cy="307435"/>
          </a:xfrm>
        </p:grpSpPr>
        <p:sp>
          <p:nvSpPr>
            <p:cNvPr id="375" name="Google Shape;375;p22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3189886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3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>
            <a:spLocks noGrp="1"/>
          </p:cNvSpPr>
          <p:nvPr>
            <p:ph type="title"/>
          </p:nvPr>
        </p:nvSpPr>
        <p:spPr>
          <a:xfrm>
            <a:off x="762773" y="760889"/>
            <a:ext cx="8228160" cy="104405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1"/>
          </p:nvPr>
        </p:nvSpPr>
        <p:spPr>
          <a:xfrm>
            <a:off x="1487460" y="2800000"/>
            <a:ext cx="3061440" cy="8674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subTitle" idx="2"/>
          </p:nvPr>
        </p:nvSpPr>
        <p:spPr>
          <a:xfrm>
            <a:off x="1487460" y="2245760"/>
            <a:ext cx="306144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2" name="Google Shape;382;p23"/>
          <p:cNvSpPr txBox="1">
            <a:spLocks noGrp="1"/>
          </p:cNvSpPr>
          <p:nvPr>
            <p:ph type="subTitle" idx="3"/>
          </p:nvPr>
        </p:nvSpPr>
        <p:spPr>
          <a:xfrm>
            <a:off x="5204695" y="2800000"/>
            <a:ext cx="3061440" cy="8674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subTitle" idx="4"/>
          </p:nvPr>
        </p:nvSpPr>
        <p:spPr>
          <a:xfrm>
            <a:off x="5204700" y="2245760"/>
            <a:ext cx="306144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4" name="Google Shape;384;p23"/>
          <p:cNvSpPr txBox="1">
            <a:spLocks noGrp="1"/>
          </p:cNvSpPr>
          <p:nvPr>
            <p:ph type="subTitle" idx="5"/>
          </p:nvPr>
        </p:nvSpPr>
        <p:spPr>
          <a:xfrm>
            <a:off x="1487460" y="4806614"/>
            <a:ext cx="3061440" cy="8674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5" name="Google Shape;385;p23"/>
          <p:cNvSpPr txBox="1">
            <a:spLocks noGrp="1"/>
          </p:cNvSpPr>
          <p:nvPr>
            <p:ph type="subTitle" idx="6"/>
          </p:nvPr>
        </p:nvSpPr>
        <p:spPr>
          <a:xfrm>
            <a:off x="1487460" y="4252373"/>
            <a:ext cx="306144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6" name="Google Shape;386;p23"/>
          <p:cNvSpPr txBox="1">
            <a:spLocks noGrp="1"/>
          </p:cNvSpPr>
          <p:nvPr>
            <p:ph type="subTitle" idx="7"/>
          </p:nvPr>
        </p:nvSpPr>
        <p:spPr>
          <a:xfrm>
            <a:off x="5204695" y="4806614"/>
            <a:ext cx="3061440" cy="8674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7" name="Google Shape;387;p23"/>
          <p:cNvSpPr txBox="1">
            <a:spLocks noGrp="1"/>
          </p:cNvSpPr>
          <p:nvPr>
            <p:ph type="subTitle" idx="8"/>
          </p:nvPr>
        </p:nvSpPr>
        <p:spPr>
          <a:xfrm>
            <a:off x="5204700" y="4252373"/>
            <a:ext cx="306144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88" name="Google Shape;388;p23"/>
          <p:cNvGrpSpPr/>
          <p:nvPr/>
        </p:nvGrpSpPr>
        <p:grpSpPr>
          <a:xfrm>
            <a:off x="8128491" y="6127709"/>
            <a:ext cx="975235" cy="1187504"/>
            <a:chOff x="7077268" y="354300"/>
            <a:chExt cx="642053" cy="586351"/>
          </a:xfrm>
        </p:grpSpPr>
        <p:sp>
          <p:nvSpPr>
            <p:cNvPr id="389" name="Google Shape;389;p2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91" name="Google Shape;391;p23"/>
          <p:cNvGrpSpPr/>
          <p:nvPr/>
        </p:nvGrpSpPr>
        <p:grpSpPr>
          <a:xfrm rot="10800000">
            <a:off x="8792836" y="6474167"/>
            <a:ext cx="556313" cy="494579"/>
            <a:chOff x="5142237" y="3822849"/>
            <a:chExt cx="338116" cy="225432"/>
          </a:xfrm>
        </p:grpSpPr>
        <p:sp>
          <p:nvSpPr>
            <p:cNvPr id="392" name="Google Shape;392;p2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96" name="Google Shape;396;p23"/>
          <p:cNvGrpSpPr/>
          <p:nvPr/>
        </p:nvGrpSpPr>
        <p:grpSpPr>
          <a:xfrm>
            <a:off x="9301073" y="5628848"/>
            <a:ext cx="452527" cy="622630"/>
            <a:chOff x="8884746" y="289993"/>
            <a:chExt cx="297924" cy="307435"/>
          </a:xfrm>
        </p:grpSpPr>
        <p:sp>
          <p:nvSpPr>
            <p:cNvPr id="397" name="Google Shape;397;p2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399" name="Google Shape;399;p23"/>
          <p:cNvGrpSpPr/>
          <p:nvPr/>
        </p:nvGrpSpPr>
        <p:grpSpPr>
          <a:xfrm flipH="1">
            <a:off x="649883" y="6127702"/>
            <a:ext cx="975235" cy="1187504"/>
            <a:chOff x="7077268" y="354300"/>
            <a:chExt cx="642053" cy="586351"/>
          </a:xfrm>
        </p:grpSpPr>
        <p:sp>
          <p:nvSpPr>
            <p:cNvPr id="400" name="Google Shape;400;p23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402" name="Google Shape;402;p23"/>
          <p:cNvGrpSpPr/>
          <p:nvPr/>
        </p:nvGrpSpPr>
        <p:grpSpPr>
          <a:xfrm rot="10800000" flipH="1">
            <a:off x="404460" y="6474160"/>
            <a:ext cx="556313" cy="494579"/>
            <a:chOff x="5142237" y="3822849"/>
            <a:chExt cx="338116" cy="225432"/>
          </a:xfrm>
        </p:grpSpPr>
        <p:sp>
          <p:nvSpPr>
            <p:cNvPr id="403" name="Google Shape;403;p23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407" name="Google Shape;407;p23"/>
          <p:cNvGrpSpPr/>
          <p:nvPr/>
        </p:nvGrpSpPr>
        <p:grpSpPr>
          <a:xfrm flipH="1">
            <a:off x="9" y="5628841"/>
            <a:ext cx="452527" cy="622630"/>
            <a:chOff x="8884746" y="289993"/>
            <a:chExt cx="297924" cy="307435"/>
          </a:xfrm>
        </p:grpSpPr>
        <p:sp>
          <p:nvSpPr>
            <p:cNvPr id="408" name="Google Shape;408;p23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3255523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2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4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4"/>
          <p:cNvSpPr txBox="1">
            <a:spLocks noGrp="1"/>
          </p:cNvSpPr>
          <p:nvPr>
            <p:ph type="title"/>
          </p:nvPr>
        </p:nvSpPr>
        <p:spPr>
          <a:xfrm>
            <a:off x="762773" y="760889"/>
            <a:ext cx="8228160" cy="104405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3" name="Google Shape;413;p24"/>
          <p:cNvSpPr txBox="1">
            <a:spLocks noGrp="1"/>
          </p:cNvSpPr>
          <p:nvPr>
            <p:ph type="subTitle" idx="1"/>
          </p:nvPr>
        </p:nvSpPr>
        <p:spPr>
          <a:xfrm>
            <a:off x="1091833" y="2800000"/>
            <a:ext cx="2189120" cy="8674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4" name="Google Shape;414;p24"/>
          <p:cNvSpPr txBox="1">
            <a:spLocks noGrp="1"/>
          </p:cNvSpPr>
          <p:nvPr>
            <p:ph type="subTitle" idx="2"/>
          </p:nvPr>
        </p:nvSpPr>
        <p:spPr>
          <a:xfrm>
            <a:off x="1091833" y="2245760"/>
            <a:ext cx="218912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subTitle" idx="3"/>
          </p:nvPr>
        </p:nvSpPr>
        <p:spPr>
          <a:xfrm>
            <a:off x="3782238" y="2800000"/>
            <a:ext cx="2189120" cy="8674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4"/>
          </p:nvPr>
        </p:nvSpPr>
        <p:spPr>
          <a:xfrm>
            <a:off x="3782242" y="2245760"/>
            <a:ext cx="218912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5"/>
          </p:nvPr>
        </p:nvSpPr>
        <p:spPr>
          <a:xfrm>
            <a:off x="1091833" y="4806614"/>
            <a:ext cx="2189120" cy="8674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6"/>
          </p:nvPr>
        </p:nvSpPr>
        <p:spPr>
          <a:xfrm>
            <a:off x="1091833" y="4252373"/>
            <a:ext cx="218912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7"/>
          </p:nvPr>
        </p:nvSpPr>
        <p:spPr>
          <a:xfrm>
            <a:off x="3782238" y="4806614"/>
            <a:ext cx="2189120" cy="8674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8"/>
          </p:nvPr>
        </p:nvSpPr>
        <p:spPr>
          <a:xfrm>
            <a:off x="3782242" y="4252373"/>
            <a:ext cx="218912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1" name="Google Shape;421;p24"/>
          <p:cNvSpPr txBox="1">
            <a:spLocks noGrp="1"/>
          </p:cNvSpPr>
          <p:nvPr>
            <p:ph type="subTitle" idx="9"/>
          </p:nvPr>
        </p:nvSpPr>
        <p:spPr>
          <a:xfrm>
            <a:off x="6472644" y="2800000"/>
            <a:ext cx="2189120" cy="8674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2" name="Google Shape;422;p24"/>
          <p:cNvSpPr txBox="1">
            <a:spLocks noGrp="1"/>
          </p:cNvSpPr>
          <p:nvPr>
            <p:ph type="subTitle" idx="13"/>
          </p:nvPr>
        </p:nvSpPr>
        <p:spPr>
          <a:xfrm>
            <a:off x="6472647" y="2245760"/>
            <a:ext cx="218912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3" name="Google Shape;423;p24"/>
          <p:cNvSpPr txBox="1">
            <a:spLocks noGrp="1"/>
          </p:cNvSpPr>
          <p:nvPr>
            <p:ph type="subTitle" idx="14"/>
          </p:nvPr>
        </p:nvSpPr>
        <p:spPr>
          <a:xfrm>
            <a:off x="6472644" y="4806614"/>
            <a:ext cx="2189120" cy="8674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4" name="Google Shape;424;p24"/>
          <p:cNvSpPr txBox="1">
            <a:spLocks noGrp="1"/>
          </p:cNvSpPr>
          <p:nvPr>
            <p:ph type="subTitle" idx="15"/>
          </p:nvPr>
        </p:nvSpPr>
        <p:spPr>
          <a:xfrm>
            <a:off x="6472647" y="4252373"/>
            <a:ext cx="218912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25" name="Google Shape;425;p24"/>
          <p:cNvGrpSpPr/>
          <p:nvPr/>
        </p:nvGrpSpPr>
        <p:grpSpPr>
          <a:xfrm>
            <a:off x="8778364" y="423763"/>
            <a:ext cx="975235" cy="1187504"/>
            <a:chOff x="7077268" y="354300"/>
            <a:chExt cx="642053" cy="586351"/>
          </a:xfrm>
        </p:grpSpPr>
        <p:sp>
          <p:nvSpPr>
            <p:cNvPr id="426" name="Google Shape;426;p2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428" name="Google Shape;428;p24"/>
          <p:cNvGrpSpPr/>
          <p:nvPr/>
        </p:nvGrpSpPr>
        <p:grpSpPr>
          <a:xfrm>
            <a:off x="7863184" y="388245"/>
            <a:ext cx="452527" cy="622630"/>
            <a:chOff x="8884746" y="289993"/>
            <a:chExt cx="297924" cy="307435"/>
          </a:xfrm>
        </p:grpSpPr>
        <p:sp>
          <p:nvSpPr>
            <p:cNvPr id="429" name="Google Shape;429;p2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431" name="Google Shape;431;p24"/>
          <p:cNvGrpSpPr/>
          <p:nvPr/>
        </p:nvGrpSpPr>
        <p:grpSpPr>
          <a:xfrm>
            <a:off x="8622502" y="-13"/>
            <a:ext cx="311740" cy="347716"/>
            <a:chOff x="2737973" y="2879366"/>
            <a:chExt cx="255670" cy="213863"/>
          </a:xfrm>
        </p:grpSpPr>
        <p:sp>
          <p:nvSpPr>
            <p:cNvPr id="432" name="Google Shape;432;p24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436" name="Google Shape;436;p24"/>
          <p:cNvGrpSpPr/>
          <p:nvPr/>
        </p:nvGrpSpPr>
        <p:grpSpPr>
          <a:xfrm flipH="1">
            <a:off x="649883" y="6127702"/>
            <a:ext cx="975235" cy="1187504"/>
            <a:chOff x="7077268" y="354300"/>
            <a:chExt cx="642053" cy="586351"/>
          </a:xfrm>
        </p:grpSpPr>
        <p:sp>
          <p:nvSpPr>
            <p:cNvPr id="437" name="Google Shape;437;p24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439" name="Google Shape;439;p24"/>
          <p:cNvGrpSpPr/>
          <p:nvPr/>
        </p:nvGrpSpPr>
        <p:grpSpPr>
          <a:xfrm rot="10800000" flipH="1">
            <a:off x="404460" y="6474160"/>
            <a:ext cx="556313" cy="494579"/>
            <a:chOff x="5142237" y="3822849"/>
            <a:chExt cx="338116" cy="225432"/>
          </a:xfrm>
        </p:grpSpPr>
        <p:sp>
          <p:nvSpPr>
            <p:cNvPr id="440" name="Google Shape;440;p24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444" name="Google Shape;444;p24"/>
          <p:cNvGrpSpPr/>
          <p:nvPr/>
        </p:nvGrpSpPr>
        <p:grpSpPr>
          <a:xfrm flipH="1">
            <a:off x="9" y="5628841"/>
            <a:ext cx="452527" cy="622630"/>
            <a:chOff x="8884746" y="289993"/>
            <a:chExt cx="297924" cy="307435"/>
          </a:xfrm>
        </p:grpSpPr>
        <p:sp>
          <p:nvSpPr>
            <p:cNvPr id="445" name="Google Shape;445;p24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232953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2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25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 rot="10800000"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5"/>
          <p:cNvSpPr txBox="1">
            <a:spLocks noGrp="1"/>
          </p:cNvSpPr>
          <p:nvPr>
            <p:ph type="title" hasCustomPrompt="1"/>
          </p:nvPr>
        </p:nvSpPr>
        <p:spPr>
          <a:xfrm>
            <a:off x="762773" y="1176107"/>
            <a:ext cx="4113920" cy="8947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2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9pPr>
          </a:lstStyle>
          <a:p>
            <a:r>
              <a:t>xx%</a:t>
            </a:r>
          </a:p>
        </p:txBody>
      </p:sp>
      <p:sp>
        <p:nvSpPr>
          <p:cNvPr id="450" name="Google Shape;450;p25"/>
          <p:cNvSpPr txBox="1">
            <a:spLocks noGrp="1"/>
          </p:cNvSpPr>
          <p:nvPr>
            <p:ph type="subTitle" idx="1"/>
          </p:nvPr>
        </p:nvSpPr>
        <p:spPr>
          <a:xfrm>
            <a:off x="762773" y="1962347"/>
            <a:ext cx="4113920" cy="55850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1" name="Google Shape;451;p25"/>
          <p:cNvSpPr txBox="1">
            <a:spLocks noGrp="1"/>
          </p:cNvSpPr>
          <p:nvPr>
            <p:ph type="title" idx="2" hasCustomPrompt="1"/>
          </p:nvPr>
        </p:nvSpPr>
        <p:spPr>
          <a:xfrm>
            <a:off x="762773" y="2985227"/>
            <a:ext cx="4113920" cy="8947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2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9pPr>
          </a:lstStyle>
          <a:p>
            <a:r>
              <a:t>xx%</a:t>
            </a:r>
          </a:p>
        </p:txBody>
      </p:sp>
      <p:sp>
        <p:nvSpPr>
          <p:cNvPr id="452" name="Google Shape;452;p25"/>
          <p:cNvSpPr txBox="1">
            <a:spLocks noGrp="1"/>
          </p:cNvSpPr>
          <p:nvPr>
            <p:ph type="subTitle" idx="3"/>
          </p:nvPr>
        </p:nvSpPr>
        <p:spPr>
          <a:xfrm>
            <a:off x="762773" y="3771467"/>
            <a:ext cx="4113920" cy="55850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3" name="Google Shape;453;p25"/>
          <p:cNvSpPr txBox="1">
            <a:spLocks noGrp="1"/>
          </p:cNvSpPr>
          <p:nvPr>
            <p:ph type="title" idx="4" hasCustomPrompt="1"/>
          </p:nvPr>
        </p:nvSpPr>
        <p:spPr>
          <a:xfrm>
            <a:off x="762773" y="4794365"/>
            <a:ext cx="4113920" cy="8947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2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14"/>
            </a:lvl9pPr>
          </a:lstStyle>
          <a:p>
            <a:r>
              <a:t>xx%</a:t>
            </a:r>
          </a:p>
        </p:txBody>
      </p:sp>
      <p:sp>
        <p:nvSpPr>
          <p:cNvPr id="454" name="Google Shape;454;p25"/>
          <p:cNvSpPr txBox="1">
            <a:spLocks noGrp="1"/>
          </p:cNvSpPr>
          <p:nvPr>
            <p:ph type="subTitle" idx="5"/>
          </p:nvPr>
        </p:nvSpPr>
        <p:spPr>
          <a:xfrm>
            <a:off x="762773" y="5580605"/>
            <a:ext cx="4113920" cy="55850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55" name="Google Shape;455;p25"/>
          <p:cNvGrpSpPr/>
          <p:nvPr/>
        </p:nvGrpSpPr>
        <p:grpSpPr>
          <a:xfrm>
            <a:off x="8778364" y="423763"/>
            <a:ext cx="975235" cy="1187504"/>
            <a:chOff x="7077268" y="354300"/>
            <a:chExt cx="642053" cy="586351"/>
          </a:xfrm>
        </p:grpSpPr>
        <p:sp>
          <p:nvSpPr>
            <p:cNvPr id="456" name="Google Shape;456;p25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458" name="Google Shape;458;p25"/>
          <p:cNvGrpSpPr/>
          <p:nvPr/>
        </p:nvGrpSpPr>
        <p:grpSpPr>
          <a:xfrm>
            <a:off x="7863184" y="388245"/>
            <a:ext cx="452527" cy="622630"/>
            <a:chOff x="8884746" y="289993"/>
            <a:chExt cx="297924" cy="307435"/>
          </a:xfrm>
        </p:grpSpPr>
        <p:sp>
          <p:nvSpPr>
            <p:cNvPr id="459" name="Google Shape;459;p25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461" name="Google Shape;461;p25"/>
          <p:cNvGrpSpPr/>
          <p:nvPr/>
        </p:nvGrpSpPr>
        <p:grpSpPr>
          <a:xfrm>
            <a:off x="8622502" y="-13"/>
            <a:ext cx="311740" cy="347716"/>
            <a:chOff x="2737973" y="2879366"/>
            <a:chExt cx="255670" cy="213863"/>
          </a:xfrm>
        </p:grpSpPr>
        <p:sp>
          <p:nvSpPr>
            <p:cNvPr id="462" name="Google Shape;462;p25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3283244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lt2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26"/>
          <p:cNvPicPr preferRelativeResize="0"/>
          <p:nvPr/>
        </p:nvPicPr>
        <p:blipFill rotWithShape="1">
          <a:blip r:embed="rId2">
            <a:alphaModFix amt="50000"/>
          </a:blip>
          <a:srcRect t="7791" b="7799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6"/>
          <p:cNvSpPr txBox="1">
            <a:spLocks noGrp="1"/>
          </p:cNvSpPr>
          <p:nvPr>
            <p:ph type="title"/>
          </p:nvPr>
        </p:nvSpPr>
        <p:spPr>
          <a:xfrm>
            <a:off x="762773" y="760889"/>
            <a:ext cx="8228160" cy="104405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 ExtraBold"/>
              <a:buNone/>
              <a:defRPr sz="3733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9" name="Google Shape;469;p26"/>
          <p:cNvSpPr txBox="1">
            <a:spLocks noGrp="1"/>
          </p:cNvSpPr>
          <p:nvPr>
            <p:ph type="title" idx="2" hasCustomPrompt="1"/>
          </p:nvPr>
        </p:nvSpPr>
        <p:spPr>
          <a:xfrm>
            <a:off x="2398933" y="2844053"/>
            <a:ext cx="207424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70" name="Google Shape;470;p26"/>
          <p:cNvSpPr txBox="1">
            <a:spLocks noGrp="1"/>
          </p:cNvSpPr>
          <p:nvPr>
            <p:ph type="subTitle" idx="1"/>
          </p:nvPr>
        </p:nvSpPr>
        <p:spPr>
          <a:xfrm>
            <a:off x="2398933" y="3952676"/>
            <a:ext cx="2074240" cy="85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1" name="Google Shape;471;p26"/>
          <p:cNvSpPr txBox="1">
            <a:spLocks noGrp="1"/>
          </p:cNvSpPr>
          <p:nvPr>
            <p:ph type="subTitle" idx="3"/>
          </p:nvPr>
        </p:nvSpPr>
        <p:spPr>
          <a:xfrm>
            <a:off x="2398933" y="3398435"/>
            <a:ext cx="207424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2" name="Google Shape;472;p26"/>
          <p:cNvSpPr txBox="1">
            <a:spLocks noGrp="1"/>
          </p:cNvSpPr>
          <p:nvPr>
            <p:ph type="title" idx="4" hasCustomPrompt="1"/>
          </p:nvPr>
        </p:nvSpPr>
        <p:spPr>
          <a:xfrm>
            <a:off x="6916693" y="2844053"/>
            <a:ext cx="207424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73" name="Google Shape;473;p26"/>
          <p:cNvSpPr txBox="1">
            <a:spLocks noGrp="1"/>
          </p:cNvSpPr>
          <p:nvPr>
            <p:ph type="subTitle" idx="5"/>
          </p:nvPr>
        </p:nvSpPr>
        <p:spPr>
          <a:xfrm>
            <a:off x="6916693" y="3952676"/>
            <a:ext cx="2074240" cy="85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9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4" name="Google Shape;474;p26"/>
          <p:cNvSpPr txBox="1">
            <a:spLocks noGrp="1"/>
          </p:cNvSpPr>
          <p:nvPr>
            <p:ph type="subTitle" idx="6"/>
          </p:nvPr>
        </p:nvSpPr>
        <p:spPr>
          <a:xfrm>
            <a:off x="6916693" y="3398435"/>
            <a:ext cx="2074240" cy="77098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6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75" name="Google Shape;475;p26"/>
          <p:cNvGrpSpPr/>
          <p:nvPr/>
        </p:nvGrpSpPr>
        <p:grpSpPr>
          <a:xfrm>
            <a:off x="8128491" y="6127709"/>
            <a:ext cx="975235" cy="1187504"/>
            <a:chOff x="7077268" y="354300"/>
            <a:chExt cx="642053" cy="586351"/>
          </a:xfrm>
        </p:grpSpPr>
        <p:sp>
          <p:nvSpPr>
            <p:cNvPr id="476" name="Google Shape;476;p2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478" name="Google Shape;478;p26"/>
          <p:cNvGrpSpPr/>
          <p:nvPr/>
        </p:nvGrpSpPr>
        <p:grpSpPr>
          <a:xfrm rot="10800000">
            <a:off x="8792836" y="6474167"/>
            <a:ext cx="556313" cy="494579"/>
            <a:chOff x="5142237" y="3822849"/>
            <a:chExt cx="338116" cy="225432"/>
          </a:xfrm>
        </p:grpSpPr>
        <p:sp>
          <p:nvSpPr>
            <p:cNvPr id="479" name="Google Shape;479;p26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483" name="Google Shape;483;p26"/>
          <p:cNvGrpSpPr/>
          <p:nvPr/>
        </p:nvGrpSpPr>
        <p:grpSpPr>
          <a:xfrm>
            <a:off x="9301073" y="5628848"/>
            <a:ext cx="452527" cy="622630"/>
            <a:chOff x="8884746" y="289993"/>
            <a:chExt cx="297924" cy="307435"/>
          </a:xfrm>
        </p:grpSpPr>
        <p:sp>
          <p:nvSpPr>
            <p:cNvPr id="484" name="Google Shape;484;p2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486" name="Google Shape;486;p26"/>
          <p:cNvGrpSpPr/>
          <p:nvPr/>
        </p:nvGrpSpPr>
        <p:grpSpPr>
          <a:xfrm flipH="1">
            <a:off x="-10" y="5652146"/>
            <a:ext cx="975235" cy="1187504"/>
            <a:chOff x="7077268" y="354300"/>
            <a:chExt cx="642053" cy="586351"/>
          </a:xfrm>
        </p:grpSpPr>
        <p:sp>
          <p:nvSpPr>
            <p:cNvPr id="487" name="Google Shape;487;p26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489" name="Google Shape;489;p26"/>
          <p:cNvGrpSpPr/>
          <p:nvPr/>
        </p:nvGrpSpPr>
        <p:grpSpPr>
          <a:xfrm flipH="1">
            <a:off x="1237022" y="6692556"/>
            <a:ext cx="452527" cy="622630"/>
            <a:chOff x="8884746" y="289993"/>
            <a:chExt cx="297924" cy="307435"/>
          </a:xfrm>
        </p:grpSpPr>
        <p:sp>
          <p:nvSpPr>
            <p:cNvPr id="490" name="Google Shape;490;p26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492" name="Google Shape;492;p26"/>
          <p:cNvGrpSpPr/>
          <p:nvPr/>
        </p:nvGrpSpPr>
        <p:grpSpPr>
          <a:xfrm rot="9410602">
            <a:off x="906547" y="6333175"/>
            <a:ext cx="308788" cy="321572"/>
            <a:chOff x="2606590" y="1465894"/>
            <a:chExt cx="196854" cy="153738"/>
          </a:xfrm>
        </p:grpSpPr>
        <p:sp>
          <p:nvSpPr>
            <p:cNvPr id="493" name="Google Shape;493;p26"/>
            <p:cNvSpPr/>
            <p:nvPr/>
          </p:nvSpPr>
          <p:spPr>
            <a:xfrm>
              <a:off x="2726225" y="1542370"/>
              <a:ext cx="77218" cy="77262"/>
            </a:xfrm>
            <a:custGeom>
              <a:avLst/>
              <a:gdLst/>
              <a:ahLst/>
              <a:cxnLst/>
              <a:rect l="l" t="t" r="r" b="b"/>
              <a:pathLst>
                <a:path w="5261" h="5264" extrusionOk="0">
                  <a:moveTo>
                    <a:pt x="2631" y="1"/>
                  </a:moveTo>
                  <a:cubicBezTo>
                    <a:pt x="1177" y="1"/>
                    <a:pt x="0" y="1179"/>
                    <a:pt x="0" y="2632"/>
                  </a:cubicBezTo>
                  <a:cubicBezTo>
                    <a:pt x="0" y="4087"/>
                    <a:pt x="1177" y="5263"/>
                    <a:pt x="2631" y="5263"/>
                  </a:cubicBezTo>
                  <a:cubicBezTo>
                    <a:pt x="4084" y="5263"/>
                    <a:pt x="5260" y="4087"/>
                    <a:pt x="5260" y="2632"/>
                  </a:cubicBezTo>
                  <a:cubicBezTo>
                    <a:pt x="5260" y="1179"/>
                    <a:pt x="4084" y="1"/>
                    <a:pt x="2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606590" y="1555860"/>
              <a:ext cx="44532" cy="44546"/>
            </a:xfrm>
            <a:custGeom>
              <a:avLst/>
              <a:gdLst/>
              <a:ahLst/>
              <a:cxnLst/>
              <a:rect l="l" t="t" r="r" b="b"/>
              <a:pathLst>
                <a:path w="3034" h="3035" extrusionOk="0">
                  <a:moveTo>
                    <a:pt x="1517" y="1"/>
                  </a:moveTo>
                  <a:cubicBezTo>
                    <a:pt x="679" y="1"/>
                    <a:pt x="0" y="679"/>
                    <a:pt x="0" y="1518"/>
                  </a:cubicBezTo>
                  <a:cubicBezTo>
                    <a:pt x="0" y="2356"/>
                    <a:pt x="679" y="3034"/>
                    <a:pt x="1517" y="3034"/>
                  </a:cubicBezTo>
                  <a:cubicBezTo>
                    <a:pt x="2355" y="3034"/>
                    <a:pt x="3034" y="2356"/>
                    <a:pt x="3034" y="1518"/>
                  </a:cubicBezTo>
                  <a:cubicBezTo>
                    <a:pt x="3034" y="679"/>
                    <a:pt x="2355" y="1"/>
                    <a:pt x="1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753687" y="1465894"/>
              <a:ext cx="22280" cy="22280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60" y="0"/>
                  </a:moveTo>
                  <a:cubicBezTo>
                    <a:pt x="341" y="0"/>
                    <a:pt x="1" y="339"/>
                    <a:pt x="1" y="758"/>
                  </a:cubicBezTo>
                  <a:cubicBezTo>
                    <a:pt x="1" y="1177"/>
                    <a:pt x="341" y="1517"/>
                    <a:pt x="760" y="1517"/>
                  </a:cubicBezTo>
                  <a:cubicBezTo>
                    <a:pt x="1177" y="1517"/>
                    <a:pt x="1518" y="1177"/>
                    <a:pt x="1518" y="758"/>
                  </a:cubicBezTo>
                  <a:cubicBezTo>
                    <a:pt x="1518" y="339"/>
                    <a:pt x="1177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42590684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2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27"/>
          <p:cNvPicPr preferRelativeResize="0"/>
          <p:nvPr/>
        </p:nvPicPr>
        <p:blipFill rotWithShape="1">
          <a:blip r:embed="rId2">
            <a:alphaModFix amt="50000"/>
          </a:blip>
          <a:srcRect b="15590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7"/>
          <p:cNvSpPr txBox="1">
            <a:spLocks noGrp="1"/>
          </p:cNvSpPr>
          <p:nvPr>
            <p:ph type="title"/>
          </p:nvPr>
        </p:nvSpPr>
        <p:spPr>
          <a:xfrm>
            <a:off x="762773" y="760889"/>
            <a:ext cx="8228160" cy="104405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99" name="Google Shape;499;p27"/>
          <p:cNvGrpSpPr/>
          <p:nvPr/>
        </p:nvGrpSpPr>
        <p:grpSpPr>
          <a:xfrm>
            <a:off x="8291051" y="6344455"/>
            <a:ext cx="975235" cy="1187504"/>
            <a:chOff x="7077268" y="354300"/>
            <a:chExt cx="642053" cy="586351"/>
          </a:xfrm>
        </p:grpSpPr>
        <p:sp>
          <p:nvSpPr>
            <p:cNvPr id="500" name="Google Shape;500;p27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02" name="Google Shape;502;p27"/>
          <p:cNvGrpSpPr/>
          <p:nvPr/>
        </p:nvGrpSpPr>
        <p:grpSpPr>
          <a:xfrm rot="10800000">
            <a:off x="8955396" y="6690914"/>
            <a:ext cx="556313" cy="494579"/>
            <a:chOff x="5142237" y="3822849"/>
            <a:chExt cx="338116" cy="225432"/>
          </a:xfrm>
        </p:grpSpPr>
        <p:sp>
          <p:nvSpPr>
            <p:cNvPr id="503" name="Google Shape;503;p27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07" name="Google Shape;507;p27"/>
          <p:cNvGrpSpPr/>
          <p:nvPr/>
        </p:nvGrpSpPr>
        <p:grpSpPr>
          <a:xfrm>
            <a:off x="9463633" y="5845595"/>
            <a:ext cx="452527" cy="622630"/>
            <a:chOff x="8884746" y="289993"/>
            <a:chExt cx="297924" cy="307435"/>
          </a:xfrm>
        </p:grpSpPr>
        <p:sp>
          <p:nvSpPr>
            <p:cNvPr id="508" name="Google Shape;508;p27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1382953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8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8"/>
          <p:cNvSpPr txBox="1">
            <a:spLocks noGrp="1"/>
          </p:cNvSpPr>
          <p:nvPr>
            <p:ph type="title"/>
          </p:nvPr>
        </p:nvSpPr>
        <p:spPr>
          <a:xfrm>
            <a:off x="762773" y="760889"/>
            <a:ext cx="8228160" cy="104405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733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513" name="Google Shape;513;p28"/>
          <p:cNvGrpSpPr/>
          <p:nvPr/>
        </p:nvGrpSpPr>
        <p:grpSpPr>
          <a:xfrm>
            <a:off x="731164" y="-433482"/>
            <a:ext cx="975235" cy="1187504"/>
            <a:chOff x="7077268" y="354300"/>
            <a:chExt cx="642053" cy="586351"/>
          </a:xfrm>
        </p:grpSpPr>
        <p:sp>
          <p:nvSpPr>
            <p:cNvPr id="514" name="Google Shape;514;p28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16" name="Google Shape;516;p28"/>
          <p:cNvGrpSpPr/>
          <p:nvPr/>
        </p:nvGrpSpPr>
        <p:grpSpPr>
          <a:xfrm>
            <a:off x="403342" y="7600"/>
            <a:ext cx="556313" cy="494579"/>
            <a:chOff x="5142237" y="3822849"/>
            <a:chExt cx="338116" cy="225432"/>
          </a:xfrm>
        </p:grpSpPr>
        <p:sp>
          <p:nvSpPr>
            <p:cNvPr id="517" name="Google Shape;517;p28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21" name="Google Shape;521;p28"/>
          <p:cNvGrpSpPr/>
          <p:nvPr/>
        </p:nvGrpSpPr>
        <p:grpSpPr>
          <a:xfrm>
            <a:off x="-81269" y="630254"/>
            <a:ext cx="452527" cy="622630"/>
            <a:chOff x="8884746" y="289993"/>
            <a:chExt cx="297924" cy="307435"/>
          </a:xfrm>
        </p:grpSpPr>
        <p:sp>
          <p:nvSpPr>
            <p:cNvPr id="522" name="Google Shape;522;p28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21813151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29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 rot="10800000"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9"/>
          <p:cNvSpPr txBox="1">
            <a:spLocks noGrp="1"/>
          </p:cNvSpPr>
          <p:nvPr>
            <p:ph type="ctrTitle"/>
          </p:nvPr>
        </p:nvSpPr>
        <p:spPr>
          <a:xfrm>
            <a:off x="1048960" y="848533"/>
            <a:ext cx="3539520" cy="14442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4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7" name="Google Shape;527;p29"/>
          <p:cNvSpPr txBox="1">
            <a:spLocks noGrp="1"/>
          </p:cNvSpPr>
          <p:nvPr>
            <p:ph type="subTitle" idx="1"/>
          </p:nvPr>
        </p:nvSpPr>
        <p:spPr>
          <a:xfrm>
            <a:off x="1048960" y="2184427"/>
            <a:ext cx="3539520" cy="1850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28" name="Google Shape;528;p29"/>
          <p:cNvGrpSpPr/>
          <p:nvPr/>
        </p:nvGrpSpPr>
        <p:grpSpPr>
          <a:xfrm>
            <a:off x="8128491" y="6127709"/>
            <a:ext cx="975235" cy="1187504"/>
            <a:chOff x="7077268" y="354300"/>
            <a:chExt cx="642053" cy="586351"/>
          </a:xfrm>
        </p:grpSpPr>
        <p:sp>
          <p:nvSpPr>
            <p:cNvPr id="529" name="Google Shape;529;p29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31" name="Google Shape;531;p29"/>
          <p:cNvGrpSpPr/>
          <p:nvPr/>
        </p:nvGrpSpPr>
        <p:grpSpPr>
          <a:xfrm rot="10800000">
            <a:off x="8792836" y="6474167"/>
            <a:ext cx="556313" cy="494579"/>
            <a:chOff x="5142237" y="3822849"/>
            <a:chExt cx="338116" cy="225432"/>
          </a:xfrm>
        </p:grpSpPr>
        <p:sp>
          <p:nvSpPr>
            <p:cNvPr id="532" name="Google Shape;532;p29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36" name="Google Shape;536;p29"/>
          <p:cNvGrpSpPr/>
          <p:nvPr/>
        </p:nvGrpSpPr>
        <p:grpSpPr>
          <a:xfrm>
            <a:off x="9301073" y="5628848"/>
            <a:ext cx="452527" cy="622630"/>
            <a:chOff x="8884746" y="289993"/>
            <a:chExt cx="297924" cy="307435"/>
          </a:xfrm>
        </p:grpSpPr>
        <p:sp>
          <p:nvSpPr>
            <p:cNvPr id="537" name="Google Shape;537;p29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sp>
        <p:nvSpPr>
          <p:cNvPr id="539" name="Google Shape;539;p29"/>
          <p:cNvSpPr txBox="1"/>
          <p:nvPr/>
        </p:nvSpPr>
        <p:spPr>
          <a:xfrm>
            <a:off x="1048960" y="4912391"/>
            <a:ext cx="3539520" cy="85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" sz="1067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CREDITS: This presentation template was created by </a:t>
            </a:r>
            <a:r>
              <a:rPr lang="en" sz="1067" b="1">
                <a:solidFill>
                  <a:schemeClr val="dk1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67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, and includes icons by </a:t>
            </a:r>
            <a:r>
              <a:rPr lang="en" sz="1067" b="1">
                <a:solidFill>
                  <a:schemeClr val="dk1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67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, infographics &amp; images by </a:t>
            </a:r>
            <a:r>
              <a:rPr lang="en" sz="1067" b="1">
                <a:solidFill>
                  <a:schemeClr val="dk1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67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 </a:t>
            </a:r>
            <a:r>
              <a:rPr lang="en" sz="1067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and illustrations by </a:t>
            </a:r>
            <a:r>
              <a:rPr lang="en" sz="1067" b="1">
                <a:solidFill>
                  <a:schemeClr val="dk1"/>
                </a:solidFill>
                <a:uFill>
                  <a:noFill/>
                </a:uFill>
                <a:latin typeface="Mukta"/>
                <a:ea typeface="Mukta"/>
                <a:cs typeface="Mukta"/>
                <a:sym typeface="Mukt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067" b="1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</p:txBody>
      </p:sp>
    </p:spTree>
    <p:extLst>
      <p:ext uri="{BB962C8B-B14F-4D97-AF65-F5344CB8AC3E}">
        <p14:creationId xmlns:p14="http://schemas.microsoft.com/office/powerpoint/2010/main" val="1063593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30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 rot="10800000"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30"/>
          <p:cNvGrpSpPr/>
          <p:nvPr/>
        </p:nvGrpSpPr>
        <p:grpSpPr>
          <a:xfrm>
            <a:off x="8200180" y="2014553"/>
            <a:ext cx="1089949" cy="1327270"/>
            <a:chOff x="7077268" y="354300"/>
            <a:chExt cx="642053" cy="586351"/>
          </a:xfrm>
        </p:grpSpPr>
        <p:sp>
          <p:nvSpPr>
            <p:cNvPr id="543" name="Google Shape;543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45" name="Google Shape;545;p30"/>
          <p:cNvGrpSpPr/>
          <p:nvPr/>
        </p:nvGrpSpPr>
        <p:grpSpPr>
          <a:xfrm>
            <a:off x="8624848" y="58311"/>
            <a:ext cx="442589" cy="493653"/>
            <a:chOff x="2737973" y="2879366"/>
            <a:chExt cx="255670" cy="213863"/>
          </a:xfrm>
        </p:grpSpPr>
        <p:sp>
          <p:nvSpPr>
            <p:cNvPr id="546" name="Google Shape;546;p30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50" name="Google Shape;550;p30"/>
          <p:cNvGrpSpPr/>
          <p:nvPr/>
        </p:nvGrpSpPr>
        <p:grpSpPr>
          <a:xfrm rot="4499985">
            <a:off x="-1049204" y="3469894"/>
            <a:ext cx="2844666" cy="1948409"/>
            <a:chOff x="7077268" y="354300"/>
            <a:chExt cx="642053" cy="586351"/>
          </a:xfrm>
        </p:grpSpPr>
        <p:sp>
          <p:nvSpPr>
            <p:cNvPr id="551" name="Google Shape;551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53" name="Google Shape;553;p30"/>
          <p:cNvGrpSpPr/>
          <p:nvPr/>
        </p:nvGrpSpPr>
        <p:grpSpPr>
          <a:xfrm flipH="1">
            <a:off x="1505251" y="5123830"/>
            <a:ext cx="621747" cy="855461"/>
            <a:chOff x="8884746" y="289993"/>
            <a:chExt cx="297924" cy="307435"/>
          </a:xfrm>
        </p:grpSpPr>
        <p:sp>
          <p:nvSpPr>
            <p:cNvPr id="554" name="Google Shape;554;p3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56" name="Google Shape;556;p30"/>
          <p:cNvGrpSpPr/>
          <p:nvPr/>
        </p:nvGrpSpPr>
        <p:grpSpPr>
          <a:xfrm rot="-5400000">
            <a:off x="6856273" y="-669083"/>
            <a:ext cx="2844709" cy="1948438"/>
            <a:chOff x="7077268" y="354300"/>
            <a:chExt cx="642053" cy="586351"/>
          </a:xfrm>
        </p:grpSpPr>
        <p:sp>
          <p:nvSpPr>
            <p:cNvPr id="557" name="Google Shape;557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59" name="Google Shape;559;p30"/>
          <p:cNvGrpSpPr/>
          <p:nvPr/>
        </p:nvGrpSpPr>
        <p:grpSpPr>
          <a:xfrm>
            <a:off x="9391125" y="1071709"/>
            <a:ext cx="685241" cy="942822"/>
            <a:chOff x="8884746" y="289993"/>
            <a:chExt cx="297924" cy="307435"/>
          </a:xfrm>
        </p:grpSpPr>
        <p:sp>
          <p:nvSpPr>
            <p:cNvPr id="560" name="Google Shape;560;p30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62" name="Google Shape;562;p30"/>
          <p:cNvGrpSpPr/>
          <p:nvPr/>
        </p:nvGrpSpPr>
        <p:grpSpPr>
          <a:xfrm flipH="1">
            <a:off x="1037046" y="6554297"/>
            <a:ext cx="1089949" cy="1327186"/>
            <a:chOff x="7077268" y="354300"/>
            <a:chExt cx="642053" cy="586351"/>
          </a:xfrm>
        </p:grpSpPr>
        <p:sp>
          <p:nvSpPr>
            <p:cNvPr id="563" name="Google Shape;563;p30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65" name="Google Shape;565;p30"/>
          <p:cNvGrpSpPr/>
          <p:nvPr/>
        </p:nvGrpSpPr>
        <p:grpSpPr>
          <a:xfrm rot="-1799953" flipH="1">
            <a:off x="398175" y="6306467"/>
            <a:ext cx="556290" cy="494571"/>
            <a:chOff x="5142237" y="3822849"/>
            <a:chExt cx="338116" cy="225432"/>
          </a:xfrm>
        </p:grpSpPr>
        <p:sp>
          <p:nvSpPr>
            <p:cNvPr id="566" name="Google Shape;566;p30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226462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1589"/>
            <a:ext cx="8350250" cy="342575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1" y="2102650"/>
            <a:ext cx="1282398" cy="1538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50240"/>
            <a:ext cx="8350250" cy="14594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468662" y="650240"/>
            <a:ext cx="1282398" cy="14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56" y="803445"/>
            <a:ext cx="7691090" cy="1152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080" y="2492665"/>
            <a:ext cx="3577862" cy="73934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258" y="3232009"/>
            <a:ext cx="3758684" cy="3099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123" y="2492665"/>
            <a:ext cx="3579222" cy="73821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5299" y="3232009"/>
            <a:ext cx="3760047" cy="3099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655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1"/>
          <p:cNvPicPr preferRelativeResize="0"/>
          <p:nvPr/>
        </p:nvPicPr>
        <p:blipFill rotWithShape="1">
          <a:blip r:embed="rId2">
            <a:alphaModFix amt="50000"/>
          </a:blip>
          <a:srcRect t="15590"/>
          <a:stretch/>
        </p:blipFill>
        <p:spPr>
          <a:xfrm>
            <a:off x="0" y="1"/>
            <a:ext cx="9753600" cy="7315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31"/>
          <p:cNvGrpSpPr/>
          <p:nvPr/>
        </p:nvGrpSpPr>
        <p:grpSpPr>
          <a:xfrm>
            <a:off x="9114580" y="4513078"/>
            <a:ext cx="1089949" cy="1327270"/>
            <a:chOff x="7077268" y="354300"/>
            <a:chExt cx="642053" cy="586351"/>
          </a:xfrm>
        </p:grpSpPr>
        <p:sp>
          <p:nvSpPr>
            <p:cNvPr id="573" name="Google Shape;573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75" name="Google Shape;575;p31"/>
          <p:cNvGrpSpPr/>
          <p:nvPr/>
        </p:nvGrpSpPr>
        <p:grpSpPr>
          <a:xfrm flipH="1">
            <a:off x="762771" y="-10"/>
            <a:ext cx="621747" cy="855461"/>
            <a:chOff x="8884746" y="289993"/>
            <a:chExt cx="297924" cy="307435"/>
          </a:xfrm>
        </p:grpSpPr>
        <p:sp>
          <p:nvSpPr>
            <p:cNvPr id="576" name="Google Shape;576;p3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78" name="Google Shape;578;p31"/>
          <p:cNvGrpSpPr/>
          <p:nvPr/>
        </p:nvGrpSpPr>
        <p:grpSpPr>
          <a:xfrm>
            <a:off x="8486582" y="6605511"/>
            <a:ext cx="442589" cy="493653"/>
            <a:chOff x="2737973" y="2879366"/>
            <a:chExt cx="255670" cy="213863"/>
          </a:xfrm>
        </p:grpSpPr>
        <p:sp>
          <p:nvSpPr>
            <p:cNvPr id="579" name="Google Shape;579;p31"/>
            <p:cNvSpPr/>
            <p:nvPr/>
          </p:nvSpPr>
          <p:spPr>
            <a:xfrm>
              <a:off x="2842619" y="2947251"/>
              <a:ext cx="67551" cy="67551"/>
            </a:xfrm>
            <a:custGeom>
              <a:avLst/>
              <a:gdLst/>
              <a:ahLst/>
              <a:cxnLst/>
              <a:rect l="l" t="t" r="r" b="b"/>
              <a:pathLst>
                <a:path w="5261" h="5261" extrusionOk="0">
                  <a:moveTo>
                    <a:pt x="2630" y="0"/>
                  </a:moveTo>
                  <a:cubicBezTo>
                    <a:pt x="1177" y="0"/>
                    <a:pt x="1" y="1177"/>
                    <a:pt x="1" y="2631"/>
                  </a:cubicBezTo>
                  <a:cubicBezTo>
                    <a:pt x="1" y="4084"/>
                    <a:pt x="1177" y="5260"/>
                    <a:pt x="2630" y="5260"/>
                  </a:cubicBezTo>
                  <a:cubicBezTo>
                    <a:pt x="4085" y="5260"/>
                    <a:pt x="5261" y="4084"/>
                    <a:pt x="5261" y="2631"/>
                  </a:cubicBezTo>
                  <a:cubicBezTo>
                    <a:pt x="5261" y="1177"/>
                    <a:pt x="4085" y="0"/>
                    <a:pt x="2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2737973" y="2959051"/>
              <a:ext cx="38957" cy="38931"/>
            </a:xfrm>
            <a:custGeom>
              <a:avLst/>
              <a:gdLst/>
              <a:ahLst/>
              <a:cxnLst/>
              <a:rect l="l" t="t" r="r" b="b"/>
              <a:pathLst>
                <a:path w="3034" h="3032" extrusionOk="0">
                  <a:moveTo>
                    <a:pt x="1517" y="0"/>
                  </a:moveTo>
                  <a:cubicBezTo>
                    <a:pt x="679" y="0"/>
                    <a:pt x="0" y="679"/>
                    <a:pt x="0" y="1515"/>
                  </a:cubicBezTo>
                  <a:cubicBezTo>
                    <a:pt x="0" y="2353"/>
                    <a:pt x="679" y="3032"/>
                    <a:pt x="1517" y="3032"/>
                  </a:cubicBezTo>
                  <a:cubicBezTo>
                    <a:pt x="2355" y="3032"/>
                    <a:pt x="3034" y="2353"/>
                    <a:pt x="3034" y="1515"/>
                  </a:cubicBezTo>
                  <a:cubicBezTo>
                    <a:pt x="3034" y="679"/>
                    <a:pt x="2355" y="0"/>
                    <a:pt x="1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2954712" y="2879366"/>
              <a:ext cx="38931" cy="38969"/>
            </a:xfrm>
            <a:custGeom>
              <a:avLst/>
              <a:gdLst/>
              <a:ahLst/>
              <a:cxnLst/>
              <a:rect l="l" t="t" r="r" b="b"/>
              <a:pathLst>
                <a:path w="3032" h="3035" extrusionOk="0">
                  <a:moveTo>
                    <a:pt x="1515" y="1"/>
                  </a:moveTo>
                  <a:cubicBezTo>
                    <a:pt x="679" y="1"/>
                    <a:pt x="0" y="680"/>
                    <a:pt x="0" y="1518"/>
                  </a:cubicBezTo>
                  <a:cubicBezTo>
                    <a:pt x="0" y="2356"/>
                    <a:pt x="679" y="3035"/>
                    <a:pt x="1515" y="3035"/>
                  </a:cubicBezTo>
                  <a:cubicBezTo>
                    <a:pt x="2353" y="3035"/>
                    <a:pt x="3032" y="2356"/>
                    <a:pt x="3032" y="1518"/>
                  </a:cubicBezTo>
                  <a:cubicBezTo>
                    <a:pt x="3032" y="680"/>
                    <a:pt x="2353" y="1"/>
                    <a:pt x="1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2900437" y="3073738"/>
              <a:ext cx="19491" cy="19491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758" y="0"/>
                  </a:moveTo>
                  <a:cubicBezTo>
                    <a:pt x="339" y="0"/>
                    <a:pt x="1" y="338"/>
                    <a:pt x="1" y="757"/>
                  </a:cubicBezTo>
                  <a:cubicBezTo>
                    <a:pt x="1" y="1177"/>
                    <a:pt x="339" y="1517"/>
                    <a:pt x="758" y="1517"/>
                  </a:cubicBezTo>
                  <a:cubicBezTo>
                    <a:pt x="1177" y="1517"/>
                    <a:pt x="1518" y="1177"/>
                    <a:pt x="1518" y="757"/>
                  </a:cubicBezTo>
                  <a:cubicBezTo>
                    <a:pt x="1518" y="338"/>
                    <a:pt x="1177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83" name="Google Shape;583;p31"/>
          <p:cNvGrpSpPr/>
          <p:nvPr/>
        </p:nvGrpSpPr>
        <p:grpSpPr>
          <a:xfrm rot="4499985">
            <a:off x="-1232084" y="1496739"/>
            <a:ext cx="2844666" cy="1948409"/>
            <a:chOff x="7077268" y="354300"/>
            <a:chExt cx="642053" cy="586351"/>
          </a:xfrm>
        </p:grpSpPr>
        <p:sp>
          <p:nvSpPr>
            <p:cNvPr id="584" name="Google Shape;584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86" name="Google Shape;586;p31"/>
          <p:cNvGrpSpPr/>
          <p:nvPr/>
        </p:nvGrpSpPr>
        <p:grpSpPr>
          <a:xfrm rot="-5400000">
            <a:off x="6718006" y="5878117"/>
            <a:ext cx="2844709" cy="1948438"/>
            <a:chOff x="7077268" y="354300"/>
            <a:chExt cx="642053" cy="586351"/>
          </a:xfrm>
        </p:grpSpPr>
        <p:sp>
          <p:nvSpPr>
            <p:cNvPr id="587" name="Google Shape;587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89" name="Google Shape;589;p31"/>
          <p:cNvGrpSpPr/>
          <p:nvPr/>
        </p:nvGrpSpPr>
        <p:grpSpPr>
          <a:xfrm flipH="1">
            <a:off x="8346238" y="3820150"/>
            <a:ext cx="621747" cy="855461"/>
            <a:chOff x="8884746" y="289993"/>
            <a:chExt cx="297924" cy="307435"/>
          </a:xfrm>
        </p:grpSpPr>
        <p:sp>
          <p:nvSpPr>
            <p:cNvPr id="590" name="Google Shape;590;p31"/>
            <p:cNvSpPr/>
            <p:nvPr/>
          </p:nvSpPr>
          <p:spPr>
            <a:xfrm>
              <a:off x="8884746" y="289993"/>
              <a:ext cx="297924" cy="307435"/>
            </a:xfrm>
            <a:custGeom>
              <a:avLst/>
              <a:gdLst/>
              <a:ahLst/>
              <a:cxnLst/>
              <a:rect l="l" t="t" r="r" b="b"/>
              <a:pathLst>
                <a:path w="20298" h="20946" extrusionOk="0">
                  <a:moveTo>
                    <a:pt x="9894" y="1"/>
                  </a:moveTo>
                  <a:cubicBezTo>
                    <a:pt x="9658" y="1"/>
                    <a:pt x="9422" y="246"/>
                    <a:pt x="9580" y="507"/>
                  </a:cubicBezTo>
                  <a:cubicBezTo>
                    <a:pt x="10183" y="1502"/>
                    <a:pt x="10790" y="2536"/>
                    <a:pt x="10999" y="3695"/>
                  </a:cubicBezTo>
                  <a:cubicBezTo>
                    <a:pt x="11125" y="4381"/>
                    <a:pt x="11087" y="5100"/>
                    <a:pt x="10830" y="5743"/>
                  </a:cubicBezTo>
                  <a:cubicBezTo>
                    <a:pt x="10825" y="5745"/>
                    <a:pt x="10821" y="5748"/>
                    <a:pt x="10816" y="5750"/>
                  </a:cubicBezTo>
                  <a:cubicBezTo>
                    <a:pt x="10552" y="5922"/>
                    <a:pt x="10171" y="5945"/>
                    <a:pt x="9968" y="5955"/>
                  </a:cubicBezTo>
                  <a:cubicBezTo>
                    <a:pt x="9770" y="5929"/>
                    <a:pt x="9570" y="5916"/>
                    <a:pt x="9370" y="5916"/>
                  </a:cubicBezTo>
                  <a:cubicBezTo>
                    <a:pt x="8777" y="5916"/>
                    <a:pt x="8180" y="6030"/>
                    <a:pt x="7608" y="6267"/>
                  </a:cubicBezTo>
                  <a:cubicBezTo>
                    <a:pt x="7528" y="6282"/>
                    <a:pt x="7430" y="6295"/>
                    <a:pt x="7335" y="6295"/>
                  </a:cubicBezTo>
                  <a:cubicBezTo>
                    <a:pt x="7247" y="6295"/>
                    <a:pt x="7162" y="6284"/>
                    <a:pt x="7096" y="6253"/>
                  </a:cubicBezTo>
                  <a:cubicBezTo>
                    <a:pt x="6775" y="5614"/>
                    <a:pt x="6630" y="4888"/>
                    <a:pt x="6692" y="4171"/>
                  </a:cubicBezTo>
                  <a:cubicBezTo>
                    <a:pt x="6768" y="3267"/>
                    <a:pt x="7196" y="2407"/>
                    <a:pt x="7844" y="1776"/>
                  </a:cubicBezTo>
                  <a:cubicBezTo>
                    <a:pt x="8087" y="1536"/>
                    <a:pt x="7850" y="1194"/>
                    <a:pt x="7584" y="1194"/>
                  </a:cubicBezTo>
                  <a:cubicBezTo>
                    <a:pt x="7507" y="1194"/>
                    <a:pt x="7427" y="1223"/>
                    <a:pt x="7356" y="1293"/>
                  </a:cubicBezTo>
                  <a:cubicBezTo>
                    <a:pt x="6725" y="1912"/>
                    <a:pt x="6294" y="2705"/>
                    <a:pt x="6104" y="3559"/>
                  </a:cubicBezTo>
                  <a:cubicBezTo>
                    <a:pt x="5358" y="3074"/>
                    <a:pt x="4758" y="2357"/>
                    <a:pt x="4439" y="1524"/>
                  </a:cubicBezTo>
                  <a:cubicBezTo>
                    <a:pt x="4383" y="1378"/>
                    <a:pt x="4259" y="1267"/>
                    <a:pt x="4106" y="1267"/>
                  </a:cubicBezTo>
                  <a:cubicBezTo>
                    <a:pt x="4078" y="1267"/>
                    <a:pt x="4049" y="1271"/>
                    <a:pt x="4020" y="1278"/>
                  </a:cubicBezTo>
                  <a:cubicBezTo>
                    <a:pt x="3856" y="1321"/>
                    <a:pt x="3708" y="1524"/>
                    <a:pt x="3775" y="1697"/>
                  </a:cubicBezTo>
                  <a:cubicBezTo>
                    <a:pt x="4180" y="2755"/>
                    <a:pt x="4908" y="3643"/>
                    <a:pt x="5877" y="4231"/>
                  </a:cubicBezTo>
                  <a:cubicBezTo>
                    <a:pt x="5918" y="4257"/>
                    <a:pt x="5958" y="4269"/>
                    <a:pt x="5999" y="4276"/>
                  </a:cubicBezTo>
                  <a:cubicBezTo>
                    <a:pt x="5954" y="5033"/>
                    <a:pt x="6115" y="5784"/>
                    <a:pt x="6442" y="6460"/>
                  </a:cubicBezTo>
                  <a:cubicBezTo>
                    <a:pt x="6475" y="6731"/>
                    <a:pt x="6451" y="6979"/>
                    <a:pt x="6299" y="7081"/>
                  </a:cubicBezTo>
                  <a:cubicBezTo>
                    <a:pt x="6189" y="7181"/>
                    <a:pt x="6082" y="7284"/>
                    <a:pt x="5982" y="7391"/>
                  </a:cubicBezTo>
                  <a:cubicBezTo>
                    <a:pt x="5861" y="7385"/>
                    <a:pt x="5738" y="7382"/>
                    <a:pt x="5618" y="7382"/>
                  </a:cubicBezTo>
                  <a:cubicBezTo>
                    <a:pt x="5273" y="7382"/>
                    <a:pt x="4956" y="7404"/>
                    <a:pt x="4787" y="7429"/>
                  </a:cubicBezTo>
                  <a:cubicBezTo>
                    <a:pt x="4496" y="7385"/>
                    <a:pt x="4204" y="7364"/>
                    <a:pt x="3910" y="7364"/>
                  </a:cubicBezTo>
                  <a:cubicBezTo>
                    <a:pt x="3807" y="7364"/>
                    <a:pt x="3704" y="7367"/>
                    <a:pt x="3601" y="7372"/>
                  </a:cubicBezTo>
                  <a:cubicBezTo>
                    <a:pt x="3603" y="7312"/>
                    <a:pt x="3589" y="7248"/>
                    <a:pt x="3563" y="7188"/>
                  </a:cubicBezTo>
                  <a:cubicBezTo>
                    <a:pt x="3151" y="6269"/>
                    <a:pt x="2541" y="5441"/>
                    <a:pt x="1789" y="4774"/>
                  </a:cubicBezTo>
                  <a:cubicBezTo>
                    <a:pt x="1719" y="4711"/>
                    <a:pt x="1630" y="4678"/>
                    <a:pt x="1541" y="4678"/>
                  </a:cubicBezTo>
                  <a:cubicBezTo>
                    <a:pt x="1455" y="4678"/>
                    <a:pt x="1370" y="4709"/>
                    <a:pt x="1303" y="4776"/>
                  </a:cubicBezTo>
                  <a:cubicBezTo>
                    <a:pt x="1179" y="4905"/>
                    <a:pt x="1167" y="5138"/>
                    <a:pt x="1308" y="5262"/>
                  </a:cubicBezTo>
                  <a:cubicBezTo>
                    <a:pt x="1996" y="5874"/>
                    <a:pt x="2541" y="6612"/>
                    <a:pt x="2927" y="7446"/>
                  </a:cubicBezTo>
                  <a:cubicBezTo>
                    <a:pt x="2389" y="7536"/>
                    <a:pt x="1863" y="7700"/>
                    <a:pt x="1365" y="7939"/>
                  </a:cubicBezTo>
                  <a:cubicBezTo>
                    <a:pt x="920" y="8148"/>
                    <a:pt x="512" y="8422"/>
                    <a:pt x="141" y="8743"/>
                  </a:cubicBezTo>
                  <a:cubicBezTo>
                    <a:pt x="0" y="8862"/>
                    <a:pt x="20" y="9105"/>
                    <a:pt x="143" y="9227"/>
                  </a:cubicBezTo>
                  <a:cubicBezTo>
                    <a:pt x="210" y="9294"/>
                    <a:pt x="292" y="9324"/>
                    <a:pt x="375" y="9324"/>
                  </a:cubicBezTo>
                  <a:cubicBezTo>
                    <a:pt x="465" y="9324"/>
                    <a:pt x="556" y="9288"/>
                    <a:pt x="629" y="9224"/>
                  </a:cubicBezTo>
                  <a:cubicBezTo>
                    <a:pt x="1531" y="8449"/>
                    <a:pt x="2724" y="8045"/>
                    <a:pt x="3912" y="8045"/>
                  </a:cubicBezTo>
                  <a:cubicBezTo>
                    <a:pt x="4088" y="8045"/>
                    <a:pt x="4264" y="8054"/>
                    <a:pt x="4439" y="8072"/>
                  </a:cubicBezTo>
                  <a:cubicBezTo>
                    <a:pt x="4746" y="8196"/>
                    <a:pt x="5001" y="8379"/>
                    <a:pt x="5156" y="8629"/>
                  </a:cubicBezTo>
                  <a:cubicBezTo>
                    <a:pt x="4687" y="9663"/>
                    <a:pt x="4599" y="10858"/>
                    <a:pt x="4963" y="11977"/>
                  </a:cubicBezTo>
                  <a:cubicBezTo>
                    <a:pt x="4982" y="12425"/>
                    <a:pt x="4953" y="12670"/>
                    <a:pt x="4632" y="13106"/>
                  </a:cubicBezTo>
                  <a:cubicBezTo>
                    <a:pt x="4303" y="13239"/>
                    <a:pt x="3982" y="13391"/>
                    <a:pt x="3670" y="13568"/>
                  </a:cubicBezTo>
                  <a:cubicBezTo>
                    <a:pt x="3646" y="13561"/>
                    <a:pt x="3622" y="13556"/>
                    <a:pt x="3598" y="13551"/>
                  </a:cubicBezTo>
                  <a:cubicBezTo>
                    <a:pt x="2606" y="13427"/>
                    <a:pt x="1689" y="12896"/>
                    <a:pt x="1046" y="12129"/>
                  </a:cubicBezTo>
                  <a:cubicBezTo>
                    <a:pt x="989" y="12062"/>
                    <a:pt x="904" y="12031"/>
                    <a:pt x="817" y="12031"/>
                  </a:cubicBezTo>
                  <a:cubicBezTo>
                    <a:pt x="722" y="12031"/>
                    <a:pt x="624" y="12068"/>
                    <a:pt x="560" y="12132"/>
                  </a:cubicBezTo>
                  <a:cubicBezTo>
                    <a:pt x="422" y="12275"/>
                    <a:pt x="446" y="12475"/>
                    <a:pt x="565" y="12618"/>
                  </a:cubicBezTo>
                  <a:cubicBezTo>
                    <a:pt x="1165" y="13332"/>
                    <a:pt x="1972" y="13834"/>
                    <a:pt x="2860" y="14087"/>
                  </a:cubicBezTo>
                  <a:cubicBezTo>
                    <a:pt x="2298" y="14496"/>
                    <a:pt x="1789" y="14975"/>
                    <a:pt x="1346" y="15518"/>
                  </a:cubicBezTo>
                  <a:cubicBezTo>
                    <a:pt x="1229" y="15661"/>
                    <a:pt x="1210" y="15863"/>
                    <a:pt x="1351" y="16001"/>
                  </a:cubicBezTo>
                  <a:cubicBezTo>
                    <a:pt x="1414" y="16064"/>
                    <a:pt x="1510" y="16100"/>
                    <a:pt x="1604" y="16100"/>
                  </a:cubicBezTo>
                  <a:cubicBezTo>
                    <a:pt x="1692" y="16100"/>
                    <a:pt x="1779" y="16069"/>
                    <a:pt x="1836" y="15999"/>
                  </a:cubicBezTo>
                  <a:cubicBezTo>
                    <a:pt x="2682" y="14958"/>
                    <a:pt x="3782" y="14156"/>
                    <a:pt x="5032" y="13682"/>
                  </a:cubicBezTo>
                  <a:cubicBezTo>
                    <a:pt x="5437" y="13734"/>
                    <a:pt x="5839" y="13811"/>
                    <a:pt x="6189" y="13918"/>
                  </a:cubicBezTo>
                  <a:cubicBezTo>
                    <a:pt x="6304" y="14027"/>
                    <a:pt x="6425" y="14130"/>
                    <a:pt x="6549" y="14225"/>
                  </a:cubicBezTo>
                  <a:cubicBezTo>
                    <a:pt x="6904" y="14718"/>
                    <a:pt x="7030" y="15449"/>
                    <a:pt x="7085" y="16080"/>
                  </a:cubicBezTo>
                  <a:cubicBezTo>
                    <a:pt x="7085" y="16104"/>
                    <a:pt x="7082" y="16130"/>
                    <a:pt x="7082" y="16154"/>
                  </a:cubicBezTo>
                  <a:cubicBezTo>
                    <a:pt x="7077" y="16158"/>
                    <a:pt x="7070" y="16166"/>
                    <a:pt x="7066" y="16170"/>
                  </a:cubicBezTo>
                  <a:cubicBezTo>
                    <a:pt x="6454" y="17027"/>
                    <a:pt x="5418" y="17533"/>
                    <a:pt x="4373" y="17533"/>
                  </a:cubicBezTo>
                  <a:cubicBezTo>
                    <a:pt x="4363" y="17533"/>
                    <a:pt x="4354" y="17532"/>
                    <a:pt x="4344" y="17532"/>
                  </a:cubicBezTo>
                  <a:cubicBezTo>
                    <a:pt x="4343" y="17532"/>
                    <a:pt x="4342" y="17532"/>
                    <a:pt x="4342" y="17532"/>
                  </a:cubicBezTo>
                  <a:cubicBezTo>
                    <a:pt x="3901" y="17532"/>
                    <a:pt x="3899" y="18216"/>
                    <a:pt x="4341" y="18218"/>
                  </a:cubicBezTo>
                  <a:cubicBezTo>
                    <a:pt x="4353" y="18218"/>
                    <a:pt x="4365" y="18218"/>
                    <a:pt x="4377" y="18218"/>
                  </a:cubicBezTo>
                  <a:cubicBezTo>
                    <a:pt x="5407" y="18218"/>
                    <a:pt x="6388" y="17810"/>
                    <a:pt x="7127" y="17118"/>
                  </a:cubicBezTo>
                  <a:cubicBezTo>
                    <a:pt x="7239" y="18006"/>
                    <a:pt x="7537" y="18873"/>
                    <a:pt x="8008" y="19628"/>
                  </a:cubicBezTo>
                  <a:cubicBezTo>
                    <a:pt x="8292" y="20080"/>
                    <a:pt x="8635" y="20497"/>
                    <a:pt x="9030" y="20854"/>
                  </a:cubicBezTo>
                  <a:cubicBezTo>
                    <a:pt x="9101" y="20919"/>
                    <a:pt x="9180" y="20946"/>
                    <a:pt x="9256" y="20946"/>
                  </a:cubicBezTo>
                  <a:cubicBezTo>
                    <a:pt x="9528" y="20946"/>
                    <a:pt x="9768" y="20597"/>
                    <a:pt x="9511" y="20366"/>
                  </a:cubicBezTo>
                  <a:cubicBezTo>
                    <a:pt x="8337" y="19302"/>
                    <a:pt x="7718" y="17732"/>
                    <a:pt x="7768" y="16161"/>
                  </a:cubicBezTo>
                  <a:cubicBezTo>
                    <a:pt x="8013" y="15575"/>
                    <a:pt x="8530" y="15325"/>
                    <a:pt x="9147" y="15177"/>
                  </a:cubicBezTo>
                  <a:cubicBezTo>
                    <a:pt x="9224" y="15181"/>
                    <a:pt x="9302" y="15183"/>
                    <a:pt x="9380" y="15183"/>
                  </a:cubicBezTo>
                  <a:cubicBezTo>
                    <a:pt x="10165" y="15183"/>
                    <a:pt x="10960" y="14985"/>
                    <a:pt x="11690" y="14563"/>
                  </a:cubicBezTo>
                  <a:cubicBezTo>
                    <a:pt x="11702" y="14556"/>
                    <a:pt x="11716" y="14549"/>
                    <a:pt x="11728" y="14539"/>
                  </a:cubicBezTo>
                  <a:cubicBezTo>
                    <a:pt x="11843" y="14492"/>
                    <a:pt x="11998" y="14446"/>
                    <a:pt x="12161" y="14446"/>
                  </a:cubicBezTo>
                  <a:cubicBezTo>
                    <a:pt x="12373" y="14446"/>
                    <a:pt x="12599" y="14524"/>
                    <a:pt x="12773" y="14777"/>
                  </a:cubicBezTo>
                  <a:cubicBezTo>
                    <a:pt x="13316" y="15973"/>
                    <a:pt x="13390" y="17387"/>
                    <a:pt x="12888" y="18606"/>
                  </a:cubicBezTo>
                  <a:cubicBezTo>
                    <a:pt x="12819" y="18778"/>
                    <a:pt x="12840" y="18973"/>
                    <a:pt x="13016" y="19073"/>
                  </a:cubicBezTo>
                  <a:cubicBezTo>
                    <a:pt x="13065" y="19101"/>
                    <a:pt x="13126" y="19115"/>
                    <a:pt x="13189" y="19115"/>
                  </a:cubicBezTo>
                  <a:cubicBezTo>
                    <a:pt x="13311" y="19115"/>
                    <a:pt x="13437" y="19060"/>
                    <a:pt x="13483" y="18947"/>
                  </a:cubicBezTo>
                  <a:cubicBezTo>
                    <a:pt x="13900" y="17935"/>
                    <a:pt x="13997" y="16823"/>
                    <a:pt x="13797" y="15768"/>
                  </a:cubicBezTo>
                  <a:lnTo>
                    <a:pt x="13797" y="15768"/>
                  </a:lnTo>
                  <a:cubicBezTo>
                    <a:pt x="15131" y="15958"/>
                    <a:pt x="16305" y="16866"/>
                    <a:pt x="16878" y="18073"/>
                  </a:cubicBezTo>
                  <a:cubicBezTo>
                    <a:pt x="16933" y="18184"/>
                    <a:pt x="17057" y="18242"/>
                    <a:pt x="17178" y="18242"/>
                  </a:cubicBezTo>
                  <a:cubicBezTo>
                    <a:pt x="17239" y="18242"/>
                    <a:pt x="17298" y="18228"/>
                    <a:pt x="17348" y="18199"/>
                  </a:cubicBezTo>
                  <a:cubicBezTo>
                    <a:pt x="17519" y="18099"/>
                    <a:pt x="17552" y="17899"/>
                    <a:pt x="17474" y="17730"/>
                  </a:cubicBezTo>
                  <a:cubicBezTo>
                    <a:pt x="16778" y="16273"/>
                    <a:pt x="15335" y="15275"/>
                    <a:pt x="13745" y="15073"/>
                  </a:cubicBezTo>
                  <a:cubicBezTo>
                    <a:pt x="13736" y="15072"/>
                    <a:pt x="13727" y="15071"/>
                    <a:pt x="13718" y="15071"/>
                  </a:cubicBezTo>
                  <a:cubicBezTo>
                    <a:pt x="13685" y="15071"/>
                    <a:pt x="13654" y="15078"/>
                    <a:pt x="13623" y="15089"/>
                  </a:cubicBezTo>
                  <a:cubicBezTo>
                    <a:pt x="13554" y="14875"/>
                    <a:pt x="13473" y="14663"/>
                    <a:pt x="13378" y="14458"/>
                  </a:cubicBezTo>
                  <a:cubicBezTo>
                    <a:pt x="13380" y="14458"/>
                    <a:pt x="13383" y="14456"/>
                    <a:pt x="13383" y="14456"/>
                  </a:cubicBezTo>
                  <a:cubicBezTo>
                    <a:pt x="12992" y="13596"/>
                    <a:pt x="13480" y="12696"/>
                    <a:pt x="13481" y="12696"/>
                  </a:cubicBezTo>
                  <a:lnTo>
                    <a:pt x="13481" y="12696"/>
                  </a:lnTo>
                  <a:lnTo>
                    <a:pt x="13478" y="12699"/>
                  </a:lnTo>
                  <a:cubicBezTo>
                    <a:pt x="13697" y="12277"/>
                    <a:pt x="13852" y="11827"/>
                    <a:pt x="13933" y="11363"/>
                  </a:cubicBezTo>
                  <a:cubicBezTo>
                    <a:pt x="14047" y="11158"/>
                    <a:pt x="14171" y="10972"/>
                    <a:pt x="14409" y="10972"/>
                  </a:cubicBezTo>
                  <a:cubicBezTo>
                    <a:pt x="14431" y="10972"/>
                    <a:pt x="14447" y="10970"/>
                    <a:pt x="14466" y="10967"/>
                  </a:cubicBezTo>
                  <a:cubicBezTo>
                    <a:pt x="16231" y="11303"/>
                    <a:pt x="17643" y="12703"/>
                    <a:pt x="18017" y="14477"/>
                  </a:cubicBezTo>
                  <a:cubicBezTo>
                    <a:pt x="18054" y="14652"/>
                    <a:pt x="18184" y="14728"/>
                    <a:pt x="18320" y="14728"/>
                  </a:cubicBezTo>
                  <a:cubicBezTo>
                    <a:pt x="18521" y="14728"/>
                    <a:pt x="18735" y="14562"/>
                    <a:pt x="18681" y="14306"/>
                  </a:cubicBezTo>
                  <a:cubicBezTo>
                    <a:pt x="18443" y="13170"/>
                    <a:pt x="17814" y="12108"/>
                    <a:pt x="16909" y="11377"/>
                  </a:cubicBezTo>
                  <a:cubicBezTo>
                    <a:pt x="16876" y="11348"/>
                    <a:pt x="16838" y="11325"/>
                    <a:pt x="16805" y="11298"/>
                  </a:cubicBezTo>
                  <a:cubicBezTo>
                    <a:pt x="17533" y="10607"/>
                    <a:pt x="18504" y="10235"/>
                    <a:pt x="19499" y="10235"/>
                  </a:cubicBezTo>
                  <a:cubicBezTo>
                    <a:pt x="19649" y="10235"/>
                    <a:pt x="19800" y="10243"/>
                    <a:pt x="19950" y="10260"/>
                  </a:cubicBezTo>
                  <a:cubicBezTo>
                    <a:pt x="19959" y="10261"/>
                    <a:pt x="19968" y="10262"/>
                    <a:pt x="19976" y="10262"/>
                  </a:cubicBezTo>
                  <a:cubicBezTo>
                    <a:pt x="20151" y="10262"/>
                    <a:pt x="20296" y="10081"/>
                    <a:pt x="20296" y="9917"/>
                  </a:cubicBezTo>
                  <a:cubicBezTo>
                    <a:pt x="20298" y="9717"/>
                    <a:pt x="20138" y="9593"/>
                    <a:pt x="19955" y="9574"/>
                  </a:cubicBezTo>
                  <a:cubicBezTo>
                    <a:pt x="19793" y="9556"/>
                    <a:pt x="19631" y="9547"/>
                    <a:pt x="19469" y="9547"/>
                  </a:cubicBezTo>
                  <a:cubicBezTo>
                    <a:pt x="18267" y="9547"/>
                    <a:pt x="17078" y="10044"/>
                    <a:pt x="16228" y="10898"/>
                  </a:cubicBezTo>
                  <a:cubicBezTo>
                    <a:pt x="16226" y="10901"/>
                    <a:pt x="16224" y="10903"/>
                    <a:pt x="16221" y="10905"/>
                  </a:cubicBezTo>
                  <a:cubicBezTo>
                    <a:pt x="15771" y="10646"/>
                    <a:pt x="15285" y="10455"/>
                    <a:pt x="14778" y="10339"/>
                  </a:cubicBezTo>
                  <a:cubicBezTo>
                    <a:pt x="14781" y="10339"/>
                    <a:pt x="14781" y="10334"/>
                    <a:pt x="14783" y="10334"/>
                  </a:cubicBezTo>
                  <a:cubicBezTo>
                    <a:pt x="14626" y="10267"/>
                    <a:pt x="14262" y="10203"/>
                    <a:pt x="13973" y="10001"/>
                  </a:cubicBezTo>
                  <a:cubicBezTo>
                    <a:pt x="13902" y="9396"/>
                    <a:pt x="13709" y="8796"/>
                    <a:pt x="13385" y="8234"/>
                  </a:cubicBezTo>
                  <a:cubicBezTo>
                    <a:pt x="13042" y="7641"/>
                    <a:pt x="12588" y="7150"/>
                    <a:pt x="12061" y="6779"/>
                  </a:cubicBezTo>
                  <a:lnTo>
                    <a:pt x="12066" y="6779"/>
                  </a:lnTo>
                  <a:cubicBezTo>
                    <a:pt x="11809" y="6515"/>
                    <a:pt x="11554" y="6212"/>
                    <a:pt x="11523" y="5855"/>
                  </a:cubicBezTo>
                  <a:cubicBezTo>
                    <a:pt x="11604" y="5624"/>
                    <a:pt x="11661" y="5383"/>
                    <a:pt x="11699" y="5138"/>
                  </a:cubicBezTo>
                  <a:cubicBezTo>
                    <a:pt x="13161" y="4638"/>
                    <a:pt x="14323" y="3386"/>
                    <a:pt x="14681" y="1874"/>
                  </a:cubicBezTo>
                  <a:cubicBezTo>
                    <a:pt x="14742" y="1617"/>
                    <a:pt x="14529" y="1450"/>
                    <a:pt x="14326" y="1450"/>
                  </a:cubicBezTo>
                  <a:cubicBezTo>
                    <a:pt x="14191" y="1450"/>
                    <a:pt x="14060" y="1525"/>
                    <a:pt x="14019" y="1697"/>
                  </a:cubicBezTo>
                  <a:cubicBezTo>
                    <a:pt x="13735" y="2893"/>
                    <a:pt x="12873" y="3910"/>
                    <a:pt x="11747" y="4388"/>
                  </a:cubicBezTo>
                  <a:cubicBezTo>
                    <a:pt x="11745" y="4131"/>
                    <a:pt x="11721" y="3876"/>
                    <a:pt x="11680" y="3624"/>
                  </a:cubicBezTo>
                  <a:cubicBezTo>
                    <a:pt x="11480" y="2369"/>
                    <a:pt x="10823" y="1235"/>
                    <a:pt x="10173" y="164"/>
                  </a:cubicBezTo>
                  <a:cubicBezTo>
                    <a:pt x="10103" y="49"/>
                    <a:pt x="9999" y="1"/>
                    <a:pt x="9894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8992875" y="422659"/>
              <a:ext cx="54688" cy="47893"/>
            </a:xfrm>
            <a:custGeom>
              <a:avLst/>
              <a:gdLst/>
              <a:ahLst/>
              <a:cxnLst/>
              <a:rect l="l" t="t" r="r" b="b"/>
              <a:pathLst>
                <a:path w="3726" h="3263" extrusionOk="0">
                  <a:moveTo>
                    <a:pt x="1862" y="1"/>
                  </a:moveTo>
                  <a:cubicBezTo>
                    <a:pt x="1586" y="1"/>
                    <a:pt x="1305" y="71"/>
                    <a:pt x="1049" y="220"/>
                  </a:cubicBezTo>
                  <a:cubicBezTo>
                    <a:pt x="268" y="670"/>
                    <a:pt x="1" y="1667"/>
                    <a:pt x="451" y="2446"/>
                  </a:cubicBezTo>
                  <a:cubicBezTo>
                    <a:pt x="753" y="2970"/>
                    <a:pt x="1301" y="3262"/>
                    <a:pt x="1864" y="3262"/>
                  </a:cubicBezTo>
                  <a:cubicBezTo>
                    <a:pt x="2141" y="3262"/>
                    <a:pt x="2421" y="3192"/>
                    <a:pt x="2677" y="3044"/>
                  </a:cubicBezTo>
                  <a:cubicBezTo>
                    <a:pt x="3458" y="2594"/>
                    <a:pt x="3725" y="1596"/>
                    <a:pt x="3275" y="815"/>
                  </a:cubicBezTo>
                  <a:cubicBezTo>
                    <a:pt x="2973" y="293"/>
                    <a:pt x="242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92" name="Google Shape;592;p31"/>
          <p:cNvGrpSpPr/>
          <p:nvPr/>
        </p:nvGrpSpPr>
        <p:grpSpPr>
          <a:xfrm>
            <a:off x="1407353" y="750126"/>
            <a:ext cx="1089949" cy="1327270"/>
            <a:chOff x="7077268" y="354300"/>
            <a:chExt cx="642053" cy="586351"/>
          </a:xfrm>
        </p:grpSpPr>
        <p:sp>
          <p:nvSpPr>
            <p:cNvPr id="593" name="Google Shape;593;p31"/>
            <p:cNvSpPr/>
            <p:nvPr/>
          </p:nvSpPr>
          <p:spPr>
            <a:xfrm>
              <a:off x="7077268" y="354300"/>
              <a:ext cx="642053" cy="586351"/>
            </a:xfrm>
            <a:custGeom>
              <a:avLst/>
              <a:gdLst/>
              <a:ahLst/>
              <a:cxnLst/>
              <a:rect l="l" t="t" r="r" b="b"/>
              <a:pathLst>
                <a:path w="43744" h="39949" extrusionOk="0">
                  <a:moveTo>
                    <a:pt x="20460" y="1"/>
                  </a:moveTo>
                  <a:cubicBezTo>
                    <a:pt x="20400" y="1"/>
                    <a:pt x="20338" y="9"/>
                    <a:pt x="20274" y="26"/>
                  </a:cubicBezTo>
                  <a:cubicBezTo>
                    <a:pt x="19936" y="119"/>
                    <a:pt x="19648" y="533"/>
                    <a:pt x="19786" y="888"/>
                  </a:cubicBezTo>
                  <a:cubicBezTo>
                    <a:pt x="20765" y="3455"/>
                    <a:pt x="21060" y="6232"/>
                    <a:pt x="20620" y="8930"/>
                  </a:cubicBezTo>
                  <a:cubicBezTo>
                    <a:pt x="20113" y="9594"/>
                    <a:pt x="19567" y="10232"/>
                    <a:pt x="19015" y="10739"/>
                  </a:cubicBezTo>
                  <a:cubicBezTo>
                    <a:pt x="18705" y="10832"/>
                    <a:pt x="18400" y="10939"/>
                    <a:pt x="18103" y="11063"/>
                  </a:cubicBezTo>
                  <a:cubicBezTo>
                    <a:pt x="17977" y="11076"/>
                    <a:pt x="17849" y="11082"/>
                    <a:pt x="17720" y="11082"/>
                  </a:cubicBezTo>
                  <a:cubicBezTo>
                    <a:pt x="16580" y="11082"/>
                    <a:pt x="15323" y="10607"/>
                    <a:pt x="14264" y="10115"/>
                  </a:cubicBezTo>
                  <a:cubicBezTo>
                    <a:pt x="14224" y="10089"/>
                    <a:pt x="14181" y="10063"/>
                    <a:pt x="14140" y="10037"/>
                  </a:cubicBezTo>
                  <a:cubicBezTo>
                    <a:pt x="14133" y="10020"/>
                    <a:pt x="14129" y="10006"/>
                    <a:pt x="14124" y="9989"/>
                  </a:cubicBezTo>
                  <a:cubicBezTo>
                    <a:pt x="13226" y="8010"/>
                    <a:pt x="13400" y="5629"/>
                    <a:pt x="14495" y="3767"/>
                  </a:cubicBezTo>
                  <a:cubicBezTo>
                    <a:pt x="14814" y="3227"/>
                    <a:pt x="14329" y="2722"/>
                    <a:pt x="13849" y="2722"/>
                  </a:cubicBezTo>
                  <a:cubicBezTo>
                    <a:pt x="13636" y="2722"/>
                    <a:pt x="13424" y="2821"/>
                    <a:pt x="13283" y="3060"/>
                  </a:cubicBezTo>
                  <a:cubicBezTo>
                    <a:pt x="12197" y="4901"/>
                    <a:pt x="11907" y="7084"/>
                    <a:pt x="12383" y="9130"/>
                  </a:cubicBezTo>
                  <a:cubicBezTo>
                    <a:pt x="10819" y="8469"/>
                    <a:pt x="9124" y="8115"/>
                    <a:pt x="7434" y="8115"/>
                  </a:cubicBezTo>
                  <a:cubicBezTo>
                    <a:pt x="7298" y="8115"/>
                    <a:pt x="7162" y="8118"/>
                    <a:pt x="7025" y="8122"/>
                  </a:cubicBezTo>
                  <a:cubicBezTo>
                    <a:pt x="5937" y="8160"/>
                    <a:pt x="4847" y="8341"/>
                    <a:pt x="3811" y="8677"/>
                  </a:cubicBezTo>
                  <a:cubicBezTo>
                    <a:pt x="3033" y="8928"/>
                    <a:pt x="3263" y="10067"/>
                    <a:pt x="3957" y="10067"/>
                  </a:cubicBezTo>
                  <a:cubicBezTo>
                    <a:pt x="4027" y="10067"/>
                    <a:pt x="4103" y="10055"/>
                    <a:pt x="4182" y="10030"/>
                  </a:cubicBezTo>
                  <a:cubicBezTo>
                    <a:pt x="5240" y="9690"/>
                    <a:pt x="6336" y="9526"/>
                    <a:pt x="7430" y="9526"/>
                  </a:cubicBezTo>
                  <a:cubicBezTo>
                    <a:pt x="9531" y="9526"/>
                    <a:pt x="11625" y="10129"/>
                    <a:pt x="13426" y="11244"/>
                  </a:cubicBezTo>
                  <a:cubicBezTo>
                    <a:pt x="14209" y="12280"/>
                    <a:pt x="14124" y="13449"/>
                    <a:pt x="13752" y="14694"/>
                  </a:cubicBezTo>
                  <a:cubicBezTo>
                    <a:pt x="12797" y="16175"/>
                    <a:pt x="12240" y="17940"/>
                    <a:pt x="12240" y="19833"/>
                  </a:cubicBezTo>
                  <a:cubicBezTo>
                    <a:pt x="12240" y="19864"/>
                    <a:pt x="12243" y="19895"/>
                    <a:pt x="12243" y="19928"/>
                  </a:cubicBezTo>
                  <a:cubicBezTo>
                    <a:pt x="12166" y="20505"/>
                    <a:pt x="11869" y="21447"/>
                    <a:pt x="10750" y="21538"/>
                  </a:cubicBezTo>
                  <a:cubicBezTo>
                    <a:pt x="8075" y="21274"/>
                    <a:pt x="5492" y="19959"/>
                    <a:pt x="3844" y="17821"/>
                  </a:cubicBezTo>
                  <a:cubicBezTo>
                    <a:pt x="3685" y="17615"/>
                    <a:pt x="3460" y="17475"/>
                    <a:pt x="3219" y="17475"/>
                  </a:cubicBezTo>
                  <a:cubicBezTo>
                    <a:pt x="3109" y="17475"/>
                    <a:pt x="2996" y="17504"/>
                    <a:pt x="2884" y="17568"/>
                  </a:cubicBezTo>
                  <a:cubicBezTo>
                    <a:pt x="2589" y="17742"/>
                    <a:pt x="2399" y="18228"/>
                    <a:pt x="2632" y="18531"/>
                  </a:cubicBezTo>
                  <a:cubicBezTo>
                    <a:pt x="3999" y="20302"/>
                    <a:pt x="5873" y="21612"/>
                    <a:pt x="7949" y="22340"/>
                  </a:cubicBezTo>
                  <a:cubicBezTo>
                    <a:pt x="6379" y="24336"/>
                    <a:pt x="3871" y="25471"/>
                    <a:pt x="1353" y="25471"/>
                  </a:cubicBezTo>
                  <a:cubicBezTo>
                    <a:pt x="1136" y="25471"/>
                    <a:pt x="919" y="25462"/>
                    <a:pt x="703" y="25446"/>
                  </a:cubicBezTo>
                  <a:cubicBezTo>
                    <a:pt x="688" y="25444"/>
                    <a:pt x="674" y="25444"/>
                    <a:pt x="659" y="25444"/>
                  </a:cubicBezTo>
                  <a:cubicBezTo>
                    <a:pt x="300" y="25444"/>
                    <a:pt x="1" y="25802"/>
                    <a:pt x="1" y="26148"/>
                  </a:cubicBezTo>
                  <a:cubicBezTo>
                    <a:pt x="1" y="26550"/>
                    <a:pt x="325" y="26819"/>
                    <a:pt x="703" y="26848"/>
                  </a:cubicBezTo>
                  <a:cubicBezTo>
                    <a:pt x="947" y="26867"/>
                    <a:pt x="1190" y="26877"/>
                    <a:pt x="1433" y="26877"/>
                  </a:cubicBezTo>
                  <a:cubicBezTo>
                    <a:pt x="4473" y="26877"/>
                    <a:pt x="7391" y="25379"/>
                    <a:pt x="9235" y="22957"/>
                  </a:cubicBezTo>
                  <a:cubicBezTo>
                    <a:pt x="9288" y="22888"/>
                    <a:pt x="9316" y="22807"/>
                    <a:pt x="9330" y="22724"/>
                  </a:cubicBezTo>
                  <a:cubicBezTo>
                    <a:pt x="9780" y="22824"/>
                    <a:pt x="10238" y="22893"/>
                    <a:pt x="10697" y="22936"/>
                  </a:cubicBezTo>
                  <a:cubicBezTo>
                    <a:pt x="10697" y="22940"/>
                    <a:pt x="10697" y="22945"/>
                    <a:pt x="10697" y="22948"/>
                  </a:cubicBezTo>
                  <a:cubicBezTo>
                    <a:pt x="12621" y="23138"/>
                    <a:pt x="13721" y="24924"/>
                    <a:pt x="13721" y="24924"/>
                  </a:cubicBezTo>
                  <a:lnTo>
                    <a:pt x="13719" y="24917"/>
                  </a:lnTo>
                  <a:lnTo>
                    <a:pt x="13719" y="24917"/>
                  </a:lnTo>
                  <a:cubicBezTo>
                    <a:pt x="14238" y="25734"/>
                    <a:pt x="14879" y="26467"/>
                    <a:pt x="15617" y="27091"/>
                  </a:cubicBezTo>
                  <a:cubicBezTo>
                    <a:pt x="15867" y="27500"/>
                    <a:pt x="16072" y="27912"/>
                    <a:pt x="15826" y="28336"/>
                  </a:cubicBezTo>
                  <a:cubicBezTo>
                    <a:pt x="15805" y="28372"/>
                    <a:pt x="15791" y="28405"/>
                    <a:pt x="15774" y="28439"/>
                  </a:cubicBezTo>
                  <a:cubicBezTo>
                    <a:pt x="14013" y="30480"/>
                    <a:pt x="11435" y="31601"/>
                    <a:pt x="8793" y="31601"/>
                  </a:cubicBezTo>
                  <a:cubicBezTo>
                    <a:pt x="7829" y="31601"/>
                    <a:pt x="6857" y="31452"/>
                    <a:pt x="5913" y="31144"/>
                  </a:cubicBezTo>
                  <a:cubicBezTo>
                    <a:pt x="5833" y="31118"/>
                    <a:pt x="5758" y="31106"/>
                    <a:pt x="5687" y="31106"/>
                  </a:cubicBezTo>
                  <a:cubicBezTo>
                    <a:pt x="4996" y="31106"/>
                    <a:pt x="4764" y="32244"/>
                    <a:pt x="5539" y="32499"/>
                  </a:cubicBezTo>
                  <a:cubicBezTo>
                    <a:pt x="6607" y="32847"/>
                    <a:pt x="7736" y="33024"/>
                    <a:pt x="8864" y="33024"/>
                  </a:cubicBezTo>
                  <a:cubicBezTo>
                    <a:pt x="10121" y="33024"/>
                    <a:pt x="11377" y="32804"/>
                    <a:pt x="12547" y="32353"/>
                  </a:cubicBezTo>
                  <a:cubicBezTo>
                    <a:pt x="12633" y="32322"/>
                    <a:pt x="12714" y="32282"/>
                    <a:pt x="12797" y="32249"/>
                  </a:cubicBezTo>
                  <a:lnTo>
                    <a:pt x="12797" y="32249"/>
                  </a:lnTo>
                  <a:cubicBezTo>
                    <a:pt x="13345" y="34551"/>
                    <a:pt x="12824" y="36987"/>
                    <a:pt x="11416" y="38892"/>
                  </a:cubicBezTo>
                  <a:cubicBezTo>
                    <a:pt x="11190" y="39197"/>
                    <a:pt x="11366" y="39676"/>
                    <a:pt x="11669" y="39854"/>
                  </a:cubicBezTo>
                  <a:cubicBezTo>
                    <a:pt x="11781" y="39919"/>
                    <a:pt x="11896" y="39949"/>
                    <a:pt x="12007" y="39949"/>
                  </a:cubicBezTo>
                  <a:cubicBezTo>
                    <a:pt x="12248" y="39949"/>
                    <a:pt x="12473" y="39810"/>
                    <a:pt x="12628" y="39602"/>
                  </a:cubicBezTo>
                  <a:cubicBezTo>
                    <a:pt x="14295" y="37344"/>
                    <a:pt x="14826" y="34339"/>
                    <a:pt x="14095" y="31637"/>
                  </a:cubicBezTo>
                  <a:cubicBezTo>
                    <a:pt x="14093" y="31629"/>
                    <a:pt x="14088" y="31625"/>
                    <a:pt x="14086" y="31615"/>
                  </a:cubicBezTo>
                  <a:cubicBezTo>
                    <a:pt x="15007" y="31082"/>
                    <a:pt x="15843" y="30417"/>
                    <a:pt x="16569" y="29636"/>
                  </a:cubicBezTo>
                  <a:cubicBezTo>
                    <a:pt x="16572" y="29644"/>
                    <a:pt x="16576" y="29648"/>
                    <a:pt x="16576" y="29653"/>
                  </a:cubicBezTo>
                  <a:cubicBezTo>
                    <a:pt x="16855" y="29441"/>
                    <a:pt x="17341" y="28860"/>
                    <a:pt x="17993" y="28558"/>
                  </a:cubicBezTo>
                  <a:cubicBezTo>
                    <a:pt x="19141" y="29051"/>
                    <a:pt x="20403" y="29322"/>
                    <a:pt x="21729" y="29322"/>
                  </a:cubicBezTo>
                  <a:cubicBezTo>
                    <a:pt x="23134" y="29322"/>
                    <a:pt x="24468" y="29015"/>
                    <a:pt x="25665" y="28467"/>
                  </a:cubicBezTo>
                  <a:lnTo>
                    <a:pt x="25665" y="28467"/>
                  </a:lnTo>
                  <a:lnTo>
                    <a:pt x="25661" y="28474"/>
                  </a:lnTo>
                  <a:cubicBezTo>
                    <a:pt x="26080" y="28367"/>
                    <a:pt x="26522" y="28275"/>
                    <a:pt x="26948" y="28275"/>
                  </a:cubicBezTo>
                  <a:cubicBezTo>
                    <a:pt x="27265" y="28275"/>
                    <a:pt x="27573" y="28326"/>
                    <a:pt x="27856" y="28458"/>
                  </a:cubicBezTo>
                  <a:cubicBezTo>
                    <a:pt x="28185" y="28839"/>
                    <a:pt x="28552" y="29186"/>
                    <a:pt x="28947" y="29501"/>
                  </a:cubicBezTo>
                  <a:cubicBezTo>
                    <a:pt x="28335" y="32606"/>
                    <a:pt x="29368" y="35951"/>
                    <a:pt x="31683" y="38133"/>
                  </a:cubicBezTo>
                  <a:cubicBezTo>
                    <a:pt x="31829" y="38270"/>
                    <a:pt x="31992" y="38328"/>
                    <a:pt x="32150" y="38328"/>
                  </a:cubicBezTo>
                  <a:cubicBezTo>
                    <a:pt x="32701" y="38328"/>
                    <a:pt x="33189" y="37621"/>
                    <a:pt x="32676" y="37140"/>
                  </a:cubicBezTo>
                  <a:cubicBezTo>
                    <a:pt x="30842" y="35413"/>
                    <a:pt x="29925" y="32842"/>
                    <a:pt x="30226" y="30356"/>
                  </a:cubicBezTo>
                  <a:lnTo>
                    <a:pt x="30226" y="30356"/>
                  </a:lnTo>
                  <a:cubicBezTo>
                    <a:pt x="30685" y="30613"/>
                    <a:pt x="31164" y="30834"/>
                    <a:pt x="31652" y="31020"/>
                  </a:cubicBezTo>
                  <a:cubicBezTo>
                    <a:pt x="33604" y="31766"/>
                    <a:pt x="35718" y="31908"/>
                    <a:pt x="37802" y="31908"/>
                  </a:cubicBezTo>
                  <a:cubicBezTo>
                    <a:pt x="38314" y="31908"/>
                    <a:pt x="38824" y="31899"/>
                    <a:pt x="39329" y="31889"/>
                  </a:cubicBezTo>
                  <a:cubicBezTo>
                    <a:pt x="40223" y="31870"/>
                    <a:pt x="40234" y="30484"/>
                    <a:pt x="39347" y="30484"/>
                  </a:cubicBezTo>
                  <a:cubicBezTo>
                    <a:pt x="39341" y="30484"/>
                    <a:pt x="39335" y="30484"/>
                    <a:pt x="39329" y="30484"/>
                  </a:cubicBezTo>
                  <a:cubicBezTo>
                    <a:pt x="38819" y="30495"/>
                    <a:pt x="38306" y="30504"/>
                    <a:pt x="37792" y="30504"/>
                  </a:cubicBezTo>
                  <a:cubicBezTo>
                    <a:pt x="35905" y="30504"/>
                    <a:pt x="34009" y="30379"/>
                    <a:pt x="32223" y="29739"/>
                  </a:cubicBezTo>
                  <a:cubicBezTo>
                    <a:pt x="30880" y="29258"/>
                    <a:pt x="29642" y="28455"/>
                    <a:pt x="28766" y="27343"/>
                  </a:cubicBezTo>
                  <a:cubicBezTo>
                    <a:pt x="28766" y="27331"/>
                    <a:pt x="28763" y="27320"/>
                    <a:pt x="28763" y="27308"/>
                  </a:cubicBezTo>
                  <a:cubicBezTo>
                    <a:pt x="28735" y="26667"/>
                    <a:pt x="29080" y="25965"/>
                    <a:pt x="29271" y="25593"/>
                  </a:cubicBezTo>
                  <a:cubicBezTo>
                    <a:pt x="30252" y="24312"/>
                    <a:pt x="30911" y="22771"/>
                    <a:pt x="31135" y="21090"/>
                  </a:cubicBezTo>
                  <a:cubicBezTo>
                    <a:pt x="31242" y="20788"/>
                    <a:pt x="31430" y="20371"/>
                    <a:pt x="31680" y="20197"/>
                  </a:cubicBezTo>
                  <a:cubicBezTo>
                    <a:pt x="33145" y="20278"/>
                    <a:pt x="34583" y="20766"/>
                    <a:pt x="35788" y="21607"/>
                  </a:cubicBezTo>
                  <a:cubicBezTo>
                    <a:pt x="37314" y="22674"/>
                    <a:pt x="38398" y="24312"/>
                    <a:pt x="38857" y="26105"/>
                  </a:cubicBezTo>
                  <a:cubicBezTo>
                    <a:pt x="38948" y="26454"/>
                    <a:pt x="39217" y="26605"/>
                    <a:pt x="39494" y="26605"/>
                  </a:cubicBezTo>
                  <a:cubicBezTo>
                    <a:pt x="39912" y="26605"/>
                    <a:pt x="40348" y="26261"/>
                    <a:pt x="40212" y="25734"/>
                  </a:cubicBezTo>
                  <a:cubicBezTo>
                    <a:pt x="39762" y="23983"/>
                    <a:pt x="38795" y="22409"/>
                    <a:pt x="37476" y="21195"/>
                  </a:cubicBezTo>
                  <a:cubicBezTo>
                    <a:pt x="38716" y="20564"/>
                    <a:pt x="40106" y="20224"/>
                    <a:pt x="41498" y="20224"/>
                  </a:cubicBezTo>
                  <a:cubicBezTo>
                    <a:pt x="41930" y="20224"/>
                    <a:pt x="42361" y="20256"/>
                    <a:pt x="42789" y="20324"/>
                  </a:cubicBezTo>
                  <a:cubicBezTo>
                    <a:pt x="42840" y="20332"/>
                    <a:pt x="42892" y="20336"/>
                    <a:pt x="42943" y="20336"/>
                  </a:cubicBezTo>
                  <a:cubicBezTo>
                    <a:pt x="43262" y="20336"/>
                    <a:pt x="43559" y="20174"/>
                    <a:pt x="43653" y="19835"/>
                  </a:cubicBezTo>
                  <a:cubicBezTo>
                    <a:pt x="43744" y="19500"/>
                    <a:pt x="43539" y="19031"/>
                    <a:pt x="43163" y="18971"/>
                  </a:cubicBezTo>
                  <a:lnTo>
                    <a:pt x="43160" y="18971"/>
                  </a:lnTo>
                  <a:cubicBezTo>
                    <a:pt x="42603" y="18883"/>
                    <a:pt x="42043" y="18840"/>
                    <a:pt x="41486" y="18840"/>
                  </a:cubicBezTo>
                  <a:cubicBezTo>
                    <a:pt x="39758" y="18840"/>
                    <a:pt x="38055" y="19262"/>
                    <a:pt x="36517" y="20104"/>
                  </a:cubicBezTo>
                  <a:cubicBezTo>
                    <a:pt x="36429" y="20152"/>
                    <a:pt x="36362" y="20212"/>
                    <a:pt x="36309" y="20274"/>
                  </a:cubicBezTo>
                  <a:cubicBezTo>
                    <a:pt x="35014" y="19421"/>
                    <a:pt x="33516" y="18940"/>
                    <a:pt x="31985" y="18823"/>
                  </a:cubicBezTo>
                  <a:cubicBezTo>
                    <a:pt x="31468" y="18604"/>
                    <a:pt x="31057" y="18311"/>
                    <a:pt x="31028" y="17938"/>
                  </a:cubicBezTo>
                  <a:cubicBezTo>
                    <a:pt x="30968" y="17638"/>
                    <a:pt x="30892" y="17347"/>
                    <a:pt x="30804" y="17059"/>
                  </a:cubicBezTo>
                  <a:cubicBezTo>
                    <a:pt x="31330" y="16245"/>
                    <a:pt x="31790" y="15337"/>
                    <a:pt x="31961" y="14897"/>
                  </a:cubicBezTo>
                  <a:cubicBezTo>
                    <a:pt x="32466" y="14263"/>
                    <a:pt x="32907" y="13578"/>
                    <a:pt x="33276" y="12856"/>
                  </a:cubicBezTo>
                  <a:cubicBezTo>
                    <a:pt x="33383" y="12918"/>
                    <a:pt x="33507" y="12958"/>
                    <a:pt x="33640" y="12973"/>
                  </a:cubicBezTo>
                  <a:cubicBezTo>
                    <a:pt x="34132" y="13024"/>
                    <a:pt x="34626" y="13049"/>
                    <a:pt x="35120" y="13049"/>
                  </a:cubicBezTo>
                  <a:cubicBezTo>
                    <a:pt x="36687" y="13049"/>
                    <a:pt x="38255" y="12795"/>
                    <a:pt x="39741" y="12301"/>
                  </a:cubicBezTo>
                  <a:cubicBezTo>
                    <a:pt x="40100" y="12180"/>
                    <a:pt x="40336" y="11816"/>
                    <a:pt x="40231" y="11437"/>
                  </a:cubicBezTo>
                  <a:cubicBezTo>
                    <a:pt x="40150" y="11145"/>
                    <a:pt x="39858" y="10916"/>
                    <a:pt x="39554" y="10916"/>
                  </a:cubicBezTo>
                  <a:cubicBezTo>
                    <a:pt x="39492" y="10916"/>
                    <a:pt x="39429" y="10926"/>
                    <a:pt x="39367" y="10946"/>
                  </a:cubicBezTo>
                  <a:cubicBezTo>
                    <a:pt x="37974" y="11410"/>
                    <a:pt x="36531" y="11640"/>
                    <a:pt x="35076" y="11640"/>
                  </a:cubicBezTo>
                  <a:cubicBezTo>
                    <a:pt x="34663" y="11640"/>
                    <a:pt x="34249" y="11621"/>
                    <a:pt x="33835" y="11585"/>
                  </a:cubicBezTo>
                  <a:cubicBezTo>
                    <a:pt x="34226" y="10537"/>
                    <a:pt x="34474" y="9434"/>
                    <a:pt x="34564" y="8310"/>
                  </a:cubicBezTo>
                  <a:cubicBezTo>
                    <a:pt x="34645" y="7308"/>
                    <a:pt x="34574" y="6303"/>
                    <a:pt x="34390" y="5315"/>
                  </a:cubicBezTo>
                  <a:cubicBezTo>
                    <a:pt x="34330" y="5001"/>
                    <a:pt x="34004" y="4802"/>
                    <a:pt x="33698" y="4802"/>
                  </a:cubicBezTo>
                  <a:cubicBezTo>
                    <a:pt x="33639" y="4802"/>
                    <a:pt x="33581" y="4809"/>
                    <a:pt x="33526" y="4824"/>
                  </a:cubicBezTo>
                  <a:cubicBezTo>
                    <a:pt x="33135" y="4931"/>
                    <a:pt x="32966" y="5315"/>
                    <a:pt x="33035" y="5689"/>
                  </a:cubicBezTo>
                  <a:cubicBezTo>
                    <a:pt x="33552" y="8437"/>
                    <a:pt x="32811" y="11361"/>
                    <a:pt x="31178" y="13625"/>
                  </a:cubicBezTo>
                  <a:cubicBezTo>
                    <a:pt x="30645" y="14042"/>
                    <a:pt x="30054" y="14306"/>
                    <a:pt x="29456" y="14328"/>
                  </a:cubicBezTo>
                  <a:cubicBezTo>
                    <a:pt x="28104" y="12432"/>
                    <a:pt x="26073" y="11056"/>
                    <a:pt x="23718" y="10553"/>
                  </a:cubicBezTo>
                  <a:cubicBezTo>
                    <a:pt x="22901" y="10130"/>
                    <a:pt x="22498" y="9827"/>
                    <a:pt x="22051" y="8813"/>
                  </a:cubicBezTo>
                  <a:cubicBezTo>
                    <a:pt x="22153" y="8091"/>
                    <a:pt x="22210" y="7365"/>
                    <a:pt x="22220" y="6636"/>
                  </a:cubicBezTo>
                  <a:cubicBezTo>
                    <a:pt x="22256" y="6601"/>
                    <a:pt x="22289" y="6563"/>
                    <a:pt x="22320" y="6522"/>
                  </a:cubicBezTo>
                  <a:cubicBezTo>
                    <a:pt x="23558" y="4891"/>
                    <a:pt x="25439" y="3808"/>
                    <a:pt x="27456" y="3453"/>
                  </a:cubicBezTo>
                  <a:cubicBezTo>
                    <a:pt x="27830" y="3386"/>
                    <a:pt x="28040" y="2929"/>
                    <a:pt x="27947" y="2588"/>
                  </a:cubicBezTo>
                  <a:cubicBezTo>
                    <a:pt x="27855" y="2251"/>
                    <a:pt x="27561" y="2084"/>
                    <a:pt x="27242" y="2084"/>
                  </a:cubicBezTo>
                  <a:cubicBezTo>
                    <a:pt x="27189" y="2084"/>
                    <a:pt x="27136" y="2089"/>
                    <a:pt x="27082" y="2098"/>
                  </a:cubicBezTo>
                  <a:cubicBezTo>
                    <a:pt x="25199" y="2431"/>
                    <a:pt x="23484" y="3350"/>
                    <a:pt x="22127" y="4667"/>
                  </a:cubicBezTo>
                  <a:cubicBezTo>
                    <a:pt x="21977" y="3250"/>
                    <a:pt x="21651" y="1853"/>
                    <a:pt x="21139" y="517"/>
                  </a:cubicBezTo>
                  <a:cubicBezTo>
                    <a:pt x="21025" y="219"/>
                    <a:pt x="20771" y="1"/>
                    <a:pt x="20460" y="1"/>
                  </a:cubicBezTo>
                  <a:close/>
                </a:path>
              </a:pathLst>
            </a:custGeom>
            <a:solidFill>
              <a:srgbClr val="0C4476">
                <a:alpha val="3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7346246" y="590921"/>
              <a:ext cx="98016" cy="98046"/>
            </a:xfrm>
            <a:custGeom>
              <a:avLst/>
              <a:gdLst/>
              <a:ahLst/>
              <a:cxnLst/>
              <a:rect l="l" t="t" r="r" b="b"/>
              <a:pathLst>
                <a:path w="6678" h="6680" extrusionOk="0">
                  <a:moveTo>
                    <a:pt x="3339" y="1"/>
                  </a:moveTo>
                  <a:cubicBezTo>
                    <a:pt x="1496" y="1"/>
                    <a:pt x="1" y="1496"/>
                    <a:pt x="1" y="3339"/>
                  </a:cubicBezTo>
                  <a:cubicBezTo>
                    <a:pt x="1" y="5185"/>
                    <a:pt x="1496" y="6680"/>
                    <a:pt x="3339" y="6680"/>
                  </a:cubicBezTo>
                  <a:cubicBezTo>
                    <a:pt x="5182" y="6680"/>
                    <a:pt x="6678" y="5185"/>
                    <a:pt x="6678" y="3339"/>
                  </a:cubicBezTo>
                  <a:cubicBezTo>
                    <a:pt x="6678" y="1496"/>
                    <a:pt x="5182" y="1"/>
                    <a:pt x="3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  <p:grpSp>
        <p:nvGrpSpPr>
          <p:cNvPr id="595" name="Google Shape;595;p31"/>
          <p:cNvGrpSpPr/>
          <p:nvPr/>
        </p:nvGrpSpPr>
        <p:grpSpPr>
          <a:xfrm rot="-1799953" flipH="1">
            <a:off x="398175" y="1166484"/>
            <a:ext cx="556290" cy="494571"/>
            <a:chOff x="5142237" y="3822849"/>
            <a:chExt cx="338116" cy="225432"/>
          </a:xfrm>
        </p:grpSpPr>
        <p:sp>
          <p:nvSpPr>
            <p:cNvPr id="596" name="Google Shape;596;p31"/>
            <p:cNvSpPr/>
            <p:nvPr/>
          </p:nvSpPr>
          <p:spPr>
            <a:xfrm>
              <a:off x="5188718" y="3849531"/>
              <a:ext cx="42359" cy="42359"/>
            </a:xfrm>
            <a:custGeom>
              <a:avLst/>
              <a:gdLst/>
              <a:ahLst/>
              <a:cxnLst/>
              <a:rect l="l" t="t" r="r" b="b"/>
              <a:pathLst>
                <a:path w="3299" h="3299" extrusionOk="0">
                  <a:moveTo>
                    <a:pt x="1648" y="1"/>
                  </a:moveTo>
                  <a:cubicBezTo>
                    <a:pt x="738" y="1"/>
                    <a:pt x="0" y="739"/>
                    <a:pt x="0" y="1651"/>
                  </a:cubicBezTo>
                  <a:cubicBezTo>
                    <a:pt x="0" y="2561"/>
                    <a:pt x="738" y="3299"/>
                    <a:pt x="1648" y="3299"/>
                  </a:cubicBezTo>
                  <a:cubicBezTo>
                    <a:pt x="2560" y="3299"/>
                    <a:pt x="3298" y="2561"/>
                    <a:pt x="3298" y="1651"/>
                  </a:cubicBezTo>
                  <a:cubicBezTo>
                    <a:pt x="3298" y="739"/>
                    <a:pt x="2560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5142237" y="4005896"/>
              <a:ext cx="42359" cy="42385"/>
            </a:xfrm>
            <a:custGeom>
              <a:avLst/>
              <a:gdLst/>
              <a:ahLst/>
              <a:cxnLst/>
              <a:rect l="l" t="t" r="r" b="b"/>
              <a:pathLst>
                <a:path w="3299" h="3301" extrusionOk="0">
                  <a:moveTo>
                    <a:pt x="1649" y="0"/>
                  </a:moveTo>
                  <a:cubicBezTo>
                    <a:pt x="739" y="0"/>
                    <a:pt x="1" y="738"/>
                    <a:pt x="1" y="1650"/>
                  </a:cubicBezTo>
                  <a:cubicBezTo>
                    <a:pt x="1" y="2562"/>
                    <a:pt x="739" y="3301"/>
                    <a:pt x="1649" y="3301"/>
                  </a:cubicBezTo>
                  <a:cubicBezTo>
                    <a:pt x="2561" y="3301"/>
                    <a:pt x="3299" y="2562"/>
                    <a:pt x="3299" y="1650"/>
                  </a:cubicBezTo>
                  <a:cubicBezTo>
                    <a:pt x="3299" y="738"/>
                    <a:pt x="2561" y="0"/>
                    <a:pt x="1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5408911" y="3907105"/>
              <a:ext cx="71442" cy="71442"/>
            </a:xfrm>
            <a:custGeom>
              <a:avLst/>
              <a:gdLst/>
              <a:ahLst/>
              <a:cxnLst/>
              <a:rect l="l" t="t" r="r" b="b"/>
              <a:pathLst>
                <a:path w="5564" h="5564" extrusionOk="0">
                  <a:moveTo>
                    <a:pt x="2782" y="1"/>
                  </a:moveTo>
                  <a:cubicBezTo>
                    <a:pt x="1246" y="1"/>
                    <a:pt x="1" y="1246"/>
                    <a:pt x="1" y="2782"/>
                  </a:cubicBezTo>
                  <a:cubicBezTo>
                    <a:pt x="1" y="4318"/>
                    <a:pt x="1246" y="5563"/>
                    <a:pt x="2782" y="5563"/>
                  </a:cubicBezTo>
                  <a:cubicBezTo>
                    <a:pt x="4318" y="5563"/>
                    <a:pt x="5563" y="4318"/>
                    <a:pt x="5563" y="2782"/>
                  </a:cubicBezTo>
                  <a:cubicBezTo>
                    <a:pt x="5563" y="1246"/>
                    <a:pt x="4318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5289153" y="3822849"/>
              <a:ext cx="21687" cy="21687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846" y="0"/>
                  </a:moveTo>
                  <a:cubicBezTo>
                    <a:pt x="379" y="0"/>
                    <a:pt x="1" y="379"/>
                    <a:pt x="1" y="845"/>
                  </a:cubicBezTo>
                  <a:cubicBezTo>
                    <a:pt x="1" y="1310"/>
                    <a:pt x="379" y="1688"/>
                    <a:pt x="846" y="1688"/>
                  </a:cubicBezTo>
                  <a:cubicBezTo>
                    <a:pt x="1310" y="1688"/>
                    <a:pt x="1689" y="1310"/>
                    <a:pt x="1689" y="845"/>
                  </a:cubicBezTo>
                  <a:cubicBezTo>
                    <a:pt x="1689" y="379"/>
                    <a:pt x="1310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20"/>
            </a:p>
          </p:txBody>
        </p:sp>
      </p:grpSp>
    </p:spTree>
    <p:extLst>
      <p:ext uri="{BB962C8B-B14F-4D97-AF65-F5344CB8AC3E}">
        <p14:creationId xmlns:p14="http://schemas.microsoft.com/office/powerpoint/2010/main" val="34400423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rgbClr val="FFFAF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FAF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5793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rgbClr val="FFFAF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60662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rgbClr val="FFFAF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56202" y="2140750"/>
            <a:ext cx="2331720" cy="4615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694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4280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988" y="673071"/>
            <a:ext cx="9429623" cy="1322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44110" y="3760036"/>
            <a:ext cx="6065378" cy="1112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6833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7726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title"/>
          </p:nvPr>
        </p:nvSpPr>
        <p:spPr>
          <a:xfrm>
            <a:off x="764480" y="726613"/>
            <a:ext cx="8224640" cy="686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262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1589"/>
            <a:ext cx="8350250" cy="342575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1" y="2102650"/>
            <a:ext cx="1282398" cy="153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50240"/>
            <a:ext cx="8350250" cy="14594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468662" y="650240"/>
            <a:ext cx="1282398" cy="14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0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1" y="2102650"/>
            <a:ext cx="1282398" cy="153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68662" y="650240"/>
            <a:ext cx="1282398" cy="14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1589"/>
            <a:ext cx="8350250" cy="342575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1" y="2102650"/>
            <a:ext cx="1282398" cy="1538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50240"/>
            <a:ext cx="8350250" cy="14594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468662" y="650240"/>
            <a:ext cx="1282398" cy="14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57" y="803442"/>
            <a:ext cx="7691087" cy="1153003"/>
          </a:xfrm>
        </p:spPr>
        <p:txBody>
          <a:bodyPr anchor="ctr">
            <a:normAutofit/>
          </a:bodyPr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677" y="2492665"/>
            <a:ext cx="4486669" cy="3839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258" y="2492664"/>
            <a:ext cx="3032062" cy="3839271"/>
          </a:xfrm>
        </p:spPr>
        <p:txBody>
          <a:bodyPr anchor="ctr"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1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1589"/>
            <a:ext cx="8350250" cy="342575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1" y="2102650"/>
            <a:ext cx="1282398" cy="1538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50240"/>
            <a:ext cx="8350250" cy="14594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468662" y="650240"/>
            <a:ext cx="1282398" cy="14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59" y="803443"/>
            <a:ext cx="7691086" cy="1153001"/>
          </a:xfrm>
        </p:spPr>
        <p:txBody>
          <a:bodyPr anchor="ctr">
            <a:normAutofit/>
          </a:bodyPr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94667" y="2492666"/>
            <a:ext cx="4340679" cy="3839266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258" y="2492665"/>
            <a:ext cx="3101005" cy="3839269"/>
          </a:xfrm>
        </p:spPr>
        <p:txBody>
          <a:bodyPr anchor="ctr"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257" y="803443"/>
            <a:ext cx="7691089" cy="115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257" y="2492665"/>
            <a:ext cx="7691089" cy="383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40785" y="6331933"/>
            <a:ext cx="21945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BB7B-358C-424B-8077-4CA90519A0A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4257" y="6331934"/>
            <a:ext cx="5496528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564" y="803443"/>
            <a:ext cx="923321" cy="1163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2CEEE-CCDE-4C23-A485-9BAC4A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723" r:id="rId18"/>
    <p:sldLayoutId id="2147483724" r:id="rId19"/>
    <p:sldLayoutId id="2147483725" r:id="rId20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2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62773" y="760889"/>
            <a:ext cx="8228160" cy="104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 SemiBold"/>
              <a:buNone/>
              <a:defRPr sz="3500">
                <a:solidFill>
                  <a:schemeClr val="dk1"/>
                </a:solidFill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2773" y="1804654"/>
            <a:ext cx="8228160" cy="474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914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2"/>
          <p:cNvSpPr txBox="1">
            <a:spLocks noGrp="1"/>
          </p:cNvSpPr>
          <p:nvPr>
            <p:ph type="title"/>
          </p:nvPr>
        </p:nvSpPr>
        <p:spPr>
          <a:xfrm>
            <a:off x="1139307" y="1327573"/>
            <a:ext cx="7517120" cy="68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02" name="Google Shape;602;p32"/>
          <p:cNvSpPr txBox="1">
            <a:spLocks noGrp="1"/>
          </p:cNvSpPr>
          <p:nvPr>
            <p:ph type="body" idx="1"/>
          </p:nvPr>
        </p:nvSpPr>
        <p:spPr>
          <a:xfrm>
            <a:off x="1139307" y="2411307"/>
            <a:ext cx="7517120" cy="3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3218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5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599" cy="7315199"/>
            <a:chOff x="0" y="0"/>
            <a:chExt cx="9753599" cy="7315199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47489" y="1414473"/>
              <a:ext cx="885824" cy="60007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69350" y="2286000"/>
            <a:ext cx="4256405" cy="449738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R="86360" algn="ctr">
              <a:lnSpc>
                <a:spcPct val="100000"/>
              </a:lnSpc>
              <a:spcBef>
                <a:spcPts val="730"/>
              </a:spcBef>
            </a:pPr>
            <a:r>
              <a:rPr sz="4000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Presented by :</a:t>
            </a:r>
          </a:p>
          <a:p>
            <a:pPr marL="137160" marR="130175" algn="ctr">
              <a:lnSpc>
                <a:spcPct val="115199"/>
              </a:lnSpc>
            </a:pPr>
            <a:r>
              <a:rPr lang="en-US" sz="4000" spc="-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- </a:t>
            </a:r>
            <a:r>
              <a:rPr sz="4000" spc="-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Yaqeen</a:t>
            </a:r>
            <a:r>
              <a:rPr sz="4000" spc="-215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4000" spc="-215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sz="4000" spc="95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Alathameen</a:t>
            </a:r>
            <a:r>
              <a:rPr sz="4000" spc="95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endParaRPr lang="en-US" sz="4000" spc="95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137160" marR="130175" algn="ctr">
              <a:lnSpc>
                <a:spcPct val="115199"/>
              </a:lnSpc>
            </a:pPr>
            <a:r>
              <a:rPr lang="en-US" sz="4000" spc="95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-</a:t>
            </a:r>
            <a:r>
              <a:rPr sz="4000" spc="95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sz="4000" spc="6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Sajeda</a:t>
            </a:r>
            <a:r>
              <a:rPr sz="4000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sz="4000" spc="135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Moayad</a:t>
            </a:r>
            <a:endParaRPr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12065" marR="5080" algn="ctr">
              <a:lnSpc>
                <a:spcPct val="115199"/>
              </a:lnSpc>
              <a:spcBef>
                <a:spcPts val="5"/>
              </a:spcBef>
            </a:pPr>
            <a:r>
              <a:rPr lang="en-US" sz="4000" spc="12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-</a:t>
            </a:r>
            <a:r>
              <a:rPr sz="4000" spc="12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Mohammad</a:t>
            </a:r>
            <a:r>
              <a:rPr sz="4000" spc="-17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4000" spc="-17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sz="4000" spc="1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Qadoura</a:t>
            </a:r>
            <a:r>
              <a:rPr sz="4000" spc="1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endParaRPr lang="en-US" sz="4000" spc="1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12065" marR="5080" algn="ctr">
              <a:lnSpc>
                <a:spcPct val="115199"/>
              </a:lnSpc>
              <a:spcBef>
                <a:spcPts val="5"/>
              </a:spcBef>
            </a:pPr>
            <a:r>
              <a:rPr lang="en-US" sz="4000" spc="1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-</a:t>
            </a:r>
            <a:r>
              <a:rPr sz="4000" spc="1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sz="4000" spc="6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Husam</a:t>
            </a:r>
            <a:r>
              <a:rPr sz="4000" spc="-155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sz="4000" spc="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Alwahesh</a:t>
            </a:r>
            <a:endParaRPr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32384" algn="ctr">
              <a:lnSpc>
                <a:spcPct val="100000"/>
              </a:lnSpc>
              <a:spcBef>
                <a:spcPts val="4145"/>
              </a:spcBef>
            </a:pPr>
            <a:r>
              <a:rPr sz="2800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Supervised</a:t>
            </a:r>
            <a:r>
              <a:rPr sz="2800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sz="2800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by:</a:t>
            </a:r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 </a:t>
            </a:r>
            <a:r>
              <a:rPr sz="2800" spc="7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Dr.Mohammad</a:t>
            </a:r>
            <a:r>
              <a:rPr sz="28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sz="2800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Malkawi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1878" y="644799"/>
            <a:ext cx="4256405" cy="2503891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R="1063625" algn="ctr">
              <a:lnSpc>
                <a:spcPct val="100000"/>
              </a:lnSpc>
              <a:spcBef>
                <a:spcPts val="1885"/>
              </a:spcBef>
            </a:pPr>
            <a:r>
              <a:rPr sz="66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cs typeface="Arial"/>
              </a:rPr>
              <a:t>Brain</a:t>
            </a:r>
            <a:endParaRPr sz="6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  <a:cs typeface="Arial"/>
            </a:endParaRPr>
          </a:p>
          <a:p>
            <a:pPr marL="838200" algn="ctr">
              <a:lnSpc>
                <a:spcPct val="100000"/>
              </a:lnSpc>
              <a:spcBef>
                <a:spcPts val="1770"/>
              </a:spcBef>
            </a:pPr>
            <a:r>
              <a:rPr sz="66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cs typeface="Arial"/>
              </a:rPr>
              <a:t>Injury</a:t>
            </a:r>
            <a:endParaRPr sz="6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8495F-2B54-2923-2A02-023006E9D919}"/>
              </a:ext>
            </a:extLst>
          </p:cNvPr>
          <p:cNvSpPr txBox="1"/>
          <p:nvPr/>
        </p:nvSpPr>
        <p:spPr>
          <a:xfrm>
            <a:off x="301569" y="4708724"/>
            <a:ext cx="39970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اللهم علمنا ما ينفعنا، وانفعنا بما علمتنا، وزدنا علما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918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1103" y="0"/>
              <a:ext cx="6591299" cy="64372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93878" y="5494042"/>
              <a:ext cx="2646045" cy="1619250"/>
            </a:xfrm>
            <a:custGeom>
              <a:avLst/>
              <a:gdLst/>
              <a:ahLst/>
              <a:cxnLst/>
              <a:rect l="l" t="t" r="r" b="b"/>
              <a:pathLst>
                <a:path w="2646045" h="1619250">
                  <a:moveTo>
                    <a:pt x="2493081" y="1619087"/>
                  </a:moveTo>
                  <a:lnTo>
                    <a:pt x="152420" y="1619087"/>
                  </a:lnTo>
                  <a:lnTo>
                    <a:pt x="104257" y="1611313"/>
                  </a:lnTo>
                  <a:lnTo>
                    <a:pt x="62417" y="1589669"/>
                  </a:lnTo>
                  <a:lnTo>
                    <a:pt x="29418" y="1556669"/>
                  </a:lnTo>
                  <a:lnTo>
                    <a:pt x="7773" y="1514830"/>
                  </a:lnTo>
                  <a:lnTo>
                    <a:pt x="0" y="1466666"/>
                  </a:lnTo>
                  <a:lnTo>
                    <a:pt x="0" y="152420"/>
                  </a:lnTo>
                  <a:lnTo>
                    <a:pt x="7773" y="104257"/>
                  </a:lnTo>
                  <a:lnTo>
                    <a:pt x="29418" y="62417"/>
                  </a:lnTo>
                  <a:lnTo>
                    <a:pt x="62417" y="29418"/>
                  </a:lnTo>
                  <a:lnTo>
                    <a:pt x="104257" y="7773"/>
                  </a:lnTo>
                  <a:lnTo>
                    <a:pt x="152420" y="0"/>
                  </a:lnTo>
                  <a:lnTo>
                    <a:pt x="2493081" y="0"/>
                  </a:lnTo>
                  <a:lnTo>
                    <a:pt x="2541245" y="7773"/>
                  </a:lnTo>
                  <a:lnTo>
                    <a:pt x="2583085" y="29418"/>
                  </a:lnTo>
                  <a:lnTo>
                    <a:pt x="2616084" y="62417"/>
                  </a:lnTo>
                  <a:lnTo>
                    <a:pt x="2637729" y="104257"/>
                  </a:lnTo>
                  <a:lnTo>
                    <a:pt x="2645503" y="152420"/>
                  </a:lnTo>
                  <a:lnTo>
                    <a:pt x="2645503" y="1466666"/>
                  </a:lnTo>
                  <a:lnTo>
                    <a:pt x="2637729" y="1514830"/>
                  </a:lnTo>
                  <a:lnTo>
                    <a:pt x="2616084" y="1556669"/>
                  </a:lnTo>
                  <a:lnTo>
                    <a:pt x="2583085" y="1589669"/>
                  </a:lnTo>
                  <a:lnTo>
                    <a:pt x="2541245" y="1611313"/>
                  </a:lnTo>
                  <a:lnTo>
                    <a:pt x="2493081" y="1619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1044" y="5471207"/>
              <a:ext cx="2691765" cy="1664970"/>
            </a:xfrm>
            <a:custGeom>
              <a:avLst/>
              <a:gdLst/>
              <a:ahLst/>
              <a:cxnLst/>
              <a:rect l="l" t="t" r="r" b="b"/>
              <a:pathLst>
                <a:path w="2691765" h="1664970">
                  <a:moveTo>
                    <a:pt x="2515916" y="1664756"/>
                  </a:moveTo>
                  <a:lnTo>
                    <a:pt x="175255" y="1664756"/>
                  </a:lnTo>
                  <a:lnTo>
                    <a:pt x="128735" y="1658482"/>
                  </a:lnTo>
                  <a:lnTo>
                    <a:pt x="86889" y="1640784"/>
                  </a:lnTo>
                  <a:lnTo>
                    <a:pt x="51406" y="1613350"/>
                  </a:lnTo>
                  <a:lnTo>
                    <a:pt x="23972" y="1577866"/>
                  </a:lnTo>
                  <a:lnTo>
                    <a:pt x="6274" y="1536021"/>
                  </a:lnTo>
                  <a:lnTo>
                    <a:pt x="0" y="1489501"/>
                  </a:lnTo>
                  <a:lnTo>
                    <a:pt x="0" y="175255"/>
                  </a:lnTo>
                  <a:lnTo>
                    <a:pt x="6274" y="128735"/>
                  </a:lnTo>
                  <a:lnTo>
                    <a:pt x="23972" y="86889"/>
                  </a:lnTo>
                  <a:lnTo>
                    <a:pt x="51406" y="51406"/>
                  </a:lnTo>
                  <a:lnTo>
                    <a:pt x="86889" y="23972"/>
                  </a:lnTo>
                  <a:lnTo>
                    <a:pt x="128735" y="6274"/>
                  </a:lnTo>
                  <a:lnTo>
                    <a:pt x="175255" y="0"/>
                  </a:lnTo>
                  <a:lnTo>
                    <a:pt x="2515916" y="0"/>
                  </a:lnTo>
                  <a:lnTo>
                    <a:pt x="2562436" y="6274"/>
                  </a:lnTo>
                  <a:lnTo>
                    <a:pt x="2604282" y="23972"/>
                  </a:lnTo>
                  <a:lnTo>
                    <a:pt x="2632345" y="45669"/>
                  </a:lnTo>
                  <a:lnTo>
                    <a:pt x="175255" y="45669"/>
                  </a:lnTo>
                  <a:lnTo>
                    <a:pt x="124855" y="55866"/>
                  </a:lnTo>
                  <a:lnTo>
                    <a:pt x="83660" y="83660"/>
                  </a:lnTo>
                  <a:lnTo>
                    <a:pt x="55866" y="124855"/>
                  </a:lnTo>
                  <a:lnTo>
                    <a:pt x="45669" y="175255"/>
                  </a:lnTo>
                  <a:lnTo>
                    <a:pt x="45669" y="1489501"/>
                  </a:lnTo>
                  <a:lnTo>
                    <a:pt x="55866" y="1539901"/>
                  </a:lnTo>
                  <a:lnTo>
                    <a:pt x="83660" y="1581096"/>
                  </a:lnTo>
                  <a:lnTo>
                    <a:pt x="124855" y="1608890"/>
                  </a:lnTo>
                  <a:lnTo>
                    <a:pt x="175255" y="1619087"/>
                  </a:lnTo>
                  <a:lnTo>
                    <a:pt x="2632428" y="1619087"/>
                  </a:lnTo>
                  <a:lnTo>
                    <a:pt x="2604358" y="1640784"/>
                  </a:lnTo>
                  <a:lnTo>
                    <a:pt x="2562484" y="1658482"/>
                  </a:lnTo>
                  <a:lnTo>
                    <a:pt x="2515916" y="1664756"/>
                  </a:lnTo>
                  <a:close/>
                </a:path>
                <a:path w="2691765" h="1664970">
                  <a:moveTo>
                    <a:pt x="2632428" y="1619087"/>
                  </a:moveTo>
                  <a:lnTo>
                    <a:pt x="2515916" y="1619087"/>
                  </a:lnTo>
                  <a:lnTo>
                    <a:pt x="2566316" y="1608890"/>
                  </a:lnTo>
                  <a:lnTo>
                    <a:pt x="2607511" y="1581096"/>
                  </a:lnTo>
                  <a:lnTo>
                    <a:pt x="2635305" y="1539901"/>
                  </a:lnTo>
                  <a:lnTo>
                    <a:pt x="2645502" y="1489501"/>
                  </a:lnTo>
                  <a:lnTo>
                    <a:pt x="2645502" y="175255"/>
                  </a:lnTo>
                  <a:lnTo>
                    <a:pt x="2635305" y="124855"/>
                  </a:lnTo>
                  <a:lnTo>
                    <a:pt x="2607511" y="83660"/>
                  </a:lnTo>
                  <a:lnTo>
                    <a:pt x="2566316" y="55866"/>
                  </a:lnTo>
                  <a:lnTo>
                    <a:pt x="2515916" y="45669"/>
                  </a:lnTo>
                  <a:lnTo>
                    <a:pt x="2632345" y="45669"/>
                  </a:lnTo>
                  <a:lnTo>
                    <a:pt x="2639765" y="51406"/>
                  </a:lnTo>
                  <a:lnTo>
                    <a:pt x="2667200" y="86889"/>
                  </a:lnTo>
                  <a:lnTo>
                    <a:pt x="2684897" y="128735"/>
                  </a:lnTo>
                  <a:lnTo>
                    <a:pt x="2691172" y="175255"/>
                  </a:lnTo>
                  <a:lnTo>
                    <a:pt x="2691172" y="1489501"/>
                  </a:lnTo>
                  <a:lnTo>
                    <a:pt x="2684945" y="1536021"/>
                  </a:lnTo>
                  <a:lnTo>
                    <a:pt x="2667276" y="1577866"/>
                  </a:lnTo>
                  <a:lnTo>
                    <a:pt x="2639851" y="1613350"/>
                  </a:lnTo>
                  <a:lnTo>
                    <a:pt x="2632428" y="16190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97254" y="239536"/>
            <a:ext cx="3270250" cy="815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150" b="0" i="1" spc="-95" dirty="0">
                <a:solidFill>
                  <a:srgbClr val="A61B37"/>
                </a:solidFill>
                <a:latin typeface="Arial"/>
                <a:cs typeface="Arial"/>
              </a:rPr>
              <a:t>mechanism</a:t>
            </a:r>
            <a:endParaRPr sz="51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xfrm>
            <a:off x="5404240" y="2267024"/>
            <a:ext cx="2768162" cy="467467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400" spc="10" dirty="0"/>
              <a:t>Blunt</a:t>
            </a:r>
            <a:r>
              <a:rPr lang="en-US" sz="2400" spc="-325" dirty="0"/>
              <a:t>  </a:t>
            </a:r>
            <a:r>
              <a:rPr lang="en-US" sz="2400" spc="135" dirty="0"/>
              <a:t>injury</a:t>
            </a:r>
            <a:endParaRPr sz="2400" spc="135" dirty="0"/>
          </a:p>
          <a:p>
            <a:pPr>
              <a:lnSpc>
                <a:spcPct val="100000"/>
              </a:lnSpc>
            </a:pPr>
            <a:endParaRPr sz="4400" dirty="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 dirty="0"/>
          </a:p>
          <a:p>
            <a:pPr marL="92710" marR="5080" indent="-4445">
              <a:lnSpc>
                <a:spcPct val="117400"/>
              </a:lnSpc>
              <a:spcBef>
                <a:spcPts val="5"/>
              </a:spcBef>
            </a:pPr>
            <a:r>
              <a:rPr sz="3000" spc="-140" dirty="0"/>
              <a:t>Low </a:t>
            </a:r>
            <a:r>
              <a:rPr sz="3000" spc="-30" dirty="0"/>
              <a:t>velocity  </a:t>
            </a:r>
            <a:r>
              <a:rPr sz="3000" spc="-25" dirty="0"/>
              <a:t>(fall,</a:t>
            </a:r>
            <a:r>
              <a:rPr sz="3000" spc="-390" dirty="0"/>
              <a:t> </a:t>
            </a:r>
            <a:r>
              <a:rPr sz="3000" spc="85" dirty="0"/>
              <a:t>assault)</a:t>
            </a:r>
            <a:endParaRPr sz="3000" dirty="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750" dirty="0"/>
          </a:p>
          <a:p>
            <a:pPr marL="135255" marR="147320" indent="2540">
              <a:lnSpc>
                <a:spcPct val="116799"/>
              </a:lnSpc>
            </a:pPr>
            <a:r>
              <a:rPr sz="3050" spc="-75" dirty="0"/>
              <a:t>High</a:t>
            </a:r>
            <a:r>
              <a:rPr sz="3050" spc="-345" dirty="0"/>
              <a:t> </a:t>
            </a:r>
            <a:r>
              <a:rPr sz="3050" spc="-40" dirty="0"/>
              <a:t>velocity  </a:t>
            </a:r>
            <a:r>
              <a:rPr sz="3050" spc="-35" dirty="0"/>
              <a:t>(</a:t>
            </a:r>
            <a:r>
              <a:rPr sz="3050" spc="-370" dirty="0"/>
              <a:t>A</a:t>
            </a:r>
            <a:r>
              <a:rPr sz="3050" spc="105" dirty="0"/>
              <a:t>u</a:t>
            </a:r>
            <a:r>
              <a:rPr sz="3050" spc="200" dirty="0"/>
              <a:t>t</a:t>
            </a:r>
            <a:r>
              <a:rPr sz="3050" spc="-170" dirty="0"/>
              <a:t>o</a:t>
            </a:r>
            <a:r>
              <a:rPr sz="3050" spc="135" dirty="0"/>
              <a:t>m</a:t>
            </a:r>
            <a:r>
              <a:rPr sz="3050" spc="-170" dirty="0"/>
              <a:t>o</a:t>
            </a:r>
            <a:r>
              <a:rPr sz="3050" spc="-105" dirty="0"/>
              <a:t>b</a:t>
            </a:r>
            <a:r>
              <a:rPr sz="3050" spc="55" dirty="0"/>
              <a:t>i</a:t>
            </a:r>
            <a:r>
              <a:rPr sz="3050" spc="-105" dirty="0"/>
              <a:t>l</a:t>
            </a:r>
            <a:r>
              <a:rPr sz="3050" spc="-125" dirty="0"/>
              <a:t>e</a:t>
            </a:r>
            <a:r>
              <a:rPr sz="3050" spc="-30" dirty="0"/>
              <a:t>)</a:t>
            </a:r>
            <a:endParaRPr sz="3050" dirty="0"/>
          </a:p>
        </p:txBody>
      </p:sp>
      <p:sp>
        <p:nvSpPr>
          <p:cNvPr id="8" name="object 8"/>
          <p:cNvSpPr txBox="1"/>
          <p:nvPr/>
        </p:nvSpPr>
        <p:spPr>
          <a:xfrm>
            <a:off x="2299949" y="2070136"/>
            <a:ext cx="1506855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" marR="5080" indent="-354330">
              <a:lnSpc>
                <a:spcPct val="115599"/>
              </a:lnSpc>
              <a:spcBef>
                <a:spcPts val="100"/>
              </a:spcBef>
            </a:pPr>
            <a:r>
              <a:rPr sz="2450" spc="-175" dirty="0">
                <a:latin typeface="Times New Roman"/>
                <a:cs typeface="Times New Roman"/>
              </a:rPr>
              <a:t>P</a:t>
            </a:r>
            <a:r>
              <a:rPr sz="2450" spc="-100" dirty="0">
                <a:latin typeface="Times New Roman"/>
                <a:cs typeface="Times New Roman"/>
              </a:rPr>
              <a:t>e</a:t>
            </a:r>
            <a:r>
              <a:rPr sz="2450" spc="155" dirty="0">
                <a:latin typeface="Times New Roman"/>
                <a:cs typeface="Times New Roman"/>
              </a:rPr>
              <a:t>n</a:t>
            </a:r>
            <a:r>
              <a:rPr sz="2450" spc="-100" dirty="0">
                <a:latin typeface="Times New Roman"/>
                <a:cs typeface="Times New Roman"/>
              </a:rPr>
              <a:t>e</a:t>
            </a:r>
            <a:r>
              <a:rPr sz="2450" spc="160" dirty="0">
                <a:latin typeface="Times New Roman"/>
                <a:cs typeface="Times New Roman"/>
              </a:rPr>
              <a:t>t</a:t>
            </a:r>
            <a:r>
              <a:rPr sz="2450" spc="85" dirty="0">
                <a:latin typeface="Times New Roman"/>
                <a:cs typeface="Times New Roman"/>
              </a:rPr>
              <a:t>r</a:t>
            </a:r>
            <a:r>
              <a:rPr sz="2450" spc="114" dirty="0">
                <a:latin typeface="Times New Roman"/>
                <a:cs typeface="Times New Roman"/>
              </a:rPr>
              <a:t>a</a:t>
            </a:r>
            <a:r>
              <a:rPr sz="2450" spc="160" dirty="0">
                <a:latin typeface="Times New Roman"/>
                <a:cs typeface="Times New Roman"/>
              </a:rPr>
              <a:t>t</a:t>
            </a:r>
            <a:r>
              <a:rPr sz="2450" spc="45" dirty="0">
                <a:latin typeface="Times New Roman"/>
                <a:cs typeface="Times New Roman"/>
              </a:rPr>
              <a:t>i</a:t>
            </a:r>
            <a:r>
              <a:rPr sz="2450" spc="155" dirty="0">
                <a:latin typeface="Times New Roman"/>
                <a:cs typeface="Times New Roman"/>
              </a:rPr>
              <a:t>n</a:t>
            </a:r>
            <a:r>
              <a:rPr sz="2450" spc="-40" dirty="0">
                <a:latin typeface="Times New Roman"/>
                <a:cs typeface="Times New Roman"/>
              </a:rPr>
              <a:t>g  </a:t>
            </a:r>
            <a:r>
              <a:rPr sz="2450" spc="95" dirty="0">
                <a:latin typeface="Times New Roman"/>
                <a:cs typeface="Times New Roman"/>
              </a:rPr>
              <a:t>injury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0235" y="3521489"/>
            <a:ext cx="202628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">
              <a:lnSpc>
                <a:spcPct val="119300"/>
              </a:lnSpc>
              <a:spcBef>
                <a:spcPts val="95"/>
              </a:spcBef>
            </a:pPr>
            <a:r>
              <a:rPr sz="4400" spc="75" dirty="0">
                <a:latin typeface="Times New Roman"/>
                <a:cs typeface="Times New Roman"/>
              </a:rPr>
              <a:t>g</a:t>
            </a:r>
            <a:r>
              <a:rPr sz="4400" spc="340" dirty="0">
                <a:latin typeface="Times New Roman"/>
                <a:cs typeface="Times New Roman"/>
              </a:rPr>
              <a:t>u</a:t>
            </a:r>
            <a:r>
              <a:rPr sz="4400" spc="465" dirty="0">
                <a:latin typeface="Times New Roman"/>
                <a:cs typeface="Times New Roman"/>
              </a:rPr>
              <a:t>n</a:t>
            </a:r>
            <a:r>
              <a:rPr sz="4400" spc="229" dirty="0">
                <a:latin typeface="Times New Roman"/>
                <a:cs typeface="Times New Roman"/>
              </a:rPr>
              <a:t>s</a:t>
            </a:r>
            <a:r>
              <a:rPr sz="4400" spc="295" dirty="0">
                <a:latin typeface="Times New Roman"/>
                <a:cs typeface="Times New Roman"/>
              </a:rPr>
              <a:t>h</a:t>
            </a:r>
            <a:r>
              <a:rPr sz="4400" spc="-55" dirty="0">
                <a:latin typeface="Times New Roman"/>
                <a:cs typeface="Times New Roman"/>
              </a:rPr>
              <a:t>o</a:t>
            </a:r>
            <a:r>
              <a:rPr sz="4400" spc="285" dirty="0">
                <a:latin typeface="Times New Roman"/>
                <a:cs typeface="Times New Roman"/>
              </a:rPr>
              <a:t>t  </a:t>
            </a:r>
            <a:r>
              <a:rPr sz="4400" spc="220" dirty="0">
                <a:latin typeface="Times New Roman"/>
                <a:cs typeface="Times New Roman"/>
              </a:rPr>
              <a:t>wounds</a:t>
            </a:r>
            <a:endParaRPr sz="44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06669" y="3686518"/>
            <a:ext cx="7747000" cy="3629025"/>
            <a:chOff x="2006669" y="3686518"/>
            <a:chExt cx="7747000" cy="36290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6250" y="3686518"/>
              <a:ext cx="1657349" cy="16954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6250" y="5622550"/>
              <a:ext cx="1657349" cy="15144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6669" y="5382796"/>
              <a:ext cx="2257424" cy="19324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580" y="1043643"/>
              <a:ext cx="8191499" cy="58769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33132" y="130322"/>
            <a:ext cx="359219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b="0" u="heavy" spc="145" dirty="0">
                <a:solidFill>
                  <a:srgbClr val="A61B37"/>
                </a:solidFill>
                <a:uFill>
                  <a:solidFill>
                    <a:srgbClr val="A61B37"/>
                  </a:solidFill>
                </a:uFill>
                <a:latin typeface="Arial"/>
                <a:cs typeface="Arial"/>
              </a:rPr>
              <a:t>MORPHOLOGY</a:t>
            </a:r>
            <a:endParaRPr sz="3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4B7591-3BBB-3329-7422-D1974409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Skull  fracture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B7042-70F7-0F1D-4882-B816D790F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8" y="1956444"/>
            <a:ext cx="8917325" cy="287945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pt-BR" sz="36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F R A C T U R E     V A U L T   O F    S K U L L ( C A L V A RIA \ C A P E )</a:t>
            </a:r>
          </a:p>
          <a:p>
            <a:endParaRPr lang="pt-BR" sz="36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pt-BR" sz="36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B A S A L   S K U L L   F R A C T U R </a:t>
            </a:r>
            <a:endParaRPr lang="en-US" sz="36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65A4FC-315B-35DF-DFB0-81A97E705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51" y="3896241"/>
            <a:ext cx="4558611" cy="341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242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E1A3DC-3A75-1D5A-8359-70A3D457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0759"/>
            <a:ext cx="7691089" cy="936031"/>
          </a:xfrm>
        </p:spPr>
        <p:txBody>
          <a:bodyPr>
            <a:noAutofit/>
          </a:bodyPr>
          <a:lstStyle/>
          <a:p>
            <a:pPr marL="182880" indent="-182880">
              <a:spcBef>
                <a:spcPts val="800"/>
              </a:spcBef>
              <a:defRPr/>
            </a:pPr>
            <a:r>
              <a:rPr lang="pt-BR" sz="35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Fracture vault of skull</a:t>
            </a:r>
            <a:br>
              <a:rPr lang="pt-BR" sz="35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</a:br>
            <a:endParaRPr lang="en-US" sz="35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C33D1EDD-E519-C266-29A6-CEBA399CE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3334"/>
              </p:ext>
            </p:extLst>
          </p:nvPr>
        </p:nvGraphicFramePr>
        <p:xfrm>
          <a:off x="-1" y="1828800"/>
          <a:ext cx="7239001" cy="288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93691679-FD28-FDA4-3AA8-C06C39C6F6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3"/>
          <a:stretch/>
        </p:blipFill>
        <p:spPr>
          <a:xfrm>
            <a:off x="6546034" y="4355897"/>
            <a:ext cx="3204510" cy="295930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6BB562-FDD2-1B54-2C00-59B75B774A37}"/>
              </a:ext>
            </a:extLst>
          </p:cNvPr>
          <p:cNvSpPr txBox="1"/>
          <p:nvPr/>
        </p:nvSpPr>
        <p:spPr>
          <a:xfrm>
            <a:off x="0" y="4933468"/>
            <a:ext cx="587284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7680" indent="-487680" defTabSz="731520">
              <a:lnSpc>
                <a:spcPct val="80000"/>
              </a:lnSpc>
              <a:spcBef>
                <a:spcPts val="960"/>
              </a:spcBef>
              <a:buClr>
                <a:srgbClr val="000000"/>
              </a:buClr>
              <a:buSzPts val="2380"/>
              <a:buFont typeface="Noto Sans Symbols"/>
              <a:buChar char="▪"/>
              <a:defRPr/>
            </a:pPr>
            <a:r>
              <a:rPr lang="en-US" sz="2000" b="1" dirty="0">
                <a:solidFill>
                  <a:srgbClr val="3E8853">
                    <a:lumMod val="75000"/>
                  </a:srgbClr>
                </a:solidFill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linear vault fracture increase the risk of an intracranial </a:t>
            </a:r>
            <a:r>
              <a:rPr lang="en-US" sz="2000" b="1" dirty="0" err="1">
                <a:solidFill>
                  <a:srgbClr val="3E8853">
                    <a:lumMod val="75000"/>
                  </a:srgbClr>
                </a:solidFill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heamatoma</a:t>
            </a:r>
            <a:r>
              <a:rPr lang="en-US" sz="2000" b="1" dirty="0">
                <a:solidFill>
                  <a:srgbClr val="3E8853">
                    <a:lumMod val="75000"/>
                  </a:srgbClr>
                </a:solidFill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 by about </a:t>
            </a:r>
            <a:r>
              <a:rPr lang="en-US" sz="2000" b="1" dirty="0">
                <a:solidFill>
                  <a:srgbClr val="3E8853">
                    <a:lumMod val="75000"/>
                  </a:srgbClr>
                </a:solidFill>
                <a:highlight>
                  <a:srgbClr val="00FFFF"/>
                </a:highlight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400 times </a:t>
            </a:r>
            <a:r>
              <a:rPr lang="en-US" sz="2000" b="1" dirty="0">
                <a:solidFill>
                  <a:srgbClr val="3E8853">
                    <a:lumMod val="75000"/>
                  </a:srgbClr>
                </a:solidFill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in a conscious patient and by </a:t>
            </a:r>
            <a:r>
              <a:rPr lang="en-US" sz="2000" b="1" dirty="0">
                <a:solidFill>
                  <a:srgbClr val="3E8853">
                    <a:lumMod val="75000"/>
                  </a:srgbClr>
                </a:solidFill>
                <a:highlight>
                  <a:srgbClr val="00FFFF"/>
                </a:highlight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20</a:t>
            </a:r>
            <a:r>
              <a:rPr lang="en-US" sz="2000" b="1" dirty="0">
                <a:solidFill>
                  <a:srgbClr val="3E8853">
                    <a:lumMod val="75000"/>
                  </a:srgbClr>
                </a:solidFill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 in comatose patient.</a:t>
            </a:r>
            <a:endParaRPr lang="en-US" sz="2000" b="1" dirty="0">
              <a:solidFill>
                <a:srgbClr val="3E8853">
                  <a:lumMod val="75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602FF-C4EA-91BC-85A7-8850C47272DA}"/>
              </a:ext>
            </a:extLst>
          </p:cNvPr>
          <p:cNvSpPr txBox="1"/>
          <p:nvPr/>
        </p:nvSpPr>
        <p:spPr>
          <a:xfrm>
            <a:off x="0" y="6248400"/>
            <a:ext cx="68122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7680" indent="-487680" defTabSz="731520">
              <a:lnSpc>
                <a:spcPct val="80000"/>
              </a:lnSpc>
              <a:spcBef>
                <a:spcPts val="960"/>
              </a:spcBef>
              <a:buClr>
                <a:srgbClr val="000000"/>
              </a:buClr>
              <a:buSzPts val="2380"/>
              <a:buFont typeface="Noto Sans Symbols"/>
              <a:buChar char="▪"/>
              <a:defRPr/>
            </a:pPr>
            <a:r>
              <a:rPr lang="en-US" sz="2000" b="1" dirty="0">
                <a:solidFill>
                  <a:srgbClr val="3E8853">
                    <a:lumMod val="75000"/>
                  </a:srgbClr>
                </a:solidFill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Fragment depressed more than the thickness of the skull require surgical elevation</a:t>
            </a:r>
            <a:endParaRPr lang="en-US" sz="2000" b="1" dirty="0">
              <a:solidFill>
                <a:srgbClr val="3E8853">
                  <a:lumMod val="75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680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1E8D-6741-06A7-D4C6-1E7A7E4D3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095" y="2318805"/>
            <a:ext cx="6970295" cy="2950471"/>
          </a:xfrm>
        </p:spPr>
        <p:txBody>
          <a:bodyPr>
            <a:noAutofit/>
          </a:bodyPr>
          <a:lstStyle/>
          <a:p>
            <a:br>
              <a:rPr lang="en-US" sz="1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I) Simple fracture :(closed fracture) , not associated with scalp wound.</a:t>
            </a:r>
          </a:p>
          <a:p>
            <a:pPr marL="0" indent="0" algn="ctr">
              <a:buNone/>
            </a:pP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</a:rPr>
              <a:t>This may be: 1. Fissure fracture. 2. Depressed fracture.</a:t>
            </a:r>
          </a:p>
          <a:p>
            <a:pPr marL="0" indent="0" algn="ctr"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II) Compound fracture: (opened fracture) associated with a scalp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wound</a:t>
            </a:r>
            <a:r>
              <a:rPr lang="en-US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.(has the potential for serious  infection )</a:t>
            </a:r>
            <a:endParaRPr lang="en-US" sz="2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</a:endParaRPr>
          </a:p>
          <a:p>
            <a:pPr marL="0" indent="0" algn="ctr">
              <a:buNone/>
            </a:pP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</a:rPr>
              <a:t>This may be: 1. Fissure fracture. 2. Depressed fracture.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EE78D5-E27C-6CDD-B271-00469ACA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11" y="1026878"/>
            <a:ext cx="7691089" cy="864750"/>
          </a:xfrm>
        </p:spPr>
        <p:txBody>
          <a:bodyPr>
            <a:noAutofit/>
          </a:bodyPr>
          <a:lstStyle/>
          <a:p>
            <a:r>
              <a:rPr lang="pt-BR" sz="35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Fracture vault of skull</a:t>
            </a:r>
            <a:br>
              <a:rPr lang="pt-BR" sz="35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</a:br>
            <a:endParaRPr lang="en-US" sz="3500" b="1" dirty="0">
              <a:latin typeface="Rockwell" panose="020606030202050204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8AF69F-4B17-0531-FEBB-CC703090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944" y="2472459"/>
            <a:ext cx="2554442" cy="2099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70D4F5-F5B0-12AE-A303-10FDD82B8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944" y="4800600"/>
            <a:ext cx="2517656" cy="23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7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C1B0-CE55-D3B3-2E05-49D5AEBC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ckwell" panose="02060603020205020403" pitchFamily="18" charset="0"/>
              </a:rPr>
              <a:t>Clinical picture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34EDF7-481A-95A7-B4ED-0F997DAEBE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85112"/>
              </p:ext>
            </p:extLst>
          </p:nvPr>
        </p:nvGraphicFramePr>
        <p:xfrm>
          <a:off x="94390" y="2144257"/>
          <a:ext cx="9659210" cy="480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B13685-5799-4438-42CF-218BBFC87205}"/>
              </a:ext>
            </a:extLst>
          </p:cNvPr>
          <p:cNvSpPr txBox="1"/>
          <p:nvPr/>
        </p:nvSpPr>
        <p:spPr>
          <a:xfrm>
            <a:off x="228600" y="6523789"/>
            <a:ext cx="8763000" cy="367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7680" indent="-487680" defTabSz="731520">
              <a:lnSpc>
                <a:spcPct val="80000"/>
              </a:lnSpc>
              <a:spcBef>
                <a:spcPts val="960"/>
              </a:spcBef>
              <a:buClr>
                <a:srgbClr val="000000"/>
              </a:buClr>
              <a:buSzPts val="2380"/>
              <a:buFont typeface="Noto Sans Symbols"/>
              <a:buChar char="▪"/>
              <a:defRPr/>
            </a:pPr>
            <a:r>
              <a:rPr lang="en-US" sz="2100" b="1" dirty="0">
                <a:solidFill>
                  <a:srgbClr val="000000"/>
                </a:solidFill>
                <a:latin typeface="Aharoni" panose="02010803020104030203" pitchFamily="2" charset="-79"/>
                <a:ea typeface="Arial"/>
                <a:cs typeface="Aharoni" panose="02010803020104030203" pitchFamily="2" charset="-79"/>
                <a:sym typeface="Arial"/>
              </a:rPr>
              <a:t>Open or compound skull fracture require early surgical repair</a:t>
            </a:r>
            <a:endParaRPr lang="en-US" sz="2100" b="1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927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78CED8-F299-6A00-ABAC-7D51CF92F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47" y="2171699"/>
            <a:ext cx="6067222" cy="478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7D896F-A30B-5902-D947-A796C72C7845}"/>
              </a:ext>
            </a:extLst>
          </p:cNvPr>
          <p:cNvSpPr txBox="1"/>
          <p:nvPr/>
        </p:nvSpPr>
        <p:spPr>
          <a:xfrm>
            <a:off x="296779" y="2286000"/>
            <a:ext cx="3268242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 defTabSz="73152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</a:rPr>
              <a:t>A) Usually due to indirect trauma to the vault, face or chin.</a:t>
            </a:r>
          </a:p>
          <a:p>
            <a:pPr marL="182880" indent="-182880" defTabSz="73152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br>
              <a:rPr lang="en-US" sz="2000" b="1" dirty="0">
                <a:solidFill>
                  <a:prstClr val="black"/>
                </a:solidFill>
                <a:latin typeface="Open Sans" panose="020B0606030504020204" pitchFamily="34" charset="0"/>
              </a:rPr>
            </a:b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</a:rPr>
              <a:t>B) Direct trauma: Rare, through the nose, mouths, orbit</a:t>
            </a:r>
          </a:p>
          <a:p>
            <a:pPr defTabSz="731520">
              <a:lnSpc>
                <a:spcPct val="90000"/>
              </a:lnSpc>
              <a:spcBef>
                <a:spcPts val="800"/>
              </a:spcBef>
              <a:defRPr/>
            </a:pPr>
            <a:br>
              <a:rPr lang="en-US" sz="2000" dirty="0">
                <a:solidFill>
                  <a:srgbClr val="335B74"/>
                </a:solidFill>
                <a:latin typeface="Open Sans" panose="020B0606030504020204" pitchFamily="34" charset="0"/>
              </a:rPr>
            </a:br>
            <a:r>
              <a:rPr lang="en-US" sz="2000" b="1" dirty="0">
                <a:solidFill>
                  <a:srgbClr val="335B74"/>
                </a:solidFill>
                <a:latin typeface="Open Sans" panose="020B0606030504020204" pitchFamily="34" charset="0"/>
              </a:rPr>
              <a:t>Note :</a:t>
            </a:r>
            <a:r>
              <a:rPr lang="en-US" sz="2000" b="1" dirty="0">
                <a:solidFill>
                  <a:srgbClr val="335B74"/>
                </a:solidFill>
                <a:latin typeface="Arial" panose="020B0604020202020204" pitchFamily="34" charset="0"/>
              </a:rPr>
              <a:t>The base o f skull is rigid and weakened by multiple foramina</a:t>
            </a:r>
          </a:p>
          <a:p>
            <a:pPr defTabSz="731520">
              <a:lnSpc>
                <a:spcPct val="90000"/>
              </a:lnSpc>
              <a:spcBef>
                <a:spcPts val="800"/>
              </a:spcBef>
              <a:defRPr/>
            </a:pPr>
            <a:br>
              <a:rPr lang="en-US" sz="2000" b="1" dirty="0">
                <a:solidFill>
                  <a:prstClr val="black"/>
                </a:solidFill>
                <a:latin typeface="Open Sans" panose="020B060603050402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→Fracture base is irregular fissure running between these foramina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86899-8C70-DF0E-74ED-C5533F42A181}"/>
              </a:ext>
            </a:extLst>
          </p:cNvPr>
          <p:cNvSpPr txBox="1"/>
          <p:nvPr/>
        </p:nvSpPr>
        <p:spPr>
          <a:xfrm>
            <a:off x="304800" y="1079861"/>
            <a:ext cx="49731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65760"/>
            <a:r>
              <a:rPr lang="en-US" sz="35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Basal skull fracture</a:t>
            </a:r>
            <a:endParaRPr lang="en-US" sz="35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1074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42D-F4EF-85BF-1892-5C1DE07D4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effectLst/>
                <a:latin typeface="Arial" panose="020B0604020202020204" pitchFamily="34" charset="0"/>
              </a:rPr>
              <a:t>anterior cranial fossa fracture:</a:t>
            </a:r>
            <a:br>
              <a:rPr lang="en-US" sz="3500" dirty="0">
                <a:effectLst/>
                <a:latin typeface="Arial" panose="020B0604020202020204" pitchFamily="34" charset="0"/>
              </a:rPr>
            </a:b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7C4E8-9039-4726-6A54-A5DD8C1EC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8" y="2054988"/>
            <a:ext cx="6797892" cy="3924678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en-US" sz="2400" dirty="0">
              <a:effectLst/>
            </a:endParaRPr>
          </a:p>
          <a:p>
            <a:pPr marL="0" indent="0">
              <a:buNone/>
            </a:pPr>
            <a:br>
              <a:rPr lang="en-US" sz="8000" b="1" dirty="0"/>
            </a:br>
            <a:r>
              <a:rPr lang="en-US" sz="8000" b="1" dirty="0">
                <a:latin typeface="Arial" panose="020B0604020202020204" pitchFamily="34" charset="0"/>
              </a:rPr>
              <a:t>1.- </a:t>
            </a:r>
            <a:r>
              <a:rPr lang="en-US" sz="8000" b="1" dirty="0">
                <a:highlight>
                  <a:srgbClr val="FFFF00"/>
                </a:highlight>
                <a:latin typeface="Arial" panose="020B0604020202020204" pitchFamily="34" charset="0"/>
              </a:rPr>
              <a:t>Epistaxis</a:t>
            </a:r>
          </a:p>
          <a:p>
            <a:pPr marL="0" indent="0">
              <a:buNone/>
            </a:pPr>
            <a:r>
              <a:rPr lang="en-US" sz="8000" b="1" dirty="0">
                <a:latin typeface="Arial" panose="020B0604020202020204" pitchFamily="34" charset="0"/>
              </a:rPr>
              <a:t>  2.-</a:t>
            </a:r>
            <a:r>
              <a:rPr lang="en-US" sz="8000" b="1" dirty="0">
                <a:highlight>
                  <a:srgbClr val="FFFF00"/>
                </a:highlight>
                <a:latin typeface="Arial" panose="020B0604020202020204" pitchFamily="34" charset="0"/>
              </a:rPr>
              <a:t>rhinorrhea</a:t>
            </a:r>
            <a:r>
              <a:rPr lang="en-US" sz="8000" b="1" dirty="0">
                <a:latin typeface="Arial" panose="020B0604020202020204" pitchFamily="34" charset="0"/>
              </a:rPr>
              <a:t>:</a:t>
            </a:r>
            <a:r>
              <a:rPr lang="en-US" sz="8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8000" b="1" dirty="0">
                <a:solidFill>
                  <a:prstClr val="black"/>
                </a:solidFill>
                <a:latin typeface="Calibri"/>
              </a:rPr>
              <a:t>CSF leakage from the nose</a:t>
            </a:r>
            <a:endParaRPr lang="en-US" sz="80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0" b="1" dirty="0">
                <a:latin typeface="Arial" panose="020B0604020202020204" pitchFamily="34" charset="0"/>
              </a:rPr>
              <a:t>  3. </a:t>
            </a:r>
            <a:r>
              <a:rPr lang="en-US" sz="8000" b="1" dirty="0">
                <a:highlight>
                  <a:srgbClr val="FFFF00"/>
                </a:highlight>
                <a:latin typeface="Arial" panose="020B0604020202020204" pitchFamily="34" charset="0"/>
              </a:rPr>
              <a:t>Periorbital ecchymosis </a:t>
            </a:r>
            <a:r>
              <a:rPr lang="en-US" sz="8000" b="1" dirty="0">
                <a:latin typeface="Arial" panose="020B0604020202020204" pitchFamily="34" charset="0"/>
              </a:rPr>
              <a:t>→ Panda or</a:t>
            </a:r>
          </a:p>
          <a:p>
            <a:pPr marL="0" indent="0">
              <a:buNone/>
            </a:pPr>
            <a:r>
              <a:rPr lang="en-US" sz="8000" b="1" dirty="0">
                <a:latin typeface="Arial" panose="020B0604020202020204" pitchFamily="34" charset="0"/>
              </a:rPr>
              <a:t> raccoon sign.</a:t>
            </a:r>
            <a:br>
              <a:rPr lang="en-US" sz="8000" b="1" dirty="0"/>
            </a:br>
            <a:endParaRPr lang="en-US" sz="8000" b="1" dirty="0"/>
          </a:p>
          <a:p>
            <a:pPr marL="0" indent="0">
              <a:buNone/>
            </a:pPr>
            <a:br>
              <a:rPr lang="en-US" sz="96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lang="en-US" sz="9600" dirty="0">
              <a:effectLst/>
            </a:endParaRPr>
          </a:p>
          <a:p>
            <a:pPr algn="l" rtl="0"/>
            <a:r>
              <a:rPr lang="en-US" sz="8000" b="1" dirty="0">
                <a:latin typeface="Arial" panose="020B0604020202020204" pitchFamily="34" charset="0"/>
              </a:rPr>
              <a:t>Cranial nerves injury :</a:t>
            </a:r>
          </a:p>
          <a:p>
            <a:pPr marL="0" indent="0">
              <a:buNone/>
            </a:pPr>
            <a:br>
              <a:rPr lang="en-US" sz="8000" b="1" dirty="0"/>
            </a:br>
            <a:r>
              <a:rPr lang="en-US" sz="8000" b="1" dirty="0">
                <a:latin typeface="Arial" panose="020B0604020202020204" pitchFamily="34" charset="0"/>
              </a:rPr>
              <a:t>▪ The olfactory nerve ( 1st. cranial nerve) </a:t>
            </a:r>
            <a:br>
              <a:rPr lang="en-US" sz="8000" b="1" dirty="0"/>
            </a:br>
            <a:r>
              <a:rPr lang="en-US" sz="8000" b="1" dirty="0">
                <a:latin typeface="Arial" panose="020B0604020202020204" pitchFamily="34" charset="0"/>
              </a:rPr>
              <a:t>→ partial anosmia </a:t>
            </a:r>
          </a:p>
          <a:p>
            <a:pPr marL="0" indent="0">
              <a:buNone/>
            </a:pPr>
            <a:br>
              <a:rPr lang="en-US" sz="8000" b="1" dirty="0"/>
            </a:br>
            <a:r>
              <a:rPr lang="en-US" sz="8000" b="1" dirty="0">
                <a:latin typeface="Arial" panose="020B0604020202020204" pitchFamily="34" charset="0"/>
              </a:rPr>
              <a:t>▪ oculomotor nerve (3</a:t>
            </a:r>
            <a:r>
              <a:rPr lang="en-US" sz="8000" b="1" baseline="30000" dirty="0">
                <a:latin typeface="Arial" panose="020B0604020202020204" pitchFamily="34" charset="0"/>
              </a:rPr>
              <a:t>rd</a:t>
            </a:r>
            <a:r>
              <a:rPr lang="en-US" sz="8000" b="1" dirty="0">
                <a:latin typeface="Arial" panose="020B0604020202020204" pitchFamily="34" charset="0"/>
              </a:rPr>
              <a:t> )  (produced dilated fixed pupil)</a:t>
            </a:r>
          </a:p>
          <a:p>
            <a:pPr marL="0" indent="0">
              <a:buNone/>
            </a:pPr>
            <a:endParaRPr lang="en-US" sz="80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0" b="1" dirty="0">
                <a:latin typeface="Arial" panose="020B0604020202020204" pitchFamily="34" charset="0"/>
              </a:rPr>
              <a:t>4th, ophthalmic division of 5th and 6th cranial nerves</a:t>
            </a:r>
            <a:br>
              <a:rPr lang="en-US" sz="8000" b="1" dirty="0"/>
            </a:br>
            <a:br>
              <a:rPr lang="en-US" sz="80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lang="en-US" sz="8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CDB1C-334F-F804-815F-9BCC551C1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132" y="2266433"/>
            <a:ext cx="1928420" cy="1694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9DACD3-0C16-01F1-4DFD-356A21BB1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92" y="4226813"/>
            <a:ext cx="1775460" cy="1330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367F39-98ED-E426-CEAF-6D25B8609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232" y="4226813"/>
            <a:ext cx="2265879" cy="13303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C4F38-1506-A234-B8FB-B47358548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254" y="2266432"/>
            <a:ext cx="2042308" cy="165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4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B998-146B-526D-A963-2FFB2596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effectLst/>
                <a:latin typeface="Arial" panose="020B0604020202020204" pitchFamily="34" charset="0"/>
              </a:rPr>
              <a:t>middle cranial fossa fracture :</a:t>
            </a:r>
            <a:br>
              <a:rPr lang="en-US" sz="3500" dirty="0">
                <a:effectLst/>
                <a:latin typeface="Arial" panose="020B0604020202020204" pitchFamily="34" charset="0"/>
              </a:rPr>
            </a:b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1E5E8-00A0-DB12-3674-9968B007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7" y="2221714"/>
            <a:ext cx="6748862" cy="3527814"/>
          </a:xfrm>
        </p:spPr>
        <p:txBody>
          <a:bodyPr>
            <a:noAutofit/>
          </a:bodyPr>
          <a:lstStyle/>
          <a:p>
            <a:pPr algn="l" rtl="0"/>
            <a:br>
              <a:rPr lang="en-US" sz="1800" b="1" dirty="0">
                <a:effectLst/>
              </a:rPr>
            </a:br>
            <a:r>
              <a:rPr lang="en-US" sz="1800" b="1" dirty="0">
                <a:effectLst/>
                <a:latin typeface="Arial" panose="020B0604020202020204" pitchFamily="34" charset="0"/>
              </a:rPr>
              <a:t>1. </a:t>
            </a:r>
            <a:r>
              <a:rPr lang="en-US" sz="1800" b="1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(otorrhea) :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Escape of blood and C.S .F from the ear </a:t>
            </a:r>
            <a:endParaRPr lang="en-US" sz="1800" b="1" dirty="0"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l" rtl="0"/>
            <a:br>
              <a:rPr lang="en-US" sz="1800" b="1" dirty="0">
                <a:effectLst/>
              </a:rPr>
            </a:br>
            <a:r>
              <a:rPr lang="en-US" sz="1800" b="1" dirty="0">
                <a:effectLst/>
                <a:latin typeface="Arial" panose="020B0604020202020204" pitchFamily="34" charset="0"/>
              </a:rPr>
              <a:t>2.</a:t>
            </a:r>
            <a:r>
              <a:rPr lang="en-US" sz="1800" b="1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Hemotympanum </a:t>
            </a:r>
            <a:r>
              <a:rPr lang="en-US" sz="1800" b="1" dirty="0">
                <a:effectLst/>
                <a:latin typeface="Arial" panose="020B0604020202020204" pitchFamily="34" charset="0"/>
              </a:rPr>
              <a:t>: presence of blood in the middle</a:t>
            </a:r>
            <a:br>
              <a:rPr lang="en-US" sz="1800" b="1" dirty="0">
                <a:effectLst/>
              </a:rPr>
            </a:br>
            <a:r>
              <a:rPr lang="en-US" sz="1800" b="1" dirty="0">
                <a:effectLst/>
                <a:latin typeface="Arial" panose="020B0604020202020204" pitchFamily="34" charset="0"/>
              </a:rPr>
              <a:t>ear cavity.</a:t>
            </a:r>
            <a:endParaRPr lang="en-US" sz="1800" b="1" dirty="0">
              <a:effectLst/>
            </a:endParaRPr>
          </a:p>
          <a:p>
            <a:endParaRPr lang="en-US" sz="1800" b="1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br>
              <a:rPr lang="en-US" sz="1800" b="1" i="0" dirty="0">
                <a:solidFill>
                  <a:srgbClr val="666666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</a:br>
            <a:r>
              <a:rPr lang="en-US" sz="1800" b="1" i="0" dirty="0">
                <a:effectLst/>
                <a:latin typeface="Open Sans" panose="020B0606030504020204" pitchFamily="34" charset="0"/>
              </a:rPr>
              <a:t>3</a:t>
            </a:r>
            <a:r>
              <a:rPr lang="en-US" sz="1800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(Battle’s sign)</a:t>
            </a:r>
            <a:r>
              <a:rPr lang="en-US" sz="1800" b="1" i="0" dirty="0">
                <a:solidFill>
                  <a:srgbClr val="666666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  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Injury of mastoid antrum </a:t>
            </a:r>
          </a:p>
          <a:p>
            <a:pPr marL="0" indent="0">
              <a:buNone/>
            </a:pPr>
            <a:r>
              <a:rPr lang="en-US" sz="1800" b="1" i="0" dirty="0">
                <a:effectLst/>
                <a:latin typeface="Arial" panose="020B0604020202020204" pitchFamily="34" charset="0"/>
              </a:rPr>
              <a:t>discoloration behind the auricle over the</a:t>
            </a:r>
            <a:br>
              <a:rPr lang="en-US" sz="1800" b="1" i="0" dirty="0">
                <a:effectLst/>
                <a:latin typeface="Open Sans" panose="020B0606030504020204" pitchFamily="34" charset="0"/>
              </a:rPr>
            </a:br>
            <a:r>
              <a:rPr lang="en-US" sz="1800" b="1" i="0" dirty="0">
                <a:effectLst/>
                <a:latin typeface="Arial" panose="020B0604020202020204" pitchFamily="34" charset="0"/>
              </a:rPr>
              <a:t>mastoid process</a:t>
            </a:r>
          </a:p>
          <a:p>
            <a:pPr marL="0" indent="0">
              <a:buNone/>
            </a:pPr>
            <a:br>
              <a:rPr lang="en-US" sz="1800" b="1" i="0" dirty="0">
                <a:effectLst/>
                <a:latin typeface="Open Sans" panose="020B0606030504020204" pitchFamily="34" charset="0"/>
              </a:rPr>
            </a:br>
            <a:endParaRPr lang="en-US" sz="18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i="0" dirty="0">
                <a:effectLst/>
                <a:latin typeface="Arial" panose="020B0604020202020204" pitchFamily="34" charset="0"/>
              </a:rPr>
              <a:t> Cranial nerves</a:t>
            </a:r>
          </a:p>
          <a:p>
            <a:pPr marL="0" indent="0">
              <a:buNone/>
            </a:pPr>
            <a:r>
              <a:rPr lang="en-US" sz="1800" b="1" i="0" dirty="0">
                <a:effectLst/>
                <a:latin typeface="Arial" panose="020B0604020202020204" pitchFamily="34" charset="0"/>
              </a:rPr>
              <a:t> : Injury of mandibular and maxillary division</a:t>
            </a:r>
          </a:p>
          <a:p>
            <a:pPr marL="0" indent="0">
              <a:buNone/>
            </a:pPr>
            <a:r>
              <a:rPr lang="en-US" sz="1800" b="1" i="0" dirty="0">
                <a:effectLst/>
                <a:latin typeface="Arial" panose="020B0604020202020204" pitchFamily="34" charset="0"/>
              </a:rPr>
              <a:t> of 5th, 7th and 8th</a:t>
            </a:r>
            <a:br>
              <a:rPr lang="en-US" sz="1800" b="0" i="0" dirty="0">
                <a:effectLst/>
                <a:latin typeface="Open Sans" panose="020B0606030504020204" pitchFamily="34" charset="0"/>
              </a:rPr>
            </a:br>
            <a:r>
              <a:rPr lang="en-US" sz="1800" b="1" i="0" dirty="0">
                <a:effectLst/>
                <a:latin typeface="Arial" panose="020B0604020202020204" pitchFamily="34" charset="0"/>
              </a:rPr>
              <a:t>cranial nerves</a:t>
            </a:r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7CC77-DC7E-B27F-997E-0272CFA37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279" y="2742987"/>
            <a:ext cx="1618162" cy="1829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53144F-FD79-18F7-49AF-A7AA5BCB3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" b="12405"/>
          <a:stretch/>
        </p:blipFill>
        <p:spPr>
          <a:xfrm>
            <a:off x="6191021" y="2742987"/>
            <a:ext cx="1721566" cy="1829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3A63BE-3C73-AE67-2B68-AD4152C53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876800"/>
            <a:ext cx="2057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4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893B-B396-A379-5706-44C49BA7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47" y="867344"/>
            <a:ext cx="7691089" cy="1153001"/>
          </a:xfrm>
        </p:spPr>
        <p:txBody>
          <a:bodyPr>
            <a:normAutofit/>
          </a:bodyPr>
          <a:lstStyle/>
          <a:p>
            <a:r>
              <a:rPr lang="en-US" sz="3500" b="1" dirty="0">
                <a:effectLst/>
                <a:latin typeface="Arial" panose="020B0604020202020204" pitchFamily="34" charset="0"/>
              </a:rPr>
              <a:t>posterior cranial fossa fracture :</a:t>
            </a:r>
            <a:br>
              <a:rPr lang="en-US" sz="3500" b="1" dirty="0">
                <a:effectLst/>
                <a:latin typeface="Arial" panose="020B0604020202020204" pitchFamily="34" charset="0"/>
              </a:rPr>
            </a:b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AA68-11B6-1B58-6439-0258C9AF8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>
                <a:effectLst/>
                <a:latin typeface="Arial" panose="020B0604020202020204" pitchFamily="34" charset="0"/>
              </a:rPr>
              <a:t>. Extravasation of blood → suboccipital </a:t>
            </a:r>
            <a:r>
              <a:rPr lang="en-US" sz="2200" b="1" dirty="0" err="1">
                <a:effectLst/>
                <a:latin typeface="Arial" panose="020B0604020202020204" pitchFamily="34" charset="0"/>
              </a:rPr>
              <a:t>haematoma</a:t>
            </a:r>
            <a:r>
              <a:rPr lang="en-US" sz="2200" b="1" dirty="0"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br>
              <a:rPr lang="en-US" sz="2200" b="1" dirty="0">
                <a:effectLst/>
              </a:rPr>
            </a:br>
            <a:r>
              <a:rPr lang="en-US" sz="2200" b="1" i="0" dirty="0">
                <a:effectLst/>
                <a:latin typeface="Arial" panose="020B0604020202020204" pitchFamily="34" charset="0"/>
              </a:rPr>
              <a:t>. Injury of 9, 10,11, cranial nerves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9F8E7E-5AE6-84D1-DEA4-0B41A87B159A}"/>
              </a:ext>
            </a:extLst>
          </p:cNvPr>
          <p:cNvCxnSpPr>
            <a:stCxn id="3" idx="1"/>
          </p:cNvCxnSpPr>
          <p:nvPr/>
        </p:nvCxnSpPr>
        <p:spPr>
          <a:xfrm flipV="1">
            <a:off x="544257" y="4128655"/>
            <a:ext cx="7491379" cy="949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43F81A-8C4D-185A-6F6B-602EC723A40F}"/>
              </a:ext>
            </a:extLst>
          </p:cNvPr>
          <p:cNvSpPr txBox="1"/>
          <p:nvPr/>
        </p:nvSpPr>
        <p:spPr>
          <a:xfrm>
            <a:off x="1828800" y="4416311"/>
            <a:ext cx="549748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65760"/>
            <a:r>
              <a:rPr lang="en-US" sz="2300" dirty="0">
                <a:solidFill>
                  <a:srgbClr val="3E88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/>
              </a:rPr>
              <a:t>** COMPLICATIONS of basal skull fracture :</a:t>
            </a:r>
          </a:p>
          <a:p>
            <a:pPr algn="ctr" defTabSz="365760"/>
            <a:r>
              <a:rPr lang="en-US" sz="2300" dirty="0">
                <a:solidFill>
                  <a:srgbClr val="3E88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300" b="1" dirty="0">
                <a:solidFill>
                  <a:srgbClr val="3E88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(1)escape of intracranial contents (blood ,CSF and brain) (2)infection (meningitis , encephalitis..) </a:t>
            </a:r>
          </a:p>
          <a:p>
            <a:pPr algn="ctr" defTabSz="365760"/>
            <a:r>
              <a:rPr lang="en-US" sz="2300" b="1" dirty="0">
                <a:solidFill>
                  <a:srgbClr val="3E88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(3)brain injuries are very common</a:t>
            </a:r>
          </a:p>
          <a:p>
            <a:pPr algn="ctr" defTabSz="365760"/>
            <a:r>
              <a:rPr lang="en-US" sz="2300" b="1" dirty="0">
                <a:solidFill>
                  <a:srgbClr val="3E88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(4)cranial nerve injury</a:t>
            </a:r>
          </a:p>
        </p:txBody>
      </p:sp>
    </p:spTree>
    <p:extLst>
      <p:ext uri="{BB962C8B-B14F-4D97-AF65-F5344CB8AC3E}">
        <p14:creationId xmlns:p14="http://schemas.microsoft.com/office/powerpoint/2010/main" val="56102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99" y="2069346"/>
              <a:ext cx="4876799" cy="348614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82667" y="2580581"/>
            <a:ext cx="3670300" cy="18351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100" b="1" spc="-95" dirty="0">
                <a:latin typeface="Arial"/>
                <a:cs typeface="Arial"/>
              </a:rPr>
              <a:t>S </a:t>
            </a:r>
            <a:r>
              <a:rPr sz="2100" b="1" spc="-114" dirty="0">
                <a:latin typeface="Arial"/>
                <a:cs typeface="Arial"/>
              </a:rPr>
              <a:t>:</a:t>
            </a:r>
            <a:r>
              <a:rPr sz="2100" b="1" spc="-80" dirty="0">
                <a:latin typeface="Arial"/>
                <a:cs typeface="Arial"/>
              </a:rPr>
              <a:t> </a:t>
            </a:r>
            <a:r>
              <a:rPr sz="2100" b="1" spc="-15" dirty="0">
                <a:latin typeface="Arial"/>
                <a:cs typeface="Arial"/>
              </a:rPr>
              <a:t>skin</a:t>
            </a:r>
            <a:endParaRPr sz="2100">
              <a:latin typeface="Arial"/>
              <a:cs typeface="Arial"/>
            </a:endParaRPr>
          </a:p>
          <a:p>
            <a:pPr marL="12700" marR="737870">
              <a:lnSpc>
                <a:spcPct val="113100"/>
              </a:lnSpc>
            </a:pPr>
            <a:r>
              <a:rPr sz="2100" b="1" spc="-25" dirty="0">
                <a:latin typeface="Arial"/>
                <a:cs typeface="Arial"/>
              </a:rPr>
              <a:t>C </a:t>
            </a:r>
            <a:r>
              <a:rPr sz="2100" b="1" spc="-114" dirty="0">
                <a:latin typeface="Arial"/>
                <a:cs typeface="Arial"/>
              </a:rPr>
              <a:t>: </a:t>
            </a:r>
            <a:r>
              <a:rPr sz="2100" b="1" spc="60" dirty="0">
                <a:latin typeface="Arial"/>
                <a:cs typeface="Arial"/>
              </a:rPr>
              <a:t>connective </a:t>
            </a:r>
            <a:r>
              <a:rPr sz="2100" b="1" spc="15" dirty="0">
                <a:latin typeface="Arial"/>
                <a:cs typeface="Arial"/>
              </a:rPr>
              <a:t>tissue  </a:t>
            </a:r>
            <a:r>
              <a:rPr sz="2100" b="1" spc="-75" dirty="0">
                <a:latin typeface="Arial"/>
                <a:cs typeface="Arial"/>
              </a:rPr>
              <a:t>A: </a:t>
            </a:r>
            <a:r>
              <a:rPr sz="2100" b="1" spc="25" dirty="0">
                <a:latin typeface="Arial"/>
                <a:cs typeface="Arial"/>
              </a:rPr>
              <a:t>aponeurosis</a:t>
            </a:r>
            <a:r>
              <a:rPr sz="2100" b="1" spc="-160" dirty="0">
                <a:latin typeface="Arial"/>
                <a:cs typeface="Arial"/>
              </a:rPr>
              <a:t> </a:t>
            </a:r>
            <a:r>
              <a:rPr sz="2100" b="1" spc="30" dirty="0">
                <a:latin typeface="Arial"/>
                <a:cs typeface="Arial"/>
              </a:rPr>
              <a:t>(galea)  </a:t>
            </a:r>
            <a:r>
              <a:rPr sz="2100" b="1" spc="-85" dirty="0">
                <a:latin typeface="Arial"/>
                <a:cs typeface="Arial"/>
              </a:rPr>
              <a:t>L: </a:t>
            </a:r>
            <a:r>
              <a:rPr sz="2100" b="1" spc="25" dirty="0">
                <a:latin typeface="Arial"/>
                <a:cs typeface="Arial"/>
              </a:rPr>
              <a:t>loose </a:t>
            </a:r>
            <a:r>
              <a:rPr sz="2100" b="1" spc="60" dirty="0">
                <a:latin typeface="Arial"/>
                <a:cs typeface="Arial"/>
              </a:rPr>
              <a:t>areolar</a:t>
            </a:r>
            <a:r>
              <a:rPr sz="2100" b="1" spc="-240" dirty="0">
                <a:latin typeface="Arial"/>
                <a:cs typeface="Arial"/>
              </a:rPr>
              <a:t> </a:t>
            </a:r>
            <a:r>
              <a:rPr sz="2100" b="1" spc="15" dirty="0">
                <a:latin typeface="Arial"/>
                <a:cs typeface="Arial"/>
              </a:rPr>
              <a:t>tissue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100" b="1" spc="-65" dirty="0">
                <a:latin typeface="Arial"/>
                <a:cs typeface="Arial"/>
              </a:rPr>
              <a:t>P:</a:t>
            </a:r>
            <a:r>
              <a:rPr sz="2100" b="1" spc="-80" dirty="0">
                <a:latin typeface="Arial"/>
                <a:cs typeface="Arial"/>
              </a:rPr>
              <a:t> </a:t>
            </a:r>
            <a:r>
              <a:rPr sz="2100" b="1" spc="55" dirty="0">
                <a:latin typeface="Arial"/>
                <a:cs typeface="Arial"/>
              </a:rPr>
              <a:t>pericranium(periosteum)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5838131"/>
            <a:ext cx="5800725" cy="749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90"/>
              </a:spcBef>
            </a:pPr>
            <a:r>
              <a:rPr sz="2100" b="1" spc="40" dirty="0">
                <a:latin typeface="Arial"/>
                <a:cs typeface="Arial"/>
              </a:rPr>
              <a:t>-Bleeding </a:t>
            </a:r>
            <a:r>
              <a:rPr sz="2100" b="1" spc="90" dirty="0">
                <a:latin typeface="Arial"/>
                <a:cs typeface="Arial"/>
              </a:rPr>
              <a:t>from </a:t>
            </a:r>
            <a:r>
              <a:rPr sz="2100" b="1" spc="15" dirty="0">
                <a:latin typeface="Arial"/>
                <a:cs typeface="Arial"/>
              </a:rPr>
              <a:t>scalp </a:t>
            </a:r>
            <a:r>
              <a:rPr sz="2100" b="1" spc="60" dirty="0">
                <a:latin typeface="Arial"/>
                <a:cs typeface="Arial"/>
              </a:rPr>
              <a:t>laceration </a:t>
            </a:r>
            <a:r>
              <a:rPr sz="2100" b="1" spc="35" dirty="0">
                <a:latin typeface="Arial"/>
                <a:cs typeface="Arial"/>
              </a:rPr>
              <a:t>can </a:t>
            </a:r>
            <a:r>
              <a:rPr sz="2100" b="1" spc="55" dirty="0">
                <a:latin typeface="Arial"/>
                <a:cs typeface="Arial"/>
              </a:rPr>
              <a:t>result  </a:t>
            </a:r>
            <a:r>
              <a:rPr sz="2100" b="1" spc="45" dirty="0">
                <a:latin typeface="Arial"/>
                <a:cs typeface="Arial"/>
              </a:rPr>
              <a:t>in</a:t>
            </a:r>
            <a:r>
              <a:rPr sz="2100" b="1" spc="-90" dirty="0">
                <a:latin typeface="Arial"/>
                <a:cs typeface="Arial"/>
              </a:rPr>
              <a:t> </a:t>
            </a:r>
            <a:r>
              <a:rPr sz="2100" b="1" spc="60" dirty="0">
                <a:solidFill>
                  <a:srgbClr val="EB0808"/>
                </a:solidFill>
                <a:latin typeface="Arial"/>
                <a:cs typeface="Arial"/>
              </a:rPr>
              <a:t>major</a:t>
            </a:r>
            <a:r>
              <a:rPr sz="2100" b="1" spc="-85" dirty="0">
                <a:solidFill>
                  <a:srgbClr val="EB0808"/>
                </a:solidFill>
                <a:latin typeface="Arial"/>
                <a:cs typeface="Arial"/>
              </a:rPr>
              <a:t> </a:t>
            </a:r>
            <a:r>
              <a:rPr sz="2100" b="1" spc="65" dirty="0">
                <a:solidFill>
                  <a:srgbClr val="EB0808"/>
                </a:solidFill>
                <a:latin typeface="Arial"/>
                <a:cs typeface="Arial"/>
              </a:rPr>
              <a:t>blood</a:t>
            </a:r>
            <a:r>
              <a:rPr sz="2100" b="1" spc="-85" dirty="0">
                <a:solidFill>
                  <a:srgbClr val="EB0808"/>
                </a:solidFill>
                <a:latin typeface="Arial"/>
                <a:cs typeface="Arial"/>
              </a:rPr>
              <a:t> </a:t>
            </a:r>
            <a:r>
              <a:rPr sz="2100" b="1" spc="-30" dirty="0">
                <a:solidFill>
                  <a:srgbClr val="EB0808"/>
                </a:solidFill>
                <a:latin typeface="Arial"/>
                <a:cs typeface="Arial"/>
              </a:rPr>
              <a:t>loss</a:t>
            </a:r>
            <a:r>
              <a:rPr sz="2100" b="1" spc="-85" dirty="0">
                <a:solidFill>
                  <a:srgbClr val="EB0808"/>
                </a:solidFill>
                <a:latin typeface="Arial"/>
                <a:cs typeface="Arial"/>
              </a:rPr>
              <a:t> </a:t>
            </a:r>
            <a:r>
              <a:rPr sz="2100" b="1" spc="40" dirty="0">
                <a:latin typeface="Arial"/>
                <a:cs typeface="Arial"/>
              </a:rPr>
              <a:t>especially</a:t>
            </a:r>
            <a:r>
              <a:rPr sz="2100" b="1" spc="-85" dirty="0">
                <a:latin typeface="Arial"/>
                <a:cs typeface="Arial"/>
              </a:rPr>
              <a:t> </a:t>
            </a:r>
            <a:r>
              <a:rPr sz="2100" b="1" spc="45" dirty="0">
                <a:latin typeface="Arial"/>
                <a:cs typeface="Arial"/>
              </a:rPr>
              <a:t>in</a:t>
            </a:r>
            <a:r>
              <a:rPr sz="2100" b="1" spc="-90" dirty="0">
                <a:latin typeface="Arial"/>
                <a:cs typeface="Arial"/>
              </a:rPr>
              <a:t> </a:t>
            </a:r>
            <a:r>
              <a:rPr sz="2100" b="1" spc="50" dirty="0">
                <a:solidFill>
                  <a:srgbClr val="EB0808"/>
                </a:solidFill>
                <a:latin typeface="Arial"/>
                <a:cs typeface="Arial"/>
              </a:rPr>
              <a:t>children.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0799" y="684529"/>
            <a:ext cx="393446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b="0" i="1" spc="290" dirty="0">
                <a:solidFill>
                  <a:srgbClr val="A61B37"/>
                </a:solidFill>
                <a:latin typeface="Palatino Linotype"/>
                <a:cs typeface="Palatino Linotype"/>
              </a:rPr>
              <a:t>Scalp</a:t>
            </a:r>
            <a:r>
              <a:rPr sz="5700" b="0" i="1" spc="-245" dirty="0">
                <a:solidFill>
                  <a:srgbClr val="A61B37"/>
                </a:solidFill>
                <a:latin typeface="Palatino Linotype"/>
                <a:cs typeface="Palatino Linotype"/>
              </a:rPr>
              <a:t> </a:t>
            </a:r>
            <a:r>
              <a:rPr sz="5700" b="0" i="1" spc="330" dirty="0">
                <a:solidFill>
                  <a:srgbClr val="A61B37"/>
                </a:solidFill>
                <a:latin typeface="Palatino Linotype"/>
                <a:cs typeface="Palatino Linotype"/>
              </a:rPr>
              <a:t>layers</a:t>
            </a:r>
            <a:endParaRPr sz="57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127" y="1453775"/>
            <a:ext cx="876299" cy="138284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240662" y="50"/>
            <a:ext cx="1513205" cy="1732914"/>
          </a:xfrm>
          <a:custGeom>
            <a:avLst/>
            <a:gdLst/>
            <a:ahLst/>
            <a:cxnLst/>
            <a:rect l="l" t="t" r="r" b="b"/>
            <a:pathLst>
              <a:path w="1513204" h="1732914">
                <a:moveTo>
                  <a:pt x="1512925" y="1710537"/>
                </a:moveTo>
                <a:lnTo>
                  <a:pt x="786892" y="984504"/>
                </a:lnTo>
                <a:lnTo>
                  <a:pt x="775843" y="995553"/>
                </a:lnTo>
                <a:lnTo>
                  <a:pt x="1512925" y="1732635"/>
                </a:lnTo>
                <a:lnTo>
                  <a:pt x="1512925" y="1710537"/>
                </a:lnTo>
                <a:close/>
              </a:path>
              <a:path w="1513204" h="1732914">
                <a:moveTo>
                  <a:pt x="1512925" y="0"/>
                </a:moveTo>
                <a:lnTo>
                  <a:pt x="0" y="0"/>
                </a:lnTo>
                <a:lnTo>
                  <a:pt x="1512925" y="1510385"/>
                </a:lnTo>
                <a:lnTo>
                  <a:pt x="1512925" y="0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4400" y="939828"/>
            <a:ext cx="5801995" cy="729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600" spc="245" dirty="0">
                <a:solidFill>
                  <a:srgbClr val="1B7894"/>
                </a:solidFill>
              </a:rPr>
              <a:t>Intracranial</a:t>
            </a:r>
            <a:r>
              <a:rPr sz="4600" spc="-155" dirty="0">
                <a:solidFill>
                  <a:srgbClr val="1B7894"/>
                </a:solidFill>
              </a:rPr>
              <a:t> </a:t>
            </a:r>
            <a:r>
              <a:rPr sz="4600" spc="235" dirty="0">
                <a:solidFill>
                  <a:srgbClr val="1B7894"/>
                </a:solidFill>
              </a:rPr>
              <a:t>lesions</a:t>
            </a:r>
            <a:endParaRPr sz="4600" dirty="0"/>
          </a:p>
        </p:txBody>
      </p:sp>
      <p:sp>
        <p:nvSpPr>
          <p:cNvPr id="8" name="object 8"/>
          <p:cNvSpPr txBox="1"/>
          <p:nvPr/>
        </p:nvSpPr>
        <p:spPr>
          <a:xfrm>
            <a:off x="409127" y="1864281"/>
            <a:ext cx="8656552" cy="1594026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855344">
              <a:lnSpc>
                <a:spcPct val="100000"/>
              </a:lnSpc>
              <a:spcBef>
                <a:spcPts val="850"/>
              </a:spcBef>
            </a:pPr>
            <a:r>
              <a:rPr sz="3650" b="1" spc="95" dirty="0">
                <a:solidFill>
                  <a:srgbClr val="1B7894"/>
                </a:solidFill>
                <a:latin typeface="Trebuchet MS"/>
                <a:cs typeface="Trebuchet MS"/>
              </a:rPr>
              <a:t>Focal</a:t>
            </a:r>
            <a:endParaRPr sz="3650" dirty="0">
              <a:latin typeface="Trebuchet MS"/>
              <a:cs typeface="Trebuchet MS"/>
            </a:endParaRPr>
          </a:p>
          <a:p>
            <a:pPr marL="792480">
              <a:lnSpc>
                <a:spcPct val="100000"/>
              </a:lnSpc>
              <a:spcBef>
                <a:spcPts val="640"/>
              </a:spcBef>
            </a:pPr>
            <a:r>
              <a:rPr sz="2950" b="1" spc="155" dirty="0">
                <a:solidFill>
                  <a:srgbClr val="1B7894"/>
                </a:solidFill>
                <a:latin typeface="Trebuchet MS"/>
                <a:cs typeface="Trebuchet MS"/>
              </a:rPr>
              <a:t>Diffuse </a:t>
            </a:r>
            <a:r>
              <a:rPr sz="2950" spc="-30" dirty="0">
                <a:solidFill>
                  <a:srgbClr val="1B7894"/>
                </a:solidFill>
                <a:latin typeface="Lucida Sans"/>
                <a:cs typeface="Lucida Sans"/>
              </a:rPr>
              <a:t>(most </a:t>
            </a:r>
            <a:r>
              <a:rPr sz="2950" spc="-5" dirty="0">
                <a:solidFill>
                  <a:srgbClr val="1B7894"/>
                </a:solidFill>
                <a:latin typeface="Lucida Sans"/>
                <a:cs typeface="Lucida Sans"/>
              </a:rPr>
              <a:t>common </a:t>
            </a:r>
            <a:r>
              <a:rPr sz="2950" spc="-10" dirty="0">
                <a:solidFill>
                  <a:srgbClr val="1B7894"/>
                </a:solidFill>
                <a:latin typeface="Lucida Sans"/>
                <a:cs typeface="Lucida Sans"/>
              </a:rPr>
              <a:t>type </a:t>
            </a:r>
            <a:r>
              <a:rPr sz="2950" spc="-45" dirty="0">
                <a:solidFill>
                  <a:srgbClr val="1B7894"/>
                </a:solidFill>
                <a:latin typeface="Lucida Sans"/>
                <a:cs typeface="Lucida Sans"/>
              </a:rPr>
              <a:t>of </a:t>
            </a:r>
            <a:r>
              <a:rPr sz="2950" spc="20" dirty="0">
                <a:solidFill>
                  <a:srgbClr val="1B7894"/>
                </a:solidFill>
                <a:latin typeface="Lucida Sans"/>
                <a:cs typeface="Lucida Sans"/>
              </a:rPr>
              <a:t>head</a:t>
            </a:r>
            <a:r>
              <a:rPr sz="2950" spc="-660" dirty="0">
                <a:solidFill>
                  <a:srgbClr val="1B7894"/>
                </a:solidFill>
                <a:latin typeface="Lucida Sans"/>
                <a:cs typeface="Lucida Sans"/>
              </a:rPr>
              <a:t> </a:t>
            </a:r>
            <a:r>
              <a:rPr sz="2950" spc="-35" dirty="0">
                <a:solidFill>
                  <a:srgbClr val="1B7894"/>
                </a:solidFill>
                <a:latin typeface="Lucida Sans"/>
                <a:cs typeface="Lucida Sans"/>
              </a:rPr>
              <a:t>injury)</a:t>
            </a:r>
            <a:endParaRPr sz="295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2200" spc="-40" dirty="0">
                <a:solidFill>
                  <a:srgbClr val="D1755B"/>
                </a:solidFill>
                <a:latin typeface="Lucida Sans"/>
                <a:cs typeface="Lucida Sans"/>
              </a:rPr>
              <a:t>although </a:t>
            </a:r>
            <a:r>
              <a:rPr sz="2200" spc="-10" dirty="0">
                <a:solidFill>
                  <a:srgbClr val="D1755B"/>
                </a:solidFill>
                <a:latin typeface="Lucida Sans"/>
                <a:cs typeface="Lucida Sans"/>
              </a:rPr>
              <a:t>the </a:t>
            </a:r>
            <a:r>
              <a:rPr sz="2200" spc="-15" dirty="0">
                <a:solidFill>
                  <a:srgbClr val="D1755B"/>
                </a:solidFill>
                <a:latin typeface="Lucida Sans"/>
                <a:cs typeface="Lucida Sans"/>
              </a:rPr>
              <a:t>two </a:t>
            </a:r>
            <a:r>
              <a:rPr sz="2200" spc="-35" dirty="0">
                <a:solidFill>
                  <a:srgbClr val="D1755B"/>
                </a:solidFill>
                <a:latin typeface="Lucida Sans"/>
                <a:cs typeface="Lucida Sans"/>
              </a:rPr>
              <a:t>forms </a:t>
            </a:r>
            <a:r>
              <a:rPr sz="2200" spc="-20" dirty="0">
                <a:solidFill>
                  <a:srgbClr val="D1755B"/>
                </a:solidFill>
                <a:latin typeface="Lucida Sans"/>
                <a:cs typeface="Lucida Sans"/>
              </a:rPr>
              <a:t>frequently</a:t>
            </a:r>
            <a:r>
              <a:rPr sz="2200" spc="-400" dirty="0">
                <a:solidFill>
                  <a:srgbClr val="D1755B"/>
                </a:solidFill>
                <a:latin typeface="Lucida Sans"/>
                <a:cs typeface="Lucida Sans"/>
              </a:rPr>
              <a:t> </a:t>
            </a:r>
            <a:r>
              <a:rPr sz="2200" spc="-75" dirty="0">
                <a:solidFill>
                  <a:srgbClr val="D1755B"/>
                </a:solidFill>
                <a:latin typeface="Lucida Sans"/>
                <a:cs typeface="Lucida Sans"/>
              </a:rPr>
              <a:t>coexist</a:t>
            </a:r>
            <a:r>
              <a:rPr sz="2550" spc="-75" dirty="0">
                <a:solidFill>
                  <a:srgbClr val="D1755B"/>
                </a:solidFill>
                <a:latin typeface="Lucida Sans"/>
                <a:cs typeface="Lucida Sans"/>
              </a:rPr>
              <a:t>.</a:t>
            </a:r>
            <a:endParaRPr sz="2550" dirty="0">
              <a:latin typeface="Lucida Sans"/>
              <a:cs typeface="Lucida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5B63DD-E567-5992-D162-F9FC978EF43A}"/>
              </a:ext>
            </a:extLst>
          </p:cNvPr>
          <p:cNvSpPr txBox="1"/>
          <p:nvPr/>
        </p:nvSpPr>
        <p:spPr>
          <a:xfrm>
            <a:off x="152400" y="3577390"/>
            <a:ext cx="9601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latin typeface="Trebuchet MS" panose="020B0603020202020204" pitchFamily="34" charset="0"/>
              </a:rPr>
              <a:t>represent a continuum of brain damage produced by increasing amounts</a:t>
            </a:r>
          </a:p>
          <a:p>
            <a:r>
              <a:rPr lang="en-US" sz="2100" b="1" dirty="0">
                <a:latin typeface="Trebuchet MS" panose="020B0603020202020204" pitchFamily="34" charset="0"/>
              </a:rPr>
              <a:t>of acceleration-deceleration forces. </a:t>
            </a:r>
          </a:p>
          <a:p>
            <a:r>
              <a:rPr lang="en-US" sz="2100" b="1" dirty="0">
                <a:latin typeface="Trebuchet MS" panose="020B0603020202020204" pitchFamily="34" charset="0"/>
              </a:rPr>
              <a:t>▪ In general they have a normal CT scan but demonstrate altered</a:t>
            </a:r>
          </a:p>
          <a:p>
            <a:r>
              <a:rPr lang="en-US" sz="2100" b="1" dirty="0">
                <a:latin typeface="Trebuchet MS" panose="020B0603020202020204" pitchFamily="34" charset="0"/>
              </a:rPr>
              <a:t>sensorium or even deep coma. </a:t>
            </a:r>
          </a:p>
          <a:p>
            <a:r>
              <a:rPr lang="en-US" sz="2100" b="1" dirty="0">
                <a:latin typeface="Trebuchet MS" panose="020B0603020202020204" pitchFamily="34" charset="0"/>
              </a:rPr>
              <a:t>▪Based on the depth and duration of coma, diffuse injuries may be</a:t>
            </a:r>
            <a:r>
              <a:rPr lang="ar-JO" sz="2100" b="1" dirty="0">
                <a:latin typeface="Trebuchet MS" panose="020B0603020202020204" pitchFamily="34" charset="0"/>
              </a:rPr>
              <a:t> </a:t>
            </a:r>
            <a:r>
              <a:rPr lang="en-US" sz="2100" b="1" dirty="0">
                <a:latin typeface="Trebuchet MS" panose="020B0603020202020204" pitchFamily="34" charset="0"/>
              </a:rPr>
              <a:t>classified</a:t>
            </a:r>
            <a:r>
              <a:rPr lang="ar-JO" sz="2100" b="1" dirty="0">
                <a:latin typeface="Trebuchet MS" panose="020B0603020202020204" pitchFamily="34" charset="0"/>
              </a:rPr>
              <a:t>: </a:t>
            </a:r>
            <a:endParaRPr lang="en-US" sz="2100" b="1" dirty="0">
              <a:latin typeface="Trebuchet MS" panose="020B06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83E06-021A-0E28-BEE8-BABBEE131EA8}"/>
              </a:ext>
            </a:extLst>
          </p:cNvPr>
          <p:cNvSpPr txBox="1"/>
          <p:nvPr/>
        </p:nvSpPr>
        <p:spPr>
          <a:xfrm>
            <a:off x="1340903" y="5727798"/>
            <a:ext cx="49489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cs typeface="+mj-cs"/>
              </a:rPr>
              <a:t>-Mild concussion</a:t>
            </a:r>
          </a:p>
          <a:p>
            <a:r>
              <a:rPr lang="en-US" sz="2200" b="1" dirty="0">
                <a:cs typeface="+mj-cs"/>
              </a:rPr>
              <a:t>-Classic concussion</a:t>
            </a:r>
          </a:p>
          <a:p>
            <a:r>
              <a:rPr lang="en-US" sz="2200" b="1" dirty="0">
                <a:cs typeface="+mj-cs"/>
              </a:rPr>
              <a:t>-Diffuse axonal damage</a:t>
            </a:r>
            <a:r>
              <a:rPr lang="en-US" b="1" dirty="0"/>
              <a:t>.</a:t>
            </a:r>
            <a:endParaRPr lang="ar-JO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495165" y="3300247"/>
            <a:ext cx="624840" cy="617220"/>
          </a:xfrm>
          <a:custGeom>
            <a:avLst/>
            <a:gdLst/>
            <a:ahLst/>
            <a:cxnLst/>
            <a:rect l="l" t="t" r="r" b="b"/>
            <a:pathLst>
              <a:path w="624839" h="617220">
                <a:moveTo>
                  <a:pt x="535482" y="352920"/>
                </a:moveTo>
                <a:lnTo>
                  <a:pt x="534758" y="331330"/>
                </a:lnTo>
                <a:lnTo>
                  <a:pt x="529412" y="311010"/>
                </a:lnTo>
                <a:lnTo>
                  <a:pt x="522439" y="295770"/>
                </a:lnTo>
                <a:lnTo>
                  <a:pt x="516801" y="287870"/>
                </a:lnTo>
                <a:lnTo>
                  <a:pt x="516801" y="347840"/>
                </a:lnTo>
                <a:lnTo>
                  <a:pt x="516737" y="351650"/>
                </a:lnTo>
                <a:lnTo>
                  <a:pt x="514540" y="365620"/>
                </a:lnTo>
                <a:lnTo>
                  <a:pt x="509092" y="382130"/>
                </a:lnTo>
                <a:lnTo>
                  <a:pt x="474929" y="360540"/>
                </a:lnTo>
                <a:lnTo>
                  <a:pt x="465455" y="352920"/>
                </a:lnTo>
                <a:lnTo>
                  <a:pt x="464693" y="351650"/>
                </a:lnTo>
                <a:lnTo>
                  <a:pt x="457022" y="338950"/>
                </a:lnTo>
                <a:lnTo>
                  <a:pt x="450964" y="318630"/>
                </a:lnTo>
                <a:lnTo>
                  <a:pt x="448640" y="291960"/>
                </a:lnTo>
                <a:lnTo>
                  <a:pt x="444195" y="283070"/>
                </a:lnTo>
                <a:lnTo>
                  <a:pt x="429082" y="286880"/>
                </a:lnTo>
                <a:lnTo>
                  <a:pt x="429895" y="307200"/>
                </a:lnTo>
                <a:lnTo>
                  <a:pt x="432269" y="323710"/>
                </a:lnTo>
                <a:lnTo>
                  <a:pt x="436092" y="338950"/>
                </a:lnTo>
                <a:lnTo>
                  <a:pt x="441274" y="351650"/>
                </a:lnTo>
                <a:lnTo>
                  <a:pt x="426808" y="349110"/>
                </a:lnTo>
                <a:lnTo>
                  <a:pt x="411200" y="346570"/>
                </a:lnTo>
                <a:lnTo>
                  <a:pt x="394411" y="346570"/>
                </a:lnTo>
                <a:lnTo>
                  <a:pt x="376377" y="345300"/>
                </a:lnTo>
                <a:lnTo>
                  <a:pt x="366598" y="350380"/>
                </a:lnTo>
                <a:lnTo>
                  <a:pt x="371043" y="365620"/>
                </a:lnTo>
                <a:lnTo>
                  <a:pt x="401358" y="365620"/>
                </a:lnTo>
                <a:lnTo>
                  <a:pt x="426847" y="368160"/>
                </a:lnTo>
                <a:lnTo>
                  <a:pt x="466166" y="378320"/>
                </a:lnTo>
                <a:lnTo>
                  <a:pt x="502742" y="404990"/>
                </a:lnTo>
                <a:lnTo>
                  <a:pt x="505155" y="407530"/>
                </a:lnTo>
                <a:lnTo>
                  <a:pt x="504926" y="431660"/>
                </a:lnTo>
                <a:lnTo>
                  <a:pt x="496392" y="454520"/>
                </a:lnTo>
                <a:lnTo>
                  <a:pt x="480898" y="472300"/>
                </a:lnTo>
                <a:lnTo>
                  <a:pt x="459816" y="485000"/>
                </a:lnTo>
                <a:lnTo>
                  <a:pt x="459689" y="485000"/>
                </a:lnTo>
                <a:lnTo>
                  <a:pt x="452831" y="490080"/>
                </a:lnTo>
                <a:lnTo>
                  <a:pt x="453847" y="500240"/>
                </a:lnTo>
                <a:lnTo>
                  <a:pt x="448894" y="506590"/>
                </a:lnTo>
                <a:lnTo>
                  <a:pt x="442163" y="511670"/>
                </a:lnTo>
                <a:lnTo>
                  <a:pt x="426034" y="518020"/>
                </a:lnTo>
                <a:lnTo>
                  <a:pt x="420192" y="515480"/>
                </a:lnTo>
                <a:lnTo>
                  <a:pt x="416763" y="514210"/>
                </a:lnTo>
                <a:lnTo>
                  <a:pt x="413334" y="514210"/>
                </a:lnTo>
                <a:lnTo>
                  <a:pt x="412826" y="515480"/>
                </a:lnTo>
                <a:lnTo>
                  <a:pt x="410286" y="515480"/>
                </a:lnTo>
                <a:lnTo>
                  <a:pt x="409778" y="516750"/>
                </a:lnTo>
                <a:lnTo>
                  <a:pt x="407873" y="518020"/>
                </a:lnTo>
                <a:lnTo>
                  <a:pt x="406349" y="521830"/>
                </a:lnTo>
                <a:lnTo>
                  <a:pt x="406349" y="525640"/>
                </a:lnTo>
                <a:lnTo>
                  <a:pt x="406857" y="526910"/>
                </a:lnTo>
                <a:lnTo>
                  <a:pt x="407873" y="528180"/>
                </a:lnTo>
                <a:lnTo>
                  <a:pt x="437591" y="580250"/>
                </a:lnTo>
                <a:lnTo>
                  <a:pt x="423494" y="594220"/>
                </a:lnTo>
                <a:lnTo>
                  <a:pt x="366979" y="524370"/>
                </a:lnTo>
                <a:lnTo>
                  <a:pt x="364566" y="521830"/>
                </a:lnTo>
                <a:lnTo>
                  <a:pt x="354787" y="521830"/>
                </a:lnTo>
                <a:lnTo>
                  <a:pt x="346671" y="524370"/>
                </a:lnTo>
                <a:lnTo>
                  <a:pt x="337083" y="524370"/>
                </a:lnTo>
                <a:lnTo>
                  <a:pt x="327342" y="523100"/>
                </a:lnTo>
                <a:lnTo>
                  <a:pt x="318719" y="519290"/>
                </a:lnTo>
                <a:lnTo>
                  <a:pt x="312204" y="511670"/>
                </a:lnTo>
                <a:lnTo>
                  <a:pt x="310019" y="509130"/>
                </a:lnTo>
                <a:lnTo>
                  <a:pt x="335229" y="481190"/>
                </a:lnTo>
                <a:lnTo>
                  <a:pt x="357035" y="464680"/>
                </a:lnTo>
                <a:lnTo>
                  <a:pt x="377393" y="451980"/>
                </a:lnTo>
                <a:lnTo>
                  <a:pt x="395554" y="445630"/>
                </a:lnTo>
                <a:lnTo>
                  <a:pt x="410794" y="446900"/>
                </a:lnTo>
                <a:lnTo>
                  <a:pt x="421462" y="448170"/>
                </a:lnTo>
                <a:lnTo>
                  <a:pt x="422033" y="445630"/>
                </a:lnTo>
                <a:lnTo>
                  <a:pt x="424891" y="432930"/>
                </a:lnTo>
                <a:lnTo>
                  <a:pt x="399491" y="426580"/>
                </a:lnTo>
                <a:lnTo>
                  <a:pt x="374345" y="431660"/>
                </a:lnTo>
                <a:lnTo>
                  <a:pt x="349097" y="446900"/>
                </a:lnTo>
                <a:lnTo>
                  <a:pt x="323418" y="465950"/>
                </a:lnTo>
                <a:lnTo>
                  <a:pt x="299097" y="483730"/>
                </a:lnTo>
                <a:lnTo>
                  <a:pt x="274637" y="498970"/>
                </a:lnTo>
                <a:lnTo>
                  <a:pt x="250431" y="509130"/>
                </a:lnTo>
                <a:lnTo>
                  <a:pt x="226898" y="509130"/>
                </a:lnTo>
                <a:lnTo>
                  <a:pt x="192252" y="487540"/>
                </a:lnTo>
                <a:lnTo>
                  <a:pt x="181559" y="473570"/>
                </a:lnTo>
                <a:lnTo>
                  <a:pt x="181698" y="465950"/>
                </a:lnTo>
                <a:lnTo>
                  <a:pt x="182524" y="443090"/>
                </a:lnTo>
                <a:lnTo>
                  <a:pt x="187159" y="418960"/>
                </a:lnTo>
                <a:lnTo>
                  <a:pt x="195834" y="399910"/>
                </a:lnTo>
                <a:lnTo>
                  <a:pt x="208864" y="387210"/>
                </a:lnTo>
                <a:lnTo>
                  <a:pt x="215722" y="379590"/>
                </a:lnTo>
                <a:lnTo>
                  <a:pt x="205054" y="368160"/>
                </a:lnTo>
                <a:lnTo>
                  <a:pt x="190309" y="377050"/>
                </a:lnTo>
                <a:lnTo>
                  <a:pt x="179387" y="389750"/>
                </a:lnTo>
                <a:lnTo>
                  <a:pt x="171678" y="403720"/>
                </a:lnTo>
                <a:lnTo>
                  <a:pt x="166573" y="418960"/>
                </a:lnTo>
                <a:lnTo>
                  <a:pt x="156095" y="404990"/>
                </a:lnTo>
                <a:lnTo>
                  <a:pt x="141922" y="392290"/>
                </a:lnTo>
                <a:lnTo>
                  <a:pt x="123621" y="380860"/>
                </a:lnTo>
                <a:lnTo>
                  <a:pt x="100787" y="371970"/>
                </a:lnTo>
                <a:lnTo>
                  <a:pt x="90119" y="373240"/>
                </a:lnTo>
                <a:lnTo>
                  <a:pt x="89611" y="388480"/>
                </a:lnTo>
                <a:lnTo>
                  <a:pt x="120256" y="401180"/>
                </a:lnTo>
                <a:lnTo>
                  <a:pt x="142227" y="418960"/>
                </a:lnTo>
                <a:lnTo>
                  <a:pt x="156044" y="441820"/>
                </a:lnTo>
                <a:lnTo>
                  <a:pt x="162255" y="468490"/>
                </a:lnTo>
                <a:lnTo>
                  <a:pt x="162255" y="471030"/>
                </a:lnTo>
                <a:lnTo>
                  <a:pt x="151142" y="481190"/>
                </a:lnTo>
                <a:lnTo>
                  <a:pt x="136588" y="486270"/>
                </a:lnTo>
                <a:lnTo>
                  <a:pt x="120484" y="487540"/>
                </a:lnTo>
                <a:lnTo>
                  <a:pt x="104724" y="486270"/>
                </a:lnTo>
                <a:lnTo>
                  <a:pt x="92544" y="482460"/>
                </a:lnTo>
                <a:lnTo>
                  <a:pt x="81292" y="476110"/>
                </a:lnTo>
                <a:lnTo>
                  <a:pt x="72618" y="468490"/>
                </a:lnTo>
                <a:lnTo>
                  <a:pt x="68148" y="457060"/>
                </a:lnTo>
                <a:lnTo>
                  <a:pt x="64719" y="450710"/>
                </a:lnTo>
                <a:lnTo>
                  <a:pt x="29616" y="427850"/>
                </a:lnTo>
                <a:lnTo>
                  <a:pt x="18884" y="384670"/>
                </a:lnTo>
                <a:lnTo>
                  <a:pt x="22021" y="369430"/>
                </a:lnTo>
                <a:lnTo>
                  <a:pt x="28651" y="355460"/>
                </a:lnTo>
                <a:lnTo>
                  <a:pt x="30556" y="350380"/>
                </a:lnTo>
                <a:lnTo>
                  <a:pt x="34950" y="307200"/>
                </a:lnTo>
                <a:lnTo>
                  <a:pt x="61239" y="279260"/>
                </a:lnTo>
                <a:lnTo>
                  <a:pt x="87579" y="270370"/>
                </a:lnTo>
                <a:lnTo>
                  <a:pt x="94945" y="266560"/>
                </a:lnTo>
                <a:lnTo>
                  <a:pt x="115608" y="231000"/>
                </a:lnTo>
                <a:lnTo>
                  <a:pt x="150190" y="214490"/>
                </a:lnTo>
                <a:lnTo>
                  <a:pt x="162661" y="214490"/>
                </a:lnTo>
                <a:lnTo>
                  <a:pt x="174955" y="215760"/>
                </a:lnTo>
                <a:lnTo>
                  <a:pt x="185242" y="214490"/>
                </a:lnTo>
                <a:lnTo>
                  <a:pt x="193078" y="199250"/>
                </a:lnTo>
                <a:lnTo>
                  <a:pt x="197281" y="195440"/>
                </a:lnTo>
                <a:lnTo>
                  <a:pt x="205689" y="187820"/>
                </a:lnTo>
                <a:lnTo>
                  <a:pt x="222211" y="178930"/>
                </a:lnTo>
                <a:lnTo>
                  <a:pt x="241757" y="175120"/>
                </a:lnTo>
                <a:lnTo>
                  <a:pt x="257340" y="173850"/>
                </a:lnTo>
                <a:lnTo>
                  <a:pt x="271653" y="175120"/>
                </a:lnTo>
                <a:lnTo>
                  <a:pt x="284314" y="178930"/>
                </a:lnTo>
                <a:lnTo>
                  <a:pt x="294970" y="185280"/>
                </a:lnTo>
                <a:lnTo>
                  <a:pt x="267157" y="206870"/>
                </a:lnTo>
                <a:lnTo>
                  <a:pt x="256921" y="217030"/>
                </a:lnTo>
                <a:lnTo>
                  <a:pt x="246608" y="223380"/>
                </a:lnTo>
                <a:lnTo>
                  <a:pt x="235115" y="228460"/>
                </a:lnTo>
                <a:lnTo>
                  <a:pt x="221310" y="229730"/>
                </a:lnTo>
                <a:lnTo>
                  <a:pt x="211023" y="233540"/>
                </a:lnTo>
                <a:lnTo>
                  <a:pt x="214960" y="248780"/>
                </a:lnTo>
                <a:lnTo>
                  <a:pt x="232270" y="248780"/>
                </a:lnTo>
                <a:lnTo>
                  <a:pt x="239750" y="247510"/>
                </a:lnTo>
                <a:lnTo>
                  <a:pt x="246443" y="244970"/>
                </a:lnTo>
                <a:lnTo>
                  <a:pt x="252552" y="242430"/>
                </a:lnTo>
                <a:lnTo>
                  <a:pt x="250736" y="253860"/>
                </a:lnTo>
                <a:lnTo>
                  <a:pt x="250355" y="261480"/>
                </a:lnTo>
                <a:lnTo>
                  <a:pt x="250405" y="275450"/>
                </a:lnTo>
                <a:lnTo>
                  <a:pt x="251028" y="285610"/>
                </a:lnTo>
                <a:lnTo>
                  <a:pt x="252552" y="303390"/>
                </a:lnTo>
                <a:lnTo>
                  <a:pt x="247218" y="309740"/>
                </a:lnTo>
                <a:lnTo>
                  <a:pt x="247726" y="316090"/>
                </a:lnTo>
                <a:lnTo>
                  <a:pt x="251536" y="319900"/>
                </a:lnTo>
                <a:lnTo>
                  <a:pt x="255473" y="321170"/>
                </a:lnTo>
                <a:lnTo>
                  <a:pt x="263220" y="321170"/>
                </a:lnTo>
                <a:lnTo>
                  <a:pt x="268401" y="312280"/>
                </a:lnTo>
                <a:lnTo>
                  <a:pt x="270713" y="303390"/>
                </a:lnTo>
                <a:lnTo>
                  <a:pt x="271119" y="294500"/>
                </a:lnTo>
                <a:lnTo>
                  <a:pt x="269303" y="261480"/>
                </a:lnTo>
                <a:lnTo>
                  <a:pt x="272465" y="242430"/>
                </a:lnTo>
                <a:lnTo>
                  <a:pt x="273088" y="238620"/>
                </a:lnTo>
                <a:lnTo>
                  <a:pt x="286842" y="217030"/>
                </a:lnTo>
                <a:lnTo>
                  <a:pt x="315417" y="197980"/>
                </a:lnTo>
                <a:lnTo>
                  <a:pt x="315925" y="197980"/>
                </a:lnTo>
                <a:lnTo>
                  <a:pt x="337375" y="190360"/>
                </a:lnTo>
                <a:lnTo>
                  <a:pt x="388099" y="192900"/>
                </a:lnTo>
                <a:lnTo>
                  <a:pt x="437121" y="217030"/>
                </a:lnTo>
                <a:lnTo>
                  <a:pt x="466877" y="253860"/>
                </a:lnTo>
                <a:lnTo>
                  <a:pt x="472516" y="274180"/>
                </a:lnTo>
                <a:lnTo>
                  <a:pt x="475437" y="280530"/>
                </a:lnTo>
                <a:lnTo>
                  <a:pt x="505942" y="304660"/>
                </a:lnTo>
                <a:lnTo>
                  <a:pt x="516801" y="347840"/>
                </a:lnTo>
                <a:lnTo>
                  <a:pt x="516801" y="287870"/>
                </a:lnTo>
                <a:lnTo>
                  <a:pt x="513384" y="283070"/>
                </a:lnTo>
                <a:lnTo>
                  <a:pt x="502602" y="272910"/>
                </a:lnTo>
                <a:lnTo>
                  <a:pt x="490423" y="266560"/>
                </a:lnTo>
                <a:lnTo>
                  <a:pt x="482574" y="242430"/>
                </a:lnTo>
                <a:lnTo>
                  <a:pt x="448017" y="201790"/>
                </a:lnTo>
                <a:lnTo>
                  <a:pt x="400418" y="176390"/>
                </a:lnTo>
                <a:lnTo>
                  <a:pt x="394081" y="173850"/>
                </a:lnTo>
                <a:lnTo>
                  <a:pt x="365671" y="168770"/>
                </a:lnTo>
                <a:lnTo>
                  <a:pt x="338556" y="170040"/>
                </a:lnTo>
                <a:lnTo>
                  <a:pt x="313893" y="176390"/>
                </a:lnTo>
                <a:lnTo>
                  <a:pt x="310743" y="173850"/>
                </a:lnTo>
                <a:lnTo>
                  <a:pt x="299732" y="164960"/>
                </a:lnTo>
                <a:lnTo>
                  <a:pt x="281978" y="157340"/>
                </a:lnTo>
                <a:lnTo>
                  <a:pt x="261416" y="154800"/>
                </a:lnTo>
                <a:lnTo>
                  <a:pt x="238836" y="154800"/>
                </a:lnTo>
                <a:lnTo>
                  <a:pt x="216712" y="159880"/>
                </a:lnTo>
                <a:lnTo>
                  <a:pt x="197561" y="168770"/>
                </a:lnTo>
                <a:lnTo>
                  <a:pt x="182219" y="181470"/>
                </a:lnTo>
                <a:lnTo>
                  <a:pt x="171526" y="195440"/>
                </a:lnTo>
                <a:lnTo>
                  <a:pt x="157480" y="194170"/>
                </a:lnTo>
                <a:lnTo>
                  <a:pt x="116408" y="206870"/>
                </a:lnTo>
                <a:lnTo>
                  <a:pt x="84912" y="237350"/>
                </a:lnTo>
                <a:lnTo>
                  <a:pt x="78816" y="251320"/>
                </a:lnTo>
                <a:lnTo>
                  <a:pt x="63093" y="256400"/>
                </a:lnTo>
                <a:lnTo>
                  <a:pt x="24714" y="286880"/>
                </a:lnTo>
                <a:lnTo>
                  <a:pt x="9588" y="331330"/>
                </a:lnTo>
                <a:lnTo>
                  <a:pt x="10617" y="347840"/>
                </a:lnTo>
                <a:lnTo>
                  <a:pt x="3136" y="364350"/>
                </a:lnTo>
                <a:lnTo>
                  <a:pt x="0" y="382130"/>
                </a:lnTo>
                <a:lnTo>
                  <a:pt x="127" y="391020"/>
                </a:lnTo>
                <a:lnTo>
                  <a:pt x="635" y="402450"/>
                </a:lnTo>
                <a:lnTo>
                  <a:pt x="23634" y="449440"/>
                </a:lnTo>
                <a:lnTo>
                  <a:pt x="50622" y="465950"/>
                </a:lnTo>
                <a:lnTo>
                  <a:pt x="57302" y="478650"/>
                </a:lnTo>
                <a:lnTo>
                  <a:pt x="68249" y="490080"/>
                </a:lnTo>
                <a:lnTo>
                  <a:pt x="82943" y="498970"/>
                </a:lnTo>
                <a:lnTo>
                  <a:pt x="100914" y="504050"/>
                </a:lnTo>
                <a:lnTo>
                  <a:pt x="119214" y="506590"/>
                </a:lnTo>
                <a:lnTo>
                  <a:pt x="138099" y="505320"/>
                </a:lnTo>
                <a:lnTo>
                  <a:pt x="156070" y="500240"/>
                </a:lnTo>
                <a:lnTo>
                  <a:pt x="171653" y="491350"/>
                </a:lnTo>
                <a:lnTo>
                  <a:pt x="183730" y="505320"/>
                </a:lnTo>
                <a:lnTo>
                  <a:pt x="196532" y="516750"/>
                </a:lnTo>
                <a:lnTo>
                  <a:pt x="210070" y="524370"/>
                </a:lnTo>
                <a:lnTo>
                  <a:pt x="224358" y="528180"/>
                </a:lnTo>
                <a:lnTo>
                  <a:pt x="241427" y="529450"/>
                </a:lnTo>
                <a:lnTo>
                  <a:pt x="258343" y="525640"/>
                </a:lnTo>
                <a:lnTo>
                  <a:pt x="275094" y="520560"/>
                </a:lnTo>
                <a:lnTo>
                  <a:pt x="291668" y="511670"/>
                </a:lnTo>
                <a:lnTo>
                  <a:pt x="294106" y="518020"/>
                </a:lnTo>
                <a:lnTo>
                  <a:pt x="297789" y="524370"/>
                </a:lnTo>
                <a:lnTo>
                  <a:pt x="302666" y="530720"/>
                </a:lnTo>
                <a:lnTo>
                  <a:pt x="308686" y="534530"/>
                </a:lnTo>
                <a:lnTo>
                  <a:pt x="316039" y="539610"/>
                </a:lnTo>
                <a:lnTo>
                  <a:pt x="323989" y="542150"/>
                </a:lnTo>
                <a:lnTo>
                  <a:pt x="332219" y="543420"/>
                </a:lnTo>
                <a:lnTo>
                  <a:pt x="351104" y="543420"/>
                </a:lnTo>
                <a:lnTo>
                  <a:pt x="414985" y="614540"/>
                </a:lnTo>
                <a:lnTo>
                  <a:pt x="416890" y="615810"/>
                </a:lnTo>
                <a:lnTo>
                  <a:pt x="419430" y="617080"/>
                </a:lnTo>
                <a:lnTo>
                  <a:pt x="427685" y="617080"/>
                </a:lnTo>
                <a:lnTo>
                  <a:pt x="450240" y="594220"/>
                </a:lnTo>
                <a:lnTo>
                  <a:pt x="456514" y="587870"/>
                </a:lnTo>
                <a:lnTo>
                  <a:pt x="459435" y="585330"/>
                </a:lnTo>
                <a:lnTo>
                  <a:pt x="460451" y="580250"/>
                </a:lnTo>
                <a:lnTo>
                  <a:pt x="458038" y="576440"/>
                </a:lnTo>
                <a:lnTo>
                  <a:pt x="433781" y="535800"/>
                </a:lnTo>
                <a:lnTo>
                  <a:pt x="469976" y="507860"/>
                </a:lnTo>
                <a:lnTo>
                  <a:pt x="472389" y="500240"/>
                </a:lnTo>
                <a:lnTo>
                  <a:pt x="498906" y="482460"/>
                </a:lnTo>
                <a:lnTo>
                  <a:pt x="517359" y="457060"/>
                </a:lnTo>
                <a:lnTo>
                  <a:pt x="526122" y="425310"/>
                </a:lnTo>
                <a:lnTo>
                  <a:pt x="523570" y="393560"/>
                </a:lnTo>
                <a:lnTo>
                  <a:pt x="528459" y="382130"/>
                </a:lnTo>
                <a:lnTo>
                  <a:pt x="531710" y="374510"/>
                </a:lnTo>
                <a:lnTo>
                  <a:pt x="535482" y="352920"/>
                </a:lnTo>
                <a:close/>
              </a:path>
              <a:path w="624839" h="617220">
                <a:moveTo>
                  <a:pt x="624535" y="191516"/>
                </a:moveTo>
                <a:lnTo>
                  <a:pt x="624027" y="187706"/>
                </a:lnTo>
                <a:lnTo>
                  <a:pt x="621106" y="180975"/>
                </a:lnTo>
                <a:lnTo>
                  <a:pt x="562559" y="158750"/>
                </a:lnTo>
                <a:lnTo>
                  <a:pt x="588352" y="113284"/>
                </a:lnTo>
                <a:lnTo>
                  <a:pt x="591388" y="107950"/>
                </a:lnTo>
                <a:lnTo>
                  <a:pt x="593293" y="105029"/>
                </a:lnTo>
                <a:lnTo>
                  <a:pt x="592912" y="101219"/>
                </a:lnTo>
                <a:lnTo>
                  <a:pt x="590880" y="97790"/>
                </a:lnTo>
                <a:lnTo>
                  <a:pt x="585546" y="92964"/>
                </a:lnTo>
                <a:lnTo>
                  <a:pt x="523570" y="97790"/>
                </a:lnTo>
                <a:lnTo>
                  <a:pt x="526046" y="55753"/>
                </a:lnTo>
                <a:lnTo>
                  <a:pt x="526999" y="39751"/>
                </a:lnTo>
                <a:lnTo>
                  <a:pt x="526999" y="36322"/>
                </a:lnTo>
                <a:lnTo>
                  <a:pt x="525475" y="33020"/>
                </a:lnTo>
                <a:lnTo>
                  <a:pt x="522554" y="31115"/>
                </a:lnTo>
                <a:lnTo>
                  <a:pt x="515696" y="29210"/>
                </a:lnTo>
                <a:lnTo>
                  <a:pt x="461594" y="60198"/>
                </a:lnTo>
                <a:lnTo>
                  <a:pt x="449503" y="29591"/>
                </a:lnTo>
                <a:lnTo>
                  <a:pt x="440131" y="5842"/>
                </a:lnTo>
                <a:lnTo>
                  <a:pt x="438607" y="2413"/>
                </a:lnTo>
                <a:lnTo>
                  <a:pt x="435686" y="0"/>
                </a:lnTo>
                <a:lnTo>
                  <a:pt x="432384" y="0"/>
                </a:lnTo>
                <a:lnTo>
                  <a:pt x="432384" y="127"/>
                </a:lnTo>
                <a:lnTo>
                  <a:pt x="425018" y="1524"/>
                </a:lnTo>
                <a:lnTo>
                  <a:pt x="389966" y="52705"/>
                </a:lnTo>
                <a:lnTo>
                  <a:pt x="375577" y="39751"/>
                </a:lnTo>
                <a:lnTo>
                  <a:pt x="346532" y="13589"/>
                </a:lnTo>
                <a:lnTo>
                  <a:pt x="344881" y="11938"/>
                </a:lnTo>
                <a:lnTo>
                  <a:pt x="342468" y="11176"/>
                </a:lnTo>
                <a:lnTo>
                  <a:pt x="338912" y="11176"/>
                </a:lnTo>
                <a:lnTo>
                  <a:pt x="337769" y="11303"/>
                </a:lnTo>
                <a:lnTo>
                  <a:pt x="336753" y="11684"/>
                </a:lnTo>
                <a:lnTo>
                  <a:pt x="330911" y="16002"/>
                </a:lnTo>
                <a:lnTo>
                  <a:pt x="321640" y="76962"/>
                </a:lnTo>
                <a:lnTo>
                  <a:pt x="264617" y="60325"/>
                </a:lnTo>
                <a:lnTo>
                  <a:pt x="263728" y="60198"/>
                </a:lnTo>
                <a:lnTo>
                  <a:pt x="260172" y="60198"/>
                </a:lnTo>
                <a:lnTo>
                  <a:pt x="257632" y="61214"/>
                </a:lnTo>
                <a:lnTo>
                  <a:pt x="255854" y="62992"/>
                </a:lnTo>
                <a:lnTo>
                  <a:pt x="252425" y="69215"/>
                </a:lnTo>
                <a:lnTo>
                  <a:pt x="273380" y="137414"/>
                </a:lnTo>
                <a:lnTo>
                  <a:pt x="279730" y="138430"/>
                </a:lnTo>
                <a:lnTo>
                  <a:pt x="291414" y="141224"/>
                </a:lnTo>
                <a:lnTo>
                  <a:pt x="293319" y="135890"/>
                </a:lnTo>
                <a:lnTo>
                  <a:pt x="277190" y="83693"/>
                </a:lnTo>
                <a:lnTo>
                  <a:pt x="326466" y="98171"/>
                </a:lnTo>
                <a:lnTo>
                  <a:pt x="327482" y="98552"/>
                </a:lnTo>
                <a:lnTo>
                  <a:pt x="328498" y="98679"/>
                </a:lnTo>
                <a:lnTo>
                  <a:pt x="331292" y="98679"/>
                </a:lnTo>
                <a:lnTo>
                  <a:pt x="332943" y="98171"/>
                </a:lnTo>
                <a:lnTo>
                  <a:pt x="334213" y="97155"/>
                </a:lnTo>
                <a:lnTo>
                  <a:pt x="338150" y="93345"/>
                </a:lnTo>
                <a:lnTo>
                  <a:pt x="339636" y="83693"/>
                </a:lnTo>
                <a:lnTo>
                  <a:pt x="340677" y="76962"/>
                </a:lnTo>
                <a:lnTo>
                  <a:pt x="346405" y="39751"/>
                </a:lnTo>
                <a:lnTo>
                  <a:pt x="384505" y="74041"/>
                </a:lnTo>
                <a:lnTo>
                  <a:pt x="386156" y="75692"/>
                </a:lnTo>
                <a:lnTo>
                  <a:pt x="388442" y="76581"/>
                </a:lnTo>
                <a:lnTo>
                  <a:pt x="391871" y="76581"/>
                </a:lnTo>
                <a:lnTo>
                  <a:pt x="392379" y="76454"/>
                </a:lnTo>
                <a:lnTo>
                  <a:pt x="397713" y="74549"/>
                </a:lnTo>
                <a:lnTo>
                  <a:pt x="412648" y="52705"/>
                </a:lnTo>
                <a:lnTo>
                  <a:pt x="428447" y="29591"/>
                </a:lnTo>
                <a:lnTo>
                  <a:pt x="447789" y="76454"/>
                </a:lnTo>
                <a:lnTo>
                  <a:pt x="449021" y="79375"/>
                </a:lnTo>
                <a:lnTo>
                  <a:pt x="451434" y="81788"/>
                </a:lnTo>
                <a:lnTo>
                  <a:pt x="453847" y="82296"/>
                </a:lnTo>
                <a:lnTo>
                  <a:pt x="459181" y="82804"/>
                </a:lnTo>
                <a:lnTo>
                  <a:pt x="498652" y="60198"/>
                </a:lnTo>
                <a:lnTo>
                  <a:pt x="506425" y="55753"/>
                </a:lnTo>
                <a:lnTo>
                  <a:pt x="502996" y="106934"/>
                </a:lnTo>
                <a:lnTo>
                  <a:pt x="502996" y="109855"/>
                </a:lnTo>
                <a:lnTo>
                  <a:pt x="504012" y="112268"/>
                </a:lnTo>
                <a:lnTo>
                  <a:pt x="505917" y="114173"/>
                </a:lnTo>
                <a:lnTo>
                  <a:pt x="510743" y="117094"/>
                </a:lnTo>
                <a:lnTo>
                  <a:pt x="564845" y="113284"/>
                </a:lnTo>
                <a:lnTo>
                  <a:pt x="539445" y="157734"/>
                </a:lnTo>
                <a:lnTo>
                  <a:pt x="537921" y="160147"/>
                </a:lnTo>
                <a:lnTo>
                  <a:pt x="537921" y="163068"/>
                </a:lnTo>
                <a:lnTo>
                  <a:pt x="538937" y="165989"/>
                </a:lnTo>
                <a:lnTo>
                  <a:pt x="541858" y="170815"/>
                </a:lnTo>
                <a:lnTo>
                  <a:pt x="592785" y="190500"/>
                </a:lnTo>
                <a:lnTo>
                  <a:pt x="550367" y="219951"/>
                </a:lnTo>
                <a:lnTo>
                  <a:pt x="547954" y="221348"/>
                </a:lnTo>
                <a:lnTo>
                  <a:pt x="546430" y="224269"/>
                </a:lnTo>
                <a:lnTo>
                  <a:pt x="546430" y="226682"/>
                </a:lnTo>
                <a:lnTo>
                  <a:pt x="546938" y="232016"/>
                </a:lnTo>
                <a:lnTo>
                  <a:pt x="584022" y="272148"/>
                </a:lnTo>
                <a:lnTo>
                  <a:pt x="535254" y="280403"/>
                </a:lnTo>
                <a:lnTo>
                  <a:pt x="539191" y="285737"/>
                </a:lnTo>
                <a:lnTo>
                  <a:pt x="542620" y="291960"/>
                </a:lnTo>
                <a:lnTo>
                  <a:pt x="545541" y="298310"/>
                </a:lnTo>
                <a:lnTo>
                  <a:pt x="605993" y="288658"/>
                </a:lnTo>
                <a:lnTo>
                  <a:pt x="609422" y="288150"/>
                </a:lnTo>
                <a:lnTo>
                  <a:pt x="612343" y="285737"/>
                </a:lnTo>
                <a:lnTo>
                  <a:pt x="613740" y="282435"/>
                </a:lnTo>
                <a:lnTo>
                  <a:pt x="614248" y="275196"/>
                </a:lnTo>
                <a:lnTo>
                  <a:pt x="571830" y="230238"/>
                </a:lnTo>
                <a:lnTo>
                  <a:pt x="620090" y="196837"/>
                </a:lnTo>
                <a:lnTo>
                  <a:pt x="623011" y="194945"/>
                </a:lnTo>
                <a:lnTo>
                  <a:pt x="624535" y="191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 descr="A brain with a red circle&#10;&#10;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2153" y="942565"/>
            <a:ext cx="1019174" cy="90663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7559" y="876508"/>
            <a:ext cx="4036695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b="1" spc="60" dirty="0">
                <a:solidFill>
                  <a:srgbClr val="F55454"/>
                </a:solidFill>
              </a:rPr>
              <a:t>Focal </a:t>
            </a:r>
            <a:r>
              <a:rPr sz="3600" b="1" spc="120" dirty="0">
                <a:solidFill>
                  <a:srgbClr val="F55454"/>
                </a:solidFill>
              </a:rPr>
              <a:t>brain</a:t>
            </a:r>
            <a:r>
              <a:rPr sz="3600" b="1" spc="-245" dirty="0">
                <a:solidFill>
                  <a:srgbClr val="F55454"/>
                </a:solidFill>
              </a:rPr>
              <a:t> </a:t>
            </a:r>
            <a:r>
              <a:rPr sz="3600" b="1" spc="30" dirty="0">
                <a:solidFill>
                  <a:srgbClr val="F55454"/>
                </a:solidFill>
              </a:rPr>
              <a:t>injury:</a:t>
            </a:r>
            <a:endParaRPr sz="3600" b="1" dirty="0"/>
          </a:p>
        </p:txBody>
      </p:sp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27650B29-911C-6577-DF56-5E162402A7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499006"/>
              </p:ext>
            </p:extLst>
          </p:nvPr>
        </p:nvGraphicFramePr>
        <p:xfrm>
          <a:off x="24772" y="2107236"/>
          <a:ext cx="9606608" cy="3276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2BF497F-10EE-CDC7-F96A-B0153A0B4A4A}"/>
              </a:ext>
            </a:extLst>
          </p:cNvPr>
          <p:cNvSpPr txBox="1"/>
          <p:nvPr/>
        </p:nvSpPr>
        <p:spPr>
          <a:xfrm>
            <a:off x="186340" y="5641878"/>
            <a:ext cx="8915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What are the most common arteries involved in intracranial hemorrhage ?</a:t>
            </a:r>
          </a:p>
          <a:p>
            <a:r>
              <a:rPr lang="en-US" sz="2200" b="1" dirty="0"/>
              <a:t>The middle meningeal artery Underlying the temporoparietal region</a:t>
            </a:r>
          </a:p>
          <a:p>
            <a:r>
              <a:rPr lang="en-US" sz="2200" b="1" dirty="0"/>
              <a:t>of the skull.</a:t>
            </a:r>
            <a:endParaRPr lang="ar-JO" sz="2200" b="1" dirty="0"/>
          </a:p>
          <a:p>
            <a:endParaRPr lang="ar-JO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11" y="4313577"/>
            <a:ext cx="2657474" cy="4095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325" y="1100294"/>
            <a:ext cx="85750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04" dirty="0">
                <a:solidFill>
                  <a:srgbClr val="002060"/>
                </a:solidFill>
              </a:rPr>
              <a:t>Intra- </a:t>
            </a:r>
            <a:r>
              <a:rPr sz="4400" spc="225" dirty="0">
                <a:solidFill>
                  <a:srgbClr val="002060"/>
                </a:solidFill>
              </a:rPr>
              <a:t>Cranial</a:t>
            </a:r>
            <a:r>
              <a:rPr sz="4400" spc="-440" dirty="0">
                <a:solidFill>
                  <a:srgbClr val="002060"/>
                </a:solidFill>
              </a:rPr>
              <a:t> </a:t>
            </a:r>
            <a:r>
              <a:rPr sz="4400" spc="305" dirty="0">
                <a:solidFill>
                  <a:srgbClr val="002060"/>
                </a:solidFill>
              </a:rPr>
              <a:t>Haemorrhage</a:t>
            </a:r>
            <a:endParaRPr sz="4400" dirty="0">
              <a:solidFill>
                <a:srgbClr val="00206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293" y="2313361"/>
            <a:ext cx="9608820" cy="335001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67640" marR="840105">
              <a:lnSpc>
                <a:spcPts val="3829"/>
              </a:lnSpc>
              <a:spcBef>
                <a:spcPts val="229"/>
              </a:spcBef>
            </a:pPr>
            <a:r>
              <a:rPr sz="2800" b="1" spc="200" dirty="0">
                <a:latin typeface="Trebuchet MS"/>
                <a:cs typeface="Trebuchet MS"/>
              </a:rPr>
              <a:t>Broad</a:t>
            </a:r>
            <a:r>
              <a:rPr sz="2800" b="1" spc="-80" dirty="0">
                <a:latin typeface="Trebuchet MS"/>
                <a:cs typeface="Trebuchet MS"/>
              </a:rPr>
              <a:t> </a:t>
            </a:r>
            <a:r>
              <a:rPr sz="2800" b="1" spc="180" dirty="0">
                <a:latin typeface="Trebuchet MS"/>
                <a:cs typeface="Trebuchet MS"/>
              </a:rPr>
              <a:t>term</a:t>
            </a:r>
            <a:r>
              <a:rPr sz="2800" b="1" spc="-75" dirty="0">
                <a:latin typeface="Trebuchet MS"/>
                <a:cs typeface="Trebuchet MS"/>
              </a:rPr>
              <a:t> </a:t>
            </a:r>
            <a:r>
              <a:rPr sz="2800" b="1" spc="130" dirty="0">
                <a:latin typeface="Trebuchet MS"/>
                <a:cs typeface="Trebuchet MS"/>
              </a:rPr>
              <a:t>describes</a:t>
            </a:r>
            <a:r>
              <a:rPr sz="2800" b="1" spc="-75" dirty="0">
                <a:latin typeface="Trebuchet MS"/>
                <a:cs typeface="Trebuchet MS"/>
              </a:rPr>
              <a:t> </a:t>
            </a:r>
            <a:r>
              <a:rPr sz="2800" b="1" spc="200" dirty="0">
                <a:latin typeface="Trebuchet MS"/>
                <a:cs typeface="Trebuchet MS"/>
              </a:rPr>
              <a:t>any</a:t>
            </a:r>
            <a:r>
              <a:rPr sz="2800" b="1" spc="-75" dirty="0">
                <a:latin typeface="Trebuchet MS"/>
                <a:cs typeface="Trebuchet MS"/>
              </a:rPr>
              <a:t> </a:t>
            </a:r>
            <a:r>
              <a:rPr sz="2800" b="1" spc="135" dirty="0">
                <a:latin typeface="Trebuchet MS"/>
                <a:cs typeface="Trebuchet MS"/>
              </a:rPr>
              <a:t>bleeding</a:t>
            </a:r>
            <a:r>
              <a:rPr sz="2800" b="1" spc="-75" dirty="0">
                <a:latin typeface="Trebuchet MS"/>
                <a:cs typeface="Trebuchet MS"/>
              </a:rPr>
              <a:t> </a:t>
            </a:r>
            <a:r>
              <a:rPr sz="2800" b="1" spc="155" dirty="0">
                <a:latin typeface="Trebuchet MS"/>
                <a:cs typeface="Trebuchet MS"/>
              </a:rPr>
              <a:t>within  </a:t>
            </a:r>
            <a:r>
              <a:rPr sz="2800" b="1" spc="140" dirty="0">
                <a:latin typeface="Trebuchet MS"/>
                <a:cs typeface="Trebuchet MS"/>
              </a:rPr>
              <a:t>the</a:t>
            </a:r>
            <a:r>
              <a:rPr sz="2800" b="1" spc="-80" dirty="0">
                <a:latin typeface="Trebuchet MS"/>
                <a:cs typeface="Trebuchet MS"/>
              </a:rPr>
              <a:t> </a:t>
            </a:r>
            <a:r>
              <a:rPr sz="2800" b="1" spc="165" dirty="0">
                <a:latin typeface="Trebuchet MS"/>
                <a:cs typeface="Trebuchet MS"/>
              </a:rPr>
              <a:t>skull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000" dirty="0">
              <a:latin typeface="Trebuchet MS"/>
              <a:cs typeface="Trebuchet MS"/>
            </a:endParaRPr>
          </a:p>
          <a:p>
            <a:pPr marL="12700" marR="5080" algn="just">
              <a:lnSpc>
                <a:spcPts val="3829"/>
              </a:lnSpc>
            </a:pPr>
            <a:r>
              <a:rPr sz="2800" b="1" spc="250" dirty="0">
                <a:solidFill>
                  <a:srgbClr val="FFFAF0"/>
                </a:solidFill>
                <a:highlight>
                  <a:srgbClr val="008080"/>
                </a:highlight>
                <a:latin typeface="Trebuchet MS"/>
                <a:cs typeface="Trebuchet MS"/>
              </a:rPr>
              <a:t>Hematoma</a:t>
            </a:r>
            <a:r>
              <a:rPr sz="2800" b="1" spc="65" dirty="0">
                <a:solidFill>
                  <a:srgbClr val="FFFAF0"/>
                </a:solidFill>
                <a:latin typeface="Trebuchet MS"/>
                <a:cs typeface="Trebuchet MS"/>
              </a:rPr>
              <a:t> </a:t>
            </a:r>
            <a:r>
              <a:rPr lang="en-US" sz="2800" b="1" spc="65" dirty="0">
                <a:solidFill>
                  <a:srgbClr val="FFFAF0"/>
                </a:solidFill>
                <a:latin typeface="Trebuchet MS"/>
                <a:cs typeface="Trebuchet MS"/>
              </a:rPr>
              <a:t> </a:t>
            </a:r>
            <a:r>
              <a:rPr sz="2800" b="1" spc="200" dirty="0">
                <a:latin typeface="Trebuchet MS"/>
                <a:cs typeface="Trebuchet MS"/>
              </a:rPr>
              <a:t>Is</a:t>
            </a:r>
            <a:r>
              <a:rPr sz="2800" b="1" spc="70" dirty="0">
                <a:latin typeface="Trebuchet MS"/>
                <a:cs typeface="Trebuchet MS"/>
              </a:rPr>
              <a:t> </a:t>
            </a:r>
            <a:r>
              <a:rPr sz="2800" b="1" spc="225" dirty="0">
                <a:latin typeface="Trebuchet MS"/>
                <a:cs typeface="Trebuchet MS"/>
              </a:rPr>
              <a:t>a</a:t>
            </a:r>
            <a:r>
              <a:rPr sz="2800" b="1" spc="65" dirty="0">
                <a:latin typeface="Trebuchet MS"/>
                <a:cs typeface="Trebuchet MS"/>
              </a:rPr>
              <a:t> </a:t>
            </a:r>
            <a:r>
              <a:rPr sz="2800" b="1" spc="280" dirty="0">
                <a:latin typeface="Trebuchet MS"/>
                <a:cs typeface="Trebuchet MS"/>
              </a:rPr>
              <a:t>mass</a:t>
            </a:r>
            <a:r>
              <a:rPr sz="2800" b="1" spc="70" dirty="0">
                <a:latin typeface="Trebuchet MS"/>
                <a:cs typeface="Trebuchet MS"/>
              </a:rPr>
              <a:t> </a:t>
            </a:r>
            <a:r>
              <a:rPr sz="2800" b="1" spc="125" dirty="0">
                <a:latin typeface="Trebuchet MS"/>
                <a:cs typeface="Trebuchet MS"/>
              </a:rPr>
              <a:t>of</a:t>
            </a:r>
            <a:r>
              <a:rPr sz="2800" b="1" spc="70" dirty="0">
                <a:latin typeface="Trebuchet MS"/>
                <a:cs typeface="Trebuchet MS"/>
              </a:rPr>
              <a:t> </a:t>
            </a:r>
            <a:r>
              <a:rPr sz="2800" b="1" spc="114" dirty="0">
                <a:latin typeface="Trebuchet MS"/>
                <a:cs typeface="Trebuchet MS"/>
              </a:rPr>
              <a:t>clotted</a:t>
            </a:r>
            <a:r>
              <a:rPr sz="2800" b="1" spc="65" dirty="0">
                <a:latin typeface="Trebuchet MS"/>
                <a:cs typeface="Trebuchet MS"/>
              </a:rPr>
              <a:t> </a:t>
            </a:r>
            <a:r>
              <a:rPr sz="2800" b="1" spc="160" dirty="0">
                <a:latin typeface="Trebuchet MS"/>
                <a:cs typeface="Trebuchet MS"/>
              </a:rPr>
              <a:t>blood</a:t>
            </a:r>
            <a:r>
              <a:rPr sz="2800" b="1" spc="70" dirty="0">
                <a:latin typeface="Trebuchet MS"/>
                <a:cs typeface="Trebuchet MS"/>
              </a:rPr>
              <a:t> </a:t>
            </a:r>
            <a:r>
              <a:rPr sz="2800" b="1" spc="155" dirty="0">
                <a:latin typeface="Trebuchet MS"/>
                <a:cs typeface="Trebuchet MS"/>
              </a:rPr>
              <a:t>within</a:t>
            </a:r>
            <a:r>
              <a:rPr sz="2800" b="1" spc="70" dirty="0">
                <a:latin typeface="Trebuchet MS"/>
                <a:cs typeface="Trebuchet MS"/>
              </a:rPr>
              <a:t> </a:t>
            </a:r>
            <a:r>
              <a:rPr sz="2800" b="1" spc="225" dirty="0">
                <a:latin typeface="Trebuchet MS"/>
                <a:cs typeface="Trebuchet MS"/>
              </a:rPr>
              <a:t>a  </a:t>
            </a:r>
            <a:r>
              <a:rPr sz="2800" b="1" spc="105" dirty="0">
                <a:latin typeface="Trebuchet MS"/>
                <a:cs typeface="Trebuchet MS"/>
              </a:rPr>
              <a:t>tissue, </a:t>
            </a:r>
            <a:r>
              <a:rPr sz="2800" b="1" spc="200" dirty="0">
                <a:latin typeface="Trebuchet MS"/>
                <a:cs typeface="Trebuchet MS"/>
              </a:rPr>
              <a:t>organ </a:t>
            </a:r>
            <a:r>
              <a:rPr sz="2800" b="1" spc="140" dirty="0">
                <a:latin typeface="Trebuchet MS"/>
                <a:cs typeface="Trebuchet MS"/>
              </a:rPr>
              <a:t>or </a:t>
            </a:r>
            <a:r>
              <a:rPr sz="2800" b="1" spc="225" dirty="0">
                <a:latin typeface="Trebuchet MS"/>
                <a:cs typeface="Trebuchet MS"/>
              </a:rPr>
              <a:t>a </a:t>
            </a:r>
            <a:r>
              <a:rPr sz="2800" b="1" spc="170" dirty="0">
                <a:latin typeface="Trebuchet MS"/>
                <a:cs typeface="Trebuchet MS"/>
              </a:rPr>
              <a:t>body </a:t>
            </a:r>
            <a:r>
              <a:rPr sz="2800" b="1" spc="150" dirty="0">
                <a:latin typeface="Trebuchet MS"/>
                <a:cs typeface="Trebuchet MS"/>
              </a:rPr>
              <a:t>space </a:t>
            </a:r>
            <a:r>
              <a:rPr sz="2800" b="1" spc="160" dirty="0">
                <a:latin typeface="Trebuchet MS"/>
                <a:cs typeface="Trebuchet MS"/>
              </a:rPr>
              <a:t>due </a:t>
            </a:r>
            <a:r>
              <a:rPr sz="2800" b="1" spc="155" dirty="0">
                <a:latin typeface="Trebuchet MS"/>
                <a:cs typeface="Trebuchet MS"/>
              </a:rPr>
              <a:t>to </a:t>
            </a:r>
            <a:r>
              <a:rPr sz="2800" b="1" spc="175" dirty="0">
                <a:latin typeface="Trebuchet MS"/>
                <a:cs typeface="Trebuchet MS"/>
              </a:rPr>
              <a:t>broken  </a:t>
            </a:r>
            <a:r>
              <a:rPr sz="2800" b="1" spc="160" dirty="0">
                <a:latin typeface="Trebuchet MS"/>
                <a:cs typeface="Trebuchet MS"/>
              </a:rPr>
              <a:t>blood</a:t>
            </a:r>
            <a:r>
              <a:rPr sz="2800" b="1" spc="-80" dirty="0">
                <a:latin typeface="Trebuchet MS"/>
                <a:cs typeface="Trebuchet MS"/>
              </a:rPr>
              <a:t> </a:t>
            </a:r>
            <a:r>
              <a:rPr sz="2800" b="1" spc="135" dirty="0">
                <a:latin typeface="Trebuchet MS"/>
                <a:cs typeface="Trebuchet MS"/>
              </a:rPr>
              <a:t>vessel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01976" y="94919"/>
            <a:ext cx="951865" cy="1354455"/>
          </a:xfrm>
          <a:custGeom>
            <a:avLst/>
            <a:gdLst/>
            <a:ahLst/>
            <a:cxnLst/>
            <a:rect l="l" t="t" r="r" b="b"/>
            <a:pathLst>
              <a:path w="951865" h="1354455">
                <a:moveTo>
                  <a:pt x="951623" y="401320"/>
                </a:moveTo>
                <a:lnTo>
                  <a:pt x="0" y="1354455"/>
                </a:lnTo>
                <a:lnTo>
                  <a:pt x="951623" y="1354455"/>
                </a:lnTo>
                <a:lnTo>
                  <a:pt x="951623" y="401320"/>
                </a:lnTo>
                <a:close/>
              </a:path>
              <a:path w="951865" h="1354455">
                <a:moveTo>
                  <a:pt x="951623" y="0"/>
                </a:moveTo>
                <a:lnTo>
                  <a:pt x="118745" y="832866"/>
                </a:lnTo>
                <a:lnTo>
                  <a:pt x="136791" y="850900"/>
                </a:lnTo>
                <a:lnTo>
                  <a:pt x="951623" y="35941"/>
                </a:lnTo>
                <a:lnTo>
                  <a:pt x="951623" y="0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4361" y="4527626"/>
            <a:ext cx="2247307" cy="26821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4361" y="2426511"/>
            <a:ext cx="2285999" cy="18538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01" y="5722209"/>
            <a:ext cx="752474" cy="6667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4552" y="2221858"/>
            <a:ext cx="904874" cy="2666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82442" y="2561501"/>
            <a:ext cx="933449" cy="2571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8686" y="5968069"/>
            <a:ext cx="1057274" cy="285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90260" y="5982356"/>
            <a:ext cx="1057274" cy="285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4886" y="2426511"/>
            <a:ext cx="7232412" cy="268214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416559">
              <a:lnSpc>
                <a:spcPts val="2250"/>
              </a:lnSpc>
              <a:spcBef>
                <a:spcPts val="215"/>
              </a:spcBef>
            </a:pPr>
            <a:r>
              <a:rPr sz="2000" b="1" spc="80" dirty="0">
                <a:latin typeface="Trebuchet MS"/>
                <a:cs typeface="Trebuchet MS"/>
              </a:rPr>
              <a:t>Is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65" dirty="0">
                <a:latin typeface="Trebuchet MS"/>
                <a:cs typeface="Trebuchet MS"/>
              </a:rPr>
              <a:t>accumulation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45" dirty="0">
                <a:latin typeface="Trebuchet MS"/>
                <a:cs typeface="Trebuchet MS"/>
              </a:rPr>
              <a:t>of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95" dirty="0">
                <a:latin typeface="Trebuchet MS"/>
                <a:cs typeface="Trebuchet MS"/>
              </a:rPr>
              <a:t>blood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65" dirty="0">
                <a:latin typeface="Trebuchet MS"/>
                <a:cs typeface="Trebuchet MS"/>
              </a:rPr>
              <a:t>between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45" dirty="0">
                <a:latin typeface="Trebuchet MS"/>
                <a:cs typeface="Trebuchet MS"/>
              </a:rPr>
              <a:t>the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100" dirty="0">
                <a:latin typeface="Trebuchet MS"/>
                <a:cs typeface="Trebuchet MS"/>
              </a:rPr>
              <a:t>dura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45" dirty="0">
                <a:latin typeface="Trebuchet MS"/>
                <a:cs typeface="Trebuchet MS"/>
              </a:rPr>
              <a:t>matter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114" dirty="0">
                <a:latin typeface="Trebuchet MS"/>
                <a:cs typeface="Trebuchet MS"/>
              </a:rPr>
              <a:t>and  </a:t>
            </a:r>
            <a:r>
              <a:rPr sz="2000" b="1" spc="45" dirty="0">
                <a:latin typeface="Trebuchet MS"/>
                <a:cs typeface="Trebuchet MS"/>
              </a:rPr>
              <a:t>skull</a:t>
            </a:r>
            <a:endParaRPr sz="2000" b="1" dirty="0">
              <a:latin typeface="Trebuchet MS"/>
              <a:cs typeface="Trebuchet MS"/>
            </a:endParaRPr>
          </a:p>
          <a:p>
            <a:pPr marL="12700" marR="5080">
              <a:lnSpc>
                <a:spcPts val="2250"/>
              </a:lnSpc>
              <a:buSzPct val="94736"/>
              <a:buChar char="•"/>
              <a:tabLst>
                <a:tab pos="107314" algn="l"/>
              </a:tabLst>
            </a:pPr>
            <a:r>
              <a:rPr sz="2000" b="1" spc="145" dirty="0">
                <a:latin typeface="Trebuchet MS"/>
                <a:cs typeface="Trebuchet MS"/>
              </a:rPr>
              <a:t>Due </a:t>
            </a:r>
            <a:r>
              <a:rPr sz="2000" b="1" spc="40" dirty="0">
                <a:latin typeface="Trebuchet MS"/>
                <a:cs typeface="Trebuchet MS"/>
              </a:rPr>
              <a:t>to </a:t>
            </a:r>
            <a:r>
              <a:rPr sz="2000" b="1" spc="65" dirty="0">
                <a:latin typeface="Trebuchet MS"/>
                <a:cs typeface="Trebuchet MS"/>
              </a:rPr>
              <a:t>rapture </a:t>
            </a:r>
            <a:r>
              <a:rPr sz="2000" b="1" spc="45" dirty="0">
                <a:latin typeface="Trebuchet MS"/>
                <a:cs typeface="Trebuchet MS"/>
              </a:rPr>
              <a:t>of </a:t>
            </a:r>
            <a:r>
              <a:rPr sz="2000" b="1" spc="95" dirty="0">
                <a:latin typeface="Trebuchet MS"/>
                <a:cs typeface="Trebuchet MS"/>
              </a:rPr>
              <a:t>Middle Meningeal </a:t>
            </a:r>
            <a:r>
              <a:rPr sz="2000" b="1" spc="40" dirty="0">
                <a:latin typeface="Trebuchet MS"/>
                <a:cs typeface="Trebuchet MS"/>
              </a:rPr>
              <a:t>Artery </a:t>
            </a:r>
            <a:r>
              <a:rPr sz="2000" b="1" spc="125" dirty="0">
                <a:latin typeface="Trebuchet MS"/>
                <a:cs typeface="Trebuchet MS"/>
              </a:rPr>
              <a:t>(MMA)  </a:t>
            </a:r>
            <a:r>
              <a:rPr sz="2000" b="1" spc="90" dirty="0">
                <a:latin typeface="Trebuchet MS"/>
                <a:cs typeface="Trebuchet MS"/>
              </a:rPr>
              <a:t>secondary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40" dirty="0">
                <a:latin typeface="Trebuchet MS"/>
                <a:cs typeface="Trebuchet MS"/>
              </a:rPr>
              <a:t>to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100" dirty="0">
                <a:latin typeface="Trebuchet MS"/>
                <a:cs typeface="Trebuchet MS"/>
              </a:rPr>
              <a:t>head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spc="85" dirty="0">
                <a:latin typeface="Trebuchet MS"/>
                <a:cs typeface="Trebuchet MS"/>
              </a:rPr>
              <a:t>trauma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50" dirty="0">
                <a:latin typeface="Trebuchet MS"/>
                <a:cs typeface="Trebuchet MS"/>
              </a:rPr>
              <a:t>involving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60" dirty="0">
                <a:latin typeface="Trebuchet MS"/>
                <a:cs typeface="Trebuchet MS"/>
              </a:rPr>
              <a:t>pterion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spc="40" dirty="0">
                <a:latin typeface="Trebuchet MS"/>
                <a:cs typeface="Trebuchet MS"/>
              </a:rPr>
              <a:t>(thinnest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65" dirty="0">
                <a:latin typeface="Trebuchet MS"/>
                <a:cs typeface="Trebuchet MS"/>
              </a:rPr>
              <a:t>area  </a:t>
            </a:r>
            <a:r>
              <a:rPr sz="2000" b="1" spc="45" dirty="0">
                <a:latin typeface="Trebuchet MS"/>
                <a:cs typeface="Trebuchet MS"/>
              </a:rPr>
              <a:t>of </a:t>
            </a:r>
            <a:r>
              <a:rPr sz="2000" b="1" spc="10" dirty="0">
                <a:latin typeface="Trebuchet MS"/>
                <a:cs typeface="Trebuchet MS"/>
              </a:rPr>
              <a:t>lateral</a:t>
            </a:r>
            <a:r>
              <a:rPr sz="2000" b="1" spc="-130" dirty="0">
                <a:latin typeface="Trebuchet MS"/>
                <a:cs typeface="Trebuchet MS"/>
              </a:rPr>
              <a:t> </a:t>
            </a:r>
            <a:r>
              <a:rPr sz="2000" b="1" spc="20" dirty="0">
                <a:latin typeface="Trebuchet MS"/>
                <a:cs typeface="Trebuchet MS"/>
              </a:rPr>
              <a:t>skull)</a:t>
            </a:r>
            <a:endParaRPr sz="2000" b="1" dirty="0">
              <a:latin typeface="Trebuchet MS"/>
              <a:cs typeface="Trebuchet MS"/>
            </a:endParaRPr>
          </a:p>
          <a:p>
            <a:pPr marL="106680" indent="-94615">
              <a:lnSpc>
                <a:spcPts val="2165"/>
              </a:lnSpc>
              <a:buSzPct val="94736"/>
              <a:buChar char="•"/>
              <a:tabLst>
                <a:tab pos="107314" algn="l"/>
              </a:tabLst>
            </a:pPr>
            <a:r>
              <a:rPr sz="2000" b="1" spc="-25" dirty="0">
                <a:latin typeface="Trebuchet MS"/>
                <a:cs typeface="Trebuchet MS"/>
              </a:rPr>
              <a:t>It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85" dirty="0">
                <a:latin typeface="Trebuchet MS"/>
                <a:cs typeface="Trebuchet MS"/>
              </a:rPr>
              <a:t>cause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65" dirty="0">
                <a:latin typeface="Trebuchet MS"/>
                <a:cs typeface="Trebuchet MS"/>
              </a:rPr>
              <a:t>rapid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25" dirty="0">
                <a:latin typeface="Trebuchet MS"/>
                <a:cs typeface="Trebuchet MS"/>
              </a:rPr>
              <a:t>collection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45" dirty="0">
                <a:latin typeface="Trebuchet MS"/>
                <a:cs typeface="Trebuchet MS"/>
              </a:rPr>
              <a:t>of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95" dirty="0">
                <a:latin typeface="Trebuchet MS"/>
                <a:cs typeface="Trebuchet MS"/>
              </a:rPr>
              <a:t>blood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50" dirty="0">
                <a:latin typeface="Trebuchet MS"/>
                <a:cs typeface="Trebuchet MS"/>
              </a:rPr>
              <a:t>(30-50ml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100" dirty="0">
                <a:latin typeface="Trebuchet MS"/>
                <a:cs typeface="Trebuchet MS"/>
              </a:rPr>
              <a:t>&gt;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95" dirty="0">
                <a:latin typeface="Trebuchet MS"/>
                <a:cs typeface="Trebuchet MS"/>
              </a:rPr>
              <a:t>symptoms)</a:t>
            </a:r>
            <a:endParaRPr sz="2000" b="1" dirty="0">
              <a:latin typeface="Trebuchet MS"/>
              <a:cs typeface="Trebuchet MS"/>
            </a:endParaRPr>
          </a:p>
          <a:p>
            <a:pPr marL="12700" marR="3790315">
              <a:lnSpc>
                <a:spcPts val="2250"/>
              </a:lnSpc>
              <a:spcBef>
                <a:spcPts val="85"/>
              </a:spcBef>
              <a:buSzPct val="94736"/>
              <a:buChar char="•"/>
              <a:tabLst>
                <a:tab pos="107314" algn="l"/>
              </a:tabLst>
            </a:pPr>
            <a:r>
              <a:rPr sz="2000" b="1" spc="155" dirty="0">
                <a:latin typeface="Trebuchet MS"/>
                <a:cs typeface="Trebuchet MS"/>
              </a:rPr>
              <a:t>Most </a:t>
            </a:r>
            <a:r>
              <a:rPr sz="2000" b="1" spc="140" dirty="0">
                <a:latin typeface="Trebuchet MS"/>
                <a:cs typeface="Trebuchet MS"/>
              </a:rPr>
              <a:t>common </a:t>
            </a:r>
            <a:r>
              <a:rPr sz="2000" b="1" spc="-15" dirty="0">
                <a:latin typeface="Trebuchet MS"/>
                <a:cs typeface="Trebuchet MS"/>
              </a:rPr>
              <a:t>site:  </a:t>
            </a:r>
            <a:r>
              <a:rPr sz="2000" b="1" spc="40" dirty="0">
                <a:latin typeface="Trebuchet MS"/>
                <a:cs typeface="Trebuchet MS"/>
              </a:rPr>
              <a:t>I.Temporal </a:t>
            </a:r>
            <a:r>
              <a:rPr sz="2000" b="1" spc="75" dirty="0">
                <a:latin typeface="Trebuchet MS"/>
                <a:cs typeface="Trebuchet MS"/>
              </a:rPr>
              <a:t>region  </a:t>
            </a:r>
            <a:r>
              <a:rPr sz="2000" b="1" spc="45" dirty="0">
                <a:latin typeface="Trebuchet MS"/>
                <a:cs typeface="Trebuchet MS"/>
              </a:rPr>
              <a:t>II.Temporoparietal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75" dirty="0">
                <a:latin typeface="Trebuchet MS"/>
                <a:cs typeface="Trebuchet MS"/>
              </a:rPr>
              <a:t>region</a:t>
            </a:r>
            <a:endParaRPr sz="2000" b="1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8122" y="1015273"/>
            <a:ext cx="58400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200" dirty="0">
                <a:solidFill>
                  <a:srgbClr val="0070C0"/>
                </a:solidFill>
              </a:rPr>
              <a:t>Epidural</a:t>
            </a:r>
            <a:r>
              <a:rPr sz="4400" b="1" spc="-135" dirty="0">
                <a:solidFill>
                  <a:srgbClr val="0070C0"/>
                </a:solidFill>
              </a:rPr>
              <a:t> </a:t>
            </a:r>
            <a:r>
              <a:rPr sz="4400" b="1" spc="380" dirty="0">
                <a:solidFill>
                  <a:srgbClr val="0070C0"/>
                </a:solidFill>
              </a:rPr>
              <a:t>Hematom</a:t>
            </a:r>
            <a:r>
              <a:rPr lang="en-US" sz="4400" b="1" spc="380" dirty="0">
                <a:solidFill>
                  <a:srgbClr val="0070C0"/>
                </a:solidFill>
              </a:rPr>
              <a:t>a</a:t>
            </a:r>
            <a:endParaRPr sz="4400" b="1" dirty="0">
              <a:solidFill>
                <a:srgbClr val="0070C0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9069" y="5456701"/>
            <a:ext cx="6139735" cy="119776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2330"/>
              </a:lnSpc>
              <a:spcBef>
                <a:spcPts val="140"/>
              </a:spcBef>
            </a:pPr>
            <a:r>
              <a:rPr lang="en-US" sz="2000" b="1" spc="160" dirty="0">
                <a:latin typeface="Trebuchet MS"/>
                <a:cs typeface="Trebuchet MS"/>
              </a:rPr>
              <a:t>IMAGING</a:t>
            </a:r>
            <a:endParaRPr sz="2000" b="1" dirty="0">
              <a:latin typeface="Trebuchet MS"/>
              <a:cs typeface="Trebuchet MS"/>
            </a:endParaRPr>
          </a:p>
          <a:p>
            <a:pPr marL="12700">
              <a:lnSpc>
                <a:spcPts val="2325"/>
              </a:lnSpc>
            </a:pPr>
            <a:r>
              <a:rPr sz="2000" b="1" spc="30" dirty="0">
                <a:latin typeface="Trebuchet MS"/>
                <a:cs typeface="Trebuchet MS"/>
              </a:rPr>
              <a:t>CT </a:t>
            </a:r>
            <a:r>
              <a:rPr sz="2000" b="1" spc="105" dirty="0">
                <a:latin typeface="Trebuchet MS"/>
                <a:cs typeface="Trebuchet MS"/>
              </a:rPr>
              <a:t>scan </a:t>
            </a:r>
            <a:r>
              <a:rPr sz="2000" b="1" spc="65" dirty="0">
                <a:latin typeface="Trebuchet MS"/>
                <a:cs typeface="Trebuchet MS"/>
              </a:rPr>
              <a:t>without </a:t>
            </a:r>
            <a:r>
              <a:rPr sz="2000" b="1" spc="30" dirty="0">
                <a:latin typeface="Trebuchet MS"/>
                <a:cs typeface="Trebuchet MS"/>
              </a:rPr>
              <a:t>IV </a:t>
            </a:r>
            <a:r>
              <a:rPr sz="2000" b="1" spc="70" dirty="0">
                <a:latin typeface="Trebuchet MS"/>
                <a:cs typeface="Trebuchet MS"/>
              </a:rPr>
              <a:t>contrast</a:t>
            </a:r>
            <a:r>
              <a:rPr sz="2000" b="1" spc="-415" dirty="0">
                <a:latin typeface="Trebuchet MS"/>
                <a:cs typeface="Trebuchet MS"/>
              </a:rPr>
              <a:t> </a:t>
            </a:r>
            <a:r>
              <a:rPr sz="2000" b="1" spc="55" dirty="0">
                <a:latin typeface="Trebuchet MS"/>
                <a:cs typeface="Trebuchet MS"/>
              </a:rPr>
              <a:t>Findings:</a:t>
            </a:r>
            <a:endParaRPr sz="2000" b="1" dirty="0">
              <a:latin typeface="Trebuchet MS"/>
              <a:cs typeface="Trebuchet MS"/>
            </a:endParaRPr>
          </a:p>
          <a:p>
            <a:pPr marL="177800" indent="-165735">
              <a:lnSpc>
                <a:spcPts val="2325"/>
              </a:lnSpc>
              <a:buChar char="•"/>
              <a:tabLst>
                <a:tab pos="178435" algn="l"/>
              </a:tabLst>
            </a:pPr>
            <a:r>
              <a:rPr sz="2000" b="1" spc="5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Biconvex, </a:t>
            </a:r>
            <a:r>
              <a:rPr sz="2000" b="1" spc="3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lenticular </a:t>
            </a:r>
            <a:r>
              <a:rPr sz="2000" b="1" spc="13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shaped </a:t>
            </a:r>
            <a:r>
              <a:rPr sz="2000" b="1" spc="11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hyperdense</a:t>
            </a:r>
            <a:r>
              <a:rPr sz="2000" b="1" spc="-40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000" b="1" spc="7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lesion</a:t>
            </a:r>
            <a:endParaRPr sz="2000" b="1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77800" indent="-165735">
              <a:lnSpc>
                <a:spcPts val="2335"/>
              </a:lnSpc>
              <a:buChar char="•"/>
              <a:tabLst>
                <a:tab pos="178435" algn="l"/>
              </a:tabLst>
            </a:pPr>
            <a:r>
              <a:rPr sz="2000" b="1" spc="5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Limited </a:t>
            </a:r>
            <a:r>
              <a:rPr sz="2000" b="1" spc="9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by </a:t>
            </a:r>
            <a:r>
              <a:rPr sz="2000" b="1" spc="9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suture</a:t>
            </a:r>
            <a:r>
              <a:rPr sz="2000" b="1" spc="-25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000" b="1" spc="6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lines</a:t>
            </a:r>
            <a:endParaRPr sz="2000" b="1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182" y="4972935"/>
            <a:ext cx="1314449" cy="380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755" y="166784"/>
            <a:ext cx="467804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en-US" sz="4800" spc="155" dirty="0"/>
            </a:br>
            <a:r>
              <a:rPr sz="4800" spc="155" dirty="0">
                <a:solidFill>
                  <a:srgbClr val="0070C0"/>
                </a:solidFill>
              </a:rPr>
              <a:t>Clinical</a:t>
            </a:r>
            <a:r>
              <a:rPr sz="4800" spc="-165" dirty="0">
                <a:solidFill>
                  <a:srgbClr val="0070C0"/>
                </a:solidFill>
              </a:rPr>
              <a:t> </a:t>
            </a:r>
            <a:r>
              <a:rPr sz="4800" spc="180" dirty="0">
                <a:solidFill>
                  <a:srgbClr val="0070C0"/>
                </a:solidFill>
              </a:rPr>
              <a:t>picture</a:t>
            </a:r>
            <a:endParaRPr sz="4800" dirty="0">
              <a:solidFill>
                <a:srgbClr val="0070C0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225916" y="2057400"/>
            <a:ext cx="9527684" cy="4946098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81305" indent="-222885">
              <a:lnSpc>
                <a:spcPct val="100000"/>
              </a:lnSpc>
              <a:spcBef>
                <a:spcPts val="465"/>
              </a:spcBef>
              <a:buSzPct val="95000"/>
              <a:buAutoNum type="arabicPeriod"/>
              <a:tabLst>
                <a:tab pos="281940" algn="l"/>
              </a:tabLst>
            </a:pPr>
            <a:r>
              <a:rPr sz="2000" b="1" spc="114" dirty="0"/>
              <a:t>immediate </a:t>
            </a:r>
            <a:r>
              <a:rPr sz="2000" b="1" spc="110" dirty="0"/>
              <a:t>loss</a:t>
            </a:r>
            <a:r>
              <a:rPr sz="2000" b="1" spc="-430" dirty="0"/>
              <a:t> </a:t>
            </a:r>
            <a:r>
              <a:rPr sz="2000" b="1" spc="85" dirty="0"/>
              <a:t>of </a:t>
            </a:r>
            <a:r>
              <a:rPr sz="2000" b="1" spc="105" dirty="0"/>
              <a:t>consciousness</a:t>
            </a:r>
          </a:p>
          <a:p>
            <a:pPr marL="347345" indent="-288925">
              <a:lnSpc>
                <a:spcPct val="100000"/>
              </a:lnSpc>
              <a:spcBef>
                <a:spcPts val="375"/>
              </a:spcBef>
              <a:buSzPct val="95000"/>
              <a:buAutoNum type="arabicPeriod"/>
              <a:tabLst>
                <a:tab pos="347980" algn="l"/>
              </a:tabLst>
            </a:pPr>
            <a:r>
              <a:rPr sz="2000" b="1" spc="75" dirty="0"/>
              <a:t>Followed</a:t>
            </a:r>
            <a:r>
              <a:rPr sz="2000" b="1" spc="-75" dirty="0"/>
              <a:t> </a:t>
            </a:r>
            <a:r>
              <a:rPr sz="2000" b="1" spc="105" dirty="0"/>
              <a:t>by</a:t>
            </a:r>
            <a:r>
              <a:rPr sz="2000" b="1" spc="-75" dirty="0"/>
              <a:t> </a:t>
            </a:r>
            <a:r>
              <a:rPr sz="2000" b="1" spc="95" dirty="0"/>
              <a:t>regain</a:t>
            </a:r>
            <a:r>
              <a:rPr sz="2000" b="1" spc="-75" dirty="0"/>
              <a:t> </a:t>
            </a:r>
            <a:r>
              <a:rPr sz="2000" b="1" spc="85" dirty="0"/>
              <a:t>of</a:t>
            </a:r>
            <a:r>
              <a:rPr sz="2000" b="1" spc="-75" dirty="0"/>
              <a:t> </a:t>
            </a:r>
            <a:r>
              <a:rPr sz="2000" b="1" spc="95" dirty="0"/>
              <a:t>consciousness=</a:t>
            </a:r>
            <a:r>
              <a:rPr sz="2000" b="1" spc="-70" dirty="0"/>
              <a:t> </a:t>
            </a:r>
            <a:r>
              <a:rPr sz="2000" b="1" spc="70" dirty="0"/>
              <a:t>Lucid</a:t>
            </a:r>
            <a:r>
              <a:rPr sz="2000" b="1" spc="-75" dirty="0"/>
              <a:t> </a:t>
            </a:r>
            <a:r>
              <a:rPr sz="2000" b="1" spc="80" dirty="0"/>
              <a:t>interval</a:t>
            </a:r>
          </a:p>
          <a:p>
            <a:pPr marL="59055" marR="39370">
              <a:lnSpc>
                <a:spcPct val="115599"/>
              </a:lnSpc>
              <a:buSzPct val="95000"/>
              <a:buChar char="•"/>
              <a:tabLst>
                <a:tab pos="157480" algn="l"/>
              </a:tabLst>
            </a:pPr>
            <a:r>
              <a:rPr sz="2000" b="1" spc="70" dirty="0">
                <a:highlight>
                  <a:srgbClr val="FFFF00"/>
                </a:highlight>
              </a:rPr>
              <a:t>Lucid</a:t>
            </a:r>
            <a:r>
              <a:rPr sz="2000" b="1" spc="-70" dirty="0">
                <a:highlight>
                  <a:srgbClr val="FFFF00"/>
                </a:highlight>
              </a:rPr>
              <a:t> </a:t>
            </a:r>
            <a:r>
              <a:rPr sz="2000" b="1" spc="55" dirty="0">
                <a:highlight>
                  <a:srgbClr val="FFFF00"/>
                </a:highlight>
              </a:rPr>
              <a:t>interval</a:t>
            </a:r>
            <a:r>
              <a:rPr sz="2000" b="1" spc="55" dirty="0"/>
              <a:t>:</a:t>
            </a:r>
            <a:r>
              <a:rPr sz="2000" b="1" spc="-70" dirty="0"/>
              <a:t> </a:t>
            </a:r>
            <a:r>
              <a:rPr sz="2000" b="1" spc="85" dirty="0"/>
              <a:t>is</a:t>
            </a:r>
            <a:r>
              <a:rPr sz="2000" b="1" spc="-70" dirty="0"/>
              <a:t> </a:t>
            </a:r>
            <a:r>
              <a:rPr sz="2000" b="1" spc="95" dirty="0"/>
              <a:t>the</a:t>
            </a:r>
            <a:r>
              <a:rPr sz="2000" b="1" spc="-65" dirty="0"/>
              <a:t> </a:t>
            </a:r>
            <a:r>
              <a:rPr sz="2000" b="1" spc="80" dirty="0"/>
              <a:t>interval</a:t>
            </a:r>
            <a:r>
              <a:rPr sz="2000" b="1" spc="-70" dirty="0"/>
              <a:t> </a:t>
            </a:r>
            <a:r>
              <a:rPr sz="2000" b="1" spc="95" dirty="0"/>
              <a:t>between</a:t>
            </a:r>
            <a:r>
              <a:rPr sz="2000" b="1" spc="-70" dirty="0"/>
              <a:t> </a:t>
            </a:r>
            <a:r>
              <a:rPr sz="2000" b="1" spc="95" dirty="0"/>
              <a:t>the</a:t>
            </a:r>
            <a:r>
              <a:rPr sz="2000" b="1" spc="-65" dirty="0"/>
              <a:t> </a:t>
            </a:r>
            <a:r>
              <a:rPr sz="2000" b="1" spc="95" dirty="0"/>
              <a:t>regain</a:t>
            </a:r>
            <a:r>
              <a:rPr sz="2000" b="1" spc="-70" dirty="0"/>
              <a:t> </a:t>
            </a:r>
            <a:r>
              <a:rPr sz="2000" b="1" spc="85" dirty="0"/>
              <a:t>of</a:t>
            </a:r>
            <a:r>
              <a:rPr sz="2000" b="1" spc="-70" dirty="0"/>
              <a:t> </a:t>
            </a:r>
            <a:r>
              <a:rPr sz="2000" b="1" spc="105" dirty="0"/>
              <a:t>consciousness</a:t>
            </a:r>
            <a:r>
              <a:rPr sz="2000" b="1" spc="-65" dirty="0"/>
              <a:t> </a:t>
            </a:r>
            <a:r>
              <a:rPr sz="2000" b="1" spc="145" dirty="0"/>
              <a:t>and  </a:t>
            </a:r>
            <a:r>
              <a:rPr sz="2000" b="1" spc="95" dirty="0"/>
              <a:t>the</a:t>
            </a:r>
            <a:r>
              <a:rPr sz="2000" b="1" spc="-70" dirty="0"/>
              <a:t> </a:t>
            </a:r>
            <a:r>
              <a:rPr sz="2000" b="1" spc="110" dirty="0"/>
              <a:t>onset</a:t>
            </a:r>
            <a:r>
              <a:rPr sz="2000" b="1" spc="-70" dirty="0"/>
              <a:t> </a:t>
            </a:r>
            <a:r>
              <a:rPr sz="2000" b="1" spc="85" dirty="0"/>
              <a:t>of</a:t>
            </a:r>
            <a:r>
              <a:rPr sz="2000" b="1" spc="-70" dirty="0"/>
              <a:t> </a:t>
            </a:r>
            <a:r>
              <a:rPr sz="2000" b="1" spc="105" dirty="0"/>
              <a:t>brain</a:t>
            </a:r>
            <a:r>
              <a:rPr sz="2000" b="1" spc="-70" dirty="0"/>
              <a:t> </a:t>
            </a:r>
            <a:r>
              <a:rPr sz="2000" b="1" spc="110" dirty="0"/>
              <a:t>compression</a:t>
            </a:r>
            <a:r>
              <a:rPr sz="2000" b="1" spc="-70" dirty="0"/>
              <a:t> </a:t>
            </a:r>
            <a:r>
              <a:rPr sz="2000" b="1" spc="90" dirty="0"/>
              <a:t>(development</a:t>
            </a:r>
            <a:r>
              <a:rPr sz="2000" b="1" spc="-70" dirty="0"/>
              <a:t> </a:t>
            </a:r>
            <a:r>
              <a:rPr sz="2000" b="1" spc="85" dirty="0"/>
              <a:t>of</a:t>
            </a:r>
            <a:r>
              <a:rPr sz="2000" b="1" spc="-70" dirty="0"/>
              <a:t> </a:t>
            </a:r>
            <a:r>
              <a:rPr sz="2000" b="1" spc="85" dirty="0"/>
              <a:t>neurological</a:t>
            </a:r>
            <a:r>
              <a:rPr sz="2000" b="1" spc="-70" dirty="0"/>
              <a:t> </a:t>
            </a:r>
            <a:r>
              <a:rPr sz="2000" b="1" spc="90" dirty="0"/>
              <a:t>signs)</a:t>
            </a:r>
          </a:p>
          <a:p>
            <a:pPr marL="156845" indent="-98425">
              <a:lnSpc>
                <a:spcPct val="100000"/>
              </a:lnSpc>
              <a:spcBef>
                <a:spcPts val="375"/>
              </a:spcBef>
              <a:buSzPct val="95000"/>
              <a:buChar char="•"/>
              <a:tabLst>
                <a:tab pos="157480" algn="l"/>
              </a:tabLst>
            </a:pPr>
            <a:r>
              <a:rPr sz="2000" b="1" spc="90" dirty="0"/>
              <a:t>could</a:t>
            </a:r>
            <a:r>
              <a:rPr sz="2000" b="1" spc="-80" dirty="0"/>
              <a:t> </a:t>
            </a:r>
            <a:r>
              <a:rPr sz="2000" b="1" spc="120" dirty="0"/>
              <a:t>takes</a:t>
            </a:r>
            <a:r>
              <a:rPr sz="2000" b="1" spc="-75" dirty="0"/>
              <a:t> </a:t>
            </a:r>
            <a:r>
              <a:rPr sz="2000" b="1" spc="125" dirty="0"/>
              <a:t>minutes</a:t>
            </a:r>
            <a:r>
              <a:rPr sz="2000" b="1" spc="-75" dirty="0"/>
              <a:t> </a:t>
            </a:r>
            <a:r>
              <a:rPr sz="2000" b="1" spc="105" dirty="0"/>
              <a:t>to</a:t>
            </a:r>
            <a:r>
              <a:rPr sz="2000" b="1" spc="-75" dirty="0"/>
              <a:t> </a:t>
            </a:r>
            <a:r>
              <a:rPr sz="2000" b="1" spc="125" dirty="0"/>
              <a:t>hours</a:t>
            </a:r>
            <a:r>
              <a:rPr lang="en-US" sz="2000" b="1" spc="125" dirty="0"/>
              <a:t>   . </a:t>
            </a:r>
            <a:r>
              <a:rPr lang="en-US" sz="2000" b="1" u="sng" spc="140" dirty="0"/>
              <a:t>d</a:t>
            </a:r>
            <a:r>
              <a:rPr sz="2000" b="1" u="sng" spc="140" dirty="0"/>
              <a:t>ue</a:t>
            </a:r>
            <a:r>
              <a:rPr sz="2000" b="1" u="sng" spc="-80" dirty="0"/>
              <a:t> </a:t>
            </a:r>
            <a:r>
              <a:rPr sz="2000" b="1" u="sng" spc="105" dirty="0"/>
              <a:t>to</a:t>
            </a:r>
            <a:r>
              <a:rPr sz="2000" b="1" u="sng" spc="-75" dirty="0"/>
              <a:t> </a:t>
            </a:r>
            <a:r>
              <a:rPr sz="2000" b="1" u="sng" spc="95" dirty="0"/>
              <a:t>slowly</a:t>
            </a:r>
            <a:r>
              <a:rPr sz="2000" b="1" u="sng" spc="-75" dirty="0"/>
              <a:t> </a:t>
            </a:r>
            <a:r>
              <a:rPr sz="2000" b="1" u="sng" spc="110" dirty="0"/>
              <a:t>accumulation</a:t>
            </a:r>
            <a:r>
              <a:rPr sz="2000" b="1" u="sng" spc="-75" dirty="0"/>
              <a:t> </a:t>
            </a:r>
            <a:r>
              <a:rPr sz="2000" b="1" u="sng" spc="85" dirty="0"/>
              <a:t>of</a:t>
            </a:r>
            <a:r>
              <a:rPr sz="2000" b="1" u="sng" spc="-75" dirty="0"/>
              <a:t> </a:t>
            </a:r>
            <a:r>
              <a:rPr sz="2000" b="1" u="sng" spc="105" dirty="0"/>
              <a:t>blood</a:t>
            </a:r>
          </a:p>
          <a:p>
            <a:pPr marL="59055" marR="104775">
              <a:lnSpc>
                <a:spcPct val="115599"/>
              </a:lnSpc>
            </a:pPr>
            <a:r>
              <a:rPr sz="2000" b="1" spc="-85" dirty="0"/>
              <a:t>3.</a:t>
            </a:r>
            <a:r>
              <a:rPr sz="2000" b="1" spc="-65" dirty="0"/>
              <a:t> </a:t>
            </a:r>
            <a:r>
              <a:rPr sz="2000" b="1" spc="105" dirty="0"/>
              <a:t>Rapid</a:t>
            </a:r>
            <a:r>
              <a:rPr sz="2000" b="1" spc="-65" dirty="0"/>
              <a:t> </a:t>
            </a:r>
            <a:r>
              <a:rPr sz="2000" b="1" spc="65" dirty="0"/>
              <a:t>deterioration:</a:t>
            </a:r>
            <a:r>
              <a:rPr sz="2000" b="1" spc="-65" dirty="0"/>
              <a:t> </a:t>
            </a:r>
            <a:r>
              <a:rPr sz="2000" b="1" spc="45" dirty="0"/>
              <a:t>+ve</a:t>
            </a:r>
            <a:r>
              <a:rPr sz="2000" b="1" spc="-60" dirty="0"/>
              <a:t> </a:t>
            </a:r>
            <a:r>
              <a:rPr sz="2000" b="1" spc="85" dirty="0"/>
              <a:t>neurological</a:t>
            </a:r>
            <a:r>
              <a:rPr sz="2000" b="1" spc="-65" dirty="0"/>
              <a:t> </a:t>
            </a:r>
            <a:r>
              <a:rPr sz="2000" b="1" spc="155" dirty="0"/>
              <a:t>symptoms</a:t>
            </a:r>
            <a:r>
              <a:rPr sz="2000" b="1" spc="-65" dirty="0"/>
              <a:t> </a:t>
            </a:r>
            <a:r>
              <a:rPr sz="2000" b="1" spc="110" dirty="0"/>
              <a:t>due</a:t>
            </a:r>
            <a:r>
              <a:rPr sz="2000" b="1" spc="-60" dirty="0"/>
              <a:t> </a:t>
            </a:r>
            <a:r>
              <a:rPr sz="2000" b="1" spc="105" dirty="0"/>
              <a:t>to</a:t>
            </a:r>
            <a:r>
              <a:rPr sz="2000" b="1" spc="-65" dirty="0"/>
              <a:t> </a:t>
            </a:r>
            <a:r>
              <a:rPr sz="2000" b="1" spc="110" dirty="0"/>
              <a:t>expansion</a:t>
            </a:r>
            <a:r>
              <a:rPr sz="2000" b="1" spc="-65" dirty="0"/>
              <a:t> </a:t>
            </a:r>
            <a:r>
              <a:rPr sz="2000" b="1" spc="85" dirty="0"/>
              <a:t>of</a:t>
            </a:r>
            <a:r>
              <a:rPr lang="en-US" sz="2000" b="1" spc="85" dirty="0"/>
              <a:t> </a:t>
            </a:r>
            <a:r>
              <a:rPr sz="2000" b="1" spc="160" dirty="0"/>
              <a:t>hematoma</a:t>
            </a:r>
          </a:p>
          <a:p>
            <a:pPr marL="59055">
              <a:lnSpc>
                <a:spcPct val="100000"/>
              </a:lnSpc>
              <a:spcBef>
                <a:spcPts val="375"/>
              </a:spcBef>
            </a:pPr>
            <a:r>
              <a:rPr sz="2000" b="1" spc="195" dirty="0"/>
              <a:t>CN </a:t>
            </a:r>
            <a:r>
              <a:rPr sz="2000" b="1" spc="110" dirty="0"/>
              <a:t>III</a:t>
            </a:r>
            <a:r>
              <a:rPr sz="2000" b="1" spc="-409" dirty="0"/>
              <a:t> </a:t>
            </a:r>
            <a:r>
              <a:rPr sz="2000" b="1" spc="105" dirty="0"/>
              <a:t>palsy</a:t>
            </a:r>
          </a:p>
          <a:p>
            <a:pPr marL="156845" indent="-98425">
              <a:lnSpc>
                <a:spcPct val="100000"/>
              </a:lnSpc>
              <a:spcBef>
                <a:spcPts val="375"/>
              </a:spcBef>
              <a:buSzPct val="95000"/>
              <a:buChar char="•"/>
              <a:tabLst>
                <a:tab pos="157480" algn="l"/>
              </a:tabLst>
            </a:pPr>
            <a:r>
              <a:rPr sz="2000" b="1" spc="105" dirty="0"/>
              <a:t>Rapid</a:t>
            </a:r>
            <a:r>
              <a:rPr sz="2000" b="1" spc="-75" dirty="0"/>
              <a:t> </a:t>
            </a:r>
            <a:r>
              <a:rPr sz="2000" b="1" spc="80" dirty="0"/>
              <a:t>increase</a:t>
            </a:r>
            <a:r>
              <a:rPr sz="2000" b="1" spc="-75" dirty="0"/>
              <a:t> </a:t>
            </a:r>
            <a:r>
              <a:rPr sz="2000" b="1" spc="85" dirty="0"/>
              <a:t>of</a:t>
            </a:r>
            <a:r>
              <a:rPr sz="2000" b="1" spc="-70" dirty="0"/>
              <a:t> </a:t>
            </a:r>
            <a:r>
              <a:rPr sz="2000" b="1" spc="95" dirty="0"/>
              <a:t>ICP</a:t>
            </a:r>
            <a:r>
              <a:rPr sz="2000" b="1" spc="-75" dirty="0"/>
              <a:t> </a:t>
            </a:r>
            <a:r>
              <a:rPr sz="2000" b="1" spc="135" dirty="0"/>
              <a:t>might</a:t>
            </a:r>
            <a:r>
              <a:rPr sz="2000" b="1" spc="-75" dirty="0"/>
              <a:t> </a:t>
            </a:r>
            <a:r>
              <a:rPr sz="2000" b="1" spc="90" dirty="0"/>
              <a:t>lead</a:t>
            </a:r>
            <a:r>
              <a:rPr sz="2000" b="1" spc="-70" dirty="0"/>
              <a:t> </a:t>
            </a:r>
            <a:r>
              <a:rPr sz="2000" b="1" spc="105" dirty="0"/>
              <a:t>to</a:t>
            </a:r>
            <a:r>
              <a:rPr sz="2000" b="1" spc="-75" dirty="0"/>
              <a:t> </a:t>
            </a:r>
            <a:r>
              <a:rPr sz="2000" b="1" spc="85" dirty="0"/>
              <a:t>trans-tentorial</a:t>
            </a:r>
            <a:r>
              <a:rPr sz="2000" b="1" spc="-75" dirty="0"/>
              <a:t> </a:t>
            </a:r>
            <a:r>
              <a:rPr sz="2000" b="1" spc="95" dirty="0"/>
              <a:t>herniation</a:t>
            </a:r>
          </a:p>
          <a:p>
            <a:pPr marL="59055" marR="5080">
              <a:lnSpc>
                <a:spcPct val="115599"/>
              </a:lnSpc>
              <a:spcBef>
                <a:spcPts val="5"/>
              </a:spcBef>
              <a:buSzPct val="95000"/>
              <a:buChar char="•"/>
              <a:tabLst>
                <a:tab pos="157480" algn="l"/>
              </a:tabLst>
            </a:pPr>
            <a:r>
              <a:rPr sz="2000" b="1" spc="135" dirty="0"/>
              <a:t>In</a:t>
            </a:r>
            <a:r>
              <a:rPr sz="2000" b="1" spc="-75" dirty="0"/>
              <a:t> </a:t>
            </a:r>
            <a:r>
              <a:rPr sz="2000" b="1" spc="75" dirty="0"/>
              <a:t>children</a:t>
            </a:r>
            <a:r>
              <a:rPr sz="2000" b="1" spc="-75" dirty="0"/>
              <a:t> </a:t>
            </a:r>
            <a:r>
              <a:rPr sz="2000" b="1" spc="110" dirty="0"/>
              <a:t>can</a:t>
            </a:r>
            <a:r>
              <a:rPr sz="2000" b="1" spc="-75" dirty="0"/>
              <a:t> </a:t>
            </a:r>
            <a:r>
              <a:rPr sz="2000" b="1" spc="75" dirty="0"/>
              <a:t>occur</a:t>
            </a:r>
            <a:r>
              <a:rPr sz="2000" b="1" spc="-75" dirty="0"/>
              <a:t> </a:t>
            </a:r>
            <a:r>
              <a:rPr sz="2000" b="1" spc="85" dirty="0"/>
              <a:t>in</a:t>
            </a:r>
            <a:r>
              <a:rPr sz="2000" b="1" spc="-75" dirty="0"/>
              <a:t> </a:t>
            </a:r>
            <a:r>
              <a:rPr sz="2000" b="1" spc="95" dirty="0"/>
              <a:t>the</a:t>
            </a:r>
            <a:r>
              <a:rPr sz="2000" b="1" spc="-75" dirty="0"/>
              <a:t> </a:t>
            </a:r>
            <a:r>
              <a:rPr sz="2000" b="1" spc="100" dirty="0"/>
              <a:t>absence</a:t>
            </a:r>
            <a:r>
              <a:rPr sz="2000" b="1" spc="-75" dirty="0"/>
              <a:t> </a:t>
            </a:r>
            <a:r>
              <a:rPr sz="2000" b="1" spc="85" dirty="0"/>
              <a:t>of</a:t>
            </a:r>
            <a:r>
              <a:rPr sz="2000" b="1" spc="-75" dirty="0"/>
              <a:t> </a:t>
            </a:r>
            <a:r>
              <a:rPr sz="2000" b="1" spc="100" dirty="0"/>
              <a:t>skull</a:t>
            </a:r>
            <a:r>
              <a:rPr sz="2000" b="1" spc="-75" dirty="0"/>
              <a:t> </a:t>
            </a:r>
            <a:r>
              <a:rPr sz="2000" b="1" spc="80" dirty="0"/>
              <a:t>fracture</a:t>
            </a:r>
            <a:r>
              <a:rPr sz="2000" b="1" spc="-75" dirty="0"/>
              <a:t> </a:t>
            </a:r>
            <a:r>
              <a:rPr sz="2000" b="1" spc="110" dirty="0"/>
              <a:t>due</a:t>
            </a:r>
            <a:r>
              <a:rPr sz="2000" b="1" spc="-75" dirty="0"/>
              <a:t> </a:t>
            </a:r>
            <a:r>
              <a:rPr sz="2000" b="1" spc="105" dirty="0"/>
              <a:t>to</a:t>
            </a:r>
            <a:r>
              <a:rPr sz="2000" b="1" spc="-75" dirty="0"/>
              <a:t> </a:t>
            </a:r>
            <a:r>
              <a:rPr sz="2000" b="1" spc="114" dirty="0"/>
              <a:t>temporary  </a:t>
            </a:r>
            <a:r>
              <a:rPr sz="2000" b="1" spc="100" dirty="0"/>
              <a:t>displacement</a:t>
            </a:r>
            <a:r>
              <a:rPr sz="2000" b="1" spc="-75" dirty="0"/>
              <a:t> </a:t>
            </a:r>
            <a:r>
              <a:rPr sz="2000" b="1" spc="85" dirty="0"/>
              <a:t>of</a:t>
            </a:r>
            <a:r>
              <a:rPr sz="2000" b="1" spc="-75" dirty="0"/>
              <a:t> </a:t>
            </a:r>
            <a:r>
              <a:rPr sz="2000" b="1" spc="100" dirty="0"/>
              <a:t>skull</a:t>
            </a:r>
            <a:r>
              <a:rPr sz="2000" b="1" spc="-75" dirty="0"/>
              <a:t> </a:t>
            </a:r>
            <a:r>
              <a:rPr sz="2000" b="1" spc="120" dirty="0"/>
              <a:t>bones</a:t>
            </a:r>
            <a:r>
              <a:rPr sz="2000" b="1" spc="-70" dirty="0"/>
              <a:t> </a:t>
            </a:r>
            <a:r>
              <a:rPr sz="2000" b="1" spc="95" dirty="0"/>
              <a:t>leading</a:t>
            </a:r>
            <a:r>
              <a:rPr sz="2000" b="1" spc="-75" dirty="0"/>
              <a:t> </a:t>
            </a:r>
            <a:r>
              <a:rPr sz="2000" b="1" spc="105" dirty="0"/>
              <a:t>to</a:t>
            </a:r>
            <a:r>
              <a:rPr sz="2000" b="1" spc="-75" dirty="0"/>
              <a:t> </a:t>
            </a:r>
            <a:r>
              <a:rPr sz="2000" b="1" spc="90" dirty="0"/>
              <a:t>lacerations</a:t>
            </a:r>
            <a:r>
              <a:rPr sz="2000" b="1" spc="-75" dirty="0"/>
              <a:t> </a:t>
            </a:r>
            <a:r>
              <a:rPr sz="2000" b="1" spc="85" dirty="0"/>
              <a:t>of</a:t>
            </a:r>
            <a:r>
              <a:rPr sz="2000" b="1" spc="-70" dirty="0"/>
              <a:t> </a:t>
            </a:r>
            <a:r>
              <a:rPr sz="2000" b="1" spc="165" dirty="0"/>
              <a:t>a</a:t>
            </a:r>
            <a:r>
              <a:rPr sz="2000" b="1" spc="-75" dirty="0"/>
              <a:t> </a:t>
            </a:r>
            <a:r>
              <a:rPr sz="2000" b="1" spc="50" dirty="0"/>
              <a:t>vessel.</a:t>
            </a:r>
          </a:p>
          <a:p>
            <a:pPr marL="59055" marR="769620">
              <a:lnSpc>
                <a:spcPct val="115599"/>
              </a:lnSpc>
              <a:buSzPct val="95000"/>
              <a:buChar char="•"/>
              <a:tabLst>
                <a:tab pos="157480" algn="l"/>
              </a:tabLst>
            </a:pPr>
            <a:r>
              <a:rPr sz="2000" b="1" spc="135" dirty="0"/>
              <a:t>In</a:t>
            </a:r>
            <a:r>
              <a:rPr sz="2000" b="1" spc="-80" dirty="0"/>
              <a:t> </a:t>
            </a:r>
            <a:r>
              <a:rPr sz="2000" b="1" spc="110" dirty="0"/>
              <a:t>traumatic</a:t>
            </a:r>
            <a:r>
              <a:rPr sz="2000" b="1" spc="-75" dirty="0"/>
              <a:t> </a:t>
            </a:r>
            <a:r>
              <a:rPr sz="2000" b="1" spc="135" dirty="0"/>
              <a:t>EDH</a:t>
            </a:r>
            <a:r>
              <a:rPr sz="2000" b="1" spc="-75" dirty="0"/>
              <a:t> </a:t>
            </a:r>
            <a:r>
              <a:rPr sz="2000" b="1" spc="165" dirty="0"/>
              <a:t>Hematoma</a:t>
            </a:r>
            <a:r>
              <a:rPr sz="2000" b="1" spc="-80" dirty="0"/>
              <a:t> </a:t>
            </a:r>
            <a:r>
              <a:rPr sz="2000" b="1" spc="130" dirty="0"/>
              <a:t>forms</a:t>
            </a:r>
            <a:r>
              <a:rPr sz="2000" b="1" spc="-75" dirty="0"/>
              <a:t> </a:t>
            </a:r>
            <a:r>
              <a:rPr sz="2000" b="1" spc="85" dirty="0"/>
              <a:t>extremely</a:t>
            </a:r>
            <a:r>
              <a:rPr sz="2000" b="1" spc="-75" dirty="0"/>
              <a:t> </a:t>
            </a:r>
            <a:r>
              <a:rPr sz="2000" b="1" spc="110" dirty="0"/>
              <a:t>fast</a:t>
            </a:r>
            <a:r>
              <a:rPr sz="2000" b="1" spc="-80" dirty="0"/>
              <a:t> </a:t>
            </a:r>
            <a:r>
              <a:rPr sz="2000" b="1" spc="105" dirty="0"/>
              <a:t>Within</a:t>
            </a:r>
            <a:r>
              <a:rPr sz="2000" b="1" spc="-75" dirty="0"/>
              <a:t> </a:t>
            </a:r>
            <a:r>
              <a:rPr sz="2000" b="1" spc="-10" dirty="0"/>
              <a:t>10</a:t>
            </a:r>
            <a:r>
              <a:rPr sz="2000" b="1" spc="-75" dirty="0"/>
              <a:t> </a:t>
            </a:r>
            <a:r>
              <a:rPr sz="2000" b="1" spc="280" dirty="0"/>
              <a:t>–</a:t>
            </a:r>
            <a:r>
              <a:rPr sz="2000" b="1" spc="-75" dirty="0"/>
              <a:t> </a:t>
            </a:r>
            <a:r>
              <a:rPr sz="2000" b="1" spc="-10" dirty="0"/>
              <a:t>20  </a:t>
            </a:r>
            <a:r>
              <a:rPr sz="2000" b="1" spc="125" dirty="0"/>
              <a:t>minutes </a:t>
            </a:r>
            <a:r>
              <a:rPr sz="2000" b="1" spc="80" dirty="0"/>
              <a:t>after</a:t>
            </a:r>
            <a:r>
              <a:rPr sz="2000" b="1" spc="-280" dirty="0"/>
              <a:t> </a:t>
            </a:r>
            <a:r>
              <a:rPr sz="2000" b="1" spc="25" dirty="0"/>
              <a:t>injury.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5122934"/>
            <a:ext cx="3746024" cy="21716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6271" y="2087722"/>
            <a:ext cx="9081770" cy="30378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665"/>
              </a:lnSpc>
              <a:spcBef>
                <a:spcPts val="110"/>
              </a:spcBef>
            </a:pPr>
            <a:r>
              <a:rPr sz="2250" b="1" u="sng" spc="110" dirty="0">
                <a:latin typeface="Trebuchet MS"/>
                <a:cs typeface="Trebuchet MS"/>
              </a:rPr>
              <a:t>Conservative</a:t>
            </a:r>
            <a:r>
              <a:rPr sz="2250" b="1" u="sng" spc="-55" dirty="0">
                <a:latin typeface="Trebuchet MS"/>
                <a:cs typeface="Trebuchet MS"/>
              </a:rPr>
              <a:t> </a:t>
            </a:r>
            <a:r>
              <a:rPr sz="2250" b="1" u="sng" spc="85" dirty="0">
                <a:latin typeface="Trebuchet MS"/>
                <a:cs typeface="Trebuchet MS"/>
              </a:rPr>
              <a:t>therapy:</a:t>
            </a:r>
            <a:endParaRPr sz="2250" u="sng" dirty="0">
              <a:latin typeface="Trebuchet MS"/>
              <a:cs typeface="Trebuchet MS"/>
            </a:endParaRPr>
          </a:p>
          <a:p>
            <a:pPr marL="12700" marR="5080">
              <a:lnSpc>
                <a:spcPts val="2630"/>
              </a:lnSpc>
              <a:spcBef>
                <a:spcPts val="110"/>
              </a:spcBef>
              <a:buSzPct val="95555"/>
              <a:buChar char="•"/>
              <a:tabLst>
                <a:tab pos="123825" algn="l"/>
              </a:tabLst>
            </a:pPr>
            <a:r>
              <a:rPr sz="2200" spc="-25" dirty="0">
                <a:latin typeface="Trebuchet MS"/>
                <a:cs typeface="Trebuchet MS"/>
              </a:rPr>
              <a:t>If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50" dirty="0">
                <a:latin typeface="Trebuchet MS"/>
                <a:cs typeface="Trebuchet MS"/>
              </a:rPr>
              <a:t>the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75" dirty="0">
                <a:latin typeface="Trebuchet MS"/>
                <a:cs typeface="Trebuchet MS"/>
              </a:rPr>
              <a:t>lesion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55" dirty="0">
                <a:latin typeface="Trebuchet MS"/>
                <a:cs typeface="Trebuchet MS"/>
              </a:rPr>
              <a:t>is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85" dirty="0">
                <a:latin typeface="Trebuchet MS"/>
                <a:cs typeface="Trebuchet MS"/>
              </a:rPr>
              <a:t>asymptomatic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55" dirty="0">
                <a:latin typeface="Trebuchet MS"/>
                <a:cs typeface="Trebuchet MS"/>
              </a:rPr>
              <a:t>&amp;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25" dirty="0">
                <a:latin typeface="Trebuchet MS"/>
                <a:cs typeface="Trebuchet MS"/>
              </a:rPr>
              <a:t>small: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60" dirty="0">
                <a:latin typeface="Trebuchet MS"/>
                <a:cs typeface="Trebuchet MS"/>
              </a:rPr>
              <a:t>close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90" dirty="0">
                <a:latin typeface="Trebuchet MS"/>
                <a:cs typeface="Trebuchet MS"/>
              </a:rPr>
              <a:t>observation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130" dirty="0">
                <a:latin typeface="Trebuchet MS"/>
                <a:cs typeface="Trebuchet MS"/>
              </a:rPr>
              <a:t>and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45" dirty="0">
                <a:latin typeface="Trebuchet MS"/>
                <a:cs typeface="Trebuchet MS"/>
              </a:rPr>
              <a:t>serial  </a:t>
            </a:r>
            <a:r>
              <a:rPr sz="2200" spc="15" dirty="0">
                <a:latin typeface="Trebuchet MS"/>
                <a:cs typeface="Trebuchet MS"/>
              </a:rPr>
              <a:t>CT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120" dirty="0">
                <a:latin typeface="Trebuchet MS"/>
                <a:cs typeface="Trebuchet MS"/>
              </a:rPr>
              <a:t>scans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130" dirty="0">
                <a:latin typeface="Trebuchet MS"/>
                <a:cs typeface="Trebuchet MS"/>
              </a:rPr>
              <a:t>and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70" dirty="0">
                <a:latin typeface="Trebuchet MS"/>
                <a:cs typeface="Trebuchet MS"/>
              </a:rPr>
              <a:t>frequent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65" dirty="0">
                <a:latin typeface="Trebuchet MS"/>
                <a:cs typeface="Trebuchet MS"/>
              </a:rPr>
              <a:t>neurological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90" dirty="0">
                <a:latin typeface="Trebuchet MS"/>
                <a:cs typeface="Trebuchet MS"/>
              </a:rPr>
              <a:t>examinations</a:t>
            </a:r>
            <a:endParaRPr sz="2200" dirty="0">
              <a:latin typeface="Trebuchet MS"/>
              <a:cs typeface="Trebuchet MS"/>
            </a:endParaRPr>
          </a:p>
          <a:p>
            <a:pPr marL="123189" indent="-111125">
              <a:lnSpc>
                <a:spcPts val="2505"/>
              </a:lnSpc>
              <a:buSzPct val="95555"/>
              <a:buChar char="•"/>
              <a:tabLst>
                <a:tab pos="123825" algn="l"/>
              </a:tabLst>
            </a:pPr>
            <a:r>
              <a:rPr sz="2200" spc="60" dirty="0">
                <a:latin typeface="Trebuchet MS"/>
                <a:cs typeface="Trebuchet MS"/>
              </a:rPr>
              <a:t>Surgical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55" dirty="0">
                <a:latin typeface="Trebuchet MS"/>
                <a:cs typeface="Trebuchet MS"/>
              </a:rPr>
              <a:t>intervention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55" dirty="0">
                <a:latin typeface="Trebuchet MS"/>
                <a:cs typeface="Trebuchet MS"/>
              </a:rPr>
              <a:t>for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85" dirty="0">
                <a:latin typeface="Trebuchet MS"/>
                <a:cs typeface="Trebuchet MS"/>
              </a:rPr>
              <a:t>asymptomatic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180" dirty="0">
                <a:latin typeface="Trebuchet MS"/>
                <a:cs typeface="Trebuchet MS"/>
              </a:rPr>
              <a:t>EDH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5" dirty="0">
                <a:latin typeface="Trebuchet MS"/>
                <a:cs typeface="Trebuchet MS"/>
              </a:rPr>
              <a:t>with:</a:t>
            </a:r>
            <a:endParaRPr sz="2200" dirty="0">
              <a:latin typeface="Trebuchet MS"/>
              <a:cs typeface="Trebuchet MS"/>
            </a:endParaRPr>
          </a:p>
          <a:p>
            <a:pPr marL="200660" indent="-188595">
              <a:lnSpc>
                <a:spcPts val="2625"/>
              </a:lnSpc>
              <a:buSzPct val="95555"/>
              <a:buChar char="•"/>
              <a:tabLst>
                <a:tab pos="201295" algn="l"/>
              </a:tabLst>
            </a:pPr>
            <a:r>
              <a:rPr sz="2200" spc="120" dirty="0">
                <a:latin typeface="Trebuchet MS"/>
                <a:cs typeface="Trebuchet MS"/>
              </a:rPr>
              <a:t>Blood </a:t>
            </a:r>
            <a:r>
              <a:rPr sz="2200" spc="100" dirty="0">
                <a:latin typeface="Trebuchet MS"/>
                <a:cs typeface="Trebuchet MS"/>
              </a:rPr>
              <a:t>volume </a:t>
            </a:r>
            <a:r>
              <a:rPr sz="2200" spc="110" dirty="0">
                <a:latin typeface="Trebuchet MS"/>
                <a:cs typeface="Trebuchet MS"/>
              </a:rPr>
              <a:t>&gt;</a:t>
            </a:r>
            <a:r>
              <a:rPr sz="2200" spc="-375" dirty="0">
                <a:latin typeface="Trebuchet MS"/>
                <a:cs typeface="Trebuchet MS"/>
              </a:rPr>
              <a:t> </a:t>
            </a:r>
            <a:r>
              <a:rPr sz="2200" spc="105" dirty="0">
                <a:latin typeface="Trebuchet MS"/>
                <a:cs typeface="Trebuchet MS"/>
              </a:rPr>
              <a:t>30ml</a:t>
            </a:r>
            <a:endParaRPr sz="2200" dirty="0">
              <a:latin typeface="Trebuchet MS"/>
              <a:cs typeface="Trebuchet MS"/>
            </a:endParaRPr>
          </a:p>
          <a:p>
            <a:pPr marL="200660" indent="-188595">
              <a:lnSpc>
                <a:spcPts val="2625"/>
              </a:lnSpc>
              <a:buSzPct val="95555"/>
              <a:buChar char="•"/>
              <a:tabLst>
                <a:tab pos="201295" algn="l"/>
              </a:tabLst>
            </a:pPr>
            <a:r>
              <a:rPr sz="2200" spc="50" dirty="0">
                <a:latin typeface="Trebuchet MS"/>
                <a:cs typeface="Trebuchet MS"/>
              </a:rPr>
              <a:t>Thickness: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120" dirty="0">
                <a:latin typeface="Trebuchet MS"/>
                <a:cs typeface="Trebuchet MS"/>
              </a:rPr>
              <a:t>10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235" dirty="0">
                <a:latin typeface="Trebuchet MS"/>
                <a:cs typeface="Trebuchet MS"/>
              </a:rPr>
              <a:t>mm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50" dirty="0">
                <a:latin typeface="Trebuchet MS"/>
                <a:cs typeface="Trebuchet MS"/>
              </a:rPr>
              <a:t>in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75" dirty="0">
                <a:latin typeface="Trebuchet MS"/>
                <a:cs typeface="Trebuchet MS"/>
              </a:rPr>
              <a:t>adults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305" dirty="0">
                <a:latin typeface="Trebuchet MS"/>
                <a:cs typeface="Trebuchet MS"/>
              </a:rPr>
              <a:t>–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110" dirty="0">
                <a:latin typeface="Trebuchet MS"/>
                <a:cs typeface="Trebuchet MS"/>
              </a:rPr>
              <a:t>5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235" dirty="0">
                <a:latin typeface="Trebuchet MS"/>
                <a:cs typeface="Trebuchet MS"/>
              </a:rPr>
              <a:t>mm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50" dirty="0">
                <a:latin typeface="Trebuchet MS"/>
                <a:cs typeface="Trebuchet MS"/>
              </a:rPr>
              <a:t>in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60" dirty="0">
                <a:latin typeface="Trebuchet MS"/>
                <a:cs typeface="Trebuchet MS"/>
              </a:rPr>
              <a:t>children</a:t>
            </a:r>
            <a:endParaRPr sz="2200" dirty="0">
              <a:latin typeface="Trebuchet MS"/>
              <a:cs typeface="Trebuchet MS"/>
            </a:endParaRPr>
          </a:p>
          <a:p>
            <a:pPr marL="200660" indent="-188595">
              <a:lnSpc>
                <a:spcPts val="2625"/>
              </a:lnSpc>
              <a:buSzPct val="95555"/>
              <a:buChar char="•"/>
              <a:tabLst>
                <a:tab pos="201295" algn="l"/>
              </a:tabLst>
            </a:pPr>
            <a:r>
              <a:rPr sz="2200" spc="90" dirty="0">
                <a:latin typeface="Trebuchet MS"/>
                <a:cs typeface="Trebuchet MS"/>
              </a:rPr>
              <a:t>Midline </a:t>
            </a:r>
            <a:r>
              <a:rPr sz="2200" spc="35" dirty="0">
                <a:latin typeface="Trebuchet MS"/>
                <a:cs typeface="Trebuchet MS"/>
              </a:rPr>
              <a:t>shift </a:t>
            </a:r>
            <a:r>
              <a:rPr sz="2200" spc="120" dirty="0">
                <a:latin typeface="Trebuchet MS"/>
                <a:cs typeface="Trebuchet MS"/>
              </a:rPr>
              <a:t>beyond </a:t>
            </a:r>
            <a:r>
              <a:rPr sz="2200" spc="110" dirty="0">
                <a:latin typeface="Trebuchet MS"/>
                <a:cs typeface="Trebuchet MS"/>
              </a:rPr>
              <a:t>5</a:t>
            </a:r>
            <a:r>
              <a:rPr sz="2200" spc="-450" dirty="0">
                <a:latin typeface="Trebuchet MS"/>
                <a:cs typeface="Trebuchet MS"/>
              </a:rPr>
              <a:t> </a:t>
            </a:r>
            <a:r>
              <a:rPr sz="2200" spc="235" dirty="0">
                <a:latin typeface="Trebuchet MS"/>
                <a:cs typeface="Trebuchet MS"/>
              </a:rPr>
              <a:t>mm</a:t>
            </a:r>
            <a:endParaRPr sz="2200" dirty="0">
              <a:latin typeface="Trebuchet MS"/>
              <a:cs typeface="Trebuchet MS"/>
            </a:endParaRPr>
          </a:p>
          <a:p>
            <a:pPr marL="12700" marR="53975">
              <a:lnSpc>
                <a:spcPts val="2620"/>
              </a:lnSpc>
              <a:spcBef>
                <a:spcPts val="114"/>
              </a:spcBef>
            </a:pPr>
            <a:r>
              <a:rPr sz="2200" spc="60" dirty="0">
                <a:latin typeface="Trebuchet MS"/>
                <a:cs typeface="Trebuchet MS"/>
              </a:rPr>
              <a:t>-as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130" dirty="0">
                <a:latin typeface="Trebuchet MS"/>
                <a:cs typeface="Trebuchet MS"/>
              </a:rPr>
              <a:t>most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55" dirty="0">
                <a:latin typeface="Trebuchet MS"/>
                <a:cs typeface="Trebuchet MS"/>
              </a:rPr>
              <a:t>patients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35" dirty="0">
                <a:latin typeface="Trebuchet MS"/>
                <a:cs typeface="Trebuchet MS"/>
              </a:rPr>
              <a:t>with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125" dirty="0">
                <a:latin typeface="Trebuchet MS"/>
                <a:cs typeface="Trebuchet MS"/>
              </a:rPr>
              <a:t>such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125" dirty="0">
                <a:latin typeface="Trebuchet MS"/>
                <a:cs typeface="Trebuchet MS"/>
              </a:rPr>
              <a:t>an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180" dirty="0">
                <a:latin typeface="Trebuchet MS"/>
                <a:cs typeface="Trebuchet MS"/>
              </a:rPr>
              <a:t>EDH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65" dirty="0">
                <a:latin typeface="Trebuchet MS"/>
                <a:cs typeface="Trebuchet MS"/>
              </a:rPr>
              <a:t>experience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75" dirty="0">
                <a:latin typeface="Trebuchet MS"/>
                <a:cs typeface="Trebuchet MS"/>
              </a:rPr>
              <a:t>a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110" dirty="0">
                <a:latin typeface="Trebuchet MS"/>
                <a:cs typeface="Trebuchet MS"/>
              </a:rPr>
              <a:t>worsening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50" dirty="0">
                <a:latin typeface="Trebuchet MS"/>
                <a:cs typeface="Trebuchet MS"/>
              </a:rPr>
              <a:t>of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50" dirty="0">
                <a:latin typeface="Trebuchet MS"/>
                <a:cs typeface="Trebuchet MS"/>
              </a:rPr>
              <a:t>the  </a:t>
            </a:r>
            <a:r>
              <a:rPr sz="2200" spc="105" dirty="0">
                <a:latin typeface="Trebuchet MS"/>
                <a:cs typeface="Trebuchet MS"/>
              </a:rPr>
              <a:t>conscious </a:t>
            </a:r>
            <a:r>
              <a:rPr sz="2200" spc="35" dirty="0">
                <a:latin typeface="Trebuchet MS"/>
                <a:cs typeface="Trebuchet MS"/>
              </a:rPr>
              <a:t>state </a:t>
            </a:r>
            <a:r>
              <a:rPr sz="2200" spc="50" dirty="0">
                <a:latin typeface="Trebuchet MS"/>
                <a:cs typeface="Trebuchet MS"/>
              </a:rPr>
              <a:t>and/or </a:t>
            </a:r>
            <a:r>
              <a:rPr sz="2200" spc="40" dirty="0">
                <a:latin typeface="Trebuchet MS"/>
                <a:cs typeface="Trebuchet MS"/>
              </a:rPr>
              <a:t>exhibit </a:t>
            </a:r>
            <a:r>
              <a:rPr sz="2200" spc="25" dirty="0">
                <a:latin typeface="Trebuchet MS"/>
                <a:cs typeface="Trebuchet MS"/>
              </a:rPr>
              <a:t>lateralizing</a:t>
            </a:r>
            <a:r>
              <a:rPr sz="2200" spc="-484" dirty="0">
                <a:latin typeface="Trebuchet MS"/>
                <a:cs typeface="Trebuchet MS"/>
              </a:rPr>
              <a:t> </a:t>
            </a:r>
            <a:r>
              <a:rPr sz="2200" spc="65" dirty="0">
                <a:latin typeface="Trebuchet MS"/>
                <a:cs typeface="Trebuchet MS"/>
              </a:rPr>
              <a:t>signs.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400" y="817564"/>
            <a:ext cx="41211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990" dirty="0">
                <a:solidFill>
                  <a:srgbClr val="0070C0"/>
                </a:solidFill>
              </a:rPr>
              <a:t>M</a:t>
            </a:r>
            <a:r>
              <a:rPr sz="4800" spc="385" dirty="0">
                <a:solidFill>
                  <a:srgbClr val="0070C0"/>
                </a:solidFill>
              </a:rPr>
              <a:t>a</a:t>
            </a:r>
            <a:r>
              <a:rPr sz="4800" spc="365" dirty="0">
                <a:solidFill>
                  <a:srgbClr val="0070C0"/>
                </a:solidFill>
              </a:rPr>
              <a:t>n</a:t>
            </a:r>
            <a:r>
              <a:rPr sz="4800" spc="385" dirty="0">
                <a:solidFill>
                  <a:srgbClr val="0070C0"/>
                </a:solidFill>
              </a:rPr>
              <a:t>a</a:t>
            </a:r>
            <a:r>
              <a:rPr sz="4800" spc="345" dirty="0">
                <a:solidFill>
                  <a:srgbClr val="0070C0"/>
                </a:solidFill>
              </a:rPr>
              <a:t>g</a:t>
            </a:r>
            <a:r>
              <a:rPr sz="4800" spc="120" dirty="0">
                <a:solidFill>
                  <a:srgbClr val="0070C0"/>
                </a:solidFill>
              </a:rPr>
              <a:t>e</a:t>
            </a:r>
            <a:r>
              <a:rPr sz="4800" spc="630" dirty="0">
                <a:solidFill>
                  <a:srgbClr val="0070C0"/>
                </a:solidFill>
              </a:rPr>
              <a:t>m</a:t>
            </a:r>
            <a:r>
              <a:rPr sz="4800" spc="120" dirty="0">
                <a:solidFill>
                  <a:srgbClr val="0070C0"/>
                </a:solidFill>
              </a:rPr>
              <a:t>e</a:t>
            </a:r>
            <a:r>
              <a:rPr sz="4800" spc="365" dirty="0">
                <a:solidFill>
                  <a:srgbClr val="0070C0"/>
                </a:solidFill>
              </a:rPr>
              <a:t>n</a:t>
            </a:r>
            <a:r>
              <a:rPr sz="4800" spc="180" dirty="0">
                <a:solidFill>
                  <a:srgbClr val="0070C0"/>
                </a:solidFill>
              </a:rPr>
              <a:t>t</a:t>
            </a:r>
            <a:endParaRPr sz="4800" dirty="0">
              <a:solidFill>
                <a:srgbClr val="0070C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645" y="5441316"/>
            <a:ext cx="5669598" cy="14639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90"/>
              </a:lnSpc>
              <a:spcBef>
                <a:spcPts val="105"/>
              </a:spcBef>
            </a:pPr>
            <a:r>
              <a:rPr sz="1900" b="1" spc="90" dirty="0">
                <a:latin typeface="Trebuchet MS"/>
                <a:cs typeface="Trebuchet MS"/>
              </a:rPr>
              <a:t>Emergent</a:t>
            </a:r>
            <a:r>
              <a:rPr sz="1900" b="1" spc="-45" dirty="0">
                <a:latin typeface="Trebuchet MS"/>
                <a:cs typeface="Trebuchet MS"/>
              </a:rPr>
              <a:t> </a:t>
            </a:r>
            <a:r>
              <a:rPr sz="1900" b="1" spc="80" dirty="0">
                <a:latin typeface="Trebuchet MS"/>
                <a:cs typeface="Trebuchet MS"/>
              </a:rPr>
              <a:t>surgical</a:t>
            </a:r>
            <a:r>
              <a:rPr sz="1900" b="1" spc="-45" dirty="0">
                <a:latin typeface="Trebuchet MS"/>
                <a:cs typeface="Trebuchet MS"/>
              </a:rPr>
              <a:t> </a:t>
            </a:r>
            <a:r>
              <a:rPr sz="1900" b="1" spc="90" dirty="0">
                <a:latin typeface="Trebuchet MS"/>
                <a:cs typeface="Trebuchet MS"/>
              </a:rPr>
              <a:t>evacuation</a:t>
            </a:r>
            <a:r>
              <a:rPr sz="1900" b="1" spc="-40" dirty="0">
                <a:latin typeface="Trebuchet MS"/>
                <a:cs typeface="Trebuchet MS"/>
              </a:rPr>
              <a:t> </a:t>
            </a:r>
            <a:r>
              <a:rPr sz="1900" b="1" spc="70" dirty="0">
                <a:latin typeface="Trebuchet MS"/>
                <a:cs typeface="Trebuchet MS"/>
              </a:rPr>
              <a:t>of</a:t>
            </a:r>
            <a:r>
              <a:rPr lang="en-US" sz="1900" b="1" spc="-45" dirty="0">
                <a:latin typeface="Trebuchet MS"/>
                <a:cs typeface="Trebuchet MS"/>
              </a:rPr>
              <a:t> </a:t>
            </a:r>
            <a:r>
              <a:rPr sz="1900" b="1" spc="110" dirty="0">
                <a:latin typeface="Trebuchet MS"/>
                <a:cs typeface="Trebuchet MS"/>
              </a:rPr>
              <a:t>hematoma:</a:t>
            </a:r>
            <a:endParaRPr lang="en-US" sz="1900" b="1" spc="110" dirty="0">
              <a:latin typeface="Trebuchet MS"/>
              <a:cs typeface="Trebuchet MS"/>
            </a:endParaRPr>
          </a:p>
          <a:p>
            <a:pPr marL="12700">
              <a:lnSpc>
                <a:spcPts val="2090"/>
              </a:lnSpc>
              <a:spcBef>
                <a:spcPts val="105"/>
              </a:spcBef>
            </a:pPr>
            <a:endParaRPr sz="1900" dirty="0">
              <a:latin typeface="Trebuchet MS"/>
              <a:cs typeface="Trebuchet MS"/>
            </a:endParaRPr>
          </a:p>
          <a:p>
            <a:pPr marL="88900" indent="-76835">
              <a:lnSpc>
                <a:spcPts val="1780"/>
              </a:lnSpc>
              <a:buSzPct val="93548"/>
              <a:buChar char="•"/>
              <a:tabLst>
                <a:tab pos="89535" algn="l"/>
              </a:tabLst>
            </a:pPr>
            <a:r>
              <a:rPr sz="1900" b="1" spc="9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Craniotomy</a:t>
            </a:r>
            <a:endParaRPr sz="190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88900" indent="-76835">
              <a:lnSpc>
                <a:spcPts val="1725"/>
              </a:lnSpc>
              <a:buSzPct val="93548"/>
              <a:buChar char="•"/>
              <a:tabLst>
                <a:tab pos="89535" algn="l"/>
              </a:tabLst>
            </a:pPr>
            <a:r>
              <a:rPr sz="1900" b="1" spc="7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Suction </a:t>
            </a:r>
            <a:r>
              <a:rPr sz="1900" b="1" spc="6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of</a:t>
            </a:r>
            <a:r>
              <a:rPr sz="1900" b="1" spc="-15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900" b="1" spc="10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EDH</a:t>
            </a:r>
            <a:endParaRPr sz="190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2700" marR="746760">
              <a:lnSpc>
                <a:spcPts val="1730"/>
              </a:lnSpc>
              <a:spcBef>
                <a:spcPts val="100"/>
              </a:spcBef>
              <a:buSzPct val="93548"/>
              <a:buChar char="•"/>
              <a:tabLst>
                <a:tab pos="89535" algn="l"/>
              </a:tabLst>
            </a:pPr>
            <a:r>
              <a:rPr sz="1900" b="1" spc="7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Control</a:t>
            </a:r>
            <a:r>
              <a:rPr sz="1900" b="1" spc="-4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900" b="1" spc="6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of</a:t>
            </a:r>
            <a:r>
              <a:rPr sz="1900" b="1" spc="-4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900" b="1" spc="5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bleeding:</a:t>
            </a:r>
            <a:r>
              <a:rPr sz="1900" b="1" spc="-4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900" b="1" spc="24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MMA</a:t>
            </a:r>
            <a:r>
              <a:rPr sz="1900" b="1" spc="-4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900" b="1" spc="6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is</a:t>
            </a:r>
            <a:r>
              <a:rPr sz="1900" b="1" spc="-4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900" b="1" spc="85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coagulated</a:t>
            </a:r>
            <a:r>
              <a:rPr sz="1900" b="1" spc="-4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900" b="1" spc="7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or  </a:t>
            </a:r>
            <a:r>
              <a:rPr sz="1900" b="1" spc="8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underrunstiches</a:t>
            </a:r>
            <a:endParaRPr sz="190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9374" y="2229115"/>
            <a:ext cx="2590578" cy="17915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3588" y="4107186"/>
            <a:ext cx="2134994" cy="22574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92169" y="2617019"/>
            <a:ext cx="6523990" cy="381123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188595">
              <a:lnSpc>
                <a:spcPts val="2700"/>
              </a:lnSpc>
              <a:spcBef>
                <a:spcPts val="259"/>
              </a:spcBef>
            </a:pPr>
            <a:r>
              <a:rPr sz="2000" b="1" spc="-35" dirty="0">
                <a:latin typeface="Lucida Sans"/>
                <a:cs typeface="Lucida Sans"/>
              </a:rPr>
              <a:t>Collection of </a:t>
            </a:r>
            <a:r>
              <a:rPr sz="2000" b="1" spc="-20" dirty="0">
                <a:latin typeface="Lucida Sans"/>
                <a:cs typeface="Lucida Sans"/>
              </a:rPr>
              <a:t>blood </a:t>
            </a:r>
            <a:r>
              <a:rPr sz="2000" b="1" spc="-15" dirty="0">
                <a:latin typeface="Lucida Sans"/>
                <a:cs typeface="Lucida Sans"/>
              </a:rPr>
              <a:t>within </a:t>
            </a:r>
            <a:r>
              <a:rPr sz="2000" b="1" spc="5" dirty="0">
                <a:latin typeface="Lucida Sans"/>
                <a:cs typeface="Lucida Sans"/>
              </a:rPr>
              <a:t>the </a:t>
            </a:r>
            <a:r>
              <a:rPr sz="2000" b="1" spc="-10" dirty="0">
                <a:latin typeface="Lucida Sans"/>
                <a:cs typeface="Lucida Sans"/>
              </a:rPr>
              <a:t>subdural</a:t>
            </a:r>
            <a:r>
              <a:rPr sz="2000" b="1" spc="-360" dirty="0">
                <a:latin typeface="Lucida Sans"/>
                <a:cs typeface="Lucida Sans"/>
              </a:rPr>
              <a:t> </a:t>
            </a:r>
            <a:r>
              <a:rPr sz="2000" b="1" spc="-10" dirty="0">
                <a:latin typeface="Lucida Sans"/>
                <a:cs typeface="Lucida Sans"/>
              </a:rPr>
              <a:t>space  </a:t>
            </a:r>
            <a:r>
              <a:rPr sz="2000" b="1" spc="10" dirty="0">
                <a:latin typeface="Lucida Sans"/>
                <a:cs typeface="Lucida Sans"/>
              </a:rPr>
              <a:t>(between dura </a:t>
            </a:r>
            <a:r>
              <a:rPr sz="2000" b="1" spc="85" dirty="0">
                <a:latin typeface="Lucida Sans"/>
                <a:cs typeface="Lucida Sans"/>
              </a:rPr>
              <a:t>&amp; </a:t>
            </a:r>
            <a:r>
              <a:rPr sz="2000" b="1" dirty="0">
                <a:latin typeface="Lucida Sans"/>
                <a:cs typeface="Lucida Sans"/>
              </a:rPr>
              <a:t>arachnoid</a:t>
            </a:r>
            <a:r>
              <a:rPr sz="2000" b="1" spc="-440" dirty="0">
                <a:latin typeface="Lucida Sans"/>
                <a:cs typeface="Lucida Sans"/>
              </a:rPr>
              <a:t> </a:t>
            </a:r>
            <a:r>
              <a:rPr sz="2000" b="1" spc="5" dirty="0">
                <a:latin typeface="Lucida Sans"/>
                <a:cs typeface="Lucida Sans"/>
              </a:rPr>
              <a:t>matter)</a:t>
            </a:r>
            <a:endParaRPr sz="2000" b="1" dirty="0">
              <a:latin typeface="Lucida Sans"/>
              <a:cs typeface="Lucida Sans"/>
            </a:endParaRPr>
          </a:p>
          <a:p>
            <a:pPr marL="12700">
              <a:lnSpc>
                <a:spcPts val="2590"/>
              </a:lnSpc>
            </a:pPr>
            <a:r>
              <a:rPr sz="2000" b="1" spc="-5" dirty="0">
                <a:latin typeface="Lucida Sans"/>
                <a:cs typeface="Lucida Sans"/>
              </a:rPr>
              <a:t>- </a:t>
            </a:r>
            <a:r>
              <a:rPr sz="2000" b="1" spc="20" dirty="0">
                <a:latin typeface="Lucida Sans"/>
                <a:cs typeface="Lucida Sans"/>
              </a:rPr>
              <a:t>Head </a:t>
            </a:r>
            <a:r>
              <a:rPr sz="2000" b="1" spc="30" dirty="0">
                <a:latin typeface="Lucida Sans"/>
                <a:cs typeface="Lucida Sans"/>
              </a:rPr>
              <a:t>trauma</a:t>
            </a:r>
            <a:r>
              <a:rPr sz="2000" b="1" spc="30" dirty="0">
                <a:latin typeface="Arial"/>
                <a:cs typeface="Arial"/>
              </a:rPr>
              <a:t>→</a:t>
            </a:r>
            <a:r>
              <a:rPr sz="2000" b="1" spc="30" dirty="0">
                <a:latin typeface="Lucida Sans"/>
                <a:cs typeface="Lucida Sans"/>
              </a:rPr>
              <a:t>RUPTURE </a:t>
            </a:r>
            <a:r>
              <a:rPr sz="2000" b="1" dirty="0">
                <a:latin typeface="Lucida Sans"/>
                <a:cs typeface="Lucida Sans"/>
              </a:rPr>
              <a:t>OF </a:t>
            </a:r>
            <a:r>
              <a:rPr sz="2000" b="1" spc="40" dirty="0">
                <a:latin typeface="Lucida Sans"/>
                <a:cs typeface="Lucida Sans"/>
              </a:rPr>
              <a:t>BRIDGING</a:t>
            </a:r>
            <a:r>
              <a:rPr sz="2000" b="1" spc="-505" dirty="0">
                <a:latin typeface="Lucida Sans"/>
                <a:cs typeface="Lucida Sans"/>
              </a:rPr>
              <a:t> </a:t>
            </a:r>
            <a:r>
              <a:rPr sz="2000" b="1" spc="10" dirty="0">
                <a:latin typeface="Lucida Sans"/>
                <a:cs typeface="Lucida Sans"/>
              </a:rPr>
              <a:t>VEINS</a:t>
            </a:r>
            <a:endParaRPr sz="2000" b="1" dirty="0">
              <a:latin typeface="Lucida Sans"/>
              <a:cs typeface="Lucida Sans"/>
            </a:endParaRPr>
          </a:p>
          <a:p>
            <a:pPr marL="12700" marR="102235">
              <a:lnSpc>
                <a:spcPts val="2700"/>
              </a:lnSpc>
              <a:spcBef>
                <a:spcPts val="110"/>
              </a:spcBef>
            </a:pPr>
            <a:r>
              <a:rPr sz="2000" b="1" spc="-15" dirty="0">
                <a:latin typeface="Lucida Sans"/>
                <a:cs typeface="Lucida Sans"/>
              </a:rPr>
              <a:t>-multiple </a:t>
            </a:r>
            <a:r>
              <a:rPr sz="2000" b="1" spc="-20" dirty="0">
                <a:latin typeface="Lucida Sans"/>
                <a:cs typeface="Lucida Sans"/>
              </a:rPr>
              <a:t>veins </a:t>
            </a:r>
            <a:r>
              <a:rPr sz="2000" b="1" spc="-25" dirty="0">
                <a:latin typeface="Lucida Sans"/>
                <a:cs typeface="Lucida Sans"/>
              </a:rPr>
              <a:t>could </a:t>
            </a:r>
            <a:r>
              <a:rPr sz="2000" b="1" spc="15" dirty="0">
                <a:latin typeface="Lucida Sans"/>
                <a:cs typeface="Lucida Sans"/>
              </a:rPr>
              <a:t>rapture </a:t>
            </a:r>
            <a:r>
              <a:rPr sz="2000" b="1" spc="-40" dirty="0">
                <a:latin typeface="Lucida Sans"/>
                <a:cs typeface="Lucida Sans"/>
              </a:rPr>
              <a:t>causing</a:t>
            </a:r>
            <a:r>
              <a:rPr sz="2000" b="1" spc="-375" dirty="0">
                <a:latin typeface="Lucida Sans"/>
                <a:cs typeface="Lucida Sans"/>
              </a:rPr>
              <a:t> </a:t>
            </a:r>
            <a:r>
              <a:rPr sz="2000" b="1" spc="-20" dirty="0">
                <a:latin typeface="Lucida Sans"/>
                <a:cs typeface="Lucida Sans"/>
              </a:rPr>
              <a:t>multiple  </a:t>
            </a:r>
            <a:r>
              <a:rPr sz="2000" b="1" spc="-15" dirty="0">
                <a:latin typeface="Lucida Sans"/>
                <a:cs typeface="Lucida Sans"/>
              </a:rPr>
              <a:t>SDH, </a:t>
            </a:r>
            <a:r>
              <a:rPr sz="2000" b="1" spc="-10" dirty="0">
                <a:latin typeface="Lucida Sans"/>
                <a:cs typeface="Lucida Sans"/>
              </a:rPr>
              <a:t>normally </a:t>
            </a:r>
            <a:r>
              <a:rPr sz="2000" b="1" spc="-5" dirty="0">
                <a:latin typeface="Lucida Sans"/>
                <a:cs typeface="Lucida Sans"/>
              </a:rPr>
              <a:t>cover </a:t>
            </a:r>
            <a:r>
              <a:rPr sz="2000" b="1" spc="5" dirty="0">
                <a:latin typeface="Lucida Sans"/>
                <a:cs typeface="Lucida Sans"/>
              </a:rPr>
              <a:t>the entire </a:t>
            </a:r>
            <a:r>
              <a:rPr sz="2000" b="1" spc="-10" dirty="0">
                <a:latin typeface="Lucida Sans"/>
                <a:cs typeface="Lucida Sans"/>
              </a:rPr>
              <a:t>surface </a:t>
            </a:r>
            <a:r>
              <a:rPr sz="2000" b="1" spc="-35" dirty="0">
                <a:latin typeface="Lucida Sans"/>
                <a:cs typeface="Lucida Sans"/>
              </a:rPr>
              <a:t>of  </a:t>
            </a:r>
            <a:r>
              <a:rPr sz="2000" b="1" spc="5" dirty="0">
                <a:latin typeface="Lucida Sans"/>
                <a:cs typeface="Lucida Sans"/>
              </a:rPr>
              <a:t>hemisphere</a:t>
            </a:r>
            <a:endParaRPr sz="2000" b="1" dirty="0">
              <a:latin typeface="Lucida Sans"/>
              <a:cs typeface="Lucida Sans"/>
            </a:endParaRPr>
          </a:p>
          <a:p>
            <a:pPr marL="12700" marR="853440">
              <a:lnSpc>
                <a:spcPts val="2700"/>
              </a:lnSpc>
              <a:spcBef>
                <a:spcPts val="2700"/>
              </a:spcBef>
            </a:pPr>
            <a:r>
              <a:rPr sz="2000" b="1" spc="-55" dirty="0">
                <a:latin typeface="Lucida Sans"/>
                <a:cs typeface="Lucida Sans"/>
              </a:rPr>
              <a:t>-High </a:t>
            </a:r>
            <a:r>
              <a:rPr sz="2000" b="1" spc="-70" dirty="0">
                <a:latin typeface="Lucida Sans"/>
                <a:cs typeface="Lucida Sans"/>
              </a:rPr>
              <a:t>risk </a:t>
            </a:r>
            <a:r>
              <a:rPr sz="2000" b="1" spc="-65" dirty="0">
                <a:latin typeface="Lucida Sans"/>
                <a:cs typeface="Lucida Sans"/>
              </a:rPr>
              <a:t>group: </a:t>
            </a:r>
            <a:r>
              <a:rPr sz="2000" b="1" spc="-30" dirty="0">
                <a:latin typeface="Lucida Sans"/>
                <a:cs typeface="Lucida Sans"/>
              </a:rPr>
              <a:t>elderly </a:t>
            </a:r>
            <a:r>
              <a:rPr sz="2000" b="1" spc="5" dirty="0">
                <a:latin typeface="Lucida Sans"/>
                <a:cs typeface="Lucida Sans"/>
              </a:rPr>
              <a:t>–</a:t>
            </a:r>
            <a:r>
              <a:rPr sz="2000" b="1" spc="-550" dirty="0">
                <a:latin typeface="Lucida Sans"/>
                <a:cs typeface="Lucida Sans"/>
              </a:rPr>
              <a:t> </a:t>
            </a:r>
            <a:r>
              <a:rPr sz="2000" b="1" spc="-40" dirty="0">
                <a:latin typeface="Lucida Sans"/>
                <a:cs typeface="Lucida Sans"/>
              </a:rPr>
              <a:t>chronic alcohol  </a:t>
            </a:r>
            <a:r>
              <a:rPr sz="2000" b="1" spc="-15" dirty="0">
                <a:latin typeface="Lucida Sans"/>
                <a:cs typeface="Lucida Sans"/>
              </a:rPr>
              <a:t>overuse </a:t>
            </a:r>
            <a:r>
              <a:rPr sz="2000" b="1" spc="-10" dirty="0">
                <a:latin typeface="Lucida Sans"/>
                <a:cs typeface="Lucida Sans"/>
              </a:rPr>
              <a:t>due</a:t>
            </a:r>
            <a:r>
              <a:rPr sz="2000" b="1" spc="-250" dirty="0">
                <a:latin typeface="Lucida Sans"/>
                <a:cs typeface="Lucida Sans"/>
              </a:rPr>
              <a:t> </a:t>
            </a:r>
            <a:r>
              <a:rPr sz="2000" b="1" spc="-60" dirty="0">
                <a:latin typeface="Lucida Sans"/>
                <a:cs typeface="Lucida Sans"/>
              </a:rPr>
              <a:t>to:</a:t>
            </a:r>
            <a:endParaRPr sz="2000" b="1" dirty="0">
              <a:latin typeface="Lucida Sans"/>
              <a:cs typeface="Lucida Sans"/>
            </a:endParaRPr>
          </a:p>
          <a:p>
            <a:pPr marL="12700" marR="2510790">
              <a:lnSpc>
                <a:spcPts val="2700"/>
              </a:lnSpc>
            </a:pPr>
            <a:r>
              <a:rPr sz="2000" b="1" spc="-40" dirty="0">
                <a:latin typeface="Lucida Sans"/>
                <a:cs typeface="Lucida Sans"/>
              </a:rPr>
              <a:t>1)Cerebral </a:t>
            </a:r>
            <a:r>
              <a:rPr sz="2000" b="1" spc="-20" dirty="0">
                <a:latin typeface="Lucida Sans"/>
                <a:cs typeface="Lucida Sans"/>
              </a:rPr>
              <a:t>atrophy  </a:t>
            </a:r>
            <a:r>
              <a:rPr sz="2000" b="1" spc="-50" dirty="0">
                <a:latin typeface="Lucida Sans"/>
                <a:cs typeface="Lucida Sans"/>
              </a:rPr>
              <a:t>2)Stretching </a:t>
            </a:r>
            <a:r>
              <a:rPr sz="2000" b="1" spc="-45" dirty="0">
                <a:latin typeface="Lucida Sans"/>
                <a:cs typeface="Lucida Sans"/>
              </a:rPr>
              <a:t>of </a:t>
            </a:r>
            <a:r>
              <a:rPr sz="2000" b="1" spc="-75" dirty="0">
                <a:latin typeface="Lucida Sans"/>
                <a:cs typeface="Lucida Sans"/>
              </a:rPr>
              <a:t>bridging</a:t>
            </a:r>
            <a:r>
              <a:rPr sz="2000" b="1" spc="-350" dirty="0">
                <a:latin typeface="Lucida Sans"/>
                <a:cs typeface="Lucida Sans"/>
              </a:rPr>
              <a:t> </a:t>
            </a:r>
            <a:r>
              <a:rPr sz="2000" b="1" spc="-40" dirty="0">
                <a:latin typeface="Lucida Sans"/>
                <a:cs typeface="Lucida Sans"/>
              </a:rPr>
              <a:t>veins</a:t>
            </a:r>
            <a:endParaRPr sz="2000" b="1" dirty="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91290" y="989584"/>
            <a:ext cx="6357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65" dirty="0">
                <a:solidFill>
                  <a:schemeClr val="accent1">
                    <a:lumMod val="50000"/>
                  </a:schemeClr>
                </a:solidFill>
              </a:rPr>
              <a:t>Subdural</a:t>
            </a:r>
            <a:r>
              <a:rPr sz="4800" spc="-12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4800" spc="370" dirty="0">
                <a:solidFill>
                  <a:schemeClr val="accent1">
                    <a:lumMod val="50000"/>
                  </a:schemeClr>
                </a:solidFill>
              </a:rPr>
              <a:t>hematoma</a:t>
            </a:r>
            <a:endParaRPr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32662" y="6537633"/>
            <a:ext cx="4657451" cy="45974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972819" marR="5080" indent="-960755">
              <a:lnSpc>
                <a:spcPts val="1650"/>
              </a:lnSpc>
              <a:spcBef>
                <a:spcPts val="185"/>
              </a:spcBef>
            </a:pPr>
            <a:r>
              <a:rPr sz="1600" b="1" spc="-20" dirty="0">
                <a:solidFill>
                  <a:srgbClr val="C00000"/>
                </a:solidFill>
                <a:latin typeface="Lucida Sans"/>
                <a:cs typeface="Lucida Sans"/>
              </a:rPr>
              <a:t>Concave, </a:t>
            </a:r>
            <a:r>
              <a:rPr sz="1600" b="1" spc="-15" dirty="0">
                <a:solidFill>
                  <a:srgbClr val="C00000"/>
                </a:solidFill>
                <a:latin typeface="Lucida Sans"/>
                <a:cs typeface="Lucida Sans"/>
              </a:rPr>
              <a:t>Crescent-shaped, </a:t>
            </a:r>
            <a:r>
              <a:rPr sz="1600" b="1" spc="-10" dirty="0">
                <a:solidFill>
                  <a:srgbClr val="C00000"/>
                </a:solidFill>
                <a:latin typeface="Lucida Sans"/>
                <a:cs typeface="Lucida Sans"/>
              </a:rPr>
              <a:t>Hyperdenselesion  </a:t>
            </a:r>
            <a:r>
              <a:rPr sz="1600" b="1" spc="-25" dirty="0">
                <a:solidFill>
                  <a:srgbClr val="C00000"/>
                </a:solidFill>
                <a:latin typeface="Lucida Sans"/>
                <a:cs typeface="Lucida Sans"/>
              </a:rPr>
              <a:t>Crosses </a:t>
            </a:r>
            <a:r>
              <a:rPr sz="1600" b="1" dirty="0">
                <a:solidFill>
                  <a:srgbClr val="C00000"/>
                </a:solidFill>
                <a:latin typeface="Lucida Sans"/>
                <a:cs typeface="Lucida Sans"/>
              </a:rPr>
              <a:t>the </a:t>
            </a:r>
            <a:r>
              <a:rPr sz="1600" b="1" spc="-5" dirty="0">
                <a:solidFill>
                  <a:srgbClr val="C00000"/>
                </a:solidFill>
                <a:latin typeface="Lucida Sans"/>
                <a:cs typeface="Lucida Sans"/>
              </a:rPr>
              <a:t>suture</a:t>
            </a:r>
            <a:r>
              <a:rPr sz="1600" b="1" spc="-135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Lucida Sans"/>
                <a:cs typeface="Lucida Sans"/>
              </a:rPr>
              <a:t>line</a:t>
            </a:r>
            <a:endParaRPr sz="1600" b="1" dirty="0">
              <a:solidFill>
                <a:srgbClr val="C00000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2400" y="2133600"/>
            <a:ext cx="9847292" cy="410753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701665">
              <a:lnSpc>
                <a:spcPts val="2850"/>
              </a:lnSpc>
              <a:spcBef>
                <a:spcPts val="229"/>
              </a:spcBef>
            </a:pPr>
            <a:r>
              <a:rPr sz="2400" spc="85" dirty="0">
                <a:latin typeface="Tahoma"/>
                <a:cs typeface="Tahoma"/>
              </a:rPr>
              <a:t>1.Altered </a:t>
            </a:r>
            <a:r>
              <a:rPr sz="2400" spc="120" dirty="0">
                <a:latin typeface="Tahoma"/>
                <a:cs typeface="Tahoma"/>
              </a:rPr>
              <a:t>mental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95" dirty="0">
                <a:latin typeface="Tahoma"/>
                <a:cs typeface="Tahoma"/>
              </a:rPr>
              <a:t>status  </a:t>
            </a:r>
            <a:r>
              <a:rPr sz="2400" spc="70" dirty="0">
                <a:latin typeface="Tahoma"/>
                <a:cs typeface="Tahoma"/>
              </a:rPr>
              <a:t>2.LOC</a:t>
            </a:r>
            <a:endParaRPr sz="2400" dirty="0">
              <a:latin typeface="Tahoma"/>
              <a:cs typeface="Tahoma"/>
            </a:endParaRPr>
          </a:p>
          <a:p>
            <a:pPr marL="273685" indent="-261620">
              <a:lnSpc>
                <a:spcPts val="2745"/>
              </a:lnSpc>
              <a:buSzPct val="95833"/>
              <a:buAutoNum type="arabicPeriod" startAt="3"/>
              <a:tabLst>
                <a:tab pos="274320" algn="l"/>
              </a:tabLst>
            </a:pPr>
            <a:r>
              <a:rPr sz="2400" spc="80" dirty="0">
                <a:latin typeface="Tahoma"/>
                <a:cs typeface="Tahoma"/>
              </a:rPr>
              <a:t>Focal </a:t>
            </a:r>
            <a:r>
              <a:rPr sz="2400" spc="105" dirty="0">
                <a:latin typeface="Tahoma"/>
                <a:cs typeface="Tahoma"/>
              </a:rPr>
              <a:t>neurological</a:t>
            </a:r>
            <a:r>
              <a:rPr sz="2400" spc="-245" dirty="0">
                <a:latin typeface="Tahoma"/>
                <a:cs typeface="Tahoma"/>
              </a:rPr>
              <a:t> </a:t>
            </a:r>
            <a:r>
              <a:rPr sz="2400" spc="80" dirty="0">
                <a:latin typeface="Tahoma"/>
                <a:cs typeface="Tahoma"/>
              </a:rPr>
              <a:t>signs</a:t>
            </a:r>
            <a:endParaRPr sz="2400" dirty="0">
              <a:latin typeface="Tahoma"/>
              <a:cs typeface="Tahoma"/>
            </a:endParaRPr>
          </a:p>
          <a:p>
            <a:pPr marL="12700" marR="5080">
              <a:lnSpc>
                <a:spcPts val="2850"/>
              </a:lnSpc>
              <a:spcBef>
                <a:spcPts val="105"/>
              </a:spcBef>
            </a:pPr>
            <a:r>
              <a:rPr sz="2400" spc="75" dirty="0">
                <a:latin typeface="Tahoma"/>
                <a:cs typeface="Tahoma"/>
              </a:rPr>
              <a:t>(ipsilateral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110" dirty="0">
                <a:latin typeface="Tahoma"/>
                <a:cs typeface="Tahoma"/>
              </a:rPr>
              <a:t>mydriasis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-100" dirty="0">
                <a:latin typeface="Tahoma"/>
                <a:cs typeface="Tahoma"/>
              </a:rPr>
              <a:t>-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90" dirty="0">
                <a:latin typeface="Tahoma"/>
                <a:cs typeface="Tahoma"/>
              </a:rPr>
              <a:t>Failure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105" dirty="0">
                <a:latin typeface="Tahoma"/>
                <a:cs typeface="Tahoma"/>
              </a:rPr>
              <a:t>of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105" dirty="0">
                <a:latin typeface="Tahoma"/>
                <a:cs typeface="Tahoma"/>
              </a:rPr>
              <a:t>the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95" dirty="0">
                <a:latin typeface="Tahoma"/>
                <a:cs typeface="Tahoma"/>
              </a:rPr>
              <a:t>ipsilateral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125" dirty="0">
                <a:latin typeface="Tahoma"/>
                <a:cs typeface="Tahoma"/>
              </a:rPr>
              <a:t>pupil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110" dirty="0">
                <a:latin typeface="Tahoma"/>
                <a:cs typeface="Tahoma"/>
              </a:rPr>
              <a:t>to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90" dirty="0">
                <a:latin typeface="Tahoma"/>
                <a:cs typeface="Tahoma"/>
              </a:rPr>
              <a:t>react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110" dirty="0">
                <a:latin typeface="Tahoma"/>
                <a:cs typeface="Tahoma"/>
              </a:rPr>
              <a:t>to  </a:t>
            </a:r>
            <a:r>
              <a:rPr sz="2400" spc="30" dirty="0">
                <a:latin typeface="Tahoma"/>
                <a:cs typeface="Tahoma"/>
              </a:rPr>
              <a:t>light)</a:t>
            </a:r>
            <a:endParaRPr sz="2400" dirty="0">
              <a:latin typeface="Tahoma"/>
              <a:cs typeface="Tahoma"/>
            </a:endParaRPr>
          </a:p>
          <a:p>
            <a:pPr marL="12700" marR="4344035">
              <a:lnSpc>
                <a:spcPts val="2850"/>
              </a:lnSpc>
              <a:buSzPct val="95833"/>
              <a:buAutoNum type="arabicPeriod" startAt="4"/>
              <a:tabLst>
                <a:tab pos="274320" algn="l"/>
              </a:tabLst>
            </a:pPr>
            <a:r>
              <a:rPr sz="2400" spc="105" dirty="0">
                <a:latin typeface="Tahoma"/>
                <a:cs typeface="Tahoma"/>
              </a:rPr>
              <a:t>Contralateral </a:t>
            </a:r>
            <a:r>
              <a:rPr sz="2400" spc="120" dirty="0">
                <a:latin typeface="Tahoma"/>
                <a:cs typeface="Tahoma"/>
              </a:rPr>
              <a:t>hemiparesis  </a:t>
            </a:r>
            <a:r>
              <a:rPr sz="2400" spc="95" dirty="0">
                <a:latin typeface="Tahoma"/>
                <a:cs typeface="Tahoma"/>
              </a:rPr>
              <a:t>5.Headache </a:t>
            </a:r>
            <a:r>
              <a:rPr sz="2400" spc="-110" dirty="0">
                <a:latin typeface="Tahoma"/>
                <a:cs typeface="Tahoma"/>
              </a:rPr>
              <a:t>– </a:t>
            </a:r>
            <a:r>
              <a:rPr sz="2400" spc="125" dirty="0">
                <a:latin typeface="Tahoma"/>
                <a:cs typeface="Tahoma"/>
              </a:rPr>
              <a:t>Nausea </a:t>
            </a:r>
            <a:r>
              <a:rPr sz="2400" spc="-110" dirty="0">
                <a:latin typeface="Tahoma"/>
                <a:cs typeface="Tahoma"/>
              </a:rPr>
              <a:t>–</a:t>
            </a:r>
            <a:r>
              <a:rPr sz="2400" spc="-459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Vomiting</a:t>
            </a:r>
            <a:endParaRPr sz="2400" dirty="0">
              <a:latin typeface="Tahoma"/>
              <a:cs typeface="Tahoma"/>
            </a:endParaRPr>
          </a:p>
          <a:p>
            <a:pPr marL="12700" marR="39370">
              <a:lnSpc>
                <a:spcPts val="2850"/>
              </a:lnSpc>
            </a:pPr>
            <a:r>
              <a:rPr sz="2400" spc="80" dirty="0">
                <a:latin typeface="Tahoma"/>
                <a:cs typeface="Tahoma"/>
              </a:rPr>
              <a:t>-Usually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associated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with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95" dirty="0">
                <a:latin typeface="Tahoma"/>
                <a:cs typeface="Tahoma"/>
              </a:rPr>
              <a:t>severe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diffuse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60" dirty="0">
                <a:latin typeface="Tahoma"/>
                <a:cs typeface="Tahoma"/>
              </a:rPr>
              <a:t>injury,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130" dirty="0">
                <a:latin typeface="Tahoma"/>
                <a:cs typeface="Tahoma"/>
              </a:rPr>
              <a:t>immediate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130" dirty="0">
                <a:latin typeface="Tahoma"/>
                <a:cs typeface="Tahoma"/>
              </a:rPr>
              <a:t>deep  </a:t>
            </a:r>
            <a:r>
              <a:rPr sz="2400" spc="135" dirty="0">
                <a:latin typeface="Tahoma"/>
                <a:cs typeface="Tahoma"/>
              </a:rPr>
              <a:t>coma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145" dirty="0">
                <a:latin typeface="Tahoma"/>
                <a:cs typeface="Tahoma"/>
              </a:rPr>
              <a:t>from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moment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105" dirty="0">
                <a:latin typeface="Tahoma"/>
                <a:cs typeface="Tahoma"/>
              </a:rPr>
              <a:t>of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114" dirty="0">
                <a:latin typeface="Tahoma"/>
                <a:cs typeface="Tahoma"/>
              </a:rPr>
              <a:t>impact</a:t>
            </a:r>
            <a:endParaRPr sz="2400" dirty="0">
              <a:latin typeface="Tahoma"/>
              <a:cs typeface="Tahoma"/>
            </a:endParaRPr>
          </a:p>
          <a:p>
            <a:pPr marL="12700" marR="3928745">
              <a:lnSpc>
                <a:spcPts val="2850"/>
              </a:lnSpc>
            </a:pPr>
            <a:r>
              <a:rPr sz="2400" spc="85" dirty="0">
                <a:latin typeface="Tahoma"/>
                <a:cs typeface="Tahoma"/>
              </a:rPr>
              <a:t>-Extreme </a:t>
            </a:r>
            <a:r>
              <a:rPr sz="2400" spc="110" dirty="0">
                <a:latin typeface="Tahoma"/>
                <a:cs typeface="Tahoma"/>
              </a:rPr>
              <a:t>neurosurgical</a:t>
            </a:r>
            <a:r>
              <a:rPr sz="2400" spc="-310" dirty="0">
                <a:latin typeface="Tahoma"/>
                <a:cs typeface="Tahoma"/>
              </a:rPr>
              <a:t> </a:t>
            </a:r>
            <a:r>
              <a:rPr sz="2400" spc="85" dirty="0">
                <a:latin typeface="Tahoma"/>
                <a:cs typeface="Tahoma"/>
              </a:rPr>
              <a:t>emergency.  </a:t>
            </a:r>
            <a:r>
              <a:rPr sz="2400" spc="-60" dirty="0">
                <a:latin typeface="Tahoma"/>
                <a:cs typeface="Tahoma"/>
              </a:rPr>
              <a:t>30% </a:t>
            </a:r>
            <a:r>
              <a:rPr sz="2400" spc="85" dirty="0">
                <a:latin typeface="Tahoma"/>
                <a:cs typeface="Tahoma"/>
              </a:rPr>
              <a:t>mortality, </a:t>
            </a:r>
            <a:r>
              <a:rPr sz="2400" spc="-60" dirty="0">
                <a:latin typeface="Tahoma"/>
                <a:cs typeface="Tahoma"/>
              </a:rPr>
              <a:t>30% </a:t>
            </a:r>
            <a:r>
              <a:rPr sz="2400" spc="120" dirty="0">
                <a:latin typeface="Tahoma"/>
                <a:cs typeface="Tahoma"/>
              </a:rPr>
              <a:t>good</a:t>
            </a:r>
            <a:r>
              <a:rPr sz="2400" spc="-325" dirty="0">
                <a:latin typeface="Tahoma"/>
                <a:cs typeface="Tahoma"/>
              </a:rPr>
              <a:t> </a:t>
            </a:r>
            <a:r>
              <a:rPr sz="2400" spc="110" dirty="0">
                <a:latin typeface="Tahoma"/>
                <a:cs typeface="Tahoma"/>
              </a:rPr>
              <a:t>outcome.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01230-12ED-A7D2-C414-1B475BA65091}"/>
              </a:ext>
            </a:extLst>
          </p:cNvPr>
          <p:cNvSpPr txBox="1"/>
          <p:nvPr/>
        </p:nvSpPr>
        <p:spPr>
          <a:xfrm>
            <a:off x="2430379" y="535430"/>
            <a:ext cx="48928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i="0" dirty="0">
                <a:solidFill>
                  <a:srgbClr val="1B7895"/>
                </a:solidFill>
                <a:effectLst/>
                <a:latin typeface="OpenSans-Bold"/>
              </a:rPr>
              <a:t>Signs &amp; Symptoms</a:t>
            </a:r>
            <a:r>
              <a:rPr lang="en-US" dirty="0"/>
              <a:t> </a:t>
            </a:r>
            <a:br>
              <a:rPr lang="en-US" dirty="0"/>
            </a:br>
            <a:endParaRPr lang="ar-JO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0" y="900211"/>
            <a:ext cx="769091" cy="88794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0946" y="685800"/>
            <a:ext cx="41211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990" dirty="0">
                <a:solidFill>
                  <a:srgbClr val="C00000"/>
                </a:solidFill>
              </a:rPr>
              <a:t>M</a:t>
            </a:r>
            <a:r>
              <a:rPr sz="4800" spc="385" dirty="0">
                <a:solidFill>
                  <a:srgbClr val="C00000"/>
                </a:solidFill>
              </a:rPr>
              <a:t>a</a:t>
            </a:r>
            <a:r>
              <a:rPr sz="4800" spc="365" dirty="0">
                <a:solidFill>
                  <a:srgbClr val="C00000"/>
                </a:solidFill>
              </a:rPr>
              <a:t>n</a:t>
            </a:r>
            <a:r>
              <a:rPr sz="4800" spc="385" dirty="0">
                <a:solidFill>
                  <a:srgbClr val="C00000"/>
                </a:solidFill>
              </a:rPr>
              <a:t>a</a:t>
            </a:r>
            <a:r>
              <a:rPr sz="4800" spc="345" dirty="0">
                <a:solidFill>
                  <a:srgbClr val="C00000"/>
                </a:solidFill>
              </a:rPr>
              <a:t>g</a:t>
            </a:r>
            <a:r>
              <a:rPr sz="4800" spc="120" dirty="0">
                <a:solidFill>
                  <a:srgbClr val="C00000"/>
                </a:solidFill>
              </a:rPr>
              <a:t>e</a:t>
            </a:r>
            <a:r>
              <a:rPr sz="4800" spc="630" dirty="0">
                <a:solidFill>
                  <a:srgbClr val="C00000"/>
                </a:solidFill>
              </a:rPr>
              <a:t>m</a:t>
            </a:r>
            <a:r>
              <a:rPr sz="4800" spc="120" dirty="0">
                <a:solidFill>
                  <a:srgbClr val="C00000"/>
                </a:solidFill>
              </a:rPr>
              <a:t>e</a:t>
            </a:r>
            <a:r>
              <a:rPr sz="4800" spc="365" dirty="0">
                <a:solidFill>
                  <a:srgbClr val="C00000"/>
                </a:solidFill>
              </a:rPr>
              <a:t>n</a:t>
            </a:r>
            <a:r>
              <a:rPr sz="4800" spc="180" dirty="0">
                <a:solidFill>
                  <a:srgbClr val="C00000"/>
                </a:solidFill>
              </a:rPr>
              <a:t>t</a:t>
            </a:r>
            <a:endParaRPr sz="4800" dirty="0">
              <a:solidFill>
                <a:srgbClr val="C0000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946" y="2133600"/>
            <a:ext cx="9612654" cy="4749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26840">
              <a:lnSpc>
                <a:spcPts val="3030"/>
              </a:lnSpc>
              <a:spcBef>
                <a:spcPts val="100"/>
              </a:spcBef>
            </a:pPr>
            <a:r>
              <a:rPr b="1" spc="50" dirty="0">
                <a:highlight>
                  <a:srgbClr val="FFFF00"/>
                </a:highlight>
                <a:latin typeface="Trebuchet MS"/>
                <a:cs typeface="Trebuchet MS"/>
              </a:rPr>
              <a:t>Conservative:</a:t>
            </a:r>
            <a:endParaRPr b="1" dirty="0">
              <a:highlight>
                <a:srgbClr val="FFFF00"/>
              </a:highlight>
              <a:latin typeface="Trebuchet MS"/>
              <a:cs typeface="Trebuchet MS"/>
            </a:endParaRPr>
          </a:p>
          <a:p>
            <a:pPr marL="12700" marR="5080" indent="86995">
              <a:lnSpc>
                <a:spcPts val="3000"/>
              </a:lnSpc>
              <a:spcBef>
                <a:spcPts val="120"/>
              </a:spcBef>
            </a:pPr>
            <a:r>
              <a:rPr b="1" spc="45" dirty="0">
                <a:latin typeface="Trebuchet MS"/>
                <a:cs typeface="Trebuchet MS"/>
              </a:rPr>
              <a:t>-Small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45" dirty="0">
                <a:latin typeface="Trebuchet MS"/>
                <a:cs typeface="Trebuchet MS"/>
              </a:rPr>
              <a:t>acute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229" dirty="0">
                <a:latin typeface="Trebuchet MS"/>
                <a:cs typeface="Trebuchet MS"/>
              </a:rPr>
              <a:t>SDHs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90" dirty="0">
                <a:latin typeface="Trebuchet MS"/>
                <a:cs typeface="Trebuchet MS"/>
              </a:rPr>
              <a:t>less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95" dirty="0">
                <a:latin typeface="Trebuchet MS"/>
                <a:cs typeface="Trebuchet MS"/>
              </a:rPr>
              <a:t>than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120" dirty="0">
                <a:latin typeface="Trebuchet MS"/>
                <a:cs typeface="Trebuchet MS"/>
              </a:rPr>
              <a:t>5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254" dirty="0">
                <a:latin typeface="Trebuchet MS"/>
                <a:cs typeface="Trebuchet MS"/>
              </a:rPr>
              <a:t>mm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15" dirty="0">
                <a:latin typeface="Trebuchet MS"/>
                <a:cs typeface="Trebuchet MS"/>
              </a:rPr>
              <a:t>thick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180" dirty="0">
                <a:latin typeface="Trebuchet MS"/>
                <a:cs typeface="Trebuchet MS"/>
              </a:rPr>
              <a:t>on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20" dirty="0">
                <a:latin typeface="Trebuchet MS"/>
                <a:cs typeface="Trebuchet MS"/>
              </a:rPr>
              <a:t>axial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15" dirty="0">
                <a:latin typeface="Trebuchet MS"/>
                <a:cs typeface="Trebuchet MS"/>
              </a:rPr>
              <a:t>CT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60" dirty="0">
                <a:latin typeface="Trebuchet MS"/>
                <a:cs typeface="Trebuchet MS"/>
              </a:rPr>
              <a:t>images,  without </a:t>
            </a:r>
            <a:r>
              <a:rPr b="1" spc="30" dirty="0">
                <a:latin typeface="Trebuchet MS"/>
                <a:cs typeface="Trebuchet MS"/>
              </a:rPr>
              <a:t>sufficient </a:t>
            </a:r>
            <a:r>
              <a:rPr b="1" spc="190" dirty="0">
                <a:latin typeface="Trebuchet MS"/>
                <a:cs typeface="Trebuchet MS"/>
              </a:rPr>
              <a:t>mass </a:t>
            </a:r>
            <a:r>
              <a:rPr b="1" spc="-20" dirty="0">
                <a:latin typeface="Trebuchet MS"/>
                <a:cs typeface="Trebuchet MS"/>
              </a:rPr>
              <a:t>effect </a:t>
            </a:r>
            <a:r>
              <a:rPr b="1" spc="40" dirty="0">
                <a:latin typeface="Trebuchet MS"/>
                <a:cs typeface="Trebuchet MS"/>
              </a:rPr>
              <a:t>to </a:t>
            </a:r>
            <a:r>
              <a:rPr b="1" spc="105" dirty="0">
                <a:latin typeface="Trebuchet MS"/>
                <a:cs typeface="Trebuchet MS"/>
              </a:rPr>
              <a:t>cause </a:t>
            </a:r>
            <a:r>
              <a:rPr b="1" spc="65" dirty="0">
                <a:latin typeface="Trebuchet MS"/>
                <a:cs typeface="Trebuchet MS"/>
              </a:rPr>
              <a:t>midline </a:t>
            </a:r>
            <a:r>
              <a:rPr b="1" spc="35" dirty="0">
                <a:latin typeface="Trebuchet MS"/>
                <a:cs typeface="Trebuchet MS"/>
              </a:rPr>
              <a:t>shift </a:t>
            </a:r>
            <a:r>
              <a:rPr b="1" spc="120" dirty="0">
                <a:latin typeface="Trebuchet MS"/>
                <a:cs typeface="Trebuchet MS"/>
              </a:rPr>
              <a:t>or  </a:t>
            </a:r>
            <a:r>
              <a:rPr b="1" spc="70" dirty="0">
                <a:latin typeface="Trebuchet MS"/>
                <a:cs typeface="Trebuchet MS"/>
              </a:rPr>
              <a:t>neurological</a:t>
            </a:r>
            <a:r>
              <a:rPr b="1" spc="-65" dirty="0">
                <a:latin typeface="Trebuchet MS"/>
                <a:cs typeface="Trebuchet MS"/>
              </a:rPr>
              <a:t> </a:t>
            </a:r>
            <a:r>
              <a:rPr b="1" spc="130" dirty="0">
                <a:latin typeface="Trebuchet MS"/>
                <a:cs typeface="Trebuchet MS"/>
              </a:rPr>
              <a:t>signs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55" dirty="0">
                <a:latin typeface="Trebuchet MS"/>
                <a:cs typeface="Trebuchet MS"/>
              </a:rPr>
              <a:t>&amp;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85" dirty="0">
                <a:latin typeface="Trebuchet MS"/>
                <a:cs typeface="Trebuchet MS"/>
              </a:rPr>
              <a:t>can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100" dirty="0">
                <a:latin typeface="Trebuchet MS"/>
                <a:cs typeface="Trebuchet MS"/>
              </a:rPr>
              <a:t>be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55" dirty="0">
                <a:latin typeface="Trebuchet MS"/>
                <a:cs typeface="Trebuchet MS"/>
              </a:rPr>
              <a:t>followed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-30" dirty="0">
                <a:latin typeface="Trebuchet MS"/>
                <a:cs typeface="Trebuchet MS"/>
              </a:rPr>
              <a:t>clinically.</a:t>
            </a:r>
            <a:endParaRPr b="1" dirty="0">
              <a:latin typeface="Trebuchet MS"/>
              <a:cs typeface="Trebuchet MS"/>
            </a:endParaRPr>
          </a:p>
          <a:p>
            <a:pPr marL="12700">
              <a:lnSpc>
                <a:spcPts val="2910"/>
              </a:lnSpc>
            </a:pPr>
            <a:r>
              <a:rPr b="1" spc="75" dirty="0">
                <a:latin typeface="Trebuchet MS"/>
                <a:cs typeface="Trebuchet MS"/>
              </a:rPr>
              <a:t>-Increased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80" dirty="0">
                <a:latin typeface="Trebuchet MS"/>
                <a:cs typeface="Trebuchet MS"/>
              </a:rPr>
              <a:t>ICP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85" dirty="0">
                <a:latin typeface="Trebuchet MS"/>
                <a:cs typeface="Trebuchet MS"/>
              </a:rPr>
              <a:t>can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100" dirty="0">
                <a:latin typeface="Trebuchet MS"/>
                <a:cs typeface="Trebuchet MS"/>
              </a:rPr>
              <a:t>be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40" dirty="0">
                <a:latin typeface="Trebuchet MS"/>
                <a:cs typeface="Trebuchet MS"/>
              </a:rPr>
              <a:t>treated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90" dirty="0">
                <a:latin typeface="Trebuchet MS"/>
                <a:cs typeface="Trebuchet MS"/>
              </a:rPr>
              <a:t>by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u="heavy" spc="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diuretic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-185" dirty="0">
                <a:latin typeface="Trebuchet MS"/>
                <a:cs typeface="Trebuchet MS"/>
              </a:rPr>
              <a:t>(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-40" dirty="0">
                <a:latin typeface="Trebuchet MS"/>
                <a:cs typeface="Trebuchet MS"/>
              </a:rPr>
              <a:t>ex.</a:t>
            </a:r>
            <a:r>
              <a:rPr b="1" spc="-60" dirty="0">
                <a:latin typeface="Trebuchet MS"/>
                <a:cs typeface="Trebuchet MS"/>
              </a:rPr>
              <a:t> </a:t>
            </a:r>
            <a:r>
              <a:rPr b="1" spc="85" dirty="0">
                <a:latin typeface="Trebuchet MS"/>
                <a:cs typeface="Trebuchet MS"/>
              </a:rPr>
              <a:t>Mannitol)</a:t>
            </a:r>
            <a:endParaRPr b="1" dirty="0">
              <a:latin typeface="Trebuchet MS"/>
              <a:cs typeface="Trebuchet MS"/>
            </a:endParaRPr>
          </a:p>
          <a:p>
            <a:pPr marL="4105275">
              <a:lnSpc>
                <a:spcPts val="2930"/>
              </a:lnSpc>
              <a:spcBef>
                <a:spcPts val="1964"/>
              </a:spcBef>
            </a:pPr>
            <a:r>
              <a:rPr b="1" spc="30" dirty="0">
                <a:highlight>
                  <a:srgbClr val="FFFF00"/>
                </a:highlight>
                <a:latin typeface="Trebuchet MS"/>
                <a:cs typeface="Trebuchet MS"/>
              </a:rPr>
              <a:t>Surgical:</a:t>
            </a:r>
            <a:endParaRPr b="1" dirty="0">
              <a:highlight>
                <a:srgbClr val="FFFF00"/>
              </a:highlight>
              <a:latin typeface="Trebuchet MS"/>
              <a:cs typeface="Trebuchet MS"/>
            </a:endParaRPr>
          </a:p>
          <a:p>
            <a:pPr marL="142875" marR="43180">
              <a:lnSpc>
                <a:spcPts val="2920"/>
              </a:lnSpc>
              <a:spcBef>
                <a:spcPts val="105"/>
              </a:spcBef>
            </a:pPr>
            <a:r>
              <a:rPr sz="2000" b="1" spc="105" dirty="0">
                <a:latin typeface="Trebuchet MS"/>
                <a:cs typeface="Trebuchet MS"/>
              </a:rPr>
              <a:t>Surgery </a:t>
            </a:r>
            <a:r>
              <a:rPr sz="2000" b="1" spc="60" dirty="0">
                <a:latin typeface="Trebuchet MS"/>
                <a:cs typeface="Trebuchet MS"/>
              </a:rPr>
              <a:t>for </a:t>
            </a:r>
            <a:r>
              <a:rPr sz="2000" b="1" spc="50" dirty="0">
                <a:latin typeface="Trebuchet MS"/>
                <a:cs typeface="Trebuchet MS"/>
              </a:rPr>
              <a:t>acute </a:t>
            </a:r>
            <a:r>
              <a:rPr sz="2000" b="1" spc="235" dirty="0">
                <a:latin typeface="Trebuchet MS"/>
                <a:cs typeface="Trebuchet MS"/>
              </a:rPr>
              <a:t>SDH </a:t>
            </a:r>
            <a:r>
              <a:rPr sz="2000" b="1" spc="100" dirty="0">
                <a:latin typeface="Trebuchet MS"/>
                <a:cs typeface="Trebuchet MS"/>
              </a:rPr>
              <a:t>consists </a:t>
            </a:r>
            <a:r>
              <a:rPr sz="2000" b="1" spc="50" dirty="0">
                <a:latin typeface="Trebuchet MS"/>
                <a:cs typeface="Trebuchet MS"/>
              </a:rPr>
              <a:t>of </a:t>
            </a:r>
            <a:r>
              <a:rPr sz="2000" b="1" u="sng" spc="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trauma </a:t>
            </a:r>
            <a:r>
              <a:rPr sz="2000" b="1" u="sng" spc="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craniotom</a:t>
            </a:r>
            <a:r>
              <a:rPr sz="2000" b="1" u="sng" spc="60" dirty="0">
                <a:latin typeface="Trebuchet MS"/>
                <a:cs typeface="Trebuchet MS"/>
              </a:rPr>
              <a:t>y</a:t>
            </a:r>
            <a:r>
              <a:rPr sz="2000" b="1" u="sng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fla</a:t>
            </a:r>
            <a:r>
              <a:rPr sz="2000" b="1" u="sng" spc="-175" dirty="0">
                <a:latin typeface="Trebuchet MS"/>
                <a:cs typeface="Trebuchet MS"/>
              </a:rPr>
              <a:t>p</a:t>
            </a:r>
            <a:r>
              <a:rPr sz="2000" b="1" u="sng" spc="-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000" b="1" spc="-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b="1" spc="60" dirty="0">
                <a:latin typeface="Trebuchet MS"/>
                <a:cs typeface="Trebuchet MS"/>
              </a:rPr>
              <a:t>is  </a:t>
            </a:r>
            <a:r>
              <a:rPr sz="2000" b="1" spc="55" dirty="0">
                <a:latin typeface="Trebuchet MS"/>
                <a:cs typeface="Trebuchet MS"/>
              </a:rPr>
              <a:t>often </a:t>
            </a:r>
            <a:r>
              <a:rPr sz="2000" b="1" spc="70" dirty="0">
                <a:latin typeface="Trebuchet MS"/>
                <a:cs typeface="Trebuchet MS"/>
              </a:rPr>
              <a:t>performed, </a:t>
            </a:r>
            <a:r>
              <a:rPr sz="2000" b="1" spc="95" dirty="0">
                <a:latin typeface="Trebuchet MS"/>
                <a:cs typeface="Trebuchet MS"/>
              </a:rPr>
              <a:t>where </a:t>
            </a:r>
            <a:r>
              <a:rPr sz="2000" b="1" spc="90" dirty="0">
                <a:latin typeface="Trebuchet MS"/>
                <a:cs typeface="Trebuchet MS"/>
              </a:rPr>
              <a:t>by </a:t>
            </a:r>
            <a:r>
              <a:rPr sz="2000" b="1" spc="80" dirty="0">
                <a:latin typeface="Trebuchet MS"/>
                <a:cs typeface="Trebuchet MS"/>
              </a:rPr>
              <a:t>a </a:t>
            </a:r>
            <a:r>
              <a:rPr sz="2000" b="1" spc="50" dirty="0">
                <a:latin typeface="Trebuchet MS"/>
                <a:cs typeface="Trebuchet MS"/>
              </a:rPr>
              <a:t>large </a:t>
            </a:r>
            <a:r>
              <a:rPr sz="2000" b="1" spc="120" dirty="0">
                <a:latin typeface="Trebuchet MS"/>
                <a:cs typeface="Trebuchet MS"/>
              </a:rPr>
              <a:t>opening </a:t>
            </a:r>
            <a:r>
              <a:rPr sz="2000" b="1" spc="55" dirty="0">
                <a:latin typeface="Trebuchet MS"/>
                <a:cs typeface="Trebuchet MS"/>
              </a:rPr>
              <a:t>in </a:t>
            </a:r>
            <a:r>
              <a:rPr sz="2000" b="1" spc="50" dirty="0">
                <a:latin typeface="Trebuchet MS"/>
                <a:cs typeface="Trebuchet MS"/>
              </a:rPr>
              <a:t>the </a:t>
            </a:r>
            <a:r>
              <a:rPr sz="2000" b="1" spc="55" dirty="0">
                <a:latin typeface="Trebuchet MS"/>
                <a:cs typeface="Trebuchet MS"/>
              </a:rPr>
              <a:t>skull </a:t>
            </a:r>
            <a:r>
              <a:rPr sz="2000" b="1" spc="60" dirty="0">
                <a:latin typeface="Trebuchet MS"/>
                <a:cs typeface="Trebuchet MS"/>
              </a:rPr>
              <a:t>is  </a:t>
            </a:r>
            <a:r>
              <a:rPr sz="2000" b="1" spc="50" dirty="0">
                <a:latin typeface="Trebuchet MS"/>
                <a:cs typeface="Trebuchet MS"/>
              </a:rPr>
              <a:t>created </a:t>
            </a:r>
            <a:r>
              <a:rPr sz="2000" b="1" spc="45" dirty="0">
                <a:latin typeface="Trebuchet MS"/>
                <a:cs typeface="Trebuchet MS"/>
              </a:rPr>
              <a:t>to </a:t>
            </a:r>
            <a:r>
              <a:rPr sz="2000" b="1" spc="55" dirty="0">
                <a:latin typeface="Trebuchet MS"/>
                <a:cs typeface="Trebuchet MS"/>
              </a:rPr>
              <a:t>evacuate </a:t>
            </a:r>
            <a:r>
              <a:rPr sz="2000" b="1" spc="50" dirty="0">
                <a:latin typeface="Trebuchet MS"/>
                <a:cs typeface="Trebuchet MS"/>
              </a:rPr>
              <a:t>the </a:t>
            </a:r>
            <a:r>
              <a:rPr sz="2000" b="1" spc="130" dirty="0">
                <a:latin typeface="Trebuchet MS"/>
                <a:cs typeface="Trebuchet MS"/>
              </a:rPr>
              <a:t>haematoma </a:t>
            </a:r>
            <a:r>
              <a:rPr sz="2000" b="1" spc="140" dirty="0">
                <a:latin typeface="Trebuchet MS"/>
                <a:cs typeface="Trebuchet MS"/>
              </a:rPr>
              <a:t>and </a:t>
            </a:r>
            <a:r>
              <a:rPr sz="2000" b="1" spc="20" dirty="0">
                <a:latin typeface="Trebuchet MS"/>
                <a:cs typeface="Trebuchet MS"/>
              </a:rPr>
              <a:t>relieve </a:t>
            </a:r>
            <a:r>
              <a:rPr sz="2000" b="1" spc="50" dirty="0">
                <a:latin typeface="Trebuchet MS"/>
                <a:cs typeface="Trebuchet MS"/>
              </a:rPr>
              <a:t>the  </a:t>
            </a:r>
            <a:r>
              <a:rPr sz="2000" b="1" spc="85" dirty="0">
                <a:latin typeface="Trebuchet MS"/>
                <a:cs typeface="Trebuchet MS"/>
              </a:rPr>
              <a:t>associated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185" dirty="0">
                <a:latin typeface="Trebuchet MS"/>
                <a:cs typeface="Trebuchet MS"/>
              </a:rPr>
              <a:t>mass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-15" dirty="0">
                <a:latin typeface="Trebuchet MS"/>
                <a:cs typeface="Trebuchet MS"/>
              </a:rPr>
              <a:t>effect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40" dirty="0">
                <a:latin typeface="Trebuchet MS"/>
                <a:cs typeface="Trebuchet MS"/>
              </a:rPr>
              <a:t>(centered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85" dirty="0">
                <a:latin typeface="Trebuchet MS"/>
                <a:cs typeface="Trebuchet MS"/>
              </a:rPr>
              <a:t>over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50" dirty="0">
                <a:latin typeface="Trebuchet MS"/>
                <a:cs typeface="Trebuchet MS"/>
              </a:rPr>
              <a:t>the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35" dirty="0">
                <a:latin typeface="Trebuchet MS"/>
                <a:cs typeface="Trebuchet MS"/>
              </a:rPr>
              <a:t>thickest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90" dirty="0">
                <a:latin typeface="Trebuchet MS"/>
                <a:cs typeface="Trebuchet MS"/>
              </a:rPr>
              <a:t>portion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50" dirty="0">
                <a:latin typeface="Trebuchet MS"/>
                <a:cs typeface="Trebuchet MS"/>
              </a:rPr>
              <a:t>of  the </a:t>
            </a:r>
            <a:r>
              <a:rPr sz="2000" b="1" spc="-35" dirty="0">
                <a:latin typeface="Trebuchet MS"/>
                <a:cs typeface="Trebuchet MS"/>
              </a:rPr>
              <a:t>clot)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to:</a:t>
            </a:r>
            <a:endParaRPr sz="2000" b="1" dirty="0">
              <a:latin typeface="Trebuchet MS"/>
              <a:cs typeface="Trebuchet MS"/>
            </a:endParaRPr>
          </a:p>
          <a:p>
            <a:pPr marL="494665" indent="-352425">
              <a:lnSpc>
                <a:spcPts val="2845"/>
              </a:lnSpc>
              <a:buAutoNum type="arabicPeriod"/>
              <a:tabLst>
                <a:tab pos="495300" algn="l"/>
              </a:tabLst>
            </a:pPr>
            <a:r>
              <a:rPr sz="2000" b="1" spc="70" dirty="0">
                <a:latin typeface="Trebuchet MS"/>
                <a:cs typeface="Trebuchet MS"/>
              </a:rPr>
              <a:t>Evacuation </a:t>
            </a:r>
            <a:r>
              <a:rPr sz="2000" b="1" spc="50" dirty="0">
                <a:latin typeface="Trebuchet MS"/>
                <a:cs typeface="Trebuchet MS"/>
              </a:rPr>
              <a:t>of</a:t>
            </a:r>
            <a:r>
              <a:rPr sz="2000" b="1" spc="-175" dirty="0">
                <a:latin typeface="Trebuchet MS"/>
                <a:cs typeface="Trebuchet MS"/>
              </a:rPr>
              <a:t> </a:t>
            </a:r>
            <a:r>
              <a:rPr sz="2000" b="1" spc="135" dirty="0">
                <a:latin typeface="Trebuchet MS"/>
                <a:cs typeface="Trebuchet MS"/>
              </a:rPr>
              <a:t>hematoma</a:t>
            </a:r>
            <a:endParaRPr sz="2000" b="1" dirty="0">
              <a:latin typeface="Trebuchet MS"/>
              <a:cs typeface="Trebuchet MS"/>
            </a:endParaRPr>
          </a:p>
          <a:p>
            <a:pPr marL="494665" indent="-352425">
              <a:lnSpc>
                <a:spcPts val="2925"/>
              </a:lnSpc>
              <a:buAutoNum type="arabicPeriod"/>
              <a:tabLst>
                <a:tab pos="495300" algn="l"/>
              </a:tabLst>
            </a:pPr>
            <a:r>
              <a:rPr sz="2000" b="1" spc="145" dirty="0">
                <a:latin typeface="Trebuchet MS"/>
                <a:cs typeface="Trebuchet MS"/>
              </a:rPr>
              <a:t>Decompress </a:t>
            </a:r>
            <a:r>
              <a:rPr sz="2000" b="1" spc="50" dirty="0">
                <a:latin typeface="Trebuchet MS"/>
                <a:cs typeface="Trebuchet MS"/>
              </a:rPr>
              <a:t>the</a:t>
            </a:r>
            <a:r>
              <a:rPr sz="2000" b="1" spc="-250" dirty="0">
                <a:latin typeface="Trebuchet MS"/>
                <a:cs typeface="Trebuchet MS"/>
              </a:rPr>
              <a:t> </a:t>
            </a:r>
            <a:r>
              <a:rPr sz="2000" b="1" spc="90" dirty="0">
                <a:latin typeface="Trebuchet MS"/>
                <a:cs typeface="Trebuchet MS"/>
              </a:rPr>
              <a:t>brain</a:t>
            </a:r>
            <a:endParaRPr sz="2000" b="1" dirty="0">
              <a:latin typeface="Trebuchet MS"/>
              <a:cs typeface="Trebuchet MS"/>
            </a:endParaRPr>
          </a:p>
          <a:p>
            <a:pPr marL="494665" indent="-352425">
              <a:lnSpc>
                <a:spcPts val="2930"/>
              </a:lnSpc>
              <a:buAutoNum type="arabicPeriod"/>
              <a:tabLst>
                <a:tab pos="495300" algn="l"/>
              </a:tabLst>
            </a:pPr>
            <a:r>
              <a:rPr sz="2000" b="1" spc="110" dirty="0">
                <a:latin typeface="Trebuchet MS"/>
                <a:cs typeface="Trebuchet MS"/>
              </a:rPr>
              <a:t>Stop </a:t>
            </a:r>
            <a:r>
              <a:rPr sz="2000" b="1" spc="105" dirty="0">
                <a:latin typeface="Trebuchet MS"/>
                <a:cs typeface="Trebuchet MS"/>
              </a:rPr>
              <a:t>any </a:t>
            </a:r>
            <a:r>
              <a:rPr sz="2000" b="1" spc="5" dirty="0">
                <a:latin typeface="Trebuchet MS"/>
                <a:cs typeface="Trebuchet MS"/>
              </a:rPr>
              <a:t>active </a:t>
            </a:r>
            <a:r>
              <a:rPr sz="2000" b="1" spc="120" dirty="0">
                <a:latin typeface="Trebuchet MS"/>
                <a:cs typeface="Trebuchet MS"/>
              </a:rPr>
              <a:t>subdural</a:t>
            </a:r>
            <a:r>
              <a:rPr sz="2000" b="1" spc="-425" dirty="0">
                <a:latin typeface="Trebuchet MS"/>
                <a:cs typeface="Trebuchet MS"/>
              </a:rPr>
              <a:t> </a:t>
            </a:r>
            <a:r>
              <a:rPr sz="2000" b="1" spc="40" dirty="0">
                <a:latin typeface="Trebuchet MS"/>
                <a:cs typeface="Trebuchet MS"/>
              </a:rPr>
              <a:t>bleeding.</a:t>
            </a:r>
            <a:endParaRPr sz="20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66" y="4432240"/>
            <a:ext cx="6637868" cy="21731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8148" y="4424955"/>
            <a:ext cx="2402254" cy="217315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516603" y="3034493"/>
            <a:ext cx="46355" cy="28575"/>
          </a:xfrm>
          <a:custGeom>
            <a:avLst/>
            <a:gdLst/>
            <a:ahLst/>
            <a:cxnLst/>
            <a:rect l="l" t="t" r="r" b="b"/>
            <a:pathLst>
              <a:path w="46355" h="28575">
                <a:moveTo>
                  <a:pt x="45932" y="28574"/>
                </a:moveTo>
                <a:lnTo>
                  <a:pt x="0" y="28574"/>
                </a:lnTo>
                <a:lnTo>
                  <a:pt x="0" y="0"/>
                </a:lnTo>
                <a:lnTo>
                  <a:pt x="45932" y="0"/>
                </a:lnTo>
                <a:lnTo>
                  <a:pt x="45932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6846" y="2643968"/>
            <a:ext cx="46355" cy="28575"/>
          </a:xfrm>
          <a:custGeom>
            <a:avLst/>
            <a:gdLst/>
            <a:ahLst/>
            <a:cxnLst/>
            <a:rect l="l" t="t" r="r" b="b"/>
            <a:pathLst>
              <a:path w="46354" h="28575">
                <a:moveTo>
                  <a:pt x="45846" y="28574"/>
                </a:moveTo>
                <a:lnTo>
                  <a:pt x="0" y="28574"/>
                </a:lnTo>
                <a:lnTo>
                  <a:pt x="0" y="0"/>
                </a:lnTo>
                <a:lnTo>
                  <a:pt x="45846" y="0"/>
                </a:lnTo>
                <a:lnTo>
                  <a:pt x="45846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800" y="2263506"/>
            <a:ext cx="8534400" cy="186204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735" algn="ctr">
              <a:lnSpc>
                <a:spcPct val="100000"/>
              </a:lnSpc>
              <a:spcBef>
                <a:spcPts val="120"/>
              </a:spcBef>
            </a:pPr>
            <a:r>
              <a:rPr sz="2000" b="1" spc="70" dirty="0">
                <a:highlight>
                  <a:srgbClr val="FFFF00"/>
                </a:highlight>
                <a:latin typeface="Trebuchet MS"/>
                <a:cs typeface="Trebuchet MS"/>
              </a:rPr>
              <a:t>Surgical</a:t>
            </a:r>
            <a:r>
              <a:rPr sz="2000" b="1" spc="-55" dirty="0">
                <a:solidFill>
                  <a:srgbClr val="F55454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000" b="1" spc="-265" dirty="0">
                <a:highlight>
                  <a:srgbClr val="FFFF00"/>
                </a:highlight>
                <a:latin typeface="Trebuchet MS"/>
                <a:cs typeface="Trebuchet MS"/>
              </a:rPr>
              <a:t>:</a:t>
            </a:r>
            <a:endParaRPr sz="2000" b="1" dirty="0">
              <a:highlight>
                <a:srgbClr val="FFFF00"/>
              </a:highlight>
              <a:latin typeface="Trebuchet MS"/>
              <a:cs typeface="Trebuchet MS"/>
            </a:endParaRPr>
          </a:p>
          <a:p>
            <a:pPr marL="38735" algn="ctr">
              <a:lnSpc>
                <a:spcPct val="100000"/>
              </a:lnSpc>
              <a:spcBef>
                <a:spcPts val="15"/>
              </a:spcBef>
            </a:pPr>
            <a:r>
              <a:rPr sz="2000" b="1" spc="90" dirty="0">
                <a:latin typeface="Trebuchet MS"/>
                <a:cs typeface="Trebuchet MS"/>
              </a:rPr>
              <a:t>For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85" dirty="0">
                <a:latin typeface="Trebuchet MS"/>
                <a:cs typeface="Trebuchet MS"/>
              </a:rPr>
              <a:t>chronic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125" dirty="0">
                <a:latin typeface="Trebuchet MS"/>
                <a:cs typeface="Trebuchet MS"/>
              </a:rPr>
              <a:t>SDH,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75" dirty="0">
                <a:latin typeface="Trebuchet MS"/>
                <a:cs typeface="Trebuchet MS"/>
              </a:rPr>
              <a:t>surgical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70" dirty="0">
                <a:latin typeface="Trebuchet MS"/>
                <a:cs typeface="Trebuchet MS"/>
              </a:rPr>
              <a:t>intervention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95" dirty="0">
                <a:latin typeface="Trebuchet MS"/>
                <a:cs typeface="Trebuchet MS"/>
              </a:rPr>
              <a:t>can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114" dirty="0">
                <a:latin typeface="Trebuchet MS"/>
                <a:cs typeface="Trebuchet MS"/>
              </a:rPr>
              <a:t>be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50" dirty="0">
                <a:latin typeface="Trebuchet MS"/>
                <a:cs typeface="Trebuchet MS"/>
              </a:rPr>
              <a:t>either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85" dirty="0">
                <a:latin typeface="Trebuchet MS"/>
                <a:cs typeface="Trebuchet MS"/>
              </a:rPr>
              <a:t>a</a:t>
            </a:r>
            <a:endParaRPr sz="2000" b="1" dirty="0">
              <a:latin typeface="Trebuchet MS"/>
              <a:cs typeface="Trebuchet MS"/>
            </a:endParaRPr>
          </a:p>
          <a:p>
            <a:pPr marR="38100" algn="ctr">
              <a:lnSpc>
                <a:spcPct val="100000"/>
              </a:lnSpc>
              <a:spcBef>
                <a:spcPts val="15"/>
              </a:spcBef>
            </a:pPr>
            <a:r>
              <a:rPr sz="200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1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burr</a:t>
            </a:r>
            <a:r>
              <a:rPr sz="2000" b="1" u="heavy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spc="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hole</a:t>
            </a:r>
            <a:r>
              <a:rPr sz="2000" b="1" u="heavy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spc="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craniotom</a:t>
            </a:r>
            <a:r>
              <a:rPr sz="2000" b="1" spc="100" dirty="0">
                <a:latin typeface="Trebuchet MS"/>
                <a:cs typeface="Trebuchet MS"/>
              </a:rPr>
              <a:t>y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45" dirty="0">
                <a:latin typeface="Trebuchet MS"/>
                <a:cs typeface="Trebuchet MS"/>
              </a:rPr>
              <a:t>with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55" dirty="0">
                <a:latin typeface="Trebuchet MS"/>
                <a:cs typeface="Trebuchet MS"/>
              </a:rPr>
              <a:t>irrigation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130" dirty="0">
                <a:latin typeface="Trebuchet MS"/>
                <a:cs typeface="Trebuchet MS"/>
              </a:rPr>
              <a:t>or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180" dirty="0">
                <a:latin typeface="Trebuchet MS"/>
                <a:cs typeface="Trebuchet MS"/>
              </a:rPr>
              <a:t>a</a:t>
            </a:r>
            <a:r>
              <a:rPr sz="2000" b="1" u="heavy" spc="-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twist-dril</a:t>
            </a:r>
            <a:r>
              <a:rPr sz="2000" b="1" spc="5" dirty="0">
                <a:latin typeface="Trebuchet MS"/>
                <a:cs typeface="Trebuchet MS"/>
              </a:rPr>
              <a:t>l</a:t>
            </a:r>
            <a:endParaRPr sz="2000" b="1" dirty="0">
              <a:latin typeface="Trebuchet MS"/>
              <a:cs typeface="Trebuchet MS"/>
            </a:endParaRPr>
          </a:p>
          <a:p>
            <a:pPr marL="12700" marR="51435" algn="ctr">
              <a:lnSpc>
                <a:spcPct val="100499"/>
              </a:lnSpc>
            </a:pPr>
            <a:r>
              <a:rPr sz="20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craniostom</a:t>
            </a:r>
            <a:r>
              <a:rPr sz="2000" b="1" spc="110" dirty="0">
                <a:latin typeface="Trebuchet MS"/>
                <a:cs typeface="Trebuchet MS"/>
              </a:rPr>
              <a:t>y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45" dirty="0">
                <a:latin typeface="Trebuchet MS"/>
                <a:cs typeface="Trebuchet MS"/>
              </a:rPr>
              <a:t>with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100" dirty="0">
                <a:latin typeface="Trebuchet MS"/>
                <a:cs typeface="Trebuchet MS"/>
              </a:rPr>
              <a:t>drain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50" dirty="0">
                <a:latin typeface="Trebuchet MS"/>
                <a:cs typeface="Trebuchet MS"/>
              </a:rPr>
              <a:t>placement.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145" dirty="0">
                <a:latin typeface="Trebuchet MS"/>
                <a:cs typeface="Trebuchet MS"/>
              </a:rPr>
              <a:t>Using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85" dirty="0">
                <a:latin typeface="Trebuchet MS"/>
                <a:cs typeface="Trebuchet MS"/>
              </a:rPr>
              <a:t>a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100" dirty="0">
                <a:latin typeface="Trebuchet MS"/>
                <a:cs typeface="Trebuchet MS"/>
              </a:rPr>
              <a:t>drain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170" dirty="0">
                <a:latin typeface="Trebuchet MS"/>
                <a:cs typeface="Trebuchet MS"/>
              </a:rPr>
              <a:t>has  </a:t>
            </a:r>
            <a:r>
              <a:rPr sz="2000" b="1" spc="125" dirty="0">
                <a:latin typeface="Trebuchet MS"/>
                <a:cs typeface="Trebuchet MS"/>
              </a:rPr>
              <a:t>been </a:t>
            </a:r>
            <a:r>
              <a:rPr sz="2000" b="1" spc="185" dirty="0">
                <a:latin typeface="Trebuchet MS"/>
                <a:cs typeface="Trebuchet MS"/>
              </a:rPr>
              <a:t>shown </a:t>
            </a:r>
            <a:r>
              <a:rPr sz="2000" b="1" spc="50" dirty="0">
                <a:latin typeface="Trebuchet MS"/>
                <a:cs typeface="Trebuchet MS"/>
              </a:rPr>
              <a:t>to </a:t>
            </a:r>
            <a:r>
              <a:rPr sz="2000" b="1" spc="100" dirty="0">
                <a:latin typeface="Trebuchet MS"/>
                <a:cs typeface="Trebuchet MS"/>
              </a:rPr>
              <a:t>decrease </a:t>
            </a:r>
            <a:r>
              <a:rPr sz="2000" b="1" spc="85" dirty="0">
                <a:latin typeface="Trebuchet MS"/>
                <a:cs typeface="Trebuchet MS"/>
              </a:rPr>
              <a:t>recurrence </a:t>
            </a:r>
            <a:r>
              <a:rPr sz="2000" b="1" spc="80" dirty="0">
                <a:latin typeface="Trebuchet MS"/>
                <a:cs typeface="Trebuchet MS"/>
              </a:rPr>
              <a:t>rates </a:t>
            </a:r>
            <a:r>
              <a:rPr sz="2000" b="1" spc="155" dirty="0">
                <a:latin typeface="Trebuchet MS"/>
                <a:cs typeface="Trebuchet MS"/>
              </a:rPr>
              <a:t>and  </a:t>
            </a:r>
            <a:r>
              <a:rPr sz="2000" b="1" spc="50" dirty="0">
                <a:latin typeface="Trebuchet MS"/>
                <a:cs typeface="Trebuchet MS"/>
              </a:rPr>
              <a:t>mortality </a:t>
            </a:r>
            <a:r>
              <a:rPr sz="2000" b="1" spc="75" dirty="0">
                <a:latin typeface="Trebuchet MS"/>
                <a:cs typeface="Trebuchet MS"/>
              </a:rPr>
              <a:t>without </a:t>
            </a:r>
            <a:r>
              <a:rPr sz="2000" b="1" spc="90" dirty="0">
                <a:latin typeface="Trebuchet MS"/>
                <a:cs typeface="Trebuchet MS"/>
              </a:rPr>
              <a:t>increasing</a:t>
            </a:r>
            <a:r>
              <a:rPr sz="2000" b="1" spc="-280" dirty="0">
                <a:latin typeface="Trebuchet MS"/>
                <a:cs typeface="Trebuchet MS"/>
              </a:rPr>
              <a:t> </a:t>
            </a:r>
            <a:r>
              <a:rPr sz="2000" b="1" spc="60" dirty="0">
                <a:latin typeface="Trebuchet MS"/>
                <a:cs typeface="Trebuchet MS"/>
              </a:rPr>
              <a:t>complications.</a:t>
            </a:r>
            <a:endParaRPr sz="2000" b="1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4975" y="906608"/>
            <a:ext cx="4648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409" dirty="0">
                <a:solidFill>
                  <a:srgbClr val="C00000"/>
                </a:solidFill>
              </a:rPr>
              <a:t>…Management</a:t>
            </a:r>
            <a:endParaRPr sz="4800" dirty="0">
              <a:solidFill>
                <a:srgbClr val="C00000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6400" y="6808388"/>
            <a:ext cx="1276611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1" spc="85" dirty="0">
                <a:latin typeface="Trebuchet MS"/>
                <a:cs typeface="Trebuchet MS"/>
              </a:rPr>
              <a:t>Burr</a:t>
            </a:r>
            <a:r>
              <a:rPr b="1" spc="-70" dirty="0">
                <a:latin typeface="Trebuchet MS"/>
                <a:cs typeface="Trebuchet MS"/>
              </a:rPr>
              <a:t> </a:t>
            </a:r>
            <a:r>
              <a:rPr b="1" spc="80" dirty="0">
                <a:latin typeface="Trebuchet MS"/>
                <a:cs typeface="Trebuchet MS"/>
              </a:rPr>
              <a:t>Holes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8148" y="6605390"/>
            <a:ext cx="225205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35"/>
              </a:spcBef>
            </a:pPr>
            <a:r>
              <a:rPr b="1" spc="60" dirty="0">
                <a:latin typeface="Trebuchet MS"/>
                <a:cs typeface="Trebuchet MS"/>
              </a:rPr>
              <a:t>Twist Drill  C</a:t>
            </a:r>
            <a:r>
              <a:rPr b="1" spc="55" dirty="0">
                <a:latin typeface="Trebuchet MS"/>
                <a:cs typeface="Trebuchet MS"/>
              </a:rPr>
              <a:t>r</a:t>
            </a:r>
            <a:r>
              <a:rPr b="1" spc="120" dirty="0">
                <a:latin typeface="Trebuchet MS"/>
                <a:cs typeface="Trebuchet MS"/>
              </a:rPr>
              <a:t>a</a:t>
            </a:r>
            <a:r>
              <a:rPr b="1" spc="114" dirty="0">
                <a:latin typeface="Trebuchet MS"/>
                <a:cs typeface="Trebuchet MS"/>
              </a:rPr>
              <a:t>n</a:t>
            </a:r>
            <a:r>
              <a:rPr b="1" spc="25" dirty="0">
                <a:latin typeface="Trebuchet MS"/>
                <a:cs typeface="Trebuchet MS"/>
              </a:rPr>
              <a:t>i</a:t>
            </a:r>
            <a:r>
              <a:rPr b="1" spc="95" dirty="0">
                <a:latin typeface="Trebuchet MS"/>
                <a:cs typeface="Trebuchet MS"/>
              </a:rPr>
              <a:t>o</a:t>
            </a:r>
            <a:r>
              <a:rPr b="1" spc="110" dirty="0">
                <a:latin typeface="Trebuchet MS"/>
                <a:cs typeface="Trebuchet MS"/>
              </a:rPr>
              <a:t>s</a:t>
            </a:r>
            <a:r>
              <a:rPr b="1" spc="70" dirty="0">
                <a:latin typeface="Trebuchet MS"/>
                <a:cs typeface="Trebuchet MS"/>
              </a:rPr>
              <a:t>t</a:t>
            </a:r>
            <a:r>
              <a:rPr b="1" spc="95" dirty="0">
                <a:latin typeface="Trebuchet MS"/>
                <a:cs typeface="Trebuchet MS"/>
              </a:rPr>
              <a:t>o</a:t>
            </a:r>
            <a:r>
              <a:rPr b="1" spc="195" dirty="0">
                <a:latin typeface="Trebuchet MS"/>
                <a:cs typeface="Trebuchet MS"/>
              </a:rPr>
              <a:t>m</a:t>
            </a:r>
            <a:r>
              <a:rPr b="1" spc="45" dirty="0">
                <a:latin typeface="Trebuchet MS"/>
                <a:cs typeface="Trebuchet MS"/>
              </a:rPr>
              <a:t>y  </a:t>
            </a:r>
            <a:r>
              <a:rPr b="1" spc="30" dirty="0">
                <a:latin typeface="Trebuchet MS"/>
                <a:cs typeface="Trebuchet MS"/>
              </a:rPr>
              <a:t>(TDC)</a:t>
            </a:r>
            <a:endParaRPr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599" cy="7315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9823" y="271509"/>
            <a:ext cx="664845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spc="280" dirty="0">
                <a:solidFill>
                  <a:srgbClr val="A61B37"/>
                </a:solidFill>
                <a:latin typeface="Palatino Linotype"/>
                <a:cs typeface="Palatino Linotype"/>
              </a:rPr>
              <a:t>Cerebrospinal</a:t>
            </a:r>
            <a:r>
              <a:rPr sz="5400" b="0" i="1" spc="-225" dirty="0">
                <a:solidFill>
                  <a:srgbClr val="A61B37"/>
                </a:solidFill>
                <a:latin typeface="Palatino Linotype"/>
                <a:cs typeface="Palatino Linotype"/>
              </a:rPr>
              <a:t> </a:t>
            </a:r>
            <a:r>
              <a:rPr sz="5400" b="0" i="1" spc="135" dirty="0">
                <a:solidFill>
                  <a:srgbClr val="A61B37"/>
                </a:solidFill>
                <a:latin typeface="Palatino Linotype"/>
                <a:cs typeface="Palatino Linotype"/>
              </a:rPr>
              <a:t>Fluid</a:t>
            </a:r>
            <a:endParaRPr sz="54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387" y="1540909"/>
            <a:ext cx="9180830" cy="408958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99109" indent="60325">
              <a:lnSpc>
                <a:spcPct val="120000"/>
              </a:lnSpc>
              <a:spcBef>
                <a:spcPts val="90"/>
              </a:spcBef>
            </a:pPr>
            <a:r>
              <a:rPr sz="2000" b="1" dirty="0">
                <a:latin typeface="Tahoma"/>
                <a:cs typeface="Tahoma"/>
              </a:rPr>
              <a:t>Cerebrospinal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fluid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70" dirty="0">
                <a:latin typeface="Tahoma"/>
                <a:cs typeface="Tahoma"/>
              </a:rPr>
              <a:t>(CSF)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is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65" dirty="0">
                <a:latin typeface="Tahoma"/>
                <a:cs typeface="Tahoma"/>
              </a:rPr>
              <a:t>a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clear,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25" dirty="0">
                <a:latin typeface="Tahoma"/>
                <a:cs typeface="Tahoma"/>
              </a:rPr>
              <a:t>colorless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body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fluid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10" dirty="0">
                <a:latin typeface="Tahoma"/>
                <a:cs typeface="Tahoma"/>
              </a:rPr>
              <a:t>found  </a:t>
            </a:r>
            <a:r>
              <a:rPr sz="2000" b="1" spc="150" dirty="0">
                <a:latin typeface="Tahoma"/>
                <a:cs typeface="Tahoma"/>
              </a:rPr>
              <a:t>within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the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25" dirty="0">
                <a:latin typeface="Tahoma"/>
                <a:cs typeface="Tahoma"/>
              </a:rPr>
              <a:t>tissue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55" dirty="0">
                <a:latin typeface="Tahoma"/>
                <a:cs typeface="Tahoma"/>
              </a:rPr>
              <a:t>that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surround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the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brain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and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spinal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cord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65" dirty="0">
                <a:latin typeface="Tahoma"/>
                <a:cs typeface="Tahoma"/>
              </a:rPr>
              <a:t>of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all  </a:t>
            </a:r>
            <a:r>
              <a:rPr sz="2000" b="1" spc="-25" dirty="0">
                <a:latin typeface="Tahoma"/>
                <a:cs typeface="Tahoma"/>
              </a:rPr>
              <a:t>vertebrates.</a:t>
            </a:r>
            <a:endParaRPr sz="2000" b="1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b="1" dirty="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buChar char="•"/>
              <a:tabLst>
                <a:tab pos="149225" algn="l"/>
              </a:tabLst>
            </a:pPr>
            <a:r>
              <a:rPr sz="2000" b="1" spc="25" dirty="0">
                <a:latin typeface="Tahoma"/>
                <a:cs typeface="Tahoma"/>
              </a:rPr>
              <a:t>It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-30" dirty="0">
                <a:latin typeface="Tahoma"/>
                <a:cs typeface="Tahoma"/>
              </a:rPr>
              <a:t>occupies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the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20" dirty="0">
                <a:latin typeface="Tahoma"/>
                <a:cs typeface="Tahoma"/>
              </a:rPr>
              <a:t>subarachnoid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-60" dirty="0">
                <a:latin typeface="Tahoma"/>
                <a:cs typeface="Tahoma"/>
              </a:rPr>
              <a:t>space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-55" dirty="0">
                <a:latin typeface="Tahoma"/>
                <a:cs typeface="Tahoma"/>
              </a:rPr>
              <a:t>(between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the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arachnoid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mater  and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the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pia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5" dirty="0">
                <a:latin typeface="Tahoma"/>
                <a:cs typeface="Tahoma"/>
              </a:rPr>
              <a:t>mater)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and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the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65" dirty="0">
                <a:latin typeface="Tahoma"/>
                <a:cs typeface="Tahoma"/>
              </a:rPr>
              <a:t>ventricular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10" dirty="0">
                <a:latin typeface="Tahoma"/>
                <a:cs typeface="Tahoma"/>
              </a:rPr>
              <a:t>system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around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and</a:t>
            </a:r>
            <a:r>
              <a:rPr sz="2000" b="1" spc="-204" dirty="0">
                <a:latin typeface="Tahoma"/>
                <a:cs typeface="Tahoma"/>
              </a:rPr>
              <a:t> </a:t>
            </a:r>
            <a:r>
              <a:rPr sz="2000" b="1" spc="60" dirty="0">
                <a:latin typeface="Tahoma"/>
                <a:cs typeface="Tahoma"/>
              </a:rPr>
              <a:t>inside  </a:t>
            </a:r>
            <a:r>
              <a:rPr sz="2000" b="1" spc="-45" dirty="0">
                <a:latin typeface="Tahoma"/>
                <a:cs typeface="Tahoma"/>
              </a:rPr>
              <a:t>the</a:t>
            </a:r>
            <a:r>
              <a:rPr sz="2000" b="1" spc="-215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brain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and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spinal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60" dirty="0">
                <a:latin typeface="Tahoma"/>
                <a:cs typeface="Tahoma"/>
              </a:rPr>
              <a:t>cord.</a:t>
            </a:r>
            <a:endParaRPr sz="2000" b="1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ahoma"/>
              <a:buChar char="•"/>
            </a:pPr>
            <a:endParaRPr sz="2400" b="1" dirty="0">
              <a:latin typeface="Tahoma"/>
              <a:cs typeface="Tahoma"/>
            </a:endParaRPr>
          </a:p>
          <a:p>
            <a:pPr marL="12700" marR="4117975">
              <a:lnSpc>
                <a:spcPct val="120000"/>
              </a:lnSpc>
              <a:buChar char="•"/>
              <a:tabLst>
                <a:tab pos="149225" algn="l"/>
              </a:tabLst>
            </a:pPr>
            <a:r>
              <a:rPr sz="2000" b="1" spc="-85" dirty="0">
                <a:latin typeface="Tahoma"/>
                <a:cs typeface="Tahoma"/>
              </a:rPr>
              <a:t>The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brain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40" dirty="0">
                <a:latin typeface="Tahoma"/>
                <a:cs typeface="Tahoma"/>
              </a:rPr>
              <a:t>produces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roughly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55" dirty="0">
                <a:latin typeface="Tahoma"/>
                <a:cs typeface="Tahoma"/>
              </a:rPr>
              <a:t>500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40" dirty="0">
                <a:latin typeface="Tahoma"/>
                <a:cs typeface="Tahoma"/>
              </a:rPr>
              <a:t>mL  </a:t>
            </a:r>
            <a:r>
              <a:rPr sz="2000" b="1" spc="-65" dirty="0">
                <a:latin typeface="Tahoma"/>
                <a:cs typeface="Tahoma"/>
              </a:rPr>
              <a:t>of</a:t>
            </a:r>
            <a:r>
              <a:rPr sz="2000" b="1" spc="-215" dirty="0">
                <a:latin typeface="Tahoma"/>
                <a:cs typeface="Tahoma"/>
              </a:rPr>
              <a:t> </a:t>
            </a:r>
            <a:r>
              <a:rPr sz="2000" b="1" spc="5" dirty="0">
                <a:latin typeface="Tahoma"/>
                <a:cs typeface="Tahoma"/>
              </a:rPr>
              <a:t>cerebrospinal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fluid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40" dirty="0">
                <a:latin typeface="Tahoma"/>
                <a:cs typeface="Tahoma"/>
              </a:rPr>
              <a:t>per</a:t>
            </a:r>
            <a:r>
              <a:rPr sz="2000" b="1" spc="-215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day</a:t>
            </a:r>
            <a:endParaRPr sz="2000" b="1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30" dirty="0">
                <a:latin typeface="Tahoma"/>
                <a:cs typeface="Tahoma"/>
              </a:rPr>
              <a:t>at</a:t>
            </a:r>
            <a:r>
              <a:rPr sz="2000" b="1" spc="-215" dirty="0">
                <a:latin typeface="Tahoma"/>
                <a:cs typeface="Tahoma"/>
              </a:rPr>
              <a:t> </a:t>
            </a:r>
            <a:r>
              <a:rPr sz="2000" b="1" spc="-65" dirty="0">
                <a:latin typeface="Tahoma"/>
                <a:cs typeface="Tahoma"/>
              </a:rPr>
              <a:t>a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rate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65" dirty="0">
                <a:latin typeface="Tahoma"/>
                <a:cs typeface="Tahoma"/>
              </a:rPr>
              <a:t>of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25" dirty="0">
                <a:latin typeface="Tahoma"/>
                <a:cs typeface="Tahoma"/>
              </a:rPr>
              <a:t>about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20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40" dirty="0">
                <a:latin typeface="Tahoma"/>
                <a:cs typeface="Tahoma"/>
              </a:rPr>
              <a:t>mL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an</a:t>
            </a:r>
            <a:r>
              <a:rPr sz="2000" b="1" spc="-210" dirty="0">
                <a:latin typeface="Tahoma"/>
                <a:cs typeface="Tahoma"/>
              </a:rPr>
              <a:t> </a:t>
            </a:r>
            <a:r>
              <a:rPr sz="2000" b="1" spc="-25" dirty="0">
                <a:latin typeface="Tahoma"/>
                <a:cs typeface="Tahoma"/>
              </a:rPr>
              <a:t>hour.</a:t>
            </a:r>
            <a:endParaRPr sz="2000" b="1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9585" y="4352388"/>
            <a:ext cx="4234014" cy="29622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392" y="1469962"/>
            <a:ext cx="1982449" cy="749564"/>
          </a:xfrm>
          <a:custGeom>
            <a:avLst/>
            <a:gdLst/>
            <a:ahLst/>
            <a:cxnLst/>
            <a:rect l="l" t="t" r="r" b="b"/>
            <a:pathLst>
              <a:path w="1921510" h="843280">
                <a:moveTo>
                  <a:pt x="1922284" y="843421"/>
                </a:moveTo>
                <a:lnTo>
                  <a:pt x="0" y="843421"/>
                </a:lnTo>
                <a:lnTo>
                  <a:pt x="0" y="0"/>
                </a:lnTo>
                <a:lnTo>
                  <a:pt x="1922284" y="0"/>
                </a:lnTo>
                <a:lnTo>
                  <a:pt x="1922284" y="843421"/>
                </a:lnTo>
                <a:close/>
              </a:path>
            </a:pathLst>
          </a:custGeom>
          <a:solidFill>
            <a:srgbClr val="D0B1A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897821" y="3696784"/>
            <a:ext cx="2170883" cy="1482314"/>
          </a:xfrm>
          <a:custGeom>
            <a:avLst/>
            <a:gdLst/>
            <a:ahLst/>
            <a:cxnLst/>
            <a:rect l="l" t="t" r="r" b="b"/>
            <a:pathLst>
              <a:path w="2218054" h="1985010">
                <a:moveTo>
                  <a:pt x="2217927" y="1984654"/>
                </a:moveTo>
                <a:lnTo>
                  <a:pt x="0" y="1984654"/>
                </a:lnTo>
                <a:lnTo>
                  <a:pt x="0" y="0"/>
                </a:lnTo>
                <a:lnTo>
                  <a:pt x="2217927" y="0"/>
                </a:lnTo>
                <a:lnTo>
                  <a:pt x="2217927" y="1984654"/>
                </a:lnTo>
                <a:close/>
              </a:path>
            </a:pathLst>
          </a:custGeom>
          <a:solidFill>
            <a:srgbClr val="D0B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94880" y="3657601"/>
            <a:ext cx="4200524" cy="3653741"/>
            <a:chOff x="5394880" y="3657601"/>
            <a:chExt cx="4200524" cy="3653741"/>
          </a:xfrm>
        </p:grpSpPr>
        <p:sp>
          <p:nvSpPr>
            <p:cNvPr id="5" name="object 5"/>
            <p:cNvSpPr/>
            <p:nvPr/>
          </p:nvSpPr>
          <p:spPr>
            <a:xfrm>
              <a:off x="7223655" y="3657601"/>
              <a:ext cx="2371749" cy="1535384"/>
            </a:xfrm>
            <a:custGeom>
              <a:avLst/>
              <a:gdLst/>
              <a:ahLst/>
              <a:cxnLst/>
              <a:rect l="l" t="t" r="r" b="b"/>
              <a:pathLst>
                <a:path w="2150745" h="1985010">
                  <a:moveTo>
                    <a:pt x="2150237" y="1984654"/>
                  </a:moveTo>
                  <a:lnTo>
                    <a:pt x="0" y="1984654"/>
                  </a:lnTo>
                  <a:lnTo>
                    <a:pt x="0" y="0"/>
                  </a:lnTo>
                  <a:lnTo>
                    <a:pt x="2150237" y="0"/>
                  </a:lnTo>
                  <a:lnTo>
                    <a:pt x="2150237" y="1984654"/>
                  </a:lnTo>
                  <a:close/>
                </a:path>
              </a:pathLst>
            </a:custGeom>
            <a:solidFill>
              <a:srgbClr val="D0B1A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880" y="5482542"/>
              <a:ext cx="4200524" cy="18288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196" y="5764038"/>
            <a:ext cx="4926812" cy="5156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10" y="6492114"/>
            <a:ext cx="5049764" cy="41439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26580" y="1429599"/>
            <a:ext cx="2399665" cy="749564"/>
          </a:xfrm>
          <a:prstGeom prst="rect">
            <a:avLst/>
          </a:prstGeom>
          <a:solidFill>
            <a:srgbClr val="D0B1A1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75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749300">
              <a:lnSpc>
                <a:spcPct val="100000"/>
              </a:lnSpc>
            </a:pPr>
            <a:r>
              <a:rPr sz="2100" b="1" spc="70" dirty="0">
                <a:solidFill>
                  <a:srgbClr val="C00000"/>
                </a:solidFill>
                <a:latin typeface="Tahoma"/>
                <a:cs typeface="Tahoma"/>
              </a:rPr>
              <a:t>Acute</a:t>
            </a:r>
            <a:endParaRPr sz="2100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9826" y="1399184"/>
            <a:ext cx="2218055" cy="749564"/>
          </a:xfrm>
          <a:prstGeom prst="rect">
            <a:avLst/>
          </a:prstGeom>
          <a:solidFill>
            <a:srgbClr val="D0B1A1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75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404495">
              <a:lnSpc>
                <a:spcPct val="100000"/>
              </a:lnSpc>
            </a:pPr>
            <a:r>
              <a:rPr sz="2100" b="1" spc="65" dirty="0">
                <a:solidFill>
                  <a:srgbClr val="C00000"/>
                </a:solidFill>
                <a:latin typeface="Tahoma"/>
                <a:cs typeface="Tahoma"/>
              </a:rPr>
              <a:t>Subacute</a:t>
            </a:r>
            <a:endParaRPr sz="2100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1462" y="1383783"/>
            <a:ext cx="2150745" cy="749564"/>
          </a:xfrm>
          <a:prstGeom prst="rect">
            <a:avLst/>
          </a:prstGeom>
          <a:solidFill>
            <a:srgbClr val="D0B1A1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75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</a:pPr>
            <a:r>
              <a:rPr sz="2100" b="1" spc="70" dirty="0">
                <a:solidFill>
                  <a:srgbClr val="C00000"/>
                </a:solidFill>
                <a:latin typeface="Tahoma"/>
                <a:cs typeface="Tahoma"/>
              </a:rPr>
              <a:t>Chronic</a:t>
            </a:r>
            <a:endParaRPr sz="2100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1393" y="2325668"/>
            <a:ext cx="1982449" cy="1112292"/>
          </a:xfrm>
          <a:prstGeom prst="rect">
            <a:avLst/>
          </a:prstGeom>
          <a:solidFill>
            <a:srgbClr val="D0B1A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18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84150" marR="179070" indent="224154">
              <a:lnSpc>
                <a:spcPct val="116700"/>
              </a:lnSpc>
              <a:spcBef>
                <a:spcPts val="5"/>
              </a:spcBef>
            </a:pPr>
            <a:r>
              <a:rPr sz="1500" b="1" spc="20" dirty="0">
                <a:solidFill>
                  <a:srgbClr val="C00000"/>
                </a:solidFill>
                <a:latin typeface="Tahoma"/>
                <a:cs typeface="Tahoma"/>
              </a:rPr>
              <a:t>Duration </a:t>
            </a:r>
            <a:r>
              <a:rPr sz="1500" b="1" spc="5" dirty="0">
                <a:solidFill>
                  <a:srgbClr val="C00000"/>
                </a:solidFill>
                <a:latin typeface="Tahoma"/>
                <a:cs typeface="Tahoma"/>
              </a:rPr>
              <a:t>to  </a:t>
            </a:r>
            <a:r>
              <a:rPr sz="1500" b="1" spc="75" dirty="0">
                <a:solidFill>
                  <a:srgbClr val="C00000"/>
                </a:solidFill>
                <a:latin typeface="Tahoma"/>
                <a:cs typeface="Tahoma"/>
              </a:rPr>
              <a:t>symptom</a:t>
            </a:r>
            <a:r>
              <a:rPr sz="1500" b="1" spc="-18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500" b="1" spc="30" dirty="0">
                <a:solidFill>
                  <a:srgbClr val="C00000"/>
                </a:solidFill>
                <a:latin typeface="Tahoma"/>
                <a:cs typeface="Tahoma"/>
              </a:rPr>
              <a:t>onset</a:t>
            </a:r>
            <a:endParaRPr sz="1500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52451" y="2414603"/>
            <a:ext cx="2399665" cy="1023357"/>
          </a:xfrm>
          <a:prstGeom prst="rect">
            <a:avLst/>
          </a:prstGeom>
          <a:solidFill>
            <a:srgbClr val="D0B1A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lang="ar-JO"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386080">
              <a:lnSpc>
                <a:spcPct val="100000"/>
              </a:lnSpc>
            </a:pPr>
            <a:r>
              <a:rPr sz="1800" b="1" spc="20" dirty="0">
                <a:latin typeface="Tahoma"/>
                <a:cs typeface="Tahoma"/>
              </a:rPr>
              <a:t>Within </a:t>
            </a:r>
            <a:r>
              <a:rPr sz="1800" b="1" spc="-60" dirty="0">
                <a:latin typeface="Tahoma"/>
                <a:cs typeface="Tahoma"/>
              </a:rPr>
              <a:t>3</a:t>
            </a:r>
            <a:r>
              <a:rPr sz="1800" b="1" spc="-335" dirty="0">
                <a:latin typeface="Tahoma"/>
                <a:cs typeface="Tahoma"/>
              </a:rPr>
              <a:t> </a:t>
            </a:r>
            <a:r>
              <a:rPr sz="1800" b="1" spc="100" dirty="0">
                <a:latin typeface="Tahoma"/>
                <a:cs typeface="Tahoma"/>
              </a:rPr>
              <a:t>days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97821" y="2419671"/>
            <a:ext cx="2218055" cy="1059264"/>
          </a:xfrm>
          <a:prstGeom prst="rect">
            <a:avLst/>
          </a:prstGeom>
          <a:solidFill>
            <a:srgbClr val="D0B1A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1914"/>
              </a:spcBef>
            </a:pPr>
            <a:r>
              <a:rPr sz="2200" b="1" spc="204" dirty="0">
                <a:latin typeface="Tahoma"/>
                <a:cs typeface="Tahoma"/>
              </a:rPr>
              <a:t>4-</a:t>
            </a:r>
            <a:r>
              <a:rPr sz="2200" b="1" spc="-325" dirty="0">
                <a:latin typeface="Tahoma"/>
                <a:cs typeface="Tahoma"/>
              </a:rPr>
              <a:t> </a:t>
            </a:r>
            <a:r>
              <a:rPr sz="2200" b="1" spc="-60" dirty="0">
                <a:latin typeface="Tahoma"/>
                <a:cs typeface="Tahoma"/>
              </a:rPr>
              <a:t>20 </a:t>
            </a:r>
            <a:r>
              <a:rPr sz="2200" b="1" spc="120" dirty="0">
                <a:latin typeface="Tahoma"/>
                <a:cs typeface="Tahoma"/>
              </a:rPr>
              <a:t>days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49391" y="2283031"/>
            <a:ext cx="2346014" cy="1332544"/>
          </a:xfrm>
          <a:prstGeom prst="rect">
            <a:avLst/>
          </a:prstGeom>
          <a:solidFill>
            <a:srgbClr val="D0B1A1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600" b="1" spc="-254" dirty="0">
                <a:latin typeface="Tahoma"/>
                <a:cs typeface="Tahoma"/>
              </a:rPr>
              <a:t>≥</a:t>
            </a:r>
            <a:r>
              <a:rPr lang="en-US" sz="1600" b="1" spc="-254" dirty="0">
                <a:latin typeface="Tahoma"/>
                <a:cs typeface="Tahoma"/>
              </a:rPr>
              <a:t>  </a:t>
            </a:r>
            <a:r>
              <a:rPr sz="1600" b="1" spc="-254" dirty="0">
                <a:latin typeface="Tahoma"/>
                <a:cs typeface="Tahoma"/>
              </a:rPr>
              <a:t>21</a:t>
            </a:r>
            <a:r>
              <a:rPr sz="1600" b="1" spc="-200" dirty="0">
                <a:latin typeface="Tahoma"/>
                <a:cs typeface="Tahoma"/>
              </a:rPr>
              <a:t> </a:t>
            </a:r>
            <a:r>
              <a:rPr sz="1600" b="1" spc="65" dirty="0">
                <a:latin typeface="Tahoma"/>
                <a:cs typeface="Tahoma"/>
              </a:rPr>
              <a:t>days</a:t>
            </a:r>
            <a:endParaRPr sz="1600" dirty="0">
              <a:latin typeface="Tahoma"/>
              <a:cs typeface="Tahoma"/>
            </a:endParaRPr>
          </a:p>
          <a:p>
            <a:pPr marL="215265" marR="207010" algn="ctr">
              <a:lnSpc>
                <a:spcPct val="114599"/>
              </a:lnSpc>
            </a:pPr>
            <a:r>
              <a:rPr sz="1600" b="1" spc="55" dirty="0">
                <a:latin typeface="Tahoma"/>
                <a:cs typeface="Tahoma"/>
              </a:rPr>
              <a:t>-associated </a:t>
            </a:r>
            <a:r>
              <a:rPr sz="1600" b="1" spc="-5" dirty="0">
                <a:latin typeface="Tahoma"/>
                <a:cs typeface="Tahoma"/>
              </a:rPr>
              <a:t>with</a:t>
            </a:r>
            <a:r>
              <a:rPr sz="1600" b="1" spc="-280" dirty="0">
                <a:latin typeface="Tahoma"/>
                <a:cs typeface="Tahoma"/>
              </a:rPr>
              <a:t> </a:t>
            </a:r>
            <a:r>
              <a:rPr sz="1600" b="1" spc="40" dirty="0">
                <a:latin typeface="Tahoma"/>
                <a:cs typeface="Tahoma"/>
              </a:rPr>
              <a:t>mild  </a:t>
            </a:r>
            <a:r>
              <a:rPr sz="1600" b="1" spc="55" dirty="0">
                <a:latin typeface="Tahoma"/>
                <a:cs typeface="Tahoma"/>
              </a:rPr>
              <a:t>trauma</a:t>
            </a:r>
            <a:r>
              <a:rPr sz="1600" b="1" spc="-105" dirty="0">
                <a:latin typeface="Tahoma"/>
                <a:cs typeface="Tahoma"/>
              </a:rPr>
              <a:t> </a:t>
            </a:r>
            <a:r>
              <a:rPr sz="1600" b="1" spc="65" dirty="0">
                <a:latin typeface="Tahoma"/>
                <a:cs typeface="Tahoma"/>
              </a:rPr>
              <a:t>–</a:t>
            </a:r>
            <a:endParaRPr sz="1600" dirty="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  <a:spcBef>
                <a:spcPts val="210"/>
              </a:spcBef>
            </a:pPr>
            <a:r>
              <a:rPr sz="1600" b="1" spc="35" dirty="0">
                <a:latin typeface="Tahoma"/>
                <a:cs typeface="Tahoma"/>
              </a:rPr>
              <a:t>alcoholic </a:t>
            </a:r>
            <a:r>
              <a:rPr sz="1600" b="1" spc="65" dirty="0">
                <a:latin typeface="Tahoma"/>
                <a:cs typeface="Tahoma"/>
              </a:rPr>
              <a:t>–</a:t>
            </a:r>
            <a:r>
              <a:rPr sz="1600" b="1" spc="-240" dirty="0">
                <a:latin typeface="Tahoma"/>
                <a:cs typeface="Tahoma"/>
              </a:rPr>
              <a:t> </a:t>
            </a:r>
            <a:r>
              <a:rPr sz="1600" b="1" spc="20" dirty="0">
                <a:latin typeface="Tahoma"/>
                <a:cs typeface="Tahoma"/>
              </a:rPr>
              <a:t>elderly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1392" y="3731530"/>
            <a:ext cx="1982450" cy="1323439"/>
          </a:xfrm>
          <a:prstGeom prst="rect">
            <a:avLst/>
          </a:prstGeom>
          <a:solidFill>
            <a:srgbClr val="D0B1A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R="25400" algn="ctr">
              <a:lnSpc>
                <a:spcPct val="100000"/>
              </a:lnSpc>
              <a:spcBef>
                <a:spcPts val="1770"/>
              </a:spcBef>
            </a:pPr>
            <a:r>
              <a:rPr sz="1900" b="1" spc="65" dirty="0">
                <a:solidFill>
                  <a:srgbClr val="C00000"/>
                </a:solidFill>
                <a:latin typeface="Tahoma"/>
                <a:cs typeface="Tahoma"/>
              </a:rPr>
              <a:t>CT</a:t>
            </a:r>
            <a:endParaRPr sz="1900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23674" y="3945710"/>
            <a:ext cx="1610360" cy="102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5100"/>
              </a:lnSpc>
              <a:spcBef>
                <a:spcPts val="100"/>
              </a:spcBef>
            </a:pPr>
            <a:r>
              <a:rPr sz="1900" b="1" spc="5" dirty="0">
                <a:latin typeface="Tahoma"/>
                <a:cs typeface="Tahoma"/>
              </a:rPr>
              <a:t>Isodense  </a:t>
            </a:r>
            <a:r>
              <a:rPr sz="1900" spc="105" dirty="0">
                <a:latin typeface="Lucida Sans Unicode"/>
                <a:cs typeface="Lucida Sans Unicode"/>
              </a:rPr>
              <a:t>compared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spc="10" dirty="0">
                <a:latin typeface="Lucida Sans Unicode"/>
                <a:cs typeface="Lucida Sans Unicode"/>
              </a:rPr>
              <a:t>to  </a:t>
            </a:r>
            <a:r>
              <a:rPr sz="1900" spc="40" dirty="0">
                <a:latin typeface="Lucida Sans Unicode"/>
                <a:cs typeface="Lucida Sans Unicode"/>
              </a:rPr>
              <a:t>the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brain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87065" y="3731530"/>
            <a:ext cx="2399665" cy="1412823"/>
          </a:xfrm>
          <a:prstGeom prst="rect">
            <a:avLst/>
          </a:prstGeom>
          <a:solidFill>
            <a:srgbClr val="D0B1A1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288290" marR="277495" indent="-635" algn="ctr">
              <a:lnSpc>
                <a:spcPct val="110300"/>
              </a:lnSpc>
            </a:pPr>
            <a:r>
              <a:rPr sz="1700" b="1" spc="35" dirty="0">
                <a:latin typeface="Tahoma"/>
                <a:cs typeface="Tahoma"/>
              </a:rPr>
              <a:t>Hyperdense  </a:t>
            </a:r>
            <a:r>
              <a:rPr sz="1700" spc="90" dirty="0">
                <a:latin typeface="Lucida Sans Unicode"/>
                <a:cs typeface="Lucida Sans Unicode"/>
              </a:rPr>
              <a:t>compared </a:t>
            </a:r>
            <a:r>
              <a:rPr sz="1700" spc="10" dirty="0">
                <a:latin typeface="Lucida Sans Unicode"/>
                <a:cs typeface="Lucida Sans Unicode"/>
              </a:rPr>
              <a:t>to</a:t>
            </a:r>
            <a:r>
              <a:rPr sz="1700" spc="-320" dirty="0">
                <a:latin typeface="Lucida Sans Unicode"/>
                <a:cs typeface="Lucida Sans Unicode"/>
              </a:rPr>
              <a:t> </a:t>
            </a:r>
            <a:r>
              <a:rPr sz="1700" spc="35" dirty="0">
                <a:latin typeface="Lucida Sans Unicode"/>
                <a:cs typeface="Lucida Sans Unicode"/>
              </a:rPr>
              <a:t>the  </a:t>
            </a:r>
            <a:r>
              <a:rPr sz="1700" spc="30" dirty="0">
                <a:latin typeface="Lucida Sans Unicode"/>
                <a:cs typeface="Lucida Sans Unicode"/>
              </a:rPr>
              <a:t>brain</a:t>
            </a:r>
            <a:endParaRPr sz="1700" dirty="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99470" y="4110309"/>
            <a:ext cx="1693545" cy="108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5599"/>
              </a:lnSpc>
              <a:spcBef>
                <a:spcPts val="100"/>
              </a:spcBef>
            </a:pPr>
            <a:r>
              <a:rPr sz="2000" b="1" spc="50" dirty="0">
                <a:latin typeface="Tahoma"/>
                <a:cs typeface="Tahoma"/>
              </a:rPr>
              <a:t>Hypodense  </a:t>
            </a:r>
            <a:r>
              <a:rPr sz="2000" spc="110" dirty="0">
                <a:latin typeface="Lucida Sans Unicode"/>
                <a:cs typeface="Lucida Sans Unicode"/>
              </a:rPr>
              <a:t>compared</a:t>
            </a:r>
            <a:r>
              <a:rPr sz="2000" spc="-180" dirty="0">
                <a:latin typeface="Lucida Sans Unicode"/>
                <a:cs typeface="Lucida Sans Unicode"/>
              </a:rPr>
              <a:t> </a:t>
            </a:r>
            <a:r>
              <a:rPr sz="2000" spc="10" dirty="0">
                <a:latin typeface="Lucida Sans Unicode"/>
                <a:cs typeface="Lucida Sans Unicode"/>
              </a:rPr>
              <a:t>to  </a:t>
            </a:r>
            <a:r>
              <a:rPr sz="2000" spc="40" dirty="0">
                <a:latin typeface="Lucida Sans Unicode"/>
                <a:cs typeface="Lucida Sans Unicode"/>
              </a:rPr>
              <a:t>the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40" dirty="0">
                <a:latin typeface="Lucida Sans Unicode"/>
                <a:cs typeface="Lucida Sans Unicode"/>
              </a:rPr>
              <a:t>brain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91786" y="325553"/>
            <a:ext cx="7989888" cy="8618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650"/>
              </a:lnSpc>
              <a:spcBef>
                <a:spcPts val="125"/>
              </a:spcBef>
            </a:pPr>
            <a:r>
              <a:rPr sz="2000" spc="180" dirty="0">
                <a:solidFill>
                  <a:srgbClr val="3A373C"/>
                </a:solidFill>
                <a:latin typeface="Arial"/>
                <a:cs typeface="Arial"/>
              </a:rPr>
              <a:t>Classification</a:t>
            </a:r>
            <a:endParaRPr sz="2000" dirty="0">
              <a:latin typeface="Arial"/>
              <a:cs typeface="Arial"/>
            </a:endParaRPr>
          </a:p>
          <a:p>
            <a:pPr marL="12065" marR="5080" algn="ctr">
              <a:lnSpc>
                <a:spcPct val="69700"/>
              </a:lnSpc>
              <a:spcBef>
                <a:spcPts val="475"/>
              </a:spcBef>
            </a:pPr>
            <a:r>
              <a:rPr sz="2000" spc="180" dirty="0">
                <a:solidFill>
                  <a:srgbClr val="3A373C"/>
                </a:solidFill>
                <a:latin typeface="Arial"/>
                <a:cs typeface="Arial"/>
              </a:rPr>
              <a:t>-Depending </a:t>
            </a:r>
            <a:r>
              <a:rPr sz="2000" spc="105" dirty="0">
                <a:solidFill>
                  <a:srgbClr val="3A373C"/>
                </a:solidFill>
                <a:latin typeface="Arial"/>
                <a:cs typeface="Arial"/>
              </a:rPr>
              <a:t>on </a:t>
            </a:r>
            <a:r>
              <a:rPr sz="2000" spc="135" dirty="0">
                <a:solidFill>
                  <a:srgbClr val="3A373C"/>
                </a:solidFill>
                <a:latin typeface="Arial"/>
                <a:cs typeface="Arial"/>
              </a:rPr>
              <a:t>the </a:t>
            </a:r>
            <a:r>
              <a:rPr sz="2000" spc="165" dirty="0">
                <a:solidFill>
                  <a:srgbClr val="3A373C"/>
                </a:solidFill>
                <a:latin typeface="Arial"/>
                <a:cs typeface="Arial"/>
              </a:rPr>
              <a:t>length </a:t>
            </a:r>
            <a:r>
              <a:rPr sz="2000" spc="100" dirty="0">
                <a:solidFill>
                  <a:srgbClr val="3A373C"/>
                </a:solidFill>
                <a:latin typeface="Arial"/>
                <a:cs typeface="Arial"/>
              </a:rPr>
              <a:t>of </a:t>
            </a:r>
            <a:r>
              <a:rPr sz="2000" spc="150" dirty="0">
                <a:solidFill>
                  <a:srgbClr val="3A373C"/>
                </a:solidFill>
                <a:latin typeface="Arial"/>
                <a:cs typeface="Arial"/>
              </a:rPr>
              <a:t>time </a:t>
            </a:r>
            <a:r>
              <a:rPr sz="2000" spc="170" dirty="0">
                <a:solidFill>
                  <a:srgbClr val="3A373C"/>
                </a:solidFill>
                <a:latin typeface="Arial"/>
                <a:cs typeface="Arial"/>
              </a:rPr>
              <a:t>between </a:t>
            </a:r>
            <a:r>
              <a:rPr sz="2000" spc="160" dirty="0">
                <a:solidFill>
                  <a:srgbClr val="3A373C"/>
                </a:solidFill>
                <a:latin typeface="Arial"/>
                <a:cs typeface="Arial"/>
              </a:rPr>
              <a:t>onset  </a:t>
            </a:r>
            <a:r>
              <a:rPr sz="2000" spc="100" dirty="0">
                <a:solidFill>
                  <a:srgbClr val="3A373C"/>
                </a:solidFill>
                <a:latin typeface="Arial"/>
                <a:cs typeface="Arial"/>
              </a:rPr>
              <a:t>of </a:t>
            </a:r>
            <a:r>
              <a:rPr sz="2000" spc="175" dirty="0">
                <a:solidFill>
                  <a:srgbClr val="3A373C"/>
                </a:solidFill>
                <a:latin typeface="Arial"/>
                <a:cs typeface="Arial"/>
              </a:rPr>
              <a:t>symptoms </a:t>
            </a:r>
            <a:r>
              <a:rPr sz="2000" spc="15" dirty="0">
                <a:solidFill>
                  <a:srgbClr val="3A373C"/>
                </a:solidFill>
                <a:latin typeface="Arial"/>
                <a:cs typeface="Arial"/>
              </a:rPr>
              <a:t>&amp; </a:t>
            </a:r>
            <a:r>
              <a:rPr sz="2000" spc="135" dirty="0">
                <a:solidFill>
                  <a:srgbClr val="3A373C"/>
                </a:solidFill>
                <a:latin typeface="Arial"/>
                <a:cs typeface="Arial"/>
              </a:rPr>
              <a:t>the</a:t>
            </a:r>
            <a:r>
              <a:rPr sz="2000" spc="490" dirty="0">
                <a:solidFill>
                  <a:srgbClr val="3A373C"/>
                </a:solidFill>
                <a:latin typeface="Arial"/>
                <a:cs typeface="Arial"/>
              </a:rPr>
              <a:t> </a:t>
            </a:r>
            <a:r>
              <a:rPr sz="2000" spc="165" dirty="0">
                <a:solidFill>
                  <a:srgbClr val="3A373C"/>
                </a:solidFill>
                <a:latin typeface="Arial"/>
                <a:cs typeface="Arial"/>
              </a:rPr>
              <a:t>event: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25" y="2337215"/>
            <a:ext cx="9420224" cy="3581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6522" y="838200"/>
            <a:ext cx="7691089" cy="950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380" dirty="0">
                <a:solidFill>
                  <a:schemeClr val="accent2">
                    <a:lumMod val="50000"/>
                  </a:schemeClr>
                </a:solidFill>
              </a:rPr>
              <a:t>EDH </a:t>
            </a:r>
            <a:r>
              <a:rPr spc="229" dirty="0">
                <a:solidFill>
                  <a:schemeClr val="accent2">
                    <a:lumMod val="50000"/>
                  </a:schemeClr>
                </a:solidFill>
              </a:rPr>
              <a:t>VS</a:t>
            </a:r>
            <a:r>
              <a:rPr lang="en-US" spc="229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74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480" dirty="0">
                <a:solidFill>
                  <a:schemeClr val="accent2">
                    <a:lumMod val="50000"/>
                  </a:schemeClr>
                </a:solidFill>
              </a:rPr>
              <a:t>SDH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13" y="472126"/>
            <a:ext cx="8172449" cy="63722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9057" y="2238373"/>
            <a:ext cx="2769770" cy="50445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896" y="2362200"/>
            <a:ext cx="104774" cy="104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727" y="4361793"/>
            <a:ext cx="104774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3114" y="5257800"/>
            <a:ext cx="104774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7053" y="6019800"/>
            <a:ext cx="104774" cy="10477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6091" y="643416"/>
            <a:ext cx="6955155" cy="11582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254"/>
              </a:spcBef>
            </a:pPr>
            <a:r>
              <a:rPr sz="3600" b="1" spc="135" dirty="0">
                <a:solidFill>
                  <a:schemeClr val="accent2">
                    <a:lumMod val="50000"/>
                  </a:schemeClr>
                </a:solidFill>
              </a:rPr>
              <a:t>FOCAL </a:t>
            </a:r>
            <a:r>
              <a:rPr sz="3600" b="1" spc="140" dirty="0">
                <a:solidFill>
                  <a:schemeClr val="accent2">
                    <a:lumMod val="50000"/>
                  </a:schemeClr>
                </a:solidFill>
              </a:rPr>
              <a:t>Cerebral </a:t>
            </a:r>
            <a:r>
              <a:rPr sz="3600" b="1" spc="150" dirty="0">
                <a:solidFill>
                  <a:schemeClr val="accent2">
                    <a:lumMod val="50000"/>
                  </a:schemeClr>
                </a:solidFill>
              </a:rPr>
              <a:t>contusion:  intracerebral </a:t>
            </a:r>
            <a:r>
              <a:rPr sz="3600" b="1" spc="285" dirty="0">
                <a:solidFill>
                  <a:schemeClr val="accent2">
                    <a:lumMod val="50000"/>
                  </a:schemeClr>
                </a:solidFill>
              </a:rPr>
              <a:t>hematoma</a:t>
            </a:r>
            <a:r>
              <a:rPr sz="3600" b="1" spc="-34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3600" b="1" spc="215" dirty="0">
                <a:solidFill>
                  <a:schemeClr val="accent2">
                    <a:lumMod val="50000"/>
                  </a:schemeClr>
                </a:solidFill>
              </a:rPr>
              <a:t>ICH</a:t>
            </a:r>
            <a:endParaRPr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091" y="2362200"/>
            <a:ext cx="5831205" cy="48349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18800"/>
              </a:lnSpc>
              <a:spcBef>
                <a:spcPts val="90"/>
              </a:spcBef>
            </a:pPr>
            <a:r>
              <a:rPr b="1" spc="20" dirty="0">
                <a:latin typeface="Arial"/>
                <a:cs typeface="Arial"/>
              </a:rPr>
              <a:t>A </a:t>
            </a:r>
            <a:r>
              <a:rPr b="1" spc="75" dirty="0">
                <a:latin typeface="Arial"/>
                <a:cs typeface="Arial"/>
              </a:rPr>
              <a:t>focal </a:t>
            </a:r>
            <a:r>
              <a:rPr b="1" spc="80" dirty="0">
                <a:latin typeface="Arial"/>
                <a:cs typeface="Arial"/>
              </a:rPr>
              <a:t>cerebral contusion </a:t>
            </a:r>
            <a:r>
              <a:rPr b="1" spc="50" dirty="0">
                <a:latin typeface="Arial"/>
                <a:cs typeface="Arial"/>
              </a:rPr>
              <a:t>is </a:t>
            </a:r>
            <a:r>
              <a:rPr b="1" spc="20" dirty="0">
                <a:latin typeface="Arial"/>
                <a:cs typeface="Arial"/>
              </a:rPr>
              <a:t>a </a:t>
            </a:r>
            <a:r>
              <a:rPr b="1" spc="70" dirty="0">
                <a:latin typeface="Arial"/>
                <a:cs typeface="Arial"/>
              </a:rPr>
              <a:t>type </a:t>
            </a:r>
            <a:r>
              <a:rPr b="1" spc="50" dirty="0">
                <a:latin typeface="Arial"/>
                <a:cs typeface="Arial"/>
              </a:rPr>
              <a:t>of </a:t>
            </a:r>
            <a:r>
              <a:rPr b="1" spc="75" dirty="0">
                <a:latin typeface="Arial"/>
                <a:cs typeface="Arial"/>
              </a:rPr>
              <a:t>brain  injury </a:t>
            </a:r>
            <a:r>
              <a:rPr b="1" spc="85" dirty="0">
                <a:latin typeface="Arial"/>
                <a:cs typeface="Arial"/>
              </a:rPr>
              <a:t>characterized </a:t>
            </a:r>
            <a:r>
              <a:rPr b="1" spc="55" dirty="0">
                <a:latin typeface="Arial"/>
                <a:cs typeface="Arial"/>
              </a:rPr>
              <a:t>by </a:t>
            </a:r>
            <a:r>
              <a:rPr b="1" spc="80" dirty="0">
                <a:latin typeface="Arial"/>
                <a:cs typeface="Arial"/>
              </a:rPr>
              <a:t>localized bruising </a:t>
            </a:r>
            <a:r>
              <a:rPr b="1" spc="50" dirty="0">
                <a:latin typeface="Arial"/>
                <a:cs typeface="Arial"/>
              </a:rPr>
              <a:t>of  </a:t>
            </a:r>
            <a:r>
              <a:rPr b="1" spc="75" dirty="0">
                <a:latin typeface="Arial"/>
                <a:cs typeface="Arial"/>
              </a:rPr>
              <a:t>brain tissue. </a:t>
            </a:r>
            <a:r>
              <a:rPr b="1" spc="45" dirty="0">
                <a:latin typeface="Arial"/>
                <a:cs typeface="Arial"/>
              </a:rPr>
              <a:t>It </a:t>
            </a:r>
            <a:r>
              <a:rPr b="1" spc="80" dirty="0">
                <a:latin typeface="Arial"/>
                <a:cs typeface="Arial"/>
              </a:rPr>
              <a:t>typically occurs </a:t>
            </a:r>
            <a:r>
              <a:rPr b="1" spc="70" dirty="0">
                <a:latin typeface="Arial"/>
                <a:cs typeface="Arial"/>
              </a:rPr>
              <a:t>due </a:t>
            </a:r>
            <a:r>
              <a:rPr b="1" spc="50" dirty="0">
                <a:latin typeface="Arial"/>
                <a:cs typeface="Arial"/>
              </a:rPr>
              <a:t>to </a:t>
            </a:r>
            <a:r>
              <a:rPr b="1" spc="80" dirty="0">
                <a:latin typeface="Arial"/>
                <a:cs typeface="Arial"/>
              </a:rPr>
              <a:t>trauma,  </a:t>
            </a:r>
            <a:r>
              <a:rPr b="1" spc="75" dirty="0">
                <a:latin typeface="Arial"/>
                <a:cs typeface="Arial"/>
              </a:rPr>
              <a:t>such </a:t>
            </a:r>
            <a:r>
              <a:rPr b="1" spc="55" dirty="0">
                <a:latin typeface="Arial"/>
                <a:cs typeface="Arial"/>
              </a:rPr>
              <a:t>as </a:t>
            </a:r>
            <a:r>
              <a:rPr b="1" spc="20" dirty="0">
                <a:latin typeface="Arial"/>
                <a:cs typeface="Arial"/>
              </a:rPr>
              <a:t>a </a:t>
            </a:r>
            <a:r>
              <a:rPr b="1" spc="70" dirty="0">
                <a:latin typeface="Arial"/>
                <a:cs typeface="Arial"/>
              </a:rPr>
              <a:t>blow </a:t>
            </a:r>
            <a:r>
              <a:rPr b="1" spc="50" dirty="0">
                <a:latin typeface="Arial"/>
                <a:cs typeface="Arial"/>
              </a:rPr>
              <a:t>to </a:t>
            </a:r>
            <a:r>
              <a:rPr b="1" spc="65" dirty="0">
                <a:latin typeface="Arial"/>
                <a:cs typeface="Arial"/>
              </a:rPr>
              <a:t>the </a:t>
            </a:r>
            <a:r>
              <a:rPr b="1" spc="75" dirty="0">
                <a:latin typeface="Arial"/>
                <a:cs typeface="Arial"/>
              </a:rPr>
              <a:t>head </a:t>
            </a:r>
            <a:r>
              <a:rPr b="1" spc="50" dirty="0">
                <a:latin typeface="Arial"/>
                <a:cs typeface="Arial"/>
              </a:rPr>
              <a:t>or </a:t>
            </a:r>
            <a:r>
              <a:rPr b="1" spc="55" dirty="0">
                <a:latin typeface="Arial"/>
                <a:cs typeface="Arial"/>
              </a:rPr>
              <a:t>an </a:t>
            </a:r>
            <a:r>
              <a:rPr b="1" spc="80" dirty="0">
                <a:latin typeface="Arial"/>
                <a:cs typeface="Arial"/>
              </a:rPr>
              <a:t>impact </a:t>
            </a:r>
            <a:r>
              <a:rPr b="1" spc="75" dirty="0">
                <a:latin typeface="Arial"/>
                <a:cs typeface="Arial"/>
              </a:rPr>
              <a:t>during  </a:t>
            </a:r>
            <a:r>
              <a:rPr b="1" spc="55" dirty="0">
                <a:latin typeface="Arial"/>
                <a:cs typeface="Arial"/>
              </a:rPr>
              <a:t>an</a:t>
            </a:r>
            <a:r>
              <a:rPr b="1" spc="160" dirty="0">
                <a:latin typeface="Arial"/>
                <a:cs typeface="Arial"/>
              </a:rPr>
              <a:t> </a:t>
            </a:r>
            <a:r>
              <a:rPr b="1" spc="80" dirty="0">
                <a:latin typeface="Arial"/>
                <a:cs typeface="Arial"/>
              </a:rPr>
              <a:t>accident.</a:t>
            </a:r>
            <a:endParaRPr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b="1" dirty="0">
              <a:latin typeface="Arial"/>
              <a:cs typeface="Arial"/>
            </a:endParaRPr>
          </a:p>
          <a:p>
            <a:pPr marL="119380" marR="106045">
              <a:lnSpc>
                <a:spcPts val="2700"/>
              </a:lnSpc>
              <a:spcBef>
                <a:spcPts val="5"/>
              </a:spcBef>
            </a:pPr>
            <a:r>
              <a:rPr lang="ar-JO" sz="2000" b="1" spc="-20" dirty="0">
                <a:latin typeface="Lucida Sans Unicode"/>
                <a:cs typeface="Lucida Sans Unicode"/>
              </a:rPr>
              <a:t> </a:t>
            </a:r>
            <a:r>
              <a:rPr sz="2000" b="1" spc="-20" dirty="0">
                <a:latin typeface="Lucida Sans Unicode"/>
                <a:cs typeface="Lucida Sans Unicode"/>
              </a:rPr>
              <a:t>Commonly </a:t>
            </a:r>
            <a:r>
              <a:rPr sz="2000" b="1" spc="-15" dirty="0">
                <a:latin typeface="Lucida Sans Unicode"/>
                <a:cs typeface="Lucida Sans Unicode"/>
              </a:rPr>
              <a:t>occur </a:t>
            </a:r>
            <a:r>
              <a:rPr sz="2000" b="1" spc="-35" dirty="0">
                <a:latin typeface="Lucida Sans Unicode"/>
                <a:cs typeface="Lucida Sans Unicode"/>
              </a:rPr>
              <a:t>in </a:t>
            </a:r>
            <a:r>
              <a:rPr sz="2000" b="1" spc="-30" dirty="0">
                <a:latin typeface="Lucida Sans Unicode"/>
                <a:cs typeface="Lucida Sans Unicode"/>
              </a:rPr>
              <a:t>coupe/contra</a:t>
            </a:r>
            <a:r>
              <a:rPr sz="2000" b="1" spc="-285" dirty="0">
                <a:latin typeface="Lucida Sans Unicode"/>
                <a:cs typeface="Lucida Sans Unicode"/>
              </a:rPr>
              <a:t> </a:t>
            </a:r>
            <a:r>
              <a:rPr sz="2000" b="1" spc="-5" dirty="0">
                <a:latin typeface="Lucida Sans Unicode"/>
                <a:cs typeface="Lucida Sans Unicode"/>
              </a:rPr>
              <a:t>coupe  </a:t>
            </a:r>
            <a:r>
              <a:rPr sz="2000" b="1" spc="5" dirty="0">
                <a:latin typeface="Lucida Sans Unicode"/>
                <a:cs typeface="Lucida Sans Unicode"/>
              </a:rPr>
              <a:t>pattern</a:t>
            </a:r>
            <a:endParaRPr sz="2000" b="1" dirty="0">
              <a:latin typeface="Lucida Sans Unicode"/>
              <a:cs typeface="Lucida Sans Unicode"/>
            </a:endParaRPr>
          </a:p>
          <a:p>
            <a:pPr marL="138430">
              <a:lnSpc>
                <a:spcPct val="100000"/>
              </a:lnSpc>
              <a:spcBef>
                <a:spcPts val="1250"/>
              </a:spcBef>
            </a:pPr>
            <a:r>
              <a:rPr sz="2000" b="1" spc="-80" dirty="0">
                <a:latin typeface="Lucida Sans Unicode"/>
                <a:cs typeface="Lucida Sans Unicode"/>
              </a:rPr>
              <a:t>. </a:t>
            </a:r>
            <a:r>
              <a:rPr lang="ar-JO" sz="2000" b="1" spc="-80" dirty="0">
                <a:latin typeface="Lucida Sans Unicode"/>
                <a:cs typeface="Lucida Sans Unicode"/>
              </a:rPr>
              <a:t> </a:t>
            </a:r>
            <a:r>
              <a:rPr lang="en-US" sz="2000" b="1" spc="-80" dirty="0">
                <a:latin typeface="Lucida Sans Unicode"/>
                <a:cs typeface="Lucida Sans Unicode"/>
              </a:rPr>
              <a:t> </a:t>
            </a:r>
            <a:r>
              <a:rPr lang="en-US" sz="2000" b="1" spc="-80" dirty="0" err="1">
                <a:latin typeface="Lucida Sans Unicode"/>
                <a:cs typeface="Lucida Sans Unicode"/>
              </a:rPr>
              <a:t>eg</a:t>
            </a:r>
            <a:r>
              <a:rPr lang="en-US" sz="2000" b="1" spc="-80" dirty="0">
                <a:latin typeface="Lucida Sans Unicode"/>
                <a:cs typeface="Lucida Sans Unicode"/>
              </a:rPr>
              <a:t> . </a:t>
            </a:r>
            <a:r>
              <a:rPr sz="2000" b="1" spc="-10" dirty="0">
                <a:latin typeface="Lucida Sans Unicode"/>
                <a:cs typeface="Lucida Sans Unicode"/>
              </a:rPr>
              <a:t>frontal</a:t>
            </a:r>
            <a:r>
              <a:rPr sz="2000" b="1" spc="-85" dirty="0">
                <a:latin typeface="Lucida Sans Unicode"/>
                <a:cs typeface="Lucida Sans Unicode"/>
              </a:rPr>
              <a:t> </a:t>
            </a:r>
            <a:r>
              <a:rPr sz="2000" b="1" spc="-65" dirty="0">
                <a:latin typeface="Lucida Sans Unicode"/>
                <a:cs typeface="Lucida Sans Unicode"/>
              </a:rPr>
              <a:t>/occipital</a:t>
            </a:r>
            <a:endParaRPr lang="en-US" sz="2000" b="1" dirty="0">
              <a:latin typeface="Lucida Sans Unicode"/>
              <a:cs typeface="Lucida Sans Unicode"/>
            </a:endParaRPr>
          </a:p>
          <a:p>
            <a:pPr marL="116205" marR="554990">
              <a:lnSpc>
                <a:spcPts val="2700"/>
              </a:lnSpc>
              <a:spcBef>
                <a:spcPts val="2700"/>
              </a:spcBef>
            </a:pPr>
            <a:r>
              <a:rPr lang="en-US" sz="2000" b="1" spc="50" dirty="0">
                <a:latin typeface="Lucida Sans Unicode"/>
                <a:cs typeface="Lucida Sans Unicode"/>
              </a:rPr>
              <a:t>  20% </a:t>
            </a:r>
            <a:r>
              <a:rPr lang="en-US" sz="2000" b="1" spc="-35" dirty="0">
                <a:latin typeface="Lucida Sans Unicode"/>
                <a:cs typeface="Lucida Sans Unicode"/>
              </a:rPr>
              <a:t>of </a:t>
            </a:r>
            <a:r>
              <a:rPr lang="en-US" sz="2000" b="1" spc="-20" dirty="0">
                <a:latin typeface="Lucida Sans Unicode"/>
                <a:cs typeface="Lucida Sans Unicode"/>
              </a:rPr>
              <a:t>contusions </a:t>
            </a:r>
            <a:r>
              <a:rPr lang="en-US" sz="2000" b="1" spc="5" dirty="0">
                <a:latin typeface="Lucida Sans Unicode"/>
                <a:cs typeface="Lucida Sans Unicode"/>
              </a:rPr>
              <a:t>may </a:t>
            </a:r>
            <a:r>
              <a:rPr lang="en-US" sz="2000" b="1" spc="-20" dirty="0">
                <a:latin typeface="Lucida Sans Unicode"/>
                <a:cs typeface="Lucida Sans Unicode"/>
              </a:rPr>
              <a:t>expand into  </a:t>
            </a:r>
            <a:r>
              <a:rPr lang="en-US" sz="2000" b="1" spc="-40" dirty="0">
                <a:latin typeface="Lucida Sans Unicode"/>
                <a:cs typeface="Lucida Sans Unicode"/>
              </a:rPr>
              <a:t>surgical </a:t>
            </a:r>
            <a:r>
              <a:rPr lang="en-US" sz="2000" b="1" spc="15" dirty="0">
                <a:latin typeface="Lucida Sans Unicode"/>
                <a:cs typeface="Lucida Sans Unicode"/>
              </a:rPr>
              <a:t>hematoma </a:t>
            </a:r>
            <a:r>
              <a:rPr lang="en-US" sz="2000" b="1" dirty="0">
                <a:latin typeface="Lucida Sans Unicode"/>
                <a:cs typeface="Lucida Sans Unicode"/>
              </a:rPr>
              <a:t>Management:  </a:t>
            </a:r>
            <a:r>
              <a:rPr lang="en-US" sz="2000" b="1" spc="5" dirty="0">
                <a:latin typeface="Lucida Sans Unicode"/>
                <a:cs typeface="Lucida Sans Unicode"/>
              </a:rPr>
              <a:t>Observe </a:t>
            </a:r>
            <a:r>
              <a:rPr lang="en-US" sz="2000" b="1" spc="-10" dirty="0">
                <a:latin typeface="Lucida Sans Unicode"/>
                <a:cs typeface="Lucida Sans Unicode"/>
              </a:rPr>
              <a:t>patients </a:t>
            </a:r>
            <a:r>
              <a:rPr lang="en-US" sz="2000" b="1" spc="-35" dirty="0">
                <a:latin typeface="Lucida Sans Unicode"/>
                <a:cs typeface="Lucida Sans Unicode"/>
              </a:rPr>
              <a:t>in </a:t>
            </a:r>
            <a:r>
              <a:rPr lang="en-US" sz="2000" b="1" spc="-30" dirty="0">
                <a:latin typeface="Lucida Sans Unicode"/>
                <a:cs typeface="Lucida Sans Unicode"/>
              </a:rPr>
              <a:t>ICU, </a:t>
            </a:r>
            <a:r>
              <a:rPr lang="en-US" sz="2000" b="1" spc="15" dirty="0">
                <a:latin typeface="Lucida Sans Unicode"/>
                <a:cs typeface="Lucida Sans Unicode"/>
              </a:rPr>
              <a:t>repeat</a:t>
            </a:r>
            <a:r>
              <a:rPr lang="en-US" sz="2000" b="1" spc="-360" dirty="0">
                <a:latin typeface="Lucida Sans Unicode"/>
                <a:cs typeface="Lucida Sans Unicode"/>
              </a:rPr>
              <a:t> </a:t>
            </a:r>
            <a:r>
              <a:rPr lang="en-US" sz="2000" b="1" spc="15" dirty="0">
                <a:latin typeface="Lucida Sans Unicode"/>
                <a:cs typeface="Lucida Sans Unicode"/>
              </a:rPr>
              <a:t>head  </a:t>
            </a:r>
            <a:r>
              <a:rPr lang="en-US" sz="2000" b="1" spc="-145" dirty="0">
                <a:latin typeface="Lucida Sans Unicode"/>
                <a:cs typeface="Lucida Sans Unicode"/>
              </a:rPr>
              <a:t>CT </a:t>
            </a:r>
            <a:r>
              <a:rPr lang="en-US" sz="2000" b="1" spc="-15" dirty="0">
                <a:latin typeface="Lucida Sans Unicode"/>
                <a:cs typeface="Lucida Sans Unicode"/>
              </a:rPr>
              <a:t>scan within </a:t>
            </a:r>
            <a:r>
              <a:rPr lang="en-US" sz="2000" b="1" spc="-120" dirty="0">
                <a:latin typeface="Lucida Sans Unicode"/>
                <a:cs typeface="Lucida Sans Unicode"/>
              </a:rPr>
              <a:t>24</a:t>
            </a:r>
            <a:r>
              <a:rPr lang="en-US" sz="2000" b="1" spc="-155" dirty="0">
                <a:latin typeface="Lucida Sans Unicode"/>
                <a:cs typeface="Lucida Sans Unicode"/>
              </a:rPr>
              <a:t> </a:t>
            </a:r>
            <a:r>
              <a:rPr lang="en-US" sz="2000" b="1" spc="-5" dirty="0">
                <a:latin typeface="Lucida Sans Unicode"/>
                <a:cs typeface="Lucida Sans Unicode"/>
              </a:rPr>
              <a:t>hours</a:t>
            </a:r>
            <a:endParaRPr lang="en-US" sz="2000" b="1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923925"/>
            <a:ext cx="7836563" cy="546734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776413"/>
            <a:ext cx="7572374" cy="37623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6019800"/>
            <a:ext cx="1031146" cy="7037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66162" y="6176626"/>
            <a:ext cx="6144438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b="1" spc="150" dirty="0">
                <a:latin typeface="Trebuchet MS"/>
                <a:cs typeface="Trebuchet MS"/>
              </a:rPr>
              <a:t>Hyperdense </a:t>
            </a:r>
            <a:r>
              <a:rPr sz="2800" b="1" spc="85" dirty="0">
                <a:latin typeface="Trebuchet MS"/>
                <a:cs typeface="Trebuchet MS"/>
              </a:rPr>
              <a:t>foci </a:t>
            </a:r>
            <a:r>
              <a:rPr sz="2800" b="1" spc="120" dirty="0">
                <a:latin typeface="Trebuchet MS"/>
                <a:cs typeface="Trebuchet MS"/>
              </a:rPr>
              <a:t>of</a:t>
            </a:r>
            <a:r>
              <a:rPr sz="2800" b="1" spc="-434" dirty="0">
                <a:latin typeface="Trebuchet MS"/>
                <a:cs typeface="Trebuchet MS"/>
              </a:rPr>
              <a:t> </a:t>
            </a:r>
            <a:r>
              <a:rPr sz="2800" b="1" spc="175" dirty="0">
                <a:latin typeface="Trebuchet MS"/>
                <a:cs typeface="Trebuchet MS"/>
              </a:rPr>
              <a:t>hemorrhage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685800"/>
            <a:ext cx="4623073" cy="61518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66800" y="2766377"/>
            <a:ext cx="2592705" cy="1782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0" b="1" spc="730" dirty="0">
                <a:latin typeface="Trebuchet MS"/>
                <a:cs typeface="Trebuchet MS"/>
              </a:rPr>
              <a:t>I</a:t>
            </a:r>
            <a:r>
              <a:rPr sz="11500" b="1" spc="425" dirty="0">
                <a:latin typeface="Trebuchet MS"/>
                <a:cs typeface="Trebuchet MS"/>
              </a:rPr>
              <a:t>C</a:t>
            </a:r>
            <a:r>
              <a:rPr sz="11500" b="1" spc="955" dirty="0">
                <a:latin typeface="Trebuchet MS"/>
                <a:cs typeface="Trebuchet MS"/>
              </a:rPr>
              <a:t>H</a:t>
            </a:r>
            <a:endParaRPr sz="1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752" y="1306512"/>
            <a:ext cx="8888095" cy="47021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4130"/>
              </a:lnSpc>
              <a:spcBef>
                <a:spcPts val="355"/>
              </a:spcBef>
            </a:pPr>
            <a:r>
              <a:rPr sz="3200" b="1" u="sng" spc="29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Management</a:t>
            </a:r>
            <a:r>
              <a:rPr sz="3200" b="1" u="sng" spc="-9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200" b="1" u="sng" spc="1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of</a:t>
            </a:r>
            <a:r>
              <a:rPr sz="3200" b="1" u="sng" spc="-9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200" b="1" u="sng" spc="21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traumatic</a:t>
            </a:r>
            <a:r>
              <a:rPr sz="3200" b="1" u="sng" spc="-9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200" b="1" u="sng" spc="1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brain</a:t>
            </a:r>
            <a:r>
              <a:rPr sz="3200" b="1" u="sng" spc="-9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200" b="1" u="sng" spc="114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injury  </a:t>
            </a:r>
            <a:r>
              <a:rPr sz="3200" b="1" u="sng" spc="17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Prehospital</a:t>
            </a:r>
            <a:r>
              <a:rPr sz="3200" b="1" u="sng" spc="-8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200" b="1" u="sng" spc="1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care</a:t>
            </a:r>
            <a:endParaRPr sz="3200" u="sng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308610" indent="-296545">
              <a:lnSpc>
                <a:spcPct val="100000"/>
              </a:lnSpc>
              <a:spcBef>
                <a:spcPts val="2065"/>
              </a:spcBef>
              <a:buChar char="•"/>
              <a:tabLst>
                <a:tab pos="309245" algn="l"/>
              </a:tabLst>
            </a:pPr>
            <a:r>
              <a:rPr sz="3200" spc="105" dirty="0">
                <a:latin typeface="Tahoma"/>
                <a:cs typeface="Tahoma"/>
              </a:rPr>
              <a:t>ABC’s </a:t>
            </a:r>
            <a:r>
              <a:rPr sz="3200" spc="50" dirty="0">
                <a:latin typeface="Tahoma"/>
                <a:cs typeface="Tahoma"/>
              </a:rPr>
              <a:t>(Airway, </a:t>
            </a:r>
            <a:r>
              <a:rPr sz="3200" spc="130" dirty="0">
                <a:latin typeface="Tahoma"/>
                <a:cs typeface="Tahoma"/>
              </a:rPr>
              <a:t>breathing,</a:t>
            </a:r>
            <a:r>
              <a:rPr sz="3200" spc="-495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circulation).</a:t>
            </a:r>
            <a:endParaRPr sz="3200" dirty="0">
              <a:latin typeface="Tahoma"/>
              <a:cs typeface="Tahoma"/>
            </a:endParaRPr>
          </a:p>
          <a:p>
            <a:pPr marL="12700" marR="871219">
              <a:lnSpc>
                <a:spcPts val="4130"/>
              </a:lnSpc>
              <a:spcBef>
                <a:spcPts val="1315"/>
              </a:spcBef>
              <a:buChar char="•"/>
              <a:tabLst>
                <a:tab pos="309245" algn="l"/>
              </a:tabLst>
            </a:pPr>
            <a:r>
              <a:rPr sz="3200" spc="140" dirty="0">
                <a:latin typeface="Tahoma"/>
                <a:cs typeface="Tahoma"/>
              </a:rPr>
              <a:t>Fluid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160" dirty="0">
                <a:latin typeface="Tahoma"/>
                <a:cs typeface="Tahoma"/>
              </a:rPr>
              <a:t>resuscitation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160" dirty="0">
                <a:latin typeface="Tahoma"/>
                <a:cs typeface="Tahoma"/>
              </a:rPr>
              <a:t>to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150" dirty="0">
                <a:latin typeface="Tahoma"/>
                <a:cs typeface="Tahoma"/>
              </a:rPr>
              <a:t>reverse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114" dirty="0">
                <a:latin typeface="Tahoma"/>
                <a:cs typeface="Tahoma"/>
              </a:rPr>
              <a:t>shock,  </a:t>
            </a:r>
            <a:r>
              <a:rPr sz="3200" spc="160" dirty="0">
                <a:latin typeface="Tahoma"/>
                <a:cs typeface="Tahoma"/>
              </a:rPr>
              <a:t>hypotension.</a:t>
            </a:r>
            <a:endParaRPr sz="3200" dirty="0">
              <a:latin typeface="Tahoma"/>
              <a:cs typeface="Tahoma"/>
            </a:endParaRPr>
          </a:p>
          <a:p>
            <a:pPr marL="308610" indent="-296545">
              <a:lnSpc>
                <a:spcPts val="4010"/>
              </a:lnSpc>
              <a:buChar char="•"/>
              <a:tabLst>
                <a:tab pos="309245" algn="l"/>
              </a:tabLst>
            </a:pPr>
            <a:r>
              <a:rPr sz="3200" spc="145" dirty="0">
                <a:latin typeface="Tahoma"/>
                <a:cs typeface="Tahoma"/>
              </a:rPr>
              <a:t>Spine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135" dirty="0">
                <a:latin typeface="Tahoma"/>
                <a:cs typeface="Tahoma"/>
              </a:rPr>
              <a:t>precautions:</a:t>
            </a:r>
            <a:endParaRPr sz="3200" dirty="0">
              <a:latin typeface="Tahoma"/>
              <a:cs typeface="Tahoma"/>
            </a:endParaRPr>
          </a:p>
          <a:p>
            <a:pPr marL="12700" marR="1094105">
              <a:lnSpc>
                <a:spcPts val="4200"/>
              </a:lnSpc>
              <a:spcBef>
                <a:spcPts val="90"/>
              </a:spcBef>
            </a:pPr>
            <a:r>
              <a:rPr sz="3200" spc="-50" dirty="0">
                <a:latin typeface="Tahoma"/>
                <a:cs typeface="Tahoma"/>
              </a:rPr>
              <a:t>5-10%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155" dirty="0">
                <a:latin typeface="Tahoma"/>
                <a:cs typeface="Tahoma"/>
              </a:rPr>
              <a:t>of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190" dirty="0">
                <a:latin typeface="Tahoma"/>
                <a:cs typeface="Tahoma"/>
              </a:rPr>
              <a:t>head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195" dirty="0">
                <a:latin typeface="Tahoma"/>
                <a:cs typeface="Tahoma"/>
              </a:rPr>
              <a:t>trauma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155" dirty="0">
                <a:latin typeface="Tahoma"/>
                <a:cs typeface="Tahoma"/>
              </a:rPr>
              <a:t>patients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140" dirty="0">
                <a:latin typeface="Tahoma"/>
                <a:cs typeface="Tahoma"/>
              </a:rPr>
              <a:t>have  </a:t>
            </a:r>
            <a:r>
              <a:rPr sz="3200" spc="170" dirty="0">
                <a:latin typeface="Tahoma"/>
                <a:cs typeface="Tahoma"/>
              </a:rPr>
              <a:t>unstable </a:t>
            </a:r>
            <a:r>
              <a:rPr sz="3200" spc="175" dirty="0">
                <a:latin typeface="Tahoma"/>
                <a:cs typeface="Tahoma"/>
              </a:rPr>
              <a:t>spine</a:t>
            </a:r>
            <a:r>
              <a:rPr sz="3200" spc="-405" dirty="0">
                <a:latin typeface="Tahoma"/>
                <a:cs typeface="Tahoma"/>
              </a:rPr>
              <a:t> </a:t>
            </a:r>
            <a:r>
              <a:rPr sz="3200" spc="90" dirty="0">
                <a:latin typeface="Tahoma"/>
                <a:cs typeface="Tahoma"/>
              </a:rPr>
              <a:t>injury.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75452" y="2043674"/>
            <a:ext cx="11430" cy="24130"/>
          </a:xfrm>
          <a:custGeom>
            <a:avLst/>
            <a:gdLst/>
            <a:ahLst/>
            <a:cxnLst/>
            <a:rect l="l" t="t" r="r" b="b"/>
            <a:pathLst>
              <a:path w="11429" h="24130">
                <a:moveTo>
                  <a:pt x="10812" y="23869"/>
                </a:moveTo>
                <a:lnTo>
                  <a:pt x="0" y="23869"/>
                </a:lnTo>
                <a:lnTo>
                  <a:pt x="0" y="0"/>
                </a:lnTo>
                <a:lnTo>
                  <a:pt x="10812" y="0"/>
                </a:lnTo>
                <a:lnTo>
                  <a:pt x="10812" y="23869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716" y="3406437"/>
            <a:ext cx="10795" cy="24130"/>
          </a:xfrm>
          <a:custGeom>
            <a:avLst/>
            <a:gdLst/>
            <a:ahLst/>
            <a:cxnLst/>
            <a:rect l="l" t="t" r="r" b="b"/>
            <a:pathLst>
              <a:path w="10795" h="24129">
                <a:moveTo>
                  <a:pt x="10793" y="23874"/>
                </a:moveTo>
                <a:lnTo>
                  <a:pt x="0" y="23874"/>
                </a:lnTo>
                <a:lnTo>
                  <a:pt x="0" y="0"/>
                </a:lnTo>
                <a:lnTo>
                  <a:pt x="10793" y="0"/>
                </a:lnTo>
                <a:lnTo>
                  <a:pt x="10793" y="23874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8224" y="6813356"/>
            <a:ext cx="41275" cy="24130"/>
          </a:xfrm>
          <a:custGeom>
            <a:avLst/>
            <a:gdLst/>
            <a:ahLst/>
            <a:cxnLst/>
            <a:rect l="l" t="t" r="r" b="b"/>
            <a:pathLst>
              <a:path w="41275" h="24129">
                <a:moveTo>
                  <a:pt x="40883" y="23869"/>
                </a:moveTo>
                <a:lnTo>
                  <a:pt x="0" y="23869"/>
                </a:lnTo>
                <a:lnTo>
                  <a:pt x="0" y="0"/>
                </a:lnTo>
                <a:lnTo>
                  <a:pt x="40883" y="0"/>
                </a:lnTo>
                <a:lnTo>
                  <a:pt x="40883" y="23869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2677" y="5791275"/>
            <a:ext cx="10795" cy="24130"/>
          </a:xfrm>
          <a:custGeom>
            <a:avLst/>
            <a:gdLst/>
            <a:ahLst/>
            <a:cxnLst/>
            <a:rect l="l" t="t" r="r" b="b"/>
            <a:pathLst>
              <a:path w="10794" h="24129">
                <a:moveTo>
                  <a:pt x="10781" y="23869"/>
                </a:moveTo>
                <a:lnTo>
                  <a:pt x="0" y="23869"/>
                </a:lnTo>
                <a:lnTo>
                  <a:pt x="0" y="0"/>
                </a:lnTo>
                <a:lnTo>
                  <a:pt x="10781" y="0"/>
                </a:lnTo>
                <a:lnTo>
                  <a:pt x="10781" y="23869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9910" y="638810"/>
            <a:ext cx="8653780" cy="6037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189" indent="-111125">
              <a:lnSpc>
                <a:spcPct val="100000"/>
              </a:lnSpc>
              <a:spcBef>
                <a:spcPts val="105"/>
              </a:spcBef>
              <a:buSzPct val="95555"/>
              <a:buChar char="•"/>
              <a:tabLst>
                <a:tab pos="123825" algn="l"/>
              </a:tabLst>
            </a:pPr>
            <a:r>
              <a:rPr sz="2250" b="1" spc="100" dirty="0">
                <a:latin typeface="Trebuchet MS"/>
                <a:cs typeface="Trebuchet MS"/>
              </a:rPr>
              <a:t>Initial </a:t>
            </a:r>
            <a:r>
              <a:rPr sz="2250" b="1" spc="120" dirty="0">
                <a:latin typeface="Trebuchet MS"/>
                <a:cs typeface="Trebuchet MS"/>
              </a:rPr>
              <a:t>evaluation </a:t>
            </a:r>
            <a:r>
              <a:rPr sz="2250" b="1" spc="160" dirty="0">
                <a:latin typeface="Trebuchet MS"/>
                <a:cs typeface="Trebuchet MS"/>
              </a:rPr>
              <a:t>and</a:t>
            </a:r>
            <a:r>
              <a:rPr sz="2250" b="1" spc="-370" dirty="0">
                <a:latin typeface="Trebuchet MS"/>
                <a:cs typeface="Trebuchet MS"/>
              </a:rPr>
              <a:t> </a:t>
            </a:r>
            <a:r>
              <a:rPr sz="2250" b="1" spc="90" dirty="0">
                <a:latin typeface="Trebuchet MS"/>
                <a:cs typeface="Trebuchet MS"/>
              </a:rPr>
              <a:t>resuscitation;</a:t>
            </a:r>
            <a:endParaRPr sz="2250" dirty="0">
              <a:latin typeface="Trebuchet MS"/>
              <a:cs typeface="Trebuchet MS"/>
            </a:endParaRPr>
          </a:p>
          <a:p>
            <a:pPr marL="12700" marR="5080">
              <a:lnSpc>
                <a:spcPts val="2630"/>
              </a:lnSpc>
              <a:spcBef>
                <a:spcPts val="2700"/>
              </a:spcBef>
            </a:pPr>
            <a:r>
              <a:rPr sz="2250" spc="80" dirty="0">
                <a:latin typeface="Trebuchet MS"/>
                <a:cs typeface="Trebuchet MS"/>
              </a:rPr>
              <a:t>Rapid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65" dirty="0">
                <a:latin typeface="Trebuchet MS"/>
                <a:cs typeface="Trebuchet MS"/>
              </a:rPr>
              <a:t>neurological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80" dirty="0">
                <a:latin typeface="Trebuchet MS"/>
                <a:cs typeface="Trebuchet MS"/>
              </a:rPr>
              <a:t>examination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5" dirty="0">
                <a:latin typeface="Trebuchet MS"/>
                <a:cs typeface="Trebuchet MS"/>
              </a:rPr>
              <a:t>(1-3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70" dirty="0">
                <a:latin typeface="Trebuchet MS"/>
                <a:cs typeface="Trebuchet MS"/>
              </a:rPr>
              <a:t>minutes)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150" dirty="0">
                <a:latin typeface="Trebuchet MS"/>
                <a:cs typeface="Trebuchet MS"/>
              </a:rPr>
              <a:t>Assess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40" dirty="0">
                <a:latin typeface="Trebuchet MS"/>
                <a:cs typeface="Trebuchet MS"/>
              </a:rPr>
              <a:t>GCS,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65" dirty="0">
                <a:latin typeface="Trebuchet MS"/>
                <a:cs typeface="Trebuchet MS"/>
              </a:rPr>
              <a:t>pupil  </a:t>
            </a:r>
            <a:r>
              <a:rPr sz="2250" spc="30" dirty="0">
                <a:latin typeface="Trebuchet MS"/>
                <a:cs typeface="Trebuchet MS"/>
              </a:rPr>
              <a:t>function,</a:t>
            </a:r>
            <a:r>
              <a:rPr sz="2250" spc="-55" dirty="0">
                <a:latin typeface="Trebuchet MS"/>
                <a:cs typeface="Trebuchet MS"/>
              </a:rPr>
              <a:t> </a:t>
            </a:r>
            <a:r>
              <a:rPr sz="2250" spc="-15" dirty="0">
                <a:latin typeface="Trebuchet MS"/>
                <a:cs typeface="Trebuchet MS"/>
              </a:rPr>
              <a:t>doll’s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20" dirty="0">
                <a:latin typeface="Trebuchet MS"/>
                <a:cs typeface="Trebuchet MS"/>
              </a:rPr>
              <a:t>eyes,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60" dirty="0">
                <a:latin typeface="Trebuchet MS"/>
                <a:cs typeface="Trebuchet MS"/>
              </a:rPr>
              <a:t>cough,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100" dirty="0">
                <a:latin typeface="Trebuchet MS"/>
                <a:cs typeface="Trebuchet MS"/>
              </a:rPr>
              <a:t>gag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55" dirty="0">
                <a:latin typeface="Trebuchet MS"/>
                <a:cs typeface="Trebuchet MS"/>
              </a:rPr>
              <a:t>&amp;</a:t>
            </a:r>
            <a:r>
              <a:rPr sz="2250" spc="-55" dirty="0">
                <a:latin typeface="Trebuchet MS"/>
                <a:cs typeface="Trebuchet MS"/>
              </a:rPr>
              <a:t> </a:t>
            </a:r>
            <a:r>
              <a:rPr sz="2250" spc="65" dirty="0">
                <a:latin typeface="Trebuchet MS"/>
                <a:cs typeface="Trebuchet MS"/>
              </a:rPr>
              <a:t>corneal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20" dirty="0">
                <a:latin typeface="Trebuchet MS"/>
                <a:cs typeface="Trebuchet MS"/>
              </a:rPr>
              <a:t>reflex</a:t>
            </a:r>
            <a:endParaRPr sz="2250" dirty="0">
              <a:latin typeface="Trebuchet MS"/>
              <a:cs typeface="Trebuchet MS"/>
            </a:endParaRPr>
          </a:p>
          <a:p>
            <a:pPr marL="123189" indent="-111125">
              <a:lnSpc>
                <a:spcPct val="100000"/>
              </a:lnSpc>
              <a:spcBef>
                <a:spcPts val="2465"/>
              </a:spcBef>
              <a:buSzPct val="95555"/>
              <a:buChar char="•"/>
              <a:tabLst>
                <a:tab pos="123825" algn="l"/>
              </a:tabLst>
            </a:pPr>
            <a:r>
              <a:rPr sz="2250" b="1" spc="85" dirty="0">
                <a:latin typeface="Trebuchet MS"/>
                <a:cs typeface="Trebuchet MS"/>
              </a:rPr>
              <a:t>Empiric </a:t>
            </a:r>
            <a:r>
              <a:rPr sz="2250" b="1" spc="170" dirty="0">
                <a:latin typeface="Trebuchet MS"/>
                <a:cs typeface="Trebuchet MS"/>
              </a:rPr>
              <a:t>management</a:t>
            </a:r>
            <a:r>
              <a:rPr sz="2250" b="1" spc="-475" dirty="0">
                <a:latin typeface="Trebuchet MS"/>
                <a:cs typeface="Trebuchet MS"/>
              </a:rPr>
              <a:t> </a:t>
            </a:r>
            <a:r>
              <a:rPr sz="2250" b="1" spc="90" dirty="0">
                <a:latin typeface="Trebuchet MS"/>
                <a:cs typeface="Trebuchet MS"/>
              </a:rPr>
              <a:t>of </a:t>
            </a:r>
            <a:r>
              <a:rPr sz="2250" b="1" spc="95" dirty="0">
                <a:latin typeface="Trebuchet MS"/>
                <a:cs typeface="Trebuchet MS"/>
              </a:rPr>
              <a:t>elevated </a:t>
            </a:r>
            <a:r>
              <a:rPr sz="2250" b="1" spc="40" dirty="0">
                <a:latin typeface="Trebuchet MS"/>
                <a:cs typeface="Trebuchet MS"/>
              </a:rPr>
              <a:t>ICP;</a:t>
            </a:r>
            <a:endParaRPr sz="22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50"/>
              </a:spcBef>
            </a:pPr>
            <a:r>
              <a:rPr sz="2250" spc="85" dirty="0">
                <a:latin typeface="Trebuchet MS"/>
                <a:cs typeface="Trebuchet MS"/>
              </a:rPr>
              <a:t>Intubations </a:t>
            </a:r>
            <a:r>
              <a:rPr sz="2250" spc="-245" dirty="0">
                <a:latin typeface="Trebuchet MS"/>
                <a:cs typeface="Trebuchet MS"/>
              </a:rPr>
              <a:t>, </a:t>
            </a:r>
            <a:r>
              <a:rPr sz="2250" spc="10" dirty="0">
                <a:latin typeface="Trebuchet MS"/>
                <a:cs typeface="Trebuchet MS"/>
              </a:rPr>
              <a:t>ventilation, </a:t>
            </a:r>
            <a:r>
              <a:rPr sz="2250" spc="50" dirty="0">
                <a:latin typeface="Trebuchet MS"/>
                <a:cs typeface="Trebuchet MS"/>
              </a:rPr>
              <a:t>sedation, </a:t>
            </a:r>
            <a:r>
              <a:rPr sz="2250" spc="45" dirty="0">
                <a:latin typeface="Trebuchet MS"/>
                <a:cs typeface="Trebuchet MS"/>
              </a:rPr>
              <a:t>mannitol, </a:t>
            </a:r>
            <a:r>
              <a:rPr sz="2250" spc="110" dirty="0">
                <a:latin typeface="Trebuchet MS"/>
                <a:cs typeface="Trebuchet MS"/>
              </a:rPr>
              <a:t>head</a:t>
            </a:r>
            <a:r>
              <a:rPr sz="2250" spc="-215" dirty="0">
                <a:latin typeface="Trebuchet MS"/>
                <a:cs typeface="Trebuchet MS"/>
              </a:rPr>
              <a:t> </a:t>
            </a:r>
            <a:r>
              <a:rPr sz="2250" spc="40" dirty="0">
                <a:latin typeface="Trebuchet MS"/>
                <a:cs typeface="Trebuchet MS"/>
              </a:rPr>
              <a:t>elevation</a:t>
            </a:r>
            <a:endParaRPr sz="2250" dirty="0">
              <a:latin typeface="Trebuchet MS"/>
              <a:cs typeface="Trebuchet MS"/>
            </a:endParaRPr>
          </a:p>
          <a:p>
            <a:pPr marL="123189" indent="-111125">
              <a:lnSpc>
                <a:spcPct val="100000"/>
              </a:lnSpc>
              <a:spcBef>
                <a:spcPts val="2550"/>
              </a:spcBef>
              <a:buSzPct val="95555"/>
              <a:buChar char="•"/>
              <a:tabLst>
                <a:tab pos="123825" algn="l"/>
              </a:tabLst>
            </a:pPr>
            <a:r>
              <a:rPr sz="2250" b="1" spc="110" dirty="0">
                <a:latin typeface="Trebuchet MS"/>
                <a:cs typeface="Trebuchet MS"/>
              </a:rPr>
              <a:t>Secondary </a:t>
            </a:r>
            <a:r>
              <a:rPr sz="2250" b="1" spc="70" dirty="0">
                <a:latin typeface="Trebuchet MS"/>
                <a:cs typeface="Trebuchet MS"/>
              </a:rPr>
              <a:t>injury</a:t>
            </a:r>
            <a:r>
              <a:rPr sz="2250" b="1" spc="-215" dirty="0">
                <a:latin typeface="Trebuchet MS"/>
                <a:cs typeface="Trebuchet MS"/>
              </a:rPr>
              <a:t> </a:t>
            </a:r>
            <a:r>
              <a:rPr sz="2250" b="1" spc="75" dirty="0">
                <a:latin typeface="Trebuchet MS"/>
                <a:cs typeface="Trebuchet MS"/>
              </a:rPr>
              <a:t>survey;</a:t>
            </a:r>
            <a:endParaRPr sz="2250" dirty="0">
              <a:latin typeface="Trebuchet MS"/>
              <a:cs typeface="Trebuchet MS"/>
            </a:endParaRPr>
          </a:p>
          <a:p>
            <a:pPr marL="12700" marR="20320">
              <a:lnSpc>
                <a:spcPts val="2630"/>
              </a:lnSpc>
              <a:spcBef>
                <a:spcPts val="2700"/>
              </a:spcBef>
            </a:pPr>
            <a:r>
              <a:rPr sz="2250" spc="90" dirty="0">
                <a:latin typeface="Trebuchet MS"/>
                <a:cs typeface="Trebuchet MS"/>
              </a:rPr>
              <a:t>Examine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45" dirty="0">
                <a:latin typeface="Trebuchet MS"/>
                <a:cs typeface="Trebuchet MS"/>
              </a:rPr>
              <a:t>head,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30" dirty="0">
                <a:latin typeface="Trebuchet MS"/>
                <a:cs typeface="Trebuchet MS"/>
              </a:rPr>
              <a:t>ears,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20" dirty="0">
                <a:latin typeface="Trebuchet MS"/>
                <a:cs typeface="Trebuchet MS"/>
              </a:rPr>
              <a:t>eyes,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95" dirty="0">
                <a:latin typeface="Trebuchet MS"/>
                <a:cs typeface="Trebuchet MS"/>
              </a:rPr>
              <a:t>nasopharynx,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135" dirty="0">
                <a:latin typeface="Trebuchet MS"/>
                <a:cs typeface="Trebuchet MS"/>
              </a:rPr>
              <a:t>mouth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55" dirty="0">
                <a:latin typeface="Trebuchet MS"/>
                <a:cs typeface="Trebuchet MS"/>
              </a:rPr>
              <a:t>for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-10" dirty="0">
                <a:latin typeface="Trebuchet MS"/>
                <a:cs typeface="Trebuchet MS"/>
              </a:rPr>
              <a:t>injury,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-5" dirty="0">
                <a:latin typeface="Trebuchet MS"/>
                <a:cs typeface="Trebuchet MS"/>
              </a:rPr>
              <a:t>facial  </a:t>
            </a:r>
            <a:r>
              <a:rPr sz="2250" spc="55" dirty="0">
                <a:latin typeface="Trebuchet MS"/>
                <a:cs typeface="Trebuchet MS"/>
              </a:rPr>
              <a:t>fractures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70" dirty="0">
                <a:latin typeface="Trebuchet MS"/>
                <a:cs typeface="Trebuchet MS"/>
              </a:rPr>
              <a:t>C-spine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60" dirty="0">
                <a:latin typeface="Trebuchet MS"/>
                <a:cs typeface="Trebuchet MS"/>
              </a:rPr>
              <a:t>x-rays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45" dirty="0">
                <a:latin typeface="Trebuchet MS"/>
                <a:cs typeface="Trebuchet MS"/>
              </a:rPr>
              <a:t>Evaluate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55" dirty="0">
                <a:latin typeface="Trebuchet MS"/>
                <a:cs typeface="Trebuchet MS"/>
              </a:rPr>
              <a:t>for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65" dirty="0">
                <a:latin typeface="Trebuchet MS"/>
                <a:cs typeface="Trebuchet MS"/>
              </a:rPr>
              <a:t>peripheral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25" dirty="0">
                <a:latin typeface="Trebuchet MS"/>
                <a:cs typeface="Trebuchet MS"/>
              </a:rPr>
              <a:t>injury</a:t>
            </a:r>
            <a:endParaRPr sz="2250" dirty="0">
              <a:latin typeface="Trebuchet MS"/>
              <a:cs typeface="Trebuchet MS"/>
            </a:endParaRPr>
          </a:p>
          <a:p>
            <a:pPr marL="123189" indent="-111125">
              <a:lnSpc>
                <a:spcPct val="100000"/>
              </a:lnSpc>
              <a:spcBef>
                <a:spcPts val="2465"/>
              </a:spcBef>
              <a:buSzPct val="95555"/>
              <a:buChar char="•"/>
              <a:tabLst>
                <a:tab pos="123825" algn="l"/>
              </a:tabLst>
            </a:pPr>
            <a:r>
              <a:rPr sz="2250" b="1" spc="35" dirty="0">
                <a:latin typeface="Trebuchet MS"/>
                <a:cs typeface="Trebuchet MS"/>
              </a:rPr>
              <a:t>STAT </a:t>
            </a:r>
            <a:r>
              <a:rPr sz="2250" b="1" spc="135" dirty="0">
                <a:latin typeface="Trebuchet MS"/>
                <a:cs typeface="Trebuchet MS"/>
              </a:rPr>
              <a:t>head </a:t>
            </a:r>
            <a:r>
              <a:rPr sz="2250" b="1" spc="5" dirty="0">
                <a:latin typeface="Trebuchet MS"/>
                <a:cs typeface="Trebuchet MS"/>
              </a:rPr>
              <a:t>CT</a:t>
            </a:r>
            <a:r>
              <a:rPr sz="2250" b="1" spc="-325" dirty="0">
                <a:latin typeface="Trebuchet MS"/>
                <a:cs typeface="Trebuchet MS"/>
              </a:rPr>
              <a:t> </a:t>
            </a:r>
            <a:r>
              <a:rPr sz="2250" b="1" spc="75" dirty="0">
                <a:latin typeface="Trebuchet MS"/>
                <a:cs typeface="Trebuchet MS"/>
              </a:rPr>
              <a:t>scan;</a:t>
            </a:r>
            <a:endParaRPr sz="2250" dirty="0">
              <a:latin typeface="Trebuchet MS"/>
              <a:cs typeface="Trebuchet MS"/>
            </a:endParaRPr>
          </a:p>
          <a:p>
            <a:pPr marL="12700" marR="240029">
              <a:lnSpc>
                <a:spcPts val="2620"/>
              </a:lnSpc>
              <a:spcBef>
                <a:spcPts val="2705"/>
              </a:spcBef>
            </a:pPr>
            <a:r>
              <a:rPr sz="2250" spc="80" dirty="0">
                <a:latin typeface="Trebuchet MS"/>
                <a:cs typeface="Trebuchet MS"/>
              </a:rPr>
              <a:t>Diagnostic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95" dirty="0">
                <a:latin typeface="Trebuchet MS"/>
                <a:cs typeface="Trebuchet MS"/>
              </a:rPr>
              <a:t>procedure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45" dirty="0">
                <a:latin typeface="Trebuchet MS"/>
                <a:cs typeface="Trebuchet MS"/>
              </a:rPr>
              <a:t>of</a:t>
            </a:r>
            <a:r>
              <a:rPr sz="2250" spc="-45" dirty="0">
                <a:latin typeface="Trebuchet MS"/>
                <a:cs typeface="Trebuchet MS"/>
              </a:rPr>
              <a:t> </a:t>
            </a:r>
            <a:r>
              <a:rPr sz="2250" spc="50" dirty="0">
                <a:latin typeface="Trebuchet MS"/>
                <a:cs typeface="Trebuchet MS"/>
              </a:rPr>
              <a:t>choice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55" dirty="0">
                <a:latin typeface="Trebuchet MS"/>
                <a:cs typeface="Trebuchet MS"/>
              </a:rPr>
              <a:t>for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-25" dirty="0">
                <a:latin typeface="Trebuchet MS"/>
                <a:cs typeface="Trebuchet MS"/>
              </a:rPr>
              <a:t>all</a:t>
            </a:r>
            <a:r>
              <a:rPr sz="2250" spc="-45" dirty="0">
                <a:latin typeface="Trebuchet MS"/>
                <a:cs typeface="Trebuchet MS"/>
              </a:rPr>
              <a:t> </a:t>
            </a:r>
            <a:r>
              <a:rPr sz="2250" spc="55" dirty="0">
                <a:latin typeface="Trebuchet MS"/>
                <a:cs typeface="Trebuchet MS"/>
              </a:rPr>
              <a:t>patients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30" dirty="0">
                <a:latin typeface="Trebuchet MS"/>
                <a:cs typeface="Trebuchet MS"/>
              </a:rPr>
              <a:t>with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95" dirty="0">
                <a:latin typeface="Trebuchet MS"/>
                <a:cs typeface="Trebuchet MS"/>
              </a:rPr>
              <a:t>suspected  </a:t>
            </a:r>
            <a:r>
              <a:rPr sz="2250" spc="50" dirty="0">
                <a:latin typeface="Trebuchet MS"/>
                <a:cs typeface="Trebuchet MS"/>
              </a:rPr>
              <a:t>traumatic </a:t>
            </a:r>
            <a:r>
              <a:rPr sz="2250" spc="80" dirty="0">
                <a:latin typeface="Trebuchet MS"/>
                <a:cs typeface="Trebuchet MS"/>
              </a:rPr>
              <a:t>brain </a:t>
            </a:r>
            <a:r>
              <a:rPr sz="2250" spc="25" dirty="0">
                <a:latin typeface="Trebuchet MS"/>
                <a:cs typeface="Trebuchet MS"/>
              </a:rPr>
              <a:t>injury </a:t>
            </a:r>
            <a:r>
              <a:rPr sz="2250" spc="-335" dirty="0">
                <a:latin typeface="Trebuchet MS"/>
                <a:cs typeface="Trebuchet MS"/>
              </a:rPr>
              <a:t>• </a:t>
            </a:r>
            <a:r>
              <a:rPr sz="2250" spc="60" dirty="0">
                <a:latin typeface="Trebuchet MS"/>
                <a:cs typeface="Trebuchet MS"/>
              </a:rPr>
              <a:t>Repeat </a:t>
            </a:r>
            <a:r>
              <a:rPr sz="2250" spc="65" dirty="0">
                <a:latin typeface="Trebuchet MS"/>
                <a:cs typeface="Trebuchet MS"/>
              </a:rPr>
              <a:t>neurological </a:t>
            </a:r>
            <a:r>
              <a:rPr sz="2250" spc="110" dirty="0">
                <a:latin typeface="Trebuchet MS"/>
                <a:cs typeface="Trebuchet MS"/>
              </a:rPr>
              <a:t>exam</a:t>
            </a:r>
            <a:r>
              <a:rPr sz="2250" spc="-285" dirty="0">
                <a:latin typeface="Trebuchet MS"/>
                <a:cs typeface="Trebuchet MS"/>
              </a:rPr>
              <a:t> </a:t>
            </a:r>
            <a:r>
              <a:rPr sz="2250" spc="50" dirty="0">
                <a:latin typeface="Trebuchet MS"/>
                <a:cs typeface="Trebuchet MS"/>
              </a:rPr>
              <a:t>frequently</a:t>
            </a:r>
            <a:endParaRPr sz="22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476" y="889154"/>
            <a:ext cx="9008110" cy="49226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spc="105" dirty="0">
                <a:latin typeface="Trebuchet MS"/>
                <a:cs typeface="Trebuchet MS"/>
              </a:rPr>
              <a:t>Definitive</a:t>
            </a:r>
            <a:r>
              <a:rPr sz="2500" b="1" spc="-50" dirty="0">
                <a:latin typeface="Trebuchet MS"/>
                <a:cs typeface="Trebuchet MS"/>
              </a:rPr>
              <a:t> </a:t>
            </a:r>
            <a:r>
              <a:rPr sz="2500" b="1" spc="190" dirty="0">
                <a:latin typeface="Trebuchet MS"/>
                <a:cs typeface="Trebuchet MS"/>
              </a:rPr>
              <a:t>management</a:t>
            </a:r>
            <a:r>
              <a:rPr sz="2500" b="1" spc="-45" dirty="0">
                <a:latin typeface="Trebuchet MS"/>
                <a:cs typeface="Trebuchet MS"/>
              </a:rPr>
              <a:t> </a:t>
            </a:r>
            <a:r>
              <a:rPr sz="2500" b="1" spc="105" dirty="0">
                <a:latin typeface="Trebuchet MS"/>
                <a:cs typeface="Trebuchet MS"/>
              </a:rPr>
              <a:t>of</a:t>
            </a:r>
            <a:r>
              <a:rPr sz="2500" b="1" spc="-45" dirty="0">
                <a:latin typeface="Trebuchet MS"/>
                <a:cs typeface="Trebuchet MS"/>
              </a:rPr>
              <a:t> </a:t>
            </a:r>
            <a:r>
              <a:rPr sz="2500" b="1" spc="150" dirty="0">
                <a:latin typeface="Trebuchet MS"/>
                <a:cs typeface="Trebuchet MS"/>
              </a:rPr>
              <a:t>traumatic</a:t>
            </a:r>
            <a:r>
              <a:rPr sz="2500" b="1" spc="-50" dirty="0">
                <a:latin typeface="Trebuchet MS"/>
                <a:cs typeface="Trebuchet MS"/>
              </a:rPr>
              <a:t> </a:t>
            </a:r>
            <a:r>
              <a:rPr sz="2500" b="1" spc="135" dirty="0">
                <a:latin typeface="Trebuchet MS"/>
                <a:cs typeface="Trebuchet MS"/>
              </a:rPr>
              <a:t>brain</a:t>
            </a:r>
            <a:r>
              <a:rPr sz="2500" b="1" spc="-45" dirty="0">
                <a:latin typeface="Trebuchet MS"/>
                <a:cs typeface="Trebuchet MS"/>
              </a:rPr>
              <a:t> </a:t>
            </a:r>
            <a:r>
              <a:rPr sz="2500" b="1" spc="50" dirty="0">
                <a:latin typeface="Trebuchet MS"/>
                <a:cs typeface="Trebuchet MS"/>
              </a:rPr>
              <a:t>injury:</a:t>
            </a:r>
            <a:endParaRPr sz="25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Trebuchet MS"/>
              <a:cs typeface="Trebuchet MS"/>
            </a:endParaRPr>
          </a:p>
          <a:p>
            <a:pPr marL="12700" marR="5080">
              <a:lnSpc>
                <a:spcPct val="156900"/>
              </a:lnSpc>
              <a:buFont typeface="Arial"/>
              <a:buChar char="●"/>
              <a:tabLst>
                <a:tab pos="446405" algn="l"/>
              </a:tabLst>
            </a:pPr>
            <a:r>
              <a:rPr sz="2500" b="1" spc="165" dirty="0">
                <a:latin typeface="Trebuchet MS"/>
                <a:cs typeface="Trebuchet MS"/>
              </a:rPr>
              <a:t>Immediate </a:t>
            </a:r>
            <a:r>
              <a:rPr sz="2500" b="1" spc="130" dirty="0">
                <a:latin typeface="Trebuchet MS"/>
                <a:cs typeface="Trebuchet MS"/>
              </a:rPr>
              <a:t>surgery </a:t>
            </a:r>
            <a:r>
              <a:rPr sz="2500" b="1" spc="100" dirty="0">
                <a:latin typeface="Trebuchet MS"/>
                <a:cs typeface="Trebuchet MS"/>
              </a:rPr>
              <a:t>for </a:t>
            </a:r>
            <a:r>
              <a:rPr sz="2500" b="1" spc="135" dirty="0">
                <a:latin typeface="Trebuchet MS"/>
                <a:cs typeface="Trebuchet MS"/>
              </a:rPr>
              <a:t>evacuation </a:t>
            </a:r>
            <a:r>
              <a:rPr sz="2500" b="1" spc="105" dirty="0">
                <a:latin typeface="Trebuchet MS"/>
                <a:cs typeface="Trebuchet MS"/>
              </a:rPr>
              <a:t>of </a:t>
            </a:r>
            <a:r>
              <a:rPr sz="2500" b="1" spc="160" dirty="0">
                <a:latin typeface="Trebuchet MS"/>
                <a:cs typeface="Trebuchet MS"/>
              </a:rPr>
              <a:t>hematoma, </a:t>
            </a:r>
            <a:r>
              <a:rPr sz="2500" b="1" spc="45" dirty="0">
                <a:latin typeface="Trebuchet MS"/>
                <a:cs typeface="Trebuchet MS"/>
              </a:rPr>
              <a:t>if  </a:t>
            </a:r>
            <a:r>
              <a:rPr sz="2500" b="1" spc="100" dirty="0">
                <a:latin typeface="Trebuchet MS"/>
                <a:cs typeface="Trebuchet MS"/>
              </a:rPr>
              <a:t>necessary.</a:t>
            </a:r>
            <a:endParaRPr sz="2500" dirty="0">
              <a:latin typeface="Trebuchet MS"/>
              <a:cs typeface="Trebuchet MS"/>
            </a:endParaRPr>
          </a:p>
          <a:p>
            <a:pPr marL="317500" indent="-305435">
              <a:lnSpc>
                <a:spcPct val="100000"/>
              </a:lnSpc>
              <a:spcBef>
                <a:spcPts val="1605"/>
              </a:spcBef>
              <a:buFont typeface="Arial"/>
              <a:buChar char="●"/>
              <a:tabLst>
                <a:tab pos="318135" algn="l"/>
              </a:tabLst>
            </a:pPr>
            <a:r>
              <a:rPr sz="2500" b="1" spc="180" dirty="0">
                <a:latin typeface="Trebuchet MS"/>
                <a:cs typeface="Trebuchet MS"/>
              </a:rPr>
              <a:t>Monitor</a:t>
            </a:r>
            <a:r>
              <a:rPr sz="2500" b="1" spc="-45" dirty="0">
                <a:latin typeface="Trebuchet MS"/>
                <a:cs typeface="Trebuchet MS"/>
              </a:rPr>
              <a:t> </a:t>
            </a:r>
            <a:r>
              <a:rPr sz="2500" b="1" spc="120" dirty="0">
                <a:latin typeface="Trebuchet MS"/>
                <a:cs typeface="Trebuchet MS"/>
              </a:rPr>
              <a:t>ICP</a:t>
            </a:r>
            <a:r>
              <a:rPr sz="2500" b="1" spc="-45" dirty="0">
                <a:latin typeface="Trebuchet MS"/>
                <a:cs typeface="Trebuchet MS"/>
              </a:rPr>
              <a:t> </a:t>
            </a:r>
            <a:r>
              <a:rPr sz="2500" b="1" spc="135" dirty="0">
                <a:latin typeface="Trebuchet MS"/>
                <a:cs typeface="Trebuchet MS"/>
              </a:rPr>
              <a:t>with</a:t>
            </a:r>
            <a:r>
              <a:rPr sz="2500" b="1" spc="-45" dirty="0">
                <a:latin typeface="Trebuchet MS"/>
                <a:cs typeface="Trebuchet MS"/>
              </a:rPr>
              <a:t> </a:t>
            </a:r>
            <a:r>
              <a:rPr sz="2500" b="1" spc="145" dirty="0">
                <a:latin typeface="Trebuchet MS"/>
                <a:cs typeface="Trebuchet MS"/>
              </a:rPr>
              <a:t>implanted</a:t>
            </a:r>
            <a:r>
              <a:rPr sz="2500" b="1" spc="-45" dirty="0">
                <a:latin typeface="Trebuchet MS"/>
                <a:cs typeface="Trebuchet MS"/>
              </a:rPr>
              <a:t> </a:t>
            </a:r>
            <a:r>
              <a:rPr sz="2500" b="1" spc="130" dirty="0">
                <a:latin typeface="Trebuchet MS"/>
                <a:cs typeface="Trebuchet MS"/>
              </a:rPr>
              <a:t>pressure</a:t>
            </a:r>
            <a:r>
              <a:rPr sz="2500" b="1" spc="-45" dirty="0">
                <a:latin typeface="Trebuchet MS"/>
                <a:cs typeface="Trebuchet MS"/>
              </a:rPr>
              <a:t> </a:t>
            </a:r>
            <a:r>
              <a:rPr sz="2500" b="1" spc="110" dirty="0">
                <a:latin typeface="Trebuchet MS"/>
                <a:cs typeface="Trebuchet MS"/>
              </a:rPr>
              <a:t>gauge.</a:t>
            </a:r>
            <a:endParaRPr sz="2500" dirty="0">
              <a:latin typeface="Trebuchet MS"/>
              <a:cs typeface="Trebuchet MS"/>
            </a:endParaRPr>
          </a:p>
          <a:p>
            <a:pPr marL="12700" marR="5080">
              <a:lnSpc>
                <a:spcPct val="156900"/>
              </a:lnSpc>
              <a:buFont typeface="Arial"/>
              <a:buChar char="●"/>
              <a:tabLst>
                <a:tab pos="342900" algn="l"/>
              </a:tabLst>
            </a:pPr>
            <a:r>
              <a:rPr sz="2500" b="1" spc="135" dirty="0">
                <a:latin typeface="Trebuchet MS"/>
                <a:cs typeface="Trebuchet MS"/>
              </a:rPr>
              <a:t>Medically </a:t>
            </a:r>
            <a:r>
              <a:rPr sz="2500" b="1" spc="195" dirty="0">
                <a:latin typeface="Trebuchet MS"/>
                <a:cs typeface="Trebuchet MS"/>
              </a:rPr>
              <a:t>manage </a:t>
            </a:r>
            <a:r>
              <a:rPr sz="2500" b="1" spc="95" dirty="0">
                <a:latin typeface="Trebuchet MS"/>
                <a:cs typeface="Trebuchet MS"/>
              </a:rPr>
              <a:t>cerebral </a:t>
            </a:r>
            <a:r>
              <a:rPr sz="2500" b="1" spc="165" dirty="0">
                <a:latin typeface="Trebuchet MS"/>
                <a:cs typeface="Trebuchet MS"/>
              </a:rPr>
              <a:t>edema </a:t>
            </a:r>
            <a:r>
              <a:rPr sz="2500" b="1" spc="130" dirty="0">
                <a:latin typeface="Trebuchet MS"/>
                <a:cs typeface="Trebuchet MS"/>
              </a:rPr>
              <a:t>to </a:t>
            </a:r>
            <a:r>
              <a:rPr sz="2500" b="1" spc="165" dirty="0">
                <a:latin typeface="Trebuchet MS"/>
                <a:cs typeface="Trebuchet MS"/>
              </a:rPr>
              <a:t>maintain </a:t>
            </a:r>
            <a:r>
              <a:rPr sz="2500" b="1" spc="95" dirty="0">
                <a:latin typeface="Trebuchet MS"/>
                <a:cs typeface="Trebuchet MS"/>
              </a:rPr>
              <a:t>cerebral  </a:t>
            </a:r>
            <a:r>
              <a:rPr sz="2500" b="1" spc="130" dirty="0">
                <a:latin typeface="Trebuchet MS"/>
                <a:cs typeface="Trebuchet MS"/>
              </a:rPr>
              <a:t>perfusion pressure </a:t>
            </a:r>
            <a:r>
              <a:rPr sz="2500" b="1" spc="-20" dirty="0">
                <a:latin typeface="Trebuchet MS"/>
                <a:cs typeface="Trebuchet MS"/>
              </a:rPr>
              <a:t>&gt; </a:t>
            </a:r>
            <a:r>
              <a:rPr sz="2500" b="1" spc="-10" dirty="0">
                <a:latin typeface="Trebuchet MS"/>
                <a:cs typeface="Trebuchet MS"/>
              </a:rPr>
              <a:t>70 </a:t>
            </a:r>
            <a:r>
              <a:rPr sz="2500" b="1" spc="265" dirty="0">
                <a:latin typeface="Trebuchet MS"/>
                <a:cs typeface="Trebuchet MS"/>
              </a:rPr>
              <a:t>mmHg</a:t>
            </a:r>
            <a:r>
              <a:rPr sz="2500" b="1" spc="-459" dirty="0">
                <a:latin typeface="Trebuchet MS"/>
                <a:cs typeface="Trebuchet MS"/>
              </a:rPr>
              <a:t> </a:t>
            </a:r>
            <a:r>
              <a:rPr sz="2500" b="1" spc="-185" dirty="0">
                <a:latin typeface="Trebuchet MS"/>
                <a:cs typeface="Trebuchet MS"/>
              </a:rPr>
              <a:t>.</a:t>
            </a:r>
            <a:endParaRPr sz="2500" dirty="0">
              <a:latin typeface="Trebuchet MS"/>
              <a:cs typeface="Trebuchet MS"/>
            </a:endParaRPr>
          </a:p>
          <a:p>
            <a:pPr marL="12700" marR="5080">
              <a:lnSpc>
                <a:spcPct val="156900"/>
              </a:lnSpc>
              <a:buFont typeface="Arial"/>
              <a:buChar char="●"/>
              <a:tabLst>
                <a:tab pos="457834" algn="l"/>
              </a:tabLst>
            </a:pPr>
            <a:r>
              <a:rPr sz="2500" b="1" spc="135" dirty="0">
                <a:latin typeface="Trebuchet MS"/>
                <a:cs typeface="Trebuchet MS"/>
              </a:rPr>
              <a:t>Perform </a:t>
            </a:r>
            <a:r>
              <a:rPr sz="2500" b="1" spc="105" dirty="0">
                <a:latin typeface="Trebuchet MS"/>
                <a:cs typeface="Trebuchet MS"/>
              </a:rPr>
              <a:t>serial </a:t>
            </a:r>
            <a:r>
              <a:rPr sz="2500" b="1" spc="150" dirty="0">
                <a:latin typeface="Trebuchet MS"/>
                <a:cs typeface="Trebuchet MS"/>
              </a:rPr>
              <a:t>head </a:t>
            </a:r>
            <a:r>
              <a:rPr sz="2500" b="1" spc="15" dirty="0">
                <a:latin typeface="Trebuchet MS"/>
                <a:cs typeface="Trebuchet MS"/>
              </a:rPr>
              <a:t>CT </a:t>
            </a:r>
            <a:r>
              <a:rPr sz="2500" b="1" spc="105" dirty="0">
                <a:latin typeface="Trebuchet MS"/>
                <a:cs typeface="Trebuchet MS"/>
              </a:rPr>
              <a:t>scans: </a:t>
            </a:r>
            <a:r>
              <a:rPr sz="2500" b="1" spc="170" dirty="0">
                <a:latin typeface="Trebuchet MS"/>
                <a:cs typeface="Trebuchet MS"/>
              </a:rPr>
              <a:t>As </a:t>
            </a:r>
            <a:r>
              <a:rPr sz="2500" b="1" spc="180" dirty="0">
                <a:latin typeface="Trebuchet MS"/>
                <a:cs typeface="Trebuchet MS"/>
              </a:rPr>
              <a:t>20% </a:t>
            </a:r>
            <a:r>
              <a:rPr sz="2500" b="1" spc="105" dirty="0">
                <a:latin typeface="Trebuchet MS"/>
                <a:cs typeface="Trebuchet MS"/>
              </a:rPr>
              <a:t>of </a:t>
            </a:r>
            <a:r>
              <a:rPr sz="2500" b="1" spc="95" dirty="0">
                <a:latin typeface="Trebuchet MS"/>
                <a:cs typeface="Trebuchet MS"/>
              </a:rPr>
              <a:t>cerebral  </a:t>
            </a:r>
            <a:r>
              <a:rPr sz="2500" b="1" spc="145" dirty="0">
                <a:latin typeface="Trebuchet MS"/>
                <a:cs typeface="Trebuchet MS"/>
              </a:rPr>
              <a:t>contusions</a:t>
            </a:r>
            <a:r>
              <a:rPr sz="2500" b="1" spc="-45" dirty="0">
                <a:latin typeface="Trebuchet MS"/>
                <a:cs typeface="Trebuchet MS"/>
              </a:rPr>
              <a:t> </a:t>
            </a:r>
            <a:r>
              <a:rPr sz="2500" b="1" spc="210" dirty="0">
                <a:latin typeface="Trebuchet MS"/>
                <a:cs typeface="Trebuchet MS"/>
              </a:rPr>
              <a:t>may</a:t>
            </a:r>
            <a:r>
              <a:rPr sz="2500" b="1" spc="-45" dirty="0">
                <a:latin typeface="Trebuchet MS"/>
                <a:cs typeface="Trebuchet MS"/>
              </a:rPr>
              <a:t> </a:t>
            </a:r>
            <a:r>
              <a:rPr sz="2500" b="1" spc="120" dirty="0">
                <a:latin typeface="Trebuchet MS"/>
                <a:cs typeface="Trebuchet MS"/>
              </a:rPr>
              <a:t>enlarge</a:t>
            </a:r>
            <a:r>
              <a:rPr sz="2500" b="1" spc="-45" dirty="0">
                <a:latin typeface="Trebuchet MS"/>
                <a:cs typeface="Trebuchet MS"/>
              </a:rPr>
              <a:t> </a:t>
            </a:r>
            <a:r>
              <a:rPr sz="2500" b="1" spc="130" dirty="0">
                <a:latin typeface="Trebuchet MS"/>
                <a:cs typeface="Trebuchet MS"/>
              </a:rPr>
              <a:t>to</a:t>
            </a:r>
            <a:r>
              <a:rPr sz="2500" b="1" spc="-40" dirty="0">
                <a:latin typeface="Trebuchet MS"/>
                <a:cs typeface="Trebuchet MS"/>
              </a:rPr>
              <a:t> </a:t>
            </a:r>
            <a:r>
              <a:rPr sz="2500" b="1" spc="120" dirty="0">
                <a:latin typeface="Trebuchet MS"/>
                <a:cs typeface="Trebuchet MS"/>
              </a:rPr>
              <a:t>surgical</a:t>
            </a:r>
            <a:r>
              <a:rPr sz="2500" b="1" spc="-45" dirty="0">
                <a:latin typeface="Trebuchet MS"/>
                <a:cs typeface="Trebuchet MS"/>
              </a:rPr>
              <a:t> </a:t>
            </a:r>
            <a:r>
              <a:rPr sz="2500" b="1" spc="160" dirty="0">
                <a:latin typeface="Trebuchet MS"/>
                <a:cs typeface="Trebuchet MS"/>
              </a:rPr>
              <a:t>hematoma.</a:t>
            </a:r>
            <a:endParaRPr sz="2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2250" y="1967402"/>
              <a:ext cx="3361349" cy="37052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907" y="2234958"/>
              <a:ext cx="142875" cy="142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907" y="3492258"/>
              <a:ext cx="142875" cy="142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907" y="4120908"/>
              <a:ext cx="142875" cy="142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907" y="5378208"/>
              <a:ext cx="142875" cy="1428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907" y="6006857"/>
              <a:ext cx="142875" cy="1428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26703" y="1892883"/>
            <a:ext cx="5180965" cy="5054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38835">
              <a:lnSpc>
                <a:spcPct val="117900"/>
              </a:lnSpc>
              <a:spcBef>
                <a:spcPts val="90"/>
              </a:spcBef>
            </a:pPr>
            <a:r>
              <a:rPr sz="3200" spc="30" dirty="0">
                <a:latin typeface="Tahoma"/>
                <a:cs typeface="Tahoma"/>
              </a:rPr>
              <a:t>Buoyancy(mechanical  </a:t>
            </a:r>
            <a:r>
              <a:rPr sz="3200" spc="15" dirty="0">
                <a:latin typeface="Tahoma"/>
                <a:cs typeface="Tahoma"/>
              </a:rPr>
              <a:t>support)</a:t>
            </a:r>
            <a:endParaRPr sz="3200" dirty="0">
              <a:latin typeface="Tahoma"/>
              <a:cs typeface="Tahoma"/>
            </a:endParaRPr>
          </a:p>
          <a:p>
            <a:pPr marL="12700" marR="5080">
              <a:lnSpc>
                <a:spcPts val="4950"/>
              </a:lnSpc>
              <a:spcBef>
                <a:spcPts val="290"/>
              </a:spcBef>
            </a:pPr>
            <a:r>
              <a:rPr sz="3200" spc="-15" dirty="0">
                <a:latin typeface="Tahoma"/>
                <a:cs typeface="Tahoma"/>
              </a:rPr>
              <a:t>Protection(shock</a:t>
            </a:r>
            <a:r>
              <a:rPr sz="3200" spc="-350" dirty="0">
                <a:latin typeface="Tahoma"/>
                <a:cs typeface="Tahoma"/>
              </a:rPr>
              <a:t> </a:t>
            </a:r>
            <a:r>
              <a:rPr sz="3200" spc="-70" dirty="0">
                <a:latin typeface="Tahoma"/>
                <a:cs typeface="Tahoma"/>
              </a:rPr>
              <a:t>absorber)  </a:t>
            </a:r>
            <a:r>
              <a:rPr sz="3200" spc="20" dirty="0">
                <a:latin typeface="Tahoma"/>
                <a:cs typeface="Tahoma"/>
              </a:rPr>
              <a:t>Prevention </a:t>
            </a:r>
            <a:r>
              <a:rPr sz="3200" spc="-95" dirty="0">
                <a:latin typeface="Tahoma"/>
                <a:cs typeface="Tahoma"/>
              </a:rPr>
              <a:t>of </a:t>
            </a:r>
            <a:r>
              <a:rPr sz="3200" spc="95" dirty="0">
                <a:latin typeface="Tahoma"/>
                <a:cs typeface="Tahoma"/>
              </a:rPr>
              <a:t>brain  </a:t>
            </a:r>
            <a:r>
              <a:rPr sz="3200" spc="45" dirty="0">
                <a:latin typeface="Tahoma"/>
                <a:cs typeface="Tahoma"/>
              </a:rPr>
              <a:t>ischemia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3200" spc="20" dirty="0">
                <a:latin typeface="Tahoma"/>
                <a:cs typeface="Tahoma"/>
              </a:rPr>
              <a:t>Regulation</a:t>
            </a:r>
            <a:endParaRPr sz="3200" dirty="0">
              <a:latin typeface="Tahoma"/>
              <a:cs typeface="Tahoma"/>
            </a:endParaRPr>
          </a:p>
          <a:p>
            <a:pPr marL="12700" marR="273685">
              <a:lnSpc>
                <a:spcPts val="4950"/>
              </a:lnSpc>
              <a:spcBef>
                <a:spcPts val="105"/>
              </a:spcBef>
            </a:pPr>
            <a:r>
              <a:rPr sz="3200" spc="-130" dirty="0">
                <a:latin typeface="Tahoma"/>
                <a:cs typeface="Tahoma"/>
              </a:rPr>
              <a:t>Remove </a:t>
            </a:r>
            <a:r>
              <a:rPr sz="3200" dirty="0">
                <a:latin typeface="Tahoma"/>
                <a:cs typeface="Tahoma"/>
              </a:rPr>
              <a:t>metabolites</a:t>
            </a:r>
            <a:r>
              <a:rPr sz="3200" spc="-520" dirty="0">
                <a:latin typeface="Tahoma"/>
                <a:cs typeface="Tahoma"/>
              </a:rPr>
              <a:t> </a:t>
            </a:r>
            <a:r>
              <a:rPr sz="3200" spc="20" dirty="0">
                <a:latin typeface="Tahoma"/>
                <a:cs typeface="Tahoma"/>
              </a:rPr>
              <a:t>from  </a:t>
            </a:r>
            <a:r>
              <a:rPr sz="3200" spc="-70" dirty="0">
                <a:latin typeface="Tahoma"/>
                <a:cs typeface="Tahoma"/>
              </a:rPr>
              <a:t>the</a:t>
            </a:r>
            <a:r>
              <a:rPr sz="3200" spc="-305" dirty="0">
                <a:latin typeface="Tahoma"/>
                <a:cs typeface="Tahoma"/>
              </a:rPr>
              <a:t> </a:t>
            </a:r>
            <a:r>
              <a:rPr sz="3200" spc="-110" dirty="0">
                <a:latin typeface="Tahoma"/>
                <a:cs typeface="Tahoma"/>
              </a:rPr>
              <a:t>CNS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5859" y="693053"/>
            <a:ext cx="4826635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0" i="1" spc="285" dirty="0">
                <a:solidFill>
                  <a:srgbClr val="A61B37"/>
                </a:solidFill>
                <a:latin typeface="Palatino Linotype"/>
                <a:cs typeface="Palatino Linotype"/>
              </a:rPr>
              <a:t>Functions </a:t>
            </a:r>
            <a:r>
              <a:rPr sz="4700" b="0" i="1" spc="340" dirty="0">
                <a:solidFill>
                  <a:srgbClr val="A61B37"/>
                </a:solidFill>
                <a:latin typeface="Palatino Linotype"/>
                <a:cs typeface="Palatino Linotype"/>
              </a:rPr>
              <a:t>of</a:t>
            </a:r>
            <a:r>
              <a:rPr sz="4700" b="0" i="1" spc="95" dirty="0">
                <a:solidFill>
                  <a:srgbClr val="A61B37"/>
                </a:solidFill>
                <a:latin typeface="Palatino Linotype"/>
                <a:cs typeface="Palatino Linotype"/>
              </a:rPr>
              <a:t> </a:t>
            </a:r>
            <a:r>
              <a:rPr sz="4700" b="0" i="1" spc="260" dirty="0">
                <a:solidFill>
                  <a:srgbClr val="A61B37"/>
                </a:solidFill>
                <a:latin typeface="Palatino Linotype"/>
                <a:cs typeface="Palatino Linotype"/>
              </a:rPr>
              <a:t>CSF</a:t>
            </a:r>
            <a:endParaRPr sz="47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97519" y="2448858"/>
            <a:ext cx="5027295" cy="36830"/>
          </a:xfrm>
          <a:custGeom>
            <a:avLst/>
            <a:gdLst/>
            <a:ahLst/>
            <a:cxnLst/>
            <a:rect l="l" t="t" r="r" b="b"/>
            <a:pathLst>
              <a:path w="5027295" h="36830">
                <a:moveTo>
                  <a:pt x="5027144" y="36829"/>
                </a:moveTo>
                <a:lnTo>
                  <a:pt x="0" y="36829"/>
                </a:lnTo>
                <a:lnTo>
                  <a:pt x="0" y="0"/>
                </a:lnTo>
                <a:lnTo>
                  <a:pt x="5027144" y="0"/>
                </a:lnTo>
                <a:lnTo>
                  <a:pt x="5027144" y="36829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4819" y="1759334"/>
            <a:ext cx="7449820" cy="426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" marR="2406015" indent="-385445">
              <a:lnSpc>
                <a:spcPct val="155700"/>
              </a:lnSpc>
              <a:spcBef>
                <a:spcPts val="100"/>
              </a:spcBef>
            </a:pPr>
            <a:r>
              <a:rPr sz="3000" b="1" spc="155" dirty="0">
                <a:latin typeface="Trebuchet MS"/>
                <a:cs typeface="Trebuchet MS"/>
              </a:rPr>
              <a:t>Indications </a:t>
            </a:r>
            <a:r>
              <a:rPr sz="3000" b="1" spc="114" dirty="0">
                <a:latin typeface="Trebuchet MS"/>
                <a:cs typeface="Trebuchet MS"/>
              </a:rPr>
              <a:t>for</a:t>
            </a:r>
            <a:r>
              <a:rPr sz="3000" b="1" spc="-335" dirty="0">
                <a:latin typeface="Trebuchet MS"/>
                <a:cs typeface="Trebuchet MS"/>
              </a:rPr>
              <a:t> </a:t>
            </a:r>
            <a:r>
              <a:rPr sz="3000" b="1" spc="150" dirty="0">
                <a:latin typeface="Trebuchet MS"/>
                <a:cs typeface="Trebuchet MS"/>
              </a:rPr>
              <a:t>admission:  </a:t>
            </a:r>
            <a:r>
              <a:rPr sz="3000" b="1" spc="135" dirty="0">
                <a:latin typeface="Trebuchet MS"/>
                <a:cs typeface="Trebuchet MS"/>
              </a:rPr>
              <a:t>GCS </a:t>
            </a:r>
            <a:r>
              <a:rPr sz="3000" b="1" spc="140" dirty="0">
                <a:latin typeface="Trebuchet MS"/>
                <a:cs typeface="Trebuchet MS"/>
              </a:rPr>
              <a:t>below</a:t>
            </a:r>
            <a:r>
              <a:rPr sz="3000" b="1" spc="-275" dirty="0">
                <a:latin typeface="Trebuchet MS"/>
                <a:cs typeface="Trebuchet MS"/>
              </a:rPr>
              <a:t> </a:t>
            </a:r>
            <a:r>
              <a:rPr sz="3000" b="1" spc="-95" dirty="0">
                <a:latin typeface="Trebuchet MS"/>
                <a:cs typeface="Trebuchet MS"/>
              </a:rPr>
              <a:t>15.</a:t>
            </a:r>
            <a:endParaRPr sz="3000" dirty="0">
              <a:latin typeface="Trebuchet MS"/>
              <a:cs typeface="Trebuchet MS"/>
            </a:endParaRPr>
          </a:p>
          <a:p>
            <a:pPr marL="397510" marR="1943735">
              <a:lnSpc>
                <a:spcPts val="5550"/>
              </a:lnSpc>
              <a:spcBef>
                <a:spcPts val="509"/>
              </a:spcBef>
            </a:pPr>
            <a:r>
              <a:rPr sz="3000" b="1" spc="195" dirty="0">
                <a:latin typeface="Trebuchet MS"/>
                <a:cs typeface="Trebuchet MS"/>
              </a:rPr>
              <a:t>Abnormal </a:t>
            </a:r>
            <a:r>
              <a:rPr sz="3000" b="1" dirty="0">
                <a:latin typeface="Trebuchet MS"/>
                <a:cs typeface="Trebuchet MS"/>
              </a:rPr>
              <a:t>CT </a:t>
            </a:r>
            <a:r>
              <a:rPr sz="3000" b="1" spc="150" dirty="0">
                <a:latin typeface="Trebuchet MS"/>
                <a:cs typeface="Trebuchet MS"/>
              </a:rPr>
              <a:t>–scan.  </a:t>
            </a:r>
            <a:r>
              <a:rPr sz="3000" b="1" spc="155" dirty="0">
                <a:latin typeface="Trebuchet MS"/>
                <a:cs typeface="Trebuchet MS"/>
              </a:rPr>
              <a:t>Neurological</a:t>
            </a:r>
            <a:r>
              <a:rPr sz="3000" b="1" spc="-140" dirty="0">
                <a:latin typeface="Trebuchet MS"/>
                <a:cs typeface="Trebuchet MS"/>
              </a:rPr>
              <a:t> </a:t>
            </a:r>
            <a:r>
              <a:rPr sz="3000" b="1" spc="130" dirty="0">
                <a:latin typeface="Trebuchet MS"/>
                <a:cs typeface="Trebuchet MS"/>
              </a:rPr>
              <a:t>symp.&amp;signs.</a:t>
            </a:r>
            <a:endParaRPr sz="3000" dirty="0">
              <a:latin typeface="Trebuchet MS"/>
              <a:cs typeface="Trebuchet MS"/>
            </a:endParaRPr>
          </a:p>
          <a:p>
            <a:pPr marL="397510" marR="5080">
              <a:lnSpc>
                <a:spcPts val="5550"/>
              </a:lnSpc>
            </a:pPr>
            <a:r>
              <a:rPr sz="3000" b="1" spc="110" dirty="0">
                <a:latin typeface="Trebuchet MS"/>
                <a:cs typeface="Trebuchet MS"/>
              </a:rPr>
              <a:t>Difficulty </a:t>
            </a:r>
            <a:r>
              <a:rPr sz="3000" b="1" spc="120" dirty="0">
                <a:latin typeface="Trebuchet MS"/>
                <a:cs typeface="Trebuchet MS"/>
              </a:rPr>
              <a:t>of </a:t>
            </a:r>
            <a:r>
              <a:rPr sz="3000" b="1" spc="185" dirty="0">
                <a:latin typeface="Trebuchet MS"/>
                <a:cs typeface="Trebuchet MS"/>
              </a:rPr>
              <a:t>assessing </a:t>
            </a:r>
            <a:r>
              <a:rPr sz="3000" b="1" spc="135" dirty="0">
                <a:latin typeface="Trebuchet MS"/>
                <a:cs typeface="Trebuchet MS"/>
              </a:rPr>
              <a:t>the </a:t>
            </a:r>
            <a:r>
              <a:rPr sz="3000" b="1" spc="100" dirty="0">
                <a:latin typeface="Trebuchet MS"/>
                <a:cs typeface="Trebuchet MS"/>
              </a:rPr>
              <a:t>patient.  </a:t>
            </a:r>
            <a:r>
              <a:rPr sz="3000" b="1" spc="160" dirty="0">
                <a:latin typeface="Trebuchet MS"/>
                <a:cs typeface="Trebuchet MS"/>
              </a:rPr>
              <a:t>Other </a:t>
            </a:r>
            <a:r>
              <a:rPr sz="3000" b="1" spc="140" dirty="0">
                <a:latin typeface="Trebuchet MS"/>
                <a:cs typeface="Trebuchet MS"/>
              </a:rPr>
              <a:t>medical </a:t>
            </a:r>
            <a:r>
              <a:rPr sz="3000" b="1" spc="110" dirty="0">
                <a:latin typeface="Trebuchet MS"/>
                <a:cs typeface="Trebuchet MS"/>
              </a:rPr>
              <a:t>conditions:</a:t>
            </a:r>
            <a:r>
              <a:rPr sz="3000" b="1" spc="-459" dirty="0">
                <a:latin typeface="Trebuchet MS"/>
                <a:cs typeface="Trebuchet MS"/>
              </a:rPr>
              <a:t> </a:t>
            </a:r>
            <a:r>
              <a:rPr sz="3000" b="1" spc="135" dirty="0">
                <a:latin typeface="Trebuchet MS"/>
                <a:cs typeface="Trebuchet MS"/>
              </a:rPr>
              <a:t>Epilepsy…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-38014"/>
            <a:ext cx="9753600" cy="7315200"/>
            <a:chOff x="0" y="0"/>
            <a:chExt cx="9753600" cy="7315200"/>
          </a:xfrm>
        </p:grpSpPr>
        <p:pic>
          <p:nvPicPr>
            <p:cNvPr id="4" name="object 4"/>
            <p:cNvPicPr/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99494" y="2059191"/>
              <a:ext cx="7854105" cy="52560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0341" y="318538"/>
            <a:ext cx="9352915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400" spc="-32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Complications </a:t>
            </a:r>
            <a:r>
              <a:rPr sz="4400" spc="-24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of </a:t>
            </a:r>
            <a:r>
              <a:rPr sz="4400" spc="-40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head</a:t>
            </a:r>
            <a:r>
              <a:rPr sz="4400" spc="-111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4400" spc="-111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 </a:t>
            </a:r>
            <a:r>
              <a:rPr sz="4400" spc="-41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injury</a:t>
            </a:r>
            <a:endParaRPr sz="4400" dirty="0">
              <a:solidFill>
                <a:schemeClr val="tx1">
                  <a:lumMod val="95000"/>
                  <a:lumOff val="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3340" y="2058800"/>
            <a:ext cx="966469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00" b="1" spc="10" dirty="0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sz="2900" b="1" spc="245" dirty="0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sz="2900" b="1" spc="110" dirty="0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sz="2900" b="1" spc="60" dirty="0">
                <a:solidFill>
                  <a:srgbClr val="C00000"/>
                </a:solidFill>
                <a:latin typeface="Trebuchet MS"/>
                <a:cs typeface="Trebuchet MS"/>
              </a:rPr>
              <a:t>l</a:t>
            </a:r>
            <a:r>
              <a:rPr sz="2900" b="1" spc="114" dirty="0">
                <a:solidFill>
                  <a:srgbClr val="C00000"/>
                </a:solidFill>
                <a:latin typeface="Trebuchet MS"/>
                <a:cs typeface="Trebuchet MS"/>
              </a:rPr>
              <a:t>y</a:t>
            </a:r>
            <a:endParaRPr sz="2900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314" y="2997361"/>
            <a:ext cx="3602990" cy="3903633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4475">
              <a:lnSpc>
                <a:spcPct val="100000"/>
              </a:lnSpc>
              <a:spcBef>
                <a:spcPts val="760"/>
              </a:spcBef>
            </a:pPr>
            <a:r>
              <a:rPr sz="1450" b="1" spc="5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(within </a:t>
            </a:r>
            <a:r>
              <a:rPr sz="1450" b="1" spc="10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1450" b="1" spc="-1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50" b="1" spc="5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week)</a:t>
            </a:r>
            <a:endParaRPr sz="145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16839" indent="-104775">
              <a:lnSpc>
                <a:spcPct val="100000"/>
              </a:lnSpc>
              <a:spcBef>
                <a:spcPts val="1000"/>
              </a:spcBef>
              <a:buSzPct val="95238"/>
              <a:buChar char="•"/>
              <a:tabLst>
                <a:tab pos="117475" algn="l"/>
              </a:tabLst>
            </a:pPr>
            <a:r>
              <a:rPr sz="2100" b="1" spc="1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Hypoxia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16839" indent="-104775">
              <a:lnSpc>
                <a:spcPct val="100000"/>
              </a:lnSpc>
              <a:spcBef>
                <a:spcPts val="630"/>
              </a:spcBef>
              <a:buSzPct val="95238"/>
              <a:buChar char="•"/>
              <a:tabLst>
                <a:tab pos="117475" algn="l"/>
              </a:tabLst>
            </a:pPr>
            <a:r>
              <a:rPr sz="2100" b="1" spc="-2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I.C.</a:t>
            </a:r>
            <a:r>
              <a:rPr sz="2100" b="1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b="1" spc="18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haematoma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 marR="1021080">
              <a:lnSpc>
                <a:spcPct val="125000"/>
              </a:lnSpc>
              <a:buSzPct val="95238"/>
              <a:buChar char="•"/>
              <a:tabLst>
                <a:tab pos="117475" algn="l"/>
              </a:tabLst>
            </a:pPr>
            <a:r>
              <a:rPr sz="2100" b="1" spc="9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Cerebral </a:t>
            </a:r>
            <a:r>
              <a:rPr sz="2100" b="1" spc="15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edema</a:t>
            </a:r>
            <a:r>
              <a:rPr sz="2100" b="1" spc="-2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b="1" spc="11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&amp;  </a:t>
            </a:r>
            <a:r>
              <a:rPr sz="2100" b="1" spc="12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Herniation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16839" indent="-104775">
              <a:lnSpc>
                <a:spcPct val="100000"/>
              </a:lnSpc>
              <a:spcBef>
                <a:spcPts val="630"/>
              </a:spcBef>
              <a:buSzPct val="95238"/>
              <a:buChar char="•"/>
              <a:tabLst>
                <a:tab pos="117475" algn="l"/>
              </a:tabLst>
            </a:pPr>
            <a:r>
              <a:rPr sz="2100" b="1" spc="8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Early</a:t>
            </a:r>
            <a:r>
              <a:rPr sz="2100" b="1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b="1" spc="9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epilepsy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16839" indent="-104775">
              <a:lnSpc>
                <a:spcPct val="100000"/>
              </a:lnSpc>
              <a:spcBef>
                <a:spcPts val="630"/>
              </a:spcBef>
              <a:buSzPct val="95238"/>
              <a:buChar char="•"/>
              <a:tabLst>
                <a:tab pos="117475" algn="l"/>
              </a:tabLst>
            </a:pPr>
            <a:r>
              <a:rPr sz="2100" b="1" spc="8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Electrolytes</a:t>
            </a:r>
            <a:r>
              <a:rPr sz="2100" b="1" spc="-10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b="1" spc="12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disturbances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16839" indent="-104775">
              <a:lnSpc>
                <a:spcPct val="100000"/>
              </a:lnSpc>
              <a:spcBef>
                <a:spcPts val="630"/>
              </a:spcBef>
              <a:buSzPct val="95238"/>
              <a:buChar char="•"/>
              <a:tabLst>
                <a:tab pos="117475" algn="l"/>
              </a:tabLst>
            </a:pPr>
            <a:r>
              <a:rPr sz="2100" b="1" spc="1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Meningitis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16839" indent="-104775">
              <a:lnSpc>
                <a:spcPct val="100000"/>
              </a:lnSpc>
              <a:spcBef>
                <a:spcPts val="630"/>
              </a:spcBef>
              <a:buSzPct val="95238"/>
              <a:buChar char="•"/>
              <a:tabLst>
                <a:tab pos="117475" algn="l"/>
              </a:tabLst>
            </a:pPr>
            <a:r>
              <a:rPr sz="2100" b="1" spc="9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Pyrexia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7836" y="2006666"/>
            <a:ext cx="2323465" cy="2400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00" b="1" spc="160" dirty="0">
                <a:solidFill>
                  <a:srgbClr val="C00000"/>
                </a:solidFill>
                <a:latin typeface="Trebuchet MS"/>
                <a:cs typeface="Trebuchet MS"/>
              </a:rPr>
              <a:t>Delayed</a:t>
            </a:r>
            <a:endParaRPr sz="2900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116839" indent="-104775">
              <a:lnSpc>
                <a:spcPct val="100000"/>
              </a:lnSpc>
              <a:spcBef>
                <a:spcPts val="3219"/>
              </a:spcBef>
              <a:buSzPct val="95238"/>
              <a:buChar char="•"/>
              <a:tabLst>
                <a:tab pos="117475" algn="l"/>
              </a:tabLst>
            </a:pPr>
            <a:r>
              <a:rPr sz="2100" b="1" spc="1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Hydrocephalus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16839" indent="-104775">
              <a:lnSpc>
                <a:spcPct val="100000"/>
              </a:lnSpc>
              <a:spcBef>
                <a:spcPts val="630"/>
              </a:spcBef>
              <a:buSzPct val="95238"/>
              <a:buChar char="•"/>
              <a:tabLst>
                <a:tab pos="117475" algn="l"/>
              </a:tabLst>
            </a:pPr>
            <a:r>
              <a:rPr sz="2100" b="1" spc="10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Late</a:t>
            </a:r>
            <a:r>
              <a:rPr sz="2100" b="1" spc="-5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b="1" spc="9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epilepsy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  <a:buSzPct val="95238"/>
              <a:buChar char="•"/>
              <a:tabLst>
                <a:tab pos="117475" algn="l"/>
              </a:tabLst>
            </a:pPr>
            <a:r>
              <a:rPr sz="2100" b="1" spc="1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Post</a:t>
            </a:r>
            <a:r>
              <a:rPr sz="2100" b="1" spc="-8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b="1" spc="12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concussion  </a:t>
            </a:r>
            <a:r>
              <a:rPr sz="2100" b="1" spc="1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syndrom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8729B0-8E90-DE65-3802-1100F06C7B04}"/>
              </a:ext>
            </a:extLst>
          </p:cNvPr>
          <p:cNvSpPr txBox="1"/>
          <p:nvPr/>
        </p:nvSpPr>
        <p:spPr>
          <a:xfrm>
            <a:off x="1452232" y="3124200"/>
            <a:ext cx="678311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Tempus Sans ITC" panose="04020404030D07020202" pitchFamily="82" charset="0"/>
                <a:cs typeface="Trebuchet M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0837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6666" y="473431"/>
              <a:ext cx="6419850" cy="5505450"/>
            </a:xfrm>
            <a:custGeom>
              <a:avLst/>
              <a:gdLst/>
              <a:ahLst/>
              <a:cxnLst/>
              <a:rect l="l" t="t" r="r" b="b"/>
              <a:pathLst>
                <a:path w="6419850" h="5505450">
                  <a:moveTo>
                    <a:pt x="1462873" y="5505449"/>
                  </a:moveTo>
                  <a:lnTo>
                    <a:pt x="501987" y="5505449"/>
                  </a:lnTo>
                  <a:lnTo>
                    <a:pt x="471789" y="5503079"/>
                  </a:lnTo>
                  <a:lnTo>
                    <a:pt x="425592" y="5497018"/>
                  </a:lnTo>
                  <a:lnTo>
                    <a:pt x="380166" y="5488639"/>
                  </a:lnTo>
                  <a:lnTo>
                    <a:pt x="335572" y="5478006"/>
                  </a:lnTo>
                  <a:lnTo>
                    <a:pt x="291872" y="5465179"/>
                  </a:lnTo>
                  <a:lnTo>
                    <a:pt x="249128" y="5450221"/>
                  </a:lnTo>
                  <a:lnTo>
                    <a:pt x="207401" y="5433193"/>
                  </a:lnTo>
                  <a:lnTo>
                    <a:pt x="166754" y="5414157"/>
                  </a:lnTo>
                  <a:lnTo>
                    <a:pt x="127249" y="5393176"/>
                  </a:lnTo>
                  <a:lnTo>
                    <a:pt x="88946" y="5370310"/>
                  </a:lnTo>
                  <a:lnTo>
                    <a:pt x="51909" y="5345623"/>
                  </a:lnTo>
                  <a:lnTo>
                    <a:pt x="16199" y="5319175"/>
                  </a:lnTo>
                  <a:lnTo>
                    <a:pt x="0" y="5305889"/>
                  </a:lnTo>
                  <a:lnTo>
                    <a:pt x="1339912" y="5305889"/>
                  </a:lnTo>
                  <a:lnTo>
                    <a:pt x="1339912" y="3631517"/>
                  </a:lnTo>
                  <a:lnTo>
                    <a:pt x="1350136" y="3593379"/>
                  </a:lnTo>
                  <a:lnTo>
                    <a:pt x="1374176" y="3562057"/>
                  </a:lnTo>
                  <a:lnTo>
                    <a:pt x="1408373" y="3542319"/>
                  </a:lnTo>
                  <a:lnTo>
                    <a:pt x="1434259" y="3537170"/>
                  </a:lnTo>
                  <a:lnTo>
                    <a:pt x="3108497" y="3537170"/>
                  </a:lnTo>
                  <a:lnTo>
                    <a:pt x="3108497" y="1862932"/>
                  </a:lnTo>
                  <a:lnTo>
                    <a:pt x="3118721" y="1824794"/>
                  </a:lnTo>
                  <a:lnTo>
                    <a:pt x="3142761" y="1793472"/>
                  </a:lnTo>
                  <a:lnTo>
                    <a:pt x="3176958" y="1773734"/>
                  </a:lnTo>
                  <a:lnTo>
                    <a:pt x="3202844" y="1768584"/>
                  </a:lnTo>
                  <a:lnTo>
                    <a:pt x="4877217" y="1768584"/>
                  </a:lnTo>
                  <a:lnTo>
                    <a:pt x="4877266" y="93844"/>
                  </a:lnTo>
                  <a:lnTo>
                    <a:pt x="4887440" y="56209"/>
                  </a:lnTo>
                  <a:lnTo>
                    <a:pt x="4911481" y="24887"/>
                  </a:lnTo>
                  <a:lnTo>
                    <a:pt x="4945677" y="5148"/>
                  </a:lnTo>
                  <a:lnTo>
                    <a:pt x="5853585" y="0"/>
                  </a:lnTo>
                  <a:lnTo>
                    <a:pt x="5901136" y="1241"/>
                  </a:lnTo>
                  <a:lnTo>
                    <a:pt x="5948041" y="4923"/>
                  </a:lnTo>
                  <a:lnTo>
                    <a:pt x="5994237" y="10984"/>
                  </a:lnTo>
                  <a:lnTo>
                    <a:pt x="6039664" y="19362"/>
                  </a:lnTo>
                  <a:lnTo>
                    <a:pt x="6084258" y="29995"/>
                  </a:lnTo>
                  <a:lnTo>
                    <a:pt x="6127958" y="42822"/>
                  </a:lnTo>
                  <a:lnTo>
                    <a:pt x="6170702" y="57780"/>
                  </a:lnTo>
                  <a:lnTo>
                    <a:pt x="6212429" y="74808"/>
                  </a:lnTo>
                  <a:lnTo>
                    <a:pt x="6253076" y="93844"/>
                  </a:lnTo>
                  <a:lnTo>
                    <a:pt x="6292581" y="114825"/>
                  </a:lnTo>
                  <a:lnTo>
                    <a:pt x="6330884" y="137691"/>
                  </a:lnTo>
                  <a:lnTo>
                    <a:pt x="6367921" y="162379"/>
                  </a:lnTo>
                  <a:lnTo>
                    <a:pt x="6403631" y="188827"/>
                  </a:lnTo>
                  <a:lnTo>
                    <a:pt x="6419638" y="201954"/>
                  </a:lnTo>
                  <a:lnTo>
                    <a:pt x="5079172" y="201954"/>
                  </a:lnTo>
                  <a:lnTo>
                    <a:pt x="5079171" y="1876192"/>
                  </a:lnTo>
                  <a:lnTo>
                    <a:pt x="5068947" y="1914329"/>
                  </a:lnTo>
                  <a:lnTo>
                    <a:pt x="5044907" y="1945652"/>
                  </a:lnTo>
                  <a:lnTo>
                    <a:pt x="5010710" y="1965390"/>
                  </a:lnTo>
                  <a:lnTo>
                    <a:pt x="3310452" y="1970539"/>
                  </a:lnTo>
                  <a:lnTo>
                    <a:pt x="3310461" y="3644780"/>
                  </a:lnTo>
                  <a:lnTo>
                    <a:pt x="3300267" y="3682940"/>
                  </a:lnTo>
                  <a:lnTo>
                    <a:pt x="3276226" y="3714278"/>
                  </a:lnTo>
                  <a:lnTo>
                    <a:pt x="3242008" y="3734008"/>
                  </a:lnTo>
                  <a:lnTo>
                    <a:pt x="3216196" y="3739124"/>
                  </a:lnTo>
                  <a:lnTo>
                    <a:pt x="1541867" y="3739124"/>
                  </a:lnTo>
                  <a:lnTo>
                    <a:pt x="1541801" y="5414157"/>
                  </a:lnTo>
                  <a:lnTo>
                    <a:pt x="1531643" y="5451634"/>
                  </a:lnTo>
                  <a:lnTo>
                    <a:pt x="1507603" y="5482956"/>
                  </a:lnTo>
                  <a:lnTo>
                    <a:pt x="1473406" y="5502694"/>
                  </a:lnTo>
                  <a:lnTo>
                    <a:pt x="1467092" y="5504610"/>
                  </a:lnTo>
                  <a:lnTo>
                    <a:pt x="1462873" y="5505449"/>
                  </a:lnTo>
                  <a:close/>
                </a:path>
                <a:path w="6419850" h="5505450">
                  <a:moveTo>
                    <a:pt x="3216107" y="3739133"/>
                  </a:moveTo>
                  <a:lnTo>
                    <a:pt x="3209474" y="3739124"/>
                  </a:lnTo>
                  <a:lnTo>
                    <a:pt x="3216196" y="3739124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7057" y="331589"/>
            <a:ext cx="3734435" cy="211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3950" b="0" i="1" spc="220" dirty="0">
                <a:solidFill>
                  <a:srgbClr val="A61B37"/>
                </a:solidFill>
                <a:latin typeface="Palatino Linotype"/>
                <a:cs typeface="Palatino Linotype"/>
              </a:rPr>
              <a:t>Cerebral </a:t>
            </a:r>
            <a:r>
              <a:rPr sz="3950" b="0" i="1" spc="290" dirty="0">
                <a:solidFill>
                  <a:srgbClr val="A61B37"/>
                </a:solidFill>
                <a:latin typeface="Palatino Linotype"/>
                <a:cs typeface="Palatino Linotype"/>
              </a:rPr>
              <a:t>Blood  </a:t>
            </a:r>
            <a:r>
              <a:rPr sz="3950" b="0" i="1" spc="240" dirty="0">
                <a:solidFill>
                  <a:srgbClr val="A61B37"/>
                </a:solidFill>
                <a:latin typeface="Palatino Linotype"/>
                <a:cs typeface="Palatino Linotype"/>
              </a:rPr>
              <a:t>Flow</a:t>
            </a:r>
            <a:r>
              <a:rPr sz="3950" b="0" i="1" spc="-105" dirty="0">
                <a:solidFill>
                  <a:srgbClr val="A61B37"/>
                </a:solidFill>
                <a:latin typeface="Palatino Linotype"/>
                <a:cs typeface="Palatino Linotype"/>
              </a:rPr>
              <a:t> </a:t>
            </a:r>
            <a:r>
              <a:rPr sz="3950" b="0" i="1" spc="175" dirty="0">
                <a:solidFill>
                  <a:srgbClr val="A61B37"/>
                </a:solidFill>
                <a:latin typeface="Palatino Linotype"/>
                <a:cs typeface="Palatino Linotype"/>
              </a:rPr>
              <a:t>Regulation  </a:t>
            </a:r>
            <a:r>
              <a:rPr sz="3950" b="0" i="1" spc="-380" dirty="0">
                <a:solidFill>
                  <a:srgbClr val="A61B37"/>
                </a:solidFill>
                <a:latin typeface="Palatino Linotype"/>
                <a:cs typeface="Palatino Linotype"/>
              </a:rPr>
              <a:t>&amp;</a:t>
            </a:r>
            <a:r>
              <a:rPr sz="3950" b="0" i="1" spc="-55" dirty="0">
                <a:solidFill>
                  <a:srgbClr val="A61B37"/>
                </a:solidFill>
                <a:latin typeface="Palatino Linotype"/>
                <a:cs typeface="Palatino Linotype"/>
              </a:rPr>
              <a:t> </a:t>
            </a:r>
            <a:r>
              <a:rPr sz="3950" b="0" i="1" spc="254" dirty="0">
                <a:solidFill>
                  <a:srgbClr val="A61B37"/>
                </a:solidFill>
                <a:latin typeface="Palatino Linotype"/>
                <a:cs typeface="Palatino Linotype"/>
              </a:rPr>
              <a:t>Physiology</a:t>
            </a:r>
            <a:endParaRPr sz="3950">
              <a:latin typeface="Palatino Linotype"/>
              <a:cs typeface="Palatino Linotyp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89955" y="3981894"/>
            <a:ext cx="89535" cy="489584"/>
            <a:chOff x="4089955" y="3981894"/>
            <a:chExt cx="89535" cy="48958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9955" y="3981894"/>
              <a:ext cx="88909" cy="889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9955" y="4381985"/>
              <a:ext cx="88909" cy="889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251960" y="2955629"/>
            <a:ext cx="7470140" cy="330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7664" marR="1080770">
              <a:lnSpc>
                <a:spcPct val="125000"/>
              </a:lnSpc>
              <a:spcBef>
                <a:spcPts val="100"/>
              </a:spcBef>
            </a:pPr>
            <a:r>
              <a:rPr sz="2100" b="1" spc="135" dirty="0">
                <a:latin typeface="Trebuchet MS"/>
                <a:cs typeface="Trebuchet MS"/>
              </a:rPr>
              <a:t>In</a:t>
            </a:r>
            <a:r>
              <a:rPr sz="2100" b="1" spc="-55" dirty="0">
                <a:latin typeface="Trebuchet MS"/>
                <a:cs typeface="Trebuchet MS"/>
              </a:rPr>
              <a:t> </a:t>
            </a:r>
            <a:r>
              <a:rPr sz="2100" b="1" spc="120" dirty="0">
                <a:latin typeface="Trebuchet MS"/>
                <a:cs typeface="Trebuchet MS"/>
              </a:rPr>
              <a:t>head</a:t>
            </a:r>
            <a:r>
              <a:rPr sz="2100" b="1" spc="-55" dirty="0">
                <a:latin typeface="Trebuchet MS"/>
                <a:cs typeface="Trebuchet MS"/>
              </a:rPr>
              <a:t> </a:t>
            </a:r>
            <a:r>
              <a:rPr sz="2100" b="1" spc="65" dirty="0">
                <a:latin typeface="Trebuchet MS"/>
                <a:cs typeface="Trebuchet MS"/>
              </a:rPr>
              <a:t>injured</a:t>
            </a:r>
            <a:r>
              <a:rPr sz="2100" b="1" spc="-50" dirty="0">
                <a:latin typeface="Trebuchet MS"/>
                <a:cs typeface="Trebuchet MS"/>
              </a:rPr>
              <a:t> </a:t>
            </a:r>
            <a:r>
              <a:rPr sz="2100" b="1" spc="100" dirty="0">
                <a:latin typeface="Trebuchet MS"/>
                <a:cs typeface="Trebuchet MS"/>
              </a:rPr>
              <a:t>patient</a:t>
            </a:r>
            <a:r>
              <a:rPr sz="2100" b="1" spc="-55" dirty="0">
                <a:latin typeface="Trebuchet MS"/>
                <a:cs typeface="Trebuchet MS"/>
              </a:rPr>
              <a:t> </a:t>
            </a:r>
            <a:r>
              <a:rPr sz="2100" b="1" spc="90" dirty="0">
                <a:latin typeface="Trebuchet MS"/>
                <a:cs typeface="Trebuchet MS"/>
              </a:rPr>
              <a:t>its</a:t>
            </a:r>
            <a:r>
              <a:rPr sz="2100" b="1" spc="-55" dirty="0">
                <a:latin typeface="Trebuchet MS"/>
                <a:cs typeface="Trebuchet MS"/>
              </a:rPr>
              <a:t> </a:t>
            </a:r>
            <a:r>
              <a:rPr sz="2100" b="1" spc="75" dirty="0">
                <a:latin typeface="Trebuchet MS"/>
                <a:cs typeface="Trebuchet MS"/>
              </a:rPr>
              <a:t>severely  disturbed.</a:t>
            </a:r>
            <a:endParaRPr sz="2100">
              <a:latin typeface="Trebuchet MS"/>
              <a:cs typeface="Trebuchet MS"/>
            </a:endParaRPr>
          </a:p>
          <a:p>
            <a:pPr marL="2091055">
              <a:lnSpc>
                <a:spcPct val="100000"/>
              </a:lnSpc>
              <a:spcBef>
                <a:spcPts val="630"/>
              </a:spcBef>
            </a:pPr>
            <a:r>
              <a:rPr sz="2100" b="1" spc="220" dirty="0">
                <a:solidFill>
                  <a:srgbClr val="00AEE3"/>
                </a:solidFill>
                <a:latin typeface="Trebuchet MS"/>
                <a:cs typeface="Trebuchet MS"/>
              </a:rPr>
              <a:t>MAP</a:t>
            </a:r>
            <a:r>
              <a:rPr sz="2100" b="1" spc="-55" dirty="0">
                <a:solidFill>
                  <a:srgbClr val="00AEE3"/>
                </a:solidFill>
                <a:latin typeface="Trebuchet MS"/>
                <a:cs typeface="Trebuchet MS"/>
              </a:rPr>
              <a:t> </a:t>
            </a:r>
            <a:r>
              <a:rPr sz="2100" b="1" spc="-30" dirty="0">
                <a:solidFill>
                  <a:srgbClr val="00AEE3"/>
                </a:solidFill>
                <a:latin typeface="Trebuchet MS"/>
                <a:cs typeface="Trebuchet MS"/>
              </a:rPr>
              <a:t>&lt;</a:t>
            </a:r>
            <a:r>
              <a:rPr sz="2100" b="1" spc="-50" dirty="0">
                <a:solidFill>
                  <a:srgbClr val="00AEE3"/>
                </a:solidFill>
                <a:latin typeface="Trebuchet MS"/>
                <a:cs typeface="Trebuchet MS"/>
              </a:rPr>
              <a:t> </a:t>
            </a:r>
            <a:r>
              <a:rPr sz="2100" b="1" spc="-20" dirty="0">
                <a:solidFill>
                  <a:srgbClr val="00AEE3"/>
                </a:solidFill>
                <a:latin typeface="Trebuchet MS"/>
                <a:cs typeface="Trebuchet MS"/>
              </a:rPr>
              <a:t>50</a:t>
            </a:r>
            <a:r>
              <a:rPr sz="2100" b="1" spc="-55" dirty="0">
                <a:solidFill>
                  <a:srgbClr val="00AEE3"/>
                </a:solidFill>
                <a:latin typeface="Trebuchet MS"/>
                <a:cs typeface="Trebuchet MS"/>
              </a:rPr>
              <a:t> </a:t>
            </a:r>
            <a:r>
              <a:rPr sz="2100" b="1" spc="265" dirty="0">
                <a:solidFill>
                  <a:srgbClr val="00AEE3"/>
                </a:solidFill>
                <a:latin typeface="Trebuchet MS"/>
                <a:cs typeface="Trebuchet MS"/>
              </a:rPr>
              <a:t>mm</a:t>
            </a:r>
            <a:r>
              <a:rPr sz="2100" b="1" spc="-50" dirty="0">
                <a:solidFill>
                  <a:srgbClr val="00AEE3"/>
                </a:solidFill>
                <a:latin typeface="Trebuchet MS"/>
                <a:cs typeface="Trebuchet MS"/>
              </a:rPr>
              <a:t> </a:t>
            </a:r>
            <a:r>
              <a:rPr sz="2100" b="1" spc="160" dirty="0">
                <a:solidFill>
                  <a:srgbClr val="00AEE3"/>
                </a:solidFill>
                <a:latin typeface="Trebuchet MS"/>
                <a:cs typeface="Trebuchet MS"/>
              </a:rPr>
              <a:t>Hg</a:t>
            </a:r>
            <a:r>
              <a:rPr sz="2100" b="1" spc="-50" dirty="0">
                <a:solidFill>
                  <a:srgbClr val="00AEE3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latin typeface="Arial"/>
                <a:cs typeface="Arial"/>
              </a:rPr>
              <a:t>→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spc="60" dirty="0">
                <a:solidFill>
                  <a:srgbClr val="00AEE3"/>
                </a:solidFill>
                <a:latin typeface="Trebuchet MS"/>
                <a:cs typeface="Trebuchet MS"/>
              </a:rPr>
              <a:t>CBF</a:t>
            </a:r>
            <a:r>
              <a:rPr sz="2100" b="1" spc="-55" dirty="0">
                <a:solidFill>
                  <a:srgbClr val="00AEE3"/>
                </a:solidFill>
                <a:latin typeface="Trebuchet MS"/>
                <a:cs typeface="Trebuchet MS"/>
              </a:rPr>
              <a:t> </a:t>
            </a:r>
            <a:r>
              <a:rPr sz="2100" b="1" spc="75" dirty="0">
                <a:solidFill>
                  <a:srgbClr val="00AEE3"/>
                </a:solidFill>
                <a:latin typeface="Trebuchet MS"/>
                <a:cs typeface="Trebuchet MS"/>
              </a:rPr>
              <a:t>declines</a:t>
            </a:r>
            <a:endParaRPr sz="2100">
              <a:latin typeface="Trebuchet MS"/>
              <a:cs typeface="Trebuchet MS"/>
            </a:endParaRPr>
          </a:p>
          <a:p>
            <a:pPr marL="2091055" marR="5080" indent="71755">
              <a:lnSpc>
                <a:spcPct val="125000"/>
              </a:lnSpc>
            </a:pPr>
            <a:r>
              <a:rPr sz="2100" b="1" spc="220" dirty="0">
                <a:solidFill>
                  <a:srgbClr val="EB0808"/>
                </a:solidFill>
                <a:latin typeface="Trebuchet MS"/>
                <a:cs typeface="Trebuchet MS"/>
              </a:rPr>
              <a:t>MAP</a:t>
            </a:r>
            <a:r>
              <a:rPr sz="2100" b="1" spc="-55" dirty="0">
                <a:solidFill>
                  <a:srgbClr val="EB0808"/>
                </a:solidFill>
                <a:latin typeface="Trebuchet MS"/>
                <a:cs typeface="Trebuchet MS"/>
              </a:rPr>
              <a:t> </a:t>
            </a:r>
            <a:r>
              <a:rPr sz="2100" b="1" spc="-30" dirty="0">
                <a:solidFill>
                  <a:srgbClr val="EB0808"/>
                </a:solidFill>
                <a:latin typeface="Trebuchet MS"/>
                <a:cs typeface="Trebuchet MS"/>
              </a:rPr>
              <a:t>&gt;</a:t>
            </a:r>
            <a:r>
              <a:rPr sz="2100" b="1" spc="-55" dirty="0">
                <a:solidFill>
                  <a:srgbClr val="EB0808"/>
                </a:solidFill>
                <a:latin typeface="Trebuchet MS"/>
                <a:cs typeface="Trebuchet MS"/>
              </a:rPr>
              <a:t> </a:t>
            </a:r>
            <a:r>
              <a:rPr sz="2100" b="1" spc="-20" dirty="0">
                <a:solidFill>
                  <a:srgbClr val="EB0808"/>
                </a:solidFill>
                <a:latin typeface="Trebuchet MS"/>
                <a:cs typeface="Trebuchet MS"/>
              </a:rPr>
              <a:t>160</a:t>
            </a:r>
            <a:r>
              <a:rPr sz="2100" b="1" spc="-55" dirty="0">
                <a:solidFill>
                  <a:srgbClr val="EB0808"/>
                </a:solidFill>
                <a:latin typeface="Trebuchet MS"/>
                <a:cs typeface="Trebuchet MS"/>
              </a:rPr>
              <a:t> </a:t>
            </a:r>
            <a:r>
              <a:rPr sz="2100" b="1" spc="265" dirty="0">
                <a:solidFill>
                  <a:srgbClr val="EB0808"/>
                </a:solidFill>
                <a:latin typeface="Trebuchet MS"/>
                <a:cs typeface="Trebuchet MS"/>
              </a:rPr>
              <a:t>mm</a:t>
            </a:r>
            <a:r>
              <a:rPr sz="2100" b="1" spc="-55" dirty="0">
                <a:solidFill>
                  <a:srgbClr val="EB0808"/>
                </a:solidFill>
                <a:latin typeface="Trebuchet MS"/>
                <a:cs typeface="Trebuchet MS"/>
              </a:rPr>
              <a:t> </a:t>
            </a:r>
            <a:r>
              <a:rPr sz="2100" b="1" spc="160" dirty="0">
                <a:solidFill>
                  <a:srgbClr val="EB0808"/>
                </a:solidFill>
                <a:latin typeface="Trebuchet MS"/>
                <a:cs typeface="Trebuchet MS"/>
              </a:rPr>
              <a:t>Hg</a:t>
            </a:r>
            <a:r>
              <a:rPr sz="2100" b="1" spc="-45" dirty="0">
                <a:solidFill>
                  <a:srgbClr val="EB0808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latin typeface="Arial"/>
                <a:cs typeface="Arial"/>
              </a:rPr>
              <a:t>→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spc="110" dirty="0">
                <a:solidFill>
                  <a:srgbClr val="EB0808"/>
                </a:solidFill>
                <a:latin typeface="Trebuchet MS"/>
                <a:cs typeface="Trebuchet MS"/>
              </a:rPr>
              <a:t>passive</a:t>
            </a:r>
            <a:r>
              <a:rPr sz="2100" b="1" spc="-55" dirty="0">
                <a:solidFill>
                  <a:srgbClr val="EB0808"/>
                </a:solidFill>
                <a:latin typeface="Trebuchet MS"/>
                <a:cs typeface="Trebuchet MS"/>
              </a:rPr>
              <a:t> </a:t>
            </a:r>
            <a:r>
              <a:rPr sz="2100" b="1" spc="95" dirty="0">
                <a:solidFill>
                  <a:srgbClr val="EB0808"/>
                </a:solidFill>
                <a:latin typeface="Trebuchet MS"/>
                <a:cs typeface="Trebuchet MS"/>
              </a:rPr>
              <a:t>dilation</a:t>
            </a:r>
            <a:r>
              <a:rPr sz="2100" b="1" spc="-50" dirty="0">
                <a:solidFill>
                  <a:srgbClr val="EB0808"/>
                </a:solidFill>
                <a:latin typeface="Trebuchet MS"/>
                <a:cs typeface="Trebuchet MS"/>
              </a:rPr>
              <a:t> </a:t>
            </a:r>
            <a:r>
              <a:rPr sz="2100" b="1" spc="80" dirty="0">
                <a:latin typeface="Trebuchet MS"/>
                <a:cs typeface="Trebuchet MS"/>
              </a:rPr>
              <a:t>of  </a:t>
            </a:r>
            <a:r>
              <a:rPr sz="2100" b="1" spc="95" dirty="0">
                <a:latin typeface="Trebuchet MS"/>
                <a:cs typeface="Trebuchet MS"/>
              </a:rPr>
              <a:t>the</a:t>
            </a:r>
            <a:r>
              <a:rPr sz="2100" b="1" spc="-55" dirty="0">
                <a:latin typeface="Trebuchet MS"/>
                <a:cs typeface="Trebuchet MS"/>
              </a:rPr>
              <a:t> </a:t>
            </a:r>
            <a:r>
              <a:rPr sz="2100" b="1" spc="75" dirty="0">
                <a:latin typeface="Trebuchet MS"/>
                <a:cs typeface="Trebuchet MS"/>
              </a:rPr>
              <a:t>cerebral</a:t>
            </a:r>
            <a:r>
              <a:rPr sz="2100" b="1" spc="-55" dirty="0">
                <a:latin typeface="Trebuchet MS"/>
                <a:cs typeface="Trebuchet MS"/>
              </a:rPr>
              <a:t> </a:t>
            </a:r>
            <a:r>
              <a:rPr sz="2100" b="1" spc="100" dirty="0">
                <a:latin typeface="Trebuchet MS"/>
                <a:cs typeface="Trebuchet MS"/>
              </a:rPr>
              <a:t>vessels</a:t>
            </a:r>
            <a:r>
              <a:rPr sz="2100" b="1" spc="-55" dirty="0">
                <a:latin typeface="Trebuchet MS"/>
                <a:cs typeface="Trebuchet MS"/>
              </a:rPr>
              <a:t> </a:t>
            </a:r>
            <a:r>
              <a:rPr sz="2100" b="1" dirty="0">
                <a:latin typeface="Arial"/>
                <a:cs typeface="Arial"/>
              </a:rPr>
              <a:t>→ </a:t>
            </a:r>
            <a:r>
              <a:rPr sz="2100" b="1" spc="85" dirty="0">
                <a:solidFill>
                  <a:srgbClr val="EB0808"/>
                </a:solidFill>
                <a:latin typeface="Trebuchet MS"/>
                <a:cs typeface="Trebuchet MS"/>
              </a:rPr>
              <a:t>increase</a:t>
            </a:r>
            <a:r>
              <a:rPr sz="2100" b="1" spc="-55" dirty="0">
                <a:solidFill>
                  <a:srgbClr val="EB0808"/>
                </a:solidFill>
                <a:latin typeface="Trebuchet MS"/>
                <a:cs typeface="Trebuchet MS"/>
              </a:rPr>
              <a:t> </a:t>
            </a:r>
            <a:r>
              <a:rPr sz="2100" b="1" spc="85" dirty="0">
                <a:solidFill>
                  <a:srgbClr val="EB0808"/>
                </a:solidFill>
                <a:latin typeface="Trebuchet MS"/>
                <a:cs typeface="Trebuchet MS"/>
              </a:rPr>
              <a:t>in</a:t>
            </a:r>
            <a:r>
              <a:rPr sz="2100" b="1" spc="-55" dirty="0">
                <a:solidFill>
                  <a:srgbClr val="EB0808"/>
                </a:solidFill>
                <a:latin typeface="Trebuchet MS"/>
                <a:cs typeface="Trebuchet MS"/>
              </a:rPr>
              <a:t> </a:t>
            </a:r>
            <a:r>
              <a:rPr sz="2100" b="1" spc="60" dirty="0">
                <a:solidFill>
                  <a:srgbClr val="EB0808"/>
                </a:solidFill>
                <a:latin typeface="Trebuchet MS"/>
                <a:cs typeface="Trebuchet MS"/>
              </a:rPr>
              <a:t>CBF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rebuchet MS"/>
              <a:cs typeface="Trebuchet MS"/>
            </a:endParaRPr>
          </a:p>
          <a:p>
            <a:pPr marL="12700" marR="532130">
              <a:lnSpc>
                <a:spcPct val="122500"/>
              </a:lnSpc>
            </a:pPr>
            <a:r>
              <a:rPr sz="2350" b="1" spc="55" dirty="0">
                <a:latin typeface="Trebuchet MS"/>
                <a:cs typeface="Trebuchet MS"/>
              </a:rPr>
              <a:t>The</a:t>
            </a:r>
            <a:r>
              <a:rPr sz="2350" b="1" spc="-60" dirty="0">
                <a:latin typeface="Trebuchet MS"/>
                <a:cs typeface="Trebuchet MS"/>
              </a:rPr>
              <a:t> </a:t>
            </a:r>
            <a:r>
              <a:rPr sz="2350" b="1" spc="160" dirty="0">
                <a:latin typeface="Trebuchet MS"/>
                <a:cs typeface="Trebuchet MS"/>
              </a:rPr>
              <a:t>normal</a:t>
            </a:r>
            <a:r>
              <a:rPr sz="2350" b="1" spc="-55" dirty="0">
                <a:latin typeface="Trebuchet MS"/>
                <a:cs typeface="Trebuchet MS"/>
              </a:rPr>
              <a:t> </a:t>
            </a:r>
            <a:r>
              <a:rPr sz="2350" b="1" spc="125" dirty="0">
                <a:latin typeface="Trebuchet MS"/>
                <a:cs typeface="Trebuchet MS"/>
              </a:rPr>
              <a:t>average</a:t>
            </a:r>
            <a:r>
              <a:rPr sz="2350" b="1" spc="-60" dirty="0">
                <a:latin typeface="Trebuchet MS"/>
                <a:cs typeface="Trebuchet MS"/>
              </a:rPr>
              <a:t> </a:t>
            </a:r>
            <a:r>
              <a:rPr sz="2350" b="1" spc="85" dirty="0">
                <a:latin typeface="Trebuchet MS"/>
                <a:cs typeface="Trebuchet MS"/>
              </a:rPr>
              <a:t>cerebral</a:t>
            </a:r>
            <a:r>
              <a:rPr sz="2350" b="1" spc="-55" dirty="0">
                <a:latin typeface="Trebuchet MS"/>
                <a:cs typeface="Trebuchet MS"/>
              </a:rPr>
              <a:t> </a:t>
            </a:r>
            <a:r>
              <a:rPr sz="2350" b="1" spc="125" dirty="0">
                <a:latin typeface="Trebuchet MS"/>
                <a:cs typeface="Trebuchet MS"/>
              </a:rPr>
              <a:t>blood</a:t>
            </a:r>
            <a:r>
              <a:rPr sz="2350" b="1" spc="-60" dirty="0">
                <a:latin typeface="Trebuchet MS"/>
                <a:cs typeface="Trebuchet MS"/>
              </a:rPr>
              <a:t> </a:t>
            </a:r>
            <a:r>
              <a:rPr sz="2350" b="1" spc="110" dirty="0">
                <a:latin typeface="Trebuchet MS"/>
                <a:cs typeface="Trebuchet MS"/>
              </a:rPr>
              <a:t>flow</a:t>
            </a:r>
            <a:r>
              <a:rPr sz="2350" b="1" spc="-55" dirty="0">
                <a:latin typeface="Trebuchet MS"/>
                <a:cs typeface="Trebuchet MS"/>
              </a:rPr>
              <a:t> </a:t>
            </a:r>
            <a:r>
              <a:rPr sz="2350" b="1" spc="25" dirty="0">
                <a:latin typeface="Trebuchet MS"/>
                <a:cs typeface="Trebuchet MS"/>
              </a:rPr>
              <a:t>(CBF)  </a:t>
            </a:r>
            <a:r>
              <a:rPr sz="2350" b="1" spc="100" dirty="0">
                <a:latin typeface="Trebuchet MS"/>
                <a:cs typeface="Trebuchet MS"/>
              </a:rPr>
              <a:t>in</a:t>
            </a:r>
            <a:r>
              <a:rPr sz="2350" b="1" spc="-55" dirty="0">
                <a:latin typeface="Trebuchet MS"/>
                <a:cs typeface="Trebuchet MS"/>
              </a:rPr>
              <a:t> </a:t>
            </a:r>
            <a:r>
              <a:rPr sz="2350" b="1" spc="130" dirty="0">
                <a:latin typeface="Trebuchet MS"/>
                <a:cs typeface="Trebuchet MS"/>
              </a:rPr>
              <a:t>adult</a:t>
            </a:r>
            <a:r>
              <a:rPr sz="2350" b="1" spc="-50" dirty="0">
                <a:latin typeface="Trebuchet MS"/>
                <a:cs typeface="Trebuchet MS"/>
              </a:rPr>
              <a:t> </a:t>
            </a:r>
            <a:r>
              <a:rPr sz="2350" b="1" spc="200" dirty="0">
                <a:latin typeface="Trebuchet MS"/>
                <a:cs typeface="Trebuchet MS"/>
              </a:rPr>
              <a:t>humans</a:t>
            </a:r>
            <a:r>
              <a:rPr sz="2350" b="1" spc="-50" dirty="0">
                <a:latin typeface="Trebuchet MS"/>
                <a:cs typeface="Trebuchet MS"/>
              </a:rPr>
              <a:t> </a:t>
            </a:r>
            <a:r>
              <a:rPr sz="2350" b="1" spc="100" dirty="0">
                <a:latin typeface="Trebuchet MS"/>
                <a:cs typeface="Trebuchet MS"/>
              </a:rPr>
              <a:t>is</a:t>
            </a:r>
            <a:r>
              <a:rPr sz="2350" b="1" spc="-50" dirty="0">
                <a:latin typeface="Trebuchet MS"/>
                <a:cs typeface="Trebuchet MS"/>
              </a:rPr>
              <a:t> </a:t>
            </a:r>
            <a:r>
              <a:rPr sz="2350" b="1" spc="150" dirty="0">
                <a:latin typeface="Trebuchet MS"/>
                <a:cs typeface="Trebuchet MS"/>
              </a:rPr>
              <a:t>about</a:t>
            </a:r>
            <a:r>
              <a:rPr sz="2350" b="1" spc="-50" dirty="0">
                <a:latin typeface="Trebuchet MS"/>
                <a:cs typeface="Trebuchet MS"/>
              </a:rPr>
              <a:t> </a:t>
            </a:r>
            <a:r>
              <a:rPr sz="2350" b="1" spc="-20" dirty="0">
                <a:solidFill>
                  <a:srgbClr val="EB0808"/>
                </a:solidFill>
                <a:latin typeface="Trebuchet MS"/>
                <a:cs typeface="Trebuchet MS"/>
              </a:rPr>
              <a:t>50</a:t>
            </a:r>
            <a:r>
              <a:rPr sz="2350" b="1" spc="-55" dirty="0">
                <a:solidFill>
                  <a:srgbClr val="EB0808"/>
                </a:solidFill>
                <a:latin typeface="Trebuchet MS"/>
                <a:cs typeface="Trebuchet MS"/>
              </a:rPr>
              <a:t> </a:t>
            </a:r>
            <a:r>
              <a:rPr sz="2350" b="1" spc="170" dirty="0">
                <a:solidFill>
                  <a:srgbClr val="EB0808"/>
                </a:solidFill>
                <a:latin typeface="Trebuchet MS"/>
                <a:cs typeface="Trebuchet MS"/>
              </a:rPr>
              <a:t>ml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39723" y="638957"/>
            <a:ext cx="3641090" cy="2113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2300" b="1" spc="140" dirty="0">
                <a:latin typeface="Trebuchet MS"/>
                <a:cs typeface="Trebuchet MS"/>
              </a:rPr>
              <a:t>In </a:t>
            </a:r>
            <a:r>
              <a:rPr sz="2300" b="1" spc="145" dirty="0">
                <a:latin typeface="Trebuchet MS"/>
                <a:cs typeface="Trebuchet MS"/>
              </a:rPr>
              <a:t>normal </a:t>
            </a:r>
            <a:r>
              <a:rPr sz="2300" b="1" spc="114" dirty="0">
                <a:latin typeface="Trebuchet MS"/>
                <a:cs typeface="Trebuchet MS"/>
              </a:rPr>
              <a:t>person </a:t>
            </a:r>
            <a:r>
              <a:rPr sz="2300" b="1" spc="95" dirty="0">
                <a:latin typeface="Trebuchet MS"/>
                <a:cs typeface="Trebuchet MS"/>
              </a:rPr>
              <a:t>the  </a:t>
            </a:r>
            <a:r>
              <a:rPr sz="2300" b="1" spc="114" dirty="0">
                <a:solidFill>
                  <a:srgbClr val="EB0808"/>
                </a:solidFill>
                <a:latin typeface="Trebuchet MS"/>
                <a:cs typeface="Trebuchet MS"/>
              </a:rPr>
              <a:t>Autoregulation  </a:t>
            </a:r>
            <a:r>
              <a:rPr sz="2300" b="1" spc="140" dirty="0">
                <a:latin typeface="Trebuchet MS"/>
                <a:cs typeface="Trebuchet MS"/>
              </a:rPr>
              <a:t>maintain </a:t>
            </a:r>
            <a:r>
              <a:rPr sz="2300" b="1" spc="155" dirty="0">
                <a:latin typeface="Trebuchet MS"/>
                <a:cs typeface="Trebuchet MS"/>
              </a:rPr>
              <a:t>a </a:t>
            </a:r>
            <a:r>
              <a:rPr sz="2300" b="1" spc="125" dirty="0">
                <a:latin typeface="Trebuchet MS"/>
                <a:cs typeface="Trebuchet MS"/>
              </a:rPr>
              <a:t>constant</a:t>
            </a:r>
            <a:r>
              <a:rPr sz="2300" b="1" spc="-500" dirty="0">
                <a:latin typeface="Trebuchet MS"/>
                <a:cs typeface="Trebuchet MS"/>
              </a:rPr>
              <a:t> </a:t>
            </a:r>
            <a:r>
              <a:rPr sz="2300" b="1" spc="55" dirty="0">
                <a:latin typeface="Trebuchet MS"/>
                <a:cs typeface="Trebuchet MS"/>
              </a:rPr>
              <a:t>CBF  </a:t>
            </a:r>
            <a:r>
              <a:rPr sz="2300" b="1" spc="100" dirty="0">
                <a:latin typeface="Trebuchet MS"/>
                <a:cs typeface="Trebuchet MS"/>
              </a:rPr>
              <a:t>between </a:t>
            </a:r>
            <a:r>
              <a:rPr sz="2300" b="1" spc="229" dirty="0">
                <a:latin typeface="Trebuchet MS"/>
                <a:cs typeface="Trebuchet MS"/>
              </a:rPr>
              <a:t>MAP </a:t>
            </a:r>
            <a:r>
              <a:rPr sz="2300" b="1" spc="85" dirty="0">
                <a:latin typeface="Trebuchet MS"/>
                <a:cs typeface="Trebuchet MS"/>
              </a:rPr>
              <a:t>of </a:t>
            </a:r>
            <a:r>
              <a:rPr sz="2300" b="1" spc="-30" dirty="0">
                <a:latin typeface="Trebuchet MS"/>
                <a:cs typeface="Trebuchet MS"/>
              </a:rPr>
              <a:t>50 </a:t>
            </a:r>
            <a:r>
              <a:rPr sz="2300" b="1" spc="150" dirty="0">
                <a:latin typeface="Trebuchet MS"/>
                <a:cs typeface="Trebuchet MS"/>
              </a:rPr>
              <a:t>and  </a:t>
            </a:r>
            <a:r>
              <a:rPr sz="2300" b="1" spc="-25" dirty="0">
                <a:latin typeface="Trebuchet MS"/>
                <a:cs typeface="Trebuchet MS"/>
              </a:rPr>
              <a:t>160 </a:t>
            </a:r>
            <a:r>
              <a:rPr sz="2300" b="1" spc="170" dirty="0">
                <a:latin typeface="Trebuchet MS"/>
                <a:cs typeface="Trebuchet MS"/>
              </a:rPr>
              <a:t>(mm</a:t>
            </a:r>
            <a:r>
              <a:rPr sz="2300" b="1" spc="-95" dirty="0">
                <a:latin typeface="Trebuchet MS"/>
                <a:cs typeface="Trebuchet MS"/>
              </a:rPr>
              <a:t> </a:t>
            </a:r>
            <a:r>
              <a:rPr sz="2300" b="1" spc="30" dirty="0">
                <a:latin typeface="Trebuchet MS"/>
                <a:cs typeface="Trebuchet MS"/>
              </a:rPr>
              <a:t>Hg).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599" cy="7315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373" y="726221"/>
            <a:ext cx="8685530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72195" algn="l"/>
              </a:tabLst>
            </a:pPr>
            <a:r>
              <a:rPr sz="5700" b="0" u="heavy" spc="170" dirty="0">
                <a:solidFill>
                  <a:srgbClr val="A61B37"/>
                </a:solidFill>
                <a:uFill>
                  <a:solidFill>
                    <a:srgbClr val="A61B3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700" b="0" i="1" u="heavy" spc="320" dirty="0">
                <a:solidFill>
                  <a:srgbClr val="A61B37"/>
                </a:solidFill>
                <a:uFill>
                  <a:solidFill>
                    <a:srgbClr val="A61B37"/>
                  </a:solidFill>
                </a:uFill>
                <a:latin typeface="Palatino Linotype"/>
                <a:cs typeface="Palatino Linotype"/>
              </a:rPr>
              <a:t>Intracranial</a:t>
            </a:r>
            <a:r>
              <a:rPr sz="5700" b="0" i="1" u="heavy" spc="-95" dirty="0">
                <a:solidFill>
                  <a:srgbClr val="A61B37"/>
                </a:solidFill>
                <a:uFill>
                  <a:solidFill>
                    <a:srgbClr val="A61B37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5700" b="0" i="1" u="heavy" spc="350" dirty="0">
                <a:solidFill>
                  <a:srgbClr val="A61B37"/>
                </a:solidFill>
                <a:uFill>
                  <a:solidFill>
                    <a:srgbClr val="A61B37"/>
                  </a:solidFill>
                </a:uFill>
                <a:latin typeface="Palatino Linotype"/>
                <a:cs typeface="Palatino Linotype"/>
              </a:rPr>
              <a:t>pressure	</a:t>
            </a:r>
            <a:endParaRPr sz="5700">
              <a:latin typeface="Palatino Linotype"/>
              <a:cs typeface="Palatino Linotyp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0698" y="5404099"/>
            <a:ext cx="8962390" cy="1781175"/>
            <a:chOff x="790698" y="5404099"/>
            <a:chExt cx="8962390" cy="17811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2021" y="5404099"/>
              <a:ext cx="2190749" cy="17811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698" y="5565572"/>
              <a:ext cx="142874" cy="142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698" y="6108497"/>
              <a:ext cx="142874" cy="142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698" y="6660947"/>
              <a:ext cx="142874" cy="14287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53060" y="1986597"/>
            <a:ext cx="8930005" cy="49987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815340" algn="just">
              <a:lnSpc>
                <a:spcPts val="4130"/>
              </a:lnSpc>
              <a:spcBef>
                <a:spcPts val="325"/>
              </a:spcBef>
            </a:pPr>
            <a:r>
              <a:rPr sz="3200" spc="20" dirty="0">
                <a:latin typeface="Calibri"/>
                <a:cs typeface="Calibri"/>
              </a:rPr>
              <a:t>Several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pathological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processes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70" dirty="0">
                <a:latin typeface="Calibri"/>
                <a:cs typeface="Calibri"/>
              </a:rPr>
              <a:t>that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affect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the  </a:t>
            </a:r>
            <a:r>
              <a:rPr sz="3200" spc="100" dirty="0">
                <a:latin typeface="Calibri"/>
                <a:cs typeface="Calibri"/>
              </a:rPr>
              <a:t>brain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55" dirty="0">
                <a:latin typeface="Calibri"/>
                <a:cs typeface="Calibri"/>
              </a:rPr>
              <a:t>can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cause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elevation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-90" dirty="0">
                <a:latin typeface="Calibri"/>
                <a:cs typeface="Calibri"/>
              </a:rPr>
              <a:t>of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the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125" dirty="0">
                <a:latin typeface="Calibri"/>
                <a:cs typeface="Calibri"/>
              </a:rPr>
              <a:t>intracranial  </a:t>
            </a:r>
            <a:r>
              <a:rPr sz="3200" spc="-10" dirty="0">
                <a:latin typeface="Calibri"/>
                <a:cs typeface="Calibri"/>
              </a:rPr>
              <a:t>pressure.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ts val="4130"/>
              </a:lnSpc>
              <a:spcBef>
                <a:spcPts val="4110"/>
              </a:spcBef>
            </a:pPr>
            <a:r>
              <a:rPr sz="3200" spc="-15" dirty="0">
                <a:latin typeface="Calibri"/>
                <a:cs typeface="Calibri"/>
              </a:rPr>
              <a:t>So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elevated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60" dirty="0">
                <a:latin typeface="Calibri"/>
                <a:cs typeface="Calibri"/>
              </a:rPr>
              <a:t>ICP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not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80" dirty="0">
                <a:latin typeface="Calibri"/>
                <a:cs typeface="Calibri"/>
              </a:rPr>
              <a:t>only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60" dirty="0">
                <a:latin typeface="Calibri"/>
                <a:cs typeface="Calibri"/>
              </a:rPr>
              <a:t>indicate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the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presence</a:t>
            </a:r>
            <a:r>
              <a:rPr sz="3200" spc="-190" dirty="0">
                <a:latin typeface="Calibri"/>
                <a:cs typeface="Calibri"/>
              </a:rPr>
              <a:t> </a:t>
            </a:r>
            <a:r>
              <a:rPr sz="3200" spc="-90" dirty="0">
                <a:latin typeface="Calibri"/>
                <a:cs typeface="Calibri"/>
              </a:rPr>
              <a:t>of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65" dirty="0">
                <a:latin typeface="Calibri"/>
                <a:cs typeface="Calibri"/>
              </a:rPr>
              <a:t>a  </a:t>
            </a:r>
            <a:r>
              <a:rPr sz="3200" spc="-40" dirty="0">
                <a:latin typeface="Calibri"/>
                <a:cs typeface="Calibri"/>
              </a:rPr>
              <a:t>problem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but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55" dirty="0">
                <a:latin typeface="Calibri"/>
                <a:cs typeface="Calibri"/>
              </a:rPr>
              <a:t>can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often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contribute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-95" dirty="0">
                <a:latin typeface="Calibri"/>
                <a:cs typeface="Calibri"/>
              </a:rPr>
              <a:t>to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the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problem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-155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793115" marR="1826895">
              <a:lnSpc>
                <a:spcPts val="4280"/>
              </a:lnSpc>
              <a:spcBef>
                <a:spcPts val="1395"/>
              </a:spcBef>
            </a:pPr>
            <a:r>
              <a:rPr sz="3200" spc="-135" dirty="0">
                <a:latin typeface="Calibri"/>
                <a:cs typeface="Calibri"/>
              </a:rPr>
              <a:t>10</a:t>
            </a:r>
            <a:r>
              <a:rPr sz="3200" spc="-210" dirty="0">
                <a:latin typeface="Calibri"/>
                <a:cs typeface="Calibri"/>
              </a:rPr>
              <a:t> </a:t>
            </a:r>
            <a:r>
              <a:rPr sz="3200" spc="130" dirty="0">
                <a:latin typeface="Calibri"/>
                <a:cs typeface="Calibri"/>
              </a:rPr>
              <a:t>mm</a:t>
            </a:r>
            <a:r>
              <a:rPr sz="3200" spc="-21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Hg</a:t>
            </a:r>
            <a:r>
              <a:rPr sz="3200" spc="-210" dirty="0">
                <a:latin typeface="Calibri"/>
                <a:cs typeface="Calibri"/>
              </a:rPr>
              <a:t> </a:t>
            </a:r>
            <a:r>
              <a:rPr sz="3200" spc="350" dirty="0">
                <a:latin typeface="Calibri"/>
                <a:cs typeface="Calibri"/>
              </a:rPr>
              <a:t>–</a:t>
            </a:r>
            <a:r>
              <a:rPr sz="3200" spc="-210" dirty="0">
                <a:latin typeface="Calibri"/>
                <a:cs typeface="Calibri"/>
              </a:rPr>
              <a:t> </a:t>
            </a:r>
            <a:r>
              <a:rPr sz="3200" spc="65" dirty="0">
                <a:latin typeface="Calibri"/>
                <a:cs typeface="Calibri"/>
              </a:rPr>
              <a:t>normal</a:t>
            </a:r>
            <a:r>
              <a:rPr sz="3200" spc="-204" dirty="0">
                <a:latin typeface="Calibri"/>
                <a:cs typeface="Calibri"/>
              </a:rPr>
              <a:t> </a:t>
            </a:r>
            <a:r>
              <a:rPr sz="3200" spc="65" dirty="0">
                <a:latin typeface="Calibri"/>
                <a:cs typeface="Calibri"/>
              </a:rPr>
              <a:t>ICP</a:t>
            </a:r>
            <a:r>
              <a:rPr sz="3200" spc="-210" dirty="0">
                <a:latin typeface="Calibri"/>
                <a:cs typeface="Calibri"/>
              </a:rPr>
              <a:t> </a:t>
            </a:r>
            <a:r>
              <a:rPr sz="3200" spc="85" dirty="0">
                <a:latin typeface="Calibri"/>
                <a:cs typeface="Calibri"/>
              </a:rPr>
              <a:t>(</a:t>
            </a:r>
            <a:r>
              <a:rPr sz="3200" spc="-210" dirty="0">
                <a:latin typeface="Calibri"/>
                <a:cs typeface="Calibri"/>
              </a:rPr>
              <a:t> </a:t>
            </a:r>
            <a:r>
              <a:rPr sz="3200" spc="225" dirty="0">
                <a:latin typeface="Calibri"/>
                <a:cs typeface="Calibri"/>
              </a:rPr>
              <a:t>in</a:t>
            </a:r>
            <a:r>
              <a:rPr sz="3200" spc="-210" dirty="0">
                <a:latin typeface="Calibri"/>
                <a:cs typeface="Calibri"/>
              </a:rPr>
              <a:t> </a:t>
            </a:r>
            <a:r>
              <a:rPr sz="3200" spc="70" dirty="0">
                <a:latin typeface="Calibri"/>
                <a:cs typeface="Calibri"/>
              </a:rPr>
              <a:t>adult)  20</a:t>
            </a:r>
            <a:r>
              <a:rPr sz="3200" spc="-204" dirty="0">
                <a:latin typeface="Calibri"/>
                <a:cs typeface="Calibri"/>
              </a:rPr>
              <a:t> </a:t>
            </a:r>
            <a:r>
              <a:rPr sz="3200" spc="130" dirty="0">
                <a:latin typeface="Calibri"/>
                <a:cs typeface="Calibri"/>
              </a:rPr>
              <a:t>mm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Hg</a:t>
            </a:r>
            <a:r>
              <a:rPr sz="3200" spc="-204" dirty="0">
                <a:latin typeface="Calibri"/>
                <a:cs typeface="Calibri"/>
              </a:rPr>
              <a:t> </a:t>
            </a:r>
            <a:r>
              <a:rPr sz="3200" spc="350" dirty="0">
                <a:latin typeface="Calibri"/>
                <a:cs typeface="Calibri"/>
              </a:rPr>
              <a:t>–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abnormal</a:t>
            </a:r>
            <a:endParaRPr lang="en-US" sz="3200" dirty="0">
              <a:latin typeface="Calibri"/>
              <a:cs typeface="Calibri"/>
            </a:endParaRPr>
          </a:p>
          <a:p>
            <a:pPr marL="793115">
              <a:lnSpc>
                <a:spcPts val="4210"/>
              </a:lnSpc>
            </a:pPr>
            <a:r>
              <a:rPr lang="en-US" sz="3200" spc="190" dirty="0">
                <a:latin typeface="Calibri"/>
                <a:cs typeface="Calibri"/>
              </a:rPr>
              <a:t>40</a:t>
            </a:r>
            <a:r>
              <a:rPr lang="en-US" sz="3200" spc="-204" dirty="0">
                <a:latin typeface="Calibri"/>
                <a:cs typeface="Calibri"/>
              </a:rPr>
              <a:t> </a:t>
            </a:r>
            <a:r>
              <a:rPr lang="en-US" sz="3200" spc="130" dirty="0">
                <a:latin typeface="Calibri"/>
                <a:cs typeface="Calibri"/>
              </a:rPr>
              <a:t>mm</a:t>
            </a:r>
            <a:r>
              <a:rPr lang="en-US" sz="3200" spc="-200" dirty="0">
                <a:latin typeface="Calibri"/>
                <a:cs typeface="Calibri"/>
              </a:rPr>
              <a:t> </a:t>
            </a:r>
            <a:r>
              <a:rPr lang="en-US" sz="3200" spc="15" dirty="0">
                <a:latin typeface="Calibri"/>
                <a:cs typeface="Calibri"/>
              </a:rPr>
              <a:t>Hg</a:t>
            </a:r>
            <a:r>
              <a:rPr lang="en-US" sz="3200" spc="-200" dirty="0">
                <a:latin typeface="Calibri"/>
                <a:cs typeface="Calibri"/>
              </a:rPr>
              <a:t> </a:t>
            </a:r>
            <a:r>
              <a:rPr lang="en-US" sz="3200" spc="350" dirty="0">
                <a:latin typeface="Calibri"/>
                <a:cs typeface="Calibri"/>
              </a:rPr>
              <a:t>–</a:t>
            </a:r>
            <a:r>
              <a:rPr lang="en-US" sz="3200" spc="-204" dirty="0">
                <a:latin typeface="Calibri"/>
                <a:cs typeface="Calibri"/>
              </a:rPr>
              <a:t> </a:t>
            </a:r>
            <a:r>
              <a:rPr lang="en-US" sz="3200" spc="-45" dirty="0">
                <a:latin typeface="Calibri"/>
                <a:cs typeface="Calibri"/>
              </a:rPr>
              <a:t>sever</a:t>
            </a:r>
            <a:r>
              <a:rPr lang="en-US" sz="3200" spc="-200" dirty="0">
                <a:latin typeface="Calibri"/>
                <a:cs typeface="Calibri"/>
              </a:rPr>
              <a:t> </a:t>
            </a:r>
            <a:r>
              <a:rPr lang="en-US" sz="3200" spc="10" dirty="0">
                <a:latin typeface="Calibri"/>
                <a:cs typeface="Calibri"/>
              </a:rPr>
              <a:t>elevation</a:t>
            </a:r>
            <a:endParaRPr lang="en-US"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93" y="966123"/>
              <a:ext cx="9658349" cy="63490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5644" y="227687"/>
            <a:ext cx="4382770" cy="722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50" b="0" i="1" u="heavy" spc="20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Cushin</a:t>
            </a:r>
            <a:r>
              <a:rPr sz="4550" b="0" i="1" spc="204" dirty="0">
                <a:solidFill>
                  <a:srgbClr val="000000"/>
                </a:solidFill>
                <a:latin typeface="Palatino Linotype"/>
                <a:cs typeface="Palatino Linotype"/>
              </a:rPr>
              <a:t>g</a:t>
            </a:r>
            <a:r>
              <a:rPr sz="4550" b="0" i="1" u="heavy" spc="20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550" b="0" i="1" u="heavy" spc="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’s</a:t>
            </a:r>
            <a:r>
              <a:rPr sz="4550" b="0" i="1" u="heavy" spc="-5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4550" b="0" i="1" u="heavy" spc="3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Triad</a:t>
            </a:r>
            <a:endParaRPr sz="455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0365" y="0"/>
              <a:ext cx="2373234" cy="22764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20" y="5335891"/>
              <a:ext cx="3076574" cy="19793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6800" y="4611613"/>
              <a:ext cx="3705224" cy="270358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3161" y="225996"/>
            <a:ext cx="43535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i="1" spc="345" dirty="0">
                <a:solidFill>
                  <a:srgbClr val="A61B37"/>
                </a:solidFill>
                <a:latin typeface="Palatino Linotype"/>
                <a:cs typeface="Palatino Linotype"/>
              </a:rPr>
              <a:t>ICP</a:t>
            </a:r>
            <a:r>
              <a:rPr sz="4800" b="0" i="1" spc="-90" dirty="0">
                <a:solidFill>
                  <a:srgbClr val="A61B37"/>
                </a:solidFill>
                <a:latin typeface="Palatino Linotype"/>
                <a:cs typeface="Palatino Linotype"/>
              </a:rPr>
              <a:t> </a:t>
            </a:r>
            <a:r>
              <a:rPr sz="4800" b="0" i="1" spc="140" dirty="0">
                <a:solidFill>
                  <a:srgbClr val="A61B37"/>
                </a:solidFill>
                <a:latin typeface="Palatino Linotype"/>
                <a:cs typeface="Palatino Linotype"/>
              </a:rPr>
              <a:t>Monitoring</a:t>
            </a:r>
            <a:endParaRPr sz="48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" y="2211706"/>
            <a:ext cx="9296400" cy="224125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49860">
              <a:lnSpc>
                <a:spcPts val="4350"/>
              </a:lnSpc>
              <a:spcBef>
                <a:spcPts val="320"/>
              </a:spcBef>
            </a:pPr>
            <a:r>
              <a:rPr sz="2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Intracranial</a:t>
            </a:r>
            <a:r>
              <a:rPr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pressure</a:t>
            </a:r>
            <a:r>
              <a:rPr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 </a:t>
            </a:r>
            <a:r>
              <a:rPr sz="2400" spc="-2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(ICP)</a:t>
            </a:r>
            <a:r>
              <a:rPr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 </a:t>
            </a:r>
            <a:r>
              <a:rPr sz="2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monitoring</a:t>
            </a:r>
            <a:r>
              <a:rPr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uses</a:t>
            </a:r>
            <a:r>
              <a:rPr lang="en-US" sz="2400" spc="-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  </a:t>
            </a:r>
            <a:r>
              <a:rPr sz="2400" spc="-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device</a:t>
            </a:r>
            <a:r>
              <a:rPr lang="en-US" sz="2400" spc="-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5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placed</a:t>
            </a:r>
            <a:r>
              <a:rPr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 </a:t>
            </a:r>
            <a:r>
              <a:rPr sz="2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inside</a:t>
            </a:r>
            <a:endParaRPr lang="en-US" sz="2400" spc="-1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pPr marL="12700" marR="5080" indent="149860">
              <a:lnSpc>
                <a:spcPts val="4350"/>
              </a:lnSpc>
              <a:spcBef>
                <a:spcPts val="320"/>
              </a:spcBef>
            </a:pPr>
            <a:r>
              <a:rPr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1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the</a:t>
            </a:r>
            <a:r>
              <a:rPr lang="en-US" sz="2400" spc="-1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1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head.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pPr marL="12700" marR="360045">
              <a:lnSpc>
                <a:spcPts val="4350"/>
              </a:lnSpc>
              <a:buSzPct val="97297"/>
              <a:buChar char="•"/>
              <a:tabLst>
                <a:tab pos="198755" algn="l"/>
              </a:tabLst>
            </a:pPr>
            <a:r>
              <a:rPr sz="2400" spc="-2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The</a:t>
            </a:r>
            <a:r>
              <a:rPr lang="en-US" sz="2400" spc="-2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5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monitor</a:t>
            </a:r>
            <a:r>
              <a:rPr lang="en-US" sz="24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5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senses</a:t>
            </a:r>
            <a:r>
              <a:rPr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 </a:t>
            </a:r>
            <a:r>
              <a:rPr sz="2400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the</a:t>
            </a:r>
            <a:r>
              <a:rPr lang="en-US" sz="2400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5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pressure</a:t>
            </a:r>
            <a:r>
              <a:rPr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 </a:t>
            </a:r>
            <a:r>
              <a:rPr sz="2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inside</a:t>
            </a:r>
            <a:r>
              <a:rPr sz="2400" spc="-5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sz="2400" spc="-5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 </a:t>
            </a:r>
            <a:r>
              <a:rPr sz="2400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the  </a:t>
            </a:r>
            <a:r>
              <a:rPr sz="2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skull</a:t>
            </a:r>
            <a:r>
              <a:rPr sz="2400" spc="-5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sz="2400" spc="-5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 </a:t>
            </a:r>
            <a:r>
              <a:rPr sz="2400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and</a:t>
            </a:r>
            <a:r>
              <a:rPr lang="en-US" sz="2400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sends</a:t>
            </a:r>
            <a:r>
              <a:rPr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measurements</a:t>
            </a:r>
            <a:r>
              <a:rPr lang="en-US" sz="2400" spc="-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 </a:t>
            </a:r>
            <a:r>
              <a:rPr sz="2400" spc="-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to</a:t>
            </a:r>
            <a:r>
              <a:rPr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 </a:t>
            </a:r>
            <a:r>
              <a:rPr sz="24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</a:t>
            </a:r>
            <a:r>
              <a:rPr sz="2400" spc="-5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recording  </a:t>
            </a:r>
            <a:r>
              <a:rPr sz="2400" spc="-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device.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371" y="391226"/>
            <a:ext cx="9091032" cy="67968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18498" y="2934886"/>
            <a:ext cx="2516505" cy="97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425" marR="5080" indent="-213360">
              <a:lnSpc>
                <a:spcPct val="117900"/>
              </a:lnSpc>
              <a:spcBef>
                <a:spcPts val="95"/>
              </a:spcBef>
            </a:pPr>
            <a:r>
              <a:rPr sz="2650" i="1" spc="190" dirty="0">
                <a:solidFill>
                  <a:srgbClr val="D9D9D9"/>
                </a:solidFill>
                <a:latin typeface="Palatino Linotype"/>
                <a:cs typeface="Palatino Linotype"/>
              </a:rPr>
              <a:t>classification</a:t>
            </a:r>
            <a:r>
              <a:rPr sz="2650" i="1" spc="80" dirty="0">
                <a:solidFill>
                  <a:srgbClr val="D9D9D9"/>
                </a:solidFill>
                <a:latin typeface="Palatino Linotype"/>
                <a:cs typeface="Palatino Linotype"/>
              </a:rPr>
              <a:t> </a:t>
            </a:r>
            <a:r>
              <a:rPr sz="2650" i="1" spc="200" dirty="0">
                <a:solidFill>
                  <a:srgbClr val="D9D9D9"/>
                </a:solidFill>
                <a:latin typeface="Palatino Linotype"/>
                <a:cs typeface="Palatino Linotype"/>
              </a:rPr>
              <a:t>of  </a:t>
            </a:r>
            <a:r>
              <a:rPr sz="2650" i="1" spc="280" dirty="0">
                <a:solidFill>
                  <a:srgbClr val="D9D9D9"/>
                </a:solidFill>
                <a:latin typeface="Palatino Linotype"/>
                <a:cs typeface="Palatino Linotype"/>
              </a:rPr>
              <a:t>head</a:t>
            </a:r>
            <a:r>
              <a:rPr sz="2650" i="1" spc="100" dirty="0">
                <a:solidFill>
                  <a:srgbClr val="D9D9D9"/>
                </a:solidFill>
                <a:latin typeface="Palatino Linotype"/>
                <a:cs typeface="Palatino Linotype"/>
              </a:rPr>
              <a:t> </a:t>
            </a:r>
            <a:r>
              <a:rPr sz="2650" i="1" spc="150" dirty="0">
                <a:solidFill>
                  <a:srgbClr val="D9D9D9"/>
                </a:solidFill>
                <a:latin typeface="Palatino Linotype"/>
                <a:cs typeface="Palatino Linotype"/>
              </a:rPr>
              <a:t>injuries</a:t>
            </a:r>
            <a:endParaRPr sz="265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088" y="907024"/>
            <a:ext cx="1906270" cy="107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16799"/>
              </a:lnSpc>
              <a:spcBef>
                <a:spcPts val="100"/>
              </a:spcBef>
            </a:pPr>
            <a:r>
              <a:rPr sz="2950" spc="55" dirty="0">
                <a:latin typeface="Tahoma"/>
                <a:cs typeface="Tahoma"/>
              </a:rPr>
              <a:t>m</a:t>
            </a:r>
            <a:r>
              <a:rPr sz="2950" spc="-250" dirty="0">
                <a:latin typeface="Tahoma"/>
                <a:cs typeface="Tahoma"/>
              </a:rPr>
              <a:t>e</a:t>
            </a:r>
            <a:r>
              <a:rPr sz="2950" spc="-120" dirty="0">
                <a:latin typeface="Tahoma"/>
                <a:cs typeface="Tahoma"/>
              </a:rPr>
              <a:t>c</a:t>
            </a:r>
            <a:r>
              <a:rPr sz="2950" spc="15" dirty="0">
                <a:latin typeface="Tahoma"/>
                <a:cs typeface="Tahoma"/>
              </a:rPr>
              <a:t>h</a:t>
            </a:r>
            <a:r>
              <a:rPr sz="2950" spc="10" dirty="0">
                <a:latin typeface="Tahoma"/>
                <a:cs typeface="Tahoma"/>
              </a:rPr>
              <a:t>a</a:t>
            </a:r>
            <a:r>
              <a:rPr sz="2950" spc="130" dirty="0">
                <a:latin typeface="Tahoma"/>
                <a:cs typeface="Tahoma"/>
              </a:rPr>
              <a:t>n</a:t>
            </a:r>
            <a:r>
              <a:rPr sz="2950" spc="310" dirty="0">
                <a:latin typeface="Tahoma"/>
                <a:cs typeface="Tahoma"/>
              </a:rPr>
              <a:t>i</a:t>
            </a:r>
            <a:r>
              <a:rPr sz="2950" spc="-25" dirty="0">
                <a:latin typeface="Tahoma"/>
                <a:cs typeface="Tahoma"/>
              </a:rPr>
              <a:t>s</a:t>
            </a:r>
            <a:r>
              <a:rPr sz="2950" spc="-30" dirty="0">
                <a:latin typeface="Tahoma"/>
                <a:cs typeface="Tahoma"/>
              </a:rPr>
              <a:t>m  </a:t>
            </a:r>
            <a:r>
              <a:rPr sz="2950" spc="-90" dirty="0">
                <a:latin typeface="Tahoma"/>
                <a:cs typeface="Tahoma"/>
              </a:rPr>
              <a:t>of</a:t>
            </a:r>
            <a:r>
              <a:rPr sz="2950" spc="-285" dirty="0">
                <a:latin typeface="Tahoma"/>
                <a:cs typeface="Tahoma"/>
              </a:rPr>
              <a:t> </a:t>
            </a:r>
            <a:r>
              <a:rPr sz="2950" spc="160" dirty="0">
                <a:latin typeface="Tahoma"/>
                <a:cs typeface="Tahoma"/>
              </a:rPr>
              <a:t>injury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468" y="4731428"/>
            <a:ext cx="219519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7400"/>
              </a:lnSpc>
              <a:spcBef>
                <a:spcPts val="100"/>
              </a:spcBef>
            </a:pPr>
            <a:r>
              <a:rPr sz="3300" spc="65" dirty="0">
                <a:latin typeface="Tahoma"/>
                <a:cs typeface="Tahoma"/>
              </a:rPr>
              <a:t>m</a:t>
            </a:r>
            <a:r>
              <a:rPr sz="3300" spc="-195" dirty="0">
                <a:latin typeface="Tahoma"/>
                <a:cs typeface="Tahoma"/>
              </a:rPr>
              <a:t>o</a:t>
            </a:r>
            <a:r>
              <a:rPr sz="3300" spc="150" dirty="0">
                <a:latin typeface="Tahoma"/>
                <a:cs typeface="Tahoma"/>
              </a:rPr>
              <a:t>r</a:t>
            </a:r>
            <a:r>
              <a:rPr sz="3300" spc="50" dirty="0">
                <a:latin typeface="Tahoma"/>
                <a:cs typeface="Tahoma"/>
              </a:rPr>
              <a:t>p</a:t>
            </a:r>
            <a:r>
              <a:rPr sz="3300" spc="20" dirty="0">
                <a:latin typeface="Tahoma"/>
                <a:cs typeface="Tahoma"/>
              </a:rPr>
              <a:t>h</a:t>
            </a:r>
            <a:r>
              <a:rPr sz="3300" spc="-195" dirty="0">
                <a:latin typeface="Tahoma"/>
                <a:cs typeface="Tahoma"/>
              </a:rPr>
              <a:t>o</a:t>
            </a:r>
            <a:r>
              <a:rPr sz="3300" spc="180" dirty="0">
                <a:latin typeface="Tahoma"/>
                <a:cs typeface="Tahoma"/>
              </a:rPr>
              <a:t>l</a:t>
            </a:r>
            <a:r>
              <a:rPr sz="3300" spc="-195" dirty="0">
                <a:latin typeface="Tahoma"/>
                <a:cs typeface="Tahoma"/>
              </a:rPr>
              <a:t>o</a:t>
            </a:r>
            <a:r>
              <a:rPr sz="3300" spc="-125" dirty="0">
                <a:latin typeface="Tahoma"/>
                <a:cs typeface="Tahoma"/>
              </a:rPr>
              <a:t>g</a:t>
            </a:r>
            <a:r>
              <a:rPr sz="3300" spc="60" dirty="0">
                <a:latin typeface="Tahoma"/>
                <a:cs typeface="Tahoma"/>
              </a:rPr>
              <a:t>y  </a:t>
            </a:r>
            <a:r>
              <a:rPr sz="3300" spc="-100" dirty="0">
                <a:latin typeface="Tahoma"/>
                <a:cs typeface="Tahoma"/>
              </a:rPr>
              <a:t>of </a:t>
            </a:r>
            <a:r>
              <a:rPr sz="3300" spc="-75" dirty="0">
                <a:latin typeface="Tahoma"/>
                <a:cs typeface="Tahoma"/>
              </a:rPr>
              <a:t>the  </a:t>
            </a:r>
            <a:r>
              <a:rPr sz="3300" spc="185" dirty="0">
                <a:latin typeface="Tahoma"/>
                <a:cs typeface="Tahoma"/>
              </a:rPr>
              <a:t>injury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97082" y="821371"/>
            <a:ext cx="192405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marR="5080" indent="-27305">
              <a:lnSpc>
                <a:spcPct val="117400"/>
              </a:lnSpc>
              <a:spcBef>
                <a:spcPts val="100"/>
              </a:spcBef>
            </a:pPr>
            <a:r>
              <a:rPr sz="3300" b="0" spc="30" dirty="0">
                <a:solidFill>
                  <a:srgbClr val="000000"/>
                </a:solidFill>
                <a:latin typeface="Tahoma"/>
                <a:cs typeface="Tahoma"/>
              </a:rPr>
              <a:t>severity</a:t>
            </a:r>
            <a:r>
              <a:rPr sz="3300" b="0" spc="-3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300" b="0" spc="-100" dirty="0">
                <a:solidFill>
                  <a:srgbClr val="000000"/>
                </a:solidFill>
                <a:latin typeface="Tahoma"/>
                <a:cs typeface="Tahoma"/>
              </a:rPr>
              <a:t>of  </a:t>
            </a:r>
            <a:r>
              <a:rPr sz="3300" b="0" spc="-75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sz="3300" b="0" spc="-36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300" b="0" spc="185" dirty="0">
                <a:solidFill>
                  <a:srgbClr val="000000"/>
                </a:solidFill>
                <a:latin typeface="Tahoma"/>
                <a:cs typeface="Tahoma"/>
              </a:rPr>
              <a:t>injury</a:t>
            </a:r>
            <a:endParaRPr sz="3300">
              <a:latin typeface="Tahoma"/>
              <a:cs typeface="Tahoma"/>
            </a:endParaRPr>
          </a:p>
          <a:p>
            <a:pPr marL="304800">
              <a:lnSpc>
                <a:spcPct val="100000"/>
              </a:lnSpc>
              <a:spcBef>
                <a:spcPts val="10"/>
              </a:spcBef>
            </a:pPr>
            <a:r>
              <a:rPr sz="2800" b="0" spc="-105" dirty="0">
                <a:solidFill>
                  <a:srgbClr val="000000"/>
                </a:solidFill>
                <a:latin typeface="Tahoma"/>
                <a:cs typeface="Tahoma"/>
              </a:rPr>
              <a:t>(GCS)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Learn More About the Nervous System by Slidesgo">
  <a:themeElements>
    <a:clrScheme name="Simple Light">
      <a:dk1>
        <a:srgbClr val="2B2B2B"/>
      </a:dk1>
      <a:lt1>
        <a:srgbClr val="2673B8"/>
      </a:lt1>
      <a:dk2>
        <a:srgbClr val="0B3D69"/>
      </a:dk2>
      <a:lt2>
        <a:srgbClr val="DFF3FD"/>
      </a:lt2>
      <a:accent1>
        <a:srgbClr val="999999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2214</Words>
  <Application>Microsoft Office PowerPoint</Application>
  <PresentationFormat>Custom</PresentationFormat>
  <Paragraphs>282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70" baseType="lpstr">
      <vt:lpstr>Aharoni</vt:lpstr>
      <vt:lpstr>Aldhabi</vt:lpstr>
      <vt:lpstr>Andalus</vt:lpstr>
      <vt:lpstr>Anek Devanagari SemiBold</vt:lpstr>
      <vt:lpstr>Arial</vt:lpstr>
      <vt:lpstr>Bebas Neue</vt:lpstr>
      <vt:lpstr>Calibri</vt:lpstr>
      <vt:lpstr>Comic Sans MS</vt:lpstr>
      <vt:lpstr>Lucida Sans</vt:lpstr>
      <vt:lpstr>Lucida Sans Unicode</vt:lpstr>
      <vt:lpstr>Mukta</vt:lpstr>
      <vt:lpstr>Mukta ExtraBold</vt:lpstr>
      <vt:lpstr>Noto Sans Symbols</vt:lpstr>
      <vt:lpstr>Open Sans</vt:lpstr>
      <vt:lpstr>OpenSans-Bold</vt:lpstr>
      <vt:lpstr>Palatino Linotype</vt:lpstr>
      <vt:lpstr>Proxima Nova</vt:lpstr>
      <vt:lpstr>Rockwell</vt:lpstr>
      <vt:lpstr>Tahoma</vt:lpstr>
      <vt:lpstr>Tempus Sans ITC</vt:lpstr>
      <vt:lpstr>Times New Roman</vt:lpstr>
      <vt:lpstr>Traditional Arabic</vt:lpstr>
      <vt:lpstr>Trebuchet MS</vt:lpstr>
      <vt:lpstr>Verdana</vt:lpstr>
      <vt:lpstr>Verlag A</vt:lpstr>
      <vt:lpstr>Berlin</vt:lpstr>
      <vt:lpstr>Learn More About the Nervous System by Slidesgo</vt:lpstr>
      <vt:lpstr>Slidesgo Final Pages</vt:lpstr>
      <vt:lpstr>Brain Injury</vt:lpstr>
      <vt:lpstr>Scalp layers</vt:lpstr>
      <vt:lpstr>Cerebrospinal Fluid</vt:lpstr>
      <vt:lpstr>Functions of CSF</vt:lpstr>
      <vt:lpstr>Cerebral Blood  Flow Regulation  &amp; Physiology</vt:lpstr>
      <vt:lpstr> Intracranial pressure </vt:lpstr>
      <vt:lpstr>Cushing ’s Triad</vt:lpstr>
      <vt:lpstr>ICP Monitoring</vt:lpstr>
      <vt:lpstr>severity of  the injury (GCS)</vt:lpstr>
      <vt:lpstr>mechanism</vt:lpstr>
      <vt:lpstr>MORPHOLOGY</vt:lpstr>
      <vt:lpstr>Skull  fracture</vt:lpstr>
      <vt:lpstr>Fracture vault of skull </vt:lpstr>
      <vt:lpstr>Fracture vault of skull </vt:lpstr>
      <vt:lpstr>Clinical picture</vt:lpstr>
      <vt:lpstr>PowerPoint Presentation</vt:lpstr>
      <vt:lpstr>anterior cranial fossa fracture: </vt:lpstr>
      <vt:lpstr>middle cranial fossa fracture : </vt:lpstr>
      <vt:lpstr>posterior cranial fossa fracture : </vt:lpstr>
      <vt:lpstr>Intracranial lesions</vt:lpstr>
      <vt:lpstr>Focal brain injury:</vt:lpstr>
      <vt:lpstr>Intra- Cranial Haemorrhage</vt:lpstr>
      <vt:lpstr>Epidural Hematoma</vt:lpstr>
      <vt:lpstr> Clinical picture</vt:lpstr>
      <vt:lpstr>Management</vt:lpstr>
      <vt:lpstr>Subdural hematoma</vt:lpstr>
      <vt:lpstr>PowerPoint Presentation</vt:lpstr>
      <vt:lpstr>Management</vt:lpstr>
      <vt:lpstr>…Management</vt:lpstr>
      <vt:lpstr>Classification -Depending on the length of time between onset  of symptoms &amp; the event:</vt:lpstr>
      <vt:lpstr>EDH VS  SDH</vt:lpstr>
      <vt:lpstr>PowerPoint Presentation</vt:lpstr>
      <vt:lpstr>FOCAL Cerebral contusion:  intracerebral hematoma ICH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Complications of head  injury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injury seminar .pdf</dc:title>
  <dc:creator>mojahed</dc:creator>
  <cp:keywords>DAGSB_AgT1A,BAGSB84YbdY</cp:keywords>
  <cp:lastModifiedBy>sajeda moayed</cp:lastModifiedBy>
  <cp:revision>6</cp:revision>
  <dcterms:created xsi:type="dcterms:W3CDTF">2024-10-02T10:44:44Z</dcterms:created>
  <dcterms:modified xsi:type="dcterms:W3CDTF">2024-10-02T15:07:21Z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2024-10-02T00:00:00Z</vt:filetime>
  </property>
  <property fmtid="{D5CDD505-2E9C-101B-9397-08002B2CF9AE}" pid="3" name="Creator">
    <vt:lpwstr>Canva</vt:lpwstr>
  </property>
  <property fmtid="{D5CDD505-2E9C-101B-9397-08002B2CF9AE}" pid="4" name="LastSaved">
    <vt:filetime>2024-10-02T00:00:00Z</vt:filetime>
  </property>
</Properties>
</file>