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7" r:id="rId5"/>
    <p:sldId id="258" r:id="rId6"/>
    <p:sldId id="277" r:id="rId7"/>
    <p:sldId id="278" r:id="rId8"/>
    <p:sldId id="279" r:id="rId9"/>
    <p:sldId id="280" r:id="rId10"/>
    <p:sldId id="260" r:id="rId11"/>
    <p:sldId id="261" r:id="rId12"/>
    <p:sldId id="285" r:id="rId13"/>
    <p:sldId id="286" r:id="rId14"/>
    <p:sldId id="287" r:id="rId15"/>
    <p:sldId id="283" r:id="rId16"/>
    <p:sldId id="284" r:id="rId17"/>
    <p:sldId id="262" r:id="rId18"/>
    <p:sldId id="282" r:id="rId19"/>
    <p:sldId id="263" r:id="rId20"/>
    <p:sldId id="264" r:id="rId21"/>
    <p:sldId id="265" r:id="rId22"/>
    <p:sldId id="266" r:id="rId23"/>
    <p:sldId id="267" r:id="rId24"/>
    <p:sldId id="268" r:id="rId25"/>
    <p:sldId id="289" r:id="rId26"/>
    <p:sldId id="281" r:id="rId27"/>
    <p:sldId id="288" r:id="rId28"/>
    <p:sldId id="270" r:id="rId29"/>
    <p:sldId id="271" r:id="rId30"/>
    <p:sldId id="272" r:id="rId31"/>
    <p:sldId id="273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FF9900"/>
    <a:srgbClr val="D62A18"/>
    <a:srgbClr val="FF0066"/>
    <a:srgbClr val="00CC00"/>
    <a:srgbClr val="FAB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notesMaster" Target="notesMasters/notes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7F66D-0626-4D2D-BD21-A5EB2DFA7BF9}" type="datetimeFigureOut">
              <a:rPr lang="en-US" smtClean="0"/>
              <a:pPr/>
              <a:t>3/5/2022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91999-1350-410F-BA89-8DDB118989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Sunday 6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16327"/>
            <a:ext cx="78486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PERIPHERAL NERVOUS 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Facial Nerve (CN VII)</a:t>
            </a:r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College of Medicine / University of Mutah</a:t>
            </a:r>
          </a:p>
          <a:p>
            <a:pPr algn="ctr"/>
            <a:endParaRPr lang="en-US" sz="32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81300" y="4640424"/>
            <a:ext cx="5715000" cy="365125"/>
          </a:xfrm>
        </p:spPr>
        <p:txBody>
          <a:bodyPr/>
          <a:lstStyle/>
          <a:p>
            <a:r>
              <a:rPr lang="en-US" sz="2800" b="1" i="1">
                <a:solidFill>
                  <a:srgbClr val="00FF00"/>
                </a:solidFill>
                <a:latin typeface="Candara" pitchFamily="34" charset="0"/>
              </a:rPr>
              <a:t>Sunday 6 March 2022</a:t>
            </a:r>
            <a:endParaRPr lang="en-US" sz="2800" b="1" i="1" dirty="0">
              <a:solidFill>
                <a:srgbClr val="00FF00"/>
              </a:solidFill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E80D9-CD1D-45A8-8AFC-BA7CC543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Sunday 6 March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72245-9164-4F60-BB3B-4673CB23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142868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8FFA7-AB48-440E-8476-192DF0D8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5108" y="12501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10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D5598-94B5-4246-A4C7-27D39CCEFBF7}"/>
              </a:ext>
            </a:extLst>
          </p:cNvPr>
          <p:cNvSpPr txBox="1"/>
          <p:nvPr/>
        </p:nvSpPr>
        <p:spPr>
          <a:xfrm>
            <a:off x="116244" y="3342144"/>
            <a:ext cx="2895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lphaLcParenBoth" startAt="3"/>
              <a:tabLst>
                <a:tab pos="914400" algn="l"/>
              </a:tabLst>
            </a:pP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Finally, it passes downwards behind the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middle ear.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lphaLcParenBoth" startAt="3"/>
              <a:tabLst>
                <a:tab pos="914400" algn="l"/>
              </a:tabLst>
            </a:pP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It exits from the </a:t>
            </a:r>
            <a:r>
              <a:rPr lang="en-US" sz="2400" b="1" i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stylomastoid foramen</a:t>
            </a: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DF864-DD7C-41D4-819C-84EB38CD98F8}"/>
              </a:ext>
            </a:extLst>
          </p:cNvPr>
          <p:cNvSpPr txBox="1"/>
          <p:nvPr/>
        </p:nvSpPr>
        <p:spPr>
          <a:xfrm>
            <a:off x="103803" y="1173540"/>
            <a:ext cx="89363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91440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(b) Then, it bends sharply backwards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above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promontory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in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medial wall of middle ear cavity.</a:t>
            </a:r>
          </a:p>
          <a:p>
            <a:pPr marL="4572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- This sharp bend is called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geniculum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and carries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geniculate ganglion.</a:t>
            </a:r>
          </a:p>
        </p:txBody>
      </p:sp>
      <p:pic>
        <p:nvPicPr>
          <p:cNvPr id="9" name="Picture 2" descr="internal auditory meatus : 네이버 블로그">
            <a:extLst>
              <a:ext uri="{FF2B5EF4-FFF2-40B4-BE49-F238E27FC236}">
                <a16:creationId xmlns:a16="http://schemas.microsoft.com/office/drawing/2014/main" id="{21DD93B0-A95E-422F-8681-2BDFA4E10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29" y="2581275"/>
            <a:ext cx="5753100" cy="4200525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50999E-96D5-4245-9DBB-C986B8BF7CF2}"/>
              </a:ext>
            </a:extLst>
          </p:cNvPr>
          <p:cNvSpPr txBox="1"/>
          <p:nvPr/>
        </p:nvSpPr>
        <p:spPr>
          <a:xfrm>
            <a:off x="76200" y="695980"/>
            <a:ext cx="335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Course and relations;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938213-C208-44BB-A064-131F8C947CE5}"/>
              </a:ext>
            </a:extLst>
          </p:cNvPr>
          <p:cNvSpPr/>
          <p:nvPr/>
        </p:nvSpPr>
        <p:spPr>
          <a:xfrm>
            <a:off x="152400" y="101025"/>
            <a:ext cx="413908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</p:spTree>
    <p:extLst>
      <p:ext uri="{BB962C8B-B14F-4D97-AF65-F5344CB8AC3E}">
        <p14:creationId xmlns:p14="http://schemas.microsoft.com/office/powerpoint/2010/main" val="198104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F11AC-D1DF-4ABF-B11D-A0C818D2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2800" y="111967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Sunday 6 March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BCBC4-637C-47CC-BE2F-4FB1CC78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3000" y="92075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914A2-1F48-480D-9161-4930DFC2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11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94C27-D24A-4E28-B7F5-025EECA30B08}"/>
              </a:ext>
            </a:extLst>
          </p:cNvPr>
          <p:cNvSpPr txBox="1"/>
          <p:nvPr/>
        </p:nvSpPr>
        <p:spPr>
          <a:xfrm>
            <a:off x="76200" y="381000"/>
            <a:ext cx="8915400" cy="186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 – Extracranial course of facial nerve: </a:t>
            </a:r>
          </a:p>
          <a:p>
            <a:pPr marL="0" marR="0" algn="just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(1) It leaves the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facial canal </a:t>
            </a: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through the </a:t>
            </a:r>
            <a:r>
              <a:rPr lang="en-US" sz="2400" b="1" i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stylomastoid foramen. </a:t>
            </a:r>
          </a:p>
          <a:p>
            <a:pPr marL="0" marR="0" algn="just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(2) It turns forwards making a curve around the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lateral side of the styloid process.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4885F-64E8-4458-9709-894EF8672CEA}"/>
              </a:ext>
            </a:extLst>
          </p:cNvPr>
          <p:cNvSpPr txBox="1"/>
          <p:nvPr/>
        </p:nvSpPr>
        <p:spPr>
          <a:xfrm>
            <a:off x="152400" y="76200"/>
            <a:ext cx="335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Course and relations;</a:t>
            </a:r>
            <a:endParaRPr lang="en-US" dirty="0"/>
          </a:p>
        </p:txBody>
      </p:sp>
      <p:pic>
        <p:nvPicPr>
          <p:cNvPr id="8" name="Picture 2" descr="http://images.slideplayer.com/24/7092540/slides/slide_30.jpg">
            <a:extLst>
              <a:ext uri="{FF2B5EF4-FFF2-40B4-BE49-F238E27FC236}">
                <a16:creationId xmlns:a16="http://schemas.microsoft.com/office/drawing/2014/main" id="{6FF1D29D-697C-4EEC-9F72-AA9BEEE3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142" y="2521075"/>
            <a:ext cx="5176458" cy="3882344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906190-789A-40CC-A596-DB4741B624BD}"/>
              </a:ext>
            </a:extLst>
          </p:cNvPr>
          <p:cNvSpPr txBox="1"/>
          <p:nvPr/>
        </p:nvSpPr>
        <p:spPr>
          <a:xfrm>
            <a:off x="177282" y="2209800"/>
            <a:ext cx="3708918" cy="472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(3)It enters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posteromedial surface of parotid gland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(lying superficial to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external carotid artery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and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retromandibular vein )VAN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(4) It ends inside the substance of the gland by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dividing into 5 terminal branches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6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8914" name="AutoShape 2" descr="Image result for The facial nerve cours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16" name="AutoShape 4" descr="Image result for The facial nerve cours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 l="23426" t="30208" r="27379" b="12500"/>
          <a:stretch>
            <a:fillRect/>
          </a:stretch>
        </p:blipFill>
        <p:spPr bwMode="auto">
          <a:xfrm>
            <a:off x="266009" y="457200"/>
            <a:ext cx="8611981" cy="56388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9" name="Picture 6" descr="http://vignette2.wikia.nocookie.net/ranzcrpart1/images/5/56/Facial-vii13_labelled768.jpg/revision/latest?cb=20150317083424">
            <a:extLst>
              <a:ext uri="{FF2B5EF4-FFF2-40B4-BE49-F238E27FC236}">
                <a16:creationId xmlns:a16="http://schemas.microsoft.com/office/drawing/2014/main" id="{549BE1E5-7B70-42B0-A223-8E75D22C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2667000" y="4038600"/>
            <a:ext cx="1524000" cy="1242219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13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" name="Picture 4" descr="https://classconnection.s3.amazonaws.com/33/flashcards/602033/jpg/cn_vii_-_facial_nerve_branches_(edit)1316907832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8047289" cy="60960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73" y="741603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sharp bend, the </a:t>
            </a:r>
            <a:r>
              <a:rPr lang="en-GB" sz="2400" b="1" i="1" dirty="0" err="1">
                <a:latin typeface="Candara" pitchFamily="34" charset="0"/>
              </a:rPr>
              <a:t>geniculum</a:t>
            </a:r>
            <a:r>
              <a:rPr lang="en-GB" sz="2400" b="1" i="1" dirty="0">
                <a:latin typeface="Candara" pitchFamily="34" charset="0"/>
              </a:rPr>
              <a:t> of the facial nerve is the site of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geniculate ganglion</a:t>
            </a:r>
            <a:r>
              <a:rPr lang="en-GB" sz="2400" b="1" i="1" dirty="0">
                <a:latin typeface="Candara" pitchFamily="34" charset="0"/>
              </a:rPr>
              <a:t>, the sensory ganglion of CN VII</a:t>
            </a:r>
          </a:p>
          <a:p>
            <a:r>
              <a:rPr lang="en-GB" sz="2400" b="1" i="1" dirty="0">
                <a:latin typeface="Candara" pitchFamily="34" charset="0"/>
              </a:rPr>
              <a:t> While traversing the temporal bone within the facial canal, CN VII gives rise to the: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073" y="131946"/>
            <a:ext cx="413908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34553" t="17708" r="29722" b="31250"/>
          <a:stretch>
            <a:fillRect/>
          </a:stretch>
        </p:blipFill>
        <p:spPr bwMode="auto">
          <a:xfrm>
            <a:off x="-2362200" y="4267200"/>
            <a:ext cx="1712167" cy="1375347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ffectLst/>
        </p:spPr>
      </p:pic>
      <p:pic>
        <p:nvPicPr>
          <p:cNvPr id="7173" name="Picture 5" descr="http://lh5.ggpht.com/_zMAsR4nBNbU/ScCCKBDEjFI/AAAAAAAAAxg/PzoqWIbmyfk/petrosal2%5B10%5D.png?imgmax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09271"/>
            <a:ext cx="6561702" cy="3727048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229350" y="297506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0100" y="217843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10200" y="59208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ED348-ACE8-47D0-8006-4C8FAC4F6EAC}"/>
              </a:ext>
            </a:extLst>
          </p:cNvPr>
          <p:cNvSpPr txBox="1"/>
          <p:nvPr/>
        </p:nvSpPr>
        <p:spPr>
          <a:xfrm>
            <a:off x="34212" y="2828835"/>
            <a:ext cx="22517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Greater petrosal nerve.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Nerve to the stapedius.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Chorda tympani nerve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15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The facial ne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41" y="457200"/>
            <a:ext cx="8616917" cy="54483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CN VII </a:t>
            </a:r>
            <a:r>
              <a:rPr lang="en-GB" sz="2400" b="1" i="1" dirty="0">
                <a:latin typeface="Candara" pitchFamily="34" charset="0"/>
              </a:rPr>
              <a:t>emerges from the cranium via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stylomastoid foramen</a:t>
            </a:r>
            <a:r>
              <a:rPr lang="en-GB" sz="2400" b="1" i="1" dirty="0">
                <a:latin typeface="Candara" pitchFamily="34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Gives off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posterior auricular branch</a:t>
            </a:r>
            <a:r>
              <a:rPr lang="en-GB" sz="2400" b="1" i="1" dirty="0">
                <a:latin typeface="Candara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 Enters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parotid gland</a:t>
            </a:r>
            <a:r>
              <a:rPr lang="en-GB" sz="2400" b="1" i="1" dirty="0">
                <a:latin typeface="Candara" pitchFamily="34" charset="0"/>
              </a:rPr>
              <a:t>; and forms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parotid plexus,</a:t>
            </a:r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latin typeface="Candara" pitchFamily="34" charset="0"/>
              </a:rPr>
              <a:t>which gives rise to the following five terminal motor branches: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Temporal,</a:t>
            </a:r>
          </a:p>
          <a:p>
            <a:pPr>
              <a:buFont typeface="Wingdings" pitchFamily="2" charset="2"/>
              <a:buChar char="Ø"/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Zygomatic, 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Buccal,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Marginal mandibular,</a:t>
            </a:r>
          </a:p>
          <a:p>
            <a:pPr>
              <a:buFont typeface="Wingdings" pitchFamily="2" charset="2"/>
              <a:buChar char="Ø"/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Cervical.</a:t>
            </a:r>
          </a:p>
        </p:txBody>
      </p:sp>
      <p:pic>
        <p:nvPicPr>
          <p:cNvPr id="6146" name="Picture 2" descr="http://www.intechopen.com/source/html/45721/media/imag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200" y="3429181"/>
            <a:ext cx="1898780" cy="1730647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5690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304800" y="6172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The Facial Nerve (CN VII) - Course - Functions - TeachMeAnatomy">
            <a:extLst>
              <a:ext uri="{FF2B5EF4-FFF2-40B4-BE49-F238E27FC236}">
                <a16:creationId xmlns:a16="http://schemas.microsoft.com/office/drawing/2014/main" id="{36079198-1C7F-47DD-B234-9CEC00B7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95" y="2707110"/>
            <a:ext cx="5667005" cy="378565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7620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Somatic Motor</a:t>
            </a:r>
          </a:p>
          <a:p>
            <a:r>
              <a:rPr lang="en-GB" sz="2400" b="1" i="1" dirty="0">
                <a:latin typeface="Candara" pitchFamily="34" charset="0"/>
              </a:rPr>
              <a:t>The facial nerve supplies the muscles of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facial expression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auricular muscles</a:t>
            </a:r>
            <a:r>
              <a:rPr lang="en-GB" sz="2400" b="1" i="1" dirty="0">
                <a:latin typeface="Candara" pitchFamily="34" charset="0"/>
              </a:rPr>
              <a:t>. It also supplies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posterior bellies of the digastric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stylohyoid</a:t>
            </a:r>
            <a:r>
              <a:rPr lang="en-GB" sz="2400" b="1" i="1" dirty="0">
                <a:latin typeface="Candara" pitchFamily="34" charset="0"/>
              </a:rPr>
              <a:t>, and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stapedius muscles</a:t>
            </a:r>
            <a:r>
              <a:rPr lang="en-GB" sz="2400" b="1" i="1" dirty="0">
                <a:latin typeface="Candara" pitchFamily="34" charset="0"/>
              </a:rPr>
              <a:t>.</a:t>
            </a:r>
          </a:p>
        </p:txBody>
      </p:sp>
      <p:pic>
        <p:nvPicPr>
          <p:cNvPr id="5" name="Picture 2" descr="http://images.slideplayer.com/24/7092540/slides/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76500"/>
            <a:ext cx="5638799" cy="42291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920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17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304800" y="6176897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73" y="101025"/>
            <a:ext cx="413908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3505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Visceral (Parasympathetic) Motor</a:t>
            </a:r>
          </a:p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CN VII </a:t>
            </a:r>
            <a:r>
              <a:rPr lang="en-GB" sz="2400" b="1" i="1" dirty="0">
                <a:latin typeface="Candara" pitchFamily="34" charset="0"/>
              </a:rPr>
              <a:t>provides </a:t>
            </a:r>
            <a:r>
              <a:rPr lang="en-GB" sz="2400" b="1" i="1" dirty="0" err="1">
                <a:latin typeface="Candara" pitchFamily="34" charset="0"/>
              </a:rPr>
              <a:t>presynaptic</a:t>
            </a:r>
            <a:r>
              <a:rPr lang="en-GB" sz="2400" b="1" i="1" dirty="0">
                <a:latin typeface="Candara" pitchFamily="34" charset="0"/>
              </a:rPr>
              <a:t> parasympathetic fibers to the 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pterygopalatine ganglion </a:t>
            </a:r>
            <a:r>
              <a:rPr lang="en-GB" sz="2400" b="1" i="1" dirty="0">
                <a:latin typeface="Candara" pitchFamily="34" charset="0"/>
              </a:rPr>
              <a:t>for innervation of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lacrimal glands </a:t>
            </a:r>
            <a:r>
              <a:rPr lang="en-GB" sz="2400" b="1" i="1" dirty="0">
                <a:latin typeface="Candara" pitchFamily="34" charset="0"/>
              </a:rPr>
              <a:t>and to 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submandibular ganglion </a:t>
            </a:r>
            <a:r>
              <a:rPr lang="en-GB" sz="2400" b="1" i="1" dirty="0">
                <a:latin typeface="Candara" pitchFamily="34" charset="0"/>
              </a:rPr>
              <a:t>for innervation of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sublingual and submandibular salivary glands. </a:t>
            </a:r>
          </a:p>
        </p:txBody>
      </p:sp>
      <p:pic>
        <p:nvPicPr>
          <p:cNvPr id="4" name="Picture 4" descr="https://classconnection.s3.amazonaws.com/720/flashcards/1137720/jpg/881135489326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5521879" cy="260908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5" name="Picture 4" descr="http://www.yale.edu/cnerves/cn7/cn7_graphics/fig7_16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727817"/>
            <a:ext cx="5257800" cy="297778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629400" y="21084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762000" y="6553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40623" y="34383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pterygopalatine ganglion </a:t>
            </a:r>
            <a:r>
              <a:rPr lang="en-GB" sz="2400" b="1" i="1" dirty="0">
                <a:latin typeface="Candara" pitchFamily="34" charset="0"/>
              </a:rPr>
              <a:t>is associated with 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maxillary nerve (CN V</a:t>
            </a:r>
            <a:r>
              <a:rPr lang="en-GB" sz="2400" b="1" i="1" baseline="-25000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2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), </a:t>
            </a:r>
            <a:r>
              <a:rPr lang="en-GB" sz="2400" b="1" i="1" dirty="0">
                <a:latin typeface="Candara" pitchFamily="34" charset="0"/>
              </a:rPr>
              <a:t>which distributes its postsynaptic fibers, whereas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submandibular ganglion </a:t>
            </a:r>
            <a:r>
              <a:rPr lang="en-GB" sz="2400" b="1" i="1" dirty="0">
                <a:latin typeface="Candara" pitchFamily="34" charset="0"/>
              </a:rPr>
              <a:t>is associated with 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mandibular nerve (CN V</a:t>
            </a:r>
            <a:r>
              <a:rPr lang="en-GB" sz="2400" b="1" i="1" baseline="-25000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3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). </a:t>
            </a: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400" b="1" i="1" dirty="0"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rgbClr val="00CC00"/>
                </a:solidFill>
                <a:latin typeface="Candara" pitchFamily="34" charset="0"/>
              </a:rPr>
              <a:t>Parasympathetic fibers synapse in these ganglia, whereas sympathetic and other fibers pass through them.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400800" y="320675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71800" y="2835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101025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pic>
        <p:nvPicPr>
          <p:cNvPr id="5122" name="Picture 2" descr="Facial Nerve – Earth&amp;amp;#39;s Lab">
            <a:extLst>
              <a:ext uri="{FF2B5EF4-FFF2-40B4-BE49-F238E27FC236}">
                <a16:creationId xmlns:a16="http://schemas.microsoft.com/office/drawing/2014/main" id="{16818C06-F4ED-4674-845A-FE189AC99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7" y="3366174"/>
            <a:ext cx="8412208" cy="3252429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73" y="101025"/>
            <a:ext cx="3542188" cy="523220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6858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Functions:</a:t>
            </a:r>
            <a:r>
              <a:rPr lang="en-GB" sz="2400" b="1" i="1" dirty="0">
                <a:latin typeface="Candara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Sensory—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Somatic sensory (general)</a:t>
            </a:r>
            <a:r>
              <a:rPr lang="en-GB" sz="2400" b="1" i="1" dirty="0">
                <a:latin typeface="Candara" pitchFamily="34" charset="0"/>
              </a:rPr>
              <a:t> and </a:t>
            </a:r>
            <a:r>
              <a:rPr lang="en-GB" sz="2400" b="1" i="1" dirty="0">
                <a:solidFill>
                  <a:srgbClr val="00CC00"/>
                </a:solidFill>
                <a:latin typeface="Candara" pitchFamily="34" charset="0"/>
              </a:rPr>
              <a:t>special sensory (taste)</a:t>
            </a:r>
            <a:endParaRPr lang="en-GB" sz="2400" b="1" i="1" dirty="0">
              <a:solidFill>
                <a:srgbClr val="0033CC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 Motor</a:t>
            </a:r>
            <a:r>
              <a:rPr lang="en-GB" sz="2400" b="1" i="1" dirty="0">
                <a:solidFill>
                  <a:srgbClr val="FF9900"/>
                </a:solidFill>
                <a:latin typeface="Candara" pitchFamily="34" charset="0"/>
              </a:rPr>
              <a:t>— </a:t>
            </a:r>
            <a:r>
              <a:rPr lang="en-GB" sz="2400" b="1" i="1" dirty="0">
                <a:solidFill>
                  <a:srgbClr val="FFC000"/>
                </a:solidFill>
                <a:latin typeface="Candara" pitchFamily="34" charset="0"/>
              </a:rPr>
              <a:t>Somatic motor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D62A18"/>
                </a:solidFill>
                <a:latin typeface="Candara" pitchFamily="34" charset="0"/>
              </a:rPr>
              <a:t>visceral motor (parasympathetic) </a:t>
            </a: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It also carries proprioceptive fibers from the muscles it innervates.</a:t>
            </a:r>
          </a:p>
        </p:txBody>
      </p:sp>
      <p:pic>
        <p:nvPicPr>
          <p:cNvPr id="11266" name="Picture 2" descr="http://image.slidesharecdn.com/facialnerve-130327044553-phpapp02/95/facial-nerve-8-638.jpg?cb=1364359833"/>
          <p:cNvPicPr>
            <a:picLocks noChangeAspect="1" noChangeArrowheads="1"/>
          </p:cNvPicPr>
          <p:nvPr/>
        </p:nvPicPr>
        <p:blipFill>
          <a:blip r:embed="rId2" cstate="print"/>
          <a:srcRect l="5016" t="4802" r="3448"/>
          <a:stretch>
            <a:fillRect/>
          </a:stretch>
        </p:blipFill>
        <p:spPr bwMode="auto">
          <a:xfrm>
            <a:off x="2819400" y="2507292"/>
            <a:ext cx="5181600" cy="4045907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228600" y="6172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General Sensory  (Somatic )</a:t>
            </a:r>
          </a:p>
          <a:p>
            <a:r>
              <a:rPr lang="en-GB" sz="2400" b="1" i="1" dirty="0">
                <a:latin typeface="Candara" pitchFamily="34" charset="0"/>
              </a:rPr>
              <a:t>Some fibers from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geniculate ganglion </a:t>
            </a:r>
            <a:r>
              <a:rPr lang="en-GB" sz="2400" b="1" i="1" dirty="0">
                <a:latin typeface="Candara" pitchFamily="34" charset="0"/>
              </a:rPr>
              <a:t>supply a small area of the skin of the concha of the auricle, close to external acoustic meatus.</a:t>
            </a:r>
          </a:p>
        </p:txBody>
      </p:sp>
      <p:pic>
        <p:nvPicPr>
          <p:cNvPr id="2050" name="Picture 2" descr="https://classconnection.s3.amazonaws.com/184/flashcards/1904184/jpg/61352652775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305" y="2038529"/>
            <a:ext cx="5259095" cy="4467464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81800" y="3185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8999" y="398077"/>
            <a:ext cx="466725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1524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9481E-DF96-4489-A0BB-BEBEB77F621D}"/>
              </a:ext>
            </a:extLst>
          </p:cNvPr>
          <p:cNvSpPr txBox="1"/>
          <p:nvPr/>
        </p:nvSpPr>
        <p:spPr>
          <a:xfrm>
            <a:off x="41988" y="2748767"/>
            <a:ext cx="3429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Special Sensory  (Taste)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Fibers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carried by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chorda tympani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join the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lingual nerve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to convey taste sensation from the anterior two thirds of the tongue and soft palate.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adandneckcancerguide.org/wp-content/uploads/2013/02/99_facial_inj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806" y="990600"/>
            <a:ext cx="4811994" cy="4900288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6304" y="115908"/>
            <a:ext cx="23682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Facial Injury</a:t>
            </a:r>
            <a:endParaRPr lang="en-GB" sz="32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324600" y="14480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115908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A6A0D4-7770-473E-BA25-7E62D29BCBCF}"/>
              </a:ext>
            </a:extLst>
          </p:cNvPr>
          <p:cNvSpPr/>
          <p:nvPr/>
        </p:nvSpPr>
        <p:spPr>
          <a:xfrm>
            <a:off x="0" y="856357"/>
            <a:ext cx="4114800" cy="60016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Because the branches of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CN VII </a:t>
            </a:r>
            <a:r>
              <a:rPr lang="en-GB" sz="2400" b="1" i="1" dirty="0">
                <a:latin typeface="Candara" pitchFamily="34" charset="0"/>
              </a:rPr>
              <a:t>are superficial, they are subject to injury from knife and gunshot wounds, cuts, and birth injury. 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latin typeface="Candara" pitchFamily="34" charset="0"/>
              </a:rPr>
              <a:t>Damage to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CN VII </a:t>
            </a:r>
            <a:r>
              <a:rPr lang="en-GB" sz="2400" b="1" i="1" dirty="0">
                <a:latin typeface="Candara" pitchFamily="34" charset="0"/>
              </a:rPr>
              <a:t>is common with fracture of the temporal bone and is usually detectable immediately after the injury.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latin typeface="Candara" pitchFamily="34" charset="0"/>
              </a:rPr>
              <a:t> CN VII may also be affected by </a:t>
            </a:r>
            <a:r>
              <a:rPr lang="en-GB" sz="2400" b="1" i="1" dirty="0" err="1">
                <a:latin typeface="Candara" pitchFamily="34" charset="0"/>
              </a:rPr>
              <a:t>tumors</a:t>
            </a:r>
            <a:r>
              <a:rPr lang="en-GB" sz="2400" b="1" i="1" dirty="0">
                <a:latin typeface="Candara" pitchFamily="34" charset="0"/>
              </a:rPr>
              <a:t> of the brain and cranium, aneurysms, meningeal infections, and herpes viruses.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EF2B5-9B6C-4A80-A868-3E5DD10F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0" y="6500974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Sunday 6 March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F946F-962F-4318-85D8-8F82A780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C0290-1453-4222-B770-2D4FC573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22</a:t>
            </a:fld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0F618-8567-4A81-891B-D4B01970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27144"/>
            <a:ext cx="5428500" cy="4157632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71AEC2-5371-4C0D-9A2D-F5EAF08F8C8D}"/>
              </a:ext>
            </a:extLst>
          </p:cNvPr>
          <p:cNvSpPr/>
          <p:nvPr/>
        </p:nvSpPr>
        <p:spPr>
          <a:xfrm>
            <a:off x="76200" y="136525"/>
            <a:ext cx="884529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A lesion of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CN VII</a:t>
            </a:r>
            <a:r>
              <a:rPr lang="en-GB" sz="2400" b="1" i="1" dirty="0">
                <a:latin typeface="Candara" pitchFamily="34" charset="0"/>
              </a:rPr>
              <a:t> near its origin or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near the geniculate ganglion </a:t>
            </a:r>
            <a:r>
              <a:rPr lang="en-GB" sz="2400" b="1" i="1" dirty="0">
                <a:latin typeface="Candara" pitchFamily="34" charset="0"/>
              </a:rPr>
              <a:t>is accompanied by loss of motor, gustatory (taste), and autonomic functions. </a:t>
            </a:r>
          </a:p>
          <a:p>
            <a:r>
              <a:rPr lang="en-GB" sz="2400" b="1" i="1" dirty="0">
                <a:latin typeface="Candara" pitchFamily="34" charset="0"/>
              </a:rPr>
              <a:t>The motor paralysis of facial muscles involves superior and inferior parts of the face on the ipsilateral 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88CDB-0636-435D-97F5-5691CC10323B}"/>
              </a:ext>
            </a:extLst>
          </p:cNvPr>
          <p:cNvSpPr txBox="1"/>
          <p:nvPr/>
        </p:nvSpPr>
        <p:spPr>
          <a:xfrm>
            <a:off x="43127" y="2151122"/>
            <a:ext cx="3385873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rgbClr val="0033CC"/>
                </a:solidFill>
                <a:effectLst/>
                <a:latin typeface="Candara" panose="020E0502030303020204" pitchFamily="34" charset="0"/>
              </a:rPr>
              <a:t>ipsilateral facial </a:t>
            </a:r>
            <a:r>
              <a:rPr lang="en-US" sz="2400" b="1" i="1" dirty="0" err="1">
                <a:solidFill>
                  <a:srgbClr val="0033CC"/>
                </a:solidFill>
                <a:effectLst/>
                <a:latin typeface="Candara" panose="020E0502030303020204" pitchFamily="34" charset="0"/>
              </a:rPr>
              <a:t>plegia</a:t>
            </a:r>
            <a:r>
              <a:rPr lang="en-US" sz="2400" b="1" i="1" dirty="0">
                <a:solidFill>
                  <a:srgbClr val="0033CC"/>
                </a:solidFill>
                <a:effectLst/>
                <a:latin typeface="Candara" panose="020E0502030303020204" pitchFamily="34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i="1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decreased secretion of saliva and tears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,</a:t>
            </a:r>
          </a:p>
          <a:p>
            <a:endParaRPr lang="en-US" sz="2400" b="1" i="1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rgbClr val="0033CC"/>
                </a:solidFill>
                <a:effectLst/>
                <a:latin typeface="Candara" panose="020E0502030303020204" pitchFamily="34" charset="0"/>
              </a:rPr>
              <a:t>hyperacusis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and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i="1" dirty="0">
              <a:solidFill>
                <a:srgbClr val="000000"/>
              </a:solidFill>
              <a:effectLst/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ageusia to anterior two-thirds of the ipsilateral part of the tongue</a:t>
            </a:r>
            <a:endParaRPr 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1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17708" r="29722" b="9375"/>
          <a:stretch>
            <a:fillRect/>
          </a:stretch>
        </p:blipFill>
        <p:spPr bwMode="auto">
          <a:xfrm>
            <a:off x="3581400" y="2247249"/>
            <a:ext cx="5334000" cy="3972127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118408"/>
            <a:ext cx="86868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part of the facial nucleus that controls the muscles of the upper part of the face receives corticonuclear fibers from both cerebral hemispheres. Therefore, it follows that with a lesion involving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upper motor neurons</a:t>
            </a:r>
            <a:r>
              <a:rPr lang="en-GB" sz="2400" b="1" i="1" dirty="0">
                <a:latin typeface="Candara" pitchFamily="34" charset="0"/>
              </a:rPr>
              <a:t>, only the muscles of the lower part of the face will be paralyzed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604" y="2362200"/>
            <a:ext cx="316230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in patients with a lesion of the facial nerve motor nucleus or the facial nerve itself––that is,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 lower motor neuron lesion</a:t>
            </a:r>
            <a:r>
              <a:rPr lang="en-GB" sz="2400" b="1" i="1" dirty="0">
                <a:latin typeface="Candara" pitchFamily="34" charset="0"/>
              </a:rPr>
              <a:t>––all the muscles on the affected side of the face will be paralyzed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B7902-D545-48E1-A67D-210A76F2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i="1">
                <a:solidFill>
                  <a:srgbClr val="C00000"/>
                </a:solidFill>
                <a:latin typeface="Candara" panose="020E0502030303020204" pitchFamily="34" charset="0"/>
              </a:rPr>
              <a:t>Sunday 6 March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E3EFEA-EAC1-4F00-A698-DAA0A2D5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>
                <a:solidFill>
                  <a:srgbClr val="C000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2326B-3FA3-4664-9A3F-4ADCF0D8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i="1" smtClean="0">
                <a:solidFill>
                  <a:srgbClr val="C00000"/>
                </a:solidFill>
                <a:latin typeface="Candara" panose="020E0502030303020204" pitchFamily="34" charset="0"/>
              </a:rPr>
              <a:pPr/>
              <a:t>24</a:t>
            </a:fld>
            <a:endParaRPr lang="en-US" b="1" i="1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6146" name="Picture 2" descr="Complications of Facial Paralysis n Facial paralysis severely">
            <a:extLst>
              <a:ext uri="{FF2B5EF4-FFF2-40B4-BE49-F238E27FC236}">
                <a16:creationId xmlns:a16="http://schemas.microsoft.com/office/drawing/2014/main" id="{420C7B89-9D4F-4253-921A-C373FFC70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r="3333" b="4074"/>
          <a:stretch/>
        </p:blipFill>
        <p:spPr bwMode="auto">
          <a:xfrm>
            <a:off x="152400" y="1295400"/>
            <a:ext cx="8686995" cy="489267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65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16340"/>
            <a:ext cx="86868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Bell’s palsy </a:t>
            </a:r>
            <a:r>
              <a:rPr lang="en-GB" sz="2400" b="1" i="1" dirty="0">
                <a:latin typeface="Candara" pitchFamily="34" charset="0"/>
              </a:rPr>
              <a:t>is a temporary facial paralysis that affects movements like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smiling and blinking, resulting in a droopy effect</a:t>
            </a:r>
            <a:r>
              <a:rPr lang="en-GB" sz="2400" b="1" i="1" dirty="0">
                <a:latin typeface="Candara" pitchFamily="34" charset="0"/>
              </a:rPr>
              <a:t>. It is caused by nerve damage that interrupts the relay of messages from the brain to the face – usually on just one side of the face.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447" y="101025"/>
            <a:ext cx="2125903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Bell’s palsy</a:t>
            </a:r>
          </a:p>
        </p:txBody>
      </p:sp>
      <p:pic>
        <p:nvPicPr>
          <p:cNvPr id="28674" name="Picture 2" descr="Man with Bell's palsy, and illustration of the facial nerve"/>
          <p:cNvPicPr>
            <a:picLocks noChangeAspect="1" noChangeArrowheads="1"/>
          </p:cNvPicPr>
          <p:nvPr/>
        </p:nvPicPr>
        <p:blipFill>
          <a:blip r:embed="rId2" cstate="print"/>
          <a:srcRect r="56938" b="8629"/>
          <a:stretch>
            <a:fillRect/>
          </a:stretch>
        </p:blipFill>
        <p:spPr bwMode="auto">
          <a:xfrm>
            <a:off x="6245290" y="2739410"/>
            <a:ext cx="2743200" cy="3982065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" y="2286000"/>
            <a:ext cx="5943600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Sudden weakness or paralysis on one side of the face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Difficulty smiling or closing the eyelid on the affected side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Jaw or ear pain on the affected side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Drooling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Dryness in the eye and mouth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Ringing in the ear or sensitivity to sound</a:t>
            </a:r>
            <a:r>
              <a:rPr lang="en-US" sz="2400" b="1" i="1" dirty="0">
                <a:solidFill>
                  <a:srgbClr val="0033CC"/>
                </a:solidFill>
                <a:effectLst/>
                <a:latin typeface="Candara" panose="020E0502030303020204" pitchFamily="34" charset="0"/>
              </a:rPr>
              <a:t> (hyperacusis)</a:t>
            </a: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Impaired speech or taste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Difficulty eating and drinking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Reduced tear production.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4890" y="335945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69090" y="112559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14948"/>
            <a:ext cx="472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For general sensation (touch and temperature), </a:t>
            </a:r>
            <a:r>
              <a:rPr lang="en-GB" sz="2400" b="1" i="1" dirty="0">
                <a:latin typeface="Candara" panose="020E0502030303020204" pitchFamily="34" charset="0"/>
              </a:rPr>
              <a:t>the mucosa of the anterior two thirds of the tongue is supplied by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lingual nerve</a:t>
            </a:r>
            <a:r>
              <a:rPr lang="en-GB" sz="2400" b="1" i="1" dirty="0">
                <a:latin typeface="Candara" panose="020E0502030303020204" pitchFamily="34" charset="0"/>
              </a:rPr>
              <a:t>, a branch of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CN V</a:t>
            </a:r>
            <a:r>
              <a:rPr lang="en-GB" sz="2400" b="1" i="1" baseline="-25000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3</a:t>
            </a:r>
          </a:p>
          <a:p>
            <a:endParaRPr lang="en-US" sz="2400" b="1" i="1" baseline="-250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en-GB" sz="2400" b="1" i="1" baseline="-250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endParaRPr lang="en-GB" sz="2400" b="1" i="1" baseline="-25000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For special sensation (taste), </a:t>
            </a:r>
            <a:r>
              <a:rPr lang="en-GB" sz="2400" b="1" i="1" dirty="0">
                <a:latin typeface="Candara" panose="020E0502030303020204" pitchFamily="34" charset="0"/>
              </a:rPr>
              <a:t>this part of the tongue, except for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</a:t>
            </a:r>
            <a:r>
              <a:rPr lang="en-GB" sz="2400" b="1" i="1" dirty="0" err="1">
                <a:solidFill>
                  <a:srgbClr val="7030A0"/>
                </a:solidFill>
                <a:latin typeface="Candara" panose="020E0502030303020204" pitchFamily="34" charset="0"/>
              </a:rPr>
              <a:t>vallate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 papillae</a:t>
            </a:r>
            <a:r>
              <a:rPr lang="en-GB" sz="2400" b="1" i="1" dirty="0">
                <a:latin typeface="Candara" panose="020E0502030303020204" pitchFamily="34" charset="0"/>
              </a:rPr>
              <a:t>, is supplied through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chorda tympani nerve</a:t>
            </a:r>
            <a:r>
              <a:rPr lang="en-GB" sz="2400" b="1" i="1" dirty="0">
                <a:latin typeface="Candara" panose="020E0502030303020204" pitchFamily="34" charset="0"/>
              </a:rPr>
              <a:t>, a branch of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CN VII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01025"/>
            <a:ext cx="3331361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Sense of the taste</a:t>
            </a:r>
          </a:p>
        </p:txBody>
      </p:sp>
      <p:pic>
        <p:nvPicPr>
          <p:cNvPr id="31746" name="Picture 2" descr="https://usmleaid.files.wordpress.com/2013/05/tongue-inner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51946"/>
            <a:ext cx="3048000" cy="5255172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27" y="6858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chorda tympani joins the lingual nerve and runs anteriorly in its sheath. </a:t>
            </a:r>
          </a:p>
          <a:p>
            <a:r>
              <a:rPr lang="en-GB" sz="2400" b="1" i="1" dirty="0">
                <a:latin typeface="Candara" pitchFamily="34" charset="0"/>
              </a:rPr>
              <a:t>The mucous membrane of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posterior third of the tongue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</a:t>
            </a:r>
            <a:r>
              <a:rPr lang="en-GB" sz="2400" b="1" i="1" dirty="0" err="1">
                <a:solidFill>
                  <a:srgbClr val="7030A0"/>
                </a:solidFill>
                <a:latin typeface="Candara" pitchFamily="34" charset="0"/>
              </a:rPr>
              <a:t>vallate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 papillae </a:t>
            </a:r>
            <a:r>
              <a:rPr lang="en-GB" sz="2400" b="1" i="1" dirty="0">
                <a:latin typeface="Candara" pitchFamily="34" charset="0"/>
              </a:rPr>
              <a:t>are supplied by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lingual branch of the </a:t>
            </a:r>
            <a:r>
              <a:rPr lang="en-GB" sz="2400" b="1" i="1" dirty="0" err="1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glossopharyngeal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nerve (CN IX) </a:t>
            </a:r>
            <a:r>
              <a:rPr lang="en-GB" sz="2400" b="1" i="1" dirty="0">
                <a:latin typeface="Candara" pitchFamily="34" charset="0"/>
              </a:rPr>
              <a:t>for both general and special sensation. </a:t>
            </a:r>
          </a:p>
          <a:p>
            <a:endParaRPr lang="en-GB" sz="2400" b="1" i="1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01025"/>
            <a:ext cx="3218317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Sense of the taste</a:t>
            </a:r>
          </a:p>
        </p:txBody>
      </p:sp>
      <p:pic>
        <p:nvPicPr>
          <p:cNvPr id="30722" name="Picture 2" descr="http://images.slideplayer.com/24/7060767/slides/slide_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75832"/>
            <a:ext cx="5190558" cy="3892919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228600"/>
            <a:ext cx="2057400" cy="39687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27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324600" y="76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02" y="669925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Twigs of the 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internal laryngeal nerve</a:t>
            </a:r>
            <a:r>
              <a:rPr lang="en-GB" sz="2400" b="1" i="1" dirty="0">
                <a:latin typeface="Candara" pitchFamily="34" charset="0"/>
              </a:rPr>
              <a:t>, a branch of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vagus nerve (CN X), </a:t>
            </a:r>
            <a:r>
              <a:rPr lang="en-GB" sz="2400" b="1" i="1" dirty="0">
                <a:latin typeface="Candara" pitchFamily="34" charset="0"/>
              </a:rPr>
              <a:t>supply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mostly general but some special sensation to a small area of the tongue just anterior to the epiglottis</a:t>
            </a:r>
            <a:r>
              <a:rPr lang="en-GB" sz="2400" b="1" i="1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These mostly sensory nerves also carry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parasympathetic secretomotor fibers </a:t>
            </a:r>
            <a:r>
              <a:rPr lang="en-GB" sz="2400" b="1" i="1" dirty="0">
                <a:latin typeface="Candara" pitchFamily="34" charset="0"/>
              </a:rPr>
              <a:t>to serous glands in the tongue.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01025"/>
            <a:ext cx="3218317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Sense of the taste</a:t>
            </a:r>
          </a:p>
        </p:txBody>
      </p:sp>
      <p:pic>
        <p:nvPicPr>
          <p:cNvPr id="29698" name="Picture 2" descr="https://s3.amazonaws.com/classconnection/664/flashcards/5804664/png/tongue_innervation1-14464a914ab06b988e5-148F28F25F92A185F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659" y="2978249"/>
            <a:ext cx="4165455" cy="3743226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3048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8400" y="15875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F216B-8EFA-457F-8CF0-3DCAA884832D}"/>
              </a:ext>
            </a:extLst>
          </p:cNvPr>
          <p:cNvSpPr txBox="1"/>
          <p:nvPr/>
        </p:nvSpPr>
        <p:spPr>
          <a:xfrm>
            <a:off x="112677" y="3464767"/>
            <a:ext cx="42894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Parasympathetic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fibers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from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chorda tympani nerve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travel with the lingual nerve to the submandibular and sublingual salivary glands. These nerve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fibers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synapse in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submandibular ganglion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which hangs from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lingual nerve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0" y="914400"/>
            <a:ext cx="6019800" cy="365125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latin typeface="Candara" pitchFamily="34" charset="0"/>
              </a:rPr>
              <a:t>Sunday 6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381000"/>
            <a:ext cx="5181600" cy="365125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  <a:latin typeface="Candara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73" y="101025"/>
            <a:ext cx="3542188" cy="523220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4008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3810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36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576" y="757535"/>
            <a:ext cx="3086101" cy="46166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CC00"/>
                </a:solidFill>
                <a:latin typeface="Candara" pitchFamily="34" charset="0"/>
              </a:rPr>
              <a:t>1. Main Motor Nucleus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219200"/>
            <a:ext cx="9003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The main motor nucleus lies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deep in the reticular formation of the lower part of the pons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The part of the nucleus that supplies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muscles of the upper part of the face </a:t>
            </a:r>
            <a:r>
              <a:rPr lang="en-GB" sz="2400" b="1" i="1" dirty="0">
                <a:latin typeface="Candara" pitchFamily="34" charset="0"/>
              </a:rPr>
              <a:t>receives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corticonuclear ﬁbers from both cerebral hemispheres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3896" y="3430012"/>
            <a:ext cx="3234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part of the nucleus that supplies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muscles of the lower part of the face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receives only corticonuclear ﬁbers from the opposite cerebral hemisphere.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6667" r="25037" b="20834"/>
          <a:stretch>
            <a:fillRect/>
          </a:stretch>
        </p:blipFill>
        <p:spPr bwMode="auto">
          <a:xfrm>
            <a:off x="3352800" y="2840182"/>
            <a:ext cx="5608320" cy="3823854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073" y="101025"/>
            <a:ext cx="3542188" cy="523220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096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9436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85800"/>
            <a:ext cx="3563796" cy="46166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CC00"/>
                </a:solidFill>
                <a:latin typeface="Candara" pitchFamily="34" charset="0"/>
              </a:rPr>
              <a:t>2. Parasympathetic Nuclei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12192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Parasympathetic nuclei lie posterolateral to the main motor nucleus. They are the: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A. superior salivatory </a:t>
            </a:r>
            <a:r>
              <a:rPr lang="en-GB" sz="2400" b="1" i="1" dirty="0">
                <a:latin typeface="Candara" pitchFamily="34" charset="0"/>
              </a:rPr>
              <a:t>and 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B. lacrimal nuclei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2635984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A. The superior salivatory nucleus</a:t>
            </a:r>
            <a:r>
              <a:rPr lang="en-GB" sz="2400" b="1" i="1" dirty="0">
                <a:latin typeface="Candara" pitchFamily="34" charset="0"/>
              </a:rPr>
              <a:t> receives afferent fibers from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the hypothalamus </a:t>
            </a:r>
            <a:r>
              <a:rPr lang="en-GB" sz="2400" b="1" i="1" dirty="0">
                <a:latin typeface="Candara" pitchFamily="34" charset="0"/>
              </a:rPr>
              <a:t>through the descending autonomic pathways.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6667" r="25037" b="20834"/>
          <a:stretch>
            <a:fillRect/>
          </a:stretch>
        </p:blipFill>
        <p:spPr bwMode="auto">
          <a:xfrm>
            <a:off x="3657600" y="2209800"/>
            <a:ext cx="5257800" cy="358486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2400" y="58674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Information concerning taste also is received from the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nucleus of the solitary tract from the mouth cavity</a:t>
            </a:r>
            <a:r>
              <a:rPr lang="en-GB" sz="2400" b="1" i="1" dirty="0">
                <a:latin typeface="Candara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709678"/>
            <a:ext cx="327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B. The lacrimal nucleus </a:t>
            </a:r>
            <a:r>
              <a:rPr lang="en-GB" sz="2400" b="1" i="1" dirty="0">
                <a:latin typeface="Candara" pitchFamily="34" charset="0"/>
              </a:rPr>
              <a:t>receives afferent fibers from the hypothalamus for </a:t>
            </a:r>
            <a:r>
              <a:rPr lang="en-GB" sz="2400" b="1" i="1" dirty="0">
                <a:solidFill>
                  <a:srgbClr val="FF0066"/>
                </a:solidFill>
                <a:latin typeface="Candara" pitchFamily="34" charset="0"/>
              </a:rPr>
              <a:t>emotional responses </a:t>
            </a:r>
            <a:r>
              <a:rPr lang="en-GB" sz="2400" b="1" i="1" dirty="0">
                <a:latin typeface="Candara" pitchFamily="34" charset="0"/>
              </a:rPr>
              <a:t>and from the sensory nuclei of the trigeminal nerve for </a:t>
            </a:r>
            <a:r>
              <a:rPr lang="en-GB" sz="2400" b="1" i="1" dirty="0">
                <a:solidFill>
                  <a:srgbClr val="FF0066"/>
                </a:solidFill>
                <a:latin typeface="Candara" pitchFamily="34" charset="0"/>
              </a:rPr>
              <a:t>reﬂex lacrimation secondary to irritation of the cornea or conjunctiva.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48380"/>
            <a:ext cx="4128053" cy="5232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2. Parasympathetic Nuclei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17" y="119533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pic>
        <p:nvPicPr>
          <p:cNvPr id="8" name="Picture 2" descr="http://what-when-how.com/wp-content/uploads/2012/04/tmp15F35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097" y="1828800"/>
            <a:ext cx="5448303" cy="45720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304800"/>
            <a:ext cx="2133600" cy="50165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410200" y="533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198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609" y="772180"/>
            <a:ext cx="3026791" cy="5232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3. Sensory Nucleus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1295400"/>
            <a:ext cx="9148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anose="020E0502030303020204" pitchFamily="34" charset="0"/>
              </a:rPr>
              <a:t>The sensory nucleus is the upper part of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nucleus of the tractus solitarius</a:t>
            </a:r>
            <a:r>
              <a:rPr lang="en-GB" sz="2400" b="1" i="1" dirty="0">
                <a:latin typeface="Candara" panose="020E0502030303020204" pitchFamily="34" charset="0"/>
              </a:rPr>
              <a:t> and lies close to the motor nucleus </a:t>
            </a:r>
          </a:p>
        </p:txBody>
      </p:sp>
      <p:pic>
        <p:nvPicPr>
          <p:cNvPr id="12" name="Picture 2" descr="http://what-when-how.com/wp-content/uploads/2012/04/tmp15F35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9677400" y="4038159"/>
            <a:ext cx="2057400" cy="1726489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pic>
        <p:nvPicPr>
          <p:cNvPr id="13" name="Picture 2" descr="Image result for The facial nerve">
            <a:extLst>
              <a:ext uri="{FF2B5EF4-FFF2-40B4-BE49-F238E27FC236}">
                <a16:creationId xmlns:a16="http://schemas.microsoft.com/office/drawing/2014/main" id="{B257AC1B-6FB6-4936-860A-C4B2233F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004" y="2289682"/>
            <a:ext cx="5463527" cy="345447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C5F2F6-9D43-43F4-B376-D1A0F5FC1110}"/>
              </a:ext>
            </a:extLst>
          </p:cNvPr>
          <p:cNvSpPr txBox="1"/>
          <p:nvPr/>
        </p:nvSpPr>
        <p:spPr>
          <a:xfrm>
            <a:off x="116971" y="5950803"/>
            <a:ext cx="952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Sensations of taste travel through the peripheral axons of nerve cells situated in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geniculate ganglion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on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seventh cranial nerve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facial nerve (CN VII) </a:t>
            </a:r>
            <a:r>
              <a:rPr lang="en-GB" sz="2400" b="1" i="1" dirty="0">
                <a:latin typeface="Candara" pitchFamily="34" charset="0"/>
              </a:rPr>
              <a:t>emerges from the junction of the pons and medulla as two divisions: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motor root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intermediate nerve</a:t>
            </a:r>
            <a:r>
              <a:rPr lang="en-GB" sz="2400" b="1" i="1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larger motor root</a:t>
            </a:r>
            <a:r>
              <a:rPr lang="en-GB" sz="2400" b="1" i="1" dirty="0"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(facial nerve proper) </a:t>
            </a:r>
            <a:r>
              <a:rPr lang="en-GB" sz="2400" b="1" i="1" dirty="0">
                <a:latin typeface="Candara" pitchFamily="34" charset="0"/>
              </a:rPr>
              <a:t>innervates the muscles of facial expression, 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smaller intermediate nerve </a:t>
            </a:r>
            <a:r>
              <a:rPr lang="en-GB" sz="2400" b="1" i="1" dirty="0">
                <a:latin typeface="Candara" pitchFamily="34" charset="0"/>
              </a:rPr>
              <a:t>carries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taste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parasympathetic,</a:t>
            </a:r>
            <a:r>
              <a:rPr lang="en-GB" sz="2400" b="1" i="1" dirty="0">
                <a:latin typeface="Candara" pitchFamily="34" charset="0"/>
              </a:rPr>
              <a:t> and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somatic sensory fibers</a:t>
            </a:r>
            <a:r>
              <a:rPr lang="en-GB" sz="2400" b="1" i="1" dirty="0">
                <a:latin typeface="Candara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073" y="101025"/>
            <a:ext cx="402046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304800"/>
            <a:ext cx="2133600" cy="50165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410200" y="533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7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198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12cranialnerves.files.wordpress.com/2012/04/ans7_facial_n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79" y="3124200"/>
            <a:ext cx="3276600" cy="354692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026" name="Picture 2" descr="The Facial Nerve (CN VII) - Course - Functions - TeachMeAnatomy">
            <a:extLst>
              <a:ext uri="{FF2B5EF4-FFF2-40B4-BE49-F238E27FC236}">
                <a16:creationId xmlns:a16="http://schemas.microsoft.com/office/drawing/2014/main" id="{FCE94729-EA5B-4E88-9A6A-BA8733352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6143"/>
            <a:ext cx="3429000" cy="356534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1025"/>
            <a:ext cx="413908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899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u="sng" dirty="0">
                <a:solidFill>
                  <a:srgbClr val="7030A0"/>
                </a:solidFill>
                <a:latin typeface="Candara" pitchFamily="34" charset="0"/>
              </a:rPr>
              <a:t>During its course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, </a:t>
            </a:r>
            <a:r>
              <a:rPr lang="en-GB" sz="2400" b="1" i="1" dirty="0">
                <a:latin typeface="Candara" pitchFamily="34" charset="0"/>
              </a:rPr>
              <a:t>CN VII traverses the </a:t>
            </a:r>
            <a:r>
              <a:rPr lang="en-GB" sz="2400" b="1" i="1" dirty="0">
                <a:solidFill>
                  <a:srgbClr val="FF0066"/>
                </a:solidFill>
                <a:latin typeface="Candara" pitchFamily="34" charset="0"/>
              </a:rPr>
              <a:t>posterior cranial fossa, </a:t>
            </a:r>
            <a:r>
              <a:rPr lang="en-GB" sz="2400" b="1" i="1" dirty="0">
                <a:solidFill>
                  <a:srgbClr val="00B0F0"/>
                </a:solidFill>
                <a:latin typeface="Candara" pitchFamily="34" charset="0"/>
              </a:rPr>
              <a:t>internal acoustic meatus,</a:t>
            </a:r>
            <a:r>
              <a:rPr lang="en-GB" sz="2400" b="1" i="1" dirty="0">
                <a:solidFill>
                  <a:srgbClr val="FF0066"/>
                </a:solidFill>
                <a:latin typeface="Candara" pitchFamily="34" charset="0"/>
              </a:rPr>
              <a:t> facial canal, </a:t>
            </a:r>
            <a:r>
              <a:rPr lang="en-GB" sz="2400" b="1" i="1" dirty="0">
                <a:solidFill>
                  <a:srgbClr val="00B0F0"/>
                </a:solidFill>
                <a:latin typeface="Candara" pitchFamily="34" charset="0"/>
              </a:rPr>
              <a:t>stylomastoid foramen of the temporal bone</a:t>
            </a:r>
            <a:r>
              <a:rPr lang="en-GB" sz="2400" b="1" i="1" dirty="0">
                <a:solidFill>
                  <a:srgbClr val="FF0066"/>
                </a:solidFill>
                <a:latin typeface="Candara" pitchFamily="34" charset="0"/>
              </a:rPr>
              <a:t>,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FF0066"/>
                </a:solidFill>
                <a:latin typeface="Candara" pitchFamily="34" charset="0"/>
              </a:rPr>
              <a:t>parotid gland. </a:t>
            </a:r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latin typeface="Candara" pitchFamily="34" charset="0"/>
              </a:rPr>
              <a:t>After traversing the internal acoustic meatus, the nerve proceeds a short distance anteriorly within the temporal bone and then turns abruptly posteriorly to course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along the medial wall of the tympanic cavity.</a:t>
            </a:r>
          </a:p>
        </p:txBody>
      </p:sp>
      <p:pic>
        <p:nvPicPr>
          <p:cNvPr id="8194" name="Picture 2" descr="https://classconnection.s3.amazonaws.com/951/flashcards/583951/jpg/facial_nerve_spinal_nuclei1309136567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3492" y="3505200"/>
            <a:ext cx="2427108" cy="1981523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pic>
        <p:nvPicPr>
          <p:cNvPr id="8196" name="Picture 4" descr="https://classconnection.s3.amazonaws.com/33/flashcards/602033/jpg/cn_vii_-_facial_nerve_branches_(edit)1316907832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06" y="3439656"/>
            <a:ext cx="4343399" cy="3290221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pic>
        <p:nvPicPr>
          <p:cNvPr id="8198" name="Picture 6" descr="http://vignette2.wikia.nocookie.net/ranzcrpart1/images/5/56/Facial-vii13_labelled768.jpg/revision/latest?cb=201503170834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267" y="3461657"/>
            <a:ext cx="3926370" cy="32004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Sunday 6 March 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58200" y="304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638800" y="2444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0A60A-C20B-46E6-925B-D65BEA51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2192" y="304800"/>
            <a:ext cx="2133600" cy="365125"/>
          </a:xfrm>
        </p:spPr>
        <p:txBody>
          <a:bodyPr/>
          <a:lstStyle/>
          <a:p>
            <a:r>
              <a:rPr lang="en-US"/>
              <a:t>Sunday 6 March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17B18-8F72-4EC7-8682-9F6BBCB5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6392" y="74645"/>
            <a:ext cx="2895600" cy="365125"/>
          </a:xfrm>
        </p:spPr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0BBB9-6C8C-4FBC-B039-FB38EBB1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8129" y="17384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06C9E-E833-421F-A7E4-6601A2B8C2D7}"/>
              </a:ext>
            </a:extLst>
          </p:cNvPr>
          <p:cNvSpPr txBox="1"/>
          <p:nvPr/>
        </p:nvSpPr>
        <p:spPr>
          <a:xfrm>
            <a:off x="76200" y="666452"/>
            <a:ext cx="920387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Course and relations;</a:t>
            </a:r>
          </a:p>
          <a:p>
            <a:pPr marL="914400" marR="0" indent="-228600" rtl="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400" b="1" i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A- Intracranial course of the facial nerve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It leaves the cranial cavity by entering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internal auditory meatus</a:t>
            </a: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it runs through a bony canal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(facial canal) </a:t>
            </a: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inside </a:t>
            </a:r>
            <a:r>
              <a:rPr lang="en-US" sz="2400" b="1" i="1" dirty="0">
                <a:solidFill>
                  <a:srgbClr val="0033C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petrous part of temporal bone</a:t>
            </a: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as follows:</a:t>
            </a:r>
            <a:endParaRPr lang="en-US" sz="2400" b="1" i="1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92EE8-E0D7-4564-B888-D1BD3C1260CB}"/>
              </a:ext>
            </a:extLst>
          </p:cNvPr>
          <p:cNvSpPr txBox="1"/>
          <p:nvPr/>
        </p:nvSpPr>
        <p:spPr>
          <a:xfrm>
            <a:off x="63758" y="3089733"/>
            <a:ext cx="3060441" cy="186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lphaLcParenBoth"/>
              <a:tabLst>
                <a:tab pos="914400" algn="l"/>
              </a:tabLst>
            </a:pPr>
            <a:r>
              <a:rPr lang="en-US" sz="2400" b="1" i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It runs first laterally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above the vestibule of the inner ear. </a:t>
            </a:r>
          </a:p>
        </p:txBody>
      </p:sp>
      <p:pic>
        <p:nvPicPr>
          <p:cNvPr id="1026" name="Picture 2" descr="internal auditory meatus : 네이버 블로그">
            <a:extLst>
              <a:ext uri="{FF2B5EF4-FFF2-40B4-BE49-F238E27FC236}">
                <a16:creationId xmlns:a16="http://schemas.microsoft.com/office/drawing/2014/main" id="{56E4739A-378D-4622-B020-25020A5C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810472"/>
            <a:ext cx="5543553" cy="404752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96CE55-C362-4B14-A87C-1A75D1DEB32A}"/>
              </a:ext>
            </a:extLst>
          </p:cNvPr>
          <p:cNvSpPr/>
          <p:nvPr/>
        </p:nvSpPr>
        <p:spPr>
          <a:xfrm>
            <a:off x="152400" y="101025"/>
            <a:ext cx="413908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FACIAL NERVE (CN VII)</a:t>
            </a:r>
          </a:p>
        </p:txBody>
      </p:sp>
    </p:spTree>
    <p:extLst>
      <p:ext uri="{BB962C8B-B14F-4D97-AF65-F5344CB8AC3E}">
        <p14:creationId xmlns:p14="http://schemas.microsoft.com/office/powerpoint/2010/main" val="3837800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FDA0A8AA65748AF39C6EE0B55E26F" ma:contentTypeVersion="2" ma:contentTypeDescription="Create a new document." ma:contentTypeScope="" ma:versionID="6335f2826179c461b930a5bc9a57e83d">
  <xsd:schema xmlns:xsd="http://www.w3.org/2001/XMLSchema" xmlns:xs="http://www.w3.org/2001/XMLSchema" xmlns:p="http://schemas.microsoft.com/office/2006/metadata/properties" xmlns:ns2="f82c8722-5a2a-4863-8044-224719d25890" targetNamespace="http://schemas.microsoft.com/office/2006/metadata/properties" ma:root="true" ma:fieldsID="2bcef14d1f273e49fb246cc1929ff1d1" ns2:_="">
    <xsd:import namespace="f82c8722-5a2a-4863-8044-224719d25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c8722-5a2a-4863-8044-224719d2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01B44E-8CB1-420F-8458-FF02A9541E69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F70A8E1A-1CEF-4E8A-9F6D-D2E4824F1D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5E31E7-6AA4-41E8-89C5-A5C7F9B524A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2c8722-5a2a-4863-8044-224719d258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1810</Words>
  <Application>Microsoft Office PowerPoint</Application>
  <PresentationFormat>On-screen Show (4:3)</PresentationFormat>
  <Paragraphs>216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Sanabil Hassanat</cp:lastModifiedBy>
  <cp:revision>38</cp:revision>
  <dcterms:created xsi:type="dcterms:W3CDTF">2006-08-16T00:00:00Z</dcterms:created>
  <dcterms:modified xsi:type="dcterms:W3CDTF">2022-03-05T21:18:15Z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0x010100DC9FDA0A8AA65748AF39C6EE0B55E26F</vt:lpwstr>
  </property>
</Properties>
</file>